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2" r:id="rId5"/>
    <p:sldId id="271" r:id="rId6"/>
    <p:sldId id="274" r:id="rId7"/>
    <p:sldId id="266" r:id="rId8"/>
    <p:sldId id="1376" r:id="rId9"/>
    <p:sldId id="275" r:id="rId10"/>
    <p:sldId id="1377" r:id="rId11"/>
    <p:sldId id="1378" r:id="rId12"/>
    <p:sldId id="368" r:id="rId13"/>
    <p:sldId id="284" r:id="rId14"/>
    <p:sldId id="1383" r:id="rId15"/>
    <p:sldId id="326" r:id="rId16"/>
    <p:sldId id="1379" r:id="rId17"/>
    <p:sldId id="281" r:id="rId18"/>
    <p:sldId id="330" r:id="rId19"/>
    <p:sldId id="297" r:id="rId20"/>
    <p:sldId id="282" r:id="rId21"/>
    <p:sldId id="333" r:id="rId22"/>
    <p:sldId id="1382" r:id="rId23"/>
    <p:sldId id="294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A6966-7864-4C31-876B-F1F5F7A09843}" v="1" dt="2024-03-22T18:28:44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ER, Lisa (EAST LONDON NHS FOUNDATION TRUST)" userId="S::lisa.baker8@nhs.net::a6cf1b36-3461-4ba9-b07a-12b2aaf38caf" providerId="AD" clId="Web-{834A6966-7864-4C31-876B-F1F5F7A09843}"/>
    <pc:docChg chg="delSld">
      <pc:chgData name="BAKER, Lisa (EAST LONDON NHS FOUNDATION TRUST)" userId="S::lisa.baker8@nhs.net::a6cf1b36-3461-4ba9-b07a-12b2aaf38caf" providerId="AD" clId="Web-{834A6966-7864-4C31-876B-F1F5F7A09843}" dt="2024-03-22T18:28:44.190" v="0"/>
      <pc:docMkLst>
        <pc:docMk/>
      </pc:docMkLst>
      <pc:sldChg chg="del">
        <pc:chgData name="BAKER, Lisa (EAST LONDON NHS FOUNDATION TRUST)" userId="S::lisa.baker8@nhs.net::a6cf1b36-3461-4ba9-b07a-12b2aaf38caf" providerId="AD" clId="Web-{834A6966-7864-4C31-876B-F1F5F7A09843}" dt="2024-03-22T18:28:44.190" v="0"/>
        <pc:sldMkLst>
          <pc:docMk/>
          <pc:sldMk cId="415861342" sldId="256"/>
        </pc:sldMkLst>
      </pc:sldChg>
    </pc:docChg>
  </pc:docChgLst>
  <pc:docChgLst>
    <pc:chgData name="BAKER, Lisa (EAST LONDON NHS FOUNDATION TRUST)" userId="a6cf1b36-3461-4ba9-b07a-12b2aaf38caf" providerId="ADAL" clId="{DF903B9F-2A41-4CE2-A79E-FCCCE908E3B8}"/>
    <pc:docChg chg="delSld">
      <pc:chgData name="BAKER, Lisa (EAST LONDON NHS FOUNDATION TRUST)" userId="a6cf1b36-3461-4ba9-b07a-12b2aaf38caf" providerId="ADAL" clId="{DF903B9F-2A41-4CE2-A79E-FCCCE908E3B8}" dt="2024-03-10T15:53:29.343" v="13" actId="47"/>
      <pc:docMkLst>
        <pc:docMk/>
      </pc:docMkLst>
      <pc:sldChg chg="del">
        <pc:chgData name="BAKER, Lisa (EAST LONDON NHS FOUNDATION TRUST)" userId="a6cf1b36-3461-4ba9-b07a-12b2aaf38caf" providerId="ADAL" clId="{DF903B9F-2A41-4CE2-A79E-FCCCE908E3B8}" dt="2024-03-10T15:52:34.001" v="6" actId="47"/>
        <pc:sldMkLst>
          <pc:docMk/>
          <pc:sldMk cId="4095631743" sldId="278"/>
        </pc:sldMkLst>
      </pc:sldChg>
      <pc:sldChg chg="del">
        <pc:chgData name="BAKER, Lisa (EAST LONDON NHS FOUNDATION TRUST)" userId="a6cf1b36-3461-4ba9-b07a-12b2aaf38caf" providerId="ADAL" clId="{DF903B9F-2A41-4CE2-A79E-FCCCE908E3B8}" dt="2024-03-10T15:52:34.678" v="7" actId="47"/>
        <pc:sldMkLst>
          <pc:docMk/>
          <pc:sldMk cId="2251404572" sldId="279"/>
        </pc:sldMkLst>
      </pc:sldChg>
      <pc:sldChg chg="del">
        <pc:chgData name="BAKER, Lisa (EAST LONDON NHS FOUNDATION TRUST)" userId="a6cf1b36-3461-4ba9-b07a-12b2aaf38caf" providerId="ADAL" clId="{DF903B9F-2A41-4CE2-A79E-FCCCE908E3B8}" dt="2024-03-10T15:52:35.946" v="8" actId="47"/>
        <pc:sldMkLst>
          <pc:docMk/>
          <pc:sldMk cId="4067451640" sldId="280"/>
        </pc:sldMkLst>
      </pc:sldChg>
      <pc:sldChg chg="del">
        <pc:chgData name="BAKER, Lisa (EAST LONDON NHS FOUNDATION TRUST)" userId="a6cf1b36-3461-4ba9-b07a-12b2aaf38caf" providerId="ADAL" clId="{DF903B9F-2A41-4CE2-A79E-FCCCE908E3B8}" dt="2024-03-10T15:53:25.716" v="9" actId="47"/>
        <pc:sldMkLst>
          <pc:docMk/>
          <pc:sldMk cId="3844385361" sldId="331"/>
        </pc:sldMkLst>
      </pc:sldChg>
      <pc:sldChg chg="del">
        <pc:chgData name="BAKER, Lisa (EAST LONDON NHS FOUNDATION TRUST)" userId="a6cf1b36-3461-4ba9-b07a-12b2aaf38caf" providerId="ADAL" clId="{DF903B9F-2A41-4CE2-A79E-FCCCE908E3B8}" dt="2024-03-10T15:53:28.745" v="12" actId="47"/>
        <pc:sldMkLst>
          <pc:docMk/>
          <pc:sldMk cId="1136394111" sldId="366"/>
        </pc:sldMkLst>
      </pc:sldChg>
      <pc:sldChg chg="del">
        <pc:chgData name="BAKER, Lisa (EAST LONDON NHS FOUNDATION TRUST)" userId="a6cf1b36-3461-4ba9-b07a-12b2aaf38caf" providerId="ADAL" clId="{DF903B9F-2A41-4CE2-A79E-FCCCE908E3B8}" dt="2024-03-10T15:52:06.116" v="0" actId="47"/>
        <pc:sldMkLst>
          <pc:docMk/>
          <pc:sldMk cId="2671047675" sldId="394"/>
        </pc:sldMkLst>
      </pc:sldChg>
      <pc:sldChg chg="del">
        <pc:chgData name="BAKER, Lisa (EAST LONDON NHS FOUNDATION TRUST)" userId="a6cf1b36-3461-4ba9-b07a-12b2aaf38caf" providerId="ADAL" clId="{DF903B9F-2A41-4CE2-A79E-FCCCE908E3B8}" dt="2024-03-10T15:52:14.713" v="1" actId="47"/>
        <pc:sldMkLst>
          <pc:docMk/>
          <pc:sldMk cId="2212311995" sldId="1375"/>
        </pc:sldMkLst>
      </pc:sldChg>
      <pc:sldChg chg="del">
        <pc:chgData name="BAKER, Lisa (EAST LONDON NHS FOUNDATION TRUST)" userId="a6cf1b36-3461-4ba9-b07a-12b2aaf38caf" providerId="ADAL" clId="{DF903B9F-2A41-4CE2-A79E-FCCCE908E3B8}" dt="2024-03-10T15:52:20.862" v="2" actId="47"/>
        <pc:sldMkLst>
          <pc:docMk/>
          <pc:sldMk cId="2459503885" sldId="1380"/>
        </pc:sldMkLst>
      </pc:sldChg>
      <pc:sldChg chg="del">
        <pc:chgData name="BAKER, Lisa (EAST LONDON NHS FOUNDATION TRUST)" userId="a6cf1b36-3461-4ba9-b07a-12b2aaf38caf" providerId="ADAL" clId="{DF903B9F-2A41-4CE2-A79E-FCCCE908E3B8}" dt="2024-03-10T15:53:28.463" v="11" actId="47"/>
        <pc:sldMkLst>
          <pc:docMk/>
          <pc:sldMk cId="1374474685" sldId="1381"/>
        </pc:sldMkLst>
      </pc:sldChg>
      <pc:sldChg chg="del">
        <pc:chgData name="BAKER, Lisa (EAST LONDON NHS FOUNDATION TRUST)" userId="a6cf1b36-3461-4ba9-b07a-12b2aaf38caf" providerId="ADAL" clId="{DF903B9F-2A41-4CE2-A79E-FCCCE908E3B8}" dt="2024-03-10T15:53:29.343" v="13" actId="47"/>
        <pc:sldMkLst>
          <pc:docMk/>
          <pc:sldMk cId="444526019" sldId="1384"/>
        </pc:sldMkLst>
      </pc:sldChg>
      <pc:sldChg chg="del">
        <pc:chgData name="BAKER, Lisa (EAST LONDON NHS FOUNDATION TRUST)" userId="a6cf1b36-3461-4ba9-b07a-12b2aaf38caf" providerId="ADAL" clId="{DF903B9F-2A41-4CE2-A79E-FCCCE908E3B8}" dt="2024-03-10T15:53:26.204" v="10" actId="47"/>
        <pc:sldMkLst>
          <pc:docMk/>
          <pc:sldMk cId="2996306773" sldId="1385"/>
        </pc:sldMkLst>
      </pc:sldChg>
      <pc:sldChg chg="del">
        <pc:chgData name="BAKER, Lisa (EAST LONDON NHS FOUNDATION TRUST)" userId="a6cf1b36-3461-4ba9-b07a-12b2aaf38caf" providerId="ADAL" clId="{DF903B9F-2A41-4CE2-A79E-FCCCE908E3B8}" dt="2024-03-10T15:52:31.721" v="3" actId="47"/>
        <pc:sldMkLst>
          <pc:docMk/>
          <pc:sldMk cId="1804589873" sldId="1390"/>
        </pc:sldMkLst>
      </pc:sldChg>
      <pc:sldChg chg="del">
        <pc:chgData name="BAKER, Lisa (EAST LONDON NHS FOUNDATION TRUST)" userId="a6cf1b36-3461-4ba9-b07a-12b2aaf38caf" providerId="ADAL" clId="{DF903B9F-2A41-4CE2-A79E-FCCCE908E3B8}" dt="2024-03-10T15:52:32.633" v="4" actId="47"/>
        <pc:sldMkLst>
          <pc:docMk/>
          <pc:sldMk cId="4114732536" sldId="1391"/>
        </pc:sldMkLst>
      </pc:sldChg>
      <pc:sldChg chg="del">
        <pc:chgData name="BAKER, Lisa (EAST LONDON NHS FOUNDATION TRUST)" userId="a6cf1b36-3461-4ba9-b07a-12b2aaf38caf" providerId="ADAL" clId="{DF903B9F-2A41-4CE2-A79E-FCCCE908E3B8}" dt="2024-03-10T15:52:33.325" v="5" actId="47"/>
        <pc:sldMkLst>
          <pc:docMk/>
          <pc:sldMk cId="2756816673" sldId="1392"/>
        </pc:sldMkLst>
      </pc:sldChg>
      <pc:sldMasterChg chg="delSldLayout">
        <pc:chgData name="BAKER, Lisa (EAST LONDON NHS FOUNDATION TRUST)" userId="a6cf1b36-3461-4ba9-b07a-12b2aaf38caf" providerId="ADAL" clId="{DF903B9F-2A41-4CE2-A79E-FCCCE908E3B8}" dt="2024-03-10T15:52:35.946" v="8" actId="47"/>
        <pc:sldMasterMkLst>
          <pc:docMk/>
          <pc:sldMasterMk cId="1184129470" sldId="2147483648"/>
        </pc:sldMasterMkLst>
        <pc:sldLayoutChg chg="del">
          <pc:chgData name="BAKER, Lisa (EAST LONDON NHS FOUNDATION TRUST)" userId="a6cf1b36-3461-4ba9-b07a-12b2aaf38caf" providerId="ADAL" clId="{DF903B9F-2A41-4CE2-A79E-FCCCE908E3B8}" dt="2024-03-10T15:52:35.946" v="8" actId="47"/>
          <pc:sldLayoutMkLst>
            <pc:docMk/>
            <pc:sldMasterMk cId="1184129470" sldId="2147483648"/>
            <pc:sldLayoutMk cId="2123229485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BDF82-570D-45A1-B8D7-672DE4F433F6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68C85-EF83-45EE-B1F2-554BDAC6E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3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01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2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00F02-6604-EFB3-37E9-5A72C48E9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8C6D3A-FCA8-708B-FF44-1653BC0ED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46E68D-4560-2CD7-13A5-79D3710DB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explore your wellbeing as an individual, explore what this brings up for you, discover what you are learning about yourself, receive compassionate support and challenge from your peers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B65D6-FF73-E810-6A20-A711A47238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2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06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88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88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51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1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23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3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8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47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30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0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7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3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1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7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36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70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explore your wellbeing as an individual, explore what this brings up for you, discover what you are learning about yourself, receive compassionate support and challenge from your peers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D3C33-0D26-1D4D-8462-1A3E81CAE0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248F-5F20-27BD-1E47-74E78E70F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37892-2F0C-9AC1-5C8C-BFB9CFB56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D674C-5610-F5D1-252C-ACD69868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3A57F-2B3E-3534-6E5D-AA68A481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942A-6672-0CE4-CEC9-6DA88810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2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70F8-8E73-8C2E-3E40-61D14D0F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B9741-C674-A983-34A5-AD8917B6A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50ED1-C924-54DA-0D5A-ECBF9FE8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EDD06-283A-01FA-72DA-899F38A7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623F1-27F6-9956-6495-F9BCD4BF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6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2DD91-DE66-239B-5E66-9E85A4AC9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EED26-86DD-B534-4B04-33E0CA9CC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4A22F-2AB1-6DB7-E893-8E36A600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67CB-41E7-B8A0-AB43-2F6FB7A4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CC698-7E6A-8A45-2D93-E7920BD9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9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D019B4-697B-1E42-92B9-1831D658E78C}"/>
              </a:ext>
            </a:extLst>
          </p:cNvPr>
          <p:cNvSpPr txBox="1"/>
          <p:nvPr userDrawn="1"/>
        </p:nvSpPr>
        <p:spPr>
          <a:xfrm>
            <a:off x="10210799" y="6299200"/>
            <a:ext cx="166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 err="1">
                <a:solidFill>
                  <a:srgbClr val="0067A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elft.nhs.uk</a:t>
            </a:r>
            <a:endParaRPr lang="en-GB" sz="1600" kern="1200" dirty="0">
              <a:solidFill>
                <a:srgbClr val="0067A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BE6C46-1CED-194F-8E5F-5AF412A2D058}"/>
              </a:ext>
            </a:extLst>
          </p:cNvPr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6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6205BC2-E895-7B4A-9F73-E5C3294E2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929" y="133349"/>
            <a:ext cx="1572683" cy="80213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6327FCB-ED4F-0746-B6EE-C0DFA3DFD0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9" y="371445"/>
            <a:ext cx="4862808" cy="6424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7EEA21-714C-764C-BAD7-D8DCDEDD48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294" y="5993296"/>
            <a:ext cx="1848986" cy="5916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44E75-F5D1-324D-A6C2-55F8CA43EA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279" y="1883900"/>
            <a:ext cx="4933201" cy="33510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4pPr marL="1371600" indent="0">
              <a:buNone/>
              <a:defRPr>
                <a:solidFill>
                  <a:srgbClr val="0067A5"/>
                </a:solidFill>
              </a:defRPr>
            </a:lvl4pPr>
          </a:lstStyle>
          <a:p>
            <a:pPr lvl="0"/>
            <a:r>
              <a:rPr lang="en-GB" dirty="0"/>
              <a:t>Type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94349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1C84FE-4872-F046-9B76-270268026D77}"/>
              </a:ext>
            </a:extLst>
          </p:cNvPr>
          <p:cNvSpPr txBox="1"/>
          <p:nvPr userDrawn="1"/>
        </p:nvSpPr>
        <p:spPr>
          <a:xfrm>
            <a:off x="10210799" y="6299200"/>
            <a:ext cx="166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 err="1">
                <a:solidFill>
                  <a:srgbClr val="0067A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elft.nhs.uk</a:t>
            </a:r>
            <a:endParaRPr lang="en-GB" sz="1600" kern="1200" dirty="0">
              <a:solidFill>
                <a:srgbClr val="0067A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33307515-7888-B14A-8FFA-914BB9B31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B8EE77-E704-A846-88EE-2CD45BE4F5F5}"/>
              </a:ext>
            </a:extLst>
          </p:cNvPr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6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742AA5E-E3FC-6347-B269-796EDD540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6929" y="133349"/>
            <a:ext cx="1572683" cy="802131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9E3A09B-5DAC-D646-A2F1-A9878220F3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9" y="371445"/>
            <a:ext cx="4862808" cy="6424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4A7C931-9EC1-7C4E-98FE-F7EA463D70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279" y="1536399"/>
            <a:ext cx="4679950" cy="17286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020"/>
              </a:lnSpc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LONDON NHS FOUNDATION TRUST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92463AE-7084-644B-BE8E-FDF335C76B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279" y="3058967"/>
            <a:ext cx="3651414" cy="126138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GB" sz="1600" kern="1200" dirty="0">
                <a:solidFill>
                  <a:srgbClr val="0067A5"/>
                </a:solidFill>
                <a:effectLst/>
                <a:latin typeface="+mn-lt"/>
                <a:ea typeface="+mn-ea"/>
                <a:cs typeface="+mn-cs"/>
              </a:rPr>
              <a:t>Type description here</a:t>
            </a:r>
            <a:endParaRPr lang="en-GB" sz="1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2E55B67-8419-1647-9839-E323A1DFBC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279" y="1984975"/>
            <a:ext cx="4679950" cy="119759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3800"/>
              </a:lnSpc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Heading here</a:t>
            </a:r>
            <a:endParaRPr lang="en-GB" sz="4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44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B87C-07A1-6F63-91E4-D13FF560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3B847-F85D-D1B6-A2EA-A34F7629F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8C9BA-7B7E-12CA-A837-C205D98A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14E51-09CE-355C-EF8B-2F568F26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1FC5D-49AE-77E7-10DC-65821568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6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31FA7-99B9-A789-DF42-623DC5DD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E35D8-80F8-7188-AF4D-E3DA36FE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41729-6CE9-3397-195E-11963E72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64A0C-EECF-3EEC-756A-ABA738E4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D5A2B-4511-AE58-76E6-347AB0DD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1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EBD6-6419-D144-B66B-F14525EE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CB79-6A38-529A-02AB-2A42E769E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D1B67-ECC5-24BF-7BB3-E16F8EBAD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2B700-1F3E-EFF3-8B6E-A5D29DC75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36A98-C9F4-7C2E-7C3C-3602EB84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025A4-DF64-49F3-BADA-26032EEF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4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0DEE-C3C1-CC44-79C9-64DA2B4D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4B179-491F-B8D2-56E5-CCEF95B72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D6B9-3D7D-6461-2FE6-2E58FC7A7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9D5E1-C504-22D3-00F6-40FC22FEE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313D1-2128-50C8-E4E1-2117366CD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EA26F-548B-2AE0-CAC3-13E8B771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2E0F0-3B35-AEEC-A1A5-13B36BD2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11DCE4-3B8B-5D6F-E579-3D189475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53659-1DF2-8740-E8DD-B9BB573B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4DE66-5D20-F16C-5153-CB280B39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F2BF0-E618-875A-AF81-C8646D26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0588F-A85D-E55B-B175-46686F17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9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EF5E3-3B3B-F7B2-0016-39F4FDD7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D8F61-83D5-5ECE-321C-08B5C6D2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2856E-D3B5-8E9F-BA35-D516C59B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6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D4FA-0CF8-B7E1-F56A-E3B1B916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1A55B-2B3C-8A58-86E5-E52C2B431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2E96B-AABB-623F-6B89-9A909BBCA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6B25E-53BA-35BC-2B60-1127597F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740EC-5597-3DBC-2F58-6BE1B94A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ADE55-C90E-2184-3977-55D1BF59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4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7149-E3CF-57E6-7CB8-D4AE3E07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10099-B416-30AA-D130-86C979B29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F9B7-9488-2D55-AEE5-EB6D62365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5D46D-C6A8-5D5D-AD84-3E997835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929BC-E7EB-2DA1-4959-58192A17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5E406-D8B1-CDFC-E600-FCECDE50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3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E86A4-0D07-56C9-A3D0-D964D3DA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3D88-C869-4E18-84AF-E832400E5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D7F4E-E091-F052-330B-13143F895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DD28B9-3A0F-413A-80FF-DB141D65FCFD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81B64-151D-5823-3E06-CA3B74DB7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14A5B-BCF9-92A6-B2B8-0610158F8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C6AF28-1354-4396-88FE-DEB022C5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2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lickr.com/photos/eltham_mob/14235115004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cid:58ee2706-a461-44af-a2b6-e38614024c04@GBRP265.PROD.OUTLOOK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2378" y="244445"/>
            <a:ext cx="8547621" cy="642424"/>
          </a:xfrm>
        </p:spPr>
        <p:txBody>
          <a:bodyPr>
            <a:noAutofit/>
          </a:bodyPr>
          <a:lstStyle/>
          <a:p>
            <a:r>
              <a:rPr lang="en-GB" sz="4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Wellbeing Session</a:t>
            </a:r>
          </a:p>
          <a:p>
            <a:endParaRPr lang="en-GB" sz="4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erson standing next to a board with colorful notes&#10;&#10;Description automatically generated">
            <a:extLst>
              <a:ext uri="{FF2B5EF4-FFF2-40B4-BE49-F238E27FC236}">
                <a16:creationId xmlns:a16="http://schemas.microsoft.com/office/drawing/2014/main" id="{F96A4E05-F20D-8D6F-B808-993F15D2F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66452" y="1418159"/>
            <a:ext cx="6737445" cy="44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96900" y="266699"/>
            <a:ext cx="9398000" cy="632869"/>
          </a:xfrm>
        </p:spPr>
        <p:txBody>
          <a:bodyPr>
            <a:noAutofit/>
          </a:bodyPr>
          <a:lstStyle/>
          <a:p>
            <a:r>
              <a:rPr lang="en-GB" sz="2800" b="1" dirty="0"/>
              <a:t>Your Wellbeing at Work</a:t>
            </a:r>
            <a:endParaRPr lang="en-GB" sz="2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F7A515-CBA6-450E-AD05-BD38B2407713}"/>
              </a:ext>
            </a:extLst>
          </p:cNvPr>
          <p:cNvSpPr txBox="1">
            <a:spLocks/>
          </p:cNvSpPr>
          <p:nvPr/>
        </p:nvSpPr>
        <p:spPr>
          <a:xfrm>
            <a:off x="546817" y="1402626"/>
            <a:ext cx="8165892" cy="48203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Herzberg – Motivation-Hygiene Theory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1906058"/>
            <a:ext cx="8858250" cy="4126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978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0870A-17B8-5CB7-C01F-C80A9A836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DE5450-0BDA-B9AE-F380-88017882BE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759" y="277930"/>
            <a:ext cx="8547100" cy="64293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 – Support for our wellbeing at work</a:t>
            </a:r>
          </a:p>
          <a:p>
            <a:pPr algn="l"/>
            <a:endParaRPr lang="en-GB" sz="3200" b="1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C2A6533-8A3E-03EF-C821-7AF7FF3B78A2}"/>
              </a:ext>
            </a:extLst>
          </p:cNvPr>
          <p:cNvSpPr txBox="1">
            <a:spLocks noChangeArrowheads="1"/>
          </p:cNvSpPr>
          <p:nvPr/>
        </p:nvSpPr>
        <p:spPr>
          <a:xfrm>
            <a:off x="413993" y="1290787"/>
            <a:ext cx="11287470" cy="459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In small groups, discuss and think of ideas about what the following:</a:t>
            </a: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What more can we do to support ourselves at work?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What support do we need from each other at work?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What support do we need from our managers at work?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What more do we need from ELFT to support us at work?</a:t>
            </a: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Write your ideas on flipchart paper and be prepared to feedback to the wider group</a:t>
            </a:r>
          </a:p>
        </p:txBody>
      </p:sp>
    </p:spTree>
    <p:extLst>
      <p:ext uri="{BB962C8B-B14F-4D97-AF65-F5344CB8AC3E}">
        <p14:creationId xmlns:p14="http://schemas.microsoft.com/office/powerpoint/2010/main" val="138515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2378" y="244445"/>
            <a:ext cx="8547621" cy="642424"/>
          </a:xfrm>
        </p:spPr>
        <p:txBody>
          <a:bodyPr>
            <a:noAutofit/>
          </a:bodyPr>
          <a:lstStyle/>
          <a:p>
            <a:r>
              <a:rPr lang="en-GB" sz="4400" b="1" dirty="0"/>
              <a:t>Wellbeing</a:t>
            </a:r>
            <a:endParaRPr lang="en-GB" sz="4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3849" t="26394" r="39840" b="18456"/>
          <a:stretch/>
        </p:blipFill>
        <p:spPr bwMode="auto">
          <a:xfrm>
            <a:off x="9652000" y="1170709"/>
            <a:ext cx="236855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7383" y="1300018"/>
            <a:ext cx="9701517" cy="43260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Why Is It so important?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Linked to: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495879" y="2441953"/>
            <a:ext cx="2840370" cy="1181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Improved physical health</a:t>
            </a:r>
          </a:p>
        </p:txBody>
      </p:sp>
      <p:sp>
        <p:nvSpPr>
          <p:cNvPr id="9" name="Cloud 8"/>
          <p:cNvSpPr/>
          <p:nvPr/>
        </p:nvSpPr>
        <p:spPr>
          <a:xfrm>
            <a:off x="8660105" y="4096703"/>
            <a:ext cx="2840370" cy="1181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Improved mental health</a:t>
            </a:r>
          </a:p>
        </p:txBody>
      </p:sp>
      <p:sp>
        <p:nvSpPr>
          <p:cNvPr id="10" name="Cloud 9"/>
          <p:cNvSpPr/>
          <p:nvPr/>
        </p:nvSpPr>
        <p:spPr>
          <a:xfrm>
            <a:off x="620333" y="4131180"/>
            <a:ext cx="2840370" cy="1181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Faster recovery times from illness</a:t>
            </a:r>
          </a:p>
        </p:txBody>
      </p:sp>
      <p:sp>
        <p:nvSpPr>
          <p:cNvPr id="11" name="Cloud 10"/>
          <p:cNvSpPr/>
          <p:nvPr/>
        </p:nvSpPr>
        <p:spPr>
          <a:xfrm>
            <a:off x="6959044" y="2441953"/>
            <a:ext cx="2840370" cy="1181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Greater productivity</a:t>
            </a:r>
          </a:p>
        </p:txBody>
      </p:sp>
      <p:sp>
        <p:nvSpPr>
          <p:cNvPr id="12" name="Cloud 11"/>
          <p:cNvSpPr/>
          <p:nvPr/>
        </p:nvSpPr>
        <p:spPr>
          <a:xfrm>
            <a:off x="4801889" y="3623053"/>
            <a:ext cx="2840370" cy="1181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Increases life expectancy</a:t>
            </a:r>
          </a:p>
        </p:txBody>
      </p:sp>
      <p:sp>
        <p:nvSpPr>
          <p:cNvPr id="13" name="Cloud 12"/>
          <p:cNvSpPr/>
          <p:nvPr/>
        </p:nvSpPr>
        <p:spPr>
          <a:xfrm>
            <a:off x="4534672" y="5343237"/>
            <a:ext cx="2840370" cy="1181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Associated with positive health behaviours</a:t>
            </a:r>
          </a:p>
        </p:txBody>
      </p:sp>
    </p:spTree>
    <p:extLst>
      <p:ext uri="{BB962C8B-B14F-4D97-AF65-F5344CB8AC3E}">
        <p14:creationId xmlns:p14="http://schemas.microsoft.com/office/powerpoint/2010/main" val="3960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d:58ee2706-a461-44af-a2b6-e38614024c04@GBRP265.PROD.OUTLOOK.COM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55" y="2205627"/>
            <a:ext cx="3213100" cy="157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974" y="1318974"/>
            <a:ext cx="1034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Burnout? What  is it?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state of emotional, physical and mental exhaustion caused by excessive of prolonged stress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677" y="2205627"/>
            <a:ext cx="37958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Exhaustion/Tired/Drained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Feeling detached from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Lack of personal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Self doubt/reduced confidence in ability to do your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Procrastination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Helpless/Trapped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Cynical/Negative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4600" y="2105837"/>
            <a:ext cx="44337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Work characteristics where more 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Unpredictable work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Lack of control over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Unclear work/job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Dysfunctional work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Lack of social support/unheard/unfair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Extreme/unrealistic timelines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Work life imbalance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Lack of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57583" y="4826675"/>
            <a:ext cx="9060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Consequences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Insomnia, Anger, Irritability, Excess Stress, Sadness, Heart Disease, High blood pressure, Type II diabetes, vulnerability to other illnesses, Relationship breakdown, Conflict.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5320" y="152889"/>
            <a:ext cx="9220722" cy="642424"/>
          </a:xfrm>
        </p:spPr>
        <p:txBody>
          <a:bodyPr>
            <a:noAutofit/>
          </a:bodyPr>
          <a:lstStyle/>
          <a:p>
            <a:r>
              <a:rPr lang="en-GB" sz="4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Burnout</a:t>
            </a:r>
          </a:p>
        </p:txBody>
      </p:sp>
    </p:spTree>
    <p:extLst>
      <p:ext uri="{BB962C8B-B14F-4D97-AF65-F5344CB8AC3E}">
        <p14:creationId xmlns:p14="http://schemas.microsoft.com/office/powerpoint/2010/main" val="403415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96900" y="266699"/>
            <a:ext cx="9398000" cy="632869"/>
          </a:xfrm>
        </p:spPr>
        <p:txBody>
          <a:bodyPr>
            <a:noAutofit/>
          </a:bodyPr>
          <a:lstStyle/>
          <a:p>
            <a:r>
              <a:rPr lang="en-GB" sz="2800" b="1" dirty="0"/>
              <a:t>Stress &amp; Responses to Stress</a:t>
            </a:r>
            <a:endParaRPr lang="en-GB" sz="2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020FD-CDA1-94A4-46F7-31EEE8BE1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70" y="1185863"/>
            <a:ext cx="11514005" cy="5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9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96900" y="266699"/>
            <a:ext cx="9398000" cy="632869"/>
          </a:xfrm>
        </p:spPr>
        <p:txBody>
          <a:bodyPr>
            <a:noAutofit/>
          </a:bodyPr>
          <a:lstStyle/>
          <a:p>
            <a:r>
              <a:rPr lang="en-GB" sz="2800" b="1" dirty="0"/>
              <a:t>Stress &amp; Responses to Stress</a:t>
            </a:r>
            <a:endParaRPr lang="en-GB" sz="2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4613" y="1178000"/>
            <a:ext cx="7086600" cy="4979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32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DabbsJ\Desktop\EAP 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1115516"/>
            <a:ext cx="4302169" cy="46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5272088" y="1091311"/>
            <a:ext cx="6415087" cy="344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2400" b="1" kern="0" dirty="0">
              <a:solidFill>
                <a:srgbClr val="99FF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kern="0" dirty="0">
              <a:solidFill>
                <a:srgbClr val="99FF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kern="0" dirty="0">
                <a:solidFill>
                  <a:srgbClr val="99FF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Employee Assistance Programme</a:t>
            </a:r>
          </a:p>
          <a:p>
            <a:r>
              <a:rPr lang="en-GB" sz="2400" b="1" kern="0" dirty="0">
                <a:solidFill>
                  <a:srgbClr val="99FF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First</a:t>
            </a:r>
          </a:p>
          <a:p>
            <a:r>
              <a:rPr lang="en-GB" sz="2400" b="1" kern="0" dirty="0">
                <a:solidFill>
                  <a:srgbClr val="99FF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0800 174 319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088" y="4104453"/>
            <a:ext cx="5843587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7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96900" y="266699"/>
            <a:ext cx="9398000" cy="632869"/>
          </a:xfrm>
        </p:spPr>
        <p:txBody>
          <a:bodyPr>
            <a:noAutofit/>
          </a:bodyPr>
          <a:lstStyle/>
          <a:p>
            <a:r>
              <a:rPr lang="en-GB" sz="2800" b="1" dirty="0"/>
              <a:t>What factors can affect our Wellbeing</a:t>
            </a:r>
            <a:endParaRPr lang="en-GB" sz="2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C:\Users\DabbsJ\Desktop\wellbeing whee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639" y="1126677"/>
            <a:ext cx="4094329" cy="487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5850336" y="2897795"/>
            <a:ext cx="4338405" cy="73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800" b="1" kern="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Wellbeing Wheel </a:t>
            </a:r>
          </a:p>
        </p:txBody>
      </p:sp>
    </p:spTree>
    <p:extLst>
      <p:ext uri="{BB962C8B-B14F-4D97-AF65-F5344CB8AC3E}">
        <p14:creationId xmlns:p14="http://schemas.microsoft.com/office/powerpoint/2010/main" val="48939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888" y="1171574"/>
            <a:ext cx="5614987" cy="5514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1" y="1142999"/>
            <a:ext cx="5730948" cy="5614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8A2EE-BFDB-1B49-594A-FF053283D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ELFT Wellbeing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902278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87" y="1319133"/>
            <a:ext cx="5625267" cy="534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19133"/>
            <a:ext cx="5860113" cy="53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7286BA-09A2-A33D-2A7D-DEBDA7A8DC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Wellbeing Plan</a:t>
            </a:r>
          </a:p>
        </p:txBody>
      </p:sp>
    </p:spTree>
    <p:extLst>
      <p:ext uri="{BB962C8B-B14F-4D97-AF65-F5344CB8AC3E}">
        <p14:creationId xmlns:p14="http://schemas.microsoft.com/office/powerpoint/2010/main" val="398862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2378" y="244445"/>
            <a:ext cx="8547621" cy="642424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Wellbeing</a:t>
            </a:r>
            <a:endParaRPr lang="en-GB" sz="3600" b="1" kern="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8343" y="1510343"/>
            <a:ext cx="3722914" cy="4211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8652" y="1170709"/>
            <a:ext cx="7456000" cy="5336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What does it mean? What is our understanding of wellbeing?</a:t>
            </a:r>
          </a:p>
          <a:p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Thriving. When people thrive, they operate from the state that is the best version of themselves.</a:t>
            </a:r>
          </a:p>
          <a:p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Feeling good and functioning well and comprises an individual’s experience of their life; and a comparison of life circumstances with social norms and values.</a:t>
            </a:r>
          </a:p>
          <a:p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WHO states: "Health is a state of complete physical, mental and social well-being and not merely the absence of disease or infirmity." </a:t>
            </a:r>
          </a:p>
          <a:p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Put simply is about “How we are doing” as individuals, as colleagues, in communities and as a nation and how sustainable this is for the future.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0F9B2F2-A57D-4972-B67A-9271C714DE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800" y="371475"/>
            <a:ext cx="8547100" cy="642938"/>
          </a:xfrm>
        </p:spPr>
        <p:txBody>
          <a:bodyPr/>
          <a:lstStyle/>
          <a:p>
            <a:r>
              <a:rPr lang="en-GB" sz="3200" b="1" dirty="0"/>
              <a:t>Your staff/people’s wellbeing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F7A515-CBA6-450E-AD05-BD38B2407713}"/>
              </a:ext>
            </a:extLst>
          </p:cNvPr>
          <p:cNvSpPr txBox="1">
            <a:spLocks/>
          </p:cNvSpPr>
          <p:nvPr/>
        </p:nvSpPr>
        <p:spPr>
          <a:xfrm>
            <a:off x="1483226" y="1478826"/>
            <a:ext cx="8574966" cy="4204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GB" sz="2000" dirty="0"/>
          </a:p>
          <a:p>
            <a:pPr lvl="1"/>
            <a:r>
              <a:rPr lang="en-GB" dirty="0"/>
              <a:t>Lead by example (take an interest in your own wellbeing, manage overtime etc.)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000" dirty="0"/>
          </a:p>
          <a:p>
            <a:pPr lvl="1"/>
            <a:r>
              <a:rPr lang="en-GB" dirty="0"/>
              <a:t>Check in on your teams &amp; signpost them to necessary Trust support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000" dirty="0"/>
          </a:p>
          <a:p>
            <a:pPr lvl="1"/>
            <a:r>
              <a:rPr lang="en-GB" dirty="0"/>
              <a:t>Ensure your teams have access to the basics (breaks, correct equipment, clear roles &amp; responsibilities)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002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0F9B2F2-A57D-4972-B67A-9271C714DE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800" y="371475"/>
            <a:ext cx="8547100" cy="642938"/>
          </a:xfrm>
        </p:spPr>
        <p:txBody>
          <a:bodyPr/>
          <a:lstStyle/>
          <a:p>
            <a:r>
              <a:rPr lang="en-GB" sz="3200" b="1" dirty="0"/>
              <a:t>ELFT Benefits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67979" y="1515483"/>
          <a:ext cx="7784307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4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4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to work scheme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 Play-scheme Subsidy</a:t>
                      </a:r>
                    </a:p>
                    <a:p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Lease car scheme</a:t>
                      </a:r>
                    </a:p>
                    <a:p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Subsidised wellbeing initiatives (the Trust offers a subsidy towards Pilates/yoga courses, these are run for 10 weeks and are great fun!)</a:t>
                      </a:r>
                    </a:p>
                    <a:p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back pack for maternity/paternity returners (£50.00 high street vouchers to welcome staff on their return to work after having a baby)</a:t>
                      </a:r>
                    </a:p>
                    <a:p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 technology scheme (order windows open: Easter, Summer &amp; Christmas)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Exceptional leave </a:t>
                      </a:r>
                    </a:p>
                    <a:p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massage sessions</a:t>
                      </a:r>
                    </a:p>
                    <a:p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staff awards </a:t>
                      </a:r>
                    </a:p>
                    <a:p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Employee/team of the month scheme</a:t>
                      </a:r>
                    </a:p>
                    <a:p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Holiday of a life time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Wellbeing Offers – FW,</a:t>
                      </a:r>
                      <a:r>
                        <a:rPr lang="en-GB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NHS Discounts</a:t>
                      </a:r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64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12278" y="371445"/>
            <a:ext cx="9220722" cy="642424"/>
          </a:xfrm>
        </p:spPr>
        <p:txBody>
          <a:bodyPr>
            <a:noAutofit/>
          </a:bodyPr>
          <a:lstStyle/>
          <a:p>
            <a:r>
              <a:rPr lang="en-GB" sz="4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What factors can affect our wellbeing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0973" y="1362970"/>
            <a:ext cx="77724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000" dirty="0"/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6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12278" y="371445"/>
            <a:ext cx="9220722" cy="642424"/>
          </a:xfrm>
        </p:spPr>
        <p:txBody>
          <a:bodyPr>
            <a:noAutofit/>
          </a:bodyPr>
          <a:lstStyle/>
          <a:p>
            <a:r>
              <a:rPr lang="en-GB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What factors can affect our wellbeing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7700" y="1015024"/>
            <a:ext cx="110998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Physical -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encompasses strength and stability, form and function.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1883" y="1881842"/>
            <a:ext cx="4908233" cy="3961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163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12278" y="371445"/>
            <a:ext cx="9220722" cy="642424"/>
          </a:xfrm>
        </p:spPr>
        <p:txBody>
          <a:bodyPr>
            <a:noAutofit/>
          </a:bodyPr>
          <a:lstStyle/>
          <a:p>
            <a:r>
              <a:rPr lang="en-GB" sz="4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What factors can affect our wellbeing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" y="1336841"/>
            <a:ext cx="116967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Emotional -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ability to produce positive emotions, moods, thoughts, and feelings and adapt.  </a:t>
            </a:r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3500" y="2135258"/>
            <a:ext cx="4457700" cy="3869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153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12278" y="371445"/>
            <a:ext cx="9220722" cy="642424"/>
          </a:xfrm>
        </p:spPr>
        <p:txBody>
          <a:bodyPr>
            <a:noAutofit/>
          </a:bodyPr>
          <a:lstStyle/>
          <a:p>
            <a:r>
              <a:rPr lang="en-GB" sz="4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What factors can affect our wellbeing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6578" y="1013869"/>
            <a:ext cx="11752422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Environmental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- good health by occupying pleasant, stimulating environments.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2385" y="1984934"/>
            <a:ext cx="5025724" cy="3648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346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12278" y="371445"/>
            <a:ext cx="9220722" cy="642424"/>
          </a:xfrm>
        </p:spPr>
        <p:txBody>
          <a:bodyPr>
            <a:noAutofit/>
          </a:bodyPr>
          <a:lstStyle/>
          <a:p>
            <a:r>
              <a:rPr lang="en-GB" sz="4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What factors can affect our wellbeing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6728" y="1286218"/>
            <a:ext cx="11545272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Social -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your relationships, how you connect with others and social standards. </a:t>
            </a:r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800" y="1991319"/>
            <a:ext cx="6235700" cy="36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37850" y="96915"/>
            <a:ext cx="9220722" cy="642424"/>
          </a:xfrm>
        </p:spPr>
        <p:txBody>
          <a:bodyPr>
            <a:noAutofit/>
          </a:bodyPr>
          <a:lstStyle/>
          <a:p>
            <a:r>
              <a:rPr lang="en-GB" sz="4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What factors can affect our wellbeing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4830" y="2120206"/>
            <a:ext cx="6677769" cy="3582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2672" y="1413769"/>
            <a:ext cx="10916228" cy="42885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Financial -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having a good relationship with money.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22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0F9B2F2-A57D-4972-B67A-9271C714DE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759" y="277930"/>
            <a:ext cx="8547100" cy="64293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 – Reflection on our Personal Wellbeing</a:t>
            </a:r>
          </a:p>
          <a:p>
            <a:pPr algn="l"/>
            <a:endParaRPr lang="en-GB" sz="3200" b="1" dirty="0"/>
          </a:p>
        </p:txBody>
      </p:sp>
      <p:sp>
        <p:nvSpPr>
          <p:cNvPr id="4" name="Content Placeholder 4"/>
          <p:cNvSpPr txBox="1">
            <a:spLocks noChangeArrowheads="1"/>
          </p:cNvSpPr>
          <p:nvPr/>
        </p:nvSpPr>
        <p:spPr>
          <a:xfrm>
            <a:off x="413993" y="1290787"/>
            <a:ext cx="11287470" cy="4599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Individually, or in pairs, rate yourself between 1 (lowest) and 10 on how satisfied you are with the following elements of your personal wellbeing: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Then in pairs/small groups, discuss, based on these ratings, what do you think is impacting both positively and negatively on your wellbeing most at moment? </a:t>
            </a:r>
          </a:p>
          <a:p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strategies do you/can you employ and share with others?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Write your ideas/strategies on post it notes and stick them on the appropriate flipchart papers</a:t>
            </a:r>
          </a:p>
        </p:txBody>
      </p:sp>
    </p:spTree>
    <p:extLst>
      <p:ext uri="{BB962C8B-B14F-4D97-AF65-F5344CB8AC3E}">
        <p14:creationId xmlns:p14="http://schemas.microsoft.com/office/powerpoint/2010/main" val="188063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05cde9-ed0f-4143-94ba-df20b77b34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34B430FA86BD4298751F8079EF342C" ma:contentTypeVersion="12" ma:contentTypeDescription="Create a new document." ma:contentTypeScope="" ma:versionID="a9b9a830d08ab399114139987b71039c">
  <xsd:schema xmlns:xsd="http://www.w3.org/2001/XMLSchema" xmlns:xs="http://www.w3.org/2001/XMLSchema" xmlns:p="http://schemas.microsoft.com/office/2006/metadata/properties" xmlns:ns2="6f05cde9-ed0f-4143-94ba-df20b77b3424" xmlns:ns3="6f2dd751-0861-4bce-9be2-37e466fae4e5" targetNamespace="http://schemas.microsoft.com/office/2006/metadata/properties" ma:root="true" ma:fieldsID="c371673724ddd434e5c5f9f3df601829" ns2:_="" ns3:_="">
    <xsd:import namespace="6f05cde9-ed0f-4143-94ba-df20b77b3424"/>
    <xsd:import namespace="6f2dd751-0861-4bce-9be2-37e466fae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5cde9-ed0f-4143-94ba-df20b77b3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dd751-0861-4bce-9be2-37e466fae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D1102E-2711-4A94-9884-9CB73A9F662D}">
  <ds:schemaRefs>
    <ds:schemaRef ds:uri="http://schemas.microsoft.com/office/infopath/2007/PartnerControls"/>
    <ds:schemaRef ds:uri="http://purl.org/dc/dcmitype/"/>
    <ds:schemaRef ds:uri="6f05cde9-ed0f-4143-94ba-df20b77b3424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f2dd751-0861-4bce-9be2-37e466fae4e5"/>
  </ds:schemaRefs>
</ds:datastoreItem>
</file>

<file path=customXml/itemProps2.xml><?xml version="1.0" encoding="utf-8"?>
<ds:datastoreItem xmlns:ds="http://schemas.openxmlformats.org/officeDocument/2006/customXml" ds:itemID="{ED691095-B81F-4A81-9F77-4A1EC765A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D92445-908A-4580-870A-4C07DDD6E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5cde9-ed0f-4143-94ba-df20b77b3424"/>
    <ds:schemaRef ds:uri="6f2dd751-0861-4bce-9be2-37e466fae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847</Words>
  <Application>Microsoft Office PowerPoint</Application>
  <PresentationFormat>Widescreen</PresentationFormat>
  <Paragraphs>137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Baker</dc:creator>
  <cp:lastModifiedBy>Lisa Baker</cp:lastModifiedBy>
  <cp:revision>2</cp:revision>
  <dcterms:created xsi:type="dcterms:W3CDTF">2024-03-10T15:50:51Z</dcterms:created>
  <dcterms:modified xsi:type="dcterms:W3CDTF">2024-03-22T18:28:44Z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0x0101006534B430FA86BD4298751F8079EF342C</vt:lpwstr>
  </property>
  <property fmtid="{D5CDD505-2E9C-101B-9397-08002B2CF9AE}" pid="3" name="MediaServiceImageTags">
    <vt:lpwstr/>
  </property>
</Properties>
</file>