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8" r:id="rId4"/>
  </p:sldMasterIdLst>
  <p:notesMasterIdLst>
    <p:notesMasterId r:id="rId25"/>
  </p:notesMasterIdLst>
  <p:handoutMasterIdLst>
    <p:handoutMasterId r:id="rId26"/>
  </p:handoutMasterIdLst>
  <p:sldIdLst>
    <p:sldId id="350" r:id="rId5"/>
    <p:sldId id="361" r:id="rId6"/>
    <p:sldId id="334" r:id="rId7"/>
    <p:sldId id="366" r:id="rId8"/>
    <p:sldId id="378" r:id="rId9"/>
    <p:sldId id="379" r:id="rId10"/>
    <p:sldId id="384" r:id="rId11"/>
    <p:sldId id="385" r:id="rId12"/>
    <p:sldId id="367" r:id="rId13"/>
    <p:sldId id="353" r:id="rId14"/>
    <p:sldId id="368" r:id="rId15"/>
    <p:sldId id="370" r:id="rId16"/>
    <p:sldId id="381" r:id="rId17"/>
    <p:sldId id="371" r:id="rId18"/>
    <p:sldId id="372" r:id="rId19"/>
    <p:sldId id="376" r:id="rId20"/>
    <p:sldId id="365" r:id="rId21"/>
    <p:sldId id="357" r:id="rId22"/>
    <p:sldId id="386" r:id="rId23"/>
    <p:sldId id="34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41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F24840-18C4-49C1-95F5-38CCAB6730A0}" v="4" dt="2024-06-24T09:51:59.2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25" autoAdjust="0"/>
    <p:restoredTop sz="86380" autoAdjust="0"/>
  </p:normalViewPr>
  <p:slideViewPr>
    <p:cSldViewPr snapToGrid="0">
      <p:cViewPr varScale="1">
        <p:scale>
          <a:sx n="75" d="100"/>
          <a:sy n="75" d="100"/>
        </p:scale>
        <p:origin x="1123" y="58"/>
      </p:cViewPr>
      <p:guideLst/>
    </p:cSldViewPr>
  </p:slideViewPr>
  <p:outlineViewPr>
    <p:cViewPr>
      <p:scale>
        <a:sx n="33" d="100"/>
        <a:sy n="33" d="100"/>
      </p:scale>
      <p:origin x="0" y="-4086"/>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ata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779571-D940-43F4-A232-E292A65EAA6F}" type="doc">
      <dgm:prSet loTypeId="urn:diagrams.loki3.com/VaryingWidthList" loCatId="list" qsTypeId="urn:microsoft.com/office/officeart/2005/8/quickstyle/simple1" qsCatId="simple" csTypeId="urn:microsoft.com/office/officeart/2005/8/colors/accent6_5" csCatId="accent6" phldr="1"/>
      <dgm:spPr/>
      <dgm:t>
        <a:bodyPr/>
        <a:lstStyle/>
        <a:p>
          <a:endParaRPr lang="en-GB"/>
        </a:p>
      </dgm:t>
    </dgm:pt>
    <dgm:pt modelId="{B0D310CD-DEF9-4395-AC36-6EA2CA0B46B5}">
      <dgm:prSet/>
      <dgm:spPr>
        <a:solidFill>
          <a:schemeClr val="accent6">
            <a:lumMod val="75000"/>
            <a:alpha val="90000"/>
          </a:schemeClr>
        </a:solidFill>
      </dgm:spPr>
      <dgm:t>
        <a:bodyPr/>
        <a:lstStyle/>
        <a:p>
          <a:pPr algn="l"/>
          <a:r>
            <a:rPr lang="en-GB" b="1" dirty="0">
              <a:latin typeface="Gill Sans MT" panose="020B0502020104020203" pitchFamily="34" charset="0"/>
            </a:rPr>
            <a:t>Mission:  </a:t>
          </a:r>
          <a:r>
            <a:rPr lang="en-GB" dirty="0">
              <a:latin typeface="Gill Sans MT" panose="020B0502020104020203" pitchFamily="34" charset="0"/>
            </a:rPr>
            <a:t>Our mission is to reduce inequalities, enhancing community wellbeing and tackling social inequalities.  We support the ambition of the East London NHS Foundation Trust to be a Marmot Trust.  We work to empower individuals and the third sector through innovation. We strive to bridge these community-focused organisations with institutions like the NHS, advocating for holistic health solutions and fostering resilient, supportive environments for marginalised groups</a:t>
          </a:r>
          <a:r>
            <a:rPr lang="en-GB" dirty="0"/>
            <a:t>.</a:t>
          </a:r>
        </a:p>
      </dgm:t>
      <dgm:extLst>
        <a:ext uri="{E40237B7-FDA0-4F09-8148-C483321AD2D9}">
          <dgm14:cNvPr xmlns:dgm14="http://schemas.microsoft.com/office/drawing/2010/diagram" id="0" name="" descr="Text block Mission:  Our mission is to reduce inequalities, enhancing community wellbeing and tackling social inequalities.  We support the ambition of the East London NHS Foundation Trust to be a Marmot Trust.  We work to empower individuals and the third sector through innovation. We strive to bridge these community-focused organisations with institutions like the NHS, advocating for holistic health solutions and fostering resilient, supportive environments for marginalised groups.&#10;"/>
        </a:ext>
      </dgm:extLst>
    </dgm:pt>
    <dgm:pt modelId="{2AB2D307-4B04-4B2B-9B61-DC958B773A09}" type="parTrans" cxnId="{DB7E0485-C347-4B22-9AA1-82EF823BF2F6}">
      <dgm:prSet/>
      <dgm:spPr/>
      <dgm:t>
        <a:bodyPr/>
        <a:lstStyle/>
        <a:p>
          <a:endParaRPr lang="en-GB"/>
        </a:p>
      </dgm:t>
    </dgm:pt>
    <dgm:pt modelId="{63A496B0-F587-4E73-8B38-5BA20EA478B3}" type="sibTrans" cxnId="{DB7E0485-C347-4B22-9AA1-82EF823BF2F6}">
      <dgm:prSet/>
      <dgm:spPr/>
      <dgm:t>
        <a:bodyPr/>
        <a:lstStyle/>
        <a:p>
          <a:endParaRPr lang="en-GB"/>
        </a:p>
      </dgm:t>
    </dgm:pt>
    <dgm:pt modelId="{208F3809-F581-4569-8E95-657739E616EE}">
      <dgm:prSet/>
      <dgm:spPr>
        <a:solidFill>
          <a:srgbClr val="C74168"/>
        </a:solidFill>
      </dgm:spPr>
      <dgm:t>
        <a:bodyPr/>
        <a:lstStyle/>
        <a:p>
          <a:pPr algn="l"/>
          <a:r>
            <a:rPr lang="en-GB" b="1" dirty="0">
              <a:latin typeface="Gill Sans MT" panose="020B0502020104020203" pitchFamily="34" charset="0"/>
            </a:rPr>
            <a:t>Vision:  </a:t>
          </a:r>
          <a:r>
            <a:rPr lang="en-GB" dirty="0">
              <a:latin typeface="Gill Sans MT" panose="020B0502020104020203" pitchFamily="34" charset="0"/>
            </a:rPr>
            <a:t>We envisage a future where communities across England are not only empowered but also enjoy a high level of wellbeing and equity. Our foundation in both the VCSE sector and the NHS uniquely positions us to deliver seamless collaboration between the third sector and larger institutions. This leads to robust health and social support systems, ensuring that every individual, especially in under-represented groups, has access to the resources and care they need to thrive.</a:t>
          </a:r>
        </a:p>
      </dgm:t>
      <dgm:extLst>
        <a:ext uri="{E40237B7-FDA0-4F09-8148-C483321AD2D9}">
          <dgm14:cNvPr xmlns:dgm14="http://schemas.microsoft.com/office/drawing/2010/diagram" id="0" name="" descr="Vision:  We envisage a future where communities across England are not only empowered but also enjoy a high level of wellbeing and equity. Our foundation in both the VCSE sector and the NHS uniquely positions us to deliver seamless collaboration between the third sector and larger institutions. This leads to robust health and social support systems, ensuring that every individual, especially in under-represented groups, has access to the resources and care they need to thrive.&#10;"/>
        </a:ext>
      </dgm:extLst>
    </dgm:pt>
    <dgm:pt modelId="{53AE7A53-A2BF-4291-B58A-A2E06DC923A8}" type="parTrans" cxnId="{E67C17AD-5DE2-4C19-9900-DAF64560C001}">
      <dgm:prSet/>
      <dgm:spPr/>
      <dgm:t>
        <a:bodyPr/>
        <a:lstStyle/>
        <a:p>
          <a:endParaRPr lang="en-GB"/>
        </a:p>
      </dgm:t>
    </dgm:pt>
    <dgm:pt modelId="{655651C5-69F5-4E2F-A3D4-3F462E7636F9}" type="sibTrans" cxnId="{E67C17AD-5DE2-4C19-9900-DAF64560C001}">
      <dgm:prSet/>
      <dgm:spPr/>
      <dgm:t>
        <a:bodyPr/>
        <a:lstStyle/>
        <a:p>
          <a:endParaRPr lang="en-GB"/>
        </a:p>
      </dgm:t>
    </dgm:pt>
    <dgm:pt modelId="{CA31D9B3-8CB7-48D8-B942-03FA93F75E2E}" type="pres">
      <dgm:prSet presAssocID="{C2779571-D940-43F4-A232-E292A65EAA6F}" presName="Name0" presStyleCnt="0">
        <dgm:presLayoutVars>
          <dgm:resizeHandles/>
        </dgm:presLayoutVars>
      </dgm:prSet>
      <dgm:spPr/>
    </dgm:pt>
    <dgm:pt modelId="{7FE008C8-1903-403B-81D4-30518E16BA3B}" type="pres">
      <dgm:prSet presAssocID="{B0D310CD-DEF9-4395-AC36-6EA2CA0B46B5}" presName="text" presStyleLbl="node1" presStyleIdx="0" presStyleCnt="2" custScaleX="101887">
        <dgm:presLayoutVars>
          <dgm:bulletEnabled val="1"/>
        </dgm:presLayoutVars>
      </dgm:prSet>
      <dgm:spPr/>
    </dgm:pt>
    <dgm:pt modelId="{459995C9-1A25-473B-AEC3-0D406B1807DE}" type="pres">
      <dgm:prSet presAssocID="{63A496B0-F587-4E73-8B38-5BA20EA478B3}" presName="space" presStyleCnt="0"/>
      <dgm:spPr/>
    </dgm:pt>
    <dgm:pt modelId="{02A3C285-E9DA-44D9-B0CB-801C11F7E010}" type="pres">
      <dgm:prSet presAssocID="{208F3809-F581-4569-8E95-657739E616EE}" presName="text" presStyleLbl="node1" presStyleIdx="1" presStyleCnt="2">
        <dgm:presLayoutVars>
          <dgm:bulletEnabled val="1"/>
        </dgm:presLayoutVars>
      </dgm:prSet>
      <dgm:spPr/>
    </dgm:pt>
  </dgm:ptLst>
  <dgm:cxnLst>
    <dgm:cxn modelId="{4FB75528-7DDB-4304-B3CF-2B657B98C8FC}" type="presOf" srcId="{208F3809-F581-4569-8E95-657739E616EE}" destId="{02A3C285-E9DA-44D9-B0CB-801C11F7E010}" srcOrd="0" destOrd="0" presId="urn:diagrams.loki3.com/VaryingWidthList"/>
    <dgm:cxn modelId="{C065A646-2A0B-4069-963F-1B1C26981731}" type="presOf" srcId="{C2779571-D940-43F4-A232-E292A65EAA6F}" destId="{CA31D9B3-8CB7-48D8-B942-03FA93F75E2E}" srcOrd="0" destOrd="0" presId="urn:diagrams.loki3.com/VaryingWidthList"/>
    <dgm:cxn modelId="{DB7E0485-C347-4B22-9AA1-82EF823BF2F6}" srcId="{C2779571-D940-43F4-A232-E292A65EAA6F}" destId="{B0D310CD-DEF9-4395-AC36-6EA2CA0B46B5}" srcOrd="0" destOrd="0" parTransId="{2AB2D307-4B04-4B2B-9B61-DC958B773A09}" sibTransId="{63A496B0-F587-4E73-8B38-5BA20EA478B3}"/>
    <dgm:cxn modelId="{E67C17AD-5DE2-4C19-9900-DAF64560C001}" srcId="{C2779571-D940-43F4-A232-E292A65EAA6F}" destId="{208F3809-F581-4569-8E95-657739E616EE}" srcOrd="1" destOrd="0" parTransId="{53AE7A53-A2BF-4291-B58A-A2E06DC923A8}" sibTransId="{655651C5-69F5-4E2F-A3D4-3F462E7636F9}"/>
    <dgm:cxn modelId="{8A2574BC-172E-41A3-9F42-E7A84950EBA8}" type="presOf" srcId="{B0D310CD-DEF9-4395-AC36-6EA2CA0B46B5}" destId="{7FE008C8-1903-403B-81D4-30518E16BA3B}" srcOrd="0" destOrd="0" presId="urn:diagrams.loki3.com/VaryingWidthList"/>
    <dgm:cxn modelId="{69EF020A-DA9E-4BB2-A8E6-04A32C1EE5B2}" type="presParOf" srcId="{CA31D9B3-8CB7-48D8-B942-03FA93F75E2E}" destId="{7FE008C8-1903-403B-81D4-30518E16BA3B}" srcOrd="0" destOrd="0" presId="urn:diagrams.loki3.com/VaryingWidthList"/>
    <dgm:cxn modelId="{E219F193-4D93-43DB-A378-67369EFBFD08}" type="presParOf" srcId="{CA31D9B3-8CB7-48D8-B942-03FA93F75E2E}" destId="{459995C9-1A25-473B-AEC3-0D406B1807DE}" srcOrd="1" destOrd="0" presId="urn:diagrams.loki3.com/VaryingWidthList"/>
    <dgm:cxn modelId="{34FD238B-36D2-44A2-B8E3-A16E5F660CE8}" type="presParOf" srcId="{CA31D9B3-8CB7-48D8-B942-03FA93F75E2E}" destId="{02A3C285-E9DA-44D9-B0CB-801C11F7E010}" srcOrd="2"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38AADF-BA8F-4216-92B1-710A7945810F}"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GB"/>
        </a:p>
      </dgm:t>
    </dgm:pt>
    <dgm:pt modelId="{A9A31F3D-A6EB-4463-949C-9E2E458F369C}">
      <dgm:prSet custT="1"/>
      <dgm:spPr>
        <a:ln w="28575">
          <a:solidFill>
            <a:schemeClr val="accent5"/>
          </a:solidFill>
        </a:ln>
      </dgm:spPr>
      <dgm:t>
        <a:bodyPr/>
        <a:lstStyle/>
        <a:p>
          <a:r>
            <a:rPr lang="en-GB" sz="2000" b="1" dirty="0">
              <a:latin typeface="Gill Sans MT" panose="020B0502020104020203" pitchFamily="34" charset="0"/>
            </a:rPr>
            <a:t>Collaboration: </a:t>
          </a:r>
          <a:r>
            <a:rPr lang="en-GB" sz="2000" dirty="0">
              <a:latin typeface="Gill Sans MT" panose="020B0502020104020203" pitchFamily="34" charset="0"/>
            </a:rPr>
            <a:t>We unite with diverse partners to achieve common goals in health and social care, valuing teamwork at the heart of our mission.</a:t>
          </a:r>
        </a:p>
      </dgm:t>
    </dgm:pt>
    <dgm:pt modelId="{1E944D78-965D-48F2-8D46-573913B7D14E}" type="parTrans" cxnId="{FB637A85-F5EE-4479-8A8B-C093C6F4B5AC}">
      <dgm:prSet/>
      <dgm:spPr/>
      <dgm:t>
        <a:bodyPr/>
        <a:lstStyle/>
        <a:p>
          <a:endParaRPr lang="en-GB"/>
        </a:p>
      </dgm:t>
    </dgm:pt>
    <dgm:pt modelId="{3C5CF063-22EA-4813-B2D7-2F91A5C3E84A}" type="sibTrans" cxnId="{FB637A85-F5EE-4479-8A8B-C093C6F4B5AC}">
      <dgm:prSet/>
      <dgm:spPr/>
      <dgm:t>
        <a:bodyPr/>
        <a:lstStyle/>
        <a:p>
          <a:endParaRPr lang="en-GB"/>
        </a:p>
      </dgm:t>
    </dgm:pt>
    <dgm:pt modelId="{577350EF-1992-44D6-9757-47066E740D49}">
      <dgm:prSet custT="1"/>
      <dgm:spPr>
        <a:ln w="28575">
          <a:solidFill>
            <a:schemeClr val="accent5"/>
          </a:solidFill>
        </a:ln>
      </dgm:spPr>
      <dgm:t>
        <a:bodyPr/>
        <a:lstStyle/>
        <a:p>
          <a:r>
            <a:rPr lang="en-GB" sz="2000" b="1" dirty="0">
              <a:latin typeface="Gill Sans MT" panose="020B0502020104020203" pitchFamily="34" charset="0"/>
            </a:rPr>
            <a:t>Empathy: </a:t>
          </a:r>
          <a:r>
            <a:rPr lang="en-GB" sz="2000" dirty="0">
              <a:latin typeface="Gill Sans MT" panose="020B0502020104020203" pitchFamily="34" charset="0"/>
            </a:rPr>
            <a:t>Our actions are guided by a deep understanding of and compassion for the communities we serve.</a:t>
          </a:r>
        </a:p>
      </dgm:t>
    </dgm:pt>
    <dgm:pt modelId="{99CF9B83-7FF0-4803-8B9A-D6F29EAA2E3C}" type="parTrans" cxnId="{6AE6A98F-C1AE-47BA-810F-CA20C7BCF718}">
      <dgm:prSet/>
      <dgm:spPr/>
      <dgm:t>
        <a:bodyPr/>
        <a:lstStyle/>
        <a:p>
          <a:endParaRPr lang="en-GB"/>
        </a:p>
      </dgm:t>
    </dgm:pt>
    <dgm:pt modelId="{4BFD4D7C-371C-4D1B-9824-3F1B3E318AAF}" type="sibTrans" cxnId="{6AE6A98F-C1AE-47BA-810F-CA20C7BCF718}">
      <dgm:prSet/>
      <dgm:spPr/>
      <dgm:t>
        <a:bodyPr/>
        <a:lstStyle/>
        <a:p>
          <a:endParaRPr lang="en-GB"/>
        </a:p>
      </dgm:t>
    </dgm:pt>
    <dgm:pt modelId="{AD0D0508-350E-4A04-AD4F-E86C7192D1A1}">
      <dgm:prSet custT="1"/>
      <dgm:spPr>
        <a:ln w="28575">
          <a:solidFill>
            <a:schemeClr val="accent5"/>
          </a:solidFill>
        </a:ln>
      </dgm:spPr>
      <dgm:t>
        <a:bodyPr/>
        <a:lstStyle/>
        <a:p>
          <a:r>
            <a:rPr lang="en-GB" sz="2000" b="1" dirty="0">
              <a:latin typeface="Gill Sans MT" panose="020B0502020104020203" pitchFamily="34" charset="0"/>
            </a:rPr>
            <a:t>Integrity: </a:t>
          </a:r>
          <a:r>
            <a:rPr lang="en-GB" sz="2000" dirty="0">
              <a:latin typeface="Gill Sans MT" panose="020B0502020104020203" pitchFamily="34" charset="0"/>
            </a:rPr>
            <a:t>We lead with openness and honesty, ensuring transparency and inclusivity in our pursuit of social justice and wellbeing.</a:t>
          </a:r>
        </a:p>
      </dgm:t>
    </dgm:pt>
    <dgm:pt modelId="{E828A543-632D-4E3C-83A4-38DDC30473C5}" type="parTrans" cxnId="{33A50F1B-B214-443E-BFB6-E6A21A43AD13}">
      <dgm:prSet/>
      <dgm:spPr/>
      <dgm:t>
        <a:bodyPr/>
        <a:lstStyle/>
        <a:p>
          <a:endParaRPr lang="en-GB"/>
        </a:p>
      </dgm:t>
    </dgm:pt>
    <dgm:pt modelId="{66B5FC7A-8BA3-43BC-83DC-D34497B21EE6}" type="sibTrans" cxnId="{33A50F1B-B214-443E-BFB6-E6A21A43AD13}">
      <dgm:prSet/>
      <dgm:spPr/>
      <dgm:t>
        <a:bodyPr/>
        <a:lstStyle/>
        <a:p>
          <a:endParaRPr lang="en-GB"/>
        </a:p>
      </dgm:t>
    </dgm:pt>
    <dgm:pt modelId="{C619A275-B44F-4719-85D8-E85F5493BE74}">
      <dgm:prSet custT="1"/>
      <dgm:spPr>
        <a:ln w="28575">
          <a:solidFill>
            <a:schemeClr val="accent5"/>
          </a:solidFill>
        </a:ln>
      </dgm:spPr>
      <dgm:t>
        <a:bodyPr/>
        <a:lstStyle/>
        <a:p>
          <a:r>
            <a:rPr lang="en-GB" sz="2000" b="1" dirty="0">
              <a:latin typeface="Gill Sans MT" panose="020B0502020104020203" pitchFamily="34" charset="0"/>
            </a:rPr>
            <a:t>Quality: </a:t>
          </a:r>
          <a:r>
            <a:rPr lang="en-GB" sz="2000" dirty="0">
              <a:latin typeface="Gill Sans MT" panose="020B0502020104020203" pitchFamily="34" charset="0"/>
            </a:rPr>
            <a:t>Excellence in our services and impact is our priority, ensuring meaningful differences in people’s lives.</a:t>
          </a:r>
        </a:p>
      </dgm:t>
    </dgm:pt>
    <dgm:pt modelId="{57C8F5C9-9683-4D6C-BA7F-231F5B8A9843}" type="parTrans" cxnId="{D6368C73-B958-4F3E-8A5E-C5F22E2387FB}">
      <dgm:prSet/>
      <dgm:spPr/>
      <dgm:t>
        <a:bodyPr/>
        <a:lstStyle/>
        <a:p>
          <a:endParaRPr lang="en-GB"/>
        </a:p>
      </dgm:t>
    </dgm:pt>
    <dgm:pt modelId="{D081B5A3-61D2-4369-9D51-56DBD7A8991F}" type="sibTrans" cxnId="{D6368C73-B958-4F3E-8A5E-C5F22E2387FB}">
      <dgm:prSet/>
      <dgm:spPr/>
      <dgm:t>
        <a:bodyPr/>
        <a:lstStyle/>
        <a:p>
          <a:endParaRPr lang="en-GB"/>
        </a:p>
      </dgm:t>
    </dgm:pt>
    <dgm:pt modelId="{F35E2F80-AE95-4438-9804-37C46A3F4771}">
      <dgm:prSet custT="1"/>
      <dgm:spPr>
        <a:ln w="28575">
          <a:solidFill>
            <a:schemeClr val="accent5"/>
          </a:solidFill>
        </a:ln>
      </dgm:spPr>
      <dgm:t>
        <a:bodyPr/>
        <a:lstStyle/>
        <a:p>
          <a:r>
            <a:rPr lang="en-GB" sz="2000" b="1" dirty="0">
              <a:latin typeface="Gill Sans MT" panose="020B0502020104020203" pitchFamily="34" charset="0"/>
            </a:rPr>
            <a:t>Innovation: </a:t>
          </a:r>
          <a:r>
            <a:rPr lang="en-GB" sz="2000" dirty="0">
              <a:latin typeface="Gill Sans MT" panose="020B0502020104020203" pitchFamily="34" charset="0"/>
            </a:rPr>
            <a:t>We are committed to embracing new ideas and approaches in our work, constantly seeking out creative solutions to improve population health outcomes.</a:t>
          </a:r>
        </a:p>
      </dgm:t>
    </dgm:pt>
    <dgm:pt modelId="{2912F5FE-CB8A-4CE7-9CD0-F6C17B363A09}" type="parTrans" cxnId="{70E81208-BE27-47AB-9F6C-89C2DCFCC44C}">
      <dgm:prSet/>
      <dgm:spPr/>
      <dgm:t>
        <a:bodyPr/>
        <a:lstStyle/>
        <a:p>
          <a:endParaRPr lang="en-GB"/>
        </a:p>
      </dgm:t>
    </dgm:pt>
    <dgm:pt modelId="{B33B57F8-1F45-4F51-87C4-B8F2B0F0018F}" type="sibTrans" cxnId="{70E81208-BE27-47AB-9F6C-89C2DCFCC44C}">
      <dgm:prSet/>
      <dgm:spPr/>
      <dgm:t>
        <a:bodyPr/>
        <a:lstStyle/>
        <a:p>
          <a:endParaRPr lang="en-GB"/>
        </a:p>
      </dgm:t>
    </dgm:pt>
    <dgm:pt modelId="{DD041C55-6390-4778-8F65-B73E287AB7DA}" type="pres">
      <dgm:prSet presAssocID="{5138AADF-BA8F-4216-92B1-710A7945810F}" presName="linear" presStyleCnt="0">
        <dgm:presLayoutVars>
          <dgm:animLvl val="lvl"/>
          <dgm:resizeHandles val="exact"/>
        </dgm:presLayoutVars>
      </dgm:prSet>
      <dgm:spPr/>
    </dgm:pt>
    <dgm:pt modelId="{807183AD-0A33-4657-A3F2-8A7A44EA2948}" type="pres">
      <dgm:prSet presAssocID="{A9A31F3D-A6EB-4463-949C-9E2E458F369C}" presName="parentText" presStyleLbl="node1" presStyleIdx="0" presStyleCnt="5">
        <dgm:presLayoutVars>
          <dgm:chMax val="0"/>
          <dgm:bulletEnabled val="1"/>
        </dgm:presLayoutVars>
      </dgm:prSet>
      <dgm:spPr/>
    </dgm:pt>
    <dgm:pt modelId="{D8CC31D2-770F-4CE2-A147-46DBD910896E}" type="pres">
      <dgm:prSet presAssocID="{3C5CF063-22EA-4813-B2D7-2F91A5C3E84A}" presName="spacer" presStyleCnt="0"/>
      <dgm:spPr/>
    </dgm:pt>
    <dgm:pt modelId="{0C44F514-7B07-4C0B-92BB-B0D658E9E50C}" type="pres">
      <dgm:prSet presAssocID="{577350EF-1992-44D6-9757-47066E740D49}" presName="parentText" presStyleLbl="node1" presStyleIdx="1" presStyleCnt="5">
        <dgm:presLayoutVars>
          <dgm:chMax val="0"/>
          <dgm:bulletEnabled val="1"/>
        </dgm:presLayoutVars>
      </dgm:prSet>
      <dgm:spPr/>
    </dgm:pt>
    <dgm:pt modelId="{7BFA6C70-3E36-411A-BA79-CC08FC716F83}" type="pres">
      <dgm:prSet presAssocID="{4BFD4D7C-371C-4D1B-9824-3F1B3E318AAF}" presName="spacer" presStyleCnt="0"/>
      <dgm:spPr/>
    </dgm:pt>
    <dgm:pt modelId="{42BB7C4C-AB8A-4FA9-B009-3B84F04E3675}" type="pres">
      <dgm:prSet presAssocID="{AD0D0508-350E-4A04-AD4F-E86C7192D1A1}" presName="parentText" presStyleLbl="node1" presStyleIdx="2" presStyleCnt="5">
        <dgm:presLayoutVars>
          <dgm:chMax val="0"/>
          <dgm:bulletEnabled val="1"/>
        </dgm:presLayoutVars>
      </dgm:prSet>
      <dgm:spPr/>
    </dgm:pt>
    <dgm:pt modelId="{8DE020E6-ED27-4742-B958-487A15D34743}" type="pres">
      <dgm:prSet presAssocID="{66B5FC7A-8BA3-43BC-83DC-D34497B21EE6}" presName="spacer" presStyleCnt="0"/>
      <dgm:spPr/>
    </dgm:pt>
    <dgm:pt modelId="{C88A1F7E-47D6-4CBE-94D5-EE2D66EA7E32}" type="pres">
      <dgm:prSet presAssocID="{C619A275-B44F-4719-85D8-E85F5493BE74}" presName="parentText" presStyleLbl="node1" presStyleIdx="3" presStyleCnt="5">
        <dgm:presLayoutVars>
          <dgm:chMax val="0"/>
          <dgm:bulletEnabled val="1"/>
        </dgm:presLayoutVars>
      </dgm:prSet>
      <dgm:spPr/>
    </dgm:pt>
    <dgm:pt modelId="{CDE894C0-25DA-4640-9DDA-7E8FE06FA0D1}" type="pres">
      <dgm:prSet presAssocID="{D081B5A3-61D2-4369-9D51-56DBD7A8991F}" presName="spacer" presStyleCnt="0"/>
      <dgm:spPr/>
    </dgm:pt>
    <dgm:pt modelId="{87437DAD-7EB8-4D73-ACA9-69CAF03964EB}" type="pres">
      <dgm:prSet presAssocID="{F35E2F80-AE95-4438-9804-37C46A3F4771}" presName="parentText" presStyleLbl="node1" presStyleIdx="4" presStyleCnt="5">
        <dgm:presLayoutVars>
          <dgm:chMax val="0"/>
          <dgm:bulletEnabled val="1"/>
        </dgm:presLayoutVars>
      </dgm:prSet>
      <dgm:spPr/>
    </dgm:pt>
  </dgm:ptLst>
  <dgm:cxnLst>
    <dgm:cxn modelId="{70E81208-BE27-47AB-9F6C-89C2DCFCC44C}" srcId="{5138AADF-BA8F-4216-92B1-710A7945810F}" destId="{F35E2F80-AE95-4438-9804-37C46A3F4771}" srcOrd="4" destOrd="0" parTransId="{2912F5FE-CB8A-4CE7-9CD0-F6C17B363A09}" sibTransId="{B33B57F8-1F45-4F51-87C4-B8F2B0F0018F}"/>
    <dgm:cxn modelId="{4F0E3511-0370-4FB4-AECA-E292C5F93355}" type="presOf" srcId="{577350EF-1992-44D6-9757-47066E740D49}" destId="{0C44F514-7B07-4C0B-92BB-B0D658E9E50C}" srcOrd="0" destOrd="0" presId="urn:microsoft.com/office/officeart/2005/8/layout/vList2"/>
    <dgm:cxn modelId="{24940619-AB93-46B2-9B46-183A67B1E702}" type="presOf" srcId="{A9A31F3D-A6EB-4463-949C-9E2E458F369C}" destId="{807183AD-0A33-4657-A3F2-8A7A44EA2948}" srcOrd="0" destOrd="0" presId="urn:microsoft.com/office/officeart/2005/8/layout/vList2"/>
    <dgm:cxn modelId="{33A50F1B-B214-443E-BFB6-E6A21A43AD13}" srcId="{5138AADF-BA8F-4216-92B1-710A7945810F}" destId="{AD0D0508-350E-4A04-AD4F-E86C7192D1A1}" srcOrd="2" destOrd="0" parTransId="{E828A543-632D-4E3C-83A4-38DDC30473C5}" sibTransId="{66B5FC7A-8BA3-43BC-83DC-D34497B21EE6}"/>
    <dgm:cxn modelId="{A7B50621-89F9-4AB6-95D7-23D4029216CC}" type="presOf" srcId="{5138AADF-BA8F-4216-92B1-710A7945810F}" destId="{DD041C55-6390-4778-8F65-B73E287AB7DA}" srcOrd="0" destOrd="0" presId="urn:microsoft.com/office/officeart/2005/8/layout/vList2"/>
    <dgm:cxn modelId="{048FAC69-F55D-4097-AA41-EC8BEE999FB7}" type="presOf" srcId="{AD0D0508-350E-4A04-AD4F-E86C7192D1A1}" destId="{42BB7C4C-AB8A-4FA9-B009-3B84F04E3675}" srcOrd="0" destOrd="0" presId="urn:microsoft.com/office/officeart/2005/8/layout/vList2"/>
    <dgm:cxn modelId="{234C6C51-4150-4EE1-AB16-EED36D156E5C}" type="presOf" srcId="{C619A275-B44F-4719-85D8-E85F5493BE74}" destId="{C88A1F7E-47D6-4CBE-94D5-EE2D66EA7E32}" srcOrd="0" destOrd="0" presId="urn:microsoft.com/office/officeart/2005/8/layout/vList2"/>
    <dgm:cxn modelId="{D6368C73-B958-4F3E-8A5E-C5F22E2387FB}" srcId="{5138AADF-BA8F-4216-92B1-710A7945810F}" destId="{C619A275-B44F-4719-85D8-E85F5493BE74}" srcOrd="3" destOrd="0" parTransId="{57C8F5C9-9683-4D6C-BA7F-231F5B8A9843}" sibTransId="{D081B5A3-61D2-4369-9D51-56DBD7A8991F}"/>
    <dgm:cxn modelId="{FB637A85-F5EE-4479-8A8B-C093C6F4B5AC}" srcId="{5138AADF-BA8F-4216-92B1-710A7945810F}" destId="{A9A31F3D-A6EB-4463-949C-9E2E458F369C}" srcOrd="0" destOrd="0" parTransId="{1E944D78-965D-48F2-8D46-573913B7D14E}" sibTransId="{3C5CF063-22EA-4813-B2D7-2F91A5C3E84A}"/>
    <dgm:cxn modelId="{6AE6A98F-C1AE-47BA-810F-CA20C7BCF718}" srcId="{5138AADF-BA8F-4216-92B1-710A7945810F}" destId="{577350EF-1992-44D6-9757-47066E740D49}" srcOrd="1" destOrd="0" parTransId="{99CF9B83-7FF0-4803-8B9A-D6F29EAA2E3C}" sibTransId="{4BFD4D7C-371C-4D1B-9824-3F1B3E318AAF}"/>
    <dgm:cxn modelId="{CC25C5D6-972A-40AA-841C-6C6FB759DB60}" type="presOf" srcId="{F35E2F80-AE95-4438-9804-37C46A3F4771}" destId="{87437DAD-7EB8-4D73-ACA9-69CAF03964EB}" srcOrd="0" destOrd="0" presId="urn:microsoft.com/office/officeart/2005/8/layout/vList2"/>
    <dgm:cxn modelId="{79E02AB8-3CEF-41F3-808F-90E8341148BA}" type="presParOf" srcId="{DD041C55-6390-4778-8F65-B73E287AB7DA}" destId="{807183AD-0A33-4657-A3F2-8A7A44EA2948}" srcOrd="0" destOrd="0" presId="urn:microsoft.com/office/officeart/2005/8/layout/vList2"/>
    <dgm:cxn modelId="{78543715-6F42-48FD-905D-F3D6844369C0}" type="presParOf" srcId="{DD041C55-6390-4778-8F65-B73E287AB7DA}" destId="{D8CC31D2-770F-4CE2-A147-46DBD910896E}" srcOrd="1" destOrd="0" presId="urn:microsoft.com/office/officeart/2005/8/layout/vList2"/>
    <dgm:cxn modelId="{DC73E800-7786-4A40-89C7-DE042988E703}" type="presParOf" srcId="{DD041C55-6390-4778-8F65-B73E287AB7DA}" destId="{0C44F514-7B07-4C0B-92BB-B0D658E9E50C}" srcOrd="2" destOrd="0" presId="urn:microsoft.com/office/officeart/2005/8/layout/vList2"/>
    <dgm:cxn modelId="{3389CD79-DE7C-4AF4-ADEE-0529FBC1BDE9}" type="presParOf" srcId="{DD041C55-6390-4778-8F65-B73E287AB7DA}" destId="{7BFA6C70-3E36-411A-BA79-CC08FC716F83}" srcOrd="3" destOrd="0" presId="urn:microsoft.com/office/officeart/2005/8/layout/vList2"/>
    <dgm:cxn modelId="{43285F06-22BE-4BA0-BB9A-0D408C74F291}" type="presParOf" srcId="{DD041C55-6390-4778-8F65-B73E287AB7DA}" destId="{42BB7C4C-AB8A-4FA9-B009-3B84F04E3675}" srcOrd="4" destOrd="0" presId="urn:microsoft.com/office/officeart/2005/8/layout/vList2"/>
    <dgm:cxn modelId="{BE22E934-4DD9-4C09-8F48-0027528789BD}" type="presParOf" srcId="{DD041C55-6390-4778-8F65-B73E287AB7DA}" destId="{8DE020E6-ED27-4742-B958-487A15D34743}" srcOrd="5" destOrd="0" presId="urn:microsoft.com/office/officeart/2005/8/layout/vList2"/>
    <dgm:cxn modelId="{C5BF8282-53FC-45F8-AF16-DED53139E4C0}" type="presParOf" srcId="{DD041C55-6390-4778-8F65-B73E287AB7DA}" destId="{C88A1F7E-47D6-4CBE-94D5-EE2D66EA7E32}" srcOrd="6" destOrd="0" presId="urn:microsoft.com/office/officeart/2005/8/layout/vList2"/>
    <dgm:cxn modelId="{AF057657-8F34-4331-ABC2-DCC8B5B29B0F}" type="presParOf" srcId="{DD041C55-6390-4778-8F65-B73E287AB7DA}" destId="{CDE894C0-25DA-4640-9DDA-7E8FE06FA0D1}" srcOrd="7" destOrd="0" presId="urn:microsoft.com/office/officeart/2005/8/layout/vList2"/>
    <dgm:cxn modelId="{4286E272-E612-4517-9FE8-DC5B13AF72DE}" type="presParOf" srcId="{DD041C55-6390-4778-8F65-B73E287AB7DA}" destId="{87437DAD-7EB8-4D73-ACA9-69CAF03964E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806ED8-3B53-4008-98C7-9E9C242781C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CCC9FEF-9EAA-4302-97D4-D2D35FBFA67C}">
      <dgm:prSet custT="1"/>
      <dgm:spPr/>
      <dgm:t>
        <a:bodyPr/>
        <a:lstStyle/>
        <a:p>
          <a:r>
            <a:rPr lang="en-GB" sz="1800" b="1" dirty="0">
              <a:solidFill>
                <a:schemeClr val="bg1"/>
              </a:solidFill>
              <a:latin typeface="Gill Sans MT" panose="020B0502020104020203" pitchFamily="34" charset="0"/>
            </a:rPr>
            <a:t>£5,381,471 of funding passed to VCSEs</a:t>
          </a:r>
          <a:endParaRPr lang="en-US" sz="1800" b="1" dirty="0">
            <a:solidFill>
              <a:schemeClr val="bg1"/>
            </a:solidFill>
            <a:latin typeface="Gill Sans MT" panose="020B0502020104020203" pitchFamily="34" charset="0"/>
          </a:endParaRPr>
        </a:p>
      </dgm:t>
    </dgm:pt>
    <dgm:pt modelId="{223C1EB9-CF12-4063-94B5-F0B27CD1BDED}" type="parTrans" cxnId="{666E0BB9-9A42-411D-BF4B-6F7DB5038D8B}">
      <dgm:prSet/>
      <dgm:spPr/>
      <dgm:t>
        <a:bodyPr/>
        <a:lstStyle/>
        <a:p>
          <a:endParaRPr lang="en-US"/>
        </a:p>
      </dgm:t>
    </dgm:pt>
    <dgm:pt modelId="{1806D70E-F8DD-4339-B8DB-97753988139F}" type="sibTrans" cxnId="{666E0BB9-9A42-411D-BF4B-6F7DB5038D8B}">
      <dgm:prSet/>
      <dgm:spPr/>
      <dgm:t>
        <a:bodyPr/>
        <a:lstStyle/>
        <a:p>
          <a:endParaRPr lang="en-US"/>
        </a:p>
      </dgm:t>
    </dgm:pt>
    <dgm:pt modelId="{7551D95E-6283-46C8-9FF2-1F460D4400B2}">
      <dgm:prSet custT="1"/>
      <dgm:spPr/>
      <dgm:t>
        <a:bodyPr/>
        <a:lstStyle/>
        <a:p>
          <a:r>
            <a:rPr lang="en-GB" sz="1800" b="1" dirty="0">
              <a:solidFill>
                <a:schemeClr val="bg1"/>
              </a:solidFill>
              <a:latin typeface="Gill Sans MT" panose="020B0502020104020203" pitchFamily="34" charset="0"/>
            </a:rPr>
            <a:t>94 projects commissioned</a:t>
          </a:r>
          <a:endParaRPr lang="en-US" sz="1800" b="1" dirty="0">
            <a:solidFill>
              <a:schemeClr val="bg1"/>
            </a:solidFill>
            <a:latin typeface="Gill Sans MT" panose="020B0502020104020203" pitchFamily="34" charset="0"/>
          </a:endParaRPr>
        </a:p>
      </dgm:t>
    </dgm:pt>
    <dgm:pt modelId="{996DCF4D-563A-4421-807D-670FF412D1D6}" type="parTrans" cxnId="{E91C0B03-0AB4-4746-9197-B590C320030C}">
      <dgm:prSet/>
      <dgm:spPr/>
      <dgm:t>
        <a:bodyPr/>
        <a:lstStyle/>
        <a:p>
          <a:endParaRPr lang="en-US"/>
        </a:p>
      </dgm:t>
    </dgm:pt>
    <dgm:pt modelId="{3C3B4E67-D495-453C-8D20-A1324C80012E}" type="sibTrans" cxnId="{E91C0B03-0AB4-4746-9197-B590C320030C}">
      <dgm:prSet/>
      <dgm:spPr/>
      <dgm:t>
        <a:bodyPr/>
        <a:lstStyle/>
        <a:p>
          <a:endParaRPr lang="en-US"/>
        </a:p>
      </dgm:t>
    </dgm:pt>
    <dgm:pt modelId="{0CA45779-DB01-4303-996E-711D5370CB66}">
      <dgm:prSet custT="1"/>
      <dgm:spPr/>
      <dgm:t>
        <a:bodyPr/>
        <a:lstStyle/>
        <a:p>
          <a:r>
            <a:rPr lang="en-GB" sz="1800" b="1" dirty="0">
              <a:solidFill>
                <a:schemeClr val="bg1"/>
              </a:solidFill>
              <a:latin typeface="Gill Sans MT" panose="020B0502020104020203" pitchFamily="34" charset="0"/>
            </a:rPr>
            <a:t>3,000+ VCSEs in the Compass Wellbeing network</a:t>
          </a:r>
          <a:endParaRPr lang="en-US" sz="1800" b="1" dirty="0">
            <a:solidFill>
              <a:schemeClr val="bg1"/>
            </a:solidFill>
            <a:latin typeface="Gill Sans MT" panose="020B0502020104020203" pitchFamily="34" charset="0"/>
          </a:endParaRPr>
        </a:p>
      </dgm:t>
    </dgm:pt>
    <dgm:pt modelId="{A54FAAEE-019C-4571-9C0D-491D285C6BFE}" type="parTrans" cxnId="{82155CB7-D7DE-4A25-9E5A-BB27C012C763}">
      <dgm:prSet/>
      <dgm:spPr/>
      <dgm:t>
        <a:bodyPr/>
        <a:lstStyle/>
        <a:p>
          <a:endParaRPr lang="en-US"/>
        </a:p>
      </dgm:t>
    </dgm:pt>
    <dgm:pt modelId="{169B8696-81F8-4066-AA55-E9D40B7F0007}" type="sibTrans" cxnId="{82155CB7-D7DE-4A25-9E5A-BB27C012C763}">
      <dgm:prSet/>
      <dgm:spPr/>
      <dgm:t>
        <a:bodyPr/>
        <a:lstStyle/>
        <a:p>
          <a:endParaRPr lang="en-US"/>
        </a:p>
      </dgm:t>
    </dgm:pt>
    <dgm:pt modelId="{BE4849C1-6916-49E9-B8F8-D19422AAE9AA}">
      <dgm:prSet custT="1"/>
      <dgm:spPr/>
      <dgm:t>
        <a:bodyPr/>
        <a:lstStyle/>
        <a:p>
          <a:r>
            <a:rPr lang="en-GB" sz="1800" b="1" dirty="0">
              <a:solidFill>
                <a:schemeClr val="bg1"/>
              </a:solidFill>
              <a:latin typeface="Gill Sans MT" panose="020B0502020104020203" pitchFamily="34" charset="0"/>
            </a:rPr>
            <a:t>584 meetings with VCSEs in our network</a:t>
          </a:r>
          <a:endParaRPr lang="en-US" sz="1800" b="1" dirty="0">
            <a:solidFill>
              <a:schemeClr val="bg1"/>
            </a:solidFill>
            <a:latin typeface="Gill Sans MT" panose="020B0502020104020203" pitchFamily="34" charset="0"/>
          </a:endParaRPr>
        </a:p>
      </dgm:t>
    </dgm:pt>
    <dgm:pt modelId="{F36A45C0-1966-46FB-9F0C-F24708589621}" type="parTrans" cxnId="{8CDD15D8-5C30-4A53-913C-6159E765E3FD}">
      <dgm:prSet/>
      <dgm:spPr/>
      <dgm:t>
        <a:bodyPr/>
        <a:lstStyle/>
        <a:p>
          <a:endParaRPr lang="en-US"/>
        </a:p>
      </dgm:t>
    </dgm:pt>
    <dgm:pt modelId="{32D9350A-898C-4C0A-988F-B7BCF5A6659B}" type="sibTrans" cxnId="{8CDD15D8-5C30-4A53-913C-6159E765E3FD}">
      <dgm:prSet/>
      <dgm:spPr/>
      <dgm:t>
        <a:bodyPr/>
        <a:lstStyle/>
        <a:p>
          <a:endParaRPr lang="en-US"/>
        </a:p>
      </dgm:t>
    </dgm:pt>
    <dgm:pt modelId="{F596474F-C639-4DC0-99EE-32E56FA2A0D9}">
      <dgm:prSet custT="1"/>
      <dgm:spPr/>
      <dgm:t>
        <a:bodyPr/>
        <a:lstStyle/>
        <a:p>
          <a:r>
            <a:rPr lang="en-GB" sz="1800" b="1" dirty="0">
              <a:solidFill>
                <a:schemeClr val="bg1"/>
              </a:solidFill>
              <a:latin typeface="Gill Sans MT" panose="020B0502020104020203" pitchFamily="34" charset="0"/>
            </a:rPr>
            <a:t>9 mental health service users completed work placements at Compass Wellbeing</a:t>
          </a:r>
          <a:endParaRPr lang="en-US" sz="1800" b="1" dirty="0">
            <a:solidFill>
              <a:schemeClr val="bg1"/>
            </a:solidFill>
            <a:latin typeface="Gill Sans MT" panose="020B0502020104020203" pitchFamily="34" charset="0"/>
          </a:endParaRPr>
        </a:p>
      </dgm:t>
    </dgm:pt>
    <dgm:pt modelId="{0A8CA4A1-A446-43F3-B915-D0295FBE8A2F}" type="parTrans" cxnId="{BD5D0A87-CB12-42F1-9A3A-9AEBBC10E234}">
      <dgm:prSet/>
      <dgm:spPr/>
      <dgm:t>
        <a:bodyPr/>
        <a:lstStyle/>
        <a:p>
          <a:endParaRPr lang="en-US"/>
        </a:p>
      </dgm:t>
    </dgm:pt>
    <dgm:pt modelId="{FABCCAA1-8C4D-404C-B021-A89D250C9CF4}" type="sibTrans" cxnId="{BD5D0A87-CB12-42F1-9A3A-9AEBBC10E234}">
      <dgm:prSet/>
      <dgm:spPr/>
      <dgm:t>
        <a:bodyPr/>
        <a:lstStyle/>
        <a:p>
          <a:endParaRPr lang="en-US"/>
        </a:p>
      </dgm:t>
    </dgm:pt>
    <dgm:pt modelId="{D0B99A75-6324-43E7-99A6-2176159BFB2E}">
      <dgm:prSet custT="1"/>
      <dgm:spPr/>
      <dgm:t>
        <a:bodyPr/>
        <a:lstStyle/>
        <a:p>
          <a:r>
            <a:rPr lang="en-GB" sz="1800" b="1" dirty="0">
              <a:solidFill>
                <a:schemeClr val="bg1"/>
              </a:solidFill>
              <a:latin typeface="Gill Sans MT" panose="020B0502020104020203" pitchFamily="34" charset="0"/>
            </a:rPr>
            <a:t>8,000 medical devices serviced</a:t>
          </a:r>
          <a:endParaRPr lang="en-US" sz="1800" b="1" dirty="0">
            <a:solidFill>
              <a:schemeClr val="bg1"/>
            </a:solidFill>
            <a:latin typeface="Gill Sans MT" panose="020B0502020104020203" pitchFamily="34" charset="0"/>
          </a:endParaRPr>
        </a:p>
      </dgm:t>
    </dgm:pt>
    <dgm:pt modelId="{D3964D3C-3571-41C8-A0CA-018E07D39CED}" type="parTrans" cxnId="{43B0306C-C339-400B-8A11-A5C10520EF10}">
      <dgm:prSet/>
      <dgm:spPr/>
      <dgm:t>
        <a:bodyPr/>
        <a:lstStyle/>
        <a:p>
          <a:endParaRPr lang="en-US"/>
        </a:p>
      </dgm:t>
    </dgm:pt>
    <dgm:pt modelId="{1C810D0C-4B58-44CC-8661-FED2245E22C9}" type="sibTrans" cxnId="{43B0306C-C339-400B-8A11-A5C10520EF10}">
      <dgm:prSet/>
      <dgm:spPr/>
      <dgm:t>
        <a:bodyPr/>
        <a:lstStyle/>
        <a:p>
          <a:endParaRPr lang="en-US"/>
        </a:p>
      </dgm:t>
    </dgm:pt>
    <dgm:pt modelId="{631F3E3A-5F0B-4419-BD1E-EA2402DD7ED6}">
      <dgm:prSet custT="1"/>
      <dgm:spPr/>
      <dgm:t>
        <a:bodyPr/>
        <a:lstStyle/>
        <a:p>
          <a:r>
            <a:rPr lang="en-GB" sz="1800" b="1" dirty="0">
              <a:solidFill>
                <a:schemeClr val="bg1"/>
              </a:solidFill>
              <a:latin typeface="Gill Sans MT" panose="020B0502020104020203" pitchFamily="34" charset="0"/>
              <a:cs typeface="Arial" panose="020B0604020202020204" pitchFamily="34" charset="0"/>
            </a:rPr>
            <a:t>£43,837 of funding managed on behalf of the ELFT Charity</a:t>
          </a:r>
          <a:endParaRPr lang="en-US" sz="1800" b="1" dirty="0">
            <a:solidFill>
              <a:schemeClr val="bg1"/>
            </a:solidFill>
            <a:latin typeface="Gill Sans MT" panose="020B0502020104020203" pitchFamily="34" charset="0"/>
            <a:cs typeface="Arial" panose="020B0604020202020204" pitchFamily="34" charset="0"/>
          </a:endParaRPr>
        </a:p>
      </dgm:t>
    </dgm:pt>
    <dgm:pt modelId="{9011A638-DEA3-46F7-BD63-2F4CDBD338B7}" type="parTrans" cxnId="{915E696C-E04E-4F2C-9B54-A3B734862EDE}">
      <dgm:prSet/>
      <dgm:spPr/>
      <dgm:t>
        <a:bodyPr/>
        <a:lstStyle/>
        <a:p>
          <a:endParaRPr lang="en-US"/>
        </a:p>
      </dgm:t>
    </dgm:pt>
    <dgm:pt modelId="{257A40C6-3620-4EDA-894F-9FBAB32C6FCB}" type="sibTrans" cxnId="{915E696C-E04E-4F2C-9B54-A3B734862EDE}">
      <dgm:prSet/>
      <dgm:spPr/>
      <dgm:t>
        <a:bodyPr/>
        <a:lstStyle/>
        <a:p>
          <a:endParaRPr lang="en-US"/>
        </a:p>
      </dgm:t>
    </dgm:pt>
    <dgm:pt modelId="{B29EE04C-FC5C-4DC1-87FC-BB0D8B03CCD4}" type="pres">
      <dgm:prSet presAssocID="{02806ED8-3B53-4008-98C7-9E9C242781CC}" presName="root" presStyleCnt="0">
        <dgm:presLayoutVars>
          <dgm:dir/>
          <dgm:resizeHandles val="exact"/>
        </dgm:presLayoutVars>
      </dgm:prSet>
      <dgm:spPr/>
    </dgm:pt>
    <dgm:pt modelId="{FCC67AA7-62B0-4078-A17E-B5C9340C18BC}" type="pres">
      <dgm:prSet presAssocID="{7CCC9FEF-9EAA-4302-97D4-D2D35FBFA67C}" presName="compNode" presStyleCnt="0"/>
      <dgm:spPr/>
    </dgm:pt>
    <dgm:pt modelId="{79446801-A669-4513-A8AE-492CB1475DC8}" type="pres">
      <dgm:prSet presAssocID="{7CCC9FEF-9EAA-4302-97D4-D2D35FBFA67C}" presName="bgRect" presStyleLbl="bgShp" presStyleIdx="0" presStyleCnt="7"/>
      <dgm:spPr/>
    </dgm:pt>
    <dgm:pt modelId="{2C5CC24B-8280-45E2-99DF-0D18DF5CE5F3}" type="pres">
      <dgm:prSet presAssocID="{7CCC9FEF-9EAA-4302-97D4-D2D35FBFA67C}" presName="iconRect" presStyleLbl="node1" presStyleIdx="0" presStyleCnt="7"/>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719A1E62-5E17-409F-9032-549016029A01}" type="pres">
      <dgm:prSet presAssocID="{7CCC9FEF-9EAA-4302-97D4-D2D35FBFA67C}" presName="spaceRect" presStyleCnt="0"/>
      <dgm:spPr/>
    </dgm:pt>
    <dgm:pt modelId="{8C67B6BE-55D2-40C5-BBB5-C9E1AB9E66F4}" type="pres">
      <dgm:prSet presAssocID="{7CCC9FEF-9EAA-4302-97D4-D2D35FBFA67C}" presName="parTx" presStyleLbl="revTx" presStyleIdx="0" presStyleCnt="7">
        <dgm:presLayoutVars>
          <dgm:chMax val="0"/>
          <dgm:chPref val="0"/>
        </dgm:presLayoutVars>
      </dgm:prSet>
      <dgm:spPr/>
    </dgm:pt>
    <dgm:pt modelId="{2D45FEFC-B8DC-4875-B9F8-18DD356ADA22}" type="pres">
      <dgm:prSet presAssocID="{1806D70E-F8DD-4339-B8DB-97753988139F}" presName="sibTrans" presStyleCnt="0"/>
      <dgm:spPr/>
    </dgm:pt>
    <dgm:pt modelId="{489A306E-BE50-4821-BDEF-67F76912BF0D}" type="pres">
      <dgm:prSet presAssocID="{7551D95E-6283-46C8-9FF2-1F460D4400B2}" presName="compNode" presStyleCnt="0"/>
      <dgm:spPr/>
    </dgm:pt>
    <dgm:pt modelId="{4DA0456F-7851-4868-A1B4-F4BD40BAC00D}" type="pres">
      <dgm:prSet presAssocID="{7551D95E-6283-46C8-9FF2-1F460D4400B2}" presName="bgRect" presStyleLbl="bgShp" presStyleIdx="1" presStyleCnt="7"/>
      <dgm:spPr/>
    </dgm:pt>
    <dgm:pt modelId="{93D13AD0-C1DD-473D-B9B5-D04F60B75C0F}" type="pres">
      <dgm:prSet presAssocID="{7551D95E-6283-46C8-9FF2-1F460D4400B2}" presName="iconRect" presStyleLbl="node1" presStyleIdx="1" presStyleCnt="7"/>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9F4D6904-3A7A-41E0-BC55-7DD42CA1CFEF}" type="pres">
      <dgm:prSet presAssocID="{7551D95E-6283-46C8-9FF2-1F460D4400B2}" presName="spaceRect" presStyleCnt="0"/>
      <dgm:spPr/>
    </dgm:pt>
    <dgm:pt modelId="{567D1727-14D4-408F-B461-663399D5BA44}" type="pres">
      <dgm:prSet presAssocID="{7551D95E-6283-46C8-9FF2-1F460D4400B2}" presName="parTx" presStyleLbl="revTx" presStyleIdx="1" presStyleCnt="7">
        <dgm:presLayoutVars>
          <dgm:chMax val="0"/>
          <dgm:chPref val="0"/>
        </dgm:presLayoutVars>
      </dgm:prSet>
      <dgm:spPr/>
    </dgm:pt>
    <dgm:pt modelId="{2BCD9486-654E-42CC-BBC0-0A0C6C0A5337}" type="pres">
      <dgm:prSet presAssocID="{3C3B4E67-D495-453C-8D20-A1324C80012E}" presName="sibTrans" presStyleCnt="0"/>
      <dgm:spPr/>
    </dgm:pt>
    <dgm:pt modelId="{A219FD9C-53CF-4675-8D18-39BF859A897E}" type="pres">
      <dgm:prSet presAssocID="{0CA45779-DB01-4303-996E-711D5370CB66}" presName="compNode" presStyleCnt="0"/>
      <dgm:spPr/>
    </dgm:pt>
    <dgm:pt modelId="{1F923D8B-A9D2-4024-B3B1-ACDF80844087}" type="pres">
      <dgm:prSet presAssocID="{0CA45779-DB01-4303-996E-711D5370CB66}" presName="bgRect" presStyleLbl="bgShp" presStyleIdx="2" presStyleCnt="7"/>
      <dgm:spPr/>
    </dgm:pt>
    <dgm:pt modelId="{3AD07959-1C0D-4012-B29D-EB07B9412973}" type="pres">
      <dgm:prSet presAssocID="{0CA45779-DB01-4303-996E-711D5370CB66}" presName="iconRect" presStyleLbl="node1" presStyleIdx="2" presStyleCnt="7"/>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p compass"/>
        </a:ext>
      </dgm:extLst>
    </dgm:pt>
    <dgm:pt modelId="{22DDA284-EDEC-4E55-85D8-3854209C3D6B}" type="pres">
      <dgm:prSet presAssocID="{0CA45779-DB01-4303-996E-711D5370CB66}" presName="spaceRect" presStyleCnt="0"/>
      <dgm:spPr/>
    </dgm:pt>
    <dgm:pt modelId="{A7BABFFA-F992-44CA-A25E-DFC1305289A8}" type="pres">
      <dgm:prSet presAssocID="{0CA45779-DB01-4303-996E-711D5370CB66}" presName="parTx" presStyleLbl="revTx" presStyleIdx="2" presStyleCnt="7">
        <dgm:presLayoutVars>
          <dgm:chMax val="0"/>
          <dgm:chPref val="0"/>
        </dgm:presLayoutVars>
      </dgm:prSet>
      <dgm:spPr/>
    </dgm:pt>
    <dgm:pt modelId="{0CE25CB7-0162-4922-B5BE-9D1B8D575191}" type="pres">
      <dgm:prSet presAssocID="{169B8696-81F8-4066-AA55-E9D40B7F0007}" presName="sibTrans" presStyleCnt="0"/>
      <dgm:spPr/>
    </dgm:pt>
    <dgm:pt modelId="{2D51C39E-2A90-4201-8830-B43A44E4E9AD}" type="pres">
      <dgm:prSet presAssocID="{BE4849C1-6916-49E9-B8F8-D19422AAE9AA}" presName="compNode" presStyleCnt="0"/>
      <dgm:spPr/>
    </dgm:pt>
    <dgm:pt modelId="{08C1BC92-3270-436C-A64E-E8202EE5F98C}" type="pres">
      <dgm:prSet presAssocID="{BE4849C1-6916-49E9-B8F8-D19422AAE9AA}" presName="bgRect" presStyleLbl="bgShp" presStyleIdx="3" presStyleCnt="7"/>
      <dgm:spPr/>
    </dgm:pt>
    <dgm:pt modelId="{43205E87-47BF-4DFA-9727-77AD57A4CB93}" type="pres">
      <dgm:prSet presAssocID="{BE4849C1-6916-49E9-B8F8-D19422AAE9AA}" presName="iconRect" presStyleLbl="node1" presStyleIdx="3" presStyleCnt="7"/>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AF5977BF-612D-4244-8833-2E73F77A66F5}" type="pres">
      <dgm:prSet presAssocID="{BE4849C1-6916-49E9-B8F8-D19422AAE9AA}" presName="spaceRect" presStyleCnt="0"/>
      <dgm:spPr/>
    </dgm:pt>
    <dgm:pt modelId="{CB4EE3A0-84E6-422C-AA44-FF29B93661A7}" type="pres">
      <dgm:prSet presAssocID="{BE4849C1-6916-49E9-B8F8-D19422AAE9AA}" presName="parTx" presStyleLbl="revTx" presStyleIdx="3" presStyleCnt="7">
        <dgm:presLayoutVars>
          <dgm:chMax val="0"/>
          <dgm:chPref val="0"/>
        </dgm:presLayoutVars>
      </dgm:prSet>
      <dgm:spPr/>
    </dgm:pt>
    <dgm:pt modelId="{1AB01FC0-66EC-4EB7-B61E-520FD5D052C4}" type="pres">
      <dgm:prSet presAssocID="{32D9350A-898C-4C0A-988F-B7BCF5A6659B}" presName="sibTrans" presStyleCnt="0"/>
      <dgm:spPr/>
    </dgm:pt>
    <dgm:pt modelId="{518C765D-50C1-4942-AC58-B4FCF53E5E1D}" type="pres">
      <dgm:prSet presAssocID="{F596474F-C639-4DC0-99EE-32E56FA2A0D9}" presName="compNode" presStyleCnt="0"/>
      <dgm:spPr/>
    </dgm:pt>
    <dgm:pt modelId="{5AC0FD36-9BC5-42A6-992C-86A5ED26D6D0}" type="pres">
      <dgm:prSet presAssocID="{F596474F-C639-4DC0-99EE-32E56FA2A0D9}" presName="bgRect" presStyleLbl="bgShp" presStyleIdx="4" presStyleCnt="7"/>
      <dgm:spPr/>
    </dgm:pt>
    <dgm:pt modelId="{60866CEC-50D3-4EEC-A937-0D651A2F67CE}" type="pres">
      <dgm:prSet presAssocID="{F596474F-C639-4DC0-99EE-32E56FA2A0D9}" presName="iconRect" presStyleLbl="node1" presStyleIdx="4" presStyleCnt="7"/>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rain in head"/>
        </a:ext>
      </dgm:extLst>
    </dgm:pt>
    <dgm:pt modelId="{EF70DB8B-EBB9-4CAE-A557-B0A0F501CBCF}" type="pres">
      <dgm:prSet presAssocID="{F596474F-C639-4DC0-99EE-32E56FA2A0D9}" presName="spaceRect" presStyleCnt="0"/>
      <dgm:spPr/>
    </dgm:pt>
    <dgm:pt modelId="{85FECFFF-E6B1-49A5-A05D-437292489CE5}" type="pres">
      <dgm:prSet presAssocID="{F596474F-C639-4DC0-99EE-32E56FA2A0D9}" presName="parTx" presStyleLbl="revTx" presStyleIdx="4" presStyleCnt="7">
        <dgm:presLayoutVars>
          <dgm:chMax val="0"/>
          <dgm:chPref val="0"/>
        </dgm:presLayoutVars>
      </dgm:prSet>
      <dgm:spPr/>
    </dgm:pt>
    <dgm:pt modelId="{8EC0859A-4328-4287-AEA6-7D035AD71542}" type="pres">
      <dgm:prSet presAssocID="{FABCCAA1-8C4D-404C-B021-A89D250C9CF4}" presName="sibTrans" presStyleCnt="0"/>
      <dgm:spPr/>
    </dgm:pt>
    <dgm:pt modelId="{E77FBEB6-0461-4BF5-96E4-C7704301F2CC}" type="pres">
      <dgm:prSet presAssocID="{D0B99A75-6324-43E7-99A6-2176159BFB2E}" presName="compNode" presStyleCnt="0"/>
      <dgm:spPr/>
    </dgm:pt>
    <dgm:pt modelId="{E5DEC248-C801-465B-963E-B58BF4505E6E}" type="pres">
      <dgm:prSet presAssocID="{D0B99A75-6324-43E7-99A6-2176159BFB2E}" presName="bgRect" presStyleLbl="bgShp" presStyleIdx="5" presStyleCnt="7"/>
      <dgm:spPr/>
    </dgm:pt>
    <dgm:pt modelId="{CCDC5739-2222-4CFC-BD9A-2D1D27413303}" type="pres">
      <dgm:prSet presAssocID="{D0B99A75-6324-43E7-99A6-2176159BFB2E}" presName="iconRect" presStyleLbl="node1" presStyleIdx="5" presStyleCnt="7"/>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Battery charging with solid fill"/>
        </a:ext>
      </dgm:extLst>
    </dgm:pt>
    <dgm:pt modelId="{57175570-6D94-4AE1-BA78-85626CD40C55}" type="pres">
      <dgm:prSet presAssocID="{D0B99A75-6324-43E7-99A6-2176159BFB2E}" presName="spaceRect" presStyleCnt="0"/>
      <dgm:spPr/>
    </dgm:pt>
    <dgm:pt modelId="{97DF2B80-F0CE-4DE9-8009-A9C33D731AD9}" type="pres">
      <dgm:prSet presAssocID="{D0B99A75-6324-43E7-99A6-2176159BFB2E}" presName="parTx" presStyleLbl="revTx" presStyleIdx="5" presStyleCnt="7">
        <dgm:presLayoutVars>
          <dgm:chMax val="0"/>
          <dgm:chPref val="0"/>
        </dgm:presLayoutVars>
      </dgm:prSet>
      <dgm:spPr/>
    </dgm:pt>
    <dgm:pt modelId="{8E77A8C2-C1D9-4B12-A599-E411CA31036C}" type="pres">
      <dgm:prSet presAssocID="{1C810D0C-4B58-44CC-8661-FED2245E22C9}" presName="sibTrans" presStyleCnt="0"/>
      <dgm:spPr/>
    </dgm:pt>
    <dgm:pt modelId="{399A73F0-153C-4566-9D08-C16D6E7C3109}" type="pres">
      <dgm:prSet presAssocID="{631F3E3A-5F0B-4419-BD1E-EA2402DD7ED6}" presName="compNode" presStyleCnt="0"/>
      <dgm:spPr/>
    </dgm:pt>
    <dgm:pt modelId="{59BA84F8-DA5F-4F0C-B285-536030635AE9}" type="pres">
      <dgm:prSet presAssocID="{631F3E3A-5F0B-4419-BD1E-EA2402DD7ED6}" presName="bgRect" presStyleLbl="bgShp" presStyleIdx="6" presStyleCnt="7"/>
      <dgm:spPr/>
    </dgm:pt>
    <dgm:pt modelId="{57742170-ACB3-4DA1-88DF-993CB8836DB7}" type="pres">
      <dgm:prSet presAssocID="{631F3E3A-5F0B-4419-BD1E-EA2402DD7ED6}" presName="iconRect" presStyleLbl="node1" presStyleIdx="6" presStyleCnt="7"/>
      <dgm:spPr>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oins"/>
        </a:ext>
      </dgm:extLst>
    </dgm:pt>
    <dgm:pt modelId="{BBB90582-EFB4-483F-B7FF-72AD5180974E}" type="pres">
      <dgm:prSet presAssocID="{631F3E3A-5F0B-4419-BD1E-EA2402DD7ED6}" presName="spaceRect" presStyleCnt="0"/>
      <dgm:spPr/>
    </dgm:pt>
    <dgm:pt modelId="{19EE09CB-F889-43DF-9D06-CE4788E7272E}" type="pres">
      <dgm:prSet presAssocID="{631F3E3A-5F0B-4419-BD1E-EA2402DD7ED6}" presName="parTx" presStyleLbl="revTx" presStyleIdx="6" presStyleCnt="7">
        <dgm:presLayoutVars>
          <dgm:chMax val="0"/>
          <dgm:chPref val="0"/>
        </dgm:presLayoutVars>
      </dgm:prSet>
      <dgm:spPr/>
    </dgm:pt>
  </dgm:ptLst>
  <dgm:cxnLst>
    <dgm:cxn modelId="{7BC01301-7D87-4B25-80F9-B4F1500294E5}" type="presOf" srcId="{7CCC9FEF-9EAA-4302-97D4-D2D35FBFA67C}" destId="{8C67B6BE-55D2-40C5-BBB5-C9E1AB9E66F4}" srcOrd="0" destOrd="0" presId="urn:microsoft.com/office/officeart/2018/2/layout/IconVerticalSolidList"/>
    <dgm:cxn modelId="{E91C0B03-0AB4-4746-9197-B590C320030C}" srcId="{02806ED8-3B53-4008-98C7-9E9C242781CC}" destId="{7551D95E-6283-46C8-9FF2-1F460D4400B2}" srcOrd="1" destOrd="0" parTransId="{996DCF4D-563A-4421-807D-670FF412D1D6}" sibTransId="{3C3B4E67-D495-453C-8D20-A1324C80012E}"/>
    <dgm:cxn modelId="{8F08D235-094B-4270-B753-F87874ADE057}" type="presOf" srcId="{631F3E3A-5F0B-4419-BD1E-EA2402DD7ED6}" destId="{19EE09CB-F889-43DF-9D06-CE4788E7272E}" srcOrd="0" destOrd="0" presId="urn:microsoft.com/office/officeart/2018/2/layout/IconVerticalSolidList"/>
    <dgm:cxn modelId="{BECFC267-21AB-42CF-AC55-1F69F03183F9}" type="presOf" srcId="{F596474F-C639-4DC0-99EE-32E56FA2A0D9}" destId="{85FECFFF-E6B1-49A5-A05D-437292489CE5}" srcOrd="0" destOrd="0" presId="urn:microsoft.com/office/officeart/2018/2/layout/IconVerticalSolidList"/>
    <dgm:cxn modelId="{43B0306C-C339-400B-8A11-A5C10520EF10}" srcId="{02806ED8-3B53-4008-98C7-9E9C242781CC}" destId="{D0B99A75-6324-43E7-99A6-2176159BFB2E}" srcOrd="5" destOrd="0" parTransId="{D3964D3C-3571-41C8-A0CA-018E07D39CED}" sibTransId="{1C810D0C-4B58-44CC-8661-FED2245E22C9}"/>
    <dgm:cxn modelId="{915E696C-E04E-4F2C-9B54-A3B734862EDE}" srcId="{02806ED8-3B53-4008-98C7-9E9C242781CC}" destId="{631F3E3A-5F0B-4419-BD1E-EA2402DD7ED6}" srcOrd="6" destOrd="0" parTransId="{9011A638-DEA3-46F7-BD63-2F4CDBD338B7}" sibTransId="{257A40C6-3620-4EDA-894F-9FBAB32C6FCB}"/>
    <dgm:cxn modelId="{FC30D56F-D967-402C-A2AA-75C3F75C3692}" type="presOf" srcId="{BE4849C1-6916-49E9-B8F8-D19422AAE9AA}" destId="{CB4EE3A0-84E6-422C-AA44-FF29B93661A7}" srcOrd="0" destOrd="0" presId="urn:microsoft.com/office/officeart/2018/2/layout/IconVerticalSolidList"/>
    <dgm:cxn modelId="{E5E11E7A-3F21-48DF-A814-5A674A953DF4}" type="presOf" srcId="{0CA45779-DB01-4303-996E-711D5370CB66}" destId="{A7BABFFA-F992-44CA-A25E-DFC1305289A8}" srcOrd="0" destOrd="0" presId="urn:microsoft.com/office/officeart/2018/2/layout/IconVerticalSolidList"/>
    <dgm:cxn modelId="{BD5D0A87-CB12-42F1-9A3A-9AEBBC10E234}" srcId="{02806ED8-3B53-4008-98C7-9E9C242781CC}" destId="{F596474F-C639-4DC0-99EE-32E56FA2A0D9}" srcOrd="4" destOrd="0" parTransId="{0A8CA4A1-A446-43F3-B915-D0295FBE8A2F}" sibTransId="{FABCCAA1-8C4D-404C-B021-A89D250C9CF4}"/>
    <dgm:cxn modelId="{4A9D288B-2341-4DCA-9DF3-59F8AAAAA671}" type="presOf" srcId="{D0B99A75-6324-43E7-99A6-2176159BFB2E}" destId="{97DF2B80-F0CE-4DE9-8009-A9C33D731AD9}" srcOrd="0" destOrd="0" presId="urn:microsoft.com/office/officeart/2018/2/layout/IconVerticalSolidList"/>
    <dgm:cxn modelId="{82155CB7-D7DE-4A25-9E5A-BB27C012C763}" srcId="{02806ED8-3B53-4008-98C7-9E9C242781CC}" destId="{0CA45779-DB01-4303-996E-711D5370CB66}" srcOrd="2" destOrd="0" parTransId="{A54FAAEE-019C-4571-9C0D-491D285C6BFE}" sibTransId="{169B8696-81F8-4066-AA55-E9D40B7F0007}"/>
    <dgm:cxn modelId="{666E0BB9-9A42-411D-BF4B-6F7DB5038D8B}" srcId="{02806ED8-3B53-4008-98C7-9E9C242781CC}" destId="{7CCC9FEF-9EAA-4302-97D4-D2D35FBFA67C}" srcOrd="0" destOrd="0" parTransId="{223C1EB9-CF12-4063-94B5-F0B27CD1BDED}" sibTransId="{1806D70E-F8DD-4339-B8DB-97753988139F}"/>
    <dgm:cxn modelId="{8CDD15D8-5C30-4A53-913C-6159E765E3FD}" srcId="{02806ED8-3B53-4008-98C7-9E9C242781CC}" destId="{BE4849C1-6916-49E9-B8F8-D19422AAE9AA}" srcOrd="3" destOrd="0" parTransId="{F36A45C0-1966-46FB-9F0C-F24708589621}" sibTransId="{32D9350A-898C-4C0A-988F-B7BCF5A6659B}"/>
    <dgm:cxn modelId="{585292F0-14D5-4690-BBB8-AFDAB52C943B}" type="presOf" srcId="{7551D95E-6283-46C8-9FF2-1F460D4400B2}" destId="{567D1727-14D4-408F-B461-663399D5BA44}" srcOrd="0" destOrd="0" presId="urn:microsoft.com/office/officeart/2018/2/layout/IconVerticalSolidList"/>
    <dgm:cxn modelId="{93DB98F1-257C-4D56-A2A4-2418BCF5075E}" type="presOf" srcId="{02806ED8-3B53-4008-98C7-9E9C242781CC}" destId="{B29EE04C-FC5C-4DC1-87FC-BB0D8B03CCD4}" srcOrd="0" destOrd="0" presId="urn:microsoft.com/office/officeart/2018/2/layout/IconVerticalSolidList"/>
    <dgm:cxn modelId="{2F97B159-F245-4945-AE0E-4C92E69437C4}" type="presParOf" srcId="{B29EE04C-FC5C-4DC1-87FC-BB0D8B03CCD4}" destId="{FCC67AA7-62B0-4078-A17E-B5C9340C18BC}" srcOrd="0" destOrd="0" presId="urn:microsoft.com/office/officeart/2018/2/layout/IconVerticalSolidList"/>
    <dgm:cxn modelId="{844A609D-05C8-4099-8E1F-19FB3F4217E3}" type="presParOf" srcId="{FCC67AA7-62B0-4078-A17E-B5C9340C18BC}" destId="{79446801-A669-4513-A8AE-492CB1475DC8}" srcOrd="0" destOrd="0" presId="urn:microsoft.com/office/officeart/2018/2/layout/IconVerticalSolidList"/>
    <dgm:cxn modelId="{86D1A859-59F3-40DC-AFD5-EFFC47D676B6}" type="presParOf" srcId="{FCC67AA7-62B0-4078-A17E-B5C9340C18BC}" destId="{2C5CC24B-8280-45E2-99DF-0D18DF5CE5F3}" srcOrd="1" destOrd="0" presId="urn:microsoft.com/office/officeart/2018/2/layout/IconVerticalSolidList"/>
    <dgm:cxn modelId="{ABE4DC69-62EE-4EE8-8B85-22A6A88A731B}" type="presParOf" srcId="{FCC67AA7-62B0-4078-A17E-B5C9340C18BC}" destId="{719A1E62-5E17-409F-9032-549016029A01}" srcOrd="2" destOrd="0" presId="urn:microsoft.com/office/officeart/2018/2/layout/IconVerticalSolidList"/>
    <dgm:cxn modelId="{93F9907C-B7C0-48A7-AECD-5F8751A3EDE2}" type="presParOf" srcId="{FCC67AA7-62B0-4078-A17E-B5C9340C18BC}" destId="{8C67B6BE-55D2-40C5-BBB5-C9E1AB9E66F4}" srcOrd="3" destOrd="0" presId="urn:microsoft.com/office/officeart/2018/2/layout/IconVerticalSolidList"/>
    <dgm:cxn modelId="{7862596E-05E9-4835-9C71-9794F942A33D}" type="presParOf" srcId="{B29EE04C-FC5C-4DC1-87FC-BB0D8B03CCD4}" destId="{2D45FEFC-B8DC-4875-B9F8-18DD356ADA22}" srcOrd="1" destOrd="0" presId="urn:microsoft.com/office/officeart/2018/2/layout/IconVerticalSolidList"/>
    <dgm:cxn modelId="{1498942D-EB65-4A9F-AA03-FA36FCC091C5}" type="presParOf" srcId="{B29EE04C-FC5C-4DC1-87FC-BB0D8B03CCD4}" destId="{489A306E-BE50-4821-BDEF-67F76912BF0D}" srcOrd="2" destOrd="0" presId="urn:microsoft.com/office/officeart/2018/2/layout/IconVerticalSolidList"/>
    <dgm:cxn modelId="{9973288B-6581-4407-96B3-5D353EC85416}" type="presParOf" srcId="{489A306E-BE50-4821-BDEF-67F76912BF0D}" destId="{4DA0456F-7851-4868-A1B4-F4BD40BAC00D}" srcOrd="0" destOrd="0" presId="urn:microsoft.com/office/officeart/2018/2/layout/IconVerticalSolidList"/>
    <dgm:cxn modelId="{432A5887-C1A0-4B9B-AD1E-B3C91B6AEB86}" type="presParOf" srcId="{489A306E-BE50-4821-BDEF-67F76912BF0D}" destId="{93D13AD0-C1DD-473D-B9B5-D04F60B75C0F}" srcOrd="1" destOrd="0" presId="urn:microsoft.com/office/officeart/2018/2/layout/IconVerticalSolidList"/>
    <dgm:cxn modelId="{0827DC96-F674-4F0C-8D16-81CBBE62F5A9}" type="presParOf" srcId="{489A306E-BE50-4821-BDEF-67F76912BF0D}" destId="{9F4D6904-3A7A-41E0-BC55-7DD42CA1CFEF}" srcOrd="2" destOrd="0" presId="urn:microsoft.com/office/officeart/2018/2/layout/IconVerticalSolidList"/>
    <dgm:cxn modelId="{626C7B71-EE11-4CCA-B8A4-6B1B14EB52A6}" type="presParOf" srcId="{489A306E-BE50-4821-BDEF-67F76912BF0D}" destId="{567D1727-14D4-408F-B461-663399D5BA44}" srcOrd="3" destOrd="0" presId="urn:microsoft.com/office/officeart/2018/2/layout/IconVerticalSolidList"/>
    <dgm:cxn modelId="{83345371-EB04-416A-8688-0C5DCCE9EE0D}" type="presParOf" srcId="{B29EE04C-FC5C-4DC1-87FC-BB0D8B03CCD4}" destId="{2BCD9486-654E-42CC-BBC0-0A0C6C0A5337}" srcOrd="3" destOrd="0" presId="urn:microsoft.com/office/officeart/2018/2/layout/IconVerticalSolidList"/>
    <dgm:cxn modelId="{D19AA3B1-8D44-45C1-B495-976BC4C4D4FF}" type="presParOf" srcId="{B29EE04C-FC5C-4DC1-87FC-BB0D8B03CCD4}" destId="{A219FD9C-53CF-4675-8D18-39BF859A897E}" srcOrd="4" destOrd="0" presId="urn:microsoft.com/office/officeart/2018/2/layout/IconVerticalSolidList"/>
    <dgm:cxn modelId="{BB13B088-DA31-460D-9F9D-21FCFA30E689}" type="presParOf" srcId="{A219FD9C-53CF-4675-8D18-39BF859A897E}" destId="{1F923D8B-A9D2-4024-B3B1-ACDF80844087}" srcOrd="0" destOrd="0" presId="urn:microsoft.com/office/officeart/2018/2/layout/IconVerticalSolidList"/>
    <dgm:cxn modelId="{A1BAB468-5726-4E95-B7BE-2182DD830CCB}" type="presParOf" srcId="{A219FD9C-53CF-4675-8D18-39BF859A897E}" destId="{3AD07959-1C0D-4012-B29D-EB07B9412973}" srcOrd="1" destOrd="0" presId="urn:microsoft.com/office/officeart/2018/2/layout/IconVerticalSolidList"/>
    <dgm:cxn modelId="{66803D49-C0AB-4AA5-A53C-913A69304E00}" type="presParOf" srcId="{A219FD9C-53CF-4675-8D18-39BF859A897E}" destId="{22DDA284-EDEC-4E55-85D8-3854209C3D6B}" srcOrd="2" destOrd="0" presId="urn:microsoft.com/office/officeart/2018/2/layout/IconVerticalSolidList"/>
    <dgm:cxn modelId="{D8CB5C2E-B76A-4283-A769-391C715DD866}" type="presParOf" srcId="{A219FD9C-53CF-4675-8D18-39BF859A897E}" destId="{A7BABFFA-F992-44CA-A25E-DFC1305289A8}" srcOrd="3" destOrd="0" presId="urn:microsoft.com/office/officeart/2018/2/layout/IconVerticalSolidList"/>
    <dgm:cxn modelId="{DEFB5050-27D6-4341-A655-1D9A1458C7C8}" type="presParOf" srcId="{B29EE04C-FC5C-4DC1-87FC-BB0D8B03CCD4}" destId="{0CE25CB7-0162-4922-B5BE-9D1B8D575191}" srcOrd="5" destOrd="0" presId="urn:microsoft.com/office/officeart/2018/2/layout/IconVerticalSolidList"/>
    <dgm:cxn modelId="{05A9790A-18D9-42B1-97A9-74D382BD7593}" type="presParOf" srcId="{B29EE04C-FC5C-4DC1-87FC-BB0D8B03CCD4}" destId="{2D51C39E-2A90-4201-8830-B43A44E4E9AD}" srcOrd="6" destOrd="0" presId="urn:microsoft.com/office/officeart/2018/2/layout/IconVerticalSolidList"/>
    <dgm:cxn modelId="{C7896870-B89E-42EB-AA4E-F308306F0473}" type="presParOf" srcId="{2D51C39E-2A90-4201-8830-B43A44E4E9AD}" destId="{08C1BC92-3270-436C-A64E-E8202EE5F98C}" srcOrd="0" destOrd="0" presId="urn:microsoft.com/office/officeart/2018/2/layout/IconVerticalSolidList"/>
    <dgm:cxn modelId="{E9A3C5A4-BE16-4D7E-A145-6FB1A98E2424}" type="presParOf" srcId="{2D51C39E-2A90-4201-8830-B43A44E4E9AD}" destId="{43205E87-47BF-4DFA-9727-77AD57A4CB93}" srcOrd="1" destOrd="0" presId="urn:microsoft.com/office/officeart/2018/2/layout/IconVerticalSolidList"/>
    <dgm:cxn modelId="{3C6A39DE-8C42-4C87-86DF-FB06C25161A9}" type="presParOf" srcId="{2D51C39E-2A90-4201-8830-B43A44E4E9AD}" destId="{AF5977BF-612D-4244-8833-2E73F77A66F5}" srcOrd="2" destOrd="0" presId="urn:microsoft.com/office/officeart/2018/2/layout/IconVerticalSolidList"/>
    <dgm:cxn modelId="{7D1F4BEB-6C29-4C7D-9508-96EBC30379B0}" type="presParOf" srcId="{2D51C39E-2A90-4201-8830-B43A44E4E9AD}" destId="{CB4EE3A0-84E6-422C-AA44-FF29B93661A7}" srcOrd="3" destOrd="0" presId="urn:microsoft.com/office/officeart/2018/2/layout/IconVerticalSolidList"/>
    <dgm:cxn modelId="{4EF9B419-0C83-4422-91DC-7DEEC5A4A8ED}" type="presParOf" srcId="{B29EE04C-FC5C-4DC1-87FC-BB0D8B03CCD4}" destId="{1AB01FC0-66EC-4EB7-B61E-520FD5D052C4}" srcOrd="7" destOrd="0" presId="urn:microsoft.com/office/officeart/2018/2/layout/IconVerticalSolidList"/>
    <dgm:cxn modelId="{24036EBF-378F-4301-BEA2-369182E2F23B}" type="presParOf" srcId="{B29EE04C-FC5C-4DC1-87FC-BB0D8B03CCD4}" destId="{518C765D-50C1-4942-AC58-B4FCF53E5E1D}" srcOrd="8" destOrd="0" presId="urn:microsoft.com/office/officeart/2018/2/layout/IconVerticalSolidList"/>
    <dgm:cxn modelId="{21BA849B-96C0-4128-ACB1-8FC0E67B9783}" type="presParOf" srcId="{518C765D-50C1-4942-AC58-B4FCF53E5E1D}" destId="{5AC0FD36-9BC5-42A6-992C-86A5ED26D6D0}" srcOrd="0" destOrd="0" presId="urn:microsoft.com/office/officeart/2018/2/layout/IconVerticalSolidList"/>
    <dgm:cxn modelId="{31FF2041-9AA6-4209-9CF1-C778607202B0}" type="presParOf" srcId="{518C765D-50C1-4942-AC58-B4FCF53E5E1D}" destId="{60866CEC-50D3-4EEC-A937-0D651A2F67CE}" srcOrd="1" destOrd="0" presId="urn:microsoft.com/office/officeart/2018/2/layout/IconVerticalSolidList"/>
    <dgm:cxn modelId="{03AE9ED5-823E-4E8E-B85C-13331BAE6ECF}" type="presParOf" srcId="{518C765D-50C1-4942-AC58-B4FCF53E5E1D}" destId="{EF70DB8B-EBB9-4CAE-A557-B0A0F501CBCF}" srcOrd="2" destOrd="0" presId="urn:microsoft.com/office/officeart/2018/2/layout/IconVerticalSolidList"/>
    <dgm:cxn modelId="{48A98DE3-068D-42BE-90F4-A2BC586ABF16}" type="presParOf" srcId="{518C765D-50C1-4942-AC58-B4FCF53E5E1D}" destId="{85FECFFF-E6B1-49A5-A05D-437292489CE5}" srcOrd="3" destOrd="0" presId="urn:microsoft.com/office/officeart/2018/2/layout/IconVerticalSolidList"/>
    <dgm:cxn modelId="{F0D981FD-7ED8-4949-B28C-D1AD7D412EC9}" type="presParOf" srcId="{B29EE04C-FC5C-4DC1-87FC-BB0D8B03CCD4}" destId="{8EC0859A-4328-4287-AEA6-7D035AD71542}" srcOrd="9" destOrd="0" presId="urn:microsoft.com/office/officeart/2018/2/layout/IconVerticalSolidList"/>
    <dgm:cxn modelId="{43F16358-2EDA-4DDC-9C3D-1144931BE9E3}" type="presParOf" srcId="{B29EE04C-FC5C-4DC1-87FC-BB0D8B03CCD4}" destId="{E77FBEB6-0461-4BF5-96E4-C7704301F2CC}" srcOrd="10" destOrd="0" presId="urn:microsoft.com/office/officeart/2018/2/layout/IconVerticalSolidList"/>
    <dgm:cxn modelId="{0F5E9BC2-2AC8-43E6-A756-BC2BB4BFBB41}" type="presParOf" srcId="{E77FBEB6-0461-4BF5-96E4-C7704301F2CC}" destId="{E5DEC248-C801-465B-963E-B58BF4505E6E}" srcOrd="0" destOrd="0" presId="urn:microsoft.com/office/officeart/2018/2/layout/IconVerticalSolidList"/>
    <dgm:cxn modelId="{FDA88100-81A4-4CC8-9A17-166340ABFB39}" type="presParOf" srcId="{E77FBEB6-0461-4BF5-96E4-C7704301F2CC}" destId="{CCDC5739-2222-4CFC-BD9A-2D1D27413303}" srcOrd="1" destOrd="0" presId="urn:microsoft.com/office/officeart/2018/2/layout/IconVerticalSolidList"/>
    <dgm:cxn modelId="{2197A3E2-1E1A-4AF4-B41E-BDA5303EB8CB}" type="presParOf" srcId="{E77FBEB6-0461-4BF5-96E4-C7704301F2CC}" destId="{57175570-6D94-4AE1-BA78-85626CD40C55}" srcOrd="2" destOrd="0" presId="urn:microsoft.com/office/officeart/2018/2/layout/IconVerticalSolidList"/>
    <dgm:cxn modelId="{B5C03514-D053-4EC0-8AC0-E299354ACD0A}" type="presParOf" srcId="{E77FBEB6-0461-4BF5-96E4-C7704301F2CC}" destId="{97DF2B80-F0CE-4DE9-8009-A9C33D731AD9}" srcOrd="3" destOrd="0" presId="urn:microsoft.com/office/officeart/2018/2/layout/IconVerticalSolidList"/>
    <dgm:cxn modelId="{B6B99A33-5CD2-4D5E-A0B8-C4B44A67C777}" type="presParOf" srcId="{B29EE04C-FC5C-4DC1-87FC-BB0D8B03CCD4}" destId="{8E77A8C2-C1D9-4B12-A599-E411CA31036C}" srcOrd="11" destOrd="0" presId="urn:microsoft.com/office/officeart/2018/2/layout/IconVerticalSolidList"/>
    <dgm:cxn modelId="{CB776910-2792-4152-A16D-F307CEA1DCF3}" type="presParOf" srcId="{B29EE04C-FC5C-4DC1-87FC-BB0D8B03CCD4}" destId="{399A73F0-153C-4566-9D08-C16D6E7C3109}" srcOrd="12" destOrd="0" presId="urn:microsoft.com/office/officeart/2018/2/layout/IconVerticalSolidList"/>
    <dgm:cxn modelId="{6544B827-7E0C-46D0-AEA1-1A142B1A97D7}" type="presParOf" srcId="{399A73F0-153C-4566-9D08-C16D6E7C3109}" destId="{59BA84F8-DA5F-4F0C-B285-536030635AE9}" srcOrd="0" destOrd="0" presId="urn:microsoft.com/office/officeart/2018/2/layout/IconVerticalSolidList"/>
    <dgm:cxn modelId="{8A1F98EB-B2DC-4FF9-A8B4-4F87A92E99E0}" type="presParOf" srcId="{399A73F0-153C-4566-9D08-C16D6E7C3109}" destId="{57742170-ACB3-4DA1-88DF-993CB8836DB7}" srcOrd="1" destOrd="0" presId="urn:microsoft.com/office/officeart/2018/2/layout/IconVerticalSolidList"/>
    <dgm:cxn modelId="{D332DD72-2BA6-47C2-BA1E-30540601969D}" type="presParOf" srcId="{399A73F0-153C-4566-9D08-C16D6E7C3109}" destId="{BBB90582-EFB4-483F-B7FF-72AD5180974E}" srcOrd="2" destOrd="0" presId="urn:microsoft.com/office/officeart/2018/2/layout/IconVerticalSolidList"/>
    <dgm:cxn modelId="{2D9C8507-C4D6-49ED-9EC6-51361618B888}" type="presParOf" srcId="{399A73F0-153C-4566-9D08-C16D6E7C3109}" destId="{19EE09CB-F889-43DF-9D06-CE4788E7272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F5D0BB-1A8F-445A-9947-17B331624580}"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n-GB"/>
        </a:p>
      </dgm:t>
    </dgm:pt>
    <dgm:pt modelId="{B9D89C33-7B2D-4B16-92C8-434659ED9EAC}">
      <dgm:prSet/>
      <dgm:spPr>
        <a:ln w="28575">
          <a:solidFill>
            <a:schemeClr val="accent5"/>
          </a:solidFill>
        </a:ln>
      </dgm:spPr>
      <dgm:t>
        <a:bodyPr/>
        <a:lstStyle/>
        <a:p>
          <a:pPr algn="l"/>
          <a:r>
            <a:rPr lang="en-GB" dirty="0">
              <a:latin typeface="Gill Sans MT" panose="020B0502020104020203" pitchFamily="34" charset="0"/>
            </a:rPr>
            <a:t>The </a:t>
          </a:r>
          <a:r>
            <a:rPr lang="en-GB" b="1" dirty="0">
              <a:latin typeface="Gill Sans MT" panose="020B0502020104020203" pitchFamily="34" charset="0"/>
            </a:rPr>
            <a:t>Marmot principles </a:t>
          </a:r>
          <a:r>
            <a:rPr lang="en-GB" dirty="0">
              <a:latin typeface="Gill Sans MT" panose="020B0502020104020203" pitchFamily="34" charset="0"/>
            </a:rPr>
            <a:t>are evidence-based policy objectives to reduce health inequalities, which were originally set out in Professor Sir Michael Marmot’s review “Fair Society Healthy Lives” published in 2010 (and amended to include Principles 7 and 8 more recently):</a:t>
          </a:r>
        </a:p>
      </dgm:t>
    </dgm:pt>
    <dgm:pt modelId="{EE56FC6D-0A4A-4197-85FB-25AE45EC7B33}" type="parTrans" cxnId="{A47BF35B-F756-4100-9CD1-5010DA82F6DD}">
      <dgm:prSet/>
      <dgm:spPr/>
      <dgm:t>
        <a:bodyPr/>
        <a:lstStyle/>
        <a:p>
          <a:endParaRPr lang="en-GB"/>
        </a:p>
      </dgm:t>
    </dgm:pt>
    <dgm:pt modelId="{BD238A40-5C50-4807-832D-8E83FD78822C}" type="sibTrans" cxnId="{A47BF35B-F756-4100-9CD1-5010DA82F6DD}">
      <dgm:prSet/>
      <dgm:spPr/>
      <dgm:t>
        <a:bodyPr/>
        <a:lstStyle/>
        <a:p>
          <a:endParaRPr lang="en-GB"/>
        </a:p>
      </dgm:t>
    </dgm:pt>
    <dgm:pt modelId="{EB8734D5-100C-4016-A5E9-D159A0A8BFD4}">
      <dgm:prSet/>
      <dgm:spPr>
        <a:ln w="28575">
          <a:solidFill>
            <a:schemeClr val="accent5"/>
          </a:solidFill>
        </a:ln>
      </dgm:spPr>
      <dgm:t>
        <a:bodyPr/>
        <a:lstStyle/>
        <a:p>
          <a:pPr>
            <a:buFont typeface="+mj-lt"/>
            <a:buAutoNum type="arabicPeriod"/>
          </a:pPr>
          <a:r>
            <a:rPr lang="en-GB" dirty="0">
              <a:latin typeface="Gill Sans MT" panose="020B0502020104020203" pitchFamily="34" charset="0"/>
            </a:rPr>
            <a:t>Give every child the best start in life</a:t>
          </a:r>
        </a:p>
      </dgm:t>
    </dgm:pt>
    <dgm:pt modelId="{4738C8A6-4609-4E81-A5F8-1E662372FFF8}" type="parTrans" cxnId="{2CC5342C-56B3-4B2D-9F73-1A501E4BEC92}">
      <dgm:prSet/>
      <dgm:spPr/>
      <dgm:t>
        <a:bodyPr/>
        <a:lstStyle/>
        <a:p>
          <a:endParaRPr lang="en-GB"/>
        </a:p>
      </dgm:t>
    </dgm:pt>
    <dgm:pt modelId="{A78E8028-76F7-4205-A59A-3244D62260A1}" type="sibTrans" cxnId="{2CC5342C-56B3-4B2D-9F73-1A501E4BEC92}">
      <dgm:prSet/>
      <dgm:spPr/>
      <dgm:t>
        <a:bodyPr/>
        <a:lstStyle/>
        <a:p>
          <a:endParaRPr lang="en-GB"/>
        </a:p>
      </dgm:t>
    </dgm:pt>
    <dgm:pt modelId="{AE49D000-5F4E-42B3-84D5-6DCB6AFCEEA8}">
      <dgm:prSet/>
      <dgm:spPr>
        <a:ln w="28575">
          <a:solidFill>
            <a:schemeClr val="accent5"/>
          </a:solidFill>
        </a:ln>
      </dgm:spPr>
      <dgm:t>
        <a:bodyPr/>
        <a:lstStyle/>
        <a:p>
          <a:pPr>
            <a:buFont typeface="+mj-lt"/>
            <a:buAutoNum type="arabicPeriod"/>
          </a:pPr>
          <a:r>
            <a:rPr lang="en-GB" dirty="0">
              <a:latin typeface="Gill Sans MT" panose="020B0502020104020203" pitchFamily="34" charset="0"/>
            </a:rPr>
            <a:t>Enable all children, young people and adults to maximise their capabilities and have control over their lives</a:t>
          </a:r>
        </a:p>
      </dgm:t>
    </dgm:pt>
    <dgm:pt modelId="{DA40D44F-A5CA-4A56-8D8C-F318E1C3FA16}" type="parTrans" cxnId="{15A70A1C-B7C2-4CF4-A679-1365FB320E04}">
      <dgm:prSet/>
      <dgm:spPr/>
      <dgm:t>
        <a:bodyPr/>
        <a:lstStyle/>
        <a:p>
          <a:endParaRPr lang="en-GB"/>
        </a:p>
      </dgm:t>
    </dgm:pt>
    <dgm:pt modelId="{03A48B3F-A6F8-4C16-88EC-F10C8FC94761}" type="sibTrans" cxnId="{15A70A1C-B7C2-4CF4-A679-1365FB320E04}">
      <dgm:prSet/>
      <dgm:spPr/>
      <dgm:t>
        <a:bodyPr/>
        <a:lstStyle/>
        <a:p>
          <a:endParaRPr lang="en-GB"/>
        </a:p>
      </dgm:t>
    </dgm:pt>
    <dgm:pt modelId="{C185CCDB-5B4B-447C-BA42-CF878EBCFC7B}">
      <dgm:prSet/>
      <dgm:spPr>
        <a:ln w="28575">
          <a:solidFill>
            <a:schemeClr val="accent5"/>
          </a:solidFill>
        </a:ln>
      </dgm:spPr>
      <dgm:t>
        <a:bodyPr/>
        <a:lstStyle/>
        <a:p>
          <a:pPr>
            <a:buFont typeface="+mj-lt"/>
            <a:buAutoNum type="arabicPeriod"/>
          </a:pPr>
          <a:r>
            <a:rPr lang="en-GB" dirty="0">
              <a:latin typeface="Gill Sans MT" panose="020B0502020104020203" pitchFamily="34" charset="0"/>
            </a:rPr>
            <a:t>Create fair employment and good work for all</a:t>
          </a:r>
        </a:p>
      </dgm:t>
    </dgm:pt>
    <dgm:pt modelId="{CA686CFA-0985-4FF1-9CD9-1F8E4CC8B56E}" type="parTrans" cxnId="{C1DD2CEA-1A83-4E04-B403-1969B9204F0F}">
      <dgm:prSet/>
      <dgm:spPr/>
      <dgm:t>
        <a:bodyPr/>
        <a:lstStyle/>
        <a:p>
          <a:endParaRPr lang="en-GB"/>
        </a:p>
      </dgm:t>
    </dgm:pt>
    <dgm:pt modelId="{D8C1262D-990B-4EAE-BD02-D5A6A8C15548}" type="sibTrans" cxnId="{C1DD2CEA-1A83-4E04-B403-1969B9204F0F}">
      <dgm:prSet/>
      <dgm:spPr/>
      <dgm:t>
        <a:bodyPr/>
        <a:lstStyle/>
        <a:p>
          <a:endParaRPr lang="en-GB"/>
        </a:p>
      </dgm:t>
    </dgm:pt>
    <dgm:pt modelId="{E3A7435E-9A26-4978-A774-38C74EB87779}">
      <dgm:prSet/>
      <dgm:spPr>
        <a:ln w="28575">
          <a:solidFill>
            <a:schemeClr val="accent5"/>
          </a:solidFill>
        </a:ln>
      </dgm:spPr>
      <dgm:t>
        <a:bodyPr/>
        <a:lstStyle/>
        <a:p>
          <a:pPr>
            <a:buFont typeface="+mj-lt"/>
            <a:buAutoNum type="arabicPeriod"/>
          </a:pPr>
          <a:r>
            <a:rPr lang="en-GB" dirty="0">
              <a:latin typeface="Gill Sans MT" panose="020B0502020104020203" pitchFamily="34" charset="0"/>
            </a:rPr>
            <a:t>Ensure a healthy standard of living for all</a:t>
          </a:r>
        </a:p>
      </dgm:t>
    </dgm:pt>
    <dgm:pt modelId="{80714558-46DE-480D-861B-20A3BEF6CC3A}" type="parTrans" cxnId="{FF68F0EF-6BC4-4144-84F0-022B65D7332A}">
      <dgm:prSet/>
      <dgm:spPr/>
      <dgm:t>
        <a:bodyPr/>
        <a:lstStyle/>
        <a:p>
          <a:endParaRPr lang="en-GB"/>
        </a:p>
      </dgm:t>
    </dgm:pt>
    <dgm:pt modelId="{0E00127A-9669-43C0-AEB6-34A8A201FF9B}" type="sibTrans" cxnId="{FF68F0EF-6BC4-4144-84F0-022B65D7332A}">
      <dgm:prSet/>
      <dgm:spPr/>
      <dgm:t>
        <a:bodyPr/>
        <a:lstStyle/>
        <a:p>
          <a:endParaRPr lang="en-GB"/>
        </a:p>
      </dgm:t>
    </dgm:pt>
    <dgm:pt modelId="{79BC1B2B-6971-416C-9265-09265F14318C}">
      <dgm:prSet/>
      <dgm:spPr>
        <a:ln w="28575">
          <a:solidFill>
            <a:schemeClr val="accent5"/>
          </a:solidFill>
        </a:ln>
      </dgm:spPr>
      <dgm:t>
        <a:bodyPr/>
        <a:lstStyle/>
        <a:p>
          <a:pPr>
            <a:buFont typeface="+mj-lt"/>
            <a:buAutoNum type="arabicPeriod"/>
          </a:pPr>
          <a:r>
            <a:rPr lang="en-GB" dirty="0">
              <a:latin typeface="Gill Sans MT" panose="020B0502020104020203" pitchFamily="34" charset="0"/>
            </a:rPr>
            <a:t>Create and develop healthy and sustainable places and communities</a:t>
          </a:r>
        </a:p>
      </dgm:t>
    </dgm:pt>
    <dgm:pt modelId="{F1C5F948-90AE-4FD4-8A10-A0A17A6620F2}" type="parTrans" cxnId="{ACE47955-4E16-4FED-9478-30E3D7F7C0F7}">
      <dgm:prSet/>
      <dgm:spPr/>
      <dgm:t>
        <a:bodyPr/>
        <a:lstStyle/>
        <a:p>
          <a:endParaRPr lang="en-GB"/>
        </a:p>
      </dgm:t>
    </dgm:pt>
    <dgm:pt modelId="{3DAB6F7F-14C4-41B2-BF9D-889F9491F51F}" type="sibTrans" cxnId="{ACE47955-4E16-4FED-9478-30E3D7F7C0F7}">
      <dgm:prSet/>
      <dgm:spPr/>
      <dgm:t>
        <a:bodyPr/>
        <a:lstStyle/>
        <a:p>
          <a:endParaRPr lang="en-GB"/>
        </a:p>
      </dgm:t>
    </dgm:pt>
    <dgm:pt modelId="{B4437473-9940-4E79-A0D7-3658B2B6FA00}">
      <dgm:prSet/>
      <dgm:spPr>
        <a:ln w="28575">
          <a:solidFill>
            <a:schemeClr val="accent5"/>
          </a:solidFill>
        </a:ln>
      </dgm:spPr>
      <dgm:t>
        <a:bodyPr/>
        <a:lstStyle/>
        <a:p>
          <a:pPr>
            <a:buFont typeface="+mj-lt"/>
            <a:buAutoNum type="arabicPeriod"/>
          </a:pPr>
          <a:r>
            <a:rPr lang="en-GB" dirty="0">
              <a:latin typeface="Gill Sans MT" panose="020B0502020104020203" pitchFamily="34" charset="0"/>
            </a:rPr>
            <a:t>Strengthen the role and impact of ill health prevention</a:t>
          </a:r>
        </a:p>
      </dgm:t>
    </dgm:pt>
    <dgm:pt modelId="{C0B19233-6EE8-4CC3-98DE-3F8FCF6EF25F}" type="parTrans" cxnId="{2466C5A0-CD80-4F0F-8BAE-B6A0D1FCF46E}">
      <dgm:prSet/>
      <dgm:spPr/>
      <dgm:t>
        <a:bodyPr/>
        <a:lstStyle/>
        <a:p>
          <a:endParaRPr lang="en-GB"/>
        </a:p>
      </dgm:t>
    </dgm:pt>
    <dgm:pt modelId="{259CE8B9-1106-4D62-94E0-8EE4FDEFCB80}" type="sibTrans" cxnId="{2466C5A0-CD80-4F0F-8BAE-B6A0D1FCF46E}">
      <dgm:prSet/>
      <dgm:spPr/>
      <dgm:t>
        <a:bodyPr/>
        <a:lstStyle/>
        <a:p>
          <a:endParaRPr lang="en-GB"/>
        </a:p>
      </dgm:t>
    </dgm:pt>
    <dgm:pt modelId="{14A5DEAB-CEA3-48F7-81EE-7E5506537DF6}">
      <dgm:prSet/>
      <dgm:spPr>
        <a:ln w="28575">
          <a:solidFill>
            <a:schemeClr val="accent5"/>
          </a:solidFill>
        </a:ln>
      </dgm:spPr>
      <dgm:t>
        <a:bodyPr/>
        <a:lstStyle/>
        <a:p>
          <a:pPr>
            <a:buFont typeface="+mj-lt"/>
            <a:buAutoNum type="arabicPeriod"/>
          </a:pPr>
          <a:r>
            <a:rPr lang="en-GB" dirty="0">
              <a:latin typeface="Gill Sans MT" panose="020B0502020104020203" pitchFamily="34" charset="0"/>
            </a:rPr>
            <a:t>Tackle racism and its outcomes</a:t>
          </a:r>
        </a:p>
      </dgm:t>
    </dgm:pt>
    <dgm:pt modelId="{9930D506-B72C-43ED-BFFA-5D29B22D90BE}" type="parTrans" cxnId="{7066DFE0-28B6-4899-B84E-DF03EA6BA975}">
      <dgm:prSet/>
      <dgm:spPr/>
      <dgm:t>
        <a:bodyPr/>
        <a:lstStyle/>
        <a:p>
          <a:endParaRPr lang="en-GB"/>
        </a:p>
      </dgm:t>
    </dgm:pt>
    <dgm:pt modelId="{D37CF6A2-31C8-4666-B22E-D06A9161F21A}" type="sibTrans" cxnId="{7066DFE0-28B6-4899-B84E-DF03EA6BA975}">
      <dgm:prSet/>
      <dgm:spPr/>
      <dgm:t>
        <a:bodyPr/>
        <a:lstStyle/>
        <a:p>
          <a:endParaRPr lang="en-GB"/>
        </a:p>
      </dgm:t>
    </dgm:pt>
    <dgm:pt modelId="{C28CBE9C-C0C5-4D2E-A696-4B45DF87F3F9}">
      <dgm:prSet/>
      <dgm:spPr>
        <a:ln w="28575">
          <a:solidFill>
            <a:schemeClr val="accent5"/>
          </a:solidFill>
        </a:ln>
      </dgm:spPr>
      <dgm:t>
        <a:bodyPr/>
        <a:lstStyle/>
        <a:p>
          <a:pPr>
            <a:buFont typeface="+mj-lt"/>
            <a:buAutoNum type="arabicPeriod"/>
          </a:pPr>
          <a:r>
            <a:rPr lang="en-GB" dirty="0">
              <a:latin typeface="Gill Sans MT" panose="020B0502020104020203" pitchFamily="34" charset="0"/>
            </a:rPr>
            <a:t>Tackle climate change and health equity in unison</a:t>
          </a:r>
        </a:p>
      </dgm:t>
    </dgm:pt>
    <dgm:pt modelId="{7FABD83E-B18F-41EB-9DC5-4675531F0115}" type="parTrans" cxnId="{9750D19C-AD9F-4A94-8D79-8D746CA6400B}">
      <dgm:prSet/>
      <dgm:spPr/>
      <dgm:t>
        <a:bodyPr/>
        <a:lstStyle/>
        <a:p>
          <a:endParaRPr lang="en-GB"/>
        </a:p>
      </dgm:t>
    </dgm:pt>
    <dgm:pt modelId="{0CB6362B-442F-4F84-95EA-B0D53FDA6939}" type="sibTrans" cxnId="{9750D19C-AD9F-4A94-8D79-8D746CA6400B}">
      <dgm:prSet/>
      <dgm:spPr/>
      <dgm:t>
        <a:bodyPr/>
        <a:lstStyle/>
        <a:p>
          <a:endParaRPr lang="en-GB"/>
        </a:p>
      </dgm:t>
    </dgm:pt>
    <dgm:pt modelId="{CE84224B-A2C4-4B62-859C-D68045053913}" type="pres">
      <dgm:prSet presAssocID="{0AF5D0BB-1A8F-445A-9947-17B331624580}" presName="Name0" presStyleCnt="0">
        <dgm:presLayoutVars>
          <dgm:dir/>
          <dgm:animLvl val="lvl"/>
          <dgm:resizeHandles val="exact"/>
        </dgm:presLayoutVars>
      </dgm:prSet>
      <dgm:spPr/>
    </dgm:pt>
    <dgm:pt modelId="{4A01FAAE-C96F-4229-B46C-5440668D5D5A}" type="pres">
      <dgm:prSet presAssocID="{B9D89C33-7B2D-4B16-92C8-434659ED9EAC}" presName="composite" presStyleCnt="0"/>
      <dgm:spPr/>
    </dgm:pt>
    <dgm:pt modelId="{CBBDACC9-AFA4-42C9-A104-26ECC3F5BED1}" type="pres">
      <dgm:prSet presAssocID="{B9D89C33-7B2D-4B16-92C8-434659ED9EAC}" presName="parTx" presStyleLbl="alignNode1" presStyleIdx="0" presStyleCnt="1" custLinFactNeighborX="786" custLinFactNeighborY="855">
        <dgm:presLayoutVars>
          <dgm:chMax val="0"/>
          <dgm:chPref val="0"/>
          <dgm:bulletEnabled val="1"/>
        </dgm:presLayoutVars>
      </dgm:prSet>
      <dgm:spPr/>
    </dgm:pt>
    <dgm:pt modelId="{0C48032F-64FA-402A-A0F9-F6382F6D990F}" type="pres">
      <dgm:prSet presAssocID="{B9D89C33-7B2D-4B16-92C8-434659ED9EAC}" presName="desTx" presStyleLbl="alignAccFollowNode1" presStyleIdx="0" presStyleCnt="1">
        <dgm:presLayoutVars>
          <dgm:bulletEnabled val="1"/>
        </dgm:presLayoutVars>
      </dgm:prSet>
      <dgm:spPr/>
    </dgm:pt>
  </dgm:ptLst>
  <dgm:cxnLst>
    <dgm:cxn modelId="{15A70A1C-B7C2-4CF4-A679-1365FB320E04}" srcId="{B9D89C33-7B2D-4B16-92C8-434659ED9EAC}" destId="{AE49D000-5F4E-42B3-84D5-6DCB6AFCEEA8}" srcOrd="1" destOrd="0" parTransId="{DA40D44F-A5CA-4A56-8D8C-F318E1C3FA16}" sibTransId="{03A48B3F-A6F8-4C16-88EC-F10C8FC94761}"/>
    <dgm:cxn modelId="{2CC5342C-56B3-4B2D-9F73-1A501E4BEC92}" srcId="{B9D89C33-7B2D-4B16-92C8-434659ED9EAC}" destId="{EB8734D5-100C-4016-A5E9-D159A0A8BFD4}" srcOrd="0" destOrd="0" parTransId="{4738C8A6-4609-4E81-A5F8-1E662372FFF8}" sibTransId="{A78E8028-76F7-4205-A59A-3244D62260A1}"/>
    <dgm:cxn modelId="{A47BF35B-F756-4100-9CD1-5010DA82F6DD}" srcId="{0AF5D0BB-1A8F-445A-9947-17B331624580}" destId="{B9D89C33-7B2D-4B16-92C8-434659ED9EAC}" srcOrd="0" destOrd="0" parTransId="{EE56FC6D-0A4A-4197-85FB-25AE45EC7B33}" sibTransId="{BD238A40-5C50-4807-832D-8E83FD78822C}"/>
    <dgm:cxn modelId="{AAA50662-A581-4A4F-ABDA-203FAC491B3F}" type="presOf" srcId="{E3A7435E-9A26-4978-A774-38C74EB87779}" destId="{0C48032F-64FA-402A-A0F9-F6382F6D990F}" srcOrd="0" destOrd="3" presId="urn:microsoft.com/office/officeart/2005/8/layout/hList1"/>
    <dgm:cxn modelId="{66388E48-3E04-40C6-A4CF-EB32669964B9}" type="presOf" srcId="{AE49D000-5F4E-42B3-84D5-6DCB6AFCEEA8}" destId="{0C48032F-64FA-402A-A0F9-F6382F6D990F}" srcOrd="0" destOrd="1" presId="urn:microsoft.com/office/officeart/2005/8/layout/hList1"/>
    <dgm:cxn modelId="{3E15A351-75B8-4858-8041-9077FE910B61}" type="presOf" srcId="{C185CCDB-5B4B-447C-BA42-CF878EBCFC7B}" destId="{0C48032F-64FA-402A-A0F9-F6382F6D990F}" srcOrd="0" destOrd="2" presId="urn:microsoft.com/office/officeart/2005/8/layout/hList1"/>
    <dgm:cxn modelId="{ACE47955-4E16-4FED-9478-30E3D7F7C0F7}" srcId="{B9D89C33-7B2D-4B16-92C8-434659ED9EAC}" destId="{79BC1B2B-6971-416C-9265-09265F14318C}" srcOrd="4" destOrd="0" parTransId="{F1C5F948-90AE-4FD4-8A10-A0A17A6620F2}" sibTransId="{3DAB6F7F-14C4-41B2-BF9D-889F9491F51F}"/>
    <dgm:cxn modelId="{6FA3FF80-F1A8-4D8E-9F03-4BBFB403C06B}" type="presOf" srcId="{79BC1B2B-6971-416C-9265-09265F14318C}" destId="{0C48032F-64FA-402A-A0F9-F6382F6D990F}" srcOrd="0" destOrd="4" presId="urn:microsoft.com/office/officeart/2005/8/layout/hList1"/>
    <dgm:cxn modelId="{267FB390-EB00-4A07-96B7-C6407C3E06D3}" type="presOf" srcId="{C28CBE9C-C0C5-4D2E-A696-4B45DF87F3F9}" destId="{0C48032F-64FA-402A-A0F9-F6382F6D990F}" srcOrd="0" destOrd="7" presId="urn:microsoft.com/office/officeart/2005/8/layout/hList1"/>
    <dgm:cxn modelId="{DDFD6D92-466A-49DB-97BF-B5A3F1585DA6}" type="presOf" srcId="{B4437473-9940-4E79-A0D7-3658B2B6FA00}" destId="{0C48032F-64FA-402A-A0F9-F6382F6D990F}" srcOrd="0" destOrd="5" presId="urn:microsoft.com/office/officeart/2005/8/layout/hList1"/>
    <dgm:cxn modelId="{9750D19C-AD9F-4A94-8D79-8D746CA6400B}" srcId="{B9D89C33-7B2D-4B16-92C8-434659ED9EAC}" destId="{C28CBE9C-C0C5-4D2E-A696-4B45DF87F3F9}" srcOrd="7" destOrd="0" parTransId="{7FABD83E-B18F-41EB-9DC5-4675531F0115}" sibTransId="{0CB6362B-442F-4F84-95EA-B0D53FDA6939}"/>
    <dgm:cxn modelId="{2466C5A0-CD80-4F0F-8BAE-B6A0D1FCF46E}" srcId="{B9D89C33-7B2D-4B16-92C8-434659ED9EAC}" destId="{B4437473-9940-4E79-A0D7-3658B2B6FA00}" srcOrd="5" destOrd="0" parTransId="{C0B19233-6EE8-4CC3-98DE-3F8FCF6EF25F}" sibTransId="{259CE8B9-1106-4D62-94E0-8EE4FDEFCB80}"/>
    <dgm:cxn modelId="{5B1104AC-D0A9-421D-9343-256BA3CE4769}" type="presOf" srcId="{EB8734D5-100C-4016-A5E9-D159A0A8BFD4}" destId="{0C48032F-64FA-402A-A0F9-F6382F6D990F}" srcOrd="0" destOrd="0" presId="urn:microsoft.com/office/officeart/2005/8/layout/hList1"/>
    <dgm:cxn modelId="{1F5326B5-12DB-4A02-BDCC-2801C4B21832}" type="presOf" srcId="{14A5DEAB-CEA3-48F7-81EE-7E5506537DF6}" destId="{0C48032F-64FA-402A-A0F9-F6382F6D990F}" srcOrd="0" destOrd="6" presId="urn:microsoft.com/office/officeart/2005/8/layout/hList1"/>
    <dgm:cxn modelId="{7066DFE0-28B6-4899-B84E-DF03EA6BA975}" srcId="{B9D89C33-7B2D-4B16-92C8-434659ED9EAC}" destId="{14A5DEAB-CEA3-48F7-81EE-7E5506537DF6}" srcOrd="6" destOrd="0" parTransId="{9930D506-B72C-43ED-BFFA-5D29B22D90BE}" sibTransId="{D37CF6A2-31C8-4666-B22E-D06A9161F21A}"/>
    <dgm:cxn modelId="{C1DD2CEA-1A83-4E04-B403-1969B9204F0F}" srcId="{B9D89C33-7B2D-4B16-92C8-434659ED9EAC}" destId="{C185CCDB-5B4B-447C-BA42-CF878EBCFC7B}" srcOrd="2" destOrd="0" parTransId="{CA686CFA-0985-4FF1-9CD9-1F8E4CC8B56E}" sibTransId="{D8C1262D-990B-4EAE-BD02-D5A6A8C15548}"/>
    <dgm:cxn modelId="{FF68F0EF-6BC4-4144-84F0-022B65D7332A}" srcId="{B9D89C33-7B2D-4B16-92C8-434659ED9EAC}" destId="{E3A7435E-9A26-4978-A774-38C74EB87779}" srcOrd="3" destOrd="0" parTransId="{80714558-46DE-480D-861B-20A3BEF6CC3A}" sibTransId="{0E00127A-9669-43C0-AEB6-34A8A201FF9B}"/>
    <dgm:cxn modelId="{D617DDF4-9B0B-4936-B650-179112780F3E}" type="presOf" srcId="{B9D89C33-7B2D-4B16-92C8-434659ED9EAC}" destId="{CBBDACC9-AFA4-42C9-A104-26ECC3F5BED1}" srcOrd="0" destOrd="0" presId="urn:microsoft.com/office/officeart/2005/8/layout/hList1"/>
    <dgm:cxn modelId="{F0CB41FF-2554-44A6-978C-A8A8A2DC5913}" type="presOf" srcId="{0AF5D0BB-1A8F-445A-9947-17B331624580}" destId="{CE84224B-A2C4-4B62-859C-D68045053913}" srcOrd="0" destOrd="0" presId="urn:microsoft.com/office/officeart/2005/8/layout/hList1"/>
    <dgm:cxn modelId="{F29F9AF6-159B-43F3-8867-C33EB0E92A2F}" type="presParOf" srcId="{CE84224B-A2C4-4B62-859C-D68045053913}" destId="{4A01FAAE-C96F-4229-B46C-5440668D5D5A}" srcOrd="0" destOrd="0" presId="urn:microsoft.com/office/officeart/2005/8/layout/hList1"/>
    <dgm:cxn modelId="{A5A27C71-B626-43A9-8E5C-52824C82FAA8}" type="presParOf" srcId="{4A01FAAE-C96F-4229-B46C-5440668D5D5A}" destId="{CBBDACC9-AFA4-42C9-A104-26ECC3F5BED1}" srcOrd="0" destOrd="0" presId="urn:microsoft.com/office/officeart/2005/8/layout/hList1"/>
    <dgm:cxn modelId="{01A0F4B2-F418-4B90-945E-A88B6527E948}" type="presParOf" srcId="{4A01FAAE-C96F-4229-B46C-5440668D5D5A}" destId="{0C48032F-64FA-402A-A0F9-F6382F6D990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008C8-1903-403B-81D4-30518E16BA3B}">
      <dsp:nvSpPr>
        <dsp:cNvPr id="0" name=""/>
        <dsp:cNvSpPr/>
      </dsp:nvSpPr>
      <dsp:spPr>
        <a:xfrm>
          <a:off x="136172" y="49"/>
          <a:ext cx="9169829" cy="1997959"/>
        </a:xfrm>
        <a:prstGeom prst="rect">
          <a:avLst/>
        </a:prstGeom>
        <a:solidFill>
          <a:schemeClr val="accent6">
            <a:lumMod val="75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933450">
            <a:lnSpc>
              <a:spcPct val="90000"/>
            </a:lnSpc>
            <a:spcBef>
              <a:spcPct val="0"/>
            </a:spcBef>
            <a:spcAft>
              <a:spcPct val="35000"/>
            </a:spcAft>
            <a:buNone/>
          </a:pPr>
          <a:r>
            <a:rPr lang="en-GB" sz="2100" b="1" kern="1200" dirty="0">
              <a:latin typeface="Gill Sans MT" panose="020B0502020104020203" pitchFamily="34" charset="0"/>
            </a:rPr>
            <a:t>Mission:  </a:t>
          </a:r>
          <a:r>
            <a:rPr lang="en-GB" sz="2100" kern="1200" dirty="0">
              <a:latin typeface="Gill Sans MT" panose="020B0502020104020203" pitchFamily="34" charset="0"/>
            </a:rPr>
            <a:t>Our mission is to reduce inequalities, enhancing community wellbeing and tackling social inequalities.  We support the ambition of the East London NHS Foundation Trust to be a Marmot Trust.  We work to empower individuals and the third sector through innovation. We strive to bridge these community-focused organisations with institutions like the NHS, advocating for holistic health solutions and fostering resilient, supportive environments for marginalised groups</a:t>
          </a:r>
          <a:r>
            <a:rPr lang="en-GB" sz="2100" kern="1200" dirty="0"/>
            <a:t>.</a:t>
          </a:r>
        </a:p>
      </dsp:txBody>
      <dsp:txXfrm>
        <a:off x="136172" y="49"/>
        <a:ext cx="9169829" cy="1997959"/>
      </dsp:txXfrm>
    </dsp:sp>
    <dsp:sp modelId="{02A3C285-E9DA-44D9-B0CB-801C11F7E010}">
      <dsp:nvSpPr>
        <dsp:cNvPr id="0" name=""/>
        <dsp:cNvSpPr/>
      </dsp:nvSpPr>
      <dsp:spPr>
        <a:xfrm>
          <a:off x="131087" y="2097906"/>
          <a:ext cx="9180000" cy="1997959"/>
        </a:xfrm>
        <a:prstGeom prst="rect">
          <a:avLst/>
        </a:prstGeom>
        <a:solidFill>
          <a:srgbClr val="C741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933450">
            <a:lnSpc>
              <a:spcPct val="90000"/>
            </a:lnSpc>
            <a:spcBef>
              <a:spcPct val="0"/>
            </a:spcBef>
            <a:spcAft>
              <a:spcPct val="35000"/>
            </a:spcAft>
            <a:buNone/>
          </a:pPr>
          <a:r>
            <a:rPr lang="en-GB" sz="2100" b="1" kern="1200" dirty="0">
              <a:latin typeface="Gill Sans MT" panose="020B0502020104020203" pitchFamily="34" charset="0"/>
            </a:rPr>
            <a:t>Vision:  </a:t>
          </a:r>
          <a:r>
            <a:rPr lang="en-GB" sz="2100" kern="1200" dirty="0">
              <a:latin typeface="Gill Sans MT" panose="020B0502020104020203" pitchFamily="34" charset="0"/>
            </a:rPr>
            <a:t>We envisage a future where communities across England are not only empowered but also enjoy a high level of wellbeing and equity. Our foundation in both the VCSE sector and the NHS uniquely positions us to deliver seamless collaboration between the third sector and larger institutions. This leads to robust health and social support systems, ensuring that every individual, especially in under-represented groups, has access to the resources and care they need to thrive.</a:t>
          </a:r>
        </a:p>
      </dsp:txBody>
      <dsp:txXfrm>
        <a:off x="131087" y="2097906"/>
        <a:ext cx="9180000" cy="1997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183AD-0A33-4657-A3F2-8A7A44EA2948}">
      <dsp:nvSpPr>
        <dsp:cNvPr id="0" name=""/>
        <dsp:cNvSpPr/>
      </dsp:nvSpPr>
      <dsp:spPr>
        <a:xfrm>
          <a:off x="0" y="39393"/>
          <a:ext cx="10786441" cy="879840"/>
        </a:xfrm>
        <a:prstGeom prst="roundRect">
          <a:avLst/>
        </a:prstGeom>
        <a:solidFill>
          <a:schemeClr val="lt1">
            <a:hueOff val="0"/>
            <a:satOff val="0"/>
            <a:lumOff val="0"/>
            <a:alphaOff val="0"/>
          </a:schemeClr>
        </a:solidFill>
        <a:ln w="28575"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latin typeface="Gill Sans MT" panose="020B0502020104020203" pitchFamily="34" charset="0"/>
            </a:rPr>
            <a:t>Collaboration: </a:t>
          </a:r>
          <a:r>
            <a:rPr lang="en-GB" sz="2000" kern="1200" dirty="0">
              <a:latin typeface="Gill Sans MT" panose="020B0502020104020203" pitchFamily="34" charset="0"/>
            </a:rPr>
            <a:t>We unite with diverse partners to achieve common goals in health and social care, valuing teamwork at the heart of our mission.</a:t>
          </a:r>
        </a:p>
      </dsp:txBody>
      <dsp:txXfrm>
        <a:off x="42950" y="82343"/>
        <a:ext cx="10700541" cy="793940"/>
      </dsp:txXfrm>
    </dsp:sp>
    <dsp:sp modelId="{0C44F514-7B07-4C0B-92BB-B0D658E9E50C}">
      <dsp:nvSpPr>
        <dsp:cNvPr id="0" name=""/>
        <dsp:cNvSpPr/>
      </dsp:nvSpPr>
      <dsp:spPr>
        <a:xfrm>
          <a:off x="0" y="1054594"/>
          <a:ext cx="10786441" cy="879840"/>
        </a:xfrm>
        <a:prstGeom prst="roundRect">
          <a:avLst/>
        </a:prstGeom>
        <a:solidFill>
          <a:schemeClr val="lt1">
            <a:hueOff val="0"/>
            <a:satOff val="0"/>
            <a:lumOff val="0"/>
            <a:alphaOff val="0"/>
          </a:schemeClr>
        </a:solidFill>
        <a:ln w="28575"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latin typeface="Gill Sans MT" panose="020B0502020104020203" pitchFamily="34" charset="0"/>
            </a:rPr>
            <a:t>Empathy: </a:t>
          </a:r>
          <a:r>
            <a:rPr lang="en-GB" sz="2000" kern="1200" dirty="0">
              <a:latin typeface="Gill Sans MT" panose="020B0502020104020203" pitchFamily="34" charset="0"/>
            </a:rPr>
            <a:t>Our actions are guided by a deep understanding of and compassion for the communities we serve.</a:t>
          </a:r>
        </a:p>
      </dsp:txBody>
      <dsp:txXfrm>
        <a:off x="42950" y="1097544"/>
        <a:ext cx="10700541" cy="793940"/>
      </dsp:txXfrm>
    </dsp:sp>
    <dsp:sp modelId="{42BB7C4C-AB8A-4FA9-B009-3B84F04E3675}">
      <dsp:nvSpPr>
        <dsp:cNvPr id="0" name=""/>
        <dsp:cNvSpPr/>
      </dsp:nvSpPr>
      <dsp:spPr>
        <a:xfrm>
          <a:off x="0" y="2069794"/>
          <a:ext cx="10786441" cy="879840"/>
        </a:xfrm>
        <a:prstGeom prst="roundRect">
          <a:avLst/>
        </a:prstGeom>
        <a:solidFill>
          <a:schemeClr val="lt1">
            <a:hueOff val="0"/>
            <a:satOff val="0"/>
            <a:lumOff val="0"/>
            <a:alphaOff val="0"/>
          </a:schemeClr>
        </a:solidFill>
        <a:ln w="28575"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latin typeface="Gill Sans MT" panose="020B0502020104020203" pitchFamily="34" charset="0"/>
            </a:rPr>
            <a:t>Integrity: </a:t>
          </a:r>
          <a:r>
            <a:rPr lang="en-GB" sz="2000" kern="1200" dirty="0">
              <a:latin typeface="Gill Sans MT" panose="020B0502020104020203" pitchFamily="34" charset="0"/>
            </a:rPr>
            <a:t>We lead with openness and honesty, ensuring transparency and inclusivity in our pursuit of social justice and wellbeing.</a:t>
          </a:r>
        </a:p>
      </dsp:txBody>
      <dsp:txXfrm>
        <a:off x="42950" y="2112744"/>
        <a:ext cx="10700541" cy="793940"/>
      </dsp:txXfrm>
    </dsp:sp>
    <dsp:sp modelId="{C88A1F7E-47D6-4CBE-94D5-EE2D66EA7E32}">
      <dsp:nvSpPr>
        <dsp:cNvPr id="0" name=""/>
        <dsp:cNvSpPr/>
      </dsp:nvSpPr>
      <dsp:spPr>
        <a:xfrm>
          <a:off x="0" y="3084994"/>
          <a:ext cx="10786441" cy="879840"/>
        </a:xfrm>
        <a:prstGeom prst="roundRect">
          <a:avLst/>
        </a:prstGeom>
        <a:solidFill>
          <a:schemeClr val="lt1">
            <a:hueOff val="0"/>
            <a:satOff val="0"/>
            <a:lumOff val="0"/>
            <a:alphaOff val="0"/>
          </a:schemeClr>
        </a:solidFill>
        <a:ln w="28575"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latin typeface="Gill Sans MT" panose="020B0502020104020203" pitchFamily="34" charset="0"/>
            </a:rPr>
            <a:t>Quality: </a:t>
          </a:r>
          <a:r>
            <a:rPr lang="en-GB" sz="2000" kern="1200" dirty="0">
              <a:latin typeface="Gill Sans MT" panose="020B0502020104020203" pitchFamily="34" charset="0"/>
            </a:rPr>
            <a:t>Excellence in our services and impact is our priority, ensuring meaningful differences in people’s lives.</a:t>
          </a:r>
        </a:p>
      </dsp:txBody>
      <dsp:txXfrm>
        <a:off x="42950" y="3127944"/>
        <a:ext cx="10700541" cy="793940"/>
      </dsp:txXfrm>
    </dsp:sp>
    <dsp:sp modelId="{87437DAD-7EB8-4D73-ACA9-69CAF03964EB}">
      <dsp:nvSpPr>
        <dsp:cNvPr id="0" name=""/>
        <dsp:cNvSpPr/>
      </dsp:nvSpPr>
      <dsp:spPr>
        <a:xfrm>
          <a:off x="0" y="4100194"/>
          <a:ext cx="10786441" cy="879840"/>
        </a:xfrm>
        <a:prstGeom prst="roundRect">
          <a:avLst/>
        </a:prstGeom>
        <a:solidFill>
          <a:schemeClr val="lt1">
            <a:hueOff val="0"/>
            <a:satOff val="0"/>
            <a:lumOff val="0"/>
            <a:alphaOff val="0"/>
          </a:schemeClr>
        </a:solidFill>
        <a:ln w="28575"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latin typeface="Gill Sans MT" panose="020B0502020104020203" pitchFamily="34" charset="0"/>
            </a:rPr>
            <a:t>Innovation: </a:t>
          </a:r>
          <a:r>
            <a:rPr lang="en-GB" sz="2000" kern="1200" dirty="0">
              <a:latin typeface="Gill Sans MT" panose="020B0502020104020203" pitchFamily="34" charset="0"/>
            </a:rPr>
            <a:t>We are committed to embracing new ideas and approaches in our work, constantly seeking out creative solutions to improve population health outcomes.</a:t>
          </a:r>
        </a:p>
      </dsp:txBody>
      <dsp:txXfrm>
        <a:off x="42950" y="4143144"/>
        <a:ext cx="10700541" cy="7939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46801-A669-4513-A8AE-492CB1475DC8}">
      <dsp:nvSpPr>
        <dsp:cNvPr id="0" name=""/>
        <dsp:cNvSpPr/>
      </dsp:nvSpPr>
      <dsp:spPr>
        <a:xfrm>
          <a:off x="0" y="351"/>
          <a:ext cx="10008778" cy="48352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5CC24B-8280-45E2-99DF-0D18DF5CE5F3}">
      <dsp:nvSpPr>
        <dsp:cNvPr id="0" name=""/>
        <dsp:cNvSpPr/>
      </dsp:nvSpPr>
      <dsp:spPr>
        <a:xfrm>
          <a:off x="146267" y="109145"/>
          <a:ext cx="265941" cy="265941"/>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67B6BE-55D2-40C5-BBB5-C9E1AB9E66F4}">
      <dsp:nvSpPr>
        <dsp:cNvPr id="0" name=""/>
        <dsp:cNvSpPr/>
      </dsp:nvSpPr>
      <dsp:spPr>
        <a:xfrm>
          <a:off x="558476" y="351"/>
          <a:ext cx="9450301" cy="483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174" tIns="51174" rIns="51174" bIns="51174"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chemeClr val="bg1"/>
              </a:solidFill>
              <a:latin typeface="Gill Sans MT" panose="020B0502020104020203" pitchFamily="34" charset="0"/>
            </a:rPr>
            <a:t>£5,381,471 of funding passed to VCSEs</a:t>
          </a:r>
          <a:endParaRPr lang="en-US" sz="1800" b="1" kern="1200" dirty="0">
            <a:solidFill>
              <a:schemeClr val="bg1"/>
            </a:solidFill>
            <a:latin typeface="Gill Sans MT" panose="020B0502020104020203" pitchFamily="34" charset="0"/>
          </a:endParaRPr>
        </a:p>
      </dsp:txBody>
      <dsp:txXfrm>
        <a:off x="558476" y="351"/>
        <a:ext cx="9450301" cy="483529"/>
      </dsp:txXfrm>
    </dsp:sp>
    <dsp:sp modelId="{4DA0456F-7851-4868-A1B4-F4BD40BAC00D}">
      <dsp:nvSpPr>
        <dsp:cNvPr id="0" name=""/>
        <dsp:cNvSpPr/>
      </dsp:nvSpPr>
      <dsp:spPr>
        <a:xfrm>
          <a:off x="0" y="604762"/>
          <a:ext cx="10008778" cy="48352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D13AD0-C1DD-473D-B9B5-D04F60B75C0F}">
      <dsp:nvSpPr>
        <dsp:cNvPr id="0" name=""/>
        <dsp:cNvSpPr/>
      </dsp:nvSpPr>
      <dsp:spPr>
        <a:xfrm>
          <a:off x="146267" y="713557"/>
          <a:ext cx="265941" cy="265941"/>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7D1727-14D4-408F-B461-663399D5BA44}">
      <dsp:nvSpPr>
        <dsp:cNvPr id="0" name=""/>
        <dsp:cNvSpPr/>
      </dsp:nvSpPr>
      <dsp:spPr>
        <a:xfrm>
          <a:off x="558476" y="604762"/>
          <a:ext cx="9450301" cy="483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174" tIns="51174" rIns="51174" bIns="51174"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chemeClr val="bg1"/>
              </a:solidFill>
              <a:latin typeface="Gill Sans MT" panose="020B0502020104020203" pitchFamily="34" charset="0"/>
            </a:rPr>
            <a:t>94 projects commissioned</a:t>
          </a:r>
          <a:endParaRPr lang="en-US" sz="1800" b="1" kern="1200" dirty="0">
            <a:solidFill>
              <a:schemeClr val="bg1"/>
            </a:solidFill>
            <a:latin typeface="Gill Sans MT" panose="020B0502020104020203" pitchFamily="34" charset="0"/>
          </a:endParaRPr>
        </a:p>
      </dsp:txBody>
      <dsp:txXfrm>
        <a:off x="558476" y="604762"/>
        <a:ext cx="9450301" cy="483529"/>
      </dsp:txXfrm>
    </dsp:sp>
    <dsp:sp modelId="{1F923D8B-A9D2-4024-B3B1-ACDF80844087}">
      <dsp:nvSpPr>
        <dsp:cNvPr id="0" name=""/>
        <dsp:cNvSpPr/>
      </dsp:nvSpPr>
      <dsp:spPr>
        <a:xfrm>
          <a:off x="0" y="1209174"/>
          <a:ext cx="10008778" cy="48352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D07959-1C0D-4012-B29D-EB07B9412973}">
      <dsp:nvSpPr>
        <dsp:cNvPr id="0" name=""/>
        <dsp:cNvSpPr/>
      </dsp:nvSpPr>
      <dsp:spPr>
        <a:xfrm>
          <a:off x="146267" y="1317968"/>
          <a:ext cx="265941" cy="265941"/>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BABFFA-F992-44CA-A25E-DFC1305289A8}">
      <dsp:nvSpPr>
        <dsp:cNvPr id="0" name=""/>
        <dsp:cNvSpPr/>
      </dsp:nvSpPr>
      <dsp:spPr>
        <a:xfrm>
          <a:off x="558476" y="1209174"/>
          <a:ext cx="9450301" cy="483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174" tIns="51174" rIns="51174" bIns="51174"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chemeClr val="bg1"/>
              </a:solidFill>
              <a:latin typeface="Gill Sans MT" panose="020B0502020104020203" pitchFamily="34" charset="0"/>
            </a:rPr>
            <a:t>3,000+ VCSEs in the Compass Wellbeing network</a:t>
          </a:r>
          <a:endParaRPr lang="en-US" sz="1800" b="1" kern="1200" dirty="0">
            <a:solidFill>
              <a:schemeClr val="bg1"/>
            </a:solidFill>
            <a:latin typeface="Gill Sans MT" panose="020B0502020104020203" pitchFamily="34" charset="0"/>
          </a:endParaRPr>
        </a:p>
      </dsp:txBody>
      <dsp:txXfrm>
        <a:off x="558476" y="1209174"/>
        <a:ext cx="9450301" cy="483529"/>
      </dsp:txXfrm>
    </dsp:sp>
    <dsp:sp modelId="{08C1BC92-3270-436C-A64E-E8202EE5F98C}">
      <dsp:nvSpPr>
        <dsp:cNvPr id="0" name=""/>
        <dsp:cNvSpPr/>
      </dsp:nvSpPr>
      <dsp:spPr>
        <a:xfrm>
          <a:off x="0" y="1813586"/>
          <a:ext cx="10008778" cy="48352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205E87-47BF-4DFA-9727-77AD57A4CB93}">
      <dsp:nvSpPr>
        <dsp:cNvPr id="0" name=""/>
        <dsp:cNvSpPr/>
      </dsp:nvSpPr>
      <dsp:spPr>
        <a:xfrm>
          <a:off x="146267" y="1922380"/>
          <a:ext cx="265941" cy="265941"/>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4EE3A0-84E6-422C-AA44-FF29B93661A7}">
      <dsp:nvSpPr>
        <dsp:cNvPr id="0" name=""/>
        <dsp:cNvSpPr/>
      </dsp:nvSpPr>
      <dsp:spPr>
        <a:xfrm>
          <a:off x="558476" y="1813586"/>
          <a:ext cx="9450301" cy="483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174" tIns="51174" rIns="51174" bIns="51174"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chemeClr val="bg1"/>
              </a:solidFill>
              <a:latin typeface="Gill Sans MT" panose="020B0502020104020203" pitchFamily="34" charset="0"/>
            </a:rPr>
            <a:t>584 meetings with VCSEs in our network</a:t>
          </a:r>
          <a:endParaRPr lang="en-US" sz="1800" b="1" kern="1200" dirty="0">
            <a:solidFill>
              <a:schemeClr val="bg1"/>
            </a:solidFill>
            <a:latin typeface="Gill Sans MT" panose="020B0502020104020203" pitchFamily="34" charset="0"/>
          </a:endParaRPr>
        </a:p>
      </dsp:txBody>
      <dsp:txXfrm>
        <a:off x="558476" y="1813586"/>
        <a:ext cx="9450301" cy="483529"/>
      </dsp:txXfrm>
    </dsp:sp>
    <dsp:sp modelId="{5AC0FD36-9BC5-42A6-992C-86A5ED26D6D0}">
      <dsp:nvSpPr>
        <dsp:cNvPr id="0" name=""/>
        <dsp:cNvSpPr/>
      </dsp:nvSpPr>
      <dsp:spPr>
        <a:xfrm>
          <a:off x="0" y="2417998"/>
          <a:ext cx="10008778" cy="48352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866CEC-50D3-4EEC-A937-0D651A2F67CE}">
      <dsp:nvSpPr>
        <dsp:cNvPr id="0" name=""/>
        <dsp:cNvSpPr/>
      </dsp:nvSpPr>
      <dsp:spPr>
        <a:xfrm>
          <a:off x="146267" y="2526792"/>
          <a:ext cx="265941" cy="265941"/>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FECFFF-E6B1-49A5-A05D-437292489CE5}">
      <dsp:nvSpPr>
        <dsp:cNvPr id="0" name=""/>
        <dsp:cNvSpPr/>
      </dsp:nvSpPr>
      <dsp:spPr>
        <a:xfrm>
          <a:off x="558476" y="2417998"/>
          <a:ext cx="9450301" cy="483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174" tIns="51174" rIns="51174" bIns="51174"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chemeClr val="bg1"/>
              </a:solidFill>
              <a:latin typeface="Gill Sans MT" panose="020B0502020104020203" pitchFamily="34" charset="0"/>
            </a:rPr>
            <a:t>9 mental health service users completed work placements at Compass Wellbeing</a:t>
          </a:r>
          <a:endParaRPr lang="en-US" sz="1800" b="1" kern="1200" dirty="0">
            <a:solidFill>
              <a:schemeClr val="bg1"/>
            </a:solidFill>
            <a:latin typeface="Gill Sans MT" panose="020B0502020104020203" pitchFamily="34" charset="0"/>
          </a:endParaRPr>
        </a:p>
      </dsp:txBody>
      <dsp:txXfrm>
        <a:off x="558476" y="2417998"/>
        <a:ext cx="9450301" cy="483529"/>
      </dsp:txXfrm>
    </dsp:sp>
    <dsp:sp modelId="{E5DEC248-C801-465B-963E-B58BF4505E6E}">
      <dsp:nvSpPr>
        <dsp:cNvPr id="0" name=""/>
        <dsp:cNvSpPr/>
      </dsp:nvSpPr>
      <dsp:spPr>
        <a:xfrm>
          <a:off x="0" y="3022409"/>
          <a:ext cx="10008778" cy="48352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DC5739-2222-4CFC-BD9A-2D1D27413303}">
      <dsp:nvSpPr>
        <dsp:cNvPr id="0" name=""/>
        <dsp:cNvSpPr/>
      </dsp:nvSpPr>
      <dsp:spPr>
        <a:xfrm>
          <a:off x="146267" y="3131203"/>
          <a:ext cx="265941" cy="265941"/>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DF2B80-F0CE-4DE9-8009-A9C33D731AD9}">
      <dsp:nvSpPr>
        <dsp:cNvPr id="0" name=""/>
        <dsp:cNvSpPr/>
      </dsp:nvSpPr>
      <dsp:spPr>
        <a:xfrm>
          <a:off x="558476" y="3022409"/>
          <a:ext cx="9450301" cy="483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174" tIns="51174" rIns="51174" bIns="51174"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chemeClr val="bg1"/>
              </a:solidFill>
              <a:latin typeface="Gill Sans MT" panose="020B0502020104020203" pitchFamily="34" charset="0"/>
            </a:rPr>
            <a:t>8,000 medical devices serviced</a:t>
          </a:r>
          <a:endParaRPr lang="en-US" sz="1800" b="1" kern="1200" dirty="0">
            <a:solidFill>
              <a:schemeClr val="bg1"/>
            </a:solidFill>
            <a:latin typeface="Gill Sans MT" panose="020B0502020104020203" pitchFamily="34" charset="0"/>
          </a:endParaRPr>
        </a:p>
      </dsp:txBody>
      <dsp:txXfrm>
        <a:off x="558476" y="3022409"/>
        <a:ext cx="9450301" cy="483529"/>
      </dsp:txXfrm>
    </dsp:sp>
    <dsp:sp modelId="{59BA84F8-DA5F-4F0C-B285-536030635AE9}">
      <dsp:nvSpPr>
        <dsp:cNvPr id="0" name=""/>
        <dsp:cNvSpPr/>
      </dsp:nvSpPr>
      <dsp:spPr>
        <a:xfrm>
          <a:off x="0" y="3626821"/>
          <a:ext cx="10008778" cy="48352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742170-ACB3-4DA1-88DF-993CB8836DB7}">
      <dsp:nvSpPr>
        <dsp:cNvPr id="0" name=""/>
        <dsp:cNvSpPr/>
      </dsp:nvSpPr>
      <dsp:spPr>
        <a:xfrm>
          <a:off x="146267" y="3735615"/>
          <a:ext cx="265941" cy="265941"/>
        </a:xfrm>
        <a:prstGeom prst="rect">
          <a:avLst/>
        </a:prstGeom>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EE09CB-F889-43DF-9D06-CE4788E7272E}">
      <dsp:nvSpPr>
        <dsp:cNvPr id="0" name=""/>
        <dsp:cNvSpPr/>
      </dsp:nvSpPr>
      <dsp:spPr>
        <a:xfrm>
          <a:off x="558476" y="3626821"/>
          <a:ext cx="9450301" cy="483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174" tIns="51174" rIns="51174" bIns="51174"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chemeClr val="bg1"/>
              </a:solidFill>
              <a:latin typeface="Gill Sans MT" panose="020B0502020104020203" pitchFamily="34" charset="0"/>
              <a:cs typeface="Arial" panose="020B0604020202020204" pitchFamily="34" charset="0"/>
            </a:rPr>
            <a:t>£43,837 of funding managed on behalf of the ELFT Charity</a:t>
          </a:r>
          <a:endParaRPr lang="en-US" sz="1800" b="1" kern="1200" dirty="0">
            <a:solidFill>
              <a:schemeClr val="bg1"/>
            </a:solidFill>
            <a:latin typeface="Gill Sans MT" panose="020B0502020104020203" pitchFamily="34" charset="0"/>
            <a:cs typeface="Arial" panose="020B0604020202020204" pitchFamily="34" charset="0"/>
          </a:endParaRPr>
        </a:p>
      </dsp:txBody>
      <dsp:txXfrm>
        <a:off x="558476" y="3626821"/>
        <a:ext cx="9450301" cy="4835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DACC9-AFA4-42C9-A104-26ECC3F5BED1}">
      <dsp:nvSpPr>
        <dsp:cNvPr id="0" name=""/>
        <dsp:cNvSpPr/>
      </dsp:nvSpPr>
      <dsp:spPr>
        <a:xfrm>
          <a:off x="0" y="17572"/>
          <a:ext cx="4591878" cy="1406766"/>
        </a:xfrm>
        <a:prstGeom prst="rect">
          <a:avLst/>
        </a:prstGeom>
        <a:solidFill>
          <a:schemeClr val="lt1">
            <a:hueOff val="0"/>
            <a:satOff val="0"/>
            <a:lumOff val="0"/>
            <a:alphaOff val="0"/>
          </a:schemeClr>
        </a:solidFill>
        <a:ln w="28575"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l" defTabSz="711200">
            <a:lnSpc>
              <a:spcPct val="90000"/>
            </a:lnSpc>
            <a:spcBef>
              <a:spcPct val="0"/>
            </a:spcBef>
            <a:spcAft>
              <a:spcPct val="35000"/>
            </a:spcAft>
            <a:buNone/>
          </a:pPr>
          <a:r>
            <a:rPr lang="en-GB" sz="1600" kern="1200" dirty="0">
              <a:latin typeface="Gill Sans MT" panose="020B0502020104020203" pitchFamily="34" charset="0"/>
            </a:rPr>
            <a:t>The </a:t>
          </a:r>
          <a:r>
            <a:rPr lang="en-GB" sz="1600" b="1" kern="1200" dirty="0">
              <a:latin typeface="Gill Sans MT" panose="020B0502020104020203" pitchFamily="34" charset="0"/>
            </a:rPr>
            <a:t>Marmot principles </a:t>
          </a:r>
          <a:r>
            <a:rPr lang="en-GB" sz="1600" kern="1200" dirty="0">
              <a:latin typeface="Gill Sans MT" panose="020B0502020104020203" pitchFamily="34" charset="0"/>
            </a:rPr>
            <a:t>are evidence-based policy objectives to reduce health inequalities, which were originally set out in Professor Sir Michael Marmot’s review “Fair Society Healthy Lives” published in 2010 (and amended to include Principles 7 and 8 more recently):</a:t>
          </a:r>
        </a:p>
      </dsp:txBody>
      <dsp:txXfrm>
        <a:off x="0" y="17572"/>
        <a:ext cx="4591878" cy="1406766"/>
      </dsp:txXfrm>
    </dsp:sp>
    <dsp:sp modelId="{0C48032F-64FA-402A-A0F9-F6382F6D990F}">
      <dsp:nvSpPr>
        <dsp:cNvPr id="0" name=""/>
        <dsp:cNvSpPr/>
      </dsp:nvSpPr>
      <dsp:spPr>
        <a:xfrm>
          <a:off x="0" y="1412310"/>
          <a:ext cx="4591878" cy="3074400"/>
        </a:xfrm>
        <a:prstGeom prst="rect">
          <a:avLst/>
        </a:prstGeom>
        <a:solidFill>
          <a:schemeClr val="lt1">
            <a:alpha val="90000"/>
            <a:tint val="40000"/>
            <a:hueOff val="0"/>
            <a:satOff val="0"/>
            <a:lumOff val="0"/>
            <a:alphaOff val="0"/>
          </a:schemeClr>
        </a:solidFill>
        <a:ln w="28575"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mj-lt"/>
            <a:buAutoNum type="arabicPeriod"/>
          </a:pPr>
          <a:r>
            <a:rPr lang="en-GB" sz="1600" kern="1200" dirty="0">
              <a:latin typeface="Gill Sans MT" panose="020B0502020104020203" pitchFamily="34" charset="0"/>
            </a:rPr>
            <a:t>Give every child the best start in life</a:t>
          </a:r>
        </a:p>
        <a:p>
          <a:pPr marL="171450" lvl="1" indent="-171450" algn="l" defTabSz="711200">
            <a:lnSpc>
              <a:spcPct val="90000"/>
            </a:lnSpc>
            <a:spcBef>
              <a:spcPct val="0"/>
            </a:spcBef>
            <a:spcAft>
              <a:spcPct val="15000"/>
            </a:spcAft>
            <a:buFont typeface="+mj-lt"/>
            <a:buAutoNum type="arabicPeriod"/>
          </a:pPr>
          <a:r>
            <a:rPr lang="en-GB" sz="1600" kern="1200" dirty="0">
              <a:latin typeface="Gill Sans MT" panose="020B0502020104020203" pitchFamily="34" charset="0"/>
            </a:rPr>
            <a:t>Enable all children, young people and adults to maximise their capabilities and have control over their lives</a:t>
          </a:r>
        </a:p>
        <a:p>
          <a:pPr marL="171450" lvl="1" indent="-171450" algn="l" defTabSz="711200">
            <a:lnSpc>
              <a:spcPct val="90000"/>
            </a:lnSpc>
            <a:spcBef>
              <a:spcPct val="0"/>
            </a:spcBef>
            <a:spcAft>
              <a:spcPct val="15000"/>
            </a:spcAft>
            <a:buFont typeface="+mj-lt"/>
            <a:buAutoNum type="arabicPeriod"/>
          </a:pPr>
          <a:r>
            <a:rPr lang="en-GB" sz="1600" kern="1200" dirty="0">
              <a:latin typeface="Gill Sans MT" panose="020B0502020104020203" pitchFamily="34" charset="0"/>
            </a:rPr>
            <a:t>Create fair employment and good work for all</a:t>
          </a:r>
        </a:p>
        <a:p>
          <a:pPr marL="171450" lvl="1" indent="-171450" algn="l" defTabSz="711200">
            <a:lnSpc>
              <a:spcPct val="90000"/>
            </a:lnSpc>
            <a:spcBef>
              <a:spcPct val="0"/>
            </a:spcBef>
            <a:spcAft>
              <a:spcPct val="15000"/>
            </a:spcAft>
            <a:buFont typeface="+mj-lt"/>
            <a:buAutoNum type="arabicPeriod"/>
          </a:pPr>
          <a:r>
            <a:rPr lang="en-GB" sz="1600" kern="1200" dirty="0">
              <a:latin typeface="Gill Sans MT" panose="020B0502020104020203" pitchFamily="34" charset="0"/>
            </a:rPr>
            <a:t>Ensure a healthy standard of living for all</a:t>
          </a:r>
        </a:p>
        <a:p>
          <a:pPr marL="171450" lvl="1" indent="-171450" algn="l" defTabSz="711200">
            <a:lnSpc>
              <a:spcPct val="90000"/>
            </a:lnSpc>
            <a:spcBef>
              <a:spcPct val="0"/>
            </a:spcBef>
            <a:spcAft>
              <a:spcPct val="15000"/>
            </a:spcAft>
            <a:buFont typeface="+mj-lt"/>
            <a:buAutoNum type="arabicPeriod"/>
          </a:pPr>
          <a:r>
            <a:rPr lang="en-GB" sz="1600" kern="1200" dirty="0">
              <a:latin typeface="Gill Sans MT" panose="020B0502020104020203" pitchFamily="34" charset="0"/>
            </a:rPr>
            <a:t>Create and develop healthy and sustainable places and communities</a:t>
          </a:r>
        </a:p>
        <a:p>
          <a:pPr marL="171450" lvl="1" indent="-171450" algn="l" defTabSz="711200">
            <a:lnSpc>
              <a:spcPct val="90000"/>
            </a:lnSpc>
            <a:spcBef>
              <a:spcPct val="0"/>
            </a:spcBef>
            <a:spcAft>
              <a:spcPct val="15000"/>
            </a:spcAft>
            <a:buFont typeface="+mj-lt"/>
            <a:buAutoNum type="arabicPeriod"/>
          </a:pPr>
          <a:r>
            <a:rPr lang="en-GB" sz="1600" kern="1200" dirty="0">
              <a:latin typeface="Gill Sans MT" panose="020B0502020104020203" pitchFamily="34" charset="0"/>
            </a:rPr>
            <a:t>Strengthen the role and impact of ill health prevention</a:t>
          </a:r>
        </a:p>
        <a:p>
          <a:pPr marL="171450" lvl="1" indent="-171450" algn="l" defTabSz="711200">
            <a:lnSpc>
              <a:spcPct val="90000"/>
            </a:lnSpc>
            <a:spcBef>
              <a:spcPct val="0"/>
            </a:spcBef>
            <a:spcAft>
              <a:spcPct val="15000"/>
            </a:spcAft>
            <a:buFont typeface="+mj-lt"/>
            <a:buAutoNum type="arabicPeriod"/>
          </a:pPr>
          <a:r>
            <a:rPr lang="en-GB" sz="1600" kern="1200" dirty="0">
              <a:latin typeface="Gill Sans MT" panose="020B0502020104020203" pitchFamily="34" charset="0"/>
            </a:rPr>
            <a:t>Tackle racism and its outcomes</a:t>
          </a:r>
        </a:p>
        <a:p>
          <a:pPr marL="171450" lvl="1" indent="-171450" algn="l" defTabSz="711200">
            <a:lnSpc>
              <a:spcPct val="90000"/>
            </a:lnSpc>
            <a:spcBef>
              <a:spcPct val="0"/>
            </a:spcBef>
            <a:spcAft>
              <a:spcPct val="15000"/>
            </a:spcAft>
            <a:buFont typeface="+mj-lt"/>
            <a:buAutoNum type="arabicPeriod"/>
          </a:pPr>
          <a:r>
            <a:rPr lang="en-GB" sz="1600" kern="1200" dirty="0">
              <a:latin typeface="Gill Sans MT" panose="020B0502020104020203" pitchFamily="34" charset="0"/>
            </a:rPr>
            <a:t>Tackle climate change and health equity in unison</a:t>
          </a:r>
        </a:p>
      </dsp:txBody>
      <dsp:txXfrm>
        <a:off x="0" y="1412310"/>
        <a:ext cx="4591878" cy="3074400"/>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6/24/2024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a:t>
            </a:fld>
            <a:endParaRPr lang="en-US" dirty="0"/>
          </a:p>
        </p:txBody>
      </p:sp>
    </p:spTree>
    <p:extLst>
      <p:ext uri="{BB962C8B-B14F-4D97-AF65-F5344CB8AC3E}">
        <p14:creationId xmlns:p14="http://schemas.microsoft.com/office/powerpoint/2010/main" val="4285802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9</a:t>
            </a:fld>
            <a:endParaRPr lang="en-US" dirty="0"/>
          </a:p>
        </p:txBody>
      </p:sp>
    </p:spTree>
    <p:extLst>
      <p:ext uri="{BB962C8B-B14F-4D97-AF65-F5344CB8AC3E}">
        <p14:creationId xmlns:p14="http://schemas.microsoft.com/office/powerpoint/2010/main" val="2904378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9C7E07-3C67-C64C-8DA0-0404F6303970}" type="slidenum">
              <a:rPr lang="en-US" smtClean="0"/>
              <a:t>14</a:t>
            </a:fld>
            <a:endParaRPr lang="en-US" dirty="0"/>
          </a:p>
        </p:txBody>
      </p:sp>
    </p:spTree>
    <p:extLst>
      <p:ext uri="{BB962C8B-B14F-4D97-AF65-F5344CB8AC3E}">
        <p14:creationId xmlns:p14="http://schemas.microsoft.com/office/powerpoint/2010/main" val="1005395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9C7E07-3C67-C64C-8DA0-0404F6303970}" type="slidenum">
              <a:rPr lang="en-US" smtClean="0"/>
              <a:t>15</a:t>
            </a:fld>
            <a:endParaRPr lang="en-US" dirty="0"/>
          </a:p>
        </p:txBody>
      </p:sp>
    </p:spTree>
    <p:extLst>
      <p:ext uri="{BB962C8B-B14F-4D97-AF65-F5344CB8AC3E}">
        <p14:creationId xmlns:p14="http://schemas.microsoft.com/office/powerpoint/2010/main" val="2831898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9C7E07-3C67-C64C-8DA0-0404F6303970}" type="slidenum">
              <a:rPr lang="en-US" smtClean="0"/>
              <a:t>16</a:t>
            </a:fld>
            <a:endParaRPr lang="en-US" dirty="0"/>
          </a:p>
        </p:txBody>
      </p:sp>
    </p:spTree>
    <p:extLst>
      <p:ext uri="{BB962C8B-B14F-4D97-AF65-F5344CB8AC3E}">
        <p14:creationId xmlns:p14="http://schemas.microsoft.com/office/powerpoint/2010/main" val="2000166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9C7E07-3C67-C64C-8DA0-0404F6303970}" type="slidenum">
              <a:rPr lang="en-US" smtClean="0"/>
              <a:t>19</a:t>
            </a:fld>
            <a:endParaRPr lang="en-US" dirty="0"/>
          </a:p>
        </p:txBody>
      </p:sp>
    </p:spTree>
    <p:extLst>
      <p:ext uri="{BB962C8B-B14F-4D97-AF65-F5344CB8AC3E}">
        <p14:creationId xmlns:p14="http://schemas.microsoft.com/office/powerpoint/2010/main" val="3429788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20</a:t>
            </a:fld>
            <a:endParaRPr lang="en-US" dirty="0"/>
          </a:p>
        </p:txBody>
      </p:sp>
    </p:spTree>
    <p:extLst>
      <p:ext uri="{BB962C8B-B14F-4D97-AF65-F5344CB8AC3E}">
        <p14:creationId xmlns:p14="http://schemas.microsoft.com/office/powerpoint/2010/main" val="1823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dirty="0"/>
              <a:t>Click to edit </a:t>
            </a:r>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dirty="0"/>
              <a:t>Click to edit </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dirty="0"/>
              <a:t>Click to edit </a:t>
            </a:r>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4" name="Footer Placeholder 3">
            <a:extLst>
              <a:ext uri="{FF2B5EF4-FFF2-40B4-BE49-F238E27FC236}">
                <a16:creationId xmlns:a16="http://schemas.microsoft.com/office/drawing/2014/main" id="{D2060DA6-6E6F-47BF-9680-1B030F525DD2}"/>
              </a:ext>
            </a:extLst>
          </p:cNvPr>
          <p:cNvSpPr>
            <a:spLocks noGrp="1"/>
          </p:cNvSpPr>
          <p:nvPr>
            <p:ph type="ftr" sz="quarter" idx="15"/>
          </p:nvPr>
        </p:nvSpPr>
        <p:spPr/>
        <p:txBody>
          <a:bodyPr/>
          <a:lstStyle/>
          <a:p>
            <a:r>
              <a:rPr lang="en-US" dirty="0"/>
              <a:t>Annual Review</a:t>
            </a:r>
            <a:endParaRPr lang="en-US" b="0" dirty="0"/>
          </a:p>
        </p:txBody>
      </p:sp>
      <p:sp>
        <p:nvSpPr>
          <p:cNvPr id="5" name="Slide Number Placeholder 4">
            <a:extLst>
              <a:ext uri="{FF2B5EF4-FFF2-40B4-BE49-F238E27FC236}">
                <a16:creationId xmlns:a16="http://schemas.microsoft.com/office/drawing/2014/main" id="{FF8F140D-2B48-4E31-9E97-08B68ABBAC1E}"/>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928181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dirty="0"/>
              <a:t>Click to edit </a:t>
            </a:r>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4" name="Footer Placeholder 3">
            <a:extLst>
              <a:ext uri="{FF2B5EF4-FFF2-40B4-BE49-F238E27FC236}">
                <a16:creationId xmlns:a16="http://schemas.microsoft.com/office/drawing/2014/main" id="{D2060DA6-6E6F-47BF-9680-1B030F525DD2}"/>
              </a:ext>
            </a:extLst>
          </p:cNvPr>
          <p:cNvSpPr>
            <a:spLocks noGrp="1"/>
          </p:cNvSpPr>
          <p:nvPr>
            <p:ph type="ftr" sz="quarter" idx="15"/>
          </p:nvPr>
        </p:nvSpPr>
        <p:spPr/>
        <p:txBody>
          <a:bodyPr/>
          <a:lstStyle/>
          <a:p>
            <a:r>
              <a:rPr lang="en-US" dirty="0"/>
              <a:t>Annual Review</a:t>
            </a:r>
            <a:endParaRPr lang="en-US" b="0" dirty="0"/>
          </a:p>
        </p:txBody>
      </p:sp>
      <p:sp>
        <p:nvSpPr>
          <p:cNvPr id="5" name="Slide Number Placeholder 4">
            <a:extLst>
              <a:ext uri="{FF2B5EF4-FFF2-40B4-BE49-F238E27FC236}">
                <a16:creationId xmlns:a16="http://schemas.microsoft.com/office/drawing/2014/main" id="{FF8F140D-2B48-4E31-9E97-08B68ABBAC1E}"/>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dirty="0"/>
              <a:t>Click to edit </a:t>
            </a:r>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dirty="0"/>
              <a:t>Click to edit </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dirty="0"/>
              <a:t>Click to edit </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dirty="0"/>
              <a:t>Click to edit </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4" name="Footer Placeholder 3">
            <a:extLst>
              <a:ext uri="{FF2B5EF4-FFF2-40B4-BE49-F238E27FC236}">
                <a16:creationId xmlns:a16="http://schemas.microsoft.com/office/drawing/2014/main" id="{9A79B87D-E8CF-49AE-9326-2FEED2392F09}"/>
              </a:ext>
            </a:extLst>
          </p:cNvPr>
          <p:cNvSpPr>
            <a:spLocks noGrp="1"/>
          </p:cNvSpPr>
          <p:nvPr>
            <p:ph type="ftr" sz="quarter" idx="15"/>
          </p:nvPr>
        </p:nvSpPr>
        <p:spPr/>
        <p:txBody>
          <a:bodyPr/>
          <a:lstStyle/>
          <a:p>
            <a:r>
              <a:rPr lang="en-US" dirty="0"/>
              <a:t>Annual Review</a:t>
            </a:r>
            <a:endParaRPr lang="en-US" b="0" dirty="0"/>
          </a:p>
        </p:txBody>
      </p:sp>
      <p:sp>
        <p:nvSpPr>
          <p:cNvPr id="5" name="Slide Number Placeholder 4">
            <a:extLst>
              <a:ext uri="{FF2B5EF4-FFF2-40B4-BE49-F238E27FC236}">
                <a16:creationId xmlns:a16="http://schemas.microsoft.com/office/drawing/2014/main" id="{7BA139CE-3E4D-4224-B157-2D29EC10FE40}"/>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dirty="0"/>
              <a:t>Click to edit </a:t>
            </a:r>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dirty="0"/>
              <a:t>Click to edit</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dirty="0"/>
              <a:t>Click to edit</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dirty="0"/>
              <a:t>Click to edit</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dirty="0"/>
              <a:t>Click to edit</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dirty="0"/>
              <a:t>Click to edit</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dirty="0"/>
              <a:t>Click to edit</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dirty="0"/>
              <a:t>Click to edit</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dirty="0"/>
              <a:t>Click to edit</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dirty="0"/>
              <a:t>Click to edit</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dirty="0"/>
              <a:t>Click to edit</a:t>
            </a:r>
          </a:p>
        </p:txBody>
      </p:sp>
      <p:sp>
        <p:nvSpPr>
          <p:cNvPr id="6" name="Footer Placeholder 5">
            <a:extLst>
              <a:ext uri="{FF2B5EF4-FFF2-40B4-BE49-F238E27FC236}">
                <a16:creationId xmlns:a16="http://schemas.microsoft.com/office/drawing/2014/main" id="{2DBF2453-9E16-47FE-A8ED-4661246DE597}"/>
              </a:ext>
            </a:extLst>
          </p:cNvPr>
          <p:cNvSpPr>
            <a:spLocks noGrp="1"/>
          </p:cNvSpPr>
          <p:nvPr>
            <p:ph type="ftr" sz="quarter" idx="22"/>
          </p:nvPr>
        </p:nvSpPr>
        <p:spPr/>
        <p:txBody>
          <a:bodyPr/>
          <a:lstStyle/>
          <a:p>
            <a:r>
              <a:rPr lang="en-US" dirty="0"/>
              <a:t>Annual Review</a:t>
            </a:r>
            <a:endParaRPr lang="en-US" b="0" dirty="0"/>
          </a:p>
        </p:txBody>
      </p:sp>
      <p:sp>
        <p:nvSpPr>
          <p:cNvPr id="7" name="Slide Number Placeholder 6">
            <a:extLst>
              <a:ext uri="{FF2B5EF4-FFF2-40B4-BE49-F238E27FC236}">
                <a16:creationId xmlns:a16="http://schemas.microsoft.com/office/drawing/2014/main" id="{F636E9EA-D950-424A-BC92-F6794D6E5D67}"/>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dirty="0"/>
              <a:t>Click to edit </a:t>
            </a:r>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dirty="0"/>
              <a:t>Click to edit </a:t>
            </a:r>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dirty="0"/>
              <a:t>Click to edit </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dirty="0"/>
              <a:t>Click to edit</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dirty="0"/>
              <a:t>Click to edit </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dirty="0"/>
              <a:t>Click to edit </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dirty="0"/>
              <a:t>Click to edit </a:t>
            </a:r>
          </a:p>
        </p:txBody>
      </p:sp>
      <p:sp>
        <p:nvSpPr>
          <p:cNvPr id="5" name="Footer Placeholder 4">
            <a:extLst>
              <a:ext uri="{FF2B5EF4-FFF2-40B4-BE49-F238E27FC236}">
                <a16:creationId xmlns:a16="http://schemas.microsoft.com/office/drawing/2014/main" id="{FDE10C66-2FF2-41F8-98FA-BE4983369645}"/>
              </a:ext>
            </a:extLst>
          </p:cNvPr>
          <p:cNvSpPr>
            <a:spLocks noGrp="1"/>
          </p:cNvSpPr>
          <p:nvPr>
            <p:ph type="ftr" sz="quarter" idx="26"/>
          </p:nvPr>
        </p:nvSpPr>
        <p:spPr/>
        <p:txBody>
          <a:bodyPr/>
          <a:lstStyle/>
          <a:p>
            <a:r>
              <a:rPr lang="en-US" dirty="0"/>
              <a:t>Annual Review</a:t>
            </a:r>
            <a:endParaRPr lang="en-US" b="0" dirty="0"/>
          </a:p>
        </p:txBody>
      </p:sp>
      <p:sp>
        <p:nvSpPr>
          <p:cNvPr id="19" name="Slide Number Placeholder 18">
            <a:extLst>
              <a:ext uri="{FF2B5EF4-FFF2-40B4-BE49-F238E27FC236}">
                <a16:creationId xmlns:a16="http://schemas.microsoft.com/office/drawing/2014/main" id="{1851A3FD-B717-4588-9809-4FFAC5FF47A1}"/>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dirty="0"/>
              <a:t>Click to edit </a:t>
            </a:r>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4" name="Footer Placeholder 3">
            <a:extLst>
              <a:ext uri="{FF2B5EF4-FFF2-40B4-BE49-F238E27FC236}">
                <a16:creationId xmlns:a16="http://schemas.microsoft.com/office/drawing/2014/main" id="{DB285929-1018-4370-A170-074C414B2281}"/>
              </a:ext>
            </a:extLst>
          </p:cNvPr>
          <p:cNvSpPr>
            <a:spLocks noGrp="1"/>
          </p:cNvSpPr>
          <p:nvPr>
            <p:ph type="ftr" sz="quarter" idx="15"/>
          </p:nvPr>
        </p:nvSpPr>
        <p:spPr/>
        <p:txBody>
          <a:bodyPr/>
          <a:lstStyle/>
          <a:p>
            <a:r>
              <a:rPr lang="en-US" dirty="0"/>
              <a:t>Annual Review</a:t>
            </a:r>
            <a:endParaRPr lang="en-US" b="0" dirty="0"/>
          </a:p>
        </p:txBody>
      </p:sp>
      <p:sp>
        <p:nvSpPr>
          <p:cNvPr id="5" name="Slide Number Placeholder 4">
            <a:extLst>
              <a:ext uri="{FF2B5EF4-FFF2-40B4-BE49-F238E27FC236}">
                <a16:creationId xmlns:a16="http://schemas.microsoft.com/office/drawing/2014/main" id="{6184536E-AD08-4371-85E9-A816C30B6AE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dirty="0"/>
              <a:t>Click to edit </a:t>
            </a:r>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dirty="0"/>
              <a:t>Click to edit </a:t>
            </a:r>
          </a:p>
        </p:txBody>
      </p:sp>
      <p:sp>
        <p:nvSpPr>
          <p:cNvPr id="4" name="Footer Placeholder 3">
            <a:extLst>
              <a:ext uri="{FF2B5EF4-FFF2-40B4-BE49-F238E27FC236}">
                <a16:creationId xmlns:a16="http://schemas.microsoft.com/office/drawing/2014/main" id="{D1578EA5-216B-41F7-80D1-9ED07FFDB66F}"/>
              </a:ext>
            </a:extLst>
          </p:cNvPr>
          <p:cNvSpPr>
            <a:spLocks noGrp="1"/>
          </p:cNvSpPr>
          <p:nvPr>
            <p:ph type="ftr" sz="quarter" idx="12"/>
          </p:nvPr>
        </p:nvSpPr>
        <p:spPr/>
        <p:txBody>
          <a:bodyPr/>
          <a:lstStyle/>
          <a:p>
            <a:r>
              <a:rPr lang="en-US" dirty="0"/>
              <a:t>Annual Review</a:t>
            </a:r>
            <a:endParaRPr lang="en-US" b="0" dirty="0"/>
          </a:p>
        </p:txBody>
      </p:sp>
      <p:sp>
        <p:nvSpPr>
          <p:cNvPr id="5" name="Slide Number Placeholder 4">
            <a:extLst>
              <a:ext uri="{FF2B5EF4-FFF2-40B4-BE49-F238E27FC236}">
                <a16:creationId xmlns:a16="http://schemas.microsoft.com/office/drawing/2014/main" id="{C772CC63-C628-4456-9B92-DA4E670BAC0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dirty="0"/>
              <a:t>Click to edit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endParaRPr lang="en-US" dirty="0"/>
          </a:p>
        </p:txBody>
      </p:sp>
      <p:sp>
        <p:nvSpPr>
          <p:cNvPr id="4" name="Footer Placeholder 3">
            <a:extLst>
              <a:ext uri="{FF2B5EF4-FFF2-40B4-BE49-F238E27FC236}">
                <a16:creationId xmlns:a16="http://schemas.microsoft.com/office/drawing/2014/main" id="{DB42D896-6ACC-40D7-8D8B-F9AF3E7DE1A1}"/>
              </a:ext>
            </a:extLst>
          </p:cNvPr>
          <p:cNvSpPr>
            <a:spLocks noGrp="1"/>
          </p:cNvSpPr>
          <p:nvPr>
            <p:ph type="ftr" sz="quarter" idx="12"/>
          </p:nvPr>
        </p:nvSpPr>
        <p:spPr/>
        <p:txBody>
          <a:bodyPr/>
          <a:lstStyle/>
          <a:p>
            <a:r>
              <a:rPr lang="en-US" dirty="0"/>
              <a:t>Annual Review</a:t>
            </a:r>
            <a:endParaRPr lang="en-US" b="0" dirty="0"/>
          </a:p>
        </p:txBody>
      </p:sp>
      <p:sp>
        <p:nvSpPr>
          <p:cNvPr id="5" name="Slide Number Placeholder 4">
            <a:extLst>
              <a:ext uri="{FF2B5EF4-FFF2-40B4-BE49-F238E27FC236}">
                <a16:creationId xmlns:a16="http://schemas.microsoft.com/office/drawing/2014/main" id="{E69F7A1E-B7E2-4E9C-A66C-BCE08900C5F1}"/>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dirty="0"/>
              <a:t>Click to edit</a:t>
            </a:r>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r>
              <a:rPr lang="en-US" sz="20000" b="1" dirty="0">
                <a:solidFill>
                  <a:schemeClr val="bg1"/>
                </a:solidFill>
              </a:rPr>
              <a:t>“</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dirty="0"/>
              <a:t>Click icon to add picture</a:t>
            </a:r>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dirty="0"/>
              <a:t>Click to edit </a:t>
            </a:r>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dirty="0"/>
              <a:t>Click icon to add picture</a:t>
            </a:r>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dirty="0"/>
              <a:t>Click to edit </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dirty="0"/>
              <a:t>Click to edit </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dirty="0"/>
              <a:t>Click to edit </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dirty="0"/>
              <a:t>Click to edit </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dirty="0"/>
              <a:t>Click icon to add picture</a:t>
            </a:r>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dirty="0"/>
              <a:t>Click icon to add picture</a:t>
            </a:r>
          </a:p>
        </p:txBody>
      </p:sp>
      <p:sp>
        <p:nvSpPr>
          <p:cNvPr id="4" name="Footer Placeholder 3">
            <a:extLst>
              <a:ext uri="{FF2B5EF4-FFF2-40B4-BE49-F238E27FC236}">
                <a16:creationId xmlns:a16="http://schemas.microsoft.com/office/drawing/2014/main" id="{7DE0184F-2619-4333-B49F-C7ACE8B2C3A6}"/>
              </a:ext>
            </a:extLst>
          </p:cNvPr>
          <p:cNvSpPr>
            <a:spLocks noGrp="1"/>
          </p:cNvSpPr>
          <p:nvPr>
            <p:ph type="ftr" sz="quarter" idx="33"/>
          </p:nvPr>
        </p:nvSpPr>
        <p:spPr/>
        <p:txBody>
          <a:bodyPr/>
          <a:lstStyle/>
          <a:p>
            <a:r>
              <a:rPr lang="en-US" dirty="0"/>
              <a:t>Annual Review</a:t>
            </a:r>
            <a:endParaRPr lang="en-US" b="0" dirty="0"/>
          </a:p>
        </p:txBody>
      </p:sp>
      <p:sp>
        <p:nvSpPr>
          <p:cNvPr id="5" name="Slide Number Placeholder 4">
            <a:extLst>
              <a:ext uri="{FF2B5EF4-FFF2-40B4-BE49-F238E27FC236}">
                <a16:creationId xmlns:a16="http://schemas.microsoft.com/office/drawing/2014/main" id="{705A1C65-B00C-4CA4-83B6-3DFA3DF96296}"/>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dirty="0"/>
              <a:t>Click to edit </a:t>
            </a:r>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dirty="0"/>
              <a:t>Click to edit </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dirty="0"/>
              <a:t>Click to edit </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dirty="0"/>
              <a:t>Click to edit </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dirty="0"/>
              <a:t>Click to edit </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FF46DFD4-BF8C-4939-874D-85B7DF956768}"/>
              </a:ext>
            </a:extLst>
          </p:cNvPr>
          <p:cNvSpPr>
            <a:spLocks noGrp="1"/>
          </p:cNvSpPr>
          <p:nvPr>
            <p:ph type="ftr" sz="quarter" idx="37"/>
          </p:nvPr>
        </p:nvSpPr>
        <p:spPr/>
        <p:txBody>
          <a:bodyPr/>
          <a:lstStyle/>
          <a:p>
            <a:r>
              <a:rPr lang="en-US" dirty="0"/>
              <a:t>Annual Review</a:t>
            </a:r>
            <a:endParaRPr lang="en-US" b="0" dirty="0"/>
          </a:p>
        </p:txBody>
      </p:sp>
      <p:sp>
        <p:nvSpPr>
          <p:cNvPr id="5" name="Slide Number Placeholder 4">
            <a:extLst>
              <a:ext uri="{FF2B5EF4-FFF2-40B4-BE49-F238E27FC236}">
                <a16:creationId xmlns:a16="http://schemas.microsoft.com/office/drawing/2014/main" id="{7373856F-38E9-4BBF-93D8-0F8AC2E0E6C7}"/>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dirty="0"/>
              <a:t>Click to edit Master title style</a:t>
            </a:r>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fld id="{6FCA8E82-58CD-E045-8B98-B7A85B79B752}" type="datetime4">
              <a:rPr lang="en-US" smtClean="0"/>
              <a:pPr/>
              <a:t>June 24, 2024</a:t>
            </a:fld>
            <a:endParaRPr lang="en-US" dirty="0">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en-US" dirty="0"/>
              <a:t>Annual Review</a:t>
            </a:r>
            <a:endParaRPr lang="en-US" b="0"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94" r:id="rId10"/>
    <p:sldLayoutId id="2147483685" r:id="rId11"/>
    <p:sldLayoutId id="2147483688" r:id="rId12"/>
    <p:sldLayoutId id="2147483692" r:id="rId13"/>
    <p:sldLayoutId id="2147483682" r:id="rId14"/>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elft.nhs.uk/sites/default/files/2024-06/2024%20Fit%20and%20Proper%20Persons%20Test%20Compass.docx"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www.gov.uk/government/publications/the-7-principles-of-public-life" TargetMode="Externa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www.elft.nhs.uk/sites/default/files/2024-06/2024%20Fit%20and%20Proper%20Persons%20Test%20Compass.docx"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mailto:elft.compass@nhs.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mailto:elft.compass@nhs.net" TargetMode="External"/><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hyperlink" Target="https://www.elft.nhs.uk/" TargetMode="External"/><Relationship Id="rId5" Type="http://schemas.openxmlformats.org/officeDocument/2006/relationships/hyperlink" Target="https://compasswellbeing.co.uk/" TargetMode="External"/><Relationship Id="rId4" Type="http://schemas.openxmlformats.org/officeDocument/2006/relationships/hyperlink" Target="mailto:s.hall49@nhs.net" TargetMode="External"/><Relationship Id="rId9"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ont, graphics, graphic design, logo">
            <a:extLst>
              <a:ext uri="{FF2B5EF4-FFF2-40B4-BE49-F238E27FC236}">
                <a16:creationId xmlns:a16="http://schemas.microsoft.com/office/drawing/2014/main" id="{65DD03EF-8EC9-2EB8-AF66-297A85A1201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66289" y="324809"/>
            <a:ext cx="2426208" cy="916250"/>
          </a:xfrm>
          <a:prstGeom prst="rect">
            <a:avLst/>
          </a:prstGeom>
        </p:spPr>
      </p:pic>
      <p:pic>
        <p:nvPicPr>
          <p:cNvPr id="4" name="Picture 3" descr="Logo of the East London NHS Foundation Trust: White letters NHS in blue box, with the name of the Trust underneath">
            <a:extLst>
              <a:ext uri="{FF2B5EF4-FFF2-40B4-BE49-F238E27FC236}">
                <a16:creationId xmlns:a16="http://schemas.microsoft.com/office/drawing/2014/main" id="{20297611-86FB-F7CC-E361-55C0D1CA04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28885" y="317134"/>
            <a:ext cx="1729740" cy="923925"/>
          </a:xfrm>
          <a:prstGeom prst="rect">
            <a:avLst/>
          </a:prstGeom>
          <a:noFill/>
        </p:spPr>
      </p:pic>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4456965" y="2091469"/>
            <a:ext cx="7624082" cy="1846218"/>
          </a:xfrm>
        </p:spPr>
        <p:txBody>
          <a:bodyPr/>
          <a:lstStyle/>
          <a:p>
            <a:r>
              <a:rPr lang="en-US" dirty="0">
                <a:latin typeface="Gill Sans MT" panose="020B0502020104020203" pitchFamily="34" charset="0"/>
              </a:rPr>
              <a:t>Recruitment Pack: Chair of Compass Wellbeing CIC</a:t>
            </a:r>
          </a:p>
        </p:txBody>
      </p:sp>
      <p:sp>
        <p:nvSpPr>
          <p:cNvPr id="3" name="Text Placeholder 2">
            <a:extLst>
              <a:ext uri="{FF2B5EF4-FFF2-40B4-BE49-F238E27FC236}">
                <a16:creationId xmlns:a16="http://schemas.microsoft.com/office/drawing/2014/main" id="{F18E61D8-31A3-2D45-8E25-CBE846E26E1C}"/>
              </a:ext>
            </a:extLst>
          </p:cNvPr>
          <p:cNvSpPr>
            <a:spLocks noGrp="1"/>
          </p:cNvSpPr>
          <p:nvPr>
            <p:ph type="body" sz="quarter" idx="11"/>
          </p:nvPr>
        </p:nvSpPr>
        <p:spPr>
          <a:xfrm>
            <a:off x="6367055" y="4549553"/>
            <a:ext cx="5491570" cy="953337"/>
          </a:xfrm>
        </p:spPr>
        <p:txBody>
          <a:bodyPr/>
          <a:lstStyle/>
          <a:p>
            <a:r>
              <a:rPr lang="en-US" dirty="0">
                <a:latin typeface="Gill Sans MT" panose="020B0502020104020203" pitchFamily="34" charset="0"/>
              </a:rPr>
              <a:t>Compass Wellbeing is a Community Interest Company wholly owned by the East London NHS Foundation Trust.</a:t>
            </a:r>
          </a:p>
          <a:p>
            <a:r>
              <a:rPr lang="en-US" dirty="0">
                <a:latin typeface="Gill Sans MT" panose="020B0502020104020203" pitchFamily="34" charset="0"/>
              </a:rPr>
              <a:t>This information has been prepared for potential candidates for the role of Chair of the Board of Compass Wellbeing CIC.</a:t>
            </a:r>
          </a:p>
          <a:p>
            <a:r>
              <a:rPr lang="en-US" dirty="0">
                <a:latin typeface="Gill Sans MT" panose="020B0502020104020203" pitchFamily="34" charset="0"/>
              </a:rPr>
              <a:t>24 June 2024</a:t>
            </a:r>
          </a:p>
          <a:p>
            <a:endParaRPr lang="en-US" dirty="0">
              <a:latin typeface="Gill Sans MT" panose="020B0502020104020203" pitchFamily="34" charset="0"/>
            </a:endParaRPr>
          </a:p>
        </p:txBody>
      </p:sp>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Two women from a possibly Muslim background talking to each other. One is wearing a black hijab without face cover; the other one facing away from you is wearing a grey top and is covering her hair with a dark grey scarf.">
            <a:extLst>
              <a:ext uri="{FF2B5EF4-FFF2-40B4-BE49-F238E27FC236}">
                <a16:creationId xmlns:a16="http://schemas.microsoft.com/office/drawing/2014/main" id="{CF85600B-4673-548F-00AC-073C5CE5B23C}"/>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7141251" y="1772355"/>
            <a:ext cx="5050749" cy="3367166"/>
          </a:xfrm>
          <a:prstGeom prst="rect">
            <a:avLst/>
          </a:prstGeom>
        </p:spPr>
      </p:pic>
      <p:sp>
        <p:nvSpPr>
          <p:cNvPr id="3" name="Title 2">
            <a:extLst>
              <a:ext uri="{FF2B5EF4-FFF2-40B4-BE49-F238E27FC236}">
                <a16:creationId xmlns:a16="http://schemas.microsoft.com/office/drawing/2014/main" id="{6339315B-8AAE-A946-ABBF-894F2E4B1338}"/>
              </a:ext>
            </a:extLst>
          </p:cNvPr>
          <p:cNvSpPr>
            <a:spLocks noGrp="1"/>
          </p:cNvSpPr>
          <p:nvPr>
            <p:ph type="title"/>
          </p:nvPr>
        </p:nvSpPr>
        <p:spPr>
          <a:xfrm>
            <a:off x="745362" y="429370"/>
            <a:ext cx="8081654" cy="610863"/>
          </a:xfrm>
        </p:spPr>
        <p:txBody>
          <a:bodyPr/>
          <a:lstStyle/>
          <a:p>
            <a:r>
              <a:rPr lang="en-US" dirty="0">
                <a:latin typeface="Gill Sans MT" panose="020B0502020104020203" pitchFamily="34" charset="0"/>
              </a:rPr>
              <a:t>Role overview</a:t>
            </a:r>
            <a:endParaRPr lang="en-US" strike="sngStrike" dirty="0">
              <a:latin typeface="Gill Sans MT" panose="020B0502020104020203" pitchFamily="34" charset="0"/>
            </a:endParaRPr>
          </a:p>
        </p:txBody>
      </p:sp>
      <p:sp>
        <p:nvSpPr>
          <p:cNvPr id="11" name="TextBox 10">
            <a:extLst>
              <a:ext uri="{FF2B5EF4-FFF2-40B4-BE49-F238E27FC236}">
                <a16:creationId xmlns:a16="http://schemas.microsoft.com/office/drawing/2014/main" id="{98747853-B2CE-8E9F-1ECB-3897D5987C52}"/>
              </a:ext>
            </a:extLst>
          </p:cNvPr>
          <p:cNvSpPr txBox="1"/>
          <p:nvPr/>
        </p:nvSpPr>
        <p:spPr>
          <a:xfrm>
            <a:off x="745361" y="1193852"/>
            <a:ext cx="6298533" cy="5262979"/>
          </a:xfrm>
          <a:prstGeom prst="rect">
            <a:avLst/>
          </a:prstGeom>
          <a:noFill/>
        </p:spPr>
        <p:txBody>
          <a:bodyPr wrap="square">
            <a:spAutoFit/>
          </a:bodyPr>
          <a:lstStyle/>
          <a:p>
            <a:r>
              <a:rPr lang="en-GB" sz="1600" dirty="0">
                <a:solidFill>
                  <a:schemeClr val="bg1"/>
                </a:solidFill>
                <a:latin typeface="Gill Sans MT" panose="020B0502020104020203" pitchFamily="34" charset="0"/>
              </a:rPr>
              <a:t>The Chair of Compass Wellbeing is responsible for providing leadership to the Board of Directors of the CIC, and in particular to provide line management support and development to the Chief Executive.  The Chair will be expected to ensure that the Board fulfils its scrutiny functions effectively, enabling constructive challenge, monitoring the organisation’s delivery against its objectives, and will be expected to lead by example. </a:t>
            </a:r>
          </a:p>
          <a:p>
            <a:endParaRPr lang="en-GB" sz="1600" dirty="0">
              <a:solidFill>
                <a:schemeClr val="bg1"/>
              </a:solidFill>
              <a:latin typeface="Gill Sans MT" panose="020B0502020104020203" pitchFamily="34" charset="0"/>
            </a:endParaRPr>
          </a:p>
          <a:p>
            <a:r>
              <a:rPr lang="en-GB" sz="1600" dirty="0">
                <a:solidFill>
                  <a:schemeClr val="bg1"/>
                </a:solidFill>
                <a:latin typeface="Gill Sans MT" panose="020B0502020104020203" pitchFamily="34" charset="0"/>
              </a:rPr>
              <a:t>The Chair is responsible for ensuring the running of Board meetings, and for enabling the Board to work effectively ensuring that Board members collaborate and learn from each other’s contributions and expertise.  The Chair will be the key link with the ELFT Board and will support the ELFT Board in its appointment of the Chief Executive of Compass Wellbeing.</a:t>
            </a:r>
          </a:p>
          <a:p>
            <a:endParaRPr lang="en-GB" sz="1600" dirty="0">
              <a:solidFill>
                <a:schemeClr val="bg1"/>
              </a:solidFill>
              <a:latin typeface="Gill Sans MT" panose="020B0502020104020203" pitchFamily="34" charset="0"/>
            </a:endParaRPr>
          </a:p>
          <a:p>
            <a:r>
              <a:rPr lang="en-GB" sz="1600" dirty="0">
                <a:solidFill>
                  <a:schemeClr val="bg1"/>
                </a:solidFill>
                <a:latin typeface="Gill Sans MT" panose="020B0502020104020203" pitchFamily="34" charset="0"/>
              </a:rPr>
              <a:t>The Chair will lead by example through compassionate, inclusive and inspirational leadership, and will be expected to ensure that the Board uphold the ethical standards outlined in the Nolan Principles, and demonstrate the values of Compass Wellbeing.  In particular, the Chair will be expected to ensure that equity and diversity are promoted across the organisation, to enable those with lived experience of health and care issues to participate fully in the work of the CIC, and to promote good relationships with the organisation’s partners and stakeholders.</a:t>
            </a:r>
          </a:p>
        </p:txBody>
      </p:sp>
    </p:spTree>
    <p:extLst>
      <p:ext uri="{BB962C8B-B14F-4D97-AF65-F5344CB8AC3E}">
        <p14:creationId xmlns:p14="http://schemas.microsoft.com/office/powerpoint/2010/main" val="2521537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9315B-8AAE-A946-ABBF-894F2E4B1338}"/>
              </a:ext>
            </a:extLst>
          </p:cNvPr>
          <p:cNvSpPr>
            <a:spLocks noGrp="1"/>
          </p:cNvSpPr>
          <p:nvPr>
            <p:ph type="title"/>
          </p:nvPr>
        </p:nvSpPr>
        <p:spPr>
          <a:xfrm>
            <a:off x="745362" y="270177"/>
            <a:ext cx="8081654" cy="610863"/>
          </a:xfrm>
        </p:spPr>
        <p:txBody>
          <a:bodyPr/>
          <a:lstStyle/>
          <a:p>
            <a:r>
              <a:rPr lang="en-US" dirty="0">
                <a:latin typeface="Gill Sans MT" panose="020B0502020104020203" pitchFamily="34" charset="0"/>
              </a:rPr>
              <a:t>Role</a:t>
            </a:r>
            <a:r>
              <a:rPr lang="en-US" dirty="0">
                <a:solidFill>
                  <a:srgbClr val="00B050"/>
                </a:solidFill>
                <a:latin typeface="Gill Sans MT" panose="020B0502020104020203" pitchFamily="34" charset="0"/>
              </a:rPr>
              <a:t> </a:t>
            </a:r>
            <a:r>
              <a:rPr lang="en-US" dirty="0">
                <a:latin typeface="Gill Sans MT" panose="020B0502020104020203" pitchFamily="34" charset="0"/>
              </a:rPr>
              <a:t>description</a:t>
            </a:r>
          </a:p>
        </p:txBody>
      </p:sp>
      <p:sp>
        <p:nvSpPr>
          <p:cNvPr id="6" name="Slide Number Placeholder 5">
            <a:extLst>
              <a:ext uri="{FF2B5EF4-FFF2-40B4-BE49-F238E27FC236}">
                <a16:creationId xmlns:a16="http://schemas.microsoft.com/office/drawing/2014/main" id="{54AEFD4E-3C68-714D-803E-EF85A323B95F}"/>
              </a:ext>
              <a:ext uri="{C183D7F6-B498-43B3-948B-1728B52AA6E4}">
                <adec:decorative xmlns:adec="http://schemas.microsoft.com/office/drawing/2017/decorative" val="1"/>
              </a:ext>
            </a:extLst>
          </p:cNvPr>
          <p:cNvSpPr>
            <a:spLocks noGrp="1"/>
          </p:cNvSpPr>
          <p:nvPr>
            <p:ph type="sldNum" sz="quarter" idx="13"/>
          </p:nvPr>
        </p:nvSpPr>
        <p:spPr>
          <a:xfrm>
            <a:off x="971550" y="6332220"/>
            <a:ext cx="523240" cy="247651"/>
          </a:xfrm>
        </p:spPr>
        <p:txBody>
          <a:bodyPr/>
          <a:lstStyle/>
          <a:p>
            <a:fld id="{294A09A9-5501-47C1-A89A-A340965A2BE2}" type="slidenum">
              <a:rPr lang="en-US" smtClean="0">
                <a:latin typeface="Gill Sans MT" panose="020B0502020104020203" pitchFamily="34" charset="0"/>
              </a:rPr>
              <a:pPr/>
              <a:t>11</a:t>
            </a:fld>
            <a:endParaRPr lang="en-US" dirty="0">
              <a:latin typeface="Gill Sans MT" panose="020B0502020104020203" pitchFamily="34" charset="0"/>
            </a:endParaRPr>
          </a:p>
        </p:txBody>
      </p:sp>
      <p:sp>
        <p:nvSpPr>
          <p:cNvPr id="11" name="TextBox 10">
            <a:extLst>
              <a:ext uri="{FF2B5EF4-FFF2-40B4-BE49-F238E27FC236}">
                <a16:creationId xmlns:a16="http://schemas.microsoft.com/office/drawing/2014/main" id="{98747853-B2CE-8E9F-1ECB-3897D5987C52}"/>
              </a:ext>
            </a:extLst>
          </p:cNvPr>
          <p:cNvSpPr txBox="1"/>
          <p:nvPr/>
        </p:nvSpPr>
        <p:spPr>
          <a:xfrm>
            <a:off x="644879" y="1097217"/>
            <a:ext cx="10744273" cy="5201424"/>
          </a:xfrm>
          <a:prstGeom prst="rect">
            <a:avLst/>
          </a:prstGeom>
          <a:noFill/>
        </p:spPr>
        <p:txBody>
          <a:bodyPr wrap="square">
            <a:spAutoFit/>
          </a:bodyPr>
          <a:lstStyle/>
          <a:p>
            <a:r>
              <a:rPr lang="en-GB" sz="1600" b="1" dirty="0">
                <a:solidFill>
                  <a:schemeClr val="tx2"/>
                </a:solidFill>
                <a:latin typeface="Gill Sans MT" panose="020B0502020104020203" pitchFamily="34" charset="0"/>
              </a:rPr>
              <a:t>1.  Operation of the Compass Wellbeing CIC Board</a:t>
            </a:r>
          </a:p>
          <a:p>
            <a:pPr marL="285750" indent="-285750">
              <a:buFont typeface="Arial" panose="020B0604020202020204" pitchFamily="34" charset="0"/>
              <a:buChar char="•"/>
            </a:pPr>
            <a:r>
              <a:rPr lang="en-GB" sz="1600" dirty="0">
                <a:solidFill>
                  <a:schemeClr val="bg1"/>
                </a:solidFill>
                <a:latin typeface="Gill Sans MT" panose="020B0502020104020203" pitchFamily="34" charset="0"/>
              </a:rPr>
              <a:t>To work with the Chief Executive of Compass Wellbeing to ensure that appropriate issues are discussed by the Board of Directors in a timely manner, supported by the necessary information and advice, and to ensure that key decisions are made at Board meetings</a:t>
            </a:r>
          </a:p>
          <a:p>
            <a:pPr marL="285750" indent="-285750">
              <a:buFont typeface="Arial" panose="020B0604020202020204" pitchFamily="34" charset="0"/>
              <a:buChar char="•"/>
            </a:pPr>
            <a:r>
              <a:rPr lang="en-GB" sz="1600" dirty="0">
                <a:solidFill>
                  <a:schemeClr val="bg1"/>
                </a:solidFill>
                <a:latin typeface="Gill Sans MT" panose="020B0502020104020203" pitchFamily="34" charset="0"/>
              </a:rPr>
              <a:t>To ensure the Board can offer independent scrutiny and advice on issues of strategy, vision, performance, resources and standards of conduct and constructively challenge, influence and help management develop proposals on such strategies</a:t>
            </a:r>
          </a:p>
          <a:p>
            <a:pPr marL="285750" indent="-285750">
              <a:buFont typeface="Arial" panose="020B0604020202020204" pitchFamily="34" charset="0"/>
              <a:buChar char="•"/>
            </a:pPr>
            <a:r>
              <a:rPr lang="en-GB" sz="1600" dirty="0">
                <a:solidFill>
                  <a:schemeClr val="bg1"/>
                </a:solidFill>
                <a:latin typeface="Gill Sans MT" panose="020B0502020104020203" pitchFamily="34" charset="0"/>
              </a:rPr>
              <a:t>To enable Board members to monitor the performance of the organisation in meeting its agreed goals and objectives and its statutory responsibilities, including the preparation of annual reports and annual accounts</a:t>
            </a:r>
          </a:p>
          <a:p>
            <a:pPr marL="285750" indent="-285750">
              <a:buFont typeface="Arial" panose="020B0604020202020204" pitchFamily="34" charset="0"/>
              <a:buChar char="•"/>
            </a:pPr>
            <a:r>
              <a:rPr lang="en-GB" sz="1600" dirty="0">
                <a:solidFill>
                  <a:schemeClr val="bg1"/>
                </a:solidFill>
                <a:latin typeface="Gill Sans MT" panose="020B0502020104020203" pitchFamily="34" charset="0"/>
              </a:rPr>
              <a:t>To ensure that financial information is accurate, and that financial controls and risk management systems are robust and defensible.</a:t>
            </a:r>
          </a:p>
          <a:p>
            <a:pPr marL="285750" indent="-285750">
              <a:buFont typeface="Arial" panose="020B0604020202020204" pitchFamily="34" charset="0"/>
              <a:buChar char="•"/>
            </a:pPr>
            <a:r>
              <a:rPr lang="en-GB" sz="1600" dirty="0">
                <a:solidFill>
                  <a:schemeClr val="bg1"/>
                </a:solidFill>
                <a:latin typeface="Gill Sans MT" panose="020B0502020104020203" pitchFamily="34" charset="0"/>
              </a:rPr>
              <a:t>To set up any Board committees and take an active part in determining the membership of any committees established by the Board to exercise delegated responsibilities</a:t>
            </a:r>
          </a:p>
          <a:p>
            <a:endParaRPr lang="en-GB" sz="1400" dirty="0">
              <a:solidFill>
                <a:schemeClr val="accent6"/>
              </a:solidFill>
              <a:latin typeface="Gill Sans MT" panose="020B0502020104020203" pitchFamily="34" charset="0"/>
            </a:endParaRPr>
          </a:p>
          <a:p>
            <a:r>
              <a:rPr lang="en-GB" sz="1400" b="1" dirty="0">
                <a:solidFill>
                  <a:schemeClr val="tx2"/>
                </a:solidFill>
                <a:latin typeface="Gill Sans MT" panose="020B0502020104020203" pitchFamily="34" charset="0"/>
              </a:rPr>
              <a:t>2.  </a:t>
            </a:r>
            <a:r>
              <a:rPr lang="en-GB" sz="1600" b="1" dirty="0">
                <a:solidFill>
                  <a:schemeClr val="tx2"/>
                </a:solidFill>
                <a:latin typeface="Gill Sans MT" panose="020B0502020104020203" pitchFamily="34" charset="0"/>
              </a:rPr>
              <a:t>Relationship with the East London NHS Foundation Trust</a:t>
            </a:r>
          </a:p>
          <a:p>
            <a:pPr marL="285750" indent="-285750">
              <a:buFont typeface="Arial" panose="020B0604020202020204" pitchFamily="34" charset="0"/>
              <a:buChar char="•"/>
            </a:pPr>
            <a:r>
              <a:rPr lang="en-GB" sz="1600" dirty="0">
                <a:solidFill>
                  <a:schemeClr val="bg1"/>
                </a:solidFill>
                <a:latin typeface="Gill Sans MT" panose="020B0502020104020203" pitchFamily="34" charset="0"/>
              </a:rPr>
              <a:t>To work with the ELFT Board of Directors to ensure the appointment and induction of the Chief Executive of Compass Wellbeing, and to take responsibility for their line management, development and support</a:t>
            </a:r>
          </a:p>
          <a:p>
            <a:pPr marL="285750" indent="-285750">
              <a:buFont typeface="Arial" panose="020B0604020202020204" pitchFamily="34" charset="0"/>
              <a:buChar char="•"/>
            </a:pPr>
            <a:r>
              <a:rPr lang="en-GB" sz="1600" dirty="0">
                <a:solidFill>
                  <a:schemeClr val="bg1"/>
                </a:solidFill>
                <a:latin typeface="Gill Sans MT" panose="020B0502020104020203" pitchFamily="34" charset="0"/>
              </a:rPr>
              <a:t>To meet with the Chair (or Vice-Chair) of the ELFT Board on a regular basis to update them on any relevant issues</a:t>
            </a:r>
          </a:p>
          <a:p>
            <a:pPr marL="285750" indent="-285750">
              <a:buFont typeface="Arial" panose="020B0604020202020204" pitchFamily="34" charset="0"/>
              <a:buChar char="•"/>
            </a:pPr>
            <a:r>
              <a:rPr lang="en-GB" sz="1600" dirty="0">
                <a:solidFill>
                  <a:schemeClr val="bg1"/>
                </a:solidFill>
                <a:latin typeface="Gill Sans MT" panose="020B0502020104020203" pitchFamily="34" charset="0"/>
              </a:rPr>
              <a:t>To attend ELFT Board meetings as appropriate, and at least annually when the Compass Wellbeing annual report is presented, to ensure that its obligations to its stakeholders and the wider community are understood and fairly balanced at all times</a:t>
            </a:r>
          </a:p>
          <a:p>
            <a:pPr marL="285750" indent="-285750">
              <a:buFont typeface="Arial" panose="020B0604020202020204" pitchFamily="34" charset="0"/>
              <a:buChar char="•"/>
            </a:pPr>
            <a:endParaRPr lang="en-GB" sz="1400" dirty="0">
              <a:solidFill>
                <a:schemeClr val="accent6"/>
              </a:solidFill>
              <a:latin typeface="Gill Sans MT" panose="020B0502020104020203" pitchFamily="34" charset="0"/>
            </a:endParaRPr>
          </a:p>
        </p:txBody>
      </p:sp>
    </p:spTree>
    <p:extLst>
      <p:ext uri="{BB962C8B-B14F-4D97-AF65-F5344CB8AC3E}">
        <p14:creationId xmlns:p14="http://schemas.microsoft.com/office/powerpoint/2010/main" val="428440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9315B-8AAE-A946-ABBF-894F2E4B1338}"/>
              </a:ext>
            </a:extLst>
          </p:cNvPr>
          <p:cNvSpPr>
            <a:spLocks noGrp="1"/>
          </p:cNvSpPr>
          <p:nvPr>
            <p:ph type="title"/>
          </p:nvPr>
        </p:nvSpPr>
        <p:spPr>
          <a:xfrm>
            <a:off x="745362" y="270177"/>
            <a:ext cx="8081654" cy="610863"/>
          </a:xfrm>
        </p:spPr>
        <p:txBody>
          <a:bodyPr/>
          <a:lstStyle/>
          <a:p>
            <a:r>
              <a:rPr lang="en-US" dirty="0">
                <a:latin typeface="Gill Sans MT" panose="020B0502020104020203" pitchFamily="34" charset="0"/>
              </a:rPr>
              <a:t>Role description (2)</a:t>
            </a:r>
          </a:p>
        </p:txBody>
      </p:sp>
      <p:sp>
        <p:nvSpPr>
          <p:cNvPr id="6" name="Slide Number Placeholder 5">
            <a:extLst>
              <a:ext uri="{FF2B5EF4-FFF2-40B4-BE49-F238E27FC236}">
                <a16:creationId xmlns:a16="http://schemas.microsoft.com/office/drawing/2014/main" id="{54AEFD4E-3C68-714D-803E-EF85A323B95F}"/>
              </a:ext>
              <a:ext uri="{C183D7F6-B498-43B3-948B-1728B52AA6E4}">
                <adec:decorative xmlns:adec="http://schemas.microsoft.com/office/drawing/2017/decorative" val="1"/>
              </a:ext>
            </a:extLst>
          </p:cNvPr>
          <p:cNvSpPr>
            <a:spLocks noGrp="1"/>
          </p:cNvSpPr>
          <p:nvPr>
            <p:ph type="sldNum" sz="quarter" idx="13"/>
          </p:nvPr>
        </p:nvSpPr>
        <p:spPr>
          <a:xfrm>
            <a:off x="971550" y="6332220"/>
            <a:ext cx="523240" cy="247651"/>
          </a:xfrm>
        </p:spPr>
        <p:txBody>
          <a:bodyPr/>
          <a:lstStyle/>
          <a:p>
            <a:fld id="{294A09A9-5501-47C1-A89A-A340965A2BE2}" type="slidenum">
              <a:rPr lang="en-US" smtClean="0">
                <a:latin typeface="Gill Sans MT" panose="020B0502020104020203" pitchFamily="34" charset="0"/>
              </a:rPr>
              <a:pPr/>
              <a:t>12</a:t>
            </a:fld>
            <a:endParaRPr lang="en-US" dirty="0">
              <a:latin typeface="Gill Sans MT" panose="020B0502020104020203" pitchFamily="34" charset="0"/>
            </a:endParaRPr>
          </a:p>
        </p:txBody>
      </p:sp>
      <p:sp>
        <p:nvSpPr>
          <p:cNvPr id="11" name="TextBox 10">
            <a:extLst>
              <a:ext uri="{FF2B5EF4-FFF2-40B4-BE49-F238E27FC236}">
                <a16:creationId xmlns:a16="http://schemas.microsoft.com/office/drawing/2014/main" id="{98747853-B2CE-8E9F-1ECB-3897D5987C52}"/>
              </a:ext>
            </a:extLst>
          </p:cNvPr>
          <p:cNvSpPr txBox="1"/>
          <p:nvPr/>
        </p:nvSpPr>
        <p:spPr>
          <a:xfrm>
            <a:off x="649108" y="1073743"/>
            <a:ext cx="11072263" cy="4985980"/>
          </a:xfrm>
          <a:prstGeom prst="rect">
            <a:avLst/>
          </a:prstGeom>
          <a:noFill/>
        </p:spPr>
        <p:txBody>
          <a:bodyPr wrap="square">
            <a:spAutoFit/>
          </a:bodyPr>
          <a:lstStyle/>
          <a:p>
            <a:r>
              <a:rPr lang="en-GB" sz="1600" b="1" dirty="0">
                <a:solidFill>
                  <a:schemeClr val="tx2"/>
                </a:solidFill>
                <a:latin typeface="Gill Sans MT" panose="020B0502020104020203" pitchFamily="34" charset="0"/>
              </a:rPr>
              <a:t>3. Board development</a:t>
            </a:r>
          </a:p>
          <a:p>
            <a:pPr marL="285750" indent="-285750">
              <a:buFont typeface="Arial" panose="020B0604020202020204" pitchFamily="34" charset="0"/>
              <a:buChar char="•"/>
            </a:pPr>
            <a:r>
              <a:rPr lang="en-GB" sz="1600" dirty="0">
                <a:solidFill>
                  <a:schemeClr val="bg1"/>
                </a:solidFill>
                <a:latin typeface="Gill Sans MT" panose="020B0502020104020203" pitchFamily="34" charset="0"/>
              </a:rPr>
              <a:t>To be responsible for leadership of the Board of Directors, ensuring their effectiveness on all aspects of the role and setting their agenda</a:t>
            </a:r>
          </a:p>
          <a:p>
            <a:pPr marL="285750" indent="-285750">
              <a:buFont typeface="Arial" panose="020B0604020202020204" pitchFamily="34" charset="0"/>
              <a:buChar char="•"/>
            </a:pPr>
            <a:r>
              <a:rPr lang="en-GB" sz="1600" dirty="0">
                <a:solidFill>
                  <a:schemeClr val="bg1"/>
                </a:solidFill>
                <a:latin typeface="Gill Sans MT" panose="020B0502020104020203" pitchFamily="34" charset="0"/>
              </a:rPr>
              <a:t>To assist fellow Directors in providing entrepreneurial leadership to Compass Wellbeing within a framework of prudent and effective controls, which enable risk to be assessed and managed</a:t>
            </a:r>
          </a:p>
          <a:p>
            <a:pPr marL="285750" indent="-285750">
              <a:buFont typeface="Arial" panose="020B0604020202020204" pitchFamily="34" charset="0"/>
              <a:buChar char="•"/>
            </a:pPr>
            <a:r>
              <a:rPr lang="en-GB" sz="1600" dirty="0">
                <a:solidFill>
                  <a:schemeClr val="bg1"/>
                </a:solidFill>
                <a:latin typeface="Gill Sans MT" panose="020B0502020104020203" pitchFamily="34" charset="0"/>
              </a:rPr>
              <a:t>To assist fellow Directors in setting Compass Wellbeing’s values and standards, and ensure that its obligations to its stakeholders and the wider community are understood and fairly balanced at all times </a:t>
            </a:r>
          </a:p>
          <a:p>
            <a:endParaRPr lang="en-GB" sz="1600" b="1" dirty="0">
              <a:solidFill>
                <a:schemeClr val="tx2"/>
              </a:solidFill>
              <a:latin typeface="Gill Sans MT" panose="020B0502020104020203" pitchFamily="34" charset="0"/>
            </a:endParaRPr>
          </a:p>
          <a:p>
            <a:r>
              <a:rPr lang="en-GB" sz="1600" b="1" dirty="0">
                <a:solidFill>
                  <a:schemeClr val="tx2"/>
                </a:solidFill>
                <a:latin typeface="Gill Sans MT" panose="020B0502020104020203" pitchFamily="34" charset="0"/>
              </a:rPr>
              <a:t>4.  Culture and values</a:t>
            </a:r>
          </a:p>
          <a:p>
            <a:pPr marL="285750" indent="-285750">
              <a:buFont typeface="Arial" panose="020B0604020202020204" pitchFamily="34" charset="0"/>
              <a:buChar char="•"/>
            </a:pPr>
            <a:r>
              <a:rPr lang="en-GB" sz="1600" dirty="0">
                <a:solidFill>
                  <a:schemeClr val="bg1"/>
                </a:solidFill>
                <a:latin typeface="Gill Sans MT" panose="020B0502020104020203" pitchFamily="34" charset="0"/>
              </a:rPr>
              <a:t>To uphold the values of Compass Wellbeing and to ensure the organisation promotes its articles and shareholder’s interests</a:t>
            </a:r>
          </a:p>
          <a:p>
            <a:pPr marL="285750" indent="-285750">
              <a:buFont typeface="Arial" panose="020B0604020202020204" pitchFamily="34" charset="0"/>
              <a:buChar char="•"/>
            </a:pPr>
            <a:r>
              <a:rPr lang="en-GB" sz="1600" dirty="0">
                <a:solidFill>
                  <a:schemeClr val="bg1"/>
                </a:solidFill>
                <a:latin typeface="Gill Sans MT" panose="020B0502020104020203" pitchFamily="34" charset="0"/>
              </a:rPr>
              <a:t>To support a positive culture throughout the organisation and adopt behaviours in the Boardroom and elsewhere that exemplify the corporate culture and the Nolan Principles</a:t>
            </a:r>
          </a:p>
          <a:p>
            <a:pPr marL="285750" indent="-285750">
              <a:buFont typeface="Arial" panose="020B0604020202020204" pitchFamily="34" charset="0"/>
              <a:buChar char="•"/>
            </a:pPr>
            <a:r>
              <a:rPr lang="en-GB" sz="1600" dirty="0">
                <a:solidFill>
                  <a:schemeClr val="bg1"/>
                </a:solidFill>
                <a:latin typeface="Gill Sans MT" panose="020B0502020104020203" pitchFamily="34" charset="0"/>
              </a:rPr>
              <a:t>To ensure the appointment of a safeguarding lead from amongst the other Board members as well as a lead for whistleblowing in the organisation</a:t>
            </a:r>
          </a:p>
          <a:p>
            <a:endParaRPr lang="en-GB" sz="1600" dirty="0">
              <a:solidFill>
                <a:schemeClr val="accent6"/>
              </a:solidFill>
              <a:latin typeface="Gill Sans MT" panose="020B0502020104020203" pitchFamily="34" charset="0"/>
            </a:endParaRPr>
          </a:p>
          <a:p>
            <a:r>
              <a:rPr lang="en-GB" sz="1600" b="1" dirty="0">
                <a:solidFill>
                  <a:schemeClr val="tx2"/>
                </a:solidFill>
                <a:latin typeface="Gill Sans MT" panose="020B0502020104020203" pitchFamily="34" charset="0"/>
              </a:rPr>
              <a:t>5.  Acting as an ambassador for Compass Wellbeing CIC</a:t>
            </a:r>
          </a:p>
          <a:p>
            <a:pPr marL="285750" indent="-285750">
              <a:buFont typeface="Arial" panose="020B0604020202020204" pitchFamily="34" charset="0"/>
              <a:buChar char="•"/>
            </a:pPr>
            <a:r>
              <a:rPr lang="en-GB" sz="1600" dirty="0">
                <a:solidFill>
                  <a:schemeClr val="bg1"/>
                </a:solidFill>
                <a:latin typeface="Gill Sans MT" panose="020B0502020104020203" pitchFamily="34" charset="0"/>
              </a:rPr>
              <a:t>To represent the organisation at any required meetings or events nationally, regionally and locally as needed</a:t>
            </a:r>
          </a:p>
          <a:p>
            <a:pPr marL="285750" indent="-285750">
              <a:buFont typeface="Arial" panose="020B0604020202020204" pitchFamily="34" charset="0"/>
              <a:buChar char="•"/>
            </a:pPr>
            <a:r>
              <a:rPr lang="en-GB" sz="1600" dirty="0">
                <a:solidFill>
                  <a:schemeClr val="bg1"/>
                </a:solidFill>
                <a:latin typeface="Gill Sans MT" panose="020B0502020104020203" pitchFamily="34" charset="0"/>
              </a:rPr>
              <a:t>To harness and develop local and national connections to support the aims and objectives of Compass Wellbeing, and to develop a national and regional profile for the organisation</a:t>
            </a:r>
          </a:p>
          <a:p>
            <a:endParaRPr lang="en-GB" sz="1400" dirty="0">
              <a:solidFill>
                <a:schemeClr val="accent6"/>
              </a:solidFill>
              <a:latin typeface="Gill Sans MT" panose="020B0502020104020203" pitchFamily="34" charset="0"/>
            </a:endParaRPr>
          </a:p>
        </p:txBody>
      </p:sp>
    </p:spTree>
    <p:extLst>
      <p:ext uri="{BB962C8B-B14F-4D97-AF65-F5344CB8AC3E}">
        <p14:creationId xmlns:p14="http://schemas.microsoft.com/office/powerpoint/2010/main" val="2767229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9315B-8AAE-A946-ABBF-894F2E4B1338}"/>
              </a:ext>
            </a:extLst>
          </p:cNvPr>
          <p:cNvSpPr>
            <a:spLocks noGrp="1"/>
          </p:cNvSpPr>
          <p:nvPr>
            <p:ph type="title"/>
          </p:nvPr>
        </p:nvSpPr>
        <p:spPr>
          <a:xfrm>
            <a:off x="745362" y="270177"/>
            <a:ext cx="8081654" cy="610863"/>
          </a:xfrm>
        </p:spPr>
        <p:txBody>
          <a:bodyPr/>
          <a:lstStyle/>
          <a:p>
            <a:r>
              <a:rPr lang="en-US" dirty="0">
                <a:latin typeface="Gill Sans MT" panose="020B0502020104020203" pitchFamily="34" charset="0"/>
              </a:rPr>
              <a:t>Role description (3)</a:t>
            </a:r>
          </a:p>
        </p:txBody>
      </p:sp>
      <p:sp>
        <p:nvSpPr>
          <p:cNvPr id="6" name="Slide Number Placeholder 5">
            <a:extLst>
              <a:ext uri="{FF2B5EF4-FFF2-40B4-BE49-F238E27FC236}">
                <a16:creationId xmlns:a16="http://schemas.microsoft.com/office/drawing/2014/main" id="{54AEFD4E-3C68-714D-803E-EF85A323B95F}"/>
              </a:ext>
              <a:ext uri="{C183D7F6-B498-43B3-948B-1728B52AA6E4}">
                <adec:decorative xmlns:adec="http://schemas.microsoft.com/office/drawing/2017/decorative" val="1"/>
              </a:ext>
            </a:extLst>
          </p:cNvPr>
          <p:cNvSpPr>
            <a:spLocks noGrp="1"/>
          </p:cNvSpPr>
          <p:nvPr>
            <p:ph type="sldNum" sz="quarter" idx="13"/>
          </p:nvPr>
        </p:nvSpPr>
        <p:spPr>
          <a:xfrm>
            <a:off x="971550" y="6332220"/>
            <a:ext cx="523240" cy="247651"/>
          </a:xfrm>
        </p:spPr>
        <p:txBody>
          <a:bodyPr/>
          <a:lstStyle/>
          <a:p>
            <a:fld id="{294A09A9-5501-47C1-A89A-A340965A2BE2}" type="slidenum">
              <a:rPr lang="en-US" smtClean="0">
                <a:latin typeface="Gill Sans MT" panose="020B0502020104020203" pitchFamily="34" charset="0"/>
              </a:rPr>
              <a:pPr/>
              <a:t>13</a:t>
            </a:fld>
            <a:endParaRPr lang="en-US" dirty="0">
              <a:latin typeface="Gill Sans MT" panose="020B0502020104020203" pitchFamily="34" charset="0"/>
            </a:endParaRPr>
          </a:p>
        </p:txBody>
      </p:sp>
      <p:sp>
        <p:nvSpPr>
          <p:cNvPr id="11" name="TextBox 10">
            <a:extLst>
              <a:ext uri="{FF2B5EF4-FFF2-40B4-BE49-F238E27FC236}">
                <a16:creationId xmlns:a16="http://schemas.microsoft.com/office/drawing/2014/main" id="{98747853-B2CE-8E9F-1ECB-3897D5987C52}"/>
              </a:ext>
            </a:extLst>
          </p:cNvPr>
          <p:cNvSpPr txBox="1"/>
          <p:nvPr/>
        </p:nvSpPr>
        <p:spPr>
          <a:xfrm>
            <a:off x="661139" y="1194059"/>
            <a:ext cx="11072263" cy="5201424"/>
          </a:xfrm>
          <a:prstGeom prst="rect">
            <a:avLst/>
          </a:prstGeom>
          <a:noFill/>
        </p:spPr>
        <p:txBody>
          <a:bodyPr wrap="square">
            <a:spAutoFit/>
          </a:bodyPr>
          <a:lstStyle/>
          <a:p>
            <a:r>
              <a:rPr lang="en-GB" sz="1600" b="1" dirty="0">
                <a:solidFill>
                  <a:schemeClr val="tx2"/>
                </a:solidFill>
                <a:latin typeface="Gill Sans MT" panose="020B0502020104020203" pitchFamily="34" charset="0"/>
              </a:rPr>
              <a:t>6. General responsibilities of all Directors of Compass Wellbeing CIC</a:t>
            </a:r>
          </a:p>
          <a:p>
            <a:pPr marL="285750" indent="-285750">
              <a:buFont typeface="Arial" panose="020B0604020202020204" pitchFamily="34" charset="0"/>
              <a:buChar char="•"/>
            </a:pPr>
            <a:r>
              <a:rPr lang="en-GB" sz="1600" dirty="0">
                <a:solidFill>
                  <a:schemeClr val="bg1"/>
                </a:solidFill>
                <a:latin typeface="Gill Sans MT" panose="020B0502020104020203" pitchFamily="34" charset="0"/>
              </a:rPr>
              <a:t>To commit to working to, and encouraging within Compass Wellbeing, the highest standards of probity, integrity and governance and contribute to ensuring that the organisation’s governance arrangements conform to best practice and statutory requirements</a:t>
            </a:r>
          </a:p>
          <a:p>
            <a:pPr marL="285750" indent="-285750">
              <a:buFont typeface="Arial" panose="020B0604020202020204" pitchFamily="34" charset="0"/>
              <a:buChar char="•"/>
            </a:pPr>
            <a:r>
              <a:rPr lang="en-GB" sz="1600" dirty="0">
                <a:solidFill>
                  <a:schemeClr val="bg1"/>
                </a:solidFill>
                <a:latin typeface="Gill Sans MT" panose="020B0502020104020203" pitchFamily="34" charset="0"/>
              </a:rPr>
              <a:t>To support a positive culture throughout Compass Wellbeing and adopt behaviours in the Boardroom and elsewhere that exemplify the corporate culture</a:t>
            </a:r>
          </a:p>
          <a:p>
            <a:pPr marL="285750" indent="-285750">
              <a:buFont typeface="Arial" panose="020B0604020202020204" pitchFamily="34" charset="0"/>
              <a:buChar char="•"/>
            </a:pPr>
            <a:r>
              <a:rPr lang="en-GB" sz="1600" dirty="0">
                <a:solidFill>
                  <a:schemeClr val="bg1"/>
                </a:solidFill>
                <a:latin typeface="Gill Sans MT" panose="020B0502020104020203" pitchFamily="34" charset="0"/>
              </a:rPr>
              <a:t>To bring independent judgement and experience based on commercial, financial, legal or governance expertise from outside to Compass Wellbeing and apply this to the benefit of the organisation its stakeholders and its wider community</a:t>
            </a:r>
          </a:p>
          <a:p>
            <a:pPr marL="285750" indent="-285750">
              <a:buFont typeface="Arial" panose="020B0604020202020204" pitchFamily="34" charset="0"/>
              <a:buChar char="•"/>
            </a:pPr>
            <a:r>
              <a:rPr lang="en-GB" sz="1600" dirty="0">
                <a:solidFill>
                  <a:schemeClr val="bg1"/>
                </a:solidFill>
                <a:latin typeface="Gill Sans MT" panose="020B0502020104020203" pitchFamily="34" charset="0"/>
              </a:rPr>
              <a:t>To contribute to the determination of appropriate levels of remuneration for the Chief Executive and senior managers</a:t>
            </a:r>
          </a:p>
          <a:p>
            <a:pPr marL="285750" indent="-285750">
              <a:buFont typeface="Arial" panose="020B0604020202020204" pitchFamily="34" charset="0"/>
              <a:buChar char="•"/>
            </a:pPr>
            <a:r>
              <a:rPr lang="en-GB" sz="1600" dirty="0">
                <a:solidFill>
                  <a:schemeClr val="bg1"/>
                </a:solidFill>
                <a:latin typeface="Gill Sans MT" panose="020B0502020104020203" pitchFamily="34" charset="0"/>
              </a:rPr>
              <a:t>To assist fellow Directors in providing entrepreneurial leadership to Compass Wellbeing within a framework of prudent and effective controls, which enable risk to be assessed and managed</a:t>
            </a:r>
          </a:p>
          <a:p>
            <a:pPr marL="285750" indent="-285750">
              <a:buFont typeface="Arial" panose="020B0604020202020204" pitchFamily="34" charset="0"/>
              <a:buChar char="•"/>
            </a:pPr>
            <a:r>
              <a:rPr lang="en-GB" sz="1600" dirty="0">
                <a:solidFill>
                  <a:schemeClr val="bg1"/>
                </a:solidFill>
                <a:latin typeface="Gill Sans MT" panose="020B0502020104020203" pitchFamily="34" charset="0"/>
              </a:rPr>
              <a:t>To assist fellow Directors in setting Compass Wellbeing values and standards and ensure that its obligations to its stakeholders and the wider community are understood and fairly balanced at all times</a:t>
            </a:r>
          </a:p>
          <a:p>
            <a:pPr marL="285750" indent="-285750">
              <a:buFont typeface="Arial" panose="020B0604020202020204" pitchFamily="34" charset="0"/>
              <a:buChar char="•"/>
            </a:pPr>
            <a:r>
              <a:rPr lang="en-GB" sz="1600" dirty="0">
                <a:solidFill>
                  <a:schemeClr val="bg1"/>
                </a:solidFill>
                <a:latin typeface="Gill Sans MT" panose="020B0502020104020203" pitchFamily="34" charset="0"/>
              </a:rPr>
              <a:t>To engage positively and collaboratively in Board discussion of agenda items</a:t>
            </a:r>
          </a:p>
          <a:p>
            <a:pPr marL="285750" indent="-285750">
              <a:buFont typeface="Arial" panose="020B0604020202020204" pitchFamily="34" charset="0"/>
              <a:buChar char="•"/>
            </a:pPr>
            <a:r>
              <a:rPr lang="en-GB" sz="1600" dirty="0">
                <a:solidFill>
                  <a:schemeClr val="bg1"/>
                </a:solidFill>
                <a:latin typeface="Gill Sans MT" panose="020B0502020104020203" pitchFamily="34" charset="0"/>
              </a:rPr>
              <a:t>To provide independent judgement and advice on issues of strategy, vision, performance, resources and standards of conduct and constructively challenge, influence and help the management develop proposals on such strategies</a:t>
            </a:r>
          </a:p>
          <a:p>
            <a:pPr marL="285750" indent="-285750">
              <a:buFont typeface="Arial" panose="020B0604020202020204" pitchFamily="34" charset="0"/>
              <a:buChar char="•"/>
            </a:pPr>
            <a:r>
              <a:rPr lang="en-GB" sz="1600" dirty="0">
                <a:solidFill>
                  <a:schemeClr val="bg1"/>
                </a:solidFill>
                <a:latin typeface="Gill Sans MT" panose="020B0502020104020203" pitchFamily="34" charset="0"/>
              </a:rPr>
              <a:t>In accordance with agreed Board procedures, monitor the performance and conduct of management in meeting agreed goals and objectives and statutory responsibilities, including the preparation of annual reports and annual accounts and other statutory duties</a:t>
            </a:r>
          </a:p>
          <a:p>
            <a:pPr marL="285750" indent="-285750">
              <a:buFont typeface="Arial" panose="020B0604020202020204" pitchFamily="34" charset="0"/>
              <a:buChar char="•"/>
            </a:pPr>
            <a:endParaRPr lang="en-GB" sz="1400" dirty="0">
              <a:solidFill>
                <a:schemeClr val="accent6"/>
              </a:solidFill>
              <a:latin typeface="Gill Sans MT" panose="020B0502020104020203" pitchFamily="34" charset="0"/>
            </a:endParaRPr>
          </a:p>
          <a:p>
            <a:endParaRPr lang="en-GB" sz="1400" dirty="0">
              <a:solidFill>
                <a:schemeClr val="accent6"/>
              </a:solidFill>
              <a:latin typeface="Gill Sans MT" panose="020B0502020104020203" pitchFamily="34" charset="0"/>
            </a:endParaRPr>
          </a:p>
        </p:txBody>
      </p:sp>
    </p:spTree>
    <p:extLst>
      <p:ext uri="{BB962C8B-B14F-4D97-AF65-F5344CB8AC3E}">
        <p14:creationId xmlns:p14="http://schemas.microsoft.com/office/powerpoint/2010/main" val="235508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9315B-8AAE-A946-ABBF-894F2E4B1338}"/>
              </a:ext>
            </a:extLst>
          </p:cNvPr>
          <p:cNvSpPr>
            <a:spLocks noGrp="1"/>
          </p:cNvSpPr>
          <p:nvPr>
            <p:ph type="title"/>
          </p:nvPr>
        </p:nvSpPr>
        <p:spPr>
          <a:xfrm>
            <a:off x="367748" y="203970"/>
            <a:ext cx="8081654" cy="610863"/>
          </a:xfrm>
        </p:spPr>
        <p:txBody>
          <a:bodyPr/>
          <a:lstStyle/>
          <a:p>
            <a:r>
              <a:rPr lang="en-US" dirty="0">
                <a:latin typeface="Gill Sans MT" panose="020B0502020104020203" pitchFamily="34" charset="0"/>
              </a:rPr>
              <a:t>Candidate profile</a:t>
            </a:r>
          </a:p>
        </p:txBody>
      </p:sp>
      <p:sp>
        <p:nvSpPr>
          <p:cNvPr id="11" name="TextBox 10" descr="Board level leadership experience within a public facing organisation&#10;Experience of chairing Boards&#10;Understanding of good governance and performance management of non-executives directors and CEOs&#10;Ability to work collaboratively with, learn from, and build on the contributions and expertise of Board colleagues&#10;Be skilled in asking open questions that create discussion&#10;Highly organised, with timely and clear communication&#10;The ability to think strategically and plan ahead, balancing needs and constraints&#10;&#10;Be aligned to the values and mission of Compass Wellbeing CIC&#10;Track record of improving services through service user engagement and co-production&#10;Knowledge and experience of the ethical standards detailed in the Nolan Principles&#10;Demonstrable and active commitment to the Compass Wellbeing values of courage, collaboration, integrity and inclusion&#10;A high level of commitment to the community, especially to disadvantaged groups&#10;  Have a social entrepreneurial approach&#10;Understand what it is like to run a small business, charity or non-profit organisation with a social mission&#10;Have expertise of leading an organisation through growth&#10;Understand and have practiced organisational design&#10;Understand the context of our work, i.e. socio-economic factors, population health, Marmot principles&#10;Have experience of overseeing or supporting co-production in service delivery&#10;Understand the role of innovation and technologies in shaping the not-for-profit sector&#10;&#10;A champion for the organisation&#10;Well-networked in the health, public services or local government commissioning sectors&#10;Willingness to use professional networks in support of our mission&#10;Ability to represent Compass Wellbeing on external bodies or at external events&#10;&#10;&#10;&#10; &#10;Support the senior team&#10;Have experience of guiding senior leaders, helping them achieve their potential&#10;Understand how to operate in a system-influencing way and be able to articulate this&#10;Ability to signpost senior leaders to people and resources that help them solve their challenges&#10;Experience of performance management processes&#10;">
            <a:extLst>
              <a:ext uri="{FF2B5EF4-FFF2-40B4-BE49-F238E27FC236}">
                <a16:creationId xmlns:a16="http://schemas.microsoft.com/office/drawing/2014/main" id="{98747853-B2CE-8E9F-1ECB-3897D5987C52}"/>
              </a:ext>
              <a:ext uri="{C183D7F6-B498-43B3-948B-1728B52AA6E4}">
                <adec:decorative xmlns:adec="http://schemas.microsoft.com/office/drawing/2017/decorative" val="0"/>
              </a:ext>
            </a:extLst>
          </p:cNvPr>
          <p:cNvSpPr txBox="1"/>
          <p:nvPr/>
        </p:nvSpPr>
        <p:spPr>
          <a:xfrm>
            <a:off x="367748" y="948690"/>
            <a:ext cx="11567578" cy="5909310"/>
          </a:xfrm>
          <a:prstGeom prst="rect">
            <a:avLst/>
          </a:prstGeom>
          <a:noFill/>
        </p:spPr>
        <p:txBody>
          <a:bodyPr wrap="square" numCol="3">
            <a:spAutoFit/>
          </a:bodyPr>
          <a:lstStyle/>
          <a:p>
            <a:pPr lvl="0"/>
            <a:r>
              <a:rPr lang="en-GB" sz="1400" b="1" dirty="0">
                <a:solidFill>
                  <a:schemeClr val="tx2"/>
                </a:solidFill>
                <a:effectLst/>
                <a:latin typeface="Gill Sans MT" panose="020B0502020104020203" pitchFamily="34" charset="0"/>
                <a:ea typeface="Calibri" panose="020F0502020204030204" pitchFamily="34" charset="0"/>
                <a:cs typeface="Arial" panose="020B0604020202020204" pitchFamily="34" charset="0"/>
              </a:rPr>
              <a:t>Board level leadership experience within a public facing organisation</a:t>
            </a:r>
            <a:endParaRPr lang="en-GB" sz="1400" dirty="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p>
            <a:pPr marL="265113" lvl="0" indent="-265113">
              <a:buFont typeface="Symbol" panose="05050102010706020507" pitchFamily="18" charset="2"/>
              <a:buChar char=""/>
            </a:pPr>
            <a:r>
              <a:rPr lang="en-GB" sz="14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Experience of chairing Boards</a:t>
            </a:r>
          </a:p>
          <a:p>
            <a:pPr marL="265113" lvl="0" indent="-265113">
              <a:buFont typeface="Symbol" panose="05050102010706020507" pitchFamily="18" charset="2"/>
              <a:buChar char=""/>
            </a:pPr>
            <a:r>
              <a:rPr lang="en-GB" sz="14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Understanding of good governance and performance management of non-executive directors and CEOs</a:t>
            </a:r>
          </a:p>
          <a:p>
            <a:pPr marL="265113" lvl="0" indent="-265113">
              <a:buFont typeface="Symbol" panose="05050102010706020507" pitchFamily="18" charset="2"/>
              <a:buChar char=""/>
            </a:pPr>
            <a:r>
              <a:rPr lang="en-GB" sz="14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Ability to work collaboratively with, learn from, and build on the contributions and expertise of Board colleagues</a:t>
            </a:r>
          </a:p>
          <a:p>
            <a:pPr marL="265113" lvl="0" indent="-265113">
              <a:buFont typeface="Symbol" panose="05050102010706020507" pitchFamily="18" charset="2"/>
              <a:buChar char=""/>
            </a:pPr>
            <a:r>
              <a:rPr lang="en-GB" sz="14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Be skilled in asking open questions that create discussion</a:t>
            </a:r>
          </a:p>
          <a:p>
            <a:pPr marL="265113" lvl="0" indent="-265113">
              <a:buFont typeface="Symbol" panose="05050102010706020507" pitchFamily="18" charset="2"/>
              <a:buChar char=""/>
            </a:pPr>
            <a:r>
              <a:rPr lang="en-GB" sz="14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Highly organised, with timely and clear communication</a:t>
            </a:r>
          </a:p>
          <a:p>
            <a:pPr marL="265113" lvl="0" indent="-265113">
              <a:buFont typeface="Symbol" panose="05050102010706020507" pitchFamily="18" charset="2"/>
              <a:buChar char=""/>
            </a:pPr>
            <a:r>
              <a:rPr lang="en-GB" sz="14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The</a:t>
            </a:r>
            <a:r>
              <a:rPr lang="en-GB" sz="1400" spc="-1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 </a:t>
            </a:r>
            <a:r>
              <a:rPr lang="en-GB" sz="1400" spc="-5"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ability</a:t>
            </a:r>
            <a:r>
              <a:rPr lang="en-GB" sz="1400" spc="-1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 </a:t>
            </a:r>
            <a:r>
              <a:rPr lang="en-GB" sz="14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to </a:t>
            </a:r>
            <a:r>
              <a:rPr lang="en-GB" sz="1400" spc="-5"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think strategically</a:t>
            </a:r>
            <a:r>
              <a:rPr lang="en-GB" sz="1400" spc="5"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 </a:t>
            </a:r>
            <a:r>
              <a:rPr lang="en-GB" sz="1400" spc="-5"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and</a:t>
            </a:r>
            <a:r>
              <a:rPr lang="en-GB" sz="14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 </a:t>
            </a:r>
            <a:r>
              <a:rPr lang="en-GB" sz="1400" spc="-5"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plan</a:t>
            </a:r>
            <a:r>
              <a:rPr lang="en-GB" sz="14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 </a:t>
            </a:r>
            <a:r>
              <a:rPr lang="en-GB" sz="1400" spc="-5"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ahead, balancing</a:t>
            </a:r>
            <a:r>
              <a:rPr lang="en-GB" sz="1400" spc="115"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 </a:t>
            </a:r>
            <a:r>
              <a:rPr lang="en-GB" sz="1400" spc="-5"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needs</a:t>
            </a:r>
            <a:r>
              <a:rPr lang="en-GB" sz="1400" spc="5"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 </a:t>
            </a:r>
            <a:r>
              <a:rPr lang="en-GB" sz="1400" spc="-5"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and</a:t>
            </a:r>
            <a:r>
              <a:rPr lang="en-GB" sz="14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 </a:t>
            </a:r>
            <a:r>
              <a:rPr lang="en-GB" sz="1400" spc="-5"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constraints</a:t>
            </a:r>
            <a:endParaRPr lang="en-GB" sz="1400" spc="-5" dirty="0">
              <a:solidFill>
                <a:schemeClr val="bg1"/>
              </a:solidFill>
              <a:latin typeface="Gill Sans MT" panose="020B0502020104020203" pitchFamily="34" charset="0"/>
              <a:ea typeface="Calibri" panose="020F0502020204030204" pitchFamily="34" charset="0"/>
              <a:cs typeface="Arial" panose="020B0604020202020204" pitchFamily="34" charset="0"/>
            </a:endParaRPr>
          </a:p>
          <a:p>
            <a:pPr lvl="0"/>
            <a:endParaRPr lang="en-GB" sz="1400" b="1" dirty="0">
              <a:solidFill>
                <a:schemeClr val="tx2"/>
              </a:solidFill>
              <a:latin typeface="Gill Sans MT" panose="020B0502020104020203" pitchFamily="34" charset="0"/>
              <a:ea typeface="Calibri" panose="020F0502020204030204" pitchFamily="34" charset="0"/>
              <a:cs typeface="Arial" panose="020B0604020202020204" pitchFamily="34" charset="0"/>
            </a:endParaRPr>
          </a:p>
          <a:p>
            <a:r>
              <a:rPr lang="en-GB" sz="1400" b="1" dirty="0">
                <a:solidFill>
                  <a:schemeClr val="tx2"/>
                </a:solidFill>
                <a:effectLst/>
                <a:latin typeface="Gill Sans MT" panose="020B0502020104020203" pitchFamily="34" charset="0"/>
                <a:ea typeface="Calibri" panose="020F0502020204030204" pitchFamily="34" charset="0"/>
                <a:cs typeface="Arial" panose="020B0604020202020204" pitchFamily="34" charset="0"/>
              </a:rPr>
              <a:t>Be aligned to the values and mission of Compass Wellbeing CIC</a:t>
            </a:r>
            <a:endParaRPr lang="en-GB" sz="1400" dirty="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p>
            <a:pPr marL="265113" lvl="0" indent="-265113">
              <a:buFont typeface="Symbol" panose="05050102010706020507" pitchFamily="18" charset="2"/>
              <a:buChar char=""/>
            </a:pPr>
            <a:r>
              <a:rPr lang="en-GB" sz="14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Track record of improving services through service user engagement and co-production</a:t>
            </a:r>
          </a:p>
          <a:p>
            <a:pPr marL="265113" lvl="0" indent="-265113">
              <a:buFont typeface="Symbol" panose="05050102010706020507" pitchFamily="18" charset="2"/>
              <a:buChar char=""/>
            </a:pPr>
            <a:r>
              <a:rPr lang="en-GB" sz="14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Knowledge and experience of the ethical standards detailed in the Nolan Principles</a:t>
            </a:r>
          </a:p>
          <a:p>
            <a:pPr marL="265113" lvl="0" indent="-265113">
              <a:buFont typeface="Symbol" panose="05050102010706020507" pitchFamily="18" charset="2"/>
              <a:buChar char=""/>
            </a:pPr>
            <a:r>
              <a:rPr lang="en-GB" sz="14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Demonstrable and active commitment to the Compass Wellbeing values of courage, collaboration, integrity and inclusion</a:t>
            </a:r>
          </a:p>
          <a:p>
            <a:pPr marL="265113" lvl="0" indent="-265113">
              <a:buFont typeface="Symbol" panose="05050102010706020507" pitchFamily="18" charset="2"/>
              <a:buChar char=""/>
            </a:pPr>
            <a:r>
              <a:rPr lang="en-GB" sz="14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A </a:t>
            </a:r>
            <a:r>
              <a:rPr lang="en-GB" sz="1400" spc="-5"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high</a:t>
            </a:r>
            <a:r>
              <a:rPr lang="en-GB" sz="1400" spc="-1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 </a:t>
            </a:r>
            <a:r>
              <a:rPr lang="en-GB" sz="1400" spc="-5"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level </a:t>
            </a:r>
            <a:r>
              <a:rPr lang="en-GB" sz="14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of</a:t>
            </a:r>
            <a:r>
              <a:rPr lang="en-GB" sz="1400" spc="5"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 </a:t>
            </a:r>
            <a:r>
              <a:rPr lang="en-GB" sz="1400" spc="-5"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commitment </a:t>
            </a:r>
            <a:r>
              <a:rPr lang="en-GB" sz="14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to</a:t>
            </a:r>
            <a:r>
              <a:rPr lang="en-GB" sz="1400" spc="-1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 </a:t>
            </a:r>
            <a:r>
              <a:rPr lang="en-GB" sz="14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the </a:t>
            </a:r>
            <a:r>
              <a:rPr lang="en-GB" sz="1400" spc="-1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community,</a:t>
            </a:r>
            <a:r>
              <a:rPr lang="en-GB" sz="1400" spc="135"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 </a:t>
            </a:r>
            <a:r>
              <a:rPr lang="en-GB" sz="1400" spc="-5"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especially</a:t>
            </a:r>
            <a:r>
              <a:rPr lang="en-GB" sz="1400" spc="-1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 </a:t>
            </a:r>
            <a:r>
              <a:rPr lang="en-GB" sz="14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to </a:t>
            </a:r>
            <a:r>
              <a:rPr lang="en-GB" sz="1400" spc="-5"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disadvantaged</a:t>
            </a:r>
            <a:r>
              <a:rPr lang="en-GB" sz="1400" spc="-25"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 </a:t>
            </a:r>
            <a:r>
              <a:rPr lang="en-GB" sz="14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groups</a:t>
            </a:r>
            <a:endParaRPr lang="en-GB" sz="1400" b="1" dirty="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p>
            <a:pPr lvl="0"/>
            <a:r>
              <a:rPr lang="en-GB" sz="1400" b="1" dirty="0">
                <a:solidFill>
                  <a:schemeClr val="tx2"/>
                </a:solidFill>
                <a:effectLst/>
                <a:latin typeface="Gill Sans MT" panose="020B0502020104020203" pitchFamily="34" charset="0"/>
                <a:ea typeface="Calibri" panose="020F0502020204030204" pitchFamily="34" charset="0"/>
                <a:cs typeface="Arial" panose="020B0604020202020204" pitchFamily="34" charset="0"/>
              </a:rPr>
              <a:t>  Have a social entrepreneurial approach</a:t>
            </a:r>
            <a:endParaRPr lang="en-GB" sz="1400" dirty="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p>
            <a:pPr marL="342900" lvl="0" indent="-258763">
              <a:buFont typeface="Symbol" panose="05050102010706020507" pitchFamily="18" charset="2"/>
              <a:buChar char=""/>
              <a:tabLst>
                <a:tab pos="265113" algn="l"/>
              </a:tabLst>
            </a:pPr>
            <a:r>
              <a:rPr lang="en-GB" sz="14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Understand what it is like to run a small business, charity or non-profit organisation with a social mission</a:t>
            </a:r>
          </a:p>
          <a:p>
            <a:pPr marL="342900" lvl="0" indent="-258763">
              <a:buFont typeface="Symbol" panose="05050102010706020507" pitchFamily="18" charset="2"/>
              <a:buChar char=""/>
              <a:tabLst>
                <a:tab pos="265113" algn="l"/>
              </a:tabLst>
            </a:pPr>
            <a:r>
              <a:rPr lang="en-GB" sz="14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Have expertise of leading an organisation through growth</a:t>
            </a:r>
          </a:p>
          <a:p>
            <a:pPr marL="342900" lvl="0" indent="-258763">
              <a:buFont typeface="Symbol" panose="05050102010706020507" pitchFamily="18" charset="2"/>
              <a:buChar char=""/>
              <a:tabLst>
                <a:tab pos="265113" algn="l"/>
              </a:tabLst>
            </a:pPr>
            <a:r>
              <a:rPr lang="en-GB" sz="14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Understand and have practiced organisational design</a:t>
            </a:r>
          </a:p>
          <a:p>
            <a:pPr marL="342900" lvl="0" indent="-258763">
              <a:buFont typeface="Symbol" panose="05050102010706020507" pitchFamily="18" charset="2"/>
              <a:buChar char=""/>
              <a:tabLst>
                <a:tab pos="265113" algn="l"/>
              </a:tabLst>
            </a:pPr>
            <a:r>
              <a:rPr lang="en-GB" sz="14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Understand the context of our work, i.e. socio-economic factors, population health, Marmot principles</a:t>
            </a:r>
          </a:p>
          <a:p>
            <a:pPr marL="342900" lvl="0" indent="-258763">
              <a:buFont typeface="Symbol" panose="05050102010706020507" pitchFamily="18" charset="2"/>
              <a:buChar char=""/>
              <a:tabLst>
                <a:tab pos="265113" algn="l"/>
              </a:tabLst>
            </a:pPr>
            <a:r>
              <a:rPr lang="en-GB" sz="14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Have experience of overseeing or supporting co-production in service delivery</a:t>
            </a:r>
          </a:p>
          <a:p>
            <a:pPr marL="342900" lvl="0" indent="-258763">
              <a:buFont typeface="Symbol" panose="05050102010706020507" pitchFamily="18" charset="2"/>
              <a:buChar char=""/>
              <a:tabLst>
                <a:tab pos="265113" algn="l"/>
              </a:tabLst>
            </a:pPr>
            <a:r>
              <a:rPr lang="en-GB" sz="14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Understand the role of innovation and technologies in shaping the not-for-profit sector</a:t>
            </a:r>
          </a:p>
          <a:p>
            <a:endParaRPr lang="en-GB" sz="1400" b="1" dirty="0">
              <a:solidFill>
                <a:schemeClr val="tx2"/>
              </a:solidFill>
              <a:latin typeface="Gill Sans MT" panose="020B0502020104020203" pitchFamily="34" charset="0"/>
              <a:ea typeface="Calibri" panose="020F0502020204030204" pitchFamily="34" charset="0"/>
              <a:cs typeface="Arial" panose="020B0604020202020204" pitchFamily="34" charset="0"/>
            </a:endParaRPr>
          </a:p>
          <a:p>
            <a:pPr indent="84138"/>
            <a:r>
              <a:rPr lang="en-GB" sz="1400" b="1" dirty="0">
                <a:solidFill>
                  <a:schemeClr val="tx2"/>
                </a:solidFill>
                <a:effectLst/>
                <a:latin typeface="Gill Sans MT" panose="020B0502020104020203" pitchFamily="34" charset="0"/>
                <a:ea typeface="Calibri" panose="020F0502020204030204" pitchFamily="34" charset="0"/>
                <a:cs typeface="Arial" panose="020B0604020202020204" pitchFamily="34" charset="0"/>
              </a:rPr>
              <a:t>A champion for the organisation</a:t>
            </a:r>
            <a:endParaRPr lang="en-GB" sz="1400" dirty="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p>
            <a:pPr marL="342900" lvl="0" indent="-258763">
              <a:buFont typeface="Symbol" panose="05050102010706020507" pitchFamily="18" charset="2"/>
              <a:buChar char=""/>
            </a:pPr>
            <a:r>
              <a:rPr lang="en-GB" sz="14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Well-networked in the health, public services or local government commissioning sectors</a:t>
            </a:r>
          </a:p>
          <a:p>
            <a:pPr marL="342900" lvl="0" indent="-258763">
              <a:buFont typeface="Symbol" panose="05050102010706020507" pitchFamily="18" charset="2"/>
              <a:buChar char=""/>
            </a:pPr>
            <a:r>
              <a:rPr lang="en-GB" sz="14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Willingness to use professional networks in support of our mission</a:t>
            </a:r>
          </a:p>
          <a:p>
            <a:pPr marL="342900" lvl="0" indent="-258763">
              <a:buFont typeface="Symbol" panose="05050102010706020507" pitchFamily="18" charset="2"/>
              <a:buChar char=""/>
            </a:pPr>
            <a:r>
              <a:rPr lang="en-GB" sz="14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Ability to represent Compass Wellbeing on external bodies or at external events</a:t>
            </a:r>
          </a:p>
          <a:p>
            <a:pPr marL="342900" lvl="0" indent="-342900">
              <a:buFont typeface="Symbol" panose="05050102010706020507" pitchFamily="18" charset="2"/>
              <a:buChar char=""/>
            </a:pPr>
            <a:endParaRPr lang="en-GB" sz="1400" dirty="0">
              <a:solidFill>
                <a:schemeClr val="tx2"/>
              </a:solidFill>
              <a:latin typeface="Gill Sans MT" panose="020B0502020104020203" pitchFamily="34" charset="0"/>
              <a:ea typeface="Calibri" panose="020F0502020204030204" pitchFamily="34" charset="0"/>
              <a:cs typeface="Arial" panose="020B0604020202020204" pitchFamily="34" charset="0"/>
            </a:endParaRPr>
          </a:p>
          <a:p>
            <a:pPr lvl="0"/>
            <a:endParaRPr lang="en-GB" sz="1400" dirty="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p>
            <a:pPr lvl="0"/>
            <a:endParaRPr lang="en-GB" sz="1400" dirty="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p>
            <a:r>
              <a:rPr lang="en-GB" sz="1400" dirty="0">
                <a:solidFill>
                  <a:schemeClr val="tx2"/>
                </a:solidFill>
                <a:effectLst/>
                <a:latin typeface="Gill Sans MT" panose="020B0502020104020203" pitchFamily="34" charset="0"/>
                <a:ea typeface="Calibri" panose="020F0502020204030204" pitchFamily="34" charset="0"/>
                <a:cs typeface="Arial" panose="020B0604020202020204" pitchFamily="34" charset="0"/>
              </a:rPr>
              <a:t> </a:t>
            </a:r>
          </a:p>
          <a:p>
            <a:pPr marL="84138" lvl="0" indent="96838"/>
            <a:r>
              <a:rPr lang="en-GB" sz="1400" b="1" dirty="0">
                <a:solidFill>
                  <a:schemeClr val="tx2"/>
                </a:solidFill>
                <a:effectLst/>
                <a:latin typeface="Gill Sans MT" panose="020B0502020104020203" pitchFamily="34" charset="0"/>
                <a:ea typeface="Calibri" panose="020F0502020204030204" pitchFamily="34" charset="0"/>
                <a:cs typeface="Arial" panose="020B0604020202020204" pitchFamily="34" charset="0"/>
              </a:rPr>
              <a:t>Support the senior team</a:t>
            </a:r>
            <a:endParaRPr lang="en-GB" sz="1400" dirty="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p>
            <a:pPr marL="444500" lvl="0" indent="-263525">
              <a:buFont typeface="Symbol" panose="05050102010706020507" pitchFamily="18" charset="2"/>
              <a:buChar char=""/>
            </a:pPr>
            <a:r>
              <a:rPr lang="en-GB" sz="14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Have experience of guiding senior leaders, helping them achieve their potential</a:t>
            </a:r>
          </a:p>
          <a:p>
            <a:pPr marL="444500" lvl="0" indent="-263525">
              <a:buFont typeface="Symbol" panose="05050102010706020507" pitchFamily="18" charset="2"/>
              <a:buChar char=""/>
            </a:pPr>
            <a:r>
              <a:rPr lang="en-GB" sz="14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Understand how to operate in a system-influencing way and be able to articulate this</a:t>
            </a:r>
          </a:p>
          <a:p>
            <a:pPr marL="444500" lvl="0" indent="-263525">
              <a:buFont typeface="Symbol" panose="05050102010706020507" pitchFamily="18" charset="2"/>
              <a:buChar char=""/>
            </a:pPr>
            <a:r>
              <a:rPr lang="en-GB" sz="14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Ability to signpost senior leaders to people and resources that help them solve their challenges</a:t>
            </a:r>
          </a:p>
          <a:p>
            <a:pPr marL="444500" lvl="0" indent="-263525">
              <a:buFont typeface="Symbol" panose="05050102010706020507" pitchFamily="18" charset="2"/>
              <a:buChar char=""/>
            </a:pPr>
            <a:r>
              <a:rPr lang="en-GB" sz="14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Experience of performance management processes</a:t>
            </a:r>
          </a:p>
        </p:txBody>
      </p:sp>
      <p:pic>
        <p:nvPicPr>
          <p:cNvPr id="17" name="Picture 16" descr="Three staff members smiling into the camera - blonde woman on the left in grey trousers, dark blue top with white collar. Man with beard and grey Jacket and white shirt, and man on the right with dark blue suit and light blue shirt">
            <a:extLst>
              <a:ext uri="{FF2B5EF4-FFF2-40B4-BE49-F238E27FC236}">
                <a16:creationId xmlns:a16="http://schemas.microsoft.com/office/drawing/2014/main" id="{D80A517E-5DE3-D027-3088-0C2245D32057}"/>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31676" t="17638" r="25069" b="32348"/>
          <a:stretch/>
        </p:blipFill>
        <p:spPr>
          <a:xfrm>
            <a:off x="8330132" y="3508030"/>
            <a:ext cx="3863009" cy="3349970"/>
          </a:xfrm>
          <a:prstGeom prst="rect">
            <a:avLst/>
          </a:prstGeom>
        </p:spPr>
      </p:pic>
    </p:spTree>
    <p:extLst>
      <p:ext uri="{BB962C8B-B14F-4D97-AF65-F5344CB8AC3E}">
        <p14:creationId xmlns:p14="http://schemas.microsoft.com/office/powerpoint/2010/main" val="506090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9315B-8AAE-A946-ABBF-894F2E4B1338}"/>
              </a:ext>
              <a:ext uri="{C183D7F6-B498-43B3-948B-1728B52AA6E4}">
                <adec:decorative xmlns:adec="http://schemas.microsoft.com/office/drawing/2017/decorative" val="1"/>
              </a:ext>
            </a:extLst>
          </p:cNvPr>
          <p:cNvSpPr>
            <a:spLocks noGrp="1"/>
          </p:cNvSpPr>
          <p:nvPr>
            <p:ph type="title"/>
          </p:nvPr>
        </p:nvSpPr>
        <p:spPr>
          <a:xfrm>
            <a:off x="731429" y="278129"/>
            <a:ext cx="8081654" cy="610863"/>
          </a:xfrm>
        </p:spPr>
        <p:txBody>
          <a:bodyPr/>
          <a:lstStyle/>
          <a:p>
            <a:r>
              <a:rPr lang="en-US" dirty="0">
                <a:latin typeface="Gill Sans MT" panose="020B0502020104020203" pitchFamily="34" charset="0"/>
              </a:rPr>
              <a:t>Additional information</a:t>
            </a:r>
          </a:p>
        </p:txBody>
      </p:sp>
      <p:sp>
        <p:nvSpPr>
          <p:cNvPr id="11" name="TextBox 10" descr="Appointment and tenure of office&#10;This appointment will be for a period of up to three years, subject to the satisfactory completion of the induction period and thereafter subject to satisfactory annual performance review. A further term of appointment can be considered at the end of the first period of office subject to consistently good performance and the needs of the organisation.&#10;&#10;Time commitment&#10;The Chair will be expected to devote roughly two days per month to the role.  This will comprise a mixture of set commitments and more flexible arrangements for ad hoc events, reading and preparation.  A degree of flexibility will be required and some time commitment may be during the evening.&#10;&#10;Remuneration&#10;Remuneration on appointment is £300 per day.&#10;&#10;Fit &amp; Proper Persons Test for Directors in the NHS&#10;It is essential that those appointed inspire confidence of the public, patients, service users, carers and NHS staff at all times.  A number of specific background checks will therefore be undertaken to ensure that those appointed are ‘fit and proper’ people to hold this important role.  All candidates will be required to complete a self-declaration that they meet the requirements of the Fit &amp; Proper Persons Test regulations; and the successful candidate will be required to meet these regulations on a continuing basis.&#10;&#10;Support, induction and training&#10;Compass Wellbeing The CIC will organise appropriate induction and training for the successful candidate. Board Directors have access to independent professional advice, at the CIC’s expense, where they judge it necessary to discharge their responsibility.&#10;">
            <a:extLst>
              <a:ext uri="{FF2B5EF4-FFF2-40B4-BE49-F238E27FC236}">
                <a16:creationId xmlns:a16="http://schemas.microsoft.com/office/drawing/2014/main" id="{98747853-B2CE-8E9F-1ECB-3897D5987C52}"/>
              </a:ext>
            </a:extLst>
          </p:cNvPr>
          <p:cNvSpPr txBox="1"/>
          <p:nvPr/>
        </p:nvSpPr>
        <p:spPr>
          <a:xfrm>
            <a:off x="635177" y="1009307"/>
            <a:ext cx="11410122" cy="5509200"/>
          </a:xfrm>
          <a:prstGeom prst="rect">
            <a:avLst/>
          </a:prstGeom>
          <a:noFill/>
        </p:spPr>
        <p:txBody>
          <a:bodyPr wrap="square" numCol="1">
            <a:spAutoFit/>
          </a:bodyPr>
          <a:lstStyle/>
          <a:p>
            <a:pPr lvl="0"/>
            <a:r>
              <a:rPr lang="en-GB" sz="1600" b="1" dirty="0">
                <a:solidFill>
                  <a:schemeClr val="tx2"/>
                </a:solidFill>
                <a:effectLst/>
                <a:latin typeface="Gill Sans MT" panose="020B0502020104020203" pitchFamily="34" charset="0"/>
                <a:ea typeface="Calibri" panose="020F0502020204030204" pitchFamily="34" charset="0"/>
                <a:cs typeface="Arial" panose="020B0604020202020204" pitchFamily="34" charset="0"/>
              </a:rPr>
              <a:t>Appointment and tenure of office</a:t>
            </a:r>
          </a:p>
          <a:p>
            <a:pPr lvl="0"/>
            <a:r>
              <a:rPr lang="en-GB" sz="16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This appointment will be for a period of up to three years, subject to the satisfactory completion of the induction period and thereafter subject to satisfactory annual performance review. A further term of appointment can be considered at the end of the first period of office subject to consistently good performance and the needs of the organisation.</a:t>
            </a:r>
          </a:p>
          <a:p>
            <a:pPr lvl="0"/>
            <a:endParaRPr lang="en-GB" sz="1600" b="1" dirty="0">
              <a:solidFill>
                <a:schemeClr val="accent4"/>
              </a:solidFill>
              <a:effectLst/>
              <a:latin typeface="Gill Sans MT" panose="020B0502020104020203" pitchFamily="34" charset="0"/>
              <a:ea typeface="Calibri" panose="020F0502020204030204" pitchFamily="34" charset="0"/>
              <a:cs typeface="Arial" panose="020B0604020202020204" pitchFamily="34" charset="0"/>
            </a:endParaRPr>
          </a:p>
          <a:p>
            <a:pPr lvl="0"/>
            <a:r>
              <a:rPr lang="en-GB" sz="1600" b="1" dirty="0">
                <a:solidFill>
                  <a:schemeClr val="tx2"/>
                </a:solidFill>
                <a:effectLst/>
                <a:latin typeface="Gill Sans MT" panose="020B0502020104020203" pitchFamily="34" charset="0"/>
                <a:ea typeface="Calibri" panose="020F0502020204030204" pitchFamily="34" charset="0"/>
                <a:cs typeface="Arial" panose="020B0604020202020204" pitchFamily="34" charset="0"/>
              </a:rPr>
              <a:t>Time commitment</a:t>
            </a:r>
          </a:p>
          <a:p>
            <a:pPr lvl="0"/>
            <a:r>
              <a:rPr lang="en-GB" sz="16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The Chair will be expected to devote roughly two days per month to the role.  This will comprise a mixture of set commitments and more flexible arrangements for ad hoc events, reading and preparation.  A degree of flexibility will be needed and some time commitment may also be required during the evening.</a:t>
            </a:r>
          </a:p>
          <a:p>
            <a:pPr lvl="0"/>
            <a:r>
              <a:rPr lang="en-GB" sz="1600" b="1" dirty="0">
                <a:solidFill>
                  <a:schemeClr val="tx2"/>
                </a:solidFill>
                <a:effectLst/>
                <a:latin typeface="Gill Sans MT" panose="020B0502020104020203" pitchFamily="34" charset="0"/>
                <a:ea typeface="Calibri" panose="020F0502020204030204" pitchFamily="34" charset="0"/>
                <a:cs typeface="Arial" panose="020B0604020202020204" pitchFamily="34" charset="0"/>
              </a:rPr>
              <a:t> </a:t>
            </a:r>
          </a:p>
          <a:p>
            <a:pPr lvl="0"/>
            <a:r>
              <a:rPr lang="en-GB" sz="1600" b="1" dirty="0">
                <a:solidFill>
                  <a:schemeClr val="tx2"/>
                </a:solidFill>
                <a:effectLst/>
                <a:latin typeface="Gill Sans MT" panose="020B0502020104020203" pitchFamily="34" charset="0"/>
                <a:ea typeface="Calibri" panose="020F0502020204030204" pitchFamily="34" charset="0"/>
                <a:cs typeface="Arial" panose="020B0604020202020204" pitchFamily="34" charset="0"/>
              </a:rPr>
              <a:t>Remuneration</a:t>
            </a:r>
          </a:p>
          <a:p>
            <a:pPr lvl="0"/>
            <a:r>
              <a:rPr lang="en-GB" sz="1600" dirty="0">
                <a:solidFill>
                  <a:schemeClr val="bg1"/>
                </a:solidFill>
                <a:latin typeface="Gill Sans MT" panose="020B0502020104020203" pitchFamily="34" charset="0"/>
                <a:ea typeface="Calibri" panose="020F0502020204030204" pitchFamily="34" charset="0"/>
                <a:cs typeface="Arial" panose="020B0604020202020204" pitchFamily="34" charset="0"/>
              </a:rPr>
              <a:t>Competitive and will be on a per diem basis</a:t>
            </a:r>
            <a:r>
              <a:rPr lang="en-GB" sz="16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a:t>
            </a:r>
          </a:p>
          <a:p>
            <a:pPr lvl="0"/>
            <a:endParaRPr lang="en-GB" sz="1600" b="1" dirty="0">
              <a:solidFill>
                <a:schemeClr val="accent4"/>
              </a:solidFill>
              <a:effectLst/>
              <a:latin typeface="Gill Sans MT" panose="020B0502020104020203" pitchFamily="34" charset="0"/>
              <a:ea typeface="Calibri" panose="020F0502020204030204" pitchFamily="34" charset="0"/>
              <a:cs typeface="Arial" panose="020B0604020202020204" pitchFamily="34" charset="0"/>
            </a:endParaRPr>
          </a:p>
          <a:p>
            <a:pPr lvl="0"/>
            <a:r>
              <a:rPr lang="en-GB" sz="1600" b="1" dirty="0">
                <a:solidFill>
                  <a:schemeClr val="tx2"/>
                </a:solidFill>
                <a:effectLst/>
                <a:latin typeface="Gill Sans MT" panose="020B0502020104020203" pitchFamily="34" charset="0"/>
                <a:ea typeface="Calibri" panose="020F0502020204030204" pitchFamily="34" charset="0"/>
                <a:cs typeface="Arial" panose="020B0604020202020204" pitchFamily="34" charset="0"/>
              </a:rPr>
              <a:t>Fit </a:t>
            </a:r>
            <a:r>
              <a:rPr lang="en-GB" sz="1600" b="1" dirty="0">
                <a:solidFill>
                  <a:schemeClr val="tx2"/>
                </a:solidFill>
                <a:latin typeface="Gill Sans MT" panose="020B0502020104020203" pitchFamily="34" charset="0"/>
                <a:ea typeface="Calibri" panose="020F0502020204030204" pitchFamily="34" charset="0"/>
                <a:cs typeface="Arial" panose="020B0604020202020204" pitchFamily="34" charset="0"/>
              </a:rPr>
              <a:t>&amp;</a:t>
            </a:r>
            <a:r>
              <a:rPr lang="en-GB" sz="1600" b="1" dirty="0">
                <a:solidFill>
                  <a:schemeClr val="tx2"/>
                </a:solidFill>
                <a:effectLst/>
                <a:latin typeface="Gill Sans MT" panose="020B0502020104020203" pitchFamily="34" charset="0"/>
                <a:ea typeface="Calibri" panose="020F0502020204030204" pitchFamily="34" charset="0"/>
                <a:cs typeface="Arial" panose="020B0604020202020204" pitchFamily="34" charset="0"/>
              </a:rPr>
              <a:t> Proper Persons Test for Directors in the NHS</a:t>
            </a:r>
          </a:p>
          <a:p>
            <a:pPr lvl="0"/>
            <a:r>
              <a:rPr lang="en-GB" sz="16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It is essential that those appointed inspire confidence of the public, patients, service users, carers and NHS staff at all times. </a:t>
            </a:r>
            <a:r>
              <a:rPr lang="en-GB" sz="1600" dirty="0">
                <a:solidFill>
                  <a:schemeClr val="bg1"/>
                </a:solidFill>
                <a:latin typeface="Gill Sans MT" panose="020B0502020104020203" pitchFamily="34" charset="0"/>
                <a:ea typeface="Calibri" panose="020F0502020204030204" pitchFamily="34" charset="0"/>
                <a:cs typeface="Arial" panose="020B0604020202020204" pitchFamily="34" charset="0"/>
              </a:rPr>
              <a:t> </a:t>
            </a:r>
            <a:r>
              <a:rPr lang="en-GB" sz="16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A number of specific background checks will therefore be undertaken to ensure that those appointed are ‘fit and proper’ people to hold this important role.  All candidates will be required to complete a self-declaration that they meet the requirements of the </a:t>
            </a:r>
            <a:r>
              <a:rPr lang="en-GB" sz="1600" dirty="0">
                <a:solidFill>
                  <a:schemeClr val="bg1"/>
                </a:solidFill>
                <a:effectLst/>
                <a:latin typeface="Gill Sans MT" panose="020B0502020104020203" pitchFamily="34" charset="0"/>
                <a:ea typeface="Calibri" panose="020F0502020204030204" pitchFamily="34" charset="0"/>
                <a:cs typeface="Arial" panose="020B0604020202020204" pitchFamily="34" charset="0"/>
                <a:hlinkClick r:id="rId3"/>
              </a:rPr>
              <a:t>Fit </a:t>
            </a:r>
            <a:r>
              <a:rPr lang="en-GB" sz="1600" dirty="0">
                <a:solidFill>
                  <a:schemeClr val="bg1"/>
                </a:solidFill>
                <a:latin typeface="Gill Sans MT" panose="020B0502020104020203" pitchFamily="34" charset="0"/>
                <a:ea typeface="Calibri" panose="020F0502020204030204" pitchFamily="34" charset="0"/>
                <a:cs typeface="Arial" panose="020B0604020202020204" pitchFamily="34" charset="0"/>
                <a:hlinkClick r:id="rId3"/>
              </a:rPr>
              <a:t>&amp;</a:t>
            </a:r>
            <a:r>
              <a:rPr lang="en-GB" sz="1600" dirty="0">
                <a:solidFill>
                  <a:schemeClr val="bg1"/>
                </a:solidFill>
                <a:effectLst/>
                <a:latin typeface="Gill Sans MT" panose="020B0502020104020203" pitchFamily="34" charset="0"/>
                <a:ea typeface="Calibri" panose="020F0502020204030204" pitchFamily="34" charset="0"/>
                <a:cs typeface="Arial" panose="020B0604020202020204" pitchFamily="34" charset="0"/>
                <a:hlinkClick r:id="rId3"/>
              </a:rPr>
              <a:t> Proper Persons Test</a:t>
            </a:r>
            <a:r>
              <a:rPr lang="en-GB" sz="16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 regulations; and the successful candidate will be required to meet these regulations on a continuing basis.</a:t>
            </a:r>
          </a:p>
          <a:p>
            <a:pPr lvl="0"/>
            <a:endParaRPr lang="en-GB" sz="1600" b="1" dirty="0">
              <a:solidFill>
                <a:schemeClr val="accent4"/>
              </a:solidFill>
              <a:effectLst/>
              <a:latin typeface="Gill Sans MT" panose="020B0502020104020203" pitchFamily="34" charset="0"/>
              <a:ea typeface="Calibri" panose="020F0502020204030204" pitchFamily="34" charset="0"/>
              <a:cs typeface="Arial" panose="020B0604020202020204" pitchFamily="34" charset="0"/>
            </a:endParaRPr>
          </a:p>
          <a:p>
            <a:pPr lvl="0"/>
            <a:r>
              <a:rPr lang="en-GB" sz="1600" b="1" dirty="0">
                <a:solidFill>
                  <a:schemeClr val="tx2"/>
                </a:solidFill>
                <a:effectLst/>
                <a:latin typeface="Gill Sans MT" panose="020B0502020104020203" pitchFamily="34" charset="0"/>
                <a:ea typeface="Calibri" panose="020F0502020204030204" pitchFamily="34" charset="0"/>
                <a:cs typeface="Arial" panose="020B0604020202020204" pitchFamily="34" charset="0"/>
              </a:rPr>
              <a:t>Support, induction and training</a:t>
            </a:r>
          </a:p>
          <a:p>
            <a:pPr lvl="0"/>
            <a:r>
              <a:rPr lang="en-GB" sz="16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Compass Wellbeing will organise appropriate induction and training for the successful candidate. Board Directors have access to independent professional advice, at the CIC’s expense, where they judge it necessary to discharge their responsibility.</a:t>
            </a:r>
          </a:p>
        </p:txBody>
      </p:sp>
    </p:spTree>
    <p:extLst>
      <p:ext uri="{BB962C8B-B14F-4D97-AF65-F5344CB8AC3E}">
        <p14:creationId xmlns:p14="http://schemas.microsoft.com/office/powerpoint/2010/main" val="1677112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9315B-8AAE-A946-ABBF-894F2E4B1338}"/>
              </a:ext>
            </a:extLst>
          </p:cNvPr>
          <p:cNvSpPr>
            <a:spLocks noGrp="1"/>
          </p:cNvSpPr>
          <p:nvPr>
            <p:ph type="title"/>
          </p:nvPr>
        </p:nvSpPr>
        <p:spPr>
          <a:xfrm>
            <a:off x="731429" y="278129"/>
            <a:ext cx="8081654" cy="610863"/>
          </a:xfrm>
        </p:spPr>
        <p:txBody>
          <a:bodyPr/>
          <a:lstStyle/>
          <a:p>
            <a:r>
              <a:rPr lang="en-US" dirty="0">
                <a:latin typeface="Gill Sans MT" panose="020B0502020104020203" pitchFamily="34" charset="0"/>
              </a:rPr>
              <a:t>The Nolan Principles</a:t>
            </a:r>
          </a:p>
        </p:txBody>
      </p:sp>
      <p:pic>
        <p:nvPicPr>
          <p:cNvPr id="4" name="Picture 3" descr="Black circle in the middle, with the words Nolan Principles, surrounded by seven colourful circles clockwise, entitled&#10;Leadership&#10;Honesty&#10;Openness&#10;Accountability&#10;Objectivity&#10;Integrity&#10;Selflessness">
            <a:extLst>
              <a:ext uri="{FF2B5EF4-FFF2-40B4-BE49-F238E27FC236}">
                <a16:creationId xmlns:a16="http://schemas.microsoft.com/office/drawing/2014/main" id="{D6D12052-7717-D0D1-8D77-06CA76DAACDD}"/>
              </a:ext>
            </a:extLst>
          </p:cNvPr>
          <p:cNvPicPr>
            <a:picLocks noChangeAspect="1"/>
          </p:cNvPicPr>
          <p:nvPr/>
        </p:nvPicPr>
        <p:blipFill>
          <a:blip r:embed="rId3"/>
          <a:stretch>
            <a:fillRect/>
          </a:stretch>
        </p:blipFill>
        <p:spPr>
          <a:xfrm>
            <a:off x="1954585" y="1052464"/>
            <a:ext cx="9202882" cy="4808506"/>
          </a:xfrm>
          <a:prstGeom prst="rect">
            <a:avLst/>
          </a:prstGeom>
        </p:spPr>
      </p:pic>
      <p:sp>
        <p:nvSpPr>
          <p:cNvPr id="11" name="TextBox 10">
            <a:extLst>
              <a:ext uri="{FF2B5EF4-FFF2-40B4-BE49-F238E27FC236}">
                <a16:creationId xmlns:a16="http://schemas.microsoft.com/office/drawing/2014/main" id="{98747853-B2CE-8E9F-1ECB-3897D5987C52}"/>
              </a:ext>
            </a:extLst>
          </p:cNvPr>
          <p:cNvSpPr txBox="1"/>
          <p:nvPr/>
        </p:nvSpPr>
        <p:spPr>
          <a:xfrm>
            <a:off x="731429" y="6024442"/>
            <a:ext cx="10990125" cy="307777"/>
          </a:xfrm>
          <a:prstGeom prst="rect">
            <a:avLst/>
          </a:prstGeom>
          <a:noFill/>
        </p:spPr>
        <p:txBody>
          <a:bodyPr wrap="square" numCol="1">
            <a:spAutoFit/>
          </a:bodyPr>
          <a:lstStyle/>
          <a:p>
            <a:pPr lvl="0"/>
            <a:r>
              <a:rPr lang="en-GB" sz="14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Further detail on the seven Nolan Principles of Public Life can be found on: </a:t>
            </a:r>
            <a:r>
              <a:rPr lang="en-GB" sz="1400" dirty="0">
                <a:solidFill>
                  <a:schemeClr val="bg1"/>
                </a:solidFill>
                <a:effectLst/>
                <a:latin typeface="Gill Sans MT" panose="020B0502020104020203" pitchFamily="34" charset="0"/>
                <a:ea typeface="Calibri" panose="020F0502020204030204" pitchFamily="34" charset="0"/>
                <a:cs typeface="Arial" panose="020B0604020202020204" pitchFamily="34" charset="0"/>
                <a:hlinkClick r:id="rId4"/>
              </a:rPr>
              <a:t>https://www.gov.uk/government/publications/the-7-principles-of-public-life</a:t>
            </a:r>
            <a:endParaRPr lang="en-GB" sz="1400" dirty="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44122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768077" y="1452095"/>
            <a:ext cx="2562726" cy="30621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2" name="Title 1">
            <a:extLst>
              <a:ext uri="{FF2B5EF4-FFF2-40B4-BE49-F238E27FC236}">
                <a16:creationId xmlns:a16="http://schemas.microsoft.com/office/drawing/2014/main" id="{8C122DF8-59D4-D94D-8ED9-F2F319899DBF}"/>
              </a:ext>
            </a:extLst>
          </p:cNvPr>
          <p:cNvSpPr>
            <a:spLocks noGrp="1"/>
          </p:cNvSpPr>
          <p:nvPr>
            <p:ph type="title"/>
          </p:nvPr>
        </p:nvSpPr>
        <p:spPr>
          <a:xfrm>
            <a:off x="447261" y="911088"/>
            <a:ext cx="9253330" cy="639416"/>
          </a:xfrm>
        </p:spPr>
        <p:txBody>
          <a:bodyPr>
            <a:normAutofit fontScale="90000"/>
          </a:bodyPr>
          <a:lstStyle/>
          <a:p>
            <a:r>
              <a:rPr lang="en-US" dirty="0">
                <a:latin typeface="Gill Sans MT" panose="020B0502020104020203" pitchFamily="34" charset="0"/>
              </a:rPr>
              <a:t>Delivering on ELFT’s commitment to be a Marmot Trust</a:t>
            </a:r>
          </a:p>
        </p:txBody>
      </p:sp>
      <p:sp>
        <p:nvSpPr>
          <p:cNvPr id="6" name="Rectangle 5">
            <a:extLst>
              <a:ext uri="{FF2B5EF4-FFF2-40B4-BE49-F238E27FC236}">
                <a16:creationId xmlns:a16="http://schemas.microsoft.com/office/drawing/2014/main" id="{A0945B15-B7A0-21B9-17AF-56E0F0EEC3C6}"/>
              </a:ext>
              <a:ext uri="{C183D7F6-B498-43B3-948B-1728B52AA6E4}">
                <adec:decorative xmlns:adec="http://schemas.microsoft.com/office/drawing/2017/decorative" val="1"/>
              </a:ext>
            </a:extLst>
          </p:cNvPr>
          <p:cNvSpPr/>
          <p:nvPr/>
        </p:nvSpPr>
        <p:spPr>
          <a:xfrm>
            <a:off x="768077" y="1758313"/>
            <a:ext cx="2436941" cy="30621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60F72052-00E0-7EEB-4560-6142CD234494}"/>
              </a:ext>
            </a:extLst>
          </p:cNvPr>
          <p:cNvSpPr txBox="1"/>
          <p:nvPr/>
        </p:nvSpPr>
        <p:spPr>
          <a:xfrm>
            <a:off x="503408" y="1646610"/>
            <a:ext cx="5592592" cy="5016758"/>
          </a:xfrm>
          <a:prstGeom prst="rect">
            <a:avLst/>
          </a:prstGeom>
          <a:noFill/>
        </p:spPr>
        <p:txBody>
          <a:bodyPr wrap="square" rtlCol="0">
            <a:spAutoFit/>
          </a:bodyPr>
          <a:lstStyle/>
          <a:p>
            <a:r>
              <a:rPr lang="en-GB" sz="1600" dirty="0">
                <a:solidFill>
                  <a:schemeClr val="bg1"/>
                </a:solidFill>
                <a:latin typeface="Gill Sans MT" panose="020B0502020104020203" pitchFamily="34" charset="0"/>
              </a:rPr>
              <a:t>To achieve its strategic ambition of improved population health, ELFT is working to become the first NHS ‘Marmot Trust’ and test the boundaries of what an NHS Trust can do to tackle some of the drivers of poor health, such as poverty and unemployment.</a:t>
            </a:r>
          </a:p>
          <a:p>
            <a:endParaRPr lang="en-GB" sz="1600" dirty="0">
              <a:solidFill>
                <a:schemeClr val="bg1"/>
              </a:solidFill>
              <a:latin typeface="Gill Sans MT" panose="020B0502020104020203" pitchFamily="34" charset="0"/>
            </a:endParaRPr>
          </a:p>
          <a:p>
            <a:r>
              <a:rPr lang="en-GB" sz="1600" dirty="0">
                <a:solidFill>
                  <a:schemeClr val="bg1"/>
                </a:solidFill>
                <a:latin typeface="Gill Sans MT" panose="020B0502020104020203" pitchFamily="34" charset="0"/>
              </a:rPr>
              <a:t>As a mental health, community service, and primary care provider, ELFT often sees service users whose conditions are caused or made worse by poverty, insecure jobs and living conditions.  People with severe mental illness (SMI) are dying 15-20 years earlier than they should.  NHS Trusts do not usually have the opportunity to try to influence these building blocks of health, as efforts are wholly usually focused on reactively delivering clinical care.</a:t>
            </a:r>
          </a:p>
          <a:p>
            <a:endParaRPr lang="en-GB" sz="1600" dirty="0">
              <a:solidFill>
                <a:schemeClr val="bg1"/>
              </a:solidFill>
              <a:latin typeface="Gill Sans MT" panose="020B0502020104020203" pitchFamily="34" charset="0"/>
            </a:endParaRPr>
          </a:p>
          <a:p>
            <a:r>
              <a:rPr lang="en-GB" sz="1600" dirty="0">
                <a:solidFill>
                  <a:schemeClr val="bg1"/>
                </a:solidFill>
                <a:latin typeface="Gill Sans MT" panose="020B0502020104020203" pitchFamily="34" charset="0"/>
              </a:rPr>
              <a:t>We see Compass Wellbeing as one of the key delivery vehicles for our ambitions around being a Marmot Trust.  Compass’s work with the voluntary and community sector, on medical devices, and on employment for those with SMI are prime examples of the innovation that has come from working through a community interest company.</a:t>
            </a:r>
          </a:p>
        </p:txBody>
      </p:sp>
      <p:graphicFrame>
        <p:nvGraphicFramePr>
          <p:cNvPr id="4" name="Diagram 3" descr="Two tone Box; Top reads&#10;The Marmot principles are evidence-based policy objectives to reduce health inequalities, which were originally set out in Professor Sir Michael Marmot’s review “Fair Society Healthy Lives” published in 2010 (and amended to include Principles 7 and 8 more recently):&#10;followed by bullet list in lower box which reads&#10;&#10;Give every child the best start in life&#10;Enable all children, young people and adults to maximise their capabilities and have control over their lives&#10;Create fair employment and good work for all&#10;Ensure a healthy standard of living for all&#10;Create and develop healthy and sustainable places and communities&#10;Strengthen the role and impact of ill health prevention &#10;Tackle racism and its outcomes&#10;Tackle climate change and health equity in unison">
            <a:extLst>
              <a:ext uri="{FF2B5EF4-FFF2-40B4-BE49-F238E27FC236}">
                <a16:creationId xmlns:a16="http://schemas.microsoft.com/office/drawing/2014/main" id="{F0A62CAB-396B-0603-CB85-005273133E37}"/>
              </a:ext>
            </a:extLst>
          </p:cNvPr>
          <p:cNvGraphicFramePr/>
          <p:nvPr>
            <p:extLst>
              <p:ext uri="{D42A27DB-BD31-4B8C-83A1-F6EECF244321}">
                <p14:modId xmlns:p14="http://schemas.microsoft.com/office/powerpoint/2010/main" val="2395415704"/>
              </p:ext>
            </p:extLst>
          </p:nvPr>
        </p:nvGraphicFramePr>
        <p:xfrm>
          <a:off x="6234450" y="2171113"/>
          <a:ext cx="4591878" cy="4492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3819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9620-6CCC-A34D-9D45-D6B57F800708}"/>
              </a:ext>
            </a:extLst>
          </p:cNvPr>
          <p:cNvSpPr>
            <a:spLocks noGrp="1"/>
          </p:cNvSpPr>
          <p:nvPr>
            <p:ph type="title"/>
          </p:nvPr>
        </p:nvSpPr>
        <p:spPr>
          <a:xfrm>
            <a:off x="964023" y="879063"/>
            <a:ext cx="6043064" cy="641624"/>
          </a:xfrm>
        </p:spPr>
        <p:txBody>
          <a:bodyPr>
            <a:normAutofit/>
          </a:bodyPr>
          <a:lstStyle/>
          <a:p>
            <a:r>
              <a:rPr lang="en-US" dirty="0">
                <a:latin typeface="Gill Sans MT" panose="020B0502020104020203" pitchFamily="34" charset="0"/>
              </a:rPr>
              <a:t>Recruitment timeline</a:t>
            </a:r>
          </a:p>
        </p:txBody>
      </p:sp>
      <p:sp>
        <p:nvSpPr>
          <p:cNvPr id="4" name="Text Placeholder 3">
            <a:extLst>
              <a:ext uri="{FF2B5EF4-FFF2-40B4-BE49-F238E27FC236}">
                <a16:creationId xmlns:a16="http://schemas.microsoft.com/office/drawing/2014/main" id="{86655189-E7B2-3A4A-99EE-997592791F7D}"/>
              </a:ext>
            </a:extLst>
          </p:cNvPr>
          <p:cNvSpPr>
            <a:spLocks noGrp="1"/>
          </p:cNvSpPr>
          <p:nvPr>
            <p:ph type="body" sz="quarter" idx="11"/>
          </p:nvPr>
        </p:nvSpPr>
        <p:spPr>
          <a:xfrm>
            <a:off x="1296955" y="2568686"/>
            <a:ext cx="2133600" cy="205837"/>
          </a:xfrm>
        </p:spPr>
        <p:txBody>
          <a:bodyPr/>
          <a:lstStyle/>
          <a:p>
            <a:r>
              <a:rPr lang="en-US" dirty="0">
                <a:latin typeface="Gill Sans MT" panose="020B0502020104020203" pitchFamily="34" charset="0"/>
              </a:rPr>
              <a:t>24 June 2024</a:t>
            </a:r>
          </a:p>
        </p:txBody>
      </p:sp>
      <p:sp>
        <p:nvSpPr>
          <p:cNvPr id="3" name="Text Placeholder 2">
            <a:extLst>
              <a:ext uri="{FF2B5EF4-FFF2-40B4-BE49-F238E27FC236}">
                <a16:creationId xmlns:a16="http://schemas.microsoft.com/office/drawing/2014/main" id="{6873C602-BA59-1744-B258-B489E00A3E14}"/>
              </a:ext>
            </a:extLst>
          </p:cNvPr>
          <p:cNvSpPr>
            <a:spLocks noGrp="1"/>
          </p:cNvSpPr>
          <p:nvPr>
            <p:ph type="body" sz="quarter" idx="12"/>
          </p:nvPr>
        </p:nvSpPr>
        <p:spPr>
          <a:xfrm>
            <a:off x="1296955" y="2934856"/>
            <a:ext cx="2133600" cy="369332"/>
          </a:xfrm>
        </p:spPr>
        <p:txBody>
          <a:bodyPr/>
          <a:lstStyle/>
          <a:p>
            <a:r>
              <a:rPr lang="en-US" dirty="0">
                <a:latin typeface="Gill Sans MT" panose="020B0502020104020203" pitchFamily="34" charset="0"/>
              </a:rPr>
              <a:t>Applications open for the post of Chair</a:t>
            </a:r>
          </a:p>
        </p:txBody>
      </p:sp>
      <p:sp>
        <p:nvSpPr>
          <p:cNvPr id="6" name="Text Placeholder 5">
            <a:extLst>
              <a:ext uri="{FF2B5EF4-FFF2-40B4-BE49-F238E27FC236}">
                <a16:creationId xmlns:a16="http://schemas.microsoft.com/office/drawing/2014/main" id="{8D4284CF-DF13-E947-ADA5-0FD9AAC03C23}"/>
              </a:ext>
            </a:extLst>
          </p:cNvPr>
          <p:cNvSpPr>
            <a:spLocks noGrp="1"/>
          </p:cNvSpPr>
          <p:nvPr>
            <p:ph type="body" sz="quarter" idx="31"/>
          </p:nvPr>
        </p:nvSpPr>
        <p:spPr>
          <a:xfrm>
            <a:off x="3897799" y="4701908"/>
            <a:ext cx="2133600" cy="205837"/>
          </a:xfrm>
        </p:spPr>
        <p:txBody>
          <a:bodyPr/>
          <a:lstStyle/>
          <a:p>
            <a:r>
              <a:rPr lang="en-US" dirty="0">
                <a:latin typeface="Gill Sans MT" panose="020B0502020104020203" pitchFamily="34" charset="0"/>
              </a:rPr>
              <a:t>12 July 2024	</a:t>
            </a:r>
          </a:p>
        </p:txBody>
      </p:sp>
      <p:sp>
        <p:nvSpPr>
          <p:cNvPr id="5" name="Text Placeholder 4">
            <a:extLst>
              <a:ext uri="{FF2B5EF4-FFF2-40B4-BE49-F238E27FC236}">
                <a16:creationId xmlns:a16="http://schemas.microsoft.com/office/drawing/2014/main" id="{FA4FEC49-A0F0-FB4E-9A87-B2EF11364721}"/>
              </a:ext>
            </a:extLst>
          </p:cNvPr>
          <p:cNvSpPr>
            <a:spLocks noGrp="1"/>
          </p:cNvSpPr>
          <p:nvPr>
            <p:ph type="body" sz="quarter" idx="30"/>
          </p:nvPr>
        </p:nvSpPr>
        <p:spPr>
          <a:xfrm>
            <a:off x="3897799" y="5087328"/>
            <a:ext cx="2133600" cy="369332"/>
          </a:xfrm>
        </p:spPr>
        <p:txBody>
          <a:bodyPr/>
          <a:lstStyle/>
          <a:p>
            <a:r>
              <a:rPr lang="en-US" dirty="0">
                <a:latin typeface="Gill Sans MT" panose="020B0502020104020203" pitchFamily="34" charset="0"/>
              </a:rPr>
              <a:t>Closing date for applications (12 noon closing time).</a:t>
            </a:r>
          </a:p>
          <a:p>
            <a:endParaRPr lang="en-US" dirty="0">
              <a:latin typeface="Gill Sans MT" panose="020B0502020104020203" pitchFamily="34" charset="0"/>
            </a:endParaRPr>
          </a:p>
        </p:txBody>
      </p:sp>
      <p:sp>
        <p:nvSpPr>
          <p:cNvPr id="10" name="Text Placeholder 9">
            <a:extLst>
              <a:ext uri="{FF2B5EF4-FFF2-40B4-BE49-F238E27FC236}">
                <a16:creationId xmlns:a16="http://schemas.microsoft.com/office/drawing/2014/main" id="{9C396C20-F6DF-C940-BE16-6E008BFF9CB9}"/>
              </a:ext>
            </a:extLst>
          </p:cNvPr>
          <p:cNvSpPr>
            <a:spLocks noGrp="1"/>
          </p:cNvSpPr>
          <p:nvPr>
            <p:ph type="body" sz="quarter" idx="35"/>
          </p:nvPr>
        </p:nvSpPr>
        <p:spPr>
          <a:xfrm>
            <a:off x="6438143" y="2568686"/>
            <a:ext cx="2133600" cy="205837"/>
          </a:xfrm>
        </p:spPr>
        <p:txBody>
          <a:bodyPr/>
          <a:lstStyle/>
          <a:p>
            <a:r>
              <a:rPr lang="en-US" dirty="0">
                <a:latin typeface="Gill Sans MT" panose="020B0502020104020203" pitchFamily="34" charset="0"/>
              </a:rPr>
              <a:t>30 July 2024 (tbc)	</a:t>
            </a:r>
          </a:p>
        </p:txBody>
      </p:sp>
      <p:sp>
        <p:nvSpPr>
          <p:cNvPr id="9" name="Text Placeholder 8">
            <a:extLst>
              <a:ext uri="{FF2B5EF4-FFF2-40B4-BE49-F238E27FC236}">
                <a16:creationId xmlns:a16="http://schemas.microsoft.com/office/drawing/2014/main" id="{55F2A68F-70C1-7F46-9A1C-586701744F58}"/>
              </a:ext>
            </a:extLst>
          </p:cNvPr>
          <p:cNvSpPr>
            <a:spLocks noGrp="1"/>
          </p:cNvSpPr>
          <p:nvPr>
            <p:ph type="body" sz="quarter" idx="34"/>
          </p:nvPr>
        </p:nvSpPr>
        <p:spPr>
          <a:xfrm>
            <a:off x="6438142" y="2934856"/>
            <a:ext cx="2685979" cy="369332"/>
          </a:xfrm>
        </p:spPr>
        <p:txBody>
          <a:bodyPr/>
          <a:lstStyle/>
          <a:p>
            <a:r>
              <a:rPr lang="en-US" dirty="0">
                <a:latin typeface="Gill Sans MT" panose="020B0502020104020203" pitchFamily="34" charset="0"/>
              </a:rPr>
              <a:t>Stakeholder panel – details to be confirmed (on line via MS Teams)</a:t>
            </a:r>
          </a:p>
          <a:p>
            <a:endParaRPr lang="en-US" dirty="0">
              <a:latin typeface="Gill Sans MT" panose="020B0502020104020203" pitchFamily="34" charset="0"/>
            </a:endParaRPr>
          </a:p>
        </p:txBody>
      </p:sp>
      <p:sp>
        <p:nvSpPr>
          <p:cNvPr id="8" name="Text Placeholder 7">
            <a:extLst>
              <a:ext uri="{FF2B5EF4-FFF2-40B4-BE49-F238E27FC236}">
                <a16:creationId xmlns:a16="http://schemas.microsoft.com/office/drawing/2014/main" id="{58554997-3B04-634C-A36E-69B03113315A}"/>
              </a:ext>
            </a:extLst>
          </p:cNvPr>
          <p:cNvSpPr>
            <a:spLocks noGrp="1"/>
          </p:cNvSpPr>
          <p:nvPr>
            <p:ph type="body" sz="quarter" idx="33"/>
          </p:nvPr>
        </p:nvSpPr>
        <p:spPr>
          <a:xfrm>
            <a:off x="9001711" y="4701908"/>
            <a:ext cx="2133600" cy="205837"/>
          </a:xfrm>
        </p:spPr>
        <p:txBody>
          <a:bodyPr/>
          <a:lstStyle/>
          <a:p>
            <a:r>
              <a:rPr lang="en-US" dirty="0">
                <a:latin typeface="Gill Sans MT" panose="020B0502020104020203" pitchFamily="34" charset="0"/>
              </a:rPr>
              <a:t>31 July 2024	</a:t>
            </a:r>
          </a:p>
        </p:txBody>
      </p:sp>
      <p:sp>
        <p:nvSpPr>
          <p:cNvPr id="7" name="Text Placeholder 6">
            <a:extLst>
              <a:ext uri="{FF2B5EF4-FFF2-40B4-BE49-F238E27FC236}">
                <a16:creationId xmlns:a16="http://schemas.microsoft.com/office/drawing/2014/main" id="{4E355B93-F7B4-8649-8BBF-819B529D7EC7}"/>
              </a:ext>
            </a:extLst>
          </p:cNvPr>
          <p:cNvSpPr>
            <a:spLocks noGrp="1"/>
          </p:cNvSpPr>
          <p:nvPr>
            <p:ph type="body" sz="quarter" idx="32"/>
          </p:nvPr>
        </p:nvSpPr>
        <p:spPr>
          <a:xfrm>
            <a:off x="9001711" y="5087328"/>
            <a:ext cx="2133600" cy="369332"/>
          </a:xfrm>
        </p:spPr>
        <p:txBody>
          <a:bodyPr/>
          <a:lstStyle/>
          <a:p>
            <a:r>
              <a:rPr lang="en-US" dirty="0">
                <a:latin typeface="Gill Sans MT" panose="020B0502020104020203" pitchFamily="34" charset="0"/>
              </a:rPr>
              <a:t>Date of interview – which will be face to face at Compass Wellbeing’s offices</a:t>
            </a:r>
          </a:p>
          <a:p>
            <a:endParaRPr lang="en-US" dirty="0">
              <a:latin typeface="Gill Sans MT" panose="020B0502020104020203" pitchFamily="34" charset="0"/>
            </a:endParaRPr>
          </a:p>
        </p:txBody>
      </p:sp>
      <p:pic>
        <p:nvPicPr>
          <p:cNvPr id="11" name="Picture 10">
            <a:extLst>
              <a:ext uri="{FF2B5EF4-FFF2-40B4-BE49-F238E27FC236}">
                <a16:creationId xmlns:a16="http://schemas.microsoft.com/office/drawing/2014/main" id="{B55E0980-5287-BDC9-3DC4-572A0D8D7D57}"/>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33304" y="116280"/>
            <a:ext cx="1658112" cy="626181"/>
          </a:xfrm>
          <a:prstGeom prst="rect">
            <a:avLst/>
          </a:prstGeom>
        </p:spPr>
      </p:pic>
      <p:pic>
        <p:nvPicPr>
          <p:cNvPr id="14" name="Picture 13">
            <a:extLst>
              <a:ext uri="{FF2B5EF4-FFF2-40B4-BE49-F238E27FC236}">
                <a16:creationId xmlns:a16="http://schemas.microsoft.com/office/drawing/2014/main" id="{45F90EFE-022B-28A0-326A-E4798B850EF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88827" y="5843390"/>
            <a:ext cx="1497330" cy="796116"/>
          </a:xfrm>
          <a:prstGeom prst="rect">
            <a:avLst/>
          </a:prstGeom>
        </p:spPr>
      </p:pic>
    </p:spTree>
    <p:extLst>
      <p:ext uri="{BB962C8B-B14F-4D97-AF65-F5344CB8AC3E}">
        <p14:creationId xmlns:p14="http://schemas.microsoft.com/office/powerpoint/2010/main" val="2509101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9315B-8AAE-A946-ABBF-894F2E4B1338}"/>
              </a:ext>
            </a:extLst>
          </p:cNvPr>
          <p:cNvSpPr>
            <a:spLocks noGrp="1"/>
          </p:cNvSpPr>
          <p:nvPr>
            <p:ph type="title"/>
          </p:nvPr>
        </p:nvSpPr>
        <p:spPr>
          <a:xfrm>
            <a:off x="889741" y="862507"/>
            <a:ext cx="8081654" cy="610863"/>
          </a:xfrm>
        </p:spPr>
        <p:txBody>
          <a:bodyPr/>
          <a:lstStyle/>
          <a:p>
            <a:r>
              <a:rPr lang="en-US" dirty="0">
                <a:latin typeface="Gill Sans MT" panose="020B0502020104020203" pitchFamily="34" charset="0"/>
              </a:rPr>
              <a:t>How to apply</a:t>
            </a:r>
          </a:p>
        </p:txBody>
      </p:sp>
      <p:sp>
        <p:nvSpPr>
          <p:cNvPr id="4" name="TextBox 3">
            <a:extLst>
              <a:ext uri="{FF2B5EF4-FFF2-40B4-BE49-F238E27FC236}">
                <a16:creationId xmlns:a16="http://schemas.microsoft.com/office/drawing/2014/main" id="{98747853-B2CE-8E9F-1ECB-3897D5987C52}"/>
              </a:ext>
            </a:extLst>
          </p:cNvPr>
          <p:cNvSpPr txBox="1"/>
          <p:nvPr/>
        </p:nvSpPr>
        <p:spPr>
          <a:xfrm>
            <a:off x="889741" y="2185946"/>
            <a:ext cx="11093870" cy="4708981"/>
          </a:xfrm>
          <a:prstGeom prst="rect">
            <a:avLst/>
          </a:prstGeom>
          <a:noFill/>
        </p:spPr>
        <p:txBody>
          <a:bodyPr wrap="square">
            <a:spAutoFit/>
          </a:bodyPr>
          <a:lstStyle/>
          <a:p>
            <a:r>
              <a:rPr lang="en-GB" sz="1600" b="1" dirty="0">
                <a:solidFill>
                  <a:schemeClr val="bg1"/>
                </a:solidFill>
                <a:latin typeface="Gill Sans MT" panose="020B0502020104020203" pitchFamily="34" charset="0"/>
              </a:rPr>
              <a:t>If you wish to be considered for this role, please provide:</a:t>
            </a:r>
          </a:p>
          <a:p>
            <a:endParaRPr lang="en-GB" sz="1600" dirty="0">
              <a:solidFill>
                <a:schemeClr val="bg1"/>
              </a:solidFill>
              <a:latin typeface="Gill Sans MT" panose="020B0502020104020203" pitchFamily="34" charset="0"/>
            </a:endParaRPr>
          </a:p>
          <a:p>
            <a:pPr marL="285750" indent="-285750">
              <a:buFont typeface="Wingdings" panose="05000000000000000000" pitchFamily="2" charset="2"/>
              <a:buChar char="ü"/>
            </a:pPr>
            <a:r>
              <a:rPr lang="en-GB" sz="1600" dirty="0">
                <a:solidFill>
                  <a:schemeClr val="bg1"/>
                </a:solidFill>
                <a:latin typeface="Gill Sans MT" panose="020B0502020104020203" pitchFamily="34" charset="0"/>
              </a:rPr>
              <a:t>Answers to the three application questions in no more than 500 words per question:</a:t>
            </a:r>
          </a:p>
          <a:p>
            <a:pPr marL="285750" indent="-285750">
              <a:buFont typeface="Wingdings" panose="05000000000000000000" pitchFamily="2" charset="2"/>
              <a:buChar char="ü"/>
            </a:pPr>
            <a:endParaRPr lang="en-GB" sz="1600" dirty="0">
              <a:solidFill>
                <a:schemeClr val="bg1"/>
              </a:solidFill>
              <a:latin typeface="Gill Sans MT" panose="020B0502020104020203" pitchFamily="34" charset="0"/>
            </a:endParaRPr>
          </a:p>
          <a:p>
            <a:pPr marL="285750" indent="-285750">
              <a:buFont typeface="Wingdings" panose="05000000000000000000" pitchFamily="2" charset="2"/>
              <a:buChar char="ü"/>
            </a:pPr>
            <a:endParaRPr lang="en-GB" sz="1600" dirty="0">
              <a:solidFill>
                <a:schemeClr val="bg1"/>
              </a:solidFill>
              <a:latin typeface="Gill Sans MT" panose="020B0502020104020203" pitchFamily="34" charset="0"/>
            </a:endParaRPr>
          </a:p>
          <a:p>
            <a:pPr marL="285750" indent="-285750">
              <a:buFont typeface="Wingdings" panose="05000000000000000000" pitchFamily="2" charset="2"/>
              <a:buChar char="ü"/>
            </a:pPr>
            <a:endParaRPr lang="en-GB" sz="1600" dirty="0">
              <a:solidFill>
                <a:schemeClr val="bg1"/>
              </a:solidFill>
              <a:latin typeface="Gill Sans MT" panose="020B0502020104020203" pitchFamily="34" charset="0"/>
            </a:endParaRPr>
          </a:p>
          <a:p>
            <a:pPr marL="285750" indent="-285750">
              <a:buFont typeface="Wingdings" panose="05000000000000000000" pitchFamily="2" charset="2"/>
              <a:buChar char="ü"/>
            </a:pPr>
            <a:endParaRPr lang="en-GB" sz="1600" dirty="0">
              <a:solidFill>
                <a:schemeClr val="bg1"/>
              </a:solidFill>
              <a:latin typeface="Gill Sans MT" panose="020B0502020104020203" pitchFamily="34" charset="0"/>
            </a:endParaRPr>
          </a:p>
          <a:p>
            <a:pPr marL="285750" indent="-285750">
              <a:buFont typeface="Wingdings" panose="05000000000000000000" pitchFamily="2" charset="2"/>
              <a:buChar char="ü"/>
            </a:pPr>
            <a:endParaRPr lang="en-GB" sz="1600" dirty="0">
              <a:solidFill>
                <a:schemeClr val="bg1"/>
              </a:solidFill>
              <a:latin typeface="Gill Sans MT" panose="020B0502020104020203" pitchFamily="34" charset="0"/>
            </a:endParaRPr>
          </a:p>
          <a:p>
            <a:endParaRPr lang="en-GB" sz="1000" dirty="0">
              <a:solidFill>
                <a:schemeClr val="bg1"/>
              </a:solidFill>
              <a:latin typeface="Gill Sans MT" panose="020B0502020104020203" pitchFamily="34" charset="0"/>
            </a:endParaRPr>
          </a:p>
          <a:p>
            <a:pPr marL="285750" indent="-285750">
              <a:buFont typeface="Wingdings" panose="05000000000000000000" pitchFamily="2" charset="2"/>
              <a:buChar char="ü"/>
            </a:pPr>
            <a:r>
              <a:rPr lang="en-GB" sz="1600" dirty="0">
                <a:solidFill>
                  <a:schemeClr val="bg1"/>
                </a:solidFill>
                <a:latin typeface="Gill Sans MT" panose="020B0502020104020203" pitchFamily="34" charset="0"/>
              </a:rPr>
              <a:t>A comprehensive CV that includes your address and contact details, with full employment history as well as highlighting and explaining any gaps</a:t>
            </a:r>
          </a:p>
          <a:p>
            <a:pPr marL="285750" indent="-285750">
              <a:buFont typeface="Wingdings" panose="05000000000000000000" pitchFamily="2" charset="2"/>
              <a:buChar char="ü"/>
            </a:pPr>
            <a:endParaRPr lang="en-GB" sz="1000" dirty="0">
              <a:solidFill>
                <a:schemeClr val="bg1"/>
              </a:solidFill>
              <a:latin typeface="Gill Sans MT" panose="020B0502020104020203" pitchFamily="34" charset="0"/>
            </a:endParaRPr>
          </a:p>
          <a:p>
            <a:pPr marL="285750" indent="-285750">
              <a:buFont typeface="Wingdings" panose="05000000000000000000" pitchFamily="2" charset="2"/>
              <a:buChar char="ü"/>
            </a:pPr>
            <a:r>
              <a:rPr lang="en-GB" sz="1600" dirty="0">
                <a:solidFill>
                  <a:schemeClr val="bg1"/>
                </a:solidFill>
                <a:latin typeface="Gill Sans MT" panose="020B0502020104020203" pitchFamily="34" charset="0"/>
              </a:rPr>
              <a:t>The names, positions, organisations and contact details of two referees, one of which should be from a recent employment or volunteering role.  Your references will be taken prior to interview and may be shared with the interview panel.  References will not be taken without your permission</a:t>
            </a:r>
          </a:p>
          <a:p>
            <a:pPr marL="285750" indent="-285750">
              <a:buFont typeface="Wingdings" panose="05000000000000000000" pitchFamily="2" charset="2"/>
              <a:buChar char="ü"/>
            </a:pPr>
            <a:endParaRPr lang="en-GB" sz="1000" dirty="0">
              <a:solidFill>
                <a:schemeClr val="bg1"/>
              </a:solidFill>
              <a:latin typeface="Gill Sans MT" panose="020B0502020104020203" pitchFamily="34" charset="0"/>
            </a:endParaRPr>
          </a:p>
          <a:p>
            <a:pPr marL="285750" indent="-285750">
              <a:buFont typeface="Wingdings" panose="05000000000000000000" pitchFamily="2" charset="2"/>
              <a:buChar char="ü"/>
            </a:pPr>
            <a:r>
              <a:rPr lang="en-GB" sz="1600" dirty="0">
                <a:solidFill>
                  <a:schemeClr val="bg1"/>
                </a:solidFill>
                <a:latin typeface="Gill Sans MT" panose="020B0502020104020203" pitchFamily="34" charset="0"/>
              </a:rPr>
              <a:t>A completed </a:t>
            </a:r>
            <a:r>
              <a:rPr lang="en-GB" sz="1600" dirty="0">
                <a:solidFill>
                  <a:schemeClr val="bg1"/>
                </a:solidFill>
                <a:latin typeface="Gill Sans MT" panose="020B0502020104020203" pitchFamily="34" charset="0"/>
                <a:hlinkClick r:id="rId3"/>
              </a:rPr>
              <a:t>Fit &amp; Proper Person Test self-declaration form</a:t>
            </a:r>
            <a:r>
              <a:rPr lang="en-GB" sz="1600" dirty="0">
                <a:solidFill>
                  <a:schemeClr val="bg1"/>
                </a:solidFill>
                <a:latin typeface="Gill Sans MT" panose="020B0502020104020203" pitchFamily="34" charset="0"/>
              </a:rPr>
              <a:t>.</a:t>
            </a:r>
          </a:p>
          <a:p>
            <a:pPr marL="285750" indent="-285750">
              <a:buFont typeface="Wingdings" panose="05000000000000000000" pitchFamily="2" charset="2"/>
              <a:buChar char="ü"/>
            </a:pPr>
            <a:endParaRPr lang="en-GB" sz="1000" dirty="0">
              <a:solidFill>
                <a:schemeClr val="bg1"/>
              </a:solidFill>
              <a:latin typeface="Gill Sans MT" panose="020B0502020104020203" pitchFamily="34" charset="0"/>
            </a:endParaRPr>
          </a:p>
          <a:p>
            <a:r>
              <a:rPr lang="en-GB" sz="1600" b="1" dirty="0">
                <a:solidFill>
                  <a:schemeClr val="bg1"/>
                </a:solidFill>
                <a:latin typeface="Gill Sans MT" panose="020B0502020104020203" pitchFamily="34" charset="0"/>
              </a:rPr>
              <a:t>All applications should be sent via email to </a:t>
            </a:r>
            <a:r>
              <a:rPr lang="en-GB" sz="1600" b="1" dirty="0">
                <a:solidFill>
                  <a:schemeClr val="bg1"/>
                </a:solidFill>
                <a:latin typeface="Gill Sans MT" panose="020B0502020104020203" pitchFamily="34" charset="0"/>
                <a:hlinkClick r:id="rId4"/>
              </a:rPr>
              <a:t>elft.compass@nhs.net</a:t>
            </a:r>
            <a:r>
              <a:rPr lang="en-GB" sz="1600" b="1" dirty="0">
                <a:solidFill>
                  <a:schemeClr val="bg1"/>
                </a:solidFill>
                <a:latin typeface="Gill Sans MT" panose="020B0502020104020203" pitchFamily="34" charset="0"/>
              </a:rPr>
              <a:t> by 12 noon on 12 July 2024</a:t>
            </a:r>
          </a:p>
          <a:p>
            <a:endParaRPr lang="en-GB" sz="1400" dirty="0">
              <a:solidFill>
                <a:schemeClr val="bg1"/>
              </a:solidFill>
              <a:latin typeface="Gill Sans MT" panose="020B0502020104020203" pitchFamily="34" charset="0"/>
            </a:endParaRPr>
          </a:p>
        </p:txBody>
      </p:sp>
      <p:sp>
        <p:nvSpPr>
          <p:cNvPr id="6" name="TextBox 5" descr="Question 1:  Your experience in relation to the essential requirements of this role, focusing on your experience as a Chair,  Trustee, Director or Board member and your experience of the voluntary, community or social enterprise sectors&#10;Question 2:  Your motivation for applying&#10;Question 3:  How you have demonstrated a commitment to equality, diversity and inclusion&#10;">
            <a:extLst>
              <a:ext uri="{FF2B5EF4-FFF2-40B4-BE49-F238E27FC236}">
                <a16:creationId xmlns:a16="http://schemas.microsoft.com/office/drawing/2014/main" id="{1B21958C-62A2-973C-8F9C-D1675446F415}"/>
              </a:ext>
            </a:extLst>
          </p:cNvPr>
          <p:cNvSpPr txBox="1"/>
          <p:nvPr/>
        </p:nvSpPr>
        <p:spPr>
          <a:xfrm>
            <a:off x="1221138" y="3092151"/>
            <a:ext cx="10329178" cy="1077218"/>
          </a:xfrm>
          <a:prstGeom prst="rect">
            <a:avLst/>
          </a:prstGeom>
          <a:solidFill>
            <a:schemeClr val="accent2">
              <a:lumMod val="20000"/>
              <a:lumOff val="80000"/>
            </a:schemeClr>
          </a:solidFill>
        </p:spPr>
        <p:txBody>
          <a:bodyPr wrap="square" rtlCol="0">
            <a:spAutoFit/>
          </a:bodyPr>
          <a:lstStyle/>
          <a:p>
            <a:r>
              <a:rPr lang="en-GB" sz="1600" b="1" dirty="0">
                <a:solidFill>
                  <a:schemeClr val="bg1"/>
                </a:solidFill>
                <a:latin typeface="Gill Sans MT" panose="020B0502020104020203" pitchFamily="34" charset="0"/>
              </a:rPr>
              <a:t>Question 1:  </a:t>
            </a:r>
            <a:r>
              <a:rPr lang="en-GB" sz="1600" dirty="0">
                <a:solidFill>
                  <a:schemeClr val="bg1"/>
                </a:solidFill>
                <a:latin typeface="Gill Sans MT" panose="020B0502020104020203" pitchFamily="34" charset="0"/>
              </a:rPr>
              <a:t>Your experience in relation to the essential requirements of this role, focusing on your experience as a Chair,  Trustee, Director or Board member and your experience of the voluntary, community or social enterprise sectors</a:t>
            </a:r>
          </a:p>
          <a:p>
            <a:r>
              <a:rPr lang="en-GB" sz="1600" b="1" dirty="0">
                <a:solidFill>
                  <a:schemeClr val="bg1"/>
                </a:solidFill>
                <a:latin typeface="Gill Sans MT" panose="020B0502020104020203" pitchFamily="34" charset="0"/>
              </a:rPr>
              <a:t>Question 2:  </a:t>
            </a:r>
            <a:r>
              <a:rPr lang="en-GB" sz="1600" dirty="0">
                <a:solidFill>
                  <a:schemeClr val="bg1"/>
                </a:solidFill>
                <a:latin typeface="Gill Sans MT" panose="020B0502020104020203" pitchFamily="34" charset="0"/>
              </a:rPr>
              <a:t>Your motivation for applying</a:t>
            </a:r>
          </a:p>
          <a:p>
            <a:r>
              <a:rPr lang="en-GB" sz="1600" b="1" dirty="0">
                <a:solidFill>
                  <a:schemeClr val="bg1"/>
                </a:solidFill>
                <a:latin typeface="Gill Sans MT" panose="020B0502020104020203" pitchFamily="34" charset="0"/>
              </a:rPr>
              <a:t>Question 3:  </a:t>
            </a:r>
            <a:r>
              <a:rPr lang="en-GB" sz="1600" dirty="0">
                <a:solidFill>
                  <a:schemeClr val="bg1"/>
                </a:solidFill>
                <a:latin typeface="Gill Sans MT" panose="020B0502020104020203" pitchFamily="34" charset="0"/>
              </a:rPr>
              <a:t>How you have demonstrated a commitment to equality, diversity and inclusion</a:t>
            </a:r>
            <a:endParaRPr lang="en-GB"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587087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37669F0-EA6D-6B46-AF0E-A9C2D1F223DB}"/>
              </a:ext>
              <a:ext uri="{C183D7F6-B498-43B3-948B-1728B52AA6E4}">
                <adec:decorative xmlns:adec="http://schemas.microsoft.com/office/drawing/2017/decorative" val="1"/>
              </a:ext>
            </a:extLst>
          </p:cNvPr>
          <p:cNvSpPr>
            <a:spLocks noGrp="1"/>
          </p:cNvSpPr>
          <p:nvPr>
            <p:ph type="sldNum" sz="quarter" idx="16"/>
          </p:nvPr>
        </p:nvSpPr>
        <p:spPr>
          <a:xfrm>
            <a:off x="971550" y="6332220"/>
            <a:ext cx="523240" cy="247651"/>
          </a:xfrm>
        </p:spPr>
        <p:txBody>
          <a:bodyPr/>
          <a:lstStyle/>
          <a:p>
            <a:fld id="{294A09A9-5501-47C1-A89A-A340965A2BE2}" type="slidenum">
              <a:rPr lang="en-US" smtClean="0">
                <a:latin typeface="Gill Sans MT" panose="020B0502020104020203" pitchFamily="34" charset="0"/>
              </a:rPr>
              <a:pPr/>
              <a:t>2</a:t>
            </a:fld>
            <a:endParaRPr lang="en-US" dirty="0">
              <a:latin typeface="Gill Sans MT" panose="020B0502020104020203" pitchFamily="34" charset="0"/>
            </a:endParaRPr>
          </a:p>
        </p:txBody>
      </p:sp>
      <p:pic>
        <p:nvPicPr>
          <p:cNvPr id="9" name="Picture 8" descr="Portrait of Eileen Taylor, Chair of the East London NHS Foundation Trust">
            <a:extLst>
              <a:ext uri="{FF2B5EF4-FFF2-40B4-BE49-F238E27FC236}">
                <a16:creationId xmlns:a16="http://schemas.microsoft.com/office/drawing/2014/main" id="{24C2C08F-34DC-5920-9066-36A5A4B0547F}"/>
              </a:ext>
            </a:extLst>
          </p:cNvPr>
          <p:cNvPicPr>
            <a:picLocks noChangeAspect="1"/>
          </p:cNvPicPr>
          <p:nvPr/>
        </p:nvPicPr>
        <p:blipFill>
          <a:blip r:embed="rId2"/>
          <a:stretch>
            <a:fillRect/>
          </a:stretch>
        </p:blipFill>
        <p:spPr>
          <a:xfrm>
            <a:off x="10476089" y="10732"/>
            <a:ext cx="1715911" cy="2088935"/>
          </a:xfrm>
          <a:prstGeom prst="rect">
            <a:avLst/>
          </a:prstGeom>
        </p:spPr>
      </p:pic>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a:xfrm>
            <a:off x="964023" y="879063"/>
            <a:ext cx="8020951" cy="581989"/>
          </a:xfrm>
        </p:spPr>
        <p:txBody>
          <a:bodyPr>
            <a:normAutofit fontScale="90000"/>
          </a:bodyPr>
          <a:lstStyle/>
          <a:p>
            <a:r>
              <a:rPr lang="en-US" dirty="0">
                <a:latin typeface="Gill Sans MT" panose="020B0502020104020203" pitchFamily="34" charset="0"/>
              </a:rPr>
              <a:t>Welcome from Eileen Taylor, Chair of ELFT</a:t>
            </a:r>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962444" y="2246627"/>
            <a:ext cx="10810739" cy="2305495"/>
          </a:xfrm>
        </p:spPr>
        <p:txBody>
          <a:bodyPr/>
          <a:lstStyle/>
          <a:p>
            <a:r>
              <a:rPr lang="en-GB" dirty="0">
                <a:latin typeface="Gill Sans MT" panose="020B0502020104020203" pitchFamily="34" charset="0"/>
              </a:rPr>
              <a:t>Thank you for your interest in joining the Compass Wellbeing CIC Board as its Chair.  Compass is a community interest company wholly owned by the East London NHS Foundation Trust (ELFT). Its primary focus is to work to improve the wider determinants of health for the populations which we serve, in line with our commitment as the first NHS Marmot Trust. </a:t>
            </a:r>
          </a:p>
          <a:p>
            <a:r>
              <a:rPr lang="en-GB" dirty="0">
                <a:latin typeface="Gill Sans MT" panose="020B0502020104020203" pitchFamily="34" charset="0"/>
              </a:rPr>
              <a:t>Compass Wellbeing has helped shape the Trust’s work as an anchor organisation in Bedfordshire, East London, and Luton enabling significant grant programmes to the local community and voluntary sector.  </a:t>
            </a:r>
          </a:p>
          <a:p>
            <a:r>
              <a:rPr lang="en-GB" dirty="0">
                <a:latin typeface="Gill Sans MT" panose="020B0502020104020203" pitchFamily="34" charset="0"/>
              </a:rPr>
              <a:t>We are keen to appoint an exceptional individual to chair our community interest company as it enters the next stage of its development.  As the new Chair you will working closely with the main ELFT Board to agree the direction and strategy for the Compass Wellbeing’s future, focusing on providing the best possible support to the voluntary and community organisations that service our local communities.  You will play a key role in our appointment of the new permanent Chief Executive for Compass.</a:t>
            </a:r>
          </a:p>
          <a:p>
            <a:endParaRPr lang="en-US" dirty="0">
              <a:latin typeface="Gill Sans MT" panose="020B0502020104020203" pitchFamily="34" charset="0"/>
            </a:endParaRPr>
          </a:p>
          <a:p>
            <a:endParaRPr lang="en-US" dirty="0">
              <a:latin typeface="Gill Sans MT" panose="020B0502020104020203" pitchFamily="34" charset="0"/>
            </a:endParaRPr>
          </a:p>
        </p:txBody>
      </p:sp>
      <p:sp>
        <p:nvSpPr>
          <p:cNvPr id="17" name="TextBox 16">
            <a:extLst>
              <a:ext uri="{FF2B5EF4-FFF2-40B4-BE49-F238E27FC236}">
                <a16:creationId xmlns:a16="http://schemas.microsoft.com/office/drawing/2014/main" id="{4B47CFA0-84F1-4DDA-F8A5-90D02FD7326C}"/>
              </a:ext>
            </a:extLst>
          </p:cNvPr>
          <p:cNvSpPr txBox="1"/>
          <p:nvPr/>
        </p:nvSpPr>
        <p:spPr>
          <a:xfrm>
            <a:off x="2126974" y="4779210"/>
            <a:ext cx="9564357" cy="1077218"/>
          </a:xfrm>
          <a:prstGeom prst="rect">
            <a:avLst/>
          </a:prstGeom>
          <a:noFill/>
        </p:spPr>
        <p:txBody>
          <a:bodyPr wrap="square" rtlCol="0">
            <a:spAutoFit/>
          </a:bodyPr>
          <a:lstStyle/>
          <a:p>
            <a:r>
              <a:rPr lang="en-GB" sz="1600" dirty="0">
                <a:solidFill>
                  <a:schemeClr val="bg1"/>
                </a:solidFill>
                <a:latin typeface="Gill Sans MT" panose="020B0502020104020203" pitchFamily="34" charset="0"/>
              </a:rPr>
              <a:t>We warmly welcome applications from members of our vibrant and diverse communities who bring an understanding of some of the challenges faced by our local populations and are hoping that the successful candidate will be able to bring non-executive director or Trustee experience from the community interest company or charitable sectors.  This is an exciting time to join Compass Wellbeing.</a:t>
            </a:r>
          </a:p>
        </p:txBody>
      </p:sp>
      <p:pic>
        <p:nvPicPr>
          <p:cNvPr id="12" name="Picture 11" descr="Image of Eileen Taylor's signature in black font">
            <a:extLst>
              <a:ext uri="{FF2B5EF4-FFF2-40B4-BE49-F238E27FC236}">
                <a16:creationId xmlns:a16="http://schemas.microsoft.com/office/drawing/2014/main" id="{D75108D8-5BCF-51A8-3ED8-24BB465A3FCD}"/>
              </a:ext>
            </a:extLst>
          </p:cNvPr>
          <p:cNvPicPr>
            <a:picLocks noChangeAspect="1"/>
          </p:cNvPicPr>
          <p:nvPr/>
        </p:nvPicPr>
        <p:blipFill>
          <a:blip r:embed="rId3"/>
          <a:stretch>
            <a:fillRect/>
          </a:stretch>
        </p:blipFill>
        <p:spPr>
          <a:xfrm>
            <a:off x="3202604" y="5944700"/>
            <a:ext cx="2104762" cy="895238"/>
          </a:xfrm>
          <a:prstGeom prst="rect">
            <a:avLst/>
          </a:prstGeom>
        </p:spPr>
      </p:pic>
      <p:pic>
        <p:nvPicPr>
          <p:cNvPr id="10" name="Picture 9" descr="A picture containing font, graphics, graphic design, logo">
            <a:extLst>
              <a:ext uri="{FF2B5EF4-FFF2-40B4-BE49-F238E27FC236}">
                <a16:creationId xmlns:a16="http://schemas.microsoft.com/office/drawing/2014/main" id="{889A0B2B-EBF1-488D-C02A-FAE55CD4D4E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281234" y="5920070"/>
            <a:ext cx="2251772" cy="850375"/>
          </a:xfrm>
          <a:prstGeom prst="rect">
            <a:avLst/>
          </a:prstGeom>
        </p:spPr>
      </p:pic>
      <p:pic>
        <p:nvPicPr>
          <p:cNvPr id="11" name="Picture 10" descr="Logo of the East London NHS Foundation Trust: White letters NHS in blue box, with the name of the Trust underneath">
            <a:extLst>
              <a:ext uri="{FF2B5EF4-FFF2-40B4-BE49-F238E27FC236}">
                <a16:creationId xmlns:a16="http://schemas.microsoft.com/office/drawing/2014/main" id="{3DC02E4B-7185-BD5F-9217-8042A103FCE4}"/>
              </a:ext>
            </a:extLst>
          </p:cNvPr>
          <p:cNvPicPr>
            <a:picLocks noChangeAspect="1"/>
          </p:cNvPicPr>
          <p:nvPr/>
        </p:nvPicPr>
        <p:blipFill>
          <a:blip r:embed="rId5"/>
          <a:stretch>
            <a:fillRect/>
          </a:stretch>
        </p:blipFill>
        <p:spPr>
          <a:xfrm>
            <a:off x="10095209" y="5837318"/>
            <a:ext cx="1725318" cy="926672"/>
          </a:xfrm>
          <a:prstGeom prst="rect">
            <a:avLst/>
          </a:prstGeom>
        </p:spPr>
      </p:pic>
    </p:spTree>
    <p:extLst>
      <p:ext uri="{BB962C8B-B14F-4D97-AF65-F5344CB8AC3E}">
        <p14:creationId xmlns:p14="http://schemas.microsoft.com/office/powerpoint/2010/main" val="391246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6907623" y="2173658"/>
            <a:ext cx="4511491" cy="610863"/>
          </a:xfrm>
        </p:spPr>
        <p:txBody>
          <a:bodyPr>
            <a:normAutofit fontScale="90000"/>
          </a:bodyPr>
          <a:lstStyle/>
          <a:p>
            <a:r>
              <a:rPr lang="en-US" dirty="0">
                <a:latin typeface="Gill Sans MT" panose="020B0502020104020203" pitchFamily="34" charset="0"/>
              </a:rPr>
              <a:t>Thank you for your interest</a:t>
            </a:r>
          </a:p>
        </p:txBody>
      </p:sp>
      <p:sp>
        <p:nvSpPr>
          <p:cNvPr id="11" name="Subtitle 10">
            <a:extLst>
              <a:ext uri="{FF2B5EF4-FFF2-40B4-BE49-F238E27FC236}">
                <a16:creationId xmlns:a16="http://schemas.microsoft.com/office/drawing/2014/main" id="{F0F25866-5DB1-334A-8037-692579FBDE39}"/>
              </a:ext>
            </a:extLst>
          </p:cNvPr>
          <p:cNvSpPr>
            <a:spLocks noGrp="1"/>
          </p:cNvSpPr>
          <p:nvPr>
            <p:ph type="subTitle" idx="1"/>
          </p:nvPr>
        </p:nvSpPr>
        <p:spPr>
          <a:xfrm>
            <a:off x="6907623" y="3453064"/>
            <a:ext cx="4903377" cy="1900990"/>
          </a:xfrm>
        </p:spPr>
        <p:txBody>
          <a:bodyPr>
            <a:normAutofit/>
          </a:bodyPr>
          <a:lstStyle/>
          <a:p>
            <a:r>
              <a:rPr lang="en-US" sz="1700" dirty="0">
                <a:latin typeface="Gill Sans MT" panose="020B0502020104020203" pitchFamily="34" charset="0"/>
              </a:rPr>
              <a:t>If you are interested in applying for this exciting role, please submit your application to </a:t>
            </a:r>
            <a:r>
              <a:rPr lang="en-US" sz="1700" dirty="0">
                <a:latin typeface="Gill Sans MT" panose="020B0502020104020203" pitchFamily="34" charset="0"/>
                <a:hlinkClick r:id="rId3"/>
              </a:rPr>
              <a:t>elft.compass@nhs.net</a:t>
            </a:r>
            <a:r>
              <a:rPr lang="en-US" sz="1700" dirty="0">
                <a:latin typeface="Gill Sans MT" panose="020B0502020104020203" pitchFamily="34" charset="0"/>
              </a:rPr>
              <a:t> by </a:t>
            </a:r>
            <a:r>
              <a:rPr lang="en-US" sz="1700" b="1" dirty="0">
                <a:latin typeface="Gill Sans MT" panose="020B0502020104020203" pitchFamily="34" charset="0"/>
              </a:rPr>
              <a:t>12 noon on Friday 12 July 2024.</a:t>
            </a:r>
          </a:p>
          <a:p>
            <a:r>
              <a:rPr lang="en-US" sz="1700" dirty="0">
                <a:latin typeface="Gill Sans MT" panose="020B0502020104020203" pitchFamily="34" charset="0"/>
              </a:rPr>
              <a:t>If you wish to have an informal chat about the role,  please contact Compass Wellbeing CIC interim Chief Executive, Simon Hall, via </a:t>
            </a:r>
            <a:r>
              <a:rPr lang="en-US" sz="1700" dirty="0">
                <a:latin typeface="Gill Sans MT" panose="020B0502020104020203" pitchFamily="34" charset="0"/>
                <a:hlinkClick r:id="rId4"/>
              </a:rPr>
              <a:t>s.hall49@nhs.net </a:t>
            </a:r>
            <a:r>
              <a:rPr lang="en-US" sz="1700" dirty="0">
                <a:latin typeface="Gill Sans MT" panose="020B0502020104020203" pitchFamily="34" charset="0"/>
              </a:rPr>
              <a:t>to arrange an appropriate time to speak.</a:t>
            </a:r>
          </a:p>
          <a:p>
            <a:endParaRPr lang="en-US" dirty="0">
              <a:latin typeface="Gill Sans MT" panose="020B0502020104020203" pitchFamily="34" charset="0"/>
            </a:endParaRPr>
          </a:p>
        </p:txBody>
      </p:sp>
      <p:sp>
        <p:nvSpPr>
          <p:cNvPr id="9" name="Text Placeholder 8">
            <a:extLst>
              <a:ext uri="{FF2B5EF4-FFF2-40B4-BE49-F238E27FC236}">
                <a16:creationId xmlns:a16="http://schemas.microsoft.com/office/drawing/2014/main" id="{76767661-63CB-A645-82F2-3B860E338B67}"/>
              </a:ext>
            </a:extLst>
          </p:cNvPr>
          <p:cNvSpPr>
            <a:spLocks noGrp="1"/>
          </p:cNvSpPr>
          <p:nvPr>
            <p:ph type="body" sz="quarter" idx="11"/>
          </p:nvPr>
        </p:nvSpPr>
        <p:spPr>
          <a:xfrm>
            <a:off x="6896100" y="5354054"/>
            <a:ext cx="4914900" cy="588795"/>
          </a:xfrm>
        </p:spPr>
        <p:txBody>
          <a:bodyPr/>
          <a:lstStyle/>
          <a:p>
            <a:r>
              <a:rPr lang="en-GB" b="1" u="sng" dirty="0">
                <a:solidFill>
                  <a:schemeClr val="bg2"/>
                </a:solidFill>
                <a:hlinkClick r:id="rId5"/>
              </a:rPr>
              <a:t>https://compasswellbeing.co.uk/</a:t>
            </a:r>
            <a:r>
              <a:rPr lang="en-GB" b="1" dirty="0">
                <a:solidFill>
                  <a:schemeClr val="bg2"/>
                </a:solidFill>
              </a:rPr>
              <a:t> </a:t>
            </a:r>
          </a:p>
          <a:p>
            <a:r>
              <a:rPr lang="en-GB" b="1" u="sng" dirty="0">
                <a:hlinkClick r:id="rId6"/>
              </a:rPr>
              <a:t>https://www.elft.nhs.uk/</a:t>
            </a:r>
            <a:r>
              <a:rPr lang="en-GB" b="1" dirty="0"/>
              <a:t> </a:t>
            </a:r>
          </a:p>
        </p:txBody>
      </p:sp>
      <p:pic>
        <p:nvPicPr>
          <p:cNvPr id="5" name="Picture 4" descr="A picture containing font, graphics, graphic design, logo">
            <a:extLst>
              <a:ext uri="{FF2B5EF4-FFF2-40B4-BE49-F238E27FC236}">
                <a16:creationId xmlns:a16="http://schemas.microsoft.com/office/drawing/2014/main" id="{3451B5DF-7473-47AC-6C6C-2580B878ADB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07623" y="6025988"/>
            <a:ext cx="1658112" cy="626181"/>
          </a:xfrm>
          <a:prstGeom prst="rect">
            <a:avLst/>
          </a:prstGeom>
        </p:spPr>
      </p:pic>
      <p:pic>
        <p:nvPicPr>
          <p:cNvPr id="3" name="Picture 2" descr="Logo of the East London NHS Foundation Trust: White letters NHS in blue box, with the name of the Trust underneath">
            <a:extLst>
              <a:ext uri="{FF2B5EF4-FFF2-40B4-BE49-F238E27FC236}">
                <a16:creationId xmlns:a16="http://schemas.microsoft.com/office/drawing/2014/main" id="{5182A3C7-8362-2B73-1581-98B701AB55C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179232" y="5728244"/>
            <a:ext cx="1729740" cy="923925"/>
          </a:xfrm>
          <a:prstGeom prst="rect">
            <a:avLst/>
          </a:prstGeom>
          <a:noFill/>
        </p:spPr>
      </p:pic>
      <p:pic>
        <p:nvPicPr>
          <p:cNvPr id="1028" name="Picture 4" descr="Two woman in a discussion at round table, one speaking, the other smiling at the speaker">
            <a:extLst>
              <a:ext uri="{FF2B5EF4-FFF2-40B4-BE49-F238E27FC236}">
                <a16:creationId xmlns:a16="http://schemas.microsoft.com/office/drawing/2014/main" id="{0DAB8231-DE78-5EFF-A760-3B5A039DE9B8}"/>
              </a:ext>
            </a:extLst>
          </p:cNvPr>
          <p:cNvPicPr>
            <a:picLocks noGrp="1" noChangeAspect="1" noChangeArrowheads="1"/>
          </p:cNvPicPr>
          <p:nvPr>
            <p:ph type="pic" sz="quarter" idx="13"/>
          </p:nvPr>
        </p:nvPicPr>
        <p:blipFill>
          <a:blip r:embed="rId9">
            <a:extLst>
              <a:ext uri="{28A0092B-C50C-407E-A947-70E740481C1C}">
                <a14:useLocalDpi xmlns:a14="http://schemas.microsoft.com/office/drawing/2010/main" val="0"/>
              </a:ext>
            </a:extLst>
          </a:blip>
          <a:srcRect l="13681" r="1368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677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0" name="Picture Placeholder 19" descr="Diverse group of c 20 people of different age and ethnicities sitting around round table in discussion. Woman in red sweater and head scarf talking, others listening intently.">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319" t="2978" r="319" b="2752"/>
          <a:stretch/>
        </p:blipFill>
        <p:spPr>
          <a:xfrm>
            <a:off x="-19455" y="0"/>
            <a:ext cx="12211455" cy="6858000"/>
          </a:xfrm>
        </p:spPr>
      </p:pic>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a:xfrm>
            <a:off x="7250523" y="214688"/>
            <a:ext cx="4941477" cy="610863"/>
          </a:xfrm>
        </p:spPr>
        <p:txBody>
          <a:bodyPr>
            <a:normAutofit/>
          </a:bodyPr>
          <a:lstStyle/>
          <a:p>
            <a:r>
              <a:rPr lang="en-US" sz="3850" dirty="0">
                <a:latin typeface="Gill Sans MT" panose="020B0502020104020203" pitchFamily="34" charset="0"/>
              </a:rPr>
              <a:t>About us</a:t>
            </a:r>
            <a:endParaRPr lang="en-US" sz="3850" dirty="0"/>
          </a:p>
        </p:txBody>
      </p:sp>
      <p:cxnSp>
        <p:nvCxnSpPr>
          <p:cNvPr id="6" name="Straight Connector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7250523" y="113421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05465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37669F0-EA6D-6B46-AF0E-A9C2D1F223DB}"/>
              </a:ext>
              <a:ext uri="{C183D7F6-B498-43B3-948B-1728B52AA6E4}">
                <adec:decorative xmlns:adec="http://schemas.microsoft.com/office/drawing/2017/decorative" val="1"/>
              </a:ext>
            </a:extLst>
          </p:cNvPr>
          <p:cNvSpPr>
            <a:spLocks noGrp="1"/>
          </p:cNvSpPr>
          <p:nvPr>
            <p:ph type="sldNum" sz="quarter" idx="16"/>
          </p:nvPr>
        </p:nvSpPr>
        <p:spPr>
          <a:xfrm>
            <a:off x="971550" y="6332220"/>
            <a:ext cx="523240" cy="247651"/>
          </a:xfrm>
        </p:spPr>
        <p:txBody>
          <a:bodyPr/>
          <a:lstStyle/>
          <a:p>
            <a:fld id="{294A09A9-5501-47C1-A89A-A340965A2BE2}" type="slidenum">
              <a:rPr lang="en-US" smtClean="0">
                <a:latin typeface="Gill Sans MT" panose="020B0502020104020203" pitchFamily="34" charset="0"/>
              </a:rPr>
              <a:pPr/>
              <a:t>4</a:t>
            </a:fld>
            <a:endParaRPr lang="en-US" dirty="0">
              <a:latin typeface="Gill Sans MT" panose="020B0502020104020203" pitchFamily="34" charset="0"/>
            </a:endParaRPr>
          </a:p>
        </p:txBody>
      </p:sp>
      <p:pic>
        <p:nvPicPr>
          <p:cNvPr id="9" name="Picture Placeholder 8" descr="Two staff members in conversation with invisible third person, in front of speaker's podium, with slide in the background highlighting Compass' local VCSE and other partners">
            <a:extLst>
              <a:ext uri="{FF2B5EF4-FFF2-40B4-BE49-F238E27FC236}">
                <a16:creationId xmlns:a16="http://schemas.microsoft.com/office/drawing/2014/main" id="{263BE91F-28DD-EB66-02F0-062E543406AF}"/>
              </a:ext>
              <a:ext uri="{C183D7F6-B498-43B3-948B-1728B52AA6E4}">
                <adec:decorative xmlns:adec="http://schemas.microsoft.com/office/drawing/2017/decorative" val="0"/>
              </a:ext>
            </a:extLst>
          </p:cNvPr>
          <p:cNvPicPr>
            <a:picLocks noGrp="1" noChangeAspect="1"/>
          </p:cNvPicPr>
          <p:nvPr>
            <p:ph type="pic" sz="quarter" idx="13"/>
          </p:nvPr>
        </p:nvPicPr>
        <p:blipFill>
          <a:blip r:embed="rId2"/>
          <a:srcRect t="7522" b="7522"/>
          <a:stretch>
            <a:fillRect/>
          </a:stretch>
        </p:blipFill>
        <p:spPr>
          <a:prstGeom prst="rect">
            <a:avLst/>
          </a:prstGeom>
        </p:spPr>
      </p:pic>
      <p:pic>
        <p:nvPicPr>
          <p:cNvPr id="10" name="Picture 9">
            <a:extLst>
              <a:ext uri="{FF2B5EF4-FFF2-40B4-BE49-F238E27FC236}">
                <a16:creationId xmlns:a16="http://schemas.microsoft.com/office/drawing/2014/main" id="{889A0B2B-EBF1-488D-C02A-FAE55CD4D4E6}"/>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33304" y="6115539"/>
            <a:ext cx="1658112" cy="626181"/>
          </a:xfrm>
          <a:prstGeom prst="rect">
            <a:avLst/>
          </a:prstGeom>
        </p:spPr>
      </p:pic>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a:lstStyle/>
          <a:p>
            <a:r>
              <a:rPr lang="en-US" dirty="0">
                <a:latin typeface="Gill Sans MT" panose="020B0502020104020203" pitchFamily="34" charset="0"/>
              </a:rPr>
              <a:t>Introduction</a:t>
            </a:r>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971550" y="2140276"/>
            <a:ext cx="4852780" cy="2795232"/>
          </a:xfrm>
        </p:spPr>
        <p:txBody>
          <a:bodyPr/>
          <a:lstStyle/>
          <a:p>
            <a:r>
              <a:rPr lang="en-GB" dirty="0">
                <a:latin typeface="Gill Sans MT" panose="020B0502020104020203" pitchFamily="34" charset="0"/>
              </a:rPr>
              <a:t>Compass Wellbeing CIC is a community interest company (CIC) wholly owned by the East London NHS Foundation Trust (ELFT).  We have exciting opportunities to influence the field of social justice, and to promote ELFT’s mission as a Marmot Trust.  The Board of Compass Wellbeing has set its aim high and aspires to grow the organisation to deliver a sustainable turnover and significant social impact. </a:t>
            </a:r>
          </a:p>
          <a:p>
            <a:r>
              <a:rPr lang="en-GB" dirty="0">
                <a:latin typeface="Gill Sans MT" panose="020B0502020104020203" pitchFamily="34" charset="0"/>
              </a:rPr>
              <a:t>Our mission is to carry the mantel of social justice so that the organisation is able to positively impact on the outcomes for the disadvantaged and vulnerable in society.</a:t>
            </a:r>
          </a:p>
          <a:p>
            <a:endParaRPr lang="en-GB" dirty="0">
              <a:latin typeface="Gill Sans MT" panose="020B0502020104020203" pitchFamily="34" charset="0"/>
            </a:endParaRPr>
          </a:p>
          <a:p>
            <a:endParaRPr lang="en-US" dirty="0">
              <a:latin typeface="Gill Sans MT" panose="020B0502020104020203" pitchFamily="34" charset="0"/>
            </a:endParaRPr>
          </a:p>
        </p:txBody>
      </p:sp>
      <p:sp>
        <p:nvSpPr>
          <p:cNvPr id="13" name="Text Placeholder 3">
            <a:extLst>
              <a:ext uri="{FF2B5EF4-FFF2-40B4-BE49-F238E27FC236}">
                <a16:creationId xmlns:a16="http://schemas.microsoft.com/office/drawing/2014/main" id="{3C5ECA45-7150-E0E1-5FB3-38AD5602DDFF}"/>
              </a:ext>
            </a:extLst>
          </p:cNvPr>
          <p:cNvSpPr txBox="1">
            <a:spLocks/>
          </p:cNvSpPr>
          <p:nvPr/>
        </p:nvSpPr>
        <p:spPr>
          <a:xfrm>
            <a:off x="2568102" y="4823394"/>
            <a:ext cx="3337398" cy="1524927"/>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Gill Sans MT" panose="020B0502020104020203" pitchFamily="34" charset="0"/>
              </a:rPr>
              <a:t>We are looking for a motivated individual to lead our Board into the next stage of our development.  Ideally we’re looking for an established Board level leader with experience in the social entrepreneurial, voluntary or charity sectors.  Are you that person?</a:t>
            </a:r>
          </a:p>
          <a:p>
            <a:endParaRPr lang="en-GB" dirty="0">
              <a:latin typeface="Gill Sans MT" panose="020B0502020104020203" pitchFamily="34" charset="0"/>
            </a:endParaRPr>
          </a:p>
          <a:p>
            <a:endParaRPr lang="en-US" dirty="0">
              <a:latin typeface="Gill Sans MT" panose="020B0502020104020203" pitchFamily="34" charset="0"/>
            </a:endParaRPr>
          </a:p>
        </p:txBody>
      </p:sp>
    </p:spTree>
    <p:extLst>
      <p:ext uri="{BB962C8B-B14F-4D97-AF65-F5344CB8AC3E}">
        <p14:creationId xmlns:p14="http://schemas.microsoft.com/office/powerpoint/2010/main" val="2060244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29419FC-F5EB-66EF-6364-E0A9B12566DC}"/>
              </a:ext>
              <a:ext uri="{C183D7F6-B498-43B3-948B-1728B52AA6E4}">
                <adec:decorative xmlns:adec="http://schemas.microsoft.com/office/drawing/2017/decorative" val="1"/>
              </a:ext>
            </a:extLst>
          </p:cNvPr>
          <p:cNvSpPr>
            <a:spLocks noGrp="1"/>
          </p:cNvSpPr>
          <p:nvPr>
            <p:ph type="sldNum" sz="quarter" idx="16"/>
          </p:nvPr>
        </p:nvSpPr>
        <p:spPr/>
        <p:txBody>
          <a:bodyPr/>
          <a:lstStyle/>
          <a:p>
            <a:fld id="{294A09A9-5501-47C1-A89A-A340965A2BE2}" type="slidenum">
              <a:rPr lang="en-US" smtClean="0"/>
              <a:pPr/>
              <a:t>5</a:t>
            </a:fld>
            <a:endParaRPr lang="en-US" dirty="0">
              <a:latin typeface="+mn-lt"/>
            </a:endParaRPr>
          </a:p>
        </p:txBody>
      </p:sp>
      <p:sp>
        <p:nvSpPr>
          <p:cNvPr id="3" name="Title 2">
            <a:extLst>
              <a:ext uri="{FF2B5EF4-FFF2-40B4-BE49-F238E27FC236}">
                <a16:creationId xmlns:a16="http://schemas.microsoft.com/office/drawing/2014/main" id="{8AC07E2D-D5A7-C963-689C-924AEB7C77BA}"/>
              </a:ext>
            </a:extLst>
          </p:cNvPr>
          <p:cNvSpPr>
            <a:spLocks noGrp="1"/>
          </p:cNvSpPr>
          <p:nvPr>
            <p:ph type="title"/>
          </p:nvPr>
        </p:nvSpPr>
        <p:spPr>
          <a:xfrm>
            <a:off x="964023" y="879064"/>
            <a:ext cx="6112638" cy="552172"/>
          </a:xfrm>
        </p:spPr>
        <p:txBody>
          <a:bodyPr>
            <a:normAutofit fontScale="90000"/>
          </a:bodyPr>
          <a:lstStyle/>
          <a:p>
            <a:r>
              <a:rPr lang="en-GB" dirty="0">
                <a:latin typeface="Gill Sans MT" panose="020B0502020104020203" pitchFamily="34" charset="0"/>
              </a:rPr>
              <a:t>Our mission and vision</a:t>
            </a:r>
          </a:p>
        </p:txBody>
      </p:sp>
      <p:graphicFrame>
        <p:nvGraphicFramePr>
          <p:cNvPr id="9" name="Diagram 8" descr="Two text boxes with the Mission and Vision of Compass (see Alt Text for each box)">
            <a:extLst>
              <a:ext uri="{FF2B5EF4-FFF2-40B4-BE49-F238E27FC236}">
                <a16:creationId xmlns:a16="http://schemas.microsoft.com/office/drawing/2014/main" id="{49EF7983-62AF-AD9E-64E3-349EDB0F77FD}"/>
              </a:ext>
            </a:extLst>
          </p:cNvPr>
          <p:cNvGraphicFramePr/>
          <p:nvPr>
            <p:extLst>
              <p:ext uri="{D42A27DB-BD31-4B8C-83A1-F6EECF244321}">
                <p14:modId xmlns:p14="http://schemas.microsoft.com/office/powerpoint/2010/main" val="549809412"/>
              </p:ext>
            </p:extLst>
          </p:nvPr>
        </p:nvGraphicFramePr>
        <p:xfrm>
          <a:off x="2286000" y="2126974"/>
          <a:ext cx="9442174" cy="4095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3406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29419FC-F5EB-66EF-6364-E0A9B12566DC}"/>
              </a:ext>
              <a:ext uri="{C183D7F6-B498-43B3-948B-1728B52AA6E4}">
                <adec:decorative xmlns:adec="http://schemas.microsoft.com/office/drawing/2017/decorative" val="1"/>
              </a:ext>
            </a:extLst>
          </p:cNvPr>
          <p:cNvSpPr>
            <a:spLocks noGrp="1"/>
          </p:cNvSpPr>
          <p:nvPr>
            <p:ph type="sldNum" sz="quarter" idx="16"/>
          </p:nvPr>
        </p:nvSpPr>
        <p:spPr/>
        <p:txBody>
          <a:bodyPr/>
          <a:lstStyle/>
          <a:p>
            <a:fld id="{294A09A9-5501-47C1-A89A-A340965A2BE2}" type="slidenum">
              <a:rPr lang="en-US" smtClean="0"/>
              <a:pPr/>
              <a:t>6</a:t>
            </a:fld>
            <a:endParaRPr lang="en-US" dirty="0">
              <a:latin typeface="+mn-lt"/>
            </a:endParaRPr>
          </a:p>
        </p:txBody>
      </p:sp>
      <p:sp>
        <p:nvSpPr>
          <p:cNvPr id="3" name="Title 2">
            <a:extLst>
              <a:ext uri="{FF2B5EF4-FFF2-40B4-BE49-F238E27FC236}">
                <a16:creationId xmlns:a16="http://schemas.microsoft.com/office/drawing/2014/main" id="{8AC07E2D-D5A7-C963-689C-924AEB7C77BA}"/>
              </a:ext>
            </a:extLst>
          </p:cNvPr>
          <p:cNvSpPr>
            <a:spLocks noGrp="1"/>
          </p:cNvSpPr>
          <p:nvPr>
            <p:ph type="title"/>
          </p:nvPr>
        </p:nvSpPr>
        <p:spPr>
          <a:xfrm>
            <a:off x="964023" y="879064"/>
            <a:ext cx="6112638" cy="552172"/>
          </a:xfrm>
        </p:spPr>
        <p:txBody>
          <a:bodyPr>
            <a:normAutofit fontScale="90000"/>
          </a:bodyPr>
          <a:lstStyle/>
          <a:p>
            <a:r>
              <a:rPr lang="en-GB" dirty="0">
                <a:latin typeface="Gill Sans MT" panose="020B0502020104020203" pitchFamily="34" charset="0"/>
              </a:rPr>
              <a:t>Our values</a:t>
            </a:r>
          </a:p>
        </p:txBody>
      </p:sp>
      <p:graphicFrame>
        <p:nvGraphicFramePr>
          <p:cNvPr id="23" name="Diagram 22" descr="Vertical bullet list:&#10;Collaboration:   We unite with diverse partners to achieve common goals in health and social care, valuing teamwork at the heart of our mission.&#10;Empathy:   Our actions are guided by a deep understanding of and compassion for the communities we serve.&#10;Integrity:   We lead with openness and honesty, ensuring transparency and inclusivity in our pursuit of social justice and wellbeing.&#10;Quality:   Excellence in our services and impact is our priority, ensuring meaningful differences in people’s lives.&#10;Innovation:   We are committed to embracing new ideas and approaches in our work, constantly seeking out creative solutions to improve population health outcomes.&#10;">
            <a:extLst>
              <a:ext uri="{FF2B5EF4-FFF2-40B4-BE49-F238E27FC236}">
                <a16:creationId xmlns:a16="http://schemas.microsoft.com/office/drawing/2014/main" id="{70B34240-AD19-4F93-954B-7B8DB01D0FE3}"/>
              </a:ext>
            </a:extLst>
          </p:cNvPr>
          <p:cNvGraphicFramePr/>
          <p:nvPr>
            <p:extLst>
              <p:ext uri="{D42A27DB-BD31-4B8C-83A1-F6EECF244321}">
                <p14:modId xmlns:p14="http://schemas.microsoft.com/office/powerpoint/2010/main" val="378149498"/>
              </p:ext>
            </p:extLst>
          </p:nvPr>
        </p:nvGraphicFramePr>
        <p:xfrm>
          <a:off x="861043" y="1560443"/>
          <a:ext cx="10786441" cy="5019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7302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1CBB9-2BE2-F35A-16EA-A2E3062F8B57}"/>
              </a:ext>
            </a:extLst>
          </p:cNvPr>
          <p:cNvSpPr>
            <a:spLocks noGrp="1"/>
          </p:cNvSpPr>
          <p:nvPr>
            <p:ph type="title"/>
          </p:nvPr>
        </p:nvSpPr>
        <p:spPr>
          <a:xfrm>
            <a:off x="1248228" y="327014"/>
            <a:ext cx="4941477" cy="610863"/>
          </a:xfrm>
        </p:spPr>
        <p:txBody>
          <a:bodyPr/>
          <a:lstStyle/>
          <a:p>
            <a:r>
              <a:rPr lang="en-GB" dirty="0"/>
              <a:t>Where we work</a:t>
            </a:r>
          </a:p>
        </p:txBody>
      </p:sp>
      <p:pic>
        <p:nvPicPr>
          <p:cNvPr id="7" name="Picture 2" descr="Image of two maps in light grey with white lines: North East London with Boroughs marked out, and Luton and Bedfordshire with local authority boundaries mapped. Each one if these have a Compass logo superimposed">
            <a:extLst>
              <a:ext uri="{FF2B5EF4-FFF2-40B4-BE49-F238E27FC236}">
                <a16:creationId xmlns:a16="http://schemas.microsoft.com/office/drawing/2014/main" id="{4C1DA6F6-4D19-B46E-9D98-7777443E0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75" y="327014"/>
            <a:ext cx="9247384" cy="6301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826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8AC07E2D-D5A7-C963-689C-924AEB7C77BA}"/>
              </a:ext>
            </a:extLst>
          </p:cNvPr>
          <p:cNvSpPr>
            <a:spLocks noGrp="1"/>
          </p:cNvSpPr>
          <p:nvPr>
            <p:ph type="title"/>
          </p:nvPr>
        </p:nvSpPr>
        <p:spPr>
          <a:xfrm>
            <a:off x="964022" y="987349"/>
            <a:ext cx="9900493" cy="552172"/>
          </a:xfrm>
        </p:spPr>
        <p:txBody>
          <a:bodyPr>
            <a:normAutofit fontScale="90000"/>
          </a:bodyPr>
          <a:lstStyle/>
          <a:p>
            <a:r>
              <a:rPr lang="en-US" dirty="0">
                <a:latin typeface="Gill Sans MT" panose="020B0502020104020203" pitchFamily="34" charset="0"/>
              </a:rPr>
              <a:t>Some of our achievements in 2023/24</a:t>
            </a:r>
            <a:endParaRPr lang="en-GB" dirty="0">
              <a:latin typeface="Gill Sans MT" panose="020B0502020104020203" pitchFamily="34" charset="0"/>
            </a:endParaRPr>
          </a:p>
        </p:txBody>
      </p:sp>
      <p:graphicFrame>
        <p:nvGraphicFramePr>
          <p:cNvPr id="5" name="TextBox 9" descr="Vertical bullet list:&#10;£5,381,471 of funding passed to VCSEs&#10;94 projects commissioned&#10;3,000+ VCSEs in the Compass Wellbeing network&#10;584 meetings with VCSEs in our network&#10;9 mental health service users completed work placements at Compass Wellbeing&#10;8,000 medical devices serviced&#10;£43,837 of funding managed on behalf of the ELFT Charity&#10;">
            <a:extLst>
              <a:ext uri="{FF2B5EF4-FFF2-40B4-BE49-F238E27FC236}">
                <a16:creationId xmlns:a16="http://schemas.microsoft.com/office/drawing/2014/main" id="{9C7D54C9-6281-C6B5-3B05-86B231B38C5D}"/>
              </a:ext>
            </a:extLst>
          </p:cNvPr>
          <p:cNvGraphicFramePr/>
          <p:nvPr>
            <p:extLst>
              <p:ext uri="{D42A27DB-BD31-4B8C-83A1-F6EECF244321}">
                <p14:modId xmlns:p14="http://schemas.microsoft.com/office/powerpoint/2010/main" val="1143078613"/>
              </p:ext>
            </p:extLst>
          </p:nvPr>
        </p:nvGraphicFramePr>
        <p:xfrm>
          <a:off x="964022" y="2345343"/>
          <a:ext cx="10008778" cy="4110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3397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0" name="Picture Placeholder 19" descr="Large classical room with audience sitting theatre style, and presenter in front &#10;Heading reads &quot;The role of the chair&quot;">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7179"/>
          <a:stretch/>
        </p:blipFill>
        <p:spPr>
          <a:xfrm>
            <a:off x="0" y="0"/>
            <a:ext cx="12192000" cy="6857999"/>
          </a:xfrm>
        </p:spPr>
      </p:pic>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a:xfrm>
            <a:off x="7194680" y="542883"/>
            <a:ext cx="4941477" cy="610863"/>
          </a:xfrm>
        </p:spPr>
        <p:txBody>
          <a:bodyPr>
            <a:normAutofit/>
          </a:bodyPr>
          <a:lstStyle/>
          <a:p>
            <a:r>
              <a:rPr lang="en-US" sz="3850" dirty="0">
                <a:latin typeface="Gill Sans MT" panose="020B0502020104020203" pitchFamily="34" charset="0"/>
              </a:rPr>
              <a:t>The role of Chair</a:t>
            </a:r>
            <a:endParaRPr lang="en-US" sz="3850" dirty="0"/>
          </a:p>
        </p:txBody>
      </p:sp>
      <p:cxnSp>
        <p:nvCxnSpPr>
          <p:cNvPr id="6" name="Straight Connector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7194680" y="169263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15668974"/>
      </p:ext>
    </p:extLst>
  </p:cSld>
  <p:clrMapOvr>
    <a:masterClrMapping/>
  </p:clrMapOvr>
</p:sld>
</file>

<file path=ppt/theme/theme1.xml><?xml version="1.0" encoding="utf-8"?>
<a:theme xmlns:a="http://schemas.openxmlformats.org/drawingml/2006/main" name="Theme1">
  <a:themeElements>
    <a:clrScheme name="Custom 8">
      <a:dk1>
        <a:srgbClr val="373737"/>
      </a:dk1>
      <a:lt1>
        <a:sysClr val="window" lastClr="FFFFFF"/>
      </a:lt1>
      <a:dk2>
        <a:srgbClr val="585858"/>
      </a:dk2>
      <a:lt2>
        <a:srgbClr val="C74168"/>
      </a:lt2>
      <a:accent1>
        <a:srgbClr val="00A1D6"/>
      </a:accent1>
      <a:accent2>
        <a:srgbClr val="7271AE"/>
      </a:accent2>
      <a:accent3>
        <a:srgbClr val="00A1D6"/>
      </a:accent3>
      <a:accent4>
        <a:srgbClr val="00A1D6"/>
      </a:accent4>
      <a:accent5>
        <a:srgbClr val="00A1D6"/>
      </a:accent5>
      <a:accent6>
        <a:srgbClr val="7271AE"/>
      </a:accent6>
      <a:hlink>
        <a:srgbClr val="7271AE"/>
      </a:hlink>
      <a:folHlink>
        <a:srgbClr val="C74168"/>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MW_JS_SL_v2" id="{50B954A5-DC84-41DE-87BB-B459A4E7EDA7}" vid="{75F44519-9FD6-49F7-AB9C-46D055682C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670439b0-d7f9-4a70-9686-b0bacac466a7" xsi:nil="true"/>
    <_ip_UnifiedCompliancePolicyUIAction xmlns="http://schemas.microsoft.com/sharepoint/v3" xsi:nil="true"/>
    <lcf76f155ced4ddcb4097134ff3c332f xmlns="670439b0-d7f9-4a70-9686-b0bacac466a7">
      <Terms xmlns="http://schemas.microsoft.com/office/infopath/2007/PartnerControls"/>
    </lcf76f155ced4ddcb4097134ff3c332f>
    <TaxCatchAll xmlns="0b4fc205-a614-4830-878e-1fcbd167ea01"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371E0951EF4149B3A4B2BC36C68C3D" ma:contentTypeVersion="20" ma:contentTypeDescription="Create a new document." ma:contentTypeScope="" ma:versionID="242f4b57d7cd55f9522d535d7a1a36a2">
  <xsd:schema xmlns:xsd="http://www.w3.org/2001/XMLSchema" xmlns:xs="http://www.w3.org/2001/XMLSchema" xmlns:p="http://schemas.microsoft.com/office/2006/metadata/properties" xmlns:ns1="http://schemas.microsoft.com/sharepoint/v3" xmlns:ns2="670439b0-d7f9-4a70-9686-b0bacac466a7" xmlns:ns3="0b4fc205-a614-4830-878e-1fcbd167ea01" targetNamespace="http://schemas.microsoft.com/office/2006/metadata/properties" ma:root="true" ma:fieldsID="eb9fc333fc3767b3d48c0190b3b1cf61" ns1:_="" ns2:_="" ns3:_="">
    <xsd:import namespace="http://schemas.microsoft.com/sharepoint/v3"/>
    <xsd:import namespace="670439b0-d7f9-4a70-9686-b0bacac466a7"/>
    <xsd:import namespace="0b4fc205-a614-4830-878e-1fcbd167ea0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0439b0-d7f9-4a70-9686-b0bacac466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4fc205-a614-4830-878e-1fcbd167ea0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250246f-3ae2-4ce7-8a0c-a8ddbd9ec70a}" ma:internalName="TaxCatchAll" ma:showField="CatchAllData" ma:web="0b4fc205-a614-4830-878e-1fcbd167ea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C8E66C-AC30-44BA-8882-3290DF968F1F}">
  <ds:schemaRefs>
    <ds:schemaRef ds:uri="http://schemas.microsoft.com/office/infopath/2007/PartnerControls"/>
    <ds:schemaRef ds:uri="670439b0-d7f9-4a70-9686-b0bacac466a7"/>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0b4fc205-a614-4830-878e-1fcbd167ea01"/>
    <ds:schemaRef ds:uri="http://www.w3.org/XML/1998/namespace"/>
    <ds:schemaRef ds:uri="http://purl.org/dc/dcmitype/"/>
  </ds:schemaRefs>
</ds:datastoreItem>
</file>

<file path=customXml/itemProps2.xml><?xml version="1.0" encoding="utf-8"?>
<ds:datastoreItem xmlns:ds="http://schemas.openxmlformats.org/officeDocument/2006/customXml" ds:itemID="{F1446DA3-37A7-4516-A4F6-8B99D0D312BF}">
  <ds:schemaRefs>
    <ds:schemaRef ds:uri="http://schemas.microsoft.com/sharepoint/v3/contenttype/forms"/>
  </ds:schemaRefs>
</ds:datastoreItem>
</file>

<file path=customXml/itemProps3.xml><?xml version="1.0" encoding="utf-8"?>
<ds:datastoreItem xmlns:ds="http://schemas.openxmlformats.org/officeDocument/2006/customXml" ds:itemID="{112A3EB0-7ACF-4BD1-9931-35C57D4711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70439b0-d7f9-4a70-9686-b0bacac466a7"/>
    <ds:schemaRef ds:uri="0b4fc205-a614-4830-878e-1fcbd167ea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0</TotalTime>
  <Words>3098</Words>
  <Application>Microsoft Office PowerPoint</Application>
  <PresentationFormat>Widescreen</PresentationFormat>
  <Paragraphs>191</Paragraphs>
  <Slides>20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Franklin Gothic Book</vt:lpstr>
      <vt:lpstr>Franklin Gothic Demi</vt:lpstr>
      <vt:lpstr>Gill Sans MT</vt:lpstr>
      <vt:lpstr>Symbol</vt:lpstr>
      <vt:lpstr>Wingdings</vt:lpstr>
      <vt:lpstr>Theme1</vt:lpstr>
      <vt:lpstr>Recruitment Pack: Chair of Compass Wellbeing CIC</vt:lpstr>
      <vt:lpstr>Welcome from Eileen Taylor, Chair of ELFT</vt:lpstr>
      <vt:lpstr>About us</vt:lpstr>
      <vt:lpstr>Introduction</vt:lpstr>
      <vt:lpstr>Our mission and vision</vt:lpstr>
      <vt:lpstr>Our values</vt:lpstr>
      <vt:lpstr>Where we work</vt:lpstr>
      <vt:lpstr>Some of our achievements in 2023/24</vt:lpstr>
      <vt:lpstr>The role of Chair</vt:lpstr>
      <vt:lpstr>Role overview</vt:lpstr>
      <vt:lpstr>Role description</vt:lpstr>
      <vt:lpstr>Role description (2)</vt:lpstr>
      <vt:lpstr>Role description (3)</vt:lpstr>
      <vt:lpstr>Candidate profile</vt:lpstr>
      <vt:lpstr>Additional information</vt:lpstr>
      <vt:lpstr>The Nolan Principles</vt:lpstr>
      <vt:lpstr>Delivering on ELFT’s commitment to be a Marmot Trust</vt:lpstr>
      <vt:lpstr>Recruitment timeline</vt:lpstr>
      <vt:lpstr>How to apply</vt:lpstr>
      <vt:lpstr>Thank you for your interest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2020-10-14T20:04:43Z</dcterms:created>
  <dcterms:modified xsi:type="dcterms:W3CDTF">2024-06-24T09:52:09Z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0x010100D1371E0951EF4149B3A4B2BC36C68C3D</vt:lpwstr>
  </property>
</Properties>
</file>