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sldIdLst>
    <p:sldId id="408" r:id="rId5"/>
    <p:sldId id="407" r:id="rId6"/>
    <p:sldId id="409" r:id="rId7"/>
    <p:sldId id="410" r:id="rId8"/>
    <p:sldId id="272" r:id="rId9"/>
    <p:sldId id="412" r:id="rId10"/>
    <p:sldId id="414" r:id="rId11"/>
    <p:sldId id="392" r:id="rId12"/>
    <p:sldId id="316" r:id="rId13"/>
    <p:sldId id="415" r:id="rId14"/>
    <p:sldId id="416" r:id="rId15"/>
    <p:sldId id="260" r:id="rId16"/>
    <p:sldId id="261" r:id="rId17"/>
    <p:sldId id="417" r:id="rId18"/>
    <p:sldId id="426" r:id="rId19"/>
    <p:sldId id="269" r:id="rId20"/>
    <p:sldId id="419" r:id="rId21"/>
    <p:sldId id="420" r:id="rId22"/>
    <p:sldId id="421" r:id="rId23"/>
    <p:sldId id="422" r:id="rId24"/>
    <p:sldId id="423" r:id="rId25"/>
    <p:sldId id="424" r:id="rId26"/>
    <p:sldId id="425" r:id="rId27"/>
    <p:sldId id="429" r:id="rId28"/>
    <p:sldId id="428" r:id="rId29"/>
    <p:sldId id="370" r:id="rId30"/>
    <p:sldId id="371" r:id="rId31"/>
    <p:sldId id="372" r:id="rId32"/>
    <p:sldId id="383" r:id="rId33"/>
    <p:sldId id="337" r:id="rId34"/>
    <p:sldId id="341" r:id="rId35"/>
    <p:sldId id="382" r:id="rId36"/>
    <p:sldId id="346" r:id="rId37"/>
    <p:sldId id="342" r:id="rId38"/>
    <p:sldId id="343" r:id="rId39"/>
    <p:sldId id="397" r:id="rId40"/>
    <p:sldId id="347" r:id="rId41"/>
    <p:sldId id="268" r:id="rId42"/>
    <p:sldId id="344" r:id="rId43"/>
    <p:sldId id="374" r:id="rId44"/>
    <p:sldId id="398" r:id="rId45"/>
    <p:sldId id="399" r:id="rId46"/>
    <p:sldId id="400" r:id="rId47"/>
    <p:sldId id="348" r:id="rId48"/>
    <p:sldId id="349" r:id="rId49"/>
    <p:sldId id="351" r:id="rId50"/>
    <p:sldId id="375" r:id="rId51"/>
    <p:sldId id="352" r:id="rId52"/>
    <p:sldId id="353" r:id="rId53"/>
    <p:sldId id="354" r:id="rId54"/>
    <p:sldId id="376" r:id="rId55"/>
    <p:sldId id="274" r:id="rId56"/>
    <p:sldId id="401" r:id="rId57"/>
    <p:sldId id="356" r:id="rId58"/>
    <p:sldId id="357" r:id="rId59"/>
    <p:sldId id="377" r:id="rId60"/>
    <p:sldId id="358" r:id="rId61"/>
    <p:sldId id="359" r:id="rId62"/>
    <p:sldId id="360" r:id="rId63"/>
    <p:sldId id="378" r:id="rId64"/>
    <p:sldId id="361" r:id="rId65"/>
    <p:sldId id="362" r:id="rId66"/>
    <p:sldId id="363" r:id="rId67"/>
    <p:sldId id="379" r:id="rId68"/>
    <p:sldId id="364" r:id="rId69"/>
    <p:sldId id="365" r:id="rId70"/>
    <p:sldId id="366" r:id="rId71"/>
    <p:sldId id="380" r:id="rId72"/>
    <p:sldId id="402" r:id="rId73"/>
    <p:sldId id="368" r:id="rId74"/>
    <p:sldId id="369" r:id="rId75"/>
    <p:sldId id="38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CB9A03-253D-6749-88F5-55C70081CB4C}" name="BRITTIN, Hermione (EAST LONDON NHS FOUNDATION TRUST)" initials="BT" userId="S::hermione.brittin@nhs.net::d98ce06e-913f-4c23-a29e-91b6ff6a05c5" providerId="AD"/>
  <p188:author id="{3D030E10-004A-4B71-9639-1B93E3517F57}" name="Juliana Ansah" initials="JA" userId="S::juliana.ansah@nhs.net::5ec414d0-ff0c-4828-8210-43266fdafb42" providerId="AD"/>
  <p188:author id="{7D9FD1F7-2F51-2BE6-A2AE-43A1874399A9}" name="Juliana Ansah" initials="JA" userId="S::juliana@blackleaders.org.uk::4b8ba45c-4dca-4b6a-89ac-fb817a00b0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DA1"/>
    <a:srgbClr val="D4B1F0"/>
    <a:srgbClr val="002060"/>
    <a:srgbClr val="1F3764"/>
    <a:srgbClr val="FF8480"/>
    <a:srgbClr val="F41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B572D-3956-4797-A3CF-AD62EBD1EF4D}" v="63" dt="2024-08-08T15:31:07.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94681"/>
  </p:normalViewPr>
  <p:slideViewPr>
    <p:cSldViewPr snapToGrid="0">
      <p:cViewPr varScale="1">
        <p:scale>
          <a:sx n="102" d="100"/>
          <a:sy n="102" d="100"/>
        </p:scale>
        <p:origin x="192" y="4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AH, Juliana (EAST LONDON NHS FOUNDATION TRUST)" userId="5ec414d0-ff0c-4828-8210-43266fdafb42" providerId="ADAL" clId="{B823A035-1F7C-AB47-AD7D-91A4F2C5AD03}"/>
    <pc:docChg chg="modSld">
      <pc:chgData name="ANSAH, Juliana (EAST LONDON NHS FOUNDATION TRUST)" userId="5ec414d0-ff0c-4828-8210-43266fdafb42" providerId="ADAL" clId="{B823A035-1F7C-AB47-AD7D-91A4F2C5AD03}" dt="2024-06-04T11:27:11.375" v="8" actId="13926"/>
      <pc:docMkLst>
        <pc:docMk/>
      </pc:docMkLst>
      <pc:sldChg chg="modSp mod">
        <pc:chgData name="ANSAH, Juliana (EAST LONDON NHS FOUNDATION TRUST)" userId="5ec414d0-ff0c-4828-8210-43266fdafb42" providerId="ADAL" clId="{B823A035-1F7C-AB47-AD7D-91A4F2C5AD03}" dt="2024-06-04T11:25:15.279" v="6"/>
        <pc:sldMkLst>
          <pc:docMk/>
          <pc:sldMk cId="1901618485" sldId="415"/>
        </pc:sldMkLst>
        <pc:graphicFrameChg chg="mod modGraphic">
          <ac:chgData name="ANSAH, Juliana (EAST LONDON NHS FOUNDATION TRUST)" userId="5ec414d0-ff0c-4828-8210-43266fdafb42" providerId="ADAL" clId="{B823A035-1F7C-AB47-AD7D-91A4F2C5AD03}" dt="2024-06-04T11:25:15.279" v="6"/>
          <ac:graphicFrameMkLst>
            <pc:docMk/>
            <pc:sldMk cId="1901618485" sldId="415"/>
            <ac:graphicFrameMk id="3" creationId="{C3BCEB8C-AC05-DF9B-5F57-96325C7E6A25}"/>
          </ac:graphicFrameMkLst>
        </pc:graphicFrameChg>
      </pc:sldChg>
      <pc:sldChg chg="modSp mod">
        <pc:chgData name="ANSAH, Juliana (EAST LONDON NHS FOUNDATION TRUST)" userId="5ec414d0-ff0c-4828-8210-43266fdafb42" providerId="ADAL" clId="{B823A035-1F7C-AB47-AD7D-91A4F2C5AD03}" dt="2024-06-04T11:27:11.375" v="8" actId="13926"/>
        <pc:sldMkLst>
          <pc:docMk/>
          <pc:sldMk cId="3545577823" sldId="425"/>
        </pc:sldMkLst>
        <pc:graphicFrameChg chg="modGraphic">
          <ac:chgData name="ANSAH, Juliana (EAST LONDON NHS FOUNDATION TRUST)" userId="5ec414d0-ff0c-4828-8210-43266fdafb42" providerId="ADAL" clId="{B823A035-1F7C-AB47-AD7D-91A4F2C5AD03}" dt="2024-06-04T11:27:11.375" v="8" actId="13926"/>
          <ac:graphicFrameMkLst>
            <pc:docMk/>
            <pc:sldMk cId="3545577823" sldId="425"/>
            <ac:graphicFrameMk id="2" creationId="{E484A164-BFA0-6B62-98C6-5C8D573663B0}"/>
          </ac:graphicFrameMkLst>
        </pc:graphicFrameChg>
      </pc:sldChg>
      <pc:sldChg chg="modSp mod">
        <pc:chgData name="ANSAH, Juliana (EAST LONDON NHS FOUNDATION TRUST)" userId="5ec414d0-ff0c-4828-8210-43266fdafb42" providerId="ADAL" clId="{B823A035-1F7C-AB47-AD7D-91A4F2C5AD03}" dt="2024-06-04T11:25:48.598" v="7" actId="13926"/>
        <pc:sldMkLst>
          <pc:docMk/>
          <pc:sldMk cId="1930355771" sldId="426"/>
        </pc:sldMkLst>
        <pc:graphicFrameChg chg="modGraphic">
          <ac:chgData name="ANSAH, Juliana (EAST LONDON NHS FOUNDATION TRUST)" userId="5ec414d0-ff0c-4828-8210-43266fdafb42" providerId="ADAL" clId="{B823A035-1F7C-AB47-AD7D-91A4F2C5AD03}" dt="2024-06-04T11:25:48.598" v="7" actId="13926"/>
          <ac:graphicFrameMkLst>
            <pc:docMk/>
            <pc:sldMk cId="1930355771" sldId="426"/>
            <ac:graphicFrameMk id="7" creationId="{EBE3A139-F675-CEE7-C6B1-AEAEDE22B7A3}"/>
          </ac:graphicFrameMkLst>
        </pc:graphicFrameChg>
      </pc:sldChg>
    </pc:docChg>
  </pc:docChgLst>
  <pc:docChgLst>
    <pc:chgData name="ANSAH, Juliana (EAST LONDON NHS FOUNDATION TRUST)" userId="S::juliana.ansah@nhs.net::5ec414d0-ff0c-4828-8210-43266fdafb42" providerId="AD" clId="Web-{6B683BDF-36E4-40F2-A70C-22D91A3D055A}"/>
    <pc:docChg chg="modSld">
      <pc:chgData name="ANSAH, Juliana (EAST LONDON NHS FOUNDATION TRUST)" userId="S::juliana.ansah@nhs.net::5ec414d0-ff0c-4828-8210-43266fdafb42" providerId="AD" clId="Web-{6B683BDF-36E4-40F2-A70C-22D91A3D055A}" dt="2024-07-19T09:35:56.905" v="12"/>
      <pc:docMkLst>
        <pc:docMk/>
      </pc:docMkLst>
      <pc:sldChg chg="modSp">
        <pc:chgData name="ANSAH, Juliana (EAST LONDON NHS FOUNDATION TRUST)" userId="S::juliana.ansah@nhs.net::5ec414d0-ff0c-4828-8210-43266fdafb42" providerId="AD" clId="Web-{6B683BDF-36E4-40F2-A70C-22D91A3D055A}" dt="2024-07-19T09:33:49.740" v="8"/>
        <pc:sldMkLst>
          <pc:docMk/>
          <pc:sldMk cId="843751070" sldId="261"/>
        </pc:sldMkLst>
        <pc:graphicFrameChg chg="mod modGraphic">
          <ac:chgData name="ANSAH, Juliana (EAST LONDON NHS FOUNDATION TRUST)" userId="S::juliana.ansah@nhs.net::5ec414d0-ff0c-4828-8210-43266fdafb42" providerId="AD" clId="Web-{6B683BDF-36E4-40F2-A70C-22D91A3D055A}" dt="2024-07-19T09:33:49.740" v="8"/>
          <ac:graphicFrameMkLst>
            <pc:docMk/>
            <pc:sldMk cId="843751070" sldId="261"/>
            <ac:graphicFrameMk id="2" creationId="{C4B3ABA9-851A-A266-BEF7-20D2CD201E3E}"/>
          </ac:graphicFrameMkLst>
        </pc:graphicFrameChg>
        <pc:graphicFrameChg chg="mod modGraphic">
          <ac:chgData name="ANSAH, Juliana (EAST LONDON NHS FOUNDATION TRUST)" userId="S::juliana.ansah@nhs.net::5ec414d0-ff0c-4828-8210-43266fdafb42" providerId="AD" clId="Web-{6B683BDF-36E4-40F2-A70C-22D91A3D055A}" dt="2024-07-19T09:32:22.109" v="6"/>
          <ac:graphicFrameMkLst>
            <pc:docMk/>
            <pc:sldMk cId="843751070" sldId="261"/>
            <ac:graphicFrameMk id="4" creationId="{263656D9-9B5D-D43F-6E65-9F98E0434DFE}"/>
          </ac:graphicFrameMkLst>
        </pc:graphicFrameChg>
      </pc:sldChg>
      <pc:sldChg chg="modSp">
        <pc:chgData name="ANSAH, Juliana (EAST LONDON NHS FOUNDATION TRUST)" userId="S::juliana.ansah@nhs.net::5ec414d0-ff0c-4828-8210-43266fdafb42" providerId="AD" clId="Web-{6B683BDF-36E4-40F2-A70C-22D91A3D055A}" dt="2024-07-19T09:35:56.905" v="12"/>
        <pc:sldMkLst>
          <pc:docMk/>
          <pc:sldMk cId="541809880" sldId="417"/>
        </pc:sldMkLst>
        <pc:graphicFrameChg chg="mod modGraphic">
          <ac:chgData name="ANSAH, Juliana (EAST LONDON NHS FOUNDATION TRUST)" userId="S::juliana.ansah@nhs.net::5ec414d0-ff0c-4828-8210-43266fdafb42" providerId="AD" clId="Web-{6B683BDF-36E4-40F2-A70C-22D91A3D055A}" dt="2024-07-19T09:35:28.279" v="10"/>
          <ac:graphicFrameMkLst>
            <pc:docMk/>
            <pc:sldMk cId="541809880" sldId="417"/>
            <ac:graphicFrameMk id="7" creationId="{083E2298-F2F9-FC39-F9D0-C4B202D09C95}"/>
          </ac:graphicFrameMkLst>
        </pc:graphicFrameChg>
        <pc:graphicFrameChg chg="mod modGraphic">
          <ac:chgData name="ANSAH, Juliana (EAST LONDON NHS FOUNDATION TRUST)" userId="S::juliana.ansah@nhs.net::5ec414d0-ff0c-4828-8210-43266fdafb42" providerId="AD" clId="Web-{6B683BDF-36E4-40F2-A70C-22D91A3D055A}" dt="2024-07-19T09:35:56.905" v="12"/>
          <ac:graphicFrameMkLst>
            <pc:docMk/>
            <pc:sldMk cId="541809880" sldId="417"/>
            <ac:graphicFrameMk id="8" creationId="{981A9F03-3D20-A06B-3F03-F67E6738C250}"/>
          </ac:graphicFrameMkLst>
        </pc:graphicFrameChg>
      </pc:sldChg>
      <pc:sldChg chg="modSp">
        <pc:chgData name="ANSAH, Juliana (EAST LONDON NHS FOUNDATION TRUST)" userId="S::juliana.ansah@nhs.net::5ec414d0-ff0c-4828-8210-43266fdafb42" providerId="AD" clId="Web-{6B683BDF-36E4-40F2-A70C-22D91A3D055A}" dt="2024-07-19T09:29:35.035" v="4"/>
        <pc:sldMkLst>
          <pc:docMk/>
          <pc:sldMk cId="1563311182" sldId="421"/>
        </pc:sldMkLst>
        <pc:graphicFrameChg chg="mod modGraphic">
          <ac:chgData name="ANSAH, Juliana (EAST LONDON NHS FOUNDATION TRUST)" userId="S::juliana.ansah@nhs.net::5ec414d0-ff0c-4828-8210-43266fdafb42" providerId="AD" clId="Web-{6B683BDF-36E4-40F2-A70C-22D91A3D055A}" dt="2024-07-19T09:29:35.035" v="4"/>
          <ac:graphicFrameMkLst>
            <pc:docMk/>
            <pc:sldMk cId="1563311182" sldId="421"/>
            <ac:graphicFrameMk id="2" creationId="{725F91C3-37CD-B08C-515F-155BD5E96233}"/>
          </ac:graphicFrameMkLst>
        </pc:graphicFrameChg>
      </pc:sldChg>
    </pc:docChg>
  </pc:docChgLst>
  <pc:docChgLst>
    <pc:chgData name="Juliana Ansah" userId="5ec414d0-ff0c-4828-8210-43266fdafb42" providerId="ADAL" clId="{DBFE4BD6-8D5C-9542-8B26-DF15A0CF0474}"/>
    <pc:docChg chg="modSld">
      <pc:chgData name="Juliana Ansah" userId="5ec414d0-ff0c-4828-8210-43266fdafb42" providerId="ADAL" clId="{DBFE4BD6-8D5C-9542-8B26-DF15A0CF0474}" dt="2024-05-10T13:38:25.432" v="44" actId="20577"/>
      <pc:docMkLst>
        <pc:docMk/>
      </pc:docMkLst>
      <pc:sldChg chg="modSp mod">
        <pc:chgData name="Juliana Ansah" userId="5ec414d0-ff0c-4828-8210-43266fdafb42" providerId="ADAL" clId="{DBFE4BD6-8D5C-9542-8B26-DF15A0CF0474}" dt="2024-05-10T13:38:25.432" v="44" actId="20577"/>
        <pc:sldMkLst>
          <pc:docMk/>
          <pc:sldMk cId="1365381752" sldId="407"/>
        </pc:sldMkLst>
        <pc:graphicFrameChg chg="modGraphic">
          <ac:chgData name="Juliana Ansah" userId="5ec414d0-ff0c-4828-8210-43266fdafb42" providerId="ADAL" clId="{DBFE4BD6-8D5C-9542-8B26-DF15A0CF0474}" dt="2024-05-10T13:38:25.432" v="44" actId="20577"/>
          <ac:graphicFrameMkLst>
            <pc:docMk/>
            <pc:sldMk cId="1365381752" sldId="407"/>
            <ac:graphicFrameMk id="2" creationId="{0BFF50E0-FCF9-0FE1-BD88-5A81BFABED23}"/>
          </ac:graphicFrameMkLst>
        </pc:graphicFrameChg>
      </pc:sldChg>
    </pc:docChg>
  </pc:docChgLst>
  <pc:docChgLst>
    <pc:chgData name="ANSAH, Juliana (EAST LONDON NHS FOUNDATION TRUST)" userId="S::juliana.ansah@nhs.net::5ec414d0-ff0c-4828-8210-43266fdafb42" providerId="AD" clId="Web-{17531D1A-A952-4DAA-B426-76BF67ADA087}"/>
    <pc:docChg chg="modSld">
      <pc:chgData name="ANSAH, Juliana (EAST LONDON NHS FOUNDATION TRUST)" userId="S::juliana.ansah@nhs.net::5ec414d0-ff0c-4828-8210-43266fdafb42" providerId="AD" clId="Web-{17531D1A-A952-4DAA-B426-76BF67ADA087}" dt="2024-06-21T10:04:57.098" v="69" actId="20577"/>
      <pc:docMkLst>
        <pc:docMk/>
      </pc:docMkLst>
      <pc:sldChg chg="modSp">
        <pc:chgData name="ANSAH, Juliana (EAST LONDON NHS FOUNDATION TRUST)" userId="S::juliana.ansah@nhs.net::5ec414d0-ff0c-4828-8210-43266fdafb42" providerId="AD" clId="Web-{17531D1A-A952-4DAA-B426-76BF67ADA087}" dt="2024-06-21T10:04:57.098" v="69" actId="20577"/>
        <pc:sldMkLst>
          <pc:docMk/>
          <pc:sldMk cId="0" sldId="414"/>
        </pc:sldMkLst>
        <pc:spChg chg="mod">
          <ac:chgData name="ANSAH, Juliana (EAST LONDON NHS FOUNDATION TRUST)" userId="S::juliana.ansah@nhs.net::5ec414d0-ff0c-4828-8210-43266fdafb42" providerId="AD" clId="Web-{17531D1A-A952-4DAA-B426-76BF67ADA087}" dt="2024-06-21T10:04:57.098" v="69" actId="20577"/>
          <ac:spMkLst>
            <pc:docMk/>
            <pc:sldMk cId="0" sldId="414"/>
            <ac:spMk id="14" creationId="{FF44000D-8770-4D27-D5F4-DFAD696D46E5}"/>
          </ac:spMkLst>
        </pc:spChg>
        <pc:graphicFrameChg chg="mod modGraphic">
          <ac:chgData name="ANSAH, Juliana (EAST LONDON NHS FOUNDATION TRUST)" userId="S::juliana.ansah@nhs.net::5ec414d0-ff0c-4828-8210-43266fdafb42" providerId="AD" clId="Web-{17531D1A-A952-4DAA-B426-76BF67ADA087}" dt="2024-06-21T10:03:13.172" v="17"/>
          <ac:graphicFrameMkLst>
            <pc:docMk/>
            <pc:sldMk cId="0" sldId="414"/>
            <ac:graphicFrameMk id="2" creationId="{00000000-0000-0000-0000-000000000000}"/>
          </ac:graphicFrameMkLst>
        </pc:graphicFrameChg>
      </pc:sldChg>
    </pc:docChg>
  </pc:docChgLst>
  <pc:docChgLst>
    <pc:chgData name="FERRAS, Anabel (EAST LONDON NHS FOUNDATION TRUST)" userId="S::anabel.ferras@nhs.net::138196b2-b6d4-436b-849d-af45bf37024e" providerId="AD" clId="Web-{547F605E-7FB6-4422-B507-D2EDDA908AD8}"/>
    <pc:docChg chg="addSld delSld">
      <pc:chgData name="FERRAS, Anabel (EAST LONDON NHS FOUNDATION TRUST)" userId="S::anabel.ferras@nhs.net::138196b2-b6d4-436b-849d-af45bf37024e" providerId="AD" clId="Web-{547F605E-7FB6-4422-B507-D2EDDA908AD8}" dt="2024-05-30T13:51:56.283" v="1"/>
      <pc:docMkLst>
        <pc:docMk/>
      </pc:docMkLst>
      <pc:sldChg chg="new del">
        <pc:chgData name="FERRAS, Anabel (EAST LONDON NHS FOUNDATION TRUST)" userId="S::anabel.ferras@nhs.net::138196b2-b6d4-436b-849d-af45bf37024e" providerId="AD" clId="Web-{547F605E-7FB6-4422-B507-D2EDDA908AD8}" dt="2024-05-30T13:51:56.283" v="1"/>
        <pc:sldMkLst>
          <pc:docMk/>
          <pc:sldMk cId="909861246" sldId="430"/>
        </pc:sldMkLst>
      </pc:sldChg>
    </pc:docChg>
  </pc:docChgLst>
  <pc:docChgLst>
    <pc:chgData name="FERRAS, Anabel (EAST LONDON NHS FOUNDATION TRUST)" userId="S::anabel.ferras@nhs.net::138196b2-b6d4-436b-849d-af45bf37024e" providerId="AD" clId="Web-{F7CB572D-3956-4797-A3CF-AD62EBD1EF4D}"/>
    <pc:docChg chg="modSld">
      <pc:chgData name="FERRAS, Anabel (EAST LONDON NHS FOUNDATION TRUST)" userId="S::anabel.ferras@nhs.net::138196b2-b6d4-436b-849d-af45bf37024e" providerId="AD" clId="Web-{F7CB572D-3956-4797-A3CF-AD62EBD1EF4D}" dt="2024-08-08T15:25:52.925" v="5"/>
      <pc:docMkLst>
        <pc:docMk/>
      </pc:docMkLst>
      <pc:sldChg chg="addSp delSp modSp">
        <pc:chgData name="FERRAS, Anabel (EAST LONDON NHS FOUNDATION TRUST)" userId="S::anabel.ferras@nhs.net::138196b2-b6d4-436b-849d-af45bf37024e" providerId="AD" clId="Web-{F7CB572D-3956-4797-A3CF-AD62EBD1EF4D}" dt="2024-08-08T15:25:52.925" v="5"/>
        <pc:sldMkLst>
          <pc:docMk/>
          <pc:sldMk cId="4145755757" sldId="419"/>
        </pc:sldMkLst>
        <pc:spChg chg="add">
          <ac:chgData name="FERRAS, Anabel (EAST LONDON NHS FOUNDATION TRUST)" userId="S::anabel.ferras@nhs.net::138196b2-b6d4-436b-849d-af45bf37024e" providerId="AD" clId="Web-{F7CB572D-3956-4797-A3CF-AD62EBD1EF4D}" dt="2024-08-08T15:25:40.643" v="3"/>
          <ac:spMkLst>
            <pc:docMk/>
            <pc:sldMk cId="4145755757" sldId="419"/>
            <ac:spMk id="4" creationId="{5F85AC37-0012-0C0E-2782-5E6118CBB005}"/>
          </ac:spMkLst>
        </pc:spChg>
        <pc:spChg chg="del mod">
          <ac:chgData name="FERRAS, Anabel (EAST LONDON NHS FOUNDATION TRUST)" userId="S::anabel.ferras@nhs.net::138196b2-b6d4-436b-849d-af45bf37024e" providerId="AD" clId="Web-{F7CB572D-3956-4797-A3CF-AD62EBD1EF4D}" dt="2024-08-08T15:25:39.737" v="2"/>
          <ac:spMkLst>
            <pc:docMk/>
            <pc:sldMk cId="4145755757" sldId="419"/>
            <ac:spMk id="12" creationId="{892D789E-01BB-E546-5B5A-B6F010BFF88A}"/>
          </ac:spMkLst>
        </pc:spChg>
        <pc:graphicFrameChg chg="mod modGraphic">
          <ac:chgData name="FERRAS, Anabel (EAST LONDON NHS FOUNDATION TRUST)" userId="S::anabel.ferras@nhs.net::138196b2-b6d4-436b-849d-af45bf37024e" providerId="AD" clId="Web-{F7CB572D-3956-4797-A3CF-AD62EBD1EF4D}" dt="2024-08-08T15:25:52.925" v="5"/>
          <ac:graphicFrameMkLst>
            <pc:docMk/>
            <pc:sldMk cId="4145755757" sldId="419"/>
            <ac:graphicFrameMk id="3" creationId="{C3BCEB8C-AC05-DF9B-5F57-96325C7E6A25}"/>
          </ac:graphicFrameMkLst>
        </pc:graphicFrameChg>
      </pc:sldChg>
    </pc:docChg>
  </pc:docChgLst>
  <pc:docChgLst>
    <pc:chgData name="FERRAS, Anabel (EAST LONDON NHS FOUNDATION TRUST)" userId="138196b2-b6d4-436b-849d-af45bf37024e" providerId="ADAL" clId="{61673D91-C6B4-42BC-A615-525F80134220}"/>
    <pc:docChg chg="modSld">
      <pc:chgData name="FERRAS, Anabel (EAST LONDON NHS FOUNDATION TRUST)" userId="138196b2-b6d4-436b-849d-af45bf37024e" providerId="ADAL" clId="{61673D91-C6B4-42BC-A615-525F80134220}" dt="2024-06-21T09:38:55.095" v="28" actId="20577"/>
      <pc:docMkLst>
        <pc:docMk/>
      </pc:docMkLst>
      <pc:sldChg chg="modSp mod">
        <pc:chgData name="FERRAS, Anabel (EAST LONDON NHS FOUNDATION TRUST)" userId="138196b2-b6d4-436b-849d-af45bf37024e" providerId="ADAL" clId="{61673D91-C6B4-42BC-A615-525F80134220}" dt="2024-06-21T09:20:17.994" v="12" actId="20577"/>
        <pc:sldMkLst>
          <pc:docMk/>
          <pc:sldMk cId="1405705151" sldId="260"/>
        </pc:sldMkLst>
        <pc:graphicFrameChg chg="modGraphic">
          <ac:chgData name="FERRAS, Anabel (EAST LONDON NHS FOUNDATION TRUST)" userId="138196b2-b6d4-436b-849d-af45bf37024e" providerId="ADAL" clId="{61673D91-C6B4-42BC-A615-525F80134220}" dt="2024-06-21T09:20:17.994" v="12" actId="20577"/>
          <ac:graphicFrameMkLst>
            <pc:docMk/>
            <pc:sldMk cId="1405705151" sldId="260"/>
            <ac:graphicFrameMk id="3" creationId="{993EFE1F-F1F9-3F29-0124-8BC7932F3F61}"/>
          </ac:graphicFrameMkLst>
        </pc:graphicFrameChg>
      </pc:sldChg>
      <pc:sldChg chg="modSp mod">
        <pc:chgData name="FERRAS, Anabel (EAST LONDON NHS FOUNDATION TRUST)" userId="138196b2-b6d4-436b-849d-af45bf37024e" providerId="ADAL" clId="{61673D91-C6B4-42BC-A615-525F80134220}" dt="2024-06-21T09:19:13.351" v="10"/>
        <pc:sldMkLst>
          <pc:docMk/>
          <pc:sldMk cId="1901618485" sldId="415"/>
        </pc:sldMkLst>
        <pc:graphicFrameChg chg="mod modGraphic">
          <ac:chgData name="FERRAS, Anabel (EAST LONDON NHS FOUNDATION TRUST)" userId="138196b2-b6d4-436b-849d-af45bf37024e" providerId="ADAL" clId="{61673D91-C6B4-42BC-A615-525F80134220}" dt="2024-06-21T09:19:13.351" v="10"/>
          <ac:graphicFrameMkLst>
            <pc:docMk/>
            <pc:sldMk cId="1901618485" sldId="415"/>
            <ac:graphicFrameMk id="3" creationId="{C3BCEB8C-AC05-DF9B-5F57-96325C7E6A25}"/>
          </ac:graphicFrameMkLst>
        </pc:graphicFrameChg>
      </pc:sldChg>
      <pc:sldChg chg="modSp mod">
        <pc:chgData name="FERRAS, Anabel (EAST LONDON NHS FOUNDATION TRUST)" userId="138196b2-b6d4-436b-849d-af45bf37024e" providerId="ADAL" clId="{61673D91-C6B4-42BC-A615-525F80134220}" dt="2024-06-21T09:38:55.095" v="28" actId="20577"/>
        <pc:sldMkLst>
          <pc:docMk/>
          <pc:sldMk cId="3545577823" sldId="425"/>
        </pc:sldMkLst>
        <pc:graphicFrameChg chg="modGraphic">
          <ac:chgData name="FERRAS, Anabel (EAST LONDON NHS FOUNDATION TRUST)" userId="138196b2-b6d4-436b-849d-af45bf37024e" providerId="ADAL" clId="{61673D91-C6B4-42BC-A615-525F80134220}" dt="2024-06-21T09:38:55.095" v="28" actId="20577"/>
          <ac:graphicFrameMkLst>
            <pc:docMk/>
            <pc:sldMk cId="3545577823" sldId="425"/>
            <ac:graphicFrameMk id="2" creationId="{E484A164-BFA0-6B62-98C6-5C8D573663B0}"/>
          </ac:graphicFrameMkLst>
        </pc:graphicFrameChg>
      </pc:sldChg>
      <pc:sldChg chg="modSp mod">
        <pc:chgData name="FERRAS, Anabel (EAST LONDON NHS FOUNDATION TRUST)" userId="138196b2-b6d4-436b-849d-af45bf37024e" providerId="ADAL" clId="{61673D91-C6B4-42BC-A615-525F80134220}" dt="2024-06-21T09:29:36.858" v="17" actId="20577"/>
        <pc:sldMkLst>
          <pc:docMk/>
          <pc:sldMk cId="1930355771" sldId="426"/>
        </pc:sldMkLst>
        <pc:graphicFrameChg chg="modGraphic">
          <ac:chgData name="FERRAS, Anabel (EAST LONDON NHS FOUNDATION TRUST)" userId="138196b2-b6d4-436b-849d-af45bf37024e" providerId="ADAL" clId="{61673D91-C6B4-42BC-A615-525F80134220}" dt="2024-06-21T09:29:36.858" v="17" actId="20577"/>
          <ac:graphicFrameMkLst>
            <pc:docMk/>
            <pc:sldMk cId="1930355771" sldId="426"/>
            <ac:graphicFrameMk id="7" creationId="{EBE3A139-F675-CEE7-C6B1-AEAEDE22B7A3}"/>
          </ac:graphicFrameMkLst>
        </pc:graphicFrameChg>
      </pc:sldChg>
    </pc:docChg>
  </pc:docChgLst>
  <pc:docChgLst>
    <pc:chgData name="BRITTIN, Hermione (EAST LONDON NHS FOUNDATION TRUST)" userId="S::hermione.brittin@nhs.net::d98ce06e-913f-4c23-a29e-91b6ff6a05c5" providerId="AD" clId="Web-{6DDF4604-5014-29E5-3932-F34AC391847C}"/>
    <pc:docChg chg="modSld">
      <pc:chgData name="BRITTIN, Hermione (EAST LONDON NHS FOUNDATION TRUST)" userId="S::hermione.brittin@nhs.net::d98ce06e-913f-4c23-a29e-91b6ff6a05c5" providerId="AD" clId="Web-{6DDF4604-5014-29E5-3932-F34AC391847C}" dt="2024-05-02T10:46:02.920" v="50"/>
      <pc:docMkLst>
        <pc:docMk/>
      </pc:docMkLst>
      <pc:sldChg chg="modSp addCm">
        <pc:chgData name="BRITTIN, Hermione (EAST LONDON NHS FOUNDATION TRUST)" userId="S::hermione.brittin@nhs.net::d98ce06e-913f-4c23-a29e-91b6ff6a05c5" providerId="AD" clId="Web-{6DDF4604-5014-29E5-3932-F34AC391847C}" dt="2024-05-02T10:46:02.920" v="50"/>
        <pc:sldMkLst>
          <pc:docMk/>
          <pc:sldMk cId="0" sldId="392"/>
        </pc:sldMkLst>
        <pc:graphicFrameChg chg="mod modGraphic">
          <ac:chgData name="BRITTIN, Hermione (EAST LONDON NHS FOUNDATION TRUST)" userId="S::hermione.brittin@nhs.net::d98ce06e-913f-4c23-a29e-91b6ff6a05c5" providerId="AD" clId="Web-{6DDF4604-5014-29E5-3932-F34AC391847C}" dt="2024-05-02T10:46:02.920" v="50"/>
          <ac:graphicFrameMkLst>
            <pc:docMk/>
            <pc:sldMk cId="0" sldId="392"/>
            <ac:graphicFrameMk id="2"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BRITTIN, Hermione (EAST LONDON NHS FOUNDATION TRUST)" userId="S::hermione.brittin@nhs.net::d98ce06e-913f-4c23-a29e-91b6ff6a05c5" providerId="AD" clId="Web-{6DDF4604-5014-29E5-3932-F34AC391847C}" dt="2024-05-02T10:38:54.596" v="44"/>
              <pc2:cmMkLst xmlns:pc2="http://schemas.microsoft.com/office/powerpoint/2019/9/main/command">
                <pc:docMk/>
                <pc:sldMk cId="0" sldId="392"/>
                <pc2:cmMk id="{9CE9BC85-FA47-428D-90E4-7F9C5BBC1B7D}"/>
              </pc2:cmMkLst>
            </pc226:cmChg>
          </p:ext>
        </pc:extLst>
      </pc:sldChg>
    </pc:docChg>
  </pc:docChgLst>
  <pc:docChgLst>
    <pc:chgData name="BRITTIN, Hermione (EAST LONDON NHS FOUNDATION TRUST)" userId="S::hermione.brittin@nhs.net::d98ce06e-913f-4c23-a29e-91b6ff6a05c5" providerId="AD" clId="Web-{235A1FD2-920E-79FF-8A34-F0803538A477}"/>
    <pc:docChg chg="modSld">
      <pc:chgData name="BRITTIN, Hermione (EAST LONDON NHS FOUNDATION TRUST)" userId="S::hermione.brittin@nhs.net::d98ce06e-913f-4c23-a29e-91b6ff6a05c5" providerId="AD" clId="Web-{235A1FD2-920E-79FF-8A34-F0803538A477}" dt="2024-05-07T12:02:30.395" v="43" actId="14100"/>
      <pc:docMkLst>
        <pc:docMk/>
      </pc:docMkLst>
      <pc:sldChg chg="addSp modSp">
        <pc:chgData name="BRITTIN, Hermione (EAST LONDON NHS FOUNDATION TRUST)" userId="S::hermione.brittin@nhs.net::d98ce06e-913f-4c23-a29e-91b6ff6a05c5" providerId="AD" clId="Web-{235A1FD2-920E-79FF-8A34-F0803538A477}" dt="2024-05-07T11:56:51.401" v="13" actId="14100"/>
        <pc:sldMkLst>
          <pc:docMk/>
          <pc:sldMk cId="1543086364" sldId="346"/>
        </pc:sldMkLst>
        <pc:picChg chg="add mod">
          <ac:chgData name="BRITTIN, Hermione (EAST LONDON NHS FOUNDATION TRUST)" userId="S::hermione.brittin@nhs.net::d98ce06e-913f-4c23-a29e-91b6ff6a05c5" providerId="AD" clId="Web-{235A1FD2-920E-79FF-8A34-F0803538A477}" dt="2024-05-07T11:56:51.401" v="13" actId="14100"/>
          <ac:picMkLst>
            <pc:docMk/>
            <pc:sldMk cId="1543086364" sldId="346"/>
            <ac:picMk id="5" creationId="{19CD6236-2AD9-634F-BFBE-CA1EC7206226}"/>
          </ac:picMkLst>
        </pc:picChg>
      </pc:sldChg>
      <pc:sldChg chg="addSp modSp">
        <pc:chgData name="BRITTIN, Hermione (EAST LONDON NHS FOUNDATION TRUST)" userId="S::hermione.brittin@nhs.net::d98ce06e-913f-4c23-a29e-91b6ff6a05c5" providerId="AD" clId="Web-{235A1FD2-920E-79FF-8A34-F0803538A477}" dt="2024-05-07T11:57:17.136" v="16" actId="14100"/>
        <pc:sldMkLst>
          <pc:docMk/>
          <pc:sldMk cId="3909678903" sldId="347"/>
        </pc:sldMkLst>
        <pc:picChg chg="add mod">
          <ac:chgData name="BRITTIN, Hermione (EAST LONDON NHS FOUNDATION TRUST)" userId="S::hermione.brittin@nhs.net::d98ce06e-913f-4c23-a29e-91b6ff6a05c5" providerId="AD" clId="Web-{235A1FD2-920E-79FF-8A34-F0803538A477}" dt="2024-05-07T11:57:17.136" v="16" actId="14100"/>
          <ac:picMkLst>
            <pc:docMk/>
            <pc:sldMk cId="3909678903" sldId="347"/>
            <ac:picMk id="6" creationId="{30B3C0F4-8F0E-8DB4-5A4B-7A424743D685}"/>
          </ac:picMkLst>
        </pc:picChg>
      </pc:sldChg>
      <pc:sldChg chg="addSp modSp">
        <pc:chgData name="BRITTIN, Hermione (EAST LONDON NHS FOUNDATION TRUST)" userId="S::hermione.brittin@nhs.net::d98ce06e-913f-4c23-a29e-91b6ff6a05c5" providerId="AD" clId="Web-{235A1FD2-920E-79FF-8A34-F0803538A477}" dt="2024-05-07T12:00:54.986" v="30" actId="14100"/>
        <pc:sldMkLst>
          <pc:docMk/>
          <pc:sldMk cId="1718638980" sldId="352"/>
        </pc:sldMkLst>
        <pc:picChg chg="add mod">
          <ac:chgData name="BRITTIN, Hermione (EAST LONDON NHS FOUNDATION TRUST)" userId="S::hermione.brittin@nhs.net::d98ce06e-913f-4c23-a29e-91b6ff6a05c5" providerId="AD" clId="Web-{235A1FD2-920E-79FF-8A34-F0803538A477}" dt="2024-05-07T12:00:54.986" v="30" actId="14100"/>
          <ac:picMkLst>
            <pc:docMk/>
            <pc:sldMk cId="1718638980" sldId="352"/>
            <ac:picMk id="6" creationId="{BC2D9FEF-4BEC-C8DB-3CDC-DDB61BE2028B}"/>
          </ac:picMkLst>
        </pc:picChg>
      </pc:sldChg>
      <pc:sldChg chg="addSp modSp">
        <pc:chgData name="BRITTIN, Hermione (EAST LONDON NHS FOUNDATION TRUST)" userId="S::hermione.brittin@nhs.net::d98ce06e-913f-4c23-a29e-91b6ff6a05c5" providerId="AD" clId="Web-{235A1FD2-920E-79FF-8A34-F0803538A477}" dt="2024-05-07T12:01:44.847" v="37" actId="14100"/>
        <pc:sldMkLst>
          <pc:docMk/>
          <pc:sldMk cId="3696921980" sldId="358"/>
        </pc:sldMkLst>
        <pc:picChg chg="add mod">
          <ac:chgData name="BRITTIN, Hermione (EAST LONDON NHS FOUNDATION TRUST)" userId="S::hermione.brittin@nhs.net::d98ce06e-913f-4c23-a29e-91b6ff6a05c5" providerId="AD" clId="Web-{235A1FD2-920E-79FF-8A34-F0803538A477}" dt="2024-05-07T12:01:44.847" v="37" actId="14100"/>
          <ac:picMkLst>
            <pc:docMk/>
            <pc:sldMk cId="3696921980" sldId="358"/>
            <ac:picMk id="6" creationId="{6498A934-95CD-9C04-1F3E-8848B317C73B}"/>
          </ac:picMkLst>
        </pc:picChg>
      </pc:sldChg>
      <pc:sldChg chg="addSp modSp">
        <pc:chgData name="BRITTIN, Hermione (EAST LONDON NHS FOUNDATION TRUST)" userId="S::hermione.brittin@nhs.net::d98ce06e-913f-4c23-a29e-91b6ff6a05c5" providerId="AD" clId="Web-{235A1FD2-920E-79FF-8A34-F0803538A477}" dt="2024-05-07T12:02:09.738" v="40" actId="14100"/>
        <pc:sldMkLst>
          <pc:docMk/>
          <pc:sldMk cId="3781573790" sldId="361"/>
        </pc:sldMkLst>
        <pc:picChg chg="add mod">
          <ac:chgData name="BRITTIN, Hermione (EAST LONDON NHS FOUNDATION TRUST)" userId="S::hermione.brittin@nhs.net::d98ce06e-913f-4c23-a29e-91b6ff6a05c5" providerId="AD" clId="Web-{235A1FD2-920E-79FF-8A34-F0803538A477}" dt="2024-05-07T12:02:09.738" v="40" actId="14100"/>
          <ac:picMkLst>
            <pc:docMk/>
            <pc:sldMk cId="3781573790" sldId="361"/>
            <ac:picMk id="6" creationId="{6FE98364-2BAC-2E9B-FEA8-E85A7DA30638}"/>
          </ac:picMkLst>
        </pc:picChg>
      </pc:sldChg>
      <pc:sldChg chg="addSp delSp modSp">
        <pc:chgData name="BRITTIN, Hermione (EAST LONDON NHS FOUNDATION TRUST)" userId="S::hermione.brittin@nhs.net::d98ce06e-913f-4c23-a29e-91b6ff6a05c5" providerId="AD" clId="Web-{235A1FD2-920E-79FF-8A34-F0803538A477}" dt="2024-05-07T11:56:30.775" v="10" actId="14100"/>
        <pc:sldMkLst>
          <pc:docMk/>
          <pc:sldMk cId="128835099" sldId="383"/>
        </pc:sldMkLst>
        <pc:picChg chg="add del mod">
          <ac:chgData name="BRITTIN, Hermione (EAST LONDON NHS FOUNDATION TRUST)" userId="S::hermione.brittin@nhs.net::d98ce06e-913f-4c23-a29e-91b6ff6a05c5" providerId="AD" clId="Web-{235A1FD2-920E-79FF-8A34-F0803538A477}" dt="2024-05-07T11:55:08.820" v="1"/>
          <ac:picMkLst>
            <pc:docMk/>
            <pc:sldMk cId="128835099" sldId="383"/>
            <ac:picMk id="4" creationId="{A4913850-DFC5-37AB-87F5-9127B66D05FE}"/>
          </ac:picMkLst>
        </pc:picChg>
        <pc:picChg chg="add mod">
          <ac:chgData name="BRITTIN, Hermione (EAST LONDON NHS FOUNDATION TRUST)" userId="S::hermione.brittin@nhs.net::d98ce06e-913f-4c23-a29e-91b6ff6a05c5" providerId="AD" clId="Web-{235A1FD2-920E-79FF-8A34-F0803538A477}" dt="2024-05-07T11:56:30.775" v="10" actId="14100"/>
          <ac:picMkLst>
            <pc:docMk/>
            <pc:sldMk cId="128835099" sldId="383"/>
            <ac:picMk id="5" creationId="{8CD9ADAF-B9DE-170C-DD5E-6B35163E7EB2}"/>
          </ac:picMkLst>
        </pc:picChg>
      </pc:sldChg>
      <pc:sldChg chg="addSp modSp">
        <pc:chgData name="BRITTIN, Hermione (EAST LONDON NHS FOUNDATION TRUST)" userId="S::hermione.brittin@nhs.net::d98ce06e-913f-4c23-a29e-91b6ff6a05c5" providerId="AD" clId="Web-{235A1FD2-920E-79FF-8A34-F0803538A477}" dt="2024-05-07T11:59:35.312" v="19" actId="14100"/>
        <pc:sldMkLst>
          <pc:docMk/>
          <pc:sldMk cId="441954552" sldId="398"/>
        </pc:sldMkLst>
        <pc:picChg chg="add mod">
          <ac:chgData name="BRITTIN, Hermione (EAST LONDON NHS FOUNDATION TRUST)" userId="S::hermione.brittin@nhs.net::d98ce06e-913f-4c23-a29e-91b6ff6a05c5" providerId="AD" clId="Web-{235A1FD2-920E-79FF-8A34-F0803538A477}" dt="2024-05-07T11:59:35.312" v="19" actId="14100"/>
          <ac:picMkLst>
            <pc:docMk/>
            <pc:sldMk cId="441954552" sldId="398"/>
            <ac:picMk id="4" creationId="{096A75C6-E37C-F9DE-8835-AB08CAE4C933}"/>
          </ac:picMkLst>
        </pc:picChg>
      </pc:sldChg>
      <pc:sldChg chg="addSp modSp">
        <pc:chgData name="BRITTIN, Hermione (EAST LONDON NHS FOUNDATION TRUST)" userId="S::hermione.brittin@nhs.net::d98ce06e-913f-4c23-a29e-91b6ff6a05c5" providerId="AD" clId="Web-{235A1FD2-920E-79FF-8A34-F0803538A477}" dt="2024-05-07T11:59:54.266" v="22" actId="14100"/>
        <pc:sldMkLst>
          <pc:docMk/>
          <pc:sldMk cId="2359861156" sldId="399"/>
        </pc:sldMkLst>
        <pc:picChg chg="add mod">
          <ac:chgData name="BRITTIN, Hermione (EAST LONDON NHS FOUNDATION TRUST)" userId="S::hermione.brittin@nhs.net::d98ce06e-913f-4c23-a29e-91b6ff6a05c5" providerId="AD" clId="Web-{235A1FD2-920E-79FF-8A34-F0803538A477}" dt="2024-05-07T11:59:54.266" v="22" actId="14100"/>
          <ac:picMkLst>
            <pc:docMk/>
            <pc:sldMk cId="2359861156" sldId="399"/>
            <ac:picMk id="4" creationId="{42357246-F8C4-E64D-4677-864B3B68014F}"/>
          </ac:picMkLst>
        </pc:picChg>
      </pc:sldChg>
      <pc:sldChg chg="addSp modSp">
        <pc:chgData name="BRITTIN, Hermione (EAST LONDON NHS FOUNDATION TRUST)" userId="S::hermione.brittin@nhs.net::d98ce06e-913f-4c23-a29e-91b6ff6a05c5" providerId="AD" clId="Web-{235A1FD2-920E-79FF-8A34-F0803538A477}" dt="2024-05-07T12:00:10.797" v="25" actId="14100"/>
        <pc:sldMkLst>
          <pc:docMk/>
          <pc:sldMk cId="4274772020" sldId="400"/>
        </pc:sldMkLst>
        <pc:picChg chg="add mod">
          <ac:chgData name="BRITTIN, Hermione (EAST LONDON NHS FOUNDATION TRUST)" userId="S::hermione.brittin@nhs.net::d98ce06e-913f-4c23-a29e-91b6ff6a05c5" providerId="AD" clId="Web-{235A1FD2-920E-79FF-8A34-F0803538A477}" dt="2024-05-07T12:00:10.797" v="25" actId="14100"/>
          <ac:picMkLst>
            <pc:docMk/>
            <pc:sldMk cId="4274772020" sldId="400"/>
            <ac:picMk id="4" creationId="{35D270A8-6C68-7E9D-EF91-D8486796E709}"/>
          </ac:picMkLst>
        </pc:picChg>
      </pc:sldChg>
      <pc:sldChg chg="addSp modSp">
        <pc:chgData name="BRITTIN, Hermione (EAST LONDON NHS FOUNDATION TRUST)" userId="S::hermione.brittin@nhs.net::d98ce06e-913f-4c23-a29e-91b6ff6a05c5" providerId="AD" clId="Web-{235A1FD2-920E-79FF-8A34-F0803538A477}" dt="2024-05-07T12:01:15.284" v="33" actId="14100"/>
        <pc:sldMkLst>
          <pc:docMk/>
          <pc:sldMk cId="3962333943" sldId="401"/>
        </pc:sldMkLst>
        <pc:picChg chg="add mod">
          <ac:chgData name="BRITTIN, Hermione (EAST LONDON NHS FOUNDATION TRUST)" userId="S::hermione.brittin@nhs.net::d98ce06e-913f-4c23-a29e-91b6ff6a05c5" providerId="AD" clId="Web-{235A1FD2-920E-79FF-8A34-F0803538A477}" dt="2024-05-07T12:01:15.284" v="33" actId="14100"/>
          <ac:picMkLst>
            <pc:docMk/>
            <pc:sldMk cId="3962333943" sldId="401"/>
            <ac:picMk id="6" creationId="{E8A078E9-DA99-C9F2-4997-233F55E6FF23}"/>
          </ac:picMkLst>
        </pc:picChg>
      </pc:sldChg>
      <pc:sldChg chg="addSp modSp">
        <pc:chgData name="BRITTIN, Hermione (EAST LONDON NHS FOUNDATION TRUST)" userId="S::hermione.brittin@nhs.net::d98ce06e-913f-4c23-a29e-91b6ff6a05c5" providerId="AD" clId="Web-{235A1FD2-920E-79FF-8A34-F0803538A477}" dt="2024-05-07T12:02:30.395" v="43" actId="14100"/>
        <pc:sldMkLst>
          <pc:docMk/>
          <pc:sldMk cId="1962716636" sldId="402"/>
        </pc:sldMkLst>
        <pc:picChg chg="add mod">
          <ac:chgData name="BRITTIN, Hermione (EAST LONDON NHS FOUNDATION TRUST)" userId="S::hermione.brittin@nhs.net::d98ce06e-913f-4c23-a29e-91b6ff6a05c5" providerId="AD" clId="Web-{235A1FD2-920E-79FF-8A34-F0803538A477}" dt="2024-05-07T12:02:30.395" v="43" actId="14100"/>
          <ac:picMkLst>
            <pc:docMk/>
            <pc:sldMk cId="1962716636" sldId="402"/>
            <ac:picMk id="6" creationId="{C5BD9592-4D0E-86D7-8CE6-F71AA875DEE1}"/>
          </ac:picMkLst>
        </pc:picChg>
      </pc:sldChg>
      <pc:sldChg chg="addSp modSp">
        <pc:chgData name="BRITTIN, Hermione (EAST LONDON NHS FOUNDATION TRUST)" userId="S::hermione.brittin@nhs.net::d98ce06e-913f-4c23-a29e-91b6ff6a05c5" providerId="AD" clId="Web-{235A1FD2-920E-79FF-8A34-F0803538A477}" dt="2024-05-07T11:56:08.275" v="7" actId="1076"/>
        <pc:sldMkLst>
          <pc:docMk/>
          <pc:sldMk cId="824739725" sldId="428"/>
        </pc:sldMkLst>
        <pc:picChg chg="add mod">
          <ac:chgData name="BRITTIN, Hermione (EAST LONDON NHS FOUNDATION TRUST)" userId="S::hermione.brittin@nhs.net::d98ce06e-913f-4c23-a29e-91b6ff6a05c5" providerId="AD" clId="Web-{235A1FD2-920E-79FF-8A34-F0803538A477}" dt="2024-05-07T11:56:08.275" v="7" actId="1076"/>
          <ac:picMkLst>
            <pc:docMk/>
            <pc:sldMk cId="824739725" sldId="428"/>
            <ac:picMk id="8" creationId="{990C8DD5-C3F7-4D9B-4F88-0922829746A1}"/>
          </ac:picMkLst>
        </pc:picChg>
      </pc:sldChg>
    </pc:docChg>
  </pc:docChgLst>
  <pc:docChgLst>
    <pc:chgData name="ANSAH, Juliana (EAST LONDON NHS FOUNDATION TRUST)" userId="S::juliana.ansah@nhs.net::5ec414d0-ff0c-4828-8210-43266fdafb42" providerId="AD" clId="Web-{9D3A1B73-FE12-469F-BC24-9D8A2F29316F}"/>
    <pc:docChg chg="modSld">
      <pc:chgData name="ANSAH, Juliana (EAST LONDON NHS FOUNDATION TRUST)" userId="S::juliana.ansah@nhs.net::5ec414d0-ff0c-4828-8210-43266fdafb42" providerId="AD" clId="Web-{9D3A1B73-FE12-469F-BC24-9D8A2F29316F}" dt="2024-07-31T15:27:38.742" v="43" actId="20577"/>
      <pc:docMkLst>
        <pc:docMk/>
      </pc:docMkLst>
      <pc:sldChg chg="modSp">
        <pc:chgData name="ANSAH, Juliana (EAST LONDON NHS FOUNDATION TRUST)" userId="S::juliana.ansah@nhs.net::5ec414d0-ff0c-4828-8210-43266fdafb42" providerId="AD" clId="Web-{9D3A1B73-FE12-469F-BC24-9D8A2F29316F}" dt="2024-07-31T15:27:38.742" v="43" actId="20577"/>
        <pc:sldMkLst>
          <pc:docMk/>
          <pc:sldMk cId="1901618485" sldId="415"/>
        </pc:sldMkLst>
        <pc:spChg chg="mod">
          <ac:chgData name="ANSAH, Juliana (EAST LONDON NHS FOUNDATION TRUST)" userId="S::juliana.ansah@nhs.net::5ec414d0-ff0c-4828-8210-43266fdafb42" providerId="AD" clId="Web-{9D3A1B73-FE12-469F-BC24-9D8A2F29316F}" dt="2024-07-31T15:27:38.742" v="43" actId="20577"/>
          <ac:spMkLst>
            <pc:docMk/>
            <pc:sldMk cId="1901618485" sldId="415"/>
            <ac:spMk id="12" creationId="{892D789E-01BB-E546-5B5A-B6F010BFF88A}"/>
          </ac:spMkLst>
        </pc:spChg>
        <pc:graphicFrameChg chg="mod modGraphic">
          <ac:chgData name="ANSAH, Juliana (EAST LONDON NHS FOUNDATION TRUST)" userId="S::juliana.ansah@nhs.net::5ec414d0-ff0c-4828-8210-43266fdafb42" providerId="AD" clId="Web-{9D3A1B73-FE12-469F-BC24-9D8A2F29316F}" dt="2024-07-31T15:27:19.336" v="15"/>
          <ac:graphicFrameMkLst>
            <pc:docMk/>
            <pc:sldMk cId="1901618485" sldId="415"/>
            <ac:graphicFrameMk id="3" creationId="{C3BCEB8C-AC05-DF9B-5F57-96325C7E6A25}"/>
          </ac:graphicFrameMkLst>
        </pc:graphicFrameChg>
      </pc:sldChg>
    </pc:docChg>
  </pc:docChgLst>
  <pc:docChgLst>
    <pc:chgData name="ANSAH, Juliana (EAST LONDON NHS FOUNDATION TRUST)" userId="5ec414d0-ff0c-4828-8210-43266fdafb42" providerId="ADAL" clId="{F0813F04-2D24-694F-B033-400BD1EA34F8}"/>
    <pc:docChg chg="modSld">
      <pc:chgData name="ANSAH, Juliana (EAST LONDON NHS FOUNDATION TRUST)" userId="5ec414d0-ff0c-4828-8210-43266fdafb42" providerId="ADAL" clId="{F0813F04-2D24-694F-B033-400BD1EA34F8}" dt="2024-08-06T10:24:30.272" v="42" actId="13926"/>
      <pc:docMkLst>
        <pc:docMk/>
      </pc:docMkLst>
      <pc:sldChg chg="modSp mod">
        <pc:chgData name="ANSAH, Juliana (EAST LONDON NHS FOUNDATION TRUST)" userId="5ec414d0-ff0c-4828-8210-43266fdafb42" providerId="ADAL" clId="{F0813F04-2D24-694F-B033-400BD1EA34F8}" dt="2024-08-06T10:24:08.138" v="38" actId="13926"/>
        <pc:sldMkLst>
          <pc:docMk/>
          <pc:sldMk cId="843751070" sldId="261"/>
        </pc:sldMkLst>
        <pc:graphicFrameChg chg="modGraphic">
          <ac:chgData name="ANSAH, Juliana (EAST LONDON NHS FOUNDATION TRUST)" userId="5ec414d0-ff0c-4828-8210-43266fdafb42" providerId="ADAL" clId="{F0813F04-2D24-694F-B033-400BD1EA34F8}" dt="2024-08-06T10:24:08.138" v="38" actId="13926"/>
          <ac:graphicFrameMkLst>
            <pc:docMk/>
            <pc:sldMk cId="843751070" sldId="261"/>
            <ac:graphicFrameMk id="2" creationId="{C4B3ABA9-851A-A266-BEF7-20D2CD201E3E}"/>
          </ac:graphicFrameMkLst>
        </pc:graphicFrameChg>
        <pc:graphicFrameChg chg="modGraphic">
          <ac:chgData name="ANSAH, Juliana (EAST LONDON NHS FOUNDATION TRUST)" userId="5ec414d0-ff0c-4828-8210-43266fdafb42" providerId="ADAL" clId="{F0813F04-2D24-694F-B033-400BD1EA34F8}" dt="2024-08-06T10:24:04.212" v="37" actId="13926"/>
          <ac:graphicFrameMkLst>
            <pc:docMk/>
            <pc:sldMk cId="843751070" sldId="261"/>
            <ac:graphicFrameMk id="4" creationId="{263656D9-9B5D-D43F-6E65-9F98E0434DFE}"/>
          </ac:graphicFrameMkLst>
        </pc:graphicFrameChg>
      </pc:sldChg>
      <pc:sldChg chg="modSp mod">
        <pc:chgData name="ANSAH, Juliana (EAST LONDON NHS FOUNDATION TRUST)" userId="5ec414d0-ff0c-4828-8210-43266fdafb42" providerId="ADAL" clId="{F0813F04-2D24-694F-B033-400BD1EA34F8}" dt="2024-08-06T10:23:08.733" v="36" actId="20577"/>
        <pc:sldMkLst>
          <pc:docMk/>
          <pc:sldMk cId="1901618485" sldId="415"/>
        </pc:sldMkLst>
        <pc:spChg chg="mod">
          <ac:chgData name="ANSAH, Juliana (EAST LONDON NHS FOUNDATION TRUST)" userId="5ec414d0-ff0c-4828-8210-43266fdafb42" providerId="ADAL" clId="{F0813F04-2D24-694F-B033-400BD1EA34F8}" dt="2024-08-06T10:18:15.478" v="24" actId="20577"/>
          <ac:spMkLst>
            <pc:docMk/>
            <pc:sldMk cId="1901618485" sldId="415"/>
            <ac:spMk id="12" creationId="{892D789E-01BB-E546-5B5A-B6F010BFF88A}"/>
          </ac:spMkLst>
        </pc:spChg>
        <pc:graphicFrameChg chg="mod modGraphic">
          <ac:chgData name="ANSAH, Juliana (EAST LONDON NHS FOUNDATION TRUST)" userId="5ec414d0-ff0c-4828-8210-43266fdafb42" providerId="ADAL" clId="{F0813F04-2D24-694F-B033-400BD1EA34F8}" dt="2024-08-06T10:23:08.733" v="36" actId="20577"/>
          <ac:graphicFrameMkLst>
            <pc:docMk/>
            <pc:sldMk cId="1901618485" sldId="415"/>
            <ac:graphicFrameMk id="3" creationId="{C3BCEB8C-AC05-DF9B-5F57-96325C7E6A25}"/>
          </ac:graphicFrameMkLst>
        </pc:graphicFrameChg>
      </pc:sldChg>
      <pc:sldChg chg="modSp mod">
        <pc:chgData name="ANSAH, Juliana (EAST LONDON NHS FOUNDATION TRUST)" userId="5ec414d0-ff0c-4828-8210-43266fdafb42" providerId="ADAL" clId="{F0813F04-2D24-694F-B033-400BD1EA34F8}" dt="2024-08-06T10:24:18.105" v="40" actId="13926"/>
        <pc:sldMkLst>
          <pc:docMk/>
          <pc:sldMk cId="541809880" sldId="417"/>
        </pc:sldMkLst>
        <pc:graphicFrameChg chg="modGraphic">
          <ac:chgData name="ANSAH, Juliana (EAST LONDON NHS FOUNDATION TRUST)" userId="5ec414d0-ff0c-4828-8210-43266fdafb42" providerId="ADAL" clId="{F0813F04-2D24-694F-B033-400BD1EA34F8}" dt="2024-08-06T10:24:14.289" v="39" actId="13926"/>
          <ac:graphicFrameMkLst>
            <pc:docMk/>
            <pc:sldMk cId="541809880" sldId="417"/>
            <ac:graphicFrameMk id="7" creationId="{083E2298-F2F9-FC39-F9D0-C4B202D09C95}"/>
          </ac:graphicFrameMkLst>
        </pc:graphicFrameChg>
        <pc:graphicFrameChg chg="modGraphic">
          <ac:chgData name="ANSAH, Juliana (EAST LONDON NHS FOUNDATION TRUST)" userId="5ec414d0-ff0c-4828-8210-43266fdafb42" providerId="ADAL" clId="{F0813F04-2D24-694F-B033-400BD1EA34F8}" dt="2024-08-06T10:24:18.105" v="40" actId="13926"/>
          <ac:graphicFrameMkLst>
            <pc:docMk/>
            <pc:sldMk cId="541809880" sldId="417"/>
            <ac:graphicFrameMk id="8" creationId="{981A9F03-3D20-A06B-3F03-F67E6738C250}"/>
          </ac:graphicFrameMkLst>
        </pc:graphicFrameChg>
      </pc:sldChg>
      <pc:sldChg chg="modSp mod">
        <pc:chgData name="ANSAH, Juliana (EAST LONDON NHS FOUNDATION TRUST)" userId="5ec414d0-ff0c-4828-8210-43266fdafb42" providerId="ADAL" clId="{F0813F04-2D24-694F-B033-400BD1EA34F8}" dt="2024-08-06T10:24:30.272" v="42" actId="13926"/>
        <pc:sldMkLst>
          <pc:docMk/>
          <pc:sldMk cId="1563311182" sldId="421"/>
        </pc:sldMkLst>
        <pc:graphicFrameChg chg="modGraphic">
          <ac:chgData name="ANSAH, Juliana (EAST LONDON NHS FOUNDATION TRUST)" userId="5ec414d0-ff0c-4828-8210-43266fdafb42" providerId="ADAL" clId="{F0813F04-2D24-694F-B033-400BD1EA34F8}" dt="2024-08-06T10:24:30.272" v="42" actId="13926"/>
          <ac:graphicFrameMkLst>
            <pc:docMk/>
            <pc:sldMk cId="1563311182" sldId="421"/>
            <ac:graphicFrameMk id="2" creationId="{725F91C3-37CD-B08C-515F-155BD5E96233}"/>
          </ac:graphicFrameMkLst>
        </pc:graphicFrameChg>
      </pc:sldChg>
    </pc:docChg>
  </pc:docChgLst>
  <pc:docChgLst>
    <pc:chgData name="FERRAS, Anabel (EAST LONDON NHS FOUNDATION TRUST)" userId="S::anabel.ferras@nhs.net::138196b2-b6d4-436b-849d-af45bf37024e" providerId="AD" clId="Web-{69554C3B-CA90-4CB1-9C7F-CBC807DB1114}"/>
    <pc:docChg chg="modSld">
      <pc:chgData name="FERRAS, Anabel (EAST LONDON NHS FOUNDATION TRUST)" userId="S::anabel.ferras@nhs.net::138196b2-b6d4-436b-849d-af45bf37024e" providerId="AD" clId="Web-{69554C3B-CA90-4CB1-9C7F-CBC807DB1114}" dt="2024-04-30T08:52:50.918" v="7"/>
      <pc:docMkLst>
        <pc:docMk/>
      </pc:docMkLst>
      <pc:sldChg chg="modSp">
        <pc:chgData name="FERRAS, Anabel (EAST LONDON NHS FOUNDATION TRUST)" userId="S::anabel.ferras@nhs.net::138196b2-b6d4-436b-849d-af45bf37024e" providerId="AD" clId="Web-{69554C3B-CA90-4CB1-9C7F-CBC807DB1114}" dt="2024-04-30T08:52:50.918" v="7"/>
        <pc:sldMkLst>
          <pc:docMk/>
          <pc:sldMk cId="1901618485" sldId="415"/>
        </pc:sldMkLst>
        <pc:graphicFrameChg chg="mod modGraphic">
          <ac:chgData name="FERRAS, Anabel (EAST LONDON NHS FOUNDATION TRUST)" userId="S::anabel.ferras@nhs.net::138196b2-b6d4-436b-849d-af45bf37024e" providerId="AD" clId="Web-{69554C3B-CA90-4CB1-9C7F-CBC807DB1114}" dt="2024-04-30T08:52:50.918" v="7"/>
          <ac:graphicFrameMkLst>
            <pc:docMk/>
            <pc:sldMk cId="1901618485" sldId="415"/>
            <ac:graphicFrameMk id="3" creationId="{C3BCEB8C-AC05-DF9B-5F57-96325C7E6A25}"/>
          </ac:graphicFrameMkLst>
        </pc:graphicFrameChg>
      </pc:sldChg>
    </pc:docChg>
  </pc:docChgLst>
  <pc:docChgLst>
    <pc:chgData name="FERRAS, Anabel (EAST LONDON NHS FOUNDATION TRUST)" userId="S::anabel.ferras@nhs.net::138196b2-b6d4-436b-849d-af45bf37024e" providerId="AD" clId="Web-{D30D9182-230A-4AB5-B9DB-65DA0DC0142A}"/>
    <pc:docChg chg="addSld delSld">
      <pc:chgData name="FERRAS, Anabel (EAST LONDON NHS FOUNDATION TRUST)" userId="S::anabel.ferras@nhs.net::138196b2-b6d4-436b-849d-af45bf37024e" providerId="AD" clId="Web-{D30D9182-230A-4AB5-B9DB-65DA0DC0142A}" dt="2024-05-31T12:55:56.873" v="1"/>
      <pc:docMkLst>
        <pc:docMk/>
      </pc:docMkLst>
      <pc:sldChg chg="add del replId">
        <pc:chgData name="FERRAS, Anabel (EAST LONDON NHS FOUNDATION TRUST)" userId="S::anabel.ferras@nhs.net::138196b2-b6d4-436b-849d-af45bf37024e" providerId="AD" clId="Web-{D30D9182-230A-4AB5-B9DB-65DA0DC0142A}" dt="2024-05-31T12:55:56.873" v="1"/>
        <pc:sldMkLst>
          <pc:docMk/>
          <pc:sldMk cId="927975674" sldId="430"/>
        </pc:sldMkLst>
      </pc:sldChg>
    </pc:docChg>
  </pc:docChgLst>
  <pc:docChgLst>
    <pc:chgData name="ANSAH, Juliana (EAST LONDON NHS FOUNDATION TRUST)" userId="S::juliana.ansah@nhs.net::5ec414d0-ff0c-4828-8210-43266fdafb42" providerId="AD" clId="Web-{1091B211-E254-B4B7-C31E-DE0A248CA1C5}"/>
    <pc:docChg chg="">
      <pc:chgData name="ANSAH, Juliana (EAST LONDON NHS FOUNDATION TRUST)" userId="S::juliana.ansah@nhs.net::5ec414d0-ff0c-4828-8210-43266fdafb42" providerId="AD" clId="Web-{1091B211-E254-B4B7-C31E-DE0A248CA1C5}" dt="2024-05-02T12:40:05.456" v="0"/>
      <pc:docMkLst>
        <pc:docMk/>
      </pc:docMkLst>
      <pc:sldChg chg="delCm">
        <pc:chgData name="ANSAH, Juliana (EAST LONDON NHS FOUNDATION TRUST)" userId="S::juliana.ansah@nhs.net::5ec414d0-ff0c-4828-8210-43266fdafb42" providerId="AD" clId="Web-{1091B211-E254-B4B7-C31E-DE0A248CA1C5}" dt="2024-05-02T12:40:05.456" v="0"/>
        <pc:sldMkLst>
          <pc:docMk/>
          <pc:sldMk cId="0" sldId="392"/>
        </pc:sldMkLst>
        <pc:extLst>
          <p:ext xmlns:p="http://schemas.openxmlformats.org/presentationml/2006/main" uri="{D6D511B9-2390-475A-947B-AFAB55BFBCF1}">
            <pc226:cmChg xmlns:pc226="http://schemas.microsoft.com/office/powerpoint/2022/06/main/command" chg="del">
              <pc226:chgData name="ANSAH, Juliana (EAST LONDON NHS FOUNDATION TRUST)" userId="S::juliana.ansah@nhs.net::5ec414d0-ff0c-4828-8210-43266fdafb42" providerId="AD" clId="Web-{1091B211-E254-B4B7-C31E-DE0A248CA1C5}" dt="2024-05-02T12:40:05.456" v="0"/>
              <pc2:cmMkLst xmlns:pc2="http://schemas.microsoft.com/office/powerpoint/2019/9/main/command">
                <pc:docMk/>
                <pc:sldMk cId="0" sldId="392"/>
                <pc2:cmMk id="{9CE9BC85-FA47-428D-90E4-7F9C5BBC1B7D}"/>
              </pc2:cmMkLst>
            </pc226:cmChg>
          </p:ext>
        </pc:extLst>
      </pc:sldChg>
    </pc:docChg>
  </pc:docChgLst>
  <pc:docChgLst>
    <pc:chgData name="FERRAS, Anabel (EAST LONDON NHS FOUNDATION TRUST)" userId="S::anabel.ferras@nhs.net::138196b2-b6d4-436b-849d-af45bf37024e" providerId="AD" clId="Web-{E71003D1-B0F2-408D-BFD2-6D60A8B127D7}"/>
    <pc:docChg chg="modSld">
      <pc:chgData name="FERRAS, Anabel (EAST LONDON NHS FOUNDATION TRUST)" userId="S::anabel.ferras@nhs.net::138196b2-b6d4-436b-849d-af45bf37024e" providerId="AD" clId="Web-{E71003D1-B0F2-408D-BFD2-6D60A8B127D7}" dt="2024-06-04T06:29:55.808" v="119"/>
      <pc:docMkLst>
        <pc:docMk/>
      </pc:docMkLst>
      <pc:sldChg chg="modSp">
        <pc:chgData name="FERRAS, Anabel (EAST LONDON NHS FOUNDATION TRUST)" userId="S::anabel.ferras@nhs.net::138196b2-b6d4-436b-849d-af45bf37024e" providerId="AD" clId="Web-{E71003D1-B0F2-408D-BFD2-6D60A8B127D7}" dt="2024-06-04T06:29:55.808" v="119"/>
        <pc:sldMkLst>
          <pc:docMk/>
          <pc:sldMk cId="3545577823" sldId="425"/>
        </pc:sldMkLst>
        <pc:graphicFrameChg chg="mod modGraphic">
          <ac:chgData name="FERRAS, Anabel (EAST LONDON NHS FOUNDATION TRUST)" userId="S::anabel.ferras@nhs.net::138196b2-b6d4-436b-849d-af45bf37024e" providerId="AD" clId="Web-{E71003D1-B0F2-408D-BFD2-6D60A8B127D7}" dt="2024-06-04T06:29:55.808" v="119"/>
          <ac:graphicFrameMkLst>
            <pc:docMk/>
            <pc:sldMk cId="3545577823" sldId="425"/>
            <ac:graphicFrameMk id="2" creationId="{E484A164-BFA0-6B62-98C6-5C8D573663B0}"/>
          </ac:graphicFrameMkLst>
        </pc:graphicFrameChg>
      </pc:sldChg>
      <pc:sldChg chg="modSp">
        <pc:chgData name="FERRAS, Anabel (EAST LONDON NHS FOUNDATION TRUST)" userId="S::anabel.ferras@nhs.net::138196b2-b6d4-436b-849d-af45bf37024e" providerId="AD" clId="Web-{E71003D1-B0F2-408D-BFD2-6D60A8B127D7}" dt="2024-06-04T06:24:31.268" v="39"/>
        <pc:sldMkLst>
          <pc:docMk/>
          <pc:sldMk cId="1930355771" sldId="426"/>
        </pc:sldMkLst>
        <pc:graphicFrameChg chg="mod modGraphic">
          <ac:chgData name="FERRAS, Anabel (EAST LONDON NHS FOUNDATION TRUST)" userId="S::anabel.ferras@nhs.net::138196b2-b6d4-436b-849d-af45bf37024e" providerId="AD" clId="Web-{E71003D1-B0F2-408D-BFD2-6D60A8B127D7}" dt="2024-06-04T06:24:31.268" v="39"/>
          <ac:graphicFrameMkLst>
            <pc:docMk/>
            <pc:sldMk cId="1930355771" sldId="426"/>
            <ac:graphicFrameMk id="7" creationId="{EBE3A139-F675-CEE7-C6B1-AEAEDE22B7A3}"/>
          </ac:graphicFrameMkLst>
        </pc:graphicFrameChg>
      </pc:sldChg>
    </pc:docChg>
  </pc:docChgLst>
  <pc:docChgLst>
    <pc:chgData name="ANSAH, Juliana (EAST LONDON NHS FOUNDATION TRUST)" userId="S::juliana.ansah@nhs.net::5ec414d0-ff0c-4828-8210-43266fdafb42" providerId="AD" clId="Web-{141E1EC7-82A2-44A0-AF41-75C868AA89E9}"/>
    <pc:docChg chg="modSld">
      <pc:chgData name="ANSAH, Juliana (EAST LONDON NHS FOUNDATION TRUST)" userId="S::juliana.ansah@nhs.net::5ec414d0-ff0c-4828-8210-43266fdafb42" providerId="AD" clId="Web-{141E1EC7-82A2-44A0-AF41-75C868AA89E9}" dt="2024-05-31T11:56:55.283" v="15"/>
      <pc:docMkLst>
        <pc:docMk/>
      </pc:docMkLst>
      <pc:sldChg chg="modSp">
        <pc:chgData name="ANSAH, Juliana (EAST LONDON NHS FOUNDATION TRUST)" userId="S::juliana.ansah@nhs.net::5ec414d0-ff0c-4828-8210-43266fdafb42" providerId="AD" clId="Web-{141E1EC7-82A2-44A0-AF41-75C868AA89E9}" dt="2024-05-31T11:56:55.283" v="15"/>
        <pc:sldMkLst>
          <pc:docMk/>
          <pc:sldMk cId="3545577823" sldId="425"/>
        </pc:sldMkLst>
        <pc:graphicFrameChg chg="mod modGraphic">
          <ac:chgData name="ANSAH, Juliana (EAST LONDON NHS FOUNDATION TRUST)" userId="S::juliana.ansah@nhs.net::5ec414d0-ff0c-4828-8210-43266fdafb42" providerId="AD" clId="Web-{141E1EC7-82A2-44A0-AF41-75C868AA89E9}" dt="2024-05-31T11:56:55.283" v="15"/>
          <ac:graphicFrameMkLst>
            <pc:docMk/>
            <pc:sldMk cId="3545577823" sldId="425"/>
            <ac:graphicFrameMk id="2" creationId="{E484A164-BFA0-6B62-98C6-5C8D573663B0}"/>
          </ac:graphicFrameMkLst>
        </pc:graphicFrameChg>
      </pc:sldChg>
      <pc:sldChg chg="modSp">
        <pc:chgData name="ANSAH, Juliana (EAST LONDON NHS FOUNDATION TRUST)" userId="S::juliana.ansah@nhs.net::5ec414d0-ff0c-4828-8210-43266fdafb42" providerId="AD" clId="Web-{141E1EC7-82A2-44A0-AF41-75C868AA89E9}" dt="2024-05-31T11:55:01.415" v="6"/>
        <pc:sldMkLst>
          <pc:docMk/>
          <pc:sldMk cId="1930355771" sldId="426"/>
        </pc:sldMkLst>
        <pc:graphicFrameChg chg="mod modGraphic">
          <ac:chgData name="ANSAH, Juliana (EAST LONDON NHS FOUNDATION TRUST)" userId="S::juliana.ansah@nhs.net::5ec414d0-ff0c-4828-8210-43266fdafb42" providerId="AD" clId="Web-{141E1EC7-82A2-44A0-AF41-75C868AA89E9}" dt="2024-05-31T11:55:01.415" v="6"/>
          <ac:graphicFrameMkLst>
            <pc:docMk/>
            <pc:sldMk cId="1930355771" sldId="426"/>
            <ac:graphicFrameMk id="7" creationId="{EBE3A139-F675-CEE7-C6B1-AEAEDE22B7A3}"/>
          </ac:graphicFrameMkLst>
        </pc:graphicFrameChg>
      </pc:sldChg>
    </pc:docChg>
  </pc:docChgLst>
  <pc:docChgLst>
    <pc:chgData name="BRITTIN, Hermione (EAST LONDON NHS FOUNDATION TRUST)" userId="S::hermione.brittin@nhs.net::d98ce06e-913f-4c23-a29e-91b6ff6a05c5" providerId="AD" clId="Web-{CBE5628E-94FF-4FC7-AC6F-AD806999F48F}"/>
    <pc:docChg chg="modSld">
      <pc:chgData name="BRITTIN, Hermione (EAST LONDON NHS FOUNDATION TRUST)" userId="S::hermione.brittin@nhs.net::d98ce06e-913f-4c23-a29e-91b6ff6a05c5" providerId="AD" clId="Web-{CBE5628E-94FF-4FC7-AC6F-AD806999F48F}" dt="2024-05-02T09:44:01.577" v="0"/>
      <pc:docMkLst>
        <pc:docMk/>
      </pc:docMkLst>
      <pc:sldChg chg="modSp">
        <pc:chgData name="BRITTIN, Hermione (EAST LONDON NHS FOUNDATION TRUST)" userId="S::hermione.brittin@nhs.net::d98ce06e-913f-4c23-a29e-91b6ff6a05c5" providerId="AD" clId="Web-{CBE5628E-94FF-4FC7-AC6F-AD806999F48F}" dt="2024-05-02T09:44:01.577" v="0"/>
        <pc:sldMkLst>
          <pc:docMk/>
          <pc:sldMk cId="0" sldId="392"/>
        </pc:sldMkLst>
        <pc:graphicFrameChg chg="modGraphic">
          <ac:chgData name="BRITTIN, Hermione (EAST LONDON NHS FOUNDATION TRUST)" userId="S::hermione.brittin@nhs.net::d98ce06e-913f-4c23-a29e-91b6ff6a05c5" providerId="AD" clId="Web-{CBE5628E-94FF-4FC7-AC6F-AD806999F48F}" dt="2024-05-02T09:44:01.577" v="0"/>
          <ac:graphicFrameMkLst>
            <pc:docMk/>
            <pc:sldMk cId="0" sldId="392"/>
            <ac:graphicFrameMk id="2"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julianaansah\Desktop\ELFT%201\Book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julianaansah\Desktop\ELFT%201\WDES%2024%20tables.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DES%2024%20tables.xlsx" TargetMode="External"/><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oleObject" Target="https://nhs.sharepoint.com/sites/msteams_415f61/Shared%20Documents/Workforce%20Equality%20Standards/WES%202024/Data/WRES%202024%20tabl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5626-4404-A348-AAA95C41F975}"/>
              </c:ext>
            </c:extLst>
          </c:dPt>
          <c:cat>
            <c:strRef>
              <c:f>'[WRES 2024 tables.xlsx]Staff Group'!$A$14:$A$21</c:f>
              <c:strCache>
                <c:ptCount val="8"/>
                <c:pt idx="0">
                  <c:v>Comparator (Organisation Overall)</c:v>
                </c:pt>
                <c:pt idx="1">
                  <c:v>Medical and Dental</c:v>
                </c:pt>
                <c:pt idx="2">
                  <c:v>Nursing and Midwifery Registered</c:v>
                </c:pt>
                <c:pt idx="3">
                  <c:v>Additional Clinical Services</c:v>
                </c:pt>
                <c:pt idx="4">
                  <c:v>Allied Health Professionals</c:v>
                </c:pt>
                <c:pt idx="5">
                  <c:v>Add Prof Scientific and Technic</c:v>
                </c:pt>
                <c:pt idx="6">
                  <c:v>Administrative and Clerical</c:v>
                </c:pt>
                <c:pt idx="7">
                  <c:v>Estates and Ancillary</c:v>
                </c:pt>
              </c:strCache>
            </c:strRef>
          </c:cat>
          <c:val>
            <c:numRef>
              <c:f>'[WRES 2024 tables.xlsx]Staff Group'!$B$14:$B$21</c:f>
              <c:numCache>
                <c:formatCode>0%</c:formatCode>
                <c:ptCount val="8"/>
                <c:pt idx="0">
                  <c:v>0.28561759729272418</c:v>
                </c:pt>
                <c:pt idx="1">
                  <c:v>0.36734693877551022</c:v>
                </c:pt>
                <c:pt idx="2">
                  <c:v>0.43846153846153851</c:v>
                </c:pt>
                <c:pt idx="3">
                  <c:v>0.4732142857142857</c:v>
                </c:pt>
                <c:pt idx="4">
                  <c:v>0.23711340206185569</c:v>
                </c:pt>
                <c:pt idx="5">
                  <c:v>0.23125000000000001</c:v>
                </c:pt>
                <c:pt idx="6">
                  <c:v>0.14084507042253519</c:v>
                </c:pt>
                <c:pt idx="7">
                  <c:v>0</c:v>
                </c:pt>
              </c:numCache>
            </c:numRef>
          </c:val>
          <c:extLst>
            <c:ext xmlns:c16="http://schemas.microsoft.com/office/drawing/2014/chart" uri="{C3380CC4-5D6E-409C-BE32-E72D297353CC}">
              <c16:uniqueId val="{00000000-2E4A-47CB-9E46-9C8F11313DB5}"/>
            </c:ext>
          </c:extLst>
        </c:ser>
        <c:ser>
          <c:idx val="1"/>
          <c:order val="1"/>
          <c:spPr>
            <a:solidFill>
              <a:schemeClr val="accent2"/>
            </a:solidFill>
            <a:ln>
              <a:noFill/>
            </a:ln>
            <a:effectLst/>
          </c:spPr>
          <c:invertIfNegative val="0"/>
          <c:cat>
            <c:strRef>
              <c:f>'[WRES 2024 tables.xlsx]Staff Group'!$A$14:$A$21</c:f>
              <c:strCache>
                <c:ptCount val="8"/>
                <c:pt idx="0">
                  <c:v>Comparator (Organisation Overall)</c:v>
                </c:pt>
                <c:pt idx="1">
                  <c:v>Medical and Dental</c:v>
                </c:pt>
                <c:pt idx="2">
                  <c:v>Nursing and Midwifery Registered</c:v>
                </c:pt>
                <c:pt idx="3">
                  <c:v>Additional Clinical Services</c:v>
                </c:pt>
                <c:pt idx="4">
                  <c:v>Allied Health Professionals</c:v>
                </c:pt>
                <c:pt idx="5">
                  <c:v>Add Prof Scientific and Technic</c:v>
                </c:pt>
                <c:pt idx="6">
                  <c:v>Administrative and Clerical</c:v>
                </c:pt>
                <c:pt idx="7">
                  <c:v>Estates and Ancillary</c:v>
                </c:pt>
              </c:strCache>
            </c:strRef>
          </c:cat>
          <c:val>
            <c:numRef>
              <c:f>'[WRES 2024 tables.xlsx]Staff Group'!$C$14:$C$21</c:f>
              <c:numCache>
                <c:formatCode>0%</c:formatCode>
                <c:ptCount val="8"/>
                <c:pt idx="1">
                  <c:v>0.5</c:v>
                </c:pt>
                <c:pt idx="2">
                  <c:v>0.33093525179856109</c:v>
                </c:pt>
                <c:pt idx="3">
                  <c:v>0.25641025641025639</c:v>
                </c:pt>
                <c:pt idx="4">
                  <c:v>0.24186046511627909</c:v>
                </c:pt>
                <c:pt idx="5">
                  <c:v>0.23745819397993309</c:v>
                </c:pt>
                <c:pt idx="6">
                  <c:v>0.14903846153846151</c:v>
                </c:pt>
                <c:pt idx="7">
                  <c:v>0</c:v>
                </c:pt>
              </c:numCache>
            </c:numRef>
          </c:val>
          <c:extLst>
            <c:ext xmlns:c16="http://schemas.microsoft.com/office/drawing/2014/chart" uri="{C3380CC4-5D6E-409C-BE32-E72D297353CC}">
              <c16:uniqueId val="{00000001-2E4A-47CB-9E46-9C8F11313DB5}"/>
            </c:ext>
          </c:extLst>
        </c:ser>
        <c:dLbls>
          <c:showLegendKey val="0"/>
          <c:showVal val="0"/>
          <c:showCatName val="0"/>
          <c:showSerName val="0"/>
          <c:showPercent val="0"/>
          <c:showBubbleSize val="0"/>
        </c:dLbls>
        <c:gapWidth val="182"/>
        <c:axId val="1995891719"/>
        <c:axId val="1995894279"/>
      </c:barChart>
      <c:catAx>
        <c:axId val="1995891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894279"/>
        <c:crosses val="autoZero"/>
        <c:auto val="1"/>
        <c:lblAlgn val="ctr"/>
        <c:lblOffset val="100"/>
        <c:noMultiLvlLbl val="0"/>
      </c:catAx>
      <c:valAx>
        <c:axId val="1995894279"/>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8917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CB7-E745-AE9B-48BFE3FE8626}"/>
              </c:ext>
            </c:extLst>
          </c:dPt>
          <c:cat>
            <c:strRef>
              <c:f>'[WRES 2024 tables.xlsx]Locality'!$A$41:$A$54</c:f>
              <c:strCache>
                <c:ptCount val="14"/>
                <c:pt idx="0">
                  <c:v>Comparator (Organisation Overall)</c:v>
                </c:pt>
                <c:pt idx="1">
                  <c:v>Primary Care</c:v>
                </c:pt>
                <c:pt idx="2">
                  <c:v>Forensic Services</c:v>
                </c:pt>
                <c:pt idx="3">
                  <c:v>City &amp; Hackney</c:v>
                </c:pt>
                <c:pt idx="4">
                  <c:v>Community Services - Tower Hamlets</c:v>
                </c:pt>
                <c:pt idx="5">
                  <c:v>Tower Hamlets</c:v>
                </c:pt>
                <c:pt idx="6">
                  <c:v>Specialist Services</c:v>
                </c:pt>
                <c:pt idx="7">
                  <c:v>Newham CHS</c:v>
                </c:pt>
                <c:pt idx="8">
                  <c:v>Corporate</c:v>
                </c:pt>
                <c:pt idx="9">
                  <c:v>Bedford</c:v>
                </c:pt>
                <c:pt idx="10">
                  <c:v>Newham</c:v>
                </c:pt>
                <c:pt idx="11">
                  <c:v>Luton</c:v>
                </c:pt>
                <c:pt idx="12">
                  <c:v>Bedfordshire CHS</c:v>
                </c:pt>
                <c:pt idx="13">
                  <c:v>Specialist CHS</c:v>
                </c:pt>
              </c:strCache>
            </c:strRef>
          </c:cat>
          <c:val>
            <c:numRef>
              <c:f>'[WRES 2024 tables.xlsx]Locality'!$B$41:$B$54</c:f>
              <c:numCache>
                <c:formatCode>0.0%</c:formatCode>
                <c:ptCount val="14"/>
                <c:pt idx="0">
                  <c:v>0.214431586113002</c:v>
                </c:pt>
                <c:pt idx="1">
                  <c:v>0.3888888888888889</c:v>
                </c:pt>
                <c:pt idx="2">
                  <c:v>0.34782608695652167</c:v>
                </c:pt>
                <c:pt idx="3">
                  <c:v>0.32467532467532467</c:v>
                </c:pt>
                <c:pt idx="4">
                  <c:v>0.29268292682926828</c:v>
                </c:pt>
                <c:pt idx="5">
                  <c:v>0.2537313432835821</c:v>
                </c:pt>
                <c:pt idx="6">
                  <c:v>0.23728813559322029</c:v>
                </c:pt>
                <c:pt idx="7">
                  <c:v>0.23148148148148151</c:v>
                </c:pt>
                <c:pt idx="8">
                  <c:v>0.22404371584699451</c:v>
                </c:pt>
                <c:pt idx="9">
                  <c:v>0.1951219512195122</c:v>
                </c:pt>
                <c:pt idx="10">
                  <c:v>0.18248175182481749</c:v>
                </c:pt>
                <c:pt idx="11">
                  <c:v>0.1764705882352941</c:v>
                </c:pt>
                <c:pt idx="12">
                  <c:v>0.1714285714285714</c:v>
                </c:pt>
                <c:pt idx="13">
                  <c:v>0.15555555555555561</c:v>
                </c:pt>
              </c:numCache>
            </c:numRef>
          </c:val>
          <c:extLst>
            <c:ext xmlns:c16="http://schemas.microsoft.com/office/drawing/2014/chart" uri="{C3380CC4-5D6E-409C-BE32-E72D297353CC}">
              <c16:uniqueId val="{00000002-0CB7-E745-AE9B-48BFE3FE8626}"/>
            </c:ext>
          </c:extLst>
        </c:ser>
        <c:ser>
          <c:idx val="1"/>
          <c:order val="1"/>
          <c:spPr>
            <a:solidFill>
              <a:srgbClr val="0070C0"/>
            </a:solidFill>
            <a:ln>
              <a:noFill/>
            </a:ln>
            <a:effectLst/>
          </c:spPr>
          <c:invertIfNegative val="0"/>
          <c:cat>
            <c:strRef>
              <c:f>'[WRES 2024 tables.xlsx]Locality'!$A$41:$A$54</c:f>
              <c:strCache>
                <c:ptCount val="14"/>
                <c:pt idx="0">
                  <c:v>Comparator (Organisation Overall)</c:v>
                </c:pt>
                <c:pt idx="1">
                  <c:v>Primary Care</c:v>
                </c:pt>
                <c:pt idx="2">
                  <c:v>Forensic Services</c:v>
                </c:pt>
                <c:pt idx="3">
                  <c:v>City &amp; Hackney</c:v>
                </c:pt>
                <c:pt idx="4">
                  <c:v>Community Services - Tower Hamlets</c:v>
                </c:pt>
                <c:pt idx="5">
                  <c:v>Tower Hamlets</c:v>
                </c:pt>
                <c:pt idx="6">
                  <c:v>Specialist Services</c:v>
                </c:pt>
                <c:pt idx="7">
                  <c:v>Newham CHS</c:v>
                </c:pt>
                <c:pt idx="8">
                  <c:v>Corporate</c:v>
                </c:pt>
                <c:pt idx="9">
                  <c:v>Bedford</c:v>
                </c:pt>
                <c:pt idx="10">
                  <c:v>Newham</c:v>
                </c:pt>
                <c:pt idx="11">
                  <c:v>Luton</c:v>
                </c:pt>
                <c:pt idx="12">
                  <c:v>Bedfordshire CHS</c:v>
                </c:pt>
                <c:pt idx="13">
                  <c:v>Specialist CHS</c:v>
                </c:pt>
              </c:strCache>
            </c:strRef>
          </c:cat>
          <c:val>
            <c:numRef>
              <c:f>'[WRES 2024 tables.xlsx]Locality'!$C$41:$C$54</c:f>
              <c:numCache>
                <c:formatCode>0.0%</c:formatCode>
                <c:ptCount val="14"/>
                <c:pt idx="1">
                  <c:v>0.44736842105263158</c:v>
                </c:pt>
                <c:pt idx="2">
                  <c:v>0.32051282051282048</c:v>
                </c:pt>
                <c:pt idx="3">
                  <c:v>0.22123893805309741</c:v>
                </c:pt>
                <c:pt idx="4">
                  <c:v>0.3</c:v>
                </c:pt>
                <c:pt idx="5">
                  <c:v>0.2231404958677686</c:v>
                </c:pt>
                <c:pt idx="6">
                  <c:v>0.1197604790419162</c:v>
                </c:pt>
                <c:pt idx="7">
                  <c:v>0.2142857142857143</c:v>
                </c:pt>
                <c:pt idx="8">
                  <c:v>0.1785714285714286</c:v>
                </c:pt>
                <c:pt idx="9">
                  <c:v>0.16129032258064521</c:v>
                </c:pt>
                <c:pt idx="10">
                  <c:v>0.26506024096385539</c:v>
                </c:pt>
                <c:pt idx="11">
                  <c:v>0.20454545454545461</c:v>
                </c:pt>
                <c:pt idx="12">
                  <c:v>0.17816091954022989</c:v>
                </c:pt>
                <c:pt idx="13">
                  <c:v>6.8965517241379309E-2</c:v>
                </c:pt>
              </c:numCache>
            </c:numRef>
          </c:val>
          <c:extLst>
            <c:ext xmlns:c16="http://schemas.microsoft.com/office/drawing/2014/chart" uri="{C3380CC4-5D6E-409C-BE32-E72D297353CC}">
              <c16:uniqueId val="{00000003-0CB7-E745-AE9B-48BFE3FE8626}"/>
            </c:ext>
          </c:extLst>
        </c:ser>
        <c:dLbls>
          <c:showLegendKey val="0"/>
          <c:showVal val="0"/>
          <c:showCatName val="0"/>
          <c:showSerName val="0"/>
          <c:showPercent val="0"/>
          <c:showBubbleSize val="0"/>
        </c:dLbls>
        <c:gapWidth val="182"/>
        <c:axId val="1823201167"/>
        <c:axId val="1615376639"/>
      </c:barChart>
      <c:catAx>
        <c:axId val="1823201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376639"/>
        <c:crosses val="autoZero"/>
        <c:auto val="1"/>
        <c:lblAlgn val="ctr"/>
        <c:lblOffset val="100"/>
        <c:noMultiLvlLbl val="0"/>
      </c:catAx>
      <c:valAx>
        <c:axId val="16153766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3201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5C37-1B49-94D1-8802754B87BB}"/>
              </c:ext>
            </c:extLst>
          </c:dPt>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6-B420-5744-9B31-DAD4A8E13A6D}"/>
              </c:ext>
            </c:extLst>
          </c:dPt>
          <c:dPt>
            <c:idx val="12"/>
            <c:invertIfNegative val="0"/>
            <c:bubble3D val="0"/>
            <c:spPr>
              <a:solidFill>
                <a:srgbClr val="0070C0"/>
              </a:solidFill>
              <a:ln>
                <a:noFill/>
              </a:ln>
              <a:effectLst/>
            </c:spPr>
            <c:extLst>
              <c:ext xmlns:c16="http://schemas.microsoft.com/office/drawing/2014/chart" uri="{C3380CC4-5D6E-409C-BE32-E72D297353CC}">
                <c16:uniqueId val="{00000005-B420-5744-9B31-DAD4A8E13A6D}"/>
              </c:ext>
            </c:extLst>
          </c:dPt>
          <c:dPt>
            <c:idx val="14"/>
            <c:invertIfNegative val="0"/>
            <c:bubble3D val="0"/>
            <c:spPr>
              <a:solidFill>
                <a:srgbClr val="0070C0"/>
              </a:solidFill>
              <a:ln>
                <a:noFill/>
              </a:ln>
              <a:effectLst/>
            </c:spPr>
            <c:extLst>
              <c:ext xmlns:c16="http://schemas.microsoft.com/office/drawing/2014/chart" uri="{C3380CC4-5D6E-409C-BE32-E72D297353CC}">
                <c16:uniqueId val="{00000002-B420-5744-9B31-DAD4A8E13A6D}"/>
              </c:ext>
            </c:extLst>
          </c:dPt>
          <c:dPt>
            <c:idx val="18"/>
            <c:invertIfNegative val="0"/>
            <c:bubble3D val="0"/>
            <c:spPr>
              <a:solidFill>
                <a:srgbClr val="0070C0"/>
              </a:solidFill>
              <a:ln>
                <a:noFill/>
              </a:ln>
              <a:effectLst/>
            </c:spPr>
            <c:extLst>
              <c:ext xmlns:c16="http://schemas.microsoft.com/office/drawing/2014/chart" uri="{C3380CC4-5D6E-409C-BE32-E72D297353CC}">
                <c16:uniqueId val="{00000003-B420-5744-9B31-DAD4A8E13A6D}"/>
              </c:ext>
            </c:extLst>
          </c:dPt>
          <c:cat>
            <c:strRef>
              <c:f>Ethnicity!$A$32:$A$50</c:f>
              <c:strCache>
                <c:ptCount val="19"/>
                <c:pt idx="0">
                  <c:v>Comparator (Organisation Overall)</c:v>
                </c:pt>
                <c:pt idx="1">
                  <c:v>Gypsy or Irish Traveller</c:v>
                </c:pt>
                <c:pt idx="2">
                  <c:v>Any other ethnic background (please specify)</c:v>
                </c:pt>
                <c:pt idx="3">
                  <c:v>Any other Mixed / Multiple ethnic background</c:v>
                </c:pt>
                <c:pt idx="4">
                  <c:v>Any other Black / African / Caribbean background</c:v>
                </c:pt>
                <c:pt idx="5">
                  <c:v>White and Black Caribbean</c:v>
                </c:pt>
                <c:pt idx="6">
                  <c:v>Arab</c:v>
                </c:pt>
                <c:pt idx="7">
                  <c:v>Bangladeshi</c:v>
                </c:pt>
                <c:pt idx="8">
                  <c:v>Any other Asian background</c:v>
                </c:pt>
                <c:pt idx="9">
                  <c:v>Indian</c:v>
                </c:pt>
                <c:pt idx="10">
                  <c:v>White and Asian</c:v>
                </c:pt>
                <c:pt idx="11">
                  <c:v>Caribbean</c:v>
                </c:pt>
                <c:pt idx="12">
                  <c:v>Any other White background</c:v>
                </c:pt>
                <c:pt idx="13">
                  <c:v>African</c:v>
                </c:pt>
                <c:pt idx="14">
                  <c:v>English / Welsh / Scottish / Northern Irish / British</c:v>
                </c:pt>
                <c:pt idx="15">
                  <c:v>Pakistani</c:v>
                </c:pt>
                <c:pt idx="16">
                  <c:v>Chinese</c:v>
                </c:pt>
                <c:pt idx="17">
                  <c:v>White and Black African</c:v>
                </c:pt>
                <c:pt idx="18">
                  <c:v>Irish</c:v>
                </c:pt>
              </c:strCache>
            </c:strRef>
          </c:cat>
          <c:val>
            <c:numRef>
              <c:f>Ethnicity!$B$32:$B$50</c:f>
              <c:numCache>
                <c:formatCode>0%</c:formatCode>
                <c:ptCount val="19"/>
                <c:pt idx="0">
                  <c:v>0.214431586113002</c:v>
                </c:pt>
                <c:pt idx="1">
                  <c:v>0</c:v>
                </c:pt>
                <c:pt idx="2">
                  <c:v>0.40540540540540537</c:v>
                </c:pt>
                <c:pt idx="3">
                  <c:v>0.36842105263157893</c:v>
                </c:pt>
                <c:pt idx="4">
                  <c:v>0.35849056603773582</c:v>
                </c:pt>
                <c:pt idx="5">
                  <c:v>0.35714285714285721</c:v>
                </c:pt>
                <c:pt idx="6">
                  <c:v>0.30769230769230771</c:v>
                </c:pt>
                <c:pt idx="7">
                  <c:v>0.24590163934426229</c:v>
                </c:pt>
                <c:pt idx="8">
                  <c:v>0.24444444444444441</c:v>
                </c:pt>
                <c:pt idx="9">
                  <c:v>0.21739130434782611</c:v>
                </c:pt>
                <c:pt idx="10">
                  <c:v>0.2105263157894737</c:v>
                </c:pt>
                <c:pt idx="11">
                  <c:v>0.2068965517241379</c:v>
                </c:pt>
                <c:pt idx="12">
                  <c:v>0.20318725099601601</c:v>
                </c:pt>
                <c:pt idx="13">
                  <c:v>0.19920318725099601</c:v>
                </c:pt>
                <c:pt idx="14">
                  <c:v>0.18812709030100341</c:v>
                </c:pt>
                <c:pt idx="15">
                  <c:v>0.1846153846153846</c:v>
                </c:pt>
                <c:pt idx="16">
                  <c:v>0.17391304347826089</c:v>
                </c:pt>
                <c:pt idx="17">
                  <c:v>0.16666666666666671</c:v>
                </c:pt>
                <c:pt idx="18">
                  <c:v>0.14864864864864871</c:v>
                </c:pt>
              </c:numCache>
            </c:numRef>
          </c:val>
          <c:extLst>
            <c:ext xmlns:c16="http://schemas.microsoft.com/office/drawing/2014/chart" uri="{C3380CC4-5D6E-409C-BE32-E72D297353CC}">
              <c16:uniqueId val="{00000002-5C37-1B49-94D1-8802754B87BB}"/>
            </c:ext>
          </c:extLst>
        </c:ser>
        <c:dLbls>
          <c:showLegendKey val="0"/>
          <c:showVal val="0"/>
          <c:showCatName val="0"/>
          <c:showSerName val="0"/>
          <c:showPercent val="0"/>
          <c:showBubbleSize val="0"/>
        </c:dLbls>
        <c:gapWidth val="182"/>
        <c:axId val="1030942464"/>
        <c:axId val="1031403776"/>
      </c:barChart>
      <c:catAx>
        <c:axId val="103094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31403776"/>
        <c:crosses val="autoZero"/>
        <c:auto val="1"/>
        <c:lblAlgn val="ctr"/>
        <c:lblOffset val="100"/>
        <c:noMultiLvlLbl val="0"/>
      </c:catAx>
      <c:valAx>
        <c:axId val="1031403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94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9973-4118-973B-EAD9DB1EF859}"/>
              </c:ext>
            </c:extLst>
          </c:dPt>
          <c:cat>
            <c:strRef>
              <c:f>'[WRES 2024 tables.xlsx]Age'!$A$21:$A$26</c:f>
              <c:strCache>
                <c:ptCount val="6"/>
                <c:pt idx="0">
                  <c:v>Organisation Overall</c:v>
                </c:pt>
                <c:pt idx="1">
                  <c:v>41-50</c:v>
                </c:pt>
                <c:pt idx="2">
                  <c:v>51-65</c:v>
                </c:pt>
                <c:pt idx="3">
                  <c:v>31-40</c:v>
                </c:pt>
                <c:pt idx="4">
                  <c:v>66+</c:v>
                </c:pt>
                <c:pt idx="5">
                  <c:v>21-30</c:v>
                </c:pt>
              </c:strCache>
            </c:strRef>
          </c:cat>
          <c:val>
            <c:numRef>
              <c:f>'[WRES 2024 tables.xlsx]Age'!$B$21:$B$26</c:f>
              <c:numCache>
                <c:formatCode>0%</c:formatCode>
                <c:ptCount val="6"/>
                <c:pt idx="0">
                  <c:v>0.214431586113002</c:v>
                </c:pt>
                <c:pt idx="1">
                  <c:v>0.2329842931937173</c:v>
                </c:pt>
                <c:pt idx="2">
                  <c:v>0.25520833333333331</c:v>
                </c:pt>
                <c:pt idx="3">
                  <c:v>0.26512968299711809</c:v>
                </c:pt>
                <c:pt idx="4">
                  <c:v>0.1333333333333333</c:v>
                </c:pt>
                <c:pt idx="5">
                  <c:v>0.18468468468468471</c:v>
                </c:pt>
              </c:numCache>
            </c:numRef>
          </c:val>
          <c:extLst>
            <c:ext xmlns:c16="http://schemas.microsoft.com/office/drawing/2014/chart" uri="{C3380CC4-5D6E-409C-BE32-E72D297353CC}">
              <c16:uniqueId val="{00000000-2802-4773-9144-106FE43F090F}"/>
            </c:ext>
          </c:extLst>
        </c:ser>
        <c:ser>
          <c:idx val="1"/>
          <c:order val="1"/>
          <c:spPr>
            <a:solidFill>
              <a:schemeClr val="accent2"/>
            </a:solidFill>
            <a:ln>
              <a:noFill/>
            </a:ln>
            <a:effectLst/>
          </c:spPr>
          <c:invertIfNegative val="0"/>
          <c:cat>
            <c:strRef>
              <c:f>'[WRES 2024 tables.xlsx]Age'!$A$21:$A$26</c:f>
              <c:strCache>
                <c:ptCount val="6"/>
                <c:pt idx="0">
                  <c:v>Organisation Overall</c:v>
                </c:pt>
                <c:pt idx="1">
                  <c:v>41-50</c:v>
                </c:pt>
                <c:pt idx="2">
                  <c:v>51-65</c:v>
                </c:pt>
                <c:pt idx="3">
                  <c:v>31-40</c:v>
                </c:pt>
                <c:pt idx="4">
                  <c:v>66+</c:v>
                </c:pt>
                <c:pt idx="5">
                  <c:v>21-30</c:v>
                </c:pt>
              </c:strCache>
            </c:strRef>
          </c:cat>
          <c:val>
            <c:numRef>
              <c:f>'[WRES 2024 tables.xlsx]Age'!$C$21:$C$26</c:f>
              <c:numCache>
                <c:formatCode>0%</c:formatCode>
                <c:ptCount val="6"/>
                <c:pt idx="1">
                  <c:v>0.2201405152224824</c:v>
                </c:pt>
                <c:pt idx="2">
                  <c:v>0.21505376344086019</c:v>
                </c:pt>
                <c:pt idx="3">
                  <c:v>0.16243654822335021</c:v>
                </c:pt>
                <c:pt idx="4">
                  <c:v>0.13513513513513509</c:v>
                </c:pt>
                <c:pt idx="5">
                  <c:v>0.1063829787234043</c:v>
                </c:pt>
              </c:numCache>
            </c:numRef>
          </c:val>
          <c:extLst>
            <c:ext xmlns:c16="http://schemas.microsoft.com/office/drawing/2014/chart" uri="{C3380CC4-5D6E-409C-BE32-E72D297353CC}">
              <c16:uniqueId val="{00000001-2802-4773-9144-106FE43F090F}"/>
            </c:ext>
          </c:extLst>
        </c:ser>
        <c:dLbls>
          <c:showLegendKey val="0"/>
          <c:showVal val="0"/>
          <c:showCatName val="0"/>
          <c:showSerName val="0"/>
          <c:showPercent val="0"/>
          <c:showBubbleSize val="0"/>
        </c:dLbls>
        <c:gapWidth val="182"/>
        <c:axId val="1623116808"/>
        <c:axId val="1623090184"/>
      </c:barChart>
      <c:catAx>
        <c:axId val="1623116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090184"/>
        <c:crosses val="autoZero"/>
        <c:auto val="1"/>
        <c:lblAlgn val="ctr"/>
        <c:lblOffset val="100"/>
        <c:noMultiLvlLbl val="0"/>
      </c:catAx>
      <c:valAx>
        <c:axId val="1623090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311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F794-0243-9B88-A343FF206FED}"/>
              </c:ext>
            </c:extLst>
          </c:dPt>
          <c:cat>
            <c:strRef>
              <c:f>'[WRES 2024 tables.xlsx]Disability'!$A$16:$A$17</c:f>
              <c:strCache>
                <c:ptCount val="2"/>
                <c:pt idx="0">
                  <c:v>Organisation Overall</c:v>
                </c:pt>
                <c:pt idx="1">
                  <c:v>Yes</c:v>
                </c:pt>
              </c:strCache>
            </c:strRef>
          </c:cat>
          <c:val>
            <c:numRef>
              <c:f>'[WRES 2024 tables.xlsx]Disability'!$B$16:$B$17</c:f>
              <c:numCache>
                <c:formatCode>0%</c:formatCode>
                <c:ptCount val="2"/>
                <c:pt idx="0">
                  <c:v>0.214431586113002</c:v>
                </c:pt>
                <c:pt idx="1">
                  <c:v>0.36186770428015558</c:v>
                </c:pt>
              </c:numCache>
            </c:numRef>
          </c:val>
          <c:extLst>
            <c:ext xmlns:c16="http://schemas.microsoft.com/office/drawing/2014/chart" uri="{C3380CC4-5D6E-409C-BE32-E72D297353CC}">
              <c16:uniqueId val="{00000000-F794-0243-9B88-A343FF206FED}"/>
            </c:ext>
          </c:extLst>
        </c:ser>
        <c:ser>
          <c:idx val="1"/>
          <c:order val="1"/>
          <c:spPr>
            <a:solidFill>
              <a:schemeClr val="accent2"/>
            </a:solidFill>
            <a:ln>
              <a:noFill/>
            </a:ln>
            <a:effectLst/>
          </c:spPr>
          <c:invertIfNegative val="0"/>
          <c:cat>
            <c:strRef>
              <c:f>'[WRES 2024 tables.xlsx]Disability'!$A$16:$A$17</c:f>
              <c:strCache>
                <c:ptCount val="2"/>
                <c:pt idx="0">
                  <c:v>Organisation Overall</c:v>
                </c:pt>
                <c:pt idx="1">
                  <c:v>Yes</c:v>
                </c:pt>
              </c:strCache>
            </c:strRef>
          </c:cat>
          <c:val>
            <c:numRef>
              <c:f>'[WRES 2024 tables.xlsx]Disability'!$C$16:$C$17</c:f>
              <c:numCache>
                <c:formatCode>0%</c:formatCode>
                <c:ptCount val="2"/>
                <c:pt idx="1">
                  <c:v>0.2318840579710145</c:v>
                </c:pt>
              </c:numCache>
            </c:numRef>
          </c:val>
          <c:extLst>
            <c:ext xmlns:c16="http://schemas.microsoft.com/office/drawing/2014/chart" uri="{C3380CC4-5D6E-409C-BE32-E72D297353CC}">
              <c16:uniqueId val="{00000001-F794-0243-9B88-A343FF206FED}"/>
            </c:ext>
          </c:extLst>
        </c:ser>
        <c:dLbls>
          <c:showLegendKey val="0"/>
          <c:showVal val="0"/>
          <c:showCatName val="0"/>
          <c:showSerName val="0"/>
          <c:showPercent val="0"/>
          <c:showBubbleSize val="0"/>
        </c:dLbls>
        <c:gapWidth val="182"/>
        <c:axId val="624435208"/>
        <c:axId val="624437256"/>
      </c:barChart>
      <c:catAx>
        <c:axId val="624435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437256"/>
        <c:crosses val="autoZero"/>
        <c:auto val="1"/>
        <c:lblAlgn val="ctr"/>
        <c:lblOffset val="100"/>
        <c:noMultiLvlLbl val="0"/>
      </c:catAx>
      <c:valAx>
        <c:axId val="6244372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435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696-409D-AC7D-3EAD2C3D35D2}"/>
              </c:ext>
            </c:extLst>
          </c:dPt>
          <c:cat>
            <c:strRef>
              <c:f>'[WRES 2024 tables.xlsx]Sexual Orientation'!$B$40:$B$45</c:f>
              <c:strCache>
                <c:ptCount val="6"/>
                <c:pt idx="0">
                  <c:v>Comparator (Organisation Overall)</c:v>
                </c:pt>
                <c:pt idx="1">
                  <c:v>Other</c:v>
                </c:pt>
                <c:pt idx="2">
                  <c:v>Heterosexual or straight</c:v>
                </c:pt>
                <c:pt idx="3">
                  <c:v>Gay or Lesbian</c:v>
                </c:pt>
                <c:pt idx="4">
                  <c:v>I would prefer not to say</c:v>
                </c:pt>
                <c:pt idx="5">
                  <c:v>Bisexual</c:v>
                </c:pt>
              </c:strCache>
            </c:strRef>
          </c:cat>
          <c:val>
            <c:numRef>
              <c:f>'[WRES 2024 tables.xlsx]Sexual Orientation'!$C$40:$C$45</c:f>
              <c:numCache>
                <c:formatCode>0.0%</c:formatCode>
                <c:ptCount val="6"/>
                <c:pt idx="0" formatCode="General">
                  <c:v>0.214431586113002</c:v>
                </c:pt>
                <c:pt idx="1">
                  <c:v>0.36363636363636359</c:v>
                </c:pt>
                <c:pt idx="2">
                  <c:v>0.41414141414141409</c:v>
                </c:pt>
                <c:pt idx="3">
                  <c:v>0.43478260869565222</c:v>
                </c:pt>
                <c:pt idx="4">
                  <c:v>0.2161051766639277</c:v>
                </c:pt>
                <c:pt idx="5">
                  <c:v>0.25</c:v>
                </c:pt>
              </c:numCache>
            </c:numRef>
          </c:val>
          <c:extLst>
            <c:ext xmlns:c16="http://schemas.microsoft.com/office/drawing/2014/chart" uri="{C3380CC4-5D6E-409C-BE32-E72D297353CC}">
              <c16:uniqueId val="{00000002-4696-409D-AC7D-3EAD2C3D35D2}"/>
            </c:ext>
          </c:extLst>
        </c:ser>
        <c:ser>
          <c:idx val="1"/>
          <c:order val="1"/>
          <c:spPr>
            <a:solidFill>
              <a:schemeClr val="accent2"/>
            </a:solidFill>
            <a:ln>
              <a:noFill/>
            </a:ln>
            <a:effectLst/>
          </c:spPr>
          <c:invertIfNegative val="0"/>
          <c:cat>
            <c:strRef>
              <c:f>'[WRES 2024 tables.xlsx]Sexual Orientation'!$B$40:$B$45</c:f>
              <c:strCache>
                <c:ptCount val="6"/>
                <c:pt idx="0">
                  <c:v>Comparator (Organisation Overall)</c:v>
                </c:pt>
                <c:pt idx="1">
                  <c:v>Other</c:v>
                </c:pt>
                <c:pt idx="2">
                  <c:v>Heterosexual or straight</c:v>
                </c:pt>
                <c:pt idx="3">
                  <c:v>Gay or Lesbian</c:v>
                </c:pt>
                <c:pt idx="4">
                  <c:v>I would prefer not to say</c:v>
                </c:pt>
                <c:pt idx="5">
                  <c:v>Bisexual</c:v>
                </c:pt>
              </c:strCache>
            </c:strRef>
          </c:cat>
          <c:val>
            <c:numRef>
              <c:f>'[WRES 2024 tables.xlsx]Sexual Orientation'!$D$40:$D$45</c:f>
              <c:numCache>
                <c:formatCode>0.0%</c:formatCode>
                <c:ptCount val="6"/>
                <c:pt idx="1">
                  <c:v>0.4</c:v>
                </c:pt>
                <c:pt idx="2">
                  <c:v>0.20289855072463769</c:v>
                </c:pt>
                <c:pt idx="3">
                  <c:v>0.19277108433734941</c:v>
                </c:pt>
                <c:pt idx="4">
                  <c:v>0.18657298985167839</c:v>
                </c:pt>
                <c:pt idx="5">
                  <c:v>0.17567567567567571</c:v>
                </c:pt>
              </c:numCache>
            </c:numRef>
          </c:val>
          <c:extLst>
            <c:ext xmlns:c16="http://schemas.microsoft.com/office/drawing/2014/chart" uri="{C3380CC4-5D6E-409C-BE32-E72D297353CC}">
              <c16:uniqueId val="{00000003-4696-409D-AC7D-3EAD2C3D35D2}"/>
            </c:ext>
          </c:extLst>
        </c:ser>
        <c:dLbls>
          <c:showLegendKey val="0"/>
          <c:showVal val="0"/>
          <c:showCatName val="0"/>
          <c:showSerName val="0"/>
          <c:showPercent val="0"/>
          <c:showBubbleSize val="0"/>
        </c:dLbls>
        <c:gapWidth val="182"/>
        <c:axId val="238539271"/>
        <c:axId val="238541319"/>
      </c:barChart>
      <c:catAx>
        <c:axId val="238539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541319"/>
        <c:crosses val="autoZero"/>
        <c:auto val="1"/>
        <c:lblAlgn val="ctr"/>
        <c:lblOffset val="100"/>
        <c:noMultiLvlLbl val="0"/>
      </c:catAx>
      <c:valAx>
        <c:axId val="2385413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539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BABE-48A8-B617-062ADE6EE942}"/>
              </c:ext>
            </c:extLst>
          </c:dPt>
          <c:cat>
            <c:strRef>
              <c:f>'[WRES 2024 tables.xlsx]Religion'!$B$46:$B$55</c:f>
              <c:strCache>
                <c:ptCount val="10"/>
                <c:pt idx="0">
                  <c:v>Comparator (Organisation Overall)</c:v>
                </c:pt>
                <c:pt idx="1">
                  <c:v>Buddhist</c:v>
                </c:pt>
                <c:pt idx="2">
                  <c:v>I would prefer not to say</c:v>
                </c:pt>
                <c:pt idx="3">
                  <c:v>Muslim</c:v>
                </c:pt>
                <c:pt idx="4">
                  <c:v>Sikh</c:v>
                </c:pt>
                <c:pt idx="5">
                  <c:v>Christian</c:v>
                </c:pt>
                <c:pt idx="6">
                  <c:v>Hindu</c:v>
                </c:pt>
                <c:pt idx="7">
                  <c:v>Jewish</c:v>
                </c:pt>
                <c:pt idx="8">
                  <c:v>No religion</c:v>
                </c:pt>
                <c:pt idx="9">
                  <c:v>Any other religion (please specify)</c:v>
                </c:pt>
              </c:strCache>
            </c:strRef>
          </c:cat>
          <c:val>
            <c:numRef>
              <c:f>'[WRES 2024 tables.xlsx]Religion'!$C$46:$C$55</c:f>
              <c:numCache>
                <c:formatCode>0.0%</c:formatCode>
                <c:ptCount val="10"/>
                <c:pt idx="0" formatCode="General">
                  <c:v>0.214431586113002</c:v>
                </c:pt>
                <c:pt idx="1">
                  <c:v>0.37301587301587302</c:v>
                </c:pt>
                <c:pt idx="2">
                  <c:v>0</c:v>
                </c:pt>
                <c:pt idx="3">
                  <c:v>0.16666666666666671</c:v>
                </c:pt>
                <c:pt idx="4">
                  <c:v>0.21524663677130049</c:v>
                </c:pt>
                <c:pt idx="5">
                  <c:v>0.23357664233576639</c:v>
                </c:pt>
                <c:pt idx="6">
                  <c:v>0.3125</c:v>
                </c:pt>
                <c:pt idx="7">
                  <c:v>0.25675675675675669</c:v>
                </c:pt>
                <c:pt idx="8">
                  <c:v>0.2252559726962457</c:v>
                </c:pt>
                <c:pt idx="9">
                  <c:v>0.1875</c:v>
                </c:pt>
              </c:numCache>
            </c:numRef>
          </c:val>
          <c:extLst>
            <c:ext xmlns:c16="http://schemas.microsoft.com/office/drawing/2014/chart" uri="{C3380CC4-5D6E-409C-BE32-E72D297353CC}">
              <c16:uniqueId val="{00000000-01D6-470D-938D-9B9ADE4257D0}"/>
            </c:ext>
          </c:extLst>
        </c:ser>
        <c:ser>
          <c:idx val="1"/>
          <c:order val="1"/>
          <c:spPr>
            <a:solidFill>
              <a:schemeClr val="accent2"/>
            </a:solidFill>
            <a:ln>
              <a:noFill/>
            </a:ln>
            <a:effectLst/>
          </c:spPr>
          <c:invertIfNegative val="0"/>
          <c:cat>
            <c:strRef>
              <c:f>'[WRES 2024 tables.xlsx]Religion'!$B$46:$B$55</c:f>
              <c:strCache>
                <c:ptCount val="10"/>
                <c:pt idx="0">
                  <c:v>Comparator (Organisation Overall)</c:v>
                </c:pt>
                <c:pt idx="1">
                  <c:v>Buddhist</c:v>
                </c:pt>
                <c:pt idx="2">
                  <c:v>I would prefer not to say</c:v>
                </c:pt>
                <c:pt idx="3">
                  <c:v>Muslim</c:v>
                </c:pt>
                <c:pt idx="4">
                  <c:v>Sikh</c:v>
                </c:pt>
                <c:pt idx="5">
                  <c:v>Christian</c:v>
                </c:pt>
                <c:pt idx="6">
                  <c:v>Hindu</c:v>
                </c:pt>
                <c:pt idx="7">
                  <c:v>Jewish</c:v>
                </c:pt>
                <c:pt idx="8">
                  <c:v>No religion</c:v>
                </c:pt>
                <c:pt idx="9">
                  <c:v>Any other religion (please specify)</c:v>
                </c:pt>
              </c:strCache>
            </c:strRef>
          </c:cat>
          <c:val>
            <c:numRef>
              <c:f>'[WRES 2024 tables.xlsx]Religion'!$D$46:$D$55</c:f>
              <c:numCache>
                <c:formatCode>0.0%</c:formatCode>
                <c:ptCount val="10"/>
                <c:pt idx="1">
                  <c:v>0.28915662650602408</c:v>
                </c:pt>
                <c:pt idx="2">
                  <c:v>0.20833333333333329</c:v>
                </c:pt>
                <c:pt idx="3">
                  <c:v>0.19047619047619049</c:v>
                </c:pt>
                <c:pt idx="4">
                  <c:v>0.1853211009174312</c:v>
                </c:pt>
                <c:pt idx="5">
                  <c:v>0.181592039800995</c:v>
                </c:pt>
                <c:pt idx="6">
                  <c:v>0.1290322580645161</c:v>
                </c:pt>
                <c:pt idx="7">
                  <c:v>0</c:v>
                </c:pt>
                <c:pt idx="8">
                  <c:v>0</c:v>
                </c:pt>
                <c:pt idx="9" formatCode="0%">
                  <c:v>0</c:v>
                </c:pt>
              </c:numCache>
            </c:numRef>
          </c:val>
          <c:extLst>
            <c:ext xmlns:c16="http://schemas.microsoft.com/office/drawing/2014/chart" uri="{C3380CC4-5D6E-409C-BE32-E72D297353CC}">
              <c16:uniqueId val="{00000001-01D6-470D-938D-9B9ADE4257D0}"/>
            </c:ext>
          </c:extLst>
        </c:ser>
        <c:dLbls>
          <c:showLegendKey val="0"/>
          <c:showVal val="0"/>
          <c:showCatName val="0"/>
          <c:showSerName val="0"/>
          <c:showPercent val="0"/>
          <c:showBubbleSize val="0"/>
        </c:dLbls>
        <c:gapWidth val="182"/>
        <c:axId val="521019400"/>
        <c:axId val="521021448"/>
      </c:barChart>
      <c:catAx>
        <c:axId val="521019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021448"/>
        <c:crosses val="autoZero"/>
        <c:auto val="1"/>
        <c:lblAlgn val="ctr"/>
        <c:lblOffset val="100"/>
        <c:noMultiLvlLbl val="0"/>
      </c:catAx>
      <c:valAx>
        <c:axId val="5210214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019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D703-4A1A-8E7A-5CA778C6A177}"/>
              </c:ext>
            </c:extLst>
          </c:dPt>
          <c:cat>
            <c:strRef>
              <c:f>'[WRES 2024 tables.xlsx]Gender'!$B$34:$B$39</c:f>
              <c:strCache>
                <c:ptCount val="6"/>
                <c:pt idx="0">
                  <c:v>Comparator (Organisation Overall)</c:v>
                </c:pt>
                <c:pt idx="1">
                  <c:v>Prefer not to say</c:v>
                </c:pt>
                <c:pt idx="2">
                  <c:v>Female</c:v>
                </c:pt>
                <c:pt idx="3">
                  <c:v>Male</c:v>
                </c:pt>
                <c:pt idx="4">
                  <c:v>Non-binary</c:v>
                </c:pt>
                <c:pt idx="5">
                  <c:v>Prefer to self-describe</c:v>
                </c:pt>
              </c:strCache>
            </c:strRef>
          </c:cat>
          <c:val>
            <c:numRef>
              <c:f>'[WRES 2024 tables.xlsx]Gender'!$C$34:$C$39</c:f>
              <c:numCache>
                <c:formatCode>0.0%</c:formatCode>
                <c:ptCount val="6"/>
                <c:pt idx="0" formatCode="General">
                  <c:v>0.214431586113002</c:v>
                </c:pt>
                <c:pt idx="1">
                  <c:v>0.39393939393939392</c:v>
                </c:pt>
                <c:pt idx="2">
                  <c:v>0.23725055432372499</c:v>
                </c:pt>
                <c:pt idx="3">
                  <c:v>0.2030848329048843</c:v>
                </c:pt>
                <c:pt idx="4">
                  <c:v>0</c:v>
                </c:pt>
                <c:pt idx="5">
                  <c:v>0</c:v>
                </c:pt>
              </c:numCache>
            </c:numRef>
          </c:val>
          <c:extLst>
            <c:ext xmlns:c16="http://schemas.microsoft.com/office/drawing/2014/chart" uri="{C3380CC4-5D6E-409C-BE32-E72D297353CC}">
              <c16:uniqueId val="{00000000-33FB-4563-8BB4-0F0EFB75EB37}"/>
            </c:ext>
          </c:extLst>
        </c:ser>
        <c:ser>
          <c:idx val="1"/>
          <c:order val="1"/>
          <c:spPr>
            <a:solidFill>
              <a:schemeClr val="accent2"/>
            </a:solidFill>
            <a:ln>
              <a:noFill/>
            </a:ln>
            <a:effectLst/>
          </c:spPr>
          <c:invertIfNegative val="0"/>
          <c:cat>
            <c:strRef>
              <c:f>'[WRES 2024 tables.xlsx]Gender'!$B$34:$B$39</c:f>
              <c:strCache>
                <c:ptCount val="6"/>
                <c:pt idx="0">
                  <c:v>Comparator (Organisation Overall)</c:v>
                </c:pt>
                <c:pt idx="1">
                  <c:v>Prefer not to say</c:v>
                </c:pt>
                <c:pt idx="2">
                  <c:v>Female</c:v>
                </c:pt>
                <c:pt idx="3">
                  <c:v>Male</c:v>
                </c:pt>
                <c:pt idx="4">
                  <c:v>Non-binary</c:v>
                </c:pt>
                <c:pt idx="5">
                  <c:v>Prefer to self-describe</c:v>
                </c:pt>
              </c:strCache>
            </c:strRef>
          </c:cat>
          <c:val>
            <c:numRef>
              <c:f>'[WRES 2024 tables.xlsx]Gender'!$D$34:$D$39</c:f>
              <c:numCache>
                <c:formatCode>0.0%</c:formatCode>
                <c:ptCount val="6"/>
                <c:pt idx="1">
                  <c:v>0.45161290322580638</c:v>
                </c:pt>
                <c:pt idx="2">
                  <c:v>0.18871103622577931</c:v>
                </c:pt>
                <c:pt idx="3">
                  <c:v>0.15438596491228071</c:v>
                </c:pt>
                <c:pt idx="4">
                  <c:v>0</c:v>
                </c:pt>
                <c:pt idx="5">
                  <c:v>0</c:v>
                </c:pt>
              </c:numCache>
            </c:numRef>
          </c:val>
          <c:extLst>
            <c:ext xmlns:c16="http://schemas.microsoft.com/office/drawing/2014/chart" uri="{C3380CC4-5D6E-409C-BE32-E72D297353CC}">
              <c16:uniqueId val="{00000001-33FB-4563-8BB4-0F0EFB75EB37}"/>
            </c:ext>
          </c:extLst>
        </c:ser>
        <c:dLbls>
          <c:showLegendKey val="0"/>
          <c:showVal val="0"/>
          <c:showCatName val="0"/>
          <c:showSerName val="0"/>
          <c:showPercent val="0"/>
          <c:showBubbleSize val="0"/>
        </c:dLbls>
        <c:gapWidth val="182"/>
        <c:axId val="722526727"/>
        <c:axId val="843163144"/>
      </c:barChart>
      <c:catAx>
        <c:axId val="722526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163144"/>
        <c:crosses val="autoZero"/>
        <c:auto val="1"/>
        <c:lblAlgn val="ctr"/>
        <c:lblOffset val="100"/>
        <c:noMultiLvlLbl val="0"/>
      </c:catAx>
      <c:valAx>
        <c:axId val="8431631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2526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7F89-45CB-9837-18FED0C8B170}"/>
              </c:ext>
            </c:extLst>
          </c:dPt>
          <c:cat>
            <c:strRef>
              <c:f>'[WRES 2024 tables.xlsx]Locality'!$A$56:$A$69</c:f>
              <c:strCache>
                <c:ptCount val="14"/>
                <c:pt idx="0">
                  <c:v>Comparator (Organisation Overall)</c:v>
                </c:pt>
                <c:pt idx="1">
                  <c:v>Bedfordshire CHS</c:v>
                </c:pt>
                <c:pt idx="2">
                  <c:v>Community Services - Tower Hamlets</c:v>
                </c:pt>
                <c:pt idx="3">
                  <c:v>Specialist CHS</c:v>
                </c:pt>
                <c:pt idx="4">
                  <c:v>Newham CHS</c:v>
                </c:pt>
                <c:pt idx="5">
                  <c:v>Bedford</c:v>
                </c:pt>
                <c:pt idx="6">
                  <c:v>Primary Care</c:v>
                </c:pt>
                <c:pt idx="7">
                  <c:v>Specialist Services</c:v>
                </c:pt>
                <c:pt idx="8">
                  <c:v>Corporate</c:v>
                </c:pt>
                <c:pt idx="9">
                  <c:v>Luton</c:v>
                </c:pt>
                <c:pt idx="10">
                  <c:v>Newham</c:v>
                </c:pt>
                <c:pt idx="11">
                  <c:v>City &amp; Hackney</c:v>
                </c:pt>
                <c:pt idx="12">
                  <c:v>Forensic Services</c:v>
                </c:pt>
                <c:pt idx="13">
                  <c:v>Tower Hamlets</c:v>
                </c:pt>
              </c:strCache>
            </c:strRef>
          </c:cat>
          <c:val>
            <c:numRef>
              <c:f>'[WRES 2024 tables.xlsx]Locality'!$B$56:$B$69</c:f>
              <c:numCache>
                <c:formatCode>0.0%</c:formatCode>
                <c:ptCount val="14"/>
                <c:pt idx="0">
                  <c:v>0.56288448393711554</c:v>
                </c:pt>
                <c:pt idx="1">
                  <c:v>0.6</c:v>
                </c:pt>
                <c:pt idx="2">
                  <c:v>0.72499999999999998</c:v>
                </c:pt>
                <c:pt idx="3">
                  <c:v>0.55555555555555558</c:v>
                </c:pt>
                <c:pt idx="4">
                  <c:v>0.54128440366972475</c:v>
                </c:pt>
                <c:pt idx="5">
                  <c:v>0.59393939393939399</c:v>
                </c:pt>
                <c:pt idx="6">
                  <c:v>0.55555555555555558</c:v>
                </c:pt>
                <c:pt idx="7">
                  <c:v>0.47701149425287348</c:v>
                </c:pt>
                <c:pt idx="8">
                  <c:v>0.49723756906077349</c:v>
                </c:pt>
                <c:pt idx="9">
                  <c:v>0.63636363636363635</c:v>
                </c:pt>
                <c:pt idx="10">
                  <c:v>0.45323741007194251</c:v>
                </c:pt>
                <c:pt idx="11">
                  <c:v>0.53846153846153844</c:v>
                </c:pt>
                <c:pt idx="12">
                  <c:v>0.46902654867256638</c:v>
                </c:pt>
                <c:pt idx="13">
                  <c:v>0.47058823529411759</c:v>
                </c:pt>
              </c:numCache>
            </c:numRef>
          </c:val>
          <c:extLst>
            <c:ext xmlns:c16="http://schemas.microsoft.com/office/drawing/2014/chart" uri="{C3380CC4-5D6E-409C-BE32-E72D297353CC}">
              <c16:uniqueId val="{00000000-3608-499C-8EA7-94C6B0BB1ADF}"/>
            </c:ext>
          </c:extLst>
        </c:ser>
        <c:ser>
          <c:idx val="1"/>
          <c:order val="1"/>
          <c:spPr>
            <a:solidFill>
              <a:schemeClr val="accent2"/>
            </a:solidFill>
            <a:ln>
              <a:noFill/>
            </a:ln>
            <a:effectLst/>
          </c:spPr>
          <c:invertIfNegative val="0"/>
          <c:cat>
            <c:strRef>
              <c:f>'[WRES 2024 tables.xlsx]Locality'!$A$56:$A$69</c:f>
              <c:strCache>
                <c:ptCount val="14"/>
                <c:pt idx="0">
                  <c:v>Comparator (Organisation Overall)</c:v>
                </c:pt>
                <c:pt idx="1">
                  <c:v>Bedfordshire CHS</c:v>
                </c:pt>
                <c:pt idx="2">
                  <c:v>Community Services - Tower Hamlets</c:v>
                </c:pt>
                <c:pt idx="3">
                  <c:v>Specialist CHS</c:v>
                </c:pt>
                <c:pt idx="4">
                  <c:v>Newham CHS</c:v>
                </c:pt>
                <c:pt idx="5">
                  <c:v>Bedford</c:v>
                </c:pt>
                <c:pt idx="6">
                  <c:v>Primary Care</c:v>
                </c:pt>
                <c:pt idx="7">
                  <c:v>Specialist Services</c:v>
                </c:pt>
                <c:pt idx="8">
                  <c:v>Corporate</c:v>
                </c:pt>
                <c:pt idx="9">
                  <c:v>Luton</c:v>
                </c:pt>
                <c:pt idx="10">
                  <c:v>Newham</c:v>
                </c:pt>
                <c:pt idx="11">
                  <c:v>City &amp; Hackney</c:v>
                </c:pt>
                <c:pt idx="12">
                  <c:v>Forensic Services</c:v>
                </c:pt>
                <c:pt idx="13">
                  <c:v>Tower Hamlets</c:v>
                </c:pt>
              </c:strCache>
            </c:strRef>
          </c:cat>
          <c:val>
            <c:numRef>
              <c:f>'[WRES 2024 tables.xlsx]Locality'!$C$56:$C$69</c:f>
              <c:numCache>
                <c:formatCode>0.0%</c:formatCode>
                <c:ptCount val="14"/>
                <c:pt idx="1">
                  <c:v>0.73529411764705888</c:v>
                </c:pt>
                <c:pt idx="2">
                  <c:v>0.65</c:v>
                </c:pt>
                <c:pt idx="3">
                  <c:v>0.64912280701754388</c:v>
                </c:pt>
                <c:pt idx="4">
                  <c:v>0.62790697674418605</c:v>
                </c:pt>
                <c:pt idx="5">
                  <c:v>0.62616822429906538</c:v>
                </c:pt>
                <c:pt idx="6">
                  <c:v>0.6216216216216216</c:v>
                </c:pt>
                <c:pt idx="7">
                  <c:v>0.61445783132530118</c:v>
                </c:pt>
                <c:pt idx="8">
                  <c:v>0.58247422680412375</c:v>
                </c:pt>
                <c:pt idx="9">
                  <c:v>0.54545454545454541</c:v>
                </c:pt>
                <c:pt idx="10">
                  <c:v>0.54216867469879515</c:v>
                </c:pt>
                <c:pt idx="11">
                  <c:v>0.5357142857142857</c:v>
                </c:pt>
                <c:pt idx="12">
                  <c:v>0.52564102564102566</c:v>
                </c:pt>
                <c:pt idx="13">
                  <c:v>0.5083333333333333</c:v>
                </c:pt>
              </c:numCache>
            </c:numRef>
          </c:val>
          <c:extLst>
            <c:ext xmlns:c16="http://schemas.microsoft.com/office/drawing/2014/chart" uri="{C3380CC4-5D6E-409C-BE32-E72D297353CC}">
              <c16:uniqueId val="{00000001-3608-499C-8EA7-94C6B0BB1ADF}"/>
            </c:ext>
          </c:extLst>
        </c:ser>
        <c:dLbls>
          <c:showLegendKey val="0"/>
          <c:showVal val="0"/>
          <c:showCatName val="0"/>
          <c:showSerName val="0"/>
          <c:showPercent val="0"/>
          <c:showBubbleSize val="0"/>
        </c:dLbls>
        <c:gapWidth val="182"/>
        <c:axId val="3344392"/>
        <c:axId val="3350536"/>
      </c:barChart>
      <c:catAx>
        <c:axId val="3344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0536"/>
        <c:crosses val="autoZero"/>
        <c:auto val="1"/>
        <c:lblAlgn val="ctr"/>
        <c:lblOffset val="100"/>
        <c:noMultiLvlLbl val="0"/>
      </c:catAx>
      <c:valAx>
        <c:axId val="3350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4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a:t>
            </a:r>
            <a:r>
              <a:rPr lang="en-GB" b="1" baseline="0"/>
              <a:t> Group</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449D-4E11-A8BD-D8F58D434D4F}"/>
              </c:ext>
            </c:extLst>
          </c:dPt>
          <c:cat>
            <c:strRef>
              <c:f>'[WRES 2024 tables.xlsx]Staff Group'!$A$36:$A$43</c:f>
              <c:strCache>
                <c:ptCount val="8"/>
                <c:pt idx="0">
                  <c:v>Comparator (Organisation Overall)</c:v>
                </c:pt>
                <c:pt idx="1">
                  <c:v>Allied Health Professionals</c:v>
                </c:pt>
                <c:pt idx="2">
                  <c:v>Nursing and Midwifery Registered</c:v>
                </c:pt>
                <c:pt idx="3">
                  <c:v>Additional Clinical Services</c:v>
                </c:pt>
                <c:pt idx="4">
                  <c:v>Administrative and Clerical</c:v>
                </c:pt>
                <c:pt idx="5">
                  <c:v>Add Prof Scientific and Technic</c:v>
                </c:pt>
                <c:pt idx="6">
                  <c:v>Medical and Dental</c:v>
                </c:pt>
                <c:pt idx="7">
                  <c:v>Estates and Ancillary</c:v>
                </c:pt>
              </c:strCache>
            </c:strRef>
          </c:cat>
          <c:val>
            <c:numRef>
              <c:f>'[WRES 2024 tables.xlsx]Staff Group'!$B$36:$B$43</c:f>
              <c:numCache>
                <c:formatCode>0%</c:formatCode>
                <c:ptCount val="8"/>
                <c:pt idx="0">
                  <c:v>0.56288448393711554</c:v>
                </c:pt>
                <c:pt idx="1">
                  <c:v>0.5625</c:v>
                </c:pt>
                <c:pt idx="2">
                  <c:v>0.59125964010282772</c:v>
                </c:pt>
                <c:pt idx="3">
                  <c:v>0.52583586626139822</c:v>
                </c:pt>
                <c:pt idx="4">
                  <c:v>0.46610169491525422</c:v>
                </c:pt>
                <c:pt idx="5">
                  <c:v>0.45911949685534592</c:v>
                </c:pt>
                <c:pt idx="6">
                  <c:v>0.58333333333333337</c:v>
                </c:pt>
                <c:pt idx="7">
                  <c:v>0</c:v>
                </c:pt>
              </c:numCache>
            </c:numRef>
          </c:val>
          <c:extLst>
            <c:ext xmlns:c16="http://schemas.microsoft.com/office/drawing/2014/chart" uri="{C3380CC4-5D6E-409C-BE32-E72D297353CC}">
              <c16:uniqueId val="{00000000-F398-4E06-8D45-D1349BFF17BB}"/>
            </c:ext>
          </c:extLst>
        </c:ser>
        <c:ser>
          <c:idx val="1"/>
          <c:order val="1"/>
          <c:spPr>
            <a:solidFill>
              <a:schemeClr val="accent2"/>
            </a:solidFill>
            <a:ln>
              <a:noFill/>
            </a:ln>
            <a:effectLst/>
          </c:spPr>
          <c:invertIfNegative val="0"/>
          <c:cat>
            <c:strRef>
              <c:f>'[WRES 2024 tables.xlsx]Staff Group'!$A$36:$A$43</c:f>
              <c:strCache>
                <c:ptCount val="8"/>
                <c:pt idx="0">
                  <c:v>Comparator (Organisation Overall)</c:v>
                </c:pt>
                <c:pt idx="1">
                  <c:v>Allied Health Professionals</c:v>
                </c:pt>
                <c:pt idx="2">
                  <c:v>Nursing and Midwifery Registered</c:v>
                </c:pt>
                <c:pt idx="3">
                  <c:v>Additional Clinical Services</c:v>
                </c:pt>
                <c:pt idx="4">
                  <c:v>Administrative and Clerical</c:v>
                </c:pt>
                <c:pt idx="5">
                  <c:v>Add Prof Scientific and Technic</c:v>
                </c:pt>
                <c:pt idx="6">
                  <c:v>Medical and Dental</c:v>
                </c:pt>
                <c:pt idx="7">
                  <c:v>Estates and Ancillary</c:v>
                </c:pt>
              </c:strCache>
            </c:strRef>
          </c:cat>
          <c:val>
            <c:numRef>
              <c:f>'[WRES 2024 tables.xlsx]Staff Group'!$C$36:$C$43</c:f>
              <c:numCache>
                <c:formatCode>0%</c:formatCode>
                <c:ptCount val="8"/>
                <c:pt idx="1">
                  <c:v>0.67788461538461542</c:v>
                </c:pt>
                <c:pt idx="2">
                  <c:v>0.65567765567765568</c:v>
                </c:pt>
                <c:pt idx="3">
                  <c:v>0.61637931034482762</c:v>
                </c:pt>
                <c:pt idx="4">
                  <c:v>0.57384987893462469</c:v>
                </c:pt>
                <c:pt idx="5">
                  <c:v>0.54849498327759194</c:v>
                </c:pt>
                <c:pt idx="6">
                  <c:v>0.53012048192771088</c:v>
                </c:pt>
                <c:pt idx="7">
                  <c:v>0</c:v>
                </c:pt>
              </c:numCache>
            </c:numRef>
          </c:val>
          <c:extLst>
            <c:ext xmlns:c16="http://schemas.microsoft.com/office/drawing/2014/chart" uri="{C3380CC4-5D6E-409C-BE32-E72D297353CC}">
              <c16:uniqueId val="{00000001-F398-4E06-8D45-D1349BFF17BB}"/>
            </c:ext>
          </c:extLst>
        </c:ser>
        <c:dLbls>
          <c:showLegendKey val="0"/>
          <c:showVal val="0"/>
          <c:showCatName val="0"/>
          <c:showSerName val="0"/>
          <c:showPercent val="0"/>
          <c:showBubbleSize val="0"/>
        </c:dLbls>
        <c:gapWidth val="182"/>
        <c:axId val="1056441863"/>
        <c:axId val="1056443911"/>
      </c:barChart>
      <c:catAx>
        <c:axId val="1056441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443911"/>
        <c:crosses val="autoZero"/>
        <c:auto val="1"/>
        <c:lblAlgn val="ctr"/>
        <c:lblOffset val="100"/>
        <c:noMultiLvlLbl val="0"/>
      </c:catAx>
      <c:valAx>
        <c:axId val="1056443911"/>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441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layout>
        <c:manualLayout>
          <c:xMode val="edge"/>
          <c:yMode val="edge"/>
          <c:x val="0.40671522309711289"/>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426159129937032"/>
          <c:y val="0.18665325210629469"/>
          <c:w val="0.75699651196562157"/>
          <c:h val="0.6966028246657785"/>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8B8C-4FA4-B7FB-B916E5E11FF8}"/>
              </c:ext>
            </c:extLst>
          </c:dPt>
          <c:cat>
            <c:strRef>
              <c:f>'[WRES 2024 tables.xlsx]Age'!$A$31:$A$36</c:f>
              <c:strCache>
                <c:ptCount val="6"/>
                <c:pt idx="0">
                  <c:v>Organisation Overall</c:v>
                </c:pt>
                <c:pt idx="1">
                  <c:v>21-30</c:v>
                </c:pt>
                <c:pt idx="2">
                  <c:v>66+</c:v>
                </c:pt>
                <c:pt idx="3">
                  <c:v>41-50</c:v>
                </c:pt>
                <c:pt idx="4">
                  <c:v>31-40</c:v>
                </c:pt>
                <c:pt idx="5">
                  <c:v>51-65</c:v>
                </c:pt>
              </c:strCache>
            </c:strRef>
          </c:cat>
          <c:val>
            <c:numRef>
              <c:f>'[WRES 2024 tables.xlsx]Age'!$B$31:$B$36</c:f>
              <c:numCache>
                <c:formatCode>0%</c:formatCode>
                <c:ptCount val="6"/>
                <c:pt idx="0">
                  <c:v>0.56288448393711554</c:v>
                </c:pt>
                <c:pt idx="1">
                  <c:v>0.57272727272727275</c:v>
                </c:pt>
                <c:pt idx="2">
                  <c:v>0.48275862068965519</c:v>
                </c:pt>
                <c:pt idx="3">
                  <c:v>0.53886010362694303</c:v>
                </c:pt>
                <c:pt idx="4">
                  <c:v>0.50144927536231887</c:v>
                </c:pt>
                <c:pt idx="5">
                  <c:v>0.51036269430051817</c:v>
                </c:pt>
              </c:numCache>
            </c:numRef>
          </c:val>
          <c:extLst>
            <c:ext xmlns:c16="http://schemas.microsoft.com/office/drawing/2014/chart" uri="{C3380CC4-5D6E-409C-BE32-E72D297353CC}">
              <c16:uniqueId val="{00000000-3DED-4B02-8241-9098350E204D}"/>
            </c:ext>
          </c:extLst>
        </c:ser>
        <c:ser>
          <c:idx val="1"/>
          <c:order val="1"/>
          <c:spPr>
            <a:solidFill>
              <a:schemeClr val="accent2"/>
            </a:solidFill>
            <a:ln>
              <a:noFill/>
            </a:ln>
            <a:effectLst/>
          </c:spPr>
          <c:invertIfNegative val="0"/>
          <c:cat>
            <c:strRef>
              <c:f>'[WRES 2024 tables.xlsx]Age'!$A$31:$A$36</c:f>
              <c:strCache>
                <c:ptCount val="6"/>
                <c:pt idx="0">
                  <c:v>Organisation Overall</c:v>
                </c:pt>
                <c:pt idx="1">
                  <c:v>21-30</c:v>
                </c:pt>
                <c:pt idx="2">
                  <c:v>66+</c:v>
                </c:pt>
                <c:pt idx="3">
                  <c:v>41-50</c:v>
                </c:pt>
                <c:pt idx="4">
                  <c:v>31-40</c:v>
                </c:pt>
                <c:pt idx="5">
                  <c:v>51-65</c:v>
                </c:pt>
              </c:strCache>
            </c:strRef>
          </c:cat>
          <c:val>
            <c:numRef>
              <c:f>'[WRES 2024 tables.xlsx]Age'!$C$31:$C$36</c:f>
              <c:numCache>
                <c:formatCode>0%</c:formatCode>
                <c:ptCount val="6"/>
                <c:pt idx="1">
                  <c:v>0.69354838709677424</c:v>
                </c:pt>
                <c:pt idx="2">
                  <c:v>0.66666666666666663</c:v>
                </c:pt>
                <c:pt idx="3">
                  <c:v>0.6047058823529412</c:v>
                </c:pt>
                <c:pt idx="4">
                  <c:v>0.58823529411764708</c:v>
                </c:pt>
                <c:pt idx="5">
                  <c:v>0.56956521739130439</c:v>
                </c:pt>
              </c:numCache>
            </c:numRef>
          </c:val>
          <c:extLst>
            <c:ext xmlns:c16="http://schemas.microsoft.com/office/drawing/2014/chart" uri="{C3380CC4-5D6E-409C-BE32-E72D297353CC}">
              <c16:uniqueId val="{00000001-3DED-4B02-8241-9098350E204D}"/>
            </c:ext>
          </c:extLst>
        </c:ser>
        <c:dLbls>
          <c:showLegendKey val="0"/>
          <c:showVal val="0"/>
          <c:showCatName val="0"/>
          <c:showSerName val="0"/>
          <c:showPercent val="0"/>
          <c:showBubbleSize val="0"/>
        </c:dLbls>
        <c:gapWidth val="182"/>
        <c:axId val="1846952968"/>
        <c:axId val="1846955016"/>
      </c:barChart>
      <c:catAx>
        <c:axId val="1846952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955016"/>
        <c:crosses val="autoZero"/>
        <c:auto val="1"/>
        <c:lblAlgn val="ctr"/>
        <c:lblOffset val="100"/>
        <c:noMultiLvlLbl val="0"/>
      </c:catAx>
      <c:valAx>
        <c:axId val="1846955016"/>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952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F871-194A-A812-63970F8BF99B}"/>
              </c:ext>
            </c:extLst>
          </c:dPt>
          <c:cat>
            <c:strRef>
              <c:f>'[WRES 2024 tables.xlsx]Locality'!$A$12:$A$25</c:f>
              <c:strCache>
                <c:ptCount val="14"/>
                <c:pt idx="0">
                  <c:v>Comparator (Organisation Overall)</c:v>
                </c:pt>
                <c:pt idx="1">
                  <c:v>Forensic Services</c:v>
                </c:pt>
                <c:pt idx="2">
                  <c:v>Luton</c:v>
                </c:pt>
                <c:pt idx="3">
                  <c:v>Tower Hamlets</c:v>
                </c:pt>
                <c:pt idx="4">
                  <c:v>Newham</c:v>
                </c:pt>
                <c:pt idx="5">
                  <c:v>Primary Care</c:v>
                </c:pt>
                <c:pt idx="6">
                  <c:v>Bedford</c:v>
                </c:pt>
                <c:pt idx="7">
                  <c:v>City &amp; Hackney</c:v>
                </c:pt>
                <c:pt idx="8">
                  <c:v>Newham CHS</c:v>
                </c:pt>
                <c:pt idx="9">
                  <c:v>Specialist Services</c:v>
                </c:pt>
                <c:pt idx="10">
                  <c:v>Community Services - Tower Hamlets</c:v>
                </c:pt>
                <c:pt idx="11">
                  <c:v>Bedfordshire CHS</c:v>
                </c:pt>
                <c:pt idx="12">
                  <c:v>Specialist CHS</c:v>
                </c:pt>
                <c:pt idx="13">
                  <c:v>Corporate</c:v>
                </c:pt>
              </c:strCache>
            </c:strRef>
          </c:cat>
          <c:val>
            <c:numRef>
              <c:f>'[WRES 2024 tables.xlsx]Locality'!$B$12:$B$25</c:f>
              <c:numCache>
                <c:formatCode>0.0%</c:formatCode>
                <c:ptCount val="14"/>
                <c:pt idx="0">
                  <c:v>0.28561759729272418</c:v>
                </c:pt>
                <c:pt idx="1">
                  <c:v>0.6</c:v>
                </c:pt>
                <c:pt idx="2">
                  <c:v>0.50819672131147542</c:v>
                </c:pt>
                <c:pt idx="3">
                  <c:v>0.48529411764705882</c:v>
                </c:pt>
                <c:pt idx="4">
                  <c:v>0.4</c:v>
                </c:pt>
                <c:pt idx="5">
                  <c:v>0.4</c:v>
                </c:pt>
                <c:pt idx="6">
                  <c:v>0.37951807228915663</c:v>
                </c:pt>
                <c:pt idx="7">
                  <c:v>0.32911392405063289</c:v>
                </c:pt>
                <c:pt idx="8">
                  <c:v>0.27272727272727271</c:v>
                </c:pt>
                <c:pt idx="9">
                  <c:v>0.25</c:v>
                </c:pt>
                <c:pt idx="10">
                  <c:v>0.24390243902439021</c:v>
                </c:pt>
                <c:pt idx="11">
                  <c:v>8.5714285714285715E-2</c:v>
                </c:pt>
                <c:pt idx="12">
                  <c:v>6.6666666666666666E-2</c:v>
                </c:pt>
                <c:pt idx="13">
                  <c:v>6.5217391304347824E-2</c:v>
                </c:pt>
              </c:numCache>
            </c:numRef>
          </c:val>
          <c:extLst>
            <c:ext xmlns:c16="http://schemas.microsoft.com/office/drawing/2014/chart" uri="{C3380CC4-5D6E-409C-BE32-E72D297353CC}">
              <c16:uniqueId val="{00000002-F871-194A-A812-63970F8BF99B}"/>
            </c:ext>
          </c:extLst>
        </c:ser>
        <c:ser>
          <c:idx val="1"/>
          <c:order val="1"/>
          <c:spPr>
            <a:solidFill>
              <a:srgbClr val="0070C0"/>
            </a:solidFill>
            <a:ln>
              <a:noFill/>
            </a:ln>
            <a:effectLst/>
          </c:spPr>
          <c:invertIfNegative val="0"/>
          <c:cat>
            <c:strRef>
              <c:f>'[WRES 2024 tables.xlsx]Locality'!$A$12:$A$25</c:f>
              <c:strCache>
                <c:ptCount val="14"/>
                <c:pt idx="0">
                  <c:v>Comparator (Organisation Overall)</c:v>
                </c:pt>
                <c:pt idx="1">
                  <c:v>Forensic Services</c:v>
                </c:pt>
                <c:pt idx="2">
                  <c:v>Luton</c:v>
                </c:pt>
                <c:pt idx="3">
                  <c:v>Tower Hamlets</c:v>
                </c:pt>
                <c:pt idx="4">
                  <c:v>Newham</c:v>
                </c:pt>
                <c:pt idx="5">
                  <c:v>Primary Care</c:v>
                </c:pt>
                <c:pt idx="6">
                  <c:v>Bedford</c:v>
                </c:pt>
                <c:pt idx="7">
                  <c:v>City &amp; Hackney</c:v>
                </c:pt>
                <c:pt idx="8">
                  <c:v>Newham CHS</c:v>
                </c:pt>
                <c:pt idx="9">
                  <c:v>Specialist Services</c:v>
                </c:pt>
                <c:pt idx="10">
                  <c:v>Community Services - Tower Hamlets</c:v>
                </c:pt>
                <c:pt idx="11">
                  <c:v>Bedfordshire CHS</c:v>
                </c:pt>
                <c:pt idx="12">
                  <c:v>Specialist CHS</c:v>
                </c:pt>
                <c:pt idx="13">
                  <c:v>Corporate</c:v>
                </c:pt>
              </c:strCache>
            </c:strRef>
          </c:cat>
          <c:val>
            <c:numRef>
              <c:f>'[WRES 2024 tables.xlsx]Locality'!$C$12:$C$25</c:f>
              <c:numCache>
                <c:formatCode>0.0%</c:formatCode>
                <c:ptCount val="14"/>
                <c:pt idx="1">
                  <c:v>0.44303797468354428</c:v>
                </c:pt>
                <c:pt idx="2">
                  <c:v>0.34883720930232559</c:v>
                </c:pt>
                <c:pt idx="3">
                  <c:v>0.375</c:v>
                </c:pt>
                <c:pt idx="4">
                  <c:v>0.3411764705882353</c:v>
                </c:pt>
                <c:pt idx="5">
                  <c:v>0.3783783783783784</c:v>
                </c:pt>
                <c:pt idx="6">
                  <c:v>0.26605504587155959</c:v>
                </c:pt>
                <c:pt idx="7">
                  <c:v>0.41592920353982299</c:v>
                </c:pt>
                <c:pt idx="8">
                  <c:v>0.30232558139534882</c:v>
                </c:pt>
                <c:pt idx="9">
                  <c:v>0.17014925373134329</c:v>
                </c:pt>
                <c:pt idx="10">
                  <c:v>0.2</c:v>
                </c:pt>
                <c:pt idx="11">
                  <c:v>0.19653179190751449</c:v>
                </c:pt>
                <c:pt idx="12">
                  <c:v>0.15517241379310351</c:v>
                </c:pt>
                <c:pt idx="13">
                  <c:v>9.1836734693877556E-2</c:v>
                </c:pt>
              </c:numCache>
            </c:numRef>
          </c:val>
          <c:extLst>
            <c:ext xmlns:c16="http://schemas.microsoft.com/office/drawing/2014/chart" uri="{C3380CC4-5D6E-409C-BE32-E72D297353CC}">
              <c16:uniqueId val="{00000003-F871-194A-A812-63970F8BF99B}"/>
            </c:ext>
          </c:extLst>
        </c:ser>
        <c:dLbls>
          <c:showLegendKey val="0"/>
          <c:showVal val="0"/>
          <c:showCatName val="0"/>
          <c:showSerName val="0"/>
          <c:showPercent val="0"/>
          <c:showBubbleSize val="0"/>
        </c:dLbls>
        <c:gapWidth val="182"/>
        <c:axId val="463761008"/>
        <c:axId val="1615131151"/>
      </c:barChart>
      <c:catAx>
        <c:axId val="463761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5131151"/>
        <c:crosses val="autoZero"/>
        <c:auto val="1"/>
        <c:lblAlgn val="ctr"/>
        <c:lblOffset val="100"/>
        <c:noMultiLvlLbl val="0"/>
      </c:catAx>
      <c:valAx>
        <c:axId val="16151311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376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1D67-48B9-A105-F634AC7D96D1}"/>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5-2A52-904D-8D35-17E7FE76A14F}"/>
              </c:ext>
            </c:extLst>
          </c:dPt>
          <c:dPt>
            <c:idx val="11"/>
            <c:invertIfNegative val="0"/>
            <c:bubble3D val="0"/>
            <c:spPr>
              <a:solidFill>
                <a:srgbClr val="0070C0"/>
              </a:solidFill>
              <a:ln>
                <a:noFill/>
              </a:ln>
              <a:effectLst/>
            </c:spPr>
            <c:extLst>
              <c:ext xmlns:c16="http://schemas.microsoft.com/office/drawing/2014/chart" uri="{C3380CC4-5D6E-409C-BE32-E72D297353CC}">
                <c16:uniqueId val="{00000004-2A52-904D-8D35-17E7FE76A14F}"/>
              </c:ext>
            </c:extLst>
          </c:dPt>
          <c:dPt>
            <c:idx val="13"/>
            <c:invertIfNegative val="0"/>
            <c:bubble3D val="0"/>
            <c:spPr>
              <a:solidFill>
                <a:srgbClr val="0070C0"/>
              </a:solidFill>
              <a:ln>
                <a:noFill/>
              </a:ln>
              <a:effectLst/>
            </c:spPr>
            <c:extLst>
              <c:ext xmlns:c16="http://schemas.microsoft.com/office/drawing/2014/chart" uri="{C3380CC4-5D6E-409C-BE32-E72D297353CC}">
                <c16:uniqueId val="{00000003-2A52-904D-8D35-17E7FE76A14F}"/>
              </c:ext>
            </c:extLst>
          </c:dPt>
          <c:dPt>
            <c:idx val="17"/>
            <c:invertIfNegative val="0"/>
            <c:bubble3D val="0"/>
            <c:spPr>
              <a:solidFill>
                <a:srgbClr val="0070C0"/>
              </a:solidFill>
              <a:ln>
                <a:noFill/>
              </a:ln>
              <a:effectLst/>
            </c:spPr>
            <c:extLst>
              <c:ext xmlns:c16="http://schemas.microsoft.com/office/drawing/2014/chart" uri="{C3380CC4-5D6E-409C-BE32-E72D297353CC}">
                <c16:uniqueId val="{00000002-2A52-904D-8D35-17E7FE76A14F}"/>
              </c:ext>
            </c:extLst>
          </c:dPt>
          <c:cat>
            <c:strRef>
              <c:f>'[WRES 2024 tables.xlsx]Ethnicity'!$A$32:$A$50</c:f>
              <c:strCache>
                <c:ptCount val="19"/>
                <c:pt idx="0">
                  <c:v>Comparator (Organisation Overall)</c:v>
                </c:pt>
                <c:pt idx="1">
                  <c:v>Any other ethnic background (please specify)</c:v>
                </c:pt>
                <c:pt idx="2">
                  <c:v>Any other Mixed / Multiple ethnic background</c:v>
                </c:pt>
                <c:pt idx="3">
                  <c:v>Any other Black / African / Caribbean background</c:v>
                </c:pt>
                <c:pt idx="4">
                  <c:v>White and Black Caribbean</c:v>
                </c:pt>
                <c:pt idx="5">
                  <c:v>Arab</c:v>
                </c:pt>
                <c:pt idx="6">
                  <c:v>Bangladeshi</c:v>
                </c:pt>
                <c:pt idx="7">
                  <c:v>Any other Asian background</c:v>
                </c:pt>
                <c:pt idx="8">
                  <c:v>Indian</c:v>
                </c:pt>
                <c:pt idx="9">
                  <c:v>White and Asian</c:v>
                </c:pt>
                <c:pt idx="10">
                  <c:v>Caribbean</c:v>
                </c:pt>
                <c:pt idx="11">
                  <c:v>Any other White background</c:v>
                </c:pt>
                <c:pt idx="12">
                  <c:v>African</c:v>
                </c:pt>
                <c:pt idx="13">
                  <c:v>English / Welsh / Scottish / Northern Irish / British</c:v>
                </c:pt>
                <c:pt idx="14">
                  <c:v>Pakistani</c:v>
                </c:pt>
                <c:pt idx="15">
                  <c:v>Chinese</c:v>
                </c:pt>
                <c:pt idx="16">
                  <c:v>White and Black African</c:v>
                </c:pt>
                <c:pt idx="17">
                  <c:v>Irish</c:v>
                </c:pt>
                <c:pt idx="18">
                  <c:v>Gypsy or Irish Traveller</c:v>
                </c:pt>
              </c:strCache>
            </c:strRef>
          </c:cat>
          <c:val>
            <c:numRef>
              <c:f>'[WRES 2024 tables.xlsx]Ethnicity'!$B$32:$B$50</c:f>
              <c:numCache>
                <c:formatCode>0%</c:formatCode>
                <c:ptCount val="19"/>
                <c:pt idx="0">
                  <c:v>0.214431586113002</c:v>
                </c:pt>
                <c:pt idx="1">
                  <c:v>0.40540540540540537</c:v>
                </c:pt>
                <c:pt idx="2">
                  <c:v>0.36842105263157893</c:v>
                </c:pt>
                <c:pt idx="3">
                  <c:v>0.35849056603773582</c:v>
                </c:pt>
                <c:pt idx="4">
                  <c:v>0.35714285714285721</c:v>
                </c:pt>
                <c:pt idx="5">
                  <c:v>0.30769230769230771</c:v>
                </c:pt>
                <c:pt idx="6">
                  <c:v>0.24590163934426229</c:v>
                </c:pt>
                <c:pt idx="7">
                  <c:v>0.24444444444444441</c:v>
                </c:pt>
                <c:pt idx="8">
                  <c:v>0.21739130434782611</c:v>
                </c:pt>
                <c:pt idx="9">
                  <c:v>0.2105263157894737</c:v>
                </c:pt>
                <c:pt idx="10">
                  <c:v>0.2068965517241379</c:v>
                </c:pt>
                <c:pt idx="11">
                  <c:v>0.20318725099601601</c:v>
                </c:pt>
                <c:pt idx="12">
                  <c:v>0.19920318725099601</c:v>
                </c:pt>
                <c:pt idx="13">
                  <c:v>0.18812709030100341</c:v>
                </c:pt>
                <c:pt idx="14">
                  <c:v>0.1846153846153846</c:v>
                </c:pt>
                <c:pt idx="15">
                  <c:v>0.17391304347826089</c:v>
                </c:pt>
                <c:pt idx="16">
                  <c:v>0.16666666666666671</c:v>
                </c:pt>
                <c:pt idx="17">
                  <c:v>0.14864864864864871</c:v>
                </c:pt>
                <c:pt idx="18">
                  <c:v>0</c:v>
                </c:pt>
              </c:numCache>
            </c:numRef>
          </c:val>
          <c:extLst>
            <c:ext xmlns:c16="http://schemas.microsoft.com/office/drawing/2014/chart" uri="{C3380CC4-5D6E-409C-BE32-E72D297353CC}">
              <c16:uniqueId val="{00000000-AD40-4D60-860C-4FDC8724C265}"/>
            </c:ext>
          </c:extLst>
        </c:ser>
        <c:dLbls>
          <c:showLegendKey val="0"/>
          <c:showVal val="0"/>
          <c:showCatName val="0"/>
          <c:showSerName val="0"/>
          <c:showPercent val="0"/>
          <c:showBubbleSize val="0"/>
        </c:dLbls>
        <c:gapWidth val="182"/>
        <c:axId val="1074727431"/>
        <c:axId val="1995969031"/>
      </c:barChart>
      <c:catAx>
        <c:axId val="1074727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969031"/>
        <c:crosses val="autoZero"/>
        <c:auto val="1"/>
        <c:lblAlgn val="ctr"/>
        <c:lblOffset val="100"/>
        <c:noMultiLvlLbl val="0"/>
      </c:catAx>
      <c:valAx>
        <c:axId val="19959690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727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81F0-2744-88D2-28D93BD49877}"/>
              </c:ext>
            </c:extLst>
          </c:dPt>
          <c:cat>
            <c:strRef>
              <c:f>'[WRES 2024 tables.xlsx]Disability'!$A$20:$A$21</c:f>
              <c:strCache>
                <c:ptCount val="2"/>
                <c:pt idx="0">
                  <c:v>Organisation Overall</c:v>
                </c:pt>
                <c:pt idx="1">
                  <c:v>Yes</c:v>
                </c:pt>
              </c:strCache>
            </c:strRef>
          </c:cat>
          <c:val>
            <c:numRef>
              <c:f>'[WRES 2024 tables.xlsx]Disability'!$B$20:$B$21</c:f>
              <c:numCache>
                <c:formatCode>0%</c:formatCode>
                <c:ptCount val="2"/>
                <c:pt idx="0">
                  <c:v>0.56288448393711554</c:v>
                </c:pt>
                <c:pt idx="1">
                  <c:v>0.4749034749034749</c:v>
                </c:pt>
              </c:numCache>
            </c:numRef>
          </c:val>
          <c:extLst>
            <c:ext xmlns:c16="http://schemas.microsoft.com/office/drawing/2014/chart" uri="{C3380CC4-5D6E-409C-BE32-E72D297353CC}">
              <c16:uniqueId val="{00000002-81F0-2744-88D2-28D93BD49877}"/>
            </c:ext>
          </c:extLst>
        </c:ser>
        <c:ser>
          <c:idx val="1"/>
          <c:order val="1"/>
          <c:spPr>
            <a:solidFill>
              <a:srgbClr val="0070C0"/>
            </a:solidFill>
            <a:ln>
              <a:noFill/>
            </a:ln>
            <a:effectLst/>
          </c:spPr>
          <c:invertIfNegative val="0"/>
          <c:cat>
            <c:strRef>
              <c:f>'[WRES 2024 tables.xlsx]Disability'!$A$20:$A$21</c:f>
              <c:strCache>
                <c:ptCount val="2"/>
                <c:pt idx="0">
                  <c:v>Organisation Overall</c:v>
                </c:pt>
                <c:pt idx="1">
                  <c:v>Yes</c:v>
                </c:pt>
              </c:strCache>
            </c:strRef>
          </c:cat>
          <c:val>
            <c:numRef>
              <c:f>'[WRES 2024 tables.xlsx]Disability'!$C$20:$C$21</c:f>
              <c:numCache>
                <c:formatCode>0%</c:formatCode>
                <c:ptCount val="2"/>
                <c:pt idx="1">
                  <c:v>0.58016877637130804</c:v>
                </c:pt>
              </c:numCache>
            </c:numRef>
          </c:val>
          <c:extLst>
            <c:ext xmlns:c16="http://schemas.microsoft.com/office/drawing/2014/chart" uri="{C3380CC4-5D6E-409C-BE32-E72D297353CC}">
              <c16:uniqueId val="{00000003-81F0-2744-88D2-28D93BD49877}"/>
            </c:ext>
          </c:extLst>
        </c:ser>
        <c:dLbls>
          <c:showLegendKey val="0"/>
          <c:showVal val="0"/>
          <c:showCatName val="0"/>
          <c:showSerName val="0"/>
          <c:showPercent val="0"/>
          <c:showBubbleSize val="0"/>
        </c:dLbls>
        <c:gapWidth val="182"/>
        <c:axId val="1030951872"/>
        <c:axId val="1031680944"/>
      </c:barChart>
      <c:catAx>
        <c:axId val="1030951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80944"/>
        <c:crosses val="autoZero"/>
        <c:auto val="1"/>
        <c:lblAlgn val="ctr"/>
        <c:lblOffset val="100"/>
        <c:noMultiLvlLbl val="0"/>
      </c:catAx>
      <c:valAx>
        <c:axId val="1031680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095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By Sexual Orientation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C2F-4E66-9598-50C08B996FFB}"/>
              </c:ext>
            </c:extLst>
          </c:dPt>
          <c:cat>
            <c:strRef>
              <c:f>'[WRES 2024 tables.xlsx]Sexual Orientation'!$B$40:$B$45</c:f>
              <c:strCache>
                <c:ptCount val="6"/>
                <c:pt idx="0">
                  <c:v>Comparator (Organisation Overall)</c:v>
                </c:pt>
                <c:pt idx="1">
                  <c:v>Other</c:v>
                </c:pt>
                <c:pt idx="2">
                  <c:v>Heterosexual or straight</c:v>
                </c:pt>
                <c:pt idx="3">
                  <c:v>Gay or Lesbian</c:v>
                </c:pt>
                <c:pt idx="4">
                  <c:v>I would prefer not to say</c:v>
                </c:pt>
                <c:pt idx="5">
                  <c:v>Bisexual</c:v>
                </c:pt>
              </c:strCache>
            </c:strRef>
          </c:cat>
          <c:val>
            <c:numRef>
              <c:f>'[WRES 2024 tables.xlsx]Sexual Orientation'!$C$40:$C$45</c:f>
              <c:numCache>
                <c:formatCode>0.0%</c:formatCode>
                <c:ptCount val="6"/>
                <c:pt idx="0" formatCode="General">
                  <c:v>0.214431586113002</c:v>
                </c:pt>
                <c:pt idx="1">
                  <c:v>0.36363636363636359</c:v>
                </c:pt>
                <c:pt idx="2">
                  <c:v>0.41414141414141409</c:v>
                </c:pt>
                <c:pt idx="3">
                  <c:v>0.43478260869565222</c:v>
                </c:pt>
                <c:pt idx="4">
                  <c:v>0.2161051766639277</c:v>
                </c:pt>
                <c:pt idx="5">
                  <c:v>0.25</c:v>
                </c:pt>
              </c:numCache>
            </c:numRef>
          </c:val>
          <c:extLst>
            <c:ext xmlns:c16="http://schemas.microsoft.com/office/drawing/2014/chart" uri="{C3380CC4-5D6E-409C-BE32-E72D297353CC}">
              <c16:uniqueId val="{00000002-4C2F-4E66-9598-50C08B996FFB}"/>
            </c:ext>
          </c:extLst>
        </c:ser>
        <c:ser>
          <c:idx val="1"/>
          <c:order val="1"/>
          <c:spPr>
            <a:solidFill>
              <a:schemeClr val="accent2"/>
            </a:solidFill>
            <a:ln>
              <a:noFill/>
            </a:ln>
            <a:effectLst/>
          </c:spPr>
          <c:invertIfNegative val="0"/>
          <c:cat>
            <c:strRef>
              <c:f>'[WRES 2024 tables.xlsx]Sexual Orientation'!$B$40:$B$45</c:f>
              <c:strCache>
                <c:ptCount val="6"/>
                <c:pt idx="0">
                  <c:v>Comparator (Organisation Overall)</c:v>
                </c:pt>
                <c:pt idx="1">
                  <c:v>Other</c:v>
                </c:pt>
                <c:pt idx="2">
                  <c:v>Heterosexual or straight</c:v>
                </c:pt>
                <c:pt idx="3">
                  <c:v>Gay or Lesbian</c:v>
                </c:pt>
                <c:pt idx="4">
                  <c:v>I would prefer not to say</c:v>
                </c:pt>
                <c:pt idx="5">
                  <c:v>Bisexual</c:v>
                </c:pt>
              </c:strCache>
            </c:strRef>
          </c:cat>
          <c:val>
            <c:numRef>
              <c:f>'[WRES 2024 tables.xlsx]Sexual Orientation'!$D$40:$D$45</c:f>
              <c:numCache>
                <c:formatCode>0.0%</c:formatCode>
                <c:ptCount val="6"/>
                <c:pt idx="1">
                  <c:v>0.4</c:v>
                </c:pt>
                <c:pt idx="2">
                  <c:v>0.20289855072463769</c:v>
                </c:pt>
                <c:pt idx="3">
                  <c:v>0.19277108433734941</c:v>
                </c:pt>
                <c:pt idx="4">
                  <c:v>0.18657298985167839</c:v>
                </c:pt>
                <c:pt idx="5">
                  <c:v>0.17567567567567571</c:v>
                </c:pt>
              </c:numCache>
            </c:numRef>
          </c:val>
          <c:extLst>
            <c:ext xmlns:c16="http://schemas.microsoft.com/office/drawing/2014/chart" uri="{C3380CC4-5D6E-409C-BE32-E72D297353CC}">
              <c16:uniqueId val="{00000003-4C2F-4E66-9598-50C08B996FFB}"/>
            </c:ext>
          </c:extLst>
        </c:ser>
        <c:dLbls>
          <c:showLegendKey val="0"/>
          <c:showVal val="0"/>
          <c:showCatName val="0"/>
          <c:showSerName val="0"/>
          <c:showPercent val="0"/>
          <c:showBubbleSize val="0"/>
        </c:dLbls>
        <c:gapWidth val="182"/>
        <c:axId val="238539271"/>
        <c:axId val="238541319"/>
      </c:barChart>
      <c:catAx>
        <c:axId val="238539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541319"/>
        <c:crosses val="autoZero"/>
        <c:auto val="1"/>
        <c:lblAlgn val="ctr"/>
        <c:lblOffset val="100"/>
        <c:noMultiLvlLbl val="0"/>
      </c:catAx>
      <c:valAx>
        <c:axId val="2385413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8539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layout>
        <c:manualLayout>
          <c:xMode val="edge"/>
          <c:yMode val="edge"/>
          <c:x val="0.40671522309711289"/>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87CA-4199-B332-D085C40F4F01}"/>
              </c:ext>
            </c:extLst>
          </c:dPt>
          <c:cat>
            <c:strRef>
              <c:f>'[WRES 2024 tables.xlsx]Religion'!$B$59:$B$68</c:f>
              <c:strCache>
                <c:ptCount val="10"/>
                <c:pt idx="0">
                  <c:v>Comparator (Organisation Overall)</c:v>
                </c:pt>
                <c:pt idx="1">
                  <c:v>Muslim</c:v>
                </c:pt>
                <c:pt idx="2">
                  <c:v>Any other religion (please specify)</c:v>
                </c:pt>
                <c:pt idx="3">
                  <c:v>Jewish</c:v>
                </c:pt>
                <c:pt idx="4">
                  <c:v>Christian</c:v>
                </c:pt>
                <c:pt idx="5">
                  <c:v>I would prefer not to say</c:v>
                </c:pt>
                <c:pt idx="6">
                  <c:v>No religion</c:v>
                </c:pt>
                <c:pt idx="7">
                  <c:v>Buddhist</c:v>
                </c:pt>
                <c:pt idx="8">
                  <c:v>Sikh</c:v>
                </c:pt>
                <c:pt idx="9">
                  <c:v>Hindu</c:v>
                </c:pt>
              </c:strCache>
            </c:strRef>
          </c:cat>
          <c:val>
            <c:numRef>
              <c:f>'[WRES 2024 tables.xlsx]Religion'!$C$59:$C$68</c:f>
              <c:numCache>
                <c:formatCode>0.0%</c:formatCode>
                <c:ptCount val="10"/>
                <c:pt idx="0" formatCode="General">
                  <c:v>0.56288448393711554</c:v>
                </c:pt>
                <c:pt idx="1">
                  <c:v>0</c:v>
                </c:pt>
                <c:pt idx="2">
                  <c:v>0.56888888888888889</c:v>
                </c:pt>
                <c:pt idx="3">
                  <c:v>0.375</c:v>
                </c:pt>
                <c:pt idx="4">
                  <c:v>0.49264705882352938</c:v>
                </c:pt>
                <c:pt idx="5">
                  <c:v>0.31496062992125978</c:v>
                </c:pt>
                <c:pt idx="6">
                  <c:v>0.66666666666666663</c:v>
                </c:pt>
                <c:pt idx="7">
                  <c:v>0.57534246575342463</c:v>
                </c:pt>
                <c:pt idx="8">
                  <c:v>0.53448275862068961</c:v>
                </c:pt>
                <c:pt idx="9">
                  <c:v>0.4375</c:v>
                </c:pt>
              </c:numCache>
            </c:numRef>
          </c:val>
          <c:extLst>
            <c:ext xmlns:c16="http://schemas.microsoft.com/office/drawing/2014/chart" uri="{C3380CC4-5D6E-409C-BE32-E72D297353CC}">
              <c16:uniqueId val="{00000000-C789-417F-AD5C-C79F266AC993}"/>
            </c:ext>
          </c:extLst>
        </c:ser>
        <c:ser>
          <c:idx val="1"/>
          <c:order val="1"/>
          <c:spPr>
            <a:solidFill>
              <a:schemeClr val="accent2"/>
            </a:solidFill>
            <a:ln>
              <a:noFill/>
            </a:ln>
            <a:effectLst/>
          </c:spPr>
          <c:invertIfNegative val="0"/>
          <c:cat>
            <c:strRef>
              <c:f>'[WRES 2024 tables.xlsx]Religion'!$B$59:$B$68</c:f>
              <c:strCache>
                <c:ptCount val="10"/>
                <c:pt idx="0">
                  <c:v>Comparator (Organisation Overall)</c:v>
                </c:pt>
                <c:pt idx="1">
                  <c:v>Muslim</c:v>
                </c:pt>
                <c:pt idx="2">
                  <c:v>Any other religion (please specify)</c:v>
                </c:pt>
                <c:pt idx="3">
                  <c:v>Jewish</c:v>
                </c:pt>
                <c:pt idx="4">
                  <c:v>Christian</c:v>
                </c:pt>
                <c:pt idx="5">
                  <c:v>I would prefer not to say</c:v>
                </c:pt>
                <c:pt idx="6">
                  <c:v>No religion</c:v>
                </c:pt>
                <c:pt idx="7">
                  <c:v>Buddhist</c:v>
                </c:pt>
                <c:pt idx="8">
                  <c:v>Sikh</c:v>
                </c:pt>
                <c:pt idx="9">
                  <c:v>Hindu</c:v>
                </c:pt>
              </c:strCache>
            </c:strRef>
          </c:cat>
          <c:val>
            <c:numRef>
              <c:f>'[WRES 2024 tables.xlsx]Religion'!$D$59:$D$68</c:f>
              <c:numCache>
                <c:formatCode>0.0%</c:formatCode>
                <c:ptCount val="10"/>
                <c:pt idx="1">
                  <c:v>0.625</c:v>
                </c:pt>
                <c:pt idx="2">
                  <c:v>0.62246777163904232</c:v>
                </c:pt>
                <c:pt idx="3">
                  <c:v>0.61290322580645162</c:v>
                </c:pt>
                <c:pt idx="4">
                  <c:v>0.60050251256281406</c:v>
                </c:pt>
                <c:pt idx="5">
                  <c:v>0.52500000000000002</c:v>
                </c:pt>
                <c:pt idx="6">
                  <c:v>0.38095238095238088</c:v>
                </c:pt>
                <c:pt idx="7">
                  <c:v>0</c:v>
                </c:pt>
                <c:pt idx="8">
                  <c:v>0</c:v>
                </c:pt>
                <c:pt idx="9" formatCode="0%">
                  <c:v>0</c:v>
                </c:pt>
              </c:numCache>
            </c:numRef>
          </c:val>
          <c:extLst>
            <c:ext xmlns:c16="http://schemas.microsoft.com/office/drawing/2014/chart" uri="{C3380CC4-5D6E-409C-BE32-E72D297353CC}">
              <c16:uniqueId val="{00000001-C789-417F-AD5C-C79F266AC993}"/>
            </c:ext>
          </c:extLst>
        </c:ser>
        <c:dLbls>
          <c:showLegendKey val="0"/>
          <c:showVal val="0"/>
          <c:showCatName val="0"/>
          <c:showSerName val="0"/>
          <c:showPercent val="0"/>
          <c:showBubbleSize val="0"/>
        </c:dLbls>
        <c:gapWidth val="182"/>
        <c:axId val="807939080"/>
        <c:axId val="807941128"/>
      </c:barChart>
      <c:catAx>
        <c:axId val="807939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941128"/>
        <c:crosses val="autoZero"/>
        <c:auto val="1"/>
        <c:lblAlgn val="ctr"/>
        <c:lblOffset val="100"/>
        <c:noMultiLvlLbl val="0"/>
      </c:catAx>
      <c:valAx>
        <c:axId val="807941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939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286D-4661-88B5-BB087BB9D6A0}"/>
              </c:ext>
            </c:extLst>
          </c:dPt>
          <c:cat>
            <c:strRef>
              <c:f>'[WRES 2024 tables.xlsx]Gender'!$G$48:$G$53</c:f>
              <c:strCache>
                <c:ptCount val="6"/>
                <c:pt idx="0">
                  <c:v>Comparator (Organisation Overall)</c:v>
                </c:pt>
                <c:pt idx="1">
                  <c:v>Female</c:v>
                </c:pt>
                <c:pt idx="2">
                  <c:v>Male</c:v>
                </c:pt>
                <c:pt idx="3">
                  <c:v>Prefer not to say</c:v>
                </c:pt>
                <c:pt idx="4">
                  <c:v>Non-binary</c:v>
                </c:pt>
                <c:pt idx="5">
                  <c:v>Prefer to self-describe</c:v>
                </c:pt>
              </c:strCache>
            </c:strRef>
          </c:cat>
          <c:val>
            <c:numRef>
              <c:f>'[WRES 2024 tables.xlsx]Gender'!$H$48:$H$53</c:f>
              <c:numCache>
                <c:formatCode>0.0%</c:formatCode>
                <c:ptCount val="6"/>
                <c:pt idx="0" formatCode="General">
                  <c:v>0.56288448393711554</c:v>
                </c:pt>
                <c:pt idx="1">
                  <c:v>0.52771618625277161</c:v>
                </c:pt>
                <c:pt idx="2">
                  <c:v>0.56777493606138107</c:v>
                </c:pt>
                <c:pt idx="3">
                  <c:v>0.2424242424242424</c:v>
                </c:pt>
                <c:pt idx="4">
                  <c:v>0</c:v>
                </c:pt>
                <c:pt idx="5">
                  <c:v>0</c:v>
                </c:pt>
              </c:numCache>
            </c:numRef>
          </c:val>
          <c:extLst>
            <c:ext xmlns:c16="http://schemas.microsoft.com/office/drawing/2014/chart" uri="{C3380CC4-5D6E-409C-BE32-E72D297353CC}">
              <c16:uniqueId val="{00000000-E2B8-470D-B34D-8CBCEABB7160}"/>
            </c:ext>
          </c:extLst>
        </c:ser>
        <c:ser>
          <c:idx val="1"/>
          <c:order val="1"/>
          <c:spPr>
            <a:solidFill>
              <a:schemeClr val="accent2"/>
            </a:solidFill>
            <a:ln>
              <a:noFill/>
            </a:ln>
            <a:effectLst/>
          </c:spPr>
          <c:invertIfNegative val="0"/>
          <c:cat>
            <c:strRef>
              <c:f>'[WRES 2024 tables.xlsx]Gender'!$G$48:$G$53</c:f>
              <c:strCache>
                <c:ptCount val="6"/>
                <c:pt idx="0">
                  <c:v>Comparator (Organisation Overall)</c:v>
                </c:pt>
                <c:pt idx="1">
                  <c:v>Female</c:v>
                </c:pt>
                <c:pt idx="2">
                  <c:v>Male</c:v>
                </c:pt>
                <c:pt idx="3">
                  <c:v>Prefer not to say</c:v>
                </c:pt>
                <c:pt idx="4">
                  <c:v>Non-binary</c:v>
                </c:pt>
                <c:pt idx="5">
                  <c:v>Prefer to self-describe</c:v>
                </c:pt>
              </c:strCache>
            </c:strRef>
          </c:cat>
          <c:val>
            <c:numRef>
              <c:f>'[WRES 2024 tables.xlsx]Gender'!$I$48:$I$53</c:f>
              <c:numCache>
                <c:formatCode>0.0%</c:formatCode>
                <c:ptCount val="6"/>
                <c:pt idx="1">
                  <c:v>0.61466325660699062</c:v>
                </c:pt>
                <c:pt idx="2">
                  <c:v>0.6048951048951049</c:v>
                </c:pt>
                <c:pt idx="3">
                  <c:v>0.22580645161290319</c:v>
                </c:pt>
                <c:pt idx="4">
                  <c:v>0</c:v>
                </c:pt>
                <c:pt idx="5">
                  <c:v>0</c:v>
                </c:pt>
              </c:numCache>
            </c:numRef>
          </c:val>
          <c:extLst>
            <c:ext xmlns:c16="http://schemas.microsoft.com/office/drawing/2014/chart" uri="{C3380CC4-5D6E-409C-BE32-E72D297353CC}">
              <c16:uniqueId val="{00000001-E2B8-470D-B34D-8CBCEABB7160}"/>
            </c:ext>
          </c:extLst>
        </c:ser>
        <c:dLbls>
          <c:showLegendKey val="0"/>
          <c:showVal val="0"/>
          <c:showCatName val="0"/>
          <c:showSerName val="0"/>
          <c:showPercent val="0"/>
          <c:showBubbleSize val="0"/>
        </c:dLbls>
        <c:gapWidth val="182"/>
        <c:axId val="304505351"/>
        <c:axId val="304507399"/>
      </c:barChart>
      <c:catAx>
        <c:axId val="3045053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507399"/>
        <c:crosses val="autoZero"/>
        <c:auto val="1"/>
        <c:lblAlgn val="ctr"/>
        <c:lblOffset val="100"/>
        <c:noMultiLvlLbl val="0"/>
      </c:catAx>
      <c:valAx>
        <c:axId val="3045073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505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86F1-419E-B740-DB840DFFF85E}"/>
              </c:ext>
            </c:extLst>
          </c:dPt>
          <c:cat>
            <c:strRef>
              <c:f>'[WRES 2024 tables.xlsx]Staff Group'!$A$47:$A$54</c:f>
              <c:strCache>
                <c:ptCount val="8"/>
                <c:pt idx="0">
                  <c:v>Comparator (Organisation Overall)</c:v>
                </c:pt>
                <c:pt idx="1">
                  <c:v>Add Prof Scientific and Technic</c:v>
                </c:pt>
                <c:pt idx="2">
                  <c:v>Nursing and Midwifery Registered</c:v>
                </c:pt>
                <c:pt idx="3">
                  <c:v>Administrative and Clerical</c:v>
                </c:pt>
                <c:pt idx="4">
                  <c:v>Additional Clinical Services</c:v>
                </c:pt>
                <c:pt idx="5">
                  <c:v>Medical and Dental</c:v>
                </c:pt>
                <c:pt idx="6">
                  <c:v>Allied Health Professionals</c:v>
                </c:pt>
                <c:pt idx="7">
                  <c:v>Estates and Ancillary</c:v>
                </c:pt>
              </c:strCache>
            </c:strRef>
          </c:cat>
          <c:val>
            <c:numRef>
              <c:f>'[WRES 2024 tables.xlsx]Staff Group'!$B$47:$B$54</c:f>
              <c:numCache>
                <c:formatCode>0%</c:formatCode>
                <c:ptCount val="8"/>
                <c:pt idx="0">
                  <c:v>0.1019849418206708</c:v>
                </c:pt>
                <c:pt idx="1">
                  <c:v>8.6956521739130432E-2</c:v>
                </c:pt>
                <c:pt idx="2">
                  <c:v>0.1088082901554404</c:v>
                </c:pt>
                <c:pt idx="3">
                  <c:v>0.15714285714285711</c:v>
                </c:pt>
                <c:pt idx="4">
                  <c:v>0.13538461538461541</c:v>
                </c:pt>
                <c:pt idx="5">
                  <c:v>0.14285714285714279</c:v>
                </c:pt>
                <c:pt idx="6">
                  <c:v>0.1134020618556701</c:v>
                </c:pt>
                <c:pt idx="7">
                  <c:v>0</c:v>
                </c:pt>
              </c:numCache>
            </c:numRef>
          </c:val>
          <c:extLst>
            <c:ext xmlns:c16="http://schemas.microsoft.com/office/drawing/2014/chart" uri="{C3380CC4-5D6E-409C-BE32-E72D297353CC}">
              <c16:uniqueId val="{00000000-0C1D-4BC1-9F77-FF9D375B44F1}"/>
            </c:ext>
          </c:extLst>
        </c:ser>
        <c:ser>
          <c:idx val="1"/>
          <c:order val="1"/>
          <c:spPr>
            <a:solidFill>
              <a:schemeClr val="accent2"/>
            </a:solidFill>
            <a:ln>
              <a:noFill/>
            </a:ln>
            <a:effectLst/>
          </c:spPr>
          <c:invertIfNegative val="0"/>
          <c:cat>
            <c:strRef>
              <c:f>'[WRES 2024 tables.xlsx]Staff Group'!$A$47:$A$54</c:f>
              <c:strCache>
                <c:ptCount val="8"/>
                <c:pt idx="0">
                  <c:v>Comparator (Organisation Overall)</c:v>
                </c:pt>
                <c:pt idx="1">
                  <c:v>Add Prof Scientific and Technic</c:v>
                </c:pt>
                <c:pt idx="2">
                  <c:v>Nursing and Midwifery Registered</c:v>
                </c:pt>
                <c:pt idx="3">
                  <c:v>Administrative and Clerical</c:v>
                </c:pt>
                <c:pt idx="4">
                  <c:v>Additional Clinical Services</c:v>
                </c:pt>
                <c:pt idx="5">
                  <c:v>Medical and Dental</c:v>
                </c:pt>
                <c:pt idx="6">
                  <c:v>Allied Health Professionals</c:v>
                </c:pt>
                <c:pt idx="7">
                  <c:v>Estates and Ancillary</c:v>
                </c:pt>
              </c:strCache>
            </c:strRef>
          </c:cat>
          <c:val>
            <c:numRef>
              <c:f>'[WRES 2024 tables.xlsx]Staff Group'!$C$47:$C$54</c:f>
              <c:numCache>
                <c:formatCode>0%</c:formatCode>
                <c:ptCount val="8"/>
                <c:pt idx="1">
                  <c:v>8.8135593220338981E-2</c:v>
                </c:pt>
                <c:pt idx="2">
                  <c:v>8.6330935251798566E-2</c:v>
                </c:pt>
                <c:pt idx="3">
                  <c:v>7.990314769975787E-2</c:v>
                </c:pt>
                <c:pt idx="4">
                  <c:v>6.4655172413793108E-2</c:v>
                </c:pt>
                <c:pt idx="5">
                  <c:v>6.0240963855421693E-2</c:v>
                </c:pt>
                <c:pt idx="6">
                  <c:v>5.6872037914691941E-2</c:v>
                </c:pt>
                <c:pt idx="7">
                  <c:v>0</c:v>
                </c:pt>
              </c:numCache>
            </c:numRef>
          </c:val>
          <c:extLst>
            <c:ext xmlns:c16="http://schemas.microsoft.com/office/drawing/2014/chart" uri="{C3380CC4-5D6E-409C-BE32-E72D297353CC}">
              <c16:uniqueId val="{00000001-0C1D-4BC1-9F77-FF9D375B44F1}"/>
            </c:ext>
          </c:extLst>
        </c:ser>
        <c:dLbls>
          <c:showLegendKey val="0"/>
          <c:showVal val="0"/>
          <c:showCatName val="0"/>
          <c:showSerName val="0"/>
          <c:showPercent val="0"/>
          <c:showBubbleSize val="0"/>
        </c:dLbls>
        <c:gapWidth val="182"/>
        <c:axId val="1513085960"/>
        <c:axId val="1513067528"/>
      </c:barChart>
      <c:catAx>
        <c:axId val="151308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3067528"/>
        <c:crosses val="autoZero"/>
        <c:auto val="1"/>
        <c:lblAlgn val="ctr"/>
        <c:lblOffset val="100"/>
        <c:noMultiLvlLbl val="0"/>
      </c:catAx>
      <c:valAx>
        <c:axId val="1513067528"/>
        <c:scaling>
          <c:orientation val="minMax"/>
          <c:max val="0.16"/>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13085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B175-AD42-8D3A-E6F22B79E891}"/>
              </c:ext>
            </c:extLst>
          </c:dPt>
          <c:cat>
            <c:strRef>
              <c:f>'[WRES 2024 tables.xlsx]Locality'!$A$71:$A$84</c:f>
              <c:strCache>
                <c:ptCount val="14"/>
                <c:pt idx="0">
                  <c:v>Comparator (Organisation Overall)</c:v>
                </c:pt>
                <c:pt idx="1">
                  <c:v>Primary Care</c:v>
                </c:pt>
                <c:pt idx="2">
                  <c:v>Forensic Services</c:v>
                </c:pt>
                <c:pt idx="3">
                  <c:v>City &amp; Hackney</c:v>
                </c:pt>
                <c:pt idx="4">
                  <c:v>Community Services - Tower Hamlets</c:v>
                </c:pt>
                <c:pt idx="5">
                  <c:v>Specialist Services</c:v>
                </c:pt>
                <c:pt idx="6">
                  <c:v>Tower Hamlets</c:v>
                </c:pt>
                <c:pt idx="7">
                  <c:v>Newham</c:v>
                </c:pt>
                <c:pt idx="8">
                  <c:v>Specialist CHS</c:v>
                </c:pt>
                <c:pt idx="9">
                  <c:v>Newham CHS</c:v>
                </c:pt>
                <c:pt idx="10">
                  <c:v>Bedford</c:v>
                </c:pt>
                <c:pt idx="11">
                  <c:v>Luton</c:v>
                </c:pt>
                <c:pt idx="12">
                  <c:v>Corporate</c:v>
                </c:pt>
                <c:pt idx="13">
                  <c:v>Bedfordshire CHS</c:v>
                </c:pt>
              </c:strCache>
            </c:strRef>
          </c:cat>
          <c:val>
            <c:numRef>
              <c:f>'[WRES 2024 tables.xlsx]Locality'!$B$71:$B$84</c:f>
              <c:numCache>
                <c:formatCode>0.0%</c:formatCode>
                <c:ptCount val="14"/>
                <c:pt idx="0">
                  <c:v>0.1019849418206708</c:v>
                </c:pt>
                <c:pt idx="1">
                  <c:v>0.2857142857142857</c:v>
                </c:pt>
                <c:pt idx="2">
                  <c:v>0.2192982456140351</c:v>
                </c:pt>
                <c:pt idx="3">
                  <c:v>0.16666666666666671</c:v>
                </c:pt>
                <c:pt idx="4">
                  <c:v>0.14634146341463411</c:v>
                </c:pt>
                <c:pt idx="5">
                  <c:v>0.13636363636363641</c:v>
                </c:pt>
                <c:pt idx="6">
                  <c:v>0.1203007518796992</c:v>
                </c:pt>
                <c:pt idx="7">
                  <c:v>0.1176470588235294</c:v>
                </c:pt>
                <c:pt idx="8">
                  <c:v>0.1136363636363636</c:v>
                </c:pt>
                <c:pt idx="9">
                  <c:v>0.1018518518518518</c:v>
                </c:pt>
                <c:pt idx="10">
                  <c:v>9.815950920245399E-2</c:v>
                </c:pt>
                <c:pt idx="11">
                  <c:v>9.166666666666666E-2</c:v>
                </c:pt>
                <c:pt idx="12">
                  <c:v>8.7912087912087919E-2</c:v>
                </c:pt>
                <c:pt idx="13">
                  <c:v>8.5714285714285715E-2</c:v>
                </c:pt>
              </c:numCache>
            </c:numRef>
          </c:val>
          <c:extLst>
            <c:ext xmlns:c16="http://schemas.microsoft.com/office/drawing/2014/chart" uri="{C3380CC4-5D6E-409C-BE32-E72D297353CC}">
              <c16:uniqueId val="{00000002-B175-AD42-8D3A-E6F22B79E891}"/>
            </c:ext>
          </c:extLst>
        </c:ser>
        <c:ser>
          <c:idx val="1"/>
          <c:order val="1"/>
          <c:spPr>
            <a:solidFill>
              <a:srgbClr val="0070C0"/>
            </a:solidFill>
            <a:ln>
              <a:noFill/>
            </a:ln>
            <a:effectLst/>
          </c:spPr>
          <c:invertIfNegative val="0"/>
          <c:cat>
            <c:strRef>
              <c:f>'[WRES 2024 tables.xlsx]Locality'!$A$71:$A$84</c:f>
              <c:strCache>
                <c:ptCount val="14"/>
                <c:pt idx="0">
                  <c:v>Comparator (Organisation Overall)</c:v>
                </c:pt>
                <c:pt idx="1">
                  <c:v>Primary Care</c:v>
                </c:pt>
                <c:pt idx="2">
                  <c:v>Forensic Services</c:v>
                </c:pt>
                <c:pt idx="3">
                  <c:v>City &amp; Hackney</c:v>
                </c:pt>
                <c:pt idx="4">
                  <c:v>Community Services - Tower Hamlets</c:v>
                </c:pt>
                <c:pt idx="5">
                  <c:v>Specialist Services</c:v>
                </c:pt>
                <c:pt idx="6">
                  <c:v>Tower Hamlets</c:v>
                </c:pt>
                <c:pt idx="7">
                  <c:v>Newham</c:v>
                </c:pt>
                <c:pt idx="8">
                  <c:v>Specialist CHS</c:v>
                </c:pt>
                <c:pt idx="9">
                  <c:v>Newham CHS</c:v>
                </c:pt>
                <c:pt idx="10">
                  <c:v>Bedford</c:v>
                </c:pt>
                <c:pt idx="11">
                  <c:v>Luton</c:v>
                </c:pt>
                <c:pt idx="12">
                  <c:v>Corporate</c:v>
                </c:pt>
                <c:pt idx="13">
                  <c:v>Bedfordshire CHS</c:v>
                </c:pt>
              </c:strCache>
            </c:strRef>
          </c:cat>
          <c:val>
            <c:numRef>
              <c:f>'[WRES 2024 tables.xlsx]Locality'!$C$71:$C$84</c:f>
              <c:numCache>
                <c:formatCode>0.0%</c:formatCode>
                <c:ptCount val="14"/>
                <c:pt idx="1">
                  <c:v>5.2631578947368418E-2</c:v>
                </c:pt>
                <c:pt idx="2">
                  <c:v>0.10526315789473679</c:v>
                </c:pt>
                <c:pt idx="3">
                  <c:v>0.16964285714285721</c:v>
                </c:pt>
                <c:pt idx="4">
                  <c:v>5.5555555555555552E-2</c:v>
                </c:pt>
                <c:pt idx="5">
                  <c:v>6.0422960725075532E-2</c:v>
                </c:pt>
                <c:pt idx="6">
                  <c:v>7.5630252100840331E-2</c:v>
                </c:pt>
                <c:pt idx="7">
                  <c:v>0.1058823529411765</c:v>
                </c:pt>
                <c:pt idx="8">
                  <c:v>8.6206896551724144E-2</c:v>
                </c:pt>
                <c:pt idx="9">
                  <c:v>6.9767441860465115E-2</c:v>
                </c:pt>
                <c:pt idx="10">
                  <c:v>5.4794520547945202E-2</c:v>
                </c:pt>
                <c:pt idx="11">
                  <c:v>6.8181818181818177E-2</c:v>
                </c:pt>
                <c:pt idx="12">
                  <c:v>9.375E-2</c:v>
                </c:pt>
                <c:pt idx="13">
                  <c:v>3.4682080924855488E-2</c:v>
                </c:pt>
              </c:numCache>
            </c:numRef>
          </c:val>
          <c:extLst>
            <c:ext xmlns:c16="http://schemas.microsoft.com/office/drawing/2014/chart" uri="{C3380CC4-5D6E-409C-BE32-E72D297353CC}">
              <c16:uniqueId val="{00000003-B175-AD42-8D3A-E6F22B79E891}"/>
            </c:ext>
          </c:extLst>
        </c:ser>
        <c:dLbls>
          <c:showLegendKey val="0"/>
          <c:showVal val="0"/>
          <c:showCatName val="0"/>
          <c:showSerName val="0"/>
          <c:showPercent val="0"/>
          <c:showBubbleSize val="0"/>
        </c:dLbls>
        <c:gapWidth val="182"/>
        <c:axId val="1913378991"/>
        <c:axId val="1913380703"/>
      </c:barChart>
      <c:catAx>
        <c:axId val="1913378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13380703"/>
        <c:crosses val="autoZero"/>
        <c:auto val="1"/>
        <c:lblAlgn val="ctr"/>
        <c:lblOffset val="100"/>
        <c:noMultiLvlLbl val="0"/>
      </c:catAx>
      <c:valAx>
        <c:axId val="19133807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13378991"/>
        <c:crosses val="autoZero"/>
        <c:crossBetween val="between"/>
      </c:valAx>
      <c:spPr>
        <a:noFill/>
        <a:ln>
          <a:no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By</a:t>
            </a:r>
            <a:r>
              <a:rPr lang="en-GB" b="1" baseline="0"/>
              <a:t> Age</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111B-455F-B709-B32B2A4536ED}"/>
              </c:ext>
            </c:extLst>
          </c:dPt>
          <c:cat>
            <c:strRef>
              <c:f>'[WRES 2024 tables.xlsx]Age'!$A$40:$A$45</c:f>
              <c:strCache>
                <c:ptCount val="6"/>
                <c:pt idx="0">
                  <c:v>Organisation Overall</c:v>
                </c:pt>
                <c:pt idx="1">
                  <c:v>51-65</c:v>
                </c:pt>
                <c:pt idx="2">
                  <c:v>31-40</c:v>
                </c:pt>
                <c:pt idx="3">
                  <c:v>41-50</c:v>
                </c:pt>
                <c:pt idx="4">
                  <c:v>21-30</c:v>
                </c:pt>
                <c:pt idx="5">
                  <c:v>66+</c:v>
                </c:pt>
              </c:strCache>
            </c:strRef>
          </c:cat>
          <c:val>
            <c:numRef>
              <c:f>'[WRES 2024 tables.xlsx]Age'!$B$40:$B$45</c:f>
              <c:numCache>
                <c:formatCode>0%</c:formatCode>
                <c:ptCount val="6"/>
                <c:pt idx="0">
                  <c:v>0.1019849418206708</c:v>
                </c:pt>
                <c:pt idx="1">
                  <c:v>0.1368421052631579</c:v>
                </c:pt>
                <c:pt idx="2">
                  <c:v>0.13832853025936601</c:v>
                </c:pt>
                <c:pt idx="3">
                  <c:v>0.1223958333333333</c:v>
                </c:pt>
                <c:pt idx="4">
                  <c:v>0.1045454545454545</c:v>
                </c:pt>
                <c:pt idx="5">
                  <c:v>6.8965517241379309E-2</c:v>
                </c:pt>
              </c:numCache>
            </c:numRef>
          </c:val>
          <c:extLst>
            <c:ext xmlns:c16="http://schemas.microsoft.com/office/drawing/2014/chart" uri="{C3380CC4-5D6E-409C-BE32-E72D297353CC}">
              <c16:uniqueId val="{00000000-71B9-48E7-9ABB-D182374CA9EB}"/>
            </c:ext>
          </c:extLst>
        </c:ser>
        <c:ser>
          <c:idx val="1"/>
          <c:order val="1"/>
          <c:spPr>
            <a:solidFill>
              <a:schemeClr val="accent2"/>
            </a:solidFill>
            <a:ln>
              <a:noFill/>
            </a:ln>
            <a:effectLst/>
          </c:spPr>
          <c:invertIfNegative val="0"/>
          <c:cat>
            <c:strRef>
              <c:f>'[WRES 2024 tables.xlsx]Age'!$A$40:$A$45</c:f>
              <c:strCache>
                <c:ptCount val="6"/>
                <c:pt idx="0">
                  <c:v>Organisation Overall</c:v>
                </c:pt>
                <c:pt idx="1">
                  <c:v>51-65</c:v>
                </c:pt>
                <c:pt idx="2">
                  <c:v>31-40</c:v>
                </c:pt>
                <c:pt idx="3">
                  <c:v>41-50</c:v>
                </c:pt>
                <c:pt idx="4">
                  <c:v>21-30</c:v>
                </c:pt>
                <c:pt idx="5">
                  <c:v>66+</c:v>
                </c:pt>
              </c:strCache>
            </c:strRef>
          </c:cat>
          <c:val>
            <c:numRef>
              <c:f>'[WRES 2024 tables.xlsx]Age'!$C$40:$C$45</c:f>
              <c:numCache>
                <c:formatCode>0%</c:formatCode>
                <c:ptCount val="6"/>
                <c:pt idx="1">
                  <c:v>8.5470085470085472E-2</c:v>
                </c:pt>
                <c:pt idx="2">
                  <c:v>7.6923076923076927E-2</c:v>
                </c:pt>
                <c:pt idx="3">
                  <c:v>7.5471698113207544E-2</c:v>
                </c:pt>
                <c:pt idx="4">
                  <c:v>4.3956043956043959E-2</c:v>
                </c:pt>
                <c:pt idx="5">
                  <c:v>2.7027027027027029E-2</c:v>
                </c:pt>
              </c:numCache>
            </c:numRef>
          </c:val>
          <c:extLst>
            <c:ext xmlns:c16="http://schemas.microsoft.com/office/drawing/2014/chart" uri="{C3380CC4-5D6E-409C-BE32-E72D297353CC}">
              <c16:uniqueId val="{00000001-71B9-48E7-9ABB-D182374CA9EB}"/>
            </c:ext>
          </c:extLst>
        </c:ser>
        <c:dLbls>
          <c:showLegendKey val="0"/>
          <c:showVal val="0"/>
          <c:showCatName val="0"/>
          <c:showSerName val="0"/>
          <c:showPercent val="0"/>
          <c:showBubbleSize val="0"/>
        </c:dLbls>
        <c:gapWidth val="182"/>
        <c:axId val="1082522631"/>
        <c:axId val="1289688071"/>
      </c:barChart>
      <c:catAx>
        <c:axId val="1082522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688071"/>
        <c:crosses val="autoZero"/>
        <c:auto val="1"/>
        <c:lblAlgn val="ctr"/>
        <c:lblOffset val="100"/>
        <c:noMultiLvlLbl val="0"/>
      </c:catAx>
      <c:valAx>
        <c:axId val="12896880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2522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0024-4E4D-BE72-462C36B0456E}"/>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5-5E78-7545-985E-AE0D759B9046}"/>
              </c:ext>
            </c:extLst>
          </c:dPt>
          <c:dPt>
            <c:idx val="9"/>
            <c:invertIfNegative val="0"/>
            <c:bubble3D val="0"/>
            <c:spPr>
              <a:solidFill>
                <a:srgbClr val="0070C0"/>
              </a:solidFill>
              <a:ln>
                <a:noFill/>
              </a:ln>
              <a:effectLst/>
            </c:spPr>
            <c:extLst>
              <c:ext xmlns:c16="http://schemas.microsoft.com/office/drawing/2014/chart" uri="{C3380CC4-5D6E-409C-BE32-E72D297353CC}">
                <c16:uniqueId val="{00000004-5E78-7545-985E-AE0D759B9046}"/>
              </c:ext>
            </c:extLst>
          </c:dPt>
          <c:dPt>
            <c:idx val="15"/>
            <c:invertIfNegative val="0"/>
            <c:bubble3D val="0"/>
            <c:spPr>
              <a:solidFill>
                <a:srgbClr val="0070C0"/>
              </a:solidFill>
              <a:ln>
                <a:noFill/>
              </a:ln>
              <a:effectLst/>
            </c:spPr>
            <c:extLst>
              <c:ext xmlns:c16="http://schemas.microsoft.com/office/drawing/2014/chart" uri="{C3380CC4-5D6E-409C-BE32-E72D297353CC}">
                <c16:uniqueId val="{00000003-5E78-7545-985E-AE0D759B9046}"/>
              </c:ext>
            </c:extLst>
          </c:dPt>
          <c:dPt>
            <c:idx val="16"/>
            <c:invertIfNegative val="0"/>
            <c:bubble3D val="0"/>
            <c:spPr>
              <a:solidFill>
                <a:srgbClr val="0070C0"/>
              </a:solidFill>
              <a:ln>
                <a:noFill/>
              </a:ln>
              <a:effectLst/>
            </c:spPr>
            <c:extLst>
              <c:ext xmlns:c16="http://schemas.microsoft.com/office/drawing/2014/chart" uri="{C3380CC4-5D6E-409C-BE32-E72D297353CC}">
                <c16:uniqueId val="{00000002-5E78-7545-985E-AE0D759B9046}"/>
              </c:ext>
            </c:extLst>
          </c:dPt>
          <c:cat>
            <c:strRef>
              <c:f>'[WRES 2024 tables.xlsx]Ethnicity'!$A$76:$A$94</c:f>
              <c:strCache>
                <c:ptCount val="19"/>
                <c:pt idx="0">
                  <c:v>Comparator (Organisation Overall)</c:v>
                </c:pt>
                <c:pt idx="1">
                  <c:v>Any other ethnic background (please specify)</c:v>
                </c:pt>
                <c:pt idx="2">
                  <c:v>Any other Mixed / Multiple ethnic background</c:v>
                </c:pt>
                <c:pt idx="3">
                  <c:v>Any other Black / African / Caribbean background</c:v>
                </c:pt>
                <c:pt idx="4">
                  <c:v>Indian</c:v>
                </c:pt>
                <c:pt idx="5">
                  <c:v>Any other Asian background</c:v>
                </c:pt>
                <c:pt idx="6">
                  <c:v>Caribbean</c:v>
                </c:pt>
                <c:pt idx="7">
                  <c:v>Pakistani</c:v>
                </c:pt>
                <c:pt idx="8">
                  <c:v>Bangladeshi</c:v>
                </c:pt>
                <c:pt idx="9">
                  <c:v>Any other White background</c:v>
                </c:pt>
                <c:pt idx="10">
                  <c:v>White and Black Caribbean</c:v>
                </c:pt>
                <c:pt idx="11">
                  <c:v>Chinese</c:v>
                </c:pt>
                <c:pt idx="12">
                  <c:v>African</c:v>
                </c:pt>
                <c:pt idx="13">
                  <c:v>White and Black African</c:v>
                </c:pt>
                <c:pt idx="14">
                  <c:v>Arab</c:v>
                </c:pt>
                <c:pt idx="15">
                  <c:v>English / Welsh / Scottish / Northern Irish / British</c:v>
                </c:pt>
                <c:pt idx="16">
                  <c:v>Irish</c:v>
                </c:pt>
                <c:pt idx="17">
                  <c:v>Gypsy or Irish Traveller</c:v>
                </c:pt>
                <c:pt idx="18">
                  <c:v>White and Asian</c:v>
                </c:pt>
              </c:strCache>
            </c:strRef>
          </c:cat>
          <c:val>
            <c:numRef>
              <c:f>'[WRES 2024 tables.xlsx]Ethnicity'!$B$76:$B$94</c:f>
              <c:numCache>
                <c:formatCode>0%</c:formatCode>
                <c:ptCount val="19"/>
                <c:pt idx="0">
                  <c:v>0.1019849418206708</c:v>
                </c:pt>
                <c:pt idx="1">
                  <c:v>0.25</c:v>
                </c:pt>
                <c:pt idx="2">
                  <c:v>0.23214285714285721</c:v>
                </c:pt>
                <c:pt idx="3">
                  <c:v>0.2</c:v>
                </c:pt>
                <c:pt idx="4">
                  <c:v>0.1728395061728395</c:v>
                </c:pt>
                <c:pt idx="5">
                  <c:v>0.1444444444444444</c:v>
                </c:pt>
                <c:pt idx="6">
                  <c:v>0.12587412587412589</c:v>
                </c:pt>
                <c:pt idx="7">
                  <c:v>0.1230769230769231</c:v>
                </c:pt>
                <c:pt idx="8">
                  <c:v>0.11570247933884301</c:v>
                </c:pt>
                <c:pt idx="9">
                  <c:v>0.1111111111111111</c:v>
                </c:pt>
                <c:pt idx="10">
                  <c:v>0.1071428571428571</c:v>
                </c:pt>
                <c:pt idx="11">
                  <c:v>8.6956521739130432E-2</c:v>
                </c:pt>
                <c:pt idx="12">
                  <c:v>8.531746031746032E-2</c:v>
                </c:pt>
                <c:pt idx="13">
                  <c:v>8.3333333333333329E-2</c:v>
                </c:pt>
                <c:pt idx="14">
                  <c:v>7.6923076923076927E-2</c:v>
                </c:pt>
                <c:pt idx="15">
                  <c:v>6.9198312236286919E-2</c:v>
                </c:pt>
                <c:pt idx="16">
                  <c:v>6.7567567567567571E-2</c:v>
                </c:pt>
                <c:pt idx="17">
                  <c:v>0</c:v>
                </c:pt>
                <c:pt idx="18">
                  <c:v>0</c:v>
                </c:pt>
              </c:numCache>
            </c:numRef>
          </c:val>
          <c:extLst>
            <c:ext xmlns:c16="http://schemas.microsoft.com/office/drawing/2014/chart" uri="{C3380CC4-5D6E-409C-BE32-E72D297353CC}">
              <c16:uniqueId val="{00000000-36E0-47CB-AA78-ECB8B4C369FD}"/>
            </c:ext>
          </c:extLst>
        </c:ser>
        <c:dLbls>
          <c:showLegendKey val="0"/>
          <c:showVal val="0"/>
          <c:showCatName val="0"/>
          <c:showSerName val="0"/>
          <c:showPercent val="0"/>
          <c:showBubbleSize val="0"/>
        </c:dLbls>
        <c:gapWidth val="182"/>
        <c:axId val="2022107143"/>
        <c:axId val="2024038407"/>
      </c:barChart>
      <c:catAx>
        <c:axId val="2022107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4038407"/>
        <c:crosses val="autoZero"/>
        <c:auto val="1"/>
        <c:lblAlgn val="ctr"/>
        <c:lblOffset val="100"/>
        <c:noMultiLvlLbl val="0"/>
      </c:catAx>
      <c:valAx>
        <c:axId val="2024038407"/>
        <c:scaling>
          <c:orientation val="minMax"/>
          <c:max val="0.2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2107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4802-2149-AE08-DC5F87E5343D}"/>
              </c:ext>
            </c:extLst>
          </c:dPt>
          <c:cat>
            <c:strRef>
              <c:f>'[WRES 2024 tables.xlsx]Disability'!$A$24:$A$25</c:f>
              <c:strCache>
                <c:ptCount val="2"/>
                <c:pt idx="0">
                  <c:v>Organisation Overall</c:v>
                </c:pt>
                <c:pt idx="1">
                  <c:v>Yes</c:v>
                </c:pt>
              </c:strCache>
            </c:strRef>
          </c:cat>
          <c:val>
            <c:numRef>
              <c:f>'[WRES 2024 tables.xlsx]Disability'!$B$24:$B$25</c:f>
              <c:numCache>
                <c:formatCode>0%</c:formatCode>
                <c:ptCount val="2"/>
                <c:pt idx="0">
                  <c:v>0.1019849418206708</c:v>
                </c:pt>
                <c:pt idx="1">
                  <c:v>0.20703125</c:v>
                </c:pt>
              </c:numCache>
            </c:numRef>
          </c:val>
          <c:extLst>
            <c:ext xmlns:c16="http://schemas.microsoft.com/office/drawing/2014/chart" uri="{C3380CC4-5D6E-409C-BE32-E72D297353CC}">
              <c16:uniqueId val="{00000000-4802-2149-AE08-DC5F87E5343D}"/>
            </c:ext>
          </c:extLst>
        </c:ser>
        <c:ser>
          <c:idx val="1"/>
          <c:order val="1"/>
          <c:spPr>
            <a:solidFill>
              <a:schemeClr val="accent2"/>
            </a:solidFill>
            <a:ln>
              <a:noFill/>
            </a:ln>
            <a:effectLst/>
          </c:spPr>
          <c:invertIfNegative val="0"/>
          <c:cat>
            <c:strRef>
              <c:f>'[WRES 2024 tables.xlsx]Disability'!$A$24:$A$25</c:f>
              <c:strCache>
                <c:ptCount val="2"/>
                <c:pt idx="0">
                  <c:v>Organisation Overall</c:v>
                </c:pt>
                <c:pt idx="1">
                  <c:v>Yes</c:v>
                </c:pt>
              </c:strCache>
            </c:strRef>
          </c:cat>
          <c:val>
            <c:numRef>
              <c:f>'[WRES 2024 tables.xlsx]Disability'!$C$24:$C$25</c:f>
              <c:numCache>
                <c:formatCode>0%</c:formatCode>
                <c:ptCount val="2"/>
                <c:pt idx="1">
                  <c:v>0.1125</c:v>
                </c:pt>
              </c:numCache>
            </c:numRef>
          </c:val>
          <c:extLst>
            <c:ext xmlns:c16="http://schemas.microsoft.com/office/drawing/2014/chart" uri="{C3380CC4-5D6E-409C-BE32-E72D297353CC}">
              <c16:uniqueId val="{00000001-4802-2149-AE08-DC5F87E5343D}"/>
            </c:ext>
          </c:extLst>
        </c:ser>
        <c:dLbls>
          <c:showLegendKey val="0"/>
          <c:showVal val="0"/>
          <c:showCatName val="0"/>
          <c:showSerName val="0"/>
          <c:showPercent val="0"/>
          <c:showBubbleSize val="0"/>
        </c:dLbls>
        <c:gapWidth val="182"/>
        <c:axId val="1955608071"/>
        <c:axId val="1955610119"/>
      </c:barChart>
      <c:catAx>
        <c:axId val="19556080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5610119"/>
        <c:crosses val="autoZero"/>
        <c:auto val="1"/>
        <c:lblAlgn val="ctr"/>
        <c:lblOffset val="100"/>
        <c:noMultiLvlLbl val="0"/>
      </c:catAx>
      <c:valAx>
        <c:axId val="1955610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56080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a:t>
            </a:r>
            <a:r>
              <a:rPr lang="en-GB" b="1" baseline="0"/>
              <a:t> Ethnicity</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CA20-4B00-8E94-AB0180A53940}"/>
              </c:ext>
            </c:extLst>
          </c:dPt>
          <c:dPt>
            <c:idx val="6"/>
            <c:invertIfNegative val="0"/>
            <c:bubble3D val="0"/>
            <c:spPr>
              <a:solidFill>
                <a:srgbClr val="0070C0"/>
              </a:solidFill>
              <a:ln>
                <a:noFill/>
              </a:ln>
              <a:effectLst/>
            </c:spPr>
            <c:extLst>
              <c:ext xmlns:c16="http://schemas.microsoft.com/office/drawing/2014/chart" uri="{C3380CC4-5D6E-409C-BE32-E72D297353CC}">
                <c16:uniqueId val="{00000003-6F48-2046-BAB6-1DE3B326658F}"/>
              </c:ext>
            </c:extLst>
          </c:dPt>
          <c:dPt>
            <c:idx val="8"/>
            <c:invertIfNegative val="0"/>
            <c:bubble3D val="0"/>
            <c:spPr>
              <a:solidFill>
                <a:schemeClr val="bg2">
                  <a:lumMod val="50000"/>
                </a:schemeClr>
              </a:solidFill>
              <a:ln>
                <a:noFill/>
              </a:ln>
              <a:effectLst/>
            </c:spPr>
            <c:extLst>
              <c:ext xmlns:c16="http://schemas.microsoft.com/office/drawing/2014/chart" uri="{C3380CC4-5D6E-409C-BE32-E72D297353CC}">
                <c16:uniqueId val="{00000005-6F48-2046-BAB6-1DE3B326658F}"/>
              </c:ext>
            </c:extLst>
          </c:dPt>
          <c:dPt>
            <c:idx val="9"/>
            <c:invertIfNegative val="0"/>
            <c:bubble3D val="0"/>
            <c:spPr>
              <a:solidFill>
                <a:srgbClr val="0070C0"/>
              </a:solidFill>
              <a:ln>
                <a:noFill/>
              </a:ln>
              <a:effectLst/>
            </c:spPr>
            <c:extLst>
              <c:ext xmlns:c16="http://schemas.microsoft.com/office/drawing/2014/chart" uri="{C3380CC4-5D6E-409C-BE32-E72D297353CC}">
                <c16:uniqueId val="{00000004-6F48-2046-BAB6-1DE3B326658F}"/>
              </c:ext>
            </c:extLst>
          </c:dPt>
          <c:dPt>
            <c:idx val="12"/>
            <c:invertIfNegative val="0"/>
            <c:bubble3D val="0"/>
            <c:spPr>
              <a:solidFill>
                <a:srgbClr val="0070C0"/>
              </a:solidFill>
              <a:ln>
                <a:noFill/>
              </a:ln>
              <a:effectLst/>
            </c:spPr>
            <c:extLst>
              <c:ext xmlns:c16="http://schemas.microsoft.com/office/drawing/2014/chart" uri="{C3380CC4-5D6E-409C-BE32-E72D297353CC}">
                <c16:uniqueId val="{00000002-6F48-2046-BAB6-1DE3B326658F}"/>
              </c:ext>
            </c:extLst>
          </c:dPt>
          <c:cat>
            <c:strRef>
              <c:f>'[WRES 2024 tables.xlsx]Ethnicity'!$A$10:$A$28</c:f>
              <c:strCache>
                <c:ptCount val="19"/>
                <c:pt idx="0">
                  <c:v>Comparator (Organisation Overall)</c:v>
                </c:pt>
                <c:pt idx="1">
                  <c:v>African</c:v>
                </c:pt>
                <c:pt idx="2">
                  <c:v>Any other Mixed / Multiple ethnic background</c:v>
                </c:pt>
                <c:pt idx="3">
                  <c:v>Arab</c:v>
                </c:pt>
                <c:pt idx="4">
                  <c:v>White and Black African</c:v>
                </c:pt>
                <c:pt idx="5">
                  <c:v>Any other Black / African / Caribbean background</c:v>
                </c:pt>
                <c:pt idx="6">
                  <c:v>Irish</c:v>
                </c:pt>
                <c:pt idx="7">
                  <c:v>Any other Asian background</c:v>
                </c:pt>
                <c:pt idx="8">
                  <c:v>Any other ethnic background (please specify)</c:v>
                </c:pt>
                <c:pt idx="9">
                  <c:v>Any other White background</c:v>
                </c:pt>
                <c:pt idx="10">
                  <c:v>Bangladeshi</c:v>
                </c:pt>
                <c:pt idx="11">
                  <c:v>Caribbean</c:v>
                </c:pt>
                <c:pt idx="12">
                  <c:v>English / Welsh / Scottish / Northern Irish / British</c:v>
                </c:pt>
                <c:pt idx="13">
                  <c:v>White and Black Caribbean</c:v>
                </c:pt>
                <c:pt idx="14">
                  <c:v>Indian</c:v>
                </c:pt>
                <c:pt idx="15">
                  <c:v>Chinese</c:v>
                </c:pt>
                <c:pt idx="16">
                  <c:v>Pakistani</c:v>
                </c:pt>
                <c:pt idx="17">
                  <c:v>White and Asian</c:v>
                </c:pt>
                <c:pt idx="18">
                  <c:v>Gypsy or Irish Traveller</c:v>
                </c:pt>
              </c:strCache>
            </c:strRef>
          </c:cat>
          <c:val>
            <c:numRef>
              <c:f>'[WRES 2024 tables.xlsx]Ethnicity'!$B$10:$B$28</c:f>
              <c:numCache>
                <c:formatCode>0%</c:formatCode>
                <c:ptCount val="19"/>
                <c:pt idx="0">
                  <c:v>0.28561759729272418</c:v>
                </c:pt>
                <c:pt idx="1">
                  <c:v>0.44140625</c:v>
                </c:pt>
                <c:pt idx="2">
                  <c:v>0.42105263157894729</c:v>
                </c:pt>
                <c:pt idx="3">
                  <c:v>0.38461538461538458</c:v>
                </c:pt>
                <c:pt idx="4">
                  <c:v>0.375</c:v>
                </c:pt>
                <c:pt idx="5">
                  <c:v>0.35849056603773582</c:v>
                </c:pt>
                <c:pt idx="6">
                  <c:v>0.35616438356164382</c:v>
                </c:pt>
                <c:pt idx="7">
                  <c:v>0.33333333333333331</c:v>
                </c:pt>
                <c:pt idx="8">
                  <c:v>0.32876712328767121</c:v>
                </c:pt>
                <c:pt idx="9">
                  <c:v>0.31225296442687739</c:v>
                </c:pt>
                <c:pt idx="10">
                  <c:v>0.26229508196721307</c:v>
                </c:pt>
                <c:pt idx="11">
                  <c:v>0.24</c:v>
                </c:pt>
                <c:pt idx="12">
                  <c:v>0.22723475355054301</c:v>
                </c:pt>
                <c:pt idx="13">
                  <c:v>0.2142857142857143</c:v>
                </c:pt>
                <c:pt idx="14">
                  <c:v>0.1851851851851852</c:v>
                </c:pt>
                <c:pt idx="15">
                  <c:v>0.17391304347826089</c:v>
                </c:pt>
                <c:pt idx="16">
                  <c:v>0.171875</c:v>
                </c:pt>
                <c:pt idx="17">
                  <c:v>0.1111111111111111</c:v>
                </c:pt>
                <c:pt idx="18">
                  <c:v>0</c:v>
                </c:pt>
              </c:numCache>
            </c:numRef>
          </c:val>
          <c:extLst>
            <c:ext xmlns:c16="http://schemas.microsoft.com/office/drawing/2014/chart" uri="{C3380CC4-5D6E-409C-BE32-E72D297353CC}">
              <c16:uniqueId val="{00000000-4F74-435C-BDFA-3F6C936D3159}"/>
            </c:ext>
          </c:extLst>
        </c:ser>
        <c:dLbls>
          <c:showLegendKey val="0"/>
          <c:showVal val="0"/>
          <c:showCatName val="0"/>
          <c:showSerName val="0"/>
          <c:showPercent val="0"/>
          <c:showBubbleSize val="0"/>
        </c:dLbls>
        <c:gapWidth val="182"/>
        <c:axId val="1971423751"/>
        <c:axId val="1971745287"/>
      </c:barChart>
      <c:catAx>
        <c:axId val="1971423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745287"/>
        <c:crosses val="autoZero"/>
        <c:auto val="1"/>
        <c:lblAlgn val="ctr"/>
        <c:lblOffset val="100"/>
        <c:noMultiLvlLbl val="0"/>
      </c:catAx>
      <c:valAx>
        <c:axId val="19717452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1423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D510-4F9E-90A7-E914BAF570E7}"/>
              </c:ext>
            </c:extLst>
          </c:dPt>
          <c:cat>
            <c:strRef>
              <c:f>'[WRES 2024 tables.xlsx]Gender'!$B$62:$B$67</c:f>
              <c:strCache>
                <c:ptCount val="6"/>
                <c:pt idx="0">
                  <c:v>Comparator (Organisation Overall)</c:v>
                </c:pt>
                <c:pt idx="1">
                  <c:v>Prefer not to say</c:v>
                </c:pt>
                <c:pt idx="2">
                  <c:v>Female</c:v>
                </c:pt>
                <c:pt idx="3">
                  <c:v>Male</c:v>
                </c:pt>
                <c:pt idx="4">
                  <c:v>Non-binary</c:v>
                </c:pt>
                <c:pt idx="5">
                  <c:v>Prefer to self-describe</c:v>
                </c:pt>
              </c:strCache>
            </c:strRef>
          </c:cat>
          <c:val>
            <c:numRef>
              <c:f>'[WRES 2024 tables.xlsx]Gender'!$C$62:$C$67</c:f>
              <c:numCache>
                <c:formatCode>0.0%</c:formatCode>
                <c:ptCount val="6"/>
                <c:pt idx="0" formatCode="General">
                  <c:v>0.1019849418206708</c:v>
                </c:pt>
                <c:pt idx="1">
                  <c:v>0.27419354838709681</c:v>
                </c:pt>
                <c:pt idx="2">
                  <c:v>0.13429522752497219</c:v>
                </c:pt>
                <c:pt idx="3">
                  <c:v>8.2262210796915161E-2</c:v>
                </c:pt>
                <c:pt idx="4">
                  <c:v>0</c:v>
                </c:pt>
                <c:pt idx="5">
                  <c:v>0</c:v>
                </c:pt>
              </c:numCache>
            </c:numRef>
          </c:val>
          <c:extLst>
            <c:ext xmlns:c16="http://schemas.microsoft.com/office/drawing/2014/chart" uri="{C3380CC4-5D6E-409C-BE32-E72D297353CC}">
              <c16:uniqueId val="{00000000-9584-4819-BFC9-863568A1B784}"/>
            </c:ext>
          </c:extLst>
        </c:ser>
        <c:ser>
          <c:idx val="1"/>
          <c:order val="1"/>
          <c:spPr>
            <a:solidFill>
              <a:schemeClr val="accent2"/>
            </a:solidFill>
            <a:ln>
              <a:noFill/>
            </a:ln>
            <a:effectLst/>
          </c:spPr>
          <c:invertIfNegative val="0"/>
          <c:cat>
            <c:strRef>
              <c:f>'[WRES 2024 tables.xlsx]Gender'!$B$62:$B$67</c:f>
              <c:strCache>
                <c:ptCount val="6"/>
                <c:pt idx="0">
                  <c:v>Comparator (Organisation Overall)</c:v>
                </c:pt>
                <c:pt idx="1">
                  <c:v>Prefer not to say</c:v>
                </c:pt>
                <c:pt idx="2">
                  <c:v>Female</c:v>
                </c:pt>
                <c:pt idx="3">
                  <c:v>Male</c:v>
                </c:pt>
                <c:pt idx="4">
                  <c:v>Non-binary</c:v>
                </c:pt>
                <c:pt idx="5">
                  <c:v>Prefer to self-describe</c:v>
                </c:pt>
              </c:strCache>
            </c:strRef>
          </c:cat>
          <c:val>
            <c:numRef>
              <c:f>'[WRES 2024 tables.xlsx]Gender'!$D$62:$D$67</c:f>
              <c:numCache>
                <c:formatCode>0.0%</c:formatCode>
                <c:ptCount val="6"/>
                <c:pt idx="1">
                  <c:v>0.22580645161290319</c:v>
                </c:pt>
                <c:pt idx="2">
                  <c:v>6.9727891156462579E-2</c:v>
                </c:pt>
                <c:pt idx="3">
                  <c:v>6.968641114982578E-2</c:v>
                </c:pt>
                <c:pt idx="4">
                  <c:v>0</c:v>
                </c:pt>
                <c:pt idx="5">
                  <c:v>0</c:v>
                </c:pt>
              </c:numCache>
            </c:numRef>
          </c:val>
          <c:extLst>
            <c:ext xmlns:c16="http://schemas.microsoft.com/office/drawing/2014/chart" uri="{C3380CC4-5D6E-409C-BE32-E72D297353CC}">
              <c16:uniqueId val="{00000001-9584-4819-BFC9-863568A1B784}"/>
            </c:ext>
          </c:extLst>
        </c:ser>
        <c:dLbls>
          <c:showLegendKey val="0"/>
          <c:showVal val="0"/>
          <c:showCatName val="0"/>
          <c:showSerName val="0"/>
          <c:showPercent val="0"/>
          <c:showBubbleSize val="0"/>
        </c:dLbls>
        <c:gapWidth val="182"/>
        <c:axId val="1955643399"/>
        <c:axId val="1955645447"/>
      </c:barChart>
      <c:catAx>
        <c:axId val="1955643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5645447"/>
        <c:crosses val="autoZero"/>
        <c:auto val="1"/>
        <c:lblAlgn val="ctr"/>
        <c:lblOffset val="100"/>
        <c:noMultiLvlLbl val="0"/>
      </c:catAx>
      <c:valAx>
        <c:axId val="19556454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5643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498-4B8B-9351-A35F4D56E585}"/>
              </c:ext>
            </c:extLst>
          </c:dPt>
          <c:cat>
            <c:strRef>
              <c:f>'[WRES 2024 tables.xlsx]Sexual Orientation'!$B$66:$B$71</c:f>
              <c:strCache>
                <c:ptCount val="6"/>
                <c:pt idx="0">
                  <c:v>Comparator (Organisation Overall)</c:v>
                </c:pt>
                <c:pt idx="1">
                  <c:v>I would prefer not to say</c:v>
                </c:pt>
                <c:pt idx="2">
                  <c:v>Heterosexual or straight</c:v>
                </c:pt>
                <c:pt idx="3">
                  <c:v>Gay or Lesbian</c:v>
                </c:pt>
                <c:pt idx="4">
                  <c:v>Bisexual</c:v>
                </c:pt>
                <c:pt idx="5">
                  <c:v>Other</c:v>
                </c:pt>
              </c:strCache>
            </c:strRef>
          </c:cat>
          <c:val>
            <c:numRef>
              <c:f>'[WRES 2024 tables.xlsx]Sexual Orientation'!$C$66:$C$71</c:f>
              <c:numCache>
                <c:formatCode>0.0%</c:formatCode>
                <c:ptCount val="6"/>
                <c:pt idx="0" formatCode="General">
                  <c:v>0.1019849418206708</c:v>
                </c:pt>
                <c:pt idx="1">
                  <c:v>0.16666666666666671</c:v>
                </c:pt>
                <c:pt idx="2">
                  <c:v>5.2631578947368418E-2</c:v>
                </c:pt>
                <c:pt idx="3">
                  <c:v>0.17391304347826089</c:v>
                </c:pt>
                <c:pt idx="4">
                  <c:v>0.33684210526315789</c:v>
                </c:pt>
                <c:pt idx="5">
                  <c:v>0.10946502057613169</c:v>
                </c:pt>
              </c:numCache>
            </c:numRef>
          </c:val>
          <c:extLst>
            <c:ext xmlns:c16="http://schemas.microsoft.com/office/drawing/2014/chart" uri="{C3380CC4-5D6E-409C-BE32-E72D297353CC}">
              <c16:uniqueId val="{00000002-A498-4B8B-9351-A35F4D56E585}"/>
            </c:ext>
          </c:extLst>
        </c:ser>
        <c:ser>
          <c:idx val="1"/>
          <c:order val="1"/>
          <c:spPr>
            <a:solidFill>
              <a:schemeClr val="accent2"/>
            </a:solidFill>
            <a:ln>
              <a:noFill/>
            </a:ln>
            <a:effectLst/>
          </c:spPr>
          <c:invertIfNegative val="0"/>
          <c:cat>
            <c:strRef>
              <c:f>'[WRES 2024 tables.xlsx]Sexual Orientation'!$B$66:$B$71</c:f>
              <c:strCache>
                <c:ptCount val="6"/>
                <c:pt idx="0">
                  <c:v>Comparator (Organisation Overall)</c:v>
                </c:pt>
                <c:pt idx="1">
                  <c:v>I would prefer not to say</c:v>
                </c:pt>
                <c:pt idx="2">
                  <c:v>Heterosexual or straight</c:v>
                </c:pt>
                <c:pt idx="3">
                  <c:v>Gay or Lesbian</c:v>
                </c:pt>
                <c:pt idx="4">
                  <c:v>Bisexual</c:v>
                </c:pt>
                <c:pt idx="5">
                  <c:v>Other</c:v>
                </c:pt>
              </c:strCache>
            </c:strRef>
          </c:cat>
          <c:val>
            <c:numRef>
              <c:f>'[WRES 2024 tables.xlsx]Sexual Orientation'!$D$66:$D$71</c:f>
              <c:numCache>
                <c:formatCode>0.0%</c:formatCode>
                <c:ptCount val="6"/>
                <c:pt idx="1">
                  <c:v>0.4</c:v>
                </c:pt>
                <c:pt idx="2">
                  <c:v>0.1095890410958904</c:v>
                </c:pt>
                <c:pt idx="3">
                  <c:v>9.6385542168674704E-2</c:v>
                </c:pt>
                <c:pt idx="4">
                  <c:v>8.8235294117647065E-2</c:v>
                </c:pt>
                <c:pt idx="5">
                  <c:v>6.834249803613511E-2</c:v>
                </c:pt>
              </c:numCache>
            </c:numRef>
          </c:val>
          <c:extLst>
            <c:ext xmlns:c16="http://schemas.microsoft.com/office/drawing/2014/chart" uri="{C3380CC4-5D6E-409C-BE32-E72D297353CC}">
              <c16:uniqueId val="{00000003-A498-4B8B-9351-A35F4D56E585}"/>
            </c:ext>
          </c:extLst>
        </c:ser>
        <c:dLbls>
          <c:showLegendKey val="0"/>
          <c:showVal val="0"/>
          <c:showCatName val="0"/>
          <c:showSerName val="0"/>
          <c:showPercent val="0"/>
          <c:showBubbleSize val="0"/>
        </c:dLbls>
        <c:gapWidth val="182"/>
        <c:axId val="2020877831"/>
        <c:axId val="2020879879"/>
      </c:barChart>
      <c:catAx>
        <c:axId val="20208778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879879"/>
        <c:crosses val="autoZero"/>
        <c:auto val="1"/>
        <c:lblAlgn val="ctr"/>
        <c:lblOffset val="100"/>
        <c:noMultiLvlLbl val="0"/>
      </c:catAx>
      <c:valAx>
        <c:axId val="2020879879"/>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8778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AF04-4AAF-8D59-1DAB42C02CF1}"/>
              </c:ext>
            </c:extLst>
          </c:dPt>
          <c:cat>
            <c:strRef>
              <c:f>'[WRES 2024 tables.xlsx]Religion'!$B$72:$B$81</c:f>
              <c:strCache>
                <c:ptCount val="10"/>
                <c:pt idx="0">
                  <c:v>Comparator (Organisation Overall)</c:v>
                </c:pt>
                <c:pt idx="1">
                  <c:v>Buddhist</c:v>
                </c:pt>
                <c:pt idx="2">
                  <c:v>Sikh</c:v>
                </c:pt>
                <c:pt idx="3">
                  <c:v>Jewish</c:v>
                </c:pt>
                <c:pt idx="4">
                  <c:v>I would prefer not to say</c:v>
                </c:pt>
                <c:pt idx="5">
                  <c:v>Any other religion (please specify)</c:v>
                </c:pt>
                <c:pt idx="6">
                  <c:v>Hindu</c:v>
                </c:pt>
                <c:pt idx="7">
                  <c:v>Muslim</c:v>
                </c:pt>
                <c:pt idx="8">
                  <c:v>Christian</c:v>
                </c:pt>
                <c:pt idx="9">
                  <c:v>No religion</c:v>
                </c:pt>
              </c:strCache>
            </c:strRef>
          </c:cat>
          <c:val>
            <c:numRef>
              <c:f>'[WRES 2024 tables.xlsx]Religion'!$C$72:$C$81</c:f>
              <c:numCache>
                <c:formatCode>0.0%</c:formatCode>
                <c:ptCount val="10"/>
                <c:pt idx="0" formatCode="General">
                  <c:v>0.1019849418206708</c:v>
                </c:pt>
                <c:pt idx="1">
                  <c:v>0.1875</c:v>
                </c:pt>
                <c:pt idx="2">
                  <c:v>5.5555555555555552E-2</c:v>
                </c:pt>
                <c:pt idx="3">
                  <c:v>0</c:v>
                </c:pt>
                <c:pt idx="4">
                  <c:v>9.4890510948905105E-2</c:v>
                </c:pt>
                <c:pt idx="5">
                  <c:v>0.26829268292682928</c:v>
                </c:pt>
                <c:pt idx="6">
                  <c:v>0.1059701492537313</c:v>
                </c:pt>
                <c:pt idx="7">
                  <c:v>0.1891891891891892</c:v>
                </c:pt>
                <c:pt idx="8">
                  <c:v>0.1137931034482759</c:v>
                </c:pt>
                <c:pt idx="9">
                  <c:v>0.125</c:v>
                </c:pt>
              </c:numCache>
            </c:numRef>
          </c:val>
          <c:extLst>
            <c:ext xmlns:c16="http://schemas.microsoft.com/office/drawing/2014/chart" uri="{C3380CC4-5D6E-409C-BE32-E72D297353CC}">
              <c16:uniqueId val="{00000000-566F-4E76-8274-E2B51696E1B5}"/>
            </c:ext>
          </c:extLst>
        </c:ser>
        <c:ser>
          <c:idx val="1"/>
          <c:order val="1"/>
          <c:spPr>
            <a:solidFill>
              <a:schemeClr val="accent2"/>
            </a:solidFill>
            <a:ln>
              <a:noFill/>
            </a:ln>
            <a:effectLst/>
          </c:spPr>
          <c:invertIfNegative val="0"/>
          <c:cat>
            <c:strRef>
              <c:f>'[WRES 2024 tables.xlsx]Religion'!$B$72:$B$81</c:f>
              <c:strCache>
                <c:ptCount val="10"/>
                <c:pt idx="0">
                  <c:v>Comparator (Organisation Overall)</c:v>
                </c:pt>
                <c:pt idx="1">
                  <c:v>Buddhist</c:v>
                </c:pt>
                <c:pt idx="2">
                  <c:v>Sikh</c:v>
                </c:pt>
                <c:pt idx="3">
                  <c:v>Jewish</c:v>
                </c:pt>
                <c:pt idx="4">
                  <c:v>I would prefer not to say</c:v>
                </c:pt>
                <c:pt idx="5">
                  <c:v>Any other religion (please specify)</c:v>
                </c:pt>
                <c:pt idx="6">
                  <c:v>Hindu</c:v>
                </c:pt>
                <c:pt idx="7">
                  <c:v>Muslim</c:v>
                </c:pt>
                <c:pt idx="8">
                  <c:v>Christian</c:v>
                </c:pt>
                <c:pt idx="9">
                  <c:v>No religion</c:v>
                </c:pt>
              </c:strCache>
            </c:strRef>
          </c:cat>
          <c:val>
            <c:numRef>
              <c:f>'[WRES 2024 tables.xlsx]Religion'!$D$72:$D$81</c:f>
              <c:numCache>
                <c:formatCode>0.0%</c:formatCode>
                <c:ptCount val="10"/>
                <c:pt idx="1">
                  <c:v>9.6774193548387094E-2</c:v>
                </c:pt>
                <c:pt idx="2">
                  <c:v>9.5238095238095233E-2</c:v>
                </c:pt>
                <c:pt idx="3">
                  <c:v>8.6956521739130432E-2</c:v>
                </c:pt>
                <c:pt idx="4">
                  <c:v>7.9145728643216076E-2</c:v>
                </c:pt>
                <c:pt idx="5">
                  <c:v>7.3170731707317069E-2</c:v>
                </c:pt>
                <c:pt idx="6">
                  <c:v>6.95970695970696E-2</c:v>
                </c:pt>
                <c:pt idx="7">
                  <c:v>0</c:v>
                </c:pt>
                <c:pt idx="8">
                  <c:v>0</c:v>
                </c:pt>
                <c:pt idx="9" formatCode="0%">
                  <c:v>0</c:v>
                </c:pt>
              </c:numCache>
            </c:numRef>
          </c:val>
          <c:extLst>
            <c:ext xmlns:c16="http://schemas.microsoft.com/office/drawing/2014/chart" uri="{C3380CC4-5D6E-409C-BE32-E72D297353CC}">
              <c16:uniqueId val="{00000001-566F-4E76-8274-E2B51696E1B5}"/>
            </c:ext>
          </c:extLst>
        </c:ser>
        <c:dLbls>
          <c:showLegendKey val="0"/>
          <c:showVal val="0"/>
          <c:showCatName val="0"/>
          <c:showSerName val="0"/>
          <c:showPercent val="0"/>
          <c:showBubbleSize val="0"/>
        </c:dLbls>
        <c:gapWidth val="182"/>
        <c:axId val="69010439"/>
        <c:axId val="69012487"/>
      </c:barChart>
      <c:catAx>
        <c:axId val="69010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12487"/>
        <c:crosses val="autoZero"/>
        <c:auto val="1"/>
        <c:lblAlgn val="ctr"/>
        <c:lblOffset val="100"/>
        <c:noMultiLvlLbl val="0"/>
      </c:catAx>
      <c:valAx>
        <c:axId val="69012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10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1EC-F545-8C27-418225FB3E1D}"/>
              </c:ext>
            </c:extLst>
          </c:dPt>
          <c:cat>
            <c:strRef>
              <c:f>'Staffing Group'!$B$24:$B$31</c:f>
              <c:strCache>
                <c:ptCount val="8"/>
                <c:pt idx="0">
                  <c:v>Comparator (Organisation Overall)</c:v>
                </c:pt>
                <c:pt idx="1">
                  <c:v>Medical and Dental</c:v>
                </c:pt>
                <c:pt idx="2">
                  <c:v>Nursing and Midwifery Registered</c:v>
                </c:pt>
                <c:pt idx="3">
                  <c:v>Additional Clinical Services</c:v>
                </c:pt>
                <c:pt idx="4">
                  <c:v>Add Prof Scientific and Technic</c:v>
                </c:pt>
                <c:pt idx="5">
                  <c:v>Administrative and Clerical</c:v>
                </c:pt>
                <c:pt idx="6">
                  <c:v>Allied Health Professionals</c:v>
                </c:pt>
                <c:pt idx="7">
                  <c:v>Estates and Ancillary</c:v>
                </c:pt>
              </c:strCache>
            </c:strRef>
          </c:cat>
          <c:val>
            <c:numRef>
              <c:f>'Staffing Group'!$C$24:$C$31</c:f>
              <c:numCache>
                <c:formatCode>0.0%</c:formatCode>
                <c:ptCount val="8"/>
                <c:pt idx="0">
                  <c:v>0.39770812268284461</c:v>
                </c:pt>
                <c:pt idx="1">
                  <c:v>0.48421052631578948</c:v>
                </c:pt>
                <c:pt idx="2">
                  <c:v>0.47058823529411759</c:v>
                </c:pt>
                <c:pt idx="3">
                  <c:v>0.46075949367088609</c:v>
                </c:pt>
                <c:pt idx="4">
                  <c:v>0.31444759206798872</c:v>
                </c:pt>
                <c:pt idx="5">
                  <c:v>0.31150442477876111</c:v>
                </c:pt>
                <c:pt idx="6">
                  <c:v>0.29545454545454553</c:v>
                </c:pt>
                <c:pt idx="7">
                  <c:v>0</c:v>
                </c:pt>
              </c:numCache>
            </c:numRef>
          </c:val>
          <c:extLst>
            <c:ext xmlns:c16="http://schemas.microsoft.com/office/drawing/2014/chart" uri="{C3380CC4-5D6E-409C-BE32-E72D297353CC}">
              <c16:uniqueId val="{00000002-61EC-F545-8C27-418225FB3E1D}"/>
            </c:ext>
          </c:extLst>
        </c:ser>
        <c:ser>
          <c:idx val="1"/>
          <c:order val="1"/>
          <c:spPr>
            <a:solidFill>
              <a:schemeClr val="accent2"/>
            </a:solidFill>
            <a:ln>
              <a:noFill/>
            </a:ln>
            <a:effectLst/>
          </c:spPr>
          <c:invertIfNegative val="0"/>
          <c:cat>
            <c:strRef>
              <c:f>'Staffing Group'!$B$24:$B$31</c:f>
              <c:strCache>
                <c:ptCount val="8"/>
                <c:pt idx="0">
                  <c:v>Comparator (Organisation Overall)</c:v>
                </c:pt>
                <c:pt idx="1">
                  <c:v>Medical and Dental</c:v>
                </c:pt>
                <c:pt idx="2">
                  <c:v>Nursing and Midwifery Registered</c:v>
                </c:pt>
                <c:pt idx="3">
                  <c:v>Additional Clinical Services</c:v>
                </c:pt>
                <c:pt idx="4">
                  <c:v>Add Prof Scientific and Technic</c:v>
                </c:pt>
                <c:pt idx="5">
                  <c:v>Administrative and Clerical</c:v>
                </c:pt>
                <c:pt idx="6">
                  <c:v>Allied Health Professionals</c:v>
                </c:pt>
                <c:pt idx="7">
                  <c:v>Estates and Ancillary</c:v>
                </c:pt>
              </c:strCache>
            </c:strRef>
          </c:cat>
          <c:val>
            <c:numRef>
              <c:f>'Staffing Group'!$D$24:$D$31</c:f>
              <c:numCache>
                <c:formatCode>0.0%</c:formatCode>
                <c:ptCount val="8"/>
                <c:pt idx="1">
                  <c:v>0.625</c:v>
                </c:pt>
                <c:pt idx="2">
                  <c:v>0.49333333333333329</c:v>
                </c:pt>
                <c:pt idx="3">
                  <c:v>0.453416149068323</c:v>
                </c:pt>
                <c:pt idx="4">
                  <c:v>0.40740740740740738</c:v>
                </c:pt>
                <c:pt idx="5">
                  <c:v>0.39523809523809522</c:v>
                </c:pt>
                <c:pt idx="6">
                  <c:v>0.37362637362637358</c:v>
                </c:pt>
              </c:numCache>
            </c:numRef>
          </c:val>
          <c:extLst>
            <c:ext xmlns:c16="http://schemas.microsoft.com/office/drawing/2014/chart" uri="{C3380CC4-5D6E-409C-BE32-E72D297353CC}">
              <c16:uniqueId val="{00000003-61EC-F545-8C27-418225FB3E1D}"/>
            </c:ext>
          </c:extLst>
        </c:ser>
        <c:dLbls>
          <c:showLegendKey val="0"/>
          <c:showVal val="0"/>
          <c:showCatName val="0"/>
          <c:showSerName val="0"/>
          <c:showPercent val="0"/>
          <c:showBubbleSize val="0"/>
        </c:dLbls>
        <c:gapWidth val="182"/>
        <c:axId val="226650192"/>
        <c:axId val="1604978031"/>
      </c:barChart>
      <c:catAx>
        <c:axId val="226650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4978031"/>
        <c:crosses val="autoZero"/>
        <c:auto val="1"/>
        <c:lblAlgn val="ctr"/>
        <c:lblOffset val="100"/>
        <c:noMultiLvlLbl val="0"/>
      </c:catAx>
      <c:valAx>
        <c:axId val="1604978031"/>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65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8A34-C649-A29B-AC0B789237E0}"/>
              </c:ext>
            </c:extLst>
          </c:dPt>
          <c:cat>
            <c:strRef>
              <c:f>'[WDES 24 tables.xlsx]Locality'!$B$39:$B$52</c:f>
              <c:strCache>
                <c:ptCount val="14"/>
                <c:pt idx="0">
                  <c:v>Comparator (Organisation Overall)</c:v>
                </c:pt>
                <c:pt idx="1">
                  <c:v>Primary Care</c:v>
                </c:pt>
                <c:pt idx="2">
                  <c:v>Community Services - Tower Hamlets</c:v>
                </c:pt>
                <c:pt idx="3">
                  <c:v>Forensic Services</c:v>
                </c:pt>
                <c:pt idx="4">
                  <c:v>Tower Hamlets</c:v>
                </c:pt>
                <c:pt idx="5">
                  <c:v>Newham</c:v>
                </c:pt>
                <c:pt idx="6">
                  <c:v>City &amp; Hackney</c:v>
                </c:pt>
                <c:pt idx="7">
                  <c:v>Bedford</c:v>
                </c:pt>
                <c:pt idx="8">
                  <c:v>Newham CHS</c:v>
                </c:pt>
                <c:pt idx="9">
                  <c:v>Luton</c:v>
                </c:pt>
                <c:pt idx="10">
                  <c:v>Specialist Services</c:v>
                </c:pt>
                <c:pt idx="11">
                  <c:v>Corporate</c:v>
                </c:pt>
                <c:pt idx="12">
                  <c:v>Bedfordshire CHS</c:v>
                </c:pt>
                <c:pt idx="13">
                  <c:v>Specialist CHS</c:v>
                </c:pt>
              </c:strCache>
            </c:strRef>
          </c:cat>
          <c:val>
            <c:numRef>
              <c:f>'[WDES 24 tables.xlsx]Locality'!$C$39:$C$52</c:f>
              <c:numCache>
                <c:formatCode>0.0%</c:formatCode>
                <c:ptCount val="14"/>
                <c:pt idx="0">
                  <c:v>0.39770812268284461</c:v>
                </c:pt>
                <c:pt idx="1">
                  <c:v>0.63461538461538458</c:v>
                </c:pt>
                <c:pt idx="2">
                  <c:v>0.38297872340425532</c:v>
                </c:pt>
                <c:pt idx="3">
                  <c:v>0.64473684210526316</c:v>
                </c:pt>
                <c:pt idx="4">
                  <c:v>0.48044692737430172</c:v>
                </c:pt>
                <c:pt idx="5">
                  <c:v>0.44508670520231208</c:v>
                </c:pt>
                <c:pt idx="6">
                  <c:v>0.5078125</c:v>
                </c:pt>
                <c:pt idx="7">
                  <c:v>0.37827715355805241</c:v>
                </c:pt>
                <c:pt idx="8">
                  <c:v>0.3888888888888889</c:v>
                </c:pt>
                <c:pt idx="9">
                  <c:v>0.54545454545454541</c:v>
                </c:pt>
                <c:pt idx="10">
                  <c:v>0.25737265415549598</c:v>
                </c:pt>
                <c:pt idx="11">
                  <c:v>0.2142857142857143</c:v>
                </c:pt>
                <c:pt idx="12">
                  <c:v>0.31386861313868608</c:v>
                </c:pt>
                <c:pt idx="13">
                  <c:v>0.22535211267605629</c:v>
                </c:pt>
              </c:numCache>
            </c:numRef>
          </c:val>
          <c:extLst>
            <c:ext xmlns:c16="http://schemas.microsoft.com/office/drawing/2014/chart" uri="{C3380CC4-5D6E-409C-BE32-E72D297353CC}">
              <c16:uniqueId val="{00000002-8A34-C649-A29B-AC0B789237E0}"/>
            </c:ext>
          </c:extLst>
        </c:ser>
        <c:ser>
          <c:idx val="1"/>
          <c:order val="1"/>
          <c:spPr>
            <a:solidFill>
              <a:schemeClr val="accent2"/>
            </a:solidFill>
            <a:ln>
              <a:noFill/>
            </a:ln>
            <a:effectLst/>
          </c:spPr>
          <c:invertIfNegative val="0"/>
          <c:cat>
            <c:strRef>
              <c:f>'[WDES 24 tables.xlsx]Locality'!$B$39:$B$52</c:f>
              <c:strCache>
                <c:ptCount val="14"/>
                <c:pt idx="0">
                  <c:v>Comparator (Organisation Overall)</c:v>
                </c:pt>
                <c:pt idx="1">
                  <c:v>Primary Care</c:v>
                </c:pt>
                <c:pt idx="2">
                  <c:v>Community Services - Tower Hamlets</c:v>
                </c:pt>
                <c:pt idx="3">
                  <c:v>Forensic Services</c:v>
                </c:pt>
                <c:pt idx="4">
                  <c:v>Tower Hamlets</c:v>
                </c:pt>
                <c:pt idx="5">
                  <c:v>Newham</c:v>
                </c:pt>
                <c:pt idx="6">
                  <c:v>City &amp; Hackney</c:v>
                </c:pt>
                <c:pt idx="7">
                  <c:v>Bedford</c:v>
                </c:pt>
                <c:pt idx="8">
                  <c:v>Newham CHS</c:v>
                </c:pt>
                <c:pt idx="9">
                  <c:v>Luton</c:v>
                </c:pt>
                <c:pt idx="10">
                  <c:v>Specialist Services</c:v>
                </c:pt>
                <c:pt idx="11">
                  <c:v>Corporate</c:v>
                </c:pt>
                <c:pt idx="12">
                  <c:v>Bedfordshire CHS</c:v>
                </c:pt>
                <c:pt idx="13">
                  <c:v>Specialist CHS</c:v>
                </c:pt>
              </c:strCache>
            </c:strRef>
          </c:cat>
          <c:val>
            <c:numRef>
              <c:f>'[WDES 24 tables.xlsx]Locality'!$D$39:$D$52</c:f>
              <c:numCache>
                <c:formatCode>0.0%</c:formatCode>
                <c:ptCount val="14"/>
                <c:pt idx="1">
                  <c:v>0.77777777777777779</c:v>
                </c:pt>
                <c:pt idx="2">
                  <c:v>0.66666666666666663</c:v>
                </c:pt>
                <c:pt idx="3">
                  <c:v>0.65853658536585369</c:v>
                </c:pt>
                <c:pt idx="4">
                  <c:v>0.60759493670886078</c:v>
                </c:pt>
                <c:pt idx="5">
                  <c:v>0.48837209302325579</c:v>
                </c:pt>
                <c:pt idx="6">
                  <c:v>0.45901639344262302</c:v>
                </c:pt>
                <c:pt idx="7">
                  <c:v>0.4144144144144144</c:v>
                </c:pt>
                <c:pt idx="8">
                  <c:v>0.4</c:v>
                </c:pt>
                <c:pt idx="9">
                  <c:v>0.38709677419354838</c:v>
                </c:pt>
                <c:pt idx="10">
                  <c:v>0.38405797101449268</c:v>
                </c:pt>
                <c:pt idx="11">
                  <c:v>0.34831460674157311</c:v>
                </c:pt>
                <c:pt idx="12">
                  <c:v>0.30985915492957739</c:v>
                </c:pt>
                <c:pt idx="13">
                  <c:v>0.21875</c:v>
                </c:pt>
              </c:numCache>
            </c:numRef>
          </c:val>
          <c:extLst>
            <c:ext xmlns:c16="http://schemas.microsoft.com/office/drawing/2014/chart" uri="{C3380CC4-5D6E-409C-BE32-E72D297353CC}">
              <c16:uniqueId val="{00000003-8A34-C649-A29B-AC0B789237E0}"/>
            </c:ext>
          </c:extLst>
        </c:ser>
        <c:dLbls>
          <c:showLegendKey val="0"/>
          <c:showVal val="0"/>
          <c:showCatName val="0"/>
          <c:showSerName val="0"/>
          <c:showPercent val="0"/>
          <c:showBubbleSize val="0"/>
        </c:dLbls>
        <c:gapWidth val="182"/>
        <c:axId val="1924895408"/>
        <c:axId val="2116023551"/>
      </c:barChart>
      <c:catAx>
        <c:axId val="1924895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6023551"/>
        <c:crosses val="autoZero"/>
        <c:auto val="1"/>
        <c:lblAlgn val="ctr"/>
        <c:lblOffset val="100"/>
        <c:noMultiLvlLbl val="0"/>
      </c:catAx>
      <c:valAx>
        <c:axId val="21160235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489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5BF5-404D-B469-F7A5DAB1CB57}"/>
              </c:ext>
            </c:extLst>
          </c:dPt>
          <c:cat>
            <c:strRef>
              <c:f>'[WDES 24 tables.xlsx]Age'!$B$21:$B$27</c:f>
              <c:strCache>
                <c:ptCount val="7"/>
                <c:pt idx="0">
                  <c:v>Comparator (Organisation Overall)</c:v>
                </c:pt>
                <c:pt idx="1">
                  <c:v>66+</c:v>
                </c:pt>
                <c:pt idx="2">
                  <c:v>21-30</c:v>
                </c:pt>
                <c:pt idx="3">
                  <c:v>51-65</c:v>
                </c:pt>
                <c:pt idx="4">
                  <c:v>31-40</c:v>
                </c:pt>
                <c:pt idx="5">
                  <c:v>41-50</c:v>
                </c:pt>
                <c:pt idx="6">
                  <c:v>16-20</c:v>
                </c:pt>
              </c:strCache>
            </c:strRef>
          </c:cat>
          <c:val>
            <c:numRef>
              <c:f>'[WDES 24 tables.xlsx]Age'!$C$21:$C$27</c:f>
              <c:numCache>
                <c:formatCode>0.0%</c:formatCode>
                <c:ptCount val="7"/>
                <c:pt idx="0">
                  <c:v>0.39770812268284461</c:v>
                </c:pt>
                <c:pt idx="1">
                  <c:v>0.21276595744680851</c:v>
                </c:pt>
                <c:pt idx="2">
                  <c:v>0.32659932659932661</c:v>
                </c:pt>
                <c:pt idx="3">
                  <c:v>0.39175257731958762</c:v>
                </c:pt>
                <c:pt idx="4">
                  <c:v>0.3648881239242685</c:v>
                </c:pt>
                <c:pt idx="5">
                  <c:v>0.43882544861337691</c:v>
                </c:pt>
                <c:pt idx="6">
                  <c:v>0</c:v>
                </c:pt>
              </c:numCache>
            </c:numRef>
          </c:val>
          <c:extLst>
            <c:ext xmlns:c16="http://schemas.microsoft.com/office/drawing/2014/chart" uri="{C3380CC4-5D6E-409C-BE32-E72D297353CC}">
              <c16:uniqueId val="{00000000-1C08-4F78-8E07-462507C2F0F3}"/>
            </c:ext>
          </c:extLst>
        </c:ser>
        <c:ser>
          <c:idx val="1"/>
          <c:order val="1"/>
          <c:spPr>
            <a:solidFill>
              <a:schemeClr val="accent2"/>
            </a:solidFill>
            <a:ln>
              <a:noFill/>
            </a:ln>
            <a:effectLst/>
          </c:spPr>
          <c:invertIfNegative val="0"/>
          <c:cat>
            <c:strRef>
              <c:f>'[WDES 24 tables.xlsx]Age'!$B$21:$B$27</c:f>
              <c:strCache>
                <c:ptCount val="7"/>
                <c:pt idx="0">
                  <c:v>Comparator (Organisation Overall)</c:v>
                </c:pt>
                <c:pt idx="1">
                  <c:v>66+</c:v>
                </c:pt>
                <c:pt idx="2">
                  <c:v>21-30</c:v>
                </c:pt>
                <c:pt idx="3">
                  <c:v>51-65</c:v>
                </c:pt>
                <c:pt idx="4">
                  <c:v>31-40</c:v>
                </c:pt>
                <c:pt idx="5">
                  <c:v>41-50</c:v>
                </c:pt>
                <c:pt idx="6">
                  <c:v>16-20</c:v>
                </c:pt>
              </c:strCache>
            </c:strRef>
          </c:cat>
          <c:val>
            <c:numRef>
              <c:f>'[WDES 24 tables.xlsx]Age'!$D$21:$D$27</c:f>
              <c:numCache>
                <c:formatCode>0.0%</c:formatCode>
                <c:ptCount val="7"/>
                <c:pt idx="1">
                  <c:v>0.5</c:v>
                </c:pt>
                <c:pt idx="2">
                  <c:v>0.44339622641509441</c:v>
                </c:pt>
                <c:pt idx="3">
                  <c:v>0.43629343629343631</c:v>
                </c:pt>
                <c:pt idx="4">
                  <c:v>0.43125000000000002</c:v>
                </c:pt>
                <c:pt idx="5">
                  <c:v>0.41414141414141409</c:v>
                </c:pt>
                <c:pt idx="6">
                  <c:v>0</c:v>
                </c:pt>
              </c:numCache>
            </c:numRef>
          </c:val>
          <c:extLst>
            <c:ext xmlns:c16="http://schemas.microsoft.com/office/drawing/2014/chart" uri="{C3380CC4-5D6E-409C-BE32-E72D297353CC}">
              <c16:uniqueId val="{00000001-1C08-4F78-8E07-462507C2F0F3}"/>
            </c:ext>
          </c:extLst>
        </c:ser>
        <c:dLbls>
          <c:showLegendKey val="0"/>
          <c:showVal val="0"/>
          <c:showCatName val="0"/>
          <c:showSerName val="0"/>
          <c:showPercent val="0"/>
          <c:showBubbleSize val="0"/>
        </c:dLbls>
        <c:gapWidth val="182"/>
        <c:axId val="50322952"/>
        <c:axId val="1104029191"/>
      </c:barChart>
      <c:catAx>
        <c:axId val="50322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4029191"/>
        <c:crosses val="autoZero"/>
        <c:auto val="1"/>
        <c:lblAlgn val="ctr"/>
        <c:lblOffset val="100"/>
        <c:noMultiLvlLbl val="0"/>
      </c:catAx>
      <c:valAx>
        <c:axId val="1104029191"/>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2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a:t>
            </a:r>
            <a:r>
              <a:rPr lang="en-GB" b="1" baseline="0"/>
              <a:t> Ethnicity</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93C-EE49-8AB5-58172DC15174}"/>
              </c:ext>
            </c:extLst>
          </c:dPt>
          <c:dPt>
            <c:idx val="7"/>
            <c:invertIfNegative val="0"/>
            <c:bubble3D val="0"/>
            <c:spPr>
              <a:solidFill>
                <a:schemeClr val="bg2">
                  <a:lumMod val="50000"/>
                </a:schemeClr>
              </a:solidFill>
              <a:ln>
                <a:noFill/>
              </a:ln>
              <a:effectLst/>
            </c:spPr>
            <c:extLst>
              <c:ext xmlns:c16="http://schemas.microsoft.com/office/drawing/2014/chart" uri="{C3380CC4-5D6E-409C-BE32-E72D297353CC}">
                <c16:uniqueId val="{00000002-693C-EE49-8AB5-58172DC15174}"/>
              </c:ext>
            </c:extLst>
          </c:dPt>
          <c:dPt>
            <c:idx val="14"/>
            <c:invertIfNegative val="0"/>
            <c:bubble3D val="0"/>
            <c:spPr>
              <a:solidFill>
                <a:srgbClr val="0070C0"/>
              </a:solidFill>
              <a:ln>
                <a:noFill/>
              </a:ln>
              <a:effectLst/>
            </c:spPr>
            <c:extLst>
              <c:ext xmlns:c16="http://schemas.microsoft.com/office/drawing/2014/chart" uri="{C3380CC4-5D6E-409C-BE32-E72D297353CC}">
                <c16:uniqueId val="{00000005-693C-EE49-8AB5-58172DC15174}"/>
              </c:ext>
            </c:extLst>
          </c:dPt>
          <c:dPt>
            <c:idx val="16"/>
            <c:invertIfNegative val="0"/>
            <c:bubble3D val="0"/>
            <c:spPr>
              <a:solidFill>
                <a:srgbClr val="0070C0"/>
              </a:solidFill>
              <a:ln>
                <a:noFill/>
              </a:ln>
              <a:effectLst/>
            </c:spPr>
            <c:extLst>
              <c:ext xmlns:c16="http://schemas.microsoft.com/office/drawing/2014/chart" uri="{C3380CC4-5D6E-409C-BE32-E72D297353CC}">
                <c16:uniqueId val="{00000003-693C-EE49-8AB5-58172DC15174}"/>
              </c:ext>
            </c:extLst>
          </c:dPt>
          <c:dPt>
            <c:idx val="17"/>
            <c:invertIfNegative val="0"/>
            <c:bubble3D val="0"/>
            <c:spPr>
              <a:solidFill>
                <a:srgbClr val="0070C0"/>
              </a:solidFill>
              <a:ln>
                <a:noFill/>
              </a:ln>
              <a:effectLst/>
            </c:spPr>
            <c:extLst>
              <c:ext xmlns:c16="http://schemas.microsoft.com/office/drawing/2014/chart" uri="{C3380CC4-5D6E-409C-BE32-E72D297353CC}">
                <c16:uniqueId val="{00000004-693C-EE49-8AB5-58172DC15174}"/>
              </c:ext>
            </c:extLst>
          </c:dPt>
          <c:cat>
            <c:strRef>
              <c:f>'[WDES 24 tables.xlsx]Eth'!$C$30:$C$48</c:f>
              <c:strCache>
                <c:ptCount val="19"/>
                <c:pt idx="0">
                  <c:v>Comparator (Organisation Overall)</c:v>
                </c:pt>
                <c:pt idx="1">
                  <c:v>Arab</c:v>
                </c:pt>
                <c:pt idx="2">
                  <c:v>Chinese</c:v>
                </c:pt>
                <c:pt idx="3">
                  <c:v>Gypsy or Irish Traveller</c:v>
                </c:pt>
                <c:pt idx="4">
                  <c:v>White and Asian</c:v>
                </c:pt>
                <c:pt idx="5">
                  <c:v>White and Black African</c:v>
                </c:pt>
                <c:pt idx="6">
                  <c:v>White and Black Caribbean</c:v>
                </c:pt>
                <c:pt idx="7">
                  <c:v>Any other ethnic background (please specify)</c:v>
                </c:pt>
                <c:pt idx="8">
                  <c:v>Any other Black / African / Caribbean background</c:v>
                </c:pt>
                <c:pt idx="9">
                  <c:v>Any other Asian background</c:v>
                </c:pt>
                <c:pt idx="10">
                  <c:v>Any other Mixed / Multiple ethnic background</c:v>
                </c:pt>
                <c:pt idx="11">
                  <c:v>African</c:v>
                </c:pt>
                <c:pt idx="12">
                  <c:v>Bangladeshi</c:v>
                </c:pt>
                <c:pt idx="13">
                  <c:v>Indian</c:v>
                </c:pt>
                <c:pt idx="14">
                  <c:v>Any other White background</c:v>
                </c:pt>
                <c:pt idx="15">
                  <c:v>Pakistani</c:v>
                </c:pt>
                <c:pt idx="16">
                  <c:v>English / Welsh / Scottish / Northern Irish / British</c:v>
                </c:pt>
                <c:pt idx="17">
                  <c:v>Irish</c:v>
                </c:pt>
                <c:pt idx="18">
                  <c:v>Caribbean</c:v>
                </c:pt>
              </c:strCache>
            </c:strRef>
          </c:cat>
          <c:val>
            <c:numRef>
              <c:f>'[WDES 24 tables.xlsx]Eth'!$D$30:$D$48</c:f>
              <c:numCache>
                <c:formatCode>0.0%</c:formatCode>
                <c:ptCount val="19"/>
                <c:pt idx="0">
                  <c:v>0.39800000000000002</c:v>
                </c:pt>
                <c:pt idx="1">
                  <c:v>0</c:v>
                </c:pt>
                <c:pt idx="2">
                  <c:v>0</c:v>
                </c:pt>
                <c:pt idx="3">
                  <c:v>0</c:v>
                </c:pt>
                <c:pt idx="4">
                  <c:v>0</c:v>
                </c:pt>
                <c:pt idx="5">
                  <c:v>0</c:v>
                </c:pt>
                <c:pt idx="6">
                  <c:v>0</c:v>
                </c:pt>
                <c:pt idx="7">
                  <c:v>0.76500000000000001</c:v>
                </c:pt>
                <c:pt idx="8">
                  <c:v>0.63600000000000001</c:v>
                </c:pt>
                <c:pt idx="9">
                  <c:v>0.61499999999999999</c:v>
                </c:pt>
                <c:pt idx="10">
                  <c:v>0.58299999999999996</c:v>
                </c:pt>
                <c:pt idx="11">
                  <c:v>0.51600000000000001</c:v>
                </c:pt>
                <c:pt idx="12">
                  <c:v>0.46700000000000003</c:v>
                </c:pt>
                <c:pt idx="13">
                  <c:v>0.42899999999999999</c:v>
                </c:pt>
                <c:pt idx="14">
                  <c:v>0.42399999999999999</c:v>
                </c:pt>
                <c:pt idx="15">
                  <c:v>0.4</c:v>
                </c:pt>
                <c:pt idx="16">
                  <c:v>0.38900000000000001</c:v>
                </c:pt>
                <c:pt idx="17">
                  <c:v>0.375</c:v>
                </c:pt>
                <c:pt idx="18">
                  <c:v>0.35899999999999999</c:v>
                </c:pt>
              </c:numCache>
            </c:numRef>
          </c:val>
          <c:extLst>
            <c:ext xmlns:c16="http://schemas.microsoft.com/office/drawing/2014/chart" uri="{C3380CC4-5D6E-409C-BE32-E72D297353CC}">
              <c16:uniqueId val="{00000000-693C-EE49-8AB5-58172DC15174}"/>
            </c:ext>
          </c:extLst>
        </c:ser>
        <c:dLbls>
          <c:showLegendKey val="0"/>
          <c:showVal val="0"/>
          <c:showCatName val="0"/>
          <c:showSerName val="0"/>
          <c:showPercent val="0"/>
          <c:showBubbleSize val="0"/>
        </c:dLbls>
        <c:gapWidth val="182"/>
        <c:axId val="1568587904"/>
        <c:axId val="2088128112"/>
      </c:barChart>
      <c:catAx>
        <c:axId val="1568587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128112"/>
        <c:crosses val="autoZero"/>
        <c:auto val="1"/>
        <c:lblAlgn val="ctr"/>
        <c:lblOffset val="100"/>
        <c:noMultiLvlLbl val="0"/>
      </c:catAx>
      <c:valAx>
        <c:axId val="208812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858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E1B9-4189-98E5-E7F55CECCD92}"/>
              </c:ext>
            </c:extLst>
          </c:dPt>
          <c:cat>
            <c:strRef>
              <c:f>'[WDES 24 tables.xlsx]Gender'!$B$23:$B$28</c:f>
              <c:strCache>
                <c:ptCount val="6"/>
                <c:pt idx="0">
                  <c:v>Comparator (Organisation Overall)</c:v>
                </c:pt>
                <c:pt idx="1">
                  <c:v>Prefer not to say</c:v>
                </c:pt>
                <c:pt idx="2">
                  <c:v>Male</c:v>
                </c:pt>
                <c:pt idx="3">
                  <c:v>Female</c:v>
                </c:pt>
                <c:pt idx="4">
                  <c:v>Non-binary</c:v>
                </c:pt>
                <c:pt idx="5">
                  <c:v>Prefer to self-describe</c:v>
                </c:pt>
              </c:strCache>
            </c:strRef>
          </c:cat>
          <c:val>
            <c:numRef>
              <c:f>'[WDES 24 tables.xlsx]Gender'!$C$23:$C$28</c:f>
              <c:numCache>
                <c:formatCode>0.0%</c:formatCode>
                <c:ptCount val="6"/>
                <c:pt idx="0" formatCode="General">
                  <c:v>0.39770812268284461</c:v>
                </c:pt>
                <c:pt idx="1">
                  <c:v>0.51282051282051277</c:v>
                </c:pt>
                <c:pt idx="2">
                  <c:v>0.43692870201096889</c:v>
                </c:pt>
                <c:pt idx="3">
                  <c:v>0.35747820254862511</c:v>
                </c:pt>
                <c:pt idx="4">
                  <c:v>0</c:v>
                </c:pt>
                <c:pt idx="5">
                  <c:v>0</c:v>
                </c:pt>
              </c:numCache>
            </c:numRef>
          </c:val>
          <c:extLst>
            <c:ext xmlns:c16="http://schemas.microsoft.com/office/drawing/2014/chart" uri="{C3380CC4-5D6E-409C-BE32-E72D297353CC}">
              <c16:uniqueId val="{00000000-2FB5-4891-A83B-208C807FF9FE}"/>
            </c:ext>
          </c:extLst>
        </c:ser>
        <c:ser>
          <c:idx val="1"/>
          <c:order val="1"/>
          <c:spPr>
            <a:solidFill>
              <a:schemeClr val="accent2"/>
            </a:solidFill>
            <a:ln>
              <a:noFill/>
            </a:ln>
            <a:effectLst/>
          </c:spPr>
          <c:invertIfNegative val="0"/>
          <c:cat>
            <c:strRef>
              <c:f>'[WDES 24 tables.xlsx]Gender'!$B$23:$B$28</c:f>
              <c:strCache>
                <c:ptCount val="6"/>
                <c:pt idx="0">
                  <c:v>Comparator (Organisation Overall)</c:v>
                </c:pt>
                <c:pt idx="1">
                  <c:v>Prefer not to say</c:v>
                </c:pt>
                <c:pt idx="2">
                  <c:v>Male</c:v>
                </c:pt>
                <c:pt idx="3">
                  <c:v>Female</c:v>
                </c:pt>
                <c:pt idx="4">
                  <c:v>Non-binary</c:v>
                </c:pt>
                <c:pt idx="5">
                  <c:v>Prefer to self-describe</c:v>
                </c:pt>
              </c:strCache>
            </c:strRef>
          </c:cat>
          <c:val>
            <c:numRef>
              <c:f>'[WDES 24 tables.xlsx]Gender'!$D$23:$D$28</c:f>
              <c:numCache>
                <c:formatCode>0.0%</c:formatCode>
                <c:ptCount val="6"/>
                <c:pt idx="1">
                  <c:v>0.70370370370370372</c:v>
                </c:pt>
                <c:pt idx="2">
                  <c:v>0.45185185185185178</c:v>
                </c:pt>
                <c:pt idx="3">
                  <c:v>0.41522491349480972</c:v>
                </c:pt>
                <c:pt idx="4">
                  <c:v>0</c:v>
                </c:pt>
                <c:pt idx="5">
                  <c:v>0</c:v>
                </c:pt>
              </c:numCache>
            </c:numRef>
          </c:val>
          <c:extLst>
            <c:ext xmlns:c16="http://schemas.microsoft.com/office/drawing/2014/chart" uri="{C3380CC4-5D6E-409C-BE32-E72D297353CC}">
              <c16:uniqueId val="{00000001-2FB5-4891-A83B-208C807FF9FE}"/>
            </c:ext>
          </c:extLst>
        </c:ser>
        <c:dLbls>
          <c:showLegendKey val="0"/>
          <c:showVal val="0"/>
          <c:showCatName val="0"/>
          <c:showSerName val="0"/>
          <c:showPercent val="0"/>
          <c:showBubbleSize val="0"/>
        </c:dLbls>
        <c:gapWidth val="182"/>
        <c:axId val="452949000"/>
        <c:axId val="452951048"/>
      </c:barChart>
      <c:catAx>
        <c:axId val="452949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951048"/>
        <c:crosses val="autoZero"/>
        <c:auto val="1"/>
        <c:lblAlgn val="ctr"/>
        <c:lblOffset val="100"/>
        <c:noMultiLvlLbl val="0"/>
      </c:catAx>
      <c:valAx>
        <c:axId val="452951048"/>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94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a:t>
            </a:r>
            <a:r>
              <a:rPr lang="en-GB" b="1" baseline="0"/>
              <a:t> Orientation</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9173-4FC4-B470-614E701A675F}"/>
              </c:ext>
            </c:extLst>
          </c:dPt>
          <c:cat>
            <c:strRef>
              <c:f>'[WDES 24 tables.xlsx]Sexual Orientation'!$F$22:$F$27</c:f>
              <c:strCache>
                <c:ptCount val="6"/>
                <c:pt idx="0">
                  <c:v>Comparator (Organisation Overall)</c:v>
                </c:pt>
                <c:pt idx="1">
                  <c:v>I would prefer not to say</c:v>
                </c:pt>
                <c:pt idx="2">
                  <c:v>Other</c:v>
                </c:pt>
                <c:pt idx="3">
                  <c:v>Bisexual</c:v>
                </c:pt>
                <c:pt idx="4">
                  <c:v>Gay or Lesbian</c:v>
                </c:pt>
                <c:pt idx="5">
                  <c:v>Heterosexual or straight</c:v>
                </c:pt>
              </c:strCache>
            </c:strRef>
          </c:cat>
          <c:val>
            <c:numRef>
              <c:f>'[WDES 24 tables.xlsx]Sexual Orientation'!$G$22:$G$27</c:f>
              <c:numCache>
                <c:formatCode>0.0%</c:formatCode>
                <c:ptCount val="6"/>
                <c:pt idx="0" formatCode="General">
                  <c:v>0.39770812268284461</c:v>
                </c:pt>
                <c:pt idx="1">
                  <c:v>0.45384615384615379</c:v>
                </c:pt>
                <c:pt idx="2">
                  <c:v>0.5625</c:v>
                </c:pt>
                <c:pt idx="3">
                  <c:v>0.30434782608695649</c:v>
                </c:pt>
                <c:pt idx="4">
                  <c:v>0.40909090909090912</c:v>
                </c:pt>
                <c:pt idx="5">
                  <c:v>0.37759999999999999</c:v>
                </c:pt>
              </c:numCache>
            </c:numRef>
          </c:val>
          <c:extLst>
            <c:ext xmlns:c16="http://schemas.microsoft.com/office/drawing/2014/chart" uri="{C3380CC4-5D6E-409C-BE32-E72D297353CC}">
              <c16:uniqueId val="{00000002-9173-4FC4-B470-614E701A675F}"/>
            </c:ext>
          </c:extLst>
        </c:ser>
        <c:ser>
          <c:idx val="1"/>
          <c:order val="1"/>
          <c:spPr>
            <a:solidFill>
              <a:schemeClr val="accent2"/>
            </a:solidFill>
            <a:ln>
              <a:noFill/>
            </a:ln>
            <a:effectLst/>
          </c:spPr>
          <c:invertIfNegative val="0"/>
          <c:cat>
            <c:strRef>
              <c:f>'[WDES 24 tables.xlsx]Sexual Orientation'!$F$22:$F$27</c:f>
              <c:strCache>
                <c:ptCount val="6"/>
                <c:pt idx="0">
                  <c:v>Comparator (Organisation Overall)</c:v>
                </c:pt>
                <c:pt idx="1">
                  <c:v>I would prefer not to say</c:v>
                </c:pt>
                <c:pt idx="2">
                  <c:v>Other</c:v>
                </c:pt>
                <c:pt idx="3">
                  <c:v>Bisexual</c:v>
                </c:pt>
                <c:pt idx="4">
                  <c:v>Gay or Lesbian</c:v>
                </c:pt>
                <c:pt idx="5">
                  <c:v>Heterosexual or straight</c:v>
                </c:pt>
              </c:strCache>
            </c:strRef>
          </c:cat>
          <c:val>
            <c:numRef>
              <c:f>'[WDES 24 tables.xlsx]Sexual Orientation'!$H$22:$H$27</c:f>
              <c:numCache>
                <c:formatCode>0.0%</c:formatCode>
                <c:ptCount val="6"/>
                <c:pt idx="1">
                  <c:v>0.65116279069767447</c:v>
                </c:pt>
                <c:pt idx="2">
                  <c:v>0.54545454545454541</c:v>
                </c:pt>
                <c:pt idx="3">
                  <c:v>0.46808510638297868</c:v>
                </c:pt>
                <c:pt idx="4">
                  <c:v>0.45945945945945948</c:v>
                </c:pt>
                <c:pt idx="5">
                  <c:v>0.41407528641571201</c:v>
                </c:pt>
              </c:numCache>
            </c:numRef>
          </c:val>
          <c:extLst>
            <c:ext xmlns:c16="http://schemas.microsoft.com/office/drawing/2014/chart" uri="{C3380CC4-5D6E-409C-BE32-E72D297353CC}">
              <c16:uniqueId val="{00000003-9173-4FC4-B470-614E701A675F}"/>
            </c:ext>
          </c:extLst>
        </c:ser>
        <c:dLbls>
          <c:showLegendKey val="0"/>
          <c:showVal val="0"/>
          <c:showCatName val="0"/>
          <c:showSerName val="0"/>
          <c:showPercent val="0"/>
          <c:showBubbleSize val="0"/>
        </c:dLbls>
        <c:gapWidth val="182"/>
        <c:axId val="116143624"/>
        <c:axId val="116145672"/>
      </c:barChart>
      <c:catAx>
        <c:axId val="116143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45672"/>
        <c:crosses val="autoZero"/>
        <c:auto val="1"/>
        <c:lblAlgn val="ctr"/>
        <c:lblOffset val="100"/>
        <c:noMultiLvlLbl val="0"/>
      </c:catAx>
      <c:valAx>
        <c:axId val="116145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14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3160-453A-8624-D2EAA2DDD496}"/>
              </c:ext>
            </c:extLst>
          </c:dPt>
          <c:cat>
            <c:strRef>
              <c:f>'[WDES 24 tables.xlsx]Religion'!$B$30:$B$39</c:f>
              <c:strCache>
                <c:ptCount val="10"/>
                <c:pt idx="0">
                  <c:v>Comparator (Organisation Overall)</c:v>
                </c:pt>
                <c:pt idx="1">
                  <c:v>I would prefer not to say</c:v>
                </c:pt>
                <c:pt idx="2">
                  <c:v>Muslim</c:v>
                </c:pt>
                <c:pt idx="3">
                  <c:v>Christian</c:v>
                </c:pt>
                <c:pt idx="4">
                  <c:v>Hindu</c:v>
                </c:pt>
                <c:pt idx="5">
                  <c:v>No religion</c:v>
                </c:pt>
                <c:pt idx="6">
                  <c:v>Any other religion (please specify)</c:v>
                </c:pt>
                <c:pt idx="7">
                  <c:v>Jewish</c:v>
                </c:pt>
                <c:pt idx="8">
                  <c:v>Buddhist</c:v>
                </c:pt>
                <c:pt idx="9">
                  <c:v>Sikh</c:v>
                </c:pt>
              </c:strCache>
            </c:strRef>
          </c:cat>
          <c:val>
            <c:numRef>
              <c:f>'[WDES 24 tables.xlsx]Religion'!$C$30:$C$39</c:f>
              <c:numCache>
                <c:formatCode>0.0%</c:formatCode>
                <c:ptCount val="10"/>
                <c:pt idx="0" formatCode="General">
                  <c:v>0.39770812268284461</c:v>
                </c:pt>
                <c:pt idx="1">
                  <c:v>0.46405228758169942</c:v>
                </c:pt>
                <c:pt idx="2">
                  <c:v>0.38429752066115702</c:v>
                </c:pt>
                <c:pt idx="3">
                  <c:v>0.40499457111834958</c:v>
                </c:pt>
                <c:pt idx="4">
                  <c:v>0.36666666666666659</c:v>
                </c:pt>
                <c:pt idx="5">
                  <c:v>0.33641975308641969</c:v>
                </c:pt>
                <c:pt idx="6">
                  <c:v>0.35483870967741937</c:v>
                </c:pt>
                <c:pt idx="7">
                  <c:v>0.45</c:v>
                </c:pt>
                <c:pt idx="8">
                  <c:v>0.41379310344827591</c:v>
                </c:pt>
                <c:pt idx="9">
                  <c:v>0.24</c:v>
                </c:pt>
              </c:numCache>
            </c:numRef>
          </c:val>
          <c:extLst>
            <c:ext xmlns:c16="http://schemas.microsoft.com/office/drawing/2014/chart" uri="{C3380CC4-5D6E-409C-BE32-E72D297353CC}">
              <c16:uniqueId val="{00000000-16AC-4ACD-8430-416C964A5CE4}"/>
            </c:ext>
          </c:extLst>
        </c:ser>
        <c:ser>
          <c:idx val="1"/>
          <c:order val="1"/>
          <c:spPr>
            <a:solidFill>
              <a:schemeClr val="accent2"/>
            </a:solidFill>
            <a:ln>
              <a:noFill/>
            </a:ln>
            <a:effectLst/>
          </c:spPr>
          <c:invertIfNegative val="0"/>
          <c:cat>
            <c:strRef>
              <c:f>'[WDES 24 tables.xlsx]Religion'!$B$30:$B$39</c:f>
              <c:strCache>
                <c:ptCount val="10"/>
                <c:pt idx="0">
                  <c:v>Comparator (Organisation Overall)</c:v>
                </c:pt>
                <c:pt idx="1">
                  <c:v>I would prefer not to say</c:v>
                </c:pt>
                <c:pt idx="2">
                  <c:v>Muslim</c:v>
                </c:pt>
                <c:pt idx="3">
                  <c:v>Christian</c:v>
                </c:pt>
                <c:pt idx="4">
                  <c:v>Hindu</c:v>
                </c:pt>
                <c:pt idx="5">
                  <c:v>No religion</c:v>
                </c:pt>
                <c:pt idx="6">
                  <c:v>Any other religion (please specify)</c:v>
                </c:pt>
                <c:pt idx="7">
                  <c:v>Jewish</c:v>
                </c:pt>
                <c:pt idx="8">
                  <c:v>Buddhist</c:v>
                </c:pt>
                <c:pt idx="9">
                  <c:v>Sikh</c:v>
                </c:pt>
              </c:strCache>
            </c:strRef>
          </c:cat>
          <c:val>
            <c:numRef>
              <c:f>'[WDES 24 tables.xlsx]Religion'!$D$30:$D$39</c:f>
              <c:numCache>
                <c:formatCode>0.0%</c:formatCode>
                <c:ptCount val="10"/>
                <c:pt idx="1">
                  <c:v>0.5625</c:v>
                </c:pt>
                <c:pt idx="2">
                  <c:v>0.50877192982456143</c:v>
                </c:pt>
                <c:pt idx="3">
                  <c:v>0.44947735191637628</c:v>
                </c:pt>
                <c:pt idx="4">
                  <c:v>0.42857142857142849</c:v>
                </c:pt>
                <c:pt idx="5">
                  <c:v>0.3914590747330961</c:v>
                </c:pt>
                <c:pt idx="6">
                  <c:v>0.3125</c:v>
                </c:pt>
                <c:pt idx="7">
                  <c:v>0.2</c:v>
                </c:pt>
                <c:pt idx="8">
                  <c:v>0</c:v>
                </c:pt>
                <c:pt idx="9">
                  <c:v>0</c:v>
                </c:pt>
              </c:numCache>
            </c:numRef>
          </c:val>
          <c:extLst>
            <c:ext xmlns:c16="http://schemas.microsoft.com/office/drawing/2014/chart" uri="{C3380CC4-5D6E-409C-BE32-E72D297353CC}">
              <c16:uniqueId val="{00000001-16AC-4ACD-8430-416C964A5CE4}"/>
            </c:ext>
          </c:extLst>
        </c:ser>
        <c:dLbls>
          <c:showLegendKey val="0"/>
          <c:showVal val="0"/>
          <c:showCatName val="0"/>
          <c:showSerName val="0"/>
          <c:showPercent val="0"/>
          <c:showBubbleSize val="0"/>
        </c:dLbls>
        <c:gapWidth val="182"/>
        <c:axId val="1481326088"/>
        <c:axId val="184972808"/>
      </c:barChart>
      <c:catAx>
        <c:axId val="148132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972808"/>
        <c:crosses val="autoZero"/>
        <c:auto val="1"/>
        <c:lblAlgn val="ctr"/>
        <c:lblOffset val="100"/>
        <c:noMultiLvlLbl val="0"/>
      </c:catAx>
      <c:valAx>
        <c:axId val="184972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1326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8582-7640-B0D4-B3596424AFA3}"/>
              </c:ext>
            </c:extLst>
          </c:dPt>
          <c:cat>
            <c:strRef>
              <c:f>'[WRES 2024 tables.xlsx]Age'!$A$12:$A$17</c:f>
              <c:strCache>
                <c:ptCount val="6"/>
                <c:pt idx="0">
                  <c:v>Organisation Overall</c:v>
                </c:pt>
                <c:pt idx="1">
                  <c:v>41-50</c:v>
                </c:pt>
                <c:pt idx="2">
                  <c:v>31-40</c:v>
                </c:pt>
                <c:pt idx="3">
                  <c:v>21-30</c:v>
                </c:pt>
                <c:pt idx="4">
                  <c:v>66+</c:v>
                </c:pt>
                <c:pt idx="5">
                  <c:v>51-65</c:v>
                </c:pt>
              </c:strCache>
            </c:strRef>
          </c:cat>
          <c:val>
            <c:numRef>
              <c:f>'[WRES 2024 tables.xlsx]Age'!$B$12:$B$17</c:f>
              <c:numCache>
                <c:formatCode>0%</c:formatCode>
                <c:ptCount val="6"/>
                <c:pt idx="0">
                  <c:v>0.28561759729272418</c:v>
                </c:pt>
                <c:pt idx="1">
                  <c:v>0.35475578406169672</c:v>
                </c:pt>
                <c:pt idx="2">
                  <c:v>0.28448275862068972</c:v>
                </c:pt>
                <c:pt idx="3">
                  <c:v>0.3574660633484163</c:v>
                </c:pt>
                <c:pt idx="4">
                  <c:v>0.23333333333333331</c:v>
                </c:pt>
                <c:pt idx="5">
                  <c:v>0.34615384615384609</c:v>
                </c:pt>
              </c:numCache>
            </c:numRef>
          </c:val>
          <c:extLst>
            <c:ext xmlns:c16="http://schemas.microsoft.com/office/drawing/2014/chart" uri="{C3380CC4-5D6E-409C-BE32-E72D297353CC}">
              <c16:uniqueId val="{00000000-8582-7640-B0D4-B3596424AFA3}"/>
            </c:ext>
          </c:extLst>
        </c:ser>
        <c:ser>
          <c:idx val="1"/>
          <c:order val="1"/>
          <c:spPr>
            <a:solidFill>
              <a:schemeClr val="accent2"/>
            </a:solidFill>
            <a:ln>
              <a:noFill/>
            </a:ln>
            <a:effectLst/>
          </c:spPr>
          <c:invertIfNegative val="0"/>
          <c:cat>
            <c:strRef>
              <c:f>'[WRES 2024 tables.xlsx]Age'!$A$12:$A$17</c:f>
              <c:strCache>
                <c:ptCount val="6"/>
                <c:pt idx="0">
                  <c:v>Organisation Overall</c:v>
                </c:pt>
                <c:pt idx="1">
                  <c:v>41-50</c:v>
                </c:pt>
                <c:pt idx="2">
                  <c:v>31-40</c:v>
                </c:pt>
                <c:pt idx="3">
                  <c:v>21-30</c:v>
                </c:pt>
                <c:pt idx="4">
                  <c:v>66+</c:v>
                </c:pt>
                <c:pt idx="5">
                  <c:v>51-65</c:v>
                </c:pt>
              </c:strCache>
            </c:strRef>
          </c:cat>
          <c:val>
            <c:numRef>
              <c:f>'[WRES 2024 tables.xlsx]Age'!$C$12:$C$17</c:f>
              <c:numCache>
                <c:formatCode>0%</c:formatCode>
                <c:ptCount val="6"/>
                <c:pt idx="1">
                  <c:v>0.27570093457943923</c:v>
                </c:pt>
                <c:pt idx="2">
                  <c:v>0.27088607594936709</c:v>
                </c:pt>
                <c:pt idx="3">
                  <c:v>0.25133689839572187</c:v>
                </c:pt>
                <c:pt idx="4">
                  <c:v>0.2162162162162162</c:v>
                </c:pt>
                <c:pt idx="5">
                  <c:v>0.19742489270386271</c:v>
                </c:pt>
              </c:numCache>
            </c:numRef>
          </c:val>
          <c:extLst>
            <c:ext xmlns:c16="http://schemas.microsoft.com/office/drawing/2014/chart" uri="{C3380CC4-5D6E-409C-BE32-E72D297353CC}">
              <c16:uniqueId val="{00000001-8582-7640-B0D4-B3596424AFA3}"/>
            </c:ext>
          </c:extLst>
        </c:ser>
        <c:dLbls>
          <c:showLegendKey val="0"/>
          <c:showVal val="0"/>
          <c:showCatName val="0"/>
          <c:showSerName val="0"/>
          <c:showPercent val="0"/>
          <c:showBubbleSize val="0"/>
        </c:dLbls>
        <c:gapWidth val="182"/>
        <c:axId val="1226372816"/>
        <c:axId val="1319396688"/>
      </c:barChart>
      <c:catAx>
        <c:axId val="1226372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9396688"/>
        <c:crosses val="autoZero"/>
        <c:auto val="1"/>
        <c:lblAlgn val="ctr"/>
        <c:lblOffset val="100"/>
        <c:noMultiLvlLbl val="0"/>
      </c:catAx>
      <c:valAx>
        <c:axId val="13193966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6372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BBD7-4CF1-8AD8-2B351D4CB37A}"/>
              </c:ext>
            </c:extLst>
          </c:dPt>
          <c:cat>
            <c:strRef>
              <c:f>'[WDES 24 tables.xlsx]Locality'!$B$56:$B$69</c:f>
              <c:strCache>
                <c:ptCount val="14"/>
                <c:pt idx="0">
                  <c:v>Comparator (Organisation Overall)</c:v>
                </c:pt>
                <c:pt idx="1">
                  <c:v>Bedfordshire CHS</c:v>
                </c:pt>
                <c:pt idx="2">
                  <c:v>Bedford</c:v>
                </c:pt>
                <c:pt idx="3">
                  <c:v>City &amp; Hackney</c:v>
                </c:pt>
                <c:pt idx="4">
                  <c:v>Primary Care</c:v>
                </c:pt>
                <c:pt idx="5">
                  <c:v>Newham</c:v>
                </c:pt>
                <c:pt idx="6">
                  <c:v>Specialist Services</c:v>
                </c:pt>
                <c:pt idx="7">
                  <c:v>Forensic Services</c:v>
                </c:pt>
                <c:pt idx="8">
                  <c:v>Corporate</c:v>
                </c:pt>
                <c:pt idx="9">
                  <c:v>Tower Hamlets</c:v>
                </c:pt>
                <c:pt idx="10">
                  <c:v>Community Services - Tower Hamlets</c:v>
                </c:pt>
                <c:pt idx="11">
                  <c:v>Luton</c:v>
                </c:pt>
                <c:pt idx="12">
                  <c:v>Newham CHS</c:v>
                </c:pt>
                <c:pt idx="13">
                  <c:v>Specialist CHS</c:v>
                </c:pt>
              </c:strCache>
            </c:strRef>
          </c:cat>
          <c:val>
            <c:numRef>
              <c:f>'[WDES 24 tables.xlsx]Locality'!$C$56:$C$69</c:f>
              <c:numCache>
                <c:formatCode>0.0%</c:formatCode>
                <c:ptCount val="14"/>
                <c:pt idx="0">
                  <c:v>0.61341222879684421</c:v>
                </c:pt>
                <c:pt idx="1">
                  <c:v>0.41025641025641019</c:v>
                </c:pt>
                <c:pt idx="2">
                  <c:v>0.63953488372093026</c:v>
                </c:pt>
                <c:pt idx="3">
                  <c:v>0.54545454545454541</c:v>
                </c:pt>
                <c:pt idx="4">
                  <c:v>0.82758620689655171</c:v>
                </c:pt>
                <c:pt idx="5">
                  <c:v>0.63235294117647056</c:v>
                </c:pt>
                <c:pt idx="6">
                  <c:v>0.58620689655172409</c:v>
                </c:pt>
                <c:pt idx="7">
                  <c:v>0.77380952380952384</c:v>
                </c:pt>
                <c:pt idx="8">
                  <c:v>0.49090909090909091</c:v>
                </c:pt>
                <c:pt idx="9">
                  <c:v>0.65714285714285714</c:v>
                </c:pt>
                <c:pt idx="10">
                  <c:v>0.5</c:v>
                </c:pt>
                <c:pt idx="11">
                  <c:v>0.63793103448275867</c:v>
                </c:pt>
                <c:pt idx="12">
                  <c:v>0.65853658536585369</c:v>
                </c:pt>
                <c:pt idx="13">
                  <c:v>0.4</c:v>
                </c:pt>
              </c:numCache>
            </c:numRef>
          </c:val>
          <c:extLst>
            <c:ext xmlns:c16="http://schemas.microsoft.com/office/drawing/2014/chart" uri="{C3380CC4-5D6E-409C-BE32-E72D297353CC}">
              <c16:uniqueId val="{00000000-D745-4910-8F09-0FA691F5905C}"/>
            </c:ext>
          </c:extLst>
        </c:ser>
        <c:ser>
          <c:idx val="1"/>
          <c:order val="1"/>
          <c:spPr>
            <a:solidFill>
              <a:schemeClr val="accent2"/>
            </a:solidFill>
            <a:ln>
              <a:noFill/>
            </a:ln>
            <a:effectLst/>
          </c:spPr>
          <c:invertIfNegative val="0"/>
          <c:cat>
            <c:strRef>
              <c:f>'[WDES 24 tables.xlsx]Locality'!$B$56:$B$69</c:f>
              <c:strCache>
                <c:ptCount val="14"/>
                <c:pt idx="0">
                  <c:v>Comparator (Organisation Overall)</c:v>
                </c:pt>
                <c:pt idx="1">
                  <c:v>Bedfordshire CHS</c:v>
                </c:pt>
                <c:pt idx="2">
                  <c:v>Bedford</c:v>
                </c:pt>
                <c:pt idx="3">
                  <c:v>City &amp; Hackney</c:v>
                </c:pt>
                <c:pt idx="4">
                  <c:v>Primary Care</c:v>
                </c:pt>
                <c:pt idx="5">
                  <c:v>Newham</c:v>
                </c:pt>
                <c:pt idx="6">
                  <c:v>Specialist Services</c:v>
                </c:pt>
                <c:pt idx="7">
                  <c:v>Forensic Services</c:v>
                </c:pt>
                <c:pt idx="8">
                  <c:v>Corporate</c:v>
                </c:pt>
                <c:pt idx="9">
                  <c:v>Tower Hamlets</c:v>
                </c:pt>
                <c:pt idx="10">
                  <c:v>Community Services - Tower Hamlets</c:v>
                </c:pt>
                <c:pt idx="11">
                  <c:v>Luton</c:v>
                </c:pt>
                <c:pt idx="12">
                  <c:v>Newham CHS</c:v>
                </c:pt>
                <c:pt idx="13">
                  <c:v>Specialist CHS</c:v>
                </c:pt>
              </c:strCache>
            </c:strRef>
          </c:cat>
          <c:val>
            <c:numRef>
              <c:f>'[WDES 24 tables.xlsx]Locality'!$D$56:$D$69</c:f>
              <c:numCache>
                <c:formatCode>0.0%</c:formatCode>
                <c:ptCount val="14"/>
                <c:pt idx="1">
                  <c:v>0.72222222222222221</c:v>
                </c:pt>
                <c:pt idx="2">
                  <c:v>0.66666666666666663</c:v>
                </c:pt>
                <c:pt idx="3">
                  <c:v>0.61538461538461542</c:v>
                </c:pt>
                <c:pt idx="4">
                  <c:v>0.61538461538461542</c:v>
                </c:pt>
                <c:pt idx="5">
                  <c:v>0.58823529411764708</c:v>
                </c:pt>
                <c:pt idx="6">
                  <c:v>0.54347826086956519</c:v>
                </c:pt>
                <c:pt idx="7">
                  <c:v>0.54166666666666663</c:v>
                </c:pt>
                <c:pt idx="8">
                  <c:v>0.5357142857142857</c:v>
                </c:pt>
                <c:pt idx="9">
                  <c:v>0.4358974358974359</c:v>
                </c:pt>
                <c:pt idx="10">
                  <c:v>0</c:v>
                </c:pt>
                <c:pt idx="11">
                  <c:v>0</c:v>
                </c:pt>
                <c:pt idx="12">
                  <c:v>0</c:v>
                </c:pt>
                <c:pt idx="13">
                  <c:v>0</c:v>
                </c:pt>
              </c:numCache>
            </c:numRef>
          </c:val>
          <c:extLst>
            <c:ext xmlns:c16="http://schemas.microsoft.com/office/drawing/2014/chart" uri="{C3380CC4-5D6E-409C-BE32-E72D297353CC}">
              <c16:uniqueId val="{00000001-D745-4910-8F09-0FA691F5905C}"/>
            </c:ext>
          </c:extLst>
        </c:ser>
        <c:dLbls>
          <c:showLegendKey val="0"/>
          <c:showVal val="0"/>
          <c:showCatName val="0"/>
          <c:showSerName val="0"/>
          <c:showPercent val="0"/>
          <c:showBubbleSize val="0"/>
        </c:dLbls>
        <c:gapWidth val="182"/>
        <c:axId val="185885192"/>
        <c:axId val="185887240"/>
      </c:barChart>
      <c:catAx>
        <c:axId val="185885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887240"/>
        <c:crosses val="autoZero"/>
        <c:auto val="1"/>
        <c:lblAlgn val="ctr"/>
        <c:lblOffset val="100"/>
        <c:noMultiLvlLbl val="0"/>
      </c:catAx>
      <c:valAx>
        <c:axId val="185887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885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BF3-AC40-86BD-D7D80D235AF3}"/>
              </c:ext>
            </c:extLst>
          </c:dPt>
          <c:cat>
            <c:strRef>
              <c:f>'[WDES 24 tables.xlsx]Staffing Group'!$B$34:$B$41</c:f>
              <c:strCache>
                <c:ptCount val="8"/>
                <c:pt idx="0">
                  <c:v>Comparator (Organisation Overall)</c:v>
                </c:pt>
                <c:pt idx="1">
                  <c:v>Nursing and Midwifery Registered</c:v>
                </c:pt>
                <c:pt idx="2">
                  <c:v>Additional Clinical Services</c:v>
                </c:pt>
                <c:pt idx="3">
                  <c:v>Allied Health Professionals</c:v>
                </c:pt>
                <c:pt idx="4">
                  <c:v>Administrative and Clerical</c:v>
                </c:pt>
                <c:pt idx="5">
                  <c:v>Add Prof Scientific and Technic</c:v>
                </c:pt>
                <c:pt idx="6">
                  <c:v>Medical and Dental</c:v>
                </c:pt>
                <c:pt idx="7">
                  <c:v>Estates and Ancillary</c:v>
                </c:pt>
              </c:strCache>
            </c:strRef>
          </c:cat>
          <c:val>
            <c:numRef>
              <c:f>'[WDES 24 tables.xlsx]Staffing Group'!$C$34:$C$41</c:f>
              <c:numCache>
                <c:formatCode>0.0%</c:formatCode>
                <c:ptCount val="8"/>
                <c:pt idx="0">
                  <c:v>0.61341222879684421</c:v>
                </c:pt>
                <c:pt idx="1">
                  <c:v>0.67788461538461542</c:v>
                </c:pt>
                <c:pt idx="2">
                  <c:v>0.73825503355704702</c:v>
                </c:pt>
                <c:pt idx="3">
                  <c:v>0.58620689655172409</c:v>
                </c:pt>
                <c:pt idx="4">
                  <c:v>0.61589403973509937</c:v>
                </c:pt>
                <c:pt idx="5">
                  <c:v>0.40594059405940602</c:v>
                </c:pt>
                <c:pt idx="6">
                  <c:v>0.46341463414634149</c:v>
                </c:pt>
                <c:pt idx="7">
                  <c:v>0</c:v>
                </c:pt>
              </c:numCache>
            </c:numRef>
          </c:val>
          <c:extLst>
            <c:ext xmlns:c16="http://schemas.microsoft.com/office/drawing/2014/chart" uri="{C3380CC4-5D6E-409C-BE32-E72D297353CC}">
              <c16:uniqueId val="{00000002-6BF3-AC40-86BD-D7D80D235AF3}"/>
            </c:ext>
          </c:extLst>
        </c:ser>
        <c:ser>
          <c:idx val="1"/>
          <c:order val="1"/>
          <c:spPr>
            <a:solidFill>
              <a:schemeClr val="accent2"/>
            </a:solidFill>
            <a:ln>
              <a:noFill/>
            </a:ln>
            <a:effectLst/>
          </c:spPr>
          <c:invertIfNegative val="0"/>
          <c:cat>
            <c:strRef>
              <c:f>'[WDES 24 tables.xlsx]Staffing Group'!$B$34:$B$41</c:f>
              <c:strCache>
                <c:ptCount val="8"/>
                <c:pt idx="0">
                  <c:v>Comparator (Organisation Overall)</c:v>
                </c:pt>
                <c:pt idx="1">
                  <c:v>Nursing and Midwifery Registered</c:v>
                </c:pt>
                <c:pt idx="2">
                  <c:v>Additional Clinical Services</c:v>
                </c:pt>
                <c:pt idx="3">
                  <c:v>Allied Health Professionals</c:v>
                </c:pt>
                <c:pt idx="4">
                  <c:v>Administrative and Clerical</c:v>
                </c:pt>
                <c:pt idx="5">
                  <c:v>Add Prof Scientific and Technic</c:v>
                </c:pt>
                <c:pt idx="6">
                  <c:v>Medical and Dental</c:v>
                </c:pt>
                <c:pt idx="7">
                  <c:v>Estates and Ancillary</c:v>
                </c:pt>
              </c:strCache>
            </c:strRef>
          </c:cat>
          <c:val>
            <c:numRef>
              <c:f>'[WDES 24 tables.xlsx]Staffing Group'!$D$34:$D$41</c:f>
              <c:numCache>
                <c:formatCode>0.0%</c:formatCode>
                <c:ptCount val="8"/>
                <c:pt idx="1">
                  <c:v>0.6875</c:v>
                </c:pt>
                <c:pt idx="2">
                  <c:v>0.67741935483870963</c:v>
                </c:pt>
                <c:pt idx="3">
                  <c:v>0.6</c:v>
                </c:pt>
                <c:pt idx="4">
                  <c:v>0.54794520547945202</c:v>
                </c:pt>
                <c:pt idx="5">
                  <c:v>0.52631578947368418</c:v>
                </c:pt>
                <c:pt idx="6">
                  <c:v>0.33333333333333331</c:v>
                </c:pt>
              </c:numCache>
            </c:numRef>
          </c:val>
          <c:extLst>
            <c:ext xmlns:c16="http://schemas.microsoft.com/office/drawing/2014/chart" uri="{C3380CC4-5D6E-409C-BE32-E72D297353CC}">
              <c16:uniqueId val="{00000003-6BF3-AC40-86BD-D7D80D235AF3}"/>
            </c:ext>
          </c:extLst>
        </c:ser>
        <c:dLbls>
          <c:showLegendKey val="0"/>
          <c:showVal val="0"/>
          <c:showCatName val="0"/>
          <c:showSerName val="0"/>
          <c:showPercent val="0"/>
          <c:showBubbleSize val="0"/>
        </c:dLbls>
        <c:gapWidth val="182"/>
        <c:axId val="2077816031"/>
        <c:axId val="680480080"/>
      </c:barChart>
      <c:catAx>
        <c:axId val="2077816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480080"/>
        <c:crosses val="autoZero"/>
        <c:auto val="1"/>
        <c:lblAlgn val="ctr"/>
        <c:lblOffset val="100"/>
        <c:noMultiLvlLbl val="0"/>
      </c:catAx>
      <c:valAx>
        <c:axId val="68048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816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AF9B-4872-BE07-26305563754C}"/>
              </c:ext>
            </c:extLst>
          </c:dPt>
          <c:cat>
            <c:strRef>
              <c:f>'[WDES 24 tables.xlsx]Age'!$B$29:$B$35</c:f>
              <c:strCache>
                <c:ptCount val="7"/>
                <c:pt idx="0">
                  <c:v>Comparator (Organisation Overall)</c:v>
                </c:pt>
                <c:pt idx="1">
                  <c:v>21-30</c:v>
                </c:pt>
                <c:pt idx="2">
                  <c:v>41-50</c:v>
                </c:pt>
                <c:pt idx="3">
                  <c:v>31-40</c:v>
                </c:pt>
                <c:pt idx="4">
                  <c:v>51-65</c:v>
                </c:pt>
                <c:pt idx="5">
                  <c:v>16-20</c:v>
                </c:pt>
                <c:pt idx="6">
                  <c:v>66+</c:v>
                </c:pt>
              </c:strCache>
            </c:strRef>
          </c:cat>
          <c:val>
            <c:numRef>
              <c:f>'[WDES 24 tables.xlsx]Age'!$C$29:$C$35</c:f>
              <c:numCache>
                <c:formatCode>0.0%</c:formatCode>
                <c:ptCount val="7"/>
                <c:pt idx="0">
                  <c:v>0.61341222879684421</c:v>
                </c:pt>
                <c:pt idx="1">
                  <c:v>0.69047619047619047</c:v>
                </c:pt>
                <c:pt idx="2">
                  <c:v>0.62555066079295152</c:v>
                </c:pt>
                <c:pt idx="3">
                  <c:v>0.61170212765957444</c:v>
                </c:pt>
                <c:pt idx="4">
                  <c:v>0.58883248730964466</c:v>
                </c:pt>
                <c:pt idx="5">
                  <c:v>0</c:v>
                </c:pt>
                <c:pt idx="6">
                  <c:v>0</c:v>
                </c:pt>
              </c:numCache>
            </c:numRef>
          </c:val>
          <c:extLst>
            <c:ext xmlns:c16="http://schemas.microsoft.com/office/drawing/2014/chart" uri="{C3380CC4-5D6E-409C-BE32-E72D297353CC}">
              <c16:uniqueId val="{00000000-3828-4396-8FF2-5AEEF0F474E9}"/>
            </c:ext>
          </c:extLst>
        </c:ser>
        <c:ser>
          <c:idx val="1"/>
          <c:order val="1"/>
          <c:spPr>
            <a:solidFill>
              <a:schemeClr val="accent2"/>
            </a:solidFill>
            <a:ln>
              <a:noFill/>
            </a:ln>
            <a:effectLst/>
          </c:spPr>
          <c:invertIfNegative val="0"/>
          <c:cat>
            <c:strRef>
              <c:f>'[WDES 24 tables.xlsx]Age'!$B$29:$B$35</c:f>
              <c:strCache>
                <c:ptCount val="7"/>
                <c:pt idx="0">
                  <c:v>Comparator (Organisation Overall)</c:v>
                </c:pt>
                <c:pt idx="1">
                  <c:v>21-30</c:v>
                </c:pt>
                <c:pt idx="2">
                  <c:v>41-50</c:v>
                </c:pt>
                <c:pt idx="3">
                  <c:v>31-40</c:v>
                </c:pt>
                <c:pt idx="4">
                  <c:v>51-65</c:v>
                </c:pt>
                <c:pt idx="5">
                  <c:v>16-20</c:v>
                </c:pt>
                <c:pt idx="6">
                  <c:v>66+</c:v>
                </c:pt>
              </c:strCache>
            </c:strRef>
          </c:cat>
          <c:val>
            <c:numRef>
              <c:f>'[WDES 24 tables.xlsx]Age'!$D$29:$D$35</c:f>
              <c:numCache>
                <c:formatCode>0.0%</c:formatCode>
                <c:ptCount val="7"/>
                <c:pt idx="1">
                  <c:v>0.68421052631578949</c:v>
                </c:pt>
                <c:pt idx="2">
                  <c:v>0.64383561643835618</c:v>
                </c:pt>
                <c:pt idx="3">
                  <c:v>0.61016949152542377</c:v>
                </c:pt>
                <c:pt idx="4">
                  <c:v>0.54736842105263162</c:v>
                </c:pt>
                <c:pt idx="5">
                  <c:v>0</c:v>
                </c:pt>
                <c:pt idx="6">
                  <c:v>0</c:v>
                </c:pt>
              </c:numCache>
            </c:numRef>
          </c:val>
          <c:extLst>
            <c:ext xmlns:c16="http://schemas.microsoft.com/office/drawing/2014/chart" uri="{C3380CC4-5D6E-409C-BE32-E72D297353CC}">
              <c16:uniqueId val="{00000001-3828-4396-8FF2-5AEEF0F474E9}"/>
            </c:ext>
          </c:extLst>
        </c:ser>
        <c:dLbls>
          <c:showLegendKey val="0"/>
          <c:showVal val="0"/>
          <c:showCatName val="0"/>
          <c:showSerName val="0"/>
          <c:showPercent val="0"/>
          <c:showBubbleSize val="0"/>
        </c:dLbls>
        <c:gapWidth val="182"/>
        <c:axId val="1892204552"/>
        <c:axId val="2039601672"/>
      </c:barChart>
      <c:catAx>
        <c:axId val="1892204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9601672"/>
        <c:crosses val="autoZero"/>
        <c:auto val="1"/>
        <c:lblAlgn val="ctr"/>
        <c:lblOffset val="100"/>
        <c:noMultiLvlLbl val="0"/>
      </c:catAx>
      <c:valAx>
        <c:axId val="20396016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204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4C6-384E-9CC6-E518EFB232C5}"/>
              </c:ext>
            </c:extLst>
          </c:dPt>
          <c:dPt>
            <c:idx val="12"/>
            <c:invertIfNegative val="0"/>
            <c:bubble3D val="0"/>
            <c:spPr>
              <a:solidFill>
                <a:srgbClr val="0070C0"/>
              </a:solidFill>
              <a:ln>
                <a:noFill/>
              </a:ln>
              <a:effectLst/>
            </c:spPr>
            <c:extLst>
              <c:ext xmlns:c16="http://schemas.microsoft.com/office/drawing/2014/chart" uri="{C3380CC4-5D6E-409C-BE32-E72D297353CC}">
                <c16:uniqueId val="{00000002-44C6-384E-9CC6-E518EFB232C5}"/>
              </c:ext>
            </c:extLst>
          </c:dPt>
          <c:dPt>
            <c:idx val="15"/>
            <c:invertIfNegative val="0"/>
            <c:bubble3D val="0"/>
            <c:spPr>
              <a:solidFill>
                <a:srgbClr val="0070C0"/>
              </a:solidFill>
              <a:ln>
                <a:noFill/>
              </a:ln>
              <a:effectLst/>
            </c:spPr>
            <c:extLst>
              <c:ext xmlns:c16="http://schemas.microsoft.com/office/drawing/2014/chart" uri="{C3380CC4-5D6E-409C-BE32-E72D297353CC}">
                <c16:uniqueId val="{00000003-44C6-384E-9CC6-E518EFB232C5}"/>
              </c:ext>
            </c:extLst>
          </c:dPt>
          <c:dPt>
            <c:idx val="17"/>
            <c:invertIfNegative val="0"/>
            <c:bubble3D val="0"/>
            <c:spPr>
              <a:solidFill>
                <a:srgbClr val="0070C0"/>
              </a:solidFill>
              <a:ln>
                <a:noFill/>
              </a:ln>
              <a:effectLst/>
            </c:spPr>
            <c:extLst>
              <c:ext xmlns:c16="http://schemas.microsoft.com/office/drawing/2014/chart" uri="{C3380CC4-5D6E-409C-BE32-E72D297353CC}">
                <c16:uniqueId val="{00000004-44C6-384E-9CC6-E518EFB232C5}"/>
              </c:ext>
            </c:extLst>
          </c:dPt>
          <c:cat>
            <c:strRef>
              <c:f>'[WDES 24 tables.xlsx]Eth'!$C$55:$C$73</c:f>
              <c:strCache>
                <c:ptCount val="19"/>
                <c:pt idx="0">
                  <c:v>Comparator (Organisation Overall)</c:v>
                </c:pt>
                <c:pt idx="1">
                  <c:v>Bangladeshi</c:v>
                </c:pt>
                <c:pt idx="2">
                  <c:v>African</c:v>
                </c:pt>
                <c:pt idx="3">
                  <c:v>Caribbean</c:v>
                </c:pt>
                <c:pt idx="4">
                  <c:v>Any other ethnic background (please specify)</c:v>
                </c:pt>
                <c:pt idx="5">
                  <c:v>Any other Black / African / Caribbean background</c:v>
                </c:pt>
                <c:pt idx="6">
                  <c:v>Arab</c:v>
                </c:pt>
                <c:pt idx="7">
                  <c:v>Irish</c:v>
                </c:pt>
                <c:pt idx="8">
                  <c:v>Pakistani</c:v>
                </c:pt>
                <c:pt idx="9">
                  <c:v>White and Asian</c:v>
                </c:pt>
                <c:pt idx="10">
                  <c:v>White and Black African</c:v>
                </c:pt>
                <c:pt idx="11">
                  <c:v>White and Black Caribbean</c:v>
                </c:pt>
                <c:pt idx="12">
                  <c:v>English / Welsh / Scottish / Northern Irish / British</c:v>
                </c:pt>
                <c:pt idx="13">
                  <c:v>Chinese</c:v>
                </c:pt>
                <c:pt idx="14">
                  <c:v>Any other Asian background</c:v>
                </c:pt>
                <c:pt idx="15">
                  <c:v>Gypsy or Irish Traveller</c:v>
                </c:pt>
                <c:pt idx="16">
                  <c:v>Indian</c:v>
                </c:pt>
                <c:pt idx="17">
                  <c:v>Any other White background</c:v>
                </c:pt>
                <c:pt idx="18">
                  <c:v>Any other Mixed / Multiple ethnic background</c:v>
                </c:pt>
              </c:strCache>
            </c:strRef>
          </c:cat>
          <c:val>
            <c:numRef>
              <c:f>'[WDES 24 tables.xlsx]Eth'!$D$55:$D$73</c:f>
              <c:numCache>
                <c:formatCode>General</c:formatCode>
                <c:ptCount val="19"/>
                <c:pt idx="0" formatCode="0.0%">
                  <c:v>0.61299999999999999</c:v>
                </c:pt>
                <c:pt idx="12" formatCode="0.0%">
                  <c:v>0.7</c:v>
                </c:pt>
                <c:pt idx="13" formatCode="0.0%">
                  <c:v>0.67900000000000005</c:v>
                </c:pt>
                <c:pt idx="14" formatCode="0.0%">
                  <c:v>0.66700000000000004</c:v>
                </c:pt>
                <c:pt idx="15" formatCode="0.0%">
                  <c:v>0.61499999999999999</c:v>
                </c:pt>
                <c:pt idx="16" formatCode="0.0%">
                  <c:v>0.60899999999999999</c:v>
                </c:pt>
                <c:pt idx="17" formatCode="0.0%">
                  <c:v>0.6</c:v>
                </c:pt>
                <c:pt idx="18" formatCode="0.0%">
                  <c:v>0.56200000000000006</c:v>
                </c:pt>
              </c:numCache>
            </c:numRef>
          </c:val>
          <c:extLst>
            <c:ext xmlns:c16="http://schemas.microsoft.com/office/drawing/2014/chart" uri="{C3380CC4-5D6E-409C-BE32-E72D297353CC}">
              <c16:uniqueId val="{00000000-44C6-384E-9CC6-E518EFB232C5}"/>
            </c:ext>
          </c:extLst>
        </c:ser>
        <c:dLbls>
          <c:showLegendKey val="0"/>
          <c:showVal val="0"/>
          <c:showCatName val="0"/>
          <c:showSerName val="0"/>
          <c:showPercent val="0"/>
          <c:showBubbleSize val="0"/>
        </c:dLbls>
        <c:gapWidth val="182"/>
        <c:axId val="725198576"/>
        <c:axId val="724967520"/>
      </c:barChart>
      <c:catAx>
        <c:axId val="72519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967520"/>
        <c:crosses val="autoZero"/>
        <c:auto val="1"/>
        <c:lblAlgn val="ctr"/>
        <c:lblOffset val="100"/>
        <c:noMultiLvlLbl val="0"/>
      </c:catAx>
      <c:valAx>
        <c:axId val="724967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19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837401574803144"/>
          <c:y val="0.17171296296296298"/>
          <c:w val="0.55502187226596678"/>
          <c:h val="0.61498432487605714"/>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5DA9-48EC-A7BC-5B3503BF5C9B}"/>
              </c:ext>
            </c:extLst>
          </c:dPt>
          <c:cat>
            <c:strRef>
              <c:f>'[WDES 24 tables.xlsx]Gender'!$B$33:$B$38</c:f>
              <c:strCache>
                <c:ptCount val="6"/>
                <c:pt idx="0">
                  <c:v>Comparator (Organisation Overall)</c:v>
                </c:pt>
                <c:pt idx="1">
                  <c:v>Female</c:v>
                </c:pt>
                <c:pt idx="2">
                  <c:v>Male</c:v>
                </c:pt>
                <c:pt idx="3">
                  <c:v>Prefer not to say</c:v>
                </c:pt>
                <c:pt idx="4">
                  <c:v>Non-binary</c:v>
                </c:pt>
                <c:pt idx="5">
                  <c:v>Prefer to self-describe</c:v>
                </c:pt>
              </c:strCache>
            </c:strRef>
          </c:cat>
          <c:val>
            <c:numRef>
              <c:f>'[WDES 24 tables.xlsx]Gender'!$C$33:$C$38</c:f>
              <c:numCache>
                <c:formatCode>0.0%</c:formatCode>
                <c:ptCount val="6"/>
                <c:pt idx="0" formatCode="General">
                  <c:v>0.61341222879684421</c:v>
                </c:pt>
                <c:pt idx="1">
                  <c:v>0.61739130434782608</c:v>
                </c:pt>
                <c:pt idx="2">
                  <c:v>0.64563106796116509</c:v>
                </c:pt>
                <c:pt idx="3">
                  <c:v>0.45714285714285707</c:v>
                </c:pt>
                <c:pt idx="4">
                  <c:v>0</c:v>
                </c:pt>
                <c:pt idx="5">
                  <c:v>0</c:v>
                </c:pt>
              </c:numCache>
            </c:numRef>
          </c:val>
          <c:extLst>
            <c:ext xmlns:c16="http://schemas.microsoft.com/office/drawing/2014/chart" uri="{C3380CC4-5D6E-409C-BE32-E72D297353CC}">
              <c16:uniqueId val="{00000000-635D-4E11-8E53-F49CA7B0A6FC}"/>
            </c:ext>
          </c:extLst>
        </c:ser>
        <c:ser>
          <c:idx val="1"/>
          <c:order val="1"/>
          <c:spPr>
            <a:solidFill>
              <a:schemeClr val="accent2"/>
            </a:solidFill>
            <a:ln>
              <a:noFill/>
            </a:ln>
            <a:effectLst/>
          </c:spPr>
          <c:invertIfNegative val="0"/>
          <c:cat>
            <c:strRef>
              <c:f>'[WDES 24 tables.xlsx]Gender'!$B$33:$B$38</c:f>
              <c:strCache>
                <c:ptCount val="6"/>
                <c:pt idx="0">
                  <c:v>Comparator (Organisation Overall)</c:v>
                </c:pt>
                <c:pt idx="1">
                  <c:v>Female</c:v>
                </c:pt>
                <c:pt idx="2">
                  <c:v>Male</c:v>
                </c:pt>
                <c:pt idx="3">
                  <c:v>Prefer not to say</c:v>
                </c:pt>
                <c:pt idx="4">
                  <c:v>Non-binary</c:v>
                </c:pt>
                <c:pt idx="5">
                  <c:v>Prefer to self-describe</c:v>
                </c:pt>
              </c:strCache>
            </c:strRef>
          </c:cat>
          <c:val>
            <c:numRef>
              <c:f>'[WDES 24 tables.xlsx]Gender'!$D$33:$D$38</c:f>
              <c:numCache>
                <c:formatCode>0.0%</c:formatCode>
                <c:ptCount val="6"/>
                <c:pt idx="1">
                  <c:v>0.62871287128712905</c:v>
                </c:pt>
                <c:pt idx="2">
                  <c:v>0.5714285714285714</c:v>
                </c:pt>
                <c:pt idx="3">
                  <c:v>0.41176470588235292</c:v>
                </c:pt>
                <c:pt idx="4">
                  <c:v>0</c:v>
                </c:pt>
                <c:pt idx="5">
                  <c:v>0</c:v>
                </c:pt>
              </c:numCache>
            </c:numRef>
          </c:val>
          <c:extLst>
            <c:ext xmlns:c16="http://schemas.microsoft.com/office/drawing/2014/chart" uri="{C3380CC4-5D6E-409C-BE32-E72D297353CC}">
              <c16:uniqueId val="{00000001-635D-4E11-8E53-F49CA7B0A6FC}"/>
            </c:ext>
          </c:extLst>
        </c:ser>
        <c:dLbls>
          <c:showLegendKey val="0"/>
          <c:showVal val="0"/>
          <c:showCatName val="0"/>
          <c:showSerName val="0"/>
          <c:showPercent val="0"/>
          <c:showBubbleSize val="0"/>
        </c:dLbls>
        <c:gapWidth val="182"/>
        <c:axId val="1259986952"/>
        <c:axId val="1259989000"/>
      </c:barChart>
      <c:catAx>
        <c:axId val="1259986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89000"/>
        <c:crosses val="autoZero"/>
        <c:auto val="1"/>
        <c:lblAlgn val="ctr"/>
        <c:lblOffset val="100"/>
        <c:noMultiLvlLbl val="0"/>
      </c:catAx>
      <c:valAx>
        <c:axId val="12599890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86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9D08-4FC5-B01C-1741788F20F2}"/>
              </c:ext>
            </c:extLst>
          </c:dPt>
          <c:cat>
            <c:strRef>
              <c:f>'[WDES 24 tables.xlsx]Sexual Orientation'!$B$33:$B$38</c:f>
              <c:strCache>
                <c:ptCount val="6"/>
                <c:pt idx="0">
                  <c:v>Comparator (Organisation Overall)</c:v>
                </c:pt>
                <c:pt idx="1">
                  <c:v>Heterosexual or straight</c:v>
                </c:pt>
                <c:pt idx="2">
                  <c:v>Other</c:v>
                </c:pt>
                <c:pt idx="3">
                  <c:v>Gay or Lesbian</c:v>
                </c:pt>
                <c:pt idx="4">
                  <c:v>I would prefer not to say</c:v>
                </c:pt>
                <c:pt idx="5">
                  <c:v>Bisexual</c:v>
                </c:pt>
              </c:strCache>
            </c:strRef>
          </c:cat>
          <c:val>
            <c:numRef>
              <c:f>'[WDES 24 tables.xlsx]Sexual Orientation'!$C$33:$C$38</c:f>
              <c:numCache>
                <c:formatCode>0.0%</c:formatCode>
                <c:ptCount val="6"/>
                <c:pt idx="0" formatCode="General">
                  <c:v>0.61341222879684421</c:v>
                </c:pt>
                <c:pt idx="1">
                  <c:v>0.63382594417077176</c:v>
                </c:pt>
                <c:pt idx="2">
                  <c:v>0</c:v>
                </c:pt>
                <c:pt idx="3">
                  <c:v>0.53846153846153844</c:v>
                </c:pt>
                <c:pt idx="4">
                  <c:v>0.49019607843137247</c:v>
                </c:pt>
                <c:pt idx="5">
                  <c:v>0.5</c:v>
                </c:pt>
              </c:numCache>
            </c:numRef>
          </c:val>
          <c:extLst>
            <c:ext xmlns:c16="http://schemas.microsoft.com/office/drawing/2014/chart" uri="{C3380CC4-5D6E-409C-BE32-E72D297353CC}">
              <c16:uniqueId val="{00000000-B724-4EAC-8C38-3066C57A1E33}"/>
            </c:ext>
          </c:extLst>
        </c:ser>
        <c:ser>
          <c:idx val="1"/>
          <c:order val="1"/>
          <c:spPr>
            <a:solidFill>
              <a:schemeClr val="accent2"/>
            </a:solidFill>
            <a:ln>
              <a:noFill/>
            </a:ln>
            <a:effectLst/>
          </c:spPr>
          <c:invertIfNegative val="0"/>
          <c:cat>
            <c:strRef>
              <c:f>'[WDES 24 tables.xlsx]Sexual Orientation'!$B$33:$B$38</c:f>
              <c:strCache>
                <c:ptCount val="6"/>
                <c:pt idx="0">
                  <c:v>Comparator (Organisation Overall)</c:v>
                </c:pt>
                <c:pt idx="1">
                  <c:v>Heterosexual or straight</c:v>
                </c:pt>
                <c:pt idx="2">
                  <c:v>Other</c:v>
                </c:pt>
                <c:pt idx="3">
                  <c:v>Gay or Lesbian</c:v>
                </c:pt>
                <c:pt idx="4">
                  <c:v>I would prefer not to say</c:v>
                </c:pt>
                <c:pt idx="5">
                  <c:v>Bisexual</c:v>
                </c:pt>
              </c:strCache>
            </c:strRef>
          </c:cat>
          <c:val>
            <c:numRef>
              <c:f>'[WDES 24 tables.xlsx]Sexual Orientation'!$D$33:$D$38</c:f>
              <c:numCache>
                <c:formatCode>0.0%</c:formatCode>
                <c:ptCount val="6"/>
                <c:pt idx="0" formatCode="0%">
                  <c:v>0</c:v>
                </c:pt>
                <c:pt idx="1">
                  <c:v>0.62962962962962965</c:v>
                </c:pt>
                <c:pt idx="2">
                  <c:v>0.58823529411764708</c:v>
                </c:pt>
                <c:pt idx="3">
                  <c:v>0.52</c:v>
                </c:pt>
                <c:pt idx="4">
                  <c:v>0.47058823529411759</c:v>
                </c:pt>
                <c:pt idx="5">
                  <c:v>0</c:v>
                </c:pt>
              </c:numCache>
            </c:numRef>
          </c:val>
          <c:extLst>
            <c:ext xmlns:c16="http://schemas.microsoft.com/office/drawing/2014/chart" uri="{C3380CC4-5D6E-409C-BE32-E72D297353CC}">
              <c16:uniqueId val="{00000001-B724-4EAC-8C38-3066C57A1E33}"/>
            </c:ext>
          </c:extLst>
        </c:ser>
        <c:dLbls>
          <c:showLegendKey val="0"/>
          <c:showVal val="0"/>
          <c:showCatName val="0"/>
          <c:showSerName val="0"/>
          <c:showPercent val="0"/>
          <c:showBubbleSize val="0"/>
        </c:dLbls>
        <c:gapWidth val="182"/>
        <c:axId val="1850938376"/>
        <c:axId val="1850940424"/>
      </c:barChart>
      <c:catAx>
        <c:axId val="185093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940424"/>
        <c:crosses val="autoZero"/>
        <c:auto val="1"/>
        <c:lblAlgn val="ctr"/>
        <c:lblOffset val="100"/>
        <c:noMultiLvlLbl val="0"/>
      </c:catAx>
      <c:valAx>
        <c:axId val="1850940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93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D258-44C3-A688-6F819864FD7D}"/>
              </c:ext>
            </c:extLst>
          </c:dPt>
          <c:cat>
            <c:strRef>
              <c:f>'[WDES 24 tables.xlsx]Religion'!$B$44:$B$53</c:f>
              <c:strCache>
                <c:ptCount val="10"/>
                <c:pt idx="0">
                  <c:v>Comparator (Organisation Overall)</c:v>
                </c:pt>
                <c:pt idx="1">
                  <c:v>Christian</c:v>
                </c:pt>
                <c:pt idx="2">
                  <c:v>No religion</c:v>
                </c:pt>
                <c:pt idx="3">
                  <c:v>Muslim</c:v>
                </c:pt>
                <c:pt idx="4">
                  <c:v>I would prefer not to say</c:v>
                </c:pt>
                <c:pt idx="5">
                  <c:v>Any other religion (please specify)</c:v>
                </c:pt>
                <c:pt idx="6">
                  <c:v>Buddhist</c:v>
                </c:pt>
                <c:pt idx="7">
                  <c:v>Hindu</c:v>
                </c:pt>
                <c:pt idx="8">
                  <c:v>Jewish</c:v>
                </c:pt>
                <c:pt idx="9">
                  <c:v>Sikh</c:v>
                </c:pt>
              </c:strCache>
            </c:strRef>
          </c:cat>
          <c:val>
            <c:numRef>
              <c:f>'[WDES 24 tables.xlsx]Religion'!$C$44:$C$53</c:f>
              <c:numCache>
                <c:formatCode>0.0%</c:formatCode>
                <c:ptCount val="10"/>
                <c:pt idx="0" formatCode="General">
                  <c:v>0.61341222879684421</c:v>
                </c:pt>
                <c:pt idx="1">
                  <c:v>0.65705128205128205</c:v>
                </c:pt>
                <c:pt idx="2">
                  <c:v>0.57286432160804024</c:v>
                </c:pt>
                <c:pt idx="3">
                  <c:v>0.63953488372093026</c:v>
                </c:pt>
                <c:pt idx="4">
                  <c:v>0.59677419354838712</c:v>
                </c:pt>
                <c:pt idx="5">
                  <c:v>0</c:v>
                </c:pt>
                <c:pt idx="6">
                  <c:v>0</c:v>
                </c:pt>
                <c:pt idx="7">
                  <c:v>0.5625</c:v>
                </c:pt>
                <c:pt idx="8">
                  <c:v>0</c:v>
                </c:pt>
                <c:pt idx="9">
                  <c:v>0</c:v>
                </c:pt>
              </c:numCache>
            </c:numRef>
          </c:val>
          <c:extLst>
            <c:ext xmlns:c16="http://schemas.microsoft.com/office/drawing/2014/chart" uri="{C3380CC4-5D6E-409C-BE32-E72D297353CC}">
              <c16:uniqueId val="{00000002-D258-44C3-A688-6F819864FD7D}"/>
            </c:ext>
          </c:extLst>
        </c:ser>
        <c:ser>
          <c:idx val="1"/>
          <c:order val="1"/>
          <c:spPr>
            <a:solidFill>
              <a:schemeClr val="accent2"/>
            </a:solidFill>
            <a:ln>
              <a:noFill/>
            </a:ln>
            <a:effectLst/>
          </c:spPr>
          <c:invertIfNegative val="0"/>
          <c:cat>
            <c:strRef>
              <c:f>'[WDES 24 tables.xlsx]Religion'!$B$44:$B$53</c:f>
              <c:strCache>
                <c:ptCount val="10"/>
                <c:pt idx="0">
                  <c:v>Comparator (Organisation Overall)</c:v>
                </c:pt>
                <c:pt idx="1">
                  <c:v>Christian</c:v>
                </c:pt>
                <c:pt idx="2">
                  <c:v>No religion</c:v>
                </c:pt>
                <c:pt idx="3">
                  <c:v>Muslim</c:v>
                </c:pt>
                <c:pt idx="4">
                  <c:v>I would prefer not to say</c:v>
                </c:pt>
                <c:pt idx="5">
                  <c:v>Any other religion (please specify)</c:v>
                </c:pt>
                <c:pt idx="6">
                  <c:v>Buddhist</c:v>
                </c:pt>
                <c:pt idx="7">
                  <c:v>Hindu</c:v>
                </c:pt>
                <c:pt idx="8">
                  <c:v>Jewish</c:v>
                </c:pt>
                <c:pt idx="9">
                  <c:v>Sikh</c:v>
                </c:pt>
              </c:strCache>
            </c:strRef>
          </c:cat>
          <c:val>
            <c:numRef>
              <c:f>'[WDES 24 tables.xlsx]Religion'!$D$44:$D$53</c:f>
              <c:numCache>
                <c:formatCode>0.0%</c:formatCode>
                <c:ptCount val="10"/>
                <c:pt idx="1">
                  <c:v>0.6785714285714286</c:v>
                </c:pt>
                <c:pt idx="2">
                  <c:v>0.59183673469387754</c:v>
                </c:pt>
                <c:pt idx="3">
                  <c:v>0.5</c:v>
                </c:pt>
                <c:pt idx="4">
                  <c:v>0.4375</c:v>
                </c:pt>
                <c:pt idx="5">
                  <c:v>0</c:v>
                </c:pt>
                <c:pt idx="6">
                  <c:v>0</c:v>
                </c:pt>
                <c:pt idx="7">
                  <c:v>0</c:v>
                </c:pt>
                <c:pt idx="8">
                  <c:v>0</c:v>
                </c:pt>
                <c:pt idx="9">
                  <c:v>0</c:v>
                </c:pt>
              </c:numCache>
            </c:numRef>
          </c:val>
          <c:extLst>
            <c:ext xmlns:c16="http://schemas.microsoft.com/office/drawing/2014/chart" uri="{C3380CC4-5D6E-409C-BE32-E72D297353CC}">
              <c16:uniqueId val="{00000003-D258-44C3-A688-6F819864FD7D}"/>
            </c:ext>
          </c:extLst>
        </c:ser>
        <c:dLbls>
          <c:showLegendKey val="0"/>
          <c:showVal val="0"/>
          <c:showCatName val="0"/>
          <c:showSerName val="0"/>
          <c:showPercent val="0"/>
          <c:showBubbleSize val="0"/>
        </c:dLbls>
        <c:gapWidth val="182"/>
        <c:axId val="25888264"/>
        <c:axId val="25890312"/>
      </c:barChart>
      <c:catAx>
        <c:axId val="2588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90312"/>
        <c:crosses val="autoZero"/>
        <c:auto val="1"/>
        <c:lblAlgn val="ctr"/>
        <c:lblOffset val="100"/>
        <c:noMultiLvlLbl val="0"/>
      </c:catAx>
      <c:valAx>
        <c:axId val="25890312"/>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8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B217-5640-8154-C5F18BEAAFC7}"/>
              </c:ext>
            </c:extLst>
          </c:dPt>
          <c:cat>
            <c:strRef>
              <c:f>'[WDES 24 tables.xlsx]Locality'!$B$73:$B$86</c:f>
              <c:strCache>
                <c:ptCount val="14"/>
                <c:pt idx="0">
                  <c:v>Comparator (Organisation Overall)</c:v>
                </c:pt>
                <c:pt idx="1">
                  <c:v>Specialist CHS</c:v>
                </c:pt>
                <c:pt idx="2">
                  <c:v>Bedfordshire CHS</c:v>
                </c:pt>
                <c:pt idx="3">
                  <c:v>Community Services - Tower Hamlets</c:v>
                </c:pt>
                <c:pt idx="4">
                  <c:v>Primary Care</c:v>
                </c:pt>
                <c:pt idx="5">
                  <c:v>Newham CHS</c:v>
                </c:pt>
                <c:pt idx="6">
                  <c:v>Luton</c:v>
                </c:pt>
                <c:pt idx="7">
                  <c:v>Bedford</c:v>
                </c:pt>
                <c:pt idx="8">
                  <c:v>Corporate</c:v>
                </c:pt>
                <c:pt idx="9">
                  <c:v>City &amp; Hackney</c:v>
                </c:pt>
                <c:pt idx="10">
                  <c:v>Specialist Services</c:v>
                </c:pt>
                <c:pt idx="11">
                  <c:v>Newham</c:v>
                </c:pt>
                <c:pt idx="12">
                  <c:v>Tower Hamlets</c:v>
                </c:pt>
                <c:pt idx="13">
                  <c:v>Forensic Services</c:v>
                </c:pt>
              </c:strCache>
            </c:strRef>
          </c:cat>
          <c:val>
            <c:numRef>
              <c:f>'[WDES 24 tables.xlsx]Locality'!$C$73:$C$86</c:f>
              <c:numCache>
                <c:formatCode>0.0%</c:formatCode>
                <c:ptCount val="14"/>
                <c:pt idx="0">
                  <c:v>0.56288448393711554</c:v>
                </c:pt>
                <c:pt idx="1">
                  <c:v>0.52857142857142858</c:v>
                </c:pt>
                <c:pt idx="2">
                  <c:v>0.68148148148148147</c:v>
                </c:pt>
                <c:pt idx="3">
                  <c:v>0.65217391304347827</c:v>
                </c:pt>
                <c:pt idx="4">
                  <c:v>0.57692307692307687</c:v>
                </c:pt>
                <c:pt idx="5">
                  <c:v>0.59199999999999997</c:v>
                </c:pt>
                <c:pt idx="6">
                  <c:v>0.61068702290076338</c:v>
                </c:pt>
                <c:pt idx="7">
                  <c:v>0.63878326996197721</c:v>
                </c:pt>
                <c:pt idx="8">
                  <c:v>0.54325259515570934</c:v>
                </c:pt>
                <c:pt idx="9">
                  <c:v>0.55905511811023623</c:v>
                </c:pt>
                <c:pt idx="10">
                  <c:v>0.59782608695652173</c:v>
                </c:pt>
                <c:pt idx="11">
                  <c:v>0.50292397660818711</c:v>
                </c:pt>
                <c:pt idx="12">
                  <c:v>0.5168539325842697</c:v>
                </c:pt>
                <c:pt idx="13">
                  <c:v>0.5067567567567568</c:v>
                </c:pt>
              </c:numCache>
            </c:numRef>
          </c:val>
          <c:extLst>
            <c:ext xmlns:c16="http://schemas.microsoft.com/office/drawing/2014/chart" uri="{C3380CC4-5D6E-409C-BE32-E72D297353CC}">
              <c16:uniqueId val="{00000002-B217-5640-8154-C5F18BEAAFC7}"/>
            </c:ext>
          </c:extLst>
        </c:ser>
        <c:ser>
          <c:idx val="1"/>
          <c:order val="1"/>
          <c:spPr>
            <a:solidFill>
              <a:schemeClr val="accent2"/>
            </a:solidFill>
            <a:ln>
              <a:noFill/>
            </a:ln>
            <a:effectLst/>
          </c:spPr>
          <c:invertIfNegative val="0"/>
          <c:cat>
            <c:strRef>
              <c:f>'[WDES 24 tables.xlsx]Locality'!$B$73:$B$86</c:f>
              <c:strCache>
                <c:ptCount val="14"/>
                <c:pt idx="0">
                  <c:v>Comparator (Organisation Overall)</c:v>
                </c:pt>
                <c:pt idx="1">
                  <c:v>Specialist CHS</c:v>
                </c:pt>
                <c:pt idx="2">
                  <c:v>Bedfordshire CHS</c:v>
                </c:pt>
                <c:pt idx="3">
                  <c:v>Community Services - Tower Hamlets</c:v>
                </c:pt>
                <c:pt idx="4">
                  <c:v>Primary Care</c:v>
                </c:pt>
                <c:pt idx="5">
                  <c:v>Newham CHS</c:v>
                </c:pt>
                <c:pt idx="6">
                  <c:v>Luton</c:v>
                </c:pt>
                <c:pt idx="7">
                  <c:v>Bedford</c:v>
                </c:pt>
                <c:pt idx="8">
                  <c:v>Corporate</c:v>
                </c:pt>
                <c:pt idx="9">
                  <c:v>City &amp; Hackney</c:v>
                </c:pt>
                <c:pt idx="10">
                  <c:v>Specialist Services</c:v>
                </c:pt>
                <c:pt idx="11">
                  <c:v>Newham</c:v>
                </c:pt>
                <c:pt idx="12">
                  <c:v>Tower Hamlets</c:v>
                </c:pt>
                <c:pt idx="13">
                  <c:v>Forensic Services</c:v>
                </c:pt>
              </c:strCache>
            </c:strRef>
          </c:cat>
          <c:val>
            <c:numRef>
              <c:f>'[WDES 24 tables.xlsx]Locality'!$D$73:$D$86</c:f>
              <c:numCache>
                <c:formatCode>0.0%</c:formatCode>
                <c:ptCount val="14"/>
                <c:pt idx="1">
                  <c:v>0.80645161290322576</c:v>
                </c:pt>
                <c:pt idx="2">
                  <c:v>0.77941176470588236</c:v>
                </c:pt>
                <c:pt idx="3">
                  <c:v>0.75</c:v>
                </c:pt>
                <c:pt idx="4">
                  <c:v>0.61111111111111116</c:v>
                </c:pt>
                <c:pt idx="5">
                  <c:v>0.56000000000000005</c:v>
                </c:pt>
                <c:pt idx="6">
                  <c:v>0.54838709677419351</c:v>
                </c:pt>
                <c:pt idx="7">
                  <c:v>0.54545454545454541</c:v>
                </c:pt>
                <c:pt idx="8">
                  <c:v>0.52272727272727271</c:v>
                </c:pt>
                <c:pt idx="9">
                  <c:v>0.5</c:v>
                </c:pt>
                <c:pt idx="10">
                  <c:v>0.47794117647058831</c:v>
                </c:pt>
                <c:pt idx="11">
                  <c:v>0.47619047619047622</c:v>
                </c:pt>
                <c:pt idx="12">
                  <c:v>0.42307692307692307</c:v>
                </c:pt>
                <c:pt idx="13">
                  <c:v>0.4</c:v>
                </c:pt>
              </c:numCache>
            </c:numRef>
          </c:val>
          <c:extLst>
            <c:ext xmlns:c16="http://schemas.microsoft.com/office/drawing/2014/chart" uri="{C3380CC4-5D6E-409C-BE32-E72D297353CC}">
              <c16:uniqueId val="{00000003-B217-5640-8154-C5F18BEAAFC7}"/>
            </c:ext>
          </c:extLst>
        </c:ser>
        <c:dLbls>
          <c:showLegendKey val="0"/>
          <c:showVal val="0"/>
          <c:showCatName val="0"/>
          <c:showSerName val="0"/>
          <c:showPercent val="0"/>
          <c:showBubbleSize val="0"/>
        </c:dLbls>
        <c:gapWidth val="182"/>
        <c:axId val="1048613488"/>
        <c:axId val="1048615200"/>
      </c:barChart>
      <c:catAx>
        <c:axId val="104861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615200"/>
        <c:crosses val="autoZero"/>
        <c:auto val="1"/>
        <c:lblAlgn val="ctr"/>
        <c:lblOffset val="100"/>
        <c:noMultiLvlLbl val="0"/>
      </c:catAx>
      <c:valAx>
        <c:axId val="1048615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861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78EE-EC49-915E-D7CCFF4C27E2}"/>
              </c:ext>
            </c:extLst>
          </c:dPt>
          <c:cat>
            <c:strRef>
              <c:f>'[WDES 24 tables.xlsx]Staffing Group'!$B$45:$B$52</c:f>
              <c:strCache>
                <c:ptCount val="8"/>
                <c:pt idx="0">
                  <c:v>Comparator (Organisation Overall)</c:v>
                </c:pt>
                <c:pt idx="1">
                  <c:v>Nursing and Midwifery Registered</c:v>
                </c:pt>
                <c:pt idx="2">
                  <c:v>Allied Health Professionals</c:v>
                </c:pt>
                <c:pt idx="3">
                  <c:v>Medical and Dental</c:v>
                </c:pt>
                <c:pt idx="4">
                  <c:v>Additional Clinical Services</c:v>
                </c:pt>
                <c:pt idx="5">
                  <c:v>Administrative and Clerical</c:v>
                </c:pt>
                <c:pt idx="6">
                  <c:v>Add Prof Scientific and Technic</c:v>
                </c:pt>
                <c:pt idx="7">
                  <c:v>Estates and Ancillary</c:v>
                </c:pt>
              </c:strCache>
            </c:strRef>
          </c:cat>
          <c:val>
            <c:numRef>
              <c:f>'[WDES 24 tables.xlsx]Staffing Group'!$C$45:$C$52</c:f>
              <c:numCache>
                <c:formatCode>0.0%</c:formatCode>
                <c:ptCount val="8"/>
                <c:pt idx="0">
                  <c:v>0.56288448393711554</c:v>
                </c:pt>
                <c:pt idx="1">
                  <c:v>0.62648221343873522</c:v>
                </c:pt>
                <c:pt idx="2">
                  <c:v>0.66355140186915884</c:v>
                </c:pt>
                <c:pt idx="3">
                  <c:v>0.55319148936170215</c:v>
                </c:pt>
                <c:pt idx="4">
                  <c:v>0.57922077922077897</c:v>
                </c:pt>
                <c:pt idx="5">
                  <c:v>0.51964285714285718</c:v>
                </c:pt>
                <c:pt idx="6">
                  <c:v>0.53276353276353272</c:v>
                </c:pt>
                <c:pt idx="7">
                  <c:v>0</c:v>
                </c:pt>
              </c:numCache>
            </c:numRef>
          </c:val>
          <c:extLst>
            <c:ext xmlns:c16="http://schemas.microsoft.com/office/drawing/2014/chart" uri="{C3380CC4-5D6E-409C-BE32-E72D297353CC}">
              <c16:uniqueId val="{00000002-78EE-EC49-915E-D7CCFF4C27E2}"/>
            </c:ext>
          </c:extLst>
        </c:ser>
        <c:ser>
          <c:idx val="1"/>
          <c:order val="1"/>
          <c:spPr>
            <a:solidFill>
              <a:schemeClr val="accent2"/>
            </a:solidFill>
            <a:ln>
              <a:noFill/>
            </a:ln>
            <a:effectLst/>
          </c:spPr>
          <c:invertIfNegative val="0"/>
          <c:cat>
            <c:strRef>
              <c:f>'[WDES 24 tables.xlsx]Staffing Group'!$B$45:$B$52</c:f>
              <c:strCache>
                <c:ptCount val="8"/>
                <c:pt idx="0">
                  <c:v>Comparator (Organisation Overall)</c:v>
                </c:pt>
                <c:pt idx="1">
                  <c:v>Nursing and Midwifery Registered</c:v>
                </c:pt>
                <c:pt idx="2">
                  <c:v>Allied Health Professionals</c:v>
                </c:pt>
                <c:pt idx="3">
                  <c:v>Medical and Dental</c:v>
                </c:pt>
                <c:pt idx="4">
                  <c:v>Additional Clinical Services</c:v>
                </c:pt>
                <c:pt idx="5">
                  <c:v>Administrative and Clerical</c:v>
                </c:pt>
                <c:pt idx="6">
                  <c:v>Add Prof Scientific and Technic</c:v>
                </c:pt>
                <c:pt idx="7">
                  <c:v>Estates and Ancillary</c:v>
                </c:pt>
              </c:strCache>
            </c:strRef>
          </c:cat>
          <c:val>
            <c:numRef>
              <c:f>'[WDES 24 tables.xlsx]Staffing Group'!$D$45:$D$52</c:f>
              <c:numCache>
                <c:formatCode>0.0%</c:formatCode>
                <c:ptCount val="8"/>
                <c:pt idx="1">
                  <c:v>0.59183673469387754</c:v>
                </c:pt>
                <c:pt idx="2">
                  <c:v>0.59090909090909094</c:v>
                </c:pt>
                <c:pt idx="3">
                  <c:v>0.5625</c:v>
                </c:pt>
                <c:pt idx="4">
                  <c:v>0.52795031055900621</c:v>
                </c:pt>
                <c:pt idx="5">
                  <c:v>0.52682926829268295</c:v>
                </c:pt>
                <c:pt idx="6">
                  <c:v>0.45794392523364491</c:v>
                </c:pt>
              </c:numCache>
            </c:numRef>
          </c:val>
          <c:extLst>
            <c:ext xmlns:c16="http://schemas.microsoft.com/office/drawing/2014/chart" uri="{C3380CC4-5D6E-409C-BE32-E72D297353CC}">
              <c16:uniqueId val="{00000003-78EE-EC49-915E-D7CCFF4C27E2}"/>
            </c:ext>
          </c:extLst>
        </c:ser>
        <c:dLbls>
          <c:showLegendKey val="0"/>
          <c:showVal val="0"/>
          <c:showCatName val="0"/>
          <c:showSerName val="0"/>
          <c:showPercent val="0"/>
          <c:showBubbleSize val="0"/>
        </c:dLbls>
        <c:gapWidth val="182"/>
        <c:axId val="1031410992"/>
        <c:axId val="1031665888"/>
      </c:barChart>
      <c:catAx>
        <c:axId val="1031410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65888"/>
        <c:crosses val="autoZero"/>
        <c:auto val="1"/>
        <c:lblAlgn val="ctr"/>
        <c:lblOffset val="100"/>
        <c:noMultiLvlLbl val="0"/>
      </c:catAx>
      <c:valAx>
        <c:axId val="1031665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410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2ED9-4FFB-9025-E670A5DB6B2C}"/>
              </c:ext>
            </c:extLst>
          </c:dPt>
          <c:cat>
            <c:strRef>
              <c:f>'[WDES 24 tables.xlsx]Age'!$B$39:$B$45</c:f>
              <c:strCache>
                <c:ptCount val="7"/>
                <c:pt idx="0">
                  <c:v>Comparator (Organisation Overall)</c:v>
                </c:pt>
                <c:pt idx="1">
                  <c:v>16-20</c:v>
                </c:pt>
                <c:pt idx="2">
                  <c:v>31-40</c:v>
                </c:pt>
                <c:pt idx="3">
                  <c:v>41-50</c:v>
                </c:pt>
                <c:pt idx="4">
                  <c:v>51-65</c:v>
                </c:pt>
                <c:pt idx="5">
                  <c:v>21-30</c:v>
                </c:pt>
                <c:pt idx="6">
                  <c:v>66+</c:v>
                </c:pt>
              </c:strCache>
            </c:strRef>
          </c:cat>
          <c:val>
            <c:numRef>
              <c:f>'[WDES 24 tables.xlsx]Age'!$C$39:$C$45</c:f>
              <c:numCache>
                <c:formatCode>0.0%</c:formatCode>
                <c:ptCount val="7"/>
                <c:pt idx="0">
                  <c:v>0.56288448393711554</c:v>
                </c:pt>
                <c:pt idx="1">
                  <c:v>0</c:v>
                </c:pt>
                <c:pt idx="2">
                  <c:v>0.56597222222222221</c:v>
                </c:pt>
                <c:pt idx="3">
                  <c:v>0.57565789473684215</c:v>
                </c:pt>
                <c:pt idx="4">
                  <c:v>0.5491228070175439</c:v>
                </c:pt>
                <c:pt idx="5">
                  <c:v>0.63945578231292521</c:v>
                </c:pt>
                <c:pt idx="6">
                  <c:v>0.6</c:v>
                </c:pt>
              </c:numCache>
            </c:numRef>
          </c:val>
          <c:extLst>
            <c:ext xmlns:c16="http://schemas.microsoft.com/office/drawing/2014/chart" uri="{C3380CC4-5D6E-409C-BE32-E72D297353CC}">
              <c16:uniqueId val="{00000000-2F39-436D-B49B-C05600F2CE30}"/>
            </c:ext>
          </c:extLst>
        </c:ser>
        <c:ser>
          <c:idx val="1"/>
          <c:order val="1"/>
          <c:spPr>
            <a:solidFill>
              <a:schemeClr val="accent2"/>
            </a:solidFill>
            <a:ln>
              <a:noFill/>
            </a:ln>
            <a:effectLst/>
          </c:spPr>
          <c:invertIfNegative val="0"/>
          <c:cat>
            <c:strRef>
              <c:f>'[WDES 24 tables.xlsx]Age'!$B$39:$B$45</c:f>
              <c:strCache>
                <c:ptCount val="7"/>
                <c:pt idx="0">
                  <c:v>Comparator (Organisation Overall)</c:v>
                </c:pt>
                <c:pt idx="1">
                  <c:v>16-20</c:v>
                </c:pt>
                <c:pt idx="2">
                  <c:v>31-40</c:v>
                </c:pt>
                <c:pt idx="3">
                  <c:v>41-50</c:v>
                </c:pt>
                <c:pt idx="4">
                  <c:v>51-65</c:v>
                </c:pt>
                <c:pt idx="5">
                  <c:v>21-30</c:v>
                </c:pt>
                <c:pt idx="6">
                  <c:v>66+</c:v>
                </c:pt>
              </c:strCache>
            </c:strRef>
          </c:cat>
          <c:val>
            <c:numRef>
              <c:f>'[WDES 24 tables.xlsx]Age'!$D$39:$D$45</c:f>
              <c:numCache>
                <c:formatCode>0.0%</c:formatCode>
                <c:ptCount val="7"/>
                <c:pt idx="1">
                  <c:v>0.61904761904761907</c:v>
                </c:pt>
                <c:pt idx="2">
                  <c:v>0.55897435897435899</c:v>
                </c:pt>
                <c:pt idx="3">
                  <c:v>0.52941176470588236</c:v>
                </c:pt>
                <c:pt idx="4">
                  <c:v>0.5</c:v>
                </c:pt>
                <c:pt idx="5">
                  <c:v>0.49044585987261152</c:v>
                </c:pt>
                <c:pt idx="6">
                  <c:v>0</c:v>
                </c:pt>
              </c:numCache>
            </c:numRef>
          </c:val>
          <c:extLst>
            <c:ext xmlns:c16="http://schemas.microsoft.com/office/drawing/2014/chart" uri="{C3380CC4-5D6E-409C-BE32-E72D297353CC}">
              <c16:uniqueId val="{00000001-2F39-436D-B49B-C05600F2CE30}"/>
            </c:ext>
          </c:extLst>
        </c:ser>
        <c:dLbls>
          <c:showLegendKey val="0"/>
          <c:showVal val="0"/>
          <c:showCatName val="0"/>
          <c:showSerName val="0"/>
          <c:showPercent val="0"/>
          <c:showBubbleSize val="0"/>
        </c:dLbls>
        <c:gapWidth val="182"/>
        <c:axId val="1877207559"/>
        <c:axId val="1877156359"/>
      </c:barChart>
      <c:catAx>
        <c:axId val="1877207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156359"/>
        <c:crosses val="autoZero"/>
        <c:auto val="1"/>
        <c:lblAlgn val="ctr"/>
        <c:lblOffset val="100"/>
        <c:noMultiLvlLbl val="0"/>
      </c:catAx>
      <c:valAx>
        <c:axId val="18771563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207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Disability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F4F8-9341-BA6E-77847CD3E598}"/>
              </c:ext>
            </c:extLst>
          </c:dPt>
          <c:cat>
            <c:strRef>
              <c:f>'[WRES 2024 tables.xlsx]Disability'!$A$12:$A$13</c:f>
              <c:strCache>
                <c:ptCount val="2"/>
                <c:pt idx="0">
                  <c:v>Organisation Overall</c:v>
                </c:pt>
                <c:pt idx="1">
                  <c:v>Yes</c:v>
                </c:pt>
              </c:strCache>
            </c:strRef>
          </c:cat>
          <c:val>
            <c:numRef>
              <c:f>'[WRES 2024 tables.xlsx]Disability'!$B$12:$B$13</c:f>
              <c:numCache>
                <c:formatCode>0%</c:formatCode>
                <c:ptCount val="2"/>
                <c:pt idx="0">
                  <c:v>0.28561759729272418</c:v>
                </c:pt>
                <c:pt idx="1">
                  <c:v>0.31517509727626458</c:v>
                </c:pt>
              </c:numCache>
            </c:numRef>
          </c:val>
          <c:extLst>
            <c:ext xmlns:c16="http://schemas.microsoft.com/office/drawing/2014/chart" uri="{C3380CC4-5D6E-409C-BE32-E72D297353CC}">
              <c16:uniqueId val="{00000002-F4F8-9341-BA6E-77847CD3E598}"/>
            </c:ext>
          </c:extLst>
        </c:ser>
        <c:ser>
          <c:idx val="1"/>
          <c:order val="1"/>
          <c:spPr>
            <a:solidFill>
              <a:srgbClr val="0070C0"/>
            </a:solidFill>
            <a:ln>
              <a:noFill/>
            </a:ln>
            <a:effectLst/>
          </c:spPr>
          <c:invertIfNegative val="0"/>
          <c:cat>
            <c:strRef>
              <c:f>'[WRES 2024 tables.xlsx]Disability'!$A$12:$A$13</c:f>
              <c:strCache>
                <c:ptCount val="2"/>
                <c:pt idx="0">
                  <c:v>Organisation Overall</c:v>
                </c:pt>
                <c:pt idx="1">
                  <c:v>Yes</c:v>
                </c:pt>
              </c:strCache>
            </c:strRef>
          </c:cat>
          <c:val>
            <c:numRef>
              <c:f>'[WRES 2024 tables.xlsx]Disability'!$C$12:$C$13</c:f>
              <c:numCache>
                <c:formatCode>0%</c:formatCode>
                <c:ptCount val="2"/>
                <c:pt idx="1">
                  <c:v>0.25672877846790892</c:v>
                </c:pt>
              </c:numCache>
            </c:numRef>
          </c:val>
          <c:extLst>
            <c:ext xmlns:c16="http://schemas.microsoft.com/office/drawing/2014/chart" uri="{C3380CC4-5D6E-409C-BE32-E72D297353CC}">
              <c16:uniqueId val="{00000003-F4F8-9341-BA6E-77847CD3E598}"/>
            </c:ext>
          </c:extLst>
        </c:ser>
        <c:dLbls>
          <c:showLegendKey val="0"/>
          <c:showVal val="0"/>
          <c:showCatName val="0"/>
          <c:showSerName val="0"/>
          <c:showPercent val="0"/>
          <c:showBubbleSize val="0"/>
        </c:dLbls>
        <c:gapWidth val="182"/>
        <c:axId val="547737072"/>
        <c:axId val="547991248"/>
      </c:barChart>
      <c:catAx>
        <c:axId val="54773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991248"/>
        <c:crosses val="autoZero"/>
        <c:auto val="1"/>
        <c:lblAlgn val="ctr"/>
        <c:lblOffset val="100"/>
        <c:noMultiLvlLbl val="0"/>
      </c:catAx>
      <c:valAx>
        <c:axId val="547991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773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294-CE4D-9DC4-A5847D077AAD}"/>
              </c:ext>
            </c:extLst>
          </c:dPt>
          <c:dPt>
            <c:idx val="7"/>
            <c:invertIfNegative val="0"/>
            <c:bubble3D val="0"/>
            <c:spPr>
              <a:solidFill>
                <a:srgbClr val="0070C0"/>
              </a:solidFill>
              <a:ln>
                <a:noFill/>
              </a:ln>
              <a:effectLst/>
            </c:spPr>
            <c:extLst>
              <c:ext xmlns:c16="http://schemas.microsoft.com/office/drawing/2014/chart" uri="{C3380CC4-5D6E-409C-BE32-E72D297353CC}">
                <c16:uniqueId val="{00000002-A294-CE4D-9DC4-A5847D077AAD}"/>
              </c:ext>
            </c:extLst>
          </c:dPt>
          <c:dPt>
            <c:idx val="10"/>
            <c:invertIfNegative val="0"/>
            <c:bubble3D val="0"/>
            <c:spPr>
              <a:solidFill>
                <a:srgbClr val="0070C0"/>
              </a:solidFill>
              <a:ln>
                <a:noFill/>
              </a:ln>
              <a:effectLst/>
            </c:spPr>
            <c:extLst>
              <c:ext xmlns:c16="http://schemas.microsoft.com/office/drawing/2014/chart" uri="{C3380CC4-5D6E-409C-BE32-E72D297353CC}">
                <c16:uniqueId val="{00000003-A294-CE4D-9DC4-A5847D077AAD}"/>
              </c:ext>
            </c:extLst>
          </c:dPt>
          <c:dPt>
            <c:idx val="13"/>
            <c:invertIfNegative val="0"/>
            <c:bubble3D val="0"/>
            <c:spPr>
              <a:solidFill>
                <a:srgbClr val="0070C0"/>
              </a:solidFill>
              <a:ln>
                <a:noFill/>
              </a:ln>
              <a:effectLst/>
            </c:spPr>
            <c:extLst>
              <c:ext xmlns:c16="http://schemas.microsoft.com/office/drawing/2014/chart" uri="{C3380CC4-5D6E-409C-BE32-E72D297353CC}">
                <c16:uniqueId val="{00000004-A294-CE4D-9DC4-A5847D077AAD}"/>
              </c:ext>
            </c:extLst>
          </c:dPt>
          <c:dPt>
            <c:idx val="15"/>
            <c:invertIfNegative val="0"/>
            <c:bubble3D val="0"/>
            <c:spPr>
              <a:solidFill>
                <a:schemeClr val="bg2">
                  <a:lumMod val="50000"/>
                </a:schemeClr>
              </a:solidFill>
              <a:ln>
                <a:noFill/>
              </a:ln>
              <a:effectLst/>
            </c:spPr>
            <c:extLst>
              <c:ext xmlns:c16="http://schemas.microsoft.com/office/drawing/2014/chart" uri="{C3380CC4-5D6E-409C-BE32-E72D297353CC}">
                <c16:uniqueId val="{00000005-A294-CE4D-9DC4-A5847D077AAD}"/>
              </c:ext>
            </c:extLst>
          </c:dPt>
          <c:cat>
            <c:strRef>
              <c:f>'[WDES 24 tables.xlsx]Eth'!$C$79:$C$97</c:f>
              <c:strCache>
                <c:ptCount val="19"/>
                <c:pt idx="0">
                  <c:v>Comparator (Organisation Overall)</c:v>
                </c:pt>
                <c:pt idx="1">
                  <c:v>Arab</c:v>
                </c:pt>
                <c:pt idx="2">
                  <c:v>Chinese</c:v>
                </c:pt>
                <c:pt idx="3">
                  <c:v>Gypsy or Irish Traveller</c:v>
                </c:pt>
                <c:pt idx="4">
                  <c:v>White and Asian</c:v>
                </c:pt>
                <c:pt idx="5">
                  <c:v>White and Black African</c:v>
                </c:pt>
                <c:pt idx="6">
                  <c:v>White and Black Caribbean</c:v>
                </c:pt>
                <c:pt idx="7">
                  <c:v>English / Welsh / Scottish / Northern Irish / British</c:v>
                </c:pt>
                <c:pt idx="8">
                  <c:v>Pakistani</c:v>
                </c:pt>
                <c:pt idx="9">
                  <c:v>African</c:v>
                </c:pt>
                <c:pt idx="10">
                  <c:v>Irish</c:v>
                </c:pt>
                <c:pt idx="11">
                  <c:v>Caribbean</c:v>
                </c:pt>
                <c:pt idx="12">
                  <c:v>Bangladeshi</c:v>
                </c:pt>
                <c:pt idx="13">
                  <c:v>Any other White background</c:v>
                </c:pt>
                <c:pt idx="14">
                  <c:v>Any other Black / African / Caribbean background</c:v>
                </c:pt>
                <c:pt idx="15">
                  <c:v>Any other ethnic background (please specify)</c:v>
                </c:pt>
                <c:pt idx="16">
                  <c:v>Any other Asian background</c:v>
                </c:pt>
                <c:pt idx="17">
                  <c:v>Indian</c:v>
                </c:pt>
                <c:pt idx="18">
                  <c:v>Any other Mixed / Multiple ethnic background</c:v>
                </c:pt>
              </c:strCache>
            </c:strRef>
          </c:cat>
          <c:val>
            <c:numRef>
              <c:f>'[WDES 24 tables.xlsx]Eth'!$D$79:$D$97</c:f>
              <c:numCache>
                <c:formatCode>0.0%</c:formatCode>
                <c:ptCount val="19"/>
                <c:pt idx="0">
                  <c:v>0.56299999999999994</c:v>
                </c:pt>
                <c:pt idx="1">
                  <c:v>0</c:v>
                </c:pt>
                <c:pt idx="2">
                  <c:v>0</c:v>
                </c:pt>
                <c:pt idx="3">
                  <c:v>0</c:v>
                </c:pt>
                <c:pt idx="4">
                  <c:v>0</c:v>
                </c:pt>
                <c:pt idx="5">
                  <c:v>0</c:v>
                </c:pt>
                <c:pt idx="6">
                  <c:v>0</c:v>
                </c:pt>
                <c:pt idx="7">
                  <c:v>0.60199999999999998</c:v>
                </c:pt>
                <c:pt idx="8">
                  <c:v>0.6</c:v>
                </c:pt>
                <c:pt idx="9">
                  <c:v>0.56499999999999995</c:v>
                </c:pt>
                <c:pt idx="10">
                  <c:v>0.54200000000000004</c:v>
                </c:pt>
                <c:pt idx="11">
                  <c:v>0.53800000000000003</c:v>
                </c:pt>
                <c:pt idx="12">
                  <c:v>0.5</c:v>
                </c:pt>
                <c:pt idx="13">
                  <c:v>0.47</c:v>
                </c:pt>
                <c:pt idx="14">
                  <c:v>0.45500000000000002</c:v>
                </c:pt>
                <c:pt idx="15">
                  <c:v>0.41199999999999998</c:v>
                </c:pt>
                <c:pt idx="16">
                  <c:v>0.38500000000000001</c:v>
                </c:pt>
                <c:pt idx="17">
                  <c:v>0.34300000000000003</c:v>
                </c:pt>
                <c:pt idx="18">
                  <c:v>0.25</c:v>
                </c:pt>
              </c:numCache>
            </c:numRef>
          </c:val>
          <c:extLst>
            <c:ext xmlns:c16="http://schemas.microsoft.com/office/drawing/2014/chart" uri="{C3380CC4-5D6E-409C-BE32-E72D297353CC}">
              <c16:uniqueId val="{00000000-A294-CE4D-9DC4-A5847D077AAD}"/>
            </c:ext>
          </c:extLst>
        </c:ser>
        <c:dLbls>
          <c:showLegendKey val="0"/>
          <c:showVal val="0"/>
          <c:showCatName val="0"/>
          <c:showSerName val="0"/>
          <c:showPercent val="0"/>
          <c:showBubbleSize val="0"/>
        </c:dLbls>
        <c:gapWidth val="182"/>
        <c:axId val="676508128"/>
        <c:axId val="1506989920"/>
      </c:barChart>
      <c:catAx>
        <c:axId val="67650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6989920"/>
        <c:crosses val="autoZero"/>
        <c:auto val="1"/>
        <c:lblAlgn val="ctr"/>
        <c:lblOffset val="100"/>
        <c:noMultiLvlLbl val="0"/>
      </c:catAx>
      <c:valAx>
        <c:axId val="1506989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50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E7F6-4826-8DD8-CDF34C11325F}"/>
              </c:ext>
            </c:extLst>
          </c:dPt>
          <c:cat>
            <c:strRef>
              <c:f>'[WDES 24 tables.xlsx]Gender'!$B$41:$B$46</c:f>
              <c:strCache>
                <c:ptCount val="6"/>
                <c:pt idx="0">
                  <c:v>Comparator (Organisation Overall)</c:v>
                </c:pt>
                <c:pt idx="1">
                  <c:v>Non-binary</c:v>
                </c:pt>
                <c:pt idx="2">
                  <c:v>Prefer to self-describe</c:v>
                </c:pt>
                <c:pt idx="3">
                  <c:v>Male</c:v>
                </c:pt>
                <c:pt idx="4">
                  <c:v>Prefer not to say</c:v>
                </c:pt>
                <c:pt idx="5">
                  <c:v>Female</c:v>
                </c:pt>
              </c:strCache>
            </c:strRef>
          </c:cat>
          <c:val>
            <c:numRef>
              <c:f>'[WDES 24 tables.xlsx]Gender'!$C$41:$C$46</c:f>
              <c:numCache>
                <c:formatCode>0.0%</c:formatCode>
                <c:ptCount val="6"/>
                <c:pt idx="0" formatCode="General">
                  <c:v>0.56288448393711554</c:v>
                </c:pt>
                <c:pt idx="1">
                  <c:v>0.58276797829036631</c:v>
                </c:pt>
                <c:pt idx="2">
                  <c:v>0.58921933085501854</c:v>
                </c:pt>
                <c:pt idx="3">
                  <c:v>0.31168831168831168</c:v>
                </c:pt>
                <c:pt idx="4">
                  <c:v>0</c:v>
                </c:pt>
                <c:pt idx="5">
                  <c:v>0</c:v>
                </c:pt>
              </c:numCache>
            </c:numRef>
          </c:val>
          <c:extLst>
            <c:ext xmlns:c16="http://schemas.microsoft.com/office/drawing/2014/chart" uri="{C3380CC4-5D6E-409C-BE32-E72D297353CC}">
              <c16:uniqueId val="{00000000-6181-42CA-A575-1DBD5754A84C}"/>
            </c:ext>
          </c:extLst>
        </c:ser>
        <c:ser>
          <c:idx val="1"/>
          <c:order val="1"/>
          <c:spPr>
            <a:solidFill>
              <a:schemeClr val="accent2"/>
            </a:solidFill>
            <a:ln>
              <a:noFill/>
            </a:ln>
            <a:effectLst/>
          </c:spPr>
          <c:invertIfNegative val="0"/>
          <c:cat>
            <c:strRef>
              <c:f>'[WDES 24 tables.xlsx]Gender'!$B$41:$B$46</c:f>
              <c:strCache>
                <c:ptCount val="6"/>
                <c:pt idx="0">
                  <c:v>Comparator (Organisation Overall)</c:v>
                </c:pt>
                <c:pt idx="1">
                  <c:v>Non-binary</c:v>
                </c:pt>
                <c:pt idx="2">
                  <c:v>Prefer to self-describe</c:v>
                </c:pt>
                <c:pt idx="3">
                  <c:v>Male</c:v>
                </c:pt>
                <c:pt idx="4">
                  <c:v>Prefer not to say</c:v>
                </c:pt>
                <c:pt idx="5">
                  <c:v>Female</c:v>
                </c:pt>
              </c:strCache>
            </c:strRef>
          </c:cat>
          <c:val>
            <c:numRef>
              <c:f>'[WDES 24 tables.xlsx]Gender'!$D$41:$D$46</c:f>
              <c:numCache>
                <c:formatCode>0.0%</c:formatCode>
                <c:ptCount val="6"/>
                <c:pt idx="0">
                  <c:v>0</c:v>
                </c:pt>
                <c:pt idx="1">
                  <c:v>0.56239015817223204</c:v>
                </c:pt>
                <c:pt idx="2">
                  <c:v>0.55223880597014929</c:v>
                </c:pt>
                <c:pt idx="3">
                  <c:v>0.1153846153846154</c:v>
                </c:pt>
                <c:pt idx="4">
                  <c:v>0</c:v>
                </c:pt>
                <c:pt idx="5">
                  <c:v>0</c:v>
                </c:pt>
              </c:numCache>
            </c:numRef>
          </c:val>
          <c:extLst>
            <c:ext xmlns:c16="http://schemas.microsoft.com/office/drawing/2014/chart" uri="{C3380CC4-5D6E-409C-BE32-E72D297353CC}">
              <c16:uniqueId val="{00000001-6181-42CA-A575-1DBD5754A84C}"/>
            </c:ext>
          </c:extLst>
        </c:ser>
        <c:dLbls>
          <c:showLegendKey val="0"/>
          <c:showVal val="0"/>
          <c:showCatName val="0"/>
          <c:showSerName val="0"/>
          <c:showPercent val="0"/>
          <c:showBubbleSize val="0"/>
        </c:dLbls>
        <c:gapWidth val="182"/>
        <c:axId val="1130124295"/>
        <c:axId val="1130126343"/>
      </c:barChart>
      <c:catAx>
        <c:axId val="1130124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0126343"/>
        <c:crosses val="autoZero"/>
        <c:auto val="1"/>
        <c:lblAlgn val="ctr"/>
        <c:lblOffset val="100"/>
        <c:noMultiLvlLbl val="0"/>
      </c:catAx>
      <c:valAx>
        <c:axId val="1130126343"/>
        <c:scaling>
          <c:orientation val="minMax"/>
          <c:max val="0.6"/>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01242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17A1-49CD-B960-CA9E9CA143E7}"/>
              </c:ext>
            </c:extLst>
          </c:dPt>
          <c:cat>
            <c:strRef>
              <c:f>'[WDES 24 tables.xlsx]Sexual Orientation'!$B$45:$B$50</c:f>
              <c:strCache>
                <c:ptCount val="6"/>
                <c:pt idx="0">
                  <c:v>Comparator (Organisation Overall)</c:v>
                </c:pt>
                <c:pt idx="1">
                  <c:v>Gay or Lesbian</c:v>
                </c:pt>
                <c:pt idx="2">
                  <c:v>Heterosexual or straight</c:v>
                </c:pt>
                <c:pt idx="3">
                  <c:v>Bisexual</c:v>
                </c:pt>
                <c:pt idx="4">
                  <c:v>Other</c:v>
                </c:pt>
                <c:pt idx="5">
                  <c:v>I would prefer not to say</c:v>
                </c:pt>
              </c:strCache>
            </c:strRef>
          </c:cat>
          <c:val>
            <c:numRef>
              <c:f>'[WDES 24 tables.xlsx]Sexual Orientation'!$C$45:$C$50</c:f>
              <c:numCache>
                <c:formatCode>0.0%</c:formatCode>
                <c:ptCount val="6"/>
                <c:pt idx="0" formatCode="General">
                  <c:v>0.56288448393711554</c:v>
                </c:pt>
                <c:pt idx="1">
                  <c:v>0.60606060606060608</c:v>
                </c:pt>
                <c:pt idx="2">
                  <c:v>0.59287257019438444</c:v>
                </c:pt>
                <c:pt idx="3">
                  <c:v>0.5</c:v>
                </c:pt>
                <c:pt idx="4">
                  <c:v>0.53333333333333333</c:v>
                </c:pt>
                <c:pt idx="5">
                  <c:v>0.328125</c:v>
                </c:pt>
              </c:numCache>
            </c:numRef>
          </c:val>
          <c:extLst>
            <c:ext xmlns:c16="http://schemas.microsoft.com/office/drawing/2014/chart" uri="{C3380CC4-5D6E-409C-BE32-E72D297353CC}">
              <c16:uniqueId val="{00000002-17A1-49CD-B960-CA9E9CA143E7}"/>
            </c:ext>
          </c:extLst>
        </c:ser>
        <c:ser>
          <c:idx val="1"/>
          <c:order val="1"/>
          <c:spPr>
            <a:solidFill>
              <a:schemeClr val="accent2"/>
            </a:solidFill>
            <a:ln>
              <a:noFill/>
            </a:ln>
            <a:effectLst/>
          </c:spPr>
          <c:invertIfNegative val="0"/>
          <c:cat>
            <c:strRef>
              <c:f>'[WDES 24 tables.xlsx]Sexual Orientation'!$B$45:$B$50</c:f>
              <c:strCache>
                <c:ptCount val="6"/>
                <c:pt idx="0">
                  <c:v>Comparator (Organisation Overall)</c:v>
                </c:pt>
                <c:pt idx="1">
                  <c:v>Gay or Lesbian</c:v>
                </c:pt>
                <c:pt idx="2">
                  <c:v>Heterosexual or straight</c:v>
                </c:pt>
                <c:pt idx="3">
                  <c:v>Bisexual</c:v>
                </c:pt>
                <c:pt idx="4">
                  <c:v>Other</c:v>
                </c:pt>
                <c:pt idx="5">
                  <c:v>I would prefer not to say</c:v>
                </c:pt>
              </c:strCache>
            </c:strRef>
          </c:cat>
          <c:val>
            <c:numRef>
              <c:f>'[WDES 24 tables.xlsx]Sexual Orientation'!$D$45:$D$50</c:f>
              <c:numCache>
                <c:formatCode>0.0%</c:formatCode>
                <c:ptCount val="6"/>
                <c:pt idx="1">
                  <c:v>0.6216216216216216</c:v>
                </c:pt>
                <c:pt idx="2">
                  <c:v>0.55833333333333335</c:v>
                </c:pt>
                <c:pt idx="3">
                  <c:v>0.48936170212765961</c:v>
                </c:pt>
                <c:pt idx="4">
                  <c:v>0.36363636363636359</c:v>
                </c:pt>
                <c:pt idx="5">
                  <c:v>0.33333333333333331</c:v>
                </c:pt>
              </c:numCache>
            </c:numRef>
          </c:val>
          <c:extLst>
            <c:ext xmlns:c16="http://schemas.microsoft.com/office/drawing/2014/chart" uri="{C3380CC4-5D6E-409C-BE32-E72D297353CC}">
              <c16:uniqueId val="{00000003-17A1-49CD-B960-CA9E9CA143E7}"/>
            </c:ext>
          </c:extLst>
        </c:ser>
        <c:dLbls>
          <c:showLegendKey val="0"/>
          <c:showVal val="0"/>
          <c:showCatName val="0"/>
          <c:showSerName val="0"/>
          <c:showPercent val="0"/>
          <c:showBubbleSize val="0"/>
        </c:dLbls>
        <c:gapWidth val="182"/>
        <c:axId val="1585401863"/>
        <c:axId val="1585403911"/>
      </c:barChart>
      <c:catAx>
        <c:axId val="1585401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403911"/>
        <c:crosses val="autoZero"/>
        <c:auto val="1"/>
        <c:lblAlgn val="ctr"/>
        <c:lblOffset val="100"/>
        <c:noMultiLvlLbl val="0"/>
      </c:catAx>
      <c:valAx>
        <c:axId val="15854039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401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8E2E-4D18-A4E3-DDAB2DF94954}"/>
              </c:ext>
            </c:extLst>
          </c:dPt>
          <c:cat>
            <c:strRef>
              <c:f>'[WDES 24 tables.xlsx]Religion'!$B$58:$B$67</c:f>
              <c:strCache>
                <c:ptCount val="10"/>
                <c:pt idx="0">
                  <c:v>Comparator (Organisation Overall)</c:v>
                </c:pt>
                <c:pt idx="1">
                  <c:v>Jewish</c:v>
                </c:pt>
                <c:pt idx="2">
                  <c:v>Christian</c:v>
                </c:pt>
                <c:pt idx="3">
                  <c:v>Any other religion (please specify)</c:v>
                </c:pt>
                <c:pt idx="4">
                  <c:v>No religion</c:v>
                </c:pt>
                <c:pt idx="5">
                  <c:v>Muslim</c:v>
                </c:pt>
                <c:pt idx="6">
                  <c:v>Hindu</c:v>
                </c:pt>
                <c:pt idx="7">
                  <c:v>I would prefer not to say</c:v>
                </c:pt>
                <c:pt idx="8">
                  <c:v>Buddhist</c:v>
                </c:pt>
                <c:pt idx="9">
                  <c:v>Sikh</c:v>
                </c:pt>
              </c:strCache>
            </c:strRef>
          </c:cat>
          <c:val>
            <c:numRef>
              <c:f>'[WDES 24 tables.xlsx]Religion'!$C$58:$C$67</c:f>
              <c:numCache>
                <c:formatCode>0.0%</c:formatCode>
                <c:ptCount val="10"/>
                <c:pt idx="0" formatCode="General">
                  <c:v>0.56288448393711554</c:v>
                </c:pt>
                <c:pt idx="1">
                  <c:v>0.63157894736842102</c:v>
                </c:pt>
                <c:pt idx="2">
                  <c:v>0.58946212952799126</c:v>
                </c:pt>
                <c:pt idx="3">
                  <c:v>0.5161290322580645</c:v>
                </c:pt>
                <c:pt idx="4">
                  <c:v>0.60436137071651086</c:v>
                </c:pt>
                <c:pt idx="5">
                  <c:v>0.56355932203389836</c:v>
                </c:pt>
                <c:pt idx="6">
                  <c:v>0.61016949152542377</c:v>
                </c:pt>
                <c:pt idx="7">
                  <c:v>0.40666666666666668</c:v>
                </c:pt>
                <c:pt idx="8">
                  <c:v>0.55172413793103448</c:v>
                </c:pt>
                <c:pt idx="9">
                  <c:v>0.44</c:v>
                </c:pt>
              </c:numCache>
            </c:numRef>
          </c:val>
          <c:extLst>
            <c:ext xmlns:c16="http://schemas.microsoft.com/office/drawing/2014/chart" uri="{C3380CC4-5D6E-409C-BE32-E72D297353CC}">
              <c16:uniqueId val="{00000000-5D54-463C-B6C5-9BEBACB900CC}"/>
            </c:ext>
          </c:extLst>
        </c:ser>
        <c:ser>
          <c:idx val="1"/>
          <c:order val="1"/>
          <c:spPr>
            <a:solidFill>
              <a:schemeClr val="accent2"/>
            </a:solidFill>
            <a:ln>
              <a:noFill/>
            </a:ln>
            <a:effectLst/>
          </c:spPr>
          <c:invertIfNegative val="0"/>
          <c:cat>
            <c:strRef>
              <c:f>'[WDES 24 tables.xlsx]Religion'!$B$58:$B$67</c:f>
              <c:strCache>
                <c:ptCount val="10"/>
                <c:pt idx="0">
                  <c:v>Comparator (Organisation Overall)</c:v>
                </c:pt>
                <c:pt idx="1">
                  <c:v>Jewish</c:v>
                </c:pt>
                <c:pt idx="2">
                  <c:v>Christian</c:v>
                </c:pt>
                <c:pt idx="3">
                  <c:v>Any other religion (please specify)</c:v>
                </c:pt>
                <c:pt idx="4">
                  <c:v>No religion</c:v>
                </c:pt>
                <c:pt idx="5">
                  <c:v>Muslim</c:v>
                </c:pt>
                <c:pt idx="6">
                  <c:v>Hindu</c:v>
                </c:pt>
                <c:pt idx="7">
                  <c:v>I would prefer not to say</c:v>
                </c:pt>
                <c:pt idx="8">
                  <c:v>Buddhist</c:v>
                </c:pt>
                <c:pt idx="9">
                  <c:v>Sikh</c:v>
                </c:pt>
              </c:strCache>
            </c:strRef>
          </c:cat>
          <c:val>
            <c:numRef>
              <c:f>'[WDES 24 tables.xlsx]Religion'!$D$58:$D$67</c:f>
              <c:numCache>
                <c:formatCode>0.0%</c:formatCode>
                <c:ptCount val="10"/>
                <c:pt idx="1">
                  <c:v>0.6</c:v>
                </c:pt>
                <c:pt idx="2">
                  <c:v>0.599290780141844</c:v>
                </c:pt>
                <c:pt idx="3">
                  <c:v>0.5625</c:v>
                </c:pt>
                <c:pt idx="4">
                  <c:v>0.54710144927536231</c:v>
                </c:pt>
                <c:pt idx="5">
                  <c:v>0.45614035087719301</c:v>
                </c:pt>
                <c:pt idx="6">
                  <c:v>0.42857142857142849</c:v>
                </c:pt>
                <c:pt idx="7">
                  <c:v>0.36507936507936511</c:v>
                </c:pt>
                <c:pt idx="8">
                  <c:v>0</c:v>
                </c:pt>
                <c:pt idx="9">
                  <c:v>0</c:v>
                </c:pt>
              </c:numCache>
            </c:numRef>
          </c:val>
          <c:extLst>
            <c:ext xmlns:c16="http://schemas.microsoft.com/office/drawing/2014/chart" uri="{C3380CC4-5D6E-409C-BE32-E72D297353CC}">
              <c16:uniqueId val="{00000001-5D54-463C-B6C5-9BEBACB900CC}"/>
            </c:ext>
          </c:extLst>
        </c:ser>
        <c:dLbls>
          <c:showLegendKey val="0"/>
          <c:showVal val="0"/>
          <c:showCatName val="0"/>
          <c:showSerName val="0"/>
          <c:showPercent val="0"/>
          <c:showBubbleSize val="0"/>
        </c:dLbls>
        <c:gapWidth val="182"/>
        <c:axId val="968023559"/>
        <c:axId val="1164494344"/>
      </c:barChart>
      <c:catAx>
        <c:axId val="968023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494344"/>
        <c:crosses val="autoZero"/>
        <c:auto val="1"/>
        <c:lblAlgn val="ctr"/>
        <c:lblOffset val="100"/>
        <c:noMultiLvlLbl val="0"/>
      </c:catAx>
      <c:valAx>
        <c:axId val="1164494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8023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7035-D54D-BDDA-BE49A570D91B}"/>
              </c:ext>
            </c:extLst>
          </c:dPt>
          <c:cat>
            <c:strRef>
              <c:f>'[WDES 24 tables.xlsx]Locality'!$B$89:$B$102</c:f>
              <c:strCache>
                <c:ptCount val="14"/>
                <c:pt idx="0">
                  <c:v>Comparator (Organisation Overall)</c:v>
                </c:pt>
                <c:pt idx="1">
                  <c:v>Forensic Services</c:v>
                </c:pt>
                <c:pt idx="2">
                  <c:v>Specialist Services</c:v>
                </c:pt>
                <c:pt idx="3">
                  <c:v>Tower Hamlets</c:v>
                </c:pt>
                <c:pt idx="4">
                  <c:v>Newham</c:v>
                </c:pt>
                <c:pt idx="5">
                  <c:v>Bedfordshire CHS</c:v>
                </c:pt>
                <c:pt idx="6">
                  <c:v>City &amp; Hackney</c:v>
                </c:pt>
                <c:pt idx="7">
                  <c:v>Community Services - Tower Hamlets</c:v>
                </c:pt>
                <c:pt idx="8">
                  <c:v>Corporate</c:v>
                </c:pt>
                <c:pt idx="9">
                  <c:v>Bedford</c:v>
                </c:pt>
                <c:pt idx="10">
                  <c:v>Luton</c:v>
                </c:pt>
                <c:pt idx="11">
                  <c:v>Specialist CHS</c:v>
                </c:pt>
                <c:pt idx="12">
                  <c:v>Primary Care</c:v>
                </c:pt>
                <c:pt idx="13">
                  <c:v>Newham CHS</c:v>
                </c:pt>
              </c:strCache>
            </c:strRef>
          </c:cat>
          <c:val>
            <c:numRef>
              <c:f>'[WDES 24 tables.xlsx]Locality'!$C$89:$C$102</c:f>
              <c:numCache>
                <c:formatCode>0.0%</c:formatCode>
                <c:ptCount val="14"/>
                <c:pt idx="0">
                  <c:v>0.17236927049709491</c:v>
                </c:pt>
                <c:pt idx="1">
                  <c:v>0.1818181818181818</c:v>
                </c:pt>
                <c:pt idx="2">
                  <c:v>0.1141304347826087</c:v>
                </c:pt>
                <c:pt idx="3">
                  <c:v>0.15294117647058819</c:v>
                </c:pt>
                <c:pt idx="4">
                  <c:v>0.26136363636363641</c:v>
                </c:pt>
                <c:pt idx="5">
                  <c:v>0.15</c:v>
                </c:pt>
                <c:pt idx="6">
                  <c:v>0.13559322033898311</c:v>
                </c:pt>
                <c:pt idx="7">
                  <c:v>0.25806451612903231</c:v>
                </c:pt>
                <c:pt idx="8">
                  <c:v>0.1653543307086614</c:v>
                </c:pt>
                <c:pt idx="9">
                  <c:v>0.1290322580645161</c:v>
                </c:pt>
                <c:pt idx="10">
                  <c:v>0.1111111111111111</c:v>
                </c:pt>
                <c:pt idx="11">
                  <c:v>0.14285714285714279</c:v>
                </c:pt>
                <c:pt idx="12">
                  <c:v>0.1071428571428571</c:v>
                </c:pt>
                <c:pt idx="13">
                  <c:v>0.169811320754717</c:v>
                </c:pt>
              </c:numCache>
            </c:numRef>
          </c:val>
          <c:extLst>
            <c:ext xmlns:c16="http://schemas.microsoft.com/office/drawing/2014/chart" uri="{C3380CC4-5D6E-409C-BE32-E72D297353CC}">
              <c16:uniqueId val="{00000000-7035-D54D-BDDA-BE49A570D91B}"/>
            </c:ext>
          </c:extLst>
        </c:ser>
        <c:ser>
          <c:idx val="1"/>
          <c:order val="1"/>
          <c:spPr>
            <a:solidFill>
              <a:schemeClr val="accent2"/>
            </a:solidFill>
            <a:ln>
              <a:noFill/>
            </a:ln>
            <a:effectLst/>
          </c:spPr>
          <c:invertIfNegative val="0"/>
          <c:cat>
            <c:strRef>
              <c:f>'[WDES 24 tables.xlsx]Locality'!$B$89:$B$102</c:f>
              <c:strCache>
                <c:ptCount val="14"/>
                <c:pt idx="0">
                  <c:v>Comparator (Organisation Overall)</c:v>
                </c:pt>
                <c:pt idx="1">
                  <c:v>Forensic Services</c:v>
                </c:pt>
                <c:pt idx="2">
                  <c:v>Specialist Services</c:v>
                </c:pt>
                <c:pt idx="3">
                  <c:v>Tower Hamlets</c:v>
                </c:pt>
                <c:pt idx="4">
                  <c:v>Newham</c:v>
                </c:pt>
                <c:pt idx="5">
                  <c:v>Bedfordshire CHS</c:v>
                </c:pt>
                <c:pt idx="6">
                  <c:v>City &amp; Hackney</c:v>
                </c:pt>
                <c:pt idx="7">
                  <c:v>Community Services - Tower Hamlets</c:v>
                </c:pt>
                <c:pt idx="8">
                  <c:v>Corporate</c:v>
                </c:pt>
                <c:pt idx="9">
                  <c:v>Bedford</c:v>
                </c:pt>
                <c:pt idx="10">
                  <c:v>Luton</c:v>
                </c:pt>
                <c:pt idx="11">
                  <c:v>Specialist CHS</c:v>
                </c:pt>
                <c:pt idx="12">
                  <c:v>Primary Care</c:v>
                </c:pt>
                <c:pt idx="13">
                  <c:v>Newham CHS</c:v>
                </c:pt>
              </c:strCache>
            </c:strRef>
          </c:cat>
          <c:val>
            <c:numRef>
              <c:f>'[WDES 24 tables.xlsx]Locality'!$D$89:$D$102</c:f>
              <c:numCache>
                <c:formatCode>0.0%</c:formatCode>
                <c:ptCount val="14"/>
                <c:pt idx="1">
                  <c:v>0.4</c:v>
                </c:pt>
                <c:pt idx="2">
                  <c:v>0.29347826086956519</c:v>
                </c:pt>
                <c:pt idx="3">
                  <c:v>0.27777777777777779</c:v>
                </c:pt>
                <c:pt idx="4">
                  <c:v>0.2608695652173913</c:v>
                </c:pt>
                <c:pt idx="5">
                  <c:v>0.1951219512195122</c:v>
                </c:pt>
                <c:pt idx="6">
                  <c:v>0.19444444444444439</c:v>
                </c:pt>
                <c:pt idx="7">
                  <c:v>0.1818181818181818</c:v>
                </c:pt>
                <c:pt idx="8">
                  <c:v>0.1607142857142857</c:v>
                </c:pt>
                <c:pt idx="9">
                  <c:v>0.15116279069767441</c:v>
                </c:pt>
                <c:pt idx="10">
                  <c:v>0.14285714285714279</c:v>
                </c:pt>
                <c:pt idx="11">
                  <c:v>0.125</c:v>
                </c:pt>
                <c:pt idx="12">
                  <c:v>7.1428571428571425E-2</c:v>
                </c:pt>
                <c:pt idx="13">
                  <c:v>6.25E-2</c:v>
                </c:pt>
              </c:numCache>
            </c:numRef>
          </c:val>
          <c:extLst>
            <c:ext xmlns:c16="http://schemas.microsoft.com/office/drawing/2014/chart" uri="{C3380CC4-5D6E-409C-BE32-E72D297353CC}">
              <c16:uniqueId val="{00000001-7035-D54D-BDDA-BE49A570D91B}"/>
            </c:ext>
          </c:extLst>
        </c:ser>
        <c:dLbls>
          <c:showLegendKey val="0"/>
          <c:showVal val="0"/>
          <c:showCatName val="0"/>
          <c:showSerName val="0"/>
          <c:showPercent val="0"/>
          <c:showBubbleSize val="0"/>
        </c:dLbls>
        <c:gapWidth val="182"/>
        <c:axId val="1869562863"/>
        <c:axId val="1869404927"/>
      </c:barChart>
      <c:catAx>
        <c:axId val="1869562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404927"/>
        <c:crosses val="autoZero"/>
        <c:auto val="1"/>
        <c:lblAlgn val="ctr"/>
        <c:lblOffset val="100"/>
        <c:noMultiLvlLbl val="0"/>
      </c:catAx>
      <c:valAx>
        <c:axId val="18694049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5628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7D2D-B04C-ADAE-F2C4189AF60B}"/>
              </c:ext>
            </c:extLst>
          </c:dPt>
          <c:cat>
            <c:strRef>
              <c:f>'[WDES 24 tables.xlsx]Staffing Group'!$B$55:$B$62</c:f>
              <c:strCache>
                <c:ptCount val="8"/>
                <c:pt idx="0">
                  <c:v>Comparator (Organisation Overall)</c:v>
                </c:pt>
                <c:pt idx="1">
                  <c:v>Administrative and Clerical</c:v>
                </c:pt>
                <c:pt idx="2">
                  <c:v>Additional Clinical Services</c:v>
                </c:pt>
                <c:pt idx="3">
                  <c:v>Add Prof Scientific and Technic</c:v>
                </c:pt>
                <c:pt idx="4">
                  <c:v>Allied Health Professionals</c:v>
                </c:pt>
                <c:pt idx="5">
                  <c:v>Medical and Dental</c:v>
                </c:pt>
                <c:pt idx="6">
                  <c:v>Nursing and Midwifery Registered</c:v>
                </c:pt>
                <c:pt idx="7">
                  <c:v>Estates and Ancillary</c:v>
                </c:pt>
              </c:strCache>
            </c:strRef>
          </c:cat>
          <c:val>
            <c:numRef>
              <c:f>'[WDES 24 tables.xlsx]Staffing Group'!$C$55:$C$62</c:f>
              <c:numCache>
                <c:formatCode>0.0%</c:formatCode>
                <c:ptCount val="8"/>
                <c:pt idx="0">
                  <c:v>0.17236927049709491</c:v>
                </c:pt>
                <c:pt idx="1">
                  <c:v>0.20220588235294121</c:v>
                </c:pt>
                <c:pt idx="2">
                  <c:v>0.1229946524064171</c:v>
                </c:pt>
                <c:pt idx="3">
                  <c:v>0.1318681318681319</c:v>
                </c:pt>
                <c:pt idx="4">
                  <c:v>0.16279069767441859</c:v>
                </c:pt>
                <c:pt idx="5">
                  <c:v>0.08</c:v>
                </c:pt>
                <c:pt idx="6">
                  <c:v>0.14448669201520911</c:v>
                </c:pt>
                <c:pt idx="7">
                  <c:v>0</c:v>
                </c:pt>
              </c:numCache>
            </c:numRef>
          </c:val>
          <c:extLst>
            <c:ext xmlns:c16="http://schemas.microsoft.com/office/drawing/2014/chart" uri="{C3380CC4-5D6E-409C-BE32-E72D297353CC}">
              <c16:uniqueId val="{00000002-7D2D-B04C-ADAE-F2C4189AF60B}"/>
            </c:ext>
          </c:extLst>
        </c:ser>
        <c:ser>
          <c:idx val="1"/>
          <c:order val="1"/>
          <c:spPr>
            <a:solidFill>
              <a:schemeClr val="accent2"/>
            </a:solidFill>
            <a:ln>
              <a:noFill/>
            </a:ln>
            <a:effectLst/>
          </c:spPr>
          <c:invertIfNegative val="0"/>
          <c:cat>
            <c:strRef>
              <c:f>'[WDES 24 tables.xlsx]Staffing Group'!$B$55:$B$62</c:f>
              <c:strCache>
                <c:ptCount val="8"/>
                <c:pt idx="0">
                  <c:v>Comparator (Organisation Overall)</c:v>
                </c:pt>
                <c:pt idx="1">
                  <c:v>Administrative and Clerical</c:v>
                </c:pt>
                <c:pt idx="2">
                  <c:v>Additional Clinical Services</c:v>
                </c:pt>
                <c:pt idx="3">
                  <c:v>Add Prof Scientific and Technic</c:v>
                </c:pt>
                <c:pt idx="4">
                  <c:v>Allied Health Professionals</c:v>
                </c:pt>
                <c:pt idx="5">
                  <c:v>Medical and Dental</c:v>
                </c:pt>
                <c:pt idx="6">
                  <c:v>Nursing and Midwifery Registered</c:v>
                </c:pt>
                <c:pt idx="7">
                  <c:v>Estates and Ancillary</c:v>
                </c:pt>
              </c:strCache>
            </c:strRef>
          </c:cat>
          <c:val>
            <c:numRef>
              <c:f>'[WDES 24 tables.xlsx]Staffing Group'!$D$55:$D$62</c:f>
              <c:numCache>
                <c:formatCode>0.0%</c:formatCode>
                <c:ptCount val="8"/>
                <c:pt idx="1">
                  <c:v>0.26865671641791039</c:v>
                </c:pt>
                <c:pt idx="2">
                  <c:v>0.25</c:v>
                </c:pt>
                <c:pt idx="3">
                  <c:v>0.19402985074626869</c:v>
                </c:pt>
                <c:pt idx="4">
                  <c:v>0.18965517241379309</c:v>
                </c:pt>
                <c:pt idx="5">
                  <c:v>0.1875</c:v>
                </c:pt>
                <c:pt idx="6">
                  <c:v>0.13274336283185839</c:v>
                </c:pt>
              </c:numCache>
            </c:numRef>
          </c:val>
          <c:extLst>
            <c:ext xmlns:c16="http://schemas.microsoft.com/office/drawing/2014/chart" uri="{C3380CC4-5D6E-409C-BE32-E72D297353CC}">
              <c16:uniqueId val="{00000003-7D2D-B04C-ADAE-F2C4189AF60B}"/>
            </c:ext>
          </c:extLst>
        </c:ser>
        <c:dLbls>
          <c:showLegendKey val="0"/>
          <c:showVal val="0"/>
          <c:showCatName val="0"/>
          <c:showSerName val="0"/>
          <c:showPercent val="0"/>
          <c:showBubbleSize val="0"/>
        </c:dLbls>
        <c:gapWidth val="182"/>
        <c:axId val="1911176591"/>
        <c:axId val="1911261567"/>
      </c:barChart>
      <c:catAx>
        <c:axId val="19111765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261567"/>
        <c:crosses val="autoZero"/>
        <c:auto val="1"/>
        <c:lblAlgn val="ctr"/>
        <c:lblOffset val="100"/>
        <c:noMultiLvlLbl val="0"/>
      </c:catAx>
      <c:valAx>
        <c:axId val="19112615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1765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AC24-431F-927F-38DB1CEA52B3}"/>
              </c:ext>
            </c:extLst>
          </c:dPt>
          <c:cat>
            <c:strRef>
              <c:f>'[WDES 24 tables.xlsx]Age'!$B$48:$B$54</c:f>
              <c:strCache>
                <c:ptCount val="7"/>
                <c:pt idx="0">
                  <c:v>Comparator (Organisation Overall)</c:v>
                </c:pt>
                <c:pt idx="1">
                  <c:v>21-30</c:v>
                </c:pt>
                <c:pt idx="2">
                  <c:v>41-50</c:v>
                </c:pt>
                <c:pt idx="3">
                  <c:v>51-65</c:v>
                </c:pt>
                <c:pt idx="4">
                  <c:v>31-40</c:v>
                </c:pt>
                <c:pt idx="5">
                  <c:v>16-20</c:v>
                </c:pt>
                <c:pt idx="6">
                  <c:v>66+</c:v>
                </c:pt>
              </c:strCache>
            </c:strRef>
          </c:cat>
          <c:val>
            <c:numRef>
              <c:f>'[WDES 24 tables.xlsx]Age'!$C$48:$C$54</c:f>
              <c:numCache>
                <c:formatCode>0.0%</c:formatCode>
                <c:ptCount val="7"/>
                <c:pt idx="0">
                  <c:v>0.17236927049709491</c:v>
                </c:pt>
                <c:pt idx="1">
                  <c:v>0.1377245508982036</c:v>
                </c:pt>
                <c:pt idx="2">
                  <c:v>0.15358361774744031</c:v>
                </c:pt>
                <c:pt idx="3">
                  <c:v>0.14893617021276601</c:v>
                </c:pt>
                <c:pt idx="4">
                  <c:v>0.17333333333333331</c:v>
                </c:pt>
                <c:pt idx="5">
                  <c:v>0</c:v>
                </c:pt>
                <c:pt idx="6">
                  <c:v>0</c:v>
                </c:pt>
              </c:numCache>
            </c:numRef>
          </c:val>
          <c:extLst>
            <c:ext xmlns:c16="http://schemas.microsoft.com/office/drawing/2014/chart" uri="{C3380CC4-5D6E-409C-BE32-E72D297353CC}">
              <c16:uniqueId val="{00000000-A622-41F5-B190-9763380AD821}"/>
            </c:ext>
          </c:extLst>
        </c:ser>
        <c:ser>
          <c:idx val="1"/>
          <c:order val="1"/>
          <c:spPr>
            <a:solidFill>
              <a:schemeClr val="accent2"/>
            </a:solidFill>
            <a:ln>
              <a:noFill/>
            </a:ln>
            <a:effectLst/>
          </c:spPr>
          <c:invertIfNegative val="0"/>
          <c:cat>
            <c:strRef>
              <c:f>'[WDES 24 tables.xlsx]Age'!$B$48:$B$54</c:f>
              <c:strCache>
                <c:ptCount val="7"/>
                <c:pt idx="0">
                  <c:v>Comparator (Organisation Overall)</c:v>
                </c:pt>
                <c:pt idx="1">
                  <c:v>21-30</c:v>
                </c:pt>
                <c:pt idx="2">
                  <c:v>41-50</c:v>
                </c:pt>
                <c:pt idx="3">
                  <c:v>51-65</c:v>
                </c:pt>
                <c:pt idx="4">
                  <c:v>31-40</c:v>
                </c:pt>
                <c:pt idx="5">
                  <c:v>16-20</c:v>
                </c:pt>
                <c:pt idx="6">
                  <c:v>66+</c:v>
                </c:pt>
              </c:strCache>
            </c:strRef>
          </c:cat>
          <c:val>
            <c:numRef>
              <c:f>'[WDES 24 tables.xlsx]Age'!$D$48:$D$54</c:f>
              <c:numCache>
                <c:formatCode>0.0%</c:formatCode>
                <c:ptCount val="7"/>
                <c:pt idx="1">
                  <c:v>0.25333333333333341</c:v>
                </c:pt>
                <c:pt idx="2">
                  <c:v>0.20863309352517989</c:v>
                </c:pt>
                <c:pt idx="3">
                  <c:v>0.20754716981132079</c:v>
                </c:pt>
                <c:pt idx="4">
                  <c:v>0.1727272727272727</c:v>
                </c:pt>
                <c:pt idx="5">
                  <c:v>0</c:v>
                </c:pt>
                <c:pt idx="6">
                  <c:v>0</c:v>
                </c:pt>
              </c:numCache>
            </c:numRef>
          </c:val>
          <c:extLst>
            <c:ext xmlns:c16="http://schemas.microsoft.com/office/drawing/2014/chart" uri="{C3380CC4-5D6E-409C-BE32-E72D297353CC}">
              <c16:uniqueId val="{00000001-A622-41F5-B190-9763380AD821}"/>
            </c:ext>
          </c:extLst>
        </c:ser>
        <c:dLbls>
          <c:showLegendKey val="0"/>
          <c:showVal val="0"/>
          <c:showCatName val="0"/>
          <c:showSerName val="0"/>
          <c:showPercent val="0"/>
          <c:showBubbleSize val="0"/>
        </c:dLbls>
        <c:gapWidth val="182"/>
        <c:axId val="1271602184"/>
        <c:axId val="1280525320"/>
      </c:barChart>
      <c:catAx>
        <c:axId val="1271602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525320"/>
        <c:crosses val="autoZero"/>
        <c:auto val="1"/>
        <c:lblAlgn val="ctr"/>
        <c:lblOffset val="100"/>
        <c:noMultiLvlLbl val="0"/>
      </c:catAx>
      <c:valAx>
        <c:axId val="12805253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1602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3DC-FF49-9A34-AACAE57500B5}"/>
              </c:ext>
            </c:extLst>
          </c:dPt>
          <c:dPt>
            <c:idx val="10"/>
            <c:invertIfNegative val="0"/>
            <c:bubble3D val="0"/>
            <c:spPr>
              <a:solidFill>
                <a:schemeClr val="bg2">
                  <a:lumMod val="50000"/>
                </a:schemeClr>
              </a:solidFill>
              <a:ln>
                <a:noFill/>
              </a:ln>
              <a:effectLst/>
            </c:spPr>
            <c:extLst>
              <c:ext xmlns:c16="http://schemas.microsoft.com/office/drawing/2014/chart" uri="{C3380CC4-5D6E-409C-BE32-E72D297353CC}">
                <c16:uniqueId val="{00000004-03DC-FF49-9A34-AACAE57500B5}"/>
              </c:ext>
            </c:extLst>
          </c:dPt>
          <c:dPt>
            <c:idx val="14"/>
            <c:invertIfNegative val="0"/>
            <c:bubble3D val="0"/>
            <c:spPr>
              <a:solidFill>
                <a:srgbClr val="0070C0"/>
              </a:solidFill>
              <a:ln>
                <a:noFill/>
              </a:ln>
              <a:effectLst/>
            </c:spPr>
            <c:extLst>
              <c:ext xmlns:c16="http://schemas.microsoft.com/office/drawing/2014/chart" uri="{C3380CC4-5D6E-409C-BE32-E72D297353CC}">
                <c16:uniqueId val="{00000003-03DC-FF49-9A34-AACAE57500B5}"/>
              </c:ext>
            </c:extLst>
          </c:dPt>
          <c:dPt>
            <c:idx val="15"/>
            <c:invertIfNegative val="0"/>
            <c:bubble3D val="0"/>
            <c:spPr>
              <a:solidFill>
                <a:srgbClr val="0070C0"/>
              </a:solidFill>
              <a:ln>
                <a:noFill/>
              </a:ln>
              <a:effectLst/>
            </c:spPr>
            <c:extLst>
              <c:ext xmlns:c16="http://schemas.microsoft.com/office/drawing/2014/chart" uri="{C3380CC4-5D6E-409C-BE32-E72D297353CC}">
                <c16:uniqueId val="{00000002-03DC-FF49-9A34-AACAE57500B5}"/>
              </c:ext>
            </c:extLst>
          </c:dPt>
          <c:cat>
            <c:strRef>
              <c:f>'[WDES 24 tables.xlsx]Eth'!$C$103:$C$121</c:f>
              <c:strCache>
                <c:ptCount val="19"/>
                <c:pt idx="0">
                  <c:v>Comparator (Organisation Overall)</c:v>
                </c:pt>
                <c:pt idx="1">
                  <c:v>Any other Black / African / Caribbean background</c:v>
                </c:pt>
                <c:pt idx="2">
                  <c:v>Arab</c:v>
                </c:pt>
                <c:pt idx="3">
                  <c:v>Chinese</c:v>
                </c:pt>
                <c:pt idx="4">
                  <c:v>Gypsy or Irish Traveller</c:v>
                </c:pt>
                <c:pt idx="5">
                  <c:v>Pakistani</c:v>
                </c:pt>
                <c:pt idx="6">
                  <c:v>Irish</c:v>
                </c:pt>
                <c:pt idx="7">
                  <c:v>White and Asian</c:v>
                </c:pt>
                <c:pt idx="8">
                  <c:v>White and Black African</c:v>
                </c:pt>
                <c:pt idx="9">
                  <c:v>White and Black Caribbean</c:v>
                </c:pt>
                <c:pt idx="10">
                  <c:v>Any other ethnic background (please specify)</c:v>
                </c:pt>
                <c:pt idx="11">
                  <c:v>Indian</c:v>
                </c:pt>
                <c:pt idx="12">
                  <c:v>Bangladeshi</c:v>
                </c:pt>
                <c:pt idx="13">
                  <c:v>Caribbean</c:v>
                </c:pt>
                <c:pt idx="14">
                  <c:v>Any other White background</c:v>
                </c:pt>
                <c:pt idx="15">
                  <c:v>English / Welsh / Scottish / Northern Irish / British</c:v>
                </c:pt>
                <c:pt idx="16">
                  <c:v>Any other Mixed / Multiple ethnic background</c:v>
                </c:pt>
                <c:pt idx="17">
                  <c:v>African</c:v>
                </c:pt>
                <c:pt idx="18">
                  <c:v>Any other Asian background</c:v>
                </c:pt>
              </c:strCache>
            </c:strRef>
          </c:cat>
          <c:val>
            <c:numRef>
              <c:f>'[WDES 24 tables.xlsx]Eth'!$D$103:$D$121</c:f>
              <c:numCache>
                <c:formatCode>0.0%</c:formatCode>
                <c:ptCount val="19"/>
                <c:pt idx="0">
                  <c:v>0.17199999999999999</c:v>
                </c:pt>
                <c:pt idx="1">
                  <c:v>0</c:v>
                </c:pt>
                <c:pt idx="2">
                  <c:v>0</c:v>
                </c:pt>
                <c:pt idx="3">
                  <c:v>0</c:v>
                </c:pt>
                <c:pt idx="4">
                  <c:v>0</c:v>
                </c:pt>
                <c:pt idx="5">
                  <c:v>0</c:v>
                </c:pt>
                <c:pt idx="6">
                  <c:v>0</c:v>
                </c:pt>
                <c:pt idx="7">
                  <c:v>0</c:v>
                </c:pt>
                <c:pt idx="8">
                  <c:v>0</c:v>
                </c:pt>
                <c:pt idx="9">
                  <c:v>0</c:v>
                </c:pt>
                <c:pt idx="10">
                  <c:v>0.38500000000000001</c:v>
                </c:pt>
                <c:pt idx="11">
                  <c:v>0.36</c:v>
                </c:pt>
                <c:pt idx="12">
                  <c:v>0.316</c:v>
                </c:pt>
                <c:pt idx="13">
                  <c:v>0.28000000000000003</c:v>
                </c:pt>
                <c:pt idx="14">
                  <c:v>0.217</c:v>
                </c:pt>
                <c:pt idx="15">
                  <c:v>0.184</c:v>
                </c:pt>
                <c:pt idx="16">
                  <c:v>0.182</c:v>
                </c:pt>
                <c:pt idx="17">
                  <c:v>0.17399999999999999</c:v>
                </c:pt>
                <c:pt idx="18">
                  <c:v>0.16700000000000001</c:v>
                </c:pt>
              </c:numCache>
            </c:numRef>
          </c:val>
          <c:extLst>
            <c:ext xmlns:c16="http://schemas.microsoft.com/office/drawing/2014/chart" uri="{C3380CC4-5D6E-409C-BE32-E72D297353CC}">
              <c16:uniqueId val="{00000000-03DC-FF49-9A34-AACAE57500B5}"/>
            </c:ext>
          </c:extLst>
        </c:ser>
        <c:dLbls>
          <c:showLegendKey val="0"/>
          <c:showVal val="0"/>
          <c:showCatName val="0"/>
          <c:showSerName val="0"/>
          <c:showPercent val="0"/>
          <c:showBubbleSize val="0"/>
        </c:dLbls>
        <c:gapWidth val="182"/>
        <c:axId val="618881728"/>
        <c:axId val="618783616"/>
      </c:barChart>
      <c:catAx>
        <c:axId val="61888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783616"/>
        <c:crosses val="autoZero"/>
        <c:auto val="1"/>
        <c:lblAlgn val="ctr"/>
        <c:lblOffset val="100"/>
        <c:noMultiLvlLbl val="0"/>
      </c:catAx>
      <c:valAx>
        <c:axId val="618783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88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2FEF-4FD9-B33B-292BD94E94EF}"/>
              </c:ext>
            </c:extLst>
          </c:dPt>
          <c:cat>
            <c:strRef>
              <c:f>'[WDES 24 tables.xlsx]Gender'!$F$53:$F$58</c:f>
              <c:strCache>
                <c:ptCount val="6"/>
                <c:pt idx="0">
                  <c:v>Comparator (Organisation Overall)</c:v>
                </c:pt>
                <c:pt idx="1">
                  <c:v>Prefer not to say</c:v>
                </c:pt>
                <c:pt idx="2">
                  <c:v>Female</c:v>
                </c:pt>
                <c:pt idx="3">
                  <c:v>Male</c:v>
                </c:pt>
                <c:pt idx="4">
                  <c:v>Non-binary</c:v>
                </c:pt>
                <c:pt idx="5">
                  <c:v>Prefer to self-describe</c:v>
                </c:pt>
              </c:strCache>
            </c:strRef>
          </c:cat>
          <c:val>
            <c:numRef>
              <c:f>'[WDES 24 tables.xlsx]Gender'!$G$53:$G$58</c:f>
              <c:numCache>
                <c:formatCode>0.0%</c:formatCode>
                <c:ptCount val="6"/>
                <c:pt idx="0" formatCode="General">
                  <c:v>0.17236927049709491</c:v>
                </c:pt>
                <c:pt idx="1">
                  <c:v>0.23076923076923081</c:v>
                </c:pt>
                <c:pt idx="2">
                  <c:v>0.157258064516129</c:v>
                </c:pt>
                <c:pt idx="3">
                  <c:v>0.12612612612612609</c:v>
                </c:pt>
                <c:pt idx="4">
                  <c:v>0</c:v>
                </c:pt>
                <c:pt idx="5">
                  <c:v>0</c:v>
                </c:pt>
              </c:numCache>
            </c:numRef>
          </c:val>
          <c:extLst>
            <c:ext xmlns:c16="http://schemas.microsoft.com/office/drawing/2014/chart" uri="{C3380CC4-5D6E-409C-BE32-E72D297353CC}">
              <c16:uniqueId val="{00000000-A60C-4984-82C9-07147658A164}"/>
            </c:ext>
          </c:extLst>
        </c:ser>
        <c:ser>
          <c:idx val="1"/>
          <c:order val="1"/>
          <c:spPr>
            <a:solidFill>
              <a:schemeClr val="accent2"/>
            </a:solidFill>
            <a:ln>
              <a:noFill/>
            </a:ln>
            <a:effectLst/>
          </c:spPr>
          <c:invertIfNegative val="0"/>
          <c:cat>
            <c:strRef>
              <c:f>'[WDES 24 tables.xlsx]Gender'!$F$53:$F$58</c:f>
              <c:strCache>
                <c:ptCount val="6"/>
                <c:pt idx="0">
                  <c:v>Comparator (Organisation Overall)</c:v>
                </c:pt>
                <c:pt idx="1">
                  <c:v>Prefer not to say</c:v>
                </c:pt>
                <c:pt idx="2">
                  <c:v>Female</c:v>
                </c:pt>
                <c:pt idx="3">
                  <c:v>Male</c:v>
                </c:pt>
                <c:pt idx="4">
                  <c:v>Non-binary</c:v>
                </c:pt>
                <c:pt idx="5">
                  <c:v>Prefer to self-describe</c:v>
                </c:pt>
              </c:strCache>
            </c:strRef>
          </c:cat>
          <c:val>
            <c:numRef>
              <c:f>'[WDES 24 tables.xlsx]Gender'!$H$53:$H$58</c:f>
              <c:numCache>
                <c:formatCode>0.0%</c:formatCode>
                <c:ptCount val="6"/>
                <c:pt idx="1">
                  <c:v>0.5</c:v>
                </c:pt>
                <c:pt idx="2">
                  <c:v>0.20202020202020199</c:v>
                </c:pt>
                <c:pt idx="3">
                  <c:v>0.15492957746478869</c:v>
                </c:pt>
                <c:pt idx="4">
                  <c:v>0</c:v>
                </c:pt>
                <c:pt idx="5">
                  <c:v>0</c:v>
                </c:pt>
              </c:numCache>
            </c:numRef>
          </c:val>
          <c:extLst>
            <c:ext xmlns:c16="http://schemas.microsoft.com/office/drawing/2014/chart" uri="{C3380CC4-5D6E-409C-BE32-E72D297353CC}">
              <c16:uniqueId val="{00000001-A60C-4984-82C9-07147658A164}"/>
            </c:ext>
          </c:extLst>
        </c:ser>
        <c:dLbls>
          <c:showLegendKey val="0"/>
          <c:showVal val="0"/>
          <c:showCatName val="0"/>
          <c:showSerName val="0"/>
          <c:showPercent val="0"/>
          <c:showBubbleSize val="0"/>
        </c:dLbls>
        <c:gapWidth val="182"/>
        <c:axId val="1587185672"/>
        <c:axId val="1587191816"/>
      </c:barChart>
      <c:catAx>
        <c:axId val="1587185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191816"/>
        <c:crosses val="autoZero"/>
        <c:auto val="1"/>
        <c:lblAlgn val="ctr"/>
        <c:lblOffset val="100"/>
        <c:noMultiLvlLbl val="0"/>
      </c:catAx>
      <c:valAx>
        <c:axId val="1587191816"/>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7185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89B-4CC6-99AE-FD3D1B6C81FD}"/>
              </c:ext>
            </c:extLst>
          </c:dPt>
          <c:cat>
            <c:strRef>
              <c:f>'[WDES 24 tables.xlsx]Sexual Orientation'!$B$55:$B$60</c:f>
              <c:strCache>
                <c:ptCount val="6"/>
                <c:pt idx="0">
                  <c:v>Comparator (Organisation Overall)</c:v>
                </c:pt>
                <c:pt idx="1">
                  <c:v>Gay or Lesbian</c:v>
                </c:pt>
                <c:pt idx="2">
                  <c:v>I would prefer not to say</c:v>
                </c:pt>
                <c:pt idx="3">
                  <c:v>Heterosexual or straight</c:v>
                </c:pt>
                <c:pt idx="4">
                  <c:v>Other</c:v>
                </c:pt>
                <c:pt idx="5">
                  <c:v>Bisexual</c:v>
                </c:pt>
              </c:strCache>
            </c:strRef>
          </c:cat>
          <c:val>
            <c:numRef>
              <c:f>'[WDES 24 tables.xlsx]Sexual Orientation'!$C$55:$C$60</c:f>
              <c:numCache>
                <c:formatCode>0.0%</c:formatCode>
                <c:ptCount val="6"/>
                <c:pt idx="0" formatCode="General">
                  <c:v>0.17236927049709491</c:v>
                </c:pt>
                <c:pt idx="1">
                  <c:v>3.5714285714285712E-2</c:v>
                </c:pt>
                <c:pt idx="2">
                  <c:v>0.2407407407407407</c:v>
                </c:pt>
                <c:pt idx="3">
                  <c:v>0.15127919911012239</c:v>
                </c:pt>
                <c:pt idx="4">
                  <c:v>0</c:v>
                </c:pt>
                <c:pt idx="5">
                  <c:v>0.23809523809523811</c:v>
                </c:pt>
              </c:numCache>
            </c:numRef>
          </c:val>
          <c:extLst>
            <c:ext xmlns:c16="http://schemas.microsoft.com/office/drawing/2014/chart" uri="{C3380CC4-5D6E-409C-BE32-E72D297353CC}">
              <c16:uniqueId val="{00000002-689B-4CC6-99AE-FD3D1B6C81FD}"/>
            </c:ext>
          </c:extLst>
        </c:ser>
        <c:ser>
          <c:idx val="1"/>
          <c:order val="1"/>
          <c:spPr>
            <a:solidFill>
              <a:schemeClr val="accent2"/>
            </a:solidFill>
            <a:ln>
              <a:noFill/>
            </a:ln>
            <a:effectLst/>
          </c:spPr>
          <c:invertIfNegative val="0"/>
          <c:cat>
            <c:strRef>
              <c:f>'[WDES 24 tables.xlsx]Sexual Orientation'!$B$55:$B$60</c:f>
              <c:strCache>
                <c:ptCount val="6"/>
                <c:pt idx="0">
                  <c:v>Comparator (Organisation Overall)</c:v>
                </c:pt>
                <c:pt idx="1">
                  <c:v>Gay or Lesbian</c:v>
                </c:pt>
                <c:pt idx="2">
                  <c:v>I would prefer not to say</c:v>
                </c:pt>
                <c:pt idx="3">
                  <c:v>Heterosexual or straight</c:v>
                </c:pt>
                <c:pt idx="4">
                  <c:v>Other</c:v>
                </c:pt>
                <c:pt idx="5">
                  <c:v>Bisexual</c:v>
                </c:pt>
              </c:strCache>
            </c:strRef>
          </c:cat>
          <c:val>
            <c:numRef>
              <c:f>'[WDES 24 tables.xlsx]Sexual Orientation'!$D$55:$D$60</c:f>
              <c:numCache>
                <c:formatCode>0.0%</c:formatCode>
                <c:ptCount val="6"/>
                <c:pt idx="0" formatCode="General">
                  <c:v>0</c:v>
                </c:pt>
                <c:pt idx="1">
                  <c:v>0.36</c:v>
                </c:pt>
                <c:pt idx="2">
                  <c:v>0.3235294117647059</c:v>
                </c:pt>
                <c:pt idx="3">
                  <c:v>0.20403022670025189</c:v>
                </c:pt>
                <c:pt idx="4">
                  <c:v>0.2</c:v>
                </c:pt>
                <c:pt idx="5">
                  <c:v>9.6774193548387094E-2</c:v>
                </c:pt>
              </c:numCache>
            </c:numRef>
          </c:val>
          <c:extLst>
            <c:ext xmlns:c16="http://schemas.microsoft.com/office/drawing/2014/chart" uri="{C3380CC4-5D6E-409C-BE32-E72D297353CC}">
              <c16:uniqueId val="{00000003-689B-4CC6-99AE-FD3D1B6C81FD}"/>
            </c:ext>
          </c:extLst>
        </c:ser>
        <c:dLbls>
          <c:showLegendKey val="0"/>
          <c:showVal val="0"/>
          <c:showCatName val="0"/>
          <c:showSerName val="0"/>
          <c:showPercent val="0"/>
          <c:showBubbleSize val="0"/>
        </c:dLbls>
        <c:gapWidth val="182"/>
        <c:axId val="401276423"/>
        <c:axId val="462116359"/>
      </c:barChart>
      <c:catAx>
        <c:axId val="401276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116359"/>
        <c:crosses val="autoZero"/>
        <c:auto val="1"/>
        <c:lblAlgn val="ctr"/>
        <c:lblOffset val="100"/>
        <c:noMultiLvlLbl val="0"/>
      </c:catAx>
      <c:valAx>
        <c:axId val="46211635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276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78A-4EF0-8CC3-375E771FC749}"/>
              </c:ext>
            </c:extLst>
          </c:dPt>
          <c:cat>
            <c:strRef>
              <c:f>'[WRES 2024 tables.xlsx]Sexual Orientation'!$B$26:$B$31</c:f>
              <c:strCache>
                <c:ptCount val="6"/>
                <c:pt idx="0">
                  <c:v>Comparator (Organisation Overall)</c:v>
                </c:pt>
                <c:pt idx="1">
                  <c:v>Bisexual</c:v>
                </c:pt>
                <c:pt idx="2">
                  <c:v>Gay or Lesbian</c:v>
                </c:pt>
                <c:pt idx="3">
                  <c:v>I would prefer not to say</c:v>
                </c:pt>
                <c:pt idx="4">
                  <c:v>Heterosexual or straight</c:v>
                </c:pt>
                <c:pt idx="5">
                  <c:v>Other</c:v>
                </c:pt>
              </c:strCache>
            </c:strRef>
          </c:cat>
          <c:val>
            <c:numRef>
              <c:f>'[WRES 2024 tables.xlsx]Sexual Orientation'!$C$26:$C$31</c:f>
              <c:numCache>
                <c:formatCode>0.0%</c:formatCode>
                <c:ptCount val="6"/>
                <c:pt idx="0" formatCode="General">
                  <c:v>0.28561759729272418</c:v>
                </c:pt>
                <c:pt idx="1">
                  <c:v>0.2105263157894737</c:v>
                </c:pt>
                <c:pt idx="2">
                  <c:v>0.47826086956521741</c:v>
                </c:pt>
                <c:pt idx="3">
                  <c:v>0.4</c:v>
                </c:pt>
                <c:pt idx="4">
                  <c:v>0.32003257328990231</c:v>
                </c:pt>
                <c:pt idx="5">
                  <c:v>0.61538461538461542</c:v>
                </c:pt>
              </c:numCache>
            </c:numRef>
          </c:val>
          <c:extLst>
            <c:ext xmlns:c16="http://schemas.microsoft.com/office/drawing/2014/chart" uri="{C3380CC4-5D6E-409C-BE32-E72D297353CC}">
              <c16:uniqueId val="{00000002-278A-4EF0-8CC3-375E771FC749}"/>
            </c:ext>
          </c:extLst>
        </c:ser>
        <c:ser>
          <c:idx val="1"/>
          <c:order val="1"/>
          <c:spPr>
            <a:solidFill>
              <a:schemeClr val="accent2"/>
            </a:solidFill>
            <a:ln>
              <a:noFill/>
            </a:ln>
            <a:effectLst/>
          </c:spPr>
          <c:invertIfNegative val="0"/>
          <c:cat>
            <c:strRef>
              <c:f>'[WRES 2024 tables.xlsx]Sexual Orientation'!$B$26:$B$31</c:f>
              <c:strCache>
                <c:ptCount val="6"/>
                <c:pt idx="0">
                  <c:v>Comparator (Organisation Overall)</c:v>
                </c:pt>
                <c:pt idx="1">
                  <c:v>Bisexual</c:v>
                </c:pt>
                <c:pt idx="2">
                  <c:v>Gay or Lesbian</c:v>
                </c:pt>
                <c:pt idx="3">
                  <c:v>I would prefer not to say</c:v>
                </c:pt>
                <c:pt idx="4">
                  <c:v>Heterosexual or straight</c:v>
                </c:pt>
                <c:pt idx="5">
                  <c:v>Other</c:v>
                </c:pt>
              </c:strCache>
            </c:strRef>
          </c:cat>
          <c:val>
            <c:numRef>
              <c:f>'[WRES 2024 tables.xlsx]Sexual Orientation'!$D$26:$D$31</c:f>
              <c:numCache>
                <c:formatCode>0.0%</c:formatCode>
                <c:ptCount val="6"/>
                <c:pt idx="1">
                  <c:v>0.31506849315068491</c:v>
                </c:pt>
                <c:pt idx="2">
                  <c:v>0.27710843373493982</c:v>
                </c:pt>
                <c:pt idx="3">
                  <c:v>0.27536231884057971</c:v>
                </c:pt>
                <c:pt idx="4">
                  <c:v>0.2422118380062305</c:v>
                </c:pt>
                <c:pt idx="5">
                  <c:v>0.1333333333333333</c:v>
                </c:pt>
              </c:numCache>
            </c:numRef>
          </c:val>
          <c:extLst>
            <c:ext xmlns:c16="http://schemas.microsoft.com/office/drawing/2014/chart" uri="{C3380CC4-5D6E-409C-BE32-E72D297353CC}">
              <c16:uniqueId val="{00000003-278A-4EF0-8CC3-375E771FC749}"/>
            </c:ext>
          </c:extLst>
        </c:ser>
        <c:dLbls>
          <c:showLegendKey val="0"/>
          <c:showVal val="0"/>
          <c:showCatName val="0"/>
          <c:showSerName val="0"/>
          <c:showPercent val="0"/>
          <c:showBubbleSize val="0"/>
        </c:dLbls>
        <c:gapWidth val="182"/>
        <c:axId val="807680008"/>
        <c:axId val="807682056"/>
      </c:barChart>
      <c:catAx>
        <c:axId val="8076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682056"/>
        <c:crosses val="autoZero"/>
        <c:auto val="1"/>
        <c:lblAlgn val="ctr"/>
        <c:lblOffset val="100"/>
        <c:noMultiLvlLbl val="0"/>
      </c:catAx>
      <c:valAx>
        <c:axId val="8076820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7680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6259-41AF-B2CA-8F2CAFD677E6}"/>
              </c:ext>
            </c:extLst>
          </c:dPt>
          <c:cat>
            <c:strRef>
              <c:f>'[WDES 24 tables.xlsx]Religion'!$B$71:$B$80</c:f>
              <c:strCache>
                <c:ptCount val="10"/>
                <c:pt idx="0">
                  <c:v>Comparator (Organisation Overall)</c:v>
                </c:pt>
                <c:pt idx="1">
                  <c:v>Hindu</c:v>
                </c:pt>
                <c:pt idx="2">
                  <c:v>Any other religion (please specify)</c:v>
                </c:pt>
                <c:pt idx="3">
                  <c:v>I would prefer not to say</c:v>
                </c:pt>
                <c:pt idx="4">
                  <c:v>Muslim</c:v>
                </c:pt>
                <c:pt idx="5">
                  <c:v>Christian</c:v>
                </c:pt>
                <c:pt idx="6">
                  <c:v>No religion</c:v>
                </c:pt>
                <c:pt idx="7">
                  <c:v>Buddhist</c:v>
                </c:pt>
                <c:pt idx="8">
                  <c:v>Jewish</c:v>
                </c:pt>
                <c:pt idx="9">
                  <c:v>Sikh</c:v>
                </c:pt>
              </c:strCache>
            </c:strRef>
          </c:cat>
          <c:val>
            <c:numRef>
              <c:f>'[WDES 24 tables.xlsx]Religion'!$C$71:$C$80</c:f>
              <c:numCache>
                <c:formatCode>0.0%</c:formatCode>
                <c:ptCount val="10"/>
                <c:pt idx="0" formatCode="General">
                  <c:v>0.17236927049709491</c:v>
                </c:pt>
                <c:pt idx="1">
                  <c:v>8.6956521739130432E-2</c:v>
                </c:pt>
                <c:pt idx="2">
                  <c:v>0.23529411764705879</c:v>
                </c:pt>
                <c:pt idx="3">
                  <c:v>0.22368421052631579</c:v>
                </c:pt>
                <c:pt idx="4">
                  <c:v>0.20967741935483869</c:v>
                </c:pt>
                <c:pt idx="5">
                  <c:v>0.1383219954648526</c:v>
                </c:pt>
                <c:pt idx="6">
                  <c:v>0.13087248322147649</c:v>
                </c:pt>
                <c:pt idx="7">
                  <c:v>0</c:v>
                </c:pt>
                <c:pt idx="8">
                  <c:v>0</c:v>
                </c:pt>
                <c:pt idx="9">
                  <c:v>0.27272727272727271</c:v>
                </c:pt>
              </c:numCache>
            </c:numRef>
          </c:val>
          <c:extLst>
            <c:ext xmlns:c16="http://schemas.microsoft.com/office/drawing/2014/chart" uri="{C3380CC4-5D6E-409C-BE32-E72D297353CC}">
              <c16:uniqueId val="{00000000-A53E-460F-8AF5-9B8011B2977E}"/>
            </c:ext>
          </c:extLst>
        </c:ser>
        <c:ser>
          <c:idx val="1"/>
          <c:order val="1"/>
          <c:spPr>
            <a:solidFill>
              <a:schemeClr val="accent2"/>
            </a:solidFill>
            <a:ln>
              <a:noFill/>
            </a:ln>
            <a:effectLst/>
          </c:spPr>
          <c:invertIfNegative val="0"/>
          <c:cat>
            <c:strRef>
              <c:f>'[WDES 24 tables.xlsx]Religion'!$B$71:$B$80</c:f>
              <c:strCache>
                <c:ptCount val="10"/>
                <c:pt idx="0">
                  <c:v>Comparator (Organisation Overall)</c:v>
                </c:pt>
                <c:pt idx="1">
                  <c:v>Hindu</c:v>
                </c:pt>
                <c:pt idx="2">
                  <c:v>Any other religion (please specify)</c:v>
                </c:pt>
                <c:pt idx="3">
                  <c:v>I would prefer not to say</c:v>
                </c:pt>
                <c:pt idx="4">
                  <c:v>Muslim</c:v>
                </c:pt>
                <c:pt idx="5">
                  <c:v>Christian</c:v>
                </c:pt>
                <c:pt idx="6">
                  <c:v>No religion</c:v>
                </c:pt>
                <c:pt idx="7">
                  <c:v>Buddhist</c:v>
                </c:pt>
                <c:pt idx="8">
                  <c:v>Jewish</c:v>
                </c:pt>
                <c:pt idx="9">
                  <c:v>Sikh</c:v>
                </c:pt>
              </c:strCache>
            </c:strRef>
          </c:cat>
          <c:val>
            <c:numRef>
              <c:f>'[WDES 24 tables.xlsx]Religion'!$D$71:$D$80</c:f>
              <c:numCache>
                <c:formatCode>0.0%</c:formatCode>
                <c:ptCount val="10"/>
                <c:pt idx="1">
                  <c:v>0.41666666666666669</c:v>
                </c:pt>
                <c:pt idx="2">
                  <c:v>0.4</c:v>
                </c:pt>
                <c:pt idx="3">
                  <c:v>0.34693877551020408</c:v>
                </c:pt>
                <c:pt idx="4">
                  <c:v>0.2391304347826087</c:v>
                </c:pt>
                <c:pt idx="5">
                  <c:v>0.1966292134831461</c:v>
                </c:pt>
                <c:pt idx="6">
                  <c:v>0.16129032258064521</c:v>
                </c:pt>
                <c:pt idx="7">
                  <c:v>0</c:v>
                </c:pt>
                <c:pt idx="8">
                  <c:v>0</c:v>
                </c:pt>
                <c:pt idx="9">
                  <c:v>0</c:v>
                </c:pt>
              </c:numCache>
            </c:numRef>
          </c:val>
          <c:extLst>
            <c:ext xmlns:c16="http://schemas.microsoft.com/office/drawing/2014/chart" uri="{C3380CC4-5D6E-409C-BE32-E72D297353CC}">
              <c16:uniqueId val="{00000001-A53E-460F-8AF5-9B8011B2977E}"/>
            </c:ext>
          </c:extLst>
        </c:ser>
        <c:dLbls>
          <c:showLegendKey val="0"/>
          <c:showVal val="0"/>
          <c:showCatName val="0"/>
          <c:showSerName val="0"/>
          <c:showPercent val="0"/>
          <c:showBubbleSize val="0"/>
        </c:dLbls>
        <c:gapWidth val="182"/>
        <c:axId val="830307335"/>
        <c:axId val="830280711"/>
      </c:barChart>
      <c:catAx>
        <c:axId val="830307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280711"/>
        <c:crosses val="autoZero"/>
        <c:auto val="1"/>
        <c:lblAlgn val="ctr"/>
        <c:lblOffset val="100"/>
        <c:noMultiLvlLbl val="0"/>
      </c:catAx>
      <c:valAx>
        <c:axId val="8302807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0307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733C-0443-8FFB-FDF40FD834B8}"/>
              </c:ext>
            </c:extLst>
          </c:dPt>
          <c:cat>
            <c:strRef>
              <c:f>'[WDES 24 tables.xlsx]Locality'!$B$105:$B$118</c:f>
              <c:strCache>
                <c:ptCount val="14"/>
                <c:pt idx="0">
                  <c:v>Comparator (Organisation Overall)</c:v>
                </c:pt>
                <c:pt idx="1">
                  <c:v>Specialist CHS</c:v>
                </c:pt>
                <c:pt idx="2">
                  <c:v>Bedfordshire CHS</c:v>
                </c:pt>
                <c:pt idx="3">
                  <c:v>Bedford</c:v>
                </c:pt>
                <c:pt idx="4">
                  <c:v>Tower Hamlets</c:v>
                </c:pt>
                <c:pt idx="5">
                  <c:v>Newham</c:v>
                </c:pt>
                <c:pt idx="6">
                  <c:v>Specialist Services</c:v>
                </c:pt>
                <c:pt idx="7">
                  <c:v>Corporate</c:v>
                </c:pt>
                <c:pt idx="8">
                  <c:v>City &amp; Hackney</c:v>
                </c:pt>
                <c:pt idx="9">
                  <c:v>Newham CHS</c:v>
                </c:pt>
                <c:pt idx="10">
                  <c:v>Luton</c:v>
                </c:pt>
                <c:pt idx="11">
                  <c:v>Community Services - Tower Hamlets</c:v>
                </c:pt>
                <c:pt idx="12">
                  <c:v>Forensic Services</c:v>
                </c:pt>
                <c:pt idx="13">
                  <c:v>Primary Care</c:v>
                </c:pt>
              </c:strCache>
            </c:strRef>
          </c:cat>
          <c:val>
            <c:numRef>
              <c:f>'[WDES 24 tables.xlsx]Locality'!$C$105:$C$118</c:f>
              <c:numCache>
                <c:formatCode>0.0%</c:formatCode>
                <c:ptCount val="14"/>
                <c:pt idx="0">
                  <c:v>0.55499153976311333</c:v>
                </c:pt>
                <c:pt idx="1">
                  <c:v>0.57746478873239437</c:v>
                </c:pt>
                <c:pt idx="2">
                  <c:v>0.54347826086956519</c:v>
                </c:pt>
                <c:pt idx="3">
                  <c:v>0.60902255639097747</c:v>
                </c:pt>
                <c:pt idx="4">
                  <c:v>0.53107344632768361</c:v>
                </c:pt>
                <c:pt idx="5">
                  <c:v>0.55882352941176472</c:v>
                </c:pt>
                <c:pt idx="6">
                  <c:v>0.62634408602150538</c:v>
                </c:pt>
                <c:pt idx="7">
                  <c:v>0.5821917808219178</c:v>
                </c:pt>
                <c:pt idx="8">
                  <c:v>0.4921875</c:v>
                </c:pt>
                <c:pt idx="9">
                  <c:v>0.62698412698412698</c:v>
                </c:pt>
                <c:pt idx="10">
                  <c:v>0.68702290076335881</c:v>
                </c:pt>
                <c:pt idx="11">
                  <c:v>0.61702127659574468</c:v>
                </c:pt>
                <c:pt idx="12">
                  <c:v>0.53947368421052633</c:v>
                </c:pt>
                <c:pt idx="13">
                  <c:v>0.42307692307692307</c:v>
                </c:pt>
              </c:numCache>
            </c:numRef>
          </c:val>
          <c:extLst>
            <c:ext xmlns:c16="http://schemas.microsoft.com/office/drawing/2014/chart" uri="{C3380CC4-5D6E-409C-BE32-E72D297353CC}">
              <c16:uniqueId val="{00000002-733C-0443-8FFB-FDF40FD834B8}"/>
            </c:ext>
          </c:extLst>
        </c:ser>
        <c:ser>
          <c:idx val="1"/>
          <c:order val="1"/>
          <c:spPr>
            <a:solidFill>
              <a:schemeClr val="accent2"/>
            </a:solidFill>
            <a:ln>
              <a:noFill/>
            </a:ln>
            <a:effectLst/>
          </c:spPr>
          <c:invertIfNegative val="0"/>
          <c:cat>
            <c:strRef>
              <c:f>'[WDES 24 tables.xlsx]Locality'!$B$105:$B$118</c:f>
              <c:strCache>
                <c:ptCount val="14"/>
                <c:pt idx="0">
                  <c:v>Comparator (Organisation Overall)</c:v>
                </c:pt>
                <c:pt idx="1">
                  <c:v>Specialist CHS</c:v>
                </c:pt>
                <c:pt idx="2">
                  <c:v>Bedfordshire CHS</c:v>
                </c:pt>
                <c:pt idx="3">
                  <c:v>Bedford</c:v>
                </c:pt>
                <c:pt idx="4">
                  <c:v>Tower Hamlets</c:v>
                </c:pt>
                <c:pt idx="5">
                  <c:v>Newham</c:v>
                </c:pt>
                <c:pt idx="6">
                  <c:v>Specialist Services</c:v>
                </c:pt>
                <c:pt idx="7">
                  <c:v>Corporate</c:v>
                </c:pt>
                <c:pt idx="8">
                  <c:v>City &amp; Hackney</c:v>
                </c:pt>
                <c:pt idx="9">
                  <c:v>Newham CHS</c:v>
                </c:pt>
                <c:pt idx="10">
                  <c:v>Luton</c:v>
                </c:pt>
                <c:pt idx="11">
                  <c:v>Community Services - Tower Hamlets</c:v>
                </c:pt>
                <c:pt idx="12">
                  <c:v>Forensic Services</c:v>
                </c:pt>
                <c:pt idx="13">
                  <c:v>Primary Care</c:v>
                </c:pt>
              </c:strCache>
            </c:strRef>
          </c:cat>
          <c:val>
            <c:numRef>
              <c:f>'[WDES 24 tables.xlsx]Locality'!$D$105:$D$118</c:f>
              <c:numCache>
                <c:formatCode>0.0%</c:formatCode>
                <c:ptCount val="14"/>
                <c:pt idx="1">
                  <c:v>0.5625</c:v>
                </c:pt>
                <c:pt idx="2">
                  <c:v>0.54929577464788737</c:v>
                </c:pt>
                <c:pt idx="3">
                  <c:v>0.51351351351351349</c:v>
                </c:pt>
                <c:pt idx="4">
                  <c:v>0.51282051282051277</c:v>
                </c:pt>
                <c:pt idx="5">
                  <c:v>0.51162790697674421</c:v>
                </c:pt>
                <c:pt idx="6">
                  <c:v>0.51094890510948909</c:v>
                </c:pt>
                <c:pt idx="7">
                  <c:v>0.5</c:v>
                </c:pt>
                <c:pt idx="8">
                  <c:v>0.45</c:v>
                </c:pt>
                <c:pt idx="9">
                  <c:v>0.44</c:v>
                </c:pt>
                <c:pt idx="10">
                  <c:v>0.41935483870967738</c:v>
                </c:pt>
                <c:pt idx="11">
                  <c:v>0.41666666666666669</c:v>
                </c:pt>
                <c:pt idx="12">
                  <c:v>0.3902439024390244</c:v>
                </c:pt>
                <c:pt idx="13">
                  <c:v>0.3888888888888889</c:v>
                </c:pt>
              </c:numCache>
            </c:numRef>
          </c:val>
          <c:extLst>
            <c:ext xmlns:c16="http://schemas.microsoft.com/office/drawing/2014/chart" uri="{C3380CC4-5D6E-409C-BE32-E72D297353CC}">
              <c16:uniqueId val="{00000003-733C-0443-8FFB-FDF40FD834B8}"/>
            </c:ext>
          </c:extLst>
        </c:ser>
        <c:dLbls>
          <c:showLegendKey val="0"/>
          <c:showVal val="0"/>
          <c:showCatName val="0"/>
          <c:showSerName val="0"/>
          <c:showPercent val="0"/>
          <c:showBubbleSize val="0"/>
        </c:dLbls>
        <c:gapWidth val="182"/>
        <c:axId val="306259872"/>
        <c:axId val="306234928"/>
      </c:barChart>
      <c:catAx>
        <c:axId val="30625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234928"/>
        <c:crosses val="autoZero"/>
        <c:auto val="1"/>
        <c:lblAlgn val="ctr"/>
        <c:lblOffset val="100"/>
        <c:noMultiLvlLbl val="0"/>
      </c:catAx>
      <c:valAx>
        <c:axId val="306234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25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D91-4742-818C-A592E5525617}"/>
              </c:ext>
            </c:extLst>
          </c:dPt>
          <c:cat>
            <c:strRef>
              <c:f>'[WDES 24 tables.xlsx]Staffing Group'!$B$66:$B$73</c:f>
              <c:strCache>
                <c:ptCount val="8"/>
                <c:pt idx="0">
                  <c:v>Comparator (Organisation Overall)</c:v>
                </c:pt>
                <c:pt idx="1">
                  <c:v>Nursing and Midwifery Registered</c:v>
                </c:pt>
                <c:pt idx="2">
                  <c:v>Add Prof Scientific and Technic</c:v>
                </c:pt>
                <c:pt idx="3">
                  <c:v>Administrative and Clerical</c:v>
                </c:pt>
                <c:pt idx="4">
                  <c:v>Allied Health Professionals</c:v>
                </c:pt>
                <c:pt idx="5">
                  <c:v>Additional Clinical Services</c:v>
                </c:pt>
                <c:pt idx="6">
                  <c:v>Medical and Dental</c:v>
                </c:pt>
                <c:pt idx="7">
                  <c:v>Estates and Ancillary</c:v>
                </c:pt>
              </c:strCache>
            </c:strRef>
          </c:cat>
          <c:val>
            <c:numRef>
              <c:f>'[WDES 24 tables.xlsx]Staffing Group'!$C$66:$C$73</c:f>
              <c:numCache>
                <c:formatCode>0.0%</c:formatCode>
                <c:ptCount val="8"/>
                <c:pt idx="0">
                  <c:v>0.55499153976311333</c:v>
                </c:pt>
                <c:pt idx="1">
                  <c:v>0.57760314341846763</c:v>
                </c:pt>
                <c:pt idx="2">
                  <c:v>0.58689458689458684</c:v>
                </c:pt>
                <c:pt idx="3">
                  <c:v>0.5535714285714286</c:v>
                </c:pt>
                <c:pt idx="4">
                  <c:v>0.58636363636363631</c:v>
                </c:pt>
                <c:pt idx="5">
                  <c:v>0.6116751269035533</c:v>
                </c:pt>
                <c:pt idx="6">
                  <c:v>0.58947368421052626</c:v>
                </c:pt>
                <c:pt idx="7">
                  <c:v>0</c:v>
                </c:pt>
              </c:numCache>
            </c:numRef>
          </c:val>
          <c:extLst>
            <c:ext xmlns:c16="http://schemas.microsoft.com/office/drawing/2014/chart" uri="{C3380CC4-5D6E-409C-BE32-E72D297353CC}">
              <c16:uniqueId val="{00000002-2D91-4742-818C-A592E5525617}"/>
            </c:ext>
          </c:extLst>
        </c:ser>
        <c:ser>
          <c:idx val="1"/>
          <c:order val="1"/>
          <c:spPr>
            <a:solidFill>
              <a:schemeClr val="accent2"/>
            </a:solidFill>
            <a:ln>
              <a:noFill/>
            </a:ln>
            <a:effectLst/>
          </c:spPr>
          <c:invertIfNegative val="0"/>
          <c:cat>
            <c:strRef>
              <c:f>'[WDES 24 tables.xlsx]Staffing Group'!$B$66:$B$73</c:f>
              <c:strCache>
                <c:ptCount val="8"/>
                <c:pt idx="0">
                  <c:v>Comparator (Organisation Overall)</c:v>
                </c:pt>
                <c:pt idx="1">
                  <c:v>Nursing and Midwifery Registered</c:v>
                </c:pt>
                <c:pt idx="2">
                  <c:v>Add Prof Scientific and Technic</c:v>
                </c:pt>
                <c:pt idx="3">
                  <c:v>Administrative and Clerical</c:v>
                </c:pt>
                <c:pt idx="4">
                  <c:v>Allied Health Professionals</c:v>
                </c:pt>
                <c:pt idx="5">
                  <c:v>Additional Clinical Services</c:v>
                </c:pt>
                <c:pt idx="6">
                  <c:v>Medical and Dental</c:v>
                </c:pt>
                <c:pt idx="7">
                  <c:v>Estates and Ancillary</c:v>
                </c:pt>
              </c:strCache>
            </c:strRef>
          </c:cat>
          <c:val>
            <c:numRef>
              <c:f>'[WDES 24 tables.xlsx]Staffing Group'!$D$66:$D$73</c:f>
              <c:numCache>
                <c:formatCode>0.0%</c:formatCode>
                <c:ptCount val="8"/>
                <c:pt idx="1">
                  <c:v>0.53020134228187921</c:v>
                </c:pt>
                <c:pt idx="2">
                  <c:v>0.52336448598130836</c:v>
                </c:pt>
                <c:pt idx="3">
                  <c:v>0.49282296650717711</c:v>
                </c:pt>
                <c:pt idx="4">
                  <c:v>0.4777777777777778</c:v>
                </c:pt>
                <c:pt idx="5">
                  <c:v>0.47204968944099379</c:v>
                </c:pt>
                <c:pt idx="6">
                  <c:v>0.375</c:v>
                </c:pt>
              </c:numCache>
            </c:numRef>
          </c:val>
          <c:extLst>
            <c:ext xmlns:c16="http://schemas.microsoft.com/office/drawing/2014/chart" uri="{C3380CC4-5D6E-409C-BE32-E72D297353CC}">
              <c16:uniqueId val="{00000003-2D91-4742-818C-A592E5525617}"/>
            </c:ext>
          </c:extLst>
        </c:ser>
        <c:dLbls>
          <c:showLegendKey val="0"/>
          <c:showVal val="0"/>
          <c:showCatName val="0"/>
          <c:showSerName val="0"/>
          <c:showPercent val="0"/>
          <c:showBubbleSize val="0"/>
        </c:dLbls>
        <c:gapWidth val="182"/>
        <c:axId val="229976496"/>
        <c:axId val="230519712"/>
      </c:barChart>
      <c:catAx>
        <c:axId val="229976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19712"/>
        <c:crosses val="autoZero"/>
        <c:auto val="1"/>
        <c:lblAlgn val="ctr"/>
        <c:lblOffset val="100"/>
        <c:noMultiLvlLbl val="0"/>
      </c:catAx>
      <c:valAx>
        <c:axId val="2305197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97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12D7-45FA-8E3C-CB47796EC37A}"/>
              </c:ext>
            </c:extLst>
          </c:dPt>
          <c:cat>
            <c:strRef>
              <c:f>'[WDES 24 tables.xlsx]Age'!$B$57:$B$63</c:f>
              <c:strCache>
                <c:ptCount val="7"/>
                <c:pt idx="0">
                  <c:v>Comparator (Organisation Overall)</c:v>
                </c:pt>
                <c:pt idx="1">
                  <c:v>51-65</c:v>
                </c:pt>
                <c:pt idx="2">
                  <c:v>21-30</c:v>
                </c:pt>
                <c:pt idx="3">
                  <c:v>66+</c:v>
                </c:pt>
                <c:pt idx="4">
                  <c:v>31-40</c:v>
                </c:pt>
                <c:pt idx="5">
                  <c:v>41-50</c:v>
                </c:pt>
                <c:pt idx="6">
                  <c:v>16-20</c:v>
                </c:pt>
              </c:strCache>
            </c:strRef>
          </c:cat>
          <c:val>
            <c:numRef>
              <c:f>'[WDES 24 tables.xlsx]Age'!$C$57:$C$63</c:f>
              <c:numCache>
                <c:formatCode>0.0%</c:formatCode>
                <c:ptCount val="7"/>
                <c:pt idx="0">
                  <c:v>0.55499153976311333</c:v>
                </c:pt>
                <c:pt idx="1">
                  <c:v>0.57118055555555558</c:v>
                </c:pt>
                <c:pt idx="2">
                  <c:v>0.5824915824915825</c:v>
                </c:pt>
                <c:pt idx="3">
                  <c:v>0.63829787234042556</c:v>
                </c:pt>
                <c:pt idx="4">
                  <c:v>0.57586206896551728</c:v>
                </c:pt>
                <c:pt idx="5">
                  <c:v>0.59247135842880527</c:v>
                </c:pt>
                <c:pt idx="6">
                  <c:v>0</c:v>
                </c:pt>
              </c:numCache>
            </c:numRef>
          </c:val>
          <c:extLst>
            <c:ext xmlns:c16="http://schemas.microsoft.com/office/drawing/2014/chart" uri="{C3380CC4-5D6E-409C-BE32-E72D297353CC}">
              <c16:uniqueId val="{00000000-D3DD-4B69-93A6-6BF17A5D9CE5}"/>
            </c:ext>
          </c:extLst>
        </c:ser>
        <c:ser>
          <c:idx val="1"/>
          <c:order val="1"/>
          <c:spPr>
            <a:solidFill>
              <a:schemeClr val="accent2"/>
            </a:solidFill>
            <a:ln>
              <a:noFill/>
            </a:ln>
            <a:effectLst/>
          </c:spPr>
          <c:invertIfNegative val="0"/>
          <c:cat>
            <c:strRef>
              <c:f>'[WDES 24 tables.xlsx]Age'!$B$57:$B$63</c:f>
              <c:strCache>
                <c:ptCount val="7"/>
                <c:pt idx="0">
                  <c:v>Comparator (Organisation Overall)</c:v>
                </c:pt>
                <c:pt idx="1">
                  <c:v>51-65</c:v>
                </c:pt>
                <c:pt idx="2">
                  <c:v>21-30</c:v>
                </c:pt>
                <c:pt idx="3">
                  <c:v>66+</c:v>
                </c:pt>
                <c:pt idx="4">
                  <c:v>31-40</c:v>
                </c:pt>
                <c:pt idx="5">
                  <c:v>41-50</c:v>
                </c:pt>
                <c:pt idx="6">
                  <c:v>16-20</c:v>
                </c:pt>
              </c:strCache>
            </c:strRef>
          </c:cat>
          <c:val>
            <c:numRef>
              <c:f>'[WDES 24 tables.xlsx]Age'!$D$57:$D$63</c:f>
              <c:numCache>
                <c:formatCode>0.0%</c:formatCode>
                <c:ptCount val="7"/>
                <c:pt idx="1">
                  <c:v>0.50972762645914393</c:v>
                </c:pt>
                <c:pt idx="2">
                  <c:v>0.50943396226415094</c:v>
                </c:pt>
                <c:pt idx="3">
                  <c:v>0.5</c:v>
                </c:pt>
                <c:pt idx="4">
                  <c:v>0.49056603773584911</c:v>
                </c:pt>
                <c:pt idx="5">
                  <c:v>0.47715736040609141</c:v>
                </c:pt>
                <c:pt idx="6">
                  <c:v>0</c:v>
                </c:pt>
              </c:numCache>
            </c:numRef>
          </c:val>
          <c:extLst>
            <c:ext xmlns:c16="http://schemas.microsoft.com/office/drawing/2014/chart" uri="{C3380CC4-5D6E-409C-BE32-E72D297353CC}">
              <c16:uniqueId val="{00000001-D3DD-4B69-93A6-6BF17A5D9CE5}"/>
            </c:ext>
          </c:extLst>
        </c:ser>
        <c:dLbls>
          <c:showLegendKey val="0"/>
          <c:showVal val="0"/>
          <c:showCatName val="0"/>
          <c:showSerName val="0"/>
          <c:showPercent val="0"/>
          <c:showBubbleSize val="0"/>
        </c:dLbls>
        <c:gapWidth val="182"/>
        <c:axId val="192012807"/>
        <c:axId val="192014855"/>
      </c:barChart>
      <c:catAx>
        <c:axId val="192012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14855"/>
        <c:crosses val="autoZero"/>
        <c:auto val="1"/>
        <c:lblAlgn val="ctr"/>
        <c:lblOffset val="100"/>
        <c:noMultiLvlLbl val="0"/>
      </c:catAx>
      <c:valAx>
        <c:axId val="192014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12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162D-5B44-8620-2ECAA95617EE}"/>
              </c:ext>
            </c:extLst>
          </c:dPt>
          <c:dPt>
            <c:idx val="11"/>
            <c:invertIfNegative val="0"/>
            <c:bubble3D val="0"/>
            <c:spPr>
              <a:solidFill>
                <a:srgbClr val="0070C0"/>
              </a:solidFill>
              <a:ln>
                <a:noFill/>
              </a:ln>
              <a:effectLst/>
            </c:spPr>
            <c:extLst>
              <c:ext xmlns:c16="http://schemas.microsoft.com/office/drawing/2014/chart" uri="{C3380CC4-5D6E-409C-BE32-E72D297353CC}">
                <c16:uniqueId val="{00000004-162D-5B44-8620-2ECAA95617EE}"/>
              </c:ext>
            </c:extLst>
          </c:dPt>
          <c:dPt>
            <c:idx val="12"/>
            <c:invertIfNegative val="0"/>
            <c:bubble3D val="0"/>
            <c:spPr>
              <a:solidFill>
                <a:srgbClr val="0070C0"/>
              </a:solidFill>
              <a:ln>
                <a:noFill/>
              </a:ln>
              <a:effectLst/>
            </c:spPr>
            <c:extLst>
              <c:ext xmlns:c16="http://schemas.microsoft.com/office/drawing/2014/chart" uri="{C3380CC4-5D6E-409C-BE32-E72D297353CC}">
                <c16:uniqueId val="{00000003-162D-5B44-8620-2ECAA95617EE}"/>
              </c:ext>
            </c:extLst>
          </c:dPt>
          <c:dPt>
            <c:idx val="13"/>
            <c:invertIfNegative val="0"/>
            <c:bubble3D val="0"/>
            <c:spPr>
              <a:solidFill>
                <a:srgbClr val="0070C0"/>
              </a:solidFill>
              <a:ln>
                <a:noFill/>
              </a:ln>
              <a:effectLst/>
            </c:spPr>
            <c:extLst>
              <c:ext xmlns:c16="http://schemas.microsoft.com/office/drawing/2014/chart" uri="{C3380CC4-5D6E-409C-BE32-E72D297353CC}">
                <c16:uniqueId val="{00000005-162D-5B44-8620-2ECAA95617EE}"/>
              </c:ext>
            </c:extLst>
          </c:dPt>
          <c:dPt>
            <c:idx val="17"/>
            <c:invertIfNegative val="0"/>
            <c:bubble3D val="0"/>
            <c:spPr>
              <a:solidFill>
                <a:schemeClr val="bg2">
                  <a:lumMod val="50000"/>
                </a:schemeClr>
              </a:solidFill>
              <a:ln>
                <a:noFill/>
              </a:ln>
              <a:effectLst/>
            </c:spPr>
            <c:extLst>
              <c:ext xmlns:c16="http://schemas.microsoft.com/office/drawing/2014/chart" uri="{C3380CC4-5D6E-409C-BE32-E72D297353CC}">
                <c16:uniqueId val="{00000002-162D-5B44-8620-2ECAA95617EE}"/>
              </c:ext>
            </c:extLst>
          </c:dPt>
          <c:cat>
            <c:strRef>
              <c:f>'[WDES 24 tables.xlsx]Eth'!$C$128:$C$146</c:f>
              <c:strCache>
                <c:ptCount val="19"/>
                <c:pt idx="0">
                  <c:v>Comparator (Organisation Overall)</c:v>
                </c:pt>
                <c:pt idx="1">
                  <c:v>Arab</c:v>
                </c:pt>
                <c:pt idx="2">
                  <c:v>Chinese</c:v>
                </c:pt>
                <c:pt idx="3">
                  <c:v>Gypsy or Irish Traveller</c:v>
                </c:pt>
                <c:pt idx="4">
                  <c:v>Pakistani</c:v>
                </c:pt>
                <c:pt idx="5">
                  <c:v>White and Asian</c:v>
                </c:pt>
                <c:pt idx="6">
                  <c:v>White and Black African</c:v>
                </c:pt>
                <c:pt idx="7">
                  <c:v>White and Black Caribbean</c:v>
                </c:pt>
                <c:pt idx="8">
                  <c:v>African</c:v>
                </c:pt>
                <c:pt idx="9">
                  <c:v>Any other Asian background</c:v>
                </c:pt>
                <c:pt idx="10">
                  <c:v>Caribbean</c:v>
                </c:pt>
                <c:pt idx="11">
                  <c:v>English / Welsh / Scottish / Northern Irish / British</c:v>
                </c:pt>
                <c:pt idx="12">
                  <c:v>Irish</c:v>
                </c:pt>
                <c:pt idx="13">
                  <c:v>Any other White background</c:v>
                </c:pt>
                <c:pt idx="14">
                  <c:v>Indian</c:v>
                </c:pt>
                <c:pt idx="15">
                  <c:v>Bangladeshi</c:v>
                </c:pt>
                <c:pt idx="16">
                  <c:v>Any other Black / African / Caribbean background</c:v>
                </c:pt>
                <c:pt idx="17">
                  <c:v>Any other ethnic background (please specify)</c:v>
                </c:pt>
                <c:pt idx="18">
                  <c:v>Any other Mixed / Multiple ethnic background</c:v>
                </c:pt>
              </c:strCache>
            </c:strRef>
          </c:cat>
          <c:val>
            <c:numRef>
              <c:f>'[WDES 24 tables.xlsx]Eth'!$D$128:$D$146</c:f>
              <c:numCache>
                <c:formatCode>0.0%</c:formatCode>
                <c:ptCount val="19"/>
                <c:pt idx="0">
                  <c:v>0.55500000000000005</c:v>
                </c:pt>
                <c:pt idx="1">
                  <c:v>0</c:v>
                </c:pt>
                <c:pt idx="2">
                  <c:v>0</c:v>
                </c:pt>
                <c:pt idx="3">
                  <c:v>0</c:v>
                </c:pt>
                <c:pt idx="4">
                  <c:v>0</c:v>
                </c:pt>
                <c:pt idx="5">
                  <c:v>0</c:v>
                </c:pt>
                <c:pt idx="6">
                  <c:v>0</c:v>
                </c:pt>
                <c:pt idx="7">
                  <c:v>0</c:v>
                </c:pt>
                <c:pt idx="8">
                  <c:v>0.629</c:v>
                </c:pt>
                <c:pt idx="9">
                  <c:v>0.61499999999999999</c:v>
                </c:pt>
                <c:pt idx="10">
                  <c:v>0.59</c:v>
                </c:pt>
                <c:pt idx="11">
                  <c:v>0.52400000000000002</c:v>
                </c:pt>
                <c:pt idx="12">
                  <c:v>0.45800000000000002</c:v>
                </c:pt>
                <c:pt idx="13">
                  <c:v>0.40899999999999997</c:v>
                </c:pt>
                <c:pt idx="14">
                  <c:v>0.371</c:v>
                </c:pt>
                <c:pt idx="15">
                  <c:v>0.36699999999999999</c:v>
                </c:pt>
                <c:pt idx="16">
                  <c:v>0.3</c:v>
                </c:pt>
                <c:pt idx="17">
                  <c:v>0.29399999999999998</c:v>
                </c:pt>
                <c:pt idx="18">
                  <c:v>0.25</c:v>
                </c:pt>
              </c:numCache>
            </c:numRef>
          </c:val>
          <c:extLst>
            <c:ext xmlns:c16="http://schemas.microsoft.com/office/drawing/2014/chart" uri="{C3380CC4-5D6E-409C-BE32-E72D297353CC}">
              <c16:uniqueId val="{00000000-162D-5B44-8620-2ECAA95617EE}"/>
            </c:ext>
          </c:extLst>
        </c:ser>
        <c:dLbls>
          <c:showLegendKey val="0"/>
          <c:showVal val="0"/>
          <c:showCatName val="0"/>
          <c:showSerName val="0"/>
          <c:showPercent val="0"/>
          <c:showBubbleSize val="0"/>
        </c:dLbls>
        <c:gapWidth val="182"/>
        <c:axId val="1276681728"/>
        <c:axId val="1276689040"/>
      </c:barChart>
      <c:catAx>
        <c:axId val="127668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6689040"/>
        <c:crosses val="autoZero"/>
        <c:auto val="1"/>
        <c:lblAlgn val="ctr"/>
        <c:lblOffset val="100"/>
        <c:noMultiLvlLbl val="0"/>
      </c:catAx>
      <c:valAx>
        <c:axId val="1276689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668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1111-41AA-8284-BD2E83242BC1}"/>
              </c:ext>
            </c:extLst>
          </c:dPt>
          <c:cat>
            <c:strRef>
              <c:f>'[WDES 24 tables.xlsx]Gender'!$F$63:$F$68</c:f>
              <c:strCache>
                <c:ptCount val="6"/>
                <c:pt idx="0">
                  <c:v>Comparator (Organisation Overall)</c:v>
                </c:pt>
                <c:pt idx="1">
                  <c:v>Male</c:v>
                </c:pt>
                <c:pt idx="2">
                  <c:v>Female</c:v>
                </c:pt>
                <c:pt idx="3">
                  <c:v>Prefer not to say</c:v>
                </c:pt>
                <c:pt idx="4">
                  <c:v>Non-binary</c:v>
                </c:pt>
                <c:pt idx="5">
                  <c:v>Prefer to self-describe</c:v>
                </c:pt>
              </c:strCache>
            </c:strRef>
          </c:cat>
          <c:val>
            <c:numRef>
              <c:f>'[WDES 24 tables.xlsx]Gender'!$G$63:$G$68</c:f>
              <c:numCache>
                <c:formatCode>0.0%</c:formatCode>
                <c:ptCount val="6"/>
                <c:pt idx="0" formatCode="General">
                  <c:v>0.55499153976311333</c:v>
                </c:pt>
                <c:pt idx="1">
                  <c:v>0.66605504587155961</c:v>
                </c:pt>
                <c:pt idx="2">
                  <c:v>0.56325706594885594</c:v>
                </c:pt>
                <c:pt idx="3">
                  <c:v>0.37179487179487181</c:v>
                </c:pt>
                <c:pt idx="4">
                  <c:v>0</c:v>
                </c:pt>
                <c:pt idx="5">
                  <c:v>0</c:v>
                </c:pt>
              </c:numCache>
            </c:numRef>
          </c:val>
          <c:extLst>
            <c:ext xmlns:c16="http://schemas.microsoft.com/office/drawing/2014/chart" uri="{C3380CC4-5D6E-409C-BE32-E72D297353CC}">
              <c16:uniqueId val="{00000000-966F-459B-886A-0DD77CE748AC}"/>
            </c:ext>
          </c:extLst>
        </c:ser>
        <c:ser>
          <c:idx val="1"/>
          <c:order val="1"/>
          <c:spPr>
            <a:solidFill>
              <a:schemeClr val="accent2"/>
            </a:solidFill>
            <a:ln>
              <a:noFill/>
            </a:ln>
            <a:effectLst/>
          </c:spPr>
          <c:invertIfNegative val="0"/>
          <c:cat>
            <c:strRef>
              <c:f>'[WDES 24 tables.xlsx]Gender'!$F$63:$F$68</c:f>
              <c:strCache>
                <c:ptCount val="6"/>
                <c:pt idx="0">
                  <c:v>Comparator (Organisation Overall)</c:v>
                </c:pt>
                <c:pt idx="1">
                  <c:v>Male</c:v>
                </c:pt>
                <c:pt idx="2">
                  <c:v>Female</c:v>
                </c:pt>
                <c:pt idx="3">
                  <c:v>Prefer not to say</c:v>
                </c:pt>
                <c:pt idx="4">
                  <c:v>Non-binary</c:v>
                </c:pt>
                <c:pt idx="5">
                  <c:v>Prefer to self-describe</c:v>
                </c:pt>
              </c:strCache>
            </c:strRef>
          </c:cat>
          <c:val>
            <c:numRef>
              <c:f>'[WDES 24 tables.xlsx]Gender'!$H$63:$H$68</c:f>
              <c:numCache>
                <c:formatCode>0.0%</c:formatCode>
                <c:ptCount val="6"/>
                <c:pt idx="1">
                  <c:v>0.54887218045112784</c:v>
                </c:pt>
                <c:pt idx="2">
                  <c:v>0.49479166666666669</c:v>
                </c:pt>
                <c:pt idx="3">
                  <c:v>0.1851851851851852</c:v>
                </c:pt>
                <c:pt idx="4">
                  <c:v>0</c:v>
                </c:pt>
                <c:pt idx="5">
                  <c:v>0</c:v>
                </c:pt>
              </c:numCache>
            </c:numRef>
          </c:val>
          <c:extLst>
            <c:ext xmlns:c16="http://schemas.microsoft.com/office/drawing/2014/chart" uri="{C3380CC4-5D6E-409C-BE32-E72D297353CC}">
              <c16:uniqueId val="{00000001-966F-459B-886A-0DD77CE748AC}"/>
            </c:ext>
          </c:extLst>
        </c:ser>
        <c:dLbls>
          <c:showLegendKey val="0"/>
          <c:showVal val="0"/>
          <c:showCatName val="0"/>
          <c:showSerName val="0"/>
          <c:showPercent val="0"/>
          <c:showBubbleSize val="0"/>
        </c:dLbls>
        <c:gapWidth val="182"/>
        <c:axId val="877663240"/>
        <c:axId val="877665288"/>
      </c:barChart>
      <c:catAx>
        <c:axId val="877663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665288"/>
        <c:crosses val="autoZero"/>
        <c:auto val="1"/>
        <c:lblAlgn val="ctr"/>
        <c:lblOffset val="100"/>
        <c:noMultiLvlLbl val="0"/>
      </c:catAx>
      <c:valAx>
        <c:axId val="877665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66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DEA5-49E4-B881-D8609FDC1E33}"/>
              </c:ext>
            </c:extLst>
          </c:dPt>
          <c:cat>
            <c:strRef>
              <c:f>'[WDES 24 tables.xlsx]Religion'!$B$86:$B$95</c:f>
              <c:strCache>
                <c:ptCount val="10"/>
                <c:pt idx="0">
                  <c:v>Comparator (Organisation Overall)</c:v>
                </c:pt>
                <c:pt idx="1">
                  <c:v>Any other religion (please specify)</c:v>
                </c:pt>
                <c:pt idx="2">
                  <c:v>No religion</c:v>
                </c:pt>
                <c:pt idx="3">
                  <c:v>Christian</c:v>
                </c:pt>
                <c:pt idx="4">
                  <c:v>Jewish</c:v>
                </c:pt>
                <c:pt idx="5">
                  <c:v>Muslim</c:v>
                </c:pt>
                <c:pt idx="6">
                  <c:v>I would prefer not to say</c:v>
                </c:pt>
                <c:pt idx="7">
                  <c:v>Hindu</c:v>
                </c:pt>
                <c:pt idx="8">
                  <c:v>Buddhist</c:v>
                </c:pt>
                <c:pt idx="9">
                  <c:v>Sikh</c:v>
                </c:pt>
              </c:strCache>
            </c:strRef>
          </c:cat>
          <c:val>
            <c:numRef>
              <c:f>'[WDES 24 tables.xlsx]Religion'!$C$86:$C$95</c:f>
              <c:numCache>
                <c:formatCode>0.0%</c:formatCode>
                <c:ptCount val="10"/>
                <c:pt idx="0" formatCode="General">
                  <c:v>0.55499153976311333</c:v>
                </c:pt>
                <c:pt idx="1">
                  <c:v>0.41935483870967738</c:v>
                </c:pt>
                <c:pt idx="2">
                  <c:v>0.54868624420401857</c:v>
                </c:pt>
                <c:pt idx="3">
                  <c:v>0.61050328227571116</c:v>
                </c:pt>
                <c:pt idx="4">
                  <c:v>0.65</c:v>
                </c:pt>
                <c:pt idx="5">
                  <c:v>0.63900414937759331</c:v>
                </c:pt>
                <c:pt idx="6">
                  <c:v>0.44444444444444442</c:v>
                </c:pt>
                <c:pt idx="7">
                  <c:v>0.66666666666666663</c:v>
                </c:pt>
                <c:pt idx="8">
                  <c:v>0.58620689655172409</c:v>
                </c:pt>
                <c:pt idx="9">
                  <c:v>0.64</c:v>
                </c:pt>
              </c:numCache>
            </c:numRef>
          </c:val>
          <c:extLst>
            <c:ext xmlns:c16="http://schemas.microsoft.com/office/drawing/2014/chart" uri="{C3380CC4-5D6E-409C-BE32-E72D297353CC}">
              <c16:uniqueId val="{00000000-0B7E-477D-AF6C-3EB59CDCF693}"/>
            </c:ext>
          </c:extLst>
        </c:ser>
        <c:ser>
          <c:idx val="1"/>
          <c:order val="1"/>
          <c:spPr>
            <a:solidFill>
              <a:schemeClr val="accent2"/>
            </a:solidFill>
            <a:ln>
              <a:noFill/>
            </a:ln>
            <a:effectLst/>
          </c:spPr>
          <c:invertIfNegative val="0"/>
          <c:cat>
            <c:strRef>
              <c:f>'[WDES 24 tables.xlsx]Religion'!$B$86:$B$95</c:f>
              <c:strCache>
                <c:ptCount val="10"/>
                <c:pt idx="0">
                  <c:v>Comparator (Organisation Overall)</c:v>
                </c:pt>
                <c:pt idx="1">
                  <c:v>Any other religion (please specify)</c:v>
                </c:pt>
                <c:pt idx="2">
                  <c:v>No religion</c:v>
                </c:pt>
                <c:pt idx="3">
                  <c:v>Christian</c:v>
                </c:pt>
                <c:pt idx="4">
                  <c:v>Jewish</c:v>
                </c:pt>
                <c:pt idx="5">
                  <c:v>Muslim</c:v>
                </c:pt>
                <c:pt idx="6">
                  <c:v>I would prefer not to say</c:v>
                </c:pt>
                <c:pt idx="7">
                  <c:v>Hindu</c:v>
                </c:pt>
                <c:pt idx="8">
                  <c:v>Buddhist</c:v>
                </c:pt>
                <c:pt idx="9">
                  <c:v>Sikh</c:v>
                </c:pt>
              </c:strCache>
            </c:strRef>
          </c:cat>
          <c:val>
            <c:numRef>
              <c:f>'[WDES 24 tables.xlsx]Religion'!$D$86:$D$95</c:f>
              <c:numCache>
                <c:formatCode>0.0%</c:formatCode>
                <c:ptCount val="10"/>
                <c:pt idx="1">
                  <c:v>0.625</c:v>
                </c:pt>
                <c:pt idx="2">
                  <c:v>0.52500000000000002</c:v>
                </c:pt>
                <c:pt idx="3">
                  <c:v>0.51578947368421058</c:v>
                </c:pt>
                <c:pt idx="4">
                  <c:v>0.5</c:v>
                </c:pt>
                <c:pt idx="5">
                  <c:v>0.42857142857142849</c:v>
                </c:pt>
                <c:pt idx="6">
                  <c:v>0.375</c:v>
                </c:pt>
                <c:pt idx="7">
                  <c:v>0.2857142857142857</c:v>
                </c:pt>
                <c:pt idx="8">
                  <c:v>0</c:v>
                </c:pt>
                <c:pt idx="9">
                  <c:v>0</c:v>
                </c:pt>
              </c:numCache>
            </c:numRef>
          </c:val>
          <c:extLst>
            <c:ext xmlns:c16="http://schemas.microsoft.com/office/drawing/2014/chart" uri="{C3380CC4-5D6E-409C-BE32-E72D297353CC}">
              <c16:uniqueId val="{00000001-0B7E-477D-AF6C-3EB59CDCF693}"/>
            </c:ext>
          </c:extLst>
        </c:ser>
        <c:dLbls>
          <c:showLegendKey val="0"/>
          <c:showVal val="0"/>
          <c:showCatName val="0"/>
          <c:showSerName val="0"/>
          <c:showPercent val="0"/>
          <c:showBubbleSize val="0"/>
        </c:dLbls>
        <c:gapWidth val="182"/>
        <c:axId val="503198728"/>
        <c:axId val="503200776"/>
      </c:barChart>
      <c:catAx>
        <c:axId val="503198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200776"/>
        <c:crosses val="autoZero"/>
        <c:auto val="1"/>
        <c:lblAlgn val="ctr"/>
        <c:lblOffset val="100"/>
        <c:noMultiLvlLbl val="0"/>
      </c:catAx>
      <c:valAx>
        <c:axId val="503200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198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A74-4EFE-81DB-CA08FEBF76CD}"/>
              </c:ext>
            </c:extLst>
          </c:dPt>
          <c:cat>
            <c:strRef>
              <c:f>'[WDES 24 tables.xlsx]Sexual Orientation'!$B$68:$B$73</c:f>
              <c:strCache>
                <c:ptCount val="6"/>
                <c:pt idx="0">
                  <c:v>Comparator (Organisation Overall)</c:v>
                </c:pt>
                <c:pt idx="1">
                  <c:v>Heterosexual or straight</c:v>
                </c:pt>
                <c:pt idx="2">
                  <c:v>Gay or Lesbian</c:v>
                </c:pt>
                <c:pt idx="3">
                  <c:v>Bisexual</c:v>
                </c:pt>
                <c:pt idx="4">
                  <c:v>I would prefer not to say</c:v>
                </c:pt>
                <c:pt idx="5">
                  <c:v>Other</c:v>
                </c:pt>
              </c:strCache>
            </c:strRef>
          </c:cat>
          <c:val>
            <c:numRef>
              <c:f>'[WDES 24 tables.xlsx]Sexual Orientation'!$C$68:$C$73</c:f>
              <c:numCache>
                <c:formatCode>0.0%</c:formatCode>
                <c:ptCount val="6"/>
                <c:pt idx="0" formatCode="General">
                  <c:v>0.55499153976311333</c:v>
                </c:pt>
                <c:pt idx="1">
                  <c:v>0.58596679164434917</c:v>
                </c:pt>
                <c:pt idx="2">
                  <c:v>0.69696969696969702</c:v>
                </c:pt>
                <c:pt idx="3">
                  <c:v>0.56521739130434778</c:v>
                </c:pt>
                <c:pt idx="4">
                  <c:v>0.44615384615384618</c:v>
                </c:pt>
                <c:pt idx="5">
                  <c:v>0.66666666666666663</c:v>
                </c:pt>
              </c:numCache>
            </c:numRef>
          </c:val>
          <c:extLst>
            <c:ext xmlns:c16="http://schemas.microsoft.com/office/drawing/2014/chart" uri="{C3380CC4-5D6E-409C-BE32-E72D297353CC}">
              <c16:uniqueId val="{00000002-AA74-4EFE-81DB-CA08FEBF76CD}"/>
            </c:ext>
          </c:extLst>
        </c:ser>
        <c:ser>
          <c:idx val="1"/>
          <c:order val="1"/>
          <c:spPr>
            <a:solidFill>
              <a:schemeClr val="accent2"/>
            </a:solidFill>
            <a:ln>
              <a:noFill/>
            </a:ln>
            <a:effectLst/>
          </c:spPr>
          <c:invertIfNegative val="0"/>
          <c:cat>
            <c:strRef>
              <c:f>'[WDES 24 tables.xlsx]Sexual Orientation'!$B$68:$B$73</c:f>
              <c:strCache>
                <c:ptCount val="6"/>
                <c:pt idx="0">
                  <c:v>Comparator (Organisation Overall)</c:v>
                </c:pt>
                <c:pt idx="1">
                  <c:v>Heterosexual or straight</c:v>
                </c:pt>
                <c:pt idx="2">
                  <c:v>Gay or Lesbian</c:v>
                </c:pt>
                <c:pt idx="3">
                  <c:v>Bisexual</c:v>
                </c:pt>
                <c:pt idx="4">
                  <c:v>I would prefer not to say</c:v>
                </c:pt>
                <c:pt idx="5">
                  <c:v>Other</c:v>
                </c:pt>
              </c:strCache>
            </c:strRef>
          </c:cat>
          <c:val>
            <c:numRef>
              <c:f>'[WDES 24 tables.xlsx]Sexual Orientation'!$D$68:$D$73</c:f>
              <c:numCache>
                <c:formatCode>0.0%</c:formatCode>
                <c:ptCount val="6"/>
                <c:pt idx="1">
                  <c:v>0.51480263157894735</c:v>
                </c:pt>
                <c:pt idx="2">
                  <c:v>0.51351351351351349</c:v>
                </c:pt>
                <c:pt idx="3">
                  <c:v>0.46808510638297868</c:v>
                </c:pt>
                <c:pt idx="4">
                  <c:v>0.2857142857142857</c:v>
                </c:pt>
                <c:pt idx="5">
                  <c:v>0.27272727272727271</c:v>
                </c:pt>
              </c:numCache>
            </c:numRef>
          </c:val>
          <c:extLst>
            <c:ext xmlns:c16="http://schemas.microsoft.com/office/drawing/2014/chart" uri="{C3380CC4-5D6E-409C-BE32-E72D297353CC}">
              <c16:uniqueId val="{00000003-AA74-4EFE-81DB-CA08FEBF76CD}"/>
            </c:ext>
          </c:extLst>
        </c:ser>
        <c:dLbls>
          <c:showLegendKey val="0"/>
          <c:showVal val="0"/>
          <c:showCatName val="0"/>
          <c:showSerName val="0"/>
          <c:showPercent val="0"/>
          <c:showBubbleSize val="0"/>
        </c:dLbls>
        <c:gapWidth val="182"/>
        <c:axId val="1781095943"/>
        <c:axId val="1782687239"/>
      </c:barChart>
      <c:catAx>
        <c:axId val="1781095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2687239"/>
        <c:crosses val="autoZero"/>
        <c:auto val="1"/>
        <c:lblAlgn val="ctr"/>
        <c:lblOffset val="100"/>
        <c:noMultiLvlLbl val="0"/>
      </c:catAx>
      <c:valAx>
        <c:axId val="1782687239"/>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1095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4C04-42D5-85BC-4C38EBD674CF}"/>
              </c:ext>
            </c:extLst>
          </c:dPt>
          <c:cat>
            <c:strRef>
              <c:f>'[WDES 24 tables.xlsx]Locality'!$B$121:$B$134</c:f>
              <c:strCache>
                <c:ptCount val="14"/>
                <c:pt idx="0">
                  <c:v>Comparator (Organisation Overall)</c:v>
                </c:pt>
                <c:pt idx="1">
                  <c:v>Specialist CHS</c:v>
                </c:pt>
                <c:pt idx="2">
                  <c:v>Bedfordshire CHS</c:v>
                </c:pt>
                <c:pt idx="3">
                  <c:v>Newham</c:v>
                </c:pt>
                <c:pt idx="4">
                  <c:v>Bedford</c:v>
                </c:pt>
                <c:pt idx="5">
                  <c:v>Newham CHS</c:v>
                </c:pt>
                <c:pt idx="6">
                  <c:v>City &amp; Hackney</c:v>
                </c:pt>
                <c:pt idx="7">
                  <c:v>Primary Care</c:v>
                </c:pt>
                <c:pt idx="8">
                  <c:v>Tower Hamlets</c:v>
                </c:pt>
                <c:pt idx="9">
                  <c:v>Corporate</c:v>
                </c:pt>
                <c:pt idx="10">
                  <c:v>Luton</c:v>
                </c:pt>
                <c:pt idx="11">
                  <c:v>Specialist Services</c:v>
                </c:pt>
                <c:pt idx="12">
                  <c:v>Forensic Services</c:v>
                </c:pt>
                <c:pt idx="13">
                  <c:v>Community Services - Tower Hamlets</c:v>
                </c:pt>
              </c:strCache>
            </c:strRef>
          </c:cat>
          <c:val>
            <c:numRef>
              <c:f>'[WDES 24 tables.xlsx]Locality'!$C$121:$C$134</c:f>
              <c:numCache>
                <c:formatCode>0.0%</c:formatCode>
                <c:ptCount val="14"/>
                <c:pt idx="0">
                  <c:v>0.7639751552795031</c:v>
                </c:pt>
                <c:pt idx="1">
                  <c:v>0.9</c:v>
                </c:pt>
                <c:pt idx="2">
                  <c:v>0.88372093023255816</c:v>
                </c:pt>
                <c:pt idx="3">
                  <c:v>0.87096774193548387</c:v>
                </c:pt>
                <c:pt idx="4">
                  <c:v>0.86842105263157898</c:v>
                </c:pt>
                <c:pt idx="5">
                  <c:v>0.8125</c:v>
                </c:pt>
                <c:pt idx="6">
                  <c:v>0.76470588235294112</c:v>
                </c:pt>
                <c:pt idx="7">
                  <c:v>0.72727272727272729</c:v>
                </c:pt>
                <c:pt idx="8">
                  <c:v>0.72340425531914898</c:v>
                </c:pt>
                <c:pt idx="9">
                  <c:v>0.72222222222222221</c:v>
                </c:pt>
                <c:pt idx="10">
                  <c:v>0.6875</c:v>
                </c:pt>
                <c:pt idx="11">
                  <c:v>0.65979381443298968</c:v>
                </c:pt>
                <c:pt idx="12">
                  <c:v>0.65517241379310343</c:v>
                </c:pt>
                <c:pt idx="13">
                  <c:v>0</c:v>
                </c:pt>
              </c:numCache>
            </c:numRef>
          </c:val>
          <c:extLst>
            <c:ext xmlns:c16="http://schemas.microsoft.com/office/drawing/2014/chart" uri="{C3380CC4-5D6E-409C-BE32-E72D297353CC}">
              <c16:uniqueId val="{00000000-0249-477F-A1BC-B690A2EF0B2A}"/>
            </c:ext>
          </c:extLst>
        </c:ser>
        <c:dLbls>
          <c:showLegendKey val="0"/>
          <c:showVal val="0"/>
          <c:showCatName val="0"/>
          <c:showSerName val="0"/>
          <c:showPercent val="0"/>
          <c:showBubbleSize val="0"/>
        </c:dLbls>
        <c:gapWidth val="182"/>
        <c:axId val="284506632"/>
        <c:axId val="284520968"/>
      </c:barChart>
      <c:catAx>
        <c:axId val="284506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520968"/>
        <c:crosses val="autoZero"/>
        <c:auto val="1"/>
        <c:lblAlgn val="ctr"/>
        <c:lblOffset val="100"/>
        <c:noMultiLvlLbl val="0"/>
      </c:catAx>
      <c:valAx>
        <c:axId val="284520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4506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871-004C-8941-DFF825BBC6BE}"/>
              </c:ext>
            </c:extLst>
          </c:dPt>
          <c:cat>
            <c:strRef>
              <c:f>'[WDES 24 tables.xlsx]Staffing Group'!$B$77:$B$84</c:f>
              <c:strCache>
                <c:ptCount val="8"/>
                <c:pt idx="0">
                  <c:v>Comparator (Organisation Overall)</c:v>
                </c:pt>
                <c:pt idx="1">
                  <c:v>Allied Health Professionals</c:v>
                </c:pt>
                <c:pt idx="2">
                  <c:v>Add Prof Scientific and Technic</c:v>
                </c:pt>
                <c:pt idx="3">
                  <c:v>Administrative and Clerical</c:v>
                </c:pt>
                <c:pt idx="4">
                  <c:v>Nursing and Midwifery Registered</c:v>
                </c:pt>
                <c:pt idx="5">
                  <c:v>Additional Clinical Services</c:v>
                </c:pt>
                <c:pt idx="6">
                  <c:v>Medical and Dental</c:v>
                </c:pt>
                <c:pt idx="7">
                  <c:v>Estates and Ancillary</c:v>
                </c:pt>
              </c:strCache>
            </c:strRef>
          </c:cat>
          <c:val>
            <c:numRef>
              <c:f>'[WDES 24 tables.xlsx]Staffing Group'!$C$77:$C$84</c:f>
              <c:numCache>
                <c:formatCode>0.0%</c:formatCode>
                <c:ptCount val="8"/>
                <c:pt idx="0">
                  <c:v>0.7639751552795031</c:v>
                </c:pt>
                <c:pt idx="1">
                  <c:v>0.83050847457627119</c:v>
                </c:pt>
                <c:pt idx="2">
                  <c:v>0.78260869565217395</c:v>
                </c:pt>
                <c:pt idx="3">
                  <c:v>0.77862595419847325</c:v>
                </c:pt>
                <c:pt idx="4">
                  <c:v>0.75247524752475248</c:v>
                </c:pt>
                <c:pt idx="5">
                  <c:v>0.72972972972972971</c:v>
                </c:pt>
                <c:pt idx="6">
                  <c:v>0.58333333333333337</c:v>
                </c:pt>
                <c:pt idx="7">
                  <c:v>0</c:v>
                </c:pt>
              </c:numCache>
            </c:numRef>
          </c:val>
          <c:extLst>
            <c:ext xmlns:c16="http://schemas.microsoft.com/office/drawing/2014/chart" uri="{C3380CC4-5D6E-409C-BE32-E72D297353CC}">
              <c16:uniqueId val="{00000002-4871-004C-8941-DFF825BBC6BE}"/>
            </c:ext>
          </c:extLst>
        </c:ser>
        <c:dLbls>
          <c:showLegendKey val="0"/>
          <c:showVal val="0"/>
          <c:showCatName val="0"/>
          <c:showSerName val="0"/>
          <c:showPercent val="0"/>
          <c:showBubbleSize val="0"/>
        </c:dLbls>
        <c:gapWidth val="182"/>
        <c:axId val="308636752"/>
        <c:axId val="308754128"/>
      </c:barChart>
      <c:catAx>
        <c:axId val="30863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754128"/>
        <c:crosses val="autoZero"/>
        <c:auto val="1"/>
        <c:lblAlgn val="ctr"/>
        <c:lblOffset val="100"/>
        <c:noMultiLvlLbl val="0"/>
      </c:catAx>
      <c:valAx>
        <c:axId val="308754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63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Gender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AE42-4EC3-B5E2-89DF7CD5DA0A}"/>
              </c:ext>
            </c:extLst>
          </c:dPt>
          <c:cat>
            <c:strRef>
              <c:f>'[WRES 2024 tables.xlsx]Gender'!$G$23:$G$28</c:f>
              <c:strCache>
                <c:ptCount val="6"/>
                <c:pt idx="0">
                  <c:v>Comparator (Organisation Overall)</c:v>
                </c:pt>
                <c:pt idx="1">
                  <c:v>Prefer not to say</c:v>
                </c:pt>
                <c:pt idx="2">
                  <c:v>Male</c:v>
                </c:pt>
                <c:pt idx="3">
                  <c:v>Female</c:v>
                </c:pt>
                <c:pt idx="4">
                  <c:v>Non-binary</c:v>
                </c:pt>
                <c:pt idx="5">
                  <c:v>Prefer to self-describe</c:v>
                </c:pt>
              </c:strCache>
            </c:strRef>
          </c:cat>
          <c:val>
            <c:numRef>
              <c:f>'[WRES 2024 tables.xlsx]Gender'!$H$23:$H$28</c:f>
              <c:numCache>
                <c:formatCode>0.0%</c:formatCode>
                <c:ptCount val="6"/>
                <c:pt idx="0" formatCode="General">
                  <c:v>0.28561759729272418</c:v>
                </c:pt>
                <c:pt idx="1">
                  <c:v>0.44776119402985082</c:v>
                </c:pt>
                <c:pt idx="2">
                  <c:v>0.43686868686868691</c:v>
                </c:pt>
                <c:pt idx="3">
                  <c:v>0.27563395810363839</c:v>
                </c:pt>
                <c:pt idx="4">
                  <c:v>0</c:v>
                </c:pt>
                <c:pt idx="5">
                  <c:v>0</c:v>
                </c:pt>
              </c:numCache>
            </c:numRef>
          </c:val>
          <c:extLst>
            <c:ext xmlns:c16="http://schemas.microsoft.com/office/drawing/2014/chart" uri="{C3380CC4-5D6E-409C-BE32-E72D297353CC}">
              <c16:uniqueId val="{00000000-B7A9-4CF2-AD6D-F9FD09B1B0BA}"/>
            </c:ext>
          </c:extLst>
        </c:ser>
        <c:ser>
          <c:idx val="1"/>
          <c:order val="1"/>
          <c:spPr>
            <a:solidFill>
              <a:schemeClr val="accent2"/>
            </a:solidFill>
            <a:ln>
              <a:noFill/>
            </a:ln>
            <a:effectLst/>
          </c:spPr>
          <c:invertIfNegative val="0"/>
          <c:cat>
            <c:strRef>
              <c:f>'[WRES 2024 tables.xlsx]Gender'!$G$23:$G$28</c:f>
              <c:strCache>
                <c:ptCount val="6"/>
                <c:pt idx="0">
                  <c:v>Comparator (Organisation Overall)</c:v>
                </c:pt>
                <c:pt idx="1">
                  <c:v>Prefer not to say</c:v>
                </c:pt>
                <c:pt idx="2">
                  <c:v>Male</c:v>
                </c:pt>
                <c:pt idx="3">
                  <c:v>Female</c:v>
                </c:pt>
                <c:pt idx="4">
                  <c:v>Non-binary</c:v>
                </c:pt>
                <c:pt idx="5">
                  <c:v>Prefer to self-describe</c:v>
                </c:pt>
              </c:strCache>
            </c:strRef>
          </c:cat>
          <c:val>
            <c:numRef>
              <c:f>'[WRES 2024 tables.xlsx]Gender'!$I$23:$I$28</c:f>
              <c:numCache>
                <c:formatCode>0.0%</c:formatCode>
                <c:ptCount val="6"/>
                <c:pt idx="1">
                  <c:v>0.35483870967741937</c:v>
                </c:pt>
                <c:pt idx="2">
                  <c:v>0.25605536332179929</c:v>
                </c:pt>
                <c:pt idx="3">
                  <c:v>0.24135021097046411</c:v>
                </c:pt>
                <c:pt idx="4">
                  <c:v>0</c:v>
                </c:pt>
                <c:pt idx="5">
                  <c:v>0</c:v>
                </c:pt>
              </c:numCache>
            </c:numRef>
          </c:val>
          <c:extLst>
            <c:ext xmlns:c16="http://schemas.microsoft.com/office/drawing/2014/chart" uri="{C3380CC4-5D6E-409C-BE32-E72D297353CC}">
              <c16:uniqueId val="{00000001-B7A9-4CF2-AD6D-F9FD09B1B0BA}"/>
            </c:ext>
          </c:extLst>
        </c:ser>
        <c:dLbls>
          <c:showLegendKey val="0"/>
          <c:showVal val="0"/>
          <c:showCatName val="0"/>
          <c:showSerName val="0"/>
          <c:showPercent val="0"/>
          <c:showBubbleSize val="0"/>
        </c:dLbls>
        <c:gapWidth val="182"/>
        <c:axId val="1074741767"/>
        <c:axId val="1074743815"/>
      </c:barChart>
      <c:catAx>
        <c:axId val="1074741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743815"/>
        <c:crosses val="autoZero"/>
        <c:auto val="1"/>
        <c:lblAlgn val="ctr"/>
        <c:lblOffset val="100"/>
        <c:noMultiLvlLbl val="0"/>
      </c:catAx>
      <c:valAx>
        <c:axId val="107474381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741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B050"/>
            </a:solidFill>
            <a:ln>
              <a:noFill/>
            </a:ln>
            <a:effectLst/>
          </c:spPr>
          <c:invertIfNegative val="0"/>
          <c:cat>
            <c:strRef>
              <c:f>'[WDES 24 tables.xlsx]Age'!$F$68:$F$74</c:f>
              <c:strCache>
                <c:ptCount val="7"/>
                <c:pt idx="0">
                  <c:v>Comparator (Organisation Overall)</c:v>
                </c:pt>
                <c:pt idx="1">
                  <c:v>66+</c:v>
                </c:pt>
                <c:pt idx="2">
                  <c:v>51-65</c:v>
                </c:pt>
                <c:pt idx="3">
                  <c:v>31-40</c:v>
                </c:pt>
                <c:pt idx="4">
                  <c:v>21-30</c:v>
                </c:pt>
                <c:pt idx="5">
                  <c:v>41-50</c:v>
                </c:pt>
                <c:pt idx="6">
                  <c:v>16-20</c:v>
                </c:pt>
              </c:strCache>
            </c:strRef>
          </c:cat>
          <c:val>
            <c:numRef>
              <c:f>'[WDES 24 tables.xlsx]Age'!$G$68:$G$74</c:f>
              <c:numCache>
                <c:formatCode>0.0%</c:formatCode>
                <c:ptCount val="7"/>
                <c:pt idx="0">
                  <c:v>0.7639751552795031</c:v>
                </c:pt>
                <c:pt idx="1">
                  <c:v>0</c:v>
                </c:pt>
                <c:pt idx="2">
                  <c:v>0</c:v>
                </c:pt>
                <c:pt idx="3">
                  <c:v>0</c:v>
                </c:pt>
                <c:pt idx="4">
                  <c:v>0</c:v>
                </c:pt>
                <c:pt idx="5">
                  <c:v>0</c:v>
                </c:pt>
                <c:pt idx="6">
                  <c:v>0</c:v>
                </c:pt>
              </c:numCache>
            </c:numRef>
          </c:val>
          <c:extLst>
            <c:ext xmlns:c16="http://schemas.microsoft.com/office/drawing/2014/chart" uri="{C3380CC4-5D6E-409C-BE32-E72D297353CC}">
              <c16:uniqueId val="{00000000-0025-4F02-9E60-B9284C89150E}"/>
            </c:ext>
          </c:extLst>
        </c:ser>
        <c:ser>
          <c:idx val="1"/>
          <c:order val="1"/>
          <c:spPr>
            <a:solidFill>
              <a:schemeClr val="accent2"/>
            </a:solidFill>
            <a:ln>
              <a:noFill/>
            </a:ln>
            <a:effectLst/>
          </c:spPr>
          <c:invertIfNegative val="0"/>
          <c:cat>
            <c:strRef>
              <c:f>'[WDES 24 tables.xlsx]Age'!$F$68:$F$74</c:f>
              <c:strCache>
                <c:ptCount val="7"/>
                <c:pt idx="0">
                  <c:v>Comparator (Organisation Overall)</c:v>
                </c:pt>
                <c:pt idx="1">
                  <c:v>66+</c:v>
                </c:pt>
                <c:pt idx="2">
                  <c:v>51-65</c:v>
                </c:pt>
                <c:pt idx="3">
                  <c:v>31-40</c:v>
                </c:pt>
                <c:pt idx="4">
                  <c:v>21-30</c:v>
                </c:pt>
                <c:pt idx="5">
                  <c:v>41-50</c:v>
                </c:pt>
                <c:pt idx="6">
                  <c:v>16-20</c:v>
                </c:pt>
              </c:strCache>
            </c:strRef>
          </c:cat>
          <c:val>
            <c:numRef>
              <c:f>'[WDES 24 tables.xlsx]Age'!$H$68:$H$74</c:f>
              <c:numCache>
                <c:formatCode>0.0%</c:formatCode>
                <c:ptCount val="7"/>
                <c:pt idx="1">
                  <c:v>0.9</c:v>
                </c:pt>
                <c:pt idx="2">
                  <c:v>0.80246913580246915</c:v>
                </c:pt>
                <c:pt idx="3">
                  <c:v>0.77</c:v>
                </c:pt>
                <c:pt idx="4">
                  <c:v>0.72972972972972971</c:v>
                </c:pt>
                <c:pt idx="5">
                  <c:v>0.72868217054263562</c:v>
                </c:pt>
                <c:pt idx="6">
                  <c:v>0</c:v>
                </c:pt>
              </c:numCache>
            </c:numRef>
          </c:val>
          <c:extLst>
            <c:ext xmlns:c16="http://schemas.microsoft.com/office/drawing/2014/chart" uri="{C3380CC4-5D6E-409C-BE32-E72D297353CC}">
              <c16:uniqueId val="{00000001-0025-4F02-9E60-B9284C89150E}"/>
            </c:ext>
          </c:extLst>
        </c:ser>
        <c:dLbls>
          <c:showLegendKey val="0"/>
          <c:showVal val="0"/>
          <c:showCatName val="0"/>
          <c:showSerName val="0"/>
          <c:showPercent val="0"/>
          <c:showBubbleSize val="0"/>
        </c:dLbls>
        <c:gapWidth val="182"/>
        <c:axId val="1574803976"/>
        <c:axId val="1574818312"/>
      </c:barChart>
      <c:catAx>
        <c:axId val="157480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818312"/>
        <c:crosses val="autoZero"/>
        <c:auto val="1"/>
        <c:lblAlgn val="ctr"/>
        <c:lblOffset val="100"/>
        <c:noMultiLvlLbl val="0"/>
      </c:catAx>
      <c:valAx>
        <c:axId val="15748183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4803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EC0-E14C-96C2-20802D21F0F5}"/>
              </c:ext>
            </c:extLst>
          </c:dPt>
          <c:dPt>
            <c:idx val="11"/>
            <c:invertIfNegative val="0"/>
            <c:bubble3D val="0"/>
            <c:spPr>
              <a:solidFill>
                <a:srgbClr val="0070C0"/>
              </a:solidFill>
              <a:ln>
                <a:noFill/>
              </a:ln>
              <a:effectLst/>
            </c:spPr>
            <c:extLst>
              <c:ext xmlns:c16="http://schemas.microsoft.com/office/drawing/2014/chart" uri="{C3380CC4-5D6E-409C-BE32-E72D297353CC}">
                <c16:uniqueId val="{00000005-0EC0-E14C-96C2-20802D21F0F5}"/>
              </c:ext>
            </c:extLst>
          </c:dPt>
          <c:dPt>
            <c:idx val="13"/>
            <c:invertIfNegative val="0"/>
            <c:bubble3D val="0"/>
            <c:spPr>
              <a:solidFill>
                <a:srgbClr val="0070C0"/>
              </a:solidFill>
              <a:ln>
                <a:noFill/>
              </a:ln>
              <a:effectLst/>
            </c:spPr>
            <c:extLst>
              <c:ext xmlns:c16="http://schemas.microsoft.com/office/drawing/2014/chart" uri="{C3380CC4-5D6E-409C-BE32-E72D297353CC}">
                <c16:uniqueId val="{00000004-0EC0-E14C-96C2-20802D21F0F5}"/>
              </c:ext>
            </c:extLst>
          </c:dPt>
          <c:dPt>
            <c:idx val="17"/>
            <c:invertIfNegative val="0"/>
            <c:bubble3D val="0"/>
            <c:spPr>
              <a:solidFill>
                <a:srgbClr val="0070C0"/>
              </a:solidFill>
              <a:ln>
                <a:noFill/>
              </a:ln>
              <a:effectLst/>
            </c:spPr>
            <c:extLst>
              <c:ext xmlns:c16="http://schemas.microsoft.com/office/drawing/2014/chart" uri="{C3380CC4-5D6E-409C-BE32-E72D297353CC}">
                <c16:uniqueId val="{00000003-0EC0-E14C-96C2-20802D21F0F5}"/>
              </c:ext>
            </c:extLst>
          </c:dPt>
          <c:dPt>
            <c:idx val="18"/>
            <c:invertIfNegative val="0"/>
            <c:bubble3D val="0"/>
            <c:spPr>
              <a:solidFill>
                <a:schemeClr val="bg2">
                  <a:lumMod val="50000"/>
                </a:schemeClr>
              </a:solidFill>
              <a:ln>
                <a:noFill/>
              </a:ln>
              <a:effectLst/>
            </c:spPr>
            <c:extLst>
              <c:ext xmlns:c16="http://schemas.microsoft.com/office/drawing/2014/chart" uri="{C3380CC4-5D6E-409C-BE32-E72D297353CC}">
                <c16:uniqueId val="{00000002-0EC0-E14C-96C2-20802D21F0F5}"/>
              </c:ext>
            </c:extLst>
          </c:dPt>
          <c:cat>
            <c:strRef>
              <c:f>'[WDES 24 tables.xlsx]Eth'!$C$151:$C$169</c:f>
              <c:strCache>
                <c:ptCount val="19"/>
                <c:pt idx="0">
                  <c:v>Comparator (Organisation Overall)</c:v>
                </c:pt>
                <c:pt idx="1">
                  <c:v>Any other Asian background</c:v>
                </c:pt>
                <c:pt idx="2">
                  <c:v>Any other Black / African / Caribbean background</c:v>
                </c:pt>
                <c:pt idx="3">
                  <c:v>Any other Mixed / Multiple ethnic background</c:v>
                </c:pt>
                <c:pt idx="4">
                  <c:v>Arab</c:v>
                </c:pt>
                <c:pt idx="5">
                  <c:v>Chinese</c:v>
                </c:pt>
                <c:pt idx="6">
                  <c:v>Gypsy or Irish Traveller</c:v>
                </c:pt>
                <c:pt idx="7">
                  <c:v>Pakistani</c:v>
                </c:pt>
                <c:pt idx="8">
                  <c:v>White and Asian</c:v>
                </c:pt>
                <c:pt idx="9">
                  <c:v>White and Black African</c:v>
                </c:pt>
                <c:pt idx="10">
                  <c:v>White and Black Caribbean</c:v>
                </c:pt>
                <c:pt idx="11">
                  <c:v>Irish</c:v>
                </c:pt>
                <c:pt idx="12">
                  <c:v>African</c:v>
                </c:pt>
                <c:pt idx="13">
                  <c:v>English / Welsh / Scottish / Northern Irish / British</c:v>
                </c:pt>
                <c:pt idx="14">
                  <c:v>Bangladeshi</c:v>
                </c:pt>
                <c:pt idx="15">
                  <c:v>Indian</c:v>
                </c:pt>
                <c:pt idx="16">
                  <c:v>Caribbean</c:v>
                </c:pt>
                <c:pt idx="17">
                  <c:v>Any other White background</c:v>
                </c:pt>
                <c:pt idx="18">
                  <c:v>Any other ethnic background (please specify)</c:v>
                </c:pt>
              </c:strCache>
            </c:strRef>
          </c:cat>
          <c:val>
            <c:numRef>
              <c:f>'[WDES 24 tables.xlsx]Eth'!$D$151:$D$169</c:f>
              <c:numCache>
                <c:formatCode>0.0%</c:formatCode>
                <c:ptCount val="19"/>
                <c:pt idx="0">
                  <c:v>0.76400000000000001</c:v>
                </c:pt>
                <c:pt idx="1">
                  <c:v>0</c:v>
                </c:pt>
                <c:pt idx="2">
                  <c:v>0</c:v>
                </c:pt>
                <c:pt idx="3">
                  <c:v>0</c:v>
                </c:pt>
                <c:pt idx="4">
                  <c:v>0</c:v>
                </c:pt>
                <c:pt idx="5">
                  <c:v>0</c:v>
                </c:pt>
                <c:pt idx="6">
                  <c:v>0</c:v>
                </c:pt>
                <c:pt idx="7">
                  <c:v>0</c:v>
                </c:pt>
                <c:pt idx="8">
                  <c:v>0</c:v>
                </c:pt>
                <c:pt idx="9">
                  <c:v>0</c:v>
                </c:pt>
                <c:pt idx="10">
                  <c:v>0</c:v>
                </c:pt>
                <c:pt idx="11">
                  <c:v>0.91700000000000004</c:v>
                </c:pt>
                <c:pt idx="12">
                  <c:v>0.86699999999999999</c:v>
                </c:pt>
                <c:pt idx="13">
                  <c:v>0.80100000000000005</c:v>
                </c:pt>
                <c:pt idx="14">
                  <c:v>0.73699999999999999</c:v>
                </c:pt>
                <c:pt idx="15">
                  <c:v>0.73099999999999998</c:v>
                </c:pt>
                <c:pt idx="16">
                  <c:v>0.72399999999999998</c:v>
                </c:pt>
                <c:pt idx="17">
                  <c:v>0.70499999999999996</c:v>
                </c:pt>
                <c:pt idx="18">
                  <c:v>0.33300000000000002</c:v>
                </c:pt>
              </c:numCache>
            </c:numRef>
          </c:val>
          <c:extLst>
            <c:ext xmlns:c16="http://schemas.microsoft.com/office/drawing/2014/chart" uri="{C3380CC4-5D6E-409C-BE32-E72D297353CC}">
              <c16:uniqueId val="{00000000-0EC0-E14C-96C2-20802D21F0F5}"/>
            </c:ext>
          </c:extLst>
        </c:ser>
        <c:dLbls>
          <c:showLegendKey val="0"/>
          <c:showVal val="0"/>
          <c:showCatName val="0"/>
          <c:showSerName val="0"/>
          <c:showPercent val="0"/>
          <c:showBubbleSize val="0"/>
        </c:dLbls>
        <c:gapWidth val="182"/>
        <c:axId val="619385776"/>
        <c:axId val="618735840"/>
      </c:barChart>
      <c:catAx>
        <c:axId val="619385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735840"/>
        <c:crosses val="autoZero"/>
        <c:auto val="1"/>
        <c:lblAlgn val="ctr"/>
        <c:lblOffset val="100"/>
        <c:noMultiLvlLbl val="0"/>
      </c:catAx>
      <c:valAx>
        <c:axId val="618735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38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a:t>
            </a:r>
            <a:r>
              <a:rPr lang="en-GB" b="1" baseline="0"/>
              <a:t> Gender</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B050"/>
            </a:solidFill>
            <a:ln>
              <a:noFill/>
            </a:ln>
            <a:effectLst/>
          </c:spPr>
          <c:invertIfNegative val="0"/>
          <c:cat>
            <c:strRef>
              <c:f>'[WDES 24 tables.xlsx]Gender'!$F$72:$F$77</c:f>
              <c:strCache>
                <c:ptCount val="6"/>
                <c:pt idx="0">
                  <c:v>Comparator (Organisation Overall)</c:v>
                </c:pt>
                <c:pt idx="1">
                  <c:v>Female</c:v>
                </c:pt>
                <c:pt idx="2">
                  <c:v>Male</c:v>
                </c:pt>
                <c:pt idx="3">
                  <c:v>Prefer not to say</c:v>
                </c:pt>
                <c:pt idx="4">
                  <c:v>Non-binary</c:v>
                </c:pt>
                <c:pt idx="5">
                  <c:v>Prefer to self-describe</c:v>
                </c:pt>
              </c:strCache>
            </c:strRef>
          </c:cat>
          <c:val>
            <c:numRef>
              <c:f>'[WDES 24 tables.xlsx]Gender'!$G$72:$G$77</c:f>
              <c:numCache>
                <c:formatCode>0.0%</c:formatCode>
                <c:ptCount val="6"/>
                <c:pt idx="0" formatCode="General">
                  <c:v>0.7639751552795031</c:v>
                </c:pt>
                <c:pt idx="1">
                  <c:v>0</c:v>
                </c:pt>
                <c:pt idx="2">
                  <c:v>0</c:v>
                </c:pt>
                <c:pt idx="3">
                  <c:v>0</c:v>
                </c:pt>
                <c:pt idx="4">
                  <c:v>0</c:v>
                </c:pt>
                <c:pt idx="5">
                  <c:v>0</c:v>
                </c:pt>
              </c:numCache>
            </c:numRef>
          </c:val>
          <c:extLst>
            <c:ext xmlns:c16="http://schemas.microsoft.com/office/drawing/2014/chart" uri="{C3380CC4-5D6E-409C-BE32-E72D297353CC}">
              <c16:uniqueId val="{00000000-1B47-401F-A141-1D4B29D9112E}"/>
            </c:ext>
          </c:extLst>
        </c:ser>
        <c:ser>
          <c:idx val="1"/>
          <c:order val="1"/>
          <c:spPr>
            <a:solidFill>
              <a:schemeClr val="accent2"/>
            </a:solidFill>
            <a:ln>
              <a:noFill/>
            </a:ln>
            <a:effectLst/>
          </c:spPr>
          <c:invertIfNegative val="0"/>
          <c:cat>
            <c:strRef>
              <c:f>'[WDES 24 tables.xlsx]Gender'!$F$72:$F$77</c:f>
              <c:strCache>
                <c:ptCount val="6"/>
                <c:pt idx="0">
                  <c:v>Comparator (Organisation Overall)</c:v>
                </c:pt>
                <c:pt idx="1">
                  <c:v>Female</c:v>
                </c:pt>
                <c:pt idx="2">
                  <c:v>Male</c:v>
                </c:pt>
                <c:pt idx="3">
                  <c:v>Prefer not to say</c:v>
                </c:pt>
                <c:pt idx="4">
                  <c:v>Non-binary</c:v>
                </c:pt>
                <c:pt idx="5">
                  <c:v>Prefer to self-describe</c:v>
                </c:pt>
              </c:strCache>
            </c:strRef>
          </c:cat>
          <c:val>
            <c:numRef>
              <c:f>'[WDES 24 tables.xlsx]Gender'!$H$72:$H$77</c:f>
              <c:numCache>
                <c:formatCode>0.0%</c:formatCode>
                <c:ptCount val="6"/>
                <c:pt idx="1">
                  <c:v>0.78201634877384196</c:v>
                </c:pt>
                <c:pt idx="2">
                  <c:v>0.75</c:v>
                </c:pt>
                <c:pt idx="3">
                  <c:v>0.66666666666666663</c:v>
                </c:pt>
                <c:pt idx="4">
                  <c:v>0</c:v>
                </c:pt>
                <c:pt idx="5">
                  <c:v>0</c:v>
                </c:pt>
              </c:numCache>
            </c:numRef>
          </c:val>
          <c:extLst>
            <c:ext xmlns:c16="http://schemas.microsoft.com/office/drawing/2014/chart" uri="{C3380CC4-5D6E-409C-BE32-E72D297353CC}">
              <c16:uniqueId val="{00000001-1B47-401F-A141-1D4B29D9112E}"/>
            </c:ext>
          </c:extLst>
        </c:ser>
        <c:dLbls>
          <c:showLegendKey val="0"/>
          <c:showVal val="0"/>
          <c:showCatName val="0"/>
          <c:showSerName val="0"/>
          <c:showPercent val="0"/>
          <c:showBubbleSize val="0"/>
        </c:dLbls>
        <c:gapWidth val="182"/>
        <c:axId val="503533064"/>
        <c:axId val="503535112"/>
      </c:barChart>
      <c:catAx>
        <c:axId val="503533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535112"/>
        <c:crosses val="autoZero"/>
        <c:auto val="1"/>
        <c:lblAlgn val="ctr"/>
        <c:lblOffset val="100"/>
        <c:noMultiLvlLbl val="0"/>
      </c:catAx>
      <c:valAx>
        <c:axId val="503535112"/>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533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8638-4120-A030-CC1490362D83}"/>
              </c:ext>
            </c:extLst>
          </c:dPt>
          <c:cat>
            <c:strRef>
              <c:f>'[WDES 24 tables.xlsx]Sexual Orientation'!$B$81:$B$86</c:f>
              <c:strCache>
                <c:ptCount val="6"/>
                <c:pt idx="0">
                  <c:v>Comparator (Organisation Overall)</c:v>
                </c:pt>
                <c:pt idx="1">
                  <c:v>Bisexual</c:v>
                </c:pt>
                <c:pt idx="2">
                  <c:v>Gay or Lesbian</c:v>
                </c:pt>
                <c:pt idx="3">
                  <c:v>Heterosexual or straight</c:v>
                </c:pt>
                <c:pt idx="4">
                  <c:v>I would prefer not to say</c:v>
                </c:pt>
                <c:pt idx="5">
                  <c:v>Other</c:v>
                </c:pt>
              </c:strCache>
            </c:strRef>
          </c:cat>
          <c:val>
            <c:numRef>
              <c:f>'[WDES 24 tables.xlsx]Sexual Orientation'!$C$81:$C$86</c:f>
              <c:numCache>
                <c:formatCode>0.0%</c:formatCode>
                <c:ptCount val="6"/>
                <c:pt idx="0" formatCode="General">
                  <c:v>0.7639751552795031</c:v>
                </c:pt>
                <c:pt idx="1">
                  <c:v>0</c:v>
                </c:pt>
                <c:pt idx="2">
                  <c:v>0</c:v>
                </c:pt>
                <c:pt idx="3">
                  <c:v>0</c:v>
                </c:pt>
                <c:pt idx="4">
                  <c:v>0</c:v>
                </c:pt>
                <c:pt idx="5">
                  <c:v>0</c:v>
                </c:pt>
              </c:numCache>
            </c:numRef>
          </c:val>
          <c:extLst>
            <c:ext xmlns:c16="http://schemas.microsoft.com/office/drawing/2014/chart" uri="{C3380CC4-5D6E-409C-BE32-E72D297353CC}">
              <c16:uniqueId val="{00000002-8638-4120-A030-CC1490362D83}"/>
            </c:ext>
          </c:extLst>
        </c:ser>
        <c:ser>
          <c:idx val="1"/>
          <c:order val="1"/>
          <c:spPr>
            <a:solidFill>
              <a:schemeClr val="accent2"/>
            </a:solidFill>
            <a:ln>
              <a:noFill/>
            </a:ln>
            <a:effectLst/>
          </c:spPr>
          <c:invertIfNegative val="0"/>
          <c:cat>
            <c:strRef>
              <c:f>'[WDES 24 tables.xlsx]Sexual Orientation'!$B$81:$B$86</c:f>
              <c:strCache>
                <c:ptCount val="6"/>
                <c:pt idx="0">
                  <c:v>Comparator (Organisation Overall)</c:v>
                </c:pt>
                <c:pt idx="1">
                  <c:v>Bisexual</c:v>
                </c:pt>
                <c:pt idx="2">
                  <c:v>Gay or Lesbian</c:v>
                </c:pt>
                <c:pt idx="3">
                  <c:v>Heterosexual or straight</c:v>
                </c:pt>
                <c:pt idx="4">
                  <c:v>I would prefer not to say</c:v>
                </c:pt>
                <c:pt idx="5">
                  <c:v>Other</c:v>
                </c:pt>
              </c:strCache>
            </c:strRef>
          </c:cat>
          <c:val>
            <c:numRef>
              <c:f>'[WDES 24 tables.xlsx]Sexual Orientation'!$D$81:$D$86</c:f>
              <c:numCache>
                <c:formatCode>0.0%</c:formatCode>
                <c:ptCount val="6"/>
                <c:pt idx="1">
                  <c:v>0.8666666666666667</c:v>
                </c:pt>
                <c:pt idx="2">
                  <c:v>0.81481481481481477</c:v>
                </c:pt>
                <c:pt idx="3">
                  <c:v>0.77142857142857146</c:v>
                </c:pt>
                <c:pt idx="4">
                  <c:v>0.6</c:v>
                </c:pt>
                <c:pt idx="5">
                  <c:v>0</c:v>
                </c:pt>
              </c:numCache>
            </c:numRef>
          </c:val>
          <c:extLst>
            <c:ext xmlns:c16="http://schemas.microsoft.com/office/drawing/2014/chart" uri="{C3380CC4-5D6E-409C-BE32-E72D297353CC}">
              <c16:uniqueId val="{00000003-8638-4120-A030-CC1490362D83}"/>
            </c:ext>
          </c:extLst>
        </c:ser>
        <c:dLbls>
          <c:showLegendKey val="0"/>
          <c:showVal val="0"/>
          <c:showCatName val="0"/>
          <c:showSerName val="0"/>
          <c:showPercent val="0"/>
          <c:showBubbleSize val="0"/>
        </c:dLbls>
        <c:gapWidth val="182"/>
        <c:axId val="2102580743"/>
        <c:axId val="1035048456"/>
      </c:barChart>
      <c:catAx>
        <c:axId val="2102580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5048456"/>
        <c:crosses val="autoZero"/>
        <c:auto val="1"/>
        <c:lblAlgn val="ctr"/>
        <c:lblOffset val="100"/>
        <c:noMultiLvlLbl val="0"/>
      </c:catAx>
      <c:valAx>
        <c:axId val="103504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2580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B050"/>
            </a:solidFill>
            <a:ln>
              <a:noFill/>
            </a:ln>
            <a:effectLst/>
          </c:spPr>
          <c:invertIfNegative val="0"/>
          <c:cat>
            <c:strRef>
              <c:f>'[WDES 24 tables.xlsx]Religion'!$B$101:$B$110</c:f>
              <c:strCache>
                <c:ptCount val="10"/>
                <c:pt idx="0">
                  <c:v>Comparator (Organisation Overall)</c:v>
                </c:pt>
                <c:pt idx="1">
                  <c:v>No religion</c:v>
                </c:pt>
                <c:pt idx="2">
                  <c:v>Christian</c:v>
                </c:pt>
                <c:pt idx="3">
                  <c:v>Hindu</c:v>
                </c:pt>
                <c:pt idx="4">
                  <c:v>I would prefer not to say</c:v>
                </c:pt>
                <c:pt idx="5">
                  <c:v>Muslim</c:v>
                </c:pt>
                <c:pt idx="6">
                  <c:v>Any other religion (please specify)</c:v>
                </c:pt>
                <c:pt idx="7">
                  <c:v>Buddhist</c:v>
                </c:pt>
                <c:pt idx="8">
                  <c:v>Jewish</c:v>
                </c:pt>
                <c:pt idx="9">
                  <c:v>Sikh</c:v>
                </c:pt>
              </c:strCache>
            </c:strRef>
          </c:cat>
          <c:val>
            <c:numRef>
              <c:f>'[WDES 24 tables.xlsx]Religion'!$C$101:$C$110</c:f>
              <c:numCache>
                <c:formatCode>0.0%</c:formatCode>
                <c:ptCount val="10"/>
                <c:pt idx="0" formatCode="General">
                  <c:v>0.7639751552795031</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2971-4C0F-BF41-3C7F68C96E04}"/>
            </c:ext>
          </c:extLst>
        </c:ser>
        <c:ser>
          <c:idx val="1"/>
          <c:order val="1"/>
          <c:spPr>
            <a:solidFill>
              <a:schemeClr val="accent2"/>
            </a:solidFill>
            <a:ln>
              <a:noFill/>
            </a:ln>
            <a:effectLst/>
          </c:spPr>
          <c:invertIfNegative val="0"/>
          <c:cat>
            <c:strRef>
              <c:f>'[WDES 24 tables.xlsx]Religion'!$B$101:$B$110</c:f>
              <c:strCache>
                <c:ptCount val="10"/>
                <c:pt idx="0">
                  <c:v>Comparator (Organisation Overall)</c:v>
                </c:pt>
                <c:pt idx="1">
                  <c:v>No religion</c:v>
                </c:pt>
                <c:pt idx="2">
                  <c:v>Christian</c:v>
                </c:pt>
                <c:pt idx="3">
                  <c:v>Hindu</c:v>
                </c:pt>
                <c:pt idx="4">
                  <c:v>I would prefer not to say</c:v>
                </c:pt>
                <c:pt idx="5">
                  <c:v>Muslim</c:v>
                </c:pt>
                <c:pt idx="6">
                  <c:v>Any other religion (please specify)</c:v>
                </c:pt>
                <c:pt idx="7">
                  <c:v>Buddhist</c:v>
                </c:pt>
                <c:pt idx="8">
                  <c:v>Jewish</c:v>
                </c:pt>
                <c:pt idx="9">
                  <c:v>Sikh</c:v>
                </c:pt>
              </c:strCache>
            </c:strRef>
          </c:cat>
          <c:val>
            <c:numRef>
              <c:f>'[WDES 24 tables.xlsx]Religion'!$D$101:$D$110</c:f>
              <c:numCache>
                <c:formatCode>0.0%</c:formatCode>
                <c:ptCount val="10"/>
                <c:pt idx="1">
                  <c:v>0.80473372781065089</c:v>
                </c:pt>
                <c:pt idx="2">
                  <c:v>0.77659574468085102</c:v>
                </c:pt>
                <c:pt idx="3">
                  <c:v>0.72727272727272729</c:v>
                </c:pt>
                <c:pt idx="4">
                  <c:v>0.65306122448979587</c:v>
                </c:pt>
                <c:pt idx="5">
                  <c:v>0.64864864864864868</c:v>
                </c:pt>
                <c:pt idx="6">
                  <c:v>0</c:v>
                </c:pt>
                <c:pt idx="7">
                  <c:v>0</c:v>
                </c:pt>
                <c:pt idx="8">
                  <c:v>0</c:v>
                </c:pt>
                <c:pt idx="9">
                  <c:v>0</c:v>
                </c:pt>
              </c:numCache>
            </c:numRef>
          </c:val>
          <c:extLst>
            <c:ext xmlns:c16="http://schemas.microsoft.com/office/drawing/2014/chart" uri="{C3380CC4-5D6E-409C-BE32-E72D297353CC}">
              <c16:uniqueId val="{00000001-2971-4C0F-BF41-3C7F68C96E04}"/>
            </c:ext>
          </c:extLst>
        </c:ser>
        <c:dLbls>
          <c:showLegendKey val="0"/>
          <c:showVal val="0"/>
          <c:showCatName val="0"/>
          <c:showSerName val="0"/>
          <c:showPercent val="0"/>
          <c:showBubbleSize val="0"/>
        </c:dLbls>
        <c:gapWidth val="182"/>
        <c:axId val="2093168135"/>
        <c:axId val="2093170183"/>
      </c:barChart>
      <c:catAx>
        <c:axId val="2093168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170183"/>
        <c:crosses val="autoZero"/>
        <c:auto val="1"/>
        <c:lblAlgn val="ctr"/>
        <c:lblOffset val="100"/>
        <c:noMultiLvlLbl val="0"/>
      </c:catAx>
      <c:valAx>
        <c:axId val="2093170183"/>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1681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BF3-F94A-934D-EC8A476524CA}"/>
              </c:ext>
            </c:extLst>
          </c:dPt>
          <c:cat>
            <c:strRef>
              <c:f>'[WDES 24 tables.xlsx]Staffing Group'!$B$87:$B$94</c:f>
              <c:strCache>
                <c:ptCount val="8"/>
                <c:pt idx="0">
                  <c:v>Comparator (Organisation Overall)</c:v>
                </c:pt>
                <c:pt idx="1">
                  <c:v>Nursing and Midwifery Registered</c:v>
                </c:pt>
                <c:pt idx="2">
                  <c:v>Administrative and Clerical</c:v>
                </c:pt>
                <c:pt idx="3">
                  <c:v>Add Prof Scientific and Technic</c:v>
                </c:pt>
                <c:pt idx="4">
                  <c:v>Allied Health Professionals</c:v>
                </c:pt>
                <c:pt idx="5">
                  <c:v>Additional Clinical Services</c:v>
                </c:pt>
                <c:pt idx="6">
                  <c:v>Medical and Dental</c:v>
                </c:pt>
                <c:pt idx="7">
                  <c:v>Estates and Ancillary</c:v>
                </c:pt>
              </c:strCache>
            </c:strRef>
          </c:cat>
          <c:val>
            <c:numRef>
              <c:f>'[WDES 24 tables.xlsx]Staffing Group'!$C$87:$C$94</c:f>
              <c:numCache>
                <c:formatCode>0.00</c:formatCode>
                <c:ptCount val="8"/>
                <c:pt idx="0">
                  <c:v>7.3221904120354786</c:v>
                </c:pt>
                <c:pt idx="1">
                  <c:v>7.8011524244400956</c:v>
                </c:pt>
                <c:pt idx="2">
                  <c:v>7.2731973995271844</c:v>
                </c:pt>
                <c:pt idx="3">
                  <c:v>7.3015309343434289</c:v>
                </c:pt>
                <c:pt idx="4">
                  <c:v>7.4374999999999991</c:v>
                </c:pt>
                <c:pt idx="5">
                  <c:v>7.4321378340365696</c:v>
                </c:pt>
                <c:pt idx="6">
                  <c:v>7.4782986111111107</c:v>
                </c:pt>
                <c:pt idx="7">
                  <c:v>0</c:v>
                </c:pt>
              </c:numCache>
            </c:numRef>
          </c:val>
          <c:extLst>
            <c:ext xmlns:c16="http://schemas.microsoft.com/office/drawing/2014/chart" uri="{C3380CC4-5D6E-409C-BE32-E72D297353CC}">
              <c16:uniqueId val="{00000002-ABF3-F94A-934D-EC8A476524CA}"/>
            </c:ext>
          </c:extLst>
        </c:ser>
        <c:ser>
          <c:idx val="1"/>
          <c:order val="1"/>
          <c:spPr>
            <a:solidFill>
              <a:schemeClr val="accent2"/>
            </a:solidFill>
            <a:ln>
              <a:noFill/>
            </a:ln>
            <a:effectLst/>
          </c:spPr>
          <c:invertIfNegative val="0"/>
          <c:cat>
            <c:strRef>
              <c:f>'[WDES 24 tables.xlsx]Staffing Group'!$B$87:$B$94</c:f>
              <c:strCache>
                <c:ptCount val="8"/>
                <c:pt idx="0">
                  <c:v>Comparator (Organisation Overall)</c:v>
                </c:pt>
                <c:pt idx="1">
                  <c:v>Nursing and Midwifery Registered</c:v>
                </c:pt>
                <c:pt idx="2">
                  <c:v>Administrative and Clerical</c:v>
                </c:pt>
                <c:pt idx="3">
                  <c:v>Add Prof Scientific and Technic</c:v>
                </c:pt>
                <c:pt idx="4">
                  <c:v>Allied Health Professionals</c:v>
                </c:pt>
                <c:pt idx="5">
                  <c:v>Additional Clinical Services</c:v>
                </c:pt>
                <c:pt idx="6">
                  <c:v>Medical and Dental</c:v>
                </c:pt>
                <c:pt idx="7">
                  <c:v>Estates and Ancillary</c:v>
                </c:pt>
              </c:strCache>
            </c:strRef>
          </c:cat>
          <c:val>
            <c:numRef>
              <c:f>'[WDES 24 tables.xlsx]Staffing Group'!$D$87:$D$94</c:f>
              <c:numCache>
                <c:formatCode>0.00</c:formatCode>
                <c:ptCount val="8"/>
                <c:pt idx="1">
                  <c:v>7.2018518518518544</c:v>
                </c:pt>
                <c:pt idx="2">
                  <c:v>7.0198412698412698</c:v>
                </c:pt>
                <c:pt idx="3">
                  <c:v>6.9611625514403261</c:v>
                </c:pt>
                <c:pt idx="4">
                  <c:v>6.8971306471306466</c:v>
                </c:pt>
                <c:pt idx="5">
                  <c:v>6.7589717046238782</c:v>
                </c:pt>
                <c:pt idx="6">
                  <c:v>6.5277777777777768</c:v>
                </c:pt>
              </c:numCache>
            </c:numRef>
          </c:val>
          <c:extLst>
            <c:ext xmlns:c16="http://schemas.microsoft.com/office/drawing/2014/chart" uri="{C3380CC4-5D6E-409C-BE32-E72D297353CC}">
              <c16:uniqueId val="{00000003-ABF3-F94A-934D-EC8A476524CA}"/>
            </c:ext>
          </c:extLst>
        </c:ser>
        <c:dLbls>
          <c:showLegendKey val="0"/>
          <c:showVal val="0"/>
          <c:showCatName val="0"/>
          <c:showSerName val="0"/>
          <c:showPercent val="0"/>
          <c:showBubbleSize val="0"/>
        </c:dLbls>
        <c:gapWidth val="182"/>
        <c:axId val="611906528"/>
        <c:axId val="611908240"/>
      </c:barChart>
      <c:catAx>
        <c:axId val="61190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908240"/>
        <c:crosses val="autoZero"/>
        <c:auto val="1"/>
        <c:lblAlgn val="ctr"/>
        <c:lblOffset val="100"/>
        <c:noMultiLvlLbl val="0"/>
      </c:catAx>
      <c:valAx>
        <c:axId val="611908240"/>
        <c:scaling>
          <c:orientation val="minMax"/>
          <c:max val="8"/>
          <c:min val="6"/>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906528"/>
        <c:crosses val="autoZero"/>
        <c:crossBetween val="between"/>
        <c:majorUnit val="0.5"/>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Locality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9A5-3A41-8502-01B12108B914}"/>
              </c:ext>
            </c:extLst>
          </c:dPt>
          <c:cat>
            <c:strRef>
              <c:f>'[WDES 24 tables.xlsx]Locality'!$B$137:$B$150</c:f>
              <c:strCache>
                <c:ptCount val="14"/>
                <c:pt idx="0">
                  <c:v>Comparator (Organisation Overall)</c:v>
                </c:pt>
                <c:pt idx="1">
                  <c:v>Specialist CHS</c:v>
                </c:pt>
                <c:pt idx="2">
                  <c:v>Bedfordshire CHS</c:v>
                </c:pt>
                <c:pt idx="3">
                  <c:v>Newham CHS</c:v>
                </c:pt>
                <c:pt idx="4">
                  <c:v>Newham</c:v>
                </c:pt>
                <c:pt idx="5">
                  <c:v>Primary Care</c:v>
                </c:pt>
                <c:pt idx="6">
                  <c:v>Bedford</c:v>
                </c:pt>
                <c:pt idx="7">
                  <c:v>Specialist Services</c:v>
                </c:pt>
                <c:pt idx="8">
                  <c:v>Corporate</c:v>
                </c:pt>
                <c:pt idx="9">
                  <c:v>Community Services - Tower Hamlets</c:v>
                </c:pt>
                <c:pt idx="10">
                  <c:v>Luton</c:v>
                </c:pt>
                <c:pt idx="11">
                  <c:v>Tower Hamlets</c:v>
                </c:pt>
                <c:pt idx="12">
                  <c:v>City &amp; Hackney</c:v>
                </c:pt>
                <c:pt idx="13">
                  <c:v>Forensic Services</c:v>
                </c:pt>
              </c:strCache>
            </c:strRef>
          </c:cat>
          <c:val>
            <c:numRef>
              <c:f>'[WDES 24 tables.xlsx]Locality'!$C$137:$C$150</c:f>
              <c:numCache>
                <c:formatCode>0.00</c:formatCode>
                <c:ptCount val="14"/>
                <c:pt idx="0">
                  <c:v>7.3221904120354786</c:v>
                </c:pt>
                <c:pt idx="1">
                  <c:v>7.6330203442879512</c:v>
                </c:pt>
                <c:pt idx="2">
                  <c:v>7.4386070853462174</c:v>
                </c:pt>
                <c:pt idx="3">
                  <c:v>7.8073053368328953</c:v>
                </c:pt>
                <c:pt idx="4">
                  <c:v>7.4103682170542626</c:v>
                </c:pt>
                <c:pt idx="5">
                  <c:v>6.8696581196581201</c:v>
                </c:pt>
                <c:pt idx="6">
                  <c:v>7.5715329991645772</c:v>
                </c:pt>
                <c:pt idx="7">
                  <c:v>7.4743074173369077</c:v>
                </c:pt>
                <c:pt idx="8">
                  <c:v>7.4300831443688597</c:v>
                </c:pt>
                <c:pt idx="9">
                  <c:v>7.6832151300236422</c:v>
                </c:pt>
                <c:pt idx="10">
                  <c:v>7.7872474747474758</c:v>
                </c:pt>
                <c:pt idx="11">
                  <c:v>7.3308504034761031</c:v>
                </c:pt>
                <c:pt idx="12">
                  <c:v>7.0434969853574501</c:v>
                </c:pt>
                <c:pt idx="13">
                  <c:v>7.3813465783664451</c:v>
                </c:pt>
              </c:numCache>
            </c:numRef>
          </c:val>
          <c:extLst>
            <c:ext xmlns:c16="http://schemas.microsoft.com/office/drawing/2014/chart" uri="{C3380CC4-5D6E-409C-BE32-E72D297353CC}">
              <c16:uniqueId val="{00000002-29A5-3A41-8502-01B12108B914}"/>
            </c:ext>
          </c:extLst>
        </c:ser>
        <c:ser>
          <c:idx val="1"/>
          <c:order val="1"/>
          <c:spPr>
            <a:solidFill>
              <a:schemeClr val="accent2"/>
            </a:solidFill>
            <a:ln>
              <a:noFill/>
            </a:ln>
            <a:effectLst/>
          </c:spPr>
          <c:invertIfNegative val="0"/>
          <c:cat>
            <c:strRef>
              <c:f>'[WDES 24 tables.xlsx]Locality'!$B$137:$B$150</c:f>
              <c:strCache>
                <c:ptCount val="14"/>
                <c:pt idx="0">
                  <c:v>Comparator (Organisation Overall)</c:v>
                </c:pt>
                <c:pt idx="1">
                  <c:v>Specialist CHS</c:v>
                </c:pt>
                <c:pt idx="2">
                  <c:v>Bedfordshire CHS</c:v>
                </c:pt>
                <c:pt idx="3">
                  <c:v>Newham CHS</c:v>
                </c:pt>
                <c:pt idx="4">
                  <c:v>Newham</c:v>
                </c:pt>
                <c:pt idx="5">
                  <c:v>Primary Care</c:v>
                </c:pt>
                <c:pt idx="6">
                  <c:v>Bedford</c:v>
                </c:pt>
                <c:pt idx="7">
                  <c:v>Specialist Services</c:v>
                </c:pt>
                <c:pt idx="8">
                  <c:v>Corporate</c:v>
                </c:pt>
                <c:pt idx="9">
                  <c:v>Community Services - Tower Hamlets</c:v>
                </c:pt>
                <c:pt idx="10">
                  <c:v>Luton</c:v>
                </c:pt>
                <c:pt idx="11">
                  <c:v>Tower Hamlets</c:v>
                </c:pt>
                <c:pt idx="12">
                  <c:v>City &amp; Hackney</c:v>
                </c:pt>
                <c:pt idx="13">
                  <c:v>Forensic Services</c:v>
                </c:pt>
              </c:strCache>
            </c:strRef>
          </c:cat>
          <c:val>
            <c:numRef>
              <c:f>'[WDES 24 tables.xlsx]Locality'!$D$137:$D$150</c:f>
              <c:numCache>
                <c:formatCode>0.00</c:formatCode>
                <c:ptCount val="14"/>
                <c:pt idx="1">
                  <c:v>7.4131944444444464</c:v>
                </c:pt>
                <c:pt idx="2">
                  <c:v>7.4021909233176837</c:v>
                </c:pt>
                <c:pt idx="3">
                  <c:v>7.1444444444444439</c:v>
                </c:pt>
                <c:pt idx="4">
                  <c:v>7.0348837209302317</c:v>
                </c:pt>
                <c:pt idx="5">
                  <c:v>7.0216049382716026</c:v>
                </c:pt>
                <c:pt idx="6">
                  <c:v>6.9694694694694688</c:v>
                </c:pt>
                <c:pt idx="7">
                  <c:v>6.9424315619967798</c:v>
                </c:pt>
                <c:pt idx="8">
                  <c:v>6.8757802746566803</c:v>
                </c:pt>
                <c:pt idx="9">
                  <c:v>6.8518518518518521</c:v>
                </c:pt>
                <c:pt idx="10">
                  <c:v>6.8324372759856624</c:v>
                </c:pt>
                <c:pt idx="11">
                  <c:v>6.7950070323488054</c:v>
                </c:pt>
                <c:pt idx="12">
                  <c:v>6.7805100182149376</c:v>
                </c:pt>
                <c:pt idx="13">
                  <c:v>6.5210027100271013</c:v>
                </c:pt>
              </c:numCache>
            </c:numRef>
          </c:val>
          <c:extLst>
            <c:ext xmlns:c16="http://schemas.microsoft.com/office/drawing/2014/chart" uri="{C3380CC4-5D6E-409C-BE32-E72D297353CC}">
              <c16:uniqueId val="{00000003-29A5-3A41-8502-01B12108B914}"/>
            </c:ext>
          </c:extLst>
        </c:ser>
        <c:dLbls>
          <c:showLegendKey val="0"/>
          <c:showVal val="0"/>
          <c:showCatName val="0"/>
          <c:showSerName val="0"/>
          <c:showPercent val="0"/>
          <c:showBubbleSize val="0"/>
        </c:dLbls>
        <c:gapWidth val="182"/>
        <c:axId val="1907665344"/>
        <c:axId val="1907727200"/>
      </c:barChart>
      <c:catAx>
        <c:axId val="1907665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7727200"/>
        <c:crosses val="autoZero"/>
        <c:auto val="1"/>
        <c:lblAlgn val="ctr"/>
        <c:lblOffset val="100"/>
        <c:noMultiLvlLbl val="0"/>
      </c:catAx>
      <c:valAx>
        <c:axId val="1907727200"/>
        <c:scaling>
          <c:orientation val="minMax"/>
          <c:min val="6"/>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7665344"/>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92FE-5D41-82FC-861B9B474069}"/>
              </c:ext>
            </c:extLst>
          </c:dPt>
          <c:cat>
            <c:strRef>
              <c:f>'[WDES 24 tables.xlsx]Age'!$B$78:$B$84</c:f>
              <c:strCache>
                <c:ptCount val="7"/>
                <c:pt idx="0">
                  <c:v>Comparator (Organisation Overall)</c:v>
                </c:pt>
                <c:pt idx="1">
                  <c:v>66+</c:v>
                </c:pt>
                <c:pt idx="2">
                  <c:v>51-65</c:v>
                </c:pt>
                <c:pt idx="3">
                  <c:v>41-50</c:v>
                </c:pt>
                <c:pt idx="4">
                  <c:v>31-40</c:v>
                </c:pt>
                <c:pt idx="5">
                  <c:v>21-30</c:v>
                </c:pt>
                <c:pt idx="6">
                  <c:v>16-20</c:v>
                </c:pt>
              </c:strCache>
            </c:strRef>
          </c:cat>
          <c:val>
            <c:numRef>
              <c:f>'[WDES 24 tables.xlsx]Age'!$C$78:$C$84</c:f>
              <c:numCache>
                <c:formatCode>0.00</c:formatCode>
                <c:ptCount val="7"/>
                <c:pt idx="0">
                  <c:v>7.3221904120354786</c:v>
                </c:pt>
                <c:pt idx="1">
                  <c:v>7.4970449172576856</c:v>
                </c:pt>
                <c:pt idx="2">
                  <c:v>7.5563192058037396</c:v>
                </c:pt>
                <c:pt idx="3">
                  <c:v>7.6119267717962682</c:v>
                </c:pt>
                <c:pt idx="4">
                  <c:v>7.3305125262956574</c:v>
                </c:pt>
                <c:pt idx="5">
                  <c:v>7.221286943509166</c:v>
                </c:pt>
                <c:pt idx="6">
                  <c:v>0</c:v>
                </c:pt>
              </c:numCache>
            </c:numRef>
          </c:val>
          <c:extLst>
            <c:ext xmlns:c16="http://schemas.microsoft.com/office/drawing/2014/chart" uri="{C3380CC4-5D6E-409C-BE32-E72D297353CC}">
              <c16:uniqueId val="{00000000-92FE-5D41-82FC-861B9B474069}"/>
            </c:ext>
          </c:extLst>
        </c:ser>
        <c:ser>
          <c:idx val="1"/>
          <c:order val="1"/>
          <c:spPr>
            <a:solidFill>
              <a:schemeClr val="accent2"/>
            </a:solidFill>
            <a:ln>
              <a:noFill/>
            </a:ln>
            <a:effectLst/>
          </c:spPr>
          <c:invertIfNegative val="0"/>
          <c:cat>
            <c:strRef>
              <c:f>'[WDES 24 tables.xlsx]Age'!$B$78:$B$84</c:f>
              <c:strCache>
                <c:ptCount val="7"/>
                <c:pt idx="0">
                  <c:v>Comparator (Organisation Overall)</c:v>
                </c:pt>
                <c:pt idx="1">
                  <c:v>66+</c:v>
                </c:pt>
                <c:pt idx="2">
                  <c:v>51-65</c:v>
                </c:pt>
                <c:pt idx="3">
                  <c:v>41-50</c:v>
                </c:pt>
                <c:pt idx="4">
                  <c:v>31-40</c:v>
                </c:pt>
                <c:pt idx="5">
                  <c:v>21-30</c:v>
                </c:pt>
                <c:pt idx="6">
                  <c:v>16-20</c:v>
                </c:pt>
              </c:strCache>
            </c:strRef>
          </c:cat>
          <c:val>
            <c:numRef>
              <c:f>'[WDES 24 tables.xlsx]Age'!$D$78:$D$84</c:f>
              <c:numCache>
                <c:formatCode>0.00</c:formatCode>
                <c:ptCount val="7"/>
                <c:pt idx="1">
                  <c:v>7.3533950617283947</c:v>
                </c:pt>
                <c:pt idx="2">
                  <c:v>7.1214071214071213</c:v>
                </c:pt>
                <c:pt idx="3">
                  <c:v>6.9753086419753094</c:v>
                </c:pt>
                <c:pt idx="4">
                  <c:v>6.7890625</c:v>
                </c:pt>
                <c:pt idx="5">
                  <c:v>6.7780398322851152</c:v>
                </c:pt>
                <c:pt idx="6">
                  <c:v>0</c:v>
                </c:pt>
              </c:numCache>
            </c:numRef>
          </c:val>
          <c:extLst>
            <c:ext xmlns:c16="http://schemas.microsoft.com/office/drawing/2014/chart" uri="{C3380CC4-5D6E-409C-BE32-E72D297353CC}">
              <c16:uniqueId val="{00000001-92FE-5D41-82FC-861B9B474069}"/>
            </c:ext>
          </c:extLst>
        </c:ser>
        <c:dLbls>
          <c:showLegendKey val="0"/>
          <c:showVal val="0"/>
          <c:showCatName val="0"/>
          <c:showSerName val="0"/>
          <c:showPercent val="0"/>
          <c:showBubbleSize val="0"/>
        </c:dLbls>
        <c:gapWidth val="182"/>
        <c:axId val="503545352"/>
        <c:axId val="503547400"/>
      </c:barChart>
      <c:catAx>
        <c:axId val="503545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547400"/>
        <c:crosses val="autoZero"/>
        <c:auto val="1"/>
        <c:lblAlgn val="ctr"/>
        <c:lblOffset val="100"/>
        <c:noMultiLvlLbl val="0"/>
      </c:catAx>
      <c:valAx>
        <c:axId val="503547400"/>
        <c:scaling>
          <c:orientation val="minMax"/>
          <c:min val="6"/>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545352"/>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Ethnicity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0E5-094E-8533-49A8C54682DA}"/>
              </c:ext>
            </c:extLst>
          </c:dPt>
          <c:dPt>
            <c:idx val="8"/>
            <c:invertIfNegative val="0"/>
            <c:bubble3D val="0"/>
            <c:spPr>
              <a:solidFill>
                <a:srgbClr val="0070C0"/>
              </a:solidFill>
              <a:ln>
                <a:noFill/>
              </a:ln>
              <a:effectLst/>
            </c:spPr>
            <c:extLst>
              <c:ext xmlns:c16="http://schemas.microsoft.com/office/drawing/2014/chart" uri="{C3380CC4-5D6E-409C-BE32-E72D297353CC}">
                <c16:uniqueId val="{00000005-00E5-094E-8533-49A8C54682DA}"/>
              </c:ext>
            </c:extLst>
          </c:dPt>
          <c:dPt>
            <c:idx val="11"/>
            <c:invertIfNegative val="0"/>
            <c:bubble3D val="0"/>
            <c:spPr>
              <a:solidFill>
                <a:srgbClr val="0070C0"/>
              </a:solidFill>
              <a:ln>
                <a:noFill/>
              </a:ln>
              <a:effectLst/>
            </c:spPr>
            <c:extLst>
              <c:ext xmlns:c16="http://schemas.microsoft.com/office/drawing/2014/chart" uri="{C3380CC4-5D6E-409C-BE32-E72D297353CC}">
                <c16:uniqueId val="{00000004-00E5-094E-8533-49A8C54682DA}"/>
              </c:ext>
            </c:extLst>
          </c:dPt>
          <c:dPt>
            <c:idx val="15"/>
            <c:invertIfNegative val="0"/>
            <c:bubble3D val="0"/>
            <c:spPr>
              <a:solidFill>
                <a:srgbClr val="0070C0"/>
              </a:solidFill>
              <a:ln>
                <a:noFill/>
              </a:ln>
              <a:effectLst/>
            </c:spPr>
            <c:extLst>
              <c:ext xmlns:c16="http://schemas.microsoft.com/office/drawing/2014/chart" uri="{C3380CC4-5D6E-409C-BE32-E72D297353CC}">
                <c16:uniqueId val="{00000003-00E5-094E-8533-49A8C54682DA}"/>
              </c:ext>
            </c:extLst>
          </c:dPt>
          <c:dPt>
            <c:idx val="18"/>
            <c:invertIfNegative val="0"/>
            <c:bubble3D val="0"/>
            <c:spPr>
              <a:solidFill>
                <a:schemeClr val="bg2">
                  <a:lumMod val="50000"/>
                </a:schemeClr>
              </a:solidFill>
              <a:ln>
                <a:noFill/>
              </a:ln>
              <a:effectLst/>
            </c:spPr>
            <c:extLst>
              <c:ext xmlns:c16="http://schemas.microsoft.com/office/drawing/2014/chart" uri="{C3380CC4-5D6E-409C-BE32-E72D297353CC}">
                <c16:uniqueId val="{00000002-00E5-094E-8533-49A8C54682DA}"/>
              </c:ext>
            </c:extLst>
          </c:dPt>
          <c:cat>
            <c:strRef>
              <c:f>'[WDES 24 tables.xlsx]Eth'!$C$179:$C$197</c:f>
              <c:strCache>
                <c:ptCount val="19"/>
                <c:pt idx="0">
                  <c:v>Comparator (Organisation Overall)</c:v>
                </c:pt>
                <c:pt idx="1">
                  <c:v>Arab</c:v>
                </c:pt>
                <c:pt idx="2">
                  <c:v>Chinese</c:v>
                </c:pt>
                <c:pt idx="3">
                  <c:v>Gypsy or Irish Traveller</c:v>
                </c:pt>
                <c:pt idx="4">
                  <c:v>White and Asian</c:v>
                </c:pt>
                <c:pt idx="5">
                  <c:v>White and Black African</c:v>
                </c:pt>
                <c:pt idx="6">
                  <c:v>White and Black Caribbean</c:v>
                </c:pt>
                <c:pt idx="7">
                  <c:v>Any other Asian background</c:v>
                </c:pt>
                <c:pt idx="8">
                  <c:v>Irish</c:v>
                </c:pt>
                <c:pt idx="9">
                  <c:v>African</c:v>
                </c:pt>
                <c:pt idx="10">
                  <c:v>Pakistani</c:v>
                </c:pt>
                <c:pt idx="11">
                  <c:v>English / Welsh / Scottish / Northern Irish / British</c:v>
                </c:pt>
                <c:pt idx="12">
                  <c:v>Caribbean</c:v>
                </c:pt>
                <c:pt idx="13">
                  <c:v>Any other Black / African / Caribbean background</c:v>
                </c:pt>
                <c:pt idx="14">
                  <c:v>Bangladeshi</c:v>
                </c:pt>
                <c:pt idx="15">
                  <c:v>Any other White background</c:v>
                </c:pt>
                <c:pt idx="16">
                  <c:v>Indian</c:v>
                </c:pt>
                <c:pt idx="17">
                  <c:v>Any other Mixed / Multiple ethnic background</c:v>
                </c:pt>
                <c:pt idx="18">
                  <c:v>Any other ethnic background (please specify)</c:v>
                </c:pt>
              </c:strCache>
            </c:strRef>
          </c:cat>
          <c:val>
            <c:numRef>
              <c:f>'[WDES 24 tables.xlsx]Eth'!$D$179:$D$197</c:f>
              <c:numCache>
                <c:formatCode>General</c:formatCode>
                <c:ptCount val="19"/>
                <c:pt idx="0">
                  <c:v>7.3220000000000001</c:v>
                </c:pt>
                <c:pt idx="1">
                  <c:v>0</c:v>
                </c:pt>
                <c:pt idx="2">
                  <c:v>0</c:v>
                </c:pt>
                <c:pt idx="3">
                  <c:v>0</c:v>
                </c:pt>
                <c:pt idx="4">
                  <c:v>0</c:v>
                </c:pt>
                <c:pt idx="5">
                  <c:v>0</c:v>
                </c:pt>
                <c:pt idx="6">
                  <c:v>0</c:v>
                </c:pt>
                <c:pt idx="7">
                  <c:v>7.585</c:v>
                </c:pt>
                <c:pt idx="8">
                  <c:v>7.5119999999999996</c:v>
                </c:pt>
                <c:pt idx="9">
                  <c:v>7.4749999999999996</c:v>
                </c:pt>
                <c:pt idx="10">
                  <c:v>7.319</c:v>
                </c:pt>
                <c:pt idx="11">
                  <c:v>7.0570000000000004</c:v>
                </c:pt>
                <c:pt idx="12">
                  <c:v>7.0549999999999997</c:v>
                </c:pt>
                <c:pt idx="13">
                  <c:v>6.742</c:v>
                </c:pt>
                <c:pt idx="14">
                  <c:v>6.7359999999999998</c:v>
                </c:pt>
                <c:pt idx="15">
                  <c:v>6.5890000000000004</c:v>
                </c:pt>
                <c:pt idx="16">
                  <c:v>6.556</c:v>
                </c:pt>
                <c:pt idx="17">
                  <c:v>6.2729999999999997</c:v>
                </c:pt>
                <c:pt idx="18">
                  <c:v>5.8170000000000002</c:v>
                </c:pt>
              </c:numCache>
            </c:numRef>
          </c:val>
          <c:extLst>
            <c:ext xmlns:c16="http://schemas.microsoft.com/office/drawing/2014/chart" uri="{C3380CC4-5D6E-409C-BE32-E72D297353CC}">
              <c16:uniqueId val="{00000000-00E5-094E-8533-49A8C54682DA}"/>
            </c:ext>
          </c:extLst>
        </c:ser>
        <c:dLbls>
          <c:showLegendKey val="0"/>
          <c:showVal val="0"/>
          <c:showCatName val="0"/>
          <c:showSerName val="0"/>
          <c:showPercent val="0"/>
          <c:showBubbleSize val="0"/>
        </c:dLbls>
        <c:gapWidth val="182"/>
        <c:axId val="2055409712"/>
        <c:axId val="2055828672"/>
      </c:barChart>
      <c:catAx>
        <c:axId val="205540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828672"/>
        <c:crosses val="autoZero"/>
        <c:auto val="1"/>
        <c:lblAlgn val="ctr"/>
        <c:lblOffset val="100"/>
        <c:noMultiLvlLbl val="0"/>
      </c:catAx>
      <c:valAx>
        <c:axId val="2055828672"/>
        <c:scaling>
          <c:orientation val="minMax"/>
          <c:min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40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C1AD-DC4F-95A9-AD1F7CCCB711}"/>
              </c:ext>
            </c:extLst>
          </c:dPt>
          <c:cat>
            <c:strRef>
              <c:f>'[WDES 24 tables.xlsx]Religion'!$B$116:$B$125</c:f>
              <c:strCache>
                <c:ptCount val="10"/>
                <c:pt idx="0">
                  <c:v>Comparator (Organisation Overall)</c:v>
                </c:pt>
                <c:pt idx="1">
                  <c:v>Any other religion (please specify)</c:v>
                </c:pt>
                <c:pt idx="2">
                  <c:v>Christian</c:v>
                </c:pt>
                <c:pt idx="3">
                  <c:v>Jewish</c:v>
                </c:pt>
                <c:pt idx="4">
                  <c:v>Muslim</c:v>
                </c:pt>
                <c:pt idx="5">
                  <c:v>No religion</c:v>
                </c:pt>
                <c:pt idx="6">
                  <c:v>Hindu</c:v>
                </c:pt>
                <c:pt idx="7">
                  <c:v>I would prefer not to say</c:v>
                </c:pt>
                <c:pt idx="8">
                  <c:v>Buddhist</c:v>
                </c:pt>
                <c:pt idx="9">
                  <c:v>Sikh</c:v>
                </c:pt>
              </c:strCache>
            </c:strRef>
          </c:cat>
          <c:val>
            <c:numRef>
              <c:f>'[WDES 24 tables.xlsx]Religion'!$C$116:$C$125</c:f>
              <c:numCache>
                <c:formatCode>General</c:formatCode>
                <c:ptCount val="10"/>
                <c:pt idx="0">
                  <c:v>7.3221904120354786</c:v>
                </c:pt>
                <c:pt idx="1">
                  <c:v>7.2759856630824373</c:v>
                </c:pt>
                <c:pt idx="2">
                  <c:v>7.6834779464931291</c:v>
                </c:pt>
                <c:pt idx="3">
                  <c:v>7.6874999999999991</c:v>
                </c:pt>
                <c:pt idx="4">
                  <c:v>7.608921161825724</c:v>
                </c:pt>
                <c:pt idx="5">
                  <c:v>7.230366941015089</c:v>
                </c:pt>
                <c:pt idx="6">
                  <c:v>7.8657407407407414</c:v>
                </c:pt>
                <c:pt idx="7">
                  <c:v>6.671205519244733</c:v>
                </c:pt>
                <c:pt idx="8">
                  <c:v>7.3180076628352468</c:v>
                </c:pt>
                <c:pt idx="9">
                  <c:v>7.9999999999999991</c:v>
                </c:pt>
              </c:numCache>
            </c:numRef>
          </c:val>
          <c:extLst>
            <c:ext xmlns:c16="http://schemas.microsoft.com/office/drawing/2014/chart" uri="{C3380CC4-5D6E-409C-BE32-E72D297353CC}">
              <c16:uniqueId val="{00000000-C1AD-DC4F-95A9-AD1F7CCCB711}"/>
            </c:ext>
          </c:extLst>
        </c:ser>
        <c:ser>
          <c:idx val="1"/>
          <c:order val="1"/>
          <c:spPr>
            <a:solidFill>
              <a:schemeClr val="accent2"/>
            </a:solidFill>
            <a:ln>
              <a:noFill/>
            </a:ln>
            <a:effectLst/>
          </c:spPr>
          <c:invertIfNegative val="0"/>
          <c:cat>
            <c:strRef>
              <c:f>'[WDES 24 tables.xlsx]Religion'!$B$116:$B$125</c:f>
              <c:strCache>
                <c:ptCount val="10"/>
                <c:pt idx="0">
                  <c:v>Comparator (Organisation Overall)</c:v>
                </c:pt>
                <c:pt idx="1">
                  <c:v>Any other religion (please specify)</c:v>
                </c:pt>
                <c:pt idx="2">
                  <c:v>Christian</c:v>
                </c:pt>
                <c:pt idx="3">
                  <c:v>Jewish</c:v>
                </c:pt>
                <c:pt idx="4">
                  <c:v>Muslim</c:v>
                </c:pt>
                <c:pt idx="5">
                  <c:v>No religion</c:v>
                </c:pt>
                <c:pt idx="6">
                  <c:v>Hindu</c:v>
                </c:pt>
                <c:pt idx="7">
                  <c:v>I would prefer not to say</c:v>
                </c:pt>
                <c:pt idx="8">
                  <c:v>Buddhist</c:v>
                </c:pt>
                <c:pt idx="9">
                  <c:v>Sikh</c:v>
                </c:pt>
              </c:strCache>
            </c:strRef>
          </c:cat>
          <c:val>
            <c:numRef>
              <c:f>'[WDES 24 tables.xlsx]Religion'!$D$116:$D$125</c:f>
              <c:numCache>
                <c:formatCode>General</c:formatCode>
                <c:ptCount val="10"/>
                <c:pt idx="1">
                  <c:v>7.2395833333333339</c:v>
                </c:pt>
                <c:pt idx="2">
                  <c:v>7.1607626790553622</c:v>
                </c:pt>
                <c:pt idx="3">
                  <c:v>7.1111111111111116</c:v>
                </c:pt>
                <c:pt idx="4">
                  <c:v>7.0906432748538011</c:v>
                </c:pt>
                <c:pt idx="5">
                  <c:v>6.9864570976670626</c:v>
                </c:pt>
                <c:pt idx="6">
                  <c:v>6.1904761904761907</c:v>
                </c:pt>
                <c:pt idx="7">
                  <c:v>6.1219618055555554</c:v>
                </c:pt>
                <c:pt idx="8">
                  <c:v>0</c:v>
                </c:pt>
                <c:pt idx="9">
                  <c:v>0</c:v>
                </c:pt>
              </c:numCache>
            </c:numRef>
          </c:val>
          <c:extLst>
            <c:ext xmlns:c16="http://schemas.microsoft.com/office/drawing/2014/chart" uri="{C3380CC4-5D6E-409C-BE32-E72D297353CC}">
              <c16:uniqueId val="{00000001-C1AD-DC4F-95A9-AD1F7CCCB711}"/>
            </c:ext>
          </c:extLst>
        </c:ser>
        <c:dLbls>
          <c:showLegendKey val="0"/>
          <c:showVal val="0"/>
          <c:showCatName val="0"/>
          <c:showSerName val="0"/>
          <c:showPercent val="0"/>
          <c:showBubbleSize val="0"/>
        </c:dLbls>
        <c:gapWidth val="182"/>
        <c:axId val="339402247"/>
        <c:axId val="427116039"/>
      </c:barChart>
      <c:catAx>
        <c:axId val="339402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116039"/>
        <c:crosses val="autoZero"/>
        <c:auto val="1"/>
        <c:lblAlgn val="ctr"/>
        <c:lblOffset val="100"/>
        <c:noMultiLvlLbl val="0"/>
      </c:catAx>
      <c:valAx>
        <c:axId val="427116039"/>
        <c:scaling>
          <c:orientation val="minMax"/>
          <c:max val="8"/>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402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Religion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9751-4C14-A5D5-D6F653B03DFC}"/>
              </c:ext>
            </c:extLst>
          </c:dPt>
          <c:cat>
            <c:strRef>
              <c:f>'[WRES 2024 tables.xlsx]Religion'!$B$31:$B$40</c:f>
              <c:strCache>
                <c:ptCount val="10"/>
                <c:pt idx="0">
                  <c:v>Comparator (Organisation Overall)</c:v>
                </c:pt>
                <c:pt idx="1">
                  <c:v>Jewish</c:v>
                </c:pt>
                <c:pt idx="2">
                  <c:v>Buddhist</c:v>
                </c:pt>
                <c:pt idx="3">
                  <c:v>I would prefer not to say</c:v>
                </c:pt>
                <c:pt idx="4">
                  <c:v>No religion</c:v>
                </c:pt>
                <c:pt idx="5">
                  <c:v>Christian</c:v>
                </c:pt>
                <c:pt idx="6">
                  <c:v>Any other religion (please specify)</c:v>
                </c:pt>
                <c:pt idx="7">
                  <c:v>Hindu</c:v>
                </c:pt>
                <c:pt idx="8">
                  <c:v>Muslim</c:v>
                </c:pt>
                <c:pt idx="9">
                  <c:v>Sikh</c:v>
                </c:pt>
              </c:strCache>
            </c:strRef>
          </c:cat>
          <c:val>
            <c:numRef>
              <c:f>'[WRES 2024 tables.xlsx]Religion'!$C$31:$C$40</c:f>
              <c:numCache>
                <c:formatCode>0.0%</c:formatCode>
                <c:ptCount val="10"/>
                <c:pt idx="0" formatCode="General">
                  <c:v>0.28561759729272418</c:v>
                </c:pt>
                <c:pt idx="1">
                  <c:v>0</c:v>
                </c:pt>
                <c:pt idx="2">
                  <c:v>0.3888888888888889</c:v>
                </c:pt>
                <c:pt idx="3">
                  <c:v>0.3828125</c:v>
                </c:pt>
                <c:pt idx="4">
                  <c:v>0.26470588235294118</c:v>
                </c:pt>
                <c:pt idx="5">
                  <c:v>0.37444933920704848</c:v>
                </c:pt>
                <c:pt idx="6">
                  <c:v>0.375</c:v>
                </c:pt>
                <c:pt idx="7">
                  <c:v>0.20270270270270269</c:v>
                </c:pt>
                <c:pt idx="8">
                  <c:v>0.27986348122866889</c:v>
                </c:pt>
                <c:pt idx="9">
                  <c:v>0.1875</c:v>
                </c:pt>
              </c:numCache>
            </c:numRef>
          </c:val>
          <c:extLst>
            <c:ext xmlns:c16="http://schemas.microsoft.com/office/drawing/2014/chart" uri="{C3380CC4-5D6E-409C-BE32-E72D297353CC}">
              <c16:uniqueId val="{00000000-926A-4BA8-8329-DB3B9B27148E}"/>
            </c:ext>
          </c:extLst>
        </c:ser>
        <c:ser>
          <c:idx val="1"/>
          <c:order val="1"/>
          <c:spPr>
            <a:solidFill>
              <a:schemeClr val="accent2"/>
            </a:solidFill>
            <a:ln>
              <a:noFill/>
            </a:ln>
            <a:effectLst/>
          </c:spPr>
          <c:invertIfNegative val="0"/>
          <c:cat>
            <c:strRef>
              <c:f>'[WRES 2024 tables.xlsx]Religion'!$B$31:$B$40</c:f>
              <c:strCache>
                <c:ptCount val="10"/>
                <c:pt idx="0">
                  <c:v>Comparator (Organisation Overall)</c:v>
                </c:pt>
                <c:pt idx="1">
                  <c:v>Jewish</c:v>
                </c:pt>
                <c:pt idx="2">
                  <c:v>Buddhist</c:v>
                </c:pt>
                <c:pt idx="3">
                  <c:v>I would prefer not to say</c:v>
                </c:pt>
                <c:pt idx="4">
                  <c:v>No religion</c:v>
                </c:pt>
                <c:pt idx="5">
                  <c:v>Christian</c:v>
                </c:pt>
                <c:pt idx="6">
                  <c:v>Any other religion (please specify)</c:v>
                </c:pt>
                <c:pt idx="7">
                  <c:v>Hindu</c:v>
                </c:pt>
                <c:pt idx="8">
                  <c:v>Muslim</c:v>
                </c:pt>
                <c:pt idx="9">
                  <c:v>Sikh</c:v>
                </c:pt>
              </c:strCache>
            </c:strRef>
          </c:cat>
          <c:val>
            <c:numRef>
              <c:f>'[WRES 2024 tables.xlsx]Religion'!$D$31:$D$40</c:f>
              <c:numCache>
                <c:formatCode>0.0%</c:formatCode>
                <c:ptCount val="10"/>
                <c:pt idx="1">
                  <c:v>0.33333333333333331</c:v>
                </c:pt>
                <c:pt idx="2">
                  <c:v>0.2857142857142857</c:v>
                </c:pt>
                <c:pt idx="3">
                  <c:v>0.25609756097560982</c:v>
                </c:pt>
                <c:pt idx="4">
                  <c:v>0.24688279301745639</c:v>
                </c:pt>
                <c:pt idx="5">
                  <c:v>0.2436363636363636</c:v>
                </c:pt>
                <c:pt idx="6">
                  <c:v>0.16129032258064521</c:v>
                </c:pt>
                <c:pt idx="7">
                  <c:v>0</c:v>
                </c:pt>
                <c:pt idx="8">
                  <c:v>0</c:v>
                </c:pt>
                <c:pt idx="9" formatCode="0%">
                  <c:v>0</c:v>
                </c:pt>
              </c:numCache>
            </c:numRef>
          </c:val>
          <c:extLst>
            <c:ext xmlns:c16="http://schemas.microsoft.com/office/drawing/2014/chart" uri="{C3380CC4-5D6E-409C-BE32-E72D297353CC}">
              <c16:uniqueId val="{00000001-926A-4BA8-8329-DB3B9B27148E}"/>
            </c:ext>
          </c:extLst>
        </c:ser>
        <c:dLbls>
          <c:showLegendKey val="0"/>
          <c:showVal val="0"/>
          <c:showCatName val="0"/>
          <c:showSerName val="0"/>
          <c:showPercent val="0"/>
          <c:showBubbleSize val="0"/>
        </c:dLbls>
        <c:gapWidth val="182"/>
        <c:axId val="1113386503"/>
        <c:axId val="1580275207"/>
      </c:barChart>
      <c:catAx>
        <c:axId val="1113386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275207"/>
        <c:crosses val="autoZero"/>
        <c:auto val="1"/>
        <c:lblAlgn val="ctr"/>
        <c:lblOffset val="100"/>
        <c:noMultiLvlLbl val="0"/>
      </c:catAx>
      <c:valAx>
        <c:axId val="1580275207"/>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386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a:t>
            </a:r>
            <a:r>
              <a:rPr lang="en-GB" b="1" baseline="0"/>
              <a:t> Gender</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2-5489-C549-ABE7-5E40EEDA157C}"/>
              </c:ext>
            </c:extLst>
          </c:dPt>
          <c:cat>
            <c:strRef>
              <c:f>'[WDES 24 tables.xlsx]Gender'!$B$83:$B$88</c:f>
              <c:strCache>
                <c:ptCount val="6"/>
                <c:pt idx="0">
                  <c:v>Comparator (Organisation Overall)</c:v>
                </c:pt>
                <c:pt idx="1">
                  <c:v>Non-binary</c:v>
                </c:pt>
                <c:pt idx="2">
                  <c:v>Prefer to self-describe</c:v>
                </c:pt>
                <c:pt idx="3">
                  <c:v>Female</c:v>
                </c:pt>
                <c:pt idx="4">
                  <c:v>Male</c:v>
                </c:pt>
                <c:pt idx="5">
                  <c:v>Prefer not to say</c:v>
                </c:pt>
              </c:strCache>
            </c:strRef>
          </c:cat>
          <c:val>
            <c:numRef>
              <c:f>'[WDES 24 tables.xlsx]Gender'!$C$83:$C$88</c:f>
              <c:numCache>
                <c:formatCode>General</c:formatCode>
                <c:ptCount val="6"/>
                <c:pt idx="0">
                  <c:v>7.3221904120354786</c:v>
                </c:pt>
                <c:pt idx="1">
                  <c:v>7.391551236222818</c:v>
                </c:pt>
                <c:pt idx="2">
                  <c:v>7.8131359381359378</c:v>
                </c:pt>
                <c:pt idx="3">
                  <c:v>6.3977920227920224</c:v>
                </c:pt>
                <c:pt idx="4">
                  <c:v>0</c:v>
                </c:pt>
                <c:pt idx="5">
                  <c:v>0</c:v>
                </c:pt>
              </c:numCache>
            </c:numRef>
          </c:val>
          <c:extLst>
            <c:ext xmlns:c16="http://schemas.microsoft.com/office/drawing/2014/chart" uri="{C3380CC4-5D6E-409C-BE32-E72D297353CC}">
              <c16:uniqueId val="{00000000-5489-C549-ABE7-5E40EEDA157C}"/>
            </c:ext>
          </c:extLst>
        </c:ser>
        <c:ser>
          <c:idx val="1"/>
          <c:order val="1"/>
          <c:spPr>
            <a:solidFill>
              <a:schemeClr val="accent2"/>
            </a:solidFill>
            <a:ln>
              <a:noFill/>
            </a:ln>
            <a:effectLst/>
          </c:spPr>
          <c:invertIfNegative val="0"/>
          <c:cat>
            <c:strRef>
              <c:f>'[WDES 24 tables.xlsx]Gender'!$B$83:$B$88</c:f>
              <c:strCache>
                <c:ptCount val="6"/>
                <c:pt idx="0">
                  <c:v>Comparator (Organisation Overall)</c:v>
                </c:pt>
                <c:pt idx="1">
                  <c:v>Non-binary</c:v>
                </c:pt>
                <c:pt idx="2">
                  <c:v>Prefer to self-describe</c:v>
                </c:pt>
                <c:pt idx="3">
                  <c:v>Female</c:v>
                </c:pt>
                <c:pt idx="4">
                  <c:v>Male</c:v>
                </c:pt>
                <c:pt idx="5">
                  <c:v>Prefer not to say</c:v>
                </c:pt>
              </c:strCache>
            </c:strRef>
          </c:cat>
          <c:val>
            <c:numRef>
              <c:f>'[WDES 24 tables.xlsx]Gender'!$D$83:$D$88</c:f>
              <c:numCache>
                <c:formatCode>General</c:formatCode>
                <c:ptCount val="6"/>
                <c:pt idx="1">
                  <c:v>7.0636293733179532</c:v>
                </c:pt>
                <c:pt idx="2">
                  <c:v>6.9722222222222223</c:v>
                </c:pt>
                <c:pt idx="3">
                  <c:v>5.2417695473251031</c:v>
                </c:pt>
                <c:pt idx="4">
                  <c:v>0</c:v>
                </c:pt>
                <c:pt idx="5">
                  <c:v>0</c:v>
                </c:pt>
              </c:numCache>
            </c:numRef>
          </c:val>
          <c:extLst>
            <c:ext xmlns:c16="http://schemas.microsoft.com/office/drawing/2014/chart" uri="{C3380CC4-5D6E-409C-BE32-E72D297353CC}">
              <c16:uniqueId val="{00000001-5489-C549-ABE7-5E40EEDA157C}"/>
            </c:ext>
          </c:extLst>
        </c:ser>
        <c:dLbls>
          <c:showLegendKey val="0"/>
          <c:showVal val="0"/>
          <c:showCatName val="0"/>
          <c:showSerName val="0"/>
          <c:showPercent val="0"/>
          <c:showBubbleSize val="0"/>
        </c:dLbls>
        <c:gapWidth val="182"/>
        <c:axId val="2093206535"/>
        <c:axId val="517022728"/>
      </c:barChart>
      <c:catAx>
        <c:axId val="2093206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022728"/>
        <c:crosses val="autoZero"/>
        <c:auto val="1"/>
        <c:lblAlgn val="ctr"/>
        <c:lblOffset val="100"/>
        <c:noMultiLvlLbl val="0"/>
      </c:catAx>
      <c:valAx>
        <c:axId val="517022728"/>
        <c:scaling>
          <c:orientation val="minMax"/>
          <c:max val="8"/>
          <c:min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3206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Sexual Orientation</a:t>
            </a:r>
            <a:r>
              <a:rPr lang="en-GB" b="1" baseline="0"/>
              <a:t> </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12B-B341-9D85-64A0A40A333F}"/>
              </c:ext>
            </c:extLst>
          </c:dPt>
          <c:cat>
            <c:strRef>
              <c:f>'[WDES 24 tables.xlsx]Sexual Orientation'!$B$93:$B$98</c:f>
              <c:strCache>
                <c:ptCount val="6"/>
                <c:pt idx="0">
                  <c:v>Comparator (Organisation Overall)</c:v>
                </c:pt>
                <c:pt idx="1">
                  <c:v>Gay or Lesbian</c:v>
                </c:pt>
                <c:pt idx="2">
                  <c:v>Heterosexual or straight</c:v>
                </c:pt>
                <c:pt idx="3">
                  <c:v>Bisexual</c:v>
                </c:pt>
                <c:pt idx="4">
                  <c:v>Other</c:v>
                </c:pt>
                <c:pt idx="5">
                  <c:v>I would prefer not to say</c:v>
                </c:pt>
              </c:strCache>
            </c:strRef>
          </c:cat>
          <c:val>
            <c:numRef>
              <c:f>'[WDES 24 tables.xlsx]Sexual Orientation'!$C$93:$C$98</c:f>
              <c:numCache>
                <c:formatCode>General</c:formatCode>
                <c:ptCount val="6"/>
                <c:pt idx="0">
                  <c:v>7.3221904120354786</c:v>
                </c:pt>
                <c:pt idx="1">
                  <c:v>7.5946969696969697</c:v>
                </c:pt>
                <c:pt idx="2">
                  <c:v>7.5122091990765378</c:v>
                </c:pt>
                <c:pt idx="3">
                  <c:v>7.1256038647343001</c:v>
                </c:pt>
                <c:pt idx="4">
                  <c:v>7.7962962962962967</c:v>
                </c:pt>
                <c:pt idx="5">
                  <c:v>6.7172695951765728</c:v>
                </c:pt>
              </c:numCache>
            </c:numRef>
          </c:val>
          <c:extLst>
            <c:ext xmlns:c16="http://schemas.microsoft.com/office/drawing/2014/chart" uri="{C3380CC4-5D6E-409C-BE32-E72D297353CC}">
              <c16:uniqueId val="{00000002-412B-B341-9D85-64A0A40A333F}"/>
            </c:ext>
          </c:extLst>
        </c:ser>
        <c:ser>
          <c:idx val="1"/>
          <c:order val="1"/>
          <c:spPr>
            <a:solidFill>
              <a:schemeClr val="accent2"/>
            </a:solidFill>
            <a:ln>
              <a:noFill/>
            </a:ln>
            <a:effectLst/>
          </c:spPr>
          <c:invertIfNegative val="0"/>
          <c:cat>
            <c:strRef>
              <c:f>'[WDES 24 tables.xlsx]Sexual Orientation'!$B$93:$B$98</c:f>
              <c:strCache>
                <c:ptCount val="6"/>
                <c:pt idx="0">
                  <c:v>Comparator (Organisation Overall)</c:v>
                </c:pt>
                <c:pt idx="1">
                  <c:v>Gay or Lesbian</c:v>
                </c:pt>
                <c:pt idx="2">
                  <c:v>Heterosexual or straight</c:v>
                </c:pt>
                <c:pt idx="3">
                  <c:v>Bisexual</c:v>
                </c:pt>
                <c:pt idx="4">
                  <c:v>Other</c:v>
                </c:pt>
                <c:pt idx="5">
                  <c:v>I would prefer not to say</c:v>
                </c:pt>
              </c:strCache>
            </c:strRef>
          </c:cat>
          <c:val>
            <c:numRef>
              <c:f>'[WDES 24 tables.xlsx]Sexual Orientation'!$D$93:$D$98</c:f>
              <c:numCache>
                <c:formatCode>General</c:formatCode>
                <c:ptCount val="6"/>
                <c:pt idx="1">
                  <c:v>7.0945945945945939</c:v>
                </c:pt>
                <c:pt idx="2">
                  <c:v>7.0462811420258236</c:v>
                </c:pt>
                <c:pt idx="3">
                  <c:v>6.9976359338061478</c:v>
                </c:pt>
                <c:pt idx="4">
                  <c:v>6.0479797979797976</c:v>
                </c:pt>
                <c:pt idx="5">
                  <c:v>5.833333333333333</c:v>
                </c:pt>
              </c:numCache>
            </c:numRef>
          </c:val>
          <c:extLst>
            <c:ext xmlns:c16="http://schemas.microsoft.com/office/drawing/2014/chart" uri="{C3380CC4-5D6E-409C-BE32-E72D297353CC}">
              <c16:uniqueId val="{00000003-412B-B341-9D85-64A0A40A333F}"/>
            </c:ext>
          </c:extLst>
        </c:ser>
        <c:dLbls>
          <c:showLegendKey val="0"/>
          <c:showVal val="0"/>
          <c:showCatName val="0"/>
          <c:showSerName val="0"/>
          <c:showPercent val="0"/>
          <c:showBubbleSize val="0"/>
        </c:dLbls>
        <c:gapWidth val="182"/>
        <c:axId val="25930248"/>
        <c:axId val="25940488"/>
      </c:barChart>
      <c:catAx>
        <c:axId val="25930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40488"/>
        <c:crosses val="autoZero"/>
        <c:auto val="1"/>
        <c:lblAlgn val="ctr"/>
        <c:lblOffset val="100"/>
        <c:noMultiLvlLbl val="0"/>
      </c:catAx>
      <c:valAx>
        <c:axId val="25940488"/>
        <c:scaling>
          <c:orientation val="minMax"/>
          <c:max val="8"/>
          <c:min val="5.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30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By Staffing Group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0-7C0A-48AB-836C-30A1A73514D5}"/>
              </c:ext>
            </c:extLst>
          </c:dPt>
          <c:cat>
            <c:strRef>
              <c:f>'[WRES 2024 tables.xlsx]Staff Group'!$A$25:$A$32</c:f>
              <c:strCache>
                <c:ptCount val="8"/>
                <c:pt idx="0">
                  <c:v>Comparator (Organisation Overall)</c:v>
                </c:pt>
                <c:pt idx="1">
                  <c:v>Nursing and Midwifery Registered</c:v>
                </c:pt>
                <c:pt idx="2">
                  <c:v>Administrative and Clerical</c:v>
                </c:pt>
                <c:pt idx="3">
                  <c:v>Medical and Dental</c:v>
                </c:pt>
                <c:pt idx="4">
                  <c:v>Additional Clinical Services</c:v>
                </c:pt>
                <c:pt idx="5">
                  <c:v>Add Prof Scientific and Technic</c:v>
                </c:pt>
                <c:pt idx="6">
                  <c:v>Allied Health Professionals</c:v>
                </c:pt>
                <c:pt idx="7">
                  <c:v>Estates and Ancillary</c:v>
                </c:pt>
              </c:strCache>
            </c:strRef>
          </c:cat>
          <c:val>
            <c:numRef>
              <c:f>'[WRES 2024 tables.xlsx]Staff Group'!$B$25:$B$32</c:f>
              <c:numCache>
                <c:formatCode>0%</c:formatCode>
                <c:ptCount val="8"/>
                <c:pt idx="0">
                  <c:v>0.214431586113002</c:v>
                </c:pt>
                <c:pt idx="1">
                  <c:v>0.18441558441558439</c:v>
                </c:pt>
                <c:pt idx="2">
                  <c:v>0.28450704225352108</c:v>
                </c:pt>
                <c:pt idx="3">
                  <c:v>0.2040816326530612</c:v>
                </c:pt>
                <c:pt idx="4">
                  <c:v>0.25993883792048927</c:v>
                </c:pt>
                <c:pt idx="5">
                  <c:v>0.21118012422360249</c:v>
                </c:pt>
                <c:pt idx="6">
                  <c:v>0.24742268041237109</c:v>
                </c:pt>
                <c:pt idx="7">
                  <c:v>0</c:v>
                </c:pt>
              </c:numCache>
            </c:numRef>
          </c:val>
          <c:extLst>
            <c:ext xmlns:c16="http://schemas.microsoft.com/office/drawing/2014/chart" uri="{C3380CC4-5D6E-409C-BE32-E72D297353CC}">
              <c16:uniqueId val="{00000000-8A0D-4681-8F1C-0E4C9345A9CE}"/>
            </c:ext>
          </c:extLst>
        </c:ser>
        <c:ser>
          <c:idx val="1"/>
          <c:order val="1"/>
          <c:spPr>
            <a:solidFill>
              <a:schemeClr val="accent2"/>
            </a:solidFill>
            <a:ln>
              <a:noFill/>
            </a:ln>
            <a:effectLst/>
          </c:spPr>
          <c:invertIfNegative val="0"/>
          <c:cat>
            <c:strRef>
              <c:f>'[WRES 2024 tables.xlsx]Staff Group'!$A$25:$A$32</c:f>
              <c:strCache>
                <c:ptCount val="8"/>
                <c:pt idx="0">
                  <c:v>Comparator (Organisation Overall)</c:v>
                </c:pt>
                <c:pt idx="1">
                  <c:v>Nursing and Midwifery Registered</c:v>
                </c:pt>
                <c:pt idx="2">
                  <c:v>Administrative and Clerical</c:v>
                </c:pt>
                <c:pt idx="3">
                  <c:v>Medical and Dental</c:v>
                </c:pt>
                <c:pt idx="4">
                  <c:v>Additional Clinical Services</c:v>
                </c:pt>
                <c:pt idx="5">
                  <c:v>Add Prof Scientific and Technic</c:v>
                </c:pt>
                <c:pt idx="6">
                  <c:v>Allied Health Professionals</c:v>
                </c:pt>
                <c:pt idx="7">
                  <c:v>Estates and Ancillary</c:v>
                </c:pt>
              </c:strCache>
            </c:strRef>
          </c:cat>
          <c:val>
            <c:numRef>
              <c:f>'[WRES 2024 tables.xlsx]Staff Group'!$C$25:$C$32</c:f>
              <c:numCache>
                <c:formatCode>0%</c:formatCode>
                <c:ptCount val="8"/>
                <c:pt idx="1">
                  <c:v>0.23021582733812951</c:v>
                </c:pt>
                <c:pt idx="2">
                  <c:v>0.22966507177033491</c:v>
                </c:pt>
                <c:pt idx="3">
                  <c:v>0.22222222222222221</c:v>
                </c:pt>
                <c:pt idx="4">
                  <c:v>0.15652173913043479</c:v>
                </c:pt>
                <c:pt idx="5">
                  <c:v>0.15333333333333329</c:v>
                </c:pt>
                <c:pt idx="6">
                  <c:v>0.13023255813953491</c:v>
                </c:pt>
                <c:pt idx="7">
                  <c:v>0</c:v>
                </c:pt>
              </c:numCache>
            </c:numRef>
          </c:val>
          <c:extLst>
            <c:ext xmlns:c16="http://schemas.microsoft.com/office/drawing/2014/chart" uri="{C3380CC4-5D6E-409C-BE32-E72D297353CC}">
              <c16:uniqueId val="{00000001-8A0D-4681-8F1C-0E4C9345A9CE}"/>
            </c:ext>
          </c:extLst>
        </c:ser>
        <c:dLbls>
          <c:showLegendKey val="0"/>
          <c:showVal val="0"/>
          <c:showCatName val="0"/>
          <c:showSerName val="0"/>
          <c:showPercent val="0"/>
          <c:showBubbleSize val="0"/>
        </c:dLbls>
        <c:gapWidth val="182"/>
        <c:axId val="1838233607"/>
        <c:axId val="1838235655"/>
      </c:barChart>
      <c:catAx>
        <c:axId val="1838233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235655"/>
        <c:crosses val="autoZero"/>
        <c:auto val="1"/>
        <c:lblAlgn val="ctr"/>
        <c:lblOffset val="100"/>
        <c:noMultiLvlLbl val="0"/>
      </c:catAx>
      <c:valAx>
        <c:axId val="18382356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8233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F4103-589D-5B4F-8A51-53AD54E31E53}" type="datetimeFigureOut">
              <a:rPr lang="en-GB" smtClean="0"/>
              <a:t>08/08/2024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66655-60C5-3A47-B1A8-837D834A601F}" type="slidenum">
              <a:rPr lang="en-GB" smtClean="0"/>
              <a:t>‹#›</a:t>
            </a:fld>
            <a:endParaRPr lang="en-GB"/>
          </a:p>
        </p:txBody>
      </p:sp>
    </p:spTree>
    <p:extLst>
      <p:ext uri="{BB962C8B-B14F-4D97-AF65-F5344CB8AC3E}">
        <p14:creationId xmlns:p14="http://schemas.microsoft.com/office/powerpoint/2010/main" val="292711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B2F9-7ACD-C534-5DDA-6B03C24398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39C4AAD-7869-38BF-377B-39217C21E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66506AA-8EE1-01E9-EC18-DABC821E68A4}"/>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C8CF334F-05E0-BD39-B4E8-FDEB70438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401FD5-D86F-CE1D-6A9A-15FC39390AFC}"/>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2944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7DB3-C67C-56C4-8C29-EC024A3DEBE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6A8238-CB9F-F54E-CE1D-568D69A227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843156-3B48-3E4F-CD0F-8316413B9323}"/>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F32AFF89-22F9-5F82-752E-F91D813EFB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FEB76-D831-1F08-41EE-2F6275C0C13E}"/>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40826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A5C2C-A12E-C286-0132-82F1F23A972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69DBE12-6CAC-75AA-027D-7975AA6818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A0F7AC-189F-7072-FE8C-7C9BC5FFA948}"/>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5FDBF7BA-C2D6-E38E-9200-7AEC0BD262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1D0D10-ECEF-FC64-8F54-D4523A8F905F}"/>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307990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00BE-0FF0-B43B-A3BF-0A52893E9D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1E26C92-9C11-0AE9-2CA5-9403A59D2D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080CF9-56D9-91CF-6CF9-569D4586CB1D}"/>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ED27AC03-FF9A-8099-4546-A0534907A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4F4116-9C10-F98A-8138-1EE8FEE12D16}"/>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134437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CABD-4F3E-5B41-D49C-58B194AAF30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9BB9E79-61F5-B484-6847-D9E6F9F9B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89A734-A03E-3E84-5D5B-F67D330C080A}"/>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EBD90EA1-89C1-B8FA-F4DE-857C07CBC0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3486BD-5ADC-0114-01DC-B7482350BC9F}"/>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43332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6FE0-5362-D98C-1AD7-FE6DBCBD98C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28B607-D8E8-7ED2-A892-3146187366F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24A1E1C-B131-CFC8-348E-DABF628E44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67529BE-1DDD-191A-C3C2-2F3E1CF9EA59}"/>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6" name="Footer Placeholder 5">
            <a:extLst>
              <a:ext uri="{FF2B5EF4-FFF2-40B4-BE49-F238E27FC236}">
                <a16:creationId xmlns:a16="http://schemas.microsoft.com/office/drawing/2014/main" id="{2B0C4476-0EF6-A97B-4F7A-FA9CFAF78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7533C-AE37-94E0-A6AA-E2D1C09BFB70}"/>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176511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736C-F859-3A1B-6553-EA97E4DF631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D173F9-A6DF-3ABD-3FDF-0A2E7A8DF3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8EBEFA-C2FD-5D6E-703A-21F2331F52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77D6A5F-DB0A-F2B4-3758-86F42B2DD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13E1B26-2520-6025-8FFF-B47A805303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574D558-282D-D5F6-0B44-85DD0AB472DA}"/>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8" name="Footer Placeholder 7">
            <a:extLst>
              <a:ext uri="{FF2B5EF4-FFF2-40B4-BE49-F238E27FC236}">
                <a16:creationId xmlns:a16="http://schemas.microsoft.com/office/drawing/2014/main" id="{3B6C38DA-6A94-6C07-F5BD-4E3D042302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F7B00C-F62A-B5B5-791D-94E7E0F50C78}"/>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41685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5D9E-D653-470B-F6C5-42CAF5CDA62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DA91CD2-BA4B-835F-DEC9-B4525DE91C31}"/>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4" name="Footer Placeholder 3">
            <a:extLst>
              <a:ext uri="{FF2B5EF4-FFF2-40B4-BE49-F238E27FC236}">
                <a16:creationId xmlns:a16="http://schemas.microsoft.com/office/drawing/2014/main" id="{FA6D9BFD-BC9A-48C0-9A93-3BB71C52CF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3D56F9-C6E6-B651-A390-4111A7DBA0DC}"/>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5610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4F12E-3713-5777-3D4D-2FCFFC0F4D80}"/>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3" name="Footer Placeholder 2">
            <a:extLst>
              <a:ext uri="{FF2B5EF4-FFF2-40B4-BE49-F238E27FC236}">
                <a16:creationId xmlns:a16="http://schemas.microsoft.com/office/drawing/2014/main" id="{867AD79C-2FC7-042C-A9C0-CC35362505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50EAA8-AFE2-3C95-4D06-584F151228E1}"/>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52137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430-0FEE-0F88-9151-B525D375B0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EDE3798-FD21-8F7F-7083-CCFEFDDC6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2ADFFDA-4763-F7D6-654E-291325243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C1F611-69E8-4793-72F8-3F42FA13C39C}"/>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6" name="Footer Placeholder 5">
            <a:extLst>
              <a:ext uri="{FF2B5EF4-FFF2-40B4-BE49-F238E27FC236}">
                <a16:creationId xmlns:a16="http://schemas.microsoft.com/office/drawing/2014/main" id="{5599439E-97CD-7FD6-5238-B5CABF7FE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E2D7F2-2EF4-7B74-B2F6-8A0B5615E83C}"/>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327234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11E8-5553-A83C-398A-C01790172E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F0F146D-7197-AA66-7B37-42E1F0E57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7F8922-C5D1-7662-67B8-CFFC4C27F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465D2-E2A5-499E-836D-A7ED20301155}"/>
              </a:ext>
            </a:extLst>
          </p:cNvPr>
          <p:cNvSpPr>
            <a:spLocks noGrp="1"/>
          </p:cNvSpPr>
          <p:nvPr>
            <p:ph type="dt" sz="half" idx="10"/>
          </p:nvPr>
        </p:nvSpPr>
        <p:spPr/>
        <p:txBody>
          <a:bodyPr/>
          <a:lstStyle/>
          <a:p>
            <a:fld id="{6D05F2DE-62D6-6543-ADAB-D160CF7B7E44}" type="datetimeFigureOut">
              <a:rPr lang="en-GB" smtClean="0"/>
              <a:t>08/08/2024</a:t>
            </a:fld>
            <a:endParaRPr lang="en-GB"/>
          </a:p>
        </p:txBody>
      </p:sp>
      <p:sp>
        <p:nvSpPr>
          <p:cNvPr id="6" name="Footer Placeholder 5">
            <a:extLst>
              <a:ext uri="{FF2B5EF4-FFF2-40B4-BE49-F238E27FC236}">
                <a16:creationId xmlns:a16="http://schemas.microsoft.com/office/drawing/2014/main" id="{E4B2301C-D7A3-B200-F4C8-5657A4B019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EEDC2-4F12-4648-E576-30D2B629FB82}"/>
              </a:ext>
            </a:extLst>
          </p:cNvPr>
          <p:cNvSpPr>
            <a:spLocks noGrp="1"/>
          </p:cNvSpPr>
          <p:nvPr>
            <p:ph type="sldNum" sz="quarter" idx="12"/>
          </p:nvPr>
        </p:nvSpPr>
        <p:spPr/>
        <p:txBody>
          <a:bodyPr/>
          <a:lstStyle/>
          <a:p>
            <a:fld id="{AAF65040-696A-DA4F-BA34-D70CD7BF83DC}" type="slidenum">
              <a:rPr lang="en-GB" smtClean="0"/>
              <a:t>‹#›</a:t>
            </a:fld>
            <a:endParaRPr lang="en-GB"/>
          </a:p>
        </p:txBody>
      </p:sp>
    </p:spTree>
    <p:extLst>
      <p:ext uri="{BB962C8B-B14F-4D97-AF65-F5344CB8AC3E}">
        <p14:creationId xmlns:p14="http://schemas.microsoft.com/office/powerpoint/2010/main" val="300116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B6F182-0750-1B8A-B3A7-2BAC23CD4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87D2486-8519-7852-4619-598923A9D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213790-0B9E-A257-67A0-1F81FF00B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F2DE-62D6-6543-ADAB-D160CF7B7E44}" type="datetimeFigureOut">
              <a:rPr lang="en-GB" smtClean="0"/>
              <a:t>08/08/2024</a:t>
            </a:fld>
            <a:endParaRPr lang="en-GB"/>
          </a:p>
        </p:txBody>
      </p:sp>
      <p:sp>
        <p:nvSpPr>
          <p:cNvPr id="5" name="Footer Placeholder 4">
            <a:extLst>
              <a:ext uri="{FF2B5EF4-FFF2-40B4-BE49-F238E27FC236}">
                <a16:creationId xmlns:a16="http://schemas.microsoft.com/office/drawing/2014/main" id="{6A3C7DCA-3AF2-5912-B970-6C21ABBAD8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2751AF-3E35-D20B-2BC5-BC014B261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65040-696A-DA4F-BA34-D70CD7BF83DC}" type="slidenum">
              <a:rPr lang="en-GB" smtClean="0"/>
              <a:t>‹#›</a:t>
            </a:fld>
            <a:endParaRPr lang="en-GB"/>
          </a:p>
        </p:txBody>
      </p:sp>
    </p:spTree>
    <p:extLst>
      <p:ext uri="{BB962C8B-B14F-4D97-AF65-F5344CB8AC3E}">
        <p14:creationId xmlns:p14="http://schemas.microsoft.com/office/powerpoint/2010/main" val="30524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i.emlfiles4.com/cmpdoc/4/5/4/5/8/files/902533_elft_people_plan_strategy_a5_mar22-v6-final-2.pdf?dm_i=1TXQ,7VJJU,QFLSPD,W5TMQ,1"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chart" Target="../charts/chart38.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46.xml"/><Relationship Id="rId4" Type="http://schemas.openxmlformats.org/officeDocument/2006/relationships/chart" Target="../charts/chart45.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5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53.xml"/><Relationship Id="rId4" Type="http://schemas.openxmlformats.org/officeDocument/2006/relationships/chart" Target="../charts/chart5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5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5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60.xml"/><Relationship Id="rId4" Type="http://schemas.openxmlformats.org/officeDocument/2006/relationships/chart" Target="../charts/chart59.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62.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64.xml"/></Relationships>
</file>

<file path=ppt/slides/_rels/slide6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67.xml"/><Relationship Id="rId4" Type="http://schemas.openxmlformats.org/officeDocument/2006/relationships/chart" Target="../charts/chart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69.xml"/></Relationships>
</file>

<file path=ppt/slides/_rels/slide6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71.xml"/></Relationships>
</file>

<file path=ppt/slides/_rels/slide6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74.xml"/><Relationship Id="rId4" Type="http://schemas.openxmlformats.org/officeDocument/2006/relationships/chart" Target="../charts/chart73.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76.xml"/></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78.xml"/></Relationships>
</file>

<file path=ppt/slides/_rels/slide7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81.xml"/><Relationship Id="rId4" Type="http://schemas.openxmlformats.org/officeDocument/2006/relationships/chart" Target="../charts/chart8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8231" y="1406611"/>
            <a:ext cx="11074212" cy="5080878"/>
          </a:xfrm>
          <a:prstGeom prst="rect">
            <a:avLst/>
          </a:prstGeom>
        </p:spPr>
        <p:txBody>
          <a:bodyPr wrap="square" lIns="0" tIns="0" rIns="0" bIns="0" rtlCol="0" anchor="t">
            <a:spAutoFit/>
          </a:bodyPr>
          <a:lstStyle/>
          <a:p>
            <a:pPr>
              <a:lnSpc>
                <a:spcPts val="5040"/>
              </a:lnSpc>
            </a:pPr>
            <a:r>
              <a:rPr lang="en-US" sz="3734" spc="187">
                <a:solidFill>
                  <a:srgbClr val="2B4A9D"/>
                </a:solidFill>
                <a:latin typeface="Poppins ExtraBold"/>
              </a:rPr>
              <a:t>EQUALITY, DIVERSITY, AND INCLUSION</a:t>
            </a:r>
            <a:r>
              <a:rPr lang="en-US" sz="3734" spc="187">
                <a:solidFill>
                  <a:srgbClr val="2B4A9D"/>
                </a:solidFill>
                <a:latin typeface="Poppins ExtraBold Bold"/>
              </a:rPr>
              <a:t> </a:t>
            </a:r>
          </a:p>
          <a:p>
            <a:pPr>
              <a:lnSpc>
                <a:spcPts val="7650"/>
              </a:lnSpc>
            </a:pPr>
            <a:r>
              <a:rPr lang="en-US" sz="5666" spc="283">
                <a:solidFill>
                  <a:srgbClr val="2B4A9D"/>
                </a:solidFill>
                <a:latin typeface="Poppins ExtraBold Bold"/>
              </a:rPr>
              <a:t>Workforce Equality Report</a:t>
            </a:r>
          </a:p>
          <a:p>
            <a:pPr>
              <a:lnSpc>
                <a:spcPts val="7650"/>
              </a:lnSpc>
            </a:pPr>
            <a:endParaRPr lang="en-US" sz="2000" spc="283">
              <a:solidFill>
                <a:srgbClr val="2B4A9D"/>
              </a:solidFill>
              <a:latin typeface="Poppins ExtraBold Bold"/>
            </a:endParaRPr>
          </a:p>
          <a:p>
            <a:pPr>
              <a:lnSpc>
                <a:spcPts val="7650"/>
              </a:lnSpc>
            </a:pPr>
            <a:endParaRPr lang="en-US" sz="2400" spc="283">
              <a:solidFill>
                <a:srgbClr val="2B4A9D"/>
              </a:solidFill>
              <a:latin typeface="Poppins ExtraBold Bold"/>
            </a:endParaRPr>
          </a:p>
          <a:p>
            <a:endParaRPr lang="en-US" sz="2400" spc="283">
              <a:solidFill>
                <a:srgbClr val="2B4A9D"/>
              </a:solidFill>
              <a:latin typeface="Poppins ExtraBold Bold"/>
            </a:endParaRPr>
          </a:p>
          <a:p>
            <a:endParaRPr lang="en-US" sz="2400" b="1" spc="283">
              <a:solidFill>
                <a:srgbClr val="2B4A9D"/>
              </a:solidFill>
              <a:latin typeface="Poppins ExtraBold Bold"/>
            </a:endParaRPr>
          </a:p>
          <a:p>
            <a:r>
              <a:rPr lang="en-US" sz="2400" b="1" spc="283">
                <a:solidFill>
                  <a:srgbClr val="2B4A9D"/>
                </a:solidFill>
                <a:latin typeface="Poppins ExtraBold Bold"/>
              </a:rPr>
              <a:t>Author: Juliana Ansah, Head of EDI</a:t>
            </a:r>
          </a:p>
          <a:p>
            <a:r>
              <a:rPr lang="en-US" sz="2400" b="1" spc="283">
                <a:solidFill>
                  <a:srgbClr val="2B4A9D"/>
                </a:solidFill>
                <a:latin typeface="Poppins ExtraBold Bold"/>
              </a:rPr>
              <a:t>Accountable Director Tanya Carter, Chief People Officer </a:t>
            </a:r>
          </a:p>
        </p:txBody>
      </p:sp>
      <p:sp>
        <p:nvSpPr>
          <p:cNvPr id="3" name="TextBox 3"/>
          <p:cNvSpPr txBox="1"/>
          <p:nvPr/>
        </p:nvSpPr>
        <p:spPr>
          <a:xfrm>
            <a:off x="762000" y="2870200"/>
            <a:ext cx="1879600" cy="350802"/>
          </a:xfrm>
          <a:prstGeom prst="rect">
            <a:avLst/>
          </a:prstGeom>
        </p:spPr>
        <p:txBody>
          <a:bodyPr wrap="square" lIns="0" tIns="0" rIns="0" bIns="0" rtlCol="0" anchor="t">
            <a:spAutoFit/>
          </a:bodyPr>
          <a:lstStyle/>
          <a:p>
            <a:pPr>
              <a:lnSpc>
                <a:spcPts val="2987"/>
              </a:lnSpc>
            </a:pPr>
            <a:r>
              <a:rPr lang="en-US" sz="2133" spc="213">
                <a:solidFill>
                  <a:srgbClr val="000000"/>
                </a:solidFill>
                <a:latin typeface="Arial"/>
              </a:rPr>
              <a:t>2024</a:t>
            </a:r>
          </a:p>
        </p:txBody>
      </p:sp>
      <p:grpSp>
        <p:nvGrpSpPr>
          <p:cNvPr id="4" name="Group 4"/>
          <p:cNvGrpSpPr/>
          <p:nvPr/>
        </p:nvGrpSpPr>
        <p:grpSpPr>
          <a:xfrm>
            <a:off x="0" y="0"/>
            <a:ext cx="361068" cy="6858000"/>
            <a:chOff x="0" y="0"/>
            <a:chExt cx="157867" cy="2998468"/>
          </a:xfrm>
        </p:grpSpPr>
        <p:sp>
          <p:nvSpPr>
            <p:cNvPr id="5" name="Freeform 5"/>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txBody>
            <a:bodyPr/>
            <a:lstStyle/>
            <a:p>
              <a:endParaRPr lang="en-GB" sz="1200"/>
            </a:p>
          </p:txBody>
        </p:sp>
      </p:grpSp>
      <p:pic>
        <p:nvPicPr>
          <p:cNvPr id="6" name="Picture 5" descr="Logo&#10;&#10;Description automatically generated">
            <a:extLst>
              <a:ext uri="{FF2B5EF4-FFF2-40B4-BE49-F238E27FC236}">
                <a16:creationId xmlns:a16="http://schemas.microsoft.com/office/drawing/2014/main" id="{B3CB7191-7156-39A6-0C28-E7D8CA998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29" y="76200"/>
            <a:ext cx="2005571" cy="11156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804290-C958-4912-B9EE-221207E9436C}"/>
              </a:ext>
            </a:extLst>
          </p:cNvPr>
          <p:cNvSpPr txBox="1"/>
          <p:nvPr/>
        </p:nvSpPr>
        <p:spPr>
          <a:xfrm>
            <a:off x="527858" y="281496"/>
            <a:ext cx="10410436" cy="1477328"/>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Workforce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1</a:t>
            </a:r>
          </a:p>
          <a:p>
            <a:r>
              <a:rPr lang="en-GB" sz="1600">
                <a:latin typeface="ArialMT"/>
              </a:rPr>
              <a:t>The following m</a:t>
            </a:r>
            <a:r>
              <a:rPr lang="en-GB" sz="1600">
                <a:effectLst/>
                <a:latin typeface="ArialMT"/>
              </a:rPr>
              <a:t>etric </a:t>
            </a:r>
            <a:r>
              <a:rPr lang="en-GB" sz="1600">
                <a:latin typeface="ArialMT"/>
              </a:rPr>
              <a:t>shows the representation of</a:t>
            </a:r>
            <a:r>
              <a:rPr lang="en-GB" sz="1600">
                <a:effectLst/>
                <a:latin typeface="ArialMT"/>
              </a:rPr>
              <a:t> BME staff. Definitions are based on Electronic Staff Record (ESR) occupation codes, with the exception of medical and dental staff, which are based upon grade codes. </a:t>
            </a:r>
            <a:endParaRPr lang="en-GB" sz="2000"/>
          </a:p>
        </p:txBody>
      </p:sp>
      <p:sp>
        <p:nvSpPr>
          <p:cNvPr id="12" name="TextBox 11">
            <a:extLst>
              <a:ext uri="{FF2B5EF4-FFF2-40B4-BE49-F238E27FC236}">
                <a16:creationId xmlns:a16="http://schemas.microsoft.com/office/drawing/2014/main" id="{892D789E-01BB-E546-5B5A-B6F010BFF88A}"/>
              </a:ext>
            </a:extLst>
          </p:cNvPr>
          <p:cNvSpPr txBox="1"/>
          <p:nvPr/>
        </p:nvSpPr>
        <p:spPr>
          <a:xfrm>
            <a:off x="2660012" y="6438004"/>
            <a:ext cx="5898994" cy="276999"/>
          </a:xfrm>
          <a:prstGeom prst="rect">
            <a:avLst/>
          </a:prstGeom>
          <a:noFill/>
        </p:spPr>
        <p:txBody>
          <a:bodyPr wrap="square" lIns="91440" tIns="45720" rIns="91440" bIns="45720" anchor="t">
            <a:spAutoFit/>
          </a:bodyPr>
          <a:lstStyle/>
          <a:p>
            <a:pPr algn="r"/>
            <a:r>
              <a:rPr lang="en-GB" sz="1200" b="1">
                <a:solidFill>
                  <a:srgbClr val="FF0000"/>
                </a:solidFill>
                <a:effectLst/>
                <a:latin typeface="Calibri"/>
                <a:ea typeface="Times New Roman" panose="02020603050405020304" pitchFamily="18" charset="0"/>
                <a:cs typeface="Calibri"/>
              </a:rPr>
              <a:t>↓ </a:t>
            </a:r>
            <a:r>
              <a:rPr lang="en-GB" sz="1200" b="1">
                <a:solidFill>
                  <a:srgbClr val="FF0000"/>
                </a:solidFill>
                <a:latin typeface="Calibri"/>
                <a:ea typeface="Times New Roman" panose="02020603050405020304" pitchFamily="18" charset="0"/>
                <a:cs typeface="Calibri"/>
              </a:rPr>
              <a:t>Decreased </a:t>
            </a:r>
            <a:r>
              <a:rPr lang="en-GB" sz="1200" b="1">
                <a:solidFill>
                  <a:srgbClr val="00B050"/>
                </a:solidFill>
                <a:latin typeface="Calibri"/>
                <a:ea typeface="Times New Roman" panose="02020603050405020304" pitchFamily="18" charset="0"/>
                <a:cs typeface="Calibri"/>
              </a:rPr>
              <a:t>   </a:t>
            </a:r>
            <a:r>
              <a:rPr lang="en-GB" sz="1200" b="1">
                <a:solidFill>
                  <a:srgbClr val="00B050"/>
                </a:solidFill>
                <a:effectLst/>
                <a:latin typeface="Calibri"/>
                <a:ea typeface="Times New Roman" panose="02020603050405020304" pitchFamily="18" charset="0"/>
                <a:cs typeface="Calibri"/>
              </a:rPr>
              <a:t>↑ </a:t>
            </a:r>
            <a:r>
              <a:rPr lang="en-GB" sz="1200" b="1">
                <a:solidFill>
                  <a:srgbClr val="00B050"/>
                </a:solidFill>
                <a:latin typeface="Calibri"/>
                <a:ea typeface="Times New Roman" panose="02020603050405020304" pitchFamily="18" charset="0"/>
                <a:cs typeface="Calibri"/>
              </a:rPr>
              <a:t>Increased </a:t>
            </a:r>
            <a:r>
              <a:rPr lang="en-GB" sz="1200" b="1">
                <a:solidFill>
                  <a:srgbClr val="0070C0"/>
                </a:solidFill>
                <a:latin typeface="Calibri"/>
                <a:ea typeface="Times New Roman" panose="02020603050405020304" pitchFamily="18" charset="0"/>
                <a:cs typeface="Calibri"/>
              </a:rPr>
              <a:t>   </a:t>
            </a:r>
            <a:r>
              <a:rPr lang="en-GB" sz="1200" b="1">
                <a:solidFill>
                  <a:srgbClr val="0070C0"/>
                </a:solidFill>
                <a:effectLst/>
                <a:latin typeface="Calibri"/>
                <a:ea typeface="Times New Roman" panose="02020603050405020304" pitchFamily="18" charset="0"/>
                <a:cs typeface="Calibri"/>
              </a:rPr>
              <a:t>— No Change</a:t>
            </a:r>
            <a:endParaRPr lang="en-GB" sz="1400">
              <a:effectLst/>
              <a:latin typeface="Times New Roman"/>
              <a:ea typeface="Calibri" panose="020F0502020204030204" pitchFamily="34" charset="0"/>
              <a:cs typeface="Calibri"/>
            </a:endParaRPr>
          </a:p>
        </p:txBody>
      </p:sp>
      <p:pic>
        <p:nvPicPr>
          <p:cNvPr id="13" name="Picture 12" descr="Logo&#10;&#10;Description automatically generated">
            <a:extLst>
              <a:ext uri="{FF2B5EF4-FFF2-40B4-BE49-F238E27FC236}">
                <a16:creationId xmlns:a16="http://schemas.microsoft.com/office/drawing/2014/main" id="{4D8A5672-8C76-EB0D-EC75-6AC219588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3" name="Table 2">
            <a:extLst>
              <a:ext uri="{FF2B5EF4-FFF2-40B4-BE49-F238E27FC236}">
                <a16:creationId xmlns:a16="http://schemas.microsoft.com/office/drawing/2014/main" id="{C3BCEB8C-AC05-DF9B-5F57-96325C7E6A25}"/>
              </a:ext>
            </a:extLst>
          </p:cNvPr>
          <p:cNvGraphicFramePr>
            <a:graphicFrameLocks noGrp="1"/>
          </p:cNvGraphicFramePr>
          <p:nvPr>
            <p:extLst>
              <p:ext uri="{D42A27DB-BD31-4B8C-83A1-F6EECF244321}">
                <p14:modId xmlns:p14="http://schemas.microsoft.com/office/powerpoint/2010/main" val="3581280999"/>
              </p:ext>
            </p:extLst>
          </p:nvPr>
        </p:nvGraphicFramePr>
        <p:xfrm>
          <a:off x="619589" y="1805044"/>
          <a:ext cx="10952822" cy="4480560"/>
        </p:xfrm>
        <a:graphic>
          <a:graphicData uri="http://schemas.openxmlformats.org/drawingml/2006/table">
            <a:tbl>
              <a:tblPr firstRow="1" firstCol="1" bandRow="1"/>
              <a:tblGrid>
                <a:gridCol w="2725686">
                  <a:extLst>
                    <a:ext uri="{9D8B030D-6E8A-4147-A177-3AD203B41FA5}">
                      <a16:colId xmlns:a16="http://schemas.microsoft.com/office/drawing/2014/main" val="2385023265"/>
                    </a:ext>
                  </a:extLst>
                </a:gridCol>
                <a:gridCol w="2167671">
                  <a:extLst>
                    <a:ext uri="{9D8B030D-6E8A-4147-A177-3AD203B41FA5}">
                      <a16:colId xmlns:a16="http://schemas.microsoft.com/office/drawing/2014/main" val="4123656485"/>
                    </a:ext>
                  </a:extLst>
                </a:gridCol>
                <a:gridCol w="786228">
                  <a:extLst>
                    <a:ext uri="{9D8B030D-6E8A-4147-A177-3AD203B41FA5}">
                      <a16:colId xmlns:a16="http://schemas.microsoft.com/office/drawing/2014/main" val="2187863912"/>
                    </a:ext>
                  </a:extLst>
                </a:gridCol>
                <a:gridCol w="709680">
                  <a:extLst>
                    <a:ext uri="{9D8B030D-6E8A-4147-A177-3AD203B41FA5}">
                      <a16:colId xmlns:a16="http://schemas.microsoft.com/office/drawing/2014/main" val="698827366"/>
                    </a:ext>
                  </a:extLst>
                </a:gridCol>
                <a:gridCol w="507221">
                  <a:extLst>
                    <a:ext uri="{9D8B030D-6E8A-4147-A177-3AD203B41FA5}">
                      <a16:colId xmlns:a16="http://schemas.microsoft.com/office/drawing/2014/main" val="1803633858"/>
                    </a:ext>
                  </a:extLst>
                </a:gridCol>
                <a:gridCol w="4056336">
                  <a:extLst>
                    <a:ext uri="{9D8B030D-6E8A-4147-A177-3AD203B41FA5}">
                      <a16:colId xmlns:a16="http://schemas.microsoft.com/office/drawing/2014/main" val="2499827152"/>
                    </a:ext>
                  </a:extLst>
                </a:gridCol>
              </a:tblGrid>
              <a:tr h="205120">
                <a:tc gridSpan="2">
                  <a:txBody>
                    <a:bodyPr/>
                    <a:lstStyle/>
                    <a:p>
                      <a:pPr fontAlgn="base"/>
                      <a:r>
                        <a:rPr lang="en-GB" sz="1600" b="1">
                          <a:solidFill>
                            <a:srgbClr val="FFFFFF"/>
                          </a:solidFill>
                          <a:effectLst/>
                          <a:latin typeface="Calibri"/>
                          <a:ea typeface="Times New Roman" panose="02020603050405020304" pitchFamily="18" charset="0"/>
                          <a:cs typeface="Calibri"/>
                        </a:rPr>
                        <a:t>Metric 1 - Staff Representation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a:txBody>
                    <a:bodyPr/>
                    <a:lstStyle/>
                    <a:p>
                      <a:pPr algn="ctr" fontAlgn="base"/>
                      <a:r>
                        <a:rPr lang="en-GB" sz="1600" b="1">
                          <a:solidFill>
                            <a:srgbClr val="FFFFFF"/>
                          </a:solidFill>
                          <a:effectLst/>
                          <a:latin typeface="Calibri"/>
                          <a:ea typeface="Times New Roman" panose="02020603050405020304" pitchFamily="18" charset="0"/>
                          <a:cs typeface="Calibri"/>
                        </a:rPr>
                        <a:t>2023</a:t>
                      </a:r>
                      <a:endParaRPr lang="en-GB" sz="18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fontAlgn="base"/>
                      <a:r>
                        <a:rPr lang="en-GB" sz="1600" b="1">
                          <a:solidFill>
                            <a:srgbClr val="FFFFFF"/>
                          </a:solidFill>
                          <a:effectLst/>
                          <a:latin typeface="Calibri"/>
                          <a:ea typeface="Times New Roman" panose="02020603050405020304" pitchFamily="18" charset="0"/>
                          <a:cs typeface="Calibri"/>
                        </a:rPr>
                        <a:t>2024</a:t>
                      </a:r>
                      <a:endParaRPr lang="en-GB" sz="18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endParaRPr lang="en-GB" sz="18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600" b="1">
                          <a:solidFill>
                            <a:srgbClr val="FFFFFF"/>
                          </a:solidFill>
                          <a:effectLst/>
                          <a:latin typeface="Calibri"/>
                          <a:ea typeface="Times New Roman" panose="02020603050405020304" pitchFamily="18" charset="0"/>
                          <a:cs typeface="Calibri"/>
                        </a:rPr>
                        <a:t>Comment</a:t>
                      </a:r>
                      <a:endParaRPr lang="en-GB" sz="18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803673997"/>
                  </a:ext>
                </a:extLst>
              </a:tr>
              <a:tr h="314321">
                <a:tc rowSpan="12">
                  <a:txBody>
                    <a:bodyPr/>
                    <a:lstStyle/>
                    <a:p>
                      <a:pPr fontAlgn="base"/>
                      <a:endParaRPr lang="en-GB" sz="1400">
                        <a:effectLst/>
                        <a:latin typeface="Calibri"/>
                        <a:ea typeface="Calibri" panose="020F0502020204030204" pitchFamily="34" charset="0"/>
                        <a:cs typeface="Calibri"/>
                      </a:endParaRP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1200">
                          <a:solidFill>
                            <a:srgbClr val="000000"/>
                          </a:solidFill>
                          <a:effectLst/>
                          <a:latin typeface="Calibri"/>
                          <a:ea typeface="Times New Roman" panose="02020603050405020304" pitchFamily="18" charset="0"/>
                          <a:cs typeface="Calibri"/>
                        </a:rPr>
                        <a:t>Percentage of BME staff in each of the </a:t>
                      </a:r>
                      <a:r>
                        <a:rPr lang="en-GB" sz="1200" err="1">
                          <a:solidFill>
                            <a:srgbClr val="000000"/>
                          </a:solidFill>
                          <a:effectLst/>
                          <a:latin typeface="Calibri"/>
                          <a:ea typeface="Times New Roman" panose="02020603050405020304" pitchFamily="18" charset="0"/>
                          <a:cs typeface="Calibri"/>
                        </a:rPr>
                        <a:t>AfC</a:t>
                      </a:r>
                      <a:r>
                        <a:rPr lang="en-GB" sz="1200">
                          <a:solidFill>
                            <a:srgbClr val="000000"/>
                          </a:solidFill>
                          <a:effectLst/>
                          <a:latin typeface="Calibri"/>
                          <a:ea typeface="Times New Roman" panose="02020603050405020304" pitchFamily="18" charset="0"/>
                          <a:cs typeface="Calibri"/>
                        </a:rPr>
                        <a:t> bands 1 - 9 or medical and dental subgroups and VSM (including executive board members) compared with the percentage of staff in the overall workforce.</a:t>
                      </a:r>
                      <a:endParaRPr lang="en-GB" sz="1400">
                        <a:effectLst/>
                        <a:latin typeface="Times New Roman"/>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a:solidFill>
                            <a:srgbClr val="000000"/>
                          </a:solidFill>
                          <a:effectLst/>
                          <a:latin typeface="Calibri"/>
                          <a:ea typeface="Times New Roman" panose="02020603050405020304" pitchFamily="18" charset="0"/>
                          <a:cs typeface="Calibri"/>
                        </a:rPr>
                        <a:t>Overall BME Percentage</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55.4%</a:t>
                      </a:r>
                      <a:endParaRPr lang="en-GB" sz="14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57.4%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i="0" u="none" strike="noStrike" noProof="0">
                          <a:solidFill>
                            <a:srgbClr val="00B050"/>
                          </a:solidFill>
                          <a:effectLst/>
                          <a:latin typeface="+mn-lt"/>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lvl="0" algn="l" fontAlgn="base">
                        <a:lnSpc>
                          <a:spcPct val="100000"/>
                        </a:lnSpc>
                        <a:spcBef>
                          <a:spcPts val="0"/>
                        </a:spcBef>
                        <a:spcAft>
                          <a:spcPts val="0"/>
                        </a:spcAft>
                      </a:pPr>
                      <a:r>
                        <a:rPr lang="en-GB" sz="1200" b="0" i="0" u="none" strike="noStrike" noProof="0">
                          <a:solidFill>
                            <a:srgbClr val="000000"/>
                          </a:solidFill>
                          <a:effectLst/>
                        </a:rPr>
                        <a:t>The arrows in this section illustrate the changes in BME representation since the previous year's reporting. These changes help us understand trends and identify areas for improvement in our recruitment and career progression processes.</a:t>
                      </a:r>
                      <a:endParaRPr lang="en-GB" sz="1400">
                        <a:effectLst/>
                        <a:latin typeface="Times New Roman"/>
                        <a:ea typeface="Calibri" panose="020F0502020204030204" pitchFamily="34" charset="0"/>
                        <a:cs typeface="Calibri"/>
                      </a:endParaRPr>
                    </a:p>
                    <a:p>
                      <a:pPr lvl="0" algn="l">
                        <a:lnSpc>
                          <a:spcPct val="100000"/>
                        </a:lnSpc>
                        <a:spcBef>
                          <a:spcPts val="0"/>
                        </a:spcBef>
                        <a:spcAft>
                          <a:spcPts val="0"/>
                        </a:spcAft>
                        <a:buNone/>
                      </a:pPr>
                      <a:endParaRPr lang="en-GB" sz="1200" b="0" i="0" u="none" strike="noStrike" noProof="0">
                        <a:solidFill>
                          <a:srgbClr val="000000"/>
                        </a:solidFill>
                        <a:effectLst/>
                      </a:endParaRPr>
                    </a:p>
                    <a:p>
                      <a:pPr lvl="0" algn="l">
                        <a:lnSpc>
                          <a:spcPct val="100000"/>
                        </a:lnSpc>
                        <a:spcBef>
                          <a:spcPts val="0"/>
                        </a:spcBef>
                        <a:spcAft>
                          <a:spcPts val="0"/>
                        </a:spcAft>
                        <a:buNone/>
                      </a:pPr>
                      <a:r>
                        <a:rPr lang="en-GB" sz="1200" b="0" i="0" u="none" strike="noStrike" noProof="0">
                          <a:solidFill>
                            <a:srgbClr val="000000"/>
                          </a:solidFill>
                          <a:effectLst/>
                        </a:rPr>
                        <a:t>While our recruitment processes are designed to be as fair as possible, we recognise that disparities can still exist. The data presented here is crucial for highlighting where racial disparity may be occurring within our Trust. By analysing these trends, we can better target our career progression initiatives to support underrepresented groups and promote equity within the Trust.</a:t>
                      </a:r>
                      <a:endParaRPr lang="en-GB"/>
                    </a:p>
                    <a:p>
                      <a:pPr lvl="0" algn="l">
                        <a:lnSpc>
                          <a:spcPct val="100000"/>
                        </a:lnSpc>
                        <a:spcBef>
                          <a:spcPts val="0"/>
                        </a:spcBef>
                        <a:spcAft>
                          <a:spcPts val="0"/>
                        </a:spcAft>
                        <a:buNone/>
                      </a:pPr>
                      <a:endParaRPr lang="en-GB" sz="1200" b="0" i="0" u="none" strike="noStrike" noProof="0">
                        <a:solidFill>
                          <a:srgbClr val="000000"/>
                        </a:solidFill>
                        <a:effectLst/>
                      </a:endParaRPr>
                    </a:p>
                    <a:p>
                      <a:pPr lvl="0" algn="l">
                        <a:lnSpc>
                          <a:spcPct val="100000"/>
                        </a:lnSpc>
                        <a:spcBef>
                          <a:spcPts val="0"/>
                        </a:spcBef>
                        <a:spcAft>
                          <a:spcPts val="0"/>
                        </a:spcAft>
                        <a:buNone/>
                      </a:pPr>
                      <a:endParaRPr lang="en-GB" sz="1200" b="0" i="0" u="none" strike="noStrike" noProof="0">
                        <a:solidFill>
                          <a:srgbClr val="000000"/>
                        </a:solidFill>
                        <a:effectLst/>
                      </a:endParaRPr>
                    </a:p>
                    <a:p>
                      <a:pPr lvl="0" algn="l">
                        <a:lnSpc>
                          <a:spcPct val="100000"/>
                        </a:lnSpc>
                        <a:spcBef>
                          <a:spcPts val="0"/>
                        </a:spcBef>
                        <a:spcAft>
                          <a:spcPts val="0"/>
                        </a:spcAft>
                        <a:buNone/>
                      </a:pPr>
                      <a:r>
                        <a:rPr lang="en-GB" sz="1200" b="0" i="0" u="none" strike="noStrike" noProof="0">
                          <a:solidFill>
                            <a:srgbClr val="000000"/>
                          </a:solidFill>
                          <a:effectLst/>
                        </a:rPr>
                        <a:t>Medical and Dental Trainees</a:t>
                      </a:r>
                      <a:endParaRPr lang="en-GB"/>
                    </a:p>
                    <a:p>
                      <a:pPr lvl="0" algn="l">
                        <a:lnSpc>
                          <a:spcPct val="100000"/>
                        </a:lnSpc>
                        <a:spcBef>
                          <a:spcPts val="0"/>
                        </a:spcBef>
                        <a:spcAft>
                          <a:spcPts val="0"/>
                        </a:spcAft>
                        <a:buNone/>
                      </a:pPr>
                      <a:r>
                        <a:rPr lang="en-GB" sz="1200" b="0" i="0" u="none" strike="noStrike" noProof="0">
                          <a:solidFill>
                            <a:srgbClr val="000000"/>
                          </a:solidFill>
                          <a:effectLst/>
                        </a:rPr>
                        <a:t>It is important to note that Medical and Dental Trainees are allocated to the Trust through external processes over which we have no control. Although there has been a slight variation in the representation of BME trainees since the 2023 reporting, this is due to the allocation process rather than our internal recruitment practices.</a:t>
                      </a:r>
                      <a:endParaRPr lang="en-GB"/>
                    </a:p>
                    <a:p>
                      <a:pPr lvl="0">
                        <a:buNone/>
                      </a:pPr>
                      <a:endParaRPr lang="en-GB" sz="1200">
                        <a:solidFill>
                          <a:srgbClr val="000000"/>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93078"/>
                  </a:ext>
                </a:extLst>
              </a:tr>
              <a:tr h="308418">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Non-clinical Band 1 - 4</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57.9%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61.2%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13602635"/>
                  </a:ext>
                </a:extLst>
              </a:tr>
              <a:tr h="312108">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Non-clinical Band 5 - 7</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56.6%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81244826"/>
                  </a:ext>
                </a:extLst>
              </a:tr>
              <a:tr h="303253">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Non-clinical Band 8A - 8B</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38.7%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89048662"/>
                  </a:ext>
                </a:extLst>
              </a:tr>
              <a:tr h="305466">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Non-clinical Band 8C - VSM</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91921494"/>
                  </a:ext>
                </a:extLst>
              </a:tr>
              <a:tr h="277427">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Clinical Band 1 - 4</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67.7%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70.2%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063977356"/>
                  </a:ext>
                </a:extLst>
              </a:tr>
              <a:tr h="305466">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Clinical Band 5 - 7</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56.5%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26895005"/>
                  </a:ext>
                </a:extLst>
              </a:tr>
              <a:tr h="305466">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Clinical Band 8A - 8B</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36.4%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37.8%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71179629"/>
                  </a:ext>
                </a:extLst>
              </a:tr>
              <a:tr h="305466">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Clinical Band 8C - VSM</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22.50%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22.1%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70C0"/>
                          </a:solidFill>
                          <a:effectLst/>
                          <a:latin typeface="Calibri"/>
                        </a:rPr>
                        <a:t>—</a:t>
                      </a:r>
                      <a:endParaRPr lang="en-GB" sz="1100" b="1">
                        <a:solidFill>
                          <a:srgbClr val="00B050"/>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81570318"/>
                  </a:ext>
                </a:extLst>
              </a:tr>
              <a:tr h="498044">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Medical and Dental Consultants</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42.3%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42.7%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GB" sz="1200" b="1" i="0" u="none" strike="noStrike" noProof="0">
                          <a:solidFill>
                            <a:srgbClr val="0070C0"/>
                          </a:solidFill>
                          <a:effectLst/>
                          <a:latin typeface="Calibri"/>
                        </a:rPr>
                        <a:t>—</a:t>
                      </a:r>
                      <a:endParaRPr lang="en-GB" sz="1200" b="0" i="0" u="none" strike="noStrike" noProof="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44336025"/>
                  </a:ext>
                </a:extLst>
              </a:tr>
              <a:tr h="467791">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Medical and Dental Non-Consultants</a:t>
                      </a:r>
                      <a:endParaRPr lang="en-GB" sz="140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58.7%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68.9%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98314999"/>
                  </a:ext>
                </a:extLst>
              </a:tr>
              <a:tr h="389581">
                <a:tc vMerge="1">
                  <a:txBody>
                    <a:bodyPr/>
                    <a:lstStyle/>
                    <a:p>
                      <a:endParaRPr lang="en-GB"/>
                    </a:p>
                  </a:txBody>
                  <a:tcPr/>
                </a:tc>
                <a:tc>
                  <a:txBody>
                    <a:bodyPr/>
                    <a:lstStyle/>
                    <a:p>
                      <a:pPr fontAlgn="base"/>
                      <a:r>
                        <a:rPr lang="en-GB" sz="1200">
                          <a:solidFill>
                            <a:srgbClr val="000000"/>
                          </a:solidFill>
                          <a:effectLst/>
                          <a:latin typeface="Calibri"/>
                          <a:ea typeface="Times New Roman" panose="02020603050405020304" pitchFamily="18" charset="0"/>
                          <a:cs typeface="Calibri"/>
                        </a:rPr>
                        <a:t>Medical and Dental Trainees</a:t>
                      </a:r>
                      <a:endParaRPr lang="en-GB" sz="1400">
                        <a:effectLst/>
                        <a:latin typeface="Times New Roman"/>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kern="1200">
                          <a:solidFill>
                            <a:schemeClr val="tx1"/>
                          </a:solidFill>
                          <a:effectLst/>
                          <a:latin typeface="Calibri"/>
                          <a:ea typeface="Calibri"/>
                          <a:cs typeface="Times New Roman"/>
                        </a:rPr>
                        <a:t>56.2%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FF000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75018077"/>
                  </a:ext>
                </a:extLst>
              </a:tr>
            </a:tbl>
          </a:graphicData>
        </a:graphic>
      </p:graphicFrame>
    </p:spTree>
    <p:extLst>
      <p:ext uri="{BB962C8B-B14F-4D97-AF65-F5344CB8AC3E}">
        <p14:creationId xmlns:p14="http://schemas.microsoft.com/office/powerpoint/2010/main" val="19016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E51B3B-1C24-690E-5789-F6B75763CC5B}"/>
              </a:ext>
            </a:extLst>
          </p:cNvPr>
          <p:cNvSpPr txBox="1"/>
          <p:nvPr/>
        </p:nvSpPr>
        <p:spPr>
          <a:xfrm>
            <a:off x="504500" y="228749"/>
            <a:ext cx="953243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Workforce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2 &amp; 3</a:t>
            </a:r>
          </a:p>
          <a:p>
            <a:r>
              <a:rPr lang="en-GB" sz="1600">
                <a:latin typeface="ArialMT"/>
              </a:rPr>
              <a:t>The following m</a:t>
            </a:r>
            <a:r>
              <a:rPr lang="en-GB" sz="1600">
                <a:effectLst/>
                <a:latin typeface="ArialMT"/>
              </a:rPr>
              <a:t>etric shows the relative likelihood for BME staff across all posts. </a:t>
            </a:r>
            <a:endParaRPr lang="en-GB" sz="2000"/>
          </a:p>
        </p:txBody>
      </p:sp>
      <p:sp>
        <p:nvSpPr>
          <p:cNvPr id="7" name="TextBox 6">
            <a:extLst>
              <a:ext uri="{FF2B5EF4-FFF2-40B4-BE49-F238E27FC236}">
                <a16:creationId xmlns:a16="http://schemas.microsoft.com/office/drawing/2014/main" id="{9C79D580-70F6-D55E-CA9A-A13557EB006B}"/>
              </a:ext>
            </a:extLst>
          </p:cNvPr>
          <p:cNvSpPr txBox="1"/>
          <p:nvPr/>
        </p:nvSpPr>
        <p:spPr>
          <a:xfrm>
            <a:off x="2477706" y="6490751"/>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B3CD5C4F-D5AA-D255-D11A-C4C4D4100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10" name="Table 9">
            <a:extLst>
              <a:ext uri="{FF2B5EF4-FFF2-40B4-BE49-F238E27FC236}">
                <a16:creationId xmlns:a16="http://schemas.microsoft.com/office/drawing/2014/main" id="{4B353E13-241F-1B1A-AECE-727CF303094F}"/>
              </a:ext>
            </a:extLst>
          </p:cNvPr>
          <p:cNvGraphicFramePr>
            <a:graphicFrameLocks noGrp="1"/>
          </p:cNvGraphicFramePr>
          <p:nvPr>
            <p:extLst>
              <p:ext uri="{D42A27DB-BD31-4B8C-83A1-F6EECF244321}">
                <p14:modId xmlns:p14="http://schemas.microsoft.com/office/powerpoint/2010/main" val="1162050187"/>
              </p:ext>
            </p:extLst>
          </p:nvPr>
        </p:nvGraphicFramePr>
        <p:xfrm>
          <a:off x="648629" y="1695023"/>
          <a:ext cx="11103913" cy="1945309"/>
        </p:xfrm>
        <a:graphic>
          <a:graphicData uri="http://schemas.openxmlformats.org/drawingml/2006/table">
            <a:tbl>
              <a:tblPr firstRow="1" firstCol="1" bandRow="1"/>
              <a:tblGrid>
                <a:gridCol w="5063859">
                  <a:extLst>
                    <a:ext uri="{9D8B030D-6E8A-4147-A177-3AD203B41FA5}">
                      <a16:colId xmlns:a16="http://schemas.microsoft.com/office/drawing/2014/main" val="3475292871"/>
                    </a:ext>
                  </a:extLst>
                </a:gridCol>
                <a:gridCol w="734896">
                  <a:extLst>
                    <a:ext uri="{9D8B030D-6E8A-4147-A177-3AD203B41FA5}">
                      <a16:colId xmlns:a16="http://schemas.microsoft.com/office/drawing/2014/main" val="3892896471"/>
                    </a:ext>
                  </a:extLst>
                </a:gridCol>
                <a:gridCol w="678649">
                  <a:extLst>
                    <a:ext uri="{9D8B030D-6E8A-4147-A177-3AD203B41FA5}">
                      <a16:colId xmlns:a16="http://schemas.microsoft.com/office/drawing/2014/main" val="3556200883"/>
                    </a:ext>
                  </a:extLst>
                </a:gridCol>
                <a:gridCol w="514218">
                  <a:extLst>
                    <a:ext uri="{9D8B030D-6E8A-4147-A177-3AD203B41FA5}">
                      <a16:colId xmlns:a16="http://schemas.microsoft.com/office/drawing/2014/main" val="3202540600"/>
                    </a:ext>
                  </a:extLst>
                </a:gridCol>
                <a:gridCol w="4112291">
                  <a:extLst>
                    <a:ext uri="{9D8B030D-6E8A-4147-A177-3AD203B41FA5}">
                      <a16:colId xmlns:a16="http://schemas.microsoft.com/office/drawing/2014/main" val="353322174"/>
                    </a:ext>
                  </a:extLst>
                </a:gridCol>
              </a:tblGrid>
              <a:tr h="294992">
                <a:tc>
                  <a:txBody>
                    <a:bodyPr/>
                    <a:lstStyle/>
                    <a:p>
                      <a:pPr fontAlgn="base"/>
                      <a:r>
                        <a:rPr lang="en-GB" sz="1600" b="1">
                          <a:solidFill>
                            <a:schemeClr val="bg1"/>
                          </a:solidFill>
                          <a:effectLst/>
                          <a:latin typeface="Calibri"/>
                          <a:ea typeface="Calibri"/>
                          <a:cs typeface="Times New Roman"/>
                        </a:rPr>
                        <a:t>Metric 2 - Recruitment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a:ea typeface="Calibri"/>
                          <a:cs typeface="Times New Roman"/>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556643220"/>
                  </a:ext>
                </a:extLst>
              </a:tr>
              <a:tr h="1650317">
                <a:tc>
                  <a:txBody>
                    <a:bodyPr/>
                    <a:lstStyle/>
                    <a:p>
                      <a:pPr fontAlgn="base"/>
                      <a:endParaRPr lang="en-GB" sz="1400">
                        <a:effectLst/>
                        <a:latin typeface="Calibri"/>
                        <a:ea typeface="Calibri" panose="020F0502020204030204" pitchFamily="34" charset="0"/>
                        <a:cs typeface="Calibri"/>
                      </a:endParaRPr>
                    </a:p>
                    <a:p>
                      <a:pPr fontAlgn="base"/>
                      <a:r>
                        <a:rPr lang="en-GB" sz="1200">
                          <a:solidFill>
                            <a:srgbClr val="000000"/>
                          </a:solidFill>
                          <a:effectLst/>
                          <a:latin typeface="Calibri"/>
                          <a:ea typeface="Times New Roman" panose="02020603050405020304" pitchFamily="18" charset="0"/>
                          <a:cs typeface="Calibri"/>
                        </a:rPr>
                        <a:t>Relative likelihood of White staff being appointed from shortlisting across all posts</a:t>
                      </a:r>
                      <a:endParaRPr lang="en-GB" sz="1400">
                        <a:effectLst/>
                        <a:latin typeface="Calibri"/>
                        <a:ea typeface="Calibri" panose="020F0502020204030204" pitchFamily="34" charset="0"/>
                        <a:cs typeface="Calibri"/>
                      </a:endParaRPr>
                    </a:p>
                    <a:p>
                      <a:pPr fontAlgn="base"/>
                      <a:r>
                        <a:rPr lang="en-GB" sz="1200" i="1">
                          <a:solidFill>
                            <a:srgbClr val="000000"/>
                          </a:solidFill>
                          <a:effectLst/>
                          <a:latin typeface="Calibri"/>
                          <a:ea typeface="Times New Roman" panose="02020603050405020304" pitchFamily="18" charset="0"/>
                          <a:cs typeface="Calibri"/>
                        </a:rPr>
                        <a:t>(A figure below 1.00 indicates that BME staff are more likely than white staff to be appointed from shortlisting)</a:t>
                      </a:r>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1.40</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endParaRPr lang="en-GB"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194117"/>
                  </a:ext>
                </a:extLst>
              </a:tr>
            </a:tbl>
          </a:graphicData>
        </a:graphic>
      </p:graphicFrame>
      <p:graphicFrame>
        <p:nvGraphicFramePr>
          <p:cNvPr id="11" name="Table 10">
            <a:extLst>
              <a:ext uri="{FF2B5EF4-FFF2-40B4-BE49-F238E27FC236}">
                <a16:creationId xmlns:a16="http://schemas.microsoft.com/office/drawing/2014/main" id="{7B52AA52-CA5D-7DEA-7B6B-CD107624F209}"/>
              </a:ext>
            </a:extLst>
          </p:cNvPr>
          <p:cNvGraphicFramePr>
            <a:graphicFrameLocks noGrp="1"/>
          </p:cNvGraphicFramePr>
          <p:nvPr>
            <p:extLst>
              <p:ext uri="{D42A27DB-BD31-4B8C-83A1-F6EECF244321}">
                <p14:modId xmlns:p14="http://schemas.microsoft.com/office/powerpoint/2010/main" val="365046496"/>
              </p:ext>
            </p:extLst>
          </p:nvPr>
        </p:nvGraphicFramePr>
        <p:xfrm>
          <a:off x="648629" y="3721918"/>
          <a:ext cx="11103913" cy="2098750"/>
        </p:xfrm>
        <a:graphic>
          <a:graphicData uri="http://schemas.openxmlformats.org/drawingml/2006/table">
            <a:tbl>
              <a:tblPr firstRow="1" firstCol="1" bandRow="1"/>
              <a:tblGrid>
                <a:gridCol w="5044807">
                  <a:extLst>
                    <a:ext uri="{9D8B030D-6E8A-4147-A177-3AD203B41FA5}">
                      <a16:colId xmlns:a16="http://schemas.microsoft.com/office/drawing/2014/main" val="2661252475"/>
                    </a:ext>
                  </a:extLst>
                </a:gridCol>
                <a:gridCol w="713127">
                  <a:extLst>
                    <a:ext uri="{9D8B030D-6E8A-4147-A177-3AD203B41FA5}">
                      <a16:colId xmlns:a16="http://schemas.microsoft.com/office/drawing/2014/main" val="4181598285"/>
                    </a:ext>
                  </a:extLst>
                </a:gridCol>
                <a:gridCol w="719470">
                  <a:extLst>
                    <a:ext uri="{9D8B030D-6E8A-4147-A177-3AD203B41FA5}">
                      <a16:colId xmlns:a16="http://schemas.microsoft.com/office/drawing/2014/main" val="4180634347"/>
                    </a:ext>
                  </a:extLst>
                </a:gridCol>
                <a:gridCol w="514218">
                  <a:extLst>
                    <a:ext uri="{9D8B030D-6E8A-4147-A177-3AD203B41FA5}">
                      <a16:colId xmlns:a16="http://schemas.microsoft.com/office/drawing/2014/main" val="3442083003"/>
                    </a:ext>
                  </a:extLst>
                </a:gridCol>
                <a:gridCol w="4112291">
                  <a:extLst>
                    <a:ext uri="{9D8B030D-6E8A-4147-A177-3AD203B41FA5}">
                      <a16:colId xmlns:a16="http://schemas.microsoft.com/office/drawing/2014/main" val="2575122827"/>
                    </a:ext>
                  </a:extLst>
                </a:gridCol>
              </a:tblGrid>
              <a:tr h="245354">
                <a:tc>
                  <a:txBody>
                    <a:bodyPr/>
                    <a:lstStyle/>
                    <a:p>
                      <a:pPr marL="0" algn="l" rtl="0" eaLnBrk="1" fontAlgn="base" latinLnBrk="0" hangingPunct="1"/>
                      <a:r>
                        <a:rPr lang="en-GB" sz="1600" b="1" kern="1200">
                          <a:solidFill>
                            <a:schemeClr val="bg1"/>
                          </a:solidFill>
                          <a:effectLst/>
                          <a:latin typeface="Calibri"/>
                          <a:ea typeface="Times New Roman" panose="02020603050405020304" pitchFamily="18" charset="0"/>
                          <a:cs typeface="Times New Roman"/>
                        </a:rPr>
                        <a:t>Metric 3 - Disciplinary </a:t>
                      </a:r>
                      <a:endParaRPr lang="en-GB" sz="1600" b="1" kern="1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algn="l" defTabSz="914400" rtl="0" eaLnBrk="1" fontAlgn="base" latinLnBrk="0" hangingPunct="1"/>
                      <a:r>
                        <a:rPr lang="en-GB" sz="1600" b="1" kern="1200">
                          <a:solidFill>
                            <a:schemeClr val="bg1"/>
                          </a:solidFill>
                          <a:effectLst/>
                          <a:latin typeface="Calibri"/>
                          <a:ea typeface="Times New Roman" panose="02020603050405020304" pitchFamily="18" charset="0"/>
                          <a:cs typeface="Times New Roman"/>
                        </a:rPr>
                        <a:t>2023</a:t>
                      </a:r>
                      <a:endParaRPr lang="en-GB" sz="1600" b="1" kern="1200">
                        <a:solidFill>
                          <a:schemeClr val="bg1"/>
                        </a:solidFill>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algn="l" defTabSz="914400" rtl="0" eaLnBrk="1" fontAlgn="base" latinLnBrk="0" hangingPunct="1"/>
                      <a:r>
                        <a:rPr lang="en-GB" sz="1600" b="1" kern="1200">
                          <a:solidFill>
                            <a:schemeClr val="bg1"/>
                          </a:solidFill>
                          <a:effectLst/>
                          <a:latin typeface="Calibri"/>
                          <a:ea typeface="Times New Roman" panose="02020603050405020304" pitchFamily="18" charset="0"/>
                          <a:cs typeface="Times New Roman"/>
                        </a:rPr>
                        <a:t>2024</a:t>
                      </a:r>
                      <a:endParaRPr lang="en-GB" sz="1600" b="1" kern="1200">
                        <a:solidFill>
                          <a:schemeClr val="bg1"/>
                        </a:solidFill>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algn="l" defTabSz="914400" rtl="0" eaLnBrk="1" fontAlgn="base" latinLnBrk="0" hangingPunct="1"/>
                      <a:endParaRPr lang="en-GB" sz="1600" b="1" kern="1200">
                        <a:solidFill>
                          <a:schemeClr val="bg1"/>
                        </a:solidFill>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algn="l" defTabSz="914400" rtl="0" eaLnBrk="1" fontAlgn="base" latinLnBrk="0" hangingPunct="1"/>
                      <a:r>
                        <a:rPr lang="en-GB" sz="1600" b="1" kern="1200">
                          <a:solidFill>
                            <a:schemeClr val="bg1"/>
                          </a:solidFill>
                          <a:effectLst/>
                          <a:latin typeface="Calibri"/>
                          <a:ea typeface="Times New Roman" panose="02020603050405020304" pitchFamily="18" charset="0"/>
                          <a:cs typeface="Times New Roman"/>
                        </a:rPr>
                        <a:t>Comments</a:t>
                      </a:r>
                      <a:endParaRPr lang="en-GB" sz="1600" b="1" kern="1200">
                        <a:solidFill>
                          <a:schemeClr val="bg1"/>
                        </a:solidFill>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3288533523"/>
                  </a:ext>
                </a:extLst>
              </a:tr>
              <a:tr h="1853396">
                <a:tc>
                  <a:txBody>
                    <a:bodyPr/>
                    <a:lstStyle/>
                    <a:p>
                      <a:pPr fontAlgn="base"/>
                      <a:endParaRPr lang="en-GB" sz="1200">
                        <a:effectLst/>
                        <a:latin typeface="Calibri"/>
                        <a:ea typeface="Calibri" panose="020F0502020204030204" pitchFamily="34" charset="0"/>
                        <a:cs typeface="Calibri"/>
                      </a:endParaRPr>
                    </a:p>
                    <a:p>
                      <a:pPr fontAlgn="base"/>
                      <a:endPar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endParaRPr lang="en-GB" sz="1200">
                        <a:effectLst/>
                        <a:latin typeface="Calibri"/>
                        <a:ea typeface="Calibri" panose="020F0502020204030204" pitchFamily="34" charset="0"/>
                        <a:cs typeface="Calibri"/>
                      </a:endParaRPr>
                    </a:p>
                    <a:p>
                      <a:pPr fontAlgn="base"/>
                      <a:r>
                        <a:rPr lang="en-GB" sz="1200">
                          <a:solidFill>
                            <a:srgbClr val="000000"/>
                          </a:solidFill>
                          <a:effectLst/>
                          <a:latin typeface="Calibri"/>
                          <a:ea typeface="Times New Roman" panose="02020603050405020304" pitchFamily="18" charset="0"/>
                          <a:cs typeface="Calibri"/>
                        </a:rPr>
                        <a:t>Relative likelihood of staff entering the formal disciplinary process, as measured by entry into a formal disciplinary investigation</a:t>
                      </a:r>
                      <a:endParaRPr lang="en-GB" sz="1200">
                        <a:effectLst/>
                        <a:latin typeface="Calibri"/>
                        <a:ea typeface="Calibri" panose="020F0502020204030204" pitchFamily="34" charset="0"/>
                        <a:cs typeface="Calibri"/>
                      </a:endParaRPr>
                    </a:p>
                    <a:p>
                      <a:pPr fontAlgn="base"/>
                      <a:r>
                        <a:rPr lang="en-GB" sz="1200" i="1">
                          <a:solidFill>
                            <a:srgbClr val="000000"/>
                          </a:solidFill>
                          <a:effectLst/>
                          <a:latin typeface="Calibri"/>
                          <a:ea typeface="Times New Roman" panose="02020603050405020304" pitchFamily="18" charset="0"/>
                          <a:cs typeface="Calibri"/>
                        </a:rPr>
                        <a:t>Note: This indicator will be based on data from a two-year rolling average of the current year and the previous year.</a:t>
                      </a:r>
                      <a:endParaRPr lang="en-GB" sz="1200">
                        <a:effectLst/>
                        <a:latin typeface="Calibri"/>
                        <a:ea typeface="Calibri" panose="020F0502020204030204" pitchFamily="34" charset="0"/>
                        <a:cs typeface="Calibri"/>
                      </a:endParaRPr>
                    </a:p>
                    <a:p>
                      <a:pPr fontAlgn="base"/>
                      <a:endParaRPr lang="en-GB" sz="12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2.91</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400">
                        <a:effectLst/>
                        <a:latin typeface="Calibri"/>
                        <a:ea typeface="Calibri" panose="020F0502020204030204" pitchFamily="34" charset="0"/>
                        <a:cs typeface="Calibri"/>
                      </a:endParaRPr>
                    </a:p>
                    <a:p>
                      <a:pPr algn="ctr" fontAlgn="base"/>
                      <a:r>
                        <a:rPr lang="en-GB" sz="1400">
                          <a:effectLst/>
                          <a:latin typeface="Calibri"/>
                          <a:ea typeface="Calibri"/>
                          <a:cs typeface="Times New Roman"/>
                        </a:rPr>
                        <a:t>2.11</a:t>
                      </a:r>
                    </a:p>
                    <a:p>
                      <a:pPr algn="ctr" fontAlgn="base"/>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b="1">
                          <a:solidFill>
                            <a:srgbClr val="000000"/>
                          </a:solidFill>
                          <a:effectLst/>
                          <a:latin typeface="Calibri"/>
                          <a:ea typeface="Times New Roman" panose="02020603050405020304" pitchFamily="18" charset="0"/>
                          <a:cs typeface="Calibri"/>
                        </a:rPr>
                        <a:t>Headcount:</a:t>
                      </a:r>
                    </a:p>
                    <a:p>
                      <a:pPr fontAlgn="base"/>
                      <a:r>
                        <a:rPr lang="en-GB" sz="1200">
                          <a:solidFill>
                            <a:srgbClr val="000000"/>
                          </a:solidFill>
                          <a:effectLst/>
                          <a:latin typeface="Calibri"/>
                          <a:ea typeface="Times New Roman" panose="02020603050405020304" pitchFamily="18" charset="0"/>
                          <a:cs typeface="Calibri"/>
                        </a:rPr>
                        <a:t>White:  2023= 11 2024= 17</a:t>
                      </a:r>
                    </a:p>
                    <a:p>
                      <a:pPr fontAlgn="base"/>
                      <a:r>
                        <a:rPr lang="en-GB" sz="1200">
                          <a:solidFill>
                            <a:srgbClr val="000000"/>
                          </a:solidFill>
                          <a:effectLst/>
                          <a:latin typeface="Calibri"/>
                          <a:ea typeface="Times New Roman" panose="02020603050405020304" pitchFamily="18" charset="0"/>
                          <a:cs typeface="Calibri"/>
                        </a:rPr>
                        <a:t>BME: 2023= 41 2024= 50</a:t>
                      </a:r>
                    </a:p>
                    <a:p>
                      <a:pPr fontAlgn="base"/>
                      <a:r>
                        <a:rPr lang="en-GB" sz="1200">
                          <a:solidFill>
                            <a:srgbClr val="000000"/>
                          </a:solidFill>
                          <a:effectLst/>
                          <a:latin typeface="Calibri"/>
                          <a:ea typeface="Times New Roman" panose="02020603050405020304" pitchFamily="18" charset="0"/>
                          <a:cs typeface="Calibri"/>
                        </a:rPr>
                        <a:t>Unknown: 2023= 0 2024 = &lt;5</a:t>
                      </a:r>
                    </a:p>
                    <a:p>
                      <a:pPr fontAlgn="base"/>
                      <a:r>
                        <a:rPr lang="en-GB" sz="1200" b="1">
                          <a:solidFill>
                            <a:srgbClr val="000000"/>
                          </a:solidFill>
                          <a:effectLst/>
                          <a:latin typeface="Calibri"/>
                          <a:ea typeface="Times New Roman" panose="02020603050405020304" pitchFamily="18" charset="0"/>
                          <a:cs typeface="Calibri"/>
                        </a:rPr>
                        <a:t>Note: </a:t>
                      </a:r>
                      <a:r>
                        <a:rPr lang="en-GB" sz="1200">
                          <a:solidFill>
                            <a:srgbClr val="000000"/>
                          </a:solidFill>
                          <a:effectLst/>
                          <a:latin typeface="Calibri"/>
                          <a:ea typeface="Times New Roman" panose="02020603050405020304" pitchFamily="18" charset="0"/>
                          <a:cs typeface="Calibri"/>
                        </a:rPr>
                        <a:t>This indicator is based on year end data. It was previously collected 2 year rolling.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140036"/>
                  </a:ext>
                </a:extLst>
              </a:tr>
            </a:tbl>
          </a:graphicData>
        </a:graphic>
      </p:graphicFrame>
    </p:spTree>
    <p:extLst>
      <p:ext uri="{BB962C8B-B14F-4D97-AF65-F5344CB8AC3E}">
        <p14:creationId xmlns:p14="http://schemas.microsoft.com/office/powerpoint/2010/main" val="82347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50D271-A9E0-A571-0497-CE652275A6F2}"/>
              </a:ext>
            </a:extLst>
          </p:cNvPr>
          <p:cNvSpPr txBox="1"/>
          <p:nvPr/>
        </p:nvSpPr>
        <p:spPr>
          <a:xfrm>
            <a:off x="521752" y="399626"/>
            <a:ext cx="10123243"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Training Access Metric 4</a:t>
            </a:r>
          </a:p>
          <a:p>
            <a:r>
              <a:rPr lang="en-GB" sz="1600">
                <a:latin typeface="ArialMT"/>
              </a:rPr>
              <a:t>The following metric shows the relative likelihood of BME staff accessing non-mandatory training and CPD.</a:t>
            </a:r>
            <a:endParaRPr lang="en-GB" sz="2000"/>
          </a:p>
        </p:txBody>
      </p:sp>
      <p:sp>
        <p:nvSpPr>
          <p:cNvPr id="7" name="TextBox 6">
            <a:extLst>
              <a:ext uri="{FF2B5EF4-FFF2-40B4-BE49-F238E27FC236}">
                <a16:creationId xmlns:a16="http://schemas.microsoft.com/office/drawing/2014/main" id="{9DE2EA4F-C17A-9AD1-39C7-2B2AB0570620}"/>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2C0BA853-0829-89B8-199C-7AB87ADE6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3" name="Table 2">
            <a:extLst>
              <a:ext uri="{FF2B5EF4-FFF2-40B4-BE49-F238E27FC236}">
                <a16:creationId xmlns:a16="http://schemas.microsoft.com/office/drawing/2014/main" id="{993EFE1F-F1F9-3F29-0124-8BC7932F3F61}"/>
              </a:ext>
            </a:extLst>
          </p:cNvPr>
          <p:cNvGraphicFramePr>
            <a:graphicFrameLocks noGrp="1"/>
          </p:cNvGraphicFramePr>
          <p:nvPr>
            <p:extLst>
              <p:ext uri="{D42A27DB-BD31-4B8C-83A1-F6EECF244321}">
                <p14:modId xmlns:p14="http://schemas.microsoft.com/office/powerpoint/2010/main" val="1616625607"/>
              </p:ext>
            </p:extLst>
          </p:nvPr>
        </p:nvGraphicFramePr>
        <p:xfrm>
          <a:off x="666496" y="1839244"/>
          <a:ext cx="10859008" cy="2283531"/>
        </p:xfrm>
        <a:graphic>
          <a:graphicData uri="http://schemas.openxmlformats.org/drawingml/2006/table">
            <a:tbl>
              <a:tblPr firstRow="1" firstCol="1" bandRow="1"/>
              <a:tblGrid>
                <a:gridCol w="4851444">
                  <a:extLst>
                    <a:ext uri="{9D8B030D-6E8A-4147-A177-3AD203B41FA5}">
                      <a16:colId xmlns:a16="http://schemas.microsoft.com/office/drawing/2014/main" val="2373568846"/>
                    </a:ext>
                  </a:extLst>
                </a:gridCol>
                <a:gridCol w="779494">
                  <a:extLst>
                    <a:ext uri="{9D8B030D-6E8A-4147-A177-3AD203B41FA5}">
                      <a16:colId xmlns:a16="http://schemas.microsoft.com/office/drawing/2014/main" val="1888203396"/>
                    </a:ext>
                  </a:extLst>
                </a:gridCol>
                <a:gridCol w="703601">
                  <a:extLst>
                    <a:ext uri="{9D8B030D-6E8A-4147-A177-3AD203B41FA5}">
                      <a16:colId xmlns:a16="http://schemas.microsoft.com/office/drawing/2014/main" val="3351777128"/>
                    </a:ext>
                  </a:extLst>
                </a:gridCol>
                <a:gridCol w="502877">
                  <a:extLst>
                    <a:ext uri="{9D8B030D-6E8A-4147-A177-3AD203B41FA5}">
                      <a16:colId xmlns:a16="http://schemas.microsoft.com/office/drawing/2014/main" val="3920610908"/>
                    </a:ext>
                  </a:extLst>
                </a:gridCol>
                <a:gridCol w="4021592">
                  <a:extLst>
                    <a:ext uri="{9D8B030D-6E8A-4147-A177-3AD203B41FA5}">
                      <a16:colId xmlns:a16="http://schemas.microsoft.com/office/drawing/2014/main" val="3543895442"/>
                    </a:ext>
                  </a:extLst>
                </a:gridCol>
              </a:tblGrid>
              <a:tr h="294649">
                <a:tc>
                  <a:txBody>
                    <a:bodyPr/>
                    <a:lstStyle/>
                    <a:p>
                      <a:pPr fontAlgn="base"/>
                      <a:r>
                        <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Metric 4 - CPD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75117808"/>
                  </a:ext>
                </a:extLst>
              </a:tr>
              <a:tr h="1988882">
                <a:tc>
                  <a:txBody>
                    <a:bodyPr/>
                    <a:lstStyle/>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Relative likelihood of staff accessing non-mandatory training and CPD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figure below 1.00 indicates that BME staff are more likely than white staff to be appointed from shortlisting)</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panose="020F0502020204030204" pitchFamily="34" charset="0"/>
                          <a:ea typeface="Calibri" panose="020F0502020204030204" pitchFamily="34" charset="0"/>
                          <a:cs typeface="Times New Roman" panose="02020603050405020304" pitchFamily="18" charset="0"/>
                        </a:rPr>
                        <a:t>0.92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endParaRPr lang="en-GB" sz="12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687955"/>
                  </a:ext>
                </a:extLst>
              </a:tr>
            </a:tbl>
          </a:graphicData>
        </a:graphic>
      </p:graphicFrame>
    </p:spTree>
    <p:extLst>
      <p:ext uri="{BB962C8B-B14F-4D97-AF65-F5344CB8AC3E}">
        <p14:creationId xmlns:p14="http://schemas.microsoft.com/office/powerpoint/2010/main" val="140570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DD14BB-D0FD-64A8-3852-1D6AEA698ED8}"/>
              </a:ext>
            </a:extLst>
          </p:cNvPr>
          <p:cNvSpPr txBox="1"/>
          <p:nvPr/>
        </p:nvSpPr>
        <p:spPr>
          <a:xfrm>
            <a:off x="614737" y="282540"/>
            <a:ext cx="1016805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5 &amp; 6 </a:t>
            </a:r>
          </a:p>
          <a:p>
            <a:r>
              <a:rPr lang="en-GB" sz="1600">
                <a:latin typeface="ArialMT"/>
              </a:rPr>
              <a:t>The following Staff Survey Metrics, compare the responses for both BME and white staff</a:t>
            </a:r>
            <a:endParaRPr lang="en-GB" sz="2000"/>
          </a:p>
        </p:txBody>
      </p:sp>
      <p:sp>
        <p:nvSpPr>
          <p:cNvPr id="7" name="TextBox 6">
            <a:extLst>
              <a:ext uri="{FF2B5EF4-FFF2-40B4-BE49-F238E27FC236}">
                <a16:creationId xmlns:a16="http://schemas.microsoft.com/office/drawing/2014/main" id="{C2C57AC7-BA04-BD49-1A7B-DE96678F0051}"/>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7E3EDFC1-7DEB-A05E-ECBE-734E660CF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4" name="Table 3">
            <a:extLst>
              <a:ext uri="{FF2B5EF4-FFF2-40B4-BE49-F238E27FC236}">
                <a16:creationId xmlns:a16="http://schemas.microsoft.com/office/drawing/2014/main" id="{263656D9-9B5D-D43F-6E65-9F98E0434DFE}"/>
              </a:ext>
            </a:extLst>
          </p:cNvPr>
          <p:cNvGraphicFramePr>
            <a:graphicFrameLocks noGrp="1"/>
          </p:cNvGraphicFramePr>
          <p:nvPr>
            <p:extLst>
              <p:ext uri="{D42A27DB-BD31-4B8C-83A1-F6EECF244321}">
                <p14:modId xmlns:p14="http://schemas.microsoft.com/office/powerpoint/2010/main" val="3545963613"/>
              </p:ext>
            </p:extLst>
          </p:nvPr>
        </p:nvGraphicFramePr>
        <p:xfrm>
          <a:off x="614737" y="1705817"/>
          <a:ext cx="10962521" cy="1581445"/>
        </p:xfrm>
        <a:graphic>
          <a:graphicData uri="http://schemas.openxmlformats.org/drawingml/2006/table">
            <a:tbl>
              <a:tblPr firstRow="1" firstCol="1" bandRow="1"/>
              <a:tblGrid>
                <a:gridCol w="4000900">
                  <a:extLst>
                    <a:ext uri="{9D8B030D-6E8A-4147-A177-3AD203B41FA5}">
                      <a16:colId xmlns:a16="http://schemas.microsoft.com/office/drawing/2014/main" val="549568463"/>
                    </a:ext>
                  </a:extLst>
                </a:gridCol>
                <a:gridCol w="1069176">
                  <a:extLst>
                    <a:ext uri="{9D8B030D-6E8A-4147-A177-3AD203B41FA5}">
                      <a16:colId xmlns:a16="http://schemas.microsoft.com/office/drawing/2014/main" val="2583198879"/>
                    </a:ext>
                  </a:extLst>
                </a:gridCol>
                <a:gridCol w="697935">
                  <a:extLst>
                    <a:ext uri="{9D8B030D-6E8A-4147-A177-3AD203B41FA5}">
                      <a16:colId xmlns:a16="http://schemas.microsoft.com/office/drawing/2014/main" val="214843467"/>
                    </a:ext>
                  </a:extLst>
                </a:gridCol>
                <a:gridCol w="649241">
                  <a:extLst>
                    <a:ext uri="{9D8B030D-6E8A-4147-A177-3AD203B41FA5}">
                      <a16:colId xmlns:a16="http://schemas.microsoft.com/office/drawing/2014/main" val="4213262124"/>
                    </a:ext>
                  </a:extLst>
                </a:gridCol>
                <a:gridCol w="649241">
                  <a:extLst>
                    <a:ext uri="{9D8B030D-6E8A-4147-A177-3AD203B41FA5}">
                      <a16:colId xmlns:a16="http://schemas.microsoft.com/office/drawing/2014/main" val="754520169"/>
                    </a:ext>
                  </a:extLst>
                </a:gridCol>
                <a:gridCol w="422006">
                  <a:extLst>
                    <a:ext uri="{9D8B030D-6E8A-4147-A177-3AD203B41FA5}">
                      <a16:colId xmlns:a16="http://schemas.microsoft.com/office/drawing/2014/main" val="1402871760"/>
                    </a:ext>
                  </a:extLst>
                </a:gridCol>
                <a:gridCol w="3474022">
                  <a:extLst>
                    <a:ext uri="{9D8B030D-6E8A-4147-A177-3AD203B41FA5}">
                      <a16:colId xmlns:a16="http://schemas.microsoft.com/office/drawing/2014/main" val="4006916231"/>
                    </a:ext>
                  </a:extLst>
                </a:gridCol>
              </a:tblGrid>
              <a:tr h="352631">
                <a:tc gridSpan="2">
                  <a:txBody>
                    <a:bodyPr/>
                    <a:lstStyle/>
                    <a:p>
                      <a:r>
                        <a:rPr lang="en-GB" sz="1600" b="1" dirty="0">
                          <a:solidFill>
                            <a:schemeClr val="bg1"/>
                          </a:solidFill>
                          <a:effectLst/>
                          <a:latin typeface="Calibri"/>
                          <a:ea typeface="Times New Roman" panose="02020603050405020304" pitchFamily="18" charset="0"/>
                          <a:cs typeface="Times New Roman"/>
                        </a:rPr>
                        <a:t>Metric 5 - Bullying and Harassment </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dirty="0">
                          <a:solidFill>
                            <a:schemeClr val="bg1"/>
                          </a:solidFill>
                          <a:effectLst/>
                          <a:latin typeface="Calibri"/>
                          <a:ea typeface="Calibri"/>
                          <a:cs typeface="Times New Roman"/>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dirty="0">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lgn="ctr">
                        <a:buNone/>
                      </a:pPr>
                      <a:r>
                        <a:rPr lang="en-GB" sz="1600" b="1" dirty="0">
                          <a:solidFill>
                            <a:schemeClr val="bg1"/>
                          </a:solidFill>
                          <a:effectLst/>
                          <a:latin typeface="Calibri"/>
                          <a:ea typeface="Calibri"/>
                          <a:cs typeface="Times New Roman"/>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dirty="0">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164216383"/>
                  </a:ext>
                </a:extLst>
              </a:tr>
              <a:tr h="572018">
                <a:tc rowSpan="2">
                  <a:txBody>
                    <a:bodyPr/>
                    <a:lstStyle/>
                    <a:p>
                      <a:r>
                        <a:rPr lang="en-GB" sz="1200" dirty="0">
                          <a:solidFill>
                            <a:srgbClr val="000000"/>
                          </a:solidFill>
                          <a:effectLst/>
                          <a:latin typeface="Calibri"/>
                          <a:ea typeface="Times New Roman" panose="02020603050405020304" pitchFamily="18" charset="0"/>
                          <a:cs typeface="Times New Roman"/>
                        </a:rPr>
                        <a:t>KF25. Percentage of staff experiencing harassment, bullying or abuse from patients, relatives or the public in last 12 months</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BME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30%</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35.9</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dirty="0">
                          <a:solidFill>
                            <a:srgbClr val="000000"/>
                          </a:solidFill>
                          <a:effectLst/>
                          <a:latin typeface="Calibri"/>
                          <a:ea typeface="Calibri"/>
                          <a:cs typeface="Calibri"/>
                        </a:rPr>
                        <a:t>33%</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1" i="0" u="none" strike="noStrike" noProof="0" dirty="0">
                          <a:solidFill>
                            <a:srgbClr val="00B050"/>
                          </a:solidFill>
                          <a:effectLst/>
                          <a:latin typeface="Calibri"/>
                        </a:rPr>
                        <a:t>↑ </a:t>
                      </a:r>
                      <a:endParaRPr lang="en-US" dirty="0"/>
                    </a:p>
                    <a:p>
                      <a:pPr algn="ctr" fontAlgn="base"/>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Calibri"/>
                          <a:ea typeface="Calibri"/>
                          <a:cs typeface="Calibri"/>
                        </a:rPr>
                        <a:t>This metric was identified as a priority area in our previous 2023 reporting, where we observed an equity gap of 9.1% between white and BME staff.</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Calibri"/>
                          <a:ea typeface="Calibri"/>
                          <a:cs typeface="Calibri"/>
                        </a:rPr>
                        <a:t>There has been a slight improvement, and the equity gap now stands at 8.2%.</a:t>
                      </a:r>
                      <a:endParaRPr lang="en-GB" sz="120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63764"/>
                  </a:ext>
                </a:extLst>
              </a:tr>
              <a:tr h="656796">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White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33%</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effectLst/>
                          <a:latin typeface="Calibri"/>
                          <a:ea typeface="Calibri"/>
                          <a:cs typeface="Times New Roman"/>
                        </a:rPr>
                        <a:t>26.8%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b="0" i="0" u="none" strike="noStrike" noProof="0" dirty="0">
                          <a:solidFill>
                            <a:srgbClr val="000000"/>
                          </a:solidFill>
                          <a:effectLst/>
                          <a:latin typeface="Calibri"/>
                        </a:rPr>
                        <a:t>24.8%</a:t>
                      </a:r>
                      <a:endParaRPr lang="en-US" dirty="0"/>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marL="0" marR="0" lvl="0" indent="0" algn="ctr">
                        <a:lnSpc>
                          <a:spcPct val="100000"/>
                        </a:lnSpc>
                        <a:spcBef>
                          <a:spcPts val="0"/>
                        </a:spcBef>
                        <a:spcAft>
                          <a:spcPts val="0"/>
                        </a:spcAft>
                        <a:buNone/>
                      </a:pPr>
                      <a:r>
                        <a:rPr lang="en-GB" sz="1200" b="1" i="0" u="none" strike="noStrike" noProof="0" dirty="0">
                          <a:solidFill>
                            <a:srgbClr val="00B050"/>
                          </a:solidFill>
                          <a:effectLst/>
                          <a:latin typeface="Calibri"/>
                        </a:rPr>
                        <a:t>↑ </a:t>
                      </a:r>
                      <a:endParaRPr lang="en-US" dirty="0"/>
                    </a:p>
                    <a:p>
                      <a:pPr algn="ctr" fontAlgn="base"/>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65061905"/>
                  </a:ext>
                </a:extLst>
              </a:tr>
            </a:tbl>
          </a:graphicData>
        </a:graphic>
      </p:graphicFrame>
      <p:graphicFrame>
        <p:nvGraphicFramePr>
          <p:cNvPr id="2" name="Table 1">
            <a:extLst>
              <a:ext uri="{FF2B5EF4-FFF2-40B4-BE49-F238E27FC236}">
                <a16:creationId xmlns:a16="http://schemas.microsoft.com/office/drawing/2014/main" id="{C4B3ABA9-851A-A266-BEF7-20D2CD201E3E}"/>
              </a:ext>
            </a:extLst>
          </p:cNvPr>
          <p:cNvGraphicFramePr>
            <a:graphicFrameLocks noGrp="1"/>
          </p:cNvGraphicFramePr>
          <p:nvPr>
            <p:extLst>
              <p:ext uri="{D42A27DB-BD31-4B8C-83A1-F6EECF244321}">
                <p14:modId xmlns:p14="http://schemas.microsoft.com/office/powerpoint/2010/main" val="3451636635"/>
              </p:ext>
            </p:extLst>
          </p:nvPr>
        </p:nvGraphicFramePr>
        <p:xfrm>
          <a:off x="614739" y="3599667"/>
          <a:ext cx="10962519" cy="2044606"/>
        </p:xfrm>
        <a:graphic>
          <a:graphicData uri="http://schemas.openxmlformats.org/drawingml/2006/table">
            <a:tbl>
              <a:tblPr firstRow="1" firstCol="1" bandRow="1"/>
              <a:tblGrid>
                <a:gridCol w="4024140">
                  <a:extLst>
                    <a:ext uri="{9D8B030D-6E8A-4147-A177-3AD203B41FA5}">
                      <a16:colId xmlns:a16="http://schemas.microsoft.com/office/drawing/2014/main" val="2733807188"/>
                    </a:ext>
                  </a:extLst>
                </a:gridCol>
                <a:gridCol w="1127294">
                  <a:extLst>
                    <a:ext uri="{9D8B030D-6E8A-4147-A177-3AD203B41FA5}">
                      <a16:colId xmlns:a16="http://schemas.microsoft.com/office/drawing/2014/main" val="1555338045"/>
                    </a:ext>
                  </a:extLst>
                </a:gridCol>
                <a:gridCol w="625531">
                  <a:extLst>
                    <a:ext uri="{9D8B030D-6E8A-4147-A177-3AD203B41FA5}">
                      <a16:colId xmlns:a16="http://schemas.microsoft.com/office/drawing/2014/main" val="3691728904"/>
                    </a:ext>
                  </a:extLst>
                </a:gridCol>
                <a:gridCol w="625531">
                  <a:extLst>
                    <a:ext uri="{9D8B030D-6E8A-4147-A177-3AD203B41FA5}">
                      <a16:colId xmlns:a16="http://schemas.microsoft.com/office/drawing/2014/main" val="3470917005"/>
                    </a:ext>
                  </a:extLst>
                </a:gridCol>
                <a:gridCol w="625531">
                  <a:extLst>
                    <a:ext uri="{9D8B030D-6E8A-4147-A177-3AD203B41FA5}">
                      <a16:colId xmlns:a16="http://schemas.microsoft.com/office/drawing/2014/main" val="3315089597"/>
                    </a:ext>
                  </a:extLst>
                </a:gridCol>
                <a:gridCol w="464967">
                  <a:extLst>
                    <a:ext uri="{9D8B030D-6E8A-4147-A177-3AD203B41FA5}">
                      <a16:colId xmlns:a16="http://schemas.microsoft.com/office/drawing/2014/main" val="2067410467"/>
                    </a:ext>
                  </a:extLst>
                </a:gridCol>
                <a:gridCol w="3469525">
                  <a:extLst>
                    <a:ext uri="{9D8B030D-6E8A-4147-A177-3AD203B41FA5}">
                      <a16:colId xmlns:a16="http://schemas.microsoft.com/office/drawing/2014/main" val="2541710083"/>
                    </a:ext>
                  </a:extLst>
                </a:gridCol>
              </a:tblGrid>
              <a:tr h="398686">
                <a:tc gridSpan="2">
                  <a:txBody>
                    <a:bodyPr/>
                    <a:lstStyle/>
                    <a:p>
                      <a:r>
                        <a:rPr lang="en-GB" sz="1600" b="1" dirty="0">
                          <a:solidFill>
                            <a:schemeClr val="bg1"/>
                          </a:solidFill>
                          <a:effectLst/>
                          <a:latin typeface="Calibri"/>
                          <a:ea typeface="Times New Roman" panose="02020603050405020304" pitchFamily="18" charset="0"/>
                          <a:cs typeface="Times New Roman"/>
                        </a:rPr>
                        <a:t>Metric 6 - Bullying and Harassment </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tc>
                <a:tc>
                  <a:txBody>
                    <a:bodyPr/>
                    <a:lstStyle/>
                    <a:p>
                      <a:pPr fontAlgn="base"/>
                      <a:r>
                        <a:rPr lang="en-GB" sz="1600" b="1" dirty="0">
                          <a:solidFill>
                            <a:srgbClr val="FFFFFF"/>
                          </a:solidFill>
                          <a:effectLst/>
                          <a:latin typeface="Calibri"/>
                          <a:ea typeface="Times New Roman" panose="02020603050405020304" pitchFamily="18" charset="0"/>
                          <a:cs typeface="Calibri"/>
                        </a:rPr>
                        <a:t>2022</a:t>
                      </a:r>
                      <a:endParaRPr lang="en-GB" sz="18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600" b="1" dirty="0">
                          <a:solidFill>
                            <a:srgbClr val="FFFFFF"/>
                          </a:solidFill>
                          <a:effectLst/>
                          <a:latin typeface="Calibri"/>
                          <a:ea typeface="Times New Roman" panose="02020603050405020304" pitchFamily="18" charset="0"/>
                          <a:cs typeface="Calibri"/>
                        </a:rPr>
                        <a:t>2023</a:t>
                      </a:r>
                      <a:endParaRPr lang="en-GB" sz="18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lvl="0">
                        <a:buNone/>
                      </a:pPr>
                      <a:r>
                        <a:rPr lang="en-GB" sz="1600" b="1" dirty="0">
                          <a:solidFill>
                            <a:srgbClr val="FFFFFF"/>
                          </a:solidFill>
                          <a:effectLst/>
                          <a:latin typeface="Calibri"/>
                          <a:ea typeface="Calibri"/>
                          <a:cs typeface="Calibri"/>
                        </a:rPr>
                        <a:t>2024</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solidFill>
                      <a:srgbClr val="1F3864"/>
                    </a:solidFill>
                  </a:tcPr>
                </a:tc>
                <a:tc>
                  <a:txBody>
                    <a:bodyPr/>
                    <a:lstStyle/>
                    <a:p>
                      <a:pPr fontAlgn="base"/>
                      <a:endParaRPr lang="en-GB" sz="18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600" b="1" dirty="0">
                          <a:solidFill>
                            <a:srgbClr val="FFFFFF"/>
                          </a:solidFill>
                          <a:effectLst/>
                          <a:latin typeface="Calibri"/>
                          <a:ea typeface="Times New Roman" panose="02020603050405020304" pitchFamily="18" charset="0"/>
                          <a:cs typeface="Calibri"/>
                        </a:rPr>
                        <a:t>Comment</a:t>
                      </a:r>
                      <a:endParaRPr lang="en-GB" sz="18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3546952880"/>
                  </a:ext>
                </a:extLst>
              </a:tr>
              <a:tr h="920462">
                <a:tc rowSpan="2">
                  <a:txBody>
                    <a:bodyPr/>
                    <a:lstStyle/>
                    <a:p>
                      <a:endParaRPr lang="en-GB" sz="1400" dirty="0">
                        <a:effectLst/>
                        <a:latin typeface="Calibri"/>
                        <a:ea typeface="Times New Roman" panose="02020603050405020304" pitchFamily="18" charset="0"/>
                        <a:cs typeface="Times New Roman"/>
                      </a:endParaRPr>
                    </a:p>
                    <a:p>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solidFill>
                          <a:srgbClr val="000000"/>
                        </a:solidFill>
                        <a:effectLst/>
                        <a:highlight>
                          <a:srgbClr val="FFFF00"/>
                        </a:highlight>
                        <a:latin typeface="Calibri"/>
                        <a:ea typeface="Times New Roman" panose="02020603050405020304" pitchFamily="18" charset="0"/>
                        <a:cs typeface="Times New Roman"/>
                      </a:endParaRPr>
                    </a:p>
                    <a:p>
                      <a:r>
                        <a:rPr lang="en-GB" sz="1200" dirty="0">
                          <a:solidFill>
                            <a:srgbClr val="000000"/>
                          </a:solidFill>
                          <a:effectLst/>
                          <a:latin typeface="Calibri"/>
                          <a:ea typeface="Times New Roman" panose="02020603050405020304" pitchFamily="18" charset="0"/>
                          <a:cs typeface="Times New Roman"/>
                        </a:rPr>
                        <a:t>KF26. Percentage of staff experiencing harassment, bullying or abuse from staff in last 12 months.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BME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22%</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400" dirty="0">
                          <a:solidFill>
                            <a:srgbClr val="000000"/>
                          </a:solidFill>
                          <a:effectLst/>
                          <a:latin typeface="Calibri"/>
                          <a:ea typeface="Times New Roman" panose="02020603050405020304" pitchFamily="18" charset="0"/>
                          <a:cs typeface="Calibri"/>
                        </a:rPr>
                        <a:t>22.4%</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buNone/>
                      </a:pPr>
                      <a:r>
                        <a:rPr lang="en-GB" sz="1400" dirty="0">
                          <a:solidFill>
                            <a:srgbClr val="000000"/>
                          </a:solidFill>
                          <a:effectLst/>
                          <a:latin typeface="Calibri"/>
                          <a:ea typeface="Calibri"/>
                          <a:cs typeface="Calibri"/>
                        </a:rPr>
                        <a:t>19%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endParaRPr lang="en-GB" sz="1200">
                        <a:effectLst/>
                        <a:latin typeface="Calibri"/>
                        <a:ea typeface="Calibri" panose="020F0502020204030204" pitchFamily="34" charset="0"/>
                        <a:cs typeface="Calibri"/>
                      </a:endParaRPr>
                    </a:p>
                    <a:p>
                      <a:pPr algn="ctr" fontAlgn="base"/>
                      <a:endParaRPr lang="en-GB" sz="1100" b="1">
                        <a:solidFill>
                          <a:srgbClr val="FF0000"/>
                        </a:solidFill>
                        <a:effectLst/>
                        <a:latin typeface="Calibri"/>
                        <a:ea typeface="Times New Roman" panose="02020603050405020304" pitchFamily="18" charset="0"/>
                        <a:cs typeface="Calibri"/>
                      </a:endParaRPr>
                    </a:p>
                    <a:p>
                      <a:pPr lvl="0" algn="ctr">
                        <a:buNone/>
                      </a:pPr>
                      <a:r>
                        <a:rPr lang="en-GB" sz="1200" b="1" i="0" u="none" strike="noStrike" noProof="0" dirty="0">
                          <a:solidFill>
                            <a:srgbClr val="00B050"/>
                          </a:solidFill>
                          <a:effectLst/>
                          <a:latin typeface="Calibri"/>
                        </a:rPr>
                        <a:t>↑ </a:t>
                      </a:r>
                      <a:endParaRPr lang="en-GB" sz="1200" dirty="0">
                        <a:effectLst/>
                        <a:latin typeface="Times New Roman"/>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Calibri"/>
                          <a:ea typeface="Calibri"/>
                          <a:cs typeface="Calibri"/>
                        </a:rPr>
                        <a:t>In 2022 the data showed a 1% equity gap for this metric. This then rose to an equity gap of 5.2% between white and BME staff in 2023.</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eaLnBrk="1" fontAlgn="base" latinLnBrk="0" hangingPunct="1">
                        <a:lnSpc>
                          <a:spcPct val="100000"/>
                        </a:lnSpc>
                        <a:spcBef>
                          <a:spcPts val="0"/>
                        </a:spcBef>
                        <a:spcAft>
                          <a:spcPts val="0"/>
                        </a:spcAft>
                        <a:buClrTx/>
                        <a:buSzTx/>
                        <a:buFontTx/>
                        <a:buNone/>
                      </a:pPr>
                      <a:r>
                        <a:rPr lang="en-GB" sz="1200" dirty="0">
                          <a:solidFill>
                            <a:srgbClr val="000000"/>
                          </a:solidFill>
                          <a:effectLst/>
                          <a:latin typeface="Calibri"/>
                          <a:ea typeface="Calibri"/>
                          <a:cs typeface="Calibri"/>
                        </a:rPr>
                        <a:t>There has been a slight improvement, and the equity gap now stands at 4.7%.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solidFill>
                            <a:srgbClr val="000000"/>
                          </a:solidFill>
                          <a:effectLst/>
                          <a:latin typeface="Calibri"/>
                          <a:ea typeface="Calibri"/>
                          <a:cs typeface="Calibri"/>
                        </a:rPr>
                        <a:t>BME staff in Specialist Services reported the largest gaps in experience between white and BME staff.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535108"/>
                  </a:ext>
                </a:extLst>
              </a:tr>
              <a:tr h="618725">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White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21%</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27.6%</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dirty="0">
                          <a:solidFill>
                            <a:srgbClr val="000000"/>
                          </a:solidFill>
                          <a:effectLst/>
                          <a:latin typeface="Calibri"/>
                          <a:ea typeface="Calibri"/>
                          <a:cs typeface="Calibri"/>
                        </a:rPr>
                        <a:t>14.2%</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1" i="0" u="none" strike="noStrike" noProof="0" dirty="0">
                          <a:solidFill>
                            <a:srgbClr val="00B050"/>
                          </a:solidFill>
                          <a:effectLst/>
                          <a:latin typeface="Calibri"/>
                        </a:rPr>
                        <a:t>↑ </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13519319"/>
                  </a:ext>
                </a:extLst>
              </a:tr>
            </a:tbl>
          </a:graphicData>
        </a:graphic>
      </p:graphicFrame>
    </p:spTree>
    <p:extLst>
      <p:ext uri="{BB962C8B-B14F-4D97-AF65-F5344CB8AC3E}">
        <p14:creationId xmlns:p14="http://schemas.microsoft.com/office/powerpoint/2010/main" val="84375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6E3254-A0F0-8162-D60F-02307AAD4840}"/>
              </a:ext>
            </a:extLst>
          </p:cNvPr>
          <p:cNvSpPr txBox="1"/>
          <p:nvPr/>
        </p:nvSpPr>
        <p:spPr>
          <a:xfrm>
            <a:off x="582649" y="378688"/>
            <a:ext cx="1016805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7 &amp; 8</a:t>
            </a:r>
          </a:p>
          <a:p>
            <a:r>
              <a:rPr lang="en-GB" sz="1600">
                <a:latin typeface="ArialMT"/>
              </a:rPr>
              <a:t>The following Staff Survey Metrics, compare the responses for both BME and white staff</a:t>
            </a:r>
            <a:endParaRPr lang="en-GB" sz="2000"/>
          </a:p>
        </p:txBody>
      </p:sp>
      <p:sp>
        <p:nvSpPr>
          <p:cNvPr id="5" name="TextBox 4">
            <a:extLst>
              <a:ext uri="{FF2B5EF4-FFF2-40B4-BE49-F238E27FC236}">
                <a16:creationId xmlns:a16="http://schemas.microsoft.com/office/drawing/2014/main" id="{F3B2F757-BE3C-55CD-121F-2B7977CD9437}"/>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F9AD6A34-7096-280F-18CA-1278AAD29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7" name="Table 6">
            <a:extLst>
              <a:ext uri="{FF2B5EF4-FFF2-40B4-BE49-F238E27FC236}">
                <a16:creationId xmlns:a16="http://schemas.microsoft.com/office/drawing/2014/main" id="{083E2298-F2F9-FC39-F9D0-C4B202D09C95}"/>
              </a:ext>
            </a:extLst>
          </p:cNvPr>
          <p:cNvGraphicFramePr>
            <a:graphicFrameLocks noGrp="1"/>
          </p:cNvGraphicFramePr>
          <p:nvPr>
            <p:extLst>
              <p:ext uri="{D42A27DB-BD31-4B8C-83A1-F6EECF244321}">
                <p14:modId xmlns:p14="http://schemas.microsoft.com/office/powerpoint/2010/main" val="1339041369"/>
              </p:ext>
            </p:extLst>
          </p:nvPr>
        </p:nvGraphicFramePr>
        <p:xfrm>
          <a:off x="582649" y="1790951"/>
          <a:ext cx="10993997" cy="1927455"/>
        </p:xfrm>
        <a:graphic>
          <a:graphicData uri="http://schemas.openxmlformats.org/drawingml/2006/table">
            <a:tbl>
              <a:tblPr firstRow="1" firstCol="1" bandRow="1"/>
              <a:tblGrid>
                <a:gridCol w="4035695">
                  <a:extLst>
                    <a:ext uri="{9D8B030D-6E8A-4147-A177-3AD203B41FA5}">
                      <a16:colId xmlns:a16="http://schemas.microsoft.com/office/drawing/2014/main" val="855382661"/>
                    </a:ext>
                  </a:extLst>
                </a:gridCol>
                <a:gridCol w="1130531">
                  <a:extLst>
                    <a:ext uri="{9D8B030D-6E8A-4147-A177-3AD203B41FA5}">
                      <a16:colId xmlns:a16="http://schemas.microsoft.com/office/drawing/2014/main" val="1657529131"/>
                    </a:ext>
                  </a:extLst>
                </a:gridCol>
                <a:gridCol w="627327">
                  <a:extLst>
                    <a:ext uri="{9D8B030D-6E8A-4147-A177-3AD203B41FA5}">
                      <a16:colId xmlns:a16="http://schemas.microsoft.com/office/drawing/2014/main" val="746453495"/>
                    </a:ext>
                  </a:extLst>
                </a:gridCol>
                <a:gridCol w="627327">
                  <a:extLst>
                    <a:ext uri="{9D8B030D-6E8A-4147-A177-3AD203B41FA5}">
                      <a16:colId xmlns:a16="http://schemas.microsoft.com/office/drawing/2014/main" val="2764720490"/>
                    </a:ext>
                  </a:extLst>
                </a:gridCol>
                <a:gridCol w="627327">
                  <a:extLst>
                    <a:ext uri="{9D8B030D-6E8A-4147-A177-3AD203B41FA5}">
                      <a16:colId xmlns:a16="http://schemas.microsoft.com/office/drawing/2014/main" val="2441350065"/>
                    </a:ext>
                  </a:extLst>
                </a:gridCol>
                <a:gridCol w="466303">
                  <a:extLst>
                    <a:ext uri="{9D8B030D-6E8A-4147-A177-3AD203B41FA5}">
                      <a16:colId xmlns:a16="http://schemas.microsoft.com/office/drawing/2014/main" val="146247066"/>
                    </a:ext>
                  </a:extLst>
                </a:gridCol>
                <a:gridCol w="3479487">
                  <a:extLst>
                    <a:ext uri="{9D8B030D-6E8A-4147-A177-3AD203B41FA5}">
                      <a16:colId xmlns:a16="http://schemas.microsoft.com/office/drawing/2014/main" val="174669707"/>
                    </a:ext>
                  </a:extLst>
                </a:gridCol>
              </a:tblGrid>
              <a:tr h="442459">
                <a:tc gridSpan="2">
                  <a:txBody>
                    <a:bodyPr/>
                    <a:lstStyle/>
                    <a:p>
                      <a:r>
                        <a:rPr lang="en-GB" sz="1600" b="1" dirty="0">
                          <a:solidFill>
                            <a:schemeClr val="bg1"/>
                          </a:solidFill>
                          <a:effectLst/>
                          <a:latin typeface="Calibri"/>
                          <a:ea typeface="Times New Roman" panose="02020603050405020304" pitchFamily="18" charset="0"/>
                          <a:cs typeface="Times New Roman"/>
                        </a:rPr>
                        <a:t>Metric 7 - Career Progression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dirty="0">
                          <a:solidFill>
                            <a:schemeClr val="bg1"/>
                          </a:solidFill>
                          <a:effectLst/>
                          <a:latin typeface="Calibri"/>
                          <a:ea typeface="Calibri"/>
                          <a:cs typeface="Times New Roman"/>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dirty="0">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lgn="ctr">
                        <a:buNone/>
                      </a:pPr>
                      <a:r>
                        <a:rPr lang="en-GB" sz="1600" b="1" dirty="0">
                          <a:solidFill>
                            <a:schemeClr val="bg1"/>
                          </a:solidFill>
                          <a:effectLst/>
                          <a:latin typeface="Calibri"/>
                          <a:ea typeface="Calibri"/>
                          <a:cs typeface="Times New Roman"/>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dirty="0">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136216602"/>
                  </a:ext>
                </a:extLst>
              </a:tr>
              <a:tr h="657618">
                <a:tc rowSpan="2">
                  <a:txBody>
                    <a:bodyPr/>
                    <a:lstStyle/>
                    <a:p>
                      <a:r>
                        <a:rPr lang="en-GB" sz="1200" dirty="0">
                          <a:solidFill>
                            <a:srgbClr val="000000"/>
                          </a:solidFill>
                          <a:effectLst/>
                          <a:latin typeface="Calibri"/>
                          <a:ea typeface="Times New Roman" panose="02020603050405020304" pitchFamily="18" charset="0"/>
                          <a:cs typeface="Times New Roman"/>
                        </a:rPr>
                        <a:t>KF21. Percentage believing that trust provides equal opportunities for career progression or promotion</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b="1" dirty="0">
                          <a:solidFill>
                            <a:srgbClr val="000000"/>
                          </a:solidFill>
                          <a:effectLst/>
                          <a:latin typeface="Calibri"/>
                          <a:ea typeface="Times New Roman" panose="02020603050405020304" pitchFamily="18" charset="0"/>
                          <a:cs typeface="Times New Roman"/>
                        </a:rPr>
                        <a:t>BME</a:t>
                      </a:r>
                      <a:endParaRPr lang="en-GB" sz="12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50%</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 48.2%</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dirty="0">
                          <a:solidFill>
                            <a:srgbClr val="000000"/>
                          </a:solidFill>
                          <a:effectLst/>
                          <a:latin typeface="Calibri"/>
                          <a:ea typeface="Calibri"/>
                          <a:cs typeface="Calibri"/>
                        </a:rPr>
                        <a:t>52.7%</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dirty="0">
                          <a:solidFill>
                            <a:srgbClr val="000000"/>
                          </a:solidFill>
                          <a:effectLst/>
                          <a:latin typeface="Calibri"/>
                          <a:ea typeface="Times New Roman" panose="02020603050405020304" pitchFamily="18" charset="0"/>
                          <a:cs typeface="Calibri"/>
                        </a:rPr>
                        <a:t>There has been a noteworthy change since our last reporting cycle. In 2023, the equity gap stood at 15.1%, but it has now decreased to 7.5%.</a:t>
                      </a: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1200" dirty="0">
                          <a:solidFill>
                            <a:srgbClr val="000000"/>
                          </a:solidFill>
                          <a:effectLst/>
                          <a:latin typeface="Calibri"/>
                          <a:ea typeface="Times New Roman" panose="02020603050405020304" pitchFamily="18" charset="0"/>
                          <a:cs typeface="Calibri"/>
                        </a:rPr>
                        <a:t>BME staff across the age groups of 66+ and 21-30 years old reported the highest levels of belief that the Trust provides equal opportunities for career progression.</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666126"/>
                  </a:ext>
                </a:extLst>
              </a:tr>
              <a:tr h="827378">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White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61%</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400" dirty="0">
                          <a:solidFill>
                            <a:srgbClr val="000000"/>
                          </a:solidFill>
                          <a:effectLst/>
                          <a:latin typeface="Calibri"/>
                          <a:ea typeface="Times New Roman" panose="02020603050405020304" pitchFamily="18" charset="0"/>
                          <a:cs typeface="Calibri"/>
                        </a:rPr>
                        <a:t>63.3%</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buNone/>
                      </a:pPr>
                      <a:r>
                        <a:rPr lang="en-GB" sz="1400" dirty="0">
                          <a:solidFill>
                            <a:srgbClr val="000000"/>
                          </a:solidFill>
                          <a:effectLst/>
                          <a:latin typeface="Calibri"/>
                          <a:ea typeface="Calibri"/>
                          <a:cs typeface="Calibri"/>
                        </a:rPr>
                        <a:t>60.2%</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FF000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740378051"/>
                  </a:ext>
                </a:extLst>
              </a:tr>
            </a:tbl>
          </a:graphicData>
        </a:graphic>
      </p:graphicFrame>
      <p:graphicFrame>
        <p:nvGraphicFramePr>
          <p:cNvPr id="8" name="Table 7">
            <a:extLst>
              <a:ext uri="{FF2B5EF4-FFF2-40B4-BE49-F238E27FC236}">
                <a16:creationId xmlns:a16="http://schemas.microsoft.com/office/drawing/2014/main" id="{981A9F03-3D20-A06B-3F03-F67E6738C250}"/>
              </a:ext>
            </a:extLst>
          </p:cNvPr>
          <p:cNvGraphicFramePr>
            <a:graphicFrameLocks noGrp="1"/>
          </p:cNvGraphicFramePr>
          <p:nvPr>
            <p:extLst>
              <p:ext uri="{D42A27DB-BD31-4B8C-83A1-F6EECF244321}">
                <p14:modId xmlns:p14="http://schemas.microsoft.com/office/powerpoint/2010/main" val="3102238083"/>
              </p:ext>
            </p:extLst>
          </p:nvPr>
        </p:nvGraphicFramePr>
        <p:xfrm>
          <a:off x="582649" y="4080721"/>
          <a:ext cx="10993995" cy="2252314"/>
        </p:xfrm>
        <a:graphic>
          <a:graphicData uri="http://schemas.openxmlformats.org/drawingml/2006/table">
            <a:tbl>
              <a:tblPr firstRow="1" firstCol="1" bandRow="1"/>
              <a:tblGrid>
                <a:gridCol w="4035695">
                  <a:extLst>
                    <a:ext uri="{9D8B030D-6E8A-4147-A177-3AD203B41FA5}">
                      <a16:colId xmlns:a16="http://schemas.microsoft.com/office/drawing/2014/main" val="2188487338"/>
                    </a:ext>
                  </a:extLst>
                </a:gridCol>
                <a:gridCol w="1130531">
                  <a:extLst>
                    <a:ext uri="{9D8B030D-6E8A-4147-A177-3AD203B41FA5}">
                      <a16:colId xmlns:a16="http://schemas.microsoft.com/office/drawing/2014/main" val="2822606950"/>
                    </a:ext>
                  </a:extLst>
                </a:gridCol>
                <a:gridCol w="627327">
                  <a:extLst>
                    <a:ext uri="{9D8B030D-6E8A-4147-A177-3AD203B41FA5}">
                      <a16:colId xmlns:a16="http://schemas.microsoft.com/office/drawing/2014/main" val="550975783"/>
                    </a:ext>
                  </a:extLst>
                </a:gridCol>
                <a:gridCol w="627327">
                  <a:extLst>
                    <a:ext uri="{9D8B030D-6E8A-4147-A177-3AD203B41FA5}">
                      <a16:colId xmlns:a16="http://schemas.microsoft.com/office/drawing/2014/main" val="903040445"/>
                    </a:ext>
                  </a:extLst>
                </a:gridCol>
                <a:gridCol w="627327">
                  <a:extLst>
                    <a:ext uri="{9D8B030D-6E8A-4147-A177-3AD203B41FA5}">
                      <a16:colId xmlns:a16="http://schemas.microsoft.com/office/drawing/2014/main" val="2807225850"/>
                    </a:ext>
                  </a:extLst>
                </a:gridCol>
                <a:gridCol w="466302">
                  <a:extLst>
                    <a:ext uri="{9D8B030D-6E8A-4147-A177-3AD203B41FA5}">
                      <a16:colId xmlns:a16="http://schemas.microsoft.com/office/drawing/2014/main" val="2102898302"/>
                    </a:ext>
                  </a:extLst>
                </a:gridCol>
                <a:gridCol w="3479486">
                  <a:extLst>
                    <a:ext uri="{9D8B030D-6E8A-4147-A177-3AD203B41FA5}">
                      <a16:colId xmlns:a16="http://schemas.microsoft.com/office/drawing/2014/main" val="2797516726"/>
                    </a:ext>
                  </a:extLst>
                </a:gridCol>
              </a:tblGrid>
              <a:tr h="423514">
                <a:tc gridSpan="2">
                  <a:txBody>
                    <a:bodyPr/>
                    <a:lstStyle/>
                    <a:p>
                      <a:r>
                        <a:rPr lang="en-GB" sz="1600" b="1" dirty="0">
                          <a:solidFill>
                            <a:schemeClr val="bg1"/>
                          </a:solidFill>
                          <a:effectLst/>
                          <a:latin typeface="Calibri"/>
                          <a:ea typeface="Times New Roman" panose="02020603050405020304" pitchFamily="18" charset="0"/>
                          <a:cs typeface="Times New Roman"/>
                        </a:rPr>
                        <a:t>Metric 8 – Discrimination </a:t>
                      </a:r>
                      <a:endParaRPr lang="en-GB"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dirty="0">
                          <a:solidFill>
                            <a:schemeClr val="bg1"/>
                          </a:solidFill>
                          <a:effectLst/>
                          <a:latin typeface="Calibri"/>
                          <a:ea typeface="Calibri"/>
                          <a:cs typeface="Times New Roman"/>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dirty="0">
                          <a:solidFill>
                            <a:schemeClr val="bg1"/>
                          </a:solidFill>
                          <a:effectLst/>
                          <a:latin typeface="Calibri"/>
                          <a:ea typeface="Calibri"/>
                          <a:cs typeface="Times New Roman"/>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lgn="ctr">
                        <a:buNone/>
                      </a:pPr>
                      <a:r>
                        <a:rPr lang="en-GB" sz="1600" b="1" dirty="0">
                          <a:solidFill>
                            <a:schemeClr val="bg1"/>
                          </a:solidFill>
                          <a:effectLst/>
                          <a:latin typeface="Calibri"/>
                          <a:ea typeface="Calibri"/>
                          <a:cs typeface="Times New Roman"/>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dirty="0">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46773325"/>
                  </a:ext>
                </a:extLst>
              </a:tr>
              <a:tr h="796909">
                <a:tc rowSpan="2">
                  <a:txBody>
                    <a:bodyPr/>
                    <a:lstStyle/>
                    <a:p>
                      <a:endParaRPr lang="en-GB" sz="1400" dirty="0">
                        <a:effectLst/>
                        <a:latin typeface="Calibri"/>
                        <a:ea typeface="Times New Roman" panose="02020603050405020304" pitchFamily="18" charset="0"/>
                        <a:cs typeface="Times New Roman"/>
                      </a:endParaRPr>
                    </a:p>
                    <a:p>
                      <a:endParaRPr lang="en-GB" sz="1200" dirty="0">
                        <a:solidFill>
                          <a:srgbClr val="000000"/>
                        </a:solidFill>
                        <a:effectLst/>
                        <a:latin typeface="Calibri"/>
                        <a:ea typeface="Times New Roman" panose="02020603050405020304" pitchFamily="18" charset="0"/>
                        <a:cs typeface="Times New Roman"/>
                      </a:endParaRPr>
                    </a:p>
                    <a:p>
                      <a:r>
                        <a:rPr lang="en-GB" sz="1200" dirty="0">
                          <a:solidFill>
                            <a:srgbClr val="000000"/>
                          </a:solidFill>
                          <a:effectLst/>
                          <a:latin typeface="Calibri"/>
                          <a:ea typeface="Times New Roman" panose="02020603050405020304" pitchFamily="18" charset="0"/>
                          <a:cs typeface="Times New Roman"/>
                        </a:rPr>
                        <a:t>Q17. In the last 12 months have you personally experienced discrimination at work from any of the following?</a:t>
                      </a:r>
                      <a:endParaRPr lang="en-GB" sz="1400" dirty="0">
                        <a:effectLst/>
                        <a:latin typeface="Calibri"/>
                        <a:ea typeface="Times New Roman" panose="02020603050405020304" pitchFamily="18" charset="0"/>
                        <a:cs typeface="Times New Roman"/>
                      </a:endParaRPr>
                    </a:p>
                    <a:p>
                      <a:r>
                        <a:rPr lang="en-GB" sz="1200" dirty="0">
                          <a:solidFill>
                            <a:srgbClr val="000000"/>
                          </a:solidFill>
                          <a:effectLst/>
                          <a:latin typeface="Calibri"/>
                          <a:ea typeface="Times New Roman" panose="02020603050405020304" pitchFamily="18" charset="0"/>
                          <a:cs typeface="Times New Roman"/>
                        </a:rPr>
                        <a:t>b) Manager/team leader or other colleagues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BME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15%</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17.2%</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dirty="0">
                          <a:solidFill>
                            <a:srgbClr val="000000"/>
                          </a:solidFill>
                          <a:effectLst/>
                          <a:latin typeface="Calibri"/>
                          <a:ea typeface="Calibri"/>
                          <a:cs typeface="Calibri"/>
                        </a:rPr>
                        <a:t>12.6%</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200" b="1" i="0" u="none" strike="noStrike" noProof="0" dirty="0">
                          <a:solidFill>
                            <a:srgbClr val="00B050"/>
                          </a:solidFill>
                          <a:effectLst/>
                          <a:latin typeface="Calibri"/>
                        </a:rPr>
                        <a:t>↑ </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dirty="0">
                          <a:solidFill>
                            <a:srgbClr val="000000"/>
                          </a:solidFill>
                          <a:effectLst/>
                          <a:latin typeface="Calibri"/>
                          <a:ea typeface="Times New Roman" panose="02020603050405020304" pitchFamily="18" charset="0"/>
                          <a:cs typeface="Calibri"/>
                        </a:rPr>
                        <a:t>Overall, this metric has increased each year since reporting began.</a:t>
                      </a:r>
                    </a:p>
                    <a:p>
                      <a:pPr fontAlgn="base"/>
                      <a:endParaRPr lang="en-GB" sz="1200">
                        <a:solidFill>
                          <a:srgbClr val="000000"/>
                        </a:solidFill>
                        <a:effectLst/>
                        <a:latin typeface="Calibri"/>
                        <a:ea typeface="Times New Roman" panose="02020603050405020304" pitchFamily="18" charset="0"/>
                        <a:cs typeface="Calibri"/>
                      </a:endParaRPr>
                    </a:p>
                    <a:p>
                      <a:pPr fontAlgn="base"/>
                      <a:r>
                        <a:rPr lang="en-GB" sz="1200" dirty="0">
                          <a:solidFill>
                            <a:srgbClr val="000000"/>
                          </a:solidFill>
                          <a:effectLst/>
                          <a:latin typeface="Calibri"/>
                          <a:ea typeface="Times New Roman" panose="02020603050405020304" pitchFamily="18" charset="0"/>
                          <a:cs typeface="Calibri"/>
                        </a:rPr>
                        <a:t>This is the first year an improvement has been recorded. The equity gap was 6.9% in 2023 and is now 5% in 2023. </a:t>
                      </a:r>
                      <a:endPar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1200" dirty="0">
                          <a:solidFill>
                            <a:srgbClr val="000000"/>
                          </a:solidFill>
                          <a:effectLst/>
                          <a:latin typeface="Calibri"/>
                          <a:ea typeface="Times New Roman" panose="02020603050405020304" pitchFamily="18" charset="0"/>
                          <a:cs typeface="Calibri"/>
                        </a:rPr>
                        <a:t>BME staff working in Primary Care and </a:t>
                      </a:r>
                      <a:r>
                        <a:rPr lang="en-GB" sz="1200" dirty="0" err="1">
                          <a:solidFill>
                            <a:srgbClr val="000000"/>
                          </a:solidFill>
                          <a:effectLst/>
                          <a:latin typeface="Calibri"/>
                          <a:ea typeface="Times New Roman" panose="02020603050405020304" pitchFamily="18" charset="0"/>
                          <a:cs typeface="Calibri"/>
                        </a:rPr>
                        <a:t>and</a:t>
                      </a:r>
                      <a:r>
                        <a:rPr lang="en-GB" sz="1200" dirty="0">
                          <a:solidFill>
                            <a:srgbClr val="000000"/>
                          </a:solidFill>
                          <a:effectLst/>
                          <a:latin typeface="Calibri"/>
                          <a:ea typeface="Times New Roman" panose="02020603050405020304" pitchFamily="18" charset="0"/>
                          <a:cs typeface="Calibri"/>
                        </a:rPr>
                        <a:t> Forensics have reported the highest numbers of discrimination for this metric.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89156"/>
                  </a:ext>
                </a:extLst>
              </a:tr>
              <a:tr h="707032">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White</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9%</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dirty="0">
                          <a:solidFill>
                            <a:srgbClr val="000000"/>
                          </a:solidFill>
                          <a:effectLst/>
                          <a:latin typeface="Calibri"/>
                          <a:ea typeface="Times New Roman" panose="02020603050405020304" pitchFamily="18" charset="0"/>
                          <a:cs typeface="Calibri"/>
                        </a:rPr>
                        <a:t>10.3%</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400" dirty="0">
                          <a:solidFill>
                            <a:srgbClr val="000000"/>
                          </a:solidFill>
                          <a:effectLst/>
                          <a:latin typeface="Calibri"/>
                          <a:ea typeface="Calibri"/>
                          <a:cs typeface="Calibri"/>
                        </a:rPr>
                        <a:t>7.6%</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1" i="0" u="none" strike="noStrike" noProof="0" dirty="0">
                          <a:solidFill>
                            <a:srgbClr val="00B050"/>
                          </a:solidFill>
                          <a:effectLst/>
                          <a:latin typeface="Calibri"/>
                        </a:rPr>
                        <a:t>↑ </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09749535"/>
                  </a:ext>
                </a:extLst>
              </a:tr>
            </a:tbl>
          </a:graphicData>
        </a:graphic>
      </p:graphicFrame>
    </p:spTree>
    <p:extLst>
      <p:ext uri="{BB962C8B-B14F-4D97-AF65-F5344CB8AC3E}">
        <p14:creationId xmlns:p14="http://schemas.microsoft.com/office/powerpoint/2010/main" val="54180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367638"/>
            <a:ext cx="953243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Board Representation -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a:t>
            </a:r>
            <a:r>
              <a:rPr lang="en-GB" sz="2400" b="1">
                <a:solidFill>
                  <a:srgbClr val="1E477C"/>
                </a:solidFill>
                <a:latin typeface="Calibri" panose="020F0502020204030204" pitchFamily="34" charset="0"/>
                <a:ea typeface="Times New Roman" panose="02020603050405020304" pitchFamily="18" charset="0"/>
              </a:rPr>
              <a:t>9</a:t>
            </a:r>
            <a:endParaRPr lang="en-GB" sz="2400" b="1">
              <a:solidFill>
                <a:srgbClr val="1E477C"/>
              </a:solidFill>
              <a:effectLst/>
              <a:latin typeface="Calibri" panose="020F0502020204030204" pitchFamily="34" charset="0"/>
              <a:ea typeface="Times New Roman" panose="02020603050405020304" pitchFamily="18" charset="0"/>
            </a:endParaRPr>
          </a:p>
          <a:p>
            <a:r>
              <a:rPr lang="en-GB" sz="1600">
                <a:latin typeface="ArialMT"/>
              </a:rPr>
              <a:t>This m</a:t>
            </a:r>
            <a:r>
              <a:rPr lang="en-GB" sz="1600">
                <a:effectLst/>
                <a:latin typeface="ArialMT"/>
              </a:rPr>
              <a:t>etric shows the percentage of BME staff on the organisations Board.</a:t>
            </a:r>
            <a:endParaRPr lang="en-GB" sz="2000"/>
          </a:p>
        </p:txBody>
      </p:sp>
      <p:sp>
        <p:nvSpPr>
          <p:cNvPr id="4" name="TextBox 3">
            <a:extLst>
              <a:ext uri="{FF2B5EF4-FFF2-40B4-BE49-F238E27FC236}">
                <a16:creationId xmlns:a16="http://schemas.microsoft.com/office/drawing/2014/main" id="{6E6336E3-CA76-969B-B57B-871AA26F8DC5}"/>
              </a:ext>
            </a:extLst>
          </p:cNvPr>
          <p:cNvSpPr txBox="1"/>
          <p:nvPr/>
        </p:nvSpPr>
        <p:spPr>
          <a:xfrm>
            <a:off x="2788734" y="6500323"/>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7" name="Table 6">
            <a:extLst>
              <a:ext uri="{FF2B5EF4-FFF2-40B4-BE49-F238E27FC236}">
                <a16:creationId xmlns:a16="http://schemas.microsoft.com/office/drawing/2014/main" id="{EBE3A139-F675-CEE7-C6B1-AEAEDE22B7A3}"/>
              </a:ext>
            </a:extLst>
          </p:cNvPr>
          <p:cNvGraphicFramePr>
            <a:graphicFrameLocks noGrp="1"/>
          </p:cNvGraphicFramePr>
          <p:nvPr>
            <p:extLst>
              <p:ext uri="{D42A27DB-BD31-4B8C-83A1-F6EECF244321}">
                <p14:modId xmlns:p14="http://schemas.microsoft.com/office/powerpoint/2010/main" val="1330903597"/>
              </p:ext>
            </p:extLst>
          </p:nvPr>
        </p:nvGraphicFramePr>
        <p:xfrm>
          <a:off x="512955" y="1871818"/>
          <a:ext cx="11030413" cy="4185653"/>
        </p:xfrm>
        <a:graphic>
          <a:graphicData uri="http://schemas.openxmlformats.org/drawingml/2006/table">
            <a:tbl>
              <a:tblPr firstRow="1" firstCol="1" bandRow="1"/>
              <a:tblGrid>
                <a:gridCol w="3765747">
                  <a:extLst>
                    <a:ext uri="{9D8B030D-6E8A-4147-A177-3AD203B41FA5}">
                      <a16:colId xmlns:a16="http://schemas.microsoft.com/office/drawing/2014/main" val="1953282315"/>
                    </a:ext>
                  </a:extLst>
                </a:gridCol>
                <a:gridCol w="1552755">
                  <a:extLst>
                    <a:ext uri="{9D8B030D-6E8A-4147-A177-3AD203B41FA5}">
                      <a16:colId xmlns:a16="http://schemas.microsoft.com/office/drawing/2014/main" val="1396156318"/>
                    </a:ext>
                  </a:extLst>
                </a:gridCol>
                <a:gridCol w="845993">
                  <a:extLst>
                    <a:ext uri="{9D8B030D-6E8A-4147-A177-3AD203B41FA5}">
                      <a16:colId xmlns:a16="http://schemas.microsoft.com/office/drawing/2014/main" val="1735969560"/>
                    </a:ext>
                  </a:extLst>
                </a:gridCol>
                <a:gridCol w="810278">
                  <a:extLst>
                    <a:ext uri="{9D8B030D-6E8A-4147-A177-3AD203B41FA5}">
                      <a16:colId xmlns:a16="http://schemas.microsoft.com/office/drawing/2014/main" val="2682018625"/>
                    </a:ext>
                  </a:extLst>
                </a:gridCol>
                <a:gridCol w="603849">
                  <a:extLst>
                    <a:ext uri="{9D8B030D-6E8A-4147-A177-3AD203B41FA5}">
                      <a16:colId xmlns:a16="http://schemas.microsoft.com/office/drawing/2014/main" val="489840162"/>
                    </a:ext>
                  </a:extLst>
                </a:gridCol>
                <a:gridCol w="3451791">
                  <a:extLst>
                    <a:ext uri="{9D8B030D-6E8A-4147-A177-3AD203B41FA5}">
                      <a16:colId xmlns:a16="http://schemas.microsoft.com/office/drawing/2014/main" val="1567611212"/>
                    </a:ext>
                  </a:extLst>
                </a:gridCol>
              </a:tblGrid>
              <a:tr h="517507">
                <a:tc gridSpan="2">
                  <a:txBody>
                    <a:bodyPr/>
                    <a:lstStyle/>
                    <a:p>
                      <a:r>
                        <a:rPr lang="en-GB" sz="1600" b="1">
                          <a:solidFill>
                            <a:schemeClr val="bg1"/>
                          </a:solidFill>
                          <a:effectLst/>
                          <a:latin typeface="Calibri"/>
                          <a:ea typeface="Times New Roman" panose="02020603050405020304" pitchFamily="18" charset="0"/>
                          <a:cs typeface="Times New Roman"/>
                        </a:rPr>
                        <a:t>Metric 9 – Board Representation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b="1">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a:ea typeface="Calibri"/>
                          <a:cs typeface="Times New Roman"/>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8208216"/>
                  </a:ext>
                </a:extLst>
              </a:tr>
              <a:tr h="615878">
                <a:tc rowSpan="6">
                  <a:txBody>
                    <a:bodyPr/>
                    <a:lstStyle/>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difference between the organisations’ Board voting membership and its overall workforce. Note: Only voting members of the Board should be included when considering this indicator.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solidFill>
                            <a:srgbClr val="000000"/>
                          </a:solidFill>
                          <a:effectLst/>
                          <a:latin typeface="Calibri"/>
                          <a:ea typeface="Times New Roman" panose="02020603050405020304" pitchFamily="18" charset="0"/>
                          <a:cs typeface="Times New Roman"/>
                        </a:rPr>
                        <a:t>Overall Trust Board</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50%</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42.1%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FF000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Nationally ELFT were ranked best 5% overall in 2021 and 2022.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Board members are encouraged to complete their diversity data; and  Staff Networks members continue to be involves in the Non-Executive and Executive recruitment process.</a:t>
                      </a:r>
                    </a:p>
                    <a:p>
                      <a:pPr fontAlgn="base"/>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fontAlgn="base"/>
                      <a:r>
                        <a:rPr lang="en-GB" sz="1200">
                          <a:effectLst/>
                          <a:latin typeface="Calibri" panose="020F0502020204030204" pitchFamily="34" charset="0"/>
                          <a:ea typeface="Calibri" panose="020F0502020204030204" pitchFamily="34" charset="0"/>
                          <a:cs typeface="Times New Roman" panose="02020603050405020304" pitchFamily="18" charset="0"/>
                        </a:rPr>
                        <a:t>2023 has seen a decrease in BME Board representation.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875682"/>
                  </a:ext>
                </a:extLst>
              </a:tr>
              <a:tr h="615878">
                <a:tc vMerge="1">
                  <a:txBody>
                    <a:bodyPr/>
                    <a:lstStyle/>
                    <a:p>
                      <a:endParaRPr lang="en-GB"/>
                    </a:p>
                  </a:txBody>
                  <a:tcPr/>
                </a:tc>
                <a:tc>
                  <a:txBody>
                    <a:bodyPr/>
                    <a:lstStyle/>
                    <a:p>
                      <a:r>
                        <a:rPr lang="en-GB" sz="1200">
                          <a:solidFill>
                            <a:srgbClr val="000000"/>
                          </a:solidFill>
                          <a:effectLst/>
                          <a:latin typeface="Calibri"/>
                          <a:ea typeface="Times New Roman" panose="02020603050405020304" pitchFamily="18" charset="0"/>
                          <a:cs typeface="Times New Roman"/>
                        </a:rPr>
                        <a:t>Voting Membership</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50%</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41.2%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FF000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507184001"/>
                  </a:ext>
                </a:extLst>
              </a:tr>
              <a:tr h="564554">
                <a:tc vMerge="1">
                  <a:txBody>
                    <a:bodyPr/>
                    <a:lstStyle/>
                    <a:p>
                      <a:endParaRPr lang="en-GB"/>
                    </a:p>
                  </a:txBody>
                  <a:tcPr/>
                </a:tc>
                <a:tc>
                  <a:txBody>
                    <a:bodyPr/>
                    <a:lstStyle/>
                    <a:p>
                      <a:r>
                        <a:rPr lang="en-GB" sz="1200">
                          <a:solidFill>
                            <a:srgbClr val="000000"/>
                          </a:solidFill>
                          <a:effectLst/>
                          <a:latin typeface="Calibri"/>
                          <a:ea typeface="Times New Roman" panose="02020603050405020304" pitchFamily="18" charset="0"/>
                          <a:cs typeface="Times New Roman"/>
                        </a:rPr>
                        <a:t>Non-voting Executives</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Calibri"/>
                          <a:cs typeface="Calibri"/>
                        </a:rPr>
                        <a:t>50%</a:t>
                      </a:r>
                      <a:endParaRPr lang="en-GB" sz="140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b="1">
                          <a:solidFill>
                            <a:srgbClr val="0070C0"/>
                          </a:solidFill>
                          <a:effectLst/>
                          <a:latin typeface="Calibri"/>
                          <a:ea typeface="Times New Roman" panose="02020603050405020304" pitchFamily="18" charset="0"/>
                          <a:cs typeface="Calibri"/>
                        </a:rPr>
                        <a:t>—</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2567933"/>
                  </a:ext>
                </a:extLst>
              </a:tr>
              <a:tr h="615878">
                <a:tc vMerge="1">
                  <a:txBody>
                    <a:bodyPr/>
                    <a:lstStyle/>
                    <a:p>
                      <a:endParaRPr lang="en-GB"/>
                    </a:p>
                  </a:txBody>
                  <a:tcPr/>
                </a:tc>
                <a:tc>
                  <a:txBody>
                    <a:bodyPr/>
                    <a:lstStyle/>
                    <a:p>
                      <a:r>
                        <a:rPr lang="en-GB" sz="1400">
                          <a:solidFill>
                            <a:srgbClr val="000000"/>
                          </a:solidFill>
                          <a:effectLst/>
                          <a:latin typeface="Calibri"/>
                          <a:ea typeface="Times New Roman" panose="02020603050405020304" pitchFamily="18" charset="0"/>
                          <a:cs typeface="Times New Roman"/>
                        </a:rPr>
                        <a:t>Executive Team</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Calibri"/>
                          <a:cs typeface="Calibri"/>
                        </a:rPr>
                        <a:t>60%</a:t>
                      </a:r>
                      <a:endParaRPr lang="en-GB" sz="140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a:lnSpc>
                          <a:spcPct val="100000"/>
                        </a:lnSpc>
                        <a:spcBef>
                          <a:spcPts val="0"/>
                        </a:spcBef>
                        <a:spcAft>
                          <a:spcPts val="0"/>
                        </a:spcAft>
                        <a:buNone/>
                        <a:tabLst/>
                        <a:defRPr/>
                      </a:pPr>
                      <a:r>
                        <a:rPr lang="en-GB" sz="1100" b="1" i="0" u="none" strike="noStrike" noProof="0">
                          <a:solidFill>
                            <a:srgbClr val="FF000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58488888"/>
                  </a:ext>
                </a:extLst>
              </a:tr>
              <a:tr h="615878">
                <a:tc vMerge="1">
                  <a:txBody>
                    <a:bodyPr/>
                    <a:lstStyle/>
                    <a:p>
                      <a:endParaRPr lang="en-GB"/>
                    </a:p>
                  </a:txBody>
                  <a:tcPr/>
                </a:tc>
                <a:tc>
                  <a:txBody>
                    <a:bodyPr/>
                    <a:lstStyle/>
                    <a:p>
                      <a:r>
                        <a:rPr lang="en-GB" sz="1400">
                          <a:solidFill>
                            <a:srgbClr val="000000"/>
                          </a:solidFill>
                          <a:effectLst/>
                          <a:latin typeface="Calibri"/>
                          <a:ea typeface="Times New Roman" panose="02020603050405020304" pitchFamily="18" charset="0"/>
                          <a:cs typeface="Times New Roman"/>
                        </a:rPr>
                        <a:t>Non-executive Team</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solidFill>
                            <a:srgbClr val="000000"/>
                          </a:solidFill>
                          <a:effectLst/>
                          <a:latin typeface="Calibri"/>
                          <a:ea typeface="Times New Roman" panose="02020603050405020304" pitchFamily="18" charset="0"/>
                          <a:cs typeface="Calibri"/>
                        </a:rPr>
                        <a:t>37.5%</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400">
                          <a:effectLst/>
                          <a:latin typeface="Calibri"/>
                          <a:ea typeface="Calibri"/>
                          <a:cs typeface="Times New Roman"/>
                        </a:rPr>
                        <a:t>33.3%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FF000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12210833"/>
                  </a:ext>
                </a:extLst>
              </a:tr>
              <a:tr h="615878">
                <a:tc vMerge="1">
                  <a:txBody>
                    <a:bodyPr/>
                    <a:lstStyle/>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a:ea typeface="Times New Roman" panose="02020603050405020304" pitchFamily="18" charset="0"/>
                          <a:cs typeface="Times New Roman"/>
                        </a:rPr>
                        <a:t>Difference (Total Board -Overall workforce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ase"/>
                      <a:r>
                        <a:rPr lang="en-GB" sz="1400">
                          <a:effectLst/>
                          <a:latin typeface="Calibri"/>
                          <a:ea typeface="Calibri"/>
                          <a:cs typeface="Times New Roman"/>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ase"/>
                      <a:r>
                        <a:rPr lang="en-GB" sz="1400">
                          <a:effectLst/>
                          <a:latin typeface="Calibri"/>
                          <a:ea typeface="Calibri"/>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a:buNone/>
                      </a:pPr>
                      <a:r>
                        <a:rPr lang="en-GB" sz="1100" b="1" i="0" u="none" strike="noStrike" noProof="0">
                          <a:solidFill>
                            <a:srgbClr val="FF000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16226"/>
                  </a:ext>
                </a:extLst>
              </a:tr>
            </a:tbl>
          </a:graphicData>
        </a:graphic>
      </p:graphicFrame>
    </p:spTree>
    <p:extLst>
      <p:ext uri="{BB962C8B-B14F-4D97-AF65-F5344CB8AC3E}">
        <p14:creationId xmlns:p14="http://schemas.microsoft.com/office/powerpoint/2010/main" val="1930355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2301020" y="2306774"/>
            <a:ext cx="9263449" cy="2892126"/>
          </a:xfrm>
        </p:spPr>
        <p:txBody>
          <a:bodyPr>
            <a:normAutofit fontScale="90000"/>
          </a:bodyPr>
          <a:lstStyle/>
          <a:p>
            <a:r>
              <a:rPr lang="en-GB" sz="7200" b="1">
                <a:solidFill>
                  <a:schemeClr val="bg1"/>
                </a:solidFill>
              </a:rPr>
              <a:t>ELFT</a:t>
            </a:r>
            <a:br>
              <a:rPr lang="en-GB" sz="7200" b="1">
                <a:solidFill>
                  <a:schemeClr val="bg1"/>
                </a:solidFill>
              </a:rPr>
            </a:br>
            <a:r>
              <a:rPr lang="en-GB" sz="7200" b="1">
                <a:solidFill>
                  <a:schemeClr val="bg1"/>
                </a:solidFill>
              </a:rPr>
              <a:t>Workforce Disability Equality Standard (WDES)</a:t>
            </a:r>
            <a:br>
              <a:rPr lang="en-GB" sz="7200" b="1">
                <a:solidFill>
                  <a:schemeClr val="bg1"/>
                </a:solidFill>
              </a:rPr>
            </a:br>
            <a:r>
              <a:rPr lang="en-GB" sz="7200" b="1">
                <a:solidFill>
                  <a:schemeClr val="bg1"/>
                </a:solidFill>
              </a:rPr>
              <a:t>2023</a:t>
            </a:r>
          </a:p>
        </p:txBody>
      </p:sp>
      <p:sp>
        <p:nvSpPr>
          <p:cNvPr id="3" name="Rectangle 2">
            <a:extLst>
              <a:ext uri="{FF2B5EF4-FFF2-40B4-BE49-F238E27FC236}">
                <a16:creationId xmlns:a16="http://schemas.microsoft.com/office/drawing/2014/main" id="{3CC77EE2-99F1-CFB7-AB1A-468A2DEC9FFC}"/>
              </a:ext>
            </a:extLst>
          </p:cNvPr>
          <p:cNvSpPr/>
          <p:nvPr/>
        </p:nvSpPr>
        <p:spPr>
          <a:xfrm>
            <a:off x="0" y="0"/>
            <a:ext cx="1642115" cy="6858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34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804290-C958-4912-B9EE-221207E9436C}"/>
              </a:ext>
            </a:extLst>
          </p:cNvPr>
          <p:cNvSpPr txBox="1"/>
          <p:nvPr/>
        </p:nvSpPr>
        <p:spPr>
          <a:xfrm>
            <a:off x="527858" y="281496"/>
            <a:ext cx="10410436" cy="1477328"/>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Workforce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1</a:t>
            </a:r>
          </a:p>
          <a:p>
            <a:r>
              <a:rPr lang="en-GB" sz="1600">
                <a:latin typeface="ArialMT"/>
              </a:rPr>
              <a:t>The following m</a:t>
            </a:r>
            <a:r>
              <a:rPr lang="en-GB" sz="1600">
                <a:effectLst/>
                <a:latin typeface="ArialMT"/>
              </a:rPr>
              <a:t>etric </a:t>
            </a:r>
            <a:r>
              <a:rPr lang="en-GB" sz="1600">
                <a:latin typeface="ArialMT"/>
              </a:rPr>
              <a:t>shows the representation of</a:t>
            </a:r>
            <a:r>
              <a:rPr lang="en-GB" sz="1600">
                <a:effectLst/>
                <a:latin typeface="ArialMT"/>
              </a:rPr>
              <a:t> Disabled staff. Definitions are based on Electronic Staff Record (ESR) occupation codes, with the exception of medical and dental staff, which are based upon grade codes. </a:t>
            </a:r>
            <a:endParaRPr lang="en-GB" sz="2000"/>
          </a:p>
        </p:txBody>
      </p:sp>
      <p:pic>
        <p:nvPicPr>
          <p:cNvPr id="13" name="Picture 12" descr="Logo&#10;&#10;Description automatically generated">
            <a:extLst>
              <a:ext uri="{FF2B5EF4-FFF2-40B4-BE49-F238E27FC236}">
                <a16:creationId xmlns:a16="http://schemas.microsoft.com/office/drawing/2014/main" id="{4D8A5672-8C76-EB0D-EC75-6AC219588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3" name="Table 2">
            <a:extLst>
              <a:ext uri="{FF2B5EF4-FFF2-40B4-BE49-F238E27FC236}">
                <a16:creationId xmlns:a16="http://schemas.microsoft.com/office/drawing/2014/main" id="{C3BCEB8C-AC05-DF9B-5F57-96325C7E6A25}"/>
              </a:ext>
            </a:extLst>
          </p:cNvPr>
          <p:cNvGraphicFramePr>
            <a:graphicFrameLocks noGrp="1"/>
          </p:cNvGraphicFramePr>
          <p:nvPr>
            <p:extLst>
              <p:ext uri="{D42A27DB-BD31-4B8C-83A1-F6EECF244321}">
                <p14:modId xmlns:p14="http://schemas.microsoft.com/office/powerpoint/2010/main" val="2898875106"/>
              </p:ext>
            </p:extLst>
          </p:nvPr>
        </p:nvGraphicFramePr>
        <p:xfrm>
          <a:off x="619589" y="1805044"/>
          <a:ext cx="10952822" cy="4401825"/>
        </p:xfrm>
        <a:graphic>
          <a:graphicData uri="http://schemas.openxmlformats.org/drawingml/2006/table">
            <a:tbl>
              <a:tblPr firstRow="1" firstCol="1" bandRow="1"/>
              <a:tblGrid>
                <a:gridCol w="2725686">
                  <a:extLst>
                    <a:ext uri="{9D8B030D-6E8A-4147-A177-3AD203B41FA5}">
                      <a16:colId xmlns:a16="http://schemas.microsoft.com/office/drawing/2014/main" val="2385023265"/>
                    </a:ext>
                  </a:extLst>
                </a:gridCol>
                <a:gridCol w="2167671">
                  <a:extLst>
                    <a:ext uri="{9D8B030D-6E8A-4147-A177-3AD203B41FA5}">
                      <a16:colId xmlns:a16="http://schemas.microsoft.com/office/drawing/2014/main" val="4123656485"/>
                    </a:ext>
                  </a:extLst>
                </a:gridCol>
                <a:gridCol w="786228">
                  <a:extLst>
                    <a:ext uri="{9D8B030D-6E8A-4147-A177-3AD203B41FA5}">
                      <a16:colId xmlns:a16="http://schemas.microsoft.com/office/drawing/2014/main" val="2187863912"/>
                    </a:ext>
                  </a:extLst>
                </a:gridCol>
                <a:gridCol w="709680">
                  <a:extLst>
                    <a:ext uri="{9D8B030D-6E8A-4147-A177-3AD203B41FA5}">
                      <a16:colId xmlns:a16="http://schemas.microsoft.com/office/drawing/2014/main" val="698827366"/>
                    </a:ext>
                  </a:extLst>
                </a:gridCol>
                <a:gridCol w="507221">
                  <a:extLst>
                    <a:ext uri="{9D8B030D-6E8A-4147-A177-3AD203B41FA5}">
                      <a16:colId xmlns:a16="http://schemas.microsoft.com/office/drawing/2014/main" val="1803633858"/>
                    </a:ext>
                  </a:extLst>
                </a:gridCol>
                <a:gridCol w="4056336">
                  <a:extLst>
                    <a:ext uri="{9D8B030D-6E8A-4147-A177-3AD203B41FA5}">
                      <a16:colId xmlns:a16="http://schemas.microsoft.com/office/drawing/2014/main" val="2499827152"/>
                    </a:ext>
                  </a:extLst>
                </a:gridCol>
              </a:tblGrid>
              <a:tr h="205120">
                <a:tc gridSpan="2">
                  <a:txBody>
                    <a:bodyPr/>
                    <a:lstStyle/>
                    <a:p>
                      <a:pPr fontAlgn="base"/>
                      <a:r>
                        <a:rPr lang="en-GB" sz="1600" b="1" dirty="0">
                          <a:solidFill>
                            <a:srgbClr val="FFFFFF"/>
                          </a:solidFill>
                          <a:effectLst/>
                          <a:latin typeface="Calibri"/>
                          <a:ea typeface="Times New Roman" panose="02020603050405020304" pitchFamily="18" charset="0"/>
                          <a:cs typeface="Calibri"/>
                        </a:rPr>
                        <a:t>Metric 1 - Staff Representation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a:txBody>
                    <a:bodyPr/>
                    <a:lstStyle/>
                    <a:p>
                      <a:pPr algn="ctr" fontAlgn="base"/>
                      <a:r>
                        <a:rPr lang="en-GB" sz="1600" b="1" dirty="0">
                          <a:solidFill>
                            <a:srgbClr val="FFFFFF"/>
                          </a:solidFill>
                          <a:effectLst/>
                          <a:latin typeface="Calibri"/>
                          <a:ea typeface="Times New Roman" panose="02020603050405020304" pitchFamily="18" charset="0"/>
                          <a:cs typeface="Calibri"/>
                        </a:rPr>
                        <a:t>2023</a:t>
                      </a:r>
                      <a:endParaRPr lang="en-GB" sz="1800" dirty="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fontAlgn="base"/>
                      <a:r>
                        <a:rPr lang="en-GB" sz="1600" b="1" dirty="0">
                          <a:solidFill>
                            <a:srgbClr val="FFFFFF"/>
                          </a:solidFill>
                          <a:effectLst/>
                          <a:latin typeface="Calibri"/>
                          <a:ea typeface="Times New Roman" panose="02020603050405020304" pitchFamily="18" charset="0"/>
                          <a:cs typeface="Calibri"/>
                        </a:rPr>
                        <a:t>2024</a:t>
                      </a:r>
                      <a:endParaRPr lang="en-GB" sz="1800" dirty="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endParaRPr lang="en-GB" sz="18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600" b="1" dirty="0">
                          <a:solidFill>
                            <a:srgbClr val="FFFFFF"/>
                          </a:solidFill>
                          <a:effectLst/>
                          <a:latin typeface="Calibri"/>
                          <a:ea typeface="Times New Roman" panose="02020603050405020304" pitchFamily="18" charset="0"/>
                          <a:cs typeface="Calibri"/>
                        </a:rPr>
                        <a:t>Comment</a:t>
                      </a:r>
                      <a:endParaRPr lang="en-GB" sz="18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803673997"/>
                  </a:ext>
                </a:extLst>
              </a:tr>
              <a:tr h="314321">
                <a:tc rowSpan="12">
                  <a:txBody>
                    <a:bodyPr/>
                    <a:lstStyle/>
                    <a:p>
                      <a:pPr fontAlgn="base"/>
                      <a:endParaRPr lang="en-GB" sz="1400">
                        <a:effectLst/>
                        <a:latin typeface="Calibri"/>
                        <a:ea typeface="Calibri" panose="020F0502020204030204" pitchFamily="34" charset="0"/>
                        <a:cs typeface="Calibri"/>
                      </a:endParaRP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solidFill>
                            <a:srgbClr val="000000"/>
                          </a:solidFill>
                          <a:effectLst/>
                          <a:latin typeface="Calibri"/>
                          <a:ea typeface="Times New Roman" panose="02020603050405020304" pitchFamily="18" charset="0"/>
                          <a:cs typeface="Calibri"/>
                        </a:rPr>
                        <a:t>Percentage of staff in each of the </a:t>
                      </a:r>
                      <a:r>
                        <a:rPr lang="en-GB" sz="1200" dirty="0" err="1">
                          <a:solidFill>
                            <a:srgbClr val="000000"/>
                          </a:solidFill>
                          <a:effectLst/>
                          <a:latin typeface="Calibri"/>
                          <a:ea typeface="Times New Roman" panose="02020603050405020304" pitchFamily="18" charset="0"/>
                          <a:cs typeface="Calibri"/>
                        </a:rPr>
                        <a:t>AfC</a:t>
                      </a:r>
                      <a:r>
                        <a:rPr lang="en-GB" sz="1200" dirty="0">
                          <a:solidFill>
                            <a:srgbClr val="000000"/>
                          </a:solidFill>
                          <a:effectLst/>
                          <a:latin typeface="Calibri"/>
                          <a:ea typeface="Times New Roman" panose="02020603050405020304" pitchFamily="18" charset="0"/>
                          <a:cs typeface="Calibri"/>
                        </a:rPr>
                        <a:t> bands 1 - 9 or medical and dental subgroups and VSM (including executive board members) compared with the percentage of staff in the overall workforce.</a:t>
                      </a:r>
                      <a:endParaRPr lang="en-GB" sz="1400" dirty="0">
                        <a:effectLst/>
                        <a:latin typeface="Times New Roman"/>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dirty="0">
                          <a:solidFill>
                            <a:srgbClr val="000000"/>
                          </a:solidFill>
                          <a:effectLst/>
                          <a:latin typeface="Calibri"/>
                          <a:ea typeface="Times New Roman" panose="02020603050405020304" pitchFamily="18" charset="0"/>
                          <a:cs typeface="Calibri"/>
                        </a:rPr>
                        <a:t>Overall BME Percentage</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Times New Roman" panose="02020603050405020304" pitchFamily="18" charset="0"/>
                          <a:cs typeface="Calibri"/>
                        </a:rPr>
                        <a:t>7.3%</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7.52%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Calibri"/>
                        </a:rPr>
                        <a:t>The arrows in this section illustrate the changes in BME representation since the previous year's reporting. These changes help us understand trends and identify areas for improvement in our recruitment and career progression processes.</a:t>
                      </a:r>
                    </a:p>
                    <a:p>
                      <a:pPr lvl="0" algn="l">
                        <a:lnSpc>
                          <a:spcPct val="100000"/>
                        </a:lnSpc>
                        <a:spcBef>
                          <a:spcPts val="0"/>
                        </a:spcBef>
                        <a:spcAft>
                          <a:spcPts val="0"/>
                        </a:spcAft>
                        <a:buNone/>
                      </a:pPr>
                      <a:endParaRPr lang="en-GB" sz="1200" b="0" i="0" u="none" strike="noStrike" noProof="0" dirty="0">
                        <a:solidFill>
                          <a:srgbClr val="000000"/>
                        </a:solidFill>
                        <a:effectLst/>
                        <a:latin typeface="Calibri"/>
                      </a:endParaRPr>
                    </a:p>
                    <a:p>
                      <a:pPr lvl="0" algn="l">
                        <a:lnSpc>
                          <a:spcPct val="100000"/>
                        </a:lnSpc>
                        <a:spcBef>
                          <a:spcPts val="0"/>
                        </a:spcBef>
                        <a:spcAft>
                          <a:spcPts val="0"/>
                        </a:spcAft>
                        <a:buNone/>
                      </a:pPr>
                      <a:r>
                        <a:rPr lang="en-GB" sz="1200" b="0" i="0" u="none" strike="noStrike" noProof="0" dirty="0">
                          <a:solidFill>
                            <a:srgbClr val="000000"/>
                          </a:solidFill>
                          <a:effectLst/>
                          <a:latin typeface="Calibri"/>
                        </a:rPr>
                        <a:t>While our recruitment processes are designed to be as fair as possible, we recognise that disparities can still exist. The data presented here is crucial for highlighting where racial disparity may be occurring within our Trust. By analysing these trends, we can better target our career progression initiatives to support underrepresented groups and promote equity within the Trust.</a:t>
                      </a:r>
                    </a:p>
                    <a:p>
                      <a:pPr lvl="0" algn="l">
                        <a:lnSpc>
                          <a:spcPct val="100000"/>
                        </a:lnSpc>
                        <a:spcBef>
                          <a:spcPts val="0"/>
                        </a:spcBef>
                        <a:spcAft>
                          <a:spcPts val="0"/>
                        </a:spcAft>
                        <a:buNone/>
                      </a:pPr>
                      <a:endParaRPr lang="en-GB" sz="1200" b="0" i="0" u="none" strike="noStrike" noProof="0" dirty="0">
                        <a:solidFill>
                          <a:srgbClr val="000000"/>
                        </a:solidFill>
                        <a:effectLst/>
                        <a:latin typeface="Calibri"/>
                      </a:endParaRPr>
                    </a:p>
                    <a:p>
                      <a:pPr lvl="0" algn="l">
                        <a:lnSpc>
                          <a:spcPct val="100000"/>
                        </a:lnSpc>
                        <a:spcBef>
                          <a:spcPts val="0"/>
                        </a:spcBef>
                        <a:spcAft>
                          <a:spcPts val="0"/>
                        </a:spcAft>
                        <a:buNone/>
                      </a:pPr>
                      <a:endParaRPr lang="en-GB" sz="1200" b="0" i="0" u="none" strike="noStrike" noProof="0" dirty="0">
                        <a:solidFill>
                          <a:srgbClr val="000000"/>
                        </a:solidFill>
                        <a:effectLst/>
                        <a:latin typeface="Calibri"/>
                      </a:endParaRPr>
                    </a:p>
                    <a:p>
                      <a:pPr lvl="0" algn="l">
                        <a:lnSpc>
                          <a:spcPct val="100000"/>
                        </a:lnSpc>
                        <a:spcBef>
                          <a:spcPts val="0"/>
                        </a:spcBef>
                        <a:spcAft>
                          <a:spcPts val="0"/>
                        </a:spcAft>
                        <a:buNone/>
                      </a:pPr>
                      <a:r>
                        <a:rPr lang="en-GB" sz="1200" b="0" i="0" u="none" strike="noStrike" noProof="0" dirty="0">
                          <a:solidFill>
                            <a:srgbClr val="000000"/>
                          </a:solidFill>
                          <a:effectLst/>
                          <a:latin typeface="Calibri"/>
                        </a:rPr>
                        <a:t>Medical and Dental Trainees</a:t>
                      </a:r>
                    </a:p>
                    <a:p>
                      <a:pPr lvl="0" algn="l">
                        <a:lnSpc>
                          <a:spcPct val="100000"/>
                        </a:lnSpc>
                        <a:spcBef>
                          <a:spcPts val="0"/>
                        </a:spcBef>
                        <a:spcAft>
                          <a:spcPts val="0"/>
                        </a:spcAft>
                        <a:buNone/>
                      </a:pPr>
                      <a:r>
                        <a:rPr lang="en-GB" sz="1200" b="0" i="0" u="none" strike="noStrike" noProof="0" dirty="0">
                          <a:solidFill>
                            <a:srgbClr val="000000"/>
                          </a:solidFill>
                          <a:effectLst/>
                          <a:latin typeface="Calibri"/>
                        </a:rPr>
                        <a:t>It is important to note that Medical and Dental Trainees are allocated to the Trust through external processes over which we have no control. Although there has been a slight variation in the representation of BME trainees since the 2023 reporting, this is due to the allocation process rather than our internal recruitment practices.</a:t>
                      </a:r>
                      <a:r>
                        <a:rPr lang="en-GB" sz="1200" dirty="0">
                          <a:solidFill>
                            <a:srgbClr val="000000"/>
                          </a:solidFill>
                          <a:effectLst/>
                          <a:latin typeface="Calibri"/>
                          <a:ea typeface="Times New Roman" panose="02020603050405020304" pitchFamily="18" charset="0"/>
                          <a:cs typeface="Calibri"/>
                        </a:rPr>
                        <a:t>	  		</a:t>
                      </a:r>
                      <a:endParaRPr lang="en-GB" sz="1400" dirty="0">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93078"/>
                  </a:ext>
                </a:extLst>
              </a:tr>
              <a:tr h="308418">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Non-clinical Band 1 - 4</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solidFill>
                            <a:srgbClr val="000000"/>
                          </a:solidFill>
                          <a:effectLst/>
                          <a:latin typeface="+mn-lt"/>
                          <a:ea typeface="Times New Roman" panose="02020603050405020304" pitchFamily="18" charset="0"/>
                          <a:cs typeface="Calibri"/>
                        </a:rPr>
                        <a:t>7.8%</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effectLst/>
                          <a:latin typeface="+mn-lt"/>
                          <a:ea typeface="Calibri"/>
                          <a:cs typeface="Times New Roman"/>
                        </a:rPr>
                        <a:t>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13602635"/>
                  </a:ext>
                </a:extLst>
              </a:tr>
              <a:tr h="312108">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Non-clinical Band 5 - 7</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solidFill>
                            <a:srgbClr val="000000"/>
                          </a:solidFill>
                          <a:effectLst/>
                          <a:latin typeface="+mn-lt"/>
                          <a:ea typeface="Times New Roman" panose="02020603050405020304" pitchFamily="18" charset="0"/>
                          <a:cs typeface="Calibri"/>
                        </a:rPr>
                        <a:t>9.7%</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effectLst/>
                          <a:latin typeface="+mn-lt"/>
                          <a:ea typeface="Calibri"/>
                          <a:cs typeface="Times New Roman"/>
                        </a:rPr>
                        <a:t>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FF000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81244826"/>
                  </a:ext>
                </a:extLst>
              </a:tr>
              <a:tr h="303253">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Non-clinical Band 8A - 8B</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Calibri"/>
                          <a:cs typeface="Times New Roman"/>
                        </a:rPr>
                        <a:t>9%</a:t>
                      </a:r>
                      <a:endParaRPr lang="en-GB" sz="12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effectLst/>
                          <a:latin typeface="+mn-lt"/>
                          <a:ea typeface="Calibri"/>
                          <a:cs typeface="Times New Roman"/>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589048662"/>
                  </a:ext>
                </a:extLst>
              </a:tr>
              <a:tr h="305466">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Non-clinical Band 8C - VSM</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solidFill>
                            <a:srgbClr val="000000"/>
                          </a:solidFill>
                          <a:effectLst/>
                          <a:latin typeface="+mn-lt"/>
                          <a:ea typeface="Times New Roman" panose="02020603050405020304" pitchFamily="18" charset="0"/>
                          <a:cs typeface="Calibri"/>
                        </a:rPr>
                        <a:t>9%</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effectLst/>
                          <a:latin typeface="+mn-lt"/>
                          <a:ea typeface="Calibri"/>
                          <a:cs typeface="Times New Roman"/>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FF000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91921494"/>
                  </a:ext>
                </a:extLst>
              </a:tr>
              <a:tr h="305466">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Clinical Band 1 - 4</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solidFill>
                            <a:srgbClr val="000000"/>
                          </a:solidFill>
                          <a:effectLst/>
                          <a:latin typeface="+mn-lt"/>
                          <a:ea typeface="Times New Roman" panose="02020603050405020304" pitchFamily="18" charset="0"/>
                          <a:cs typeface="Calibri"/>
                        </a:rPr>
                        <a:t>7.8%</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dirty="0">
                          <a:effectLst/>
                          <a:latin typeface="+mn-lt"/>
                          <a:ea typeface="Calibri"/>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063977356"/>
                  </a:ext>
                </a:extLst>
              </a:tr>
              <a:tr h="305466">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Clinical Band 5 - 7</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Calibri"/>
                          <a:cs typeface="Times New Roman"/>
                        </a:rPr>
                        <a:t>7.4%</a:t>
                      </a:r>
                      <a:endParaRPr lang="en-GB" sz="12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26895005"/>
                  </a:ext>
                </a:extLst>
              </a:tr>
              <a:tr h="305466">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Clinical Band 8A - 8B</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Times New Roman" panose="02020603050405020304" pitchFamily="18" charset="0"/>
                          <a:cs typeface="Calibri"/>
                        </a:rPr>
                        <a:t>4.8%</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71179629"/>
                  </a:ext>
                </a:extLst>
              </a:tr>
              <a:tr h="305466">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Clinical Band 8C - VSM</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Times New Roman" panose="02020603050405020304" pitchFamily="18" charset="0"/>
                          <a:cs typeface="Calibri"/>
                        </a:rPr>
                        <a:t>5.9%</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FF000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81570318"/>
                  </a:ext>
                </a:extLst>
              </a:tr>
              <a:tr h="498044">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Medical and Dental Consultants</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Calibri"/>
                          <a:cs typeface="Times New Roman"/>
                        </a:rPr>
                        <a:t>3.7%</a:t>
                      </a:r>
                      <a:endParaRPr lang="en-GB" sz="12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2.82%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FF000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44336025"/>
                  </a:ext>
                </a:extLst>
              </a:tr>
              <a:tr h="467791">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Medical and Dental Non-Consultants</a:t>
                      </a:r>
                      <a:endParaRPr lang="en-GB" sz="14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solidFill>
                            <a:srgbClr val="000000"/>
                          </a:solidFill>
                          <a:effectLst/>
                          <a:latin typeface="+mn-lt"/>
                          <a:ea typeface="Calibri"/>
                          <a:cs typeface="Times New Roman"/>
                        </a:rPr>
                        <a:t>6.7%</a:t>
                      </a:r>
                      <a:endParaRPr lang="en-GB" sz="12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8.40%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98314999"/>
                  </a:ext>
                </a:extLst>
              </a:tr>
              <a:tr h="389581">
                <a:tc vMerge="1">
                  <a:txBody>
                    <a:bodyPr/>
                    <a:lstStyle/>
                    <a:p>
                      <a:endParaRPr lang="en-GB"/>
                    </a:p>
                  </a:txBody>
                  <a:tcPr/>
                </a:tc>
                <a:tc>
                  <a:txBody>
                    <a:bodyPr/>
                    <a:lstStyle/>
                    <a:p>
                      <a:pPr fontAlgn="base"/>
                      <a:r>
                        <a:rPr lang="en-GB" sz="1200" dirty="0">
                          <a:solidFill>
                            <a:srgbClr val="000000"/>
                          </a:solidFill>
                          <a:effectLst/>
                          <a:latin typeface="Calibri"/>
                          <a:ea typeface="Times New Roman" panose="02020603050405020304" pitchFamily="18" charset="0"/>
                          <a:cs typeface="Calibri"/>
                        </a:rPr>
                        <a:t>Medical and Dental Trainees</a:t>
                      </a:r>
                      <a:endParaRPr lang="en-GB" sz="1400" dirty="0">
                        <a:effectLst/>
                        <a:latin typeface="Times New Roman"/>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Times New Roman" panose="02020603050405020304" pitchFamily="18" charset="0"/>
                          <a:cs typeface="Calibri"/>
                        </a:rPr>
                        <a:t>4.9%</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dirty="0">
                          <a:effectLst/>
                          <a:latin typeface="+mn-lt"/>
                          <a:ea typeface="Calibri"/>
                          <a:cs typeface="Times New Roman"/>
                        </a:rPr>
                        <a:t>5.59%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075018077"/>
                  </a:ext>
                </a:extLst>
              </a:tr>
            </a:tbl>
          </a:graphicData>
        </a:graphic>
      </p:graphicFrame>
      <p:sp>
        <p:nvSpPr>
          <p:cNvPr id="4" name="TextBox 3">
            <a:extLst>
              <a:ext uri="{FF2B5EF4-FFF2-40B4-BE49-F238E27FC236}">
                <a16:creationId xmlns:a16="http://schemas.microsoft.com/office/drawing/2014/main" id="{5F85AC37-0012-0C0E-2782-5E6118CBB005}"/>
              </a:ext>
            </a:extLst>
          </p:cNvPr>
          <p:cNvSpPr txBox="1"/>
          <p:nvPr/>
        </p:nvSpPr>
        <p:spPr>
          <a:xfrm>
            <a:off x="2660012" y="6438004"/>
            <a:ext cx="5898994" cy="276999"/>
          </a:xfrm>
          <a:prstGeom prst="rect">
            <a:avLst/>
          </a:prstGeom>
          <a:noFill/>
        </p:spPr>
        <p:txBody>
          <a:bodyPr wrap="square" lIns="91440" tIns="45720" rIns="91440" bIns="45720" anchor="t">
            <a:spAutoFit/>
          </a:bodyPr>
          <a:lstStyle/>
          <a:p>
            <a:pPr algn="r"/>
            <a:r>
              <a:rPr lang="en-GB" sz="1200" b="1">
                <a:solidFill>
                  <a:srgbClr val="FF0000"/>
                </a:solidFill>
                <a:effectLst/>
                <a:latin typeface="Calibri"/>
                <a:ea typeface="Times New Roman" panose="02020603050405020304" pitchFamily="18" charset="0"/>
                <a:cs typeface="Calibri"/>
              </a:rPr>
              <a:t>↓ </a:t>
            </a:r>
            <a:r>
              <a:rPr lang="en-GB" sz="1200" b="1">
                <a:solidFill>
                  <a:srgbClr val="FF0000"/>
                </a:solidFill>
                <a:latin typeface="Calibri"/>
                <a:ea typeface="Times New Roman" panose="02020603050405020304" pitchFamily="18" charset="0"/>
                <a:cs typeface="Calibri"/>
              </a:rPr>
              <a:t>Decreased </a:t>
            </a:r>
            <a:r>
              <a:rPr lang="en-GB" sz="1200" b="1">
                <a:solidFill>
                  <a:srgbClr val="00B050"/>
                </a:solidFill>
                <a:latin typeface="Calibri"/>
                <a:ea typeface="Times New Roman" panose="02020603050405020304" pitchFamily="18" charset="0"/>
                <a:cs typeface="Calibri"/>
              </a:rPr>
              <a:t>   </a:t>
            </a:r>
            <a:r>
              <a:rPr lang="en-GB" sz="1200" b="1">
                <a:solidFill>
                  <a:srgbClr val="00B050"/>
                </a:solidFill>
                <a:effectLst/>
                <a:latin typeface="Calibri"/>
                <a:ea typeface="Times New Roman" panose="02020603050405020304" pitchFamily="18" charset="0"/>
                <a:cs typeface="Calibri"/>
              </a:rPr>
              <a:t>↑ </a:t>
            </a:r>
            <a:r>
              <a:rPr lang="en-GB" sz="1200" b="1">
                <a:solidFill>
                  <a:srgbClr val="00B050"/>
                </a:solidFill>
                <a:latin typeface="Calibri"/>
                <a:ea typeface="Times New Roman" panose="02020603050405020304" pitchFamily="18" charset="0"/>
                <a:cs typeface="Calibri"/>
              </a:rPr>
              <a:t>Increased </a:t>
            </a:r>
            <a:r>
              <a:rPr lang="en-GB" sz="1200" b="1">
                <a:solidFill>
                  <a:srgbClr val="0070C0"/>
                </a:solidFill>
                <a:latin typeface="Calibri"/>
                <a:ea typeface="Times New Roman" panose="02020603050405020304" pitchFamily="18" charset="0"/>
                <a:cs typeface="Calibri"/>
              </a:rPr>
              <a:t>   </a:t>
            </a:r>
            <a:r>
              <a:rPr lang="en-GB" sz="1200" b="1">
                <a:solidFill>
                  <a:srgbClr val="0070C0"/>
                </a:solidFill>
                <a:effectLst/>
                <a:latin typeface="Calibri"/>
                <a:ea typeface="Times New Roman" panose="02020603050405020304" pitchFamily="18" charset="0"/>
                <a:cs typeface="Calibri"/>
              </a:rPr>
              <a:t>— No Change</a:t>
            </a:r>
            <a:endParaRPr lang="en-GB" sz="1400">
              <a:effectLst/>
              <a:latin typeface="Times New Roman"/>
              <a:ea typeface="Calibri" panose="020F0502020204030204" pitchFamily="34" charset="0"/>
              <a:cs typeface="Calibri"/>
            </a:endParaRPr>
          </a:p>
        </p:txBody>
      </p:sp>
    </p:spTree>
    <p:extLst>
      <p:ext uri="{BB962C8B-B14F-4D97-AF65-F5344CB8AC3E}">
        <p14:creationId xmlns:p14="http://schemas.microsoft.com/office/powerpoint/2010/main" val="414575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2D0A1D-3780-12A4-B972-5D5AB7FBE605}"/>
              </a:ext>
            </a:extLst>
          </p:cNvPr>
          <p:cNvGraphicFramePr>
            <a:graphicFrameLocks noGrp="1"/>
          </p:cNvGraphicFramePr>
          <p:nvPr>
            <p:extLst>
              <p:ext uri="{D42A27DB-BD31-4B8C-83A1-F6EECF244321}">
                <p14:modId xmlns:p14="http://schemas.microsoft.com/office/powerpoint/2010/main" val="3937765862"/>
              </p:ext>
            </p:extLst>
          </p:nvPr>
        </p:nvGraphicFramePr>
        <p:xfrm>
          <a:off x="648628" y="2007220"/>
          <a:ext cx="10948639" cy="1943819"/>
        </p:xfrm>
        <a:graphic>
          <a:graphicData uri="http://schemas.openxmlformats.org/drawingml/2006/table">
            <a:tbl>
              <a:tblPr firstRow="1" firstCol="1" bandRow="1"/>
              <a:tblGrid>
                <a:gridCol w="5384182">
                  <a:extLst>
                    <a:ext uri="{9D8B030D-6E8A-4147-A177-3AD203B41FA5}">
                      <a16:colId xmlns:a16="http://schemas.microsoft.com/office/drawing/2014/main" val="1359139457"/>
                    </a:ext>
                  </a:extLst>
                </a:gridCol>
                <a:gridCol w="568712">
                  <a:extLst>
                    <a:ext uri="{9D8B030D-6E8A-4147-A177-3AD203B41FA5}">
                      <a16:colId xmlns:a16="http://schemas.microsoft.com/office/drawing/2014/main" val="2140547347"/>
                    </a:ext>
                  </a:extLst>
                </a:gridCol>
                <a:gridCol w="535258">
                  <a:extLst>
                    <a:ext uri="{9D8B030D-6E8A-4147-A177-3AD203B41FA5}">
                      <a16:colId xmlns:a16="http://schemas.microsoft.com/office/drawing/2014/main" val="1596222511"/>
                    </a:ext>
                  </a:extLst>
                </a:gridCol>
                <a:gridCol w="546410">
                  <a:extLst>
                    <a:ext uri="{9D8B030D-6E8A-4147-A177-3AD203B41FA5}">
                      <a16:colId xmlns:a16="http://schemas.microsoft.com/office/drawing/2014/main" val="2688642342"/>
                    </a:ext>
                  </a:extLst>
                </a:gridCol>
                <a:gridCol w="3914077">
                  <a:extLst>
                    <a:ext uri="{9D8B030D-6E8A-4147-A177-3AD203B41FA5}">
                      <a16:colId xmlns:a16="http://schemas.microsoft.com/office/drawing/2014/main" val="3129904500"/>
                    </a:ext>
                  </a:extLst>
                </a:gridCol>
              </a:tblGrid>
              <a:tr h="358859">
                <a:tc>
                  <a:txBody>
                    <a:bodyPr/>
                    <a:lstStyle/>
                    <a:p>
                      <a:pPr fontAlgn="base"/>
                      <a:r>
                        <a:rPr lang="en-GB" sz="1400" b="1">
                          <a:solidFill>
                            <a:schemeClr val="bg1"/>
                          </a:solidFill>
                          <a:effectLst/>
                          <a:latin typeface="Calibri"/>
                          <a:ea typeface="Calibri"/>
                          <a:cs typeface="Times New Roman"/>
                        </a:rPr>
                        <a:t>Metric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400" b="1">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400" b="1">
                          <a:solidFill>
                            <a:schemeClr val="bg1"/>
                          </a:solidFill>
                          <a:effectLst/>
                          <a:latin typeface="Calibri"/>
                          <a:ea typeface="Calibri"/>
                          <a:cs typeface="Times New Roman"/>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endParaRPr lang="en-GB"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400" b="1">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622908189"/>
                  </a:ext>
                </a:extLst>
              </a:tr>
              <a:tr h="1315817">
                <a:tc>
                  <a:txBody>
                    <a:bodyPr/>
                    <a:lstStyle/>
                    <a:p>
                      <a:pPr fontAlgn="base"/>
                      <a:endParaRPr lang="en-GB" sz="1400">
                        <a:effectLst/>
                        <a:latin typeface="Calibri"/>
                        <a:ea typeface="Calibri" panose="020F0502020204030204" pitchFamily="34" charset="0"/>
                        <a:cs typeface="Calibri"/>
                      </a:endParaRPr>
                    </a:p>
                    <a:p>
                      <a:pPr fontAlgn="base"/>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solidFill>
                            <a:srgbClr val="000000"/>
                          </a:solidFill>
                          <a:effectLst/>
                          <a:latin typeface="Calibri"/>
                          <a:ea typeface="Times New Roman" panose="02020603050405020304" pitchFamily="18" charset="0"/>
                          <a:cs typeface="Calibri"/>
                        </a:rPr>
                        <a:t>Relative likelihood of Non-disabled staff being appointed from shortlisting compared to that of Disabled staff being appointed from shortlisting across all posts</a:t>
                      </a:r>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p>
                      <a:pPr fontAlgn="base"/>
                      <a:r>
                        <a:rPr lang="en-GB" sz="1200" i="1">
                          <a:solidFill>
                            <a:srgbClr val="000000"/>
                          </a:solidFill>
                          <a:effectLst/>
                          <a:latin typeface="Calibri"/>
                          <a:ea typeface="Times New Roman" panose="02020603050405020304" pitchFamily="18" charset="0"/>
                          <a:cs typeface="Calibri"/>
                        </a:rPr>
                        <a:t>(A figure below 1.00 indicates that disabled staff are more likely than non- disabled staff to be appointed from shortlisting)</a:t>
                      </a:r>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a:solidFill>
                            <a:srgbClr val="000000"/>
                          </a:solidFill>
                          <a:effectLst/>
                          <a:latin typeface="Calibri"/>
                          <a:ea typeface="Times New Roman" panose="02020603050405020304" pitchFamily="18" charset="0"/>
                          <a:cs typeface="Calibri"/>
                        </a:rPr>
                        <a:t>0.7</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b="0">
                          <a:solidFill>
                            <a:schemeClr val="tx1"/>
                          </a:solidFill>
                          <a:effectLst/>
                          <a:latin typeface="Calibri"/>
                          <a:ea typeface="Times New Roman" panose="02020603050405020304" pitchFamily="18" charset="0"/>
                          <a:cs typeface="Calibri"/>
                        </a:rPr>
                        <a:t>1.1</a:t>
                      </a:r>
                      <a:r>
                        <a:rPr lang="en-GB" sz="1200" b="1">
                          <a:solidFill>
                            <a:srgbClr val="0070C0"/>
                          </a:solidFill>
                          <a:effectLst/>
                          <a:latin typeface="Calibri"/>
                          <a:ea typeface="Times New Roman" panose="02020603050405020304" pitchFamily="18" charset="0"/>
                          <a:cs typeface="Calibri"/>
                        </a:rPr>
                        <a:t>  </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70C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endParaRPr lang="en-GB" sz="1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562463"/>
                  </a:ext>
                </a:extLst>
              </a:tr>
            </a:tbl>
          </a:graphicData>
        </a:graphic>
      </p:graphicFrame>
      <p:graphicFrame>
        <p:nvGraphicFramePr>
          <p:cNvPr id="4" name="Table 3">
            <a:extLst>
              <a:ext uri="{FF2B5EF4-FFF2-40B4-BE49-F238E27FC236}">
                <a16:creationId xmlns:a16="http://schemas.microsoft.com/office/drawing/2014/main" id="{9FFD469E-2FF1-F52F-68F4-0151F5F9A618}"/>
              </a:ext>
            </a:extLst>
          </p:cNvPr>
          <p:cNvGraphicFramePr>
            <a:graphicFrameLocks noGrp="1"/>
          </p:cNvGraphicFramePr>
          <p:nvPr>
            <p:extLst>
              <p:ext uri="{D42A27DB-BD31-4B8C-83A1-F6EECF244321}">
                <p14:modId xmlns:p14="http://schemas.microsoft.com/office/powerpoint/2010/main" val="3360737958"/>
              </p:ext>
            </p:extLst>
          </p:nvPr>
        </p:nvGraphicFramePr>
        <p:xfrm>
          <a:off x="648628" y="4091247"/>
          <a:ext cx="10948638" cy="1841202"/>
        </p:xfrm>
        <a:graphic>
          <a:graphicData uri="http://schemas.openxmlformats.org/drawingml/2006/table">
            <a:tbl>
              <a:tblPr firstRow="1" firstCol="1" bandRow="1"/>
              <a:tblGrid>
                <a:gridCol w="5361879">
                  <a:extLst>
                    <a:ext uri="{9D8B030D-6E8A-4147-A177-3AD203B41FA5}">
                      <a16:colId xmlns:a16="http://schemas.microsoft.com/office/drawing/2014/main" val="2208007991"/>
                    </a:ext>
                  </a:extLst>
                </a:gridCol>
                <a:gridCol w="579864">
                  <a:extLst>
                    <a:ext uri="{9D8B030D-6E8A-4147-A177-3AD203B41FA5}">
                      <a16:colId xmlns:a16="http://schemas.microsoft.com/office/drawing/2014/main" val="2861410686"/>
                    </a:ext>
                  </a:extLst>
                </a:gridCol>
                <a:gridCol w="591014">
                  <a:extLst>
                    <a:ext uri="{9D8B030D-6E8A-4147-A177-3AD203B41FA5}">
                      <a16:colId xmlns:a16="http://schemas.microsoft.com/office/drawing/2014/main" val="4052457354"/>
                    </a:ext>
                  </a:extLst>
                </a:gridCol>
                <a:gridCol w="501805">
                  <a:extLst>
                    <a:ext uri="{9D8B030D-6E8A-4147-A177-3AD203B41FA5}">
                      <a16:colId xmlns:a16="http://schemas.microsoft.com/office/drawing/2014/main" val="1791081715"/>
                    </a:ext>
                  </a:extLst>
                </a:gridCol>
                <a:gridCol w="3914076">
                  <a:extLst>
                    <a:ext uri="{9D8B030D-6E8A-4147-A177-3AD203B41FA5}">
                      <a16:colId xmlns:a16="http://schemas.microsoft.com/office/drawing/2014/main" val="1062245197"/>
                    </a:ext>
                  </a:extLst>
                </a:gridCol>
              </a:tblGrid>
              <a:tr h="251073">
                <a:tc>
                  <a:txBody>
                    <a:bodyPr/>
                    <a:lstStyle/>
                    <a:p>
                      <a:pPr fontAlgn="base"/>
                      <a:r>
                        <a:rPr lang="en-GB" sz="1600" b="1">
                          <a:solidFill>
                            <a:schemeClr val="bg1"/>
                          </a:solidFill>
                          <a:effectLst/>
                          <a:latin typeface="Calibri"/>
                          <a:ea typeface="Calibri"/>
                          <a:cs typeface="Times New Roman"/>
                        </a:rPr>
                        <a:t>Metric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a:ea typeface="Calibri"/>
                          <a:cs typeface="Times New Roman"/>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600" b="1">
                          <a:solidFill>
                            <a:schemeClr val="bg1"/>
                          </a:solidFill>
                          <a:effectLst/>
                          <a:latin typeface="Calibri"/>
                          <a:ea typeface="Calibri"/>
                          <a:cs typeface="Times New Roman"/>
                        </a:rPr>
                        <a:t>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endParaRPr lang="en-GB"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600" b="1">
                          <a:solidFill>
                            <a:schemeClr val="bg1"/>
                          </a:solidFill>
                          <a:effectLst/>
                          <a:latin typeface="Calibri"/>
                          <a:ea typeface="Calibri"/>
                          <a:cs typeface="Times New Roman"/>
                        </a:rPr>
                        <a:t>Comment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773519304"/>
                  </a:ext>
                </a:extLst>
              </a:tr>
              <a:tr h="1590129">
                <a:tc>
                  <a:txBody>
                    <a:bodyPr/>
                    <a:lstStyle/>
                    <a:p>
                      <a:pPr fontAlgn="base"/>
                      <a:endParaRPr lang="en-GB" sz="1400">
                        <a:effectLst/>
                        <a:latin typeface="Calibri"/>
                        <a:ea typeface="Calibri" panose="020F0502020204030204" pitchFamily="34" charset="0"/>
                        <a:cs typeface="Calibri"/>
                      </a:endParaRPr>
                    </a:p>
                    <a:p>
                      <a:pPr fontAlgn="base"/>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solidFill>
                            <a:srgbClr val="000000"/>
                          </a:solidFill>
                          <a:effectLst/>
                          <a:latin typeface="Calibri"/>
                          <a:ea typeface="Times New Roman" panose="02020603050405020304" pitchFamily="18" charset="0"/>
                          <a:cs typeface="Calibri"/>
                        </a:rPr>
                        <a:t>Relative likelihood of disabled staff entering the formal capability process, compared to that of Non-disabled staff, as measured by entry into a formal capability procedure</a:t>
                      </a:r>
                      <a:endParaRPr lang="en-GB" sz="1400">
                        <a:effectLst/>
                        <a:latin typeface="Calibri"/>
                        <a:ea typeface="Calibri" panose="020F0502020204030204" pitchFamily="34" charset="0"/>
                        <a:cs typeface="Calibri"/>
                      </a:endParaRPr>
                    </a:p>
                    <a:p>
                      <a:pPr fontAlgn="base"/>
                      <a:endParaRPr lang="en-GB" sz="1400">
                        <a:effectLst/>
                        <a:latin typeface="Calibri"/>
                        <a:ea typeface="Calibri" panose="020F0502020204030204" pitchFamily="34" charset="0"/>
                        <a:cs typeface="Calibri"/>
                      </a:endParaRPr>
                    </a:p>
                    <a:p>
                      <a:pPr fontAlgn="base"/>
                      <a:r>
                        <a:rPr lang="en-GB" sz="1100" i="1">
                          <a:solidFill>
                            <a:srgbClr val="000000"/>
                          </a:solidFill>
                          <a:effectLst/>
                          <a:latin typeface="Calibri"/>
                          <a:ea typeface="Times New Roman" panose="02020603050405020304" pitchFamily="18" charset="0"/>
                          <a:cs typeface="Calibri"/>
                        </a:rPr>
                        <a:t>(A figure above 1.00 indicates that disabled staff are more likely than non- disabled staff to enter the formal capability process)</a:t>
                      </a:r>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11.65</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3.82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018383"/>
                  </a:ext>
                </a:extLst>
              </a:tr>
            </a:tbl>
          </a:graphicData>
        </a:graphic>
      </p:graphicFrame>
      <p:sp>
        <p:nvSpPr>
          <p:cNvPr id="6" name="TextBox 5">
            <a:extLst>
              <a:ext uri="{FF2B5EF4-FFF2-40B4-BE49-F238E27FC236}">
                <a16:creationId xmlns:a16="http://schemas.microsoft.com/office/drawing/2014/main" id="{F5E51B3B-1C24-690E-5789-F6B75763CC5B}"/>
              </a:ext>
            </a:extLst>
          </p:cNvPr>
          <p:cNvSpPr txBox="1"/>
          <p:nvPr/>
        </p:nvSpPr>
        <p:spPr>
          <a:xfrm>
            <a:off x="648629" y="219995"/>
            <a:ext cx="9532434" cy="1261884"/>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Workforce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2 &amp; 3</a:t>
            </a:r>
          </a:p>
          <a:p>
            <a:r>
              <a:rPr lang="en-GB" sz="1600">
                <a:latin typeface="ArialMT"/>
              </a:rPr>
              <a:t>The following m</a:t>
            </a:r>
            <a:r>
              <a:rPr lang="en-GB" sz="1600">
                <a:effectLst/>
                <a:latin typeface="ArialMT"/>
              </a:rPr>
              <a:t>etrics compares the difference for Disabled and non-disabled staff. </a:t>
            </a:r>
            <a:endParaRPr lang="en-GB" sz="2000"/>
          </a:p>
        </p:txBody>
      </p:sp>
      <p:sp>
        <p:nvSpPr>
          <p:cNvPr id="7" name="TextBox 6">
            <a:extLst>
              <a:ext uri="{FF2B5EF4-FFF2-40B4-BE49-F238E27FC236}">
                <a16:creationId xmlns:a16="http://schemas.microsoft.com/office/drawing/2014/main" id="{9C79D580-70F6-D55E-CA9A-A13557EB006B}"/>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B3CD5C4F-D5AA-D255-D11A-C4C4D4100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610990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5F91C3-37CD-B08C-515F-155BD5E96233}"/>
              </a:ext>
            </a:extLst>
          </p:cNvPr>
          <p:cNvGraphicFramePr>
            <a:graphicFrameLocks noGrp="1"/>
          </p:cNvGraphicFramePr>
          <p:nvPr>
            <p:extLst>
              <p:ext uri="{D42A27DB-BD31-4B8C-83A1-F6EECF244321}">
                <p14:modId xmlns:p14="http://schemas.microsoft.com/office/powerpoint/2010/main" val="946257425"/>
              </p:ext>
            </p:extLst>
          </p:nvPr>
        </p:nvGraphicFramePr>
        <p:xfrm>
          <a:off x="648629" y="1701874"/>
          <a:ext cx="11071300" cy="4664324"/>
        </p:xfrm>
        <a:graphic>
          <a:graphicData uri="http://schemas.openxmlformats.org/drawingml/2006/table">
            <a:tbl>
              <a:tblPr firstRow="1" firstCol="1" bandRow="1"/>
              <a:tblGrid>
                <a:gridCol w="2146870">
                  <a:extLst>
                    <a:ext uri="{9D8B030D-6E8A-4147-A177-3AD203B41FA5}">
                      <a16:colId xmlns:a16="http://schemas.microsoft.com/office/drawing/2014/main" val="2221524342"/>
                    </a:ext>
                  </a:extLst>
                </a:gridCol>
                <a:gridCol w="2146870">
                  <a:extLst>
                    <a:ext uri="{9D8B030D-6E8A-4147-A177-3AD203B41FA5}">
                      <a16:colId xmlns:a16="http://schemas.microsoft.com/office/drawing/2014/main" val="743996312"/>
                    </a:ext>
                  </a:extLst>
                </a:gridCol>
                <a:gridCol w="1144817">
                  <a:extLst>
                    <a:ext uri="{9D8B030D-6E8A-4147-A177-3AD203B41FA5}">
                      <a16:colId xmlns:a16="http://schemas.microsoft.com/office/drawing/2014/main" val="1154923818"/>
                    </a:ext>
                  </a:extLst>
                </a:gridCol>
                <a:gridCol w="478360">
                  <a:extLst>
                    <a:ext uri="{9D8B030D-6E8A-4147-A177-3AD203B41FA5}">
                      <a16:colId xmlns:a16="http://schemas.microsoft.com/office/drawing/2014/main" val="3733018710"/>
                    </a:ext>
                  </a:extLst>
                </a:gridCol>
                <a:gridCol w="535195">
                  <a:extLst>
                    <a:ext uri="{9D8B030D-6E8A-4147-A177-3AD203B41FA5}">
                      <a16:colId xmlns:a16="http://schemas.microsoft.com/office/drawing/2014/main" val="1785055628"/>
                    </a:ext>
                  </a:extLst>
                </a:gridCol>
                <a:gridCol w="535195">
                  <a:extLst>
                    <a:ext uri="{9D8B030D-6E8A-4147-A177-3AD203B41FA5}">
                      <a16:colId xmlns:a16="http://schemas.microsoft.com/office/drawing/2014/main" val="449179437"/>
                    </a:ext>
                  </a:extLst>
                </a:gridCol>
                <a:gridCol w="535195">
                  <a:extLst>
                    <a:ext uri="{9D8B030D-6E8A-4147-A177-3AD203B41FA5}">
                      <a16:colId xmlns:a16="http://schemas.microsoft.com/office/drawing/2014/main" val="265400789"/>
                    </a:ext>
                  </a:extLst>
                </a:gridCol>
                <a:gridCol w="3548798">
                  <a:extLst>
                    <a:ext uri="{9D8B030D-6E8A-4147-A177-3AD203B41FA5}">
                      <a16:colId xmlns:a16="http://schemas.microsoft.com/office/drawing/2014/main" val="1039067831"/>
                    </a:ext>
                  </a:extLst>
                </a:gridCol>
              </a:tblGrid>
              <a:tr h="289932">
                <a:tc gridSpan="3">
                  <a:txBody>
                    <a:bodyPr/>
                    <a:lstStyle/>
                    <a:p>
                      <a:pPr fontAlgn="base"/>
                      <a:r>
                        <a:rPr lang="en-GB" sz="1200" b="1" dirty="0">
                          <a:solidFill>
                            <a:srgbClr val="FFFFFF"/>
                          </a:solidFill>
                          <a:effectLst/>
                          <a:latin typeface="Calibri"/>
                          <a:ea typeface="Times New Roman" panose="02020603050405020304" pitchFamily="18" charset="0"/>
                          <a:cs typeface="Calibri"/>
                        </a:rPr>
                        <a:t>Metric 4 – Staff Survey Q.13a-d</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hMerge="1">
                  <a:txBody>
                    <a:bodyPr/>
                    <a:lstStyle/>
                    <a:p>
                      <a:endParaRPr lang="en-GB"/>
                    </a:p>
                  </a:txBody>
                  <a:tcPr/>
                </a:tc>
                <a:tc hMerge="1">
                  <a:txBody>
                    <a:bodyPr/>
                    <a:lstStyle/>
                    <a:p>
                      <a:endParaRPr lang="en-GB"/>
                    </a:p>
                  </a:txBody>
                  <a:tcPr/>
                </a:tc>
                <a:tc>
                  <a:txBody>
                    <a:bodyPr/>
                    <a:lstStyle/>
                    <a:p>
                      <a:pPr fontAlgn="base"/>
                      <a:r>
                        <a:rPr lang="en-GB" sz="1200" b="1" dirty="0">
                          <a:solidFill>
                            <a:srgbClr val="FFFFFF"/>
                          </a:solidFill>
                          <a:effectLst/>
                          <a:latin typeface="Calibri"/>
                          <a:ea typeface="Times New Roman" panose="02020603050405020304" pitchFamily="18" charset="0"/>
                          <a:cs typeface="Calibri"/>
                        </a:rPr>
                        <a:t>2022</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200" b="1" dirty="0">
                          <a:solidFill>
                            <a:srgbClr val="FFFFFF"/>
                          </a:solidFill>
                          <a:effectLst/>
                          <a:latin typeface="Calibri"/>
                          <a:ea typeface="Times New Roman" panose="02020603050405020304" pitchFamily="18" charset="0"/>
                          <a:cs typeface="Calibri"/>
                        </a:rPr>
                        <a:t>2023</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lvl="0">
                        <a:buNone/>
                      </a:pPr>
                      <a:r>
                        <a:rPr lang="en-GB" sz="1200" b="1" dirty="0">
                          <a:solidFill>
                            <a:srgbClr val="FFFFFF"/>
                          </a:solidFill>
                          <a:effectLst/>
                          <a:latin typeface="Calibri"/>
                          <a:ea typeface="Calibri"/>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rgbClr val="1F3864"/>
                    </a:solidFill>
                  </a:tcPr>
                </a:tc>
                <a:tc>
                  <a:txBody>
                    <a:bodyPr/>
                    <a:lstStyle/>
                    <a:p>
                      <a:pPr algn="ctr" fontAlgn="base"/>
                      <a:endParaRPr lang="en-GB" sz="1400" b="1">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200" b="1" dirty="0">
                          <a:solidFill>
                            <a:srgbClr val="FFFFFF"/>
                          </a:solidFill>
                          <a:effectLst/>
                          <a:latin typeface="Calibri"/>
                          <a:ea typeface="Times New Roman" panose="02020603050405020304" pitchFamily="18" charset="0"/>
                          <a:cs typeface="Calibri"/>
                        </a:rPr>
                        <a:t>Comments</a:t>
                      </a:r>
                      <a:endParaRPr lang="en-GB" sz="14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3705003978"/>
                  </a:ext>
                </a:extLst>
              </a:tr>
              <a:tr h="491631">
                <a:tc rowSpan="8">
                  <a:txBody>
                    <a:bodyPr/>
                    <a:lstStyle/>
                    <a:p>
                      <a:endParaRPr lang="en-GB" sz="1400">
                        <a:effectLst/>
                        <a:latin typeface="Calibri"/>
                        <a:ea typeface="Times New Roman" panose="02020603050405020304" pitchFamily="18" charset="0"/>
                        <a:cs typeface="Times New Roman"/>
                      </a:endParaRPr>
                    </a:p>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0000"/>
                          </a:solidFill>
                          <a:effectLst/>
                          <a:latin typeface="Calibri"/>
                          <a:ea typeface="Times New Roman" panose="02020603050405020304" pitchFamily="18" charset="0"/>
                          <a:cs typeface="Times New Roman"/>
                        </a:rPr>
                        <a:t>Percentage of staff experiencing harassment, bullying or abuse</a:t>
                      </a:r>
                      <a:endParaRPr lang="en-GB" sz="14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en-GB" sz="1200" b="1" dirty="0">
                          <a:solidFill>
                            <a:srgbClr val="000000"/>
                          </a:solidFill>
                          <a:effectLst/>
                          <a:latin typeface="Calibri"/>
                          <a:ea typeface="Times New Roman" panose="02020603050405020304" pitchFamily="18" charset="0"/>
                          <a:cs typeface="Times New Roman"/>
                        </a:rPr>
                        <a:t>4a</a:t>
                      </a:r>
                    </a:p>
                    <a:p>
                      <a:r>
                        <a:rPr lang="en-GB" sz="1200" dirty="0">
                          <a:solidFill>
                            <a:srgbClr val="000000"/>
                          </a:solidFill>
                          <a:effectLst/>
                          <a:latin typeface="Calibri"/>
                          <a:ea typeface="Times New Roman" panose="02020603050405020304" pitchFamily="18" charset="0"/>
                          <a:cs typeface="Times New Roman"/>
                        </a:rPr>
                        <a:t>%</a:t>
                      </a:r>
                      <a:r>
                        <a:rPr lang="en-GB" sz="1200" spc="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experiencing</a:t>
                      </a:r>
                      <a:r>
                        <a:rPr lang="en-GB" sz="1200" spc="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harassment, </a:t>
                      </a:r>
                      <a:r>
                        <a:rPr lang="en-GB" sz="1200" spc="-10" dirty="0">
                          <a:solidFill>
                            <a:srgbClr val="000000"/>
                          </a:solidFill>
                          <a:effectLst/>
                          <a:latin typeface="Calibri"/>
                          <a:ea typeface="Times New Roman" panose="02020603050405020304" pitchFamily="18" charset="0"/>
                          <a:cs typeface="Times New Roman"/>
                        </a:rPr>
                        <a:t>bullying</a:t>
                      </a:r>
                      <a:r>
                        <a:rPr lang="en-GB" sz="1200" spc="1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or</a:t>
                      </a:r>
                      <a:r>
                        <a:rPr lang="en-GB" sz="1200" spc="14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abuse</a:t>
                      </a:r>
                      <a:r>
                        <a:rPr lang="en-GB" sz="1200" spc="-10" dirty="0">
                          <a:solidFill>
                            <a:srgbClr val="000000"/>
                          </a:solidFill>
                          <a:effectLst/>
                          <a:latin typeface="Calibri"/>
                          <a:ea typeface="Times New Roman" panose="02020603050405020304" pitchFamily="18" charset="0"/>
                          <a:cs typeface="Times New Roman"/>
                        </a:rPr>
                        <a:t> </a:t>
                      </a:r>
                      <a:r>
                        <a:rPr lang="en-GB" sz="1200" dirty="0">
                          <a:solidFill>
                            <a:srgbClr val="000000"/>
                          </a:solidFill>
                          <a:effectLst/>
                          <a:latin typeface="Calibri"/>
                          <a:ea typeface="Times New Roman" panose="02020603050405020304" pitchFamily="18" charset="0"/>
                          <a:cs typeface="Times New Roman"/>
                        </a:rPr>
                        <a:t>from</a:t>
                      </a:r>
                      <a:r>
                        <a:rPr lang="en-GB" sz="1200" spc="-5" dirty="0">
                          <a:solidFill>
                            <a:srgbClr val="000000"/>
                          </a:solidFill>
                          <a:effectLst/>
                          <a:latin typeface="Calibri"/>
                          <a:ea typeface="Times New Roman" panose="02020603050405020304" pitchFamily="18" charset="0"/>
                          <a:cs typeface="Times New Roman"/>
                        </a:rPr>
                        <a:t> Patients/service</a:t>
                      </a:r>
                      <a:r>
                        <a:rPr lang="en-GB" sz="120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user, their</a:t>
                      </a:r>
                      <a:r>
                        <a:rPr lang="en-GB" sz="1200" spc="11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relatives</a:t>
                      </a:r>
                      <a:r>
                        <a:rPr lang="en-GB" sz="1200" spc="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or members</a:t>
                      </a:r>
                      <a:r>
                        <a:rPr lang="en-GB" sz="1200" spc="-10" dirty="0">
                          <a:solidFill>
                            <a:srgbClr val="000000"/>
                          </a:solidFill>
                          <a:effectLst/>
                          <a:latin typeface="Calibri"/>
                          <a:ea typeface="Times New Roman" panose="02020603050405020304" pitchFamily="18" charset="0"/>
                          <a:cs typeface="Times New Roman"/>
                        </a:rPr>
                        <a:t> of</a:t>
                      </a:r>
                      <a:r>
                        <a:rPr lang="en-GB" sz="1200" spc="1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the</a:t>
                      </a:r>
                      <a:r>
                        <a:rPr lang="en-GB" sz="120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public in the last 12 months</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34%</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dirty="0">
                          <a:solidFill>
                            <a:srgbClr val="000000"/>
                          </a:solidFill>
                          <a:effectLst/>
                          <a:latin typeface="Calibri"/>
                          <a:ea typeface="Times New Roman" panose="02020603050405020304" pitchFamily="18" charset="0"/>
                          <a:cs typeface="Calibri"/>
                        </a:rPr>
                        <a:t>35%</a:t>
                      </a:r>
                      <a:endParaRPr lang="en-GB" sz="12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37.8%</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FF0000"/>
                          </a:solidFill>
                          <a:effectLst/>
                          <a:latin typeface="Calibri"/>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fontAlgn="base"/>
                      <a:r>
                        <a:rPr lang="en-GB" sz="1200" dirty="0">
                          <a:effectLst/>
                          <a:latin typeface="Calibri"/>
                          <a:ea typeface="Calibri"/>
                          <a:cs typeface="Times New Roman"/>
                        </a:rPr>
                        <a:t>Metric 4a was a 2023 priority for the Trust after placing in the bottom 10% nationally.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effectLst/>
                          <a:latin typeface="Calibri"/>
                          <a:ea typeface="Calibri"/>
                          <a:cs typeface="Times New Roman"/>
                        </a:rPr>
                        <a:t>In 2023 the equity gap was 5.3% between disabled and non-disabled staff. In 2024 this gap has seen significant improvement and is now 0.8%. </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effectLst/>
                          <a:latin typeface="Calibri"/>
                          <a:ea typeface="Calibri"/>
                          <a:cs typeface="Times New Roman"/>
                        </a:rPr>
                        <a:t>Metric 4b was also identified as a priority in 2023 reporting. The equity gap has since improved from 8% to 5.3% in 2024.</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effectLst/>
                          <a:latin typeface="Calibri"/>
                          <a:ea typeface="Calibri"/>
                          <a:cs typeface="Times New Roman"/>
                        </a:rPr>
                        <a:t>Nursing staff, Medical staff, and staff aged 66+ with disabilities are reporting the highest experiences of harassment, bullying or abuse across metrics 4a-4c.</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effectLst/>
                          <a:latin typeface="Calibri"/>
                          <a:ea typeface="Calibri"/>
                          <a:cs typeface="Times New Roman"/>
                        </a:rPr>
                        <a:t>Although there has been an increase for both disabled and non-disabled staff reporting incidents of harassment, the equity gap has widened slightly from 1.2% in 2023, to 2% in 2024 reporting.</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dirty="0">
                          <a:effectLst/>
                          <a:latin typeface="Calibri"/>
                          <a:ea typeface="Calibri"/>
                          <a:cs typeface="Times New Roman"/>
                        </a:rPr>
                        <a:t>Disabled staff aged 21-30 are reported as the highest group answering yes for this metric; staff aged 66+ are the lowest.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829392"/>
                  </a:ext>
                </a:extLst>
              </a:tr>
              <a:tr h="507329">
                <a:tc vMerge="1">
                  <a:txBody>
                    <a:bodyPr/>
                    <a:lstStyle/>
                    <a:p>
                      <a:endParaRPr lang="en-GB"/>
                    </a:p>
                  </a:txBody>
                  <a:tcPr/>
                </a:tc>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Non- 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30%</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dirty="0">
                          <a:solidFill>
                            <a:srgbClr val="000000"/>
                          </a:solidFill>
                          <a:effectLst/>
                          <a:latin typeface="Calibri"/>
                          <a:ea typeface="Times New Roman" panose="02020603050405020304" pitchFamily="18" charset="0"/>
                          <a:cs typeface="Calibri"/>
                        </a:rPr>
                        <a:t>30%</a:t>
                      </a:r>
                      <a:endParaRPr lang="en-GB" sz="12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38.7%</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FF000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57179904"/>
                  </a:ext>
                </a:extLst>
              </a:tr>
              <a:tr h="549428">
                <a:tc vMerge="1">
                  <a:txBody>
                    <a:bodyPr/>
                    <a:lstStyle/>
                    <a:p>
                      <a:endParaRPr lang="en-GB"/>
                    </a:p>
                  </a:txBody>
                  <a:tcPr/>
                </a:tc>
                <a:tc rowSpan="2">
                  <a:txBody>
                    <a:bodyPr/>
                    <a:lstStyle/>
                    <a:p>
                      <a:r>
                        <a:rPr lang="en-GB" sz="1200" b="1" dirty="0">
                          <a:solidFill>
                            <a:srgbClr val="000000"/>
                          </a:solidFill>
                          <a:effectLst/>
                          <a:latin typeface="Calibri"/>
                          <a:ea typeface="Times New Roman" panose="02020603050405020304" pitchFamily="18" charset="0"/>
                          <a:cs typeface="Times New Roman"/>
                        </a:rPr>
                        <a:t>4b</a:t>
                      </a:r>
                    </a:p>
                    <a:p>
                      <a:r>
                        <a:rPr lang="en-GB" sz="1200" dirty="0">
                          <a:solidFill>
                            <a:srgbClr val="000000"/>
                          </a:solidFill>
                          <a:effectLst/>
                          <a:latin typeface="Calibri"/>
                          <a:ea typeface="Times New Roman" panose="02020603050405020304" pitchFamily="18" charset="0"/>
                          <a:cs typeface="Times New Roman"/>
                        </a:rPr>
                        <a:t>%</a:t>
                      </a:r>
                      <a:r>
                        <a:rPr lang="en-GB" sz="1200" spc="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experiencing</a:t>
                      </a:r>
                      <a:r>
                        <a:rPr lang="en-GB" sz="120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harassment, </a:t>
                      </a:r>
                      <a:r>
                        <a:rPr lang="en-GB" sz="1200" spc="-10" dirty="0">
                          <a:solidFill>
                            <a:srgbClr val="000000"/>
                          </a:solidFill>
                          <a:effectLst/>
                          <a:latin typeface="Calibri"/>
                          <a:ea typeface="Times New Roman" panose="02020603050405020304" pitchFamily="18" charset="0"/>
                          <a:cs typeface="Times New Roman"/>
                        </a:rPr>
                        <a:t>bullying</a:t>
                      </a:r>
                      <a:r>
                        <a:rPr lang="en-GB" sz="1200" spc="1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or</a:t>
                      </a:r>
                      <a:r>
                        <a:rPr lang="en-GB" sz="1200" spc="10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abuse</a:t>
                      </a:r>
                      <a:r>
                        <a:rPr lang="en-GB" sz="1200" spc="-10" dirty="0">
                          <a:solidFill>
                            <a:srgbClr val="000000"/>
                          </a:solidFill>
                          <a:effectLst/>
                          <a:latin typeface="Calibri"/>
                          <a:ea typeface="Times New Roman" panose="02020603050405020304" pitchFamily="18" charset="0"/>
                          <a:cs typeface="Times New Roman"/>
                        </a:rPr>
                        <a:t> </a:t>
                      </a:r>
                      <a:r>
                        <a:rPr lang="en-GB" sz="1200" dirty="0">
                          <a:solidFill>
                            <a:srgbClr val="000000"/>
                          </a:solidFill>
                          <a:effectLst/>
                          <a:latin typeface="Calibri"/>
                          <a:ea typeface="Times New Roman" panose="02020603050405020304" pitchFamily="18" charset="0"/>
                          <a:cs typeface="Times New Roman"/>
                        </a:rPr>
                        <a:t>from</a:t>
                      </a:r>
                      <a:r>
                        <a:rPr lang="en-GB" sz="1200" spc="-15"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managers</a:t>
                      </a:r>
                      <a:r>
                        <a:rPr lang="en-GB" sz="1200" spc="-1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in</a:t>
                      </a:r>
                      <a:r>
                        <a:rPr lang="en-GB" sz="1200" spc="-10" dirty="0">
                          <a:solidFill>
                            <a:srgbClr val="000000"/>
                          </a:solidFill>
                          <a:effectLst/>
                          <a:latin typeface="Calibri"/>
                          <a:ea typeface="Times New Roman" panose="02020603050405020304" pitchFamily="18" charset="0"/>
                          <a:cs typeface="Times New Roman"/>
                        </a:rPr>
                        <a:t> </a:t>
                      </a:r>
                      <a:r>
                        <a:rPr lang="en-GB" sz="1200" dirty="0">
                          <a:solidFill>
                            <a:srgbClr val="000000"/>
                          </a:solidFill>
                          <a:effectLst/>
                          <a:latin typeface="Calibri"/>
                          <a:ea typeface="Times New Roman" panose="02020603050405020304" pitchFamily="18" charset="0"/>
                          <a:cs typeface="Times New Roman"/>
                        </a:rPr>
                        <a:t>the </a:t>
                      </a:r>
                      <a:r>
                        <a:rPr lang="en-GB" sz="1200" spc="-5" dirty="0">
                          <a:solidFill>
                            <a:srgbClr val="000000"/>
                          </a:solidFill>
                          <a:effectLst/>
                          <a:latin typeface="Calibri"/>
                          <a:ea typeface="Times New Roman" panose="02020603050405020304" pitchFamily="18" charset="0"/>
                          <a:cs typeface="Times New Roman"/>
                        </a:rPr>
                        <a:t>last 12</a:t>
                      </a:r>
                      <a:r>
                        <a:rPr lang="en-GB" sz="1200" spc="-10" dirty="0">
                          <a:solidFill>
                            <a:srgbClr val="000000"/>
                          </a:solidFill>
                          <a:effectLst/>
                          <a:latin typeface="Calibri"/>
                          <a:ea typeface="Times New Roman" panose="02020603050405020304" pitchFamily="18" charset="0"/>
                          <a:cs typeface="Times New Roman"/>
                        </a:rPr>
                        <a:t> </a:t>
                      </a:r>
                      <a:r>
                        <a:rPr lang="en-GB" sz="1200" spc="-5" dirty="0">
                          <a:solidFill>
                            <a:srgbClr val="000000"/>
                          </a:solidFill>
                          <a:effectLst/>
                          <a:latin typeface="Calibri"/>
                          <a:ea typeface="Times New Roman" panose="02020603050405020304" pitchFamily="18" charset="0"/>
                          <a:cs typeface="Times New Roman"/>
                        </a:rPr>
                        <a:t>months</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18%</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dirty="0">
                          <a:solidFill>
                            <a:srgbClr val="000000"/>
                          </a:solidFill>
                          <a:effectLst/>
                          <a:latin typeface="Calibri"/>
                          <a:ea typeface="Times New Roman" panose="02020603050405020304" pitchFamily="18" charset="0"/>
                          <a:cs typeface="Calibri"/>
                        </a:rPr>
                        <a:t>20%</a:t>
                      </a:r>
                      <a:endParaRPr lang="en-GB" sz="12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14.2%</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157661440"/>
                  </a:ext>
                </a:extLst>
              </a:tr>
              <a:tr h="536584">
                <a:tc vMerge="1">
                  <a:txBody>
                    <a:bodyPr/>
                    <a:lstStyle/>
                    <a:p>
                      <a:endParaRPr lang="en-GB"/>
                    </a:p>
                  </a:txBody>
                  <a:tcPr/>
                </a:tc>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Non- 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9%</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dirty="0">
                          <a:solidFill>
                            <a:srgbClr val="000000"/>
                          </a:solidFill>
                          <a:effectLst/>
                          <a:latin typeface="Calibri"/>
                          <a:ea typeface="Times New Roman" panose="02020603050405020304" pitchFamily="18" charset="0"/>
                          <a:cs typeface="Calibri"/>
                        </a:rPr>
                        <a:t>12%</a:t>
                      </a:r>
                      <a:endParaRPr lang="en-GB" sz="12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06438061"/>
                  </a:ext>
                </a:extLst>
              </a:tr>
              <a:tr h="559417">
                <a:tc vMerge="1">
                  <a:txBody>
                    <a:bodyPr/>
                    <a:lstStyle/>
                    <a:p>
                      <a:endParaRPr lang="en-GB"/>
                    </a:p>
                  </a:txBody>
                  <a:tcPr/>
                </a:tc>
                <a:tc rowSpan="2">
                  <a:txBody>
                    <a:bodyPr/>
                    <a:lstStyle/>
                    <a:p>
                      <a:r>
                        <a:rPr lang="en-GB" sz="1200" b="1" dirty="0">
                          <a:solidFill>
                            <a:srgbClr val="000000"/>
                          </a:solidFill>
                          <a:effectLst/>
                          <a:latin typeface="Calibri"/>
                          <a:ea typeface="Times New Roman" panose="02020603050405020304" pitchFamily="18" charset="0"/>
                          <a:cs typeface="Times New Roman"/>
                        </a:rPr>
                        <a:t>4c</a:t>
                      </a:r>
                    </a:p>
                    <a:p>
                      <a:r>
                        <a:rPr lang="en-GB" sz="1200" dirty="0">
                          <a:solidFill>
                            <a:srgbClr val="000000"/>
                          </a:solidFill>
                          <a:effectLst/>
                          <a:latin typeface="Calibri"/>
                          <a:ea typeface="Times New Roman" panose="02020603050405020304" pitchFamily="18" charset="0"/>
                          <a:cs typeface="Times New Roman"/>
                        </a:rPr>
                        <a:t>% of staff experiencing harassment, bullying or abuse from other colleagues in the last 12 months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23%</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200">
                        <a:effectLst/>
                        <a:latin typeface="Calibri"/>
                        <a:ea typeface="Calibri" panose="020F0502020204030204" pitchFamily="34" charset="0"/>
                        <a:cs typeface="Calibri"/>
                      </a:endParaRPr>
                    </a:p>
                    <a:p>
                      <a:pPr algn="ctr" fontAlgn="base"/>
                      <a:r>
                        <a:rPr lang="en-GB" sz="1100" dirty="0">
                          <a:solidFill>
                            <a:srgbClr val="000000"/>
                          </a:solidFill>
                          <a:effectLst/>
                          <a:latin typeface="Calibri"/>
                          <a:ea typeface="Times New Roman" panose="02020603050405020304" pitchFamily="18" charset="0"/>
                          <a:cs typeface="Calibri"/>
                        </a:rPr>
                        <a:t>26%</a:t>
                      </a:r>
                      <a:endParaRPr lang="en-GB" sz="1200" dirty="0">
                        <a:effectLst/>
                        <a:latin typeface="Times New Roman"/>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23.1%</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1639129"/>
                  </a:ext>
                </a:extLst>
              </a:tr>
              <a:tr h="441683">
                <a:tc vMerge="1">
                  <a:txBody>
                    <a:bodyPr/>
                    <a:lstStyle/>
                    <a:p>
                      <a:endParaRPr lang="en-GB"/>
                    </a:p>
                  </a:txBody>
                  <a:tcPr/>
                </a:tc>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Non- 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14%</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16%</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14.6%</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475350"/>
                  </a:ext>
                </a:extLst>
              </a:tr>
              <a:tr h="363907">
                <a:tc vMerge="1">
                  <a:txBody>
                    <a:bodyPr/>
                    <a:lstStyle/>
                    <a:p>
                      <a:endParaRPr lang="en-GB"/>
                    </a:p>
                  </a:txBody>
                  <a:tcPr/>
                </a:tc>
                <a:tc rowSpan="2">
                  <a:txBody>
                    <a:bodyPr/>
                    <a:lstStyle/>
                    <a:p>
                      <a:r>
                        <a:rPr lang="en-GB" sz="1200" b="1" dirty="0">
                          <a:solidFill>
                            <a:srgbClr val="000000"/>
                          </a:solidFill>
                          <a:effectLst/>
                          <a:latin typeface="Calibri"/>
                          <a:ea typeface="Times New Roman" panose="02020603050405020304" pitchFamily="18" charset="0"/>
                          <a:cs typeface="Times New Roman"/>
                        </a:rPr>
                        <a:t>4d</a:t>
                      </a:r>
                    </a:p>
                    <a:p>
                      <a:r>
                        <a:rPr lang="en-GB" sz="1200" dirty="0">
                          <a:solidFill>
                            <a:srgbClr val="000000"/>
                          </a:solidFill>
                          <a:effectLst/>
                          <a:latin typeface="Calibri"/>
                          <a:ea typeface="Times New Roman" panose="02020603050405020304" pitchFamily="18" charset="0"/>
                          <a:cs typeface="Times New Roman"/>
                        </a:rPr>
                        <a:t>% of staff saying that the last time they experienced harassment, bullying or abuse at work, they or a colleague reported it in the last 12 month</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dirty="0">
                          <a:solidFill>
                            <a:srgbClr val="000000"/>
                          </a:solidFill>
                          <a:effectLst/>
                          <a:latin typeface="Calibri"/>
                          <a:ea typeface="Times New Roman" panose="02020603050405020304" pitchFamily="18" charset="0"/>
                          <a:cs typeface="Times New Roman"/>
                        </a:rPr>
                        <a:t>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60%</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56%</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59.9%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86840157"/>
                  </a:ext>
                </a:extLst>
              </a:tr>
              <a:tr h="826093">
                <a:tc vMerge="1">
                  <a:txBody>
                    <a:bodyPr/>
                    <a:lstStyle/>
                    <a:p>
                      <a:endParaRPr lang="en-GB"/>
                    </a:p>
                  </a:txBody>
                  <a:tcPr/>
                </a:tc>
                <a:tc vMerge="1">
                  <a:txBody>
                    <a:bodyPr/>
                    <a:lstStyle/>
                    <a:p>
                      <a:endParaRPr lang="en-GB"/>
                    </a:p>
                  </a:txBody>
                  <a:tcPr/>
                </a:tc>
                <a:tc>
                  <a:txBody>
                    <a:bodyPr/>
                    <a:lstStyle/>
                    <a:p>
                      <a:r>
                        <a:rPr lang="en-GB" sz="1200" b="1" dirty="0">
                          <a:solidFill>
                            <a:srgbClr val="000000"/>
                          </a:solidFill>
                          <a:effectLst/>
                          <a:latin typeface="Calibri"/>
                          <a:ea typeface="Times New Roman" panose="02020603050405020304" pitchFamily="18" charset="0"/>
                          <a:cs typeface="Times New Roman"/>
                        </a:rPr>
                        <a:t>Non- Disabled</a:t>
                      </a:r>
                      <a:endParaRPr lang="en-GB" sz="1400" dirty="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64%</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dirty="0">
                          <a:solidFill>
                            <a:srgbClr val="000000"/>
                          </a:solidFill>
                          <a:effectLst/>
                          <a:latin typeface="Calibri"/>
                          <a:ea typeface="Times New Roman" panose="02020603050405020304" pitchFamily="18" charset="0"/>
                          <a:cs typeface="Calibri"/>
                        </a:rPr>
                        <a:t>57%</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dirty="0">
                          <a:solidFill>
                            <a:srgbClr val="000000"/>
                          </a:solidFill>
                          <a:effectLst/>
                          <a:latin typeface="Calibri"/>
                          <a:ea typeface="Calibri"/>
                          <a:cs typeface="Calibri"/>
                        </a:rPr>
                        <a:t>61.9%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dirty="0">
                          <a:solidFill>
                            <a:srgbClr val="00B050"/>
                          </a:solidFill>
                          <a:effectLst/>
                          <a:latin typeface="+mn-lt"/>
                          <a:ea typeface="Times New Roman" panose="02020603050405020304" pitchFamily="18" charset="0"/>
                          <a:cs typeface="Calibri"/>
                        </a:rPr>
                        <a:t>↑</a:t>
                      </a:r>
                      <a:endParaRPr lang="en-GB" sz="1200" dirty="0">
                        <a:effectLst/>
                        <a:latin typeface="+mn-lt"/>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98924539"/>
                  </a:ext>
                </a:extLst>
              </a:tr>
            </a:tbl>
          </a:graphicData>
        </a:graphic>
      </p:graphicFrame>
      <p:sp>
        <p:nvSpPr>
          <p:cNvPr id="6" name="TextBox 5">
            <a:extLst>
              <a:ext uri="{FF2B5EF4-FFF2-40B4-BE49-F238E27FC236}">
                <a16:creationId xmlns:a16="http://schemas.microsoft.com/office/drawing/2014/main" id="{BC50D271-A9E0-A571-0497-CE652275A6F2}"/>
              </a:ext>
            </a:extLst>
          </p:cNvPr>
          <p:cNvSpPr txBox="1"/>
          <p:nvPr/>
        </p:nvSpPr>
        <p:spPr>
          <a:xfrm>
            <a:off x="648629" y="219995"/>
            <a:ext cx="9532434" cy="1261884"/>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4</a:t>
            </a:r>
          </a:p>
          <a:p>
            <a:r>
              <a:rPr lang="en-GB" sz="1600">
                <a:latin typeface="ArialMT"/>
              </a:rPr>
              <a:t>The following Staff Survey Metrics, compare the responses for both Disabled and non-disabled staff.</a:t>
            </a:r>
            <a:endParaRPr lang="en-GB" sz="2000"/>
          </a:p>
        </p:txBody>
      </p:sp>
      <p:sp>
        <p:nvSpPr>
          <p:cNvPr id="7" name="TextBox 6">
            <a:extLst>
              <a:ext uri="{FF2B5EF4-FFF2-40B4-BE49-F238E27FC236}">
                <a16:creationId xmlns:a16="http://schemas.microsoft.com/office/drawing/2014/main" id="{9DE2EA4F-C17A-9AD1-39C7-2B2AB0570620}"/>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2C0BA853-0829-89B8-199C-7AB87ADE6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156331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D8B77-EE82-0A96-E47F-0859713BA0A6}"/>
              </a:ext>
            </a:extLst>
          </p:cNvPr>
          <p:cNvSpPr txBox="1"/>
          <p:nvPr/>
        </p:nvSpPr>
        <p:spPr>
          <a:xfrm>
            <a:off x="357740" y="424005"/>
            <a:ext cx="11184674" cy="646331"/>
          </a:xfrm>
          <a:prstGeom prst="rect">
            <a:avLst/>
          </a:prstGeom>
          <a:noFill/>
        </p:spPr>
        <p:txBody>
          <a:bodyPr wrap="square">
            <a:spAutoFit/>
          </a:bodyPr>
          <a:lstStyle/>
          <a:p>
            <a:r>
              <a:rPr lang="en-GB" sz="2000" b="1">
                <a:solidFill>
                  <a:srgbClr val="1E477C"/>
                </a:solidFill>
                <a:effectLst/>
                <a:latin typeface="Calibri" panose="020F0502020204030204" pitchFamily="34" charset="0"/>
                <a:ea typeface="Times New Roman" panose="02020603050405020304" pitchFamily="18" charset="0"/>
              </a:rPr>
              <a:t>ELFT WORKFORCE RACE EQUALITY STANDARD (WRES) </a:t>
            </a:r>
            <a:endParaRPr lang="en-GB" sz="1600">
              <a:effectLst/>
              <a:latin typeface="Times New Roman" panose="02020603050405020304" pitchFamily="18" charset="0"/>
              <a:ea typeface="Times New Roman" panose="02020603050405020304" pitchFamily="18" charset="0"/>
            </a:endParaRPr>
          </a:p>
          <a:p>
            <a:endParaRPr lang="en-GB" sz="1600">
              <a:effectLst/>
              <a:latin typeface="Times New Roman" panose="02020603050405020304" pitchFamily="18" charset="0"/>
              <a:ea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6330FA16-2D7D-802E-5F96-572AE29E3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graphicFrame>
        <p:nvGraphicFramePr>
          <p:cNvPr id="2" name="Table 4">
            <a:extLst>
              <a:ext uri="{FF2B5EF4-FFF2-40B4-BE49-F238E27FC236}">
                <a16:creationId xmlns:a16="http://schemas.microsoft.com/office/drawing/2014/main" id="{0BFF50E0-FCF9-0FE1-BD88-5A81BFABED23}"/>
              </a:ext>
            </a:extLst>
          </p:cNvPr>
          <p:cNvGraphicFramePr>
            <a:graphicFrameLocks noGrp="1"/>
          </p:cNvGraphicFramePr>
          <p:nvPr>
            <p:extLst>
              <p:ext uri="{D42A27DB-BD31-4B8C-83A1-F6EECF244321}">
                <p14:modId xmlns:p14="http://schemas.microsoft.com/office/powerpoint/2010/main" val="3977730361"/>
              </p:ext>
            </p:extLst>
          </p:nvPr>
        </p:nvGraphicFramePr>
        <p:xfrm>
          <a:off x="1030517" y="2388485"/>
          <a:ext cx="8485446" cy="2317268"/>
        </p:xfrm>
        <a:graphic>
          <a:graphicData uri="http://schemas.openxmlformats.org/drawingml/2006/table">
            <a:tbl>
              <a:tblPr bandRow="1">
                <a:tableStyleId>{7DF18680-E054-41AD-8BC1-D1AEF772440D}</a:tableStyleId>
              </a:tblPr>
              <a:tblGrid>
                <a:gridCol w="8485446">
                  <a:extLst>
                    <a:ext uri="{9D8B030D-6E8A-4147-A177-3AD203B41FA5}">
                      <a16:colId xmlns:a16="http://schemas.microsoft.com/office/drawing/2014/main" val="3206034877"/>
                    </a:ext>
                  </a:extLst>
                </a:gridCol>
              </a:tblGrid>
              <a:tr h="579317">
                <a:tc>
                  <a:txBody>
                    <a:bodyPr/>
                    <a:lstStyle/>
                    <a:p>
                      <a:r>
                        <a:rPr lang="en-GB" sz="1800" kern="1200">
                          <a:solidFill>
                            <a:srgbClr val="1E477C"/>
                          </a:solidFill>
                          <a:effectLst/>
                          <a:latin typeface="+mn-lt"/>
                          <a:ea typeface="+mn-ea"/>
                          <a:cs typeface="+mn-cs"/>
                        </a:rPr>
                        <a:t>High Impact Action Plan Targets</a:t>
                      </a:r>
                    </a:p>
                  </a:txBody>
                  <a:tcPr anchor="ctr"/>
                </a:tc>
                <a:extLst>
                  <a:ext uri="{0D108BD9-81ED-4DB2-BD59-A6C34878D82A}">
                    <a16:rowId xmlns:a16="http://schemas.microsoft.com/office/drawing/2014/main" val="461917571"/>
                  </a:ext>
                </a:extLst>
              </a:tr>
              <a:tr h="579317">
                <a:tc>
                  <a:txBody>
                    <a:bodyPr/>
                    <a:lstStyle/>
                    <a:p>
                      <a:r>
                        <a:rPr lang="en-GB" sz="1800">
                          <a:solidFill>
                            <a:srgbClr val="1E477C"/>
                          </a:solidFill>
                          <a:effectLst/>
                        </a:rPr>
                        <a:t>Workforce Race Equality Standard </a:t>
                      </a:r>
                      <a:r>
                        <a:rPr lang="en-GB" sz="1800" b="1">
                          <a:solidFill>
                            <a:srgbClr val="1E477C"/>
                          </a:solidFill>
                          <a:effectLst/>
                        </a:rPr>
                        <a:t>(WRES) </a:t>
                      </a:r>
                      <a:endParaRPr lang="en-GB"/>
                    </a:p>
                  </a:txBody>
                  <a:tcPr anchor="ctr"/>
                </a:tc>
                <a:extLst>
                  <a:ext uri="{0D108BD9-81ED-4DB2-BD59-A6C34878D82A}">
                    <a16:rowId xmlns:a16="http://schemas.microsoft.com/office/drawing/2014/main" val="975678047"/>
                  </a:ext>
                </a:extLst>
              </a:tr>
              <a:tr h="579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1E477C"/>
                          </a:solidFill>
                          <a:effectLst/>
                        </a:rPr>
                        <a:t>Workforce Disability Equality Standard </a:t>
                      </a:r>
                      <a:r>
                        <a:rPr lang="en-GB" sz="1800" b="1">
                          <a:solidFill>
                            <a:srgbClr val="1E477C"/>
                          </a:solidFill>
                          <a:effectLst/>
                        </a:rPr>
                        <a:t>(WDES)</a:t>
                      </a:r>
                      <a:endParaRPr lang="en-GB" sz="1800" b="1">
                        <a:solidFill>
                          <a:srgbClr val="1E477C"/>
                        </a:solidFill>
                        <a:effectLst/>
                        <a:latin typeface="Calibri" panose="020F0502020204030204" pitchFamily="34" charset="0"/>
                        <a:ea typeface="Times New Roman" panose="02020603050405020304" pitchFamily="18" charset="0"/>
                      </a:endParaRPr>
                    </a:p>
                  </a:txBody>
                  <a:tcPr anchor="ctr"/>
                </a:tc>
                <a:extLst>
                  <a:ext uri="{0D108BD9-81ED-4DB2-BD59-A6C34878D82A}">
                    <a16:rowId xmlns:a16="http://schemas.microsoft.com/office/drawing/2014/main" val="996745677"/>
                  </a:ext>
                </a:extLst>
              </a:tr>
              <a:tr h="579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1E477C"/>
                          </a:solidFill>
                          <a:effectLst/>
                          <a:latin typeface="Calibri" panose="020F0502020204030204" pitchFamily="34" charset="0"/>
                          <a:ea typeface="Times New Roman" panose="02020603050405020304" pitchFamily="18" charset="0"/>
                        </a:rPr>
                        <a:t>WRES/WDES Staff Survey Analysis</a:t>
                      </a:r>
                    </a:p>
                  </a:txBody>
                  <a:tcPr anchor="ctr"/>
                </a:tc>
                <a:extLst>
                  <a:ext uri="{0D108BD9-81ED-4DB2-BD59-A6C34878D82A}">
                    <a16:rowId xmlns:a16="http://schemas.microsoft.com/office/drawing/2014/main" val="2084557407"/>
                  </a:ext>
                </a:extLst>
              </a:tr>
            </a:tbl>
          </a:graphicData>
        </a:graphic>
      </p:graphicFrame>
      <p:sp>
        <p:nvSpPr>
          <p:cNvPr id="6" name="TextBox 5">
            <a:extLst>
              <a:ext uri="{FF2B5EF4-FFF2-40B4-BE49-F238E27FC236}">
                <a16:creationId xmlns:a16="http://schemas.microsoft.com/office/drawing/2014/main" id="{423D065B-1243-2481-0412-BF216EB4788B}"/>
              </a:ext>
            </a:extLst>
          </p:cNvPr>
          <p:cNvSpPr txBox="1"/>
          <p:nvPr/>
        </p:nvSpPr>
        <p:spPr>
          <a:xfrm>
            <a:off x="3045229" y="1648959"/>
            <a:ext cx="6101542" cy="461665"/>
          </a:xfrm>
          <a:prstGeom prst="rect">
            <a:avLst/>
          </a:prstGeom>
          <a:noFill/>
        </p:spPr>
        <p:txBody>
          <a:bodyPr wrap="square">
            <a:spAutoFit/>
          </a:bodyPr>
          <a:lstStyle/>
          <a:p>
            <a:pPr algn="ctr"/>
            <a:r>
              <a:rPr lang="en-GB" sz="2400" b="1">
                <a:effectLst/>
                <a:latin typeface="Calibri" panose="020F0502020204030204" pitchFamily="34" charset="0"/>
                <a:ea typeface="Times New Roman" panose="02020603050405020304" pitchFamily="18" charset="0"/>
              </a:rPr>
              <a:t>Contents</a:t>
            </a:r>
            <a:endParaRPr lang="en-GB" b="1">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36538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1ECD99-1394-96BE-E136-9702A7F7B620}"/>
              </a:ext>
            </a:extLst>
          </p:cNvPr>
          <p:cNvGraphicFramePr>
            <a:graphicFrameLocks noGrp="1"/>
          </p:cNvGraphicFramePr>
          <p:nvPr/>
        </p:nvGraphicFramePr>
        <p:xfrm>
          <a:off x="769855" y="1615704"/>
          <a:ext cx="10652275" cy="2265320"/>
        </p:xfrm>
        <a:graphic>
          <a:graphicData uri="http://schemas.openxmlformats.org/drawingml/2006/table">
            <a:tbl>
              <a:tblPr firstRow="1" firstCol="1" bandRow="1"/>
              <a:tblGrid>
                <a:gridCol w="4065619">
                  <a:extLst>
                    <a:ext uri="{9D8B030D-6E8A-4147-A177-3AD203B41FA5}">
                      <a16:colId xmlns:a16="http://schemas.microsoft.com/office/drawing/2014/main" val="1535042733"/>
                    </a:ext>
                  </a:extLst>
                </a:gridCol>
                <a:gridCol w="1112571">
                  <a:extLst>
                    <a:ext uri="{9D8B030D-6E8A-4147-A177-3AD203B41FA5}">
                      <a16:colId xmlns:a16="http://schemas.microsoft.com/office/drawing/2014/main" val="4037531072"/>
                    </a:ext>
                  </a:extLst>
                </a:gridCol>
                <a:gridCol w="464886">
                  <a:extLst>
                    <a:ext uri="{9D8B030D-6E8A-4147-A177-3AD203B41FA5}">
                      <a16:colId xmlns:a16="http://schemas.microsoft.com/office/drawing/2014/main" val="2793754861"/>
                    </a:ext>
                  </a:extLst>
                </a:gridCol>
                <a:gridCol w="520120">
                  <a:extLst>
                    <a:ext uri="{9D8B030D-6E8A-4147-A177-3AD203B41FA5}">
                      <a16:colId xmlns:a16="http://schemas.microsoft.com/office/drawing/2014/main" val="353729782"/>
                    </a:ext>
                  </a:extLst>
                </a:gridCol>
                <a:gridCol w="520120">
                  <a:extLst>
                    <a:ext uri="{9D8B030D-6E8A-4147-A177-3AD203B41FA5}">
                      <a16:colId xmlns:a16="http://schemas.microsoft.com/office/drawing/2014/main" val="4000967240"/>
                    </a:ext>
                  </a:extLst>
                </a:gridCol>
                <a:gridCol w="520120">
                  <a:extLst>
                    <a:ext uri="{9D8B030D-6E8A-4147-A177-3AD203B41FA5}">
                      <a16:colId xmlns:a16="http://schemas.microsoft.com/office/drawing/2014/main" val="2998672131"/>
                    </a:ext>
                  </a:extLst>
                </a:gridCol>
                <a:gridCol w="3448839">
                  <a:extLst>
                    <a:ext uri="{9D8B030D-6E8A-4147-A177-3AD203B41FA5}">
                      <a16:colId xmlns:a16="http://schemas.microsoft.com/office/drawing/2014/main" val="1101340753"/>
                    </a:ext>
                  </a:extLst>
                </a:gridCol>
              </a:tblGrid>
              <a:tr h="358077">
                <a:tc gridSpan="2">
                  <a:txBody>
                    <a:bodyPr/>
                    <a:lstStyle/>
                    <a:p>
                      <a:r>
                        <a:rPr lang="en-GB" sz="1200" b="1">
                          <a:solidFill>
                            <a:schemeClr val="bg1"/>
                          </a:solidFill>
                          <a:effectLst/>
                          <a:latin typeface="Calibri"/>
                          <a:ea typeface="Times New Roman" panose="02020603050405020304" pitchFamily="18" charset="0"/>
                          <a:cs typeface="Times New Roman"/>
                        </a:rPr>
                        <a:t>Metric  5 – Staff Survey Q.14 </a:t>
                      </a:r>
                      <a:endParaRPr lang="en-GB"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b="1">
                          <a:solidFill>
                            <a:schemeClr val="bg1"/>
                          </a:solidFill>
                          <a:effectLst/>
                          <a:latin typeface="Calibri"/>
                          <a:ea typeface="Times New Roman" panose="02020603050405020304" pitchFamily="18" charset="0"/>
                          <a:cs typeface="Calibri"/>
                        </a:rPr>
                        <a:t>2022</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buNone/>
                      </a:pPr>
                      <a:r>
                        <a:rPr lang="en-GB" sz="1200" b="1">
                          <a:solidFill>
                            <a:schemeClr val="bg1"/>
                          </a:solidFill>
                          <a:effectLst/>
                          <a:latin typeface="Calibri"/>
                          <a:ea typeface="Calibri" panose="020F0502020204030204" pitchFamily="34" charset="0"/>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Comment</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565824439"/>
                  </a:ext>
                </a:extLst>
              </a:tr>
              <a:tr h="992545">
                <a:tc rowSpan="2">
                  <a:txBody>
                    <a:bodyPr/>
                    <a:lstStyle/>
                    <a:p>
                      <a:endParaRPr lang="en-GB" sz="1400">
                        <a:effectLst/>
                        <a:latin typeface="Calibri"/>
                        <a:ea typeface="Times New Roman" panose="02020603050405020304" pitchFamily="18" charset="0"/>
                        <a:cs typeface="Times New Roman"/>
                      </a:endParaRPr>
                    </a:p>
                    <a:p>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a:ea typeface="Times New Roman" panose="02020603050405020304" pitchFamily="18" charset="0"/>
                          <a:cs typeface="Times New Roman"/>
                        </a:rPr>
                        <a:t>Percentage of Disabled staff compared to non-disabled staff believing that the Trust provides equal opportunities for career progression or promotion.</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a:ea typeface="Times New Roman" panose="02020603050405020304" pitchFamily="18" charset="0"/>
                          <a:cs typeface="Times New Roman"/>
                        </a:rPr>
                        <a:t>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50%</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51%</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53.9%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a:effectLst/>
                          <a:latin typeface="+mn-lt"/>
                          <a:ea typeface="Calibri" panose="020F0502020204030204" pitchFamily="34" charset="0"/>
                          <a:cs typeface="Calibri"/>
                        </a:rPr>
                        <a:t>There have been notable improvements for disabled staff in this metric. In 2022, the equity gap stood at 8.3%, 2024, the gap has decreased to 3.6%.</a:t>
                      </a:r>
                    </a:p>
                    <a:p>
                      <a:pPr fontAlgn="base"/>
                      <a:endParaRPr lang="en-GB" sz="1200">
                        <a:effectLst/>
                        <a:latin typeface="+mn-lt"/>
                        <a:ea typeface="Calibri" panose="020F0502020204030204" pitchFamily="34" charset="0"/>
                        <a:cs typeface="Calibri"/>
                      </a:endParaRPr>
                    </a:p>
                    <a:p>
                      <a:pPr fontAlgn="base"/>
                      <a:r>
                        <a:rPr lang="en-GB" sz="1200">
                          <a:effectLst/>
                          <a:latin typeface="+mn-lt"/>
                          <a:ea typeface="Calibri" panose="020F0502020204030204" pitchFamily="34" charset="0"/>
                          <a:cs typeface="Calibri"/>
                        </a:rPr>
                        <a:t>Disabled staff working in Community Health Services (Tower Hamlets, Specialist, Bedfordshire) reported the highest number of staff answering yes.</a:t>
                      </a:r>
                    </a:p>
                    <a:p>
                      <a:pPr fontAlgn="base"/>
                      <a:endParaRPr lang="en-GB" sz="1200">
                        <a:effectLst/>
                        <a:latin typeface="+mn-lt"/>
                        <a:ea typeface="Calibri" panose="020F0502020204030204" pitchFamily="34" charset="0"/>
                        <a:cs typeface="Calibri"/>
                      </a:endParaRPr>
                    </a:p>
                    <a:p>
                      <a:pPr fontAlgn="base"/>
                      <a:r>
                        <a:rPr lang="en-GB" sz="1200">
                          <a:effectLst/>
                          <a:latin typeface="+mn-lt"/>
                          <a:ea typeface="Calibri" panose="020F0502020204030204" pitchFamily="34" charset="0"/>
                          <a:cs typeface="Calibri"/>
                        </a:rPr>
                        <a:t>However, disabled staff aged 21-30 and over 50 across the Trust represent the lowest yes responses.</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284475"/>
                  </a:ext>
                </a:extLst>
              </a:tr>
              <a:tr h="914698">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 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58%</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59%</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57.5%</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FF000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5557214"/>
                  </a:ext>
                </a:extLst>
              </a:tr>
            </a:tbl>
          </a:graphicData>
        </a:graphic>
      </p:graphicFrame>
      <p:graphicFrame>
        <p:nvGraphicFramePr>
          <p:cNvPr id="3" name="Table 2">
            <a:extLst>
              <a:ext uri="{FF2B5EF4-FFF2-40B4-BE49-F238E27FC236}">
                <a16:creationId xmlns:a16="http://schemas.microsoft.com/office/drawing/2014/main" id="{5A0743CB-F813-7A91-5A1D-D8F035130015}"/>
              </a:ext>
            </a:extLst>
          </p:cNvPr>
          <p:cNvGraphicFramePr>
            <a:graphicFrameLocks noGrp="1"/>
          </p:cNvGraphicFramePr>
          <p:nvPr/>
        </p:nvGraphicFramePr>
        <p:xfrm>
          <a:off x="769855" y="4193187"/>
          <a:ext cx="10652260" cy="1973612"/>
        </p:xfrm>
        <a:graphic>
          <a:graphicData uri="http://schemas.openxmlformats.org/drawingml/2006/table">
            <a:tbl>
              <a:tblPr firstRow="1" firstCol="1" bandRow="1"/>
              <a:tblGrid>
                <a:gridCol w="4092222">
                  <a:extLst>
                    <a:ext uri="{9D8B030D-6E8A-4147-A177-3AD203B41FA5}">
                      <a16:colId xmlns:a16="http://schemas.microsoft.com/office/drawing/2014/main" val="1574546475"/>
                    </a:ext>
                  </a:extLst>
                </a:gridCol>
                <a:gridCol w="1044037">
                  <a:extLst>
                    <a:ext uri="{9D8B030D-6E8A-4147-A177-3AD203B41FA5}">
                      <a16:colId xmlns:a16="http://schemas.microsoft.com/office/drawing/2014/main" val="3089791497"/>
                    </a:ext>
                  </a:extLst>
                </a:gridCol>
                <a:gridCol w="476249">
                  <a:extLst>
                    <a:ext uri="{9D8B030D-6E8A-4147-A177-3AD203B41FA5}">
                      <a16:colId xmlns:a16="http://schemas.microsoft.com/office/drawing/2014/main" val="2494368407"/>
                    </a:ext>
                  </a:extLst>
                </a:gridCol>
                <a:gridCol w="511526">
                  <a:extLst>
                    <a:ext uri="{9D8B030D-6E8A-4147-A177-3AD203B41FA5}">
                      <a16:colId xmlns:a16="http://schemas.microsoft.com/office/drawing/2014/main" val="1209577732"/>
                    </a:ext>
                  </a:extLst>
                </a:gridCol>
                <a:gridCol w="509309">
                  <a:extLst>
                    <a:ext uri="{9D8B030D-6E8A-4147-A177-3AD203B41FA5}">
                      <a16:colId xmlns:a16="http://schemas.microsoft.com/office/drawing/2014/main" val="1510332407"/>
                    </a:ext>
                  </a:extLst>
                </a:gridCol>
                <a:gridCol w="542197">
                  <a:extLst>
                    <a:ext uri="{9D8B030D-6E8A-4147-A177-3AD203B41FA5}">
                      <a16:colId xmlns:a16="http://schemas.microsoft.com/office/drawing/2014/main" val="3677487676"/>
                    </a:ext>
                  </a:extLst>
                </a:gridCol>
                <a:gridCol w="3476720">
                  <a:extLst>
                    <a:ext uri="{9D8B030D-6E8A-4147-A177-3AD203B41FA5}">
                      <a16:colId xmlns:a16="http://schemas.microsoft.com/office/drawing/2014/main" val="3047290596"/>
                    </a:ext>
                  </a:extLst>
                </a:gridCol>
              </a:tblGrid>
              <a:tr h="497044">
                <a:tc gridSpan="2">
                  <a:txBody>
                    <a:bodyPr/>
                    <a:lstStyle/>
                    <a:p>
                      <a:r>
                        <a:rPr lang="en-GB" sz="1200" b="1">
                          <a:solidFill>
                            <a:schemeClr val="bg1"/>
                          </a:solidFill>
                          <a:effectLst/>
                          <a:latin typeface="Calibri"/>
                          <a:ea typeface="Times New Roman" panose="02020603050405020304" pitchFamily="18" charset="0"/>
                          <a:cs typeface="Times New Roman"/>
                        </a:rPr>
                        <a:t>Metric  6 – Staff Survey Q.11e</a:t>
                      </a:r>
                      <a:endParaRPr lang="en-GB" sz="1400">
                        <a:solidFill>
                          <a:schemeClr val="bg1"/>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tc>
                <a:tc>
                  <a:txBody>
                    <a:bodyPr/>
                    <a:lstStyle/>
                    <a:p>
                      <a:pPr fontAlgn="base"/>
                      <a:r>
                        <a:rPr lang="en-GB" sz="1200" b="1">
                          <a:solidFill>
                            <a:schemeClr val="bg1"/>
                          </a:solidFill>
                          <a:effectLst/>
                          <a:latin typeface="Calibri"/>
                          <a:ea typeface="Times New Roman" panose="02020603050405020304" pitchFamily="18" charset="0"/>
                          <a:cs typeface="Calibri"/>
                        </a:rPr>
                        <a:t>2022</a:t>
                      </a:r>
                      <a:endParaRPr lang="en-GB" sz="1400">
                        <a:solidFill>
                          <a:schemeClr val="bg1"/>
                        </a:solidFill>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buNone/>
                      </a:pPr>
                      <a:r>
                        <a:rPr lang="en-GB" sz="1200" b="1">
                          <a:solidFill>
                            <a:schemeClr val="bg1"/>
                          </a:solidFill>
                          <a:effectLst/>
                          <a:latin typeface="Calibri"/>
                          <a:ea typeface="Calibri"/>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Comment</a:t>
                      </a:r>
                      <a:endParaRPr lang="en-GB" sz="1400">
                        <a:solidFill>
                          <a:schemeClr val="bg1"/>
                        </a:solidFill>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84045834"/>
                  </a:ext>
                </a:extLst>
              </a:tr>
              <a:tr h="801845">
                <a:tc rowSpan="2">
                  <a:txBody>
                    <a:bodyPr/>
                    <a:lstStyle/>
                    <a:p>
                      <a:endParaRPr lang="en-GB" sz="1400">
                        <a:effectLst/>
                        <a:latin typeface="Calibri"/>
                        <a:ea typeface="Times New Roman" panose="02020603050405020304" pitchFamily="18" charset="0"/>
                        <a:cs typeface="Times New Roman"/>
                      </a:endParaRPr>
                    </a:p>
                    <a:p>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a:ea typeface="Times New Roman" panose="02020603050405020304" pitchFamily="18" charset="0"/>
                          <a:cs typeface="Times New Roman"/>
                        </a:rPr>
                        <a:t>Percentage of Disabled staff compared to non-disabled staff saying that they have felt pressure from their manager to come to work, despite not feeling well enough to perform their duties.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a:ea typeface="Times New Roman" panose="02020603050405020304" pitchFamily="18" charset="0"/>
                          <a:cs typeface="Times New Roman"/>
                        </a:rPr>
                        <a:t>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23%</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 </a:t>
                      </a:r>
                      <a:r>
                        <a:rPr lang="en-GB" sz="1100">
                          <a:solidFill>
                            <a:srgbClr val="000000"/>
                          </a:solidFill>
                          <a:effectLst/>
                          <a:latin typeface="Calibri"/>
                          <a:ea typeface="Times New Roman" panose="02020603050405020304" pitchFamily="18" charset="0"/>
                          <a:cs typeface="Calibri"/>
                        </a:rPr>
                        <a:t>25%</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a:cs typeface="Calibri"/>
                        </a:rPr>
                        <a:t>21.2%</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a:effectLst/>
                          <a:latin typeface="Calibri"/>
                          <a:ea typeface="Calibri"/>
                          <a:cs typeface="Times New Roman"/>
                        </a:rPr>
                        <a:t>This metric has improved for all staff across the Trust.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effectLst/>
                          <a:latin typeface="Calibri"/>
                          <a:ea typeface="Calibri"/>
                          <a:cs typeface="Times New Roman"/>
                        </a:rPr>
                        <a:t>The equity gap has decreased from 8% in 2023 to 5.8% in 2024.</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effectLst/>
                          <a:latin typeface="Calibri"/>
                          <a:ea typeface="Calibri"/>
                          <a:cs typeface="Times New Roman"/>
                        </a:rPr>
                        <a:t>Disabled staff working in Forensics services represent more than twice the Trust average for this metric (40% and 17% respectively).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83938"/>
                  </a:ext>
                </a:extLst>
              </a:tr>
              <a:tr h="674723">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 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17%</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 17%</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a:cs typeface="Calibri"/>
                        </a:rPr>
                        <a:t>15.4%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ctr">
                        <a:buNone/>
                      </a:pPr>
                      <a:r>
                        <a:rPr lang="en-GB" sz="1200" b="1" i="0" u="none" strike="noStrike" noProof="0">
                          <a:solidFill>
                            <a:srgbClr val="00B05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71480812"/>
                  </a:ext>
                </a:extLst>
              </a:tr>
            </a:tbl>
          </a:graphicData>
        </a:graphic>
      </p:graphicFrame>
      <p:sp>
        <p:nvSpPr>
          <p:cNvPr id="6" name="TextBox 5">
            <a:extLst>
              <a:ext uri="{FF2B5EF4-FFF2-40B4-BE49-F238E27FC236}">
                <a16:creationId xmlns:a16="http://schemas.microsoft.com/office/drawing/2014/main" id="{B9DD14BB-D0FD-64A8-3852-1D6AEA698ED8}"/>
              </a:ext>
            </a:extLst>
          </p:cNvPr>
          <p:cNvSpPr txBox="1"/>
          <p:nvPr/>
        </p:nvSpPr>
        <p:spPr>
          <a:xfrm>
            <a:off x="648629" y="219995"/>
            <a:ext cx="1016805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5 &amp; 6</a:t>
            </a:r>
          </a:p>
          <a:p>
            <a:r>
              <a:rPr lang="en-GB" sz="1600">
                <a:latin typeface="ArialMT"/>
              </a:rPr>
              <a:t>The following Staff Survey Metrics, compare the responses for both Disabled and non-disabled staff</a:t>
            </a:r>
            <a:endParaRPr lang="en-GB" sz="2000"/>
          </a:p>
        </p:txBody>
      </p:sp>
      <p:sp>
        <p:nvSpPr>
          <p:cNvPr id="7" name="TextBox 6">
            <a:extLst>
              <a:ext uri="{FF2B5EF4-FFF2-40B4-BE49-F238E27FC236}">
                <a16:creationId xmlns:a16="http://schemas.microsoft.com/office/drawing/2014/main" id="{C2C57AC7-BA04-BD49-1A7B-DE96678F0051}"/>
              </a:ext>
            </a:extLst>
          </p:cNvPr>
          <p:cNvSpPr txBox="1"/>
          <p:nvPr/>
        </p:nvSpPr>
        <p:spPr>
          <a:xfrm>
            <a:off x="2477706" y="6623110"/>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7E3EDFC1-7DEB-A05E-ECBE-734E660CF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3239175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5934FB-6861-7E89-91EE-7C24DC293E99}"/>
              </a:ext>
            </a:extLst>
          </p:cNvPr>
          <p:cNvGraphicFramePr>
            <a:graphicFrameLocks noGrp="1"/>
          </p:cNvGraphicFramePr>
          <p:nvPr/>
        </p:nvGraphicFramePr>
        <p:xfrm>
          <a:off x="582649" y="4087666"/>
          <a:ext cx="11026696" cy="2093051"/>
        </p:xfrm>
        <a:graphic>
          <a:graphicData uri="http://schemas.openxmlformats.org/drawingml/2006/table">
            <a:tbl>
              <a:tblPr firstRow="1" firstCol="1" bandRow="1"/>
              <a:tblGrid>
                <a:gridCol w="5279532">
                  <a:extLst>
                    <a:ext uri="{9D8B030D-6E8A-4147-A177-3AD203B41FA5}">
                      <a16:colId xmlns:a16="http://schemas.microsoft.com/office/drawing/2014/main" val="4088984820"/>
                    </a:ext>
                  </a:extLst>
                </a:gridCol>
                <a:gridCol w="551145">
                  <a:extLst>
                    <a:ext uri="{9D8B030D-6E8A-4147-A177-3AD203B41FA5}">
                      <a16:colId xmlns:a16="http://schemas.microsoft.com/office/drawing/2014/main" val="3371767375"/>
                    </a:ext>
                  </a:extLst>
                </a:gridCol>
                <a:gridCol w="463463">
                  <a:extLst>
                    <a:ext uri="{9D8B030D-6E8A-4147-A177-3AD203B41FA5}">
                      <a16:colId xmlns:a16="http://schemas.microsoft.com/office/drawing/2014/main" val="2448737728"/>
                    </a:ext>
                  </a:extLst>
                </a:gridCol>
                <a:gridCol w="557288">
                  <a:extLst>
                    <a:ext uri="{9D8B030D-6E8A-4147-A177-3AD203B41FA5}">
                      <a16:colId xmlns:a16="http://schemas.microsoft.com/office/drawing/2014/main" val="3365672387"/>
                    </a:ext>
                  </a:extLst>
                </a:gridCol>
                <a:gridCol w="501779">
                  <a:extLst>
                    <a:ext uri="{9D8B030D-6E8A-4147-A177-3AD203B41FA5}">
                      <a16:colId xmlns:a16="http://schemas.microsoft.com/office/drawing/2014/main" val="1798535174"/>
                    </a:ext>
                  </a:extLst>
                </a:gridCol>
                <a:gridCol w="3673489">
                  <a:extLst>
                    <a:ext uri="{9D8B030D-6E8A-4147-A177-3AD203B41FA5}">
                      <a16:colId xmlns:a16="http://schemas.microsoft.com/office/drawing/2014/main" val="3698999598"/>
                    </a:ext>
                  </a:extLst>
                </a:gridCol>
              </a:tblGrid>
              <a:tr h="390293">
                <a:tc>
                  <a:txBody>
                    <a:bodyPr/>
                    <a:lstStyle/>
                    <a:p>
                      <a:r>
                        <a:rPr lang="en-GB" sz="1200" b="1">
                          <a:solidFill>
                            <a:schemeClr val="bg1"/>
                          </a:solidFill>
                          <a:effectLst/>
                          <a:latin typeface="Calibri"/>
                          <a:ea typeface="Times New Roman" panose="02020603050405020304" pitchFamily="18" charset="0"/>
                          <a:cs typeface="Times New Roman"/>
                        </a:rPr>
                        <a:t>Metric 8 – Staff Survey Q.26b </a:t>
                      </a:r>
                      <a:endParaRPr lang="en-GB"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2022</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lvl="0" indent="0" algn="ctr" defTabSz="914400">
                        <a:lnSpc>
                          <a:spcPct val="100000"/>
                        </a:lnSpc>
                        <a:spcBef>
                          <a:spcPts val="0"/>
                        </a:spcBef>
                        <a:spcAft>
                          <a:spcPts val="0"/>
                        </a:spcAft>
                        <a:buNone/>
                        <a:tabLst/>
                        <a:defRPr/>
                      </a:pPr>
                      <a:r>
                        <a:rPr lang="en-GB" sz="1200" b="1">
                          <a:solidFill>
                            <a:schemeClr val="bg1"/>
                          </a:solidFill>
                          <a:effectLst/>
                          <a:latin typeface="Calibri"/>
                          <a:ea typeface="Calibri" panose="020F0502020204030204" pitchFamily="34" charset="0"/>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a:ea typeface="Times New Roman" panose="02020603050405020304" pitchFamily="18" charset="0"/>
                          <a:cs typeface="Calibri"/>
                        </a:rPr>
                        <a:t>Comment</a:t>
                      </a:r>
                      <a:endParaRPr lang="en-GB" sz="16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373143338"/>
                  </a:ext>
                </a:extLst>
              </a:tr>
              <a:tr h="1702758">
                <a:tc>
                  <a:txBody>
                    <a:bodyPr/>
                    <a:lstStyle/>
                    <a:p>
                      <a:endParaRPr lang="en-GB" sz="1400">
                        <a:effectLst/>
                        <a:latin typeface="Calibri"/>
                        <a:ea typeface="Times New Roman" panose="02020603050405020304" pitchFamily="18" charset="0"/>
                        <a:cs typeface="Times New Roman"/>
                      </a:endParaRPr>
                    </a:p>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a:ea typeface="Times New Roman" panose="02020603050405020304" pitchFamily="18" charset="0"/>
                          <a:cs typeface="Times New Roman"/>
                        </a:rPr>
                        <a:t>Percentage of Disabled staff saying that their employer has made adequate adjustment(s) to enable them to carry out their work.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endParaRPr lang="en-GB" sz="1400">
                        <a:effectLst/>
                        <a:latin typeface="Calibri"/>
                        <a:ea typeface="Calibri" panose="020F0502020204030204" pitchFamily="34" charset="0"/>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76%</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71%</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76.4%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a:effectLst/>
                          <a:latin typeface="Calibri" panose="020F0502020204030204" pitchFamily="34" charset="0"/>
                          <a:ea typeface="Calibri" panose="020F0502020204030204" pitchFamily="34" charset="0"/>
                          <a:cs typeface="Times New Roman" panose="02020603050405020304" pitchFamily="18" charset="0"/>
                        </a:rPr>
                        <a:t>This metric was identified as a priority in 2023. </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effectLst/>
                          <a:latin typeface="Calibri" panose="020F0502020204030204" pitchFamily="34" charset="0"/>
                          <a:ea typeface="Calibri" panose="020F0502020204030204" pitchFamily="34" charset="0"/>
                          <a:cs typeface="Times New Roman" panose="02020603050405020304" pitchFamily="18" charset="0"/>
                        </a:rPr>
                        <a:t>Disabled staff aged 51+ have reported the highest for this metric. Staff aged 31-50 have reported the lowest.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1509092"/>
                  </a:ext>
                </a:extLst>
              </a:tr>
            </a:tbl>
          </a:graphicData>
        </a:graphic>
      </p:graphicFrame>
      <p:sp>
        <p:nvSpPr>
          <p:cNvPr id="3" name="TextBox 2">
            <a:extLst>
              <a:ext uri="{FF2B5EF4-FFF2-40B4-BE49-F238E27FC236}">
                <a16:creationId xmlns:a16="http://schemas.microsoft.com/office/drawing/2014/main" id="{BF6E3254-A0F0-8162-D60F-02307AAD4840}"/>
              </a:ext>
            </a:extLst>
          </p:cNvPr>
          <p:cNvSpPr txBox="1"/>
          <p:nvPr/>
        </p:nvSpPr>
        <p:spPr>
          <a:xfrm>
            <a:off x="582649" y="279923"/>
            <a:ext cx="1016805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7 &amp; 8</a:t>
            </a:r>
          </a:p>
          <a:p>
            <a:r>
              <a:rPr lang="en-GB" sz="1600">
                <a:latin typeface="ArialMT"/>
              </a:rPr>
              <a:t>The following Staff Survey Metrics, compare the responses for both Disabled and non-disabled staff</a:t>
            </a:r>
            <a:endParaRPr lang="en-GB" sz="2000"/>
          </a:p>
        </p:txBody>
      </p:sp>
      <p:graphicFrame>
        <p:nvGraphicFramePr>
          <p:cNvPr id="4" name="Table 3">
            <a:extLst>
              <a:ext uri="{FF2B5EF4-FFF2-40B4-BE49-F238E27FC236}">
                <a16:creationId xmlns:a16="http://schemas.microsoft.com/office/drawing/2014/main" id="{CAF6BB2E-DC31-06FD-D731-19CB80255EFD}"/>
              </a:ext>
            </a:extLst>
          </p:cNvPr>
          <p:cNvGraphicFramePr>
            <a:graphicFrameLocks noGrp="1"/>
          </p:cNvGraphicFramePr>
          <p:nvPr/>
        </p:nvGraphicFramePr>
        <p:xfrm>
          <a:off x="582649" y="1785937"/>
          <a:ext cx="11026683" cy="1944348"/>
        </p:xfrm>
        <a:graphic>
          <a:graphicData uri="http://schemas.openxmlformats.org/drawingml/2006/table">
            <a:tbl>
              <a:tblPr firstRow="1" firstCol="1" bandRow="1"/>
              <a:tblGrid>
                <a:gridCol w="4145136">
                  <a:extLst>
                    <a:ext uri="{9D8B030D-6E8A-4147-A177-3AD203B41FA5}">
                      <a16:colId xmlns:a16="http://schemas.microsoft.com/office/drawing/2014/main" val="281954571"/>
                    </a:ext>
                  </a:extLst>
                </a:gridCol>
                <a:gridCol w="1111250">
                  <a:extLst>
                    <a:ext uri="{9D8B030D-6E8A-4147-A177-3AD203B41FA5}">
                      <a16:colId xmlns:a16="http://schemas.microsoft.com/office/drawing/2014/main" val="3259739016"/>
                    </a:ext>
                  </a:extLst>
                </a:gridCol>
                <a:gridCol w="582083">
                  <a:extLst>
                    <a:ext uri="{9D8B030D-6E8A-4147-A177-3AD203B41FA5}">
                      <a16:colId xmlns:a16="http://schemas.microsoft.com/office/drawing/2014/main" val="3778078566"/>
                    </a:ext>
                  </a:extLst>
                </a:gridCol>
                <a:gridCol w="476249">
                  <a:extLst>
                    <a:ext uri="{9D8B030D-6E8A-4147-A177-3AD203B41FA5}">
                      <a16:colId xmlns:a16="http://schemas.microsoft.com/office/drawing/2014/main" val="840920804"/>
                    </a:ext>
                  </a:extLst>
                </a:gridCol>
                <a:gridCol w="551786">
                  <a:extLst>
                    <a:ext uri="{9D8B030D-6E8A-4147-A177-3AD203B41FA5}">
                      <a16:colId xmlns:a16="http://schemas.microsoft.com/office/drawing/2014/main" val="1586354769"/>
                    </a:ext>
                  </a:extLst>
                </a:gridCol>
                <a:gridCol w="483931">
                  <a:extLst>
                    <a:ext uri="{9D8B030D-6E8A-4147-A177-3AD203B41FA5}">
                      <a16:colId xmlns:a16="http://schemas.microsoft.com/office/drawing/2014/main" val="2715494142"/>
                    </a:ext>
                  </a:extLst>
                </a:gridCol>
                <a:gridCol w="3676248">
                  <a:extLst>
                    <a:ext uri="{9D8B030D-6E8A-4147-A177-3AD203B41FA5}">
                      <a16:colId xmlns:a16="http://schemas.microsoft.com/office/drawing/2014/main" val="3035724480"/>
                    </a:ext>
                  </a:extLst>
                </a:gridCol>
              </a:tblGrid>
              <a:tr h="329068">
                <a:tc gridSpan="2">
                  <a:txBody>
                    <a:bodyPr/>
                    <a:lstStyle/>
                    <a:p>
                      <a:pPr>
                        <a:tabLst>
                          <a:tab pos="1038225" algn="l"/>
                        </a:tabLst>
                      </a:pPr>
                      <a:r>
                        <a:rPr lang="en-GB" sz="1200" b="1">
                          <a:solidFill>
                            <a:schemeClr val="bg1"/>
                          </a:solidFill>
                          <a:effectLst/>
                          <a:latin typeface="Calibri"/>
                          <a:ea typeface="Times New Roman" panose="02020603050405020304" pitchFamily="18" charset="0"/>
                          <a:cs typeface="Times New Roman"/>
                        </a:rPr>
                        <a:t>Metric 7 – Staff Survey Q.5f</a:t>
                      </a:r>
                      <a:endParaRPr lang="en-GB" sz="1400">
                        <a:solidFill>
                          <a:schemeClr val="bg1"/>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algn="ctr" fontAlgn="base"/>
                      <a:endParaRPr lang="en-GB"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2022</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lvl="0" indent="0" algn="ctr" defTabSz="914400">
                        <a:lnSpc>
                          <a:spcPct val="100000"/>
                        </a:lnSpc>
                        <a:spcBef>
                          <a:spcPts val="0"/>
                        </a:spcBef>
                        <a:spcAft>
                          <a:spcPts val="0"/>
                        </a:spcAft>
                        <a:buNone/>
                        <a:tabLst/>
                        <a:defRPr/>
                      </a:pPr>
                      <a:r>
                        <a:rPr lang="en-GB" sz="1200" b="1">
                          <a:solidFill>
                            <a:schemeClr val="bg1"/>
                          </a:solidFill>
                          <a:effectLst/>
                          <a:latin typeface="Calibri"/>
                          <a:ea typeface="Calibri" panose="020F0502020204030204" pitchFamily="34" charset="0"/>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a:ea typeface="Times New Roman" panose="02020603050405020304" pitchFamily="18" charset="0"/>
                          <a:cs typeface="Calibri"/>
                        </a:rPr>
                        <a:t>Comment</a:t>
                      </a:r>
                      <a:endParaRPr lang="en-GB" sz="16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942624296"/>
                  </a:ext>
                </a:extLst>
              </a:tr>
              <a:tr h="864305">
                <a:tc rowSpan="2">
                  <a:txBody>
                    <a:bodyPr/>
                    <a:lstStyle/>
                    <a:p>
                      <a:endParaRPr lang="en-GB" sz="1400">
                        <a:effectLst/>
                        <a:latin typeface="Calibri"/>
                        <a:ea typeface="Times New Roman" panose="02020603050405020304" pitchFamily="18" charset="0"/>
                        <a:cs typeface="Times New Roman"/>
                      </a:endParaRPr>
                    </a:p>
                    <a:p>
                      <a:endParaRPr lang="en-GB" sz="1400">
                        <a:effectLst/>
                        <a:latin typeface="Calibri"/>
                        <a:ea typeface="Times New Roman" panose="02020603050405020304" pitchFamily="18" charset="0"/>
                        <a:cs typeface="Times New Roman"/>
                      </a:endParaRPr>
                    </a:p>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of Disabled staff compared to non-disabled staff saying that they are satisfied with the extent to which their organisation values their work.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a:ea typeface="Times New Roman" panose="02020603050405020304" pitchFamily="18" charset="0"/>
                          <a:cs typeface="Times New Roman"/>
                        </a:rPr>
                        <a:t>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47%</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43%</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49.3%</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a:effectLst/>
                          <a:latin typeface="Calibri" panose="020F0502020204030204" pitchFamily="34" charset="0"/>
                          <a:ea typeface="Calibri" panose="020F0502020204030204" pitchFamily="34" charset="0"/>
                          <a:cs typeface="Times New Roman" panose="02020603050405020304" pitchFamily="18" charset="0"/>
                        </a:rPr>
                        <a:t>In 2023 the equity gap was 10.5% between disabled and non-disabled staff. This gap has since decreased to 8.8% in 2024 reporting.</a:t>
                      </a:r>
                    </a:p>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GB" sz="1200">
                          <a:effectLst/>
                          <a:latin typeface="Calibri" panose="020F0502020204030204" pitchFamily="34" charset="0"/>
                          <a:ea typeface="Calibri" panose="020F0502020204030204" pitchFamily="34" charset="0"/>
                          <a:cs typeface="Times New Roman" panose="02020603050405020304" pitchFamily="18" charset="0"/>
                        </a:rPr>
                        <a:t>Disabled staff reporting the highest for this metric include Nursing and Midwifery staff; age groups 21-30 and 51-65; and Specialist CHS.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564748"/>
                  </a:ext>
                </a:extLst>
              </a:tr>
              <a:tr h="750975">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 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56%</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54%</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58.1%</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127974"/>
                  </a:ext>
                </a:extLst>
              </a:tr>
            </a:tbl>
          </a:graphicData>
        </a:graphic>
      </p:graphicFrame>
      <p:sp>
        <p:nvSpPr>
          <p:cNvPr id="5" name="TextBox 4">
            <a:extLst>
              <a:ext uri="{FF2B5EF4-FFF2-40B4-BE49-F238E27FC236}">
                <a16:creationId xmlns:a16="http://schemas.microsoft.com/office/drawing/2014/main" id="{F3B2F757-BE3C-55CD-121F-2B7977CD9437}"/>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F9AD6A34-7096-280F-18CA-1278AAD29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125780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B965BDE-1688-3D98-4841-A0D4CAEF2660}"/>
              </a:ext>
            </a:extLst>
          </p:cNvPr>
          <p:cNvGraphicFramePr>
            <a:graphicFrameLocks noGrp="1"/>
          </p:cNvGraphicFramePr>
          <p:nvPr/>
        </p:nvGraphicFramePr>
        <p:xfrm>
          <a:off x="512957" y="1691739"/>
          <a:ext cx="10894740" cy="2086413"/>
        </p:xfrm>
        <a:graphic>
          <a:graphicData uri="http://schemas.openxmlformats.org/drawingml/2006/table">
            <a:tbl>
              <a:tblPr firstRow="1" firstCol="1" bandRow="1"/>
              <a:tblGrid>
                <a:gridCol w="4399934">
                  <a:extLst>
                    <a:ext uri="{9D8B030D-6E8A-4147-A177-3AD203B41FA5}">
                      <a16:colId xmlns:a16="http://schemas.microsoft.com/office/drawing/2014/main" val="3451630243"/>
                    </a:ext>
                  </a:extLst>
                </a:gridCol>
                <a:gridCol w="1195557">
                  <a:extLst>
                    <a:ext uri="{9D8B030D-6E8A-4147-A177-3AD203B41FA5}">
                      <a16:colId xmlns:a16="http://schemas.microsoft.com/office/drawing/2014/main" val="4058601407"/>
                    </a:ext>
                  </a:extLst>
                </a:gridCol>
                <a:gridCol w="500089">
                  <a:extLst>
                    <a:ext uri="{9D8B030D-6E8A-4147-A177-3AD203B41FA5}">
                      <a16:colId xmlns:a16="http://schemas.microsoft.com/office/drawing/2014/main" val="2680648650"/>
                    </a:ext>
                  </a:extLst>
                </a:gridCol>
                <a:gridCol w="500089">
                  <a:extLst>
                    <a:ext uri="{9D8B030D-6E8A-4147-A177-3AD203B41FA5}">
                      <a16:colId xmlns:a16="http://schemas.microsoft.com/office/drawing/2014/main" val="782704249"/>
                    </a:ext>
                  </a:extLst>
                </a:gridCol>
                <a:gridCol w="500089">
                  <a:extLst>
                    <a:ext uri="{9D8B030D-6E8A-4147-A177-3AD203B41FA5}">
                      <a16:colId xmlns:a16="http://schemas.microsoft.com/office/drawing/2014/main" val="2677352377"/>
                    </a:ext>
                  </a:extLst>
                </a:gridCol>
                <a:gridCol w="3798982">
                  <a:extLst>
                    <a:ext uri="{9D8B030D-6E8A-4147-A177-3AD203B41FA5}">
                      <a16:colId xmlns:a16="http://schemas.microsoft.com/office/drawing/2014/main" val="1600485880"/>
                    </a:ext>
                  </a:extLst>
                </a:gridCol>
              </a:tblGrid>
              <a:tr h="410013">
                <a:tc gridSpan="2">
                  <a:txBody>
                    <a:bodyPr/>
                    <a:lstStyle/>
                    <a:p>
                      <a:pPr>
                        <a:tabLst>
                          <a:tab pos="1038225" algn="l"/>
                        </a:tabLst>
                      </a:pPr>
                      <a:r>
                        <a:rPr lang="en-GB" sz="12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Metric 9a</a:t>
                      </a:r>
                      <a:endParaRPr lang="en-GB"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pPr algn="ctr" fontAlgn="base"/>
                      <a:endParaRPr lang="en-GB"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2022</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2023</a:t>
                      </a:r>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endParaRPr lang="en-GB"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Comment</a:t>
                      </a:r>
                      <a:endParaRPr lang="en-GB"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368357412"/>
                  </a:ext>
                </a:extLst>
              </a:tr>
              <a:tr h="788961">
                <a:tc rowSpan="2">
                  <a:txBody>
                    <a:bodyPr/>
                    <a:lstStyle/>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staff engagement score for Disabled staff, compared to non-disabled staff and the overall engagement score for the organisation.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Disabled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engagement score has improved across the Trust and particularly for disabled staff. </a:t>
                      </a: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equity gap was 0.62 points in 2023 and is now 0.5 points difference.</a:t>
                      </a:r>
                    </a:p>
                    <a:p>
                      <a:pPr fontAlgn="base"/>
                      <a:endPar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Engagement score for disabled staff in Bedford and Specialist CHS are higher than the overall Trust score.</a:t>
                      </a:r>
                    </a:p>
                    <a:p>
                      <a:pPr fontAlgn="base"/>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046058"/>
                  </a:ext>
                </a:extLst>
              </a:tr>
              <a:tr h="699980">
                <a:tc vMerge="1">
                  <a:txBody>
                    <a:bodyPr/>
                    <a:lstStyle/>
                    <a:p>
                      <a:endParaRPr lang="en-GB"/>
                    </a:p>
                  </a:txBody>
                  <a:tcPr/>
                </a:tc>
                <a:tc>
                  <a:txBody>
                    <a:bodyPr/>
                    <a:lstStyle/>
                    <a:p>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 Disabled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73954111"/>
                  </a:ext>
                </a:extLst>
              </a:tr>
            </a:tbl>
          </a:graphicData>
        </a:graphic>
      </p:graphicFrame>
      <p:graphicFrame>
        <p:nvGraphicFramePr>
          <p:cNvPr id="4" name="Table 3">
            <a:extLst>
              <a:ext uri="{FF2B5EF4-FFF2-40B4-BE49-F238E27FC236}">
                <a16:creationId xmlns:a16="http://schemas.microsoft.com/office/drawing/2014/main" id="{22CB6277-D01F-17ED-2C9A-835DD8847CA5}"/>
              </a:ext>
            </a:extLst>
          </p:cNvPr>
          <p:cNvGraphicFramePr>
            <a:graphicFrameLocks noGrp="1"/>
          </p:cNvGraphicFramePr>
          <p:nvPr/>
        </p:nvGraphicFramePr>
        <p:xfrm>
          <a:off x="512957" y="4114800"/>
          <a:ext cx="10894739" cy="1898954"/>
        </p:xfrm>
        <a:graphic>
          <a:graphicData uri="http://schemas.openxmlformats.org/drawingml/2006/table">
            <a:tbl>
              <a:tblPr firstRow="1" firstCol="1" bandRow="1"/>
              <a:tblGrid>
                <a:gridCol w="5469580">
                  <a:extLst>
                    <a:ext uri="{9D8B030D-6E8A-4147-A177-3AD203B41FA5}">
                      <a16:colId xmlns:a16="http://schemas.microsoft.com/office/drawing/2014/main" val="525165385"/>
                    </a:ext>
                  </a:extLst>
                </a:gridCol>
                <a:gridCol w="616976">
                  <a:extLst>
                    <a:ext uri="{9D8B030D-6E8A-4147-A177-3AD203B41FA5}">
                      <a16:colId xmlns:a16="http://schemas.microsoft.com/office/drawing/2014/main" val="2677093653"/>
                    </a:ext>
                  </a:extLst>
                </a:gridCol>
                <a:gridCol w="616976">
                  <a:extLst>
                    <a:ext uri="{9D8B030D-6E8A-4147-A177-3AD203B41FA5}">
                      <a16:colId xmlns:a16="http://schemas.microsoft.com/office/drawing/2014/main" val="2648073938"/>
                    </a:ext>
                  </a:extLst>
                </a:gridCol>
                <a:gridCol w="492876">
                  <a:extLst>
                    <a:ext uri="{9D8B030D-6E8A-4147-A177-3AD203B41FA5}">
                      <a16:colId xmlns:a16="http://schemas.microsoft.com/office/drawing/2014/main" val="364108958"/>
                    </a:ext>
                  </a:extLst>
                </a:gridCol>
                <a:gridCol w="3698331">
                  <a:extLst>
                    <a:ext uri="{9D8B030D-6E8A-4147-A177-3AD203B41FA5}">
                      <a16:colId xmlns:a16="http://schemas.microsoft.com/office/drawing/2014/main" val="2140572032"/>
                    </a:ext>
                  </a:extLst>
                </a:gridCol>
              </a:tblGrid>
              <a:tr h="374214">
                <a:tc>
                  <a:txBody>
                    <a:bodyPr/>
                    <a:lstStyle/>
                    <a:p>
                      <a:pPr>
                        <a:tabLst>
                          <a:tab pos="1038225" algn="l"/>
                        </a:tabLst>
                      </a:pPr>
                      <a:r>
                        <a:rPr lang="en-GB" sz="12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Metric 9b	</a:t>
                      </a:r>
                      <a:endParaRPr lang="en-GB"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ase"/>
                      <a:r>
                        <a:rPr lang="en-GB"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fontAlgn="base"/>
                      <a:r>
                        <a:rPr lang="en-GB"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fontAlgn="base"/>
                      <a:r>
                        <a:rPr lang="en-GB"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fontAlgn="base"/>
                      <a:r>
                        <a:rPr lang="en-GB"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380070413"/>
                  </a:ext>
                </a:extLst>
              </a:tr>
              <a:tr h="1524740">
                <a:tc>
                  <a:txBody>
                    <a:bodyPr/>
                    <a:lstStyle/>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Has your Trust taken action to facilitate the voices of Disabled staff in your organisation to be heard?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557262"/>
                  </a:ext>
                </a:extLst>
              </a:tr>
            </a:tbl>
          </a:graphicData>
        </a:graphic>
      </p:graphicFrame>
      <p:sp>
        <p:nvSpPr>
          <p:cNvPr id="8" name="TextBox 7">
            <a:extLst>
              <a:ext uri="{FF2B5EF4-FFF2-40B4-BE49-F238E27FC236}">
                <a16:creationId xmlns:a16="http://schemas.microsoft.com/office/drawing/2014/main" id="{9579B3FA-7EF6-2474-7FE8-7EA177400310}"/>
              </a:ext>
            </a:extLst>
          </p:cNvPr>
          <p:cNvSpPr txBox="1"/>
          <p:nvPr/>
        </p:nvSpPr>
        <p:spPr>
          <a:xfrm>
            <a:off x="512954" y="320356"/>
            <a:ext cx="1103041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NHS Staff Survey and the engagement of Disabled staff –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9a &amp; 9b </a:t>
            </a:r>
          </a:p>
          <a:p>
            <a:r>
              <a:rPr lang="en-GB" sz="1600">
                <a:effectLst/>
                <a:latin typeface="ArialMT"/>
              </a:rPr>
              <a:t>Metric </a:t>
            </a:r>
            <a:r>
              <a:rPr lang="en-GB" sz="1600">
                <a:latin typeface="ArialMT"/>
              </a:rPr>
              <a:t>9a</a:t>
            </a:r>
            <a:r>
              <a:rPr lang="en-GB" sz="1600">
                <a:effectLst/>
                <a:latin typeface="ArialMT"/>
              </a:rPr>
              <a:t> compares the difference for Disabled and non-disabled staff (9a); and 9b is collection of evidence. </a:t>
            </a:r>
            <a:endParaRPr lang="en-GB" sz="2000"/>
          </a:p>
        </p:txBody>
      </p:sp>
      <p:sp>
        <p:nvSpPr>
          <p:cNvPr id="9" name="TextBox 8">
            <a:extLst>
              <a:ext uri="{FF2B5EF4-FFF2-40B4-BE49-F238E27FC236}">
                <a16:creationId xmlns:a16="http://schemas.microsoft.com/office/drawing/2014/main" id="{23EE0398-B926-0E88-0DE0-2261803FC217}"/>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A1ECC4F3-032D-BFC1-4225-38A889BD0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77516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84A164-BFA0-6B62-98C6-5C8D573663B0}"/>
              </a:ext>
            </a:extLst>
          </p:cNvPr>
          <p:cNvGraphicFramePr>
            <a:graphicFrameLocks noGrp="1"/>
          </p:cNvGraphicFramePr>
          <p:nvPr>
            <p:extLst>
              <p:ext uri="{D42A27DB-BD31-4B8C-83A1-F6EECF244321}">
                <p14:modId xmlns:p14="http://schemas.microsoft.com/office/powerpoint/2010/main" val="515895093"/>
              </p:ext>
            </p:extLst>
          </p:nvPr>
        </p:nvGraphicFramePr>
        <p:xfrm>
          <a:off x="648629" y="1496079"/>
          <a:ext cx="10894742" cy="4916428"/>
        </p:xfrm>
        <a:graphic>
          <a:graphicData uri="http://schemas.openxmlformats.org/drawingml/2006/table">
            <a:tbl>
              <a:tblPr firstRow="1" firstCol="1" bandRow="1"/>
              <a:tblGrid>
                <a:gridCol w="2830551">
                  <a:extLst>
                    <a:ext uri="{9D8B030D-6E8A-4147-A177-3AD203B41FA5}">
                      <a16:colId xmlns:a16="http://schemas.microsoft.com/office/drawing/2014/main" val="2409835674"/>
                    </a:ext>
                  </a:extLst>
                </a:gridCol>
                <a:gridCol w="3611550">
                  <a:extLst>
                    <a:ext uri="{9D8B030D-6E8A-4147-A177-3AD203B41FA5}">
                      <a16:colId xmlns:a16="http://schemas.microsoft.com/office/drawing/2014/main" val="3342553583"/>
                    </a:ext>
                  </a:extLst>
                </a:gridCol>
                <a:gridCol w="708564">
                  <a:extLst>
                    <a:ext uri="{9D8B030D-6E8A-4147-A177-3AD203B41FA5}">
                      <a16:colId xmlns:a16="http://schemas.microsoft.com/office/drawing/2014/main" val="1909773209"/>
                    </a:ext>
                  </a:extLst>
                </a:gridCol>
                <a:gridCol w="664482">
                  <a:extLst>
                    <a:ext uri="{9D8B030D-6E8A-4147-A177-3AD203B41FA5}">
                      <a16:colId xmlns:a16="http://schemas.microsoft.com/office/drawing/2014/main" val="293354393"/>
                    </a:ext>
                  </a:extLst>
                </a:gridCol>
                <a:gridCol w="446048">
                  <a:extLst>
                    <a:ext uri="{9D8B030D-6E8A-4147-A177-3AD203B41FA5}">
                      <a16:colId xmlns:a16="http://schemas.microsoft.com/office/drawing/2014/main" val="1439403406"/>
                    </a:ext>
                  </a:extLst>
                </a:gridCol>
                <a:gridCol w="2633547">
                  <a:extLst>
                    <a:ext uri="{9D8B030D-6E8A-4147-A177-3AD203B41FA5}">
                      <a16:colId xmlns:a16="http://schemas.microsoft.com/office/drawing/2014/main" val="3375234080"/>
                    </a:ext>
                  </a:extLst>
                </a:gridCol>
              </a:tblGrid>
              <a:tr h="321570">
                <a:tc gridSpan="2">
                  <a:txBody>
                    <a:bodyPr/>
                    <a:lstStyle/>
                    <a:p>
                      <a:pPr fontAlgn="base"/>
                      <a:r>
                        <a:rPr lang="en-GB" sz="1400" b="1">
                          <a:solidFill>
                            <a:srgbClr val="FFFFFF"/>
                          </a:solidFill>
                          <a:effectLst/>
                          <a:latin typeface="Calibri"/>
                          <a:ea typeface="Times New Roman" panose="02020603050405020304" pitchFamily="18" charset="0"/>
                          <a:cs typeface="Calibri"/>
                        </a:rPr>
                        <a:t>Metric 10</a:t>
                      </a:r>
                      <a:endParaRPr lang="en-GB" sz="16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400" b="1">
                          <a:solidFill>
                            <a:srgbClr val="FFFFFF"/>
                          </a:solidFill>
                          <a:effectLst/>
                          <a:latin typeface="Calibri"/>
                          <a:ea typeface="Times New Roman" panose="02020603050405020304" pitchFamily="18" charset="0"/>
                          <a:cs typeface="Calibri"/>
                        </a:rPr>
                        <a:t>2023</a:t>
                      </a:r>
                      <a:endParaRPr lang="en-GB" sz="16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400" b="1">
                          <a:solidFill>
                            <a:srgbClr val="FFFFFF"/>
                          </a:solidFill>
                          <a:effectLst/>
                          <a:latin typeface="Calibri"/>
                          <a:ea typeface="Times New Roman" panose="02020603050405020304" pitchFamily="18" charset="0"/>
                          <a:cs typeface="Calibri"/>
                        </a:rPr>
                        <a:t>2024</a:t>
                      </a:r>
                      <a:endParaRPr lang="en-GB" sz="16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endParaRPr lang="en-GB" sz="16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400" b="1">
                          <a:solidFill>
                            <a:srgbClr val="FFFFFF"/>
                          </a:solidFill>
                          <a:effectLst/>
                          <a:latin typeface="Calibri"/>
                          <a:ea typeface="Times New Roman" panose="02020603050405020304" pitchFamily="18" charset="0"/>
                          <a:cs typeface="Calibri"/>
                        </a:rPr>
                        <a:t>Comments</a:t>
                      </a:r>
                      <a:endParaRPr lang="en-GB" sz="16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641175765"/>
                  </a:ext>
                </a:extLst>
              </a:tr>
              <a:tr h="619697">
                <a:tc rowSpan="8">
                  <a:txBody>
                    <a:bodyPr/>
                    <a:lstStyle/>
                    <a:p>
                      <a:endParaRPr lang="en-GB" sz="1400" dirty="0">
                        <a:effectLst/>
                        <a:latin typeface="Calibri"/>
                        <a:ea typeface="Times New Roman" panose="02020603050405020304" pitchFamily="18" charset="0"/>
                        <a:cs typeface="Times New Roman"/>
                      </a:endParaRPr>
                    </a:p>
                    <a:p>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0000"/>
                          </a:solidFill>
                          <a:effectLst/>
                          <a:latin typeface="Calibri"/>
                          <a:ea typeface="Times New Roman" panose="02020603050405020304" pitchFamily="18" charset="0"/>
                          <a:cs typeface="Times New Roman"/>
                        </a:rPr>
                        <a:t>Percentage difference between the organisation’s Board voting membership and its organisation’s overall workforce, disaggregated:</a:t>
                      </a:r>
                      <a:endParaRPr lang="en-GB" sz="1400" dirty="0">
                        <a:effectLst/>
                        <a:latin typeface="Calibri"/>
                        <a:ea typeface="Times New Roman" panose="02020603050405020304" pitchFamily="18" charset="0"/>
                        <a:cs typeface="Times New Roman"/>
                      </a:endParaRPr>
                    </a:p>
                    <a:p>
                      <a:r>
                        <a:rPr lang="en-GB" sz="1200" dirty="0">
                          <a:solidFill>
                            <a:srgbClr val="000000"/>
                          </a:solidFill>
                          <a:effectLst/>
                          <a:latin typeface="Calibri"/>
                          <a:ea typeface="Times New Roman" panose="02020603050405020304" pitchFamily="18" charset="0"/>
                          <a:cs typeface="Times New Roman"/>
                        </a:rPr>
                        <a:t>By Voting membership of the Board</a:t>
                      </a:r>
                      <a:endParaRPr lang="en-GB" sz="1400" dirty="0">
                        <a:effectLst/>
                        <a:latin typeface="Calibri"/>
                        <a:ea typeface="Times New Roman" panose="02020603050405020304" pitchFamily="18" charset="0"/>
                        <a:cs typeface="Times New Roman"/>
                      </a:endParaRPr>
                    </a:p>
                    <a:p>
                      <a:r>
                        <a:rPr lang="en-GB" sz="1200" dirty="0">
                          <a:solidFill>
                            <a:srgbClr val="000000"/>
                          </a:solidFill>
                          <a:effectLst/>
                          <a:latin typeface="Calibri"/>
                          <a:ea typeface="Times New Roman" panose="02020603050405020304" pitchFamily="18" charset="0"/>
                          <a:cs typeface="Times New Roman"/>
                        </a:rPr>
                        <a:t>By Executive membership of the Board</a:t>
                      </a:r>
                      <a:endParaRPr lang="en-GB" sz="1400" dirty="0">
                        <a:effectLst/>
                        <a:latin typeface="Calibri"/>
                        <a:ea typeface="Times New Roman" panose="02020603050405020304" pitchFamily="18" charset="0"/>
                        <a:cs typeface="Times New Roman"/>
                      </a:endParaRPr>
                    </a:p>
                    <a:p>
                      <a:endParaRPr lang="en-GB" sz="14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r>
                        <a:rPr lang="en-GB" sz="1200" b="1">
                          <a:solidFill>
                            <a:srgbClr val="000000"/>
                          </a:solidFill>
                          <a:effectLst/>
                          <a:latin typeface="Calibri"/>
                          <a:ea typeface="Times New Roman" panose="02020603050405020304" pitchFamily="18" charset="0"/>
                          <a:cs typeface="Times New Roman"/>
                        </a:rPr>
                        <a:t>Total Board members</a:t>
                      </a:r>
                      <a:endParaRPr lang="en-GB" sz="1400">
                        <a:effectLst/>
                        <a:latin typeface="Calibri"/>
                        <a:ea typeface="Times New Roman" panose="02020603050405020304" pitchFamily="18" charset="0"/>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 11.11%</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15.79%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fontAlgn="base"/>
                      <a:r>
                        <a:rPr lang="en-GB" sz="1200">
                          <a:solidFill>
                            <a:srgbClr val="000000"/>
                          </a:solidFill>
                          <a:effectLst/>
                          <a:latin typeface="Calibri"/>
                          <a:ea typeface="Times New Roman" panose="02020603050405020304" pitchFamily="18" charset="0"/>
                          <a:cs typeface="Calibri"/>
                        </a:rPr>
                        <a:t>Board members are encouraged to declare their disabilities and lead in communication campaigns around this topic. </a:t>
                      </a:r>
                      <a:r>
                        <a:rPr lang="en-GB" sz="1200">
                          <a:effectLst/>
                          <a:latin typeface="Calibri"/>
                          <a:ea typeface="Calibri"/>
                          <a:cs typeface="Times New Roman"/>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065045"/>
                  </a:ext>
                </a:extLst>
              </a:tr>
              <a:tr h="619697">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Voting Board members</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12.5%</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11.76%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FF000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08445215"/>
                  </a:ext>
                </a:extLst>
              </a:tr>
              <a:tr h="413132">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Non-Voting Board members</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0.0%</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305341092"/>
                  </a:ext>
                </a:extLst>
              </a:tr>
              <a:tr h="619697">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Exec Board members</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10.0%</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18.18%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 </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63888441"/>
                  </a:ext>
                </a:extLst>
              </a:tr>
              <a:tr h="619697">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Non-Executive Board members</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12.32%</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200" b="1" i="0" u="none" strike="noStrike" noProof="0">
                          <a:solidFill>
                            <a:srgbClr val="00B050"/>
                          </a:solidFill>
                          <a:effectLst/>
                          <a:latin typeface="Calibri"/>
                        </a:rPr>
                        <a:t>↑</a:t>
                      </a:r>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437510855"/>
                  </a:ext>
                </a:extLst>
              </a:tr>
              <a:tr h="463544">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Difference (Total Board - Overall workforce)</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 3.79%</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2439413"/>
                  </a:ext>
                </a:extLst>
              </a:tr>
              <a:tr h="619697">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Difference (Voting membership - Overall Workforce)</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5.18%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FF0000"/>
                          </a:solidFill>
                          <a:effectLst/>
                          <a:latin typeface="Calibri"/>
                          <a:ea typeface="Times New Roman" panose="02020603050405020304" pitchFamily="18" charset="0"/>
                          <a:cs typeface="Calibri"/>
                        </a:rPr>
                        <a:t>↓</a:t>
                      </a:r>
                      <a:endParaRPr lang="en-GB" sz="120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36201503"/>
                  </a:ext>
                </a:extLst>
              </a:tr>
              <a:tr h="619697">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Difference (Executive membership - Overall Workforce)</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2.68%</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effectLst/>
                          <a:latin typeface="Calibri"/>
                          <a:ea typeface="Calibri"/>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dirty="0">
                          <a:solidFill>
                            <a:srgbClr val="00B050"/>
                          </a:solidFill>
                          <a:effectLst/>
                          <a:latin typeface="Calibri"/>
                          <a:ea typeface="Times New Roman" panose="02020603050405020304" pitchFamily="18" charset="0"/>
                          <a:cs typeface="Calibri"/>
                        </a:rPr>
                        <a:t>↑</a:t>
                      </a:r>
                      <a:endParaRPr lang="en-GB" sz="1200" dirty="0">
                        <a:effectLst/>
                        <a:latin typeface="Times New Roman"/>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874713418"/>
                  </a:ext>
                </a:extLst>
              </a:tr>
            </a:tbl>
          </a:graphicData>
        </a:graphic>
      </p:graphicFrame>
      <p:sp>
        <p:nvSpPr>
          <p:cNvPr id="3" name="TextBox 2">
            <a:extLst>
              <a:ext uri="{FF2B5EF4-FFF2-40B4-BE49-F238E27FC236}">
                <a16:creationId xmlns:a16="http://schemas.microsoft.com/office/drawing/2014/main" id="{5CFDD942-6313-78D8-2CA7-A80586F969E3}"/>
              </a:ext>
            </a:extLst>
          </p:cNvPr>
          <p:cNvSpPr txBox="1"/>
          <p:nvPr/>
        </p:nvSpPr>
        <p:spPr>
          <a:xfrm>
            <a:off x="648629" y="234195"/>
            <a:ext cx="9532434" cy="1261884"/>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Board Representation - </a:t>
            </a:r>
            <a:r>
              <a:rPr lang="en-GB" sz="2400" b="1">
                <a:solidFill>
                  <a:srgbClr val="1E477C"/>
                </a:solidFill>
                <a:latin typeface="Calibri" panose="020F0502020204030204" pitchFamily="34" charset="0"/>
                <a:ea typeface="Times New Roman" panose="02020603050405020304" pitchFamily="18" charset="0"/>
              </a:rPr>
              <a:t>M</a:t>
            </a:r>
            <a:r>
              <a:rPr lang="en-GB" sz="2400" b="1">
                <a:solidFill>
                  <a:srgbClr val="1E477C"/>
                </a:solidFill>
                <a:effectLst/>
                <a:latin typeface="Calibri" panose="020F0502020204030204" pitchFamily="34" charset="0"/>
                <a:ea typeface="Times New Roman" panose="02020603050405020304" pitchFamily="18" charset="0"/>
              </a:rPr>
              <a:t>etric 10</a:t>
            </a:r>
          </a:p>
          <a:p>
            <a:r>
              <a:rPr lang="en-GB" sz="1600">
                <a:latin typeface="ArialMT"/>
              </a:rPr>
              <a:t>This m</a:t>
            </a:r>
            <a:r>
              <a:rPr lang="en-GB" sz="1600">
                <a:effectLst/>
                <a:latin typeface="ArialMT"/>
              </a:rPr>
              <a:t>etric compares the difference for Disabled and non-disabled staff. </a:t>
            </a:r>
            <a:endParaRPr lang="en-GB" sz="2000"/>
          </a:p>
        </p:txBody>
      </p:sp>
      <p:sp>
        <p:nvSpPr>
          <p:cNvPr id="4" name="TextBox 3">
            <a:extLst>
              <a:ext uri="{FF2B5EF4-FFF2-40B4-BE49-F238E27FC236}">
                <a16:creationId xmlns:a16="http://schemas.microsoft.com/office/drawing/2014/main" id="{6E6336E3-CA76-969B-B57B-871AA26F8DC5}"/>
              </a:ext>
            </a:extLst>
          </p:cNvPr>
          <p:cNvSpPr txBox="1"/>
          <p:nvPr/>
        </p:nvSpPr>
        <p:spPr>
          <a:xfrm>
            <a:off x="2788734" y="6500323"/>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3545577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3288" y="1191845"/>
            <a:ext cx="11074212" cy="5321970"/>
          </a:xfrm>
          <a:prstGeom prst="rect">
            <a:avLst/>
          </a:prstGeom>
        </p:spPr>
        <p:txBody>
          <a:bodyPr wrap="square" lIns="0" tIns="0" rIns="0" bIns="0" rtlCol="0" anchor="t">
            <a:spAutoFit/>
          </a:bodyPr>
          <a:lstStyle/>
          <a:p>
            <a:pPr>
              <a:lnSpc>
                <a:spcPts val="5040"/>
              </a:lnSpc>
            </a:pPr>
            <a:r>
              <a:rPr lang="en-US" sz="3734" spc="187">
                <a:solidFill>
                  <a:srgbClr val="2B4A9D"/>
                </a:solidFill>
                <a:latin typeface="Poppins ExtraBold"/>
              </a:rPr>
              <a:t>EQUALITY, DIVERSITY, AND INCLUSION</a:t>
            </a:r>
            <a:r>
              <a:rPr lang="en-US" sz="3734" spc="187">
                <a:solidFill>
                  <a:srgbClr val="2B4A9D"/>
                </a:solidFill>
                <a:latin typeface="Poppins ExtraBold Bold"/>
              </a:rPr>
              <a:t> </a:t>
            </a:r>
          </a:p>
          <a:p>
            <a:pPr>
              <a:lnSpc>
                <a:spcPts val="7650"/>
              </a:lnSpc>
            </a:pPr>
            <a:r>
              <a:rPr lang="en-US" sz="5666" spc="283">
                <a:solidFill>
                  <a:srgbClr val="2B4A9D"/>
                </a:solidFill>
                <a:latin typeface="Poppins ExtraBold Bold"/>
              </a:rPr>
              <a:t>Staff Survey Metrics</a:t>
            </a:r>
            <a:endParaRPr lang="en-US" sz="2400" spc="283">
              <a:solidFill>
                <a:srgbClr val="2B4A9D"/>
              </a:solidFill>
              <a:latin typeface="Poppins ExtraBold Bold"/>
            </a:endParaRPr>
          </a:p>
          <a:p>
            <a:endParaRPr lang="en-US" sz="2400" spc="283">
              <a:solidFill>
                <a:srgbClr val="2B4A9D"/>
              </a:solidFill>
              <a:latin typeface="Poppins ExtraBold Bold"/>
            </a:endParaRPr>
          </a:p>
          <a:p>
            <a:endParaRPr lang="en-US" sz="2400" b="1" spc="283">
              <a:solidFill>
                <a:srgbClr val="2B4A9D"/>
              </a:solidFill>
              <a:latin typeface="Poppins ExtraBold Bold"/>
            </a:endParaRPr>
          </a:p>
          <a:p>
            <a:endParaRPr lang="en-US" sz="2400" b="1" spc="283">
              <a:solidFill>
                <a:srgbClr val="2B4A9D"/>
              </a:solidFill>
              <a:latin typeface="Poppins ExtraBold Bold"/>
            </a:endParaRPr>
          </a:p>
          <a:p>
            <a:r>
              <a:rPr lang="en-US" sz="2400" b="1" spc="283">
                <a:solidFill>
                  <a:srgbClr val="2B4A9D"/>
                </a:solidFill>
                <a:latin typeface="Poppins ExtraBold Bold"/>
              </a:rPr>
              <a:t>Workforce Race Equality Standard Metric 5 – 8</a:t>
            </a:r>
          </a:p>
          <a:p>
            <a:r>
              <a:rPr lang="en-US" sz="2400" b="1" spc="283">
                <a:solidFill>
                  <a:srgbClr val="2B4A9D"/>
                </a:solidFill>
                <a:latin typeface="Poppins ExtraBold Bold"/>
              </a:rPr>
              <a:t>Workforce Disability Equality Standard Metric 4 - 9</a:t>
            </a:r>
          </a:p>
          <a:p>
            <a:endParaRPr lang="en-US" sz="2400" b="1" spc="283">
              <a:solidFill>
                <a:srgbClr val="2B4A9D"/>
              </a:solidFill>
              <a:latin typeface="Poppins ExtraBold Bold"/>
            </a:endParaRPr>
          </a:p>
          <a:p>
            <a:endParaRPr lang="en-US" sz="2400" b="1" spc="283">
              <a:solidFill>
                <a:srgbClr val="2B4A9D"/>
              </a:solidFill>
              <a:latin typeface="Poppins ExtraBold Bold"/>
            </a:endParaRPr>
          </a:p>
          <a:p>
            <a:endParaRPr lang="en-US" sz="2400" b="1" spc="283">
              <a:solidFill>
                <a:srgbClr val="2B4A9D"/>
              </a:solidFill>
              <a:latin typeface="Poppins ExtraBold Bold"/>
            </a:endParaRPr>
          </a:p>
          <a:p>
            <a:r>
              <a:rPr lang="en-US" sz="2000" spc="283">
                <a:solidFill>
                  <a:srgbClr val="2B4A9D"/>
                </a:solidFill>
                <a:latin typeface="Poppins ExtraBold Bold"/>
              </a:rPr>
              <a:t>These metrics are taken from the 2023 NHS Staff Survey but are reported in the 2024 Workforce Equality Reports. </a:t>
            </a:r>
          </a:p>
        </p:txBody>
      </p:sp>
      <p:sp>
        <p:nvSpPr>
          <p:cNvPr id="3" name="TextBox 3"/>
          <p:cNvSpPr txBox="1"/>
          <p:nvPr/>
        </p:nvSpPr>
        <p:spPr>
          <a:xfrm>
            <a:off x="762000" y="2870200"/>
            <a:ext cx="1879600" cy="350802"/>
          </a:xfrm>
          <a:prstGeom prst="rect">
            <a:avLst/>
          </a:prstGeom>
        </p:spPr>
        <p:txBody>
          <a:bodyPr wrap="square" lIns="0" tIns="0" rIns="0" bIns="0" rtlCol="0" anchor="t">
            <a:spAutoFit/>
          </a:bodyPr>
          <a:lstStyle/>
          <a:p>
            <a:pPr>
              <a:lnSpc>
                <a:spcPts val="2987"/>
              </a:lnSpc>
            </a:pPr>
            <a:r>
              <a:rPr lang="en-US" sz="2133" spc="213">
                <a:solidFill>
                  <a:srgbClr val="000000"/>
                </a:solidFill>
                <a:latin typeface="Arial"/>
              </a:rPr>
              <a:t>2023</a:t>
            </a:r>
          </a:p>
        </p:txBody>
      </p:sp>
      <p:grpSp>
        <p:nvGrpSpPr>
          <p:cNvPr id="4" name="Group 4"/>
          <p:cNvGrpSpPr/>
          <p:nvPr/>
        </p:nvGrpSpPr>
        <p:grpSpPr>
          <a:xfrm>
            <a:off x="0" y="0"/>
            <a:ext cx="361068" cy="6858000"/>
            <a:chOff x="0" y="0"/>
            <a:chExt cx="157867" cy="2998468"/>
          </a:xfrm>
        </p:grpSpPr>
        <p:sp>
          <p:nvSpPr>
            <p:cNvPr id="5" name="Freeform 5"/>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txBody>
            <a:bodyPr/>
            <a:lstStyle/>
            <a:p>
              <a:endParaRPr lang="en-GB" sz="1200"/>
            </a:p>
          </p:txBody>
        </p:sp>
      </p:grpSp>
      <p:pic>
        <p:nvPicPr>
          <p:cNvPr id="6" name="Picture 5" descr="Logo&#10;&#10;Description automatically generated">
            <a:extLst>
              <a:ext uri="{FF2B5EF4-FFF2-40B4-BE49-F238E27FC236}">
                <a16:creationId xmlns:a16="http://schemas.microsoft.com/office/drawing/2014/main" id="{B3CB7191-7156-39A6-0C28-E7D8CA998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29" y="76200"/>
            <a:ext cx="2005571" cy="1115645"/>
          </a:xfrm>
          <a:prstGeom prst="rect">
            <a:avLst/>
          </a:prstGeom>
        </p:spPr>
      </p:pic>
    </p:spTree>
    <p:extLst>
      <p:ext uri="{BB962C8B-B14F-4D97-AF65-F5344CB8AC3E}">
        <p14:creationId xmlns:p14="http://schemas.microsoft.com/office/powerpoint/2010/main" val="400297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72" y="408562"/>
            <a:ext cx="9263449" cy="1569661"/>
          </a:xfrm>
        </p:spPr>
        <p:txBody>
          <a:bodyPr>
            <a:normAutofit/>
          </a:bodyPr>
          <a:lstStyle/>
          <a:p>
            <a:r>
              <a:rPr lang="en-GB" sz="7200" b="1">
                <a:solidFill>
                  <a:schemeClr val="bg1"/>
                </a:solidFill>
              </a:rPr>
              <a:t>WRES Metric 5</a:t>
            </a:r>
          </a:p>
        </p:txBody>
      </p:sp>
      <p:sp>
        <p:nvSpPr>
          <p:cNvPr id="3" name="TextBox 2">
            <a:extLst>
              <a:ext uri="{FF2B5EF4-FFF2-40B4-BE49-F238E27FC236}">
                <a16:creationId xmlns:a16="http://schemas.microsoft.com/office/drawing/2014/main" id="{C732A007-145F-3FB2-A58C-B75D092B18B9}"/>
              </a:ext>
            </a:extLst>
          </p:cNvPr>
          <p:cNvSpPr txBox="1"/>
          <p:nvPr/>
        </p:nvSpPr>
        <p:spPr>
          <a:xfrm>
            <a:off x="1059543" y="2121785"/>
            <a:ext cx="10639665" cy="1077218"/>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of BME staff experiencing harassment, bullying or abuse from patients, relatives or the public in last 12 months</a:t>
            </a:r>
            <a:endParaRPr lang="en-GB" sz="3200">
              <a:solidFill>
                <a:schemeClr val="bg1"/>
              </a:solidFill>
            </a:endParaRPr>
          </a:p>
        </p:txBody>
      </p:sp>
      <p:sp>
        <p:nvSpPr>
          <p:cNvPr id="5" name="Rectangle 4">
            <a:extLst>
              <a:ext uri="{FF2B5EF4-FFF2-40B4-BE49-F238E27FC236}">
                <a16:creationId xmlns:a16="http://schemas.microsoft.com/office/drawing/2014/main" id="{72C91BBA-F4FD-0A4B-5169-4C9232DF9D7E}"/>
              </a:ext>
            </a:extLst>
          </p:cNvPr>
          <p:cNvSpPr/>
          <p:nvPr/>
        </p:nvSpPr>
        <p:spPr>
          <a:xfrm>
            <a:off x="3568282" y="4660226"/>
            <a:ext cx="4373592" cy="1270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06AC9B40-15DA-41B3-A2E8-3B0AB616222F}"/>
              </a:ext>
            </a:extLst>
          </p:cNvPr>
          <p:cNvGraphicFramePr>
            <a:graphicFrameLocks noGrp="1"/>
          </p:cNvGraphicFramePr>
          <p:nvPr>
            <p:extLst>
              <p:ext uri="{D42A27DB-BD31-4B8C-83A1-F6EECF244321}">
                <p14:modId xmlns:p14="http://schemas.microsoft.com/office/powerpoint/2010/main" val="1825446531"/>
              </p:ext>
            </p:extLst>
          </p:nvPr>
        </p:nvGraphicFramePr>
        <p:xfrm>
          <a:off x="3568282" y="3912459"/>
          <a:ext cx="4373592" cy="2017994"/>
        </p:xfrm>
        <a:graphic>
          <a:graphicData uri="http://schemas.openxmlformats.org/drawingml/2006/table">
            <a:tbl>
              <a:tblPr/>
              <a:tblGrid>
                <a:gridCol w="1304209">
                  <a:extLst>
                    <a:ext uri="{9D8B030D-6E8A-4147-A177-3AD203B41FA5}">
                      <a16:colId xmlns:a16="http://schemas.microsoft.com/office/drawing/2014/main" val="122643643"/>
                    </a:ext>
                  </a:extLst>
                </a:gridCol>
                <a:gridCol w="876821">
                  <a:extLst>
                    <a:ext uri="{9D8B030D-6E8A-4147-A177-3AD203B41FA5}">
                      <a16:colId xmlns:a16="http://schemas.microsoft.com/office/drawing/2014/main" val="418012199"/>
                    </a:ext>
                  </a:extLst>
                </a:gridCol>
                <a:gridCol w="869461">
                  <a:extLst>
                    <a:ext uri="{9D8B030D-6E8A-4147-A177-3AD203B41FA5}">
                      <a16:colId xmlns:a16="http://schemas.microsoft.com/office/drawing/2014/main" val="1679567584"/>
                    </a:ext>
                  </a:extLst>
                </a:gridCol>
                <a:gridCol w="1323101">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BME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30%​</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35.9​%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White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26.8%​</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24.8%</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9.1%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8.2%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sp>
        <p:nvSpPr>
          <p:cNvPr id="4" name="5-point Star 3">
            <a:extLst>
              <a:ext uri="{FF2B5EF4-FFF2-40B4-BE49-F238E27FC236}">
                <a16:creationId xmlns:a16="http://schemas.microsoft.com/office/drawing/2014/main" id="{6BE8126D-05FA-2DAC-7844-EB0436DC4034}"/>
              </a:ext>
            </a:extLst>
          </p:cNvPr>
          <p:cNvSpPr/>
          <p:nvPr/>
        </p:nvSpPr>
        <p:spPr>
          <a:xfrm>
            <a:off x="472930" y="246993"/>
            <a:ext cx="739036" cy="593084"/>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B6F0AC2-B190-2EAE-324A-F70E47BC2E24}"/>
              </a:ext>
            </a:extLst>
          </p:cNvPr>
          <p:cNvSpPr txBox="1"/>
          <p:nvPr/>
        </p:nvSpPr>
        <p:spPr>
          <a:xfrm>
            <a:off x="75128" y="868930"/>
            <a:ext cx="1553630" cy="400110"/>
          </a:xfrm>
          <a:prstGeom prst="rect">
            <a:avLst/>
          </a:prstGeom>
          <a:noFill/>
        </p:spPr>
        <p:txBody>
          <a:bodyPr wrap="none" lIns="91440" tIns="45720" rIns="91440" bIns="45720" rtlCol="0" anchor="t">
            <a:spAutoFit/>
          </a:bodyPr>
          <a:lstStyle/>
          <a:p>
            <a:r>
              <a:rPr lang="en-GB" sz="2000" b="1">
                <a:solidFill>
                  <a:schemeClr val="accent4"/>
                </a:solidFill>
              </a:rPr>
              <a:t>2022 Priority</a:t>
            </a:r>
          </a:p>
        </p:txBody>
      </p:sp>
      <p:pic>
        <p:nvPicPr>
          <p:cNvPr id="8" name="Picture 7" descr="A graph with a line going up&#10;&#10;Description automatically generated">
            <a:extLst>
              <a:ext uri="{FF2B5EF4-FFF2-40B4-BE49-F238E27FC236}">
                <a16:creationId xmlns:a16="http://schemas.microsoft.com/office/drawing/2014/main" id="{990C8DD5-C3F7-4D9B-4F88-0922829746A1}"/>
              </a:ext>
            </a:extLst>
          </p:cNvPr>
          <p:cNvPicPr>
            <a:picLocks noChangeAspect="1"/>
          </p:cNvPicPr>
          <p:nvPr/>
        </p:nvPicPr>
        <p:blipFill>
          <a:blip r:embed="rId2"/>
          <a:stretch>
            <a:fillRect/>
          </a:stretch>
        </p:blipFill>
        <p:spPr>
          <a:xfrm>
            <a:off x="7937834" y="3908007"/>
            <a:ext cx="2191754" cy="2019802"/>
          </a:xfrm>
          <a:prstGeom prst="rect">
            <a:avLst/>
          </a:prstGeom>
        </p:spPr>
      </p:pic>
    </p:spTree>
    <p:extLst>
      <p:ext uri="{BB962C8B-B14F-4D97-AF65-F5344CB8AC3E}">
        <p14:creationId xmlns:p14="http://schemas.microsoft.com/office/powerpoint/2010/main" val="82473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5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106165"/>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patients, relatives or the public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6503349" y="645602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39" y="6395771"/>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6674265" y="6395771"/>
            <a:ext cx="2630311" cy="261610"/>
          </a:xfrm>
          <a:prstGeom prst="rect">
            <a:avLst/>
          </a:prstGeom>
          <a:noFill/>
        </p:spPr>
        <p:txBody>
          <a:bodyPr wrap="square" rtlCol="0">
            <a:spAutoFit/>
          </a:bodyPr>
          <a:lstStyle/>
          <a:p>
            <a:r>
              <a:rPr lang="en-GB" sz="1100"/>
              <a:t>White staff</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8" name="Chart 7">
            <a:extLst>
              <a:ext uri="{FF2B5EF4-FFF2-40B4-BE49-F238E27FC236}">
                <a16:creationId xmlns:a16="http://schemas.microsoft.com/office/drawing/2014/main" id="{0A5FF071-33C1-2F4B-3DB8-F97A708B90CA}"/>
              </a:ext>
              <a:ext uri="{147F2762-F138-4A5C-976F-8EAC2B608ADB}">
                <a16:predDERef xmlns:a16="http://schemas.microsoft.com/office/drawing/2014/main" pred="{167F892A-0446-DE8D-A4B1-6A366BDBA0B3}"/>
              </a:ext>
            </a:extLst>
          </p:cNvPr>
          <p:cNvGraphicFramePr>
            <a:graphicFrameLocks/>
          </p:cNvGraphicFramePr>
          <p:nvPr/>
        </p:nvGraphicFramePr>
        <p:xfrm>
          <a:off x="6503348" y="1713505"/>
          <a:ext cx="5131367" cy="4414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E888B22-C0B4-F311-8708-5D0C44ACDE59}"/>
              </a:ext>
            </a:extLst>
          </p:cNvPr>
          <p:cNvGraphicFramePr>
            <a:graphicFrameLocks/>
          </p:cNvGraphicFramePr>
          <p:nvPr/>
        </p:nvGraphicFramePr>
        <p:xfrm>
          <a:off x="557284" y="1874308"/>
          <a:ext cx="5680678" cy="4253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814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5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29029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patients, relatives or the public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graphicFrame>
        <p:nvGraphicFramePr>
          <p:cNvPr id="4" name="Chart 3">
            <a:extLst>
              <a:ext uri="{FF2B5EF4-FFF2-40B4-BE49-F238E27FC236}">
                <a16:creationId xmlns:a16="http://schemas.microsoft.com/office/drawing/2014/main" id="{5A9AD49E-B7E0-0E68-8579-4DBC731E79FA}"/>
              </a:ext>
              <a:ext uri="{147F2762-F138-4A5C-976F-8EAC2B608ADB}">
                <a16:predDERef xmlns:a16="http://schemas.microsoft.com/office/drawing/2014/main" pred="{CD9076CD-10AD-1F3F-1778-65D74976ACC5}"/>
              </a:ext>
            </a:extLst>
          </p:cNvPr>
          <p:cNvGraphicFramePr>
            <a:graphicFrameLocks/>
          </p:cNvGraphicFramePr>
          <p:nvPr/>
        </p:nvGraphicFramePr>
        <p:xfrm>
          <a:off x="68239" y="2057399"/>
          <a:ext cx="5650548" cy="4599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B2832C2-6B19-B8F1-1821-09BF5FE6343F}"/>
              </a:ext>
            </a:extLst>
          </p:cNvPr>
          <p:cNvGraphicFramePr>
            <a:graphicFrameLocks/>
          </p:cNvGraphicFramePr>
          <p:nvPr/>
        </p:nvGraphicFramePr>
        <p:xfrm>
          <a:off x="6473215" y="3901088"/>
          <a:ext cx="4070981" cy="2463535"/>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86D2137E-A713-AAB6-C83A-44A5FC0477C3}"/>
              </a:ext>
            </a:extLst>
          </p:cNvPr>
          <p:cNvGrpSpPr/>
          <p:nvPr/>
        </p:nvGrpSpPr>
        <p:grpSpPr>
          <a:xfrm>
            <a:off x="6249589" y="6526575"/>
            <a:ext cx="4819855" cy="261610"/>
            <a:chOff x="7282099" y="6442323"/>
            <a:chExt cx="4819855" cy="261610"/>
          </a:xfrm>
        </p:grpSpPr>
        <p:sp>
          <p:nvSpPr>
            <p:cNvPr id="15" name="Rectangle 14">
              <a:extLst>
                <a:ext uri="{FF2B5EF4-FFF2-40B4-BE49-F238E27FC236}">
                  <a16:creationId xmlns:a16="http://schemas.microsoft.com/office/drawing/2014/main" id="{B9583178-6C7C-BAE5-AD52-F641C7FC25F8}"/>
                </a:ext>
              </a:extLst>
            </p:cNvPr>
            <p:cNvSpPr/>
            <p:nvPr/>
          </p:nvSpPr>
          <p:spPr>
            <a:xfrm>
              <a:off x="8198492" y="6502580"/>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39B9C7E-BFDF-E3F6-BEC6-E9D9327B74F8}"/>
                </a:ext>
              </a:extLst>
            </p:cNvPr>
            <p:cNvSpPr txBox="1"/>
            <p:nvPr/>
          </p:nvSpPr>
          <p:spPr>
            <a:xfrm>
              <a:off x="8406792" y="6442323"/>
              <a:ext cx="2630311" cy="261610"/>
            </a:xfrm>
            <a:prstGeom prst="rect">
              <a:avLst/>
            </a:prstGeom>
            <a:noFill/>
          </p:spPr>
          <p:txBody>
            <a:bodyPr wrap="square" rtlCol="0">
              <a:spAutoFit/>
            </a:bodyPr>
            <a:lstStyle/>
            <a:p>
              <a:r>
                <a:rPr lang="en-GB" sz="1100"/>
                <a:t>Black, Asian, and minority ethnic staff</a:t>
              </a:r>
            </a:p>
          </p:txBody>
        </p:sp>
        <p:grpSp>
          <p:nvGrpSpPr>
            <p:cNvPr id="18" name="Group 17">
              <a:extLst>
                <a:ext uri="{FF2B5EF4-FFF2-40B4-BE49-F238E27FC236}">
                  <a16:creationId xmlns:a16="http://schemas.microsoft.com/office/drawing/2014/main" id="{3672C708-E73C-0C87-1D1F-AEE017FA2EAF}"/>
                </a:ext>
              </a:extLst>
            </p:cNvPr>
            <p:cNvGrpSpPr/>
            <p:nvPr/>
          </p:nvGrpSpPr>
          <p:grpSpPr>
            <a:xfrm>
              <a:off x="10914240" y="6442323"/>
              <a:ext cx="1187714" cy="261610"/>
              <a:chOff x="10390088" y="6405256"/>
              <a:chExt cx="1187714" cy="261610"/>
            </a:xfrm>
          </p:grpSpPr>
          <p:sp>
            <p:nvSpPr>
              <p:cNvPr id="21" name="Rectangle 20">
                <a:extLst>
                  <a:ext uri="{FF2B5EF4-FFF2-40B4-BE49-F238E27FC236}">
                    <a16:creationId xmlns:a16="http://schemas.microsoft.com/office/drawing/2014/main" id="{5A5E33DD-357C-EFBB-1E65-1F57C20A86C3}"/>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C4F9CE0-6DC5-7712-D733-A65C559964C3}"/>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pSp>
        <p:sp>
          <p:nvSpPr>
            <p:cNvPr id="19" name="TextBox 18">
              <a:extLst>
                <a:ext uri="{FF2B5EF4-FFF2-40B4-BE49-F238E27FC236}">
                  <a16:creationId xmlns:a16="http://schemas.microsoft.com/office/drawing/2014/main" id="{EA2C4FEF-2D53-AC26-51B2-EFE6EC9B08E6}"/>
                </a:ext>
              </a:extLst>
            </p:cNvPr>
            <p:cNvSpPr txBox="1"/>
            <p:nvPr/>
          </p:nvSpPr>
          <p:spPr>
            <a:xfrm>
              <a:off x="7453094" y="6442323"/>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1E09A573-B5A6-7802-6133-C6467A4088F8}"/>
                </a:ext>
              </a:extLst>
            </p:cNvPr>
            <p:cNvSpPr/>
            <p:nvPr/>
          </p:nvSpPr>
          <p:spPr>
            <a:xfrm>
              <a:off x="7282099" y="6502580"/>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3" name="Chart 22">
            <a:extLst>
              <a:ext uri="{FF2B5EF4-FFF2-40B4-BE49-F238E27FC236}">
                <a16:creationId xmlns:a16="http://schemas.microsoft.com/office/drawing/2014/main" id="{60CF6FD9-BA8C-B034-4007-F778F2D81773}"/>
              </a:ext>
            </a:extLst>
          </p:cNvPr>
          <p:cNvGraphicFramePr>
            <a:graphicFrameLocks/>
          </p:cNvGraphicFramePr>
          <p:nvPr/>
        </p:nvGraphicFramePr>
        <p:xfrm>
          <a:off x="6096000" y="1811979"/>
          <a:ext cx="4743450" cy="1866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981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5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29029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patients, relatives or the public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7438323" y="6516285"/>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10494838" y="6538262"/>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7609239" y="6456028"/>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10665754" y="6478005"/>
            <a:ext cx="1016716" cy="261610"/>
          </a:xfrm>
          <a:prstGeom prst="rect">
            <a:avLst/>
          </a:prstGeom>
          <a:noFill/>
        </p:spPr>
        <p:txBody>
          <a:bodyPr wrap="square" rtlCol="0">
            <a:spAutoFit/>
          </a:bodyPr>
          <a:lstStyle/>
          <a:p>
            <a:r>
              <a:rPr lang="en-GB" sz="1100"/>
              <a:t>White staff</a:t>
            </a:r>
          </a:p>
        </p:txBody>
      </p:sp>
      <p:graphicFrame>
        <p:nvGraphicFramePr>
          <p:cNvPr id="8" name="Chart 7">
            <a:extLst>
              <a:ext uri="{FF2B5EF4-FFF2-40B4-BE49-F238E27FC236}">
                <a16:creationId xmlns:a16="http://schemas.microsoft.com/office/drawing/2014/main" id="{D7C6D2D8-49DE-CDDA-2B65-75AE198E6121}"/>
              </a:ext>
            </a:extLst>
          </p:cNvPr>
          <p:cNvGraphicFramePr>
            <a:graphicFrameLocks/>
          </p:cNvGraphicFramePr>
          <p:nvPr/>
        </p:nvGraphicFramePr>
        <p:xfrm>
          <a:off x="5143315" y="3976300"/>
          <a:ext cx="6350351" cy="2189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DEDB453-B567-0D24-166C-5F91250D3914}"/>
              </a:ext>
              <a:ext uri="{147F2762-F138-4A5C-976F-8EAC2B608ADB}">
                <a16:predDERef xmlns:a16="http://schemas.microsoft.com/office/drawing/2014/main" pred="{CE0B6F99-4A65-A16E-26F2-D399A14197C8}"/>
              </a:ext>
            </a:extLst>
          </p:cNvPr>
          <p:cNvGraphicFramePr>
            <a:graphicFrameLocks/>
          </p:cNvGraphicFramePr>
          <p:nvPr/>
        </p:nvGraphicFramePr>
        <p:xfrm>
          <a:off x="5270717" y="1715227"/>
          <a:ext cx="6275947" cy="2200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AEA91E75-EE5A-4D07-4757-E90B93A58997}"/>
              </a:ext>
              <a:ext uri="{147F2762-F138-4A5C-976F-8EAC2B608ADB}">
                <a16:predDERef xmlns:a16="http://schemas.microsoft.com/office/drawing/2014/main" pred="{78ECBE5B-56FF-5EBD-474A-094189806732}"/>
              </a:ext>
            </a:extLst>
          </p:cNvPr>
          <p:cNvGraphicFramePr>
            <a:graphicFrameLocks/>
          </p:cNvGraphicFramePr>
          <p:nvPr/>
        </p:nvGraphicFramePr>
        <p:xfrm>
          <a:off x="88283" y="2057400"/>
          <a:ext cx="4927145" cy="46219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977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72" y="960105"/>
            <a:ext cx="9263449" cy="1569661"/>
          </a:xfrm>
        </p:spPr>
        <p:txBody>
          <a:bodyPr>
            <a:normAutofit/>
          </a:bodyPr>
          <a:lstStyle/>
          <a:p>
            <a:r>
              <a:rPr lang="en-GB" sz="7200" b="1">
                <a:solidFill>
                  <a:schemeClr val="bg1"/>
                </a:solidFill>
              </a:rPr>
              <a:t>WRES Metric 6</a:t>
            </a:r>
          </a:p>
        </p:txBody>
      </p:sp>
      <p:sp>
        <p:nvSpPr>
          <p:cNvPr id="3" name="TextBox 2">
            <a:extLst>
              <a:ext uri="{FF2B5EF4-FFF2-40B4-BE49-F238E27FC236}">
                <a16:creationId xmlns:a16="http://schemas.microsoft.com/office/drawing/2014/main" id="{C732A007-145F-3FB2-A58C-B75D092B18B9}"/>
              </a:ext>
            </a:extLst>
          </p:cNvPr>
          <p:cNvSpPr txBox="1"/>
          <p:nvPr/>
        </p:nvSpPr>
        <p:spPr>
          <a:xfrm>
            <a:off x="1566539" y="2676865"/>
            <a:ext cx="9058922" cy="1077218"/>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of BME staff experiencing harassment, bullying or abuse from staff in last 12 months. </a:t>
            </a:r>
            <a:endParaRPr lang="en-GB" sz="3200">
              <a:solidFill>
                <a:schemeClr val="bg1"/>
              </a:solidFill>
            </a:endParaRPr>
          </a:p>
        </p:txBody>
      </p:sp>
      <p:sp>
        <p:nvSpPr>
          <p:cNvPr id="6" name="Rectangle 5">
            <a:extLst>
              <a:ext uri="{FF2B5EF4-FFF2-40B4-BE49-F238E27FC236}">
                <a16:creationId xmlns:a16="http://schemas.microsoft.com/office/drawing/2014/main" id="{71148D44-1E18-D264-0E33-B69F2D06658E}"/>
              </a:ext>
            </a:extLst>
          </p:cNvPr>
          <p:cNvSpPr/>
          <p:nvPr/>
        </p:nvSpPr>
        <p:spPr>
          <a:xfrm>
            <a:off x="4019353" y="4922729"/>
            <a:ext cx="4373592" cy="1270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6FF0CB7C-F83D-77A7-B2CC-1EF3237EC834}"/>
              </a:ext>
            </a:extLst>
          </p:cNvPr>
          <p:cNvGraphicFramePr>
            <a:graphicFrameLocks noGrp="1"/>
          </p:cNvGraphicFramePr>
          <p:nvPr/>
        </p:nvGraphicFramePr>
        <p:xfrm>
          <a:off x="4019353" y="4174962"/>
          <a:ext cx="4373592" cy="2017994"/>
        </p:xfrm>
        <a:graphic>
          <a:graphicData uri="http://schemas.openxmlformats.org/drawingml/2006/table">
            <a:tbl>
              <a:tblPr/>
              <a:tblGrid>
                <a:gridCol w="1304209">
                  <a:extLst>
                    <a:ext uri="{9D8B030D-6E8A-4147-A177-3AD203B41FA5}">
                      <a16:colId xmlns:a16="http://schemas.microsoft.com/office/drawing/2014/main" val="122643643"/>
                    </a:ext>
                  </a:extLst>
                </a:gridCol>
                <a:gridCol w="876821">
                  <a:extLst>
                    <a:ext uri="{9D8B030D-6E8A-4147-A177-3AD203B41FA5}">
                      <a16:colId xmlns:a16="http://schemas.microsoft.com/office/drawing/2014/main" val="418012199"/>
                    </a:ext>
                  </a:extLst>
                </a:gridCol>
                <a:gridCol w="869461">
                  <a:extLst>
                    <a:ext uri="{9D8B030D-6E8A-4147-A177-3AD203B41FA5}">
                      <a16:colId xmlns:a16="http://schemas.microsoft.com/office/drawing/2014/main" val="1679567584"/>
                    </a:ext>
                  </a:extLst>
                </a:gridCol>
                <a:gridCol w="1323101">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BME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22%​</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800" b="0" i="0">
                          <a:solidFill>
                            <a:srgbClr val="000000"/>
                          </a:solidFill>
                          <a:effectLst/>
                          <a:latin typeface="Calibri" panose="020F0502020204030204" pitchFamily="34" charset="0"/>
                        </a:rPr>
                        <a:t>27.6%​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23.6%​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White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800" b="0" i="0">
                          <a:solidFill>
                            <a:srgbClr val="000000"/>
                          </a:solidFill>
                          <a:effectLst/>
                          <a:latin typeface="Calibri" panose="020F0502020204030204" pitchFamily="34" charset="0"/>
                        </a:rPr>
                        <a:t>22.4%​</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18.9%</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algn="l" rtl="0" fontAlgn="base"/>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5.2%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4.7%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5" name="Picture 4" descr="A graph with a line going up&#10;&#10;Description automatically generated">
            <a:extLst>
              <a:ext uri="{FF2B5EF4-FFF2-40B4-BE49-F238E27FC236}">
                <a16:creationId xmlns:a16="http://schemas.microsoft.com/office/drawing/2014/main" id="{8CD9ADAF-B9DE-170C-DD5E-6B35163E7EB2}"/>
              </a:ext>
            </a:extLst>
          </p:cNvPr>
          <p:cNvPicPr>
            <a:picLocks noChangeAspect="1"/>
          </p:cNvPicPr>
          <p:nvPr/>
        </p:nvPicPr>
        <p:blipFill>
          <a:blip r:embed="rId2"/>
          <a:stretch>
            <a:fillRect/>
          </a:stretch>
        </p:blipFill>
        <p:spPr>
          <a:xfrm>
            <a:off x="8390021" y="4178718"/>
            <a:ext cx="2169695" cy="2019802"/>
          </a:xfrm>
          <a:prstGeom prst="rect">
            <a:avLst/>
          </a:prstGeom>
        </p:spPr>
      </p:pic>
    </p:spTree>
    <p:extLst>
      <p:ext uri="{BB962C8B-B14F-4D97-AF65-F5344CB8AC3E}">
        <p14:creationId xmlns:p14="http://schemas.microsoft.com/office/powerpoint/2010/main" val="12883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D8B77-EE82-0A96-E47F-0859713BA0A6}"/>
              </a:ext>
            </a:extLst>
          </p:cNvPr>
          <p:cNvSpPr txBox="1"/>
          <p:nvPr/>
        </p:nvSpPr>
        <p:spPr>
          <a:xfrm>
            <a:off x="291909" y="574357"/>
            <a:ext cx="11184674" cy="5355312"/>
          </a:xfrm>
          <a:prstGeom prst="rect">
            <a:avLst/>
          </a:prstGeom>
          <a:noFill/>
        </p:spPr>
        <p:txBody>
          <a:bodyPr wrap="square">
            <a:spAutoFit/>
          </a:bodyPr>
          <a:lstStyle/>
          <a:p>
            <a:r>
              <a:rPr lang="en-GB" sz="2000" b="1">
                <a:solidFill>
                  <a:srgbClr val="1E477C"/>
                </a:solidFill>
                <a:effectLst/>
                <a:latin typeface="Calibri" panose="020F0502020204030204" pitchFamily="34" charset="0"/>
                <a:ea typeface="Times New Roman" panose="02020603050405020304" pitchFamily="18" charset="0"/>
              </a:rPr>
              <a:t>ELFT WORKFORCE EQUALITY STANDARD (WES) </a:t>
            </a:r>
            <a:endParaRPr lang="en-GB" sz="1600">
              <a:effectLst/>
              <a:latin typeface="Times New Roman" panose="02020603050405020304" pitchFamily="18" charset="0"/>
              <a:ea typeface="Times New Roman" panose="02020603050405020304" pitchFamily="18" charset="0"/>
            </a:endParaRPr>
          </a:p>
          <a:p>
            <a:endParaRPr lang="en-GB" sz="1600">
              <a:effectLst/>
              <a:latin typeface="Times New Roman" panose="02020603050405020304" pitchFamily="18" charset="0"/>
              <a:ea typeface="Times New Roman" panose="02020603050405020304" pitchFamily="18" charset="0"/>
            </a:endParaRPr>
          </a:p>
          <a:p>
            <a:r>
              <a:rPr lang="en-GB" b="1">
                <a:solidFill>
                  <a:srgbClr val="1E477C"/>
                </a:solidFill>
                <a:effectLst/>
                <a:latin typeface="Calibri" panose="020F0502020204030204" pitchFamily="34" charset="0"/>
                <a:ea typeface="Times New Roman" panose="02020603050405020304" pitchFamily="18" charset="0"/>
              </a:rPr>
              <a:t>Introduction </a:t>
            </a:r>
            <a:endParaRPr lang="en-GB">
              <a:effectLst/>
              <a:latin typeface="Times New Roman" panose="02020603050405020304" pitchFamily="18" charset="0"/>
              <a:ea typeface="Times New Roman" panose="02020603050405020304" pitchFamily="18" charset="0"/>
            </a:endParaRPr>
          </a:p>
          <a:p>
            <a:r>
              <a:rPr lang="en-GB">
                <a:effectLst/>
                <a:latin typeface="Calibri" panose="020F0502020204030204" pitchFamily="34" charset="0"/>
                <a:ea typeface="Times New Roman" panose="02020603050405020304" pitchFamily="18" charset="0"/>
              </a:rPr>
              <a:t>East London NHS Foundation Trust wishes its staff to work in a safe and healthy environment which is inclusive and fair and where each employee feels respected and is encouraged to develop their full potential. </a:t>
            </a:r>
          </a:p>
          <a:p>
            <a:endParaRPr lang="en-GB">
              <a:effectLst/>
              <a:latin typeface="Calibri" panose="020F0502020204030204" pitchFamily="34" charset="0"/>
              <a:ea typeface="Times New Roman" panose="02020603050405020304" pitchFamily="18" charset="0"/>
            </a:endParaRPr>
          </a:p>
          <a:p>
            <a:r>
              <a:rPr lang="en-GB">
                <a:effectLst/>
                <a:latin typeface="Calibri" panose="020F0502020204030204" pitchFamily="34" charset="0"/>
                <a:ea typeface="Times New Roman" panose="02020603050405020304" pitchFamily="18" charset="0"/>
              </a:rPr>
              <a:t>We are committed to meeting the requirements of the Workforce Equality Standard for NHS Trusts’ and to reporting the outcomes of all equality surveys. This report outlines our workforce equality data for 2024 as per our contractual obligations for:</a:t>
            </a:r>
            <a:endParaRPr lang="en-GB">
              <a:latin typeface="Calibri" panose="020F0502020204030204" pitchFamily="34" charset="0"/>
              <a:ea typeface="Times New Roman" panose="02020603050405020304" pitchFamily="18" charset="0"/>
            </a:endParaRPr>
          </a:p>
          <a:p>
            <a:pPr marL="514350" indent="-285750">
              <a:buFont typeface="Symbol" pitchFamily="2" charset="2"/>
              <a:buChar char="·"/>
            </a:pPr>
            <a:r>
              <a:rPr lang="en-GB">
                <a:latin typeface="Calibri" panose="020F0502020204030204" pitchFamily="34" charset="0"/>
                <a:ea typeface="Times New Roman" panose="02020603050405020304" pitchFamily="18" charset="0"/>
              </a:rPr>
              <a:t>NHS High Impact Equality Plan</a:t>
            </a:r>
          </a:p>
          <a:p>
            <a:pPr marL="514350" indent="-285750">
              <a:buFont typeface="Symbol" pitchFamily="2" charset="2"/>
              <a:buChar char="·"/>
            </a:pPr>
            <a:r>
              <a:rPr lang="en-GB">
                <a:latin typeface="Calibri" panose="020F0502020204030204" pitchFamily="34" charset="0"/>
                <a:ea typeface="Times New Roman" panose="02020603050405020304" pitchFamily="18" charset="0"/>
              </a:rPr>
              <a:t>Workforce Race Equality Standard (WRES)</a:t>
            </a:r>
          </a:p>
          <a:p>
            <a:pPr marL="514350" indent="-285750">
              <a:buFont typeface="Symbol" pitchFamily="2" charset="2"/>
              <a:buChar char="·"/>
            </a:pPr>
            <a:r>
              <a:rPr lang="en-GB">
                <a:latin typeface="Calibri" panose="020F0502020204030204" pitchFamily="34" charset="0"/>
                <a:ea typeface="Times New Roman" panose="02020603050405020304" pitchFamily="18" charset="0"/>
              </a:rPr>
              <a:t>Workforce Disability Equality Standard (WDES)</a:t>
            </a:r>
          </a:p>
          <a:p>
            <a:pPr marL="228600"/>
            <a:endParaRPr lang="en-GB">
              <a:effectLst/>
              <a:latin typeface="Times New Roman" panose="02020603050405020304" pitchFamily="18" charset="0"/>
              <a:ea typeface="Times New Roman" panose="02020603050405020304" pitchFamily="18" charset="0"/>
            </a:endParaRPr>
          </a:p>
          <a:p>
            <a:r>
              <a:rPr lang="en-GB">
                <a:effectLst/>
                <a:latin typeface="Calibri" panose="020F0502020204030204" pitchFamily="34" charset="0"/>
                <a:ea typeface="Times New Roman" panose="02020603050405020304" pitchFamily="18" charset="0"/>
              </a:rPr>
              <a:t>To ensure that this report plays a key role in our journey towards becoming an anti-racist, anti-discriminatory organisation, we have aligned action </a:t>
            </a:r>
            <a:r>
              <a:rPr lang="en-GB">
                <a:latin typeface="Calibri" panose="020F0502020204030204" pitchFamily="34" charset="0"/>
                <a:ea typeface="Times New Roman" panose="02020603050405020304" pitchFamily="18" charset="0"/>
              </a:rPr>
              <a:t>plans </a:t>
            </a:r>
            <a:r>
              <a:rPr lang="en-GB">
                <a:effectLst/>
                <a:latin typeface="Calibri" panose="020F0502020204030204" pitchFamily="34" charset="0"/>
                <a:ea typeface="Times New Roman" panose="02020603050405020304" pitchFamily="18" charset="0"/>
              </a:rPr>
              <a:t>into four themes to reflect the </a:t>
            </a:r>
            <a:r>
              <a:rPr lang="en-GB" u="sng">
                <a:solidFill>
                  <a:srgbClr val="0563C1"/>
                </a:solidFill>
                <a:effectLst/>
                <a:latin typeface="Calibri" panose="020F0502020204030204" pitchFamily="34" charset="0"/>
                <a:ea typeface="Times New Roman" panose="02020603050405020304" pitchFamily="18" charset="0"/>
                <a:hlinkClick r:id="rId2"/>
              </a:rPr>
              <a:t>Trust’s People Strategy.</a:t>
            </a:r>
            <a:endParaRPr lang="en-GB">
              <a:effectLst/>
              <a:latin typeface="Calibri" panose="020F0502020204030204" pitchFamily="34" charset="0"/>
              <a:ea typeface="Times New Roman" panose="02020603050405020304" pitchFamily="18" charset="0"/>
            </a:endParaRPr>
          </a:p>
          <a:p>
            <a:pPr marL="514350" indent="-285750">
              <a:buFont typeface="Symbol" pitchFamily="2" charset="2"/>
              <a:buChar char="·"/>
            </a:pPr>
            <a:r>
              <a:rPr lang="en-GB">
                <a:effectLst/>
                <a:latin typeface="Calibri" panose="020F0502020204030204" pitchFamily="34" charset="0"/>
                <a:ea typeface="Times New Roman" panose="02020603050405020304" pitchFamily="18" charset="0"/>
              </a:rPr>
              <a:t>New Ways of Works </a:t>
            </a:r>
          </a:p>
          <a:p>
            <a:pPr marL="514350" indent="-285750">
              <a:buFont typeface="Symbol" pitchFamily="2" charset="2"/>
              <a:buChar char="·"/>
            </a:pPr>
            <a:r>
              <a:rPr lang="en-GB">
                <a:effectLst/>
                <a:latin typeface="Calibri" panose="020F0502020204030204" pitchFamily="34" charset="0"/>
                <a:ea typeface="Times New Roman" panose="02020603050405020304" pitchFamily="18" charset="0"/>
              </a:rPr>
              <a:t>Looking After Our People</a:t>
            </a:r>
          </a:p>
          <a:p>
            <a:pPr marL="514350" indent="-285750">
              <a:buFont typeface="Symbol" pitchFamily="2" charset="2"/>
              <a:buChar char="·"/>
            </a:pPr>
            <a:r>
              <a:rPr lang="en-GB">
                <a:effectLst/>
                <a:latin typeface="Calibri" panose="020F0502020204030204" pitchFamily="34" charset="0"/>
                <a:ea typeface="Times New Roman" panose="02020603050405020304" pitchFamily="18" charset="0"/>
              </a:rPr>
              <a:t>Belonging in the NHS </a:t>
            </a:r>
            <a:endParaRPr lang="en-GB">
              <a:latin typeface="Times New Roman" panose="02020603050405020304" pitchFamily="18" charset="0"/>
              <a:ea typeface="Times New Roman" panose="02020603050405020304" pitchFamily="18" charset="0"/>
            </a:endParaRPr>
          </a:p>
          <a:p>
            <a:pPr marL="514350" indent="-285750">
              <a:buFont typeface="Symbol" pitchFamily="2" charset="2"/>
              <a:buChar char="·"/>
            </a:pPr>
            <a:r>
              <a:rPr lang="en-GB">
                <a:effectLst/>
                <a:latin typeface="Calibri" panose="020F0502020204030204" pitchFamily="34" charset="0"/>
                <a:ea typeface="Times New Roman" panose="02020603050405020304" pitchFamily="18" charset="0"/>
              </a:rPr>
              <a:t>Growing and Developing for the Future </a:t>
            </a:r>
          </a:p>
        </p:txBody>
      </p:sp>
      <p:pic>
        <p:nvPicPr>
          <p:cNvPr id="4" name="Picture 3" descr="Logo&#10;&#10;Description automatically generated">
            <a:extLst>
              <a:ext uri="{FF2B5EF4-FFF2-40B4-BE49-F238E27FC236}">
                <a16:creationId xmlns:a16="http://schemas.microsoft.com/office/drawing/2014/main" id="{6330FA16-2D7D-802E-5F96-572AE29E3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1161561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6</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6503349" y="645602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39" y="6395771"/>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6674265" y="6395771"/>
            <a:ext cx="2630311" cy="261610"/>
          </a:xfrm>
          <a:prstGeom prst="rect">
            <a:avLst/>
          </a:prstGeom>
          <a:noFill/>
        </p:spPr>
        <p:txBody>
          <a:bodyPr wrap="square" rtlCol="0">
            <a:spAutoFit/>
          </a:bodyPr>
          <a:lstStyle/>
          <a:p>
            <a:r>
              <a:rPr lang="en-GB" sz="1100"/>
              <a:t>White staff</a:t>
            </a:r>
          </a:p>
        </p:txBody>
      </p:sp>
      <p:sp>
        <p:nvSpPr>
          <p:cNvPr id="4" name="TextBox 3">
            <a:extLst>
              <a:ext uri="{FF2B5EF4-FFF2-40B4-BE49-F238E27FC236}">
                <a16:creationId xmlns:a16="http://schemas.microsoft.com/office/drawing/2014/main" id="{02E0A8BE-D6AD-909A-4040-0F69E520B958}"/>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sp>
        <p:nvSpPr>
          <p:cNvPr id="6" name="TextBox 5">
            <a:extLst>
              <a:ext uri="{FF2B5EF4-FFF2-40B4-BE49-F238E27FC236}">
                <a16:creationId xmlns:a16="http://schemas.microsoft.com/office/drawing/2014/main" id="{29E0AD6C-22D7-E48F-85CD-7399ACEA3E67}"/>
              </a:ext>
            </a:extLst>
          </p:cNvPr>
          <p:cNvSpPr txBox="1"/>
          <p:nvPr/>
        </p:nvSpPr>
        <p:spPr>
          <a:xfrm>
            <a:off x="492862" y="1048721"/>
            <a:ext cx="8278339"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staff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graphicFrame>
        <p:nvGraphicFramePr>
          <p:cNvPr id="10" name="Chart 9">
            <a:extLst>
              <a:ext uri="{FF2B5EF4-FFF2-40B4-BE49-F238E27FC236}">
                <a16:creationId xmlns:a16="http://schemas.microsoft.com/office/drawing/2014/main" id="{167F892A-0446-DE8D-A4B1-6A366BDBA0B3}"/>
              </a:ext>
              <a:ext uri="{147F2762-F138-4A5C-976F-8EAC2B608ADB}">
                <a16:predDERef xmlns:a16="http://schemas.microsoft.com/office/drawing/2014/main" pred="{D2CD1882-3144-812F-25B9-FE81D4F50BC6}"/>
              </a:ext>
            </a:extLst>
          </p:cNvPr>
          <p:cNvGraphicFramePr>
            <a:graphicFrameLocks/>
          </p:cNvGraphicFramePr>
          <p:nvPr/>
        </p:nvGraphicFramePr>
        <p:xfrm>
          <a:off x="6332135" y="1645265"/>
          <a:ext cx="5063746" cy="4455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B42CF1A-6453-8B46-A4DD-DE496B7728EE}"/>
              </a:ext>
            </a:extLst>
          </p:cNvPr>
          <p:cNvGraphicFramePr>
            <a:graphicFrameLocks/>
          </p:cNvGraphicFramePr>
          <p:nvPr/>
        </p:nvGraphicFramePr>
        <p:xfrm>
          <a:off x="433552" y="1977661"/>
          <a:ext cx="5804409" cy="4221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43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a:t>
            </a:r>
            <a:r>
              <a:rPr lang="en-GB" sz="2400" b="1">
                <a:solidFill>
                  <a:srgbClr val="1E477C"/>
                </a:solidFill>
                <a:latin typeface="Calibri" panose="020F0502020204030204" pitchFamily="34" charset="0"/>
                <a:ea typeface="Times New Roman" panose="02020603050405020304" pitchFamily="18" charset="0"/>
              </a:rPr>
              <a:t>6</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492862" y="1048721"/>
            <a:ext cx="8288281"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staff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graphicFrame>
        <p:nvGraphicFramePr>
          <p:cNvPr id="13" name="Chart 12">
            <a:extLst>
              <a:ext uri="{FF2B5EF4-FFF2-40B4-BE49-F238E27FC236}">
                <a16:creationId xmlns:a16="http://schemas.microsoft.com/office/drawing/2014/main" id="{8383B3B2-C662-F043-5EF4-B4DC70AE70E9}"/>
              </a:ext>
            </a:extLst>
          </p:cNvPr>
          <p:cNvGraphicFramePr>
            <a:graphicFrameLocks/>
          </p:cNvGraphicFramePr>
          <p:nvPr/>
        </p:nvGraphicFramePr>
        <p:xfrm>
          <a:off x="231358" y="1756607"/>
          <a:ext cx="5956222" cy="4685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CB1E668-0D74-3425-0E46-40569A946098}"/>
              </a:ext>
              <a:ext uri="{147F2762-F138-4A5C-976F-8EAC2B608ADB}">
                <a16:predDERef xmlns:a16="http://schemas.microsoft.com/office/drawing/2014/main" pred="{A0A0EFD4-D1DC-56FE-B743-182A4110DB7C}"/>
              </a:ext>
            </a:extLst>
          </p:cNvPr>
          <p:cNvGraphicFramePr>
            <a:graphicFrameLocks/>
          </p:cNvGraphicFramePr>
          <p:nvPr/>
        </p:nvGraphicFramePr>
        <p:xfrm>
          <a:off x="5986818" y="3937645"/>
          <a:ext cx="5686975" cy="243566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D5F783C2-E9DC-09F6-7E33-D6E0B3DEFA8A}"/>
              </a:ext>
            </a:extLst>
          </p:cNvPr>
          <p:cNvGrpSpPr/>
          <p:nvPr/>
        </p:nvGrpSpPr>
        <p:grpSpPr>
          <a:xfrm>
            <a:off x="4909960" y="6498548"/>
            <a:ext cx="4819855" cy="261610"/>
            <a:chOff x="7282099" y="6442323"/>
            <a:chExt cx="4819855" cy="261610"/>
          </a:xfrm>
        </p:grpSpPr>
        <p:sp>
          <p:nvSpPr>
            <p:cNvPr id="7" name="Rectangle 6">
              <a:extLst>
                <a:ext uri="{FF2B5EF4-FFF2-40B4-BE49-F238E27FC236}">
                  <a16:creationId xmlns:a16="http://schemas.microsoft.com/office/drawing/2014/main" id="{1CBB20A2-44B3-C525-983C-451478602FDD}"/>
                </a:ext>
              </a:extLst>
            </p:cNvPr>
            <p:cNvSpPr/>
            <p:nvPr/>
          </p:nvSpPr>
          <p:spPr>
            <a:xfrm>
              <a:off x="8198492" y="6502580"/>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8406792" y="6442323"/>
              <a:ext cx="2630311" cy="261610"/>
            </a:xfrm>
            <a:prstGeom prst="rect">
              <a:avLst/>
            </a:prstGeom>
            <a:noFill/>
          </p:spPr>
          <p:txBody>
            <a:bodyPr wrap="square" rtlCol="0">
              <a:spAutoFit/>
            </a:bodyPr>
            <a:lstStyle/>
            <a:p>
              <a:r>
                <a:rPr lang="en-GB" sz="1100"/>
                <a:t>Black, Asian, and minority ethnic staff</a:t>
              </a:r>
            </a:p>
          </p:txBody>
        </p:sp>
        <p:grpSp>
          <p:nvGrpSpPr>
            <p:cNvPr id="16" name="Group 15">
              <a:extLst>
                <a:ext uri="{FF2B5EF4-FFF2-40B4-BE49-F238E27FC236}">
                  <a16:creationId xmlns:a16="http://schemas.microsoft.com/office/drawing/2014/main" id="{7602D74F-6477-A553-854E-D09E7DB3734C}"/>
                </a:ext>
              </a:extLst>
            </p:cNvPr>
            <p:cNvGrpSpPr/>
            <p:nvPr/>
          </p:nvGrpSpPr>
          <p:grpSpPr>
            <a:xfrm>
              <a:off x="10914240" y="6442323"/>
              <a:ext cx="1187714" cy="261610"/>
              <a:chOff x="10390088" y="6405256"/>
              <a:chExt cx="1187714" cy="261610"/>
            </a:xfrm>
          </p:grpSpPr>
          <p:sp>
            <p:nvSpPr>
              <p:cNvPr id="9" name="Rectangle 8">
                <a:extLst>
                  <a:ext uri="{FF2B5EF4-FFF2-40B4-BE49-F238E27FC236}">
                    <a16:creationId xmlns:a16="http://schemas.microsoft.com/office/drawing/2014/main" id="{4F07495A-36F0-0E7E-E02D-F28EE963C1F8}"/>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2B42D6B-BFBB-E704-7875-78FB6381BC77}"/>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pSp>
        <p:sp>
          <p:nvSpPr>
            <p:cNvPr id="14" name="TextBox 13">
              <a:extLst>
                <a:ext uri="{FF2B5EF4-FFF2-40B4-BE49-F238E27FC236}">
                  <a16:creationId xmlns:a16="http://schemas.microsoft.com/office/drawing/2014/main" id="{AF2732A8-88C5-8F36-DFE8-171EE64260FD}"/>
                </a:ext>
              </a:extLst>
            </p:cNvPr>
            <p:cNvSpPr txBox="1"/>
            <p:nvPr/>
          </p:nvSpPr>
          <p:spPr>
            <a:xfrm>
              <a:off x="7453094" y="6442323"/>
              <a:ext cx="659840" cy="261610"/>
            </a:xfrm>
            <a:prstGeom prst="rect">
              <a:avLst/>
            </a:prstGeom>
            <a:noFill/>
          </p:spPr>
          <p:txBody>
            <a:bodyPr wrap="square" rtlCol="0">
              <a:spAutoFit/>
            </a:bodyPr>
            <a:lstStyle/>
            <a:p>
              <a:r>
                <a:rPr lang="en-GB" sz="1100"/>
                <a:t>Other</a:t>
              </a:r>
            </a:p>
          </p:txBody>
        </p:sp>
        <p:sp>
          <p:nvSpPr>
            <p:cNvPr id="15" name="Rectangle 14">
              <a:extLst>
                <a:ext uri="{FF2B5EF4-FFF2-40B4-BE49-F238E27FC236}">
                  <a16:creationId xmlns:a16="http://schemas.microsoft.com/office/drawing/2014/main" id="{62D20F59-983A-58C7-126E-BCD667CEDB38}"/>
                </a:ext>
              </a:extLst>
            </p:cNvPr>
            <p:cNvSpPr/>
            <p:nvPr/>
          </p:nvSpPr>
          <p:spPr>
            <a:xfrm>
              <a:off x="7282099" y="6502580"/>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Chart 17">
            <a:extLst>
              <a:ext uri="{FF2B5EF4-FFF2-40B4-BE49-F238E27FC236}">
                <a16:creationId xmlns:a16="http://schemas.microsoft.com/office/drawing/2014/main" id="{162175A8-BC81-3C37-425F-9335E42E233F}"/>
              </a:ext>
              <a:ext uri="{147F2762-F138-4A5C-976F-8EAC2B608ADB}">
                <a16:predDERef xmlns:a16="http://schemas.microsoft.com/office/drawing/2014/main" pred="{C8CBCADB-3D7C-CE3C-E3AB-358BE28F7E00}"/>
              </a:ext>
            </a:extLst>
          </p:cNvPr>
          <p:cNvGraphicFramePr>
            <a:graphicFrameLocks/>
          </p:cNvGraphicFramePr>
          <p:nvPr/>
        </p:nvGraphicFramePr>
        <p:xfrm>
          <a:off x="6034653" y="1572270"/>
          <a:ext cx="4572000" cy="2365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1385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a:t>
            </a:r>
            <a:r>
              <a:rPr lang="en-GB" sz="2400" b="1">
                <a:solidFill>
                  <a:srgbClr val="1E477C"/>
                </a:solidFill>
                <a:latin typeface="Calibri" panose="020F0502020204030204" pitchFamily="34" charset="0"/>
                <a:ea typeface="Times New Roman" panose="02020603050405020304" pitchFamily="18" charset="0"/>
              </a:rPr>
              <a:t>6</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492862" y="1048721"/>
            <a:ext cx="8288281"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BME staff experiencing harassment, bullying or abuse </a:t>
            </a:r>
            <a:r>
              <a:rPr lang="en-GB" sz="2000" b="1"/>
              <a:t>from staff </a:t>
            </a:r>
            <a:r>
              <a:rPr lang="en-GB" sz="2000" b="1">
                <a:solidFill>
                  <a:srgbClr val="000000"/>
                </a:solidFill>
                <a:effectLst/>
                <a:latin typeface="+mn-lt"/>
                <a:ea typeface="Times New Roman" panose="02020603050405020304" pitchFamily="18" charset="0"/>
                <a:cs typeface="Times New Roman" panose="02020603050405020304" pitchFamily="18" charset="0"/>
              </a:rPr>
              <a:t>in last 12 months  </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7233302" y="6465513"/>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7404300" y="6405256"/>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aphicFrame>
        <p:nvGraphicFramePr>
          <p:cNvPr id="6" name="Chart 5">
            <a:extLst>
              <a:ext uri="{FF2B5EF4-FFF2-40B4-BE49-F238E27FC236}">
                <a16:creationId xmlns:a16="http://schemas.microsoft.com/office/drawing/2014/main" id="{AA75F9A0-51FE-4871-B83A-369C75E49767}"/>
              </a:ext>
              <a:ext uri="{147F2762-F138-4A5C-976F-8EAC2B608ADB}">
                <a16:predDERef xmlns:a16="http://schemas.microsoft.com/office/drawing/2014/main" pred="{D7C6D2D8-49DE-CDDA-2B65-75AE198E6121}"/>
              </a:ext>
            </a:extLst>
          </p:cNvPr>
          <p:cNvGraphicFramePr>
            <a:graphicFrameLocks/>
          </p:cNvGraphicFramePr>
          <p:nvPr/>
        </p:nvGraphicFramePr>
        <p:xfrm>
          <a:off x="5660806" y="3868760"/>
          <a:ext cx="5916996" cy="2344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F11317BE-0A4E-E5D8-A447-E3CFED3B35B4}"/>
              </a:ext>
              <a:ext uri="{147F2762-F138-4A5C-976F-8EAC2B608ADB}">
                <a16:predDERef xmlns:a16="http://schemas.microsoft.com/office/drawing/2014/main" pred="{06984FDC-5DE5-0392-A2E9-D2CDDC3D1430}"/>
              </a:ext>
            </a:extLst>
          </p:cNvPr>
          <p:cNvGraphicFramePr>
            <a:graphicFrameLocks/>
          </p:cNvGraphicFramePr>
          <p:nvPr/>
        </p:nvGraphicFramePr>
        <p:xfrm>
          <a:off x="357286" y="1904474"/>
          <a:ext cx="4856158" cy="45610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CE0B6F99-4A65-A16E-26F2-D399A14197C8}"/>
              </a:ext>
              <a:ext uri="{147F2762-F138-4A5C-976F-8EAC2B608ADB}">
                <a16:predDERef xmlns:a16="http://schemas.microsoft.com/office/drawing/2014/main" pred="{23A820AE-32A1-3087-DCB0-04D84A6153B2}"/>
              </a:ext>
            </a:extLst>
          </p:cNvPr>
          <p:cNvGraphicFramePr>
            <a:graphicFrameLocks/>
          </p:cNvGraphicFramePr>
          <p:nvPr/>
        </p:nvGraphicFramePr>
        <p:xfrm>
          <a:off x="5270717" y="1484551"/>
          <a:ext cx="6202907" cy="24660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878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536846" y="430135"/>
            <a:ext cx="9263449" cy="1569661"/>
          </a:xfrm>
        </p:spPr>
        <p:txBody>
          <a:bodyPr>
            <a:normAutofit/>
          </a:bodyPr>
          <a:lstStyle/>
          <a:p>
            <a:r>
              <a:rPr lang="en-GB" sz="7200" b="1">
                <a:solidFill>
                  <a:schemeClr val="bg1"/>
                </a:solidFill>
              </a:rPr>
              <a:t>WRES Metric 7</a:t>
            </a:r>
          </a:p>
        </p:txBody>
      </p:sp>
      <p:sp>
        <p:nvSpPr>
          <p:cNvPr id="3" name="TextBox 2">
            <a:extLst>
              <a:ext uri="{FF2B5EF4-FFF2-40B4-BE49-F238E27FC236}">
                <a16:creationId xmlns:a16="http://schemas.microsoft.com/office/drawing/2014/main" id="{C732A007-145F-3FB2-A58C-B75D092B18B9}"/>
              </a:ext>
            </a:extLst>
          </p:cNvPr>
          <p:cNvSpPr txBox="1"/>
          <p:nvPr/>
        </p:nvSpPr>
        <p:spPr>
          <a:xfrm>
            <a:off x="1914217" y="2253230"/>
            <a:ext cx="8712247" cy="1077218"/>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believing that trust provides equal opportunities for career progression or promotion</a:t>
            </a:r>
            <a:endParaRPr lang="en-GB" sz="3200">
              <a:solidFill>
                <a:schemeClr val="bg1"/>
              </a:solidFill>
            </a:endParaRPr>
          </a:p>
        </p:txBody>
      </p:sp>
      <p:sp>
        <p:nvSpPr>
          <p:cNvPr id="4" name="Rectangle 3">
            <a:extLst>
              <a:ext uri="{FF2B5EF4-FFF2-40B4-BE49-F238E27FC236}">
                <a16:creationId xmlns:a16="http://schemas.microsoft.com/office/drawing/2014/main" id="{BFBF8341-5729-6809-55FE-633B2D3A391F}"/>
              </a:ext>
            </a:extLst>
          </p:cNvPr>
          <p:cNvSpPr/>
          <p:nvPr/>
        </p:nvSpPr>
        <p:spPr>
          <a:xfrm>
            <a:off x="3981775" y="4622104"/>
            <a:ext cx="4373592" cy="1270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A7D667A5-799E-20A0-0280-72FD19AF9BE4}"/>
              </a:ext>
            </a:extLst>
          </p:cNvPr>
          <p:cNvGraphicFramePr>
            <a:graphicFrameLocks noGrp="1"/>
          </p:cNvGraphicFramePr>
          <p:nvPr/>
        </p:nvGraphicFramePr>
        <p:xfrm>
          <a:off x="3981775" y="3874337"/>
          <a:ext cx="4373592" cy="2017994"/>
        </p:xfrm>
        <a:graphic>
          <a:graphicData uri="http://schemas.openxmlformats.org/drawingml/2006/table">
            <a:tbl>
              <a:tblPr/>
              <a:tblGrid>
                <a:gridCol w="1304209">
                  <a:extLst>
                    <a:ext uri="{9D8B030D-6E8A-4147-A177-3AD203B41FA5}">
                      <a16:colId xmlns:a16="http://schemas.microsoft.com/office/drawing/2014/main" val="122643643"/>
                    </a:ext>
                  </a:extLst>
                </a:gridCol>
                <a:gridCol w="876821">
                  <a:extLst>
                    <a:ext uri="{9D8B030D-6E8A-4147-A177-3AD203B41FA5}">
                      <a16:colId xmlns:a16="http://schemas.microsoft.com/office/drawing/2014/main" val="418012199"/>
                    </a:ext>
                  </a:extLst>
                </a:gridCol>
                <a:gridCol w="869461">
                  <a:extLst>
                    <a:ext uri="{9D8B030D-6E8A-4147-A177-3AD203B41FA5}">
                      <a16:colId xmlns:a16="http://schemas.microsoft.com/office/drawing/2014/main" val="1679567584"/>
                    </a:ext>
                  </a:extLst>
                </a:gridCol>
                <a:gridCol w="1323101">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BME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50%​</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48.2%​</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52.7%​</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White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63.3%​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60.2%</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11%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15.1%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7.5%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5" name="Picture 4">
            <a:extLst>
              <a:ext uri="{FF2B5EF4-FFF2-40B4-BE49-F238E27FC236}">
                <a16:creationId xmlns:a16="http://schemas.microsoft.com/office/drawing/2014/main" id="{19CD6236-2AD9-634F-BFBE-CA1EC7206226}"/>
              </a:ext>
            </a:extLst>
          </p:cNvPr>
          <p:cNvPicPr>
            <a:picLocks noChangeAspect="1"/>
          </p:cNvPicPr>
          <p:nvPr/>
        </p:nvPicPr>
        <p:blipFill>
          <a:blip r:embed="rId2"/>
          <a:stretch>
            <a:fillRect/>
          </a:stretch>
        </p:blipFill>
        <p:spPr>
          <a:xfrm>
            <a:off x="8350668" y="3877928"/>
            <a:ext cx="2047875" cy="2019802"/>
          </a:xfrm>
          <a:prstGeom prst="rect">
            <a:avLst/>
          </a:prstGeom>
        </p:spPr>
      </p:pic>
    </p:spTree>
    <p:extLst>
      <p:ext uri="{BB962C8B-B14F-4D97-AF65-F5344CB8AC3E}">
        <p14:creationId xmlns:p14="http://schemas.microsoft.com/office/powerpoint/2010/main" val="154308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a:t>
            </a:r>
            <a:r>
              <a:rPr lang="en-GB" sz="2400" b="1">
                <a:solidFill>
                  <a:srgbClr val="1E477C"/>
                </a:solidFill>
                <a:latin typeface="Calibri" panose="020F0502020204030204" pitchFamily="34" charset="0"/>
                <a:ea typeface="Times New Roman" panose="02020603050405020304" pitchFamily="18" charset="0"/>
              </a:rPr>
              <a:t>7</a:t>
            </a:r>
            <a:endParaRPr lang="en-GB" sz="2400" b="1">
              <a:solidFill>
                <a:srgbClr val="1E477C"/>
              </a:solidFill>
              <a:effectLst/>
              <a:latin typeface="Calibri" panose="020F0502020204030204" pitchFamily="34" charset="0"/>
              <a:ea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6503349" y="645602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39" y="6395771"/>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6674265" y="6395771"/>
            <a:ext cx="2630311" cy="261610"/>
          </a:xfrm>
          <a:prstGeom prst="rect">
            <a:avLst/>
          </a:prstGeom>
          <a:noFill/>
        </p:spPr>
        <p:txBody>
          <a:bodyPr wrap="square" rtlCol="0">
            <a:spAutoFit/>
          </a:bodyPr>
          <a:lstStyle/>
          <a:p>
            <a:r>
              <a:rPr lang="en-GB" sz="1100"/>
              <a:t>White staff</a:t>
            </a:r>
          </a:p>
        </p:txBody>
      </p:sp>
      <p:sp>
        <p:nvSpPr>
          <p:cNvPr id="4" name="TextBox 3">
            <a:extLst>
              <a:ext uri="{FF2B5EF4-FFF2-40B4-BE49-F238E27FC236}">
                <a16:creationId xmlns:a16="http://schemas.microsoft.com/office/drawing/2014/main" id="{02E0A8BE-D6AD-909A-4040-0F69E520B958}"/>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sp>
        <p:nvSpPr>
          <p:cNvPr id="13" name="TextBox 12">
            <a:extLst>
              <a:ext uri="{FF2B5EF4-FFF2-40B4-BE49-F238E27FC236}">
                <a16:creationId xmlns:a16="http://schemas.microsoft.com/office/drawing/2014/main" id="{C0C331E8-8B4E-BDCC-16F9-0145E9D039BF}"/>
              </a:ext>
            </a:extLst>
          </p:cNvPr>
          <p:cNvSpPr txBox="1"/>
          <p:nvPr/>
        </p:nvSpPr>
        <p:spPr>
          <a:xfrm>
            <a:off x="485127" y="965015"/>
            <a:ext cx="9532434" cy="707886"/>
          </a:xfrm>
          <a:prstGeom prst="rect">
            <a:avLst/>
          </a:prstGeom>
          <a:noFill/>
        </p:spPr>
        <p:txBody>
          <a:bodyPr wrap="square">
            <a:spAutoFit/>
          </a:bodyPr>
          <a:lstStyle/>
          <a:p>
            <a:r>
              <a:rPr lang="en-GB" sz="2000" b="1"/>
              <a:t>Percentage of BME staff believing that trust provides equal opportunities for career progression or promotion</a:t>
            </a:r>
          </a:p>
        </p:txBody>
      </p:sp>
      <p:graphicFrame>
        <p:nvGraphicFramePr>
          <p:cNvPr id="2" name="Chart 1">
            <a:extLst>
              <a:ext uri="{FF2B5EF4-FFF2-40B4-BE49-F238E27FC236}">
                <a16:creationId xmlns:a16="http://schemas.microsoft.com/office/drawing/2014/main" id="{399E693E-7951-A9F9-7772-6757137CC45C}"/>
              </a:ext>
              <a:ext uri="{147F2762-F138-4A5C-976F-8EAC2B608ADB}">
                <a16:predDERef xmlns:a16="http://schemas.microsoft.com/office/drawing/2014/main" pred="{1E888B22-C0B4-F311-8708-5D0C44ACDE59}"/>
              </a:ext>
            </a:extLst>
          </p:cNvPr>
          <p:cNvGraphicFramePr>
            <a:graphicFrameLocks/>
          </p:cNvGraphicFramePr>
          <p:nvPr/>
        </p:nvGraphicFramePr>
        <p:xfrm>
          <a:off x="27873" y="1672900"/>
          <a:ext cx="6286500" cy="4598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2CD1882-3144-812F-25B9-FE81D4F50BC6}"/>
              </a:ext>
              <a:ext uri="{147F2762-F138-4A5C-976F-8EAC2B608ADB}">
                <a16:predDERef xmlns:a16="http://schemas.microsoft.com/office/drawing/2014/main" pred="{4FCDFA99-21FE-FC5D-D01F-69BC31D11641}"/>
              </a:ext>
            </a:extLst>
          </p:cNvPr>
          <p:cNvGraphicFramePr>
            <a:graphicFrameLocks/>
          </p:cNvGraphicFramePr>
          <p:nvPr/>
        </p:nvGraphicFramePr>
        <p:xfrm>
          <a:off x="6420844" y="1409590"/>
          <a:ext cx="4920445" cy="4752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7306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7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5" name="TextBox 14">
            <a:extLst>
              <a:ext uri="{FF2B5EF4-FFF2-40B4-BE49-F238E27FC236}">
                <a16:creationId xmlns:a16="http://schemas.microsoft.com/office/drawing/2014/main" id="{2407F797-6CCA-39B7-4FA3-F6EC85C2456A}"/>
              </a:ext>
            </a:extLst>
          </p:cNvPr>
          <p:cNvSpPr txBox="1"/>
          <p:nvPr/>
        </p:nvSpPr>
        <p:spPr>
          <a:xfrm>
            <a:off x="485127" y="965015"/>
            <a:ext cx="9532434" cy="707886"/>
          </a:xfrm>
          <a:prstGeom prst="rect">
            <a:avLst/>
          </a:prstGeom>
          <a:noFill/>
        </p:spPr>
        <p:txBody>
          <a:bodyPr wrap="square">
            <a:spAutoFit/>
          </a:bodyPr>
          <a:lstStyle/>
          <a:p>
            <a:r>
              <a:rPr lang="en-GB" sz="2000" b="1"/>
              <a:t>Percentage of BME staff believing that trust provides equal opportunities for career progression or promotion</a:t>
            </a:r>
          </a:p>
        </p:txBody>
      </p:sp>
      <p:graphicFrame>
        <p:nvGraphicFramePr>
          <p:cNvPr id="2" name="Chart 1">
            <a:extLst>
              <a:ext uri="{FF2B5EF4-FFF2-40B4-BE49-F238E27FC236}">
                <a16:creationId xmlns:a16="http://schemas.microsoft.com/office/drawing/2014/main" id="{3178EAB9-9888-5EFA-54AB-D62CE550A2AA}"/>
              </a:ext>
              <a:ext uri="{147F2762-F138-4A5C-976F-8EAC2B608ADB}">
                <a16:predDERef xmlns:a16="http://schemas.microsoft.com/office/drawing/2014/main" pred="{4CB1E668-0D74-3425-0E46-40569A946098}"/>
              </a:ext>
            </a:extLst>
          </p:cNvPr>
          <p:cNvGraphicFramePr>
            <a:graphicFrameLocks/>
          </p:cNvGraphicFramePr>
          <p:nvPr>
            <p:extLst>
              <p:ext uri="{D42A27DB-BD31-4B8C-83A1-F6EECF244321}">
                <p14:modId xmlns:p14="http://schemas.microsoft.com/office/powerpoint/2010/main" val="1960674859"/>
              </p:ext>
            </p:extLst>
          </p:nvPr>
        </p:nvGraphicFramePr>
        <p:xfrm>
          <a:off x="5903546" y="3793137"/>
          <a:ext cx="5674256" cy="2523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ED14605-3F7B-6741-CDF0-1D67E88D14F8}"/>
              </a:ext>
              <a:ext uri="{147F2762-F138-4A5C-976F-8EAC2B608ADB}">
                <a16:predDERef xmlns:a16="http://schemas.microsoft.com/office/drawing/2014/main" pred="{5A9AD49E-B7E0-0E68-8579-4DBC731E79FA}"/>
              </a:ext>
            </a:extLst>
          </p:cNvPr>
          <p:cNvGraphicFramePr>
            <a:graphicFrameLocks/>
          </p:cNvGraphicFramePr>
          <p:nvPr/>
        </p:nvGraphicFramePr>
        <p:xfrm>
          <a:off x="156522" y="1703029"/>
          <a:ext cx="5746942" cy="490358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2F7B37F2-A9FB-6407-295B-281FF5767547}"/>
              </a:ext>
            </a:extLst>
          </p:cNvPr>
          <p:cNvGrpSpPr/>
          <p:nvPr/>
        </p:nvGrpSpPr>
        <p:grpSpPr>
          <a:xfrm>
            <a:off x="6473716" y="6466319"/>
            <a:ext cx="4819855" cy="261610"/>
            <a:chOff x="7282099" y="6442323"/>
            <a:chExt cx="4819855" cy="261610"/>
          </a:xfrm>
        </p:grpSpPr>
        <p:sp>
          <p:nvSpPr>
            <p:cNvPr id="13" name="Rectangle 12">
              <a:extLst>
                <a:ext uri="{FF2B5EF4-FFF2-40B4-BE49-F238E27FC236}">
                  <a16:creationId xmlns:a16="http://schemas.microsoft.com/office/drawing/2014/main" id="{AE15D301-17BE-67B6-44CF-48FD62856A63}"/>
                </a:ext>
              </a:extLst>
            </p:cNvPr>
            <p:cNvSpPr/>
            <p:nvPr/>
          </p:nvSpPr>
          <p:spPr>
            <a:xfrm>
              <a:off x="8198492" y="6502580"/>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04553E4-E2CA-E1A9-3D88-1072FDD95B08}"/>
                </a:ext>
              </a:extLst>
            </p:cNvPr>
            <p:cNvSpPr txBox="1"/>
            <p:nvPr/>
          </p:nvSpPr>
          <p:spPr>
            <a:xfrm>
              <a:off x="8406792" y="6442323"/>
              <a:ext cx="2630311" cy="261610"/>
            </a:xfrm>
            <a:prstGeom prst="rect">
              <a:avLst/>
            </a:prstGeom>
            <a:noFill/>
          </p:spPr>
          <p:txBody>
            <a:bodyPr wrap="square" rtlCol="0">
              <a:spAutoFit/>
            </a:bodyPr>
            <a:lstStyle/>
            <a:p>
              <a:r>
                <a:rPr lang="en-GB" sz="1100"/>
                <a:t>Black, Asian, and minority ethnic staff</a:t>
              </a:r>
            </a:p>
          </p:txBody>
        </p:sp>
        <p:grpSp>
          <p:nvGrpSpPr>
            <p:cNvPr id="17" name="Group 16">
              <a:extLst>
                <a:ext uri="{FF2B5EF4-FFF2-40B4-BE49-F238E27FC236}">
                  <a16:creationId xmlns:a16="http://schemas.microsoft.com/office/drawing/2014/main" id="{4A7AF2B6-CB93-A496-F4AA-A9AEDC698B0B}"/>
                </a:ext>
              </a:extLst>
            </p:cNvPr>
            <p:cNvGrpSpPr/>
            <p:nvPr/>
          </p:nvGrpSpPr>
          <p:grpSpPr>
            <a:xfrm>
              <a:off x="10914240" y="6442323"/>
              <a:ext cx="1187714" cy="261610"/>
              <a:chOff x="10390088" y="6405256"/>
              <a:chExt cx="1187714" cy="261610"/>
            </a:xfrm>
          </p:grpSpPr>
          <p:sp>
            <p:nvSpPr>
              <p:cNvPr id="20" name="Rectangle 19">
                <a:extLst>
                  <a:ext uri="{FF2B5EF4-FFF2-40B4-BE49-F238E27FC236}">
                    <a16:creationId xmlns:a16="http://schemas.microsoft.com/office/drawing/2014/main" id="{ACB0FA95-8E5F-375C-74D8-A44147238BDC}"/>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BE177BD-F2D7-6A08-8364-4145A6BD76E2}"/>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pSp>
        <p:sp>
          <p:nvSpPr>
            <p:cNvPr id="18" name="TextBox 17">
              <a:extLst>
                <a:ext uri="{FF2B5EF4-FFF2-40B4-BE49-F238E27FC236}">
                  <a16:creationId xmlns:a16="http://schemas.microsoft.com/office/drawing/2014/main" id="{0062CB97-3F3E-6495-E090-7698468871F1}"/>
                </a:ext>
              </a:extLst>
            </p:cNvPr>
            <p:cNvSpPr txBox="1"/>
            <p:nvPr/>
          </p:nvSpPr>
          <p:spPr>
            <a:xfrm>
              <a:off x="7453094" y="6442323"/>
              <a:ext cx="659840" cy="261610"/>
            </a:xfrm>
            <a:prstGeom prst="rect">
              <a:avLst/>
            </a:prstGeom>
            <a:noFill/>
          </p:spPr>
          <p:txBody>
            <a:bodyPr wrap="square" rtlCol="0">
              <a:spAutoFit/>
            </a:bodyPr>
            <a:lstStyle/>
            <a:p>
              <a:r>
                <a:rPr lang="en-GB" sz="1100"/>
                <a:t>Other</a:t>
              </a:r>
            </a:p>
          </p:txBody>
        </p:sp>
        <p:sp>
          <p:nvSpPr>
            <p:cNvPr id="19" name="Rectangle 18">
              <a:extLst>
                <a:ext uri="{FF2B5EF4-FFF2-40B4-BE49-F238E27FC236}">
                  <a16:creationId xmlns:a16="http://schemas.microsoft.com/office/drawing/2014/main" id="{286C84FB-42BF-CF34-1FF9-DFA44567962E}"/>
                </a:ext>
              </a:extLst>
            </p:cNvPr>
            <p:cNvSpPr/>
            <p:nvPr/>
          </p:nvSpPr>
          <p:spPr>
            <a:xfrm>
              <a:off x="7282099" y="6502580"/>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a:extLst>
              <a:ext uri="{FF2B5EF4-FFF2-40B4-BE49-F238E27FC236}">
                <a16:creationId xmlns:a16="http://schemas.microsoft.com/office/drawing/2014/main" id="{F55091E7-B904-8147-5963-8F317E236FD3}"/>
              </a:ext>
            </a:extLst>
          </p:cNvPr>
          <p:cNvGraphicFramePr>
            <a:graphicFrameLocks/>
          </p:cNvGraphicFramePr>
          <p:nvPr/>
        </p:nvGraphicFramePr>
        <p:xfrm>
          <a:off x="6416574" y="1619498"/>
          <a:ext cx="4648200" cy="1968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100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492862" y="1048721"/>
            <a:ext cx="8288281" cy="707886"/>
          </a:xfrm>
          <a:prstGeom prst="rect">
            <a:avLst/>
          </a:prstGeom>
          <a:noFill/>
        </p:spPr>
        <p:txBody>
          <a:bodyPr wrap="square">
            <a:spAutoFit/>
          </a:bodyPr>
          <a:lstStyle/>
          <a:p>
            <a:r>
              <a:rPr lang="en-GB" sz="2000" b="1">
                <a:effectLst/>
                <a:latin typeface="Calibri" panose="020F0502020204030204" pitchFamily="34" charset="0"/>
                <a:ea typeface="Times New Roman" panose="02020603050405020304" pitchFamily="18" charset="0"/>
                <a:cs typeface="Times New Roman" panose="02020603050405020304" pitchFamily="18" charset="0"/>
              </a:rPr>
              <a:t>Percentage believing that trust provides equal opportunities for career progression or promotion</a:t>
            </a:r>
            <a:endParaRPr lang="en-GB" sz="2000" b="1"/>
          </a:p>
        </p:txBody>
      </p:sp>
      <p:sp>
        <p:nvSpPr>
          <p:cNvPr id="7" name="Rectangle 6">
            <a:extLst>
              <a:ext uri="{FF2B5EF4-FFF2-40B4-BE49-F238E27FC236}">
                <a16:creationId xmlns:a16="http://schemas.microsoft.com/office/drawing/2014/main" id="{1CBB20A2-44B3-C525-983C-451478602FDD}"/>
              </a:ext>
            </a:extLst>
          </p:cNvPr>
          <p:cNvSpPr/>
          <p:nvPr/>
        </p:nvSpPr>
        <p:spPr>
          <a:xfrm>
            <a:off x="7233302" y="6465513"/>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7404300" y="6405256"/>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aphicFrame>
        <p:nvGraphicFramePr>
          <p:cNvPr id="4" name="Chart 3">
            <a:extLst>
              <a:ext uri="{FF2B5EF4-FFF2-40B4-BE49-F238E27FC236}">
                <a16:creationId xmlns:a16="http://schemas.microsoft.com/office/drawing/2014/main" id="{AA75F9A0-51FE-4871-B83A-369C75E49767}"/>
              </a:ext>
              <a:ext uri="{147F2762-F138-4A5C-976F-8EAC2B608ADB}">
                <a16:predDERef xmlns:a16="http://schemas.microsoft.com/office/drawing/2014/main" pred="{D7C6D2D8-49DE-CDDA-2B65-75AE198E6121}"/>
              </a:ext>
            </a:extLst>
          </p:cNvPr>
          <p:cNvGraphicFramePr>
            <a:graphicFrameLocks/>
          </p:cNvGraphicFramePr>
          <p:nvPr/>
        </p:nvGraphicFramePr>
        <p:xfrm>
          <a:off x="5302155" y="4204482"/>
          <a:ext cx="6606782" cy="21405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78229B7-6195-9F02-503D-B53477B78E3C}"/>
              </a:ext>
            </a:extLst>
          </p:cNvPr>
          <p:cNvSpPr txBox="1"/>
          <p:nvPr/>
        </p:nvSpPr>
        <p:spPr>
          <a:xfrm>
            <a:off x="502177" y="330651"/>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a:t>
            </a:r>
            <a:r>
              <a:rPr lang="en-GB" sz="2400" b="1">
                <a:solidFill>
                  <a:srgbClr val="1E477C"/>
                </a:solidFill>
                <a:latin typeface="Calibri" panose="020F0502020204030204" pitchFamily="34" charset="0"/>
                <a:ea typeface="Times New Roman" panose="02020603050405020304" pitchFamily="18" charset="0"/>
              </a:rPr>
              <a:t>7</a:t>
            </a:r>
            <a:endParaRPr lang="en-GB" sz="2400" b="1">
              <a:solidFill>
                <a:srgbClr val="1E477C"/>
              </a:solidFill>
              <a:effectLst/>
              <a:latin typeface="Calibri" panose="020F0502020204030204" pitchFamily="34" charset="0"/>
              <a:ea typeface="Times New Roman" panose="02020603050405020304" pitchFamily="18" charset="0"/>
            </a:endParaRPr>
          </a:p>
        </p:txBody>
      </p:sp>
      <p:graphicFrame>
        <p:nvGraphicFramePr>
          <p:cNvPr id="3" name="Chart 2">
            <a:extLst>
              <a:ext uri="{FF2B5EF4-FFF2-40B4-BE49-F238E27FC236}">
                <a16:creationId xmlns:a16="http://schemas.microsoft.com/office/drawing/2014/main" id="{8787C138-8D22-1ED9-399E-92A940930047}"/>
              </a:ext>
              <a:ext uri="{147F2762-F138-4A5C-976F-8EAC2B608ADB}">
                <a16:predDERef xmlns:a16="http://schemas.microsoft.com/office/drawing/2014/main" pred="{F11317BE-0A4E-E5D8-A447-E3CFED3B35B4}"/>
              </a:ext>
            </a:extLst>
          </p:cNvPr>
          <p:cNvGraphicFramePr>
            <a:graphicFrameLocks/>
          </p:cNvGraphicFramePr>
          <p:nvPr/>
        </p:nvGraphicFramePr>
        <p:xfrm>
          <a:off x="283063" y="1887152"/>
          <a:ext cx="4572000" cy="45783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FF8D6C2B-42E0-4F3E-F418-D2392C05E49B}"/>
              </a:ext>
              <a:ext uri="{147F2762-F138-4A5C-976F-8EAC2B608ADB}">
                <a16:predDERef xmlns:a16="http://schemas.microsoft.com/office/drawing/2014/main" pred="{06F1E6C1-9E23-8149-E2D8-6D358D370EAD}"/>
              </a:ext>
            </a:extLst>
          </p:cNvPr>
          <p:cNvGraphicFramePr>
            <a:graphicFrameLocks/>
          </p:cNvGraphicFramePr>
          <p:nvPr/>
        </p:nvGraphicFramePr>
        <p:xfrm>
          <a:off x="5118218" y="1603612"/>
          <a:ext cx="6606782" cy="260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1290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WRES Metric 8</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723549"/>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 the last 12 months have you personally experienced discrimination at work from any of the following?</a:t>
            </a:r>
          </a:p>
          <a:p>
            <a:pPr algn="ctr"/>
            <a:endParaRPr lang="en-GB" sz="10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 Manager/team leader or other colleagues </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4CC384D-644F-F9FA-8248-F50D312ED334}"/>
              </a:ext>
            </a:extLst>
          </p:cNvPr>
          <p:cNvSpPr/>
          <p:nvPr/>
        </p:nvSpPr>
        <p:spPr>
          <a:xfrm>
            <a:off x="3981775" y="4622104"/>
            <a:ext cx="4373592" cy="1270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3066DB40-5173-0EDC-D87C-3A72FB28F38A}"/>
              </a:ext>
            </a:extLst>
          </p:cNvPr>
          <p:cNvGraphicFramePr>
            <a:graphicFrameLocks noGrp="1"/>
          </p:cNvGraphicFramePr>
          <p:nvPr/>
        </p:nvGraphicFramePr>
        <p:xfrm>
          <a:off x="3981775" y="3874337"/>
          <a:ext cx="4373592" cy="2017994"/>
        </p:xfrm>
        <a:graphic>
          <a:graphicData uri="http://schemas.openxmlformats.org/drawingml/2006/table">
            <a:tbl>
              <a:tblPr/>
              <a:tblGrid>
                <a:gridCol w="1304209">
                  <a:extLst>
                    <a:ext uri="{9D8B030D-6E8A-4147-A177-3AD203B41FA5}">
                      <a16:colId xmlns:a16="http://schemas.microsoft.com/office/drawing/2014/main" val="122643643"/>
                    </a:ext>
                  </a:extLst>
                </a:gridCol>
                <a:gridCol w="876821">
                  <a:extLst>
                    <a:ext uri="{9D8B030D-6E8A-4147-A177-3AD203B41FA5}">
                      <a16:colId xmlns:a16="http://schemas.microsoft.com/office/drawing/2014/main" val="418012199"/>
                    </a:ext>
                  </a:extLst>
                </a:gridCol>
                <a:gridCol w="869461">
                  <a:extLst>
                    <a:ext uri="{9D8B030D-6E8A-4147-A177-3AD203B41FA5}">
                      <a16:colId xmlns:a16="http://schemas.microsoft.com/office/drawing/2014/main" val="1679567584"/>
                    </a:ext>
                  </a:extLst>
                </a:gridCol>
                <a:gridCol w="1323101">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BME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15%​</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17.2%​</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12.6%​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White</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10.3%​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7.6%</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6.9%</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a:extLst>
              <a:ext uri="{FF2B5EF4-FFF2-40B4-BE49-F238E27FC236}">
                <a16:creationId xmlns:a16="http://schemas.microsoft.com/office/drawing/2014/main" id="{30B3C0F4-8F0E-8DB4-5A4B-7A424743D685}"/>
              </a:ext>
            </a:extLst>
          </p:cNvPr>
          <p:cNvPicPr>
            <a:picLocks noChangeAspect="1"/>
          </p:cNvPicPr>
          <p:nvPr/>
        </p:nvPicPr>
        <p:blipFill>
          <a:blip r:embed="rId2"/>
          <a:stretch>
            <a:fillRect/>
          </a:stretch>
        </p:blipFill>
        <p:spPr>
          <a:xfrm>
            <a:off x="8354428" y="3877928"/>
            <a:ext cx="2040356" cy="2019802"/>
          </a:xfrm>
          <a:prstGeom prst="rect">
            <a:avLst/>
          </a:prstGeom>
        </p:spPr>
      </p:pic>
    </p:spTree>
    <p:extLst>
      <p:ext uri="{BB962C8B-B14F-4D97-AF65-F5344CB8AC3E}">
        <p14:creationId xmlns:p14="http://schemas.microsoft.com/office/powerpoint/2010/main" val="390967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9" name="TextBox 8">
            <a:extLst>
              <a:ext uri="{FF2B5EF4-FFF2-40B4-BE49-F238E27FC236}">
                <a16:creationId xmlns:a16="http://schemas.microsoft.com/office/drawing/2014/main" id="{793E2600-31D6-7330-EB0F-DED241C3C400}"/>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b="1">
              <a:solidFill>
                <a:srgbClr val="1E477C"/>
              </a:solidFill>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a:t>
            </a:r>
            <a:r>
              <a:rPr lang="en-GB" sz="2400" b="1">
                <a:solidFill>
                  <a:srgbClr val="1E477C"/>
                </a:solidFill>
                <a:latin typeface="Calibri" panose="020F0502020204030204" pitchFamily="34" charset="0"/>
                <a:ea typeface="Times New Roman" panose="02020603050405020304" pitchFamily="18" charset="0"/>
              </a:rPr>
              <a:t>8</a:t>
            </a:r>
            <a:endParaRPr lang="en-GB" sz="2400" b="1">
              <a:solidFill>
                <a:srgbClr val="1E477C"/>
              </a:solidFill>
              <a:effectLst/>
              <a:latin typeface="Calibri" panose="020F0502020204030204" pitchFamily="34" charset="0"/>
              <a:ea typeface="Times New Roman" panose="02020603050405020304" pitchFamily="18" charset="0"/>
            </a:endParaRPr>
          </a:p>
        </p:txBody>
      </p:sp>
      <p:sp>
        <p:nvSpPr>
          <p:cNvPr id="6" name="Rectangle 5">
            <a:extLst>
              <a:ext uri="{FF2B5EF4-FFF2-40B4-BE49-F238E27FC236}">
                <a16:creationId xmlns:a16="http://schemas.microsoft.com/office/drawing/2014/main" id="{DDDBA65F-2405-37C2-E00B-126721BBD6FC}"/>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83D0C7-0F0A-5D7B-3C1D-7CEBB6CFC8C9}"/>
              </a:ext>
            </a:extLst>
          </p:cNvPr>
          <p:cNvSpPr/>
          <p:nvPr/>
        </p:nvSpPr>
        <p:spPr>
          <a:xfrm>
            <a:off x="6503349" y="645602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559A659F-ED32-6CFD-5C6D-F13C2583FBB4}"/>
              </a:ext>
            </a:extLst>
          </p:cNvPr>
          <p:cNvSpPr txBox="1"/>
          <p:nvPr/>
        </p:nvSpPr>
        <p:spPr>
          <a:xfrm>
            <a:off x="3342039" y="6395771"/>
            <a:ext cx="2630311" cy="261610"/>
          </a:xfrm>
          <a:prstGeom prst="rect">
            <a:avLst/>
          </a:prstGeom>
          <a:noFill/>
        </p:spPr>
        <p:txBody>
          <a:bodyPr wrap="square" rtlCol="0">
            <a:spAutoFit/>
          </a:bodyPr>
          <a:lstStyle/>
          <a:p>
            <a:r>
              <a:rPr lang="en-GB" sz="1100"/>
              <a:t>Black, Asian, and minority ethnic staff</a:t>
            </a:r>
          </a:p>
        </p:txBody>
      </p:sp>
      <p:sp>
        <p:nvSpPr>
          <p:cNvPr id="13" name="TextBox 12">
            <a:extLst>
              <a:ext uri="{FF2B5EF4-FFF2-40B4-BE49-F238E27FC236}">
                <a16:creationId xmlns:a16="http://schemas.microsoft.com/office/drawing/2014/main" id="{9CA603F6-7B74-03EE-C3F2-28D4C61D8C11}"/>
              </a:ext>
            </a:extLst>
          </p:cNvPr>
          <p:cNvSpPr txBox="1"/>
          <p:nvPr/>
        </p:nvSpPr>
        <p:spPr>
          <a:xfrm>
            <a:off x="6674265" y="6395771"/>
            <a:ext cx="2630311" cy="261610"/>
          </a:xfrm>
          <a:prstGeom prst="rect">
            <a:avLst/>
          </a:prstGeom>
          <a:noFill/>
        </p:spPr>
        <p:txBody>
          <a:bodyPr wrap="square" rtlCol="0">
            <a:spAutoFit/>
          </a:bodyPr>
          <a:lstStyle/>
          <a:p>
            <a:r>
              <a:rPr lang="en-GB" sz="1100"/>
              <a:t>White staff</a:t>
            </a:r>
          </a:p>
        </p:txBody>
      </p:sp>
      <p:sp>
        <p:nvSpPr>
          <p:cNvPr id="4" name="TextBox 3">
            <a:extLst>
              <a:ext uri="{FF2B5EF4-FFF2-40B4-BE49-F238E27FC236}">
                <a16:creationId xmlns:a16="http://schemas.microsoft.com/office/drawing/2014/main" id="{EE27E188-EC27-4DD9-5593-7BB21017E1CC}"/>
              </a:ext>
            </a:extLst>
          </p:cNvPr>
          <p:cNvSpPr txBox="1"/>
          <p:nvPr/>
        </p:nvSpPr>
        <p:spPr>
          <a:xfrm>
            <a:off x="504500" y="1092057"/>
            <a:ext cx="11007754" cy="707886"/>
          </a:xfrm>
          <a:prstGeom prst="rect">
            <a:avLst/>
          </a:prstGeom>
          <a:noFill/>
        </p:spPr>
        <p:txBody>
          <a:bodyPr wrap="square">
            <a:spAutoFit/>
          </a:bodyPr>
          <a:lstStyle/>
          <a:p>
            <a:r>
              <a:rPr lang="en-GB" sz="2000" b="1"/>
              <a:t>Percentage of BME staff experiencing discrimination from Manager/team leader or other colleagues in last 12 months</a:t>
            </a:r>
          </a:p>
        </p:txBody>
      </p:sp>
      <p:sp>
        <p:nvSpPr>
          <p:cNvPr id="14" name="TextBox 13">
            <a:extLst>
              <a:ext uri="{FF2B5EF4-FFF2-40B4-BE49-F238E27FC236}">
                <a16:creationId xmlns:a16="http://schemas.microsoft.com/office/drawing/2014/main" id="{F018BAB4-9E8A-76B0-148F-7EB4EC3C69B2}"/>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11" name="Chart 10">
            <a:extLst>
              <a:ext uri="{FF2B5EF4-FFF2-40B4-BE49-F238E27FC236}">
                <a16:creationId xmlns:a16="http://schemas.microsoft.com/office/drawing/2014/main" id="{4FCDFA99-21FE-FC5D-D01F-69BC31D11641}"/>
              </a:ext>
              <a:ext uri="{147F2762-F138-4A5C-976F-8EAC2B608ADB}">
                <a16:predDERef xmlns:a16="http://schemas.microsoft.com/office/drawing/2014/main" pred="{5D5F3F2C-BFE5-E757-8287-10B29A69DBEF}"/>
              </a:ext>
            </a:extLst>
          </p:cNvPr>
          <p:cNvGraphicFramePr>
            <a:graphicFrameLocks/>
          </p:cNvGraphicFramePr>
          <p:nvPr/>
        </p:nvGraphicFramePr>
        <p:xfrm>
          <a:off x="5972350" y="1739686"/>
          <a:ext cx="5539904" cy="4449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899C7B7E-3406-282D-F6DE-936554C679B1}"/>
              </a:ext>
            </a:extLst>
          </p:cNvPr>
          <p:cNvGraphicFramePr>
            <a:graphicFrameLocks/>
          </p:cNvGraphicFramePr>
          <p:nvPr/>
        </p:nvGraphicFramePr>
        <p:xfrm>
          <a:off x="372270" y="1799943"/>
          <a:ext cx="5723730" cy="4634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8620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8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3" name="TextBox 12">
            <a:extLst>
              <a:ext uri="{FF2B5EF4-FFF2-40B4-BE49-F238E27FC236}">
                <a16:creationId xmlns:a16="http://schemas.microsoft.com/office/drawing/2014/main" id="{67EC7849-433C-3B5B-4A16-22FE711390EB}"/>
              </a:ext>
            </a:extLst>
          </p:cNvPr>
          <p:cNvSpPr txBox="1"/>
          <p:nvPr/>
        </p:nvSpPr>
        <p:spPr>
          <a:xfrm>
            <a:off x="504499" y="1092057"/>
            <a:ext cx="10931764" cy="707886"/>
          </a:xfrm>
          <a:prstGeom prst="rect">
            <a:avLst/>
          </a:prstGeom>
          <a:noFill/>
        </p:spPr>
        <p:txBody>
          <a:bodyPr wrap="square">
            <a:spAutoFit/>
          </a:bodyPr>
          <a:lstStyle/>
          <a:p>
            <a:r>
              <a:rPr lang="en-GB" sz="2000" b="1"/>
              <a:t>Percentage of BME staff experiencing discrimination from Manager/team leader or other colleagues in last 12 months</a:t>
            </a:r>
          </a:p>
        </p:txBody>
      </p:sp>
      <p:graphicFrame>
        <p:nvGraphicFramePr>
          <p:cNvPr id="4" name="Chart 3">
            <a:extLst>
              <a:ext uri="{FF2B5EF4-FFF2-40B4-BE49-F238E27FC236}">
                <a16:creationId xmlns:a16="http://schemas.microsoft.com/office/drawing/2014/main" id="{01988D22-FBC3-AA91-CBE5-7126A7C0E999}"/>
              </a:ext>
              <a:ext uri="{147F2762-F138-4A5C-976F-8EAC2B608ADB}">
                <a16:predDERef xmlns:a16="http://schemas.microsoft.com/office/drawing/2014/main" pred="{3178EAB9-9888-5EFA-54AB-D62CE550A2AA}"/>
              </a:ext>
            </a:extLst>
          </p:cNvPr>
          <p:cNvGraphicFramePr>
            <a:graphicFrameLocks/>
          </p:cNvGraphicFramePr>
          <p:nvPr/>
        </p:nvGraphicFramePr>
        <p:xfrm>
          <a:off x="5739388" y="3924704"/>
          <a:ext cx="5790884" cy="2448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19C2200-AC94-6AF5-8423-6552F76B57FB}"/>
              </a:ext>
              <a:ext uri="{147F2762-F138-4A5C-976F-8EAC2B608ADB}">
                <a16:predDERef xmlns:a16="http://schemas.microsoft.com/office/drawing/2014/main" pred="{BED14605-3F7B-6741-CDF0-1D67E88D14F8}"/>
              </a:ext>
            </a:extLst>
          </p:cNvPr>
          <p:cNvGraphicFramePr>
            <a:graphicFrameLocks/>
          </p:cNvGraphicFramePr>
          <p:nvPr/>
        </p:nvGraphicFramePr>
        <p:xfrm>
          <a:off x="286177" y="1799942"/>
          <a:ext cx="5261892" cy="4797181"/>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a:extLst>
              <a:ext uri="{FF2B5EF4-FFF2-40B4-BE49-F238E27FC236}">
                <a16:creationId xmlns:a16="http://schemas.microsoft.com/office/drawing/2014/main" id="{E93BB842-FAF2-4782-5940-C6E3A907DDBA}"/>
              </a:ext>
            </a:extLst>
          </p:cNvPr>
          <p:cNvGrpSpPr/>
          <p:nvPr/>
        </p:nvGrpSpPr>
        <p:grpSpPr>
          <a:xfrm>
            <a:off x="6643933" y="6466318"/>
            <a:ext cx="4819855" cy="261610"/>
            <a:chOff x="7282099" y="6442323"/>
            <a:chExt cx="4819855" cy="261610"/>
          </a:xfrm>
        </p:grpSpPr>
        <p:sp>
          <p:nvSpPr>
            <p:cNvPr id="16" name="Rectangle 15">
              <a:extLst>
                <a:ext uri="{FF2B5EF4-FFF2-40B4-BE49-F238E27FC236}">
                  <a16:creationId xmlns:a16="http://schemas.microsoft.com/office/drawing/2014/main" id="{F63A5714-6500-41B0-B01E-BB83DFA352FE}"/>
                </a:ext>
              </a:extLst>
            </p:cNvPr>
            <p:cNvSpPr/>
            <p:nvPr/>
          </p:nvSpPr>
          <p:spPr>
            <a:xfrm>
              <a:off x="8198492" y="6502580"/>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C6C47C7-E44D-E108-E313-4155EDCA444F}"/>
                </a:ext>
              </a:extLst>
            </p:cNvPr>
            <p:cNvSpPr txBox="1"/>
            <p:nvPr/>
          </p:nvSpPr>
          <p:spPr>
            <a:xfrm>
              <a:off x="8406792" y="6442323"/>
              <a:ext cx="2630311" cy="261610"/>
            </a:xfrm>
            <a:prstGeom prst="rect">
              <a:avLst/>
            </a:prstGeom>
            <a:noFill/>
          </p:spPr>
          <p:txBody>
            <a:bodyPr wrap="square" rtlCol="0">
              <a:spAutoFit/>
            </a:bodyPr>
            <a:lstStyle/>
            <a:p>
              <a:r>
                <a:rPr lang="en-GB" sz="1100"/>
                <a:t>Black, Asian, and minority ethnic staff</a:t>
              </a:r>
            </a:p>
          </p:txBody>
        </p:sp>
        <p:grpSp>
          <p:nvGrpSpPr>
            <p:cNvPr id="18" name="Group 17">
              <a:extLst>
                <a:ext uri="{FF2B5EF4-FFF2-40B4-BE49-F238E27FC236}">
                  <a16:creationId xmlns:a16="http://schemas.microsoft.com/office/drawing/2014/main" id="{2821F9A6-72AB-C808-2D6C-78F109FB6DB8}"/>
                </a:ext>
              </a:extLst>
            </p:cNvPr>
            <p:cNvGrpSpPr/>
            <p:nvPr/>
          </p:nvGrpSpPr>
          <p:grpSpPr>
            <a:xfrm>
              <a:off x="10914240" y="6442323"/>
              <a:ext cx="1187714" cy="261610"/>
              <a:chOff x="10390088" y="6405256"/>
              <a:chExt cx="1187714" cy="261610"/>
            </a:xfrm>
          </p:grpSpPr>
          <p:sp>
            <p:nvSpPr>
              <p:cNvPr id="21" name="Rectangle 20">
                <a:extLst>
                  <a:ext uri="{FF2B5EF4-FFF2-40B4-BE49-F238E27FC236}">
                    <a16:creationId xmlns:a16="http://schemas.microsoft.com/office/drawing/2014/main" id="{629EEADE-0587-3806-2486-B11FC318C277}"/>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C29FE1C7-D2E2-36EF-EF45-4D1B5EA6B7C8}"/>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grpSp>
        <p:sp>
          <p:nvSpPr>
            <p:cNvPr id="19" name="TextBox 18">
              <a:extLst>
                <a:ext uri="{FF2B5EF4-FFF2-40B4-BE49-F238E27FC236}">
                  <a16:creationId xmlns:a16="http://schemas.microsoft.com/office/drawing/2014/main" id="{FAEBDDC1-A410-8EA7-FC79-42F3671C89AE}"/>
                </a:ext>
              </a:extLst>
            </p:cNvPr>
            <p:cNvSpPr txBox="1"/>
            <p:nvPr/>
          </p:nvSpPr>
          <p:spPr>
            <a:xfrm>
              <a:off x="7453094" y="6442323"/>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FD78D12B-89AF-DBAF-B627-DD4E51C48C68}"/>
                </a:ext>
              </a:extLst>
            </p:cNvPr>
            <p:cNvSpPr/>
            <p:nvPr/>
          </p:nvSpPr>
          <p:spPr>
            <a:xfrm>
              <a:off x="7282099" y="6502580"/>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3" name="Chart 22">
            <a:extLst>
              <a:ext uri="{FF2B5EF4-FFF2-40B4-BE49-F238E27FC236}">
                <a16:creationId xmlns:a16="http://schemas.microsoft.com/office/drawing/2014/main" id="{F5F65629-976D-7220-60D5-3F20C584D8E8}"/>
              </a:ext>
              <a:ext uri="{147F2762-F138-4A5C-976F-8EAC2B608ADB}">
                <a16:predDERef xmlns:a16="http://schemas.microsoft.com/office/drawing/2014/main" pred="{162175A8-BC81-3C37-425F-9335E42E233F}"/>
              </a:ext>
            </a:extLst>
          </p:cNvPr>
          <p:cNvGraphicFramePr>
            <a:graphicFrameLocks/>
          </p:cNvGraphicFramePr>
          <p:nvPr/>
        </p:nvGraphicFramePr>
        <p:xfrm>
          <a:off x="6095616" y="1502790"/>
          <a:ext cx="4793099" cy="2421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7226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2900" y="1347840"/>
            <a:ext cx="11506200" cy="4876207"/>
          </a:xfrm>
          <a:prstGeom prst="rect">
            <a:avLst/>
          </a:prstGeom>
        </p:spPr>
        <p:txBody>
          <a:bodyPr lIns="0" tIns="0" rIns="0" bIns="0" rtlCol="0" anchor="t">
            <a:spAutoFit/>
          </a:bodyPr>
          <a:lstStyle/>
          <a:p>
            <a:pPr>
              <a:lnSpc>
                <a:spcPts val="2333"/>
              </a:lnSpc>
              <a:spcBef>
                <a:spcPct val="0"/>
              </a:spcBef>
            </a:pPr>
            <a:r>
              <a:rPr lang="en-US" sz="1667" spc="167">
                <a:solidFill>
                  <a:srgbClr val="000000"/>
                </a:solidFill>
                <a:latin typeface="Arial"/>
              </a:rPr>
              <a:t>The plan is designed to achieve a significant, measurable, change in advancing equality of opportunity for all staff coming into contact with the organisation.</a:t>
            </a:r>
          </a:p>
          <a:p>
            <a:pPr>
              <a:lnSpc>
                <a:spcPts val="2147"/>
              </a:lnSpc>
              <a:spcBef>
                <a:spcPct val="0"/>
              </a:spcBef>
            </a:pPr>
            <a:endParaRPr lang="en-US" sz="1667" spc="167">
              <a:solidFill>
                <a:srgbClr val="000000"/>
              </a:solidFill>
              <a:latin typeface="Arial"/>
            </a:endParaRPr>
          </a:p>
          <a:p>
            <a:pPr>
              <a:lnSpc>
                <a:spcPts val="2147"/>
              </a:lnSpc>
              <a:spcBef>
                <a:spcPct val="0"/>
              </a:spcBef>
            </a:pPr>
            <a:r>
              <a:rPr lang="en-US" sz="1533" spc="153">
                <a:solidFill>
                  <a:srgbClr val="000000"/>
                </a:solidFill>
                <a:latin typeface="Arial"/>
              </a:rPr>
              <a:t>The action plan will be monitored by the Equality </a:t>
            </a:r>
            <a:r>
              <a:rPr lang="en-US" sz="1533" spc="153" err="1">
                <a:solidFill>
                  <a:srgbClr val="000000"/>
                </a:solidFill>
                <a:latin typeface="Arial"/>
              </a:rPr>
              <a:t>Programme</a:t>
            </a:r>
            <a:r>
              <a:rPr lang="en-US" sz="1533" spc="153">
                <a:solidFill>
                  <a:srgbClr val="000000"/>
                </a:solidFill>
                <a:latin typeface="Arial"/>
              </a:rPr>
              <a:t> Board and reported to the Trust People and Culture Committee for end of year assessment and evaluation. </a:t>
            </a:r>
          </a:p>
          <a:p>
            <a:pPr>
              <a:lnSpc>
                <a:spcPts val="2147"/>
              </a:lnSpc>
              <a:spcBef>
                <a:spcPct val="0"/>
              </a:spcBef>
            </a:pPr>
            <a:endParaRPr lang="en-US" sz="1533" spc="153">
              <a:solidFill>
                <a:srgbClr val="000000"/>
              </a:solidFill>
              <a:latin typeface="Arial"/>
            </a:endParaRPr>
          </a:p>
          <a:p>
            <a:pPr>
              <a:lnSpc>
                <a:spcPts val="2147"/>
              </a:lnSpc>
              <a:spcBef>
                <a:spcPct val="0"/>
              </a:spcBef>
            </a:pPr>
            <a:r>
              <a:rPr lang="en-US" sz="1533" spc="153">
                <a:solidFill>
                  <a:srgbClr val="000000"/>
                </a:solidFill>
                <a:latin typeface="Arial"/>
              </a:rPr>
              <a:t>The Trust is required to ensure it complies with the law around equality, diversity and inclusion as well as NHS England’s requirements for NHS </a:t>
            </a:r>
            <a:r>
              <a:rPr lang="en-US" sz="1533" spc="153" err="1">
                <a:solidFill>
                  <a:srgbClr val="000000"/>
                </a:solidFill>
                <a:latin typeface="Arial"/>
              </a:rPr>
              <a:t>organisations</a:t>
            </a:r>
            <a:r>
              <a:rPr lang="en-US" sz="1533" spc="153">
                <a:solidFill>
                  <a:srgbClr val="000000"/>
                </a:solidFill>
                <a:latin typeface="Arial"/>
              </a:rPr>
              <a:t>. This means ensuring compliance with: </a:t>
            </a:r>
          </a:p>
          <a:p>
            <a:pPr>
              <a:lnSpc>
                <a:spcPts val="2147"/>
              </a:lnSpc>
              <a:spcBef>
                <a:spcPct val="0"/>
              </a:spcBef>
            </a:pPr>
            <a:r>
              <a:rPr lang="en-US" sz="1533" spc="153">
                <a:solidFill>
                  <a:srgbClr val="000000"/>
                </a:solidFill>
                <a:latin typeface="Arial"/>
              </a:rPr>
              <a:t>• Equality Act 2010</a:t>
            </a:r>
          </a:p>
          <a:p>
            <a:pPr>
              <a:lnSpc>
                <a:spcPts val="2147"/>
              </a:lnSpc>
              <a:spcBef>
                <a:spcPct val="0"/>
              </a:spcBef>
            </a:pPr>
            <a:r>
              <a:rPr lang="en-US" sz="1533" spc="153">
                <a:solidFill>
                  <a:srgbClr val="000000"/>
                </a:solidFill>
                <a:latin typeface="Arial"/>
              </a:rPr>
              <a:t>• Public Sector Equality Duty (PSED)</a:t>
            </a:r>
          </a:p>
          <a:p>
            <a:pPr>
              <a:lnSpc>
                <a:spcPts val="2147"/>
              </a:lnSpc>
              <a:spcBef>
                <a:spcPct val="0"/>
              </a:spcBef>
            </a:pPr>
            <a:r>
              <a:rPr lang="en-US" sz="1533" spc="153">
                <a:solidFill>
                  <a:srgbClr val="000000"/>
                </a:solidFill>
                <a:latin typeface="Arial"/>
              </a:rPr>
              <a:t>• NHS Five Year Forward View for Mental Health</a:t>
            </a:r>
          </a:p>
          <a:p>
            <a:pPr>
              <a:lnSpc>
                <a:spcPts val="2147"/>
              </a:lnSpc>
              <a:spcBef>
                <a:spcPct val="0"/>
              </a:spcBef>
            </a:pPr>
            <a:r>
              <a:rPr lang="en-US" sz="1533" spc="153">
                <a:solidFill>
                  <a:srgbClr val="000000"/>
                </a:solidFill>
                <a:latin typeface="Arial"/>
              </a:rPr>
              <a:t>• Equality Delivery System 2 (EDS)</a:t>
            </a:r>
          </a:p>
          <a:p>
            <a:pPr>
              <a:lnSpc>
                <a:spcPts val="2147"/>
              </a:lnSpc>
              <a:spcBef>
                <a:spcPct val="0"/>
              </a:spcBef>
            </a:pPr>
            <a:r>
              <a:rPr lang="en-US" sz="1533" spc="153">
                <a:solidFill>
                  <a:srgbClr val="000000"/>
                </a:solidFill>
                <a:latin typeface="Arial"/>
              </a:rPr>
              <a:t>• NHS Workforce Race Equality Standard (WRES)</a:t>
            </a:r>
          </a:p>
          <a:p>
            <a:pPr>
              <a:lnSpc>
                <a:spcPts val="2147"/>
              </a:lnSpc>
              <a:spcBef>
                <a:spcPct val="0"/>
              </a:spcBef>
            </a:pPr>
            <a:r>
              <a:rPr lang="en-US" sz="1533" spc="153">
                <a:solidFill>
                  <a:srgbClr val="000000"/>
                </a:solidFill>
                <a:latin typeface="Arial"/>
              </a:rPr>
              <a:t>• NHS National Staff Survey</a:t>
            </a:r>
          </a:p>
          <a:p>
            <a:pPr>
              <a:lnSpc>
                <a:spcPts val="2147"/>
              </a:lnSpc>
              <a:spcBef>
                <a:spcPct val="0"/>
              </a:spcBef>
            </a:pPr>
            <a:r>
              <a:rPr lang="en-US" sz="1533" spc="153">
                <a:solidFill>
                  <a:srgbClr val="000000"/>
                </a:solidFill>
                <a:latin typeface="Arial"/>
              </a:rPr>
              <a:t>• Sexual Orientation Monitoring Information Standard</a:t>
            </a:r>
          </a:p>
          <a:p>
            <a:pPr>
              <a:lnSpc>
                <a:spcPts val="2147"/>
              </a:lnSpc>
              <a:spcBef>
                <a:spcPct val="0"/>
              </a:spcBef>
            </a:pPr>
            <a:r>
              <a:rPr lang="en-US" sz="1533" spc="153">
                <a:solidFill>
                  <a:srgbClr val="000000"/>
                </a:solidFill>
                <a:latin typeface="Arial"/>
              </a:rPr>
              <a:t>• NHS Workforce Disability Equality Standard (WDES)</a:t>
            </a:r>
          </a:p>
          <a:p>
            <a:pPr>
              <a:lnSpc>
                <a:spcPts val="2147"/>
              </a:lnSpc>
              <a:spcBef>
                <a:spcPct val="0"/>
              </a:spcBef>
            </a:pPr>
            <a:r>
              <a:rPr lang="en-US" sz="1533" spc="153">
                <a:solidFill>
                  <a:srgbClr val="000000"/>
                </a:solidFill>
                <a:latin typeface="Arial"/>
              </a:rPr>
              <a:t>• Gender Pay Gap reporting</a:t>
            </a:r>
          </a:p>
          <a:p>
            <a:pPr>
              <a:lnSpc>
                <a:spcPts val="2147"/>
              </a:lnSpc>
              <a:spcBef>
                <a:spcPct val="0"/>
              </a:spcBef>
            </a:pPr>
            <a:r>
              <a:rPr lang="en-US" sz="1533" spc="153">
                <a:solidFill>
                  <a:srgbClr val="000000"/>
                </a:solidFill>
                <a:latin typeface="Arial"/>
              </a:rPr>
              <a:t>• Accessible Information Standard</a:t>
            </a:r>
          </a:p>
        </p:txBody>
      </p:sp>
      <p:sp>
        <p:nvSpPr>
          <p:cNvPr id="3" name="TextBox 3"/>
          <p:cNvSpPr txBox="1"/>
          <p:nvPr/>
        </p:nvSpPr>
        <p:spPr>
          <a:xfrm>
            <a:off x="342901" y="359781"/>
            <a:ext cx="10485707" cy="429861"/>
          </a:xfrm>
          <a:prstGeom prst="rect">
            <a:avLst/>
          </a:prstGeom>
        </p:spPr>
        <p:txBody>
          <a:bodyPr lIns="0" tIns="0" rIns="0" bIns="0" rtlCol="0" anchor="t">
            <a:spAutoFit/>
          </a:bodyPr>
          <a:lstStyle/>
          <a:p>
            <a:pPr>
              <a:lnSpc>
                <a:spcPts val="3290"/>
              </a:lnSpc>
            </a:pPr>
            <a:r>
              <a:rPr lang="en-US" sz="3133" spc="157">
                <a:solidFill>
                  <a:srgbClr val="2B4A9D"/>
                </a:solidFill>
                <a:latin typeface="Poppins ExtraBold"/>
              </a:rPr>
              <a:t>Monitoring and Evaluation</a:t>
            </a:r>
          </a:p>
        </p:txBody>
      </p:sp>
      <p:sp>
        <p:nvSpPr>
          <p:cNvPr id="4" name="Freeform 3">
            <a:extLst>
              <a:ext uri="{FF2B5EF4-FFF2-40B4-BE49-F238E27FC236}">
                <a16:creationId xmlns:a16="http://schemas.microsoft.com/office/drawing/2014/main" id="{B44BF2AA-0711-8384-FCE0-07AA390CE3FC}"/>
              </a:ext>
            </a:extLst>
          </p:cNvPr>
          <p:cNvSpPr/>
          <p:nvPr/>
        </p:nvSpPr>
        <p:spPr>
          <a:xfrm rot="16200000">
            <a:off x="11102230" y="5768230"/>
            <a:ext cx="1090643" cy="1088897"/>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txBody>
          <a:bodyPr/>
          <a:lstStyle/>
          <a:p>
            <a:endParaRPr lang="en-GB" sz="1200"/>
          </a:p>
        </p:txBody>
      </p:sp>
      <p:pic>
        <p:nvPicPr>
          <p:cNvPr id="5" name="Picture 4" descr="Logo&#10;&#10;Description automatically generated">
            <a:extLst>
              <a:ext uri="{FF2B5EF4-FFF2-40B4-BE49-F238E27FC236}">
                <a16:creationId xmlns:a16="http://schemas.microsoft.com/office/drawing/2014/main" id="{ED92D3B8-11D0-CD2A-2135-F73B0AC7C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29" y="76200"/>
            <a:ext cx="2005571" cy="111564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RACE EQUALITY STANDARD (WRES)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WRES Metric 8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7" name="Rectangle 6">
            <a:extLst>
              <a:ext uri="{FF2B5EF4-FFF2-40B4-BE49-F238E27FC236}">
                <a16:creationId xmlns:a16="http://schemas.microsoft.com/office/drawing/2014/main" id="{1CBB20A2-44B3-C525-983C-451478602FDD}"/>
              </a:ext>
            </a:extLst>
          </p:cNvPr>
          <p:cNvSpPr/>
          <p:nvPr/>
        </p:nvSpPr>
        <p:spPr>
          <a:xfrm>
            <a:off x="7233302" y="6465513"/>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7404300" y="6405256"/>
            <a:ext cx="2630311" cy="261610"/>
          </a:xfrm>
          <a:prstGeom prst="rect">
            <a:avLst/>
          </a:prstGeom>
          <a:noFill/>
        </p:spPr>
        <p:txBody>
          <a:bodyPr wrap="square" rtlCol="0">
            <a:spAutoFit/>
          </a:bodyPr>
          <a:lstStyle/>
          <a:p>
            <a:r>
              <a:rPr lang="en-GB" sz="1100"/>
              <a:t>Black, Asian, and minority ethnic staff</a:t>
            </a:r>
          </a:p>
        </p:txBody>
      </p:sp>
      <p:sp>
        <p:nvSpPr>
          <p:cNvPr id="12" name="TextBox 11">
            <a:extLst>
              <a:ext uri="{FF2B5EF4-FFF2-40B4-BE49-F238E27FC236}">
                <a16:creationId xmlns:a16="http://schemas.microsoft.com/office/drawing/2014/main" id="{32B42D6B-BFBB-E704-7875-78FB6381BC77}"/>
              </a:ext>
            </a:extLst>
          </p:cNvPr>
          <p:cNvSpPr txBox="1"/>
          <p:nvPr/>
        </p:nvSpPr>
        <p:spPr>
          <a:xfrm>
            <a:off x="10561086" y="6405256"/>
            <a:ext cx="1016716" cy="261610"/>
          </a:xfrm>
          <a:prstGeom prst="rect">
            <a:avLst/>
          </a:prstGeom>
          <a:noFill/>
        </p:spPr>
        <p:txBody>
          <a:bodyPr wrap="square" rtlCol="0">
            <a:spAutoFit/>
          </a:bodyPr>
          <a:lstStyle/>
          <a:p>
            <a:r>
              <a:rPr lang="en-GB" sz="1100"/>
              <a:t>White staff</a:t>
            </a:r>
          </a:p>
        </p:txBody>
      </p:sp>
      <p:sp>
        <p:nvSpPr>
          <p:cNvPr id="13" name="TextBox 12">
            <a:extLst>
              <a:ext uri="{FF2B5EF4-FFF2-40B4-BE49-F238E27FC236}">
                <a16:creationId xmlns:a16="http://schemas.microsoft.com/office/drawing/2014/main" id="{67EC7849-433C-3B5B-4A16-22FE711390EB}"/>
              </a:ext>
            </a:extLst>
          </p:cNvPr>
          <p:cNvSpPr txBox="1"/>
          <p:nvPr/>
        </p:nvSpPr>
        <p:spPr>
          <a:xfrm>
            <a:off x="423439" y="1194064"/>
            <a:ext cx="11345122" cy="707886"/>
          </a:xfrm>
          <a:prstGeom prst="rect">
            <a:avLst/>
          </a:prstGeom>
          <a:noFill/>
        </p:spPr>
        <p:txBody>
          <a:bodyPr wrap="square">
            <a:spAutoFit/>
          </a:bodyPr>
          <a:lstStyle/>
          <a:p>
            <a:r>
              <a:rPr lang="en-GB" sz="2000" b="1"/>
              <a:t>Percentage of BME staff experiencing discrimination from Manager/team leader or other colleagues in last 12 months</a:t>
            </a:r>
          </a:p>
        </p:txBody>
      </p:sp>
      <p:graphicFrame>
        <p:nvGraphicFramePr>
          <p:cNvPr id="2" name="Chart 1">
            <a:extLst>
              <a:ext uri="{FF2B5EF4-FFF2-40B4-BE49-F238E27FC236}">
                <a16:creationId xmlns:a16="http://schemas.microsoft.com/office/drawing/2014/main" id="{23A820AE-32A1-3087-DCB0-04D84A6153B2}"/>
              </a:ext>
              <a:ext uri="{147F2762-F138-4A5C-976F-8EAC2B608ADB}">
                <a16:predDERef xmlns:a16="http://schemas.microsoft.com/office/drawing/2014/main" pred="{FF8D6C2B-42E0-4F3E-F418-D2392C05E49B}"/>
              </a:ext>
            </a:extLst>
          </p:cNvPr>
          <p:cNvGraphicFramePr>
            <a:graphicFrameLocks/>
          </p:cNvGraphicFramePr>
          <p:nvPr/>
        </p:nvGraphicFramePr>
        <p:xfrm>
          <a:off x="4924123" y="1593036"/>
          <a:ext cx="6499052" cy="2316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632FFBF-2C6A-18F8-C3DB-498B16952E92}"/>
              </a:ext>
              <a:ext uri="{147F2762-F138-4A5C-976F-8EAC2B608ADB}">
                <a16:predDERef xmlns:a16="http://schemas.microsoft.com/office/drawing/2014/main" pred="{79767687-660D-988F-F604-5C490FB07F81}"/>
              </a:ext>
            </a:extLst>
          </p:cNvPr>
          <p:cNvGraphicFramePr>
            <a:graphicFrameLocks/>
          </p:cNvGraphicFramePr>
          <p:nvPr/>
        </p:nvGraphicFramePr>
        <p:xfrm>
          <a:off x="5315802" y="3969426"/>
          <a:ext cx="6107373" cy="23161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78ECBE5B-56FF-5EBD-474A-094189806732}"/>
              </a:ext>
              <a:ext uri="{147F2762-F138-4A5C-976F-8EAC2B608ADB}">
                <a16:predDERef xmlns:a16="http://schemas.microsoft.com/office/drawing/2014/main" pred="{8787C138-8D22-1ED9-399E-92A940930047}"/>
              </a:ext>
            </a:extLst>
          </p:cNvPr>
          <p:cNvGraphicFramePr>
            <a:graphicFrameLocks/>
          </p:cNvGraphicFramePr>
          <p:nvPr/>
        </p:nvGraphicFramePr>
        <p:xfrm>
          <a:off x="340767" y="1979636"/>
          <a:ext cx="4572000" cy="4425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1977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4a</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b="1">
                <a:solidFill>
                  <a:schemeClr val="bg1"/>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patients, relatives or the public in the last 12 months</a:t>
            </a:r>
            <a:endParaRPr lang="en-GB" sz="3200" b="1">
              <a:solidFill>
                <a:schemeClr val="bg1"/>
              </a:solidFill>
              <a:effectLst/>
              <a:latin typeface="Calibri" panose="020F050202020403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3C10DD71-FDA9-BE3C-D8A6-377756495C19}"/>
              </a:ext>
            </a:extLst>
          </p:cNvPr>
          <p:cNvSpPr/>
          <p:nvPr/>
        </p:nvSpPr>
        <p:spPr>
          <a:xfrm>
            <a:off x="3380009" y="4823527"/>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B6B6874-166A-3BF4-8B7C-7EA267B6B7C9}"/>
              </a:ext>
            </a:extLst>
          </p:cNvPr>
          <p:cNvGraphicFramePr>
            <a:graphicFrameLocks noGrp="1"/>
          </p:cNvGraphicFramePr>
          <p:nvPr>
            <p:extLst>
              <p:ext uri="{D42A27DB-BD31-4B8C-83A1-F6EECF244321}">
                <p14:modId xmlns:p14="http://schemas.microsoft.com/office/powerpoint/2010/main" val="3811720839"/>
              </p:ext>
            </p:extLst>
          </p:nvPr>
        </p:nvGraphicFramePr>
        <p:xfrm>
          <a:off x="3380009" y="4100813"/>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34.1%​</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34.8%​</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27.8%​</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30.4%​</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29.5%​</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28.6%</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3.7%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5.3%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0.8%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sp>
        <p:nvSpPr>
          <p:cNvPr id="9" name="5-point Star 8">
            <a:extLst>
              <a:ext uri="{FF2B5EF4-FFF2-40B4-BE49-F238E27FC236}">
                <a16:creationId xmlns:a16="http://schemas.microsoft.com/office/drawing/2014/main" id="{E2B566AE-83F5-A47E-F4A6-E8E3687F90E3}"/>
              </a:ext>
            </a:extLst>
          </p:cNvPr>
          <p:cNvSpPr/>
          <p:nvPr/>
        </p:nvSpPr>
        <p:spPr>
          <a:xfrm>
            <a:off x="472930" y="246993"/>
            <a:ext cx="739036" cy="593084"/>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260F89A-7D42-1475-D6B9-E76E6716D1AD}"/>
              </a:ext>
            </a:extLst>
          </p:cNvPr>
          <p:cNvSpPr txBox="1"/>
          <p:nvPr/>
        </p:nvSpPr>
        <p:spPr>
          <a:xfrm>
            <a:off x="75128" y="868930"/>
            <a:ext cx="1553630" cy="400110"/>
          </a:xfrm>
          <a:prstGeom prst="rect">
            <a:avLst/>
          </a:prstGeom>
          <a:noFill/>
        </p:spPr>
        <p:txBody>
          <a:bodyPr wrap="none" lIns="91440" tIns="45720" rIns="91440" bIns="45720" rtlCol="0" anchor="t">
            <a:spAutoFit/>
          </a:bodyPr>
          <a:lstStyle/>
          <a:p>
            <a:r>
              <a:rPr lang="en-GB" sz="2000" b="1">
                <a:solidFill>
                  <a:schemeClr val="accent4"/>
                </a:solidFill>
              </a:rPr>
              <a:t>2022 Priority</a:t>
            </a:r>
          </a:p>
        </p:txBody>
      </p:sp>
      <p:pic>
        <p:nvPicPr>
          <p:cNvPr id="4" name="Picture 3" descr="A graph with numbers and a line&#10;&#10;Description automatically generated">
            <a:extLst>
              <a:ext uri="{FF2B5EF4-FFF2-40B4-BE49-F238E27FC236}">
                <a16:creationId xmlns:a16="http://schemas.microsoft.com/office/drawing/2014/main" id="{096A75C6-E37C-F9DE-8835-AB08CAE4C933}"/>
              </a:ext>
            </a:extLst>
          </p:cNvPr>
          <p:cNvPicPr>
            <a:picLocks noChangeAspect="1"/>
          </p:cNvPicPr>
          <p:nvPr/>
        </p:nvPicPr>
        <p:blipFill>
          <a:blip r:embed="rId2"/>
          <a:stretch>
            <a:fillRect/>
          </a:stretch>
        </p:blipFill>
        <p:spPr>
          <a:xfrm>
            <a:off x="8345404" y="4098507"/>
            <a:ext cx="2018298" cy="2019802"/>
          </a:xfrm>
          <a:prstGeom prst="rect">
            <a:avLst/>
          </a:prstGeom>
        </p:spPr>
      </p:pic>
    </p:spTree>
    <p:extLst>
      <p:ext uri="{BB962C8B-B14F-4D97-AF65-F5344CB8AC3E}">
        <p14:creationId xmlns:p14="http://schemas.microsoft.com/office/powerpoint/2010/main" val="44195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4b</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b="1">
                <a:solidFill>
                  <a:schemeClr val="bg1"/>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line managers, in the last 12 months</a:t>
            </a:r>
            <a:endParaRPr lang="en-GB" sz="3200" b="1">
              <a:solidFill>
                <a:schemeClr val="bg1"/>
              </a:solidFill>
              <a:effectLst/>
              <a:latin typeface="Calibri" panose="020F050202020403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3C10DD71-FDA9-BE3C-D8A6-377756495C19}"/>
              </a:ext>
            </a:extLst>
          </p:cNvPr>
          <p:cNvSpPr/>
          <p:nvPr/>
        </p:nvSpPr>
        <p:spPr>
          <a:xfrm>
            <a:off x="3615593" y="4792607"/>
            <a:ext cx="4960814" cy="12166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B6B6874-166A-3BF4-8B7C-7EA267B6B7C9}"/>
              </a:ext>
            </a:extLst>
          </p:cNvPr>
          <p:cNvGraphicFramePr>
            <a:graphicFrameLocks noGrp="1"/>
          </p:cNvGraphicFramePr>
          <p:nvPr>
            <p:extLst>
              <p:ext uri="{D42A27DB-BD31-4B8C-83A1-F6EECF244321}">
                <p14:modId xmlns:p14="http://schemas.microsoft.com/office/powerpoint/2010/main" val="4105738930"/>
              </p:ext>
            </p:extLst>
          </p:nvPr>
        </p:nvGraphicFramePr>
        <p:xfrm>
          <a:off x="3615593" y="4113753"/>
          <a:ext cx="4960814" cy="1939155"/>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658710">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44328">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17.5%​</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19.6%​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14.2%​</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4356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9.4%​</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11.6%​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8.9%</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4892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8.1%</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5.3%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sp>
        <p:nvSpPr>
          <p:cNvPr id="9" name="5-point Star 8">
            <a:extLst>
              <a:ext uri="{FF2B5EF4-FFF2-40B4-BE49-F238E27FC236}">
                <a16:creationId xmlns:a16="http://schemas.microsoft.com/office/drawing/2014/main" id="{E2B566AE-83F5-A47E-F4A6-E8E3687F90E3}"/>
              </a:ext>
            </a:extLst>
          </p:cNvPr>
          <p:cNvSpPr/>
          <p:nvPr/>
        </p:nvSpPr>
        <p:spPr>
          <a:xfrm>
            <a:off x="472930" y="246993"/>
            <a:ext cx="739036" cy="593084"/>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260F89A-7D42-1475-D6B9-E76E6716D1AD}"/>
              </a:ext>
            </a:extLst>
          </p:cNvPr>
          <p:cNvSpPr txBox="1"/>
          <p:nvPr/>
        </p:nvSpPr>
        <p:spPr>
          <a:xfrm>
            <a:off x="75128" y="868930"/>
            <a:ext cx="1553630" cy="400110"/>
          </a:xfrm>
          <a:prstGeom prst="rect">
            <a:avLst/>
          </a:prstGeom>
          <a:noFill/>
        </p:spPr>
        <p:txBody>
          <a:bodyPr wrap="none" lIns="91440" tIns="45720" rIns="91440" bIns="45720" rtlCol="0" anchor="t">
            <a:spAutoFit/>
          </a:bodyPr>
          <a:lstStyle/>
          <a:p>
            <a:r>
              <a:rPr lang="en-GB" sz="2000" b="1">
                <a:solidFill>
                  <a:schemeClr val="accent4"/>
                </a:solidFill>
              </a:rPr>
              <a:t>2022 Priority</a:t>
            </a:r>
          </a:p>
        </p:txBody>
      </p:sp>
      <p:pic>
        <p:nvPicPr>
          <p:cNvPr id="4" name="Picture 3">
            <a:extLst>
              <a:ext uri="{FF2B5EF4-FFF2-40B4-BE49-F238E27FC236}">
                <a16:creationId xmlns:a16="http://schemas.microsoft.com/office/drawing/2014/main" id="{42357246-F8C4-E64D-4677-864B3B68014F}"/>
              </a:ext>
            </a:extLst>
          </p:cNvPr>
          <p:cNvPicPr>
            <a:picLocks noChangeAspect="1"/>
          </p:cNvPicPr>
          <p:nvPr/>
        </p:nvPicPr>
        <p:blipFill>
          <a:blip r:embed="rId2"/>
          <a:stretch>
            <a:fillRect/>
          </a:stretch>
        </p:blipFill>
        <p:spPr>
          <a:xfrm>
            <a:off x="8573503" y="4110288"/>
            <a:ext cx="2013285" cy="1936082"/>
          </a:xfrm>
          <a:prstGeom prst="rect">
            <a:avLst/>
          </a:prstGeom>
        </p:spPr>
      </p:pic>
    </p:spTree>
    <p:extLst>
      <p:ext uri="{BB962C8B-B14F-4D97-AF65-F5344CB8AC3E}">
        <p14:creationId xmlns:p14="http://schemas.microsoft.com/office/powerpoint/2010/main" val="2359861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4c</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b="1">
                <a:solidFill>
                  <a:schemeClr val="bg1"/>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other colleagues, in the last 12 months</a:t>
            </a:r>
            <a:endParaRPr lang="en-GB" sz="3200" b="1">
              <a:solidFill>
                <a:schemeClr val="bg1"/>
              </a:solidFill>
              <a:effectLst/>
              <a:latin typeface="Calibri" panose="020F050202020403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3C10DD71-FDA9-BE3C-D8A6-377756495C19}"/>
              </a:ext>
            </a:extLst>
          </p:cNvPr>
          <p:cNvSpPr/>
          <p:nvPr/>
        </p:nvSpPr>
        <p:spPr>
          <a:xfrm>
            <a:off x="3366611" y="4834033"/>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B6B6874-166A-3BF4-8B7C-7EA267B6B7C9}"/>
              </a:ext>
            </a:extLst>
          </p:cNvPr>
          <p:cNvGraphicFramePr>
            <a:graphicFrameLocks noGrp="1"/>
          </p:cNvGraphicFramePr>
          <p:nvPr>
            <p:extLst>
              <p:ext uri="{D42A27DB-BD31-4B8C-83A1-F6EECF244321}">
                <p14:modId xmlns:p14="http://schemas.microsoft.com/office/powerpoint/2010/main" val="2315230816"/>
              </p:ext>
            </p:extLst>
          </p:nvPr>
        </p:nvGraphicFramePr>
        <p:xfrm>
          <a:off x="3366611" y="4111319"/>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23.2%​</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25.9%​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23.1%​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14.4%​</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16.3%​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14.6%</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9.6%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8.5%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4" name="Picture 3" descr="A graph with a line and a line&#10;&#10;Description automatically generated">
            <a:extLst>
              <a:ext uri="{FF2B5EF4-FFF2-40B4-BE49-F238E27FC236}">
                <a16:creationId xmlns:a16="http://schemas.microsoft.com/office/drawing/2014/main" id="{35D270A8-6C68-7E9D-EF91-D8486796E709}"/>
              </a:ext>
            </a:extLst>
          </p:cNvPr>
          <p:cNvPicPr>
            <a:picLocks noChangeAspect="1"/>
          </p:cNvPicPr>
          <p:nvPr/>
        </p:nvPicPr>
        <p:blipFill>
          <a:blip r:embed="rId2"/>
          <a:stretch>
            <a:fillRect/>
          </a:stretch>
        </p:blipFill>
        <p:spPr>
          <a:xfrm>
            <a:off x="8326855" y="4108533"/>
            <a:ext cx="2035343" cy="2019802"/>
          </a:xfrm>
          <a:prstGeom prst="rect">
            <a:avLst/>
          </a:prstGeom>
        </p:spPr>
      </p:pic>
    </p:spTree>
    <p:extLst>
      <p:ext uri="{BB962C8B-B14F-4D97-AF65-F5344CB8AC3E}">
        <p14:creationId xmlns:p14="http://schemas.microsoft.com/office/powerpoint/2010/main" val="4274772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Metrics 4a-c</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b="1">
                <a:solidFill>
                  <a:schemeClr val="bg1"/>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patients, managers or colleagues</a:t>
            </a:r>
            <a:endParaRPr lang="en-GB" sz="3200" b="1">
              <a:solidFill>
                <a:schemeClr val="bg1"/>
              </a:solidFill>
              <a:effectLst/>
              <a:latin typeface="Calibri" panose="020F050202020403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3C10DD71-FDA9-BE3C-D8A6-377756495C19}"/>
              </a:ext>
            </a:extLst>
          </p:cNvPr>
          <p:cNvSpPr/>
          <p:nvPr/>
        </p:nvSpPr>
        <p:spPr>
          <a:xfrm>
            <a:off x="4500120" y="4709786"/>
            <a:ext cx="2980067"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8" name="Table 7">
            <a:extLst>
              <a:ext uri="{FF2B5EF4-FFF2-40B4-BE49-F238E27FC236}">
                <a16:creationId xmlns:a16="http://schemas.microsoft.com/office/drawing/2014/main" id="{CB6B6874-166A-3BF4-8B7C-7EA267B6B7C9}"/>
              </a:ext>
            </a:extLst>
          </p:cNvPr>
          <p:cNvGraphicFramePr>
            <a:graphicFrameLocks noGrp="1"/>
          </p:cNvGraphicFramePr>
          <p:nvPr/>
        </p:nvGraphicFramePr>
        <p:xfrm>
          <a:off x="4500120" y="3987072"/>
          <a:ext cx="2980067"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43.6%​</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38.3%</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8.5%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spTree>
    <p:extLst>
      <p:ext uri="{BB962C8B-B14F-4D97-AF65-F5344CB8AC3E}">
        <p14:creationId xmlns:p14="http://schemas.microsoft.com/office/powerpoint/2010/main" val="400360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4a, 4b &amp; 4c combined</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patients, managers or colleagues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14" name="Chart 13">
            <a:extLst>
              <a:ext uri="{FF2B5EF4-FFF2-40B4-BE49-F238E27FC236}">
                <a16:creationId xmlns:a16="http://schemas.microsoft.com/office/drawing/2014/main" id="{5AFC3A2D-5678-E58A-D142-12BDD14CED54}"/>
              </a:ext>
            </a:extLst>
          </p:cNvPr>
          <p:cNvGraphicFramePr>
            <a:graphicFrameLocks/>
          </p:cNvGraphicFramePr>
          <p:nvPr/>
        </p:nvGraphicFramePr>
        <p:xfrm>
          <a:off x="6191513" y="1909877"/>
          <a:ext cx="5159375" cy="418228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831B6B7E-8492-A225-31E2-8C8117DBF6CE}"/>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1103E90-B0CE-B96A-D957-5830E8BE40AE}"/>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EA67979-35D5-6FC8-7E0E-9676FA448E5F}"/>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9" name="TextBox 18">
            <a:extLst>
              <a:ext uri="{FF2B5EF4-FFF2-40B4-BE49-F238E27FC236}">
                <a16:creationId xmlns:a16="http://schemas.microsoft.com/office/drawing/2014/main" id="{B16114DF-4223-B2F2-CFE7-E6138165E83C}"/>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graphicFrame>
        <p:nvGraphicFramePr>
          <p:cNvPr id="2" name="Chart 1">
            <a:extLst>
              <a:ext uri="{FF2B5EF4-FFF2-40B4-BE49-F238E27FC236}">
                <a16:creationId xmlns:a16="http://schemas.microsoft.com/office/drawing/2014/main" id="{A9F72F89-B42C-A9C8-33E5-5DB916BAF6AB}"/>
              </a:ext>
            </a:extLst>
          </p:cNvPr>
          <p:cNvGraphicFramePr>
            <a:graphicFrameLocks/>
          </p:cNvGraphicFramePr>
          <p:nvPr/>
        </p:nvGraphicFramePr>
        <p:xfrm>
          <a:off x="589442" y="1806181"/>
          <a:ext cx="5416159" cy="4289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2806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4a, 4b &amp; 4c combined</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patients, managers or colleagues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DD8BCB8-D2A1-F588-CC23-6160C617C904}"/>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87D29288-AFFF-DD7B-D917-CEB0293167A1}"/>
              </a:ext>
              <a:ext uri="{147F2762-F138-4A5C-976F-8EAC2B608ADB}">
                <a16:predDERef xmlns:a16="http://schemas.microsoft.com/office/drawing/2014/main" pred="{865C28A9-E0A3-EE25-E6C7-8128A54EDAAE}"/>
              </a:ext>
            </a:extLst>
          </p:cNvPr>
          <p:cNvGraphicFramePr>
            <a:graphicFrameLocks/>
          </p:cNvGraphicFramePr>
          <p:nvPr/>
        </p:nvGraphicFramePr>
        <p:xfrm>
          <a:off x="6964470" y="2030391"/>
          <a:ext cx="4572000" cy="3988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11E4730-4A66-EC67-3744-CC9034CAD1AD}"/>
              </a:ext>
            </a:extLst>
          </p:cNvPr>
          <p:cNvGraphicFramePr>
            <a:graphicFrameLocks/>
          </p:cNvGraphicFramePr>
          <p:nvPr/>
        </p:nvGraphicFramePr>
        <p:xfrm>
          <a:off x="655530" y="2030391"/>
          <a:ext cx="6094839" cy="4158374"/>
        </p:xfrm>
        <a:graphic>
          <a:graphicData uri="http://schemas.openxmlformats.org/drawingml/2006/chart">
            <c:chart xmlns:c="http://schemas.openxmlformats.org/drawingml/2006/chart" xmlns:r="http://schemas.openxmlformats.org/officeDocument/2006/relationships" r:id="rId4"/>
          </a:graphicData>
        </a:graphic>
      </p:graphicFrame>
      <p:grpSp>
        <p:nvGrpSpPr>
          <p:cNvPr id="24" name="Group 23">
            <a:extLst>
              <a:ext uri="{FF2B5EF4-FFF2-40B4-BE49-F238E27FC236}">
                <a16:creationId xmlns:a16="http://schemas.microsoft.com/office/drawing/2014/main" id="{ED528B45-FD84-6711-C601-F49329EB7A42}"/>
              </a:ext>
            </a:extLst>
          </p:cNvPr>
          <p:cNvGrpSpPr/>
          <p:nvPr/>
        </p:nvGrpSpPr>
        <p:grpSpPr>
          <a:xfrm>
            <a:off x="1784150" y="6449640"/>
            <a:ext cx="3309108" cy="261610"/>
            <a:chOff x="1784150" y="6449640"/>
            <a:chExt cx="3309108" cy="261610"/>
          </a:xfrm>
        </p:grpSpPr>
        <p:sp>
          <p:nvSpPr>
            <p:cNvPr id="14" name="Rectangle 13">
              <a:extLst>
                <a:ext uri="{FF2B5EF4-FFF2-40B4-BE49-F238E27FC236}">
                  <a16:creationId xmlns:a16="http://schemas.microsoft.com/office/drawing/2014/main" id="{D5680954-02CE-81E8-1BD2-DDBEC164823D}"/>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24F79FE-A8F5-B4AD-64FD-4207998DEFA9}"/>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9" name="Group 18">
              <a:extLst>
                <a:ext uri="{FF2B5EF4-FFF2-40B4-BE49-F238E27FC236}">
                  <a16:creationId xmlns:a16="http://schemas.microsoft.com/office/drawing/2014/main" id="{841272D4-E213-B666-3991-52DA59944C5B}"/>
                </a:ext>
              </a:extLst>
            </p:cNvPr>
            <p:cNvGrpSpPr/>
            <p:nvPr/>
          </p:nvGrpSpPr>
          <p:grpSpPr>
            <a:xfrm>
              <a:off x="3905544" y="6449640"/>
              <a:ext cx="1187714" cy="261610"/>
              <a:chOff x="10390088" y="6405256"/>
              <a:chExt cx="1187714" cy="261610"/>
            </a:xfrm>
          </p:grpSpPr>
          <p:sp>
            <p:nvSpPr>
              <p:cNvPr id="22" name="Rectangle 21">
                <a:extLst>
                  <a:ext uri="{FF2B5EF4-FFF2-40B4-BE49-F238E27FC236}">
                    <a16:creationId xmlns:a16="http://schemas.microsoft.com/office/drawing/2014/main" id="{499562A1-9283-42D6-ABAB-B3C003A01F08}"/>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11FAA59-7DF5-53CD-18D9-42B57EBF9D5C}"/>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20" name="TextBox 19">
              <a:extLst>
                <a:ext uri="{FF2B5EF4-FFF2-40B4-BE49-F238E27FC236}">
                  <a16:creationId xmlns:a16="http://schemas.microsoft.com/office/drawing/2014/main" id="{8A4C6922-1554-A27A-65DE-383BF6704156}"/>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1" name="Rectangle 20">
              <a:extLst>
                <a:ext uri="{FF2B5EF4-FFF2-40B4-BE49-F238E27FC236}">
                  <a16:creationId xmlns:a16="http://schemas.microsoft.com/office/drawing/2014/main" id="{53AECBF3-8EF2-6F24-2214-9B3EA3E8D516}"/>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76106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4a, 4b &amp; 4c combined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476518" y="906898"/>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experiencing harassment, bullying or abuse from patients, managers or colleagues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DD8BCB8-D2A1-F588-CC23-6160C617C904}"/>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sp>
        <p:nvSpPr>
          <p:cNvPr id="13" name="Rectangle 12">
            <a:extLst>
              <a:ext uri="{FF2B5EF4-FFF2-40B4-BE49-F238E27FC236}">
                <a16:creationId xmlns:a16="http://schemas.microsoft.com/office/drawing/2014/main" id="{2201CD96-CA9D-297E-7C60-8DD2D8E7F171}"/>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6664BEE-FF1F-9724-E0FC-5E5648637850}"/>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A69CC63-2299-2277-18A4-630395561FF4}"/>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7" name="TextBox 16">
            <a:extLst>
              <a:ext uri="{FF2B5EF4-FFF2-40B4-BE49-F238E27FC236}">
                <a16:creationId xmlns:a16="http://schemas.microsoft.com/office/drawing/2014/main" id="{55C03D4C-3AB2-CB39-4FA8-2DDC5B998D0D}"/>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graphicFrame>
        <p:nvGraphicFramePr>
          <p:cNvPr id="2" name="Chart 1">
            <a:extLst>
              <a:ext uri="{FF2B5EF4-FFF2-40B4-BE49-F238E27FC236}">
                <a16:creationId xmlns:a16="http://schemas.microsoft.com/office/drawing/2014/main" id="{4E4AFE41-CEBA-261E-00BB-3B29BF1199BE}"/>
              </a:ext>
              <a:ext uri="{147F2762-F138-4A5C-976F-8EAC2B608ADB}">
                <a16:predDERef xmlns:a16="http://schemas.microsoft.com/office/drawing/2014/main" pred="{10FBFFB4-87CB-5C81-52B8-47D94589FC27}"/>
              </a:ext>
            </a:extLst>
          </p:cNvPr>
          <p:cNvGraphicFramePr>
            <a:graphicFrameLocks/>
          </p:cNvGraphicFramePr>
          <p:nvPr/>
        </p:nvGraphicFramePr>
        <p:xfrm>
          <a:off x="5267928" y="1337383"/>
          <a:ext cx="5759395" cy="2311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7F0C294-E103-5306-2A54-5D8038F27661}"/>
              </a:ext>
              <a:ext uri="{147F2762-F138-4A5C-976F-8EAC2B608ADB}">
                <a16:predDERef xmlns:a16="http://schemas.microsoft.com/office/drawing/2014/main" pred="{AF6F53F3-D96F-879C-C39D-6B6CE4272E89}"/>
              </a:ext>
            </a:extLst>
          </p:cNvPr>
          <p:cNvGraphicFramePr>
            <a:graphicFrameLocks/>
          </p:cNvGraphicFramePr>
          <p:nvPr/>
        </p:nvGraphicFramePr>
        <p:xfrm>
          <a:off x="5268675" y="3785802"/>
          <a:ext cx="5883157" cy="23998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9F28867-E9B4-3F48-FF05-22AA6DAC2F64}"/>
              </a:ext>
              <a:ext uri="{147F2762-F138-4A5C-976F-8EAC2B608ADB}">
                <a16:predDERef xmlns:a16="http://schemas.microsoft.com/office/drawing/2014/main" pred="{53A4BC1D-6114-B9EB-5D00-CC25E5933860}"/>
              </a:ext>
            </a:extLst>
          </p:cNvPr>
          <p:cNvGraphicFramePr>
            <a:graphicFrameLocks/>
          </p:cNvGraphicFramePr>
          <p:nvPr/>
        </p:nvGraphicFramePr>
        <p:xfrm>
          <a:off x="272529" y="2030391"/>
          <a:ext cx="4572000" cy="4220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0430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4d</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2062103"/>
          </a:xfrm>
          <a:prstGeom prst="rect">
            <a:avLst/>
          </a:prstGeom>
          <a:noFill/>
        </p:spPr>
        <p:txBody>
          <a:bodyPr wrap="square" rtlCol="0">
            <a:spAutoFit/>
          </a:bodyPr>
          <a:lstStyle/>
          <a:p>
            <a:pPr algn="ctr"/>
            <a:r>
              <a:rPr lang="en-GB" sz="3200" b="1">
                <a:solidFill>
                  <a:schemeClr val="bg1"/>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 last time they experienced harassment, bullying or abuse at work, they or a colleague reported it</a:t>
            </a:r>
            <a:endParaRPr lang="en-GB" sz="3200" b="1">
              <a:solidFill>
                <a:schemeClr val="bg1"/>
              </a:solidFill>
              <a:effectLst/>
              <a:latin typeface="Calibri" panose="020F0502020204030204" pitchFamily="34" charset="0"/>
              <a:ea typeface="Times New Roman" panose="02020603050405020304" pitchFamily="18" charset="0"/>
            </a:endParaRPr>
          </a:p>
        </p:txBody>
      </p:sp>
      <p:sp>
        <p:nvSpPr>
          <p:cNvPr id="4" name="Rectangle 3">
            <a:extLst>
              <a:ext uri="{FF2B5EF4-FFF2-40B4-BE49-F238E27FC236}">
                <a16:creationId xmlns:a16="http://schemas.microsoft.com/office/drawing/2014/main" id="{ACAEC0ED-3BB1-1A21-EE24-93481561ED96}"/>
              </a:ext>
            </a:extLst>
          </p:cNvPr>
          <p:cNvSpPr/>
          <p:nvPr/>
        </p:nvSpPr>
        <p:spPr>
          <a:xfrm>
            <a:off x="3450194" y="5241404"/>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6FB51779-8EA4-FBAC-A165-1B21631CF7F0}"/>
              </a:ext>
            </a:extLst>
          </p:cNvPr>
          <p:cNvGraphicFramePr>
            <a:graphicFrameLocks noGrp="1"/>
          </p:cNvGraphicFramePr>
          <p:nvPr>
            <p:extLst>
              <p:ext uri="{D42A27DB-BD31-4B8C-83A1-F6EECF244321}">
                <p14:modId xmlns:p14="http://schemas.microsoft.com/office/powerpoint/2010/main" val="3600493466"/>
              </p:ext>
            </p:extLst>
          </p:nvPr>
        </p:nvGraphicFramePr>
        <p:xfrm>
          <a:off x="3450194" y="4518690"/>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60.1%​</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55.9%​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59.9%​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63.8%​</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57.1%​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61.9%</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3.7%</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1.2%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descr="A graph with a line and numbers&#10;&#10;Description automatically generated">
            <a:extLst>
              <a:ext uri="{FF2B5EF4-FFF2-40B4-BE49-F238E27FC236}">
                <a16:creationId xmlns:a16="http://schemas.microsoft.com/office/drawing/2014/main" id="{BC2D9FEF-4BEC-C8DB-3CDC-DDB61BE2028B}"/>
              </a:ext>
            </a:extLst>
          </p:cNvPr>
          <p:cNvPicPr>
            <a:picLocks noChangeAspect="1"/>
          </p:cNvPicPr>
          <p:nvPr/>
        </p:nvPicPr>
        <p:blipFill>
          <a:blip r:embed="rId2"/>
          <a:stretch>
            <a:fillRect/>
          </a:stretch>
        </p:blipFill>
        <p:spPr>
          <a:xfrm>
            <a:off x="8417092" y="4469481"/>
            <a:ext cx="2185737" cy="2069933"/>
          </a:xfrm>
          <a:prstGeom prst="rect">
            <a:avLst/>
          </a:prstGeom>
        </p:spPr>
      </p:pic>
    </p:spTree>
    <p:extLst>
      <p:ext uri="{BB962C8B-B14F-4D97-AF65-F5344CB8AC3E}">
        <p14:creationId xmlns:p14="http://schemas.microsoft.com/office/powerpoint/2010/main" val="1718638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4b</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 last time they experienced harassment, bullying or abuse at work, they or a colleague reported it</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2" name="TextBox 11">
            <a:extLst>
              <a:ext uri="{FF2B5EF4-FFF2-40B4-BE49-F238E27FC236}">
                <a16:creationId xmlns:a16="http://schemas.microsoft.com/office/drawing/2014/main" id="{32B42D6B-BFBB-E704-7875-78FB6381BC77}"/>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13" name="Chart 12">
            <a:extLst>
              <a:ext uri="{FF2B5EF4-FFF2-40B4-BE49-F238E27FC236}">
                <a16:creationId xmlns:a16="http://schemas.microsoft.com/office/drawing/2014/main" id="{88755640-237C-80D1-A031-AE51896E5D31}"/>
              </a:ext>
              <a:ext uri="{147F2762-F138-4A5C-976F-8EAC2B608ADB}">
                <a16:predDERef xmlns:a16="http://schemas.microsoft.com/office/drawing/2014/main" pred="{6C476216-9F02-453C-F126-724EEA9BB7A1}"/>
              </a:ext>
            </a:extLst>
          </p:cNvPr>
          <p:cNvGraphicFramePr>
            <a:graphicFrameLocks/>
          </p:cNvGraphicFramePr>
          <p:nvPr/>
        </p:nvGraphicFramePr>
        <p:xfrm>
          <a:off x="156523" y="1814986"/>
          <a:ext cx="5630128" cy="4353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28D465C-9F42-70D2-1278-BEF4F56BEBE9}"/>
              </a:ext>
              <a:ext uri="{147F2762-F138-4A5C-976F-8EAC2B608ADB}">
                <a16:predDERef xmlns:a16="http://schemas.microsoft.com/office/drawing/2014/main" pred="{5AFC3A2D-5678-E58A-D142-12BDD14CED54}"/>
              </a:ext>
            </a:extLst>
          </p:cNvPr>
          <p:cNvGraphicFramePr>
            <a:graphicFrameLocks/>
          </p:cNvGraphicFramePr>
          <p:nvPr/>
        </p:nvGraphicFramePr>
        <p:xfrm>
          <a:off x="6096000" y="1922085"/>
          <a:ext cx="5490575" cy="4140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601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75273" y="234138"/>
            <a:ext cx="6308162" cy="343043"/>
          </a:xfrm>
          <a:prstGeom prst="rect">
            <a:avLst/>
          </a:prstGeom>
        </p:spPr>
        <p:txBody>
          <a:bodyPr wrap="square" lIns="0" tIns="0" rIns="0" bIns="0" rtlCol="0" anchor="t">
            <a:spAutoFit/>
          </a:bodyPr>
          <a:lstStyle/>
          <a:p>
            <a:pPr>
              <a:lnSpc>
                <a:spcPts val="2519"/>
              </a:lnSpc>
            </a:pPr>
            <a:r>
              <a:rPr lang="en-US" sz="2667" spc="119">
                <a:solidFill>
                  <a:srgbClr val="2B4A9D"/>
                </a:solidFill>
                <a:latin typeface="Poppins ExtraBold"/>
              </a:rPr>
              <a:t>ELFT WORKFORCE DEMOGRAPHIC</a:t>
            </a:r>
          </a:p>
        </p:txBody>
      </p:sp>
      <p:sp>
        <p:nvSpPr>
          <p:cNvPr id="7" name="TextBox 7"/>
          <p:cNvSpPr txBox="1"/>
          <p:nvPr/>
        </p:nvSpPr>
        <p:spPr>
          <a:xfrm>
            <a:off x="2407966" y="581155"/>
            <a:ext cx="1899642" cy="192232"/>
          </a:xfrm>
          <a:prstGeom prst="rect">
            <a:avLst/>
          </a:prstGeom>
        </p:spPr>
        <p:txBody>
          <a:bodyPr lIns="0" tIns="0" rIns="0" bIns="0" rtlCol="0" anchor="t">
            <a:spAutoFit/>
          </a:bodyPr>
          <a:lstStyle/>
          <a:p>
            <a:pPr>
              <a:lnSpc>
                <a:spcPts val="1587"/>
              </a:lnSpc>
              <a:spcBef>
                <a:spcPct val="0"/>
              </a:spcBef>
            </a:pPr>
            <a:r>
              <a:rPr lang="en-US" sz="1133" spc="113">
                <a:solidFill>
                  <a:srgbClr val="000000"/>
                </a:solidFill>
                <a:latin typeface="Arial Bold"/>
              </a:rPr>
              <a:t>April 2023- March 2024</a:t>
            </a:r>
          </a:p>
        </p:txBody>
      </p:sp>
      <p:pic>
        <p:nvPicPr>
          <p:cNvPr id="9" name="Picture 8">
            <a:extLst>
              <a:ext uri="{FF2B5EF4-FFF2-40B4-BE49-F238E27FC236}">
                <a16:creationId xmlns:a16="http://schemas.microsoft.com/office/drawing/2014/main" id="{B07D338B-FC74-3B05-77C2-27A660B25F83}"/>
              </a:ext>
            </a:extLst>
          </p:cNvPr>
          <p:cNvPicPr>
            <a:picLocks noChangeAspect="1"/>
          </p:cNvPicPr>
          <p:nvPr/>
        </p:nvPicPr>
        <p:blipFill rotWithShape="1">
          <a:blip r:embed="rId2"/>
          <a:srcRect l="252" t="12730" r="47159" b="47285"/>
          <a:stretch/>
        </p:blipFill>
        <p:spPr bwMode="auto">
          <a:xfrm>
            <a:off x="1" y="793667"/>
            <a:ext cx="7480643" cy="3195138"/>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5A4B7EF-1356-A5F6-6DB7-AF092F8CDC79}"/>
              </a:ext>
            </a:extLst>
          </p:cNvPr>
          <p:cNvPicPr>
            <a:picLocks noChangeAspect="1"/>
          </p:cNvPicPr>
          <p:nvPr/>
        </p:nvPicPr>
        <p:blipFill rotWithShape="1">
          <a:blip r:embed="rId2"/>
          <a:srcRect l="56860" t="4399" r="5552" b="46852"/>
          <a:stretch/>
        </p:blipFill>
        <p:spPr bwMode="auto">
          <a:xfrm>
            <a:off x="7512754" y="234138"/>
            <a:ext cx="4231459" cy="308671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F5E4A83-047E-EC6D-08A6-8BE7289FFB2C}"/>
              </a:ext>
            </a:extLst>
          </p:cNvPr>
          <p:cNvPicPr>
            <a:picLocks noChangeAspect="1"/>
          </p:cNvPicPr>
          <p:nvPr/>
        </p:nvPicPr>
        <p:blipFill rotWithShape="1">
          <a:blip r:embed="rId2"/>
          <a:srcRect l="5615" t="57457" r="35541" b="6488"/>
          <a:stretch/>
        </p:blipFill>
        <p:spPr bwMode="auto">
          <a:xfrm>
            <a:off x="375273" y="4120382"/>
            <a:ext cx="7645857" cy="263505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3D4282E-8DB6-C430-6AA0-C22789B384B3}"/>
              </a:ext>
            </a:extLst>
          </p:cNvPr>
          <p:cNvPicPr>
            <a:picLocks noChangeAspect="1"/>
          </p:cNvPicPr>
          <p:nvPr/>
        </p:nvPicPr>
        <p:blipFill rotWithShape="1">
          <a:blip r:embed="rId2"/>
          <a:srcRect l="70746" t="55419" r="7599"/>
          <a:stretch/>
        </p:blipFill>
        <p:spPr bwMode="auto">
          <a:xfrm>
            <a:off x="8277852" y="3336547"/>
            <a:ext cx="2952533" cy="3418893"/>
          </a:xfrm>
          <a:prstGeom prst="rect">
            <a:avLst/>
          </a:prstGeom>
          <a:ln>
            <a:noFill/>
          </a:ln>
          <a:extLst>
            <a:ext uri="{53640926-AAD7-44D8-BBD7-CCE9431645EC}">
              <a14:shadowObscured xmlns:a14="http://schemas.microsoft.com/office/drawing/2010/main"/>
            </a:ext>
          </a:extLst>
        </p:spPr>
      </p:pic>
      <p:pic>
        <p:nvPicPr>
          <p:cNvPr id="8" name="Picture 7" descr="Logo&#10;&#10;Description automatically generated">
            <a:extLst>
              <a:ext uri="{FF2B5EF4-FFF2-40B4-BE49-F238E27FC236}">
                <a16:creationId xmlns:a16="http://schemas.microsoft.com/office/drawing/2014/main" id="{F5F33895-824B-A444-728A-BE93AAC4B0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9267" y="5437910"/>
            <a:ext cx="1978327" cy="1115645"/>
          </a:xfrm>
          <a:prstGeom prst="rect">
            <a:avLst/>
          </a:prstGeom>
        </p:spPr>
      </p:pic>
    </p:spTree>
    <p:extLst>
      <p:ext uri="{BB962C8B-B14F-4D97-AF65-F5344CB8AC3E}">
        <p14:creationId xmlns:p14="http://schemas.microsoft.com/office/powerpoint/2010/main" val="1157514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4b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 last time they experienced harassment, bullying or abuse at work, they or a colleague reported it</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26D0A733-96BD-2745-9B2B-060119EA7386}"/>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11" name="Chart 10">
            <a:extLst>
              <a:ext uri="{FF2B5EF4-FFF2-40B4-BE49-F238E27FC236}">
                <a16:creationId xmlns:a16="http://schemas.microsoft.com/office/drawing/2014/main" id="{4C809E57-58FE-1191-01F0-4646D7B11076}"/>
              </a:ext>
              <a:ext uri="{147F2762-F138-4A5C-976F-8EAC2B608ADB}">
                <a16:predDERef xmlns:a16="http://schemas.microsoft.com/office/drawing/2014/main" pred="{87D29288-AFFF-DD7B-D917-CEB0293167A1}"/>
              </a:ext>
            </a:extLst>
          </p:cNvPr>
          <p:cNvGraphicFramePr>
            <a:graphicFrameLocks/>
          </p:cNvGraphicFramePr>
          <p:nvPr/>
        </p:nvGraphicFramePr>
        <p:xfrm>
          <a:off x="6651306" y="1985266"/>
          <a:ext cx="4572000" cy="3757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8F32B5C-DDC7-4FAE-CE49-9C5A6D19512B}"/>
              </a:ext>
            </a:extLst>
          </p:cNvPr>
          <p:cNvGraphicFramePr>
            <a:graphicFrameLocks/>
          </p:cNvGraphicFramePr>
          <p:nvPr/>
        </p:nvGraphicFramePr>
        <p:xfrm>
          <a:off x="504499" y="1984872"/>
          <a:ext cx="5790283" cy="4268929"/>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2BE04E89-EAF6-53FE-E017-DEA1145B52D5}"/>
              </a:ext>
            </a:extLst>
          </p:cNvPr>
          <p:cNvGrpSpPr/>
          <p:nvPr/>
        </p:nvGrpSpPr>
        <p:grpSpPr>
          <a:xfrm>
            <a:off x="4441446" y="6448525"/>
            <a:ext cx="3309108" cy="261610"/>
            <a:chOff x="1784150" y="6449640"/>
            <a:chExt cx="3309108" cy="261610"/>
          </a:xfrm>
        </p:grpSpPr>
        <p:sp>
          <p:nvSpPr>
            <p:cNvPr id="12" name="Rectangle 11">
              <a:extLst>
                <a:ext uri="{FF2B5EF4-FFF2-40B4-BE49-F238E27FC236}">
                  <a16:creationId xmlns:a16="http://schemas.microsoft.com/office/drawing/2014/main" id="{F0ECE692-6C08-1CD3-51D2-D04C83871110}"/>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378942B-0FDD-B51D-F8BA-016D546955FF}"/>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8" name="Group 17">
              <a:extLst>
                <a:ext uri="{FF2B5EF4-FFF2-40B4-BE49-F238E27FC236}">
                  <a16:creationId xmlns:a16="http://schemas.microsoft.com/office/drawing/2014/main" id="{F2BD0AAF-6E6D-7DA2-06B3-76DAB8E07226}"/>
                </a:ext>
              </a:extLst>
            </p:cNvPr>
            <p:cNvGrpSpPr/>
            <p:nvPr/>
          </p:nvGrpSpPr>
          <p:grpSpPr>
            <a:xfrm>
              <a:off x="3905544" y="6449640"/>
              <a:ext cx="1187714" cy="261610"/>
              <a:chOff x="10390088" y="6405256"/>
              <a:chExt cx="1187714" cy="261610"/>
            </a:xfrm>
          </p:grpSpPr>
          <p:sp>
            <p:nvSpPr>
              <p:cNvPr id="21" name="Rectangle 20">
                <a:extLst>
                  <a:ext uri="{FF2B5EF4-FFF2-40B4-BE49-F238E27FC236}">
                    <a16:creationId xmlns:a16="http://schemas.microsoft.com/office/drawing/2014/main" id="{AEAADBF5-5793-4301-40DE-E37EC9F42C1C}"/>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0426B0D-D9AE-FBAA-2AD3-3EFAC6E30295}"/>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19" name="TextBox 18">
              <a:extLst>
                <a:ext uri="{FF2B5EF4-FFF2-40B4-BE49-F238E27FC236}">
                  <a16:creationId xmlns:a16="http://schemas.microsoft.com/office/drawing/2014/main" id="{5CED609C-C49D-FB96-264D-53CB142B7FAD}"/>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C57C3333-2F62-6AA7-4CD0-64A4FCA8EBC0}"/>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51497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4b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997462"/>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 last time they experienced harassment, bullying or abuse at work, they or a colleague reported it</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B6B6FE5-81DC-5278-7E3E-6AE0924F565A}"/>
              </a:ext>
            </a:extLst>
          </p:cNvPr>
          <p:cNvSpPr/>
          <p:nvPr/>
        </p:nvSpPr>
        <p:spPr>
          <a:xfrm>
            <a:off x="8240484" y="6028856"/>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10340078" y="605244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8411401" y="5992191"/>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10670795" y="5992191"/>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6D0A733-96BD-2745-9B2B-060119EA7386}"/>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9DEDCD44-0C0C-A553-3D56-7FB3C0ECA49B}"/>
              </a:ext>
              <a:ext uri="{147F2762-F138-4A5C-976F-8EAC2B608ADB}">
                <a16:predDERef xmlns:a16="http://schemas.microsoft.com/office/drawing/2014/main" pred="{4E4AFE41-CEBA-261E-00BB-3B29BF1199BE}"/>
              </a:ext>
            </a:extLst>
          </p:cNvPr>
          <p:cNvGraphicFramePr>
            <a:graphicFrameLocks/>
          </p:cNvGraphicFramePr>
          <p:nvPr/>
        </p:nvGraphicFramePr>
        <p:xfrm>
          <a:off x="4796251" y="1717907"/>
          <a:ext cx="6891249" cy="2020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DE6C2ED-DC7A-AAAB-4B29-1177F7D5ECD2}"/>
              </a:ext>
              <a:ext uri="{147F2762-F138-4A5C-976F-8EAC2B608ADB}">
                <a16:predDERef xmlns:a16="http://schemas.microsoft.com/office/drawing/2014/main" pred="{07F0C294-E103-5306-2A54-5D8038F27661}"/>
              </a:ext>
            </a:extLst>
          </p:cNvPr>
          <p:cNvGraphicFramePr>
            <a:graphicFrameLocks/>
          </p:cNvGraphicFramePr>
          <p:nvPr/>
        </p:nvGraphicFramePr>
        <p:xfrm>
          <a:off x="5201006" y="3699134"/>
          <a:ext cx="6461006" cy="22458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88CEC9C-A6E7-5590-A0E9-AE0B1995D3E2}"/>
              </a:ext>
              <a:ext uri="{147F2762-F138-4A5C-976F-8EAC2B608ADB}">
                <a16:predDERef xmlns:a16="http://schemas.microsoft.com/office/drawing/2014/main" pred="{81CD91FB-0F97-A4E4-81B1-1E9C5BB31C5E}"/>
              </a:ext>
            </a:extLst>
          </p:cNvPr>
          <p:cNvGraphicFramePr>
            <a:graphicFrameLocks/>
          </p:cNvGraphicFramePr>
          <p:nvPr/>
        </p:nvGraphicFramePr>
        <p:xfrm>
          <a:off x="252058" y="1922084"/>
          <a:ext cx="4572000" cy="46750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4055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1ECD99-1394-96BE-E136-9702A7F7B620}"/>
              </a:ext>
            </a:extLst>
          </p:cNvPr>
          <p:cNvGraphicFramePr>
            <a:graphicFrameLocks noGrp="1"/>
          </p:cNvGraphicFramePr>
          <p:nvPr>
            <p:extLst>
              <p:ext uri="{D42A27DB-BD31-4B8C-83A1-F6EECF244321}">
                <p14:modId xmlns:p14="http://schemas.microsoft.com/office/powerpoint/2010/main" val="3767201570"/>
              </p:ext>
            </p:extLst>
          </p:nvPr>
        </p:nvGraphicFramePr>
        <p:xfrm>
          <a:off x="788872" y="1604153"/>
          <a:ext cx="10652275" cy="2265320"/>
        </p:xfrm>
        <a:graphic>
          <a:graphicData uri="http://schemas.openxmlformats.org/drawingml/2006/table">
            <a:tbl>
              <a:tblPr firstRow="1" firstCol="1" bandRow="1"/>
              <a:tblGrid>
                <a:gridCol w="4065619">
                  <a:extLst>
                    <a:ext uri="{9D8B030D-6E8A-4147-A177-3AD203B41FA5}">
                      <a16:colId xmlns:a16="http://schemas.microsoft.com/office/drawing/2014/main" val="1535042733"/>
                    </a:ext>
                  </a:extLst>
                </a:gridCol>
                <a:gridCol w="1112571">
                  <a:extLst>
                    <a:ext uri="{9D8B030D-6E8A-4147-A177-3AD203B41FA5}">
                      <a16:colId xmlns:a16="http://schemas.microsoft.com/office/drawing/2014/main" val="4037531072"/>
                    </a:ext>
                  </a:extLst>
                </a:gridCol>
                <a:gridCol w="464886">
                  <a:extLst>
                    <a:ext uri="{9D8B030D-6E8A-4147-A177-3AD203B41FA5}">
                      <a16:colId xmlns:a16="http://schemas.microsoft.com/office/drawing/2014/main" val="2793754861"/>
                    </a:ext>
                  </a:extLst>
                </a:gridCol>
                <a:gridCol w="520120">
                  <a:extLst>
                    <a:ext uri="{9D8B030D-6E8A-4147-A177-3AD203B41FA5}">
                      <a16:colId xmlns:a16="http://schemas.microsoft.com/office/drawing/2014/main" val="353729782"/>
                    </a:ext>
                  </a:extLst>
                </a:gridCol>
                <a:gridCol w="520120">
                  <a:extLst>
                    <a:ext uri="{9D8B030D-6E8A-4147-A177-3AD203B41FA5}">
                      <a16:colId xmlns:a16="http://schemas.microsoft.com/office/drawing/2014/main" val="4000967240"/>
                    </a:ext>
                  </a:extLst>
                </a:gridCol>
                <a:gridCol w="520120">
                  <a:extLst>
                    <a:ext uri="{9D8B030D-6E8A-4147-A177-3AD203B41FA5}">
                      <a16:colId xmlns:a16="http://schemas.microsoft.com/office/drawing/2014/main" val="2998672131"/>
                    </a:ext>
                  </a:extLst>
                </a:gridCol>
                <a:gridCol w="3448839">
                  <a:extLst>
                    <a:ext uri="{9D8B030D-6E8A-4147-A177-3AD203B41FA5}">
                      <a16:colId xmlns:a16="http://schemas.microsoft.com/office/drawing/2014/main" val="1101340753"/>
                    </a:ext>
                  </a:extLst>
                </a:gridCol>
              </a:tblGrid>
              <a:tr h="358077">
                <a:tc gridSpan="2">
                  <a:txBody>
                    <a:bodyPr/>
                    <a:lstStyle/>
                    <a:p>
                      <a:r>
                        <a:rPr lang="en-GB" sz="1200" b="1">
                          <a:solidFill>
                            <a:schemeClr val="bg1"/>
                          </a:solidFill>
                          <a:effectLst/>
                          <a:latin typeface="Calibri"/>
                          <a:ea typeface="Times New Roman" panose="02020603050405020304" pitchFamily="18" charset="0"/>
                          <a:cs typeface="Times New Roman"/>
                        </a:rPr>
                        <a:t>Metric  5 – Staff Survey Q.14 </a:t>
                      </a:r>
                      <a:endParaRPr lang="en-GB" sz="1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200" b="1">
                          <a:solidFill>
                            <a:schemeClr val="bg1"/>
                          </a:solidFill>
                          <a:effectLst/>
                          <a:latin typeface="Calibri"/>
                          <a:ea typeface="Times New Roman" panose="02020603050405020304" pitchFamily="18" charset="0"/>
                          <a:cs typeface="Calibri"/>
                        </a:rPr>
                        <a:t>2022</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buNone/>
                      </a:pPr>
                      <a:r>
                        <a:rPr lang="en-GB" sz="1200" b="1">
                          <a:solidFill>
                            <a:schemeClr val="bg1"/>
                          </a:solidFill>
                          <a:effectLst/>
                          <a:latin typeface="Calibri"/>
                          <a:ea typeface="Calibri" panose="020F0502020204030204" pitchFamily="34" charset="0"/>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Comment</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565824439"/>
                  </a:ext>
                </a:extLst>
              </a:tr>
              <a:tr h="992545">
                <a:tc rowSpan="2">
                  <a:txBody>
                    <a:bodyPr/>
                    <a:lstStyle/>
                    <a:p>
                      <a:endParaRPr lang="en-GB" sz="1400">
                        <a:effectLst/>
                        <a:latin typeface="Calibri"/>
                        <a:ea typeface="Times New Roman" panose="02020603050405020304" pitchFamily="18" charset="0"/>
                        <a:cs typeface="Times New Roman"/>
                      </a:endParaRPr>
                    </a:p>
                    <a:p>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a:ea typeface="Times New Roman" panose="02020603050405020304" pitchFamily="18" charset="0"/>
                          <a:cs typeface="Times New Roman"/>
                        </a:rPr>
                        <a:t>Percentage of Disabled staff compared to non-disabled staff believing that the Trust provides equal opportunities for career progression or promotion.</a:t>
                      </a:r>
                      <a:endParaRPr lang="en-GB" sz="140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a:ea typeface="Times New Roman" panose="02020603050405020304" pitchFamily="18" charset="0"/>
                          <a:cs typeface="Times New Roman"/>
                        </a:rPr>
                        <a:t>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50%</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51%</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53.9%</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284475"/>
                  </a:ext>
                </a:extLst>
              </a:tr>
              <a:tr h="914698">
                <a:tc vMerge="1">
                  <a:txBody>
                    <a:bodyPr/>
                    <a:lstStyle/>
                    <a:p>
                      <a:endParaRPr lang="en-GB"/>
                    </a:p>
                  </a:txBody>
                  <a:tcPr/>
                </a:tc>
                <a:tc>
                  <a:txBody>
                    <a:bodyPr/>
                    <a:lstStyle/>
                    <a:p>
                      <a:r>
                        <a:rPr lang="en-GB" sz="1200" b="1">
                          <a:solidFill>
                            <a:srgbClr val="000000"/>
                          </a:solidFill>
                          <a:effectLst/>
                          <a:latin typeface="Calibri"/>
                          <a:ea typeface="Times New Roman" panose="02020603050405020304" pitchFamily="18" charset="0"/>
                          <a:cs typeface="Times New Roman"/>
                        </a:rPr>
                        <a:t>Non- 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200">
                          <a:solidFill>
                            <a:srgbClr val="000000"/>
                          </a:solidFill>
                          <a:effectLst/>
                          <a:latin typeface="Calibri"/>
                          <a:ea typeface="Times New Roman" panose="02020603050405020304" pitchFamily="18" charset="0"/>
                          <a:cs typeface="Calibri"/>
                        </a:rPr>
                        <a:t>58%</a:t>
                      </a:r>
                      <a:endParaRPr lang="en-GB" sz="14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59%</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57.5%</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FF000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65557214"/>
                  </a:ext>
                </a:extLst>
              </a:tr>
            </a:tbl>
          </a:graphicData>
        </a:graphic>
      </p:graphicFrame>
      <p:graphicFrame>
        <p:nvGraphicFramePr>
          <p:cNvPr id="3" name="Table 2">
            <a:extLst>
              <a:ext uri="{FF2B5EF4-FFF2-40B4-BE49-F238E27FC236}">
                <a16:creationId xmlns:a16="http://schemas.microsoft.com/office/drawing/2014/main" id="{5A0743CB-F813-7A91-5A1D-D8F035130015}"/>
              </a:ext>
            </a:extLst>
          </p:cNvPr>
          <p:cNvGraphicFramePr>
            <a:graphicFrameLocks noGrp="1"/>
          </p:cNvGraphicFramePr>
          <p:nvPr>
            <p:extLst>
              <p:ext uri="{D42A27DB-BD31-4B8C-83A1-F6EECF244321}">
                <p14:modId xmlns:p14="http://schemas.microsoft.com/office/powerpoint/2010/main" val="231299911"/>
              </p:ext>
            </p:extLst>
          </p:nvPr>
        </p:nvGraphicFramePr>
        <p:xfrm>
          <a:off x="788872" y="4337824"/>
          <a:ext cx="10652260" cy="1973612"/>
        </p:xfrm>
        <a:graphic>
          <a:graphicData uri="http://schemas.openxmlformats.org/drawingml/2006/table">
            <a:tbl>
              <a:tblPr firstRow="1" firstCol="1" bandRow="1"/>
              <a:tblGrid>
                <a:gridCol w="4092222">
                  <a:extLst>
                    <a:ext uri="{9D8B030D-6E8A-4147-A177-3AD203B41FA5}">
                      <a16:colId xmlns:a16="http://schemas.microsoft.com/office/drawing/2014/main" val="1574546475"/>
                    </a:ext>
                  </a:extLst>
                </a:gridCol>
                <a:gridCol w="1044037">
                  <a:extLst>
                    <a:ext uri="{9D8B030D-6E8A-4147-A177-3AD203B41FA5}">
                      <a16:colId xmlns:a16="http://schemas.microsoft.com/office/drawing/2014/main" val="3089791497"/>
                    </a:ext>
                  </a:extLst>
                </a:gridCol>
                <a:gridCol w="476249">
                  <a:extLst>
                    <a:ext uri="{9D8B030D-6E8A-4147-A177-3AD203B41FA5}">
                      <a16:colId xmlns:a16="http://schemas.microsoft.com/office/drawing/2014/main" val="2494368407"/>
                    </a:ext>
                  </a:extLst>
                </a:gridCol>
                <a:gridCol w="511526">
                  <a:extLst>
                    <a:ext uri="{9D8B030D-6E8A-4147-A177-3AD203B41FA5}">
                      <a16:colId xmlns:a16="http://schemas.microsoft.com/office/drawing/2014/main" val="1209577732"/>
                    </a:ext>
                  </a:extLst>
                </a:gridCol>
                <a:gridCol w="509309">
                  <a:extLst>
                    <a:ext uri="{9D8B030D-6E8A-4147-A177-3AD203B41FA5}">
                      <a16:colId xmlns:a16="http://schemas.microsoft.com/office/drawing/2014/main" val="1510332407"/>
                    </a:ext>
                  </a:extLst>
                </a:gridCol>
                <a:gridCol w="467499">
                  <a:extLst>
                    <a:ext uri="{9D8B030D-6E8A-4147-A177-3AD203B41FA5}">
                      <a16:colId xmlns:a16="http://schemas.microsoft.com/office/drawing/2014/main" val="3677487676"/>
                    </a:ext>
                  </a:extLst>
                </a:gridCol>
                <a:gridCol w="3551418">
                  <a:extLst>
                    <a:ext uri="{9D8B030D-6E8A-4147-A177-3AD203B41FA5}">
                      <a16:colId xmlns:a16="http://schemas.microsoft.com/office/drawing/2014/main" val="3047290596"/>
                    </a:ext>
                  </a:extLst>
                </a:gridCol>
              </a:tblGrid>
              <a:tr h="497044">
                <a:tc gridSpan="2">
                  <a:txBody>
                    <a:bodyPr/>
                    <a:lstStyle/>
                    <a:p>
                      <a:r>
                        <a:rPr lang="en-GB" sz="1200" b="1">
                          <a:solidFill>
                            <a:schemeClr val="bg1"/>
                          </a:solidFill>
                          <a:effectLst/>
                          <a:latin typeface="Calibri"/>
                          <a:ea typeface="Times New Roman" panose="02020603050405020304" pitchFamily="18" charset="0"/>
                          <a:cs typeface="Times New Roman"/>
                        </a:rPr>
                        <a:t>Metric  6 – Staff Survey Q.11e</a:t>
                      </a:r>
                      <a:endParaRPr lang="en-GB" sz="1400">
                        <a:solidFill>
                          <a:schemeClr val="bg1"/>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n-GB"/>
                    </a:p>
                  </a:txBody>
                  <a:tcPr/>
                </a:tc>
                <a:tc>
                  <a:txBody>
                    <a:bodyPr/>
                    <a:lstStyle/>
                    <a:p>
                      <a:pPr fontAlgn="base"/>
                      <a:r>
                        <a:rPr lang="en-GB" sz="1200" b="1">
                          <a:solidFill>
                            <a:schemeClr val="bg1"/>
                          </a:solidFill>
                          <a:effectLst/>
                          <a:latin typeface="Calibri"/>
                          <a:ea typeface="Times New Roman" panose="02020603050405020304" pitchFamily="18" charset="0"/>
                          <a:cs typeface="Calibri"/>
                        </a:rPr>
                        <a:t>2022</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2023</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lvl="0">
                        <a:buNone/>
                      </a:pPr>
                      <a:r>
                        <a:rPr lang="en-GB" sz="1200" b="1">
                          <a:solidFill>
                            <a:schemeClr val="bg1"/>
                          </a:solidFill>
                          <a:effectLst/>
                          <a:latin typeface="Calibri"/>
                          <a:ea typeface="Calibri" panose="020F0502020204030204" pitchFamily="34" charset="0"/>
                          <a:cs typeface="Calibri"/>
                        </a:rPr>
                        <a:t>2024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solidFill>
                      <a:schemeClr val="accent1">
                        <a:lumMod val="50000"/>
                      </a:schemeClr>
                    </a:solidFill>
                  </a:tcPr>
                </a:tc>
                <a:tc>
                  <a:txBody>
                    <a:bodyPr/>
                    <a:lstStyle/>
                    <a:p>
                      <a:pPr fontAlgn="base"/>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fontAlgn="base"/>
                      <a:r>
                        <a:rPr lang="en-GB" sz="1200" b="1">
                          <a:solidFill>
                            <a:schemeClr val="bg1"/>
                          </a:solidFill>
                          <a:effectLst/>
                          <a:latin typeface="Calibri"/>
                          <a:ea typeface="Times New Roman" panose="02020603050405020304" pitchFamily="18" charset="0"/>
                          <a:cs typeface="Calibri"/>
                        </a:rPr>
                        <a:t>Comment</a:t>
                      </a:r>
                      <a:endParaRPr lang="en-GB" sz="1400">
                        <a:solidFill>
                          <a:schemeClr val="bg1"/>
                        </a:solidFill>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84045834"/>
                  </a:ext>
                </a:extLst>
              </a:tr>
              <a:tr h="801845">
                <a:tc rowSpan="2">
                  <a:txBody>
                    <a:bodyPr/>
                    <a:lstStyle/>
                    <a:p>
                      <a:endParaRPr lang="en-GB" sz="1400">
                        <a:effectLst/>
                        <a:latin typeface="Calibri"/>
                        <a:ea typeface="Times New Roman" panose="02020603050405020304" pitchFamily="18" charset="0"/>
                        <a:cs typeface="Times New Roman"/>
                      </a:endParaRPr>
                    </a:p>
                    <a:p>
                      <a:endPar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of Disabled staff compared to non-disabled staff saying that they have felt pressure from their manager to come to work, despite not feeling well enough to perform their duties.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a:solidFill>
                            <a:srgbClr val="000000"/>
                          </a:solidFill>
                          <a:effectLst/>
                          <a:latin typeface="Calibri"/>
                          <a:ea typeface="Times New Roman" panose="02020603050405020304" pitchFamily="18" charset="0"/>
                          <a:cs typeface="Times New Roman"/>
                        </a:rPr>
                        <a:t>Disabled</a:t>
                      </a:r>
                      <a:endParaRPr lang="en-GB" sz="14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23%</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b="1">
                          <a:solidFill>
                            <a:srgbClr val="00B050"/>
                          </a:solidFill>
                          <a:effectLst/>
                          <a:latin typeface="Calibri"/>
                          <a:ea typeface="Times New Roman" panose="02020603050405020304" pitchFamily="18" charset="0"/>
                          <a:cs typeface="Calibri"/>
                        </a:rPr>
                        <a:t> </a:t>
                      </a:r>
                      <a:r>
                        <a:rPr lang="en-GB" sz="1100">
                          <a:solidFill>
                            <a:srgbClr val="000000"/>
                          </a:solidFill>
                          <a:effectLst/>
                          <a:latin typeface="Calibri"/>
                          <a:ea typeface="Times New Roman" panose="02020603050405020304" pitchFamily="18" charset="0"/>
                          <a:cs typeface="Calibri"/>
                        </a:rPr>
                        <a:t>25%</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21.2%</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B050"/>
                          </a:solidFill>
                          <a:effectLst/>
                          <a:latin typeface="+mn-lt"/>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83938"/>
                  </a:ext>
                </a:extLst>
              </a:tr>
              <a:tr h="674723">
                <a:tc vMerge="1">
                  <a:txBody>
                    <a:bodyPr/>
                    <a:lstStyle/>
                    <a:p>
                      <a:endParaRPr lang="en-GB"/>
                    </a:p>
                  </a:txBody>
                  <a:tcPr/>
                </a:tc>
                <a:tc>
                  <a:txBody>
                    <a:bodyPr/>
                    <a:lstStyle/>
                    <a:p>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 Disabled</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17%</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000000"/>
                          </a:solidFill>
                          <a:effectLst/>
                          <a:latin typeface="Calibri"/>
                          <a:ea typeface="Times New Roman" panose="02020603050405020304" pitchFamily="18" charset="0"/>
                          <a:cs typeface="Calibri"/>
                        </a:rPr>
                        <a:t> 17%</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buNone/>
                      </a:pPr>
                      <a:r>
                        <a:rPr lang="en-GB" sz="1100">
                          <a:solidFill>
                            <a:srgbClr val="000000"/>
                          </a:solidFill>
                          <a:effectLst/>
                          <a:latin typeface="Calibri"/>
                          <a:ea typeface="Calibri" panose="020F0502020204030204" pitchFamily="34" charset="0"/>
                          <a:cs typeface="Calibri"/>
                        </a:rPr>
                        <a:t>15.4%</a:t>
                      </a: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fontAlgn="base"/>
                      <a:r>
                        <a:rPr lang="en-GB" sz="1100" b="1">
                          <a:solidFill>
                            <a:srgbClr val="0070C0"/>
                          </a:solidFill>
                          <a:effectLst/>
                          <a:latin typeface="Calibri"/>
                          <a:ea typeface="Times New Roman" panose="02020603050405020304" pitchFamily="18" charset="0"/>
                          <a:cs typeface="Calibri"/>
                        </a:rPr>
                        <a:t>—</a:t>
                      </a:r>
                      <a:endParaRPr lang="en-GB" sz="1200">
                        <a:effectLst/>
                        <a:latin typeface="Calibri"/>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71480812"/>
                  </a:ext>
                </a:extLst>
              </a:tr>
            </a:tbl>
          </a:graphicData>
        </a:graphic>
      </p:graphicFrame>
      <p:sp>
        <p:nvSpPr>
          <p:cNvPr id="6" name="TextBox 5">
            <a:extLst>
              <a:ext uri="{FF2B5EF4-FFF2-40B4-BE49-F238E27FC236}">
                <a16:creationId xmlns:a16="http://schemas.microsoft.com/office/drawing/2014/main" id="{B9DD14BB-D0FD-64A8-3852-1D6AEA698ED8}"/>
              </a:ext>
            </a:extLst>
          </p:cNvPr>
          <p:cNvSpPr txBox="1"/>
          <p:nvPr/>
        </p:nvSpPr>
        <p:spPr>
          <a:xfrm>
            <a:off x="648629" y="219995"/>
            <a:ext cx="10168054" cy="123110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200">
              <a:effectLst/>
              <a:latin typeface="Times New Roman" panose="02020603050405020304" pitchFamily="18" charset="0"/>
              <a:ea typeface="Times New Roman" panose="02020603050405020304" pitchFamily="18" charset="0"/>
            </a:endParaRPr>
          </a:p>
          <a:p>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Metric 5 &amp; 6</a:t>
            </a:r>
          </a:p>
          <a:p>
            <a:r>
              <a:rPr lang="en-GB" sz="1600">
                <a:latin typeface="ArialMT"/>
              </a:rPr>
              <a:t>The following Staff Survey Metrics, compare the responses for both Disabled and non-disabled staff</a:t>
            </a:r>
            <a:endParaRPr lang="en-GB" sz="2000"/>
          </a:p>
        </p:txBody>
      </p:sp>
      <p:sp>
        <p:nvSpPr>
          <p:cNvPr id="7" name="TextBox 6">
            <a:extLst>
              <a:ext uri="{FF2B5EF4-FFF2-40B4-BE49-F238E27FC236}">
                <a16:creationId xmlns:a16="http://schemas.microsoft.com/office/drawing/2014/main" id="{C2C57AC7-BA04-BD49-1A7B-DE96678F0051}"/>
              </a:ext>
            </a:extLst>
          </p:cNvPr>
          <p:cNvSpPr txBox="1"/>
          <p:nvPr/>
        </p:nvSpPr>
        <p:spPr>
          <a:xfrm>
            <a:off x="2465349" y="6361006"/>
            <a:ext cx="5898994" cy="276999"/>
          </a:xfrm>
          <a:prstGeom prst="rect">
            <a:avLst/>
          </a:prstGeom>
          <a:noFill/>
        </p:spPr>
        <p:txBody>
          <a:bodyPr wrap="square">
            <a:spAutoFit/>
          </a:bodyPr>
          <a:lstStyle/>
          <a:p>
            <a:pPr algn="r"/>
            <a:r>
              <a:rPr lang="en-GB"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Needs Improvement		</a:t>
            </a:r>
            <a:r>
              <a:rPr lang="en-GB" sz="12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Improved		</a:t>
            </a:r>
            <a:r>
              <a:rPr lang="en-GB" sz="12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No Change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7E3EDFC1-7DEB-A05E-ECBE-734E660CF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Tree>
    <p:extLst>
      <p:ext uri="{BB962C8B-B14F-4D97-AF65-F5344CB8AC3E}">
        <p14:creationId xmlns:p14="http://schemas.microsoft.com/office/powerpoint/2010/main" val="1915447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5</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percentage of disabled staff compared to non-disabled staff believing that their trust provides equal opportunities for career progression or promotion</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1ED999E-C20D-D626-FBFE-2F53201F65AA}"/>
              </a:ext>
            </a:extLst>
          </p:cNvPr>
          <p:cNvSpPr/>
          <p:nvPr/>
        </p:nvSpPr>
        <p:spPr>
          <a:xfrm>
            <a:off x="3615593" y="4823974"/>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5ED92E88-2E68-8735-9A56-82653F8D4B49}"/>
              </a:ext>
            </a:extLst>
          </p:cNvPr>
          <p:cNvGraphicFramePr>
            <a:graphicFrameLocks noGrp="1"/>
          </p:cNvGraphicFramePr>
          <p:nvPr>
            <p:extLst>
              <p:ext uri="{D42A27DB-BD31-4B8C-83A1-F6EECF244321}">
                <p14:modId xmlns:p14="http://schemas.microsoft.com/office/powerpoint/2010/main" val="1631262556"/>
              </p:ext>
            </p:extLst>
          </p:nvPr>
        </p:nvGraphicFramePr>
        <p:xfrm>
          <a:off x="3615593" y="4101260"/>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49.7%​</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50.9%​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53.9%​</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58.0%​</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59.1%​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57.5%</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8.3%</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3.6%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a:extLst>
              <a:ext uri="{FF2B5EF4-FFF2-40B4-BE49-F238E27FC236}">
                <a16:creationId xmlns:a16="http://schemas.microsoft.com/office/drawing/2014/main" id="{E8A078E9-DA99-C9F2-4997-233F55E6FF23}"/>
              </a:ext>
            </a:extLst>
          </p:cNvPr>
          <p:cNvPicPr>
            <a:picLocks noChangeAspect="1"/>
          </p:cNvPicPr>
          <p:nvPr/>
        </p:nvPicPr>
        <p:blipFill>
          <a:blip r:embed="rId2"/>
          <a:stretch>
            <a:fillRect/>
          </a:stretch>
        </p:blipFill>
        <p:spPr>
          <a:xfrm>
            <a:off x="8575508" y="4098507"/>
            <a:ext cx="2019300" cy="2019802"/>
          </a:xfrm>
          <a:prstGeom prst="rect">
            <a:avLst/>
          </a:prstGeom>
        </p:spPr>
      </p:pic>
    </p:spTree>
    <p:extLst>
      <p:ext uri="{BB962C8B-B14F-4D97-AF65-F5344CB8AC3E}">
        <p14:creationId xmlns:p14="http://schemas.microsoft.com/office/powerpoint/2010/main" val="3962333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5</a:t>
            </a:r>
            <a:endParaRPr lang="en-GB" sz="2400" b="1">
              <a:solidFill>
                <a:srgbClr val="1E477C"/>
              </a:solidFill>
              <a:effectLst/>
              <a:latin typeface="Calibri" panose="020F0502020204030204" pitchFamily="34" charset="0"/>
              <a:ea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believing that their trust provides equal opportunities for career progression or promotion</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2" name="TextBox 11">
            <a:extLst>
              <a:ext uri="{FF2B5EF4-FFF2-40B4-BE49-F238E27FC236}">
                <a16:creationId xmlns:a16="http://schemas.microsoft.com/office/drawing/2014/main" id="{32B42D6B-BFBB-E704-7875-78FB6381BC77}"/>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2" name="Chart 1">
            <a:extLst>
              <a:ext uri="{FF2B5EF4-FFF2-40B4-BE49-F238E27FC236}">
                <a16:creationId xmlns:a16="http://schemas.microsoft.com/office/drawing/2014/main" id="{6C5C7113-0B0C-6B47-462B-3E1F727FCD9B}"/>
              </a:ext>
              <a:ext uri="{147F2762-F138-4A5C-976F-8EAC2B608ADB}">
                <a16:predDERef xmlns:a16="http://schemas.microsoft.com/office/drawing/2014/main" pred="{48995384-82F7-260B-E23B-FDAE53A86891}"/>
              </a:ext>
            </a:extLst>
          </p:cNvPr>
          <p:cNvGraphicFramePr>
            <a:graphicFrameLocks/>
          </p:cNvGraphicFramePr>
          <p:nvPr/>
        </p:nvGraphicFramePr>
        <p:xfrm>
          <a:off x="504501" y="1930754"/>
          <a:ext cx="5660272" cy="4276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7FDC0E7-5EFA-9B01-6600-A9FCD646FC5E}"/>
              </a:ext>
              <a:ext uri="{147F2762-F138-4A5C-976F-8EAC2B608ADB}">
                <a16:predDERef xmlns:a16="http://schemas.microsoft.com/office/drawing/2014/main" pred="{928D465C-9F42-70D2-1278-BEF4F56BEBE9}"/>
              </a:ext>
            </a:extLst>
          </p:cNvPr>
          <p:cNvGraphicFramePr>
            <a:graphicFrameLocks/>
          </p:cNvGraphicFramePr>
          <p:nvPr/>
        </p:nvGraphicFramePr>
        <p:xfrm>
          <a:off x="6526060" y="2030392"/>
          <a:ext cx="5146635" cy="391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0729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5</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believing that their trust provides equal opportunities for career progression or promotion</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8E76139E-95D6-7153-D3F6-18620EE3E5CE}"/>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12" name="Chart 11">
            <a:extLst>
              <a:ext uri="{FF2B5EF4-FFF2-40B4-BE49-F238E27FC236}">
                <a16:creationId xmlns:a16="http://schemas.microsoft.com/office/drawing/2014/main" id="{2DC1199D-2449-179F-9202-B4EAB90194C8}"/>
              </a:ext>
              <a:ext uri="{147F2762-F138-4A5C-976F-8EAC2B608ADB}">
                <a16:predDERef xmlns:a16="http://schemas.microsoft.com/office/drawing/2014/main" pred="{4C809E57-58FE-1191-01F0-4646D7B11076}"/>
              </a:ext>
            </a:extLst>
          </p:cNvPr>
          <p:cNvGraphicFramePr>
            <a:graphicFrameLocks/>
          </p:cNvGraphicFramePr>
          <p:nvPr/>
        </p:nvGraphicFramePr>
        <p:xfrm>
          <a:off x="6380922" y="2030392"/>
          <a:ext cx="5168348" cy="3712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963A16F-55EA-8660-E617-B50E87C47DAF}"/>
              </a:ext>
            </a:extLst>
          </p:cNvPr>
          <p:cNvGraphicFramePr>
            <a:graphicFrameLocks/>
          </p:cNvGraphicFramePr>
          <p:nvPr/>
        </p:nvGraphicFramePr>
        <p:xfrm>
          <a:off x="642730" y="1862384"/>
          <a:ext cx="6023113" cy="4140851"/>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9DDD6494-6ED0-E83D-6E27-61C8CAC157AE}"/>
              </a:ext>
            </a:extLst>
          </p:cNvPr>
          <p:cNvGrpSpPr/>
          <p:nvPr/>
        </p:nvGrpSpPr>
        <p:grpSpPr>
          <a:xfrm>
            <a:off x="3798559" y="6419363"/>
            <a:ext cx="3309108" cy="261610"/>
            <a:chOff x="1784150" y="6449640"/>
            <a:chExt cx="3309108" cy="261610"/>
          </a:xfrm>
        </p:grpSpPr>
        <p:sp>
          <p:nvSpPr>
            <p:cNvPr id="16" name="Rectangle 15">
              <a:extLst>
                <a:ext uri="{FF2B5EF4-FFF2-40B4-BE49-F238E27FC236}">
                  <a16:creationId xmlns:a16="http://schemas.microsoft.com/office/drawing/2014/main" id="{E6E45147-5103-1918-CF7A-0B0595D69DFC}"/>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F1D6365-BEE6-9A21-3193-7E9382A9C057}"/>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8" name="Group 17">
              <a:extLst>
                <a:ext uri="{FF2B5EF4-FFF2-40B4-BE49-F238E27FC236}">
                  <a16:creationId xmlns:a16="http://schemas.microsoft.com/office/drawing/2014/main" id="{6E708C40-07F0-86D8-A93C-EA555788534E}"/>
                </a:ext>
              </a:extLst>
            </p:cNvPr>
            <p:cNvGrpSpPr/>
            <p:nvPr/>
          </p:nvGrpSpPr>
          <p:grpSpPr>
            <a:xfrm>
              <a:off x="3905544" y="6449640"/>
              <a:ext cx="1187714" cy="261610"/>
              <a:chOff x="10390088" y="6405256"/>
              <a:chExt cx="1187714" cy="261610"/>
            </a:xfrm>
          </p:grpSpPr>
          <p:sp>
            <p:nvSpPr>
              <p:cNvPr id="21" name="Rectangle 20">
                <a:extLst>
                  <a:ext uri="{FF2B5EF4-FFF2-40B4-BE49-F238E27FC236}">
                    <a16:creationId xmlns:a16="http://schemas.microsoft.com/office/drawing/2014/main" id="{F0BB52B3-A5D1-FD12-554E-5365E509DBB5}"/>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8EC003A-BD82-9A62-963B-68C48F39CE05}"/>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19" name="TextBox 18">
              <a:extLst>
                <a:ext uri="{FF2B5EF4-FFF2-40B4-BE49-F238E27FC236}">
                  <a16:creationId xmlns:a16="http://schemas.microsoft.com/office/drawing/2014/main" id="{6DBC7848-1F19-7650-3411-40DED3E52E5C}"/>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FDFB198A-E6A9-6272-725C-ECF6CDA71D7B}"/>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4308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5</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965377"/>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believing that their trust provides equal opportunities for career progression or promotion</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B6B6FE5-81DC-5278-7E3E-6AE0924F565A}"/>
              </a:ext>
            </a:extLst>
          </p:cNvPr>
          <p:cNvSpPr/>
          <p:nvPr/>
        </p:nvSpPr>
        <p:spPr>
          <a:xfrm>
            <a:off x="5486005" y="6183253"/>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6685597" y="618325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5816722" y="6122996"/>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6930856" y="6122996"/>
            <a:ext cx="1148935" cy="261610"/>
          </a:xfrm>
          <a:prstGeom prst="rect">
            <a:avLst/>
          </a:prstGeom>
          <a:noFill/>
        </p:spPr>
        <p:txBody>
          <a:bodyPr wrap="square" rtlCol="0">
            <a:spAutoFit/>
          </a:bodyPr>
          <a:lstStyle/>
          <a:p>
            <a:r>
              <a:rPr lang="en-GB" sz="1100"/>
              <a:t>Non-disabled</a:t>
            </a:r>
          </a:p>
        </p:txBody>
      </p:sp>
      <p:sp>
        <p:nvSpPr>
          <p:cNvPr id="6" name="TextBox 5">
            <a:extLst>
              <a:ext uri="{FF2B5EF4-FFF2-40B4-BE49-F238E27FC236}">
                <a16:creationId xmlns:a16="http://schemas.microsoft.com/office/drawing/2014/main" id="{8E76139E-95D6-7153-D3F6-18620EE3E5CE}"/>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F0C5B646-9110-021D-5BFB-CCDF34E13525}"/>
              </a:ext>
              <a:ext uri="{147F2762-F138-4A5C-976F-8EAC2B608ADB}">
                <a16:predDERef xmlns:a16="http://schemas.microsoft.com/office/drawing/2014/main" pred="{9DEDCD44-0C0C-A553-3D56-7FB3C0ECA49B}"/>
              </a:ext>
            </a:extLst>
          </p:cNvPr>
          <p:cNvGraphicFramePr>
            <a:graphicFrameLocks/>
          </p:cNvGraphicFramePr>
          <p:nvPr/>
        </p:nvGraphicFramePr>
        <p:xfrm>
          <a:off x="5596145" y="1561707"/>
          <a:ext cx="5699384" cy="222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8C99A84-C962-8CC7-DD90-F7006E884180}"/>
              </a:ext>
              <a:ext uri="{147F2762-F138-4A5C-976F-8EAC2B608ADB}">
                <a16:predDERef xmlns:a16="http://schemas.microsoft.com/office/drawing/2014/main" pred="{58CD75EC-69FA-871A-710F-4B594084B1A7}"/>
              </a:ext>
            </a:extLst>
          </p:cNvPr>
          <p:cNvGraphicFramePr>
            <a:graphicFrameLocks/>
          </p:cNvGraphicFramePr>
          <p:nvPr/>
        </p:nvGraphicFramePr>
        <p:xfrm>
          <a:off x="5922014" y="3885570"/>
          <a:ext cx="5386986" cy="22200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69B51A5-4E91-BD1F-DE23-1035AF6EE351}"/>
              </a:ext>
              <a:ext uri="{147F2762-F138-4A5C-976F-8EAC2B608ADB}">
                <a16:predDERef xmlns:a16="http://schemas.microsoft.com/office/drawing/2014/main" pred="{29F28867-E9B4-3F48-FF05-22AA6DAC2F64}"/>
              </a:ext>
            </a:extLst>
          </p:cNvPr>
          <p:cNvGraphicFramePr>
            <a:graphicFrameLocks/>
          </p:cNvGraphicFramePr>
          <p:nvPr/>
        </p:nvGraphicFramePr>
        <p:xfrm>
          <a:off x="0" y="1862384"/>
          <a:ext cx="5152348" cy="47347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9574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6</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2062103"/>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of disabled staff compared to non-disabled staff saying that they have felt pressure from their manager to come to work, despite not feeling well enough to perform their duties</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B3388E7-D642-48E8-9A58-7FBCB6F4D74B}"/>
              </a:ext>
            </a:extLst>
          </p:cNvPr>
          <p:cNvSpPr/>
          <p:nvPr/>
        </p:nvSpPr>
        <p:spPr>
          <a:xfrm>
            <a:off x="3520795" y="5143808"/>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B4A38C7E-0010-1AE2-BED6-5866E5A58580}"/>
              </a:ext>
            </a:extLst>
          </p:cNvPr>
          <p:cNvGraphicFramePr>
            <a:graphicFrameLocks noGrp="1"/>
          </p:cNvGraphicFramePr>
          <p:nvPr>
            <p:extLst>
              <p:ext uri="{D42A27DB-BD31-4B8C-83A1-F6EECF244321}">
                <p14:modId xmlns:p14="http://schemas.microsoft.com/office/powerpoint/2010/main" val="1761656809"/>
              </p:ext>
            </p:extLst>
          </p:nvPr>
        </p:nvGraphicFramePr>
        <p:xfrm>
          <a:off x="3520795" y="4421094"/>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23.8%​</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25.1%​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21.2%​</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17.3%​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17.1%​</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15.4%</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6.5%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5.8%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descr="A graph with blue lines and green lines&#10;&#10;Description automatically generated">
            <a:extLst>
              <a:ext uri="{FF2B5EF4-FFF2-40B4-BE49-F238E27FC236}">
                <a16:creationId xmlns:a16="http://schemas.microsoft.com/office/drawing/2014/main" id="{6498A934-95CD-9C04-1F3E-8848B317C73B}"/>
              </a:ext>
            </a:extLst>
          </p:cNvPr>
          <p:cNvPicPr>
            <a:picLocks noChangeAspect="1"/>
          </p:cNvPicPr>
          <p:nvPr/>
        </p:nvPicPr>
        <p:blipFill>
          <a:blip r:embed="rId2"/>
          <a:stretch>
            <a:fillRect/>
          </a:stretch>
        </p:blipFill>
        <p:spPr>
          <a:xfrm>
            <a:off x="8487527" y="4369218"/>
            <a:ext cx="2024815" cy="2069933"/>
          </a:xfrm>
          <a:prstGeom prst="rect">
            <a:avLst/>
          </a:prstGeom>
        </p:spPr>
      </p:pic>
    </p:spTree>
    <p:extLst>
      <p:ext uri="{BB962C8B-B14F-4D97-AF65-F5344CB8AC3E}">
        <p14:creationId xmlns:p14="http://schemas.microsoft.com/office/powerpoint/2010/main" val="3696921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6</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1015663"/>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have felt pressure from their manager to come to work, despite not feeling well enough to perform their duties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2" name="TextBox 11">
            <a:extLst>
              <a:ext uri="{FF2B5EF4-FFF2-40B4-BE49-F238E27FC236}">
                <a16:creationId xmlns:a16="http://schemas.microsoft.com/office/drawing/2014/main" id="{32B42D6B-BFBB-E704-7875-78FB6381BC77}"/>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13" name="Chart 12">
            <a:extLst>
              <a:ext uri="{FF2B5EF4-FFF2-40B4-BE49-F238E27FC236}">
                <a16:creationId xmlns:a16="http://schemas.microsoft.com/office/drawing/2014/main" id="{5468150C-8BC0-44AF-110D-F6D0D7E7C714}"/>
              </a:ext>
            </a:extLst>
          </p:cNvPr>
          <p:cNvGraphicFramePr>
            <a:graphicFrameLocks/>
          </p:cNvGraphicFramePr>
          <p:nvPr/>
        </p:nvGraphicFramePr>
        <p:xfrm>
          <a:off x="624114" y="1963007"/>
          <a:ext cx="5994393" cy="4269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36C1BE1-35C4-80F8-1557-E6D4D775056C}"/>
              </a:ext>
              <a:ext uri="{147F2762-F138-4A5C-976F-8EAC2B608ADB}">
                <a16:predDERef xmlns:a16="http://schemas.microsoft.com/office/drawing/2014/main" pred="{67FDC0E7-5EFA-9B01-6600-A9FCD646FC5E}"/>
              </a:ext>
            </a:extLst>
          </p:cNvPr>
          <p:cNvGraphicFramePr>
            <a:graphicFrameLocks/>
          </p:cNvGraphicFramePr>
          <p:nvPr/>
        </p:nvGraphicFramePr>
        <p:xfrm>
          <a:off x="6578553" y="2050092"/>
          <a:ext cx="5241177" cy="4139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82168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6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1015663"/>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have felt pressure from their manager to come to work, despite not feeling well enough to perform their duties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CD903930-EB11-8D8D-6FC7-3EC27D56FC05}"/>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12" name="Chart 11">
            <a:extLst>
              <a:ext uri="{FF2B5EF4-FFF2-40B4-BE49-F238E27FC236}">
                <a16:creationId xmlns:a16="http://schemas.microsoft.com/office/drawing/2014/main" id="{F6DB71B7-53BC-A49C-5528-9DC06D2C7085}"/>
              </a:ext>
              <a:ext uri="{147F2762-F138-4A5C-976F-8EAC2B608ADB}">
                <a16:predDERef xmlns:a16="http://schemas.microsoft.com/office/drawing/2014/main" pred="{2DC1199D-2449-179F-9202-B4EAB90194C8}"/>
              </a:ext>
            </a:extLst>
          </p:cNvPr>
          <p:cNvGraphicFramePr>
            <a:graphicFrameLocks/>
          </p:cNvGraphicFramePr>
          <p:nvPr/>
        </p:nvGraphicFramePr>
        <p:xfrm>
          <a:off x="6095999" y="1895723"/>
          <a:ext cx="5241235" cy="3796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812763E-6EE4-512B-A9EC-D02DCCFDE258}"/>
              </a:ext>
            </a:extLst>
          </p:cNvPr>
          <p:cNvGraphicFramePr>
            <a:graphicFrameLocks/>
          </p:cNvGraphicFramePr>
          <p:nvPr/>
        </p:nvGraphicFramePr>
        <p:xfrm>
          <a:off x="524131" y="2077294"/>
          <a:ext cx="6022443" cy="3925941"/>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a:extLst>
              <a:ext uri="{FF2B5EF4-FFF2-40B4-BE49-F238E27FC236}">
                <a16:creationId xmlns:a16="http://schemas.microsoft.com/office/drawing/2014/main" id="{F9DA9626-85F8-C93D-DC18-E6DF03BE1BF0}"/>
              </a:ext>
            </a:extLst>
          </p:cNvPr>
          <p:cNvGrpSpPr/>
          <p:nvPr/>
        </p:nvGrpSpPr>
        <p:grpSpPr>
          <a:xfrm>
            <a:off x="3096115" y="6335514"/>
            <a:ext cx="3309108" cy="261610"/>
            <a:chOff x="1784150" y="6449640"/>
            <a:chExt cx="3309108" cy="261610"/>
          </a:xfrm>
        </p:grpSpPr>
        <p:sp>
          <p:nvSpPr>
            <p:cNvPr id="17" name="Rectangle 16">
              <a:extLst>
                <a:ext uri="{FF2B5EF4-FFF2-40B4-BE49-F238E27FC236}">
                  <a16:creationId xmlns:a16="http://schemas.microsoft.com/office/drawing/2014/main" id="{A3E78E63-C67A-6A92-9490-2140C294E319}"/>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1179CD3-A5D3-E802-8FE9-2D49E95E361E}"/>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9" name="Group 18">
              <a:extLst>
                <a:ext uri="{FF2B5EF4-FFF2-40B4-BE49-F238E27FC236}">
                  <a16:creationId xmlns:a16="http://schemas.microsoft.com/office/drawing/2014/main" id="{3407E26A-7705-A739-1F52-9DB053A09B73}"/>
                </a:ext>
              </a:extLst>
            </p:cNvPr>
            <p:cNvGrpSpPr/>
            <p:nvPr/>
          </p:nvGrpSpPr>
          <p:grpSpPr>
            <a:xfrm>
              <a:off x="3905544" y="6449640"/>
              <a:ext cx="1187714" cy="261610"/>
              <a:chOff x="10390088" y="6405256"/>
              <a:chExt cx="1187714" cy="261610"/>
            </a:xfrm>
          </p:grpSpPr>
          <p:sp>
            <p:nvSpPr>
              <p:cNvPr id="22" name="Rectangle 21">
                <a:extLst>
                  <a:ext uri="{FF2B5EF4-FFF2-40B4-BE49-F238E27FC236}">
                    <a16:creationId xmlns:a16="http://schemas.microsoft.com/office/drawing/2014/main" id="{5CE9E09A-AE49-206F-D0AA-ADA67EA9F9A6}"/>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144DE0C3-43C6-C1B5-8A4C-88783D2F6ADB}"/>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20" name="TextBox 19">
              <a:extLst>
                <a:ext uri="{FF2B5EF4-FFF2-40B4-BE49-F238E27FC236}">
                  <a16:creationId xmlns:a16="http://schemas.microsoft.com/office/drawing/2014/main" id="{A3655694-08F0-6DE6-63EF-02838441D254}"/>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1" name="Rectangle 20">
              <a:extLst>
                <a:ext uri="{FF2B5EF4-FFF2-40B4-BE49-F238E27FC236}">
                  <a16:creationId xmlns:a16="http://schemas.microsoft.com/office/drawing/2014/main" id="{7DBDA146-3C3E-9BF5-A816-D7F97399B94E}"/>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5377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4952"/>
            <a:ext cx="12192000" cy="2039165"/>
            <a:chOff x="0" y="0"/>
            <a:chExt cx="6671512" cy="1115839"/>
          </a:xfrm>
        </p:grpSpPr>
        <p:sp>
          <p:nvSpPr>
            <p:cNvPr id="3" name="Freeform 3"/>
            <p:cNvSpPr/>
            <p:nvPr/>
          </p:nvSpPr>
          <p:spPr>
            <a:xfrm>
              <a:off x="0" y="0"/>
              <a:ext cx="6671512" cy="1115839"/>
            </a:xfrm>
            <a:custGeom>
              <a:avLst/>
              <a:gdLst/>
              <a:ahLst/>
              <a:cxnLst/>
              <a:rect l="l" t="t" r="r" b="b"/>
              <a:pathLst>
                <a:path w="6671512" h="1115839">
                  <a:moveTo>
                    <a:pt x="0" y="0"/>
                  </a:moveTo>
                  <a:lnTo>
                    <a:pt x="6671512" y="0"/>
                  </a:lnTo>
                  <a:lnTo>
                    <a:pt x="6671512" y="1115839"/>
                  </a:lnTo>
                  <a:lnTo>
                    <a:pt x="0" y="1115839"/>
                  </a:lnTo>
                  <a:close/>
                </a:path>
              </a:pathLst>
            </a:custGeom>
            <a:solidFill>
              <a:srgbClr val="2B4A9D"/>
            </a:solidFill>
          </p:spPr>
          <p:txBody>
            <a:bodyPr/>
            <a:lstStyle/>
            <a:p>
              <a:endParaRPr lang="en-GB" sz="1200"/>
            </a:p>
          </p:txBody>
        </p:sp>
      </p:grpSp>
      <p:grpSp>
        <p:nvGrpSpPr>
          <p:cNvPr id="4" name="Group 4"/>
          <p:cNvGrpSpPr/>
          <p:nvPr/>
        </p:nvGrpSpPr>
        <p:grpSpPr>
          <a:xfrm>
            <a:off x="0" y="0"/>
            <a:ext cx="431206" cy="6858000"/>
            <a:chOff x="0" y="0"/>
            <a:chExt cx="235958" cy="3752725"/>
          </a:xfrm>
        </p:grpSpPr>
        <p:sp>
          <p:nvSpPr>
            <p:cNvPr id="5" name="Freeform 5"/>
            <p:cNvSpPr/>
            <p:nvPr/>
          </p:nvSpPr>
          <p:spPr>
            <a:xfrm>
              <a:off x="0" y="0"/>
              <a:ext cx="235958" cy="3752726"/>
            </a:xfrm>
            <a:custGeom>
              <a:avLst/>
              <a:gdLst/>
              <a:ahLst/>
              <a:cxnLst/>
              <a:rect l="l" t="t" r="r" b="b"/>
              <a:pathLst>
                <a:path w="235958" h="3752726">
                  <a:moveTo>
                    <a:pt x="0" y="0"/>
                  </a:moveTo>
                  <a:lnTo>
                    <a:pt x="235958" y="0"/>
                  </a:lnTo>
                  <a:lnTo>
                    <a:pt x="235958" y="3752726"/>
                  </a:lnTo>
                  <a:lnTo>
                    <a:pt x="0" y="3752726"/>
                  </a:lnTo>
                  <a:close/>
                </a:path>
              </a:pathLst>
            </a:custGeom>
            <a:solidFill>
              <a:srgbClr val="2B4A9D"/>
            </a:solidFill>
          </p:spPr>
          <p:txBody>
            <a:bodyPr/>
            <a:lstStyle/>
            <a:p>
              <a:endParaRPr lang="en-GB" sz="1200"/>
            </a:p>
          </p:txBody>
        </p:sp>
      </p:grpSp>
      <p:sp>
        <p:nvSpPr>
          <p:cNvPr id="6" name="TextBox 6"/>
          <p:cNvSpPr txBox="1"/>
          <p:nvPr/>
        </p:nvSpPr>
        <p:spPr>
          <a:xfrm>
            <a:off x="624016" y="627987"/>
            <a:ext cx="6155984" cy="1448282"/>
          </a:xfrm>
          <a:prstGeom prst="rect">
            <a:avLst/>
          </a:prstGeom>
        </p:spPr>
        <p:txBody>
          <a:bodyPr lIns="0" tIns="0" rIns="0" bIns="0" rtlCol="0" anchor="t">
            <a:spAutoFit/>
          </a:bodyPr>
          <a:lstStyle/>
          <a:p>
            <a:pPr>
              <a:lnSpc>
                <a:spcPts val="5600"/>
              </a:lnSpc>
            </a:pPr>
            <a:r>
              <a:rPr lang="en-US" sz="5334" spc="267">
                <a:solidFill>
                  <a:srgbClr val="FFFFFF"/>
                </a:solidFill>
                <a:latin typeface="Poppins ExtraBold"/>
              </a:rPr>
              <a:t>HIGH IMPACT INTERVENTIONS</a:t>
            </a:r>
          </a:p>
        </p:txBody>
      </p:sp>
      <p:pic>
        <p:nvPicPr>
          <p:cNvPr id="7" name="Picture 6" descr="Logo&#10;&#10;Description automatically generated">
            <a:extLst>
              <a:ext uri="{FF2B5EF4-FFF2-40B4-BE49-F238E27FC236}">
                <a16:creationId xmlns:a16="http://schemas.microsoft.com/office/drawing/2014/main" id="{412CC276-D224-792F-1956-4669EF337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29" y="70165"/>
            <a:ext cx="2005571" cy="1115645"/>
          </a:xfrm>
          <a:prstGeom prst="rect">
            <a:avLst/>
          </a:prstGeom>
        </p:spPr>
      </p:pic>
      <p:grpSp>
        <p:nvGrpSpPr>
          <p:cNvPr id="44" name="Group 43">
            <a:extLst>
              <a:ext uri="{FF2B5EF4-FFF2-40B4-BE49-F238E27FC236}">
                <a16:creationId xmlns:a16="http://schemas.microsoft.com/office/drawing/2014/main" id="{ED4EBCBE-5DE8-B0AC-AA98-F7EEA35C793A}"/>
              </a:ext>
            </a:extLst>
          </p:cNvPr>
          <p:cNvGrpSpPr/>
          <p:nvPr/>
        </p:nvGrpSpPr>
        <p:grpSpPr>
          <a:xfrm>
            <a:off x="624016" y="2814252"/>
            <a:ext cx="11096367" cy="3459263"/>
            <a:chOff x="147754" y="2247808"/>
            <a:chExt cx="12056926" cy="3997588"/>
          </a:xfrm>
        </p:grpSpPr>
        <p:sp>
          <p:nvSpPr>
            <p:cNvPr id="26" name="Freeform 2">
              <a:extLst>
                <a:ext uri="{FF2B5EF4-FFF2-40B4-BE49-F238E27FC236}">
                  <a16:creationId xmlns:a16="http://schemas.microsoft.com/office/drawing/2014/main" id="{D46CD957-C8C3-B83B-022F-1080C6793D82}"/>
                </a:ext>
              </a:extLst>
            </p:cNvPr>
            <p:cNvSpPr/>
            <p:nvPr/>
          </p:nvSpPr>
          <p:spPr>
            <a:xfrm>
              <a:off x="536961" y="2753643"/>
              <a:ext cx="1327214" cy="1208293"/>
            </a:xfrm>
            <a:custGeom>
              <a:avLst/>
              <a:gdLst/>
              <a:ahLst/>
              <a:cxnLst/>
              <a:rect l="l" t="t" r="r" b="b"/>
              <a:pathLst>
                <a:path w="1990821" h="1812439">
                  <a:moveTo>
                    <a:pt x="0" y="0"/>
                  </a:moveTo>
                  <a:lnTo>
                    <a:pt x="1990821" y="0"/>
                  </a:lnTo>
                  <a:lnTo>
                    <a:pt x="1990821" y="1812439"/>
                  </a:lnTo>
                  <a:lnTo>
                    <a:pt x="0" y="1812439"/>
                  </a:lnTo>
                  <a:lnTo>
                    <a:pt x="0" y="0"/>
                  </a:lnTo>
                  <a:close/>
                </a:path>
              </a:pathLst>
            </a:custGeom>
            <a:blipFill>
              <a:blip r:embed="rId3"/>
              <a:stretch>
                <a:fillRect l="-304710" t="-252491" r="-852082" b="-366944"/>
              </a:stretch>
            </a:blipFill>
          </p:spPr>
          <p:txBody>
            <a:bodyPr/>
            <a:lstStyle/>
            <a:p>
              <a:endParaRPr lang="en-GB" sz="1200"/>
            </a:p>
          </p:txBody>
        </p:sp>
        <p:sp>
          <p:nvSpPr>
            <p:cNvPr id="27" name="Freeform 4">
              <a:extLst>
                <a:ext uri="{FF2B5EF4-FFF2-40B4-BE49-F238E27FC236}">
                  <a16:creationId xmlns:a16="http://schemas.microsoft.com/office/drawing/2014/main" id="{2BDDFFD9-0A2E-309C-DCBC-459FB34EF6FE}"/>
                </a:ext>
              </a:extLst>
            </p:cNvPr>
            <p:cNvSpPr/>
            <p:nvPr/>
          </p:nvSpPr>
          <p:spPr>
            <a:xfrm>
              <a:off x="537393" y="4727259"/>
              <a:ext cx="1385746" cy="1326777"/>
            </a:xfrm>
            <a:custGeom>
              <a:avLst/>
              <a:gdLst/>
              <a:ahLst/>
              <a:cxnLst/>
              <a:rect l="l" t="t" r="r" b="b"/>
              <a:pathLst>
                <a:path w="2078619" h="1990165">
                  <a:moveTo>
                    <a:pt x="0" y="0"/>
                  </a:moveTo>
                  <a:lnTo>
                    <a:pt x="2078620" y="0"/>
                  </a:lnTo>
                  <a:lnTo>
                    <a:pt x="2078620" y="1990165"/>
                  </a:lnTo>
                  <a:lnTo>
                    <a:pt x="0" y="1990165"/>
                  </a:lnTo>
                  <a:lnTo>
                    <a:pt x="0" y="0"/>
                  </a:lnTo>
                  <a:close/>
                </a:path>
              </a:pathLst>
            </a:custGeom>
            <a:blipFill>
              <a:blip r:embed="rId3"/>
              <a:stretch>
                <a:fillRect l="-301587" t="-573040" r="-842453" b="-4102"/>
              </a:stretch>
            </a:blipFill>
          </p:spPr>
          <p:txBody>
            <a:bodyPr/>
            <a:lstStyle/>
            <a:p>
              <a:endParaRPr lang="en-GB" sz="1200"/>
            </a:p>
          </p:txBody>
        </p:sp>
        <p:sp>
          <p:nvSpPr>
            <p:cNvPr id="28" name="Freeform 5">
              <a:extLst>
                <a:ext uri="{FF2B5EF4-FFF2-40B4-BE49-F238E27FC236}">
                  <a16:creationId xmlns:a16="http://schemas.microsoft.com/office/drawing/2014/main" id="{D50D899A-D839-9198-F4A2-0EACDE8B1CBD}"/>
                </a:ext>
              </a:extLst>
            </p:cNvPr>
            <p:cNvSpPr/>
            <p:nvPr/>
          </p:nvSpPr>
          <p:spPr>
            <a:xfrm>
              <a:off x="4531813" y="2758003"/>
              <a:ext cx="1168032" cy="1203933"/>
            </a:xfrm>
            <a:custGeom>
              <a:avLst/>
              <a:gdLst/>
              <a:ahLst/>
              <a:cxnLst/>
              <a:rect l="l" t="t" r="r" b="b"/>
              <a:pathLst>
                <a:path w="1752048" h="1805900">
                  <a:moveTo>
                    <a:pt x="0" y="0"/>
                  </a:moveTo>
                  <a:lnTo>
                    <a:pt x="1752048" y="0"/>
                  </a:lnTo>
                  <a:lnTo>
                    <a:pt x="1752048" y="1805899"/>
                  </a:lnTo>
                  <a:lnTo>
                    <a:pt x="0" y="1805899"/>
                  </a:lnTo>
                  <a:lnTo>
                    <a:pt x="0" y="0"/>
                  </a:lnTo>
                  <a:close/>
                </a:path>
              </a:pathLst>
            </a:custGeom>
            <a:blipFill>
              <a:blip r:embed="rId3"/>
              <a:stretch>
                <a:fillRect l="-840995" t="-258257" r="-487076" b="-363783"/>
              </a:stretch>
            </a:blipFill>
          </p:spPr>
          <p:txBody>
            <a:bodyPr/>
            <a:lstStyle/>
            <a:p>
              <a:endParaRPr lang="en-GB" sz="1200"/>
            </a:p>
          </p:txBody>
        </p:sp>
        <p:sp>
          <p:nvSpPr>
            <p:cNvPr id="29" name="Freeform 6">
              <a:extLst>
                <a:ext uri="{FF2B5EF4-FFF2-40B4-BE49-F238E27FC236}">
                  <a16:creationId xmlns:a16="http://schemas.microsoft.com/office/drawing/2014/main" id="{303278A7-B9C9-10B0-5D49-73DB8DF75E12}"/>
                </a:ext>
              </a:extLst>
            </p:cNvPr>
            <p:cNvSpPr/>
            <p:nvPr/>
          </p:nvSpPr>
          <p:spPr>
            <a:xfrm>
              <a:off x="8684428" y="2753643"/>
              <a:ext cx="1073590" cy="1356360"/>
            </a:xfrm>
            <a:custGeom>
              <a:avLst/>
              <a:gdLst/>
              <a:ahLst/>
              <a:cxnLst/>
              <a:rect l="l" t="t" r="r" b="b"/>
              <a:pathLst>
                <a:path w="1610385" h="2034540">
                  <a:moveTo>
                    <a:pt x="0" y="0"/>
                  </a:moveTo>
                  <a:lnTo>
                    <a:pt x="1610385" y="0"/>
                  </a:lnTo>
                  <a:lnTo>
                    <a:pt x="1610385" y="2034540"/>
                  </a:lnTo>
                  <a:lnTo>
                    <a:pt x="0" y="2034540"/>
                  </a:lnTo>
                  <a:lnTo>
                    <a:pt x="0" y="0"/>
                  </a:lnTo>
                  <a:close/>
                </a:path>
              </a:pathLst>
            </a:custGeom>
            <a:blipFill>
              <a:blip r:embed="rId3"/>
              <a:stretch>
                <a:fillRect l="-1572134" t="-240868" r="-14447" b="-354845"/>
              </a:stretch>
            </a:blipFill>
          </p:spPr>
          <p:txBody>
            <a:bodyPr/>
            <a:lstStyle/>
            <a:p>
              <a:endParaRPr lang="en-GB" sz="1200"/>
            </a:p>
          </p:txBody>
        </p:sp>
        <p:sp>
          <p:nvSpPr>
            <p:cNvPr id="30" name="Freeform 7">
              <a:extLst>
                <a:ext uri="{FF2B5EF4-FFF2-40B4-BE49-F238E27FC236}">
                  <a16:creationId xmlns:a16="http://schemas.microsoft.com/office/drawing/2014/main" id="{7864EEEC-01EA-65B6-9E4C-41119A7E30B6}"/>
                </a:ext>
              </a:extLst>
            </p:cNvPr>
            <p:cNvSpPr/>
            <p:nvPr/>
          </p:nvSpPr>
          <p:spPr>
            <a:xfrm>
              <a:off x="4531813" y="4727943"/>
              <a:ext cx="1168032" cy="1326092"/>
            </a:xfrm>
            <a:custGeom>
              <a:avLst/>
              <a:gdLst/>
              <a:ahLst/>
              <a:cxnLst/>
              <a:rect l="l" t="t" r="r" b="b"/>
              <a:pathLst>
                <a:path w="1752048" h="1989138">
                  <a:moveTo>
                    <a:pt x="0" y="0"/>
                  </a:moveTo>
                  <a:lnTo>
                    <a:pt x="1752048" y="0"/>
                  </a:lnTo>
                  <a:lnTo>
                    <a:pt x="1752048" y="1989138"/>
                  </a:lnTo>
                  <a:lnTo>
                    <a:pt x="0" y="1989138"/>
                  </a:lnTo>
                  <a:lnTo>
                    <a:pt x="0" y="0"/>
                  </a:lnTo>
                  <a:close/>
                </a:path>
              </a:pathLst>
            </a:custGeom>
            <a:blipFill>
              <a:blip r:embed="rId3"/>
              <a:stretch>
                <a:fillRect l="-912664" t="-604869" r="-522900"/>
              </a:stretch>
            </a:blipFill>
          </p:spPr>
          <p:txBody>
            <a:bodyPr/>
            <a:lstStyle/>
            <a:p>
              <a:endParaRPr lang="en-GB" sz="1200"/>
            </a:p>
          </p:txBody>
        </p:sp>
        <p:sp>
          <p:nvSpPr>
            <p:cNvPr id="31" name="Freeform 8">
              <a:extLst>
                <a:ext uri="{FF2B5EF4-FFF2-40B4-BE49-F238E27FC236}">
                  <a16:creationId xmlns:a16="http://schemas.microsoft.com/office/drawing/2014/main" id="{AC51CC62-43AC-79D3-2D7E-6E4E9224BE28}"/>
                </a:ext>
              </a:extLst>
            </p:cNvPr>
            <p:cNvSpPr/>
            <p:nvPr/>
          </p:nvSpPr>
          <p:spPr>
            <a:xfrm>
              <a:off x="8576478" y="4819560"/>
              <a:ext cx="1202697" cy="1302814"/>
            </a:xfrm>
            <a:custGeom>
              <a:avLst/>
              <a:gdLst/>
              <a:ahLst/>
              <a:cxnLst/>
              <a:rect l="l" t="t" r="r" b="b"/>
              <a:pathLst>
                <a:path w="1804045" h="1954221">
                  <a:moveTo>
                    <a:pt x="0" y="0"/>
                  </a:moveTo>
                  <a:lnTo>
                    <a:pt x="1804045" y="0"/>
                  </a:lnTo>
                  <a:lnTo>
                    <a:pt x="1804045" y="1954221"/>
                  </a:lnTo>
                  <a:lnTo>
                    <a:pt x="0" y="1954221"/>
                  </a:lnTo>
                  <a:lnTo>
                    <a:pt x="0" y="0"/>
                  </a:lnTo>
                  <a:close/>
                </a:path>
              </a:pathLst>
            </a:custGeom>
            <a:blipFill>
              <a:blip r:embed="rId3"/>
              <a:stretch>
                <a:fillRect l="-1272968" t="-561139" r="-13943" b="-6100"/>
              </a:stretch>
            </a:blipFill>
          </p:spPr>
          <p:txBody>
            <a:bodyPr/>
            <a:lstStyle/>
            <a:p>
              <a:endParaRPr lang="en-GB" sz="1200"/>
            </a:p>
          </p:txBody>
        </p:sp>
        <p:sp>
          <p:nvSpPr>
            <p:cNvPr id="32" name="TextBox 9">
              <a:extLst>
                <a:ext uri="{FF2B5EF4-FFF2-40B4-BE49-F238E27FC236}">
                  <a16:creationId xmlns:a16="http://schemas.microsoft.com/office/drawing/2014/main" id="{563474A0-E298-03C1-145A-F708E89BCA87}"/>
                </a:ext>
              </a:extLst>
            </p:cNvPr>
            <p:cNvSpPr txBox="1"/>
            <p:nvPr/>
          </p:nvSpPr>
          <p:spPr>
            <a:xfrm>
              <a:off x="2072752" y="2793319"/>
              <a:ext cx="2277278" cy="1096903"/>
            </a:xfrm>
            <a:prstGeom prst="rect">
              <a:avLst/>
            </a:prstGeom>
          </p:spPr>
          <p:txBody>
            <a:bodyPr lIns="0" tIns="0" rIns="0" bIns="0" rtlCol="0" anchor="t">
              <a:spAutoFit/>
            </a:bodyPr>
            <a:lstStyle/>
            <a:p>
              <a:pPr>
                <a:lnSpc>
                  <a:spcPts val="2239"/>
                </a:lnSpc>
                <a:spcBef>
                  <a:spcPct val="0"/>
                </a:spcBef>
              </a:pPr>
              <a:r>
                <a:rPr lang="en-US" sz="1333" spc="160">
                  <a:solidFill>
                    <a:srgbClr val="000000"/>
                  </a:solidFill>
                  <a:latin typeface="Arial"/>
                </a:rPr>
                <a:t>Measurable objectives on EDI for Chairs, Chief Executives and Board members.</a:t>
              </a:r>
            </a:p>
          </p:txBody>
        </p:sp>
        <p:sp>
          <p:nvSpPr>
            <p:cNvPr id="33" name="TextBox 10">
              <a:extLst>
                <a:ext uri="{FF2B5EF4-FFF2-40B4-BE49-F238E27FC236}">
                  <a16:creationId xmlns:a16="http://schemas.microsoft.com/office/drawing/2014/main" id="{288C4E43-C915-D8E2-49F9-18F37A3F57BA}"/>
                </a:ext>
              </a:extLst>
            </p:cNvPr>
            <p:cNvSpPr txBox="1"/>
            <p:nvPr/>
          </p:nvSpPr>
          <p:spPr>
            <a:xfrm>
              <a:off x="5842000" y="2821476"/>
              <a:ext cx="2423328" cy="1096903"/>
            </a:xfrm>
            <a:prstGeom prst="rect">
              <a:avLst/>
            </a:prstGeom>
          </p:spPr>
          <p:txBody>
            <a:bodyPr lIns="0" tIns="0" rIns="0" bIns="0" rtlCol="0" anchor="t">
              <a:spAutoFit/>
            </a:bodyPr>
            <a:lstStyle/>
            <a:p>
              <a:pPr>
                <a:lnSpc>
                  <a:spcPts val="2239"/>
                </a:lnSpc>
                <a:spcBef>
                  <a:spcPct val="0"/>
                </a:spcBef>
              </a:pPr>
              <a:r>
                <a:rPr lang="en-US" sz="1333" spc="160">
                  <a:solidFill>
                    <a:srgbClr val="000000"/>
                  </a:solidFill>
                  <a:latin typeface="Arial"/>
                </a:rPr>
                <a:t>Overhaul recruitment processes and embed talent management processes.</a:t>
              </a:r>
            </a:p>
          </p:txBody>
        </p:sp>
        <p:sp>
          <p:nvSpPr>
            <p:cNvPr id="34" name="TextBox 11">
              <a:extLst>
                <a:ext uri="{FF2B5EF4-FFF2-40B4-BE49-F238E27FC236}">
                  <a16:creationId xmlns:a16="http://schemas.microsoft.com/office/drawing/2014/main" id="{6F1C4C21-5DC5-2734-C068-4D7BC786B15F}"/>
                </a:ext>
              </a:extLst>
            </p:cNvPr>
            <p:cNvSpPr txBox="1"/>
            <p:nvPr/>
          </p:nvSpPr>
          <p:spPr>
            <a:xfrm>
              <a:off x="2177140" y="4756060"/>
              <a:ext cx="2277278" cy="814775"/>
            </a:xfrm>
            <a:prstGeom prst="rect">
              <a:avLst/>
            </a:prstGeom>
          </p:spPr>
          <p:txBody>
            <a:bodyPr lIns="0" tIns="0" rIns="0" bIns="0" rtlCol="0" anchor="t">
              <a:spAutoFit/>
            </a:bodyPr>
            <a:lstStyle/>
            <a:p>
              <a:pPr>
                <a:lnSpc>
                  <a:spcPts val="2239"/>
                </a:lnSpc>
                <a:spcBef>
                  <a:spcPct val="0"/>
                </a:spcBef>
              </a:pPr>
              <a:r>
                <a:rPr lang="en-US" sz="1333" spc="160">
                  <a:solidFill>
                    <a:srgbClr val="000000"/>
                  </a:solidFill>
                  <a:latin typeface="Arial"/>
                </a:rPr>
                <a:t>Address Health Inequalities within the workforce.</a:t>
              </a:r>
            </a:p>
          </p:txBody>
        </p:sp>
        <p:sp>
          <p:nvSpPr>
            <p:cNvPr id="35" name="TextBox 12">
              <a:extLst>
                <a:ext uri="{FF2B5EF4-FFF2-40B4-BE49-F238E27FC236}">
                  <a16:creationId xmlns:a16="http://schemas.microsoft.com/office/drawing/2014/main" id="{A75C15A2-1477-9A11-57FA-9A1CAC44FE7A}"/>
                </a:ext>
              </a:extLst>
            </p:cNvPr>
            <p:cNvSpPr txBox="1"/>
            <p:nvPr/>
          </p:nvSpPr>
          <p:spPr>
            <a:xfrm>
              <a:off x="5915025" y="4685450"/>
              <a:ext cx="2277278" cy="1096903"/>
            </a:xfrm>
            <a:prstGeom prst="rect">
              <a:avLst/>
            </a:prstGeom>
          </p:spPr>
          <p:txBody>
            <a:bodyPr lIns="0" tIns="0" rIns="0" bIns="0" rtlCol="0" anchor="t">
              <a:spAutoFit/>
            </a:bodyPr>
            <a:lstStyle/>
            <a:p>
              <a:pPr>
                <a:lnSpc>
                  <a:spcPts val="2239"/>
                </a:lnSpc>
                <a:spcBef>
                  <a:spcPct val="0"/>
                </a:spcBef>
              </a:pPr>
              <a:r>
                <a:rPr lang="en-US" sz="1333" spc="160">
                  <a:solidFill>
                    <a:srgbClr val="000000"/>
                  </a:solidFill>
                  <a:latin typeface="Arial"/>
                </a:rPr>
                <a:t>Comprehensive Induction and onboarding </a:t>
              </a:r>
              <a:r>
                <a:rPr lang="en-US" sz="1333" spc="160" err="1">
                  <a:solidFill>
                    <a:srgbClr val="000000"/>
                  </a:solidFill>
                  <a:latin typeface="Arial"/>
                </a:rPr>
                <a:t>programme</a:t>
              </a:r>
              <a:r>
                <a:rPr lang="en-US" sz="1333" spc="160">
                  <a:solidFill>
                    <a:srgbClr val="000000"/>
                  </a:solidFill>
                  <a:latin typeface="Arial"/>
                </a:rPr>
                <a:t> for staff.</a:t>
              </a:r>
            </a:p>
          </p:txBody>
        </p:sp>
        <p:sp>
          <p:nvSpPr>
            <p:cNvPr id="36" name="TextBox 13">
              <a:extLst>
                <a:ext uri="{FF2B5EF4-FFF2-40B4-BE49-F238E27FC236}">
                  <a16:creationId xmlns:a16="http://schemas.microsoft.com/office/drawing/2014/main" id="{2F7240D2-9024-69C2-0328-42FDE36B047A}"/>
                </a:ext>
              </a:extLst>
            </p:cNvPr>
            <p:cNvSpPr txBox="1"/>
            <p:nvPr/>
          </p:nvSpPr>
          <p:spPr>
            <a:xfrm>
              <a:off x="9927402" y="2821476"/>
              <a:ext cx="2277278" cy="1096903"/>
            </a:xfrm>
            <a:prstGeom prst="rect">
              <a:avLst/>
            </a:prstGeom>
          </p:spPr>
          <p:txBody>
            <a:bodyPr lIns="0" tIns="0" rIns="0" bIns="0" rtlCol="0" anchor="t">
              <a:spAutoFit/>
            </a:bodyPr>
            <a:lstStyle/>
            <a:p>
              <a:pPr>
                <a:lnSpc>
                  <a:spcPts val="2239"/>
                </a:lnSpc>
                <a:spcBef>
                  <a:spcPct val="0"/>
                </a:spcBef>
              </a:pPr>
              <a:r>
                <a:rPr lang="en-US" sz="1333" spc="160">
                  <a:solidFill>
                    <a:srgbClr val="000000"/>
                  </a:solidFill>
                  <a:latin typeface="Arial"/>
                </a:rPr>
                <a:t>Eliminate total pay gaps with respect to race, disability and gender.</a:t>
              </a:r>
            </a:p>
          </p:txBody>
        </p:sp>
        <p:sp>
          <p:nvSpPr>
            <p:cNvPr id="37" name="TextBox 14">
              <a:extLst>
                <a:ext uri="{FF2B5EF4-FFF2-40B4-BE49-F238E27FC236}">
                  <a16:creationId xmlns:a16="http://schemas.microsoft.com/office/drawing/2014/main" id="{06B1700D-6B25-C987-13B0-6D8497963C1C}"/>
                </a:ext>
              </a:extLst>
            </p:cNvPr>
            <p:cNvSpPr txBox="1"/>
            <p:nvPr/>
          </p:nvSpPr>
          <p:spPr>
            <a:xfrm>
              <a:off x="9855375" y="4584236"/>
              <a:ext cx="2277278" cy="1661160"/>
            </a:xfrm>
            <a:prstGeom prst="rect">
              <a:avLst/>
            </a:prstGeom>
          </p:spPr>
          <p:txBody>
            <a:bodyPr lIns="0" tIns="0" rIns="0" bIns="0" rtlCol="0" anchor="t">
              <a:spAutoFit/>
            </a:bodyPr>
            <a:lstStyle/>
            <a:p>
              <a:pPr>
                <a:lnSpc>
                  <a:spcPts val="2239"/>
                </a:lnSpc>
              </a:pPr>
              <a:r>
                <a:rPr lang="en-US" sz="1333" spc="160">
                  <a:solidFill>
                    <a:srgbClr val="000000"/>
                  </a:solidFill>
                  <a:latin typeface="Arial"/>
                </a:rPr>
                <a:t>Eliminate conditions and environment</a:t>
              </a:r>
            </a:p>
            <a:p>
              <a:pPr>
                <a:lnSpc>
                  <a:spcPts val="2239"/>
                </a:lnSpc>
                <a:spcBef>
                  <a:spcPct val="0"/>
                </a:spcBef>
              </a:pPr>
              <a:r>
                <a:rPr lang="en-US" sz="1333" spc="160">
                  <a:solidFill>
                    <a:srgbClr val="000000"/>
                  </a:solidFill>
                  <a:latin typeface="Arial"/>
                </a:rPr>
                <a:t>in which bullying, harassment and physical harassment occurs.</a:t>
              </a:r>
            </a:p>
          </p:txBody>
        </p:sp>
        <p:sp>
          <p:nvSpPr>
            <p:cNvPr id="38" name="TextBox 16">
              <a:extLst>
                <a:ext uri="{FF2B5EF4-FFF2-40B4-BE49-F238E27FC236}">
                  <a16:creationId xmlns:a16="http://schemas.microsoft.com/office/drawing/2014/main" id="{E37BF72B-D15B-EEDD-0AEE-42715EC2E035}"/>
                </a:ext>
              </a:extLst>
            </p:cNvPr>
            <p:cNvSpPr txBox="1"/>
            <p:nvPr/>
          </p:nvSpPr>
          <p:spPr>
            <a:xfrm>
              <a:off x="215790" y="2289009"/>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1</a:t>
              </a:r>
            </a:p>
          </p:txBody>
        </p:sp>
        <p:sp>
          <p:nvSpPr>
            <p:cNvPr id="39" name="TextBox 17">
              <a:extLst>
                <a:ext uri="{FF2B5EF4-FFF2-40B4-BE49-F238E27FC236}">
                  <a16:creationId xmlns:a16="http://schemas.microsoft.com/office/drawing/2014/main" id="{B76A3043-A253-DCFF-854E-EA80238767A1}"/>
                </a:ext>
              </a:extLst>
            </p:cNvPr>
            <p:cNvSpPr txBox="1"/>
            <p:nvPr/>
          </p:nvSpPr>
          <p:spPr>
            <a:xfrm>
              <a:off x="4384102" y="2247808"/>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2</a:t>
              </a:r>
            </a:p>
          </p:txBody>
        </p:sp>
        <p:sp>
          <p:nvSpPr>
            <p:cNvPr id="40" name="TextBox 18">
              <a:extLst>
                <a:ext uri="{FF2B5EF4-FFF2-40B4-BE49-F238E27FC236}">
                  <a16:creationId xmlns:a16="http://schemas.microsoft.com/office/drawing/2014/main" id="{CB307CB1-B1AC-B4C7-E847-AF378563FDF7}"/>
                </a:ext>
              </a:extLst>
            </p:cNvPr>
            <p:cNvSpPr txBox="1"/>
            <p:nvPr/>
          </p:nvSpPr>
          <p:spPr>
            <a:xfrm>
              <a:off x="8489825" y="2247808"/>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3</a:t>
              </a:r>
            </a:p>
          </p:txBody>
        </p:sp>
        <p:sp>
          <p:nvSpPr>
            <p:cNvPr id="41" name="TextBox 19">
              <a:extLst>
                <a:ext uri="{FF2B5EF4-FFF2-40B4-BE49-F238E27FC236}">
                  <a16:creationId xmlns:a16="http://schemas.microsoft.com/office/drawing/2014/main" id="{A8C358EC-40EC-0216-8983-8242FFA3BD47}"/>
                </a:ext>
              </a:extLst>
            </p:cNvPr>
            <p:cNvSpPr txBox="1"/>
            <p:nvPr/>
          </p:nvSpPr>
          <p:spPr>
            <a:xfrm>
              <a:off x="147754" y="4660436"/>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4</a:t>
              </a:r>
            </a:p>
          </p:txBody>
        </p:sp>
        <p:sp>
          <p:nvSpPr>
            <p:cNvPr id="42" name="TextBox 20">
              <a:extLst>
                <a:ext uri="{FF2B5EF4-FFF2-40B4-BE49-F238E27FC236}">
                  <a16:creationId xmlns:a16="http://schemas.microsoft.com/office/drawing/2014/main" id="{E4EFD5C7-6DC8-83F3-73C9-D42D259461EF}"/>
                </a:ext>
              </a:extLst>
            </p:cNvPr>
            <p:cNvSpPr txBox="1"/>
            <p:nvPr/>
          </p:nvSpPr>
          <p:spPr>
            <a:xfrm>
              <a:off x="4337211" y="4661630"/>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5</a:t>
              </a:r>
            </a:p>
          </p:txBody>
        </p:sp>
        <p:sp>
          <p:nvSpPr>
            <p:cNvPr id="43" name="TextBox 21">
              <a:extLst>
                <a:ext uri="{FF2B5EF4-FFF2-40B4-BE49-F238E27FC236}">
                  <a16:creationId xmlns:a16="http://schemas.microsoft.com/office/drawing/2014/main" id="{47B4D483-723F-3079-1A11-51411FCB1865}"/>
                </a:ext>
              </a:extLst>
            </p:cNvPr>
            <p:cNvSpPr txBox="1"/>
            <p:nvPr/>
          </p:nvSpPr>
          <p:spPr>
            <a:xfrm>
              <a:off x="8489825" y="4567652"/>
              <a:ext cx="389207" cy="547586"/>
            </a:xfrm>
            <a:prstGeom prst="rect">
              <a:avLst/>
            </a:prstGeom>
          </p:spPr>
          <p:txBody>
            <a:bodyPr lIns="0" tIns="0" rIns="0" bIns="0" rtlCol="0" anchor="t">
              <a:spAutoFit/>
            </a:bodyPr>
            <a:lstStyle/>
            <a:p>
              <a:pPr>
                <a:lnSpc>
                  <a:spcPts val="4200"/>
                </a:lnSpc>
              </a:pPr>
              <a:r>
                <a:rPr lang="en-US" sz="4000" spc="200">
                  <a:solidFill>
                    <a:srgbClr val="2B4A9D"/>
                  </a:solidFill>
                  <a:latin typeface="Poppins ExtraBold"/>
                </a:rPr>
                <a:t>6</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6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1015663"/>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have felt pressure from their manager to come to work, despite not feeling well enough to perform their duties</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B6B6FE5-81DC-5278-7E3E-6AE0924F565A}"/>
              </a:ext>
            </a:extLst>
          </p:cNvPr>
          <p:cNvSpPr/>
          <p:nvPr/>
        </p:nvSpPr>
        <p:spPr>
          <a:xfrm>
            <a:off x="8240484" y="6028856"/>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10340078" y="605244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8411401" y="5992191"/>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10670795" y="5992191"/>
            <a:ext cx="1148935" cy="261610"/>
          </a:xfrm>
          <a:prstGeom prst="rect">
            <a:avLst/>
          </a:prstGeom>
          <a:noFill/>
        </p:spPr>
        <p:txBody>
          <a:bodyPr wrap="square" rtlCol="0">
            <a:spAutoFit/>
          </a:bodyPr>
          <a:lstStyle/>
          <a:p>
            <a:r>
              <a:rPr lang="en-GB" sz="1100"/>
              <a:t>Non-disabled</a:t>
            </a:r>
          </a:p>
        </p:txBody>
      </p:sp>
      <p:sp>
        <p:nvSpPr>
          <p:cNvPr id="7" name="TextBox 6">
            <a:extLst>
              <a:ext uri="{FF2B5EF4-FFF2-40B4-BE49-F238E27FC236}">
                <a16:creationId xmlns:a16="http://schemas.microsoft.com/office/drawing/2014/main" id="{CD903930-EB11-8D8D-6FC7-3EC27D56FC05}"/>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1BC6345C-5760-B69F-CE4B-EE9E580CE0E8}"/>
              </a:ext>
              <a:ext uri="{147F2762-F138-4A5C-976F-8EAC2B608ADB}">
                <a16:predDERef xmlns:a16="http://schemas.microsoft.com/office/drawing/2014/main" pred="{F0C5B646-9110-021D-5BFB-CCDF34E13525}"/>
              </a:ext>
            </a:extLst>
          </p:cNvPr>
          <p:cNvGraphicFramePr>
            <a:graphicFrameLocks/>
          </p:cNvGraphicFramePr>
          <p:nvPr/>
        </p:nvGraphicFramePr>
        <p:xfrm>
          <a:off x="5069672" y="1914214"/>
          <a:ext cx="6341623" cy="2015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AE3A625-3FE7-84D1-0577-787BEFFBBB27}"/>
              </a:ext>
              <a:ext uri="{147F2762-F138-4A5C-976F-8EAC2B608ADB}">
                <a16:predDERef xmlns:a16="http://schemas.microsoft.com/office/drawing/2014/main" pred="{48C99A84-C962-8CC7-DD90-F7006E884180}"/>
              </a:ext>
            </a:extLst>
          </p:cNvPr>
          <p:cNvGraphicFramePr>
            <a:graphicFrameLocks/>
          </p:cNvGraphicFramePr>
          <p:nvPr/>
        </p:nvGraphicFramePr>
        <p:xfrm>
          <a:off x="5100825" y="4095135"/>
          <a:ext cx="6439617" cy="19837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0399FEA-1953-669B-639E-C73242390778}"/>
              </a:ext>
              <a:ext uri="{147F2762-F138-4A5C-976F-8EAC2B608ADB}">
                <a16:predDERef xmlns:a16="http://schemas.microsoft.com/office/drawing/2014/main" pred="{E69B51A5-4E91-BD1F-DE23-1035AF6EE351}"/>
              </a:ext>
            </a:extLst>
          </p:cNvPr>
          <p:cNvGraphicFramePr>
            <a:graphicFrameLocks/>
          </p:cNvGraphicFramePr>
          <p:nvPr/>
        </p:nvGraphicFramePr>
        <p:xfrm>
          <a:off x="431633" y="2120064"/>
          <a:ext cx="4572000" cy="44770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3558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7</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of disabled staff compared to non-disabled staff saying that they are satisfied with the extent to which their organisation values their work</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043A7A2-5CD9-1CAF-FF9F-92B88261FED2}"/>
              </a:ext>
            </a:extLst>
          </p:cNvPr>
          <p:cNvSpPr/>
          <p:nvPr/>
        </p:nvSpPr>
        <p:spPr>
          <a:xfrm>
            <a:off x="3615593" y="4929787"/>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CA262A2B-4680-CDC5-FFDD-67DA7BFBFBAB}"/>
              </a:ext>
            </a:extLst>
          </p:cNvPr>
          <p:cNvGraphicFramePr>
            <a:graphicFrameLocks noGrp="1"/>
          </p:cNvGraphicFramePr>
          <p:nvPr>
            <p:extLst>
              <p:ext uri="{D42A27DB-BD31-4B8C-83A1-F6EECF244321}">
                <p14:modId xmlns:p14="http://schemas.microsoft.com/office/powerpoint/2010/main" val="2671841838"/>
              </p:ext>
            </p:extLst>
          </p:nvPr>
        </p:nvGraphicFramePr>
        <p:xfrm>
          <a:off x="3615593" y="4207073"/>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46.7%​</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43.2%​</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49.3%​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56.3%​</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53.7%​</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58.1%</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9.6%</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10.5%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8.8%</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descr="A graph with a line and a line&#10;&#10;Description automatically generated">
            <a:extLst>
              <a:ext uri="{FF2B5EF4-FFF2-40B4-BE49-F238E27FC236}">
                <a16:creationId xmlns:a16="http://schemas.microsoft.com/office/drawing/2014/main" id="{6FE98364-2BAC-2E9B-FEA8-E85A7DA30638}"/>
              </a:ext>
            </a:extLst>
          </p:cNvPr>
          <p:cNvPicPr>
            <a:picLocks noChangeAspect="1"/>
          </p:cNvPicPr>
          <p:nvPr/>
        </p:nvPicPr>
        <p:blipFill>
          <a:blip r:embed="rId2"/>
          <a:stretch>
            <a:fillRect/>
          </a:stretch>
        </p:blipFill>
        <p:spPr>
          <a:xfrm>
            <a:off x="8576009" y="4208797"/>
            <a:ext cx="1998245" cy="2019802"/>
          </a:xfrm>
          <a:prstGeom prst="rect">
            <a:avLst/>
          </a:prstGeom>
        </p:spPr>
      </p:pic>
    </p:spTree>
    <p:extLst>
      <p:ext uri="{BB962C8B-B14F-4D97-AF65-F5344CB8AC3E}">
        <p14:creationId xmlns:p14="http://schemas.microsoft.com/office/powerpoint/2010/main" val="3781573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7</a:t>
            </a:r>
            <a:endParaRPr lang="en-GB" sz="2400" b="1">
              <a:solidFill>
                <a:srgbClr val="1E477C"/>
              </a:solidFill>
              <a:effectLst/>
              <a:latin typeface="Calibri" panose="020F0502020204030204" pitchFamily="34" charset="0"/>
              <a:ea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are satisfied with the extent to which their organisation values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2" name="TextBox 11">
            <a:extLst>
              <a:ext uri="{FF2B5EF4-FFF2-40B4-BE49-F238E27FC236}">
                <a16:creationId xmlns:a16="http://schemas.microsoft.com/office/drawing/2014/main" id="{32B42D6B-BFBB-E704-7875-78FB6381BC77}"/>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8" name="Chart 7">
            <a:extLst>
              <a:ext uri="{FF2B5EF4-FFF2-40B4-BE49-F238E27FC236}">
                <a16:creationId xmlns:a16="http://schemas.microsoft.com/office/drawing/2014/main" id="{6E0EF673-3939-6A18-D79F-A988E926E893}"/>
              </a:ext>
              <a:ext uri="{147F2762-F138-4A5C-976F-8EAC2B608ADB}">
                <a16:predDERef xmlns:a16="http://schemas.microsoft.com/office/drawing/2014/main" pred="{4D59EF8D-B441-9201-A266-C2FE58141746}"/>
              </a:ext>
            </a:extLst>
          </p:cNvPr>
          <p:cNvGraphicFramePr>
            <a:graphicFrameLocks/>
          </p:cNvGraphicFramePr>
          <p:nvPr/>
        </p:nvGraphicFramePr>
        <p:xfrm>
          <a:off x="600058" y="1874040"/>
          <a:ext cx="5880643" cy="4342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9F1024C-E1FE-15EE-7593-56EE54EBABD4}"/>
              </a:ext>
              <a:ext uri="{147F2762-F138-4A5C-976F-8EAC2B608ADB}">
                <a16:predDERef xmlns:a16="http://schemas.microsoft.com/office/drawing/2014/main" pred="{736C1BE1-35C4-80F8-1557-E6D4D775056C}"/>
              </a:ext>
            </a:extLst>
          </p:cNvPr>
          <p:cNvGraphicFramePr>
            <a:graphicFrameLocks/>
          </p:cNvGraphicFramePr>
          <p:nvPr/>
        </p:nvGraphicFramePr>
        <p:xfrm>
          <a:off x="6661971" y="1917386"/>
          <a:ext cx="5111241" cy="42560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5313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7</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are satisfied with the extent to which their organisation values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0E158461-F78D-E780-F8A0-CADDE421F47B}"/>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12" name="Chart 11">
            <a:extLst>
              <a:ext uri="{FF2B5EF4-FFF2-40B4-BE49-F238E27FC236}">
                <a16:creationId xmlns:a16="http://schemas.microsoft.com/office/drawing/2014/main" id="{CFDE23E3-B3A7-3368-AFE2-1F735D31422F}"/>
              </a:ext>
              <a:ext uri="{147F2762-F138-4A5C-976F-8EAC2B608ADB}">
                <a16:predDERef xmlns:a16="http://schemas.microsoft.com/office/drawing/2014/main" pred="{F6DB71B7-53BC-A49C-5528-9DC06D2C7085}"/>
              </a:ext>
            </a:extLst>
          </p:cNvPr>
          <p:cNvGraphicFramePr>
            <a:graphicFrameLocks/>
          </p:cNvGraphicFramePr>
          <p:nvPr/>
        </p:nvGraphicFramePr>
        <p:xfrm>
          <a:off x="5711923" y="1831274"/>
          <a:ext cx="5764460" cy="3911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D12852A0-7F27-1F91-BA99-1C439D35EF09}"/>
              </a:ext>
            </a:extLst>
          </p:cNvPr>
          <p:cNvGraphicFramePr>
            <a:graphicFrameLocks/>
          </p:cNvGraphicFramePr>
          <p:nvPr/>
        </p:nvGraphicFramePr>
        <p:xfrm>
          <a:off x="372269" y="1831274"/>
          <a:ext cx="6068287" cy="4221174"/>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5C6669D3-3F30-4714-95DB-825E27693565}"/>
              </a:ext>
            </a:extLst>
          </p:cNvPr>
          <p:cNvGrpSpPr/>
          <p:nvPr/>
        </p:nvGrpSpPr>
        <p:grpSpPr>
          <a:xfrm>
            <a:off x="3798559" y="6343681"/>
            <a:ext cx="3309108" cy="261610"/>
            <a:chOff x="1784150" y="6449640"/>
            <a:chExt cx="3309108" cy="261610"/>
          </a:xfrm>
        </p:grpSpPr>
        <p:sp>
          <p:nvSpPr>
            <p:cNvPr id="16" name="Rectangle 15">
              <a:extLst>
                <a:ext uri="{FF2B5EF4-FFF2-40B4-BE49-F238E27FC236}">
                  <a16:creationId xmlns:a16="http://schemas.microsoft.com/office/drawing/2014/main" id="{C2F7E4B6-312C-9266-231B-780C7426D93B}"/>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F7FCB27-2903-7D25-0D4C-14AF7B517E1F}"/>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8" name="Group 17">
              <a:extLst>
                <a:ext uri="{FF2B5EF4-FFF2-40B4-BE49-F238E27FC236}">
                  <a16:creationId xmlns:a16="http://schemas.microsoft.com/office/drawing/2014/main" id="{469B9BCA-3590-374E-FE51-EF065BA8F27F}"/>
                </a:ext>
              </a:extLst>
            </p:cNvPr>
            <p:cNvGrpSpPr/>
            <p:nvPr/>
          </p:nvGrpSpPr>
          <p:grpSpPr>
            <a:xfrm>
              <a:off x="3905544" y="6449640"/>
              <a:ext cx="1187714" cy="261610"/>
              <a:chOff x="10390088" y="6405256"/>
              <a:chExt cx="1187714" cy="261610"/>
            </a:xfrm>
          </p:grpSpPr>
          <p:sp>
            <p:nvSpPr>
              <p:cNvPr id="21" name="Rectangle 20">
                <a:extLst>
                  <a:ext uri="{FF2B5EF4-FFF2-40B4-BE49-F238E27FC236}">
                    <a16:creationId xmlns:a16="http://schemas.microsoft.com/office/drawing/2014/main" id="{31AAC6E2-B245-03BB-7525-16EE73DBB28B}"/>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86F38E0-E834-A224-5470-AAE2144BEDE6}"/>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19" name="TextBox 18">
              <a:extLst>
                <a:ext uri="{FF2B5EF4-FFF2-40B4-BE49-F238E27FC236}">
                  <a16:creationId xmlns:a16="http://schemas.microsoft.com/office/drawing/2014/main" id="{415BFCB6-C3D2-364A-E07C-22E4F1324147}"/>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A72C10A0-901D-2DE8-2401-0BE36DB2E3FD}"/>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42462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a:t>
            </a:r>
            <a:r>
              <a:rPr lang="en-GB" sz="2400" b="1">
                <a:solidFill>
                  <a:srgbClr val="1E477C"/>
                </a:solidFill>
                <a:latin typeface="Calibri" panose="020F0502020204030204" pitchFamily="34" charset="0"/>
                <a:ea typeface="Times New Roman" panose="02020603050405020304" pitchFamily="18" charset="0"/>
              </a:rPr>
              <a:t>7</a:t>
            </a:r>
            <a:r>
              <a:rPr lang="en-GB" sz="2400" b="1">
                <a:solidFill>
                  <a:srgbClr val="1E477C"/>
                </a:solidFill>
                <a:effectLst/>
                <a:latin typeface="Calibri" panose="020F0502020204030204" pitchFamily="34" charset="0"/>
                <a:ea typeface="Times New Roman" panose="02020603050405020304" pitchFamily="18" charset="0"/>
              </a:rPr>
              <a:t>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compared to non-disabled staff saying that they are satisfied with the extent to which their organisation values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B6B6FE5-81DC-5278-7E3E-6AE0924F565A}"/>
              </a:ext>
            </a:extLst>
          </p:cNvPr>
          <p:cNvSpPr/>
          <p:nvPr/>
        </p:nvSpPr>
        <p:spPr>
          <a:xfrm>
            <a:off x="8240484" y="6028856"/>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10340078" y="605244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8411401" y="5992191"/>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10670795" y="5992191"/>
            <a:ext cx="1148935" cy="261610"/>
          </a:xfrm>
          <a:prstGeom prst="rect">
            <a:avLst/>
          </a:prstGeom>
          <a:noFill/>
        </p:spPr>
        <p:txBody>
          <a:bodyPr wrap="square" rtlCol="0">
            <a:spAutoFit/>
          </a:bodyPr>
          <a:lstStyle/>
          <a:p>
            <a:r>
              <a:rPr lang="en-GB" sz="1100"/>
              <a:t>Non-disabled</a:t>
            </a:r>
          </a:p>
        </p:txBody>
      </p:sp>
      <p:sp>
        <p:nvSpPr>
          <p:cNvPr id="7" name="TextBox 6">
            <a:extLst>
              <a:ext uri="{FF2B5EF4-FFF2-40B4-BE49-F238E27FC236}">
                <a16:creationId xmlns:a16="http://schemas.microsoft.com/office/drawing/2014/main" id="{0E158461-F78D-E780-F8A0-CADDE421F47B}"/>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409C0F33-3629-986E-72DE-9FEFD9E962E3}"/>
              </a:ext>
              <a:ext uri="{147F2762-F138-4A5C-976F-8EAC2B608ADB}">
                <a16:predDERef xmlns:a16="http://schemas.microsoft.com/office/drawing/2014/main" pred="{1BC6345C-5760-B69F-CE4B-EE9E580CE0E8}"/>
              </a:ext>
            </a:extLst>
          </p:cNvPr>
          <p:cNvGraphicFramePr>
            <a:graphicFrameLocks/>
          </p:cNvGraphicFramePr>
          <p:nvPr/>
        </p:nvGraphicFramePr>
        <p:xfrm>
          <a:off x="5637296" y="1573442"/>
          <a:ext cx="5958559" cy="24235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28AFADF-C6FE-50A6-0EBE-5978C22A5985}"/>
              </a:ext>
              <a:ext uri="{147F2762-F138-4A5C-976F-8EAC2B608ADB}">
                <a16:predDERef xmlns:a16="http://schemas.microsoft.com/office/drawing/2014/main" pred="{00399FEA-1953-669B-639E-C73242390778}"/>
              </a:ext>
            </a:extLst>
          </p:cNvPr>
          <p:cNvGraphicFramePr>
            <a:graphicFrameLocks/>
          </p:cNvGraphicFramePr>
          <p:nvPr/>
        </p:nvGraphicFramePr>
        <p:xfrm>
          <a:off x="149500" y="1922084"/>
          <a:ext cx="5493141" cy="46112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7BADE14-7440-A643-7E54-35E4DA34A784}"/>
              </a:ext>
              <a:ext uri="{147F2762-F138-4A5C-976F-8EAC2B608ADB}">
                <a16:predDERef xmlns:a16="http://schemas.microsoft.com/office/drawing/2014/main" pred="{8AE3A625-3FE7-84D1-0577-787BEFFBBB27}"/>
              </a:ext>
            </a:extLst>
          </p:cNvPr>
          <p:cNvGraphicFramePr>
            <a:graphicFrameLocks/>
          </p:cNvGraphicFramePr>
          <p:nvPr/>
        </p:nvGraphicFramePr>
        <p:xfrm>
          <a:off x="5637296" y="3996991"/>
          <a:ext cx="5990596" cy="20554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71145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8</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1569660"/>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Percentage of disabled staff saying that their employer has made reasonable adjustment(s) to enable them to carry out their work</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C5D9575-E487-4491-FEA6-1ABE506F8AFA}"/>
              </a:ext>
            </a:extLst>
          </p:cNvPr>
          <p:cNvSpPr/>
          <p:nvPr/>
        </p:nvSpPr>
        <p:spPr>
          <a:xfrm>
            <a:off x="4054697" y="4992914"/>
            <a:ext cx="4373592" cy="682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625B6100-ED7C-B57F-D5D4-79057161C6BD}"/>
              </a:ext>
            </a:extLst>
          </p:cNvPr>
          <p:cNvGraphicFramePr>
            <a:graphicFrameLocks noGrp="1"/>
          </p:cNvGraphicFramePr>
          <p:nvPr/>
        </p:nvGraphicFramePr>
        <p:xfrm>
          <a:off x="4054697" y="4507924"/>
          <a:ext cx="4373592" cy="1167870"/>
        </p:xfrm>
        <a:graphic>
          <a:graphicData uri="http://schemas.openxmlformats.org/drawingml/2006/table">
            <a:tbl>
              <a:tblPr/>
              <a:tblGrid>
                <a:gridCol w="1594541">
                  <a:extLst>
                    <a:ext uri="{9D8B030D-6E8A-4147-A177-3AD203B41FA5}">
                      <a16:colId xmlns:a16="http://schemas.microsoft.com/office/drawing/2014/main" val="473205078"/>
                    </a:ext>
                  </a:extLst>
                </a:gridCol>
                <a:gridCol w="901874">
                  <a:extLst>
                    <a:ext uri="{9D8B030D-6E8A-4147-A177-3AD203B41FA5}">
                      <a16:colId xmlns:a16="http://schemas.microsoft.com/office/drawing/2014/main" val="2161137445"/>
                    </a:ext>
                  </a:extLst>
                </a:gridCol>
                <a:gridCol w="822146">
                  <a:extLst>
                    <a:ext uri="{9D8B030D-6E8A-4147-A177-3AD203B41FA5}">
                      <a16:colId xmlns:a16="http://schemas.microsoft.com/office/drawing/2014/main" val="849134309"/>
                    </a:ext>
                  </a:extLst>
                </a:gridCol>
                <a:gridCol w="1055031">
                  <a:extLst>
                    <a:ext uri="{9D8B030D-6E8A-4147-A177-3AD203B41FA5}">
                      <a16:colId xmlns:a16="http://schemas.microsoft.com/office/drawing/2014/main" val="349521346"/>
                    </a:ext>
                  </a:extLst>
                </a:gridCol>
              </a:tblGrid>
              <a:tr h="461594">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endParaRPr lang="en-GB" sz="2000" b="0" i="0">
                        <a:solidFill>
                          <a:srgbClr val="000000"/>
                        </a:solidFill>
                        <a:effectLst/>
                      </a:endParaRPr>
                    </a:p>
                  </a:txBody>
                  <a:tcPr marL="57394" marR="57394" marT="28697" marB="28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endParaRPr lang="en-GB" sz="2000" b="0" i="0">
                        <a:solidFill>
                          <a:srgbClr val="000000"/>
                        </a:solidFill>
                        <a:effectLst/>
                      </a:endParaRPr>
                    </a:p>
                  </a:txBody>
                  <a:tcPr marL="57394" marR="57394" marT="28697" marB="28697"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sz="2000" b="0" i="0">
                        <a:solidFill>
                          <a:srgbClr val="000000"/>
                        </a:solidFill>
                        <a:effectLst/>
                      </a:endParaRPr>
                    </a:p>
                  </a:txBody>
                  <a:tcPr marL="57394" marR="57394" marT="28697" marB="2869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52571387"/>
                  </a:ext>
                </a:extLst>
              </a:tr>
              <a:tr h="706276">
                <a:tc>
                  <a:txBody>
                    <a:bodyPr/>
                    <a:lstStyle/>
                    <a:p>
                      <a:pPr algn="ctr" rtl="0" fontAlgn="base"/>
                      <a:r>
                        <a:rPr lang="en-GB" sz="1800" b="1" i="0">
                          <a:solidFill>
                            <a:srgbClr val="000000"/>
                          </a:solidFill>
                          <a:effectLst/>
                          <a:latin typeface="Calibri" panose="020F0502020204030204" pitchFamily="34" charset="0"/>
                        </a:rPr>
                        <a:t>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marL="57394" marR="57394" marT="28697" marB="28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76.3%​</a:t>
                      </a:r>
                      <a:endParaRPr lang="en-GB" sz="1800" b="0" i="0">
                        <a:solidFill>
                          <a:srgbClr val="000000"/>
                        </a:solidFill>
                        <a:effectLst/>
                      </a:endParaRPr>
                    </a:p>
                  </a:txBody>
                  <a:tcPr marL="57394" marR="57394" marT="28697" marB="28697"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70.6%​</a:t>
                      </a:r>
                      <a:endParaRPr lang="en-GB" sz="1800" b="0" i="0">
                        <a:solidFill>
                          <a:srgbClr val="000000"/>
                        </a:solidFill>
                        <a:effectLst/>
                      </a:endParaRPr>
                    </a:p>
                  </a:txBody>
                  <a:tcPr marL="57394" marR="57394" marT="28697" marB="2869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76.4%​</a:t>
                      </a:r>
                      <a:endParaRPr lang="en-GB" sz="1800" b="0" i="0">
                        <a:solidFill>
                          <a:srgbClr val="000000"/>
                        </a:solidFill>
                        <a:effectLst/>
                      </a:endParaRPr>
                    </a:p>
                  </a:txBody>
                  <a:tcPr marL="57394" marR="57394" marT="28697" marB="2869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6807355"/>
                  </a:ext>
                </a:extLst>
              </a:tr>
            </a:tbl>
          </a:graphicData>
        </a:graphic>
      </p:graphicFrame>
      <p:sp>
        <p:nvSpPr>
          <p:cNvPr id="4" name="5-point Star 3">
            <a:extLst>
              <a:ext uri="{FF2B5EF4-FFF2-40B4-BE49-F238E27FC236}">
                <a16:creationId xmlns:a16="http://schemas.microsoft.com/office/drawing/2014/main" id="{9FB1EA3C-DFB1-8F86-8BFB-4CC18F2AF0C5}"/>
              </a:ext>
            </a:extLst>
          </p:cNvPr>
          <p:cNvSpPr/>
          <p:nvPr/>
        </p:nvSpPr>
        <p:spPr>
          <a:xfrm>
            <a:off x="472930" y="246993"/>
            <a:ext cx="739036" cy="593084"/>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CCB95C2-2DF9-85C5-F4DC-DC5D357C3753}"/>
              </a:ext>
            </a:extLst>
          </p:cNvPr>
          <p:cNvSpPr txBox="1"/>
          <p:nvPr/>
        </p:nvSpPr>
        <p:spPr>
          <a:xfrm>
            <a:off x="75128" y="868930"/>
            <a:ext cx="1553630" cy="400110"/>
          </a:xfrm>
          <a:prstGeom prst="rect">
            <a:avLst/>
          </a:prstGeom>
          <a:noFill/>
        </p:spPr>
        <p:txBody>
          <a:bodyPr wrap="none" lIns="91440" tIns="45720" rIns="91440" bIns="45720" rtlCol="0" anchor="t">
            <a:spAutoFit/>
          </a:bodyPr>
          <a:lstStyle/>
          <a:p>
            <a:r>
              <a:rPr lang="en-GB" sz="2000" b="1">
                <a:solidFill>
                  <a:schemeClr val="accent4"/>
                </a:solidFill>
              </a:rPr>
              <a:t>2022 Priority</a:t>
            </a:r>
          </a:p>
        </p:txBody>
      </p:sp>
    </p:spTree>
    <p:extLst>
      <p:ext uri="{BB962C8B-B14F-4D97-AF65-F5344CB8AC3E}">
        <p14:creationId xmlns:p14="http://schemas.microsoft.com/office/powerpoint/2010/main" val="2024957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8</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saying that their employer has made reasonable adjustment(s) to enable them to carry out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id="{1CBB20A2-44B3-C525-983C-451478602FDD}"/>
              </a:ext>
            </a:extLst>
          </p:cNvPr>
          <p:cNvSpPr/>
          <p:nvPr/>
        </p:nvSpPr>
        <p:spPr>
          <a:xfrm>
            <a:off x="4584286" y="6492693"/>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4755203" y="6456028"/>
            <a:ext cx="794532" cy="261610"/>
          </a:xfrm>
          <a:prstGeom prst="rect">
            <a:avLst/>
          </a:prstGeom>
          <a:noFill/>
        </p:spPr>
        <p:txBody>
          <a:bodyPr wrap="square" rtlCol="0">
            <a:spAutoFit/>
          </a:bodyPr>
          <a:lstStyle/>
          <a:p>
            <a:r>
              <a:rPr lang="en-GB" sz="1100"/>
              <a:t>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963741" y="6194418"/>
            <a:ext cx="3048529" cy="261610"/>
          </a:xfrm>
          <a:prstGeom prst="rect">
            <a:avLst/>
          </a:prstGeom>
          <a:noFill/>
        </p:spPr>
        <p:txBody>
          <a:bodyPr wrap="square" rtlCol="0">
            <a:spAutoFit/>
          </a:bodyPr>
          <a:lstStyle/>
          <a:p>
            <a:pPr algn="r"/>
            <a:r>
              <a:rPr lang="en-GB" sz="1100"/>
              <a:t>* Estate and Ancillary data too low to compare</a:t>
            </a:r>
          </a:p>
        </p:txBody>
      </p:sp>
      <p:sp>
        <p:nvSpPr>
          <p:cNvPr id="2" name="TextBox 1">
            <a:extLst>
              <a:ext uri="{FF2B5EF4-FFF2-40B4-BE49-F238E27FC236}">
                <a16:creationId xmlns:a16="http://schemas.microsoft.com/office/drawing/2014/main" id="{15DC771C-D4AB-5A82-B5BD-EF2EDEFCA4C1}"/>
              </a:ext>
            </a:extLst>
          </p:cNvPr>
          <p:cNvSpPr txBox="1"/>
          <p:nvPr/>
        </p:nvSpPr>
        <p:spPr>
          <a:xfrm>
            <a:off x="8035501" y="6487117"/>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8" name="Chart 7">
            <a:extLst>
              <a:ext uri="{FF2B5EF4-FFF2-40B4-BE49-F238E27FC236}">
                <a16:creationId xmlns:a16="http://schemas.microsoft.com/office/drawing/2014/main" id="{6C476216-9F02-453C-F126-724EEA9BB7A1}"/>
              </a:ext>
              <a:ext uri="{147F2762-F138-4A5C-976F-8EAC2B608ADB}">
                <a16:predDERef xmlns:a16="http://schemas.microsoft.com/office/drawing/2014/main" pred="{D208B909-35B2-E45B-FD49-BE0074DF17F3}"/>
              </a:ext>
            </a:extLst>
          </p:cNvPr>
          <p:cNvGraphicFramePr>
            <a:graphicFrameLocks/>
          </p:cNvGraphicFramePr>
          <p:nvPr/>
        </p:nvGraphicFramePr>
        <p:xfrm>
          <a:off x="217937" y="1952214"/>
          <a:ext cx="5514282" cy="4093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91A00E2-6423-44AA-348C-46C5830835CC}"/>
              </a:ext>
              <a:ext uri="{147F2762-F138-4A5C-976F-8EAC2B608ADB}">
                <a16:predDERef xmlns:a16="http://schemas.microsoft.com/office/drawing/2014/main" pred="{268F8B39-DF5C-618D-50B4-9A2346AA88B9}"/>
              </a:ext>
            </a:extLst>
          </p:cNvPr>
          <p:cNvGraphicFramePr>
            <a:graphicFrameLocks/>
          </p:cNvGraphicFramePr>
          <p:nvPr/>
        </p:nvGraphicFramePr>
        <p:xfrm>
          <a:off x="6459783" y="2030392"/>
          <a:ext cx="5176895" cy="3835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04813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8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saying that their employer has made reasonable adjustment(s) to enable them to carry out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F23D1EAB-E72F-E16F-5454-1AC0E725FE60}"/>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12" name="Chart 11">
            <a:extLst>
              <a:ext uri="{FF2B5EF4-FFF2-40B4-BE49-F238E27FC236}">
                <a16:creationId xmlns:a16="http://schemas.microsoft.com/office/drawing/2014/main" id="{7C3DB868-A851-C68C-F3D9-4A0E5A5A9E59}"/>
              </a:ext>
              <a:ext uri="{147F2762-F138-4A5C-976F-8EAC2B608ADB}">
                <a16:predDERef xmlns:a16="http://schemas.microsoft.com/office/drawing/2014/main" pred="{CFDE23E3-B3A7-3368-AFE2-1F735D31422F}"/>
              </a:ext>
            </a:extLst>
          </p:cNvPr>
          <p:cNvGraphicFramePr>
            <a:graphicFrameLocks/>
          </p:cNvGraphicFramePr>
          <p:nvPr/>
        </p:nvGraphicFramePr>
        <p:xfrm>
          <a:off x="6125400" y="1769516"/>
          <a:ext cx="5311424" cy="3973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E475148A-47E3-AF7E-579E-547AF0916CA9}"/>
              </a:ext>
            </a:extLst>
          </p:cNvPr>
          <p:cNvGraphicFramePr>
            <a:graphicFrameLocks/>
          </p:cNvGraphicFramePr>
          <p:nvPr/>
        </p:nvGraphicFramePr>
        <p:xfrm>
          <a:off x="264651" y="1947277"/>
          <a:ext cx="6510971" cy="4222675"/>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702F5DD0-3B9F-9125-0D81-6B3650B9CB7F}"/>
              </a:ext>
            </a:extLst>
          </p:cNvPr>
          <p:cNvGrpSpPr/>
          <p:nvPr/>
        </p:nvGrpSpPr>
        <p:grpSpPr>
          <a:xfrm>
            <a:off x="3616163" y="6405348"/>
            <a:ext cx="3309108" cy="261610"/>
            <a:chOff x="1784150" y="6449640"/>
            <a:chExt cx="3309108" cy="261610"/>
          </a:xfrm>
        </p:grpSpPr>
        <p:sp>
          <p:nvSpPr>
            <p:cNvPr id="16" name="Rectangle 15">
              <a:extLst>
                <a:ext uri="{FF2B5EF4-FFF2-40B4-BE49-F238E27FC236}">
                  <a16:creationId xmlns:a16="http://schemas.microsoft.com/office/drawing/2014/main" id="{57717926-6E26-E042-9C6C-1B96C5A980CE}"/>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C289414-40BD-356F-E556-717ED935E5C7}"/>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18" name="Group 17">
              <a:extLst>
                <a:ext uri="{FF2B5EF4-FFF2-40B4-BE49-F238E27FC236}">
                  <a16:creationId xmlns:a16="http://schemas.microsoft.com/office/drawing/2014/main" id="{28BBF4F5-9F40-2B7A-8814-B01277367980}"/>
                </a:ext>
              </a:extLst>
            </p:cNvPr>
            <p:cNvGrpSpPr/>
            <p:nvPr/>
          </p:nvGrpSpPr>
          <p:grpSpPr>
            <a:xfrm>
              <a:off x="3905544" y="6449640"/>
              <a:ext cx="1187714" cy="261610"/>
              <a:chOff x="10390088" y="6405256"/>
              <a:chExt cx="1187714" cy="261610"/>
            </a:xfrm>
          </p:grpSpPr>
          <p:sp>
            <p:nvSpPr>
              <p:cNvPr id="21" name="Rectangle 20">
                <a:extLst>
                  <a:ext uri="{FF2B5EF4-FFF2-40B4-BE49-F238E27FC236}">
                    <a16:creationId xmlns:a16="http://schemas.microsoft.com/office/drawing/2014/main" id="{4B874C04-9CB2-E0F1-65E0-E0B071D8B849}"/>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3789C35-A075-CB5C-51E7-F8D7BE11247E}"/>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19" name="TextBox 18">
              <a:extLst>
                <a:ext uri="{FF2B5EF4-FFF2-40B4-BE49-F238E27FC236}">
                  <a16:creationId xmlns:a16="http://schemas.microsoft.com/office/drawing/2014/main" id="{7623C2BB-AF1B-675D-6E11-177343B04633}"/>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0" name="Rectangle 19">
              <a:extLst>
                <a:ext uri="{FF2B5EF4-FFF2-40B4-BE49-F238E27FC236}">
                  <a16:creationId xmlns:a16="http://schemas.microsoft.com/office/drawing/2014/main" id="{6ACE24C3-7CF1-771D-4323-69FC3BD19D80}"/>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18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8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707886"/>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Percentage of disabled staff saying that their employer has made reasonable adjustment(s) to enable them to carry out their work</a:t>
            </a:r>
            <a:endParaRPr lang="en-GB" sz="2000" b="1">
              <a:solidFill>
                <a:srgbClr val="1E477C"/>
              </a:solidFill>
              <a:effectLst/>
              <a:latin typeface="Calibri" panose="020F0502020204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id="{0B6B6FE5-81DC-5278-7E3E-6AE0924F565A}"/>
              </a:ext>
            </a:extLst>
          </p:cNvPr>
          <p:cNvSpPr/>
          <p:nvPr/>
        </p:nvSpPr>
        <p:spPr>
          <a:xfrm>
            <a:off x="8240484" y="6028856"/>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10340078" y="605244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8411401" y="5992191"/>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10670795" y="5992191"/>
            <a:ext cx="1148935" cy="261610"/>
          </a:xfrm>
          <a:prstGeom prst="rect">
            <a:avLst/>
          </a:prstGeom>
          <a:noFill/>
        </p:spPr>
        <p:txBody>
          <a:bodyPr wrap="square" rtlCol="0">
            <a:spAutoFit/>
          </a:bodyPr>
          <a:lstStyle/>
          <a:p>
            <a:r>
              <a:rPr lang="en-GB" sz="1100"/>
              <a:t>Non-disabled</a:t>
            </a:r>
          </a:p>
        </p:txBody>
      </p:sp>
      <p:sp>
        <p:nvSpPr>
          <p:cNvPr id="7" name="TextBox 6">
            <a:extLst>
              <a:ext uri="{FF2B5EF4-FFF2-40B4-BE49-F238E27FC236}">
                <a16:creationId xmlns:a16="http://schemas.microsoft.com/office/drawing/2014/main" id="{F23D1EAB-E72F-E16F-5454-1AC0E725FE60}"/>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graphicFrame>
        <p:nvGraphicFramePr>
          <p:cNvPr id="2" name="Chart 1">
            <a:extLst>
              <a:ext uri="{FF2B5EF4-FFF2-40B4-BE49-F238E27FC236}">
                <a16:creationId xmlns:a16="http://schemas.microsoft.com/office/drawing/2014/main" id="{52A1571C-44FA-252A-DACB-3EDF3FA2D9CA}"/>
              </a:ext>
              <a:ext uri="{147F2762-F138-4A5C-976F-8EAC2B608ADB}">
                <a16:predDERef xmlns:a16="http://schemas.microsoft.com/office/drawing/2014/main" pred="{409C0F33-3629-986E-72DE-9FEFD9E962E3}"/>
              </a:ext>
            </a:extLst>
          </p:cNvPr>
          <p:cNvGraphicFramePr>
            <a:graphicFrameLocks/>
          </p:cNvGraphicFramePr>
          <p:nvPr/>
        </p:nvGraphicFramePr>
        <p:xfrm>
          <a:off x="5500048" y="1459546"/>
          <a:ext cx="6187452" cy="2348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9A867B2-2E2F-4DE9-6B42-2FF9FE8B2705}"/>
              </a:ext>
              <a:ext uri="{147F2762-F138-4A5C-976F-8EAC2B608ADB}">
                <a16:predDERef xmlns:a16="http://schemas.microsoft.com/office/drawing/2014/main" pred="{77BADE14-7440-A643-7E54-35E4DA34A784}"/>
              </a:ext>
            </a:extLst>
          </p:cNvPr>
          <p:cNvGraphicFramePr>
            <a:graphicFrameLocks/>
          </p:cNvGraphicFramePr>
          <p:nvPr/>
        </p:nvGraphicFramePr>
        <p:xfrm>
          <a:off x="5629701" y="3858528"/>
          <a:ext cx="5964072" cy="2133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AFDCA6E-507D-4EA5-FFEE-4515D9E2CBD7}"/>
              </a:ext>
              <a:ext uri="{147F2762-F138-4A5C-976F-8EAC2B608ADB}">
                <a16:predDERef xmlns:a16="http://schemas.microsoft.com/office/drawing/2014/main" pred="{628AFADF-C6FE-50A6-0EBE-5978C22A5985}"/>
              </a:ext>
            </a:extLst>
          </p:cNvPr>
          <p:cNvGraphicFramePr>
            <a:graphicFrameLocks/>
          </p:cNvGraphicFramePr>
          <p:nvPr/>
        </p:nvGraphicFramePr>
        <p:xfrm>
          <a:off x="217307" y="1900238"/>
          <a:ext cx="4982489" cy="46968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7683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09768" y="321316"/>
            <a:ext cx="9263449" cy="1569661"/>
          </a:xfrm>
        </p:spPr>
        <p:txBody>
          <a:bodyPr>
            <a:normAutofit/>
          </a:bodyPr>
          <a:lstStyle/>
          <a:p>
            <a:r>
              <a:rPr lang="en-GB" sz="7200" b="1">
                <a:solidFill>
                  <a:schemeClr val="bg1"/>
                </a:solidFill>
              </a:rPr>
              <a:t>WDES Metric 9</a:t>
            </a:r>
          </a:p>
        </p:txBody>
      </p:sp>
      <p:sp>
        <p:nvSpPr>
          <p:cNvPr id="3" name="TextBox 2">
            <a:extLst>
              <a:ext uri="{FF2B5EF4-FFF2-40B4-BE49-F238E27FC236}">
                <a16:creationId xmlns:a16="http://schemas.microsoft.com/office/drawing/2014/main" id="{C732A007-145F-3FB2-A58C-B75D092B18B9}"/>
              </a:ext>
            </a:extLst>
          </p:cNvPr>
          <p:cNvSpPr txBox="1"/>
          <p:nvPr/>
        </p:nvSpPr>
        <p:spPr>
          <a:xfrm>
            <a:off x="1269347" y="2036966"/>
            <a:ext cx="9944289" cy="584775"/>
          </a:xfrm>
          <a:prstGeom prst="rect">
            <a:avLst/>
          </a:prstGeom>
          <a:noFill/>
        </p:spPr>
        <p:txBody>
          <a:bodyPr wrap="square" rtlCol="0">
            <a:spAutoFit/>
          </a:bodyPr>
          <a:lstStyle/>
          <a:p>
            <a:pPr algn="ctr"/>
            <a:r>
              <a:rPr lang="en-GB"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Staff Engagement Score</a:t>
            </a:r>
            <a:endParaRPr lang="en-GB"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2EA-B8BC-970E-A0F1-7C5BB52885EB}"/>
              </a:ext>
            </a:extLst>
          </p:cNvPr>
          <p:cNvSpPr txBox="1"/>
          <p:nvPr/>
        </p:nvSpPr>
        <p:spPr>
          <a:xfrm>
            <a:off x="1269347" y="2621741"/>
            <a:ext cx="9944289" cy="1631216"/>
          </a:xfrm>
          <a:prstGeom prst="rect">
            <a:avLst/>
          </a:prstGeom>
          <a:noFill/>
        </p:spPr>
        <p:txBody>
          <a:bodyPr wrap="square" rtlCol="0">
            <a:spAutoFit/>
          </a:bodyPr>
          <a:lstStyle/>
          <a:p>
            <a:pPr algn="ctr"/>
            <a:r>
              <a:rPr lang="en-GB" sz="20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The NHS Staff Survey engagement score is a metric that measures the level of engagement among staff. It is calculated based on responses to survey questions related to staff engagement, satisfaction, and motivation. The score reflects the extent to which employees feel connected to their work, their organisation, and its mission. Higher engagement scores indicate that staff are more likely to be committed, motivated, and productive in their roles.</a:t>
            </a:r>
          </a:p>
        </p:txBody>
      </p:sp>
      <p:sp>
        <p:nvSpPr>
          <p:cNvPr id="5" name="5-point Star 4">
            <a:extLst>
              <a:ext uri="{FF2B5EF4-FFF2-40B4-BE49-F238E27FC236}">
                <a16:creationId xmlns:a16="http://schemas.microsoft.com/office/drawing/2014/main" id="{897C6101-786A-B3A1-0ED1-0F4537008AC3}"/>
              </a:ext>
            </a:extLst>
          </p:cNvPr>
          <p:cNvSpPr/>
          <p:nvPr/>
        </p:nvSpPr>
        <p:spPr>
          <a:xfrm>
            <a:off x="472930" y="246993"/>
            <a:ext cx="739036" cy="593084"/>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E7A1C33-108B-26D9-4FF4-282DDF6FDE3D}"/>
              </a:ext>
            </a:extLst>
          </p:cNvPr>
          <p:cNvSpPr txBox="1"/>
          <p:nvPr/>
        </p:nvSpPr>
        <p:spPr>
          <a:xfrm>
            <a:off x="75128" y="868930"/>
            <a:ext cx="1553630" cy="400110"/>
          </a:xfrm>
          <a:prstGeom prst="rect">
            <a:avLst/>
          </a:prstGeom>
          <a:noFill/>
        </p:spPr>
        <p:txBody>
          <a:bodyPr wrap="none" lIns="91440" tIns="45720" rIns="91440" bIns="45720" rtlCol="0" anchor="t">
            <a:spAutoFit/>
          </a:bodyPr>
          <a:lstStyle/>
          <a:p>
            <a:r>
              <a:rPr lang="en-GB" sz="2000" b="1">
                <a:solidFill>
                  <a:schemeClr val="accent4"/>
                </a:solidFill>
              </a:rPr>
              <a:t>2022 Priority</a:t>
            </a:r>
          </a:p>
        </p:txBody>
      </p:sp>
      <p:sp>
        <p:nvSpPr>
          <p:cNvPr id="9" name="Rectangle 8">
            <a:extLst>
              <a:ext uri="{FF2B5EF4-FFF2-40B4-BE49-F238E27FC236}">
                <a16:creationId xmlns:a16="http://schemas.microsoft.com/office/drawing/2014/main" id="{B1AEFF87-A0B7-3361-C812-387BAE92050A}"/>
              </a:ext>
            </a:extLst>
          </p:cNvPr>
          <p:cNvSpPr/>
          <p:nvPr/>
        </p:nvSpPr>
        <p:spPr>
          <a:xfrm>
            <a:off x="3615593" y="5241404"/>
            <a:ext cx="4960814" cy="129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F0FB9728-5FA7-EA30-146F-FF1557DA22D2}"/>
              </a:ext>
            </a:extLst>
          </p:cNvPr>
          <p:cNvGraphicFramePr>
            <a:graphicFrameLocks noGrp="1"/>
          </p:cNvGraphicFramePr>
          <p:nvPr>
            <p:extLst>
              <p:ext uri="{D42A27DB-BD31-4B8C-83A1-F6EECF244321}">
                <p14:modId xmlns:p14="http://schemas.microsoft.com/office/powerpoint/2010/main" val="884039822"/>
              </p:ext>
            </p:extLst>
          </p:nvPr>
        </p:nvGraphicFramePr>
        <p:xfrm>
          <a:off x="3615593" y="4518690"/>
          <a:ext cx="4960814" cy="2017994"/>
        </p:xfrm>
        <a:graphic>
          <a:graphicData uri="http://schemas.openxmlformats.org/drawingml/2006/table">
            <a:tbl>
              <a:tblPr/>
              <a:tblGrid>
                <a:gridCol w="1479319">
                  <a:extLst>
                    <a:ext uri="{9D8B030D-6E8A-4147-A177-3AD203B41FA5}">
                      <a16:colId xmlns:a16="http://schemas.microsoft.com/office/drawing/2014/main" val="122643643"/>
                    </a:ext>
                  </a:extLst>
                </a:gridCol>
                <a:gridCol w="994548">
                  <a:extLst>
                    <a:ext uri="{9D8B030D-6E8A-4147-A177-3AD203B41FA5}">
                      <a16:colId xmlns:a16="http://schemas.microsoft.com/office/drawing/2014/main" val="418012199"/>
                    </a:ext>
                  </a:extLst>
                </a:gridCol>
                <a:gridCol w="986199">
                  <a:extLst>
                    <a:ext uri="{9D8B030D-6E8A-4147-A177-3AD203B41FA5}">
                      <a16:colId xmlns:a16="http://schemas.microsoft.com/office/drawing/2014/main" val="1679567584"/>
                    </a:ext>
                  </a:extLst>
                </a:gridCol>
                <a:gridCol w="1500748">
                  <a:extLst>
                    <a:ext uri="{9D8B030D-6E8A-4147-A177-3AD203B41FA5}">
                      <a16:colId xmlns:a16="http://schemas.microsoft.com/office/drawing/2014/main" val="2632983366"/>
                    </a:ext>
                  </a:extLst>
                </a:gridCol>
              </a:tblGrid>
              <a:tr h="701269">
                <a:tc>
                  <a:txBody>
                    <a:bodyPr/>
                    <a:lstStyle/>
                    <a:p>
                      <a:endParaRPr lang="en-GB"/>
                    </a:p>
                  </a:txBody>
                  <a:tcP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GB" sz="1600" b="1" i="0">
                          <a:solidFill>
                            <a:srgbClr val="FFFFFF"/>
                          </a:solidFill>
                          <a:effectLst/>
                          <a:latin typeface="Calibri" panose="020F0502020204030204" pitchFamily="34" charset="0"/>
                        </a:rPr>
                        <a:t>2021</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2022</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rtl="0" fontAlgn="base"/>
                      <a:r>
                        <a:rPr lang="en-GB" sz="1600" b="1" i="0">
                          <a:solidFill>
                            <a:srgbClr val="FFFFFF"/>
                          </a:solidFill>
                          <a:effectLst/>
                          <a:latin typeface="Calibri" panose="020F0502020204030204" pitchFamily="34" charset="0"/>
                        </a:rPr>
                        <a:t>2023</a:t>
                      </a:r>
                      <a:r>
                        <a:rPr lang="en-GB" sz="1600" b="0" i="0">
                          <a:solidFill>
                            <a:srgbClr val="000000"/>
                          </a:solidFill>
                          <a:effectLst/>
                          <a:latin typeface="Calibri" panose="020F0502020204030204" pitchFamily="34" charset="0"/>
                        </a:rPr>
                        <a:t>​</a:t>
                      </a:r>
                      <a:endParaRPr lang="en-GB"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51408880"/>
                  </a:ext>
                </a:extLst>
              </a:tr>
              <a:tr h="366575">
                <a:tc>
                  <a:txBody>
                    <a:bodyPr/>
                    <a:lstStyle/>
                    <a:p>
                      <a:pPr algn="l" rtl="0" fontAlgn="base"/>
                      <a:r>
                        <a:rPr lang="en-GB" sz="1800" b="1" i="0">
                          <a:solidFill>
                            <a:srgbClr val="000000"/>
                          </a:solidFill>
                          <a:effectLst/>
                          <a:latin typeface="Calibri" panose="020F0502020204030204" pitchFamily="34" charset="0"/>
                        </a:rPr>
                        <a:t>Disabled</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6.96</a:t>
                      </a:r>
                      <a:endParaRPr lang="en-GB" sz="1800" b="0" i="0">
                        <a:solidFill>
                          <a:srgbClr val="000000"/>
                        </a:solidFill>
                        <a:effectLst/>
                      </a:endParaRPr>
                    </a:p>
                  </a:txBody>
                  <a:tcPr anchor="ctr">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6.7​0</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6.96​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906360"/>
                  </a:ext>
                </a:extLst>
              </a:tr>
              <a:tr h="338203">
                <a:tc>
                  <a:txBody>
                    <a:bodyPr/>
                    <a:lstStyle/>
                    <a:p>
                      <a:pPr algn="l" rtl="0" fontAlgn="base"/>
                      <a:r>
                        <a:rPr lang="en-GB" sz="1800" b="1" i="0">
                          <a:solidFill>
                            <a:srgbClr val="000000"/>
                          </a:solidFill>
                          <a:effectLst/>
                          <a:latin typeface="Calibri" panose="020F0502020204030204" pitchFamily="34" charset="0"/>
                        </a:rPr>
                        <a:t>Non Disabled</a:t>
                      </a:r>
                      <a:r>
                        <a:rPr lang="en-GB" sz="1800" b="0" i="0">
                          <a:solidFill>
                            <a:srgbClr val="000000"/>
                          </a:solidFill>
                          <a:effectLst/>
                          <a:latin typeface="Calibri" panose="020F0502020204030204" pitchFamily="34" charset="0"/>
                        </a:rPr>
                        <a:t>​</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latin typeface="Calibri" panose="020F0502020204030204" pitchFamily="34" charset="0"/>
                        </a:rPr>
                        <a:t>7.38​</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a:solidFill>
                            <a:srgbClr val="000000"/>
                          </a:solidFill>
                          <a:effectLst/>
                        </a:rPr>
                        <a:t>7.32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r>
                        <a:rPr lang="en-GB" sz="1800" b="0" i="0" u="none" strike="noStrike">
                          <a:solidFill>
                            <a:srgbClr val="000000"/>
                          </a:solidFill>
                          <a:effectLst/>
                          <a:latin typeface="Calibri" panose="020F0502020204030204" pitchFamily="34" charset="0"/>
                        </a:rPr>
                        <a:t>7.46</a:t>
                      </a:r>
                      <a:endParaRPr lang="en-GB" sz="1800" b="0" i="0">
                        <a:solidFill>
                          <a:srgbClr val="000000"/>
                        </a:solidFill>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744716"/>
                  </a:ext>
                </a:extLst>
              </a:tr>
              <a:tr h="58439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1" i="0">
                          <a:solidFill>
                            <a:srgbClr val="000000"/>
                          </a:solidFill>
                          <a:effectLst/>
                        </a:rPr>
                        <a:t>Equity Gap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0.42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0" i="0">
                          <a:solidFill>
                            <a:srgbClr val="000000"/>
                          </a:solidFill>
                          <a:effectLst/>
                        </a:rPr>
                        <a:t>0.62</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ase"/>
                      <a:r>
                        <a:rPr lang="en-GB" sz="1800" b="1" i="0">
                          <a:solidFill>
                            <a:srgbClr val="000000"/>
                          </a:solidFill>
                          <a:effectLst/>
                        </a:rPr>
                        <a:t>0.5</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130634714"/>
                  </a:ext>
                </a:extLst>
              </a:tr>
            </a:tbl>
          </a:graphicData>
        </a:graphic>
      </p:graphicFrame>
      <p:pic>
        <p:nvPicPr>
          <p:cNvPr id="6" name="Picture 5">
            <a:extLst>
              <a:ext uri="{FF2B5EF4-FFF2-40B4-BE49-F238E27FC236}">
                <a16:creationId xmlns:a16="http://schemas.microsoft.com/office/drawing/2014/main" id="{C5BD9592-4D0E-86D7-8CE6-F71AA875DEE1}"/>
              </a:ext>
            </a:extLst>
          </p:cNvPr>
          <p:cNvPicPr>
            <a:picLocks noChangeAspect="1"/>
          </p:cNvPicPr>
          <p:nvPr/>
        </p:nvPicPr>
        <p:blipFill>
          <a:blip r:embed="rId2"/>
          <a:stretch>
            <a:fillRect/>
          </a:stretch>
        </p:blipFill>
        <p:spPr>
          <a:xfrm>
            <a:off x="8574004" y="4519612"/>
            <a:ext cx="2022308" cy="2019802"/>
          </a:xfrm>
          <a:prstGeom prst="rect">
            <a:avLst/>
          </a:prstGeom>
        </p:spPr>
      </p:pic>
    </p:spTree>
    <p:extLst>
      <p:ext uri="{BB962C8B-B14F-4D97-AF65-F5344CB8AC3E}">
        <p14:creationId xmlns:p14="http://schemas.microsoft.com/office/powerpoint/2010/main" val="196271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620975873"/>
              </p:ext>
            </p:extLst>
          </p:nvPr>
        </p:nvGraphicFramePr>
        <p:xfrm>
          <a:off x="3086346" y="2176731"/>
          <a:ext cx="7766440" cy="4192016"/>
        </p:xfrm>
        <a:graphic>
          <a:graphicData uri="http://schemas.openxmlformats.org/drawingml/2006/table">
            <a:tbl>
              <a:tblPr/>
              <a:tblGrid>
                <a:gridCol w="4885210">
                  <a:extLst>
                    <a:ext uri="{9D8B030D-6E8A-4147-A177-3AD203B41FA5}">
                      <a16:colId xmlns:a16="http://schemas.microsoft.com/office/drawing/2014/main" val="20000"/>
                    </a:ext>
                  </a:extLst>
                </a:gridCol>
                <a:gridCol w="926722">
                  <a:extLst>
                    <a:ext uri="{9D8B030D-6E8A-4147-A177-3AD203B41FA5}">
                      <a16:colId xmlns:a16="http://schemas.microsoft.com/office/drawing/2014/main" val="20001"/>
                    </a:ext>
                  </a:extLst>
                </a:gridCol>
                <a:gridCol w="977254">
                  <a:extLst>
                    <a:ext uri="{9D8B030D-6E8A-4147-A177-3AD203B41FA5}">
                      <a16:colId xmlns:a16="http://schemas.microsoft.com/office/drawing/2014/main" val="3054109279"/>
                    </a:ext>
                  </a:extLst>
                </a:gridCol>
                <a:gridCol w="977254">
                  <a:extLst>
                    <a:ext uri="{9D8B030D-6E8A-4147-A177-3AD203B41FA5}">
                      <a16:colId xmlns:a16="http://schemas.microsoft.com/office/drawing/2014/main" val="20002"/>
                    </a:ext>
                  </a:extLst>
                </a:gridCol>
              </a:tblGrid>
              <a:tr h="408496">
                <a:tc rowSpan="2">
                  <a:txBody>
                    <a:bodyPr/>
                    <a:lstStyle/>
                    <a:p>
                      <a:pPr algn="l">
                        <a:lnSpc>
                          <a:spcPts val="2799"/>
                        </a:lnSpc>
                        <a:defRPr/>
                      </a:pPr>
                      <a:r>
                        <a:rPr lang="en-US" sz="1300" dirty="0">
                          <a:solidFill>
                            <a:srgbClr val="FFFFFF"/>
                          </a:solidFill>
                          <a:latin typeface="Arial"/>
                        </a:rPr>
                        <a:t>Indicators from NHS National Staff Survey</a:t>
                      </a:r>
                      <a:endParaRPr lang="en-US" sz="13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a:txBody>
                    <a:bodyPr/>
                    <a:lstStyle/>
                    <a:p>
                      <a:pPr algn="ctr">
                        <a:lnSpc>
                          <a:spcPts val="2799"/>
                        </a:lnSpc>
                        <a:defRPr/>
                      </a:pPr>
                      <a:r>
                        <a:rPr lang="en-US" sz="1300" dirty="0">
                          <a:solidFill>
                            <a:srgbClr val="FFFFFF"/>
                          </a:solidFill>
                          <a:latin typeface="Arial"/>
                        </a:rPr>
                        <a:t>2023</a:t>
                      </a:r>
                      <a:endParaRPr lang="en-US" sz="13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gridSpan="2">
                  <a:txBody>
                    <a:bodyPr/>
                    <a:lstStyle/>
                    <a:p>
                      <a:pPr lvl="0" algn="ctr">
                        <a:lnSpc>
                          <a:spcPts val="2799"/>
                        </a:lnSpc>
                        <a:buNone/>
                      </a:pPr>
                      <a:r>
                        <a:rPr lang="en-US" sz="1300" dirty="0">
                          <a:solidFill>
                            <a:srgbClr val="FFFFFF"/>
                          </a:solidFill>
                          <a:latin typeface="Arial"/>
                        </a:rPr>
                        <a:t>2024</a:t>
                      </a:r>
                      <a:endParaRPr lang="en-US" sz="1200" dirty="0"/>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cap="flat" cmpd="sng" algn="ctr">
                      <a:solidFill>
                        <a:srgbClr val="000000"/>
                      </a:solidFill>
                      <a:prstDash val="solid"/>
                      <a:round/>
                      <a:headEnd type="none" w="med" len="med"/>
                      <a:tailEnd type="none" w="med" len="med"/>
                    </a:lnB>
                    <a:solidFill>
                      <a:srgbClr val="2B4A9D"/>
                    </a:solidFill>
                  </a:tcPr>
                </a:tc>
                <a:tc hMerge="1">
                  <a:txBody>
                    <a:bodyPr/>
                    <a:lstStyle/>
                    <a:p>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extLst>
                  <a:ext uri="{0D108BD9-81ED-4DB2-BD59-A6C34878D82A}">
                    <a16:rowId xmlns:a16="http://schemas.microsoft.com/office/drawing/2014/main" val="10000"/>
                  </a:ext>
                </a:extLst>
              </a:tr>
              <a:tr h="408496">
                <a:tc vMerge="1">
                  <a:txBody>
                    <a:bodyPr/>
                    <a:lstStyle/>
                    <a:p>
                      <a:endParaRPr lang="en-GB"/>
                    </a:p>
                  </a:txBody>
                  <a:tcPr/>
                </a:tc>
                <a:tc>
                  <a:txBody>
                    <a:bodyPr/>
                    <a:lstStyle/>
                    <a:p>
                      <a:pPr algn="ctr">
                        <a:lnSpc>
                          <a:spcPts val="2799"/>
                        </a:lnSpc>
                        <a:defRPr/>
                      </a:pPr>
                      <a:r>
                        <a:rPr lang="en-US" sz="1300" dirty="0">
                          <a:solidFill>
                            <a:schemeClr val="bg1"/>
                          </a:solidFill>
                        </a:rPr>
                        <a:t>Actual</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a:txBody>
                    <a:bodyPr/>
                    <a:lstStyle/>
                    <a:p>
                      <a:pPr algn="ctr">
                        <a:lnSpc>
                          <a:spcPts val="2799"/>
                        </a:lnSpc>
                        <a:defRPr/>
                      </a:pPr>
                      <a:r>
                        <a:rPr lang="en-US" sz="1300" dirty="0">
                          <a:solidFill>
                            <a:schemeClr val="bg1"/>
                          </a:solidFill>
                        </a:rPr>
                        <a:t>Estimate</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lnB>
                    <a:solidFill>
                      <a:srgbClr val="2B4A9D"/>
                    </a:solidFill>
                  </a:tcPr>
                </a:tc>
                <a:tc>
                  <a:txBody>
                    <a:bodyPr/>
                    <a:lstStyle/>
                    <a:p>
                      <a:pPr lvl="0" algn="ctr">
                        <a:lnSpc>
                          <a:spcPts val="2799"/>
                        </a:lnSpc>
                        <a:buNone/>
                      </a:pPr>
                      <a:r>
                        <a:rPr lang="en-US" sz="1200" dirty="0">
                          <a:solidFill>
                            <a:schemeClr val="bg1"/>
                          </a:solidFill>
                        </a:rPr>
                        <a:t>Actual</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extLst>
                  <a:ext uri="{0D108BD9-81ED-4DB2-BD59-A6C34878D82A}">
                    <a16:rowId xmlns:a16="http://schemas.microsoft.com/office/drawing/2014/main" val="381621034"/>
                  </a:ext>
                </a:extLst>
              </a:tr>
              <a:tr h="609558">
                <a:tc>
                  <a:txBody>
                    <a:bodyPr/>
                    <a:lstStyle/>
                    <a:p>
                      <a:pPr algn="l">
                        <a:lnSpc>
                          <a:spcPts val="2799"/>
                        </a:lnSpc>
                      </a:pPr>
                      <a:r>
                        <a:rPr lang="en-US" sz="1300" dirty="0">
                          <a:solidFill>
                            <a:srgbClr val="000000"/>
                          </a:solidFill>
                          <a:latin typeface="Arial"/>
                        </a:rPr>
                        <a:t>Increase confidence in reporting of harassment, bullying or abuse experienced at work </a:t>
                      </a:r>
                      <a:endParaRPr lang="en-US" sz="7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799"/>
                        </a:lnSpc>
                        <a:defRPr/>
                      </a:pPr>
                      <a:r>
                        <a:rPr lang="en-US" sz="1300" dirty="0"/>
                        <a:t>54.7%</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799"/>
                        </a:lnSpc>
                        <a:defRPr/>
                      </a:pPr>
                      <a:r>
                        <a:rPr lang="en-US" sz="1300" dirty="0">
                          <a:solidFill>
                            <a:srgbClr val="000000"/>
                          </a:solidFill>
                          <a:latin typeface="Arial"/>
                        </a:rPr>
                        <a:t>57%</a:t>
                      </a:r>
                      <a:endParaRPr lang="en-US" sz="1300" dirty="0"/>
                    </a:p>
                  </a:txBody>
                  <a:tcPr marL="76200" marR="76200" marT="76200" marB="76200" anchor="ctr">
                    <a:lnL w="19050">
                      <a:solidFill>
                        <a:srgbClr val="000000"/>
                      </a:solidFill>
                    </a:lnL>
                    <a:lnR w="19050">
                      <a:solidFill>
                        <a:srgbClr val="000000"/>
                      </a:solidFill>
                    </a:lnR>
                    <a:lnT w="19050">
                      <a:solidFill>
                        <a:srgbClr val="000000"/>
                      </a:solidFill>
                    </a:lnT>
                    <a:lnB w="19050">
                      <a:solidFill>
                        <a:srgbClr val="000000"/>
                      </a:solidFill>
                    </a:lnB>
                    <a:solidFill>
                      <a:schemeClr val="accent5">
                        <a:lumMod val="20000"/>
                        <a:lumOff val="80000"/>
                      </a:schemeClr>
                    </a:solidFill>
                  </a:tcPr>
                </a:tc>
                <a:tc>
                  <a:txBody>
                    <a:bodyPr/>
                    <a:lstStyle/>
                    <a:p>
                      <a:pPr lvl="0" algn="ctr">
                        <a:lnSpc>
                          <a:spcPts val="2799"/>
                        </a:lnSpc>
                        <a:buNone/>
                        <a:defRPr/>
                      </a:pPr>
                      <a:r>
                        <a:rPr lang="en-US" sz="1300" dirty="0">
                          <a:solidFill>
                            <a:srgbClr val="000000"/>
                          </a:solidFill>
                          <a:latin typeface="Arial"/>
                        </a:rPr>
                        <a:t>61.3%</a:t>
                      </a:r>
                      <a:endParaRPr lang="en-US" sz="12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609558">
                <a:tc>
                  <a:txBody>
                    <a:bodyPr/>
                    <a:lstStyle/>
                    <a:p>
                      <a:pPr algn="l">
                        <a:lnSpc>
                          <a:spcPts val="2799"/>
                        </a:lnSpc>
                        <a:defRPr/>
                      </a:pPr>
                      <a:r>
                        <a:rPr lang="en-US" sz="1300" dirty="0">
                          <a:solidFill>
                            <a:srgbClr val="000000"/>
                          </a:solidFill>
                          <a:latin typeface="Arial"/>
                        </a:rPr>
                        <a:t>Reduce experience of discrimination from line managers and colleagues</a:t>
                      </a:r>
                      <a:endParaRPr lang="en-US" sz="13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99"/>
                        </a:lnSpc>
                        <a:defRPr/>
                      </a:pPr>
                      <a:r>
                        <a:rPr lang="en-US" sz="1300" dirty="0"/>
                        <a:t>13.4%</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99"/>
                        </a:lnSpc>
                        <a:defRPr/>
                      </a:pPr>
                      <a:r>
                        <a:rPr lang="en-US" sz="1300" dirty="0">
                          <a:solidFill>
                            <a:srgbClr val="000000"/>
                          </a:solidFill>
                          <a:latin typeface="Arial"/>
                        </a:rPr>
                        <a:t>11%</a:t>
                      </a:r>
                      <a:endParaRPr lang="en-US" sz="1300" dirty="0"/>
                    </a:p>
                  </a:txBody>
                  <a:tcPr marL="76200" marR="76200" marT="76200" marB="76200" anchor="ctr">
                    <a:lnL w="19050">
                      <a:solidFill>
                        <a:srgbClr val="000000"/>
                      </a:solidFill>
                    </a:lnL>
                    <a:lnR w="19050">
                      <a:solidFill>
                        <a:srgbClr val="000000"/>
                      </a:solidFill>
                    </a:lnR>
                    <a:lnT w="19050">
                      <a:solidFill>
                        <a:srgbClr val="000000"/>
                      </a:solidFill>
                    </a:lnT>
                    <a:lnB w="19050">
                      <a:solidFill>
                        <a:srgbClr val="000000"/>
                      </a:solidFill>
                    </a:lnB>
                    <a:solidFill>
                      <a:schemeClr val="bg1"/>
                    </a:solidFill>
                  </a:tcPr>
                </a:tc>
                <a:tc>
                  <a:txBody>
                    <a:bodyPr/>
                    <a:lstStyle/>
                    <a:p>
                      <a:pPr lvl="0" algn="ctr">
                        <a:lnSpc>
                          <a:spcPts val="2799"/>
                        </a:lnSpc>
                        <a:buNone/>
                        <a:defRPr/>
                      </a:pPr>
                      <a:r>
                        <a:rPr lang="en-US" sz="1300" dirty="0">
                          <a:solidFill>
                            <a:srgbClr val="000000"/>
                          </a:solidFill>
                          <a:latin typeface="Arial"/>
                        </a:rPr>
                        <a:t>10.2%</a:t>
                      </a:r>
                      <a:endParaRPr lang="en-US" sz="12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50393">
                <a:tc>
                  <a:txBody>
                    <a:bodyPr/>
                    <a:lstStyle/>
                    <a:p>
                      <a:pPr algn="l">
                        <a:lnSpc>
                          <a:spcPts val="2799"/>
                        </a:lnSpc>
                        <a:defRPr/>
                      </a:pPr>
                      <a:r>
                        <a:rPr lang="en-US" sz="1300" dirty="0">
                          <a:solidFill>
                            <a:srgbClr val="000000"/>
                          </a:solidFill>
                          <a:latin typeface="Arial"/>
                        </a:rPr>
                        <a:t>Improve fair experience to career progression, training and development opportunities</a:t>
                      </a:r>
                      <a:endParaRPr lang="en-US" sz="13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F2"/>
                    </a:solidFill>
                  </a:tcPr>
                </a:tc>
                <a:tc>
                  <a:txBody>
                    <a:bodyPr/>
                    <a:lstStyle/>
                    <a:p>
                      <a:pPr algn="ctr">
                        <a:lnSpc>
                          <a:spcPts val="2799"/>
                        </a:lnSpc>
                        <a:defRPr/>
                      </a:pPr>
                      <a:r>
                        <a:rPr lang="en-US" sz="1300" dirty="0"/>
                        <a:t>57.7%</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F2"/>
                    </a:solidFill>
                  </a:tcPr>
                </a:tc>
                <a:tc>
                  <a:txBody>
                    <a:bodyPr/>
                    <a:lstStyle/>
                    <a:p>
                      <a:pPr algn="ctr">
                        <a:lnSpc>
                          <a:spcPts val="2799"/>
                        </a:lnSpc>
                        <a:defRPr/>
                      </a:pPr>
                      <a:r>
                        <a:rPr lang="en-US" sz="1300" dirty="0">
                          <a:solidFill>
                            <a:srgbClr val="000000"/>
                          </a:solidFill>
                          <a:latin typeface="Arial"/>
                        </a:rPr>
                        <a:t>60%</a:t>
                      </a:r>
                      <a:endParaRPr lang="en-US" sz="1300" dirty="0"/>
                    </a:p>
                  </a:txBody>
                  <a:tcPr marL="76200" marR="76200" marT="76200" marB="76200" anchor="ctr">
                    <a:lnL w="19050">
                      <a:solidFill>
                        <a:srgbClr val="000000"/>
                      </a:solidFill>
                    </a:lnL>
                    <a:lnR w="19050">
                      <a:solidFill>
                        <a:srgbClr val="000000"/>
                      </a:solidFill>
                    </a:lnR>
                    <a:lnT w="19050">
                      <a:solidFill>
                        <a:srgbClr val="000000"/>
                      </a:solidFill>
                    </a:lnT>
                    <a:lnB w="19050">
                      <a:solidFill>
                        <a:srgbClr val="000000"/>
                      </a:solidFill>
                    </a:lnB>
                    <a:solidFill>
                      <a:schemeClr val="accent5">
                        <a:lumMod val="20000"/>
                        <a:lumOff val="80000"/>
                      </a:schemeClr>
                    </a:solidFill>
                  </a:tcPr>
                </a:tc>
                <a:tc>
                  <a:txBody>
                    <a:bodyPr/>
                    <a:lstStyle/>
                    <a:p>
                      <a:pPr lvl="0" algn="ctr">
                        <a:lnSpc>
                          <a:spcPts val="2799"/>
                        </a:lnSpc>
                        <a:buNone/>
                        <a:defRPr/>
                      </a:pPr>
                      <a:r>
                        <a:rPr lang="en-US" sz="1300" dirty="0">
                          <a:solidFill>
                            <a:srgbClr val="000000"/>
                          </a:solidFill>
                          <a:latin typeface="Arial"/>
                        </a:rPr>
                        <a:t>59.6%</a:t>
                      </a:r>
                      <a:endParaRPr lang="en-US" sz="12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50393">
                <a:tc>
                  <a:txBody>
                    <a:bodyPr/>
                    <a:lstStyle/>
                    <a:p>
                      <a:pPr algn="l">
                        <a:lnSpc>
                          <a:spcPts val="2799"/>
                        </a:lnSpc>
                        <a:defRPr/>
                      </a:pPr>
                      <a:r>
                        <a:rPr lang="en-US" sz="1300" dirty="0">
                          <a:solidFill>
                            <a:srgbClr val="000000"/>
                          </a:solidFill>
                          <a:latin typeface="Arial"/>
                        </a:rPr>
                        <a:t>Reduce experience of musculoskeletal problems (MSK) as a result of work activities</a:t>
                      </a:r>
                      <a:endParaRPr lang="en-US" sz="13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99"/>
                        </a:lnSpc>
                        <a:defRPr/>
                      </a:pPr>
                      <a:r>
                        <a:rPr lang="en-US" sz="1300" dirty="0"/>
                        <a:t>29.2%</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799"/>
                        </a:lnSpc>
                        <a:defRPr/>
                      </a:pPr>
                      <a:r>
                        <a:rPr lang="en-US" sz="1300" dirty="0">
                          <a:solidFill>
                            <a:srgbClr val="000000"/>
                          </a:solidFill>
                          <a:latin typeface="Arial"/>
                        </a:rPr>
                        <a:t>26%</a:t>
                      </a:r>
                      <a:endParaRPr lang="en-US" sz="1300" dirty="0"/>
                    </a:p>
                  </a:txBody>
                  <a:tcPr marL="76200" marR="76200" marT="76200" marB="76200" anchor="ctr">
                    <a:lnL w="19050">
                      <a:solidFill>
                        <a:srgbClr val="000000"/>
                      </a:solidFill>
                    </a:lnL>
                    <a:lnR w="19050">
                      <a:solidFill>
                        <a:srgbClr val="000000"/>
                      </a:solidFill>
                    </a:lnR>
                    <a:lnT w="19050">
                      <a:solidFill>
                        <a:srgbClr val="000000"/>
                      </a:solidFill>
                    </a:lnT>
                    <a:lnB w="19050">
                      <a:solidFill>
                        <a:srgbClr val="000000"/>
                      </a:solidFill>
                    </a:lnB>
                    <a:solidFill>
                      <a:schemeClr val="bg1"/>
                    </a:solidFill>
                  </a:tcPr>
                </a:tc>
                <a:tc>
                  <a:txBody>
                    <a:bodyPr/>
                    <a:lstStyle/>
                    <a:p>
                      <a:pPr lvl="0" algn="ctr">
                        <a:lnSpc>
                          <a:spcPts val="2799"/>
                        </a:lnSpc>
                        <a:buNone/>
                        <a:defRPr/>
                      </a:pPr>
                      <a:r>
                        <a:rPr lang="en-US" sz="1300" dirty="0">
                          <a:solidFill>
                            <a:srgbClr val="000000"/>
                          </a:solidFill>
                          <a:latin typeface="Arial"/>
                        </a:rPr>
                        <a:t>25.8%</a:t>
                      </a:r>
                      <a:endParaRPr lang="en-US" sz="1200" dirty="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TextBox 3"/>
          <p:cNvSpPr txBox="1"/>
          <p:nvPr/>
        </p:nvSpPr>
        <p:spPr>
          <a:xfrm>
            <a:off x="293090" y="596059"/>
            <a:ext cx="11605821" cy="353045"/>
          </a:xfrm>
          <a:prstGeom prst="rect">
            <a:avLst/>
          </a:prstGeom>
        </p:spPr>
        <p:txBody>
          <a:bodyPr lIns="0" tIns="0" rIns="0" bIns="0" rtlCol="0" anchor="t">
            <a:spAutoFit/>
          </a:bodyPr>
          <a:lstStyle/>
          <a:p>
            <a:pPr>
              <a:lnSpc>
                <a:spcPts val="2730"/>
              </a:lnSpc>
            </a:pPr>
            <a:r>
              <a:rPr lang="en-US" sz="2600" spc="130">
                <a:solidFill>
                  <a:srgbClr val="2B4A9D"/>
                </a:solidFill>
                <a:latin typeface="Poppins ExtraBold"/>
              </a:rPr>
              <a:t>EDI targets for Intersectionality</a:t>
            </a:r>
          </a:p>
        </p:txBody>
      </p:sp>
      <p:grpSp>
        <p:nvGrpSpPr>
          <p:cNvPr id="4" name="Group 4"/>
          <p:cNvGrpSpPr/>
          <p:nvPr/>
        </p:nvGrpSpPr>
        <p:grpSpPr>
          <a:xfrm>
            <a:off x="318422" y="2003133"/>
            <a:ext cx="2325576" cy="4300751"/>
            <a:chOff x="0" y="-482203"/>
            <a:chExt cx="4651152" cy="8601502"/>
          </a:xfrm>
        </p:grpSpPr>
        <p:grpSp>
          <p:nvGrpSpPr>
            <p:cNvPr id="5" name="Group 5"/>
            <p:cNvGrpSpPr/>
            <p:nvPr/>
          </p:nvGrpSpPr>
          <p:grpSpPr>
            <a:xfrm>
              <a:off x="0" y="-482203"/>
              <a:ext cx="3536155" cy="8596222"/>
              <a:chOff x="0" y="-95250"/>
              <a:chExt cx="698500" cy="1698019"/>
            </a:xfrm>
          </p:grpSpPr>
          <p:sp>
            <p:nvSpPr>
              <p:cNvPr id="6" name="Freeform 6"/>
              <p:cNvSpPr/>
              <p:nvPr/>
            </p:nvSpPr>
            <p:spPr>
              <a:xfrm>
                <a:off x="0" y="0"/>
                <a:ext cx="371996" cy="1602769"/>
              </a:xfrm>
              <a:custGeom>
                <a:avLst/>
                <a:gdLst/>
                <a:ahLst/>
                <a:cxnLst/>
                <a:rect l="l" t="t" r="r" b="b"/>
                <a:pathLst>
                  <a:path w="371996" h="1602769">
                    <a:moveTo>
                      <a:pt x="168796" y="0"/>
                    </a:moveTo>
                    <a:lnTo>
                      <a:pt x="0" y="0"/>
                    </a:lnTo>
                    <a:lnTo>
                      <a:pt x="0" y="1602769"/>
                    </a:lnTo>
                    <a:lnTo>
                      <a:pt x="168796" y="1602769"/>
                    </a:lnTo>
                    <a:lnTo>
                      <a:pt x="371996" y="801385"/>
                    </a:lnTo>
                    <a:lnTo>
                      <a:pt x="168796" y="0"/>
                    </a:lnTo>
                    <a:close/>
                  </a:path>
                </a:pathLst>
              </a:custGeom>
              <a:solidFill>
                <a:srgbClr val="2B4A9D"/>
              </a:solidFill>
            </p:spPr>
            <p:txBody>
              <a:bodyPr/>
              <a:lstStyle/>
              <a:p>
                <a:endParaRPr lang="en-GB" sz="1200"/>
              </a:p>
            </p:txBody>
          </p:sp>
          <p:sp>
            <p:nvSpPr>
              <p:cNvPr id="7" name="TextBox 7"/>
              <p:cNvSpPr txBox="1"/>
              <p:nvPr/>
            </p:nvSpPr>
            <p:spPr>
              <a:xfrm>
                <a:off x="0" y="-95250"/>
                <a:ext cx="698500" cy="501650"/>
              </a:xfrm>
              <a:prstGeom prst="rect">
                <a:avLst/>
              </a:prstGeom>
            </p:spPr>
            <p:txBody>
              <a:bodyPr lIns="33867" tIns="33867" rIns="33867" bIns="33867" rtlCol="0" anchor="ctr"/>
              <a:lstStyle/>
              <a:p>
                <a:pPr algn="ctr">
                  <a:lnSpc>
                    <a:spcPts val="2240"/>
                  </a:lnSpc>
                </a:pPr>
                <a:endParaRPr sz="1200"/>
              </a:p>
            </p:txBody>
          </p:sp>
        </p:grpSp>
        <p:grpSp>
          <p:nvGrpSpPr>
            <p:cNvPr id="8" name="Group 8"/>
            <p:cNvGrpSpPr/>
            <p:nvPr/>
          </p:nvGrpSpPr>
          <p:grpSpPr>
            <a:xfrm>
              <a:off x="2767923" y="5280"/>
              <a:ext cx="1883229" cy="8114019"/>
              <a:chOff x="0" y="0"/>
              <a:chExt cx="371996" cy="1602769"/>
            </a:xfrm>
          </p:grpSpPr>
          <p:sp>
            <p:nvSpPr>
              <p:cNvPr id="9" name="Freeform 9"/>
              <p:cNvSpPr/>
              <p:nvPr/>
            </p:nvSpPr>
            <p:spPr>
              <a:xfrm>
                <a:off x="0" y="0"/>
                <a:ext cx="371996" cy="1602769"/>
              </a:xfrm>
              <a:custGeom>
                <a:avLst/>
                <a:gdLst/>
                <a:ahLst/>
                <a:cxnLst/>
                <a:rect l="l" t="t" r="r" b="b"/>
                <a:pathLst>
                  <a:path w="371996" h="1602769">
                    <a:moveTo>
                      <a:pt x="168796" y="0"/>
                    </a:moveTo>
                    <a:lnTo>
                      <a:pt x="0" y="0"/>
                    </a:lnTo>
                    <a:lnTo>
                      <a:pt x="0" y="1602769"/>
                    </a:lnTo>
                    <a:lnTo>
                      <a:pt x="168796" y="1602769"/>
                    </a:lnTo>
                    <a:lnTo>
                      <a:pt x="371996" y="801385"/>
                    </a:lnTo>
                    <a:lnTo>
                      <a:pt x="168796" y="0"/>
                    </a:lnTo>
                    <a:close/>
                  </a:path>
                </a:pathLst>
              </a:custGeom>
              <a:solidFill>
                <a:srgbClr val="000000">
                  <a:alpha val="0"/>
                </a:srgbClr>
              </a:solidFill>
              <a:ln w="57150">
                <a:solidFill>
                  <a:srgbClr val="2B4A9D"/>
                </a:solidFill>
              </a:ln>
            </p:spPr>
            <p:txBody>
              <a:bodyPr/>
              <a:lstStyle/>
              <a:p>
                <a:endParaRPr lang="en-GB" sz="1200"/>
              </a:p>
            </p:txBody>
          </p:sp>
          <p:sp>
            <p:nvSpPr>
              <p:cNvPr id="10" name="TextBox 10"/>
              <p:cNvSpPr txBox="1"/>
              <p:nvPr/>
            </p:nvSpPr>
            <p:spPr>
              <a:xfrm>
                <a:off x="0" y="-95250"/>
                <a:ext cx="698500" cy="501650"/>
              </a:xfrm>
              <a:prstGeom prst="rect">
                <a:avLst/>
              </a:prstGeom>
            </p:spPr>
            <p:txBody>
              <a:bodyPr lIns="33867" tIns="33867" rIns="33867" bIns="33867" rtlCol="0" anchor="ctr"/>
              <a:lstStyle/>
              <a:p>
                <a:pPr algn="ctr">
                  <a:lnSpc>
                    <a:spcPts val="2240"/>
                  </a:lnSpc>
                </a:pPr>
                <a:endParaRPr sz="1200"/>
              </a:p>
            </p:txBody>
          </p:sp>
        </p:grpSp>
        <p:sp>
          <p:nvSpPr>
            <p:cNvPr id="11" name="TextBox 11"/>
            <p:cNvSpPr txBox="1"/>
            <p:nvPr/>
          </p:nvSpPr>
          <p:spPr>
            <a:xfrm rot="16200000">
              <a:off x="-2466930" y="3339827"/>
              <a:ext cx="5904382" cy="821250"/>
            </a:xfrm>
            <a:prstGeom prst="rect">
              <a:avLst/>
            </a:prstGeom>
          </p:spPr>
          <p:txBody>
            <a:bodyPr lIns="0" tIns="0" rIns="0" bIns="0" rtlCol="0" anchor="t">
              <a:spAutoFit/>
            </a:bodyPr>
            <a:lstStyle/>
            <a:p>
              <a:pPr>
                <a:lnSpc>
                  <a:spcPts val="3546"/>
                </a:lnSpc>
                <a:spcBef>
                  <a:spcPct val="0"/>
                </a:spcBef>
              </a:pPr>
              <a:r>
                <a:rPr lang="en-US" sz="2533" spc="253">
                  <a:solidFill>
                    <a:srgbClr val="FFFFFF"/>
                  </a:solidFill>
                  <a:latin typeface="Arial Bold"/>
                </a:rPr>
                <a:t>Trust Strategy</a:t>
              </a:r>
            </a:p>
          </p:txBody>
        </p:sp>
        <p:sp>
          <p:nvSpPr>
            <p:cNvPr id="12" name="TextBox 12"/>
            <p:cNvSpPr txBox="1"/>
            <p:nvPr/>
          </p:nvSpPr>
          <p:spPr>
            <a:xfrm rot="16200000">
              <a:off x="-52792" y="3339827"/>
              <a:ext cx="6611954" cy="821250"/>
            </a:xfrm>
            <a:prstGeom prst="rect">
              <a:avLst/>
            </a:prstGeom>
          </p:spPr>
          <p:txBody>
            <a:bodyPr lIns="0" tIns="0" rIns="0" bIns="0" rtlCol="0" anchor="t">
              <a:spAutoFit/>
            </a:bodyPr>
            <a:lstStyle/>
            <a:p>
              <a:pPr>
                <a:lnSpc>
                  <a:spcPts val="3546"/>
                </a:lnSpc>
                <a:spcBef>
                  <a:spcPct val="0"/>
                </a:spcBef>
              </a:pPr>
              <a:r>
                <a:rPr lang="en-US" sz="2533" spc="253">
                  <a:solidFill>
                    <a:srgbClr val="000000"/>
                  </a:solidFill>
                  <a:latin typeface="Arial Bold"/>
                </a:rPr>
                <a:t>Staff Experience</a:t>
              </a:r>
            </a:p>
          </p:txBody>
        </p:sp>
      </p:grpSp>
      <p:sp>
        <p:nvSpPr>
          <p:cNvPr id="14" name="TextBox 13">
            <a:extLst>
              <a:ext uri="{FF2B5EF4-FFF2-40B4-BE49-F238E27FC236}">
                <a16:creationId xmlns:a16="http://schemas.microsoft.com/office/drawing/2014/main" id="{FF44000D-8770-4D27-D5F4-DFAD696D46E5}"/>
              </a:ext>
            </a:extLst>
          </p:cNvPr>
          <p:cNvSpPr txBox="1"/>
          <p:nvPr/>
        </p:nvSpPr>
        <p:spPr>
          <a:xfrm>
            <a:off x="203200" y="1138416"/>
            <a:ext cx="9983229" cy="553998"/>
          </a:xfrm>
          <a:prstGeom prst="rect">
            <a:avLst/>
          </a:prstGeom>
          <a:noFill/>
        </p:spPr>
        <p:txBody>
          <a:bodyPr wrap="square" lIns="91440" tIns="45720" rIns="91440" bIns="45720" anchor="t">
            <a:spAutoFit/>
          </a:bodyPr>
          <a:lstStyle/>
          <a:p>
            <a:r>
              <a:rPr lang="en-US" sz="1500" dirty="0">
                <a:solidFill>
                  <a:srgbClr val="000000"/>
                </a:solidFill>
                <a:ea typeface="+mn-lt"/>
                <a:cs typeface="+mn-lt"/>
              </a:rPr>
              <a:t>ELFT's position on the following indicators ranked among the worst nationally in the 2022 NHS Staff Survey, irrespective of protected characteristics. The projected data reflects anticipated improvements based on focused initiatives.</a:t>
            </a:r>
            <a:endParaRPr lang="en-US" dirty="0">
              <a:ea typeface="+mn-lt"/>
              <a:cs typeface="+mn-lt"/>
            </a:endParaRPr>
          </a:p>
        </p:txBody>
      </p:sp>
      <p:pic>
        <p:nvPicPr>
          <p:cNvPr id="15" name="Picture 14" descr="Logo&#10;&#10;Description automatically generated">
            <a:extLst>
              <a:ext uri="{FF2B5EF4-FFF2-40B4-BE49-F238E27FC236}">
                <a16:creationId xmlns:a16="http://schemas.microsoft.com/office/drawing/2014/main" id="{A2E9B7E1-183C-1349-1F9B-F4BF2787FE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6429" y="76200"/>
            <a:ext cx="2005571" cy="111564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9</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10" name="TextBox 9">
            <a:extLst>
              <a:ext uri="{FF2B5EF4-FFF2-40B4-BE49-F238E27FC236}">
                <a16:creationId xmlns:a16="http://schemas.microsoft.com/office/drawing/2014/main" id="{7A64D6A0-544C-B050-C861-5EB7DE999F38}"/>
              </a:ext>
            </a:extLst>
          </p:cNvPr>
          <p:cNvSpPr txBox="1"/>
          <p:nvPr/>
        </p:nvSpPr>
        <p:spPr>
          <a:xfrm>
            <a:off x="504500" y="1061630"/>
            <a:ext cx="9897226" cy="400110"/>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Staff Engagement Score</a:t>
            </a:r>
          </a:p>
        </p:txBody>
      </p:sp>
      <p:sp>
        <p:nvSpPr>
          <p:cNvPr id="7" name="Rectangle 6">
            <a:extLst>
              <a:ext uri="{FF2B5EF4-FFF2-40B4-BE49-F238E27FC236}">
                <a16:creationId xmlns:a16="http://schemas.microsoft.com/office/drawing/2014/main" id="{1CBB20A2-44B3-C525-983C-451478602FDD}"/>
              </a:ext>
            </a:extLst>
          </p:cNvPr>
          <p:cNvSpPr/>
          <p:nvPr/>
        </p:nvSpPr>
        <p:spPr>
          <a:xfrm>
            <a:off x="3171123" y="6456028"/>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F07495A-36F0-0E7E-E02D-F28EE963C1F8}"/>
              </a:ext>
            </a:extLst>
          </p:cNvPr>
          <p:cNvSpPr/>
          <p:nvPr/>
        </p:nvSpPr>
        <p:spPr>
          <a:xfrm>
            <a:off x="5270717" y="6479620"/>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78E2602-617E-DC81-08A4-59E9C878E4F9}"/>
              </a:ext>
            </a:extLst>
          </p:cNvPr>
          <p:cNvSpPr txBox="1"/>
          <p:nvPr/>
        </p:nvSpPr>
        <p:spPr>
          <a:xfrm>
            <a:off x="3342040" y="6419363"/>
            <a:ext cx="794532" cy="261610"/>
          </a:xfrm>
          <a:prstGeom prst="rect">
            <a:avLst/>
          </a:prstGeom>
          <a:noFill/>
        </p:spPr>
        <p:txBody>
          <a:bodyPr wrap="square" rtlCol="0">
            <a:spAutoFit/>
          </a:bodyPr>
          <a:lstStyle/>
          <a:p>
            <a:r>
              <a:rPr lang="en-GB" sz="1100"/>
              <a:t>Disabled</a:t>
            </a:r>
          </a:p>
        </p:txBody>
      </p:sp>
      <p:sp>
        <p:nvSpPr>
          <p:cNvPr id="12" name="TextBox 11">
            <a:extLst>
              <a:ext uri="{FF2B5EF4-FFF2-40B4-BE49-F238E27FC236}">
                <a16:creationId xmlns:a16="http://schemas.microsoft.com/office/drawing/2014/main" id="{32B42D6B-BFBB-E704-7875-78FB6381BC77}"/>
              </a:ext>
            </a:extLst>
          </p:cNvPr>
          <p:cNvSpPr txBox="1"/>
          <p:nvPr/>
        </p:nvSpPr>
        <p:spPr>
          <a:xfrm>
            <a:off x="5601434" y="6419363"/>
            <a:ext cx="1148935" cy="261610"/>
          </a:xfrm>
          <a:prstGeom prst="rect">
            <a:avLst/>
          </a:prstGeom>
          <a:noFill/>
        </p:spPr>
        <p:txBody>
          <a:bodyPr wrap="square" rtlCol="0">
            <a:spAutoFit/>
          </a:bodyPr>
          <a:lstStyle/>
          <a:p>
            <a:r>
              <a:rPr lang="en-GB" sz="1100"/>
              <a:t>Non-disabled</a:t>
            </a:r>
          </a:p>
        </p:txBody>
      </p:sp>
      <p:sp>
        <p:nvSpPr>
          <p:cNvPr id="4" name="TextBox 3">
            <a:extLst>
              <a:ext uri="{FF2B5EF4-FFF2-40B4-BE49-F238E27FC236}">
                <a16:creationId xmlns:a16="http://schemas.microsoft.com/office/drawing/2014/main" id="{2DD8BCB8-D2A1-F588-CC23-6160C617C904}"/>
              </a:ext>
            </a:extLst>
          </p:cNvPr>
          <p:cNvSpPr txBox="1"/>
          <p:nvPr/>
        </p:nvSpPr>
        <p:spPr>
          <a:xfrm>
            <a:off x="8771201" y="6419363"/>
            <a:ext cx="3048529" cy="261610"/>
          </a:xfrm>
          <a:prstGeom prst="rect">
            <a:avLst/>
          </a:prstGeom>
          <a:noFill/>
        </p:spPr>
        <p:txBody>
          <a:bodyPr wrap="square" rtlCol="0">
            <a:spAutoFit/>
          </a:bodyPr>
          <a:lstStyle/>
          <a:p>
            <a:r>
              <a:rPr lang="en-GB" sz="1100"/>
              <a:t>* Estate and Ancillary data too low to compare</a:t>
            </a:r>
          </a:p>
        </p:txBody>
      </p:sp>
      <p:graphicFrame>
        <p:nvGraphicFramePr>
          <p:cNvPr id="8" name="Chart 7">
            <a:extLst>
              <a:ext uri="{FF2B5EF4-FFF2-40B4-BE49-F238E27FC236}">
                <a16:creationId xmlns:a16="http://schemas.microsoft.com/office/drawing/2014/main" id="{268F8B39-DF5C-618D-50B4-9A2346AA88B9}"/>
              </a:ext>
              <a:ext uri="{147F2762-F138-4A5C-976F-8EAC2B608ADB}">
                <a16:predDERef xmlns:a16="http://schemas.microsoft.com/office/drawing/2014/main" pred="{39F1024C-E1FE-15EE-7593-56EE54EBABD4}"/>
              </a:ext>
            </a:extLst>
          </p:cNvPr>
          <p:cNvGraphicFramePr>
            <a:graphicFrameLocks/>
          </p:cNvGraphicFramePr>
          <p:nvPr/>
        </p:nvGraphicFramePr>
        <p:xfrm>
          <a:off x="6238532" y="1770344"/>
          <a:ext cx="5410672" cy="43359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208B909-35B2-E45B-FD49-BE0074DF17F3}"/>
              </a:ext>
              <a:ext uri="{147F2762-F138-4A5C-976F-8EAC2B608ADB}">
                <a16:predDERef xmlns:a16="http://schemas.microsoft.com/office/drawing/2014/main" pred="{6E0EF673-3939-6A18-D79F-A988E926E893}"/>
              </a:ext>
            </a:extLst>
          </p:cNvPr>
          <p:cNvGraphicFramePr>
            <a:graphicFrameLocks/>
          </p:cNvGraphicFramePr>
          <p:nvPr/>
        </p:nvGraphicFramePr>
        <p:xfrm>
          <a:off x="363489" y="1731488"/>
          <a:ext cx="5615267" cy="43359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26439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9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7" name="TextBox 6">
            <a:extLst>
              <a:ext uri="{FF2B5EF4-FFF2-40B4-BE49-F238E27FC236}">
                <a16:creationId xmlns:a16="http://schemas.microsoft.com/office/drawing/2014/main" id="{CFF4464B-23B2-619E-2245-E78F040D3BDB}"/>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sp>
        <p:nvSpPr>
          <p:cNvPr id="2" name="TextBox 1">
            <a:extLst>
              <a:ext uri="{FF2B5EF4-FFF2-40B4-BE49-F238E27FC236}">
                <a16:creationId xmlns:a16="http://schemas.microsoft.com/office/drawing/2014/main" id="{3B2F0D30-3286-A3E2-2316-F6577052A866}"/>
              </a:ext>
            </a:extLst>
          </p:cNvPr>
          <p:cNvSpPr txBox="1"/>
          <p:nvPr/>
        </p:nvSpPr>
        <p:spPr>
          <a:xfrm>
            <a:off x="504500" y="1061630"/>
            <a:ext cx="9897226" cy="400110"/>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Staff Engagement Score</a:t>
            </a:r>
          </a:p>
        </p:txBody>
      </p:sp>
      <p:graphicFrame>
        <p:nvGraphicFramePr>
          <p:cNvPr id="17" name="Chart 16">
            <a:extLst>
              <a:ext uri="{FF2B5EF4-FFF2-40B4-BE49-F238E27FC236}">
                <a16:creationId xmlns:a16="http://schemas.microsoft.com/office/drawing/2014/main" id="{5054282E-D1F7-79C7-2F18-8E0B0CD6A6B5}"/>
              </a:ext>
              <a:ext uri="{147F2762-F138-4A5C-976F-8EAC2B608ADB}">
                <a16:predDERef xmlns:a16="http://schemas.microsoft.com/office/drawing/2014/main" pred="{7C3DB868-A851-C68C-F3D9-4A0E5A5A9E59}"/>
              </a:ext>
            </a:extLst>
          </p:cNvPr>
          <p:cNvGraphicFramePr>
            <a:graphicFrameLocks/>
          </p:cNvGraphicFramePr>
          <p:nvPr/>
        </p:nvGraphicFramePr>
        <p:xfrm>
          <a:off x="6375747" y="1687559"/>
          <a:ext cx="5203149" cy="4139071"/>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A3D79C6F-705A-E5E5-B9E9-DDEA4D3D7731}"/>
              </a:ext>
            </a:extLst>
          </p:cNvPr>
          <p:cNvGrpSpPr/>
          <p:nvPr/>
        </p:nvGrpSpPr>
        <p:grpSpPr>
          <a:xfrm>
            <a:off x="3616163" y="6398594"/>
            <a:ext cx="3309108" cy="261610"/>
            <a:chOff x="1784150" y="6449640"/>
            <a:chExt cx="3309108" cy="261610"/>
          </a:xfrm>
        </p:grpSpPr>
        <p:sp>
          <p:nvSpPr>
            <p:cNvPr id="20" name="Rectangle 19">
              <a:extLst>
                <a:ext uri="{FF2B5EF4-FFF2-40B4-BE49-F238E27FC236}">
                  <a16:creationId xmlns:a16="http://schemas.microsoft.com/office/drawing/2014/main" id="{316EAE18-B729-6D6E-CB5D-5C2A58415629}"/>
                </a:ext>
              </a:extLst>
            </p:cNvPr>
            <p:cNvSpPr/>
            <p:nvPr/>
          </p:nvSpPr>
          <p:spPr>
            <a:xfrm>
              <a:off x="2700543" y="6509897"/>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F1AB635-3257-8673-795E-96348214720C}"/>
                </a:ext>
              </a:extLst>
            </p:cNvPr>
            <p:cNvSpPr txBox="1"/>
            <p:nvPr/>
          </p:nvSpPr>
          <p:spPr>
            <a:xfrm>
              <a:off x="2908844" y="6449640"/>
              <a:ext cx="1113530" cy="261610"/>
            </a:xfrm>
            <a:prstGeom prst="rect">
              <a:avLst/>
            </a:prstGeom>
            <a:noFill/>
          </p:spPr>
          <p:txBody>
            <a:bodyPr wrap="square" rtlCol="0">
              <a:spAutoFit/>
            </a:bodyPr>
            <a:lstStyle/>
            <a:p>
              <a:r>
                <a:rPr lang="en-GB" sz="1100"/>
                <a:t>Disabled</a:t>
              </a:r>
            </a:p>
          </p:txBody>
        </p:sp>
        <p:grpSp>
          <p:nvGrpSpPr>
            <p:cNvPr id="22" name="Group 21">
              <a:extLst>
                <a:ext uri="{FF2B5EF4-FFF2-40B4-BE49-F238E27FC236}">
                  <a16:creationId xmlns:a16="http://schemas.microsoft.com/office/drawing/2014/main" id="{7CD66AB9-5B17-9F35-D32B-85618FE904CA}"/>
                </a:ext>
              </a:extLst>
            </p:cNvPr>
            <p:cNvGrpSpPr/>
            <p:nvPr/>
          </p:nvGrpSpPr>
          <p:grpSpPr>
            <a:xfrm>
              <a:off x="3905544" y="6449640"/>
              <a:ext cx="1187714" cy="261610"/>
              <a:chOff x="10390088" y="6405256"/>
              <a:chExt cx="1187714" cy="261610"/>
            </a:xfrm>
          </p:grpSpPr>
          <p:sp>
            <p:nvSpPr>
              <p:cNvPr id="25" name="Rectangle 24">
                <a:extLst>
                  <a:ext uri="{FF2B5EF4-FFF2-40B4-BE49-F238E27FC236}">
                    <a16:creationId xmlns:a16="http://schemas.microsoft.com/office/drawing/2014/main" id="{96992BFD-BA9F-FD38-0FF4-5A065FB6DC74}"/>
                  </a:ext>
                </a:extLst>
              </p:cNvPr>
              <p:cNvSpPr/>
              <p:nvPr/>
            </p:nvSpPr>
            <p:spPr>
              <a:xfrm>
                <a:off x="10390088" y="6465513"/>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7D679A1-B776-EC8D-B5C6-C42932657E56}"/>
                  </a:ext>
                </a:extLst>
              </p:cNvPr>
              <p:cNvSpPr txBox="1"/>
              <p:nvPr/>
            </p:nvSpPr>
            <p:spPr>
              <a:xfrm>
                <a:off x="10561086" y="6405256"/>
                <a:ext cx="1016716" cy="261610"/>
              </a:xfrm>
              <a:prstGeom prst="rect">
                <a:avLst/>
              </a:prstGeom>
              <a:noFill/>
            </p:spPr>
            <p:txBody>
              <a:bodyPr wrap="square" rtlCol="0">
                <a:spAutoFit/>
              </a:bodyPr>
              <a:lstStyle/>
              <a:p>
                <a:r>
                  <a:rPr lang="en-GB" sz="1100"/>
                  <a:t>Non-Disabled</a:t>
                </a:r>
              </a:p>
            </p:txBody>
          </p:sp>
        </p:grpSp>
        <p:sp>
          <p:nvSpPr>
            <p:cNvPr id="23" name="TextBox 22">
              <a:extLst>
                <a:ext uri="{FF2B5EF4-FFF2-40B4-BE49-F238E27FC236}">
                  <a16:creationId xmlns:a16="http://schemas.microsoft.com/office/drawing/2014/main" id="{D8054AD2-8176-97E1-4535-D04D80D60C9F}"/>
                </a:ext>
              </a:extLst>
            </p:cNvPr>
            <p:cNvSpPr txBox="1"/>
            <p:nvPr/>
          </p:nvSpPr>
          <p:spPr>
            <a:xfrm>
              <a:off x="1955145" y="6449640"/>
              <a:ext cx="659840" cy="261610"/>
            </a:xfrm>
            <a:prstGeom prst="rect">
              <a:avLst/>
            </a:prstGeom>
            <a:noFill/>
          </p:spPr>
          <p:txBody>
            <a:bodyPr wrap="square" rtlCol="0">
              <a:spAutoFit/>
            </a:bodyPr>
            <a:lstStyle/>
            <a:p>
              <a:r>
                <a:rPr lang="en-GB" sz="1100"/>
                <a:t>Other</a:t>
              </a:r>
            </a:p>
          </p:txBody>
        </p:sp>
        <p:sp>
          <p:nvSpPr>
            <p:cNvPr id="24" name="Rectangle 23">
              <a:extLst>
                <a:ext uri="{FF2B5EF4-FFF2-40B4-BE49-F238E27FC236}">
                  <a16:creationId xmlns:a16="http://schemas.microsoft.com/office/drawing/2014/main" id="{C391A08B-F94F-620D-3C0C-9ED2AFFBFCFE}"/>
                </a:ext>
              </a:extLst>
            </p:cNvPr>
            <p:cNvSpPr/>
            <p:nvPr/>
          </p:nvSpPr>
          <p:spPr>
            <a:xfrm>
              <a:off x="1784150" y="6509897"/>
              <a:ext cx="170916" cy="14109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7" name="Chart 26">
            <a:extLst>
              <a:ext uri="{FF2B5EF4-FFF2-40B4-BE49-F238E27FC236}">
                <a16:creationId xmlns:a16="http://schemas.microsoft.com/office/drawing/2014/main" id="{8EF63997-9F96-84B1-AC06-1A174FCB98E9}"/>
              </a:ext>
            </a:extLst>
          </p:cNvPr>
          <p:cNvGraphicFramePr>
            <a:graphicFrameLocks/>
          </p:cNvGraphicFramePr>
          <p:nvPr/>
        </p:nvGraphicFramePr>
        <p:xfrm>
          <a:off x="613103" y="1461741"/>
          <a:ext cx="5762643" cy="4828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780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DD942-6313-78D8-2CA7-A80586F969E3}"/>
              </a:ext>
            </a:extLst>
          </p:cNvPr>
          <p:cNvSpPr txBox="1"/>
          <p:nvPr/>
        </p:nvSpPr>
        <p:spPr>
          <a:xfrm>
            <a:off x="504500" y="260876"/>
            <a:ext cx="9532434" cy="707886"/>
          </a:xfrm>
          <a:prstGeom prst="rect">
            <a:avLst/>
          </a:prstGeom>
          <a:noFill/>
        </p:spPr>
        <p:txBody>
          <a:bodyPr wrap="square">
            <a:spAutoFit/>
          </a:bodyPr>
          <a:lstStyle/>
          <a:p>
            <a:r>
              <a:rPr lang="en-GB" sz="1600" b="1">
                <a:solidFill>
                  <a:srgbClr val="1E477C"/>
                </a:solidFill>
                <a:effectLst/>
                <a:latin typeface="Calibri" panose="020F0502020204030204" pitchFamily="34" charset="0"/>
                <a:ea typeface="Times New Roman" panose="02020603050405020304" pitchFamily="18" charset="0"/>
              </a:rPr>
              <a:t>WORKFORCE Disability EQUALITY STANDARD (WDES) REPORT </a:t>
            </a:r>
            <a:endParaRPr lang="en-GB" sz="1800" b="1">
              <a:solidFill>
                <a:srgbClr val="1E477C"/>
              </a:solidFill>
              <a:effectLst/>
              <a:latin typeface="Calibri" panose="020F0502020204030204" pitchFamily="34" charset="0"/>
              <a:ea typeface="Times New Roman" panose="02020603050405020304" pitchFamily="18" charset="0"/>
            </a:endParaRPr>
          </a:p>
          <a:p>
            <a:r>
              <a:rPr lang="en-GB" sz="2400" b="1">
                <a:solidFill>
                  <a:srgbClr val="1E477C"/>
                </a:solidFill>
                <a:effectLst/>
                <a:latin typeface="Calibri" panose="020F0502020204030204" pitchFamily="34" charset="0"/>
                <a:ea typeface="Times New Roman" panose="02020603050405020304" pitchFamily="18" charset="0"/>
              </a:rPr>
              <a:t>National NHS Staff Survey: WDES Metric 9 </a:t>
            </a:r>
          </a:p>
        </p:txBody>
      </p:sp>
      <p:pic>
        <p:nvPicPr>
          <p:cNvPr id="5" name="Picture 4" descr="Logo&#10;&#10;Description automatically generated">
            <a:extLst>
              <a:ext uri="{FF2B5EF4-FFF2-40B4-BE49-F238E27FC236}">
                <a16:creationId xmlns:a16="http://schemas.microsoft.com/office/drawing/2014/main" id="{BA0D7863-10C5-41E1-65D4-FA467472F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934" y="0"/>
            <a:ext cx="2065020" cy="1148715"/>
          </a:xfrm>
          <a:prstGeom prst="rect">
            <a:avLst/>
          </a:prstGeom>
        </p:spPr>
      </p:pic>
      <p:sp>
        <p:nvSpPr>
          <p:cNvPr id="8" name="Rectangle 7">
            <a:extLst>
              <a:ext uri="{FF2B5EF4-FFF2-40B4-BE49-F238E27FC236}">
                <a16:creationId xmlns:a16="http://schemas.microsoft.com/office/drawing/2014/main" id="{0B6B6FE5-81DC-5278-7E3E-6AE0924F565A}"/>
              </a:ext>
            </a:extLst>
          </p:cNvPr>
          <p:cNvSpPr/>
          <p:nvPr/>
        </p:nvSpPr>
        <p:spPr>
          <a:xfrm>
            <a:off x="8240484" y="6028856"/>
            <a:ext cx="170916" cy="14109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E41E39-4E28-5BF3-00F2-0741A7FB6ED2}"/>
              </a:ext>
            </a:extLst>
          </p:cNvPr>
          <p:cNvSpPr/>
          <p:nvPr/>
        </p:nvSpPr>
        <p:spPr>
          <a:xfrm>
            <a:off x="10340078" y="6052448"/>
            <a:ext cx="170916" cy="14109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408980B-DCD8-C892-7300-B5BC72AC2181}"/>
              </a:ext>
            </a:extLst>
          </p:cNvPr>
          <p:cNvSpPr txBox="1"/>
          <p:nvPr/>
        </p:nvSpPr>
        <p:spPr>
          <a:xfrm>
            <a:off x="8411401" y="5992191"/>
            <a:ext cx="794532" cy="261610"/>
          </a:xfrm>
          <a:prstGeom prst="rect">
            <a:avLst/>
          </a:prstGeom>
          <a:noFill/>
        </p:spPr>
        <p:txBody>
          <a:bodyPr wrap="square" rtlCol="0">
            <a:spAutoFit/>
          </a:bodyPr>
          <a:lstStyle/>
          <a:p>
            <a:r>
              <a:rPr lang="en-GB" sz="1100"/>
              <a:t>Disabled</a:t>
            </a:r>
          </a:p>
        </p:txBody>
      </p:sp>
      <p:sp>
        <p:nvSpPr>
          <p:cNvPr id="15" name="TextBox 14">
            <a:extLst>
              <a:ext uri="{FF2B5EF4-FFF2-40B4-BE49-F238E27FC236}">
                <a16:creationId xmlns:a16="http://schemas.microsoft.com/office/drawing/2014/main" id="{A0B5538E-BFC7-9285-12FC-ED9FA2085716}"/>
              </a:ext>
            </a:extLst>
          </p:cNvPr>
          <p:cNvSpPr txBox="1"/>
          <p:nvPr/>
        </p:nvSpPr>
        <p:spPr>
          <a:xfrm>
            <a:off x="10670795" y="5992191"/>
            <a:ext cx="1148935" cy="261610"/>
          </a:xfrm>
          <a:prstGeom prst="rect">
            <a:avLst/>
          </a:prstGeom>
          <a:noFill/>
        </p:spPr>
        <p:txBody>
          <a:bodyPr wrap="square" rtlCol="0">
            <a:spAutoFit/>
          </a:bodyPr>
          <a:lstStyle/>
          <a:p>
            <a:r>
              <a:rPr lang="en-GB" sz="1100"/>
              <a:t>Non-disabled</a:t>
            </a:r>
          </a:p>
        </p:txBody>
      </p:sp>
      <p:sp>
        <p:nvSpPr>
          <p:cNvPr id="7" name="TextBox 6">
            <a:extLst>
              <a:ext uri="{FF2B5EF4-FFF2-40B4-BE49-F238E27FC236}">
                <a16:creationId xmlns:a16="http://schemas.microsoft.com/office/drawing/2014/main" id="{CFF4464B-23B2-619E-2245-E78F040D3BDB}"/>
              </a:ext>
            </a:extLst>
          </p:cNvPr>
          <p:cNvSpPr txBox="1"/>
          <p:nvPr/>
        </p:nvSpPr>
        <p:spPr>
          <a:xfrm>
            <a:off x="7997923" y="6419363"/>
            <a:ext cx="3976769" cy="261610"/>
          </a:xfrm>
          <a:prstGeom prst="rect">
            <a:avLst/>
          </a:prstGeom>
          <a:noFill/>
        </p:spPr>
        <p:txBody>
          <a:bodyPr wrap="square" rtlCol="0">
            <a:spAutoFit/>
          </a:bodyPr>
          <a:lstStyle/>
          <a:p>
            <a:pPr algn="r"/>
            <a:r>
              <a:rPr lang="en-GB" sz="1100"/>
              <a:t>*Data has not been included where less than 10 people responded</a:t>
            </a:r>
          </a:p>
        </p:txBody>
      </p:sp>
      <p:sp>
        <p:nvSpPr>
          <p:cNvPr id="9" name="TextBox 8">
            <a:extLst>
              <a:ext uri="{FF2B5EF4-FFF2-40B4-BE49-F238E27FC236}">
                <a16:creationId xmlns:a16="http://schemas.microsoft.com/office/drawing/2014/main" id="{08558C16-F0F7-9B22-1B9B-DBBF16656F3F}"/>
              </a:ext>
            </a:extLst>
          </p:cNvPr>
          <p:cNvSpPr txBox="1"/>
          <p:nvPr/>
        </p:nvSpPr>
        <p:spPr>
          <a:xfrm>
            <a:off x="504500" y="1061630"/>
            <a:ext cx="9897226" cy="400110"/>
          </a:xfrm>
          <a:prstGeom prst="rect">
            <a:avLst/>
          </a:prstGeom>
          <a:noFill/>
        </p:spPr>
        <p:txBody>
          <a:bodyPr wrap="square">
            <a:spAutoFit/>
          </a:bodyPr>
          <a:lstStyle/>
          <a:p>
            <a:r>
              <a:rPr lang="en-GB" sz="2000" b="1">
                <a:solidFill>
                  <a:srgbClr val="000000"/>
                </a:solidFill>
                <a:effectLst/>
                <a:latin typeface="+mn-lt"/>
                <a:ea typeface="Times New Roman" panose="02020603050405020304" pitchFamily="18" charset="0"/>
                <a:cs typeface="Times New Roman" panose="02020603050405020304" pitchFamily="18" charset="0"/>
              </a:rPr>
              <a:t>Staff Engagement Score</a:t>
            </a:r>
          </a:p>
        </p:txBody>
      </p:sp>
      <p:graphicFrame>
        <p:nvGraphicFramePr>
          <p:cNvPr id="11" name="Chart 10">
            <a:extLst>
              <a:ext uri="{FF2B5EF4-FFF2-40B4-BE49-F238E27FC236}">
                <a16:creationId xmlns:a16="http://schemas.microsoft.com/office/drawing/2014/main" id="{099F6114-5999-1F7E-1ADD-267A5CF39D59}"/>
              </a:ext>
              <a:ext uri="{147F2762-F138-4A5C-976F-8EAC2B608ADB}">
                <a16:predDERef xmlns:a16="http://schemas.microsoft.com/office/drawing/2014/main" pred="{4AFDCA6E-507D-4EA5-FFEE-4515D9E2CBD7}"/>
              </a:ext>
            </a:extLst>
          </p:cNvPr>
          <p:cNvGraphicFramePr>
            <a:graphicFrameLocks/>
          </p:cNvGraphicFramePr>
          <p:nvPr/>
        </p:nvGraphicFramePr>
        <p:xfrm>
          <a:off x="372270" y="1565156"/>
          <a:ext cx="4829310" cy="4604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D0AF6A6-3393-E745-344E-77B9E079CD5B}"/>
              </a:ext>
              <a:ext uri="{147F2762-F138-4A5C-976F-8EAC2B608ADB}">
                <a16:predDERef xmlns:a16="http://schemas.microsoft.com/office/drawing/2014/main" pred="{52A1571C-44FA-252A-DACB-3EDF3FA2D9CA}"/>
              </a:ext>
            </a:extLst>
          </p:cNvPr>
          <p:cNvGraphicFramePr>
            <a:graphicFrameLocks/>
          </p:cNvGraphicFramePr>
          <p:nvPr/>
        </p:nvGraphicFramePr>
        <p:xfrm>
          <a:off x="5320408" y="901402"/>
          <a:ext cx="5749036" cy="2832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AF6F53F3-D96F-879C-C39D-6B6CE4272E89}"/>
              </a:ext>
              <a:ext uri="{147F2762-F138-4A5C-976F-8EAC2B608ADB}">
                <a16:predDERef xmlns:a16="http://schemas.microsoft.com/office/drawing/2014/main" pred="{89A867B2-2E2F-4DE9-6B42-2FF9FE8B2705}"/>
              </a:ext>
            </a:extLst>
          </p:cNvPr>
          <p:cNvGraphicFramePr>
            <a:graphicFrameLocks/>
          </p:cNvGraphicFramePr>
          <p:nvPr/>
        </p:nvGraphicFramePr>
        <p:xfrm>
          <a:off x="5464933" y="3770167"/>
          <a:ext cx="5205861" cy="22858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761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495129081"/>
              </p:ext>
            </p:extLst>
          </p:nvPr>
        </p:nvGraphicFramePr>
        <p:xfrm>
          <a:off x="1490356" y="852410"/>
          <a:ext cx="9805355" cy="5884834"/>
        </p:xfrm>
        <a:graphic>
          <a:graphicData uri="http://schemas.openxmlformats.org/drawingml/2006/table">
            <a:tbl>
              <a:tblPr/>
              <a:tblGrid>
                <a:gridCol w="1704203">
                  <a:extLst>
                    <a:ext uri="{9D8B030D-6E8A-4147-A177-3AD203B41FA5}">
                      <a16:colId xmlns:a16="http://schemas.microsoft.com/office/drawing/2014/main" val="20000"/>
                    </a:ext>
                  </a:extLst>
                </a:gridCol>
                <a:gridCol w="5666871">
                  <a:extLst>
                    <a:ext uri="{9D8B030D-6E8A-4147-A177-3AD203B41FA5}">
                      <a16:colId xmlns:a16="http://schemas.microsoft.com/office/drawing/2014/main" val="20001"/>
                    </a:ext>
                  </a:extLst>
                </a:gridCol>
                <a:gridCol w="778476">
                  <a:extLst>
                    <a:ext uri="{9D8B030D-6E8A-4147-A177-3AD203B41FA5}">
                      <a16:colId xmlns:a16="http://schemas.microsoft.com/office/drawing/2014/main" val="3198537022"/>
                    </a:ext>
                  </a:extLst>
                </a:gridCol>
                <a:gridCol w="803189">
                  <a:extLst>
                    <a:ext uri="{9D8B030D-6E8A-4147-A177-3AD203B41FA5}">
                      <a16:colId xmlns:a16="http://schemas.microsoft.com/office/drawing/2014/main" val="20002"/>
                    </a:ext>
                  </a:extLst>
                </a:gridCol>
                <a:gridCol w="852616">
                  <a:extLst>
                    <a:ext uri="{9D8B030D-6E8A-4147-A177-3AD203B41FA5}">
                      <a16:colId xmlns:a16="http://schemas.microsoft.com/office/drawing/2014/main" val="420062490"/>
                    </a:ext>
                  </a:extLst>
                </a:gridCol>
              </a:tblGrid>
              <a:tr h="375504">
                <a:tc rowSpan="2">
                  <a:txBody>
                    <a:bodyPr/>
                    <a:lstStyle/>
                    <a:p>
                      <a:pPr algn="l">
                        <a:lnSpc>
                          <a:spcPts val="2379"/>
                        </a:lnSpc>
                        <a:defRPr/>
                      </a:pPr>
                      <a:r>
                        <a:rPr lang="en-US" sz="1300" b="1">
                          <a:solidFill>
                            <a:schemeClr val="bg1"/>
                          </a:solidFill>
                        </a:rPr>
                        <a:t>Protected Characteristics</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rowSpan="2">
                  <a:txBody>
                    <a:bodyPr/>
                    <a:lstStyle/>
                    <a:p>
                      <a:pPr algn="l">
                        <a:lnSpc>
                          <a:spcPts val="2659"/>
                        </a:lnSpc>
                        <a:defRPr/>
                      </a:pPr>
                      <a:r>
                        <a:rPr lang="en-US" sz="1200">
                          <a:solidFill>
                            <a:srgbClr val="FFFFFF"/>
                          </a:solidFill>
                          <a:latin typeface="Arial Bold"/>
                        </a:rPr>
                        <a:t>Indicators from multiple sources</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a:txBody>
                    <a:bodyPr/>
                    <a:lstStyle/>
                    <a:p>
                      <a:pPr algn="ctr">
                        <a:lnSpc>
                          <a:spcPts val="2519"/>
                        </a:lnSpc>
                        <a:defRPr/>
                      </a:pPr>
                      <a:r>
                        <a:rPr lang="en-US" sz="1200">
                          <a:solidFill>
                            <a:schemeClr val="bg1"/>
                          </a:solidFill>
                          <a:latin typeface="+mn-lt"/>
                        </a:rPr>
                        <a:t>2023</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gridSpan="2">
                  <a:txBody>
                    <a:bodyPr/>
                    <a:lstStyle/>
                    <a:p>
                      <a:pPr lvl="0" algn="ctr">
                        <a:lnSpc>
                          <a:spcPts val="2519"/>
                        </a:lnSpc>
                        <a:buNone/>
                      </a:pPr>
                      <a:r>
                        <a:rPr lang="en-US" sz="1200">
                          <a:solidFill>
                            <a:srgbClr val="FFFFFF"/>
                          </a:solidFill>
                          <a:latin typeface="+mn-lt"/>
                        </a:rPr>
                        <a:t>2024</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hMerge="1">
                  <a:txBody>
                    <a:bodyPr/>
                    <a:lstStyle/>
                    <a:p>
                      <a:endParaRP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0">
                <a:tc vMerge="1">
                  <a:txBody>
                    <a:bodyPr/>
                    <a:lstStyle/>
                    <a:p>
                      <a:endParaRPr lang="en-GB"/>
                    </a:p>
                  </a:txBody>
                  <a:tcPr>
                    <a:lnT w="19050" cap="flat" cmpd="sng" algn="ctr">
                      <a:solidFill>
                        <a:srgbClr val="000000"/>
                      </a:solidFill>
                      <a:prstDash val="solid"/>
                      <a:round/>
                      <a:headEnd type="none" w="med" len="med"/>
                      <a:tailEnd type="none" w="med" len="med"/>
                    </a:lnT>
                  </a:tcPr>
                </a:tc>
                <a:tc vMerge="1">
                  <a:txBody>
                    <a:bodyPr/>
                    <a:lstStyle/>
                    <a:p>
                      <a:endParaRPr lang="en-GB"/>
                    </a:p>
                  </a:txBody>
                  <a:tcPr>
                    <a:lnT w="19050" cap="flat" cmpd="sng" algn="ctr">
                      <a:solidFill>
                        <a:srgbClr val="000000"/>
                      </a:solidFill>
                      <a:prstDash val="solid"/>
                      <a:round/>
                      <a:headEnd type="none" w="med" len="med"/>
                      <a:tailEnd type="none" w="med" len="med"/>
                    </a:lnT>
                  </a:tcPr>
                </a:tc>
                <a:tc>
                  <a:txBody>
                    <a:bodyPr/>
                    <a:lstStyle/>
                    <a:p>
                      <a:pPr algn="ctr">
                        <a:lnSpc>
                          <a:spcPts val="2519"/>
                        </a:lnSpc>
                        <a:defRPr/>
                      </a:pPr>
                      <a:r>
                        <a:rPr lang="en-US" sz="1200">
                          <a:solidFill>
                            <a:schemeClr val="bg1"/>
                          </a:solidFill>
                          <a:latin typeface="+mn-lt"/>
                        </a:rPr>
                        <a:t>Actual</a:t>
                      </a:r>
                    </a:p>
                  </a:txBody>
                  <a:tcPr marL="76200" marR="76200" marT="76200" marB="76200" anchor="b">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a:txBody>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lang="en-US" sz="1200">
                          <a:solidFill>
                            <a:srgbClr val="FFFFFF"/>
                          </a:solidFill>
                          <a:latin typeface="+mn-lt"/>
                        </a:rPr>
                        <a:t>Target</a:t>
                      </a:r>
                      <a:endParaRPr lang="en-US" sz="1200">
                        <a:latin typeface="+mn-lt"/>
                      </a:endParaRPr>
                    </a:p>
                  </a:txBody>
                  <a:tcPr marL="76200" marR="76200" marT="76200" marB="7620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B4A9D"/>
                    </a:solidFill>
                  </a:tcPr>
                </a:tc>
                <a:tc>
                  <a:txBody>
                    <a:bodyPr/>
                    <a:lstStyle/>
                    <a:p>
                      <a:pPr algn="ctr"/>
                      <a:r>
                        <a:rPr lang="en-US" sz="1200">
                          <a:solidFill>
                            <a:srgbClr val="FFFFFF"/>
                          </a:solidFill>
                          <a:latin typeface="+mn-lt"/>
                        </a:rPr>
                        <a:t>Actual</a:t>
                      </a:r>
                      <a:endParaRPr lang="en-GB" sz="1200">
                        <a:latin typeface="+mn-lt"/>
                      </a:endParaRPr>
                    </a:p>
                  </a:txBody>
                  <a:tcPr marL="76200" marR="76200" marT="76200" marB="7620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a:solidFill>
                        <a:srgbClr val="000000"/>
                      </a:solidFill>
                    </a:lnB>
                    <a:solidFill>
                      <a:srgbClr val="2B4A9D"/>
                    </a:solidFill>
                  </a:tcPr>
                </a:tc>
                <a:extLst>
                  <a:ext uri="{0D108BD9-81ED-4DB2-BD59-A6C34878D82A}">
                    <a16:rowId xmlns:a16="http://schemas.microsoft.com/office/drawing/2014/main" val="3133836154"/>
                  </a:ext>
                </a:extLst>
              </a:tr>
              <a:tr h="378519">
                <a:tc>
                  <a:txBody>
                    <a:bodyPr/>
                    <a:lstStyle/>
                    <a:p>
                      <a:pPr algn="ctr">
                        <a:lnSpc>
                          <a:spcPts val="2519"/>
                        </a:lnSpc>
                        <a:defRPr/>
                      </a:pPr>
                      <a:r>
                        <a:rPr lang="en-US" sz="1200">
                          <a:solidFill>
                            <a:srgbClr val="000000"/>
                          </a:solidFill>
                          <a:latin typeface="Arial"/>
                        </a:rPr>
                        <a:t>Age</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Reduce experience of discrimination due to age</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F2"/>
                    </a:solidFill>
                  </a:tcPr>
                </a:tc>
                <a:tc>
                  <a:txBody>
                    <a:bodyPr/>
                    <a:lstStyle/>
                    <a:p>
                      <a:pPr algn="ctr">
                        <a:lnSpc>
                          <a:spcPts val="2379"/>
                        </a:lnSpc>
                        <a:defRPr/>
                      </a:pPr>
                      <a:r>
                        <a:rPr lang="en-US" sz="1400" b="0">
                          <a:latin typeface="+mn-lt"/>
                        </a:rPr>
                        <a:t>17.76%</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F2"/>
                    </a:solidFill>
                  </a:tcPr>
                </a:tc>
                <a:tc>
                  <a:txBody>
                    <a:bodyPr/>
                    <a:lstStyle/>
                    <a:p>
                      <a:pPr algn="ctr">
                        <a:lnSpc>
                          <a:spcPts val="2379"/>
                        </a:lnSpc>
                        <a:defRPr/>
                      </a:pPr>
                      <a:r>
                        <a:rPr lang="en-US" sz="1400" b="0">
                          <a:solidFill>
                            <a:srgbClr val="000000"/>
                          </a:solidFill>
                          <a:latin typeface="+mn-lt"/>
                        </a:rPr>
                        <a:t>19%</a:t>
                      </a:r>
                      <a:endParaRPr lang="en-US" sz="1400" b="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F2"/>
                    </a:solidFill>
                  </a:tcPr>
                </a:tc>
                <a:tc>
                  <a:txBody>
                    <a:bodyPr/>
                    <a:lstStyle/>
                    <a:p>
                      <a:pPr lvl="0" algn="ctr">
                        <a:lnSpc>
                          <a:spcPts val="2379"/>
                        </a:lnSpc>
                        <a:buNone/>
                        <a:defRPr/>
                      </a:pPr>
                      <a:r>
                        <a:rPr lang="en-US" sz="1400" b="0">
                          <a:solidFill>
                            <a:srgbClr val="000000"/>
                          </a:solidFill>
                          <a:latin typeface="+mn-lt"/>
                        </a:rPr>
                        <a:t>10.31%</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accent5">
                        <a:lumMod val="20000"/>
                        <a:lumOff val="80000"/>
                      </a:schemeClr>
                    </a:solidFill>
                  </a:tcPr>
                </a:tc>
                <a:extLst>
                  <a:ext uri="{0D108BD9-81ED-4DB2-BD59-A6C34878D82A}">
                    <a16:rowId xmlns:a16="http://schemas.microsoft.com/office/drawing/2014/main" val="10001"/>
                  </a:ext>
                </a:extLst>
              </a:tr>
              <a:tr h="378519">
                <a:tc>
                  <a:txBody>
                    <a:bodyPr/>
                    <a:lstStyle/>
                    <a:p>
                      <a:pPr algn="ctr">
                        <a:lnSpc>
                          <a:spcPts val="2519"/>
                        </a:lnSpc>
                        <a:defRPr/>
                      </a:pPr>
                      <a:r>
                        <a:rPr lang="en-US" sz="1200">
                          <a:solidFill>
                            <a:srgbClr val="000000"/>
                          </a:solidFill>
                          <a:latin typeface="Arial"/>
                        </a:rPr>
                        <a:t>Religion or belief</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Reduce experience of discrimination due to religion or belief</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15.02%</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solidFill>
                            <a:srgbClr val="000000"/>
                          </a:solidFill>
                          <a:latin typeface="+mn-lt"/>
                        </a:rPr>
                        <a:t>8%</a:t>
                      </a:r>
                      <a:endParaRPr lang="en-US" sz="1400" b="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379"/>
                        </a:lnSpc>
                        <a:buNone/>
                        <a:defRPr/>
                      </a:pPr>
                      <a:r>
                        <a:rPr lang="en-US" sz="1400" b="0">
                          <a:solidFill>
                            <a:srgbClr val="000000"/>
                          </a:solidFill>
                          <a:latin typeface="+mn-lt"/>
                        </a:rPr>
                        <a:t>11.15%</a:t>
                      </a:r>
                      <a:endParaRPr lang="en-US" sz="1400" b="0">
                        <a:latin typeface="+mn-lt"/>
                      </a:endParaRP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noFill/>
                  </a:tcPr>
                </a:tc>
                <a:extLst>
                  <a:ext uri="{0D108BD9-81ED-4DB2-BD59-A6C34878D82A}">
                    <a16:rowId xmlns:a16="http://schemas.microsoft.com/office/drawing/2014/main" val="10002"/>
                  </a:ext>
                </a:extLst>
              </a:tr>
              <a:tr h="617808">
                <a:tc>
                  <a:txBody>
                    <a:bodyPr/>
                    <a:lstStyle/>
                    <a:p>
                      <a:pPr algn="ctr">
                        <a:lnSpc>
                          <a:spcPct val="100000"/>
                        </a:lnSpc>
                        <a:defRPr/>
                      </a:pPr>
                      <a:r>
                        <a:rPr lang="en-US" sz="1200">
                          <a:solidFill>
                            <a:srgbClr val="000000"/>
                          </a:solidFill>
                          <a:latin typeface="Arial"/>
                        </a:rPr>
                        <a:t>Sex and pregnancy and maternity</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Reduce gender pay gap (median)</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4.8%</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solidFill>
                            <a:srgbClr val="000000"/>
                          </a:solidFill>
                          <a:latin typeface="+mn-lt"/>
                        </a:rPr>
                        <a:t>4.5%</a:t>
                      </a:r>
                      <a:endParaRPr lang="en-US" sz="1400" b="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a:lnSpc>
                          <a:spcPts val="2379"/>
                        </a:lnSpc>
                        <a:buNone/>
                        <a:defRPr/>
                      </a:pPr>
                      <a:r>
                        <a:rPr lang="en-US" sz="1400" b="0">
                          <a:solidFill>
                            <a:srgbClr val="000000"/>
                          </a:solidFill>
                          <a:latin typeface="+mn-lt"/>
                        </a:rPr>
                        <a:t>1.12%</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accent5">
                        <a:lumMod val="20000"/>
                        <a:lumOff val="80000"/>
                      </a:schemeClr>
                    </a:solidFill>
                  </a:tcPr>
                </a:tc>
                <a:extLst>
                  <a:ext uri="{0D108BD9-81ED-4DB2-BD59-A6C34878D82A}">
                    <a16:rowId xmlns:a16="http://schemas.microsoft.com/office/drawing/2014/main" val="10003"/>
                  </a:ext>
                </a:extLst>
              </a:tr>
              <a:tr h="489654">
                <a:tc>
                  <a:txBody>
                    <a:bodyPr/>
                    <a:lstStyle/>
                    <a:p>
                      <a:pPr algn="ctr">
                        <a:lnSpc>
                          <a:spcPct val="100000"/>
                        </a:lnSpc>
                        <a:defRPr/>
                      </a:pPr>
                      <a:r>
                        <a:rPr lang="en-US" sz="1200">
                          <a:solidFill>
                            <a:srgbClr val="000000"/>
                          </a:solidFill>
                          <a:latin typeface="Arial"/>
                        </a:rPr>
                        <a:t>Gender reassignment and sexual orientation</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spcBef>
                          <a:spcPts val="0"/>
                        </a:spcBef>
                        <a:spcAft>
                          <a:spcPts val="0"/>
                        </a:spcAft>
                        <a:defRPr/>
                      </a:pPr>
                      <a:r>
                        <a:rPr lang="en-US" sz="1200">
                          <a:solidFill>
                            <a:srgbClr val="000000"/>
                          </a:solidFill>
                          <a:latin typeface="+mn-lt"/>
                        </a:rPr>
                        <a:t>Improve position on Stonewall Index (postponed until 2025)</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210</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solidFill>
                            <a:srgbClr val="000000"/>
                          </a:solidFill>
                          <a:latin typeface="+mn-lt"/>
                        </a:rPr>
                        <a:t>Top 200</a:t>
                      </a:r>
                      <a:endParaRPr lang="en-US" sz="1400" b="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379"/>
                        </a:lnSpc>
                        <a:buNone/>
                        <a:defRPr/>
                      </a:pPr>
                      <a:r>
                        <a:rPr lang="en-US" sz="1400" b="0">
                          <a:latin typeface="+mn-lt"/>
                        </a:rPr>
                        <a:t>-</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bg1">
                        <a:lumMod val="85000"/>
                      </a:schemeClr>
                    </a:solidFill>
                  </a:tcPr>
                </a:tc>
                <a:extLst>
                  <a:ext uri="{0D108BD9-81ED-4DB2-BD59-A6C34878D82A}">
                    <a16:rowId xmlns:a16="http://schemas.microsoft.com/office/drawing/2014/main" val="10004"/>
                  </a:ext>
                </a:extLst>
              </a:tr>
              <a:tr h="371189">
                <a:tc rowSpan="3">
                  <a:txBody>
                    <a:bodyPr/>
                    <a:lstStyle/>
                    <a:p>
                      <a:pPr algn="ctr">
                        <a:lnSpc>
                          <a:spcPts val="2519"/>
                        </a:lnSpc>
                        <a:defRPr/>
                      </a:pPr>
                      <a:r>
                        <a:rPr lang="en-US" sz="1200">
                          <a:solidFill>
                            <a:srgbClr val="000000"/>
                          </a:solidFill>
                          <a:latin typeface="Arial"/>
                        </a:rPr>
                        <a:t>Disability (WDES)</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Improve ESR declaration rates for disabled staff</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7.3%</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8%</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a:lnSpc>
                          <a:spcPts val="2379"/>
                        </a:lnSpc>
                        <a:buNone/>
                      </a:pPr>
                      <a:r>
                        <a:rPr lang="en-US" sz="1400" b="0">
                          <a:latin typeface="+mn-lt"/>
                        </a:rPr>
                        <a:t>7.5%</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accent5">
                        <a:lumMod val="20000"/>
                        <a:lumOff val="80000"/>
                      </a:schemeClr>
                    </a:solidFill>
                  </a:tcPr>
                </a:tc>
                <a:extLst>
                  <a:ext uri="{0D108BD9-81ED-4DB2-BD59-A6C34878D82A}">
                    <a16:rowId xmlns:a16="http://schemas.microsoft.com/office/drawing/2014/main" val="10005"/>
                  </a:ext>
                </a:extLst>
              </a:tr>
              <a:tr h="456641">
                <a:tc vMerge="1">
                  <a:txBody>
                    <a:bodyPr/>
                    <a:lstStyle/>
                    <a:p>
                      <a:pPr algn="l">
                        <a:lnSpc>
                          <a:spcPts val="25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Reduce likelihood of </a:t>
                      </a:r>
                      <a:r>
                        <a:rPr lang="en-GB" sz="1200">
                          <a:solidFill>
                            <a:srgbClr val="000000"/>
                          </a:solidFill>
                          <a:effectLst/>
                          <a:latin typeface="+mn-lt"/>
                          <a:ea typeface="Times New Roman" panose="02020603050405020304" pitchFamily="18" charset="0"/>
                          <a:cs typeface="Calibri"/>
                        </a:rPr>
                        <a:t>disabled staff entering the formal capability process, compared to that of Non-disabled staff</a:t>
                      </a:r>
                      <a:endParaRPr lang="en-US" sz="700">
                        <a:latin typeface="+mn-lt"/>
                        <a:cs typeface="Calibri"/>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11.6</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5.5</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379"/>
                        </a:lnSpc>
                        <a:buNone/>
                      </a:pPr>
                      <a:r>
                        <a:rPr lang="en-US" sz="1400" b="0">
                          <a:latin typeface="+mn-lt"/>
                        </a:rPr>
                        <a:t>3.8</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tcPr>
                </a:tc>
                <a:extLst>
                  <a:ext uri="{0D108BD9-81ED-4DB2-BD59-A6C34878D82A}">
                    <a16:rowId xmlns:a16="http://schemas.microsoft.com/office/drawing/2014/main" val="10006"/>
                  </a:ext>
                </a:extLst>
              </a:tr>
              <a:tr h="617808">
                <a:tc vMerge="1">
                  <a:txBody>
                    <a:bodyPr/>
                    <a:lstStyle/>
                    <a:p>
                      <a:pPr algn="l">
                        <a:lnSpc>
                          <a:spcPts val="25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000000"/>
                          </a:solidFill>
                          <a:effectLst/>
                          <a:latin typeface="+mn-lt"/>
                          <a:ea typeface="Times New Roman" panose="02020603050405020304" pitchFamily="18" charset="0"/>
                          <a:cs typeface="Calibri"/>
                        </a:rPr>
                        <a:t>Increase percentage of Disabled staff saying that their employer has made adequate adjustment(s) to enable them to carry out their work</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71%</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76%</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a:lnSpc>
                          <a:spcPts val="2379"/>
                        </a:lnSpc>
                        <a:buNone/>
                        <a:defRPr/>
                      </a:pPr>
                      <a:r>
                        <a:rPr lang="en-US" sz="1400" b="0">
                          <a:latin typeface="+mn-lt"/>
                        </a:rPr>
                        <a:t>76.4%</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accent5">
                        <a:lumMod val="20000"/>
                        <a:lumOff val="80000"/>
                      </a:schemeClr>
                    </a:solidFill>
                  </a:tcPr>
                </a:tc>
                <a:extLst>
                  <a:ext uri="{0D108BD9-81ED-4DB2-BD59-A6C34878D82A}">
                    <a16:rowId xmlns:a16="http://schemas.microsoft.com/office/drawing/2014/main" val="10007"/>
                  </a:ext>
                </a:extLst>
              </a:tr>
              <a:tr h="371189">
                <a:tc rowSpan="3">
                  <a:txBody>
                    <a:bodyPr/>
                    <a:lstStyle/>
                    <a:p>
                      <a:pPr algn="ctr">
                        <a:lnSpc>
                          <a:spcPts val="2519"/>
                        </a:lnSpc>
                        <a:defRPr/>
                      </a:pPr>
                      <a:r>
                        <a:rPr lang="en-US" sz="1200">
                          <a:solidFill>
                            <a:srgbClr val="000000"/>
                          </a:solidFill>
                          <a:latin typeface="Arial"/>
                        </a:rPr>
                        <a:t>Race (WRES)</a:t>
                      </a:r>
                      <a:endParaRPr lang="en-US" sz="12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a:solidFill>
                            <a:srgbClr val="000000"/>
                          </a:solidFill>
                          <a:latin typeface="+mn-lt"/>
                        </a:rPr>
                        <a:t>Reduce relative likelihood of BME staff entering formal disciplinary</a:t>
                      </a:r>
                      <a:endParaRPr lang="en-US" sz="120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2.9</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1.5</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379"/>
                        </a:lnSpc>
                        <a:buNone/>
                      </a:pPr>
                      <a:r>
                        <a:rPr lang="en-US" sz="1400" b="0">
                          <a:latin typeface="+mn-lt"/>
                        </a:rPr>
                        <a:t>2.1</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tcPr>
                </a:tc>
                <a:extLst>
                  <a:ext uri="{0D108BD9-81ED-4DB2-BD59-A6C34878D82A}">
                    <a16:rowId xmlns:a16="http://schemas.microsoft.com/office/drawing/2014/main" val="10008"/>
                  </a:ext>
                </a:extLst>
              </a:tr>
              <a:tr h="456641">
                <a:tc vMerge="1">
                  <a:txBody>
                    <a:bodyPr/>
                    <a:lstStyle/>
                    <a:p>
                      <a:pPr algn="l">
                        <a:lnSpc>
                          <a:spcPts val="25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US" sz="1200" dirty="0" err="1">
                          <a:solidFill>
                            <a:srgbClr val="000000"/>
                          </a:solidFill>
                          <a:latin typeface="+mn-lt"/>
                        </a:rPr>
                        <a:t>Equalise</a:t>
                      </a:r>
                      <a:r>
                        <a:rPr lang="en-US" sz="1200" dirty="0">
                          <a:solidFill>
                            <a:srgbClr val="000000"/>
                          </a:solidFill>
                          <a:latin typeface="+mn-lt"/>
                        </a:rPr>
                        <a:t> relative likelihood of white staff being appointed from shortlisting across all posts, compared to BME staff</a:t>
                      </a:r>
                      <a:endParaRPr lang="en-US" sz="1200" dirty="0">
                        <a:latin typeface="+mn-lt"/>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1.4</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79"/>
                        </a:lnSpc>
                        <a:defRPr/>
                      </a:pPr>
                      <a:r>
                        <a:rPr lang="en-US" sz="1400" b="0">
                          <a:latin typeface="+mn-lt"/>
                        </a:rPr>
                        <a:t>1.3</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lvl="0" algn="ctr">
                        <a:lnSpc>
                          <a:spcPts val="2379"/>
                        </a:lnSpc>
                        <a:buNone/>
                      </a:pPr>
                      <a:r>
                        <a:rPr lang="en-US" sz="1400" b="0">
                          <a:latin typeface="+mn-lt"/>
                        </a:rPr>
                        <a:t>1.25</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solidFill>
                      <a:schemeClr val="accent5">
                        <a:lumMod val="20000"/>
                        <a:lumOff val="80000"/>
                      </a:schemeClr>
                    </a:solidFill>
                  </a:tcPr>
                </a:tc>
                <a:extLst>
                  <a:ext uri="{0D108BD9-81ED-4DB2-BD59-A6C34878D82A}">
                    <a16:rowId xmlns:a16="http://schemas.microsoft.com/office/drawing/2014/main" val="10009"/>
                  </a:ext>
                </a:extLst>
              </a:tr>
              <a:tr h="515573">
                <a:tc vMerge="1">
                  <a:txBody>
                    <a:bodyPr/>
                    <a:lstStyle/>
                    <a:p>
                      <a:pPr algn="l">
                        <a:lnSpc>
                          <a:spcPts val="251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0000"/>
                        </a:lnSpc>
                        <a:defRPr/>
                      </a:pPr>
                      <a:r>
                        <a:rPr lang="en-GB" sz="1200" kern="1200">
                          <a:solidFill>
                            <a:srgbClr val="000000"/>
                          </a:solidFill>
                          <a:latin typeface="+mn-lt"/>
                          <a:ea typeface="+mn-ea"/>
                          <a:cs typeface="+mn-cs"/>
                        </a:rPr>
                        <a:t>Reduce percentage of clinical BME staff experiencing harassment, bullying or abuse from patients, relatives or the public</a:t>
                      </a:r>
                      <a:endParaRPr lang="en-US" sz="1200" kern="1200">
                        <a:solidFill>
                          <a:srgbClr val="000000"/>
                        </a:solidFill>
                        <a:latin typeface="+mn-lt"/>
                        <a:ea typeface="+mn-ea"/>
                        <a:cs typeface="+mn-cs"/>
                      </a:endParaRP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35.9%</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2379"/>
                        </a:lnSpc>
                        <a:defRPr/>
                      </a:pPr>
                      <a:r>
                        <a:rPr lang="en-US" sz="1400" b="0">
                          <a:latin typeface="+mn-lt"/>
                        </a:rPr>
                        <a:t>33%</a:t>
                      </a:r>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0" algn="ctr">
                        <a:lnSpc>
                          <a:spcPts val="2379"/>
                        </a:lnSpc>
                        <a:buNone/>
                        <a:defRPr/>
                      </a:pPr>
                      <a:r>
                        <a:rPr lang="en-US" sz="1400" b="0" dirty="0">
                          <a:latin typeface="+mn-lt"/>
                        </a:rPr>
                        <a:t>33%</a:t>
                      </a:r>
                    </a:p>
                  </a:txBody>
                  <a:tcPr marL="76200" marR="76200" marT="76200" marB="76200" anchor="ctr">
                    <a:lnL w="19050">
                      <a:solidFill>
                        <a:srgbClr val="000000"/>
                      </a:solidFill>
                    </a:lnL>
                    <a:lnR w="19050" cap="flat" cmpd="sng" algn="ctr">
                      <a:solidFill>
                        <a:srgbClr val="000000"/>
                      </a:solidFill>
                      <a:prstDash val="solid"/>
                      <a:round/>
                      <a:headEnd type="none" w="med" len="med"/>
                      <a:tailEnd type="none" w="med" len="med"/>
                    </a:lnR>
                    <a:lnT w="19050">
                      <a:solidFill>
                        <a:srgbClr val="000000"/>
                      </a:solidFill>
                    </a:lnT>
                    <a:lnB w="19050">
                      <a:solidFill>
                        <a:srgbClr val="000000"/>
                      </a:solidFill>
                    </a:lnB>
                    <a:noFill/>
                  </a:tcPr>
                </a:tc>
                <a:extLst>
                  <a:ext uri="{0D108BD9-81ED-4DB2-BD59-A6C34878D82A}">
                    <a16:rowId xmlns:a16="http://schemas.microsoft.com/office/drawing/2014/main" val="10010"/>
                  </a:ext>
                </a:extLst>
              </a:tr>
            </a:tbl>
          </a:graphicData>
        </a:graphic>
      </p:graphicFrame>
      <p:sp>
        <p:nvSpPr>
          <p:cNvPr id="3" name="TextBox 3"/>
          <p:cNvSpPr txBox="1"/>
          <p:nvPr/>
        </p:nvSpPr>
        <p:spPr>
          <a:xfrm>
            <a:off x="204954" y="306067"/>
            <a:ext cx="8554845" cy="353045"/>
          </a:xfrm>
          <a:prstGeom prst="rect">
            <a:avLst/>
          </a:prstGeom>
        </p:spPr>
        <p:txBody>
          <a:bodyPr lIns="0" tIns="0" rIns="0" bIns="0" rtlCol="0" anchor="t">
            <a:spAutoFit/>
          </a:bodyPr>
          <a:lstStyle/>
          <a:p>
            <a:pPr>
              <a:lnSpc>
                <a:spcPts val="2730"/>
              </a:lnSpc>
            </a:pPr>
            <a:r>
              <a:rPr lang="en-US" sz="2600" spc="130">
                <a:solidFill>
                  <a:srgbClr val="2B4A9D"/>
                </a:solidFill>
                <a:latin typeface="Poppins ExtraBold"/>
              </a:rPr>
              <a:t>EDI Targets by protected characteristic</a:t>
            </a:r>
          </a:p>
        </p:txBody>
      </p:sp>
      <p:grpSp>
        <p:nvGrpSpPr>
          <p:cNvPr id="4" name="Group 4"/>
          <p:cNvGrpSpPr/>
          <p:nvPr/>
        </p:nvGrpSpPr>
        <p:grpSpPr>
          <a:xfrm>
            <a:off x="114301" y="995008"/>
            <a:ext cx="585107" cy="5610461"/>
            <a:chOff x="0" y="0"/>
            <a:chExt cx="371996" cy="2216478"/>
          </a:xfrm>
        </p:grpSpPr>
        <p:sp>
          <p:nvSpPr>
            <p:cNvPr id="5" name="Freeform 5"/>
            <p:cNvSpPr/>
            <p:nvPr/>
          </p:nvSpPr>
          <p:spPr>
            <a:xfrm>
              <a:off x="0" y="0"/>
              <a:ext cx="371996" cy="2216478"/>
            </a:xfrm>
            <a:custGeom>
              <a:avLst/>
              <a:gdLst/>
              <a:ahLst/>
              <a:cxnLst/>
              <a:rect l="l" t="t" r="r" b="b"/>
              <a:pathLst>
                <a:path w="371996" h="2216478">
                  <a:moveTo>
                    <a:pt x="168796" y="0"/>
                  </a:moveTo>
                  <a:lnTo>
                    <a:pt x="0" y="0"/>
                  </a:lnTo>
                  <a:lnTo>
                    <a:pt x="0" y="2216478"/>
                  </a:lnTo>
                  <a:lnTo>
                    <a:pt x="168796" y="2216478"/>
                  </a:lnTo>
                  <a:lnTo>
                    <a:pt x="371996" y="1108239"/>
                  </a:lnTo>
                  <a:lnTo>
                    <a:pt x="168796" y="0"/>
                  </a:lnTo>
                  <a:close/>
                </a:path>
              </a:pathLst>
            </a:custGeom>
            <a:solidFill>
              <a:srgbClr val="2B4A9D"/>
            </a:solidFill>
            <a:ln>
              <a:noFill/>
            </a:ln>
          </p:spPr>
          <p:txBody>
            <a:bodyPr/>
            <a:lstStyle/>
            <a:p>
              <a:endParaRPr lang="en-GB" sz="1200"/>
            </a:p>
          </p:txBody>
        </p:sp>
        <p:sp>
          <p:nvSpPr>
            <p:cNvPr id="6" name="TextBox 6"/>
            <p:cNvSpPr txBox="1"/>
            <p:nvPr/>
          </p:nvSpPr>
          <p:spPr>
            <a:xfrm>
              <a:off x="0" y="-95250"/>
              <a:ext cx="698500" cy="501650"/>
            </a:xfrm>
            <a:prstGeom prst="rect">
              <a:avLst/>
            </a:prstGeom>
          </p:spPr>
          <p:txBody>
            <a:bodyPr lIns="33867" tIns="33867" rIns="33867" bIns="33867" rtlCol="0" anchor="ctr"/>
            <a:lstStyle/>
            <a:p>
              <a:pPr algn="ctr">
                <a:lnSpc>
                  <a:spcPts val="2239"/>
                </a:lnSpc>
              </a:pPr>
              <a:endParaRPr sz="1200"/>
            </a:p>
          </p:txBody>
        </p:sp>
      </p:grpSp>
      <p:grpSp>
        <p:nvGrpSpPr>
          <p:cNvPr id="7" name="Group 7"/>
          <p:cNvGrpSpPr/>
          <p:nvPr/>
        </p:nvGrpSpPr>
        <p:grpSpPr>
          <a:xfrm>
            <a:off x="742154" y="1011444"/>
            <a:ext cx="680247" cy="5610461"/>
            <a:chOff x="0" y="0"/>
            <a:chExt cx="371996" cy="2216478"/>
          </a:xfrm>
        </p:grpSpPr>
        <p:sp>
          <p:nvSpPr>
            <p:cNvPr id="8" name="Freeform 8"/>
            <p:cNvSpPr/>
            <p:nvPr/>
          </p:nvSpPr>
          <p:spPr>
            <a:xfrm>
              <a:off x="0" y="0"/>
              <a:ext cx="371996" cy="2216478"/>
            </a:xfrm>
            <a:custGeom>
              <a:avLst/>
              <a:gdLst/>
              <a:ahLst/>
              <a:cxnLst/>
              <a:rect l="l" t="t" r="r" b="b"/>
              <a:pathLst>
                <a:path w="371996" h="2216478">
                  <a:moveTo>
                    <a:pt x="168796" y="0"/>
                  </a:moveTo>
                  <a:lnTo>
                    <a:pt x="0" y="0"/>
                  </a:lnTo>
                  <a:lnTo>
                    <a:pt x="0" y="2216478"/>
                  </a:lnTo>
                  <a:lnTo>
                    <a:pt x="168796" y="2216478"/>
                  </a:lnTo>
                  <a:lnTo>
                    <a:pt x="371996" y="1108239"/>
                  </a:lnTo>
                  <a:lnTo>
                    <a:pt x="168796" y="0"/>
                  </a:lnTo>
                  <a:close/>
                </a:path>
              </a:pathLst>
            </a:custGeom>
            <a:solidFill>
              <a:srgbClr val="000000">
                <a:alpha val="0"/>
              </a:srgbClr>
            </a:solidFill>
            <a:ln w="57150">
              <a:solidFill>
                <a:srgbClr val="2B4A9D"/>
              </a:solidFill>
            </a:ln>
          </p:spPr>
          <p:txBody>
            <a:bodyPr/>
            <a:lstStyle/>
            <a:p>
              <a:endParaRPr lang="en-GB" sz="1200"/>
            </a:p>
          </p:txBody>
        </p:sp>
        <p:sp>
          <p:nvSpPr>
            <p:cNvPr id="9" name="TextBox 9"/>
            <p:cNvSpPr txBox="1"/>
            <p:nvPr/>
          </p:nvSpPr>
          <p:spPr>
            <a:xfrm>
              <a:off x="0" y="-95250"/>
              <a:ext cx="698500" cy="501650"/>
            </a:xfrm>
            <a:prstGeom prst="rect">
              <a:avLst/>
            </a:prstGeom>
          </p:spPr>
          <p:txBody>
            <a:bodyPr lIns="33867" tIns="33867" rIns="33867" bIns="33867" rtlCol="0" anchor="ctr"/>
            <a:lstStyle/>
            <a:p>
              <a:pPr algn="ctr">
                <a:lnSpc>
                  <a:spcPts val="2239"/>
                </a:lnSpc>
              </a:pPr>
              <a:endParaRPr sz="1200"/>
            </a:p>
          </p:txBody>
        </p:sp>
      </p:grpSp>
      <p:sp>
        <p:nvSpPr>
          <p:cNvPr id="10" name="TextBox 10"/>
          <p:cNvSpPr txBox="1"/>
          <p:nvPr/>
        </p:nvSpPr>
        <p:spPr>
          <a:xfrm rot="-5400000">
            <a:off x="-1131865" y="3418033"/>
            <a:ext cx="2952191" cy="410625"/>
          </a:xfrm>
          <a:prstGeom prst="rect">
            <a:avLst/>
          </a:prstGeom>
        </p:spPr>
        <p:txBody>
          <a:bodyPr lIns="0" tIns="0" rIns="0" bIns="0" rtlCol="0" anchor="t">
            <a:spAutoFit/>
          </a:bodyPr>
          <a:lstStyle/>
          <a:p>
            <a:pPr>
              <a:lnSpc>
                <a:spcPts val="3546"/>
              </a:lnSpc>
              <a:spcBef>
                <a:spcPct val="0"/>
              </a:spcBef>
            </a:pPr>
            <a:r>
              <a:rPr lang="en-US" sz="2533" spc="253">
                <a:solidFill>
                  <a:srgbClr val="FFFFFF"/>
                </a:solidFill>
                <a:latin typeface="Arial Bold"/>
              </a:rPr>
              <a:t>Trust Strategy</a:t>
            </a:r>
          </a:p>
        </p:txBody>
      </p:sp>
      <p:sp>
        <p:nvSpPr>
          <p:cNvPr id="11" name="TextBox 11"/>
          <p:cNvSpPr txBox="1"/>
          <p:nvPr/>
        </p:nvSpPr>
        <p:spPr>
          <a:xfrm rot="-5400000">
            <a:off x="-637567" y="3448973"/>
            <a:ext cx="3305977" cy="410625"/>
          </a:xfrm>
          <a:prstGeom prst="rect">
            <a:avLst/>
          </a:prstGeom>
        </p:spPr>
        <p:txBody>
          <a:bodyPr lIns="0" tIns="0" rIns="0" bIns="0" rtlCol="0" anchor="t">
            <a:spAutoFit/>
          </a:bodyPr>
          <a:lstStyle/>
          <a:p>
            <a:pPr>
              <a:lnSpc>
                <a:spcPts val="3546"/>
              </a:lnSpc>
              <a:spcBef>
                <a:spcPct val="0"/>
              </a:spcBef>
            </a:pPr>
            <a:r>
              <a:rPr lang="en-US" sz="2533" spc="253">
                <a:solidFill>
                  <a:srgbClr val="000000"/>
                </a:solidFill>
                <a:latin typeface="Arial Bold"/>
              </a:rPr>
              <a:t>Staff Experience</a:t>
            </a:r>
          </a:p>
        </p:txBody>
      </p:sp>
      <p:pic>
        <p:nvPicPr>
          <p:cNvPr id="12" name="Picture 11" descr="Logo&#10;&#10;Description automatically generated">
            <a:extLst>
              <a:ext uri="{FF2B5EF4-FFF2-40B4-BE49-F238E27FC236}">
                <a16:creationId xmlns:a16="http://schemas.microsoft.com/office/drawing/2014/main" id="{96C00C52-2E24-1C7B-4BA5-5482F77BB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11786"/>
            <a:ext cx="1524000" cy="8477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428C-B089-6121-7DDA-FFF90AD91B50}"/>
              </a:ext>
            </a:extLst>
          </p:cNvPr>
          <p:cNvSpPr>
            <a:spLocks noGrp="1"/>
          </p:cNvSpPr>
          <p:nvPr>
            <p:ph type="ctrTitle"/>
          </p:nvPr>
        </p:nvSpPr>
        <p:spPr>
          <a:xfrm>
            <a:off x="1642115" y="1371600"/>
            <a:ext cx="9263449" cy="3881089"/>
          </a:xfrm>
        </p:spPr>
        <p:txBody>
          <a:bodyPr>
            <a:normAutofit fontScale="90000"/>
          </a:bodyPr>
          <a:lstStyle/>
          <a:p>
            <a:r>
              <a:rPr lang="en-GB" sz="7200" b="1">
                <a:solidFill>
                  <a:schemeClr val="bg1"/>
                </a:solidFill>
              </a:rPr>
              <a:t>ELFT</a:t>
            </a:r>
            <a:br>
              <a:rPr lang="en-GB" sz="7200" b="1">
                <a:solidFill>
                  <a:schemeClr val="bg1"/>
                </a:solidFill>
              </a:rPr>
            </a:br>
            <a:r>
              <a:rPr lang="en-GB" sz="7200" b="1">
                <a:solidFill>
                  <a:schemeClr val="bg1"/>
                </a:solidFill>
              </a:rPr>
              <a:t>Workforce Race Equality Standard (WRES)</a:t>
            </a:r>
            <a:br>
              <a:rPr lang="en-GB" sz="7200" b="1">
                <a:solidFill>
                  <a:schemeClr val="bg1"/>
                </a:solidFill>
              </a:rPr>
            </a:br>
            <a:r>
              <a:rPr lang="en-GB" sz="7200" b="1">
                <a:solidFill>
                  <a:schemeClr val="bg1"/>
                </a:solidFill>
              </a:rPr>
              <a:t>2023</a:t>
            </a:r>
          </a:p>
        </p:txBody>
      </p:sp>
      <p:sp>
        <p:nvSpPr>
          <p:cNvPr id="3" name="Rectangle 2">
            <a:extLst>
              <a:ext uri="{FF2B5EF4-FFF2-40B4-BE49-F238E27FC236}">
                <a16:creationId xmlns:a16="http://schemas.microsoft.com/office/drawing/2014/main" id="{AC688E4A-53D8-45FC-C0A6-6E668CC107FD}"/>
              </a:ext>
            </a:extLst>
          </p:cNvPr>
          <p:cNvSpPr/>
          <p:nvPr/>
        </p:nvSpPr>
        <p:spPr>
          <a:xfrm>
            <a:off x="0" y="0"/>
            <a:ext cx="1642115"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996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A693AE21F3A5479D209E3D144EB7BB" ma:contentTypeVersion="14" ma:contentTypeDescription="Create a new document." ma:contentTypeScope="" ma:versionID="30f3989747b0b0fc2e200a07b922be47">
  <xsd:schema xmlns:xsd="http://www.w3.org/2001/XMLSchema" xmlns:xs="http://www.w3.org/2001/XMLSchema" xmlns:p="http://schemas.microsoft.com/office/2006/metadata/properties" xmlns:ns2="8a580fc1-a251-4bdb-8e6b-f51cb9506066" xmlns:ns3="00f9da26-3a50-43cc-8baf-0bc536e5bd9e" targetNamespace="http://schemas.microsoft.com/office/2006/metadata/properties" ma:root="true" ma:fieldsID="4088fff02598ff38e6af330c9927cdb5" ns2:_="" ns3:_="">
    <xsd:import namespace="8a580fc1-a251-4bdb-8e6b-f51cb9506066"/>
    <xsd:import namespace="00f9da26-3a50-43cc-8baf-0bc536e5bd9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580fc1-a251-4bdb-8e6b-f51cb9506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f9da26-3a50-43cc-8baf-0bc536e5bd9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4f10c37-e67a-4b5c-8c7a-769abab72683}" ma:internalName="TaxCatchAll" ma:showField="CatchAllData" ma:web="00f9da26-3a50-43cc-8baf-0bc536e5b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580fc1-a251-4bdb-8e6b-f51cb9506066">
      <Terms xmlns="http://schemas.microsoft.com/office/infopath/2007/PartnerControls"/>
    </lcf76f155ced4ddcb4097134ff3c332f>
    <TaxCatchAll xmlns="00f9da26-3a50-43cc-8baf-0bc536e5bd9e" xsi:nil="true"/>
    <SharedWithUsers xmlns="00f9da26-3a50-43cc-8baf-0bc536e5bd9e">
      <UserInfo>
        <DisplayName>ANSAH, Juliana (EAST LONDON NHS FOUNDATION TRUST)</DisplayName>
        <AccountId>12</AccountId>
        <AccountType/>
      </UserInfo>
      <UserInfo>
        <DisplayName>FERRAS, Anabel (EAST LONDON NHS FOUNDATION TRUST)</DisplayName>
        <AccountId>92</AccountId>
        <AccountType/>
      </UserInfo>
      <UserInfo>
        <DisplayName>SYKES, Robert (EAST LONDON NHS FOUNDATION TRUST)</DisplayName>
        <AccountId>31</AccountId>
        <AccountType/>
      </UserInfo>
      <UserInfo>
        <DisplayName>CARTER, Tanya (EAST LONDON NHS FOUNDATION TRUST)</DisplayName>
        <AccountId>28</AccountId>
        <AccountType/>
      </UserInfo>
    </SharedWithUsers>
  </documentManagement>
</p:properties>
</file>

<file path=customXml/itemProps1.xml><?xml version="1.0" encoding="utf-8"?>
<ds:datastoreItem xmlns:ds="http://schemas.openxmlformats.org/officeDocument/2006/customXml" ds:itemID="{AFC9158B-4842-4340-8664-1EF64F4938C7}">
  <ds:schemaRefs>
    <ds:schemaRef ds:uri="00f9da26-3a50-43cc-8baf-0bc536e5bd9e"/>
    <ds:schemaRef ds:uri="8a580fc1-a251-4bdb-8e6b-f51cb95060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CB99B8-7516-4C92-8CDF-473048EA8162}">
  <ds:schemaRefs>
    <ds:schemaRef ds:uri="http://schemas.microsoft.com/sharepoint/v3/contenttype/forms"/>
  </ds:schemaRefs>
</ds:datastoreItem>
</file>

<file path=customXml/itemProps3.xml><?xml version="1.0" encoding="utf-8"?>
<ds:datastoreItem xmlns:ds="http://schemas.openxmlformats.org/officeDocument/2006/customXml" ds:itemID="{84992374-C0B5-4BAF-BFB3-67D62010CB7B}">
  <ds:schemaRefs>
    <ds:schemaRef ds:uri="8a580fc1-a251-4bdb-8e6b-f51cb9506066"/>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00f9da26-3a50-43cc-8baf-0bc536e5bd9e"/>
    <ds:schemaRef ds:uri="http://purl.org/dc/terms/"/>
    <ds:schemaRef ds:uri="http://purl.org/dc/elements/1.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TotalTime>
  <Words>6508</Words>
  <Application>Microsoft Office PowerPoint</Application>
  <PresentationFormat>Widescreen</PresentationFormat>
  <Paragraphs>1308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ELFT Workforce Race Equality Standard (WRES) 2023</vt:lpstr>
      <vt:lpstr>PowerPoint Presentation</vt:lpstr>
      <vt:lpstr>PowerPoint Presentation</vt:lpstr>
      <vt:lpstr>PowerPoint Presentation</vt:lpstr>
      <vt:lpstr>PowerPoint Presentation</vt:lpstr>
      <vt:lpstr>PowerPoint Presentation</vt:lpstr>
      <vt:lpstr>PowerPoint Presentation</vt:lpstr>
      <vt:lpstr>ELFT Workforce Disability Equality Standard (WDES)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WRES Metric 5</vt:lpstr>
      <vt:lpstr>PowerPoint Presentation</vt:lpstr>
      <vt:lpstr>PowerPoint Presentation</vt:lpstr>
      <vt:lpstr>PowerPoint Presentation</vt:lpstr>
      <vt:lpstr>WRES Metric 6</vt:lpstr>
      <vt:lpstr>PowerPoint Presentation</vt:lpstr>
      <vt:lpstr>PowerPoint Presentation</vt:lpstr>
      <vt:lpstr>PowerPoint Presentation</vt:lpstr>
      <vt:lpstr>WRES Metric 7</vt:lpstr>
      <vt:lpstr>PowerPoint Presentation</vt:lpstr>
      <vt:lpstr>PowerPoint Presentation</vt:lpstr>
      <vt:lpstr>PowerPoint Presentation</vt:lpstr>
      <vt:lpstr>WRES Metric 8</vt:lpstr>
      <vt:lpstr>PowerPoint Presentation</vt:lpstr>
      <vt:lpstr>PowerPoint Presentation</vt:lpstr>
      <vt:lpstr>PowerPoint Presentation</vt:lpstr>
      <vt:lpstr>WDES Metric 4a</vt:lpstr>
      <vt:lpstr>WDES Metric 4b</vt:lpstr>
      <vt:lpstr>WDES Metric 4c</vt:lpstr>
      <vt:lpstr>WDES Metrics 4a-c</vt:lpstr>
      <vt:lpstr>PowerPoint Presentation</vt:lpstr>
      <vt:lpstr>PowerPoint Presentation</vt:lpstr>
      <vt:lpstr>PowerPoint Presentation</vt:lpstr>
      <vt:lpstr>WDES Metric 4d</vt:lpstr>
      <vt:lpstr>PowerPoint Presentation</vt:lpstr>
      <vt:lpstr>PowerPoint Presentation</vt:lpstr>
      <vt:lpstr>PowerPoint Presentation</vt:lpstr>
      <vt:lpstr>PowerPoint Presentation</vt:lpstr>
      <vt:lpstr>WDES Metric 5</vt:lpstr>
      <vt:lpstr>PowerPoint Presentation</vt:lpstr>
      <vt:lpstr>PowerPoint Presentation</vt:lpstr>
      <vt:lpstr>PowerPoint Presentation</vt:lpstr>
      <vt:lpstr>WDES Metric 6</vt:lpstr>
      <vt:lpstr>PowerPoint Presentation</vt:lpstr>
      <vt:lpstr>PowerPoint Presentation</vt:lpstr>
      <vt:lpstr>PowerPoint Presentation</vt:lpstr>
      <vt:lpstr>WDES Metric 7</vt:lpstr>
      <vt:lpstr>PowerPoint Presentation</vt:lpstr>
      <vt:lpstr>PowerPoint Presentation</vt:lpstr>
      <vt:lpstr>PowerPoint Presentation</vt:lpstr>
      <vt:lpstr>WDES Metric 8</vt:lpstr>
      <vt:lpstr>PowerPoint Presentation</vt:lpstr>
      <vt:lpstr>PowerPoint Presentation</vt:lpstr>
      <vt:lpstr>PowerPoint Presentation</vt:lpstr>
      <vt:lpstr>WDES Metric 9</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WDES</dc:title>
  <dc:creator>Juliana E Ansah</dc:creator>
  <cp:lastModifiedBy>Juliana Ansah</cp:lastModifiedBy>
  <cp:revision>32</cp:revision>
  <dcterms:created xsi:type="dcterms:W3CDTF">2022-11-08T16:02:41Z</dcterms:created>
  <dcterms:modified xsi:type="dcterms:W3CDTF">2024-08-08T15:31:08Z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0x0101002BA693AE21F3A5479D209E3D144EB7BB</vt:lpwstr>
  </property>
  <property fmtid="{D5CDD505-2E9C-101B-9397-08002B2CF9AE}" pid="3" name="MediaServiceImageTags">
    <vt:lpwstr/>
  </property>
</Properties>
</file>