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67" r:id="rId5"/>
    <p:sldId id="259" r:id="rId6"/>
    <p:sldId id="257" r:id="rId7"/>
    <p:sldId id="258" r:id="rId8"/>
    <p:sldId id="260" r:id="rId9"/>
    <p:sldId id="261" r:id="rId10"/>
    <p:sldId id="269" r:id="rId11"/>
    <p:sldId id="266" r:id="rId12"/>
    <p:sldId id="283" r:id="rId13"/>
    <p:sldId id="263" r:id="rId14"/>
    <p:sldId id="265" r:id="rId15"/>
    <p:sldId id="270" r:id="rId16"/>
    <p:sldId id="271" r:id="rId17"/>
    <p:sldId id="272" r:id="rId18"/>
    <p:sldId id="273" r:id="rId19"/>
    <p:sldId id="274" r:id="rId20"/>
    <p:sldId id="276" r:id="rId21"/>
    <p:sldId id="275" r:id="rId22"/>
    <p:sldId id="278" r:id="rId23"/>
    <p:sldId id="288" r:id="rId24"/>
    <p:sldId id="280" r:id="rId25"/>
    <p:sldId id="284" r:id="rId26"/>
    <p:sldId id="289" r:id="rId27"/>
    <p:sldId id="30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EC9C6F-F7AB-C35E-9F13-77A43832739E}" name="Melissa Meadowcroft" initials="MM" userId="S::melissa.meadowcroft@hoodwoolf.co.uk::b9af4097-487e-43af-8635-d4f0ba98d3d3" providerId="AD"/>
  <p188:author id="{79F4D0ED-56F6-D9EC-5B83-7FE84216A0D5}" name="Steph Hood" initials="SH" userId="S::stephanie.hood@hoodwoolf.co.uk::9fa192c0-126b-4f67-adf7-f79e8ea70c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C05D3-F5AC-4C11-B3E4-B8E39C884B82}" v="8653" dt="2024-10-15T18:32:15.886"/>
    <p1510:client id="{35D9D8EF-19DE-47E6-AD96-7C76B6C43073}" v="31" dt="2024-10-15T15:56:44.579"/>
    <p1510:client id="{4EF47150-9A37-47D1-A641-C0017EB2BE6A}" v="1993" dt="2024-10-15T17:06:25.204"/>
    <p1510:client id="{63E05756-C8BD-428B-8C46-6FCAA2CC144E}" v="638" dt="2024-10-15T16:41:41.112"/>
    <p1510:client id="{8829066D-B82A-475C-AF77-ED641FBECC50}" v="22" dt="2024-10-16T12:07:08.012"/>
    <p1510:client id="{C0EF29AD-7487-48D1-8877-7410AC685DA5}" v="61" dt="2024-10-16T12:08:58.845"/>
    <p1510:client id="{C2152778-1DD3-4C6C-8211-15ED8FD91537}" v="2125" dt="2024-10-15T18:28:03.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C70A3-3953-43C5-9DBC-ACE57CA48E49}" type="datetimeFigureOut">
              <a:rPr lang="en-GB" smtClean="0"/>
              <a:t>17/10/2024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3835E-439C-4EC0-9DDA-0ADC7F960D63}" type="slidenum">
              <a:rPr lang="en-GB" smtClean="0"/>
              <a:t>‹#›</a:t>
            </a:fld>
            <a:endParaRPr lang="en-GB" dirty="0"/>
          </a:p>
        </p:txBody>
      </p:sp>
    </p:spTree>
    <p:extLst>
      <p:ext uri="{BB962C8B-B14F-4D97-AF65-F5344CB8AC3E}">
        <p14:creationId xmlns:p14="http://schemas.microsoft.com/office/powerpoint/2010/main" val="1446913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03835E-439C-4EC0-9DDA-0ADC7F960D63}" type="slidenum">
              <a:rPr lang="en-GB" smtClean="0"/>
              <a:t>3</a:t>
            </a:fld>
            <a:endParaRPr lang="en-GB" dirty="0"/>
          </a:p>
        </p:txBody>
      </p:sp>
    </p:spTree>
    <p:extLst>
      <p:ext uri="{BB962C8B-B14F-4D97-AF65-F5344CB8AC3E}">
        <p14:creationId xmlns:p14="http://schemas.microsoft.com/office/powerpoint/2010/main" val="753109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endParaRPr lang="en-GB" dirty="0"/>
          </a:p>
        </p:txBody>
      </p:sp>
      <p:sp>
        <p:nvSpPr>
          <p:cNvPr id="4" name="Slide Number Placeholder 3"/>
          <p:cNvSpPr>
            <a:spLocks noGrp="1"/>
          </p:cNvSpPr>
          <p:nvPr>
            <p:ph type="sldNum" sz="quarter" idx="5"/>
          </p:nvPr>
        </p:nvSpPr>
        <p:spPr/>
        <p:txBody>
          <a:bodyPr/>
          <a:lstStyle/>
          <a:p>
            <a:fld id="{4703835E-439C-4EC0-9DDA-0ADC7F960D63}" type="slidenum">
              <a:rPr lang="en-GB" smtClean="0"/>
              <a:t>10</a:t>
            </a:fld>
            <a:endParaRPr lang="en-GB" dirty="0"/>
          </a:p>
        </p:txBody>
      </p:sp>
    </p:spTree>
    <p:extLst>
      <p:ext uri="{BB962C8B-B14F-4D97-AF65-F5344CB8AC3E}">
        <p14:creationId xmlns:p14="http://schemas.microsoft.com/office/powerpoint/2010/main" val="315672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03835E-439C-4EC0-9DDA-0ADC7F960D63}" type="slidenum">
              <a:rPr lang="en-GB" smtClean="0"/>
              <a:t>15</a:t>
            </a:fld>
            <a:endParaRPr lang="en-GB" dirty="0"/>
          </a:p>
        </p:txBody>
      </p:sp>
    </p:spTree>
    <p:extLst>
      <p:ext uri="{BB962C8B-B14F-4D97-AF65-F5344CB8AC3E}">
        <p14:creationId xmlns:p14="http://schemas.microsoft.com/office/powerpoint/2010/main" val="4008682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D0134-314B-B21B-C9BA-8A4C9351B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5BCAC-EA3D-1998-32FB-D5E302FB7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6AC542-4612-C391-B1C8-837079E7B49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EC9C8B6-0BF3-5284-C898-45D74F7A1DA4}"/>
              </a:ext>
            </a:extLst>
          </p:cNvPr>
          <p:cNvSpPr>
            <a:spLocks noGrp="1"/>
          </p:cNvSpPr>
          <p:nvPr>
            <p:ph type="sldNum" sz="quarter" idx="5"/>
          </p:nvPr>
        </p:nvSpPr>
        <p:spPr/>
        <p:txBody>
          <a:bodyPr/>
          <a:lstStyle/>
          <a:p>
            <a:fld id="{4703835E-439C-4EC0-9DDA-0ADC7F960D63}" type="slidenum">
              <a:rPr lang="en-GB" smtClean="0"/>
              <a:t>20</a:t>
            </a:fld>
            <a:endParaRPr lang="en-GB" dirty="0"/>
          </a:p>
        </p:txBody>
      </p:sp>
    </p:spTree>
    <p:extLst>
      <p:ext uri="{BB962C8B-B14F-4D97-AF65-F5344CB8AC3E}">
        <p14:creationId xmlns:p14="http://schemas.microsoft.com/office/powerpoint/2010/main" val="1309651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0DAA9-F705-F0AA-16A2-26EF2EF951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88D58-AD85-CDE5-C2B4-725E6233BB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3548D-F2A7-ACF0-4B64-84709CD07A4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532EA40-3274-1FE0-2ABE-52C8B9C427CC}"/>
              </a:ext>
            </a:extLst>
          </p:cNvPr>
          <p:cNvSpPr>
            <a:spLocks noGrp="1"/>
          </p:cNvSpPr>
          <p:nvPr>
            <p:ph type="sldNum" sz="quarter" idx="5"/>
          </p:nvPr>
        </p:nvSpPr>
        <p:spPr/>
        <p:txBody>
          <a:bodyPr/>
          <a:lstStyle/>
          <a:p>
            <a:fld id="{4703835E-439C-4EC0-9DDA-0ADC7F960D63}" type="slidenum">
              <a:rPr lang="en-GB" smtClean="0"/>
              <a:t>24</a:t>
            </a:fld>
            <a:endParaRPr lang="en-GB"/>
          </a:p>
        </p:txBody>
      </p:sp>
    </p:spTree>
    <p:extLst>
      <p:ext uri="{BB962C8B-B14F-4D97-AF65-F5344CB8AC3E}">
        <p14:creationId xmlns:p14="http://schemas.microsoft.com/office/powerpoint/2010/main" val="404874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013B-EBA7-8233-11B8-2A435FB1952B}"/>
              </a:ext>
            </a:extLst>
          </p:cNvPr>
          <p:cNvSpPr>
            <a:spLocks noGrp="1"/>
          </p:cNvSpPr>
          <p:nvPr>
            <p:ph type="ctrTitle"/>
          </p:nvPr>
        </p:nvSpPr>
        <p:spPr>
          <a:xfrm>
            <a:off x="845506" y="1682977"/>
            <a:ext cx="10577867"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555668-C692-EA24-9702-B71980F39129}"/>
              </a:ext>
            </a:extLst>
          </p:cNvPr>
          <p:cNvSpPr>
            <a:spLocks noGrp="1"/>
          </p:cNvSpPr>
          <p:nvPr>
            <p:ph type="subTitle" idx="1"/>
          </p:nvPr>
        </p:nvSpPr>
        <p:spPr>
          <a:xfrm>
            <a:off x="845506" y="4162652"/>
            <a:ext cx="10577867"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23365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838200" y="1200583"/>
            <a:ext cx="10515600" cy="611649"/>
          </a:xfrm>
          <a:prstGeom prst="rect">
            <a:avLst/>
          </a:prstGeom>
        </p:spPr>
        <p:txBody>
          <a:bodyPr>
            <a:normAutofit/>
          </a:bodyPr>
          <a:lstStyle>
            <a:lvl1pPr>
              <a:defRPr sz="28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838200" y="1915885"/>
            <a:ext cx="10515600" cy="4136572"/>
          </a:xfrm>
          <a:prstGeom prst="rect">
            <a:avLst/>
          </a:prstGeom>
        </p:spPr>
        <p:txBody>
          <a:bodyPr>
            <a:normAutofit/>
          </a:bodyPr>
          <a:lstStyle>
            <a:lvl1pPr indent="-234000">
              <a:lnSpc>
                <a:spcPct val="108000"/>
              </a:lnSpc>
              <a:spcBef>
                <a:spcPts val="0"/>
              </a:spcBef>
              <a:defRPr sz="1600">
                <a:latin typeface="Arial" panose="020B0604020202020204" pitchFamily="34" charset="0"/>
                <a:cs typeface="Arial" panose="020B0604020202020204" pitchFamily="34" charset="0"/>
              </a:defRPr>
            </a:lvl1pPr>
            <a:lvl2pPr indent="-234000">
              <a:lnSpc>
                <a:spcPct val="108000"/>
              </a:lnSpc>
              <a:spcBef>
                <a:spcPts val="0"/>
              </a:spcBef>
              <a:defRPr sz="1600">
                <a:latin typeface="Arial" panose="020B0604020202020204" pitchFamily="34" charset="0"/>
                <a:cs typeface="Arial" panose="020B0604020202020204" pitchFamily="34" charset="0"/>
              </a:defRPr>
            </a:lvl2pPr>
            <a:lvl3pPr indent="-234000">
              <a:lnSpc>
                <a:spcPct val="108000"/>
              </a:lnSpc>
              <a:spcBef>
                <a:spcPts val="0"/>
              </a:spcBef>
              <a:defRPr sz="1600">
                <a:latin typeface="Arial" panose="020B0604020202020204" pitchFamily="34" charset="0"/>
                <a:cs typeface="Arial" panose="020B0604020202020204" pitchFamily="34" charset="0"/>
              </a:defRPr>
            </a:lvl3pPr>
            <a:lvl4pPr indent="-234000">
              <a:lnSpc>
                <a:spcPct val="108000"/>
              </a:lnSpc>
              <a:spcBef>
                <a:spcPts val="0"/>
              </a:spcBef>
              <a:defRPr sz="1600">
                <a:latin typeface="Arial" panose="020B0604020202020204" pitchFamily="34" charset="0"/>
                <a:cs typeface="Arial" panose="020B0604020202020204" pitchFamily="34" charset="0"/>
              </a:defRPr>
            </a:lvl4pPr>
            <a:lvl5pPr indent="-234000">
              <a:lnSpc>
                <a:spcPct val="108000"/>
              </a:lnSpc>
              <a:spcBef>
                <a:spcPts val="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44281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1203973"/>
            <a:ext cx="10515600" cy="608259"/>
          </a:xfrm>
          <a:prstGeom prst="rect">
            <a:avLst/>
          </a:prstGeom>
        </p:spPr>
        <p:txBody>
          <a:bodyPr vert="horz" lIns="91440" tIns="45720" rIns="91440" bIns="45720" rtlCol="0" anchor="ctr">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915885"/>
            <a:ext cx="10515600" cy="4261077"/>
          </a:xfrm>
          <a:prstGeom prst="rect">
            <a:avLst/>
          </a:prstGeom>
        </p:spPr>
        <p:txBody>
          <a:bodyPr vert="horz" lIns="91440" tIns="45720" rIns="91440" bIns="45720" rtlCol="0">
            <a:normAutofit/>
          </a:bodyPr>
          <a:lstStyle/>
          <a:p>
            <a:pPr lvl="0" indent="-234000">
              <a:lnSpc>
                <a:spcPct val="108000"/>
              </a:lnSpc>
              <a:spcBef>
                <a:spcPts val="0"/>
              </a:spcBef>
            </a:pPr>
            <a:r>
              <a:rPr lang="en-US"/>
              <a:t>Click to edit Master text styles</a:t>
            </a:r>
          </a:p>
          <a:p>
            <a:pPr lvl="1" indent="-234000">
              <a:lnSpc>
                <a:spcPct val="108000"/>
              </a:lnSpc>
              <a:spcBef>
                <a:spcPts val="0"/>
              </a:spcBef>
            </a:pPr>
            <a:r>
              <a:rPr lang="en-US"/>
              <a:t>Second level</a:t>
            </a:r>
          </a:p>
          <a:p>
            <a:pPr lvl="2" indent="-234000">
              <a:lnSpc>
                <a:spcPct val="108000"/>
              </a:lnSpc>
              <a:spcBef>
                <a:spcPts val="0"/>
              </a:spcBef>
            </a:pPr>
            <a:r>
              <a:rPr lang="en-US"/>
              <a:t>Third level</a:t>
            </a:r>
          </a:p>
          <a:p>
            <a:pPr lvl="3" indent="-234000">
              <a:lnSpc>
                <a:spcPct val="108000"/>
              </a:lnSpc>
              <a:spcBef>
                <a:spcPts val="0"/>
              </a:spcBef>
            </a:pPr>
            <a:r>
              <a:rPr lang="en-US"/>
              <a:t>Fourth level</a:t>
            </a:r>
          </a:p>
          <a:p>
            <a:pPr lvl="4" indent="-234000">
              <a:lnSpc>
                <a:spcPct val="108000"/>
              </a:lnSpc>
              <a:spcBef>
                <a:spcPts val="0"/>
              </a:spcBef>
            </a:pPr>
            <a:r>
              <a:rPr lang="en-US"/>
              <a:t>Fifth level</a:t>
            </a:r>
            <a:endParaRPr lang="en-GB"/>
          </a:p>
        </p:txBody>
      </p:sp>
      <p:pic>
        <p:nvPicPr>
          <p:cNvPr id="8" name="Picture 7" descr="A drawing of a sun and clouds&#10;&#10;Description automatically generated">
            <a:extLst>
              <a:ext uri="{FF2B5EF4-FFF2-40B4-BE49-F238E27FC236}">
                <a16:creationId xmlns:a16="http://schemas.microsoft.com/office/drawing/2014/main" id="{82E79370-662B-E1F2-747D-01C72269A64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91314" y="352518"/>
            <a:ext cx="776628" cy="672069"/>
          </a:xfrm>
          <a:prstGeom prst="rect">
            <a:avLst/>
          </a:prstGeom>
        </p:spPr>
      </p:pic>
      <p:sp>
        <p:nvSpPr>
          <p:cNvPr id="4" name="TextBox 3">
            <a:extLst>
              <a:ext uri="{FF2B5EF4-FFF2-40B4-BE49-F238E27FC236}">
                <a16:creationId xmlns:a16="http://schemas.microsoft.com/office/drawing/2014/main" id="{2143F0BE-5A03-88E1-65DF-441FCD86955A}"/>
              </a:ext>
            </a:extLst>
          </p:cNvPr>
          <p:cNvSpPr txBox="1"/>
          <p:nvPr userDrawn="1"/>
        </p:nvSpPr>
        <p:spPr>
          <a:xfrm>
            <a:off x="449886" y="6366982"/>
            <a:ext cx="776628"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131F02F-324C-770F-E832-457CF31F089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03116" y="352518"/>
            <a:ext cx="1340848" cy="540000"/>
          </a:xfrm>
          <a:prstGeom prst="rect">
            <a:avLst/>
          </a:prstGeom>
        </p:spPr>
      </p:pic>
    </p:spTree>
    <p:extLst>
      <p:ext uri="{BB962C8B-B14F-4D97-AF65-F5344CB8AC3E}">
        <p14:creationId xmlns:p14="http://schemas.microsoft.com/office/powerpoint/2010/main" val="3287801623"/>
      </p:ext>
    </p:extLst>
  </p:cSld>
  <p:clrMap bg1="lt1" tx1="dk1" bg2="lt2" tx2="dk2" accent1="accent1" accent2="accent2" accent3="accent3" accent4="accent4" accent5="accent5" accent6="accent6" hlink="hlink" folHlink="folHlink"/>
  <p:sldLayoutIdLst>
    <p:sldLayoutId id="2147483662" r:id="rId1"/>
    <p:sldLayoutId id="2147483661" r:id="rId2"/>
  </p:sldLayoutIdLst>
  <p:hf sldNum="0" hdr="0" dt="0"/>
  <p:txStyles>
    <p:titleStyle>
      <a:lvl1pPr algn="l" defTabSz="914400" rtl="0" eaLnBrk="1" latinLnBrk="0" hangingPunct="1">
        <a:lnSpc>
          <a:spcPct val="90000"/>
        </a:lnSpc>
        <a:spcBef>
          <a:spcPct val="0"/>
        </a:spcBef>
        <a:buNone/>
        <a:defRPr lang="en-GB" sz="2800" b="1" kern="1200">
          <a:solidFill>
            <a:srgbClr val="005E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2FF5-4E52-6F79-EDB3-5C40D88212FE}"/>
              </a:ext>
            </a:extLst>
          </p:cNvPr>
          <p:cNvSpPr>
            <a:spLocks noGrp="1"/>
          </p:cNvSpPr>
          <p:nvPr>
            <p:ph type="ctrTitle"/>
          </p:nvPr>
        </p:nvSpPr>
        <p:spPr>
          <a:xfrm>
            <a:off x="1061545" y="1532466"/>
            <a:ext cx="9970522" cy="3793068"/>
          </a:xfrm>
        </p:spPr>
        <p:txBody>
          <a:bodyPr>
            <a:normAutofit fontScale="90000"/>
          </a:bodyPr>
          <a:lstStyle/>
          <a:p>
            <a:pPr algn="l"/>
            <a:r>
              <a:rPr lang="en-US" sz="4400" dirty="0"/>
              <a:t>A new way of delivering some of our child and adolescent mental health services in North Central and North East London</a:t>
            </a:r>
            <a:br>
              <a:rPr lang="en-US" sz="4400" dirty="0"/>
            </a:br>
            <a:r>
              <a:rPr lang="en-US" sz="4400" dirty="0"/>
              <a:t/>
            </a:r>
            <a:br>
              <a:rPr lang="en-US" sz="4400" dirty="0"/>
            </a:br>
            <a:r>
              <a:rPr lang="en-US" sz="4400" dirty="0"/>
              <a:t>Our proposals for a temporary change to current arrangements </a:t>
            </a:r>
            <a:endParaRPr lang="en-GB" sz="4400" dirty="0"/>
          </a:p>
        </p:txBody>
      </p:sp>
      <p:sp>
        <p:nvSpPr>
          <p:cNvPr id="3" name="Subtitle 2">
            <a:extLst>
              <a:ext uri="{FF2B5EF4-FFF2-40B4-BE49-F238E27FC236}">
                <a16:creationId xmlns:a16="http://schemas.microsoft.com/office/drawing/2014/main" id="{EDB185AA-7FE7-F513-AC79-9049A8C85924}"/>
              </a:ext>
            </a:extLst>
          </p:cNvPr>
          <p:cNvSpPr>
            <a:spLocks noGrp="1"/>
          </p:cNvSpPr>
          <p:nvPr>
            <p:ph type="subTitle" idx="4294967295"/>
          </p:nvPr>
        </p:nvSpPr>
        <p:spPr>
          <a:xfrm>
            <a:off x="1061545" y="5702849"/>
            <a:ext cx="2427889" cy="518017"/>
          </a:xfrm>
        </p:spPr>
        <p:txBody>
          <a:bodyPr>
            <a:normAutofit/>
          </a:bodyPr>
          <a:lstStyle/>
          <a:p>
            <a:pPr marL="0" indent="0">
              <a:buNone/>
            </a:pPr>
            <a:r>
              <a:rPr lang="en-US" sz="2400" b="1" dirty="0"/>
              <a:t>October 2024</a:t>
            </a:r>
            <a:endParaRPr lang="en-GB" sz="2400" b="1" dirty="0"/>
          </a:p>
        </p:txBody>
      </p:sp>
    </p:spTree>
    <p:extLst>
      <p:ext uri="{BB962C8B-B14F-4D97-AF65-F5344CB8AC3E}">
        <p14:creationId xmlns:p14="http://schemas.microsoft.com/office/powerpoint/2010/main" val="394036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EAF1B-2441-A79C-E1D1-B72B96D52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74D14D-20CC-89BB-6B1C-1ABD9ED868DC}"/>
              </a:ext>
            </a:extLst>
          </p:cNvPr>
          <p:cNvSpPr>
            <a:spLocks noGrp="1"/>
          </p:cNvSpPr>
          <p:nvPr>
            <p:ph type="title"/>
          </p:nvPr>
        </p:nvSpPr>
        <p:spPr/>
        <p:txBody>
          <a:bodyPr>
            <a:normAutofit/>
          </a:bodyPr>
          <a:lstStyle/>
          <a:p>
            <a:r>
              <a:rPr lang="en-US" dirty="0">
                <a:latin typeface="Arial"/>
                <a:cs typeface="Arial"/>
              </a:rPr>
              <a:t>We also extended coverage of a new home treatment team</a:t>
            </a:r>
            <a:endParaRPr lang="en-GB" dirty="0">
              <a:latin typeface="Arial"/>
              <a:cs typeface="Arial"/>
            </a:endParaRPr>
          </a:p>
        </p:txBody>
      </p:sp>
      <p:sp>
        <p:nvSpPr>
          <p:cNvPr id="3" name="Content Placeholder 2">
            <a:extLst>
              <a:ext uri="{FF2B5EF4-FFF2-40B4-BE49-F238E27FC236}">
                <a16:creationId xmlns:a16="http://schemas.microsoft.com/office/drawing/2014/main" id="{28DC7B67-6BC1-3DC6-AF9B-019B4F08828D}"/>
              </a:ext>
            </a:extLst>
          </p:cNvPr>
          <p:cNvSpPr>
            <a:spLocks noGrp="1"/>
          </p:cNvSpPr>
          <p:nvPr>
            <p:ph sz="quarter" idx="10"/>
          </p:nvPr>
        </p:nvSpPr>
        <p:spPr>
          <a:xfrm>
            <a:off x="838200" y="1915885"/>
            <a:ext cx="3024000" cy="4136572"/>
          </a:xfrm>
        </p:spPr>
        <p:txBody>
          <a:bodyPr vert="horz" lIns="91440" tIns="45720" rIns="91440" bIns="45720" rtlCol="0" anchor="t">
            <a:normAutofit/>
          </a:bodyPr>
          <a:lstStyle/>
          <a:p>
            <a:pPr marL="0" indent="0">
              <a:buNone/>
            </a:pPr>
            <a:r>
              <a:rPr lang="en-US" sz="1800" dirty="0"/>
              <a:t>A newly established intensive home treatment team was extended to cover the whole of North Central London. </a:t>
            </a:r>
            <a:br>
              <a:rPr lang="en-US" sz="1800" dirty="0"/>
            </a:br>
            <a:endParaRPr lang="en-US" sz="1800" dirty="0"/>
          </a:p>
          <a:p>
            <a:pPr marL="0" indent="0">
              <a:buNone/>
            </a:pPr>
            <a:r>
              <a:rPr lang="en-US" sz="1800" dirty="0">
                <a:latin typeface="Arial"/>
                <a:cs typeface="Arial"/>
              </a:rPr>
              <a:t>The development of this team means that young people are only admitted for inpatient mental health care when it is absolutely necessary.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pic>
        <p:nvPicPr>
          <p:cNvPr id="5" name="Picture 4" descr="A map of different colors&#10;&#10;Description automatically generated">
            <a:extLst>
              <a:ext uri="{FF2B5EF4-FFF2-40B4-BE49-F238E27FC236}">
                <a16:creationId xmlns:a16="http://schemas.microsoft.com/office/drawing/2014/main" id="{0C9189BA-1631-5D13-CA54-81E00AC91AB1}"/>
              </a:ext>
            </a:extLst>
          </p:cNvPr>
          <p:cNvPicPr>
            <a:picLocks noChangeAspect="1"/>
          </p:cNvPicPr>
          <p:nvPr/>
        </p:nvPicPr>
        <p:blipFill>
          <a:blip r:embed="rId3">
            <a:extLst>
              <a:ext uri="{28A0092B-C50C-407E-A947-70E740481C1C}">
                <a14:useLocalDpi xmlns:a14="http://schemas.microsoft.com/office/drawing/2010/main" val="0"/>
              </a:ext>
            </a:extLst>
          </a:blip>
          <a:srcRect l="19936" t="19182" r="20500" b="11746"/>
          <a:stretch/>
        </p:blipFill>
        <p:spPr>
          <a:xfrm>
            <a:off x="3891188" y="1915885"/>
            <a:ext cx="7462612" cy="4867687"/>
          </a:xfrm>
          <a:prstGeom prst="rect">
            <a:avLst/>
          </a:prstGeom>
        </p:spPr>
      </p:pic>
      <p:sp>
        <p:nvSpPr>
          <p:cNvPr id="8" name="TextBox 7">
            <a:extLst>
              <a:ext uri="{FF2B5EF4-FFF2-40B4-BE49-F238E27FC236}">
                <a16:creationId xmlns:a16="http://schemas.microsoft.com/office/drawing/2014/main" id="{7346910C-A35D-EBF3-5C74-0122CB68B902}"/>
              </a:ext>
            </a:extLst>
          </p:cNvPr>
          <p:cNvSpPr txBox="1"/>
          <p:nvPr/>
        </p:nvSpPr>
        <p:spPr>
          <a:xfrm>
            <a:off x="9781953" y="6309968"/>
            <a:ext cx="2211571" cy="523220"/>
          </a:xfrm>
          <a:prstGeom prst="rect">
            <a:avLst/>
          </a:prstGeom>
          <a:noFill/>
        </p:spPr>
        <p:txBody>
          <a:bodyPr wrap="square" rtlCol="0">
            <a:spAutoFit/>
          </a:bodyPr>
          <a:lstStyle/>
          <a:p>
            <a:r>
              <a:rPr lang="en-GB" sz="1400" dirty="0">
                <a:solidFill>
                  <a:schemeClr val="bg2">
                    <a:lumMod val="25000"/>
                  </a:schemeClr>
                </a:solidFill>
              </a:rPr>
              <a:t>Intensive home treatment team coverage area</a:t>
            </a:r>
          </a:p>
        </p:txBody>
      </p:sp>
    </p:spTree>
    <p:extLst>
      <p:ext uri="{BB962C8B-B14F-4D97-AF65-F5344CB8AC3E}">
        <p14:creationId xmlns:p14="http://schemas.microsoft.com/office/powerpoint/2010/main" val="1108986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092BE-A90D-9A9A-1469-B82FBA9D6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4F6811-EDA3-3867-A122-703A6684DEE0}"/>
              </a:ext>
            </a:extLst>
          </p:cNvPr>
          <p:cNvSpPr>
            <a:spLocks noGrp="1"/>
          </p:cNvSpPr>
          <p:nvPr>
            <p:ph type="ctrTitle"/>
          </p:nvPr>
        </p:nvSpPr>
        <p:spPr>
          <a:xfrm>
            <a:off x="15766" y="2235200"/>
            <a:ext cx="12160469" cy="2387600"/>
          </a:xfrm>
        </p:spPr>
        <p:txBody>
          <a:bodyPr anchor="ctr">
            <a:normAutofit/>
          </a:bodyPr>
          <a:lstStyle/>
          <a:p>
            <a:r>
              <a:rPr lang="en-US" dirty="0"/>
              <a:t>Why do we need to </a:t>
            </a:r>
            <a:br>
              <a:rPr lang="en-US" dirty="0"/>
            </a:br>
            <a:r>
              <a:rPr lang="en-US" dirty="0"/>
              <a:t>change our approach?</a:t>
            </a:r>
            <a:endParaRPr lang="en-GB" dirty="0"/>
          </a:p>
        </p:txBody>
      </p:sp>
    </p:spTree>
    <p:extLst>
      <p:ext uri="{BB962C8B-B14F-4D97-AF65-F5344CB8AC3E}">
        <p14:creationId xmlns:p14="http://schemas.microsoft.com/office/powerpoint/2010/main" val="134301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8041E-2B0F-7154-8CED-4208DA680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AF0B0D-90AD-E2E5-76D4-727CF32E9DC1}"/>
              </a:ext>
            </a:extLst>
          </p:cNvPr>
          <p:cNvSpPr>
            <a:spLocks noGrp="1"/>
          </p:cNvSpPr>
          <p:nvPr>
            <p:ph type="title"/>
          </p:nvPr>
        </p:nvSpPr>
        <p:spPr/>
        <p:txBody>
          <a:bodyPr/>
          <a:lstStyle/>
          <a:p>
            <a:r>
              <a:rPr lang="en-US" dirty="0"/>
              <a:t>We need to change our approach</a:t>
            </a:r>
            <a:endParaRPr lang="en-GB" dirty="0"/>
          </a:p>
        </p:txBody>
      </p:sp>
      <p:sp>
        <p:nvSpPr>
          <p:cNvPr id="3" name="Content Placeholder 2">
            <a:extLst>
              <a:ext uri="{FF2B5EF4-FFF2-40B4-BE49-F238E27FC236}">
                <a16:creationId xmlns:a16="http://schemas.microsoft.com/office/drawing/2014/main" id="{7F22106A-4550-692C-B9FA-37B375007CCA}"/>
              </a:ext>
            </a:extLst>
          </p:cNvPr>
          <p:cNvSpPr>
            <a:spLocks noGrp="1"/>
          </p:cNvSpPr>
          <p:nvPr>
            <p:ph sz="quarter" idx="10"/>
          </p:nvPr>
        </p:nvSpPr>
        <p:spPr>
          <a:xfrm>
            <a:off x="838200" y="1915885"/>
            <a:ext cx="10260496" cy="2181194"/>
          </a:xfrm>
        </p:spPr>
        <p:txBody>
          <a:bodyPr vert="horz" lIns="91440" tIns="45720" rIns="91440" bIns="45720" rtlCol="0" anchor="t">
            <a:normAutofit/>
          </a:bodyPr>
          <a:lstStyle/>
          <a:p>
            <a:pPr marL="0" indent="0">
              <a:buNone/>
            </a:pPr>
            <a:r>
              <a:rPr lang="en-US" sz="1800" dirty="0">
                <a:latin typeface="Arial"/>
                <a:cs typeface="Arial"/>
              </a:rPr>
              <a:t>While it is good news that we have not had to transfer any young patients out of our geographic area for care during this time, we need to adapt and improve upon the temporary arrangements currently in place. </a:t>
            </a:r>
            <a:br>
              <a:rPr lang="en-US" sz="1800" dirty="0">
                <a:latin typeface="Arial"/>
                <a:cs typeface="Arial"/>
              </a:rPr>
            </a:br>
            <a:r>
              <a:rPr lang="en-US" sz="1800" dirty="0">
                <a:latin typeface="Arial"/>
                <a:cs typeface="Arial"/>
              </a:rPr>
              <a:t/>
            </a:r>
            <a:br>
              <a:rPr lang="en-US" sz="1800" dirty="0">
                <a:latin typeface="Arial"/>
                <a:cs typeface="Arial"/>
              </a:rPr>
            </a:br>
            <a:r>
              <a:rPr lang="en-US" sz="1800" dirty="0">
                <a:latin typeface="Arial"/>
                <a:cs typeface="Arial"/>
              </a:rPr>
              <a:t>This is because:</a:t>
            </a:r>
            <a:br>
              <a:rPr lang="en-US" sz="1800" dirty="0">
                <a:latin typeface="Arial"/>
                <a:cs typeface="Arial"/>
              </a:rPr>
            </a:br>
            <a:endParaRPr lang="en-US" sz="1800" dirty="0">
              <a:latin typeface="Arial"/>
              <a:cs typeface="Aria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4" name="Oval 3">
            <a:extLst>
              <a:ext uri="{FF2B5EF4-FFF2-40B4-BE49-F238E27FC236}">
                <a16:creationId xmlns:a16="http://schemas.microsoft.com/office/drawing/2014/main" id="{2D4433F0-96E2-6768-49BF-AE6CB7A1C13E}"/>
              </a:ext>
            </a:extLst>
          </p:cNvPr>
          <p:cNvSpPr/>
          <p:nvPr/>
        </p:nvSpPr>
        <p:spPr>
          <a:xfrm>
            <a:off x="2169477" y="3686563"/>
            <a:ext cx="720000" cy="72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6" name="Picture 5" descr="A group of people with arrows and a black background&#10;&#10;Description automatically generated">
            <a:extLst>
              <a:ext uri="{FF2B5EF4-FFF2-40B4-BE49-F238E27FC236}">
                <a16:creationId xmlns:a16="http://schemas.microsoft.com/office/drawing/2014/main" id="{46155D13-8020-5234-29FD-B7F4C68CD2D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95477" y="3812563"/>
            <a:ext cx="468000" cy="468000"/>
          </a:xfrm>
          <a:prstGeom prst="rect">
            <a:avLst/>
          </a:prstGeom>
        </p:spPr>
      </p:pic>
      <p:sp>
        <p:nvSpPr>
          <p:cNvPr id="15" name="TextBox 14">
            <a:extLst>
              <a:ext uri="{FF2B5EF4-FFF2-40B4-BE49-F238E27FC236}">
                <a16:creationId xmlns:a16="http://schemas.microsoft.com/office/drawing/2014/main" id="{06E63FC3-9793-2AF2-0E5D-0ACF368EBAE8}"/>
              </a:ext>
            </a:extLst>
          </p:cNvPr>
          <p:cNvSpPr txBox="1"/>
          <p:nvPr/>
        </p:nvSpPr>
        <p:spPr>
          <a:xfrm>
            <a:off x="3015477" y="3861897"/>
            <a:ext cx="700704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Our other three inpatient units are seeing and treating more people</a:t>
            </a:r>
            <a:endParaRPr lang="en-GB"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40C98408-9D54-BCF5-D12B-DC87C6D4BFC2}"/>
              </a:ext>
            </a:extLst>
          </p:cNvPr>
          <p:cNvGrpSpPr/>
          <p:nvPr/>
        </p:nvGrpSpPr>
        <p:grpSpPr>
          <a:xfrm>
            <a:off x="2169477" y="4522909"/>
            <a:ext cx="720000" cy="720000"/>
            <a:chOff x="838200" y="4984527"/>
            <a:chExt cx="720000" cy="720000"/>
          </a:xfrm>
        </p:grpSpPr>
        <p:sp>
          <p:nvSpPr>
            <p:cNvPr id="9" name="Oval 8">
              <a:extLst>
                <a:ext uri="{FF2B5EF4-FFF2-40B4-BE49-F238E27FC236}">
                  <a16:creationId xmlns:a16="http://schemas.microsoft.com/office/drawing/2014/main" id="{D729F172-2A32-2472-97EC-95B2F7AED388}"/>
                </a:ext>
              </a:extLst>
            </p:cNvPr>
            <p:cNvSpPr/>
            <p:nvPr/>
          </p:nvSpPr>
          <p:spPr>
            <a:xfrm>
              <a:off x="838200" y="4984527"/>
              <a:ext cx="720000" cy="72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12" name="Picture 11" descr="A pink location pin and house&#10;&#10;Description automatically generated">
              <a:extLst>
                <a:ext uri="{FF2B5EF4-FFF2-40B4-BE49-F238E27FC236}">
                  <a16:creationId xmlns:a16="http://schemas.microsoft.com/office/drawing/2014/main" id="{3F99F826-6E87-A616-EA33-2FAF8AAE82E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4200" y="5110527"/>
              <a:ext cx="468000" cy="468000"/>
            </a:xfrm>
            <a:prstGeom prst="rect">
              <a:avLst/>
            </a:prstGeom>
          </p:spPr>
        </p:pic>
      </p:grpSp>
      <p:sp>
        <p:nvSpPr>
          <p:cNvPr id="16" name="TextBox 15">
            <a:extLst>
              <a:ext uri="{FF2B5EF4-FFF2-40B4-BE49-F238E27FC236}">
                <a16:creationId xmlns:a16="http://schemas.microsoft.com/office/drawing/2014/main" id="{9202B5AD-4227-7F1B-EC75-1FD70C14FF9B}"/>
              </a:ext>
            </a:extLst>
          </p:cNvPr>
          <p:cNvSpPr txBox="1"/>
          <p:nvPr/>
        </p:nvSpPr>
        <p:spPr>
          <a:xfrm>
            <a:off x="3015477" y="4698243"/>
            <a:ext cx="6314549" cy="369332"/>
          </a:xfrm>
          <a:prstGeom prst="rect">
            <a:avLst/>
          </a:prstGeom>
          <a:noFill/>
        </p:spPr>
        <p:txBody>
          <a:bodyPr wrap="none" rtlCol="0">
            <a:spAutoFit/>
          </a:bodyPr>
          <a:lstStyle/>
          <a:p>
            <a:pPr marL="285750" indent="-285750"/>
            <a:r>
              <a:rPr lang="en-US" dirty="0">
                <a:latin typeface="Arial" panose="020B0604020202020204" pitchFamily="34" charset="0"/>
                <a:cs typeface="Arial" panose="020B0604020202020204" pitchFamily="34" charset="0"/>
              </a:rPr>
              <a:t>Some children and young people are having to travel further</a:t>
            </a:r>
          </a:p>
        </p:txBody>
      </p:sp>
    </p:spTree>
    <p:extLst>
      <p:ext uri="{BB962C8B-B14F-4D97-AF65-F5344CB8AC3E}">
        <p14:creationId xmlns:p14="http://schemas.microsoft.com/office/powerpoint/2010/main" val="3584202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233AD-31DB-0632-BC0F-DB24A72625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AB8374-4774-B5D5-84FB-AD1ECC3985E8}"/>
              </a:ext>
            </a:extLst>
          </p:cNvPr>
          <p:cNvSpPr>
            <a:spLocks noGrp="1"/>
          </p:cNvSpPr>
          <p:nvPr>
            <p:ph type="ctrTitle"/>
          </p:nvPr>
        </p:nvSpPr>
        <p:spPr>
          <a:xfrm>
            <a:off x="15766" y="2235200"/>
            <a:ext cx="12160469" cy="2387600"/>
          </a:xfrm>
        </p:spPr>
        <p:txBody>
          <a:bodyPr anchor="ctr">
            <a:normAutofit/>
          </a:bodyPr>
          <a:lstStyle/>
          <a:p>
            <a:r>
              <a:rPr lang="en-US" dirty="0"/>
              <a:t>Developing the proposed </a:t>
            </a:r>
            <a:br>
              <a:rPr lang="en-US" dirty="0"/>
            </a:br>
            <a:r>
              <a:rPr lang="en-US" dirty="0"/>
              <a:t>interim arrangements</a:t>
            </a:r>
            <a:endParaRPr lang="en-GB" dirty="0"/>
          </a:p>
        </p:txBody>
      </p:sp>
    </p:spTree>
    <p:extLst>
      <p:ext uri="{BB962C8B-B14F-4D97-AF65-F5344CB8AC3E}">
        <p14:creationId xmlns:p14="http://schemas.microsoft.com/office/powerpoint/2010/main" val="1277248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A270A-A5FF-6E8C-FB31-6CB58C7681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914E6-1C8A-5E6F-D5DB-83786870BEBD}"/>
              </a:ext>
            </a:extLst>
          </p:cNvPr>
          <p:cNvSpPr>
            <a:spLocks noGrp="1"/>
          </p:cNvSpPr>
          <p:nvPr>
            <p:ph type="title"/>
          </p:nvPr>
        </p:nvSpPr>
        <p:spPr/>
        <p:txBody>
          <a:bodyPr/>
          <a:lstStyle/>
          <a:p>
            <a:r>
              <a:rPr lang="en-US" dirty="0"/>
              <a:t>Who developed the proposed interim arrangements?</a:t>
            </a:r>
            <a:endParaRPr lang="en-GB" dirty="0"/>
          </a:p>
        </p:txBody>
      </p:sp>
      <p:sp>
        <p:nvSpPr>
          <p:cNvPr id="3" name="Content Placeholder 2">
            <a:extLst>
              <a:ext uri="{FF2B5EF4-FFF2-40B4-BE49-F238E27FC236}">
                <a16:creationId xmlns:a16="http://schemas.microsoft.com/office/drawing/2014/main" id="{3EB44BA5-F88F-D4F2-5AFD-9D81A45F7F17}"/>
              </a:ext>
            </a:extLst>
          </p:cNvPr>
          <p:cNvSpPr>
            <a:spLocks noGrp="1"/>
          </p:cNvSpPr>
          <p:nvPr>
            <p:ph sz="quarter" idx="10"/>
          </p:nvPr>
        </p:nvSpPr>
        <p:spPr>
          <a:xfrm>
            <a:off x="838201" y="1915884"/>
            <a:ext cx="5787044" cy="4518045"/>
          </a:xfrm>
        </p:spPr>
        <p:txBody>
          <a:bodyPr>
            <a:normAutofit fontScale="92500" lnSpcReduction="10000"/>
          </a:bodyPr>
          <a:lstStyle/>
          <a:p>
            <a:pPr marL="0" indent="0">
              <a:buNone/>
            </a:pPr>
            <a:r>
              <a:rPr lang="en-US" sz="1800" dirty="0"/>
              <a:t>A senior clinician from each of the NHS trusts providing mental health care in our area came together to consider what arrangements would be needed to cover the temporary closure of Simmons House. The clinical group looked at arrangements for the short-to-medium-term – for around the next 18 months.</a:t>
            </a:r>
          </a:p>
          <a:p>
            <a:pPr marL="0" indent="0">
              <a:buNone/>
            </a:pPr>
            <a:endParaRPr lang="en-US" sz="1800" dirty="0"/>
          </a:p>
          <a:p>
            <a:pPr marL="0" indent="0">
              <a:buNone/>
            </a:pPr>
            <a:r>
              <a:rPr lang="en-US" sz="1800" dirty="0"/>
              <a:t>Once new interim arrangements are in place, the clinical leaders will start the detailed work needed to develop a long-term solution for how children and young people’s mental health services are best organised and provided in North Central London. We are committed to doing this working alongside children and young people who use our services, their parents and carers, frontline staff, health and care partners in our area, and other stakeholders in our communities with an interest in mental health services.</a:t>
            </a:r>
          </a:p>
          <a:p>
            <a:pPr marL="0" indent="0">
              <a:buNone/>
            </a:pPr>
            <a:endParaRPr lang="en-US" dirty="0"/>
          </a:p>
          <a:p>
            <a:pPr marL="0" indent="0">
              <a:buNone/>
            </a:pPr>
            <a:endParaRPr lang="en-US" dirty="0"/>
          </a:p>
          <a:p>
            <a:pPr marL="0" indent="0">
              <a:buNone/>
            </a:pPr>
            <a:endParaRPr lang="en-GB" dirty="0"/>
          </a:p>
        </p:txBody>
      </p:sp>
      <p:pic>
        <p:nvPicPr>
          <p:cNvPr id="7" name="Picture 6" descr="A calendar with numbers and a black background&#10;&#10;Description automatically generated">
            <a:extLst>
              <a:ext uri="{FF2B5EF4-FFF2-40B4-BE49-F238E27FC236}">
                <a16:creationId xmlns:a16="http://schemas.microsoft.com/office/drawing/2014/main" id="{CE442917-EDBC-1F16-F4B8-EA10A254688A}"/>
              </a:ext>
            </a:extLst>
          </p:cNvPr>
          <p:cNvPicPr>
            <a:picLocks noChangeAspect="1"/>
          </p:cNvPicPr>
          <p:nvPr/>
        </p:nvPicPr>
        <p:blipFill>
          <a:blip r:embed="rId2">
            <a:extLst>
              <a:ext uri="{28A0092B-C50C-407E-A947-70E740481C1C}">
                <a14:useLocalDpi xmlns:a14="http://schemas.microsoft.com/office/drawing/2010/main" val="0"/>
              </a:ext>
            </a:extLst>
          </a:blip>
          <a:srcRect l="26567" t="27937" r="23205" b="28329"/>
          <a:stretch/>
        </p:blipFill>
        <p:spPr>
          <a:xfrm>
            <a:off x="7135640" y="1915885"/>
            <a:ext cx="4218159" cy="2065911"/>
          </a:xfrm>
          <a:prstGeom prst="rect">
            <a:avLst/>
          </a:prstGeom>
        </p:spPr>
      </p:pic>
    </p:spTree>
    <p:extLst>
      <p:ext uri="{BB962C8B-B14F-4D97-AF65-F5344CB8AC3E}">
        <p14:creationId xmlns:p14="http://schemas.microsoft.com/office/powerpoint/2010/main" val="2690431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C93DC-8FEA-4067-E727-967DC46189F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28D55-3C87-EB82-4B07-75AACB14DE36}"/>
              </a:ext>
            </a:extLst>
          </p:cNvPr>
          <p:cNvSpPr>
            <a:spLocks noGrp="1"/>
          </p:cNvSpPr>
          <p:nvPr>
            <p:ph sz="quarter" idx="10"/>
          </p:nvPr>
        </p:nvSpPr>
        <p:spPr>
          <a:xfrm>
            <a:off x="838200" y="1915885"/>
            <a:ext cx="10515600" cy="369332"/>
          </a:xfrm>
        </p:spPr>
        <p:txBody>
          <a:bodyPr>
            <a:normAutofit lnSpcReduction="10000"/>
          </a:bodyPr>
          <a:lstStyle/>
          <a:p>
            <a:pPr marL="0" indent="0">
              <a:buNone/>
            </a:pPr>
            <a:r>
              <a:rPr lang="en-US" sz="1800" dirty="0"/>
              <a:t>In designing the interim proposals, the clinical group considered children and young people’s:</a:t>
            </a:r>
          </a:p>
          <a:p>
            <a:pPr marL="0" indent="0">
              <a:buNone/>
            </a:pPr>
            <a:endParaRPr lang="en-US" dirty="0"/>
          </a:p>
          <a:p>
            <a:pPr marL="0" indent="0">
              <a:buNone/>
            </a:pPr>
            <a:endParaRPr lang="en-US" dirty="0"/>
          </a:p>
          <a:p>
            <a:pPr marL="285750" indent="-285750"/>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2" name="Title 1">
            <a:extLst>
              <a:ext uri="{FF2B5EF4-FFF2-40B4-BE49-F238E27FC236}">
                <a16:creationId xmlns:a16="http://schemas.microsoft.com/office/drawing/2014/main" id="{8CCD3E55-1644-3979-11D0-20A1A789D2BA}"/>
              </a:ext>
            </a:extLst>
          </p:cNvPr>
          <p:cNvSpPr>
            <a:spLocks noGrp="1"/>
          </p:cNvSpPr>
          <p:nvPr>
            <p:ph type="title"/>
          </p:nvPr>
        </p:nvSpPr>
        <p:spPr>
          <a:xfrm>
            <a:off x="538202" y="1192598"/>
            <a:ext cx="11353800" cy="611649"/>
          </a:xfrm>
        </p:spPr>
        <p:txBody>
          <a:bodyPr>
            <a:normAutofit fontScale="90000"/>
          </a:bodyPr>
          <a:lstStyle/>
          <a:p>
            <a:r>
              <a:rPr lang="en-US" dirty="0"/>
              <a:t>What did the clinical group consider in developing the interim proposals?</a:t>
            </a:r>
            <a:endParaRPr lang="en-GB" dirty="0"/>
          </a:p>
        </p:txBody>
      </p:sp>
      <p:grpSp>
        <p:nvGrpSpPr>
          <p:cNvPr id="78" name="Group 77">
            <a:extLst>
              <a:ext uri="{FF2B5EF4-FFF2-40B4-BE49-F238E27FC236}">
                <a16:creationId xmlns:a16="http://schemas.microsoft.com/office/drawing/2014/main" id="{F04E42D2-2118-904A-6DD5-2110498D7C22}"/>
              </a:ext>
            </a:extLst>
          </p:cNvPr>
          <p:cNvGrpSpPr/>
          <p:nvPr/>
        </p:nvGrpSpPr>
        <p:grpSpPr>
          <a:xfrm>
            <a:off x="1942479" y="2574151"/>
            <a:ext cx="8307042" cy="3274560"/>
            <a:chOff x="1942479" y="2522395"/>
            <a:chExt cx="8307042" cy="3274560"/>
          </a:xfrm>
        </p:grpSpPr>
        <p:grpSp>
          <p:nvGrpSpPr>
            <p:cNvPr id="77" name="Group 76">
              <a:extLst>
                <a:ext uri="{FF2B5EF4-FFF2-40B4-BE49-F238E27FC236}">
                  <a16:creationId xmlns:a16="http://schemas.microsoft.com/office/drawing/2014/main" id="{FB343BE2-359D-0E27-3D63-B93694183BF6}"/>
                </a:ext>
              </a:extLst>
            </p:cNvPr>
            <p:cNvGrpSpPr/>
            <p:nvPr/>
          </p:nvGrpSpPr>
          <p:grpSpPr>
            <a:xfrm>
              <a:off x="4096200" y="4873625"/>
              <a:ext cx="3999600" cy="923330"/>
              <a:chOff x="4096200" y="4873625"/>
              <a:chExt cx="3999600" cy="923330"/>
            </a:xfrm>
          </p:grpSpPr>
          <p:grpSp>
            <p:nvGrpSpPr>
              <p:cNvPr id="76" name="Group 75">
                <a:extLst>
                  <a:ext uri="{FF2B5EF4-FFF2-40B4-BE49-F238E27FC236}">
                    <a16:creationId xmlns:a16="http://schemas.microsoft.com/office/drawing/2014/main" id="{F9A97BD5-6CBB-8E1D-0CB2-4C034FE9862D}"/>
                  </a:ext>
                </a:extLst>
              </p:cNvPr>
              <p:cNvGrpSpPr/>
              <p:nvPr/>
            </p:nvGrpSpPr>
            <p:grpSpPr>
              <a:xfrm>
                <a:off x="4096200" y="4892763"/>
                <a:ext cx="3999600" cy="897445"/>
                <a:chOff x="4323586" y="4892763"/>
                <a:chExt cx="3999600" cy="897445"/>
              </a:xfrm>
            </p:grpSpPr>
            <p:sp>
              <p:nvSpPr>
                <p:cNvPr id="65" name="Rectangle: Rounded Corners 64">
                  <a:extLst>
                    <a:ext uri="{FF2B5EF4-FFF2-40B4-BE49-F238E27FC236}">
                      <a16:creationId xmlns:a16="http://schemas.microsoft.com/office/drawing/2014/main" id="{711A77F8-ABBE-6B5B-A3F2-2205F6E4059E}"/>
                    </a:ext>
                  </a:extLst>
                </p:cNvPr>
                <p:cNvSpPr/>
                <p:nvPr/>
              </p:nvSpPr>
              <p:spPr>
                <a:xfrm>
                  <a:off x="4323586" y="4892763"/>
                  <a:ext cx="3999600" cy="897445"/>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68" name="Oval 40">
                  <a:extLst>
                    <a:ext uri="{FF2B5EF4-FFF2-40B4-BE49-F238E27FC236}">
                      <a16:creationId xmlns:a16="http://schemas.microsoft.com/office/drawing/2014/main" id="{BC6EC3AB-73A6-8D15-18B1-097AF31B72D0}"/>
                    </a:ext>
                  </a:extLst>
                </p:cNvPr>
                <p:cNvSpPr/>
                <p:nvPr/>
              </p:nvSpPr>
              <p:spPr>
                <a:xfrm>
                  <a:off x="4453518" y="4981485"/>
                  <a:ext cx="720000" cy="720000"/>
                </a:xfrm>
                <a:prstGeom prst="flowChartConnector">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56" name="Picture 55" descr="A screenshot of a computer&#10;&#10;Description automatically generated">
                  <a:extLst>
                    <a:ext uri="{FF2B5EF4-FFF2-40B4-BE49-F238E27FC236}">
                      <a16:creationId xmlns:a16="http://schemas.microsoft.com/office/drawing/2014/main" id="{11753D4C-327D-497A-AECB-CAAD9C3E3929}"/>
                    </a:ext>
                  </a:extLst>
                </p:cNvPr>
                <p:cNvPicPr>
                  <a:picLocks noChangeAspect="1"/>
                </p:cNvPicPr>
                <p:nvPr/>
              </p:nvPicPr>
              <p:blipFill>
                <a:blip r:embed="rId3" cstate="hqprint">
                  <a:extLst>
                    <a:ext uri="{28A0092B-C50C-407E-A947-70E740481C1C}">
                      <a14:useLocalDpi xmlns:a14="http://schemas.microsoft.com/office/drawing/2010/main" val="0"/>
                    </a:ext>
                  </a:extLst>
                </a:blip>
                <a:srcRect l="37818" t="46108" r="47873" b="27908"/>
                <a:stretch/>
              </p:blipFill>
              <p:spPr>
                <a:xfrm>
                  <a:off x="4542184" y="5069557"/>
                  <a:ext cx="532448" cy="543856"/>
                </a:xfrm>
                <a:prstGeom prst="rect">
                  <a:avLst/>
                </a:prstGeom>
              </p:spPr>
            </p:pic>
          </p:grpSp>
          <p:sp>
            <p:nvSpPr>
              <p:cNvPr id="54" name="TextBox 53">
                <a:extLst>
                  <a:ext uri="{FF2B5EF4-FFF2-40B4-BE49-F238E27FC236}">
                    <a16:creationId xmlns:a16="http://schemas.microsoft.com/office/drawing/2014/main" id="{B9EC8461-3065-FA40-8B84-733AA5CD99BC}"/>
                  </a:ext>
                </a:extLst>
              </p:cNvPr>
              <p:cNvSpPr txBox="1"/>
              <p:nvPr/>
            </p:nvSpPr>
            <p:spPr>
              <a:xfrm>
                <a:off x="5011371" y="4873625"/>
                <a:ext cx="2992942" cy="923330"/>
              </a:xfrm>
              <a:prstGeom prst="rect">
                <a:avLst/>
              </a:prstGeom>
              <a:noFill/>
            </p:spPr>
            <p:txBody>
              <a:bodyPr wrap="square" rtlCol="0" anchor="ctr">
                <a:spAutoFit/>
              </a:bodyPr>
              <a:lstStyle/>
              <a:p>
                <a:r>
                  <a:rPr lang="en-US" dirty="0">
                    <a:solidFill>
                      <a:schemeClr val="bg1"/>
                    </a:solidFill>
                    <a:latin typeface="Arial" panose="020B0604020202020204" pitchFamily="34" charset="0"/>
                    <a:cs typeface="Arial" panose="020B0604020202020204" pitchFamily="34" charset="0"/>
                  </a:rPr>
                  <a:t>experience of services (and their parents’ and carers’ experiences)</a:t>
                </a:r>
              </a:p>
            </p:txBody>
          </p:sp>
        </p:grpSp>
        <p:grpSp>
          <p:nvGrpSpPr>
            <p:cNvPr id="75" name="Group 74">
              <a:extLst>
                <a:ext uri="{FF2B5EF4-FFF2-40B4-BE49-F238E27FC236}">
                  <a16:creationId xmlns:a16="http://schemas.microsoft.com/office/drawing/2014/main" id="{DE88932D-2762-967A-BC0E-DFE5B3F4E0AF}"/>
                </a:ext>
              </a:extLst>
            </p:cNvPr>
            <p:cNvGrpSpPr/>
            <p:nvPr/>
          </p:nvGrpSpPr>
          <p:grpSpPr>
            <a:xfrm>
              <a:off x="1942479" y="2522395"/>
              <a:ext cx="8307042" cy="2096356"/>
              <a:chOff x="1784398" y="2522395"/>
              <a:chExt cx="8307042" cy="2096356"/>
            </a:xfrm>
          </p:grpSpPr>
          <p:grpSp>
            <p:nvGrpSpPr>
              <p:cNvPr id="73" name="Group 72">
                <a:extLst>
                  <a:ext uri="{FF2B5EF4-FFF2-40B4-BE49-F238E27FC236}">
                    <a16:creationId xmlns:a16="http://schemas.microsoft.com/office/drawing/2014/main" id="{070AD812-CD63-CE40-D37C-F54CE9763D7D}"/>
                  </a:ext>
                </a:extLst>
              </p:cNvPr>
              <p:cNvGrpSpPr/>
              <p:nvPr/>
            </p:nvGrpSpPr>
            <p:grpSpPr>
              <a:xfrm>
                <a:off x="1784398" y="2528850"/>
                <a:ext cx="3999600" cy="897445"/>
                <a:chOff x="1784398" y="2528850"/>
                <a:chExt cx="3999600" cy="897445"/>
              </a:xfrm>
            </p:grpSpPr>
            <p:sp>
              <p:nvSpPr>
                <p:cNvPr id="58" name="Rectangle: Rounded Corners 57">
                  <a:extLst>
                    <a:ext uri="{FF2B5EF4-FFF2-40B4-BE49-F238E27FC236}">
                      <a16:creationId xmlns:a16="http://schemas.microsoft.com/office/drawing/2014/main" id="{FF850354-BD88-B48F-890F-147C53D588A3}"/>
                    </a:ext>
                  </a:extLst>
                </p:cNvPr>
                <p:cNvSpPr/>
                <p:nvPr/>
              </p:nvSpPr>
              <p:spPr>
                <a:xfrm>
                  <a:off x="1784398" y="2528850"/>
                  <a:ext cx="3999600" cy="897445"/>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42" name="TextBox 41">
                  <a:extLst>
                    <a:ext uri="{FF2B5EF4-FFF2-40B4-BE49-F238E27FC236}">
                      <a16:creationId xmlns:a16="http://schemas.microsoft.com/office/drawing/2014/main" id="{48D3FCCB-4C15-F2D9-7B1E-E273AF13212F}"/>
                    </a:ext>
                  </a:extLst>
                </p:cNvPr>
                <p:cNvSpPr txBox="1"/>
                <p:nvPr/>
              </p:nvSpPr>
              <p:spPr>
                <a:xfrm>
                  <a:off x="2759534" y="2773261"/>
                  <a:ext cx="2925833" cy="408623"/>
                </a:xfrm>
                <a:prstGeom prst="roundRect">
                  <a:avLst/>
                </a:prstGeom>
                <a:noFill/>
              </p:spPr>
              <p:txBody>
                <a:bodyPr wrap="square" rtlCol="0" anchor="ctr">
                  <a:spAutoFit/>
                </a:bodyPr>
                <a:lstStyle/>
                <a:p>
                  <a:pPr indent="-285750"/>
                  <a:r>
                    <a:rPr lang="en-US" dirty="0">
                      <a:solidFill>
                        <a:schemeClr val="bg1"/>
                      </a:solidFill>
                      <a:latin typeface="Arial" panose="020B0604020202020204" pitchFamily="34" charset="0"/>
                      <a:cs typeface="Arial" panose="020B0604020202020204" pitchFamily="34" charset="0"/>
                    </a:rPr>
                    <a:t>health needs</a:t>
                  </a:r>
                </a:p>
              </p:txBody>
            </p:sp>
            <p:grpSp>
              <p:nvGrpSpPr>
                <p:cNvPr id="59" name="Group 58">
                  <a:extLst>
                    <a:ext uri="{FF2B5EF4-FFF2-40B4-BE49-F238E27FC236}">
                      <a16:creationId xmlns:a16="http://schemas.microsoft.com/office/drawing/2014/main" id="{A5A443E8-EEC9-4268-4278-0B7BFF566B3E}"/>
                    </a:ext>
                  </a:extLst>
                </p:cNvPr>
                <p:cNvGrpSpPr/>
                <p:nvPr/>
              </p:nvGrpSpPr>
              <p:grpSpPr>
                <a:xfrm>
                  <a:off x="1914330" y="2617572"/>
                  <a:ext cx="720000" cy="720000"/>
                  <a:chOff x="1914330" y="2648272"/>
                  <a:chExt cx="720000" cy="720000"/>
                </a:xfrm>
              </p:grpSpPr>
              <p:sp>
                <p:nvSpPr>
                  <p:cNvPr id="41" name="Oval 40">
                    <a:extLst>
                      <a:ext uri="{FF2B5EF4-FFF2-40B4-BE49-F238E27FC236}">
                        <a16:creationId xmlns:a16="http://schemas.microsoft.com/office/drawing/2014/main" id="{329E6479-70C0-F611-C0DD-D1EF94FF9909}"/>
                      </a:ext>
                    </a:extLst>
                  </p:cNvPr>
                  <p:cNvSpPr/>
                  <p:nvPr/>
                </p:nvSpPr>
                <p:spPr>
                  <a:xfrm>
                    <a:off x="1914330" y="2648272"/>
                    <a:ext cx="720000" cy="720000"/>
                  </a:xfrm>
                  <a:prstGeom prst="flowChartConnector">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23" name="Picture 22" descr="A pink line drawing of a clipboard with check marks&#10;&#10;Description automatically generated">
                    <a:extLst>
                      <a:ext uri="{FF2B5EF4-FFF2-40B4-BE49-F238E27FC236}">
                        <a16:creationId xmlns:a16="http://schemas.microsoft.com/office/drawing/2014/main" id="{11E1592C-3A1B-2B60-A141-691BA6ABCB1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35250" y="2722197"/>
                    <a:ext cx="568589" cy="568589"/>
                  </a:xfrm>
                  <a:prstGeom prst="roundRect">
                    <a:avLst/>
                  </a:prstGeom>
                </p:spPr>
              </p:pic>
            </p:grpSp>
          </p:grpSp>
          <p:grpSp>
            <p:nvGrpSpPr>
              <p:cNvPr id="72" name="Group 71">
                <a:extLst>
                  <a:ext uri="{FF2B5EF4-FFF2-40B4-BE49-F238E27FC236}">
                    <a16:creationId xmlns:a16="http://schemas.microsoft.com/office/drawing/2014/main" id="{5DD3A4F2-1BBA-8881-1317-85F71907EFB8}"/>
                  </a:ext>
                </a:extLst>
              </p:cNvPr>
              <p:cNvGrpSpPr/>
              <p:nvPr/>
            </p:nvGrpSpPr>
            <p:grpSpPr>
              <a:xfrm>
                <a:off x="6057021" y="2522395"/>
                <a:ext cx="4000551" cy="897445"/>
                <a:chOff x="6057021" y="2522395"/>
                <a:chExt cx="4000551" cy="897445"/>
              </a:xfrm>
            </p:grpSpPr>
            <p:sp>
              <p:nvSpPr>
                <p:cNvPr id="62" name="Rectangle: Rounded Corners 61">
                  <a:extLst>
                    <a:ext uri="{FF2B5EF4-FFF2-40B4-BE49-F238E27FC236}">
                      <a16:creationId xmlns:a16="http://schemas.microsoft.com/office/drawing/2014/main" id="{F1559EE1-6E96-867A-4980-0740A6B0532F}"/>
                    </a:ext>
                  </a:extLst>
                </p:cNvPr>
                <p:cNvSpPr/>
                <p:nvPr/>
              </p:nvSpPr>
              <p:spPr>
                <a:xfrm>
                  <a:off x="6057021" y="2522395"/>
                  <a:ext cx="4000551" cy="897445"/>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47" name="Oval 46">
                  <a:extLst>
                    <a:ext uri="{FF2B5EF4-FFF2-40B4-BE49-F238E27FC236}">
                      <a16:creationId xmlns:a16="http://schemas.microsoft.com/office/drawing/2014/main" id="{BC1DE6FD-5F71-AC9F-2B1F-A0582B7FD01A}"/>
                    </a:ext>
                  </a:extLst>
                </p:cNvPr>
                <p:cNvSpPr/>
                <p:nvPr/>
              </p:nvSpPr>
              <p:spPr>
                <a:xfrm>
                  <a:off x="6168228" y="2611117"/>
                  <a:ext cx="720000" cy="72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48" name="TextBox 47">
                  <a:extLst>
                    <a:ext uri="{FF2B5EF4-FFF2-40B4-BE49-F238E27FC236}">
                      <a16:creationId xmlns:a16="http://schemas.microsoft.com/office/drawing/2014/main" id="{5EA5961A-779A-FCA2-8037-290ED289E46B}"/>
                    </a:ext>
                  </a:extLst>
                </p:cNvPr>
                <p:cNvSpPr txBox="1"/>
                <p:nvPr/>
              </p:nvSpPr>
              <p:spPr>
                <a:xfrm>
                  <a:off x="7013432" y="2786451"/>
                  <a:ext cx="2946775" cy="369332"/>
                </a:xfrm>
                <a:prstGeom prst="rect">
                  <a:avLst/>
                </a:prstGeom>
                <a:noFill/>
              </p:spPr>
              <p:txBody>
                <a:bodyPr wrap="square" rtlCol="0" anchor="ctr">
                  <a:spAutoFit/>
                </a:bodyPr>
                <a:lstStyle/>
                <a:p>
                  <a:pPr indent="-285750"/>
                  <a:r>
                    <a:rPr lang="en-US" dirty="0">
                      <a:solidFill>
                        <a:schemeClr val="bg1"/>
                      </a:solidFill>
                      <a:latin typeface="Arial" panose="020B0604020202020204" pitchFamily="34" charset="0"/>
                      <a:cs typeface="Arial" panose="020B0604020202020204" pitchFamily="34" charset="0"/>
                    </a:rPr>
                    <a:t>demographic changes</a:t>
                  </a:r>
                </a:p>
              </p:txBody>
            </p:sp>
            <p:pic>
              <p:nvPicPr>
                <p:cNvPr id="20" name="Picture 19" descr="A black screen with pink and white symbols&#10;&#10;Description automatically generated">
                  <a:extLst>
                    <a:ext uri="{FF2B5EF4-FFF2-40B4-BE49-F238E27FC236}">
                      <a16:creationId xmlns:a16="http://schemas.microsoft.com/office/drawing/2014/main" id="{28131C62-DE01-95A9-3275-E7DDB74BC970}"/>
                    </a:ext>
                  </a:extLst>
                </p:cNvPr>
                <p:cNvPicPr>
                  <a:picLocks noChangeAspect="1"/>
                </p:cNvPicPr>
                <p:nvPr/>
              </p:nvPicPr>
              <p:blipFill>
                <a:blip r:embed="rId5">
                  <a:extLst>
                    <a:ext uri="{28A0092B-C50C-407E-A947-70E740481C1C}">
                      <a14:useLocalDpi xmlns:a14="http://schemas.microsoft.com/office/drawing/2010/main" val="0"/>
                    </a:ext>
                  </a:extLst>
                </a:blip>
                <a:srcRect l="18906" t="27097" r="70720" b="54593"/>
                <a:stretch/>
              </p:blipFill>
              <p:spPr>
                <a:xfrm>
                  <a:off x="6260400" y="2686823"/>
                  <a:ext cx="572723" cy="568589"/>
                </a:xfrm>
                <a:prstGeom prst="rect">
                  <a:avLst/>
                </a:prstGeom>
              </p:spPr>
            </p:pic>
          </p:grpSp>
          <p:grpSp>
            <p:nvGrpSpPr>
              <p:cNvPr id="70" name="Group 69">
                <a:extLst>
                  <a:ext uri="{FF2B5EF4-FFF2-40B4-BE49-F238E27FC236}">
                    <a16:creationId xmlns:a16="http://schemas.microsoft.com/office/drawing/2014/main" id="{C85F995C-AFA1-53C3-3C53-EA31CCF0A28C}"/>
                  </a:ext>
                </a:extLst>
              </p:cNvPr>
              <p:cNvGrpSpPr/>
              <p:nvPr/>
            </p:nvGrpSpPr>
            <p:grpSpPr>
              <a:xfrm>
                <a:off x="1784398" y="3721306"/>
                <a:ext cx="3999600" cy="897445"/>
                <a:chOff x="1784398" y="3752521"/>
                <a:chExt cx="3999600" cy="897445"/>
              </a:xfrm>
            </p:grpSpPr>
            <p:sp>
              <p:nvSpPr>
                <p:cNvPr id="60" name="Rectangle: Rounded Corners 59">
                  <a:extLst>
                    <a:ext uri="{FF2B5EF4-FFF2-40B4-BE49-F238E27FC236}">
                      <a16:creationId xmlns:a16="http://schemas.microsoft.com/office/drawing/2014/main" id="{D1714858-FD64-3ACB-EAB6-A927A80AD861}"/>
                    </a:ext>
                  </a:extLst>
                </p:cNvPr>
                <p:cNvSpPr/>
                <p:nvPr/>
              </p:nvSpPr>
              <p:spPr>
                <a:xfrm>
                  <a:off x="1784398" y="3752521"/>
                  <a:ext cx="3999600" cy="897445"/>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17" name="Oval 16">
                  <a:extLst>
                    <a:ext uri="{FF2B5EF4-FFF2-40B4-BE49-F238E27FC236}">
                      <a16:creationId xmlns:a16="http://schemas.microsoft.com/office/drawing/2014/main" id="{8C046289-DF17-CC58-9066-89A414C5C607}"/>
                    </a:ext>
                  </a:extLst>
                </p:cNvPr>
                <p:cNvSpPr/>
                <p:nvPr/>
              </p:nvSpPr>
              <p:spPr>
                <a:xfrm>
                  <a:off x="1914330" y="3841243"/>
                  <a:ext cx="720000" cy="72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33" name="Picture 32" descr="A screenshot of a computer&#10;&#10;Description automatically generated">
                  <a:extLst>
                    <a:ext uri="{FF2B5EF4-FFF2-40B4-BE49-F238E27FC236}">
                      <a16:creationId xmlns:a16="http://schemas.microsoft.com/office/drawing/2014/main" id="{DD1AFAA9-1AC4-07AB-02CF-A6BCB6C2EAD7}"/>
                    </a:ext>
                  </a:extLst>
                </p:cNvPr>
                <p:cNvPicPr>
                  <a:picLocks noChangeAspect="1"/>
                </p:cNvPicPr>
                <p:nvPr/>
              </p:nvPicPr>
              <p:blipFill>
                <a:blip r:embed="rId6" cstate="hqprint">
                  <a:extLst>
                    <a:ext uri="{28A0092B-C50C-407E-A947-70E740481C1C}">
                      <a14:useLocalDpi xmlns:a14="http://schemas.microsoft.com/office/drawing/2010/main" val="0"/>
                    </a:ext>
                  </a:extLst>
                </a:blip>
                <a:srcRect l="60835" t="18831" r="12026" b="38957"/>
                <a:stretch/>
              </p:blipFill>
              <p:spPr>
                <a:xfrm>
                  <a:off x="2000301" y="3961494"/>
                  <a:ext cx="548057" cy="479497"/>
                </a:xfrm>
                <a:prstGeom prst="rect">
                  <a:avLst/>
                </a:prstGeom>
              </p:spPr>
            </p:pic>
            <p:sp>
              <p:nvSpPr>
                <p:cNvPr id="10" name="TextBox 9">
                  <a:extLst>
                    <a:ext uri="{FF2B5EF4-FFF2-40B4-BE49-F238E27FC236}">
                      <a16:creationId xmlns:a16="http://schemas.microsoft.com/office/drawing/2014/main" id="{19563D6B-E948-0D0B-391B-0C1CB3AC0B3A}"/>
                    </a:ext>
                  </a:extLst>
                </p:cNvPr>
                <p:cNvSpPr txBox="1"/>
                <p:nvPr/>
              </p:nvSpPr>
              <p:spPr>
                <a:xfrm>
                  <a:off x="2759534" y="3878078"/>
                  <a:ext cx="2925833" cy="646331"/>
                </a:xfrm>
                <a:prstGeom prst="rect">
                  <a:avLst/>
                </a:prstGeom>
                <a:noFill/>
              </p:spPr>
              <p:txBody>
                <a:bodyPr wrap="square" rtlCol="0" anchor="ctr">
                  <a:spAutoFit/>
                </a:bodyPr>
                <a:lstStyle/>
                <a:p>
                  <a:pPr indent="-285750"/>
                  <a:r>
                    <a:rPr lang="en-US" dirty="0">
                      <a:solidFill>
                        <a:schemeClr val="bg1"/>
                      </a:solidFill>
                      <a:latin typeface="Arial" panose="020B0604020202020204" pitchFamily="34" charset="0"/>
                      <a:cs typeface="Arial" panose="020B0604020202020204" pitchFamily="34" charset="0"/>
                    </a:rPr>
                    <a:t>care as close to home as possible</a:t>
                  </a:r>
                </a:p>
              </p:txBody>
            </p:sp>
          </p:grpSp>
          <p:grpSp>
            <p:nvGrpSpPr>
              <p:cNvPr id="71" name="Group 70">
                <a:extLst>
                  <a:ext uri="{FF2B5EF4-FFF2-40B4-BE49-F238E27FC236}">
                    <a16:creationId xmlns:a16="http://schemas.microsoft.com/office/drawing/2014/main" id="{9B993A80-F5D9-E39D-C094-8F2ED653B292}"/>
                  </a:ext>
                </a:extLst>
              </p:cNvPr>
              <p:cNvGrpSpPr/>
              <p:nvPr/>
            </p:nvGrpSpPr>
            <p:grpSpPr>
              <a:xfrm>
                <a:off x="6057022" y="3721306"/>
                <a:ext cx="4034418" cy="897445"/>
                <a:chOff x="6057022" y="3721306"/>
                <a:chExt cx="4034418" cy="897445"/>
              </a:xfrm>
            </p:grpSpPr>
            <p:sp>
              <p:nvSpPr>
                <p:cNvPr id="61" name="Rectangle: Rounded Corners 60">
                  <a:extLst>
                    <a:ext uri="{FF2B5EF4-FFF2-40B4-BE49-F238E27FC236}">
                      <a16:creationId xmlns:a16="http://schemas.microsoft.com/office/drawing/2014/main" id="{22E5AB8E-FFEC-9F7E-C416-FBC08164AEE2}"/>
                    </a:ext>
                  </a:extLst>
                </p:cNvPr>
                <p:cNvSpPr/>
                <p:nvPr/>
              </p:nvSpPr>
              <p:spPr>
                <a:xfrm>
                  <a:off x="6057022" y="3721306"/>
                  <a:ext cx="4000551" cy="897445"/>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14" name="Oval 13">
                  <a:extLst>
                    <a:ext uri="{FF2B5EF4-FFF2-40B4-BE49-F238E27FC236}">
                      <a16:creationId xmlns:a16="http://schemas.microsoft.com/office/drawing/2014/main" id="{FE836A44-2AA4-B460-2F97-0A7A07EFC3AF}"/>
                    </a:ext>
                  </a:extLst>
                </p:cNvPr>
                <p:cNvSpPr/>
                <p:nvPr/>
              </p:nvSpPr>
              <p:spPr>
                <a:xfrm>
                  <a:off x="6168228" y="3810028"/>
                  <a:ext cx="720000" cy="72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36" name="Picture 35" descr="A black background with a black square&#10;&#10;Description automatically generated with medium confidence">
                  <a:extLst>
                    <a:ext uri="{FF2B5EF4-FFF2-40B4-BE49-F238E27FC236}">
                      <a16:creationId xmlns:a16="http://schemas.microsoft.com/office/drawing/2014/main" id="{A3795769-90E1-A9B1-B4D4-47DE816EC27F}"/>
                    </a:ext>
                  </a:extLst>
                </p:cNvPr>
                <p:cNvPicPr>
                  <a:picLocks noChangeAspect="1"/>
                </p:cNvPicPr>
                <p:nvPr/>
              </p:nvPicPr>
              <p:blipFill>
                <a:blip r:embed="rId7" cstate="hqprint">
                  <a:extLst>
                    <a:ext uri="{28A0092B-C50C-407E-A947-70E740481C1C}">
                      <a14:useLocalDpi xmlns:a14="http://schemas.microsoft.com/office/drawing/2010/main" val="0"/>
                    </a:ext>
                  </a:extLst>
                </a:blip>
                <a:srcRect l="8318" t="59898" r="80592" b="20955"/>
                <a:stretch/>
              </p:blipFill>
              <p:spPr>
                <a:xfrm>
                  <a:off x="6259840" y="3903188"/>
                  <a:ext cx="535808" cy="520352"/>
                </a:xfrm>
                <a:prstGeom prst="rect">
                  <a:avLst/>
                </a:prstGeom>
              </p:spPr>
            </p:pic>
            <p:sp>
              <p:nvSpPr>
                <p:cNvPr id="4" name="TextBox 3">
                  <a:extLst>
                    <a:ext uri="{FF2B5EF4-FFF2-40B4-BE49-F238E27FC236}">
                      <a16:creationId xmlns:a16="http://schemas.microsoft.com/office/drawing/2014/main" id="{38525E20-5AEB-0888-9A1B-137D33E88690}"/>
                    </a:ext>
                  </a:extLst>
                </p:cNvPr>
                <p:cNvSpPr txBox="1"/>
                <p:nvPr/>
              </p:nvSpPr>
              <p:spPr>
                <a:xfrm>
                  <a:off x="7013432" y="3846863"/>
                  <a:ext cx="3078008" cy="646331"/>
                </a:xfrm>
                <a:prstGeom prst="rect">
                  <a:avLst/>
                </a:prstGeom>
                <a:noFill/>
              </p:spPr>
              <p:txBody>
                <a:bodyPr wrap="square" rtlCol="0" anchor="ctr">
                  <a:spAutoFit/>
                </a:bodyPr>
                <a:lstStyle>
                  <a:defPPr>
                    <a:defRPr lang="en-US"/>
                  </a:defPPr>
                  <a:lvl1pPr indent="-285750">
                    <a:defRPr>
                      <a:solidFill>
                        <a:schemeClr val="bg1"/>
                      </a:solidFill>
                      <a:latin typeface="Arial" panose="020B0604020202020204" pitchFamily="34" charset="0"/>
                      <a:cs typeface="Arial" panose="020B0604020202020204" pitchFamily="34" charset="0"/>
                    </a:defRPr>
                  </a:lvl1pPr>
                </a:lstStyle>
                <a:p>
                  <a:r>
                    <a:rPr lang="en-US" dirty="0"/>
                    <a:t>previous and future demand for mental health services</a:t>
                  </a:r>
                </a:p>
              </p:txBody>
            </p:sp>
          </p:grpSp>
        </p:grpSp>
      </p:grpSp>
    </p:spTree>
    <p:extLst>
      <p:ext uri="{BB962C8B-B14F-4D97-AF65-F5344CB8AC3E}">
        <p14:creationId xmlns:p14="http://schemas.microsoft.com/office/powerpoint/2010/main" val="2184512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CAB30-3420-5E6B-55C0-3CB2BD19B6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E56744-BBBB-FD63-609D-2EAB5BA2CDCF}"/>
              </a:ext>
            </a:extLst>
          </p:cNvPr>
          <p:cNvSpPr>
            <a:spLocks noGrp="1"/>
          </p:cNvSpPr>
          <p:nvPr>
            <p:ph type="ctrTitle"/>
          </p:nvPr>
        </p:nvSpPr>
        <p:spPr>
          <a:xfrm>
            <a:off x="15766" y="2235200"/>
            <a:ext cx="12160469" cy="2387600"/>
          </a:xfrm>
        </p:spPr>
        <p:txBody>
          <a:bodyPr anchor="ctr">
            <a:normAutofit/>
          </a:bodyPr>
          <a:lstStyle/>
          <a:p>
            <a:r>
              <a:rPr lang="en-US" dirty="0"/>
              <a:t>Our proposed </a:t>
            </a:r>
            <a:br>
              <a:rPr lang="en-US" dirty="0"/>
            </a:br>
            <a:r>
              <a:rPr lang="en-US" dirty="0"/>
              <a:t>interim arrangements</a:t>
            </a:r>
            <a:endParaRPr lang="en-GB" dirty="0"/>
          </a:p>
        </p:txBody>
      </p:sp>
    </p:spTree>
    <p:extLst>
      <p:ext uri="{BB962C8B-B14F-4D97-AF65-F5344CB8AC3E}">
        <p14:creationId xmlns:p14="http://schemas.microsoft.com/office/powerpoint/2010/main" val="3897385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4E717-2FA4-8FC8-0DAB-D6FF82324C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C85ED4-5384-7AEB-8CB9-B8487AB6267F}"/>
              </a:ext>
            </a:extLst>
          </p:cNvPr>
          <p:cNvSpPr>
            <a:spLocks noGrp="1"/>
          </p:cNvSpPr>
          <p:nvPr>
            <p:ph sz="quarter" idx="10"/>
          </p:nvPr>
        </p:nvSpPr>
        <p:spPr>
          <a:xfrm>
            <a:off x="838200" y="1915883"/>
            <a:ext cx="10515600" cy="4577513"/>
          </a:xfrm>
        </p:spPr>
        <p:txBody>
          <a:bodyPr>
            <a:normAutofit fontScale="85000" lnSpcReduction="20000"/>
          </a:bodyPr>
          <a:lstStyle/>
          <a:p>
            <a:pPr marL="0" indent="0">
              <a:buNone/>
            </a:pPr>
            <a:r>
              <a:rPr lang="en-US" sz="2100" dirty="0"/>
              <a:t>Where possible and clinically appropriate, children and young people will receive specialist, tailored care at home from teams who work extensively with young people in the community who require mental health support. </a:t>
            </a:r>
            <a:r>
              <a:rPr lang="en-US" dirty="0"/>
              <a:t/>
            </a:r>
            <a:br>
              <a:rPr lang="en-US" dirty="0"/>
            </a:br>
            <a:endParaRPr lang="en-US" dirty="0"/>
          </a:p>
          <a:p>
            <a:pPr marL="0" indent="0">
              <a:buNone/>
            </a:pPr>
            <a:r>
              <a:rPr lang="en-US" dirty="0"/>
              <a:t/>
            </a:r>
            <a:br>
              <a:rPr lang="en-US" dirty="0"/>
            </a:b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100" dirty="0"/>
          </a:p>
          <a:p>
            <a:pPr marL="0" indent="0">
              <a:buNone/>
            </a:pPr>
            <a:r>
              <a:rPr lang="en-US" sz="2100" dirty="0"/>
              <a:t>As a result, in future, children and young people would only be admitted to an inpatient unit if it was absolutely clinically necessary.</a:t>
            </a:r>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2" name="Title 1">
            <a:extLst>
              <a:ext uri="{FF2B5EF4-FFF2-40B4-BE49-F238E27FC236}">
                <a16:creationId xmlns:a16="http://schemas.microsoft.com/office/drawing/2014/main" id="{58678F10-4875-AE08-2BDE-70A289D51AFA}"/>
              </a:ext>
            </a:extLst>
          </p:cNvPr>
          <p:cNvSpPr>
            <a:spLocks noGrp="1"/>
          </p:cNvSpPr>
          <p:nvPr>
            <p:ph type="title"/>
          </p:nvPr>
        </p:nvSpPr>
        <p:spPr/>
        <p:txBody>
          <a:bodyPr>
            <a:normAutofit/>
          </a:bodyPr>
          <a:lstStyle/>
          <a:p>
            <a:r>
              <a:rPr lang="en-US" dirty="0"/>
              <a:t>Proposed interim arrangements for care closer to home</a:t>
            </a:r>
            <a:endParaRPr lang="en-GB" dirty="0"/>
          </a:p>
        </p:txBody>
      </p:sp>
      <p:grpSp>
        <p:nvGrpSpPr>
          <p:cNvPr id="16" name="Group 15">
            <a:extLst>
              <a:ext uri="{FF2B5EF4-FFF2-40B4-BE49-F238E27FC236}">
                <a16:creationId xmlns:a16="http://schemas.microsoft.com/office/drawing/2014/main" id="{4DFD84F6-6641-A2CF-BD6F-C726E3533738}"/>
              </a:ext>
            </a:extLst>
          </p:cNvPr>
          <p:cNvGrpSpPr/>
          <p:nvPr/>
        </p:nvGrpSpPr>
        <p:grpSpPr>
          <a:xfrm>
            <a:off x="1640005" y="2908193"/>
            <a:ext cx="8911989" cy="1361088"/>
            <a:chOff x="1640005" y="2618826"/>
            <a:chExt cx="8911989" cy="1361088"/>
          </a:xfrm>
        </p:grpSpPr>
        <p:sp>
          <p:nvSpPr>
            <p:cNvPr id="17" name="Rectangle: Rounded Corners 16">
              <a:extLst>
                <a:ext uri="{FF2B5EF4-FFF2-40B4-BE49-F238E27FC236}">
                  <a16:creationId xmlns:a16="http://schemas.microsoft.com/office/drawing/2014/main" id="{B9D3DAA2-B025-BC00-C61D-FB67A0DAD159}"/>
                </a:ext>
              </a:extLst>
            </p:cNvPr>
            <p:cNvSpPr/>
            <p:nvPr/>
          </p:nvSpPr>
          <p:spPr>
            <a:xfrm>
              <a:off x="1640005" y="2618826"/>
              <a:ext cx="8911989" cy="1361088"/>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18" name="TextBox 17">
              <a:extLst>
                <a:ext uri="{FF2B5EF4-FFF2-40B4-BE49-F238E27FC236}">
                  <a16:creationId xmlns:a16="http://schemas.microsoft.com/office/drawing/2014/main" id="{9C434BCF-5148-DC13-EA13-DD8A5617DB2E}"/>
                </a:ext>
              </a:extLst>
            </p:cNvPr>
            <p:cNvSpPr txBox="1"/>
            <p:nvPr/>
          </p:nvSpPr>
          <p:spPr>
            <a:xfrm>
              <a:off x="2916586" y="2868483"/>
              <a:ext cx="7575866" cy="861774"/>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Home treatment teams</a:t>
              </a:r>
            </a:p>
            <a:p>
              <a:r>
                <a:rPr lang="en-US" sz="1600" dirty="0">
                  <a:solidFill>
                    <a:schemeClr val="bg1"/>
                  </a:solidFill>
                  <a:latin typeface="Arial" panose="020B0604020202020204" pitchFamily="34" charset="0"/>
                  <a:cs typeface="Arial" panose="020B0604020202020204" pitchFamily="34" charset="0"/>
                </a:rPr>
                <a:t>We want to increase their capacity in North Central London by enhancing the care they are able to provide for young people with learning disabilities or autism</a:t>
              </a:r>
            </a:p>
          </p:txBody>
        </p:sp>
        <p:grpSp>
          <p:nvGrpSpPr>
            <p:cNvPr id="19" name="Group 18">
              <a:extLst>
                <a:ext uri="{FF2B5EF4-FFF2-40B4-BE49-F238E27FC236}">
                  <a16:creationId xmlns:a16="http://schemas.microsoft.com/office/drawing/2014/main" id="{8B2E17B2-9CDA-0719-78AC-ACC4A201470C}"/>
                </a:ext>
              </a:extLst>
            </p:cNvPr>
            <p:cNvGrpSpPr/>
            <p:nvPr/>
          </p:nvGrpSpPr>
          <p:grpSpPr>
            <a:xfrm>
              <a:off x="1816426" y="2849370"/>
              <a:ext cx="900000" cy="900000"/>
              <a:chOff x="1816426" y="2948037"/>
              <a:chExt cx="900000" cy="900000"/>
            </a:xfrm>
          </p:grpSpPr>
          <p:sp>
            <p:nvSpPr>
              <p:cNvPr id="20" name="Oval 19">
                <a:extLst>
                  <a:ext uri="{FF2B5EF4-FFF2-40B4-BE49-F238E27FC236}">
                    <a16:creationId xmlns:a16="http://schemas.microsoft.com/office/drawing/2014/main" id="{0F7CB284-1070-DB1F-365D-4209E8660024}"/>
                  </a:ext>
                </a:extLst>
              </p:cNvPr>
              <p:cNvSpPr/>
              <p:nvPr/>
            </p:nvSpPr>
            <p:spPr>
              <a:xfrm>
                <a:off x="1816426" y="2948037"/>
                <a:ext cx="900000" cy="90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21" name="Graphic 20" descr="House with solid fill">
                <a:extLst>
                  <a:ext uri="{FF2B5EF4-FFF2-40B4-BE49-F238E27FC236}">
                    <a16:creationId xmlns:a16="http://schemas.microsoft.com/office/drawing/2014/main" id="{3555AECE-6B14-E2C7-2C8B-071DC4CFE07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906107" y="3018605"/>
                <a:ext cx="720637" cy="720637"/>
              </a:xfrm>
              <a:prstGeom prst="rect">
                <a:avLst/>
              </a:prstGeom>
            </p:spPr>
          </p:pic>
        </p:grpSp>
      </p:grpSp>
      <p:grpSp>
        <p:nvGrpSpPr>
          <p:cNvPr id="22" name="Group 21">
            <a:extLst>
              <a:ext uri="{FF2B5EF4-FFF2-40B4-BE49-F238E27FC236}">
                <a16:creationId xmlns:a16="http://schemas.microsoft.com/office/drawing/2014/main" id="{C6066875-CADC-CBD9-3830-E295DB5DF116}"/>
              </a:ext>
            </a:extLst>
          </p:cNvPr>
          <p:cNvGrpSpPr/>
          <p:nvPr/>
        </p:nvGrpSpPr>
        <p:grpSpPr>
          <a:xfrm>
            <a:off x="1640006" y="4338559"/>
            <a:ext cx="8911989" cy="1361088"/>
            <a:chOff x="1640006" y="4049192"/>
            <a:chExt cx="8911989" cy="1361088"/>
          </a:xfrm>
        </p:grpSpPr>
        <p:sp>
          <p:nvSpPr>
            <p:cNvPr id="23" name="Rectangle: Rounded Corners 22">
              <a:extLst>
                <a:ext uri="{FF2B5EF4-FFF2-40B4-BE49-F238E27FC236}">
                  <a16:creationId xmlns:a16="http://schemas.microsoft.com/office/drawing/2014/main" id="{E9185B69-59B2-FF32-1685-19706B859986}"/>
                </a:ext>
              </a:extLst>
            </p:cNvPr>
            <p:cNvSpPr/>
            <p:nvPr/>
          </p:nvSpPr>
          <p:spPr>
            <a:xfrm>
              <a:off x="1640006" y="4049192"/>
              <a:ext cx="8911989" cy="1361088"/>
            </a:xfrm>
            <a:prstGeom prst="roundRect">
              <a:avLst>
                <a:gd name="adj" fmla="val 8119"/>
              </a:avLst>
            </a:prstGeom>
            <a:solidFill>
              <a:schemeClr val="accent2"/>
            </a:solidFill>
            <a:ln>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a:p>
          </p:txBody>
        </p:sp>
        <p:sp>
          <p:nvSpPr>
            <p:cNvPr id="24" name="TextBox 23">
              <a:extLst>
                <a:ext uri="{FF2B5EF4-FFF2-40B4-BE49-F238E27FC236}">
                  <a16:creationId xmlns:a16="http://schemas.microsoft.com/office/drawing/2014/main" id="{86CE2798-E0BC-3775-6DE5-03B935EAE50B}"/>
                </a:ext>
              </a:extLst>
            </p:cNvPr>
            <p:cNvSpPr txBox="1"/>
            <p:nvPr/>
          </p:nvSpPr>
          <p:spPr>
            <a:xfrm>
              <a:off x="2916585" y="4175738"/>
              <a:ext cx="7385208" cy="1107996"/>
            </a:xfrm>
            <a:prstGeom prst="rect">
              <a:avLst/>
            </a:prstGeom>
            <a:noFill/>
          </p:spPr>
          <p:txBody>
            <a:bodyPr wrap="square" rtlCol="0">
              <a:spAutoFit/>
            </a:bodyPr>
            <a:lstStyle/>
            <a:p>
              <a:pPr marL="0" indent="0">
                <a:buNone/>
              </a:pPr>
              <a:r>
                <a:rPr lang="en-US" b="1">
                  <a:solidFill>
                    <a:schemeClr val="bg1"/>
                  </a:solidFill>
                  <a:latin typeface="Arial" panose="020B0604020202020204" pitchFamily="34" charset="0"/>
                  <a:cs typeface="Arial" panose="020B0604020202020204" pitchFamily="34" charset="0"/>
                </a:rPr>
                <a:t>Outreach teams</a:t>
              </a:r>
            </a:p>
            <a:p>
              <a:pPr marL="0" indent="0">
                <a:buNone/>
              </a:pPr>
              <a:r>
                <a:rPr lang="en-US" sz="1600">
                  <a:solidFill>
                    <a:schemeClr val="bg1"/>
                  </a:solidFill>
                  <a:latin typeface="Arial" panose="020B0604020202020204" pitchFamily="34" charset="0"/>
                  <a:cs typeface="Arial" panose="020B0604020202020204" pitchFamily="34" charset="0"/>
                </a:rPr>
                <a:t>We want to extend and invest in these teams. This service would be available into the evenings until 8pm and at the weekend for the first time. It would also have specialist support available for parents and carers</a:t>
              </a:r>
            </a:p>
          </p:txBody>
        </p:sp>
        <p:grpSp>
          <p:nvGrpSpPr>
            <p:cNvPr id="25" name="Group 24">
              <a:extLst>
                <a:ext uri="{FF2B5EF4-FFF2-40B4-BE49-F238E27FC236}">
                  <a16:creationId xmlns:a16="http://schemas.microsoft.com/office/drawing/2014/main" id="{EA8BDBC0-2B27-D516-DF11-824BCCC64B19}"/>
                </a:ext>
              </a:extLst>
            </p:cNvPr>
            <p:cNvGrpSpPr/>
            <p:nvPr/>
          </p:nvGrpSpPr>
          <p:grpSpPr>
            <a:xfrm>
              <a:off x="1816426" y="4279736"/>
              <a:ext cx="900000" cy="900000"/>
              <a:chOff x="1816426" y="4188634"/>
              <a:chExt cx="900000" cy="900000"/>
            </a:xfrm>
          </p:grpSpPr>
          <p:sp>
            <p:nvSpPr>
              <p:cNvPr id="26" name="Oval 25">
                <a:extLst>
                  <a:ext uri="{FF2B5EF4-FFF2-40B4-BE49-F238E27FC236}">
                    <a16:creationId xmlns:a16="http://schemas.microsoft.com/office/drawing/2014/main" id="{B2E0BE29-A46D-FB5F-5FF9-B28BAFD0364F}"/>
                  </a:ext>
                </a:extLst>
              </p:cNvPr>
              <p:cNvSpPr/>
              <p:nvPr/>
            </p:nvSpPr>
            <p:spPr>
              <a:xfrm>
                <a:off x="1816426" y="4188634"/>
                <a:ext cx="900000" cy="90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pic>
            <p:nvPicPr>
              <p:cNvPr id="27" name="Picture 26" descr="A pink and white logo&#10;&#10;Description automatically generated">
                <a:extLst>
                  <a:ext uri="{FF2B5EF4-FFF2-40B4-BE49-F238E27FC236}">
                    <a16:creationId xmlns:a16="http://schemas.microsoft.com/office/drawing/2014/main" id="{86AFDDB7-D491-417A-A25A-174BB0DA562E}"/>
                  </a:ext>
                </a:extLst>
              </p:cNvPr>
              <p:cNvPicPr>
                <a:picLocks noChangeAspect="1"/>
              </p:cNvPicPr>
              <p:nvPr/>
            </p:nvPicPr>
            <p:blipFill>
              <a:blip r:embed="rId4" cstate="hqprint">
                <a:extLst>
                  <a:ext uri="{28A0092B-C50C-407E-A947-70E740481C1C}">
                    <a14:useLocalDpi xmlns:a14="http://schemas.microsoft.com/office/drawing/2010/main" val="0"/>
                  </a:ext>
                </a:extLst>
              </a:blip>
              <a:srcRect l="38395" t="29320" r="38358" b="29420"/>
              <a:stretch/>
            </p:blipFill>
            <p:spPr>
              <a:xfrm>
                <a:off x="1951003" y="4314634"/>
                <a:ext cx="649042" cy="648000"/>
              </a:xfrm>
              <a:prstGeom prst="rect">
                <a:avLst/>
              </a:prstGeom>
            </p:spPr>
          </p:pic>
        </p:grpSp>
      </p:grpSp>
    </p:spTree>
    <p:extLst>
      <p:ext uri="{BB962C8B-B14F-4D97-AF65-F5344CB8AC3E}">
        <p14:creationId xmlns:p14="http://schemas.microsoft.com/office/powerpoint/2010/main" val="2339609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07C7A-F48D-EB39-6C8B-89462EC88F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08252-7F3E-5C89-B8BA-8D5848CB5215}"/>
              </a:ext>
            </a:extLst>
          </p:cNvPr>
          <p:cNvSpPr>
            <a:spLocks noGrp="1"/>
          </p:cNvSpPr>
          <p:nvPr>
            <p:ph type="title"/>
          </p:nvPr>
        </p:nvSpPr>
        <p:spPr/>
        <p:txBody>
          <a:bodyPr>
            <a:normAutofit/>
          </a:bodyPr>
          <a:lstStyle/>
          <a:p>
            <a:r>
              <a:rPr lang="en-US" dirty="0"/>
              <a:t>Proposed interim arrangements for inpatient care</a:t>
            </a:r>
            <a:endParaRPr lang="en-GB" dirty="0"/>
          </a:p>
        </p:txBody>
      </p:sp>
      <p:sp>
        <p:nvSpPr>
          <p:cNvPr id="3" name="Content Placeholder 2">
            <a:extLst>
              <a:ext uri="{FF2B5EF4-FFF2-40B4-BE49-F238E27FC236}">
                <a16:creationId xmlns:a16="http://schemas.microsoft.com/office/drawing/2014/main" id="{48426AD4-D38E-78FB-9A1D-39B285038F0A}"/>
              </a:ext>
            </a:extLst>
          </p:cNvPr>
          <p:cNvSpPr>
            <a:spLocks noGrp="1"/>
          </p:cNvSpPr>
          <p:nvPr>
            <p:ph sz="quarter" idx="10"/>
          </p:nvPr>
        </p:nvSpPr>
        <p:spPr>
          <a:xfrm>
            <a:off x="838200" y="1915885"/>
            <a:ext cx="5335200" cy="4136572"/>
          </a:xfrm>
        </p:spPr>
        <p:txBody>
          <a:bodyPr/>
          <a:lstStyle/>
          <a:p>
            <a:pPr marL="0" indent="0">
              <a:buNone/>
            </a:pPr>
            <a:r>
              <a:rPr lang="en-US" sz="1800" dirty="0"/>
              <a:t>The Beacon Centre in Edgware has additional space we can make use of.</a:t>
            </a:r>
            <a:br>
              <a:rPr lang="en-US" sz="1800" dirty="0"/>
            </a:br>
            <a:endParaRPr lang="en-US" sz="1800" dirty="0"/>
          </a:p>
          <a:p>
            <a:pPr marL="0" indent="0">
              <a:buNone/>
            </a:pPr>
            <a:r>
              <a:rPr lang="en-US" sz="1800" dirty="0"/>
              <a:t>Like Simmons House, it has an onsite school, meaning children and young people can get educational support during their stay.</a:t>
            </a:r>
          </a:p>
          <a:p>
            <a:pPr marL="0" indent="0">
              <a:buNone/>
            </a:pPr>
            <a:endParaRPr lang="en-US" sz="1800" dirty="0"/>
          </a:p>
          <a:p>
            <a:pPr marL="0" indent="0">
              <a:buNone/>
            </a:pPr>
            <a:r>
              <a:rPr lang="en-US" sz="1800" dirty="0"/>
              <a:t>We are proposing to buy three additional inpatient beds for children and young people at The Beacon Centre to help us meet people’s needs.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pic>
        <p:nvPicPr>
          <p:cNvPr id="4" name="Picture 3">
            <a:extLst>
              <a:ext uri="{FF2B5EF4-FFF2-40B4-BE49-F238E27FC236}">
                <a16:creationId xmlns:a16="http://schemas.microsoft.com/office/drawing/2014/main" id="{10BF472A-0CCB-772C-CA36-3B6CE09A2643}"/>
              </a:ext>
            </a:extLst>
          </p:cNvPr>
          <p:cNvPicPr>
            <a:picLocks noChangeAspect="1"/>
          </p:cNvPicPr>
          <p:nvPr/>
        </p:nvPicPr>
        <p:blipFill>
          <a:blip r:embed="rId2"/>
          <a:srcRect r="21651"/>
          <a:stretch/>
        </p:blipFill>
        <p:spPr>
          <a:xfrm>
            <a:off x="6529800" y="1915885"/>
            <a:ext cx="4824000" cy="3685336"/>
          </a:xfrm>
          <a:prstGeom prst="rect">
            <a:avLst/>
          </a:prstGeom>
        </p:spPr>
      </p:pic>
    </p:spTree>
    <p:extLst>
      <p:ext uri="{BB962C8B-B14F-4D97-AF65-F5344CB8AC3E}">
        <p14:creationId xmlns:p14="http://schemas.microsoft.com/office/powerpoint/2010/main" val="2978756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0FF78-338D-A69D-32AB-7034E3EDB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BCB150-720A-B3E6-216D-F333FC473753}"/>
              </a:ext>
            </a:extLst>
          </p:cNvPr>
          <p:cNvSpPr>
            <a:spLocks noGrp="1"/>
          </p:cNvSpPr>
          <p:nvPr>
            <p:ph type="ctrTitle"/>
          </p:nvPr>
        </p:nvSpPr>
        <p:spPr>
          <a:xfrm>
            <a:off x="15766" y="2235200"/>
            <a:ext cx="12160469" cy="2387600"/>
          </a:xfrm>
        </p:spPr>
        <p:txBody>
          <a:bodyPr anchor="ctr">
            <a:normAutofit/>
          </a:bodyPr>
          <a:lstStyle/>
          <a:p>
            <a:r>
              <a:rPr lang="en-US" dirty="0"/>
              <a:t>What happens next?</a:t>
            </a:r>
            <a:endParaRPr lang="en-GB" dirty="0"/>
          </a:p>
        </p:txBody>
      </p:sp>
    </p:spTree>
    <p:extLst>
      <p:ext uri="{BB962C8B-B14F-4D97-AF65-F5344CB8AC3E}">
        <p14:creationId xmlns:p14="http://schemas.microsoft.com/office/powerpoint/2010/main" val="165178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4E5F6-6DB2-F517-139B-06F37AAA19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5A25B-5777-9F2F-A5D8-56137217F8A4}"/>
              </a:ext>
            </a:extLst>
          </p:cNvPr>
          <p:cNvSpPr>
            <a:spLocks noGrp="1"/>
          </p:cNvSpPr>
          <p:nvPr>
            <p:ph type="ctrTitle"/>
          </p:nvPr>
        </p:nvSpPr>
        <p:spPr>
          <a:xfrm>
            <a:off x="15766" y="2235200"/>
            <a:ext cx="12160469" cy="2387600"/>
          </a:xfrm>
        </p:spPr>
        <p:txBody>
          <a:bodyPr anchor="ctr">
            <a:normAutofit/>
          </a:bodyPr>
          <a:lstStyle/>
          <a:p>
            <a:r>
              <a:rPr lang="en-US" dirty="0"/>
              <a:t>About us</a:t>
            </a:r>
            <a:endParaRPr lang="en-GB" dirty="0"/>
          </a:p>
        </p:txBody>
      </p:sp>
    </p:spTree>
    <p:extLst>
      <p:ext uri="{BB962C8B-B14F-4D97-AF65-F5344CB8AC3E}">
        <p14:creationId xmlns:p14="http://schemas.microsoft.com/office/powerpoint/2010/main" val="339111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16679-48EF-3882-48FC-0A497BB6F6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958E2D-B945-E5E8-2EE0-A678743AED63}"/>
              </a:ext>
            </a:extLst>
          </p:cNvPr>
          <p:cNvSpPr>
            <a:spLocks noGrp="1"/>
          </p:cNvSpPr>
          <p:nvPr>
            <p:ph type="title"/>
          </p:nvPr>
        </p:nvSpPr>
        <p:spPr/>
        <p:txBody>
          <a:bodyPr>
            <a:normAutofit/>
          </a:bodyPr>
          <a:lstStyle/>
          <a:p>
            <a:r>
              <a:rPr lang="en-US" dirty="0"/>
              <a:t>We want to hear your views</a:t>
            </a:r>
            <a:endParaRPr lang="en-GB" dirty="0"/>
          </a:p>
        </p:txBody>
      </p:sp>
      <p:sp>
        <p:nvSpPr>
          <p:cNvPr id="3" name="Content Placeholder 2">
            <a:extLst>
              <a:ext uri="{FF2B5EF4-FFF2-40B4-BE49-F238E27FC236}">
                <a16:creationId xmlns:a16="http://schemas.microsoft.com/office/drawing/2014/main" id="{7710ECFA-6BE4-BF8B-7F6A-74068A7185B3}"/>
              </a:ext>
            </a:extLst>
          </p:cNvPr>
          <p:cNvSpPr>
            <a:spLocks noGrp="1"/>
          </p:cNvSpPr>
          <p:nvPr>
            <p:ph sz="quarter" idx="10"/>
          </p:nvPr>
        </p:nvSpPr>
        <p:spPr>
          <a:xfrm>
            <a:off x="838200" y="1915885"/>
            <a:ext cx="5584546" cy="4506862"/>
          </a:xfrm>
        </p:spPr>
        <p:txBody>
          <a:bodyPr>
            <a:normAutofit/>
          </a:bodyPr>
          <a:lstStyle/>
          <a:p>
            <a:pPr marL="0" indent="0">
              <a:buNone/>
            </a:pPr>
            <a:r>
              <a:rPr lang="en-US" sz="1800" dirty="0"/>
              <a:t>We want to understand how the proposals would impact people and are running a six-week period of engagement from 18 October </a:t>
            </a:r>
            <a:r>
              <a:rPr lang="en-US" sz="1800" b="1" dirty="0"/>
              <a:t>to midnight on 29 November 2024</a:t>
            </a:r>
            <a:r>
              <a:rPr lang="en-US" sz="1800" dirty="0"/>
              <a:t>.</a:t>
            </a:r>
            <a:br>
              <a:rPr lang="en-US" sz="1800" dirty="0"/>
            </a:br>
            <a:endParaRPr lang="en-US" sz="1800" dirty="0"/>
          </a:p>
          <a:p>
            <a:pPr marL="0" indent="0">
              <a:buNone/>
            </a:pPr>
            <a:r>
              <a:rPr lang="en-US" sz="1800" dirty="0"/>
              <a:t>You can find out more about these proposals including answers to some frequently asked questions at https://www.elft.nhs.uk/ncel</a:t>
            </a:r>
          </a:p>
          <a:p>
            <a:pPr marL="0" indent="0">
              <a:buNone/>
            </a:pPr>
            <a:endParaRPr lang="en-US" sz="1800" dirty="0"/>
          </a:p>
          <a:p>
            <a:pPr marL="0" indent="0">
              <a:spcAft>
                <a:spcPts val="1200"/>
              </a:spcAft>
              <a:buNone/>
            </a:pPr>
            <a:r>
              <a:rPr lang="en-US" sz="1800" dirty="0"/>
              <a:t>We’d like you to tell us:</a:t>
            </a:r>
          </a:p>
          <a:p>
            <a:pPr marL="285750" indent="-285750"/>
            <a:r>
              <a:rPr lang="en-US" sz="1800" b="1" dirty="0"/>
              <a:t>What you think of these interim proposals</a:t>
            </a:r>
          </a:p>
          <a:p>
            <a:pPr marL="285750" indent="-285750"/>
            <a:r>
              <a:rPr lang="en-US" sz="1800" b="1" dirty="0"/>
              <a:t>And, if appropriate, how they would impact you in getting the treatment you or the person you care for needs</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4" name="Rectangle: Rounded Corners 3">
            <a:extLst>
              <a:ext uri="{FF2B5EF4-FFF2-40B4-BE49-F238E27FC236}">
                <a16:creationId xmlns:a16="http://schemas.microsoft.com/office/drawing/2014/main" id="{1BF29A79-9B11-D448-5E3B-1869E16D4DF6}"/>
              </a:ext>
            </a:extLst>
          </p:cNvPr>
          <p:cNvSpPr/>
          <p:nvPr/>
        </p:nvSpPr>
        <p:spPr>
          <a:xfrm>
            <a:off x="6766560" y="1915884"/>
            <a:ext cx="5210287" cy="4506862"/>
          </a:xfrm>
          <a:prstGeom prst="roundRect">
            <a:avLst>
              <a:gd name="adj" fmla="val 5442"/>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252000" rIns="259466" bIns="252000" numCol="1" spcCol="1270" anchor="ctr" anchorCtr="0">
            <a:noAutofit/>
          </a:bodyPr>
          <a:lstStyle/>
          <a:p>
            <a:pPr marL="0" indent="0">
              <a:buNone/>
            </a:pPr>
            <a:r>
              <a:rPr lang="en-US" dirty="0"/>
              <a:t>You can give us your feedback by: </a:t>
            </a:r>
          </a:p>
          <a:p>
            <a:pPr marL="360000" lvl="1" indent="0">
              <a:spcBef>
                <a:spcPts val="600"/>
              </a:spcBef>
              <a:buNone/>
            </a:pPr>
            <a:endParaRPr lang="en-US" dirty="0"/>
          </a:p>
          <a:p>
            <a:pPr marL="360000" lvl="1" indent="0">
              <a:spcBef>
                <a:spcPts val="600"/>
              </a:spcBef>
              <a:buNone/>
            </a:pPr>
            <a:r>
              <a:rPr lang="en-US" dirty="0"/>
              <a:t>Emailing: </a:t>
            </a:r>
            <a:r>
              <a:rPr lang="en-GB" sz="1800" b="0" i="0" u="sng" strike="noStrike" dirty="0">
                <a:solidFill>
                  <a:schemeClr val="bg1"/>
                </a:solidFill>
                <a:effectLst/>
                <a:latin typeface="Aptos" panose="020B0004020202020204" pitchFamily="34" charset="0"/>
              </a:rPr>
              <a:t>elft.ncelengagement@nhs.net</a:t>
            </a:r>
            <a:endParaRPr lang="en-US" dirty="0">
              <a:solidFill>
                <a:schemeClr val="bg1"/>
              </a:solidFill>
            </a:endParaRPr>
          </a:p>
          <a:p>
            <a:pPr marL="360000" lvl="1" indent="0">
              <a:spcBef>
                <a:spcPts val="600"/>
              </a:spcBef>
              <a:buNone/>
            </a:pPr>
            <a:r>
              <a:rPr lang="en-US" dirty="0"/>
              <a:t>Writing to: The Communications Team, NCEL Provider Collaborative, Robert Dolan </a:t>
            </a:r>
            <a:r>
              <a:rPr lang="en-US" dirty="0" smtClean="0"/>
              <a:t>House, </a:t>
            </a:r>
            <a:r>
              <a:rPr lang="en-US" dirty="0"/>
              <a:t>9 </a:t>
            </a:r>
            <a:r>
              <a:rPr lang="en-US" dirty="0" err="1"/>
              <a:t>Alie</a:t>
            </a:r>
            <a:r>
              <a:rPr lang="en-US" dirty="0"/>
              <a:t> Street, London E1 8DE.</a:t>
            </a:r>
          </a:p>
          <a:p>
            <a:pPr marL="0" indent="0">
              <a:buNone/>
            </a:pPr>
            <a:endParaRPr lang="en-US" dirty="0"/>
          </a:p>
          <a:p>
            <a:pPr marL="0" indent="0">
              <a:buNone/>
            </a:pPr>
            <a:r>
              <a:rPr lang="en-US" dirty="0"/>
              <a:t>If you would like to get this information or share your views in another format or language, please contact us.</a:t>
            </a:r>
          </a:p>
        </p:txBody>
      </p:sp>
      <p:pic>
        <p:nvPicPr>
          <p:cNvPr id="6" name="Picture 5" descr="A group of orange circles with a black background&#10;&#10;Description automatically generated">
            <a:extLst>
              <a:ext uri="{FF2B5EF4-FFF2-40B4-BE49-F238E27FC236}">
                <a16:creationId xmlns:a16="http://schemas.microsoft.com/office/drawing/2014/main" id="{7C4EDA1B-7915-65D3-7A2E-2522B94733A1}"/>
              </a:ext>
            </a:extLst>
          </p:cNvPr>
          <p:cNvPicPr>
            <a:picLocks noChangeAspect="1"/>
          </p:cNvPicPr>
          <p:nvPr/>
        </p:nvPicPr>
        <p:blipFill>
          <a:blip r:embed="rId3" cstate="hqprint">
            <a:extLst>
              <a:ext uri="{28A0092B-C50C-407E-A947-70E740481C1C}">
                <a14:useLocalDpi xmlns:a14="http://schemas.microsoft.com/office/drawing/2010/main" val="0"/>
              </a:ext>
            </a:extLst>
          </a:blip>
          <a:srcRect l="6062" t="8301" r="76320" b="60587"/>
          <a:stretch/>
        </p:blipFill>
        <p:spPr>
          <a:xfrm>
            <a:off x="7123105" y="3429000"/>
            <a:ext cx="308566" cy="306520"/>
          </a:xfrm>
          <a:prstGeom prst="rect">
            <a:avLst/>
          </a:prstGeom>
        </p:spPr>
      </p:pic>
      <p:sp>
        <p:nvSpPr>
          <p:cNvPr id="13" name="Oval 12">
            <a:extLst>
              <a:ext uri="{FF2B5EF4-FFF2-40B4-BE49-F238E27FC236}">
                <a16:creationId xmlns:a16="http://schemas.microsoft.com/office/drawing/2014/main" id="{99C66A98-618F-5A09-D193-ACB95C6F8AD1}"/>
              </a:ext>
            </a:extLst>
          </p:cNvPr>
          <p:cNvSpPr/>
          <p:nvPr/>
        </p:nvSpPr>
        <p:spPr>
          <a:xfrm>
            <a:off x="7147705" y="4169315"/>
            <a:ext cx="244094" cy="24979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group of orange circles with a black background&#10;&#10;Description automatically generated">
            <a:extLst>
              <a:ext uri="{FF2B5EF4-FFF2-40B4-BE49-F238E27FC236}">
                <a16:creationId xmlns:a16="http://schemas.microsoft.com/office/drawing/2014/main" id="{303E5089-2DC3-C90B-DDD0-0482F361D5D5}"/>
              </a:ext>
            </a:extLst>
          </p:cNvPr>
          <p:cNvPicPr>
            <a:picLocks noChangeAspect="1"/>
          </p:cNvPicPr>
          <p:nvPr/>
        </p:nvPicPr>
        <p:blipFill>
          <a:blip r:embed="rId4" cstate="hqprint">
            <a:extLst>
              <a:ext uri="{28A0092B-C50C-407E-A947-70E740481C1C}">
                <a14:useLocalDpi xmlns:a14="http://schemas.microsoft.com/office/drawing/2010/main" val="0"/>
              </a:ext>
            </a:extLst>
          </a:blip>
          <a:srcRect l="27012" t="8197" r="55370" b="60691"/>
          <a:stretch/>
        </p:blipFill>
        <p:spPr>
          <a:xfrm>
            <a:off x="7123105" y="4123825"/>
            <a:ext cx="308566" cy="306520"/>
          </a:xfrm>
          <a:prstGeom prst="rect">
            <a:avLst/>
          </a:prstGeom>
        </p:spPr>
      </p:pic>
    </p:spTree>
    <p:extLst>
      <p:ext uri="{BB962C8B-B14F-4D97-AF65-F5344CB8AC3E}">
        <p14:creationId xmlns:p14="http://schemas.microsoft.com/office/powerpoint/2010/main" val="3423952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8A897-0FCD-3976-EBFF-C30D1EF1AC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C0BBE-A610-78DB-5AA2-1A881152E3CA}"/>
              </a:ext>
            </a:extLst>
          </p:cNvPr>
          <p:cNvSpPr>
            <a:spLocks noGrp="1"/>
          </p:cNvSpPr>
          <p:nvPr>
            <p:ph type="title"/>
          </p:nvPr>
        </p:nvSpPr>
        <p:spPr/>
        <p:txBody>
          <a:bodyPr>
            <a:normAutofit/>
          </a:bodyPr>
          <a:lstStyle/>
          <a:p>
            <a:r>
              <a:rPr lang="en-US" dirty="0"/>
              <a:t>What happens next?</a:t>
            </a:r>
            <a:endParaRPr lang="en-GB" dirty="0"/>
          </a:p>
        </p:txBody>
      </p:sp>
      <p:sp>
        <p:nvSpPr>
          <p:cNvPr id="4" name="Rectangle: Rounded Corners 3">
            <a:extLst>
              <a:ext uri="{FF2B5EF4-FFF2-40B4-BE49-F238E27FC236}">
                <a16:creationId xmlns:a16="http://schemas.microsoft.com/office/drawing/2014/main" id="{20941F45-1F13-401E-53E0-A04DEB51CF9C}"/>
              </a:ext>
            </a:extLst>
          </p:cNvPr>
          <p:cNvSpPr/>
          <p:nvPr/>
        </p:nvSpPr>
        <p:spPr>
          <a:xfrm>
            <a:off x="838200" y="1915885"/>
            <a:ext cx="2448000" cy="2700000"/>
          </a:xfrm>
          <a:prstGeom prst="roundRect">
            <a:avLst>
              <a:gd name="adj" fmla="val 7148"/>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lstStyle/>
          <a:p>
            <a:pPr marL="0" indent="0" algn="ctr">
              <a:buNone/>
            </a:pPr>
            <a:r>
              <a:rPr lang="en-US" sz="1800" b="1" dirty="0">
                <a:latin typeface="Arial" panose="020B0604020202020204" pitchFamily="34" charset="0"/>
                <a:cs typeface="Arial" panose="020B0604020202020204" pitchFamily="34" charset="0"/>
              </a:rPr>
              <a:t>29 November 2024</a:t>
            </a:r>
          </a:p>
          <a:p>
            <a:pPr marL="0" indent="0" algn="ctr">
              <a:buNone/>
            </a:pPr>
            <a:endParaRPr lang="en-US" sz="700" b="1" dirty="0">
              <a:latin typeface="Arial" panose="020B0604020202020204" pitchFamily="34" charset="0"/>
              <a:cs typeface="Arial" panose="020B0604020202020204" pitchFamily="34" charset="0"/>
            </a:endParaRPr>
          </a:p>
          <a:p>
            <a:pPr marL="0" indent="0" algn="ctr">
              <a:buNone/>
            </a:pPr>
            <a:r>
              <a:rPr lang="en-US" sz="1800" dirty="0">
                <a:latin typeface="Arial" panose="020B0604020202020204" pitchFamily="34" charset="0"/>
                <a:cs typeface="Arial" panose="020B0604020202020204" pitchFamily="34" charset="0"/>
              </a:rPr>
              <a:t>Engagement period ends at midnight</a:t>
            </a:r>
          </a:p>
        </p:txBody>
      </p:sp>
      <p:sp>
        <p:nvSpPr>
          <p:cNvPr id="9" name="Rectangle: Rounded Corners 8">
            <a:extLst>
              <a:ext uri="{FF2B5EF4-FFF2-40B4-BE49-F238E27FC236}">
                <a16:creationId xmlns:a16="http://schemas.microsoft.com/office/drawing/2014/main" id="{1923FD41-E492-8BAF-0802-54EB7257C443}"/>
              </a:ext>
            </a:extLst>
          </p:cNvPr>
          <p:cNvSpPr/>
          <p:nvPr/>
        </p:nvSpPr>
        <p:spPr>
          <a:xfrm>
            <a:off x="3527400" y="1915885"/>
            <a:ext cx="2448000" cy="2700000"/>
          </a:xfrm>
          <a:prstGeom prst="roundRect">
            <a:avLst>
              <a:gd name="adj" fmla="val 7148"/>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lstStyle/>
          <a:p>
            <a:pPr marL="0" indent="0" algn="ctr">
              <a:buNone/>
            </a:pPr>
            <a:r>
              <a:rPr lang="en-US" sz="1800" b="1" dirty="0">
                <a:latin typeface="Arial" panose="020B0604020202020204" pitchFamily="34" charset="0"/>
                <a:cs typeface="Arial" panose="020B0604020202020204" pitchFamily="34" charset="0"/>
              </a:rPr>
              <a:t>December 2024</a:t>
            </a:r>
          </a:p>
          <a:p>
            <a:pPr marL="0" indent="0" algn="ctr">
              <a:buNone/>
            </a:pPr>
            <a:endParaRPr lang="en-US" sz="700" b="1" dirty="0">
              <a:latin typeface="Arial" panose="020B0604020202020204" pitchFamily="34" charset="0"/>
              <a:cs typeface="Arial" panose="020B0604020202020204" pitchFamily="34" charset="0"/>
            </a:endParaRPr>
          </a:p>
          <a:p>
            <a:pPr marL="0" indent="0" algn="ctr">
              <a:buNone/>
            </a:pPr>
            <a:r>
              <a:rPr lang="en-US" sz="1800" dirty="0">
                <a:latin typeface="Arial" panose="020B0604020202020204" pitchFamily="34" charset="0"/>
                <a:cs typeface="Arial" panose="020B0604020202020204" pitchFamily="34" charset="0"/>
              </a:rPr>
              <a:t>Analyse, theme and summarise people’s responses to the proposals</a:t>
            </a:r>
          </a:p>
        </p:txBody>
      </p:sp>
      <p:sp>
        <p:nvSpPr>
          <p:cNvPr id="13" name="Rectangle: Rounded Corners 12">
            <a:extLst>
              <a:ext uri="{FF2B5EF4-FFF2-40B4-BE49-F238E27FC236}">
                <a16:creationId xmlns:a16="http://schemas.microsoft.com/office/drawing/2014/main" id="{8AE5B2CC-BDD9-2EE9-25BD-E9131154DD12}"/>
              </a:ext>
            </a:extLst>
          </p:cNvPr>
          <p:cNvSpPr/>
          <p:nvPr/>
        </p:nvSpPr>
        <p:spPr>
          <a:xfrm>
            <a:off x="6216600" y="1915885"/>
            <a:ext cx="2448000" cy="2700000"/>
          </a:xfrm>
          <a:prstGeom prst="roundRect">
            <a:avLst>
              <a:gd name="adj" fmla="val 7148"/>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lstStyle/>
          <a:p>
            <a:pPr marL="0" indent="0" algn="ctr">
              <a:buNone/>
            </a:pPr>
            <a:r>
              <a:rPr lang="en-US" sz="1800" b="1" dirty="0">
                <a:latin typeface="Arial" panose="020B0604020202020204" pitchFamily="34" charset="0"/>
                <a:cs typeface="Arial" panose="020B0604020202020204" pitchFamily="34" charset="0"/>
              </a:rPr>
              <a:t>December 2024 / January 2025</a:t>
            </a:r>
          </a:p>
          <a:p>
            <a:pPr marL="0" indent="0" algn="ctr">
              <a:buNone/>
            </a:pPr>
            <a:endParaRPr lang="en-US" sz="700" b="1" dirty="0">
              <a:latin typeface="Arial" panose="020B0604020202020204" pitchFamily="34" charset="0"/>
              <a:cs typeface="Arial" panose="020B0604020202020204" pitchFamily="34" charset="0"/>
            </a:endParaRPr>
          </a:p>
          <a:p>
            <a:pPr marL="0" indent="0" algn="ctr">
              <a:buNone/>
            </a:pPr>
            <a:r>
              <a:rPr lang="en-US" sz="1800" dirty="0">
                <a:latin typeface="Arial" panose="020B0604020202020204" pitchFamily="34" charset="0"/>
                <a:cs typeface="Arial" panose="020B0604020202020204" pitchFamily="34" charset="0"/>
              </a:rPr>
              <a:t>Consider people’s responses to the proposals and agree any adjustments or adaptations to the interim proposals</a:t>
            </a:r>
          </a:p>
        </p:txBody>
      </p:sp>
      <p:sp>
        <p:nvSpPr>
          <p:cNvPr id="8" name="Isosceles Triangle 7">
            <a:extLst>
              <a:ext uri="{FF2B5EF4-FFF2-40B4-BE49-F238E27FC236}">
                <a16:creationId xmlns:a16="http://schemas.microsoft.com/office/drawing/2014/main" id="{99AB2526-1500-098F-7329-FE6D1DF3DED9}"/>
              </a:ext>
            </a:extLst>
          </p:cNvPr>
          <p:cNvSpPr/>
          <p:nvPr/>
        </p:nvSpPr>
        <p:spPr>
          <a:xfrm rot="5400000">
            <a:off x="3106200" y="3085885"/>
            <a:ext cx="720000" cy="360000"/>
          </a:xfrm>
          <a:prstGeom prst="triangle">
            <a:avLst/>
          </a:prstGeom>
          <a:ln>
            <a:solidFill>
              <a:schemeClr val="accent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301B512B-AC62-3687-013C-28E8E58B0510}"/>
              </a:ext>
            </a:extLst>
          </p:cNvPr>
          <p:cNvSpPr/>
          <p:nvPr/>
        </p:nvSpPr>
        <p:spPr>
          <a:xfrm>
            <a:off x="8905800" y="1915885"/>
            <a:ext cx="2448000" cy="2700000"/>
          </a:xfrm>
          <a:prstGeom prst="roundRect">
            <a:avLst>
              <a:gd name="adj" fmla="val 7148"/>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lstStyle/>
          <a:p>
            <a:pPr marL="0" indent="0" algn="ctr">
              <a:buNone/>
            </a:pPr>
            <a:r>
              <a:rPr lang="en-US" sz="1800" b="1" dirty="0">
                <a:latin typeface="Arial" panose="020B0604020202020204" pitchFamily="34" charset="0"/>
                <a:cs typeface="Arial" panose="020B0604020202020204" pitchFamily="34" charset="0"/>
              </a:rPr>
              <a:t>Early 2025</a:t>
            </a:r>
          </a:p>
          <a:p>
            <a:pPr marL="0" indent="0" algn="ctr">
              <a:buNone/>
            </a:pPr>
            <a:endParaRPr lang="en-US" sz="700" b="1" dirty="0">
              <a:latin typeface="Arial" panose="020B0604020202020204" pitchFamily="34" charset="0"/>
              <a:cs typeface="Arial" panose="020B0604020202020204" pitchFamily="34" charset="0"/>
            </a:endParaRPr>
          </a:p>
          <a:p>
            <a:pPr marL="0" indent="0" algn="ctr">
              <a:buNone/>
            </a:pPr>
            <a:r>
              <a:rPr lang="en-US" sz="1800" dirty="0">
                <a:latin typeface="Arial" panose="020B0604020202020204" pitchFamily="34" charset="0"/>
                <a:cs typeface="Arial" panose="020B0604020202020204" pitchFamily="34" charset="0"/>
              </a:rPr>
              <a:t>Implement interim proposals</a:t>
            </a:r>
          </a:p>
          <a:p>
            <a:pPr marL="0" indent="0" algn="ctr">
              <a:buNone/>
            </a:pPr>
            <a:endParaRPr lang="en-US" sz="1800" dirty="0">
              <a:latin typeface="Arial" panose="020B0604020202020204" pitchFamily="34" charset="0"/>
              <a:cs typeface="Arial" panose="020B0604020202020204" pitchFamily="34" charset="0"/>
            </a:endParaRPr>
          </a:p>
        </p:txBody>
      </p:sp>
      <p:sp>
        <p:nvSpPr>
          <p:cNvPr id="15" name="Isosceles Triangle 14">
            <a:extLst>
              <a:ext uri="{FF2B5EF4-FFF2-40B4-BE49-F238E27FC236}">
                <a16:creationId xmlns:a16="http://schemas.microsoft.com/office/drawing/2014/main" id="{FE734738-FF8E-20DA-08AF-CAE4034D46C2}"/>
              </a:ext>
            </a:extLst>
          </p:cNvPr>
          <p:cNvSpPr/>
          <p:nvPr/>
        </p:nvSpPr>
        <p:spPr>
          <a:xfrm rot="5400000">
            <a:off x="5764550" y="3085885"/>
            <a:ext cx="720000" cy="360000"/>
          </a:xfrm>
          <a:prstGeom prst="triangle">
            <a:avLst/>
          </a:prstGeom>
          <a:ln>
            <a:solidFill>
              <a:schemeClr val="accent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6" name="Isosceles Triangle 15">
            <a:extLst>
              <a:ext uri="{FF2B5EF4-FFF2-40B4-BE49-F238E27FC236}">
                <a16:creationId xmlns:a16="http://schemas.microsoft.com/office/drawing/2014/main" id="{08D8377F-D88D-941D-A973-9E9404214F29}"/>
              </a:ext>
            </a:extLst>
          </p:cNvPr>
          <p:cNvSpPr/>
          <p:nvPr/>
        </p:nvSpPr>
        <p:spPr>
          <a:xfrm rot="5400000">
            <a:off x="8484600" y="3085885"/>
            <a:ext cx="720000" cy="360000"/>
          </a:xfrm>
          <a:prstGeom prst="triangle">
            <a:avLst/>
          </a:prstGeom>
          <a:ln>
            <a:solidFill>
              <a:schemeClr val="accent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26247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73995-F266-7304-6EAB-207D731D60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C77AF9-4D55-7B7B-EA6D-C1CA9A1FA8D5}"/>
              </a:ext>
            </a:extLst>
          </p:cNvPr>
          <p:cNvSpPr>
            <a:spLocks noGrp="1"/>
          </p:cNvSpPr>
          <p:nvPr>
            <p:ph type="ctrTitle"/>
          </p:nvPr>
        </p:nvSpPr>
        <p:spPr>
          <a:xfrm>
            <a:off x="15766" y="2235200"/>
            <a:ext cx="12160469" cy="2387600"/>
          </a:xfrm>
        </p:spPr>
        <p:txBody>
          <a:bodyPr anchor="ctr">
            <a:normAutofit/>
          </a:bodyPr>
          <a:lstStyle/>
          <a:p>
            <a:r>
              <a:rPr lang="en-US" dirty="0"/>
              <a:t>Developing longer-term  proposals for change</a:t>
            </a:r>
            <a:endParaRPr lang="en-GB" dirty="0"/>
          </a:p>
        </p:txBody>
      </p:sp>
    </p:spTree>
    <p:extLst>
      <p:ext uri="{BB962C8B-B14F-4D97-AF65-F5344CB8AC3E}">
        <p14:creationId xmlns:p14="http://schemas.microsoft.com/office/powerpoint/2010/main" val="34246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D9D94-28A6-B509-11B3-F1590FECF30D}"/>
              </a:ext>
            </a:extLst>
          </p:cNvPr>
          <p:cNvSpPr>
            <a:spLocks noGrp="1"/>
          </p:cNvSpPr>
          <p:nvPr>
            <p:ph type="title"/>
          </p:nvPr>
        </p:nvSpPr>
        <p:spPr/>
        <p:txBody>
          <a:bodyPr/>
          <a:lstStyle/>
          <a:p>
            <a:r>
              <a:rPr lang="en-US" dirty="0"/>
              <a:t>Developing longer-term proposals for change</a:t>
            </a:r>
            <a:endParaRPr lang="en-GB" dirty="0"/>
          </a:p>
        </p:txBody>
      </p:sp>
      <p:sp>
        <p:nvSpPr>
          <p:cNvPr id="3" name="Content Placeholder 2">
            <a:extLst>
              <a:ext uri="{FF2B5EF4-FFF2-40B4-BE49-F238E27FC236}">
                <a16:creationId xmlns:a16="http://schemas.microsoft.com/office/drawing/2014/main" id="{665A3D75-AE8D-273F-477A-472D92AFDB82}"/>
              </a:ext>
            </a:extLst>
          </p:cNvPr>
          <p:cNvSpPr>
            <a:spLocks noGrp="1"/>
          </p:cNvSpPr>
          <p:nvPr>
            <p:ph sz="quarter" idx="10"/>
          </p:nvPr>
        </p:nvSpPr>
        <p:spPr/>
        <p:txBody>
          <a:bodyPr/>
          <a:lstStyle/>
          <a:p>
            <a:pPr marL="0" indent="0">
              <a:buNone/>
            </a:pPr>
            <a:r>
              <a:rPr lang="en-US" sz="1800" dirty="0"/>
              <a:t>The interim arrangements will make sure we are continuing to provide children and young people with the best possible care until more permanent arrangements are made.</a:t>
            </a:r>
          </a:p>
          <a:p>
            <a:pPr marL="0" indent="0">
              <a:buNone/>
            </a:pPr>
            <a:endParaRPr lang="en-US" sz="1800" dirty="0"/>
          </a:p>
          <a:p>
            <a:pPr marL="0" indent="0">
              <a:buNone/>
            </a:pPr>
            <a:r>
              <a:rPr lang="en-US" sz="1800" dirty="0"/>
              <a:t>We will be developing our thinking and planning about longer-term proposals for change over the next period.</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And we are committed to continuing to work with children and young people, those who use our services and their families and carers, clinical leaders, our staff, our partners in health and care, and other stakeholders in our communities as we do this.</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We will share information about how to get involved in this work once it gets started – likely in early 2025.</a:t>
            </a:r>
          </a:p>
          <a:p>
            <a:endParaRPr lang="en-GB" dirty="0"/>
          </a:p>
        </p:txBody>
      </p:sp>
    </p:spTree>
    <p:extLst>
      <p:ext uri="{BB962C8B-B14F-4D97-AF65-F5344CB8AC3E}">
        <p14:creationId xmlns:p14="http://schemas.microsoft.com/office/powerpoint/2010/main" val="3551859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08144-A103-7238-E879-C6B6BA9DFB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BC9D97-E86E-27BA-4698-66D211C8D1A9}"/>
              </a:ext>
            </a:extLst>
          </p:cNvPr>
          <p:cNvSpPr>
            <a:spLocks noGrp="1"/>
          </p:cNvSpPr>
          <p:nvPr>
            <p:ph type="title"/>
          </p:nvPr>
        </p:nvSpPr>
        <p:spPr>
          <a:xfrm>
            <a:off x="1000539" y="2499295"/>
            <a:ext cx="4167808" cy="611649"/>
          </a:xfrm>
        </p:spPr>
        <p:txBody>
          <a:bodyPr>
            <a:noAutofit/>
          </a:bodyPr>
          <a:lstStyle/>
          <a:p>
            <a:r>
              <a:rPr lang="en-US" sz="6000"/>
              <a:t>Thank you</a:t>
            </a:r>
            <a:endParaRPr lang="en-GB" sz="6000"/>
          </a:p>
        </p:txBody>
      </p:sp>
      <p:sp>
        <p:nvSpPr>
          <p:cNvPr id="4" name="Rectangle: Rounded Corners 3">
            <a:extLst>
              <a:ext uri="{FF2B5EF4-FFF2-40B4-BE49-F238E27FC236}">
                <a16:creationId xmlns:a16="http://schemas.microsoft.com/office/drawing/2014/main" id="{842C629C-FB33-1C5D-332F-C67137D213D8}"/>
              </a:ext>
            </a:extLst>
          </p:cNvPr>
          <p:cNvSpPr/>
          <p:nvPr/>
        </p:nvSpPr>
        <p:spPr>
          <a:xfrm>
            <a:off x="6096000" y="1570898"/>
            <a:ext cx="5210287" cy="4465918"/>
          </a:xfrm>
          <a:prstGeom prst="roundRect">
            <a:avLst>
              <a:gd name="adj" fmla="val 5442"/>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252000" rIns="259466" bIns="252000" numCol="1" spcCol="1270" anchor="ctr" anchorCtr="0">
            <a:noAutofit/>
          </a:bodyPr>
          <a:lstStyle/>
          <a:p>
            <a:pPr marL="0" indent="0">
              <a:buNone/>
            </a:pPr>
            <a:endParaRPr lang="en-US" dirty="0"/>
          </a:p>
          <a:p>
            <a:pPr marL="0" indent="0">
              <a:buNone/>
            </a:pPr>
            <a:r>
              <a:rPr lang="en-US" dirty="0"/>
              <a:t>You can give us your feedback by:</a:t>
            </a:r>
          </a:p>
          <a:p>
            <a:pPr marL="360000" lvl="1" indent="0">
              <a:spcBef>
                <a:spcPts val="600"/>
              </a:spcBef>
              <a:buNone/>
            </a:pPr>
            <a:r>
              <a:rPr lang="en-US" dirty="0"/>
              <a:t>Emailing: </a:t>
            </a:r>
            <a:r>
              <a:rPr lang="en-GB" u="sng" dirty="0">
                <a:solidFill>
                  <a:schemeClr val="bg1"/>
                </a:solidFill>
                <a:latin typeface="Aptos" panose="020B0004020202020204" pitchFamily="34" charset="0"/>
              </a:rPr>
              <a:t>elft.ncelengagement@nhs.net</a:t>
            </a:r>
          </a:p>
          <a:p>
            <a:pPr marL="360000" lvl="1" indent="0">
              <a:spcBef>
                <a:spcPts val="600"/>
              </a:spcBef>
              <a:buNone/>
            </a:pPr>
            <a:endParaRPr lang="en-GB" u="sng" dirty="0">
              <a:solidFill>
                <a:schemeClr val="bg1"/>
              </a:solidFill>
              <a:latin typeface="Aptos" panose="020B0004020202020204" pitchFamily="34" charset="0"/>
            </a:endParaRPr>
          </a:p>
          <a:p>
            <a:pPr marL="360000" lvl="1">
              <a:spcBef>
                <a:spcPts val="600"/>
              </a:spcBef>
            </a:pPr>
            <a:r>
              <a:rPr lang="en-US" dirty="0"/>
              <a:t>Writing to: The Communications Team, NCEL Provider Collaborative, Robert Dolan House, 9 </a:t>
            </a:r>
            <a:r>
              <a:rPr lang="en-US" dirty="0" err="1"/>
              <a:t>Alie</a:t>
            </a:r>
            <a:r>
              <a:rPr lang="en-US" dirty="0"/>
              <a:t> Street, London E1 8DE.</a:t>
            </a:r>
          </a:p>
          <a:p>
            <a:pPr marL="360000" lvl="1" indent="0">
              <a:spcBef>
                <a:spcPts val="600"/>
              </a:spcBef>
              <a:buNone/>
            </a:pPr>
            <a:endParaRPr lang="en-US" dirty="0"/>
          </a:p>
          <a:p>
            <a:pPr marL="0" indent="0">
              <a:buNone/>
            </a:pPr>
            <a:r>
              <a:rPr lang="en-US" dirty="0"/>
              <a:t>If you would like to get this information or share your views in another format or language, please contact us.</a:t>
            </a:r>
          </a:p>
        </p:txBody>
      </p:sp>
      <p:pic>
        <p:nvPicPr>
          <p:cNvPr id="6" name="Picture 5" descr="A group of orange circles with a black background&#10;&#10;Description automatically generated">
            <a:extLst>
              <a:ext uri="{FF2B5EF4-FFF2-40B4-BE49-F238E27FC236}">
                <a16:creationId xmlns:a16="http://schemas.microsoft.com/office/drawing/2014/main" id="{FA858E73-C78C-7885-DA6A-A8DC00CE8775}"/>
              </a:ext>
            </a:extLst>
          </p:cNvPr>
          <p:cNvPicPr>
            <a:picLocks noChangeAspect="1"/>
          </p:cNvPicPr>
          <p:nvPr/>
        </p:nvPicPr>
        <p:blipFill>
          <a:blip r:embed="rId3" cstate="hqprint">
            <a:extLst>
              <a:ext uri="{28A0092B-C50C-407E-A947-70E740481C1C}">
                <a14:useLocalDpi xmlns:a14="http://schemas.microsoft.com/office/drawing/2010/main" val="0"/>
              </a:ext>
            </a:extLst>
          </a:blip>
          <a:srcRect l="6062" t="8301" r="76320" b="60587"/>
          <a:stretch/>
        </p:blipFill>
        <p:spPr>
          <a:xfrm>
            <a:off x="6436790" y="2680252"/>
            <a:ext cx="308566" cy="306520"/>
          </a:xfrm>
          <a:prstGeom prst="rect">
            <a:avLst/>
          </a:prstGeom>
        </p:spPr>
      </p:pic>
      <p:sp>
        <p:nvSpPr>
          <p:cNvPr id="13" name="Oval 12">
            <a:extLst>
              <a:ext uri="{FF2B5EF4-FFF2-40B4-BE49-F238E27FC236}">
                <a16:creationId xmlns:a16="http://schemas.microsoft.com/office/drawing/2014/main" id="{3B9070CB-C6DD-82AA-3A93-7337CB7DAEAE}"/>
              </a:ext>
            </a:extLst>
          </p:cNvPr>
          <p:cNvSpPr/>
          <p:nvPr/>
        </p:nvSpPr>
        <p:spPr>
          <a:xfrm>
            <a:off x="6463335" y="3403439"/>
            <a:ext cx="244094" cy="24979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orange circles with a black background&#10;&#10;Description automatically generated">
            <a:extLst>
              <a:ext uri="{FF2B5EF4-FFF2-40B4-BE49-F238E27FC236}">
                <a16:creationId xmlns:a16="http://schemas.microsoft.com/office/drawing/2014/main" id="{D18DF177-A708-C3A8-8A8B-0CE886759D62}"/>
              </a:ext>
            </a:extLst>
          </p:cNvPr>
          <p:cNvPicPr>
            <a:picLocks noChangeAspect="1"/>
          </p:cNvPicPr>
          <p:nvPr/>
        </p:nvPicPr>
        <p:blipFill>
          <a:blip r:embed="rId4" cstate="hqprint">
            <a:extLst>
              <a:ext uri="{28A0092B-C50C-407E-A947-70E740481C1C}">
                <a14:useLocalDpi xmlns:a14="http://schemas.microsoft.com/office/drawing/2010/main" val="0"/>
              </a:ext>
            </a:extLst>
          </a:blip>
          <a:srcRect l="27012" t="8197" r="55370" b="60691"/>
          <a:stretch/>
        </p:blipFill>
        <p:spPr>
          <a:xfrm>
            <a:off x="6436790" y="3375077"/>
            <a:ext cx="308566" cy="306520"/>
          </a:xfrm>
          <a:prstGeom prst="rect">
            <a:avLst/>
          </a:prstGeom>
        </p:spPr>
      </p:pic>
      <p:sp>
        <p:nvSpPr>
          <p:cNvPr id="14" name="TextBox 13">
            <a:extLst>
              <a:ext uri="{FF2B5EF4-FFF2-40B4-BE49-F238E27FC236}">
                <a16:creationId xmlns:a16="http://schemas.microsoft.com/office/drawing/2014/main" id="{42D5F015-A67D-A282-2AA1-BED9217BC6D9}"/>
              </a:ext>
            </a:extLst>
          </p:cNvPr>
          <p:cNvSpPr txBox="1"/>
          <p:nvPr/>
        </p:nvSpPr>
        <p:spPr>
          <a:xfrm>
            <a:off x="1086678" y="3431327"/>
            <a:ext cx="3432313" cy="1384995"/>
          </a:xfrm>
          <a:prstGeom prst="rect">
            <a:avLst/>
          </a:prstGeom>
          <a:noFill/>
        </p:spPr>
        <p:txBody>
          <a:bodyPr wrap="square" rtlCol="0">
            <a:spAutoFit/>
          </a:bodyPr>
          <a:lstStyle/>
          <a:p>
            <a:r>
              <a:rPr kumimoji="0" lang="en-US" sz="2800" b="1" i="0" u="none" strike="noStrike" kern="1200" cap="none" spc="0" normalizeH="0" baseline="0" noProof="0">
                <a:ln>
                  <a:noFill/>
                </a:ln>
                <a:solidFill>
                  <a:srgbClr val="005EB8"/>
                </a:solidFill>
                <a:effectLst/>
                <a:uLnTx/>
                <a:uFillTx/>
                <a:latin typeface="Arial" panose="020B0604020202020204" pitchFamily="34" charset="0"/>
                <a:ea typeface="+mj-ea"/>
                <a:cs typeface="Arial" panose="020B0604020202020204" pitchFamily="34" charset="0"/>
              </a:rPr>
              <a:t>Please do get in touch to share your views</a:t>
            </a:r>
            <a:endParaRPr lang="en-GB" sz="2800" b="1">
              <a:solidFill>
                <a:srgbClr val="0070C0"/>
              </a:solidFill>
            </a:endParaRPr>
          </a:p>
        </p:txBody>
      </p:sp>
    </p:spTree>
    <p:extLst>
      <p:ext uri="{BB962C8B-B14F-4D97-AF65-F5344CB8AC3E}">
        <p14:creationId xmlns:p14="http://schemas.microsoft.com/office/powerpoint/2010/main" val="719014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7023F-C3F9-A922-6717-5DA3E042F5D8}"/>
              </a:ext>
            </a:extLst>
          </p:cNvPr>
          <p:cNvSpPr>
            <a:spLocks noGrp="1"/>
          </p:cNvSpPr>
          <p:nvPr>
            <p:ph type="title"/>
          </p:nvPr>
        </p:nvSpPr>
        <p:spPr/>
        <p:txBody>
          <a:bodyPr/>
          <a:lstStyle/>
          <a:p>
            <a:r>
              <a:rPr lang="en-US" dirty="0"/>
              <a:t>Who we are</a:t>
            </a:r>
            <a:endParaRPr lang="en-GB" dirty="0"/>
          </a:p>
        </p:txBody>
      </p:sp>
      <p:sp>
        <p:nvSpPr>
          <p:cNvPr id="3" name="Content Placeholder 2">
            <a:extLst>
              <a:ext uri="{FF2B5EF4-FFF2-40B4-BE49-F238E27FC236}">
                <a16:creationId xmlns:a16="http://schemas.microsoft.com/office/drawing/2014/main" id="{48994281-C148-EB6F-6481-C8B26341A0CE}"/>
              </a:ext>
            </a:extLst>
          </p:cNvPr>
          <p:cNvSpPr>
            <a:spLocks noGrp="1"/>
          </p:cNvSpPr>
          <p:nvPr>
            <p:ph sz="quarter" idx="10"/>
          </p:nvPr>
        </p:nvSpPr>
        <p:spPr>
          <a:xfrm>
            <a:off x="838200" y="1915885"/>
            <a:ext cx="10515600" cy="346625"/>
          </a:xfrm>
        </p:spPr>
        <p:txBody>
          <a:bodyPr vert="horz" lIns="91440" tIns="45720" rIns="91440" bIns="45720" rtlCol="0" anchor="t">
            <a:normAutofit lnSpcReduction="10000"/>
          </a:bodyPr>
          <a:lstStyle/>
          <a:p>
            <a:pPr marL="0" indent="0">
              <a:buNone/>
            </a:pPr>
            <a:r>
              <a:rPr lang="en-US" dirty="0">
                <a:latin typeface="Arial"/>
                <a:cs typeface="Arial"/>
              </a:rPr>
              <a:t>North Central and East London Provider Collaborative (NCEL) is made up of:</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pic>
        <p:nvPicPr>
          <p:cNvPr id="4" name="Picture 2" descr="East London NHS Foundation Trust - Wikipedia">
            <a:extLst>
              <a:ext uri="{FF2B5EF4-FFF2-40B4-BE49-F238E27FC236}">
                <a16:creationId xmlns:a16="http://schemas.microsoft.com/office/drawing/2014/main" id="{5A170005-99C2-2251-C653-F0552658D92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196576" y="3726669"/>
            <a:ext cx="1759865" cy="8787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ome | NELFT NHS Foundation Trust">
            <a:extLst>
              <a:ext uri="{FF2B5EF4-FFF2-40B4-BE49-F238E27FC236}">
                <a16:creationId xmlns:a16="http://schemas.microsoft.com/office/drawing/2014/main" id="{64BD2325-C76F-587E-290C-24E52C2AA8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946" y="3726669"/>
            <a:ext cx="2023148" cy="6216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ome">
            <a:extLst>
              <a:ext uri="{FF2B5EF4-FFF2-40B4-BE49-F238E27FC236}">
                <a16:creationId xmlns:a16="http://schemas.microsoft.com/office/drawing/2014/main" id="{31E92B2B-94F6-AA17-B02E-99977DD62D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9114" y="5177006"/>
            <a:ext cx="2320038" cy="8644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Tavistock and Portman NHS FT |">
            <a:extLst>
              <a:ext uri="{FF2B5EF4-FFF2-40B4-BE49-F238E27FC236}">
                <a16:creationId xmlns:a16="http://schemas.microsoft.com/office/drawing/2014/main" id="{A4095CF6-3276-6A10-7B0E-A965AA383AD8}"/>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729320" y="5177006"/>
            <a:ext cx="3226064" cy="8682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Welcome to the Barnet, Enfield &amp; Haringey Mental Health NHS Trust">
            <a:extLst>
              <a:ext uri="{FF2B5EF4-FFF2-40B4-BE49-F238E27FC236}">
                <a16:creationId xmlns:a16="http://schemas.microsoft.com/office/drawing/2014/main" id="{52274A6A-CF86-BD7B-FEBD-DB5E1A2BCA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0628" y="2539944"/>
            <a:ext cx="5182572" cy="60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1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22AE0-E81C-DE97-41FD-D9F755A822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F8A337-A899-168B-1D84-A59AB7D804B5}"/>
              </a:ext>
            </a:extLst>
          </p:cNvPr>
          <p:cNvSpPr>
            <a:spLocks noGrp="1"/>
          </p:cNvSpPr>
          <p:nvPr>
            <p:ph type="title"/>
          </p:nvPr>
        </p:nvSpPr>
        <p:spPr/>
        <p:txBody>
          <a:bodyPr/>
          <a:lstStyle/>
          <a:p>
            <a:r>
              <a:rPr lang="en-US" dirty="0"/>
              <a:t>What we do</a:t>
            </a:r>
            <a:endParaRPr lang="en-GB" dirty="0"/>
          </a:p>
        </p:txBody>
      </p:sp>
      <p:sp>
        <p:nvSpPr>
          <p:cNvPr id="3" name="Content Placeholder 2">
            <a:extLst>
              <a:ext uri="{FF2B5EF4-FFF2-40B4-BE49-F238E27FC236}">
                <a16:creationId xmlns:a16="http://schemas.microsoft.com/office/drawing/2014/main" id="{8C346D2C-3209-7C7F-F749-8797E7D667DA}"/>
              </a:ext>
            </a:extLst>
          </p:cNvPr>
          <p:cNvSpPr>
            <a:spLocks noGrp="1"/>
          </p:cNvSpPr>
          <p:nvPr>
            <p:ph sz="quarter" idx="10"/>
          </p:nvPr>
        </p:nvSpPr>
        <p:spPr>
          <a:xfrm>
            <a:off x="838200" y="1915885"/>
            <a:ext cx="10515600" cy="463945"/>
          </a:xfrm>
        </p:spPr>
        <p:txBody>
          <a:bodyPr vert="horz" lIns="91440" tIns="45720" rIns="91440" bIns="45720" rtlCol="0" anchor="t">
            <a:noAutofit/>
          </a:bodyPr>
          <a:lstStyle/>
          <a:p>
            <a:pPr marL="0" indent="0">
              <a:buNone/>
            </a:pPr>
            <a:r>
              <a:rPr lang="en-US" sz="1800" dirty="0">
                <a:latin typeface="Arial"/>
                <a:cs typeface="Arial"/>
              </a:rPr>
              <a:t>Together, we plan and organise mental health services, and as individual NHS trusts we provide these services.</a:t>
            </a:r>
          </a:p>
          <a:p>
            <a:pPr marL="0" indent="0">
              <a:buNone/>
            </a:pPr>
            <a:endParaRPr lang="en-US" dirty="0"/>
          </a:p>
          <a:p>
            <a:pPr marL="0" indent="0">
              <a:buNone/>
            </a:pPr>
            <a:endParaRPr lang="en-US" dirty="0"/>
          </a:p>
          <a:p>
            <a:pPr marL="0" indent="0">
              <a:buNone/>
            </a:pPr>
            <a:endParaRPr lang="en-GB" dirty="0"/>
          </a:p>
        </p:txBody>
      </p:sp>
      <p:sp>
        <p:nvSpPr>
          <p:cNvPr id="4" name="Rectangle: Rounded Corners 3">
            <a:extLst>
              <a:ext uri="{FF2B5EF4-FFF2-40B4-BE49-F238E27FC236}">
                <a16:creationId xmlns:a16="http://schemas.microsoft.com/office/drawing/2014/main" id="{98212801-DB65-F989-5D12-955CA94C26E7}"/>
              </a:ext>
            </a:extLst>
          </p:cNvPr>
          <p:cNvSpPr/>
          <p:nvPr/>
        </p:nvSpPr>
        <p:spPr>
          <a:xfrm>
            <a:off x="1373138" y="2728245"/>
            <a:ext cx="4448503" cy="1936013"/>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grpSp>
        <p:nvGrpSpPr>
          <p:cNvPr id="20" name="Group 19">
            <a:extLst>
              <a:ext uri="{FF2B5EF4-FFF2-40B4-BE49-F238E27FC236}">
                <a16:creationId xmlns:a16="http://schemas.microsoft.com/office/drawing/2014/main" id="{60FAD580-36BF-6F92-676D-39648D42F821}"/>
              </a:ext>
            </a:extLst>
          </p:cNvPr>
          <p:cNvGrpSpPr/>
          <p:nvPr/>
        </p:nvGrpSpPr>
        <p:grpSpPr>
          <a:xfrm>
            <a:off x="3228539" y="2796793"/>
            <a:ext cx="720000" cy="720000"/>
            <a:chOff x="3142978" y="2854323"/>
            <a:chExt cx="720000" cy="720000"/>
          </a:xfrm>
        </p:grpSpPr>
        <p:sp>
          <p:nvSpPr>
            <p:cNvPr id="5" name="Oval 4">
              <a:extLst>
                <a:ext uri="{FF2B5EF4-FFF2-40B4-BE49-F238E27FC236}">
                  <a16:creationId xmlns:a16="http://schemas.microsoft.com/office/drawing/2014/main" id="{B32A3764-F3A1-41E4-00BE-2606CEB3F76D}"/>
                </a:ext>
              </a:extLst>
            </p:cNvPr>
            <p:cNvSpPr/>
            <p:nvPr/>
          </p:nvSpPr>
          <p:spPr>
            <a:xfrm>
              <a:off x="3142978" y="2854323"/>
              <a:ext cx="720000" cy="72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6" name="Rectangle 5" descr="Bed">
              <a:extLst>
                <a:ext uri="{FF2B5EF4-FFF2-40B4-BE49-F238E27FC236}">
                  <a16:creationId xmlns:a16="http://schemas.microsoft.com/office/drawing/2014/main" id="{AD1CE99C-B32B-9A6E-13C3-DDD528E54479}"/>
                </a:ext>
              </a:extLst>
            </p:cNvPr>
            <p:cNvSpPr>
              <a:spLocks noChangeAspect="1"/>
            </p:cNvSpPr>
            <p:nvPr/>
          </p:nvSpPr>
          <p:spPr>
            <a:xfrm>
              <a:off x="3178978" y="2890323"/>
              <a:ext cx="648000" cy="648000"/>
            </a:xfrm>
            <a:prstGeom prst="rect">
              <a:avLst/>
            </a:prstGeom>
            <a: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GB" dirty="0"/>
            </a:p>
          </p:txBody>
        </p:sp>
      </p:grpSp>
      <p:sp>
        <p:nvSpPr>
          <p:cNvPr id="8" name="TextBox 7">
            <a:extLst>
              <a:ext uri="{FF2B5EF4-FFF2-40B4-BE49-F238E27FC236}">
                <a16:creationId xmlns:a16="http://schemas.microsoft.com/office/drawing/2014/main" id="{818C4582-FC19-79F6-E0D2-8CED2529AD44}"/>
              </a:ext>
            </a:extLst>
          </p:cNvPr>
          <p:cNvSpPr txBox="1"/>
          <p:nvPr/>
        </p:nvSpPr>
        <p:spPr>
          <a:xfrm>
            <a:off x="1675656" y="3538325"/>
            <a:ext cx="3825765" cy="89255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Inpatient </a:t>
            </a:r>
          </a:p>
          <a:p>
            <a:pPr algn="ctr"/>
            <a:r>
              <a:rPr lang="en-US" sz="1600" dirty="0">
                <a:solidFill>
                  <a:schemeClr val="bg1"/>
                </a:solidFill>
                <a:latin typeface="Arial" panose="020B0604020202020204" pitchFamily="34" charset="0"/>
                <a:cs typeface="Arial" panose="020B0604020202020204" pitchFamily="34" charset="0"/>
              </a:rPr>
              <a:t>mental health services </a:t>
            </a:r>
          </a:p>
          <a:p>
            <a:pPr algn="ctr"/>
            <a:r>
              <a:rPr lang="en-US" sz="1600" dirty="0">
                <a:solidFill>
                  <a:schemeClr val="bg1"/>
                </a:solidFill>
                <a:latin typeface="Arial" panose="020B0604020202020204" pitchFamily="34" charset="0"/>
                <a:cs typeface="Arial" panose="020B0604020202020204" pitchFamily="34" charset="0"/>
              </a:rPr>
              <a:t>for children and young people</a:t>
            </a:r>
            <a:endParaRPr lang="en-GB" dirty="0">
              <a:solidFill>
                <a:schemeClr val="bg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7A111B29-D30C-C0B8-4787-4BD7DFBB2D7A}"/>
              </a:ext>
            </a:extLst>
          </p:cNvPr>
          <p:cNvSpPr/>
          <p:nvPr/>
        </p:nvSpPr>
        <p:spPr>
          <a:xfrm>
            <a:off x="6370498" y="2728244"/>
            <a:ext cx="4448503" cy="1936013"/>
          </a:xfrm>
          <a:prstGeom prst="roundRect">
            <a:avLst>
              <a:gd name="adj" fmla="val 8119"/>
            </a:avLst>
          </a:prstGeom>
          <a:solidFill>
            <a:schemeClr val="accent2"/>
          </a:solidFill>
          <a:ln>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11" name="TextBox 10">
            <a:extLst>
              <a:ext uri="{FF2B5EF4-FFF2-40B4-BE49-F238E27FC236}">
                <a16:creationId xmlns:a16="http://schemas.microsoft.com/office/drawing/2014/main" id="{8FEEF844-7234-0636-85C1-028B99D0F7F7}"/>
              </a:ext>
            </a:extLst>
          </p:cNvPr>
          <p:cNvSpPr txBox="1"/>
          <p:nvPr/>
        </p:nvSpPr>
        <p:spPr>
          <a:xfrm>
            <a:off x="6681868" y="3538325"/>
            <a:ext cx="3825765" cy="861774"/>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Community</a:t>
            </a:r>
          </a:p>
          <a:p>
            <a:pPr algn="ctr"/>
            <a:r>
              <a:rPr lang="en-US" sz="1600" dirty="0">
                <a:solidFill>
                  <a:schemeClr val="bg1"/>
                </a:solidFill>
                <a:latin typeface="Arial" panose="020B0604020202020204" pitchFamily="34" charset="0"/>
                <a:cs typeface="Arial" panose="020B0604020202020204" pitchFamily="34" charset="0"/>
              </a:rPr>
              <a:t>mental health services </a:t>
            </a:r>
          </a:p>
          <a:p>
            <a:pPr algn="ctr"/>
            <a:r>
              <a:rPr lang="en-US" sz="1600" dirty="0">
                <a:solidFill>
                  <a:schemeClr val="bg1"/>
                </a:solidFill>
                <a:latin typeface="Arial" panose="020B0604020202020204" pitchFamily="34" charset="0"/>
                <a:cs typeface="Arial" panose="020B0604020202020204" pitchFamily="34" charset="0"/>
              </a:rPr>
              <a:t>for children and young people</a:t>
            </a:r>
            <a:endParaRPr lang="en-GB" sz="1600" dirty="0">
              <a:solidFill>
                <a:schemeClr val="bg1"/>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1E66DA4A-EDC8-7785-CCD0-4EC9C387AAAB}"/>
              </a:ext>
            </a:extLst>
          </p:cNvPr>
          <p:cNvSpPr/>
          <p:nvPr/>
        </p:nvSpPr>
        <p:spPr>
          <a:xfrm>
            <a:off x="8234750" y="2796793"/>
            <a:ext cx="720000" cy="72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14" name="Graphic 13" descr="Group with solid fill">
            <a:extLst>
              <a:ext uri="{FF2B5EF4-FFF2-40B4-BE49-F238E27FC236}">
                <a16:creationId xmlns:a16="http://schemas.microsoft.com/office/drawing/2014/main" id="{EE3DE502-55DC-190B-B6EE-71B5CBEECF8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270750" y="2831625"/>
            <a:ext cx="648000" cy="648000"/>
          </a:xfrm>
          <a:prstGeom prst="rect">
            <a:avLst/>
          </a:prstGeom>
        </p:spPr>
      </p:pic>
      <p:sp>
        <p:nvSpPr>
          <p:cNvPr id="9" name="TextBox 8">
            <a:extLst>
              <a:ext uri="{FF2B5EF4-FFF2-40B4-BE49-F238E27FC236}">
                <a16:creationId xmlns:a16="http://schemas.microsoft.com/office/drawing/2014/main" id="{3E19E562-B528-0FA3-F547-902CC83369DC}"/>
              </a:ext>
            </a:extLst>
          </p:cNvPr>
          <p:cNvSpPr txBox="1"/>
          <p:nvPr/>
        </p:nvSpPr>
        <p:spPr>
          <a:xfrm>
            <a:off x="838200" y="5012673"/>
            <a:ext cx="10910410" cy="923330"/>
          </a:xfrm>
          <a:prstGeom prst="rect">
            <a:avLst/>
          </a:prstGeom>
          <a:noFill/>
        </p:spPr>
        <p:txBody>
          <a:bodyPr wrap="square" lIns="91440" tIns="45720" rIns="91440" bIns="45720" rtlCol="0" anchor="t">
            <a:spAutoFit/>
          </a:bodyPr>
          <a:lstStyle/>
          <a:p>
            <a:r>
              <a:rPr lang="en-US" b="0" i="0" dirty="0">
                <a:solidFill>
                  <a:srgbClr val="212B32"/>
                </a:solidFill>
                <a:effectLst/>
                <a:latin typeface="Arial"/>
                <a:cs typeface="Arial"/>
              </a:rPr>
              <a:t>Our teams include psychologists, family therapists, community mental health nurses, mental-health trained social workers, psychiatrists and psychotherapists trained to work with children, young people and their families.</a:t>
            </a:r>
            <a:endParaRPr lang="en-GB" dirty="0">
              <a:latin typeface="Arial"/>
              <a:cs typeface="Arial"/>
            </a:endParaRPr>
          </a:p>
        </p:txBody>
      </p:sp>
    </p:spTree>
    <p:extLst>
      <p:ext uri="{BB962C8B-B14F-4D97-AF65-F5344CB8AC3E}">
        <p14:creationId xmlns:p14="http://schemas.microsoft.com/office/powerpoint/2010/main" val="202003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94BED-EECB-A526-174D-BEF977EDC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9A7BB8-080D-6BF1-8A8D-FEC405575845}"/>
              </a:ext>
            </a:extLst>
          </p:cNvPr>
          <p:cNvSpPr>
            <a:spLocks noGrp="1"/>
          </p:cNvSpPr>
          <p:nvPr>
            <p:ph type="title"/>
          </p:nvPr>
        </p:nvSpPr>
        <p:spPr/>
        <p:txBody>
          <a:bodyPr/>
          <a:lstStyle/>
          <a:p>
            <a:r>
              <a:rPr lang="en-US" dirty="0"/>
              <a:t>Where we do it</a:t>
            </a:r>
            <a:endParaRPr lang="en-GB" dirty="0"/>
          </a:p>
        </p:txBody>
      </p:sp>
      <p:pic>
        <p:nvPicPr>
          <p:cNvPr id="14" name="Picture 13" descr="A map of the state of georgia&#10;&#10;Description automatically generated">
            <a:extLst>
              <a:ext uri="{FF2B5EF4-FFF2-40B4-BE49-F238E27FC236}">
                <a16:creationId xmlns:a16="http://schemas.microsoft.com/office/drawing/2014/main" id="{EE28BAF3-32E3-80C2-CE1A-5CEC0B682C87}"/>
              </a:ext>
            </a:extLst>
          </p:cNvPr>
          <p:cNvPicPr>
            <a:picLocks noChangeAspect="1"/>
          </p:cNvPicPr>
          <p:nvPr/>
        </p:nvPicPr>
        <p:blipFill>
          <a:blip r:embed="rId2">
            <a:extLst>
              <a:ext uri="{28A0092B-C50C-407E-A947-70E740481C1C}">
                <a14:useLocalDpi xmlns:a14="http://schemas.microsoft.com/office/drawing/2010/main" val="0"/>
              </a:ext>
            </a:extLst>
          </a:blip>
          <a:srcRect l="19941" t="19121" r="20175" b="12558"/>
          <a:stretch/>
        </p:blipFill>
        <p:spPr>
          <a:xfrm>
            <a:off x="2215116" y="1812232"/>
            <a:ext cx="7761767" cy="4981096"/>
          </a:xfrm>
          <a:prstGeom prst="rect">
            <a:avLst/>
          </a:prstGeom>
        </p:spPr>
      </p:pic>
    </p:spTree>
    <p:extLst>
      <p:ext uri="{BB962C8B-B14F-4D97-AF65-F5344CB8AC3E}">
        <p14:creationId xmlns:p14="http://schemas.microsoft.com/office/powerpoint/2010/main" val="90832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ED8C4-8D40-0239-7280-4047AEFD58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E5A7E-CD68-6A60-0A1C-F91351D25DC9}"/>
              </a:ext>
            </a:extLst>
          </p:cNvPr>
          <p:cNvSpPr>
            <a:spLocks noGrp="1"/>
          </p:cNvSpPr>
          <p:nvPr>
            <p:ph type="ctrTitle"/>
          </p:nvPr>
        </p:nvSpPr>
        <p:spPr>
          <a:xfrm>
            <a:off x="31531" y="2235200"/>
            <a:ext cx="12160469" cy="2387600"/>
          </a:xfrm>
        </p:spPr>
        <p:txBody>
          <a:bodyPr anchor="ctr">
            <a:normAutofit/>
          </a:bodyPr>
          <a:lstStyle/>
          <a:p>
            <a:r>
              <a:rPr lang="en-US" dirty="0"/>
              <a:t>Temporary changes</a:t>
            </a:r>
            <a:endParaRPr lang="en-GB" dirty="0"/>
          </a:p>
        </p:txBody>
      </p:sp>
    </p:spTree>
    <p:extLst>
      <p:ext uri="{BB962C8B-B14F-4D97-AF65-F5344CB8AC3E}">
        <p14:creationId xmlns:p14="http://schemas.microsoft.com/office/powerpoint/2010/main" val="4137520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0E795-130B-58CB-AB89-27AB774185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6E0F02-31D8-F29E-5F7D-D517B2B57734}"/>
              </a:ext>
            </a:extLst>
          </p:cNvPr>
          <p:cNvSpPr>
            <a:spLocks noGrp="1"/>
          </p:cNvSpPr>
          <p:nvPr>
            <p:ph type="title"/>
          </p:nvPr>
        </p:nvSpPr>
        <p:spPr/>
        <p:txBody>
          <a:bodyPr/>
          <a:lstStyle/>
          <a:p>
            <a:r>
              <a:rPr lang="en-US" dirty="0"/>
              <a:t>Temporary closure of 1 of our 4 inpatient units</a:t>
            </a:r>
            <a:endParaRPr lang="en-GB" dirty="0"/>
          </a:p>
        </p:txBody>
      </p:sp>
      <p:sp>
        <p:nvSpPr>
          <p:cNvPr id="5" name="TextBox 4">
            <a:extLst>
              <a:ext uri="{FF2B5EF4-FFF2-40B4-BE49-F238E27FC236}">
                <a16:creationId xmlns:a16="http://schemas.microsoft.com/office/drawing/2014/main" id="{DC881BB6-5C2F-6359-11BF-90409BD169C5}"/>
              </a:ext>
            </a:extLst>
          </p:cNvPr>
          <p:cNvSpPr txBox="1"/>
          <p:nvPr/>
        </p:nvSpPr>
        <p:spPr>
          <a:xfrm>
            <a:off x="838199" y="2002000"/>
            <a:ext cx="3024000" cy="2308324"/>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We have 4 places in our area where children and young people can be cared for as an inpatient.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the moment, one of those places is temporarily closed.</a:t>
            </a:r>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C3B6AF0-9FE9-4D2D-7A8D-E52DD7F95E58}"/>
              </a:ext>
            </a:extLst>
          </p:cNvPr>
          <p:cNvSpPr txBox="1"/>
          <p:nvPr/>
        </p:nvSpPr>
        <p:spPr>
          <a:xfrm>
            <a:off x="9571498" y="6298545"/>
            <a:ext cx="1117614" cy="338554"/>
          </a:xfrm>
          <a:prstGeom prst="rect">
            <a:avLst/>
          </a:prstGeom>
          <a:noFill/>
        </p:spPr>
        <p:txBody>
          <a:bodyPr wrap="none" rtlCol="0">
            <a:spAutoFit/>
          </a:bodyPr>
          <a:lstStyle/>
          <a:p>
            <a:r>
              <a:rPr lang="en-GB" sz="1600" dirty="0">
                <a:solidFill>
                  <a:schemeClr val="bg2">
                    <a:lumMod val="25000"/>
                  </a:schemeClr>
                </a:solidFill>
              </a:rPr>
              <a:t>Unit closed</a:t>
            </a:r>
          </a:p>
        </p:txBody>
      </p:sp>
      <p:pic>
        <p:nvPicPr>
          <p:cNvPr id="4" name="Picture 3" descr="A map of the country&#10;&#10;Description automatically generated with medium confidence">
            <a:extLst>
              <a:ext uri="{FF2B5EF4-FFF2-40B4-BE49-F238E27FC236}">
                <a16:creationId xmlns:a16="http://schemas.microsoft.com/office/drawing/2014/main" id="{40A5202F-7229-6D0F-7309-CF2D687D170B}"/>
              </a:ext>
            </a:extLst>
          </p:cNvPr>
          <p:cNvPicPr>
            <a:picLocks noChangeAspect="1"/>
          </p:cNvPicPr>
          <p:nvPr/>
        </p:nvPicPr>
        <p:blipFill>
          <a:blip r:embed="rId2">
            <a:extLst>
              <a:ext uri="{28A0092B-C50C-407E-A947-70E740481C1C}">
                <a14:useLocalDpi xmlns:a14="http://schemas.microsoft.com/office/drawing/2010/main" val="0"/>
              </a:ext>
            </a:extLst>
          </a:blip>
          <a:srcRect l="7500" t="23038" r="21108" b="8158"/>
          <a:stretch/>
        </p:blipFill>
        <p:spPr>
          <a:xfrm>
            <a:off x="3038355" y="1924285"/>
            <a:ext cx="8704162" cy="4718601"/>
          </a:xfrm>
          <a:prstGeom prst="rect">
            <a:avLst/>
          </a:prstGeom>
        </p:spPr>
      </p:pic>
    </p:spTree>
    <p:extLst>
      <p:ext uri="{BB962C8B-B14F-4D97-AF65-F5344CB8AC3E}">
        <p14:creationId xmlns:p14="http://schemas.microsoft.com/office/powerpoint/2010/main" val="895990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6A9AE-E50E-EFC9-C268-009AEB9484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E190B7-D2A1-99A7-360E-988996BC9FC8}"/>
              </a:ext>
            </a:extLst>
          </p:cNvPr>
          <p:cNvSpPr>
            <a:spLocks noGrp="1"/>
          </p:cNvSpPr>
          <p:nvPr>
            <p:ph type="title"/>
          </p:nvPr>
        </p:nvSpPr>
        <p:spPr/>
        <p:txBody>
          <a:bodyPr/>
          <a:lstStyle/>
          <a:p>
            <a:r>
              <a:rPr lang="en-US" dirty="0"/>
              <a:t>Why did Simmons House need to temporarily close?</a:t>
            </a:r>
            <a:endParaRPr lang="en-GB" dirty="0"/>
          </a:p>
        </p:txBody>
      </p:sp>
      <p:sp>
        <p:nvSpPr>
          <p:cNvPr id="3" name="Content Placeholder 2">
            <a:extLst>
              <a:ext uri="{FF2B5EF4-FFF2-40B4-BE49-F238E27FC236}">
                <a16:creationId xmlns:a16="http://schemas.microsoft.com/office/drawing/2014/main" id="{88D31054-30BE-24BB-FB7D-512E8A0F5250}"/>
              </a:ext>
            </a:extLst>
          </p:cNvPr>
          <p:cNvSpPr>
            <a:spLocks noGrp="1"/>
          </p:cNvSpPr>
          <p:nvPr>
            <p:ph sz="quarter" idx="10"/>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5" name="TextBox 4">
            <a:extLst>
              <a:ext uri="{FF2B5EF4-FFF2-40B4-BE49-F238E27FC236}">
                <a16:creationId xmlns:a16="http://schemas.microsoft.com/office/drawing/2014/main" id="{FB026B26-33BD-1529-9201-6FB10ED2E2F1}"/>
              </a:ext>
            </a:extLst>
          </p:cNvPr>
          <p:cNvSpPr txBox="1"/>
          <p:nvPr/>
        </p:nvSpPr>
        <p:spPr>
          <a:xfrm>
            <a:off x="838200" y="2090665"/>
            <a:ext cx="5335772" cy="2031325"/>
          </a:xfrm>
          <a:prstGeom prst="rect">
            <a:avLst/>
          </a:prstGeom>
          <a:noFill/>
        </p:spPr>
        <p:txBody>
          <a:bodyPr wrap="square" lIns="91440" tIns="45720" rIns="91440" bIns="45720" anchor="t">
            <a:spAutoFit/>
          </a:bodyPr>
          <a:lstStyle/>
          <a:p>
            <a:r>
              <a:rPr lang="en-US" dirty="0">
                <a:latin typeface="Arial"/>
                <a:cs typeface="Arial"/>
              </a:rPr>
              <a:t>Simmons House temporarily closed in December 2023 following safety concerns.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a:cs typeface="Arial"/>
              </a:rPr>
              <a:t>An estates review identified the unit needed a significant building upgrade to continue to function as a children and young people’s inpatient mental health unit.</a:t>
            </a:r>
          </a:p>
        </p:txBody>
      </p:sp>
      <p:pic>
        <p:nvPicPr>
          <p:cNvPr id="4" name="Picture 3">
            <a:extLst>
              <a:ext uri="{FF2B5EF4-FFF2-40B4-BE49-F238E27FC236}">
                <a16:creationId xmlns:a16="http://schemas.microsoft.com/office/drawing/2014/main" id="{EBBE13E9-1D1C-3758-2066-37924F6EEA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59843" y="2090665"/>
            <a:ext cx="4693957" cy="3515639"/>
          </a:xfrm>
          <a:prstGeom prst="rect">
            <a:avLst/>
          </a:prstGeom>
        </p:spPr>
      </p:pic>
    </p:spTree>
    <p:extLst>
      <p:ext uri="{BB962C8B-B14F-4D97-AF65-F5344CB8AC3E}">
        <p14:creationId xmlns:p14="http://schemas.microsoft.com/office/powerpoint/2010/main" val="318511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3288F-2687-F49B-C2EC-8EC37BB75C41}"/>
            </a:ext>
          </a:extLst>
        </p:cNvPr>
        <p:cNvGrpSpPr/>
        <p:nvPr/>
      </p:nvGrpSpPr>
      <p:grpSpPr>
        <a:xfrm>
          <a:off x="0" y="0"/>
          <a:ext cx="0" cy="0"/>
          <a:chOff x="0" y="0"/>
          <a:chExt cx="0" cy="0"/>
        </a:xfrm>
      </p:grpSpPr>
      <p:pic>
        <p:nvPicPr>
          <p:cNvPr id="4" name="Picture 3" descr="A map of a city&#10;&#10;Description automatically generated">
            <a:extLst>
              <a:ext uri="{FF2B5EF4-FFF2-40B4-BE49-F238E27FC236}">
                <a16:creationId xmlns:a16="http://schemas.microsoft.com/office/drawing/2014/main" id="{AEE7AE6C-4E61-6D80-71E4-4159EC634D4C}"/>
              </a:ext>
            </a:extLst>
          </p:cNvPr>
          <p:cNvPicPr>
            <a:picLocks noChangeAspect="1"/>
          </p:cNvPicPr>
          <p:nvPr/>
        </p:nvPicPr>
        <p:blipFill>
          <a:blip r:embed="rId2">
            <a:extLst>
              <a:ext uri="{28A0092B-C50C-407E-A947-70E740481C1C}">
                <a14:useLocalDpi xmlns:a14="http://schemas.microsoft.com/office/drawing/2010/main" val="0"/>
              </a:ext>
            </a:extLst>
          </a:blip>
          <a:srcRect l="7800" t="22186" r="20820" b="8907"/>
          <a:stretch/>
        </p:blipFill>
        <p:spPr>
          <a:xfrm>
            <a:off x="1440881" y="1663605"/>
            <a:ext cx="9310239" cy="5055563"/>
          </a:xfrm>
          <a:prstGeom prst="rect">
            <a:avLst/>
          </a:prstGeom>
        </p:spPr>
      </p:pic>
      <p:sp>
        <p:nvSpPr>
          <p:cNvPr id="11" name="TextBox 10">
            <a:extLst>
              <a:ext uri="{FF2B5EF4-FFF2-40B4-BE49-F238E27FC236}">
                <a16:creationId xmlns:a16="http://schemas.microsoft.com/office/drawing/2014/main" id="{318F947E-BE65-E113-A763-3E6DCCBC0CBF}"/>
              </a:ext>
            </a:extLst>
          </p:cNvPr>
          <p:cNvSpPr txBox="1"/>
          <p:nvPr/>
        </p:nvSpPr>
        <p:spPr>
          <a:xfrm>
            <a:off x="8571836" y="6411391"/>
            <a:ext cx="1071127" cy="307777"/>
          </a:xfrm>
          <a:prstGeom prst="rect">
            <a:avLst/>
          </a:prstGeom>
          <a:noFill/>
        </p:spPr>
        <p:txBody>
          <a:bodyPr wrap="none" rtlCol="0">
            <a:spAutoFit/>
          </a:bodyPr>
          <a:lstStyle/>
          <a:p>
            <a:r>
              <a:rPr lang="en-GB" sz="1400">
                <a:solidFill>
                  <a:schemeClr val="bg2">
                    <a:lumMod val="25000"/>
                  </a:schemeClr>
                </a:solidFill>
              </a:rPr>
              <a:t>Unit closed</a:t>
            </a:r>
          </a:p>
        </p:txBody>
      </p:sp>
      <p:sp>
        <p:nvSpPr>
          <p:cNvPr id="2" name="Title 1">
            <a:extLst>
              <a:ext uri="{FF2B5EF4-FFF2-40B4-BE49-F238E27FC236}">
                <a16:creationId xmlns:a16="http://schemas.microsoft.com/office/drawing/2014/main" id="{7C8DDFD7-9B50-16FB-45F3-F6C37BB4CF02}"/>
              </a:ext>
            </a:extLst>
          </p:cNvPr>
          <p:cNvSpPr>
            <a:spLocks noGrp="1"/>
          </p:cNvSpPr>
          <p:nvPr>
            <p:ph type="title"/>
          </p:nvPr>
        </p:nvSpPr>
        <p:spPr>
          <a:xfrm>
            <a:off x="819346" y="1200583"/>
            <a:ext cx="10926452" cy="611649"/>
          </a:xfrm>
        </p:spPr>
        <p:txBody>
          <a:bodyPr>
            <a:normAutofit fontScale="90000"/>
          </a:bodyPr>
          <a:lstStyle/>
          <a:p>
            <a:r>
              <a:rPr lang="en-US" dirty="0">
                <a:latin typeface="Arial"/>
                <a:cs typeface="Arial"/>
              </a:rPr>
              <a:t>We temporarily admitted more people across the three other facilities</a:t>
            </a:r>
            <a:endParaRPr lang="en-GB" dirty="0">
              <a:latin typeface="Arial"/>
              <a:cs typeface="Arial"/>
            </a:endParaRPr>
          </a:p>
        </p:txBody>
      </p:sp>
      <p:sp>
        <p:nvSpPr>
          <p:cNvPr id="10" name="TextBox 9">
            <a:extLst>
              <a:ext uri="{FF2B5EF4-FFF2-40B4-BE49-F238E27FC236}">
                <a16:creationId xmlns:a16="http://schemas.microsoft.com/office/drawing/2014/main" id="{1FF43C9A-C60F-C93C-6884-CE98DF492CF8}"/>
              </a:ext>
            </a:extLst>
          </p:cNvPr>
          <p:cNvSpPr txBox="1"/>
          <p:nvPr/>
        </p:nvSpPr>
        <p:spPr>
          <a:xfrm>
            <a:off x="8571836" y="6080544"/>
            <a:ext cx="2024913" cy="307777"/>
          </a:xfrm>
          <a:prstGeom prst="rect">
            <a:avLst/>
          </a:prstGeom>
          <a:noFill/>
        </p:spPr>
        <p:txBody>
          <a:bodyPr wrap="none" rtlCol="0">
            <a:spAutoFit/>
          </a:bodyPr>
          <a:lstStyle/>
          <a:p>
            <a:r>
              <a:rPr lang="en-GB" sz="1400" dirty="0"/>
              <a:t>Admitted more patients</a:t>
            </a:r>
            <a:endParaRPr lang="en-GB" sz="1400" dirty="0">
              <a:solidFill>
                <a:schemeClr val="bg2">
                  <a:lumMod val="25000"/>
                </a:schemeClr>
              </a:solidFill>
            </a:endParaRPr>
          </a:p>
        </p:txBody>
      </p:sp>
    </p:spTree>
    <p:extLst>
      <p:ext uri="{BB962C8B-B14F-4D97-AF65-F5344CB8AC3E}">
        <p14:creationId xmlns:p14="http://schemas.microsoft.com/office/powerpoint/2010/main" val="19450648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_NCEL" id="{D6BC7D3C-8C1F-4843-8F20-C66AC50D6D2D}" vid="{C3225C74-8528-4053-A77E-BF440A39E5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1d3c22a2-7687-4b4f-a590-4808b39ec86e"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E0F0D203D9544481A92185761B650D" ma:contentTypeVersion="20" ma:contentTypeDescription="Create a new document." ma:contentTypeScope="" ma:versionID="5cd579e5c43fc25a5b518283667216be">
  <xsd:schema xmlns:xsd="http://www.w3.org/2001/XMLSchema" xmlns:xs="http://www.w3.org/2001/XMLSchema" xmlns:p="http://schemas.microsoft.com/office/2006/metadata/properties" xmlns:ns1="http://schemas.microsoft.com/sharepoint/v3" xmlns:ns3="8b55ac4f-3303-49b6-a1f5-79d2d9a49da0" xmlns:ns4="1d3c22a2-7687-4b4f-a590-4808b39ec86e" targetNamespace="http://schemas.microsoft.com/office/2006/metadata/properties" ma:root="true" ma:fieldsID="b2e97d5bcf3df1ac1ec007ec1c9e01fb" ns1:_="" ns3:_="" ns4:_="">
    <xsd:import namespace="http://schemas.microsoft.com/sharepoint/v3"/>
    <xsd:import namespace="8b55ac4f-3303-49b6-a1f5-79d2d9a49da0"/>
    <xsd:import namespace="1d3c22a2-7687-4b4f-a590-4808b39ec8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MediaServiceLocation" minOccurs="0"/>
                <xsd:element ref="ns4:_activity" minOccurs="0"/>
                <xsd:element ref="ns1:_ip_UnifiedCompliancePolicyProperties" minOccurs="0"/>
                <xsd:element ref="ns1:_ip_UnifiedCompliancePolicyUIAction"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55ac4f-3303-49b6-a1f5-79d2d9a49da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3c22a2-7687-4b4f-a590-4808b39ec86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A9566E-EB11-4B84-BB58-F0116509EE8E}">
  <ds:schemaRefs>
    <ds:schemaRef ds:uri="http://schemas.microsoft.com/office/2006/documentManagement/types"/>
    <ds:schemaRef ds:uri="8b55ac4f-3303-49b6-a1f5-79d2d9a49da0"/>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1d3c22a2-7687-4b4f-a590-4808b39ec86e"/>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62CEDA9B-5895-45D2-95F9-F7BC294A1F91}">
  <ds:schemaRefs>
    <ds:schemaRef ds:uri="http://schemas.microsoft.com/sharepoint/v3/contenttype/forms"/>
  </ds:schemaRefs>
</ds:datastoreItem>
</file>

<file path=customXml/itemProps3.xml><?xml version="1.0" encoding="utf-8"?>
<ds:datastoreItem xmlns:ds="http://schemas.openxmlformats.org/officeDocument/2006/customXml" ds:itemID="{1589FF00-B098-4892-B7E4-24A64811EF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b55ac4f-3303-49b6-a1f5-79d2d9a49da0"/>
    <ds:schemaRef ds:uri="1d3c22a2-7687-4b4f-a590-4808b39ec8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Template_NCEL</Template>
  <TotalTime>130</TotalTime>
  <Words>1209</Words>
  <Application>Microsoft Office PowerPoint</Application>
  <PresentationFormat>Widescreen</PresentationFormat>
  <Paragraphs>181</Paragraphs>
  <Slides>24</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Aptos</vt:lpstr>
      <vt:lpstr>Arial</vt:lpstr>
      <vt:lpstr>Custom Design</vt:lpstr>
      <vt:lpstr>A new way of delivering some of our child and adolescent mental health services in North Central and North East London  Our proposals for a temporary change to current arrangements </vt:lpstr>
      <vt:lpstr>About us</vt:lpstr>
      <vt:lpstr>Who we are</vt:lpstr>
      <vt:lpstr>What we do</vt:lpstr>
      <vt:lpstr>Where we do it</vt:lpstr>
      <vt:lpstr>Temporary changes</vt:lpstr>
      <vt:lpstr>Temporary closure of 1 of our 4 inpatient units</vt:lpstr>
      <vt:lpstr>Why did Simmons House need to temporarily close?</vt:lpstr>
      <vt:lpstr>We temporarily admitted more people across the three other facilities</vt:lpstr>
      <vt:lpstr>We also extended coverage of a new home treatment team</vt:lpstr>
      <vt:lpstr>Why do we need to  change our approach?</vt:lpstr>
      <vt:lpstr>We need to change our approach</vt:lpstr>
      <vt:lpstr>Developing the proposed  interim arrangements</vt:lpstr>
      <vt:lpstr>Who developed the proposed interim arrangements?</vt:lpstr>
      <vt:lpstr>What did the clinical group consider in developing the interim proposals?</vt:lpstr>
      <vt:lpstr>Our proposed  interim arrangements</vt:lpstr>
      <vt:lpstr>Proposed interim arrangements for care closer to home</vt:lpstr>
      <vt:lpstr>Proposed interim arrangements for inpatient care</vt:lpstr>
      <vt:lpstr>What happens next?</vt:lpstr>
      <vt:lpstr>We want to hear your views</vt:lpstr>
      <vt:lpstr>What happens next?</vt:lpstr>
      <vt:lpstr>Developing longer-term  proposals for change</vt:lpstr>
      <vt:lpstr>Developing longer-term proposals for change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way of delivering some of our child and adolescent mental health services in North Central and North East London  Our proposals for a temporary change to current arrangements</dc:title>
  <dc:creator>Nichola Jones</dc:creator>
  <cp:lastModifiedBy>ARO, Taiye (EAST LONDON NHS FOUNDATION TRUST)</cp:lastModifiedBy>
  <cp:revision>7</cp:revision>
  <dcterms:created xsi:type="dcterms:W3CDTF">2024-10-10T17:04:08Z</dcterms:created>
  <dcterms:modified xsi:type="dcterms:W3CDTF">2024-10-17T13:20:06Z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0x0101000CE0F0D203D9544481A92185761B650D</vt:lpwstr>
  </property>
</Properties>
</file>