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13"/>
  </p:notesMasterIdLst>
  <p:sldIdLst>
    <p:sldId id="256" r:id="rId6"/>
    <p:sldId id="257" r:id="rId7"/>
    <p:sldId id="258" r:id="rId8"/>
    <p:sldId id="259" r:id="rId9"/>
    <p:sldId id="260" r:id="rId10"/>
    <p:sldId id="261" r:id="rId11"/>
  </p:sldIdLst>
  <p:sldSz cx="18288000" cy="10287000"/>
  <p:notesSz cx="6858000" cy="9144000"/>
  <p:embeddedFontLst>
    <p:embeddedFont>
      <p:font typeface="Roboto Bold" charset="1" panose="02000000000000000000"/>
      <p:regular r:id="rId12"/>
    </p:embeddedFont>
    <p:embeddedFont>
      <p:font typeface="League Spartan" charset="1" panose="00000800000000000000"/>
      <p:regular r:id="rId16"/>
    </p:embeddedFont>
    <p:embeddedFont>
      <p:font typeface="Roboto" charset="1" panose="02000000000000000000"/>
      <p:regular r:id="rId20"/>
    </p:embeddedFont>
    <p:embeddedFont>
      <p:font typeface="Arial Bold" charset="1" panose="020B0802020202020204"/>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fonts/font12.fntdata" Type="http://schemas.openxmlformats.org/officeDocument/2006/relationships/font"/><Relationship Id="rId13" Target="notesMasters/notesMaster1.xml" Type="http://schemas.openxmlformats.org/officeDocument/2006/relationships/notesMaster"/><Relationship Id="rId14" Target="theme/theme2.xml" Type="http://schemas.openxmlformats.org/officeDocument/2006/relationships/theme"/><Relationship Id="rId15" Target="notesSlides/notesSlide1.xml" Type="http://schemas.openxmlformats.org/officeDocument/2006/relationships/notesSlide"/><Relationship Id="rId16" Target="fonts/font16.fntdata" Type="http://schemas.openxmlformats.org/officeDocument/2006/relationships/font"/><Relationship Id="rId17" Target="notesSlides/notesSlide2.xml" Type="http://schemas.openxmlformats.org/officeDocument/2006/relationships/notesSlide"/><Relationship Id="rId18" Target="notesSlides/notesSlide3.xml" Type="http://schemas.openxmlformats.org/officeDocument/2006/relationships/notesSlide"/><Relationship Id="rId19" Target="notesSlides/notesSlide4.xml" Type="http://schemas.openxmlformats.org/officeDocument/2006/relationships/notesSlide"/><Relationship Id="rId2" Target="presProps.xml" Type="http://schemas.openxmlformats.org/officeDocument/2006/relationships/presProps"/><Relationship Id="rId20" Target="fonts/font20.fntdata" Type="http://schemas.openxmlformats.org/officeDocument/2006/relationships/font"/><Relationship Id="rId21" Target="notesSlides/notesSlide5.xml" Type="http://schemas.openxmlformats.org/officeDocument/2006/relationships/notesSlide"/><Relationship Id="rId22" Target="fonts/font22.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Data in this report drawn from ESR data provided in March 2024. </a:t>
            </a:r>
          </a:p>
          <a:p>
            <a:r>
              <a:rPr lang="en-US"/>
              <a:t/>
            </a:r>
          </a:p>
          <a:p>
            <a:r>
              <a:rPr lang="en-US"/>
              <a:t>Internal promotions data start from 2020.</a:t>
            </a:r>
          </a:p>
          <a:p>
            <a:r>
              <a:rPr lang="en-US"/>
              <a:t/>
            </a:r>
          </a:p>
          <a:p>
            <a:r>
              <a:rPr lang="en-US"/>
              <a:t>% of white AHPs increased with pay band progression. % Black and Asian AHPs decreased or remained the same as AfC pay bands progressed above Band 5.</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Except for Asian OTs and Asian arts therapists, ELFT's AHP data is more diverse than HCPC for Speech and Language Therapists, Arts Therapists, Podiatrists, Physiotherapists and Occupational Therapists.</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Data taken from Staff Survey and WRES</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Other actions currently in progress: </a:t>
            </a:r>
          </a:p>
          <a:p>
            <a:r>
              <a:rPr lang="en-US"/>
              <a:t/>
            </a:r>
          </a:p>
          <a:p>
            <a:r>
              <a:rPr lang="en-US"/>
              <a:t>Embed cultural competency in existing training offered by Quality Improvement and People Development training for all staff and managers. (Belonging in the NHS)</a:t>
            </a:r>
          </a:p>
          <a:p>
            <a:r>
              <a:rPr lang="en-US"/>
              <a:t/>
            </a:r>
          </a:p>
          <a:p>
            <a:r>
              <a:rPr lang="en-US"/>
              <a:t>Will integrate unconscious bias and anti-racism into onboarding process for new managers and HR staff (New Ways of Working)</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4.pn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7.png" Type="http://schemas.openxmlformats.org/officeDocument/2006/relationships/image"/><Relationship Id="rId11" Target="../media/image18.png" Type="http://schemas.openxmlformats.org/officeDocument/2006/relationships/image"/><Relationship Id="rId2" Target="../notesSlides/notesSlide2.xml" Type="http://schemas.openxmlformats.org/officeDocument/2006/relationships/notesSlide"/><Relationship Id="rId3" Target="../media/image4.png" Type="http://schemas.openxmlformats.org/officeDocument/2006/relationships/image"/><Relationship Id="rId4" Target="../media/image11.png" Type="http://schemas.openxmlformats.org/officeDocument/2006/relationships/image"/><Relationship Id="rId5" Target="../media/image12.png" Type="http://schemas.openxmlformats.org/officeDocument/2006/relationships/image"/><Relationship Id="rId6" Target="../media/image13.png" Type="http://schemas.openxmlformats.org/officeDocument/2006/relationships/image"/><Relationship Id="rId7" Target="../media/image14.png" Type="http://schemas.openxmlformats.org/officeDocument/2006/relationships/image"/><Relationship Id="rId8" Target="../media/image15.png" Type="http://schemas.openxmlformats.org/officeDocument/2006/relationships/image"/><Relationship Id="rId9" Target="../media/image1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5.png" Type="http://schemas.openxmlformats.org/officeDocument/2006/relationships/image"/><Relationship Id="rId11" Target="../media/image26.svg" Type="http://schemas.openxmlformats.org/officeDocument/2006/relationships/image"/><Relationship Id="rId2" Target="../notesSlides/notesSlide3.xml" Type="http://schemas.openxmlformats.org/officeDocument/2006/relationships/notesSlide"/><Relationship Id="rId3" Target="../media/image4.png" Type="http://schemas.openxmlformats.org/officeDocument/2006/relationships/image"/><Relationship Id="rId4" Target="../media/image19.png" Type="http://schemas.openxmlformats.org/officeDocument/2006/relationships/image"/><Relationship Id="rId5" Target="../media/image20.svg" Type="http://schemas.openxmlformats.org/officeDocument/2006/relationships/image"/><Relationship Id="rId6" Target="../media/image21.png" Type="http://schemas.openxmlformats.org/officeDocument/2006/relationships/image"/><Relationship Id="rId7" Target="../media/image22.svg" Type="http://schemas.openxmlformats.org/officeDocument/2006/relationships/image"/><Relationship Id="rId8" Target="../media/image23.png" Type="http://schemas.openxmlformats.org/officeDocument/2006/relationships/image"/><Relationship Id="rId9" Target="../media/image2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4.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descr="Graphical user interface, text, website  Description automatically generated"/>
          <p:cNvSpPr/>
          <p:nvPr/>
        </p:nvSpPr>
        <p:spPr>
          <a:xfrm flipH="false" flipV="false" rot="0">
            <a:off x="15016214" y="587312"/>
            <a:ext cx="2608204" cy="1330289"/>
          </a:xfrm>
          <a:custGeom>
            <a:avLst/>
            <a:gdLst/>
            <a:ahLst/>
            <a:cxnLst/>
            <a:rect r="r" b="b" t="t" l="l"/>
            <a:pathLst>
              <a:path h="1330289" w="2608204">
                <a:moveTo>
                  <a:pt x="0" y="0"/>
                </a:moveTo>
                <a:lnTo>
                  <a:pt x="2608204" y="0"/>
                </a:lnTo>
                <a:lnTo>
                  <a:pt x="2608204" y="1330288"/>
                </a:lnTo>
                <a:lnTo>
                  <a:pt x="0" y="1330288"/>
                </a:lnTo>
                <a:lnTo>
                  <a:pt x="0" y="0"/>
                </a:lnTo>
                <a:close/>
              </a:path>
            </a:pathLst>
          </a:custGeom>
          <a:blipFill>
            <a:blip r:embed="rId2"/>
            <a:stretch>
              <a:fillRect l="0" t="-100" r="0" b="-100"/>
            </a:stretch>
          </a:blipFill>
        </p:spPr>
      </p:sp>
      <p:sp>
        <p:nvSpPr>
          <p:cNvPr name="Freeform 3" id="3"/>
          <p:cNvSpPr/>
          <p:nvPr/>
        </p:nvSpPr>
        <p:spPr>
          <a:xfrm flipH="false" flipV="false" rot="0">
            <a:off x="-526999" y="5143500"/>
            <a:ext cx="15806576" cy="7842347"/>
          </a:xfrm>
          <a:custGeom>
            <a:avLst/>
            <a:gdLst/>
            <a:ahLst/>
            <a:cxnLst/>
            <a:rect r="r" b="b" t="t" l="l"/>
            <a:pathLst>
              <a:path h="7842347" w="15806576">
                <a:moveTo>
                  <a:pt x="0" y="0"/>
                </a:moveTo>
                <a:lnTo>
                  <a:pt x="15806576" y="0"/>
                </a:lnTo>
                <a:lnTo>
                  <a:pt x="15806576" y="7842347"/>
                </a:lnTo>
                <a:lnTo>
                  <a:pt x="0" y="7842347"/>
                </a:lnTo>
                <a:lnTo>
                  <a:pt x="0" y="0"/>
                </a:lnTo>
                <a:close/>
              </a:path>
            </a:pathLst>
          </a:custGeom>
          <a:blipFill>
            <a:blip r:embed="rId3"/>
            <a:stretch>
              <a:fillRect l="-3494" t="0" r="-3494" b="-49035"/>
            </a:stretch>
          </a:blipFill>
        </p:spPr>
      </p:sp>
      <p:sp>
        <p:nvSpPr>
          <p:cNvPr name="Freeform 4" id="4"/>
          <p:cNvSpPr/>
          <p:nvPr/>
        </p:nvSpPr>
        <p:spPr>
          <a:xfrm flipH="false" flipV="false" rot="0">
            <a:off x="4185093" y="4737900"/>
            <a:ext cx="14617004" cy="6152698"/>
          </a:xfrm>
          <a:custGeom>
            <a:avLst/>
            <a:gdLst/>
            <a:ahLst/>
            <a:cxnLst/>
            <a:rect r="r" b="b" t="t" l="l"/>
            <a:pathLst>
              <a:path h="6152698" w="14617004">
                <a:moveTo>
                  <a:pt x="0" y="0"/>
                </a:moveTo>
                <a:lnTo>
                  <a:pt x="14617003" y="0"/>
                </a:lnTo>
                <a:lnTo>
                  <a:pt x="14617003" y="6152699"/>
                </a:lnTo>
                <a:lnTo>
                  <a:pt x="0" y="6152699"/>
                </a:lnTo>
                <a:lnTo>
                  <a:pt x="0" y="0"/>
                </a:lnTo>
                <a:close/>
              </a:path>
            </a:pathLst>
          </a:custGeom>
          <a:blipFill>
            <a:blip r:embed="rId4"/>
            <a:stretch>
              <a:fillRect l="0" t="0" r="-41" b="0"/>
            </a:stretch>
          </a:blipFill>
        </p:spPr>
      </p:sp>
      <p:sp>
        <p:nvSpPr>
          <p:cNvPr name="TextBox 5" id="5"/>
          <p:cNvSpPr txBox="true"/>
          <p:nvPr/>
        </p:nvSpPr>
        <p:spPr>
          <a:xfrm rot="0">
            <a:off x="602758" y="1028700"/>
            <a:ext cx="13547061" cy="2324689"/>
          </a:xfrm>
          <a:prstGeom prst="rect">
            <a:avLst/>
          </a:prstGeom>
        </p:spPr>
        <p:txBody>
          <a:bodyPr anchor="t" rtlCol="false" tIns="0" lIns="0" bIns="0" rIns="0">
            <a:spAutoFit/>
          </a:bodyPr>
          <a:lstStyle/>
          <a:p>
            <a:pPr algn="r">
              <a:lnSpc>
                <a:spcPts val="9123"/>
              </a:lnSpc>
            </a:pPr>
            <a:r>
              <a:rPr lang="en-US" b="true" sz="7731">
                <a:solidFill>
                  <a:srgbClr val="0067A5"/>
                </a:solidFill>
                <a:latin typeface="Roboto Bold"/>
                <a:ea typeface="Roboto Bold"/>
                <a:cs typeface="Roboto Bold"/>
                <a:sym typeface="Roboto Bold"/>
              </a:rPr>
              <a:t>ALLIED HEALTH PROFESSIONALS</a:t>
            </a:r>
          </a:p>
        </p:txBody>
      </p:sp>
      <p:sp>
        <p:nvSpPr>
          <p:cNvPr name="TextBox 6" id="6"/>
          <p:cNvSpPr txBox="true"/>
          <p:nvPr/>
        </p:nvSpPr>
        <p:spPr>
          <a:xfrm rot="0">
            <a:off x="9796532" y="3531513"/>
            <a:ext cx="4353287" cy="639318"/>
          </a:xfrm>
          <a:prstGeom prst="rect">
            <a:avLst/>
          </a:prstGeom>
        </p:spPr>
        <p:txBody>
          <a:bodyPr anchor="t" rtlCol="false" tIns="0" lIns="0" bIns="0" rIns="0">
            <a:spAutoFit/>
          </a:bodyPr>
          <a:lstStyle/>
          <a:p>
            <a:pPr algn="r">
              <a:lnSpc>
                <a:spcPts val="4956"/>
              </a:lnSpc>
            </a:pPr>
            <a:r>
              <a:rPr lang="en-US" b="true" sz="4200">
                <a:solidFill>
                  <a:srgbClr val="000000"/>
                </a:solidFill>
                <a:latin typeface="Roboto Bold"/>
                <a:ea typeface="Roboto Bold"/>
                <a:cs typeface="Roboto Bold"/>
                <a:sym typeface="Roboto Bold"/>
              </a:rPr>
              <a:t>OCTOBER 2024</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9525" y="-9525"/>
            <a:ext cx="18307050" cy="1581150"/>
            <a:chOff x="0" y="0"/>
            <a:chExt cx="24409400" cy="2108200"/>
          </a:xfrm>
        </p:grpSpPr>
        <p:sp>
          <p:nvSpPr>
            <p:cNvPr name="Freeform 3" id="3"/>
            <p:cNvSpPr/>
            <p:nvPr/>
          </p:nvSpPr>
          <p:spPr>
            <a:xfrm flipH="false" flipV="false" rot="0">
              <a:off x="12700" y="12700"/>
              <a:ext cx="24384000" cy="2082800"/>
            </a:xfrm>
            <a:custGeom>
              <a:avLst/>
              <a:gdLst/>
              <a:ahLst/>
              <a:cxnLst/>
              <a:rect r="r" b="b" t="t" l="l"/>
              <a:pathLst>
                <a:path h="2082800" w="24384000">
                  <a:moveTo>
                    <a:pt x="0" y="0"/>
                  </a:moveTo>
                  <a:lnTo>
                    <a:pt x="24384000" y="0"/>
                  </a:lnTo>
                  <a:lnTo>
                    <a:pt x="24384000" y="2082800"/>
                  </a:lnTo>
                  <a:lnTo>
                    <a:pt x="0" y="2082800"/>
                  </a:lnTo>
                  <a:close/>
                </a:path>
              </a:pathLst>
            </a:custGeom>
            <a:solidFill>
              <a:srgbClr val="0067A5"/>
            </a:solidFill>
          </p:spPr>
        </p:sp>
        <p:sp>
          <p:nvSpPr>
            <p:cNvPr name="Freeform 4" id="4"/>
            <p:cNvSpPr/>
            <p:nvPr/>
          </p:nvSpPr>
          <p:spPr>
            <a:xfrm flipH="false" flipV="false" rot="0">
              <a:off x="0" y="0"/>
              <a:ext cx="24409400" cy="2108200"/>
            </a:xfrm>
            <a:custGeom>
              <a:avLst/>
              <a:gdLst/>
              <a:ahLst/>
              <a:cxnLst/>
              <a:rect r="r" b="b" t="t" l="l"/>
              <a:pathLst>
                <a:path h="2108200" w="24409400">
                  <a:moveTo>
                    <a:pt x="12700" y="0"/>
                  </a:moveTo>
                  <a:lnTo>
                    <a:pt x="24396700" y="0"/>
                  </a:lnTo>
                  <a:cubicBezTo>
                    <a:pt x="24403686" y="0"/>
                    <a:pt x="24409400" y="5715"/>
                    <a:pt x="24409400" y="12700"/>
                  </a:cubicBezTo>
                  <a:lnTo>
                    <a:pt x="24409400" y="2095500"/>
                  </a:lnTo>
                  <a:cubicBezTo>
                    <a:pt x="24409400" y="2102485"/>
                    <a:pt x="24403686" y="2108200"/>
                    <a:pt x="24396700" y="2108200"/>
                  </a:cubicBezTo>
                  <a:lnTo>
                    <a:pt x="12700" y="2108200"/>
                  </a:lnTo>
                  <a:cubicBezTo>
                    <a:pt x="5715" y="2108200"/>
                    <a:pt x="0" y="2102485"/>
                    <a:pt x="0" y="2095500"/>
                  </a:cubicBezTo>
                  <a:lnTo>
                    <a:pt x="0" y="12700"/>
                  </a:lnTo>
                  <a:cubicBezTo>
                    <a:pt x="0" y="5715"/>
                    <a:pt x="5715" y="0"/>
                    <a:pt x="12700" y="0"/>
                  </a:cubicBezTo>
                  <a:moveTo>
                    <a:pt x="12700" y="25400"/>
                  </a:moveTo>
                  <a:lnTo>
                    <a:pt x="12700" y="12700"/>
                  </a:lnTo>
                  <a:lnTo>
                    <a:pt x="25400" y="12700"/>
                  </a:lnTo>
                  <a:lnTo>
                    <a:pt x="25400" y="2095500"/>
                  </a:lnTo>
                  <a:lnTo>
                    <a:pt x="12700" y="2095500"/>
                  </a:lnTo>
                  <a:lnTo>
                    <a:pt x="12700" y="2082800"/>
                  </a:lnTo>
                  <a:lnTo>
                    <a:pt x="24396700" y="2082800"/>
                  </a:lnTo>
                  <a:lnTo>
                    <a:pt x="24396700" y="2095500"/>
                  </a:lnTo>
                  <a:lnTo>
                    <a:pt x="24384000" y="2095500"/>
                  </a:lnTo>
                  <a:lnTo>
                    <a:pt x="24384000" y="12700"/>
                  </a:lnTo>
                  <a:lnTo>
                    <a:pt x="24396700" y="12700"/>
                  </a:lnTo>
                  <a:lnTo>
                    <a:pt x="24396700" y="25400"/>
                  </a:lnTo>
                  <a:lnTo>
                    <a:pt x="12700" y="25400"/>
                  </a:lnTo>
                  <a:close/>
                </a:path>
              </a:pathLst>
            </a:custGeom>
            <a:solidFill>
              <a:srgbClr val="2F528F"/>
            </a:solidFill>
          </p:spPr>
        </p:sp>
      </p:grpSp>
      <p:sp>
        <p:nvSpPr>
          <p:cNvPr name="Freeform 5" id="5" descr="Text  Description automatically generated with medium confidence"/>
          <p:cNvSpPr/>
          <p:nvPr/>
        </p:nvSpPr>
        <p:spPr>
          <a:xfrm flipH="false" flipV="false" rot="0">
            <a:off x="15265394" y="200024"/>
            <a:ext cx="2359024" cy="1203196"/>
          </a:xfrm>
          <a:custGeom>
            <a:avLst/>
            <a:gdLst/>
            <a:ahLst/>
            <a:cxnLst/>
            <a:rect r="r" b="b" t="t" l="l"/>
            <a:pathLst>
              <a:path h="1203196" w="2359024">
                <a:moveTo>
                  <a:pt x="0" y="0"/>
                </a:moveTo>
                <a:lnTo>
                  <a:pt x="2359024" y="0"/>
                </a:lnTo>
                <a:lnTo>
                  <a:pt x="2359024" y="1203196"/>
                </a:lnTo>
                <a:lnTo>
                  <a:pt x="0" y="1203196"/>
                </a:lnTo>
                <a:lnTo>
                  <a:pt x="0" y="0"/>
                </a:lnTo>
                <a:close/>
              </a:path>
            </a:pathLst>
          </a:custGeom>
          <a:blipFill>
            <a:blip r:embed="rId3"/>
            <a:stretch>
              <a:fillRect l="0" t="-100" r="0" b="-100"/>
            </a:stretch>
          </a:blipFill>
        </p:spPr>
      </p:sp>
      <p:sp>
        <p:nvSpPr>
          <p:cNvPr name="Freeform 6" id="6"/>
          <p:cNvSpPr/>
          <p:nvPr/>
        </p:nvSpPr>
        <p:spPr>
          <a:xfrm flipH="false" flipV="false" rot="999071">
            <a:off x="444826" y="2038768"/>
            <a:ext cx="3140418" cy="3140418"/>
          </a:xfrm>
          <a:custGeom>
            <a:avLst/>
            <a:gdLst/>
            <a:ahLst/>
            <a:cxnLst/>
            <a:rect r="r" b="b" t="t" l="l"/>
            <a:pathLst>
              <a:path h="3140418" w="3140418">
                <a:moveTo>
                  <a:pt x="0" y="0"/>
                </a:moveTo>
                <a:lnTo>
                  <a:pt x="3140417" y="0"/>
                </a:lnTo>
                <a:lnTo>
                  <a:pt x="3140417" y="3140417"/>
                </a:lnTo>
                <a:lnTo>
                  <a:pt x="0" y="314041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3419687" y="2480232"/>
            <a:ext cx="4204731" cy="4136405"/>
          </a:xfrm>
          <a:custGeom>
            <a:avLst/>
            <a:gdLst/>
            <a:ahLst/>
            <a:cxnLst/>
            <a:rect r="r" b="b" t="t" l="l"/>
            <a:pathLst>
              <a:path h="4136405" w="4204731">
                <a:moveTo>
                  <a:pt x="0" y="0"/>
                </a:moveTo>
                <a:lnTo>
                  <a:pt x="4204731" y="0"/>
                </a:lnTo>
                <a:lnTo>
                  <a:pt x="4204731" y="4136405"/>
                </a:lnTo>
                <a:lnTo>
                  <a:pt x="0" y="413640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8" id="8"/>
          <p:cNvGrpSpPr/>
          <p:nvPr/>
        </p:nvGrpSpPr>
        <p:grpSpPr>
          <a:xfrm rot="0">
            <a:off x="9278186" y="2260336"/>
            <a:ext cx="3807128" cy="2288098"/>
            <a:chOff x="0" y="0"/>
            <a:chExt cx="1690816" cy="1016187"/>
          </a:xfrm>
        </p:grpSpPr>
        <p:sp>
          <p:nvSpPr>
            <p:cNvPr name="Freeform 9" id="9"/>
            <p:cNvSpPr/>
            <p:nvPr/>
          </p:nvSpPr>
          <p:spPr>
            <a:xfrm flipH="false" flipV="false" rot="0">
              <a:off x="0" y="0"/>
              <a:ext cx="1690816" cy="1016187"/>
            </a:xfrm>
            <a:custGeom>
              <a:avLst/>
              <a:gdLst/>
              <a:ahLst/>
              <a:cxnLst/>
              <a:rect r="r" b="b" t="t" l="l"/>
              <a:pathLst>
                <a:path h="1016187" w="1690816">
                  <a:moveTo>
                    <a:pt x="845408" y="0"/>
                  </a:moveTo>
                  <a:cubicBezTo>
                    <a:pt x="378502" y="0"/>
                    <a:pt x="0" y="227481"/>
                    <a:pt x="0" y="508093"/>
                  </a:cubicBezTo>
                  <a:cubicBezTo>
                    <a:pt x="0" y="788705"/>
                    <a:pt x="378502" y="1016187"/>
                    <a:pt x="845408" y="1016187"/>
                  </a:cubicBezTo>
                  <a:cubicBezTo>
                    <a:pt x="1312314" y="1016187"/>
                    <a:pt x="1690816" y="788705"/>
                    <a:pt x="1690816" y="508093"/>
                  </a:cubicBezTo>
                  <a:cubicBezTo>
                    <a:pt x="1690816" y="227481"/>
                    <a:pt x="1312314" y="0"/>
                    <a:pt x="845408" y="0"/>
                  </a:cubicBezTo>
                  <a:close/>
                </a:path>
              </a:pathLst>
            </a:custGeom>
            <a:solidFill>
              <a:srgbClr val="737373"/>
            </a:solidFill>
          </p:spPr>
        </p:sp>
        <p:sp>
          <p:nvSpPr>
            <p:cNvPr name="TextBox 10" id="10"/>
            <p:cNvSpPr txBox="true"/>
            <p:nvPr/>
          </p:nvSpPr>
          <p:spPr>
            <a:xfrm>
              <a:off x="158514" y="47642"/>
              <a:ext cx="1373788" cy="873277"/>
            </a:xfrm>
            <a:prstGeom prst="rect">
              <a:avLst/>
            </a:prstGeom>
          </p:spPr>
          <p:txBody>
            <a:bodyPr anchor="ctr" rtlCol="false" tIns="67421" lIns="67421" bIns="67421" rIns="67421"/>
            <a:lstStyle/>
            <a:p>
              <a:pPr algn="ctr">
                <a:lnSpc>
                  <a:spcPts val="3499"/>
                </a:lnSpc>
              </a:pPr>
            </a:p>
          </p:txBody>
        </p:sp>
      </p:grpSp>
      <p:sp>
        <p:nvSpPr>
          <p:cNvPr name="TextBox 11" id="11"/>
          <p:cNvSpPr txBox="true"/>
          <p:nvPr/>
        </p:nvSpPr>
        <p:spPr>
          <a:xfrm rot="0">
            <a:off x="10385679" y="2518369"/>
            <a:ext cx="1592143" cy="925372"/>
          </a:xfrm>
          <a:prstGeom prst="rect">
            <a:avLst/>
          </a:prstGeom>
        </p:spPr>
        <p:txBody>
          <a:bodyPr anchor="t" rtlCol="false" tIns="0" lIns="0" bIns="0" rIns="0">
            <a:spAutoFit/>
          </a:bodyPr>
          <a:lstStyle/>
          <a:p>
            <a:pPr algn="ctr">
              <a:lnSpc>
                <a:spcPts val="7680"/>
              </a:lnSpc>
            </a:pPr>
            <a:r>
              <a:rPr lang="en-US" sz="5486">
                <a:solidFill>
                  <a:srgbClr val="FFFFFF"/>
                </a:solidFill>
                <a:latin typeface="League Spartan"/>
                <a:ea typeface="League Spartan"/>
                <a:cs typeface="League Spartan"/>
                <a:sym typeface="League Spartan"/>
              </a:rPr>
              <a:t>14%</a:t>
            </a:r>
          </a:p>
        </p:txBody>
      </p:sp>
      <p:sp>
        <p:nvSpPr>
          <p:cNvPr name="TextBox 12" id="12"/>
          <p:cNvSpPr txBox="true"/>
          <p:nvPr/>
        </p:nvSpPr>
        <p:spPr>
          <a:xfrm rot="0">
            <a:off x="9629354" y="3377066"/>
            <a:ext cx="3104793" cy="563903"/>
          </a:xfrm>
          <a:prstGeom prst="rect">
            <a:avLst/>
          </a:prstGeom>
        </p:spPr>
        <p:txBody>
          <a:bodyPr anchor="t" rtlCol="false" tIns="0" lIns="0" bIns="0" rIns="0">
            <a:spAutoFit/>
          </a:bodyPr>
          <a:lstStyle/>
          <a:p>
            <a:pPr algn="ctr">
              <a:lnSpc>
                <a:spcPts val="4645"/>
              </a:lnSpc>
            </a:pPr>
            <a:r>
              <a:rPr lang="en-US" sz="3317">
                <a:solidFill>
                  <a:srgbClr val="FFFFFF"/>
                </a:solidFill>
                <a:latin typeface="League Spartan"/>
                <a:ea typeface="League Spartan"/>
                <a:cs typeface="League Spartan"/>
                <a:sym typeface="League Spartan"/>
              </a:rPr>
              <a:t>of white AHPs</a:t>
            </a:r>
          </a:p>
        </p:txBody>
      </p:sp>
      <p:grpSp>
        <p:nvGrpSpPr>
          <p:cNvPr name="Group 13" id="13"/>
          <p:cNvGrpSpPr/>
          <p:nvPr/>
        </p:nvGrpSpPr>
        <p:grpSpPr>
          <a:xfrm rot="0">
            <a:off x="9278186" y="4715509"/>
            <a:ext cx="3807128" cy="2288098"/>
            <a:chOff x="0" y="0"/>
            <a:chExt cx="1690816" cy="1016187"/>
          </a:xfrm>
        </p:grpSpPr>
        <p:sp>
          <p:nvSpPr>
            <p:cNvPr name="Freeform 14" id="14"/>
            <p:cNvSpPr/>
            <p:nvPr/>
          </p:nvSpPr>
          <p:spPr>
            <a:xfrm flipH="false" flipV="false" rot="0">
              <a:off x="0" y="0"/>
              <a:ext cx="1690816" cy="1016187"/>
            </a:xfrm>
            <a:custGeom>
              <a:avLst/>
              <a:gdLst/>
              <a:ahLst/>
              <a:cxnLst/>
              <a:rect r="r" b="b" t="t" l="l"/>
              <a:pathLst>
                <a:path h="1016187" w="1690816">
                  <a:moveTo>
                    <a:pt x="845408" y="0"/>
                  </a:moveTo>
                  <a:cubicBezTo>
                    <a:pt x="378502" y="0"/>
                    <a:pt x="0" y="227481"/>
                    <a:pt x="0" y="508093"/>
                  </a:cubicBezTo>
                  <a:cubicBezTo>
                    <a:pt x="0" y="788705"/>
                    <a:pt x="378502" y="1016187"/>
                    <a:pt x="845408" y="1016187"/>
                  </a:cubicBezTo>
                  <a:cubicBezTo>
                    <a:pt x="1312314" y="1016187"/>
                    <a:pt x="1690816" y="788705"/>
                    <a:pt x="1690816" y="508093"/>
                  </a:cubicBezTo>
                  <a:cubicBezTo>
                    <a:pt x="1690816" y="227481"/>
                    <a:pt x="1312314" y="0"/>
                    <a:pt x="845408" y="0"/>
                  </a:cubicBezTo>
                  <a:close/>
                </a:path>
              </a:pathLst>
            </a:custGeom>
            <a:solidFill>
              <a:srgbClr val="37474F"/>
            </a:solidFill>
          </p:spPr>
        </p:sp>
        <p:sp>
          <p:nvSpPr>
            <p:cNvPr name="TextBox 15" id="15"/>
            <p:cNvSpPr txBox="true"/>
            <p:nvPr/>
          </p:nvSpPr>
          <p:spPr>
            <a:xfrm>
              <a:off x="158514" y="47642"/>
              <a:ext cx="1373788" cy="873277"/>
            </a:xfrm>
            <a:prstGeom prst="rect">
              <a:avLst/>
            </a:prstGeom>
          </p:spPr>
          <p:txBody>
            <a:bodyPr anchor="ctr" rtlCol="false" tIns="67421" lIns="67421" bIns="67421" rIns="67421"/>
            <a:lstStyle/>
            <a:p>
              <a:pPr algn="ctr">
                <a:lnSpc>
                  <a:spcPts val="3499"/>
                </a:lnSpc>
              </a:pPr>
            </a:p>
          </p:txBody>
        </p:sp>
      </p:grpSp>
      <p:sp>
        <p:nvSpPr>
          <p:cNvPr name="TextBox 16" id="16"/>
          <p:cNvSpPr txBox="true"/>
          <p:nvPr/>
        </p:nvSpPr>
        <p:spPr>
          <a:xfrm rot="0">
            <a:off x="10385679" y="5048250"/>
            <a:ext cx="1592143" cy="925372"/>
          </a:xfrm>
          <a:prstGeom prst="rect">
            <a:avLst/>
          </a:prstGeom>
        </p:spPr>
        <p:txBody>
          <a:bodyPr anchor="t" rtlCol="false" tIns="0" lIns="0" bIns="0" rIns="0">
            <a:spAutoFit/>
          </a:bodyPr>
          <a:lstStyle/>
          <a:p>
            <a:pPr algn="ctr">
              <a:lnSpc>
                <a:spcPts val="7680"/>
              </a:lnSpc>
            </a:pPr>
            <a:r>
              <a:rPr lang="en-US" sz="5486">
                <a:solidFill>
                  <a:srgbClr val="FFFFFF"/>
                </a:solidFill>
                <a:latin typeface="League Spartan"/>
                <a:ea typeface="League Spartan"/>
                <a:cs typeface="League Spartan"/>
                <a:sym typeface="League Spartan"/>
              </a:rPr>
              <a:t>11%</a:t>
            </a:r>
          </a:p>
        </p:txBody>
      </p:sp>
      <p:sp>
        <p:nvSpPr>
          <p:cNvPr name="TextBox 17" id="17"/>
          <p:cNvSpPr txBox="true"/>
          <p:nvPr/>
        </p:nvSpPr>
        <p:spPr>
          <a:xfrm rot="0">
            <a:off x="9629354" y="5906947"/>
            <a:ext cx="3104793" cy="563903"/>
          </a:xfrm>
          <a:prstGeom prst="rect">
            <a:avLst/>
          </a:prstGeom>
        </p:spPr>
        <p:txBody>
          <a:bodyPr anchor="t" rtlCol="false" tIns="0" lIns="0" bIns="0" rIns="0">
            <a:spAutoFit/>
          </a:bodyPr>
          <a:lstStyle/>
          <a:p>
            <a:pPr algn="ctr">
              <a:lnSpc>
                <a:spcPts val="4645"/>
              </a:lnSpc>
            </a:pPr>
            <a:r>
              <a:rPr lang="en-US" sz="3317">
                <a:solidFill>
                  <a:srgbClr val="FFFFFF"/>
                </a:solidFill>
                <a:latin typeface="League Spartan"/>
                <a:ea typeface="League Spartan"/>
                <a:cs typeface="League Spartan"/>
                <a:sym typeface="League Spartan"/>
              </a:rPr>
              <a:t>of Asian AHPs</a:t>
            </a:r>
          </a:p>
        </p:txBody>
      </p:sp>
      <p:grpSp>
        <p:nvGrpSpPr>
          <p:cNvPr name="Group 18" id="18"/>
          <p:cNvGrpSpPr/>
          <p:nvPr/>
        </p:nvGrpSpPr>
        <p:grpSpPr>
          <a:xfrm rot="0">
            <a:off x="9278186" y="7170325"/>
            <a:ext cx="3807128" cy="2288098"/>
            <a:chOff x="0" y="0"/>
            <a:chExt cx="1690816" cy="1016187"/>
          </a:xfrm>
        </p:grpSpPr>
        <p:sp>
          <p:nvSpPr>
            <p:cNvPr name="Freeform 19" id="19"/>
            <p:cNvSpPr/>
            <p:nvPr/>
          </p:nvSpPr>
          <p:spPr>
            <a:xfrm flipH="false" flipV="false" rot="0">
              <a:off x="0" y="0"/>
              <a:ext cx="1690816" cy="1016187"/>
            </a:xfrm>
            <a:custGeom>
              <a:avLst/>
              <a:gdLst/>
              <a:ahLst/>
              <a:cxnLst/>
              <a:rect r="r" b="b" t="t" l="l"/>
              <a:pathLst>
                <a:path h="1016187" w="1690816">
                  <a:moveTo>
                    <a:pt x="845408" y="0"/>
                  </a:moveTo>
                  <a:cubicBezTo>
                    <a:pt x="378502" y="0"/>
                    <a:pt x="0" y="227481"/>
                    <a:pt x="0" y="508093"/>
                  </a:cubicBezTo>
                  <a:cubicBezTo>
                    <a:pt x="0" y="788705"/>
                    <a:pt x="378502" y="1016187"/>
                    <a:pt x="845408" y="1016187"/>
                  </a:cubicBezTo>
                  <a:cubicBezTo>
                    <a:pt x="1312314" y="1016187"/>
                    <a:pt x="1690816" y="788705"/>
                    <a:pt x="1690816" y="508093"/>
                  </a:cubicBezTo>
                  <a:cubicBezTo>
                    <a:pt x="1690816" y="227481"/>
                    <a:pt x="1312314" y="0"/>
                    <a:pt x="845408" y="0"/>
                  </a:cubicBezTo>
                  <a:close/>
                </a:path>
              </a:pathLst>
            </a:custGeom>
            <a:solidFill>
              <a:srgbClr val="2F528F"/>
            </a:solidFill>
          </p:spPr>
        </p:sp>
        <p:sp>
          <p:nvSpPr>
            <p:cNvPr name="TextBox 20" id="20"/>
            <p:cNvSpPr txBox="true"/>
            <p:nvPr/>
          </p:nvSpPr>
          <p:spPr>
            <a:xfrm>
              <a:off x="158514" y="47642"/>
              <a:ext cx="1373788" cy="873277"/>
            </a:xfrm>
            <a:prstGeom prst="rect">
              <a:avLst/>
            </a:prstGeom>
          </p:spPr>
          <p:txBody>
            <a:bodyPr anchor="ctr" rtlCol="false" tIns="67421" lIns="67421" bIns="67421" rIns="67421"/>
            <a:lstStyle/>
            <a:p>
              <a:pPr algn="ctr">
                <a:lnSpc>
                  <a:spcPts val="3499"/>
                </a:lnSpc>
              </a:pPr>
            </a:p>
          </p:txBody>
        </p:sp>
      </p:grpSp>
      <p:sp>
        <p:nvSpPr>
          <p:cNvPr name="TextBox 21" id="21"/>
          <p:cNvSpPr txBox="true"/>
          <p:nvPr/>
        </p:nvSpPr>
        <p:spPr>
          <a:xfrm rot="0">
            <a:off x="10385679" y="7473730"/>
            <a:ext cx="1592143" cy="925372"/>
          </a:xfrm>
          <a:prstGeom prst="rect">
            <a:avLst/>
          </a:prstGeom>
        </p:spPr>
        <p:txBody>
          <a:bodyPr anchor="t" rtlCol="false" tIns="0" lIns="0" bIns="0" rIns="0">
            <a:spAutoFit/>
          </a:bodyPr>
          <a:lstStyle/>
          <a:p>
            <a:pPr algn="ctr">
              <a:lnSpc>
                <a:spcPts val="7680"/>
              </a:lnSpc>
            </a:pPr>
            <a:r>
              <a:rPr lang="en-US" sz="5486">
                <a:solidFill>
                  <a:srgbClr val="FFFFFF"/>
                </a:solidFill>
                <a:latin typeface="League Spartan"/>
                <a:ea typeface="League Spartan"/>
                <a:cs typeface="League Spartan"/>
                <a:sym typeface="League Spartan"/>
              </a:rPr>
              <a:t>9%</a:t>
            </a:r>
          </a:p>
        </p:txBody>
      </p:sp>
      <p:sp>
        <p:nvSpPr>
          <p:cNvPr name="TextBox 22" id="22"/>
          <p:cNvSpPr txBox="true"/>
          <p:nvPr/>
        </p:nvSpPr>
        <p:spPr>
          <a:xfrm rot="0">
            <a:off x="9629354" y="8332427"/>
            <a:ext cx="3104793" cy="563903"/>
          </a:xfrm>
          <a:prstGeom prst="rect">
            <a:avLst/>
          </a:prstGeom>
        </p:spPr>
        <p:txBody>
          <a:bodyPr anchor="t" rtlCol="false" tIns="0" lIns="0" bIns="0" rIns="0">
            <a:spAutoFit/>
          </a:bodyPr>
          <a:lstStyle/>
          <a:p>
            <a:pPr algn="ctr">
              <a:lnSpc>
                <a:spcPts val="4645"/>
              </a:lnSpc>
            </a:pPr>
            <a:r>
              <a:rPr lang="en-US" sz="3317">
                <a:solidFill>
                  <a:srgbClr val="FFFFFF"/>
                </a:solidFill>
                <a:latin typeface="League Spartan"/>
                <a:ea typeface="League Spartan"/>
                <a:cs typeface="League Spartan"/>
                <a:sym typeface="League Spartan"/>
              </a:rPr>
              <a:t>of Black AHPs</a:t>
            </a:r>
          </a:p>
        </p:txBody>
      </p:sp>
      <p:grpSp>
        <p:nvGrpSpPr>
          <p:cNvPr name="Group 23" id="23"/>
          <p:cNvGrpSpPr/>
          <p:nvPr/>
        </p:nvGrpSpPr>
        <p:grpSpPr>
          <a:xfrm rot="0">
            <a:off x="2137700" y="6341447"/>
            <a:ext cx="5011716" cy="1073577"/>
            <a:chOff x="0" y="0"/>
            <a:chExt cx="2042571" cy="437546"/>
          </a:xfrm>
        </p:grpSpPr>
        <p:sp>
          <p:nvSpPr>
            <p:cNvPr name="Freeform 24" id="24"/>
            <p:cNvSpPr/>
            <p:nvPr/>
          </p:nvSpPr>
          <p:spPr>
            <a:xfrm flipH="false" flipV="false" rot="0">
              <a:off x="0" y="0"/>
              <a:ext cx="2042571" cy="437546"/>
            </a:xfrm>
            <a:custGeom>
              <a:avLst/>
              <a:gdLst/>
              <a:ahLst/>
              <a:cxnLst/>
              <a:rect r="r" b="b" t="t" l="l"/>
              <a:pathLst>
                <a:path h="437546" w="2042571">
                  <a:moveTo>
                    <a:pt x="1021286" y="0"/>
                  </a:moveTo>
                  <a:cubicBezTo>
                    <a:pt x="457245" y="0"/>
                    <a:pt x="0" y="97948"/>
                    <a:pt x="0" y="218773"/>
                  </a:cubicBezTo>
                  <a:cubicBezTo>
                    <a:pt x="0" y="339598"/>
                    <a:pt x="457245" y="437546"/>
                    <a:pt x="1021286" y="437546"/>
                  </a:cubicBezTo>
                  <a:cubicBezTo>
                    <a:pt x="1585326" y="437546"/>
                    <a:pt x="2042571" y="339598"/>
                    <a:pt x="2042571" y="218773"/>
                  </a:cubicBezTo>
                  <a:cubicBezTo>
                    <a:pt x="2042571" y="97948"/>
                    <a:pt x="1585326" y="0"/>
                    <a:pt x="1021286" y="0"/>
                  </a:cubicBezTo>
                  <a:close/>
                </a:path>
              </a:pathLst>
            </a:custGeom>
            <a:solidFill>
              <a:srgbClr val="000000"/>
            </a:solidFill>
          </p:spPr>
        </p:sp>
        <p:sp>
          <p:nvSpPr>
            <p:cNvPr name="TextBox 25" id="25"/>
            <p:cNvSpPr txBox="true"/>
            <p:nvPr/>
          </p:nvSpPr>
          <p:spPr>
            <a:xfrm>
              <a:off x="191491" y="-6605"/>
              <a:ext cx="1659589" cy="403131"/>
            </a:xfrm>
            <a:prstGeom prst="rect">
              <a:avLst/>
            </a:prstGeom>
          </p:spPr>
          <p:txBody>
            <a:bodyPr anchor="ctr" rtlCol="false" tIns="50800" lIns="50800" bIns="50800" rIns="50800"/>
            <a:lstStyle/>
            <a:p>
              <a:pPr algn="ctr">
                <a:lnSpc>
                  <a:spcPts val="3499"/>
                </a:lnSpc>
              </a:pPr>
              <a:r>
                <a:rPr lang="en-US" sz="2499">
                  <a:solidFill>
                    <a:srgbClr val="FFFFFF"/>
                  </a:solidFill>
                  <a:latin typeface="League Spartan"/>
                  <a:ea typeface="League Spartan"/>
                  <a:cs typeface="League Spartan"/>
                  <a:sym typeface="League Spartan"/>
                </a:rPr>
                <a:t>Above Band 5...</a:t>
              </a:r>
            </a:p>
          </p:txBody>
        </p:sp>
      </p:grpSp>
      <p:grpSp>
        <p:nvGrpSpPr>
          <p:cNvPr name="Group 26" id="26"/>
          <p:cNvGrpSpPr/>
          <p:nvPr/>
        </p:nvGrpSpPr>
        <p:grpSpPr>
          <a:xfrm rot="0">
            <a:off x="546521" y="7415024"/>
            <a:ext cx="3924068" cy="2409428"/>
            <a:chOff x="0" y="0"/>
            <a:chExt cx="1848733" cy="1135146"/>
          </a:xfrm>
        </p:grpSpPr>
        <p:sp>
          <p:nvSpPr>
            <p:cNvPr name="Freeform 27" id="27"/>
            <p:cNvSpPr/>
            <p:nvPr/>
          </p:nvSpPr>
          <p:spPr>
            <a:xfrm flipH="false" flipV="false" rot="0">
              <a:off x="0" y="0"/>
              <a:ext cx="1848733" cy="1135146"/>
            </a:xfrm>
            <a:custGeom>
              <a:avLst/>
              <a:gdLst/>
              <a:ahLst/>
              <a:cxnLst/>
              <a:rect r="r" b="b" t="t" l="l"/>
              <a:pathLst>
                <a:path h="1135146" w="1848733">
                  <a:moveTo>
                    <a:pt x="924367" y="0"/>
                  </a:moveTo>
                  <a:cubicBezTo>
                    <a:pt x="413853" y="0"/>
                    <a:pt x="0" y="254111"/>
                    <a:pt x="0" y="567573"/>
                  </a:cubicBezTo>
                  <a:cubicBezTo>
                    <a:pt x="0" y="881035"/>
                    <a:pt x="413853" y="1135146"/>
                    <a:pt x="924367" y="1135146"/>
                  </a:cubicBezTo>
                  <a:cubicBezTo>
                    <a:pt x="1434880" y="1135146"/>
                    <a:pt x="1848733" y="881035"/>
                    <a:pt x="1848733" y="567573"/>
                  </a:cubicBezTo>
                  <a:cubicBezTo>
                    <a:pt x="1848733" y="254111"/>
                    <a:pt x="1434880" y="0"/>
                    <a:pt x="924367" y="0"/>
                  </a:cubicBezTo>
                  <a:close/>
                </a:path>
              </a:pathLst>
            </a:custGeom>
            <a:solidFill>
              <a:srgbClr val="000000"/>
            </a:solidFill>
          </p:spPr>
        </p:sp>
        <p:sp>
          <p:nvSpPr>
            <p:cNvPr name="TextBox 28" id="28"/>
            <p:cNvSpPr txBox="true"/>
            <p:nvPr/>
          </p:nvSpPr>
          <p:spPr>
            <a:xfrm>
              <a:off x="173319" y="58795"/>
              <a:ext cx="1502096" cy="969931"/>
            </a:xfrm>
            <a:prstGeom prst="rect">
              <a:avLst/>
            </a:prstGeom>
          </p:spPr>
          <p:txBody>
            <a:bodyPr anchor="ctr" rtlCol="false" tIns="45295" lIns="45295" bIns="45295" rIns="45295"/>
            <a:lstStyle/>
            <a:p>
              <a:pPr algn="ctr">
                <a:lnSpc>
                  <a:spcPts val="3499"/>
                </a:lnSpc>
              </a:pPr>
            </a:p>
          </p:txBody>
        </p:sp>
      </p:grpSp>
      <p:grpSp>
        <p:nvGrpSpPr>
          <p:cNvPr name="Group 29" id="29"/>
          <p:cNvGrpSpPr/>
          <p:nvPr/>
        </p:nvGrpSpPr>
        <p:grpSpPr>
          <a:xfrm rot="0">
            <a:off x="4668319" y="7544427"/>
            <a:ext cx="3924068" cy="2280024"/>
            <a:chOff x="0" y="0"/>
            <a:chExt cx="1848733" cy="1074180"/>
          </a:xfrm>
        </p:grpSpPr>
        <p:sp>
          <p:nvSpPr>
            <p:cNvPr name="Freeform 30" id="30"/>
            <p:cNvSpPr/>
            <p:nvPr/>
          </p:nvSpPr>
          <p:spPr>
            <a:xfrm flipH="false" flipV="false" rot="0">
              <a:off x="0" y="0"/>
              <a:ext cx="1848733" cy="1074180"/>
            </a:xfrm>
            <a:custGeom>
              <a:avLst/>
              <a:gdLst/>
              <a:ahLst/>
              <a:cxnLst/>
              <a:rect r="r" b="b" t="t" l="l"/>
              <a:pathLst>
                <a:path h="1074180" w="1848733">
                  <a:moveTo>
                    <a:pt x="924367" y="0"/>
                  </a:moveTo>
                  <a:cubicBezTo>
                    <a:pt x="413853" y="0"/>
                    <a:pt x="0" y="240463"/>
                    <a:pt x="0" y="537090"/>
                  </a:cubicBezTo>
                  <a:cubicBezTo>
                    <a:pt x="0" y="833717"/>
                    <a:pt x="413853" y="1074180"/>
                    <a:pt x="924367" y="1074180"/>
                  </a:cubicBezTo>
                  <a:cubicBezTo>
                    <a:pt x="1434880" y="1074180"/>
                    <a:pt x="1848733" y="833717"/>
                    <a:pt x="1848733" y="537090"/>
                  </a:cubicBezTo>
                  <a:cubicBezTo>
                    <a:pt x="1848733" y="240463"/>
                    <a:pt x="1434880" y="0"/>
                    <a:pt x="924367" y="0"/>
                  </a:cubicBezTo>
                  <a:close/>
                </a:path>
              </a:pathLst>
            </a:custGeom>
            <a:solidFill>
              <a:srgbClr val="000000"/>
            </a:solidFill>
          </p:spPr>
        </p:sp>
        <p:sp>
          <p:nvSpPr>
            <p:cNvPr name="TextBox 31" id="31"/>
            <p:cNvSpPr txBox="true"/>
            <p:nvPr/>
          </p:nvSpPr>
          <p:spPr>
            <a:xfrm>
              <a:off x="173319" y="53079"/>
              <a:ext cx="1502096" cy="920397"/>
            </a:xfrm>
            <a:prstGeom prst="rect">
              <a:avLst/>
            </a:prstGeom>
          </p:spPr>
          <p:txBody>
            <a:bodyPr anchor="ctr" rtlCol="false" tIns="45295" lIns="45295" bIns="45295" rIns="45295"/>
            <a:lstStyle/>
            <a:p>
              <a:pPr algn="ctr">
                <a:lnSpc>
                  <a:spcPts val="3499"/>
                </a:lnSpc>
              </a:pPr>
            </a:p>
          </p:txBody>
        </p:sp>
      </p:grpSp>
      <p:grpSp>
        <p:nvGrpSpPr>
          <p:cNvPr name="Group 32" id="32"/>
          <p:cNvGrpSpPr/>
          <p:nvPr/>
        </p:nvGrpSpPr>
        <p:grpSpPr>
          <a:xfrm rot="-10800000">
            <a:off x="2737796" y="7747463"/>
            <a:ext cx="1244722" cy="1760039"/>
            <a:chOff x="0" y="0"/>
            <a:chExt cx="574823" cy="812800"/>
          </a:xfrm>
        </p:grpSpPr>
        <p:sp>
          <p:nvSpPr>
            <p:cNvPr name="Freeform 33" id="33"/>
            <p:cNvSpPr/>
            <p:nvPr/>
          </p:nvSpPr>
          <p:spPr>
            <a:xfrm flipH="false" flipV="false" rot="0">
              <a:off x="0" y="0"/>
              <a:ext cx="574823" cy="812800"/>
            </a:xfrm>
            <a:custGeom>
              <a:avLst/>
              <a:gdLst/>
              <a:ahLst/>
              <a:cxnLst/>
              <a:rect r="r" b="b" t="t" l="l"/>
              <a:pathLst>
                <a:path h="812800" w="574823">
                  <a:moveTo>
                    <a:pt x="287411" y="812800"/>
                  </a:moveTo>
                  <a:lnTo>
                    <a:pt x="0" y="406400"/>
                  </a:lnTo>
                  <a:lnTo>
                    <a:pt x="203200" y="406400"/>
                  </a:lnTo>
                  <a:lnTo>
                    <a:pt x="203200" y="0"/>
                  </a:lnTo>
                  <a:lnTo>
                    <a:pt x="371623" y="0"/>
                  </a:lnTo>
                  <a:lnTo>
                    <a:pt x="371623" y="406400"/>
                  </a:lnTo>
                  <a:lnTo>
                    <a:pt x="574823" y="406400"/>
                  </a:lnTo>
                  <a:lnTo>
                    <a:pt x="287411" y="812800"/>
                  </a:lnTo>
                  <a:close/>
                </a:path>
              </a:pathLst>
            </a:custGeom>
            <a:solidFill>
              <a:srgbClr val="FFFFFF"/>
            </a:solidFill>
          </p:spPr>
        </p:sp>
        <p:sp>
          <p:nvSpPr>
            <p:cNvPr name="TextBox 34" id="34"/>
            <p:cNvSpPr txBox="true"/>
            <p:nvPr/>
          </p:nvSpPr>
          <p:spPr>
            <a:xfrm>
              <a:off x="203200" y="-47625"/>
              <a:ext cx="168423" cy="758825"/>
            </a:xfrm>
            <a:prstGeom prst="rect">
              <a:avLst/>
            </a:prstGeom>
          </p:spPr>
          <p:txBody>
            <a:bodyPr anchor="ctr" rtlCol="false" tIns="50800" lIns="50800" bIns="50800" rIns="50800"/>
            <a:lstStyle/>
            <a:p>
              <a:pPr algn="ctr">
                <a:lnSpc>
                  <a:spcPts val="3499"/>
                </a:lnSpc>
              </a:pPr>
            </a:p>
          </p:txBody>
        </p:sp>
      </p:grpSp>
      <p:grpSp>
        <p:nvGrpSpPr>
          <p:cNvPr name="Group 35" id="35"/>
          <p:cNvGrpSpPr/>
          <p:nvPr/>
        </p:nvGrpSpPr>
        <p:grpSpPr>
          <a:xfrm rot="0">
            <a:off x="7191865" y="8480099"/>
            <a:ext cx="802390" cy="1134581"/>
            <a:chOff x="0" y="0"/>
            <a:chExt cx="574823" cy="812800"/>
          </a:xfrm>
        </p:grpSpPr>
        <p:sp>
          <p:nvSpPr>
            <p:cNvPr name="Freeform 36" id="36"/>
            <p:cNvSpPr/>
            <p:nvPr/>
          </p:nvSpPr>
          <p:spPr>
            <a:xfrm flipH="false" flipV="false" rot="0">
              <a:off x="0" y="0"/>
              <a:ext cx="574823" cy="812800"/>
            </a:xfrm>
            <a:custGeom>
              <a:avLst/>
              <a:gdLst/>
              <a:ahLst/>
              <a:cxnLst/>
              <a:rect r="r" b="b" t="t" l="l"/>
              <a:pathLst>
                <a:path h="812800" w="574823">
                  <a:moveTo>
                    <a:pt x="287411" y="812800"/>
                  </a:moveTo>
                  <a:lnTo>
                    <a:pt x="0" y="406400"/>
                  </a:lnTo>
                  <a:lnTo>
                    <a:pt x="203200" y="406400"/>
                  </a:lnTo>
                  <a:lnTo>
                    <a:pt x="203200" y="0"/>
                  </a:lnTo>
                  <a:lnTo>
                    <a:pt x="371623" y="0"/>
                  </a:lnTo>
                  <a:lnTo>
                    <a:pt x="371623" y="406400"/>
                  </a:lnTo>
                  <a:lnTo>
                    <a:pt x="574823" y="406400"/>
                  </a:lnTo>
                  <a:lnTo>
                    <a:pt x="287411" y="812800"/>
                  </a:lnTo>
                  <a:close/>
                </a:path>
              </a:pathLst>
            </a:custGeom>
            <a:solidFill>
              <a:srgbClr val="FFFFFF"/>
            </a:solidFill>
          </p:spPr>
        </p:sp>
        <p:sp>
          <p:nvSpPr>
            <p:cNvPr name="TextBox 37" id="37"/>
            <p:cNvSpPr txBox="true"/>
            <p:nvPr/>
          </p:nvSpPr>
          <p:spPr>
            <a:xfrm>
              <a:off x="203200" y="-47625"/>
              <a:ext cx="168423" cy="758825"/>
            </a:xfrm>
            <a:prstGeom prst="rect">
              <a:avLst/>
            </a:prstGeom>
          </p:spPr>
          <p:txBody>
            <a:bodyPr anchor="ctr" rtlCol="false" tIns="50800" lIns="50800" bIns="50800" rIns="50800"/>
            <a:lstStyle/>
            <a:p>
              <a:pPr algn="ctr">
                <a:lnSpc>
                  <a:spcPts val="3499"/>
                </a:lnSpc>
              </a:pPr>
            </a:p>
          </p:txBody>
        </p:sp>
      </p:grpSp>
      <p:sp>
        <p:nvSpPr>
          <p:cNvPr name="Freeform 38" id="38"/>
          <p:cNvSpPr/>
          <p:nvPr/>
        </p:nvSpPr>
        <p:spPr>
          <a:xfrm flipH="false" flipV="false" rot="0">
            <a:off x="7162799" y="7870068"/>
            <a:ext cx="831457" cy="393903"/>
          </a:xfrm>
          <a:custGeom>
            <a:avLst/>
            <a:gdLst/>
            <a:ahLst/>
            <a:cxnLst/>
            <a:rect r="r" b="b" t="t" l="l"/>
            <a:pathLst>
              <a:path h="393903" w="831457">
                <a:moveTo>
                  <a:pt x="0" y="0"/>
                </a:moveTo>
                <a:lnTo>
                  <a:pt x="831456" y="0"/>
                </a:lnTo>
                <a:lnTo>
                  <a:pt x="831456" y="393903"/>
                </a:lnTo>
                <a:lnTo>
                  <a:pt x="0" y="393903"/>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39" id="39"/>
          <p:cNvSpPr txBox="true"/>
          <p:nvPr/>
        </p:nvSpPr>
        <p:spPr>
          <a:xfrm rot="0">
            <a:off x="550087" y="529258"/>
            <a:ext cx="11384743" cy="502539"/>
          </a:xfrm>
          <a:prstGeom prst="rect">
            <a:avLst/>
          </a:prstGeom>
        </p:spPr>
        <p:txBody>
          <a:bodyPr anchor="t" rtlCol="false" tIns="0" lIns="0" bIns="0" rIns="0">
            <a:spAutoFit/>
          </a:bodyPr>
          <a:lstStyle/>
          <a:p>
            <a:pPr algn="l">
              <a:lnSpc>
                <a:spcPts val="3888"/>
              </a:lnSpc>
            </a:pPr>
            <a:r>
              <a:rPr lang="en-US" b="true" sz="3600">
                <a:solidFill>
                  <a:srgbClr val="FFFFFF"/>
                </a:solidFill>
                <a:latin typeface="Roboto Bold"/>
                <a:ea typeface="Roboto Bold"/>
                <a:cs typeface="Roboto Bold"/>
                <a:sym typeface="Roboto Bold"/>
              </a:rPr>
              <a:t>Allied Health Professionals at ELFT</a:t>
            </a:r>
          </a:p>
        </p:txBody>
      </p:sp>
      <p:sp>
        <p:nvSpPr>
          <p:cNvPr name="TextBox 40" id="40"/>
          <p:cNvSpPr txBox="true"/>
          <p:nvPr/>
        </p:nvSpPr>
        <p:spPr>
          <a:xfrm rot="0">
            <a:off x="880680" y="2499319"/>
            <a:ext cx="1570434" cy="1027430"/>
          </a:xfrm>
          <a:prstGeom prst="rect">
            <a:avLst/>
          </a:prstGeom>
        </p:spPr>
        <p:txBody>
          <a:bodyPr anchor="t" rtlCol="false" tIns="0" lIns="0" bIns="0" rIns="0">
            <a:spAutoFit/>
          </a:bodyPr>
          <a:lstStyle/>
          <a:p>
            <a:pPr algn="ctr">
              <a:lnSpc>
                <a:spcPts val="8469"/>
              </a:lnSpc>
            </a:pPr>
            <a:r>
              <a:rPr lang="en-US" sz="6049">
                <a:solidFill>
                  <a:srgbClr val="000000"/>
                </a:solidFill>
                <a:latin typeface="League Spartan"/>
                <a:ea typeface="League Spartan"/>
                <a:cs typeface="League Spartan"/>
                <a:sym typeface="League Spartan"/>
              </a:rPr>
              <a:t>646</a:t>
            </a:r>
          </a:p>
        </p:txBody>
      </p:sp>
      <p:sp>
        <p:nvSpPr>
          <p:cNvPr name="TextBox 41" id="41"/>
          <p:cNvSpPr txBox="true"/>
          <p:nvPr/>
        </p:nvSpPr>
        <p:spPr>
          <a:xfrm rot="0">
            <a:off x="3068225" y="2011787"/>
            <a:ext cx="3780405" cy="2842895"/>
          </a:xfrm>
          <a:prstGeom prst="rect">
            <a:avLst/>
          </a:prstGeom>
        </p:spPr>
        <p:txBody>
          <a:bodyPr anchor="t" rtlCol="false" tIns="0" lIns="0" bIns="0" rIns="0">
            <a:spAutoFit/>
          </a:bodyPr>
          <a:lstStyle/>
          <a:p>
            <a:pPr algn="l">
              <a:lnSpc>
                <a:spcPts val="7630"/>
              </a:lnSpc>
            </a:pPr>
            <a:r>
              <a:rPr lang="en-US" sz="5450">
                <a:solidFill>
                  <a:srgbClr val="000000"/>
                </a:solidFill>
                <a:latin typeface="League Spartan"/>
                <a:ea typeface="League Spartan"/>
                <a:cs typeface="League Spartan"/>
                <a:sym typeface="League Spartan"/>
              </a:rPr>
              <a:t>AHPs* identified </a:t>
            </a:r>
          </a:p>
          <a:p>
            <a:pPr algn="l">
              <a:lnSpc>
                <a:spcPts val="7630"/>
              </a:lnSpc>
            </a:pPr>
            <a:r>
              <a:rPr lang="en-US" sz="5450">
                <a:solidFill>
                  <a:srgbClr val="000000"/>
                </a:solidFill>
                <a:latin typeface="League Spartan"/>
                <a:ea typeface="League Spartan"/>
                <a:cs typeface="League Spartan"/>
                <a:sym typeface="League Spartan"/>
              </a:rPr>
              <a:t>on ESR...</a:t>
            </a:r>
          </a:p>
        </p:txBody>
      </p:sp>
      <p:sp>
        <p:nvSpPr>
          <p:cNvPr name="TextBox 42" id="42"/>
          <p:cNvSpPr txBox="true"/>
          <p:nvPr/>
        </p:nvSpPr>
        <p:spPr>
          <a:xfrm rot="0">
            <a:off x="13419687" y="6852766"/>
            <a:ext cx="4220143" cy="1928673"/>
          </a:xfrm>
          <a:prstGeom prst="rect">
            <a:avLst/>
          </a:prstGeom>
        </p:spPr>
        <p:txBody>
          <a:bodyPr anchor="t" rtlCol="false" tIns="0" lIns="0" bIns="0" rIns="0">
            <a:spAutoFit/>
          </a:bodyPr>
          <a:lstStyle/>
          <a:p>
            <a:pPr algn="ctr">
              <a:lnSpc>
                <a:spcPts val="5209"/>
              </a:lnSpc>
            </a:pPr>
            <a:r>
              <a:rPr lang="en-US" sz="3721">
                <a:solidFill>
                  <a:srgbClr val="000000"/>
                </a:solidFill>
                <a:latin typeface="League Spartan"/>
                <a:ea typeface="League Spartan"/>
                <a:cs typeface="League Spartan"/>
                <a:sym typeface="League Spartan"/>
              </a:rPr>
              <a:t>received internal promotions since 2020</a:t>
            </a:r>
          </a:p>
        </p:txBody>
      </p:sp>
      <p:sp>
        <p:nvSpPr>
          <p:cNvPr name="TextBox 43" id="43"/>
          <p:cNvSpPr txBox="true"/>
          <p:nvPr/>
        </p:nvSpPr>
        <p:spPr>
          <a:xfrm rot="0">
            <a:off x="860202" y="7842369"/>
            <a:ext cx="2163657" cy="1622210"/>
          </a:xfrm>
          <a:prstGeom prst="rect">
            <a:avLst/>
          </a:prstGeom>
        </p:spPr>
        <p:txBody>
          <a:bodyPr anchor="t" rtlCol="false" tIns="0" lIns="0" bIns="0" rIns="0">
            <a:spAutoFit/>
          </a:bodyPr>
          <a:lstStyle/>
          <a:p>
            <a:pPr algn="ctr">
              <a:lnSpc>
                <a:spcPts val="4378"/>
              </a:lnSpc>
            </a:pPr>
            <a:r>
              <a:rPr lang="en-US" sz="3127">
                <a:solidFill>
                  <a:srgbClr val="FFFFFF"/>
                </a:solidFill>
                <a:latin typeface="League Spartan"/>
                <a:ea typeface="League Spartan"/>
                <a:cs typeface="League Spartan"/>
                <a:sym typeface="League Spartan"/>
              </a:rPr>
              <a:t>% of white AHPs</a:t>
            </a:r>
          </a:p>
        </p:txBody>
      </p:sp>
      <p:sp>
        <p:nvSpPr>
          <p:cNvPr name="TextBox 44" id="44"/>
          <p:cNvSpPr txBox="true"/>
          <p:nvPr/>
        </p:nvSpPr>
        <p:spPr>
          <a:xfrm rot="0">
            <a:off x="5140765" y="7639333"/>
            <a:ext cx="2008651" cy="2066191"/>
          </a:xfrm>
          <a:prstGeom prst="rect">
            <a:avLst/>
          </a:prstGeom>
        </p:spPr>
        <p:txBody>
          <a:bodyPr anchor="t" rtlCol="false" tIns="0" lIns="0" bIns="0" rIns="0">
            <a:spAutoFit/>
          </a:bodyPr>
          <a:lstStyle/>
          <a:p>
            <a:pPr algn="ctr">
              <a:lnSpc>
                <a:spcPts val="4182"/>
              </a:lnSpc>
            </a:pPr>
            <a:r>
              <a:rPr lang="en-US" sz="2987">
                <a:solidFill>
                  <a:srgbClr val="FFFFFF"/>
                </a:solidFill>
                <a:latin typeface="League Spartan"/>
                <a:ea typeface="League Spartan"/>
                <a:cs typeface="League Spartan"/>
                <a:sym typeface="League Spartan"/>
              </a:rPr>
              <a:t>% of Black and Asian AHPs</a:t>
            </a:r>
          </a:p>
        </p:txBody>
      </p:sp>
      <p:sp>
        <p:nvSpPr>
          <p:cNvPr name="TextBox 45" id="45"/>
          <p:cNvSpPr txBox="true"/>
          <p:nvPr/>
        </p:nvSpPr>
        <p:spPr>
          <a:xfrm rot="0">
            <a:off x="813347" y="5728462"/>
            <a:ext cx="5429112" cy="327234"/>
          </a:xfrm>
          <a:prstGeom prst="rect">
            <a:avLst/>
          </a:prstGeom>
        </p:spPr>
        <p:txBody>
          <a:bodyPr anchor="t" rtlCol="false" tIns="0" lIns="0" bIns="0" rIns="0">
            <a:spAutoFit/>
          </a:bodyPr>
          <a:lstStyle/>
          <a:p>
            <a:pPr algn="ctr">
              <a:lnSpc>
                <a:spcPts val="2804"/>
              </a:lnSpc>
            </a:pPr>
            <a:r>
              <a:rPr lang="en-US" sz="2003">
                <a:solidFill>
                  <a:srgbClr val="000000"/>
                </a:solidFill>
                <a:latin typeface="League Spartan"/>
                <a:ea typeface="League Spartan"/>
                <a:cs typeface="League Spartan"/>
                <a:sym typeface="League Spartan"/>
              </a:rPr>
              <a:t>*does not include AHP support workers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9525" y="-9525"/>
            <a:ext cx="18307050" cy="1581150"/>
            <a:chOff x="0" y="0"/>
            <a:chExt cx="24409400" cy="2108200"/>
          </a:xfrm>
        </p:grpSpPr>
        <p:sp>
          <p:nvSpPr>
            <p:cNvPr name="Freeform 3" id="3"/>
            <p:cNvSpPr/>
            <p:nvPr/>
          </p:nvSpPr>
          <p:spPr>
            <a:xfrm flipH="false" flipV="false" rot="0">
              <a:off x="12700" y="12700"/>
              <a:ext cx="24384000" cy="2082800"/>
            </a:xfrm>
            <a:custGeom>
              <a:avLst/>
              <a:gdLst/>
              <a:ahLst/>
              <a:cxnLst/>
              <a:rect r="r" b="b" t="t" l="l"/>
              <a:pathLst>
                <a:path h="2082800" w="24384000">
                  <a:moveTo>
                    <a:pt x="0" y="0"/>
                  </a:moveTo>
                  <a:lnTo>
                    <a:pt x="24384000" y="0"/>
                  </a:lnTo>
                  <a:lnTo>
                    <a:pt x="24384000" y="2082800"/>
                  </a:lnTo>
                  <a:lnTo>
                    <a:pt x="0" y="2082800"/>
                  </a:lnTo>
                  <a:close/>
                </a:path>
              </a:pathLst>
            </a:custGeom>
            <a:solidFill>
              <a:srgbClr val="0067A5"/>
            </a:solidFill>
          </p:spPr>
        </p:sp>
        <p:sp>
          <p:nvSpPr>
            <p:cNvPr name="Freeform 4" id="4"/>
            <p:cNvSpPr/>
            <p:nvPr/>
          </p:nvSpPr>
          <p:spPr>
            <a:xfrm flipH="false" flipV="false" rot="0">
              <a:off x="0" y="0"/>
              <a:ext cx="24409400" cy="2108200"/>
            </a:xfrm>
            <a:custGeom>
              <a:avLst/>
              <a:gdLst/>
              <a:ahLst/>
              <a:cxnLst/>
              <a:rect r="r" b="b" t="t" l="l"/>
              <a:pathLst>
                <a:path h="2108200" w="24409400">
                  <a:moveTo>
                    <a:pt x="12700" y="0"/>
                  </a:moveTo>
                  <a:lnTo>
                    <a:pt x="24396700" y="0"/>
                  </a:lnTo>
                  <a:cubicBezTo>
                    <a:pt x="24403686" y="0"/>
                    <a:pt x="24409400" y="5715"/>
                    <a:pt x="24409400" y="12700"/>
                  </a:cubicBezTo>
                  <a:lnTo>
                    <a:pt x="24409400" y="2095500"/>
                  </a:lnTo>
                  <a:cubicBezTo>
                    <a:pt x="24409400" y="2102485"/>
                    <a:pt x="24403686" y="2108200"/>
                    <a:pt x="24396700" y="2108200"/>
                  </a:cubicBezTo>
                  <a:lnTo>
                    <a:pt x="12700" y="2108200"/>
                  </a:lnTo>
                  <a:cubicBezTo>
                    <a:pt x="5715" y="2108200"/>
                    <a:pt x="0" y="2102485"/>
                    <a:pt x="0" y="2095500"/>
                  </a:cubicBezTo>
                  <a:lnTo>
                    <a:pt x="0" y="12700"/>
                  </a:lnTo>
                  <a:cubicBezTo>
                    <a:pt x="0" y="5715"/>
                    <a:pt x="5715" y="0"/>
                    <a:pt x="12700" y="0"/>
                  </a:cubicBezTo>
                  <a:moveTo>
                    <a:pt x="12700" y="25400"/>
                  </a:moveTo>
                  <a:lnTo>
                    <a:pt x="12700" y="12700"/>
                  </a:lnTo>
                  <a:lnTo>
                    <a:pt x="25400" y="12700"/>
                  </a:lnTo>
                  <a:lnTo>
                    <a:pt x="25400" y="2095500"/>
                  </a:lnTo>
                  <a:lnTo>
                    <a:pt x="12700" y="2095500"/>
                  </a:lnTo>
                  <a:lnTo>
                    <a:pt x="12700" y="2082800"/>
                  </a:lnTo>
                  <a:lnTo>
                    <a:pt x="24396700" y="2082800"/>
                  </a:lnTo>
                  <a:lnTo>
                    <a:pt x="24396700" y="2095500"/>
                  </a:lnTo>
                  <a:lnTo>
                    <a:pt x="24384000" y="2095500"/>
                  </a:lnTo>
                  <a:lnTo>
                    <a:pt x="24384000" y="12700"/>
                  </a:lnTo>
                  <a:lnTo>
                    <a:pt x="24396700" y="12700"/>
                  </a:lnTo>
                  <a:lnTo>
                    <a:pt x="24396700" y="25400"/>
                  </a:lnTo>
                  <a:lnTo>
                    <a:pt x="12700" y="25400"/>
                  </a:lnTo>
                  <a:close/>
                </a:path>
              </a:pathLst>
            </a:custGeom>
            <a:solidFill>
              <a:srgbClr val="2F528F"/>
            </a:solidFill>
          </p:spPr>
        </p:sp>
      </p:grpSp>
      <p:sp>
        <p:nvSpPr>
          <p:cNvPr name="Freeform 5" id="5" descr="Text  Description automatically generated with medium confidence"/>
          <p:cNvSpPr/>
          <p:nvPr/>
        </p:nvSpPr>
        <p:spPr>
          <a:xfrm flipH="false" flipV="false" rot="0">
            <a:off x="15265394" y="200024"/>
            <a:ext cx="2359024" cy="1203196"/>
          </a:xfrm>
          <a:custGeom>
            <a:avLst/>
            <a:gdLst/>
            <a:ahLst/>
            <a:cxnLst/>
            <a:rect r="r" b="b" t="t" l="l"/>
            <a:pathLst>
              <a:path h="1203196" w="2359024">
                <a:moveTo>
                  <a:pt x="0" y="0"/>
                </a:moveTo>
                <a:lnTo>
                  <a:pt x="2359024" y="0"/>
                </a:lnTo>
                <a:lnTo>
                  <a:pt x="2359024" y="1203196"/>
                </a:lnTo>
                <a:lnTo>
                  <a:pt x="0" y="1203196"/>
                </a:lnTo>
                <a:lnTo>
                  <a:pt x="0" y="0"/>
                </a:lnTo>
                <a:close/>
              </a:path>
            </a:pathLst>
          </a:custGeom>
          <a:blipFill>
            <a:blip r:embed="rId3"/>
            <a:stretch>
              <a:fillRect l="0" t="-100" r="0" b="-100"/>
            </a:stretch>
          </a:blipFill>
        </p:spPr>
      </p:sp>
      <p:pic>
        <p:nvPicPr>
          <p:cNvPr name="Picture 6" id="6"/>
          <p:cNvPicPr>
            <a:picLocks noChangeAspect="true"/>
          </p:cNvPicPr>
          <p:nvPr/>
        </p:nvPicPr>
        <p:blipFill>
          <a:blip r:embed="rId4"/>
          <a:stretch>
            <a:fillRect/>
          </a:stretch>
        </p:blipFill>
        <p:spPr>
          <a:xfrm rot="0">
            <a:off x="267829" y="1747946"/>
            <a:ext cx="3387097" cy="1975807"/>
          </a:xfrm>
          <a:prstGeom prst="rect">
            <a:avLst/>
          </a:prstGeom>
        </p:spPr>
      </p:pic>
      <p:pic>
        <p:nvPicPr>
          <p:cNvPr name="Picture 7" id="7"/>
          <p:cNvPicPr>
            <a:picLocks noChangeAspect="true"/>
          </p:cNvPicPr>
          <p:nvPr/>
        </p:nvPicPr>
        <p:blipFill>
          <a:blip r:embed="rId5"/>
          <a:stretch>
            <a:fillRect/>
          </a:stretch>
        </p:blipFill>
        <p:spPr>
          <a:xfrm rot="0">
            <a:off x="11995871" y="1454565"/>
            <a:ext cx="5826715" cy="1761650"/>
          </a:xfrm>
          <a:prstGeom prst="rect">
            <a:avLst/>
          </a:prstGeom>
        </p:spPr>
      </p:pic>
      <p:sp>
        <p:nvSpPr>
          <p:cNvPr name="TextBox 8" id="8"/>
          <p:cNvSpPr txBox="true"/>
          <p:nvPr/>
        </p:nvSpPr>
        <p:spPr>
          <a:xfrm rot="0">
            <a:off x="550087" y="529258"/>
            <a:ext cx="11384743" cy="502539"/>
          </a:xfrm>
          <a:prstGeom prst="rect">
            <a:avLst/>
          </a:prstGeom>
        </p:spPr>
        <p:txBody>
          <a:bodyPr anchor="t" rtlCol="false" tIns="0" lIns="0" bIns="0" rIns="0">
            <a:spAutoFit/>
          </a:bodyPr>
          <a:lstStyle/>
          <a:p>
            <a:pPr algn="l">
              <a:lnSpc>
                <a:spcPts val="3888"/>
              </a:lnSpc>
            </a:pPr>
            <a:r>
              <a:rPr lang="en-US" b="true" sz="3600">
                <a:solidFill>
                  <a:srgbClr val="FFFFFF"/>
                </a:solidFill>
                <a:latin typeface="Roboto Bold"/>
                <a:ea typeface="Roboto Bold"/>
                <a:cs typeface="Roboto Bold"/>
                <a:sym typeface="Roboto Bold"/>
              </a:rPr>
              <a:t>Allied Health Professionals at ELFT</a:t>
            </a:r>
          </a:p>
        </p:txBody>
      </p:sp>
      <p:sp>
        <p:nvSpPr>
          <p:cNvPr name="TextBox 9" id="9"/>
          <p:cNvSpPr txBox="true"/>
          <p:nvPr/>
        </p:nvSpPr>
        <p:spPr>
          <a:xfrm rot="0">
            <a:off x="3903902" y="2007411"/>
            <a:ext cx="4978584" cy="705295"/>
          </a:xfrm>
          <a:prstGeom prst="rect">
            <a:avLst/>
          </a:prstGeom>
        </p:spPr>
        <p:txBody>
          <a:bodyPr anchor="t" rtlCol="false" tIns="0" lIns="0" bIns="0" rIns="0">
            <a:spAutoFit/>
          </a:bodyPr>
          <a:lstStyle/>
          <a:p>
            <a:pPr algn="l">
              <a:lnSpc>
                <a:spcPts val="5750"/>
              </a:lnSpc>
            </a:pPr>
            <a:r>
              <a:rPr lang="en-US" sz="4107">
                <a:solidFill>
                  <a:srgbClr val="000000"/>
                </a:solidFill>
                <a:latin typeface="League Spartan"/>
                <a:ea typeface="League Spartan"/>
                <a:cs typeface="League Spartan"/>
                <a:sym typeface="League Spartan"/>
              </a:rPr>
              <a:t>Arts Therapists</a:t>
            </a:r>
          </a:p>
        </p:txBody>
      </p:sp>
      <p:grpSp>
        <p:nvGrpSpPr>
          <p:cNvPr name="Group 10" id="10"/>
          <p:cNvGrpSpPr/>
          <p:nvPr/>
        </p:nvGrpSpPr>
        <p:grpSpPr>
          <a:xfrm rot="0">
            <a:off x="5143821" y="7967835"/>
            <a:ext cx="3807128" cy="1878523"/>
            <a:chOff x="0" y="0"/>
            <a:chExt cx="1690816" cy="834287"/>
          </a:xfrm>
        </p:grpSpPr>
        <p:sp>
          <p:nvSpPr>
            <p:cNvPr name="Freeform 11" id="11"/>
            <p:cNvSpPr/>
            <p:nvPr/>
          </p:nvSpPr>
          <p:spPr>
            <a:xfrm flipH="false" flipV="false" rot="0">
              <a:off x="0" y="0"/>
              <a:ext cx="1690816" cy="834287"/>
            </a:xfrm>
            <a:custGeom>
              <a:avLst/>
              <a:gdLst/>
              <a:ahLst/>
              <a:cxnLst/>
              <a:rect r="r" b="b" t="t" l="l"/>
              <a:pathLst>
                <a:path h="834287" w="1690816">
                  <a:moveTo>
                    <a:pt x="845408" y="0"/>
                  </a:moveTo>
                  <a:cubicBezTo>
                    <a:pt x="378502" y="0"/>
                    <a:pt x="0" y="186761"/>
                    <a:pt x="0" y="417143"/>
                  </a:cubicBezTo>
                  <a:cubicBezTo>
                    <a:pt x="0" y="647525"/>
                    <a:pt x="378502" y="834287"/>
                    <a:pt x="845408" y="834287"/>
                  </a:cubicBezTo>
                  <a:cubicBezTo>
                    <a:pt x="1312314" y="834287"/>
                    <a:pt x="1690816" y="647525"/>
                    <a:pt x="1690816" y="417143"/>
                  </a:cubicBezTo>
                  <a:cubicBezTo>
                    <a:pt x="1690816" y="186761"/>
                    <a:pt x="1312314" y="0"/>
                    <a:pt x="845408" y="0"/>
                  </a:cubicBezTo>
                  <a:close/>
                </a:path>
              </a:pathLst>
            </a:custGeom>
            <a:solidFill>
              <a:srgbClr val="737373"/>
            </a:solidFill>
          </p:spPr>
        </p:sp>
        <p:sp>
          <p:nvSpPr>
            <p:cNvPr name="TextBox 12" id="12"/>
            <p:cNvSpPr txBox="true"/>
            <p:nvPr/>
          </p:nvSpPr>
          <p:spPr>
            <a:xfrm>
              <a:off x="158514" y="30589"/>
              <a:ext cx="1373788" cy="725483"/>
            </a:xfrm>
            <a:prstGeom prst="rect">
              <a:avLst/>
            </a:prstGeom>
          </p:spPr>
          <p:txBody>
            <a:bodyPr anchor="ctr" rtlCol="false" tIns="67421" lIns="67421" bIns="67421" rIns="67421"/>
            <a:lstStyle/>
            <a:p>
              <a:pPr algn="ctr">
                <a:lnSpc>
                  <a:spcPts val="3499"/>
                </a:lnSpc>
              </a:pPr>
            </a:p>
          </p:txBody>
        </p:sp>
      </p:grpSp>
      <p:grpSp>
        <p:nvGrpSpPr>
          <p:cNvPr name="Group 13" id="13"/>
          <p:cNvGrpSpPr/>
          <p:nvPr/>
        </p:nvGrpSpPr>
        <p:grpSpPr>
          <a:xfrm rot="0">
            <a:off x="9545601" y="7967835"/>
            <a:ext cx="3807128" cy="1878523"/>
            <a:chOff x="0" y="0"/>
            <a:chExt cx="1690816" cy="834287"/>
          </a:xfrm>
        </p:grpSpPr>
        <p:sp>
          <p:nvSpPr>
            <p:cNvPr name="Freeform 14" id="14"/>
            <p:cNvSpPr/>
            <p:nvPr/>
          </p:nvSpPr>
          <p:spPr>
            <a:xfrm flipH="false" flipV="false" rot="0">
              <a:off x="0" y="0"/>
              <a:ext cx="1690816" cy="834287"/>
            </a:xfrm>
            <a:custGeom>
              <a:avLst/>
              <a:gdLst/>
              <a:ahLst/>
              <a:cxnLst/>
              <a:rect r="r" b="b" t="t" l="l"/>
              <a:pathLst>
                <a:path h="834287" w="1690816">
                  <a:moveTo>
                    <a:pt x="845408" y="0"/>
                  </a:moveTo>
                  <a:cubicBezTo>
                    <a:pt x="378502" y="0"/>
                    <a:pt x="0" y="186761"/>
                    <a:pt x="0" y="417143"/>
                  </a:cubicBezTo>
                  <a:cubicBezTo>
                    <a:pt x="0" y="647525"/>
                    <a:pt x="378502" y="834287"/>
                    <a:pt x="845408" y="834287"/>
                  </a:cubicBezTo>
                  <a:cubicBezTo>
                    <a:pt x="1312314" y="834287"/>
                    <a:pt x="1690816" y="647525"/>
                    <a:pt x="1690816" y="417143"/>
                  </a:cubicBezTo>
                  <a:cubicBezTo>
                    <a:pt x="1690816" y="186761"/>
                    <a:pt x="1312314" y="0"/>
                    <a:pt x="845408" y="0"/>
                  </a:cubicBezTo>
                  <a:close/>
                </a:path>
              </a:pathLst>
            </a:custGeom>
            <a:solidFill>
              <a:srgbClr val="37474F"/>
            </a:solidFill>
          </p:spPr>
        </p:sp>
        <p:sp>
          <p:nvSpPr>
            <p:cNvPr name="TextBox 15" id="15"/>
            <p:cNvSpPr txBox="true"/>
            <p:nvPr/>
          </p:nvSpPr>
          <p:spPr>
            <a:xfrm>
              <a:off x="158514" y="30589"/>
              <a:ext cx="1373788" cy="725483"/>
            </a:xfrm>
            <a:prstGeom prst="rect">
              <a:avLst/>
            </a:prstGeom>
          </p:spPr>
          <p:txBody>
            <a:bodyPr anchor="ctr" rtlCol="false" tIns="67421" lIns="67421" bIns="67421" rIns="67421"/>
            <a:lstStyle/>
            <a:p>
              <a:pPr algn="ctr">
                <a:lnSpc>
                  <a:spcPts val="3499"/>
                </a:lnSpc>
              </a:pPr>
            </a:p>
          </p:txBody>
        </p:sp>
      </p:grpSp>
      <p:sp>
        <p:nvSpPr>
          <p:cNvPr name="TextBox 16" id="16"/>
          <p:cNvSpPr txBox="true"/>
          <p:nvPr/>
        </p:nvSpPr>
        <p:spPr>
          <a:xfrm rot="0">
            <a:off x="9896769" y="8121104"/>
            <a:ext cx="3104793" cy="695505"/>
          </a:xfrm>
          <a:prstGeom prst="rect">
            <a:avLst/>
          </a:prstGeom>
        </p:spPr>
        <p:txBody>
          <a:bodyPr anchor="t" rtlCol="false" tIns="0" lIns="0" bIns="0" rIns="0">
            <a:spAutoFit/>
          </a:bodyPr>
          <a:lstStyle/>
          <a:p>
            <a:pPr algn="ctr">
              <a:lnSpc>
                <a:spcPts val="5765"/>
              </a:lnSpc>
            </a:pPr>
            <a:r>
              <a:rPr lang="en-US" sz="4117">
                <a:solidFill>
                  <a:srgbClr val="FFFFFF"/>
                </a:solidFill>
                <a:latin typeface="League Spartan"/>
                <a:ea typeface="League Spartan"/>
                <a:cs typeface="League Spartan"/>
                <a:sym typeface="League Spartan"/>
              </a:rPr>
              <a:t> Asian</a:t>
            </a:r>
          </a:p>
        </p:txBody>
      </p:sp>
      <p:grpSp>
        <p:nvGrpSpPr>
          <p:cNvPr name="Group 17" id="17"/>
          <p:cNvGrpSpPr/>
          <p:nvPr/>
        </p:nvGrpSpPr>
        <p:grpSpPr>
          <a:xfrm rot="0">
            <a:off x="13947382" y="7967835"/>
            <a:ext cx="3807128" cy="1917879"/>
            <a:chOff x="0" y="0"/>
            <a:chExt cx="1690816" cy="851765"/>
          </a:xfrm>
        </p:grpSpPr>
        <p:sp>
          <p:nvSpPr>
            <p:cNvPr name="Freeform 18" id="18"/>
            <p:cNvSpPr/>
            <p:nvPr/>
          </p:nvSpPr>
          <p:spPr>
            <a:xfrm flipH="false" flipV="false" rot="0">
              <a:off x="0" y="0"/>
              <a:ext cx="1690816" cy="851765"/>
            </a:xfrm>
            <a:custGeom>
              <a:avLst/>
              <a:gdLst/>
              <a:ahLst/>
              <a:cxnLst/>
              <a:rect r="r" b="b" t="t" l="l"/>
              <a:pathLst>
                <a:path h="851765" w="1690816">
                  <a:moveTo>
                    <a:pt x="845408" y="0"/>
                  </a:moveTo>
                  <a:cubicBezTo>
                    <a:pt x="378502" y="0"/>
                    <a:pt x="0" y="190674"/>
                    <a:pt x="0" y="425883"/>
                  </a:cubicBezTo>
                  <a:cubicBezTo>
                    <a:pt x="0" y="661091"/>
                    <a:pt x="378502" y="851765"/>
                    <a:pt x="845408" y="851765"/>
                  </a:cubicBezTo>
                  <a:cubicBezTo>
                    <a:pt x="1312314" y="851765"/>
                    <a:pt x="1690816" y="661091"/>
                    <a:pt x="1690816" y="425883"/>
                  </a:cubicBezTo>
                  <a:cubicBezTo>
                    <a:pt x="1690816" y="190674"/>
                    <a:pt x="1312314" y="0"/>
                    <a:pt x="845408" y="0"/>
                  </a:cubicBezTo>
                  <a:close/>
                </a:path>
              </a:pathLst>
            </a:custGeom>
            <a:solidFill>
              <a:srgbClr val="2F528F"/>
            </a:solidFill>
          </p:spPr>
        </p:sp>
        <p:sp>
          <p:nvSpPr>
            <p:cNvPr name="TextBox 19" id="19"/>
            <p:cNvSpPr txBox="true"/>
            <p:nvPr/>
          </p:nvSpPr>
          <p:spPr>
            <a:xfrm>
              <a:off x="158514" y="32228"/>
              <a:ext cx="1373788" cy="739684"/>
            </a:xfrm>
            <a:prstGeom prst="rect">
              <a:avLst/>
            </a:prstGeom>
          </p:spPr>
          <p:txBody>
            <a:bodyPr anchor="ctr" rtlCol="false" tIns="67421" lIns="67421" bIns="67421" rIns="67421"/>
            <a:lstStyle/>
            <a:p>
              <a:pPr algn="ctr">
                <a:lnSpc>
                  <a:spcPts val="3499"/>
                </a:lnSpc>
              </a:pPr>
            </a:p>
          </p:txBody>
        </p:sp>
      </p:grpSp>
      <p:sp>
        <p:nvSpPr>
          <p:cNvPr name="TextBox 20" id="20"/>
          <p:cNvSpPr txBox="true"/>
          <p:nvPr/>
        </p:nvSpPr>
        <p:spPr>
          <a:xfrm rot="0">
            <a:off x="550087" y="7872479"/>
            <a:ext cx="4142713" cy="1831111"/>
          </a:xfrm>
          <a:prstGeom prst="rect">
            <a:avLst/>
          </a:prstGeom>
        </p:spPr>
        <p:txBody>
          <a:bodyPr anchor="t" rtlCol="false" tIns="0" lIns="0" bIns="0" rIns="0">
            <a:spAutoFit/>
          </a:bodyPr>
          <a:lstStyle/>
          <a:p>
            <a:pPr algn="ctr">
              <a:lnSpc>
                <a:spcPts val="4890"/>
              </a:lnSpc>
            </a:pPr>
            <a:r>
              <a:rPr lang="en-US" sz="3492">
                <a:solidFill>
                  <a:srgbClr val="000000"/>
                </a:solidFill>
                <a:latin typeface="League Spartan"/>
                <a:ea typeface="League Spartan"/>
                <a:cs typeface="League Spartan"/>
                <a:sym typeface="League Spartan"/>
              </a:rPr>
              <a:t>Mean average banding for AHPs by ethnicity:</a:t>
            </a:r>
          </a:p>
        </p:txBody>
      </p:sp>
      <p:sp>
        <p:nvSpPr>
          <p:cNvPr name="TextBox 21" id="21"/>
          <p:cNvSpPr txBox="true"/>
          <p:nvPr/>
        </p:nvSpPr>
        <p:spPr>
          <a:xfrm rot="0">
            <a:off x="10099347" y="8730884"/>
            <a:ext cx="2699636" cy="762345"/>
          </a:xfrm>
          <a:prstGeom prst="rect">
            <a:avLst/>
          </a:prstGeom>
        </p:spPr>
        <p:txBody>
          <a:bodyPr anchor="t" rtlCol="false" tIns="0" lIns="0" bIns="0" rIns="0">
            <a:spAutoFit/>
          </a:bodyPr>
          <a:lstStyle/>
          <a:p>
            <a:pPr algn="ctr">
              <a:lnSpc>
                <a:spcPts val="6280"/>
              </a:lnSpc>
            </a:pPr>
            <a:r>
              <a:rPr lang="en-US" sz="4486">
                <a:solidFill>
                  <a:srgbClr val="FFFFFF"/>
                </a:solidFill>
                <a:latin typeface="League Spartan"/>
                <a:ea typeface="League Spartan"/>
                <a:cs typeface="League Spartan"/>
                <a:sym typeface="League Spartan"/>
              </a:rPr>
              <a:t>Band 7</a:t>
            </a:r>
          </a:p>
        </p:txBody>
      </p:sp>
      <p:sp>
        <p:nvSpPr>
          <p:cNvPr name="TextBox 22" id="22"/>
          <p:cNvSpPr txBox="true"/>
          <p:nvPr/>
        </p:nvSpPr>
        <p:spPr>
          <a:xfrm rot="0">
            <a:off x="870445" y="2083827"/>
            <a:ext cx="2181866" cy="616197"/>
          </a:xfrm>
          <a:prstGeom prst="rect">
            <a:avLst/>
          </a:prstGeom>
        </p:spPr>
        <p:txBody>
          <a:bodyPr anchor="t" rtlCol="false" tIns="0" lIns="0" bIns="0" rIns="0">
            <a:spAutoFit/>
          </a:bodyPr>
          <a:lstStyle/>
          <a:p>
            <a:pPr algn="ctr">
              <a:lnSpc>
                <a:spcPts val="5138"/>
              </a:lnSpc>
            </a:pPr>
            <a:r>
              <a:rPr lang="en-US" sz="3670">
                <a:solidFill>
                  <a:srgbClr val="000000"/>
                </a:solidFill>
                <a:latin typeface="League Spartan"/>
                <a:ea typeface="League Spartan"/>
                <a:cs typeface="League Spartan"/>
                <a:sym typeface="League Spartan"/>
              </a:rPr>
              <a:t>Black</a:t>
            </a:r>
          </a:p>
        </p:txBody>
      </p:sp>
      <p:pic>
        <p:nvPicPr>
          <p:cNvPr name="Picture 23" id="23"/>
          <p:cNvPicPr>
            <a:picLocks noChangeAspect="true"/>
          </p:cNvPicPr>
          <p:nvPr/>
        </p:nvPicPr>
        <p:blipFill>
          <a:blip r:embed="rId6"/>
          <a:stretch>
            <a:fillRect/>
          </a:stretch>
        </p:blipFill>
        <p:spPr>
          <a:xfrm rot="0">
            <a:off x="267829" y="3579816"/>
            <a:ext cx="3387097" cy="1975807"/>
          </a:xfrm>
          <a:prstGeom prst="rect">
            <a:avLst/>
          </a:prstGeom>
        </p:spPr>
      </p:pic>
      <p:sp>
        <p:nvSpPr>
          <p:cNvPr name="TextBox 24" id="24"/>
          <p:cNvSpPr txBox="true"/>
          <p:nvPr/>
        </p:nvSpPr>
        <p:spPr>
          <a:xfrm rot="0">
            <a:off x="1280431" y="3914846"/>
            <a:ext cx="1361895" cy="616197"/>
          </a:xfrm>
          <a:prstGeom prst="rect">
            <a:avLst/>
          </a:prstGeom>
        </p:spPr>
        <p:txBody>
          <a:bodyPr anchor="t" rtlCol="false" tIns="0" lIns="0" bIns="0" rIns="0">
            <a:spAutoFit/>
          </a:bodyPr>
          <a:lstStyle/>
          <a:p>
            <a:pPr algn="ctr">
              <a:lnSpc>
                <a:spcPts val="5138"/>
              </a:lnSpc>
            </a:pPr>
            <a:r>
              <a:rPr lang="en-US" sz="3670">
                <a:solidFill>
                  <a:srgbClr val="000000"/>
                </a:solidFill>
                <a:latin typeface="League Spartan"/>
                <a:ea typeface="League Spartan"/>
                <a:cs typeface="League Spartan"/>
                <a:sym typeface="League Spartan"/>
              </a:rPr>
              <a:t>Asian</a:t>
            </a:r>
          </a:p>
        </p:txBody>
      </p:sp>
      <p:pic>
        <p:nvPicPr>
          <p:cNvPr name="Picture 25" id="25"/>
          <p:cNvPicPr>
            <a:picLocks noChangeAspect="true"/>
          </p:cNvPicPr>
          <p:nvPr/>
        </p:nvPicPr>
        <p:blipFill>
          <a:blip r:embed="rId7"/>
          <a:stretch>
            <a:fillRect/>
          </a:stretch>
        </p:blipFill>
        <p:spPr>
          <a:xfrm rot="0">
            <a:off x="267830" y="5338301"/>
            <a:ext cx="3387097" cy="1975807"/>
          </a:xfrm>
          <a:prstGeom prst="rect">
            <a:avLst/>
          </a:prstGeom>
        </p:spPr>
      </p:pic>
      <p:sp>
        <p:nvSpPr>
          <p:cNvPr name="TextBox 26" id="26"/>
          <p:cNvSpPr txBox="true"/>
          <p:nvPr/>
        </p:nvSpPr>
        <p:spPr>
          <a:xfrm rot="0">
            <a:off x="1243140" y="5663890"/>
            <a:ext cx="1436476" cy="616197"/>
          </a:xfrm>
          <a:prstGeom prst="rect">
            <a:avLst/>
          </a:prstGeom>
        </p:spPr>
        <p:txBody>
          <a:bodyPr anchor="t" rtlCol="false" tIns="0" lIns="0" bIns="0" rIns="0">
            <a:spAutoFit/>
          </a:bodyPr>
          <a:lstStyle/>
          <a:p>
            <a:pPr algn="ctr">
              <a:lnSpc>
                <a:spcPts val="5138"/>
              </a:lnSpc>
            </a:pPr>
            <a:r>
              <a:rPr lang="en-US" sz="3670">
                <a:solidFill>
                  <a:srgbClr val="FFFFFF"/>
                </a:solidFill>
                <a:latin typeface="League Spartan"/>
                <a:ea typeface="League Spartan"/>
                <a:cs typeface="League Spartan"/>
                <a:sym typeface="League Spartan"/>
              </a:rPr>
              <a:t>White</a:t>
            </a:r>
          </a:p>
        </p:txBody>
      </p:sp>
      <p:sp>
        <p:nvSpPr>
          <p:cNvPr name="TextBox 27" id="27"/>
          <p:cNvSpPr txBox="true"/>
          <p:nvPr/>
        </p:nvSpPr>
        <p:spPr>
          <a:xfrm rot="0">
            <a:off x="13509367" y="1933500"/>
            <a:ext cx="1950589" cy="778095"/>
          </a:xfrm>
          <a:prstGeom prst="rect">
            <a:avLst/>
          </a:prstGeom>
        </p:spPr>
        <p:txBody>
          <a:bodyPr anchor="t" rtlCol="false" tIns="0" lIns="0" bIns="0" rIns="0">
            <a:spAutoFit/>
          </a:bodyPr>
          <a:lstStyle/>
          <a:p>
            <a:pPr algn="ctr">
              <a:lnSpc>
                <a:spcPts val="6300"/>
              </a:lnSpc>
            </a:pPr>
            <a:r>
              <a:rPr lang="en-US" sz="4500">
                <a:solidFill>
                  <a:srgbClr val="2F528F"/>
                </a:solidFill>
                <a:latin typeface="League Spartan"/>
                <a:ea typeface="League Spartan"/>
                <a:cs typeface="League Spartan"/>
                <a:sym typeface="League Spartan"/>
              </a:rPr>
              <a:t>Black</a:t>
            </a:r>
          </a:p>
        </p:txBody>
      </p:sp>
      <p:sp>
        <p:nvSpPr>
          <p:cNvPr name="TextBox 28" id="28"/>
          <p:cNvSpPr txBox="true"/>
          <p:nvPr/>
        </p:nvSpPr>
        <p:spPr>
          <a:xfrm rot="0">
            <a:off x="3903902" y="3035456"/>
            <a:ext cx="8999587" cy="705295"/>
          </a:xfrm>
          <a:prstGeom prst="rect">
            <a:avLst/>
          </a:prstGeom>
        </p:spPr>
        <p:txBody>
          <a:bodyPr anchor="t" rtlCol="false" tIns="0" lIns="0" bIns="0" rIns="0">
            <a:spAutoFit/>
          </a:bodyPr>
          <a:lstStyle/>
          <a:p>
            <a:pPr algn="l">
              <a:lnSpc>
                <a:spcPts val="5750"/>
              </a:lnSpc>
            </a:pPr>
            <a:r>
              <a:rPr lang="en-US" sz="4107">
                <a:solidFill>
                  <a:srgbClr val="000000"/>
                </a:solidFill>
                <a:latin typeface="League Spartan"/>
                <a:ea typeface="League Spartan"/>
                <a:cs typeface="League Spartan"/>
                <a:sym typeface="League Spartan"/>
              </a:rPr>
              <a:t>Speech &amp; Language Therapists</a:t>
            </a:r>
          </a:p>
        </p:txBody>
      </p:sp>
      <p:pic>
        <p:nvPicPr>
          <p:cNvPr name="Picture 29" id="29"/>
          <p:cNvPicPr>
            <a:picLocks noChangeAspect="true"/>
          </p:cNvPicPr>
          <p:nvPr/>
        </p:nvPicPr>
        <p:blipFill>
          <a:blip r:embed="rId8"/>
          <a:stretch>
            <a:fillRect/>
          </a:stretch>
        </p:blipFill>
        <p:spPr>
          <a:xfrm rot="0">
            <a:off x="11971719" y="2611469"/>
            <a:ext cx="6116549" cy="1809956"/>
          </a:xfrm>
          <a:prstGeom prst="rect">
            <a:avLst/>
          </a:prstGeom>
        </p:spPr>
      </p:pic>
      <p:sp>
        <p:nvSpPr>
          <p:cNvPr name="TextBox 30" id="30"/>
          <p:cNvSpPr txBox="true"/>
          <p:nvPr/>
        </p:nvSpPr>
        <p:spPr>
          <a:xfrm rot="0">
            <a:off x="13509367" y="3114556"/>
            <a:ext cx="1950589" cy="778095"/>
          </a:xfrm>
          <a:prstGeom prst="rect">
            <a:avLst/>
          </a:prstGeom>
        </p:spPr>
        <p:txBody>
          <a:bodyPr anchor="t" rtlCol="false" tIns="0" lIns="0" bIns="0" rIns="0">
            <a:spAutoFit/>
          </a:bodyPr>
          <a:lstStyle/>
          <a:p>
            <a:pPr algn="ctr">
              <a:lnSpc>
                <a:spcPts val="6300"/>
              </a:lnSpc>
            </a:pPr>
            <a:r>
              <a:rPr lang="en-US" sz="4500">
                <a:solidFill>
                  <a:srgbClr val="37474F"/>
                </a:solidFill>
                <a:latin typeface="League Spartan"/>
                <a:ea typeface="League Spartan"/>
                <a:cs typeface="League Spartan"/>
                <a:sym typeface="League Spartan"/>
              </a:rPr>
              <a:t>Asian</a:t>
            </a:r>
          </a:p>
        </p:txBody>
      </p:sp>
      <p:sp>
        <p:nvSpPr>
          <p:cNvPr name="TextBox 31" id="31"/>
          <p:cNvSpPr txBox="true"/>
          <p:nvPr/>
        </p:nvSpPr>
        <p:spPr>
          <a:xfrm rot="0">
            <a:off x="3903902" y="5483465"/>
            <a:ext cx="7394998" cy="705295"/>
          </a:xfrm>
          <a:prstGeom prst="rect">
            <a:avLst/>
          </a:prstGeom>
        </p:spPr>
        <p:txBody>
          <a:bodyPr anchor="t" rtlCol="false" tIns="0" lIns="0" bIns="0" rIns="0">
            <a:spAutoFit/>
          </a:bodyPr>
          <a:lstStyle/>
          <a:p>
            <a:pPr algn="l">
              <a:lnSpc>
                <a:spcPts val="5750"/>
              </a:lnSpc>
            </a:pPr>
            <a:r>
              <a:rPr lang="en-US" sz="4107">
                <a:solidFill>
                  <a:srgbClr val="000000"/>
                </a:solidFill>
                <a:latin typeface="League Spartan"/>
                <a:ea typeface="League Spartan"/>
                <a:cs typeface="League Spartan"/>
                <a:sym typeface="League Spartan"/>
              </a:rPr>
              <a:t>Occupational</a:t>
            </a:r>
            <a:r>
              <a:rPr lang="en-US" sz="4107">
                <a:solidFill>
                  <a:srgbClr val="000000"/>
                </a:solidFill>
                <a:latin typeface="League Spartan"/>
                <a:ea typeface="League Spartan"/>
                <a:cs typeface="League Spartan"/>
                <a:sym typeface="League Spartan"/>
              </a:rPr>
              <a:t> Therapists</a:t>
            </a:r>
          </a:p>
        </p:txBody>
      </p:sp>
      <p:pic>
        <p:nvPicPr>
          <p:cNvPr name="Picture 32" id="32"/>
          <p:cNvPicPr>
            <a:picLocks noChangeAspect="true"/>
          </p:cNvPicPr>
          <p:nvPr/>
        </p:nvPicPr>
        <p:blipFill>
          <a:blip r:embed="rId9"/>
          <a:stretch>
            <a:fillRect/>
          </a:stretch>
        </p:blipFill>
        <p:spPr>
          <a:xfrm rot="0">
            <a:off x="11968553" y="4950894"/>
            <a:ext cx="6154536" cy="1816287"/>
          </a:xfrm>
          <a:prstGeom prst="rect">
            <a:avLst/>
          </a:prstGeom>
        </p:spPr>
      </p:pic>
      <p:sp>
        <p:nvSpPr>
          <p:cNvPr name="TextBox 33" id="33"/>
          <p:cNvSpPr txBox="true"/>
          <p:nvPr/>
        </p:nvSpPr>
        <p:spPr>
          <a:xfrm rot="0">
            <a:off x="13509367" y="5457148"/>
            <a:ext cx="1950589" cy="778095"/>
          </a:xfrm>
          <a:prstGeom prst="rect">
            <a:avLst/>
          </a:prstGeom>
        </p:spPr>
        <p:txBody>
          <a:bodyPr anchor="t" rtlCol="false" tIns="0" lIns="0" bIns="0" rIns="0">
            <a:spAutoFit/>
          </a:bodyPr>
          <a:lstStyle/>
          <a:p>
            <a:pPr algn="ctr">
              <a:lnSpc>
                <a:spcPts val="6300"/>
              </a:lnSpc>
            </a:pPr>
            <a:r>
              <a:rPr lang="en-US" sz="4500">
                <a:solidFill>
                  <a:srgbClr val="2F528F"/>
                </a:solidFill>
                <a:latin typeface="League Spartan"/>
                <a:ea typeface="League Spartan"/>
                <a:cs typeface="League Spartan"/>
                <a:sym typeface="League Spartan"/>
              </a:rPr>
              <a:t>Black</a:t>
            </a:r>
          </a:p>
        </p:txBody>
      </p:sp>
      <p:sp>
        <p:nvSpPr>
          <p:cNvPr name="TextBox 34" id="34"/>
          <p:cNvSpPr txBox="true"/>
          <p:nvPr/>
        </p:nvSpPr>
        <p:spPr>
          <a:xfrm rot="0">
            <a:off x="3903902" y="6540054"/>
            <a:ext cx="4978584" cy="705295"/>
          </a:xfrm>
          <a:prstGeom prst="rect">
            <a:avLst/>
          </a:prstGeom>
        </p:spPr>
        <p:txBody>
          <a:bodyPr anchor="t" rtlCol="false" tIns="0" lIns="0" bIns="0" rIns="0">
            <a:spAutoFit/>
          </a:bodyPr>
          <a:lstStyle/>
          <a:p>
            <a:pPr algn="l">
              <a:lnSpc>
                <a:spcPts val="5750"/>
              </a:lnSpc>
            </a:pPr>
            <a:r>
              <a:rPr lang="en-US" sz="4107">
                <a:solidFill>
                  <a:srgbClr val="000000"/>
                </a:solidFill>
                <a:latin typeface="League Spartan"/>
                <a:ea typeface="League Spartan"/>
                <a:cs typeface="League Spartan"/>
                <a:sym typeface="League Spartan"/>
              </a:rPr>
              <a:t>Physiotherapists</a:t>
            </a:r>
          </a:p>
        </p:txBody>
      </p:sp>
      <p:pic>
        <p:nvPicPr>
          <p:cNvPr name="Picture 35" id="35"/>
          <p:cNvPicPr>
            <a:picLocks noChangeAspect="true"/>
          </p:cNvPicPr>
          <p:nvPr/>
        </p:nvPicPr>
        <p:blipFill>
          <a:blip r:embed="rId10"/>
          <a:stretch>
            <a:fillRect/>
          </a:stretch>
        </p:blipFill>
        <p:spPr>
          <a:xfrm rot="0">
            <a:off x="11946248" y="6090596"/>
            <a:ext cx="6422190" cy="1860896"/>
          </a:xfrm>
          <a:prstGeom prst="rect">
            <a:avLst/>
          </a:prstGeom>
        </p:spPr>
      </p:pic>
      <p:sp>
        <p:nvSpPr>
          <p:cNvPr name="TextBox 36" id="36"/>
          <p:cNvSpPr txBox="true"/>
          <p:nvPr/>
        </p:nvSpPr>
        <p:spPr>
          <a:xfrm rot="0">
            <a:off x="13509367" y="6619154"/>
            <a:ext cx="1950589" cy="778095"/>
          </a:xfrm>
          <a:prstGeom prst="rect">
            <a:avLst/>
          </a:prstGeom>
        </p:spPr>
        <p:txBody>
          <a:bodyPr anchor="t" rtlCol="false" tIns="0" lIns="0" bIns="0" rIns="0">
            <a:spAutoFit/>
          </a:bodyPr>
          <a:lstStyle/>
          <a:p>
            <a:pPr algn="ctr">
              <a:lnSpc>
                <a:spcPts val="6300"/>
              </a:lnSpc>
            </a:pPr>
            <a:r>
              <a:rPr lang="en-US" sz="4500">
                <a:solidFill>
                  <a:srgbClr val="37474F"/>
                </a:solidFill>
                <a:latin typeface="League Spartan"/>
                <a:ea typeface="League Spartan"/>
                <a:cs typeface="League Spartan"/>
                <a:sym typeface="League Spartan"/>
              </a:rPr>
              <a:t>Asian</a:t>
            </a:r>
          </a:p>
        </p:txBody>
      </p:sp>
      <p:pic>
        <p:nvPicPr>
          <p:cNvPr name="Picture 37" id="37"/>
          <p:cNvPicPr>
            <a:picLocks noChangeAspect="true"/>
          </p:cNvPicPr>
          <p:nvPr/>
        </p:nvPicPr>
        <p:blipFill>
          <a:blip r:embed="rId11"/>
          <a:stretch>
            <a:fillRect/>
          </a:stretch>
        </p:blipFill>
        <p:spPr>
          <a:xfrm rot="0">
            <a:off x="11966042" y="3767799"/>
            <a:ext cx="6184662" cy="1821308"/>
          </a:xfrm>
          <a:prstGeom prst="rect">
            <a:avLst/>
          </a:prstGeom>
        </p:spPr>
      </p:pic>
      <p:sp>
        <p:nvSpPr>
          <p:cNvPr name="TextBox 38" id="38"/>
          <p:cNvSpPr txBox="true"/>
          <p:nvPr/>
        </p:nvSpPr>
        <p:spPr>
          <a:xfrm rot="0">
            <a:off x="3903902" y="4282943"/>
            <a:ext cx="4978584" cy="705295"/>
          </a:xfrm>
          <a:prstGeom prst="rect">
            <a:avLst/>
          </a:prstGeom>
        </p:spPr>
        <p:txBody>
          <a:bodyPr anchor="t" rtlCol="false" tIns="0" lIns="0" bIns="0" rIns="0">
            <a:spAutoFit/>
          </a:bodyPr>
          <a:lstStyle/>
          <a:p>
            <a:pPr algn="l">
              <a:lnSpc>
                <a:spcPts val="5750"/>
              </a:lnSpc>
            </a:pPr>
            <a:r>
              <a:rPr lang="en-US" sz="4107">
                <a:solidFill>
                  <a:srgbClr val="000000"/>
                </a:solidFill>
                <a:latin typeface="League Spartan"/>
                <a:ea typeface="League Spartan"/>
                <a:cs typeface="League Spartan"/>
                <a:sym typeface="League Spartan"/>
              </a:rPr>
              <a:t>Podiatrists</a:t>
            </a:r>
          </a:p>
        </p:txBody>
      </p:sp>
      <p:sp>
        <p:nvSpPr>
          <p:cNvPr name="TextBox 39" id="39"/>
          <p:cNvSpPr txBox="true"/>
          <p:nvPr/>
        </p:nvSpPr>
        <p:spPr>
          <a:xfrm rot="0">
            <a:off x="13509367" y="4314202"/>
            <a:ext cx="1950589" cy="778095"/>
          </a:xfrm>
          <a:prstGeom prst="rect">
            <a:avLst/>
          </a:prstGeom>
        </p:spPr>
        <p:txBody>
          <a:bodyPr anchor="t" rtlCol="false" tIns="0" lIns="0" bIns="0" rIns="0">
            <a:spAutoFit/>
          </a:bodyPr>
          <a:lstStyle/>
          <a:p>
            <a:pPr algn="ctr">
              <a:lnSpc>
                <a:spcPts val="6300"/>
              </a:lnSpc>
            </a:pPr>
            <a:r>
              <a:rPr lang="en-US" sz="4500">
                <a:solidFill>
                  <a:srgbClr val="004AAD"/>
                </a:solidFill>
                <a:latin typeface="League Spartan"/>
                <a:ea typeface="League Spartan"/>
                <a:cs typeface="League Spartan"/>
                <a:sym typeface="League Spartan"/>
              </a:rPr>
              <a:t>Mixed</a:t>
            </a:r>
          </a:p>
        </p:txBody>
      </p:sp>
      <p:sp>
        <p:nvSpPr>
          <p:cNvPr name="TextBox 40" id="40"/>
          <p:cNvSpPr txBox="true"/>
          <p:nvPr/>
        </p:nvSpPr>
        <p:spPr>
          <a:xfrm rot="0">
            <a:off x="5494988" y="8121104"/>
            <a:ext cx="3104793" cy="695505"/>
          </a:xfrm>
          <a:prstGeom prst="rect">
            <a:avLst/>
          </a:prstGeom>
        </p:spPr>
        <p:txBody>
          <a:bodyPr anchor="t" rtlCol="false" tIns="0" lIns="0" bIns="0" rIns="0">
            <a:spAutoFit/>
          </a:bodyPr>
          <a:lstStyle/>
          <a:p>
            <a:pPr algn="ctr">
              <a:lnSpc>
                <a:spcPts val="5765"/>
              </a:lnSpc>
            </a:pPr>
            <a:r>
              <a:rPr lang="en-US" sz="4117">
                <a:solidFill>
                  <a:srgbClr val="FFFFFF"/>
                </a:solidFill>
                <a:latin typeface="League Spartan"/>
                <a:ea typeface="League Spartan"/>
                <a:cs typeface="League Spartan"/>
                <a:sym typeface="League Spartan"/>
              </a:rPr>
              <a:t>White</a:t>
            </a:r>
          </a:p>
        </p:txBody>
      </p:sp>
      <p:sp>
        <p:nvSpPr>
          <p:cNvPr name="TextBox 41" id="41"/>
          <p:cNvSpPr txBox="true"/>
          <p:nvPr/>
        </p:nvSpPr>
        <p:spPr>
          <a:xfrm rot="0">
            <a:off x="5697567" y="8730884"/>
            <a:ext cx="2699636" cy="762345"/>
          </a:xfrm>
          <a:prstGeom prst="rect">
            <a:avLst/>
          </a:prstGeom>
        </p:spPr>
        <p:txBody>
          <a:bodyPr anchor="t" rtlCol="false" tIns="0" lIns="0" bIns="0" rIns="0">
            <a:spAutoFit/>
          </a:bodyPr>
          <a:lstStyle/>
          <a:p>
            <a:pPr algn="ctr">
              <a:lnSpc>
                <a:spcPts val="6280"/>
              </a:lnSpc>
            </a:pPr>
            <a:r>
              <a:rPr lang="en-US" sz="4486">
                <a:solidFill>
                  <a:srgbClr val="FFFFFF"/>
                </a:solidFill>
                <a:latin typeface="League Spartan"/>
                <a:ea typeface="League Spartan"/>
                <a:cs typeface="League Spartan"/>
                <a:sym typeface="League Spartan"/>
              </a:rPr>
              <a:t>Band 7</a:t>
            </a:r>
          </a:p>
        </p:txBody>
      </p:sp>
      <p:sp>
        <p:nvSpPr>
          <p:cNvPr name="TextBox 42" id="42"/>
          <p:cNvSpPr txBox="true"/>
          <p:nvPr/>
        </p:nvSpPr>
        <p:spPr>
          <a:xfrm rot="0">
            <a:off x="14352854" y="8121104"/>
            <a:ext cx="3104793" cy="695505"/>
          </a:xfrm>
          <a:prstGeom prst="rect">
            <a:avLst/>
          </a:prstGeom>
        </p:spPr>
        <p:txBody>
          <a:bodyPr anchor="t" rtlCol="false" tIns="0" lIns="0" bIns="0" rIns="0">
            <a:spAutoFit/>
          </a:bodyPr>
          <a:lstStyle/>
          <a:p>
            <a:pPr algn="ctr">
              <a:lnSpc>
                <a:spcPts val="5765"/>
              </a:lnSpc>
            </a:pPr>
            <a:r>
              <a:rPr lang="en-US" sz="4117">
                <a:solidFill>
                  <a:srgbClr val="FFFFFF"/>
                </a:solidFill>
                <a:latin typeface="League Spartan"/>
                <a:ea typeface="League Spartan"/>
                <a:cs typeface="League Spartan"/>
                <a:sym typeface="League Spartan"/>
              </a:rPr>
              <a:t>Black</a:t>
            </a:r>
          </a:p>
        </p:txBody>
      </p:sp>
      <p:sp>
        <p:nvSpPr>
          <p:cNvPr name="TextBox 43" id="43"/>
          <p:cNvSpPr txBox="true"/>
          <p:nvPr/>
        </p:nvSpPr>
        <p:spPr>
          <a:xfrm rot="0">
            <a:off x="14555433" y="8730884"/>
            <a:ext cx="2699636" cy="762345"/>
          </a:xfrm>
          <a:prstGeom prst="rect">
            <a:avLst/>
          </a:prstGeom>
        </p:spPr>
        <p:txBody>
          <a:bodyPr anchor="t" rtlCol="false" tIns="0" lIns="0" bIns="0" rIns="0">
            <a:spAutoFit/>
          </a:bodyPr>
          <a:lstStyle/>
          <a:p>
            <a:pPr algn="ctr">
              <a:lnSpc>
                <a:spcPts val="6280"/>
              </a:lnSpc>
            </a:pPr>
            <a:r>
              <a:rPr lang="en-US" sz="4486">
                <a:solidFill>
                  <a:srgbClr val="FFFFFF"/>
                </a:solidFill>
                <a:latin typeface="League Spartan"/>
                <a:ea typeface="League Spartan"/>
                <a:cs typeface="League Spartan"/>
                <a:sym typeface="League Spartan"/>
              </a:rPr>
              <a:t>Band 6</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9525" y="-9525"/>
            <a:ext cx="18307050" cy="1581150"/>
            <a:chOff x="0" y="0"/>
            <a:chExt cx="24409400" cy="2108200"/>
          </a:xfrm>
        </p:grpSpPr>
        <p:sp>
          <p:nvSpPr>
            <p:cNvPr name="Freeform 3" id="3"/>
            <p:cNvSpPr/>
            <p:nvPr/>
          </p:nvSpPr>
          <p:spPr>
            <a:xfrm flipH="false" flipV="false" rot="0">
              <a:off x="12700" y="12700"/>
              <a:ext cx="24384000" cy="2082800"/>
            </a:xfrm>
            <a:custGeom>
              <a:avLst/>
              <a:gdLst/>
              <a:ahLst/>
              <a:cxnLst/>
              <a:rect r="r" b="b" t="t" l="l"/>
              <a:pathLst>
                <a:path h="2082800" w="24384000">
                  <a:moveTo>
                    <a:pt x="0" y="0"/>
                  </a:moveTo>
                  <a:lnTo>
                    <a:pt x="24384000" y="0"/>
                  </a:lnTo>
                  <a:lnTo>
                    <a:pt x="24384000" y="2082800"/>
                  </a:lnTo>
                  <a:lnTo>
                    <a:pt x="0" y="2082800"/>
                  </a:lnTo>
                  <a:close/>
                </a:path>
              </a:pathLst>
            </a:custGeom>
            <a:solidFill>
              <a:srgbClr val="0067A5"/>
            </a:solidFill>
          </p:spPr>
        </p:sp>
        <p:sp>
          <p:nvSpPr>
            <p:cNvPr name="Freeform 4" id="4"/>
            <p:cNvSpPr/>
            <p:nvPr/>
          </p:nvSpPr>
          <p:spPr>
            <a:xfrm flipH="false" flipV="false" rot="0">
              <a:off x="0" y="0"/>
              <a:ext cx="24409400" cy="2108200"/>
            </a:xfrm>
            <a:custGeom>
              <a:avLst/>
              <a:gdLst/>
              <a:ahLst/>
              <a:cxnLst/>
              <a:rect r="r" b="b" t="t" l="l"/>
              <a:pathLst>
                <a:path h="2108200" w="24409400">
                  <a:moveTo>
                    <a:pt x="12700" y="0"/>
                  </a:moveTo>
                  <a:lnTo>
                    <a:pt x="24396700" y="0"/>
                  </a:lnTo>
                  <a:cubicBezTo>
                    <a:pt x="24403686" y="0"/>
                    <a:pt x="24409400" y="5715"/>
                    <a:pt x="24409400" y="12700"/>
                  </a:cubicBezTo>
                  <a:lnTo>
                    <a:pt x="24409400" y="2095500"/>
                  </a:lnTo>
                  <a:cubicBezTo>
                    <a:pt x="24409400" y="2102485"/>
                    <a:pt x="24403686" y="2108200"/>
                    <a:pt x="24396700" y="2108200"/>
                  </a:cubicBezTo>
                  <a:lnTo>
                    <a:pt x="12700" y="2108200"/>
                  </a:lnTo>
                  <a:cubicBezTo>
                    <a:pt x="5715" y="2108200"/>
                    <a:pt x="0" y="2102485"/>
                    <a:pt x="0" y="2095500"/>
                  </a:cubicBezTo>
                  <a:lnTo>
                    <a:pt x="0" y="12700"/>
                  </a:lnTo>
                  <a:cubicBezTo>
                    <a:pt x="0" y="5715"/>
                    <a:pt x="5715" y="0"/>
                    <a:pt x="12700" y="0"/>
                  </a:cubicBezTo>
                  <a:moveTo>
                    <a:pt x="12700" y="25400"/>
                  </a:moveTo>
                  <a:lnTo>
                    <a:pt x="12700" y="12700"/>
                  </a:lnTo>
                  <a:lnTo>
                    <a:pt x="25400" y="12700"/>
                  </a:lnTo>
                  <a:lnTo>
                    <a:pt x="25400" y="2095500"/>
                  </a:lnTo>
                  <a:lnTo>
                    <a:pt x="12700" y="2095500"/>
                  </a:lnTo>
                  <a:lnTo>
                    <a:pt x="12700" y="2082800"/>
                  </a:lnTo>
                  <a:lnTo>
                    <a:pt x="24396700" y="2082800"/>
                  </a:lnTo>
                  <a:lnTo>
                    <a:pt x="24396700" y="2095500"/>
                  </a:lnTo>
                  <a:lnTo>
                    <a:pt x="24384000" y="2095500"/>
                  </a:lnTo>
                  <a:lnTo>
                    <a:pt x="24384000" y="12700"/>
                  </a:lnTo>
                  <a:lnTo>
                    <a:pt x="24396700" y="12700"/>
                  </a:lnTo>
                  <a:lnTo>
                    <a:pt x="24396700" y="25400"/>
                  </a:lnTo>
                  <a:lnTo>
                    <a:pt x="12700" y="25400"/>
                  </a:lnTo>
                  <a:close/>
                </a:path>
              </a:pathLst>
            </a:custGeom>
            <a:solidFill>
              <a:srgbClr val="2F528F"/>
            </a:solidFill>
          </p:spPr>
        </p:sp>
      </p:grpSp>
      <p:sp>
        <p:nvSpPr>
          <p:cNvPr name="Freeform 5" id="5" descr="Text  Description automatically generated with medium confidence"/>
          <p:cNvSpPr/>
          <p:nvPr/>
        </p:nvSpPr>
        <p:spPr>
          <a:xfrm flipH="false" flipV="false" rot="0">
            <a:off x="15265394" y="200024"/>
            <a:ext cx="2359024" cy="1203196"/>
          </a:xfrm>
          <a:custGeom>
            <a:avLst/>
            <a:gdLst/>
            <a:ahLst/>
            <a:cxnLst/>
            <a:rect r="r" b="b" t="t" l="l"/>
            <a:pathLst>
              <a:path h="1203196" w="2359024">
                <a:moveTo>
                  <a:pt x="0" y="0"/>
                </a:moveTo>
                <a:lnTo>
                  <a:pt x="2359024" y="0"/>
                </a:lnTo>
                <a:lnTo>
                  <a:pt x="2359024" y="1203196"/>
                </a:lnTo>
                <a:lnTo>
                  <a:pt x="0" y="1203196"/>
                </a:lnTo>
                <a:lnTo>
                  <a:pt x="0" y="0"/>
                </a:lnTo>
                <a:close/>
              </a:path>
            </a:pathLst>
          </a:custGeom>
          <a:blipFill>
            <a:blip r:embed="rId3"/>
            <a:stretch>
              <a:fillRect l="0" t="-100" r="0" b="-100"/>
            </a:stretch>
          </a:blipFill>
        </p:spPr>
      </p:sp>
      <p:sp>
        <p:nvSpPr>
          <p:cNvPr name="Freeform 6" id="6"/>
          <p:cNvSpPr/>
          <p:nvPr/>
        </p:nvSpPr>
        <p:spPr>
          <a:xfrm flipH="false" flipV="false" rot="0">
            <a:off x="1424779" y="2763906"/>
            <a:ext cx="1194332" cy="1242478"/>
          </a:xfrm>
          <a:custGeom>
            <a:avLst/>
            <a:gdLst/>
            <a:ahLst/>
            <a:cxnLst/>
            <a:rect r="r" b="b" t="t" l="l"/>
            <a:pathLst>
              <a:path h="1242478" w="1194332">
                <a:moveTo>
                  <a:pt x="0" y="0"/>
                </a:moveTo>
                <a:lnTo>
                  <a:pt x="1194332" y="0"/>
                </a:lnTo>
                <a:lnTo>
                  <a:pt x="1194332" y="1242479"/>
                </a:lnTo>
                <a:lnTo>
                  <a:pt x="0" y="124247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409140" y="5756317"/>
            <a:ext cx="1340093" cy="1108927"/>
          </a:xfrm>
          <a:custGeom>
            <a:avLst/>
            <a:gdLst/>
            <a:ahLst/>
            <a:cxnLst/>
            <a:rect r="r" b="b" t="t" l="l"/>
            <a:pathLst>
              <a:path h="1108927" w="1340093">
                <a:moveTo>
                  <a:pt x="0" y="0"/>
                </a:moveTo>
                <a:lnTo>
                  <a:pt x="1340093" y="0"/>
                </a:lnTo>
                <a:lnTo>
                  <a:pt x="1340093" y="1108927"/>
                </a:lnTo>
                <a:lnTo>
                  <a:pt x="0" y="110892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1549288" y="7185685"/>
            <a:ext cx="1059797" cy="1155092"/>
          </a:xfrm>
          <a:custGeom>
            <a:avLst/>
            <a:gdLst/>
            <a:ahLst/>
            <a:cxnLst/>
            <a:rect r="r" b="b" t="t" l="l"/>
            <a:pathLst>
              <a:path h="1155092" w="1059797">
                <a:moveTo>
                  <a:pt x="0" y="0"/>
                </a:moveTo>
                <a:lnTo>
                  <a:pt x="1059797" y="0"/>
                </a:lnTo>
                <a:lnTo>
                  <a:pt x="1059797" y="1155092"/>
                </a:lnTo>
                <a:lnTo>
                  <a:pt x="0" y="115509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9" id="9"/>
          <p:cNvSpPr/>
          <p:nvPr/>
        </p:nvSpPr>
        <p:spPr>
          <a:xfrm flipH="false" flipV="false" rot="0">
            <a:off x="1409140" y="4268919"/>
            <a:ext cx="1225610" cy="1225610"/>
          </a:xfrm>
          <a:custGeom>
            <a:avLst/>
            <a:gdLst/>
            <a:ahLst/>
            <a:cxnLst/>
            <a:rect r="r" b="b" t="t" l="l"/>
            <a:pathLst>
              <a:path h="1225610" w="1225610">
                <a:moveTo>
                  <a:pt x="0" y="0"/>
                </a:moveTo>
                <a:lnTo>
                  <a:pt x="1225610" y="0"/>
                </a:lnTo>
                <a:lnTo>
                  <a:pt x="1225610" y="1225610"/>
                </a:lnTo>
                <a:lnTo>
                  <a:pt x="0" y="122561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0" id="10"/>
          <p:cNvSpPr txBox="true"/>
          <p:nvPr/>
        </p:nvSpPr>
        <p:spPr>
          <a:xfrm rot="0">
            <a:off x="550087" y="529258"/>
            <a:ext cx="11384743" cy="502539"/>
          </a:xfrm>
          <a:prstGeom prst="rect">
            <a:avLst/>
          </a:prstGeom>
        </p:spPr>
        <p:txBody>
          <a:bodyPr anchor="t" rtlCol="false" tIns="0" lIns="0" bIns="0" rIns="0">
            <a:spAutoFit/>
          </a:bodyPr>
          <a:lstStyle/>
          <a:p>
            <a:pPr algn="l">
              <a:lnSpc>
                <a:spcPts val="3888"/>
              </a:lnSpc>
            </a:pPr>
            <a:r>
              <a:rPr lang="en-US" b="true" sz="3600">
                <a:solidFill>
                  <a:srgbClr val="FFFFFF"/>
                </a:solidFill>
                <a:latin typeface="Roboto Bold"/>
                <a:ea typeface="Roboto Bold"/>
                <a:cs typeface="Roboto Bold"/>
                <a:sym typeface="Roboto Bold"/>
              </a:rPr>
              <a:t>Allied Health Professionals at ELFT Compared to HCPC</a:t>
            </a:r>
          </a:p>
        </p:txBody>
      </p:sp>
      <p:sp>
        <p:nvSpPr>
          <p:cNvPr name="TextBox 11" id="11"/>
          <p:cNvSpPr txBox="true"/>
          <p:nvPr/>
        </p:nvSpPr>
        <p:spPr>
          <a:xfrm rot="0">
            <a:off x="7360809" y="3200065"/>
            <a:ext cx="7332665" cy="531057"/>
          </a:xfrm>
          <a:prstGeom prst="rect">
            <a:avLst/>
          </a:prstGeom>
        </p:spPr>
        <p:txBody>
          <a:bodyPr anchor="t" rtlCol="false" tIns="0" lIns="0" bIns="0" rIns="0">
            <a:spAutoFit/>
          </a:bodyPr>
          <a:lstStyle/>
          <a:p>
            <a:pPr algn="l">
              <a:lnSpc>
                <a:spcPts val="4386"/>
              </a:lnSpc>
            </a:pPr>
            <a:r>
              <a:rPr lang="en-US" sz="3133">
                <a:solidFill>
                  <a:srgbClr val="000000"/>
                </a:solidFill>
                <a:latin typeface="League Spartan"/>
                <a:ea typeface="League Spartan"/>
                <a:cs typeface="League Spartan"/>
                <a:sym typeface="League Spartan"/>
              </a:rPr>
              <a:t>Arts Therapists are Mixed ethnicity</a:t>
            </a:r>
          </a:p>
        </p:txBody>
      </p:sp>
      <p:grpSp>
        <p:nvGrpSpPr>
          <p:cNvPr name="Group 12" id="12"/>
          <p:cNvGrpSpPr/>
          <p:nvPr/>
        </p:nvGrpSpPr>
        <p:grpSpPr>
          <a:xfrm rot="0">
            <a:off x="3231913" y="2763906"/>
            <a:ext cx="1428124" cy="1295392"/>
            <a:chOff x="0" y="0"/>
            <a:chExt cx="993644" cy="901293"/>
          </a:xfrm>
        </p:grpSpPr>
        <p:sp>
          <p:nvSpPr>
            <p:cNvPr name="Freeform 13" id="13"/>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004AAD"/>
            </a:solidFill>
          </p:spPr>
        </p:sp>
        <p:sp>
          <p:nvSpPr>
            <p:cNvPr name="TextBox 14" id="14"/>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15" id="15"/>
          <p:cNvSpPr txBox="true"/>
          <p:nvPr/>
        </p:nvSpPr>
        <p:spPr>
          <a:xfrm rot="0">
            <a:off x="3102563" y="3059783"/>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10%</a:t>
            </a:r>
          </a:p>
        </p:txBody>
      </p:sp>
      <p:sp>
        <p:nvSpPr>
          <p:cNvPr name="TextBox 16" id="16"/>
          <p:cNvSpPr txBox="true"/>
          <p:nvPr/>
        </p:nvSpPr>
        <p:spPr>
          <a:xfrm rot="0">
            <a:off x="3070008" y="1685314"/>
            <a:ext cx="1836895" cy="975529"/>
          </a:xfrm>
          <a:prstGeom prst="rect">
            <a:avLst/>
          </a:prstGeom>
        </p:spPr>
        <p:txBody>
          <a:bodyPr anchor="t" rtlCol="false" tIns="0" lIns="0" bIns="0" rIns="0">
            <a:spAutoFit/>
          </a:bodyPr>
          <a:lstStyle/>
          <a:p>
            <a:pPr algn="l">
              <a:lnSpc>
                <a:spcPts val="8066"/>
              </a:lnSpc>
            </a:pPr>
            <a:r>
              <a:rPr lang="en-US" sz="5762">
                <a:solidFill>
                  <a:srgbClr val="000000"/>
                </a:solidFill>
                <a:latin typeface="League Spartan"/>
                <a:ea typeface="League Spartan"/>
                <a:cs typeface="League Spartan"/>
                <a:sym typeface="League Spartan"/>
              </a:rPr>
              <a:t>ELFT</a:t>
            </a:r>
          </a:p>
        </p:txBody>
      </p:sp>
      <p:sp>
        <p:nvSpPr>
          <p:cNvPr name="TextBox 17" id="17"/>
          <p:cNvSpPr txBox="true"/>
          <p:nvPr/>
        </p:nvSpPr>
        <p:spPr>
          <a:xfrm rot="0">
            <a:off x="5293092" y="1685314"/>
            <a:ext cx="2223030" cy="975529"/>
          </a:xfrm>
          <a:prstGeom prst="rect">
            <a:avLst/>
          </a:prstGeom>
        </p:spPr>
        <p:txBody>
          <a:bodyPr anchor="t" rtlCol="false" tIns="0" lIns="0" bIns="0" rIns="0">
            <a:spAutoFit/>
          </a:bodyPr>
          <a:lstStyle/>
          <a:p>
            <a:pPr algn="l">
              <a:lnSpc>
                <a:spcPts val="8066"/>
              </a:lnSpc>
            </a:pPr>
            <a:r>
              <a:rPr lang="en-US" sz="5762">
                <a:solidFill>
                  <a:srgbClr val="000000"/>
                </a:solidFill>
                <a:latin typeface="League Spartan"/>
                <a:ea typeface="League Spartan"/>
                <a:cs typeface="League Spartan"/>
                <a:sym typeface="League Spartan"/>
              </a:rPr>
              <a:t>HCPC</a:t>
            </a:r>
          </a:p>
        </p:txBody>
      </p:sp>
      <p:grpSp>
        <p:nvGrpSpPr>
          <p:cNvPr name="Group 18" id="18"/>
          <p:cNvGrpSpPr/>
          <p:nvPr/>
        </p:nvGrpSpPr>
        <p:grpSpPr>
          <a:xfrm rot="0">
            <a:off x="5587332" y="2763906"/>
            <a:ext cx="1428124" cy="1295392"/>
            <a:chOff x="0" y="0"/>
            <a:chExt cx="993644" cy="901293"/>
          </a:xfrm>
        </p:grpSpPr>
        <p:sp>
          <p:nvSpPr>
            <p:cNvPr name="Freeform 19" id="19"/>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004AAD"/>
            </a:solidFill>
          </p:spPr>
        </p:sp>
        <p:sp>
          <p:nvSpPr>
            <p:cNvPr name="TextBox 20" id="20"/>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21" id="21"/>
          <p:cNvSpPr txBox="true"/>
          <p:nvPr/>
        </p:nvSpPr>
        <p:spPr>
          <a:xfrm rot="0">
            <a:off x="5457982" y="3059783"/>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2%</a:t>
            </a:r>
          </a:p>
        </p:txBody>
      </p:sp>
      <p:grpSp>
        <p:nvGrpSpPr>
          <p:cNvPr name="Group 22" id="22"/>
          <p:cNvGrpSpPr/>
          <p:nvPr/>
        </p:nvGrpSpPr>
        <p:grpSpPr>
          <a:xfrm rot="0">
            <a:off x="3231913" y="4199137"/>
            <a:ext cx="1428124" cy="1295392"/>
            <a:chOff x="0" y="0"/>
            <a:chExt cx="993644" cy="901293"/>
          </a:xfrm>
        </p:grpSpPr>
        <p:sp>
          <p:nvSpPr>
            <p:cNvPr name="Freeform 23" id="23"/>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2F528F"/>
            </a:solidFill>
          </p:spPr>
        </p:sp>
        <p:sp>
          <p:nvSpPr>
            <p:cNvPr name="TextBox 24" id="24"/>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25" id="25"/>
          <p:cNvSpPr txBox="true"/>
          <p:nvPr/>
        </p:nvSpPr>
        <p:spPr>
          <a:xfrm rot="0">
            <a:off x="3102563" y="4495014"/>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20%</a:t>
            </a:r>
          </a:p>
        </p:txBody>
      </p:sp>
      <p:grpSp>
        <p:nvGrpSpPr>
          <p:cNvPr name="Group 26" id="26"/>
          <p:cNvGrpSpPr/>
          <p:nvPr/>
        </p:nvGrpSpPr>
        <p:grpSpPr>
          <a:xfrm rot="0">
            <a:off x="5587332" y="4199137"/>
            <a:ext cx="1428124" cy="1295392"/>
            <a:chOff x="0" y="0"/>
            <a:chExt cx="993644" cy="901293"/>
          </a:xfrm>
        </p:grpSpPr>
        <p:sp>
          <p:nvSpPr>
            <p:cNvPr name="Freeform 27" id="27"/>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2F528F"/>
            </a:solidFill>
          </p:spPr>
        </p:sp>
        <p:sp>
          <p:nvSpPr>
            <p:cNvPr name="TextBox 28" id="28"/>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29" id="29"/>
          <p:cNvSpPr txBox="true"/>
          <p:nvPr/>
        </p:nvSpPr>
        <p:spPr>
          <a:xfrm rot="0">
            <a:off x="5457982" y="4495014"/>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5%</a:t>
            </a:r>
          </a:p>
        </p:txBody>
      </p:sp>
      <p:sp>
        <p:nvSpPr>
          <p:cNvPr name="TextBox 30" id="30"/>
          <p:cNvSpPr txBox="true"/>
          <p:nvPr/>
        </p:nvSpPr>
        <p:spPr>
          <a:xfrm rot="0">
            <a:off x="7360809" y="4587621"/>
            <a:ext cx="5552205" cy="531057"/>
          </a:xfrm>
          <a:prstGeom prst="rect">
            <a:avLst/>
          </a:prstGeom>
        </p:spPr>
        <p:txBody>
          <a:bodyPr anchor="t" rtlCol="false" tIns="0" lIns="0" bIns="0" rIns="0">
            <a:spAutoFit/>
          </a:bodyPr>
          <a:lstStyle/>
          <a:p>
            <a:pPr algn="l">
              <a:lnSpc>
                <a:spcPts val="4386"/>
              </a:lnSpc>
            </a:pPr>
            <a:r>
              <a:rPr lang="en-US" sz="3133">
                <a:solidFill>
                  <a:srgbClr val="000000"/>
                </a:solidFill>
                <a:latin typeface="League Spartan"/>
                <a:ea typeface="League Spartan"/>
                <a:cs typeface="League Spartan"/>
                <a:sym typeface="League Spartan"/>
              </a:rPr>
              <a:t>Physiotherapists are Black</a:t>
            </a:r>
          </a:p>
        </p:txBody>
      </p:sp>
      <p:grpSp>
        <p:nvGrpSpPr>
          <p:cNvPr name="Group 31" id="31"/>
          <p:cNvGrpSpPr/>
          <p:nvPr/>
        </p:nvGrpSpPr>
        <p:grpSpPr>
          <a:xfrm rot="0">
            <a:off x="3231913" y="5636643"/>
            <a:ext cx="1428124" cy="1295392"/>
            <a:chOff x="0" y="0"/>
            <a:chExt cx="993644" cy="901293"/>
          </a:xfrm>
        </p:grpSpPr>
        <p:sp>
          <p:nvSpPr>
            <p:cNvPr name="Freeform 32" id="32"/>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37474F"/>
            </a:solidFill>
          </p:spPr>
        </p:sp>
        <p:sp>
          <p:nvSpPr>
            <p:cNvPr name="TextBox 33" id="33"/>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34" id="34"/>
          <p:cNvSpPr txBox="true"/>
          <p:nvPr/>
        </p:nvSpPr>
        <p:spPr>
          <a:xfrm rot="0">
            <a:off x="3102563" y="5932519"/>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10%</a:t>
            </a:r>
          </a:p>
        </p:txBody>
      </p:sp>
      <p:grpSp>
        <p:nvGrpSpPr>
          <p:cNvPr name="Group 35" id="35"/>
          <p:cNvGrpSpPr/>
          <p:nvPr/>
        </p:nvGrpSpPr>
        <p:grpSpPr>
          <a:xfrm rot="0">
            <a:off x="5587332" y="5636643"/>
            <a:ext cx="1428124" cy="1295392"/>
            <a:chOff x="0" y="0"/>
            <a:chExt cx="993644" cy="901293"/>
          </a:xfrm>
        </p:grpSpPr>
        <p:sp>
          <p:nvSpPr>
            <p:cNvPr name="Freeform 36" id="36"/>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37474F"/>
            </a:solidFill>
          </p:spPr>
        </p:sp>
        <p:sp>
          <p:nvSpPr>
            <p:cNvPr name="TextBox 37" id="37"/>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38" id="38"/>
          <p:cNvSpPr txBox="true"/>
          <p:nvPr/>
        </p:nvSpPr>
        <p:spPr>
          <a:xfrm rot="0">
            <a:off x="5457982" y="5932519"/>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12%</a:t>
            </a:r>
          </a:p>
        </p:txBody>
      </p:sp>
      <p:sp>
        <p:nvSpPr>
          <p:cNvPr name="TextBox 39" id="39"/>
          <p:cNvSpPr txBox="true"/>
          <p:nvPr/>
        </p:nvSpPr>
        <p:spPr>
          <a:xfrm rot="0">
            <a:off x="7360809" y="6072801"/>
            <a:ext cx="7488155" cy="531057"/>
          </a:xfrm>
          <a:prstGeom prst="rect">
            <a:avLst/>
          </a:prstGeom>
        </p:spPr>
        <p:txBody>
          <a:bodyPr anchor="t" rtlCol="false" tIns="0" lIns="0" bIns="0" rIns="0">
            <a:spAutoFit/>
          </a:bodyPr>
          <a:lstStyle/>
          <a:p>
            <a:pPr algn="l">
              <a:lnSpc>
                <a:spcPts val="4386"/>
              </a:lnSpc>
            </a:pPr>
            <a:r>
              <a:rPr lang="en-US" sz="3133">
                <a:solidFill>
                  <a:srgbClr val="000000"/>
                </a:solidFill>
                <a:latin typeface="League Spartan"/>
                <a:ea typeface="League Spartan"/>
                <a:cs typeface="League Spartan"/>
                <a:sym typeface="League Spartan"/>
              </a:rPr>
              <a:t>Occupational Therapists are Asian</a:t>
            </a:r>
          </a:p>
        </p:txBody>
      </p:sp>
      <p:grpSp>
        <p:nvGrpSpPr>
          <p:cNvPr name="Group 40" id="40"/>
          <p:cNvGrpSpPr/>
          <p:nvPr/>
        </p:nvGrpSpPr>
        <p:grpSpPr>
          <a:xfrm rot="0">
            <a:off x="3237498" y="7082237"/>
            <a:ext cx="1428124" cy="1295392"/>
            <a:chOff x="0" y="0"/>
            <a:chExt cx="993644" cy="901293"/>
          </a:xfrm>
        </p:grpSpPr>
        <p:sp>
          <p:nvSpPr>
            <p:cNvPr name="Freeform 41" id="41"/>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737373"/>
            </a:solidFill>
          </p:spPr>
        </p:sp>
        <p:sp>
          <p:nvSpPr>
            <p:cNvPr name="TextBox 42" id="42"/>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43" id="43"/>
          <p:cNvSpPr txBox="true"/>
          <p:nvPr/>
        </p:nvSpPr>
        <p:spPr>
          <a:xfrm rot="0">
            <a:off x="3108148" y="7378114"/>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40%</a:t>
            </a:r>
          </a:p>
        </p:txBody>
      </p:sp>
      <p:grpSp>
        <p:nvGrpSpPr>
          <p:cNvPr name="Group 44" id="44"/>
          <p:cNvGrpSpPr/>
          <p:nvPr/>
        </p:nvGrpSpPr>
        <p:grpSpPr>
          <a:xfrm rot="0">
            <a:off x="5592917" y="7082237"/>
            <a:ext cx="1428124" cy="1295392"/>
            <a:chOff x="0" y="0"/>
            <a:chExt cx="993644" cy="901293"/>
          </a:xfrm>
        </p:grpSpPr>
        <p:sp>
          <p:nvSpPr>
            <p:cNvPr name="Freeform 45" id="45"/>
            <p:cNvSpPr/>
            <p:nvPr/>
          </p:nvSpPr>
          <p:spPr>
            <a:xfrm flipH="false" flipV="false" rot="0">
              <a:off x="0" y="0"/>
              <a:ext cx="993644" cy="901293"/>
            </a:xfrm>
            <a:custGeom>
              <a:avLst/>
              <a:gdLst/>
              <a:ahLst/>
              <a:cxnLst/>
              <a:rect r="r" b="b" t="t" l="l"/>
              <a:pathLst>
                <a:path h="901293" w="993644">
                  <a:moveTo>
                    <a:pt x="496822" y="0"/>
                  </a:moveTo>
                  <a:cubicBezTo>
                    <a:pt x="222435" y="0"/>
                    <a:pt x="0" y="201761"/>
                    <a:pt x="0" y="450647"/>
                  </a:cubicBezTo>
                  <a:cubicBezTo>
                    <a:pt x="0" y="699532"/>
                    <a:pt x="222435" y="901293"/>
                    <a:pt x="496822" y="901293"/>
                  </a:cubicBezTo>
                  <a:cubicBezTo>
                    <a:pt x="771209" y="901293"/>
                    <a:pt x="993644" y="699532"/>
                    <a:pt x="993644" y="450647"/>
                  </a:cubicBezTo>
                  <a:cubicBezTo>
                    <a:pt x="993644" y="201761"/>
                    <a:pt x="771209" y="0"/>
                    <a:pt x="496822" y="0"/>
                  </a:cubicBezTo>
                  <a:close/>
                </a:path>
              </a:pathLst>
            </a:custGeom>
            <a:solidFill>
              <a:srgbClr val="737373"/>
            </a:solidFill>
          </p:spPr>
        </p:sp>
        <p:sp>
          <p:nvSpPr>
            <p:cNvPr name="TextBox 46" id="46"/>
            <p:cNvSpPr txBox="true"/>
            <p:nvPr/>
          </p:nvSpPr>
          <p:spPr>
            <a:xfrm>
              <a:off x="93154" y="36871"/>
              <a:ext cx="807336" cy="779926"/>
            </a:xfrm>
            <a:prstGeom prst="rect">
              <a:avLst/>
            </a:prstGeom>
          </p:spPr>
          <p:txBody>
            <a:bodyPr anchor="ctr" rtlCol="false" tIns="67421" lIns="67421" bIns="67421" rIns="67421"/>
            <a:lstStyle/>
            <a:p>
              <a:pPr algn="ctr">
                <a:lnSpc>
                  <a:spcPts val="3499"/>
                </a:lnSpc>
              </a:pPr>
            </a:p>
          </p:txBody>
        </p:sp>
      </p:grpSp>
      <p:sp>
        <p:nvSpPr>
          <p:cNvPr name="TextBox 47" id="47"/>
          <p:cNvSpPr txBox="true"/>
          <p:nvPr/>
        </p:nvSpPr>
        <p:spPr>
          <a:xfrm rot="0">
            <a:off x="5463566" y="7378114"/>
            <a:ext cx="1723491" cy="773520"/>
          </a:xfrm>
          <a:prstGeom prst="rect">
            <a:avLst/>
          </a:prstGeom>
        </p:spPr>
        <p:txBody>
          <a:bodyPr anchor="t" rtlCol="false" tIns="0" lIns="0" bIns="0" rIns="0">
            <a:spAutoFit/>
          </a:bodyPr>
          <a:lstStyle/>
          <a:p>
            <a:pPr algn="ctr">
              <a:lnSpc>
                <a:spcPts val="6336"/>
              </a:lnSpc>
            </a:pPr>
            <a:r>
              <a:rPr lang="en-US" sz="4526">
                <a:solidFill>
                  <a:srgbClr val="FFFFFF"/>
                </a:solidFill>
                <a:latin typeface="League Spartan"/>
                <a:ea typeface="League Spartan"/>
                <a:cs typeface="League Spartan"/>
                <a:sym typeface="League Spartan"/>
              </a:rPr>
              <a:t>76%</a:t>
            </a:r>
          </a:p>
        </p:txBody>
      </p:sp>
      <p:sp>
        <p:nvSpPr>
          <p:cNvPr name="TextBox 48" id="48"/>
          <p:cNvSpPr txBox="true"/>
          <p:nvPr/>
        </p:nvSpPr>
        <p:spPr>
          <a:xfrm rot="0">
            <a:off x="7360809" y="7518395"/>
            <a:ext cx="7488155" cy="531057"/>
          </a:xfrm>
          <a:prstGeom prst="rect">
            <a:avLst/>
          </a:prstGeom>
        </p:spPr>
        <p:txBody>
          <a:bodyPr anchor="t" rtlCol="false" tIns="0" lIns="0" bIns="0" rIns="0">
            <a:spAutoFit/>
          </a:bodyPr>
          <a:lstStyle/>
          <a:p>
            <a:pPr algn="l">
              <a:lnSpc>
                <a:spcPts val="4386"/>
              </a:lnSpc>
            </a:pPr>
            <a:r>
              <a:rPr lang="en-US" sz="3133">
                <a:solidFill>
                  <a:srgbClr val="000000"/>
                </a:solidFill>
                <a:latin typeface="League Spartan"/>
                <a:ea typeface="League Spartan"/>
                <a:cs typeface="League Spartan"/>
                <a:sym typeface="League Spartan"/>
              </a:rPr>
              <a:t>Podiatrists are white</a:t>
            </a:r>
          </a:p>
        </p:txBody>
      </p:sp>
      <p:sp>
        <p:nvSpPr>
          <p:cNvPr name="TextBox 49" id="49"/>
          <p:cNvSpPr txBox="true"/>
          <p:nvPr/>
        </p:nvSpPr>
        <p:spPr>
          <a:xfrm rot="0">
            <a:off x="179066" y="8796729"/>
            <a:ext cx="17929868" cy="1210217"/>
          </a:xfrm>
          <a:prstGeom prst="rect">
            <a:avLst/>
          </a:prstGeom>
        </p:spPr>
        <p:txBody>
          <a:bodyPr anchor="t" rtlCol="false" tIns="0" lIns="0" bIns="0" rIns="0">
            <a:spAutoFit/>
          </a:bodyPr>
          <a:lstStyle/>
          <a:p>
            <a:pPr algn="ctr">
              <a:lnSpc>
                <a:spcPts val="4890"/>
              </a:lnSpc>
            </a:pPr>
            <a:r>
              <a:rPr lang="en-US" sz="3492">
                <a:solidFill>
                  <a:srgbClr val="000000"/>
                </a:solidFill>
                <a:latin typeface="League Spartan"/>
                <a:ea typeface="League Spartan"/>
                <a:cs typeface="League Spartan"/>
                <a:sym typeface="League Spartan"/>
              </a:rPr>
              <a:t>With the exception of Asian OTs and arts therapists, ELFT’s AHP data is more diverse than HCPC data for Asian, Black, Mixed and Other ethnicities.</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9525" y="-9525"/>
            <a:ext cx="18307050" cy="1581150"/>
            <a:chOff x="0" y="0"/>
            <a:chExt cx="24409400" cy="2108200"/>
          </a:xfrm>
        </p:grpSpPr>
        <p:sp>
          <p:nvSpPr>
            <p:cNvPr name="Freeform 3" id="3"/>
            <p:cNvSpPr/>
            <p:nvPr/>
          </p:nvSpPr>
          <p:spPr>
            <a:xfrm flipH="false" flipV="false" rot="0">
              <a:off x="12700" y="12700"/>
              <a:ext cx="24384000" cy="2082800"/>
            </a:xfrm>
            <a:custGeom>
              <a:avLst/>
              <a:gdLst/>
              <a:ahLst/>
              <a:cxnLst/>
              <a:rect r="r" b="b" t="t" l="l"/>
              <a:pathLst>
                <a:path h="2082800" w="24384000">
                  <a:moveTo>
                    <a:pt x="0" y="0"/>
                  </a:moveTo>
                  <a:lnTo>
                    <a:pt x="24384000" y="0"/>
                  </a:lnTo>
                  <a:lnTo>
                    <a:pt x="24384000" y="2082800"/>
                  </a:lnTo>
                  <a:lnTo>
                    <a:pt x="0" y="2082800"/>
                  </a:lnTo>
                  <a:close/>
                </a:path>
              </a:pathLst>
            </a:custGeom>
            <a:solidFill>
              <a:srgbClr val="0067A5"/>
            </a:solidFill>
          </p:spPr>
        </p:sp>
        <p:sp>
          <p:nvSpPr>
            <p:cNvPr name="Freeform 4" id="4"/>
            <p:cNvSpPr/>
            <p:nvPr/>
          </p:nvSpPr>
          <p:spPr>
            <a:xfrm flipH="false" flipV="false" rot="0">
              <a:off x="0" y="0"/>
              <a:ext cx="24409400" cy="2108200"/>
            </a:xfrm>
            <a:custGeom>
              <a:avLst/>
              <a:gdLst/>
              <a:ahLst/>
              <a:cxnLst/>
              <a:rect r="r" b="b" t="t" l="l"/>
              <a:pathLst>
                <a:path h="2108200" w="24409400">
                  <a:moveTo>
                    <a:pt x="12700" y="0"/>
                  </a:moveTo>
                  <a:lnTo>
                    <a:pt x="24396700" y="0"/>
                  </a:lnTo>
                  <a:cubicBezTo>
                    <a:pt x="24403686" y="0"/>
                    <a:pt x="24409400" y="5715"/>
                    <a:pt x="24409400" y="12700"/>
                  </a:cubicBezTo>
                  <a:lnTo>
                    <a:pt x="24409400" y="2095500"/>
                  </a:lnTo>
                  <a:cubicBezTo>
                    <a:pt x="24409400" y="2102485"/>
                    <a:pt x="24403686" y="2108200"/>
                    <a:pt x="24396700" y="2108200"/>
                  </a:cubicBezTo>
                  <a:lnTo>
                    <a:pt x="12700" y="2108200"/>
                  </a:lnTo>
                  <a:cubicBezTo>
                    <a:pt x="5715" y="2108200"/>
                    <a:pt x="0" y="2102485"/>
                    <a:pt x="0" y="2095500"/>
                  </a:cubicBezTo>
                  <a:lnTo>
                    <a:pt x="0" y="12700"/>
                  </a:lnTo>
                  <a:cubicBezTo>
                    <a:pt x="0" y="5715"/>
                    <a:pt x="5715" y="0"/>
                    <a:pt x="12700" y="0"/>
                  </a:cubicBezTo>
                  <a:moveTo>
                    <a:pt x="12700" y="25400"/>
                  </a:moveTo>
                  <a:lnTo>
                    <a:pt x="12700" y="12700"/>
                  </a:lnTo>
                  <a:lnTo>
                    <a:pt x="25400" y="12700"/>
                  </a:lnTo>
                  <a:lnTo>
                    <a:pt x="25400" y="2095500"/>
                  </a:lnTo>
                  <a:lnTo>
                    <a:pt x="12700" y="2095500"/>
                  </a:lnTo>
                  <a:lnTo>
                    <a:pt x="12700" y="2082800"/>
                  </a:lnTo>
                  <a:lnTo>
                    <a:pt x="24396700" y="2082800"/>
                  </a:lnTo>
                  <a:lnTo>
                    <a:pt x="24396700" y="2095500"/>
                  </a:lnTo>
                  <a:lnTo>
                    <a:pt x="24384000" y="2095500"/>
                  </a:lnTo>
                  <a:lnTo>
                    <a:pt x="24384000" y="12700"/>
                  </a:lnTo>
                  <a:lnTo>
                    <a:pt x="24396700" y="12700"/>
                  </a:lnTo>
                  <a:lnTo>
                    <a:pt x="24396700" y="25400"/>
                  </a:lnTo>
                  <a:lnTo>
                    <a:pt x="12700" y="25400"/>
                  </a:lnTo>
                  <a:close/>
                </a:path>
              </a:pathLst>
            </a:custGeom>
            <a:solidFill>
              <a:srgbClr val="2F528F"/>
            </a:solidFill>
          </p:spPr>
        </p:sp>
      </p:grpSp>
      <p:sp>
        <p:nvSpPr>
          <p:cNvPr name="Freeform 5" id="5" descr="Text  Description automatically generated with medium confidence"/>
          <p:cNvSpPr/>
          <p:nvPr/>
        </p:nvSpPr>
        <p:spPr>
          <a:xfrm flipH="false" flipV="false" rot="0">
            <a:off x="15265394" y="200024"/>
            <a:ext cx="2359024" cy="1203196"/>
          </a:xfrm>
          <a:custGeom>
            <a:avLst/>
            <a:gdLst/>
            <a:ahLst/>
            <a:cxnLst/>
            <a:rect r="r" b="b" t="t" l="l"/>
            <a:pathLst>
              <a:path h="1203196" w="2359024">
                <a:moveTo>
                  <a:pt x="0" y="0"/>
                </a:moveTo>
                <a:lnTo>
                  <a:pt x="2359024" y="0"/>
                </a:lnTo>
                <a:lnTo>
                  <a:pt x="2359024" y="1203196"/>
                </a:lnTo>
                <a:lnTo>
                  <a:pt x="0" y="1203196"/>
                </a:lnTo>
                <a:lnTo>
                  <a:pt x="0" y="0"/>
                </a:lnTo>
                <a:close/>
              </a:path>
            </a:pathLst>
          </a:custGeom>
          <a:blipFill>
            <a:blip r:embed="rId3"/>
            <a:stretch>
              <a:fillRect l="0" t="-100" r="0" b="-100"/>
            </a:stretch>
          </a:blipFill>
        </p:spPr>
      </p:sp>
      <p:graphicFrame>
        <p:nvGraphicFramePr>
          <p:cNvPr name="Table 6" id="6"/>
          <p:cNvGraphicFramePr>
            <a:graphicFrameLocks noGrp="true"/>
          </p:cNvGraphicFramePr>
          <p:nvPr/>
        </p:nvGraphicFramePr>
        <p:xfrm>
          <a:off x="1028700" y="1967485"/>
          <a:ext cx="15713201" cy="6028201"/>
        </p:xfrm>
        <a:graphic>
          <a:graphicData uri="http://schemas.openxmlformats.org/drawingml/2006/table">
            <a:tbl>
              <a:tblPr/>
              <a:tblGrid>
                <a:gridCol w="1547807"/>
                <a:gridCol w="10432725"/>
                <a:gridCol w="1837498"/>
                <a:gridCol w="1895171"/>
              </a:tblGrid>
              <a:tr h="1246126">
                <a:tc>
                  <a:txBody>
                    <a:bodyPr anchor="t" rtlCol="false"/>
                    <a:lstStyle/>
                    <a:p>
                      <a:pPr algn="ctr">
                        <a:lnSpc>
                          <a:spcPts val="3079"/>
                        </a:lnSpc>
                        <a:defRPr/>
                      </a:pPr>
                      <a:r>
                        <a:rPr lang="en-US" sz="2199" b="true">
                          <a:solidFill>
                            <a:srgbClr val="000000"/>
                          </a:solidFill>
                          <a:latin typeface="Roboto Bold"/>
                          <a:ea typeface="Roboto Bold"/>
                          <a:cs typeface="Roboto Bold"/>
                          <a:sym typeface="Roboto Bold"/>
                        </a:rPr>
                        <a:t>Indicator Number</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b="true">
                          <a:solidFill>
                            <a:srgbClr val="000000"/>
                          </a:solidFill>
                          <a:latin typeface="Roboto Bold"/>
                          <a:ea typeface="Roboto Bold"/>
                          <a:cs typeface="Roboto Bold"/>
                          <a:sym typeface="Roboto Bold"/>
                        </a:rPr>
                        <a:t>Metric</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b="true">
                          <a:solidFill>
                            <a:srgbClr val="000000"/>
                          </a:solidFill>
                          <a:latin typeface="Roboto Bold"/>
                          <a:ea typeface="Roboto Bold"/>
                          <a:cs typeface="Roboto Bold"/>
                          <a:sym typeface="Roboto Bold"/>
                        </a:rPr>
                        <a:t>Equity Gap (AHPs)</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b="true">
                          <a:solidFill>
                            <a:srgbClr val="000000"/>
                          </a:solidFill>
                          <a:latin typeface="Roboto Bold"/>
                          <a:ea typeface="Roboto Bold"/>
                          <a:cs typeface="Roboto Bold"/>
                          <a:sym typeface="Roboto Bold"/>
                        </a:rPr>
                        <a:t>Equity Gap (All Staff)</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r>
              <a:tr h="1246126">
                <a:tc>
                  <a:txBody>
                    <a:bodyPr anchor="t" rtlCol="false"/>
                    <a:lstStyle/>
                    <a:p>
                      <a:pPr algn="ctr">
                        <a:lnSpc>
                          <a:spcPts val="3079"/>
                        </a:lnSpc>
                        <a:defRPr/>
                      </a:pPr>
                      <a:r>
                        <a:rPr lang="en-US" sz="2199">
                          <a:solidFill>
                            <a:srgbClr val="000000"/>
                          </a:solidFill>
                          <a:latin typeface="Roboto"/>
                          <a:ea typeface="Roboto"/>
                          <a:cs typeface="Roboto"/>
                          <a:sym typeface="Roboto"/>
                        </a:rPr>
                        <a:t>5</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Percentage of BME staff experiencing harassment, bullying or abuse from patients, relatives or the public in last 12 months</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-0.5%</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8.2%</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r>
              <a:tr h="1246126">
                <a:tc>
                  <a:txBody>
                    <a:bodyPr anchor="t" rtlCol="false"/>
                    <a:lstStyle/>
                    <a:p>
                      <a:pPr algn="ctr">
                        <a:lnSpc>
                          <a:spcPts val="3079"/>
                        </a:lnSpc>
                        <a:defRPr/>
                      </a:pPr>
                      <a:r>
                        <a:rPr lang="en-US" sz="2199">
                          <a:solidFill>
                            <a:srgbClr val="000000"/>
                          </a:solidFill>
                          <a:latin typeface="Roboto"/>
                          <a:ea typeface="Roboto"/>
                          <a:cs typeface="Roboto"/>
                          <a:sym typeface="Roboto"/>
                        </a:rPr>
                        <a:t>6</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Percentage of BME staff experiencing harassment, bullying or abuse from staff in last 12 months</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11.7%</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c>
                  <a:txBody>
                    <a:bodyPr anchor="t" rtlCol="false"/>
                    <a:lstStyle/>
                    <a:p>
                      <a:pPr algn="ctr">
                        <a:lnSpc>
                          <a:spcPts val="3079"/>
                        </a:lnSpc>
                        <a:defRPr/>
                      </a:pPr>
                      <a:r>
                        <a:rPr lang="en-US" sz="2199">
                          <a:solidFill>
                            <a:srgbClr val="000000"/>
                          </a:solidFill>
                          <a:latin typeface="Roboto"/>
                          <a:ea typeface="Roboto"/>
                          <a:cs typeface="Roboto"/>
                          <a:sym typeface="Roboto"/>
                        </a:rPr>
                        <a:t>4.8%</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r>
              <a:tr h="1246126">
                <a:tc>
                  <a:txBody>
                    <a:bodyPr anchor="t" rtlCol="false"/>
                    <a:lstStyle/>
                    <a:p>
                      <a:pPr algn="ctr">
                        <a:lnSpc>
                          <a:spcPts val="3079"/>
                        </a:lnSpc>
                        <a:defRPr/>
                      </a:pPr>
                      <a:r>
                        <a:rPr lang="en-US" sz="2199">
                          <a:solidFill>
                            <a:srgbClr val="000000"/>
                          </a:solidFill>
                          <a:latin typeface="Roboto"/>
                          <a:ea typeface="Roboto"/>
                          <a:cs typeface="Roboto"/>
                          <a:sym typeface="Roboto"/>
                        </a:rPr>
                        <a:t>7</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Percentage of BME staff believing that trust provides equal opportunities for career progression or promotion</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079"/>
                        </a:lnSpc>
                        <a:defRPr/>
                      </a:pPr>
                      <a:r>
                        <a:rPr lang="en-US" sz="2199">
                          <a:solidFill>
                            <a:srgbClr val="000000"/>
                          </a:solidFill>
                          <a:latin typeface="Roboto"/>
                          <a:ea typeface="Roboto"/>
                          <a:cs typeface="Roboto"/>
                          <a:sym typeface="Roboto"/>
                        </a:rPr>
                        <a:t>11.5%</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c>
                  <a:txBody>
                    <a:bodyPr anchor="t" rtlCol="false"/>
                    <a:lstStyle/>
                    <a:p>
                      <a:pPr algn="ctr">
                        <a:lnSpc>
                          <a:spcPts val="3079"/>
                        </a:lnSpc>
                        <a:defRPr/>
                      </a:pPr>
                      <a:r>
                        <a:rPr lang="en-US" sz="2199">
                          <a:solidFill>
                            <a:srgbClr val="000000"/>
                          </a:solidFill>
                          <a:latin typeface="Roboto"/>
                          <a:ea typeface="Roboto"/>
                          <a:cs typeface="Roboto"/>
                          <a:sym typeface="Roboto"/>
                        </a:rPr>
                        <a:t>7.5%</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r>
              <a:tr h="1043698">
                <a:tc>
                  <a:txBody>
                    <a:bodyPr anchor="t" rtlCol="false"/>
                    <a:lstStyle/>
                    <a:p>
                      <a:pPr algn="ctr">
                        <a:lnSpc>
                          <a:spcPts val="3079"/>
                        </a:lnSpc>
                        <a:defRPr/>
                      </a:pPr>
                      <a:r>
                        <a:rPr lang="en-US" sz="2199">
                          <a:solidFill>
                            <a:srgbClr val="000000"/>
                          </a:solidFill>
                          <a:latin typeface="Roboto"/>
                          <a:ea typeface="Roboto"/>
                          <a:cs typeface="Roboto"/>
                          <a:sym typeface="Roboto"/>
                        </a:rPr>
                        <a:t>8</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219"/>
                        </a:lnSpc>
                        <a:defRPr/>
                      </a:pPr>
                      <a:r>
                        <a:rPr lang="en-US" sz="2299">
                          <a:solidFill>
                            <a:srgbClr val="000000"/>
                          </a:solidFill>
                          <a:latin typeface="Roboto"/>
                          <a:ea typeface="Roboto"/>
                          <a:cs typeface="Roboto"/>
                          <a:sym typeface="Roboto"/>
                        </a:rPr>
                        <a:t>Percentage of staff experiencing discrimination from staff in last 12 months</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tcPr>
                </a:tc>
                <a:tc>
                  <a:txBody>
                    <a:bodyPr anchor="t" rtlCol="false"/>
                    <a:lstStyle/>
                    <a:p>
                      <a:pPr algn="ctr">
                        <a:lnSpc>
                          <a:spcPts val="3219"/>
                        </a:lnSpc>
                        <a:defRPr/>
                      </a:pPr>
                      <a:r>
                        <a:rPr lang="en-US" sz="2299">
                          <a:solidFill>
                            <a:srgbClr val="000000"/>
                          </a:solidFill>
                          <a:latin typeface="Roboto"/>
                          <a:ea typeface="Roboto"/>
                          <a:cs typeface="Roboto"/>
                          <a:sym typeface="Roboto"/>
                        </a:rPr>
                        <a:t>5.6%</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c>
                  <a:txBody>
                    <a:bodyPr anchor="t" rtlCol="false"/>
                    <a:lstStyle/>
                    <a:p>
                      <a:pPr algn="ctr">
                        <a:lnSpc>
                          <a:spcPts val="3219"/>
                        </a:lnSpc>
                        <a:defRPr/>
                      </a:pPr>
                      <a:r>
                        <a:rPr lang="en-US" sz="2299">
                          <a:solidFill>
                            <a:srgbClr val="000000"/>
                          </a:solidFill>
                          <a:latin typeface="Roboto"/>
                          <a:ea typeface="Roboto"/>
                          <a:cs typeface="Roboto"/>
                          <a:sym typeface="Roboto"/>
                        </a:rPr>
                        <a:t>5%</a:t>
                      </a:r>
                      <a:endParaRPr lang="en-US" sz="1100"/>
                    </a:p>
                  </a:txBody>
                  <a:tcPr marL="190500" marR="190500" marT="190500" marB="190500" anchor="ctr">
                    <a:lnL cmpd="sng" algn="ctr" cap="flat" w="38100">
                      <a:solidFill>
                        <a:srgbClr val="000000"/>
                      </a:solidFill>
                      <a:prstDash val="solid"/>
                      <a:round/>
                      <a:headEnd type="none" w="med" len="med"/>
                      <a:tailEnd type="none" w="med" len="med"/>
                    </a:lnL>
                    <a:lnR cmpd="sng" algn="ctr" cap="flat" w="38100">
                      <a:solidFill>
                        <a:srgbClr val="000000"/>
                      </a:solidFill>
                      <a:prstDash val="solid"/>
                      <a:round/>
                      <a:headEnd type="none" w="med" len="med"/>
                      <a:tailEnd type="none" w="med" len="med"/>
                    </a:lnR>
                    <a:lnT cmpd="sng" algn="ctr" cap="flat" w="38100">
                      <a:solidFill>
                        <a:srgbClr val="000000"/>
                      </a:solidFill>
                      <a:prstDash val="solid"/>
                      <a:round/>
                      <a:headEnd type="none" w="med" len="med"/>
                      <a:tailEnd type="none" w="med" len="med"/>
                    </a:lnT>
                    <a:lnB cmpd="sng" algn="ctr" cap="flat" w="38100">
                      <a:solidFill>
                        <a:srgbClr val="000000"/>
                      </a:solidFill>
                      <a:prstDash val="solid"/>
                      <a:round/>
                      <a:headEnd type="none" w="med" len="med"/>
                      <a:tailEnd type="none" w="med" len="med"/>
                    </a:lnB>
                    <a:solidFill>
                      <a:srgbClr val="D9D9D9"/>
                    </a:solidFill>
                  </a:tcPr>
                </a:tc>
              </a:tr>
            </a:tbl>
          </a:graphicData>
        </a:graphic>
      </p:graphicFrame>
      <p:sp>
        <p:nvSpPr>
          <p:cNvPr name="TextBox 7" id="7"/>
          <p:cNvSpPr txBox="true"/>
          <p:nvPr/>
        </p:nvSpPr>
        <p:spPr>
          <a:xfrm rot="0">
            <a:off x="550088" y="593024"/>
            <a:ext cx="11780401" cy="436245"/>
          </a:xfrm>
          <a:prstGeom prst="rect">
            <a:avLst/>
          </a:prstGeom>
        </p:spPr>
        <p:txBody>
          <a:bodyPr anchor="t" rtlCol="false" tIns="0" lIns="0" bIns="0" rIns="0">
            <a:spAutoFit/>
          </a:bodyPr>
          <a:lstStyle/>
          <a:p>
            <a:pPr algn="l">
              <a:lnSpc>
                <a:spcPts val="3240"/>
              </a:lnSpc>
            </a:pPr>
            <a:r>
              <a:rPr lang="en-US" b="true" sz="3000">
                <a:solidFill>
                  <a:srgbClr val="FFFFFF"/>
                </a:solidFill>
                <a:latin typeface="Roboto Bold"/>
                <a:ea typeface="Roboto Bold"/>
                <a:cs typeface="Roboto Bold"/>
                <a:sym typeface="Roboto Bold"/>
              </a:rPr>
              <a:t>Workforce Race Equality Standards &amp; Staff Survey AHP Data (2023)</a:t>
            </a:r>
          </a:p>
        </p:txBody>
      </p:sp>
      <p:sp>
        <p:nvSpPr>
          <p:cNvPr name="TextBox 8" id="8"/>
          <p:cNvSpPr txBox="true"/>
          <p:nvPr/>
        </p:nvSpPr>
        <p:spPr>
          <a:xfrm rot="0">
            <a:off x="1028700" y="8205236"/>
            <a:ext cx="15058844" cy="129857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The above metrics form some of the priority areas from the WRES and Staff Survey data for BME AHPs. The bullying and harassment metrics have improved for all BME staff compared to 2023 where they had deteriorated.</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9525" y="-9525"/>
            <a:ext cx="18307050" cy="1581150"/>
            <a:chOff x="0" y="0"/>
            <a:chExt cx="24409400" cy="2108200"/>
          </a:xfrm>
        </p:grpSpPr>
        <p:sp>
          <p:nvSpPr>
            <p:cNvPr name="Freeform 3" id="3"/>
            <p:cNvSpPr/>
            <p:nvPr/>
          </p:nvSpPr>
          <p:spPr>
            <a:xfrm flipH="false" flipV="false" rot="0">
              <a:off x="12700" y="12700"/>
              <a:ext cx="24384000" cy="2082800"/>
            </a:xfrm>
            <a:custGeom>
              <a:avLst/>
              <a:gdLst/>
              <a:ahLst/>
              <a:cxnLst/>
              <a:rect r="r" b="b" t="t" l="l"/>
              <a:pathLst>
                <a:path h="2082800" w="24384000">
                  <a:moveTo>
                    <a:pt x="0" y="0"/>
                  </a:moveTo>
                  <a:lnTo>
                    <a:pt x="24384000" y="0"/>
                  </a:lnTo>
                  <a:lnTo>
                    <a:pt x="24384000" y="2082800"/>
                  </a:lnTo>
                  <a:lnTo>
                    <a:pt x="0" y="2082800"/>
                  </a:lnTo>
                  <a:close/>
                </a:path>
              </a:pathLst>
            </a:custGeom>
            <a:solidFill>
              <a:srgbClr val="0067A5"/>
            </a:solidFill>
          </p:spPr>
        </p:sp>
        <p:sp>
          <p:nvSpPr>
            <p:cNvPr name="Freeform 4" id="4"/>
            <p:cNvSpPr/>
            <p:nvPr/>
          </p:nvSpPr>
          <p:spPr>
            <a:xfrm flipH="false" flipV="false" rot="0">
              <a:off x="0" y="0"/>
              <a:ext cx="24409400" cy="2108200"/>
            </a:xfrm>
            <a:custGeom>
              <a:avLst/>
              <a:gdLst/>
              <a:ahLst/>
              <a:cxnLst/>
              <a:rect r="r" b="b" t="t" l="l"/>
              <a:pathLst>
                <a:path h="2108200" w="24409400">
                  <a:moveTo>
                    <a:pt x="12700" y="0"/>
                  </a:moveTo>
                  <a:lnTo>
                    <a:pt x="24396700" y="0"/>
                  </a:lnTo>
                  <a:cubicBezTo>
                    <a:pt x="24403686" y="0"/>
                    <a:pt x="24409400" y="5715"/>
                    <a:pt x="24409400" y="12700"/>
                  </a:cubicBezTo>
                  <a:lnTo>
                    <a:pt x="24409400" y="2095500"/>
                  </a:lnTo>
                  <a:cubicBezTo>
                    <a:pt x="24409400" y="2102485"/>
                    <a:pt x="24403686" y="2108200"/>
                    <a:pt x="24396700" y="2108200"/>
                  </a:cubicBezTo>
                  <a:lnTo>
                    <a:pt x="12700" y="2108200"/>
                  </a:lnTo>
                  <a:cubicBezTo>
                    <a:pt x="5715" y="2108200"/>
                    <a:pt x="0" y="2102485"/>
                    <a:pt x="0" y="2095500"/>
                  </a:cubicBezTo>
                  <a:lnTo>
                    <a:pt x="0" y="12700"/>
                  </a:lnTo>
                  <a:cubicBezTo>
                    <a:pt x="0" y="5715"/>
                    <a:pt x="5715" y="0"/>
                    <a:pt x="12700" y="0"/>
                  </a:cubicBezTo>
                  <a:moveTo>
                    <a:pt x="12700" y="25400"/>
                  </a:moveTo>
                  <a:lnTo>
                    <a:pt x="12700" y="12700"/>
                  </a:lnTo>
                  <a:lnTo>
                    <a:pt x="25400" y="12700"/>
                  </a:lnTo>
                  <a:lnTo>
                    <a:pt x="25400" y="2095500"/>
                  </a:lnTo>
                  <a:lnTo>
                    <a:pt x="12700" y="2095500"/>
                  </a:lnTo>
                  <a:lnTo>
                    <a:pt x="12700" y="2082800"/>
                  </a:lnTo>
                  <a:lnTo>
                    <a:pt x="24396700" y="2082800"/>
                  </a:lnTo>
                  <a:lnTo>
                    <a:pt x="24396700" y="2095500"/>
                  </a:lnTo>
                  <a:lnTo>
                    <a:pt x="24384000" y="2095500"/>
                  </a:lnTo>
                  <a:lnTo>
                    <a:pt x="24384000" y="12700"/>
                  </a:lnTo>
                  <a:lnTo>
                    <a:pt x="24396700" y="12700"/>
                  </a:lnTo>
                  <a:lnTo>
                    <a:pt x="24396700" y="25400"/>
                  </a:lnTo>
                  <a:lnTo>
                    <a:pt x="12700" y="25400"/>
                  </a:lnTo>
                  <a:close/>
                </a:path>
              </a:pathLst>
            </a:custGeom>
            <a:solidFill>
              <a:srgbClr val="2F528F"/>
            </a:solidFill>
          </p:spPr>
        </p:sp>
      </p:grpSp>
      <p:sp>
        <p:nvSpPr>
          <p:cNvPr name="Freeform 5" id="5" descr="Text  Description automatically generated with medium confidence"/>
          <p:cNvSpPr/>
          <p:nvPr/>
        </p:nvSpPr>
        <p:spPr>
          <a:xfrm flipH="false" flipV="false" rot="0">
            <a:off x="15265394" y="200024"/>
            <a:ext cx="2359024" cy="1203196"/>
          </a:xfrm>
          <a:custGeom>
            <a:avLst/>
            <a:gdLst/>
            <a:ahLst/>
            <a:cxnLst/>
            <a:rect r="r" b="b" t="t" l="l"/>
            <a:pathLst>
              <a:path h="1203196" w="2359024">
                <a:moveTo>
                  <a:pt x="0" y="0"/>
                </a:moveTo>
                <a:lnTo>
                  <a:pt x="2359024" y="0"/>
                </a:lnTo>
                <a:lnTo>
                  <a:pt x="2359024" y="1203196"/>
                </a:lnTo>
                <a:lnTo>
                  <a:pt x="0" y="1203196"/>
                </a:lnTo>
                <a:lnTo>
                  <a:pt x="0" y="0"/>
                </a:lnTo>
                <a:close/>
              </a:path>
            </a:pathLst>
          </a:custGeom>
          <a:blipFill>
            <a:blip r:embed="rId3"/>
            <a:stretch>
              <a:fillRect l="0" t="-100" r="0" b="-100"/>
            </a:stretch>
          </a:blipFill>
        </p:spPr>
      </p:sp>
      <p:sp>
        <p:nvSpPr>
          <p:cNvPr name="TextBox 6" id="6"/>
          <p:cNvSpPr txBox="true"/>
          <p:nvPr/>
        </p:nvSpPr>
        <p:spPr>
          <a:xfrm rot="0">
            <a:off x="550087" y="462583"/>
            <a:ext cx="11384743" cy="569214"/>
          </a:xfrm>
          <a:prstGeom prst="rect">
            <a:avLst/>
          </a:prstGeom>
        </p:spPr>
        <p:txBody>
          <a:bodyPr anchor="t" rtlCol="false" tIns="0" lIns="0" bIns="0" rIns="0">
            <a:spAutoFit/>
          </a:bodyPr>
          <a:lstStyle/>
          <a:p>
            <a:pPr algn="l">
              <a:lnSpc>
                <a:spcPts val="3888"/>
              </a:lnSpc>
            </a:pPr>
            <a:r>
              <a:rPr lang="en-US" b="true" sz="3600">
                <a:solidFill>
                  <a:srgbClr val="FFFFFF"/>
                </a:solidFill>
                <a:latin typeface="Arial Bold"/>
                <a:ea typeface="Arial Bold"/>
                <a:cs typeface="Arial Bold"/>
                <a:sym typeface="Arial Bold"/>
              </a:rPr>
              <a:t>What is the Trust doing to improve these?</a:t>
            </a:r>
          </a:p>
        </p:txBody>
      </p:sp>
      <p:grpSp>
        <p:nvGrpSpPr>
          <p:cNvPr name="Group 7" id="7"/>
          <p:cNvGrpSpPr/>
          <p:nvPr/>
        </p:nvGrpSpPr>
        <p:grpSpPr>
          <a:xfrm rot="0">
            <a:off x="6549877" y="2018720"/>
            <a:ext cx="5154373" cy="2342713"/>
            <a:chOff x="0" y="0"/>
            <a:chExt cx="1656615" cy="752948"/>
          </a:xfrm>
        </p:grpSpPr>
        <p:sp>
          <p:nvSpPr>
            <p:cNvPr name="Freeform 8" id="8"/>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9" id="9"/>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10" id="10"/>
          <p:cNvSpPr txBox="true"/>
          <p:nvPr/>
        </p:nvSpPr>
        <p:spPr>
          <a:xfrm rot="0">
            <a:off x="6779177" y="2383085"/>
            <a:ext cx="4695774" cy="17367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Appraisal process refocused, ensuring BME staff have clarity of objectives and career progression</a:t>
            </a:r>
          </a:p>
        </p:txBody>
      </p:sp>
      <p:grpSp>
        <p:nvGrpSpPr>
          <p:cNvPr name="Group 11" id="11"/>
          <p:cNvGrpSpPr/>
          <p:nvPr/>
        </p:nvGrpSpPr>
        <p:grpSpPr>
          <a:xfrm rot="0">
            <a:off x="12525335" y="2010618"/>
            <a:ext cx="5154373" cy="2342713"/>
            <a:chOff x="0" y="0"/>
            <a:chExt cx="1656615" cy="752948"/>
          </a:xfrm>
        </p:grpSpPr>
        <p:sp>
          <p:nvSpPr>
            <p:cNvPr name="Freeform 12" id="12"/>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13" id="13"/>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14" id="14"/>
          <p:cNvSpPr txBox="true"/>
          <p:nvPr/>
        </p:nvSpPr>
        <p:spPr>
          <a:xfrm rot="0">
            <a:off x="12723426" y="2307073"/>
            <a:ext cx="4695774" cy="17367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Trust approach takes into account intersectionality and intersecting characteristics in staff</a:t>
            </a:r>
          </a:p>
        </p:txBody>
      </p:sp>
      <p:grpSp>
        <p:nvGrpSpPr>
          <p:cNvPr name="Group 15" id="15"/>
          <p:cNvGrpSpPr/>
          <p:nvPr/>
        </p:nvGrpSpPr>
        <p:grpSpPr>
          <a:xfrm rot="0">
            <a:off x="608291" y="2027891"/>
            <a:ext cx="5154373" cy="2342713"/>
            <a:chOff x="0" y="0"/>
            <a:chExt cx="1656615" cy="752948"/>
          </a:xfrm>
        </p:grpSpPr>
        <p:sp>
          <p:nvSpPr>
            <p:cNvPr name="Freeform 16" id="16"/>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17" id="17"/>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18" id="18"/>
          <p:cNvSpPr txBox="true"/>
          <p:nvPr/>
        </p:nvSpPr>
        <p:spPr>
          <a:xfrm rot="0">
            <a:off x="837591" y="2821235"/>
            <a:ext cx="4695774" cy="8604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Produced Ethnicity Pay Gap report for the first time</a:t>
            </a:r>
          </a:p>
        </p:txBody>
      </p:sp>
      <p:grpSp>
        <p:nvGrpSpPr>
          <p:cNvPr name="Group 19" id="19"/>
          <p:cNvGrpSpPr/>
          <p:nvPr/>
        </p:nvGrpSpPr>
        <p:grpSpPr>
          <a:xfrm rot="0">
            <a:off x="12525335" y="4695134"/>
            <a:ext cx="5154373" cy="2342713"/>
            <a:chOff x="0" y="0"/>
            <a:chExt cx="1656615" cy="752948"/>
          </a:xfrm>
        </p:grpSpPr>
        <p:sp>
          <p:nvSpPr>
            <p:cNvPr name="Freeform 20" id="20"/>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21" id="21"/>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22" id="22"/>
          <p:cNvSpPr txBox="true"/>
          <p:nvPr/>
        </p:nvSpPr>
        <p:spPr>
          <a:xfrm rot="0">
            <a:off x="12765633" y="5426084"/>
            <a:ext cx="4695774" cy="8604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Launched second ‘Race in the Workplace’ FLAIR survey</a:t>
            </a:r>
          </a:p>
        </p:txBody>
      </p:sp>
      <p:grpSp>
        <p:nvGrpSpPr>
          <p:cNvPr name="Group 23" id="23"/>
          <p:cNvGrpSpPr/>
          <p:nvPr/>
        </p:nvGrpSpPr>
        <p:grpSpPr>
          <a:xfrm rot="0">
            <a:off x="608291" y="4712407"/>
            <a:ext cx="5154373" cy="2342713"/>
            <a:chOff x="0" y="0"/>
            <a:chExt cx="1656615" cy="752948"/>
          </a:xfrm>
        </p:grpSpPr>
        <p:sp>
          <p:nvSpPr>
            <p:cNvPr name="Freeform 24" id="24"/>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25" id="25"/>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26" id="26"/>
          <p:cNvSpPr txBox="true"/>
          <p:nvPr/>
        </p:nvSpPr>
        <p:spPr>
          <a:xfrm rot="0">
            <a:off x="837591" y="4987934"/>
            <a:ext cx="4695774" cy="17367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Supported RaCE Network to run effectively and deliver on Network strategy, in line with Trust Strategy and equity plans</a:t>
            </a:r>
          </a:p>
        </p:txBody>
      </p:sp>
      <p:grpSp>
        <p:nvGrpSpPr>
          <p:cNvPr name="Group 27" id="27"/>
          <p:cNvGrpSpPr/>
          <p:nvPr/>
        </p:nvGrpSpPr>
        <p:grpSpPr>
          <a:xfrm rot="0">
            <a:off x="6549877" y="4712407"/>
            <a:ext cx="5154373" cy="2342713"/>
            <a:chOff x="0" y="0"/>
            <a:chExt cx="1656615" cy="752948"/>
          </a:xfrm>
        </p:grpSpPr>
        <p:sp>
          <p:nvSpPr>
            <p:cNvPr name="Freeform 28" id="28"/>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29" id="29"/>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30" id="30"/>
          <p:cNvSpPr txBox="true"/>
          <p:nvPr/>
        </p:nvSpPr>
        <p:spPr>
          <a:xfrm rot="0">
            <a:off x="6742851" y="5095875"/>
            <a:ext cx="4802297" cy="17367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Will expand and promote existing Mentorship Programmes, training more senior managers to take on BME staff mentees</a:t>
            </a:r>
          </a:p>
        </p:txBody>
      </p:sp>
      <p:grpSp>
        <p:nvGrpSpPr>
          <p:cNvPr name="Group 31" id="31"/>
          <p:cNvGrpSpPr/>
          <p:nvPr/>
        </p:nvGrpSpPr>
        <p:grpSpPr>
          <a:xfrm rot="0">
            <a:off x="12525335" y="7410075"/>
            <a:ext cx="5154373" cy="2342713"/>
            <a:chOff x="0" y="0"/>
            <a:chExt cx="1656615" cy="752948"/>
          </a:xfrm>
        </p:grpSpPr>
        <p:sp>
          <p:nvSpPr>
            <p:cNvPr name="Freeform 32" id="32"/>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33" id="33"/>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34" id="34"/>
          <p:cNvSpPr txBox="true"/>
          <p:nvPr/>
        </p:nvSpPr>
        <p:spPr>
          <a:xfrm rot="0">
            <a:off x="12723426" y="7706530"/>
            <a:ext cx="4818289" cy="173672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Will host series of workshops organised by Chief People Officer on xenophobia, anti-racism, islamophobia and antisemitism</a:t>
            </a:r>
          </a:p>
        </p:txBody>
      </p:sp>
      <p:grpSp>
        <p:nvGrpSpPr>
          <p:cNvPr name="Group 35" id="35"/>
          <p:cNvGrpSpPr/>
          <p:nvPr/>
        </p:nvGrpSpPr>
        <p:grpSpPr>
          <a:xfrm rot="0">
            <a:off x="608291" y="7427348"/>
            <a:ext cx="5154373" cy="2342713"/>
            <a:chOff x="0" y="0"/>
            <a:chExt cx="1656615" cy="752948"/>
          </a:xfrm>
        </p:grpSpPr>
        <p:sp>
          <p:nvSpPr>
            <p:cNvPr name="Freeform 36" id="36"/>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37" id="37"/>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38" id="38"/>
          <p:cNvSpPr txBox="true"/>
          <p:nvPr/>
        </p:nvSpPr>
        <p:spPr>
          <a:xfrm rot="0">
            <a:off x="837591" y="7487455"/>
            <a:ext cx="4695774" cy="217487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Promote use of formal and informal reporting mechanisms across the Trust, to facilitate reporting and recording of racialised incidents.​</a:t>
            </a:r>
          </a:p>
        </p:txBody>
      </p:sp>
      <p:grpSp>
        <p:nvGrpSpPr>
          <p:cNvPr name="Group 39" id="39"/>
          <p:cNvGrpSpPr/>
          <p:nvPr/>
        </p:nvGrpSpPr>
        <p:grpSpPr>
          <a:xfrm rot="0">
            <a:off x="6549877" y="7427348"/>
            <a:ext cx="5154373" cy="2342713"/>
            <a:chOff x="0" y="0"/>
            <a:chExt cx="1656615" cy="752948"/>
          </a:xfrm>
        </p:grpSpPr>
        <p:sp>
          <p:nvSpPr>
            <p:cNvPr name="Freeform 40" id="40"/>
            <p:cNvSpPr/>
            <p:nvPr/>
          </p:nvSpPr>
          <p:spPr>
            <a:xfrm flipH="false" flipV="false" rot="0">
              <a:off x="0" y="0"/>
              <a:ext cx="1656616" cy="752948"/>
            </a:xfrm>
            <a:custGeom>
              <a:avLst/>
              <a:gdLst/>
              <a:ahLst/>
              <a:cxnLst/>
              <a:rect r="r" b="b" t="t" l="l"/>
              <a:pathLst>
                <a:path h="752948" w="1656616">
                  <a:moveTo>
                    <a:pt x="76039" y="0"/>
                  </a:moveTo>
                  <a:lnTo>
                    <a:pt x="1580576" y="0"/>
                  </a:lnTo>
                  <a:cubicBezTo>
                    <a:pt x="1600743" y="0"/>
                    <a:pt x="1620084" y="8011"/>
                    <a:pt x="1634344" y="22271"/>
                  </a:cubicBezTo>
                  <a:cubicBezTo>
                    <a:pt x="1648604" y="36532"/>
                    <a:pt x="1656616" y="55872"/>
                    <a:pt x="1656616" y="76039"/>
                  </a:cubicBezTo>
                  <a:lnTo>
                    <a:pt x="1656616" y="676909"/>
                  </a:lnTo>
                  <a:cubicBezTo>
                    <a:pt x="1656616" y="697075"/>
                    <a:pt x="1648604" y="716416"/>
                    <a:pt x="1634344" y="730676"/>
                  </a:cubicBezTo>
                  <a:cubicBezTo>
                    <a:pt x="1620084" y="744937"/>
                    <a:pt x="1600743" y="752948"/>
                    <a:pt x="1580576" y="752948"/>
                  </a:cubicBezTo>
                  <a:lnTo>
                    <a:pt x="76039" y="752948"/>
                  </a:lnTo>
                  <a:cubicBezTo>
                    <a:pt x="55872" y="752948"/>
                    <a:pt x="36532" y="744937"/>
                    <a:pt x="22271" y="730676"/>
                  </a:cubicBezTo>
                  <a:cubicBezTo>
                    <a:pt x="8011" y="716416"/>
                    <a:pt x="0" y="697075"/>
                    <a:pt x="0" y="676909"/>
                  </a:cubicBezTo>
                  <a:lnTo>
                    <a:pt x="0" y="76039"/>
                  </a:lnTo>
                  <a:cubicBezTo>
                    <a:pt x="0" y="55872"/>
                    <a:pt x="8011" y="36532"/>
                    <a:pt x="22271" y="22271"/>
                  </a:cubicBezTo>
                  <a:cubicBezTo>
                    <a:pt x="36532" y="8011"/>
                    <a:pt x="55872" y="0"/>
                    <a:pt x="76039" y="0"/>
                  </a:cubicBezTo>
                  <a:close/>
                </a:path>
              </a:pathLst>
            </a:custGeom>
            <a:solidFill>
              <a:srgbClr val="000000">
                <a:alpha val="0"/>
              </a:srgbClr>
            </a:solidFill>
            <a:ln w="57150" cap="rnd">
              <a:solidFill>
                <a:srgbClr val="737373"/>
              </a:solidFill>
              <a:prstDash val="solid"/>
              <a:round/>
            </a:ln>
          </p:spPr>
        </p:sp>
        <p:sp>
          <p:nvSpPr>
            <p:cNvPr name="TextBox 41" id="41"/>
            <p:cNvSpPr txBox="true"/>
            <p:nvPr/>
          </p:nvSpPr>
          <p:spPr>
            <a:xfrm>
              <a:off x="0" y="-47625"/>
              <a:ext cx="1656615" cy="800573"/>
            </a:xfrm>
            <a:prstGeom prst="rect">
              <a:avLst/>
            </a:prstGeom>
          </p:spPr>
          <p:txBody>
            <a:bodyPr anchor="ctr" rtlCol="false" tIns="50800" lIns="50800" bIns="50800" rIns="50800"/>
            <a:lstStyle/>
            <a:p>
              <a:pPr algn="ctr">
                <a:lnSpc>
                  <a:spcPts val="2659"/>
                </a:lnSpc>
              </a:pPr>
            </a:p>
          </p:txBody>
        </p:sp>
      </p:grpSp>
      <p:sp>
        <p:nvSpPr>
          <p:cNvPr name="TextBox 42" id="42"/>
          <p:cNvSpPr txBox="true"/>
          <p:nvPr/>
        </p:nvSpPr>
        <p:spPr>
          <a:xfrm rot="0">
            <a:off x="6681463" y="7521845"/>
            <a:ext cx="4925074" cy="2174875"/>
          </a:xfrm>
          <a:prstGeom prst="rect">
            <a:avLst/>
          </a:prstGeom>
        </p:spPr>
        <p:txBody>
          <a:bodyPr anchor="t" rtlCol="false" tIns="0" lIns="0" bIns="0" rIns="0">
            <a:spAutoFit/>
          </a:bodyPr>
          <a:lstStyle/>
          <a:p>
            <a:pPr algn="ctr">
              <a:lnSpc>
                <a:spcPts val="3499"/>
              </a:lnSpc>
              <a:spcBef>
                <a:spcPct val="0"/>
              </a:spcBef>
            </a:pPr>
            <a:r>
              <a:rPr lang="en-US" sz="2499">
                <a:solidFill>
                  <a:srgbClr val="000000"/>
                </a:solidFill>
                <a:latin typeface="Roboto"/>
                <a:ea typeface="Roboto"/>
                <a:cs typeface="Roboto"/>
                <a:sym typeface="Roboto"/>
              </a:rPr>
              <a:t>Embed cultural competency in existing training offered by Quality Improvement and People Development training for all staff and managers.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DAGQdszokcc</dc:identifier>
  <dcterms:modified xsi:type="dcterms:W3CDTF">2011-08-01T06:04:30Z</dcterms:modified>
  <cp:revision>1</cp:revision>
  <dc:title>Allied Health Professionals</dc:title>
</cp:coreProperties>
</file>