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sldIdLst>
    <p:sldId id="327" r:id="rId5"/>
    <p:sldId id="260" r:id="rId6"/>
    <p:sldId id="32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99FF66"/>
    <a:srgbClr val="FF9966"/>
    <a:srgbClr val="006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D84D40-957B-43CF-9403-350038774F01}" v="199" dt="2024-09-24T09:29:14.398"/>
    <p1510:client id="{CB4BB2EC-8B70-E0D1-7193-C9D404C895C5}" v="57" dt="2024-09-24T09:26:57.979"/>
    <p1510:client id="{D34B6E2D-F01D-05DD-52E0-77A02E9FC660}" v="212" dt="2024-09-24T09:23:50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8" /><Relationship Type="http://schemas.openxmlformats.org/officeDocument/2006/relationships/customXml" Target="../customXml/item3.xml" Id="rId3" /><Relationship Type="http://schemas.openxmlformats.org/officeDocument/2006/relationships/slide" Target="slides/slide3.xml" Id="rId7" /><Relationship Type="http://schemas.openxmlformats.org/officeDocument/2006/relationships/tableStyles" Target="tableStyles.xml" Id="rId12" /><Relationship Type="http://schemas.openxmlformats.org/officeDocument/2006/relationships/customXml" Target="../customXml/item2.xml" Id="rId2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theme" Target="theme/theme1.xml" Id="rId11" /><Relationship Type="http://schemas.openxmlformats.org/officeDocument/2006/relationships/slide" Target="slides/slide1.xml" Id="rId5" /><Relationship Type="http://schemas.openxmlformats.org/officeDocument/2006/relationships/viewProps" Target="viewProps.xml" Id="rId10" /><Relationship Type="http://schemas.openxmlformats.org/officeDocument/2006/relationships/slideMaster" Target="slideMasters/slideMaster1.xml" Id="rId4" /><Relationship Type="http://schemas.openxmlformats.org/officeDocument/2006/relationships/presProps" Target="presProps.xml" Id="rId9" /><Relationship Type="http://schemas.microsoft.com/office/2015/10/relationships/revisionInfo" Target="revisionInfo.xml" Id="rId14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59FE3D-4302-4835-9718-03C548437CA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50F9A8D-DC4B-4FF9-8B84-178BC6C1FD5D}">
      <dgm:prSet phldrT="[Text]" phldr="0" custT="1"/>
      <dgm:spPr>
        <a:solidFill>
          <a:srgbClr val="7030A0"/>
        </a:solidFill>
      </dgm:spPr>
      <dgm:t>
        <a:bodyPr/>
        <a:lstStyle/>
        <a:p>
          <a:r>
            <a:rPr lang="en-US" sz="2000" b="1">
              <a:latin typeface="Arial" panose="020B0604020202020204"/>
            </a:rPr>
            <a:t>Working Group in Learning Disability</a:t>
          </a:r>
          <a:endParaRPr lang="en-US" sz="2000" b="1"/>
        </a:p>
      </dgm:t>
    </dgm:pt>
    <dgm:pt modelId="{D3498C9E-AF45-4F92-B266-CE02A8B6392D}" type="parTrans" cxnId="{3CEFBE9E-BD35-4549-B13C-56BE6E359042}">
      <dgm:prSet/>
      <dgm:spPr/>
      <dgm:t>
        <a:bodyPr/>
        <a:lstStyle/>
        <a:p>
          <a:endParaRPr lang="en-US" sz="1400" b="1"/>
        </a:p>
      </dgm:t>
    </dgm:pt>
    <dgm:pt modelId="{BCC99224-0C8D-44D1-9D72-83492F3E0C4C}" type="sibTrans" cxnId="{3CEFBE9E-BD35-4549-B13C-56BE6E359042}">
      <dgm:prSet/>
      <dgm:spPr/>
      <dgm:t>
        <a:bodyPr/>
        <a:lstStyle/>
        <a:p>
          <a:endParaRPr lang="en-US" sz="1400" b="1"/>
        </a:p>
      </dgm:t>
    </dgm:pt>
    <dgm:pt modelId="{76EA19F2-791D-4087-A91E-2DE9803F7F0F}">
      <dgm:prSet phldrT="[Text]" custT="1"/>
      <dgm:spPr/>
      <dgm:t>
        <a:bodyPr/>
        <a:lstStyle/>
        <a:p>
          <a:r>
            <a:rPr lang="en-US" sz="2000" b="1">
              <a:latin typeface="Arial" panose="020B0604020202020204"/>
            </a:rPr>
            <a:t>Antipsychotics Audit in CLDS</a:t>
          </a:r>
          <a:endParaRPr lang="en-US" sz="2000" b="1"/>
        </a:p>
      </dgm:t>
    </dgm:pt>
    <dgm:pt modelId="{C39C5423-A42F-49D7-ADCC-6E893BA226AC}" type="parTrans" cxnId="{C4C34802-9C05-4AF4-8A5C-E309554698C0}">
      <dgm:prSet/>
      <dgm:spPr/>
      <dgm:t>
        <a:bodyPr/>
        <a:lstStyle/>
        <a:p>
          <a:endParaRPr lang="en-US" sz="1400" b="1"/>
        </a:p>
      </dgm:t>
    </dgm:pt>
    <dgm:pt modelId="{A880AAF7-5983-4878-B8E0-108307A34C1A}" type="sibTrans" cxnId="{C4C34802-9C05-4AF4-8A5C-E309554698C0}">
      <dgm:prSet/>
      <dgm:spPr/>
      <dgm:t>
        <a:bodyPr/>
        <a:lstStyle/>
        <a:p>
          <a:endParaRPr lang="en-US" sz="1400" b="1"/>
        </a:p>
      </dgm:t>
    </dgm:pt>
    <dgm:pt modelId="{310AB9D0-E0D7-4407-8458-AB10C622B5A0}">
      <dgm:prSet phldrT="[Text]" phldr="0" custT="1"/>
      <dgm:spPr>
        <a:solidFill>
          <a:srgbClr val="002060"/>
        </a:solidFill>
      </dgm:spPr>
      <dgm:t>
        <a:bodyPr/>
        <a:lstStyle/>
        <a:p>
          <a:r>
            <a:rPr lang="en-US" sz="2000" b="1">
              <a:latin typeface="Arial" panose="020B0604020202020204"/>
            </a:rPr>
            <a:t>Training for Learning Disability Nurses at Barts</a:t>
          </a:r>
          <a:endParaRPr lang="en-US" sz="2000" b="1"/>
        </a:p>
      </dgm:t>
    </dgm:pt>
    <dgm:pt modelId="{B211680A-31B2-4DF5-A540-EC345501FC83}" type="parTrans" cxnId="{FFCBBD37-4C14-42E8-813A-9A72A07C9FB9}">
      <dgm:prSet/>
      <dgm:spPr/>
      <dgm:t>
        <a:bodyPr/>
        <a:lstStyle/>
        <a:p>
          <a:endParaRPr lang="en-US" sz="1400" b="1"/>
        </a:p>
      </dgm:t>
    </dgm:pt>
    <dgm:pt modelId="{7F221ABD-39A7-4EF3-8456-1054A99D2C01}" type="sibTrans" cxnId="{FFCBBD37-4C14-42E8-813A-9A72A07C9FB9}">
      <dgm:prSet/>
      <dgm:spPr/>
      <dgm:t>
        <a:bodyPr/>
        <a:lstStyle/>
        <a:p>
          <a:endParaRPr lang="en-US" sz="1400" b="1"/>
        </a:p>
      </dgm:t>
    </dgm:pt>
    <dgm:pt modelId="{2BEFBB86-858A-40FD-9F16-8479928F5F68}">
      <dgm:prSet phldrT="[Text]" phldr="0" custT="1"/>
      <dgm:spPr>
        <a:solidFill>
          <a:srgbClr val="0070C0"/>
        </a:solidFill>
      </dgm:spPr>
      <dgm:t>
        <a:bodyPr/>
        <a:lstStyle/>
        <a:p>
          <a:r>
            <a:rPr lang="en-US" sz="2000" b="1">
              <a:latin typeface="Arial" panose="020B0604020202020204"/>
            </a:rPr>
            <a:t>NEL Primary Care Data collection </a:t>
          </a:r>
          <a:endParaRPr lang="en-US" sz="2000" b="1"/>
        </a:p>
      </dgm:t>
    </dgm:pt>
    <dgm:pt modelId="{B05388BB-3D91-48FB-87DA-BF6C89266390}" type="parTrans" cxnId="{470B3F92-D2D7-46A8-8BB4-574D6E6981AE}">
      <dgm:prSet/>
      <dgm:spPr/>
      <dgm:t>
        <a:bodyPr/>
        <a:lstStyle/>
        <a:p>
          <a:endParaRPr lang="en-US" sz="1400" b="1"/>
        </a:p>
      </dgm:t>
    </dgm:pt>
    <dgm:pt modelId="{E55A65AB-E019-4A61-8830-5849D01A051C}" type="sibTrans" cxnId="{470B3F92-D2D7-46A8-8BB4-574D6E6981AE}">
      <dgm:prSet/>
      <dgm:spPr/>
      <dgm:t>
        <a:bodyPr/>
        <a:lstStyle/>
        <a:p>
          <a:endParaRPr lang="en-US" sz="1400" b="1"/>
        </a:p>
      </dgm:t>
    </dgm:pt>
    <dgm:pt modelId="{0B36D23A-0BB1-4706-A028-B84AA38F95C7}">
      <dgm:prSet phldrT="[Text]" phldr="0" custT="1"/>
      <dgm:spPr/>
      <dgm:t>
        <a:bodyPr/>
        <a:lstStyle/>
        <a:p>
          <a:r>
            <a:rPr lang="en-US" sz="2000" b="1">
              <a:latin typeface="Arial" panose="020B0604020202020204"/>
            </a:rPr>
            <a:t>Data Analysis</a:t>
          </a:r>
          <a:endParaRPr lang="en-US" sz="2000" b="1"/>
        </a:p>
      </dgm:t>
    </dgm:pt>
    <dgm:pt modelId="{A9AE4A1E-4A05-4B83-AA15-5F7D693179C2}" type="parTrans" cxnId="{D0BE056A-2EC0-42F3-8AF9-F6761F7401D6}">
      <dgm:prSet/>
      <dgm:spPr/>
      <dgm:t>
        <a:bodyPr/>
        <a:lstStyle/>
        <a:p>
          <a:endParaRPr lang="en-US" sz="1400" b="1"/>
        </a:p>
      </dgm:t>
    </dgm:pt>
    <dgm:pt modelId="{2789DD60-AAED-4AB5-92CC-1F46C138587D}" type="sibTrans" cxnId="{D0BE056A-2EC0-42F3-8AF9-F6761F7401D6}">
      <dgm:prSet/>
      <dgm:spPr/>
      <dgm:t>
        <a:bodyPr/>
        <a:lstStyle/>
        <a:p>
          <a:endParaRPr lang="en-US" sz="1400" b="1"/>
        </a:p>
      </dgm:t>
    </dgm:pt>
    <dgm:pt modelId="{9F488287-C62C-4F3D-83DE-A3970780976A}">
      <dgm:prSet phldrT="[Text]" phldr="0" custT="1"/>
      <dgm:spPr>
        <a:solidFill>
          <a:srgbClr val="FFC000"/>
        </a:solidFill>
      </dgm:spPr>
      <dgm:t>
        <a:bodyPr/>
        <a:lstStyle/>
        <a:p>
          <a:r>
            <a:rPr lang="en-US" sz="2000" b="1">
              <a:latin typeface="Arial" panose="020B0604020202020204"/>
            </a:rPr>
            <a:t>Share findings with stakeholders</a:t>
          </a:r>
          <a:endParaRPr lang="en-US" sz="2000" b="1"/>
        </a:p>
      </dgm:t>
    </dgm:pt>
    <dgm:pt modelId="{DC44398A-78EA-4F1B-A236-7F1D58FB571A}" type="parTrans" cxnId="{D9903BF8-7192-42B0-B68C-3A6DE556991D}">
      <dgm:prSet/>
      <dgm:spPr/>
      <dgm:t>
        <a:bodyPr/>
        <a:lstStyle/>
        <a:p>
          <a:endParaRPr lang="en-US" sz="1400" b="1"/>
        </a:p>
      </dgm:t>
    </dgm:pt>
    <dgm:pt modelId="{7AD75ACB-8FE9-4EB0-8FB9-28419400000C}" type="sibTrans" cxnId="{D9903BF8-7192-42B0-B68C-3A6DE556991D}">
      <dgm:prSet/>
      <dgm:spPr/>
      <dgm:t>
        <a:bodyPr/>
        <a:lstStyle/>
        <a:p>
          <a:endParaRPr lang="en-US" sz="1400" b="1"/>
        </a:p>
      </dgm:t>
    </dgm:pt>
    <dgm:pt modelId="{2017C7F8-DA4B-4ECB-9B55-084200342361}" type="pres">
      <dgm:prSet presAssocID="{5B59FE3D-4302-4835-9718-03C548437CA7}" presName="diagram" presStyleCnt="0">
        <dgm:presLayoutVars>
          <dgm:dir/>
          <dgm:resizeHandles val="exact"/>
        </dgm:presLayoutVars>
      </dgm:prSet>
      <dgm:spPr/>
    </dgm:pt>
    <dgm:pt modelId="{36F889A3-D876-4E4D-B241-021347275993}" type="pres">
      <dgm:prSet presAssocID="{650F9A8D-DC4B-4FF9-8B84-178BC6C1FD5D}" presName="node" presStyleLbl="node1" presStyleIdx="0" presStyleCnt="6">
        <dgm:presLayoutVars>
          <dgm:bulletEnabled val="1"/>
        </dgm:presLayoutVars>
      </dgm:prSet>
      <dgm:spPr/>
    </dgm:pt>
    <dgm:pt modelId="{0E863E98-5DD0-4800-86D8-62F5A5787E8B}" type="pres">
      <dgm:prSet presAssocID="{BCC99224-0C8D-44D1-9D72-83492F3E0C4C}" presName="sibTrans" presStyleCnt="0"/>
      <dgm:spPr/>
    </dgm:pt>
    <dgm:pt modelId="{95790BE3-52FD-43A3-AD67-6BE39DC47204}" type="pres">
      <dgm:prSet presAssocID="{76EA19F2-791D-4087-A91E-2DE9803F7F0F}" presName="node" presStyleLbl="node1" presStyleIdx="1" presStyleCnt="6">
        <dgm:presLayoutVars>
          <dgm:bulletEnabled val="1"/>
        </dgm:presLayoutVars>
      </dgm:prSet>
      <dgm:spPr/>
    </dgm:pt>
    <dgm:pt modelId="{D486B9F9-259A-4387-8BE6-0F7122CE090D}" type="pres">
      <dgm:prSet presAssocID="{A880AAF7-5983-4878-B8E0-108307A34C1A}" presName="sibTrans" presStyleCnt="0"/>
      <dgm:spPr/>
    </dgm:pt>
    <dgm:pt modelId="{9017C364-6B5E-43A1-9A52-80616109A9FF}" type="pres">
      <dgm:prSet presAssocID="{310AB9D0-E0D7-4407-8458-AB10C622B5A0}" presName="node" presStyleLbl="node1" presStyleIdx="2" presStyleCnt="6">
        <dgm:presLayoutVars>
          <dgm:bulletEnabled val="1"/>
        </dgm:presLayoutVars>
      </dgm:prSet>
      <dgm:spPr/>
    </dgm:pt>
    <dgm:pt modelId="{D28F35BE-5219-4B94-A6CB-C919CA52CA3E}" type="pres">
      <dgm:prSet presAssocID="{7F221ABD-39A7-4EF3-8456-1054A99D2C01}" presName="sibTrans" presStyleCnt="0"/>
      <dgm:spPr/>
    </dgm:pt>
    <dgm:pt modelId="{FEF33250-228E-4CE5-99E8-D36D8000536F}" type="pres">
      <dgm:prSet presAssocID="{2BEFBB86-858A-40FD-9F16-8479928F5F68}" presName="node" presStyleLbl="node1" presStyleIdx="3" presStyleCnt="6">
        <dgm:presLayoutVars>
          <dgm:bulletEnabled val="1"/>
        </dgm:presLayoutVars>
      </dgm:prSet>
      <dgm:spPr/>
    </dgm:pt>
    <dgm:pt modelId="{B0A415A2-9B9A-4B48-B77B-19B7DD619757}" type="pres">
      <dgm:prSet presAssocID="{E55A65AB-E019-4A61-8830-5849D01A051C}" presName="sibTrans" presStyleCnt="0"/>
      <dgm:spPr/>
    </dgm:pt>
    <dgm:pt modelId="{CF979485-3187-445B-9921-77765B058F72}" type="pres">
      <dgm:prSet presAssocID="{0B36D23A-0BB1-4706-A028-B84AA38F95C7}" presName="node" presStyleLbl="node1" presStyleIdx="4" presStyleCnt="6">
        <dgm:presLayoutVars>
          <dgm:bulletEnabled val="1"/>
        </dgm:presLayoutVars>
      </dgm:prSet>
      <dgm:spPr/>
    </dgm:pt>
    <dgm:pt modelId="{BA048C39-7189-4457-9FF7-78BBF2AC08AC}" type="pres">
      <dgm:prSet presAssocID="{2789DD60-AAED-4AB5-92CC-1F46C138587D}" presName="sibTrans" presStyleCnt="0"/>
      <dgm:spPr/>
    </dgm:pt>
    <dgm:pt modelId="{157F12EE-8C14-4F8D-8523-EC7E89076348}" type="pres">
      <dgm:prSet presAssocID="{9F488287-C62C-4F3D-83DE-A3970780976A}" presName="node" presStyleLbl="node1" presStyleIdx="5" presStyleCnt="6">
        <dgm:presLayoutVars>
          <dgm:bulletEnabled val="1"/>
        </dgm:presLayoutVars>
      </dgm:prSet>
      <dgm:spPr/>
    </dgm:pt>
  </dgm:ptLst>
  <dgm:cxnLst>
    <dgm:cxn modelId="{C4C34802-9C05-4AF4-8A5C-E309554698C0}" srcId="{5B59FE3D-4302-4835-9718-03C548437CA7}" destId="{76EA19F2-791D-4087-A91E-2DE9803F7F0F}" srcOrd="1" destOrd="0" parTransId="{C39C5423-A42F-49D7-ADCC-6E893BA226AC}" sibTransId="{A880AAF7-5983-4878-B8E0-108307A34C1A}"/>
    <dgm:cxn modelId="{B7BD8E03-3652-443B-8B8F-82E44E3ED253}" type="presOf" srcId="{0B36D23A-0BB1-4706-A028-B84AA38F95C7}" destId="{CF979485-3187-445B-9921-77765B058F72}" srcOrd="0" destOrd="0" presId="urn:microsoft.com/office/officeart/2005/8/layout/default"/>
    <dgm:cxn modelId="{FFCBBD37-4C14-42E8-813A-9A72A07C9FB9}" srcId="{5B59FE3D-4302-4835-9718-03C548437CA7}" destId="{310AB9D0-E0D7-4407-8458-AB10C622B5A0}" srcOrd="2" destOrd="0" parTransId="{B211680A-31B2-4DF5-A540-EC345501FC83}" sibTransId="{7F221ABD-39A7-4EF3-8456-1054A99D2C01}"/>
    <dgm:cxn modelId="{996DEB39-FD50-417E-96CD-25D24DD3FCE6}" type="presOf" srcId="{5B59FE3D-4302-4835-9718-03C548437CA7}" destId="{2017C7F8-DA4B-4ECB-9B55-084200342361}" srcOrd="0" destOrd="0" presId="urn:microsoft.com/office/officeart/2005/8/layout/default"/>
    <dgm:cxn modelId="{A4A0C868-8133-4FEF-BF70-B13FA6842102}" type="presOf" srcId="{2BEFBB86-858A-40FD-9F16-8479928F5F68}" destId="{FEF33250-228E-4CE5-99E8-D36D8000536F}" srcOrd="0" destOrd="0" presId="urn:microsoft.com/office/officeart/2005/8/layout/default"/>
    <dgm:cxn modelId="{D0BE056A-2EC0-42F3-8AF9-F6761F7401D6}" srcId="{5B59FE3D-4302-4835-9718-03C548437CA7}" destId="{0B36D23A-0BB1-4706-A028-B84AA38F95C7}" srcOrd="4" destOrd="0" parTransId="{A9AE4A1E-4A05-4B83-AA15-5F7D693179C2}" sibTransId="{2789DD60-AAED-4AB5-92CC-1F46C138587D}"/>
    <dgm:cxn modelId="{D8737D72-E0B8-4DF3-8605-514C049C079C}" type="presOf" srcId="{76EA19F2-791D-4087-A91E-2DE9803F7F0F}" destId="{95790BE3-52FD-43A3-AD67-6BE39DC47204}" srcOrd="0" destOrd="0" presId="urn:microsoft.com/office/officeart/2005/8/layout/default"/>
    <dgm:cxn modelId="{1EBD8B84-FEF4-4142-A474-5D3D5F3B46F6}" type="presOf" srcId="{650F9A8D-DC4B-4FF9-8B84-178BC6C1FD5D}" destId="{36F889A3-D876-4E4D-B241-021347275993}" srcOrd="0" destOrd="0" presId="urn:microsoft.com/office/officeart/2005/8/layout/default"/>
    <dgm:cxn modelId="{470B3F92-D2D7-46A8-8BB4-574D6E6981AE}" srcId="{5B59FE3D-4302-4835-9718-03C548437CA7}" destId="{2BEFBB86-858A-40FD-9F16-8479928F5F68}" srcOrd="3" destOrd="0" parTransId="{B05388BB-3D91-48FB-87DA-BF6C89266390}" sibTransId="{E55A65AB-E019-4A61-8830-5849D01A051C}"/>
    <dgm:cxn modelId="{F65AE394-39D4-4616-9B58-8BFDBDEDCEEE}" type="presOf" srcId="{310AB9D0-E0D7-4407-8458-AB10C622B5A0}" destId="{9017C364-6B5E-43A1-9A52-80616109A9FF}" srcOrd="0" destOrd="0" presId="urn:microsoft.com/office/officeart/2005/8/layout/default"/>
    <dgm:cxn modelId="{3CEFBE9E-BD35-4549-B13C-56BE6E359042}" srcId="{5B59FE3D-4302-4835-9718-03C548437CA7}" destId="{650F9A8D-DC4B-4FF9-8B84-178BC6C1FD5D}" srcOrd="0" destOrd="0" parTransId="{D3498C9E-AF45-4F92-B266-CE02A8B6392D}" sibTransId="{BCC99224-0C8D-44D1-9D72-83492F3E0C4C}"/>
    <dgm:cxn modelId="{D9E545C9-E1E2-4495-87A6-39B609FB73E9}" type="presOf" srcId="{9F488287-C62C-4F3D-83DE-A3970780976A}" destId="{157F12EE-8C14-4F8D-8523-EC7E89076348}" srcOrd="0" destOrd="0" presId="urn:microsoft.com/office/officeart/2005/8/layout/default"/>
    <dgm:cxn modelId="{D9903BF8-7192-42B0-B68C-3A6DE556991D}" srcId="{5B59FE3D-4302-4835-9718-03C548437CA7}" destId="{9F488287-C62C-4F3D-83DE-A3970780976A}" srcOrd="5" destOrd="0" parTransId="{DC44398A-78EA-4F1B-A236-7F1D58FB571A}" sibTransId="{7AD75ACB-8FE9-4EB0-8FB9-28419400000C}"/>
    <dgm:cxn modelId="{88AAA269-675F-43F8-806E-B98D8F7F18A8}" type="presParOf" srcId="{2017C7F8-DA4B-4ECB-9B55-084200342361}" destId="{36F889A3-D876-4E4D-B241-021347275993}" srcOrd="0" destOrd="0" presId="urn:microsoft.com/office/officeart/2005/8/layout/default"/>
    <dgm:cxn modelId="{E334B8C2-29C9-47F1-BA26-75548A1FBFCC}" type="presParOf" srcId="{2017C7F8-DA4B-4ECB-9B55-084200342361}" destId="{0E863E98-5DD0-4800-86D8-62F5A5787E8B}" srcOrd="1" destOrd="0" presId="urn:microsoft.com/office/officeart/2005/8/layout/default"/>
    <dgm:cxn modelId="{3EC034AC-FD97-4EDF-8BD1-EF138DBA1CA5}" type="presParOf" srcId="{2017C7F8-DA4B-4ECB-9B55-084200342361}" destId="{95790BE3-52FD-43A3-AD67-6BE39DC47204}" srcOrd="2" destOrd="0" presId="urn:microsoft.com/office/officeart/2005/8/layout/default"/>
    <dgm:cxn modelId="{37735E64-F929-4710-BFAC-2CAF8928BEB7}" type="presParOf" srcId="{2017C7F8-DA4B-4ECB-9B55-084200342361}" destId="{D486B9F9-259A-4387-8BE6-0F7122CE090D}" srcOrd="3" destOrd="0" presId="urn:microsoft.com/office/officeart/2005/8/layout/default"/>
    <dgm:cxn modelId="{29B279DA-C69C-41B8-9DB5-E847D6410B40}" type="presParOf" srcId="{2017C7F8-DA4B-4ECB-9B55-084200342361}" destId="{9017C364-6B5E-43A1-9A52-80616109A9FF}" srcOrd="4" destOrd="0" presId="urn:microsoft.com/office/officeart/2005/8/layout/default"/>
    <dgm:cxn modelId="{5F10A667-9EB8-4AC1-86BC-790E51E6F61D}" type="presParOf" srcId="{2017C7F8-DA4B-4ECB-9B55-084200342361}" destId="{D28F35BE-5219-4B94-A6CB-C919CA52CA3E}" srcOrd="5" destOrd="0" presId="urn:microsoft.com/office/officeart/2005/8/layout/default"/>
    <dgm:cxn modelId="{879E6E84-F950-4744-AE03-0268C7863F74}" type="presParOf" srcId="{2017C7F8-DA4B-4ECB-9B55-084200342361}" destId="{FEF33250-228E-4CE5-99E8-D36D8000536F}" srcOrd="6" destOrd="0" presId="urn:microsoft.com/office/officeart/2005/8/layout/default"/>
    <dgm:cxn modelId="{43F5C7BF-74B3-4ABE-93DF-AFF6791A0E89}" type="presParOf" srcId="{2017C7F8-DA4B-4ECB-9B55-084200342361}" destId="{B0A415A2-9B9A-4B48-B77B-19B7DD619757}" srcOrd="7" destOrd="0" presId="urn:microsoft.com/office/officeart/2005/8/layout/default"/>
    <dgm:cxn modelId="{903C5C82-2605-40F1-BB57-7AAD62A5520F}" type="presParOf" srcId="{2017C7F8-DA4B-4ECB-9B55-084200342361}" destId="{CF979485-3187-445B-9921-77765B058F72}" srcOrd="8" destOrd="0" presId="urn:microsoft.com/office/officeart/2005/8/layout/default"/>
    <dgm:cxn modelId="{D4860A53-1188-4F9B-9B90-D06886C6CCF6}" type="presParOf" srcId="{2017C7F8-DA4B-4ECB-9B55-084200342361}" destId="{BA048C39-7189-4457-9FF7-78BBF2AC08AC}" srcOrd="9" destOrd="0" presId="urn:microsoft.com/office/officeart/2005/8/layout/default"/>
    <dgm:cxn modelId="{3F6170B0-411A-42C0-9D39-E0BDCC58F61D}" type="presParOf" srcId="{2017C7F8-DA4B-4ECB-9B55-084200342361}" destId="{157F12EE-8C14-4F8D-8523-EC7E8907634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797A3D-5616-43BC-B8FC-38F835213A9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1E198EB-3184-4891-88C5-74124FC88AE8}">
      <dgm:prSet phldrT="[Text]" phldr="0"/>
      <dgm:spPr>
        <a:solidFill>
          <a:srgbClr val="002060"/>
        </a:solidFill>
      </dgm:spPr>
      <dgm:t>
        <a:bodyPr/>
        <a:lstStyle/>
        <a:p>
          <a:pPr rtl="0"/>
          <a:r>
            <a:rPr lang="en-US" b="1">
              <a:latin typeface="Aptos Display" panose="020F0302020204030204"/>
            </a:rPr>
            <a:t>Detect Constipation</a:t>
          </a:r>
          <a:endParaRPr lang="en-US" b="1"/>
        </a:p>
      </dgm:t>
    </dgm:pt>
    <dgm:pt modelId="{8DCE55CA-36BF-4D9C-A175-A7FDB1A4B3EE}" type="parTrans" cxnId="{3DF30F0C-13F5-499C-ADAC-DCAEFA121040}">
      <dgm:prSet/>
      <dgm:spPr/>
      <dgm:t>
        <a:bodyPr/>
        <a:lstStyle/>
        <a:p>
          <a:endParaRPr lang="en-GB"/>
        </a:p>
      </dgm:t>
    </dgm:pt>
    <dgm:pt modelId="{19A1F387-0322-4686-9D4B-5DC42E1A80FE}" type="sibTrans" cxnId="{3DF30F0C-13F5-499C-ADAC-DCAEFA121040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C01251A2-48B1-455C-ADF5-AE7014C30AF9}">
      <dgm:prSet phldrT="[Text]" phldr="0"/>
      <dgm:spPr>
        <a:solidFill>
          <a:srgbClr val="FF0000"/>
        </a:solidFill>
      </dgm:spPr>
      <dgm:t>
        <a:bodyPr/>
        <a:lstStyle/>
        <a:p>
          <a:pPr rtl="0"/>
          <a:r>
            <a:rPr lang="en-US" b="1">
              <a:latin typeface="Aptos Display" panose="020F0302020204030204"/>
            </a:rPr>
            <a:t>Rule out Red Flags</a:t>
          </a:r>
          <a:endParaRPr lang="en-US" b="1"/>
        </a:p>
      </dgm:t>
    </dgm:pt>
    <dgm:pt modelId="{18E6A8BA-1989-4E11-AB40-2DB2D1BB4F6A}" type="parTrans" cxnId="{28FFF86D-0036-4CEC-A372-5DA886CCE6DA}">
      <dgm:prSet/>
      <dgm:spPr/>
      <dgm:t>
        <a:bodyPr/>
        <a:lstStyle/>
        <a:p>
          <a:endParaRPr lang="en-GB"/>
        </a:p>
      </dgm:t>
    </dgm:pt>
    <dgm:pt modelId="{F3292A9B-06AA-43B0-903C-459BCE48579A}" type="sibTrans" cxnId="{28FFF86D-0036-4CEC-A372-5DA886CCE6DA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EDCE04F9-858A-40B3-97DE-AA69F0ECD3FB}">
      <dgm:prSet phldrT="[Text]" phldr="0"/>
      <dgm:spPr>
        <a:solidFill>
          <a:srgbClr val="00B050"/>
        </a:solidFill>
      </dgm:spPr>
      <dgm:t>
        <a:bodyPr/>
        <a:lstStyle/>
        <a:p>
          <a:pPr rtl="0"/>
          <a:r>
            <a:rPr lang="en-US" b="1">
              <a:latin typeface="Aptos Display" panose="020F0302020204030204"/>
            </a:rPr>
            <a:t>First-line Lifestyle Advice</a:t>
          </a:r>
          <a:endParaRPr lang="en-US" b="1"/>
        </a:p>
      </dgm:t>
    </dgm:pt>
    <dgm:pt modelId="{E463728C-D1D7-4F46-9A21-1B54686CF89E}" type="parTrans" cxnId="{AE280FF2-D93F-4D44-B38F-127BA81A230B}">
      <dgm:prSet/>
      <dgm:spPr/>
      <dgm:t>
        <a:bodyPr/>
        <a:lstStyle/>
        <a:p>
          <a:endParaRPr lang="en-GB"/>
        </a:p>
      </dgm:t>
    </dgm:pt>
    <dgm:pt modelId="{9C5BCC58-E466-4E4E-B12A-1651A90A0C2E}" type="sibTrans" cxnId="{AE280FF2-D93F-4D44-B38F-127BA81A230B}">
      <dgm:prSet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0B1F2412-3345-4112-9F0C-D3AAEB995648}">
      <dgm:prSet phldr="0"/>
      <dgm:spPr/>
      <dgm:t>
        <a:bodyPr/>
        <a:lstStyle/>
        <a:p>
          <a:pPr rtl="0"/>
          <a:r>
            <a:rPr lang="en-US" b="1">
              <a:latin typeface="Aptos Display" panose="020F0302020204030204"/>
            </a:rPr>
            <a:t>Onward referrals</a:t>
          </a:r>
        </a:p>
      </dgm:t>
    </dgm:pt>
    <dgm:pt modelId="{06264B04-D770-4CE2-9070-0DD99977DA52}" type="parTrans" cxnId="{7840D65F-8677-4BA3-817C-E9255AB3523C}">
      <dgm:prSet/>
      <dgm:spPr/>
      <dgm:t>
        <a:bodyPr/>
        <a:lstStyle/>
        <a:p>
          <a:endParaRPr lang="en-GB"/>
        </a:p>
      </dgm:t>
    </dgm:pt>
    <dgm:pt modelId="{FC2B33F0-F41A-4B16-B772-5F7E8374428C}" type="sibTrans" cxnId="{7840D65F-8677-4BA3-817C-E9255AB3523C}">
      <dgm:prSet/>
      <dgm:spPr/>
      <dgm:t>
        <a:bodyPr/>
        <a:lstStyle/>
        <a:p>
          <a:endParaRPr lang="en-GB"/>
        </a:p>
      </dgm:t>
    </dgm:pt>
    <dgm:pt modelId="{6E27E788-0F3D-4AAD-9954-959D56D82920}">
      <dgm:prSet phldr="0"/>
      <dgm:spPr>
        <a:solidFill>
          <a:srgbClr val="7030A0"/>
        </a:solidFill>
      </dgm:spPr>
      <dgm:t>
        <a:bodyPr/>
        <a:lstStyle/>
        <a:p>
          <a:pPr rtl="0"/>
          <a:r>
            <a:rPr lang="en-US" b="1">
              <a:latin typeface="Aptos Display" panose="020F0302020204030204"/>
            </a:rPr>
            <a:t>First-line Medication Advice</a:t>
          </a:r>
        </a:p>
      </dgm:t>
    </dgm:pt>
    <dgm:pt modelId="{A5FF63D0-EA5D-42A4-BA2E-439E4D1A289F}" type="parTrans" cxnId="{EC7F3346-277C-419A-AB98-625448380C5B}">
      <dgm:prSet/>
      <dgm:spPr/>
      <dgm:t>
        <a:bodyPr/>
        <a:lstStyle/>
        <a:p>
          <a:endParaRPr lang="en-GB"/>
        </a:p>
      </dgm:t>
    </dgm:pt>
    <dgm:pt modelId="{A4DA4905-A13C-4C86-B254-4EAB45F31CA4}" type="sibTrans" cxnId="{EC7F3346-277C-419A-AB98-625448380C5B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48453CE0-72C0-4DD0-9B9B-E4666343A6B6}" type="pres">
      <dgm:prSet presAssocID="{60797A3D-5616-43BC-B8FC-38F835213A9A}" presName="Name0" presStyleCnt="0">
        <dgm:presLayoutVars>
          <dgm:dir/>
          <dgm:resizeHandles val="exact"/>
        </dgm:presLayoutVars>
      </dgm:prSet>
      <dgm:spPr/>
    </dgm:pt>
    <dgm:pt modelId="{E3E5B78D-8FF7-42C8-978D-A8F4F2A45A47}" type="pres">
      <dgm:prSet presAssocID="{A1E198EB-3184-4891-88C5-74124FC88AE8}" presName="node" presStyleLbl="node1" presStyleIdx="0" presStyleCnt="5" custScaleX="98245" custScaleY="157175" custLinFactY="4717" custLinFactNeighborX="5065" custLinFactNeighborY="100000">
        <dgm:presLayoutVars>
          <dgm:bulletEnabled val="1"/>
        </dgm:presLayoutVars>
      </dgm:prSet>
      <dgm:spPr/>
    </dgm:pt>
    <dgm:pt modelId="{EE58F21D-1A8A-4072-9ECF-36DA0F4F6068}" type="pres">
      <dgm:prSet presAssocID="{19A1F387-0322-4686-9D4B-5DC42E1A80FE}" presName="sibTrans" presStyleLbl="sibTrans2D1" presStyleIdx="0" presStyleCnt="4"/>
      <dgm:spPr/>
    </dgm:pt>
    <dgm:pt modelId="{6B789B90-FAE7-4555-9BF9-703B58219342}" type="pres">
      <dgm:prSet presAssocID="{19A1F387-0322-4686-9D4B-5DC42E1A80FE}" presName="connectorText" presStyleLbl="sibTrans2D1" presStyleIdx="0" presStyleCnt="4"/>
      <dgm:spPr/>
    </dgm:pt>
    <dgm:pt modelId="{9A5908A6-AC9C-4D24-B001-6ACCC80592AF}" type="pres">
      <dgm:prSet presAssocID="{C01251A2-48B1-455C-ADF5-AE7014C30AF9}" presName="node" presStyleLbl="node1" presStyleIdx="1" presStyleCnt="5" custScaleX="108789" custScaleY="143100" custLinFactY="49193" custLinFactNeighborX="33640" custLinFactNeighborY="100000">
        <dgm:presLayoutVars>
          <dgm:bulletEnabled val="1"/>
        </dgm:presLayoutVars>
      </dgm:prSet>
      <dgm:spPr/>
    </dgm:pt>
    <dgm:pt modelId="{58B7316A-D59B-42F4-B524-853A72B9FB3D}" type="pres">
      <dgm:prSet presAssocID="{F3292A9B-06AA-43B0-903C-459BCE48579A}" presName="sibTrans" presStyleLbl="sibTrans2D1" presStyleIdx="1" presStyleCnt="4"/>
      <dgm:spPr/>
    </dgm:pt>
    <dgm:pt modelId="{7567FB7E-E523-49C9-BE8C-9A0F6378A2CD}" type="pres">
      <dgm:prSet presAssocID="{F3292A9B-06AA-43B0-903C-459BCE48579A}" presName="connectorText" presStyleLbl="sibTrans2D1" presStyleIdx="1" presStyleCnt="4"/>
      <dgm:spPr/>
    </dgm:pt>
    <dgm:pt modelId="{E6098193-43B1-4DB5-9FD9-9083779EAD30}" type="pres">
      <dgm:prSet presAssocID="{EDCE04F9-858A-40B3-97DE-AA69F0ECD3FB}" presName="node" presStyleLbl="node1" presStyleIdx="2" presStyleCnt="5" custScaleX="117672" custScaleY="146768" custLinFactNeighborX="15107" custLinFactNeighborY="48357">
        <dgm:presLayoutVars>
          <dgm:bulletEnabled val="1"/>
        </dgm:presLayoutVars>
      </dgm:prSet>
      <dgm:spPr/>
    </dgm:pt>
    <dgm:pt modelId="{EC4F0F1F-8AD2-4FB7-B4A8-DAD13C19D418}" type="pres">
      <dgm:prSet presAssocID="{9C5BCC58-E466-4E4E-B12A-1651A90A0C2E}" presName="sibTrans" presStyleLbl="sibTrans2D1" presStyleIdx="2" presStyleCnt="4"/>
      <dgm:spPr/>
    </dgm:pt>
    <dgm:pt modelId="{EC4B081A-78F6-4301-96C3-159A52FC8A54}" type="pres">
      <dgm:prSet presAssocID="{9C5BCC58-E466-4E4E-B12A-1651A90A0C2E}" presName="connectorText" presStyleLbl="sibTrans2D1" presStyleIdx="2" presStyleCnt="4"/>
      <dgm:spPr/>
    </dgm:pt>
    <dgm:pt modelId="{CDDE9EB1-A572-445C-ADF9-4CEA694C533F}" type="pres">
      <dgm:prSet presAssocID="{6E27E788-0F3D-4AAD-9954-959D56D82920}" presName="node" presStyleLbl="node1" presStyleIdx="3" presStyleCnt="5" custScaleX="118452" custScaleY="125809" custLinFactNeighborX="11584" custLinFactNeighborY="92803">
        <dgm:presLayoutVars>
          <dgm:bulletEnabled val="1"/>
        </dgm:presLayoutVars>
      </dgm:prSet>
      <dgm:spPr/>
    </dgm:pt>
    <dgm:pt modelId="{DE0D9556-9E86-4D8B-9D3C-F32A59038821}" type="pres">
      <dgm:prSet presAssocID="{A4DA4905-A13C-4C86-B254-4EAB45F31CA4}" presName="sibTrans" presStyleLbl="sibTrans2D1" presStyleIdx="3" presStyleCnt="4"/>
      <dgm:spPr/>
    </dgm:pt>
    <dgm:pt modelId="{167A76F6-D3F4-40A3-84E9-BF1FD113C2D8}" type="pres">
      <dgm:prSet presAssocID="{A4DA4905-A13C-4C86-B254-4EAB45F31CA4}" presName="connectorText" presStyleLbl="sibTrans2D1" presStyleIdx="3" presStyleCnt="4"/>
      <dgm:spPr/>
    </dgm:pt>
    <dgm:pt modelId="{BCFDCFB5-D943-4722-9279-24B3AA78D819}" type="pres">
      <dgm:prSet presAssocID="{0B1F2412-3345-4112-9F0C-D3AAEB995648}" presName="node" presStyleLbl="node1" presStyleIdx="4" presStyleCnt="5" custScaleY="139317" custLinFactNeighborX="-1525" custLinFactNeighborY="26967">
        <dgm:presLayoutVars>
          <dgm:bulletEnabled val="1"/>
        </dgm:presLayoutVars>
      </dgm:prSet>
      <dgm:spPr/>
    </dgm:pt>
  </dgm:ptLst>
  <dgm:cxnLst>
    <dgm:cxn modelId="{3DF30F0C-13F5-499C-ADAC-DCAEFA121040}" srcId="{60797A3D-5616-43BC-B8FC-38F835213A9A}" destId="{A1E198EB-3184-4891-88C5-74124FC88AE8}" srcOrd="0" destOrd="0" parTransId="{8DCE55CA-36BF-4D9C-A175-A7FDB1A4B3EE}" sibTransId="{19A1F387-0322-4686-9D4B-5DC42E1A80FE}"/>
    <dgm:cxn modelId="{AA40800F-80EF-4659-9523-2920591EF397}" type="presOf" srcId="{A1E198EB-3184-4891-88C5-74124FC88AE8}" destId="{E3E5B78D-8FF7-42C8-978D-A8F4F2A45A47}" srcOrd="0" destOrd="0" presId="urn:microsoft.com/office/officeart/2005/8/layout/process1"/>
    <dgm:cxn modelId="{A502A925-BCDA-42BC-9207-ACB3A1CDE161}" type="presOf" srcId="{A4DA4905-A13C-4C86-B254-4EAB45F31CA4}" destId="{DE0D9556-9E86-4D8B-9D3C-F32A59038821}" srcOrd="0" destOrd="0" presId="urn:microsoft.com/office/officeart/2005/8/layout/process1"/>
    <dgm:cxn modelId="{CE2D1534-AD7B-4A3A-8C3F-675B41600A3F}" type="presOf" srcId="{19A1F387-0322-4686-9D4B-5DC42E1A80FE}" destId="{EE58F21D-1A8A-4072-9ECF-36DA0F4F6068}" srcOrd="0" destOrd="0" presId="urn:microsoft.com/office/officeart/2005/8/layout/process1"/>
    <dgm:cxn modelId="{7840D65F-8677-4BA3-817C-E9255AB3523C}" srcId="{60797A3D-5616-43BC-B8FC-38F835213A9A}" destId="{0B1F2412-3345-4112-9F0C-D3AAEB995648}" srcOrd="4" destOrd="0" parTransId="{06264B04-D770-4CE2-9070-0DD99977DA52}" sibTransId="{FC2B33F0-F41A-4B16-B772-5F7E8374428C}"/>
    <dgm:cxn modelId="{0D93F244-5197-4FDA-99EF-9D92A93A856E}" type="presOf" srcId="{F3292A9B-06AA-43B0-903C-459BCE48579A}" destId="{58B7316A-D59B-42F4-B524-853A72B9FB3D}" srcOrd="0" destOrd="0" presId="urn:microsoft.com/office/officeart/2005/8/layout/process1"/>
    <dgm:cxn modelId="{EC7F3346-277C-419A-AB98-625448380C5B}" srcId="{60797A3D-5616-43BC-B8FC-38F835213A9A}" destId="{6E27E788-0F3D-4AAD-9954-959D56D82920}" srcOrd="3" destOrd="0" parTransId="{A5FF63D0-EA5D-42A4-BA2E-439E4D1A289F}" sibTransId="{A4DA4905-A13C-4C86-B254-4EAB45F31CA4}"/>
    <dgm:cxn modelId="{50E6C866-0626-4D2C-992B-74B0EB625105}" type="presOf" srcId="{60797A3D-5616-43BC-B8FC-38F835213A9A}" destId="{48453CE0-72C0-4DD0-9B9B-E4666343A6B6}" srcOrd="0" destOrd="0" presId="urn:microsoft.com/office/officeart/2005/8/layout/process1"/>
    <dgm:cxn modelId="{46697F6C-D560-4417-A834-797409C06A0E}" type="presOf" srcId="{9C5BCC58-E466-4E4E-B12A-1651A90A0C2E}" destId="{EC4F0F1F-8AD2-4FB7-B4A8-DAD13C19D418}" srcOrd="0" destOrd="0" presId="urn:microsoft.com/office/officeart/2005/8/layout/process1"/>
    <dgm:cxn modelId="{28FFF86D-0036-4CEC-A372-5DA886CCE6DA}" srcId="{60797A3D-5616-43BC-B8FC-38F835213A9A}" destId="{C01251A2-48B1-455C-ADF5-AE7014C30AF9}" srcOrd="1" destOrd="0" parTransId="{18E6A8BA-1989-4E11-AB40-2DB2D1BB4F6A}" sibTransId="{F3292A9B-06AA-43B0-903C-459BCE48579A}"/>
    <dgm:cxn modelId="{3FB1844E-9EEA-480E-8C87-9E7A9455F51F}" type="presOf" srcId="{C01251A2-48B1-455C-ADF5-AE7014C30AF9}" destId="{9A5908A6-AC9C-4D24-B001-6ACCC80592AF}" srcOrd="0" destOrd="0" presId="urn:microsoft.com/office/officeart/2005/8/layout/process1"/>
    <dgm:cxn modelId="{506D867A-818F-4483-AFC4-548D1ABC4F3F}" type="presOf" srcId="{0B1F2412-3345-4112-9F0C-D3AAEB995648}" destId="{BCFDCFB5-D943-4722-9279-24B3AA78D819}" srcOrd="0" destOrd="0" presId="urn:microsoft.com/office/officeart/2005/8/layout/process1"/>
    <dgm:cxn modelId="{1611BF96-6D0B-4ACC-B867-90E68D8D519B}" type="presOf" srcId="{19A1F387-0322-4686-9D4B-5DC42E1A80FE}" destId="{6B789B90-FAE7-4555-9BF9-703B58219342}" srcOrd="1" destOrd="0" presId="urn:microsoft.com/office/officeart/2005/8/layout/process1"/>
    <dgm:cxn modelId="{10EE3AB6-D356-4488-9C78-51DCB709F3E6}" type="presOf" srcId="{EDCE04F9-858A-40B3-97DE-AA69F0ECD3FB}" destId="{E6098193-43B1-4DB5-9FD9-9083779EAD30}" srcOrd="0" destOrd="0" presId="urn:microsoft.com/office/officeart/2005/8/layout/process1"/>
    <dgm:cxn modelId="{0A04ABB9-350F-4F46-843B-E182D93BDBD6}" type="presOf" srcId="{A4DA4905-A13C-4C86-B254-4EAB45F31CA4}" destId="{167A76F6-D3F4-40A3-84E9-BF1FD113C2D8}" srcOrd="1" destOrd="0" presId="urn:microsoft.com/office/officeart/2005/8/layout/process1"/>
    <dgm:cxn modelId="{B0B2FBC4-F367-4595-933C-0932C2B6D479}" type="presOf" srcId="{6E27E788-0F3D-4AAD-9954-959D56D82920}" destId="{CDDE9EB1-A572-445C-ADF9-4CEA694C533F}" srcOrd="0" destOrd="0" presId="urn:microsoft.com/office/officeart/2005/8/layout/process1"/>
    <dgm:cxn modelId="{6EE288C8-DB52-4504-90C5-54F63D4AA83E}" type="presOf" srcId="{F3292A9B-06AA-43B0-903C-459BCE48579A}" destId="{7567FB7E-E523-49C9-BE8C-9A0F6378A2CD}" srcOrd="1" destOrd="0" presId="urn:microsoft.com/office/officeart/2005/8/layout/process1"/>
    <dgm:cxn modelId="{AE280FF2-D93F-4D44-B38F-127BA81A230B}" srcId="{60797A3D-5616-43BC-B8FC-38F835213A9A}" destId="{EDCE04F9-858A-40B3-97DE-AA69F0ECD3FB}" srcOrd="2" destOrd="0" parTransId="{E463728C-D1D7-4F46-9A21-1B54686CF89E}" sibTransId="{9C5BCC58-E466-4E4E-B12A-1651A90A0C2E}"/>
    <dgm:cxn modelId="{A01B1DF3-F5EF-4B26-9ED0-696A7411733B}" type="presOf" srcId="{9C5BCC58-E466-4E4E-B12A-1651A90A0C2E}" destId="{EC4B081A-78F6-4301-96C3-159A52FC8A54}" srcOrd="1" destOrd="0" presId="urn:microsoft.com/office/officeart/2005/8/layout/process1"/>
    <dgm:cxn modelId="{69F80031-B764-4668-B605-FCD7EB32D1F5}" type="presParOf" srcId="{48453CE0-72C0-4DD0-9B9B-E4666343A6B6}" destId="{E3E5B78D-8FF7-42C8-978D-A8F4F2A45A47}" srcOrd="0" destOrd="0" presId="urn:microsoft.com/office/officeart/2005/8/layout/process1"/>
    <dgm:cxn modelId="{FC5185FF-B245-47DA-AFE2-1E4ACE17E5F9}" type="presParOf" srcId="{48453CE0-72C0-4DD0-9B9B-E4666343A6B6}" destId="{EE58F21D-1A8A-4072-9ECF-36DA0F4F6068}" srcOrd="1" destOrd="0" presId="urn:microsoft.com/office/officeart/2005/8/layout/process1"/>
    <dgm:cxn modelId="{32917310-B079-4A88-8ABE-DF4C2CDF1349}" type="presParOf" srcId="{EE58F21D-1A8A-4072-9ECF-36DA0F4F6068}" destId="{6B789B90-FAE7-4555-9BF9-703B58219342}" srcOrd="0" destOrd="0" presId="urn:microsoft.com/office/officeart/2005/8/layout/process1"/>
    <dgm:cxn modelId="{4B7C4797-A469-474D-9C49-82155D47EABA}" type="presParOf" srcId="{48453CE0-72C0-4DD0-9B9B-E4666343A6B6}" destId="{9A5908A6-AC9C-4D24-B001-6ACCC80592AF}" srcOrd="2" destOrd="0" presId="urn:microsoft.com/office/officeart/2005/8/layout/process1"/>
    <dgm:cxn modelId="{0DD49628-C4BA-4590-BCF3-586B607F9EF9}" type="presParOf" srcId="{48453CE0-72C0-4DD0-9B9B-E4666343A6B6}" destId="{58B7316A-D59B-42F4-B524-853A72B9FB3D}" srcOrd="3" destOrd="0" presId="urn:microsoft.com/office/officeart/2005/8/layout/process1"/>
    <dgm:cxn modelId="{26920FF8-6004-4309-B614-4D1C9AD6BF7C}" type="presParOf" srcId="{58B7316A-D59B-42F4-B524-853A72B9FB3D}" destId="{7567FB7E-E523-49C9-BE8C-9A0F6378A2CD}" srcOrd="0" destOrd="0" presId="urn:microsoft.com/office/officeart/2005/8/layout/process1"/>
    <dgm:cxn modelId="{90724C7B-5344-4793-8AAD-533A605B7BBA}" type="presParOf" srcId="{48453CE0-72C0-4DD0-9B9B-E4666343A6B6}" destId="{E6098193-43B1-4DB5-9FD9-9083779EAD30}" srcOrd="4" destOrd="0" presId="urn:microsoft.com/office/officeart/2005/8/layout/process1"/>
    <dgm:cxn modelId="{8B824613-F0B0-4EE1-8867-36B4BA6B21DE}" type="presParOf" srcId="{48453CE0-72C0-4DD0-9B9B-E4666343A6B6}" destId="{EC4F0F1F-8AD2-4FB7-B4A8-DAD13C19D418}" srcOrd="5" destOrd="0" presId="urn:microsoft.com/office/officeart/2005/8/layout/process1"/>
    <dgm:cxn modelId="{AFB28F78-ED86-4C3F-A9AD-A23ACBF9996A}" type="presParOf" srcId="{EC4F0F1F-8AD2-4FB7-B4A8-DAD13C19D418}" destId="{EC4B081A-78F6-4301-96C3-159A52FC8A54}" srcOrd="0" destOrd="0" presId="urn:microsoft.com/office/officeart/2005/8/layout/process1"/>
    <dgm:cxn modelId="{790F3722-E615-4B7F-A756-73BF1D95C853}" type="presParOf" srcId="{48453CE0-72C0-4DD0-9B9B-E4666343A6B6}" destId="{CDDE9EB1-A572-445C-ADF9-4CEA694C533F}" srcOrd="6" destOrd="0" presId="urn:microsoft.com/office/officeart/2005/8/layout/process1"/>
    <dgm:cxn modelId="{AE90CF19-4C2A-4CF1-A6DE-295AA35DDC83}" type="presParOf" srcId="{48453CE0-72C0-4DD0-9B9B-E4666343A6B6}" destId="{DE0D9556-9E86-4D8B-9D3C-F32A59038821}" srcOrd="7" destOrd="0" presId="urn:microsoft.com/office/officeart/2005/8/layout/process1"/>
    <dgm:cxn modelId="{E44E1A4B-23CD-4C58-9303-335BBEFCA52A}" type="presParOf" srcId="{DE0D9556-9E86-4D8B-9D3C-F32A59038821}" destId="{167A76F6-D3F4-40A3-84E9-BF1FD113C2D8}" srcOrd="0" destOrd="0" presId="urn:microsoft.com/office/officeart/2005/8/layout/process1"/>
    <dgm:cxn modelId="{075C33DA-3C33-4EAB-B755-009348755EE4}" type="presParOf" srcId="{48453CE0-72C0-4DD0-9B9B-E4666343A6B6}" destId="{BCFDCFB5-D943-4722-9279-24B3AA78D819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889A3-D876-4E4D-B241-021347275993}">
      <dsp:nvSpPr>
        <dsp:cNvPr id="0" name=""/>
        <dsp:cNvSpPr/>
      </dsp:nvSpPr>
      <dsp:spPr>
        <a:xfrm>
          <a:off x="0" y="391524"/>
          <a:ext cx="2665892" cy="1599535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/>
            </a:rPr>
            <a:t>Working Group in Learning Disability</a:t>
          </a:r>
          <a:endParaRPr lang="en-US" sz="2000" b="1" kern="1200"/>
        </a:p>
      </dsp:txBody>
      <dsp:txXfrm>
        <a:off x="0" y="391524"/>
        <a:ext cx="2665892" cy="1599535"/>
      </dsp:txXfrm>
    </dsp:sp>
    <dsp:sp modelId="{95790BE3-52FD-43A3-AD67-6BE39DC47204}">
      <dsp:nvSpPr>
        <dsp:cNvPr id="0" name=""/>
        <dsp:cNvSpPr/>
      </dsp:nvSpPr>
      <dsp:spPr>
        <a:xfrm>
          <a:off x="2932481" y="391524"/>
          <a:ext cx="2665892" cy="1599535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/>
            </a:rPr>
            <a:t>Antipsychotics Audit in CLDS</a:t>
          </a:r>
          <a:endParaRPr lang="en-US" sz="2000" b="1" kern="1200"/>
        </a:p>
      </dsp:txBody>
      <dsp:txXfrm>
        <a:off x="2932481" y="391524"/>
        <a:ext cx="2665892" cy="1599535"/>
      </dsp:txXfrm>
    </dsp:sp>
    <dsp:sp modelId="{9017C364-6B5E-43A1-9A52-80616109A9FF}">
      <dsp:nvSpPr>
        <dsp:cNvPr id="0" name=""/>
        <dsp:cNvSpPr/>
      </dsp:nvSpPr>
      <dsp:spPr>
        <a:xfrm>
          <a:off x="5864963" y="391524"/>
          <a:ext cx="2665892" cy="159953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/>
            </a:rPr>
            <a:t>Training for Learning Disability Nurses at Barts</a:t>
          </a:r>
          <a:endParaRPr lang="en-US" sz="2000" b="1" kern="1200"/>
        </a:p>
      </dsp:txBody>
      <dsp:txXfrm>
        <a:off x="5864963" y="391524"/>
        <a:ext cx="2665892" cy="1599535"/>
      </dsp:txXfrm>
    </dsp:sp>
    <dsp:sp modelId="{FEF33250-228E-4CE5-99E8-D36D8000536F}">
      <dsp:nvSpPr>
        <dsp:cNvPr id="0" name=""/>
        <dsp:cNvSpPr/>
      </dsp:nvSpPr>
      <dsp:spPr>
        <a:xfrm>
          <a:off x="0" y="2257649"/>
          <a:ext cx="2665892" cy="1599535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/>
            </a:rPr>
            <a:t>NEL Primary Care Data collection </a:t>
          </a:r>
          <a:endParaRPr lang="en-US" sz="2000" b="1" kern="1200"/>
        </a:p>
      </dsp:txBody>
      <dsp:txXfrm>
        <a:off x="0" y="2257649"/>
        <a:ext cx="2665892" cy="1599535"/>
      </dsp:txXfrm>
    </dsp:sp>
    <dsp:sp modelId="{CF979485-3187-445B-9921-77765B058F72}">
      <dsp:nvSpPr>
        <dsp:cNvPr id="0" name=""/>
        <dsp:cNvSpPr/>
      </dsp:nvSpPr>
      <dsp:spPr>
        <a:xfrm>
          <a:off x="2932481" y="2257649"/>
          <a:ext cx="2665892" cy="1599535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/>
            </a:rPr>
            <a:t>Data Analysis</a:t>
          </a:r>
          <a:endParaRPr lang="en-US" sz="2000" b="1" kern="1200"/>
        </a:p>
      </dsp:txBody>
      <dsp:txXfrm>
        <a:off x="2932481" y="2257649"/>
        <a:ext cx="2665892" cy="1599535"/>
      </dsp:txXfrm>
    </dsp:sp>
    <dsp:sp modelId="{157F12EE-8C14-4F8D-8523-EC7E89076348}">
      <dsp:nvSpPr>
        <dsp:cNvPr id="0" name=""/>
        <dsp:cNvSpPr/>
      </dsp:nvSpPr>
      <dsp:spPr>
        <a:xfrm>
          <a:off x="5864963" y="2257649"/>
          <a:ext cx="2665892" cy="1599535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/>
            </a:rPr>
            <a:t>Share findings with stakeholders</a:t>
          </a:r>
          <a:endParaRPr lang="en-US" sz="2000" b="1" kern="1200"/>
        </a:p>
      </dsp:txBody>
      <dsp:txXfrm>
        <a:off x="5864963" y="2257649"/>
        <a:ext cx="2665892" cy="1599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5B78D-8FF7-42C8-978D-A8F4F2A45A47}">
      <dsp:nvSpPr>
        <dsp:cNvPr id="0" name=""/>
        <dsp:cNvSpPr/>
      </dsp:nvSpPr>
      <dsp:spPr>
        <a:xfrm>
          <a:off x="37987" y="2726569"/>
          <a:ext cx="1596913" cy="1532871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ptos Display" panose="020F0302020204030204"/>
            </a:rPr>
            <a:t>Detect Constipation</a:t>
          </a:r>
          <a:endParaRPr lang="en-US" sz="1900" b="1" kern="1200"/>
        </a:p>
      </dsp:txBody>
      <dsp:txXfrm>
        <a:off x="82883" y="2771465"/>
        <a:ext cx="1507121" cy="1443079"/>
      </dsp:txXfrm>
    </dsp:sp>
    <dsp:sp modelId="{EE58F21D-1A8A-4072-9ECF-36DA0F4F6068}">
      <dsp:nvSpPr>
        <dsp:cNvPr id="0" name=""/>
        <dsp:cNvSpPr/>
      </dsp:nvSpPr>
      <dsp:spPr>
        <a:xfrm rot="586311">
          <a:off x="1840630" y="3503109"/>
          <a:ext cx="449583" cy="40310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841507" y="3573468"/>
        <a:ext cx="328650" cy="241865"/>
      </dsp:txXfrm>
    </dsp:sp>
    <dsp:sp modelId="{9A5908A6-AC9C-4D24-B001-6ACCC80592AF}">
      <dsp:nvSpPr>
        <dsp:cNvPr id="0" name=""/>
        <dsp:cNvSpPr/>
      </dsp:nvSpPr>
      <dsp:spPr>
        <a:xfrm>
          <a:off x="2470864" y="3228961"/>
          <a:ext cx="1768300" cy="1395603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ptos Display" panose="020F0302020204030204"/>
            </a:rPr>
            <a:t>Rule out Red Flags</a:t>
          </a:r>
          <a:endParaRPr lang="en-US" sz="1900" b="1" kern="1200"/>
        </a:p>
      </dsp:txBody>
      <dsp:txXfrm>
        <a:off x="2511740" y="3269837"/>
        <a:ext cx="1686548" cy="1313851"/>
      </dsp:txXfrm>
    </dsp:sp>
    <dsp:sp modelId="{58B7316A-D59B-42F4-B524-853A72B9FB3D}">
      <dsp:nvSpPr>
        <dsp:cNvPr id="0" name=""/>
        <dsp:cNvSpPr/>
      </dsp:nvSpPr>
      <dsp:spPr>
        <a:xfrm rot="20247946">
          <a:off x="4359982" y="3245180"/>
          <a:ext cx="303935" cy="403109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363463" y="3343274"/>
        <a:ext cx="212755" cy="241865"/>
      </dsp:txXfrm>
    </dsp:sp>
    <dsp:sp modelId="{E6098193-43B1-4DB5-9FD9-9083779EAD30}">
      <dsp:nvSpPr>
        <dsp:cNvPr id="0" name=""/>
        <dsp:cNvSpPr/>
      </dsp:nvSpPr>
      <dsp:spPr>
        <a:xfrm>
          <a:off x="4768844" y="2227658"/>
          <a:ext cx="1912688" cy="143137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ptos Display" panose="020F0302020204030204"/>
            </a:rPr>
            <a:t>First-line Lifestyle Advice</a:t>
          </a:r>
          <a:endParaRPr lang="en-US" sz="1900" b="1" kern="1200"/>
        </a:p>
      </dsp:txBody>
      <dsp:txXfrm>
        <a:off x="4810768" y="2269582"/>
        <a:ext cx="1828840" cy="1347527"/>
      </dsp:txXfrm>
    </dsp:sp>
    <dsp:sp modelId="{EC4F0F1F-8AD2-4FB7-B4A8-DAD13C19D418}">
      <dsp:nvSpPr>
        <dsp:cNvPr id="0" name=""/>
        <dsp:cNvSpPr/>
      </dsp:nvSpPr>
      <dsp:spPr>
        <a:xfrm rot="579664">
          <a:off x="6835958" y="2959586"/>
          <a:ext cx="337236" cy="403109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6836675" y="3031719"/>
        <a:ext cx="236065" cy="241865"/>
      </dsp:txXfrm>
    </dsp:sp>
    <dsp:sp modelId="{CDDE9EB1-A572-445C-ADF9-4CEA694C533F}">
      <dsp:nvSpPr>
        <dsp:cNvPr id="0" name=""/>
        <dsp:cNvSpPr/>
      </dsp:nvSpPr>
      <dsp:spPr>
        <a:xfrm>
          <a:off x="7308802" y="2763326"/>
          <a:ext cx="1925366" cy="1226970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ptos Display" panose="020F0302020204030204"/>
            </a:rPr>
            <a:t>First-line Medication Advice</a:t>
          </a:r>
        </a:p>
      </dsp:txBody>
      <dsp:txXfrm>
        <a:off x="7344739" y="2799263"/>
        <a:ext cx="1853492" cy="1155096"/>
      </dsp:txXfrm>
    </dsp:sp>
    <dsp:sp modelId="{DE0D9556-9E86-4D8B-9D3C-F32A59038821}">
      <dsp:nvSpPr>
        <dsp:cNvPr id="0" name=""/>
        <dsp:cNvSpPr/>
      </dsp:nvSpPr>
      <dsp:spPr>
        <a:xfrm rot="20679502">
          <a:off x="9369873" y="2831323"/>
          <a:ext cx="310484" cy="403109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371533" y="2924267"/>
        <a:ext cx="217339" cy="241865"/>
      </dsp:txXfrm>
    </dsp:sp>
    <dsp:sp modelId="{BCFDCFB5-D943-4722-9279-24B3AA78D819}">
      <dsp:nvSpPr>
        <dsp:cNvPr id="0" name=""/>
        <dsp:cNvSpPr/>
      </dsp:nvSpPr>
      <dsp:spPr>
        <a:xfrm>
          <a:off x="9799113" y="2055382"/>
          <a:ext cx="1625440" cy="1358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ptos Display" panose="020F0302020204030204"/>
            </a:rPr>
            <a:t>Onward referrals</a:t>
          </a:r>
        </a:p>
      </dsp:txBody>
      <dsp:txXfrm>
        <a:off x="9838908" y="2095177"/>
        <a:ext cx="1545850" cy="127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E8AFF-A02C-F043-B9C1-5CD9C13D7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D3C33-0D26-1D4D-8462-1A3E81CA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5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12FCD-29E0-0849-ACF3-8E9ADA0699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2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23% people with LD who died prematurely had chronic constipation (</a:t>
            </a:r>
            <a:r>
              <a:rPr lang="en-US" err="1">
                <a:cs typeface="Calibri"/>
              </a:rPr>
              <a:t>LeDeR</a:t>
            </a:r>
            <a:r>
              <a:rPr lang="en-US">
                <a:cs typeface="Calibri"/>
              </a:rPr>
              <a:t> 2019)</a:t>
            </a:r>
            <a:endParaRPr lang="en-US"/>
          </a:p>
          <a:p>
            <a:r>
              <a:rPr lang="en-US">
                <a:cs typeface="Calibri"/>
              </a:rPr>
              <a:t>33% people with LD who died prematurely had laxatives (</a:t>
            </a:r>
            <a:r>
              <a:rPr lang="en-US" err="1">
                <a:cs typeface="Calibri"/>
              </a:rPr>
              <a:t>LeDeR</a:t>
            </a:r>
            <a:r>
              <a:rPr lang="en-US">
                <a:cs typeface="Calibri"/>
              </a:rPr>
              <a:t> 2019)</a:t>
            </a:r>
          </a:p>
          <a:p>
            <a:endParaRPr lang="en-US"/>
          </a:p>
          <a:p>
            <a:r>
              <a:rPr lang="en-US"/>
              <a:t>Primary (lifestyle), secondary (medical condition), </a:t>
            </a:r>
            <a:r>
              <a:rPr lang="en-US" err="1"/>
              <a:t>latrogenic</a:t>
            </a:r>
            <a:r>
              <a:rPr lang="en-US"/>
              <a:t> (side effects of medications)</a:t>
            </a:r>
          </a:p>
          <a:p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/>
              <a:t>Poor mobility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GB"/>
              <a:t>Reduced range of activity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GB"/>
              <a:t>Abnormal muscle tone/spasticity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GB"/>
              <a:t>Cognitive/functional impairments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GB"/>
              <a:t>Lack of toileting opportunities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GB"/>
              <a:t>Toilet not meeting needs (e.g. too high, requires sides and so on…)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GB"/>
              <a:t>Fear of toileting (Autism)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GB"/>
              <a:t>Medications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GB"/>
              <a:t>Reduced fluid intake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/>
              <a:t>Limited diet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Modified diet takes some </a:t>
            </a:r>
            <a:r>
              <a:rPr lang="en-US" err="1"/>
              <a:t>fibre</a:t>
            </a:r>
            <a:r>
              <a:rPr lang="en-US"/>
              <a:t> out of natural diet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Lower expectations from parents/carers for toileting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12FCD-29E0-0849-ACF3-8E9ADA0699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8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1) </a:t>
            </a:r>
            <a:r>
              <a:rPr lang="en-US" b="1">
                <a:ea typeface="Calibri"/>
                <a:cs typeface="Calibri"/>
              </a:rPr>
              <a:t>Detect Constipation</a:t>
            </a:r>
          </a:p>
          <a:p>
            <a:pPr>
              <a:lnSpc>
                <a:spcPct val="100000"/>
              </a:lnSpc>
            </a:pPr>
            <a:r>
              <a:rPr lang="en-GB" altLang="en-US" sz="2000" b="1"/>
              <a:t>As defined by </a:t>
            </a:r>
            <a:r>
              <a:rPr lang="en-GB" altLang="en-US" sz="2000" b="1" err="1"/>
              <a:t>LeDeR</a:t>
            </a:r>
            <a:r>
              <a:rPr lang="en-GB" altLang="en-US" sz="2000" b="1"/>
              <a:t> (2019) &amp; NICE 2019: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Bowels not opened for &gt;3 days</a:t>
            </a:r>
            <a:endParaRPr lang="en-US" sz="2000"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Bowels not opened at least 3 times in a week</a:t>
            </a:r>
            <a:endParaRPr lang="en-US" sz="2000"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Stools which are hard to evacuate</a:t>
            </a:r>
            <a:endParaRPr lang="en-US" sz="2000"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Stools which are:</a:t>
            </a:r>
            <a:endParaRPr lang="en-US" sz="2000">
              <a:cs typeface="Arial"/>
            </a:endParaRPr>
          </a:p>
          <a:p>
            <a:pPr lvl="1">
              <a:lnSpc>
                <a:spcPct val="100000"/>
              </a:lnSpc>
            </a:pPr>
            <a:r>
              <a:rPr lang="en-US" sz="2000"/>
              <a:t>Larger than usual</a:t>
            </a:r>
            <a:endParaRPr lang="en-US" sz="2000">
              <a:cs typeface="Arial"/>
            </a:endParaRPr>
          </a:p>
          <a:p>
            <a:pPr lvl="1">
              <a:lnSpc>
                <a:spcPct val="100000"/>
              </a:lnSpc>
            </a:pPr>
            <a:r>
              <a:rPr lang="en-US" sz="2000"/>
              <a:t>Dry, hard e.g. pellets</a:t>
            </a:r>
            <a:endParaRPr lang="en-US" sz="2000">
              <a:cs typeface="Arial"/>
            </a:endParaRPr>
          </a:p>
          <a:p>
            <a:pPr lvl="1">
              <a:lnSpc>
                <a:spcPct val="100000"/>
              </a:lnSpc>
            </a:pPr>
            <a:r>
              <a:rPr lang="en-US" sz="2000"/>
              <a:t>After a long time between passing soft stool passing </a:t>
            </a:r>
            <a:endParaRPr lang="en-US" sz="2000">
              <a:cs typeface="Arial"/>
            </a:endParaRPr>
          </a:p>
          <a:p>
            <a:pPr lvl="1">
              <a:lnSpc>
                <a:spcPct val="100000"/>
              </a:lnSpc>
            </a:pPr>
            <a:r>
              <a:rPr lang="en-US" sz="2000"/>
              <a:t>Malodourous stool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2) </a:t>
            </a:r>
            <a:r>
              <a:rPr lang="en-US" b="1">
                <a:ea typeface="Calibri"/>
                <a:cs typeface="Calibri"/>
              </a:rPr>
              <a:t>Rule out Red Flags – mention screening test for Bowel Cancer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/>
                <a:ea typeface="+mn-lt"/>
                <a:cs typeface="Arial"/>
              </a:rPr>
              <a:t>Blood and/or mucus in stool</a:t>
            </a:r>
            <a:endParaRPr lang="en-GB" sz="1200" b="0">
              <a:solidFill>
                <a:srgbClr val="808080"/>
              </a:solidFill>
              <a:latin typeface="Aptos"/>
              <a:ea typeface="+mn-lt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/>
                <a:ea typeface="+mn-lt"/>
                <a:cs typeface="Arial"/>
              </a:rPr>
              <a:t>Recent significant changes in bowel habits</a:t>
            </a:r>
            <a:endParaRPr lang="en-GB" sz="1200" b="0">
              <a:solidFill>
                <a:srgbClr val="808080"/>
              </a:solidFill>
              <a:latin typeface="Aptos"/>
              <a:ea typeface="+mn-lt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/>
                <a:ea typeface="+mn-lt"/>
                <a:cs typeface="Arial"/>
              </a:rPr>
              <a:t>Vomiting </a:t>
            </a:r>
            <a:endParaRPr lang="en-GB" sz="1200" b="0">
              <a:solidFill>
                <a:srgbClr val="808080"/>
              </a:solidFill>
              <a:latin typeface="Aptos"/>
              <a:ea typeface="+mn-lt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/>
                <a:ea typeface="+mn-lt"/>
                <a:cs typeface="Arial"/>
              </a:rPr>
              <a:t>Abdominal pain</a:t>
            </a:r>
            <a:endParaRPr lang="en-GB" sz="1200" b="0">
              <a:solidFill>
                <a:srgbClr val="808080"/>
              </a:solidFill>
              <a:latin typeface="Aptos"/>
              <a:ea typeface="+mn-lt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/>
                <a:ea typeface="+mn-lt"/>
                <a:cs typeface="Arial"/>
              </a:rPr>
              <a:t>Palpation: evidence of large bulky mass</a:t>
            </a:r>
            <a:endParaRPr lang="en-GB" sz="1200" b="0">
              <a:solidFill>
                <a:srgbClr val="808080"/>
              </a:solidFill>
              <a:latin typeface="Aptos"/>
              <a:ea typeface="+mn-lt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/>
                <a:ea typeface="+mn-lt"/>
                <a:cs typeface="Arial"/>
              </a:rPr>
              <a:t>Overflow diarrhoea</a:t>
            </a:r>
            <a:endParaRPr lang="en-GB" sz="1200" b="0">
              <a:solidFill>
                <a:srgbClr val="808080"/>
              </a:solidFill>
              <a:latin typeface="Aptos"/>
              <a:ea typeface="+mn-lt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/>
                <a:ea typeface="+mn-lt"/>
                <a:cs typeface="Arial"/>
              </a:rPr>
              <a:t>Pale pallor and sweating</a:t>
            </a:r>
            <a:endParaRPr lang="en-GB" sz="1200" b="0">
              <a:solidFill>
                <a:srgbClr val="808080"/>
              </a:solidFill>
              <a:latin typeface="Aptos"/>
              <a:ea typeface="+mn-lt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/>
                <a:ea typeface="+mn-lt"/>
                <a:cs typeface="Arial"/>
              </a:rPr>
              <a:t>Obviously unwell</a:t>
            </a:r>
            <a:endParaRPr lang="en-GB" sz="1200" b="0">
              <a:solidFill>
                <a:srgbClr val="808080"/>
              </a:solidFill>
              <a:latin typeface="Aptos"/>
              <a:ea typeface="+mn-lt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/>
                <a:ea typeface="+mn-lt"/>
                <a:cs typeface="Arial"/>
              </a:rPr>
              <a:t>Regular use of enemas</a:t>
            </a:r>
            <a:endParaRPr lang="en-US" sz="1200" b="0">
              <a:solidFill>
                <a:srgbClr val="808080"/>
              </a:solidFill>
              <a:latin typeface="Aptos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/>
                <a:ea typeface="+mn-lt"/>
                <a:cs typeface="Arial"/>
              </a:rPr>
              <a:t>Smearing – “skid marks” or attempted self-evacuation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b="1">
                <a:ea typeface="Calibri"/>
                <a:cs typeface="Calibri"/>
              </a:rPr>
              <a:t>3A) First-line Lifestyle Advice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latin typeface="Aptos" panose="020B0004020202020204" pitchFamily="34" charset="0"/>
                <a:ea typeface="+mn-lt"/>
                <a:cs typeface="Arial"/>
              </a:rPr>
              <a:t>Dietary Advice (increase fibre, probiotics, and enhance fluid)</a:t>
            </a:r>
            <a:endParaRPr lang="en-US" sz="2800" b="0">
              <a:latin typeface="Aptos" panose="020B0004020202020204" pitchFamily="34" charset="0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Toilet opportunities and routine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Optimise positioning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Increase activities/mobility opportunities (can do this in chair)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b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Monitor bowel output, food and fluid intake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b="1">
                <a:ea typeface="Calibri"/>
                <a:cs typeface="Calibri"/>
              </a:rPr>
              <a:t>3B) First-Line Medication Advice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Reduce anti-cholinergic laxatives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Antipsychotics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Benzodiazepines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TCAs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Antiepileptics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Enhance laxatives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If opioid or medication used - Osmotic or stimulant laxatives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Non-medication induced – start with bulk forming laxative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ea typeface="Calibri"/>
                <a:cs typeface="Calibri"/>
              </a:rPr>
              <a:t>4) Onward referrals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Abdominal massage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Biofeedback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>
                <a:ea typeface="Calibri"/>
                <a:cs typeface="Calibri"/>
              </a:rPr>
              <a:t>Behavioural</a:t>
            </a:r>
            <a:r>
              <a:rPr lang="en-US">
                <a:ea typeface="Calibri"/>
                <a:cs typeface="Calibri"/>
              </a:rPr>
              <a:t> therapies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Irrigation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Digital stimulation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Bowel cancer screening (offered to ages 50-74yrs)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Incontinence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3F063-964D-42DA-88A8-8318193D6784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43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9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650B4-F245-484A-B1DD-447FCBA94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B8627C6-44FB-1248-82FA-C488A1896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CEF3CD7-E885-5A4F-8275-8604C9249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6CC88-3086-4741-9586-5EEEDBBE33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D970C54-399E-3645-B551-BAC41A6D7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F696068-7F03-A747-8E32-F0103BA2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1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85086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BD21DB-FF37-5541-9AC0-767FAEDD51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6C19D77-3822-F64E-956D-733A4DF64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802774-BA82-724F-AB81-AE25B06948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E5E201-7156-D74D-B082-8697152B4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B8CE2D-E001-8C46-95A9-A11808880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8DDC90-0ED8-0340-AB14-7E3970D2F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74846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E6EF1-6693-564F-8152-2F4774DF95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7C74292-7469-1747-82B2-9A56C2BBB2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D02CEEB-8A89-084E-AC35-4F08F94AB3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15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7218-2A5B-D64A-8204-BE87791543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BF69272-7131-F94E-93EC-EA94336F1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29FAEB-5244-3146-BD09-D08936800F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43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90E5-6304-2F49-9B7C-963C89A7AB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E42718C-27B2-014A-89D9-2B8B88BB1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C60AC1-24E8-DA4C-933E-8BC8450A3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2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DBB46C-1676-1046-8102-C87CD56D3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9F391B-6259-5340-9786-562B3E3C0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3575C4-B8F3-3941-B8C8-317360D11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1674271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20C7B-91A1-D94A-B069-8F7F7FBAB8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BD0B422-ABA4-144F-85D4-B1BA80860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234D51E-02B9-664A-9E9A-F41832F225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28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AF386-1067-0F42-9DF1-EC5D5D8FB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1819A66-AE34-B149-8DD6-09B8C95DD8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E21C8B0-6AB0-5E44-908E-8D9240D6CB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44096" y="-130413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1984C3-8F41-5549-9C48-A3CD955A2E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134932" y="3127936"/>
            <a:ext cx="9117106" cy="3837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85CB97-A50E-6A46-BD38-BF161B7B23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67610" y="137304"/>
            <a:ext cx="9693408" cy="6857999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53A195E-1660-654A-8108-D6AFA3C18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43D625-8B2E-1E49-8D7D-0CD6A4EC7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0615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7619C-BCC3-A84C-8229-5BED176950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50C25E8-CBBF-BA42-8543-9C80E367E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EC3B3E9-1287-804E-940A-8A1A81F96C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1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9B45D-C9F5-D748-949A-AF470CAAE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E41FE29-F6BD-F04D-86FB-092565084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59FF24-5B81-9249-9B0B-8BA0B415E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8812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32057" y="-1324199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1D0BCB-AB70-0145-BA86-A20885BAA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74A9007-A491-E044-A4C4-78F737E36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F97EB47-A8F4-7E4B-9506-7D8D182EA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DFBDB3-5B38-1A41-871E-F469314893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9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08886C5-4CBA-694E-9EC1-1212B32DC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467B13B-1B98-D84C-8408-0937EEC05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60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7802EA8-6EF8-AF42-AC6C-940577614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A28693-3F3D-EB4D-9372-702894124E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388957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48B643A-89BB-4442-B258-1B984B1622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CDA35B9-EB17-B446-9C9A-24AB085C4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A2EE2B9-6AB3-5A4D-8DF0-34863544D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703CB74-987A-6043-B132-8E7410594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7379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D35917-254D-9549-B5CB-CE041643D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48D7C32-D52E-494F-832B-CF43291ED3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DE7C7D-F322-F042-8B0B-58288B6198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C6CF76-0937-F841-9289-504F92821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0B58281-CAA9-9C41-8E3A-BE2CF3BF9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83857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CAFA4-D873-C541-A557-EC1DE3FEF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ECAADC-4588-5941-A53A-FA67F11D07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2FCDA1-03D1-DF47-8AE0-1BC330C858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E0D92A-1626-364B-BA50-5018A850E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23E3098-85D5-884C-AB24-36D557A48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3709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8325B1-DE6B-8341-BED9-F5497D22E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22" name="Picture 2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9F7EF16-201C-B44F-8E00-054C5C8C5A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02A7CE-EA03-0B4C-B6F7-78AAFDB5A3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C563CB-2C73-7444-A1A9-DEDA869EA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4D2D975-5783-5944-80CD-4E3D70C89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328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FA01E7-4C26-024E-97E0-E9E82AE3D8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467958" y="3225406"/>
            <a:ext cx="8287812" cy="3488568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141490-5034-4643-9D01-5028962395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303" y="794766"/>
            <a:ext cx="4970869" cy="1024067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DC7330C-1B6D-BA41-B752-2EC5D46B6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96E864-17D4-B743-87BC-90EF3DEE6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0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801FDC-1A59-F746-B028-24115C1F5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ED9A9E-0B74-F24D-BB95-ADE28F5AD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B97341A-350C-E64E-B189-DF92ECAD4A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0CA84C5-C3A4-6548-8FFE-71EC69930F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8235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18FB27-1A0A-EB42-9415-192ECE1DA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6FD26E6-230E-774B-A9B5-1242C93E92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2784EDD-38D5-5C40-B896-52C7384A04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876F74-855B-F444-8D2A-7A840AFE35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B44E234-23AC-374F-9BF1-3F56796D5B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44866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AC974-F38A-7644-B27E-1AB18E47F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D1439AC-6B6F-A34D-8E5F-B3571E286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B051E3D-1403-1C46-9959-3D9E205A31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31BB00D-ED29-884E-8AF9-8518863FB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1B1F33E-22E5-FE42-8083-571DDF79E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41445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4C60-2EEE-F14F-91A2-A744F2615A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B3A59D1-E64A-7D4C-A740-8C7B6ADEA4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3DB3AA4-A7A0-D349-B50A-98337F5199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4D5367A-7304-AF48-B39D-4A4172DC07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E24856-0E36-8D45-9C28-06F15180BA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7053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B4D1BB-E2A5-5A4F-B0AC-94F79FED9F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6662F50-02DC-AD40-910F-F0697F91CE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AEB2F1-BB11-1149-B4AD-32E69FFB02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5AC629B-D33F-D744-A26D-211809A75A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A4D7F96-0A94-B540-9E77-589D7A33A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3874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AF1A4DA-EFFF-5A49-BD67-CDEE6E78A7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FE12BA3-09BD-0140-884A-61D79209E5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C739924-0BCD-514C-984A-A162ADE89D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5BCA992-5020-5D4E-8EEB-BBE999BA1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88941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D0D9C-25DB-C24D-AA22-C46D5603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436B0E-35D8-6F46-9A18-AA682CA273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992FF8-8AFE-5C40-8B29-F86C3CC92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B8F075-2D85-A94F-A8CF-DD13C9D4A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8CF8EEB-B87C-F945-BA76-E2292EDFD1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30099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BB425-B20D-B045-A7EA-A1C604103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8CCDFF9-1C24-E34B-806F-F14131285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EF9D48-7957-104C-B062-BF52B075BF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77B5800-9FFE-FE4B-9AEC-6785696034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802D930-25AB-6D45-9CEC-210857298A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11005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31594-A2E1-9347-AE69-22F998E08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A3D06FF-6224-7941-9847-6C35E7104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AB96521-3048-044A-9659-31C67D3118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0C0E37-A8A5-4F46-88C0-83DEE3DE1B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1EC3EE-4D87-AA4D-AFF4-2ECD3B2AC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3181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9D114C-8084-764E-AC67-0038E3156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154CA67-8A55-8E40-9702-297E758D9F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7A9CC9-049F-A842-9F99-9CF4614CF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C3AE03-8E1A-764B-8FD7-3F1F03D6C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423824D-9A5E-4648-B5ED-1043273F3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7267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148596-FF87-9E46-9522-923B2A1F2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073428" y="3302143"/>
            <a:ext cx="8882151" cy="3738741"/>
          </a:xfrm>
          <a:prstGeom prst="rect">
            <a:avLst/>
          </a:prstGeom>
        </p:spPr>
      </p:pic>
      <p:pic>
        <p:nvPicPr>
          <p:cNvPr id="13" name="Picture 12" descr="A picture containing person, person, standing, posing&#10;&#10;Description automatically generated">
            <a:extLst>
              <a:ext uri="{FF2B5EF4-FFF2-40B4-BE49-F238E27FC236}">
                <a16:creationId xmlns:a16="http://schemas.microsoft.com/office/drawing/2014/main" id="{CCD3FB8C-85C8-CC41-BB0F-5E013579A5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278" y="484084"/>
            <a:ext cx="6931519" cy="645688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A1FEC01-A21C-DA41-9B8A-D3578508A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EC8B79-53CE-5F4D-B87F-387260B52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6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9323DC2-DABD-DE47-8547-36B8E6CC6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ADE370F-BFAF-EB48-BFEB-1D71B813AC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92B522-CF6F-074A-85B5-3852673EF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513AAE-9C90-EA43-B134-4E69BD56C9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053933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442D53-B514-0D4A-9E77-48264C38C2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17FC095-DB12-9E44-B5BC-FA596C722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70859C-16FA-1B43-AFF0-BCD66A9DBD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AC6536B-5147-9345-9E6B-703FA546A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934F7DF-3CE8-2A47-B177-D83C3FCAA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079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26EAB-E469-4241-BE81-B2C7C8B94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A099AF5-3912-D146-B5C5-03122F04C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EBD1932-751A-504D-986C-E7218F7B2A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7353193-8A1A-824A-A93B-8D51F70EBD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268295F-E230-9544-8C8E-165A2CC4C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5027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FC17E-3ACB-4846-B094-6EE3882963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82EED5D-EF1F-6D48-B2DA-FF95795845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AC0103-BF57-1C46-BC86-14E0C71C9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01E1045-7BA8-4546-99DE-B8595401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F86C59D-B3B6-094E-A485-CAD851EE4B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244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D7921-73F7-B042-982E-493632DFA9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3E9EEE-230A-FB45-A1DA-2A28C53A2E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2156C1-EBF6-D949-9960-3BECC21321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964EAF-2338-A54E-A7FD-FBA00717C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B89EB84-6465-5E49-BD81-D44EAA894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122982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0A0AC06-889A-F44D-AA73-A70566AC0E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6A43E65-8C72-6F45-B105-6716150EE6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0DBEB4-1A03-2340-BF6E-99E3A4AD8D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BFB2325-2BAC-1547-8105-C54051AD0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667250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1E27CE3-0B14-EF49-AD98-F87328BBEC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8AC908-51CB-764C-9D48-0D0267023D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E684C14-2C91-E844-924D-563346D857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C4B5EB9-3D19-A74C-81FE-D47169156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64094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B810939-77EC-3644-8BC1-665918D3F4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B3DCE9A-44AA-CE46-BB49-E7934B49C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EC4A07-7F48-7D4E-830A-2D92329CF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D7A5156-FDFB-B447-8B09-8F0216082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72835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6F5EC5A-D97B-BA4D-8ED9-9183F944A2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23BB19-5DA0-E941-B27C-79DE67398E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5AB0088-05A0-D84F-A161-9D3014125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37AE29-019C-2640-A707-657FE3853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81704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7B66B55-C6AD-AA4C-A247-F1CE96B5F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D53C6B1-DEC9-B244-8471-A52946B114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C2719E5-AEF7-8544-A5EF-E7F12A51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A26F29-E8EF-0641-8CE6-17A770415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5241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3254" y="3312901"/>
            <a:ext cx="7962087" cy="3351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F6E1FF-E0FC-D747-80AE-332396F27C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67610" y="137304"/>
            <a:ext cx="9693408" cy="68579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724160-6B51-2F40-B918-942BD445B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1B041-5A14-4B46-A5E3-657476A301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740671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53578D8-02C4-284A-B49B-A4C1BB162C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592A5FE-3EE7-ED4D-9109-4E299AFF85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3E6508B-A0EE-2745-ADDD-630048394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5094473-C219-B847-97CF-163D4D89D2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88234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2B75E9-0A65-E549-821A-040E16012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602428"/>
            <a:ext cx="5658523" cy="85452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B919B0-3EA0-B44B-AA4D-90F4864FB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5495" y="0"/>
            <a:ext cx="12162234" cy="6857999"/>
          </a:xfrm>
          <a:prstGeom prst="rect">
            <a:avLst/>
          </a:prstGeom>
        </p:spPr>
      </p:pic>
      <p:pic>
        <p:nvPicPr>
          <p:cNvPr id="19" name="Picture 1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BEE5E69-C9B1-6542-B9A4-06B5CCC82B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5DE5D1C-E438-D044-95ED-CA8BD7D97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4772" y="2031620"/>
            <a:ext cx="5202327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13804BC-8A61-D94F-A0AB-1A71C4C5C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4554" y="3236836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252029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1C84FE-4872-F046-9B76-270268026D77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B8EE77-E704-A846-88EE-2CD45BE4F5F5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742AA5E-E3FC-6347-B269-796EDD540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9E3A09B-5DAC-D646-A2F1-A9878220F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2E55B67-8419-1647-9839-E323A1DFB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984975"/>
            <a:ext cx="6244504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89F89D2-A657-1043-8B63-2BB144BBC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B0B9284-C77F-0845-9FD6-5A27AB397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279" y="3182571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386482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76057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6520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56556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80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874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05202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6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599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2452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279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4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0140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4087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21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4385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8332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79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52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0532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7437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18938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B79B9E1-C1F9-494F-80CE-6816B7E39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B8AB1F6-605C-084C-9FE0-6B7691D78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273D9C-478B-9443-BA3D-96B19E28C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6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8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B963EB-3564-4042-B0A1-CEFA508CF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569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979718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7D7C83-DD42-0842-A80F-C07B05D6B35E}"/>
              </a:ext>
            </a:extLst>
          </p:cNvPr>
          <p:cNvSpPr/>
          <p:nvPr userDrawn="1"/>
        </p:nvSpPr>
        <p:spPr>
          <a:xfrm>
            <a:off x="0" y="51"/>
            <a:ext cx="12192000" cy="5647765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4B76F-0818-7648-89C0-D9B10EDF9045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0478C-E861-CD4B-8190-0B58D968139E}"/>
              </a:ext>
            </a:extLst>
          </p:cNvPr>
          <p:cNvSpPr txBox="1"/>
          <p:nvPr userDrawn="1"/>
        </p:nvSpPr>
        <p:spPr>
          <a:xfrm>
            <a:off x="626535" y="2489644"/>
            <a:ext cx="5875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Contact us</a:t>
            </a:r>
          </a:p>
          <a:p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 London NHS Foundation Trust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Robert Dolan House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Trust Headquarters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Alie</a:t>
            </a:r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London E1 8DE</a:t>
            </a:r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Tel: 020 8548 5550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Email: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elft.communications@nhs.net</a:t>
            </a: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Web: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elft.nhs.uk</a:t>
            </a:r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NHS_ELFT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EastLondonNHSFoundationTrust</a:t>
            </a: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NHSELFT</a:t>
            </a:r>
          </a:p>
        </p:txBody>
      </p:sp>
      <p:pic>
        <p:nvPicPr>
          <p:cNvPr id="3" name="Picture 2" descr="A picture containing text, ax&#10;&#10;Description automatically generated">
            <a:extLst>
              <a:ext uri="{FF2B5EF4-FFF2-40B4-BE49-F238E27FC236}">
                <a16:creationId xmlns:a16="http://schemas.microsoft.com/office/drawing/2014/main" id="{C4504E7A-F901-2748-BEA3-74204B262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939" y="4747111"/>
            <a:ext cx="157714" cy="15054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A4C459E-85B8-3C4B-80E3-39F220E60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361" y="4931689"/>
            <a:ext cx="157714" cy="1505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64A2BE-DE86-B849-91AE-95B5B70F9D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8361" y="5119417"/>
            <a:ext cx="157714" cy="15054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1203F5-86DB-E345-B8A6-2C39BBB0BC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535" y="787323"/>
            <a:ext cx="5788779" cy="154947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promise to work together creatively to: learn ‘what matters’ to everyone, achieve a better quality of life and continuously improve our services.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E3F140-4F19-834A-B4AF-60AF4C8DBE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2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0808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464EABC-5EE5-4E42-8707-86B609F98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F3C4CC0-5AAB-1243-ABA2-B281A3724A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FCEBC83-98B5-2044-ADE7-88A62F6BDC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8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AA064C0-AF87-7044-A82F-14A2D0057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9537C3-4EA3-3D4C-A36E-A6C52C2BBE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7EB1E4-0E11-E04F-8A37-DBF1AC8B1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5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2045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A38C17-1B8A-DB45-AC2D-81B39A150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42363F3-BC61-734B-8766-59E5EA4DA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12946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AC3A5-8DCD-FA49-BC02-AC3C98A0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06AAB-87E4-2B49-A569-F72DB1A9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2EE4-ADC2-CB46-86A7-D26C6DEA1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6AA98-2768-4D45-83C1-8315F6F6E1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4F68-9294-7C4D-9A58-BE8907281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2968F-8A9E-E348-B23E-E78326537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D142-1B03-BC40-A2C3-A8EF16187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7" r:id="rId3"/>
    <p:sldLayoutId id="2147483686" r:id="rId4"/>
    <p:sldLayoutId id="2147483685" r:id="rId5"/>
    <p:sldLayoutId id="2147483710" r:id="rId6"/>
    <p:sldLayoutId id="2147483711" r:id="rId7"/>
    <p:sldLayoutId id="2147483712" r:id="rId8"/>
    <p:sldLayoutId id="2147483713" r:id="rId9"/>
    <p:sldLayoutId id="2147483705" r:id="rId10"/>
    <p:sldLayoutId id="2147483706" r:id="rId11"/>
    <p:sldLayoutId id="2147483707" r:id="rId12"/>
    <p:sldLayoutId id="2147483708" r:id="rId13"/>
    <p:sldLayoutId id="2147483700" r:id="rId14"/>
    <p:sldLayoutId id="2147483701" r:id="rId15"/>
    <p:sldLayoutId id="2147483702" r:id="rId16"/>
    <p:sldLayoutId id="2147483703" r:id="rId17"/>
    <p:sldLayoutId id="2147483695" r:id="rId18"/>
    <p:sldLayoutId id="2147483696" r:id="rId19"/>
    <p:sldLayoutId id="2147483697" r:id="rId20"/>
    <p:sldLayoutId id="2147483698" r:id="rId21"/>
    <p:sldLayoutId id="2147483690" r:id="rId22"/>
    <p:sldLayoutId id="2147483691" r:id="rId23"/>
    <p:sldLayoutId id="2147483692" r:id="rId24"/>
    <p:sldLayoutId id="2147483693" r:id="rId25"/>
    <p:sldLayoutId id="2147483684" r:id="rId26"/>
    <p:sldLayoutId id="2147483662" r:id="rId27"/>
    <p:sldLayoutId id="2147483661" r:id="rId28"/>
    <p:sldLayoutId id="2147483656" r:id="rId29"/>
    <p:sldLayoutId id="2147483660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63" r:id="rId46"/>
    <p:sldLayoutId id="2147483664" r:id="rId47"/>
    <p:sldLayoutId id="2147483665" r:id="rId48"/>
    <p:sldLayoutId id="2147483666" r:id="rId49"/>
    <p:sldLayoutId id="2147483667" r:id="rId50"/>
    <p:sldLayoutId id="2147483655" r:id="rId51"/>
    <p:sldLayoutId id="2147483657" r:id="rId52"/>
    <p:sldLayoutId id="2147483717" r:id="rId53"/>
    <p:sldLayoutId id="2147483723" r:id="rId54"/>
    <p:sldLayoutId id="2147483724" r:id="rId55"/>
    <p:sldLayoutId id="2147483725" r:id="rId56"/>
    <p:sldLayoutId id="2147483728" r:id="rId57"/>
    <p:sldLayoutId id="2147483729" r:id="rId58"/>
    <p:sldLayoutId id="2147483658" r:id="rId59"/>
    <p:sldLayoutId id="2147483726" r:id="rId60"/>
    <p:sldLayoutId id="2147483727" r:id="rId61"/>
    <p:sldLayoutId id="2147483659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hyperlink" Target="mailto:hannah.style@nhs.net" TargetMode="External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1.xml"/><Relationship Id="rId4" Type="http://schemas.openxmlformats.org/officeDocument/2006/relationships/hyperlink" Target="mailto:shiva.fouladi-nashta@nhs.net" TargetMode="External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26" Type="http://schemas.openxmlformats.org/officeDocument/2006/relationships/image" Target="../media/image49.svg"/><Relationship Id="rId3" Type="http://schemas.openxmlformats.org/officeDocument/2006/relationships/image" Target="../media/image27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47.sv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hdphoto" Target="../media/hdphoto3.wdp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3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56.png"/><Relationship Id="rId10" Type="http://schemas.openxmlformats.org/officeDocument/2006/relationships/image" Target="../media/image5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1.jpeg"/><Relationship Id="rId14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0139" y="222050"/>
            <a:ext cx="9214224" cy="11113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Holistic Bowel Management in Learning Disability</a:t>
            </a:r>
            <a:endParaRPr lang="en-GB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714664" y="5705370"/>
            <a:ext cx="9375672" cy="930580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1600" b="1">
                <a:solidFill>
                  <a:srgbClr val="002060"/>
                </a:solidFill>
              </a:rPr>
              <a:t>Hannah Style               Shiva Fouladi-Nashta</a:t>
            </a:r>
            <a:endParaRPr lang="en-GB" sz="1600">
              <a:solidFill>
                <a:srgbClr val="000000"/>
              </a:solidFill>
              <a:cs typeface="Arial"/>
            </a:endParaRPr>
          </a:p>
          <a:p>
            <a:r>
              <a:rPr lang="en-GB" sz="1600"/>
              <a:t>Professional Development Lead Dietitian    Learning Disability Community Liaison Pharmacist</a:t>
            </a:r>
            <a:endParaRPr lang="en-GB" sz="1600">
              <a:solidFill>
                <a:srgbClr val="000000"/>
              </a:solidFill>
              <a:cs typeface="Arial"/>
            </a:endParaRPr>
          </a:p>
          <a:p>
            <a:r>
              <a:rPr lang="en-GB" sz="1600">
                <a:cs typeface="Arial"/>
                <a:hlinkClick r:id="rId3"/>
              </a:rPr>
              <a:t>hannah.style@nhs.net</a:t>
            </a:r>
            <a:r>
              <a:rPr lang="en-GB" sz="1600">
                <a:cs typeface="Arial"/>
              </a:rPr>
              <a:t>                                         </a:t>
            </a:r>
            <a:r>
              <a:rPr lang="en-GB" sz="1600">
                <a:cs typeface="Arial"/>
                <a:hlinkClick r:id="rId4"/>
              </a:rPr>
              <a:t>shiva.fouladi-nashta@nhs.net</a:t>
            </a:r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2800" b="1"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2D6356-5D95-424C-4BE7-74EF09899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67" y="4652869"/>
            <a:ext cx="2276843" cy="2205131"/>
          </a:xfrm>
          <a:prstGeom prst="rect">
            <a:avLst/>
          </a:prstGeom>
        </p:spPr>
      </p:pic>
      <p:graphicFrame>
        <p:nvGraphicFramePr>
          <p:cNvPr id="57" name="Diagram 56">
            <a:extLst>
              <a:ext uri="{FF2B5EF4-FFF2-40B4-BE49-F238E27FC236}">
                <a16:creationId xmlns:a16="http://schemas.microsoft.com/office/drawing/2014/main" id="{E11E2435-D20B-91AC-A23A-DF602AF3B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5433377"/>
              </p:ext>
            </p:extLst>
          </p:nvPr>
        </p:nvGraphicFramePr>
        <p:xfrm>
          <a:off x="2048540" y="1152630"/>
          <a:ext cx="8530856" cy="4248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1059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erson standing with a crutch&#10;&#10;Description automatically generated">
            <a:extLst>
              <a:ext uri="{FF2B5EF4-FFF2-40B4-BE49-F238E27FC236}">
                <a16:creationId xmlns:a16="http://schemas.microsoft.com/office/drawing/2014/main" id="{DEB53C91-C45B-0C70-4262-CFB50ECB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723" y="1628078"/>
            <a:ext cx="4212357" cy="421235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013342" y="4802693"/>
            <a:ext cx="1846415" cy="189160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522671" y="4590621"/>
            <a:ext cx="1300838" cy="12939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7576504" y="3471334"/>
            <a:ext cx="1300838" cy="12939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2960143" y="2746193"/>
            <a:ext cx="1300838" cy="12939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15686" y="153326"/>
            <a:ext cx="9512676" cy="860543"/>
          </a:xfrm>
        </p:spPr>
        <p:txBody>
          <a:bodyPr>
            <a:noAutofit/>
          </a:bodyPr>
          <a:lstStyle/>
          <a:p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does a person with a learning disability have a higher risk of constipation?</a:t>
            </a:r>
            <a:endParaRPr lang="en-GB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" name="Graphic 68" descr="Person in wheelchair outline">
            <a:extLst>
              <a:ext uri="{FF2B5EF4-FFF2-40B4-BE49-F238E27FC236}">
                <a16:creationId xmlns:a16="http://schemas.microsoft.com/office/drawing/2014/main" id="{4A9BB3F1-AE4C-06AE-6C57-93786AFF9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9433" y="2911917"/>
            <a:ext cx="914400" cy="914400"/>
          </a:xfrm>
          <a:prstGeom prst="rect">
            <a:avLst/>
          </a:prstGeom>
        </p:spPr>
      </p:pic>
      <p:pic>
        <p:nvPicPr>
          <p:cNvPr id="32" name="Graphic 31" descr="Water Bottle outline">
            <a:extLst>
              <a:ext uri="{FF2B5EF4-FFF2-40B4-BE49-F238E27FC236}">
                <a16:creationId xmlns:a16="http://schemas.microsoft.com/office/drawing/2014/main" id="{59E419D8-B6CF-E1B7-718F-6040B8ED8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9723" y="3607455"/>
            <a:ext cx="914400" cy="914400"/>
          </a:xfrm>
          <a:prstGeom prst="rect">
            <a:avLst/>
          </a:prstGeom>
        </p:spPr>
      </p:pic>
      <p:pic>
        <p:nvPicPr>
          <p:cNvPr id="84" name="Graphic 83" descr="Medicine outline">
            <a:extLst>
              <a:ext uri="{FF2B5EF4-FFF2-40B4-BE49-F238E27FC236}">
                <a16:creationId xmlns:a16="http://schemas.microsoft.com/office/drawing/2014/main" id="{CC37E4FE-35C9-54D3-CD3D-C25AE366E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72310" y="4802693"/>
            <a:ext cx="914400" cy="914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E1909B-C4CF-6436-6947-E2A19DCEEF7C}"/>
              </a:ext>
            </a:extLst>
          </p:cNvPr>
          <p:cNvGrpSpPr/>
          <p:nvPr/>
        </p:nvGrpSpPr>
        <p:grpSpPr>
          <a:xfrm>
            <a:off x="7094392" y="1091239"/>
            <a:ext cx="1926423" cy="2039269"/>
            <a:chOff x="7094392" y="1091239"/>
            <a:chExt cx="1926423" cy="2039269"/>
          </a:xfrm>
        </p:grpSpPr>
        <p:sp>
          <p:nvSpPr>
            <p:cNvPr id="22" name="Oval 21"/>
            <p:cNvSpPr/>
            <p:nvPr/>
          </p:nvSpPr>
          <p:spPr>
            <a:xfrm>
              <a:off x="7094392" y="1091239"/>
              <a:ext cx="1926423" cy="203926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C32A705-6348-3070-8803-E957758595C7}"/>
                </a:ext>
              </a:extLst>
            </p:cNvPr>
            <p:cNvGrpSpPr/>
            <p:nvPr/>
          </p:nvGrpSpPr>
          <p:grpSpPr>
            <a:xfrm>
              <a:off x="7280669" y="1348348"/>
              <a:ext cx="1443318" cy="1613648"/>
              <a:chOff x="7280669" y="1348348"/>
              <a:chExt cx="1443318" cy="1613648"/>
            </a:xfrm>
          </p:grpSpPr>
          <p:pic>
            <p:nvPicPr>
              <p:cNvPr id="17" name="Graphic 16" descr="Toilet outline">
                <a:extLst>
                  <a:ext uri="{FF2B5EF4-FFF2-40B4-BE49-F238E27FC236}">
                    <a16:creationId xmlns:a16="http://schemas.microsoft.com/office/drawing/2014/main" id="{71690C32-D527-589E-8249-9E0071C15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76504" y="1348348"/>
                <a:ext cx="1147482" cy="1147482"/>
              </a:xfrm>
              <a:prstGeom prst="rect">
                <a:avLst/>
              </a:prstGeom>
            </p:spPr>
          </p:pic>
          <p:pic>
            <p:nvPicPr>
              <p:cNvPr id="18" name="Graphic 17" descr="Surprised face outline with solid fill">
                <a:extLst>
                  <a:ext uri="{FF2B5EF4-FFF2-40B4-BE49-F238E27FC236}">
                    <a16:creationId xmlns:a16="http://schemas.microsoft.com/office/drawing/2014/main" id="{28F3B069-1D60-435A-A32B-0F41B2EC3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280669" y="1473854"/>
                <a:ext cx="475130" cy="484095"/>
              </a:xfrm>
              <a:prstGeom prst="rect">
                <a:avLst/>
              </a:prstGeom>
            </p:spPr>
          </p:pic>
          <p:pic>
            <p:nvPicPr>
              <p:cNvPr id="35" name="Graphic 34" descr="Alarm clock with solid fill">
                <a:extLst>
                  <a:ext uri="{FF2B5EF4-FFF2-40B4-BE49-F238E27FC236}">
                    <a16:creationId xmlns:a16="http://schemas.microsoft.com/office/drawing/2014/main" id="{1232E0FE-4A0A-E4F4-C4C8-7B9C06DC8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212998" y="2451007"/>
                <a:ext cx="510989" cy="510989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52C710-30C0-0DD9-1FDA-5510AE0BD4D3}"/>
              </a:ext>
            </a:extLst>
          </p:cNvPr>
          <p:cNvGrpSpPr/>
          <p:nvPr/>
        </p:nvGrpSpPr>
        <p:grpSpPr>
          <a:xfrm>
            <a:off x="4017741" y="1048414"/>
            <a:ext cx="1300838" cy="1293963"/>
            <a:chOff x="4017741" y="1048414"/>
            <a:chExt cx="1300838" cy="1293963"/>
          </a:xfrm>
        </p:grpSpPr>
        <p:sp>
          <p:nvSpPr>
            <p:cNvPr id="21" name="Oval 20"/>
            <p:cNvSpPr/>
            <p:nvPr/>
          </p:nvSpPr>
          <p:spPr>
            <a:xfrm>
              <a:off x="4017741" y="1048414"/>
              <a:ext cx="1300838" cy="12939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2A15DF8-F865-85AB-DF95-325D12FEFC4D}"/>
                </a:ext>
              </a:extLst>
            </p:cNvPr>
            <p:cNvGrpSpPr/>
            <p:nvPr/>
          </p:nvGrpSpPr>
          <p:grpSpPr>
            <a:xfrm>
              <a:off x="4189284" y="1096309"/>
              <a:ext cx="1022972" cy="1004157"/>
              <a:chOff x="1424281" y="1880541"/>
              <a:chExt cx="1192305" cy="1192305"/>
            </a:xfrm>
          </p:grpSpPr>
          <p:pic>
            <p:nvPicPr>
              <p:cNvPr id="34" name="Graphic 33" descr="Muscular arm outline">
                <a:extLst>
                  <a:ext uri="{FF2B5EF4-FFF2-40B4-BE49-F238E27FC236}">
                    <a16:creationId xmlns:a16="http://schemas.microsoft.com/office/drawing/2014/main" id="{F300735C-B3F7-A893-129C-00F6EF12F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424281" y="1880541"/>
                <a:ext cx="1192305" cy="1192305"/>
              </a:xfrm>
              <a:prstGeom prst="rect">
                <a:avLst/>
              </a:prstGeom>
            </p:spPr>
          </p:pic>
          <p:sp>
            <p:nvSpPr>
              <p:cNvPr id="36" name="Multiplication Sign 35">
                <a:extLst>
                  <a:ext uri="{FF2B5EF4-FFF2-40B4-BE49-F238E27FC236}">
                    <a16:creationId xmlns:a16="http://schemas.microsoft.com/office/drawing/2014/main" id="{C033F927-E996-05B8-DD45-E97BF279CC0E}"/>
                  </a:ext>
                </a:extLst>
              </p:cNvPr>
              <p:cNvSpPr/>
              <p:nvPr/>
            </p:nvSpPr>
            <p:spPr>
              <a:xfrm>
                <a:off x="1550893" y="2447364"/>
                <a:ext cx="663388" cy="555812"/>
              </a:xfrm>
              <a:prstGeom prst="mathMultiply">
                <a:avLst/>
              </a:prstGeom>
              <a:solidFill>
                <a:srgbClr val="FF0000"/>
              </a:solidFill>
              <a:ln w="12700"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6146335" y="5088396"/>
            <a:ext cx="1609464" cy="1320201"/>
            <a:chOff x="6146239" y="4968540"/>
            <a:chExt cx="1609464" cy="1320201"/>
          </a:xfrm>
        </p:grpSpPr>
        <p:pic>
          <p:nvPicPr>
            <p:cNvPr id="119" name="Graphic 118" descr="Nuts with solid fill">
              <a:extLst>
                <a:ext uri="{FF2B5EF4-FFF2-40B4-BE49-F238E27FC236}">
                  <a16:creationId xmlns:a16="http://schemas.microsoft.com/office/drawing/2014/main" id="{91E9FAA5-75B6-E50C-1D3D-DBE8AD76B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702611" y="4968540"/>
              <a:ext cx="582706" cy="582706"/>
            </a:xfrm>
            <a:prstGeom prst="rect">
              <a:avLst/>
            </a:prstGeom>
          </p:spPr>
        </p:pic>
        <p:pic>
          <p:nvPicPr>
            <p:cNvPr id="120" name="Graphic 119" descr="Acorn outline">
              <a:extLst>
                <a:ext uri="{FF2B5EF4-FFF2-40B4-BE49-F238E27FC236}">
                  <a16:creationId xmlns:a16="http://schemas.microsoft.com/office/drawing/2014/main" id="{A26C8A8B-8F52-8DE1-3C67-3DB61EEB8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146103" y="5037305"/>
              <a:ext cx="609600" cy="609600"/>
            </a:xfrm>
            <a:prstGeom prst="rect">
              <a:avLst/>
            </a:prstGeom>
          </p:spPr>
        </p:pic>
        <p:pic>
          <p:nvPicPr>
            <p:cNvPr id="37" name="Graphic 36" descr="Fruit bowl with solid fill">
              <a:extLst>
                <a:ext uri="{FF2B5EF4-FFF2-40B4-BE49-F238E27FC236}">
                  <a16:creationId xmlns:a16="http://schemas.microsoft.com/office/drawing/2014/main" id="{1E6AA41A-8935-CAC0-9556-22C8B5B7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651813" y="5508812"/>
              <a:ext cx="806824" cy="779929"/>
            </a:xfrm>
            <a:prstGeom prst="rect">
              <a:avLst/>
            </a:prstGeom>
          </p:spPr>
        </p:pic>
        <p:pic>
          <p:nvPicPr>
            <p:cNvPr id="38" name="Graphic 37" descr="Lemon outline">
              <a:extLst>
                <a:ext uri="{FF2B5EF4-FFF2-40B4-BE49-F238E27FC236}">
                  <a16:creationId xmlns:a16="http://schemas.microsoft.com/office/drawing/2014/main" id="{37091F0B-0DA1-09E9-1868-B92F80278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146239" y="5260825"/>
              <a:ext cx="555812" cy="55581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4086734-932F-E35C-B84A-42DF96852C22}"/>
              </a:ext>
            </a:extLst>
          </p:cNvPr>
          <p:cNvSpPr txBox="1"/>
          <p:nvPr/>
        </p:nvSpPr>
        <p:spPr>
          <a:xfrm>
            <a:off x="9187543" y="1306286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Inadequate opportunities to go to the toilet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FCBB53-6E8C-BFD8-0394-3325C6F23D75}"/>
              </a:ext>
            </a:extLst>
          </p:cNvPr>
          <p:cNvSpPr txBox="1"/>
          <p:nvPr/>
        </p:nvSpPr>
        <p:spPr>
          <a:xfrm>
            <a:off x="9133114" y="392974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Dehydration risk with inadequate fluid intake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ACB3D-6BAC-14B2-85DE-CE07678DAF1A}"/>
              </a:ext>
            </a:extLst>
          </p:cNvPr>
          <p:cNvSpPr txBox="1"/>
          <p:nvPr/>
        </p:nvSpPr>
        <p:spPr>
          <a:xfrm>
            <a:off x="8088085" y="5519057"/>
            <a:ext cx="33201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Inadequate dietary </a:t>
            </a:r>
            <a:r>
              <a:rPr lang="en-US" b="1" err="1"/>
              <a:t>fibre</a:t>
            </a:r>
            <a:r>
              <a:rPr lang="en-US" b="1"/>
              <a:t> intake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69C11-4DA3-FDF2-8F11-3FCB51685459}"/>
              </a:ext>
            </a:extLst>
          </p:cNvPr>
          <p:cNvSpPr txBox="1"/>
          <p:nvPr/>
        </p:nvSpPr>
        <p:spPr>
          <a:xfrm>
            <a:off x="1194460" y="4769671"/>
            <a:ext cx="31432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Anti-cholinergic medications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F68CE2-A9F2-2FF3-F03A-BCF537B1BFF9}"/>
              </a:ext>
            </a:extLst>
          </p:cNvPr>
          <p:cNvSpPr txBox="1"/>
          <p:nvPr/>
        </p:nvSpPr>
        <p:spPr>
          <a:xfrm>
            <a:off x="198313" y="296199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Reduced mobility and sedentary lifestyle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C0E68-473A-0AAF-5D6E-55A95F0212F9}"/>
              </a:ext>
            </a:extLst>
          </p:cNvPr>
          <p:cNvSpPr txBox="1"/>
          <p:nvPr/>
        </p:nvSpPr>
        <p:spPr>
          <a:xfrm>
            <a:off x="912310" y="1246418"/>
            <a:ext cx="353639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Muscle wastage and progressive neurological conditions</a:t>
            </a:r>
          </a:p>
        </p:txBody>
      </p:sp>
    </p:spTree>
    <p:extLst>
      <p:ext uri="{BB962C8B-B14F-4D97-AF65-F5344CB8AC3E}">
        <p14:creationId xmlns:p14="http://schemas.microsoft.com/office/powerpoint/2010/main" val="9593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1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0AA800C-7725-8991-DBDA-06BC247D63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40313"/>
              </p:ext>
            </p:extLst>
          </p:nvPr>
        </p:nvGraphicFramePr>
        <p:xfrm>
          <a:off x="370566" y="-898527"/>
          <a:ext cx="11439525" cy="494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19D07-CE6D-0C31-86A6-9D464D260B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750" y="3359159"/>
            <a:ext cx="2151495" cy="1851015"/>
          </a:xfr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100" b="1">
                <a:latin typeface="Aptos" panose="020B0004020202020204" pitchFamily="34" charset="0"/>
                <a:ea typeface="+mn-lt"/>
                <a:cs typeface="+mn-lt"/>
              </a:rPr>
              <a:t>&lt; 3 bowel motions / week</a:t>
            </a:r>
            <a:endParaRPr lang="en-US" b="1"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100" b="1">
                <a:latin typeface="Aptos" panose="020B0004020202020204" pitchFamily="34" charset="0"/>
                <a:ea typeface="+mn-lt"/>
                <a:cs typeface="+mn-lt"/>
              </a:rPr>
              <a:t>No bowel motion for 3 days</a:t>
            </a:r>
            <a:endParaRPr lang="en-US" b="1"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100" b="1">
                <a:latin typeface="Aptos" panose="020B0004020202020204" pitchFamily="34" charset="0"/>
                <a:ea typeface="+mn-lt"/>
                <a:cs typeface="+mn-lt"/>
              </a:rPr>
              <a:t>Hard, dry, lumpy stools</a:t>
            </a:r>
            <a:endParaRPr lang="en-US" b="1"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100" b="1">
                <a:latin typeface="Aptos" panose="020B0004020202020204" pitchFamily="34" charset="0"/>
                <a:ea typeface="+mn-lt"/>
                <a:cs typeface="+mn-lt"/>
              </a:rPr>
              <a:t>Difficult / painful to pass stool</a:t>
            </a:r>
            <a:endParaRPr lang="en-US" b="1">
              <a:latin typeface="Aptos" panose="020B0004020202020204" pitchFamily="34" charset="0"/>
            </a:endParaRPr>
          </a:p>
          <a:p>
            <a:r>
              <a:rPr lang="en-US" sz="1100" b="1">
                <a:latin typeface="Aptos" panose="020B0004020202020204" pitchFamily="34" charset="0"/>
                <a:ea typeface="+mn-lt"/>
                <a:cs typeface="+mn-lt"/>
              </a:rPr>
              <a:t>Sensation of incomplete evacuation</a:t>
            </a:r>
            <a:endParaRPr lang="en-US" sz="1100" b="1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29ED0-5465-4A00-CF00-CE1F788714BB}"/>
              </a:ext>
            </a:extLst>
          </p:cNvPr>
          <p:cNvSpPr txBox="1"/>
          <p:nvPr/>
        </p:nvSpPr>
        <p:spPr>
          <a:xfrm>
            <a:off x="428624" y="369120"/>
            <a:ext cx="81819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Total Bowel Management Protocol</a:t>
            </a:r>
          </a:p>
        </p:txBody>
      </p:sp>
      <p:sp>
        <p:nvSpPr>
          <p:cNvPr id="1022" name="Text Placeholder 2">
            <a:extLst>
              <a:ext uri="{FF2B5EF4-FFF2-40B4-BE49-F238E27FC236}">
                <a16:creationId xmlns:a16="http://schemas.microsoft.com/office/drawing/2014/main" id="{3DF2FB14-1B1E-E316-E870-116B27B0EE10}"/>
              </a:ext>
            </a:extLst>
          </p:cNvPr>
          <p:cNvSpPr txBox="1">
            <a:spLocks/>
          </p:cNvSpPr>
          <p:nvPr/>
        </p:nvSpPr>
        <p:spPr>
          <a:xfrm>
            <a:off x="7696789" y="3076343"/>
            <a:ext cx="2056651" cy="127459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67A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>
                <a:latin typeface="Aptos" panose="020B0004020202020204" pitchFamily="34" charset="0"/>
                <a:ea typeface="+mn-lt"/>
                <a:cs typeface="Arial"/>
              </a:rPr>
              <a:t>Reduce anti-</a:t>
            </a:r>
            <a:r>
              <a:rPr lang="en-GB" sz="1400" b="1" err="1">
                <a:latin typeface="Aptos" panose="020B0004020202020204" pitchFamily="34" charset="0"/>
                <a:ea typeface="+mn-lt"/>
                <a:cs typeface="Arial"/>
              </a:rPr>
              <a:t>cholingeric</a:t>
            </a:r>
            <a:r>
              <a:rPr lang="en-GB" sz="1400" b="1">
                <a:latin typeface="Aptos" panose="020B0004020202020204" pitchFamily="34" charset="0"/>
                <a:ea typeface="+mn-lt"/>
                <a:cs typeface="Arial"/>
              </a:rPr>
              <a:t> burden</a:t>
            </a:r>
            <a:endParaRPr lang="en-US" sz="1400" b="1"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>
              <a:solidFill>
                <a:srgbClr val="000000"/>
              </a:solidFill>
              <a:latin typeface="Aptos" panose="020B0004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Enhance laxatives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000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000">
              <a:solidFill>
                <a:srgbClr val="000000"/>
              </a:solidFill>
              <a:cs typeface="Arial"/>
            </a:endParaRPr>
          </a:p>
          <a:p>
            <a:endParaRPr lang="en-US" sz="1000">
              <a:solidFill>
                <a:srgbClr val="575757"/>
              </a:solidFill>
            </a:endParaRPr>
          </a:p>
        </p:txBody>
      </p:sp>
      <p:sp>
        <p:nvSpPr>
          <p:cNvPr id="1023" name="Text Placeholder 2">
            <a:extLst>
              <a:ext uri="{FF2B5EF4-FFF2-40B4-BE49-F238E27FC236}">
                <a16:creationId xmlns:a16="http://schemas.microsoft.com/office/drawing/2014/main" id="{D3393EE6-8AA1-E180-1B6A-1D85F5D3B56D}"/>
              </a:ext>
            </a:extLst>
          </p:cNvPr>
          <p:cNvSpPr txBox="1">
            <a:spLocks/>
          </p:cNvSpPr>
          <p:nvPr/>
        </p:nvSpPr>
        <p:spPr>
          <a:xfrm>
            <a:off x="10048814" y="2539079"/>
            <a:ext cx="2056651" cy="202339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67A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>
                <a:latin typeface="Aptos" panose="020B0004020202020204" pitchFamily="34" charset="0"/>
                <a:ea typeface="+mn-lt"/>
                <a:cs typeface="Arial"/>
              </a:rPr>
              <a:t>Abdominal massage</a:t>
            </a:r>
            <a:endParaRPr lang="en-US" sz="1400"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Biofeedback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Behavioural therapies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Irrigation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Digital stimulation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Bowel  cancer screening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Incontinence team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000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000">
              <a:solidFill>
                <a:srgbClr val="000000"/>
              </a:solidFill>
              <a:cs typeface="Arial"/>
            </a:endParaRPr>
          </a:p>
          <a:p>
            <a:endParaRPr lang="en-US" sz="1000">
              <a:solidFill>
                <a:srgbClr val="575757"/>
              </a:solidFill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C880D66-66FC-A409-6B93-E3E5851D8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88" y="3588722"/>
            <a:ext cx="1381500" cy="1312606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C:\Users\Hannah.style\AppData\Local\Microsoft\Windows\Temporary Internet Files\Content.IE5\S49UYVV6\Prunes___Dried_Plums___Dried_Fruit[1].jpg">
            <a:extLst>
              <a:ext uri="{FF2B5EF4-FFF2-40B4-BE49-F238E27FC236}">
                <a16:creationId xmlns:a16="http://schemas.microsoft.com/office/drawing/2014/main" id="{413B9257-68EC-1055-AD44-24C12AB64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3300" y="4752903"/>
            <a:ext cx="900440" cy="904615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63" name="Picture 962" descr="Kiwi Fruit Novelty Cute 25mm / 1 Inch D Pin Button Badge - Picture 1 of 1">
            <a:extLst>
              <a:ext uri="{FF2B5EF4-FFF2-40B4-BE49-F238E27FC236}">
                <a16:creationId xmlns:a16="http://schemas.microsoft.com/office/drawing/2014/main" id="{94AB7839-7994-B156-49D1-184CD6607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9454" y="4656918"/>
            <a:ext cx="906441" cy="90461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58" name="Picture 1457" descr="3d Man Holding Red Flag Stock Illustrations – 189 3d Man ...">
            <a:extLst>
              <a:ext uri="{FF2B5EF4-FFF2-40B4-BE49-F238E27FC236}">
                <a16:creationId xmlns:a16="http://schemas.microsoft.com/office/drawing/2014/main" id="{CAA87CE2-D353-DA92-F056-4A38146363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4372" y="937674"/>
            <a:ext cx="1355082" cy="1601406"/>
          </a:xfrm>
          <a:prstGeom prst="rect">
            <a:avLst/>
          </a:prstGeom>
        </p:spPr>
      </p:pic>
      <p:pic>
        <p:nvPicPr>
          <p:cNvPr id="1629" name="Graphic 7" descr="Medicine outline">
            <a:extLst>
              <a:ext uri="{FF2B5EF4-FFF2-40B4-BE49-F238E27FC236}">
                <a16:creationId xmlns:a16="http://schemas.microsoft.com/office/drawing/2014/main" id="{2913DC8C-4516-DF3B-83F8-CA5825AFF4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34414" y="3941911"/>
            <a:ext cx="914400" cy="914400"/>
          </a:xfrm>
          <a:prstGeom prst="rect">
            <a:avLst/>
          </a:prstGeom>
        </p:spPr>
      </p:pic>
      <p:pic>
        <p:nvPicPr>
          <p:cNvPr id="1641" name="Graphic 1640" descr="Water Bottle outline">
            <a:extLst>
              <a:ext uri="{FF2B5EF4-FFF2-40B4-BE49-F238E27FC236}">
                <a16:creationId xmlns:a16="http://schemas.microsoft.com/office/drawing/2014/main" id="{718F7874-BE32-69ED-7143-5116265079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17245" y="3942582"/>
            <a:ext cx="914400" cy="914400"/>
          </a:xfrm>
          <a:prstGeom prst="rect">
            <a:avLst/>
          </a:prstGeom>
        </p:spPr>
      </p:pic>
      <p:pic>
        <p:nvPicPr>
          <p:cNvPr id="47" name="Picture 46" descr="http://t3.gstatic.com/images?q=tbn:ANd9GcQsWG__O7pdorbQ0thDSmDO-DysUsK8TKQt6zGFBTem-Dd5EQZ-">
            <a:extLst>
              <a:ext uri="{FF2B5EF4-FFF2-40B4-BE49-F238E27FC236}">
                <a16:creationId xmlns:a16="http://schemas.microsoft.com/office/drawing/2014/main" id="{ABFCC788-50C4-1D76-0019-7F26C3E7D1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9635" y="5457647"/>
            <a:ext cx="1112274" cy="105201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8820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A2238EDF3BE64C9E7A5EB76026DFB3" ma:contentTypeVersion="6" ma:contentTypeDescription="Create a new document." ma:contentTypeScope="" ma:versionID="8170e64eb1a817e4402479f74a4bdf7a">
  <xsd:schema xmlns:xsd="http://www.w3.org/2001/XMLSchema" xmlns:xs="http://www.w3.org/2001/XMLSchema" xmlns:p="http://schemas.microsoft.com/office/2006/metadata/properties" xmlns:ns2="c04ee791-8edb-4827-a735-28eb8504c2d9" xmlns:ns3="e0e780b4-57de-4047-b6a4-cccd593cd71c" targetNamespace="http://schemas.microsoft.com/office/2006/metadata/properties" ma:root="true" ma:fieldsID="09deb5c79f80bd4e8d77c722d6761963" ns2:_="" ns3:_="">
    <xsd:import namespace="c04ee791-8edb-4827-a735-28eb8504c2d9"/>
    <xsd:import namespace="e0e780b4-57de-4047-b6a4-cccd593cd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ee791-8edb-4827-a735-28eb8504c2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780b4-57de-4047-b6a4-cccd593cd71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1D290F-71FE-4F41-B367-9FBFE0A7914F}">
  <ds:schemaRefs>
    <ds:schemaRef ds:uri="c04ee791-8edb-4827-a735-28eb8504c2d9"/>
    <ds:schemaRef ds:uri="e0e780b4-57de-4047-b6a4-cccd593cd7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FD1844E-7B75-49F8-AD2E-5CAD4DD99D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8A252E-60AF-4851-9FE6-238052EF99DF}">
  <ds:schemaRefs>
    <ds:schemaRef ds:uri="c04ee791-8edb-4827-a735-28eb8504c2d9"/>
    <ds:schemaRef ds:uri="e0e780b4-57de-4047-b6a4-cccd593cd71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Hallum</dc:creator>
  <cp:revision>1</cp:revision>
  <dcterms:created xsi:type="dcterms:W3CDTF">2021-10-04T14:00:39Z</dcterms:created>
  <dcterms:modified xsi:type="dcterms:W3CDTF">2024-09-24T09:29:48Z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0x010100FCA2238EDF3BE64C9E7A5EB76026DFB3</vt:lpwstr>
  </property>
</Properties>
</file>