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1923" r:id="rId5"/>
    <p:sldId id="1979" r:id="rId6"/>
    <p:sldId id="1978" r:id="rId7"/>
    <p:sldId id="1962" r:id="rId8"/>
    <p:sldId id="1977" r:id="rId9"/>
    <p:sldId id="1983" r:id="rId10"/>
    <p:sldId id="1976" r:id="rId11"/>
    <p:sldId id="1980" r:id="rId12"/>
    <p:sldId id="1982" r:id="rId13"/>
    <p:sldId id="1981" r:id="rId14"/>
    <p:sldId id="19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A9CE"/>
    <a:srgbClr val="C4017C"/>
    <a:srgbClr val="007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767" autoAdjust="0"/>
  </p:normalViewPr>
  <p:slideViewPr>
    <p:cSldViewPr snapToGrid="0">
      <p:cViewPr varScale="1">
        <p:scale>
          <a:sx n="108" d="100"/>
          <a:sy n="108"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13B69-977C-4EE3-93B7-C21BCCFA8E32}"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64E9F-F3A6-4ED4-B0E4-CDA6AA3FA44C}" type="slidenum">
              <a:rPr lang="en-GB" smtClean="0"/>
              <a:t>‹#›</a:t>
            </a:fld>
            <a:endParaRPr lang="en-GB"/>
          </a:p>
        </p:txBody>
      </p:sp>
    </p:spTree>
    <p:extLst>
      <p:ext uri="{BB962C8B-B14F-4D97-AF65-F5344CB8AC3E}">
        <p14:creationId xmlns:p14="http://schemas.microsoft.com/office/powerpoint/2010/main" val="409169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10</a:t>
            </a:fld>
            <a:endParaRPr lang="en-GB"/>
          </a:p>
        </p:txBody>
      </p:sp>
    </p:spTree>
    <p:extLst>
      <p:ext uri="{BB962C8B-B14F-4D97-AF65-F5344CB8AC3E}">
        <p14:creationId xmlns:p14="http://schemas.microsoft.com/office/powerpoint/2010/main" val="270355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2</a:t>
            </a:fld>
            <a:endParaRPr lang="en-GB"/>
          </a:p>
        </p:txBody>
      </p:sp>
    </p:spTree>
    <p:extLst>
      <p:ext uri="{BB962C8B-B14F-4D97-AF65-F5344CB8AC3E}">
        <p14:creationId xmlns:p14="http://schemas.microsoft.com/office/powerpoint/2010/main" val="246304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3</a:t>
            </a:fld>
            <a:endParaRPr lang="en-GB"/>
          </a:p>
        </p:txBody>
      </p:sp>
    </p:spTree>
    <p:extLst>
      <p:ext uri="{BB962C8B-B14F-4D97-AF65-F5344CB8AC3E}">
        <p14:creationId xmlns:p14="http://schemas.microsoft.com/office/powerpoint/2010/main" val="215449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4</a:t>
            </a:fld>
            <a:endParaRPr lang="en-GB"/>
          </a:p>
        </p:txBody>
      </p:sp>
    </p:spTree>
    <p:extLst>
      <p:ext uri="{BB962C8B-B14F-4D97-AF65-F5344CB8AC3E}">
        <p14:creationId xmlns:p14="http://schemas.microsoft.com/office/powerpoint/2010/main" val="2860948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5</a:t>
            </a:fld>
            <a:endParaRPr lang="en-GB"/>
          </a:p>
        </p:txBody>
      </p:sp>
    </p:spTree>
    <p:extLst>
      <p:ext uri="{BB962C8B-B14F-4D97-AF65-F5344CB8AC3E}">
        <p14:creationId xmlns:p14="http://schemas.microsoft.com/office/powerpoint/2010/main" val="355037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6</a:t>
            </a:fld>
            <a:endParaRPr lang="en-GB"/>
          </a:p>
        </p:txBody>
      </p:sp>
    </p:spTree>
    <p:extLst>
      <p:ext uri="{BB962C8B-B14F-4D97-AF65-F5344CB8AC3E}">
        <p14:creationId xmlns:p14="http://schemas.microsoft.com/office/powerpoint/2010/main" val="151444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7</a:t>
            </a:fld>
            <a:endParaRPr lang="en-GB"/>
          </a:p>
        </p:txBody>
      </p:sp>
    </p:spTree>
    <p:extLst>
      <p:ext uri="{BB962C8B-B14F-4D97-AF65-F5344CB8AC3E}">
        <p14:creationId xmlns:p14="http://schemas.microsoft.com/office/powerpoint/2010/main" val="174759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8</a:t>
            </a:fld>
            <a:endParaRPr lang="en-GB"/>
          </a:p>
        </p:txBody>
      </p:sp>
    </p:spTree>
    <p:extLst>
      <p:ext uri="{BB962C8B-B14F-4D97-AF65-F5344CB8AC3E}">
        <p14:creationId xmlns:p14="http://schemas.microsoft.com/office/powerpoint/2010/main" val="344169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464E9F-F3A6-4ED4-B0E4-CDA6AA3FA44C}" type="slidenum">
              <a:rPr lang="en-GB" smtClean="0"/>
              <a:t>9</a:t>
            </a:fld>
            <a:endParaRPr lang="en-GB"/>
          </a:p>
        </p:txBody>
      </p:sp>
    </p:spTree>
    <p:extLst>
      <p:ext uri="{BB962C8B-B14F-4D97-AF65-F5344CB8AC3E}">
        <p14:creationId xmlns:p14="http://schemas.microsoft.com/office/powerpoint/2010/main" val="210092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4137-6ADB-438C-AB87-7FF83B7B1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0AA3E6B-BC8A-45B6-96AC-63AB83851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BA81D7-E1FC-41C5-B01C-C69FF9DC1595}"/>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D30F5D75-373A-4EDD-923D-54178389C3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2E6201-40A2-45A2-9D50-694DA1BDEB14}"/>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201280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C00B-1888-44AC-8B5A-43DFAEFBF6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AFFB8-9D38-47E1-A494-A5F8BB305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AD2D3-59AA-4BD7-B81F-0164276D36F9}"/>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D0C316C6-0113-40FC-9F67-E1EA0B7645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F0A165-CC86-4E99-93AB-34F28BC4D7C6}"/>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398618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48376-004A-4F59-B7F8-63ED3F904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CB2A2E-98B8-4CC2-9131-0F8FAEBC8A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C4FB87-8E62-4809-8B22-D67A6A47A876}"/>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3D013483-2FE2-4905-A07B-F99170410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F7254F-D5F3-4C3F-9052-419ED545B4B0}"/>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14261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00555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388420" y="1347917"/>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388421" y="278100"/>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20"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Link between GP and ED activity – commission</a:t>
            </a:r>
          </a:p>
        </p:txBody>
      </p:sp>
      <p:pic>
        <p:nvPicPr>
          <p:cNvPr id="7" name="Picture 6" descr="A picture containing clipart&#10;&#10;Description generated with very high confidence">
            <a:extLst>
              <a:ext uri="{FF2B5EF4-FFF2-40B4-BE49-F238E27FC236}">
                <a16:creationId xmlns:a16="http://schemas.microsoft.com/office/drawing/2014/main" id="{2839EDB2-BE9E-4F5B-9B80-9CBB41835174}"/>
              </a:ext>
            </a:extLst>
          </p:cNvPr>
          <p:cNvPicPr>
            <a:picLocks noChangeAspect="1"/>
          </p:cNvPicPr>
          <p:nvPr userDrawn="1"/>
        </p:nvPicPr>
        <p:blipFill>
          <a:blip r:embed="rId2"/>
          <a:stretch>
            <a:fillRect/>
          </a:stretch>
        </p:blipFill>
        <p:spPr>
          <a:xfrm>
            <a:off x="10621766" y="278097"/>
            <a:ext cx="1080655" cy="436419"/>
          </a:xfrm>
          <a:prstGeom prst="rect">
            <a:avLst/>
          </a:prstGeom>
        </p:spPr>
      </p:pic>
    </p:spTree>
    <p:extLst>
      <p:ext uri="{BB962C8B-B14F-4D97-AF65-F5344CB8AC3E}">
        <p14:creationId xmlns:p14="http://schemas.microsoft.com/office/powerpoint/2010/main" val="1589249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3E24-A42F-4C85-BB87-5E610A6E73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DAF8EB-1599-469D-AC37-1D1CF76DFF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D496B7-9705-40FA-9ABA-7A5BB5837D55}"/>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95635A32-55EE-4EDC-8D78-F4B2A63E72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22F7C-A7FC-4E04-868A-0089E377AEC0}"/>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398787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54DE-84C4-45B6-8B2B-581855683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621A01-B285-42A5-84D1-17A4204B45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1CBA8-FE34-4ACB-9DA1-E2E2DED8AB2E}"/>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2C75CC27-E882-474B-80AC-2C5CBD8B0B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C3A66-03D0-4521-B2AF-B9E46746B761}"/>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203356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D4A50-19DE-495B-B9E8-F665F04FCE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D3805-728F-4947-8DFE-E641FBC16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53E149-A856-4DF6-A5F9-CE88A1183C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2AEB18-B660-4B7D-BFE1-7BAFAE9E76F0}"/>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6" name="Footer Placeholder 5">
            <a:extLst>
              <a:ext uri="{FF2B5EF4-FFF2-40B4-BE49-F238E27FC236}">
                <a16:creationId xmlns:a16="http://schemas.microsoft.com/office/drawing/2014/main" id="{DB6260B6-2E13-4FA1-9613-1A9FBBD192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3E0B61-064E-4048-9217-C7F9A9DFE911}"/>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31095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A153-ADDB-456E-A2B2-60F0D0C41D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42B3C0-F704-4E40-A9C1-355BEF235E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A18F70-2423-42CB-BFB6-5945233717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CF5848-77ED-4A73-8B7A-2D35A068B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4FFA5C-DA36-49E5-971A-BB0410340D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C605DC-2528-4381-9A7D-82BABF1A8632}"/>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8" name="Footer Placeholder 7">
            <a:extLst>
              <a:ext uri="{FF2B5EF4-FFF2-40B4-BE49-F238E27FC236}">
                <a16:creationId xmlns:a16="http://schemas.microsoft.com/office/drawing/2014/main" id="{5C921B5B-A275-49E9-9066-27EF9D0D3E2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EE9C88-6513-440A-8F07-7E1EB09A4F10}"/>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3860892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D4DD4-1CBD-4E02-B573-B812FF3D10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850284-949A-4549-AC9E-B8F1EAFE361A}"/>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4" name="Footer Placeholder 3">
            <a:extLst>
              <a:ext uri="{FF2B5EF4-FFF2-40B4-BE49-F238E27FC236}">
                <a16:creationId xmlns:a16="http://schemas.microsoft.com/office/drawing/2014/main" id="{7431AD9F-91F2-4BC2-8AE3-D55AD0ADCB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2C1D4D-1A0B-4B02-AA32-A4B4BBAB0CE6}"/>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92004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7AA3D-E66E-433A-8A6F-476AE23A223B}"/>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3" name="Footer Placeholder 2">
            <a:extLst>
              <a:ext uri="{FF2B5EF4-FFF2-40B4-BE49-F238E27FC236}">
                <a16:creationId xmlns:a16="http://schemas.microsoft.com/office/drawing/2014/main" id="{99231FF5-B3C6-487D-A27E-698FB30980A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B09159-E806-45B0-BA1D-6FA65BAFA4CA}"/>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37064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2B43-469C-43C1-A3FE-A59819A51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963ADD-142D-4F0D-9268-4725FCF9B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5752BF-AE45-464A-9D14-7B16431DBC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CABD64-156B-41D2-B326-9822CDF671DA}"/>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6" name="Footer Placeholder 5">
            <a:extLst>
              <a:ext uri="{FF2B5EF4-FFF2-40B4-BE49-F238E27FC236}">
                <a16:creationId xmlns:a16="http://schemas.microsoft.com/office/drawing/2014/main" id="{B4B7E7C4-0112-4366-ADFA-0B83DD234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482CD2-872A-4368-B163-ECCE756C3695}"/>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229374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0F5B-B976-4847-9A50-4F3944DF6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CAA4A7-B1E7-4E82-9E72-8E04A27A1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77DA40-0176-4D4D-B5E7-003932F950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9CC02-C7D0-4738-B4E9-56AFC017FD94}"/>
              </a:ext>
            </a:extLst>
          </p:cNvPr>
          <p:cNvSpPr>
            <a:spLocks noGrp="1"/>
          </p:cNvSpPr>
          <p:nvPr>
            <p:ph type="dt" sz="half" idx="10"/>
          </p:nvPr>
        </p:nvSpPr>
        <p:spPr/>
        <p:txBody>
          <a:bodyPr/>
          <a:lstStyle/>
          <a:p>
            <a:fld id="{941B4000-4299-4FEC-855B-171207530792}" type="datetimeFigureOut">
              <a:rPr lang="en-GB" smtClean="0"/>
              <a:t>09/10/2024</a:t>
            </a:fld>
            <a:endParaRPr lang="en-GB"/>
          </a:p>
        </p:txBody>
      </p:sp>
      <p:sp>
        <p:nvSpPr>
          <p:cNvPr id="6" name="Footer Placeholder 5">
            <a:extLst>
              <a:ext uri="{FF2B5EF4-FFF2-40B4-BE49-F238E27FC236}">
                <a16:creationId xmlns:a16="http://schemas.microsoft.com/office/drawing/2014/main" id="{354058AF-8B86-4E2D-8194-B1E93921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8C0DD1-B123-4A55-B052-B41F597971EA}"/>
              </a:ext>
            </a:extLst>
          </p:cNvPr>
          <p:cNvSpPr>
            <a:spLocks noGrp="1"/>
          </p:cNvSpPr>
          <p:nvPr>
            <p:ph type="sldNum" sz="quarter" idx="12"/>
          </p:nvPr>
        </p:nvSpPr>
        <p:spPr/>
        <p:txBody>
          <a:bodyPr/>
          <a:lstStyle/>
          <a:p>
            <a:fld id="{DDFCAD3C-BED4-4E42-9679-C372F51B1323}" type="slidenum">
              <a:rPr lang="en-GB" smtClean="0"/>
              <a:t>‹#›</a:t>
            </a:fld>
            <a:endParaRPr lang="en-GB"/>
          </a:p>
        </p:txBody>
      </p:sp>
    </p:spTree>
    <p:extLst>
      <p:ext uri="{BB962C8B-B14F-4D97-AF65-F5344CB8AC3E}">
        <p14:creationId xmlns:p14="http://schemas.microsoft.com/office/powerpoint/2010/main" val="291438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0F776F-F7ED-48B8-938C-0D69228E74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199578-9ED5-4C1C-9341-B53E5E872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CC44F5-5C28-46B6-A29E-B730FD5D4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B4000-4299-4FEC-855B-171207530792}" type="datetimeFigureOut">
              <a:rPr lang="en-GB" smtClean="0"/>
              <a:t>09/10/2024</a:t>
            </a:fld>
            <a:endParaRPr lang="en-GB"/>
          </a:p>
        </p:txBody>
      </p:sp>
      <p:sp>
        <p:nvSpPr>
          <p:cNvPr id="5" name="Footer Placeholder 4">
            <a:extLst>
              <a:ext uri="{FF2B5EF4-FFF2-40B4-BE49-F238E27FC236}">
                <a16:creationId xmlns:a16="http://schemas.microsoft.com/office/drawing/2014/main" id="{0B5CD2E8-15B9-473E-8CDF-D206EE9FC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B550C3-E2AB-46F9-854F-D0D5840545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CAD3C-BED4-4E42-9679-C372F51B1323}" type="slidenum">
              <a:rPr lang="en-GB" smtClean="0"/>
              <a:t>‹#›</a:t>
            </a:fld>
            <a:endParaRPr lang="en-GB"/>
          </a:p>
        </p:txBody>
      </p:sp>
    </p:spTree>
    <p:extLst>
      <p:ext uri="{BB962C8B-B14F-4D97-AF65-F5344CB8AC3E}">
        <p14:creationId xmlns:p14="http://schemas.microsoft.com/office/powerpoint/2010/main" val="3937393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60918" y="620038"/>
            <a:ext cx="6166515" cy="4108722"/>
          </a:xfrm>
        </p:spPr>
        <p:txBody>
          <a:bodyPr/>
          <a:lstStyle/>
          <a:p>
            <a:r>
              <a:rPr lang="en-GB" sz="3600" dirty="0">
                <a:solidFill>
                  <a:srgbClr val="003087"/>
                </a:solidFill>
              </a:rPr>
              <a:t>Culture First - Developments in AHP Quality and Safety  </a:t>
            </a:r>
            <a:r>
              <a:rPr lang="en-GB" sz="4800" dirty="0"/>
              <a:t/>
            </a:r>
            <a:br>
              <a:rPr lang="en-GB" sz="4800" dirty="0"/>
            </a:br>
            <a:r>
              <a:rPr lang="en-GB" sz="4800" dirty="0"/>
              <a:t/>
            </a:r>
            <a:br>
              <a:rPr lang="en-GB" sz="4800" dirty="0"/>
            </a:br>
            <a:endParaRPr lang="en-GB" sz="4800" b="0" dirty="0">
              <a:solidFill>
                <a:srgbClr val="FF0000"/>
              </a:solidFill>
            </a:endParaRPr>
          </a:p>
        </p:txBody>
      </p:sp>
      <p:sp>
        <p:nvSpPr>
          <p:cNvPr id="3" name="TextBox 2">
            <a:extLst>
              <a:ext uri="{FF2B5EF4-FFF2-40B4-BE49-F238E27FC236}">
                <a16:creationId xmlns:a16="http://schemas.microsoft.com/office/drawing/2014/main" id="{33D4D302-56A4-C00D-FD27-F352F7675544}"/>
              </a:ext>
            </a:extLst>
          </p:cNvPr>
          <p:cNvSpPr txBox="1"/>
          <p:nvPr/>
        </p:nvSpPr>
        <p:spPr>
          <a:xfrm>
            <a:off x="260918" y="4084126"/>
            <a:ext cx="6299421" cy="2308324"/>
          </a:xfrm>
          <a:prstGeom prst="rect">
            <a:avLst/>
          </a:prstGeom>
          <a:noFill/>
        </p:spPr>
        <p:txBody>
          <a:bodyPr wrap="square" lIns="91440" tIns="45720" rIns="91440" bIns="45720" rtlCol="0" anchor="t">
            <a:spAutoFit/>
          </a:bodyPr>
          <a:lstStyle/>
          <a:p>
            <a:endParaRPr lang="en-GB" dirty="0"/>
          </a:p>
          <a:p>
            <a:r>
              <a:rPr lang="en-GB" b="1" dirty="0"/>
              <a:t>Rachel Wakefield</a:t>
            </a:r>
          </a:p>
          <a:p>
            <a:r>
              <a:rPr lang="en-GB" b="1" dirty="0"/>
              <a:t>Regional Chief Allied Health Professional &amp; National CAHPO Portfolio Holder Mental Health, NHS England</a:t>
            </a:r>
          </a:p>
          <a:p>
            <a:endParaRPr lang="en-GB" b="1"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fontScale="25000" lnSpcReduction="20000"/>
          </a:bodyPr>
          <a:lstStyle/>
          <a:p>
            <a:pPr>
              <a:lnSpc>
                <a:spcPct val="120000"/>
              </a:lnSpc>
            </a:pPr>
            <a:r>
              <a:rPr lang="en-GB" sz="9600" b="1" dirty="0"/>
              <a:t>All</a:t>
            </a:r>
            <a:r>
              <a:rPr lang="en-GB" sz="9600" dirty="0"/>
              <a:t> staff should expect to be treated with respect, valued for their contribution and experience professional inclusion. </a:t>
            </a:r>
          </a:p>
          <a:p>
            <a:pPr>
              <a:lnSpc>
                <a:spcPct val="120000"/>
              </a:lnSpc>
            </a:pPr>
            <a:r>
              <a:rPr lang="en-GB" sz="9600" dirty="0"/>
              <a:t>However, there </a:t>
            </a:r>
            <a:r>
              <a:rPr lang="en-GB" sz="9600"/>
              <a:t>is research </a:t>
            </a:r>
            <a:r>
              <a:rPr lang="en-GB" sz="9600" dirty="0"/>
              <a:t>evidence emerging that suggests this does not always happen for AHPs, in both terms of quality and safety governance and within mental health in-patient settings. </a:t>
            </a:r>
            <a:endParaRPr lang="en-GB" sz="9600" b="1" dirty="0"/>
          </a:p>
          <a:p>
            <a:pPr marL="0" indent="0">
              <a:lnSpc>
                <a:spcPct val="120000"/>
              </a:lnSpc>
              <a:buNone/>
            </a:pPr>
            <a:endParaRPr lang="en-GB" sz="9600" dirty="0"/>
          </a:p>
          <a:p>
            <a:pPr marL="0" indent="0">
              <a:lnSpc>
                <a:spcPct val="120000"/>
              </a:lnSpc>
              <a:buNone/>
            </a:pPr>
            <a:r>
              <a:rPr lang="en-GB" sz="9600" b="1" dirty="0"/>
              <a:t>This adversely impacts on patient care; we need diverse, inclusive, nurturing and cohesive teams at every level and across our systems. </a:t>
            </a:r>
          </a:p>
          <a:p>
            <a:pPr marL="0" indent="0">
              <a:lnSpc>
                <a:spcPct val="120000"/>
              </a:lnSpc>
              <a:buNone/>
            </a:pPr>
            <a:r>
              <a:rPr lang="en-GB" sz="9600" b="1" dirty="0"/>
              <a:t>This research presents an opportunity to talk about culture through the lens of quality and safety, to listen and learn from each other and to build and sustain the cultures we need for safe, high-quality care. </a:t>
            </a:r>
          </a:p>
          <a:p>
            <a:pPr marL="0" indent="0">
              <a:lnSpc>
                <a:spcPct val="120000"/>
              </a:lnSpc>
              <a:buNone/>
            </a:pPr>
            <a:endParaRPr lang="en-GB" sz="8000" dirty="0"/>
          </a:p>
          <a:p>
            <a:pPr marL="0" indent="0">
              <a:lnSpc>
                <a:spcPct val="120000"/>
              </a:lnSpc>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spTree>
    <p:extLst>
      <p:ext uri="{BB962C8B-B14F-4D97-AF65-F5344CB8AC3E}">
        <p14:creationId xmlns:p14="http://schemas.microsoft.com/office/powerpoint/2010/main" val="68801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26846" y="2162346"/>
            <a:ext cx="10950465" cy="4695654"/>
          </a:xfrm>
        </p:spPr>
        <p:txBody>
          <a:bodyPr>
            <a:normAutofit/>
          </a:bodyPr>
          <a:lstStyle/>
          <a:p>
            <a:pPr marL="0" indent="0" algn="ctr">
              <a:buNone/>
            </a:pPr>
            <a:endParaRPr lang="en-GB" sz="2400" dirty="0"/>
          </a:p>
          <a:p>
            <a:pPr marL="0" indent="0" algn="ctr">
              <a:buNone/>
            </a:pPr>
            <a:endParaRPr lang="en-GB" sz="2400" dirty="0"/>
          </a:p>
          <a:p>
            <a:pPr marL="0" indent="0">
              <a:buNone/>
            </a:pPr>
            <a:r>
              <a:rPr lang="en-GB" sz="6600" dirty="0"/>
              <a:t>rachel.wakefield7@nhs.net</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449893" y="178326"/>
            <a:ext cx="9668797" cy="611649"/>
          </a:xfrm>
        </p:spPr>
        <p:txBody>
          <a:bodyPr>
            <a:normAutofit/>
          </a:bodyPr>
          <a:lstStyle/>
          <a:p>
            <a:r>
              <a:rPr lang="en-GB" dirty="0">
                <a:solidFill>
                  <a:srgbClr val="003087"/>
                </a:solidFill>
              </a:rPr>
              <a:t>Contact:</a:t>
            </a:r>
          </a:p>
        </p:txBody>
      </p:sp>
    </p:spTree>
    <p:extLst>
      <p:ext uri="{BB962C8B-B14F-4D97-AF65-F5344CB8AC3E}">
        <p14:creationId xmlns:p14="http://schemas.microsoft.com/office/powerpoint/2010/main" val="79946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lnSpcReduction="10000"/>
          </a:bodyPr>
          <a:lstStyle/>
          <a:p>
            <a:pPr marL="0" indent="0">
              <a:buNone/>
            </a:pPr>
            <a:r>
              <a:rPr lang="en-GB" sz="2400" dirty="0"/>
              <a:t> </a:t>
            </a:r>
          </a:p>
          <a:p>
            <a:pPr marL="0" indent="0">
              <a:buNone/>
            </a:pPr>
            <a:r>
              <a:rPr lang="en-GB" sz="2400" dirty="0"/>
              <a:t>Only 15-21% of people who need mental health services can access them compared to ‘virtually 100% in physical health’. </a:t>
            </a:r>
          </a:p>
          <a:p>
            <a:pPr marL="0" indent="0">
              <a:buNone/>
            </a:pPr>
            <a:endParaRPr lang="en-GB" sz="2400" dirty="0"/>
          </a:p>
          <a:p>
            <a:pPr marL="0" indent="0">
              <a:buNone/>
            </a:pPr>
            <a:r>
              <a:rPr lang="en-GB" sz="2400" dirty="0"/>
              <a:t>In February 2024, the Department of Health and Social Care published the first statement to define ‘parity of esteem’ between mental health and physical health as well as how this can be achieved. </a:t>
            </a:r>
          </a:p>
          <a:p>
            <a:pPr marL="0" indent="0">
              <a:buNone/>
            </a:pPr>
            <a:endParaRPr lang="en-GB" sz="2400" dirty="0"/>
          </a:p>
          <a:p>
            <a:pPr marL="0" indent="0">
              <a:buNone/>
            </a:pPr>
            <a:r>
              <a:rPr lang="en-GB" sz="2400" dirty="0"/>
              <a:t>Whilst this will take time, we now have more clarity as to how we will get to where we need to be. </a:t>
            </a:r>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Context:     </a:t>
            </a:r>
          </a:p>
        </p:txBody>
      </p:sp>
    </p:spTree>
    <p:extLst>
      <p:ext uri="{BB962C8B-B14F-4D97-AF65-F5344CB8AC3E}">
        <p14:creationId xmlns:p14="http://schemas.microsoft.com/office/powerpoint/2010/main" val="2821247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fontScale="92500" lnSpcReduction="20000"/>
          </a:bodyPr>
          <a:lstStyle/>
          <a:p>
            <a:pPr marL="0" indent="0">
              <a:lnSpc>
                <a:spcPct val="120000"/>
              </a:lnSpc>
              <a:buNone/>
            </a:pPr>
            <a:r>
              <a:rPr lang="en-GB" sz="2400" dirty="0"/>
              <a:t>The new government commissioned a rapid investigation of the state of the NHS. </a:t>
            </a:r>
          </a:p>
          <a:p>
            <a:pPr marL="0" indent="0">
              <a:lnSpc>
                <a:spcPct val="120000"/>
              </a:lnSpc>
              <a:buNone/>
            </a:pPr>
            <a:endParaRPr lang="en-GB" sz="2400" dirty="0"/>
          </a:p>
          <a:p>
            <a:pPr marL="0" indent="0">
              <a:lnSpc>
                <a:spcPct val="120000"/>
              </a:lnSpc>
              <a:buNone/>
            </a:pPr>
            <a:r>
              <a:rPr lang="en-GB" sz="2400" dirty="0"/>
              <a:t>Whilst broad in scope, the Darzi investigation:</a:t>
            </a:r>
          </a:p>
          <a:p>
            <a:pPr>
              <a:lnSpc>
                <a:spcPct val="120000"/>
              </a:lnSpc>
            </a:pPr>
            <a:r>
              <a:rPr lang="en-GB" sz="2400" dirty="0"/>
              <a:t>Spotlights the state of mental health </a:t>
            </a:r>
          </a:p>
          <a:p>
            <a:pPr marL="0" indent="0">
              <a:lnSpc>
                <a:spcPct val="120000"/>
              </a:lnSpc>
              <a:buNone/>
            </a:pPr>
            <a:r>
              <a:rPr lang="en-GB" sz="2400" dirty="0"/>
              <a:t>   services in England </a:t>
            </a:r>
          </a:p>
          <a:p>
            <a:pPr>
              <a:lnSpc>
                <a:spcPct val="120000"/>
              </a:lnSpc>
            </a:pPr>
            <a:r>
              <a:rPr lang="en-GB" sz="2400" dirty="0"/>
              <a:t>Notes areas of improvement </a:t>
            </a:r>
          </a:p>
          <a:p>
            <a:pPr>
              <a:lnSpc>
                <a:spcPct val="120000"/>
              </a:lnSpc>
            </a:pPr>
            <a:r>
              <a:rPr lang="en-GB" sz="2400" dirty="0"/>
              <a:t>Notes serious gaps and shortcomings and looks at why  </a:t>
            </a:r>
          </a:p>
          <a:p>
            <a:pPr marL="0" indent="0">
              <a:buNone/>
            </a:pPr>
            <a:r>
              <a:rPr lang="en-GB" sz="2400" dirty="0"/>
              <a:t>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Context:     </a:t>
            </a:r>
          </a:p>
        </p:txBody>
      </p:sp>
      <p:pic>
        <p:nvPicPr>
          <p:cNvPr id="5" name="Picture 4">
            <a:extLst>
              <a:ext uri="{FF2B5EF4-FFF2-40B4-BE49-F238E27FC236}">
                <a16:creationId xmlns:a16="http://schemas.microsoft.com/office/drawing/2014/main" id="{B74DEDBB-1239-E083-B0FB-152CC763A04E}"/>
              </a:ext>
            </a:extLst>
          </p:cNvPr>
          <p:cNvPicPr>
            <a:picLocks noChangeAspect="1"/>
          </p:cNvPicPr>
          <p:nvPr/>
        </p:nvPicPr>
        <p:blipFill>
          <a:blip r:embed="rId3"/>
          <a:stretch>
            <a:fillRect/>
          </a:stretch>
        </p:blipFill>
        <p:spPr>
          <a:xfrm>
            <a:off x="8079122" y="1714093"/>
            <a:ext cx="3520745" cy="4686706"/>
          </a:xfrm>
          <a:prstGeom prst="rect">
            <a:avLst/>
          </a:prstGeom>
        </p:spPr>
      </p:pic>
    </p:spTree>
    <p:extLst>
      <p:ext uri="{BB962C8B-B14F-4D97-AF65-F5344CB8AC3E}">
        <p14:creationId xmlns:p14="http://schemas.microsoft.com/office/powerpoint/2010/main" val="350307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fontScale="25000" lnSpcReduction="20000"/>
          </a:bodyPr>
          <a:lstStyle/>
          <a:p>
            <a:pPr marL="0" indent="0">
              <a:lnSpc>
                <a:spcPct val="120000"/>
              </a:lnSpc>
              <a:buNone/>
            </a:pPr>
            <a:r>
              <a:rPr lang="en-GB" sz="9600" kern="100" dirty="0">
                <a:effectLst/>
                <a:ea typeface="Aptos" panose="020B0004020202020204" pitchFamily="34" charset="0"/>
              </a:rPr>
              <a:t>The NHS constitution describes the purpose of the NHS and was used as the foundation statement </a:t>
            </a:r>
            <a:r>
              <a:rPr lang="en-GB" sz="9600" kern="100" dirty="0">
                <a:ea typeface="Aptos" panose="020B0004020202020204" pitchFamily="34" charset="0"/>
              </a:rPr>
              <a:t>for the Darzi investigation. </a:t>
            </a:r>
            <a:r>
              <a:rPr lang="en-GB" sz="9600" b="1" kern="100" dirty="0">
                <a:ea typeface="Aptos" panose="020B0004020202020204" pitchFamily="34" charset="0"/>
              </a:rPr>
              <a:t>It illustrates that </a:t>
            </a:r>
            <a:r>
              <a:rPr lang="en-GB" sz="9600" b="1" u="sng" kern="100" dirty="0">
                <a:ea typeface="Aptos" panose="020B0004020202020204" pitchFamily="34" charset="0"/>
              </a:rPr>
              <a:t>how</a:t>
            </a:r>
            <a:r>
              <a:rPr lang="en-GB" sz="9600" b="1" kern="100" dirty="0">
                <a:ea typeface="Aptos" panose="020B0004020202020204" pitchFamily="34" charset="0"/>
              </a:rPr>
              <a:t> we work is at the heart of the NHS.</a:t>
            </a:r>
          </a:p>
          <a:p>
            <a:pPr marL="0" indent="0">
              <a:lnSpc>
                <a:spcPct val="120000"/>
              </a:lnSpc>
              <a:buNone/>
            </a:pPr>
            <a:endParaRPr lang="en-GB" sz="9600" kern="100" dirty="0">
              <a:effectLst/>
              <a:ea typeface="Aptos" panose="020B0004020202020204" pitchFamily="34" charset="0"/>
            </a:endParaRPr>
          </a:p>
          <a:p>
            <a:pPr marL="0" indent="0">
              <a:lnSpc>
                <a:spcPct val="120000"/>
              </a:lnSpc>
              <a:buNone/>
            </a:pPr>
            <a:r>
              <a:rPr lang="en-GB" sz="9600" kern="100" dirty="0">
                <a:effectLst/>
                <a:ea typeface="Aptos" panose="020B0004020202020204" pitchFamily="34" charset="0"/>
              </a:rPr>
              <a:t>The NHS “is there to improve our health and wellbeing, supporting us to keep mentally and physically well, to get better when we are ill and, when we cannot fully recover, to stay as well as we can to the end of our lives. It works at the limits of science – bringing the highest levels of human knowledge and skill to save lives and improve health. </a:t>
            </a:r>
            <a:r>
              <a:rPr lang="en-GB" sz="9600" b="1" kern="100" dirty="0">
                <a:effectLst/>
                <a:ea typeface="Aptos" panose="020B0004020202020204" pitchFamily="34" charset="0"/>
              </a:rPr>
              <a:t>It touches our lives at times of basic human need, when care and compassion are what matter most.”</a:t>
            </a:r>
          </a:p>
          <a:p>
            <a:pPr marL="0" indent="0">
              <a:lnSpc>
                <a:spcPct val="120000"/>
              </a:lnSpc>
              <a:buNone/>
            </a:pPr>
            <a:endParaRPr lang="en-GB" sz="3800" dirty="0"/>
          </a:p>
          <a:p>
            <a:pPr marL="0" indent="0">
              <a:buNone/>
            </a:pPr>
            <a:r>
              <a:rPr lang="en-GB" sz="2400" dirty="0"/>
              <a:t> </a:t>
            </a:r>
            <a:endParaRPr lang="en-GB" sz="2400" b="1" kern="100" dirty="0">
              <a:ea typeface="Aptos" panose="020B0004020202020204" pitchFamily="34" charset="0"/>
            </a:endParaRP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spTree>
    <p:extLst>
      <p:ext uri="{BB962C8B-B14F-4D97-AF65-F5344CB8AC3E}">
        <p14:creationId xmlns:p14="http://schemas.microsoft.com/office/powerpoint/2010/main" val="1176856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a:bodyPr>
          <a:lstStyle/>
          <a:p>
            <a:pPr marL="0" indent="0">
              <a:lnSpc>
                <a:spcPct val="120000"/>
              </a:lnSpc>
              <a:buNone/>
            </a:pPr>
            <a:r>
              <a:rPr lang="en-GB" sz="2600" kern="100" dirty="0"/>
              <a:t>And yet we have continued to see cases of </a:t>
            </a:r>
          </a:p>
          <a:p>
            <a:pPr marL="0" indent="0">
              <a:lnSpc>
                <a:spcPct val="120000"/>
              </a:lnSpc>
              <a:buNone/>
            </a:pPr>
            <a:r>
              <a:rPr lang="en-GB" sz="2600" kern="100" dirty="0"/>
              <a:t>poor care and inhumane treatment, </a:t>
            </a:r>
          </a:p>
          <a:p>
            <a:pPr marL="0" indent="0">
              <a:lnSpc>
                <a:spcPct val="120000"/>
              </a:lnSpc>
              <a:buNone/>
            </a:pPr>
            <a:r>
              <a:rPr lang="en-GB" sz="2600" kern="100" dirty="0"/>
              <a:t>sometimes at scale, of some of our most </a:t>
            </a:r>
          </a:p>
          <a:p>
            <a:pPr marL="0" indent="0">
              <a:lnSpc>
                <a:spcPct val="120000"/>
              </a:lnSpc>
              <a:buNone/>
            </a:pPr>
            <a:r>
              <a:rPr lang="en-GB" sz="2600" kern="100" dirty="0"/>
              <a:t>vulnerable citizens.  </a:t>
            </a:r>
            <a:endParaRPr lang="en-GB" sz="2600" dirty="0"/>
          </a:p>
          <a:p>
            <a:pPr marL="0" indent="0">
              <a:buNone/>
            </a:pPr>
            <a:r>
              <a:rPr lang="en-GB" sz="2400" dirty="0"/>
              <a:t>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pic>
        <p:nvPicPr>
          <p:cNvPr id="5" name="Picture 4">
            <a:extLst>
              <a:ext uri="{FF2B5EF4-FFF2-40B4-BE49-F238E27FC236}">
                <a16:creationId xmlns:a16="http://schemas.microsoft.com/office/drawing/2014/main" id="{050F6399-598C-0718-2B46-F1CFC06675BA}"/>
              </a:ext>
            </a:extLst>
          </p:cNvPr>
          <p:cNvPicPr>
            <a:picLocks noChangeAspect="1"/>
          </p:cNvPicPr>
          <p:nvPr/>
        </p:nvPicPr>
        <p:blipFill>
          <a:blip r:embed="rId3"/>
          <a:stretch>
            <a:fillRect/>
          </a:stretch>
        </p:blipFill>
        <p:spPr>
          <a:xfrm>
            <a:off x="7802727" y="1185704"/>
            <a:ext cx="3520745" cy="4823878"/>
          </a:xfrm>
          <a:prstGeom prst="rect">
            <a:avLst/>
          </a:prstGeom>
          <a:ln>
            <a:solidFill>
              <a:schemeClr val="tx1"/>
            </a:solidFill>
          </a:ln>
        </p:spPr>
      </p:pic>
      <p:pic>
        <p:nvPicPr>
          <p:cNvPr id="9" name="Picture 8">
            <a:extLst>
              <a:ext uri="{FF2B5EF4-FFF2-40B4-BE49-F238E27FC236}">
                <a16:creationId xmlns:a16="http://schemas.microsoft.com/office/drawing/2014/main" id="{E2F8E0BD-52CC-7AEC-E8A6-C5881A9DA063}"/>
              </a:ext>
            </a:extLst>
          </p:cNvPr>
          <p:cNvPicPr>
            <a:picLocks noChangeAspect="1"/>
          </p:cNvPicPr>
          <p:nvPr/>
        </p:nvPicPr>
        <p:blipFill>
          <a:blip r:embed="rId4"/>
          <a:stretch>
            <a:fillRect/>
          </a:stretch>
        </p:blipFill>
        <p:spPr>
          <a:xfrm>
            <a:off x="4148405" y="4094819"/>
            <a:ext cx="2766300" cy="1577477"/>
          </a:xfrm>
          <a:prstGeom prst="rect">
            <a:avLst/>
          </a:prstGeom>
        </p:spPr>
      </p:pic>
    </p:spTree>
    <p:extLst>
      <p:ext uri="{BB962C8B-B14F-4D97-AF65-F5344CB8AC3E}">
        <p14:creationId xmlns:p14="http://schemas.microsoft.com/office/powerpoint/2010/main" val="112977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a:bodyPr>
          <a:lstStyle/>
          <a:p>
            <a:pPr marL="0" indent="0">
              <a:buNone/>
            </a:pPr>
            <a:r>
              <a:rPr lang="en-GB" sz="2400" dirty="0"/>
              <a:t> </a:t>
            </a:r>
          </a:p>
          <a:p>
            <a:pPr marL="0" indent="0">
              <a:buNone/>
            </a:pPr>
            <a:r>
              <a:rPr lang="en-GB" sz="2400" dirty="0"/>
              <a:t>NHSE Culture of Care Programme: </a:t>
            </a:r>
          </a:p>
          <a:p>
            <a:pPr marL="0" indent="0">
              <a:buNone/>
            </a:pPr>
            <a:endParaRPr lang="en-GB" sz="2400" dirty="0"/>
          </a:p>
          <a:p>
            <a:pPr marL="0" indent="0">
              <a:buNone/>
            </a:pPr>
            <a:r>
              <a:rPr lang="en-GB" sz="2400" dirty="0"/>
              <a:t>A culture which feels like care is at </a:t>
            </a:r>
          </a:p>
          <a:p>
            <a:pPr marL="0" indent="0">
              <a:buNone/>
            </a:pPr>
            <a:r>
              <a:rPr lang="en-GB" sz="2400" dirty="0"/>
              <a:t>the centre – patients and staff feel </a:t>
            </a:r>
          </a:p>
          <a:p>
            <a:pPr marL="0" indent="0">
              <a:buNone/>
            </a:pPr>
            <a:r>
              <a:rPr lang="en-GB" sz="2400" dirty="0"/>
              <a:t>cared for and can provide the care </a:t>
            </a:r>
          </a:p>
          <a:p>
            <a:pPr marL="0" indent="0">
              <a:buNone/>
            </a:pPr>
            <a:r>
              <a:rPr lang="en-GB" sz="2400" dirty="0"/>
              <a:t>they want to.</a:t>
            </a:r>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pic>
        <p:nvPicPr>
          <p:cNvPr id="6" name="Picture 5">
            <a:extLst>
              <a:ext uri="{FF2B5EF4-FFF2-40B4-BE49-F238E27FC236}">
                <a16:creationId xmlns:a16="http://schemas.microsoft.com/office/drawing/2014/main" id="{FFF8A3FB-FA84-FD93-DD19-0B78DA745E5E}"/>
              </a:ext>
            </a:extLst>
          </p:cNvPr>
          <p:cNvPicPr>
            <a:picLocks noChangeAspect="1"/>
          </p:cNvPicPr>
          <p:nvPr/>
        </p:nvPicPr>
        <p:blipFill>
          <a:blip r:embed="rId3"/>
          <a:stretch>
            <a:fillRect/>
          </a:stretch>
        </p:blipFill>
        <p:spPr>
          <a:xfrm>
            <a:off x="5628041" y="1732414"/>
            <a:ext cx="5730737" cy="3939881"/>
          </a:xfrm>
          <a:prstGeom prst="rect">
            <a:avLst/>
          </a:prstGeom>
        </p:spPr>
      </p:pic>
      <p:pic>
        <p:nvPicPr>
          <p:cNvPr id="7" name="Picture 6">
            <a:extLst>
              <a:ext uri="{FF2B5EF4-FFF2-40B4-BE49-F238E27FC236}">
                <a16:creationId xmlns:a16="http://schemas.microsoft.com/office/drawing/2014/main" id="{97ECC99F-1792-04E7-3B0A-CDB1782F2FBA}"/>
              </a:ext>
            </a:extLst>
          </p:cNvPr>
          <p:cNvPicPr>
            <a:picLocks noChangeAspect="1"/>
          </p:cNvPicPr>
          <p:nvPr/>
        </p:nvPicPr>
        <p:blipFill>
          <a:blip r:embed="rId4"/>
          <a:stretch>
            <a:fillRect/>
          </a:stretch>
        </p:blipFill>
        <p:spPr>
          <a:xfrm>
            <a:off x="9839610" y="5442555"/>
            <a:ext cx="2038458" cy="881664"/>
          </a:xfrm>
          <a:prstGeom prst="rect">
            <a:avLst/>
          </a:prstGeom>
          <a:ln w="3175">
            <a:solidFill>
              <a:schemeClr val="tx1"/>
            </a:solidFill>
          </a:ln>
        </p:spPr>
      </p:pic>
    </p:spTree>
    <p:extLst>
      <p:ext uri="{BB962C8B-B14F-4D97-AF65-F5344CB8AC3E}">
        <p14:creationId xmlns:p14="http://schemas.microsoft.com/office/powerpoint/2010/main" val="142184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fontScale="40000" lnSpcReduction="20000"/>
          </a:bodyPr>
          <a:lstStyle/>
          <a:p>
            <a:pPr marL="0" indent="0">
              <a:lnSpc>
                <a:spcPct val="120000"/>
              </a:lnSpc>
              <a:buNone/>
            </a:pPr>
            <a:r>
              <a:rPr lang="en-GB" sz="5000" b="1" dirty="0"/>
              <a:t>The relationship between quality and safety and organisational culture is well established</a:t>
            </a:r>
            <a:r>
              <a:rPr lang="en-GB" sz="5000" dirty="0"/>
              <a:t>. </a:t>
            </a:r>
          </a:p>
          <a:p>
            <a:pPr marL="0" indent="0">
              <a:lnSpc>
                <a:spcPct val="120000"/>
              </a:lnSpc>
              <a:buNone/>
            </a:pPr>
            <a:endParaRPr lang="en-GB" sz="5000" dirty="0"/>
          </a:p>
          <a:p>
            <a:pPr marL="0" indent="0">
              <a:lnSpc>
                <a:spcPct val="120000"/>
              </a:lnSpc>
              <a:buNone/>
            </a:pPr>
            <a:endParaRPr lang="en-GB" sz="5000" dirty="0"/>
          </a:p>
          <a:p>
            <a:pPr marL="0" indent="0">
              <a:lnSpc>
                <a:spcPct val="120000"/>
              </a:lnSpc>
              <a:buNone/>
            </a:pPr>
            <a:r>
              <a:rPr lang="en-GB" sz="5000" dirty="0"/>
              <a:t>Roger Kline, BMJ Leader 2023:</a:t>
            </a:r>
          </a:p>
          <a:p>
            <a:pPr>
              <a:lnSpc>
                <a:spcPct val="120000"/>
              </a:lnSpc>
            </a:pPr>
            <a:r>
              <a:rPr lang="en-GB" sz="5000" dirty="0"/>
              <a:t>How staff are treated </a:t>
            </a:r>
            <a:r>
              <a:rPr lang="en-GB" sz="5000" b="1" dirty="0"/>
              <a:t>(including whether they experience discrimination) </a:t>
            </a:r>
            <a:r>
              <a:rPr lang="en-GB" sz="5000" dirty="0"/>
              <a:t>directly impacts on patient care </a:t>
            </a:r>
          </a:p>
          <a:p>
            <a:pPr>
              <a:lnSpc>
                <a:spcPct val="120000"/>
              </a:lnSpc>
            </a:pPr>
            <a:r>
              <a:rPr lang="en-GB" sz="5000" dirty="0"/>
              <a:t>Diversity - underpinned by inclusion – improves staff engagement, retention, innovation, productivity and quality and safety </a:t>
            </a:r>
          </a:p>
          <a:p>
            <a:pPr>
              <a:lnSpc>
                <a:spcPct val="120000"/>
              </a:lnSpc>
            </a:pPr>
            <a:r>
              <a:rPr lang="en-GB" sz="5000" dirty="0"/>
              <a:t>Inclusive teams are more likely to be psychologically safe which means people can speak up </a:t>
            </a:r>
          </a:p>
          <a:p>
            <a:pPr marL="0" indent="0">
              <a:buNone/>
            </a:pPr>
            <a:r>
              <a:rPr lang="en-GB" sz="2400" dirty="0"/>
              <a:t>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spTree>
    <p:extLst>
      <p:ext uri="{BB962C8B-B14F-4D97-AF65-F5344CB8AC3E}">
        <p14:creationId xmlns:p14="http://schemas.microsoft.com/office/powerpoint/2010/main" val="277521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a:bodyPr>
          <a:lstStyle/>
          <a:p>
            <a:pPr marL="0" indent="0">
              <a:buNone/>
            </a:pPr>
            <a:r>
              <a:rPr lang="en-GB" sz="2400" dirty="0"/>
              <a:t> </a:t>
            </a:r>
          </a:p>
          <a:p>
            <a:pPr marL="0" indent="0">
              <a:buNone/>
            </a:pPr>
            <a:r>
              <a:rPr lang="en-GB" sz="2400" dirty="0"/>
              <a:t>Our shared commitment to anti-racism can </a:t>
            </a:r>
          </a:p>
          <a:p>
            <a:pPr marL="0" indent="0">
              <a:buNone/>
            </a:pPr>
            <a:r>
              <a:rPr lang="en-GB" sz="2400" dirty="0"/>
              <a:t>and must be seen through the lens of quality </a:t>
            </a:r>
          </a:p>
          <a:p>
            <a:pPr marL="0" indent="0">
              <a:buNone/>
            </a:pPr>
            <a:r>
              <a:rPr lang="en-GB" sz="2400" dirty="0"/>
              <a:t>and safety – for people using </a:t>
            </a:r>
            <a:r>
              <a:rPr lang="en-GB" sz="2400" b="1" dirty="0"/>
              <a:t>and </a:t>
            </a:r>
            <a:r>
              <a:rPr lang="en-GB" sz="2400" dirty="0"/>
              <a:t>working in </a:t>
            </a:r>
          </a:p>
          <a:p>
            <a:pPr marL="0" indent="0">
              <a:buNone/>
            </a:pPr>
            <a:r>
              <a:rPr lang="en-GB" sz="2400" dirty="0"/>
              <a:t>services. </a:t>
            </a:r>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Anti-Racism:     </a:t>
            </a:r>
          </a:p>
        </p:txBody>
      </p:sp>
      <p:pic>
        <p:nvPicPr>
          <p:cNvPr id="4" name="Content Placeholder 3">
            <a:extLst>
              <a:ext uri="{FF2B5EF4-FFF2-40B4-BE49-F238E27FC236}">
                <a16:creationId xmlns:a16="http://schemas.microsoft.com/office/drawing/2014/main" id="{DECC6234-2DC8-5E18-6B88-5B7A82FDEA37}"/>
              </a:ext>
            </a:extLst>
          </p:cNvPr>
          <p:cNvPicPr>
            <a:picLocks noChangeAspect="1"/>
          </p:cNvPicPr>
          <p:nvPr/>
        </p:nvPicPr>
        <p:blipFill>
          <a:blip r:embed="rId3"/>
          <a:stretch>
            <a:fillRect/>
          </a:stretch>
        </p:blipFill>
        <p:spPr>
          <a:xfrm>
            <a:off x="6758568" y="1702783"/>
            <a:ext cx="4566807" cy="4445832"/>
          </a:xfrm>
          <a:prstGeom prst="rect">
            <a:avLst/>
          </a:prstGeom>
        </p:spPr>
      </p:pic>
    </p:spTree>
    <p:extLst>
      <p:ext uri="{BB962C8B-B14F-4D97-AF65-F5344CB8AC3E}">
        <p14:creationId xmlns:p14="http://schemas.microsoft.com/office/powerpoint/2010/main" val="129869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68A63A-4669-72E2-1442-0B4769B745C5}"/>
              </a:ext>
            </a:extLst>
          </p:cNvPr>
          <p:cNvSpPr>
            <a:spLocks noGrp="1"/>
          </p:cNvSpPr>
          <p:nvPr>
            <p:ph sz="quarter" idx="10"/>
          </p:nvPr>
        </p:nvSpPr>
        <p:spPr>
          <a:xfrm>
            <a:off x="564946" y="1185704"/>
            <a:ext cx="10950465" cy="5215095"/>
          </a:xfrm>
        </p:spPr>
        <p:txBody>
          <a:bodyPr>
            <a:normAutofit/>
          </a:bodyPr>
          <a:lstStyle/>
          <a:p>
            <a:pPr>
              <a:lnSpc>
                <a:spcPct val="120000"/>
              </a:lnSpc>
            </a:pPr>
            <a:r>
              <a:rPr lang="en-GB" sz="2400" dirty="0"/>
              <a:t>As AHPs we have been transparent about poor culture - and clear about expectations. </a:t>
            </a:r>
          </a:p>
          <a:p>
            <a:pPr>
              <a:lnSpc>
                <a:spcPct val="120000"/>
              </a:lnSpc>
            </a:pPr>
            <a:r>
              <a:rPr lang="en-GB" sz="2400" dirty="0"/>
              <a:t>We all have a role to play in creating and maintaining the culture of the places we work. </a:t>
            </a:r>
          </a:p>
          <a:p>
            <a:pPr marL="0" indent="0">
              <a:buNone/>
            </a:pPr>
            <a:endParaRPr lang="en-GB" sz="2400" dirty="0"/>
          </a:p>
          <a:p>
            <a:pPr marL="0" indent="0">
              <a:buNone/>
            </a:pPr>
            <a:endParaRPr lang="en-GB" sz="2400" dirty="0"/>
          </a:p>
          <a:p>
            <a:pPr marL="0" indent="0">
              <a:buNone/>
            </a:pPr>
            <a:r>
              <a:rPr lang="en-GB" sz="2400" dirty="0"/>
              <a:t> </a:t>
            </a:r>
          </a:p>
        </p:txBody>
      </p:sp>
      <p:sp>
        <p:nvSpPr>
          <p:cNvPr id="3" name="Title 2">
            <a:extLst>
              <a:ext uri="{FF2B5EF4-FFF2-40B4-BE49-F238E27FC236}">
                <a16:creationId xmlns:a16="http://schemas.microsoft.com/office/drawing/2014/main" id="{BFD79E0B-4757-56D8-FC27-1725BA27D501}"/>
              </a:ext>
            </a:extLst>
          </p:cNvPr>
          <p:cNvSpPr>
            <a:spLocks noGrp="1"/>
          </p:cNvSpPr>
          <p:nvPr>
            <p:ph type="title"/>
          </p:nvPr>
        </p:nvSpPr>
        <p:spPr>
          <a:xfrm>
            <a:off x="564946" y="245001"/>
            <a:ext cx="9669467" cy="611649"/>
          </a:xfrm>
        </p:spPr>
        <p:txBody>
          <a:bodyPr>
            <a:normAutofit/>
          </a:bodyPr>
          <a:lstStyle/>
          <a:p>
            <a:r>
              <a:rPr lang="en-GB" dirty="0">
                <a:solidFill>
                  <a:srgbClr val="003087"/>
                </a:solidFill>
              </a:rPr>
              <a:t>Quality, Safety &amp; Culture:     </a:t>
            </a:r>
          </a:p>
        </p:txBody>
      </p:sp>
      <p:pic>
        <p:nvPicPr>
          <p:cNvPr id="5" name="Picture 4">
            <a:extLst>
              <a:ext uri="{FF2B5EF4-FFF2-40B4-BE49-F238E27FC236}">
                <a16:creationId xmlns:a16="http://schemas.microsoft.com/office/drawing/2014/main" id="{DACB0123-F2C7-2EF9-0CB6-FEAD98093657}"/>
              </a:ext>
            </a:extLst>
          </p:cNvPr>
          <p:cNvPicPr>
            <a:picLocks noChangeAspect="1"/>
          </p:cNvPicPr>
          <p:nvPr/>
        </p:nvPicPr>
        <p:blipFill>
          <a:blip r:embed="rId3"/>
          <a:stretch>
            <a:fillRect/>
          </a:stretch>
        </p:blipFill>
        <p:spPr>
          <a:xfrm>
            <a:off x="4552089" y="2689537"/>
            <a:ext cx="6835732" cy="3711262"/>
          </a:xfrm>
          <a:prstGeom prst="rect">
            <a:avLst/>
          </a:prstGeom>
        </p:spPr>
      </p:pic>
    </p:spTree>
    <p:extLst>
      <p:ext uri="{BB962C8B-B14F-4D97-AF65-F5344CB8AC3E}">
        <p14:creationId xmlns:p14="http://schemas.microsoft.com/office/powerpoint/2010/main" val="4162037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A1C434E910648B716F1B8A4452C7C" ma:contentTypeVersion="19" ma:contentTypeDescription="Create a new document." ma:contentTypeScope="" ma:versionID="d34a7cba06be8a6c1ea10c0afc88de26">
  <xsd:schema xmlns:xsd="http://www.w3.org/2001/XMLSchema" xmlns:xs="http://www.w3.org/2001/XMLSchema" xmlns:p="http://schemas.microsoft.com/office/2006/metadata/properties" xmlns:ns1="http://schemas.microsoft.com/sharepoint/v3" xmlns:ns3="a8e734a9-52cf-49e3-bcde-90df6cef9c0a" xmlns:ns4="fc8c83e1-e4af-414a-b3b5-326eb82e57bc" targetNamespace="http://schemas.microsoft.com/office/2006/metadata/properties" ma:root="true" ma:fieldsID="c59c55e4401dd2ec9e139e8f4199c6b9" ns1:_="" ns3:_="" ns4:_="">
    <xsd:import namespace="http://schemas.microsoft.com/sharepoint/v3"/>
    <xsd:import namespace="a8e734a9-52cf-49e3-bcde-90df6cef9c0a"/>
    <xsd:import namespace="fc8c83e1-e4af-414a-b3b5-326eb82e57b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e734a9-52cf-49e3-bcde-90df6cef9c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8c83e1-e4af-414a-b3b5-326eb82e57b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fc8c83e1-e4af-414a-b3b5-326eb82e57bc" xsi:nil="true"/>
  </documentManagement>
</p:properties>
</file>

<file path=customXml/itemProps1.xml><?xml version="1.0" encoding="utf-8"?>
<ds:datastoreItem xmlns:ds="http://schemas.openxmlformats.org/officeDocument/2006/customXml" ds:itemID="{FC3B68AB-F20F-4C84-9F29-851C93B19F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e734a9-52cf-49e3-bcde-90df6cef9c0a"/>
    <ds:schemaRef ds:uri="fc8c83e1-e4af-414a-b3b5-326eb82e5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17D993-6E68-44DC-B895-83FD7BC79D2B}">
  <ds:schemaRefs>
    <ds:schemaRef ds:uri="http://schemas.microsoft.com/sharepoint/v3/contenttype/forms"/>
  </ds:schemaRefs>
</ds:datastoreItem>
</file>

<file path=customXml/itemProps3.xml><?xml version="1.0" encoding="utf-8"?>
<ds:datastoreItem xmlns:ds="http://schemas.openxmlformats.org/officeDocument/2006/customXml" ds:itemID="{6D149CF8-F056-49CA-A128-027A767676BE}">
  <ds:schemaRefs>
    <ds:schemaRef ds:uri="http://purl.org/dc/elements/1.1/"/>
    <ds:schemaRef ds:uri="http://schemas.microsoft.com/sharepoint/v3"/>
    <ds:schemaRef ds:uri="http://schemas.microsoft.com/office/2006/documentManagement/types"/>
    <ds:schemaRef ds:uri="http://purl.org/dc/terms/"/>
    <ds:schemaRef ds:uri="fc8c83e1-e4af-414a-b3b5-326eb82e57bc"/>
    <ds:schemaRef ds:uri="a8e734a9-52cf-49e3-bcde-90df6cef9c0a"/>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1886</TotalTime>
  <Words>669</Words>
  <Application>Microsoft Office PowerPoint</Application>
  <PresentationFormat>Widescreen</PresentationFormat>
  <Paragraphs>113</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Calibri</vt:lpstr>
      <vt:lpstr>Calibri Light</vt:lpstr>
      <vt:lpstr>Office Theme</vt:lpstr>
      <vt:lpstr>Culture First - Developments in AHP Quality and Safety    </vt:lpstr>
      <vt:lpstr>Context:     </vt:lpstr>
      <vt:lpstr>Context:     </vt:lpstr>
      <vt:lpstr>Quality, Safety &amp; Culture:     </vt:lpstr>
      <vt:lpstr>Quality, Safety &amp; Culture:     </vt:lpstr>
      <vt:lpstr>Quality, Safety &amp; Culture:     </vt:lpstr>
      <vt:lpstr>Quality, Safety &amp; Culture:     </vt:lpstr>
      <vt:lpstr>Quality, Safety &amp; Anti-Racism:     </vt:lpstr>
      <vt:lpstr>Quality, Safety &amp; Culture:     </vt:lpstr>
      <vt:lpstr>Quality, Safety &amp; Culture: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Tolan</dc:creator>
  <cp:lastModifiedBy>Copnell Graham</cp:lastModifiedBy>
  <cp:revision>37</cp:revision>
  <dcterms:created xsi:type="dcterms:W3CDTF">2022-11-25T13:44:00Z</dcterms:created>
  <dcterms:modified xsi:type="dcterms:W3CDTF">2024-10-09T14:34:03Z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0x010100204A1C434E910648B716F1B8A4452C7C</vt:lpwstr>
  </property>
</Properties>
</file>