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4"/>
    <p:sldMasterId id="2147483690" r:id="rId5"/>
    <p:sldMasterId id="2147483724" r:id="rId6"/>
    <p:sldMasterId id="2147483781" r:id="rId7"/>
    <p:sldMasterId id="2147483805" r:id="rId8"/>
    <p:sldMasterId id="2147483830" r:id="rId9"/>
    <p:sldMasterId id="2147483893" r:id="rId10"/>
    <p:sldMasterId id="2147483906" r:id="rId11"/>
  </p:sldMasterIdLst>
  <p:notesMasterIdLst>
    <p:notesMasterId r:id="rId25"/>
  </p:notesMasterIdLst>
  <p:handoutMasterIdLst>
    <p:handoutMasterId r:id="rId26"/>
  </p:handoutMasterIdLst>
  <p:sldIdLst>
    <p:sldId id="588" r:id="rId12"/>
    <p:sldId id="524" r:id="rId13"/>
    <p:sldId id="547" r:id="rId14"/>
    <p:sldId id="551" r:id="rId15"/>
    <p:sldId id="604" r:id="rId16"/>
    <p:sldId id="592" r:id="rId17"/>
    <p:sldId id="589" r:id="rId18"/>
    <p:sldId id="599" r:id="rId19"/>
    <p:sldId id="601" r:id="rId20"/>
    <p:sldId id="598" r:id="rId21"/>
    <p:sldId id="602" r:id="rId22"/>
    <p:sldId id="586" r:id="rId23"/>
    <p:sldId id="597" r:id="rId24"/>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22731C-DC81-DF66-62EE-D68E61F7CA32}" name="COPNELL, Graham (EAST LONDON NHS FOUNDATION TRUST)" initials="CT" userId="S::g.copnell@nhs.net::9d530f28-6c9d-4184-ae4e-0f0be2209fc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lly Fiona" initials="KF" lastIdx="0" clrIdx="0">
    <p:extLst>
      <p:ext uri="{19B8F6BF-5375-455C-9EA6-DF929625EA0E}">
        <p15:presenceInfo xmlns:p15="http://schemas.microsoft.com/office/powerpoint/2012/main" userId="S-1-5-21-106040951-518333844-4547331-1540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98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7B0FEC-AC81-D129-FEF0-66A0133CBF8A}" v="1387" dt="2024-02-12T17:14:06.733"/>
    <p1510:client id="{15CB3C39-3E1D-E544-0F3B-77B965CFBBAF}" v="63" dt="2024-02-12T18:25:12.481"/>
    <p1510:client id="{5F340562-A929-3662-841D-CB50743BC42D}" v="294" dt="2024-02-12T17:49:51.257"/>
    <p1510:client id="{67CE920A-061F-4AC9-96D4-F39C01190CDC}" v="12" dt="2024-02-12T19:06:25.493"/>
    <p1510:client id="{813312FF-8CF5-D0D0-1DCB-3F06D9117D64}" v="1" dt="2024-02-12T15:15:37.953"/>
    <p1510:client id="{8F8DB4D9-E047-B633-3E22-FF0B17E8EAF4}" v="297" dt="2024-02-12T18:16:43.349"/>
    <p1510:client id="{A4AF58BD-189B-A636-3F6B-E2CC967BFF8F}" v="1722" dt="2024-02-12T19:40:09.575"/>
    <p1510:client id="{AD7D5981-2819-46F7-CCAE-74DF58D72A30}" v="6" dt="2024-02-12T10:05:30.3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5543" autoAdjust="0"/>
  </p:normalViewPr>
  <p:slideViewPr>
    <p:cSldViewPr snapToGrid="0">
      <p:cViewPr varScale="1">
        <p:scale>
          <a:sx n="42" d="100"/>
          <a:sy n="42" d="100"/>
        </p:scale>
        <p:origin x="48" y="8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776"/>
    </p:cViewPr>
  </p:sorter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0.xml"/><Relationship Id="rId47"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notesMaster" Target="notesMasters/notesMaster1.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B0E01A-9B1B-4563-8E7F-5CC184558C62}" type="doc">
      <dgm:prSet loTypeId="urn:microsoft.com/office/officeart/2005/8/layout/hProcess9" loCatId="process" qsTypeId="urn:microsoft.com/office/officeart/2005/8/quickstyle/simple1" qsCatId="simple" csTypeId="urn:microsoft.com/office/officeart/2005/8/colors/accent1_2" csCatId="accent1" phldr="1"/>
      <dgm:spPr/>
    </dgm:pt>
    <dgm:pt modelId="{7FF8BE76-8C8C-4B23-AB78-58BA31099AE6}">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a:solidFill>
                <a:srgbClr val="FF0000"/>
              </a:solidFill>
            </a:rPr>
            <a:t>Listening and  Connecting</a:t>
          </a:r>
        </a:p>
        <a:p>
          <a:pPr marL="0" marR="0" lvl="0" indent="0" defTabSz="914400" eaLnBrk="1" fontAlgn="auto" latinLnBrk="0" hangingPunct="1">
            <a:lnSpc>
              <a:spcPct val="100000"/>
            </a:lnSpc>
            <a:spcBef>
              <a:spcPts val="0"/>
            </a:spcBef>
            <a:spcAft>
              <a:spcPts val="0"/>
            </a:spcAft>
            <a:buClrTx/>
            <a:buSzTx/>
            <a:buFontTx/>
            <a:buNone/>
            <a:tabLst/>
            <a:defRPr/>
          </a:pPr>
          <a:r>
            <a:rPr lang="en-US" sz="1900"/>
            <a:t>Time with AHPs, Directorates, PPL, place based and wider system partners  </a:t>
          </a:r>
        </a:p>
        <a:p>
          <a:pPr lvl="0" defTabSz="977900">
            <a:lnSpc>
              <a:spcPct val="90000"/>
            </a:lnSpc>
            <a:spcBef>
              <a:spcPct val="0"/>
            </a:spcBef>
            <a:spcAft>
              <a:spcPct val="35000"/>
            </a:spcAft>
          </a:pPr>
          <a:endParaRPr lang="en-US" sz="1900"/>
        </a:p>
      </dgm:t>
    </dgm:pt>
    <dgm:pt modelId="{65E927AC-BDC3-4241-AB43-73F24C754848}" type="parTrans" cxnId="{C2764890-EE18-40AC-A685-114583D58B0E}">
      <dgm:prSet/>
      <dgm:spPr/>
      <dgm:t>
        <a:bodyPr/>
        <a:lstStyle/>
        <a:p>
          <a:endParaRPr lang="en-US"/>
        </a:p>
      </dgm:t>
    </dgm:pt>
    <dgm:pt modelId="{BF77C8FE-5B1C-435C-8F4F-D3CF828A4B18}" type="sibTrans" cxnId="{C2764890-EE18-40AC-A685-114583D58B0E}">
      <dgm:prSet/>
      <dgm:spPr/>
      <dgm:t>
        <a:bodyPr/>
        <a:lstStyle/>
        <a:p>
          <a:endParaRPr lang="en-US"/>
        </a:p>
      </dgm:t>
    </dgm:pt>
    <dgm:pt modelId="{6FB3AD5C-E6F8-4572-8FB9-86567D7F6A49}">
      <dgm:prSet phldrT="[Text]" custT="1"/>
      <dgm:spPr/>
      <dgm:t>
        <a:bodyPr/>
        <a:lstStyle/>
        <a:p>
          <a:r>
            <a:rPr lang="en-US" sz="2800" dirty="0">
              <a:solidFill>
                <a:srgbClr val="FF0000"/>
              </a:solidFill>
            </a:rPr>
            <a:t>Refreshing:</a:t>
          </a:r>
        </a:p>
        <a:p>
          <a:r>
            <a:rPr lang="en-US" sz="2000" dirty="0"/>
            <a:t>AHP Board </a:t>
          </a:r>
        </a:p>
        <a:p>
          <a:r>
            <a:rPr lang="en-US" sz="2000" dirty="0"/>
            <a:t>AHP workforce and Education Committee </a:t>
          </a:r>
        </a:p>
        <a:p>
          <a:r>
            <a:rPr lang="en-US" sz="2000" dirty="0"/>
            <a:t>AHP Plan 2021-2025</a:t>
          </a:r>
        </a:p>
        <a:p>
          <a:endParaRPr lang="en-US" sz="2000" dirty="0"/>
        </a:p>
      </dgm:t>
    </dgm:pt>
    <dgm:pt modelId="{AA412904-4AD1-4E16-878D-6646303D6DA6}" type="parTrans" cxnId="{CFFFFEAE-0401-4F59-BA04-CBE141414D2A}">
      <dgm:prSet/>
      <dgm:spPr/>
      <dgm:t>
        <a:bodyPr/>
        <a:lstStyle/>
        <a:p>
          <a:endParaRPr lang="en-US"/>
        </a:p>
      </dgm:t>
    </dgm:pt>
    <dgm:pt modelId="{31E54C7F-2375-4069-BAEF-6508F088002A}" type="sibTrans" cxnId="{CFFFFEAE-0401-4F59-BA04-CBE141414D2A}">
      <dgm:prSet/>
      <dgm:spPr/>
      <dgm:t>
        <a:bodyPr/>
        <a:lstStyle/>
        <a:p>
          <a:endParaRPr lang="en-US"/>
        </a:p>
      </dgm:t>
    </dgm:pt>
    <dgm:pt modelId="{733E2722-B51C-40F7-8F14-CDEE0C101023}">
      <dgm:prSet phldrT="[Text]" custT="1"/>
      <dgm:spPr/>
      <dgm:t>
        <a:bodyPr/>
        <a:lstStyle/>
        <a:p>
          <a:r>
            <a:rPr lang="en-US" sz="2800" dirty="0">
              <a:solidFill>
                <a:srgbClr val="FF0000"/>
              </a:solidFill>
            </a:rPr>
            <a:t>Engaging and Celebrating:</a:t>
          </a:r>
        </a:p>
        <a:p>
          <a:r>
            <a:rPr lang="en-US" sz="2000" dirty="0"/>
            <a:t>Greener </a:t>
          </a:r>
          <a:r>
            <a:rPr lang="en-US" sz="2000" dirty="0" smtClean="0"/>
            <a:t>AHPs </a:t>
          </a:r>
          <a:r>
            <a:rPr lang="en-US" sz="2000" dirty="0" err="1" smtClean="0"/>
            <a:t>Jamboard</a:t>
          </a:r>
          <a:r>
            <a:rPr lang="en-US" sz="2000" dirty="0" smtClean="0"/>
            <a:t> April 2023</a:t>
          </a:r>
        </a:p>
        <a:p>
          <a:r>
            <a:rPr lang="en-US" sz="2000" dirty="0" smtClean="0"/>
            <a:t>AHP Research and Innovation Webinars</a:t>
          </a:r>
          <a:endParaRPr lang="en-US" sz="2000" dirty="0"/>
        </a:p>
        <a:p>
          <a:r>
            <a:rPr lang="en-US" sz="2000" dirty="0" smtClean="0"/>
            <a:t>AHP </a:t>
          </a:r>
          <a:r>
            <a:rPr lang="en-US" sz="2000" dirty="0"/>
            <a:t>Senior Leadership away </a:t>
          </a:r>
          <a:r>
            <a:rPr lang="en-US" sz="2000" dirty="0" smtClean="0"/>
            <a:t>workshops July 2023 &amp; Feb 2024</a:t>
          </a:r>
          <a:endParaRPr lang="en-US" sz="2000" dirty="0"/>
        </a:p>
        <a:p>
          <a:r>
            <a:rPr lang="en-US" sz="2000" dirty="0" smtClean="0"/>
            <a:t>Visiting series and  Team </a:t>
          </a:r>
          <a:r>
            <a:rPr lang="en-US" sz="2000" dirty="0"/>
            <a:t>Away days </a:t>
          </a:r>
        </a:p>
        <a:p>
          <a:r>
            <a:rPr lang="en-US" sz="2000" dirty="0">
              <a:solidFill>
                <a:schemeClr val="bg1"/>
              </a:solidFill>
            </a:rPr>
            <a:t>AHP Week October 2023 </a:t>
          </a:r>
        </a:p>
      </dgm:t>
    </dgm:pt>
    <dgm:pt modelId="{8EBBCD73-3913-4F1D-8674-881567843282}" type="parTrans" cxnId="{14849ED2-9BD7-483E-9F45-A848AE1E71B5}">
      <dgm:prSet/>
      <dgm:spPr/>
      <dgm:t>
        <a:bodyPr/>
        <a:lstStyle/>
        <a:p>
          <a:endParaRPr lang="en-US"/>
        </a:p>
      </dgm:t>
    </dgm:pt>
    <dgm:pt modelId="{B10F9D91-7F2D-40F7-B107-1BEE990278C2}" type="sibTrans" cxnId="{14849ED2-9BD7-483E-9F45-A848AE1E71B5}">
      <dgm:prSet/>
      <dgm:spPr/>
      <dgm:t>
        <a:bodyPr/>
        <a:lstStyle/>
        <a:p>
          <a:endParaRPr lang="en-US"/>
        </a:p>
      </dgm:t>
    </dgm:pt>
    <dgm:pt modelId="{30BC9882-2B04-4821-BCBE-D6B576842B2E}">
      <dgm:prSet/>
      <dgm:spPr>
        <a:solidFill>
          <a:srgbClr val="92D050"/>
        </a:solidFill>
      </dgm:spPr>
      <dgm:t>
        <a:bodyPr/>
        <a:lstStyle/>
        <a:p>
          <a:r>
            <a:rPr lang="en-US" dirty="0">
              <a:solidFill>
                <a:srgbClr val="FF0000"/>
              </a:solidFill>
            </a:rPr>
            <a:t>Building Our Future:</a:t>
          </a:r>
          <a:endParaRPr lang="en-US" dirty="0"/>
        </a:p>
        <a:p>
          <a:r>
            <a:rPr lang="en-US" dirty="0" smtClean="0"/>
            <a:t>24/25 </a:t>
          </a:r>
          <a:r>
            <a:rPr lang="en-US" dirty="0" smtClean="0"/>
            <a:t>Delivering our AHP </a:t>
          </a:r>
          <a:r>
            <a:rPr lang="en-US" dirty="0" smtClean="0"/>
            <a:t>Priorities </a:t>
          </a:r>
          <a:endParaRPr lang="en-US" dirty="0"/>
        </a:p>
        <a:p>
          <a:r>
            <a:rPr lang="en-US" dirty="0" smtClean="0">
              <a:sym typeface="Symbol" panose="05050102010706020507" pitchFamily="18" charset="2"/>
            </a:rPr>
            <a:t>1/ Data &amp; Informatics</a:t>
          </a:r>
        </a:p>
        <a:p>
          <a:r>
            <a:rPr lang="en-US" dirty="0" smtClean="0">
              <a:sym typeface="Symbol" panose="05050102010706020507" pitchFamily="18" charset="2"/>
            </a:rPr>
            <a:t>2/ AHP Wide Projects</a:t>
          </a:r>
        </a:p>
        <a:p>
          <a:r>
            <a:rPr lang="en-US" dirty="0" smtClean="0">
              <a:sym typeface="Symbol" panose="05050102010706020507" pitchFamily="18" charset="2"/>
            </a:rPr>
            <a:t>3/ Connecting and Collaborating</a:t>
          </a:r>
        </a:p>
      </dgm:t>
    </dgm:pt>
    <dgm:pt modelId="{829D5AEF-5686-4CF6-8BC4-6E97869042AA}" type="parTrans" cxnId="{48EA7460-E053-4E8D-B106-0926D4E2D0CF}">
      <dgm:prSet/>
      <dgm:spPr/>
      <dgm:t>
        <a:bodyPr/>
        <a:lstStyle/>
        <a:p>
          <a:endParaRPr lang="en-US"/>
        </a:p>
      </dgm:t>
    </dgm:pt>
    <dgm:pt modelId="{CACAEEDC-929C-45A3-BD3C-9C32C6D9DA61}" type="sibTrans" cxnId="{48EA7460-E053-4E8D-B106-0926D4E2D0CF}">
      <dgm:prSet/>
      <dgm:spPr/>
      <dgm:t>
        <a:bodyPr/>
        <a:lstStyle/>
        <a:p>
          <a:endParaRPr lang="en-US"/>
        </a:p>
      </dgm:t>
    </dgm:pt>
    <dgm:pt modelId="{3BA565E5-1920-485E-9DB4-2001F2E1198B}" type="pres">
      <dgm:prSet presAssocID="{18B0E01A-9B1B-4563-8E7F-5CC184558C62}" presName="CompostProcess" presStyleCnt="0">
        <dgm:presLayoutVars>
          <dgm:dir/>
          <dgm:resizeHandles val="exact"/>
        </dgm:presLayoutVars>
      </dgm:prSet>
      <dgm:spPr/>
    </dgm:pt>
    <dgm:pt modelId="{59B6B402-4684-4E15-A302-D42C17400DC9}" type="pres">
      <dgm:prSet presAssocID="{18B0E01A-9B1B-4563-8E7F-5CC184558C62}" presName="arrow" presStyleLbl="bgShp" presStyleIdx="0" presStyleCnt="1" custScaleX="97638" custScaleY="53091" custLinFactY="25938" custLinFactNeighborX="-29121" custLinFactNeighborY="100000"/>
      <dgm:spPr>
        <a:solidFill>
          <a:srgbClr val="FFC000"/>
        </a:solidFill>
      </dgm:spPr>
    </dgm:pt>
    <dgm:pt modelId="{5C38137C-B05A-44D0-AAFC-0E7F94CD47D4}" type="pres">
      <dgm:prSet presAssocID="{18B0E01A-9B1B-4563-8E7F-5CC184558C62}" presName="linearProcess" presStyleCnt="0"/>
      <dgm:spPr/>
    </dgm:pt>
    <dgm:pt modelId="{AC169DF9-1501-4DC6-998B-E33A8E9D6F33}" type="pres">
      <dgm:prSet presAssocID="{7FF8BE76-8C8C-4B23-AB78-58BA31099AE6}" presName="textNode" presStyleLbl="node1" presStyleIdx="0" presStyleCnt="4" custScaleY="180364" custLinFactNeighborX="-4158" custLinFactNeighborY="-8175">
        <dgm:presLayoutVars>
          <dgm:bulletEnabled val="1"/>
        </dgm:presLayoutVars>
      </dgm:prSet>
      <dgm:spPr/>
      <dgm:t>
        <a:bodyPr/>
        <a:lstStyle/>
        <a:p>
          <a:endParaRPr lang="en-US"/>
        </a:p>
      </dgm:t>
    </dgm:pt>
    <dgm:pt modelId="{D49BEADF-0650-4C39-B22B-D2D9BB5289CC}" type="pres">
      <dgm:prSet presAssocID="{BF77C8FE-5B1C-435C-8F4F-D3CF828A4B18}" presName="sibTrans" presStyleCnt="0"/>
      <dgm:spPr/>
    </dgm:pt>
    <dgm:pt modelId="{D83210B4-8342-4D40-85F3-D789D476DE36}" type="pres">
      <dgm:prSet presAssocID="{6FB3AD5C-E6F8-4572-8FB9-86567D7F6A49}" presName="textNode" presStyleLbl="node1" presStyleIdx="1" presStyleCnt="4" custScaleY="179110" custLinFactNeighborX="-75353" custLinFactNeighborY="-7470">
        <dgm:presLayoutVars>
          <dgm:bulletEnabled val="1"/>
        </dgm:presLayoutVars>
      </dgm:prSet>
      <dgm:spPr/>
      <dgm:t>
        <a:bodyPr/>
        <a:lstStyle/>
        <a:p>
          <a:endParaRPr lang="en-US"/>
        </a:p>
      </dgm:t>
    </dgm:pt>
    <dgm:pt modelId="{7B9D4C0F-587B-427F-BB86-75FCC0415770}" type="pres">
      <dgm:prSet presAssocID="{31E54C7F-2375-4069-BAEF-6508F088002A}" presName="sibTrans" presStyleCnt="0"/>
      <dgm:spPr/>
    </dgm:pt>
    <dgm:pt modelId="{23B61981-F5CD-4544-B767-FA1AF443F969}" type="pres">
      <dgm:prSet presAssocID="{733E2722-B51C-40F7-8F14-CDEE0C101023}" presName="textNode" presStyleLbl="node1" presStyleIdx="2" presStyleCnt="4" custScaleX="112023" custScaleY="213986" custLinFactX="-131" custLinFactNeighborX="-100000" custLinFactNeighborY="-2885">
        <dgm:presLayoutVars>
          <dgm:bulletEnabled val="1"/>
        </dgm:presLayoutVars>
      </dgm:prSet>
      <dgm:spPr/>
      <dgm:t>
        <a:bodyPr/>
        <a:lstStyle/>
        <a:p>
          <a:endParaRPr lang="en-US"/>
        </a:p>
      </dgm:t>
    </dgm:pt>
    <dgm:pt modelId="{EFD32369-33CF-4388-A43C-EF1306794B7E}" type="pres">
      <dgm:prSet presAssocID="{B10F9D91-7F2D-40F7-B107-1BEE990278C2}" presName="sibTrans" presStyleCnt="0"/>
      <dgm:spPr/>
    </dgm:pt>
    <dgm:pt modelId="{7529D916-526D-47AF-9566-D0620B81045F}" type="pres">
      <dgm:prSet presAssocID="{30BC9882-2B04-4821-BCBE-D6B576842B2E}" presName="textNode" presStyleLbl="node1" presStyleIdx="3" presStyleCnt="4" custScaleY="199077" custLinFactX="-1319" custLinFactNeighborX="-100000" custLinFactNeighborY="1442">
        <dgm:presLayoutVars>
          <dgm:bulletEnabled val="1"/>
        </dgm:presLayoutVars>
      </dgm:prSet>
      <dgm:spPr/>
      <dgm:t>
        <a:bodyPr/>
        <a:lstStyle/>
        <a:p>
          <a:endParaRPr lang="en-US"/>
        </a:p>
      </dgm:t>
    </dgm:pt>
  </dgm:ptLst>
  <dgm:cxnLst>
    <dgm:cxn modelId="{F8C2FB01-BC35-4681-9972-607502495F7A}" type="presOf" srcId="{733E2722-B51C-40F7-8F14-CDEE0C101023}" destId="{23B61981-F5CD-4544-B767-FA1AF443F969}" srcOrd="0" destOrd="0" presId="urn:microsoft.com/office/officeart/2005/8/layout/hProcess9"/>
    <dgm:cxn modelId="{C2764890-EE18-40AC-A685-114583D58B0E}" srcId="{18B0E01A-9B1B-4563-8E7F-5CC184558C62}" destId="{7FF8BE76-8C8C-4B23-AB78-58BA31099AE6}" srcOrd="0" destOrd="0" parTransId="{65E927AC-BDC3-4241-AB43-73F24C754848}" sibTransId="{BF77C8FE-5B1C-435C-8F4F-D3CF828A4B18}"/>
    <dgm:cxn modelId="{3BFB60E3-F30C-4503-90CA-E3800C461D23}" type="presOf" srcId="{30BC9882-2B04-4821-BCBE-D6B576842B2E}" destId="{7529D916-526D-47AF-9566-D0620B81045F}" srcOrd="0" destOrd="0" presId="urn:microsoft.com/office/officeart/2005/8/layout/hProcess9"/>
    <dgm:cxn modelId="{14849ED2-9BD7-483E-9F45-A848AE1E71B5}" srcId="{18B0E01A-9B1B-4563-8E7F-5CC184558C62}" destId="{733E2722-B51C-40F7-8F14-CDEE0C101023}" srcOrd="2" destOrd="0" parTransId="{8EBBCD73-3913-4F1D-8674-881567843282}" sibTransId="{B10F9D91-7F2D-40F7-B107-1BEE990278C2}"/>
    <dgm:cxn modelId="{48EA7460-E053-4E8D-B106-0926D4E2D0CF}" srcId="{18B0E01A-9B1B-4563-8E7F-5CC184558C62}" destId="{30BC9882-2B04-4821-BCBE-D6B576842B2E}" srcOrd="3" destOrd="0" parTransId="{829D5AEF-5686-4CF6-8BC4-6E97869042AA}" sibTransId="{CACAEEDC-929C-45A3-BD3C-9C32C6D9DA61}"/>
    <dgm:cxn modelId="{CCEB012E-D09D-4622-9582-C0455B714A9D}" type="presOf" srcId="{18B0E01A-9B1B-4563-8E7F-5CC184558C62}" destId="{3BA565E5-1920-485E-9DB4-2001F2E1198B}" srcOrd="0" destOrd="0" presId="urn:microsoft.com/office/officeart/2005/8/layout/hProcess9"/>
    <dgm:cxn modelId="{CFFFFEAE-0401-4F59-BA04-CBE141414D2A}" srcId="{18B0E01A-9B1B-4563-8E7F-5CC184558C62}" destId="{6FB3AD5C-E6F8-4572-8FB9-86567D7F6A49}" srcOrd="1" destOrd="0" parTransId="{AA412904-4AD1-4E16-878D-6646303D6DA6}" sibTransId="{31E54C7F-2375-4069-BAEF-6508F088002A}"/>
    <dgm:cxn modelId="{F26B332B-1C19-40E4-BE28-52A961DCD6C9}" type="presOf" srcId="{6FB3AD5C-E6F8-4572-8FB9-86567D7F6A49}" destId="{D83210B4-8342-4D40-85F3-D789D476DE36}" srcOrd="0" destOrd="0" presId="urn:microsoft.com/office/officeart/2005/8/layout/hProcess9"/>
    <dgm:cxn modelId="{186A0415-47CA-4763-ADC3-9519A17443B6}" type="presOf" srcId="{7FF8BE76-8C8C-4B23-AB78-58BA31099AE6}" destId="{AC169DF9-1501-4DC6-998B-E33A8E9D6F33}" srcOrd="0" destOrd="0" presId="urn:microsoft.com/office/officeart/2005/8/layout/hProcess9"/>
    <dgm:cxn modelId="{BA8491CF-20DB-47DD-9DBD-113D81B75F88}" type="presParOf" srcId="{3BA565E5-1920-485E-9DB4-2001F2E1198B}" destId="{59B6B402-4684-4E15-A302-D42C17400DC9}" srcOrd="0" destOrd="0" presId="urn:microsoft.com/office/officeart/2005/8/layout/hProcess9"/>
    <dgm:cxn modelId="{8786C38D-42F7-441E-BA90-A5718D8998CC}" type="presParOf" srcId="{3BA565E5-1920-485E-9DB4-2001F2E1198B}" destId="{5C38137C-B05A-44D0-AAFC-0E7F94CD47D4}" srcOrd="1" destOrd="0" presId="urn:microsoft.com/office/officeart/2005/8/layout/hProcess9"/>
    <dgm:cxn modelId="{B6D203C3-7732-4969-BAB0-479DA574CFEA}" type="presParOf" srcId="{5C38137C-B05A-44D0-AAFC-0E7F94CD47D4}" destId="{AC169DF9-1501-4DC6-998B-E33A8E9D6F33}" srcOrd="0" destOrd="0" presId="urn:microsoft.com/office/officeart/2005/8/layout/hProcess9"/>
    <dgm:cxn modelId="{90C39A63-0327-4444-8F29-C714AFBB89F9}" type="presParOf" srcId="{5C38137C-B05A-44D0-AAFC-0E7F94CD47D4}" destId="{D49BEADF-0650-4C39-B22B-D2D9BB5289CC}" srcOrd="1" destOrd="0" presId="urn:microsoft.com/office/officeart/2005/8/layout/hProcess9"/>
    <dgm:cxn modelId="{61771DCB-3388-436F-A24D-94DB37EDAF31}" type="presParOf" srcId="{5C38137C-B05A-44D0-AAFC-0E7F94CD47D4}" destId="{D83210B4-8342-4D40-85F3-D789D476DE36}" srcOrd="2" destOrd="0" presId="urn:microsoft.com/office/officeart/2005/8/layout/hProcess9"/>
    <dgm:cxn modelId="{44363714-66A6-4BC4-9B34-4AE0C26843D2}" type="presParOf" srcId="{5C38137C-B05A-44D0-AAFC-0E7F94CD47D4}" destId="{7B9D4C0F-587B-427F-BB86-75FCC0415770}" srcOrd="3" destOrd="0" presId="urn:microsoft.com/office/officeart/2005/8/layout/hProcess9"/>
    <dgm:cxn modelId="{4519FD51-E6E4-4F0C-AC56-D2A97E54C38D}" type="presParOf" srcId="{5C38137C-B05A-44D0-AAFC-0E7F94CD47D4}" destId="{23B61981-F5CD-4544-B767-FA1AF443F969}" srcOrd="4" destOrd="0" presId="urn:microsoft.com/office/officeart/2005/8/layout/hProcess9"/>
    <dgm:cxn modelId="{48576CEF-BC2F-47C2-AEC8-0FFB1D35E225}" type="presParOf" srcId="{5C38137C-B05A-44D0-AAFC-0E7F94CD47D4}" destId="{EFD32369-33CF-4388-A43C-EF1306794B7E}" srcOrd="5" destOrd="0" presId="urn:microsoft.com/office/officeart/2005/8/layout/hProcess9"/>
    <dgm:cxn modelId="{C5D5F1F9-71F4-451B-923B-7301EE67C9D6}" type="presParOf" srcId="{5C38137C-B05A-44D0-AAFC-0E7F94CD47D4}" destId="{7529D916-526D-47AF-9566-D0620B81045F}"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6B402-4684-4E15-A302-D42C17400DC9}">
      <dsp:nvSpPr>
        <dsp:cNvPr id="0" name=""/>
        <dsp:cNvSpPr/>
      </dsp:nvSpPr>
      <dsp:spPr>
        <a:xfrm>
          <a:off x="0" y="3916445"/>
          <a:ext cx="8960330" cy="1537192"/>
        </a:xfrm>
        <a:prstGeom prst="rightArrow">
          <a:avLst/>
        </a:prstGeom>
        <a:solidFill>
          <a:srgbClr val="FFC000"/>
        </a:solidFill>
        <a:ln>
          <a:noFill/>
        </a:ln>
        <a:effectLst/>
      </dsp:spPr>
      <dsp:style>
        <a:lnRef idx="0">
          <a:scrgbClr r="0" g="0" b="0"/>
        </a:lnRef>
        <a:fillRef idx="1">
          <a:scrgbClr r="0" g="0" b="0"/>
        </a:fillRef>
        <a:effectRef idx="0">
          <a:scrgbClr r="0" g="0" b="0"/>
        </a:effectRef>
        <a:fontRef idx="minor"/>
      </dsp:style>
    </dsp:sp>
    <dsp:sp modelId="{AC169DF9-1501-4DC6-998B-E33A8E9D6F33}">
      <dsp:nvSpPr>
        <dsp:cNvPr id="0" name=""/>
        <dsp:cNvSpPr/>
      </dsp:nvSpPr>
      <dsp:spPr>
        <a:xfrm>
          <a:off x="0" y="581205"/>
          <a:ext cx="2588964" cy="39345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800" kern="1200">
              <a:solidFill>
                <a:srgbClr val="FF0000"/>
              </a:solidFill>
            </a:rPr>
            <a:t>Listening and  Connecting</a:t>
          </a:r>
        </a:p>
        <a:p>
          <a:pPr marL="0" marR="0" lvl="0" indent="0" algn="ctr" defTabSz="914400" eaLnBrk="1" fontAlgn="auto" latinLnBrk="0" hangingPunct="1">
            <a:lnSpc>
              <a:spcPct val="100000"/>
            </a:lnSpc>
            <a:spcBef>
              <a:spcPct val="0"/>
            </a:spcBef>
            <a:spcAft>
              <a:spcPts val="0"/>
            </a:spcAft>
            <a:buClrTx/>
            <a:buSzTx/>
            <a:buFontTx/>
            <a:buNone/>
            <a:tabLst/>
            <a:defRPr/>
          </a:pPr>
          <a:r>
            <a:rPr lang="en-US" sz="1900" kern="1200"/>
            <a:t>Time with AHPs, Directorates, PPL, place based and wider system partners  </a:t>
          </a:r>
        </a:p>
        <a:p>
          <a:pPr lvl="0" algn="ctr" defTabSz="977900">
            <a:lnSpc>
              <a:spcPct val="90000"/>
            </a:lnSpc>
            <a:spcBef>
              <a:spcPct val="0"/>
            </a:spcBef>
            <a:spcAft>
              <a:spcPct val="35000"/>
            </a:spcAft>
          </a:pPr>
          <a:endParaRPr lang="en-US" sz="1900" kern="1200"/>
        </a:p>
      </dsp:txBody>
      <dsp:txXfrm>
        <a:off x="126383" y="707588"/>
        <a:ext cx="2336198" cy="3681793"/>
      </dsp:txXfrm>
    </dsp:sp>
    <dsp:sp modelId="{D83210B4-8342-4D40-85F3-D789D476DE36}">
      <dsp:nvSpPr>
        <dsp:cNvPr id="0" name=""/>
        <dsp:cNvSpPr/>
      </dsp:nvSpPr>
      <dsp:spPr>
        <a:xfrm>
          <a:off x="2622015" y="610262"/>
          <a:ext cx="2588964" cy="39072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solidFill>
                <a:srgbClr val="FF0000"/>
              </a:solidFill>
            </a:rPr>
            <a:t>Refreshing:</a:t>
          </a:r>
        </a:p>
        <a:p>
          <a:pPr lvl="0" algn="ctr" defTabSz="1244600">
            <a:lnSpc>
              <a:spcPct val="90000"/>
            </a:lnSpc>
            <a:spcBef>
              <a:spcPct val="0"/>
            </a:spcBef>
            <a:spcAft>
              <a:spcPct val="35000"/>
            </a:spcAft>
          </a:pPr>
          <a:r>
            <a:rPr lang="en-US" sz="2000" kern="1200" dirty="0"/>
            <a:t>AHP Board </a:t>
          </a:r>
        </a:p>
        <a:p>
          <a:pPr lvl="0" algn="ctr" defTabSz="1244600">
            <a:lnSpc>
              <a:spcPct val="90000"/>
            </a:lnSpc>
            <a:spcBef>
              <a:spcPct val="0"/>
            </a:spcBef>
            <a:spcAft>
              <a:spcPct val="35000"/>
            </a:spcAft>
          </a:pPr>
          <a:r>
            <a:rPr lang="en-US" sz="2000" kern="1200" dirty="0"/>
            <a:t>AHP workforce and Education Committee </a:t>
          </a:r>
        </a:p>
        <a:p>
          <a:pPr lvl="0" algn="ctr" defTabSz="1244600">
            <a:lnSpc>
              <a:spcPct val="90000"/>
            </a:lnSpc>
            <a:spcBef>
              <a:spcPct val="0"/>
            </a:spcBef>
            <a:spcAft>
              <a:spcPct val="35000"/>
            </a:spcAft>
          </a:pPr>
          <a:r>
            <a:rPr lang="en-US" sz="2000" kern="1200" dirty="0"/>
            <a:t>AHP Plan 2021-2025</a:t>
          </a:r>
        </a:p>
        <a:p>
          <a:pPr lvl="0" algn="ctr" defTabSz="1244600">
            <a:lnSpc>
              <a:spcPct val="90000"/>
            </a:lnSpc>
            <a:spcBef>
              <a:spcPct val="0"/>
            </a:spcBef>
            <a:spcAft>
              <a:spcPct val="35000"/>
            </a:spcAft>
          </a:pPr>
          <a:endParaRPr lang="en-US" sz="2000" kern="1200" dirty="0"/>
        </a:p>
      </dsp:txBody>
      <dsp:txXfrm>
        <a:off x="2748398" y="736645"/>
        <a:ext cx="2336198" cy="3654438"/>
      </dsp:txXfrm>
    </dsp:sp>
    <dsp:sp modelId="{23B61981-F5CD-4544-B767-FA1AF443F969}">
      <dsp:nvSpPr>
        <dsp:cNvPr id="0" name=""/>
        <dsp:cNvSpPr/>
      </dsp:nvSpPr>
      <dsp:spPr>
        <a:xfrm>
          <a:off x="5305131" y="329879"/>
          <a:ext cx="2900235" cy="46680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solidFill>
                <a:srgbClr val="FF0000"/>
              </a:solidFill>
            </a:rPr>
            <a:t>Engaging and Celebrating:</a:t>
          </a:r>
        </a:p>
        <a:p>
          <a:pPr lvl="0" algn="ctr" defTabSz="1244600">
            <a:lnSpc>
              <a:spcPct val="90000"/>
            </a:lnSpc>
            <a:spcBef>
              <a:spcPct val="0"/>
            </a:spcBef>
            <a:spcAft>
              <a:spcPct val="35000"/>
            </a:spcAft>
          </a:pPr>
          <a:r>
            <a:rPr lang="en-US" sz="2000" kern="1200" dirty="0"/>
            <a:t>Greener </a:t>
          </a:r>
          <a:r>
            <a:rPr lang="en-US" sz="2000" kern="1200" dirty="0" smtClean="0"/>
            <a:t>AHPs </a:t>
          </a:r>
          <a:r>
            <a:rPr lang="en-US" sz="2000" kern="1200" dirty="0" err="1" smtClean="0"/>
            <a:t>Jamboard</a:t>
          </a:r>
          <a:r>
            <a:rPr lang="en-US" sz="2000" kern="1200" dirty="0" smtClean="0"/>
            <a:t> April 2023</a:t>
          </a:r>
        </a:p>
        <a:p>
          <a:pPr lvl="0" algn="ctr" defTabSz="1244600">
            <a:lnSpc>
              <a:spcPct val="90000"/>
            </a:lnSpc>
            <a:spcBef>
              <a:spcPct val="0"/>
            </a:spcBef>
            <a:spcAft>
              <a:spcPct val="35000"/>
            </a:spcAft>
          </a:pPr>
          <a:r>
            <a:rPr lang="en-US" sz="2000" kern="1200" dirty="0" smtClean="0"/>
            <a:t>AHP Research and Innovation Webinars</a:t>
          </a:r>
          <a:endParaRPr lang="en-US" sz="2000" kern="1200" dirty="0"/>
        </a:p>
        <a:p>
          <a:pPr lvl="0" algn="ctr" defTabSz="1244600">
            <a:lnSpc>
              <a:spcPct val="90000"/>
            </a:lnSpc>
            <a:spcBef>
              <a:spcPct val="0"/>
            </a:spcBef>
            <a:spcAft>
              <a:spcPct val="35000"/>
            </a:spcAft>
          </a:pPr>
          <a:r>
            <a:rPr lang="en-US" sz="2000" kern="1200" dirty="0" smtClean="0"/>
            <a:t>AHP </a:t>
          </a:r>
          <a:r>
            <a:rPr lang="en-US" sz="2000" kern="1200" dirty="0"/>
            <a:t>Senior Leadership away </a:t>
          </a:r>
          <a:r>
            <a:rPr lang="en-US" sz="2000" kern="1200" dirty="0" smtClean="0"/>
            <a:t>workshops July 2023 &amp; Feb 2024</a:t>
          </a:r>
          <a:endParaRPr lang="en-US" sz="2000" kern="1200" dirty="0"/>
        </a:p>
        <a:p>
          <a:pPr lvl="0" algn="ctr" defTabSz="1244600">
            <a:lnSpc>
              <a:spcPct val="90000"/>
            </a:lnSpc>
            <a:spcBef>
              <a:spcPct val="0"/>
            </a:spcBef>
            <a:spcAft>
              <a:spcPct val="35000"/>
            </a:spcAft>
          </a:pPr>
          <a:r>
            <a:rPr lang="en-US" sz="2000" kern="1200" dirty="0" smtClean="0"/>
            <a:t>Visiting series and  Team </a:t>
          </a:r>
          <a:r>
            <a:rPr lang="en-US" sz="2000" kern="1200" dirty="0"/>
            <a:t>Away days </a:t>
          </a:r>
        </a:p>
        <a:p>
          <a:pPr lvl="0" algn="ctr" defTabSz="1244600">
            <a:lnSpc>
              <a:spcPct val="90000"/>
            </a:lnSpc>
            <a:spcBef>
              <a:spcPct val="0"/>
            </a:spcBef>
            <a:spcAft>
              <a:spcPct val="35000"/>
            </a:spcAft>
          </a:pPr>
          <a:r>
            <a:rPr lang="en-US" sz="2000" kern="1200" dirty="0">
              <a:solidFill>
                <a:schemeClr val="bg1"/>
              </a:solidFill>
            </a:rPr>
            <a:t>AHP Week October 2023 </a:t>
          </a:r>
        </a:p>
      </dsp:txBody>
      <dsp:txXfrm>
        <a:off x="5446709" y="471457"/>
        <a:ext cx="2617079" cy="4384852"/>
      </dsp:txXfrm>
    </dsp:sp>
    <dsp:sp modelId="{7529D916-526D-47AF-9566-D0620B81045F}">
      <dsp:nvSpPr>
        <dsp:cNvPr id="0" name=""/>
        <dsp:cNvSpPr/>
      </dsp:nvSpPr>
      <dsp:spPr>
        <a:xfrm>
          <a:off x="8304057" y="586887"/>
          <a:ext cx="2588964" cy="4342775"/>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solidFill>
                <a:srgbClr val="FF0000"/>
              </a:solidFill>
            </a:rPr>
            <a:t>Building Our Future:</a:t>
          </a:r>
          <a:endParaRPr lang="en-US" sz="2200" kern="1200" dirty="0"/>
        </a:p>
        <a:p>
          <a:pPr lvl="0" algn="ctr" defTabSz="977900">
            <a:lnSpc>
              <a:spcPct val="90000"/>
            </a:lnSpc>
            <a:spcBef>
              <a:spcPct val="0"/>
            </a:spcBef>
            <a:spcAft>
              <a:spcPct val="35000"/>
            </a:spcAft>
          </a:pPr>
          <a:r>
            <a:rPr lang="en-US" sz="2200" kern="1200" dirty="0" smtClean="0"/>
            <a:t>24/25 </a:t>
          </a:r>
          <a:r>
            <a:rPr lang="en-US" sz="2200" kern="1200" dirty="0" smtClean="0"/>
            <a:t>Delivering our AHP </a:t>
          </a:r>
          <a:r>
            <a:rPr lang="en-US" sz="2200" kern="1200" dirty="0" smtClean="0"/>
            <a:t>Priorities </a:t>
          </a:r>
          <a:endParaRPr lang="en-US" sz="2200" kern="1200" dirty="0"/>
        </a:p>
        <a:p>
          <a:pPr lvl="0" algn="ctr" defTabSz="977900">
            <a:lnSpc>
              <a:spcPct val="90000"/>
            </a:lnSpc>
            <a:spcBef>
              <a:spcPct val="0"/>
            </a:spcBef>
            <a:spcAft>
              <a:spcPct val="35000"/>
            </a:spcAft>
          </a:pPr>
          <a:r>
            <a:rPr lang="en-US" sz="2200" kern="1200" dirty="0" smtClean="0">
              <a:sym typeface="Symbol" panose="05050102010706020507" pitchFamily="18" charset="2"/>
            </a:rPr>
            <a:t>1/ Data &amp; Informatics</a:t>
          </a:r>
        </a:p>
        <a:p>
          <a:pPr lvl="0" algn="ctr" defTabSz="977900">
            <a:lnSpc>
              <a:spcPct val="90000"/>
            </a:lnSpc>
            <a:spcBef>
              <a:spcPct val="0"/>
            </a:spcBef>
            <a:spcAft>
              <a:spcPct val="35000"/>
            </a:spcAft>
          </a:pPr>
          <a:r>
            <a:rPr lang="en-US" sz="2200" kern="1200" dirty="0" smtClean="0">
              <a:sym typeface="Symbol" panose="05050102010706020507" pitchFamily="18" charset="2"/>
            </a:rPr>
            <a:t>2/ AHP Wide Projects</a:t>
          </a:r>
        </a:p>
        <a:p>
          <a:pPr lvl="0" algn="ctr" defTabSz="977900">
            <a:lnSpc>
              <a:spcPct val="90000"/>
            </a:lnSpc>
            <a:spcBef>
              <a:spcPct val="0"/>
            </a:spcBef>
            <a:spcAft>
              <a:spcPct val="35000"/>
            </a:spcAft>
          </a:pPr>
          <a:r>
            <a:rPr lang="en-US" sz="2200" kern="1200" dirty="0" smtClean="0">
              <a:sym typeface="Symbol" panose="05050102010706020507" pitchFamily="18" charset="2"/>
            </a:rPr>
            <a:t>3/ Connecting and Collaborating</a:t>
          </a:r>
        </a:p>
      </dsp:txBody>
      <dsp:txXfrm>
        <a:off x="8430440" y="713270"/>
        <a:ext cx="2336198" cy="409000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7E973AC9-2E91-4A5A-8AD0-3C8DF43ACC3B}" type="datetimeFigureOut">
              <a:rPr lang="en-GB" smtClean="0"/>
              <a:t>01/10/2024</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814D3002-202D-4BBE-A52D-605A89F56B28}" type="slidenum">
              <a:rPr lang="en-GB" smtClean="0"/>
              <a:t>‹#›</a:t>
            </a:fld>
            <a:endParaRPr lang="en-GB"/>
          </a:p>
        </p:txBody>
      </p:sp>
    </p:spTree>
    <p:extLst>
      <p:ext uri="{BB962C8B-B14F-4D97-AF65-F5344CB8AC3E}">
        <p14:creationId xmlns:p14="http://schemas.microsoft.com/office/powerpoint/2010/main" val="240507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0D60D3BB-3302-8B44-8E55-44BD7CC6F7E8}" type="datetimeFigureOut">
              <a:rPr lang="en-US" smtClean="0"/>
              <a:t>10/1/2024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28F40AC0-61BE-D842-9FE8-1FA39DB3D942}" type="slidenum">
              <a:rPr lang="en-US" smtClean="0"/>
              <a:t>‹#›</a:t>
            </a:fld>
            <a:endParaRPr lang="en-US"/>
          </a:p>
        </p:txBody>
      </p:sp>
    </p:spTree>
    <p:extLst>
      <p:ext uri="{BB962C8B-B14F-4D97-AF65-F5344CB8AC3E}">
        <p14:creationId xmlns:p14="http://schemas.microsoft.com/office/powerpoint/2010/main" val="3517121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england.nhs.uk/publication/the-allied-health-professions-ahps-strategy-for-england/"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Welcome!</a:t>
            </a:r>
            <a:r>
              <a:rPr lang="en-GB"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Today is a wonderful opportunity for AHPS working across a wide breadth of roles, services, settings and locations to come together. I hope you will have the opportunity to connect and celebrate the fantastic work AHPS are leading across ELFT. </a:t>
            </a: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As you know it will be 7</a:t>
            </a:r>
            <a:r>
              <a:rPr lang="en-GB" baseline="30000" dirty="0" smtClean="0"/>
              <a:t>th</a:t>
            </a:r>
            <a:r>
              <a:rPr lang="en-GB" baseline="0" dirty="0" smtClean="0"/>
              <a:t> National AHP Day on Monday 14</a:t>
            </a:r>
            <a:r>
              <a:rPr lang="en-GB" baseline="30000" dirty="0" smtClean="0"/>
              <a:t>th</a:t>
            </a:r>
            <a:r>
              <a:rPr lang="en-GB" baseline="0" dirty="0" smtClean="0"/>
              <a:t> October. The theme is </a:t>
            </a:r>
            <a:r>
              <a:rPr lang="en-GB" sz="1200" b="0" i="0" kern="1200" dirty="0" smtClean="0">
                <a:solidFill>
                  <a:schemeClr val="tx1"/>
                </a:solidFill>
                <a:effectLst/>
                <a:latin typeface="+mn-lt"/>
                <a:ea typeface="+mn-ea"/>
                <a:cs typeface="+mn-cs"/>
              </a:rPr>
              <a:t>Quality and safety is the key theme for AHPs Day 2024. This aligns with the </a:t>
            </a:r>
            <a:r>
              <a:rPr lang="en-GB" sz="1200" b="0" i="0" u="sng" kern="1200" dirty="0" smtClean="0">
                <a:solidFill>
                  <a:schemeClr val="tx1"/>
                </a:solidFill>
                <a:effectLst/>
                <a:latin typeface="+mn-lt"/>
                <a:ea typeface="+mn-ea"/>
                <a:cs typeface="+mn-cs"/>
                <a:hlinkClick r:id="rId3"/>
              </a:rPr>
              <a:t>AHP strategy for England (2022-2027): AHPs Deliver</a:t>
            </a:r>
            <a:r>
              <a:rPr lang="en-GB" sz="1200" b="0" i="0" kern="1200" dirty="0" smtClean="0">
                <a:solidFill>
                  <a:schemeClr val="tx1"/>
                </a:solidFill>
                <a:effectLst/>
                <a:latin typeface="+mn-lt"/>
                <a:ea typeface="+mn-ea"/>
                <a:cs typeface="+mn-cs"/>
              </a:rPr>
              <a:t>,  which emphasises the importance of providing exceptional care to the people and communities we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Thank you to everyone that is presenting today and who has prepared posters, all work is available to view via QR code </a:t>
            </a:r>
            <a:r>
              <a:rPr lang="en-GB" baseline="0" dirty="0" smtClean="0"/>
              <a:t>links and poster display. </a:t>
            </a:r>
            <a:endParaRPr lang="en-GB" baseline="0" dirty="0" smtClean="0"/>
          </a:p>
          <a:p>
            <a:endParaRPr lang="en-GB" dirty="0" smtClean="0"/>
          </a:p>
          <a:p>
            <a:r>
              <a:rPr lang="en-GB" baseline="0" dirty="0" smtClean="0"/>
              <a:t>Flags – QR code to main room presentations available to download and view during/after conference – there will also be Links to seminars and posters this pm. </a:t>
            </a:r>
          </a:p>
          <a:p>
            <a:endParaRPr lang="en-GB" baseline="0" dirty="0" smtClean="0"/>
          </a:p>
          <a:p>
            <a:r>
              <a:rPr lang="en-GB" baseline="0" dirty="0" smtClean="0"/>
              <a:t>Flags – Evaluation Form – complete as you go or at the end</a:t>
            </a:r>
          </a:p>
          <a:p>
            <a:endParaRPr lang="en-GB" dirty="0" smtClean="0"/>
          </a:p>
          <a:p>
            <a:r>
              <a:rPr lang="en-GB" dirty="0" smtClean="0"/>
              <a:t>Agenda/Breaks/</a:t>
            </a:r>
            <a:r>
              <a:rPr lang="en-GB" baseline="0" dirty="0" smtClean="0"/>
              <a:t>Toilets/Coffee </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morning we will be based here in main room with a morning break and after lunch we will head upstairs to our seminar sessions before finishing with our awards presentations. You will have been advised at registration of the seminar allocation but there will also be lists on the seminar doors.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We have a great programme and I hope you will feel proud and inspired during the 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Selfie board and social Media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Scribe capturing the key themes and actions from the days speakers and discussions and opportunity to share your reflections, thoughts and actions over breaks.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Welcome Lorraine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28F40AC0-61BE-D842-9FE8-1FA39DB3D942}" type="slidenum">
              <a:rPr lang="en-US" smtClean="0"/>
              <a:t>1</a:t>
            </a:fld>
            <a:endParaRPr lang="en-US"/>
          </a:p>
        </p:txBody>
      </p:sp>
    </p:spTree>
    <p:extLst>
      <p:ext uri="{BB962C8B-B14F-4D97-AF65-F5344CB8AC3E}">
        <p14:creationId xmlns:p14="http://schemas.microsoft.com/office/powerpoint/2010/main" val="2942003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smtClean="0"/>
          </a:p>
          <a:p>
            <a:r>
              <a:rPr lang="en-GB" dirty="0" smtClean="0"/>
              <a:t>Lots of great examples in the seminar this pm and keen for people to get involved in this work </a:t>
            </a:r>
            <a:endParaRPr lang="en-GB" dirty="0"/>
          </a:p>
        </p:txBody>
      </p:sp>
      <p:sp>
        <p:nvSpPr>
          <p:cNvPr id="4" name="Slide Number Placeholder 3"/>
          <p:cNvSpPr>
            <a:spLocks noGrp="1"/>
          </p:cNvSpPr>
          <p:nvPr>
            <p:ph type="sldNum" sz="quarter" idx="10"/>
          </p:nvPr>
        </p:nvSpPr>
        <p:spPr/>
        <p:txBody>
          <a:bodyPr/>
          <a:lstStyle/>
          <a:p>
            <a:fld id="{28F40AC0-61BE-D842-9FE8-1FA39DB3D942}" type="slidenum">
              <a:rPr lang="en-US" smtClean="0"/>
              <a:t>10</a:t>
            </a:fld>
            <a:endParaRPr lang="en-US"/>
          </a:p>
        </p:txBody>
      </p:sp>
    </p:spTree>
    <p:extLst>
      <p:ext uri="{BB962C8B-B14F-4D97-AF65-F5344CB8AC3E}">
        <p14:creationId xmlns:p14="http://schemas.microsoft.com/office/powerpoint/2010/main" val="2556217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prstClr val="black"/>
                </a:solidFill>
              </a:rPr>
              <a:t>Job planning at ELFT is a strategic approach designed to align your unique roles and contributions with our collective goals, ensuring a balanced and fulfilling professional life</a:t>
            </a:r>
            <a:endParaRPr lang="en-GB" sz="1200" b="1" dirty="0" smtClean="0">
              <a:solidFill>
                <a:prstClr val="black"/>
              </a:solidFill>
            </a:endParaRPr>
          </a:p>
          <a:p>
            <a:endParaRPr lang="en-US" sz="1200" b="1" dirty="0" smtClean="0"/>
          </a:p>
          <a:p>
            <a:endParaRPr lang="en-US" sz="1200" b="1" dirty="0" smtClean="0"/>
          </a:p>
          <a:p>
            <a:endParaRPr lang="en-US" sz="1200" b="1" dirty="0" smtClean="0"/>
          </a:p>
        </p:txBody>
      </p:sp>
      <p:sp>
        <p:nvSpPr>
          <p:cNvPr id="4" name="Slide Number Placeholder 3"/>
          <p:cNvSpPr>
            <a:spLocks noGrp="1"/>
          </p:cNvSpPr>
          <p:nvPr>
            <p:ph type="sldNum" sz="quarter" idx="10"/>
          </p:nvPr>
        </p:nvSpPr>
        <p:spPr/>
        <p:txBody>
          <a:bodyPr/>
          <a:lstStyle/>
          <a:p>
            <a:fld id="{28F40AC0-61BE-D842-9FE8-1FA39DB3D942}" type="slidenum">
              <a:rPr lang="en-US" smtClean="0"/>
              <a:t>11</a:t>
            </a:fld>
            <a:endParaRPr lang="en-US"/>
          </a:p>
        </p:txBody>
      </p:sp>
    </p:spTree>
    <p:extLst>
      <p:ext uri="{BB962C8B-B14F-4D97-AF65-F5344CB8AC3E}">
        <p14:creationId xmlns:p14="http://schemas.microsoft.com/office/powerpoint/2010/main" val="1281688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a:p>
        </p:txBody>
      </p:sp>
      <p:sp>
        <p:nvSpPr>
          <p:cNvPr id="4" name="Slide Number Placeholder 3"/>
          <p:cNvSpPr>
            <a:spLocks noGrp="1"/>
          </p:cNvSpPr>
          <p:nvPr>
            <p:ph type="sldNum" sz="quarter" idx="10"/>
          </p:nvPr>
        </p:nvSpPr>
        <p:spPr/>
        <p:txBody>
          <a:bodyPr/>
          <a:lstStyle/>
          <a:p>
            <a:fld id="{CB7613BF-12D1-46E1-9D03-BB34AB0384DC}" type="slidenum">
              <a:rPr lang="en-GB" smtClean="0"/>
              <a:t>13</a:t>
            </a:fld>
            <a:endParaRPr lang="en-GB"/>
          </a:p>
        </p:txBody>
      </p:sp>
    </p:spTree>
    <p:extLst>
      <p:ext uri="{BB962C8B-B14F-4D97-AF65-F5344CB8AC3E}">
        <p14:creationId xmlns:p14="http://schemas.microsoft.com/office/powerpoint/2010/main" val="3743189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70000"/>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i="1" baseline="0" dirty="0">
              <a:latin typeface="Calibri" panose="020F0502020204030204" pitchFamily="34" charset="0"/>
              <a:ea typeface="Calibri" panose="020F0502020204030204" pitchFamily="34" charset="0"/>
            </a:endParaRPr>
          </a:p>
          <a:p>
            <a:r>
              <a:rPr lang="en-GB" baseline="0" dirty="0" smtClean="0"/>
              <a:t>Our conference has been shaped around the ELFT AHP Annual Plan and Priorities to support delivery of the ELFT overall strategic mission to improve the quality of life for all we serve. </a:t>
            </a:r>
            <a:endParaRPr lang="en-GB" baseline="0" dirty="0" smtClean="0"/>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Our overall AHP mission is to Grow and Develop AHPs at ELFT to Reflect and Meet the Needs of Our Service Users. This includes a commitment to enable AHPs to develop across all x4 pillars of professional practice clinical, education, research and this leadership.  </a:t>
            </a:r>
            <a:endParaRPr lang="en-GB" baseline="0" dirty="0" smtClean="0"/>
          </a:p>
          <a:p>
            <a:endParaRPr lang="en-GB" baseline="0" dirty="0" smtClean="0"/>
          </a:p>
          <a:p>
            <a:r>
              <a:rPr lang="en-GB" baseline="0" dirty="0" smtClean="0"/>
              <a:t>I wanted to share the </a:t>
            </a:r>
            <a:r>
              <a:rPr lang="en-GB" baseline="0" dirty="0" smtClean="0"/>
              <a:t>journey and development </a:t>
            </a:r>
            <a:r>
              <a:rPr lang="en-GB" baseline="0" dirty="0" smtClean="0"/>
              <a:t>of the AHP Priorities with you today.. Importantly </a:t>
            </a:r>
            <a:r>
              <a:rPr lang="en-GB" baseline="0" dirty="0" smtClean="0"/>
              <a:t>this is as an evolving </a:t>
            </a:r>
            <a:r>
              <a:rPr lang="en-GB" baseline="0" dirty="0" smtClean="0"/>
              <a:t>and iterating </a:t>
            </a:r>
            <a:r>
              <a:rPr lang="en-GB" baseline="0" dirty="0" smtClean="0"/>
              <a:t>long term plan that needs to adapt and be agile to respond to challenges and opportunities. </a:t>
            </a:r>
          </a:p>
          <a:p>
            <a:endParaRPr lang="en-GB" baseline="0" dirty="0" smtClean="0"/>
          </a:p>
          <a:p>
            <a:r>
              <a:rPr lang="en-GB" baseline="0" dirty="0" smtClean="0"/>
              <a:t>Todays conference and discussions today will continue to inform the AHP Priorities as we connect and collaborate. During the conference you will have the opportunity to sign up to an area of interest so we can continue to update, network and connect beyond today.  </a:t>
            </a:r>
          </a:p>
          <a:p>
            <a:endParaRPr lang="en-GB" baseline="0" dirty="0" smtClean="0"/>
          </a:p>
          <a:p>
            <a:r>
              <a:rPr lang="en-GB" baseline="0" dirty="0" smtClean="0"/>
              <a:t>Our AHP Hub on the Intranet will be a key point of information and communication. </a:t>
            </a:r>
          </a:p>
          <a:p>
            <a:endParaRPr lang="en-GB"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28F40AC0-61BE-D842-9FE8-1FA39DB3D942}" type="slidenum">
              <a:rPr lang="en-US" smtClean="0"/>
              <a:t>2</a:t>
            </a:fld>
            <a:endParaRPr lang="en-US"/>
          </a:p>
        </p:txBody>
      </p:sp>
    </p:spTree>
    <p:extLst>
      <p:ext uri="{BB962C8B-B14F-4D97-AF65-F5344CB8AC3E}">
        <p14:creationId xmlns:p14="http://schemas.microsoft.com/office/powerpoint/2010/main" val="1749108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ELFT we</a:t>
            </a:r>
            <a:r>
              <a:rPr lang="en-GB" baseline="0" dirty="0" smtClean="0"/>
              <a:t> have a fantastic, diverse AHP Community (just under 600 WTE), 9/14 professions.  </a:t>
            </a:r>
            <a:r>
              <a:rPr lang="en-GB" i="1" dirty="0" smtClean="0">
                <a:cs typeface="Calibri"/>
              </a:rPr>
              <a:t>As </a:t>
            </a:r>
            <a:r>
              <a:rPr lang="en-GB" i="1" dirty="0" smtClean="0">
                <a:cs typeface="Calibri"/>
              </a:rPr>
              <a:t>you are all aware AHPs </a:t>
            </a:r>
            <a:r>
              <a:rPr lang="en-GB" i="1" dirty="0">
                <a:cs typeface="Calibri"/>
              </a:rPr>
              <a:t>deliver</a:t>
            </a:r>
            <a:r>
              <a:rPr lang="en-GB" i="1" baseline="0" dirty="0">
                <a:cs typeface="Calibri"/>
              </a:rPr>
              <a:t> </a:t>
            </a:r>
            <a:r>
              <a:rPr lang="en-GB" i="1" baseline="0" dirty="0" smtClean="0">
                <a:cs typeface="Calibri"/>
              </a:rPr>
              <a:t>services (NEL, BLMK and specialist services) </a:t>
            </a:r>
            <a:r>
              <a:rPr lang="en-GB" i="1" baseline="0" dirty="0">
                <a:cs typeface="Calibri"/>
              </a:rPr>
              <a:t>across the Trust, across the lifespan and all </a:t>
            </a:r>
            <a:r>
              <a:rPr lang="en-GB" i="1" baseline="0" dirty="0" smtClean="0">
                <a:cs typeface="Calibri"/>
              </a:rPr>
              <a:t>settings including health, social care, education and community.  </a:t>
            </a:r>
            <a:endParaRPr lang="en-GB" i="1" baseline="0" dirty="0" smtClean="0">
              <a:cs typeface="Calibri"/>
            </a:endParaRPr>
          </a:p>
          <a:p>
            <a:endParaRPr lang="en-GB" i="1" baseline="0" dirty="0" smtClean="0">
              <a:cs typeface="Calibri"/>
            </a:endParaRPr>
          </a:p>
          <a:p>
            <a:r>
              <a:rPr lang="en-GB" i="1" baseline="0" dirty="0" smtClean="0">
                <a:cs typeface="Calibri"/>
              </a:rPr>
              <a:t>Our AHP Community includes registered AHPs, AHP Support Workers, Apprentices, Students, AHPs in Advanced Roles, AHP Clinical Academics and Researchers. I am immensely proud and inspired as I continue to have the opportunity to visit and hear about the work you do everyday to improve the quality of life of our service users and local communities. I want to thank you all for your passion and commitment. We will hear today many examples of improvement and innovation within services and of compassionate leadership and support for each other.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7613BF-12D1-46E1-9D03-BB34AB0384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227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We</a:t>
            </a:r>
            <a:r>
              <a:rPr lang="en-GB" sz="1200" baseline="0" dirty="0" smtClean="0"/>
              <a:t> are all aware of the wider context and challenges faced across the Health and Care System, which you will be experiencing every day within clinical practice and leadership. Reflected in recent NHS and Social Care reviews, national and system strategy and policy (</a:t>
            </a:r>
            <a:r>
              <a:rPr lang="en-GB" sz="1200" baseline="0" dirty="0" err="1" smtClean="0"/>
              <a:t>Darzi</a:t>
            </a:r>
            <a:r>
              <a:rPr lang="en-GB" sz="1200" baseline="0" dirty="0" smtClean="0"/>
              <a:t> 2024, NHS LTP and Workforce Plan). </a:t>
            </a:r>
          </a:p>
          <a:p>
            <a:endParaRPr lang="en-GB" sz="1200" baseline="0" dirty="0"/>
          </a:p>
          <a:p>
            <a:r>
              <a:rPr lang="en-GB" sz="1200" baseline="0" dirty="0"/>
              <a:t>There </a:t>
            </a:r>
            <a:r>
              <a:rPr lang="en-GB" sz="1200" baseline="0" dirty="0" smtClean="0"/>
              <a:t>is clear recognition that doing </a:t>
            </a:r>
            <a:r>
              <a:rPr lang="en-GB" sz="1200" baseline="0" dirty="0"/>
              <a:t>more of the same is not the solution and a person centred approach that holds prevention and supports people to live and be supported within their communities needs to be embodied to optimise the use of the available resources. This requires thinking creatively and differently and this includes developing the </a:t>
            </a:r>
            <a:r>
              <a:rPr lang="en-GB" sz="1200" baseline="0" dirty="0" smtClean="0"/>
              <a:t>pathways, </a:t>
            </a:r>
            <a:r>
              <a:rPr lang="en-GB" sz="1200" baseline="0" dirty="0"/>
              <a:t>workforce </a:t>
            </a:r>
            <a:r>
              <a:rPr lang="en-GB" sz="1200" baseline="0" dirty="0" smtClean="0"/>
              <a:t>and enabling technology to deliver.</a:t>
            </a:r>
          </a:p>
          <a:p>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Our AHPs community are uniquely positioned to support and lead in this work. However, the level and combination of challenges can feel overwhelming.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Having key priorities and working in partnership, both as an AHP community and connected to </a:t>
            </a:r>
            <a:r>
              <a:rPr lang="en-GB" baseline="0" dirty="0" smtClean="0"/>
              <a:t>wider Trust, place based, System, Regional and National initiatives will enable us to go Further Together; with improving quality and experience of care at heart of all we do.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smtClean="0"/>
          </a:p>
          <a:p>
            <a:endParaRPr lang="en-GB" sz="1200" baseline="0" dirty="0"/>
          </a:p>
          <a:p>
            <a:endParaRPr lang="en-GB" sz="120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7613BF-12D1-46E1-9D03-BB34AB0384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691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a:t>
            </a:r>
            <a:r>
              <a:rPr lang="en-GB" dirty="0"/>
              <a:t>ELFT AHPs are also part of the wider AHP Community across our Regions and Integrated Care Systems. </a:t>
            </a:r>
            <a:endParaRPr lang="en-GB" dirty="0" smtClean="0"/>
          </a:p>
          <a:p>
            <a:endParaRPr lang="en-GB" dirty="0" smtClean="0"/>
          </a:p>
          <a:p>
            <a:r>
              <a:rPr lang="en-GB" dirty="0" smtClean="0"/>
              <a:t>The </a:t>
            </a:r>
            <a:r>
              <a:rPr lang="en-GB" dirty="0"/>
              <a:t>NEL and BLMK AHP Councils and Faculties bring together leadership across provider organisations, health and social care, VCS partners, HEIS, HEE (TWD) and ICB workforce leads. Identify AHP priorities and opportunities, connect to ICS and support delivery </a:t>
            </a:r>
            <a:r>
              <a:rPr lang="en-GB" dirty="0" smtClean="0"/>
              <a:t>of </a:t>
            </a:r>
            <a:r>
              <a:rPr lang="en-GB" dirty="0"/>
              <a:t>the ICS Strategy and Priorities. </a:t>
            </a:r>
            <a:endParaRPr lang="en-GB" dirty="0" smtClean="0"/>
          </a:p>
          <a:p>
            <a:endParaRPr lang="en-GB" dirty="0" smtClean="0"/>
          </a:p>
          <a:p>
            <a:r>
              <a:rPr lang="en-GB" dirty="0" smtClean="0"/>
              <a:t>You may already</a:t>
            </a:r>
            <a:r>
              <a:rPr lang="en-GB" baseline="0" dirty="0" smtClean="0"/>
              <a:t> be involved in </a:t>
            </a:r>
            <a:r>
              <a:rPr lang="en-GB" baseline="0" dirty="0" err="1" smtClean="0"/>
              <a:t>workstreams</a:t>
            </a:r>
            <a:r>
              <a:rPr lang="en-GB" baseline="0" dirty="0" smtClean="0"/>
              <a:t> led by the AHP Faculty – BLMK AHP Faculty are here today. </a:t>
            </a:r>
            <a:endParaRPr lang="en-GB" dirty="0" smtClean="0"/>
          </a:p>
          <a:p>
            <a:endParaRPr lang="en-GB" dirty="0" smtClean="0"/>
          </a:p>
          <a:p>
            <a:r>
              <a:rPr lang="en-GB" dirty="0" smtClean="0"/>
              <a:t>We will also be joined today by Rachel,</a:t>
            </a:r>
            <a:r>
              <a:rPr lang="en-GB" baseline="0" dirty="0" smtClean="0"/>
              <a:t> Hannah and Steve. </a:t>
            </a:r>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7613BF-12D1-46E1-9D03-BB34AB0384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511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i="1" dirty="0" smtClean="0">
                <a:solidFill>
                  <a:schemeClr val="tx1"/>
                </a:solidFill>
              </a:rPr>
              <a:t>Over</a:t>
            </a:r>
            <a:r>
              <a:rPr lang="en-GB" sz="1200" i="1" baseline="0" dirty="0" smtClean="0">
                <a:solidFill>
                  <a:schemeClr val="tx1"/>
                </a:solidFill>
              </a:rPr>
              <a:t> the course of a year, using an appreciative enquiry approach, I have worked with AHP leaders, spent time with services and reviewed AHP data insights (</a:t>
            </a:r>
            <a:r>
              <a:rPr lang="en-GB" sz="1200" i="1" baseline="0" dirty="0" err="1" smtClean="0">
                <a:solidFill>
                  <a:schemeClr val="tx1"/>
                </a:solidFill>
              </a:rPr>
              <a:t>e.g</a:t>
            </a:r>
            <a:r>
              <a:rPr lang="en-GB" sz="1200" i="1" baseline="0" dirty="0" smtClean="0">
                <a:solidFill>
                  <a:schemeClr val="tx1"/>
                </a:solidFill>
              </a:rPr>
              <a:t> Staff survey, workforce reports) to explore successes,</a:t>
            </a:r>
            <a:r>
              <a:rPr lang="en-GB" sz="1200" i="1" dirty="0" smtClean="0">
                <a:solidFill>
                  <a:schemeClr val="tx1"/>
                </a:solidFill>
              </a:rPr>
              <a:t> what matters most, challenges and priorities for improvement. </a:t>
            </a:r>
          </a:p>
          <a:p>
            <a:pPr marL="0" indent="0">
              <a:buFont typeface="Arial" panose="020B0604020202020204" pitchFamily="34" charset="0"/>
              <a:buNone/>
            </a:pPr>
            <a:endParaRPr lang="en-GB" sz="1200" i="1"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dirty="0" smtClean="0"/>
              <a:t>A design principle throughout has been seeking to support/align the AHP priorities with initiatives within services, directorates and professional groups -identifying where there are areas of commonality and opportunities for collaboration.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smtClean="0"/>
          </a:p>
          <a:p>
            <a:pPr marL="0" indent="0">
              <a:buFont typeface="Arial" panose="020B0604020202020204" pitchFamily="34" charset="0"/>
              <a:buNone/>
            </a:pPr>
            <a:r>
              <a:rPr lang="en-GB" sz="1200" i="1" dirty="0" smtClean="0">
                <a:solidFill>
                  <a:schemeClr val="tx1"/>
                </a:solidFill>
              </a:rPr>
              <a:t>Working with senior leaders, we agreed the AHP Strategic priorities to</a:t>
            </a:r>
            <a:r>
              <a:rPr lang="en-GB" sz="1200" i="1" baseline="0" dirty="0" smtClean="0">
                <a:solidFill>
                  <a:schemeClr val="tx1"/>
                </a:solidFill>
              </a:rPr>
              <a:t> include within our annual plan using </a:t>
            </a:r>
            <a:r>
              <a:rPr lang="en-GB" sz="1200" i="1" dirty="0" smtClean="0">
                <a:solidFill>
                  <a:schemeClr val="tx1"/>
                </a:solidFill>
              </a:rPr>
              <a:t>nominal </a:t>
            </a:r>
            <a:r>
              <a:rPr lang="en-GB" sz="1200" i="1" dirty="0" smtClean="0">
                <a:solidFill>
                  <a:schemeClr val="tx1"/>
                </a:solidFill>
              </a:rPr>
              <a:t>group technique, affinity diagram and multi voting</a:t>
            </a:r>
            <a:r>
              <a:rPr lang="en-GB" sz="1200" i="1" dirty="0" smtClean="0">
                <a:solidFill>
                  <a:schemeClr val="tx1"/>
                </a:solidFill>
              </a:rPr>
              <a:t>.</a:t>
            </a:r>
          </a:p>
          <a:p>
            <a:pPr marL="0" indent="0">
              <a:buFont typeface="Arial" panose="020B0604020202020204" pitchFamily="34" charset="0"/>
              <a:buNone/>
            </a:pPr>
            <a:endParaRPr lang="en-GB" sz="1200" i="1"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aseline="0" dirty="0" smtClean="0"/>
              <a:t>Having key priorities and working in partnership, both as an AHP community and connected to </a:t>
            </a:r>
            <a:r>
              <a:rPr lang="en-GB" baseline="0" dirty="0" smtClean="0"/>
              <a:t>wider Trust, place based, System, Regional and National initiatives will enable us to go Further Together; with improving quality and experience of care at heart of all we do. </a:t>
            </a:r>
          </a:p>
          <a:p>
            <a:r>
              <a:rPr lang="en-GB" dirty="0">
                <a:cs typeface="+mn-lt"/>
              </a:rPr>
              <a:t/>
            </a:r>
            <a:br>
              <a:rPr lang="en-GB" dirty="0">
                <a:cs typeface="+mn-lt"/>
              </a:rPr>
            </a:b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7613BF-12D1-46E1-9D03-BB34AB0384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208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kumimoji="0" lang="en-US" sz="1200" b="0" i="0" u="none" strike="noStrike" cap="none" spc="0" normalizeH="0" baseline="0" noProof="0" dirty="0" smtClean="0">
                <a:ln>
                  <a:noFill/>
                </a:ln>
                <a:solidFill>
                  <a:prstClr val="black"/>
                </a:solidFill>
                <a:effectLst/>
                <a:uLnTx/>
                <a:uFillTx/>
                <a:latin typeface="Arial"/>
                <a:ea typeface="+mn-ea"/>
                <a:cs typeface="Calibri"/>
              </a:rPr>
              <a:t>Our Annual Plan is available to view on the Intranet – link via the ELFT AHP Hub. </a:t>
            </a:r>
          </a:p>
          <a:p>
            <a:pPr lvl="0" rtl="0"/>
            <a:endParaRPr kumimoji="0" lang="en-US" sz="1200" b="0" i="0" u="none" strike="noStrike" cap="none" spc="0" normalizeH="0" baseline="0" noProof="0" dirty="0" smtClean="0">
              <a:ln>
                <a:noFill/>
              </a:ln>
              <a:solidFill>
                <a:prstClr val="black"/>
              </a:solidFill>
              <a:effectLst/>
              <a:uLnTx/>
              <a:uFillTx/>
              <a:latin typeface="Arial"/>
              <a:ea typeface="+mn-ea"/>
              <a:cs typeface="Calibri"/>
            </a:endParaRPr>
          </a:p>
          <a:p>
            <a:pPr lvl="0"/>
            <a:r>
              <a:rPr kumimoji="0" lang="en-US" sz="1200" b="0" i="0" u="none" strike="noStrike" cap="none" spc="0" normalizeH="0" baseline="0" noProof="0" dirty="0" smtClean="0">
                <a:ln>
                  <a:noFill/>
                </a:ln>
                <a:solidFill>
                  <a:prstClr val="black"/>
                </a:solidFill>
                <a:effectLst/>
                <a:uLnTx/>
                <a:uFillTx/>
                <a:latin typeface="Arial"/>
                <a:ea typeface="+mn-ea"/>
                <a:cs typeface="Calibri"/>
              </a:rPr>
              <a:t>To achieve our mission of Growing and Developing AHPs at ELFT to meet and reflect the needs of our service users we identified x4 priority areas, each with a specific improvement project (red) and all with key requirements around </a:t>
            </a:r>
            <a:r>
              <a:rPr lang="en-US" dirty="0" smtClean="0">
                <a:sym typeface="Symbol" panose="05050102010706020507" pitchFamily="18" charset="2"/>
              </a:rPr>
              <a:t>1/ AHP Data &amp; Informatics and 2/ Connecting and Collaborating</a:t>
            </a:r>
            <a:r>
              <a:rPr lang="en-US" baseline="0" dirty="0" smtClean="0">
                <a:sym typeface="Symbol" panose="05050102010706020507" pitchFamily="18" charset="2"/>
              </a:rPr>
              <a:t>.</a:t>
            </a:r>
            <a:endParaRPr lang="en-US" dirty="0" smtClean="0">
              <a:sym typeface="Symbol" panose="05050102010706020507" pitchFamily="18" charset="2"/>
            </a:endParaRPr>
          </a:p>
          <a:p>
            <a:pPr lvl="0" rtl="0"/>
            <a:endParaRPr kumimoji="0" lang="en-US" sz="1200" b="0" i="0" u="none" strike="noStrike" cap="none" spc="0" normalizeH="0" baseline="0" noProof="0" dirty="0" smtClean="0">
              <a:ln>
                <a:noFill/>
              </a:ln>
              <a:solidFill>
                <a:prstClr val="black"/>
              </a:solidFill>
              <a:effectLst/>
              <a:uLnTx/>
              <a:uFillTx/>
              <a:latin typeface="Arial"/>
              <a:ea typeface="+mn-ea"/>
              <a:cs typeface="Calibri"/>
            </a:endParaRPr>
          </a:p>
          <a:p>
            <a:pPr lvl="0" rtl="0"/>
            <a:endParaRPr kumimoji="0" lang="en-US" sz="1200" b="0" i="0" u="none" strike="noStrike" cap="none" spc="0" normalizeH="0" baseline="0" noProof="0" dirty="0" smtClean="0">
              <a:ln>
                <a:noFill/>
              </a:ln>
              <a:solidFill>
                <a:prstClr val="black"/>
              </a:solidFill>
              <a:effectLst/>
              <a:uLnTx/>
              <a:uFillTx/>
              <a:latin typeface="Arial"/>
              <a:ea typeface="+mn-ea"/>
              <a:cs typeface="Calibri"/>
            </a:endParaRPr>
          </a:p>
          <a:p>
            <a:pPr lvl="0" rtl="0"/>
            <a:r>
              <a:rPr kumimoji="0" lang="en-US" sz="1200" b="0" i="0" u="none" strike="noStrike" cap="none" spc="0" normalizeH="0" baseline="0" noProof="0" dirty="0" smtClean="0">
                <a:ln>
                  <a:noFill/>
                </a:ln>
                <a:solidFill>
                  <a:prstClr val="black"/>
                </a:solidFill>
                <a:effectLst/>
                <a:uLnTx/>
                <a:uFillTx/>
                <a:latin typeface="Arial"/>
                <a:ea typeface="+mn-ea"/>
                <a:cs typeface="Calibri"/>
              </a:rPr>
              <a:t>1/ Living Well</a:t>
            </a:r>
          </a:p>
          <a:p>
            <a:pPr lvl="0" rtl="0"/>
            <a:r>
              <a:rPr kumimoji="0" lang="en-US" sz="1200" b="0" i="0" u="none" strike="noStrike" cap="none" spc="0" normalizeH="0" baseline="0" noProof="0" dirty="0" smtClean="0">
                <a:ln>
                  <a:noFill/>
                </a:ln>
                <a:solidFill>
                  <a:prstClr val="black"/>
                </a:solidFill>
                <a:effectLst/>
                <a:uLnTx/>
                <a:uFillTx/>
                <a:latin typeface="Arial"/>
                <a:ea typeface="+mn-ea"/>
                <a:cs typeface="Calibri"/>
              </a:rPr>
              <a:t>2/ AHP Leadership </a:t>
            </a:r>
          </a:p>
          <a:p>
            <a:pPr lvl="0" rtl="0"/>
            <a:r>
              <a:rPr kumimoji="0" lang="en-US" sz="1200" b="0" i="0" u="none" strike="noStrike" cap="none" spc="0" normalizeH="0" baseline="0" noProof="0" dirty="0" smtClean="0">
                <a:ln>
                  <a:noFill/>
                </a:ln>
                <a:solidFill>
                  <a:prstClr val="black"/>
                </a:solidFill>
                <a:effectLst/>
                <a:uLnTx/>
                <a:uFillTx/>
                <a:latin typeface="Arial"/>
                <a:ea typeface="+mn-ea"/>
                <a:cs typeface="Calibri"/>
              </a:rPr>
              <a:t>3/ AHP Workforce Development </a:t>
            </a:r>
          </a:p>
          <a:p>
            <a:pPr lvl="0" rtl="0"/>
            <a:r>
              <a:rPr kumimoji="0" lang="en-US" sz="1200" b="0" i="0" u="none" strike="noStrike" cap="none" spc="0" normalizeH="0" baseline="0" noProof="0" dirty="0" smtClean="0">
                <a:ln>
                  <a:noFill/>
                </a:ln>
                <a:solidFill>
                  <a:prstClr val="black"/>
                </a:solidFill>
                <a:effectLst/>
                <a:uLnTx/>
                <a:uFillTx/>
                <a:latin typeface="Arial"/>
                <a:ea typeface="+mn-ea"/>
                <a:cs typeface="Calibri"/>
              </a:rPr>
              <a:t>4/ High Quality, Safe Effective, Sustainable Healthcare </a:t>
            </a:r>
          </a:p>
          <a:p>
            <a:pPr lvl="0" rtl="0"/>
            <a:endParaRPr kumimoji="0" lang="en-US" sz="1200" b="0" i="0" u="none" strike="noStrike" cap="none" spc="0" normalizeH="0" baseline="0" noProof="0" dirty="0" smtClean="0">
              <a:ln>
                <a:noFill/>
              </a:ln>
              <a:solidFill>
                <a:prstClr val="black"/>
              </a:solidFill>
              <a:effectLst/>
              <a:uLnTx/>
              <a:uFillTx/>
              <a:latin typeface="Arial"/>
              <a:ea typeface="+mn-ea"/>
              <a:cs typeface="Calibri"/>
            </a:endParaRPr>
          </a:p>
          <a:p>
            <a:pPr lvl="0" rtl="0"/>
            <a:r>
              <a:rPr kumimoji="0" lang="en-US" sz="1200" b="0" i="0" u="none" strike="noStrike" cap="none" spc="0" normalizeH="0" baseline="0" noProof="0" dirty="0" smtClean="0">
                <a:ln>
                  <a:noFill/>
                </a:ln>
                <a:solidFill>
                  <a:prstClr val="black"/>
                </a:solidFill>
                <a:effectLst/>
                <a:uLnTx/>
                <a:uFillTx/>
                <a:latin typeface="Arial"/>
                <a:ea typeface="+mn-ea"/>
                <a:cs typeface="Calibri"/>
              </a:rPr>
              <a:t>Work on the projects and priorities are primarily through bringing together work within this theme that is being led within </a:t>
            </a:r>
            <a:r>
              <a:rPr kumimoji="0" lang="en-US" sz="1200" b="0" i="0" u="none" strike="noStrike" cap="none" spc="0" normalizeH="0" baseline="0" noProof="0" dirty="0" smtClean="0">
                <a:ln>
                  <a:noFill/>
                </a:ln>
                <a:solidFill>
                  <a:prstClr val="black"/>
                </a:solidFill>
                <a:effectLst/>
                <a:uLnTx/>
                <a:uFillTx/>
                <a:latin typeface="Arial"/>
                <a:ea typeface="+mn-ea"/>
                <a:cs typeface="Calibri"/>
              </a:rPr>
              <a:t>service/directorate/professional </a:t>
            </a:r>
            <a:r>
              <a:rPr kumimoji="0" lang="en-US" sz="1200" b="0" i="0" u="none" strike="noStrike" cap="none" spc="0" normalizeH="0" baseline="0" noProof="0" dirty="0" smtClean="0">
                <a:ln>
                  <a:noFill/>
                </a:ln>
                <a:solidFill>
                  <a:prstClr val="black"/>
                </a:solidFill>
                <a:effectLst/>
                <a:uLnTx/>
                <a:uFillTx/>
                <a:latin typeface="Arial"/>
                <a:ea typeface="+mn-ea"/>
                <a:cs typeface="Calibri"/>
              </a:rPr>
              <a:t>groups. Creating the opportunity to identify areas for collaboration, share successes, opportunities to extend work or need for shared approach.   </a:t>
            </a:r>
            <a:endParaRPr kumimoji="0" lang="en-US" sz="1200" b="0" i="0" u="none" strike="noStrike" cap="none" spc="0" normalizeH="0" baseline="0" noProof="0" dirty="0" smtClean="0">
              <a:ln>
                <a:noFill/>
              </a:ln>
              <a:solidFill>
                <a:prstClr val="black"/>
              </a:solidFill>
              <a:effectLst/>
              <a:uLnTx/>
              <a:uFillTx/>
              <a:latin typeface="Arial"/>
              <a:ea typeface="+mn-ea"/>
              <a:cs typeface="Calibri"/>
            </a:endParaRP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Will now share a brief update on key activities to date</a:t>
            </a:r>
            <a:r>
              <a:rPr lang="en-GB" baseline="0" dirty="0" smtClean="0"/>
              <a:t> and planned in each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Todays conference and discussions today will continue to inform the AHP Priorities as we connect and collaborate. During the conference you will have the opportunity to sign up to an area of interest so we can continue to update, network and connect beyond today.  </a:t>
            </a:r>
          </a:p>
          <a:p>
            <a:endParaRPr lang="en-GB" dirty="0"/>
          </a:p>
        </p:txBody>
      </p:sp>
      <p:sp>
        <p:nvSpPr>
          <p:cNvPr id="4" name="Slide Number Placeholder 3"/>
          <p:cNvSpPr>
            <a:spLocks noGrp="1"/>
          </p:cNvSpPr>
          <p:nvPr>
            <p:ph type="sldNum" sz="quarter" idx="10"/>
          </p:nvPr>
        </p:nvSpPr>
        <p:spPr/>
        <p:txBody>
          <a:bodyPr/>
          <a:lstStyle/>
          <a:p>
            <a:fld id="{28F40AC0-61BE-D842-9FE8-1FA39DB3D942}" type="slidenum">
              <a:rPr lang="en-US" smtClean="0"/>
              <a:t>7</a:t>
            </a:fld>
            <a:endParaRPr lang="en-US"/>
          </a:p>
        </p:txBody>
      </p:sp>
    </p:spTree>
    <p:extLst>
      <p:ext uri="{BB962C8B-B14F-4D97-AF65-F5344CB8AC3E}">
        <p14:creationId xmlns:p14="http://schemas.microsoft.com/office/powerpoint/2010/main" val="2574706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kumimoji="0" lang="en-US" sz="1200" b="1" i="0" u="none" strike="noStrike" cap="none" spc="0" normalizeH="0" baseline="0" noProof="0" dirty="0" smtClean="0">
                <a:ln>
                  <a:noFill/>
                </a:ln>
                <a:solidFill>
                  <a:prstClr val="black"/>
                </a:solidFill>
                <a:effectLst/>
                <a:uLnTx/>
                <a:uFillTx/>
                <a:latin typeface="Arial"/>
                <a:ea typeface="+mn-ea"/>
                <a:cs typeface="Calibri"/>
              </a:rPr>
              <a:t>Living Well </a:t>
            </a:r>
            <a:r>
              <a:rPr kumimoji="0" lang="en-US" sz="1200" b="0" i="0" u="none" strike="noStrike" cap="none" spc="0" normalizeH="0" baseline="0" noProof="0" dirty="0" smtClean="0">
                <a:ln>
                  <a:noFill/>
                </a:ln>
                <a:solidFill>
                  <a:prstClr val="black"/>
                </a:solidFill>
                <a:effectLst/>
                <a:uLnTx/>
                <a:uFillTx/>
                <a:latin typeface="Arial"/>
                <a:ea typeface="+mn-ea"/>
                <a:cs typeface="Calibri"/>
              </a:rPr>
              <a:t>- Create AHP Communities of Practice (system focused) to develop sustainable, integrated, upskilling models to optimize resources and support prevention/recovery/rehabilitation/LTC management within community. </a:t>
            </a: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noProof="0" dirty="0" smtClean="0">
                <a:ln>
                  <a:noFill/>
                </a:ln>
                <a:solidFill>
                  <a:prstClr val="black"/>
                </a:solidFill>
                <a:effectLst/>
                <a:uLnTx/>
                <a:uFillTx/>
                <a:latin typeface="Arial"/>
                <a:ea typeface="+mn-ea"/>
                <a:cs typeface="Calibri"/>
              </a:rPr>
              <a:t>Establish AHP Education/QI/Research/</a:t>
            </a:r>
            <a:r>
              <a:rPr kumimoji="0" lang="en-US" sz="1200" b="0" i="0" u="none" strike="noStrike" cap="none" spc="0" normalizeH="0" baseline="0" noProof="0" dirty="0" err="1" smtClean="0">
                <a:ln>
                  <a:noFill/>
                </a:ln>
                <a:solidFill>
                  <a:prstClr val="black"/>
                </a:solidFill>
                <a:effectLst/>
                <a:uLnTx/>
                <a:uFillTx/>
                <a:latin typeface="Arial"/>
                <a:ea typeface="+mn-ea"/>
                <a:cs typeface="Calibri"/>
              </a:rPr>
              <a:t>Knoweldge</a:t>
            </a:r>
            <a:r>
              <a:rPr kumimoji="0" lang="en-US" sz="1200" b="0" i="0" u="none" strike="noStrike" cap="none" spc="0" normalizeH="0" baseline="0" noProof="0" dirty="0" smtClean="0">
                <a:ln>
                  <a:noFill/>
                </a:ln>
                <a:solidFill>
                  <a:prstClr val="black"/>
                </a:solidFill>
                <a:effectLst/>
                <a:uLnTx/>
                <a:uFillTx/>
                <a:latin typeface="Arial"/>
                <a:ea typeface="+mn-ea"/>
                <a:cs typeface="Calibri"/>
              </a:rPr>
              <a:t> Forum to Share improvement/innovation/pathways across AHP roles/services</a:t>
            </a:r>
            <a:endParaRPr lang="en-US" sz="1200" dirty="0" smtClean="0"/>
          </a:p>
          <a:p>
            <a:pPr lvl="0" rtl="0"/>
            <a:r>
              <a:rPr kumimoji="0" lang="en-US" sz="1200" b="0" i="0" u="none" strike="noStrike" cap="none" spc="0" normalizeH="0" baseline="0" noProof="0" dirty="0" smtClean="0">
                <a:ln>
                  <a:noFill/>
                </a:ln>
                <a:solidFill>
                  <a:prstClr val="black"/>
                </a:solidFill>
                <a:effectLst/>
                <a:uLnTx/>
                <a:uFillTx/>
                <a:latin typeface="Arial"/>
                <a:ea typeface="+mn-ea"/>
                <a:cs typeface="Calibri"/>
              </a:rPr>
              <a:t>Support development of AHP roles (including advanced roles) within primary care, community, public &amp; population Health </a:t>
            </a:r>
            <a:endParaRPr lang="en-US" sz="1200" dirty="0" smtClean="0"/>
          </a:p>
          <a:p>
            <a:pPr lvl="0" rtl="0"/>
            <a:r>
              <a:rPr kumimoji="0" lang="en-US" sz="1200" b="0" i="0" u="none" strike="noStrike" cap="none" spc="0" normalizeH="0" baseline="0" noProof="0" dirty="0" smtClean="0">
                <a:ln>
                  <a:noFill/>
                </a:ln>
                <a:solidFill>
                  <a:prstClr val="black"/>
                </a:solidFill>
                <a:effectLst/>
                <a:uLnTx/>
                <a:uFillTx/>
                <a:latin typeface="Arial"/>
                <a:ea typeface="+mn-ea"/>
                <a:cs typeface="Calibri"/>
              </a:rPr>
              <a:t>Further develop integration across primary care/health/social care and </a:t>
            </a:r>
            <a:r>
              <a:rPr kumimoji="0" lang="en-US" sz="1200" b="0" i="0" u="none" strike="noStrike" cap="none" spc="0" normalizeH="0" baseline="0" noProof="0" dirty="0" err="1" smtClean="0">
                <a:ln>
                  <a:noFill/>
                </a:ln>
                <a:solidFill>
                  <a:prstClr val="black"/>
                </a:solidFill>
                <a:effectLst/>
                <a:uLnTx/>
                <a:uFillTx/>
                <a:latin typeface="Arial"/>
                <a:ea typeface="+mn-ea"/>
                <a:cs typeface="Calibri"/>
              </a:rPr>
              <a:t>Phys</a:t>
            </a:r>
            <a:r>
              <a:rPr kumimoji="0" lang="en-US" sz="1200" b="0" i="0" u="none" strike="noStrike" cap="none" spc="0" normalizeH="0" baseline="0" noProof="0" dirty="0" smtClean="0">
                <a:ln>
                  <a:noFill/>
                </a:ln>
                <a:solidFill>
                  <a:prstClr val="black"/>
                </a:solidFill>
                <a:effectLst/>
                <a:uLnTx/>
                <a:uFillTx/>
                <a:latin typeface="Arial"/>
                <a:ea typeface="+mn-ea"/>
                <a:cs typeface="Calibri"/>
              </a:rPr>
              <a:t>/MH pathways </a:t>
            </a:r>
            <a:endParaRPr lang="en-US" sz="1200" dirty="0" smtClean="0"/>
          </a:p>
          <a:p>
            <a:endParaRPr lang="en-GB" dirty="0"/>
          </a:p>
        </p:txBody>
      </p:sp>
      <p:sp>
        <p:nvSpPr>
          <p:cNvPr id="4" name="Slide Number Placeholder 3"/>
          <p:cNvSpPr>
            <a:spLocks noGrp="1"/>
          </p:cNvSpPr>
          <p:nvPr>
            <p:ph type="sldNum" sz="quarter" idx="10"/>
          </p:nvPr>
        </p:nvSpPr>
        <p:spPr/>
        <p:txBody>
          <a:bodyPr/>
          <a:lstStyle/>
          <a:p>
            <a:fld id="{28F40AC0-61BE-D842-9FE8-1FA39DB3D942}" type="slidenum">
              <a:rPr lang="en-US" smtClean="0"/>
              <a:t>8</a:t>
            </a:fld>
            <a:endParaRPr lang="en-US"/>
          </a:p>
        </p:txBody>
      </p:sp>
    </p:spTree>
    <p:extLst>
      <p:ext uri="{BB962C8B-B14F-4D97-AF65-F5344CB8AC3E}">
        <p14:creationId xmlns:p14="http://schemas.microsoft.com/office/powerpoint/2010/main" val="658289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AHP Leadership </a:t>
            </a:r>
          </a:p>
          <a:p>
            <a:r>
              <a:rPr lang="en-US" sz="1200" b="0" dirty="0" smtClean="0"/>
              <a:t>Develop diverse opportunities</a:t>
            </a:r>
            <a:r>
              <a:rPr lang="en-US" sz="1200" b="0" baseline="0" dirty="0" smtClean="0"/>
              <a:t> </a:t>
            </a:r>
            <a:r>
              <a:rPr lang="en-US" sz="1200" b="0" baseline="0" dirty="0" err="1" smtClean="0"/>
              <a:t>e.g</a:t>
            </a:r>
            <a:r>
              <a:rPr lang="en-US" sz="1200" b="0" baseline="0" dirty="0" smtClean="0"/>
              <a:t> Clinical Academic and Clinical Research opportunities </a:t>
            </a:r>
          </a:p>
          <a:p>
            <a:r>
              <a:rPr lang="en-US" sz="1200" b="0" baseline="0" dirty="0" smtClean="0"/>
              <a:t>Support people within roles – mentor/coaching/action learning/operational management/prof networks </a:t>
            </a:r>
          </a:p>
          <a:p>
            <a:endParaRPr lang="en-GB" dirty="0"/>
          </a:p>
        </p:txBody>
      </p:sp>
      <p:sp>
        <p:nvSpPr>
          <p:cNvPr id="4" name="Slide Number Placeholder 3"/>
          <p:cNvSpPr>
            <a:spLocks noGrp="1"/>
          </p:cNvSpPr>
          <p:nvPr>
            <p:ph type="sldNum" sz="quarter" idx="10"/>
          </p:nvPr>
        </p:nvSpPr>
        <p:spPr/>
        <p:txBody>
          <a:bodyPr/>
          <a:lstStyle/>
          <a:p>
            <a:fld id="{28F40AC0-61BE-D842-9FE8-1FA39DB3D942}" type="slidenum">
              <a:rPr lang="en-US" smtClean="0"/>
              <a:t>9</a:t>
            </a:fld>
            <a:endParaRPr lang="en-US"/>
          </a:p>
        </p:txBody>
      </p:sp>
    </p:spTree>
    <p:extLst>
      <p:ext uri="{BB962C8B-B14F-4D97-AF65-F5344CB8AC3E}">
        <p14:creationId xmlns:p14="http://schemas.microsoft.com/office/powerpoint/2010/main" val="14497841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37.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6.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6.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6.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png"/><Relationship Id="rId1" Type="http://schemas.openxmlformats.org/officeDocument/2006/relationships/slideMaster" Target="../slideMasters/slideMaster6.xml"/><Relationship Id="rId5" Type="http://schemas.openxmlformats.org/officeDocument/2006/relationships/image" Target="../media/image27.png"/><Relationship Id="rId4" Type="http://schemas.openxmlformats.org/officeDocument/2006/relationships/image" Target="../media/image1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726869" y="1984009"/>
            <a:ext cx="5538196" cy="4407647"/>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ext Placeholder 6"/>
          <p:cNvSpPr>
            <a:spLocks noGrp="1"/>
          </p:cNvSpPr>
          <p:nvPr>
            <p:ph type="body" sz="quarter" idx="10" hasCustomPrompt="1"/>
          </p:nvPr>
        </p:nvSpPr>
        <p:spPr>
          <a:xfrm>
            <a:off x="906219" y="3415094"/>
            <a:ext cx="5149668" cy="461665"/>
          </a:xfrm>
          <a:prstGeom prst="rect">
            <a:avLst/>
          </a:prstGeom>
        </p:spPr>
        <p:txBody>
          <a:bodyPr lIns="0" tIns="0" rIns="0" bIns="0">
            <a:spAutoFit/>
          </a:bodyPr>
          <a:lstStyle>
            <a:lvl1pPr marL="0" indent="0">
              <a:buNone/>
              <a:defRPr sz="3000" b="1" i="0">
                <a:solidFill>
                  <a:schemeClr val="tx1"/>
                </a:solidFill>
                <a:latin typeface="Arial" charset="0"/>
                <a:ea typeface="Arial" charset="0"/>
                <a:cs typeface="Arial" charset="0"/>
              </a:defRPr>
            </a:lvl1pPr>
            <a:lvl2pPr marL="457200" indent="0">
              <a:buNone/>
              <a:defRPr sz="3000" b="1" i="0">
                <a:solidFill>
                  <a:srgbClr val="0099CC"/>
                </a:solidFill>
                <a:latin typeface="Arial" charset="0"/>
                <a:ea typeface="Arial" charset="0"/>
                <a:cs typeface="Arial" charset="0"/>
              </a:defRPr>
            </a:lvl2pPr>
            <a:lvl3pPr marL="914400" indent="0">
              <a:buNone/>
              <a:defRPr sz="3000" b="1" i="0">
                <a:solidFill>
                  <a:srgbClr val="0099CC"/>
                </a:solidFill>
                <a:latin typeface="Arial" charset="0"/>
                <a:ea typeface="Arial" charset="0"/>
                <a:cs typeface="Arial" charset="0"/>
              </a:defRPr>
            </a:lvl3pPr>
            <a:lvl4pPr marL="1371600" indent="0">
              <a:buNone/>
              <a:defRPr sz="3000" b="1" i="0">
                <a:solidFill>
                  <a:srgbClr val="0099CC"/>
                </a:solidFill>
                <a:latin typeface="Arial" charset="0"/>
                <a:ea typeface="Arial" charset="0"/>
                <a:cs typeface="Arial" charset="0"/>
              </a:defRPr>
            </a:lvl4pPr>
            <a:lvl5pPr marL="1828800" indent="0">
              <a:buNone/>
              <a:defRPr sz="3000" b="1" i="0">
                <a:solidFill>
                  <a:srgbClr val="0099CC"/>
                </a:solidFill>
                <a:latin typeface="Arial" charset="0"/>
                <a:ea typeface="Arial" charset="0"/>
                <a:cs typeface="Arial" charset="0"/>
              </a:defRPr>
            </a:lvl5pPr>
          </a:lstStyle>
          <a:p>
            <a:r>
              <a:rPr lang="en-US"/>
              <a:t>Click to add subtitle</a:t>
            </a:r>
          </a:p>
        </p:txBody>
      </p:sp>
      <p:sp>
        <p:nvSpPr>
          <p:cNvPr id="2" name="Title 1"/>
          <p:cNvSpPr>
            <a:spLocks noGrp="1"/>
          </p:cNvSpPr>
          <p:nvPr>
            <p:ph type="title"/>
          </p:nvPr>
        </p:nvSpPr>
        <p:spPr>
          <a:xfrm>
            <a:off x="910232" y="2147195"/>
            <a:ext cx="5145657" cy="1261884"/>
          </a:xfrm>
          <a:prstGeom prst="rect">
            <a:avLst/>
          </a:prstGeom>
        </p:spPr>
        <p:txBody>
          <a:bodyPr wrap="square" lIns="0" tIns="0" rIns="0" bIns="0">
            <a:spAutoFit/>
          </a:bodyPr>
          <a:lstStyle>
            <a:lvl1pPr algn="l">
              <a:defRPr sz="4100" b="1" i="0">
                <a:solidFill>
                  <a:schemeClr val="bg2"/>
                </a:solidFill>
                <a:latin typeface="Arial" charset="0"/>
                <a:ea typeface="Arial" charset="0"/>
                <a:cs typeface="Arial" charset="0"/>
              </a:defRPr>
            </a:lvl1pPr>
          </a:lstStyle>
          <a:p>
            <a:r>
              <a:rPr lang="en-US"/>
              <a:t>Click to edit Master title style</a:t>
            </a:r>
          </a:p>
        </p:txBody>
      </p:sp>
      <p:sp>
        <p:nvSpPr>
          <p:cNvPr id="10" name="Text Placeholder 9"/>
          <p:cNvSpPr>
            <a:spLocks noGrp="1"/>
          </p:cNvSpPr>
          <p:nvPr>
            <p:ph type="body" sz="quarter" idx="12"/>
          </p:nvPr>
        </p:nvSpPr>
        <p:spPr>
          <a:xfrm>
            <a:off x="905234" y="3929812"/>
            <a:ext cx="5150652" cy="1606594"/>
          </a:xfrm>
          <a:prstGeom prst="rect">
            <a:avLst/>
          </a:prstGeom>
        </p:spPr>
        <p:txBody>
          <a:bodyPr lIns="0" tIns="0" rIns="0" bIns="0">
            <a:spAutoFit/>
          </a:bodyPr>
          <a:lstStyle>
            <a:lvl1pPr marL="0" indent="0">
              <a:buNone/>
              <a:defRPr sz="1800" b="0" i="0">
                <a:latin typeface="Arial" charset="0"/>
                <a:ea typeface="Arial" charset="0"/>
                <a:cs typeface="Arial" charset="0"/>
              </a:defRPr>
            </a:lvl1pPr>
            <a:lvl2pPr marL="800100" indent="-342900">
              <a:buFont typeface="Arial" charset="0"/>
              <a:buChar char="•"/>
              <a:defRPr sz="1800" b="0" i="0">
                <a:latin typeface="Arial" charset="0"/>
                <a:ea typeface="Arial" charset="0"/>
                <a:cs typeface="Arial" charset="0"/>
              </a:defRPr>
            </a:lvl2pPr>
            <a:lvl3pPr marL="1257300" indent="-342900">
              <a:buFont typeface="Arial" charset="0"/>
              <a:buChar char="•"/>
              <a:defRPr sz="1800" b="0" i="0">
                <a:latin typeface="Arial" charset="0"/>
                <a:ea typeface="Arial" charset="0"/>
                <a:cs typeface="Arial" charset="0"/>
              </a:defRPr>
            </a:lvl3pPr>
            <a:lvl4pPr marL="1714500" indent="-342900">
              <a:buFont typeface="Arial" charset="0"/>
              <a:buChar char="•"/>
              <a:defRPr sz="1800" b="0" i="0">
                <a:latin typeface="Arial" charset="0"/>
                <a:ea typeface="Arial" charset="0"/>
                <a:cs typeface="Arial" charset="0"/>
              </a:defRPr>
            </a:lvl4pPr>
            <a:lvl5pPr marL="2171700" indent="-342900">
              <a:buFont typeface="Arial" charset="0"/>
              <a:buChar char="•"/>
              <a:defRPr sz="1800"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236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846725" y="2031226"/>
            <a:ext cx="10507348" cy="461665"/>
          </a:xfrm>
          <a:prstGeom prst="rect">
            <a:avLst/>
          </a:prstGeom>
        </p:spPr>
        <p:txBody>
          <a:bodyPr lIns="0" tIns="0" rIns="0" bIns="0">
            <a:spAutoFit/>
          </a:bodyPr>
          <a:lstStyle>
            <a:lvl1pPr marL="0" indent="0" algn="l">
              <a:spcBef>
                <a:spcPts val="0"/>
              </a:spcBef>
              <a:buNone/>
              <a:defRPr sz="3000" b="1" i="0" baseline="0">
                <a:solidFill>
                  <a:schemeClr val="tx1"/>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p>
        </p:txBody>
      </p:sp>
      <p:sp>
        <p:nvSpPr>
          <p:cNvPr id="23" name="Title 1"/>
          <p:cNvSpPr>
            <a:spLocks noGrp="1"/>
          </p:cNvSpPr>
          <p:nvPr>
            <p:ph type="title"/>
          </p:nvPr>
        </p:nvSpPr>
        <p:spPr>
          <a:xfrm>
            <a:off x="850733" y="1343541"/>
            <a:ext cx="10503339" cy="630942"/>
          </a:xfrm>
          <a:prstGeom prst="rect">
            <a:avLst/>
          </a:prstGeom>
        </p:spPr>
        <p:txBody>
          <a:bodyPr wrap="square" lIns="0" tIns="0" rIns="0" bIns="0">
            <a:spAutoFit/>
          </a:bodyPr>
          <a:lstStyle>
            <a:lvl1pPr algn="l">
              <a:defRPr sz="4100" b="1" i="0" cap="none">
                <a:solidFill>
                  <a:schemeClr val="bg2"/>
                </a:solidFill>
                <a:latin typeface="Arial"/>
                <a:cs typeface="Arial"/>
              </a:defRPr>
            </a:lvl1pPr>
          </a:lstStyle>
          <a:p>
            <a:r>
              <a:rPr lang="en-US"/>
              <a:t>Click to edit Master title style</a:t>
            </a:r>
          </a:p>
        </p:txBody>
      </p:sp>
      <p:sp>
        <p:nvSpPr>
          <p:cNvPr id="33" name="Text Placeholder 32"/>
          <p:cNvSpPr>
            <a:spLocks noGrp="1"/>
          </p:cNvSpPr>
          <p:nvPr>
            <p:ph type="body" sz="quarter" idx="10"/>
          </p:nvPr>
        </p:nvSpPr>
        <p:spPr>
          <a:xfrm>
            <a:off x="845739" y="2540138"/>
            <a:ext cx="10508333" cy="1606594"/>
          </a:xfrm>
          <a:prstGeom prst="rect">
            <a:avLst/>
          </a:prstGeom>
        </p:spPr>
        <p:txBody>
          <a:bodyPr vert="horz" wrap="square" lIns="0" tIns="0" rIns="0" bIns="0">
            <a:spAutoFit/>
          </a:bodyPr>
          <a:lstStyle>
            <a:lvl1pPr marL="0" indent="0">
              <a:spcBef>
                <a:spcPts val="0"/>
              </a:spcBef>
              <a:spcAft>
                <a:spcPts val="0"/>
              </a:spcAft>
              <a:buNone/>
              <a:defRPr sz="1800">
                <a:latin typeface="Arial"/>
              </a:defRPr>
            </a:lvl1pPr>
            <a:lvl2pPr marL="742950" indent="-285750">
              <a:buFont typeface="Arial" charset="0"/>
              <a:buChar char="•"/>
              <a:defRPr sz="1800"/>
            </a:lvl2pPr>
            <a:lvl3pPr>
              <a:defRPr sz="1800"/>
            </a:lvl3pPr>
            <a:lvl4pPr marL="1600200" indent="-228600">
              <a:buFont typeface="Arial" charset="0"/>
              <a:buChar char="•"/>
              <a:defRPr sz="1800"/>
            </a:lvl4pPr>
            <a:lvl5pPr marL="2057400" indent="-228600">
              <a:buFont typeface="Arial"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83032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3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79"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8740140" y="1884363"/>
            <a:ext cx="3071405" cy="3335337"/>
          </a:xfrm>
        </p:spPr>
        <p:txBody>
          <a:bodyPr/>
          <a:lstStyle/>
          <a:p>
            <a:endParaRPr lang="en-US"/>
          </a:p>
        </p:txBody>
      </p:sp>
      <p:sp>
        <p:nvSpPr>
          <p:cNvPr id="14" name="Picture Placeholder 2">
            <a:extLst>
              <a:ext uri="{FF2B5EF4-FFF2-40B4-BE49-F238E27FC236}">
                <a16:creationId xmlns:a16="http://schemas.microsoft.com/office/drawing/2014/main" id="{B00595A9-DAA6-7249-9C56-25EE13ABA638}"/>
              </a:ext>
            </a:extLst>
          </p:cNvPr>
          <p:cNvSpPr>
            <a:spLocks noGrp="1"/>
          </p:cNvSpPr>
          <p:nvPr>
            <p:ph type="pic" sz="quarter" idx="16"/>
          </p:nvPr>
        </p:nvSpPr>
        <p:spPr>
          <a:xfrm>
            <a:off x="5214087" y="1884363"/>
            <a:ext cx="3071405" cy="3335337"/>
          </a:xfrm>
        </p:spPr>
        <p:txBody>
          <a:bodyPr/>
          <a:lstStyle/>
          <a:p>
            <a:endParaRPr lang="en-US"/>
          </a:p>
        </p:txBody>
      </p:sp>
    </p:spTree>
    <p:extLst>
      <p:ext uri="{BB962C8B-B14F-4D97-AF65-F5344CB8AC3E}">
        <p14:creationId xmlns:p14="http://schemas.microsoft.com/office/powerpoint/2010/main" val="33104670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4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7864385"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4338332" y="1884363"/>
            <a:ext cx="3071405" cy="3335337"/>
          </a:xfrm>
        </p:spPr>
        <p:txBody>
          <a:bodyPr/>
          <a:lstStyle/>
          <a:p>
            <a:endParaRPr lang="en-US"/>
          </a:p>
        </p:txBody>
      </p:sp>
      <p:sp>
        <p:nvSpPr>
          <p:cNvPr id="14" name="Picture Placeholder 2">
            <a:extLst>
              <a:ext uri="{FF2B5EF4-FFF2-40B4-BE49-F238E27FC236}">
                <a16:creationId xmlns:a16="http://schemas.microsoft.com/office/drawing/2014/main" id="{B00595A9-DAA6-7249-9C56-25EE13ABA638}"/>
              </a:ext>
            </a:extLst>
          </p:cNvPr>
          <p:cNvSpPr>
            <a:spLocks noGrp="1"/>
          </p:cNvSpPr>
          <p:nvPr>
            <p:ph type="pic" sz="quarter" idx="16"/>
          </p:nvPr>
        </p:nvSpPr>
        <p:spPr>
          <a:xfrm>
            <a:off x="812279" y="1884363"/>
            <a:ext cx="3071405" cy="3335337"/>
          </a:xfrm>
        </p:spPr>
        <p:txBody>
          <a:bodyPr/>
          <a:lstStyle/>
          <a:p>
            <a:endParaRPr lang="en-US"/>
          </a:p>
        </p:txBody>
      </p:sp>
    </p:spTree>
    <p:extLst>
      <p:ext uri="{BB962C8B-B14F-4D97-AF65-F5344CB8AC3E}">
        <p14:creationId xmlns:p14="http://schemas.microsoft.com/office/powerpoint/2010/main" val="35850721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0" name="Picture 9" descr="A picture containing text, sign&#10;&#10;Description automatically generated">
            <a:extLst>
              <a:ext uri="{FF2B5EF4-FFF2-40B4-BE49-F238E27FC236}">
                <a16:creationId xmlns:a16="http://schemas.microsoft.com/office/drawing/2014/main" id="{AC3F7ECD-490A-8D4F-9D31-A19F31953E6A}"/>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3" name="Text Placeholder 2">
            <a:extLst>
              <a:ext uri="{FF2B5EF4-FFF2-40B4-BE49-F238E27FC236}">
                <a16:creationId xmlns:a16="http://schemas.microsoft.com/office/drawing/2014/main" id="{19BF5F0E-0ACE-ED48-87AC-FE9D9074A3D6}"/>
              </a:ext>
            </a:extLst>
          </p:cNvPr>
          <p:cNvSpPr>
            <a:spLocks noGrp="1"/>
          </p:cNvSpPr>
          <p:nvPr>
            <p:ph type="body" sz="quarter" idx="13" hasCustomPrompt="1"/>
          </p:nvPr>
        </p:nvSpPr>
        <p:spPr>
          <a:xfrm>
            <a:off x="812279" y="1883900"/>
            <a:ext cx="3764597" cy="3305320"/>
          </a:xfrm>
        </p:spPr>
        <p:txBody>
          <a:bodyPr>
            <a:normAutofit/>
          </a:bodyPr>
          <a:lstStyle>
            <a:lvl1pPr>
              <a:defRPr sz="1800"/>
            </a:lvl1pPr>
          </a:lstStyle>
          <a:p>
            <a:pPr lvl="0"/>
            <a:r>
              <a:rPr lang="en-GB"/>
              <a:t>Bullet 1</a:t>
            </a:r>
          </a:p>
          <a:p>
            <a:pPr lvl="0"/>
            <a:r>
              <a:rPr lang="en-GB"/>
              <a:t>Bullet 2</a:t>
            </a:r>
          </a:p>
          <a:p>
            <a:pPr lvl="0"/>
            <a:r>
              <a:rPr lang="en-GB"/>
              <a:t>Bullet 3</a:t>
            </a:r>
          </a:p>
        </p:txBody>
      </p:sp>
    </p:spTree>
    <p:extLst>
      <p:ext uri="{BB962C8B-B14F-4D97-AF65-F5344CB8AC3E}">
        <p14:creationId xmlns:p14="http://schemas.microsoft.com/office/powerpoint/2010/main" val="3799289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0" name="Picture 9" descr="A picture containing text, sign&#10;&#10;Description automatically generated">
            <a:extLst>
              <a:ext uri="{FF2B5EF4-FFF2-40B4-BE49-F238E27FC236}">
                <a16:creationId xmlns:a16="http://schemas.microsoft.com/office/drawing/2014/main" id="{AC3F7ECD-490A-8D4F-9D31-A19F31953E6A}"/>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3" name="Text Placeholder 2">
            <a:extLst>
              <a:ext uri="{FF2B5EF4-FFF2-40B4-BE49-F238E27FC236}">
                <a16:creationId xmlns:a16="http://schemas.microsoft.com/office/drawing/2014/main" id="{19BF5F0E-0ACE-ED48-87AC-FE9D9074A3D6}"/>
              </a:ext>
            </a:extLst>
          </p:cNvPr>
          <p:cNvSpPr>
            <a:spLocks noGrp="1"/>
          </p:cNvSpPr>
          <p:nvPr>
            <p:ph type="body" sz="quarter" idx="13" hasCustomPrompt="1"/>
          </p:nvPr>
        </p:nvSpPr>
        <p:spPr>
          <a:xfrm>
            <a:off x="812279" y="1883900"/>
            <a:ext cx="3764597" cy="3335337"/>
          </a:xfrm>
        </p:spPr>
        <p:txBody>
          <a:bodyPr>
            <a:normAutofit/>
          </a:bodyPr>
          <a:lstStyle>
            <a:lvl1pPr>
              <a:defRPr sz="1800"/>
            </a:lvl1pPr>
          </a:lstStyle>
          <a:p>
            <a:pPr lvl="0"/>
            <a:r>
              <a:rPr lang="en-GB"/>
              <a:t>Bullet 1</a:t>
            </a:r>
          </a:p>
          <a:p>
            <a:pPr lvl="0"/>
            <a:r>
              <a:rPr lang="en-GB"/>
              <a:t>Bullet 2</a:t>
            </a:r>
          </a:p>
          <a:p>
            <a:pPr lvl="0"/>
            <a:r>
              <a:rPr lang="en-GB"/>
              <a:t>Bullet 3</a:t>
            </a:r>
          </a:p>
        </p:txBody>
      </p:sp>
      <p:sp>
        <p:nvSpPr>
          <p:cNvPr id="8" name="Picture Placeholder 2">
            <a:extLst>
              <a:ext uri="{FF2B5EF4-FFF2-40B4-BE49-F238E27FC236}">
                <a16:creationId xmlns:a16="http://schemas.microsoft.com/office/drawing/2014/main" id="{EE576E2F-1B29-9E41-BBDD-4448D7997993}"/>
              </a:ext>
            </a:extLst>
          </p:cNvPr>
          <p:cNvSpPr>
            <a:spLocks noGrp="1"/>
          </p:cNvSpPr>
          <p:nvPr>
            <p:ph type="pic" sz="quarter" idx="15"/>
          </p:nvPr>
        </p:nvSpPr>
        <p:spPr>
          <a:xfrm>
            <a:off x="8199120" y="1884363"/>
            <a:ext cx="3550492" cy="3335337"/>
          </a:xfrm>
        </p:spPr>
        <p:txBody>
          <a:bodyPr/>
          <a:lstStyle/>
          <a:p>
            <a:endParaRPr lang="en-US"/>
          </a:p>
        </p:txBody>
      </p:sp>
    </p:spTree>
    <p:extLst>
      <p:ext uri="{BB962C8B-B14F-4D97-AF65-F5344CB8AC3E}">
        <p14:creationId xmlns:p14="http://schemas.microsoft.com/office/powerpoint/2010/main" val="16525880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0" name="Picture 9" descr="A picture containing text, sign&#10;&#10;Description automatically generated">
            <a:extLst>
              <a:ext uri="{FF2B5EF4-FFF2-40B4-BE49-F238E27FC236}">
                <a16:creationId xmlns:a16="http://schemas.microsoft.com/office/drawing/2014/main" id="{AC3F7ECD-490A-8D4F-9D31-A19F31953E6A}"/>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3" name="Text Placeholder 2">
            <a:extLst>
              <a:ext uri="{FF2B5EF4-FFF2-40B4-BE49-F238E27FC236}">
                <a16:creationId xmlns:a16="http://schemas.microsoft.com/office/drawing/2014/main" id="{19BF5F0E-0ACE-ED48-87AC-FE9D9074A3D6}"/>
              </a:ext>
            </a:extLst>
          </p:cNvPr>
          <p:cNvSpPr>
            <a:spLocks noGrp="1"/>
          </p:cNvSpPr>
          <p:nvPr>
            <p:ph type="body" sz="quarter" idx="13" hasCustomPrompt="1"/>
          </p:nvPr>
        </p:nvSpPr>
        <p:spPr>
          <a:xfrm>
            <a:off x="812279" y="1883900"/>
            <a:ext cx="2952001" cy="3335337"/>
          </a:xfrm>
        </p:spPr>
        <p:txBody>
          <a:bodyPr>
            <a:normAutofit/>
          </a:bodyPr>
          <a:lstStyle>
            <a:lvl1pPr>
              <a:defRPr sz="1800"/>
            </a:lvl1pPr>
          </a:lstStyle>
          <a:p>
            <a:pPr lvl="0"/>
            <a:r>
              <a:rPr lang="en-GB"/>
              <a:t>Bullet 1</a:t>
            </a:r>
          </a:p>
          <a:p>
            <a:pPr lvl="0"/>
            <a:r>
              <a:rPr lang="en-GB"/>
              <a:t>Bullet 2</a:t>
            </a:r>
          </a:p>
          <a:p>
            <a:pPr lvl="0"/>
            <a:r>
              <a:rPr lang="en-GB"/>
              <a:t>Bullet 3</a:t>
            </a:r>
          </a:p>
        </p:txBody>
      </p:sp>
      <p:sp>
        <p:nvSpPr>
          <p:cNvPr id="8" name="Picture Placeholder 2">
            <a:extLst>
              <a:ext uri="{FF2B5EF4-FFF2-40B4-BE49-F238E27FC236}">
                <a16:creationId xmlns:a16="http://schemas.microsoft.com/office/drawing/2014/main" id="{EE576E2F-1B29-9E41-BBDD-4448D7997993}"/>
              </a:ext>
            </a:extLst>
          </p:cNvPr>
          <p:cNvSpPr>
            <a:spLocks noGrp="1"/>
          </p:cNvSpPr>
          <p:nvPr>
            <p:ph type="pic" sz="quarter" idx="15"/>
          </p:nvPr>
        </p:nvSpPr>
        <p:spPr>
          <a:xfrm>
            <a:off x="8199120" y="1884363"/>
            <a:ext cx="3550492" cy="3335337"/>
          </a:xfrm>
        </p:spPr>
        <p:txBody>
          <a:bodyPr/>
          <a:lstStyle/>
          <a:p>
            <a:endParaRPr lang="en-US"/>
          </a:p>
        </p:txBody>
      </p:sp>
      <p:sp>
        <p:nvSpPr>
          <p:cNvPr id="13" name="Text Placeholder 2">
            <a:extLst>
              <a:ext uri="{FF2B5EF4-FFF2-40B4-BE49-F238E27FC236}">
                <a16:creationId xmlns:a16="http://schemas.microsoft.com/office/drawing/2014/main" id="{64B963EB-3564-4042-B0A1-CEFA508CF833}"/>
              </a:ext>
            </a:extLst>
          </p:cNvPr>
          <p:cNvSpPr>
            <a:spLocks noGrp="1"/>
          </p:cNvSpPr>
          <p:nvPr>
            <p:ph type="body" sz="quarter" idx="16" hasCustomPrompt="1"/>
          </p:nvPr>
        </p:nvSpPr>
        <p:spPr>
          <a:xfrm>
            <a:off x="4505699" y="1883900"/>
            <a:ext cx="2952001" cy="3335337"/>
          </a:xfrm>
        </p:spPr>
        <p:txBody>
          <a:bodyPr>
            <a:normAutofit/>
          </a:bodyPr>
          <a:lstStyle>
            <a:lvl1pPr>
              <a:defRPr sz="1800"/>
            </a:lvl1pPr>
          </a:lstStyle>
          <a:p>
            <a:pPr lvl="0"/>
            <a:r>
              <a:rPr lang="en-GB"/>
              <a:t>Bullet 1</a:t>
            </a:r>
          </a:p>
          <a:p>
            <a:pPr lvl="0"/>
            <a:r>
              <a:rPr lang="en-GB"/>
              <a:t>Bullet 2</a:t>
            </a:r>
          </a:p>
          <a:p>
            <a:pPr lvl="0"/>
            <a:r>
              <a:rPr lang="en-GB"/>
              <a:t>Bullet 3</a:t>
            </a:r>
          </a:p>
        </p:txBody>
      </p:sp>
    </p:spTree>
    <p:extLst>
      <p:ext uri="{BB962C8B-B14F-4D97-AF65-F5344CB8AC3E}">
        <p14:creationId xmlns:p14="http://schemas.microsoft.com/office/powerpoint/2010/main" val="35887882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7D7C83-DD42-0842-A80F-C07B05D6B35E}"/>
              </a:ext>
            </a:extLst>
          </p:cNvPr>
          <p:cNvSpPr/>
          <p:nvPr userDrawn="1"/>
        </p:nvSpPr>
        <p:spPr>
          <a:xfrm>
            <a:off x="0" y="51"/>
            <a:ext cx="12192000" cy="5647765"/>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8E4B76F-0818-7648-89C0-D9B10EDF9045}"/>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BB30478C-E861-CD4B-8190-0B58D968139E}"/>
              </a:ext>
            </a:extLst>
          </p:cNvPr>
          <p:cNvSpPr txBox="1"/>
          <p:nvPr userDrawn="1"/>
        </p:nvSpPr>
        <p:spPr>
          <a:xfrm>
            <a:off x="626535" y="2489644"/>
            <a:ext cx="5875866" cy="2862322"/>
          </a:xfrm>
          <a:prstGeom prst="rect">
            <a:avLst/>
          </a:prstGeom>
          <a:noFill/>
        </p:spPr>
        <p:txBody>
          <a:bodyPr wrap="square" rtlCol="0">
            <a:spAutoFit/>
          </a:bodyPr>
          <a:lstStyle/>
          <a:p>
            <a:r>
              <a:rPr lang="en-GB" sz="1200" kern="1200">
                <a:solidFill>
                  <a:schemeClr val="bg1"/>
                </a:solidFill>
                <a:effectLst/>
                <a:latin typeface="+mn-lt"/>
                <a:ea typeface="+mn-ea"/>
                <a:cs typeface="+mn-cs"/>
              </a:rPr>
              <a:t>Contact us</a:t>
            </a:r>
          </a:p>
          <a:p>
            <a:r>
              <a:rPr lang="en-GB" sz="1200" kern="1200">
                <a:solidFill>
                  <a:schemeClr val="bg1"/>
                </a:solidFill>
                <a:effectLst/>
                <a:latin typeface="+mn-lt"/>
                <a:ea typeface="+mn-ea"/>
                <a:cs typeface="+mn-cs"/>
              </a:rPr>
              <a:t/>
            </a:r>
            <a:br>
              <a:rPr lang="en-GB" sz="1200" kern="1200">
                <a:solidFill>
                  <a:schemeClr val="bg1"/>
                </a:solidFill>
                <a:effectLst/>
                <a:latin typeface="+mn-lt"/>
                <a:ea typeface="+mn-ea"/>
                <a:cs typeface="+mn-cs"/>
              </a:rPr>
            </a:br>
            <a:r>
              <a:rPr lang="en-GB" sz="1200" kern="1200">
                <a:solidFill>
                  <a:schemeClr val="bg1"/>
                </a:solidFill>
                <a:effectLst/>
                <a:latin typeface="+mn-lt"/>
                <a:ea typeface="+mn-ea"/>
                <a:cs typeface="+mn-cs"/>
              </a:rPr>
              <a:t>East London NHS Foundation Trust</a:t>
            </a:r>
          </a:p>
          <a:p>
            <a:r>
              <a:rPr lang="en-GB" sz="1200" kern="1200">
                <a:solidFill>
                  <a:schemeClr val="bg1"/>
                </a:solidFill>
                <a:effectLst/>
                <a:latin typeface="+mn-lt"/>
                <a:ea typeface="+mn-ea"/>
                <a:cs typeface="+mn-cs"/>
              </a:rPr>
              <a:t>Robert Dolan House</a:t>
            </a:r>
          </a:p>
          <a:p>
            <a:r>
              <a:rPr lang="en-GB" sz="1200" kern="1200">
                <a:solidFill>
                  <a:schemeClr val="bg1"/>
                </a:solidFill>
                <a:effectLst/>
                <a:latin typeface="+mn-lt"/>
                <a:ea typeface="+mn-ea"/>
                <a:cs typeface="+mn-cs"/>
              </a:rPr>
              <a:t>Trust Headquarters</a:t>
            </a:r>
          </a:p>
          <a:p>
            <a:r>
              <a:rPr lang="en-GB" sz="1200" kern="1200">
                <a:solidFill>
                  <a:schemeClr val="bg1"/>
                </a:solidFill>
                <a:effectLst/>
                <a:latin typeface="+mn-lt"/>
                <a:ea typeface="+mn-ea"/>
                <a:cs typeface="+mn-cs"/>
              </a:rPr>
              <a:t>9 </a:t>
            </a:r>
            <a:r>
              <a:rPr lang="en-GB" sz="1200" kern="1200" err="1">
                <a:solidFill>
                  <a:schemeClr val="bg1"/>
                </a:solidFill>
                <a:effectLst/>
                <a:latin typeface="+mn-lt"/>
                <a:ea typeface="+mn-ea"/>
                <a:cs typeface="+mn-cs"/>
              </a:rPr>
              <a:t>Alie</a:t>
            </a:r>
            <a:r>
              <a:rPr lang="en-GB" sz="1200" kern="1200">
                <a:solidFill>
                  <a:schemeClr val="bg1"/>
                </a:solidFill>
                <a:effectLst/>
                <a:latin typeface="+mn-lt"/>
                <a:ea typeface="+mn-ea"/>
                <a:cs typeface="+mn-cs"/>
              </a:rPr>
              <a:t> Street</a:t>
            </a:r>
          </a:p>
          <a:p>
            <a:r>
              <a:rPr lang="en-GB" sz="1200" kern="1200">
                <a:solidFill>
                  <a:schemeClr val="bg1"/>
                </a:solidFill>
                <a:effectLst/>
                <a:latin typeface="+mn-lt"/>
                <a:ea typeface="+mn-ea"/>
                <a:cs typeface="+mn-cs"/>
              </a:rPr>
              <a:t>London E1 8DE</a:t>
            </a:r>
            <a:br>
              <a:rPr lang="en-GB" sz="1200" kern="1200">
                <a:solidFill>
                  <a:schemeClr val="bg1"/>
                </a:solidFill>
                <a:effectLst/>
                <a:latin typeface="+mn-lt"/>
                <a:ea typeface="+mn-ea"/>
                <a:cs typeface="+mn-cs"/>
              </a:rPr>
            </a:br>
            <a:endParaRPr lang="en-GB" sz="1200" kern="1200">
              <a:solidFill>
                <a:schemeClr val="bg1"/>
              </a:solidFill>
              <a:effectLst/>
              <a:latin typeface="+mn-lt"/>
              <a:ea typeface="+mn-ea"/>
              <a:cs typeface="+mn-cs"/>
            </a:endParaRPr>
          </a:p>
          <a:p>
            <a:r>
              <a:rPr lang="en-GB" sz="1200" kern="1200">
                <a:solidFill>
                  <a:schemeClr val="bg1"/>
                </a:solidFill>
                <a:effectLst/>
                <a:latin typeface="+mn-lt"/>
                <a:ea typeface="+mn-ea"/>
                <a:cs typeface="+mn-cs"/>
              </a:rPr>
              <a:t>Tel: 020 8548 5550</a:t>
            </a:r>
          </a:p>
          <a:p>
            <a:r>
              <a:rPr lang="en-GB" sz="1200" kern="1200">
                <a:solidFill>
                  <a:schemeClr val="bg1"/>
                </a:solidFill>
                <a:effectLst/>
                <a:latin typeface="+mn-lt"/>
                <a:ea typeface="+mn-ea"/>
                <a:cs typeface="+mn-cs"/>
              </a:rPr>
              <a:t>Email: </a:t>
            </a:r>
            <a:r>
              <a:rPr lang="en-GB" sz="1200" kern="1200" err="1">
                <a:solidFill>
                  <a:schemeClr val="bg1"/>
                </a:solidFill>
                <a:effectLst/>
                <a:latin typeface="+mn-lt"/>
                <a:ea typeface="+mn-ea"/>
                <a:cs typeface="+mn-cs"/>
              </a:rPr>
              <a:t>elft.communications@nhs.net</a:t>
            </a:r>
            <a:endParaRPr lang="en-GB" sz="1200" kern="1200">
              <a:solidFill>
                <a:schemeClr val="bg1"/>
              </a:solidFill>
              <a:effectLst/>
              <a:latin typeface="+mn-lt"/>
              <a:ea typeface="+mn-ea"/>
              <a:cs typeface="+mn-cs"/>
            </a:endParaRPr>
          </a:p>
          <a:p>
            <a:r>
              <a:rPr lang="en-GB" sz="1200" kern="1200">
                <a:solidFill>
                  <a:schemeClr val="bg1"/>
                </a:solidFill>
                <a:effectLst/>
                <a:latin typeface="+mn-lt"/>
                <a:ea typeface="+mn-ea"/>
                <a:cs typeface="+mn-cs"/>
              </a:rPr>
              <a:t>Web: </a:t>
            </a:r>
            <a:r>
              <a:rPr lang="en-GB" sz="1200" kern="1200" err="1">
                <a:solidFill>
                  <a:schemeClr val="bg1"/>
                </a:solidFill>
                <a:effectLst/>
                <a:latin typeface="+mn-lt"/>
                <a:ea typeface="+mn-ea"/>
                <a:cs typeface="+mn-cs"/>
              </a:rPr>
              <a:t>elft.nhs.uk</a:t>
            </a:r>
            <a:r>
              <a:rPr lang="en-GB" sz="1200" kern="1200">
                <a:solidFill>
                  <a:schemeClr val="bg1"/>
                </a:solidFill>
                <a:effectLst/>
                <a:latin typeface="+mn-lt"/>
                <a:ea typeface="+mn-ea"/>
                <a:cs typeface="+mn-cs"/>
              </a:rPr>
              <a:t/>
            </a:r>
            <a:br>
              <a:rPr lang="en-GB" sz="1200" kern="1200">
                <a:solidFill>
                  <a:schemeClr val="bg1"/>
                </a:solidFill>
                <a:effectLst/>
                <a:latin typeface="+mn-lt"/>
                <a:ea typeface="+mn-ea"/>
                <a:cs typeface="+mn-cs"/>
              </a:rPr>
            </a:br>
            <a:endParaRPr lang="en-GB" sz="1200" kern="1200">
              <a:solidFill>
                <a:schemeClr val="bg1"/>
              </a:solidFill>
              <a:effectLst/>
              <a:latin typeface="+mn-lt"/>
              <a:ea typeface="+mn-ea"/>
              <a:cs typeface="+mn-cs"/>
            </a:endParaRPr>
          </a:p>
          <a:p>
            <a:r>
              <a:rPr lang="en-GB" sz="1200" kern="1200">
                <a:solidFill>
                  <a:schemeClr val="bg1"/>
                </a:solidFill>
                <a:effectLst/>
                <a:latin typeface="+mn-lt"/>
                <a:ea typeface="+mn-ea"/>
                <a:cs typeface="+mn-cs"/>
              </a:rPr>
              <a:t>     NHS_ELFT</a:t>
            </a:r>
          </a:p>
          <a:p>
            <a:r>
              <a:rPr lang="en-GB" sz="1200" kern="1200">
                <a:solidFill>
                  <a:schemeClr val="bg1"/>
                </a:solidFill>
                <a:effectLst/>
                <a:latin typeface="+mn-lt"/>
                <a:ea typeface="+mn-ea"/>
                <a:cs typeface="+mn-cs"/>
              </a:rPr>
              <a:t>     </a:t>
            </a:r>
            <a:r>
              <a:rPr lang="en-GB" sz="1200" kern="1200" err="1">
                <a:solidFill>
                  <a:schemeClr val="bg1"/>
                </a:solidFill>
                <a:effectLst/>
                <a:latin typeface="+mn-lt"/>
                <a:ea typeface="+mn-ea"/>
                <a:cs typeface="+mn-cs"/>
              </a:rPr>
              <a:t>EastLondonNHSFoundationTrust</a:t>
            </a:r>
            <a:endParaRPr lang="en-GB" sz="1200" kern="1200">
              <a:solidFill>
                <a:schemeClr val="bg1"/>
              </a:solidFill>
              <a:effectLst/>
              <a:latin typeface="+mn-lt"/>
              <a:ea typeface="+mn-ea"/>
              <a:cs typeface="+mn-cs"/>
            </a:endParaRPr>
          </a:p>
          <a:p>
            <a:r>
              <a:rPr lang="en-GB" sz="1200" kern="1200">
                <a:solidFill>
                  <a:schemeClr val="bg1"/>
                </a:solidFill>
                <a:effectLst/>
                <a:latin typeface="+mn-lt"/>
                <a:ea typeface="+mn-ea"/>
                <a:cs typeface="+mn-cs"/>
              </a:rPr>
              <a:t>     NHSELFT</a:t>
            </a:r>
          </a:p>
        </p:txBody>
      </p:sp>
      <p:pic>
        <p:nvPicPr>
          <p:cNvPr id="3" name="Picture 2" descr="A picture containing text, ax&#10;&#10;Description automatically generated">
            <a:extLst>
              <a:ext uri="{FF2B5EF4-FFF2-40B4-BE49-F238E27FC236}">
                <a16:creationId xmlns:a16="http://schemas.microsoft.com/office/drawing/2014/main" id="{C4504E7A-F901-2748-BEA3-74204B262326}"/>
              </a:ext>
            </a:extLst>
          </p:cNvPr>
          <p:cNvPicPr>
            <a:picLocks noChangeAspect="1"/>
          </p:cNvPicPr>
          <p:nvPr userDrawn="1"/>
        </p:nvPicPr>
        <p:blipFill>
          <a:blip r:embed="rId2"/>
          <a:stretch>
            <a:fillRect/>
          </a:stretch>
        </p:blipFill>
        <p:spPr>
          <a:xfrm>
            <a:off x="714939" y="4747111"/>
            <a:ext cx="157714" cy="150545"/>
          </a:xfrm>
          <a:prstGeom prst="rect">
            <a:avLst/>
          </a:prstGeom>
        </p:spPr>
      </p:pic>
      <p:pic>
        <p:nvPicPr>
          <p:cNvPr id="5" name="Picture 4" descr="Icon&#10;&#10;Description automatically generated">
            <a:extLst>
              <a:ext uri="{FF2B5EF4-FFF2-40B4-BE49-F238E27FC236}">
                <a16:creationId xmlns:a16="http://schemas.microsoft.com/office/drawing/2014/main" id="{FA4C459E-85B8-3C4B-80E3-39F220E60646}"/>
              </a:ext>
            </a:extLst>
          </p:cNvPr>
          <p:cNvPicPr>
            <a:picLocks noChangeAspect="1"/>
          </p:cNvPicPr>
          <p:nvPr userDrawn="1"/>
        </p:nvPicPr>
        <p:blipFill>
          <a:blip r:embed="rId3"/>
          <a:stretch>
            <a:fillRect/>
          </a:stretch>
        </p:blipFill>
        <p:spPr>
          <a:xfrm>
            <a:off x="708361" y="4931689"/>
            <a:ext cx="157714" cy="150545"/>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FF64A2BE-DE86-B849-91AE-95B5B70F9D44}"/>
              </a:ext>
            </a:extLst>
          </p:cNvPr>
          <p:cNvPicPr>
            <a:picLocks noChangeAspect="1"/>
          </p:cNvPicPr>
          <p:nvPr userDrawn="1"/>
        </p:nvPicPr>
        <p:blipFill>
          <a:blip r:embed="rId4"/>
          <a:stretch>
            <a:fillRect/>
          </a:stretch>
        </p:blipFill>
        <p:spPr>
          <a:xfrm>
            <a:off x="708361" y="5119417"/>
            <a:ext cx="157714" cy="150545"/>
          </a:xfrm>
          <a:prstGeom prst="rect">
            <a:avLst/>
          </a:prstGeom>
        </p:spPr>
      </p:pic>
      <p:sp>
        <p:nvSpPr>
          <p:cNvPr id="13" name="Text Placeholder 5">
            <a:extLst>
              <a:ext uri="{FF2B5EF4-FFF2-40B4-BE49-F238E27FC236}">
                <a16:creationId xmlns:a16="http://schemas.microsoft.com/office/drawing/2014/main" id="{7B1203F5-86DB-E345-B8A6-2C39BBB0BC0E}"/>
              </a:ext>
            </a:extLst>
          </p:cNvPr>
          <p:cNvSpPr>
            <a:spLocks noGrp="1"/>
          </p:cNvSpPr>
          <p:nvPr>
            <p:ph type="body" sz="quarter" idx="11" hasCustomPrompt="1"/>
          </p:nvPr>
        </p:nvSpPr>
        <p:spPr>
          <a:xfrm>
            <a:off x="626535" y="787323"/>
            <a:ext cx="5788779" cy="1549477"/>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We promise to work together creatively to: learn ‘what matters’ to everyone, achieve a better quality of life and continuously improve our services.</a:t>
            </a:r>
          </a:p>
        </p:txBody>
      </p:sp>
      <p:pic>
        <p:nvPicPr>
          <p:cNvPr id="11" name="Picture 10" descr="A picture containing text, sign&#10;&#10;Description automatically generated">
            <a:extLst>
              <a:ext uri="{FF2B5EF4-FFF2-40B4-BE49-F238E27FC236}">
                <a16:creationId xmlns:a16="http://schemas.microsoft.com/office/drawing/2014/main" id="{9EE3F140-4F19-834A-B4AF-60AF4C8DBEE3}"/>
              </a:ext>
            </a:extLst>
          </p:cNvPr>
          <p:cNvPicPr>
            <a:picLocks noChangeAspect="1"/>
          </p:cNvPicPr>
          <p:nvPr userDrawn="1"/>
        </p:nvPicPr>
        <p:blipFill>
          <a:blip r:embed="rId5"/>
          <a:stretch>
            <a:fillRect/>
          </a:stretch>
        </p:blipFill>
        <p:spPr>
          <a:xfrm>
            <a:off x="412294" y="5993296"/>
            <a:ext cx="1848986" cy="591675"/>
          </a:xfrm>
          <a:prstGeom prst="rect">
            <a:avLst/>
          </a:prstGeom>
        </p:spPr>
      </p:pic>
    </p:spTree>
    <p:extLst>
      <p:ext uri="{BB962C8B-B14F-4D97-AF65-F5344CB8AC3E}">
        <p14:creationId xmlns:p14="http://schemas.microsoft.com/office/powerpoint/2010/main" val="27192695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637307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746609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661638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03812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AA0FCDAB-0B94-4C75-BD18-CFCA6CB21CBF}" type="datetimeFigureOut">
              <a:rPr lang="en-GB" smtClean="0">
                <a:solidFill>
                  <a:prstClr val="black">
                    <a:tint val="75000"/>
                  </a:prstClr>
                </a:solidFill>
              </a:rPr>
              <a:pPr/>
              <a:t>01/10/2024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025AB9E-7155-4346-96F4-EE2877C9D6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025716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148881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470013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218608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640913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556807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522844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334244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Usual Sheet Layou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b="0" i="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Royal London Specialist Medicine Performance Report</a:t>
            </a:r>
          </a:p>
        </p:txBody>
      </p:sp>
      <p:sp>
        <p:nvSpPr>
          <p:cNvPr id="6" name="Slide Number Placeholder 2"/>
          <p:cNvSpPr>
            <a:spLocks noGrp="1"/>
          </p:cNvSpPr>
          <p:nvPr>
            <p:ph type="sldNum" sz="quarter" idx="4"/>
          </p:nvPr>
        </p:nvSpPr>
        <p:spPr>
          <a:xfrm>
            <a:off x="9101685" y="6669360"/>
            <a:ext cx="2843581" cy="142912"/>
          </a:xfrm>
          <a:prstGeom prst="rect">
            <a:avLst/>
          </a:prstGeom>
        </p:spPr>
        <p:txBody>
          <a:bodyPr vert="horz" lIns="91440" tIns="45720" rIns="91440" bIns="45720" rtlCol="0" anchor="ctr"/>
          <a:lstStyle>
            <a:lvl1pPr algn="r">
              <a:defRPr sz="882">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63EE4A-6D34-4EC7-ADBB-884E7511D65E}" type="slidenum">
              <a:rPr kumimoji="0" lang="en-GB" sz="882"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882"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8" name="Straight Connector 7"/>
          <p:cNvCxnSpPr/>
          <p:nvPr userDrawn="1"/>
        </p:nvCxnSpPr>
        <p:spPr>
          <a:xfrm>
            <a:off x="246736" y="6669360"/>
            <a:ext cx="1169853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378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42E2E30-812A-4FDD-88D7-3D9F8447ADFB}" type="datetimeFigureOut">
              <a:rPr lang="en-GB" smtClean="0"/>
              <a:t>01/10/2024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9DEB21-FC7D-4E09-A5C4-3C4C3EE3E79F}" type="slidenum">
              <a:rPr lang="en-GB" smtClean="0"/>
              <a:t>‹#›</a:t>
            </a:fld>
            <a:endParaRPr lang="en-GB"/>
          </a:p>
        </p:txBody>
      </p:sp>
    </p:spTree>
    <p:extLst>
      <p:ext uri="{BB962C8B-B14F-4D97-AF65-F5344CB8AC3E}">
        <p14:creationId xmlns:p14="http://schemas.microsoft.com/office/powerpoint/2010/main" val="5747502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42E2E30-812A-4FDD-88D7-3D9F8447ADFB}" type="datetimeFigureOut">
              <a:rPr lang="en-GB" smtClean="0"/>
              <a:t>01/10/2024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9DEB21-FC7D-4E09-A5C4-3C4C3EE3E79F}" type="slidenum">
              <a:rPr lang="en-GB" smtClean="0"/>
              <a:t>‹#›</a:t>
            </a:fld>
            <a:endParaRPr lang="en-GB"/>
          </a:p>
        </p:txBody>
      </p:sp>
    </p:spTree>
    <p:extLst>
      <p:ext uri="{BB962C8B-B14F-4D97-AF65-F5344CB8AC3E}">
        <p14:creationId xmlns:p14="http://schemas.microsoft.com/office/powerpoint/2010/main" val="2100127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A0FCDAB-0B94-4C75-BD18-CFCA6CB21CBF}" type="datetimeFigureOut">
              <a:rPr lang="en-GB" smtClean="0">
                <a:solidFill>
                  <a:prstClr val="black">
                    <a:tint val="75000"/>
                  </a:prstClr>
                </a:solidFill>
              </a:rPr>
              <a:pPr/>
              <a:t>01/10/2024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025AB9E-7155-4346-96F4-EE2877C9D6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541668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2E2E30-812A-4FDD-88D7-3D9F8447ADFB}" type="datetimeFigureOut">
              <a:rPr lang="en-GB" smtClean="0"/>
              <a:t>01/10/2024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9DEB21-FC7D-4E09-A5C4-3C4C3EE3E79F}" type="slidenum">
              <a:rPr lang="en-GB" smtClean="0"/>
              <a:t>‹#›</a:t>
            </a:fld>
            <a:endParaRPr lang="en-GB"/>
          </a:p>
        </p:txBody>
      </p:sp>
    </p:spTree>
    <p:extLst>
      <p:ext uri="{BB962C8B-B14F-4D97-AF65-F5344CB8AC3E}">
        <p14:creationId xmlns:p14="http://schemas.microsoft.com/office/powerpoint/2010/main" val="29624878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42E2E30-812A-4FDD-88D7-3D9F8447ADFB}" type="datetimeFigureOut">
              <a:rPr lang="en-GB" smtClean="0"/>
              <a:t>01/10/2024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9DEB21-FC7D-4E09-A5C4-3C4C3EE3E79F}" type="slidenum">
              <a:rPr lang="en-GB" smtClean="0"/>
              <a:t>‹#›</a:t>
            </a:fld>
            <a:endParaRPr lang="en-GB"/>
          </a:p>
        </p:txBody>
      </p:sp>
    </p:spTree>
    <p:extLst>
      <p:ext uri="{BB962C8B-B14F-4D97-AF65-F5344CB8AC3E}">
        <p14:creationId xmlns:p14="http://schemas.microsoft.com/office/powerpoint/2010/main" val="29300668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42E2E30-812A-4FDD-88D7-3D9F8447ADFB}" type="datetimeFigureOut">
              <a:rPr lang="en-GB" smtClean="0"/>
              <a:t>01/10/2024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A9DEB21-FC7D-4E09-A5C4-3C4C3EE3E79F}" type="slidenum">
              <a:rPr lang="en-GB" smtClean="0"/>
              <a:t>‹#›</a:t>
            </a:fld>
            <a:endParaRPr lang="en-GB"/>
          </a:p>
        </p:txBody>
      </p:sp>
    </p:spTree>
    <p:extLst>
      <p:ext uri="{BB962C8B-B14F-4D97-AF65-F5344CB8AC3E}">
        <p14:creationId xmlns:p14="http://schemas.microsoft.com/office/powerpoint/2010/main" val="13896107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42E2E30-812A-4FDD-88D7-3D9F8447ADFB}" type="datetimeFigureOut">
              <a:rPr lang="en-GB" smtClean="0"/>
              <a:t>01/10/2024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A9DEB21-FC7D-4E09-A5C4-3C4C3EE3E79F}" type="slidenum">
              <a:rPr lang="en-GB" smtClean="0"/>
              <a:t>‹#›</a:t>
            </a:fld>
            <a:endParaRPr lang="en-GB"/>
          </a:p>
        </p:txBody>
      </p:sp>
    </p:spTree>
    <p:extLst>
      <p:ext uri="{BB962C8B-B14F-4D97-AF65-F5344CB8AC3E}">
        <p14:creationId xmlns:p14="http://schemas.microsoft.com/office/powerpoint/2010/main" val="10808963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2E2E30-812A-4FDD-88D7-3D9F8447ADFB}" type="datetimeFigureOut">
              <a:rPr lang="en-GB" smtClean="0"/>
              <a:t>01/10/2024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A9DEB21-FC7D-4E09-A5C4-3C4C3EE3E79F}" type="slidenum">
              <a:rPr lang="en-GB" smtClean="0"/>
              <a:t>‹#›</a:t>
            </a:fld>
            <a:endParaRPr lang="en-GB"/>
          </a:p>
        </p:txBody>
      </p:sp>
      <p:grpSp>
        <p:nvGrpSpPr>
          <p:cNvPr id="8" name="Group 7"/>
          <p:cNvGrpSpPr/>
          <p:nvPr userDrawn="1"/>
        </p:nvGrpSpPr>
        <p:grpSpPr>
          <a:xfrm>
            <a:off x="0" y="0"/>
            <a:ext cx="12192000" cy="1035950"/>
            <a:chOff x="0" y="0"/>
            <a:chExt cx="12192000" cy="1035950"/>
          </a:xfrm>
        </p:grpSpPr>
        <p:sp>
          <p:nvSpPr>
            <p:cNvPr id="9" name="Rectangle 8"/>
            <p:cNvSpPr/>
            <p:nvPr/>
          </p:nvSpPr>
          <p:spPr>
            <a:xfrm>
              <a:off x="0" y="0"/>
              <a:ext cx="12192000" cy="9779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t>AHP</a:t>
              </a:r>
            </a:p>
          </p:txBody>
        </p:sp>
        <p:grpSp>
          <p:nvGrpSpPr>
            <p:cNvPr id="10" name="Group 9"/>
            <p:cNvGrpSpPr/>
            <p:nvPr/>
          </p:nvGrpSpPr>
          <p:grpSpPr>
            <a:xfrm>
              <a:off x="92164" y="59333"/>
              <a:ext cx="12014902" cy="918567"/>
              <a:chOff x="92164" y="59333"/>
              <a:chExt cx="12014902" cy="918567"/>
            </a:xfrm>
          </p:grpSpPr>
          <p:pic>
            <p:nvPicPr>
              <p:cNvPr id="12" name="Picture 1" descr="A picture containing text&#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5826" y="83662"/>
                <a:ext cx="7761240" cy="8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stretch>
                <a:fillRect/>
              </a:stretch>
            </p:blipFill>
            <p:spPr>
              <a:xfrm>
                <a:off x="152400" y="59333"/>
                <a:ext cx="845632" cy="845632"/>
              </a:xfrm>
              <a:prstGeom prst="rect">
                <a:avLst/>
              </a:prstGeom>
            </p:spPr>
          </p:pic>
          <p:cxnSp>
            <p:nvCxnSpPr>
              <p:cNvPr id="14" name="Straight Connector 13"/>
              <p:cNvCxnSpPr/>
              <p:nvPr/>
            </p:nvCxnSpPr>
            <p:spPr>
              <a:xfrm>
                <a:off x="92164" y="977900"/>
                <a:ext cx="12010085"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1095704" y="204953"/>
              <a:ext cx="3066393" cy="830997"/>
            </a:xfrm>
            <a:prstGeom prst="rect">
              <a:avLst/>
            </a:prstGeom>
            <a:noFill/>
          </p:spPr>
          <p:txBody>
            <a:bodyPr wrap="square" rtlCol="0">
              <a:spAutoFit/>
            </a:bodyPr>
            <a:lstStyle/>
            <a:p>
              <a:pPr algn="ctr"/>
              <a:r>
                <a:rPr lang="en-GB" sz="2400" b="1">
                  <a:solidFill>
                    <a:schemeClr val="accent1">
                      <a:lumMod val="75000"/>
                    </a:schemeClr>
                  </a:solidFill>
                  <a:latin typeface="Arial" panose="020B0604020202020204" pitchFamily="34" charset="0"/>
                  <a:cs typeface="Arial" panose="020B0604020202020204" pitchFamily="34" charset="0"/>
                </a:rPr>
                <a:t>Our</a:t>
              </a:r>
              <a:r>
                <a:rPr lang="en-GB" sz="2400" b="1" baseline="0">
                  <a:solidFill>
                    <a:schemeClr val="accent1">
                      <a:lumMod val="75000"/>
                    </a:schemeClr>
                  </a:solidFill>
                  <a:latin typeface="Arial" panose="020B0604020202020204" pitchFamily="34" charset="0"/>
                  <a:cs typeface="Arial" panose="020B0604020202020204" pitchFamily="34" charset="0"/>
                </a:rPr>
                <a:t> AHP Community </a:t>
              </a:r>
              <a:endParaRPr lang="en-GB" sz="2400" b="1">
                <a:solidFill>
                  <a:schemeClr val="accent1">
                    <a:lumMod val="75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330646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42E2E30-812A-4FDD-88D7-3D9F8447ADFB}" type="datetimeFigureOut">
              <a:rPr lang="en-GB" smtClean="0"/>
              <a:t>01/10/2024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9DEB21-FC7D-4E09-A5C4-3C4C3EE3E79F}" type="slidenum">
              <a:rPr lang="en-GB" smtClean="0"/>
              <a:t>‹#›</a:t>
            </a:fld>
            <a:endParaRPr lang="en-GB"/>
          </a:p>
        </p:txBody>
      </p:sp>
    </p:spTree>
    <p:extLst>
      <p:ext uri="{BB962C8B-B14F-4D97-AF65-F5344CB8AC3E}">
        <p14:creationId xmlns:p14="http://schemas.microsoft.com/office/powerpoint/2010/main" val="18088450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42E2E30-812A-4FDD-88D7-3D9F8447ADFB}" type="datetimeFigureOut">
              <a:rPr lang="en-GB" smtClean="0"/>
              <a:t>01/10/2024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9DEB21-FC7D-4E09-A5C4-3C4C3EE3E79F}" type="slidenum">
              <a:rPr lang="en-GB" smtClean="0"/>
              <a:t>‹#›</a:t>
            </a:fld>
            <a:endParaRPr lang="en-GB"/>
          </a:p>
        </p:txBody>
      </p:sp>
    </p:spTree>
    <p:extLst>
      <p:ext uri="{BB962C8B-B14F-4D97-AF65-F5344CB8AC3E}">
        <p14:creationId xmlns:p14="http://schemas.microsoft.com/office/powerpoint/2010/main" val="39436749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42E2E30-812A-4FDD-88D7-3D9F8447ADFB}" type="datetimeFigureOut">
              <a:rPr lang="en-GB" smtClean="0"/>
              <a:t>01/10/2024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9DEB21-FC7D-4E09-A5C4-3C4C3EE3E79F}" type="slidenum">
              <a:rPr lang="en-GB" smtClean="0"/>
              <a:t>‹#›</a:t>
            </a:fld>
            <a:endParaRPr lang="en-GB"/>
          </a:p>
        </p:txBody>
      </p:sp>
    </p:spTree>
    <p:extLst>
      <p:ext uri="{BB962C8B-B14F-4D97-AF65-F5344CB8AC3E}">
        <p14:creationId xmlns:p14="http://schemas.microsoft.com/office/powerpoint/2010/main" val="25977505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42E2E30-812A-4FDD-88D7-3D9F8447ADFB}" type="datetimeFigureOut">
              <a:rPr lang="en-GB" smtClean="0"/>
              <a:t>01/10/2024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9DEB21-FC7D-4E09-A5C4-3C4C3EE3E79F}" type="slidenum">
              <a:rPr lang="en-GB" smtClean="0"/>
              <a:t>‹#›</a:t>
            </a:fld>
            <a:endParaRPr lang="en-GB"/>
          </a:p>
        </p:txBody>
      </p:sp>
    </p:spTree>
    <p:extLst>
      <p:ext uri="{BB962C8B-B14F-4D97-AF65-F5344CB8AC3E}">
        <p14:creationId xmlns:p14="http://schemas.microsoft.com/office/powerpoint/2010/main" val="885190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A0FCDAB-0B94-4C75-BD18-CFCA6CB21CBF}" type="datetimeFigureOut">
              <a:rPr lang="en-GB" smtClean="0">
                <a:solidFill>
                  <a:prstClr val="black">
                    <a:tint val="75000"/>
                  </a:prstClr>
                </a:solidFill>
              </a:rPr>
              <a:pPr/>
              <a:t>01/10/2024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025AB9E-7155-4346-96F4-EE2877C9D6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55064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AA0FCDAB-0B94-4C75-BD18-CFCA6CB21CBF}" type="datetimeFigureOut">
              <a:rPr lang="en-GB" smtClean="0">
                <a:solidFill>
                  <a:prstClr val="black">
                    <a:tint val="75000"/>
                  </a:prstClr>
                </a:solidFill>
              </a:rPr>
              <a:pPr/>
              <a:t>01/10/2024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025AB9E-7155-4346-96F4-EE2877C9D6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05601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AA0FCDAB-0B94-4C75-BD18-CFCA6CB21CBF}" type="datetimeFigureOut">
              <a:rPr lang="en-GB" smtClean="0">
                <a:solidFill>
                  <a:prstClr val="black">
                    <a:tint val="75000"/>
                  </a:prstClr>
                </a:solidFill>
              </a:rPr>
              <a:pPr/>
              <a:t>01/10/2024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025AB9E-7155-4346-96F4-EE2877C9D6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7472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AA0FCDAB-0B94-4C75-BD18-CFCA6CB21CBF}" type="datetimeFigureOut">
              <a:rPr lang="en-GB" smtClean="0">
                <a:solidFill>
                  <a:prstClr val="black">
                    <a:tint val="75000"/>
                  </a:prstClr>
                </a:solidFill>
              </a:rPr>
              <a:pPr/>
              <a:t>01/10/2024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025AB9E-7155-4346-96F4-EE2877C9D6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73176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0FCDAB-0B94-4C75-BD18-CFCA6CB21CBF}" type="datetimeFigureOut">
              <a:rPr lang="en-GB" smtClean="0">
                <a:solidFill>
                  <a:prstClr val="black">
                    <a:tint val="75000"/>
                  </a:prstClr>
                </a:solidFill>
              </a:rPr>
              <a:pPr/>
              <a:t>01/10/2024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025AB9E-7155-4346-96F4-EE2877C9D6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98212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A0FCDAB-0B94-4C75-BD18-CFCA6CB21CBF}" type="datetimeFigureOut">
              <a:rPr lang="en-GB" smtClean="0">
                <a:solidFill>
                  <a:prstClr val="black">
                    <a:tint val="75000"/>
                  </a:prstClr>
                </a:solidFill>
              </a:rPr>
              <a:pPr/>
              <a:t>01/10/2024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025AB9E-7155-4346-96F4-EE2877C9D6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98987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A0FCDAB-0B94-4C75-BD18-CFCA6CB21CBF}" type="datetimeFigureOut">
              <a:rPr lang="en-GB" smtClean="0">
                <a:solidFill>
                  <a:prstClr val="black">
                    <a:tint val="75000"/>
                  </a:prstClr>
                </a:solidFill>
              </a:rPr>
              <a:pPr/>
              <a:t>01/10/2024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025AB9E-7155-4346-96F4-EE2877C9D6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80282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726869" y="1984009"/>
            <a:ext cx="5538196" cy="4407647"/>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Text Placeholder 6"/>
          <p:cNvSpPr>
            <a:spLocks noGrp="1"/>
          </p:cNvSpPr>
          <p:nvPr>
            <p:ph type="body" sz="quarter" idx="10" hasCustomPrompt="1"/>
          </p:nvPr>
        </p:nvSpPr>
        <p:spPr>
          <a:xfrm>
            <a:off x="906219" y="3415094"/>
            <a:ext cx="5149668" cy="461665"/>
          </a:xfrm>
          <a:prstGeom prst="rect">
            <a:avLst/>
          </a:prstGeom>
        </p:spPr>
        <p:txBody>
          <a:bodyPr lIns="0" tIns="0" rIns="0" bIns="0">
            <a:spAutoFit/>
          </a:bodyPr>
          <a:lstStyle>
            <a:lvl1pPr marL="0" indent="0">
              <a:buNone/>
              <a:defRPr sz="3000" b="1" i="0">
                <a:solidFill>
                  <a:schemeClr val="tx1"/>
                </a:solidFill>
                <a:latin typeface="Arial" charset="0"/>
                <a:ea typeface="Arial" charset="0"/>
                <a:cs typeface="Arial" charset="0"/>
              </a:defRPr>
            </a:lvl1pPr>
            <a:lvl2pPr marL="457200" indent="0">
              <a:buNone/>
              <a:defRPr sz="3000" b="1" i="0">
                <a:solidFill>
                  <a:srgbClr val="0099CC"/>
                </a:solidFill>
                <a:latin typeface="Arial" charset="0"/>
                <a:ea typeface="Arial" charset="0"/>
                <a:cs typeface="Arial" charset="0"/>
              </a:defRPr>
            </a:lvl2pPr>
            <a:lvl3pPr marL="914400" indent="0">
              <a:buNone/>
              <a:defRPr sz="3000" b="1" i="0">
                <a:solidFill>
                  <a:srgbClr val="0099CC"/>
                </a:solidFill>
                <a:latin typeface="Arial" charset="0"/>
                <a:ea typeface="Arial" charset="0"/>
                <a:cs typeface="Arial" charset="0"/>
              </a:defRPr>
            </a:lvl3pPr>
            <a:lvl4pPr marL="1371600" indent="0">
              <a:buNone/>
              <a:defRPr sz="3000" b="1" i="0">
                <a:solidFill>
                  <a:srgbClr val="0099CC"/>
                </a:solidFill>
                <a:latin typeface="Arial" charset="0"/>
                <a:ea typeface="Arial" charset="0"/>
                <a:cs typeface="Arial" charset="0"/>
              </a:defRPr>
            </a:lvl4pPr>
            <a:lvl5pPr marL="1828800" indent="0">
              <a:buNone/>
              <a:defRPr sz="3000" b="1" i="0">
                <a:solidFill>
                  <a:srgbClr val="0099CC"/>
                </a:solidFill>
                <a:latin typeface="Arial" charset="0"/>
                <a:ea typeface="Arial" charset="0"/>
                <a:cs typeface="Arial" charset="0"/>
              </a:defRPr>
            </a:lvl5pPr>
          </a:lstStyle>
          <a:p>
            <a:r>
              <a:rPr lang="en-US"/>
              <a:t>Click to add subtitle</a:t>
            </a:r>
          </a:p>
        </p:txBody>
      </p:sp>
      <p:sp>
        <p:nvSpPr>
          <p:cNvPr id="2" name="Title 1"/>
          <p:cNvSpPr>
            <a:spLocks noGrp="1"/>
          </p:cNvSpPr>
          <p:nvPr>
            <p:ph type="title"/>
          </p:nvPr>
        </p:nvSpPr>
        <p:spPr>
          <a:xfrm>
            <a:off x="910232" y="2147195"/>
            <a:ext cx="5145657" cy="1261884"/>
          </a:xfrm>
          <a:prstGeom prst="rect">
            <a:avLst/>
          </a:prstGeom>
        </p:spPr>
        <p:txBody>
          <a:bodyPr wrap="square" lIns="0" tIns="0" rIns="0" bIns="0">
            <a:spAutoFit/>
          </a:bodyPr>
          <a:lstStyle>
            <a:lvl1pPr algn="l">
              <a:defRPr sz="4100" b="1" i="0">
                <a:solidFill>
                  <a:schemeClr val="bg2"/>
                </a:solidFill>
                <a:latin typeface="Arial" charset="0"/>
                <a:ea typeface="Arial" charset="0"/>
                <a:cs typeface="Arial" charset="0"/>
              </a:defRPr>
            </a:lvl1pPr>
          </a:lstStyle>
          <a:p>
            <a:r>
              <a:rPr lang="en-US"/>
              <a:t>Click to edit Master title style</a:t>
            </a:r>
          </a:p>
        </p:txBody>
      </p:sp>
      <p:sp>
        <p:nvSpPr>
          <p:cNvPr id="10" name="Text Placeholder 9"/>
          <p:cNvSpPr>
            <a:spLocks noGrp="1"/>
          </p:cNvSpPr>
          <p:nvPr>
            <p:ph type="body" sz="quarter" idx="12"/>
          </p:nvPr>
        </p:nvSpPr>
        <p:spPr>
          <a:xfrm>
            <a:off x="905234" y="3929812"/>
            <a:ext cx="5150652" cy="1606594"/>
          </a:xfrm>
          <a:prstGeom prst="rect">
            <a:avLst/>
          </a:prstGeom>
        </p:spPr>
        <p:txBody>
          <a:bodyPr lIns="0" tIns="0" rIns="0" bIns="0">
            <a:spAutoFit/>
          </a:bodyPr>
          <a:lstStyle>
            <a:lvl1pPr marL="0" indent="0">
              <a:buNone/>
              <a:defRPr sz="1800" b="0" i="0">
                <a:latin typeface="Arial" charset="0"/>
                <a:ea typeface="Arial" charset="0"/>
                <a:cs typeface="Arial" charset="0"/>
              </a:defRPr>
            </a:lvl1pPr>
            <a:lvl2pPr marL="800100" indent="-342900">
              <a:buFont typeface="Arial" charset="0"/>
              <a:buChar char="•"/>
              <a:defRPr sz="1800" b="0" i="0">
                <a:latin typeface="Arial" charset="0"/>
                <a:ea typeface="Arial" charset="0"/>
                <a:cs typeface="Arial" charset="0"/>
              </a:defRPr>
            </a:lvl2pPr>
            <a:lvl3pPr marL="1257300" indent="-342900">
              <a:buFont typeface="Arial" charset="0"/>
              <a:buChar char="•"/>
              <a:defRPr sz="1800" b="0" i="0">
                <a:latin typeface="Arial" charset="0"/>
                <a:ea typeface="Arial" charset="0"/>
                <a:cs typeface="Arial" charset="0"/>
              </a:defRPr>
            </a:lvl3pPr>
            <a:lvl4pPr marL="1714500" indent="-342900">
              <a:buFont typeface="Arial" charset="0"/>
              <a:buChar char="•"/>
              <a:defRPr sz="1800" b="0" i="0">
                <a:latin typeface="Arial" charset="0"/>
                <a:ea typeface="Arial" charset="0"/>
                <a:cs typeface="Arial" charset="0"/>
              </a:defRPr>
            </a:lvl4pPr>
            <a:lvl5pPr marL="2171700" indent="-342900">
              <a:buFont typeface="Arial" charset="0"/>
              <a:buChar char="•"/>
              <a:defRPr sz="1800"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21772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A0FCDAB-0B94-4C75-BD18-CFCA6CB21CBF}" type="datetimeFigureOut">
              <a:rPr lang="en-GB" smtClean="0">
                <a:solidFill>
                  <a:prstClr val="black">
                    <a:tint val="75000"/>
                  </a:prstClr>
                </a:solidFill>
              </a:rPr>
              <a:pPr/>
              <a:t>01/10/2024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025AB9E-7155-4346-96F4-EE2877C9D6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50984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A0FCDAB-0B94-4C75-BD18-CFCA6CB21CBF}" type="datetimeFigureOut">
              <a:rPr lang="en-GB" smtClean="0">
                <a:solidFill>
                  <a:prstClr val="black">
                    <a:tint val="75000"/>
                  </a:prstClr>
                </a:solidFill>
              </a:rPr>
              <a:pPr/>
              <a:t>01/10/2024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025AB9E-7155-4346-96F4-EE2877C9D6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47436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fld id="{E4165752-5775-494F-9A0E-5764D22CB26D}" type="datetimeFigureOut">
              <a:rPr lang="en-GB" smtClean="0">
                <a:solidFill>
                  <a:srgbClr val="000000"/>
                </a:solidFill>
              </a:rPr>
              <a:pPr/>
              <a:t>01/10/2024</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671ED05-CB59-4568-B234-0B709E41E1A2}"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973491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fld id="{E4165752-5775-494F-9A0E-5764D22CB26D}" type="datetimeFigureOut">
              <a:rPr lang="en-GB" smtClean="0">
                <a:solidFill>
                  <a:srgbClr val="000000"/>
                </a:solidFill>
              </a:rPr>
              <a:pPr/>
              <a:t>01/10/2024</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671ED05-CB59-4568-B234-0B709E41E1A2}"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248320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E4165752-5775-494F-9A0E-5764D22CB26D}" type="datetimeFigureOut">
              <a:rPr lang="en-GB" smtClean="0">
                <a:solidFill>
                  <a:srgbClr val="000000"/>
                </a:solidFill>
              </a:rPr>
              <a:pPr/>
              <a:t>01/10/2024</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671ED05-CB59-4568-B234-0B709E41E1A2}"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2038602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fld id="{E4165752-5775-494F-9A0E-5764D22CB26D}" type="datetimeFigureOut">
              <a:rPr lang="en-GB" smtClean="0">
                <a:solidFill>
                  <a:srgbClr val="000000"/>
                </a:solidFill>
              </a:rPr>
              <a:pPr/>
              <a:t>01/10/2024</a:t>
            </a:fld>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671ED05-CB59-4568-B234-0B709E41E1A2}"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278388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fld id="{E4165752-5775-494F-9A0E-5764D22CB26D}" type="datetimeFigureOut">
              <a:rPr lang="en-GB" smtClean="0">
                <a:solidFill>
                  <a:srgbClr val="000000"/>
                </a:solidFill>
              </a:rPr>
              <a:pPr/>
              <a:t>01/10/2024</a:t>
            </a:fld>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671ED05-CB59-4568-B234-0B709E41E1A2}"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63726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fld id="{E4165752-5775-494F-9A0E-5764D22CB26D}" type="datetimeFigureOut">
              <a:rPr lang="en-GB" smtClean="0">
                <a:solidFill>
                  <a:srgbClr val="000000"/>
                </a:solidFill>
              </a:rPr>
              <a:pPr/>
              <a:t>01/10/2024</a:t>
            </a:fld>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671ED05-CB59-4568-B234-0B709E41E1A2}"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8871345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4165752-5775-494F-9A0E-5764D22CB26D}" type="datetimeFigureOut">
              <a:rPr lang="en-GB" smtClean="0">
                <a:solidFill>
                  <a:srgbClr val="000000"/>
                </a:solidFill>
              </a:rPr>
              <a:pPr/>
              <a:t>01/10/2024</a:t>
            </a:fld>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671ED05-CB59-4568-B234-0B709E41E1A2}"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908494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4165752-5775-494F-9A0E-5764D22CB26D}" type="datetimeFigureOut">
              <a:rPr lang="en-GB" smtClean="0">
                <a:solidFill>
                  <a:srgbClr val="000000"/>
                </a:solidFill>
              </a:rPr>
              <a:pPr/>
              <a:t>01/10/2024</a:t>
            </a:fld>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671ED05-CB59-4568-B234-0B709E41E1A2}"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578541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836706" y="2103757"/>
            <a:ext cx="10421673" cy="4209536"/>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2"/>
              </a:solidFill>
            </a:endParaRPr>
          </a:p>
        </p:txBody>
      </p:sp>
      <p:sp>
        <p:nvSpPr>
          <p:cNvPr id="11" name="Text Placeholder 10"/>
          <p:cNvSpPr>
            <a:spLocks noGrp="1"/>
          </p:cNvSpPr>
          <p:nvPr>
            <p:ph type="body" sz="quarter" idx="12"/>
          </p:nvPr>
        </p:nvSpPr>
        <p:spPr>
          <a:xfrm>
            <a:off x="1016001" y="3339573"/>
            <a:ext cx="9944100" cy="1606594"/>
          </a:xfrm>
          <a:prstGeom prst="rect">
            <a:avLst/>
          </a:prstGeom>
        </p:spPr>
        <p:txBody>
          <a:bodyPr lIns="0" tIns="0" rIns="0" bIns="0">
            <a:spAutoFit/>
          </a:bodyPr>
          <a:lstStyle>
            <a:lvl1pPr marL="0" indent="0">
              <a:buNone/>
              <a:defRPr sz="1800" b="0" i="0">
                <a:latin typeface="Arial" charset="0"/>
                <a:ea typeface="Arial" charset="0"/>
                <a:cs typeface="Arial" charset="0"/>
              </a:defRPr>
            </a:lvl1pPr>
            <a:lvl2pPr marL="800100" indent="-342900">
              <a:buFont typeface="Arial" charset="0"/>
              <a:buChar char="•"/>
              <a:defRPr sz="1800" b="0" i="0">
                <a:latin typeface="Arial" charset="0"/>
                <a:ea typeface="Arial" charset="0"/>
                <a:cs typeface="Arial" charset="0"/>
              </a:defRPr>
            </a:lvl2pPr>
            <a:lvl3pPr marL="1257300" indent="-342900">
              <a:buFont typeface="Arial" charset="0"/>
              <a:buChar char="•"/>
              <a:defRPr sz="1800" b="0" i="0">
                <a:latin typeface="Arial" charset="0"/>
                <a:ea typeface="Arial" charset="0"/>
                <a:cs typeface="Arial" charset="0"/>
              </a:defRPr>
            </a:lvl3pPr>
            <a:lvl4pPr marL="1714500" indent="-342900">
              <a:buFont typeface="Arial" charset="0"/>
              <a:buChar char="•"/>
              <a:defRPr sz="1800" b="0" i="0">
                <a:latin typeface="Arial" charset="0"/>
                <a:ea typeface="Arial" charset="0"/>
                <a:cs typeface="Arial" charset="0"/>
              </a:defRPr>
            </a:lvl4pPr>
            <a:lvl5pPr marL="2171700" indent="-342900">
              <a:buFont typeface="Arial" charset="0"/>
              <a:buChar char="•"/>
              <a:defRPr sz="1800"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1" hasCustomPrompt="1"/>
          </p:nvPr>
        </p:nvSpPr>
        <p:spPr>
          <a:xfrm>
            <a:off x="1016001" y="2830660"/>
            <a:ext cx="9944100" cy="461666"/>
          </a:xfrm>
          <a:prstGeom prst="rect">
            <a:avLst/>
          </a:prstGeom>
        </p:spPr>
        <p:txBody>
          <a:bodyPr lIns="0" tIns="0" rIns="0" bIns="0">
            <a:spAutoFit/>
          </a:bodyPr>
          <a:lstStyle>
            <a:lvl1pPr marL="0" indent="0">
              <a:buNone/>
              <a:defRPr sz="3000" b="1">
                <a:solidFill>
                  <a:schemeClr val="tx1"/>
                </a:solidFill>
                <a:latin typeface="Arial" charset="0"/>
                <a:ea typeface="Arial" charset="0"/>
                <a:cs typeface="Arial" charset="0"/>
              </a:defRPr>
            </a:lvl1pPr>
            <a:lvl2pPr marL="457200" indent="0">
              <a:buNone/>
              <a:defRPr sz="3000" b="1">
                <a:solidFill>
                  <a:srgbClr val="0099CC"/>
                </a:solidFill>
                <a:latin typeface="Arial" charset="0"/>
                <a:ea typeface="Arial" charset="0"/>
                <a:cs typeface="Arial" charset="0"/>
              </a:defRPr>
            </a:lvl2pPr>
            <a:lvl3pPr marL="914400" indent="0">
              <a:buNone/>
              <a:defRPr sz="3000" b="1">
                <a:solidFill>
                  <a:srgbClr val="0099CC"/>
                </a:solidFill>
                <a:latin typeface="Arial" charset="0"/>
                <a:ea typeface="Arial" charset="0"/>
                <a:cs typeface="Arial" charset="0"/>
              </a:defRPr>
            </a:lvl3pPr>
            <a:lvl4pPr marL="1371600" indent="0">
              <a:buNone/>
              <a:defRPr sz="3000" b="1">
                <a:solidFill>
                  <a:srgbClr val="0099CC"/>
                </a:solidFill>
                <a:latin typeface="Arial" charset="0"/>
                <a:ea typeface="Arial" charset="0"/>
                <a:cs typeface="Arial" charset="0"/>
              </a:defRPr>
            </a:lvl4pPr>
            <a:lvl5pPr marL="1828800" indent="0">
              <a:buNone/>
              <a:defRPr sz="3000" b="1">
                <a:solidFill>
                  <a:srgbClr val="0099CC"/>
                </a:solidFill>
                <a:latin typeface="Arial" charset="0"/>
                <a:ea typeface="Arial" charset="0"/>
                <a:cs typeface="Arial" charset="0"/>
              </a:defRPr>
            </a:lvl5pPr>
          </a:lstStyle>
          <a:p>
            <a:r>
              <a:rPr lang="en-US"/>
              <a:t>Click to edit Master subtitle style</a:t>
            </a:r>
          </a:p>
        </p:txBody>
      </p:sp>
      <p:sp>
        <p:nvSpPr>
          <p:cNvPr id="2" name="Title 1"/>
          <p:cNvSpPr>
            <a:spLocks noGrp="1"/>
          </p:cNvSpPr>
          <p:nvPr>
            <p:ph type="title"/>
          </p:nvPr>
        </p:nvSpPr>
        <p:spPr>
          <a:xfrm>
            <a:off x="1015072" y="2167879"/>
            <a:ext cx="9945536" cy="630942"/>
          </a:xfrm>
          <a:prstGeom prst="rect">
            <a:avLst/>
          </a:prstGeom>
        </p:spPr>
        <p:txBody>
          <a:bodyPr lIns="0" tIns="0" rIns="0" bIns="0">
            <a:spAutoFit/>
          </a:bodyPr>
          <a:lstStyle>
            <a:lvl1pPr algn="l">
              <a:defRPr sz="4100" b="1" i="0">
                <a:solidFill>
                  <a:schemeClr val="bg2"/>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306270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4165752-5775-494F-9A0E-5764D22CB26D}" type="datetimeFigureOut">
              <a:rPr lang="en-GB" smtClean="0">
                <a:solidFill>
                  <a:srgbClr val="000000"/>
                </a:solidFill>
              </a:rPr>
              <a:pPr/>
              <a:t>01/10/2024</a:t>
            </a:fld>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671ED05-CB59-4568-B234-0B709E41E1A2}"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51110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fld id="{E4165752-5775-494F-9A0E-5764D22CB26D}" type="datetimeFigureOut">
              <a:rPr lang="en-GB" smtClean="0">
                <a:solidFill>
                  <a:srgbClr val="000000"/>
                </a:solidFill>
              </a:rPr>
              <a:pPr/>
              <a:t>01/10/2024</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671ED05-CB59-4568-B234-0B709E41E1A2}"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252485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fld id="{E4165752-5775-494F-9A0E-5764D22CB26D}" type="datetimeFigureOut">
              <a:rPr lang="en-GB" smtClean="0">
                <a:solidFill>
                  <a:srgbClr val="000000"/>
                </a:solidFill>
              </a:rPr>
              <a:pPr/>
              <a:t>01/10/2024</a:t>
            </a:fld>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671ED05-CB59-4568-B234-0B709E41E1A2}" type="slidenum">
              <a:rPr lang="en-GB" smtClean="0">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6974267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6355AC4-4172-4D97-A146-1DE5CA2E85D9}" type="datetimeFigureOut">
              <a:rPr lang="en-GB" smtClean="0"/>
              <a:t>01/10/2024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63BB1D-2C29-4FA5-B765-2023B8E18DE1}" type="slidenum">
              <a:rPr lang="en-GB" smtClean="0"/>
              <a:t>‹#›</a:t>
            </a:fld>
            <a:endParaRPr lang="en-GB"/>
          </a:p>
        </p:txBody>
      </p:sp>
    </p:spTree>
    <p:extLst>
      <p:ext uri="{BB962C8B-B14F-4D97-AF65-F5344CB8AC3E}">
        <p14:creationId xmlns:p14="http://schemas.microsoft.com/office/powerpoint/2010/main" val="36168517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6355AC4-4172-4D97-A146-1DE5CA2E85D9}" type="datetimeFigureOut">
              <a:rPr lang="en-GB" smtClean="0"/>
              <a:t>01/10/2024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63BB1D-2C29-4FA5-B765-2023B8E18DE1}" type="slidenum">
              <a:rPr lang="en-GB" smtClean="0"/>
              <a:t>‹#›</a:t>
            </a:fld>
            <a:endParaRPr lang="en-GB"/>
          </a:p>
        </p:txBody>
      </p:sp>
    </p:spTree>
    <p:extLst>
      <p:ext uri="{BB962C8B-B14F-4D97-AF65-F5344CB8AC3E}">
        <p14:creationId xmlns:p14="http://schemas.microsoft.com/office/powerpoint/2010/main" val="2499177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355AC4-4172-4D97-A146-1DE5CA2E85D9}" type="datetimeFigureOut">
              <a:rPr lang="en-GB" smtClean="0"/>
              <a:t>01/10/2024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63BB1D-2C29-4FA5-B765-2023B8E18DE1}" type="slidenum">
              <a:rPr lang="en-GB" smtClean="0"/>
              <a:t>‹#›</a:t>
            </a:fld>
            <a:endParaRPr lang="en-GB"/>
          </a:p>
        </p:txBody>
      </p:sp>
    </p:spTree>
    <p:extLst>
      <p:ext uri="{BB962C8B-B14F-4D97-AF65-F5344CB8AC3E}">
        <p14:creationId xmlns:p14="http://schemas.microsoft.com/office/powerpoint/2010/main" val="1759679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6355AC4-4172-4D97-A146-1DE5CA2E85D9}" type="datetimeFigureOut">
              <a:rPr lang="en-GB" smtClean="0"/>
              <a:t>01/10/2024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63BB1D-2C29-4FA5-B765-2023B8E18DE1}" type="slidenum">
              <a:rPr lang="en-GB" smtClean="0"/>
              <a:t>‹#›</a:t>
            </a:fld>
            <a:endParaRPr lang="en-GB"/>
          </a:p>
        </p:txBody>
      </p:sp>
    </p:spTree>
    <p:extLst>
      <p:ext uri="{BB962C8B-B14F-4D97-AF65-F5344CB8AC3E}">
        <p14:creationId xmlns:p14="http://schemas.microsoft.com/office/powerpoint/2010/main" val="16102810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6355AC4-4172-4D97-A146-1DE5CA2E85D9}" type="datetimeFigureOut">
              <a:rPr lang="en-GB" smtClean="0"/>
              <a:t>01/10/2024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C63BB1D-2C29-4FA5-B765-2023B8E18DE1}" type="slidenum">
              <a:rPr lang="en-GB" smtClean="0"/>
              <a:t>‹#›</a:t>
            </a:fld>
            <a:endParaRPr lang="en-GB"/>
          </a:p>
        </p:txBody>
      </p:sp>
    </p:spTree>
    <p:extLst>
      <p:ext uri="{BB962C8B-B14F-4D97-AF65-F5344CB8AC3E}">
        <p14:creationId xmlns:p14="http://schemas.microsoft.com/office/powerpoint/2010/main" val="13270785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6355AC4-4172-4D97-A146-1DE5CA2E85D9}" type="datetimeFigureOut">
              <a:rPr lang="en-GB" smtClean="0"/>
              <a:t>01/10/2024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C63BB1D-2C29-4FA5-B765-2023B8E18DE1}" type="slidenum">
              <a:rPr lang="en-GB" smtClean="0"/>
              <a:t>‹#›</a:t>
            </a:fld>
            <a:endParaRPr lang="en-GB"/>
          </a:p>
        </p:txBody>
      </p:sp>
    </p:spTree>
    <p:extLst>
      <p:ext uri="{BB962C8B-B14F-4D97-AF65-F5344CB8AC3E}">
        <p14:creationId xmlns:p14="http://schemas.microsoft.com/office/powerpoint/2010/main" val="4038903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355AC4-4172-4D97-A146-1DE5CA2E85D9}" type="datetimeFigureOut">
              <a:rPr lang="en-GB" smtClean="0"/>
              <a:t>01/10/2024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C63BB1D-2C29-4FA5-B765-2023B8E18DE1}" type="slidenum">
              <a:rPr lang="en-GB" smtClean="0"/>
              <a:t>‹#›</a:t>
            </a:fld>
            <a:endParaRPr lang="en-GB"/>
          </a:p>
        </p:txBody>
      </p:sp>
    </p:spTree>
    <p:extLst>
      <p:ext uri="{BB962C8B-B14F-4D97-AF65-F5344CB8AC3E}">
        <p14:creationId xmlns:p14="http://schemas.microsoft.com/office/powerpoint/2010/main" val="1845098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836706" y="1389774"/>
            <a:ext cx="10421673" cy="3927525"/>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2"/>
              </a:solidFill>
            </a:endParaRPr>
          </a:p>
        </p:txBody>
      </p:sp>
      <p:sp>
        <p:nvSpPr>
          <p:cNvPr id="11" name="Text Placeholder 10"/>
          <p:cNvSpPr>
            <a:spLocks noGrp="1"/>
          </p:cNvSpPr>
          <p:nvPr>
            <p:ph type="body" sz="quarter" idx="12"/>
          </p:nvPr>
        </p:nvSpPr>
        <p:spPr>
          <a:xfrm>
            <a:off x="1016001" y="2625589"/>
            <a:ext cx="9944100" cy="1606594"/>
          </a:xfrm>
          <a:prstGeom prst="rect">
            <a:avLst/>
          </a:prstGeom>
        </p:spPr>
        <p:txBody>
          <a:bodyPr lIns="0" tIns="0" rIns="0" bIns="0">
            <a:spAutoFit/>
          </a:bodyPr>
          <a:lstStyle>
            <a:lvl1pPr marL="0" indent="0">
              <a:buNone/>
              <a:defRPr sz="1800" b="0" i="0">
                <a:latin typeface="Arial" charset="0"/>
                <a:ea typeface="Arial" charset="0"/>
                <a:cs typeface="Arial" charset="0"/>
              </a:defRPr>
            </a:lvl1pPr>
            <a:lvl2pPr marL="800100" indent="-342900">
              <a:buFont typeface="Arial" charset="0"/>
              <a:buChar char="•"/>
              <a:defRPr sz="1800" b="0" i="0">
                <a:latin typeface="Arial" charset="0"/>
                <a:ea typeface="Arial" charset="0"/>
                <a:cs typeface="Arial" charset="0"/>
              </a:defRPr>
            </a:lvl2pPr>
            <a:lvl3pPr marL="1257300" indent="-342900">
              <a:buFont typeface="Arial" charset="0"/>
              <a:buChar char="•"/>
              <a:defRPr sz="1800" b="0" i="0">
                <a:latin typeface="Arial" charset="0"/>
                <a:ea typeface="Arial" charset="0"/>
                <a:cs typeface="Arial" charset="0"/>
              </a:defRPr>
            </a:lvl3pPr>
            <a:lvl4pPr marL="1714500" indent="-342900">
              <a:buFont typeface="Arial" charset="0"/>
              <a:buChar char="•"/>
              <a:defRPr sz="1800" b="0" i="0">
                <a:latin typeface="Arial" charset="0"/>
                <a:ea typeface="Arial" charset="0"/>
                <a:cs typeface="Arial" charset="0"/>
              </a:defRPr>
            </a:lvl4pPr>
            <a:lvl5pPr marL="2171700" indent="-342900">
              <a:buFont typeface="Arial" charset="0"/>
              <a:buChar char="•"/>
              <a:defRPr sz="1800"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1" hasCustomPrompt="1"/>
          </p:nvPr>
        </p:nvSpPr>
        <p:spPr>
          <a:xfrm>
            <a:off x="1016001" y="2116676"/>
            <a:ext cx="9944100" cy="461666"/>
          </a:xfrm>
          <a:prstGeom prst="rect">
            <a:avLst/>
          </a:prstGeom>
        </p:spPr>
        <p:txBody>
          <a:bodyPr lIns="0" tIns="0" rIns="0" bIns="0">
            <a:spAutoFit/>
          </a:bodyPr>
          <a:lstStyle>
            <a:lvl1pPr marL="0" indent="0">
              <a:buNone/>
              <a:defRPr sz="3000" b="1">
                <a:solidFill>
                  <a:schemeClr val="tx1"/>
                </a:solidFill>
                <a:latin typeface="Arial" charset="0"/>
                <a:ea typeface="Arial" charset="0"/>
                <a:cs typeface="Arial" charset="0"/>
              </a:defRPr>
            </a:lvl1pPr>
            <a:lvl2pPr marL="457200" indent="0">
              <a:buNone/>
              <a:defRPr sz="3000" b="1">
                <a:solidFill>
                  <a:srgbClr val="0099CC"/>
                </a:solidFill>
                <a:latin typeface="Arial" charset="0"/>
                <a:ea typeface="Arial" charset="0"/>
                <a:cs typeface="Arial" charset="0"/>
              </a:defRPr>
            </a:lvl2pPr>
            <a:lvl3pPr marL="914400" indent="0">
              <a:buNone/>
              <a:defRPr sz="3000" b="1">
                <a:solidFill>
                  <a:srgbClr val="0099CC"/>
                </a:solidFill>
                <a:latin typeface="Arial" charset="0"/>
                <a:ea typeface="Arial" charset="0"/>
                <a:cs typeface="Arial" charset="0"/>
              </a:defRPr>
            </a:lvl3pPr>
            <a:lvl4pPr marL="1371600" indent="0">
              <a:buNone/>
              <a:defRPr sz="3000" b="1">
                <a:solidFill>
                  <a:srgbClr val="0099CC"/>
                </a:solidFill>
                <a:latin typeface="Arial" charset="0"/>
                <a:ea typeface="Arial" charset="0"/>
                <a:cs typeface="Arial" charset="0"/>
              </a:defRPr>
            </a:lvl4pPr>
            <a:lvl5pPr marL="1828800" indent="0">
              <a:buNone/>
              <a:defRPr sz="3000" b="1">
                <a:solidFill>
                  <a:srgbClr val="0099CC"/>
                </a:solidFill>
                <a:latin typeface="Arial" charset="0"/>
                <a:ea typeface="Arial" charset="0"/>
                <a:cs typeface="Arial" charset="0"/>
              </a:defRPr>
            </a:lvl5pPr>
          </a:lstStyle>
          <a:p>
            <a:r>
              <a:rPr lang="en-US"/>
              <a:t>Click to edit Master subtitle style</a:t>
            </a:r>
          </a:p>
        </p:txBody>
      </p:sp>
      <p:sp>
        <p:nvSpPr>
          <p:cNvPr id="2" name="Title 1"/>
          <p:cNvSpPr>
            <a:spLocks noGrp="1"/>
          </p:cNvSpPr>
          <p:nvPr>
            <p:ph type="title"/>
          </p:nvPr>
        </p:nvSpPr>
        <p:spPr>
          <a:xfrm>
            <a:off x="1015072" y="1453895"/>
            <a:ext cx="9945536" cy="630942"/>
          </a:xfrm>
          <a:prstGeom prst="rect">
            <a:avLst/>
          </a:prstGeom>
        </p:spPr>
        <p:txBody>
          <a:bodyPr lIns="0" tIns="0" rIns="0" bIns="0">
            <a:spAutoFit/>
          </a:bodyPr>
          <a:lstStyle>
            <a:lvl1pPr algn="l">
              <a:defRPr sz="4100" b="1" i="0">
                <a:solidFill>
                  <a:schemeClr val="bg2"/>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9694261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355AC4-4172-4D97-A146-1DE5CA2E85D9}" type="datetimeFigureOut">
              <a:rPr lang="en-GB" smtClean="0"/>
              <a:t>01/10/2024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63BB1D-2C29-4FA5-B765-2023B8E18DE1}" type="slidenum">
              <a:rPr lang="en-GB" smtClean="0"/>
              <a:t>‹#›</a:t>
            </a:fld>
            <a:endParaRPr lang="en-GB"/>
          </a:p>
        </p:txBody>
      </p:sp>
    </p:spTree>
    <p:extLst>
      <p:ext uri="{BB962C8B-B14F-4D97-AF65-F5344CB8AC3E}">
        <p14:creationId xmlns:p14="http://schemas.microsoft.com/office/powerpoint/2010/main" val="408314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355AC4-4172-4D97-A146-1DE5CA2E85D9}" type="datetimeFigureOut">
              <a:rPr lang="en-GB" smtClean="0"/>
              <a:t>01/10/2024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63BB1D-2C29-4FA5-B765-2023B8E18DE1}" type="slidenum">
              <a:rPr lang="en-GB" smtClean="0"/>
              <a:t>‹#›</a:t>
            </a:fld>
            <a:endParaRPr lang="en-GB"/>
          </a:p>
        </p:txBody>
      </p:sp>
    </p:spTree>
    <p:extLst>
      <p:ext uri="{BB962C8B-B14F-4D97-AF65-F5344CB8AC3E}">
        <p14:creationId xmlns:p14="http://schemas.microsoft.com/office/powerpoint/2010/main" val="33775092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6355AC4-4172-4D97-A146-1DE5CA2E85D9}" type="datetimeFigureOut">
              <a:rPr lang="en-GB" smtClean="0"/>
              <a:t>01/10/2024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63BB1D-2C29-4FA5-B765-2023B8E18DE1}" type="slidenum">
              <a:rPr lang="en-GB" smtClean="0"/>
              <a:t>‹#›</a:t>
            </a:fld>
            <a:endParaRPr lang="en-GB"/>
          </a:p>
        </p:txBody>
      </p:sp>
    </p:spTree>
    <p:extLst>
      <p:ext uri="{BB962C8B-B14F-4D97-AF65-F5344CB8AC3E}">
        <p14:creationId xmlns:p14="http://schemas.microsoft.com/office/powerpoint/2010/main" val="1237211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6355AC4-4172-4D97-A146-1DE5CA2E85D9}" type="datetimeFigureOut">
              <a:rPr lang="en-GB" smtClean="0"/>
              <a:t>01/10/2024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63BB1D-2C29-4FA5-B765-2023B8E18DE1}" type="slidenum">
              <a:rPr lang="en-GB" smtClean="0"/>
              <a:t>‹#›</a:t>
            </a:fld>
            <a:endParaRPr lang="en-GB"/>
          </a:p>
        </p:txBody>
      </p:sp>
    </p:spTree>
    <p:extLst>
      <p:ext uri="{BB962C8B-B14F-4D97-AF65-F5344CB8AC3E}">
        <p14:creationId xmlns:p14="http://schemas.microsoft.com/office/powerpoint/2010/main" val="35217606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094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144096" y="-1304130"/>
            <a:ext cx="12468225" cy="8612505"/>
          </a:xfrm>
          <a:prstGeom prst="rect">
            <a:avLst/>
          </a:prstGeom>
        </p:spPr>
      </p:pic>
      <p:sp>
        <p:nvSpPr>
          <p:cNvPr id="14" name="Text Placeholder 5">
            <a:extLst>
              <a:ext uri="{FF2B5EF4-FFF2-40B4-BE49-F238E27FC236}">
                <a16:creationId xmlns:a16="http://schemas.microsoft.com/office/drawing/2014/main" id="{B53A195E-1660-654A-8108-D6AFA3C18B87}"/>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2" name="Text Placeholder 11">
            <a:extLst>
              <a:ext uri="{FF2B5EF4-FFF2-40B4-BE49-F238E27FC236}">
                <a16:creationId xmlns:a16="http://schemas.microsoft.com/office/drawing/2014/main" id="{4C43D625-8B2E-1E49-8D7D-0CD6A4EC76F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63853" y="2084269"/>
            <a:ext cx="10058400" cy="5657850"/>
          </a:xfrm>
          <a:prstGeom prst="rect">
            <a:avLst/>
          </a:prstGeom>
        </p:spPr>
      </p:pic>
      <p:pic>
        <p:nvPicPr>
          <p:cNvPr id="2" name="Picture 1"/>
          <p:cNvPicPr>
            <a:picLocks noChangeAspect="1"/>
          </p:cNvPicPr>
          <p:nvPr userDrawn="1"/>
        </p:nvPicPr>
        <p:blipFill rotWithShape="1">
          <a:blip r:embed="rId5">
            <a:extLst>
              <a:ext uri="{28A0092B-C50C-407E-A947-70E740481C1C}">
                <a14:useLocalDpi xmlns:a14="http://schemas.microsoft.com/office/drawing/2010/main" val="0"/>
              </a:ext>
            </a:extLst>
          </a:blip>
          <a:srcRect l="35831" t="14493" r="24462"/>
          <a:stretch/>
        </p:blipFill>
        <p:spPr>
          <a:xfrm>
            <a:off x="5762210" y="217315"/>
            <a:ext cx="5571083" cy="6748262"/>
          </a:xfrm>
          <a:prstGeom prst="rect">
            <a:avLst/>
          </a:prstGeom>
        </p:spPr>
      </p:pic>
    </p:spTree>
    <p:extLst>
      <p:ext uri="{BB962C8B-B14F-4D97-AF65-F5344CB8AC3E}">
        <p14:creationId xmlns:p14="http://schemas.microsoft.com/office/powerpoint/2010/main" val="22085978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5" name="Picture 14">
            <a:extLst>
              <a:ext uri="{FF2B5EF4-FFF2-40B4-BE49-F238E27FC236}">
                <a16:creationId xmlns:a16="http://schemas.microsoft.com/office/drawing/2014/main" id="{A3FA01E7-4C26-024E-97E0-E9E82AE3D8F2}"/>
              </a:ext>
            </a:extLst>
          </p:cNvPr>
          <p:cNvPicPr>
            <a:picLocks noChangeAspect="1"/>
          </p:cNvPicPr>
          <p:nvPr userDrawn="1"/>
        </p:nvPicPr>
        <p:blipFill>
          <a:blip r:embed="rId4"/>
          <a:srcRect/>
          <a:stretch/>
        </p:blipFill>
        <p:spPr>
          <a:xfrm>
            <a:off x="-467958" y="3225406"/>
            <a:ext cx="8287812" cy="3488568"/>
          </a:xfrm>
          <a:prstGeom prst="rect">
            <a:avLst/>
          </a:prstGeom>
        </p:spPr>
      </p:pic>
      <p:pic>
        <p:nvPicPr>
          <p:cNvPr id="4" name="Picture 3" descr="A person smiling for the camera&#10;&#10;Description automatically generated with low confidence">
            <a:extLst>
              <a:ext uri="{FF2B5EF4-FFF2-40B4-BE49-F238E27FC236}">
                <a16:creationId xmlns:a16="http://schemas.microsoft.com/office/drawing/2014/main" id="{1A141490-5034-4643-9D01-5028962395CC}"/>
              </a:ext>
            </a:extLst>
          </p:cNvPr>
          <p:cNvPicPr>
            <a:picLocks noChangeAspect="1"/>
          </p:cNvPicPr>
          <p:nvPr userDrawn="1"/>
        </p:nvPicPr>
        <p:blipFill>
          <a:blip r:embed="rId5"/>
          <a:stretch>
            <a:fillRect/>
          </a:stretch>
        </p:blipFill>
        <p:spPr>
          <a:xfrm>
            <a:off x="5067303" y="794766"/>
            <a:ext cx="4970869" cy="10240674"/>
          </a:xfrm>
          <a:prstGeom prst="rect">
            <a:avLst/>
          </a:prstGeom>
        </p:spPr>
      </p:pic>
      <p:sp>
        <p:nvSpPr>
          <p:cNvPr id="13" name="Text Placeholder 11">
            <a:extLst>
              <a:ext uri="{FF2B5EF4-FFF2-40B4-BE49-F238E27FC236}">
                <a16:creationId xmlns:a16="http://schemas.microsoft.com/office/drawing/2014/main" id="{EDC7330C-1B6D-BA41-B752-2EC5D46B69F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7596E864-17D4-B743-87BC-90EF3DEE68D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965060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5" name="Picture 14">
            <a:extLst>
              <a:ext uri="{FF2B5EF4-FFF2-40B4-BE49-F238E27FC236}">
                <a16:creationId xmlns:a16="http://schemas.microsoft.com/office/drawing/2014/main" id="{7A148596-FF87-9E46-9522-923B2A1F2B30}"/>
              </a:ext>
            </a:extLst>
          </p:cNvPr>
          <p:cNvPicPr>
            <a:picLocks noChangeAspect="1"/>
          </p:cNvPicPr>
          <p:nvPr userDrawn="1"/>
        </p:nvPicPr>
        <p:blipFill>
          <a:blip r:embed="rId4"/>
          <a:srcRect/>
          <a:stretch/>
        </p:blipFill>
        <p:spPr>
          <a:xfrm>
            <a:off x="-1073428" y="3302143"/>
            <a:ext cx="8882151" cy="3738741"/>
          </a:xfrm>
          <a:prstGeom prst="rect">
            <a:avLst/>
          </a:prstGeom>
        </p:spPr>
      </p:pic>
      <p:pic>
        <p:nvPicPr>
          <p:cNvPr id="13" name="Picture 12" descr="A picture containing person, person, standing, posing&#10;&#10;Description automatically generated">
            <a:extLst>
              <a:ext uri="{FF2B5EF4-FFF2-40B4-BE49-F238E27FC236}">
                <a16:creationId xmlns:a16="http://schemas.microsoft.com/office/drawing/2014/main" id="{CCD3FB8C-85C8-CC41-BB0F-5E013579A506}"/>
              </a:ext>
            </a:extLst>
          </p:cNvPr>
          <p:cNvPicPr>
            <a:picLocks noChangeAspect="1"/>
          </p:cNvPicPr>
          <p:nvPr userDrawn="1"/>
        </p:nvPicPr>
        <p:blipFill>
          <a:blip r:embed="rId5"/>
          <a:stretch>
            <a:fillRect/>
          </a:stretch>
        </p:blipFill>
        <p:spPr>
          <a:xfrm>
            <a:off x="4463278" y="484084"/>
            <a:ext cx="6931519" cy="6456880"/>
          </a:xfrm>
          <a:prstGeom prst="rect">
            <a:avLst/>
          </a:prstGeom>
        </p:spPr>
      </p:pic>
      <p:sp>
        <p:nvSpPr>
          <p:cNvPr id="14" name="Text Placeholder 11">
            <a:extLst>
              <a:ext uri="{FF2B5EF4-FFF2-40B4-BE49-F238E27FC236}">
                <a16:creationId xmlns:a16="http://schemas.microsoft.com/office/drawing/2014/main" id="{0A1FEC01-A21C-DA41-9B8A-D3578508A6AD}"/>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6" name="Text Placeholder 5">
            <a:extLst>
              <a:ext uri="{FF2B5EF4-FFF2-40B4-BE49-F238E27FC236}">
                <a16:creationId xmlns:a16="http://schemas.microsoft.com/office/drawing/2014/main" id="{DAEC8B79-53CE-5F4D-B87F-387260B52A59}"/>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0149310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CD5CC0E5-08B3-464A-885F-59E6296F6EA6}"/>
              </a:ext>
            </a:extLst>
          </p:cNvPr>
          <p:cNvPicPr>
            <a:picLocks noChangeAspect="1"/>
          </p:cNvPicPr>
          <p:nvPr userDrawn="1"/>
        </p:nvPicPr>
        <p:blipFill>
          <a:blip r:embed="rId4"/>
          <a:stretch>
            <a:fillRect/>
          </a:stretch>
        </p:blipFill>
        <p:spPr>
          <a:xfrm>
            <a:off x="-1163254" y="3312901"/>
            <a:ext cx="7962087" cy="3351461"/>
          </a:xfrm>
          <a:prstGeom prst="rect">
            <a:avLst/>
          </a:prstGeom>
        </p:spPr>
      </p:pic>
      <p:sp>
        <p:nvSpPr>
          <p:cNvPr id="10" name="Text Placeholder 11">
            <a:extLst>
              <a:ext uri="{FF2B5EF4-FFF2-40B4-BE49-F238E27FC236}">
                <a16:creationId xmlns:a16="http://schemas.microsoft.com/office/drawing/2014/main" id="{5D724160-6B51-2F40-B918-942BD445B7E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4" name="Text Placeholder 3">
            <a:extLst>
              <a:ext uri="{FF2B5EF4-FFF2-40B4-BE49-F238E27FC236}">
                <a16:creationId xmlns:a16="http://schemas.microsoft.com/office/drawing/2014/main" id="{E511B041-5A14-4B46-A5E3-657476A301D8}"/>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pic>
        <p:nvPicPr>
          <p:cNvPr id="2" name="Picture 1"/>
          <p:cNvPicPr>
            <a:picLocks noChangeAspect="1"/>
          </p:cNvPicPr>
          <p:nvPr userDrawn="1"/>
        </p:nvPicPr>
        <p:blipFill rotWithShape="1">
          <a:blip r:embed="rId5">
            <a:extLst>
              <a:ext uri="{28A0092B-C50C-407E-A947-70E740481C1C}">
                <a14:useLocalDpi xmlns:a14="http://schemas.microsoft.com/office/drawing/2010/main" val="0"/>
              </a:ext>
            </a:extLst>
          </a:blip>
          <a:srcRect l="40208" t="730" r="33356" b="15243"/>
          <a:stretch/>
        </p:blipFill>
        <p:spPr>
          <a:xfrm>
            <a:off x="5980385" y="-352782"/>
            <a:ext cx="4067539" cy="7272148"/>
          </a:xfrm>
          <a:prstGeom prst="rect">
            <a:avLst/>
          </a:prstGeom>
        </p:spPr>
      </p:pic>
    </p:spTree>
    <p:extLst>
      <p:ext uri="{BB962C8B-B14F-4D97-AF65-F5344CB8AC3E}">
        <p14:creationId xmlns:p14="http://schemas.microsoft.com/office/powerpoint/2010/main" val="19980809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18938" y="-1299600"/>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B79B9E1-C1F9-494F-80CE-6816B7E390A4}"/>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0" name="Text Placeholder 11">
            <a:extLst>
              <a:ext uri="{FF2B5EF4-FFF2-40B4-BE49-F238E27FC236}">
                <a16:creationId xmlns:a16="http://schemas.microsoft.com/office/drawing/2014/main" id="{4B8AB1F6-605C-084C-9FE0-6B7691D78F00}"/>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D8273D9C-478B-9443-BA3D-96B19E28C2F7}"/>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4031002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6578490" y="3058581"/>
            <a:ext cx="4786764" cy="430887"/>
          </a:xfrm>
          <a:prstGeom prst="rect">
            <a:avLst/>
          </a:prstGeom>
        </p:spPr>
        <p:txBody>
          <a:bodyPr wrap="square" lIns="0" tIns="0" rIns="0" bIns="0">
            <a:spAutoFit/>
          </a:bodyPr>
          <a:lstStyle>
            <a:lvl1pPr marL="0" indent="0" algn="l">
              <a:spcBef>
                <a:spcPts val="0"/>
              </a:spcBef>
              <a:buNone/>
              <a:defRPr sz="2800" b="1" i="0" baseline="0">
                <a:solidFill>
                  <a:schemeClr val="tx1"/>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a:t>
            </a:r>
          </a:p>
        </p:txBody>
      </p:sp>
      <p:sp>
        <p:nvSpPr>
          <p:cNvPr id="33" name="Text Placeholder 32"/>
          <p:cNvSpPr>
            <a:spLocks noGrp="1"/>
          </p:cNvSpPr>
          <p:nvPr>
            <p:ph type="body" sz="quarter" idx="10"/>
          </p:nvPr>
        </p:nvSpPr>
        <p:spPr>
          <a:xfrm>
            <a:off x="6579613" y="3567493"/>
            <a:ext cx="4805563" cy="1606594"/>
          </a:xfrm>
          <a:prstGeom prst="rect">
            <a:avLst/>
          </a:prstGeom>
        </p:spPr>
        <p:txBody>
          <a:bodyPr vert="horz" wrap="square" lIns="0" tIns="0" rIns="0" bIns="0">
            <a:spAutoFit/>
          </a:bodyPr>
          <a:lstStyle>
            <a:lvl1pPr marL="0" indent="0">
              <a:spcBef>
                <a:spcPts val="0"/>
              </a:spcBef>
              <a:spcAft>
                <a:spcPts val="0"/>
              </a:spcAft>
              <a:buNone/>
              <a:defRPr sz="1800">
                <a:latin typeface="Arial"/>
              </a:defRPr>
            </a:lvl1pPr>
            <a:lvl2pPr marL="742950" indent="-285750">
              <a:buFont typeface="Arial" charset="0"/>
              <a:buChar char="•"/>
              <a:defRPr sz="1800"/>
            </a:lvl2pPr>
            <a:lvl3pPr>
              <a:defRPr sz="1800"/>
            </a:lvl3pPr>
            <a:lvl4pPr marL="1600200" indent="-228600">
              <a:buFont typeface="Arial" charset="0"/>
              <a:buChar char="•"/>
              <a:defRPr sz="1800"/>
            </a:lvl4pPr>
            <a:lvl5pPr marL="2057400" indent="-228600">
              <a:buFont typeface="Arial"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1"/>
          <p:cNvSpPr>
            <a:spLocks noGrp="1"/>
          </p:cNvSpPr>
          <p:nvPr>
            <p:ph type="title"/>
          </p:nvPr>
        </p:nvSpPr>
        <p:spPr>
          <a:xfrm>
            <a:off x="6580450" y="1791776"/>
            <a:ext cx="4804727" cy="1261884"/>
          </a:xfrm>
          <a:prstGeom prst="rect">
            <a:avLst/>
          </a:prstGeom>
        </p:spPr>
        <p:txBody>
          <a:bodyPr wrap="square" lIns="0" tIns="0" rIns="0" bIns="0">
            <a:spAutoFit/>
          </a:bodyPr>
          <a:lstStyle>
            <a:lvl1pPr algn="l">
              <a:defRPr sz="4100" b="1" i="0" cap="none">
                <a:solidFill>
                  <a:schemeClr val="bg2"/>
                </a:solidFill>
                <a:latin typeface="Arial"/>
                <a:cs typeface="Arial"/>
              </a:defRPr>
            </a:lvl1pPr>
          </a:lstStyle>
          <a:p>
            <a:r>
              <a:rPr lang="en-US"/>
              <a:t>Click to edit Master title</a:t>
            </a:r>
          </a:p>
        </p:txBody>
      </p:sp>
    </p:spTree>
    <p:extLst>
      <p:ext uri="{BB962C8B-B14F-4D97-AF65-F5344CB8AC3E}">
        <p14:creationId xmlns:p14="http://schemas.microsoft.com/office/powerpoint/2010/main" val="5262927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0808"/>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464EABC-5EE5-4E42-8707-86B609F98A82}"/>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0" name="Text Placeholder 11">
            <a:extLst>
              <a:ext uri="{FF2B5EF4-FFF2-40B4-BE49-F238E27FC236}">
                <a16:creationId xmlns:a16="http://schemas.microsoft.com/office/drawing/2014/main" id="{8F3C4CC0-5AAB-1243-ABA2-B281A3724AE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2FCEBC83-98B5-2044-ADE7-88A62F6BDC95}"/>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8427339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AA064C0-AF87-7044-A82F-14A2D0057724}"/>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0" name="Text Placeholder 11">
            <a:extLst>
              <a:ext uri="{FF2B5EF4-FFF2-40B4-BE49-F238E27FC236}">
                <a16:creationId xmlns:a16="http://schemas.microsoft.com/office/drawing/2014/main" id="{2E9537C3-4EA3-3D4C-A36E-A6C52C2BBEC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527EB1E4-0E11-E04F-8A37-DBF1AC8B142B}"/>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40672349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2045"/>
            <a:ext cx="12432181" cy="858760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CD5CC0E5-08B3-464A-885F-59E6296F6EA6}"/>
              </a:ext>
            </a:extLst>
          </p:cNvPr>
          <p:cNvPicPr>
            <a:picLocks noChangeAspect="1"/>
          </p:cNvPicPr>
          <p:nvPr userDrawn="1"/>
        </p:nvPicPr>
        <p:blipFill>
          <a:blip r:embed="rId4"/>
          <a:stretch>
            <a:fillRect/>
          </a:stretch>
        </p:blipFill>
        <p:spPr>
          <a:xfrm>
            <a:off x="3961904" y="2756201"/>
            <a:ext cx="9744670" cy="4101799"/>
          </a:xfrm>
          <a:prstGeom prst="rect">
            <a:avLst/>
          </a:prstGeom>
        </p:spPr>
      </p:pic>
      <p:sp>
        <p:nvSpPr>
          <p:cNvPr id="15" name="Text Placeholder 11">
            <a:extLst>
              <a:ext uri="{FF2B5EF4-FFF2-40B4-BE49-F238E27FC236}">
                <a16:creationId xmlns:a16="http://schemas.microsoft.com/office/drawing/2014/main" id="{8AA38C17-1B8A-DB45-AC2D-81B39A1507E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16" name="Text Placeholder 3">
            <a:extLst>
              <a:ext uri="{FF2B5EF4-FFF2-40B4-BE49-F238E27FC236}">
                <a16:creationId xmlns:a16="http://schemas.microsoft.com/office/drawing/2014/main" id="{442363F3-BC61-734B-8766-59E5EA4DA82C}"/>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spTree>
    <p:extLst>
      <p:ext uri="{BB962C8B-B14F-4D97-AF65-F5344CB8AC3E}">
        <p14:creationId xmlns:p14="http://schemas.microsoft.com/office/powerpoint/2010/main" val="22034730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2" name="Picture 11">
            <a:extLst>
              <a:ext uri="{FF2B5EF4-FFF2-40B4-BE49-F238E27FC236}">
                <a16:creationId xmlns:a16="http://schemas.microsoft.com/office/drawing/2014/main" id="{920650B4-F245-484A-B1DD-447FCBA94B6E}"/>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0" name="Text Placeholder 11">
            <a:extLst>
              <a:ext uri="{FF2B5EF4-FFF2-40B4-BE49-F238E27FC236}">
                <a16:creationId xmlns:a16="http://schemas.microsoft.com/office/drawing/2014/main" id="{3B8627C6-44FB-1248-82FA-C488A1896590}"/>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ACEF3CD7-E885-5A4F-8275-8604C92498C6}"/>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3302393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1980"/>
            <a:ext cx="12468225" cy="8612505"/>
          </a:xfrm>
          <a:prstGeom prst="rect">
            <a:avLst/>
          </a:prstGeom>
        </p:spPr>
      </p:pic>
      <p:pic>
        <p:nvPicPr>
          <p:cNvPr id="12" name="Picture 11">
            <a:extLst>
              <a:ext uri="{FF2B5EF4-FFF2-40B4-BE49-F238E27FC236}">
                <a16:creationId xmlns:a16="http://schemas.microsoft.com/office/drawing/2014/main" id="{7D26CC88-3086-4741-9586-5EEEDBBE330D}"/>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0" name="Text Placeholder 11">
            <a:extLst>
              <a:ext uri="{FF2B5EF4-FFF2-40B4-BE49-F238E27FC236}">
                <a16:creationId xmlns:a16="http://schemas.microsoft.com/office/drawing/2014/main" id="{DD970C54-399E-3645-B551-BAC41A6D785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0F696068-7F03-A747-8E32-F0103BA2664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1397650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85086"/>
            <a:ext cx="12468225" cy="8612505"/>
          </a:xfrm>
          <a:prstGeom prst="rect">
            <a:avLst/>
          </a:prstGeom>
        </p:spPr>
      </p:pic>
      <p:pic>
        <p:nvPicPr>
          <p:cNvPr id="12" name="Picture 11">
            <a:extLst>
              <a:ext uri="{FF2B5EF4-FFF2-40B4-BE49-F238E27FC236}">
                <a16:creationId xmlns:a16="http://schemas.microsoft.com/office/drawing/2014/main" id="{75BD21DB-FF37-5541-9AC0-767FAEDD513F}"/>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0" name="Text Placeholder 11">
            <a:extLst>
              <a:ext uri="{FF2B5EF4-FFF2-40B4-BE49-F238E27FC236}">
                <a16:creationId xmlns:a16="http://schemas.microsoft.com/office/drawing/2014/main" id="{C6C19D77-3822-F64E-956D-733A4DF647E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02802774-BA82-724F-AB81-AE25B069487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8901478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128941" y="-1299302"/>
            <a:ext cx="12432181" cy="8587608"/>
          </a:xfrm>
          <a:prstGeom prst="rect">
            <a:avLst/>
          </a:prstGeom>
        </p:spPr>
      </p:pic>
      <p:pic>
        <p:nvPicPr>
          <p:cNvPr id="12" name="Picture 11">
            <a:extLst>
              <a:ext uri="{FF2B5EF4-FFF2-40B4-BE49-F238E27FC236}">
                <a16:creationId xmlns:a16="http://schemas.microsoft.com/office/drawing/2014/main" id="{47E5E201-7156-D74D-B082-8697152B4F99}"/>
              </a:ext>
            </a:extLst>
          </p:cNvPr>
          <p:cNvPicPr>
            <a:picLocks noChangeAspect="1"/>
          </p:cNvPicPr>
          <p:nvPr userDrawn="1"/>
        </p:nvPicPr>
        <p:blipFill>
          <a:blip r:embed="rId4"/>
          <a:srcRect/>
          <a:stretch/>
        </p:blipFill>
        <p:spPr>
          <a:xfrm>
            <a:off x="3587674" y="3132722"/>
            <a:ext cx="9744669" cy="4101799"/>
          </a:xfrm>
          <a:prstGeom prst="rect">
            <a:avLst/>
          </a:prstGeom>
        </p:spPr>
      </p:pic>
      <p:sp>
        <p:nvSpPr>
          <p:cNvPr id="15" name="Text Placeholder 11">
            <a:extLst>
              <a:ext uri="{FF2B5EF4-FFF2-40B4-BE49-F238E27FC236}">
                <a16:creationId xmlns:a16="http://schemas.microsoft.com/office/drawing/2014/main" id="{4DB8CE2D-E001-8C46-95A9-A11808880AE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16" name="Text Placeholder 3">
            <a:extLst>
              <a:ext uri="{FF2B5EF4-FFF2-40B4-BE49-F238E27FC236}">
                <a16:creationId xmlns:a16="http://schemas.microsoft.com/office/drawing/2014/main" id="{8C8DDC90-0ED8-0340-AB14-7E3970D2F829}"/>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spTree>
    <p:extLst>
      <p:ext uri="{BB962C8B-B14F-4D97-AF65-F5344CB8AC3E}">
        <p14:creationId xmlns:p14="http://schemas.microsoft.com/office/powerpoint/2010/main" val="9282769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1980"/>
            <a:ext cx="12468225" cy="8612505"/>
          </a:xfrm>
          <a:prstGeom prst="rect">
            <a:avLst/>
          </a:prstGeom>
        </p:spPr>
      </p:pic>
      <p:pic>
        <p:nvPicPr>
          <p:cNvPr id="11" name="Picture 10">
            <a:extLst>
              <a:ext uri="{FF2B5EF4-FFF2-40B4-BE49-F238E27FC236}">
                <a16:creationId xmlns:a16="http://schemas.microsoft.com/office/drawing/2014/main" id="{B6FE6EF1-6693-564F-8152-2F4774DF95D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0" name="Text Placeholder 11">
            <a:extLst>
              <a:ext uri="{FF2B5EF4-FFF2-40B4-BE49-F238E27FC236}">
                <a16:creationId xmlns:a16="http://schemas.microsoft.com/office/drawing/2014/main" id="{97C74292-7469-1747-82B2-9A56C2BBB2D4}"/>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5D02CEEB-8A89-084E-AC35-4F08F94AB3BE}"/>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27061596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1" name="Picture 10">
            <a:extLst>
              <a:ext uri="{FF2B5EF4-FFF2-40B4-BE49-F238E27FC236}">
                <a16:creationId xmlns:a16="http://schemas.microsoft.com/office/drawing/2014/main" id="{DB3E7218-2A5B-D64A-8204-BE877915434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4" name="Text Placeholder 11">
            <a:extLst>
              <a:ext uri="{FF2B5EF4-FFF2-40B4-BE49-F238E27FC236}">
                <a16:creationId xmlns:a16="http://schemas.microsoft.com/office/drawing/2014/main" id="{BBF69272-7131-F94E-93EC-EA94336F196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5" name="Text Placeholder 5">
            <a:extLst>
              <a:ext uri="{FF2B5EF4-FFF2-40B4-BE49-F238E27FC236}">
                <a16:creationId xmlns:a16="http://schemas.microsoft.com/office/drawing/2014/main" id="{5129FAEB-5244-3146-BD09-D08936800F2F}"/>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42116978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1" name="Picture 10">
            <a:extLst>
              <a:ext uri="{FF2B5EF4-FFF2-40B4-BE49-F238E27FC236}">
                <a16:creationId xmlns:a16="http://schemas.microsoft.com/office/drawing/2014/main" id="{41E090E5-6304-2F49-9B7C-963C89A7ABA2}"/>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0" name="Text Placeholder 11">
            <a:extLst>
              <a:ext uri="{FF2B5EF4-FFF2-40B4-BE49-F238E27FC236}">
                <a16:creationId xmlns:a16="http://schemas.microsoft.com/office/drawing/2014/main" id="{EE42718C-27B2-014A-89D9-2B8B88BB13E5}"/>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52C60AC1-24E8-DA4C-933E-8BC8450A395E}"/>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806359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6578490" y="3058581"/>
            <a:ext cx="4786764" cy="430887"/>
          </a:xfrm>
          <a:prstGeom prst="rect">
            <a:avLst/>
          </a:prstGeom>
        </p:spPr>
        <p:txBody>
          <a:bodyPr wrap="square" lIns="0" tIns="0" rIns="0" bIns="0">
            <a:spAutoFit/>
          </a:bodyPr>
          <a:lstStyle>
            <a:lvl1pPr marL="0" indent="0" algn="l">
              <a:spcBef>
                <a:spcPts val="0"/>
              </a:spcBef>
              <a:buNone/>
              <a:defRPr sz="2800" b="1" i="0" baseline="0">
                <a:solidFill>
                  <a:schemeClr val="tx1"/>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a:t>
            </a:r>
          </a:p>
        </p:txBody>
      </p:sp>
      <p:sp>
        <p:nvSpPr>
          <p:cNvPr id="33" name="Text Placeholder 32"/>
          <p:cNvSpPr>
            <a:spLocks noGrp="1"/>
          </p:cNvSpPr>
          <p:nvPr>
            <p:ph type="body" sz="quarter" idx="10"/>
          </p:nvPr>
        </p:nvSpPr>
        <p:spPr>
          <a:xfrm>
            <a:off x="6579613" y="3567493"/>
            <a:ext cx="4805563" cy="1606594"/>
          </a:xfrm>
          <a:prstGeom prst="rect">
            <a:avLst/>
          </a:prstGeom>
        </p:spPr>
        <p:txBody>
          <a:bodyPr vert="horz" wrap="square" lIns="0" tIns="0" rIns="0" bIns="0">
            <a:spAutoFit/>
          </a:bodyPr>
          <a:lstStyle>
            <a:lvl1pPr marL="0" indent="0">
              <a:spcBef>
                <a:spcPts val="0"/>
              </a:spcBef>
              <a:spcAft>
                <a:spcPts val="0"/>
              </a:spcAft>
              <a:buNone/>
              <a:defRPr sz="1800">
                <a:latin typeface="Arial"/>
              </a:defRPr>
            </a:lvl1pPr>
            <a:lvl2pPr marL="742950" indent="-285750">
              <a:buFont typeface="Arial" charset="0"/>
              <a:buChar char="•"/>
              <a:defRPr sz="1800"/>
            </a:lvl2pPr>
            <a:lvl3pPr>
              <a:defRPr sz="1800"/>
            </a:lvl3pPr>
            <a:lvl4pPr marL="1600200" indent="-228600">
              <a:buFont typeface="Arial" charset="0"/>
              <a:buChar char="•"/>
              <a:defRPr sz="1800"/>
            </a:lvl4pPr>
            <a:lvl5pPr marL="2057400" indent="-228600">
              <a:buFont typeface="Arial"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1"/>
          <p:cNvSpPr>
            <a:spLocks noGrp="1"/>
          </p:cNvSpPr>
          <p:nvPr>
            <p:ph type="title"/>
          </p:nvPr>
        </p:nvSpPr>
        <p:spPr>
          <a:xfrm>
            <a:off x="6580450" y="1791776"/>
            <a:ext cx="4804727" cy="1261884"/>
          </a:xfrm>
          <a:prstGeom prst="rect">
            <a:avLst/>
          </a:prstGeom>
        </p:spPr>
        <p:txBody>
          <a:bodyPr wrap="square" lIns="0" tIns="0" rIns="0" bIns="0">
            <a:spAutoFit/>
          </a:bodyPr>
          <a:lstStyle>
            <a:lvl1pPr algn="l">
              <a:defRPr sz="4100" b="1" i="0" cap="none">
                <a:solidFill>
                  <a:schemeClr val="bg2"/>
                </a:solidFill>
                <a:latin typeface="Arial"/>
                <a:cs typeface="Arial"/>
              </a:defRPr>
            </a:lvl1pPr>
          </a:lstStyle>
          <a:p>
            <a:r>
              <a:rPr lang="en-US"/>
              <a:t>Click to edit Master title</a:t>
            </a:r>
          </a:p>
        </p:txBody>
      </p:sp>
      <p:sp>
        <p:nvSpPr>
          <p:cNvPr id="3" name="Picture Placeholder 2">
            <a:extLst>
              <a:ext uri="{FF2B5EF4-FFF2-40B4-BE49-F238E27FC236}">
                <a16:creationId xmlns:a16="http://schemas.microsoft.com/office/drawing/2014/main" id="{F68E17AF-F15B-1B48-B359-863BF751216F}"/>
              </a:ext>
            </a:extLst>
          </p:cNvPr>
          <p:cNvSpPr>
            <a:spLocks noGrp="1"/>
          </p:cNvSpPr>
          <p:nvPr>
            <p:ph type="pic" sz="quarter" idx="11"/>
          </p:nvPr>
        </p:nvSpPr>
        <p:spPr>
          <a:xfrm>
            <a:off x="1" y="1514476"/>
            <a:ext cx="5863167" cy="5343525"/>
          </a:xfrm>
          <a:prstGeom prst="rect">
            <a:avLst/>
          </a:prstGeom>
        </p:spPr>
        <p:txBody>
          <a:bodyPr/>
          <a:lstStyle/>
          <a:p>
            <a:endParaRPr lang="en-US"/>
          </a:p>
        </p:txBody>
      </p:sp>
    </p:spTree>
    <p:extLst>
      <p:ext uri="{BB962C8B-B14F-4D97-AF65-F5344CB8AC3E}">
        <p14:creationId xmlns:p14="http://schemas.microsoft.com/office/powerpoint/2010/main" val="34888243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1" name="Picture 10">
            <a:extLst>
              <a:ext uri="{FF2B5EF4-FFF2-40B4-BE49-F238E27FC236}">
                <a16:creationId xmlns:a16="http://schemas.microsoft.com/office/drawing/2014/main" id="{24DBB46C-1676-1046-8102-C87CD56D3EEB}"/>
              </a:ext>
            </a:extLst>
          </p:cNvPr>
          <p:cNvPicPr>
            <a:picLocks noChangeAspect="1"/>
          </p:cNvPicPr>
          <p:nvPr userDrawn="1"/>
        </p:nvPicPr>
        <p:blipFill>
          <a:blip r:embed="rId4"/>
          <a:srcRect/>
          <a:stretch/>
        </p:blipFill>
        <p:spPr>
          <a:xfrm>
            <a:off x="3878130" y="2756201"/>
            <a:ext cx="9744669" cy="4101799"/>
          </a:xfrm>
          <a:prstGeom prst="rect">
            <a:avLst/>
          </a:prstGeom>
        </p:spPr>
      </p:pic>
      <p:sp>
        <p:nvSpPr>
          <p:cNvPr id="15" name="Text Placeholder 11">
            <a:extLst>
              <a:ext uri="{FF2B5EF4-FFF2-40B4-BE49-F238E27FC236}">
                <a16:creationId xmlns:a16="http://schemas.microsoft.com/office/drawing/2014/main" id="{029F391B-6259-5340-9786-562B3E3C0D7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16" name="Text Placeholder 3">
            <a:extLst>
              <a:ext uri="{FF2B5EF4-FFF2-40B4-BE49-F238E27FC236}">
                <a16:creationId xmlns:a16="http://schemas.microsoft.com/office/drawing/2014/main" id="{8C3575C4-B8F3-3941-B8C8-317360D110FD}"/>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spTree>
    <p:extLst>
      <p:ext uri="{BB962C8B-B14F-4D97-AF65-F5344CB8AC3E}">
        <p14:creationId xmlns:p14="http://schemas.microsoft.com/office/powerpoint/2010/main" val="38252615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7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6B020C7B-91A1-D94A-B069-8F7F7FBAB8CE}"/>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0" name="Text Placeholder 11">
            <a:extLst>
              <a:ext uri="{FF2B5EF4-FFF2-40B4-BE49-F238E27FC236}">
                <a16:creationId xmlns:a16="http://schemas.microsoft.com/office/drawing/2014/main" id="{FBD0B422-ABA4-144F-85D4-B1BA80860341}"/>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1234D51E-02B9-664A-9E9A-F41832F2252E}"/>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32999226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8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7FBAF386-1067-0F42-9DF1-EC5D5D8FBED2}"/>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0" name="Text Placeholder 11">
            <a:extLst>
              <a:ext uri="{FF2B5EF4-FFF2-40B4-BE49-F238E27FC236}">
                <a16:creationId xmlns:a16="http://schemas.microsoft.com/office/drawing/2014/main" id="{31819A66-AE34-B149-8DD6-09B8C95DD84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CE21C8B0-6AB0-5E44-908E-8D9240D6CB21}"/>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328588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8" name="Picture 7">
            <a:extLst>
              <a:ext uri="{FF2B5EF4-FFF2-40B4-BE49-F238E27FC236}">
                <a16:creationId xmlns:a16="http://schemas.microsoft.com/office/drawing/2014/main" id="{B1E7619C-BCC3-A84C-8229-5BED1769507E}"/>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0" name="Text Placeholder 11">
            <a:extLst>
              <a:ext uri="{FF2B5EF4-FFF2-40B4-BE49-F238E27FC236}">
                <a16:creationId xmlns:a16="http://schemas.microsoft.com/office/drawing/2014/main" id="{F50C25E8-CBBF-BA42-8543-9C80E367E1A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4" name="Text Placeholder 5">
            <a:extLst>
              <a:ext uri="{FF2B5EF4-FFF2-40B4-BE49-F238E27FC236}">
                <a16:creationId xmlns:a16="http://schemas.microsoft.com/office/drawing/2014/main" id="{0EC3B3E9-1287-804E-940A-8A1A81F96CF1}"/>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9728186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0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8" name="Picture 7">
            <a:extLst>
              <a:ext uri="{FF2B5EF4-FFF2-40B4-BE49-F238E27FC236}">
                <a16:creationId xmlns:a16="http://schemas.microsoft.com/office/drawing/2014/main" id="{2189B45D-C9F5-D748-949A-AF470CAAEA93}"/>
              </a:ext>
            </a:extLst>
          </p:cNvPr>
          <p:cNvPicPr>
            <a:picLocks noChangeAspect="1"/>
          </p:cNvPicPr>
          <p:nvPr userDrawn="1"/>
        </p:nvPicPr>
        <p:blipFill>
          <a:blip r:embed="rId4"/>
          <a:srcRect/>
          <a:stretch/>
        </p:blipFill>
        <p:spPr>
          <a:xfrm>
            <a:off x="4104041" y="2756201"/>
            <a:ext cx="9744669" cy="4101799"/>
          </a:xfrm>
          <a:prstGeom prst="rect">
            <a:avLst/>
          </a:prstGeom>
        </p:spPr>
      </p:pic>
      <p:sp>
        <p:nvSpPr>
          <p:cNvPr id="15" name="Text Placeholder 11">
            <a:extLst>
              <a:ext uri="{FF2B5EF4-FFF2-40B4-BE49-F238E27FC236}">
                <a16:creationId xmlns:a16="http://schemas.microsoft.com/office/drawing/2014/main" id="{BE41FE29-F6BD-F04D-86FB-09256508417E}"/>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16" name="Text Placeholder 3">
            <a:extLst>
              <a:ext uri="{FF2B5EF4-FFF2-40B4-BE49-F238E27FC236}">
                <a16:creationId xmlns:a16="http://schemas.microsoft.com/office/drawing/2014/main" id="{D959FF24-5B81-9249-9B0B-8BA0B415E8F0}"/>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spTree>
    <p:extLst>
      <p:ext uri="{BB962C8B-B14F-4D97-AF65-F5344CB8AC3E}">
        <p14:creationId xmlns:p14="http://schemas.microsoft.com/office/powerpoint/2010/main" val="4990101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32057" y="-1324199"/>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0" name="Text Placeholder 11">
            <a:extLst>
              <a:ext uri="{FF2B5EF4-FFF2-40B4-BE49-F238E27FC236}">
                <a16:creationId xmlns:a16="http://schemas.microsoft.com/office/drawing/2014/main" id="{141D0BCB-AB70-0145-BA86-A20885BAAB9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3" name="Text Placeholder 5">
            <a:extLst>
              <a:ext uri="{FF2B5EF4-FFF2-40B4-BE49-F238E27FC236}">
                <a16:creationId xmlns:a16="http://schemas.microsoft.com/office/drawing/2014/main" id="{F74A9007-A491-E044-A4C4-78F737E36E3A}"/>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7202179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0" name="Text Placeholder 11">
            <a:extLst>
              <a:ext uri="{FF2B5EF4-FFF2-40B4-BE49-F238E27FC236}">
                <a16:creationId xmlns:a16="http://schemas.microsoft.com/office/drawing/2014/main" id="{AF97EB47-A8F4-7E4B-9506-7D8D182EABAD}"/>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3" name="Text Placeholder 5">
            <a:extLst>
              <a:ext uri="{FF2B5EF4-FFF2-40B4-BE49-F238E27FC236}">
                <a16:creationId xmlns:a16="http://schemas.microsoft.com/office/drawing/2014/main" id="{ACDFBDB3-5B38-1A41-871E-F46931489330}"/>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128963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4800" y="-1299600"/>
            <a:ext cx="12468225" cy="8612505"/>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0" name="Text Placeholder 11">
            <a:extLst>
              <a:ext uri="{FF2B5EF4-FFF2-40B4-BE49-F238E27FC236}">
                <a16:creationId xmlns:a16="http://schemas.microsoft.com/office/drawing/2014/main" id="{208886C5-4CBA-694E-9EC1-1212B32DC7F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bg1"/>
                </a:solidFill>
              </a:defRPr>
            </a:lvl1pPr>
            <a:lvl4pPr marL="1371600" indent="0" algn="l">
              <a:buNone/>
              <a:defRPr>
                <a:solidFill>
                  <a:schemeClr val="bg1"/>
                </a:solidFill>
              </a:defRPr>
            </a:lvl4pPr>
          </a:lstStyle>
          <a:p>
            <a:pPr lvl="0"/>
            <a:r>
              <a:rPr lang="en-GB"/>
              <a:t>Type description here</a:t>
            </a:r>
          </a:p>
        </p:txBody>
      </p:sp>
      <p:sp>
        <p:nvSpPr>
          <p:cNvPr id="15" name="Text Placeholder 5">
            <a:extLst>
              <a:ext uri="{FF2B5EF4-FFF2-40B4-BE49-F238E27FC236}">
                <a16:creationId xmlns:a16="http://schemas.microsoft.com/office/drawing/2014/main" id="{0467B13B-1B98-D84C-8408-0937EEC05CA1}"/>
              </a:ext>
            </a:extLst>
          </p:cNvPr>
          <p:cNvSpPr>
            <a:spLocks noGrp="1"/>
          </p:cNvSpPr>
          <p:nvPr>
            <p:ph type="body" sz="quarter" idx="12" hasCustomPrompt="1"/>
          </p:nvPr>
        </p:nvSpPr>
        <p:spPr>
          <a:xfrm>
            <a:off x="978944" y="1320417"/>
            <a:ext cx="597049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400" b="1" kern="1200" dirty="0" smtClean="0">
                <a:solidFill>
                  <a:schemeClr val="bg1"/>
                </a:solidFill>
                <a:effectLst/>
                <a:latin typeface="+mn-lt"/>
                <a:ea typeface="+mn-ea"/>
                <a:cs typeface="+mn-cs"/>
              </a:defRPr>
            </a:lvl1pPr>
          </a:lstStyle>
          <a:p>
            <a:pPr>
              <a:lnSpc>
                <a:spcPts val="3800"/>
              </a:lnSpc>
            </a:pPr>
            <a:r>
              <a:rPr lang="en-GB" sz="4000" b="1" kern="1200">
                <a:solidFill>
                  <a:schemeClr val="bg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Tree>
    <p:extLst>
      <p:ext uri="{BB962C8B-B14F-4D97-AF65-F5344CB8AC3E}">
        <p14:creationId xmlns:p14="http://schemas.microsoft.com/office/powerpoint/2010/main" val="5325723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pic>
        <p:nvPicPr>
          <p:cNvPr id="5" name="Picture 4" descr="Graphical user interface, text, website&#10;&#10;Description automatically generated">
            <a:extLst>
              <a:ext uri="{FF2B5EF4-FFF2-40B4-BE49-F238E27FC236}">
                <a16:creationId xmlns:a16="http://schemas.microsoft.com/office/drawing/2014/main" id="{D26A185B-3271-DF43-A324-7580357ED164}"/>
              </a:ext>
            </a:extLst>
          </p:cNvPr>
          <p:cNvPicPr>
            <a:picLocks noChangeAspect="1"/>
          </p:cNvPicPr>
          <p:nvPr userDrawn="1"/>
        </p:nvPicPr>
        <p:blipFill>
          <a:blip r:embed="rId2"/>
          <a:stretch>
            <a:fillRect/>
          </a:stretch>
        </p:blipFill>
        <p:spPr>
          <a:xfrm>
            <a:off x="10168462" y="391541"/>
            <a:ext cx="1581150" cy="806450"/>
          </a:xfrm>
          <a:prstGeom prst="rect">
            <a:avLst/>
          </a:prstGeom>
        </p:spPr>
      </p:pic>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3"/>
          <a:srcRect/>
          <a:stretch/>
        </p:blipFill>
        <p:spPr>
          <a:xfrm>
            <a:off x="-4023838" y="-1299302"/>
            <a:ext cx="12432181" cy="8587608"/>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4"/>
          <a:srcRect/>
          <a:stretch/>
        </p:blipFill>
        <p:spPr>
          <a:xfrm>
            <a:off x="3813584" y="3186507"/>
            <a:ext cx="9744669" cy="4101799"/>
          </a:xfrm>
          <a:prstGeom prst="rect">
            <a:avLst/>
          </a:prstGeom>
        </p:spPr>
      </p:pic>
      <p:sp>
        <p:nvSpPr>
          <p:cNvPr id="15" name="Text Placeholder 11">
            <a:extLst>
              <a:ext uri="{FF2B5EF4-FFF2-40B4-BE49-F238E27FC236}">
                <a16:creationId xmlns:a16="http://schemas.microsoft.com/office/drawing/2014/main" id="{A7802EA8-6EF8-AF42-AC6C-9405776144E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chemeClr val="tx1"/>
                </a:solidFill>
              </a:defRPr>
            </a:lvl1pPr>
            <a:lvl4pPr marL="1371600" indent="0" algn="l">
              <a:buNone/>
              <a:defRPr>
                <a:solidFill>
                  <a:schemeClr val="bg1"/>
                </a:solidFill>
              </a:defRPr>
            </a:lvl4pPr>
          </a:lstStyle>
          <a:p>
            <a:pPr lvl="0"/>
            <a:r>
              <a:rPr lang="en-GB"/>
              <a:t>Type description here</a:t>
            </a:r>
          </a:p>
        </p:txBody>
      </p:sp>
      <p:sp>
        <p:nvSpPr>
          <p:cNvPr id="16" name="Text Placeholder 3">
            <a:extLst>
              <a:ext uri="{FF2B5EF4-FFF2-40B4-BE49-F238E27FC236}">
                <a16:creationId xmlns:a16="http://schemas.microsoft.com/office/drawing/2014/main" id="{3AA28693-3F3D-EB4D-9372-702894124EDA}"/>
              </a:ext>
            </a:extLst>
          </p:cNvPr>
          <p:cNvSpPr>
            <a:spLocks noGrp="1"/>
          </p:cNvSpPr>
          <p:nvPr>
            <p:ph type="body" sz="quarter" idx="14" hasCustomPrompt="1"/>
          </p:nvPr>
        </p:nvSpPr>
        <p:spPr>
          <a:xfrm>
            <a:off x="978944" y="1273337"/>
            <a:ext cx="5970494" cy="1244675"/>
          </a:xfrm>
        </p:spPr>
        <p:txBody>
          <a:bodyPr>
            <a:normAutofit/>
          </a:bodyPr>
          <a:lstStyle>
            <a:lvl1pPr marL="0" indent="0">
              <a:buNone/>
              <a:defRPr sz="4000" b="1"/>
            </a:lvl1pPr>
          </a:lstStyle>
          <a:p>
            <a:pPr lvl="0"/>
            <a:r>
              <a:rPr lang="en-GB"/>
              <a:t>Type Heading here</a:t>
            </a:r>
          </a:p>
        </p:txBody>
      </p:sp>
    </p:spTree>
    <p:extLst>
      <p:ext uri="{BB962C8B-B14F-4D97-AF65-F5344CB8AC3E}">
        <p14:creationId xmlns:p14="http://schemas.microsoft.com/office/powerpoint/2010/main" val="5974314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323D6DA4-8080-5145-88C4-145606CAB9B2}"/>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48B643A-89BB-4442-B258-1B984B162227}"/>
              </a:ext>
            </a:extLst>
          </p:cNvPr>
          <p:cNvPicPr>
            <a:picLocks noChangeAspect="1"/>
          </p:cNvPicPr>
          <p:nvPr userDrawn="1"/>
        </p:nvPicPr>
        <p:blipFill>
          <a:blip r:embed="rId4"/>
          <a:stretch>
            <a:fillRect/>
          </a:stretch>
        </p:blipFill>
        <p:spPr>
          <a:xfrm>
            <a:off x="10168462" y="391541"/>
            <a:ext cx="1581150" cy="806450"/>
          </a:xfrm>
          <a:prstGeom prst="rect">
            <a:avLst/>
          </a:prstGeom>
        </p:spPr>
      </p:pic>
      <p:sp>
        <p:nvSpPr>
          <p:cNvPr id="17" name="Text Placeholder 5">
            <a:extLst>
              <a:ext uri="{FF2B5EF4-FFF2-40B4-BE49-F238E27FC236}">
                <a16:creationId xmlns:a16="http://schemas.microsoft.com/office/drawing/2014/main" id="{2CDA35B9-EB17-B446-9C9A-24AB085C40BF}"/>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pic>
        <p:nvPicPr>
          <p:cNvPr id="9" name="Picture 8" descr="A picture containing text, sign&#10;&#10;Description automatically generated">
            <a:extLst>
              <a:ext uri="{FF2B5EF4-FFF2-40B4-BE49-F238E27FC236}">
                <a16:creationId xmlns:a16="http://schemas.microsoft.com/office/drawing/2014/main" id="{4A2EE2B9-6AB3-5A4D-8DF0-34863544DBE1}"/>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11">
            <a:extLst>
              <a:ext uri="{FF2B5EF4-FFF2-40B4-BE49-F238E27FC236}">
                <a16:creationId xmlns:a16="http://schemas.microsoft.com/office/drawing/2014/main" id="{C703CB74-987A-6043-B132-8E7410594A49}"/>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809555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6578490" y="3058581"/>
            <a:ext cx="4786764" cy="430887"/>
          </a:xfrm>
          <a:prstGeom prst="rect">
            <a:avLst/>
          </a:prstGeom>
        </p:spPr>
        <p:txBody>
          <a:bodyPr wrap="square" lIns="0" tIns="0" rIns="0" bIns="0">
            <a:spAutoFit/>
          </a:bodyPr>
          <a:lstStyle>
            <a:lvl1pPr marL="0" indent="0" algn="l">
              <a:spcBef>
                <a:spcPts val="0"/>
              </a:spcBef>
              <a:buNone/>
              <a:defRPr sz="2800" b="1" i="0" baseline="0">
                <a:solidFill>
                  <a:schemeClr val="tx1"/>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a:t>
            </a:r>
          </a:p>
        </p:txBody>
      </p:sp>
      <p:sp>
        <p:nvSpPr>
          <p:cNvPr id="33" name="Text Placeholder 32"/>
          <p:cNvSpPr>
            <a:spLocks noGrp="1"/>
          </p:cNvSpPr>
          <p:nvPr>
            <p:ph type="body" sz="quarter" idx="10"/>
          </p:nvPr>
        </p:nvSpPr>
        <p:spPr>
          <a:xfrm>
            <a:off x="6579613" y="3567493"/>
            <a:ext cx="4805563" cy="1606594"/>
          </a:xfrm>
          <a:prstGeom prst="rect">
            <a:avLst/>
          </a:prstGeom>
        </p:spPr>
        <p:txBody>
          <a:bodyPr vert="horz" wrap="square" lIns="0" tIns="0" rIns="0" bIns="0">
            <a:spAutoFit/>
          </a:bodyPr>
          <a:lstStyle>
            <a:lvl1pPr marL="0" indent="0">
              <a:spcBef>
                <a:spcPts val="0"/>
              </a:spcBef>
              <a:spcAft>
                <a:spcPts val="0"/>
              </a:spcAft>
              <a:buNone/>
              <a:defRPr sz="1800">
                <a:latin typeface="Arial"/>
              </a:defRPr>
            </a:lvl1pPr>
            <a:lvl2pPr marL="742950" indent="-285750">
              <a:buFont typeface="Arial" charset="0"/>
              <a:buChar char="•"/>
              <a:defRPr sz="1800"/>
            </a:lvl2pPr>
            <a:lvl3pPr>
              <a:defRPr sz="1800"/>
            </a:lvl3pPr>
            <a:lvl4pPr marL="1600200" indent="-228600">
              <a:buFont typeface="Arial" charset="0"/>
              <a:buChar char="•"/>
              <a:defRPr sz="1800"/>
            </a:lvl4pPr>
            <a:lvl5pPr marL="2057400" indent="-228600">
              <a:buFont typeface="Arial"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1"/>
          <p:cNvSpPr>
            <a:spLocks noGrp="1"/>
          </p:cNvSpPr>
          <p:nvPr>
            <p:ph type="title"/>
          </p:nvPr>
        </p:nvSpPr>
        <p:spPr>
          <a:xfrm>
            <a:off x="6580450" y="1791776"/>
            <a:ext cx="4804727" cy="1261884"/>
          </a:xfrm>
          <a:prstGeom prst="rect">
            <a:avLst/>
          </a:prstGeom>
        </p:spPr>
        <p:txBody>
          <a:bodyPr wrap="square" lIns="0" tIns="0" rIns="0" bIns="0">
            <a:spAutoFit/>
          </a:bodyPr>
          <a:lstStyle>
            <a:lvl1pPr algn="l">
              <a:defRPr sz="4100" b="1" i="0" cap="none">
                <a:solidFill>
                  <a:schemeClr val="bg2"/>
                </a:solidFill>
                <a:latin typeface="Arial"/>
                <a:cs typeface="Arial"/>
              </a:defRPr>
            </a:lvl1pPr>
          </a:lstStyle>
          <a:p>
            <a:r>
              <a:rPr lang="en-US"/>
              <a:t>Click to edit Master title</a:t>
            </a:r>
          </a:p>
        </p:txBody>
      </p:sp>
      <p:sp>
        <p:nvSpPr>
          <p:cNvPr id="3" name="Picture Placeholder 2">
            <a:extLst>
              <a:ext uri="{FF2B5EF4-FFF2-40B4-BE49-F238E27FC236}">
                <a16:creationId xmlns:a16="http://schemas.microsoft.com/office/drawing/2014/main" id="{F68E17AF-F15B-1B48-B359-863BF751216F}"/>
              </a:ext>
            </a:extLst>
          </p:cNvPr>
          <p:cNvSpPr>
            <a:spLocks noGrp="1"/>
          </p:cNvSpPr>
          <p:nvPr>
            <p:ph type="pic" sz="quarter" idx="11"/>
          </p:nvPr>
        </p:nvSpPr>
        <p:spPr>
          <a:xfrm>
            <a:off x="1" y="0"/>
            <a:ext cx="5863167" cy="6533424"/>
          </a:xfrm>
          <a:prstGeom prst="rect">
            <a:avLst/>
          </a:prstGeom>
        </p:spPr>
        <p:txBody>
          <a:bodyPr/>
          <a:lstStyle/>
          <a:p>
            <a:endParaRPr lang="en-US"/>
          </a:p>
        </p:txBody>
      </p:sp>
    </p:spTree>
    <p:extLst>
      <p:ext uri="{BB962C8B-B14F-4D97-AF65-F5344CB8AC3E}">
        <p14:creationId xmlns:p14="http://schemas.microsoft.com/office/powerpoint/2010/main" val="10728161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8DD35917-254D-9549-B5CB-CE041643D7BE}"/>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15" name="Picture 14" descr="Graphical user interface, text, website&#10;&#10;Description automatically generated">
            <a:extLst>
              <a:ext uri="{FF2B5EF4-FFF2-40B4-BE49-F238E27FC236}">
                <a16:creationId xmlns:a16="http://schemas.microsoft.com/office/drawing/2014/main" id="{948D7C32-D52E-494F-832B-CF43291ED3B1}"/>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9DE7C7D-F322-F042-8B0B-58288B61980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38C6CF76-0937-F841-9289-504F92821A01}"/>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1" name="Text Placeholder 11">
            <a:extLst>
              <a:ext uri="{FF2B5EF4-FFF2-40B4-BE49-F238E27FC236}">
                <a16:creationId xmlns:a16="http://schemas.microsoft.com/office/drawing/2014/main" id="{10B58281-CAA9-9C41-8E3A-BE2CF3BF926C}"/>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4633383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4" name="Picture 13">
            <a:extLst>
              <a:ext uri="{FF2B5EF4-FFF2-40B4-BE49-F238E27FC236}">
                <a16:creationId xmlns:a16="http://schemas.microsoft.com/office/drawing/2014/main" id="{6CCCAFA4-D873-C541-A557-EC1DE3FEFF67}"/>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15" name="Picture 14" descr="Graphical user interface, text, website&#10;&#10;Description automatically generated">
            <a:extLst>
              <a:ext uri="{FF2B5EF4-FFF2-40B4-BE49-F238E27FC236}">
                <a16:creationId xmlns:a16="http://schemas.microsoft.com/office/drawing/2014/main" id="{4AECAADC-4588-5941-A53A-FA67F11D072A}"/>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D22FCDA1-03D1-DF47-8AE0-1BC330C858EA}"/>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07E0D92A-1626-364B-BA50-5018A850E662}"/>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1" name="Text Placeholder 11">
            <a:extLst>
              <a:ext uri="{FF2B5EF4-FFF2-40B4-BE49-F238E27FC236}">
                <a16:creationId xmlns:a16="http://schemas.microsoft.com/office/drawing/2014/main" id="{823E3098-85D5-884C-AB24-36D557A48AD3}"/>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9001355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21" name="Picture 20">
            <a:extLst>
              <a:ext uri="{FF2B5EF4-FFF2-40B4-BE49-F238E27FC236}">
                <a16:creationId xmlns:a16="http://schemas.microsoft.com/office/drawing/2014/main" id="{D08325B1-DE6B-8341-BED9-F5497D22E079}"/>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22" name="Picture 21" descr="Graphical user interface, text, website&#10;&#10;Description automatically generated">
            <a:extLst>
              <a:ext uri="{FF2B5EF4-FFF2-40B4-BE49-F238E27FC236}">
                <a16:creationId xmlns:a16="http://schemas.microsoft.com/office/drawing/2014/main" id="{29F7EF16-201C-B44F-8E00-054C5C8C5A0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5D02A7CE-EA03-0B4C-B6F7-78AAFDB5A340}"/>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91C563CB-2C73-7444-A1A9-DEDA869EA766}"/>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1" name="Text Placeholder 11">
            <a:extLst>
              <a:ext uri="{FF2B5EF4-FFF2-40B4-BE49-F238E27FC236}">
                <a16:creationId xmlns:a16="http://schemas.microsoft.com/office/drawing/2014/main" id="{24D2D975-5783-5944-80CD-4E3D70C89360}"/>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7732468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3813584" y="3186507"/>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D801FDC-1A59-F746-B028-24115C1F5A2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B9ED9A9E-0B74-F24D-BB95-ADE28F5AD714}"/>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0B97341A-350C-E64E-B189-DF92ECAD4ABC}"/>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10CA84C5-C3A4-6548-8FFE-71EC69930F33}"/>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4039212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0118FB27-1A0A-EB42-9415-192ECE1DAA23}"/>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6FD26E6-230E-774B-A9B5-1242C93E92CD}"/>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2784EDD-38D5-5C40-B896-52C7384A048D}"/>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D1876F74-855B-F444-8D2A-7A840AFE3531}"/>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3B44E234-23AC-374F-9BF1-3F56796D5B48}"/>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8140939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C18AC974-F38A-7644-B27E-1AB18E47FE65}"/>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ED1439AC-6B6F-A34D-8E5F-B3571E28665E}"/>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B051E3D-1403-1C46-9959-3D9E205A3103}"/>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C31BB00D-ED29-884E-8AF9-8518863FB733}"/>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31B1F33E-22E5-FE42-8083-571DDF79E6E9}"/>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6846465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3" name="Picture 12">
            <a:extLst>
              <a:ext uri="{FF2B5EF4-FFF2-40B4-BE49-F238E27FC236}">
                <a16:creationId xmlns:a16="http://schemas.microsoft.com/office/drawing/2014/main" id="{767B4C60-2EEE-F14F-91A2-A744F2615AC9}"/>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AB3A59D1-E64A-7D4C-A740-8C7B6ADEA456}"/>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33DB3AA4-A7A0-D349-B50A-98337F519974}"/>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04D5367A-7304-AF48-B39D-4A4172DC075B}"/>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E7E24856-0E36-8D45-9C28-06F15180BABC}"/>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636210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20" name="Picture 19">
            <a:extLst>
              <a:ext uri="{FF2B5EF4-FFF2-40B4-BE49-F238E27FC236}">
                <a16:creationId xmlns:a16="http://schemas.microsoft.com/office/drawing/2014/main" id="{FAB4D1BB-E2A5-5A4F-B0AC-94F79FED9F73}"/>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36662F50-02DC-AD40-910F-F0697F91CED3}"/>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85AEB2F1-BB11-1149-B4AD-32E69FFB022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75AC629B-D33F-D744-A26D-211809A75ACA}"/>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AA4D7F96-0A94-B540-9E77-589D7A33AED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0577988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4104041"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9AF1A4DA-EFFF-5A49-BD67-CDEE6E78A72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DFE12BA3-09BD-0140-884A-61D79209E591}"/>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5C739924-0BCD-514C-984A-A162ADE89DB4}"/>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C5BCA992-5020-5D4E-8EEB-BBE999BA1FF5}"/>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620154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37BD0D9C-25DB-C24D-AA22-C46D56036CE5}"/>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D436B0E-35D8-6F46-9A18-AA682CA273F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47992FF8-8AFE-5C40-8B29-F86C3CC92714}"/>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A7B8F075-2D85-A94F-A8CF-DD13C9D4AE9D}"/>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78CF8EEB-B87C-F945-BA76-E2292EDFD104}"/>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631109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846725" y="2031226"/>
            <a:ext cx="10507348" cy="461665"/>
          </a:xfrm>
          <a:prstGeom prst="rect">
            <a:avLst/>
          </a:prstGeom>
        </p:spPr>
        <p:txBody>
          <a:bodyPr lIns="0" tIns="0" rIns="0" bIns="0">
            <a:spAutoFit/>
          </a:bodyPr>
          <a:lstStyle>
            <a:lvl1pPr marL="0" indent="0" algn="l">
              <a:spcBef>
                <a:spcPts val="0"/>
              </a:spcBef>
              <a:buNone/>
              <a:defRPr sz="3000" b="1" i="0" baseline="0">
                <a:solidFill>
                  <a:schemeClr val="tx1"/>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p>
        </p:txBody>
      </p:sp>
      <p:sp>
        <p:nvSpPr>
          <p:cNvPr id="23" name="Title 1"/>
          <p:cNvSpPr>
            <a:spLocks noGrp="1"/>
          </p:cNvSpPr>
          <p:nvPr>
            <p:ph type="title"/>
          </p:nvPr>
        </p:nvSpPr>
        <p:spPr>
          <a:xfrm>
            <a:off x="850733" y="1343541"/>
            <a:ext cx="10503339" cy="630942"/>
          </a:xfrm>
          <a:prstGeom prst="rect">
            <a:avLst/>
          </a:prstGeom>
        </p:spPr>
        <p:txBody>
          <a:bodyPr wrap="square" lIns="0" tIns="0" rIns="0" bIns="0">
            <a:spAutoFit/>
          </a:bodyPr>
          <a:lstStyle>
            <a:lvl1pPr algn="l">
              <a:defRPr sz="4100" b="1" i="0" cap="none">
                <a:solidFill>
                  <a:schemeClr val="bg2"/>
                </a:solidFill>
                <a:latin typeface="Arial"/>
                <a:cs typeface="Arial"/>
              </a:defRPr>
            </a:lvl1pPr>
          </a:lstStyle>
          <a:p>
            <a:r>
              <a:rPr lang="en-US"/>
              <a:t>Click to edit Master title style</a:t>
            </a:r>
          </a:p>
        </p:txBody>
      </p:sp>
      <p:sp>
        <p:nvSpPr>
          <p:cNvPr id="33" name="Text Placeholder 32"/>
          <p:cNvSpPr>
            <a:spLocks noGrp="1"/>
          </p:cNvSpPr>
          <p:nvPr>
            <p:ph type="body" sz="quarter" idx="10"/>
          </p:nvPr>
        </p:nvSpPr>
        <p:spPr>
          <a:xfrm>
            <a:off x="845739" y="2540138"/>
            <a:ext cx="10508333" cy="1606594"/>
          </a:xfrm>
          <a:prstGeom prst="rect">
            <a:avLst/>
          </a:prstGeom>
        </p:spPr>
        <p:txBody>
          <a:bodyPr vert="horz" wrap="square" lIns="0" tIns="0" rIns="0" bIns="0">
            <a:spAutoFit/>
          </a:bodyPr>
          <a:lstStyle>
            <a:lvl1pPr marL="0" indent="0">
              <a:spcBef>
                <a:spcPts val="0"/>
              </a:spcBef>
              <a:spcAft>
                <a:spcPts val="0"/>
              </a:spcAft>
              <a:buNone/>
              <a:defRPr sz="1800">
                <a:latin typeface="Arial"/>
              </a:defRPr>
            </a:lvl1pPr>
            <a:lvl2pPr marL="742950" indent="-285750">
              <a:buFont typeface="Arial" charset="0"/>
              <a:buChar char="•"/>
              <a:defRPr sz="1800"/>
            </a:lvl2pPr>
            <a:lvl3pPr>
              <a:defRPr sz="1800"/>
            </a:lvl3pPr>
            <a:lvl4pPr marL="1600200" indent="-228600">
              <a:buFont typeface="Arial" charset="0"/>
              <a:buChar char="•"/>
              <a:defRPr sz="1800"/>
            </a:lvl4pPr>
            <a:lvl5pPr marL="2057400" indent="-228600">
              <a:buFont typeface="Arial"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21402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1E5BB425-B20D-B045-A7EA-A1C604103533}"/>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8CCDFF9-1C24-E34B-806F-F14131285E10}"/>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1DEF9D48-7957-104C-B062-BF52B075BFCC}"/>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577B5800-9FFE-FE4B-9AEC-678569603414}"/>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0802D930-25AB-6D45-9CEC-210857298A4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7328434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2" name="Picture 11">
            <a:extLst>
              <a:ext uri="{FF2B5EF4-FFF2-40B4-BE49-F238E27FC236}">
                <a16:creationId xmlns:a16="http://schemas.microsoft.com/office/drawing/2014/main" id="{1E931594-A2E1-9347-AE69-22F998E0827D}"/>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7A3D06FF-6224-7941-9847-6C35E7104782}"/>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1AB96521-3048-044A-9659-31C67D311826}"/>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4E0C0E37-A8A5-4F46-88C0-83DEE3DE1B49}"/>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A81EC3EE-4D87-AA4D-AFF4-2ECD3B2ACF8A}"/>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207323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19" name="Picture 18">
            <a:extLst>
              <a:ext uri="{FF2B5EF4-FFF2-40B4-BE49-F238E27FC236}">
                <a16:creationId xmlns:a16="http://schemas.microsoft.com/office/drawing/2014/main" id="{3D9D114C-8084-764E-AC67-0038E3156A58}"/>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4154CA67-8A55-8E40-9702-297E758D9FAD}"/>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127A9CC9-049F-A842-9F99-9CF4614CF756}"/>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F6C3AE03-8E1A-764B-8FD7-3F1F03D6CA24}"/>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E423824D-9A5E-4648-B5ED-1043273F37C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5908439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3878130" y="2756201"/>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19323DC2-DABD-DE47-8547-36B8E6CC6AF5}"/>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EADE370F-BFAF-EB48-BFEB-1D71B813AC7F}"/>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F392B522-CF6F-074A-85B5-3852673EF44B}"/>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FF513AAE-9C90-EA43-B134-4E69BD56C92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41019849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AD442D53-B514-0D4A-9E77-48264C38C2B1}"/>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717FC095-DB12-9E44-B5BC-FA596C72240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1D70859C-16FA-1B43-AFF0-BCD66A9DBDE3}"/>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BAC6536B-5147-9345-9E6B-703FA546AF7A}"/>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1934F7DF-3CE8-2A47-B177-D83C3FCAA4A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0311406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8EF26EAB-E469-4241-BE81-B2C7C8B949BD}"/>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EA099AF5-3912-D146-B5C5-03122F04CC3D}"/>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EEBD1932-751A-504D-986C-E7218F7B2A0E}"/>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77353193-8A1A-824A-A93B-8D51F70EBDF2}"/>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7268295F-E230-9544-8C8E-165A2CC4C1DF}"/>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8077879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11" name="Picture 10">
            <a:extLst>
              <a:ext uri="{FF2B5EF4-FFF2-40B4-BE49-F238E27FC236}">
                <a16:creationId xmlns:a16="http://schemas.microsoft.com/office/drawing/2014/main" id="{2C0FC17E-3ACB-4846-B094-6EE38829632D}"/>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F82EED5D-EF1F-6D48-B2DA-FF9579584536}"/>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4AC0103-BF57-1C46-BC86-14E0C71C9F38}"/>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701E1045-7BA8-4546-99DE-B85954019D40}"/>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FF86C59D-B3B6-094E-A485-CAD851EE4BE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8305776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18" name="Picture 17">
            <a:extLst>
              <a:ext uri="{FF2B5EF4-FFF2-40B4-BE49-F238E27FC236}">
                <a16:creationId xmlns:a16="http://schemas.microsoft.com/office/drawing/2014/main" id="{0C8D7921-73F7-B042-982E-493632DFA91A}"/>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4A3E9EEE-230A-FB45-A1DA-2A28C53A2E5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642156C1-EBF6-D949-9960-3BECC21321E6}"/>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9E964EAF-2338-A54E-A7FD-FBA00717CFE7}"/>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BB89EB84-6465-5E49-BD81-D44EAA8946AB}"/>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4039974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a:extLst>
              <a:ext uri="{FF2B5EF4-FFF2-40B4-BE49-F238E27FC236}">
                <a16:creationId xmlns:a16="http://schemas.microsoft.com/office/drawing/2014/main" id="{7AE9C1CD-AAE4-0D4F-BD6D-95E43B128180}"/>
              </a:ext>
            </a:extLst>
          </p:cNvPr>
          <p:cNvPicPr>
            <a:picLocks noChangeAspect="1"/>
          </p:cNvPicPr>
          <p:nvPr userDrawn="1"/>
        </p:nvPicPr>
        <p:blipFill>
          <a:blip r:embed="rId3"/>
          <a:srcRect/>
          <a:stretch/>
        </p:blipFill>
        <p:spPr>
          <a:xfrm>
            <a:off x="3587674" y="3132722"/>
            <a:ext cx="9744669"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20A0AC06-889A-F44D-AA73-A70566AC0EC6}"/>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B6A43E65-8C72-6F45-B105-6716150EE68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F20DBEB4-1A03-2340-BF6E-99E3A4AD8D08}"/>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1BFB2325-2BAC-1547-8105-C54051AD037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9081263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51E27CE3-0B14-EF49-AD98-F87328BBEC25}"/>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6D8AC908-51CB-764C-9D48-0D0267023D4B}"/>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EE684C14-2C91-E844-924D-563346D85718}"/>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DC4B5EB9-3D19-A74C-81FE-D471691566F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2024304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Subtitle 2"/>
          <p:cNvSpPr>
            <a:spLocks noGrp="1"/>
          </p:cNvSpPr>
          <p:nvPr>
            <p:ph type="subTitle" idx="1"/>
          </p:nvPr>
        </p:nvSpPr>
        <p:spPr>
          <a:xfrm>
            <a:off x="846725" y="2031226"/>
            <a:ext cx="10507348" cy="461665"/>
          </a:xfrm>
          <a:prstGeom prst="rect">
            <a:avLst/>
          </a:prstGeom>
        </p:spPr>
        <p:txBody>
          <a:bodyPr lIns="0" tIns="0" rIns="0" bIns="0">
            <a:spAutoFit/>
          </a:bodyPr>
          <a:lstStyle>
            <a:lvl1pPr marL="0" indent="0" algn="l">
              <a:spcBef>
                <a:spcPts val="0"/>
              </a:spcBef>
              <a:buNone/>
              <a:defRPr sz="3000" b="1" i="0" baseline="0">
                <a:solidFill>
                  <a:schemeClr val="tx1"/>
                </a:solidFill>
                <a:latin typeface="Aria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a:t>Click to edit Master subtitle style</a:t>
            </a:r>
          </a:p>
        </p:txBody>
      </p:sp>
      <p:sp>
        <p:nvSpPr>
          <p:cNvPr id="23" name="Title 1"/>
          <p:cNvSpPr>
            <a:spLocks noGrp="1"/>
          </p:cNvSpPr>
          <p:nvPr>
            <p:ph type="title"/>
          </p:nvPr>
        </p:nvSpPr>
        <p:spPr>
          <a:xfrm>
            <a:off x="850733" y="1343541"/>
            <a:ext cx="10503339" cy="630942"/>
          </a:xfrm>
          <a:prstGeom prst="rect">
            <a:avLst/>
          </a:prstGeom>
        </p:spPr>
        <p:txBody>
          <a:bodyPr wrap="square" lIns="0" tIns="0" rIns="0" bIns="0">
            <a:spAutoFit/>
          </a:bodyPr>
          <a:lstStyle>
            <a:lvl1pPr algn="l">
              <a:defRPr sz="4100" b="1" i="0" cap="none">
                <a:solidFill>
                  <a:schemeClr val="bg2"/>
                </a:solidFill>
                <a:latin typeface="Arial"/>
                <a:cs typeface="Arial"/>
              </a:defRPr>
            </a:lvl1pPr>
          </a:lstStyle>
          <a:p>
            <a:r>
              <a:rPr lang="en-US"/>
              <a:t>Click to edit Master title style</a:t>
            </a:r>
          </a:p>
        </p:txBody>
      </p:sp>
      <p:sp>
        <p:nvSpPr>
          <p:cNvPr id="33" name="Text Placeholder 32"/>
          <p:cNvSpPr>
            <a:spLocks noGrp="1"/>
          </p:cNvSpPr>
          <p:nvPr>
            <p:ph type="body" sz="quarter" idx="10"/>
          </p:nvPr>
        </p:nvSpPr>
        <p:spPr>
          <a:xfrm>
            <a:off x="845739" y="2540138"/>
            <a:ext cx="10508333" cy="1606594"/>
          </a:xfrm>
          <a:prstGeom prst="rect">
            <a:avLst/>
          </a:prstGeom>
        </p:spPr>
        <p:txBody>
          <a:bodyPr vert="horz" wrap="square" lIns="0" tIns="0" rIns="0" bIns="0">
            <a:spAutoFit/>
          </a:bodyPr>
          <a:lstStyle>
            <a:lvl1pPr marL="0" indent="0">
              <a:spcBef>
                <a:spcPts val="0"/>
              </a:spcBef>
              <a:spcAft>
                <a:spcPts val="0"/>
              </a:spcAft>
              <a:buNone/>
              <a:defRPr sz="1800">
                <a:latin typeface="Arial"/>
              </a:defRPr>
            </a:lvl1pPr>
            <a:lvl2pPr marL="742950" indent="-285750">
              <a:buFont typeface="Arial" charset="0"/>
              <a:buChar char="•"/>
              <a:defRPr sz="1800"/>
            </a:lvl2pPr>
            <a:lvl3pPr>
              <a:defRPr sz="1800"/>
            </a:lvl3pPr>
            <a:lvl4pPr marL="1600200" indent="-228600">
              <a:buFont typeface="Arial" charset="0"/>
              <a:buChar char="•"/>
              <a:defRPr sz="1800"/>
            </a:lvl4pPr>
            <a:lvl5pPr marL="2057400" indent="-228600">
              <a:buFont typeface="Arial" charset="0"/>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19456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DB810939-77EC-3644-8BC1-665918D3F4BC}"/>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4B3DCE9A-44AA-CE46-BB49-E7934B49CED7}"/>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38EC4A07-7F48-7D4E-830A-2D92329CF477}"/>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DD7A5156-FDFB-B447-8B09-8F02160821F7}"/>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318073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4449BF-B8D2-B94D-9F73-98FA13FF80CA}"/>
              </a:ext>
            </a:extLst>
          </p:cNvPr>
          <p:cNvPicPr>
            <a:picLocks noChangeAspect="1"/>
          </p:cNvPicPr>
          <p:nvPr userDrawn="1"/>
        </p:nvPicPr>
        <p:blipFill>
          <a:blip r:embed="rId2"/>
          <a:srcRect/>
          <a:stretch/>
        </p:blipFill>
        <p:spPr>
          <a:xfrm>
            <a:off x="5497885" y="1201361"/>
            <a:ext cx="8843390" cy="1249965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7A4B6A-F169-5840-A5C9-8705C749895E}"/>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11" name="Picture 10" descr="Graphical user interface, text, website&#10;&#10;Description automatically generated">
            <a:extLst>
              <a:ext uri="{FF2B5EF4-FFF2-40B4-BE49-F238E27FC236}">
                <a16:creationId xmlns:a16="http://schemas.microsoft.com/office/drawing/2014/main" id="{46F5EC5A-D97B-BA4D-8ED9-9183F944A204}"/>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9" name="Picture 8" descr="A picture containing text, sign&#10;&#10;Description automatically generated">
            <a:extLst>
              <a:ext uri="{FF2B5EF4-FFF2-40B4-BE49-F238E27FC236}">
                <a16:creationId xmlns:a16="http://schemas.microsoft.com/office/drawing/2014/main" id="{D323BB19-5DA0-E941-B27C-79DE67398E4E}"/>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0" name="Text Placeholder 5">
            <a:extLst>
              <a:ext uri="{FF2B5EF4-FFF2-40B4-BE49-F238E27FC236}">
                <a16:creationId xmlns:a16="http://schemas.microsoft.com/office/drawing/2014/main" id="{85AB0088-05A0-D84F-A161-9D301412543F}"/>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5" name="Text Placeholder 11">
            <a:extLst>
              <a:ext uri="{FF2B5EF4-FFF2-40B4-BE49-F238E27FC236}">
                <a16:creationId xmlns:a16="http://schemas.microsoft.com/office/drawing/2014/main" id="{0237AE29-019C-2640-A707-657FE3853836}"/>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4652982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CEB8D91-3B60-BB40-8AA6-29AF84AB9393}"/>
              </a:ext>
            </a:extLst>
          </p:cNvPr>
          <p:cNvPicPr>
            <a:picLocks noChangeAspect="1"/>
          </p:cNvPicPr>
          <p:nvPr userDrawn="1"/>
        </p:nvPicPr>
        <p:blipFill>
          <a:blip r:embed="rId2"/>
          <a:srcRect/>
          <a:stretch/>
        </p:blipFill>
        <p:spPr>
          <a:xfrm>
            <a:off x="5497885" y="1201361"/>
            <a:ext cx="8843391" cy="1249965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AE9C1CD-AAE4-0D4F-BD6D-95E43B128180}"/>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F7B66B55-C6AD-AA4C-A247-F1CE96B5FAEA}"/>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2D53C6B1-DEC9-B244-8471-A52946B11445}"/>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9C2719E5-AEF7-8544-A5EF-E7F12A511C1B}"/>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A3A26F29-E8EF-0641-8CE6-17A770415E22}"/>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30298443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pic>
        <p:nvPicPr>
          <p:cNvPr id="13" name="Picture 12" descr="Shape&#10;&#10;Description automatically generated with medium confidence">
            <a:extLst>
              <a:ext uri="{FF2B5EF4-FFF2-40B4-BE49-F238E27FC236}">
                <a16:creationId xmlns:a16="http://schemas.microsoft.com/office/drawing/2014/main" id="{6CEB8D91-3B60-BB40-8AA6-29AF84AB9393}"/>
              </a:ext>
            </a:extLst>
          </p:cNvPr>
          <p:cNvPicPr>
            <a:picLocks noChangeAspect="1"/>
          </p:cNvPicPr>
          <p:nvPr userDrawn="1"/>
        </p:nvPicPr>
        <p:blipFill>
          <a:blip r:embed="rId2"/>
          <a:stretch>
            <a:fillRect/>
          </a:stretch>
        </p:blipFill>
        <p:spPr>
          <a:xfrm>
            <a:off x="5497885" y="1201361"/>
            <a:ext cx="8843392" cy="1249965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AE9C1CD-AAE4-0D4F-BD6D-95E43B128180}"/>
              </a:ext>
            </a:extLst>
          </p:cNvPr>
          <p:cNvPicPr>
            <a:picLocks noChangeAspect="1"/>
          </p:cNvPicPr>
          <p:nvPr userDrawn="1"/>
        </p:nvPicPr>
        <p:blipFill>
          <a:blip r:embed="rId3"/>
          <a:stretch>
            <a:fillRect/>
          </a:stretch>
        </p:blipFill>
        <p:spPr>
          <a:xfrm>
            <a:off x="3961904" y="2756201"/>
            <a:ext cx="9744670" cy="4101799"/>
          </a:xfrm>
          <a:prstGeom prst="rect">
            <a:avLst/>
          </a:prstGeom>
        </p:spPr>
      </p:pic>
      <p:pic>
        <p:nvPicPr>
          <p:cNvPr id="8" name="Picture 7" descr="Graphical user interface, text, website&#10;&#10;Description automatically generated">
            <a:extLst>
              <a:ext uri="{FF2B5EF4-FFF2-40B4-BE49-F238E27FC236}">
                <a16:creationId xmlns:a16="http://schemas.microsoft.com/office/drawing/2014/main" id="{653578D8-02C4-284A-B49B-A4C1BB162CE7}"/>
              </a:ext>
            </a:extLst>
          </p:cNvPr>
          <p:cNvPicPr>
            <a:picLocks noChangeAspect="1"/>
          </p:cNvPicPr>
          <p:nvPr userDrawn="1"/>
        </p:nvPicPr>
        <p:blipFill>
          <a:blip r:embed="rId4"/>
          <a:stretch>
            <a:fillRect/>
          </a:stretch>
        </p:blipFill>
        <p:spPr>
          <a:xfrm>
            <a:off x="10168462" y="391541"/>
            <a:ext cx="1581150" cy="806450"/>
          </a:xfrm>
          <a:prstGeom prst="rect">
            <a:avLst/>
          </a:prstGeom>
        </p:spPr>
      </p:pic>
      <p:pic>
        <p:nvPicPr>
          <p:cNvPr id="14" name="Picture 13" descr="A picture containing text, sign&#10;&#10;Description automatically generated">
            <a:extLst>
              <a:ext uri="{FF2B5EF4-FFF2-40B4-BE49-F238E27FC236}">
                <a16:creationId xmlns:a16="http://schemas.microsoft.com/office/drawing/2014/main" id="{2592A5FE-3EE7-ED4D-9109-4E299AFF851C}"/>
              </a:ext>
            </a:extLst>
          </p:cNvPr>
          <p:cNvPicPr>
            <a:picLocks noChangeAspect="1"/>
          </p:cNvPicPr>
          <p:nvPr userDrawn="1"/>
        </p:nvPicPr>
        <p:blipFill>
          <a:blip r:embed="rId5"/>
          <a:stretch>
            <a:fillRect/>
          </a:stretch>
        </p:blipFill>
        <p:spPr>
          <a:xfrm>
            <a:off x="412294" y="5993296"/>
            <a:ext cx="1848986" cy="591675"/>
          </a:xfrm>
          <a:prstGeom prst="rect">
            <a:avLst/>
          </a:prstGeom>
        </p:spPr>
      </p:pic>
      <p:sp>
        <p:nvSpPr>
          <p:cNvPr id="11" name="Text Placeholder 5">
            <a:extLst>
              <a:ext uri="{FF2B5EF4-FFF2-40B4-BE49-F238E27FC236}">
                <a16:creationId xmlns:a16="http://schemas.microsoft.com/office/drawing/2014/main" id="{A3E6508B-A0EE-2745-ADDD-630048394A9D}"/>
              </a:ext>
            </a:extLst>
          </p:cNvPr>
          <p:cNvSpPr>
            <a:spLocks noGrp="1"/>
          </p:cNvSpPr>
          <p:nvPr>
            <p:ph type="body" sz="quarter" idx="12" hasCustomPrompt="1"/>
          </p:nvPr>
        </p:nvSpPr>
        <p:spPr>
          <a:xfrm>
            <a:off x="978944" y="1175277"/>
            <a:ext cx="5117055"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16" name="Text Placeholder 11">
            <a:extLst>
              <a:ext uri="{FF2B5EF4-FFF2-40B4-BE49-F238E27FC236}">
                <a16:creationId xmlns:a16="http://schemas.microsoft.com/office/drawing/2014/main" id="{25094473-C219-B847-97CF-163D4D89D2F9}"/>
              </a:ext>
            </a:extLst>
          </p:cNvPr>
          <p:cNvSpPr>
            <a:spLocks noGrp="1"/>
          </p:cNvSpPr>
          <p:nvPr>
            <p:ph type="body" sz="quarter" idx="13" hasCustomPrompt="1"/>
          </p:nvPr>
        </p:nvSpPr>
        <p:spPr>
          <a:xfrm>
            <a:off x="978944" y="2394409"/>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972803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42B75E9-0A65-E549-821A-040E16012B49}"/>
              </a:ext>
            </a:extLst>
          </p:cNvPr>
          <p:cNvPicPr>
            <a:picLocks noChangeAspect="1"/>
          </p:cNvPicPr>
          <p:nvPr userDrawn="1"/>
        </p:nvPicPr>
        <p:blipFill>
          <a:blip r:embed="rId2"/>
          <a:srcRect/>
          <a:stretch/>
        </p:blipFill>
        <p:spPr>
          <a:xfrm>
            <a:off x="-1" y="-602428"/>
            <a:ext cx="5658523" cy="8545231"/>
          </a:xfrm>
          <a:prstGeom prst="rect">
            <a:avLst/>
          </a:prstGeom>
        </p:spPr>
      </p:pic>
      <p:pic>
        <p:nvPicPr>
          <p:cNvPr id="16" name="Picture 15">
            <a:extLst>
              <a:ext uri="{FF2B5EF4-FFF2-40B4-BE49-F238E27FC236}">
                <a16:creationId xmlns:a16="http://schemas.microsoft.com/office/drawing/2014/main" id="{9DB919B0-3EA0-B44B-AA4D-90F4864FB852}"/>
              </a:ext>
            </a:extLst>
          </p:cNvPr>
          <p:cNvPicPr>
            <a:picLocks noChangeAspect="1"/>
          </p:cNvPicPr>
          <p:nvPr userDrawn="1"/>
        </p:nvPicPr>
        <p:blipFill>
          <a:blip r:embed="rId3"/>
          <a:srcRect/>
          <a:stretch/>
        </p:blipFill>
        <p:spPr>
          <a:xfrm>
            <a:off x="875495" y="0"/>
            <a:ext cx="12162234" cy="6857999"/>
          </a:xfrm>
          <a:prstGeom prst="rect">
            <a:avLst/>
          </a:prstGeom>
        </p:spPr>
      </p:pic>
      <p:pic>
        <p:nvPicPr>
          <p:cNvPr id="19" name="Picture 18" descr="Graphical user interface, text, website&#10;&#10;Description automatically generated">
            <a:extLst>
              <a:ext uri="{FF2B5EF4-FFF2-40B4-BE49-F238E27FC236}">
                <a16:creationId xmlns:a16="http://schemas.microsoft.com/office/drawing/2014/main" id="{BBEE5E69-C9B1-6542-B9A4-06B5CCC82BE6}"/>
              </a:ext>
            </a:extLst>
          </p:cNvPr>
          <p:cNvPicPr>
            <a:picLocks noChangeAspect="1"/>
          </p:cNvPicPr>
          <p:nvPr userDrawn="1"/>
        </p:nvPicPr>
        <p:blipFill>
          <a:blip r:embed="rId4"/>
          <a:stretch>
            <a:fillRect/>
          </a:stretch>
        </p:blipFill>
        <p:spPr>
          <a:xfrm>
            <a:off x="10168462" y="391541"/>
            <a:ext cx="1581150" cy="806450"/>
          </a:xfrm>
          <a:prstGeom prst="rect">
            <a:avLst/>
          </a:prstGeom>
        </p:spPr>
      </p:pic>
      <p:sp>
        <p:nvSpPr>
          <p:cNvPr id="11" name="Text Placeholder 5">
            <a:extLst>
              <a:ext uri="{FF2B5EF4-FFF2-40B4-BE49-F238E27FC236}">
                <a16:creationId xmlns:a16="http://schemas.microsoft.com/office/drawing/2014/main" id="{E5DE5D1C-E438-D044-95ED-CA8BD7D978FA}"/>
              </a:ext>
            </a:extLst>
          </p:cNvPr>
          <p:cNvSpPr>
            <a:spLocks noGrp="1"/>
          </p:cNvSpPr>
          <p:nvPr>
            <p:ph type="body" sz="quarter" idx="12" hasCustomPrompt="1"/>
          </p:nvPr>
        </p:nvSpPr>
        <p:spPr>
          <a:xfrm>
            <a:off x="5884772" y="2031620"/>
            <a:ext cx="5202327"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sp>
        <p:nvSpPr>
          <p:cNvPr id="7" name="Text Placeholder 11">
            <a:extLst>
              <a:ext uri="{FF2B5EF4-FFF2-40B4-BE49-F238E27FC236}">
                <a16:creationId xmlns:a16="http://schemas.microsoft.com/office/drawing/2014/main" id="{713804BC-8A61-D94F-A0AB-1A71C4C5C786}"/>
              </a:ext>
            </a:extLst>
          </p:cNvPr>
          <p:cNvSpPr>
            <a:spLocks noGrp="1"/>
          </p:cNvSpPr>
          <p:nvPr>
            <p:ph type="body" sz="quarter" idx="13" hasCustomPrompt="1"/>
          </p:nvPr>
        </p:nvSpPr>
        <p:spPr>
          <a:xfrm>
            <a:off x="5884554" y="3236836"/>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1845215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1C84FE-4872-F046-9B76-270268026D77}"/>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E3B8EE77-E704-A846-88EE-2CD45BE4F5F5}"/>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742AA5E-E3FC-6347-B269-796EDD5400AE}"/>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6" name="Text Placeholder 5">
            <a:extLst>
              <a:ext uri="{FF2B5EF4-FFF2-40B4-BE49-F238E27FC236}">
                <a16:creationId xmlns:a16="http://schemas.microsoft.com/office/drawing/2014/main" id="{79E3A09B-5DAC-D646-A2F1-A9878220F3F1}"/>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sp>
        <p:nvSpPr>
          <p:cNvPr id="17" name="Text Placeholder 5">
            <a:extLst>
              <a:ext uri="{FF2B5EF4-FFF2-40B4-BE49-F238E27FC236}">
                <a16:creationId xmlns:a16="http://schemas.microsoft.com/office/drawing/2014/main" id="{22E55B67-8419-1647-9839-E323A1DFBC76}"/>
              </a:ext>
            </a:extLst>
          </p:cNvPr>
          <p:cNvSpPr>
            <a:spLocks noGrp="1"/>
          </p:cNvSpPr>
          <p:nvPr>
            <p:ph type="body" sz="quarter" idx="13" hasCustomPrompt="1"/>
          </p:nvPr>
        </p:nvSpPr>
        <p:spPr>
          <a:xfrm>
            <a:off x="812279" y="1984975"/>
            <a:ext cx="6244504" cy="1197596"/>
          </a:xfrm>
        </p:spPr>
        <p:txBody>
          <a:bodyPr>
            <a:normAutofit/>
          </a:bodyPr>
          <a:lstStyle>
            <a:lvl1pPr marL="0" marR="0" indent="0" algn="l" defTabSz="914400" rtl="0" eaLnBrk="1" fontAlgn="auto" latinLnBrk="0" hangingPunct="1">
              <a:lnSpc>
                <a:spcPts val="3800"/>
              </a:lnSpc>
              <a:spcBef>
                <a:spcPts val="0"/>
              </a:spcBef>
              <a:spcAft>
                <a:spcPts val="0"/>
              </a:spcAft>
              <a:buClrTx/>
              <a:buSzTx/>
              <a:buFontTx/>
              <a:buNone/>
              <a:tabLst/>
              <a:defRPr lang="en-GB" sz="4000" b="1" kern="1200" dirty="0" smtClean="0">
                <a:solidFill>
                  <a:schemeClr val="tx1"/>
                </a:solidFill>
                <a:effectLst/>
                <a:latin typeface="+mn-lt"/>
                <a:ea typeface="+mn-ea"/>
                <a:cs typeface="+mn-cs"/>
              </a:defRPr>
            </a:lvl1pPr>
          </a:lstStyle>
          <a:p>
            <a:pPr>
              <a:lnSpc>
                <a:spcPts val="3800"/>
              </a:lnSpc>
            </a:pPr>
            <a:r>
              <a:rPr lang="en-GB" sz="4000" b="1" kern="1200">
                <a:solidFill>
                  <a:schemeClr val="tx1"/>
                </a:solidFill>
                <a:effectLst/>
                <a:latin typeface="+mn-lt"/>
                <a:ea typeface="+mn-ea"/>
                <a:cs typeface="+mn-cs"/>
              </a:rPr>
              <a:t>Type Heading here</a:t>
            </a:r>
            <a:endParaRPr lang="en-GB" sz="4000" kern="1200">
              <a:solidFill>
                <a:schemeClr val="bg1"/>
              </a:solidFill>
              <a:effectLst/>
              <a:latin typeface="+mn-lt"/>
              <a:ea typeface="+mn-ea"/>
              <a:cs typeface="+mn-cs"/>
            </a:endParaRPr>
          </a:p>
        </p:txBody>
      </p:sp>
      <p:pic>
        <p:nvPicPr>
          <p:cNvPr id="14" name="Picture 13" descr="A picture containing text, sign&#10;&#10;Description automatically generated">
            <a:extLst>
              <a:ext uri="{FF2B5EF4-FFF2-40B4-BE49-F238E27FC236}">
                <a16:creationId xmlns:a16="http://schemas.microsoft.com/office/drawing/2014/main" id="{D89F89D2-A657-1043-8B63-2BB144BBC858}"/>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9" name="Text Placeholder 11">
            <a:extLst>
              <a:ext uri="{FF2B5EF4-FFF2-40B4-BE49-F238E27FC236}">
                <a16:creationId xmlns:a16="http://schemas.microsoft.com/office/drawing/2014/main" id="{1B0B9284-C77F-0845-9FD6-5A27AB397A65}"/>
              </a:ext>
            </a:extLst>
          </p:cNvPr>
          <p:cNvSpPr>
            <a:spLocks noGrp="1"/>
          </p:cNvSpPr>
          <p:nvPr>
            <p:ph type="body" sz="quarter" idx="14" hasCustomPrompt="1"/>
          </p:nvPr>
        </p:nvSpPr>
        <p:spPr>
          <a:xfrm>
            <a:off x="812279" y="3182571"/>
            <a:ext cx="4057875" cy="920291"/>
          </a:xfrm>
        </p:spPr>
        <p:txBody>
          <a:bodyPr>
            <a:normAutofit/>
          </a:bodyPr>
          <a:lstStyle>
            <a:lvl1pPr marL="0" indent="0">
              <a:buNone/>
              <a:defRPr sz="1800">
                <a:solidFill>
                  <a:srgbClr val="0067A5"/>
                </a:solidFill>
              </a:defRPr>
            </a:lvl1pPr>
            <a:lvl4pPr marL="1371600" indent="0" algn="l">
              <a:buNone/>
              <a:defRPr>
                <a:solidFill>
                  <a:schemeClr val="bg1"/>
                </a:solidFill>
              </a:defRPr>
            </a:lvl4pPr>
          </a:lstStyle>
          <a:p>
            <a:pPr lvl="0"/>
            <a:r>
              <a:rPr lang="en-GB"/>
              <a:t>Type description here</a:t>
            </a:r>
          </a:p>
        </p:txBody>
      </p:sp>
    </p:spTree>
    <p:extLst>
      <p:ext uri="{BB962C8B-B14F-4D97-AF65-F5344CB8AC3E}">
        <p14:creationId xmlns:p14="http://schemas.microsoft.com/office/powerpoint/2010/main" val="10915109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79" y="1883900"/>
            <a:ext cx="10766808"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Tree>
    <p:extLst>
      <p:ext uri="{BB962C8B-B14F-4D97-AF65-F5344CB8AC3E}">
        <p14:creationId xmlns:p14="http://schemas.microsoft.com/office/powerpoint/2010/main" val="9299586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9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79" y="1883900"/>
            <a:ext cx="4933201"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8" name="Text Placeholder 4">
            <a:extLst>
              <a:ext uri="{FF2B5EF4-FFF2-40B4-BE49-F238E27FC236}">
                <a16:creationId xmlns:a16="http://schemas.microsoft.com/office/drawing/2014/main" id="{9F7BBEB3-2BF9-0344-AA8C-DBBF840C3ADE}"/>
              </a:ext>
            </a:extLst>
          </p:cNvPr>
          <p:cNvSpPr>
            <a:spLocks noGrp="1"/>
          </p:cNvSpPr>
          <p:nvPr>
            <p:ph type="body" sz="quarter" idx="14" hasCustomPrompt="1"/>
          </p:nvPr>
        </p:nvSpPr>
        <p:spPr>
          <a:xfrm>
            <a:off x="6446520" y="1883900"/>
            <a:ext cx="4933201"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Tree>
    <p:extLst>
      <p:ext uri="{BB962C8B-B14F-4D97-AF65-F5344CB8AC3E}">
        <p14:creationId xmlns:p14="http://schemas.microsoft.com/office/powerpoint/2010/main" val="37746854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0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812280"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8" name="Text Placeholder 4">
            <a:extLst>
              <a:ext uri="{FF2B5EF4-FFF2-40B4-BE49-F238E27FC236}">
                <a16:creationId xmlns:a16="http://schemas.microsoft.com/office/drawing/2014/main" id="{9F7BBEB3-2BF9-0344-AA8C-DBBF840C3ADE}"/>
              </a:ext>
            </a:extLst>
          </p:cNvPr>
          <p:cNvSpPr>
            <a:spLocks noGrp="1"/>
          </p:cNvSpPr>
          <p:nvPr>
            <p:ph type="body" sz="quarter" idx="14" hasCustomPrompt="1"/>
          </p:nvPr>
        </p:nvSpPr>
        <p:spPr>
          <a:xfrm>
            <a:off x="5158741"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9505202" y="1884363"/>
            <a:ext cx="2243886" cy="3335337"/>
          </a:xfrm>
        </p:spPr>
        <p:txBody>
          <a:bodyPr/>
          <a:lstStyle/>
          <a:p>
            <a:endParaRPr lang="en-US"/>
          </a:p>
        </p:txBody>
      </p:sp>
    </p:spTree>
    <p:extLst>
      <p:ext uri="{BB962C8B-B14F-4D97-AF65-F5344CB8AC3E}">
        <p14:creationId xmlns:p14="http://schemas.microsoft.com/office/powerpoint/2010/main" val="23258097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1_Title and Vertical 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D019B4-697B-1E42-92B9-1831D658E78C}"/>
              </a:ext>
            </a:extLst>
          </p:cNvPr>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600" kern="1200" err="1">
                <a:solidFill>
                  <a:srgbClr val="0067A5"/>
                </a:solidFill>
                <a:effectLst/>
                <a:latin typeface="Arial" panose="020B0604020202020204" pitchFamily="34" charset="0"/>
                <a:ea typeface="+mn-ea"/>
                <a:cs typeface="Arial" panose="020B0604020202020204" pitchFamily="34" charset="0"/>
              </a:rPr>
              <a:t>elft.nhs.uk</a:t>
            </a:r>
            <a:endParaRPr lang="en-GB" sz="1600" kern="1200">
              <a:solidFill>
                <a:srgbClr val="0067A5"/>
              </a:solidFill>
              <a:effectLst/>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B1BE6C46-1CED-194F-8E5F-5AF412A2D058}"/>
              </a:ext>
            </a:extLst>
          </p:cNvPr>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76205BC2-E895-7B4A-9F73-E5C3294E2F93}"/>
              </a:ext>
            </a:extLst>
          </p:cNvPr>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a:extLst>
              <a:ext uri="{FF2B5EF4-FFF2-40B4-BE49-F238E27FC236}">
                <a16:creationId xmlns:a16="http://schemas.microsoft.com/office/drawing/2014/main" id="{C6327FCB-ED4F-0746-B6EE-C0DFA3DFD070}"/>
              </a:ext>
            </a:extLst>
          </p:cNvPr>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a:extLst>
              <a:ext uri="{FF2B5EF4-FFF2-40B4-BE49-F238E27FC236}">
                <a16:creationId xmlns:a16="http://schemas.microsoft.com/office/drawing/2014/main" id="{937EEA21-714C-764C-BAD7-D8DCDEDD4839}"/>
              </a:ext>
            </a:extLst>
          </p:cNvPr>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a:extLst>
              <a:ext uri="{FF2B5EF4-FFF2-40B4-BE49-F238E27FC236}">
                <a16:creationId xmlns:a16="http://schemas.microsoft.com/office/drawing/2014/main" id="{BF544E75-F5D1-324D-A6C2-55F8CA43EAC5}"/>
              </a:ext>
            </a:extLst>
          </p:cNvPr>
          <p:cNvSpPr>
            <a:spLocks noGrp="1"/>
          </p:cNvSpPr>
          <p:nvPr>
            <p:ph type="body" sz="quarter" idx="13" hasCustomPrompt="1"/>
          </p:nvPr>
        </p:nvSpPr>
        <p:spPr>
          <a:xfrm>
            <a:off x="3455991"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8" name="Text Placeholder 4">
            <a:extLst>
              <a:ext uri="{FF2B5EF4-FFF2-40B4-BE49-F238E27FC236}">
                <a16:creationId xmlns:a16="http://schemas.microsoft.com/office/drawing/2014/main" id="{9F7BBEB3-2BF9-0344-AA8C-DBBF840C3ADE}"/>
              </a:ext>
            </a:extLst>
          </p:cNvPr>
          <p:cNvSpPr>
            <a:spLocks noGrp="1"/>
          </p:cNvSpPr>
          <p:nvPr>
            <p:ph type="body" sz="quarter" idx="14" hasCustomPrompt="1"/>
          </p:nvPr>
        </p:nvSpPr>
        <p:spPr>
          <a:xfrm>
            <a:off x="7802452" y="1883900"/>
            <a:ext cx="3947160"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a:t>Type description here</a:t>
            </a:r>
          </a:p>
        </p:txBody>
      </p:sp>
      <p:sp>
        <p:nvSpPr>
          <p:cNvPr id="10" name="Picture Placeholder 2">
            <a:extLst>
              <a:ext uri="{FF2B5EF4-FFF2-40B4-BE49-F238E27FC236}">
                <a16:creationId xmlns:a16="http://schemas.microsoft.com/office/drawing/2014/main" id="{1B5347D2-8ECE-4243-B9C1-54B05DECC6E9}"/>
              </a:ext>
            </a:extLst>
          </p:cNvPr>
          <p:cNvSpPr>
            <a:spLocks noGrp="1"/>
          </p:cNvSpPr>
          <p:nvPr>
            <p:ph type="pic" sz="quarter" idx="15"/>
          </p:nvPr>
        </p:nvSpPr>
        <p:spPr>
          <a:xfrm>
            <a:off x="812279" y="1884363"/>
            <a:ext cx="2243886" cy="3335337"/>
          </a:xfrm>
        </p:spPr>
        <p:txBody>
          <a:bodyPr/>
          <a:lstStyle/>
          <a:p>
            <a:endParaRPr lang="en-US"/>
          </a:p>
        </p:txBody>
      </p:sp>
    </p:spTree>
    <p:extLst>
      <p:ext uri="{BB962C8B-B14F-4D97-AF65-F5344CB8AC3E}">
        <p14:creationId xmlns:p14="http://schemas.microsoft.com/office/powerpoint/2010/main" val="16876888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0.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47" Type="http://schemas.openxmlformats.org/officeDocument/2006/relationships/slideLayout" Target="../slideLayouts/slideLayout90.xml"/><Relationship Id="rId50" Type="http://schemas.openxmlformats.org/officeDocument/2006/relationships/slideLayout" Target="../slideLayouts/slideLayout93.xml"/><Relationship Id="rId55" Type="http://schemas.openxmlformats.org/officeDocument/2006/relationships/slideLayout" Target="../slideLayouts/slideLayout98.xml"/><Relationship Id="rId63" Type="http://schemas.openxmlformats.org/officeDocument/2006/relationships/theme" Target="../theme/theme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41" Type="http://schemas.openxmlformats.org/officeDocument/2006/relationships/slideLayout" Target="../slideLayouts/slideLayout84.xml"/><Relationship Id="rId54" Type="http://schemas.openxmlformats.org/officeDocument/2006/relationships/slideLayout" Target="../slideLayouts/slideLayout97.xml"/><Relationship Id="rId62" Type="http://schemas.openxmlformats.org/officeDocument/2006/relationships/slideLayout" Target="../slideLayouts/slideLayout10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53" Type="http://schemas.openxmlformats.org/officeDocument/2006/relationships/slideLayout" Target="../slideLayouts/slideLayout96.xml"/><Relationship Id="rId58" Type="http://schemas.openxmlformats.org/officeDocument/2006/relationships/slideLayout" Target="../slideLayouts/slideLayout101.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49" Type="http://schemas.openxmlformats.org/officeDocument/2006/relationships/slideLayout" Target="../slideLayouts/slideLayout92.xml"/><Relationship Id="rId57" Type="http://schemas.openxmlformats.org/officeDocument/2006/relationships/slideLayout" Target="../slideLayouts/slideLayout100.xml"/><Relationship Id="rId61" Type="http://schemas.openxmlformats.org/officeDocument/2006/relationships/slideLayout" Target="../slideLayouts/slideLayout104.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52" Type="http://schemas.openxmlformats.org/officeDocument/2006/relationships/slideLayout" Target="../slideLayouts/slideLayout95.xml"/><Relationship Id="rId60" Type="http://schemas.openxmlformats.org/officeDocument/2006/relationships/slideLayout" Target="../slideLayouts/slideLayout10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48" Type="http://schemas.openxmlformats.org/officeDocument/2006/relationships/slideLayout" Target="../slideLayouts/slideLayout91.xml"/><Relationship Id="rId56" Type="http://schemas.openxmlformats.org/officeDocument/2006/relationships/slideLayout" Target="../slideLayouts/slideLayout99.xml"/><Relationship Id="rId8" Type="http://schemas.openxmlformats.org/officeDocument/2006/relationships/slideLayout" Target="../slideLayouts/slideLayout51.xml"/><Relationship Id="rId51" Type="http://schemas.openxmlformats.org/officeDocument/2006/relationships/slideLayout" Target="../slideLayouts/slideLayout94.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slideLayout" Target="../slideLayouts/slideLayout89.xml"/><Relationship Id="rId59" Type="http://schemas.openxmlformats.org/officeDocument/2006/relationships/slideLayout" Target="../slideLayouts/slideLayout10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7.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image" Target="../media/image38.png"/><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8.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917411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65" charset="-128"/>
          <a:cs typeface="+mj-cs"/>
        </a:defRPr>
      </a:lvl1pPr>
      <a:lvl2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2pPr>
      <a:lvl3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3pPr>
      <a:lvl4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4pPr>
      <a:lvl5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65"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87428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65" charset="-128"/>
          <a:cs typeface="+mj-cs"/>
        </a:defRPr>
      </a:lvl1pPr>
      <a:lvl2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2pPr>
      <a:lvl3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3pPr>
      <a:lvl4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4pPr>
      <a:lvl5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65" charset="-128"/>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09343870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1462" y="857232"/>
            <a:ext cx="11049077"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Rectangle 3"/>
          <p:cNvSpPr>
            <a:spLocks noGrp="1" noChangeArrowheads="1"/>
          </p:cNvSpPr>
          <p:nvPr>
            <p:ph type="body" idx="1"/>
          </p:nvPr>
        </p:nvSpPr>
        <p:spPr bwMode="auto">
          <a:xfrm>
            <a:off x="609600" y="2143117"/>
            <a:ext cx="10972800" cy="398304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E4165752-5775-494F-9A0E-5764D22CB26D}" type="datetimeFigureOut">
              <a:rPr lang="en-GB" smtClean="0">
                <a:solidFill>
                  <a:srgbClr val="000000"/>
                </a:solidFill>
              </a:rPr>
              <a:pPr/>
              <a:t>01/10/2024</a:t>
            </a:fld>
            <a:endParaRPr lang="en-GB">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GB">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671ED05-CB59-4568-B234-0B709E41E1A2}" type="slidenum">
              <a:rPr lang="en-GB" smtClean="0">
                <a:solidFill>
                  <a:srgbClr val="000000"/>
                </a:solidFill>
              </a:rPr>
              <a:pPr/>
              <a:t>‹#›</a:t>
            </a:fld>
            <a:endParaRPr lang="en-GB">
              <a:solidFill>
                <a:srgbClr val="000000"/>
              </a:solidFill>
            </a:endParaRPr>
          </a:p>
        </p:txBody>
      </p:sp>
      <p:pic>
        <p:nvPicPr>
          <p:cNvPr id="7" name="Picture 8"/>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0" y="0"/>
            <a:ext cx="12192000" cy="812800"/>
          </a:xfrm>
          <a:prstGeom prst="rect">
            <a:avLst/>
          </a:prstGeom>
          <a:noFill/>
        </p:spPr>
      </p:pic>
    </p:spTree>
    <p:extLst>
      <p:ext uri="{BB962C8B-B14F-4D97-AF65-F5344CB8AC3E}">
        <p14:creationId xmlns:p14="http://schemas.microsoft.com/office/powerpoint/2010/main" val="199871653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355AC4-4172-4D97-A146-1DE5CA2E85D9}" type="datetimeFigureOut">
              <a:rPr lang="en-GB" smtClean="0"/>
              <a:t>01/10/2024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63BB1D-2C29-4FA5-B765-2023B8E18DE1}" type="slidenum">
              <a:rPr lang="en-GB" smtClean="0"/>
              <a:t>‹#›</a:t>
            </a:fld>
            <a:endParaRPr lang="en-GB"/>
          </a:p>
        </p:txBody>
      </p:sp>
    </p:spTree>
    <p:extLst>
      <p:ext uri="{BB962C8B-B14F-4D97-AF65-F5344CB8AC3E}">
        <p14:creationId xmlns:p14="http://schemas.microsoft.com/office/powerpoint/2010/main" val="2529719916"/>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FAC3A5-8DCD-FA49-BC02-AC3C98A060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2306AAB-87E4-2B49-A569-F72DB1A9DD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2192EE4-ADC2-CB46-86A7-D26C6DEA1F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56AA98-2768-4D45-83C1-8315F6F6E1CC}" type="datetimeFigureOut">
              <a:rPr lang="en-US" smtClean="0"/>
              <a:t>10/1/2024</a:t>
            </a:fld>
            <a:endParaRPr lang="en-US"/>
          </a:p>
        </p:txBody>
      </p:sp>
      <p:sp>
        <p:nvSpPr>
          <p:cNvPr id="5" name="Footer Placeholder 4">
            <a:extLst>
              <a:ext uri="{FF2B5EF4-FFF2-40B4-BE49-F238E27FC236}">
                <a16:creationId xmlns:a16="http://schemas.microsoft.com/office/drawing/2014/main" id="{0DA54F68-9294-7C4D-9A58-BE8907281A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22968F-8A9E-E348-B23E-E78326537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B0D142-1B03-BC40-A2C3-A8EF1618708E}" type="slidenum">
              <a:rPr lang="en-US" smtClean="0"/>
              <a:t>‹#›</a:t>
            </a:fld>
            <a:endParaRPr lang="en-US"/>
          </a:p>
        </p:txBody>
      </p:sp>
    </p:spTree>
    <p:extLst>
      <p:ext uri="{BB962C8B-B14F-4D97-AF65-F5344CB8AC3E}">
        <p14:creationId xmlns:p14="http://schemas.microsoft.com/office/powerpoint/2010/main" val="2553910147"/>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 id="2147483850" r:id="rId20"/>
    <p:sldLayoutId id="2147483851" r:id="rId21"/>
    <p:sldLayoutId id="2147483852" r:id="rId22"/>
    <p:sldLayoutId id="2147483853" r:id="rId23"/>
    <p:sldLayoutId id="2147483854" r:id="rId24"/>
    <p:sldLayoutId id="2147483855" r:id="rId25"/>
    <p:sldLayoutId id="2147483856" r:id="rId26"/>
    <p:sldLayoutId id="2147483857" r:id="rId27"/>
    <p:sldLayoutId id="2147483858" r:id="rId28"/>
    <p:sldLayoutId id="2147483859" r:id="rId29"/>
    <p:sldLayoutId id="2147483860" r:id="rId30"/>
    <p:sldLayoutId id="2147483861" r:id="rId31"/>
    <p:sldLayoutId id="2147483862" r:id="rId32"/>
    <p:sldLayoutId id="2147483863" r:id="rId33"/>
    <p:sldLayoutId id="2147483864" r:id="rId34"/>
    <p:sldLayoutId id="2147483865" r:id="rId35"/>
    <p:sldLayoutId id="2147483866" r:id="rId36"/>
    <p:sldLayoutId id="2147483867" r:id="rId37"/>
    <p:sldLayoutId id="2147483868" r:id="rId38"/>
    <p:sldLayoutId id="2147483869" r:id="rId39"/>
    <p:sldLayoutId id="2147483870" r:id="rId40"/>
    <p:sldLayoutId id="2147483871" r:id="rId41"/>
    <p:sldLayoutId id="2147483872" r:id="rId42"/>
    <p:sldLayoutId id="2147483873" r:id="rId43"/>
    <p:sldLayoutId id="2147483874" r:id="rId44"/>
    <p:sldLayoutId id="2147483875" r:id="rId45"/>
    <p:sldLayoutId id="2147483876" r:id="rId46"/>
    <p:sldLayoutId id="2147483877" r:id="rId47"/>
    <p:sldLayoutId id="2147483878" r:id="rId48"/>
    <p:sldLayoutId id="2147483879" r:id="rId49"/>
    <p:sldLayoutId id="2147483880" r:id="rId50"/>
    <p:sldLayoutId id="2147483881" r:id="rId51"/>
    <p:sldLayoutId id="2147483882" r:id="rId52"/>
    <p:sldLayoutId id="2147483883" r:id="rId53"/>
    <p:sldLayoutId id="2147483884" r:id="rId54"/>
    <p:sldLayoutId id="2147483885" r:id="rId55"/>
    <p:sldLayoutId id="2147483886" r:id="rId56"/>
    <p:sldLayoutId id="2147483887" r:id="rId57"/>
    <p:sldLayoutId id="2147483888" r:id="rId58"/>
    <p:sldLayoutId id="2147483889" r:id="rId59"/>
    <p:sldLayoutId id="2147483890" r:id="rId60"/>
    <p:sldLayoutId id="2147483891" r:id="rId61"/>
    <p:sldLayoutId id="2147483892" r:id="rId6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523307918"/>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2E2E30-812A-4FDD-88D7-3D9F8447ADFB}" type="datetimeFigureOut">
              <a:rPr lang="en-GB" smtClean="0"/>
              <a:t>01/10/2024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9DEB21-FC7D-4E09-A5C4-3C4C3EE3E79F}" type="slidenum">
              <a:rPr lang="en-GB" smtClean="0"/>
              <a:t>‹#›</a:t>
            </a:fld>
            <a:endParaRPr lang="en-GB"/>
          </a:p>
        </p:txBody>
      </p:sp>
      <p:grpSp>
        <p:nvGrpSpPr>
          <p:cNvPr id="7" name="Group 6"/>
          <p:cNvGrpSpPr/>
          <p:nvPr userDrawn="1"/>
        </p:nvGrpSpPr>
        <p:grpSpPr>
          <a:xfrm>
            <a:off x="0" y="0"/>
            <a:ext cx="12192000" cy="977900"/>
            <a:chOff x="0" y="0"/>
            <a:chExt cx="12192000" cy="977900"/>
          </a:xfrm>
        </p:grpSpPr>
        <p:sp>
          <p:nvSpPr>
            <p:cNvPr id="8" name="Rectangle 7"/>
            <p:cNvSpPr/>
            <p:nvPr/>
          </p:nvSpPr>
          <p:spPr>
            <a:xfrm>
              <a:off x="0" y="0"/>
              <a:ext cx="12192000" cy="9779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nvGrpSpPr>
            <p:cNvPr id="9" name="Group 8"/>
            <p:cNvGrpSpPr/>
            <p:nvPr/>
          </p:nvGrpSpPr>
          <p:grpSpPr>
            <a:xfrm>
              <a:off x="92164" y="83662"/>
              <a:ext cx="12014902" cy="894238"/>
              <a:chOff x="92164" y="83662"/>
              <a:chExt cx="12014902" cy="894238"/>
            </a:xfrm>
          </p:grpSpPr>
          <p:pic>
            <p:nvPicPr>
              <p:cNvPr id="11" name="Picture 1" descr="A picture containing text&#10;&#10;Description automatically generate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45826" y="83662"/>
                <a:ext cx="7761240" cy="8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a:off x="92164" y="977900"/>
                <a:ext cx="12010085"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095704" y="204953"/>
              <a:ext cx="3066393" cy="461665"/>
            </a:xfrm>
            <a:prstGeom prst="rect">
              <a:avLst/>
            </a:prstGeom>
            <a:noFill/>
          </p:spPr>
          <p:txBody>
            <a:bodyPr wrap="square" rtlCol="0">
              <a:spAutoFit/>
            </a:bodyPr>
            <a:lstStyle/>
            <a:p>
              <a:pPr algn="ctr"/>
              <a:r>
                <a:rPr lang="en-GB" sz="2400" b="1">
                  <a:solidFill>
                    <a:schemeClr val="accent1">
                      <a:lumMod val="75000"/>
                    </a:schemeClr>
                  </a:solidFill>
                  <a:latin typeface="Arial" panose="020B0604020202020204" pitchFamily="34" charset="0"/>
                  <a:cs typeface="Arial" panose="020B0604020202020204" pitchFamily="34" charset="0"/>
                </a:rPr>
                <a:t>AHP Leadership</a:t>
              </a:r>
            </a:p>
          </p:txBody>
        </p:sp>
      </p:grpSp>
    </p:spTree>
    <p:extLst>
      <p:ext uri="{BB962C8B-B14F-4D97-AF65-F5344CB8AC3E}">
        <p14:creationId xmlns:p14="http://schemas.microsoft.com/office/powerpoint/2010/main" val="1354359281"/>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96.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17.xml"/><Relationship Id="rId5" Type="http://schemas.openxmlformats.org/officeDocument/2006/relationships/image" Target="../media/image62.emf"/><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1.xml"/><Relationship Id="rId1" Type="http://schemas.openxmlformats.org/officeDocument/2006/relationships/slideLayout" Target="../slideLayouts/slideLayout117.xml"/><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3.xml.rels><?xml version="1.0" encoding="UTF-8" standalone="yes"?>
<Relationships xmlns="http://schemas.openxmlformats.org/package/2006/relationships"><Relationship Id="rId3" Type="http://schemas.openxmlformats.org/officeDocument/2006/relationships/hyperlink" Target="mailto:Fionakelly2@nhs.net" TargetMode="External"/><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1.pn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53.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24.xml"/><Relationship Id="rId5" Type="http://schemas.openxmlformats.org/officeDocument/2006/relationships/image" Target="../media/image56.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112.xm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17.xml"/></Relationships>
</file>

<file path=ppt/slides/_rels/slide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9.xml"/><Relationship Id="rId1" Type="http://schemas.openxmlformats.org/officeDocument/2006/relationships/slideLayout" Target="../slideLayouts/slideLayout1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rmAutofit/>
          </a:bodyPr>
          <a:lstStyle/>
          <a:p>
            <a:r>
              <a:rPr lang="en-GB" sz="3600" b="1" dirty="0" smtClean="0"/>
              <a:t>Welcome!</a:t>
            </a:r>
            <a:endParaRPr lang="en-GB" sz="3600" b="1" dirty="0"/>
          </a:p>
        </p:txBody>
      </p:sp>
      <p:sp>
        <p:nvSpPr>
          <p:cNvPr id="3" name="Text Placeholder 2"/>
          <p:cNvSpPr>
            <a:spLocks noGrp="1"/>
          </p:cNvSpPr>
          <p:nvPr>
            <p:ph type="body" sz="quarter" idx="13"/>
          </p:nvPr>
        </p:nvSpPr>
        <p:spPr/>
        <p:txBody>
          <a:bodyPr/>
          <a:lstStyle/>
          <a:p>
            <a:endParaRPr lang="en-GB" dirty="0"/>
          </a:p>
        </p:txBody>
      </p:sp>
      <p:pic>
        <p:nvPicPr>
          <p:cNvPr id="4" name="Picture 3" descr="C:\Users\KellyF\Downloads\Outlook-qc5xnoiz.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142" y="1271239"/>
            <a:ext cx="11485756" cy="4415884"/>
          </a:xfrm>
          <a:prstGeom prst="rect">
            <a:avLst/>
          </a:prstGeom>
          <a:noFill/>
          <a:ln>
            <a:noFill/>
          </a:ln>
        </p:spPr>
      </p:pic>
      <p:sp>
        <p:nvSpPr>
          <p:cNvPr id="5" name="TextBox 4"/>
          <p:cNvSpPr txBox="1"/>
          <p:nvPr/>
        </p:nvSpPr>
        <p:spPr>
          <a:xfrm>
            <a:off x="2689391" y="5687123"/>
            <a:ext cx="6865257" cy="954107"/>
          </a:xfrm>
          <a:prstGeom prst="rect">
            <a:avLst/>
          </a:prstGeom>
          <a:solidFill>
            <a:srgbClr val="FFFF00"/>
          </a:solidFill>
        </p:spPr>
        <p:txBody>
          <a:bodyPr wrap="square" rtlCol="0">
            <a:spAutoFit/>
          </a:bodyPr>
          <a:lstStyle/>
          <a:p>
            <a:r>
              <a:rPr lang="en-GB" sz="2800" dirty="0"/>
              <a:t>#</a:t>
            </a:r>
            <a:r>
              <a:rPr lang="en-GB" sz="2800" dirty="0" smtClean="0"/>
              <a:t>ELFTAHPCONFERENCE2024 </a:t>
            </a:r>
            <a:r>
              <a:rPr lang="en-GB" sz="2800" dirty="0"/>
              <a:t>#</a:t>
            </a:r>
            <a:r>
              <a:rPr lang="en-GB" sz="2800" dirty="0" err="1"/>
              <a:t>AHPsDay</a:t>
            </a:r>
            <a:endParaRPr lang="en-GB" sz="2800" dirty="0"/>
          </a:p>
        </p:txBody>
      </p:sp>
    </p:spTree>
    <p:extLst>
      <p:ext uri="{BB962C8B-B14F-4D97-AF65-F5344CB8AC3E}">
        <p14:creationId xmlns:p14="http://schemas.microsoft.com/office/powerpoint/2010/main" val="10158160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958058" y="1419350"/>
            <a:ext cx="7520065" cy="369332"/>
          </a:xfrm>
          <a:prstGeom prst="rect">
            <a:avLst/>
          </a:prstGeom>
          <a:solidFill>
            <a:srgbClr val="00B050"/>
          </a:solidFill>
        </p:spPr>
        <p:txBody>
          <a:bodyPr wrap="square">
            <a:spAutoFit/>
          </a:bodyPr>
          <a:lstStyle/>
          <a:p>
            <a:endParaRPr lang="en-GB" dirty="0"/>
          </a:p>
        </p:txBody>
      </p:sp>
      <p:graphicFrame>
        <p:nvGraphicFramePr>
          <p:cNvPr id="9" name="Table 8"/>
          <p:cNvGraphicFramePr>
            <a:graphicFrameLocks noGrp="1"/>
          </p:cNvGraphicFramePr>
          <p:nvPr>
            <p:extLst>
              <p:ext uri="{D42A27DB-BD31-4B8C-83A1-F6EECF244321}">
                <p14:modId xmlns:p14="http://schemas.microsoft.com/office/powerpoint/2010/main" val="3536973024"/>
              </p:ext>
            </p:extLst>
          </p:nvPr>
        </p:nvGraphicFramePr>
        <p:xfrm>
          <a:off x="2841469" y="371364"/>
          <a:ext cx="8128000" cy="138176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38292972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latin typeface="+mn-lt"/>
                          <a:cs typeface="Arial"/>
                        </a:rPr>
                        <a:t>We will Grow</a:t>
                      </a:r>
                      <a:r>
                        <a:rPr lang="en-US" sz="1800" baseline="0" dirty="0" smtClean="0">
                          <a:solidFill>
                            <a:srgbClr val="000000"/>
                          </a:solidFill>
                          <a:latin typeface="+mn-lt"/>
                          <a:cs typeface="Arial"/>
                        </a:rPr>
                        <a:t> and Develop </a:t>
                      </a:r>
                      <a:r>
                        <a:rPr lang="en-US" sz="1800" dirty="0" smtClean="0">
                          <a:solidFill>
                            <a:srgbClr val="000000"/>
                          </a:solidFill>
                          <a:latin typeface="+mn-lt"/>
                          <a:cs typeface="Arial"/>
                        </a:rPr>
                        <a:t>diverse AHP careers with equity of opportunities</a:t>
                      </a:r>
                      <a:endParaRPr lang="en-GB" sz="1800" dirty="0" smtClean="0">
                        <a:solidFill>
                          <a:schemeClr val="lt1"/>
                        </a:solidFill>
                        <a:latin typeface="+mn-lt"/>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smtClean="0">
                        <a:solidFill>
                          <a:srgbClr val="000000"/>
                        </a:solidFill>
                        <a:latin typeface="+mn-lt"/>
                        <a:cs typeface="Arial"/>
                      </a:endParaRPr>
                    </a:p>
                  </a:txBody>
                  <a:tcPr/>
                </a:tc>
                <a:extLst>
                  <a:ext uri="{0D108BD9-81ED-4DB2-BD59-A6C34878D82A}">
                    <a16:rowId xmlns:a16="http://schemas.microsoft.com/office/drawing/2014/main" val="3154814659"/>
                  </a:ext>
                </a:extLst>
              </a:tr>
              <a:tr h="370840">
                <a:tc>
                  <a:txBody>
                    <a:bodyPr/>
                    <a:lstStyle/>
                    <a:p>
                      <a:r>
                        <a:rPr lang="en-GB" dirty="0" smtClean="0"/>
                        <a:t>Leads:</a:t>
                      </a:r>
                      <a:r>
                        <a:rPr lang="en-GB" baseline="0" dirty="0" smtClean="0"/>
                        <a:t> Graham </a:t>
                      </a:r>
                      <a:r>
                        <a:rPr lang="en-GB" baseline="0" dirty="0" err="1" smtClean="0"/>
                        <a:t>Copnell</a:t>
                      </a:r>
                      <a:r>
                        <a:rPr lang="en-GB" baseline="0" dirty="0" smtClean="0"/>
                        <a:t>/Julie Archer/Nicola </a:t>
                      </a:r>
                      <a:r>
                        <a:rPr lang="en-GB" baseline="0" dirty="0" err="1" smtClean="0"/>
                        <a:t>Larter</a:t>
                      </a:r>
                      <a:r>
                        <a:rPr lang="en-GB" baseline="0" dirty="0" smtClean="0"/>
                        <a:t>  </a:t>
                      </a:r>
                      <a:endParaRPr lang="en-GB" dirty="0"/>
                    </a:p>
                  </a:txBody>
                  <a:tcPr/>
                </a:tc>
                <a:extLst>
                  <a:ext uri="{0D108BD9-81ED-4DB2-BD59-A6C34878D82A}">
                    <a16:rowId xmlns:a16="http://schemas.microsoft.com/office/drawing/2014/main" val="167006909"/>
                  </a:ext>
                </a:extLst>
              </a:tr>
              <a:tr h="370840">
                <a:tc>
                  <a:txBody>
                    <a:bodyPr/>
                    <a:lstStyle/>
                    <a:p>
                      <a:r>
                        <a:rPr lang="en-GB" dirty="0" smtClean="0"/>
                        <a:t>Sponsor: Fiona Kelly</a:t>
                      </a:r>
                      <a:r>
                        <a:rPr lang="en-GB" baseline="0" dirty="0" smtClean="0"/>
                        <a:t> </a:t>
                      </a:r>
                      <a:endParaRPr lang="en-GB" dirty="0"/>
                    </a:p>
                  </a:txBody>
                  <a:tcPr/>
                </a:tc>
                <a:extLst>
                  <a:ext uri="{0D108BD9-81ED-4DB2-BD59-A6C34878D82A}">
                    <a16:rowId xmlns:a16="http://schemas.microsoft.com/office/drawing/2014/main" val="624798999"/>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217213789"/>
              </p:ext>
            </p:extLst>
          </p:nvPr>
        </p:nvGraphicFramePr>
        <p:xfrm>
          <a:off x="2466712" y="1788682"/>
          <a:ext cx="8839917" cy="3948695"/>
        </p:xfrm>
        <a:graphic>
          <a:graphicData uri="http://schemas.openxmlformats.org/drawingml/2006/table">
            <a:tbl>
              <a:tblPr firstRow="1" firstCol="1" bandRow="1">
                <a:tableStyleId>{5C22544A-7EE6-4342-B048-85BDC9FD1C3A}</a:tableStyleId>
              </a:tblPr>
              <a:tblGrid>
                <a:gridCol w="8839917">
                  <a:extLst>
                    <a:ext uri="{9D8B030D-6E8A-4147-A177-3AD203B41FA5}">
                      <a16:colId xmlns:a16="http://schemas.microsoft.com/office/drawing/2014/main" val="3910283672"/>
                    </a:ext>
                  </a:extLst>
                </a:gridCol>
              </a:tblGrid>
              <a:tr h="3948695">
                <a:tc>
                  <a:txBody>
                    <a:bodyPr/>
                    <a:lstStyle/>
                    <a:p>
                      <a:pPr marL="171450" indent="-171450" algn="l">
                        <a:buFont typeface="Arial"/>
                        <a:buChar char="•"/>
                      </a:pPr>
                      <a:r>
                        <a:rPr lang="en-US" sz="1600" baseline="0" dirty="0" smtClean="0">
                          <a:solidFill>
                            <a:schemeClr val="tx1"/>
                          </a:solidFill>
                          <a:latin typeface="+mn-lt"/>
                        </a:rPr>
                        <a:t>AHP Support worker project </a:t>
                      </a:r>
                    </a:p>
                    <a:p>
                      <a:pPr marL="628650" lvl="1" indent="-171450" algn="l">
                        <a:buFont typeface="Arial"/>
                        <a:buChar char="•"/>
                      </a:pPr>
                      <a:r>
                        <a:rPr kumimoji="0" lang="en-GB" sz="1600" b="0" i="0" u="none" strike="noStrike" kern="1200" cap="none" spc="0" normalizeH="0" baseline="0" noProof="0" dirty="0" smtClean="0">
                          <a:ln>
                            <a:noFill/>
                          </a:ln>
                          <a:solidFill>
                            <a:schemeClr val="tx1"/>
                          </a:solidFill>
                          <a:effectLst/>
                          <a:uLnTx/>
                          <a:uFillTx/>
                          <a:latin typeface="+mn-lt"/>
                          <a:ea typeface="+mn-ea"/>
                          <a:cs typeface="+mn-cs"/>
                        </a:rPr>
                        <a:t>Over 145 AHP support staff identified across ELFT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mn-cs"/>
                        </a:rPr>
                        <a:t>Support Worker Survey (over 80 Reponses)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schemeClr val="tx1"/>
                          </a:solidFill>
                          <a:effectLst/>
                          <a:uLnTx/>
                          <a:uFillTx/>
                          <a:latin typeface="+mn-lt"/>
                          <a:ea typeface="+mn-ea"/>
                          <a:cs typeface="+mn-cs"/>
                        </a:rPr>
                        <a:t>MS Teams Channel developed </a:t>
                      </a:r>
                      <a:endParaRPr lang="en-US" sz="1600" baseline="0" dirty="0" smtClean="0">
                        <a:solidFill>
                          <a:schemeClr val="tx1"/>
                        </a:solidFill>
                        <a:latin typeface="+mn-lt"/>
                      </a:endParaRPr>
                    </a:p>
                    <a:p>
                      <a:pPr marL="171450" indent="-171450" algn="l">
                        <a:buFont typeface="Arial"/>
                        <a:buChar char="•"/>
                      </a:pPr>
                      <a:endParaRPr lang="en-US" sz="1600" dirty="0" smtClean="0">
                        <a:solidFill>
                          <a:schemeClr val="tx1"/>
                        </a:solidFill>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600" dirty="0" smtClean="0">
                          <a:solidFill>
                            <a:schemeClr val="tx1"/>
                          </a:solidFill>
                          <a:latin typeface="+mn-lt"/>
                        </a:rPr>
                        <a:t>AHP Workforce</a:t>
                      </a:r>
                      <a:r>
                        <a:rPr lang="en-US" sz="1600" baseline="0" dirty="0" smtClean="0">
                          <a:solidFill>
                            <a:schemeClr val="tx1"/>
                          </a:solidFill>
                          <a:latin typeface="+mn-lt"/>
                        </a:rPr>
                        <a:t> Information Dashboard </a:t>
                      </a:r>
                      <a:r>
                        <a:rPr lang="en-US" sz="1600" baseline="0" dirty="0" smtClean="0">
                          <a:solidFill>
                            <a:schemeClr val="tx1"/>
                          </a:solidFill>
                          <a:latin typeface="+mn-lt"/>
                        </a:rPr>
                        <a:t>under development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sz="1600" baseline="0" dirty="0" smtClean="0">
                        <a:solidFill>
                          <a:schemeClr val="tx1"/>
                        </a:solidFill>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600" baseline="0" dirty="0" smtClean="0">
                          <a:solidFill>
                            <a:schemeClr val="tx1"/>
                          </a:solidFill>
                          <a:latin typeface="+mn-lt"/>
                        </a:rPr>
                        <a:t>Internationally recruited AHPs pastoral support and resources </a:t>
                      </a:r>
                      <a:endParaRPr lang="en-US" sz="1600" baseline="0" dirty="0" smtClean="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sz="1600" baseline="0" dirty="0" smtClean="0">
                        <a:solidFill>
                          <a:schemeClr val="tx1"/>
                        </a:solidFill>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GB" sz="1600" dirty="0" smtClean="0">
                          <a:solidFill>
                            <a:schemeClr val="tx1"/>
                          </a:solidFill>
                        </a:rPr>
                        <a:t>Apprentices x18 OT, x2 Physio, x3 podiatrists graduating 2024.</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sz="1600" baseline="0" dirty="0" smtClean="0">
                        <a:solidFill>
                          <a:schemeClr val="tx1"/>
                        </a:solidFill>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600" baseline="0" dirty="0" smtClean="0">
                          <a:solidFill>
                            <a:schemeClr val="tx1"/>
                          </a:solidFill>
                          <a:latin typeface="+mn-lt"/>
                        </a:rPr>
                        <a:t>ELFT AHP Preceptorship </a:t>
                      </a:r>
                      <a:r>
                        <a:rPr lang="en-US" sz="1600" baseline="0" dirty="0" err="1" smtClean="0">
                          <a:solidFill>
                            <a:schemeClr val="tx1"/>
                          </a:solidFill>
                          <a:latin typeface="+mn-lt"/>
                        </a:rPr>
                        <a:t>Programme</a:t>
                      </a:r>
                      <a:r>
                        <a:rPr lang="en-US" sz="1600" baseline="0" dirty="0" smtClean="0">
                          <a:solidFill>
                            <a:schemeClr val="tx1"/>
                          </a:solidFill>
                          <a:latin typeface="+mn-lt"/>
                        </a:rPr>
                        <a:t> recognition award.</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sz="1600" baseline="0" dirty="0" smtClean="0">
                        <a:solidFill>
                          <a:schemeClr val="tx1"/>
                        </a:solidFill>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600" baseline="0" dirty="0" smtClean="0">
                          <a:solidFill>
                            <a:schemeClr val="tx1"/>
                          </a:solidFill>
                          <a:latin typeface="+mn-lt"/>
                        </a:rPr>
                        <a:t>X7 Trainee AHP Advanced Clinical Practitioner and x2 Trainee Multi-professional Consultant </a:t>
                      </a:r>
                      <a:r>
                        <a:rPr lang="en-GB" sz="1600" baseline="0" dirty="0" smtClean="0">
                          <a:solidFill>
                            <a:schemeClr val="tx1"/>
                          </a:solidFill>
                          <a:effectLst/>
                          <a:latin typeface="+mn-lt"/>
                        </a:rPr>
                        <a:t>pathway </a:t>
                      </a:r>
                      <a:endParaRPr lang="en-GB" sz="1600" baseline="0" dirty="0" smtClean="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GB" sz="1600" baseline="0" dirty="0" smtClean="0">
                        <a:solidFill>
                          <a:schemeClr val="tx1"/>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GB" sz="1600" baseline="0" dirty="0" smtClean="0">
                          <a:solidFill>
                            <a:schemeClr val="tx1"/>
                          </a:solidFill>
                          <a:effectLst/>
                          <a:latin typeface="+mn-lt"/>
                          <a:ea typeface="Calibri" panose="020F0502020204030204" pitchFamily="34" charset="0"/>
                          <a:cs typeface="Times New Roman" panose="02020603050405020304" pitchFamily="18" charset="0"/>
                        </a:rPr>
                        <a:t>B7 Practice Education Facilitator Post under </a:t>
                      </a:r>
                      <a:r>
                        <a:rPr lang="en-GB" sz="1600" baseline="0" dirty="0" smtClean="0">
                          <a:solidFill>
                            <a:schemeClr val="tx1"/>
                          </a:solidFill>
                          <a:effectLst/>
                          <a:latin typeface="+mn-lt"/>
                          <a:ea typeface="Calibri" panose="020F0502020204030204" pitchFamily="34" charset="0"/>
                          <a:cs typeface="Times New Roman" panose="02020603050405020304" pitchFamily="18" charset="0"/>
                        </a:rPr>
                        <a:t>recruitment (FTC) </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2363160164"/>
                  </a:ext>
                </a:extLst>
              </a:tr>
            </a:tbl>
          </a:graphicData>
        </a:graphic>
      </p:graphicFrame>
      <p:sp>
        <p:nvSpPr>
          <p:cNvPr id="11" name="TextBox 10"/>
          <p:cNvSpPr txBox="1"/>
          <p:nvPr/>
        </p:nvSpPr>
        <p:spPr>
          <a:xfrm>
            <a:off x="337278" y="1999113"/>
            <a:ext cx="4512039" cy="369332"/>
          </a:xfrm>
          <a:prstGeom prst="rect">
            <a:avLst/>
          </a:prstGeom>
          <a:noFill/>
        </p:spPr>
        <p:txBody>
          <a:bodyPr wrap="square" rtlCol="0">
            <a:spAutoFit/>
          </a:bodyPr>
          <a:lstStyle/>
          <a:p>
            <a:r>
              <a:rPr lang="en-GB" b="1" dirty="0" smtClean="0"/>
              <a:t>Progress: </a:t>
            </a:r>
            <a:endParaRPr lang="en-GB" b="1" dirty="0"/>
          </a:p>
        </p:txBody>
      </p:sp>
      <p:graphicFrame>
        <p:nvGraphicFramePr>
          <p:cNvPr id="14" name="Table 13"/>
          <p:cNvGraphicFramePr>
            <a:graphicFrameLocks noGrp="1"/>
          </p:cNvGraphicFramePr>
          <p:nvPr>
            <p:extLst>
              <p:ext uri="{D42A27DB-BD31-4B8C-83A1-F6EECF244321}">
                <p14:modId xmlns:p14="http://schemas.microsoft.com/office/powerpoint/2010/main" val="1515099687"/>
              </p:ext>
            </p:extLst>
          </p:nvPr>
        </p:nvGraphicFramePr>
        <p:xfrm>
          <a:off x="419725" y="5866765"/>
          <a:ext cx="10549744" cy="739140"/>
        </p:xfrm>
        <a:graphic>
          <a:graphicData uri="http://schemas.openxmlformats.org/drawingml/2006/table">
            <a:tbl>
              <a:tblPr firstRow="1" bandRow="1">
                <a:tableStyleId>{5C22544A-7EE6-4342-B048-85BDC9FD1C3A}</a:tableStyleId>
              </a:tblPr>
              <a:tblGrid>
                <a:gridCol w="10549744">
                  <a:extLst>
                    <a:ext uri="{9D8B030D-6E8A-4147-A177-3AD203B41FA5}">
                      <a16:colId xmlns:a16="http://schemas.microsoft.com/office/drawing/2014/main" val="400782826"/>
                    </a:ext>
                  </a:extLst>
                </a:gridCol>
              </a:tblGrid>
              <a:tr h="0">
                <a:tc>
                  <a:txBody>
                    <a:bodyPr/>
                    <a:lstStyle/>
                    <a:p>
                      <a:pPr marL="285750" marR="0" lvl="0" indent="-285750" algn="l" defTabSz="914400" rtl="0" eaLnBrk="1" fontAlgn="auto" latinLnBrk="0" hangingPunct="1">
                        <a:lnSpc>
                          <a:spcPts val="17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Further work </a:t>
                      </a: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to </a:t>
                      </a: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develop </a:t>
                      </a:r>
                      <a:r>
                        <a:rPr kumimoji="0" lang="en-GB" sz="2000" b="1" i="0" u="none" strike="noStrike" kern="1200" cap="none" spc="0" normalizeH="0" baseline="0" noProof="0" dirty="0" smtClean="0">
                          <a:ln>
                            <a:noFill/>
                          </a:ln>
                          <a:solidFill>
                            <a:srgbClr val="000000"/>
                          </a:solidFill>
                          <a:effectLst/>
                          <a:uLnTx/>
                          <a:uFillTx/>
                          <a:latin typeface="+mn-lt"/>
                          <a:ea typeface="+mn-ea"/>
                          <a:cs typeface="+mn-cs"/>
                        </a:rPr>
                        <a:t>Recruitment and Retention Project </a:t>
                      </a:r>
                      <a:r>
                        <a:rPr kumimoji="0" lang="en-GB" sz="2000" b="1" i="0" u="none" strike="noStrike" kern="1200" cap="none" spc="0" normalizeH="0" baseline="0" noProof="0" dirty="0" smtClean="0">
                          <a:ln>
                            <a:noFill/>
                          </a:ln>
                          <a:solidFill>
                            <a:srgbClr val="000000"/>
                          </a:solidFill>
                          <a:effectLst/>
                          <a:uLnTx/>
                          <a:uFillTx/>
                          <a:latin typeface="+mn-lt"/>
                          <a:ea typeface="+mn-ea"/>
                          <a:cs typeface="+mn-cs"/>
                        </a:rPr>
                        <a:t>-focus </a:t>
                      </a:r>
                      <a:r>
                        <a:rPr kumimoji="0" lang="en-GB" sz="2000" b="1" i="0" u="none" strike="noStrike" kern="1200" cap="none" spc="0" normalizeH="0" baseline="0" noProof="0" dirty="0" smtClean="0">
                          <a:ln>
                            <a:noFill/>
                          </a:ln>
                          <a:solidFill>
                            <a:srgbClr val="000000"/>
                          </a:solidFill>
                          <a:effectLst/>
                          <a:uLnTx/>
                          <a:uFillTx/>
                          <a:latin typeface="+mn-lt"/>
                          <a:ea typeface="+mn-ea"/>
                          <a:cs typeface="+mn-cs"/>
                        </a:rPr>
                        <a:t>on AHP Development Band 5-7</a:t>
                      </a:r>
                    </a:p>
                    <a:p>
                      <a:pPr marL="285750" indent="-285750" algn="l">
                        <a:lnSpc>
                          <a:spcPts val="1700"/>
                        </a:lnSpc>
                        <a:buFont typeface="Arial" panose="020B0604020202020204" pitchFamily="34" charset="0"/>
                        <a:buChar char="•"/>
                        <a:defRPr/>
                      </a:pP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Connecting to CHS Workforce Steering group to support key areas</a:t>
                      </a:r>
                    </a:p>
                  </a:txBody>
                  <a:tcPr/>
                </a:tc>
                <a:extLst>
                  <a:ext uri="{0D108BD9-81ED-4DB2-BD59-A6C34878D82A}">
                    <a16:rowId xmlns:a16="http://schemas.microsoft.com/office/drawing/2014/main" val="3838934489"/>
                  </a:ext>
                </a:extLst>
              </a:tr>
            </a:tbl>
          </a:graphicData>
        </a:graphic>
      </p:graphicFrame>
      <p:sp>
        <p:nvSpPr>
          <p:cNvPr id="16" name="Rounded Rectangle 9">
            <a:extLst>
              <a:ext uri="{FF2B5EF4-FFF2-40B4-BE49-F238E27FC236}">
                <a16:creationId xmlns:a16="http://schemas.microsoft.com/office/drawing/2014/main" id="{3C6CAFB8-9570-4767-905E-921CF9B5A986}"/>
              </a:ext>
            </a:extLst>
          </p:cNvPr>
          <p:cNvSpPr/>
          <p:nvPr/>
        </p:nvSpPr>
        <p:spPr>
          <a:xfrm>
            <a:off x="337278" y="371364"/>
            <a:ext cx="2300843" cy="1278607"/>
          </a:xfrm>
          <a:prstGeom prst="roundRect">
            <a:avLst>
              <a:gd name="adj" fmla="val 464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0000" anchor="b"/>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  AHP Workforce Development </a:t>
            </a:r>
          </a:p>
        </p:txBody>
      </p:sp>
      <p:pic>
        <p:nvPicPr>
          <p:cNvPr id="18" name="Content Placeholder 3"/>
          <p:cNvPicPr>
            <a:picLocks noChangeAspect="1"/>
          </p:cNvPicPr>
          <p:nvPr/>
        </p:nvPicPr>
        <p:blipFill>
          <a:blip r:embed="rId3"/>
          <a:stretch>
            <a:fillRect/>
          </a:stretch>
        </p:blipFill>
        <p:spPr>
          <a:xfrm>
            <a:off x="144403" y="2368445"/>
            <a:ext cx="2131402" cy="2917720"/>
          </a:xfrm>
          <a:prstGeom prst="rect">
            <a:avLst/>
          </a:prstGeom>
        </p:spPr>
      </p:pic>
      <p:pic>
        <p:nvPicPr>
          <p:cNvPr id="2052" name="Picture 4" descr="Image p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8123" y="1999113"/>
            <a:ext cx="1557865" cy="15578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9BF6E439-3D05-4170-A113-C3CE94823F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230" y="381827"/>
            <a:ext cx="1118952" cy="474916"/>
          </a:xfrm>
          <a:prstGeom prst="rect">
            <a:avLst/>
          </a:prstGeom>
          <a:solidFill>
            <a:schemeClr val="accent4"/>
          </a:solidFill>
          <a:ln w="9525">
            <a:solidFill>
              <a:schemeClr val="bg1"/>
            </a:solidFill>
            <a:miter lim="800000"/>
            <a:headEnd/>
            <a:tailEnd/>
          </a:ln>
          <a:effectLst/>
          <a:extLst/>
        </p:spPr>
      </p:pic>
      <p:sp>
        <p:nvSpPr>
          <p:cNvPr id="13" name="TextBox 12"/>
          <p:cNvSpPr txBox="1"/>
          <p:nvPr/>
        </p:nvSpPr>
        <p:spPr>
          <a:xfrm>
            <a:off x="210692" y="5432739"/>
            <a:ext cx="4512039" cy="369332"/>
          </a:xfrm>
          <a:prstGeom prst="rect">
            <a:avLst/>
          </a:prstGeom>
          <a:noFill/>
        </p:spPr>
        <p:txBody>
          <a:bodyPr wrap="square" rtlCol="0">
            <a:spAutoFit/>
          </a:bodyPr>
          <a:lstStyle/>
          <a:p>
            <a:r>
              <a:rPr lang="en-GB" b="1" dirty="0" smtClean="0"/>
              <a:t>Future: </a:t>
            </a:r>
            <a:endParaRPr lang="en-GB" b="1" dirty="0"/>
          </a:p>
        </p:txBody>
      </p:sp>
    </p:spTree>
    <p:extLst>
      <p:ext uri="{BB962C8B-B14F-4D97-AF65-F5344CB8AC3E}">
        <p14:creationId xmlns:p14="http://schemas.microsoft.com/office/powerpoint/2010/main" val="12009743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958058" y="1419350"/>
            <a:ext cx="7520065" cy="369332"/>
          </a:xfrm>
          <a:prstGeom prst="rect">
            <a:avLst/>
          </a:prstGeom>
          <a:solidFill>
            <a:srgbClr val="00B050"/>
          </a:solidFill>
        </p:spPr>
        <p:txBody>
          <a:bodyPr wrap="square">
            <a:spAutoFit/>
          </a:bodyPr>
          <a:lstStyle/>
          <a:p>
            <a:endParaRPr lang="en-GB" dirty="0"/>
          </a:p>
        </p:txBody>
      </p:sp>
      <p:graphicFrame>
        <p:nvGraphicFramePr>
          <p:cNvPr id="9" name="Table 8"/>
          <p:cNvGraphicFramePr>
            <a:graphicFrameLocks noGrp="1"/>
          </p:cNvGraphicFramePr>
          <p:nvPr>
            <p:extLst>
              <p:ext uri="{D42A27DB-BD31-4B8C-83A1-F6EECF244321}">
                <p14:modId xmlns:p14="http://schemas.microsoft.com/office/powerpoint/2010/main" val="3144880220"/>
              </p:ext>
            </p:extLst>
          </p:nvPr>
        </p:nvGraphicFramePr>
        <p:xfrm>
          <a:off x="2841469" y="371364"/>
          <a:ext cx="8421263" cy="1418531"/>
        </p:xfrm>
        <a:graphic>
          <a:graphicData uri="http://schemas.openxmlformats.org/drawingml/2006/table">
            <a:tbl>
              <a:tblPr firstRow="1" bandRow="1">
                <a:tableStyleId>{5C22544A-7EE6-4342-B048-85BDC9FD1C3A}</a:tableStyleId>
              </a:tblPr>
              <a:tblGrid>
                <a:gridCol w="8421263">
                  <a:extLst>
                    <a:ext uri="{9D8B030D-6E8A-4147-A177-3AD203B41FA5}">
                      <a16:colId xmlns:a16="http://schemas.microsoft.com/office/drawing/2014/main" val="1382929728"/>
                    </a:ext>
                  </a:extLst>
                </a:gridCol>
              </a:tblGrid>
              <a:tr h="6768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latin typeface="+mn-lt"/>
                          <a:cs typeface="Arial"/>
                        </a:rPr>
                        <a:t>We will</a:t>
                      </a:r>
                      <a:r>
                        <a:rPr lang="en-US" sz="1800" baseline="0" dirty="0" smtClean="0">
                          <a:solidFill>
                            <a:srgbClr val="000000"/>
                          </a:solidFill>
                          <a:latin typeface="+mn-lt"/>
                          <a:cs typeface="Arial"/>
                        </a:rPr>
                        <a:t> deliver High Quality, Safe, Effective and Sustainable Healthcare </a:t>
                      </a:r>
                      <a:endParaRPr lang="en-US" sz="1800" dirty="0" smtClean="0">
                        <a:solidFill>
                          <a:srgbClr val="000000"/>
                        </a:solidFill>
                        <a:latin typeface="+mn-lt"/>
                        <a:cs typeface="Arial"/>
                      </a:endParaRPr>
                    </a:p>
                  </a:txBody>
                  <a:tcPr/>
                </a:tc>
                <a:extLst>
                  <a:ext uri="{0D108BD9-81ED-4DB2-BD59-A6C34878D82A}">
                    <a16:rowId xmlns:a16="http://schemas.microsoft.com/office/drawing/2014/main" val="3154814659"/>
                  </a:ext>
                </a:extLst>
              </a:tr>
              <a:tr h="370840">
                <a:tc>
                  <a:txBody>
                    <a:bodyPr/>
                    <a:lstStyle/>
                    <a:p>
                      <a:r>
                        <a:rPr lang="en-GB" dirty="0" smtClean="0"/>
                        <a:t>Leads: Julie Archer,</a:t>
                      </a:r>
                      <a:r>
                        <a:rPr lang="en-GB" baseline="0" dirty="0" smtClean="0"/>
                        <a:t> Graham </a:t>
                      </a:r>
                      <a:r>
                        <a:rPr lang="en-GB" baseline="0" dirty="0" err="1" smtClean="0"/>
                        <a:t>Copnell</a:t>
                      </a:r>
                      <a:r>
                        <a:rPr lang="en-GB" baseline="0" dirty="0" smtClean="0"/>
                        <a:t> and AHP Directorate Leads </a:t>
                      </a:r>
                      <a:endParaRPr lang="en-GB" dirty="0"/>
                    </a:p>
                  </a:txBody>
                  <a:tcPr/>
                </a:tc>
                <a:extLst>
                  <a:ext uri="{0D108BD9-81ED-4DB2-BD59-A6C34878D82A}">
                    <a16:rowId xmlns:a16="http://schemas.microsoft.com/office/drawing/2014/main" val="167006909"/>
                  </a:ext>
                </a:extLst>
              </a:tr>
              <a:tr h="370840">
                <a:tc>
                  <a:txBody>
                    <a:bodyPr/>
                    <a:lstStyle/>
                    <a:p>
                      <a:r>
                        <a:rPr lang="en-GB" dirty="0" smtClean="0"/>
                        <a:t>Sponsor: Fiona Kelly</a:t>
                      </a:r>
                      <a:r>
                        <a:rPr lang="en-GB" baseline="0" dirty="0" smtClean="0"/>
                        <a:t> </a:t>
                      </a:r>
                      <a:endParaRPr lang="en-GB" dirty="0"/>
                    </a:p>
                  </a:txBody>
                  <a:tcPr/>
                </a:tc>
                <a:extLst>
                  <a:ext uri="{0D108BD9-81ED-4DB2-BD59-A6C34878D82A}">
                    <a16:rowId xmlns:a16="http://schemas.microsoft.com/office/drawing/2014/main" val="624798999"/>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485253678"/>
              </p:ext>
            </p:extLst>
          </p:nvPr>
        </p:nvGraphicFramePr>
        <p:xfrm>
          <a:off x="3265715" y="1932303"/>
          <a:ext cx="6563847" cy="2682240"/>
        </p:xfrm>
        <a:graphic>
          <a:graphicData uri="http://schemas.openxmlformats.org/drawingml/2006/table">
            <a:tbl>
              <a:tblPr firstRow="1" firstCol="1" bandRow="1">
                <a:tableStyleId>{5C22544A-7EE6-4342-B048-85BDC9FD1C3A}</a:tableStyleId>
              </a:tblPr>
              <a:tblGrid>
                <a:gridCol w="6563847">
                  <a:extLst>
                    <a:ext uri="{9D8B030D-6E8A-4147-A177-3AD203B41FA5}">
                      <a16:colId xmlns:a16="http://schemas.microsoft.com/office/drawing/2014/main" val="3910283672"/>
                    </a:ext>
                  </a:extLst>
                </a:gridCol>
              </a:tblGrid>
              <a:tr h="2537182">
                <a:tc>
                  <a:txBody>
                    <a:bodyPr/>
                    <a:lstStyle/>
                    <a:p>
                      <a:pPr lvl="0"/>
                      <a:endParaRPr lang="en-US" sz="1600" baseline="0" dirty="0" smtClean="0">
                        <a:solidFill>
                          <a:schemeClr val="tx1"/>
                        </a:solidFill>
                        <a:latin typeface="+mn-lt"/>
                      </a:endParaRPr>
                    </a:p>
                    <a:p>
                      <a:pPr lvl="0"/>
                      <a:r>
                        <a:rPr lang="en-US" sz="1600" b="1" baseline="0" dirty="0" smtClean="0">
                          <a:solidFill>
                            <a:schemeClr val="tx1"/>
                          </a:solidFill>
                          <a:latin typeface="+mn-lt"/>
                          <a:sym typeface="Wingdings" panose="05000000000000000000" pitchFamily="2" charset="2"/>
                        </a:rPr>
                        <a:t></a:t>
                      </a:r>
                      <a:r>
                        <a:rPr lang="en-US" sz="1600" b="1" baseline="0" dirty="0" smtClean="0">
                          <a:solidFill>
                            <a:schemeClr val="tx1"/>
                          </a:solidFill>
                          <a:latin typeface="+mn-lt"/>
                        </a:rPr>
                        <a:t>AHP </a:t>
                      </a:r>
                      <a:r>
                        <a:rPr lang="en-US" sz="1600" b="1" baseline="0" dirty="0" smtClean="0">
                          <a:solidFill>
                            <a:schemeClr val="tx1"/>
                          </a:solidFill>
                          <a:latin typeface="+mn-lt"/>
                        </a:rPr>
                        <a:t>Job planning Project </a:t>
                      </a:r>
                      <a:r>
                        <a:rPr lang="en-GB" sz="1600" b="1" dirty="0" smtClean="0">
                          <a:solidFill>
                            <a:schemeClr val="tx1"/>
                          </a:solidFill>
                        </a:rPr>
                        <a:t> </a:t>
                      </a:r>
                    </a:p>
                    <a:p>
                      <a:pPr marL="742950" lvl="1" indent="-285750">
                        <a:buFont typeface="Arial" panose="020B0604020202020204" pitchFamily="34" charset="0"/>
                        <a:buChar char="•"/>
                      </a:pPr>
                      <a:r>
                        <a:rPr lang="en-GB" sz="1600" b="1" dirty="0" smtClean="0">
                          <a:solidFill>
                            <a:schemeClr val="tx1"/>
                          </a:solidFill>
                        </a:rPr>
                        <a:t>Business case developed for e-job planning software </a:t>
                      </a:r>
                    </a:p>
                    <a:p>
                      <a:pPr marL="742950" lvl="1" indent="-285750">
                        <a:buFont typeface="Arial" panose="020B0604020202020204" pitchFamily="34" charset="0"/>
                        <a:buChar char="•"/>
                      </a:pPr>
                      <a:r>
                        <a:rPr lang="en-GB" sz="1600" b="1" dirty="0" smtClean="0">
                          <a:solidFill>
                            <a:schemeClr val="tx1"/>
                          </a:solidFill>
                        </a:rPr>
                        <a:t>x8 early adopter pilot sites to co-design, test and trial methodology, using QI and other measures</a:t>
                      </a:r>
                    </a:p>
                    <a:p>
                      <a:pPr marL="285750" lvl="0" indent="-285750">
                        <a:buFont typeface="Arial" panose="020B0604020202020204" pitchFamily="34" charset="0"/>
                        <a:buChar char="•"/>
                      </a:pPr>
                      <a:r>
                        <a:rPr lang="en-US" sz="1600" b="1" dirty="0" smtClean="0">
                          <a:solidFill>
                            <a:schemeClr val="tx1"/>
                          </a:solidFill>
                          <a:cs typeface="Calibri"/>
                          <a:sym typeface="Wingdings" panose="05000000000000000000" pitchFamily="2" charset="2"/>
                        </a:rPr>
                        <a:t></a:t>
                      </a:r>
                      <a:r>
                        <a:rPr lang="en-US" sz="1600" b="1" dirty="0" smtClean="0">
                          <a:solidFill>
                            <a:schemeClr val="tx1"/>
                          </a:solidFill>
                          <a:cs typeface="Calibri"/>
                        </a:rPr>
                        <a:t>AHPs </a:t>
                      </a:r>
                      <a:r>
                        <a:rPr lang="en-US" sz="1600" b="1" dirty="0" smtClean="0">
                          <a:solidFill>
                            <a:schemeClr val="tx1"/>
                          </a:solidFill>
                          <a:cs typeface="Calibri"/>
                        </a:rPr>
                        <a:t>supporting physical healthcare in mental health &amp; Population Health groups </a:t>
                      </a:r>
                    </a:p>
                    <a:p>
                      <a:pPr marL="285750" lvl="0" indent="-285750">
                        <a:buFont typeface="Arial" panose="020B0604020202020204" pitchFamily="34" charset="0"/>
                        <a:buChar char="•"/>
                      </a:pPr>
                      <a:r>
                        <a:rPr lang="en-US" sz="1600" b="1" dirty="0" smtClean="0">
                          <a:solidFill>
                            <a:schemeClr val="tx1"/>
                          </a:solidFill>
                          <a:cs typeface="Calibri"/>
                          <a:sym typeface="Wingdings" panose="05000000000000000000" pitchFamily="2" charset="2"/>
                        </a:rPr>
                        <a:t></a:t>
                      </a:r>
                      <a:r>
                        <a:rPr lang="en-US" sz="1600" b="1" dirty="0" smtClean="0">
                          <a:solidFill>
                            <a:schemeClr val="tx1"/>
                          </a:solidFill>
                          <a:cs typeface="Calibri"/>
                        </a:rPr>
                        <a:t>AHP </a:t>
                      </a:r>
                      <a:r>
                        <a:rPr lang="en-US" sz="1600" b="1" dirty="0" smtClean="0">
                          <a:solidFill>
                            <a:schemeClr val="tx1"/>
                          </a:solidFill>
                          <a:cs typeface="Calibri"/>
                        </a:rPr>
                        <a:t>Quality Dashboard Framework under development </a:t>
                      </a:r>
                    </a:p>
                    <a:p>
                      <a:pPr marL="285750" lvl="0" indent="-285750">
                        <a:buFont typeface="Arial" panose="020B0604020202020204" pitchFamily="34" charset="0"/>
                        <a:buChar char="•"/>
                      </a:pPr>
                      <a:r>
                        <a:rPr lang="en-US" sz="1600" b="1" dirty="0" smtClean="0">
                          <a:solidFill>
                            <a:schemeClr val="tx1"/>
                          </a:solidFill>
                          <a:latin typeface="+mn-lt"/>
                          <a:cs typeface="Calibri"/>
                          <a:sym typeface="Wingdings" panose="05000000000000000000" pitchFamily="2" charset="2"/>
                        </a:rPr>
                        <a:t></a:t>
                      </a:r>
                      <a:r>
                        <a:rPr lang="en-US" sz="1600" b="1" dirty="0" smtClean="0">
                          <a:solidFill>
                            <a:schemeClr val="tx1"/>
                          </a:solidFill>
                          <a:latin typeface="+mn-lt"/>
                          <a:cs typeface="Calibri"/>
                        </a:rPr>
                        <a:t>Digital </a:t>
                      </a:r>
                      <a:r>
                        <a:rPr lang="en-US" sz="1600" b="1" dirty="0" smtClean="0">
                          <a:solidFill>
                            <a:schemeClr val="tx1"/>
                          </a:solidFill>
                          <a:latin typeface="+mn-lt"/>
                          <a:cs typeface="Calibri"/>
                        </a:rPr>
                        <a:t>pathway innovations (MSK/CAHMS/Forensic) </a:t>
                      </a:r>
                      <a:r>
                        <a:rPr lang="en-US" sz="1600" b="1" noProof="0" dirty="0" smtClean="0">
                          <a:solidFill>
                            <a:schemeClr val="tx1"/>
                          </a:solidFill>
                          <a:latin typeface="+mn-lt"/>
                          <a:cs typeface="Calibri"/>
                        </a:rPr>
                        <a:t> </a:t>
                      </a:r>
                      <a:r>
                        <a:rPr kumimoji="0" lang="en-US" sz="1600" b="1" i="0" u="none" strike="noStrike" kern="1200" cap="none" spc="0" normalizeH="0" baseline="0" noProof="0" dirty="0" smtClean="0">
                          <a:ln>
                            <a:noFill/>
                          </a:ln>
                          <a:solidFill>
                            <a:schemeClr val="tx1"/>
                          </a:solidFill>
                          <a:effectLst/>
                          <a:uLnTx/>
                          <a:uFillTx/>
                          <a:latin typeface="+mn-lt"/>
                          <a:ea typeface="+mn-ea"/>
                          <a:cs typeface="Calibri"/>
                        </a:rPr>
                        <a:t> </a:t>
                      </a:r>
                    </a:p>
                    <a:p>
                      <a:pPr marL="285750" lvl="0" indent="-285750">
                        <a:buFont typeface="Arial" panose="020B0604020202020204" pitchFamily="34" charset="0"/>
                        <a:buChar char="•"/>
                      </a:pPr>
                      <a:r>
                        <a:rPr kumimoji="0" lang="en-US" sz="1600" b="1" i="0" u="none" strike="noStrike" kern="1200" cap="none" spc="0" normalizeH="0" baseline="0" noProof="0" dirty="0" smtClean="0">
                          <a:ln>
                            <a:noFill/>
                          </a:ln>
                          <a:solidFill>
                            <a:schemeClr val="tx1"/>
                          </a:solidFill>
                          <a:effectLst/>
                          <a:uLnTx/>
                          <a:uFillTx/>
                          <a:latin typeface="+mn-lt"/>
                          <a:ea typeface="+mn-ea"/>
                          <a:cs typeface="Calibri"/>
                          <a:sym typeface="Wingdings" panose="05000000000000000000" pitchFamily="2" charset="2"/>
                        </a:rPr>
                        <a:t></a:t>
                      </a:r>
                      <a:r>
                        <a:rPr kumimoji="0" lang="en-US" sz="1600" b="1" i="0" u="none" strike="noStrike" kern="1200" cap="none" spc="0" normalizeH="0" baseline="0" noProof="0" dirty="0" smtClean="0">
                          <a:ln>
                            <a:noFill/>
                          </a:ln>
                          <a:solidFill>
                            <a:schemeClr val="tx1"/>
                          </a:solidFill>
                          <a:effectLst/>
                          <a:uLnTx/>
                          <a:uFillTx/>
                          <a:latin typeface="+mn-lt"/>
                          <a:ea typeface="+mn-ea"/>
                          <a:cs typeface="Calibri"/>
                        </a:rPr>
                        <a:t>AHPs </a:t>
                      </a:r>
                      <a:r>
                        <a:rPr kumimoji="0" lang="en-US" sz="1600" b="1" i="0" u="none" strike="noStrike" kern="1200" cap="none" spc="0" normalizeH="0" baseline="0" noProof="0" dirty="0" smtClean="0">
                          <a:ln>
                            <a:noFill/>
                          </a:ln>
                          <a:solidFill>
                            <a:schemeClr val="tx1"/>
                          </a:solidFill>
                          <a:effectLst/>
                          <a:uLnTx/>
                          <a:uFillTx/>
                          <a:latin typeface="+mn-lt"/>
                          <a:ea typeface="+mn-ea"/>
                          <a:cs typeface="Calibri"/>
                        </a:rPr>
                        <a:t>linked to Trust Climate Network </a:t>
                      </a:r>
                    </a:p>
                    <a:p>
                      <a:pPr marL="171450" indent="-171450" algn="l">
                        <a:buFont typeface="Arial"/>
                        <a:buChar char="•"/>
                      </a:pPr>
                      <a:endParaRPr lang="en-US" sz="1600" baseline="0" dirty="0" smtClean="0">
                        <a:solidFill>
                          <a:schemeClr val="tx1"/>
                        </a:solidFill>
                        <a:latin typeface="+mn-lt"/>
                      </a:endParaRPr>
                    </a:p>
                  </a:txBody>
                  <a:tcPr marL="68580" marR="68580" marT="0" marB="0">
                    <a:solidFill>
                      <a:srgbClr val="92D050"/>
                    </a:solidFill>
                  </a:tcPr>
                </a:tc>
                <a:extLst>
                  <a:ext uri="{0D108BD9-81ED-4DB2-BD59-A6C34878D82A}">
                    <a16:rowId xmlns:a16="http://schemas.microsoft.com/office/drawing/2014/main" val="2363160164"/>
                  </a:ext>
                </a:extLst>
              </a:tr>
            </a:tbl>
          </a:graphicData>
        </a:graphic>
      </p:graphicFrame>
      <p:sp>
        <p:nvSpPr>
          <p:cNvPr id="11" name="TextBox 10"/>
          <p:cNvSpPr txBox="1"/>
          <p:nvPr/>
        </p:nvSpPr>
        <p:spPr>
          <a:xfrm>
            <a:off x="337278" y="1999113"/>
            <a:ext cx="1800225" cy="369332"/>
          </a:xfrm>
          <a:prstGeom prst="rect">
            <a:avLst/>
          </a:prstGeom>
          <a:noFill/>
        </p:spPr>
        <p:txBody>
          <a:bodyPr wrap="square" rtlCol="0">
            <a:spAutoFit/>
          </a:bodyPr>
          <a:lstStyle/>
          <a:p>
            <a:r>
              <a:rPr lang="en-GB" b="1" dirty="0" smtClean="0"/>
              <a:t>Progress: </a:t>
            </a:r>
            <a:endParaRPr lang="en-GB" b="1" dirty="0"/>
          </a:p>
        </p:txBody>
      </p:sp>
      <p:sp>
        <p:nvSpPr>
          <p:cNvPr id="16" name="Rounded Rectangle 9">
            <a:extLst>
              <a:ext uri="{FF2B5EF4-FFF2-40B4-BE49-F238E27FC236}">
                <a16:creationId xmlns:a16="http://schemas.microsoft.com/office/drawing/2014/main" id="{3C6CAFB8-9570-4767-905E-921CF9B5A986}"/>
              </a:ext>
            </a:extLst>
          </p:cNvPr>
          <p:cNvSpPr/>
          <p:nvPr/>
        </p:nvSpPr>
        <p:spPr>
          <a:xfrm>
            <a:off x="0" y="178420"/>
            <a:ext cx="2654091" cy="1755095"/>
          </a:xfrm>
          <a:prstGeom prst="roundRect">
            <a:avLst>
              <a:gd name="adj" fmla="val 4648"/>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180000" anchor="b"/>
          <a:lstStyle/>
          <a:p>
            <a:pPr lvl="0" algn="ctr">
              <a:lnSpc>
                <a:spcPts val="1700"/>
              </a:lnSpc>
              <a:defRPr/>
            </a:pPr>
            <a:r>
              <a:rPr lang="en-GB" sz="2400" b="1" dirty="0">
                <a:solidFill>
                  <a:prstClr val="white"/>
                </a:solidFill>
              </a:rPr>
              <a:t>High Quality, Safe, Effective &amp; Sustainable Healthcare</a:t>
            </a:r>
          </a:p>
        </p:txBody>
      </p:sp>
      <p:pic>
        <p:nvPicPr>
          <p:cNvPr id="15" name="Picture 5">
            <a:extLst>
              <a:ext uri="{FF2B5EF4-FFF2-40B4-BE49-F238E27FC236}">
                <a16:creationId xmlns:a16="http://schemas.microsoft.com/office/drawing/2014/main" id="{93D2E1DC-D336-4504-9364-82E67B95A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945" y="178420"/>
            <a:ext cx="838200" cy="534988"/>
          </a:xfrm>
          <a:prstGeom prst="rect">
            <a:avLst/>
          </a:prstGeom>
          <a:solidFill>
            <a:srgbClr val="7030A0"/>
          </a:solidFill>
          <a:ln>
            <a:noFill/>
          </a:ln>
          <a:effectLst/>
          <a:extLst/>
        </p:spPr>
      </p:pic>
      <p:sp>
        <p:nvSpPr>
          <p:cNvPr id="17" name="Hexagon 16"/>
          <p:cNvSpPr/>
          <p:nvPr/>
        </p:nvSpPr>
        <p:spPr>
          <a:xfrm>
            <a:off x="9289144" y="1999113"/>
            <a:ext cx="2714170" cy="3498319"/>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X2 ELFT AHPs awarded the CAHPO Greener AHP Badge </a:t>
            </a:r>
            <a:endParaRPr lang="en-US" dirty="0">
              <a:solidFill>
                <a:schemeClr val="tx1"/>
              </a:solidFill>
            </a:endParaRPr>
          </a:p>
          <a:p>
            <a:pPr algn="ctr"/>
            <a:endParaRPr lang="en-US" dirty="0">
              <a:solidFill>
                <a:schemeClr val="tx1"/>
              </a:solidFill>
            </a:endParaRPr>
          </a:p>
          <a:p>
            <a:pPr algn="ctr"/>
            <a:r>
              <a:rPr lang="en-US" dirty="0" smtClean="0">
                <a:solidFill>
                  <a:schemeClr val="tx1"/>
                </a:solidFill>
              </a:rPr>
              <a:t> CAHPO Digital Practice Award Runa Park (Arts </a:t>
            </a:r>
            <a:r>
              <a:rPr lang="en-US" dirty="0" err="1" smtClean="0">
                <a:solidFill>
                  <a:schemeClr val="tx1"/>
                </a:solidFill>
              </a:rPr>
              <a:t>PsychoTherapist</a:t>
            </a:r>
            <a:r>
              <a:rPr lang="en-US" dirty="0" smtClean="0">
                <a:solidFill>
                  <a:schemeClr val="tx1"/>
                </a:solidFill>
              </a:rPr>
              <a:t>)  </a:t>
            </a:r>
            <a:r>
              <a:rPr lang="en-US" dirty="0" smtClean="0">
                <a:solidFill>
                  <a:schemeClr val="tx1"/>
                </a:solidFill>
              </a:rPr>
              <a:t>Shortlisted </a:t>
            </a:r>
            <a:r>
              <a:rPr lang="en-US" dirty="0" smtClean="0">
                <a:solidFill>
                  <a:schemeClr val="tx1"/>
                </a:solidFill>
              </a:rPr>
              <a:t>Nominee </a:t>
            </a:r>
            <a:endParaRPr lang="en-US" dirty="0">
              <a:solidFill>
                <a:schemeClr val="tx1"/>
              </a:solidFill>
            </a:endParaRPr>
          </a:p>
          <a:p>
            <a:pPr algn="ctr"/>
            <a:endParaRPr lang="en-GB" dirty="0"/>
          </a:p>
        </p:txBody>
      </p:sp>
      <p:sp>
        <p:nvSpPr>
          <p:cNvPr id="4" name="TextBox 3"/>
          <p:cNvSpPr txBox="1"/>
          <p:nvPr/>
        </p:nvSpPr>
        <p:spPr>
          <a:xfrm>
            <a:off x="3544819" y="4883323"/>
            <a:ext cx="6163765" cy="923330"/>
          </a:xfrm>
          <a:prstGeom prst="rect">
            <a:avLst/>
          </a:prstGeom>
          <a:noFill/>
        </p:spPr>
        <p:txBody>
          <a:bodyPr wrap="square" rtlCol="0">
            <a:spAutoFit/>
          </a:bodyPr>
          <a:lstStyle/>
          <a:p>
            <a:r>
              <a:rPr lang="en-GB" b="1" dirty="0" smtClean="0"/>
              <a:t>Future:</a:t>
            </a:r>
          </a:p>
          <a:p>
            <a:pPr marL="285750" indent="-285750">
              <a:buFont typeface="Arial" panose="020B0604020202020204" pitchFamily="34" charset="0"/>
              <a:buChar char="•"/>
            </a:pPr>
            <a:r>
              <a:rPr lang="en-GB" b="1" dirty="0" smtClean="0"/>
              <a:t>Share learning from AHP Job Planning Pilots </a:t>
            </a:r>
          </a:p>
          <a:p>
            <a:pPr marL="285750" indent="-285750">
              <a:buFont typeface="Arial" panose="020B0604020202020204" pitchFamily="34" charset="0"/>
              <a:buChar char="•"/>
            </a:pPr>
            <a:r>
              <a:rPr lang="en-GB" b="1" dirty="0" smtClean="0"/>
              <a:t>Grow and establish AHP Digital and Greener Champions </a:t>
            </a:r>
            <a:endParaRPr lang="en-GB" b="1" dirty="0"/>
          </a:p>
        </p:txBody>
      </p:sp>
      <p:pic>
        <p:nvPicPr>
          <p:cNvPr id="19" name="Picture 18">
            <a:extLst>
              <a:ext uri="{FF2B5EF4-FFF2-40B4-BE49-F238E27FC236}">
                <a16:creationId xmlns:a16="http://schemas.microsoft.com/office/drawing/2014/main" id="{312E01EE-AFC0-4418-8B98-64C539E16787}"/>
              </a:ext>
            </a:extLst>
          </p:cNvPr>
          <p:cNvPicPr/>
          <p:nvPr/>
        </p:nvPicPr>
        <p:blipFill>
          <a:blip r:embed="rId4">
            <a:extLst>
              <a:ext uri="{28A0092B-C50C-407E-A947-70E740481C1C}">
                <a14:useLocalDpi xmlns:a14="http://schemas.microsoft.com/office/drawing/2010/main" val="0"/>
              </a:ext>
            </a:extLst>
          </a:blip>
          <a:stretch>
            <a:fillRect/>
          </a:stretch>
        </p:blipFill>
        <p:spPr>
          <a:xfrm>
            <a:off x="337278" y="1933516"/>
            <a:ext cx="2620780" cy="3933250"/>
          </a:xfrm>
          <a:prstGeom prst="rect">
            <a:avLst/>
          </a:prstGeom>
        </p:spPr>
      </p:pic>
      <p:sp>
        <p:nvSpPr>
          <p:cNvPr id="20" name="TextBox 19"/>
          <p:cNvSpPr txBox="1"/>
          <p:nvPr/>
        </p:nvSpPr>
        <p:spPr>
          <a:xfrm>
            <a:off x="337278" y="6010387"/>
            <a:ext cx="3682652" cy="369332"/>
          </a:xfrm>
          <a:prstGeom prst="rect">
            <a:avLst/>
          </a:prstGeom>
          <a:noFill/>
        </p:spPr>
        <p:txBody>
          <a:bodyPr wrap="square" rtlCol="0">
            <a:spAutoFit/>
          </a:bodyPr>
          <a:lstStyle/>
          <a:p>
            <a:r>
              <a:rPr lang="en-GB" b="1" dirty="0" smtClean="0"/>
              <a:t>NHSE AHP Quality Dashboard </a:t>
            </a:r>
            <a:endParaRPr lang="en-GB" b="1" dirty="0"/>
          </a:p>
        </p:txBody>
      </p:sp>
    </p:spTree>
    <p:extLst>
      <p:ext uri="{BB962C8B-B14F-4D97-AF65-F5344CB8AC3E}">
        <p14:creationId xmlns:p14="http://schemas.microsoft.com/office/powerpoint/2010/main" val="33846581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dirty="0" smtClean="0"/>
              <a:t>Invitation to get involved:</a:t>
            </a:r>
            <a:endParaRPr lang="en-GB" dirty="0"/>
          </a:p>
        </p:txBody>
      </p:sp>
      <p:sp>
        <p:nvSpPr>
          <p:cNvPr id="3" name="Text Placeholder 2"/>
          <p:cNvSpPr>
            <a:spLocks noGrp="1"/>
          </p:cNvSpPr>
          <p:nvPr>
            <p:ph type="body" sz="quarter" idx="13"/>
          </p:nvPr>
        </p:nvSpPr>
        <p:spPr>
          <a:xfrm>
            <a:off x="4833257" y="1419442"/>
            <a:ext cx="6760344" cy="5010387"/>
          </a:xfrm>
        </p:spPr>
        <p:txBody>
          <a:bodyPr>
            <a:normAutofit fontScale="92500" lnSpcReduction="20000"/>
          </a:bodyPr>
          <a:lstStyle/>
          <a:p>
            <a:endParaRPr lang="en-GB" sz="1900" dirty="0"/>
          </a:p>
          <a:p>
            <a:r>
              <a:rPr lang="en-GB" sz="1900" b="1" dirty="0" smtClean="0"/>
              <a:t>Who can get involved?</a:t>
            </a:r>
          </a:p>
          <a:p>
            <a:pPr marL="285750" indent="-285750">
              <a:buFont typeface="Arial" panose="020B0604020202020204" pitchFamily="34" charset="0"/>
              <a:buChar char="•"/>
            </a:pPr>
            <a:r>
              <a:rPr lang="en-GB" sz="1900" dirty="0" smtClean="0"/>
              <a:t>Any member of the </a:t>
            </a:r>
            <a:r>
              <a:rPr lang="en-GB" sz="1900" dirty="0" smtClean="0"/>
              <a:t>ELFT AHP </a:t>
            </a:r>
            <a:r>
              <a:rPr lang="en-GB" sz="1900" dirty="0" smtClean="0"/>
              <a:t>Community Registered and Support staff </a:t>
            </a:r>
          </a:p>
          <a:p>
            <a:r>
              <a:rPr lang="en-GB" sz="1900" b="1" dirty="0" smtClean="0"/>
              <a:t>What </a:t>
            </a:r>
            <a:r>
              <a:rPr lang="en-GB" sz="1900" b="1" dirty="0" smtClean="0"/>
              <a:t>is the commitment</a:t>
            </a:r>
            <a:r>
              <a:rPr lang="en-GB" sz="1900" b="1" dirty="0" smtClean="0"/>
              <a:t>?</a:t>
            </a:r>
          </a:p>
          <a:p>
            <a:pPr marL="285750" indent="-285750">
              <a:buFont typeface="Arial" panose="020B0604020202020204" pitchFamily="34" charset="0"/>
              <a:buChar char="•"/>
            </a:pPr>
            <a:r>
              <a:rPr lang="en-GB" sz="1900" dirty="0" smtClean="0"/>
              <a:t>You will receive invitations to get involved in related work</a:t>
            </a:r>
            <a:endParaRPr lang="en-GB" sz="1900" dirty="0" smtClean="0"/>
          </a:p>
          <a:p>
            <a:pPr marL="285750" indent="-285750">
              <a:buFont typeface="Arial" panose="020B0604020202020204" pitchFamily="34" charset="0"/>
              <a:buChar char="•"/>
            </a:pPr>
            <a:r>
              <a:rPr lang="en-GB" sz="1900" dirty="0" smtClean="0"/>
              <a:t>Time limited task and finish/QI groups over the next </a:t>
            </a:r>
            <a:r>
              <a:rPr lang="en-GB" sz="1900" dirty="0" smtClean="0"/>
              <a:t>6-12 months </a:t>
            </a:r>
            <a:endParaRPr lang="en-GB" sz="1900" dirty="0" smtClean="0"/>
          </a:p>
          <a:p>
            <a:r>
              <a:rPr lang="en-GB" sz="1900" b="1" dirty="0" smtClean="0"/>
              <a:t>Why get involved? </a:t>
            </a:r>
          </a:p>
          <a:p>
            <a:pPr marL="285750" indent="-285750">
              <a:buFont typeface="Arial" panose="020B0604020202020204" pitchFamily="34" charset="0"/>
              <a:buChar char="•"/>
            </a:pPr>
            <a:r>
              <a:rPr lang="en-GB" sz="1900" dirty="0" smtClean="0"/>
              <a:t>You are passionate about the area and keen to contribute existing work or new ideas </a:t>
            </a:r>
          </a:p>
          <a:p>
            <a:pPr marL="285750" indent="-285750">
              <a:buFont typeface="Arial" panose="020B0604020202020204" pitchFamily="34" charset="0"/>
              <a:buChar char="•"/>
            </a:pPr>
            <a:r>
              <a:rPr lang="en-GB" sz="1900" dirty="0" smtClean="0"/>
              <a:t>It aligns with work you are doing within your team/service/directorate/professional group</a:t>
            </a:r>
          </a:p>
          <a:p>
            <a:pPr marL="285750" indent="-285750">
              <a:buFont typeface="Arial" panose="020B0604020202020204" pitchFamily="34" charset="0"/>
              <a:buChar char="•"/>
            </a:pPr>
            <a:r>
              <a:rPr lang="en-GB" sz="1900" dirty="0" smtClean="0"/>
              <a:t>Development opportunity </a:t>
            </a:r>
          </a:p>
          <a:p>
            <a:pPr marL="285750" indent="-285750">
              <a:buFont typeface="Arial" panose="020B0604020202020204" pitchFamily="34" charset="0"/>
              <a:buChar char="•"/>
            </a:pPr>
            <a:r>
              <a:rPr lang="en-GB" sz="1900" dirty="0" smtClean="0"/>
              <a:t>This </a:t>
            </a:r>
            <a:r>
              <a:rPr lang="en-GB" sz="1900" dirty="0" smtClean="0"/>
              <a:t>work provides </a:t>
            </a:r>
            <a:r>
              <a:rPr lang="en-GB" sz="1900" dirty="0" smtClean="0"/>
              <a:t>potential </a:t>
            </a:r>
            <a:r>
              <a:rPr lang="en-GB" sz="1900" dirty="0" smtClean="0"/>
              <a:t>opportunities </a:t>
            </a:r>
            <a:r>
              <a:rPr lang="en-GB" sz="1900" dirty="0" smtClean="0"/>
              <a:t>to work with colleagues from across the organisation and be connected </a:t>
            </a:r>
            <a:r>
              <a:rPr lang="en-GB" sz="1900" dirty="0" smtClean="0"/>
              <a:t>to wider work (AHP corporate, Trust</a:t>
            </a:r>
            <a:r>
              <a:rPr lang="en-GB" dirty="0" smtClean="0"/>
              <a:t>, AHP Council/Faculty, system, regional </a:t>
            </a:r>
            <a:r>
              <a:rPr lang="en-GB" dirty="0" smtClean="0"/>
              <a:t>and national </a:t>
            </a:r>
            <a:r>
              <a:rPr lang="en-GB" dirty="0" smtClean="0"/>
              <a:t>initiatives) </a:t>
            </a:r>
            <a:endParaRPr lang="en-GB" dirty="0" smtClean="0"/>
          </a:p>
        </p:txBody>
      </p:sp>
      <p:sp>
        <p:nvSpPr>
          <p:cNvPr id="4" name="TextBox 3"/>
          <p:cNvSpPr txBox="1"/>
          <p:nvPr/>
        </p:nvSpPr>
        <p:spPr>
          <a:xfrm>
            <a:off x="1132114" y="2264229"/>
            <a:ext cx="3410857" cy="646331"/>
          </a:xfrm>
          <a:prstGeom prst="rect">
            <a:avLst/>
          </a:prstGeom>
          <a:noFill/>
        </p:spPr>
        <p:txBody>
          <a:bodyPr wrap="square" rtlCol="0">
            <a:spAutoFit/>
          </a:bodyPr>
          <a:lstStyle/>
          <a:p>
            <a:r>
              <a:rPr lang="en-GB" dirty="0"/>
              <a:t>QR Code to sign up</a:t>
            </a:r>
          </a:p>
          <a:p>
            <a:endParaRPr lang="en-GB" dirty="0"/>
          </a:p>
        </p:txBody>
      </p:sp>
    </p:spTree>
    <p:extLst>
      <p:ext uri="{BB962C8B-B14F-4D97-AF65-F5344CB8AC3E}">
        <p14:creationId xmlns:p14="http://schemas.microsoft.com/office/powerpoint/2010/main" val="16989877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52475"/>
          </a:xfrm>
        </p:spPr>
        <p:txBody>
          <a:bodyPr/>
          <a:lstStyle/>
          <a:p>
            <a:r>
              <a:rPr lang="en-GB" dirty="0" smtClean="0">
                <a:solidFill>
                  <a:srgbClr val="FF0000"/>
                </a:solidFill>
              </a:rPr>
              <a:t>Thank you </a:t>
            </a:r>
            <a:endParaRPr lang="en-GB" dirty="0">
              <a:solidFill>
                <a:srgbClr val="FF0000"/>
              </a:solidFill>
            </a:endParaRPr>
          </a:p>
        </p:txBody>
      </p:sp>
      <p:sp>
        <p:nvSpPr>
          <p:cNvPr id="6" name="Rectangle 5"/>
          <p:cNvSpPr/>
          <p:nvPr/>
        </p:nvSpPr>
        <p:spPr>
          <a:xfrm>
            <a:off x="541284" y="1348800"/>
            <a:ext cx="4960882" cy="5509200"/>
          </a:xfrm>
          <a:prstGeom prst="rect">
            <a:avLst/>
          </a:prstGeom>
        </p:spPr>
        <p:txBody>
          <a:bodyPr wrap="square">
            <a:spAutoFit/>
          </a:bodyPr>
          <a:lstStyle/>
          <a:p>
            <a:r>
              <a:rPr lang="en-GB" sz="4000" b="1" dirty="0" smtClean="0">
                <a:hlinkClick r:id="rId3"/>
              </a:rPr>
              <a:t>Fionakelly2@nhs.net</a:t>
            </a:r>
            <a:endParaRPr lang="en-GB" sz="4000" b="1" dirty="0" smtClean="0"/>
          </a:p>
          <a:p>
            <a:endParaRPr lang="en-GB" sz="4000" b="1" dirty="0"/>
          </a:p>
          <a:p>
            <a:r>
              <a:rPr lang="en-GB" sz="4000" b="1" dirty="0" smtClean="0"/>
              <a:t>X @</a:t>
            </a:r>
            <a:r>
              <a:rPr lang="en-GB" sz="4000" b="1" dirty="0" err="1" smtClean="0"/>
              <a:t>fionakellyelft</a:t>
            </a:r>
            <a:endParaRPr lang="en-GB" sz="4000" b="1" dirty="0" smtClean="0"/>
          </a:p>
          <a:p>
            <a:r>
              <a:rPr lang="en-GB" sz="4000" b="1" dirty="0" err="1" smtClean="0"/>
              <a:t>Linkedin</a:t>
            </a:r>
            <a:endParaRPr lang="en-GB" sz="4000" b="1" dirty="0" smtClean="0"/>
          </a:p>
          <a:p>
            <a:endParaRPr lang="en-GB" sz="4000" b="1" dirty="0" smtClean="0"/>
          </a:p>
          <a:p>
            <a:r>
              <a:rPr lang="en-GB" sz="4000" b="1" dirty="0" smtClean="0"/>
              <a:t>AHP Hub:</a:t>
            </a:r>
            <a:endParaRPr lang="en-GB" sz="4000" b="1" dirty="0"/>
          </a:p>
          <a:p>
            <a:r>
              <a:rPr lang="en-GB" sz="2800" dirty="0">
                <a:solidFill>
                  <a:srgbClr val="FF0000"/>
                </a:solidFill>
              </a:rPr>
              <a:t>https://www.elft.nhs.uk/intranet/things-support-me-do-my-job/allied-health-professionals-ahp-elft</a:t>
            </a:r>
          </a:p>
        </p:txBody>
      </p:sp>
      <p:sp>
        <p:nvSpPr>
          <p:cNvPr id="7" name="TextBox 6"/>
          <p:cNvSpPr txBox="1"/>
          <p:nvPr/>
        </p:nvSpPr>
        <p:spPr>
          <a:xfrm>
            <a:off x="6022427" y="1525890"/>
            <a:ext cx="5628289" cy="3785652"/>
          </a:xfrm>
          <a:prstGeom prst="rect">
            <a:avLst/>
          </a:prstGeom>
          <a:noFill/>
        </p:spPr>
        <p:txBody>
          <a:bodyPr wrap="square" rtlCol="0">
            <a:spAutoFit/>
          </a:bodyPr>
          <a:lstStyle/>
          <a:p>
            <a:r>
              <a:rPr lang="en-GB" sz="2400" b="1" dirty="0" smtClean="0"/>
              <a:t>AHP Corporate Team: </a:t>
            </a:r>
            <a:endParaRPr lang="en-GB" sz="2400" b="1" dirty="0" smtClean="0"/>
          </a:p>
          <a:p>
            <a:endParaRPr lang="en-GB" sz="2400" dirty="0"/>
          </a:p>
          <a:p>
            <a:r>
              <a:rPr lang="en-GB" sz="2400" b="1" dirty="0" smtClean="0"/>
              <a:t>Graham </a:t>
            </a:r>
            <a:r>
              <a:rPr lang="en-GB" sz="2400" b="1" dirty="0" err="1" smtClean="0"/>
              <a:t>Copnell</a:t>
            </a:r>
            <a:r>
              <a:rPr lang="en-GB" sz="2400" b="1" dirty="0" smtClean="0"/>
              <a:t> </a:t>
            </a:r>
            <a:r>
              <a:rPr lang="en-GB" sz="2400" dirty="0" smtClean="0"/>
              <a:t>AHP Professional Development Lead </a:t>
            </a:r>
          </a:p>
          <a:p>
            <a:endParaRPr lang="en-GB" sz="2400" dirty="0"/>
          </a:p>
          <a:p>
            <a:r>
              <a:rPr lang="en-GB" sz="2400" b="1" dirty="0" smtClean="0"/>
              <a:t>Emily Matthews </a:t>
            </a:r>
            <a:r>
              <a:rPr lang="en-GB" sz="2400" dirty="0" smtClean="0"/>
              <a:t>AHP Professional Development Lead (Beds and Luton) </a:t>
            </a:r>
          </a:p>
          <a:p>
            <a:endParaRPr lang="en-GB" sz="2400" dirty="0"/>
          </a:p>
          <a:p>
            <a:r>
              <a:rPr lang="en-GB" sz="2400" b="1" dirty="0" smtClean="0"/>
              <a:t>Nicola </a:t>
            </a:r>
            <a:r>
              <a:rPr lang="en-GB" sz="2400" b="1" dirty="0" err="1" smtClean="0"/>
              <a:t>Larter</a:t>
            </a:r>
            <a:r>
              <a:rPr lang="en-GB" sz="2400" b="1" dirty="0" smtClean="0"/>
              <a:t> </a:t>
            </a:r>
            <a:r>
              <a:rPr lang="en-GB" sz="2400" dirty="0" smtClean="0"/>
              <a:t>AHP Support Worker Project Lead </a:t>
            </a:r>
          </a:p>
        </p:txBody>
      </p:sp>
    </p:spTree>
    <p:extLst>
      <p:ext uri="{BB962C8B-B14F-4D97-AF65-F5344CB8AC3E}">
        <p14:creationId xmlns:p14="http://schemas.microsoft.com/office/powerpoint/2010/main" val="23890036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8320" y="3438121"/>
            <a:ext cx="10961782" cy="1491791"/>
          </a:xfrm>
        </p:spPr>
        <p:txBody>
          <a:bodyPr>
            <a:normAutofit fontScale="90000"/>
          </a:bodyPr>
          <a:lstStyle/>
          <a:p>
            <a:r>
              <a:rPr lang="en-GB" dirty="0"/>
              <a:t/>
            </a:r>
            <a:br>
              <a:rPr lang="en-GB" dirty="0"/>
            </a:br>
            <a:r>
              <a:rPr lang="en-GB" dirty="0"/>
              <a:t/>
            </a:r>
            <a:br>
              <a:rPr lang="en-GB" dirty="0"/>
            </a:br>
            <a:r>
              <a:rPr lang="en-GB" sz="4900" dirty="0"/>
              <a:t>  </a:t>
            </a:r>
            <a:r>
              <a:rPr lang="en-GB" dirty="0"/>
              <a:t/>
            </a:r>
            <a:br>
              <a:rPr lang="en-GB" dirty="0"/>
            </a:br>
            <a:r>
              <a:rPr lang="en-GB" sz="3600" dirty="0" smtClean="0">
                <a:solidFill>
                  <a:srgbClr val="FF0000"/>
                </a:solidFill>
                <a:latin typeface="Calibri"/>
              </a:rPr>
              <a:t>Our vision to</a:t>
            </a:r>
            <a:br>
              <a:rPr lang="en-GB" sz="3600" dirty="0" smtClean="0">
                <a:solidFill>
                  <a:srgbClr val="FF0000"/>
                </a:solidFill>
                <a:latin typeface="Calibri"/>
              </a:rPr>
            </a:br>
            <a:r>
              <a:rPr lang="en-GB" sz="3600" dirty="0" smtClean="0">
                <a:solidFill>
                  <a:srgbClr val="FF0000"/>
                </a:solidFill>
                <a:latin typeface="Calibri"/>
              </a:rPr>
              <a:t>“Grow and Develop AHPs at ELFT to </a:t>
            </a:r>
            <a:r>
              <a:rPr lang="en-GB" sz="3600" dirty="0">
                <a:solidFill>
                  <a:srgbClr val="FF0000"/>
                </a:solidFill>
                <a:latin typeface="Calibri"/>
              </a:rPr>
              <a:t>R</a:t>
            </a:r>
            <a:r>
              <a:rPr lang="en-GB" sz="3600" dirty="0" smtClean="0">
                <a:solidFill>
                  <a:srgbClr val="FF0000"/>
                </a:solidFill>
                <a:latin typeface="Calibri"/>
              </a:rPr>
              <a:t>eflect and Meet the Needs of Our </a:t>
            </a:r>
            <a:r>
              <a:rPr lang="en-GB" sz="3600" dirty="0">
                <a:solidFill>
                  <a:srgbClr val="FF0000"/>
                </a:solidFill>
                <a:latin typeface="Calibri"/>
              </a:rPr>
              <a:t>S</a:t>
            </a:r>
            <a:r>
              <a:rPr lang="en-GB" sz="3600" dirty="0" smtClean="0">
                <a:solidFill>
                  <a:srgbClr val="FF0000"/>
                </a:solidFill>
                <a:latin typeface="Calibri"/>
              </a:rPr>
              <a:t>ervice </a:t>
            </a:r>
            <a:r>
              <a:rPr lang="en-GB" sz="3600" dirty="0">
                <a:solidFill>
                  <a:srgbClr val="FF0000"/>
                </a:solidFill>
                <a:latin typeface="Calibri"/>
              </a:rPr>
              <a:t>U</a:t>
            </a:r>
            <a:r>
              <a:rPr lang="en-GB" sz="3600" dirty="0" smtClean="0">
                <a:solidFill>
                  <a:srgbClr val="FF0000"/>
                </a:solidFill>
                <a:latin typeface="Calibri"/>
              </a:rPr>
              <a:t>sers” </a:t>
            </a:r>
            <a:r>
              <a:rPr lang="en-GB" sz="3600" dirty="0">
                <a:solidFill>
                  <a:srgbClr val="FF0000"/>
                </a:solidFill>
                <a:latin typeface="Calibri"/>
              </a:rPr>
              <a:t> </a:t>
            </a:r>
            <a:r>
              <a:rPr lang="en-GB" sz="4400" b="1" dirty="0">
                <a:solidFill>
                  <a:srgbClr val="FF0000"/>
                </a:solidFill>
                <a:latin typeface="Calibri"/>
              </a:rPr>
              <a:t> </a:t>
            </a:r>
            <a:r>
              <a:rPr lang="en-GB" sz="4400" b="1" dirty="0" smtClean="0">
                <a:solidFill>
                  <a:srgbClr val="FF0000"/>
                </a:solidFill>
                <a:latin typeface="Calibri"/>
              </a:rPr>
              <a:t/>
            </a:r>
            <a:br>
              <a:rPr lang="en-GB" sz="4400" b="1" dirty="0" smtClean="0">
                <a:solidFill>
                  <a:srgbClr val="FF0000"/>
                </a:solidFill>
                <a:latin typeface="Calibri"/>
              </a:rPr>
            </a:br>
            <a:r>
              <a:rPr lang="en-GB" sz="4400" dirty="0"/>
              <a:t>Fiona Kelly ELFT Director of </a:t>
            </a:r>
            <a:r>
              <a:rPr lang="en-GB" sz="4400" dirty="0" smtClean="0"/>
              <a:t>AHPs</a:t>
            </a:r>
            <a:endParaRPr lang="en-GB" sz="4400" dirty="0"/>
          </a:p>
        </p:txBody>
      </p:sp>
      <p:pic>
        <p:nvPicPr>
          <p:cNvPr id="1028" name="Picture 4" descr="Allied Health Professionals - Working across Wessex">
            <a:extLst>
              <a:ext uri="{FF2B5EF4-FFF2-40B4-BE49-F238E27FC236}">
                <a16:creationId xmlns:a16="http://schemas.microsoft.com/office/drawing/2014/main" id="{BC59C31A-ADBF-4869-9964-0F8D985B3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966" y="5073267"/>
            <a:ext cx="10363448" cy="14879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aper with writing on it&#10;&#10;Description automatically generated">
            <a:extLst>
              <a:ext uri="{FF2B5EF4-FFF2-40B4-BE49-F238E27FC236}">
                <a16:creationId xmlns:a16="http://schemas.microsoft.com/office/drawing/2014/main" id="{37E2F9C1-57CE-CD05-E52F-00B6F8D8392E}"/>
              </a:ext>
            </a:extLst>
          </p:cNvPr>
          <p:cNvPicPr>
            <a:picLocks noChangeAspect="1"/>
          </p:cNvPicPr>
          <p:nvPr/>
        </p:nvPicPr>
        <p:blipFill>
          <a:blip r:embed="rId4"/>
          <a:stretch>
            <a:fillRect/>
          </a:stretch>
        </p:blipFill>
        <p:spPr>
          <a:xfrm>
            <a:off x="528320" y="294942"/>
            <a:ext cx="2785373" cy="2089030"/>
          </a:xfrm>
          <a:prstGeom prst="rect">
            <a:avLst/>
          </a:prstGeom>
        </p:spPr>
      </p:pic>
      <p:pic>
        <p:nvPicPr>
          <p:cNvPr id="5" name="Picture 4" descr="A person sitting at a table with a white board&#10;&#10;Description automatically generated">
            <a:extLst>
              <a:ext uri="{FF2B5EF4-FFF2-40B4-BE49-F238E27FC236}">
                <a16:creationId xmlns:a16="http://schemas.microsoft.com/office/drawing/2014/main" id="{8050E086-1F61-DA0E-A3F5-B7872EDDFC8C}"/>
              </a:ext>
            </a:extLst>
          </p:cNvPr>
          <p:cNvPicPr>
            <a:picLocks noChangeAspect="1"/>
          </p:cNvPicPr>
          <p:nvPr/>
        </p:nvPicPr>
        <p:blipFill rotWithShape="1">
          <a:blip r:embed="rId5"/>
          <a:srcRect r="1080"/>
          <a:stretch/>
        </p:blipFill>
        <p:spPr>
          <a:xfrm>
            <a:off x="3712644" y="301532"/>
            <a:ext cx="2383356" cy="2168436"/>
          </a:xfrm>
          <a:prstGeom prst="rect">
            <a:avLst/>
          </a:prstGeom>
        </p:spPr>
      </p:pic>
      <p:pic>
        <p:nvPicPr>
          <p:cNvPr id="6" name="Picture 5" descr="A person writing on a white paper&#10;&#10;Description automatically generated">
            <a:extLst>
              <a:ext uri="{FF2B5EF4-FFF2-40B4-BE49-F238E27FC236}">
                <a16:creationId xmlns:a16="http://schemas.microsoft.com/office/drawing/2014/main" id="{EFD88337-84E0-AFDD-D659-1889FB5DC9DC}"/>
              </a:ext>
            </a:extLst>
          </p:cNvPr>
          <p:cNvPicPr>
            <a:picLocks noChangeAspect="1"/>
          </p:cNvPicPr>
          <p:nvPr/>
        </p:nvPicPr>
        <p:blipFill rotWithShape="1">
          <a:blip r:embed="rId6"/>
          <a:srcRect t="2053" r="1" b="1"/>
          <a:stretch/>
        </p:blipFill>
        <p:spPr>
          <a:xfrm>
            <a:off x="6312071" y="294942"/>
            <a:ext cx="3004649" cy="2148361"/>
          </a:xfrm>
          <a:prstGeom prst="rect">
            <a:avLst/>
          </a:prstGeom>
        </p:spPr>
      </p:pic>
      <p:pic>
        <p:nvPicPr>
          <p:cNvPr id="7" name="Picture 6"/>
          <p:cNvPicPr>
            <a:picLocks noChangeAspect="1"/>
          </p:cNvPicPr>
          <p:nvPr/>
        </p:nvPicPr>
        <p:blipFill>
          <a:blip r:embed="rId7"/>
          <a:stretch>
            <a:fillRect/>
          </a:stretch>
        </p:blipFill>
        <p:spPr>
          <a:xfrm>
            <a:off x="9555391" y="301532"/>
            <a:ext cx="2373528" cy="2025081"/>
          </a:xfrm>
          <a:prstGeom prst="rect">
            <a:avLst/>
          </a:prstGeom>
        </p:spPr>
      </p:pic>
    </p:spTree>
    <p:extLst>
      <p:ext uri="{BB962C8B-B14F-4D97-AF65-F5344CB8AC3E}">
        <p14:creationId xmlns:p14="http://schemas.microsoft.com/office/powerpoint/2010/main" val="6858653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547" y="161451"/>
            <a:ext cx="10515600" cy="807162"/>
          </a:xfrm>
        </p:spPr>
        <p:txBody>
          <a:bodyPr/>
          <a:lstStyle/>
          <a:p>
            <a:r>
              <a:rPr lang="en-GB" b="1" dirty="0" smtClean="0"/>
              <a:t>Thank you! </a:t>
            </a:r>
            <a:endParaRPr lang="en-GB" b="1" dirty="0"/>
          </a:p>
        </p:txBody>
      </p:sp>
      <p:pic>
        <p:nvPicPr>
          <p:cNvPr id="4" name="Picture 4" descr="Allied Health Professionals - Working across Wessex">
            <a:extLst>
              <a:ext uri="{FF2B5EF4-FFF2-40B4-BE49-F238E27FC236}">
                <a16:creationId xmlns:a16="http://schemas.microsoft.com/office/drawing/2014/main" id="{BC59C31A-ADBF-4869-9964-0F8D985B3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574" y="180392"/>
            <a:ext cx="6667029" cy="10288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638713" y="968612"/>
            <a:ext cx="1306057" cy="3650850"/>
          </a:xfrm>
          <a:prstGeom prst="rect">
            <a:avLst/>
          </a:prstGeom>
        </p:spPr>
      </p:pic>
      <p:pic>
        <p:nvPicPr>
          <p:cNvPr id="6" name="Picture 5"/>
          <p:cNvPicPr>
            <a:picLocks noChangeAspect="1"/>
          </p:cNvPicPr>
          <p:nvPr/>
        </p:nvPicPr>
        <p:blipFill>
          <a:blip r:embed="rId5"/>
          <a:stretch>
            <a:fillRect/>
          </a:stretch>
        </p:blipFill>
        <p:spPr>
          <a:xfrm>
            <a:off x="382554" y="4619462"/>
            <a:ext cx="2327273" cy="2105628"/>
          </a:xfrm>
          <a:prstGeom prst="rect">
            <a:avLst/>
          </a:prstGeom>
        </p:spPr>
      </p:pic>
      <p:sp>
        <p:nvSpPr>
          <p:cNvPr id="7" name="Content Placeholder 6"/>
          <p:cNvSpPr>
            <a:spLocks noGrp="1"/>
          </p:cNvSpPr>
          <p:nvPr>
            <p:ph idx="1"/>
          </p:nvPr>
        </p:nvSpPr>
        <p:spPr>
          <a:xfrm>
            <a:off x="1944770" y="1164247"/>
            <a:ext cx="3340360" cy="35394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art therapists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dietitians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GB" sz="14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dramatherapists</a:t>
            </a:r>
            <a:endParaRPr kumimoji="0" lang="en-GB" sz="1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music therapists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occupational therapists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operating department practitioners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orthoptists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osteopaths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GB" sz="1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paramedics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physiotherapists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podiatrists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GB" sz="14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prosthetists</a:t>
            </a:r>
            <a:r>
              <a:rPr kumimoji="0" lang="en-GB" sz="1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and </a:t>
            </a:r>
            <a:r>
              <a:rPr kumimoji="0" lang="en-GB" sz="14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orthotists</a:t>
            </a:r>
            <a:endParaRPr kumimoji="0" lang="en-GB" sz="1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diagnostic and therapeutic radiographers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speech and language therapists</a:t>
            </a:r>
          </a:p>
          <a:p>
            <a:pPr marL="0" indent="0" algn="ctr">
              <a:lnSpc>
                <a:spcPct val="100000"/>
              </a:lnSpc>
              <a:spcBef>
                <a:spcPts val="0"/>
              </a:spcBef>
              <a:buNone/>
              <a:defRPr/>
            </a:pPr>
            <a:r>
              <a:rPr lang="en-GB" sz="1400" i="1" dirty="0" smtClean="0">
                <a:solidFill>
                  <a:srgbClr val="FF0000"/>
                </a:solidFill>
                <a:latin typeface="Arial" panose="020B0604020202020204" pitchFamily="34" charset="0"/>
                <a:cs typeface="Arial" panose="020B0604020202020204" pitchFamily="34" charset="0"/>
              </a:rPr>
              <a:t>AHP support workers </a:t>
            </a:r>
          </a:p>
        </p:txBody>
      </p:sp>
      <p:pic>
        <p:nvPicPr>
          <p:cNvPr id="9" name="Picture 8"/>
          <p:cNvPicPr>
            <a:picLocks noChangeAspect="1"/>
          </p:cNvPicPr>
          <p:nvPr/>
        </p:nvPicPr>
        <p:blipFill>
          <a:blip r:embed="rId6"/>
          <a:stretch>
            <a:fillRect/>
          </a:stretch>
        </p:blipFill>
        <p:spPr>
          <a:xfrm>
            <a:off x="9444092" y="1140541"/>
            <a:ext cx="2331974" cy="2425753"/>
          </a:xfrm>
          <a:prstGeom prst="rect">
            <a:avLst/>
          </a:prstGeom>
        </p:spPr>
      </p:pic>
      <p:pic>
        <p:nvPicPr>
          <p:cNvPr id="10" name="Picture 9"/>
          <p:cNvPicPr>
            <a:picLocks noChangeAspect="1"/>
          </p:cNvPicPr>
          <p:nvPr/>
        </p:nvPicPr>
        <p:blipFill>
          <a:blip r:embed="rId7"/>
          <a:stretch>
            <a:fillRect/>
          </a:stretch>
        </p:blipFill>
        <p:spPr>
          <a:xfrm>
            <a:off x="9212826" y="3904988"/>
            <a:ext cx="2691323" cy="2884186"/>
          </a:xfrm>
          <a:prstGeom prst="rect">
            <a:avLst/>
          </a:prstGeom>
        </p:spPr>
      </p:pic>
      <p:sp>
        <p:nvSpPr>
          <p:cNvPr id="11" name="TextBox 10"/>
          <p:cNvSpPr txBox="1"/>
          <p:nvPr/>
        </p:nvSpPr>
        <p:spPr>
          <a:xfrm>
            <a:off x="2593910" y="5208407"/>
            <a:ext cx="6400800" cy="187743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Allied health professionals (AHPs) in ELFT: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 across the breadth of Trust services including inpatient, primary care, local authority and community settings.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hold a wide range of diverse roles and transferable skills encompassing Education, Leadership, Clinical and Research.</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Lead within &amp; beyond professional roles (Operational, QI, place based, ICS and pathway transformation).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e chart with different colored circles&#10;&#10;Description automatically generated">
            <a:extLst>
              <a:ext uri="{FF2B5EF4-FFF2-40B4-BE49-F238E27FC236}">
                <a16:creationId xmlns:a16="http://schemas.microsoft.com/office/drawing/2014/main" id="{59D20C4B-22B3-3AD4-F03C-46C22C4432C8}"/>
              </a:ext>
            </a:extLst>
          </p:cNvPr>
          <p:cNvPicPr>
            <a:picLocks noChangeAspect="1"/>
          </p:cNvPicPr>
          <p:nvPr/>
        </p:nvPicPr>
        <p:blipFill>
          <a:blip r:embed="rId8"/>
          <a:stretch>
            <a:fillRect/>
          </a:stretch>
        </p:blipFill>
        <p:spPr>
          <a:xfrm>
            <a:off x="5022574" y="1378628"/>
            <a:ext cx="4035286" cy="3714220"/>
          </a:xfrm>
          <a:prstGeom prst="rect">
            <a:avLst/>
          </a:prstGeom>
        </p:spPr>
      </p:pic>
    </p:spTree>
    <p:extLst>
      <p:ext uri="{BB962C8B-B14F-4D97-AF65-F5344CB8AC3E}">
        <p14:creationId xmlns:p14="http://schemas.microsoft.com/office/powerpoint/2010/main" val="30444348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48895" y="2036686"/>
            <a:ext cx="5208680" cy="2819002"/>
          </a:xfrm>
        </p:spPr>
        <p:txBody>
          <a:bodyPr>
            <a:noAutofit/>
          </a:bodyPr>
          <a:lstStyle/>
          <a:p>
            <a:r>
              <a:rPr lang="en-GB" sz="1600" dirty="0"/>
              <a:t>COVID Impact &amp; System pressures </a:t>
            </a:r>
            <a:endParaRPr lang="en-GB" sz="1600" dirty="0">
              <a:cs typeface="Calibri"/>
            </a:endParaRPr>
          </a:p>
          <a:p>
            <a:r>
              <a:rPr lang="en-GB" sz="1600" dirty="0" smtClean="0"/>
              <a:t>Rising Demand &amp; Complexity: LTC, Ageing &amp; growing population.</a:t>
            </a:r>
          </a:p>
          <a:p>
            <a:r>
              <a:rPr lang="en-GB" sz="1600" dirty="0" smtClean="0"/>
              <a:t>Impact </a:t>
            </a:r>
            <a:r>
              <a:rPr lang="en-GB" sz="1600" dirty="0"/>
              <a:t>of </a:t>
            </a:r>
            <a:r>
              <a:rPr lang="en-GB" sz="1600" dirty="0" smtClean="0"/>
              <a:t>socioeconomic, climate, wider </a:t>
            </a:r>
            <a:r>
              <a:rPr lang="en-GB" sz="1600" dirty="0"/>
              <a:t>determinants of health </a:t>
            </a:r>
            <a:r>
              <a:rPr lang="en-GB" sz="1600" dirty="0" smtClean="0"/>
              <a:t>and health inequalities </a:t>
            </a:r>
            <a:endParaRPr lang="en-GB" sz="1600" dirty="0"/>
          </a:p>
          <a:p>
            <a:r>
              <a:rPr lang="en-GB" sz="1600" dirty="0">
                <a:cs typeface="Calibri"/>
              </a:rPr>
              <a:t>Climate Emergency </a:t>
            </a:r>
          </a:p>
          <a:p>
            <a:r>
              <a:rPr lang="en-GB" sz="1600" dirty="0"/>
              <a:t>Staff experience and inequalities (WRES)</a:t>
            </a:r>
            <a:endParaRPr lang="en-GB" sz="1600" dirty="0">
              <a:cs typeface="Calibri"/>
            </a:endParaRPr>
          </a:p>
          <a:p>
            <a:r>
              <a:rPr lang="en-GB" sz="1600" dirty="0"/>
              <a:t>Workforce recruitment &amp; Retention </a:t>
            </a:r>
          </a:p>
          <a:p>
            <a:r>
              <a:rPr lang="en-GB" sz="1600" dirty="0">
                <a:solidFill>
                  <a:schemeClr val="tx1">
                    <a:lumMod val="95000"/>
                    <a:lumOff val="5000"/>
                  </a:schemeClr>
                </a:solidFill>
              </a:rPr>
              <a:t>Financial Viability Programme</a:t>
            </a:r>
          </a:p>
          <a:p>
            <a:pPr marL="0" indent="0">
              <a:buNone/>
            </a:pPr>
            <a:r>
              <a:rPr lang="en-GB" sz="1600" b="1" dirty="0" smtClean="0">
                <a:solidFill>
                  <a:srgbClr val="FF0000"/>
                </a:solidFill>
              </a:rPr>
              <a:t>Key Focus </a:t>
            </a:r>
            <a:r>
              <a:rPr lang="en-GB" sz="1600" b="1" dirty="0">
                <a:solidFill>
                  <a:srgbClr val="FF0000"/>
                </a:solidFill>
              </a:rPr>
              <a:t>on:</a:t>
            </a:r>
          </a:p>
          <a:p>
            <a:endParaRPr lang="en-GB" sz="1600" dirty="0">
              <a:solidFill>
                <a:schemeClr val="tx1">
                  <a:lumMod val="95000"/>
                  <a:lumOff val="5000"/>
                </a:schemeClr>
              </a:solidFill>
            </a:endParaRPr>
          </a:p>
        </p:txBody>
      </p:sp>
      <p:sp>
        <p:nvSpPr>
          <p:cNvPr id="5" name="Text Placeholder 4"/>
          <p:cNvSpPr>
            <a:spLocks noGrp="1"/>
          </p:cNvSpPr>
          <p:nvPr>
            <p:ph type="body" sz="quarter" idx="3"/>
          </p:nvPr>
        </p:nvSpPr>
        <p:spPr>
          <a:xfrm>
            <a:off x="5266131" y="119099"/>
            <a:ext cx="4482347" cy="561533"/>
          </a:xfrm>
        </p:spPr>
        <p:txBody>
          <a:bodyPr>
            <a:noAutofit/>
          </a:bodyPr>
          <a:lstStyle/>
          <a:p>
            <a:r>
              <a:rPr lang="en-GB" sz="1800" dirty="0">
                <a:solidFill>
                  <a:srgbClr val="FF0000"/>
                </a:solidFill>
              </a:rPr>
              <a:t>AHP Opportunities: BCYPS, Adult, MH &amp; CHS </a:t>
            </a:r>
          </a:p>
        </p:txBody>
      </p:sp>
      <p:sp>
        <p:nvSpPr>
          <p:cNvPr id="8" name="Content Placeholder 2"/>
          <p:cNvSpPr txBox="1">
            <a:spLocks noGrp="1"/>
          </p:cNvSpPr>
          <p:nvPr>
            <p:ph sz="quarter" idx="4"/>
          </p:nvPr>
        </p:nvSpPr>
        <p:spPr>
          <a:xfrm>
            <a:off x="5433301" y="826661"/>
            <a:ext cx="4406621" cy="58615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smtClean="0">
                <a:cs typeface="Calibri"/>
              </a:rPr>
              <a:t>AHPs </a:t>
            </a:r>
            <a:r>
              <a:rPr lang="en-GB" sz="2000" dirty="0">
                <a:cs typeface="Calibri"/>
              </a:rPr>
              <a:t>Deliver care across life course, within health, </a:t>
            </a:r>
            <a:r>
              <a:rPr lang="en-GB" sz="2000" dirty="0" smtClean="0">
                <a:cs typeface="Calibri"/>
              </a:rPr>
              <a:t>Education, social </a:t>
            </a:r>
            <a:r>
              <a:rPr lang="en-GB" sz="2000" dirty="0">
                <a:cs typeface="Calibri"/>
              </a:rPr>
              <a:t>care &amp; wider community settings</a:t>
            </a:r>
          </a:p>
          <a:p>
            <a:r>
              <a:rPr lang="en-GB" sz="2000" dirty="0" smtClean="0">
                <a:cs typeface="Calibri"/>
              </a:rPr>
              <a:t>Primary care </a:t>
            </a:r>
            <a:r>
              <a:rPr lang="en-GB" sz="2000" dirty="0">
                <a:cs typeface="Calibri"/>
              </a:rPr>
              <a:t>&amp; wider community roles</a:t>
            </a:r>
          </a:p>
          <a:p>
            <a:r>
              <a:rPr lang="en-GB" sz="2000" dirty="0" smtClean="0">
                <a:cs typeface="Calibri"/>
              </a:rPr>
              <a:t>Public </a:t>
            </a:r>
            <a:r>
              <a:rPr lang="en-GB" sz="2000" dirty="0">
                <a:cs typeface="Calibri"/>
              </a:rPr>
              <a:t>Health and </a:t>
            </a:r>
            <a:r>
              <a:rPr lang="en-GB" sz="2000" dirty="0" smtClean="0">
                <a:cs typeface="Calibri"/>
              </a:rPr>
              <a:t>MECC</a:t>
            </a:r>
          </a:p>
          <a:p>
            <a:pPr marL="0" indent="0">
              <a:buNone/>
            </a:pPr>
            <a:r>
              <a:rPr lang="en-GB" sz="2000" b="1" dirty="0" smtClean="0">
                <a:cs typeface="Calibri"/>
              </a:rPr>
              <a:t>How? </a:t>
            </a:r>
            <a:endParaRPr lang="en-GB" sz="2000" b="1" dirty="0"/>
          </a:p>
          <a:p>
            <a:r>
              <a:rPr lang="en-GB" sz="2000" b="1" dirty="0" smtClean="0"/>
              <a:t>Integration: </a:t>
            </a:r>
            <a:r>
              <a:rPr lang="en-GB" sz="2000" dirty="0" smtClean="0"/>
              <a:t>Focus </a:t>
            </a:r>
            <a:r>
              <a:rPr lang="en-GB" sz="2000" dirty="0"/>
              <a:t>on place based, integrated, person centred </a:t>
            </a:r>
            <a:r>
              <a:rPr lang="en-GB" sz="2000" dirty="0" smtClean="0"/>
              <a:t>holistic pathways: </a:t>
            </a:r>
            <a:r>
              <a:rPr lang="en-GB" sz="2000" dirty="0">
                <a:solidFill>
                  <a:srgbClr val="FF0000"/>
                </a:solidFill>
              </a:rPr>
              <a:t>prevention, rehabilitation</a:t>
            </a:r>
            <a:r>
              <a:rPr lang="en-GB" sz="2000" dirty="0"/>
              <a:t>, and </a:t>
            </a:r>
            <a:r>
              <a:rPr lang="en-GB" sz="2000" dirty="0">
                <a:solidFill>
                  <a:srgbClr val="FF0000"/>
                </a:solidFill>
              </a:rPr>
              <a:t>community based care</a:t>
            </a:r>
            <a:r>
              <a:rPr lang="en-GB" sz="2000" dirty="0"/>
              <a:t>, closer to home. </a:t>
            </a:r>
            <a:endParaRPr lang="en-GB" sz="2000" dirty="0">
              <a:ea typeface="Calibri"/>
              <a:cs typeface="Calibri"/>
            </a:endParaRPr>
          </a:p>
          <a:p>
            <a:r>
              <a:rPr lang="en-GB" sz="2000" b="1" dirty="0" smtClean="0"/>
              <a:t>Workforce: </a:t>
            </a:r>
            <a:r>
              <a:rPr lang="en-GB" sz="2000" dirty="0" smtClean="0"/>
              <a:t>Optimising</a:t>
            </a:r>
            <a:r>
              <a:rPr lang="en-GB" sz="2000" dirty="0"/>
              <a:t>, supporting, growing and developing variety of AHP and AHP support worker careers.</a:t>
            </a:r>
          </a:p>
          <a:p>
            <a:r>
              <a:rPr lang="en-GB" sz="2000" b="1" dirty="0" smtClean="0">
                <a:ea typeface="Calibri"/>
                <a:cs typeface="Calibri"/>
              </a:rPr>
              <a:t>Leadership: </a:t>
            </a:r>
            <a:r>
              <a:rPr lang="en-GB" sz="2000" dirty="0" smtClean="0">
                <a:ea typeface="Calibri"/>
                <a:cs typeface="Calibri"/>
              </a:rPr>
              <a:t>Develop and support </a:t>
            </a:r>
            <a:endParaRPr lang="en-GB" sz="2000" dirty="0">
              <a:ea typeface="Calibri"/>
              <a:cs typeface="Calibri"/>
            </a:endParaRPr>
          </a:p>
          <a:p>
            <a:r>
              <a:rPr lang="en-GB" sz="2000" b="1" dirty="0" smtClean="0">
                <a:cs typeface="Calibri"/>
              </a:rPr>
              <a:t>Digital &amp; Data: </a:t>
            </a:r>
            <a:r>
              <a:rPr lang="en-GB" sz="2000" dirty="0" smtClean="0">
                <a:cs typeface="Calibri"/>
              </a:rPr>
              <a:t>Workforce planning, Quality </a:t>
            </a:r>
            <a:r>
              <a:rPr lang="en-GB" sz="2000" dirty="0">
                <a:cs typeface="Calibri"/>
              </a:rPr>
              <a:t>&amp; Impact </a:t>
            </a:r>
          </a:p>
          <a:p>
            <a:pPr marL="0" indent="0">
              <a:buNone/>
            </a:pPr>
            <a:endParaRPr lang="en-GB" sz="1600" b="1" dirty="0">
              <a:solidFill>
                <a:srgbClr val="FF0000"/>
              </a:solidFill>
            </a:endParaRPr>
          </a:p>
        </p:txBody>
      </p:sp>
      <p:pic>
        <p:nvPicPr>
          <p:cNvPr id="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557" y="429756"/>
            <a:ext cx="2226766" cy="127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A9D2D9F8-3EDF-4BDB-86E1-D528E9AD7946}"/>
              </a:ext>
            </a:extLst>
          </p:cNvPr>
          <p:cNvPicPr>
            <a:picLocks noChangeAspect="1"/>
          </p:cNvPicPr>
          <p:nvPr/>
        </p:nvPicPr>
        <p:blipFill>
          <a:blip r:embed="rId4"/>
          <a:stretch>
            <a:fillRect/>
          </a:stretch>
        </p:blipFill>
        <p:spPr>
          <a:xfrm>
            <a:off x="9748478" y="1766082"/>
            <a:ext cx="1932599" cy="2481287"/>
          </a:xfrm>
          <a:prstGeom prst="rect">
            <a:avLst/>
          </a:prstGeom>
        </p:spPr>
      </p:pic>
      <p:pic>
        <p:nvPicPr>
          <p:cNvPr id="11" name="Content Placeholder 3"/>
          <p:cNvPicPr>
            <a:picLocks noChangeAspect="1"/>
          </p:cNvPicPr>
          <p:nvPr/>
        </p:nvPicPr>
        <p:blipFill>
          <a:blip r:embed="rId5"/>
          <a:stretch>
            <a:fillRect/>
          </a:stretch>
        </p:blipFill>
        <p:spPr>
          <a:xfrm>
            <a:off x="9811921" y="3759656"/>
            <a:ext cx="2131402" cy="2917720"/>
          </a:xfrm>
          <a:prstGeom prst="rect">
            <a:avLst/>
          </a:prstGeom>
        </p:spPr>
      </p:pic>
      <p:sp>
        <p:nvSpPr>
          <p:cNvPr id="12" name="Rectangular Callout 11"/>
          <p:cNvSpPr/>
          <p:nvPr/>
        </p:nvSpPr>
        <p:spPr>
          <a:xfrm>
            <a:off x="93507" y="65417"/>
            <a:ext cx="4987615" cy="1794206"/>
          </a:xfrm>
          <a:prstGeom prst="wedgeRectCallou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NHS staff are profoundly passionate and motivated to raise the quality of care for patients. Their talents must be harnessed to make positive change. The best change empowers patients to take as much control of their care as </a:t>
            </a:r>
            <a:r>
              <a:rPr lang="en-GB" sz="2000" dirty="0" smtClean="0"/>
              <a:t>possible (Lord </a:t>
            </a:r>
            <a:r>
              <a:rPr lang="en-GB" sz="2000" dirty="0" err="1" smtClean="0"/>
              <a:t>Darzi</a:t>
            </a:r>
            <a:r>
              <a:rPr lang="en-GB" sz="2000" dirty="0" smtClean="0"/>
              <a:t> 2024)</a:t>
            </a:r>
            <a:endParaRPr lang="en-GB" sz="2000" dirty="0"/>
          </a:p>
        </p:txBody>
      </p:sp>
      <p:sp>
        <p:nvSpPr>
          <p:cNvPr id="7" name="6-Point Star 6"/>
          <p:cNvSpPr/>
          <p:nvPr/>
        </p:nvSpPr>
        <p:spPr>
          <a:xfrm>
            <a:off x="93507" y="4715839"/>
            <a:ext cx="5264068" cy="2172984"/>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445686" y="5195147"/>
            <a:ext cx="4557829" cy="1354217"/>
          </a:xfrm>
          <a:prstGeom prst="rect">
            <a:avLst/>
          </a:prstGeom>
          <a:noFill/>
        </p:spPr>
        <p:txBody>
          <a:bodyPr wrap="square" rtlCol="0">
            <a:spAutoFit/>
          </a:bodyPr>
          <a:lstStyle/>
          <a:p>
            <a:pPr algn="ctr"/>
            <a:r>
              <a:rPr lang="en-GB" sz="1600" b="1" dirty="0" smtClean="0">
                <a:solidFill>
                  <a:srgbClr val="FF0000"/>
                </a:solidFill>
              </a:rPr>
              <a:t>1/ Prevention &amp; admission </a:t>
            </a:r>
            <a:r>
              <a:rPr lang="en-GB" sz="1600" b="1" dirty="0">
                <a:solidFill>
                  <a:srgbClr val="FF0000"/>
                </a:solidFill>
              </a:rPr>
              <a:t>avoidance </a:t>
            </a:r>
            <a:endParaRPr lang="en-GB" sz="1600" b="1" dirty="0" smtClean="0">
              <a:solidFill>
                <a:srgbClr val="FF0000"/>
              </a:solidFill>
            </a:endParaRPr>
          </a:p>
          <a:p>
            <a:pPr algn="ctr"/>
            <a:r>
              <a:rPr lang="en-GB" sz="1600" b="1" dirty="0" smtClean="0">
                <a:solidFill>
                  <a:srgbClr val="FF0000"/>
                </a:solidFill>
              </a:rPr>
              <a:t>2/ Integrated Community Based Care  &amp; Supporting </a:t>
            </a:r>
            <a:r>
              <a:rPr lang="en-GB" sz="1600" b="1" dirty="0">
                <a:solidFill>
                  <a:srgbClr val="FF0000"/>
                </a:solidFill>
              </a:rPr>
              <a:t>people with </a:t>
            </a:r>
            <a:r>
              <a:rPr lang="en-GB" sz="1600" b="1" dirty="0" smtClean="0">
                <a:solidFill>
                  <a:srgbClr val="FF0000"/>
                </a:solidFill>
              </a:rPr>
              <a:t>LTC</a:t>
            </a:r>
          </a:p>
          <a:p>
            <a:pPr algn="ctr"/>
            <a:r>
              <a:rPr lang="en-GB" sz="1600" b="1" dirty="0" smtClean="0">
                <a:solidFill>
                  <a:srgbClr val="FF0000"/>
                </a:solidFill>
              </a:rPr>
              <a:t>3/ Digital &amp; Technology </a:t>
            </a:r>
            <a:endParaRPr lang="en-GB" sz="1600" b="1" dirty="0">
              <a:solidFill>
                <a:srgbClr val="FF0000"/>
              </a:solidFill>
            </a:endParaRPr>
          </a:p>
          <a:p>
            <a:endParaRPr lang="en-GB" dirty="0"/>
          </a:p>
        </p:txBody>
      </p:sp>
    </p:spTree>
    <p:extLst>
      <p:ext uri="{BB962C8B-B14F-4D97-AF65-F5344CB8AC3E}">
        <p14:creationId xmlns:p14="http://schemas.microsoft.com/office/powerpoint/2010/main" val="33021621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027971" y="1246225"/>
            <a:ext cx="3083143" cy="923695"/>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Chief AHP Officer NHSE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Suzanne Rastrick</a:t>
            </a:r>
          </a:p>
        </p:txBody>
      </p:sp>
      <p:sp>
        <p:nvSpPr>
          <p:cNvPr id="10" name="Rounded Rectangle 9"/>
          <p:cNvSpPr/>
          <p:nvPr/>
        </p:nvSpPr>
        <p:spPr>
          <a:xfrm>
            <a:off x="5368411" y="2484259"/>
            <a:ext cx="3083143" cy="1310844"/>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NHSE Regional Chief AHP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Rachel Wakefield (</a:t>
            </a:r>
            <a:r>
              <a:rPr kumimoji="0" lang="en-GB" sz="1800" b="0" i="0" u="none" strike="noStrike" kern="1200" cap="none" spc="0" normalizeH="0" baseline="0" noProof="0" err="1">
                <a:ln>
                  <a:noFill/>
                </a:ln>
                <a:solidFill>
                  <a:prstClr val="white"/>
                </a:solidFill>
                <a:effectLst/>
                <a:uLnTx/>
                <a:uFillTx/>
                <a:latin typeface="Calibri" panose="020F0502020204030204"/>
                <a:ea typeface="+mn-ea"/>
                <a:cs typeface="+mn-cs"/>
              </a:rPr>
              <a:t>EofE</a:t>
            </a: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a:t>
            </a: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Phillipa Wright (London)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Regional AHP Boards</a:t>
            </a: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1" name="Rounded Rectangle 10"/>
          <p:cNvSpPr/>
          <p:nvPr/>
        </p:nvSpPr>
        <p:spPr>
          <a:xfrm>
            <a:off x="5678537" y="4076370"/>
            <a:ext cx="2293209" cy="1913357"/>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BLMK/NEL AHP Councils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(Hannah </a:t>
            </a:r>
            <a:r>
              <a:rPr kumimoji="0" lang="en-GB" sz="1800" b="0" i="0" u="none" strike="noStrike" kern="1200" cap="none" spc="0" normalizeH="0" baseline="0" noProof="0" dirty="0" err="1" smtClean="0">
                <a:ln>
                  <a:noFill/>
                </a:ln>
                <a:solidFill>
                  <a:prstClr val="white"/>
                </a:solidFill>
                <a:effectLst/>
                <a:uLnTx/>
                <a:uFillTx/>
                <a:latin typeface="Calibri" panose="020F0502020204030204"/>
                <a:ea typeface="+mn-ea"/>
                <a:cs typeface="+mn-cs"/>
              </a:rPr>
              <a:t>Harniess</a:t>
            </a: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Chief AHP NEL ICB)  BLMK Chief AHP TBC)</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12" name="Rounded Rectangle 11"/>
          <p:cNvSpPr/>
          <p:nvPr/>
        </p:nvSpPr>
        <p:spPr>
          <a:xfrm>
            <a:off x="8727156" y="2489403"/>
            <a:ext cx="3139496" cy="1136114"/>
          </a:xfrm>
          <a:prstGeom prst="roundRect">
            <a:avLst/>
          </a:prstGeom>
          <a:solidFill>
            <a:srgbClr val="A561C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 NHSE Regional AHP Workforce training and Education Lead (London &amp; </a:t>
            </a:r>
            <a:r>
              <a:rPr kumimoji="0" lang="en-GB" sz="1800" b="0" i="0" u="none" strike="noStrike" kern="1200" cap="none" spc="0" normalizeH="0" baseline="0" noProof="0" err="1">
                <a:ln>
                  <a:noFill/>
                </a:ln>
                <a:solidFill>
                  <a:prstClr val="white"/>
                </a:solidFill>
                <a:effectLst/>
                <a:uLnTx/>
                <a:uFillTx/>
                <a:latin typeface="Calibri" panose="020F0502020204030204"/>
                <a:ea typeface="+mn-ea"/>
                <a:cs typeface="+mn-cs"/>
              </a:rPr>
              <a:t>EofE</a:t>
            </a: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 </a:t>
            </a:r>
          </a:p>
        </p:txBody>
      </p:sp>
      <p:sp>
        <p:nvSpPr>
          <p:cNvPr id="13" name="Rounded Rectangle 12"/>
          <p:cNvSpPr/>
          <p:nvPr/>
        </p:nvSpPr>
        <p:spPr>
          <a:xfrm>
            <a:off x="8931362" y="4176055"/>
            <a:ext cx="2935289" cy="980145"/>
          </a:xfrm>
          <a:prstGeom prst="roundRect">
            <a:avLst/>
          </a:prstGeom>
          <a:solidFill>
            <a:srgbClr val="A561C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BLMK &amp; NEL AHP Faculty Leads</a:t>
            </a:r>
          </a:p>
        </p:txBody>
      </p:sp>
      <p:cxnSp>
        <p:nvCxnSpPr>
          <p:cNvPr id="19" name="Straight Arrow Connector 18"/>
          <p:cNvCxnSpPr>
            <a:stCxn id="4" idx="2"/>
            <a:endCxn id="10" idx="0"/>
          </p:cNvCxnSpPr>
          <p:nvPr/>
        </p:nvCxnSpPr>
        <p:spPr>
          <a:xfrm flipH="1">
            <a:off x="6909983" y="2169920"/>
            <a:ext cx="1659560" cy="3143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a:stretch>
            <a:fillRect/>
          </a:stretch>
        </p:blipFill>
        <p:spPr>
          <a:xfrm>
            <a:off x="3226095" y="3635768"/>
            <a:ext cx="2068079" cy="1329835"/>
          </a:xfrm>
          <a:prstGeom prst="rect">
            <a:avLst/>
          </a:prstGeom>
          <a:solidFill>
            <a:srgbClr val="FFFFFF">
              <a:shade val="85000"/>
            </a:srgbClr>
          </a:solidFill>
          <a:ln w="9525" cap="rnd">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cxnSp>
        <p:nvCxnSpPr>
          <p:cNvPr id="14" name="Straight Arrow Connector 13"/>
          <p:cNvCxnSpPr/>
          <p:nvPr/>
        </p:nvCxnSpPr>
        <p:spPr>
          <a:xfrm flipH="1">
            <a:off x="5196983" y="5235376"/>
            <a:ext cx="481554" cy="490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3" idx="1"/>
            <a:endCxn id="11" idx="3"/>
          </p:cNvCxnSpPr>
          <p:nvPr/>
        </p:nvCxnSpPr>
        <p:spPr>
          <a:xfrm flipH="1" flipV="1">
            <a:off x="7971746" y="4655208"/>
            <a:ext cx="959616" cy="10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8931363" y="5610361"/>
            <a:ext cx="2484929" cy="1151059"/>
          </a:xfrm>
          <a:prstGeom prst="roundRect">
            <a:avLst/>
          </a:prstGeom>
          <a:solidFill>
            <a:srgbClr val="A561C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BLMK and NEL AHP Faculty </a:t>
            </a:r>
            <a:r>
              <a:rPr kumimoji="0" lang="en-GB" sz="1800" b="0" i="0" u="none" strike="noStrike" kern="1200" cap="none" spc="0" normalizeH="0" baseline="0" noProof="0" err="1">
                <a:ln>
                  <a:noFill/>
                </a:ln>
                <a:solidFill>
                  <a:prstClr val="white"/>
                </a:solidFill>
                <a:effectLst/>
                <a:uLnTx/>
                <a:uFillTx/>
                <a:latin typeface="Calibri" panose="020F0502020204030204"/>
                <a:ea typeface="+mn-ea"/>
                <a:cs typeface="+mn-cs"/>
              </a:rPr>
              <a:t>Worksteams</a:t>
            </a: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1" name="Straight Arrow Connector 80"/>
          <p:cNvCxnSpPr>
            <a:stCxn id="12" idx="2"/>
          </p:cNvCxnSpPr>
          <p:nvPr/>
        </p:nvCxnSpPr>
        <p:spPr>
          <a:xfrm flipH="1">
            <a:off x="10220342" y="3625517"/>
            <a:ext cx="76562" cy="565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endCxn id="11" idx="0"/>
          </p:cNvCxnSpPr>
          <p:nvPr/>
        </p:nvCxnSpPr>
        <p:spPr>
          <a:xfrm flipH="1">
            <a:off x="6825142" y="3706796"/>
            <a:ext cx="4129" cy="369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H="1" flipV="1">
            <a:off x="10039927" y="3625517"/>
            <a:ext cx="2844" cy="565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cxnSpLocks/>
          </p:cNvCxnSpPr>
          <p:nvPr/>
        </p:nvCxnSpPr>
        <p:spPr>
          <a:xfrm flipH="1">
            <a:off x="10339480" y="5156199"/>
            <a:ext cx="15354" cy="45416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12" idx="1"/>
          </p:cNvCxnSpPr>
          <p:nvPr/>
        </p:nvCxnSpPr>
        <p:spPr>
          <a:xfrm flipH="1">
            <a:off x="8451554" y="3057460"/>
            <a:ext cx="275602"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North East London Health and Care Partnership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6095" y="5709127"/>
            <a:ext cx="2623870" cy="953525"/>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Arrow Connector 23"/>
          <p:cNvCxnSpPr/>
          <p:nvPr/>
        </p:nvCxnSpPr>
        <p:spPr>
          <a:xfrm flipH="1">
            <a:off x="5037127" y="4666127"/>
            <a:ext cx="6414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044759" y="4788008"/>
            <a:ext cx="6261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368411" y="5321550"/>
            <a:ext cx="409038" cy="4039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7027971" y="3706795"/>
            <a:ext cx="35486" cy="368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descr="A map of united kingdom with numbers&#10;&#10;Description automatically generated">
            <a:extLst>
              <a:ext uri="{FF2B5EF4-FFF2-40B4-BE49-F238E27FC236}">
                <a16:creationId xmlns:a16="http://schemas.microsoft.com/office/drawing/2014/main" id="{0C636638-D7E7-BB53-8940-D6B49BBBB3B8}"/>
              </a:ext>
            </a:extLst>
          </p:cNvPr>
          <p:cNvPicPr>
            <a:picLocks noChangeAspect="1"/>
          </p:cNvPicPr>
          <p:nvPr/>
        </p:nvPicPr>
        <p:blipFill>
          <a:blip r:embed="rId5"/>
          <a:stretch>
            <a:fillRect/>
          </a:stretch>
        </p:blipFill>
        <p:spPr>
          <a:xfrm>
            <a:off x="229705" y="2753942"/>
            <a:ext cx="2743200" cy="2299855"/>
          </a:xfrm>
          <a:prstGeom prst="rect">
            <a:avLst/>
          </a:prstGeom>
        </p:spPr>
      </p:pic>
    </p:spTree>
    <p:extLst>
      <p:ext uri="{BB962C8B-B14F-4D97-AF65-F5344CB8AC3E}">
        <p14:creationId xmlns:p14="http://schemas.microsoft.com/office/powerpoint/2010/main" val="35108111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Developing </a:t>
            </a:r>
            <a:r>
              <a:rPr lang="en-GB" dirty="0"/>
              <a:t>our ELFT AHP Vision </a:t>
            </a:r>
            <a:r>
              <a:rPr lang="en-GB" dirty="0" smtClean="0"/>
              <a:t>and</a:t>
            </a:r>
            <a:br>
              <a:rPr lang="en-GB" dirty="0" smtClean="0"/>
            </a:br>
            <a:r>
              <a:rPr lang="en-GB" dirty="0" smtClean="0"/>
              <a:t>Priorities </a:t>
            </a:r>
            <a:endParaRPr lang="en-GB" dirty="0"/>
          </a:p>
        </p:txBody>
      </p:sp>
      <p:graphicFrame>
        <p:nvGraphicFramePr>
          <p:cNvPr id="3" name="Diagram 2"/>
          <p:cNvGraphicFramePr/>
          <p:nvPr>
            <p:extLst>
              <p:ext uri="{D42A27DB-BD31-4B8C-83A1-F6EECF244321}">
                <p14:modId xmlns:p14="http://schemas.microsoft.com/office/powerpoint/2010/main" val="3488953747"/>
              </p:ext>
            </p:extLst>
          </p:nvPr>
        </p:nvGraphicFramePr>
        <p:xfrm>
          <a:off x="573157" y="1404362"/>
          <a:ext cx="11057765" cy="5453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descr="A logo for a company&#10;&#10;Description automatically generated">
            <a:extLst>
              <a:ext uri="{FF2B5EF4-FFF2-40B4-BE49-F238E27FC236}">
                <a16:creationId xmlns:a16="http://schemas.microsoft.com/office/drawing/2014/main" id="{194C6D31-37D3-80C3-0FEE-1C86B89C2CF3}"/>
              </a:ext>
            </a:extLst>
          </p:cNvPr>
          <p:cNvPicPr>
            <a:picLocks noChangeAspect="1"/>
          </p:cNvPicPr>
          <p:nvPr/>
        </p:nvPicPr>
        <p:blipFill>
          <a:blip r:embed="rId8"/>
          <a:stretch>
            <a:fillRect/>
          </a:stretch>
        </p:blipFill>
        <p:spPr>
          <a:xfrm>
            <a:off x="9925947" y="321572"/>
            <a:ext cx="1704975" cy="847725"/>
          </a:xfrm>
          <a:prstGeom prst="rect">
            <a:avLst/>
          </a:prstGeom>
        </p:spPr>
      </p:pic>
      <p:sp>
        <p:nvSpPr>
          <p:cNvPr id="4" name="TextBox 3"/>
          <p:cNvSpPr txBox="1"/>
          <p:nvPr/>
        </p:nvSpPr>
        <p:spPr>
          <a:xfrm>
            <a:off x="838200" y="5921829"/>
            <a:ext cx="6143171" cy="523220"/>
          </a:xfrm>
          <a:prstGeom prst="rect">
            <a:avLst/>
          </a:prstGeom>
          <a:noFill/>
        </p:spPr>
        <p:txBody>
          <a:bodyPr wrap="square" rtlCol="0">
            <a:spAutoFit/>
          </a:bodyPr>
          <a:lstStyle/>
          <a:p>
            <a:r>
              <a:rPr lang="en-GB" sz="2800" b="1" dirty="0" smtClean="0"/>
              <a:t>Feb 2023 to March 2024</a:t>
            </a:r>
            <a:endParaRPr lang="en-GB" sz="2800" b="1" dirty="0"/>
          </a:p>
        </p:txBody>
      </p:sp>
    </p:spTree>
    <p:extLst>
      <p:ext uri="{BB962C8B-B14F-4D97-AF65-F5344CB8AC3E}">
        <p14:creationId xmlns:p14="http://schemas.microsoft.com/office/powerpoint/2010/main" val="23428651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A77F04-71FA-5127-761E-16EA4DE66FD1}"/>
              </a:ext>
            </a:extLst>
          </p:cNvPr>
          <p:cNvSpPr/>
          <p:nvPr/>
        </p:nvSpPr>
        <p:spPr>
          <a:xfrm>
            <a:off x="159339" y="2305542"/>
            <a:ext cx="1473287" cy="216974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Calibri"/>
              </a:rPr>
              <a:t>AHP 2024/25 </a:t>
            </a:r>
            <a:endParaRPr kumimoji="0" lang="en-US" sz="1600" b="1" i="0" u="none" strike="noStrike" kern="1200" cap="none" spc="0" normalizeH="0" baseline="0" noProof="0" dirty="0">
              <a:ln>
                <a:noFill/>
              </a:ln>
              <a:solidFill>
                <a:srgbClr val="000000"/>
              </a:solidFill>
              <a:effectLst/>
              <a:uLnTx/>
              <a:uFillTx/>
              <a:latin typeface="Arial"/>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Calibri"/>
              </a:rPr>
              <a:t>Annual Plan Priorities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a:ea typeface="Calibri"/>
                <a:cs typeface="Calibri"/>
              </a:rPr>
              <a:t>To Grow and develop AHPs at ELFT to reflect and meet the needs of our service users </a:t>
            </a:r>
          </a:p>
        </p:txBody>
      </p:sp>
      <p:sp>
        <p:nvSpPr>
          <p:cNvPr id="5" name="Rectangle 4">
            <a:extLst>
              <a:ext uri="{FF2B5EF4-FFF2-40B4-BE49-F238E27FC236}">
                <a16:creationId xmlns:a16="http://schemas.microsoft.com/office/drawing/2014/main" id="{88040B2C-E5F6-B4AE-82B5-C01A84D5E308}"/>
              </a:ext>
            </a:extLst>
          </p:cNvPr>
          <p:cNvSpPr/>
          <p:nvPr/>
        </p:nvSpPr>
        <p:spPr>
          <a:xfrm>
            <a:off x="2257102" y="894450"/>
            <a:ext cx="1633708" cy="63386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Calibri"/>
              </a:rPr>
              <a:t>Improved Population Health</a:t>
            </a:r>
          </a:p>
        </p:txBody>
      </p:sp>
      <p:sp>
        <p:nvSpPr>
          <p:cNvPr id="7" name="Rectangle 6">
            <a:extLst>
              <a:ext uri="{FF2B5EF4-FFF2-40B4-BE49-F238E27FC236}">
                <a16:creationId xmlns:a16="http://schemas.microsoft.com/office/drawing/2014/main" id="{56C491FD-E604-9344-DEF7-DE718783197F}"/>
              </a:ext>
            </a:extLst>
          </p:cNvPr>
          <p:cNvSpPr/>
          <p:nvPr/>
        </p:nvSpPr>
        <p:spPr>
          <a:xfrm>
            <a:off x="2257100" y="2406157"/>
            <a:ext cx="1633708" cy="63386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Calibri"/>
              </a:rPr>
              <a:t>Improved Experience of Care</a:t>
            </a: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9" name="Rectangle 8">
            <a:extLst>
              <a:ext uri="{FF2B5EF4-FFF2-40B4-BE49-F238E27FC236}">
                <a16:creationId xmlns:a16="http://schemas.microsoft.com/office/drawing/2014/main" id="{D14CF52A-E226-1663-AADA-0B700E67665E}"/>
              </a:ext>
            </a:extLst>
          </p:cNvPr>
          <p:cNvSpPr/>
          <p:nvPr/>
        </p:nvSpPr>
        <p:spPr>
          <a:xfrm>
            <a:off x="2257098" y="3905575"/>
            <a:ext cx="1633708" cy="63386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Calibri"/>
              </a:rPr>
              <a:t>Improved Staff Experience</a:t>
            </a: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10" name="Rectangle 9">
            <a:extLst>
              <a:ext uri="{FF2B5EF4-FFF2-40B4-BE49-F238E27FC236}">
                <a16:creationId xmlns:a16="http://schemas.microsoft.com/office/drawing/2014/main" id="{CEED66E1-0754-BBEB-109D-B072037E1EBF}"/>
              </a:ext>
            </a:extLst>
          </p:cNvPr>
          <p:cNvSpPr/>
          <p:nvPr/>
        </p:nvSpPr>
        <p:spPr>
          <a:xfrm>
            <a:off x="2257097" y="5404994"/>
            <a:ext cx="1633708" cy="63386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Calibri"/>
              </a:rPr>
              <a:t>Improved Value</a:t>
            </a:r>
            <a:endParaRPr kumimoji="0" lang="en-US" sz="1400" b="0" i="0" u="none" strike="noStrike" kern="1200" cap="none" spc="0" normalizeH="0" baseline="0" noProof="0">
              <a:ln>
                <a:noFill/>
              </a:ln>
              <a:solidFill>
                <a:srgbClr val="000000"/>
              </a:solidFill>
              <a:effectLst/>
              <a:uLnTx/>
              <a:uFillTx/>
              <a:latin typeface="Arial"/>
              <a:ea typeface="+mn-ea"/>
              <a:cs typeface="Arial"/>
            </a:endParaRPr>
          </a:p>
        </p:txBody>
      </p:sp>
      <p:sp>
        <p:nvSpPr>
          <p:cNvPr id="11" name="TextBox 10">
            <a:extLst>
              <a:ext uri="{FF2B5EF4-FFF2-40B4-BE49-F238E27FC236}">
                <a16:creationId xmlns:a16="http://schemas.microsoft.com/office/drawing/2014/main" id="{65C0FF7E-B889-E61A-7BF9-953CF60A28D2}"/>
              </a:ext>
            </a:extLst>
          </p:cNvPr>
          <p:cNvSpPr txBox="1"/>
          <p:nvPr/>
        </p:nvSpPr>
        <p:spPr>
          <a:xfrm>
            <a:off x="2008416" y="30634"/>
            <a:ext cx="22240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Calibri"/>
              </a:rPr>
              <a:t>Trust Strategic Objective</a:t>
            </a: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E09724C8-F1B9-0826-F561-849F5BCB972D}"/>
              </a:ext>
            </a:extLst>
          </p:cNvPr>
          <p:cNvSpPr txBox="1"/>
          <p:nvPr/>
        </p:nvSpPr>
        <p:spPr>
          <a:xfrm>
            <a:off x="4380092" y="36774"/>
            <a:ext cx="233430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Calibri"/>
              </a:rPr>
              <a:t>Priority areas for the service</a:t>
            </a:r>
          </a:p>
        </p:txBody>
      </p:sp>
      <p:sp>
        <p:nvSpPr>
          <p:cNvPr id="45" name="TextBox 44">
            <a:extLst>
              <a:ext uri="{FF2B5EF4-FFF2-40B4-BE49-F238E27FC236}">
                <a16:creationId xmlns:a16="http://schemas.microsoft.com/office/drawing/2014/main" id="{4128A996-CC85-9846-E43E-AAD1936D53DD}"/>
              </a:ext>
            </a:extLst>
          </p:cNvPr>
          <p:cNvSpPr txBox="1"/>
          <p:nvPr/>
        </p:nvSpPr>
        <p:spPr>
          <a:xfrm>
            <a:off x="7126639" y="36775"/>
            <a:ext cx="45591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Calibri"/>
              </a:rPr>
              <a:t>Defined workstreams / projects / </a:t>
            </a:r>
            <a:r>
              <a:rPr kumimoji="0" lang="en-US" sz="1400" b="1" i="0" u="none" strike="noStrike" kern="1200" cap="none" spc="0" normalizeH="0" baseline="0" noProof="0" err="1">
                <a:ln>
                  <a:noFill/>
                </a:ln>
                <a:solidFill>
                  <a:prstClr val="black"/>
                </a:solidFill>
                <a:effectLst/>
                <a:uLnTx/>
                <a:uFillTx/>
                <a:latin typeface="Calibri" panose="020F0502020204030204"/>
                <a:ea typeface="+mn-ea"/>
                <a:cs typeface="Calibri"/>
              </a:rPr>
              <a:t>programmes</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Calibri"/>
              </a:rPr>
              <a:t> for 24-25</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pic>
        <p:nvPicPr>
          <p:cNvPr id="51" name="Picture 50" descr="Text&#10;&#10;Description automatically generated">
            <a:extLst>
              <a:ext uri="{FF2B5EF4-FFF2-40B4-BE49-F238E27FC236}">
                <a16:creationId xmlns:a16="http://schemas.microsoft.com/office/drawing/2014/main" id="{0492C38F-2DF5-9535-3365-2D915BE1542E}"/>
              </a:ext>
            </a:extLst>
          </p:cNvPr>
          <p:cNvPicPr/>
          <p:nvPr/>
        </p:nvPicPr>
        <p:blipFill>
          <a:blip r:embed="rId3" cstate="print">
            <a:extLst>
              <a:ext uri="{28A0092B-C50C-407E-A947-70E740481C1C}">
                <a14:useLocalDpi xmlns:a14="http://schemas.microsoft.com/office/drawing/2010/main" val="0"/>
              </a:ext>
            </a:extLst>
          </a:blip>
          <a:srcRect l="46381" t="14839" r="7253" b="30968"/>
          <a:stretch>
            <a:fillRect/>
          </a:stretch>
        </p:blipFill>
        <p:spPr bwMode="auto">
          <a:xfrm>
            <a:off x="44513" y="41494"/>
            <a:ext cx="1400840" cy="682507"/>
          </a:xfrm>
          <a:prstGeom prst="rect">
            <a:avLst/>
          </a:prstGeom>
          <a:noFill/>
          <a:ln>
            <a:noFill/>
          </a:ln>
        </p:spPr>
      </p:pic>
      <p:sp>
        <p:nvSpPr>
          <p:cNvPr id="26" name="Rectangle 25">
            <a:extLst>
              <a:ext uri="{FF2B5EF4-FFF2-40B4-BE49-F238E27FC236}">
                <a16:creationId xmlns:a16="http://schemas.microsoft.com/office/drawing/2014/main" id="{8BA03909-C541-5F7D-D56F-0416C25262D0}"/>
              </a:ext>
            </a:extLst>
          </p:cNvPr>
          <p:cNvSpPr/>
          <p:nvPr/>
        </p:nvSpPr>
        <p:spPr>
          <a:xfrm>
            <a:off x="4229698" y="3091504"/>
            <a:ext cx="2215231" cy="154626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AHP Workforce Development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Growing and developing diverse AHP careers with equity of opportunities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BE05739-4D4A-841A-051A-628E56D7E7FA}"/>
              </a:ext>
            </a:extLst>
          </p:cNvPr>
          <p:cNvSpPr/>
          <p:nvPr/>
        </p:nvSpPr>
        <p:spPr>
          <a:xfrm>
            <a:off x="6653477" y="3091505"/>
            <a:ext cx="5248030" cy="154626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GB" sz="1000" b="1" i="0" u="none" strike="noStrike" kern="1200" cap="none" spc="0" normalizeH="0" baseline="0" noProof="0" dirty="0" smtClean="0">
                <a:ln>
                  <a:noFill/>
                </a:ln>
                <a:solidFill>
                  <a:srgbClr val="FF0000"/>
                </a:solidFill>
                <a:effectLst/>
                <a:uLnTx/>
                <a:uFillTx/>
                <a:latin typeface="Calibri" panose="020F0502020204030204"/>
                <a:ea typeface="+mn-ea"/>
                <a:cs typeface="+mn-cs"/>
              </a:rPr>
              <a:t>Recruitment </a:t>
            </a:r>
            <a:r>
              <a:rPr kumimoji="0" lang="en-GB" sz="1000" b="1" i="0" u="none" strike="noStrike" kern="1200" cap="none" spc="0" normalizeH="0" baseline="0" noProof="0" dirty="0">
                <a:ln>
                  <a:noFill/>
                </a:ln>
                <a:solidFill>
                  <a:srgbClr val="FF0000"/>
                </a:solidFill>
                <a:effectLst/>
                <a:uLnTx/>
                <a:uFillTx/>
                <a:latin typeface="Calibri" panose="020F0502020204030204"/>
                <a:ea typeface="+mn-ea"/>
                <a:cs typeface="+mn-cs"/>
              </a:rPr>
              <a:t>and Retention Project with focus on AHP Development Band </a:t>
            </a:r>
            <a:r>
              <a:rPr kumimoji="0" lang="en-GB" sz="1000" b="1" i="0" u="none" strike="noStrike" kern="1200" cap="none" spc="0" normalizeH="0" baseline="0" noProof="0" dirty="0" smtClean="0">
                <a:ln>
                  <a:noFill/>
                </a:ln>
                <a:solidFill>
                  <a:srgbClr val="FF0000"/>
                </a:solidFill>
                <a:effectLst/>
                <a:uLnTx/>
                <a:uFillTx/>
                <a:latin typeface="Calibri" panose="020F0502020204030204"/>
                <a:ea typeface="+mn-ea"/>
                <a:cs typeface="+mn-cs"/>
              </a:rPr>
              <a:t>5-7</a:t>
            </a:r>
            <a:endParaRPr kumimoji="0" lang="en-GB" sz="10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Scope AHP Workforce dashboard</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AHP Support worker development project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Apprenticeship and undergraduate placement expansion</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AHP Advanced clinical and consultant practice expansion</a:t>
            </a:r>
          </a:p>
        </p:txBody>
      </p:sp>
      <p:cxnSp>
        <p:nvCxnSpPr>
          <p:cNvPr id="85" name="Straight Arrow Connector 84"/>
          <p:cNvCxnSpPr>
            <a:stCxn id="5" idx="1"/>
            <a:endCxn id="4" idx="3"/>
          </p:cNvCxnSpPr>
          <p:nvPr/>
        </p:nvCxnSpPr>
        <p:spPr>
          <a:xfrm flipH="1">
            <a:off x="1632626" y="1211383"/>
            <a:ext cx="624476" cy="21790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8" name="Straight Arrow Connector 87"/>
          <p:cNvCxnSpPr>
            <a:stCxn id="7" idx="1"/>
            <a:endCxn id="4" idx="3"/>
          </p:cNvCxnSpPr>
          <p:nvPr/>
        </p:nvCxnSpPr>
        <p:spPr>
          <a:xfrm flipH="1">
            <a:off x="1632626" y="2723090"/>
            <a:ext cx="624474" cy="6673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1" name="Straight Arrow Connector 90"/>
          <p:cNvCxnSpPr>
            <a:stCxn id="9" idx="1"/>
            <a:endCxn id="4" idx="3"/>
          </p:cNvCxnSpPr>
          <p:nvPr/>
        </p:nvCxnSpPr>
        <p:spPr>
          <a:xfrm flipH="1" flipV="1">
            <a:off x="1632626" y="3390414"/>
            <a:ext cx="624472" cy="8320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4" name="Straight Arrow Connector 93"/>
          <p:cNvCxnSpPr>
            <a:stCxn id="10" idx="1"/>
            <a:endCxn id="4" idx="3"/>
          </p:cNvCxnSpPr>
          <p:nvPr/>
        </p:nvCxnSpPr>
        <p:spPr>
          <a:xfrm flipH="1" flipV="1">
            <a:off x="1632626" y="3390414"/>
            <a:ext cx="624471" cy="23315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3A6B937B-A71D-9A18-9D8B-5A604871C249}"/>
              </a:ext>
            </a:extLst>
          </p:cNvPr>
          <p:cNvSpPr/>
          <p:nvPr/>
        </p:nvSpPr>
        <p:spPr>
          <a:xfrm>
            <a:off x="4229697" y="1577530"/>
            <a:ext cx="2215232" cy="14560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AHP Leadership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Calibri"/>
              </a:rPr>
              <a:t>Raising visibility, diversity, reach &amp; influence within clinical pathways &amp; system transformation</a:t>
            </a:r>
            <a:r>
              <a:rPr kumimoji="0" lang="en-US" sz="1600" b="0" i="0" u="none" strike="noStrike" kern="1200" cap="none" spc="0" normalizeH="0" baseline="0" noProof="0" dirty="0">
                <a:ln>
                  <a:noFill/>
                </a:ln>
                <a:solidFill>
                  <a:srgbClr val="000000"/>
                </a:solidFill>
                <a:effectLst/>
                <a:uLnTx/>
                <a:uFillTx/>
                <a:latin typeface="Arial"/>
                <a:ea typeface="+mn-ea"/>
                <a:cs typeface="Calibri"/>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199F538-72C7-2231-1AD8-CAF18D7E8C7F}"/>
              </a:ext>
            </a:extLst>
          </p:cNvPr>
          <p:cNvSpPr/>
          <p:nvPr/>
        </p:nvSpPr>
        <p:spPr>
          <a:xfrm>
            <a:off x="6653479" y="1577924"/>
            <a:ext cx="5248030" cy="145602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1" i="0" u="none" strike="noStrike" kern="1200" cap="none" spc="0" normalizeH="0" baseline="0" noProof="0" dirty="0" smtClean="0">
                <a:ln>
                  <a:noFill/>
                </a:ln>
                <a:solidFill>
                  <a:srgbClr val="FF0000"/>
                </a:solidFill>
                <a:effectLst/>
                <a:uLnTx/>
                <a:uFillTx/>
                <a:latin typeface="Calibri" panose="020F0502020204030204"/>
                <a:ea typeface="Calibri"/>
                <a:cs typeface="Calibri"/>
              </a:rPr>
              <a:t>Project</a:t>
            </a:r>
            <a:r>
              <a:rPr kumimoji="0" lang="en-US" sz="1000" b="1" i="0" u="none" strike="noStrike" kern="1200" cap="none" spc="0" normalizeH="0" noProof="0" dirty="0" smtClean="0">
                <a:ln>
                  <a:noFill/>
                </a:ln>
                <a:solidFill>
                  <a:srgbClr val="FF0000"/>
                </a:solidFill>
                <a:effectLst/>
                <a:uLnTx/>
                <a:uFillTx/>
                <a:latin typeface="Calibri" panose="020F0502020204030204"/>
                <a:ea typeface="Calibri"/>
                <a:cs typeface="Calibri"/>
              </a:rPr>
              <a:t> </a:t>
            </a:r>
            <a:r>
              <a:rPr kumimoji="0" lang="en-US" sz="1000" b="1" i="0" u="none" strike="noStrike" kern="1200" cap="none" spc="0" normalizeH="0" baseline="0" noProof="0" dirty="0" smtClean="0">
                <a:ln>
                  <a:noFill/>
                </a:ln>
                <a:solidFill>
                  <a:srgbClr val="FF0000"/>
                </a:solidFill>
                <a:effectLst/>
                <a:uLnTx/>
                <a:uFillTx/>
                <a:latin typeface="Calibri" panose="020F0502020204030204"/>
                <a:ea typeface="Calibri"/>
                <a:cs typeface="Calibri"/>
              </a:rPr>
              <a:t>to </a:t>
            </a:r>
            <a:r>
              <a:rPr kumimoji="0" lang="en-US" sz="1000" b="1" i="0" u="none" strike="noStrike" kern="1200" cap="none" spc="0" normalizeH="0" baseline="0" noProof="0" dirty="0">
                <a:ln>
                  <a:noFill/>
                </a:ln>
                <a:solidFill>
                  <a:srgbClr val="FF0000"/>
                </a:solidFill>
                <a:effectLst/>
                <a:uLnTx/>
                <a:uFillTx/>
                <a:latin typeface="Calibri" panose="020F0502020204030204"/>
                <a:ea typeface="Calibri"/>
                <a:cs typeface="Calibri"/>
              </a:rPr>
              <a:t>develop and support diverse AHP Leaders who are able to be authentic, bring whole selves to work &amp; reflect the communities we serve.</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Review AHP leadership structures, support and development opportunities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Develop AHP communities of practice and/or professional networks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Celebrating and share AHP innovation and success through conferences, website and newsletters</a:t>
            </a:r>
          </a:p>
        </p:txBody>
      </p:sp>
      <p:sp>
        <p:nvSpPr>
          <p:cNvPr id="21" name="Rectangle 20">
            <a:extLst>
              <a:ext uri="{FF2B5EF4-FFF2-40B4-BE49-F238E27FC236}">
                <a16:creationId xmlns:a16="http://schemas.microsoft.com/office/drawing/2014/main" id="{73B79FE6-748B-EB08-F587-88A17E2ABCFE}"/>
              </a:ext>
            </a:extLst>
          </p:cNvPr>
          <p:cNvSpPr/>
          <p:nvPr/>
        </p:nvSpPr>
        <p:spPr>
          <a:xfrm>
            <a:off x="4229697" y="4695716"/>
            <a:ext cx="2215231" cy="187712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Arial"/>
              </a:rPr>
              <a:t>High quality, safe, effective and sustainable healthcare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libri" panose="020F0502020204030204"/>
                <a:ea typeface="+mn-ea"/>
                <a:cs typeface="+mn-cs"/>
              </a:rPr>
              <a:t>Enabling right care, right time and right place to improve health outcomes.</a:t>
            </a:r>
            <a:endParaRPr kumimoji="0" lang="en-GB" sz="10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E1CCA7B-25F9-371C-A6E3-4AD48F65B15D}"/>
              </a:ext>
            </a:extLst>
          </p:cNvPr>
          <p:cNvSpPr/>
          <p:nvPr/>
        </p:nvSpPr>
        <p:spPr>
          <a:xfrm>
            <a:off x="6653478" y="4696110"/>
            <a:ext cx="5248030" cy="187712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1" i="0" u="none" strike="noStrike" kern="1200" cap="none" spc="0" normalizeH="0" baseline="0" noProof="0" dirty="0">
                <a:ln>
                  <a:noFill/>
                </a:ln>
                <a:solidFill>
                  <a:srgbClr val="FF0000"/>
                </a:solidFill>
                <a:effectLst/>
                <a:uLnTx/>
                <a:uFillTx/>
                <a:latin typeface="Arial"/>
                <a:ea typeface="Calibri"/>
                <a:cs typeface="Arial"/>
              </a:rPr>
              <a:t>Increase AHP use of digital tools and enabling technology to improve access and pathway efficiencies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Implement AHP job planning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Calibri"/>
                <a:cs typeface="Arial"/>
              </a:rPr>
              <a:t>AHP Annual safe staffing reviews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Calibri"/>
                <a:cs typeface="Arial"/>
              </a:rPr>
              <a:t>Widening access to AHPs to meet physical health needs in mental health</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Calibri"/>
                <a:cs typeface="Arial"/>
              </a:rPr>
              <a:t>Scoping AHP Quality Dashboard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Calibri"/>
                <a:cs typeface="Arial"/>
              </a:rPr>
              <a:t>Develop AHP Clinical effectiveness champions/forum (Education/QI/Research)</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Calibri"/>
                <a:cs typeface="Arial"/>
              </a:rPr>
              <a:t>Develop ELFT AHP champions/networks within Sustainability, Digital and EDI</a:t>
            </a:r>
          </a:p>
        </p:txBody>
      </p:sp>
      <p:sp>
        <p:nvSpPr>
          <p:cNvPr id="24" name="Rectangle 23">
            <a:extLst>
              <a:ext uri="{FF2B5EF4-FFF2-40B4-BE49-F238E27FC236}">
                <a16:creationId xmlns:a16="http://schemas.microsoft.com/office/drawing/2014/main" id="{38D1D7F3-9CCF-E081-E0C4-377683783B3D}"/>
              </a:ext>
            </a:extLst>
          </p:cNvPr>
          <p:cNvSpPr/>
          <p:nvPr/>
        </p:nvSpPr>
        <p:spPr>
          <a:xfrm>
            <a:off x="4229696" y="384398"/>
            <a:ext cx="2215231" cy="113518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Arial"/>
              </a:rPr>
              <a:t>Living Well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Calibri"/>
              </a:rPr>
              <a:t>Working with our communities to enable equitable health promotion, prevention and living well. </a:t>
            </a:r>
            <a:r>
              <a:rPr kumimoji="0" lang="en-US" sz="1200" b="0" i="0" u="none" strike="noStrike" kern="1200" cap="none" spc="0" normalizeH="0" baseline="0" noProof="0" dirty="0">
                <a:ln>
                  <a:noFill/>
                </a:ln>
                <a:solidFill>
                  <a:srgbClr val="000000"/>
                </a:solidFill>
                <a:effectLst/>
                <a:uLnTx/>
                <a:uFillTx/>
                <a:latin typeface="Arial"/>
                <a:ea typeface="+mn-ea"/>
                <a:cs typeface="Calibri"/>
              </a:rPr>
              <a:t> </a:t>
            </a:r>
          </a:p>
        </p:txBody>
      </p:sp>
      <p:sp>
        <p:nvSpPr>
          <p:cNvPr id="25" name="Rectangle 24">
            <a:extLst>
              <a:ext uri="{FF2B5EF4-FFF2-40B4-BE49-F238E27FC236}">
                <a16:creationId xmlns:a16="http://schemas.microsoft.com/office/drawing/2014/main" id="{C0EA9FBE-69BF-D010-3E5E-833C9855F8F3}"/>
              </a:ext>
            </a:extLst>
          </p:cNvPr>
          <p:cNvSpPr/>
          <p:nvPr/>
        </p:nvSpPr>
        <p:spPr>
          <a:xfrm>
            <a:off x="6653477" y="384793"/>
            <a:ext cx="5248030" cy="113518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1" i="0" u="none" strike="noStrike" kern="1200" cap="none" spc="0" normalizeH="0" baseline="0" noProof="0" dirty="0" smtClean="0">
                <a:ln>
                  <a:noFill/>
                </a:ln>
                <a:solidFill>
                  <a:srgbClr val="FF0000"/>
                </a:solidFill>
                <a:effectLst/>
                <a:uLnTx/>
                <a:uFillTx/>
                <a:latin typeface="Arial"/>
                <a:ea typeface="+mn-ea"/>
                <a:cs typeface="Arial"/>
              </a:rPr>
              <a:t>Projects</a:t>
            </a:r>
            <a:r>
              <a:rPr kumimoji="0" lang="en-US" sz="1000" b="1" i="0" u="none" strike="noStrike" kern="1200" cap="none" spc="0" normalizeH="0" noProof="0" dirty="0" smtClean="0">
                <a:ln>
                  <a:noFill/>
                </a:ln>
                <a:solidFill>
                  <a:srgbClr val="FF0000"/>
                </a:solidFill>
                <a:effectLst/>
                <a:uLnTx/>
                <a:uFillTx/>
                <a:latin typeface="Arial"/>
                <a:ea typeface="+mn-ea"/>
                <a:cs typeface="Arial"/>
              </a:rPr>
              <a:t> </a:t>
            </a:r>
            <a:r>
              <a:rPr kumimoji="0" lang="en-US" sz="1000" b="1" i="0" u="none" strike="noStrike" kern="1200" cap="none" spc="0" normalizeH="0" baseline="0" noProof="0" dirty="0" smtClean="0">
                <a:ln>
                  <a:noFill/>
                </a:ln>
                <a:solidFill>
                  <a:srgbClr val="FF0000"/>
                </a:solidFill>
                <a:effectLst/>
                <a:uLnTx/>
                <a:uFillTx/>
                <a:latin typeface="Arial"/>
                <a:ea typeface="+mn-ea"/>
                <a:cs typeface="Arial"/>
              </a:rPr>
              <a:t>working </a:t>
            </a:r>
            <a:r>
              <a:rPr kumimoji="0" lang="en-US" sz="1000" b="1" i="0" u="none" strike="noStrike" kern="1200" cap="none" spc="0" normalizeH="0" baseline="0" noProof="0" dirty="0">
                <a:ln>
                  <a:noFill/>
                </a:ln>
                <a:solidFill>
                  <a:srgbClr val="FF0000"/>
                </a:solidFill>
                <a:effectLst/>
                <a:uLnTx/>
                <a:uFillTx/>
                <a:latin typeface="Arial"/>
                <a:ea typeface="+mn-ea"/>
                <a:cs typeface="Arial"/>
              </a:rPr>
              <a:t>with service users and communities to support prevention, self-management and patient activation.</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AHPs involved within community place-based models of care and clinical pathway innovation e.g. Trieste, Intermediate Care and Integrated </a:t>
            </a:r>
            <a:r>
              <a:rPr kumimoji="0" lang="en-US" sz="1000" b="0" i="0" u="none" strike="noStrike" kern="1200" cap="none" spc="0" normalizeH="0" baseline="0" noProof="0" dirty="0" smtClean="0">
                <a:ln>
                  <a:noFill/>
                </a:ln>
                <a:solidFill>
                  <a:srgbClr val="000000"/>
                </a:solidFill>
                <a:effectLst/>
                <a:uLnTx/>
                <a:uFillTx/>
                <a:latin typeface="Arial"/>
                <a:ea typeface="+mn-ea"/>
                <a:cs typeface="Arial"/>
              </a:rPr>
              <a:t>Neighborhood </a:t>
            </a:r>
            <a:r>
              <a:rPr kumimoji="0" lang="en-US" sz="1000" b="0" i="0" u="none" strike="noStrike" kern="1200" cap="none" spc="0" normalizeH="0" baseline="0" noProof="0" dirty="0">
                <a:ln>
                  <a:noFill/>
                </a:ln>
                <a:solidFill>
                  <a:srgbClr val="000000"/>
                </a:solidFill>
                <a:effectLst/>
                <a:uLnTx/>
                <a:uFillTx/>
                <a:latin typeface="Arial"/>
                <a:ea typeface="+mn-ea"/>
                <a:cs typeface="Arial"/>
              </a:rPr>
              <a:t>Teams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AHP Primary Care roles development and support </a:t>
            </a:r>
          </a:p>
        </p:txBody>
      </p:sp>
      <p:cxnSp>
        <p:nvCxnSpPr>
          <p:cNvPr id="23" name="Straight Arrow Connector 22"/>
          <p:cNvCxnSpPr>
            <a:stCxn id="24" idx="1"/>
            <a:endCxn id="5" idx="3"/>
          </p:cNvCxnSpPr>
          <p:nvPr/>
        </p:nvCxnSpPr>
        <p:spPr>
          <a:xfrm flipH="1">
            <a:off x="3890810" y="951989"/>
            <a:ext cx="338886" cy="2593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p:cNvCxnSpPr>
            <a:stCxn id="2" idx="1"/>
            <a:endCxn id="7" idx="3"/>
          </p:cNvCxnSpPr>
          <p:nvPr/>
        </p:nvCxnSpPr>
        <p:spPr>
          <a:xfrm flipH="1">
            <a:off x="3890808" y="2305543"/>
            <a:ext cx="338889" cy="4175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p:cNvCxnSpPr>
            <a:stCxn id="2" idx="1"/>
            <a:endCxn id="9" idx="3"/>
          </p:cNvCxnSpPr>
          <p:nvPr/>
        </p:nvCxnSpPr>
        <p:spPr>
          <a:xfrm flipH="1">
            <a:off x="3890806" y="2305543"/>
            <a:ext cx="338891" cy="19169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a:stCxn id="26" idx="1"/>
            <a:endCxn id="9" idx="3"/>
          </p:cNvCxnSpPr>
          <p:nvPr/>
        </p:nvCxnSpPr>
        <p:spPr>
          <a:xfrm flipH="1">
            <a:off x="3890806" y="3864635"/>
            <a:ext cx="338892" cy="3578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p:cNvCxnSpPr>
            <a:stCxn id="21" idx="1"/>
            <a:endCxn id="10" idx="3"/>
          </p:cNvCxnSpPr>
          <p:nvPr/>
        </p:nvCxnSpPr>
        <p:spPr>
          <a:xfrm flipH="1">
            <a:off x="3890805" y="5634280"/>
            <a:ext cx="338892" cy="876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p:cNvCxnSpPr>
            <a:stCxn id="25" idx="1"/>
            <a:endCxn id="24" idx="3"/>
          </p:cNvCxnSpPr>
          <p:nvPr/>
        </p:nvCxnSpPr>
        <p:spPr>
          <a:xfrm flipH="1" flipV="1">
            <a:off x="6444927" y="951989"/>
            <a:ext cx="208550" cy="3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p:cNvCxnSpPr>
            <a:stCxn id="17" idx="1"/>
            <a:endCxn id="2" idx="3"/>
          </p:cNvCxnSpPr>
          <p:nvPr/>
        </p:nvCxnSpPr>
        <p:spPr>
          <a:xfrm flipH="1" flipV="1">
            <a:off x="6444929" y="2305543"/>
            <a:ext cx="208550" cy="3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p:cNvCxnSpPr>
            <a:stCxn id="27" idx="1"/>
            <a:endCxn id="26" idx="3"/>
          </p:cNvCxnSpPr>
          <p:nvPr/>
        </p:nvCxnSpPr>
        <p:spPr>
          <a:xfrm flipH="1">
            <a:off x="6444929" y="3864635"/>
            <a:ext cx="20854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p:cNvCxnSpPr>
            <a:stCxn id="22" idx="1"/>
            <a:endCxn id="21" idx="3"/>
          </p:cNvCxnSpPr>
          <p:nvPr/>
        </p:nvCxnSpPr>
        <p:spPr>
          <a:xfrm flipH="1" flipV="1">
            <a:off x="6444928" y="5634280"/>
            <a:ext cx="208550" cy="3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526229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1E32E0D1-61E0-417D-81EB-C9FC90BA0B2A}"/>
              </a:ext>
            </a:extLst>
          </p:cNvPr>
          <p:cNvSpPr/>
          <p:nvPr/>
        </p:nvSpPr>
        <p:spPr>
          <a:xfrm>
            <a:off x="290973" y="368886"/>
            <a:ext cx="2302325" cy="1373630"/>
          </a:xfrm>
          <a:prstGeom prst="roundRect">
            <a:avLst>
              <a:gd name="adj" fmla="val 411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216000" anchor="b"/>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Calibri" panose="020F0502020204030204"/>
                <a:ea typeface="+mn-ea"/>
                <a:cs typeface="+mn-cs"/>
              </a:rPr>
              <a:t> Living Well </a:t>
            </a:r>
            <a:endParaRPr kumimoji="0" lang="en-GB" sz="17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A2E2D299-184C-45E0-85E4-459323B26A7D}"/>
              </a:ext>
            </a:extLst>
          </p:cNvPr>
          <p:cNvSpPr/>
          <p:nvPr/>
        </p:nvSpPr>
        <p:spPr>
          <a:xfrm>
            <a:off x="912083" y="575855"/>
            <a:ext cx="1161044" cy="599927"/>
          </a:xfrm>
          <a:prstGeom prst="ellipse">
            <a:avLst/>
          </a:prstGeom>
          <a:blipFill rotWithShape="0">
            <a:blip r:embed="rId3"/>
            <a:stretch>
              <a:fillRect/>
            </a:stretch>
          </a:blipFill>
          <a:ln>
            <a:solidFill>
              <a:schemeClr val="tx2"/>
            </a:solidFill>
          </a:ln>
          <a:effectLst>
            <a:outerShdw blurRad="50800" dist="50800" dir="5400000" algn="ctr" rotWithShape="0">
              <a:schemeClr val="accent1"/>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7" name="Rectangle 6"/>
          <p:cNvSpPr/>
          <p:nvPr/>
        </p:nvSpPr>
        <p:spPr>
          <a:xfrm>
            <a:off x="2958058" y="1419350"/>
            <a:ext cx="7520065" cy="369332"/>
          </a:xfrm>
          <a:prstGeom prst="rect">
            <a:avLst/>
          </a:prstGeom>
          <a:solidFill>
            <a:srgbClr val="00B050"/>
          </a:solidFill>
        </p:spPr>
        <p:txBody>
          <a:bodyPr wrap="square">
            <a:spAutoFit/>
          </a:bodyPr>
          <a:lstStyle/>
          <a:p>
            <a:endParaRPr lang="en-GB" dirty="0"/>
          </a:p>
        </p:txBody>
      </p:sp>
      <p:graphicFrame>
        <p:nvGraphicFramePr>
          <p:cNvPr id="9" name="Table 8"/>
          <p:cNvGraphicFramePr>
            <a:graphicFrameLocks noGrp="1"/>
          </p:cNvGraphicFramePr>
          <p:nvPr>
            <p:extLst>
              <p:ext uri="{D42A27DB-BD31-4B8C-83A1-F6EECF244321}">
                <p14:modId xmlns:p14="http://schemas.microsoft.com/office/powerpoint/2010/main" val="1474322363"/>
              </p:ext>
            </p:extLst>
          </p:nvPr>
        </p:nvGraphicFramePr>
        <p:xfrm>
          <a:off x="2841469" y="371364"/>
          <a:ext cx="8128000" cy="138176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38292972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latin typeface="Arial"/>
                          <a:cs typeface="Calibri"/>
                        </a:rPr>
                        <a:t>We will work with our communities to enable equitable health promotion, prevention and living well. </a:t>
                      </a:r>
                      <a:endParaRPr lang="en-GB" dirty="0" smtClean="0"/>
                    </a:p>
                  </a:txBody>
                  <a:tcPr/>
                </a:tc>
                <a:extLst>
                  <a:ext uri="{0D108BD9-81ED-4DB2-BD59-A6C34878D82A}">
                    <a16:rowId xmlns:a16="http://schemas.microsoft.com/office/drawing/2014/main" val="3154814659"/>
                  </a:ext>
                </a:extLst>
              </a:tr>
              <a:tr h="370840">
                <a:tc>
                  <a:txBody>
                    <a:bodyPr/>
                    <a:lstStyle/>
                    <a:p>
                      <a:r>
                        <a:rPr lang="en-GB" dirty="0" smtClean="0"/>
                        <a:t>Leads:</a:t>
                      </a:r>
                      <a:r>
                        <a:rPr lang="en-GB" baseline="0" dirty="0" smtClean="0"/>
                        <a:t> Marion Levine </a:t>
                      </a:r>
                      <a:endParaRPr lang="en-GB" dirty="0"/>
                    </a:p>
                  </a:txBody>
                  <a:tcPr/>
                </a:tc>
                <a:extLst>
                  <a:ext uri="{0D108BD9-81ED-4DB2-BD59-A6C34878D82A}">
                    <a16:rowId xmlns:a16="http://schemas.microsoft.com/office/drawing/2014/main" val="167006909"/>
                  </a:ext>
                </a:extLst>
              </a:tr>
              <a:tr h="370840">
                <a:tc>
                  <a:txBody>
                    <a:bodyPr/>
                    <a:lstStyle/>
                    <a:p>
                      <a:r>
                        <a:rPr lang="en-GB" dirty="0" smtClean="0"/>
                        <a:t>Sponsor: Fiona Kelly</a:t>
                      </a:r>
                      <a:r>
                        <a:rPr lang="en-GB" baseline="0" dirty="0" smtClean="0"/>
                        <a:t> </a:t>
                      </a:r>
                      <a:endParaRPr lang="en-GB" dirty="0"/>
                    </a:p>
                  </a:txBody>
                  <a:tcPr/>
                </a:tc>
                <a:extLst>
                  <a:ext uri="{0D108BD9-81ED-4DB2-BD59-A6C34878D82A}">
                    <a16:rowId xmlns:a16="http://schemas.microsoft.com/office/drawing/2014/main" val="624798999"/>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291522050"/>
              </p:ext>
            </p:extLst>
          </p:nvPr>
        </p:nvGraphicFramePr>
        <p:xfrm>
          <a:off x="392919" y="2201261"/>
          <a:ext cx="9859392" cy="3261360"/>
        </p:xfrm>
        <a:graphic>
          <a:graphicData uri="http://schemas.openxmlformats.org/drawingml/2006/table">
            <a:tbl>
              <a:tblPr firstRow="1" firstCol="1" bandRow="1">
                <a:tableStyleId>{5C22544A-7EE6-4342-B048-85BDC9FD1C3A}</a:tableStyleId>
              </a:tblPr>
              <a:tblGrid>
                <a:gridCol w="1834744">
                  <a:extLst>
                    <a:ext uri="{9D8B030D-6E8A-4147-A177-3AD203B41FA5}">
                      <a16:colId xmlns:a16="http://schemas.microsoft.com/office/drawing/2014/main" val="3910283672"/>
                    </a:ext>
                  </a:extLst>
                </a:gridCol>
                <a:gridCol w="8024648">
                  <a:extLst>
                    <a:ext uri="{9D8B030D-6E8A-4147-A177-3AD203B41FA5}">
                      <a16:colId xmlns:a16="http://schemas.microsoft.com/office/drawing/2014/main" val="529386654"/>
                    </a:ext>
                  </a:extLst>
                </a:gridCol>
              </a:tblGrid>
              <a:tr h="1043686">
                <a:tc>
                  <a:txBody>
                    <a:bodyPr/>
                    <a:lstStyle/>
                    <a:p>
                      <a:pPr algn="ctr">
                        <a:lnSpc>
                          <a:spcPct val="107000"/>
                        </a:lnSpc>
                        <a:spcAft>
                          <a:spcPts val="0"/>
                        </a:spcAft>
                      </a:pPr>
                      <a:r>
                        <a:rPr lang="en-GB" sz="2000" dirty="0">
                          <a:solidFill>
                            <a:schemeClr val="tx1"/>
                          </a:solidFill>
                          <a:effectLst/>
                          <a:latin typeface="Arial" panose="020B0604020202020204" pitchFamily="34" charset="0"/>
                          <a:cs typeface="Arial" panose="020B0604020202020204" pitchFamily="34" charset="0"/>
                        </a:rPr>
                        <a:t> </a:t>
                      </a:r>
                    </a:p>
                    <a:p>
                      <a:pPr>
                        <a:lnSpc>
                          <a:spcPct val="107000"/>
                        </a:lnSpc>
                        <a:spcAft>
                          <a:spcPts val="0"/>
                        </a:spcAft>
                      </a:pPr>
                      <a:r>
                        <a:rPr lang="en-GB" sz="2000" dirty="0" smtClean="0">
                          <a:solidFill>
                            <a:schemeClr val="tx1"/>
                          </a:solidFill>
                          <a:effectLst/>
                          <a:latin typeface="Arial" panose="020B0604020202020204" pitchFamily="34" charset="0"/>
                          <a:cs typeface="Arial" panose="020B0604020202020204" pitchFamily="34" charset="0"/>
                        </a:rPr>
                        <a:t>1</a:t>
                      </a:r>
                      <a:r>
                        <a:rPr lang="en-GB" sz="2000" baseline="30000" dirty="0" smtClean="0">
                          <a:solidFill>
                            <a:schemeClr val="tx1"/>
                          </a:solidFill>
                          <a:effectLst/>
                          <a:latin typeface="Arial" panose="020B0604020202020204" pitchFamily="34" charset="0"/>
                          <a:cs typeface="Arial" panose="020B0604020202020204" pitchFamily="34" charset="0"/>
                        </a:rPr>
                        <a:t>st</a:t>
                      </a:r>
                      <a:r>
                        <a:rPr lang="en-GB" sz="2000" baseline="0" dirty="0" smtClean="0">
                          <a:solidFill>
                            <a:schemeClr val="tx1"/>
                          </a:solidFill>
                          <a:effectLst/>
                          <a:latin typeface="Arial" panose="020B0604020202020204" pitchFamily="34" charset="0"/>
                          <a:cs typeface="Arial" panose="020B0604020202020204" pitchFamily="34" charset="0"/>
                        </a:rPr>
                        <a:t> July AHP Living Well </a:t>
                      </a:r>
                      <a:r>
                        <a:rPr lang="en-GB" sz="2000" dirty="0" smtClean="0">
                          <a:solidFill>
                            <a:schemeClr val="tx1"/>
                          </a:solidFill>
                          <a:effectLst/>
                          <a:latin typeface="Arial" panose="020B0604020202020204" pitchFamily="34" charset="0"/>
                          <a:cs typeface="Arial" panose="020B0604020202020204" pitchFamily="34" charset="0"/>
                        </a:rPr>
                        <a:t> Workshop</a:t>
                      </a:r>
                      <a:r>
                        <a:rPr lang="en-GB" sz="2000" baseline="0" dirty="0" smtClean="0">
                          <a:solidFill>
                            <a:schemeClr val="tx1"/>
                          </a:solidFill>
                          <a:effectLst/>
                          <a:latin typeface="Arial" panose="020B0604020202020204" pitchFamily="34" charset="0"/>
                          <a:cs typeface="Arial" panose="020B0604020202020204" pitchFamily="34" charset="0"/>
                        </a:rPr>
                        <a:t> with </a:t>
                      </a:r>
                      <a:r>
                        <a:rPr lang="en-GB" sz="2000" baseline="0" dirty="0" smtClean="0">
                          <a:solidFill>
                            <a:schemeClr val="tx1"/>
                          </a:solidFill>
                          <a:effectLst/>
                          <a:latin typeface="Arial" panose="020B0604020202020204" pitchFamily="34" charset="0"/>
                          <a:cs typeface="Arial" panose="020B0604020202020204" pitchFamily="34" charset="0"/>
                        </a:rPr>
                        <a:t>Pop. Health Lead </a:t>
                      </a:r>
                      <a:r>
                        <a:rPr lang="en-GB" sz="2000" baseline="0" dirty="0" smtClean="0">
                          <a:solidFill>
                            <a:schemeClr val="tx1"/>
                          </a:solidFill>
                          <a:effectLst/>
                          <a:latin typeface="Arial" panose="020B0604020202020204" pitchFamily="34" charset="0"/>
                          <a:cs typeface="Arial" panose="020B0604020202020204" pitchFamily="34" charset="0"/>
                        </a:rPr>
                        <a:t>&amp; </a:t>
                      </a:r>
                      <a:r>
                        <a:rPr lang="en-GB" sz="2000" baseline="0" dirty="0" smtClean="0">
                          <a:solidFill>
                            <a:schemeClr val="tx1"/>
                          </a:solidFill>
                          <a:effectLst/>
                          <a:latin typeface="Arial" panose="020B0604020202020204" pitchFamily="34" charset="0"/>
                          <a:cs typeface="Arial" panose="020B0604020202020204" pitchFamily="34" charset="0"/>
                        </a:rPr>
                        <a:t>Working </a:t>
                      </a:r>
                      <a:r>
                        <a:rPr lang="en-GB" sz="2000" baseline="0" dirty="0" smtClean="0">
                          <a:solidFill>
                            <a:schemeClr val="tx1"/>
                          </a:solidFill>
                          <a:effectLst/>
                          <a:latin typeface="Arial" panose="020B0604020202020204" pitchFamily="34" charset="0"/>
                          <a:cs typeface="Arial" panose="020B0604020202020204" pitchFamily="34" charset="0"/>
                        </a:rPr>
                        <a:t>Together Group  </a:t>
                      </a:r>
                      <a:endParaRPr lang="en-GB" sz="2000" dirty="0">
                        <a:solidFill>
                          <a:schemeClr val="tx1"/>
                        </a:solidFill>
                        <a:effectLst/>
                        <a:latin typeface="Arial" panose="020B0604020202020204" pitchFamily="34" charset="0"/>
                        <a:cs typeface="Arial" panose="020B0604020202020204" pitchFamily="34" charset="0"/>
                      </a:endParaRPr>
                    </a:p>
                    <a:p>
                      <a:pPr algn="ctr">
                        <a:lnSpc>
                          <a:spcPct val="107000"/>
                        </a:lnSpc>
                        <a:spcAft>
                          <a:spcPts val="0"/>
                        </a:spcAft>
                      </a:pPr>
                      <a:r>
                        <a:rPr lang="en-GB" sz="2000" dirty="0">
                          <a:solidFill>
                            <a:schemeClr val="tx1"/>
                          </a:solidFill>
                          <a:effectLst/>
                          <a:latin typeface="Arial" panose="020B0604020202020204" pitchFamily="34" charset="0"/>
                          <a:cs typeface="Arial" panose="020B0604020202020204" pitchFamily="34" charset="0"/>
                        </a:rPr>
                        <a:t> </a:t>
                      </a:r>
                      <a:endParaRPr lang="en-GB"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92D050"/>
                    </a:solidFill>
                  </a:tcPr>
                </a:tc>
                <a:tc>
                  <a:txBody>
                    <a:bodyPr/>
                    <a:lstStyle/>
                    <a:p>
                      <a:pPr>
                        <a:lnSpc>
                          <a:spcPct val="107000"/>
                        </a:lnSpc>
                        <a:spcAft>
                          <a:spcPts val="0"/>
                        </a:spcAft>
                      </a:pPr>
                      <a:r>
                        <a:rPr lang="en-GB" sz="2000" dirty="0" smtClean="0">
                          <a:solidFill>
                            <a:schemeClr val="tx1"/>
                          </a:solidFill>
                          <a:effectLst/>
                          <a:latin typeface="Arial" panose="020B0604020202020204" pitchFamily="34" charset="0"/>
                          <a:cs typeface="Arial" panose="020B0604020202020204" pitchFamily="34" charset="0"/>
                        </a:rPr>
                        <a:t>Aim:</a:t>
                      </a:r>
                      <a:r>
                        <a:rPr lang="en-GB" sz="2000" baseline="0" dirty="0" smtClean="0">
                          <a:solidFill>
                            <a:schemeClr val="tx1"/>
                          </a:solidFill>
                          <a:effectLst/>
                          <a:latin typeface="Arial" panose="020B0604020202020204" pitchFamily="34" charset="0"/>
                          <a:cs typeface="Arial" panose="020B0604020202020204" pitchFamily="34" charset="0"/>
                        </a:rPr>
                        <a:t> </a:t>
                      </a:r>
                      <a:r>
                        <a:rPr lang="en-GB" sz="2000" dirty="0" smtClean="0">
                          <a:solidFill>
                            <a:schemeClr val="tx1"/>
                          </a:solidFill>
                          <a:effectLst/>
                          <a:latin typeface="Arial" panose="020B0604020202020204" pitchFamily="34" charset="0"/>
                          <a:cs typeface="Arial" panose="020B0604020202020204" pitchFamily="34" charset="0"/>
                        </a:rPr>
                        <a:t>Support </a:t>
                      </a:r>
                      <a:r>
                        <a:rPr lang="en-GB" sz="2000" dirty="0">
                          <a:solidFill>
                            <a:schemeClr val="tx1"/>
                          </a:solidFill>
                          <a:effectLst/>
                          <a:latin typeface="Arial" panose="020B0604020202020204" pitchFamily="34" charset="0"/>
                          <a:cs typeface="Arial" panose="020B0604020202020204" pitchFamily="34" charset="0"/>
                        </a:rPr>
                        <a:t>an ELFT AHP community of practice; working with people who are passionate about improvement work seeking to: </a:t>
                      </a:r>
                    </a:p>
                    <a:p>
                      <a:pPr marL="742950" lvl="1" indent="-285750">
                        <a:lnSpc>
                          <a:spcPct val="107000"/>
                        </a:lnSpc>
                        <a:spcAft>
                          <a:spcPts val="0"/>
                        </a:spcAft>
                        <a:buFont typeface="Courier New" panose="02070309020205020404" pitchFamily="49" charset="0"/>
                        <a:buChar char="o"/>
                      </a:pPr>
                      <a:r>
                        <a:rPr lang="en-GB" sz="2000" dirty="0">
                          <a:solidFill>
                            <a:schemeClr val="tx1"/>
                          </a:solidFill>
                          <a:effectLst/>
                          <a:latin typeface="Arial" panose="020B0604020202020204" pitchFamily="34" charset="0"/>
                          <a:cs typeface="Arial" panose="020B0604020202020204" pitchFamily="34" charset="0"/>
                        </a:rPr>
                        <a:t>Address health inequalities using a population health approach</a:t>
                      </a:r>
                    </a:p>
                    <a:p>
                      <a:pPr marL="742950" lvl="1" indent="-285750">
                        <a:lnSpc>
                          <a:spcPct val="107000"/>
                        </a:lnSpc>
                        <a:spcAft>
                          <a:spcPts val="0"/>
                        </a:spcAft>
                        <a:buFont typeface="Courier New" panose="02070309020205020404" pitchFamily="49" charset="0"/>
                        <a:buChar char="o"/>
                      </a:pPr>
                      <a:r>
                        <a:rPr lang="en-GB" sz="2000" dirty="0">
                          <a:solidFill>
                            <a:schemeClr val="tx1"/>
                          </a:solidFill>
                          <a:effectLst/>
                          <a:latin typeface="Arial" panose="020B0604020202020204" pitchFamily="34" charset="0"/>
                          <a:cs typeface="Arial" panose="020B0604020202020204" pitchFamily="34" charset="0"/>
                        </a:rPr>
                        <a:t>Develop early intervention and prevention pathways </a:t>
                      </a:r>
                    </a:p>
                    <a:p>
                      <a:pPr marL="742950" lvl="1" indent="-285750">
                        <a:lnSpc>
                          <a:spcPct val="107000"/>
                        </a:lnSpc>
                        <a:spcAft>
                          <a:spcPts val="0"/>
                        </a:spcAft>
                        <a:buFont typeface="Courier New" panose="02070309020205020404" pitchFamily="49" charset="0"/>
                        <a:buChar char="o"/>
                      </a:pPr>
                      <a:r>
                        <a:rPr lang="en-GB" sz="2000" dirty="0">
                          <a:solidFill>
                            <a:schemeClr val="tx1"/>
                          </a:solidFill>
                          <a:effectLst/>
                          <a:latin typeface="Arial" panose="020B0604020202020204" pitchFamily="34" charset="0"/>
                          <a:cs typeface="Arial" panose="020B0604020202020204" pitchFamily="34" charset="0"/>
                        </a:rPr>
                        <a:t>Enable access to the right care, right time, right person, right place </a:t>
                      </a:r>
                    </a:p>
                    <a:p>
                      <a:pPr marL="742950" lvl="1" indent="-285750">
                        <a:lnSpc>
                          <a:spcPct val="107000"/>
                        </a:lnSpc>
                        <a:spcAft>
                          <a:spcPts val="0"/>
                        </a:spcAft>
                        <a:buFont typeface="Courier New" panose="02070309020205020404" pitchFamily="49" charset="0"/>
                        <a:buChar char="o"/>
                      </a:pPr>
                      <a:r>
                        <a:rPr lang="en-GB" sz="2000" dirty="0">
                          <a:solidFill>
                            <a:schemeClr val="tx1"/>
                          </a:solidFill>
                          <a:effectLst/>
                          <a:latin typeface="Arial" panose="020B0604020202020204" pitchFamily="34" charset="0"/>
                          <a:cs typeface="Arial" panose="020B0604020202020204" pitchFamily="34" charset="0"/>
                        </a:rPr>
                        <a:t>Develop place based and partnership working to improve service user experience and health and well being  </a:t>
                      </a:r>
                    </a:p>
                    <a:p>
                      <a:pPr marL="742950" lvl="1" indent="-285750">
                        <a:lnSpc>
                          <a:spcPct val="107000"/>
                        </a:lnSpc>
                        <a:spcAft>
                          <a:spcPts val="0"/>
                        </a:spcAft>
                        <a:buFont typeface="Courier New" panose="02070309020205020404" pitchFamily="49" charset="0"/>
                        <a:buChar char="o"/>
                      </a:pPr>
                      <a:r>
                        <a:rPr lang="en-GB" sz="2000" dirty="0">
                          <a:solidFill>
                            <a:schemeClr val="tx1"/>
                          </a:solidFill>
                          <a:effectLst/>
                          <a:latin typeface="Arial" panose="020B0604020202020204" pitchFamily="34" charset="0"/>
                          <a:cs typeface="Arial" panose="020B0604020202020204" pitchFamily="34" charset="0"/>
                        </a:rPr>
                        <a:t>Deliver sustainable healthcare</a:t>
                      </a:r>
                      <a:endParaRPr lang="en-GB"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92D050"/>
                    </a:solidFill>
                  </a:tcPr>
                </a:tc>
                <a:extLst>
                  <a:ext uri="{0D108BD9-81ED-4DB2-BD59-A6C34878D82A}">
                    <a16:rowId xmlns:a16="http://schemas.microsoft.com/office/drawing/2014/main" val="2363160164"/>
                  </a:ext>
                </a:extLst>
              </a:tr>
            </a:tbl>
          </a:graphicData>
        </a:graphic>
      </p:graphicFrame>
      <p:sp>
        <p:nvSpPr>
          <p:cNvPr id="11" name="TextBox 10"/>
          <p:cNvSpPr txBox="1"/>
          <p:nvPr/>
        </p:nvSpPr>
        <p:spPr>
          <a:xfrm>
            <a:off x="337278" y="1865510"/>
            <a:ext cx="4512039" cy="369332"/>
          </a:xfrm>
          <a:prstGeom prst="rect">
            <a:avLst/>
          </a:prstGeom>
          <a:noFill/>
        </p:spPr>
        <p:txBody>
          <a:bodyPr wrap="square" rtlCol="0">
            <a:spAutoFit/>
          </a:bodyPr>
          <a:lstStyle/>
          <a:p>
            <a:r>
              <a:rPr lang="en-GB" b="1" dirty="0" smtClean="0"/>
              <a:t>Progress: </a:t>
            </a:r>
            <a:endParaRPr lang="en-GB" b="1" dirty="0"/>
          </a:p>
        </p:txBody>
      </p:sp>
      <p:sp>
        <p:nvSpPr>
          <p:cNvPr id="13" name="Hexagon 12"/>
          <p:cNvSpPr/>
          <p:nvPr/>
        </p:nvSpPr>
        <p:spPr>
          <a:xfrm>
            <a:off x="9851994" y="2122456"/>
            <a:ext cx="2496207" cy="2601311"/>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X11 projects</a:t>
            </a:r>
          </a:p>
          <a:p>
            <a:pPr algn="ctr"/>
            <a:r>
              <a:rPr lang="en-GB" dirty="0" smtClean="0"/>
              <a:t>MHLDA, CHS &amp; BCYP </a:t>
            </a:r>
          </a:p>
          <a:p>
            <a:pPr algn="ctr"/>
            <a:r>
              <a:rPr lang="en-GB" dirty="0" smtClean="0"/>
              <a:t>Primary Care/Community/Vol Partnership</a:t>
            </a:r>
            <a:endParaRPr lang="en-GB" dirty="0"/>
          </a:p>
        </p:txBody>
      </p:sp>
      <p:graphicFrame>
        <p:nvGraphicFramePr>
          <p:cNvPr id="14" name="Table 13"/>
          <p:cNvGraphicFramePr>
            <a:graphicFrameLocks noGrp="1"/>
          </p:cNvGraphicFramePr>
          <p:nvPr>
            <p:extLst>
              <p:ext uri="{D42A27DB-BD31-4B8C-83A1-F6EECF244321}">
                <p14:modId xmlns:p14="http://schemas.microsoft.com/office/powerpoint/2010/main" val="3987707046"/>
              </p:ext>
            </p:extLst>
          </p:nvPr>
        </p:nvGraphicFramePr>
        <p:xfrm>
          <a:off x="419725" y="5623602"/>
          <a:ext cx="10549744" cy="930243"/>
        </p:xfrm>
        <a:graphic>
          <a:graphicData uri="http://schemas.openxmlformats.org/drawingml/2006/table">
            <a:tbl>
              <a:tblPr firstRow="1" bandRow="1">
                <a:tableStyleId>{5C22544A-7EE6-4342-B048-85BDC9FD1C3A}</a:tableStyleId>
              </a:tblPr>
              <a:tblGrid>
                <a:gridCol w="10549744">
                  <a:extLst>
                    <a:ext uri="{9D8B030D-6E8A-4147-A177-3AD203B41FA5}">
                      <a16:colId xmlns:a16="http://schemas.microsoft.com/office/drawing/2014/main" val="400782826"/>
                    </a:ext>
                  </a:extLst>
                </a:gridCol>
              </a:tblGrid>
              <a:tr h="930243">
                <a:tc>
                  <a:txBody>
                    <a:bodyPr/>
                    <a:lstStyle/>
                    <a:p>
                      <a:pPr marL="285750" indent="-285750" algn="l">
                        <a:lnSpc>
                          <a:spcPts val="1700"/>
                        </a:lnSpc>
                        <a:buFont typeface="Arial" panose="020B0604020202020204" pitchFamily="34" charset="0"/>
                        <a:buChar char="•"/>
                        <a:defRPr/>
                      </a:pPr>
                      <a:r>
                        <a:rPr lang="en-US" sz="2000" b="1" dirty="0" smtClean="0">
                          <a:solidFill>
                            <a:schemeClr val="tx1"/>
                          </a:solidFill>
                        </a:rPr>
                        <a:t>AHPs Making Every Contact Count Workshop Jan 2025 </a:t>
                      </a:r>
                      <a:endParaRPr kumimoji="0" lang="en-GB" sz="2000" b="1" i="0" u="none" strike="noStrike" kern="1200" cap="none" spc="0" normalizeH="0" baseline="0" noProof="0" dirty="0" smtClean="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ts val="17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Continue to link AHPs </a:t>
                      </a:r>
                      <a:r>
                        <a:rPr kumimoji="0" lang="en-US" sz="2000" b="1" i="0" u="none" strike="noStrike" kern="1200" cap="none" spc="0" normalizeH="0" baseline="0" noProof="0" dirty="0" smtClean="0">
                          <a:ln>
                            <a:noFill/>
                          </a:ln>
                          <a:solidFill>
                            <a:schemeClr val="tx1"/>
                          </a:solidFill>
                          <a:effectLst/>
                          <a:uLnTx/>
                          <a:uFillTx/>
                          <a:latin typeface="+mn-lt"/>
                          <a:ea typeface="+mn-ea"/>
                          <a:cs typeface="Arial" panose="020B0604020202020204" pitchFamily="34" charset="0"/>
                        </a:rPr>
                        <a:t>to</a:t>
                      </a: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 </a:t>
                      </a:r>
                      <a:r>
                        <a:rPr lang="en-US" sz="2000" b="1" dirty="0" smtClean="0">
                          <a:solidFill>
                            <a:schemeClr val="tx1"/>
                          </a:solidFill>
                          <a:latin typeface="+mn-lt"/>
                          <a:cs typeface="Calibri"/>
                        </a:rPr>
                        <a:t>local &amp; system integrated </a:t>
                      </a: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improvement/collaborative work streams  </a:t>
                      </a:r>
                    </a:p>
                  </a:txBody>
                  <a:tcPr/>
                </a:tc>
                <a:extLst>
                  <a:ext uri="{0D108BD9-81ED-4DB2-BD59-A6C34878D82A}">
                    <a16:rowId xmlns:a16="http://schemas.microsoft.com/office/drawing/2014/main" val="3838934489"/>
                  </a:ext>
                </a:extLst>
              </a:tr>
            </a:tbl>
          </a:graphicData>
        </a:graphic>
      </p:graphicFrame>
      <p:sp>
        <p:nvSpPr>
          <p:cNvPr id="15" name="TextBox 14"/>
          <p:cNvSpPr txBox="1"/>
          <p:nvPr/>
        </p:nvSpPr>
        <p:spPr>
          <a:xfrm>
            <a:off x="172982" y="5333075"/>
            <a:ext cx="4512039" cy="400110"/>
          </a:xfrm>
          <a:prstGeom prst="rect">
            <a:avLst/>
          </a:prstGeom>
          <a:noFill/>
        </p:spPr>
        <p:txBody>
          <a:bodyPr wrap="square" rtlCol="0">
            <a:spAutoFit/>
          </a:bodyPr>
          <a:lstStyle/>
          <a:p>
            <a:r>
              <a:rPr lang="en-GB" sz="2000" b="1" dirty="0" smtClean="0"/>
              <a:t>Future: </a:t>
            </a:r>
            <a:endParaRPr lang="en-GB" sz="2000" b="1" dirty="0"/>
          </a:p>
        </p:txBody>
      </p:sp>
    </p:spTree>
    <p:extLst>
      <p:ext uri="{BB962C8B-B14F-4D97-AF65-F5344CB8AC3E}">
        <p14:creationId xmlns:p14="http://schemas.microsoft.com/office/powerpoint/2010/main" val="12043457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1E32E0D1-61E0-417D-81EB-C9FC90BA0B2A}"/>
              </a:ext>
            </a:extLst>
          </p:cNvPr>
          <p:cNvSpPr/>
          <p:nvPr/>
        </p:nvSpPr>
        <p:spPr>
          <a:xfrm>
            <a:off x="290973" y="368886"/>
            <a:ext cx="2302325" cy="1373630"/>
          </a:xfrm>
          <a:prstGeom prst="roundRect">
            <a:avLst>
              <a:gd name="adj" fmla="val 4118"/>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bIns="216000" anchor="b"/>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GB" sz="1700" b="1" i="0" u="none" strike="noStrike" kern="1200" cap="none" spc="0" normalizeH="0" baseline="0" noProof="0" dirty="0" smtClean="0">
                <a:ln>
                  <a:noFill/>
                </a:ln>
                <a:solidFill>
                  <a:prstClr val="white"/>
                </a:solidFill>
                <a:effectLst/>
                <a:uLnTx/>
                <a:uFillTx/>
                <a:latin typeface="Calibri" panose="020F0502020204030204"/>
                <a:ea typeface="+mn-ea"/>
                <a:cs typeface="+mn-cs"/>
              </a:rPr>
              <a:t>AHP</a:t>
            </a:r>
            <a:r>
              <a:rPr kumimoji="0" lang="en-GB" sz="1700" b="1" i="0" u="none" strike="noStrike" kern="1200" cap="none" spc="0" normalizeH="0" noProof="0" dirty="0" smtClean="0">
                <a:ln>
                  <a:noFill/>
                </a:ln>
                <a:solidFill>
                  <a:prstClr val="white"/>
                </a:solidFill>
                <a:effectLst/>
                <a:uLnTx/>
                <a:uFillTx/>
                <a:latin typeface="Calibri" panose="020F0502020204030204"/>
                <a:ea typeface="+mn-ea"/>
                <a:cs typeface="+mn-cs"/>
              </a:rPr>
              <a:t> Leadership </a:t>
            </a:r>
            <a:endParaRPr kumimoji="0" lang="en-GB" sz="17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2958058" y="1419350"/>
            <a:ext cx="7520065" cy="369332"/>
          </a:xfrm>
          <a:prstGeom prst="rect">
            <a:avLst/>
          </a:prstGeom>
          <a:solidFill>
            <a:srgbClr val="00B050"/>
          </a:solidFill>
        </p:spPr>
        <p:txBody>
          <a:bodyPr wrap="square">
            <a:spAutoFit/>
          </a:bodyPr>
          <a:lstStyle/>
          <a:p>
            <a:endParaRPr lang="en-GB" dirty="0"/>
          </a:p>
        </p:txBody>
      </p:sp>
      <p:graphicFrame>
        <p:nvGraphicFramePr>
          <p:cNvPr id="9" name="Table 8"/>
          <p:cNvGraphicFramePr>
            <a:graphicFrameLocks noGrp="1"/>
          </p:cNvGraphicFramePr>
          <p:nvPr>
            <p:extLst>
              <p:ext uri="{D42A27DB-BD31-4B8C-83A1-F6EECF244321}">
                <p14:modId xmlns:p14="http://schemas.microsoft.com/office/powerpoint/2010/main" val="3996556409"/>
              </p:ext>
            </p:extLst>
          </p:nvPr>
        </p:nvGraphicFramePr>
        <p:xfrm>
          <a:off x="2841469" y="371364"/>
          <a:ext cx="8128000" cy="138176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138292972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We</a:t>
                      </a:r>
                      <a:r>
                        <a:rPr lang="en-GB" baseline="0" dirty="0" smtClean="0"/>
                        <a:t> will raise the visibility, diversity, reach and influence of AHPS within clinical pathways and system transformation </a:t>
                      </a:r>
                      <a:endParaRPr lang="en-GB" dirty="0" smtClean="0"/>
                    </a:p>
                  </a:txBody>
                  <a:tcPr/>
                </a:tc>
                <a:extLst>
                  <a:ext uri="{0D108BD9-81ED-4DB2-BD59-A6C34878D82A}">
                    <a16:rowId xmlns:a16="http://schemas.microsoft.com/office/drawing/2014/main" val="3154814659"/>
                  </a:ext>
                </a:extLst>
              </a:tr>
              <a:tr h="370840">
                <a:tc>
                  <a:txBody>
                    <a:bodyPr/>
                    <a:lstStyle/>
                    <a:p>
                      <a:r>
                        <a:rPr lang="en-GB" dirty="0" smtClean="0"/>
                        <a:t>Leads:</a:t>
                      </a:r>
                      <a:r>
                        <a:rPr lang="en-GB" baseline="0" dirty="0" smtClean="0"/>
                        <a:t> Graham </a:t>
                      </a:r>
                      <a:r>
                        <a:rPr lang="en-GB" baseline="0" dirty="0" err="1" smtClean="0"/>
                        <a:t>Copnell</a:t>
                      </a:r>
                      <a:r>
                        <a:rPr lang="en-GB" baseline="0" dirty="0" smtClean="0"/>
                        <a:t>, </a:t>
                      </a:r>
                      <a:r>
                        <a:rPr lang="en-GB" baseline="0" dirty="0" err="1" smtClean="0"/>
                        <a:t>Rushmi</a:t>
                      </a:r>
                      <a:r>
                        <a:rPr lang="en-GB" baseline="0" dirty="0" smtClean="0"/>
                        <a:t> </a:t>
                      </a:r>
                      <a:r>
                        <a:rPr lang="en-GB" baseline="0" dirty="0" err="1" smtClean="0"/>
                        <a:t>Kanjee</a:t>
                      </a:r>
                      <a:r>
                        <a:rPr lang="en-GB" baseline="0" dirty="0" smtClean="0"/>
                        <a:t> and Fiona Kelly </a:t>
                      </a:r>
                      <a:endParaRPr lang="en-GB" dirty="0"/>
                    </a:p>
                  </a:txBody>
                  <a:tcPr/>
                </a:tc>
                <a:extLst>
                  <a:ext uri="{0D108BD9-81ED-4DB2-BD59-A6C34878D82A}">
                    <a16:rowId xmlns:a16="http://schemas.microsoft.com/office/drawing/2014/main" val="167006909"/>
                  </a:ext>
                </a:extLst>
              </a:tr>
              <a:tr h="370840">
                <a:tc>
                  <a:txBody>
                    <a:bodyPr/>
                    <a:lstStyle/>
                    <a:p>
                      <a:r>
                        <a:rPr lang="en-GB" dirty="0" smtClean="0"/>
                        <a:t>Sponsor: Fiona Kelly</a:t>
                      </a:r>
                      <a:r>
                        <a:rPr lang="en-GB" baseline="0" dirty="0" smtClean="0"/>
                        <a:t> </a:t>
                      </a:r>
                      <a:endParaRPr lang="en-GB" dirty="0"/>
                    </a:p>
                  </a:txBody>
                  <a:tcPr/>
                </a:tc>
                <a:extLst>
                  <a:ext uri="{0D108BD9-81ED-4DB2-BD59-A6C34878D82A}">
                    <a16:rowId xmlns:a16="http://schemas.microsoft.com/office/drawing/2014/main" val="624798999"/>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018803171"/>
              </p:ext>
            </p:extLst>
          </p:nvPr>
        </p:nvGraphicFramePr>
        <p:xfrm>
          <a:off x="419725" y="2140291"/>
          <a:ext cx="9859392" cy="2282952"/>
        </p:xfrm>
        <a:graphic>
          <a:graphicData uri="http://schemas.openxmlformats.org/drawingml/2006/table">
            <a:tbl>
              <a:tblPr firstRow="1" firstCol="1" bandRow="1">
                <a:tableStyleId>{5C22544A-7EE6-4342-B048-85BDC9FD1C3A}</a:tableStyleId>
              </a:tblPr>
              <a:tblGrid>
                <a:gridCol w="9859392">
                  <a:extLst>
                    <a:ext uri="{9D8B030D-6E8A-4147-A177-3AD203B41FA5}">
                      <a16:colId xmlns:a16="http://schemas.microsoft.com/office/drawing/2014/main" val="3910283672"/>
                    </a:ext>
                  </a:extLst>
                </a:gridCol>
              </a:tblGrid>
              <a:tr h="1043686">
                <a:tc>
                  <a:txBody>
                    <a:bodyPr/>
                    <a:lstStyle/>
                    <a:p>
                      <a:pPr algn="ctr">
                        <a:lnSpc>
                          <a:spcPct val="107000"/>
                        </a:lnSpc>
                        <a:spcAft>
                          <a:spcPts val="0"/>
                        </a:spcAft>
                      </a:pPr>
                      <a:r>
                        <a:rPr lang="en-GB" sz="2000" dirty="0">
                          <a:solidFill>
                            <a:schemeClr val="tx1"/>
                          </a:solidFill>
                          <a:effectLst/>
                        </a:rPr>
                        <a:t> </a:t>
                      </a:r>
                    </a:p>
                    <a:p>
                      <a:pPr algn="ctr">
                        <a:lnSpc>
                          <a:spcPct val="107000"/>
                        </a:lnSpc>
                        <a:spcAft>
                          <a:spcPts val="0"/>
                        </a:spcAft>
                      </a:pPr>
                      <a:r>
                        <a:rPr lang="en-GB" sz="2000" dirty="0" smtClean="0">
                          <a:solidFill>
                            <a:schemeClr val="tx1"/>
                          </a:solidFill>
                          <a:effectLst/>
                          <a:latin typeface="Calibri" panose="020F0502020204030204" pitchFamily="34" charset="0"/>
                          <a:cs typeface="Calibri" panose="020F0502020204030204" pitchFamily="34" charset="0"/>
                          <a:sym typeface="Wingdings" panose="05000000000000000000" pitchFamily="2" charset="2"/>
                        </a:rPr>
                        <a:t></a:t>
                      </a:r>
                      <a:r>
                        <a:rPr lang="en-GB" sz="2000" dirty="0" smtClean="0">
                          <a:solidFill>
                            <a:schemeClr val="tx1"/>
                          </a:solidFill>
                          <a:effectLst/>
                        </a:rPr>
                        <a:t>ELFT</a:t>
                      </a:r>
                      <a:r>
                        <a:rPr lang="en-GB" sz="2000" baseline="0" dirty="0" smtClean="0">
                          <a:solidFill>
                            <a:schemeClr val="tx1"/>
                          </a:solidFill>
                          <a:effectLst/>
                        </a:rPr>
                        <a:t> </a:t>
                      </a:r>
                      <a:r>
                        <a:rPr lang="en-GB" sz="2000" baseline="0" dirty="0" smtClean="0">
                          <a:solidFill>
                            <a:schemeClr val="tx1"/>
                          </a:solidFill>
                          <a:effectLst/>
                        </a:rPr>
                        <a:t>AHP </a:t>
                      </a:r>
                      <a:r>
                        <a:rPr lang="en-GB" sz="2000" baseline="0" dirty="0" smtClean="0">
                          <a:solidFill>
                            <a:schemeClr val="tx1"/>
                          </a:solidFill>
                          <a:effectLst/>
                        </a:rPr>
                        <a:t>Conference </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mn-lt"/>
                          <a:ea typeface="Calibri"/>
                          <a:cs typeface="Calibri"/>
                          <a:sym typeface="Wingdings" panose="05000000000000000000" pitchFamily="2" charset="2"/>
                        </a:rPr>
                        <a:t></a:t>
                      </a:r>
                      <a:r>
                        <a:rPr kumimoji="0" lang="en-US" sz="2000" b="1" i="0" u="none" strike="noStrike" kern="1200" cap="none" spc="0" normalizeH="0" baseline="0" noProof="0" dirty="0" smtClean="0">
                          <a:ln>
                            <a:noFill/>
                          </a:ln>
                          <a:solidFill>
                            <a:prstClr val="black"/>
                          </a:solidFill>
                          <a:effectLst/>
                          <a:uLnTx/>
                          <a:uFillTx/>
                          <a:latin typeface="+mn-lt"/>
                          <a:ea typeface="Calibri"/>
                          <a:cs typeface="Calibri"/>
                        </a:rPr>
                        <a:t>ELFT AHP Day and AHP Research and Innovation Webinars </a:t>
                      </a:r>
                    </a:p>
                    <a:p>
                      <a:pPr algn="ctr">
                        <a:lnSpc>
                          <a:spcPct val="107000"/>
                        </a:lnSpc>
                        <a:spcAft>
                          <a:spcPts val="0"/>
                        </a:spcAft>
                      </a:pPr>
                      <a:r>
                        <a:rPr lang="en-GB" sz="2000" baseline="0" dirty="0" smtClean="0">
                          <a:solidFill>
                            <a:schemeClr val="tx1"/>
                          </a:solidFill>
                          <a:effectLst/>
                          <a:sym typeface="Wingdings" panose="05000000000000000000" pitchFamily="2" charset="2"/>
                        </a:rPr>
                        <a:t></a:t>
                      </a:r>
                      <a:r>
                        <a:rPr lang="en-GB" sz="2000" baseline="0" dirty="0" smtClean="0">
                          <a:solidFill>
                            <a:schemeClr val="tx1"/>
                          </a:solidFill>
                          <a:effectLst/>
                        </a:rPr>
                        <a:t>Many examples of AHPs leading service and clinical pathway</a:t>
                      </a:r>
                    </a:p>
                    <a:p>
                      <a:pPr algn="ctr">
                        <a:lnSpc>
                          <a:spcPct val="107000"/>
                        </a:lnSpc>
                        <a:spcAft>
                          <a:spcPts val="0"/>
                        </a:spcAft>
                      </a:pPr>
                      <a:r>
                        <a:rPr lang="en-GB" sz="2000" baseline="0" dirty="0" smtClean="0">
                          <a:solidFill>
                            <a:schemeClr val="tx1"/>
                          </a:solidFill>
                          <a:effectLst/>
                        </a:rPr>
                        <a:t> transformation </a:t>
                      </a:r>
                    </a:p>
                    <a:p>
                      <a:pPr algn="ctr">
                        <a:lnSpc>
                          <a:spcPct val="107000"/>
                        </a:lnSpc>
                        <a:spcAft>
                          <a:spcPts val="0"/>
                        </a:spcAft>
                      </a:pPr>
                      <a:r>
                        <a:rPr lang="en-GB" sz="2000" baseline="0" dirty="0" smtClean="0">
                          <a:solidFill>
                            <a:schemeClr val="tx1"/>
                          </a:solidFill>
                          <a:effectLst/>
                          <a:sym typeface="Wingdings" panose="05000000000000000000" pitchFamily="2" charset="2"/>
                        </a:rPr>
                        <a:t></a:t>
                      </a:r>
                      <a:r>
                        <a:rPr lang="en-GB" sz="2000" baseline="0" dirty="0" smtClean="0">
                          <a:solidFill>
                            <a:schemeClr val="tx1"/>
                          </a:solidFill>
                          <a:effectLst/>
                        </a:rPr>
                        <a:t>Review </a:t>
                      </a:r>
                      <a:r>
                        <a:rPr lang="en-GB" sz="2000" baseline="0" dirty="0" smtClean="0">
                          <a:solidFill>
                            <a:schemeClr val="tx1"/>
                          </a:solidFill>
                          <a:effectLst/>
                        </a:rPr>
                        <a:t>of AHP WRES and Career Progression Data </a:t>
                      </a:r>
                    </a:p>
                    <a:p>
                      <a:pPr algn="ctr">
                        <a:lnSpc>
                          <a:spcPct val="107000"/>
                        </a:lnSpc>
                        <a:spcAft>
                          <a:spcPts val="0"/>
                        </a:spcAft>
                      </a:pPr>
                      <a:r>
                        <a:rPr lang="en-GB" sz="2000" dirty="0">
                          <a:solidFill>
                            <a:schemeClr val="tx1"/>
                          </a:solidFill>
                          <a:effectLst/>
                        </a:rPr>
                        <a:t> </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2363160164"/>
                  </a:ext>
                </a:extLst>
              </a:tr>
            </a:tbl>
          </a:graphicData>
        </a:graphic>
      </p:graphicFrame>
      <p:sp>
        <p:nvSpPr>
          <p:cNvPr id="11" name="TextBox 10"/>
          <p:cNvSpPr txBox="1"/>
          <p:nvPr/>
        </p:nvSpPr>
        <p:spPr>
          <a:xfrm>
            <a:off x="337278" y="1854462"/>
            <a:ext cx="4512039" cy="400110"/>
          </a:xfrm>
          <a:prstGeom prst="rect">
            <a:avLst/>
          </a:prstGeom>
          <a:noFill/>
        </p:spPr>
        <p:txBody>
          <a:bodyPr wrap="square" rtlCol="0">
            <a:spAutoFit/>
          </a:bodyPr>
          <a:lstStyle/>
          <a:p>
            <a:r>
              <a:rPr lang="en-GB" sz="2000" b="1" dirty="0" smtClean="0"/>
              <a:t>Progress: </a:t>
            </a:r>
            <a:endParaRPr lang="en-GB" sz="2000" b="1" dirty="0"/>
          </a:p>
        </p:txBody>
      </p:sp>
      <p:sp>
        <p:nvSpPr>
          <p:cNvPr id="13" name="Hexagon 12"/>
          <p:cNvSpPr/>
          <p:nvPr/>
        </p:nvSpPr>
        <p:spPr>
          <a:xfrm>
            <a:off x="9147602" y="1740857"/>
            <a:ext cx="2496207" cy="2601311"/>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New! AHP Intranet page and </a:t>
            </a:r>
            <a:r>
              <a:rPr lang="en-GB" dirty="0" smtClean="0"/>
              <a:t>AHP email circulation </a:t>
            </a:r>
            <a:endParaRPr lang="en-GB" dirty="0"/>
          </a:p>
        </p:txBody>
      </p:sp>
      <p:graphicFrame>
        <p:nvGraphicFramePr>
          <p:cNvPr id="14" name="Table 13"/>
          <p:cNvGraphicFramePr>
            <a:graphicFrameLocks noGrp="1"/>
          </p:cNvGraphicFramePr>
          <p:nvPr>
            <p:extLst>
              <p:ext uri="{D42A27DB-BD31-4B8C-83A1-F6EECF244321}">
                <p14:modId xmlns:p14="http://schemas.microsoft.com/office/powerpoint/2010/main" val="2103211932"/>
              </p:ext>
            </p:extLst>
          </p:nvPr>
        </p:nvGraphicFramePr>
        <p:xfrm>
          <a:off x="419725" y="4368458"/>
          <a:ext cx="10549744" cy="2250440"/>
        </p:xfrm>
        <a:graphic>
          <a:graphicData uri="http://schemas.openxmlformats.org/drawingml/2006/table">
            <a:tbl>
              <a:tblPr firstRow="1" bandRow="1">
                <a:tableStyleId>{5C22544A-7EE6-4342-B048-85BDC9FD1C3A}</a:tableStyleId>
              </a:tblPr>
              <a:tblGrid>
                <a:gridCol w="10549744">
                  <a:extLst>
                    <a:ext uri="{9D8B030D-6E8A-4147-A177-3AD203B41FA5}">
                      <a16:colId xmlns:a16="http://schemas.microsoft.com/office/drawing/2014/main" val="400782826"/>
                    </a:ext>
                  </a:extLst>
                </a:gridCol>
              </a:tblGrid>
              <a:tr h="1764004">
                <a:tc>
                  <a:txBody>
                    <a:bodyPr/>
                    <a:lstStyle/>
                    <a:p>
                      <a:pPr marL="285750" indent="-285750" algn="l">
                        <a:lnSpc>
                          <a:spcPts val="1700"/>
                        </a:lnSpc>
                        <a:buFont typeface="Arial" panose="020B0604020202020204" pitchFamily="34" charset="0"/>
                        <a:buChar char="•"/>
                        <a:defRPr/>
                      </a:pP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AHP </a:t>
                      </a: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Career Progression focus </a:t>
                      </a: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groups </a:t>
                      </a: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to:</a:t>
                      </a:r>
                    </a:p>
                    <a:p>
                      <a:pPr marL="742950" lvl="1" indent="-285750" algn="l">
                        <a:lnSpc>
                          <a:spcPts val="1700"/>
                        </a:lnSpc>
                        <a:buFont typeface="Arial" panose="020B0604020202020204" pitchFamily="34" charset="0"/>
                        <a:buChar char="•"/>
                        <a:defRPr/>
                      </a:pP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Explore </a:t>
                      </a: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the </a:t>
                      </a: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individual career pathway </a:t>
                      </a: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experiences </a:t>
                      </a: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of AHPs </a:t>
                      </a: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from Black, </a:t>
                      </a: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Asian and Minority </a:t>
                      </a: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Ethnic Backgrounds </a:t>
                      </a:r>
                      <a:endParaRPr kumimoji="0" lang="en-US" sz="2000" b="1" i="0" u="none" strike="noStrike" kern="1200" cap="none" spc="0" normalizeH="0" baseline="0" noProof="0" dirty="0" smtClean="0">
                        <a:ln>
                          <a:noFill/>
                        </a:ln>
                        <a:solidFill>
                          <a:schemeClr val="tx1"/>
                        </a:solidFill>
                        <a:effectLst/>
                        <a:uLnTx/>
                        <a:uFillTx/>
                        <a:latin typeface="+mn-lt"/>
                        <a:ea typeface="+mn-ea"/>
                        <a:cs typeface="Calibri"/>
                      </a:endParaRPr>
                    </a:p>
                    <a:p>
                      <a:pPr marL="742950" lvl="1" indent="-285750" algn="l">
                        <a:lnSpc>
                          <a:spcPts val="1700"/>
                        </a:lnSpc>
                        <a:buFont typeface="Arial" panose="020B0604020202020204" pitchFamily="34" charset="0"/>
                        <a:buChar char="•"/>
                        <a:defRPr/>
                      </a:pP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Co-design </a:t>
                      </a: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change ideas and improvement actions </a:t>
                      </a:r>
                      <a:endParaRPr kumimoji="0" lang="en-US" sz="2000" b="1" i="0" u="none" strike="noStrike" kern="1200" cap="none" spc="0" normalizeH="0" baseline="0" noProof="0" dirty="0" smtClean="0">
                        <a:ln>
                          <a:noFill/>
                        </a:ln>
                        <a:solidFill>
                          <a:schemeClr val="tx1"/>
                        </a:solidFill>
                        <a:effectLst/>
                        <a:uLnTx/>
                        <a:uFillTx/>
                        <a:latin typeface="+mn-lt"/>
                        <a:ea typeface="+mn-ea"/>
                        <a:cs typeface="Calibri"/>
                      </a:endParaRPr>
                    </a:p>
                    <a:p>
                      <a:pPr marL="457200" lvl="1" indent="0" algn="l">
                        <a:lnSpc>
                          <a:spcPts val="1700"/>
                        </a:lnSpc>
                        <a:buFont typeface="Arial" panose="020B0604020202020204" pitchFamily="34" charset="0"/>
                        <a:buNone/>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Calibri"/>
                      </a:endParaRPr>
                    </a:p>
                    <a:p>
                      <a:pPr marL="285750" indent="-285750" algn="l">
                        <a:lnSpc>
                          <a:spcPts val="1700"/>
                        </a:lnSpc>
                        <a:buFont typeface="Arial" panose="020B0604020202020204" pitchFamily="34" charset="0"/>
                        <a:buChar char="•"/>
                        <a:defRPr/>
                      </a:pP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Connecting AHP Leaders to Trust/System/Regional and National </a:t>
                      </a:r>
                      <a:r>
                        <a:rPr kumimoji="0" lang="en-US" sz="2000" b="1" i="0" u="none" strike="noStrike" kern="1200" cap="none" spc="0" normalizeH="0" baseline="0" noProof="0" dirty="0" err="1" smtClean="0">
                          <a:ln>
                            <a:noFill/>
                          </a:ln>
                          <a:solidFill>
                            <a:schemeClr val="tx1"/>
                          </a:solidFill>
                          <a:effectLst/>
                          <a:uLnTx/>
                          <a:uFillTx/>
                          <a:latin typeface="+mn-lt"/>
                          <a:ea typeface="+mn-ea"/>
                          <a:cs typeface="Calibri"/>
                        </a:rPr>
                        <a:t>workstreams</a:t>
                      </a: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 </a:t>
                      </a:r>
                    </a:p>
                    <a:p>
                      <a:pPr marL="0" indent="0" algn="l">
                        <a:lnSpc>
                          <a:spcPts val="1700"/>
                        </a:lnSpc>
                        <a:buFont typeface="Arial" panose="020B0604020202020204" pitchFamily="34" charset="0"/>
                        <a:buNone/>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Calibri"/>
                      </a:endParaRPr>
                    </a:p>
                    <a:p>
                      <a:pPr marL="285750" indent="-285750" algn="l">
                        <a:lnSpc>
                          <a:spcPts val="1700"/>
                        </a:lnSpc>
                        <a:buFont typeface="Arial" panose="020B0604020202020204" pitchFamily="34" charset="0"/>
                        <a:buChar char="•"/>
                        <a:defRPr/>
                      </a:pP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Explore AHP </a:t>
                      </a: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Learning </a:t>
                      </a: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Forums/Professional Networks </a:t>
                      </a: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and Communities of Practice </a:t>
                      </a:r>
                      <a:endParaRPr kumimoji="0" lang="en-US" sz="2000" b="1" i="0" u="none" strike="noStrike" kern="1200" cap="none" spc="0" normalizeH="0" baseline="0" noProof="0" dirty="0" smtClean="0">
                        <a:ln>
                          <a:noFill/>
                        </a:ln>
                        <a:solidFill>
                          <a:schemeClr val="tx1"/>
                        </a:solidFill>
                        <a:effectLst/>
                        <a:uLnTx/>
                        <a:uFillTx/>
                        <a:latin typeface="+mn-lt"/>
                        <a:ea typeface="+mn-ea"/>
                        <a:cs typeface="Calibri"/>
                      </a:endParaRPr>
                    </a:p>
                    <a:p>
                      <a:pPr marL="0" indent="0" algn="l">
                        <a:lnSpc>
                          <a:spcPts val="1700"/>
                        </a:lnSpc>
                        <a:buFont typeface="Arial" panose="020B0604020202020204" pitchFamily="34" charset="0"/>
                        <a:buNone/>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Calibri"/>
                      </a:endParaRPr>
                    </a:p>
                    <a:p>
                      <a:pPr marL="285750" indent="-285750" algn="l">
                        <a:lnSpc>
                          <a:spcPts val="1700"/>
                        </a:lnSpc>
                        <a:buFont typeface="Arial" panose="020B0604020202020204" pitchFamily="34" charset="0"/>
                        <a:buChar char="•"/>
                        <a:defRPr/>
                      </a:pPr>
                      <a:r>
                        <a:rPr kumimoji="0" lang="en-US" sz="2000" b="1" i="0" u="none" strike="noStrike" kern="1200" cap="none" spc="0" normalizeH="0" baseline="0" noProof="0" dirty="0" smtClean="0">
                          <a:ln>
                            <a:noFill/>
                          </a:ln>
                          <a:solidFill>
                            <a:schemeClr val="tx1"/>
                          </a:solidFill>
                          <a:effectLst/>
                          <a:uLnTx/>
                          <a:uFillTx/>
                          <a:latin typeface="+mn-lt"/>
                          <a:ea typeface="+mn-ea"/>
                          <a:cs typeface="Calibri"/>
                        </a:rPr>
                        <a:t>Explore AHP Leadership support and development opportunities </a:t>
                      </a:r>
                      <a:endParaRPr kumimoji="0" lang="en-US" sz="2000" b="1" i="0" u="none" strike="noStrike" kern="1200" cap="none" spc="0" normalizeH="0" baseline="0" noProof="0" dirty="0" smtClean="0">
                        <a:ln>
                          <a:noFill/>
                        </a:ln>
                        <a:solidFill>
                          <a:schemeClr val="tx1"/>
                        </a:solidFill>
                        <a:effectLst/>
                        <a:uLnTx/>
                        <a:uFillTx/>
                        <a:latin typeface="+mn-lt"/>
                        <a:ea typeface="+mn-ea"/>
                        <a:cs typeface="Calibri"/>
                      </a:endParaRPr>
                    </a:p>
                  </a:txBody>
                  <a:tcPr/>
                </a:tc>
                <a:extLst>
                  <a:ext uri="{0D108BD9-81ED-4DB2-BD59-A6C34878D82A}">
                    <a16:rowId xmlns:a16="http://schemas.microsoft.com/office/drawing/2014/main" val="3838934489"/>
                  </a:ext>
                </a:extLst>
              </a:tr>
            </a:tbl>
          </a:graphicData>
        </a:graphic>
      </p:graphicFrame>
      <p:sp>
        <p:nvSpPr>
          <p:cNvPr id="15" name="TextBox 14"/>
          <p:cNvSpPr txBox="1"/>
          <p:nvPr/>
        </p:nvSpPr>
        <p:spPr>
          <a:xfrm>
            <a:off x="0" y="3999126"/>
            <a:ext cx="4512039" cy="369332"/>
          </a:xfrm>
          <a:prstGeom prst="rect">
            <a:avLst/>
          </a:prstGeom>
          <a:noFill/>
        </p:spPr>
        <p:txBody>
          <a:bodyPr wrap="square" rtlCol="0">
            <a:spAutoFit/>
          </a:bodyPr>
          <a:lstStyle/>
          <a:p>
            <a:r>
              <a:rPr lang="en-GB" b="1" dirty="0" smtClean="0"/>
              <a:t>Future: </a:t>
            </a:r>
            <a:endParaRPr lang="en-GB" b="1" dirty="0"/>
          </a:p>
        </p:txBody>
      </p:sp>
      <p:pic>
        <p:nvPicPr>
          <p:cNvPr id="12" name="Picture 5">
            <a:extLst>
              <a:ext uri="{FF2B5EF4-FFF2-40B4-BE49-F238E27FC236}">
                <a16:creationId xmlns:a16="http://schemas.microsoft.com/office/drawing/2014/main" id="{650EF9A4-4054-49A1-B78B-F87A05557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646" y="509103"/>
            <a:ext cx="686977" cy="73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9701646"/>
      </p:ext>
    </p:extLst>
  </p:cSld>
  <p:clrMapOvr>
    <a:masterClrMapping/>
  </p:clrMapOvr>
  <p:timing>
    <p:tnLst>
      <p:par>
        <p:cTn id="1" dur="indefinite" restart="never" nodeType="tmRoot"/>
      </p:par>
    </p:tnLst>
  </p:timing>
</p:sld>
</file>

<file path=ppt/theme/theme1.xml><?xml version="1.0" encoding="utf-8"?>
<a:theme xmlns:a="http://schemas.openxmlformats.org/drawingml/2006/main" name="6_BH_PowerPoint_Template_skyline top">
  <a:themeElements>
    <a:clrScheme name="NHS BH">
      <a:dk1>
        <a:srgbClr val="000000"/>
      </a:dk1>
      <a:lt1>
        <a:srgbClr val="FFFFFF"/>
      </a:lt1>
      <a:dk2>
        <a:srgbClr val="003087"/>
      </a:dk2>
      <a:lt2>
        <a:srgbClr val="005EB8"/>
      </a:lt2>
      <a:accent1>
        <a:srgbClr val="00A9CE"/>
      </a:accent1>
      <a:accent2>
        <a:srgbClr val="78BE20"/>
      </a:accent2>
      <a:accent3>
        <a:srgbClr val="768692"/>
      </a:accent3>
      <a:accent4>
        <a:srgbClr val="330090"/>
      </a:accent4>
      <a:accent5>
        <a:srgbClr val="AE2473"/>
      </a:accent5>
      <a:accent6>
        <a:srgbClr val="8A1538"/>
      </a:accent6>
      <a:hlink>
        <a:srgbClr val="ED8B00"/>
      </a:hlink>
      <a:folHlink>
        <a:srgbClr val="ED8B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a:lstStyle>
        <a:defPPr marL="0" marR="0" indent="0" algn="l" defTabSz="457200" rtl="0" eaLnBrk="1" fontAlgn="auto" latinLnBrk="0" hangingPunct="1">
          <a:lnSpc>
            <a:spcPct val="100000"/>
          </a:lnSpc>
          <a:spcBef>
            <a:spcPts val="0"/>
          </a:spcBef>
          <a:spcAft>
            <a:spcPts val="0"/>
          </a:spcAft>
          <a:buClrTx/>
          <a:buSzTx/>
          <a:buFont typeface="Arial"/>
          <a:buNone/>
          <a:tabLst/>
          <a:defRPr kumimoji="0" sz="2100" b="0" i="0" u="none" strike="noStrike" kern="1200" cap="none" spc="0" normalizeH="0" baseline="0" noProof="0" dirty="0" smtClean="0">
            <a:ln>
              <a:noFill/>
            </a:ln>
            <a:solidFill>
              <a:srgbClr val="000000"/>
            </a:solidFill>
            <a:effectLst/>
            <a:uLnTx/>
            <a:uFillTx/>
            <a:latin typeface="Arial"/>
            <a:ea typeface="+mn-ea"/>
            <a:cs typeface="+mn-cs"/>
          </a:defRPr>
        </a:defPPr>
      </a:lst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H_PowerPoint_Template_97_2003 v2">
  <a:themeElements>
    <a:clrScheme name="NHS BH">
      <a:dk1>
        <a:srgbClr val="000000"/>
      </a:dk1>
      <a:lt1>
        <a:srgbClr val="FFFFFF"/>
      </a:lt1>
      <a:dk2>
        <a:srgbClr val="003087"/>
      </a:dk2>
      <a:lt2>
        <a:srgbClr val="005EB8"/>
      </a:lt2>
      <a:accent1>
        <a:srgbClr val="00A9CE"/>
      </a:accent1>
      <a:accent2>
        <a:srgbClr val="78BE20"/>
      </a:accent2>
      <a:accent3>
        <a:srgbClr val="768692"/>
      </a:accent3>
      <a:accent4>
        <a:srgbClr val="330090"/>
      </a:accent4>
      <a:accent5>
        <a:srgbClr val="AE2473"/>
      </a:accent5>
      <a:accent6>
        <a:srgbClr val="8A1538"/>
      </a:accent6>
      <a:hlink>
        <a:srgbClr val="ED8B00"/>
      </a:hlink>
      <a:folHlink>
        <a:srgbClr val="ED8B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a:lstStyle>
        <a:defPPr marL="0" marR="0" indent="0" algn="l" defTabSz="457200" rtl="0" eaLnBrk="1" fontAlgn="auto" latinLnBrk="0" hangingPunct="1">
          <a:lnSpc>
            <a:spcPct val="100000"/>
          </a:lnSpc>
          <a:spcBef>
            <a:spcPts val="0"/>
          </a:spcBef>
          <a:spcAft>
            <a:spcPts val="0"/>
          </a:spcAft>
          <a:buClrTx/>
          <a:buSzTx/>
          <a:buFont typeface="Arial"/>
          <a:buNone/>
          <a:tabLst/>
          <a:defRPr kumimoji="0" sz="2100" b="0" i="0" u="none" strike="noStrike" kern="1200" cap="none" spc="0" normalizeH="0" baseline="0" noProof="0" dirty="0" smtClean="0">
            <a:ln>
              <a:noFill/>
            </a:ln>
            <a:solidFill>
              <a:srgbClr val="000000"/>
            </a:solidFill>
            <a:effectLst/>
            <a:uLnTx/>
            <a:uFillTx/>
            <a:latin typeface="Arial"/>
            <a:ea typeface="+mn-ea"/>
            <a:cs typeface="+mn-cs"/>
          </a:defRPr>
        </a:defPPr>
      </a:lstStyle>
    </a:txDef>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Theme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c8c83e1-e4af-414a-b3b5-326eb82e57bc"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04A1C434E910648B716F1B8A4452C7C" ma:contentTypeVersion="19" ma:contentTypeDescription="Create a new document." ma:contentTypeScope="" ma:versionID="d34a7cba06be8a6c1ea10c0afc88de26">
  <xsd:schema xmlns:xsd="http://www.w3.org/2001/XMLSchema" xmlns:xs="http://www.w3.org/2001/XMLSchema" xmlns:p="http://schemas.microsoft.com/office/2006/metadata/properties" xmlns:ns1="http://schemas.microsoft.com/sharepoint/v3" xmlns:ns3="a8e734a9-52cf-49e3-bcde-90df6cef9c0a" xmlns:ns4="fc8c83e1-e4af-414a-b3b5-326eb82e57bc" targetNamespace="http://schemas.microsoft.com/office/2006/metadata/properties" ma:root="true" ma:fieldsID="c59c55e4401dd2ec9e139e8f4199c6b9" ns1:_="" ns3:_="" ns4:_="">
    <xsd:import namespace="http://schemas.microsoft.com/sharepoint/v3"/>
    <xsd:import namespace="a8e734a9-52cf-49e3-bcde-90df6cef9c0a"/>
    <xsd:import namespace="fc8c83e1-e4af-414a-b3b5-326eb82e57b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MediaServiceAutoTags" minOccurs="0"/>
                <xsd:element ref="ns4:MediaServiceAutoKeyPoints" minOccurs="0"/>
                <xsd:element ref="ns4:MediaServiceKeyPoints" minOccurs="0"/>
                <xsd:element ref="ns4:MediaServiceOCR" minOccurs="0"/>
                <xsd:element ref="ns4:MediaServiceGenerationTime" minOccurs="0"/>
                <xsd:element ref="ns4:MediaServiceEventHashCode" minOccurs="0"/>
                <xsd:element ref="ns4:_activity" minOccurs="0"/>
                <xsd:element ref="ns4:MediaServiceObjectDetectorVersions" minOccurs="0"/>
                <xsd:element ref="ns4:MediaServiceSystemTags" minOccurs="0"/>
                <xsd:element ref="ns4: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e734a9-52cf-49e3-bcde-90df6cef9c0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8c83e1-e4af-414a-b3b5-326eb82e57b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0F3A28-1015-42F9-8802-002AE90F8916}">
  <ds:schemaRefs>
    <ds:schemaRef ds:uri="http://purl.org/dc/dcmitype/"/>
    <ds:schemaRef ds:uri="http://schemas.microsoft.com/sharepoint/v3"/>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fc8c83e1-e4af-414a-b3b5-326eb82e57bc"/>
    <ds:schemaRef ds:uri="http://purl.org/dc/terms/"/>
    <ds:schemaRef ds:uri="a8e734a9-52cf-49e3-bcde-90df6cef9c0a"/>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EF38FF4C-DD1E-4F2A-90BF-6A1E2D63460B}">
  <ds:schemaRefs>
    <ds:schemaRef ds:uri="http://schemas.microsoft.com/sharepoint/v3/contenttype/forms"/>
  </ds:schemaRefs>
</ds:datastoreItem>
</file>

<file path=customXml/itemProps3.xml><?xml version="1.0" encoding="utf-8"?>
<ds:datastoreItem xmlns:ds="http://schemas.openxmlformats.org/officeDocument/2006/customXml" ds:itemID="{911DF3A3-2153-44AC-90EF-12AEA591E4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8e734a9-52cf-49e3-bcde-90df6cef9c0a"/>
    <ds:schemaRef ds:uri="fc8c83e1-e4af-414a-b3b5-326eb82e57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11757</TotalTime>
  <Words>3029</Words>
  <Application>Microsoft Office PowerPoint</Application>
  <PresentationFormat>Widescreen</PresentationFormat>
  <Paragraphs>331</Paragraphs>
  <Slides>13</Slides>
  <Notes>12</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13</vt:i4>
      </vt:variant>
    </vt:vector>
  </HeadingPairs>
  <TitlesOfParts>
    <vt:vector size="29" baseType="lpstr">
      <vt:lpstr>ＭＳ Ｐゴシック</vt:lpstr>
      <vt:lpstr>Arial</vt:lpstr>
      <vt:lpstr>Calibri</vt:lpstr>
      <vt:lpstr>Calibri Light</vt:lpstr>
      <vt:lpstr>Courier New</vt:lpstr>
      <vt:lpstr>Symbol</vt:lpstr>
      <vt:lpstr>Times New Roman</vt:lpstr>
      <vt:lpstr>Wingdings</vt:lpstr>
      <vt:lpstr>6_BH_PowerPoint_Template_skyline top</vt:lpstr>
      <vt:lpstr>1_BH_PowerPoint_Template_97_2003 v2</vt:lpstr>
      <vt:lpstr>Office Theme</vt:lpstr>
      <vt:lpstr>Theme1</vt:lpstr>
      <vt:lpstr>3_Office Theme</vt:lpstr>
      <vt:lpstr>1_Office Theme</vt:lpstr>
      <vt:lpstr>5_office theme</vt:lpstr>
      <vt:lpstr>6_Office Theme</vt:lpstr>
      <vt:lpstr>PowerPoint Presentation</vt:lpstr>
      <vt:lpstr>     Our vision to “Grow and Develop AHPs at ELFT to Reflect and Meet the Needs of Our Service Users”    Fiona Kelly ELFT Director of AHPs</vt:lpstr>
      <vt:lpstr>Thank you! </vt:lpstr>
      <vt:lpstr>PowerPoint Presentation</vt:lpstr>
      <vt:lpstr>PowerPoint Presentation</vt:lpstr>
      <vt:lpstr>Developing our ELFT AHP Vision and Priorities </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Olufunke Osotimehin</dc:creator>
  <cp:lastModifiedBy>Kelly Fiona</cp:lastModifiedBy>
  <cp:revision>413</cp:revision>
  <cp:lastPrinted>2023-07-17T18:28:53Z</cp:lastPrinted>
  <dcterms:created xsi:type="dcterms:W3CDTF">2020-06-16T20:40:31Z</dcterms:created>
  <dcterms:modified xsi:type="dcterms:W3CDTF">2024-10-01T13:00:24Z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inDIP File ID">
    <vt:lpwstr>90aaa0fa-1b62-4612-8e3f-d9f14fa074f9</vt:lpwstr>
  </property>
  <property fmtid="{D5CDD505-2E9C-101B-9397-08002B2CF9AE}" pid="3" name="ContentTypeId">
    <vt:lpwstr>0x010100204A1C434E910648B716F1B8A4452C7C</vt:lpwstr>
  </property>
</Properties>
</file>