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70" r:id="rId4"/>
    <p:sldId id="259" r:id="rId5"/>
    <p:sldId id="276" r:id="rId6"/>
    <p:sldId id="264" r:id="rId7"/>
    <p:sldId id="27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CEC"/>
    <a:srgbClr val="8FCD05"/>
    <a:srgbClr val="B4F91B"/>
    <a:srgbClr val="9EB56D"/>
    <a:srgbClr val="6C9A04"/>
    <a:srgbClr val="78A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8"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dirty="0" smtClean="0">
                <a:latin typeface="Arial" panose="020B0604020202020204" pitchFamily="34" charset="0"/>
                <a:cs typeface="Arial" panose="020B0604020202020204" pitchFamily="34" charset="0"/>
              </a:rPr>
              <a:t>Graph A - % </a:t>
            </a:r>
            <a:r>
              <a:rPr lang="en-GB" sz="1400" dirty="0">
                <a:latin typeface="Arial" panose="020B0604020202020204" pitchFamily="34" charset="0"/>
                <a:cs typeface="Arial" panose="020B0604020202020204" pitchFamily="34" charset="0"/>
              </a:rPr>
              <a:t>of</a:t>
            </a:r>
            <a:r>
              <a:rPr lang="en-GB" sz="1400" baseline="0" dirty="0">
                <a:latin typeface="Arial" panose="020B0604020202020204" pitchFamily="34" charset="0"/>
                <a:cs typeface="Arial" panose="020B0604020202020204" pitchFamily="34" charset="0"/>
              </a:rPr>
              <a:t> arts therapies caseload/waiting list relating to loss</a:t>
            </a:r>
            <a:endParaRPr lang="en-GB" sz="1400" dirty="0">
              <a:latin typeface="Arial" panose="020B0604020202020204" pitchFamily="34" charset="0"/>
              <a:cs typeface="Arial" panose="020B0604020202020204" pitchFamily="34" charset="0"/>
            </a:endParaRPr>
          </a:p>
        </c:rich>
      </c:tx>
      <c:layout>
        <c:manualLayout>
          <c:xMode val="edge"/>
          <c:yMode val="edge"/>
          <c:x val="0.11636789151356081"/>
          <c:y val="1.927287538553338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1615485564304466E-2"/>
          <c:y val="0.16524563355556321"/>
          <c:w val="0.91838451443569558"/>
          <c:h val="0.74770561729957563"/>
        </c:manualLayout>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Sheet1!$A$1:$A$5</c:f>
              <c:numCache>
                <c:formatCode>mmm\-yy</c:formatCode>
                <c:ptCount val="5"/>
                <c:pt idx="0">
                  <c:v>43862</c:v>
                </c:pt>
                <c:pt idx="1">
                  <c:v>44228</c:v>
                </c:pt>
                <c:pt idx="2">
                  <c:v>44593</c:v>
                </c:pt>
                <c:pt idx="3">
                  <c:v>44958</c:v>
                </c:pt>
                <c:pt idx="4">
                  <c:v>45352</c:v>
                </c:pt>
              </c:numCache>
            </c:numRef>
          </c:cat>
          <c:val>
            <c:numRef>
              <c:f>Sheet1!$B$1:$B$5</c:f>
              <c:numCache>
                <c:formatCode>0%</c:formatCode>
                <c:ptCount val="5"/>
                <c:pt idx="0">
                  <c:v>0.26</c:v>
                </c:pt>
                <c:pt idx="1">
                  <c:v>0.2</c:v>
                </c:pt>
                <c:pt idx="2">
                  <c:v>0.25</c:v>
                </c:pt>
                <c:pt idx="3">
                  <c:v>0.34</c:v>
                </c:pt>
                <c:pt idx="4">
                  <c:v>0.36</c:v>
                </c:pt>
              </c:numCache>
            </c:numRef>
          </c:val>
          <c:smooth val="0"/>
          <c:extLst>
            <c:ext xmlns:c16="http://schemas.microsoft.com/office/drawing/2014/chart" uri="{C3380CC4-5D6E-409C-BE32-E72D297353CC}">
              <c16:uniqueId val="{00000000-C75B-425E-ABD7-147F528B1F23}"/>
            </c:ext>
          </c:extLst>
        </c:ser>
        <c:dLbls>
          <c:dLblPos val="t"/>
          <c:showLegendKey val="0"/>
          <c:showVal val="1"/>
          <c:showCatName val="0"/>
          <c:showSerName val="0"/>
          <c:showPercent val="0"/>
          <c:showBubbleSize val="0"/>
        </c:dLbls>
        <c:smooth val="0"/>
        <c:axId val="691916968"/>
        <c:axId val="691917952"/>
      </c:lineChart>
      <c:dateAx>
        <c:axId val="69191696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1917952"/>
        <c:crosses val="autoZero"/>
        <c:auto val="1"/>
        <c:lblOffset val="100"/>
        <c:baseTimeUnit val="years"/>
      </c:dateAx>
      <c:valAx>
        <c:axId val="691917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1916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EAAE7-0D71-46EB-BE7F-840FF8BA4104}" type="datetimeFigureOut">
              <a:rPr lang="en-GB" smtClean="0"/>
              <a:t>13/09/2024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5B83E-DBBB-47C9-9301-52057DB324B6}" type="slidenum">
              <a:rPr lang="en-GB" smtClean="0"/>
              <a:t>‹#›</a:t>
            </a:fld>
            <a:endParaRPr lang="en-GB"/>
          </a:p>
        </p:txBody>
      </p:sp>
    </p:spTree>
    <p:extLst>
      <p:ext uri="{BB962C8B-B14F-4D97-AF65-F5344CB8AC3E}">
        <p14:creationId xmlns:p14="http://schemas.microsoft.com/office/powerpoint/2010/main" val="2898586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333B38-7A6F-4872-988C-F06ABB24C7BA}"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A8791-F96A-45A0-B798-C80D684F13B7}" type="slidenum">
              <a:rPr lang="en-GB" smtClean="0"/>
              <a:t>‹#›</a:t>
            </a:fld>
            <a:endParaRPr lang="en-GB"/>
          </a:p>
        </p:txBody>
      </p:sp>
    </p:spTree>
    <p:extLst>
      <p:ext uri="{BB962C8B-B14F-4D97-AF65-F5344CB8AC3E}">
        <p14:creationId xmlns:p14="http://schemas.microsoft.com/office/powerpoint/2010/main" val="271922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333B38-7A6F-4872-988C-F06ABB24C7BA}"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A8791-F96A-45A0-B798-C80D684F13B7}" type="slidenum">
              <a:rPr lang="en-GB" smtClean="0"/>
              <a:t>‹#›</a:t>
            </a:fld>
            <a:endParaRPr lang="en-GB"/>
          </a:p>
        </p:txBody>
      </p:sp>
    </p:spTree>
    <p:extLst>
      <p:ext uri="{BB962C8B-B14F-4D97-AF65-F5344CB8AC3E}">
        <p14:creationId xmlns:p14="http://schemas.microsoft.com/office/powerpoint/2010/main" val="51594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333B38-7A6F-4872-988C-F06ABB24C7BA}"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A8791-F96A-45A0-B798-C80D684F13B7}"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43539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333B38-7A6F-4872-988C-F06ABB24C7BA}"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A8791-F96A-45A0-B798-C80D684F13B7}" type="slidenum">
              <a:rPr lang="en-GB" smtClean="0"/>
              <a:t>‹#›</a:t>
            </a:fld>
            <a:endParaRPr lang="en-GB"/>
          </a:p>
        </p:txBody>
      </p:sp>
    </p:spTree>
    <p:extLst>
      <p:ext uri="{BB962C8B-B14F-4D97-AF65-F5344CB8AC3E}">
        <p14:creationId xmlns:p14="http://schemas.microsoft.com/office/powerpoint/2010/main" val="1542574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333B38-7A6F-4872-988C-F06ABB24C7BA}"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A8791-F96A-45A0-B798-C80D684F13B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744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333B38-7A6F-4872-988C-F06ABB24C7BA}"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A8791-F96A-45A0-B798-C80D684F13B7}" type="slidenum">
              <a:rPr lang="en-GB" smtClean="0"/>
              <a:t>‹#›</a:t>
            </a:fld>
            <a:endParaRPr lang="en-GB"/>
          </a:p>
        </p:txBody>
      </p:sp>
    </p:spTree>
    <p:extLst>
      <p:ext uri="{BB962C8B-B14F-4D97-AF65-F5344CB8AC3E}">
        <p14:creationId xmlns:p14="http://schemas.microsoft.com/office/powerpoint/2010/main" val="3608381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333B38-7A6F-4872-988C-F06ABB24C7BA}"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A8791-F96A-45A0-B798-C80D684F13B7}" type="slidenum">
              <a:rPr lang="en-GB" smtClean="0"/>
              <a:t>‹#›</a:t>
            </a:fld>
            <a:endParaRPr lang="en-GB"/>
          </a:p>
        </p:txBody>
      </p:sp>
    </p:spTree>
    <p:extLst>
      <p:ext uri="{BB962C8B-B14F-4D97-AF65-F5344CB8AC3E}">
        <p14:creationId xmlns:p14="http://schemas.microsoft.com/office/powerpoint/2010/main" val="2904610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333B38-7A6F-4872-988C-F06ABB24C7BA}"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A8791-F96A-45A0-B798-C80D684F13B7}" type="slidenum">
              <a:rPr lang="en-GB" smtClean="0"/>
              <a:t>‹#›</a:t>
            </a:fld>
            <a:endParaRPr lang="en-GB"/>
          </a:p>
        </p:txBody>
      </p:sp>
    </p:spTree>
    <p:extLst>
      <p:ext uri="{BB962C8B-B14F-4D97-AF65-F5344CB8AC3E}">
        <p14:creationId xmlns:p14="http://schemas.microsoft.com/office/powerpoint/2010/main" val="242167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333B38-7A6F-4872-988C-F06ABB24C7BA}"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A8791-F96A-45A0-B798-C80D684F13B7}" type="slidenum">
              <a:rPr lang="en-GB" smtClean="0"/>
              <a:t>‹#›</a:t>
            </a:fld>
            <a:endParaRPr lang="en-GB"/>
          </a:p>
        </p:txBody>
      </p:sp>
    </p:spTree>
    <p:extLst>
      <p:ext uri="{BB962C8B-B14F-4D97-AF65-F5344CB8AC3E}">
        <p14:creationId xmlns:p14="http://schemas.microsoft.com/office/powerpoint/2010/main" val="222786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333B38-7A6F-4872-988C-F06ABB24C7BA}"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A8791-F96A-45A0-B798-C80D684F13B7}" type="slidenum">
              <a:rPr lang="en-GB" smtClean="0"/>
              <a:t>‹#›</a:t>
            </a:fld>
            <a:endParaRPr lang="en-GB"/>
          </a:p>
        </p:txBody>
      </p:sp>
    </p:spTree>
    <p:extLst>
      <p:ext uri="{BB962C8B-B14F-4D97-AF65-F5344CB8AC3E}">
        <p14:creationId xmlns:p14="http://schemas.microsoft.com/office/powerpoint/2010/main" val="65823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333B38-7A6F-4872-988C-F06ABB24C7BA}"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CA8791-F96A-45A0-B798-C80D684F13B7}" type="slidenum">
              <a:rPr lang="en-GB" smtClean="0"/>
              <a:t>‹#›</a:t>
            </a:fld>
            <a:endParaRPr lang="en-GB"/>
          </a:p>
        </p:txBody>
      </p:sp>
    </p:spTree>
    <p:extLst>
      <p:ext uri="{BB962C8B-B14F-4D97-AF65-F5344CB8AC3E}">
        <p14:creationId xmlns:p14="http://schemas.microsoft.com/office/powerpoint/2010/main" val="191330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333B38-7A6F-4872-988C-F06ABB24C7BA}" type="datetimeFigureOut">
              <a:rPr lang="en-GB" smtClean="0"/>
              <a:t>13/09/2024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CA8791-F96A-45A0-B798-C80D684F13B7}" type="slidenum">
              <a:rPr lang="en-GB" smtClean="0"/>
              <a:t>‹#›</a:t>
            </a:fld>
            <a:endParaRPr lang="en-GB"/>
          </a:p>
        </p:txBody>
      </p:sp>
    </p:spTree>
    <p:extLst>
      <p:ext uri="{BB962C8B-B14F-4D97-AF65-F5344CB8AC3E}">
        <p14:creationId xmlns:p14="http://schemas.microsoft.com/office/powerpoint/2010/main" val="12942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333B38-7A6F-4872-988C-F06ABB24C7BA}" type="datetimeFigureOut">
              <a:rPr lang="en-GB" smtClean="0"/>
              <a:t>13/09/2024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CA8791-F96A-45A0-B798-C80D684F13B7}" type="slidenum">
              <a:rPr lang="en-GB" smtClean="0"/>
              <a:t>‹#›</a:t>
            </a:fld>
            <a:endParaRPr lang="en-GB"/>
          </a:p>
        </p:txBody>
      </p:sp>
    </p:spTree>
    <p:extLst>
      <p:ext uri="{BB962C8B-B14F-4D97-AF65-F5344CB8AC3E}">
        <p14:creationId xmlns:p14="http://schemas.microsoft.com/office/powerpoint/2010/main" val="376141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33B38-7A6F-4872-988C-F06ABB24C7BA}" type="datetimeFigureOut">
              <a:rPr lang="en-GB" smtClean="0"/>
              <a:t>13/09/2024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CA8791-F96A-45A0-B798-C80D684F13B7}" type="slidenum">
              <a:rPr lang="en-GB" smtClean="0"/>
              <a:t>‹#›</a:t>
            </a:fld>
            <a:endParaRPr lang="en-GB"/>
          </a:p>
        </p:txBody>
      </p:sp>
    </p:spTree>
    <p:extLst>
      <p:ext uri="{BB962C8B-B14F-4D97-AF65-F5344CB8AC3E}">
        <p14:creationId xmlns:p14="http://schemas.microsoft.com/office/powerpoint/2010/main" val="106265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333B38-7A6F-4872-988C-F06ABB24C7BA}"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CA8791-F96A-45A0-B798-C80D684F13B7}" type="slidenum">
              <a:rPr lang="en-GB" smtClean="0"/>
              <a:t>‹#›</a:t>
            </a:fld>
            <a:endParaRPr lang="en-GB"/>
          </a:p>
        </p:txBody>
      </p:sp>
    </p:spTree>
    <p:extLst>
      <p:ext uri="{BB962C8B-B14F-4D97-AF65-F5344CB8AC3E}">
        <p14:creationId xmlns:p14="http://schemas.microsoft.com/office/powerpoint/2010/main" val="1410601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A333B38-7A6F-4872-988C-F06ABB24C7BA}"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CA8791-F96A-45A0-B798-C80D684F13B7}" type="slidenum">
              <a:rPr lang="en-GB" smtClean="0"/>
              <a:t>‹#›</a:t>
            </a:fld>
            <a:endParaRPr lang="en-GB"/>
          </a:p>
        </p:txBody>
      </p:sp>
    </p:spTree>
    <p:extLst>
      <p:ext uri="{BB962C8B-B14F-4D97-AF65-F5344CB8AC3E}">
        <p14:creationId xmlns:p14="http://schemas.microsoft.com/office/powerpoint/2010/main" val="3602284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333B38-7A6F-4872-988C-F06ABB24C7BA}" type="datetimeFigureOut">
              <a:rPr lang="en-GB" smtClean="0"/>
              <a:t>13/09/2024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BCA8791-F96A-45A0-B798-C80D684F13B7}" type="slidenum">
              <a:rPr lang="en-GB" smtClean="0"/>
              <a:t>‹#›</a:t>
            </a:fld>
            <a:endParaRPr lang="en-GB"/>
          </a:p>
        </p:txBody>
      </p:sp>
    </p:spTree>
    <p:extLst>
      <p:ext uri="{BB962C8B-B14F-4D97-AF65-F5344CB8AC3E}">
        <p14:creationId xmlns:p14="http://schemas.microsoft.com/office/powerpoint/2010/main" val="2703478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sz="3200" dirty="0" smtClean="0">
                <a:latin typeface="Arial" panose="020B0604020202020204" pitchFamily="34" charset="0"/>
                <a:cs typeface="Arial" panose="020B0604020202020204" pitchFamily="34" charset="0"/>
              </a:rPr>
              <a:t>Loss, Learning disability and Arts Therapy: The </a:t>
            </a:r>
            <a:r>
              <a:rPr lang="en-GB" sz="3200" smtClean="0">
                <a:latin typeface="Arial" panose="020B0604020202020204" pitchFamily="34" charset="0"/>
                <a:cs typeface="Arial" panose="020B0604020202020204" pitchFamily="34" charset="0"/>
              </a:rPr>
              <a:t>Loss Pathway</a:t>
            </a:r>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en-GB" sz="1400" dirty="0" smtClean="0">
                <a:latin typeface="Arial" panose="020B0604020202020204" pitchFamily="34" charset="0"/>
                <a:cs typeface="Arial" panose="020B0604020202020204" pitchFamily="34" charset="0"/>
              </a:rPr>
              <a:t>April 2023 – April 2024</a:t>
            </a:r>
          </a:p>
          <a:p>
            <a:r>
              <a:rPr lang="en-GB" sz="1400" dirty="0" smtClean="0">
                <a:latin typeface="Arial" panose="020B0604020202020204" pitchFamily="34" charset="0"/>
                <a:cs typeface="Arial" panose="020B0604020202020204" pitchFamily="34" charset="0"/>
              </a:rPr>
              <a:t>ELFT Bedfordshire and Luton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387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57" y="94376"/>
            <a:ext cx="8638344" cy="711200"/>
          </a:xfrm>
        </p:spPr>
        <p:txBody>
          <a:bodyPr>
            <a:normAutofit/>
          </a:bodyPr>
          <a:lstStyle/>
          <a:p>
            <a:pPr algn="ctr"/>
            <a:r>
              <a:rPr lang="en-GB" sz="3200" dirty="0" smtClean="0">
                <a:latin typeface="Arial" panose="020B0604020202020204" pitchFamily="34" charset="0"/>
                <a:cs typeface="Arial" panose="020B0604020202020204" pitchFamily="34" charset="0"/>
              </a:rPr>
              <a:t>Background and Rationale</a:t>
            </a:r>
            <a:endParaRPr lang="en-GB" sz="3200" dirty="0">
              <a:latin typeface="Arial" panose="020B06040202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3824092207"/>
              </p:ext>
            </p:extLst>
          </p:nvPr>
        </p:nvGraphicFramePr>
        <p:xfrm>
          <a:off x="5199607" y="922384"/>
          <a:ext cx="4804651" cy="5207672"/>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2"/>
          <p:cNvSpPr>
            <a:spLocks noGrp="1"/>
          </p:cNvSpPr>
          <p:nvPr>
            <p:ph sz="half" idx="1"/>
          </p:nvPr>
        </p:nvSpPr>
        <p:spPr>
          <a:xfrm>
            <a:off x="193236" y="922384"/>
            <a:ext cx="4878070" cy="1953163"/>
          </a:xfrm>
          <a:ln>
            <a:prstDash val="lgDash"/>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nSpc>
                <a:spcPct val="110000"/>
              </a:lnSpc>
              <a:buFont typeface="Wingdings" panose="05000000000000000000" pitchFamily="2" charset="2"/>
              <a:buChar char="Ø"/>
            </a:pPr>
            <a:r>
              <a:rPr lang="en-GB" dirty="0" smtClean="0">
                <a:latin typeface="Arial" panose="020B0604020202020204" pitchFamily="34" charset="0"/>
                <a:cs typeface="Arial" panose="020B0604020202020204" pitchFamily="34" charset="0"/>
              </a:rPr>
              <a:t>An </a:t>
            </a:r>
            <a:r>
              <a:rPr lang="en-GB" dirty="0">
                <a:latin typeface="Arial" panose="020B0604020202020204" pitchFamily="34" charset="0"/>
                <a:cs typeface="Arial" panose="020B0604020202020204" pitchFamily="34" charset="0"/>
              </a:rPr>
              <a:t>increased demand for therapeutic support around loss and bereavement was noted anecdotally by the team, partially in relation to the coronavirus pandemic. This is evidenced in Graph A, which tracks the increase in the proportion of arts caseload and waiting list whose referral reasons relate to loss. Following the pandemic, approximately 1 in 3 of referrals to the arts therapies team relate to loss and bereavement.</a:t>
            </a:r>
          </a:p>
          <a:p>
            <a:pPr marL="0" indent="0">
              <a:buNone/>
            </a:pPr>
            <a:endParaRPr lang="en-GB" b="1" dirty="0" smtClean="0">
              <a:latin typeface="Arial" panose="020B0604020202020204" pitchFamily="34" charset="0"/>
              <a:cs typeface="Arial" panose="020B0604020202020204" pitchFamily="34" charset="0"/>
            </a:endParaRPr>
          </a:p>
        </p:txBody>
      </p:sp>
      <p:sp>
        <p:nvSpPr>
          <p:cNvPr id="11" name="Content Placeholder 2"/>
          <p:cNvSpPr>
            <a:spLocks noGrp="1"/>
          </p:cNvSpPr>
          <p:nvPr>
            <p:ph sz="half" idx="1"/>
          </p:nvPr>
        </p:nvSpPr>
        <p:spPr>
          <a:xfrm>
            <a:off x="229332" y="3109163"/>
            <a:ext cx="4841974" cy="1841832"/>
          </a:xfrm>
          <a:ln>
            <a:prstDash val="lgDash"/>
          </a:ln>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GB" sz="1500" dirty="0">
                <a:latin typeface="Arial" panose="020B0604020202020204" pitchFamily="34" charset="0"/>
                <a:cs typeface="Arial" panose="020B0604020202020204" pitchFamily="34" charset="0"/>
              </a:rPr>
              <a:t>National data supports this, recognising increased pressure on bereavement services because of an additional 750,000 deaths compared to the past 5 years (UK commission on bereavement, 2022). Increased pressure on services complexity of cases has led to poorer outcomes, with 70% of people not getting the bereavement support they need (Sue Ryder, 2022).</a:t>
            </a:r>
          </a:p>
          <a:p>
            <a:pPr marL="0" indent="0">
              <a:buNone/>
            </a:pPr>
            <a:endParaRPr lang="en-GB" b="1" u="sng" dirty="0" smtClean="0">
              <a:latin typeface="Arial" panose="020B0604020202020204" pitchFamily="34" charset="0"/>
              <a:cs typeface="Arial" panose="020B0604020202020204" pitchFamily="34" charset="0"/>
            </a:endParaRPr>
          </a:p>
        </p:txBody>
      </p:sp>
      <p:sp>
        <p:nvSpPr>
          <p:cNvPr id="12" name="Content Placeholder 2"/>
          <p:cNvSpPr>
            <a:spLocks noGrp="1"/>
          </p:cNvSpPr>
          <p:nvPr>
            <p:ph sz="half" idx="1"/>
          </p:nvPr>
        </p:nvSpPr>
        <p:spPr>
          <a:xfrm>
            <a:off x="229332" y="5184612"/>
            <a:ext cx="4841974" cy="1450804"/>
          </a:xfrm>
          <a:ln>
            <a:prstDash val="lgDash"/>
          </a:ln>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GB" sz="1500" dirty="0">
                <a:latin typeface="Arial" panose="020B0604020202020204" pitchFamily="34" charset="0"/>
                <a:cs typeface="Arial" panose="020B0604020202020204" pitchFamily="34" charset="0"/>
              </a:rPr>
              <a:t>Locally, a Scoping and Gap Analysis Report was produced by the Bedfordshire, Luton and Milton Keynes Bereavement Alliance. </a:t>
            </a:r>
            <a:r>
              <a:rPr lang="en-GB" sz="1500" dirty="0" smtClean="0">
                <a:latin typeface="Arial" panose="020B0604020202020204" pitchFamily="34" charset="0"/>
                <a:cs typeface="Arial" panose="020B0604020202020204" pitchFamily="34" charset="0"/>
              </a:rPr>
              <a:t>It identified that one </a:t>
            </a:r>
            <a:r>
              <a:rPr lang="en-GB" sz="1500" dirty="0">
                <a:latin typeface="Arial" panose="020B0604020202020204" pitchFamily="34" charset="0"/>
                <a:cs typeface="Arial" panose="020B0604020202020204" pitchFamily="34" charset="0"/>
              </a:rPr>
              <a:t>of the 6 gaps </a:t>
            </a:r>
            <a:r>
              <a:rPr lang="en-GB" sz="1500" dirty="0" smtClean="0">
                <a:latin typeface="Arial" panose="020B0604020202020204" pitchFamily="34" charset="0"/>
                <a:cs typeface="Arial" panose="020B0604020202020204" pitchFamily="34" charset="0"/>
              </a:rPr>
              <a:t>in local </a:t>
            </a:r>
            <a:r>
              <a:rPr lang="en-GB" sz="1500" dirty="0">
                <a:latin typeface="Arial" panose="020B0604020202020204" pitchFamily="34" charset="0"/>
                <a:cs typeface="Arial" panose="020B0604020202020204" pitchFamily="34" charset="0"/>
              </a:rPr>
              <a:t>bereavement provision </a:t>
            </a:r>
            <a:r>
              <a:rPr lang="en-GB" sz="1500" dirty="0" smtClean="0">
                <a:latin typeface="Arial" panose="020B0604020202020204" pitchFamily="34" charset="0"/>
                <a:cs typeface="Arial" panose="020B0604020202020204" pitchFamily="34" charset="0"/>
              </a:rPr>
              <a:t>related </a:t>
            </a:r>
            <a:r>
              <a:rPr lang="en-GB" sz="1500" dirty="0">
                <a:latin typeface="Arial" panose="020B0604020202020204" pitchFamily="34" charset="0"/>
                <a:cs typeface="Arial" panose="020B0604020202020204" pitchFamily="34" charset="0"/>
              </a:rPr>
              <a:t>to bereavement support for Adults with a Learning Disability.</a:t>
            </a:r>
          </a:p>
          <a:p>
            <a:pPr marL="0" indent="0">
              <a:buNone/>
            </a:pPr>
            <a:endParaRPr lang="en-GB" b="1" u="sng"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776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83" y="82834"/>
            <a:ext cx="7397699" cy="711200"/>
          </a:xfrm>
        </p:spPr>
        <p:txBody>
          <a:bodyPr>
            <a:normAutofit/>
          </a:bodyPr>
          <a:lstStyle/>
          <a:p>
            <a:pPr algn="ctr"/>
            <a:r>
              <a:rPr lang="en-GB" sz="3200" dirty="0" smtClean="0">
                <a:latin typeface="Arial" panose="020B0604020202020204" pitchFamily="34" charset="0"/>
                <a:cs typeface="Arial" panose="020B0604020202020204" pitchFamily="34" charset="0"/>
              </a:rPr>
              <a:t>Approach and Method</a:t>
            </a:r>
            <a:endParaRPr lang="en-GB" sz="3200" dirty="0">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271921" y="585485"/>
            <a:ext cx="6170443" cy="4374098"/>
          </a:xfrm>
          <a:prstGeom prst="rect">
            <a:avLst/>
          </a:prstGeom>
          <a:ln>
            <a:prstDash val="lgDash"/>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30000"/>
              </a:lnSpc>
              <a:buNone/>
            </a:pPr>
            <a:r>
              <a:rPr lang="en-GB" sz="1500" dirty="0" smtClean="0">
                <a:solidFill>
                  <a:schemeClr val="tx1"/>
                </a:solidFill>
                <a:latin typeface="Arial" panose="020B0604020202020204" pitchFamily="34" charset="0"/>
                <a:cs typeface="Arial" panose="020B0604020202020204" pitchFamily="34" charset="0"/>
              </a:rPr>
              <a:t>From July 2022 onwards, research and planning began for a pilot Arts Therapies Loss Pathway with a </a:t>
            </a:r>
            <a:r>
              <a:rPr lang="en-GB" sz="1500" b="1" dirty="0" smtClean="0">
                <a:solidFill>
                  <a:schemeClr val="tx1"/>
                </a:solidFill>
                <a:latin typeface="Arial" panose="020B0604020202020204" pitchFamily="34" charset="0"/>
                <a:cs typeface="Arial" panose="020B0604020202020204" pitchFamily="34" charset="0"/>
              </a:rPr>
              <a:t>dual focus</a:t>
            </a:r>
            <a:r>
              <a:rPr lang="en-GB" sz="1500" dirty="0" smtClean="0">
                <a:solidFill>
                  <a:schemeClr val="tx1"/>
                </a:solidFill>
                <a:latin typeface="Arial" panose="020B0604020202020204" pitchFamily="34" charset="0"/>
                <a:cs typeface="Arial" panose="020B0604020202020204" pitchFamily="34" charset="0"/>
              </a:rPr>
              <a:t>:</a:t>
            </a:r>
          </a:p>
          <a:p>
            <a:pPr>
              <a:lnSpc>
                <a:spcPct val="130000"/>
              </a:lnSpc>
            </a:pPr>
            <a:r>
              <a:rPr lang="en-GB" sz="1500" dirty="0" smtClean="0">
                <a:solidFill>
                  <a:schemeClr val="tx1"/>
                </a:solidFill>
                <a:latin typeface="Arial" panose="020B0604020202020204" pitchFamily="34" charset="0"/>
                <a:cs typeface="Arial" panose="020B0604020202020204" pitchFamily="34" charset="0"/>
              </a:rPr>
              <a:t>A regular therapy group for adults with a learning disability who had experienced loss</a:t>
            </a:r>
          </a:p>
          <a:p>
            <a:pPr>
              <a:lnSpc>
                <a:spcPct val="130000"/>
              </a:lnSpc>
            </a:pPr>
            <a:r>
              <a:rPr lang="en-GB" sz="1500" dirty="0" smtClean="0">
                <a:solidFill>
                  <a:schemeClr val="tx1"/>
                </a:solidFill>
                <a:latin typeface="Arial" panose="020B0604020202020204" pitchFamily="34" charset="0"/>
                <a:cs typeface="Arial" panose="020B0604020202020204" pitchFamily="34" charset="0"/>
              </a:rPr>
              <a:t>Regular training sessions for parents and carers of adults with a learning disability who had experienced loss.</a:t>
            </a:r>
          </a:p>
          <a:p>
            <a:pPr>
              <a:lnSpc>
                <a:spcPct val="130000"/>
              </a:lnSpc>
            </a:pPr>
            <a:r>
              <a:rPr lang="en-GB" sz="1200" dirty="0">
                <a:solidFill>
                  <a:schemeClr val="tx1"/>
                </a:solidFill>
                <a:latin typeface="Arial" panose="020B0604020202020204" pitchFamily="34" charset="0"/>
                <a:cs typeface="Arial" panose="020B0604020202020204" pitchFamily="34" charset="0"/>
              </a:rPr>
              <a:t>Both aspects were to be rooted in learning established through the existing research, evidence base and good practice</a:t>
            </a:r>
            <a:r>
              <a:rPr lang="en-GB" sz="1200" dirty="0" smtClean="0">
                <a:solidFill>
                  <a:schemeClr val="tx1"/>
                </a:solidFill>
                <a:latin typeface="Arial" panose="020B0604020202020204" pitchFamily="34" charset="0"/>
                <a:cs typeface="Arial" panose="020B0604020202020204" pitchFamily="34" charset="0"/>
              </a:rPr>
              <a:t>.</a:t>
            </a:r>
          </a:p>
          <a:p>
            <a:pPr>
              <a:lnSpc>
                <a:spcPct val="130000"/>
              </a:lnSpc>
            </a:pPr>
            <a:r>
              <a:rPr lang="en-GB" sz="1200" dirty="0">
                <a:solidFill>
                  <a:schemeClr val="tx1"/>
                </a:solidFill>
                <a:latin typeface="Arial" panose="020B0604020202020204" pitchFamily="34" charset="0"/>
                <a:cs typeface="Arial" panose="020B0604020202020204" pitchFamily="34" charset="0"/>
              </a:rPr>
              <a:t>Exclusion criteria included those with complex presentations, such as trauma and high risk behaviours. From this, possible service users were </a:t>
            </a:r>
            <a:r>
              <a:rPr lang="en-GB" sz="1200" dirty="0" smtClean="0">
                <a:solidFill>
                  <a:schemeClr val="tx1"/>
                </a:solidFill>
                <a:latin typeface="Arial" panose="020B0604020202020204" pitchFamily="34" charset="0"/>
                <a:cs typeface="Arial" panose="020B0604020202020204" pitchFamily="34" charset="0"/>
              </a:rPr>
              <a:t>identified. </a:t>
            </a:r>
          </a:p>
          <a:p>
            <a:pPr>
              <a:lnSpc>
                <a:spcPct val="130000"/>
              </a:lnSpc>
            </a:pPr>
            <a:r>
              <a:rPr lang="en-GB" sz="1200" dirty="0">
                <a:solidFill>
                  <a:schemeClr val="tx1"/>
                </a:solidFill>
                <a:latin typeface="Arial" panose="020B0604020202020204" pitchFamily="34" charset="0"/>
                <a:cs typeface="Arial" panose="020B0604020202020204" pitchFamily="34" charset="0"/>
              </a:rPr>
              <a:t>Easy-read information about the pathway was sent out follow-up phone calls were completed in which some service users declined the group for reasons such as preference for 1:1 or unavailability. Following this, the remaining service users were invited for 1:1 assessments.</a:t>
            </a:r>
          </a:p>
          <a:p>
            <a:pPr>
              <a:lnSpc>
                <a:spcPct val="130000"/>
              </a:lnSpc>
            </a:pPr>
            <a:endParaRPr lang="en-GB" sz="1500" dirty="0" smtClean="0">
              <a:solidFill>
                <a:schemeClr val="tx1"/>
              </a:solidFill>
              <a:latin typeface="Arial" panose="020B0604020202020204" pitchFamily="34" charset="0"/>
              <a:cs typeface="Arial" panose="020B0604020202020204" pitchFamily="34" charset="0"/>
            </a:endParaRPr>
          </a:p>
          <a:p>
            <a:pPr>
              <a:lnSpc>
                <a:spcPct val="130000"/>
              </a:lnSpc>
            </a:pPr>
            <a:endParaRPr lang="en-GB" sz="1500" dirty="0">
              <a:solidFill>
                <a:schemeClr val="tx1"/>
              </a:solidFill>
              <a:latin typeface="Arial" panose="020B0604020202020204" pitchFamily="34" charset="0"/>
              <a:cs typeface="Arial" panose="020B0604020202020204" pitchFamily="34" charset="0"/>
            </a:endParaRPr>
          </a:p>
          <a:p>
            <a:pPr>
              <a:lnSpc>
                <a:spcPct val="130000"/>
              </a:lnSpc>
            </a:pPr>
            <a:endParaRPr lang="en-GB" sz="1500" dirty="0" smtClean="0">
              <a:solidFill>
                <a:schemeClr val="tx1"/>
              </a:solidFill>
              <a:latin typeface="Arial" panose="020B0604020202020204" pitchFamily="34" charset="0"/>
              <a:cs typeface="Arial" panose="020B0604020202020204" pitchFamily="34" charset="0"/>
            </a:endParaRPr>
          </a:p>
        </p:txBody>
      </p:sp>
      <p:sp>
        <p:nvSpPr>
          <p:cNvPr id="16" name="Content Placeholder 2"/>
          <p:cNvSpPr txBox="1">
            <a:spLocks/>
          </p:cNvSpPr>
          <p:nvPr/>
        </p:nvSpPr>
        <p:spPr>
          <a:xfrm>
            <a:off x="9428018" y="2772534"/>
            <a:ext cx="2576946" cy="3851564"/>
          </a:xfrm>
          <a:prstGeom prst="rect">
            <a:avLst/>
          </a:prstGeom>
          <a:ln>
            <a:prstDash val="lgDash"/>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20000"/>
              </a:lnSpc>
              <a:buClr>
                <a:srgbClr val="90C226"/>
              </a:buClr>
              <a:buNone/>
            </a:pPr>
            <a:r>
              <a:rPr lang="en-GB" b="1" u="sng" dirty="0" smtClean="0">
                <a:solidFill>
                  <a:prstClr val="black"/>
                </a:solidFill>
                <a:latin typeface="Arial" panose="020B0604020202020204" pitchFamily="34" charset="0"/>
                <a:cs typeface="Arial" panose="020B0604020202020204" pitchFamily="34" charset="0"/>
              </a:rPr>
              <a:t>Timeline:</a:t>
            </a:r>
          </a:p>
          <a:p>
            <a:r>
              <a:rPr lang="en-GB" dirty="0">
                <a:latin typeface="Arial" panose="020B0604020202020204" pitchFamily="34" charset="0"/>
                <a:cs typeface="Arial" panose="020B0604020202020204" pitchFamily="34" charset="0"/>
              </a:rPr>
              <a:t>Jan-Mar 2020 – Research, preparation and planning for Loss Peer Support Group </a:t>
            </a:r>
          </a:p>
          <a:p>
            <a:r>
              <a:rPr lang="en-GB" dirty="0">
                <a:latin typeface="Arial" panose="020B0604020202020204" pitchFamily="34" charset="0"/>
                <a:cs typeface="Arial" panose="020B0604020202020204" pitchFamily="34" charset="0"/>
              </a:rPr>
              <a:t>Mar 2020 – Loss Peer Support Group cancelled due to COVID-19</a:t>
            </a:r>
          </a:p>
          <a:p>
            <a:r>
              <a:rPr lang="en-GB" dirty="0">
                <a:latin typeface="Arial" panose="020B0604020202020204" pitchFamily="34" charset="0"/>
                <a:cs typeface="Arial" panose="020B0604020202020204" pitchFamily="34" charset="0"/>
              </a:rPr>
              <a:t>April – June 2020 – Development of ‘Exploring Loss’ Creative Workbook</a:t>
            </a:r>
          </a:p>
          <a:p>
            <a:r>
              <a:rPr lang="en-GB" dirty="0">
                <a:latin typeface="Arial" panose="020B0604020202020204" pitchFamily="34" charset="0"/>
                <a:cs typeface="Arial" panose="020B0604020202020204" pitchFamily="34" charset="0"/>
              </a:rPr>
              <a:t>July 2020 – November 2020 – Online Loss Support Group</a:t>
            </a:r>
          </a:p>
          <a:p>
            <a:r>
              <a:rPr lang="en-GB" dirty="0">
                <a:latin typeface="Arial" panose="020B0604020202020204" pitchFamily="34" charset="0"/>
                <a:cs typeface="Arial" panose="020B0604020202020204" pitchFamily="34" charset="0"/>
              </a:rPr>
              <a:t>Dec 2020 – June 2022 – Service focus on </a:t>
            </a:r>
            <a:r>
              <a:rPr lang="en-GB" dirty="0" err="1">
                <a:latin typeface="Arial" panose="020B0604020202020204" pitchFamily="34" charset="0"/>
                <a:cs typeface="Arial" panose="020B0604020202020204" pitchFamily="34" charset="0"/>
              </a:rPr>
              <a:t>Covid</a:t>
            </a:r>
            <a:r>
              <a:rPr lang="en-GB" dirty="0">
                <a:latin typeface="Arial" panose="020B0604020202020204" pitchFamily="34" charset="0"/>
                <a:cs typeface="Arial" panose="020B0604020202020204" pitchFamily="34" charset="0"/>
              </a:rPr>
              <a:t> recovery</a:t>
            </a:r>
          </a:p>
          <a:p>
            <a:r>
              <a:rPr lang="en-GB" dirty="0">
                <a:latin typeface="Arial" panose="020B0604020202020204" pitchFamily="34" charset="0"/>
                <a:cs typeface="Arial" panose="020B0604020202020204" pitchFamily="34" charset="0"/>
              </a:rPr>
              <a:t>July 2022 – Resumed research, planning and preparation for loss provision</a:t>
            </a:r>
          </a:p>
          <a:p>
            <a:r>
              <a:rPr lang="en-GB" u="sng" dirty="0">
                <a:latin typeface="Arial" panose="020B0604020202020204" pitchFamily="34" charset="0"/>
                <a:cs typeface="Arial" panose="020B0604020202020204" pitchFamily="34" charset="0"/>
              </a:rPr>
              <a:t>April 2023 – Loss group assessments and therapy group began</a:t>
            </a:r>
          </a:p>
          <a:p>
            <a:endParaRPr lang="en-GB" dirty="0"/>
          </a:p>
        </p:txBody>
      </p:sp>
      <p:pic>
        <p:nvPicPr>
          <p:cNvPr id="3" name="Picture 2"/>
          <p:cNvPicPr>
            <a:picLocks noChangeAspect="1"/>
          </p:cNvPicPr>
          <p:nvPr/>
        </p:nvPicPr>
        <p:blipFill>
          <a:blip r:embed="rId2"/>
          <a:stretch>
            <a:fillRect/>
          </a:stretch>
        </p:blipFill>
        <p:spPr>
          <a:xfrm>
            <a:off x="378020" y="4974510"/>
            <a:ext cx="2505914" cy="1807293"/>
          </a:xfrm>
          <a:prstGeom prst="rect">
            <a:avLst/>
          </a:prstGeom>
        </p:spPr>
      </p:pic>
      <p:pic>
        <p:nvPicPr>
          <p:cNvPr id="4" name="Picture 3"/>
          <p:cNvPicPr>
            <a:picLocks noChangeAspect="1"/>
          </p:cNvPicPr>
          <p:nvPr/>
        </p:nvPicPr>
        <p:blipFill>
          <a:blip r:embed="rId3"/>
          <a:stretch>
            <a:fillRect/>
          </a:stretch>
        </p:blipFill>
        <p:spPr>
          <a:xfrm>
            <a:off x="3627306" y="5004043"/>
            <a:ext cx="2457779" cy="1748226"/>
          </a:xfrm>
          <a:prstGeom prst="rect">
            <a:avLst/>
          </a:prstGeom>
        </p:spPr>
      </p:pic>
      <p:pic>
        <p:nvPicPr>
          <p:cNvPr id="6" name="Picture 5"/>
          <p:cNvPicPr>
            <a:picLocks noChangeAspect="1"/>
          </p:cNvPicPr>
          <p:nvPr/>
        </p:nvPicPr>
        <p:blipFill>
          <a:blip r:embed="rId4"/>
          <a:stretch>
            <a:fillRect/>
          </a:stretch>
        </p:blipFill>
        <p:spPr>
          <a:xfrm>
            <a:off x="9839322" y="251032"/>
            <a:ext cx="1620574" cy="2155669"/>
          </a:xfrm>
          <a:prstGeom prst="rect">
            <a:avLst/>
          </a:prstGeom>
        </p:spPr>
      </p:pic>
      <p:pic>
        <p:nvPicPr>
          <p:cNvPr id="5" name="Picture 4"/>
          <p:cNvPicPr>
            <a:picLocks noChangeAspect="1"/>
          </p:cNvPicPr>
          <p:nvPr/>
        </p:nvPicPr>
        <p:blipFill>
          <a:blip r:embed="rId5"/>
          <a:stretch>
            <a:fillRect/>
          </a:stretch>
        </p:blipFill>
        <p:spPr>
          <a:xfrm>
            <a:off x="6601616" y="4959583"/>
            <a:ext cx="2563714" cy="1753127"/>
          </a:xfrm>
          <a:prstGeom prst="rect">
            <a:avLst/>
          </a:prstGeom>
        </p:spPr>
      </p:pic>
      <p:pic>
        <p:nvPicPr>
          <p:cNvPr id="7" name="Picture 6"/>
          <p:cNvPicPr>
            <a:picLocks noChangeAspect="1"/>
          </p:cNvPicPr>
          <p:nvPr/>
        </p:nvPicPr>
        <p:blipFill>
          <a:blip r:embed="rId6"/>
          <a:stretch>
            <a:fillRect/>
          </a:stretch>
        </p:blipFill>
        <p:spPr>
          <a:xfrm>
            <a:off x="6857300" y="251032"/>
            <a:ext cx="2245211" cy="4183934"/>
          </a:xfrm>
          <a:prstGeom prst="rect">
            <a:avLst/>
          </a:prstGeom>
        </p:spPr>
      </p:pic>
    </p:spTree>
    <p:extLst>
      <p:ext uri="{BB962C8B-B14F-4D97-AF65-F5344CB8AC3E}">
        <p14:creationId xmlns:p14="http://schemas.microsoft.com/office/powerpoint/2010/main" val="2921971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979482" y="3346308"/>
            <a:ext cx="8638344" cy="386398"/>
          </a:xfrm>
          <a:prstGeom prst="rect">
            <a:avLst/>
          </a:prstGeom>
          <a:ln>
            <a:prstDash val="lgDash"/>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buClr>
                <a:srgbClr val="90C226"/>
              </a:buClr>
              <a:buNone/>
            </a:pPr>
            <a:r>
              <a:rPr lang="en-GB" sz="1600" b="1" u="sng" dirty="0" smtClean="0">
                <a:solidFill>
                  <a:prstClr val="black"/>
                </a:solidFill>
                <a:latin typeface="Arial" panose="020B0604020202020204" pitchFamily="34" charset="0"/>
                <a:cs typeface="Arial" panose="020B0604020202020204" pitchFamily="34" charset="0"/>
              </a:rPr>
              <a:t>Structure:</a:t>
            </a:r>
            <a:endParaRPr lang="en-GB" sz="1600" b="1" u="sng" dirty="0">
              <a:solidFill>
                <a:prstClr val="black"/>
              </a:solidFill>
              <a:latin typeface="Arial" panose="020B0604020202020204" pitchFamily="34" charset="0"/>
              <a:cs typeface="Arial" panose="020B0604020202020204" pitchFamily="34" charset="0"/>
            </a:endParaRPr>
          </a:p>
          <a:p>
            <a:endParaRPr lang="en-GB" dirty="0"/>
          </a:p>
        </p:txBody>
      </p:sp>
      <p:sp>
        <p:nvSpPr>
          <p:cNvPr id="9" name="Content Placeholder 2"/>
          <p:cNvSpPr txBox="1">
            <a:spLocks/>
          </p:cNvSpPr>
          <p:nvPr/>
        </p:nvSpPr>
        <p:spPr>
          <a:xfrm>
            <a:off x="3803073" y="4024009"/>
            <a:ext cx="4114800" cy="2867891"/>
          </a:xfrm>
          <a:prstGeom prst="rect">
            <a:avLst/>
          </a:prstGeom>
          <a:ln>
            <a:prstDash val="lgDash"/>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40000"/>
              </a:lnSpc>
              <a:buAutoNum type="arabicPeriod"/>
            </a:pPr>
            <a:endParaRPr lang="en-GB" sz="1500" dirty="0">
              <a:solidFill>
                <a:schemeClr val="tx1"/>
              </a:solidFill>
              <a:latin typeface="Arial" panose="020B0604020202020204" pitchFamily="34" charset="0"/>
              <a:cs typeface="Arial" panose="020B0604020202020204" pitchFamily="34" charset="0"/>
            </a:endParaRPr>
          </a:p>
          <a:p>
            <a:pPr marL="0" lvl="0" indent="0">
              <a:buClr>
                <a:srgbClr val="90C226"/>
              </a:buClr>
              <a:buNone/>
            </a:pPr>
            <a:endParaRPr lang="en-GB" sz="1300" b="1" u="sng" dirty="0">
              <a:solidFill>
                <a:prstClr val="black"/>
              </a:solidFill>
            </a:endParaRPr>
          </a:p>
          <a:p>
            <a:endParaRPr lang="en-GB" dirty="0"/>
          </a:p>
        </p:txBody>
      </p:sp>
      <p:sp>
        <p:nvSpPr>
          <p:cNvPr id="6" name="Content Placeholder 2"/>
          <p:cNvSpPr txBox="1">
            <a:spLocks/>
          </p:cNvSpPr>
          <p:nvPr/>
        </p:nvSpPr>
        <p:spPr>
          <a:xfrm>
            <a:off x="131617" y="672011"/>
            <a:ext cx="11928764" cy="2535204"/>
          </a:xfrm>
          <a:prstGeom prst="rect">
            <a:avLst/>
          </a:prstGeom>
          <a:ln>
            <a:solidFill>
              <a:schemeClr val="accent1"/>
            </a:solidFill>
            <a:prstDash val="lgDash"/>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40000"/>
              </a:lnSpc>
              <a:buClr>
                <a:srgbClr val="90C226"/>
              </a:buClr>
              <a:buNone/>
            </a:pPr>
            <a:r>
              <a:rPr lang="en-GB" sz="1200" dirty="0" smtClean="0">
                <a:latin typeface="Arial" panose="020B0604020202020204" pitchFamily="34" charset="0"/>
                <a:cs typeface="Arial" panose="020B0604020202020204" pitchFamily="34" charset="0"/>
              </a:rPr>
              <a:t>The ‘Loss Pathway’ group </a:t>
            </a:r>
            <a:r>
              <a:rPr lang="en-GB" sz="1200" dirty="0">
                <a:latin typeface="Arial" panose="020B0604020202020204" pitchFamily="34" charset="0"/>
                <a:cs typeface="Arial" panose="020B0604020202020204" pitchFamily="34" charset="0"/>
              </a:rPr>
              <a:t>ran </a:t>
            </a:r>
            <a:r>
              <a:rPr lang="en-GB" sz="1200" dirty="0" smtClean="0">
                <a:latin typeface="Arial" panose="020B0604020202020204" pitchFamily="34" charset="0"/>
                <a:cs typeface="Arial" panose="020B0604020202020204" pitchFamily="34" charset="0"/>
              </a:rPr>
              <a:t>one day each month for 12 months taking place at the Bunyan Museum in Bedford. Service users were offered additional shorter 1:1 sessions at </a:t>
            </a:r>
            <a:r>
              <a:rPr lang="en-GB" sz="1200" dirty="0" err="1" smtClean="0">
                <a:latin typeface="Arial" panose="020B0604020202020204" pitchFamily="34" charset="0"/>
                <a:cs typeface="Arial" panose="020B0604020202020204" pitchFamily="34" charset="0"/>
              </a:rPr>
              <a:t>Twinwoods</a:t>
            </a:r>
            <a:r>
              <a:rPr lang="en-GB" sz="1200" dirty="0" smtClean="0">
                <a:latin typeface="Arial" panose="020B0604020202020204" pitchFamily="34" charset="0"/>
                <a:cs typeface="Arial" panose="020B0604020202020204" pitchFamily="34" charset="0"/>
              </a:rPr>
              <a:t> CRC  in between each group . At the end of the group sessions, therapists met with the SU and carer for an evaluation assessment. The </a:t>
            </a:r>
            <a:r>
              <a:rPr lang="en-GB" sz="1200" dirty="0">
                <a:latin typeface="Arial" panose="020B0604020202020204" pitchFamily="34" charset="0"/>
                <a:cs typeface="Arial" panose="020B0604020202020204" pitchFamily="34" charset="0"/>
              </a:rPr>
              <a:t>therapy group was delivered by one </a:t>
            </a:r>
            <a:r>
              <a:rPr lang="en-GB" sz="1200" dirty="0" err="1" smtClean="0">
                <a:latin typeface="Arial" panose="020B0604020202020204" pitchFamily="34" charset="0"/>
                <a:cs typeface="Arial" panose="020B0604020202020204" pitchFamily="34" charset="0"/>
              </a:rPr>
              <a:t>Dramatherapist</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and one Art Therapist from the Arts Therapies Team</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p>
            <a:pPr marL="0" lvl="0" indent="0">
              <a:lnSpc>
                <a:spcPct val="140000"/>
              </a:lnSpc>
              <a:buClr>
                <a:srgbClr val="90C226"/>
              </a:buClr>
              <a:buNone/>
            </a:pPr>
            <a:r>
              <a:rPr lang="en-GB" sz="1200" dirty="0">
                <a:latin typeface="Arial" panose="020B0604020202020204" pitchFamily="34" charset="0"/>
                <a:cs typeface="Arial" panose="020B0604020202020204" pitchFamily="34" charset="0"/>
              </a:rPr>
              <a:t>The therapy </a:t>
            </a:r>
            <a:r>
              <a:rPr lang="en-GB" sz="1200" dirty="0" smtClean="0">
                <a:latin typeface="Arial" panose="020B0604020202020204" pitchFamily="34" charset="0"/>
                <a:cs typeface="Arial" panose="020B0604020202020204" pitchFamily="34" charset="0"/>
              </a:rPr>
              <a:t>group sessions created </a:t>
            </a:r>
            <a:r>
              <a:rPr lang="en-GB" sz="1200" dirty="0">
                <a:latin typeface="Arial" panose="020B0604020202020204" pitchFamily="34" charset="0"/>
                <a:cs typeface="Arial" panose="020B0604020202020204" pitchFamily="34" charset="0"/>
              </a:rPr>
              <a:t>a space whereby service users could come </a:t>
            </a:r>
            <a:r>
              <a:rPr lang="en-GB" sz="1200" dirty="0" smtClean="0">
                <a:latin typeface="Arial" panose="020B0604020202020204" pitchFamily="34" charset="0"/>
                <a:cs typeface="Arial" panose="020B0604020202020204" pitchFamily="34" charset="0"/>
              </a:rPr>
              <a:t>together </a:t>
            </a:r>
            <a:r>
              <a:rPr lang="en-GB" sz="1200" dirty="0">
                <a:latin typeface="Arial" panose="020B0604020202020204" pitchFamily="34" charset="0"/>
                <a:cs typeface="Arial" panose="020B0604020202020204" pitchFamily="34" charset="0"/>
              </a:rPr>
              <a:t>to share their </a:t>
            </a:r>
            <a:r>
              <a:rPr lang="en-GB" sz="1200" dirty="0" smtClean="0">
                <a:latin typeface="Arial" panose="020B0604020202020204" pitchFamily="34" charset="0"/>
                <a:cs typeface="Arial" panose="020B0604020202020204" pitchFamily="34" charset="0"/>
              </a:rPr>
              <a:t>experiences of loss and bereavement. The therapy sessions were designed to include an element of psychoeducation within each session exploring the experience of grief and means to develop tools and skills to self regulate. Peer support within this community was encouraged to </a:t>
            </a:r>
            <a:r>
              <a:rPr lang="en-GB" sz="1200" dirty="0">
                <a:latin typeface="Arial" panose="020B0604020202020204" pitchFamily="34" charset="0"/>
                <a:cs typeface="Arial" panose="020B0604020202020204" pitchFamily="34" charset="0"/>
              </a:rPr>
              <a:t>explore the issues </a:t>
            </a:r>
            <a:r>
              <a:rPr lang="en-GB" sz="1200" dirty="0" smtClean="0">
                <a:latin typeface="Arial" panose="020B0604020202020204" pitchFamily="34" charset="0"/>
                <a:cs typeface="Arial" panose="020B0604020202020204" pitchFamily="34" charset="0"/>
              </a:rPr>
              <a:t>and gain insights from and with each other. The arts (drama and visual art) were integral as a means to explore and  make </a:t>
            </a:r>
            <a:r>
              <a:rPr lang="en-GB" sz="1200" dirty="0">
                <a:latin typeface="Arial" panose="020B0604020202020204" pitchFamily="34" charset="0"/>
                <a:cs typeface="Arial" panose="020B0604020202020204" pitchFamily="34" charset="0"/>
              </a:rPr>
              <a:t>sense of </a:t>
            </a:r>
            <a:r>
              <a:rPr lang="en-GB" sz="1200" dirty="0" smtClean="0">
                <a:latin typeface="Arial" panose="020B0604020202020204" pitchFamily="34" charset="0"/>
                <a:cs typeface="Arial" panose="020B0604020202020204" pitchFamily="34" charset="0"/>
              </a:rPr>
              <a:t>their historic losses and present bereavement. With </a:t>
            </a:r>
            <a:r>
              <a:rPr lang="en-GB" sz="1200" dirty="0">
                <a:latin typeface="Arial" panose="020B0604020202020204" pitchFamily="34" charset="0"/>
                <a:cs typeface="Arial" panose="020B0604020202020204" pitchFamily="34" charset="0"/>
              </a:rPr>
              <a:t>support from the therapists, they had space </a:t>
            </a:r>
            <a:r>
              <a:rPr lang="en-GB" sz="1200" dirty="0" smtClean="0">
                <a:latin typeface="Arial" panose="020B0604020202020204" pitchFamily="34" charset="0"/>
                <a:cs typeface="Arial" panose="020B0604020202020204" pitchFamily="34" charset="0"/>
              </a:rPr>
              <a:t>in which to use directive </a:t>
            </a:r>
            <a:r>
              <a:rPr lang="en-GB" sz="1200" dirty="0">
                <a:latin typeface="Arial" panose="020B0604020202020204" pitchFamily="34" charset="0"/>
                <a:cs typeface="Arial" panose="020B0604020202020204" pitchFamily="34" charset="0"/>
              </a:rPr>
              <a:t>and non-directive </a:t>
            </a:r>
            <a:r>
              <a:rPr lang="en-GB" sz="1200" dirty="0" smtClean="0">
                <a:latin typeface="Arial" panose="020B0604020202020204" pitchFamily="34" charset="0"/>
                <a:cs typeface="Arial" panose="020B0604020202020204" pitchFamily="34" charset="0"/>
              </a:rPr>
              <a:t>drama </a:t>
            </a:r>
            <a:r>
              <a:rPr lang="en-GB" sz="1200" dirty="0">
                <a:latin typeface="Arial" panose="020B0604020202020204" pitchFamily="34" charset="0"/>
                <a:cs typeface="Arial" panose="020B0604020202020204" pitchFamily="34" charset="0"/>
              </a:rPr>
              <a:t>and art </a:t>
            </a:r>
            <a:r>
              <a:rPr lang="en-GB" sz="1200" dirty="0" smtClean="0">
                <a:latin typeface="Arial" panose="020B0604020202020204" pitchFamily="34" charset="0"/>
                <a:cs typeface="Arial" panose="020B0604020202020204" pitchFamily="34" charset="0"/>
              </a:rPr>
              <a:t>making alongside reflective space and time to share.</a:t>
            </a:r>
            <a:endParaRPr lang="en-GB" sz="1200"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1331338" y="34352"/>
            <a:ext cx="8638344" cy="705631"/>
          </a:xfrm>
        </p:spPr>
        <p:txBody>
          <a:bodyPr>
            <a:normAutofit/>
          </a:bodyPr>
          <a:lstStyle/>
          <a:p>
            <a:pPr algn="ctr"/>
            <a:r>
              <a:rPr lang="en-GB" sz="3200" dirty="0" smtClean="0">
                <a:latin typeface="Arial" panose="020B0604020202020204" pitchFamily="34" charset="0"/>
                <a:cs typeface="Arial" panose="020B0604020202020204" pitchFamily="34" charset="0"/>
              </a:rPr>
              <a:t>Loss Therapy Groups</a:t>
            </a:r>
            <a:endParaRPr lang="en-GB" sz="3200" dirty="0">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562213780"/>
              </p:ext>
            </p:extLst>
          </p:nvPr>
        </p:nvGraphicFramePr>
        <p:xfrm>
          <a:off x="-37357" y="2985821"/>
          <a:ext cx="12192002" cy="853440"/>
        </p:xfrm>
        <a:graphic>
          <a:graphicData uri="http://schemas.openxmlformats.org/drawingml/2006/table">
            <a:tbl>
              <a:tblPr firstRow="1" firstCol="1" bandRow="1">
                <a:effectLst>
                  <a:innerShdw blurRad="63500" dist="50800" dir="5400000">
                    <a:prstClr val="black">
                      <a:alpha val="50000"/>
                    </a:prstClr>
                  </a:innerShdw>
                </a:effectLst>
              </a:tblPr>
              <a:tblGrid>
                <a:gridCol w="1397206">
                  <a:extLst>
                    <a:ext uri="{9D8B030D-6E8A-4147-A177-3AD203B41FA5}">
                      <a16:colId xmlns:a16="http://schemas.microsoft.com/office/drawing/2014/main" val="1942650212"/>
                    </a:ext>
                  </a:extLst>
                </a:gridCol>
                <a:gridCol w="1478368">
                  <a:extLst>
                    <a:ext uri="{9D8B030D-6E8A-4147-A177-3AD203B41FA5}">
                      <a16:colId xmlns:a16="http://schemas.microsoft.com/office/drawing/2014/main" val="3237411066"/>
                    </a:ext>
                  </a:extLst>
                </a:gridCol>
                <a:gridCol w="1729588">
                  <a:extLst>
                    <a:ext uri="{9D8B030D-6E8A-4147-A177-3AD203B41FA5}">
                      <a16:colId xmlns:a16="http://schemas.microsoft.com/office/drawing/2014/main" val="4154187785"/>
                    </a:ext>
                  </a:extLst>
                </a:gridCol>
                <a:gridCol w="1878141">
                  <a:extLst>
                    <a:ext uri="{9D8B030D-6E8A-4147-A177-3AD203B41FA5}">
                      <a16:colId xmlns:a16="http://schemas.microsoft.com/office/drawing/2014/main" val="643546015"/>
                    </a:ext>
                  </a:extLst>
                </a:gridCol>
                <a:gridCol w="2018053">
                  <a:extLst>
                    <a:ext uri="{9D8B030D-6E8A-4147-A177-3AD203B41FA5}">
                      <a16:colId xmlns:a16="http://schemas.microsoft.com/office/drawing/2014/main" val="2812854008"/>
                    </a:ext>
                  </a:extLst>
                </a:gridCol>
                <a:gridCol w="1685174">
                  <a:extLst>
                    <a:ext uri="{9D8B030D-6E8A-4147-A177-3AD203B41FA5}">
                      <a16:colId xmlns:a16="http://schemas.microsoft.com/office/drawing/2014/main" val="3397935417"/>
                    </a:ext>
                  </a:extLst>
                </a:gridCol>
                <a:gridCol w="2005472">
                  <a:extLst>
                    <a:ext uri="{9D8B030D-6E8A-4147-A177-3AD203B41FA5}">
                      <a16:colId xmlns:a16="http://schemas.microsoft.com/office/drawing/2014/main" val="2218507978"/>
                    </a:ext>
                  </a:extLst>
                </a:gridCol>
              </a:tblGrid>
              <a:tr h="852167">
                <a:tc>
                  <a:txBody>
                    <a:bodyPr/>
                    <a:lstStyle/>
                    <a:p>
                      <a:pPr marL="71755" algn="ctr">
                        <a:lnSpc>
                          <a:spcPct val="100000"/>
                        </a:lnSpc>
                        <a:spcAft>
                          <a:spcPts val="0"/>
                        </a:spcAft>
                      </a:pPr>
                      <a:r>
                        <a:rPr lang="en-GB" sz="14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Initial Assessment</a:t>
                      </a:r>
                      <a:endParaRPr lang="en-GB"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49493" marR="494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71755" algn="ctr">
                        <a:lnSpc>
                          <a:spcPct val="100000"/>
                        </a:lnSpc>
                        <a:spcAft>
                          <a:spcPts val="0"/>
                        </a:spcAft>
                      </a:pPr>
                      <a:endParaRPr lang="en-GB" sz="14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71755" algn="ctr">
                        <a:lnSpc>
                          <a:spcPct val="100000"/>
                        </a:lnSpc>
                        <a:spcAft>
                          <a:spcPts val="0"/>
                        </a:spcAft>
                      </a:pPr>
                      <a:r>
                        <a:rPr lang="en-GB" sz="14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Group sessions </a:t>
                      </a:r>
                    </a:p>
                    <a:p>
                      <a:pPr marL="71755" algn="ctr">
                        <a:lnSpc>
                          <a:spcPct val="100000"/>
                        </a:lnSpc>
                        <a:spcAft>
                          <a:spcPts val="0"/>
                        </a:spcAft>
                      </a:pPr>
                      <a:r>
                        <a:rPr lang="en-GB" sz="12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GB" sz="1200"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49493" marR="49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71755"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71755"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Optional monthly </a:t>
                      </a:r>
                    </a:p>
                    <a:p>
                      <a:pPr marL="71755"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1-1 session</a:t>
                      </a:r>
                      <a:endParaRPr lang="en-GB"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49493" marR="49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71755" algn="ctr">
                        <a:lnSpc>
                          <a:spcPct val="100000"/>
                        </a:lnSpc>
                        <a:spcAft>
                          <a:spcPts val="0"/>
                        </a:spcAft>
                      </a:pPr>
                      <a:endParaRPr lang="en-GB" sz="14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1755" algn="ctr">
                        <a:lnSpc>
                          <a:spcPct val="100000"/>
                        </a:lnSpc>
                        <a:spcAft>
                          <a:spcPts val="0"/>
                        </a:spcAft>
                      </a:pPr>
                      <a:r>
                        <a:rPr lang="en-GB" sz="14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Group sessions</a:t>
                      </a:r>
                    </a:p>
                    <a:p>
                      <a:pPr marL="71755" algn="ctr">
                        <a:lnSpc>
                          <a:spcPct val="100000"/>
                        </a:lnSpc>
                        <a:spcAft>
                          <a:spcPts val="0"/>
                        </a:spcAft>
                      </a:pPr>
                      <a:r>
                        <a:rPr lang="en-GB" sz="14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6 - 11  </a:t>
                      </a:r>
                    </a:p>
                    <a:p>
                      <a:pPr marL="71755" algn="ctr">
                        <a:lnSpc>
                          <a:spcPct val="150000"/>
                        </a:lnSpc>
                        <a:spcAft>
                          <a:spcPts val="0"/>
                        </a:spcAft>
                      </a:pPr>
                      <a:endParaRPr lang="en-GB" sz="800" dirty="0">
                        <a:solidFill>
                          <a:schemeClr val="accent3"/>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49493" marR="49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71755" algn="ctr">
                        <a:lnSpc>
                          <a:spcPct val="100000"/>
                        </a:lnSpc>
                        <a:spcAft>
                          <a:spcPts val="0"/>
                        </a:spcAft>
                      </a:pPr>
                      <a:endParaRPr lang="en-GB" sz="14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71755" algn="ctr">
                        <a:lnSpc>
                          <a:spcPct val="100000"/>
                        </a:lnSpc>
                        <a:spcAft>
                          <a:spcPts val="0"/>
                        </a:spcAft>
                      </a:pPr>
                      <a:r>
                        <a:rPr lang="en-GB" sz="14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Ending </a:t>
                      </a:r>
                    </a:p>
                    <a:p>
                      <a:pPr marL="71755" algn="ctr">
                        <a:lnSpc>
                          <a:spcPct val="100000"/>
                        </a:lnSpc>
                        <a:spcAft>
                          <a:spcPts val="0"/>
                        </a:spcAft>
                      </a:pPr>
                      <a:r>
                        <a:rPr lang="en-GB" sz="14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Session 12</a:t>
                      </a:r>
                      <a:endParaRPr lang="en-GB"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49493" marR="49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71755" algn="ctr">
                        <a:lnSpc>
                          <a:spcPct val="100000"/>
                        </a:lnSpc>
                        <a:spcAft>
                          <a:spcPts val="0"/>
                        </a:spcAft>
                      </a:pPr>
                      <a:endParaRPr lang="en-GB"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71755" algn="ctr">
                        <a:lnSpc>
                          <a:spcPct val="100000"/>
                        </a:lnSpc>
                        <a:spcAft>
                          <a:spcPts val="0"/>
                        </a:spcAft>
                      </a:pPr>
                      <a:r>
                        <a:rPr lang="en-GB"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Post group evaluation assessment</a:t>
                      </a:r>
                    </a:p>
                  </a:txBody>
                  <a:tcPr marL="49493" marR="49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71755" algn="ctr">
                        <a:lnSpc>
                          <a:spcPct val="100000"/>
                        </a:lnSpc>
                        <a:spcAft>
                          <a:spcPts val="0"/>
                        </a:spcAft>
                      </a:pPr>
                      <a:endParaRPr lang="en-GB"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71755" algn="ctr">
                        <a:lnSpc>
                          <a:spcPct val="100000"/>
                        </a:lnSpc>
                        <a:spcAft>
                          <a:spcPts val="0"/>
                        </a:spcAft>
                      </a:pPr>
                      <a:r>
                        <a:rPr lang="en-GB"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Report</a:t>
                      </a:r>
                    </a:p>
                    <a:p>
                      <a:pPr marL="71755" algn="ctr">
                        <a:lnSpc>
                          <a:spcPct val="100000"/>
                        </a:lnSpc>
                        <a:spcAft>
                          <a:spcPts val="0"/>
                        </a:spcAft>
                      </a:pPr>
                      <a:r>
                        <a:rPr lang="en-GB"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a:t>
                      </a:r>
                      <a:r>
                        <a:rPr lang="en-GB" sz="14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Discharge</a:t>
                      </a:r>
                      <a:endParaRPr lang="en-GB"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9493" marR="49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137984551"/>
                  </a:ext>
                </a:extLst>
              </a:tr>
            </a:tbl>
          </a:graphicData>
        </a:graphic>
      </p:graphicFrame>
      <p:pic>
        <p:nvPicPr>
          <p:cNvPr id="2" name="Picture 1"/>
          <p:cNvPicPr>
            <a:picLocks noChangeAspect="1"/>
          </p:cNvPicPr>
          <p:nvPr/>
        </p:nvPicPr>
        <p:blipFill>
          <a:blip r:embed="rId2"/>
          <a:stretch>
            <a:fillRect/>
          </a:stretch>
        </p:blipFill>
        <p:spPr>
          <a:xfrm>
            <a:off x="3948544" y="3844874"/>
            <a:ext cx="4220201" cy="3013126"/>
          </a:xfrm>
          <a:prstGeom prst="rect">
            <a:avLst/>
          </a:prstGeom>
        </p:spPr>
      </p:pic>
      <p:pic>
        <p:nvPicPr>
          <p:cNvPr id="5" name="Picture 4"/>
          <p:cNvPicPr>
            <a:picLocks noChangeAspect="1"/>
          </p:cNvPicPr>
          <p:nvPr/>
        </p:nvPicPr>
        <p:blipFill>
          <a:blip r:embed="rId3"/>
          <a:stretch>
            <a:fillRect/>
          </a:stretch>
        </p:blipFill>
        <p:spPr>
          <a:xfrm>
            <a:off x="4001007" y="6214566"/>
            <a:ext cx="3987130" cy="609653"/>
          </a:xfrm>
          <a:prstGeom prst="rect">
            <a:avLst/>
          </a:prstGeom>
        </p:spPr>
      </p:pic>
      <p:pic>
        <p:nvPicPr>
          <p:cNvPr id="11" name="Picture 10"/>
          <p:cNvPicPr>
            <a:picLocks noChangeAspect="1"/>
          </p:cNvPicPr>
          <p:nvPr/>
        </p:nvPicPr>
        <p:blipFill>
          <a:blip r:embed="rId4"/>
          <a:stretch>
            <a:fillRect/>
          </a:stretch>
        </p:blipFill>
        <p:spPr>
          <a:xfrm>
            <a:off x="8239009" y="3871799"/>
            <a:ext cx="3481935" cy="2882292"/>
          </a:xfrm>
          <a:prstGeom prst="rect">
            <a:avLst/>
          </a:prstGeom>
        </p:spPr>
      </p:pic>
      <p:pic>
        <p:nvPicPr>
          <p:cNvPr id="13" name="Picture 12"/>
          <p:cNvPicPr>
            <a:picLocks noChangeAspect="1"/>
          </p:cNvPicPr>
          <p:nvPr/>
        </p:nvPicPr>
        <p:blipFill>
          <a:blip r:embed="rId5"/>
          <a:stretch>
            <a:fillRect/>
          </a:stretch>
        </p:blipFill>
        <p:spPr>
          <a:xfrm>
            <a:off x="191928" y="3844668"/>
            <a:ext cx="4082198" cy="2909423"/>
          </a:xfrm>
          <a:prstGeom prst="rect">
            <a:avLst/>
          </a:prstGeom>
        </p:spPr>
      </p:pic>
      <p:sp>
        <p:nvSpPr>
          <p:cNvPr id="16" name="Rectangle 15"/>
          <p:cNvSpPr/>
          <p:nvPr/>
        </p:nvSpPr>
        <p:spPr>
          <a:xfrm>
            <a:off x="131617" y="4462674"/>
            <a:ext cx="11407290" cy="1754326"/>
          </a:xfrm>
          <a:prstGeom prst="rect">
            <a:avLst/>
          </a:prstGeom>
        </p:spPr>
        <p:txBody>
          <a:bodyPr wrap="none">
            <a:spAutoFit/>
          </a:bodyPr>
          <a:lstStyle/>
          <a:p>
            <a:r>
              <a:rPr lang="en-GB" dirty="0" smtClean="0"/>
              <a:t>   Understanding </a:t>
            </a:r>
            <a:r>
              <a:rPr lang="en-GB" dirty="0"/>
              <a:t>Life Stages                        </a:t>
            </a:r>
            <a:r>
              <a:rPr lang="en-GB" dirty="0" smtClean="0"/>
              <a:t>                                                                 Looking </a:t>
            </a:r>
            <a:r>
              <a:rPr lang="en-GB" dirty="0"/>
              <a:t>to the future</a:t>
            </a:r>
          </a:p>
          <a:p>
            <a:r>
              <a:rPr lang="en-GB" dirty="0" smtClean="0"/>
              <a:t>   Exploring </a:t>
            </a:r>
            <a:r>
              <a:rPr lang="en-GB" dirty="0"/>
              <a:t>Thoughts and Feelings             </a:t>
            </a:r>
            <a:r>
              <a:rPr lang="en-GB" dirty="0" smtClean="0"/>
              <a:t>                                                                   </a:t>
            </a:r>
            <a:r>
              <a:rPr lang="en-GB" dirty="0"/>
              <a:t>Loss and our bodies</a:t>
            </a:r>
          </a:p>
          <a:p>
            <a:r>
              <a:rPr lang="en-GB" dirty="0" smtClean="0"/>
              <a:t>   Festive </a:t>
            </a:r>
            <a:r>
              <a:rPr lang="en-GB" dirty="0"/>
              <a:t>celebration </a:t>
            </a:r>
            <a:r>
              <a:rPr lang="en-GB" dirty="0" smtClean="0"/>
              <a:t>															    Beliefs </a:t>
            </a:r>
            <a:r>
              <a:rPr lang="en-GB" dirty="0"/>
              <a:t>and rituals</a:t>
            </a:r>
          </a:p>
          <a:p>
            <a:r>
              <a:rPr lang="en-GB" dirty="0" smtClean="0"/>
              <a:t>    Life </a:t>
            </a:r>
            <a:r>
              <a:rPr lang="en-GB" dirty="0"/>
              <a:t>Journeys                                             </a:t>
            </a:r>
            <a:r>
              <a:rPr lang="en-GB" dirty="0" smtClean="0"/>
              <a:t>                                                               Memories </a:t>
            </a:r>
            <a:r>
              <a:rPr lang="en-GB" dirty="0"/>
              <a:t>boxes</a:t>
            </a:r>
          </a:p>
          <a:p>
            <a:r>
              <a:rPr lang="en-GB" dirty="0" smtClean="0"/>
              <a:t>   Support </a:t>
            </a:r>
            <a:r>
              <a:rPr lang="en-GB" dirty="0"/>
              <a:t>Networks                                      </a:t>
            </a:r>
            <a:r>
              <a:rPr lang="en-GB" dirty="0" smtClean="0"/>
              <a:t>                                                                Marking </a:t>
            </a:r>
            <a:r>
              <a:rPr lang="en-GB" dirty="0"/>
              <a:t>special days</a:t>
            </a:r>
          </a:p>
          <a:p>
            <a:r>
              <a:rPr lang="en-GB" dirty="0" smtClean="0"/>
              <a:t>   Christmas 																	    Ending celebration</a:t>
            </a:r>
            <a:endParaRPr lang="en-GB" dirty="0"/>
          </a:p>
        </p:txBody>
      </p:sp>
    </p:spTree>
    <p:extLst>
      <p:ext uri="{BB962C8B-B14F-4D97-AF65-F5344CB8AC3E}">
        <p14:creationId xmlns:p14="http://schemas.microsoft.com/office/powerpoint/2010/main" val="3821848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63436" y="136249"/>
            <a:ext cx="6788728" cy="369332"/>
          </a:xfrm>
          <a:prstGeom prst="rect">
            <a:avLst/>
          </a:prstGeom>
        </p:spPr>
        <p:txBody>
          <a:bodyPr wrap="square">
            <a:spAutoFit/>
          </a:bodyPr>
          <a:lstStyle/>
          <a:p>
            <a:r>
              <a:rPr lang="en-GB" dirty="0"/>
              <a:t>Outcome and evaluation of Loss Group – Service User Feedback</a:t>
            </a:r>
          </a:p>
        </p:txBody>
      </p:sp>
      <p:pic>
        <p:nvPicPr>
          <p:cNvPr id="7" name="Picture 6"/>
          <p:cNvPicPr>
            <a:picLocks noChangeAspect="1"/>
          </p:cNvPicPr>
          <p:nvPr/>
        </p:nvPicPr>
        <p:blipFill>
          <a:blip r:embed="rId2"/>
          <a:stretch>
            <a:fillRect/>
          </a:stretch>
        </p:blipFill>
        <p:spPr>
          <a:xfrm>
            <a:off x="254147" y="2317319"/>
            <a:ext cx="3596952" cy="2219136"/>
          </a:xfrm>
          <a:prstGeom prst="rect">
            <a:avLst/>
          </a:prstGeom>
        </p:spPr>
      </p:pic>
      <p:pic>
        <p:nvPicPr>
          <p:cNvPr id="8" name="Picture 7"/>
          <p:cNvPicPr>
            <a:picLocks noChangeAspect="1"/>
          </p:cNvPicPr>
          <p:nvPr/>
        </p:nvPicPr>
        <p:blipFill>
          <a:blip r:embed="rId3"/>
          <a:stretch>
            <a:fillRect/>
          </a:stretch>
        </p:blipFill>
        <p:spPr>
          <a:xfrm>
            <a:off x="3962051" y="2134423"/>
            <a:ext cx="3316511" cy="2584928"/>
          </a:xfrm>
          <a:prstGeom prst="rect">
            <a:avLst/>
          </a:prstGeom>
        </p:spPr>
      </p:pic>
      <p:pic>
        <p:nvPicPr>
          <p:cNvPr id="9" name="Picture 8"/>
          <p:cNvPicPr>
            <a:picLocks noChangeAspect="1"/>
          </p:cNvPicPr>
          <p:nvPr/>
        </p:nvPicPr>
        <p:blipFill>
          <a:blip r:embed="rId4"/>
          <a:stretch>
            <a:fillRect/>
          </a:stretch>
        </p:blipFill>
        <p:spPr>
          <a:xfrm>
            <a:off x="7708856" y="2162977"/>
            <a:ext cx="3292125" cy="2527821"/>
          </a:xfrm>
          <a:prstGeom prst="rect">
            <a:avLst/>
          </a:prstGeom>
        </p:spPr>
      </p:pic>
      <p:pic>
        <p:nvPicPr>
          <p:cNvPr id="10" name="Picture 9"/>
          <p:cNvPicPr>
            <a:picLocks noChangeAspect="1"/>
          </p:cNvPicPr>
          <p:nvPr/>
        </p:nvPicPr>
        <p:blipFill>
          <a:blip r:embed="rId5"/>
          <a:stretch>
            <a:fillRect/>
          </a:stretch>
        </p:blipFill>
        <p:spPr>
          <a:xfrm>
            <a:off x="880109" y="685688"/>
            <a:ext cx="9879593" cy="1356541"/>
          </a:xfrm>
          <a:prstGeom prst="rect">
            <a:avLst/>
          </a:prstGeom>
        </p:spPr>
      </p:pic>
      <p:sp>
        <p:nvSpPr>
          <p:cNvPr id="15" name="Content Placeholder 2"/>
          <p:cNvSpPr txBox="1">
            <a:spLocks/>
          </p:cNvSpPr>
          <p:nvPr/>
        </p:nvSpPr>
        <p:spPr>
          <a:xfrm>
            <a:off x="481646" y="5046866"/>
            <a:ext cx="10792631" cy="1531258"/>
          </a:xfrm>
          <a:prstGeom prst="rect">
            <a:avLst/>
          </a:prstGeom>
          <a:ln>
            <a:prstDash val="lgDash"/>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buClr>
                <a:srgbClr val="90C226"/>
              </a:buClr>
              <a:buNone/>
            </a:pPr>
            <a:r>
              <a:rPr lang="en-GB" sz="1400" b="1" u="sng" dirty="0" smtClean="0">
                <a:latin typeface="Arial" panose="020B0604020202020204" pitchFamily="34" charset="0"/>
                <a:cs typeface="Arial" panose="020B0604020202020204" pitchFamily="34" charset="0"/>
              </a:rPr>
              <a:t>Summary:</a:t>
            </a:r>
          </a:p>
          <a:p>
            <a:pPr marL="0" lvl="0" indent="0">
              <a:lnSpc>
                <a:spcPct val="120000"/>
              </a:lnSpc>
              <a:buClr>
                <a:srgbClr val="90C226"/>
              </a:buClr>
              <a:buNone/>
            </a:pPr>
            <a:r>
              <a:rPr lang="en-GB" sz="1200" dirty="0" smtClean="0">
                <a:solidFill>
                  <a:prstClr val="black"/>
                </a:solidFill>
                <a:latin typeface="Arial" panose="020B0604020202020204" pitchFamily="34" charset="0"/>
                <a:cs typeface="Arial" panose="020B0604020202020204" pitchFamily="34" charset="0"/>
              </a:rPr>
              <a:t>The </a:t>
            </a:r>
            <a:r>
              <a:rPr lang="en-GB" sz="1200" dirty="0">
                <a:solidFill>
                  <a:prstClr val="black"/>
                </a:solidFill>
                <a:latin typeface="Arial" panose="020B0604020202020204" pitchFamily="34" charset="0"/>
                <a:cs typeface="Arial" panose="020B0604020202020204" pitchFamily="34" charset="0"/>
              </a:rPr>
              <a:t>hopes were that </a:t>
            </a:r>
            <a:r>
              <a:rPr lang="en-GB" sz="1200" dirty="0" smtClean="0">
                <a:solidFill>
                  <a:prstClr val="black"/>
                </a:solidFill>
                <a:latin typeface="Arial" panose="020B0604020202020204" pitchFamily="34" charset="0"/>
                <a:cs typeface="Arial" panose="020B0604020202020204" pitchFamily="34" charset="0"/>
              </a:rPr>
              <a:t>by working jointly with parents and carers, the on-going grief and loss work could be established at home and be maintained. </a:t>
            </a:r>
          </a:p>
          <a:p>
            <a:pPr marL="0" lvl="0" indent="0">
              <a:lnSpc>
                <a:spcPct val="120000"/>
              </a:lnSpc>
              <a:buClr>
                <a:srgbClr val="90C226"/>
              </a:buClr>
              <a:buNone/>
            </a:pPr>
            <a:r>
              <a:rPr lang="en-GB" sz="1200" dirty="0" smtClean="0">
                <a:solidFill>
                  <a:prstClr val="black"/>
                </a:solidFill>
                <a:latin typeface="Arial" panose="020B0604020202020204" pitchFamily="34" charset="0"/>
                <a:cs typeface="Arial" panose="020B0604020202020204" pitchFamily="34" charset="0"/>
              </a:rPr>
              <a:t>The group aimed to develop mutual support between members and an understanding by SU’s and carers of tools and inner resources required for longer term management of grief. The group explored feelings and understanding of ‘grief now’ and juxtaposed long term ‘holding and memorialising’ incorporating this into moving to future </a:t>
            </a:r>
            <a:r>
              <a:rPr lang="en-GB" sz="1200" dirty="0">
                <a:solidFill>
                  <a:prstClr val="black"/>
                </a:solidFill>
                <a:latin typeface="Arial" panose="020B0604020202020204" pitchFamily="34" charset="0"/>
                <a:cs typeface="Arial" panose="020B0604020202020204" pitchFamily="34" charset="0"/>
              </a:rPr>
              <a:t>life </a:t>
            </a:r>
            <a:r>
              <a:rPr lang="en-GB" sz="1200" dirty="0" smtClean="0">
                <a:solidFill>
                  <a:prstClr val="black"/>
                </a:solidFill>
                <a:latin typeface="Arial" panose="020B0604020202020204" pitchFamily="34" charset="0"/>
                <a:cs typeface="Arial" panose="020B0604020202020204" pitchFamily="34" charset="0"/>
              </a:rPr>
              <a:t>goals; a </a:t>
            </a:r>
            <a:r>
              <a:rPr lang="en-GB" sz="1200" dirty="0">
                <a:solidFill>
                  <a:prstClr val="black"/>
                </a:solidFill>
                <a:latin typeface="Arial" panose="020B0604020202020204" pitchFamily="34" charset="0"/>
                <a:cs typeface="Arial" panose="020B0604020202020204" pitchFamily="34" charset="0"/>
              </a:rPr>
              <a:t>process lasting </a:t>
            </a:r>
            <a:r>
              <a:rPr lang="en-GB" sz="1200" dirty="0" smtClean="0">
                <a:solidFill>
                  <a:prstClr val="black"/>
                </a:solidFill>
                <a:latin typeface="Arial" panose="020B0604020202020204" pitchFamily="34" charset="0"/>
                <a:cs typeface="Arial" panose="020B0604020202020204" pitchFamily="34" charset="0"/>
              </a:rPr>
              <a:t>years.</a:t>
            </a:r>
            <a:endParaRPr lang="en-GB"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2694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20192" y="3523923"/>
            <a:ext cx="10792631" cy="3334077"/>
          </a:xfrm>
          <a:prstGeom prst="rect">
            <a:avLst/>
          </a:prstGeom>
          <a:ln>
            <a:prstDash val="lgDash"/>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1300" b="1" u="sng" dirty="0" smtClean="0">
                <a:solidFill>
                  <a:schemeClr val="tx1"/>
                </a:solidFill>
                <a:latin typeface="Arial" panose="020B0604020202020204" pitchFamily="34" charset="0"/>
                <a:cs typeface="Arial" panose="020B0604020202020204" pitchFamily="34" charset="0"/>
              </a:rPr>
              <a:t>Learning points:</a:t>
            </a:r>
            <a:endParaRPr lang="en-GB" sz="1300" b="1" u="sng" dirty="0">
              <a:solidFill>
                <a:schemeClr val="tx1"/>
              </a:solidFill>
              <a:latin typeface="Arial" panose="020B0604020202020204" pitchFamily="34" charset="0"/>
              <a:cs typeface="Arial" panose="020B0604020202020204" pitchFamily="34" charset="0"/>
            </a:endParaRPr>
          </a:p>
          <a:p>
            <a:pPr marL="0" indent="0">
              <a:lnSpc>
                <a:spcPct val="130000"/>
              </a:lnSpc>
              <a:buNone/>
            </a:pPr>
            <a:r>
              <a:rPr lang="en-GB"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This pilot indicates positive outcomes for </a:t>
            </a:r>
            <a:r>
              <a:rPr lang="en-GB" sz="1200" dirty="0">
                <a:solidFill>
                  <a:schemeClr val="tx1"/>
                </a:solidFill>
                <a:latin typeface="Arial" panose="020B0604020202020204" pitchFamily="34" charset="0"/>
                <a:cs typeface="Arial" panose="020B0604020202020204" pitchFamily="34" charset="0"/>
                <a:sym typeface="Wingdings" panose="05000000000000000000" pitchFamily="2" charset="2"/>
              </a:rPr>
              <a:t>service </a:t>
            </a:r>
            <a:r>
              <a:rPr lang="en-GB"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users</a:t>
            </a:r>
            <a:r>
              <a:rPr lang="en-GB" sz="1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GB"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Parent/carers; 83</a:t>
            </a:r>
            <a:r>
              <a:rPr lang="en-GB" sz="1200" dirty="0">
                <a:solidFill>
                  <a:schemeClr val="tx1"/>
                </a:solidFill>
                <a:latin typeface="Arial" panose="020B0604020202020204" pitchFamily="34" charset="0"/>
                <a:cs typeface="Arial" panose="020B0604020202020204" pitchFamily="34" charset="0"/>
                <a:sym typeface="Wingdings" panose="05000000000000000000" pitchFamily="2" charset="2"/>
              </a:rPr>
              <a:t>% said their overall experience of the loss sessions was ‘Exceptional’ or ‘Very Good’</a:t>
            </a:r>
          </a:p>
          <a:p>
            <a:pPr marL="0" indent="0">
              <a:lnSpc>
                <a:spcPct val="130000"/>
              </a:lnSpc>
              <a:buNone/>
            </a:pPr>
            <a:r>
              <a:rPr lang="en-GB"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All SU’s were able to be discharged from the arts therapies following the group. Feedback evidenced the majority of SU’s felt they understood more about death grief and loss and were able to reflect on their own personal journey in the bereavement process. </a:t>
            </a:r>
          </a:p>
          <a:p>
            <a:pPr marL="0" indent="0">
              <a:lnSpc>
                <a:spcPct val="130000"/>
              </a:lnSpc>
              <a:buNone/>
            </a:pPr>
            <a:r>
              <a:rPr lang="en-GB"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 Recommendations for </a:t>
            </a:r>
            <a:r>
              <a:rPr lang="en-GB" sz="1200" u="sng" dirty="0" smtClean="0">
                <a:solidFill>
                  <a:schemeClr val="tx1"/>
                </a:solidFill>
                <a:latin typeface="Arial" panose="020B0604020202020204" pitchFamily="34" charset="0"/>
                <a:cs typeface="Arial" panose="020B0604020202020204" pitchFamily="34" charset="0"/>
                <a:sym typeface="Wingdings" panose="05000000000000000000" pitchFamily="2" charset="2"/>
              </a:rPr>
              <a:t>review/development</a:t>
            </a:r>
            <a:r>
              <a:rPr lang="en-GB"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p>
          <a:p>
            <a:pPr>
              <a:lnSpc>
                <a:spcPct val="130000"/>
              </a:lnSpc>
            </a:pPr>
            <a:r>
              <a:rPr lang="en-GB"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Overall duration of group, and length of specific sessions</a:t>
            </a:r>
          </a:p>
          <a:p>
            <a:pPr>
              <a:lnSpc>
                <a:spcPct val="130000"/>
              </a:lnSpc>
            </a:pPr>
            <a:r>
              <a:rPr lang="en-GB"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Adapting the group for SUs with varied communication styles</a:t>
            </a:r>
          </a:p>
          <a:p>
            <a:pPr>
              <a:lnSpc>
                <a:spcPct val="130000"/>
              </a:lnSpc>
            </a:pPr>
            <a:r>
              <a:rPr lang="en-GB"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Increasing opportunity for building connections between SUs</a:t>
            </a:r>
          </a:p>
          <a:p>
            <a:pPr>
              <a:lnSpc>
                <a:spcPct val="130000"/>
              </a:lnSpc>
            </a:pPr>
            <a:r>
              <a:rPr lang="en-GB"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Carer support in and between sessions</a:t>
            </a:r>
          </a:p>
          <a:p>
            <a:pPr marL="0" indent="0">
              <a:lnSpc>
                <a:spcPct val="130000"/>
              </a:lnSpc>
              <a:buNone/>
            </a:pPr>
            <a:r>
              <a:rPr lang="en-GB" sz="1200" dirty="0" smtClean="0">
                <a:solidFill>
                  <a:schemeClr val="tx1"/>
                </a:solidFill>
                <a:latin typeface="Arial" panose="020B0604020202020204" pitchFamily="34" charset="0"/>
                <a:cs typeface="Arial" panose="020B0604020202020204" pitchFamily="34" charset="0"/>
                <a:sym typeface="Wingdings" panose="05000000000000000000" pitchFamily="2" charset="2"/>
              </a:rPr>
              <a:t>The arts therapies team continue to receive many referrals relating to loss. This pilot group was Bedford based and therefore a group based in Central or Luton area would capture those members of this community presenting in this catchment area. </a:t>
            </a:r>
          </a:p>
          <a:p>
            <a:pPr marL="0" indent="0">
              <a:lnSpc>
                <a:spcPct val="150000"/>
              </a:lnSpc>
              <a:buNone/>
            </a:pPr>
            <a:endParaRPr lang="en-GB" sz="1100" dirty="0" smtClean="0">
              <a:solidFill>
                <a:schemeClr val="tx1"/>
              </a:solidFill>
              <a:sym typeface="Wingdings" panose="05000000000000000000" pitchFamily="2" charset="2"/>
            </a:endParaRPr>
          </a:p>
          <a:p>
            <a:pPr marL="0" indent="0">
              <a:lnSpc>
                <a:spcPct val="150000"/>
              </a:lnSpc>
              <a:buNone/>
            </a:pPr>
            <a:endParaRPr lang="en-GB" sz="1100" dirty="0" smtClean="0">
              <a:solidFill>
                <a:schemeClr val="tx1"/>
              </a:solidFill>
              <a:sym typeface="Wingdings" panose="05000000000000000000" pitchFamily="2" charset="2"/>
            </a:endParaRPr>
          </a:p>
          <a:p>
            <a:pPr marL="0" indent="0">
              <a:lnSpc>
                <a:spcPct val="150000"/>
              </a:lnSpc>
              <a:buNone/>
            </a:pPr>
            <a:endParaRPr lang="en-GB" sz="1100" dirty="0" smtClean="0">
              <a:solidFill>
                <a:schemeClr val="tx1"/>
              </a:solidFill>
              <a:sym typeface="Wingdings" panose="05000000000000000000" pitchFamily="2" charset="2"/>
            </a:endParaRPr>
          </a:p>
          <a:p>
            <a:pPr marL="0" indent="0">
              <a:lnSpc>
                <a:spcPct val="150000"/>
              </a:lnSpc>
              <a:buNone/>
            </a:pPr>
            <a:endParaRPr lang="en-GB" sz="1100" dirty="0">
              <a:solidFill>
                <a:schemeClr val="tx1"/>
              </a:solidFill>
              <a:sym typeface="Wingdings" panose="05000000000000000000" pitchFamily="2" charset="2"/>
            </a:endParaRPr>
          </a:p>
        </p:txBody>
      </p:sp>
      <p:sp>
        <p:nvSpPr>
          <p:cNvPr id="3" name="Rectangle 2"/>
          <p:cNvSpPr/>
          <p:nvPr/>
        </p:nvSpPr>
        <p:spPr>
          <a:xfrm>
            <a:off x="1474129" y="106327"/>
            <a:ext cx="7164179" cy="369332"/>
          </a:xfrm>
          <a:prstGeom prst="rect">
            <a:avLst/>
          </a:prstGeom>
        </p:spPr>
        <p:txBody>
          <a:bodyPr wrap="square">
            <a:spAutoFit/>
          </a:bodyPr>
          <a:lstStyle/>
          <a:p>
            <a:r>
              <a:rPr lang="en-GB" dirty="0"/>
              <a:t>Outcome and evaluation of Loss Group – Parent/Carer Feedback</a:t>
            </a:r>
          </a:p>
        </p:txBody>
      </p:sp>
      <p:pic>
        <p:nvPicPr>
          <p:cNvPr id="4" name="Picture 3"/>
          <p:cNvPicPr>
            <a:picLocks noChangeAspect="1"/>
          </p:cNvPicPr>
          <p:nvPr/>
        </p:nvPicPr>
        <p:blipFill>
          <a:blip r:embed="rId2"/>
          <a:stretch>
            <a:fillRect/>
          </a:stretch>
        </p:blipFill>
        <p:spPr>
          <a:xfrm>
            <a:off x="120192" y="757617"/>
            <a:ext cx="3517697" cy="2766305"/>
          </a:xfrm>
          <a:prstGeom prst="rect">
            <a:avLst/>
          </a:prstGeom>
        </p:spPr>
      </p:pic>
      <p:pic>
        <p:nvPicPr>
          <p:cNvPr id="6" name="Picture 5"/>
          <p:cNvPicPr>
            <a:picLocks noChangeAspect="1"/>
          </p:cNvPicPr>
          <p:nvPr/>
        </p:nvPicPr>
        <p:blipFill>
          <a:blip r:embed="rId3"/>
          <a:stretch>
            <a:fillRect/>
          </a:stretch>
        </p:blipFill>
        <p:spPr>
          <a:xfrm>
            <a:off x="3754610" y="757618"/>
            <a:ext cx="3523793" cy="2766305"/>
          </a:xfrm>
          <a:prstGeom prst="rect">
            <a:avLst/>
          </a:prstGeom>
        </p:spPr>
      </p:pic>
      <p:pic>
        <p:nvPicPr>
          <p:cNvPr id="7" name="Picture 6"/>
          <p:cNvPicPr>
            <a:picLocks noChangeAspect="1"/>
          </p:cNvPicPr>
          <p:nvPr/>
        </p:nvPicPr>
        <p:blipFill>
          <a:blip r:embed="rId4"/>
          <a:stretch>
            <a:fillRect/>
          </a:stretch>
        </p:blipFill>
        <p:spPr>
          <a:xfrm>
            <a:off x="7463540" y="757618"/>
            <a:ext cx="3449282" cy="2766305"/>
          </a:xfrm>
          <a:prstGeom prst="rect">
            <a:avLst/>
          </a:prstGeom>
        </p:spPr>
      </p:pic>
    </p:spTree>
    <p:extLst>
      <p:ext uri="{BB962C8B-B14F-4D97-AF65-F5344CB8AC3E}">
        <p14:creationId xmlns:p14="http://schemas.microsoft.com/office/powerpoint/2010/main" val="4134415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30909"/>
            <a:ext cx="8596668" cy="600364"/>
          </a:xfrm>
        </p:spPr>
        <p:txBody>
          <a:bodyPr>
            <a:normAutofit/>
          </a:bodyPr>
          <a:lstStyle/>
          <a:p>
            <a:r>
              <a:rPr lang="en-GB" sz="3200" dirty="0" smtClean="0">
                <a:latin typeface="Arial" panose="020B0604020202020204" pitchFamily="34" charset="0"/>
                <a:cs typeface="Arial" panose="020B0604020202020204" pitchFamily="34" charset="0"/>
              </a:rPr>
              <a:t>References</a:t>
            </a:r>
            <a:endParaRPr lang="en-GB"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0933" y="831273"/>
            <a:ext cx="11745576" cy="5911272"/>
          </a:xfrm>
        </p:spPr>
        <p:txBody>
          <a:bodyPr>
            <a:noAutofit/>
          </a:bodyPr>
          <a:lstStyle/>
          <a:p>
            <a:r>
              <a:rPr lang="en-GB" sz="900" dirty="0">
                <a:latin typeface="Arial" panose="020B0604020202020204" pitchFamily="34" charset="0"/>
                <a:cs typeface="Arial" panose="020B0604020202020204" pitchFamily="34" charset="0"/>
              </a:rPr>
              <a:t>A better route through grief: Support for people facing grief across the UK. (</a:t>
            </a:r>
            <a:r>
              <a:rPr lang="en-GB" sz="900" dirty="0" err="1">
                <a:latin typeface="Arial" panose="020B0604020202020204" pitchFamily="34" charset="0"/>
                <a:cs typeface="Arial" panose="020B0604020202020204" pitchFamily="34" charset="0"/>
              </a:rPr>
              <a:t>n.d.</a:t>
            </a:r>
            <a:r>
              <a:rPr lang="en-GB" sz="900" dirty="0">
                <a:latin typeface="Arial" panose="020B0604020202020204" pitchFamily="34" charset="0"/>
                <a:cs typeface="Arial" panose="020B0604020202020204" pitchFamily="34" charset="0"/>
              </a:rPr>
              <a:t>). Available at: https://media.sueryder.org/documents/A_better_route_through_grief_report_kL7fox1.pdf?_gl=1 [Accessed 28 Aug. 2024</a:t>
            </a:r>
            <a:r>
              <a:rPr lang="en-GB" sz="900" dirty="0" smtClean="0">
                <a:latin typeface="Arial" panose="020B0604020202020204" pitchFamily="34" charset="0"/>
                <a:cs typeface="Arial" panose="020B0604020202020204" pitchFamily="34" charset="0"/>
              </a:rPr>
              <a:t>].</a:t>
            </a:r>
          </a:p>
          <a:p>
            <a:r>
              <a:rPr lang="en-GB" sz="900" dirty="0" smtClean="0">
                <a:latin typeface="Arial" panose="020B0604020202020204" pitchFamily="34" charset="0"/>
                <a:cs typeface="Arial" panose="020B0604020202020204" pitchFamily="34" charset="0"/>
              </a:rPr>
              <a:t>bereavementcommission.org.uk</a:t>
            </a:r>
            <a:r>
              <a:rPr lang="en-GB" sz="900" dirty="0">
                <a:latin typeface="Arial" panose="020B0604020202020204" pitchFamily="34" charset="0"/>
                <a:cs typeface="Arial" panose="020B0604020202020204" pitchFamily="34" charset="0"/>
              </a:rPr>
              <a:t>. (</a:t>
            </a:r>
            <a:r>
              <a:rPr lang="en-GB" sz="900" dirty="0" err="1">
                <a:latin typeface="Arial" panose="020B0604020202020204" pitchFamily="34" charset="0"/>
                <a:cs typeface="Arial" panose="020B0604020202020204" pitchFamily="34" charset="0"/>
              </a:rPr>
              <a:t>n.d.</a:t>
            </a:r>
            <a:r>
              <a:rPr lang="en-GB" sz="900" dirty="0">
                <a:latin typeface="Arial" panose="020B0604020202020204" pitchFamily="34" charset="0"/>
                <a:cs typeface="Arial" panose="020B0604020202020204" pitchFamily="34" charset="0"/>
              </a:rPr>
              <a:t>). UKCB findings - UK Commission on Bereavement. [online] Available at: https://bereavementcommission.org.uk/ukcb-findings</a:t>
            </a:r>
            <a:r>
              <a:rPr lang="en-GB" sz="900" dirty="0" smtClean="0">
                <a:latin typeface="Arial" panose="020B0604020202020204" pitchFamily="34" charset="0"/>
                <a:cs typeface="Arial" panose="020B0604020202020204" pitchFamily="34" charset="0"/>
              </a:rPr>
              <a:t>/.</a:t>
            </a:r>
          </a:p>
          <a:p>
            <a:r>
              <a:rPr lang="en-GB" sz="900" dirty="0" smtClean="0">
                <a:latin typeface="Arial" panose="020B0604020202020204" pitchFamily="34" charset="0"/>
                <a:cs typeface="Arial" panose="020B0604020202020204" pitchFamily="34" charset="0"/>
              </a:rPr>
              <a:t>Beyond </a:t>
            </a:r>
            <a:r>
              <a:rPr lang="en-GB" sz="900" dirty="0">
                <a:latin typeface="Arial" panose="020B0604020202020204" pitchFamily="34" charset="0"/>
                <a:cs typeface="Arial" panose="020B0604020202020204" pitchFamily="34" charset="0"/>
              </a:rPr>
              <a:t>Words. (</a:t>
            </a:r>
            <a:r>
              <a:rPr lang="en-GB" sz="900" dirty="0" err="1">
                <a:latin typeface="Arial" panose="020B0604020202020204" pitchFamily="34" charset="0"/>
                <a:cs typeface="Arial" panose="020B0604020202020204" pitchFamily="34" charset="0"/>
              </a:rPr>
              <a:t>n.d.</a:t>
            </a:r>
            <a:r>
              <a:rPr lang="en-GB" sz="900" dirty="0">
                <a:latin typeface="Arial" panose="020B0604020202020204" pitchFamily="34" charset="0"/>
                <a:cs typeface="Arial" panose="020B0604020202020204" pitchFamily="34" charset="0"/>
              </a:rPr>
              <a:t>). </a:t>
            </a:r>
            <a:r>
              <a:rPr lang="en-GB" sz="900" i="1" dirty="0">
                <a:latin typeface="Arial" panose="020B0604020202020204" pitchFamily="34" charset="0"/>
                <a:cs typeface="Arial" panose="020B0604020202020204" pitchFamily="34" charset="0"/>
              </a:rPr>
              <a:t>Beyond Words</a:t>
            </a:r>
            <a:r>
              <a:rPr lang="en-GB" sz="900" dirty="0">
                <a:latin typeface="Arial" panose="020B0604020202020204" pitchFamily="34" charset="0"/>
                <a:cs typeface="Arial" panose="020B0604020202020204" pitchFamily="34" charset="0"/>
              </a:rPr>
              <a:t>. [online] Available at: https://booksbeyondwords.co.uk</a:t>
            </a:r>
            <a:r>
              <a:rPr lang="en-GB" sz="900" dirty="0" smtClean="0">
                <a:latin typeface="Arial" panose="020B0604020202020204" pitchFamily="34" charset="0"/>
                <a:cs typeface="Arial" panose="020B0604020202020204" pitchFamily="34" charset="0"/>
              </a:rPr>
              <a:t>/.</a:t>
            </a:r>
          </a:p>
          <a:p>
            <a:r>
              <a:rPr lang="en-GB" sz="900" dirty="0" smtClean="0">
                <a:latin typeface="Arial" panose="020B0604020202020204" pitchFamily="34" charset="0"/>
                <a:cs typeface="Arial" panose="020B0604020202020204" pitchFamily="34" charset="0"/>
              </a:rPr>
              <a:t>Blackman</a:t>
            </a:r>
            <a:r>
              <a:rPr lang="en-GB" sz="900" dirty="0">
                <a:latin typeface="Arial" panose="020B0604020202020204" pitchFamily="34" charset="0"/>
                <a:cs typeface="Arial" panose="020B0604020202020204" pitchFamily="34" charset="0"/>
              </a:rPr>
              <a:t>, N. (2003). </a:t>
            </a:r>
            <a:r>
              <a:rPr lang="en-GB" sz="900" i="1" dirty="0">
                <a:latin typeface="Arial" panose="020B0604020202020204" pitchFamily="34" charset="0"/>
                <a:cs typeface="Arial" panose="020B0604020202020204" pitchFamily="34" charset="0"/>
              </a:rPr>
              <a:t>Loss and learning disability</a:t>
            </a:r>
            <a:r>
              <a:rPr lang="en-GB" sz="900" dirty="0">
                <a:latin typeface="Arial" panose="020B0604020202020204" pitchFamily="34" charset="0"/>
                <a:cs typeface="Arial" panose="020B0604020202020204" pitchFamily="34" charset="0"/>
              </a:rPr>
              <a:t>. London: Worth Pub</a:t>
            </a:r>
            <a:r>
              <a:rPr lang="en-GB" sz="900" dirty="0" smtClean="0">
                <a:latin typeface="Arial" panose="020B0604020202020204" pitchFamily="34" charset="0"/>
                <a:cs typeface="Arial" panose="020B0604020202020204" pitchFamily="34" charset="0"/>
              </a:rPr>
              <a:t>.</a:t>
            </a:r>
          </a:p>
          <a:p>
            <a:r>
              <a:rPr lang="en-GB" sz="900" dirty="0" err="1">
                <a:latin typeface="Arial" panose="020B0604020202020204" pitchFamily="34" charset="0"/>
                <a:cs typeface="Arial" panose="020B0604020202020204" pitchFamily="34" charset="0"/>
              </a:rPr>
              <a:t>Borsay</a:t>
            </a:r>
            <a:r>
              <a:rPr lang="en-GB" sz="900" dirty="0">
                <a:latin typeface="Arial" panose="020B0604020202020204" pitchFamily="34" charset="0"/>
                <a:cs typeface="Arial" panose="020B0604020202020204" pitchFamily="34" charset="0"/>
              </a:rPr>
              <a:t>, C., Halsey, M. and </a:t>
            </a:r>
            <a:r>
              <a:rPr lang="en-GB" sz="900" dirty="0" err="1">
                <a:latin typeface="Arial" panose="020B0604020202020204" pitchFamily="34" charset="0"/>
                <a:cs typeface="Arial" panose="020B0604020202020204" pitchFamily="34" charset="0"/>
              </a:rPr>
              <a:t>Critoph</a:t>
            </a:r>
            <a:r>
              <a:rPr lang="en-GB" sz="900" dirty="0">
                <a:latin typeface="Arial" panose="020B0604020202020204" pitchFamily="34" charset="0"/>
                <a:cs typeface="Arial" panose="020B0604020202020204" pitchFamily="34" charset="0"/>
              </a:rPr>
              <a:t>, A. (2012). Planning, facilitating and evaluating a bereavement group for adults with learning disabilities living in the community. </a:t>
            </a:r>
            <a:r>
              <a:rPr lang="en-GB" sz="900" i="1" dirty="0">
                <a:latin typeface="Arial" panose="020B0604020202020204" pitchFamily="34" charset="0"/>
                <a:cs typeface="Arial" panose="020B0604020202020204" pitchFamily="34" charset="0"/>
              </a:rPr>
              <a:t>British Journal of Learning Disabilities</a:t>
            </a:r>
            <a:r>
              <a:rPr lang="en-GB" sz="900" dirty="0">
                <a:latin typeface="Arial" panose="020B0604020202020204" pitchFamily="34" charset="0"/>
                <a:cs typeface="Arial" panose="020B0604020202020204" pitchFamily="34" charset="0"/>
              </a:rPr>
              <a:t>, 41(4), pp.266–272. </a:t>
            </a:r>
            <a:r>
              <a:rPr lang="en-GB" sz="900" dirty="0" err="1">
                <a:latin typeface="Arial" panose="020B0604020202020204" pitchFamily="34" charset="0"/>
                <a:cs typeface="Arial" panose="020B0604020202020204" pitchFamily="34" charset="0"/>
              </a:rPr>
              <a:t>doi:https</a:t>
            </a:r>
            <a:r>
              <a:rPr lang="en-GB" sz="900" dirty="0">
                <a:latin typeface="Arial" panose="020B0604020202020204" pitchFamily="34" charset="0"/>
                <a:cs typeface="Arial" panose="020B0604020202020204" pitchFamily="34" charset="0"/>
              </a:rPr>
              <a:t>://doi.org/10.1111/j.1468-3156.2012.00751.x</a:t>
            </a:r>
            <a:r>
              <a:rPr lang="en-GB" sz="900" dirty="0" smtClean="0">
                <a:latin typeface="Arial" panose="020B0604020202020204" pitchFamily="34" charset="0"/>
                <a:cs typeface="Arial" panose="020B0604020202020204" pitchFamily="34" charset="0"/>
              </a:rPr>
              <a:t>.</a:t>
            </a:r>
          </a:p>
          <a:p>
            <a:r>
              <a:rPr lang="en-GB" sz="900" dirty="0">
                <a:latin typeface="Arial" panose="020B0604020202020204" pitchFamily="34" charset="0"/>
                <a:cs typeface="Arial" panose="020B0604020202020204" pitchFamily="34" charset="0"/>
              </a:rPr>
              <a:t>Boyden, P., Freeman, A. and </a:t>
            </a:r>
            <a:r>
              <a:rPr lang="en-GB" sz="900" dirty="0" err="1">
                <a:latin typeface="Arial" panose="020B0604020202020204" pitchFamily="34" charset="0"/>
                <a:cs typeface="Arial" panose="020B0604020202020204" pitchFamily="34" charset="0"/>
              </a:rPr>
              <a:t>Offen</a:t>
            </a:r>
            <a:r>
              <a:rPr lang="en-GB" sz="900" dirty="0">
                <a:latin typeface="Arial" panose="020B0604020202020204" pitchFamily="34" charset="0"/>
                <a:cs typeface="Arial" panose="020B0604020202020204" pitchFamily="34" charset="0"/>
              </a:rPr>
              <a:t>, L. (2010). Setting up and running a loss and bereavement support group for adults with learning disabilities. </a:t>
            </a:r>
            <a:r>
              <a:rPr lang="en-GB" sz="900" i="1" dirty="0">
                <a:latin typeface="Arial" panose="020B0604020202020204" pitchFamily="34" charset="0"/>
                <a:cs typeface="Arial" panose="020B0604020202020204" pitchFamily="34" charset="0"/>
              </a:rPr>
              <a:t>British Journal of Learning Disabilities</a:t>
            </a:r>
            <a:r>
              <a:rPr lang="en-GB" sz="900" dirty="0">
                <a:latin typeface="Arial" panose="020B0604020202020204" pitchFamily="34" charset="0"/>
                <a:cs typeface="Arial" panose="020B0604020202020204" pitchFamily="34" charset="0"/>
              </a:rPr>
              <a:t>, 38(1), pp.35–40. </a:t>
            </a:r>
            <a:r>
              <a:rPr lang="en-GB" sz="900" dirty="0" err="1">
                <a:latin typeface="Arial" panose="020B0604020202020204" pitchFamily="34" charset="0"/>
                <a:cs typeface="Arial" panose="020B0604020202020204" pitchFamily="34" charset="0"/>
              </a:rPr>
              <a:t>doi:https</a:t>
            </a:r>
            <a:r>
              <a:rPr lang="en-GB" sz="900" dirty="0">
                <a:latin typeface="Arial" panose="020B0604020202020204" pitchFamily="34" charset="0"/>
                <a:cs typeface="Arial" panose="020B0604020202020204" pitchFamily="34" charset="0"/>
              </a:rPr>
              <a:t>://doi.org/10.1111/j.1468-3156.2009.00560.x</a:t>
            </a:r>
            <a:r>
              <a:rPr lang="en-GB" sz="900" dirty="0" smtClean="0">
                <a:latin typeface="Arial" panose="020B0604020202020204" pitchFamily="34" charset="0"/>
                <a:cs typeface="Arial" panose="020B0604020202020204" pitchFamily="34" charset="0"/>
              </a:rPr>
              <a:t>.</a:t>
            </a:r>
          </a:p>
          <a:p>
            <a:r>
              <a:rPr lang="en-GB" sz="900" dirty="0">
                <a:latin typeface="Arial" panose="020B0604020202020204" pitchFamily="34" charset="0"/>
                <a:cs typeface="Arial" panose="020B0604020202020204" pitchFamily="34" charset="0"/>
              </a:rPr>
              <a:t>Change (2016). </a:t>
            </a:r>
            <a:r>
              <a:rPr lang="en-GB" sz="900" i="1" dirty="0">
                <a:latin typeface="Arial" panose="020B0604020202020204" pitchFamily="34" charset="0"/>
                <a:cs typeface="Arial" panose="020B0604020202020204" pitchFamily="34" charset="0"/>
              </a:rPr>
              <a:t>CHANGE - Free Easy Read Resources - Blog</a:t>
            </a:r>
            <a:r>
              <a:rPr lang="en-GB" sz="900" dirty="0">
                <a:latin typeface="Arial" panose="020B0604020202020204" pitchFamily="34" charset="0"/>
                <a:cs typeface="Arial" panose="020B0604020202020204" pitchFamily="34" charset="0"/>
              </a:rPr>
              <a:t>. [online] Changepeople.org. Available at: https://www.changepeople.org/blog/december-2016/free-easy-read-resources</a:t>
            </a:r>
            <a:r>
              <a:rPr lang="en-GB" sz="900" dirty="0" smtClean="0">
                <a:latin typeface="Arial" panose="020B0604020202020204" pitchFamily="34" charset="0"/>
                <a:cs typeface="Arial" panose="020B0604020202020204" pitchFamily="34" charset="0"/>
              </a:rPr>
              <a:t>.</a:t>
            </a:r>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Humphrey, G.M. and </a:t>
            </a:r>
            <a:r>
              <a:rPr lang="en-GB" sz="900" dirty="0" err="1">
                <a:latin typeface="Arial" panose="020B0604020202020204" pitchFamily="34" charset="0"/>
                <a:cs typeface="Arial" panose="020B0604020202020204" pitchFamily="34" charset="0"/>
              </a:rPr>
              <a:t>Zimpfer</a:t>
            </a:r>
            <a:r>
              <a:rPr lang="en-GB" sz="900" dirty="0">
                <a:latin typeface="Arial" panose="020B0604020202020204" pitchFamily="34" charset="0"/>
                <a:cs typeface="Arial" panose="020B0604020202020204" pitchFamily="34" charset="0"/>
              </a:rPr>
              <a:t>, D.G. (2007). </a:t>
            </a:r>
            <a:r>
              <a:rPr lang="en-GB" sz="900" i="1" dirty="0">
                <a:latin typeface="Arial" panose="020B0604020202020204" pitchFamily="34" charset="0"/>
                <a:cs typeface="Arial" panose="020B0604020202020204" pitchFamily="34" charset="0"/>
              </a:rPr>
              <a:t>Counselling for Grief and Bereavement (Counselling in practice)</a:t>
            </a:r>
            <a:r>
              <a:rPr lang="en-GB" sz="900" dirty="0">
                <a:latin typeface="Arial" panose="020B0604020202020204" pitchFamily="34" charset="0"/>
                <a:cs typeface="Arial" panose="020B0604020202020204" pitchFamily="34" charset="0"/>
              </a:rPr>
              <a:t>. Sage Publications.</a:t>
            </a:r>
          </a:p>
          <a:p>
            <a:r>
              <a:rPr lang="en-GB" sz="900" dirty="0" smtClean="0">
                <a:latin typeface="Arial" panose="020B0604020202020204" pitchFamily="34" charset="0"/>
                <a:cs typeface="Arial" panose="020B0604020202020204" pitchFamily="34" charset="0"/>
              </a:rPr>
              <a:t>‌</a:t>
            </a:r>
            <a:r>
              <a:rPr lang="en-GB" sz="900" dirty="0" err="1">
                <a:latin typeface="Arial" panose="020B0604020202020204" pitchFamily="34" charset="0"/>
                <a:cs typeface="Arial" panose="020B0604020202020204" pitchFamily="34" charset="0"/>
              </a:rPr>
              <a:t>Mappin</a:t>
            </a:r>
            <a:r>
              <a:rPr lang="en-GB" sz="900" dirty="0">
                <a:latin typeface="Arial" panose="020B0604020202020204" pitchFamily="34" charset="0"/>
                <a:cs typeface="Arial" panose="020B0604020202020204" pitchFamily="34" charset="0"/>
              </a:rPr>
              <a:t>, R. and Hanlon, D. (2005). Description and evaluation of a bereavement group for people with learning disabilities. </a:t>
            </a:r>
            <a:r>
              <a:rPr lang="en-GB" sz="900" i="1" dirty="0">
                <a:latin typeface="Arial" panose="020B0604020202020204" pitchFamily="34" charset="0"/>
                <a:cs typeface="Arial" panose="020B0604020202020204" pitchFamily="34" charset="0"/>
              </a:rPr>
              <a:t>British Journal of Learning Disabilities</a:t>
            </a:r>
            <a:r>
              <a:rPr lang="en-GB" sz="900" dirty="0">
                <a:latin typeface="Arial" panose="020B0604020202020204" pitchFamily="34" charset="0"/>
                <a:cs typeface="Arial" panose="020B0604020202020204" pitchFamily="34" charset="0"/>
              </a:rPr>
              <a:t>, 33(3), pp.106–112. </a:t>
            </a:r>
            <a:r>
              <a:rPr lang="en-GB" sz="900" dirty="0" err="1">
                <a:latin typeface="Arial" panose="020B0604020202020204" pitchFamily="34" charset="0"/>
                <a:cs typeface="Arial" panose="020B0604020202020204" pitchFamily="34" charset="0"/>
              </a:rPr>
              <a:t>doi:https</a:t>
            </a:r>
            <a:r>
              <a:rPr lang="en-GB" sz="900" dirty="0">
                <a:latin typeface="Arial" panose="020B0604020202020204" pitchFamily="34" charset="0"/>
                <a:cs typeface="Arial" panose="020B0604020202020204" pitchFamily="34" charset="0"/>
              </a:rPr>
              <a:t>://doi.org/10.1111/j.1468-3156.2005.00339.x</a:t>
            </a:r>
            <a:r>
              <a:rPr lang="en-GB" sz="900" dirty="0" smtClean="0">
                <a:latin typeface="Arial" panose="020B0604020202020204" pitchFamily="34" charset="0"/>
                <a:cs typeface="Arial" panose="020B0604020202020204" pitchFamily="34" charset="0"/>
              </a:rPr>
              <a:t>.</a:t>
            </a:r>
          </a:p>
          <a:p>
            <a:r>
              <a:rPr lang="en-GB" sz="900" dirty="0">
                <a:latin typeface="Arial" panose="020B0604020202020204" pitchFamily="34" charset="0"/>
                <a:cs typeface="Arial" panose="020B0604020202020204" pitchFamily="34" charset="0"/>
              </a:rPr>
              <a:t>Marie Curie. (2024). </a:t>
            </a:r>
            <a:r>
              <a:rPr lang="en-GB" sz="900" i="1" dirty="0">
                <a:latin typeface="Arial" panose="020B0604020202020204" pitchFamily="34" charset="0"/>
                <a:cs typeface="Arial" panose="020B0604020202020204" pitchFamily="34" charset="0"/>
              </a:rPr>
              <a:t>Easy read</a:t>
            </a:r>
            <a:r>
              <a:rPr lang="en-GB" sz="900" dirty="0">
                <a:latin typeface="Arial" panose="020B0604020202020204" pitchFamily="34" charset="0"/>
                <a:cs typeface="Arial" panose="020B0604020202020204" pitchFamily="34" charset="0"/>
              </a:rPr>
              <a:t>. [online] Available at: https://www.mariecurie.org.uk/help/support/publications/easy-reads#:~:text=Easy%20read%20%2D%20Feelings%20you%20might [Accessed 22 Aug. 2024</a:t>
            </a:r>
            <a:r>
              <a:rPr lang="en-GB" sz="900" dirty="0" smtClean="0">
                <a:latin typeface="Arial" panose="020B0604020202020204" pitchFamily="34" charset="0"/>
                <a:cs typeface="Arial" panose="020B0604020202020204" pitchFamily="34" charset="0"/>
              </a:rPr>
              <a:t>].</a:t>
            </a:r>
            <a:endParaRPr lang="en-GB" sz="900" dirty="0">
              <a:latin typeface="Arial" panose="020B0604020202020204" pitchFamily="34" charset="0"/>
              <a:cs typeface="Arial" panose="020B0604020202020204" pitchFamily="34" charset="0"/>
            </a:endParaRPr>
          </a:p>
          <a:p>
            <a:r>
              <a:rPr lang="en-GB" sz="900" dirty="0" smtClean="0">
                <a:latin typeface="Arial" panose="020B0604020202020204" pitchFamily="34" charset="0"/>
                <a:cs typeface="Arial" panose="020B0604020202020204" pitchFamily="34" charset="0"/>
              </a:rPr>
              <a:t>‌</a:t>
            </a:r>
            <a:r>
              <a:rPr lang="en-GB" sz="900" dirty="0" err="1">
                <a:latin typeface="Arial" panose="020B0604020202020204" pitchFamily="34" charset="0"/>
                <a:cs typeface="Arial" panose="020B0604020202020204" pitchFamily="34" charset="0"/>
              </a:rPr>
              <a:t>McEvoy</a:t>
            </a:r>
            <a:r>
              <a:rPr lang="en-GB" sz="900" dirty="0">
                <a:latin typeface="Arial" panose="020B0604020202020204" pitchFamily="34" charset="0"/>
                <a:cs typeface="Arial" panose="020B0604020202020204" pitchFamily="34" charset="0"/>
              </a:rPr>
              <a:t>, J., Reid, Y. and Guerin, S. (2002). Emotion Recognition and Concept of Death in People with Learning Disabilities. </a:t>
            </a:r>
            <a:r>
              <a:rPr lang="en-GB" sz="900" i="1" dirty="0">
                <a:latin typeface="Arial" panose="020B0604020202020204" pitchFamily="34" charset="0"/>
                <a:cs typeface="Arial" panose="020B0604020202020204" pitchFamily="34" charset="0"/>
              </a:rPr>
              <a:t>The British Journal of Development Disabilities</a:t>
            </a:r>
            <a:r>
              <a:rPr lang="en-GB" sz="900" dirty="0">
                <a:latin typeface="Arial" panose="020B0604020202020204" pitchFamily="34" charset="0"/>
                <a:cs typeface="Arial" panose="020B0604020202020204" pitchFamily="34" charset="0"/>
              </a:rPr>
              <a:t>, 48(95), pp.83–89. </a:t>
            </a:r>
            <a:r>
              <a:rPr lang="en-GB" sz="900" dirty="0" err="1">
                <a:latin typeface="Arial" panose="020B0604020202020204" pitchFamily="34" charset="0"/>
                <a:cs typeface="Arial" panose="020B0604020202020204" pitchFamily="34" charset="0"/>
              </a:rPr>
              <a:t>doi:https</a:t>
            </a:r>
            <a:r>
              <a:rPr lang="en-GB" sz="900" dirty="0">
                <a:latin typeface="Arial" panose="020B0604020202020204" pitchFamily="34" charset="0"/>
                <a:cs typeface="Arial" panose="020B0604020202020204" pitchFamily="34" charset="0"/>
              </a:rPr>
              <a:t>://doi.org/10.1179/096979502799104247</a:t>
            </a:r>
            <a:r>
              <a:rPr lang="en-GB" sz="900" dirty="0" smtClean="0">
                <a:latin typeface="Arial" panose="020B0604020202020204" pitchFamily="34" charset="0"/>
                <a:cs typeface="Arial" panose="020B0604020202020204" pitchFamily="34" charset="0"/>
              </a:rPr>
              <a:t>.</a:t>
            </a:r>
          </a:p>
          <a:p>
            <a:r>
              <a:rPr lang="en-GB" sz="900" dirty="0" err="1">
                <a:latin typeface="Arial" panose="020B0604020202020204" pitchFamily="34" charset="0"/>
                <a:cs typeface="Arial" panose="020B0604020202020204" pitchFamily="34" charset="0"/>
              </a:rPr>
              <a:t>McRitchie</a:t>
            </a:r>
            <a:r>
              <a:rPr lang="en-GB" sz="900" dirty="0">
                <a:latin typeface="Arial" panose="020B0604020202020204" pitchFamily="34" charset="0"/>
                <a:cs typeface="Arial" panose="020B0604020202020204" pitchFamily="34" charset="0"/>
              </a:rPr>
              <a:t>, R., McKenzie, K., Quayle, E., </a:t>
            </a:r>
            <a:r>
              <a:rPr lang="en-GB" sz="900" dirty="0" err="1">
                <a:latin typeface="Arial" panose="020B0604020202020204" pitchFamily="34" charset="0"/>
                <a:cs typeface="Arial" panose="020B0604020202020204" pitchFamily="34" charset="0"/>
              </a:rPr>
              <a:t>Harlin</a:t>
            </a:r>
            <a:r>
              <a:rPr lang="en-GB" sz="900" dirty="0">
                <a:latin typeface="Arial" panose="020B0604020202020204" pitchFamily="34" charset="0"/>
                <a:cs typeface="Arial" panose="020B0604020202020204" pitchFamily="34" charset="0"/>
              </a:rPr>
              <a:t>, M. and Neumann, K. (2013). How Adults With an Intellectual Disability Experience Bereavement and Grief: A Qualitative Exploration. </a:t>
            </a:r>
            <a:r>
              <a:rPr lang="en-GB" sz="900" i="1" dirty="0">
                <a:latin typeface="Arial" panose="020B0604020202020204" pitchFamily="34" charset="0"/>
                <a:cs typeface="Arial" panose="020B0604020202020204" pitchFamily="34" charset="0"/>
              </a:rPr>
              <a:t>Death Studies</a:t>
            </a:r>
            <a:r>
              <a:rPr lang="en-GB" sz="900" dirty="0">
                <a:latin typeface="Arial" panose="020B0604020202020204" pitchFamily="34" charset="0"/>
                <a:cs typeface="Arial" panose="020B0604020202020204" pitchFamily="34" charset="0"/>
              </a:rPr>
              <a:t>, 38(3), pp.179–185. </a:t>
            </a:r>
            <a:r>
              <a:rPr lang="en-GB" sz="900" dirty="0" err="1">
                <a:latin typeface="Arial" panose="020B0604020202020204" pitchFamily="34" charset="0"/>
                <a:cs typeface="Arial" panose="020B0604020202020204" pitchFamily="34" charset="0"/>
              </a:rPr>
              <a:t>doi:https</a:t>
            </a:r>
            <a:r>
              <a:rPr lang="en-GB" sz="900" dirty="0">
                <a:latin typeface="Arial" panose="020B0604020202020204" pitchFamily="34" charset="0"/>
                <a:cs typeface="Arial" panose="020B0604020202020204" pitchFamily="34" charset="0"/>
              </a:rPr>
              <a:t>://doi.org/10.1080/07481187.2012.738772</a:t>
            </a:r>
            <a:r>
              <a:rPr lang="en-GB" sz="900" dirty="0" smtClean="0">
                <a:latin typeface="Arial" panose="020B0604020202020204" pitchFamily="34" charset="0"/>
                <a:cs typeface="Arial" panose="020B0604020202020204" pitchFamily="34" charset="0"/>
              </a:rPr>
              <a:t>.</a:t>
            </a:r>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O’Keeffe, L., Guerin, S., </a:t>
            </a:r>
            <a:r>
              <a:rPr lang="en-GB" sz="900" dirty="0" err="1">
                <a:latin typeface="Arial" panose="020B0604020202020204" pitchFamily="34" charset="0"/>
                <a:cs typeface="Arial" panose="020B0604020202020204" pitchFamily="34" charset="0"/>
              </a:rPr>
              <a:t>McEvoy</a:t>
            </a:r>
            <a:r>
              <a:rPr lang="en-GB" sz="900" dirty="0">
                <a:latin typeface="Arial" panose="020B0604020202020204" pitchFamily="34" charset="0"/>
                <a:cs typeface="Arial" panose="020B0604020202020204" pitchFamily="34" charset="0"/>
              </a:rPr>
              <a:t>, J., Lockhart, K. and Dodd, P. (2019). The process of developing self‐report measures in intellectual disability: A case study of a complicated grief scale. </a:t>
            </a:r>
            <a:r>
              <a:rPr lang="en-GB" sz="900" i="1" dirty="0">
                <a:latin typeface="Arial" panose="020B0604020202020204" pitchFamily="34" charset="0"/>
                <a:cs typeface="Arial" panose="020B0604020202020204" pitchFamily="34" charset="0"/>
              </a:rPr>
              <a:t>British Journal of Learning Disabilities</a:t>
            </a:r>
            <a:r>
              <a:rPr lang="en-GB" sz="900" dirty="0">
                <a:latin typeface="Arial" panose="020B0604020202020204" pitchFamily="34" charset="0"/>
                <a:cs typeface="Arial" panose="020B0604020202020204" pitchFamily="34" charset="0"/>
              </a:rPr>
              <a:t>, 47(2), pp.134–144. </a:t>
            </a:r>
            <a:r>
              <a:rPr lang="en-GB" sz="900" dirty="0" err="1">
                <a:latin typeface="Arial" panose="020B0604020202020204" pitchFamily="34" charset="0"/>
                <a:cs typeface="Arial" panose="020B0604020202020204" pitchFamily="34" charset="0"/>
              </a:rPr>
              <a:t>doi:https</a:t>
            </a:r>
            <a:r>
              <a:rPr lang="en-GB" sz="900" dirty="0">
                <a:latin typeface="Arial" panose="020B0604020202020204" pitchFamily="34" charset="0"/>
                <a:cs typeface="Arial" panose="020B0604020202020204" pitchFamily="34" charset="0"/>
              </a:rPr>
              <a:t>://doi.org/10.1111/bld.12261</a:t>
            </a:r>
            <a:r>
              <a:rPr lang="en-GB" sz="900" dirty="0" smtClean="0">
                <a:latin typeface="Arial" panose="020B0604020202020204" pitchFamily="34" charset="0"/>
                <a:cs typeface="Arial" panose="020B0604020202020204" pitchFamily="34" charset="0"/>
              </a:rPr>
              <a:t>.</a:t>
            </a:r>
          </a:p>
          <a:p>
            <a:r>
              <a:rPr lang="en-GB" sz="900" dirty="0">
                <a:latin typeface="Arial" panose="020B0604020202020204" pitchFamily="34" charset="0"/>
                <a:cs typeface="Arial" panose="020B0604020202020204" pitchFamily="34" charset="0"/>
              </a:rPr>
              <a:t>Scope. (2023). Explaining death and bereavement | Disability charity Scope UK. [online] Available at: https://www.scope.org.uk/advice-and-support/explaining-death-and-bereavement [Accessed 28 Aug. 2024</a:t>
            </a:r>
            <a:r>
              <a:rPr lang="en-GB" sz="900" dirty="0" smtClean="0">
                <a:latin typeface="Arial" panose="020B0604020202020204" pitchFamily="34" charset="0"/>
                <a:cs typeface="Arial" panose="020B0604020202020204" pitchFamily="34" charset="0"/>
              </a:rPr>
              <a:t>].</a:t>
            </a:r>
          </a:p>
          <a:p>
            <a:r>
              <a:rPr lang="en-GB" sz="900" dirty="0" err="1">
                <a:latin typeface="Arial" panose="020B0604020202020204" pitchFamily="34" charset="0"/>
                <a:cs typeface="Arial" panose="020B0604020202020204" pitchFamily="34" charset="0"/>
              </a:rPr>
              <a:t>Stoddart</a:t>
            </a:r>
            <a:r>
              <a:rPr lang="en-GB" sz="900" dirty="0">
                <a:latin typeface="Arial" panose="020B0604020202020204" pitchFamily="34" charset="0"/>
                <a:cs typeface="Arial" panose="020B0604020202020204" pitchFamily="34" charset="0"/>
              </a:rPr>
              <a:t>, K.P., Burke, L. and Temple, V. (2002). Outcome Evaluation of Bereavement Groups for Adults with Intellectual Disabilities. Journal of Applied Research in Intellectual Disabilities, 15(1), pp.28–35. </a:t>
            </a:r>
            <a:r>
              <a:rPr lang="en-GB" sz="900" dirty="0" err="1">
                <a:latin typeface="Arial" panose="020B0604020202020204" pitchFamily="34" charset="0"/>
                <a:cs typeface="Arial" panose="020B0604020202020204" pitchFamily="34" charset="0"/>
              </a:rPr>
              <a:t>doi:https</a:t>
            </a:r>
            <a:r>
              <a:rPr lang="en-GB" sz="900" dirty="0">
                <a:latin typeface="Arial" panose="020B0604020202020204" pitchFamily="34" charset="0"/>
                <a:cs typeface="Arial" panose="020B0604020202020204" pitchFamily="34" charset="0"/>
              </a:rPr>
              <a:t>://doi.org/10.1046/j.1468-3148.2002.00084.x</a:t>
            </a:r>
            <a:r>
              <a:rPr lang="en-GB" sz="900" dirty="0" smtClean="0">
                <a:latin typeface="Arial" panose="020B0604020202020204" pitchFamily="34" charset="0"/>
                <a:cs typeface="Arial" panose="020B0604020202020204" pitchFamily="34" charset="0"/>
              </a:rPr>
              <a:t>.</a:t>
            </a:r>
            <a:endParaRPr lang="en-GB" sz="900" dirty="0">
              <a:latin typeface="Arial" panose="020B0604020202020204" pitchFamily="34" charset="0"/>
              <a:cs typeface="Arial" panose="020B0604020202020204" pitchFamily="34" charset="0"/>
            </a:endParaRPr>
          </a:p>
          <a:p>
            <a:r>
              <a:rPr lang="en-GB" sz="900" dirty="0" smtClean="0">
                <a:latin typeface="Arial" panose="020B0604020202020204" pitchFamily="34" charset="0"/>
                <a:cs typeface="Arial" panose="020B0604020202020204" pitchFamily="34" charset="0"/>
              </a:rPr>
              <a:t>‌‌</a:t>
            </a:r>
            <a:r>
              <a:rPr lang="en-GB" sz="900" dirty="0" err="1" smtClean="0">
                <a:latin typeface="Arial" panose="020B0604020202020204" pitchFamily="34" charset="0"/>
                <a:cs typeface="Arial" panose="020B0604020202020204" pitchFamily="34" charset="0"/>
              </a:rPr>
              <a:t>Stroebe</a:t>
            </a:r>
            <a:r>
              <a:rPr lang="en-GB" sz="900" dirty="0">
                <a:latin typeface="Arial" panose="020B0604020202020204" pitchFamily="34" charset="0"/>
                <a:cs typeface="Arial" panose="020B0604020202020204" pitchFamily="34" charset="0"/>
              </a:rPr>
              <a:t>, M., </a:t>
            </a:r>
            <a:r>
              <a:rPr lang="en-GB" sz="900" dirty="0" err="1">
                <a:latin typeface="Arial" panose="020B0604020202020204" pitchFamily="34" charset="0"/>
                <a:cs typeface="Arial" panose="020B0604020202020204" pitchFamily="34" charset="0"/>
              </a:rPr>
              <a:t>Schut</a:t>
            </a:r>
            <a:r>
              <a:rPr lang="en-GB" sz="900" dirty="0">
                <a:latin typeface="Arial" panose="020B0604020202020204" pitchFamily="34" charset="0"/>
                <a:cs typeface="Arial" panose="020B0604020202020204" pitchFamily="34" charset="0"/>
              </a:rPr>
              <a:t>, H. and </a:t>
            </a:r>
            <a:r>
              <a:rPr lang="en-GB" sz="900" dirty="0" err="1">
                <a:latin typeface="Arial" panose="020B0604020202020204" pitchFamily="34" charset="0"/>
                <a:cs typeface="Arial" panose="020B0604020202020204" pitchFamily="34" charset="0"/>
              </a:rPr>
              <a:t>Boerner</a:t>
            </a:r>
            <a:r>
              <a:rPr lang="en-GB" sz="900" dirty="0">
                <a:latin typeface="Arial" panose="020B0604020202020204" pitchFamily="34" charset="0"/>
                <a:cs typeface="Arial" panose="020B0604020202020204" pitchFamily="34" charset="0"/>
              </a:rPr>
              <a:t>, K. (2017). Cautioning health-care professionals: Bereaved persons are misguided through the stages of grief. </a:t>
            </a:r>
            <a:r>
              <a:rPr lang="en-GB" sz="900" i="1" dirty="0">
                <a:latin typeface="Arial" panose="020B0604020202020204" pitchFamily="34" charset="0"/>
                <a:cs typeface="Arial" panose="020B0604020202020204" pitchFamily="34" charset="0"/>
              </a:rPr>
              <a:t>OMEGA - Journal of Death and Dying</a:t>
            </a:r>
            <a:r>
              <a:rPr lang="en-GB" sz="900" dirty="0">
                <a:latin typeface="Arial" panose="020B0604020202020204" pitchFamily="34" charset="0"/>
                <a:cs typeface="Arial" panose="020B0604020202020204" pitchFamily="34" charset="0"/>
              </a:rPr>
              <a:t>, [online] 74(4), pp.455–473. </a:t>
            </a:r>
            <a:r>
              <a:rPr lang="en-GB" sz="900" dirty="0" err="1">
                <a:latin typeface="Arial" panose="020B0604020202020204" pitchFamily="34" charset="0"/>
                <a:cs typeface="Arial" panose="020B0604020202020204" pitchFamily="34" charset="0"/>
              </a:rPr>
              <a:t>doi:https</a:t>
            </a:r>
            <a:r>
              <a:rPr lang="en-GB" sz="900" dirty="0">
                <a:latin typeface="Arial" panose="020B0604020202020204" pitchFamily="34" charset="0"/>
                <a:cs typeface="Arial" panose="020B0604020202020204" pitchFamily="34" charset="0"/>
              </a:rPr>
              <a:t>://doi.org/10.1177/0030222817691870</a:t>
            </a:r>
            <a:r>
              <a:rPr lang="en-GB" sz="900" dirty="0" smtClean="0">
                <a:latin typeface="Arial" panose="020B0604020202020204" pitchFamily="34" charset="0"/>
                <a:cs typeface="Arial" panose="020B0604020202020204" pitchFamily="34" charset="0"/>
              </a:rPr>
              <a:t>.</a:t>
            </a:r>
          </a:p>
          <a:p>
            <a:r>
              <a:rPr lang="en-GB" sz="900" dirty="0">
                <a:latin typeface="Arial" panose="020B0604020202020204" pitchFamily="34" charset="0"/>
                <a:cs typeface="Arial" panose="020B0604020202020204" pitchFamily="34" charset="0"/>
              </a:rPr>
              <a:t>Summers, S.J. and </a:t>
            </a:r>
            <a:r>
              <a:rPr lang="en-GB" sz="900" dirty="0" err="1">
                <a:latin typeface="Arial" panose="020B0604020202020204" pitchFamily="34" charset="0"/>
                <a:cs typeface="Arial" panose="020B0604020202020204" pitchFamily="34" charset="0"/>
              </a:rPr>
              <a:t>Witts</a:t>
            </a:r>
            <a:r>
              <a:rPr lang="en-GB" sz="900" dirty="0">
                <a:latin typeface="Arial" panose="020B0604020202020204" pitchFamily="34" charset="0"/>
                <a:cs typeface="Arial" panose="020B0604020202020204" pitchFamily="34" charset="0"/>
              </a:rPr>
              <a:t>, P. (2003). Psychological intervention for people with learning disabilities who have experienced bereavement: a case study illustration. British Journal of Learning Disabilities, 31(1), pp.37–41. </a:t>
            </a:r>
            <a:r>
              <a:rPr lang="en-GB" sz="900" dirty="0" err="1">
                <a:latin typeface="Arial" panose="020B0604020202020204" pitchFamily="34" charset="0"/>
                <a:cs typeface="Arial" panose="020B0604020202020204" pitchFamily="34" charset="0"/>
              </a:rPr>
              <a:t>doi:https</a:t>
            </a:r>
            <a:r>
              <a:rPr lang="en-GB" sz="900" dirty="0">
                <a:latin typeface="Arial" panose="020B0604020202020204" pitchFamily="34" charset="0"/>
                <a:cs typeface="Arial" panose="020B0604020202020204" pitchFamily="34" charset="0"/>
              </a:rPr>
              <a:t>://doi.org/10.1046/j.1468-3156.2003.00196.x</a:t>
            </a:r>
            <a:r>
              <a:rPr lang="en-GB" sz="900" dirty="0" smtClean="0">
                <a:latin typeface="Arial" panose="020B0604020202020204" pitchFamily="34" charset="0"/>
                <a:cs typeface="Arial" panose="020B0604020202020204" pitchFamily="34" charset="0"/>
              </a:rPr>
              <a:t>.</a:t>
            </a:r>
            <a:endParaRPr lang="en-GB" sz="900" dirty="0">
              <a:latin typeface="Arial" panose="020B0604020202020204" pitchFamily="34" charset="0"/>
              <a:cs typeface="Arial" panose="020B0604020202020204" pitchFamily="34" charset="0"/>
            </a:endParaRPr>
          </a:p>
          <a:p>
            <a:r>
              <a:rPr lang="en-GB" sz="900" dirty="0" smtClean="0">
                <a:latin typeface="Arial" panose="020B0604020202020204" pitchFamily="34" charset="0"/>
                <a:cs typeface="Arial" panose="020B0604020202020204" pitchFamily="34" charset="0"/>
              </a:rPr>
              <a:t>‌Winston’s </a:t>
            </a:r>
            <a:r>
              <a:rPr lang="en-GB" sz="900" dirty="0">
                <a:latin typeface="Arial" panose="020B0604020202020204" pitchFamily="34" charset="0"/>
                <a:cs typeface="Arial" panose="020B0604020202020204" pitchFamily="34" charset="0"/>
              </a:rPr>
              <a:t>Wish. (</a:t>
            </a:r>
            <a:r>
              <a:rPr lang="en-GB" sz="900" dirty="0" err="1">
                <a:latin typeface="Arial" panose="020B0604020202020204" pitchFamily="34" charset="0"/>
                <a:cs typeface="Arial" panose="020B0604020202020204" pitchFamily="34" charset="0"/>
              </a:rPr>
              <a:t>n.d.</a:t>
            </a:r>
            <a:r>
              <a:rPr lang="en-GB" sz="900" dirty="0">
                <a:latin typeface="Arial" panose="020B0604020202020204" pitchFamily="34" charset="0"/>
                <a:cs typeface="Arial" panose="020B0604020202020204" pitchFamily="34" charset="0"/>
              </a:rPr>
              <a:t>). </a:t>
            </a:r>
            <a:r>
              <a:rPr lang="en-GB" sz="900" i="1" dirty="0">
                <a:latin typeface="Arial" panose="020B0604020202020204" pitchFamily="34" charset="0"/>
                <a:cs typeface="Arial" panose="020B0604020202020204" pitchFamily="34" charset="0"/>
              </a:rPr>
              <a:t>Winston’s Wish Homepage</a:t>
            </a:r>
            <a:r>
              <a:rPr lang="en-GB" sz="900" dirty="0">
                <a:latin typeface="Arial" panose="020B0604020202020204" pitchFamily="34" charset="0"/>
                <a:cs typeface="Arial" panose="020B0604020202020204" pitchFamily="34" charset="0"/>
              </a:rPr>
              <a:t>. [online] Available at: https://winstonswish.org</a:t>
            </a:r>
            <a:r>
              <a:rPr lang="en-GB" sz="900" dirty="0" smtClean="0">
                <a:latin typeface="Arial" panose="020B0604020202020204" pitchFamily="34" charset="0"/>
                <a:cs typeface="Arial" panose="020B0604020202020204" pitchFamily="34" charset="0"/>
              </a:rPr>
              <a:t>/</a:t>
            </a:r>
            <a:endParaRPr lang="en-GB" sz="900" dirty="0"/>
          </a:p>
        </p:txBody>
      </p:sp>
    </p:spTree>
    <p:extLst>
      <p:ext uri="{BB962C8B-B14F-4D97-AF65-F5344CB8AC3E}">
        <p14:creationId xmlns:p14="http://schemas.microsoft.com/office/powerpoint/2010/main" val="3262154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2594</TotalTime>
  <Words>1669</Words>
  <Application>Microsoft Office PowerPoint</Application>
  <PresentationFormat>Widescreen</PresentationFormat>
  <Paragraphs>88</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Tahoma</vt:lpstr>
      <vt:lpstr>Times New Roman</vt:lpstr>
      <vt:lpstr>Trebuchet MS</vt:lpstr>
      <vt:lpstr>Wingdings</vt:lpstr>
      <vt:lpstr>Wingdings 3</vt:lpstr>
      <vt:lpstr>Facet</vt:lpstr>
      <vt:lpstr>Loss, Learning disability and Arts Therapy: The Loss Pathway </vt:lpstr>
      <vt:lpstr>Background and Rationale</vt:lpstr>
      <vt:lpstr>Approach and Method</vt:lpstr>
      <vt:lpstr>Loss Therapy Groups</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Referrals Pathway</dc:title>
  <dc:creator>HOUSE, Lucy (EAST LONDON NHS FOUNDATION TRUST)</dc:creator>
  <cp:lastModifiedBy>O'Loughlin Helen</cp:lastModifiedBy>
  <cp:revision>192</cp:revision>
  <dcterms:created xsi:type="dcterms:W3CDTF">2023-10-06T15:12:57Z</dcterms:created>
  <dcterms:modified xsi:type="dcterms:W3CDTF">2024-09-13T18:14:50Z</dcterms:modified>
</cp:coreProperties>
</file>