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sldIdLst>
    <p:sldId id="256" r:id="rId2"/>
    <p:sldId id="317" r:id="rId3"/>
    <p:sldId id="345" r:id="rId4"/>
    <p:sldId id="353" r:id="rId5"/>
    <p:sldId id="350" r:id="rId6"/>
    <p:sldId id="351" r:id="rId7"/>
    <p:sldId id="352" r:id="rId8"/>
    <p:sldId id="346" r:id="rId9"/>
    <p:sldId id="303" r:id="rId10"/>
  </p:sldIdLst>
  <p:sldSz cx="9144000" cy="6858000" type="screen4x3"/>
  <p:notesSz cx="9940925" cy="68087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5" autoAdjust="0"/>
    <p:restoredTop sz="85079" autoAdjust="0"/>
  </p:normalViewPr>
  <p:slideViewPr>
    <p:cSldViewPr>
      <p:cViewPr varScale="1">
        <p:scale>
          <a:sx n="58" d="100"/>
          <a:sy n="58" d="100"/>
        </p:scale>
        <p:origin x="156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0863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C8D697-6049-4038-8E0F-2D81990CDD94}" type="datetimeFigureOut">
              <a:rPr lang="en-GB" smtClean="0"/>
              <a:t>07/10/2024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38525" y="850900"/>
            <a:ext cx="306387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775" y="3276600"/>
            <a:ext cx="7953375" cy="2681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67475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0863" y="6467475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080D84-FB72-4B97-9B8B-9685335F1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45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20% of the population reports Foot pain  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10% of people report foot pain as disabling, with reduced quality of life.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include patients with Chronic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disease processes incl. Diabetes and Rheumatology. Some of these pts, if not managed can result in major amputations.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Good management enables them to become active members of the community with an improved QOL and a reduced burden on the NHS in the future,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preventing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unnecessary surgical interventions, by managing foot pain conservatively in a local setting.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080D84-FB72-4B97-9B8B-9685335F14E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07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074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902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196752"/>
            <a:ext cx="1943100" cy="489924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196752"/>
            <a:ext cx="5676900" cy="489924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80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39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5691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593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33872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7687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924943"/>
            <a:ext cx="4040188" cy="32012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7687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924943"/>
            <a:ext cx="4041775" cy="320121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43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69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073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24744"/>
            <a:ext cx="5111750" cy="50014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276872"/>
            <a:ext cx="3008313" cy="38492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247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96751"/>
            <a:ext cx="5486400" cy="3530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2334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6177" y="1196752"/>
            <a:ext cx="7772400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04864"/>
            <a:ext cx="7772400" cy="3891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093296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j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93296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093296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j-lt"/>
              </a:defRPr>
            </a:lvl1pPr>
          </a:lstStyle>
          <a:p>
            <a:pPr>
              <a:defRPr/>
            </a:pPr>
            <a:fld id="{991BB6FC-6BE2-4471-BF41-11BBCB4B6C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6" descr="East London NHS Foundation Trust RGB BLUE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81" t="15767" b="32674"/>
          <a:stretch>
            <a:fillRect/>
          </a:stretch>
        </p:blipFill>
        <p:spPr bwMode="auto">
          <a:xfrm>
            <a:off x="7025726" y="188640"/>
            <a:ext cx="1706562" cy="75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" y="32512"/>
            <a:ext cx="9143245" cy="11642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33993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01775"/>
            <a:ext cx="7772400" cy="1470025"/>
          </a:xfrm>
        </p:spPr>
        <p:txBody>
          <a:bodyPr/>
          <a:lstStyle/>
          <a:p>
            <a:r>
              <a:rPr lang="en-GB" sz="4800" dirty="0">
                <a:solidFill>
                  <a:schemeClr val="tx1"/>
                </a:solidFill>
              </a:rPr>
              <a:t>Podiatry </a:t>
            </a:r>
            <a:r>
              <a:rPr lang="en-GB" sz="4800" dirty="0" smtClean="0">
                <a:solidFill>
                  <a:schemeClr val="tx1"/>
                </a:solidFill>
              </a:rPr>
              <a:t>Innovation: </a:t>
            </a:r>
            <a:br>
              <a:rPr lang="en-GB" sz="4800" dirty="0" smtClean="0">
                <a:solidFill>
                  <a:schemeClr val="tx1"/>
                </a:solidFill>
              </a:rPr>
            </a:br>
            <a:r>
              <a:rPr lang="en-GB" sz="4800" dirty="0" smtClean="0">
                <a:solidFill>
                  <a:schemeClr val="tx1"/>
                </a:solidFill>
              </a:rPr>
              <a:t>MSK initiatives </a:t>
            </a:r>
            <a:r>
              <a:rPr lang="en-GB" sz="4800" dirty="0">
                <a:solidFill>
                  <a:schemeClr val="tx1"/>
                </a:solidFill>
              </a:rPr>
              <a:t>to address backlogs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GB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Hardeep Mehmi</a:t>
            </a:r>
            <a:endParaRPr lang="en-GB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GB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Podiatry MSK Clinical Lead </a:t>
            </a:r>
            <a:r>
              <a:rPr lang="en-GB" sz="28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 </a:t>
            </a:r>
            <a:r>
              <a:rPr lang="en-GB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Bedfordshire</a:t>
            </a:r>
            <a:endParaRPr lang="en-GB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GB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East London Foundation Trust </a:t>
            </a:r>
            <a:endParaRPr lang="en-GB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87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939" y="692696"/>
            <a:ext cx="7772400" cy="936104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Musculoskeletal </a:t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>(MSK) Podiatry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939" y="1844824"/>
            <a:ext cx="7772400" cy="3891136"/>
          </a:xfrm>
        </p:spPr>
        <p:txBody>
          <a:bodyPr/>
          <a:lstStyle/>
          <a:p>
            <a:r>
              <a:rPr lang="en-GB" sz="2800" dirty="0" smtClean="0"/>
              <a:t>….is </a:t>
            </a:r>
            <a:r>
              <a:rPr lang="en-GB" sz="2800" dirty="0"/>
              <a:t>an area of podiatry </a:t>
            </a:r>
            <a:r>
              <a:rPr lang="en-GB" sz="2800" dirty="0" smtClean="0"/>
              <a:t>focusing </a:t>
            </a:r>
            <a:r>
              <a:rPr lang="en-GB" sz="2800" dirty="0"/>
              <a:t>on the diagnosis and treatment of patients of all ages presenting with joint, muscle, ligament, tendon and structural issues affecting the lower limb</a:t>
            </a:r>
            <a:r>
              <a:rPr lang="en-GB" sz="2800" dirty="0" smtClean="0"/>
              <a:t>.</a:t>
            </a:r>
          </a:p>
          <a:p>
            <a:r>
              <a:rPr lang="en-GB" sz="2800" dirty="0" smtClean="0"/>
              <a:t>MSK </a:t>
            </a:r>
            <a:r>
              <a:rPr lang="en-GB" sz="2800" dirty="0"/>
              <a:t>disorders </a:t>
            </a:r>
            <a:r>
              <a:rPr lang="en-GB" sz="2800" dirty="0" smtClean="0"/>
              <a:t>negatively </a:t>
            </a:r>
            <a:r>
              <a:rPr lang="en-GB" sz="2800" dirty="0"/>
              <a:t>impact on people’s quality of life and ability to </a:t>
            </a:r>
            <a:r>
              <a:rPr lang="en-GB" sz="2800" dirty="0" smtClean="0"/>
              <a:t>work due to experiencing </a:t>
            </a:r>
            <a:r>
              <a:rPr lang="en-GB" sz="2800" dirty="0"/>
              <a:t>pain as well as a reduction in mobility.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50983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177" y="548680"/>
            <a:ext cx="7772400" cy="936104"/>
          </a:xfrm>
        </p:spPr>
        <p:txBody>
          <a:bodyPr/>
          <a:lstStyle/>
          <a:p>
            <a:r>
              <a:rPr lang="en-GB" sz="3600" dirty="0" smtClean="0">
                <a:solidFill>
                  <a:srgbClr val="C00000"/>
                </a:solidFill>
              </a:rPr>
              <a:t>The Backlog</a:t>
            </a:r>
            <a:endParaRPr lang="en-GB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6177" y="1484784"/>
            <a:ext cx="7772400" cy="4035152"/>
          </a:xfrm>
        </p:spPr>
        <p:txBody>
          <a:bodyPr/>
          <a:lstStyle/>
          <a:p>
            <a:r>
              <a:rPr lang="en-GB" sz="2800" dirty="0"/>
              <a:t>service </a:t>
            </a:r>
            <a:r>
              <a:rPr lang="en-GB" sz="2800" dirty="0" smtClean="0"/>
              <a:t>suspension </a:t>
            </a:r>
            <a:r>
              <a:rPr lang="en-GB" sz="2800" dirty="0"/>
              <a:t>during the COVID Pandemic </a:t>
            </a:r>
            <a:r>
              <a:rPr lang="en-GB" sz="2800" dirty="0" smtClean="0"/>
              <a:t>lead to the backlog </a:t>
            </a:r>
            <a:r>
              <a:rPr lang="en-GB" sz="2800" dirty="0"/>
              <a:t>of </a:t>
            </a:r>
            <a:r>
              <a:rPr lang="en-GB" sz="2800" dirty="0" smtClean="0"/>
              <a:t>patients. </a:t>
            </a:r>
          </a:p>
          <a:p>
            <a:r>
              <a:rPr lang="en-GB" sz="2800" dirty="0"/>
              <a:t>drop in actual staffing levels (national shortage of podiatrists</a:t>
            </a:r>
            <a:r>
              <a:rPr lang="en-GB" sz="2800" dirty="0" smtClean="0"/>
              <a:t>)</a:t>
            </a:r>
          </a:p>
          <a:p>
            <a:r>
              <a:rPr lang="en-GB" sz="2800" dirty="0" smtClean="0"/>
              <a:t>redirecting </a:t>
            </a:r>
            <a:r>
              <a:rPr lang="en-GB" sz="2800" dirty="0"/>
              <a:t>resource to the acute sector podiatry teams, resulting from staff shortages</a:t>
            </a:r>
            <a:r>
              <a:rPr lang="en-GB" sz="28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800" dirty="0" smtClean="0"/>
              <a:t>The </a:t>
            </a:r>
            <a:r>
              <a:rPr lang="en-GB" sz="2800" dirty="0"/>
              <a:t>net effect is a </a:t>
            </a:r>
            <a:r>
              <a:rPr lang="en-GB" sz="2800" b="1" dirty="0">
                <a:solidFill>
                  <a:srgbClr val="C00000"/>
                </a:solidFill>
              </a:rPr>
              <a:t>rising caseload </a:t>
            </a:r>
            <a:r>
              <a:rPr lang="en-GB" sz="2800" dirty="0"/>
              <a:t>and </a:t>
            </a:r>
            <a:r>
              <a:rPr lang="en-GB" sz="2800" b="1" dirty="0">
                <a:solidFill>
                  <a:srgbClr val="C00000"/>
                </a:solidFill>
              </a:rPr>
              <a:t>relative lack of resources</a:t>
            </a:r>
            <a:r>
              <a:rPr lang="en-GB" sz="2800" dirty="0"/>
              <a:t> to achieve full recovery.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376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2683" y="429922"/>
            <a:ext cx="4392488" cy="994172"/>
          </a:xfrm>
        </p:spPr>
        <p:txBody>
          <a:bodyPr/>
          <a:lstStyle/>
          <a:p>
            <a:pPr algn="ctr"/>
            <a:r>
              <a:rPr lang="en-GB" sz="3200" b="1" dirty="0"/>
              <a:t>Driver Diagram</a:t>
            </a:r>
          </a:p>
        </p:txBody>
      </p:sp>
      <p:pic>
        <p:nvPicPr>
          <p:cNvPr id="4" name="Picture 3" descr="R:\Corporate\Comms\Corporate\Templates and Logos\Service Logos\Bedfordshire Services\Visuals_BEDS_CHS_Logo-FINAL-Tran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036" y="134278"/>
            <a:ext cx="1741152" cy="487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6CBB04E-7BCD-4448-9782-4BEB3D7E12C6}"/>
              </a:ext>
            </a:extLst>
          </p:cNvPr>
          <p:cNvSpPr/>
          <p:nvPr/>
        </p:nvSpPr>
        <p:spPr>
          <a:xfrm>
            <a:off x="138079" y="3212603"/>
            <a:ext cx="1503218" cy="15789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Reduce the average waiting time for first podiatry consultation to less than 18 weeks by January 2022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16985F6-862E-4815-B438-2EC504358F6C}"/>
              </a:ext>
            </a:extLst>
          </p:cNvPr>
          <p:cNvSpPr/>
          <p:nvPr/>
        </p:nvSpPr>
        <p:spPr>
          <a:xfrm>
            <a:off x="2117149" y="4932048"/>
            <a:ext cx="1378527" cy="10197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Referral System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C7830CF-75A6-458D-8CA1-49EAFF95D41D}"/>
              </a:ext>
            </a:extLst>
          </p:cNvPr>
          <p:cNvSpPr/>
          <p:nvPr/>
        </p:nvSpPr>
        <p:spPr>
          <a:xfrm>
            <a:off x="2152185" y="3492218"/>
            <a:ext cx="1378527" cy="10197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Capacity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9AE5106-6418-407D-A15D-0FCD86C5D8FB}"/>
              </a:ext>
            </a:extLst>
          </p:cNvPr>
          <p:cNvSpPr/>
          <p:nvPr/>
        </p:nvSpPr>
        <p:spPr>
          <a:xfrm>
            <a:off x="2152185" y="2002878"/>
            <a:ext cx="1378527" cy="10197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Waiting List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080E8D5-1C09-4C5C-82D1-C29F037524CD}"/>
              </a:ext>
            </a:extLst>
          </p:cNvPr>
          <p:cNvSpPr/>
          <p:nvPr/>
        </p:nvSpPr>
        <p:spPr>
          <a:xfrm>
            <a:off x="3930332" y="1911005"/>
            <a:ext cx="1378527" cy="4985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Process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24CC02D-E0AB-449F-81EF-CBE921CDB925}"/>
              </a:ext>
            </a:extLst>
          </p:cNvPr>
          <p:cNvSpPr/>
          <p:nvPr/>
        </p:nvSpPr>
        <p:spPr>
          <a:xfrm>
            <a:off x="3889664" y="5357968"/>
            <a:ext cx="1378527" cy="5126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Referrals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DD15D4B-AD22-446F-846B-83719CD4F419}"/>
              </a:ext>
            </a:extLst>
          </p:cNvPr>
          <p:cNvSpPr/>
          <p:nvPr/>
        </p:nvSpPr>
        <p:spPr>
          <a:xfrm>
            <a:off x="3889664" y="4018550"/>
            <a:ext cx="1378527" cy="5096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Staffing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2F931F2-F31E-4F1B-90F3-0521421ED116}"/>
              </a:ext>
            </a:extLst>
          </p:cNvPr>
          <p:cNvSpPr/>
          <p:nvPr/>
        </p:nvSpPr>
        <p:spPr>
          <a:xfrm>
            <a:off x="5613289" y="2929856"/>
            <a:ext cx="3086966" cy="203808"/>
          </a:xfrm>
          <a:prstGeom prst="roundRect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Telephone triage clinics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D0D0892-AC69-4CB3-8583-6A0635171E68}"/>
              </a:ext>
            </a:extLst>
          </p:cNvPr>
          <p:cNvSpPr/>
          <p:nvPr/>
        </p:nvSpPr>
        <p:spPr>
          <a:xfrm>
            <a:off x="5613289" y="2002878"/>
            <a:ext cx="3086966" cy="7411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Identify the percentage of patients triaged (how many are adult and children). Offer follow up clinic appointments to Children as they are usually classified as P1 which is high priority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EF3C141-ED5D-4FBD-8838-29FF72898C51}"/>
              </a:ext>
            </a:extLst>
          </p:cNvPr>
          <p:cNvSpPr/>
          <p:nvPr/>
        </p:nvSpPr>
        <p:spPr>
          <a:xfrm>
            <a:off x="5613289" y="4305530"/>
            <a:ext cx="3086966" cy="2038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Recruitment of podiatrists into MSK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C902A5C-5A88-4094-9282-E36DBCEC6ACD}"/>
              </a:ext>
            </a:extLst>
          </p:cNvPr>
          <p:cNvSpPr/>
          <p:nvPr/>
        </p:nvSpPr>
        <p:spPr>
          <a:xfrm>
            <a:off x="5613289" y="4604830"/>
            <a:ext cx="3086966" cy="2038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Upskill existing practitioners 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5A04A6A-FD9B-442F-AEF9-B227F2BE4174}"/>
              </a:ext>
            </a:extLst>
          </p:cNvPr>
          <p:cNvSpPr/>
          <p:nvPr/>
        </p:nvSpPr>
        <p:spPr>
          <a:xfrm>
            <a:off x="5627143" y="4958651"/>
            <a:ext cx="3086966" cy="367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Monitor PREMS and Compliments and Complaints to highlight any unknown themes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A776DED-BBCD-48E6-9AB9-1A01C0FEB413}"/>
              </a:ext>
            </a:extLst>
          </p:cNvPr>
          <p:cNvSpPr/>
          <p:nvPr/>
        </p:nvSpPr>
        <p:spPr>
          <a:xfrm>
            <a:off x="5621297" y="5582594"/>
            <a:ext cx="3086966" cy="2038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>
                <a:solidFill>
                  <a:prstClr val="white"/>
                </a:solidFill>
                <a:latin typeface="Calibri" panose="020F0502020204030204"/>
              </a:rPr>
              <a:t>Improve referral form?</a:t>
            </a:r>
            <a:endParaRPr lang="en-GB" sz="1125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0A1934B-6976-414B-9216-7A285BFC0597}"/>
              </a:ext>
            </a:extLst>
          </p:cNvPr>
          <p:cNvSpPr/>
          <p:nvPr/>
        </p:nvSpPr>
        <p:spPr>
          <a:xfrm>
            <a:off x="5627143" y="3523577"/>
            <a:ext cx="3086966" cy="2038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fr-FR" sz="1125" dirty="0" err="1">
                <a:solidFill>
                  <a:prstClr val="white"/>
                </a:solidFill>
                <a:latin typeface="Calibri" panose="020F0502020204030204"/>
              </a:rPr>
              <a:t>Video</a:t>
            </a:r>
            <a:r>
              <a:rPr lang="fr-FR" sz="1125" dirty="0">
                <a:solidFill>
                  <a:prstClr val="white"/>
                </a:solidFill>
                <a:latin typeface="Calibri" panose="020F0502020204030204"/>
              </a:rPr>
              <a:t> consultations (</a:t>
            </a:r>
            <a:r>
              <a:rPr lang="fr-FR" sz="1125" dirty="0" err="1">
                <a:solidFill>
                  <a:prstClr val="white"/>
                </a:solidFill>
                <a:latin typeface="Calibri" panose="020F0502020204030204"/>
              </a:rPr>
              <a:t>e.g</a:t>
            </a:r>
            <a:r>
              <a:rPr lang="fr-FR" sz="1125" dirty="0">
                <a:solidFill>
                  <a:prstClr val="white"/>
                </a:solidFill>
                <a:latin typeface="Calibri" panose="020F0502020204030204"/>
              </a:rPr>
              <a:t> ACCURX)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BC4142C-F13D-4A2F-B9B0-CBA227E562A3}"/>
              </a:ext>
            </a:extLst>
          </p:cNvPr>
          <p:cNvCxnSpPr>
            <a:cxnSpLocks/>
            <a:stCxn id="12" idx="1"/>
          </p:cNvCxnSpPr>
          <p:nvPr/>
        </p:nvCxnSpPr>
        <p:spPr>
          <a:xfrm flipH="1" flipV="1">
            <a:off x="5275119" y="2983765"/>
            <a:ext cx="338171" cy="4799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FF726516-6054-415E-A6BB-11171ACC3AA9}"/>
              </a:ext>
            </a:extLst>
          </p:cNvPr>
          <p:cNvCxnSpPr>
            <a:cxnSpLocks/>
            <a:endCxn id="9" idx="3"/>
          </p:cNvCxnSpPr>
          <p:nvPr/>
        </p:nvCxnSpPr>
        <p:spPr>
          <a:xfrm flipH="1">
            <a:off x="5308858" y="2132097"/>
            <a:ext cx="338171" cy="2816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3DEB1315-C0A1-4658-A51F-6C0D1886EC6A}"/>
              </a:ext>
            </a:extLst>
          </p:cNvPr>
          <p:cNvCxnSpPr>
            <a:cxnSpLocks/>
            <a:stCxn id="14" idx="1"/>
            <a:endCxn id="11" idx="3"/>
          </p:cNvCxnSpPr>
          <p:nvPr/>
        </p:nvCxnSpPr>
        <p:spPr>
          <a:xfrm flipH="1" flipV="1">
            <a:off x="5268192" y="4273358"/>
            <a:ext cx="345098" cy="13407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698CCE2-C399-4841-ADFC-132553FCCCFE}"/>
              </a:ext>
            </a:extLst>
          </p:cNvPr>
          <p:cNvCxnSpPr>
            <a:cxnSpLocks/>
            <a:stCxn id="15" idx="1"/>
            <a:endCxn id="11" idx="3"/>
          </p:cNvCxnSpPr>
          <p:nvPr/>
        </p:nvCxnSpPr>
        <p:spPr>
          <a:xfrm flipH="1" flipV="1">
            <a:off x="5268192" y="4273358"/>
            <a:ext cx="345098" cy="43337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0E7D44C-AA9B-4521-A347-A01999ECC9F3}"/>
              </a:ext>
            </a:extLst>
          </p:cNvPr>
          <p:cNvCxnSpPr>
            <a:cxnSpLocks/>
            <a:stCxn id="6" idx="1"/>
            <a:endCxn id="5" idx="3"/>
          </p:cNvCxnSpPr>
          <p:nvPr/>
        </p:nvCxnSpPr>
        <p:spPr>
          <a:xfrm flipH="1" flipV="1">
            <a:off x="1641296" y="4002079"/>
            <a:ext cx="475853" cy="143983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6AE396B-0D00-440C-AAB4-8532B02935FB}"/>
              </a:ext>
            </a:extLst>
          </p:cNvPr>
          <p:cNvCxnSpPr>
            <a:cxnSpLocks/>
            <a:stCxn id="16" idx="1"/>
            <a:endCxn id="109" idx="3"/>
          </p:cNvCxnSpPr>
          <p:nvPr/>
        </p:nvCxnSpPr>
        <p:spPr>
          <a:xfrm flipH="1" flipV="1">
            <a:off x="5268192" y="4947436"/>
            <a:ext cx="358952" cy="19490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6106C85-B433-4AE2-A895-837A39256D30}"/>
              </a:ext>
            </a:extLst>
          </p:cNvPr>
          <p:cNvCxnSpPr>
            <a:cxnSpLocks/>
            <a:stCxn id="17" idx="1"/>
            <a:endCxn id="10" idx="3"/>
          </p:cNvCxnSpPr>
          <p:nvPr/>
        </p:nvCxnSpPr>
        <p:spPr>
          <a:xfrm flipH="1" flipV="1">
            <a:off x="5268191" y="5614318"/>
            <a:ext cx="353106" cy="7018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167C94B-BC11-4C99-8B9C-84038677BBE3}"/>
              </a:ext>
            </a:extLst>
          </p:cNvPr>
          <p:cNvCxnSpPr>
            <a:cxnSpLocks/>
            <a:stCxn id="18" idx="1"/>
            <a:endCxn id="113" idx="3"/>
          </p:cNvCxnSpPr>
          <p:nvPr/>
        </p:nvCxnSpPr>
        <p:spPr>
          <a:xfrm flipH="1">
            <a:off x="5275119" y="3625481"/>
            <a:ext cx="352025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6BDBA99-1D19-469E-A894-3258795FDC25}"/>
              </a:ext>
            </a:extLst>
          </p:cNvPr>
          <p:cNvCxnSpPr>
            <a:cxnSpLocks/>
            <a:stCxn id="9" idx="1"/>
            <a:endCxn id="8" idx="3"/>
          </p:cNvCxnSpPr>
          <p:nvPr/>
        </p:nvCxnSpPr>
        <p:spPr>
          <a:xfrm flipH="1">
            <a:off x="3530712" y="2160266"/>
            <a:ext cx="399620" cy="35247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493BDC8-3777-4FC1-B844-EDF6A3742D50}"/>
              </a:ext>
            </a:extLst>
          </p:cNvPr>
          <p:cNvCxnSpPr>
            <a:cxnSpLocks/>
            <a:stCxn id="11" idx="1"/>
            <a:endCxn id="7" idx="3"/>
          </p:cNvCxnSpPr>
          <p:nvPr/>
        </p:nvCxnSpPr>
        <p:spPr>
          <a:xfrm flipH="1" flipV="1">
            <a:off x="3530713" y="4002079"/>
            <a:ext cx="358952" cy="27128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E741FEE4-9377-4E21-B02E-20E9F42F40A0}"/>
              </a:ext>
            </a:extLst>
          </p:cNvPr>
          <p:cNvCxnSpPr>
            <a:cxnSpLocks/>
            <a:stCxn id="10" idx="1"/>
          </p:cNvCxnSpPr>
          <p:nvPr/>
        </p:nvCxnSpPr>
        <p:spPr>
          <a:xfrm flipH="1" flipV="1">
            <a:off x="3495676" y="5379565"/>
            <a:ext cx="393989" cy="23475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DB4D2F0-F669-47C8-B31C-B2DA68E8DD92}"/>
              </a:ext>
            </a:extLst>
          </p:cNvPr>
          <p:cNvCxnSpPr>
            <a:cxnSpLocks/>
            <a:stCxn id="7" idx="1"/>
            <a:endCxn id="5" idx="3"/>
          </p:cNvCxnSpPr>
          <p:nvPr/>
        </p:nvCxnSpPr>
        <p:spPr>
          <a:xfrm flipH="1">
            <a:off x="1641297" y="4002079"/>
            <a:ext cx="510889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F1796AA-9857-4C7C-8486-27091542F7EE}"/>
              </a:ext>
            </a:extLst>
          </p:cNvPr>
          <p:cNvCxnSpPr>
            <a:cxnSpLocks/>
            <a:stCxn id="8" idx="1"/>
            <a:endCxn id="5" idx="3"/>
          </p:cNvCxnSpPr>
          <p:nvPr/>
        </p:nvCxnSpPr>
        <p:spPr>
          <a:xfrm flipH="1">
            <a:off x="1641297" y="2512739"/>
            <a:ext cx="510889" cy="148934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: Rounded Corners 90">
            <a:extLst>
              <a:ext uri="{FF2B5EF4-FFF2-40B4-BE49-F238E27FC236}">
                <a16:creationId xmlns:a16="http://schemas.microsoft.com/office/drawing/2014/main" id="{CA70A931-B661-442F-9B6A-0E0B818C5C15}"/>
              </a:ext>
            </a:extLst>
          </p:cNvPr>
          <p:cNvSpPr/>
          <p:nvPr/>
        </p:nvSpPr>
        <p:spPr>
          <a:xfrm>
            <a:off x="5627143" y="3942632"/>
            <a:ext cx="3086966" cy="2038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Reinstate redeployed staff back to MSK clinics</a:t>
            </a:r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8718CA86-6C07-41A8-86BE-8DC2610D6F4C}"/>
              </a:ext>
            </a:extLst>
          </p:cNvPr>
          <p:cNvCxnSpPr>
            <a:cxnSpLocks/>
            <a:stCxn id="91" idx="1"/>
            <a:endCxn id="11" idx="3"/>
          </p:cNvCxnSpPr>
          <p:nvPr/>
        </p:nvCxnSpPr>
        <p:spPr>
          <a:xfrm flipH="1">
            <a:off x="5268192" y="4044536"/>
            <a:ext cx="358952" cy="22882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: Rounded Corners 98">
            <a:extLst>
              <a:ext uri="{FF2B5EF4-FFF2-40B4-BE49-F238E27FC236}">
                <a16:creationId xmlns:a16="http://schemas.microsoft.com/office/drawing/2014/main" id="{5212EE75-5ED7-4DAD-9D6A-9B70D1A75C92}"/>
              </a:ext>
            </a:extLst>
          </p:cNvPr>
          <p:cNvSpPr/>
          <p:nvPr/>
        </p:nvSpPr>
        <p:spPr>
          <a:xfrm>
            <a:off x="3896592" y="2714081"/>
            <a:ext cx="1378527" cy="4985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Criteria</a:t>
            </a:r>
          </a:p>
        </p:txBody>
      </p: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48E94272-6145-45A7-992B-1A6F1E0E6A27}"/>
              </a:ext>
            </a:extLst>
          </p:cNvPr>
          <p:cNvCxnSpPr>
            <a:cxnSpLocks/>
            <a:stCxn id="99" idx="1"/>
          </p:cNvCxnSpPr>
          <p:nvPr/>
        </p:nvCxnSpPr>
        <p:spPr>
          <a:xfrm flipH="1" flipV="1">
            <a:off x="3530712" y="2450395"/>
            <a:ext cx="365880" cy="51294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tangle: Rounded Corners 108">
            <a:extLst>
              <a:ext uri="{FF2B5EF4-FFF2-40B4-BE49-F238E27FC236}">
                <a16:creationId xmlns:a16="http://schemas.microsoft.com/office/drawing/2014/main" id="{3D02C698-CDD8-4434-BBAB-903385195D83}"/>
              </a:ext>
            </a:extLst>
          </p:cNvPr>
          <p:cNvSpPr/>
          <p:nvPr/>
        </p:nvSpPr>
        <p:spPr>
          <a:xfrm>
            <a:off x="3889664" y="4691087"/>
            <a:ext cx="1378527" cy="5126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Feedback</a:t>
            </a:r>
          </a:p>
        </p:txBody>
      </p:sp>
      <p:cxnSp>
        <p:nvCxnSpPr>
          <p:cNvPr id="110" name="Straight Arrow Connector 109">
            <a:extLst>
              <a:ext uri="{FF2B5EF4-FFF2-40B4-BE49-F238E27FC236}">
                <a16:creationId xmlns:a16="http://schemas.microsoft.com/office/drawing/2014/main" id="{1887CEDB-D02E-429B-945B-92B787D39F19}"/>
              </a:ext>
            </a:extLst>
          </p:cNvPr>
          <p:cNvCxnSpPr>
            <a:cxnSpLocks/>
            <a:stCxn id="109" idx="1"/>
          </p:cNvCxnSpPr>
          <p:nvPr/>
        </p:nvCxnSpPr>
        <p:spPr>
          <a:xfrm flipH="1">
            <a:off x="3495676" y="4947436"/>
            <a:ext cx="393989" cy="432129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ctangle: Rounded Corners 112">
            <a:extLst>
              <a:ext uri="{FF2B5EF4-FFF2-40B4-BE49-F238E27FC236}">
                <a16:creationId xmlns:a16="http://schemas.microsoft.com/office/drawing/2014/main" id="{BFF48B38-AF30-4331-A401-53998D714940}"/>
              </a:ext>
            </a:extLst>
          </p:cNvPr>
          <p:cNvSpPr/>
          <p:nvPr/>
        </p:nvSpPr>
        <p:spPr>
          <a:xfrm>
            <a:off x="3896592" y="3370672"/>
            <a:ext cx="1378527" cy="5096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Virtual</a:t>
            </a:r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D9E57446-0232-4EEB-97B8-C300A8B44BC2}"/>
              </a:ext>
            </a:extLst>
          </p:cNvPr>
          <p:cNvCxnSpPr>
            <a:cxnSpLocks/>
            <a:stCxn id="113" idx="1"/>
            <a:endCxn id="7" idx="3"/>
          </p:cNvCxnSpPr>
          <p:nvPr/>
        </p:nvCxnSpPr>
        <p:spPr>
          <a:xfrm flipH="1">
            <a:off x="3530712" y="3625481"/>
            <a:ext cx="365880" cy="37659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tangle: Rounded Corners 163">
            <a:extLst>
              <a:ext uri="{FF2B5EF4-FFF2-40B4-BE49-F238E27FC236}">
                <a16:creationId xmlns:a16="http://schemas.microsoft.com/office/drawing/2014/main" id="{562929FD-6C62-4A6C-8F0C-0DFF0C4E8281}"/>
              </a:ext>
            </a:extLst>
          </p:cNvPr>
          <p:cNvSpPr/>
          <p:nvPr/>
        </p:nvSpPr>
        <p:spPr>
          <a:xfrm>
            <a:off x="109904" y="1618320"/>
            <a:ext cx="1559569" cy="1684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AIM</a:t>
            </a:r>
          </a:p>
        </p:txBody>
      </p:sp>
      <p:sp>
        <p:nvSpPr>
          <p:cNvPr id="165" name="Rectangle: Rounded Corners 164">
            <a:extLst>
              <a:ext uri="{FF2B5EF4-FFF2-40B4-BE49-F238E27FC236}">
                <a16:creationId xmlns:a16="http://schemas.microsoft.com/office/drawing/2014/main" id="{FA14769C-AE8A-4F24-937D-B061D7D1209E}"/>
              </a:ext>
            </a:extLst>
          </p:cNvPr>
          <p:cNvSpPr/>
          <p:nvPr/>
        </p:nvSpPr>
        <p:spPr>
          <a:xfrm>
            <a:off x="2094533" y="1615629"/>
            <a:ext cx="1559569" cy="1684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PRIMARY DRIVERS</a:t>
            </a:r>
          </a:p>
        </p:txBody>
      </p:sp>
      <p:sp>
        <p:nvSpPr>
          <p:cNvPr id="166" name="Rectangle: Rounded Corners 165">
            <a:extLst>
              <a:ext uri="{FF2B5EF4-FFF2-40B4-BE49-F238E27FC236}">
                <a16:creationId xmlns:a16="http://schemas.microsoft.com/office/drawing/2014/main" id="{ECBF8FEE-3E3B-4640-8D17-536C6B8D01EC}"/>
              </a:ext>
            </a:extLst>
          </p:cNvPr>
          <p:cNvSpPr/>
          <p:nvPr/>
        </p:nvSpPr>
        <p:spPr>
          <a:xfrm>
            <a:off x="3930332" y="1612393"/>
            <a:ext cx="1466014" cy="1684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SECONDARY DRIVERS</a:t>
            </a:r>
          </a:p>
        </p:txBody>
      </p:sp>
      <p:sp>
        <p:nvSpPr>
          <p:cNvPr id="167" name="Rectangle: Rounded Corners 166">
            <a:extLst>
              <a:ext uri="{FF2B5EF4-FFF2-40B4-BE49-F238E27FC236}">
                <a16:creationId xmlns:a16="http://schemas.microsoft.com/office/drawing/2014/main" id="{0832DA28-42F2-47A6-A41E-7C6C3A56BA2C}"/>
              </a:ext>
            </a:extLst>
          </p:cNvPr>
          <p:cNvSpPr/>
          <p:nvPr/>
        </p:nvSpPr>
        <p:spPr>
          <a:xfrm>
            <a:off x="5629306" y="1609456"/>
            <a:ext cx="3070949" cy="1684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GB" sz="1125" dirty="0">
                <a:solidFill>
                  <a:prstClr val="white"/>
                </a:solidFill>
                <a:latin typeface="Calibri" panose="020F0502020204030204"/>
              </a:rPr>
              <a:t>CHANGE IDEAS</a:t>
            </a:r>
          </a:p>
        </p:txBody>
      </p:sp>
    </p:spTree>
    <p:extLst>
      <p:ext uri="{BB962C8B-B14F-4D97-AF65-F5344CB8AC3E}">
        <p14:creationId xmlns:p14="http://schemas.microsoft.com/office/powerpoint/2010/main" val="409124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MSK Initiatives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Communication</a:t>
            </a:r>
          </a:p>
          <a:p>
            <a:pPr lvl="1"/>
            <a:r>
              <a:rPr lang="en-GB" sz="2400" dirty="0" smtClean="0"/>
              <a:t>Letters to all patients informing delays</a:t>
            </a:r>
          </a:p>
          <a:p>
            <a:r>
              <a:rPr lang="en-GB" sz="2800" dirty="0" smtClean="0"/>
              <a:t>Data cleansing</a:t>
            </a:r>
          </a:p>
          <a:p>
            <a:pPr lvl="1"/>
            <a:r>
              <a:rPr lang="en-GB" sz="2400" dirty="0" smtClean="0"/>
              <a:t>S1 inactive patients (pre-</a:t>
            </a:r>
            <a:r>
              <a:rPr lang="en-GB" sz="2400" dirty="0" err="1" smtClean="0"/>
              <a:t>covid</a:t>
            </a:r>
            <a:r>
              <a:rPr lang="en-GB" sz="2400" dirty="0" smtClean="0"/>
              <a:t>) discharged</a:t>
            </a:r>
          </a:p>
          <a:p>
            <a:pPr lvl="1"/>
            <a:r>
              <a:rPr lang="en-GB" sz="2400" dirty="0" smtClean="0"/>
              <a:t>Support workers calling with telephone questionnaires to help stratify caseload</a:t>
            </a:r>
          </a:p>
          <a:p>
            <a:pPr lvl="1"/>
            <a:r>
              <a:rPr lang="en-GB" sz="2400" dirty="0" smtClean="0"/>
              <a:t>Separating Paediatrics from general caseload to prioritise treatment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4351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4704"/>
            <a:ext cx="7772400" cy="936104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MSK Initiatives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56792"/>
            <a:ext cx="7772400" cy="4539208"/>
          </a:xfrm>
        </p:spPr>
        <p:txBody>
          <a:bodyPr/>
          <a:lstStyle/>
          <a:p>
            <a:r>
              <a:rPr lang="en-GB" sz="2800" dirty="0" smtClean="0"/>
              <a:t>Recruitment</a:t>
            </a:r>
          </a:p>
          <a:p>
            <a:pPr lvl="1"/>
            <a:r>
              <a:rPr lang="en-GB" sz="2400" dirty="0" smtClean="0"/>
              <a:t>Locum x2 transitioned to substantive posts</a:t>
            </a:r>
          </a:p>
          <a:p>
            <a:pPr lvl="1"/>
            <a:r>
              <a:rPr lang="en-GB" sz="2400" dirty="0" smtClean="0"/>
              <a:t>Skill mixing – use of support workers and apprentices to assist in MSK tasks</a:t>
            </a:r>
          </a:p>
          <a:p>
            <a:pPr marL="457200" lvl="1" indent="0">
              <a:buNone/>
            </a:pPr>
            <a:endParaRPr lang="en-GB" sz="2400" dirty="0" smtClean="0"/>
          </a:p>
          <a:p>
            <a:r>
              <a:rPr lang="en-GB" sz="2800" dirty="0" smtClean="0"/>
              <a:t>Training</a:t>
            </a:r>
          </a:p>
          <a:p>
            <a:pPr lvl="1"/>
            <a:r>
              <a:rPr lang="en-GB" sz="2400" dirty="0" smtClean="0"/>
              <a:t>3x pods trained in specialist MSK skills using competency framework</a:t>
            </a:r>
          </a:p>
          <a:p>
            <a:pPr lvl="1"/>
            <a:r>
              <a:rPr lang="en-GB" sz="2400" dirty="0" smtClean="0"/>
              <a:t>Upskill all podiatry staff with basic MSK skills in staff meetings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7782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MSK Initiatives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Group Education / Triage</a:t>
            </a:r>
          </a:p>
          <a:p>
            <a:pPr lvl="1"/>
            <a:r>
              <a:rPr lang="en-GB" sz="2400" dirty="0" smtClean="0"/>
              <a:t>Education sessions for parents of paediatric patients, and adult patients </a:t>
            </a:r>
          </a:p>
          <a:p>
            <a:pPr lvl="1"/>
            <a:r>
              <a:rPr lang="en-GB" sz="2400" dirty="0" smtClean="0"/>
              <a:t>Fast track Triage clinics</a:t>
            </a:r>
          </a:p>
          <a:p>
            <a:pPr marL="457200" lvl="1" indent="0">
              <a:buNone/>
            </a:pPr>
            <a:endParaRPr lang="en-GB" dirty="0" smtClean="0"/>
          </a:p>
          <a:p>
            <a:r>
              <a:rPr lang="en-GB" sz="2800" dirty="0" smtClean="0"/>
              <a:t>Policy changes</a:t>
            </a:r>
          </a:p>
          <a:p>
            <a:pPr lvl="1"/>
            <a:r>
              <a:rPr lang="en-GB" sz="2400" dirty="0" smtClean="0"/>
              <a:t>New discharge policy to prevent building inactive caseloads, in line with National PIFU guidelines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26408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The Future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Increased capacity to see MSK pts with whole department approach</a:t>
            </a:r>
          </a:p>
          <a:p>
            <a:r>
              <a:rPr lang="en-GB" sz="2800" dirty="0" smtClean="0"/>
              <a:t>MSK rotations for all new staff to avoid de-skilling</a:t>
            </a:r>
          </a:p>
          <a:p>
            <a:r>
              <a:rPr lang="en-GB" sz="2800" dirty="0" smtClean="0"/>
              <a:t>New referral form to enable prioritisation of pts at triage </a:t>
            </a:r>
          </a:p>
          <a:p>
            <a:r>
              <a:rPr lang="en-GB" sz="2800" dirty="0" smtClean="0"/>
              <a:t>Use of technology to help educate and inform pts re: training / exercise videos</a:t>
            </a:r>
          </a:p>
          <a:p>
            <a:pPr marL="0" indent="0">
              <a:buNone/>
            </a:pPr>
            <a:endParaRPr lang="en-GB" sz="2800" dirty="0" smtClean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09359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Thank you for listening!</a:t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>Any </a:t>
            </a:r>
            <a:r>
              <a:rPr lang="en-GB" dirty="0">
                <a:solidFill>
                  <a:srgbClr val="C00000"/>
                </a:solidFill>
              </a:rPr>
              <a:t>Questions?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585" y="2348880"/>
            <a:ext cx="3808549" cy="3749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96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">
      <a:dk1>
        <a:srgbClr val="000000"/>
      </a:dk1>
      <a:lt1>
        <a:srgbClr val="99FF66"/>
      </a:lt1>
      <a:dk2>
        <a:srgbClr val="003399"/>
      </a:dk2>
      <a:lt2>
        <a:srgbClr val="666633"/>
      </a:lt2>
      <a:accent1>
        <a:srgbClr val="339933"/>
      </a:accent1>
      <a:accent2>
        <a:srgbClr val="800000"/>
      </a:accent2>
      <a:accent3>
        <a:srgbClr val="CAFFB8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12887</TotalTime>
  <Words>519</Words>
  <Application>Microsoft Office PowerPoint</Application>
  <PresentationFormat>On-screen Show (4:3)</PresentationFormat>
  <Paragraphs>70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Default Theme</vt:lpstr>
      <vt:lpstr>Podiatry Innovation:  MSK initiatives to address backlogs</vt:lpstr>
      <vt:lpstr>Musculoskeletal  (MSK) Podiatry</vt:lpstr>
      <vt:lpstr>The Backlog</vt:lpstr>
      <vt:lpstr>Driver Diagram</vt:lpstr>
      <vt:lpstr>MSK Initiatives</vt:lpstr>
      <vt:lpstr>MSK Initiatives</vt:lpstr>
      <vt:lpstr>MSK Initiatives</vt:lpstr>
      <vt:lpstr>The Future</vt:lpstr>
      <vt:lpstr>Thank you for listening! 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Biomechanics of the Diabetic Foot</dc:title>
  <dc:creator>marian bennett</dc:creator>
  <cp:lastModifiedBy>Mehmi Hardeep</cp:lastModifiedBy>
  <cp:revision>65</cp:revision>
  <dcterms:created xsi:type="dcterms:W3CDTF">2020-01-22T20:54:58Z</dcterms:created>
  <dcterms:modified xsi:type="dcterms:W3CDTF">2024-10-07T10:09:12Z</dcterms:modified>
  <cp:contentStatus/>
</cp:coreProperties>
</file>