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61" r:id="rId2"/>
    <p:sldId id="256" r:id="rId3"/>
    <p:sldId id="260" r:id="rId4"/>
    <p:sldId id="262" r:id="rId5"/>
    <p:sldId id="263" r:id="rId6"/>
    <p:sldId id="264"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A89EB7E-B273-1199-7D65-9E048D4F5BF5}" v="1" dt="2024-09-13T08:51:34.127"/>
    <p1510:client id="{6763E750-66FD-4C07-870B-16175A12855A}" v="4507" dt="2024-09-13T13:19:43.22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71" autoAdjust="0"/>
    <p:restoredTop sz="81447" autoAdjust="0"/>
  </p:normalViewPr>
  <p:slideViewPr>
    <p:cSldViewPr snapToGrid="0">
      <p:cViewPr varScale="1">
        <p:scale>
          <a:sx n="59" d="100"/>
          <a:sy n="59" d="100"/>
        </p:scale>
        <p:origin x="151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annesa Bayanay" userId="4f7837b4-bc31-4f64-a1c9-325e4e868655" providerId="ADAL" clId="{6763E750-66FD-4C07-870B-16175A12855A}"/>
    <pc:docChg chg="undo custSel addSld delSld modSld">
      <pc:chgData name="Vannesa Bayanay" userId="4f7837b4-bc31-4f64-a1c9-325e4e868655" providerId="ADAL" clId="{6763E750-66FD-4C07-870B-16175A12855A}" dt="2024-09-13T13:20:16.064" v="6936" actId="1076"/>
      <pc:docMkLst>
        <pc:docMk/>
      </pc:docMkLst>
      <pc:sldChg chg="addSp delSp modSp mod addAnim delAnim modAnim modNotesTx">
        <pc:chgData name="Vannesa Bayanay" userId="4f7837b4-bc31-4f64-a1c9-325e4e868655" providerId="ADAL" clId="{6763E750-66FD-4C07-870B-16175A12855A}" dt="2024-09-13T11:48:08.963" v="6753" actId="20577"/>
        <pc:sldMkLst>
          <pc:docMk/>
          <pc:sldMk cId="1976358637" sldId="256"/>
        </pc:sldMkLst>
        <pc:spChg chg="add mod">
          <ac:chgData name="Vannesa Bayanay" userId="4f7837b4-bc31-4f64-a1c9-325e4e868655" providerId="ADAL" clId="{6763E750-66FD-4C07-870B-16175A12855A}" dt="2024-09-13T07:14:21.136" v="741" actId="113"/>
          <ac:spMkLst>
            <pc:docMk/>
            <pc:sldMk cId="1976358637" sldId="256"/>
            <ac:spMk id="2" creationId="{35BB3C93-CB2C-CF44-B60D-C773B92ABBC5}"/>
          </ac:spMkLst>
        </pc:spChg>
        <pc:spChg chg="del">
          <ac:chgData name="Vannesa Bayanay" userId="4f7837b4-bc31-4f64-a1c9-325e4e868655" providerId="ADAL" clId="{6763E750-66FD-4C07-870B-16175A12855A}" dt="2024-08-12T15:35:00.875" v="17" actId="478"/>
          <ac:spMkLst>
            <pc:docMk/>
            <pc:sldMk cId="1976358637" sldId="256"/>
            <ac:spMk id="2" creationId="{B1C33494-92DA-FD1C-7620-A1F8D1121BB4}"/>
          </ac:spMkLst>
        </pc:spChg>
        <pc:spChg chg="add mod">
          <ac:chgData name="Vannesa Bayanay" userId="4f7837b4-bc31-4f64-a1c9-325e4e868655" providerId="ADAL" clId="{6763E750-66FD-4C07-870B-16175A12855A}" dt="2024-09-13T07:14:18.520" v="740" actId="113"/>
          <ac:spMkLst>
            <pc:docMk/>
            <pc:sldMk cId="1976358637" sldId="256"/>
            <ac:spMk id="3" creationId="{1EA43F10-BADA-8538-621A-CE093D62F5BE}"/>
          </ac:spMkLst>
        </pc:spChg>
        <pc:spChg chg="del">
          <ac:chgData name="Vannesa Bayanay" userId="4f7837b4-bc31-4f64-a1c9-325e4e868655" providerId="ADAL" clId="{6763E750-66FD-4C07-870B-16175A12855A}" dt="2024-08-12T15:36:45.278" v="87" actId="478"/>
          <ac:spMkLst>
            <pc:docMk/>
            <pc:sldMk cId="1976358637" sldId="256"/>
            <ac:spMk id="3" creationId="{4F7B0B8F-854A-3755-75F0-C56EF4A7DF05}"/>
          </ac:spMkLst>
        </pc:spChg>
        <pc:spChg chg="add del mod">
          <ac:chgData name="Vannesa Bayanay" userId="4f7837b4-bc31-4f64-a1c9-325e4e868655" providerId="ADAL" clId="{6763E750-66FD-4C07-870B-16175A12855A}" dt="2024-09-13T06:50:49.310" v="292"/>
          <ac:spMkLst>
            <pc:docMk/>
            <pc:sldMk cId="1976358637" sldId="256"/>
            <ac:spMk id="5" creationId="{C0FBB521-BF74-F08D-6E07-EDFD9BE49A3D}"/>
          </ac:spMkLst>
        </pc:spChg>
        <pc:spChg chg="add mod">
          <ac:chgData name="Vannesa Bayanay" userId="4f7837b4-bc31-4f64-a1c9-325e4e868655" providerId="ADAL" clId="{6763E750-66FD-4C07-870B-16175A12855A}" dt="2024-09-13T11:48:08.963" v="6753" actId="20577"/>
          <ac:spMkLst>
            <pc:docMk/>
            <pc:sldMk cId="1976358637" sldId="256"/>
            <ac:spMk id="6" creationId="{4CAB329A-C51E-C540-18BC-37D4AEA68331}"/>
          </ac:spMkLst>
        </pc:spChg>
        <pc:spChg chg="add mod">
          <ac:chgData name="Vannesa Bayanay" userId="4f7837b4-bc31-4f64-a1c9-325e4e868655" providerId="ADAL" clId="{6763E750-66FD-4C07-870B-16175A12855A}" dt="2024-09-13T07:36:22.489" v="1712" actId="21"/>
          <ac:spMkLst>
            <pc:docMk/>
            <pc:sldMk cId="1976358637" sldId="256"/>
            <ac:spMk id="7" creationId="{CA514E1B-AA32-153A-9175-412367A5CE65}"/>
          </ac:spMkLst>
        </pc:spChg>
      </pc:sldChg>
      <pc:sldChg chg="addSp delSp modSp del mod modNotesTx">
        <pc:chgData name="Vannesa Bayanay" userId="4f7837b4-bc31-4f64-a1c9-325e4e868655" providerId="ADAL" clId="{6763E750-66FD-4C07-870B-16175A12855A}" dt="2024-08-12T15:57:00.693" v="285" actId="47"/>
        <pc:sldMkLst>
          <pc:docMk/>
          <pc:sldMk cId="3910538309" sldId="258"/>
        </pc:sldMkLst>
        <pc:spChg chg="del">
          <ac:chgData name="Vannesa Bayanay" userId="4f7837b4-bc31-4f64-a1c9-325e4e868655" providerId="ADAL" clId="{6763E750-66FD-4C07-870B-16175A12855A}" dt="2024-08-12T15:38:38.678" v="120" actId="478"/>
          <ac:spMkLst>
            <pc:docMk/>
            <pc:sldMk cId="3910538309" sldId="258"/>
            <ac:spMk id="2" creationId="{B1C33494-92DA-FD1C-7620-A1F8D1121BB4}"/>
          </ac:spMkLst>
        </pc:spChg>
        <pc:spChg chg="del">
          <ac:chgData name="Vannesa Bayanay" userId="4f7837b4-bc31-4f64-a1c9-325e4e868655" providerId="ADAL" clId="{6763E750-66FD-4C07-870B-16175A12855A}" dt="2024-08-12T15:38:35.150" v="119" actId="478"/>
          <ac:spMkLst>
            <pc:docMk/>
            <pc:sldMk cId="3910538309" sldId="258"/>
            <ac:spMk id="3" creationId="{4F7B0B8F-854A-3755-75F0-C56EF4A7DF05}"/>
          </ac:spMkLst>
        </pc:spChg>
        <pc:spChg chg="add mod">
          <ac:chgData name="Vannesa Bayanay" userId="4f7837b4-bc31-4f64-a1c9-325e4e868655" providerId="ADAL" clId="{6763E750-66FD-4C07-870B-16175A12855A}" dt="2024-08-12T15:51:37.380" v="167" actId="6549"/>
          <ac:spMkLst>
            <pc:docMk/>
            <pc:sldMk cId="3910538309" sldId="258"/>
            <ac:spMk id="4" creationId="{3FFF5AB6-0CB3-5C5A-FC16-C1F42A8799CC}"/>
          </ac:spMkLst>
        </pc:spChg>
        <pc:spChg chg="add mod">
          <ac:chgData name="Vannesa Bayanay" userId="4f7837b4-bc31-4f64-a1c9-325e4e868655" providerId="ADAL" clId="{6763E750-66FD-4C07-870B-16175A12855A}" dt="2024-08-12T15:39:09.702" v="146" actId="20577"/>
          <ac:spMkLst>
            <pc:docMk/>
            <pc:sldMk cId="3910538309" sldId="258"/>
            <ac:spMk id="5" creationId="{414416A8-5796-64AD-DBBD-CC95870611DD}"/>
          </ac:spMkLst>
        </pc:spChg>
      </pc:sldChg>
      <pc:sldChg chg="del">
        <pc:chgData name="Vannesa Bayanay" userId="4f7837b4-bc31-4f64-a1c9-325e4e868655" providerId="ADAL" clId="{6763E750-66FD-4C07-870B-16175A12855A}" dt="2024-08-12T15:52:44.613" v="195" actId="47"/>
        <pc:sldMkLst>
          <pc:docMk/>
          <pc:sldMk cId="524965937" sldId="259"/>
        </pc:sldMkLst>
      </pc:sldChg>
      <pc:sldChg chg="addSp delSp modSp mod modAnim">
        <pc:chgData name="Vannesa Bayanay" userId="4f7837b4-bc31-4f64-a1c9-325e4e868655" providerId="ADAL" clId="{6763E750-66FD-4C07-870B-16175A12855A}" dt="2024-09-13T11:48:23.906" v="6773" actId="20577"/>
        <pc:sldMkLst>
          <pc:docMk/>
          <pc:sldMk cId="3734927407" sldId="260"/>
        </pc:sldMkLst>
        <pc:spChg chg="add mod">
          <ac:chgData name="Vannesa Bayanay" userId="4f7837b4-bc31-4f64-a1c9-325e4e868655" providerId="ADAL" clId="{6763E750-66FD-4C07-870B-16175A12855A}" dt="2024-09-13T11:48:23.906" v="6773" actId="20577"/>
          <ac:spMkLst>
            <pc:docMk/>
            <pc:sldMk cId="3734927407" sldId="260"/>
            <ac:spMk id="2" creationId="{3E8042AC-E278-8F68-7A5C-9D9DAFC0DADD}"/>
          </ac:spMkLst>
        </pc:spChg>
        <pc:spChg chg="del">
          <ac:chgData name="Vannesa Bayanay" userId="4f7837b4-bc31-4f64-a1c9-325e4e868655" providerId="ADAL" clId="{6763E750-66FD-4C07-870B-16175A12855A}" dt="2024-08-12T15:51:56.168" v="170" actId="478"/>
          <ac:spMkLst>
            <pc:docMk/>
            <pc:sldMk cId="3734927407" sldId="260"/>
            <ac:spMk id="2" creationId="{B1C33494-92DA-FD1C-7620-A1F8D1121BB4}"/>
          </ac:spMkLst>
        </pc:spChg>
        <pc:spChg chg="mod">
          <ac:chgData name="Vannesa Bayanay" userId="4f7837b4-bc31-4f64-a1c9-325e4e868655" providerId="ADAL" clId="{6763E750-66FD-4C07-870B-16175A12855A}" dt="2024-09-13T07:25:08.241" v="918" actId="14100"/>
          <ac:spMkLst>
            <pc:docMk/>
            <pc:sldMk cId="3734927407" sldId="260"/>
            <ac:spMk id="3" creationId="{4F7B0B8F-854A-3755-75F0-C56EF4A7DF05}"/>
          </ac:spMkLst>
        </pc:spChg>
        <pc:spChg chg="add del mod">
          <ac:chgData name="Vannesa Bayanay" userId="4f7837b4-bc31-4f64-a1c9-325e4e868655" providerId="ADAL" clId="{6763E750-66FD-4C07-870B-16175A12855A}" dt="2024-09-13T07:09:38.981" v="724" actId="478"/>
          <ac:spMkLst>
            <pc:docMk/>
            <pc:sldMk cId="3734927407" sldId="260"/>
            <ac:spMk id="4" creationId="{368DEF72-7013-5CFA-5C08-C5DD11BC05B6}"/>
          </ac:spMkLst>
        </pc:spChg>
        <pc:spChg chg="add mod">
          <ac:chgData name="Vannesa Bayanay" userId="4f7837b4-bc31-4f64-a1c9-325e4e868655" providerId="ADAL" clId="{6763E750-66FD-4C07-870B-16175A12855A}" dt="2024-09-13T10:39:21.102" v="4414" actId="20577"/>
          <ac:spMkLst>
            <pc:docMk/>
            <pc:sldMk cId="3734927407" sldId="260"/>
            <ac:spMk id="5" creationId="{25E1F0FF-D7AB-30DE-C488-0DD8F953E196}"/>
          </ac:spMkLst>
        </pc:spChg>
      </pc:sldChg>
      <pc:sldChg chg="addSp delSp modSp mod">
        <pc:chgData name="Vannesa Bayanay" userId="4f7837b4-bc31-4f64-a1c9-325e4e868655" providerId="ADAL" clId="{6763E750-66FD-4C07-870B-16175A12855A}" dt="2024-09-13T13:20:16.064" v="6936" actId="1076"/>
        <pc:sldMkLst>
          <pc:docMk/>
          <pc:sldMk cId="1122981204" sldId="261"/>
        </pc:sldMkLst>
        <pc:spChg chg="add mod">
          <ac:chgData name="Vannesa Bayanay" userId="4f7837b4-bc31-4f64-a1c9-325e4e868655" providerId="ADAL" clId="{6763E750-66FD-4C07-870B-16175A12855A}" dt="2024-09-13T13:20:16.064" v="6936" actId="1076"/>
          <ac:spMkLst>
            <pc:docMk/>
            <pc:sldMk cId="1122981204" sldId="261"/>
            <ac:spMk id="2" creationId="{8D5DE471-00DD-9F70-74A7-4C535D0FC9F1}"/>
          </ac:spMkLst>
        </pc:spChg>
        <pc:spChg chg="add del mod">
          <ac:chgData name="Vannesa Bayanay" userId="4f7837b4-bc31-4f64-a1c9-325e4e868655" providerId="ADAL" clId="{6763E750-66FD-4C07-870B-16175A12855A}" dt="2024-09-13T08:25:13.184" v="2777"/>
          <ac:spMkLst>
            <pc:docMk/>
            <pc:sldMk cId="1122981204" sldId="261"/>
            <ac:spMk id="3" creationId="{6D497817-FCB2-8AEC-637F-7444F32934BA}"/>
          </ac:spMkLst>
        </pc:spChg>
        <pc:spChg chg="add mod">
          <ac:chgData name="Vannesa Bayanay" userId="4f7837b4-bc31-4f64-a1c9-325e4e868655" providerId="ADAL" clId="{6763E750-66FD-4C07-870B-16175A12855A}" dt="2024-09-13T13:20:11.961" v="6935" actId="20577"/>
          <ac:spMkLst>
            <pc:docMk/>
            <pc:sldMk cId="1122981204" sldId="261"/>
            <ac:spMk id="4" creationId="{12CCDB25-EE78-44B9-4E19-9EEDBF255571}"/>
          </ac:spMkLst>
        </pc:spChg>
      </pc:sldChg>
      <pc:sldChg chg="addSp delSp modSp add mod modAnim modNotesTx">
        <pc:chgData name="Vannesa Bayanay" userId="4f7837b4-bc31-4f64-a1c9-325e4e868655" providerId="ADAL" clId="{6763E750-66FD-4C07-870B-16175A12855A}" dt="2024-09-13T10:59:24.495" v="5853" actId="1076"/>
        <pc:sldMkLst>
          <pc:docMk/>
          <pc:sldMk cId="1312209620" sldId="262"/>
        </pc:sldMkLst>
        <pc:spChg chg="add">
          <ac:chgData name="Vannesa Bayanay" userId="4f7837b4-bc31-4f64-a1c9-325e4e868655" providerId="ADAL" clId="{6763E750-66FD-4C07-870B-16175A12855A}" dt="2024-08-12T15:53:18.220" v="196"/>
          <ac:spMkLst>
            <pc:docMk/>
            <pc:sldMk cId="1312209620" sldId="262"/>
            <ac:spMk id="2" creationId="{679DB35E-F973-C66F-7945-A012B53FCD89}"/>
          </ac:spMkLst>
        </pc:spChg>
        <pc:spChg chg="add del mod">
          <ac:chgData name="Vannesa Bayanay" userId="4f7837b4-bc31-4f64-a1c9-325e4e868655" providerId="ADAL" clId="{6763E750-66FD-4C07-870B-16175A12855A}" dt="2024-09-13T10:51:24.389" v="5293" actId="1076"/>
          <ac:spMkLst>
            <pc:docMk/>
            <pc:sldMk cId="1312209620" sldId="262"/>
            <ac:spMk id="3" creationId="{4F7B0B8F-854A-3755-75F0-C56EF4A7DF05}"/>
          </ac:spMkLst>
        </pc:spChg>
        <pc:spChg chg="mod">
          <ac:chgData name="Vannesa Bayanay" userId="4f7837b4-bc31-4f64-a1c9-325e4e868655" providerId="ADAL" clId="{6763E750-66FD-4C07-870B-16175A12855A}" dt="2024-09-13T10:59:24.495" v="5853" actId="1076"/>
          <ac:spMkLst>
            <pc:docMk/>
            <pc:sldMk cId="1312209620" sldId="262"/>
            <ac:spMk id="4" creationId="{368DEF72-7013-5CFA-5C08-C5DD11BC05B6}"/>
          </ac:spMkLst>
        </pc:spChg>
        <pc:spChg chg="add">
          <ac:chgData name="Vannesa Bayanay" userId="4f7837b4-bc31-4f64-a1c9-325e4e868655" providerId="ADAL" clId="{6763E750-66FD-4C07-870B-16175A12855A}" dt="2024-08-12T15:53:18.220" v="196"/>
          <ac:spMkLst>
            <pc:docMk/>
            <pc:sldMk cId="1312209620" sldId="262"/>
            <ac:spMk id="5" creationId="{71C51459-6DB5-DB9E-7933-E96C750CE6A5}"/>
          </ac:spMkLst>
        </pc:spChg>
        <pc:spChg chg="add">
          <ac:chgData name="Vannesa Bayanay" userId="4f7837b4-bc31-4f64-a1c9-325e4e868655" providerId="ADAL" clId="{6763E750-66FD-4C07-870B-16175A12855A}" dt="2024-08-12T15:53:18.220" v="196"/>
          <ac:spMkLst>
            <pc:docMk/>
            <pc:sldMk cId="1312209620" sldId="262"/>
            <ac:spMk id="6" creationId="{2D79BF8C-A9E9-2B4D-6F82-618801CBAD32}"/>
          </ac:spMkLst>
        </pc:spChg>
        <pc:spChg chg="add mod">
          <ac:chgData name="Vannesa Bayanay" userId="4f7837b4-bc31-4f64-a1c9-325e4e868655" providerId="ADAL" clId="{6763E750-66FD-4C07-870B-16175A12855A}" dt="2024-09-13T10:53:22.080" v="5333" actId="20577"/>
          <ac:spMkLst>
            <pc:docMk/>
            <pc:sldMk cId="1312209620" sldId="262"/>
            <ac:spMk id="7" creationId="{0E65E6D6-6FFC-67B1-0038-278A15749D2D}"/>
          </ac:spMkLst>
        </pc:spChg>
        <pc:spChg chg="add del mod">
          <ac:chgData name="Vannesa Bayanay" userId="4f7837b4-bc31-4f64-a1c9-325e4e868655" providerId="ADAL" clId="{6763E750-66FD-4C07-870B-16175A12855A}" dt="2024-08-12T15:53:37.791" v="205" actId="1076"/>
          <ac:spMkLst>
            <pc:docMk/>
            <pc:sldMk cId="1312209620" sldId="262"/>
            <ac:spMk id="7" creationId="{9CCC9613-534B-E84C-BA52-87146E6D2C0B}"/>
          </ac:spMkLst>
        </pc:spChg>
        <pc:spChg chg="add mod">
          <ac:chgData name="Vannesa Bayanay" userId="4f7837b4-bc31-4f64-a1c9-325e4e868655" providerId="ADAL" clId="{6763E750-66FD-4C07-870B-16175A12855A}" dt="2024-08-12T15:53:37.791" v="205" actId="1076"/>
          <ac:spMkLst>
            <pc:docMk/>
            <pc:sldMk cId="1312209620" sldId="262"/>
            <ac:spMk id="8" creationId="{7B87A457-008D-64AF-63C8-F87812716A92}"/>
          </ac:spMkLst>
        </pc:spChg>
        <pc:spChg chg="add mod">
          <ac:chgData name="Vannesa Bayanay" userId="4f7837b4-bc31-4f64-a1c9-325e4e868655" providerId="ADAL" clId="{6763E750-66FD-4C07-870B-16175A12855A}" dt="2024-08-12T15:53:43.631" v="209" actId="20577"/>
          <ac:spMkLst>
            <pc:docMk/>
            <pc:sldMk cId="1312209620" sldId="262"/>
            <ac:spMk id="9" creationId="{3FE989AE-C31B-D24E-6ED6-658AEBAB25F4}"/>
          </ac:spMkLst>
        </pc:spChg>
        <pc:spChg chg="add del mod">
          <ac:chgData name="Vannesa Bayanay" userId="4f7837b4-bc31-4f64-a1c9-325e4e868655" providerId="ADAL" clId="{6763E750-66FD-4C07-870B-16175A12855A}" dt="2024-08-12T15:53:37.407" v="204" actId="478"/>
          <ac:spMkLst>
            <pc:docMk/>
            <pc:sldMk cId="1312209620" sldId="262"/>
            <ac:spMk id="11" creationId="{0A10B64D-B02C-3F8A-5DDE-972320E53FD1}"/>
          </ac:spMkLst>
        </pc:spChg>
        <pc:spChg chg="add mod">
          <ac:chgData name="Vannesa Bayanay" userId="4f7837b4-bc31-4f64-a1c9-325e4e868655" providerId="ADAL" clId="{6763E750-66FD-4C07-870B-16175A12855A}" dt="2024-09-13T10:59:11.778" v="5825" actId="1076"/>
          <ac:spMkLst>
            <pc:docMk/>
            <pc:sldMk cId="1312209620" sldId="262"/>
            <ac:spMk id="12" creationId="{5076841D-FD97-4155-504A-70BA87842164}"/>
          </ac:spMkLst>
        </pc:spChg>
        <pc:graphicFrameChg chg="add mod modGraphic">
          <ac:chgData name="Vannesa Bayanay" userId="4f7837b4-bc31-4f64-a1c9-325e4e868655" providerId="ADAL" clId="{6763E750-66FD-4C07-870B-16175A12855A}" dt="2024-09-13T10:59:10.125" v="5824" actId="1076"/>
          <ac:graphicFrameMkLst>
            <pc:docMk/>
            <pc:sldMk cId="1312209620" sldId="262"/>
            <ac:graphicFrameMk id="2" creationId="{0530F469-319D-A8F0-31D0-4E879C98E326}"/>
          </ac:graphicFrameMkLst>
        </pc:graphicFrameChg>
        <pc:graphicFrameChg chg="add mod">
          <ac:chgData name="Vannesa Bayanay" userId="4f7837b4-bc31-4f64-a1c9-325e4e868655" providerId="ADAL" clId="{6763E750-66FD-4C07-870B-16175A12855A}" dt="2024-09-13T10:51:32.610" v="5296" actId="1076"/>
          <ac:graphicFrameMkLst>
            <pc:docMk/>
            <pc:sldMk cId="1312209620" sldId="262"/>
            <ac:graphicFrameMk id="5" creationId="{C9C1840A-A54F-7755-651D-56431C10566F}"/>
          </ac:graphicFrameMkLst>
        </pc:graphicFrameChg>
      </pc:sldChg>
      <pc:sldChg chg="add del">
        <pc:chgData name="Vannesa Bayanay" userId="4f7837b4-bc31-4f64-a1c9-325e4e868655" providerId="ADAL" clId="{6763E750-66FD-4C07-870B-16175A12855A}" dt="2024-09-13T07:45:45.214" v="2240" actId="47"/>
        <pc:sldMkLst>
          <pc:docMk/>
          <pc:sldMk cId="159919674" sldId="263"/>
        </pc:sldMkLst>
      </pc:sldChg>
      <pc:sldChg chg="addSp delSp modSp add mod modAnim">
        <pc:chgData name="Vannesa Bayanay" userId="4f7837b4-bc31-4f64-a1c9-325e4e868655" providerId="ADAL" clId="{6763E750-66FD-4C07-870B-16175A12855A}" dt="2024-09-13T11:46:26.337" v="6688" actId="20577"/>
        <pc:sldMkLst>
          <pc:docMk/>
          <pc:sldMk cId="2418521473" sldId="263"/>
        </pc:sldMkLst>
        <pc:spChg chg="mod">
          <ac:chgData name="Vannesa Bayanay" userId="4f7837b4-bc31-4f64-a1c9-325e4e868655" providerId="ADAL" clId="{6763E750-66FD-4C07-870B-16175A12855A}" dt="2024-09-13T11:46:26.337" v="6688" actId="20577"/>
          <ac:spMkLst>
            <pc:docMk/>
            <pc:sldMk cId="2418521473" sldId="263"/>
            <ac:spMk id="3" creationId="{4F7B0B8F-854A-3755-75F0-C56EF4A7DF05}"/>
          </ac:spMkLst>
        </pc:spChg>
        <pc:spChg chg="del mod">
          <ac:chgData name="Vannesa Bayanay" userId="4f7837b4-bc31-4f64-a1c9-325e4e868655" providerId="ADAL" clId="{6763E750-66FD-4C07-870B-16175A12855A}" dt="2024-09-13T07:46:25.148" v="2246"/>
          <ac:spMkLst>
            <pc:docMk/>
            <pc:sldMk cId="2418521473" sldId="263"/>
            <ac:spMk id="4" creationId="{368DEF72-7013-5CFA-5C08-C5DD11BC05B6}"/>
          </ac:spMkLst>
        </pc:spChg>
        <pc:spChg chg="add del mod">
          <ac:chgData name="Vannesa Bayanay" userId="4f7837b4-bc31-4f64-a1c9-325e4e868655" providerId="ADAL" clId="{6763E750-66FD-4C07-870B-16175A12855A}" dt="2024-09-13T08:13:12.980" v="2740" actId="478"/>
          <ac:spMkLst>
            <pc:docMk/>
            <pc:sldMk cId="2418521473" sldId="263"/>
            <ac:spMk id="5" creationId="{CEC28CC8-342C-25F9-7E80-A23A3790EC2D}"/>
          </ac:spMkLst>
        </pc:spChg>
        <pc:spChg chg="add mod">
          <ac:chgData name="Vannesa Bayanay" userId="4f7837b4-bc31-4f64-a1c9-325e4e868655" providerId="ADAL" clId="{6763E750-66FD-4C07-870B-16175A12855A}" dt="2024-09-13T11:44:29.062" v="6337" actId="20577"/>
          <ac:spMkLst>
            <pc:docMk/>
            <pc:sldMk cId="2418521473" sldId="263"/>
            <ac:spMk id="6" creationId="{1CB70252-0712-830D-4984-E7D36B7C6589}"/>
          </ac:spMkLst>
        </pc:spChg>
        <pc:spChg chg="del mod">
          <ac:chgData name="Vannesa Bayanay" userId="4f7837b4-bc31-4f64-a1c9-325e4e868655" providerId="ADAL" clId="{6763E750-66FD-4C07-870B-16175A12855A}" dt="2024-09-13T07:46:29.515" v="2248" actId="478"/>
          <ac:spMkLst>
            <pc:docMk/>
            <pc:sldMk cId="2418521473" sldId="263"/>
            <ac:spMk id="12" creationId="{5076841D-FD97-4155-504A-70BA87842164}"/>
          </ac:spMkLst>
        </pc:spChg>
      </pc:sldChg>
      <pc:sldChg chg="new del">
        <pc:chgData name="Vannesa Bayanay" userId="4f7837b4-bc31-4f64-a1c9-325e4e868655" providerId="ADAL" clId="{6763E750-66FD-4C07-870B-16175A12855A}" dt="2024-09-13T07:46:11.237" v="2242" actId="47"/>
        <pc:sldMkLst>
          <pc:docMk/>
          <pc:sldMk cId="3859645064" sldId="263"/>
        </pc:sldMkLst>
      </pc:sldChg>
      <pc:sldChg chg="addSp delSp modSp add del mod">
        <pc:chgData name="Vannesa Bayanay" userId="4f7837b4-bc31-4f64-a1c9-325e4e868655" providerId="ADAL" clId="{6763E750-66FD-4C07-870B-16175A12855A}" dt="2024-09-13T08:01:24.912" v="2731" actId="2696"/>
        <pc:sldMkLst>
          <pc:docMk/>
          <pc:sldMk cId="269238420" sldId="264"/>
        </pc:sldMkLst>
        <pc:spChg chg="del mod">
          <ac:chgData name="Vannesa Bayanay" userId="4f7837b4-bc31-4f64-a1c9-325e4e868655" providerId="ADAL" clId="{6763E750-66FD-4C07-870B-16175A12855A}" dt="2024-09-13T07:55:34.396" v="2434" actId="478"/>
          <ac:spMkLst>
            <pc:docMk/>
            <pc:sldMk cId="269238420" sldId="264"/>
            <ac:spMk id="3" creationId="{4F7B0B8F-854A-3755-75F0-C56EF4A7DF05}"/>
          </ac:spMkLst>
        </pc:spChg>
        <pc:spChg chg="add del mod">
          <ac:chgData name="Vannesa Bayanay" userId="4f7837b4-bc31-4f64-a1c9-325e4e868655" providerId="ADAL" clId="{6763E750-66FD-4C07-870B-16175A12855A}" dt="2024-09-13T07:55:40.136" v="2435" actId="478"/>
          <ac:spMkLst>
            <pc:docMk/>
            <pc:sldMk cId="269238420" sldId="264"/>
            <ac:spMk id="7" creationId="{FE80239C-D93E-E514-84ED-A4A44DD8C165}"/>
          </ac:spMkLst>
        </pc:spChg>
        <pc:spChg chg="del">
          <ac:chgData name="Vannesa Bayanay" userId="4f7837b4-bc31-4f64-a1c9-325e4e868655" providerId="ADAL" clId="{6763E750-66FD-4C07-870B-16175A12855A}" dt="2024-09-13T07:55:07.687" v="2426" actId="478"/>
          <ac:spMkLst>
            <pc:docMk/>
            <pc:sldMk cId="269238420" sldId="264"/>
            <ac:spMk id="12" creationId="{5076841D-FD97-4155-504A-70BA87842164}"/>
          </ac:spMkLst>
        </pc:spChg>
        <pc:graphicFrameChg chg="add del mod">
          <ac:chgData name="Vannesa Bayanay" userId="4f7837b4-bc31-4f64-a1c9-325e4e868655" providerId="ADAL" clId="{6763E750-66FD-4C07-870B-16175A12855A}" dt="2024-09-13T07:50:36.413" v="2360" actId="478"/>
          <ac:graphicFrameMkLst>
            <pc:docMk/>
            <pc:sldMk cId="269238420" sldId="264"/>
            <ac:graphicFrameMk id="2" creationId="{88ED4A5B-2268-EC70-BF37-CB08A0A64C89}"/>
          </ac:graphicFrameMkLst>
        </pc:graphicFrameChg>
        <pc:graphicFrameChg chg="add mod">
          <ac:chgData name="Vannesa Bayanay" userId="4f7837b4-bc31-4f64-a1c9-325e4e868655" providerId="ADAL" clId="{6763E750-66FD-4C07-870B-16175A12855A}" dt="2024-09-13T07:59:36.935" v="2627" actId="1076"/>
          <ac:graphicFrameMkLst>
            <pc:docMk/>
            <pc:sldMk cId="269238420" sldId="264"/>
            <ac:graphicFrameMk id="5" creationId="{7A6BE397-F260-47DC-8A4B-AB912B479E1F}"/>
          </ac:graphicFrameMkLst>
        </pc:graphicFrameChg>
      </pc:sldChg>
      <pc:sldChg chg="new del">
        <pc:chgData name="Vannesa Bayanay" userId="4f7837b4-bc31-4f64-a1c9-325e4e868655" providerId="ADAL" clId="{6763E750-66FD-4C07-870B-16175A12855A}" dt="2024-09-13T10:26:47.486" v="3230" actId="47"/>
        <pc:sldMkLst>
          <pc:docMk/>
          <pc:sldMk cId="586288040" sldId="264"/>
        </pc:sldMkLst>
      </pc:sldChg>
      <pc:sldChg chg="new del">
        <pc:chgData name="Vannesa Bayanay" userId="4f7837b4-bc31-4f64-a1c9-325e4e868655" providerId="ADAL" clId="{6763E750-66FD-4C07-870B-16175A12855A}" dt="2024-09-13T07:50:17.251" v="2356" actId="47"/>
        <pc:sldMkLst>
          <pc:docMk/>
          <pc:sldMk cId="742424085" sldId="264"/>
        </pc:sldMkLst>
      </pc:sldChg>
      <pc:sldChg chg="modSp add mod modAnim">
        <pc:chgData name="Vannesa Bayanay" userId="4f7837b4-bc31-4f64-a1c9-325e4e868655" providerId="ADAL" clId="{6763E750-66FD-4C07-870B-16175A12855A}" dt="2024-09-13T11:47:42.226" v="6743" actId="27636"/>
        <pc:sldMkLst>
          <pc:docMk/>
          <pc:sldMk cId="4123475836" sldId="264"/>
        </pc:sldMkLst>
        <pc:spChg chg="mod">
          <ac:chgData name="Vannesa Bayanay" userId="4f7837b4-bc31-4f64-a1c9-325e4e868655" providerId="ADAL" clId="{6763E750-66FD-4C07-870B-16175A12855A}" dt="2024-09-13T11:47:42.226" v="6743" actId="27636"/>
          <ac:spMkLst>
            <pc:docMk/>
            <pc:sldMk cId="4123475836" sldId="264"/>
            <ac:spMk id="3" creationId="{4F7B0B8F-854A-3755-75F0-C56EF4A7DF05}"/>
          </ac:spMkLst>
        </pc:spChg>
      </pc:sldChg>
    </pc:docChg>
  </pc:docChgLst>
  <pc:docChgLst>
    <pc:chgData clId="Web-{0A89EB7E-B273-1199-7D65-9E048D4F5BF5}"/>
    <pc:docChg chg="modSld">
      <pc:chgData name="" userId="" providerId="" clId="Web-{0A89EB7E-B273-1199-7D65-9E048D4F5BF5}" dt="2024-09-13T08:51:34.127" v="0" actId="1076"/>
      <pc:docMkLst>
        <pc:docMk/>
      </pc:docMkLst>
      <pc:sldChg chg="modSp">
        <pc:chgData name="" userId="" providerId="" clId="Web-{0A89EB7E-B273-1199-7D65-9E048D4F5BF5}" dt="2024-09-13T08:51:34.127" v="0" actId="1076"/>
        <pc:sldMkLst>
          <pc:docMk/>
          <pc:sldMk cId="1122981204" sldId="261"/>
        </pc:sldMkLst>
        <pc:spChg chg="mod">
          <ac:chgData name="" userId="" providerId="" clId="Web-{0A89EB7E-B273-1199-7D65-9E048D4F5BF5}" dt="2024-09-13T08:51:34.127" v="0" actId="1076"/>
          <ac:spMkLst>
            <pc:docMk/>
            <pc:sldMk cId="1122981204" sldId="261"/>
            <ac:spMk id="2" creationId="{8D5DE471-00DD-9F70-74A7-4C535D0FC9F1}"/>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https://towerhamlets2.sharepoint.com/sites/Team_ReablementTeam/Shared%20Documents/OT%20Patches%20and%20Resources/OT%20Patches%20&amp;%20Resources/OT%20waitlist/21.12.20%20Reablement%20waitlist%20spreadsheet.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Wating Lists</a:t>
            </a:r>
          </a:p>
        </c:rich>
      </c:tx>
      <c:layout>
        <c:manualLayout>
          <c:xMode val="edge"/>
          <c:yMode val="edge"/>
          <c:x val="0.41504855643044625"/>
          <c:y val="2.7777777777777776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6.7985057362933018E-2"/>
          <c:y val="0.15816631130063968"/>
          <c:w val="0.91242843556416164"/>
          <c:h val="0.50817218743179493"/>
        </c:manualLayout>
      </c:layout>
      <c:barChart>
        <c:barDir val="col"/>
        <c:grouping val="clustered"/>
        <c:varyColors val="0"/>
        <c:ser>
          <c:idx val="0"/>
          <c:order val="0"/>
          <c:tx>
            <c:strRef>
              <c:f>'[21.12.20 Reablement waitlist spreadsheet.xlsx]Sheet1'!$A$2</c:f>
              <c:strCache>
                <c:ptCount val="1"/>
                <c:pt idx="0">
                  <c:v>Number on waiting list for assessment in IA - FRO</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'[21.12.20 Reablement waitlist spreadsheet.xlsx]Sheet1'!$B$1:$C$1</c:f>
              <c:numCache>
                <c:formatCode>mmm\-yy</c:formatCode>
                <c:ptCount val="2"/>
                <c:pt idx="0">
                  <c:v>45261</c:v>
                </c:pt>
                <c:pt idx="1">
                  <c:v>45413</c:v>
                </c:pt>
              </c:numCache>
            </c:numRef>
          </c:cat>
          <c:val>
            <c:numRef>
              <c:f>'[21.12.20 Reablement waitlist spreadsheet.xlsx]Sheet1'!$B$2:$C$2</c:f>
              <c:numCache>
                <c:formatCode>General</c:formatCode>
                <c:ptCount val="2"/>
                <c:pt idx="0">
                  <c:v>21</c:v>
                </c:pt>
                <c:pt idx="1">
                  <c:v>8</c:v>
                </c:pt>
              </c:numCache>
            </c:numRef>
          </c:val>
          <c:extLst>
            <c:ext xmlns:c16="http://schemas.microsoft.com/office/drawing/2014/chart" uri="{C3380CC4-5D6E-409C-BE32-E72D297353CC}">
              <c16:uniqueId val="{00000000-1AE8-41B5-81EB-16CDE3B71CEF}"/>
            </c:ext>
          </c:extLst>
        </c:ser>
        <c:ser>
          <c:idx val="1"/>
          <c:order val="1"/>
          <c:tx>
            <c:strRef>
              <c:f>'[21.12.20 Reablement waitlist spreadsheet.xlsx]Sheet1'!$A$3</c:f>
              <c:strCache>
                <c:ptCount val="1"/>
                <c:pt idx="0">
                  <c:v>Number on waiting list for assessment in IA - OT</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'[21.12.20 Reablement waitlist spreadsheet.xlsx]Sheet1'!$B$1:$C$1</c:f>
              <c:numCache>
                <c:formatCode>mmm\-yy</c:formatCode>
                <c:ptCount val="2"/>
                <c:pt idx="0">
                  <c:v>45261</c:v>
                </c:pt>
                <c:pt idx="1">
                  <c:v>45413</c:v>
                </c:pt>
              </c:numCache>
            </c:numRef>
          </c:cat>
          <c:val>
            <c:numRef>
              <c:f>'[21.12.20 Reablement waitlist spreadsheet.xlsx]Sheet1'!$B$3:$C$3</c:f>
              <c:numCache>
                <c:formatCode>General</c:formatCode>
                <c:ptCount val="2"/>
                <c:pt idx="0">
                  <c:v>95</c:v>
                </c:pt>
                <c:pt idx="1">
                  <c:v>58</c:v>
                </c:pt>
              </c:numCache>
            </c:numRef>
          </c:val>
          <c:extLst>
            <c:ext xmlns:c16="http://schemas.microsoft.com/office/drawing/2014/chart" uri="{C3380CC4-5D6E-409C-BE32-E72D297353CC}">
              <c16:uniqueId val="{00000001-1AE8-41B5-81EB-16CDE3B71CEF}"/>
            </c:ext>
          </c:extLst>
        </c:ser>
        <c:ser>
          <c:idx val="2"/>
          <c:order val="2"/>
          <c:tx>
            <c:strRef>
              <c:f>'[21.12.20 Reablement waitlist spreadsheet.xlsx]Sheet1'!$A$4</c:f>
              <c:strCache>
                <c:ptCount val="1"/>
                <c:pt idx="0">
                  <c:v>Number on waiting list for assessment in Reablement</c:v>
                </c:pt>
              </c:strCache>
            </c:strRef>
          </c:tx>
          <c:spPr>
            <a:solidFill>
              <a:srgbClr val="00B05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'[21.12.20 Reablement waitlist spreadsheet.xlsx]Sheet1'!$B$1:$C$1</c:f>
              <c:numCache>
                <c:formatCode>mmm\-yy</c:formatCode>
                <c:ptCount val="2"/>
                <c:pt idx="0">
                  <c:v>45261</c:v>
                </c:pt>
                <c:pt idx="1">
                  <c:v>45413</c:v>
                </c:pt>
              </c:numCache>
            </c:numRef>
          </c:cat>
          <c:val>
            <c:numRef>
              <c:f>'[21.12.20 Reablement waitlist spreadsheet.xlsx]Sheet1'!$B$4:$C$4</c:f>
              <c:numCache>
                <c:formatCode>General</c:formatCode>
                <c:ptCount val="2"/>
                <c:pt idx="0">
                  <c:v>129</c:v>
                </c:pt>
                <c:pt idx="1">
                  <c:v>66</c:v>
                </c:pt>
              </c:numCache>
            </c:numRef>
          </c:val>
          <c:extLst>
            <c:ext xmlns:c16="http://schemas.microsoft.com/office/drawing/2014/chart" uri="{C3380CC4-5D6E-409C-BE32-E72D297353CC}">
              <c16:uniqueId val="{00000002-1AE8-41B5-81EB-16CDE3B71CEF}"/>
            </c:ext>
          </c:extLst>
        </c:ser>
        <c:dLbls>
          <c:dLblPos val="outEnd"/>
          <c:showLegendKey val="0"/>
          <c:showVal val="1"/>
          <c:showCatName val="0"/>
          <c:showSerName val="0"/>
          <c:showPercent val="0"/>
          <c:showBubbleSize val="0"/>
        </c:dLbls>
        <c:gapWidth val="219"/>
        <c:overlap val="-27"/>
        <c:axId val="747010207"/>
        <c:axId val="746987647"/>
      </c:barChart>
      <c:dateAx>
        <c:axId val="747010207"/>
        <c:scaling>
          <c:orientation val="minMax"/>
        </c:scaling>
        <c:delete val="0"/>
        <c:axPos val="b"/>
        <c:numFmt formatCode="mmm\-yy"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46987647"/>
        <c:crosses val="autoZero"/>
        <c:auto val="1"/>
        <c:lblOffset val="100"/>
        <c:baseTimeUnit val="months"/>
      </c:dateAx>
      <c:valAx>
        <c:axId val="746987647"/>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47010207"/>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DF19380-BD3C-4CFF-A4F9-FE47BC6019D5}" type="datetimeFigureOut">
              <a:rPr lang="en-GB" smtClean="0"/>
              <a:t>09/09/2024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BDE9604-5863-4A1F-9802-9D4EFC081CDD}" type="slidenum">
              <a:rPr lang="en-GB" smtClean="0"/>
              <a:t>‹#›</a:t>
            </a:fld>
            <a:endParaRPr lang="en-GB"/>
          </a:p>
        </p:txBody>
      </p:sp>
    </p:spTree>
    <p:extLst>
      <p:ext uri="{BB962C8B-B14F-4D97-AF65-F5344CB8AC3E}">
        <p14:creationId xmlns:p14="http://schemas.microsoft.com/office/powerpoint/2010/main" val="8314040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GB" sz="1800" dirty="0">
                <a:effectLst/>
                <a:latin typeface="Aptos" panose="020B0004020202020204" pitchFamily="34" charset="0"/>
                <a:ea typeface="Aptos" panose="020B0004020202020204" pitchFamily="34" charset="0"/>
                <a:cs typeface="Times New Roman" panose="02020603050405020304" pitchFamily="18" charset="0"/>
              </a:rPr>
              <a:t>Due to an increased number of referrals received where service users have underlying mobility and balance difficulties,(overview) therefore an integrated approach was established to pilot a physiotherapist within the two services. This may reduce further functional decline in service users, support with reduction of the current extended waiting time for therapy input and contribute to reducing the extended waiting in time in Reablement and Initial Assessment team. </a:t>
            </a:r>
            <a:r>
              <a:rPr lang="en-US" sz="1800" dirty="0">
                <a:effectLst/>
                <a:latin typeface="Aptos" panose="020B0004020202020204" pitchFamily="34" charset="0"/>
                <a:ea typeface="Aptos" panose="020B0004020202020204" pitchFamily="34" charset="0"/>
                <a:cs typeface="Times New Roman" panose="02020603050405020304" pitchFamily="18" charset="0"/>
              </a:rPr>
              <a:t>Noting that Initial Assessment and Reablement act as the front door for Adult Social Care services; reducing the delay in assessing and providing intervention it was assumed residents will be more likely to regain their strength, resume participating in their daily activities that are important to their well-being and reduce their need for further health or social services.</a:t>
            </a:r>
            <a:endParaRPr lang="en-GB" sz="1800" dirty="0">
              <a:effectLst/>
              <a:latin typeface="Aptos" panose="020B0004020202020204" pitchFamily="34" charset="0"/>
              <a:ea typeface="Aptos" panose="020B0004020202020204" pitchFamily="34" charset="0"/>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lang="en-GB" sz="1800" dirty="0">
              <a:effectLst/>
              <a:latin typeface="Aptos" panose="020B0004020202020204" pitchFamily="34" charset="0"/>
              <a:ea typeface="Aptos" panose="020B0004020202020204" pitchFamily="34" charset="0"/>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en-GB" sz="1800" dirty="0">
                <a:effectLst/>
                <a:latin typeface="Aptos" panose="020B0004020202020204" pitchFamily="34" charset="0"/>
                <a:ea typeface="Aptos" panose="020B0004020202020204" pitchFamily="34" charset="0"/>
                <a:cs typeface="Times New Roman" panose="02020603050405020304" pitchFamily="18" charset="0"/>
              </a:rPr>
              <a:t>First response officers (FRO) in the initial assessment team are generally allocated seemingly straight forward cases. FRO cases are reviewed prior to allocation to ensure assigned cases are appropriate to their skills and competencies. FROs require OT input where specialised assessment and/or intervention is identified, for example mobility, balance, or stairs assessment. OTs in the initial assessment team carry their own caseload in addition to supporting assessment for mobility for the whole team. There is a wait for OT allocation, delaying the input for service users requiring mobility assessment and intervention.</a:t>
            </a:r>
          </a:p>
          <a:p>
            <a:pPr algn="just"/>
            <a:endParaRPr lang="en-GB" sz="1800" dirty="0">
              <a:effectLst/>
              <a:latin typeface="Aptos" panose="020B0004020202020204" pitchFamily="34" charset="0"/>
              <a:ea typeface="Aptos" panose="020B0004020202020204" pitchFamily="34" charset="0"/>
              <a:cs typeface="Times New Roman" panose="02020603050405020304" pitchFamily="18" charset="0"/>
            </a:endParaRPr>
          </a:p>
          <a:p>
            <a:pPr algn="just"/>
            <a:r>
              <a:rPr lang="en-GB" sz="1800" dirty="0">
                <a:effectLst/>
                <a:latin typeface="Aptos" panose="020B0004020202020204" pitchFamily="34" charset="0"/>
                <a:ea typeface="Aptos" panose="020B0004020202020204" pitchFamily="34" charset="0"/>
                <a:cs typeface="Times New Roman" panose="02020603050405020304" pitchFamily="18" charset="0"/>
              </a:rPr>
              <a:t>Reablement is an OT-led service and OTs work generically regarding assessment and improvement of mobility, balance, and stairs management. Reablement OTs assess service users whose primary need is around managing their daily occupational performance and who may also be below baseline for mobility. To reduce pressure on Community Physiotherapist, Reablement OTs manage mobility and stairs but with the option to refer to the Community Physiotherapist as a priority allocation if the mobility elements are complex and/or further mobility goals outstanding by the end of the reablement period. Reablement has accumulated a substantive waitlist since June 2023, resulting in service users waiting an extended period for OT allocation.</a:t>
            </a:r>
          </a:p>
          <a:p>
            <a:pPr algn="just"/>
            <a:r>
              <a:rPr lang="en-GB" sz="1800" dirty="0">
                <a:effectLst/>
                <a:latin typeface="Aptos" panose="020B0004020202020204" pitchFamily="34" charset="0"/>
                <a:ea typeface="Aptos" panose="020B0004020202020204" pitchFamily="34" charset="0"/>
                <a:cs typeface="Times New Roman" panose="02020603050405020304" pitchFamily="18" charset="0"/>
              </a:rPr>
              <a:t> </a:t>
            </a:r>
          </a:p>
          <a:p>
            <a:pPr marL="0" lvl="0" indent="0" algn="just">
              <a:lnSpc>
                <a:spcPct val="115000"/>
              </a:lnSpc>
              <a:buFont typeface="Arial" panose="020B0604020202020204" pitchFamily="34" charset="0"/>
              <a:buNone/>
              <a:tabLst>
                <a:tab pos="5311140" algn="r"/>
              </a:tabLst>
            </a:pPr>
            <a:endParaRPr lang="en-GB" sz="1800" dirty="0">
              <a:effectLst/>
              <a:latin typeface="Calibri" panose="020F0502020204030204" pitchFamily="34" charset="0"/>
              <a:ea typeface="Calibri" panose="020F0502020204030204" pitchFamily="34" charset="0"/>
              <a:cs typeface="Calibri" panose="020F0502020204030204" pitchFamily="34" charset="0"/>
            </a:endParaRPr>
          </a:p>
          <a:p>
            <a:pPr marL="342900" lvl="0" indent="-342900" algn="just">
              <a:lnSpc>
                <a:spcPct val="115000"/>
              </a:lnSpc>
              <a:buFont typeface="Arial" panose="020B0604020202020204" pitchFamily="34" charset="0"/>
              <a:buChar char="-"/>
              <a:tabLst>
                <a:tab pos="5311140" algn="r"/>
              </a:tabLst>
            </a:pPr>
            <a:endParaRPr lang="en-GB" sz="1800" dirty="0">
              <a:effectLst/>
              <a:latin typeface="Calibri" panose="020F0502020204030204" pitchFamily="34" charset="0"/>
              <a:ea typeface="Calibri" panose="020F0502020204030204" pitchFamily="34" charset="0"/>
              <a:cs typeface="Calibri" panose="020F0502020204030204" pitchFamily="34" charset="0"/>
            </a:endParaRPr>
          </a:p>
          <a:p>
            <a:pPr marL="342900" lvl="0" indent="-342900" algn="just">
              <a:lnSpc>
                <a:spcPct val="115000"/>
              </a:lnSpc>
              <a:buFont typeface="Arial" panose="020B0604020202020204" pitchFamily="34" charset="0"/>
              <a:buChar char="-"/>
              <a:tabLst>
                <a:tab pos="5311140" algn="r"/>
              </a:tabLst>
            </a:pPr>
            <a:r>
              <a:rPr lang="en-GB" sz="1800" dirty="0">
                <a:effectLst/>
                <a:latin typeface="Calibri" panose="020F0502020204030204" pitchFamily="34" charset="0"/>
                <a:ea typeface="Calibri" panose="020F0502020204030204" pitchFamily="34" charset="0"/>
                <a:cs typeface="Calibri" panose="020F0502020204030204" pitchFamily="34" charset="0"/>
              </a:rPr>
              <a:t>Having physiotherapy input within the reablement team on a trial period may reduce the wait for service users on the wait list with mobility/balance impairments and support service users towards independence. A physiotherapist based within the AADs team offers the additional benefit of experience with working with reablement officers. This may reduce further functional decline in service users, support with reduction of the current extended wait time for therapy input and contribute to reducing the extended wait in time in reablement.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1000"/>
              </a:spcAft>
              <a:buFont typeface="Arial" panose="020B0604020202020204" pitchFamily="34" charset="0"/>
              <a:buChar char="-"/>
              <a:tabLst>
                <a:tab pos="5311140" algn="r"/>
              </a:tabLst>
            </a:pPr>
            <a:r>
              <a:rPr lang="en-GB" sz="1800" dirty="0">
                <a:effectLst/>
                <a:latin typeface="Calibri" panose="020F0502020204030204" pitchFamily="34" charset="0"/>
                <a:ea typeface="Calibri" panose="020F0502020204030204" pitchFamily="34" charset="0"/>
                <a:cs typeface="Calibri" panose="020F0502020204030204" pitchFamily="34" charset="0"/>
              </a:rPr>
              <a:t>Having physiotherapy input within the initial assessment team would reduce the wait time for mobility/ balance/stairs assessment and delayed completion for first response officer allocated cases. It would reduce the work load on initial assessment OTs, supporting faster OT allocation with an aim to reduce the OT waitlist. </a:t>
            </a:r>
            <a:endParaRPr lang="en-GB" sz="1800" kern="12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1000"/>
              </a:spcAft>
              <a:buFont typeface="Arial" panose="020B0604020202020204" pitchFamily="34" charset="0"/>
              <a:buChar char="-"/>
              <a:tabLst>
                <a:tab pos="5311140" algn="r"/>
              </a:tabLst>
            </a:pPr>
            <a:r>
              <a:rPr lang="en-GB" sz="1800" dirty="0">
                <a:effectLst/>
                <a:latin typeface="Calibri" panose="020F0502020204030204" pitchFamily="34" charset="0"/>
                <a:ea typeface="Calibri" panose="020F0502020204030204" pitchFamily="34" charset="0"/>
              </a:rPr>
              <a:t>There is potential to reduce reablement onward referral to EPCT PT where required, dependent upon PT capacity post supporting with IAT and reablement mobility assessments/interventions. </a:t>
            </a:r>
            <a:endParaRPr lang="en-GB" sz="11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
        <p:nvSpPr>
          <p:cNvPr id="4" name="Slide Number Placeholder 3"/>
          <p:cNvSpPr>
            <a:spLocks noGrp="1"/>
          </p:cNvSpPr>
          <p:nvPr>
            <p:ph type="sldNum" sz="quarter" idx="5"/>
          </p:nvPr>
        </p:nvSpPr>
        <p:spPr/>
        <p:txBody>
          <a:bodyPr/>
          <a:lstStyle/>
          <a:p>
            <a:fld id="{0BDE9604-5863-4A1F-9802-9D4EFC081CDD}" type="slidenum">
              <a:rPr lang="en-GB" smtClean="0"/>
              <a:t>2</a:t>
            </a:fld>
            <a:endParaRPr lang="en-GB"/>
          </a:p>
        </p:txBody>
      </p:sp>
    </p:spTree>
    <p:extLst>
      <p:ext uri="{BB962C8B-B14F-4D97-AF65-F5344CB8AC3E}">
        <p14:creationId xmlns:p14="http://schemas.microsoft.com/office/powerpoint/2010/main" val="18798886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0BDE9604-5863-4A1F-9802-9D4EFC081CDD}" type="slidenum">
              <a:rPr lang="en-GB" smtClean="0"/>
              <a:t>3</a:t>
            </a:fld>
            <a:endParaRPr lang="en-GB"/>
          </a:p>
        </p:txBody>
      </p:sp>
    </p:spTree>
    <p:extLst>
      <p:ext uri="{BB962C8B-B14F-4D97-AF65-F5344CB8AC3E}">
        <p14:creationId xmlns:p14="http://schemas.microsoft.com/office/powerpoint/2010/main" val="1789395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lvl="0" indent="-342900" algn="l">
              <a:lnSpc>
                <a:spcPct val="107000"/>
              </a:lnSpc>
              <a:spcAft>
                <a:spcPts val="800"/>
              </a:spcAft>
              <a:buSzPts val="1000"/>
              <a:buFont typeface="Symbol" panose="05050102010706020507" pitchFamily="18" charset="2"/>
              <a:buChar char=""/>
              <a:tabLst>
                <a:tab pos="457200" algn="l"/>
              </a:tabLst>
            </a:pPr>
            <a:r>
              <a:rPr lang="en-GB" sz="6400" b="1" kern="100" dirty="0">
                <a:effectLst/>
                <a:latin typeface="Arial" panose="020B0604020202020204" pitchFamily="34" charset="0"/>
                <a:ea typeface="Calibri" panose="020F0502020204030204" pitchFamily="34" charset="0"/>
                <a:cs typeface="Arial" panose="020B0604020202020204" pitchFamily="34" charset="0"/>
              </a:rPr>
              <a:t>Notes:</a:t>
            </a:r>
            <a:endParaRPr lang="en-GB" sz="6400" kern="100" dirty="0">
              <a:effectLst/>
              <a:latin typeface="Arial" panose="020B0604020202020204" pitchFamily="34" charset="0"/>
              <a:ea typeface="Calibri" panose="020F0502020204030204" pitchFamily="34" charset="0"/>
              <a:cs typeface="Arial" panose="020B0604020202020204" pitchFamily="34" charset="0"/>
            </a:endParaRPr>
          </a:p>
          <a:p>
            <a:pPr marL="742950" lvl="1" indent="-285750" algn="l">
              <a:lnSpc>
                <a:spcPct val="107000"/>
              </a:lnSpc>
              <a:spcAft>
                <a:spcPts val="800"/>
              </a:spcAft>
              <a:buSzPts val="1000"/>
              <a:buFont typeface="Courier New" panose="02070309020205020404" pitchFamily="49" charset="0"/>
              <a:buChar char="o"/>
              <a:tabLst>
                <a:tab pos="914400" algn="l"/>
              </a:tabLst>
            </a:pPr>
            <a:r>
              <a:rPr lang="en-GB" sz="6400" kern="100" dirty="0">
                <a:effectLst/>
                <a:latin typeface="Arial" panose="020B0604020202020204" pitchFamily="34" charset="0"/>
                <a:ea typeface="Calibri" panose="020F0502020204030204" pitchFamily="34" charset="0"/>
                <a:cs typeface="Arial" panose="020B0604020202020204" pitchFamily="34" charset="0"/>
              </a:rPr>
              <a:t>The pilot successfully supported with reducing waiting lists, especially within the Initial Assessment team, positively impacting service efficiency.</a:t>
            </a:r>
          </a:p>
          <a:p>
            <a:pPr marL="342900" lvl="0" indent="-342900" algn="l">
              <a:lnSpc>
                <a:spcPct val="107000"/>
              </a:lnSpc>
              <a:spcAft>
                <a:spcPts val="800"/>
              </a:spcAft>
              <a:buSzPts val="1000"/>
              <a:buFont typeface="Symbol" panose="05050102010706020507" pitchFamily="18" charset="2"/>
              <a:buChar char=""/>
              <a:tabLst>
                <a:tab pos="457200" algn="l"/>
              </a:tabLst>
            </a:pPr>
            <a:r>
              <a:rPr lang="en-GB" sz="1600" b="1" kern="100" dirty="0">
                <a:effectLst/>
                <a:latin typeface="Arial" panose="020B0604020202020204" pitchFamily="34" charset="0"/>
                <a:ea typeface="Calibri" panose="020F0502020204030204" pitchFamily="34" charset="0"/>
                <a:cs typeface="Arial" panose="020B0604020202020204" pitchFamily="34" charset="0"/>
              </a:rPr>
              <a:t>Notes:</a:t>
            </a:r>
            <a:endParaRPr lang="en-GB" sz="1600" kern="100" dirty="0">
              <a:effectLst/>
              <a:latin typeface="Arial" panose="020B0604020202020204" pitchFamily="34" charset="0"/>
              <a:ea typeface="Calibri" panose="020F0502020204030204" pitchFamily="34" charset="0"/>
              <a:cs typeface="Arial" panose="020B0604020202020204" pitchFamily="34" charset="0"/>
            </a:endParaRPr>
          </a:p>
          <a:p>
            <a:pPr marL="742950" lvl="1" indent="-285750" algn="l">
              <a:lnSpc>
                <a:spcPct val="107000"/>
              </a:lnSpc>
              <a:spcAft>
                <a:spcPts val="800"/>
              </a:spcAft>
              <a:buSzPts val="1000"/>
              <a:buFont typeface="Courier New" panose="02070309020205020404" pitchFamily="49" charset="0"/>
              <a:buChar char="o"/>
              <a:tabLst>
                <a:tab pos="914400" algn="l"/>
              </a:tabLst>
            </a:pPr>
            <a:r>
              <a:rPr lang="en-GB" sz="1600" kern="100" dirty="0">
                <a:effectLst/>
                <a:latin typeface="Arial" panose="020B0604020202020204" pitchFamily="34" charset="0"/>
                <a:ea typeface="Calibri" panose="020F0502020204030204" pitchFamily="34" charset="0"/>
                <a:cs typeface="Arial" panose="020B0604020202020204" pitchFamily="34" charset="0"/>
              </a:rPr>
              <a:t>The pilot improved response times for the oldest cases, particularly in the Initial Assessment teams, though Reablement’s oldest cases waiting time remained the same. This has improved in the following 5 months with the longest waiting time as (in September) less than 2 months which is a positive change. </a:t>
            </a:r>
          </a:p>
          <a:p>
            <a:pPr marL="457200" lvl="1" indent="0" algn="l">
              <a:lnSpc>
                <a:spcPct val="107000"/>
              </a:lnSpc>
              <a:spcAft>
                <a:spcPts val="800"/>
              </a:spcAft>
              <a:buSzPts val="1000"/>
              <a:buFont typeface="Courier New" panose="02070309020205020404" pitchFamily="49" charset="0"/>
              <a:buNone/>
              <a:tabLst>
                <a:tab pos="914400" algn="l"/>
              </a:tabLst>
            </a:pPr>
            <a:endParaRPr lang="en-GB" sz="1600" kern="100" dirty="0">
              <a:effectLst/>
              <a:latin typeface="Arial" panose="020B0604020202020204" pitchFamily="34" charset="0"/>
              <a:ea typeface="Calibri" panose="020F0502020204030204" pitchFamily="34" charset="0"/>
              <a:cs typeface="Arial" panose="020B0604020202020204" pitchFamily="34" charset="0"/>
            </a:endParaRPr>
          </a:p>
          <a:p>
            <a:pPr marL="457200" lvl="1" indent="0" algn="l">
              <a:lnSpc>
                <a:spcPct val="107000"/>
              </a:lnSpc>
              <a:spcAft>
                <a:spcPts val="800"/>
              </a:spcAft>
              <a:buSzPts val="1000"/>
              <a:buFont typeface="Courier New" panose="02070309020205020404" pitchFamily="49" charset="0"/>
              <a:buNone/>
              <a:tabLst>
                <a:tab pos="914400" algn="l"/>
              </a:tabLst>
            </a:pPr>
            <a:r>
              <a:rPr lang="en-GB" sz="1600" kern="100" dirty="0">
                <a:effectLst/>
                <a:latin typeface="Arial" panose="020B0604020202020204" pitchFamily="34" charset="0"/>
                <a:ea typeface="Calibri" panose="020F0502020204030204" pitchFamily="34" charset="0"/>
                <a:cs typeface="Arial" panose="020B0604020202020204" pitchFamily="34" charset="0"/>
              </a:rPr>
              <a:t>Physiotherapist has also started to collect feedback from people who draw on care support.</a:t>
            </a:r>
            <a:endParaRPr lang="en-GB" dirty="0"/>
          </a:p>
        </p:txBody>
      </p:sp>
      <p:sp>
        <p:nvSpPr>
          <p:cNvPr id="4" name="Slide Number Placeholder 3"/>
          <p:cNvSpPr>
            <a:spLocks noGrp="1"/>
          </p:cNvSpPr>
          <p:nvPr>
            <p:ph type="sldNum" sz="quarter" idx="5"/>
          </p:nvPr>
        </p:nvSpPr>
        <p:spPr/>
        <p:txBody>
          <a:bodyPr/>
          <a:lstStyle/>
          <a:p>
            <a:fld id="{0BDE9604-5863-4A1F-9802-9D4EFC081CDD}" type="slidenum">
              <a:rPr lang="en-GB" smtClean="0"/>
              <a:t>4</a:t>
            </a:fld>
            <a:endParaRPr lang="en-GB"/>
          </a:p>
        </p:txBody>
      </p:sp>
    </p:spTree>
    <p:extLst>
      <p:ext uri="{BB962C8B-B14F-4D97-AF65-F5344CB8AC3E}">
        <p14:creationId xmlns:p14="http://schemas.microsoft.com/office/powerpoint/2010/main" val="10369598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0BDE9604-5863-4A1F-9802-9D4EFC081CDD}" type="slidenum">
              <a:rPr lang="en-GB" smtClean="0"/>
              <a:t>5</a:t>
            </a:fld>
            <a:endParaRPr lang="en-GB"/>
          </a:p>
        </p:txBody>
      </p:sp>
    </p:spTree>
    <p:extLst>
      <p:ext uri="{BB962C8B-B14F-4D97-AF65-F5344CB8AC3E}">
        <p14:creationId xmlns:p14="http://schemas.microsoft.com/office/powerpoint/2010/main" val="24929878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0BDE9604-5863-4A1F-9802-9D4EFC081CDD}" type="slidenum">
              <a:rPr lang="en-GB" smtClean="0"/>
              <a:t>6</a:t>
            </a:fld>
            <a:endParaRPr lang="en-GB"/>
          </a:p>
        </p:txBody>
      </p:sp>
    </p:spTree>
    <p:extLst>
      <p:ext uri="{BB962C8B-B14F-4D97-AF65-F5344CB8AC3E}">
        <p14:creationId xmlns:p14="http://schemas.microsoft.com/office/powerpoint/2010/main" val="20930962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F890A9-E3B3-9B77-98A3-98E7CE9C6AC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0695FC7B-C913-C5C3-D4D0-36E6FFEE2C2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19B72B54-075E-75A9-762E-4960D9F455B2}"/>
              </a:ext>
            </a:extLst>
          </p:cNvPr>
          <p:cNvSpPr>
            <a:spLocks noGrp="1"/>
          </p:cNvSpPr>
          <p:nvPr>
            <p:ph type="dt" sz="half" idx="10"/>
          </p:nvPr>
        </p:nvSpPr>
        <p:spPr/>
        <p:txBody>
          <a:bodyPr/>
          <a:lstStyle/>
          <a:p>
            <a:fld id="{08EE7C16-4D34-416C-9601-E47A46D32DB3}" type="datetimeFigureOut">
              <a:rPr lang="en-GB" smtClean="0"/>
              <a:t>09/09/2024</a:t>
            </a:fld>
            <a:endParaRPr lang="en-GB"/>
          </a:p>
        </p:txBody>
      </p:sp>
      <p:sp>
        <p:nvSpPr>
          <p:cNvPr id="5" name="Footer Placeholder 4">
            <a:extLst>
              <a:ext uri="{FF2B5EF4-FFF2-40B4-BE49-F238E27FC236}">
                <a16:creationId xmlns:a16="http://schemas.microsoft.com/office/drawing/2014/main" id="{48E3E0D8-7E21-F3AD-BD5D-1A4F581ECEA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63B50CE-5750-6421-493A-78C90C7B1AB2}"/>
              </a:ext>
            </a:extLst>
          </p:cNvPr>
          <p:cNvSpPr>
            <a:spLocks noGrp="1"/>
          </p:cNvSpPr>
          <p:nvPr>
            <p:ph type="sldNum" sz="quarter" idx="12"/>
          </p:nvPr>
        </p:nvSpPr>
        <p:spPr/>
        <p:txBody>
          <a:bodyPr/>
          <a:lstStyle/>
          <a:p>
            <a:fld id="{224486F4-850A-446D-8645-07BA0986ADEA}" type="slidenum">
              <a:rPr lang="en-GB" smtClean="0"/>
              <a:t>‹#›</a:t>
            </a:fld>
            <a:endParaRPr lang="en-GB"/>
          </a:p>
        </p:txBody>
      </p:sp>
    </p:spTree>
    <p:extLst>
      <p:ext uri="{BB962C8B-B14F-4D97-AF65-F5344CB8AC3E}">
        <p14:creationId xmlns:p14="http://schemas.microsoft.com/office/powerpoint/2010/main" val="19992559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CB7C97-918D-34D1-E996-109F6ABC59C6}"/>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FD557C9-88FE-5CF5-79BD-491EA990FED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C87A26B-A62C-7334-816F-2F8A0F493F95}"/>
              </a:ext>
            </a:extLst>
          </p:cNvPr>
          <p:cNvSpPr>
            <a:spLocks noGrp="1"/>
          </p:cNvSpPr>
          <p:nvPr>
            <p:ph type="dt" sz="half" idx="10"/>
          </p:nvPr>
        </p:nvSpPr>
        <p:spPr/>
        <p:txBody>
          <a:bodyPr/>
          <a:lstStyle/>
          <a:p>
            <a:fld id="{08EE7C16-4D34-416C-9601-E47A46D32DB3}" type="datetimeFigureOut">
              <a:rPr lang="en-GB" smtClean="0"/>
              <a:t>09/09/2024</a:t>
            </a:fld>
            <a:endParaRPr lang="en-GB"/>
          </a:p>
        </p:txBody>
      </p:sp>
      <p:sp>
        <p:nvSpPr>
          <p:cNvPr id="5" name="Footer Placeholder 4">
            <a:extLst>
              <a:ext uri="{FF2B5EF4-FFF2-40B4-BE49-F238E27FC236}">
                <a16:creationId xmlns:a16="http://schemas.microsoft.com/office/drawing/2014/main" id="{00377E54-E1D8-D362-89A5-DC0E442904C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19FC724-3ADC-B38D-59C5-AB1417E50F55}"/>
              </a:ext>
            </a:extLst>
          </p:cNvPr>
          <p:cNvSpPr>
            <a:spLocks noGrp="1"/>
          </p:cNvSpPr>
          <p:nvPr>
            <p:ph type="sldNum" sz="quarter" idx="12"/>
          </p:nvPr>
        </p:nvSpPr>
        <p:spPr/>
        <p:txBody>
          <a:bodyPr/>
          <a:lstStyle/>
          <a:p>
            <a:fld id="{224486F4-850A-446D-8645-07BA0986ADEA}" type="slidenum">
              <a:rPr lang="en-GB" smtClean="0"/>
              <a:t>‹#›</a:t>
            </a:fld>
            <a:endParaRPr lang="en-GB"/>
          </a:p>
        </p:txBody>
      </p:sp>
    </p:spTree>
    <p:extLst>
      <p:ext uri="{BB962C8B-B14F-4D97-AF65-F5344CB8AC3E}">
        <p14:creationId xmlns:p14="http://schemas.microsoft.com/office/powerpoint/2010/main" val="16097128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12DBD3D-1E09-FBBF-63A3-F11A48E3C5B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7BE3E1F-4297-C297-CA72-4ED8563E8BF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1653563-62A3-5D7C-D194-BF364FC7F7F3}"/>
              </a:ext>
            </a:extLst>
          </p:cNvPr>
          <p:cNvSpPr>
            <a:spLocks noGrp="1"/>
          </p:cNvSpPr>
          <p:nvPr>
            <p:ph type="dt" sz="half" idx="10"/>
          </p:nvPr>
        </p:nvSpPr>
        <p:spPr/>
        <p:txBody>
          <a:bodyPr/>
          <a:lstStyle/>
          <a:p>
            <a:fld id="{08EE7C16-4D34-416C-9601-E47A46D32DB3}" type="datetimeFigureOut">
              <a:rPr lang="en-GB" smtClean="0"/>
              <a:t>09/09/2024</a:t>
            </a:fld>
            <a:endParaRPr lang="en-GB"/>
          </a:p>
        </p:txBody>
      </p:sp>
      <p:sp>
        <p:nvSpPr>
          <p:cNvPr id="5" name="Footer Placeholder 4">
            <a:extLst>
              <a:ext uri="{FF2B5EF4-FFF2-40B4-BE49-F238E27FC236}">
                <a16:creationId xmlns:a16="http://schemas.microsoft.com/office/drawing/2014/main" id="{BEB8336B-9BB8-9A70-BE40-C827342502C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3560374-9CFF-F409-54D7-9A812DEFE038}"/>
              </a:ext>
            </a:extLst>
          </p:cNvPr>
          <p:cNvSpPr>
            <a:spLocks noGrp="1"/>
          </p:cNvSpPr>
          <p:nvPr>
            <p:ph type="sldNum" sz="quarter" idx="12"/>
          </p:nvPr>
        </p:nvSpPr>
        <p:spPr/>
        <p:txBody>
          <a:bodyPr/>
          <a:lstStyle/>
          <a:p>
            <a:fld id="{224486F4-850A-446D-8645-07BA0986ADEA}" type="slidenum">
              <a:rPr lang="en-GB" smtClean="0"/>
              <a:t>‹#›</a:t>
            </a:fld>
            <a:endParaRPr lang="en-GB"/>
          </a:p>
        </p:txBody>
      </p:sp>
    </p:spTree>
    <p:extLst>
      <p:ext uri="{BB962C8B-B14F-4D97-AF65-F5344CB8AC3E}">
        <p14:creationId xmlns:p14="http://schemas.microsoft.com/office/powerpoint/2010/main" val="34365440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43_Blank">
    <p:spTree>
      <p:nvGrpSpPr>
        <p:cNvPr id="1" name=""/>
        <p:cNvGrpSpPr/>
        <p:nvPr/>
      </p:nvGrpSpPr>
      <p:grpSpPr>
        <a:xfrm>
          <a:off x="0" y="0"/>
          <a:ext cx="0" cy="0"/>
          <a:chOff x="0" y="0"/>
          <a:chExt cx="0" cy="0"/>
        </a:xfrm>
      </p:grpSpPr>
      <p:pic>
        <p:nvPicPr>
          <p:cNvPr id="5" name="Picture 4" descr="Graphical user interface, text, website&#10;&#10;Description automatically generated">
            <a:extLst>
              <a:ext uri="{FF2B5EF4-FFF2-40B4-BE49-F238E27FC236}">
                <a16:creationId xmlns:a16="http://schemas.microsoft.com/office/drawing/2014/main" id="{D26A185B-3271-DF43-A324-7580357ED164}"/>
              </a:ext>
            </a:extLst>
          </p:cNvPr>
          <p:cNvPicPr>
            <a:picLocks noChangeAspect="1"/>
          </p:cNvPicPr>
          <p:nvPr userDrawn="1"/>
        </p:nvPicPr>
        <p:blipFill>
          <a:blip r:embed="rId2"/>
          <a:stretch>
            <a:fillRect/>
          </a:stretch>
        </p:blipFill>
        <p:spPr>
          <a:xfrm>
            <a:off x="10168462" y="391541"/>
            <a:ext cx="1581150" cy="806450"/>
          </a:xfrm>
          <a:prstGeom prst="rect">
            <a:avLst/>
          </a:prstGeom>
        </p:spPr>
      </p:pic>
      <p:pic>
        <p:nvPicPr>
          <p:cNvPr id="7" name="Picture 6">
            <a:extLst>
              <a:ext uri="{FF2B5EF4-FFF2-40B4-BE49-F238E27FC236}">
                <a16:creationId xmlns:a16="http://schemas.microsoft.com/office/drawing/2014/main" id="{544449BF-B8D2-B94D-9F73-98FA13FF80CA}"/>
              </a:ext>
            </a:extLst>
          </p:cNvPr>
          <p:cNvPicPr>
            <a:picLocks noChangeAspect="1"/>
          </p:cNvPicPr>
          <p:nvPr userDrawn="1"/>
        </p:nvPicPr>
        <p:blipFill>
          <a:blip r:embed="rId3"/>
          <a:srcRect/>
          <a:stretch/>
        </p:blipFill>
        <p:spPr>
          <a:xfrm>
            <a:off x="-4024800" y="-1290808"/>
            <a:ext cx="12468225" cy="8612505"/>
          </a:xfrm>
          <a:prstGeom prst="rect">
            <a:avLst/>
          </a:prstGeom>
        </p:spPr>
      </p:pic>
      <p:pic>
        <p:nvPicPr>
          <p:cNvPr id="13" name="Picture 12" descr="A picture containing text&#10;&#10;Description automatically generated">
            <a:extLst>
              <a:ext uri="{FF2B5EF4-FFF2-40B4-BE49-F238E27FC236}">
                <a16:creationId xmlns:a16="http://schemas.microsoft.com/office/drawing/2014/main" id="{1464EABC-5EE5-4E42-8707-86B609F98A82}"/>
              </a:ext>
            </a:extLst>
          </p:cNvPr>
          <p:cNvPicPr>
            <a:picLocks noChangeAspect="1"/>
          </p:cNvPicPr>
          <p:nvPr userDrawn="1"/>
        </p:nvPicPr>
        <p:blipFill>
          <a:blip r:embed="rId4"/>
          <a:stretch>
            <a:fillRect/>
          </a:stretch>
        </p:blipFill>
        <p:spPr>
          <a:xfrm>
            <a:off x="3961904" y="2756201"/>
            <a:ext cx="9744670" cy="4101799"/>
          </a:xfrm>
          <a:prstGeom prst="rect">
            <a:avLst/>
          </a:prstGeom>
        </p:spPr>
      </p:pic>
      <p:sp>
        <p:nvSpPr>
          <p:cNvPr id="10" name="Text Placeholder 11">
            <a:extLst>
              <a:ext uri="{FF2B5EF4-FFF2-40B4-BE49-F238E27FC236}">
                <a16:creationId xmlns:a16="http://schemas.microsoft.com/office/drawing/2014/main" id="{8F3C4CC0-5AAB-1243-ABA2-B281A3724AEE}"/>
              </a:ext>
            </a:extLst>
          </p:cNvPr>
          <p:cNvSpPr>
            <a:spLocks noGrp="1"/>
          </p:cNvSpPr>
          <p:nvPr>
            <p:ph type="body" sz="quarter" idx="13" hasCustomPrompt="1"/>
          </p:nvPr>
        </p:nvSpPr>
        <p:spPr>
          <a:xfrm>
            <a:off x="978944" y="2394409"/>
            <a:ext cx="4057875" cy="920291"/>
          </a:xfrm>
        </p:spPr>
        <p:txBody>
          <a:bodyPr>
            <a:normAutofit/>
          </a:bodyPr>
          <a:lstStyle>
            <a:lvl1pPr marL="0" indent="0">
              <a:buNone/>
              <a:defRPr sz="1800">
                <a:solidFill>
                  <a:schemeClr val="bg1"/>
                </a:solidFill>
              </a:defRPr>
            </a:lvl1pPr>
            <a:lvl4pPr marL="1371600" indent="0" algn="l">
              <a:buNone/>
              <a:defRPr>
                <a:solidFill>
                  <a:schemeClr val="bg1"/>
                </a:solidFill>
              </a:defRPr>
            </a:lvl4pPr>
          </a:lstStyle>
          <a:p>
            <a:pPr lvl="0"/>
            <a:r>
              <a:rPr lang="en-GB"/>
              <a:t>Type description here</a:t>
            </a:r>
          </a:p>
        </p:txBody>
      </p:sp>
      <p:sp>
        <p:nvSpPr>
          <p:cNvPr id="14" name="Text Placeholder 5">
            <a:extLst>
              <a:ext uri="{FF2B5EF4-FFF2-40B4-BE49-F238E27FC236}">
                <a16:creationId xmlns:a16="http://schemas.microsoft.com/office/drawing/2014/main" id="{2FCEBC83-98B5-2044-ADE7-88A62F6BDC95}"/>
              </a:ext>
            </a:extLst>
          </p:cNvPr>
          <p:cNvSpPr>
            <a:spLocks noGrp="1"/>
          </p:cNvSpPr>
          <p:nvPr>
            <p:ph type="body" sz="quarter" idx="12" hasCustomPrompt="1"/>
          </p:nvPr>
        </p:nvSpPr>
        <p:spPr>
          <a:xfrm>
            <a:off x="978944" y="1320417"/>
            <a:ext cx="5970495" cy="1197596"/>
          </a:xfrm>
        </p:spPr>
        <p:txBody>
          <a:bodyPr>
            <a:normAutofit/>
          </a:bodyPr>
          <a:lstStyle>
            <a:lvl1pPr marL="0" marR="0" indent="0" algn="l" defTabSz="914400" rtl="0" eaLnBrk="1" fontAlgn="auto" latinLnBrk="0" hangingPunct="1">
              <a:lnSpc>
                <a:spcPts val="3800"/>
              </a:lnSpc>
              <a:spcBef>
                <a:spcPts val="0"/>
              </a:spcBef>
              <a:spcAft>
                <a:spcPts val="0"/>
              </a:spcAft>
              <a:buClrTx/>
              <a:buSzTx/>
              <a:buFontTx/>
              <a:buNone/>
              <a:tabLst/>
              <a:defRPr lang="en-GB" sz="4400" b="1" kern="1200" dirty="0" smtClean="0">
                <a:solidFill>
                  <a:schemeClr val="bg1"/>
                </a:solidFill>
                <a:effectLst/>
                <a:latin typeface="+mn-lt"/>
                <a:ea typeface="+mn-ea"/>
                <a:cs typeface="+mn-cs"/>
              </a:defRPr>
            </a:lvl1pPr>
          </a:lstStyle>
          <a:p>
            <a:pPr>
              <a:lnSpc>
                <a:spcPts val="3800"/>
              </a:lnSpc>
            </a:pPr>
            <a:r>
              <a:rPr lang="en-GB" sz="4000" b="1" kern="1200">
                <a:solidFill>
                  <a:schemeClr val="bg1"/>
                </a:solidFill>
                <a:effectLst/>
                <a:latin typeface="+mn-lt"/>
                <a:ea typeface="+mn-ea"/>
                <a:cs typeface="+mn-cs"/>
              </a:rPr>
              <a:t>Type Heading here</a:t>
            </a:r>
            <a:endParaRPr lang="en-GB" sz="4000" kern="1200">
              <a:solidFill>
                <a:schemeClr val="bg1"/>
              </a:solidFill>
              <a:effectLst/>
              <a:latin typeface="+mn-lt"/>
              <a:ea typeface="+mn-ea"/>
              <a:cs typeface="+mn-cs"/>
            </a:endParaRPr>
          </a:p>
        </p:txBody>
      </p:sp>
    </p:spTree>
    <p:extLst>
      <p:ext uri="{BB962C8B-B14F-4D97-AF65-F5344CB8AC3E}">
        <p14:creationId xmlns:p14="http://schemas.microsoft.com/office/powerpoint/2010/main" val="37113355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105598-D037-35BE-EA31-1E1AD598E5C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8032BF3-AA31-ABF5-E180-5E53C7AECC8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AFEFFC8-CF04-946F-F83B-010ABCA4759F}"/>
              </a:ext>
            </a:extLst>
          </p:cNvPr>
          <p:cNvSpPr>
            <a:spLocks noGrp="1"/>
          </p:cNvSpPr>
          <p:nvPr>
            <p:ph type="dt" sz="half" idx="10"/>
          </p:nvPr>
        </p:nvSpPr>
        <p:spPr/>
        <p:txBody>
          <a:bodyPr/>
          <a:lstStyle/>
          <a:p>
            <a:fld id="{08EE7C16-4D34-416C-9601-E47A46D32DB3}" type="datetimeFigureOut">
              <a:rPr lang="en-GB" smtClean="0"/>
              <a:t>09/09/2024</a:t>
            </a:fld>
            <a:endParaRPr lang="en-GB"/>
          </a:p>
        </p:txBody>
      </p:sp>
      <p:sp>
        <p:nvSpPr>
          <p:cNvPr id="5" name="Footer Placeholder 4">
            <a:extLst>
              <a:ext uri="{FF2B5EF4-FFF2-40B4-BE49-F238E27FC236}">
                <a16:creationId xmlns:a16="http://schemas.microsoft.com/office/drawing/2014/main" id="{B9E75BAB-F1AA-D211-5AA7-1F5E123D98A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CE043C7-8BC6-6609-DCF4-F6CF3AA4095C}"/>
              </a:ext>
            </a:extLst>
          </p:cNvPr>
          <p:cNvSpPr>
            <a:spLocks noGrp="1"/>
          </p:cNvSpPr>
          <p:nvPr>
            <p:ph type="sldNum" sz="quarter" idx="12"/>
          </p:nvPr>
        </p:nvSpPr>
        <p:spPr/>
        <p:txBody>
          <a:bodyPr/>
          <a:lstStyle/>
          <a:p>
            <a:fld id="{224486F4-850A-446D-8645-07BA0986ADEA}" type="slidenum">
              <a:rPr lang="en-GB" smtClean="0"/>
              <a:t>‹#›</a:t>
            </a:fld>
            <a:endParaRPr lang="en-GB"/>
          </a:p>
        </p:txBody>
      </p:sp>
    </p:spTree>
    <p:extLst>
      <p:ext uri="{BB962C8B-B14F-4D97-AF65-F5344CB8AC3E}">
        <p14:creationId xmlns:p14="http://schemas.microsoft.com/office/powerpoint/2010/main" val="2841060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912F6B-9F16-A5E8-2BF9-9BBA882F365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F54500DB-6F4B-D459-049B-954A748098E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2C19BA6-196E-0515-78E5-E6AABCB2B72B}"/>
              </a:ext>
            </a:extLst>
          </p:cNvPr>
          <p:cNvSpPr>
            <a:spLocks noGrp="1"/>
          </p:cNvSpPr>
          <p:nvPr>
            <p:ph type="dt" sz="half" idx="10"/>
          </p:nvPr>
        </p:nvSpPr>
        <p:spPr/>
        <p:txBody>
          <a:bodyPr/>
          <a:lstStyle/>
          <a:p>
            <a:fld id="{08EE7C16-4D34-416C-9601-E47A46D32DB3}" type="datetimeFigureOut">
              <a:rPr lang="en-GB" smtClean="0"/>
              <a:t>09/09/2024</a:t>
            </a:fld>
            <a:endParaRPr lang="en-GB"/>
          </a:p>
        </p:txBody>
      </p:sp>
      <p:sp>
        <p:nvSpPr>
          <p:cNvPr id="5" name="Footer Placeholder 4">
            <a:extLst>
              <a:ext uri="{FF2B5EF4-FFF2-40B4-BE49-F238E27FC236}">
                <a16:creationId xmlns:a16="http://schemas.microsoft.com/office/drawing/2014/main" id="{D9D0EF26-15A8-E581-507D-F3D3BB0F420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67E35D5-5367-F6A2-CE96-19E6DD8A947E}"/>
              </a:ext>
            </a:extLst>
          </p:cNvPr>
          <p:cNvSpPr>
            <a:spLocks noGrp="1"/>
          </p:cNvSpPr>
          <p:nvPr>
            <p:ph type="sldNum" sz="quarter" idx="12"/>
          </p:nvPr>
        </p:nvSpPr>
        <p:spPr/>
        <p:txBody>
          <a:bodyPr/>
          <a:lstStyle/>
          <a:p>
            <a:fld id="{224486F4-850A-446D-8645-07BA0986ADEA}" type="slidenum">
              <a:rPr lang="en-GB" smtClean="0"/>
              <a:t>‹#›</a:t>
            </a:fld>
            <a:endParaRPr lang="en-GB"/>
          </a:p>
        </p:txBody>
      </p:sp>
    </p:spTree>
    <p:extLst>
      <p:ext uri="{BB962C8B-B14F-4D97-AF65-F5344CB8AC3E}">
        <p14:creationId xmlns:p14="http://schemas.microsoft.com/office/powerpoint/2010/main" val="30999127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5316FC-F7FF-80A0-4231-29BAC0BB28D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DC8FC95-EA92-1A8B-F489-6E029F20697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49CD4585-D1D9-3D5F-A6B8-835425F8EF5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03A17302-09EF-62F7-1054-167F8742035A}"/>
              </a:ext>
            </a:extLst>
          </p:cNvPr>
          <p:cNvSpPr>
            <a:spLocks noGrp="1"/>
          </p:cNvSpPr>
          <p:nvPr>
            <p:ph type="dt" sz="half" idx="10"/>
          </p:nvPr>
        </p:nvSpPr>
        <p:spPr/>
        <p:txBody>
          <a:bodyPr/>
          <a:lstStyle/>
          <a:p>
            <a:fld id="{08EE7C16-4D34-416C-9601-E47A46D32DB3}" type="datetimeFigureOut">
              <a:rPr lang="en-GB" smtClean="0"/>
              <a:t>09/09/2024</a:t>
            </a:fld>
            <a:endParaRPr lang="en-GB"/>
          </a:p>
        </p:txBody>
      </p:sp>
      <p:sp>
        <p:nvSpPr>
          <p:cNvPr id="6" name="Footer Placeholder 5">
            <a:extLst>
              <a:ext uri="{FF2B5EF4-FFF2-40B4-BE49-F238E27FC236}">
                <a16:creationId xmlns:a16="http://schemas.microsoft.com/office/drawing/2014/main" id="{6E25CF12-DF1E-6B9A-F0EB-E9F19ABAD8D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34D87F3-662A-3469-A08C-506FDCF4B42D}"/>
              </a:ext>
            </a:extLst>
          </p:cNvPr>
          <p:cNvSpPr>
            <a:spLocks noGrp="1"/>
          </p:cNvSpPr>
          <p:nvPr>
            <p:ph type="sldNum" sz="quarter" idx="12"/>
          </p:nvPr>
        </p:nvSpPr>
        <p:spPr/>
        <p:txBody>
          <a:bodyPr/>
          <a:lstStyle/>
          <a:p>
            <a:fld id="{224486F4-850A-446D-8645-07BA0986ADEA}" type="slidenum">
              <a:rPr lang="en-GB" smtClean="0"/>
              <a:t>‹#›</a:t>
            </a:fld>
            <a:endParaRPr lang="en-GB"/>
          </a:p>
        </p:txBody>
      </p:sp>
    </p:spTree>
    <p:extLst>
      <p:ext uri="{BB962C8B-B14F-4D97-AF65-F5344CB8AC3E}">
        <p14:creationId xmlns:p14="http://schemas.microsoft.com/office/powerpoint/2010/main" val="9581993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5F4825-8D87-FB08-4E60-7A9F40435DF2}"/>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06EE53E-5B3B-A4F2-AA8A-1E1D2B0F0A7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297315D-3AAE-0D0E-2CFF-7AE16DF5E89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8C2757BE-54BD-214E-C1A9-6A21A9B6C61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E71D01E-1FE9-BFFF-6A88-84A73E72AB5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CD045954-30C1-B036-1D3B-846C5114D836}"/>
              </a:ext>
            </a:extLst>
          </p:cNvPr>
          <p:cNvSpPr>
            <a:spLocks noGrp="1"/>
          </p:cNvSpPr>
          <p:nvPr>
            <p:ph type="dt" sz="half" idx="10"/>
          </p:nvPr>
        </p:nvSpPr>
        <p:spPr/>
        <p:txBody>
          <a:bodyPr/>
          <a:lstStyle/>
          <a:p>
            <a:fld id="{08EE7C16-4D34-416C-9601-E47A46D32DB3}" type="datetimeFigureOut">
              <a:rPr lang="en-GB" smtClean="0"/>
              <a:t>09/09/2024</a:t>
            </a:fld>
            <a:endParaRPr lang="en-GB"/>
          </a:p>
        </p:txBody>
      </p:sp>
      <p:sp>
        <p:nvSpPr>
          <p:cNvPr id="8" name="Footer Placeholder 7">
            <a:extLst>
              <a:ext uri="{FF2B5EF4-FFF2-40B4-BE49-F238E27FC236}">
                <a16:creationId xmlns:a16="http://schemas.microsoft.com/office/drawing/2014/main" id="{21735C8F-B8D2-7DEB-01E5-E4975F706C9B}"/>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CFE8DF23-62D3-EB0A-2A67-C349F7C56D85}"/>
              </a:ext>
            </a:extLst>
          </p:cNvPr>
          <p:cNvSpPr>
            <a:spLocks noGrp="1"/>
          </p:cNvSpPr>
          <p:nvPr>
            <p:ph type="sldNum" sz="quarter" idx="12"/>
          </p:nvPr>
        </p:nvSpPr>
        <p:spPr/>
        <p:txBody>
          <a:bodyPr/>
          <a:lstStyle/>
          <a:p>
            <a:fld id="{224486F4-850A-446D-8645-07BA0986ADEA}" type="slidenum">
              <a:rPr lang="en-GB" smtClean="0"/>
              <a:t>‹#›</a:t>
            </a:fld>
            <a:endParaRPr lang="en-GB"/>
          </a:p>
        </p:txBody>
      </p:sp>
    </p:spTree>
    <p:extLst>
      <p:ext uri="{BB962C8B-B14F-4D97-AF65-F5344CB8AC3E}">
        <p14:creationId xmlns:p14="http://schemas.microsoft.com/office/powerpoint/2010/main" val="34381897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42BCBE-B37C-F2AA-62C0-45C160AAB10E}"/>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11E8AA6B-CD2D-7E4F-0D75-075D3DCF0FCE}"/>
              </a:ext>
            </a:extLst>
          </p:cNvPr>
          <p:cNvSpPr>
            <a:spLocks noGrp="1"/>
          </p:cNvSpPr>
          <p:nvPr>
            <p:ph type="dt" sz="half" idx="10"/>
          </p:nvPr>
        </p:nvSpPr>
        <p:spPr/>
        <p:txBody>
          <a:bodyPr/>
          <a:lstStyle/>
          <a:p>
            <a:fld id="{08EE7C16-4D34-416C-9601-E47A46D32DB3}" type="datetimeFigureOut">
              <a:rPr lang="en-GB" smtClean="0"/>
              <a:t>09/09/2024</a:t>
            </a:fld>
            <a:endParaRPr lang="en-GB"/>
          </a:p>
        </p:txBody>
      </p:sp>
      <p:sp>
        <p:nvSpPr>
          <p:cNvPr id="4" name="Footer Placeholder 3">
            <a:extLst>
              <a:ext uri="{FF2B5EF4-FFF2-40B4-BE49-F238E27FC236}">
                <a16:creationId xmlns:a16="http://schemas.microsoft.com/office/drawing/2014/main" id="{7422BC96-2FB9-0E57-712D-3A9B175FB51C}"/>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2A7609F4-9B13-F584-2FFB-FE9666E1ED91}"/>
              </a:ext>
            </a:extLst>
          </p:cNvPr>
          <p:cNvSpPr>
            <a:spLocks noGrp="1"/>
          </p:cNvSpPr>
          <p:nvPr>
            <p:ph type="sldNum" sz="quarter" idx="12"/>
          </p:nvPr>
        </p:nvSpPr>
        <p:spPr/>
        <p:txBody>
          <a:bodyPr/>
          <a:lstStyle/>
          <a:p>
            <a:fld id="{224486F4-850A-446D-8645-07BA0986ADEA}" type="slidenum">
              <a:rPr lang="en-GB" smtClean="0"/>
              <a:t>‹#›</a:t>
            </a:fld>
            <a:endParaRPr lang="en-GB"/>
          </a:p>
        </p:txBody>
      </p:sp>
    </p:spTree>
    <p:extLst>
      <p:ext uri="{BB962C8B-B14F-4D97-AF65-F5344CB8AC3E}">
        <p14:creationId xmlns:p14="http://schemas.microsoft.com/office/powerpoint/2010/main" val="4599112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887C30D-103C-20B0-B5D6-5D47BFDEF5AF}"/>
              </a:ext>
            </a:extLst>
          </p:cNvPr>
          <p:cNvSpPr>
            <a:spLocks noGrp="1"/>
          </p:cNvSpPr>
          <p:nvPr>
            <p:ph type="dt" sz="half" idx="10"/>
          </p:nvPr>
        </p:nvSpPr>
        <p:spPr/>
        <p:txBody>
          <a:bodyPr/>
          <a:lstStyle/>
          <a:p>
            <a:fld id="{08EE7C16-4D34-416C-9601-E47A46D32DB3}" type="datetimeFigureOut">
              <a:rPr lang="en-GB" smtClean="0"/>
              <a:t>09/09/2024</a:t>
            </a:fld>
            <a:endParaRPr lang="en-GB"/>
          </a:p>
        </p:txBody>
      </p:sp>
      <p:sp>
        <p:nvSpPr>
          <p:cNvPr id="3" name="Footer Placeholder 2">
            <a:extLst>
              <a:ext uri="{FF2B5EF4-FFF2-40B4-BE49-F238E27FC236}">
                <a16:creationId xmlns:a16="http://schemas.microsoft.com/office/drawing/2014/main" id="{8FB88BD6-E7B3-6995-F8D2-5E581EE71E84}"/>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E3AE9F4F-5A40-8B90-39D1-371DE8D8798D}"/>
              </a:ext>
            </a:extLst>
          </p:cNvPr>
          <p:cNvSpPr>
            <a:spLocks noGrp="1"/>
          </p:cNvSpPr>
          <p:nvPr>
            <p:ph type="sldNum" sz="quarter" idx="12"/>
          </p:nvPr>
        </p:nvSpPr>
        <p:spPr/>
        <p:txBody>
          <a:bodyPr/>
          <a:lstStyle/>
          <a:p>
            <a:fld id="{224486F4-850A-446D-8645-07BA0986ADEA}" type="slidenum">
              <a:rPr lang="en-GB" smtClean="0"/>
              <a:t>‹#›</a:t>
            </a:fld>
            <a:endParaRPr lang="en-GB"/>
          </a:p>
        </p:txBody>
      </p:sp>
    </p:spTree>
    <p:extLst>
      <p:ext uri="{BB962C8B-B14F-4D97-AF65-F5344CB8AC3E}">
        <p14:creationId xmlns:p14="http://schemas.microsoft.com/office/powerpoint/2010/main" val="1426250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8EB98D-2E24-2BEC-AB33-21F0E2EB10D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7EFB4408-BCBF-4867-C32C-488E3F377B4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88D64DA2-6C46-FB5C-11FA-785B77325A0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97749EC-B93E-9D1C-EA73-316B64E9AF88}"/>
              </a:ext>
            </a:extLst>
          </p:cNvPr>
          <p:cNvSpPr>
            <a:spLocks noGrp="1"/>
          </p:cNvSpPr>
          <p:nvPr>
            <p:ph type="dt" sz="half" idx="10"/>
          </p:nvPr>
        </p:nvSpPr>
        <p:spPr/>
        <p:txBody>
          <a:bodyPr/>
          <a:lstStyle/>
          <a:p>
            <a:fld id="{08EE7C16-4D34-416C-9601-E47A46D32DB3}" type="datetimeFigureOut">
              <a:rPr lang="en-GB" smtClean="0"/>
              <a:t>09/09/2024</a:t>
            </a:fld>
            <a:endParaRPr lang="en-GB"/>
          </a:p>
        </p:txBody>
      </p:sp>
      <p:sp>
        <p:nvSpPr>
          <p:cNvPr id="6" name="Footer Placeholder 5">
            <a:extLst>
              <a:ext uri="{FF2B5EF4-FFF2-40B4-BE49-F238E27FC236}">
                <a16:creationId xmlns:a16="http://schemas.microsoft.com/office/drawing/2014/main" id="{9CA77B78-F110-15A4-FFC6-11550391DC6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67BF222-7F9A-3FC2-0F6C-A7353E94AFC0}"/>
              </a:ext>
            </a:extLst>
          </p:cNvPr>
          <p:cNvSpPr>
            <a:spLocks noGrp="1"/>
          </p:cNvSpPr>
          <p:nvPr>
            <p:ph type="sldNum" sz="quarter" idx="12"/>
          </p:nvPr>
        </p:nvSpPr>
        <p:spPr/>
        <p:txBody>
          <a:bodyPr/>
          <a:lstStyle/>
          <a:p>
            <a:fld id="{224486F4-850A-446D-8645-07BA0986ADEA}" type="slidenum">
              <a:rPr lang="en-GB" smtClean="0"/>
              <a:t>‹#›</a:t>
            </a:fld>
            <a:endParaRPr lang="en-GB"/>
          </a:p>
        </p:txBody>
      </p:sp>
    </p:spTree>
    <p:extLst>
      <p:ext uri="{BB962C8B-B14F-4D97-AF65-F5344CB8AC3E}">
        <p14:creationId xmlns:p14="http://schemas.microsoft.com/office/powerpoint/2010/main" val="35665893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B0EAFA-A708-30C3-F9B1-255B6578BC9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A617371B-9F7D-D6C5-02A8-F83927A0C7A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A4D1DB3F-88DD-1FCE-1EA4-59BA4FCA10F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8AA9528-1C5B-BBE8-EE5C-76CEF679F4E8}"/>
              </a:ext>
            </a:extLst>
          </p:cNvPr>
          <p:cNvSpPr>
            <a:spLocks noGrp="1"/>
          </p:cNvSpPr>
          <p:nvPr>
            <p:ph type="dt" sz="half" idx="10"/>
          </p:nvPr>
        </p:nvSpPr>
        <p:spPr/>
        <p:txBody>
          <a:bodyPr/>
          <a:lstStyle/>
          <a:p>
            <a:fld id="{08EE7C16-4D34-416C-9601-E47A46D32DB3}" type="datetimeFigureOut">
              <a:rPr lang="en-GB" smtClean="0"/>
              <a:t>09/09/2024</a:t>
            </a:fld>
            <a:endParaRPr lang="en-GB"/>
          </a:p>
        </p:txBody>
      </p:sp>
      <p:sp>
        <p:nvSpPr>
          <p:cNvPr id="6" name="Footer Placeholder 5">
            <a:extLst>
              <a:ext uri="{FF2B5EF4-FFF2-40B4-BE49-F238E27FC236}">
                <a16:creationId xmlns:a16="http://schemas.microsoft.com/office/drawing/2014/main" id="{36CF9D00-574C-D4E9-1106-64DC2722990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2F8104D-70F8-C182-7284-71DB12F313B9}"/>
              </a:ext>
            </a:extLst>
          </p:cNvPr>
          <p:cNvSpPr>
            <a:spLocks noGrp="1"/>
          </p:cNvSpPr>
          <p:nvPr>
            <p:ph type="sldNum" sz="quarter" idx="12"/>
          </p:nvPr>
        </p:nvSpPr>
        <p:spPr/>
        <p:txBody>
          <a:bodyPr/>
          <a:lstStyle/>
          <a:p>
            <a:fld id="{224486F4-850A-446D-8645-07BA0986ADEA}" type="slidenum">
              <a:rPr lang="en-GB" smtClean="0"/>
              <a:t>‹#›</a:t>
            </a:fld>
            <a:endParaRPr lang="en-GB"/>
          </a:p>
        </p:txBody>
      </p:sp>
    </p:spTree>
    <p:extLst>
      <p:ext uri="{BB962C8B-B14F-4D97-AF65-F5344CB8AC3E}">
        <p14:creationId xmlns:p14="http://schemas.microsoft.com/office/powerpoint/2010/main" val="36324112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689FB54-E2FD-FA1D-A6A4-7036A26A8C5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E507BE1-F21A-F101-3A14-2272933AC6F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69C9150-5F23-0D74-1ACD-104AF51759B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8EE7C16-4D34-416C-9601-E47A46D32DB3}" type="datetimeFigureOut">
              <a:rPr lang="en-GB" smtClean="0"/>
              <a:t>09/09/2024</a:t>
            </a:fld>
            <a:endParaRPr lang="en-GB"/>
          </a:p>
        </p:txBody>
      </p:sp>
      <p:sp>
        <p:nvSpPr>
          <p:cNvPr id="5" name="Footer Placeholder 4">
            <a:extLst>
              <a:ext uri="{FF2B5EF4-FFF2-40B4-BE49-F238E27FC236}">
                <a16:creationId xmlns:a16="http://schemas.microsoft.com/office/drawing/2014/main" id="{2CA36868-0644-6A2E-16ED-2787384CD52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EA631479-10C2-A948-AD8F-3816BE561E4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24486F4-850A-446D-8645-07BA0986ADEA}" type="slidenum">
              <a:rPr lang="en-GB" smtClean="0"/>
              <a:t>‹#›</a:t>
            </a:fld>
            <a:endParaRPr lang="en-GB"/>
          </a:p>
        </p:txBody>
      </p:sp>
    </p:spTree>
    <p:extLst>
      <p:ext uri="{BB962C8B-B14F-4D97-AF65-F5344CB8AC3E}">
        <p14:creationId xmlns:p14="http://schemas.microsoft.com/office/powerpoint/2010/main" val="5581899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chart" Target="../charts/chart1.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D5DE471-00DD-9F70-74A7-4C535D0FC9F1}"/>
              </a:ext>
            </a:extLst>
          </p:cNvPr>
          <p:cNvSpPr txBox="1"/>
          <p:nvPr/>
        </p:nvSpPr>
        <p:spPr>
          <a:xfrm>
            <a:off x="-2873829" y="1801161"/>
            <a:ext cx="7182465" cy="1138773"/>
          </a:xfrm>
          <a:prstGeom prst="rect">
            <a:avLst/>
          </a:prstGeom>
          <a:noFill/>
        </p:spPr>
        <p:txBody>
          <a:bodyPr wrap="square" rtlCol="0">
            <a:spAutoFit/>
          </a:bodyPr>
          <a:lstStyle/>
          <a:p>
            <a:r>
              <a:rPr lang="en-GB" sz="3400" dirty="0">
                <a:solidFill>
                  <a:schemeClr val="bg1"/>
                </a:solidFill>
                <a:effectLst/>
                <a:latin typeface="Arial" panose="020B0604020202020204" pitchFamily="34" charset="0"/>
                <a:ea typeface="Calibri" panose="020F0502020204030204" pitchFamily="34" charset="0"/>
                <a:cs typeface="Arial" panose="020B0604020202020204" pitchFamily="34" charset="0"/>
              </a:rPr>
              <a:t>Exploring the impact of Physiotherapy in Adults Social Care</a:t>
            </a:r>
            <a:endParaRPr lang="en-GB" sz="34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12CCDB25-EE78-44B9-4E19-9EEDBF255571}"/>
              </a:ext>
            </a:extLst>
          </p:cNvPr>
          <p:cNvSpPr txBox="1"/>
          <p:nvPr/>
        </p:nvSpPr>
        <p:spPr>
          <a:xfrm>
            <a:off x="-2873829" y="6400800"/>
            <a:ext cx="5140190" cy="369332"/>
          </a:xfrm>
          <a:prstGeom prst="rect">
            <a:avLst/>
          </a:prstGeom>
          <a:noFill/>
        </p:spPr>
        <p:txBody>
          <a:bodyPr wrap="none" rtlCol="0">
            <a:spAutoFit/>
          </a:bodyPr>
          <a:lstStyle/>
          <a:p>
            <a:r>
              <a:rPr lang="en-GB" dirty="0">
                <a:solidFill>
                  <a:schemeClr val="bg1"/>
                </a:solidFill>
              </a:rPr>
              <a:t>Vannesa Bayanay – Senior Occupational Therapist</a:t>
            </a:r>
          </a:p>
        </p:txBody>
      </p:sp>
    </p:spTree>
    <p:extLst>
      <p:ext uri="{BB962C8B-B14F-4D97-AF65-F5344CB8AC3E}">
        <p14:creationId xmlns:p14="http://schemas.microsoft.com/office/powerpoint/2010/main" val="11229812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4CAB329A-C51E-C540-18BC-37D4AEA68331}"/>
              </a:ext>
            </a:extLst>
          </p:cNvPr>
          <p:cNvSpPr txBox="1"/>
          <p:nvPr/>
        </p:nvSpPr>
        <p:spPr>
          <a:xfrm>
            <a:off x="462643" y="402570"/>
            <a:ext cx="1838965" cy="369332"/>
          </a:xfrm>
          <a:prstGeom prst="rect">
            <a:avLst/>
          </a:prstGeom>
          <a:noFill/>
        </p:spPr>
        <p:txBody>
          <a:bodyPr wrap="none" rtlCol="0">
            <a:spAutoFit/>
          </a:bodyPr>
          <a:lstStyle/>
          <a:p>
            <a:r>
              <a:rPr lang="en-GB" dirty="0">
                <a:solidFill>
                  <a:schemeClr val="bg1"/>
                </a:solidFill>
                <a:latin typeface="Arial" panose="020B0604020202020204" pitchFamily="34" charset="0"/>
                <a:cs typeface="Arial" panose="020B0604020202020204" pitchFamily="34" charset="0"/>
              </a:rPr>
              <a:t>BACKGROUND</a:t>
            </a:r>
          </a:p>
        </p:txBody>
      </p:sp>
      <p:sp>
        <p:nvSpPr>
          <p:cNvPr id="7" name="TextBox 6">
            <a:extLst>
              <a:ext uri="{FF2B5EF4-FFF2-40B4-BE49-F238E27FC236}">
                <a16:creationId xmlns:a16="http://schemas.microsoft.com/office/drawing/2014/main" id="{CA514E1B-AA32-153A-9175-412367A5CE65}"/>
              </a:ext>
            </a:extLst>
          </p:cNvPr>
          <p:cNvSpPr txBox="1"/>
          <p:nvPr/>
        </p:nvSpPr>
        <p:spPr>
          <a:xfrm>
            <a:off x="462643" y="1007864"/>
            <a:ext cx="11266714" cy="2633541"/>
          </a:xfrm>
          <a:prstGeom prst="rect">
            <a:avLst/>
          </a:prstGeom>
          <a:noFill/>
        </p:spPr>
        <p:txBody>
          <a:bodyPr wrap="square">
            <a:spAutoFit/>
          </a:bodyPr>
          <a:lstStyle/>
          <a:p>
            <a:pPr lvl="0">
              <a:lnSpc>
                <a:spcPct val="115000"/>
              </a:lnSpc>
              <a:spcBef>
                <a:spcPts val="360"/>
              </a:spcBef>
              <a:spcAft>
                <a:spcPts val="360"/>
              </a:spcAft>
            </a:pPr>
            <a:br>
              <a:rPr lang="en-GB" sz="1600" kern="100" dirty="0">
                <a:effectLst/>
                <a:latin typeface="Arial" panose="020B0604020202020204" pitchFamily="34" charset="0"/>
                <a:ea typeface="Calibri" panose="020F0502020204030204" pitchFamily="34" charset="0"/>
                <a:cs typeface="Arial" panose="020B0604020202020204" pitchFamily="34" charset="0"/>
              </a:rPr>
            </a:br>
            <a:r>
              <a:rPr lang="en-GB" sz="1600" kern="100" dirty="0">
                <a:effectLst/>
                <a:latin typeface="Arial" panose="020B0604020202020204" pitchFamily="34" charset="0"/>
                <a:ea typeface="Calibri" panose="020F0502020204030204" pitchFamily="34" charset="0"/>
                <a:cs typeface="Arial" panose="020B0604020202020204" pitchFamily="34" charset="0"/>
              </a:rPr>
              <a:t>-</a:t>
            </a:r>
            <a:r>
              <a:rPr lang="en-GB" sz="1800" dirty="0">
                <a:effectLst/>
                <a:latin typeface="Calibri" panose="020F0502020204030204" pitchFamily="34" charset="0"/>
                <a:ea typeface="Calibri" panose="020F0502020204030204" pitchFamily="34" charset="0"/>
                <a:cs typeface="Calibri" panose="020F0502020204030204" pitchFamily="34" charset="0"/>
              </a:rPr>
              <a:t>There are significant delays in OT allocation in the reablement team, with the potential to impact negatively upon those requiring input to progress/maintain balance/mobility.</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800" dirty="0">
                <a:effectLst/>
                <a:latin typeface="Calibri" panose="020F0502020204030204" pitchFamily="34" charset="0"/>
                <a:ea typeface="Calibri" panose="020F0502020204030204" pitchFamily="34" charset="0"/>
              </a:rPr>
              <a:t>-There are significant delays in OT input for mobility and stairs assessment within the initial assessment team, for cases managed by first response officers.</a:t>
            </a:r>
            <a:endParaRPr lang="en-GB" sz="1600" kern="100" dirty="0">
              <a:latin typeface="Arial" panose="020B0604020202020204" pitchFamily="34" charset="0"/>
              <a:ea typeface="Calibri" panose="020F0502020204030204" pitchFamily="34" charset="0"/>
              <a:cs typeface="Arial" panose="020B0604020202020204" pitchFamily="34" charset="0"/>
            </a:endParaRPr>
          </a:p>
          <a:p>
            <a:endParaRPr lang="en-GB" sz="1600" b="1" kern="100" dirty="0">
              <a:effectLst/>
              <a:latin typeface="Arial" panose="020B0604020202020204" pitchFamily="34" charset="0"/>
              <a:ea typeface="Calibri" panose="020F0502020204030204" pitchFamily="34" charset="0"/>
              <a:cs typeface="Arial" panose="020B0604020202020204" pitchFamily="34" charset="0"/>
            </a:endParaRPr>
          </a:p>
          <a:p>
            <a:r>
              <a:rPr lang="en-GB" sz="1600" b="1" kern="100" dirty="0">
                <a:effectLst/>
                <a:latin typeface="Arial" panose="020B0604020202020204" pitchFamily="34" charset="0"/>
                <a:ea typeface="Calibri" panose="020F0502020204030204" pitchFamily="34" charset="0"/>
                <a:cs typeface="Arial" panose="020B0604020202020204" pitchFamily="34" charset="0"/>
              </a:rPr>
              <a:t>Objective: Reduce waiting lists and improve timely access </a:t>
            </a:r>
            <a:r>
              <a:rPr lang="en-GB" sz="1600" b="1" kern="100" dirty="0">
                <a:latin typeface="Arial" panose="020B0604020202020204" pitchFamily="34" charset="0"/>
                <a:ea typeface="Calibri" panose="020F0502020204030204" pitchFamily="34" charset="0"/>
                <a:cs typeface="Arial" panose="020B0604020202020204" pitchFamily="34" charset="0"/>
              </a:rPr>
              <a:t>for people who draw on care and support requiring </a:t>
            </a:r>
            <a:r>
              <a:rPr lang="en-GB" sz="1800" b="1" dirty="0">
                <a:effectLst/>
                <a:latin typeface="Calibri" panose="020F0502020204030204" pitchFamily="34" charset="0"/>
                <a:ea typeface="Calibri" panose="020F0502020204030204" pitchFamily="34" charset="0"/>
              </a:rPr>
              <a:t>mobility/stairs/balance</a:t>
            </a:r>
            <a:r>
              <a:rPr lang="en-GB" sz="1600" b="1" kern="100" dirty="0">
                <a:effectLst/>
                <a:latin typeface="Arial" panose="020B0604020202020204" pitchFamily="34" charset="0"/>
                <a:ea typeface="Calibri" panose="020F0502020204030204" pitchFamily="34" charset="0"/>
                <a:cs typeface="Arial" panose="020B0604020202020204" pitchFamily="34" charset="0"/>
              </a:rPr>
              <a:t> therapeutic assessments and interventions in Tower Hamlets.</a:t>
            </a:r>
          </a:p>
          <a:p>
            <a:endParaRPr lang="en-GB" sz="1600" kern="100" dirty="0">
              <a:effectLst/>
              <a:latin typeface="Arial" panose="020B0604020202020204" pitchFamily="34" charset="0"/>
              <a:ea typeface="Calibri" panose="020F0502020204030204" pitchFamily="34" charset="0"/>
              <a:cs typeface="Arial" panose="020B0604020202020204" pitchFamily="34" charset="0"/>
            </a:endParaRPr>
          </a:p>
        </p:txBody>
      </p:sp>
      <p:sp>
        <p:nvSpPr>
          <p:cNvPr id="2" name="TextBox 1">
            <a:extLst>
              <a:ext uri="{FF2B5EF4-FFF2-40B4-BE49-F238E27FC236}">
                <a16:creationId xmlns:a16="http://schemas.microsoft.com/office/drawing/2014/main" id="{35BB3C93-CB2C-CF44-B60D-C773B92ABBC5}"/>
              </a:ext>
            </a:extLst>
          </p:cNvPr>
          <p:cNvSpPr txBox="1"/>
          <p:nvPr/>
        </p:nvSpPr>
        <p:spPr>
          <a:xfrm>
            <a:off x="5974089" y="3718679"/>
            <a:ext cx="5194653" cy="2585323"/>
          </a:xfrm>
          <a:prstGeom prst="rect">
            <a:avLst/>
          </a:prstGeom>
          <a:noFill/>
        </p:spPr>
        <p:txBody>
          <a:bodyPr wrap="square" rtlCol="0">
            <a:spAutoFit/>
          </a:bodyPr>
          <a:lstStyle/>
          <a:p>
            <a:r>
              <a:rPr lang="en-GB" b="1" dirty="0"/>
              <a:t>What is Reablement?</a:t>
            </a:r>
          </a:p>
          <a:p>
            <a:r>
              <a:rPr lang="en-US" i="0" dirty="0">
                <a:effectLst/>
                <a:highlight>
                  <a:srgbClr val="FFFFFF"/>
                </a:highlight>
                <a:latin typeface="open_sansregular"/>
              </a:rPr>
              <a:t>Reablement is a free short-term </a:t>
            </a:r>
            <a:r>
              <a:rPr lang="en-US" dirty="0">
                <a:highlight>
                  <a:srgbClr val="FFFFFF"/>
                </a:highlight>
                <a:latin typeface="open_sansregular"/>
              </a:rPr>
              <a:t>(6 weeks) </a:t>
            </a:r>
            <a:r>
              <a:rPr lang="en-US" i="0" dirty="0">
                <a:effectLst/>
                <a:highlight>
                  <a:srgbClr val="FFFFFF"/>
                </a:highlight>
                <a:latin typeface="open_sansregular"/>
              </a:rPr>
              <a:t>service that helps you regain your skills, abilities and confidence to manage everyday tasks and live as independently as possible. Reablement focusses on identifying your strengths and using them to achieve personal goals that increase independence in your day-to-day life.</a:t>
            </a:r>
            <a:endParaRPr lang="en-GB" dirty="0"/>
          </a:p>
          <a:p>
            <a:endParaRPr lang="en-GB" dirty="0"/>
          </a:p>
        </p:txBody>
      </p:sp>
      <p:sp>
        <p:nvSpPr>
          <p:cNvPr id="3" name="TextBox 2">
            <a:extLst>
              <a:ext uri="{FF2B5EF4-FFF2-40B4-BE49-F238E27FC236}">
                <a16:creationId xmlns:a16="http://schemas.microsoft.com/office/drawing/2014/main" id="{1EA43F10-BADA-8538-621A-CE093D62F5BE}"/>
              </a:ext>
            </a:extLst>
          </p:cNvPr>
          <p:cNvSpPr txBox="1"/>
          <p:nvPr/>
        </p:nvSpPr>
        <p:spPr>
          <a:xfrm>
            <a:off x="348343" y="3743998"/>
            <a:ext cx="5065131" cy="2031325"/>
          </a:xfrm>
          <a:prstGeom prst="rect">
            <a:avLst/>
          </a:prstGeom>
          <a:noFill/>
        </p:spPr>
        <p:txBody>
          <a:bodyPr wrap="square" rtlCol="0">
            <a:spAutoFit/>
          </a:bodyPr>
          <a:lstStyle/>
          <a:p>
            <a:r>
              <a:rPr lang="en-GB" b="1" dirty="0"/>
              <a:t>What is Initial Assessment Team?</a:t>
            </a:r>
          </a:p>
          <a:p>
            <a:r>
              <a:rPr lang="en-US" b="0" i="0" dirty="0">
                <a:effectLst/>
                <a:highlight>
                  <a:srgbClr val="FFFFFF"/>
                </a:highlight>
                <a:latin typeface="open_sansregular"/>
              </a:rPr>
              <a:t>The first point of contact for all referrals, adult safeguarding alerts and enquiries related to adult social care. </a:t>
            </a:r>
            <a:r>
              <a:rPr lang="en-GB" sz="1800" dirty="0">
                <a:effectLst/>
                <a:latin typeface="Calibri" panose="020F0502020204030204" pitchFamily="34" charset="0"/>
                <a:ea typeface="Calibri" panose="020F0502020204030204" pitchFamily="34" charset="0"/>
              </a:rPr>
              <a:t>OTs in the initial assessment team carry their own caseload in addition to supporting assessment for mobility for the whole team.</a:t>
            </a:r>
            <a:endParaRPr lang="en-GB" dirty="0"/>
          </a:p>
          <a:p>
            <a:endParaRPr lang="en-GB" dirty="0"/>
          </a:p>
        </p:txBody>
      </p:sp>
    </p:spTree>
    <p:extLst>
      <p:ext uri="{BB962C8B-B14F-4D97-AF65-F5344CB8AC3E}">
        <p14:creationId xmlns:p14="http://schemas.microsoft.com/office/powerpoint/2010/main" val="19763586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fade">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7">
                                            <p:txEl>
                                              <p:pRg st="3" end="3"/>
                                            </p:txEl>
                                          </p:spTgt>
                                        </p:tgtEl>
                                        <p:attrNameLst>
                                          <p:attrName>style.visibility</p:attrName>
                                        </p:attrNameLst>
                                      </p:cBhvr>
                                      <p:to>
                                        <p:strVal val="visible"/>
                                      </p:to>
                                    </p:set>
                                    <p:animEffect transition="in" filter="fade">
                                      <p:cBhvr>
                                        <p:cTn id="17" dur="500"/>
                                        <p:tgtEl>
                                          <p:spTgt spid="7">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nodeType="clickEffect">
                                  <p:stCondLst>
                                    <p:cond delay="0"/>
                                  </p:stCondLst>
                                  <p:childTnLst>
                                    <p:set>
                                      <p:cBhvr>
                                        <p:cTn id="21" dur="1" fill="hold">
                                          <p:stCondLst>
                                            <p:cond delay="0"/>
                                          </p:stCondLst>
                                        </p:cTn>
                                        <p:tgtEl>
                                          <p:spTgt spid="3">
                                            <p:txEl>
                                              <p:pRg st="0" end="0"/>
                                            </p:txEl>
                                          </p:spTgt>
                                        </p:tgtEl>
                                        <p:attrNameLst>
                                          <p:attrName>style.visibility</p:attrName>
                                        </p:attrNameLst>
                                      </p:cBhvr>
                                      <p:to>
                                        <p:strVal val="visible"/>
                                      </p:to>
                                    </p:set>
                                    <p:anim calcmode="lin" valueType="num">
                                      <p:cBhvr additive="base">
                                        <p:cTn id="2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3">
                                            <p:txEl>
                                              <p:pRg st="0" end="0"/>
                                            </p:txEl>
                                          </p:spTgt>
                                        </p:tgtEl>
                                        <p:attrNameLst>
                                          <p:attrName>ppt_y</p:attrName>
                                        </p:attrNameLst>
                                      </p:cBhvr>
                                      <p:tavLst>
                                        <p:tav tm="0">
                                          <p:val>
                                            <p:strVal val="1+#ppt_h/2"/>
                                          </p:val>
                                        </p:tav>
                                        <p:tav tm="100000">
                                          <p:val>
                                            <p:strVal val="#ppt_y"/>
                                          </p:val>
                                        </p:tav>
                                      </p:tavLst>
                                    </p:anim>
                                  </p:childTnLst>
                                </p:cTn>
                              </p:par>
                              <p:par>
                                <p:cTn id="24" presetID="2" presetClass="entr" presetSubtype="4" fill="hold" nodeType="withEffect">
                                  <p:stCondLst>
                                    <p:cond delay="0"/>
                                  </p:stCondLst>
                                  <p:childTnLst>
                                    <p:set>
                                      <p:cBhvr>
                                        <p:cTn id="25" dur="1" fill="hold">
                                          <p:stCondLst>
                                            <p:cond delay="0"/>
                                          </p:stCondLst>
                                        </p:cTn>
                                        <p:tgtEl>
                                          <p:spTgt spid="3">
                                            <p:txEl>
                                              <p:pRg st="1" end="1"/>
                                            </p:txEl>
                                          </p:spTgt>
                                        </p:tgtEl>
                                        <p:attrNameLst>
                                          <p:attrName>style.visibility</p:attrName>
                                        </p:attrNameLst>
                                      </p:cBhvr>
                                      <p:to>
                                        <p:strVal val="visible"/>
                                      </p:to>
                                    </p:set>
                                    <p:anim calcmode="lin" valueType="num">
                                      <p:cBhvr additive="base">
                                        <p:cTn id="26"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nodeType="clickEffect">
                                  <p:stCondLst>
                                    <p:cond delay="0"/>
                                  </p:stCondLst>
                                  <p:childTnLst>
                                    <p:set>
                                      <p:cBhvr>
                                        <p:cTn id="31" dur="1" fill="hold">
                                          <p:stCondLst>
                                            <p:cond delay="0"/>
                                          </p:stCondLst>
                                        </p:cTn>
                                        <p:tgtEl>
                                          <p:spTgt spid="2">
                                            <p:txEl>
                                              <p:pRg st="0" end="0"/>
                                            </p:txEl>
                                          </p:spTgt>
                                        </p:tgtEl>
                                        <p:attrNameLst>
                                          <p:attrName>style.visibility</p:attrName>
                                        </p:attrNameLst>
                                      </p:cBhvr>
                                      <p:to>
                                        <p:strVal val="visible"/>
                                      </p:to>
                                    </p:set>
                                    <p:anim calcmode="lin" valueType="num">
                                      <p:cBhvr additive="base">
                                        <p:cTn id="32"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2">
                                            <p:txEl>
                                              <p:pRg st="0" end="0"/>
                                            </p:txEl>
                                          </p:spTgt>
                                        </p:tgtEl>
                                        <p:attrNameLst>
                                          <p:attrName>ppt_y</p:attrName>
                                        </p:attrNameLst>
                                      </p:cBhvr>
                                      <p:tavLst>
                                        <p:tav tm="0">
                                          <p:val>
                                            <p:strVal val="1+#ppt_h/2"/>
                                          </p:val>
                                        </p:tav>
                                        <p:tav tm="100000">
                                          <p:val>
                                            <p:strVal val="#ppt_y"/>
                                          </p:val>
                                        </p:tav>
                                      </p:tavLst>
                                    </p:anim>
                                  </p:childTnLst>
                                </p:cTn>
                              </p:par>
                              <p:par>
                                <p:cTn id="34" presetID="2" presetClass="entr" presetSubtype="4" fill="hold" nodeType="withEffect">
                                  <p:stCondLst>
                                    <p:cond delay="0"/>
                                  </p:stCondLst>
                                  <p:childTnLst>
                                    <p:set>
                                      <p:cBhvr>
                                        <p:cTn id="35" dur="1" fill="hold">
                                          <p:stCondLst>
                                            <p:cond delay="0"/>
                                          </p:stCondLst>
                                        </p:cTn>
                                        <p:tgtEl>
                                          <p:spTgt spid="2">
                                            <p:txEl>
                                              <p:pRg st="1" end="1"/>
                                            </p:txEl>
                                          </p:spTgt>
                                        </p:tgtEl>
                                        <p:attrNameLst>
                                          <p:attrName>style.visibility</p:attrName>
                                        </p:attrNameLst>
                                      </p:cBhvr>
                                      <p:to>
                                        <p:strVal val="visible"/>
                                      </p:to>
                                    </p:set>
                                    <p:anim calcmode="lin" valueType="num">
                                      <p:cBhvr additive="base">
                                        <p:cTn id="36"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4F7B0B8F-854A-3755-75F0-C56EF4A7DF05}"/>
              </a:ext>
            </a:extLst>
          </p:cNvPr>
          <p:cNvSpPr>
            <a:spLocks noGrp="1"/>
          </p:cNvSpPr>
          <p:nvPr>
            <p:ph type="subTitle" idx="1"/>
          </p:nvPr>
        </p:nvSpPr>
        <p:spPr>
          <a:xfrm>
            <a:off x="535262" y="818511"/>
            <a:ext cx="11121476" cy="1287875"/>
          </a:xfrm>
        </p:spPr>
        <p:txBody>
          <a:bodyPr>
            <a:normAutofit/>
          </a:bodyPr>
          <a:lstStyle/>
          <a:p>
            <a:pPr algn="l"/>
            <a:endParaRPr lang="en-GB" sz="1600" dirty="0">
              <a:effectLst/>
              <a:latin typeface="Arial" panose="020B0604020202020204" pitchFamily="34" charset="0"/>
              <a:cs typeface="Arial" panose="020B0604020202020204" pitchFamily="34" charset="0"/>
            </a:endParaRPr>
          </a:p>
          <a:p>
            <a:pPr algn="just"/>
            <a:r>
              <a:rPr lang="en-GB" sz="1800" dirty="0">
                <a:effectLst/>
                <a:latin typeface="Arial" panose="020B0604020202020204" pitchFamily="34" charset="0"/>
                <a:ea typeface="Aptos" panose="020B0004020202020204" pitchFamily="34" charset="0"/>
                <a:cs typeface="Times New Roman" panose="02020603050405020304" pitchFamily="18" charset="0"/>
              </a:rPr>
              <a:t>To explore the effectiveness of having a physiotherapist in reablement and initial assessment settings and the content of the service provided to service users. </a:t>
            </a:r>
            <a:endParaRPr lang="en-GB" dirty="0"/>
          </a:p>
        </p:txBody>
      </p:sp>
      <p:sp>
        <p:nvSpPr>
          <p:cNvPr id="2" name="TextBox 1">
            <a:extLst>
              <a:ext uri="{FF2B5EF4-FFF2-40B4-BE49-F238E27FC236}">
                <a16:creationId xmlns:a16="http://schemas.microsoft.com/office/drawing/2014/main" id="{3E8042AC-E278-8F68-7A5C-9D9DAFC0DADD}"/>
              </a:ext>
            </a:extLst>
          </p:cNvPr>
          <p:cNvSpPr txBox="1"/>
          <p:nvPr/>
        </p:nvSpPr>
        <p:spPr>
          <a:xfrm>
            <a:off x="535262" y="334879"/>
            <a:ext cx="1877437" cy="369332"/>
          </a:xfrm>
          <a:prstGeom prst="rect">
            <a:avLst/>
          </a:prstGeom>
          <a:noFill/>
        </p:spPr>
        <p:txBody>
          <a:bodyPr wrap="none" rtlCol="0">
            <a:spAutoFit/>
          </a:bodyPr>
          <a:lstStyle/>
          <a:p>
            <a:r>
              <a:rPr lang="en-GB" dirty="0">
                <a:solidFill>
                  <a:schemeClr val="bg1"/>
                </a:solidFill>
                <a:latin typeface="Arial" panose="020B0604020202020204" pitchFamily="34" charset="0"/>
                <a:cs typeface="Arial" panose="020B0604020202020204" pitchFamily="34" charset="0"/>
              </a:rPr>
              <a:t>AIM &amp; METHOD</a:t>
            </a:r>
          </a:p>
        </p:txBody>
      </p:sp>
      <p:sp>
        <p:nvSpPr>
          <p:cNvPr id="5" name="TextBox 4">
            <a:extLst>
              <a:ext uri="{FF2B5EF4-FFF2-40B4-BE49-F238E27FC236}">
                <a16:creationId xmlns:a16="http://schemas.microsoft.com/office/drawing/2014/main" id="{25E1F0FF-D7AB-30DE-C488-0DD8F953E196}"/>
              </a:ext>
            </a:extLst>
          </p:cNvPr>
          <p:cNvSpPr txBox="1"/>
          <p:nvPr/>
        </p:nvSpPr>
        <p:spPr>
          <a:xfrm>
            <a:off x="535262" y="1721807"/>
            <a:ext cx="10796767" cy="4524315"/>
          </a:xfrm>
          <a:prstGeom prst="rect">
            <a:avLst/>
          </a:prstGeom>
          <a:noFill/>
        </p:spPr>
        <p:txBody>
          <a:bodyPr wrap="square" rtlCol="0">
            <a:spAutoFit/>
          </a:bodyPr>
          <a:lstStyle/>
          <a:p>
            <a:pPr marL="285750" indent="-285750">
              <a:buFont typeface="Arial" panose="020B0604020202020204" pitchFamily="34" charset="0"/>
              <a:buChar char="•"/>
            </a:pPr>
            <a:r>
              <a:rPr lang="en-US" dirty="0">
                <a:latin typeface="Arial" panose="020B0604020202020204" pitchFamily="34" charset="0"/>
                <a:ea typeface="Aptos" panose="020B0004020202020204" pitchFamily="34" charset="0"/>
                <a:cs typeface="Times New Roman" panose="02020603050405020304" pitchFamily="18" charset="0"/>
              </a:rPr>
              <a:t>In December 2023</a:t>
            </a:r>
            <a:r>
              <a:rPr lang="en-GB" dirty="0">
                <a:latin typeface="Arial" panose="020B0604020202020204" pitchFamily="34" charset="0"/>
                <a:ea typeface="Aptos" panose="020B0004020202020204" pitchFamily="34" charset="0"/>
                <a:cs typeface="Times New Roman" panose="02020603050405020304" pitchFamily="18" charset="0"/>
              </a:rPr>
              <a:t>, a</a:t>
            </a:r>
            <a:r>
              <a:rPr lang="en-GB" sz="1800" dirty="0">
                <a:effectLst/>
                <a:latin typeface="Arial" panose="020B0604020202020204" pitchFamily="34" charset="0"/>
                <a:ea typeface="Aptos" panose="020B0004020202020204" pitchFamily="34" charset="0"/>
                <a:cs typeface="Times New Roman" panose="02020603050405020304" pitchFamily="18" charset="0"/>
              </a:rPr>
              <a:t> 6-month trial of band 6 physiotherapist from Admission Avoidance and Discharge Service (AADS)</a:t>
            </a:r>
            <a:r>
              <a:rPr lang="en-US" sz="1800" dirty="0">
                <a:effectLst/>
                <a:latin typeface="Arial" panose="020B0604020202020204" pitchFamily="34" charset="0"/>
                <a:ea typeface="Aptos" panose="020B0004020202020204" pitchFamily="34" charset="0"/>
                <a:cs typeface="Times New Roman" panose="02020603050405020304" pitchFamily="18" charset="0"/>
              </a:rPr>
              <a:t> joined the Initial Assessment (IAT) and Reablement teams of Tower Hamlets Adult Social Care service. </a:t>
            </a:r>
            <a:br>
              <a:rPr lang="en-US" sz="1800" dirty="0">
                <a:effectLst/>
                <a:latin typeface="Arial" panose="020B0604020202020204" pitchFamily="34" charset="0"/>
                <a:ea typeface="Aptos" panose="020B0004020202020204" pitchFamily="34" charset="0"/>
                <a:cs typeface="Times New Roman" panose="02020603050405020304" pitchFamily="18" charset="0"/>
              </a:rPr>
            </a:br>
            <a:endParaRPr lang="en-US" sz="1800" dirty="0">
              <a:effectLst/>
              <a:latin typeface="Arial" panose="020B0604020202020204" pitchFamily="34" charset="0"/>
              <a:ea typeface="Aptos" panose="020B0004020202020204" pitchFamily="34" charset="0"/>
              <a:cs typeface="Times New Roman" panose="02020603050405020304" pitchFamily="18" charset="0"/>
            </a:endParaRPr>
          </a:p>
          <a:p>
            <a:pPr marL="285750" indent="-285750">
              <a:buFont typeface="Arial" panose="020B0604020202020204" pitchFamily="34" charset="0"/>
              <a:buChar char="•"/>
            </a:pPr>
            <a:r>
              <a:rPr lang="en-GB" sz="1800" dirty="0">
                <a:effectLst/>
                <a:latin typeface="Arial" panose="020B0604020202020204" pitchFamily="34" charset="0"/>
                <a:ea typeface="Aptos" panose="020B0004020202020204" pitchFamily="34" charset="0"/>
                <a:cs typeface="Times New Roman" panose="02020603050405020304" pitchFamily="18" charset="0"/>
              </a:rPr>
              <a:t>The physiotherapist worked with the Reablement </a:t>
            </a:r>
            <a:r>
              <a:rPr lang="en-GB" dirty="0">
                <a:latin typeface="Arial" panose="020B0604020202020204" pitchFamily="34" charset="0"/>
                <a:ea typeface="Aptos" panose="020B0004020202020204" pitchFamily="34" charset="0"/>
                <a:cs typeface="Times New Roman" panose="02020603050405020304" pitchFamily="18" charset="0"/>
              </a:rPr>
              <a:t>C</a:t>
            </a:r>
            <a:r>
              <a:rPr lang="en-GB" sz="1800" dirty="0">
                <a:effectLst/>
                <a:latin typeface="Arial" panose="020B0604020202020204" pitchFamily="34" charset="0"/>
                <a:ea typeface="Aptos" panose="020B0004020202020204" pitchFamily="34" charset="0"/>
                <a:cs typeface="Times New Roman" panose="02020603050405020304" pitchFamily="18" charset="0"/>
              </a:rPr>
              <a:t>linical Lead OT and Senior OTs to identify appropriate case criteria.</a:t>
            </a:r>
            <a:r>
              <a:rPr lang="en-GB" dirty="0">
                <a:latin typeface="Arial" panose="020B0604020202020204" pitchFamily="34" charset="0"/>
                <a:ea typeface="Aptos" panose="020B0004020202020204" pitchFamily="34" charset="0"/>
                <a:cs typeface="Times New Roman" panose="02020603050405020304" pitchFamily="18" charset="0"/>
              </a:rPr>
              <a:t> Cases in both IAT, First Response Office (FRO) and Reablement waitlist were screened and those who were found appropriate were referred to Physiotherapy waiting list, with 3 new case allocations a week per each service.</a:t>
            </a:r>
            <a:br>
              <a:rPr lang="en-GB" dirty="0">
                <a:latin typeface="Arial" panose="020B0604020202020204" pitchFamily="34" charset="0"/>
                <a:ea typeface="Aptos" panose="020B0004020202020204" pitchFamily="34" charset="0"/>
                <a:cs typeface="Times New Roman" panose="02020603050405020304" pitchFamily="18" charset="0"/>
              </a:rPr>
            </a:br>
            <a:endParaRPr lang="en-GB" dirty="0">
              <a:latin typeface="Arial" panose="020B0604020202020204" pitchFamily="34" charset="0"/>
              <a:ea typeface="Aptos" panose="020B0004020202020204" pitchFamily="34" charset="0"/>
              <a:cs typeface="Times New Roman" panose="02020603050405020304" pitchFamily="18" charset="0"/>
            </a:endParaRPr>
          </a:p>
          <a:p>
            <a:pPr marL="285750" indent="-285750">
              <a:buFont typeface="Arial" panose="020B0604020202020204" pitchFamily="34" charset="0"/>
              <a:buChar char="•"/>
            </a:pPr>
            <a:r>
              <a:rPr lang="en-GB" dirty="0">
                <a:latin typeface="Arial" panose="020B0604020202020204" pitchFamily="34" charset="0"/>
                <a:ea typeface="Aptos" panose="020B0004020202020204" pitchFamily="34" charset="0"/>
                <a:cs typeface="Times New Roman" panose="02020603050405020304" pitchFamily="18" charset="0"/>
              </a:rPr>
              <a:t>The types of cases focuses on mobility/stairs/balance and may also require simple ADLs input such as transfers and personal care which were impacted due to reduced strength, balance and confidence.</a:t>
            </a:r>
            <a:br>
              <a:rPr lang="en-GB" sz="1800" dirty="0">
                <a:effectLst/>
                <a:latin typeface="Arial" panose="020B0604020202020204" pitchFamily="34" charset="0"/>
                <a:ea typeface="Aptos" panose="020B0004020202020204" pitchFamily="34" charset="0"/>
                <a:cs typeface="Times New Roman" panose="02020603050405020304" pitchFamily="18" charset="0"/>
              </a:rPr>
            </a:br>
            <a:endParaRPr lang="en-GB" sz="1800" dirty="0">
              <a:effectLst/>
              <a:latin typeface="Arial" panose="020B0604020202020204" pitchFamily="34" charset="0"/>
              <a:ea typeface="Aptos" panose="020B0004020202020204" pitchFamily="34" charset="0"/>
              <a:cs typeface="Times New Roman" panose="02020603050405020304" pitchFamily="18" charset="0"/>
            </a:endParaRPr>
          </a:p>
          <a:p>
            <a:pPr marL="285750" indent="-285750">
              <a:buFont typeface="Arial" panose="020B0604020202020204" pitchFamily="34" charset="0"/>
              <a:buChar char="•"/>
            </a:pPr>
            <a:r>
              <a:rPr lang="en-GB" dirty="0">
                <a:latin typeface="Arial" panose="020B0604020202020204" pitchFamily="34" charset="0"/>
                <a:ea typeface="Aptos" panose="020B0004020202020204" pitchFamily="34" charset="0"/>
                <a:cs typeface="Times New Roman" panose="02020603050405020304" pitchFamily="18" charset="0"/>
              </a:rPr>
              <a:t>There were opportunities for joint work between Reablement OTs and Physiotherapy including Reablement Officers (ROs) Social Workers (SWs) and carers as part of MDT work.</a:t>
            </a:r>
            <a:endParaRPr lang="en-GB" sz="1800" dirty="0">
              <a:effectLst/>
              <a:latin typeface="Arial" panose="020B0604020202020204" pitchFamily="34" charset="0"/>
              <a:ea typeface="Aptos" panose="020B0004020202020204" pitchFamily="34" charset="0"/>
              <a:cs typeface="Times New Roman" panose="02020603050405020304" pitchFamily="18" charset="0"/>
            </a:endParaRPr>
          </a:p>
          <a:p>
            <a:pPr marL="285750" indent="-285750">
              <a:buFont typeface="Arial" panose="020B0604020202020204" pitchFamily="34" charset="0"/>
              <a:buChar char="•"/>
            </a:pPr>
            <a:endParaRPr lang="en-GB" dirty="0">
              <a:latin typeface="Arial" panose="020B06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7349274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par>
                                <p:cTn id="8" presetID="2" presetClass="entr" presetSubtype="4" fill="hold" nodeType="withEffect">
                                  <p:stCondLst>
                                    <p:cond delay="0"/>
                                  </p:stCondLst>
                                  <p:childTnLst>
                                    <p:set>
                                      <p:cBhvr>
                                        <p:cTn id="9" dur="1" fill="hold">
                                          <p:stCondLst>
                                            <p:cond delay="0"/>
                                          </p:stCondLst>
                                        </p:cTn>
                                        <p:tgtEl>
                                          <p:spTgt spid="5">
                                            <p:txEl>
                                              <p:pRg st="0" end="0"/>
                                            </p:txEl>
                                          </p:spTgt>
                                        </p:tgtEl>
                                        <p:attrNameLst>
                                          <p:attrName>style.visibility</p:attrName>
                                        </p:attrNameLst>
                                      </p:cBhvr>
                                      <p:to>
                                        <p:strVal val="visible"/>
                                      </p:to>
                                    </p:set>
                                    <p:anim calcmode="lin" valueType="num">
                                      <p:cBhvr additive="base">
                                        <p:cTn id="10"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1"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2" presetClass="entr" presetSubtype="4" fill="hold" nodeType="clickEffect">
                                  <p:stCondLst>
                                    <p:cond delay="0"/>
                                  </p:stCondLst>
                                  <p:childTnLst>
                                    <p:set>
                                      <p:cBhvr>
                                        <p:cTn id="15" dur="1" fill="hold">
                                          <p:stCondLst>
                                            <p:cond delay="0"/>
                                          </p:stCondLst>
                                        </p:cTn>
                                        <p:tgtEl>
                                          <p:spTgt spid="5">
                                            <p:txEl>
                                              <p:pRg st="1" end="1"/>
                                            </p:txEl>
                                          </p:spTgt>
                                        </p:tgtEl>
                                        <p:attrNameLst>
                                          <p:attrName>style.visibility</p:attrName>
                                        </p:attrNameLst>
                                      </p:cBhvr>
                                      <p:to>
                                        <p:strVal val="visible"/>
                                      </p:to>
                                    </p:set>
                                    <p:anim calcmode="lin" valueType="num">
                                      <p:cBhvr additive="base">
                                        <p:cTn id="16"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7"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 calcmode="lin" valueType="num">
                                      <p:cBhvr additive="base">
                                        <p:cTn id="22"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additive="base">
                                        <p:cTn id="28"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4F7B0B8F-854A-3755-75F0-C56EF4A7DF05}"/>
              </a:ext>
            </a:extLst>
          </p:cNvPr>
          <p:cNvSpPr>
            <a:spLocks noGrp="1"/>
          </p:cNvSpPr>
          <p:nvPr>
            <p:ph type="subTitle" idx="1"/>
          </p:nvPr>
        </p:nvSpPr>
        <p:spPr>
          <a:xfrm>
            <a:off x="-208099" y="1262538"/>
            <a:ext cx="5688291" cy="1938447"/>
          </a:xfrm>
        </p:spPr>
        <p:txBody>
          <a:bodyPr>
            <a:normAutofit fontScale="25000" lnSpcReduction="20000"/>
          </a:bodyPr>
          <a:lstStyle/>
          <a:p>
            <a:pPr algn="l"/>
            <a:endParaRPr lang="en-GB" sz="6400" b="1" dirty="0">
              <a:effectLst/>
              <a:latin typeface="Arial" panose="020B0604020202020204" pitchFamily="34" charset="0"/>
              <a:cs typeface="Arial" panose="020B0604020202020204" pitchFamily="34" charset="0"/>
            </a:endParaRPr>
          </a:p>
          <a:p>
            <a:pPr lvl="1" algn="l">
              <a:lnSpc>
                <a:spcPct val="107000"/>
              </a:lnSpc>
              <a:spcAft>
                <a:spcPts val="800"/>
              </a:spcAft>
              <a:buSzPts val="1000"/>
              <a:tabLst>
                <a:tab pos="914400" algn="l"/>
              </a:tabLst>
            </a:pPr>
            <a:r>
              <a:rPr lang="en-GB" sz="6400" b="1" kern="100" dirty="0">
                <a:latin typeface="Arial" panose="020B0604020202020204" pitchFamily="34" charset="0"/>
                <a:ea typeface="Calibri" panose="020F0502020204030204" pitchFamily="34" charset="0"/>
                <a:cs typeface="Arial" panose="020B0604020202020204" pitchFamily="34" charset="0"/>
              </a:rPr>
              <a:t>PT Pilot received and accepted:</a:t>
            </a:r>
            <a:br>
              <a:rPr lang="en-GB" sz="6400" b="1" kern="100" dirty="0">
                <a:effectLst/>
                <a:latin typeface="Arial" panose="020B0604020202020204" pitchFamily="34" charset="0"/>
                <a:ea typeface="Calibri" panose="020F0502020204030204" pitchFamily="34" charset="0"/>
                <a:cs typeface="Arial" panose="020B0604020202020204" pitchFamily="34" charset="0"/>
              </a:rPr>
            </a:br>
            <a:r>
              <a:rPr lang="en-GB" sz="5600" kern="100" dirty="0">
                <a:effectLst/>
                <a:latin typeface="Arial" panose="020B0604020202020204" pitchFamily="34" charset="0"/>
                <a:ea typeface="Calibri" panose="020F0502020204030204" pitchFamily="34" charset="0"/>
                <a:cs typeface="Arial" panose="020B0604020202020204" pitchFamily="34" charset="0"/>
              </a:rPr>
              <a:t>68 referrals from Reablement and 55 referrals from IAT.</a:t>
            </a:r>
          </a:p>
          <a:p>
            <a:pPr lvl="1" algn="l">
              <a:lnSpc>
                <a:spcPct val="107000"/>
              </a:lnSpc>
              <a:spcAft>
                <a:spcPts val="800"/>
              </a:spcAft>
              <a:buSzPts val="1000"/>
              <a:tabLst>
                <a:tab pos="914400" algn="l"/>
              </a:tabLst>
            </a:pPr>
            <a:r>
              <a:rPr lang="en-GB" sz="5600" kern="100" dirty="0">
                <a:latin typeface="Arial" panose="020B0604020202020204" pitchFamily="34" charset="0"/>
                <a:ea typeface="Calibri" panose="020F0502020204030204" pitchFamily="34" charset="0"/>
                <a:cs typeface="Arial" panose="020B0604020202020204" pitchFamily="34" charset="0"/>
              </a:rPr>
              <a:t>In December 2023, the waitlist numbers were:</a:t>
            </a:r>
          </a:p>
          <a:p>
            <a:pPr lvl="1" algn="l">
              <a:lnSpc>
                <a:spcPct val="107000"/>
              </a:lnSpc>
              <a:spcAft>
                <a:spcPts val="800"/>
              </a:spcAft>
              <a:buSzPts val="1000"/>
              <a:tabLst>
                <a:tab pos="914400" algn="l"/>
              </a:tabLst>
            </a:pPr>
            <a:r>
              <a:rPr lang="en-GB" sz="5600" b="1" kern="100" dirty="0">
                <a:effectLst/>
                <a:latin typeface="Arial" panose="020B0604020202020204" pitchFamily="34" charset="0"/>
                <a:ea typeface="Calibri" panose="020F0502020204030204" pitchFamily="34" charset="0"/>
                <a:cs typeface="Arial" panose="020B0604020202020204" pitchFamily="34" charset="0"/>
              </a:rPr>
              <a:t>IA OT: </a:t>
            </a:r>
            <a:r>
              <a:rPr lang="en-GB" sz="5600" kern="100" dirty="0">
                <a:effectLst/>
                <a:latin typeface="Arial" panose="020B0604020202020204" pitchFamily="34" charset="0"/>
                <a:ea typeface="Calibri" panose="020F0502020204030204" pitchFamily="34" charset="0"/>
                <a:cs typeface="Arial" panose="020B0604020202020204" pitchFamily="34" charset="0"/>
              </a:rPr>
              <a:t>96</a:t>
            </a:r>
            <a:br>
              <a:rPr lang="en-GB" sz="5600" b="1" kern="100" dirty="0">
                <a:effectLst/>
                <a:latin typeface="Arial" panose="020B0604020202020204" pitchFamily="34" charset="0"/>
                <a:ea typeface="Calibri" panose="020F0502020204030204" pitchFamily="34" charset="0"/>
                <a:cs typeface="Arial" panose="020B0604020202020204" pitchFamily="34" charset="0"/>
              </a:rPr>
            </a:br>
            <a:r>
              <a:rPr lang="en-GB" sz="5600" b="1" kern="100" dirty="0">
                <a:effectLst/>
                <a:latin typeface="Arial" panose="020B0604020202020204" pitchFamily="34" charset="0"/>
                <a:ea typeface="Calibri" panose="020F0502020204030204" pitchFamily="34" charset="0"/>
                <a:cs typeface="Arial" panose="020B0604020202020204" pitchFamily="34" charset="0"/>
              </a:rPr>
              <a:t>IA FRO: </a:t>
            </a:r>
            <a:r>
              <a:rPr lang="en-GB" sz="5600" kern="100" dirty="0">
                <a:effectLst/>
                <a:latin typeface="Arial" panose="020B0604020202020204" pitchFamily="34" charset="0"/>
                <a:ea typeface="Calibri" panose="020F0502020204030204" pitchFamily="34" charset="0"/>
                <a:cs typeface="Arial" panose="020B0604020202020204" pitchFamily="34" charset="0"/>
              </a:rPr>
              <a:t>21</a:t>
            </a:r>
            <a:br>
              <a:rPr lang="en-GB" sz="5600" b="1" kern="100" dirty="0">
                <a:effectLst/>
                <a:latin typeface="Arial" panose="020B0604020202020204" pitchFamily="34" charset="0"/>
                <a:ea typeface="Calibri" panose="020F0502020204030204" pitchFamily="34" charset="0"/>
                <a:cs typeface="Arial" panose="020B0604020202020204" pitchFamily="34" charset="0"/>
              </a:rPr>
            </a:br>
            <a:r>
              <a:rPr lang="en-GB" sz="5600" b="1" kern="100" dirty="0">
                <a:effectLst/>
                <a:latin typeface="Arial" panose="020B0604020202020204" pitchFamily="34" charset="0"/>
                <a:ea typeface="Calibri" panose="020F0502020204030204" pitchFamily="34" charset="0"/>
                <a:cs typeface="Arial" panose="020B0604020202020204" pitchFamily="34" charset="0"/>
              </a:rPr>
              <a:t>Reablement: </a:t>
            </a:r>
            <a:r>
              <a:rPr lang="en-GB" sz="5600" kern="100" dirty="0">
                <a:effectLst/>
                <a:latin typeface="Arial" panose="020B0604020202020204" pitchFamily="34" charset="0"/>
                <a:ea typeface="Calibri" panose="020F0502020204030204" pitchFamily="34" charset="0"/>
                <a:cs typeface="Arial" panose="020B0604020202020204" pitchFamily="34" charset="0"/>
              </a:rPr>
              <a:t>129</a:t>
            </a:r>
          </a:p>
          <a:p>
            <a:endParaRPr lang="en-GB" dirty="0"/>
          </a:p>
        </p:txBody>
      </p:sp>
      <p:sp>
        <p:nvSpPr>
          <p:cNvPr id="4" name="TextBox 3">
            <a:extLst>
              <a:ext uri="{FF2B5EF4-FFF2-40B4-BE49-F238E27FC236}">
                <a16:creationId xmlns:a16="http://schemas.microsoft.com/office/drawing/2014/main" id="{368DEF72-7013-5CFA-5C08-C5DD11BC05B6}"/>
              </a:ext>
            </a:extLst>
          </p:cNvPr>
          <p:cNvSpPr txBox="1"/>
          <p:nvPr/>
        </p:nvSpPr>
        <p:spPr>
          <a:xfrm>
            <a:off x="458584" y="488109"/>
            <a:ext cx="2719591" cy="369332"/>
          </a:xfrm>
          <a:prstGeom prst="rect">
            <a:avLst/>
          </a:prstGeom>
          <a:noFill/>
        </p:spPr>
        <p:txBody>
          <a:bodyPr wrap="none" rtlCol="0">
            <a:spAutoFit/>
          </a:bodyPr>
          <a:lstStyle/>
          <a:p>
            <a:r>
              <a:rPr lang="en-GB" dirty="0">
                <a:solidFill>
                  <a:schemeClr val="bg1"/>
                </a:solidFill>
                <a:latin typeface="Arial" panose="020B0604020202020204" pitchFamily="34" charset="0"/>
                <a:cs typeface="Arial" panose="020B0604020202020204" pitchFamily="34" charset="0"/>
              </a:rPr>
              <a:t>IMPACT ON WAITLISTS</a:t>
            </a:r>
          </a:p>
        </p:txBody>
      </p:sp>
      <p:sp>
        <p:nvSpPr>
          <p:cNvPr id="12" name="TextBox 11">
            <a:extLst>
              <a:ext uri="{FF2B5EF4-FFF2-40B4-BE49-F238E27FC236}">
                <a16:creationId xmlns:a16="http://schemas.microsoft.com/office/drawing/2014/main" id="{5076841D-FD97-4155-504A-70BA87842164}"/>
              </a:ext>
            </a:extLst>
          </p:cNvPr>
          <p:cNvSpPr txBox="1"/>
          <p:nvPr/>
        </p:nvSpPr>
        <p:spPr>
          <a:xfrm>
            <a:off x="7557008" y="3227846"/>
            <a:ext cx="5932426" cy="2066271"/>
          </a:xfrm>
          <a:prstGeom prst="rect">
            <a:avLst/>
          </a:prstGeom>
          <a:noFill/>
        </p:spPr>
        <p:txBody>
          <a:bodyPr wrap="square" rtlCol="0">
            <a:spAutoFit/>
          </a:bodyPr>
          <a:lstStyle/>
          <a:p>
            <a:pPr lvl="1" algn="l">
              <a:lnSpc>
                <a:spcPct val="107000"/>
              </a:lnSpc>
              <a:spcAft>
                <a:spcPts val="800"/>
              </a:spcAft>
              <a:buSzPts val="1000"/>
              <a:tabLst>
                <a:tab pos="914400" algn="l"/>
              </a:tabLst>
            </a:pPr>
            <a:r>
              <a:rPr lang="en-GB" sz="1600" b="1" kern="100" dirty="0">
                <a:effectLst/>
                <a:latin typeface="Arial" panose="020B0604020202020204" pitchFamily="34" charset="0"/>
                <a:ea typeface="Calibri" panose="020F0502020204030204" pitchFamily="34" charset="0"/>
                <a:cs typeface="Arial" panose="020B0604020202020204" pitchFamily="34" charset="0"/>
              </a:rPr>
              <a:t>Reduction in oldest cases waiting time:</a:t>
            </a:r>
          </a:p>
          <a:p>
            <a:pPr marL="1143000" lvl="2" indent="-228600" algn="l">
              <a:lnSpc>
                <a:spcPct val="107000"/>
              </a:lnSpc>
              <a:spcAft>
                <a:spcPts val="800"/>
              </a:spcAft>
              <a:buSzPts val="1000"/>
              <a:buFont typeface="Wingdings" panose="05000000000000000000" pitchFamily="2" charset="2"/>
              <a:buChar char=""/>
              <a:tabLst>
                <a:tab pos="1371600" algn="l"/>
              </a:tabLst>
            </a:pPr>
            <a:r>
              <a:rPr lang="en-GB" sz="1600" kern="100" dirty="0">
                <a:effectLst/>
                <a:latin typeface="Arial" panose="020B0604020202020204" pitchFamily="34" charset="0"/>
                <a:ea typeface="Calibri" panose="020F0502020204030204" pitchFamily="34" charset="0"/>
                <a:cs typeface="Arial" panose="020B0604020202020204" pitchFamily="34" charset="0"/>
              </a:rPr>
              <a:t>IA OT: from 6 months to 5 weeks.</a:t>
            </a:r>
          </a:p>
          <a:p>
            <a:pPr marL="1143000" lvl="2" indent="-228600" algn="l">
              <a:lnSpc>
                <a:spcPct val="107000"/>
              </a:lnSpc>
              <a:spcAft>
                <a:spcPts val="800"/>
              </a:spcAft>
              <a:buSzPts val="1000"/>
              <a:buFont typeface="Wingdings" panose="05000000000000000000" pitchFamily="2" charset="2"/>
              <a:buChar char=""/>
              <a:tabLst>
                <a:tab pos="1371600" algn="l"/>
              </a:tabLst>
            </a:pPr>
            <a:r>
              <a:rPr lang="en-GB" sz="1600" kern="100" dirty="0">
                <a:effectLst/>
                <a:latin typeface="Arial" panose="020B0604020202020204" pitchFamily="34" charset="0"/>
                <a:ea typeface="Calibri" panose="020F0502020204030204" pitchFamily="34" charset="0"/>
                <a:cs typeface="Arial" panose="020B0604020202020204" pitchFamily="34" charset="0"/>
              </a:rPr>
              <a:t>IA FRO: from 1 month to 1 week.</a:t>
            </a:r>
          </a:p>
          <a:p>
            <a:pPr marL="1143000" lvl="2" indent="-228600" algn="l">
              <a:lnSpc>
                <a:spcPct val="107000"/>
              </a:lnSpc>
              <a:spcAft>
                <a:spcPts val="800"/>
              </a:spcAft>
              <a:buSzPts val="1000"/>
              <a:buFont typeface="Wingdings" panose="05000000000000000000" pitchFamily="2" charset="2"/>
              <a:buChar char=""/>
              <a:tabLst>
                <a:tab pos="1371600" algn="l"/>
              </a:tabLst>
            </a:pPr>
            <a:r>
              <a:rPr lang="en-GB" sz="1600" kern="100" dirty="0">
                <a:effectLst/>
                <a:latin typeface="Arial" panose="020B0604020202020204" pitchFamily="34" charset="0"/>
                <a:ea typeface="Calibri" panose="020F0502020204030204" pitchFamily="34" charset="0"/>
                <a:cs typeface="Arial" panose="020B0604020202020204" pitchFamily="34" charset="0"/>
              </a:rPr>
              <a:t>Reablement: maintained at 4 months.</a:t>
            </a:r>
            <a:br>
              <a:rPr lang="en-GB" sz="1600" kern="100" dirty="0">
                <a:effectLst/>
                <a:latin typeface="Arial" panose="020B0604020202020204" pitchFamily="34" charset="0"/>
                <a:ea typeface="Calibri" panose="020F0502020204030204" pitchFamily="34" charset="0"/>
                <a:cs typeface="Arial" panose="020B0604020202020204" pitchFamily="34" charset="0"/>
              </a:rPr>
            </a:br>
            <a:endParaRPr lang="en-GB" sz="1600" kern="100" dirty="0">
              <a:effectLst/>
              <a:latin typeface="Arial" panose="020B0604020202020204" pitchFamily="34" charset="0"/>
              <a:ea typeface="Calibri" panose="020F0502020204030204" pitchFamily="34" charset="0"/>
              <a:cs typeface="Arial" panose="020B0604020202020204" pitchFamily="34" charset="0"/>
            </a:endParaRPr>
          </a:p>
          <a:p>
            <a:endParaRPr lang="en-GB" sz="1600" dirty="0"/>
          </a:p>
        </p:txBody>
      </p:sp>
      <p:graphicFrame>
        <p:nvGraphicFramePr>
          <p:cNvPr id="2" name="Table 1">
            <a:extLst>
              <a:ext uri="{FF2B5EF4-FFF2-40B4-BE49-F238E27FC236}">
                <a16:creationId xmlns:a16="http://schemas.microsoft.com/office/drawing/2014/main" id="{0530F469-319D-A8F0-31D0-4E879C98E326}"/>
              </a:ext>
            </a:extLst>
          </p:cNvPr>
          <p:cNvGraphicFramePr>
            <a:graphicFrameLocks noGrp="1"/>
          </p:cNvGraphicFramePr>
          <p:nvPr>
            <p:extLst>
              <p:ext uri="{D42A27DB-BD31-4B8C-83A1-F6EECF244321}">
                <p14:modId xmlns:p14="http://schemas.microsoft.com/office/powerpoint/2010/main" val="1276546067"/>
              </p:ext>
            </p:extLst>
          </p:nvPr>
        </p:nvGraphicFramePr>
        <p:xfrm>
          <a:off x="6096000" y="1393107"/>
          <a:ext cx="5932427" cy="1577243"/>
        </p:xfrm>
        <a:graphic>
          <a:graphicData uri="http://schemas.openxmlformats.org/drawingml/2006/table">
            <a:tbl>
              <a:tblPr firstRow="1" firstCol="1" bandRow="1">
                <a:tableStyleId>{5C22544A-7EE6-4342-B048-85BDC9FD1C3A}</a:tableStyleId>
              </a:tblPr>
              <a:tblGrid>
                <a:gridCol w="3131433">
                  <a:extLst>
                    <a:ext uri="{9D8B030D-6E8A-4147-A177-3AD203B41FA5}">
                      <a16:colId xmlns:a16="http://schemas.microsoft.com/office/drawing/2014/main" val="1143691485"/>
                    </a:ext>
                  </a:extLst>
                </a:gridCol>
                <a:gridCol w="1359192">
                  <a:extLst>
                    <a:ext uri="{9D8B030D-6E8A-4147-A177-3AD203B41FA5}">
                      <a16:colId xmlns:a16="http://schemas.microsoft.com/office/drawing/2014/main" val="4276644282"/>
                    </a:ext>
                  </a:extLst>
                </a:gridCol>
                <a:gridCol w="1441802">
                  <a:extLst>
                    <a:ext uri="{9D8B030D-6E8A-4147-A177-3AD203B41FA5}">
                      <a16:colId xmlns:a16="http://schemas.microsoft.com/office/drawing/2014/main" val="1180041946"/>
                    </a:ext>
                  </a:extLst>
                </a:gridCol>
              </a:tblGrid>
              <a:tr h="249461">
                <a:tc>
                  <a:txBody>
                    <a:bodyPr/>
                    <a:lstStyle/>
                    <a:p>
                      <a:pPr>
                        <a:lnSpc>
                          <a:spcPct val="115000"/>
                        </a:lnSpc>
                        <a:spcAft>
                          <a:spcPts val="1000"/>
                        </a:spcAft>
                      </a:pPr>
                      <a:r>
                        <a:rPr lang="en-GB" sz="1100" dirty="0">
                          <a:effectLst/>
                        </a:rPr>
                        <a:t>Occupational Therapy</a:t>
                      </a:r>
                      <a:endParaRPr lang="en-GB" sz="1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algn="r">
                        <a:lnSpc>
                          <a:spcPct val="115000"/>
                        </a:lnSpc>
                        <a:spcAft>
                          <a:spcPts val="1000"/>
                        </a:spcAft>
                      </a:pPr>
                      <a:r>
                        <a:rPr lang="en-GB" sz="1100">
                          <a:effectLst/>
                        </a:rPr>
                        <a:t>Dec-23</a:t>
                      </a:r>
                      <a:endParaRPr lang="en-GB" sz="1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algn="r">
                        <a:lnSpc>
                          <a:spcPct val="115000"/>
                        </a:lnSpc>
                        <a:spcAft>
                          <a:spcPts val="1000"/>
                        </a:spcAft>
                      </a:pPr>
                      <a:r>
                        <a:rPr lang="en-GB" sz="1100">
                          <a:effectLst/>
                        </a:rPr>
                        <a:t>May-24</a:t>
                      </a:r>
                      <a:endParaRPr lang="en-GB" sz="1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638470056"/>
                  </a:ext>
                </a:extLst>
              </a:tr>
              <a:tr h="440246">
                <a:tc>
                  <a:txBody>
                    <a:bodyPr/>
                    <a:lstStyle/>
                    <a:p>
                      <a:pPr>
                        <a:lnSpc>
                          <a:spcPct val="115000"/>
                        </a:lnSpc>
                        <a:spcAft>
                          <a:spcPts val="1000"/>
                        </a:spcAft>
                      </a:pPr>
                      <a:r>
                        <a:rPr lang="en-GB" sz="1100">
                          <a:effectLst/>
                        </a:rPr>
                        <a:t>Oldest case waiting for assessment - IA OT</a:t>
                      </a:r>
                      <a:endParaRPr lang="en-GB" sz="1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a:lnSpc>
                          <a:spcPct val="115000"/>
                        </a:lnSpc>
                        <a:spcAft>
                          <a:spcPts val="1000"/>
                        </a:spcAft>
                      </a:pPr>
                      <a:r>
                        <a:rPr lang="en-US" sz="1100">
                          <a:effectLst/>
                        </a:rPr>
                        <a:t>6 months</a:t>
                      </a:r>
                      <a:endParaRPr lang="en-GB" sz="1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a:lnSpc>
                          <a:spcPct val="115000"/>
                        </a:lnSpc>
                        <a:spcAft>
                          <a:spcPts val="1000"/>
                        </a:spcAft>
                      </a:pPr>
                      <a:r>
                        <a:rPr lang="en-US" sz="1100">
                          <a:effectLst/>
                        </a:rPr>
                        <a:t>5 weeks</a:t>
                      </a:r>
                      <a:endParaRPr lang="en-GB" sz="1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57501664"/>
                  </a:ext>
                </a:extLst>
              </a:tr>
              <a:tr h="440246">
                <a:tc>
                  <a:txBody>
                    <a:bodyPr/>
                    <a:lstStyle/>
                    <a:p>
                      <a:pPr>
                        <a:lnSpc>
                          <a:spcPct val="115000"/>
                        </a:lnSpc>
                        <a:spcAft>
                          <a:spcPts val="1000"/>
                        </a:spcAft>
                      </a:pPr>
                      <a:r>
                        <a:rPr lang="en-GB" sz="1100" dirty="0">
                          <a:effectLst/>
                        </a:rPr>
                        <a:t>Oldest case waiting for assessment - IA FRO</a:t>
                      </a:r>
                      <a:endParaRPr lang="en-GB" sz="1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a:lnSpc>
                          <a:spcPct val="115000"/>
                        </a:lnSpc>
                        <a:spcAft>
                          <a:spcPts val="1000"/>
                        </a:spcAft>
                      </a:pPr>
                      <a:r>
                        <a:rPr lang="en-US" sz="1100">
                          <a:effectLst/>
                        </a:rPr>
                        <a:t>1 month</a:t>
                      </a:r>
                      <a:endParaRPr lang="en-GB" sz="1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a:lnSpc>
                          <a:spcPct val="115000"/>
                        </a:lnSpc>
                        <a:spcAft>
                          <a:spcPts val="1000"/>
                        </a:spcAft>
                      </a:pPr>
                      <a:r>
                        <a:rPr lang="en-US" sz="1100">
                          <a:effectLst/>
                        </a:rPr>
                        <a:t>1 week</a:t>
                      </a:r>
                      <a:endParaRPr lang="en-GB" sz="1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440294633"/>
                  </a:ext>
                </a:extLst>
              </a:tr>
              <a:tr h="447290">
                <a:tc>
                  <a:txBody>
                    <a:bodyPr/>
                    <a:lstStyle/>
                    <a:p>
                      <a:pPr>
                        <a:lnSpc>
                          <a:spcPct val="115000"/>
                        </a:lnSpc>
                        <a:spcAft>
                          <a:spcPts val="1000"/>
                        </a:spcAft>
                      </a:pPr>
                      <a:r>
                        <a:rPr lang="en-GB" sz="1100">
                          <a:effectLst/>
                        </a:rPr>
                        <a:t>Oldest case waiting for assessment - Reablement</a:t>
                      </a:r>
                      <a:endParaRPr lang="en-GB" sz="1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a:lnSpc>
                          <a:spcPct val="115000"/>
                        </a:lnSpc>
                        <a:spcAft>
                          <a:spcPts val="1000"/>
                        </a:spcAft>
                      </a:pPr>
                      <a:r>
                        <a:rPr lang="en-GB" sz="1100">
                          <a:effectLst/>
                        </a:rPr>
                        <a:t>4 months</a:t>
                      </a:r>
                      <a:endParaRPr lang="en-GB" sz="1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a:lnSpc>
                          <a:spcPct val="115000"/>
                        </a:lnSpc>
                        <a:spcAft>
                          <a:spcPts val="1000"/>
                        </a:spcAft>
                      </a:pPr>
                      <a:r>
                        <a:rPr lang="en-GB" sz="1100" dirty="0">
                          <a:effectLst/>
                        </a:rPr>
                        <a:t>4 months</a:t>
                      </a:r>
                      <a:endParaRPr lang="en-GB" sz="1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264829703"/>
                  </a:ext>
                </a:extLst>
              </a:tr>
            </a:tbl>
          </a:graphicData>
        </a:graphic>
      </p:graphicFrame>
      <p:graphicFrame>
        <p:nvGraphicFramePr>
          <p:cNvPr id="5" name="Chart 4">
            <a:extLst>
              <a:ext uri="{FF2B5EF4-FFF2-40B4-BE49-F238E27FC236}">
                <a16:creationId xmlns:a16="http://schemas.microsoft.com/office/drawing/2014/main" id="{C9C1840A-A54F-7755-651D-56431C10566F}"/>
              </a:ext>
            </a:extLst>
          </p:cNvPr>
          <p:cNvGraphicFramePr/>
          <p:nvPr>
            <p:extLst>
              <p:ext uri="{D42A27DB-BD31-4B8C-83A1-F6EECF244321}">
                <p14:modId xmlns:p14="http://schemas.microsoft.com/office/powerpoint/2010/main" val="184960368"/>
              </p:ext>
            </p:extLst>
          </p:nvPr>
        </p:nvGraphicFramePr>
        <p:xfrm>
          <a:off x="260350" y="3196947"/>
          <a:ext cx="5835650" cy="2978150"/>
        </p:xfrm>
        <a:graphic>
          <a:graphicData uri="http://schemas.openxmlformats.org/drawingml/2006/chart">
            <c:chart xmlns:c="http://schemas.openxmlformats.org/drawingml/2006/chart" xmlns:r="http://schemas.openxmlformats.org/officeDocument/2006/relationships" r:id="rId4"/>
          </a:graphicData>
        </a:graphic>
      </p:graphicFrame>
      <p:sp>
        <p:nvSpPr>
          <p:cNvPr id="7" name="TextBox 6">
            <a:extLst>
              <a:ext uri="{FF2B5EF4-FFF2-40B4-BE49-F238E27FC236}">
                <a16:creationId xmlns:a16="http://schemas.microsoft.com/office/drawing/2014/main" id="{0E65E6D6-6FFC-67B1-0038-278A15749D2D}"/>
              </a:ext>
            </a:extLst>
          </p:cNvPr>
          <p:cNvSpPr txBox="1"/>
          <p:nvPr/>
        </p:nvSpPr>
        <p:spPr>
          <a:xfrm>
            <a:off x="4751614" y="5459438"/>
            <a:ext cx="7605994" cy="1305422"/>
          </a:xfrm>
          <a:prstGeom prst="rect">
            <a:avLst/>
          </a:prstGeom>
          <a:noFill/>
        </p:spPr>
        <p:txBody>
          <a:bodyPr wrap="square">
            <a:spAutoFit/>
          </a:bodyPr>
          <a:lstStyle/>
          <a:p>
            <a:pPr lvl="1" algn="l">
              <a:lnSpc>
                <a:spcPct val="107000"/>
              </a:lnSpc>
              <a:spcAft>
                <a:spcPts val="800"/>
              </a:spcAft>
              <a:buSzPts val="1000"/>
              <a:tabLst>
                <a:tab pos="914400" algn="l"/>
              </a:tabLst>
            </a:pPr>
            <a:r>
              <a:rPr lang="en-GB" sz="1400" b="1" kern="100" dirty="0">
                <a:latin typeface="Arial" panose="020B0604020202020204" pitchFamily="34" charset="0"/>
                <a:ea typeface="Calibri" panose="020F0502020204030204" pitchFamily="34" charset="0"/>
                <a:cs typeface="Arial" panose="020B0604020202020204" pitchFamily="34" charset="0"/>
              </a:rPr>
              <a:t>Re</a:t>
            </a:r>
            <a:r>
              <a:rPr lang="en-GB" sz="1400" b="1" kern="100" dirty="0">
                <a:effectLst/>
                <a:latin typeface="Arial" panose="020B0604020202020204" pitchFamily="34" charset="0"/>
                <a:ea typeface="Calibri" panose="020F0502020204030204" pitchFamily="34" charset="0"/>
                <a:cs typeface="Arial" panose="020B0604020202020204" pitchFamily="34" charset="0"/>
              </a:rPr>
              <a:t>duction in waiting lists by May 2024:</a:t>
            </a:r>
          </a:p>
          <a:p>
            <a:pPr marL="1143000" lvl="2" indent="-228600" algn="l">
              <a:lnSpc>
                <a:spcPct val="107000"/>
              </a:lnSpc>
              <a:spcAft>
                <a:spcPts val="800"/>
              </a:spcAft>
              <a:buSzPts val="1000"/>
              <a:buFont typeface="Wingdings" panose="05000000000000000000" pitchFamily="2" charset="2"/>
              <a:buChar char=""/>
              <a:tabLst>
                <a:tab pos="1371600" algn="l"/>
              </a:tabLst>
            </a:pPr>
            <a:r>
              <a:rPr lang="en-GB" sz="1400" kern="100" dirty="0">
                <a:effectLst/>
                <a:latin typeface="Arial" panose="020B0604020202020204" pitchFamily="34" charset="0"/>
                <a:ea typeface="Calibri" panose="020F0502020204030204" pitchFamily="34" charset="0"/>
                <a:cs typeface="Arial" panose="020B0604020202020204" pitchFamily="34" charset="0"/>
              </a:rPr>
              <a:t>Initial Assessment OT: 61.05% - 58 cases</a:t>
            </a:r>
          </a:p>
          <a:p>
            <a:pPr marL="1143000" lvl="2" indent="-228600" algn="l">
              <a:lnSpc>
                <a:spcPct val="107000"/>
              </a:lnSpc>
              <a:spcAft>
                <a:spcPts val="800"/>
              </a:spcAft>
              <a:buSzPts val="1000"/>
              <a:buFont typeface="Wingdings" panose="05000000000000000000" pitchFamily="2" charset="2"/>
              <a:buChar char=""/>
              <a:tabLst>
                <a:tab pos="1371600" algn="l"/>
              </a:tabLst>
            </a:pPr>
            <a:r>
              <a:rPr lang="en-GB" sz="1400" kern="100" dirty="0">
                <a:effectLst/>
                <a:latin typeface="Arial" panose="020B0604020202020204" pitchFamily="34" charset="0"/>
                <a:ea typeface="Calibri" panose="020F0502020204030204" pitchFamily="34" charset="0"/>
                <a:cs typeface="Arial" panose="020B0604020202020204" pitchFamily="34" charset="0"/>
              </a:rPr>
              <a:t>Initial Assessment FRO: 38.09% - 8 cases</a:t>
            </a:r>
          </a:p>
          <a:p>
            <a:pPr marL="1143000" lvl="2" indent="-228600" algn="l">
              <a:lnSpc>
                <a:spcPct val="107000"/>
              </a:lnSpc>
              <a:spcAft>
                <a:spcPts val="800"/>
              </a:spcAft>
              <a:buSzPts val="1000"/>
              <a:buFont typeface="Wingdings" panose="05000000000000000000" pitchFamily="2" charset="2"/>
              <a:buChar char=""/>
              <a:tabLst>
                <a:tab pos="1371600" algn="l"/>
              </a:tabLst>
            </a:pPr>
            <a:r>
              <a:rPr lang="en-GB" sz="1400" kern="100" dirty="0">
                <a:effectLst/>
                <a:latin typeface="Arial" panose="020B0604020202020204" pitchFamily="34" charset="0"/>
                <a:ea typeface="Calibri" panose="020F0502020204030204" pitchFamily="34" charset="0"/>
                <a:cs typeface="Arial" panose="020B0604020202020204" pitchFamily="34" charset="0"/>
              </a:rPr>
              <a:t>Reablement: 51.16% - 66 cases</a:t>
            </a:r>
          </a:p>
        </p:txBody>
      </p:sp>
    </p:spTree>
    <p:extLst>
      <p:ext uri="{BB962C8B-B14F-4D97-AF65-F5344CB8AC3E}">
        <p14:creationId xmlns:p14="http://schemas.microsoft.com/office/powerpoint/2010/main" val="13122096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 calcmode="lin" valueType="num">
                                      <p:cBhvr additive="base">
                                        <p:cTn id="22" dur="500" fill="hold"/>
                                        <p:tgtEl>
                                          <p:spTgt spid="5"/>
                                        </p:tgtEl>
                                        <p:attrNameLst>
                                          <p:attrName>ppt_x</p:attrName>
                                        </p:attrNameLst>
                                      </p:cBhvr>
                                      <p:tavLst>
                                        <p:tav tm="0">
                                          <p:val>
                                            <p:strVal val="#ppt_x"/>
                                          </p:val>
                                        </p:tav>
                                        <p:tav tm="100000">
                                          <p:val>
                                            <p:strVal val="#ppt_x"/>
                                          </p:val>
                                        </p:tav>
                                      </p:tavLst>
                                    </p:anim>
                                    <p:anim calcmode="lin" valueType="num">
                                      <p:cBhvr additive="base">
                                        <p:cTn id="23"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nodeType="clickEffect">
                                  <p:stCondLst>
                                    <p:cond delay="0"/>
                                  </p:stCondLst>
                                  <p:childTnLst>
                                    <p:set>
                                      <p:cBhvr>
                                        <p:cTn id="27" dur="1" fill="hold">
                                          <p:stCondLst>
                                            <p:cond delay="0"/>
                                          </p:stCondLst>
                                        </p:cTn>
                                        <p:tgtEl>
                                          <p:spTgt spid="7">
                                            <p:txEl>
                                              <p:pRg st="0" end="0"/>
                                            </p:txEl>
                                          </p:spTgt>
                                        </p:tgtEl>
                                        <p:attrNameLst>
                                          <p:attrName>style.visibility</p:attrName>
                                        </p:attrNameLst>
                                      </p:cBhvr>
                                      <p:to>
                                        <p:strVal val="visible"/>
                                      </p:to>
                                    </p:set>
                                    <p:anim calcmode="lin" valueType="num">
                                      <p:cBhvr additive="base">
                                        <p:cTn id="28"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nodeType="clickEffect">
                                  <p:stCondLst>
                                    <p:cond delay="0"/>
                                  </p:stCondLst>
                                  <p:childTnLst>
                                    <p:set>
                                      <p:cBhvr>
                                        <p:cTn id="33" dur="1" fill="hold">
                                          <p:stCondLst>
                                            <p:cond delay="0"/>
                                          </p:stCondLst>
                                        </p:cTn>
                                        <p:tgtEl>
                                          <p:spTgt spid="7">
                                            <p:txEl>
                                              <p:pRg st="1" end="1"/>
                                            </p:txEl>
                                          </p:spTgt>
                                        </p:tgtEl>
                                        <p:attrNameLst>
                                          <p:attrName>style.visibility</p:attrName>
                                        </p:attrNameLst>
                                      </p:cBhvr>
                                      <p:to>
                                        <p:strVal val="visible"/>
                                      </p:to>
                                    </p:set>
                                    <p:animEffect transition="in" filter="fade">
                                      <p:cBhvr>
                                        <p:cTn id="34" dur="500"/>
                                        <p:tgtEl>
                                          <p:spTgt spid="7">
                                            <p:txEl>
                                              <p:pRg st="1" end="1"/>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nodeType="clickEffect">
                                  <p:stCondLst>
                                    <p:cond delay="0"/>
                                  </p:stCondLst>
                                  <p:childTnLst>
                                    <p:set>
                                      <p:cBhvr>
                                        <p:cTn id="38" dur="1" fill="hold">
                                          <p:stCondLst>
                                            <p:cond delay="0"/>
                                          </p:stCondLst>
                                        </p:cTn>
                                        <p:tgtEl>
                                          <p:spTgt spid="7">
                                            <p:txEl>
                                              <p:pRg st="2" end="2"/>
                                            </p:txEl>
                                          </p:spTgt>
                                        </p:tgtEl>
                                        <p:attrNameLst>
                                          <p:attrName>style.visibility</p:attrName>
                                        </p:attrNameLst>
                                      </p:cBhvr>
                                      <p:to>
                                        <p:strVal val="visible"/>
                                      </p:to>
                                    </p:set>
                                    <p:animEffect transition="in" filter="fade">
                                      <p:cBhvr>
                                        <p:cTn id="39" dur="500"/>
                                        <p:tgtEl>
                                          <p:spTgt spid="7">
                                            <p:txEl>
                                              <p:pRg st="2" end="2"/>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nodeType="clickEffect">
                                  <p:stCondLst>
                                    <p:cond delay="0"/>
                                  </p:stCondLst>
                                  <p:childTnLst>
                                    <p:set>
                                      <p:cBhvr>
                                        <p:cTn id="43" dur="1" fill="hold">
                                          <p:stCondLst>
                                            <p:cond delay="0"/>
                                          </p:stCondLst>
                                        </p:cTn>
                                        <p:tgtEl>
                                          <p:spTgt spid="7">
                                            <p:txEl>
                                              <p:pRg st="3" end="3"/>
                                            </p:txEl>
                                          </p:spTgt>
                                        </p:tgtEl>
                                        <p:attrNameLst>
                                          <p:attrName>style.visibility</p:attrName>
                                        </p:attrNameLst>
                                      </p:cBhvr>
                                      <p:to>
                                        <p:strVal val="visible"/>
                                      </p:to>
                                    </p:set>
                                    <p:animEffect transition="in" filter="fade">
                                      <p:cBhvr>
                                        <p:cTn id="44" dur="500"/>
                                        <p:tgtEl>
                                          <p:spTgt spid="7">
                                            <p:txEl>
                                              <p:pRg st="3" end="3"/>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gtEl>
                                        <p:attrNameLst>
                                          <p:attrName>style.visibility</p:attrName>
                                        </p:attrNameLst>
                                      </p:cBhvr>
                                      <p:to>
                                        <p:strVal val="visible"/>
                                      </p:to>
                                    </p:set>
                                    <p:anim calcmode="lin" valueType="num">
                                      <p:cBhvr additive="base">
                                        <p:cTn id="49" dur="500" fill="hold"/>
                                        <p:tgtEl>
                                          <p:spTgt spid="2"/>
                                        </p:tgtEl>
                                        <p:attrNameLst>
                                          <p:attrName>ppt_x</p:attrName>
                                        </p:attrNameLst>
                                      </p:cBhvr>
                                      <p:tavLst>
                                        <p:tav tm="0">
                                          <p:val>
                                            <p:strVal val="#ppt_x"/>
                                          </p:val>
                                        </p:tav>
                                        <p:tav tm="100000">
                                          <p:val>
                                            <p:strVal val="#ppt_x"/>
                                          </p:val>
                                        </p:tav>
                                      </p:tavLst>
                                    </p:anim>
                                    <p:anim calcmode="lin" valueType="num">
                                      <p:cBhvr additive="base">
                                        <p:cTn id="50"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10" presetClass="entr" presetSubtype="0" fill="hold" nodeType="clickEffect">
                                  <p:stCondLst>
                                    <p:cond delay="0"/>
                                  </p:stCondLst>
                                  <p:childTnLst>
                                    <p:set>
                                      <p:cBhvr>
                                        <p:cTn id="54" dur="1" fill="hold">
                                          <p:stCondLst>
                                            <p:cond delay="0"/>
                                          </p:stCondLst>
                                        </p:cTn>
                                        <p:tgtEl>
                                          <p:spTgt spid="12">
                                            <p:txEl>
                                              <p:pRg st="0" end="0"/>
                                            </p:txEl>
                                          </p:spTgt>
                                        </p:tgtEl>
                                        <p:attrNameLst>
                                          <p:attrName>style.visibility</p:attrName>
                                        </p:attrNameLst>
                                      </p:cBhvr>
                                      <p:to>
                                        <p:strVal val="visible"/>
                                      </p:to>
                                    </p:set>
                                    <p:animEffect transition="in" filter="fade">
                                      <p:cBhvr>
                                        <p:cTn id="55" dur="500"/>
                                        <p:tgtEl>
                                          <p:spTgt spid="12">
                                            <p:txEl>
                                              <p:pRg st="0" end="0"/>
                                            </p:txEl>
                                          </p:spTgt>
                                        </p:tgtEl>
                                      </p:cBhvr>
                                    </p:animEffect>
                                  </p:childTnLst>
                                </p:cTn>
                              </p:par>
                            </p:childTnLst>
                          </p:cTn>
                        </p:par>
                      </p:childTnLst>
                    </p:cTn>
                  </p:par>
                  <p:par>
                    <p:cTn id="56" fill="hold">
                      <p:stCondLst>
                        <p:cond delay="indefinite"/>
                      </p:stCondLst>
                      <p:childTnLst>
                        <p:par>
                          <p:cTn id="57" fill="hold">
                            <p:stCondLst>
                              <p:cond delay="0"/>
                            </p:stCondLst>
                            <p:childTnLst>
                              <p:par>
                                <p:cTn id="58" presetID="10" presetClass="entr" presetSubtype="0" fill="hold" nodeType="clickEffect">
                                  <p:stCondLst>
                                    <p:cond delay="0"/>
                                  </p:stCondLst>
                                  <p:childTnLst>
                                    <p:set>
                                      <p:cBhvr>
                                        <p:cTn id="59" dur="1" fill="hold">
                                          <p:stCondLst>
                                            <p:cond delay="0"/>
                                          </p:stCondLst>
                                        </p:cTn>
                                        <p:tgtEl>
                                          <p:spTgt spid="12">
                                            <p:txEl>
                                              <p:pRg st="1" end="1"/>
                                            </p:txEl>
                                          </p:spTgt>
                                        </p:tgtEl>
                                        <p:attrNameLst>
                                          <p:attrName>style.visibility</p:attrName>
                                        </p:attrNameLst>
                                      </p:cBhvr>
                                      <p:to>
                                        <p:strVal val="visible"/>
                                      </p:to>
                                    </p:set>
                                    <p:animEffect transition="in" filter="fade">
                                      <p:cBhvr>
                                        <p:cTn id="60" dur="500"/>
                                        <p:tgtEl>
                                          <p:spTgt spid="12">
                                            <p:txEl>
                                              <p:pRg st="1" end="1"/>
                                            </p:txEl>
                                          </p:spTgt>
                                        </p:tgtEl>
                                      </p:cBhvr>
                                    </p:animEffect>
                                  </p:childTnLst>
                                </p:cTn>
                              </p:par>
                              <p:par>
                                <p:cTn id="61" presetID="10" presetClass="entr" presetSubtype="0" fill="hold" nodeType="withEffect">
                                  <p:stCondLst>
                                    <p:cond delay="0"/>
                                  </p:stCondLst>
                                  <p:childTnLst>
                                    <p:set>
                                      <p:cBhvr>
                                        <p:cTn id="62" dur="1" fill="hold">
                                          <p:stCondLst>
                                            <p:cond delay="0"/>
                                          </p:stCondLst>
                                        </p:cTn>
                                        <p:tgtEl>
                                          <p:spTgt spid="12">
                                            <p:txEl>
                                              <p:pRg st="2" end="2"/>
                                            </p:txEl>
                                          </p:spTgt>
                                        </p:tgtEl>
                                        <p:attrNameLst>
                                          <p:attrName>style.visibility</p:attrName>
                                        </p:attrNameLst>
                                      </p:cBhvr>
                                      <p:to>
                                        <p:strVal val="visible"/>
                                      </p:to>
                                    </p:set>
                                    <p:animEffect transition="in" filter="fade">
                                      <p:cBhvr>
                                        <p:cTn id="63" dur="500"/>
                                        <p:tgtEl>
                                          <p:spTgt spid="12">
                                            <p:txEl>
                                              <p:pRg st="2" end="2"/>
                                            </p:txEl>
                                          </p:spTgt>
                                        </p:tgtEl>
                                      </p:cBhvr>
                                    </p:animEffect>
                                  </p:childTnLst>
                                </p:cTn>
                              </p:par>
                              <p:par>
                                <p:cTn id="64" presetID="10" presetClass="entr" presetSubtype="0" fill="hold" nodeType="withEffect">
                                  <p:stCondLst>
                                    <p:cond delay="0"/>
                                  </p:stCondLst>
                                  <p:childTnLst>
                                    <p:set>
                                      <p:cBhvr>
                                        <p:cTn id="65" dur="1" fill="hold">
                                          <p:stCondLst>
                                            <p:cond delay="0"/>
                                          </p:stCondLst>
                                        </p:cTn>
                                        <p:tgtEl>
                                          <p:spTgt spid="12">
                                            <p:txEl>
                                              <p:pRg st="3" end="3"/>
                                            </p:txEl>
                                          </p:spTgt>
                                        </p:tgtEl>
                                        <p:attrNameLst>
                                          <p:attrName>style.visibility</p:attrName>
                                        </p:attrNameLst>
                                      </p:cBhvr>
                                      <p:to>
                                        <p:strVal val="visible"/>
                                      </p:to>
                                    </p:set>
                                    <p:animEffect transition="in" filter="fade">
                                      <p:cBhvr>
                                        <p:cTn id="66" dur="500"/>
                                        <p:tgtEl>
                                          <p:spTgt spid="1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4F7B0B8F-854A-3755-75F0-C56EF4A7DF05}"/>
              </a:ext>
            </a:extLst>
          </p:cNvPr>
          <p:cNvSpPr>
            <a:spLocks noGrp="1"/>
          </p:cNvSpPr>
          <p:nvPr>
            <p:ph type="subTitle" idx="1"/>
          </p:nvPr>
        </p:nvSpPr>
        <p:spPr>
          <a:xfrm>
            <a:off x="332014" y="1391058"/>
            <a:ext cx="11527971" cy="4405585"/>
          </a:xfrm>
        </p:spPr>
        <p:txBody>
          <a:bodyPr>
            <a:normAutofit fontScale="92500" lnSpcReduction="10000"/>
          </a:bodyPr>
          <a:lstStyle/>
          <a:p>
            <a:pPr lvl="0" algn="just">
              <a:lnSpc>
                <a:spcPct val="107000"/>
              </a:lnSpc>
              <a:spcAft>
                <a:spcPts val="800"/>
              </a:spcAft>
            </a:pPr>
            <a:r>
              <a:rPr lang="en-US" sz="1800" dirty="0">
                <a:effectLst/>
                <a:latin typeface="Arial" panose="020B0604020202020204" pitchFamily="34" charset="0"/>
                <a:ea typeface="Aptos" panose="020B0004020202020204" pitchFamily="34" charset="0"/>
                <a:cs typeface="Times New Roman" panose="02020603050405020304" pitchFamily="18" charset="0"/>
              </a:rPr>
              <a:t>Areas to consider:</a:t>
            </a:r>
            <a:endParaRPr lang="en-GB" dirty="0"/>
          </a:p>
          <a:p>
            <a:pPr marL="285750" lvl="0" indent="-285750" algn="l">
              <a:lnSpc>
                <a:spcPct val="107000"/>
              </a:lnSpc>
              <a:spcAft>
                <a:spcPts val="800"/>
              </a:spcAft>
              <a:buFont typeface="Arial" panose="020B0604020202020204" pitchFamily="34" charset="0"/>
              <a:buChar char="•"/>
            </a:pPr>
            <a:r>
              <a:rPr lang="en-GB" sz="1800" dirty="0">
                <a:latin typeface="Arial" panose="020B0604020202020204" pitchFamily="34" charset="0"/>
                <a:ea typeface="Aptos" panose="020B0004020202020204" pitchFamily="34" charset="0"/>
                <a:cs typeface="Times New Roman" panose="02020603050405020304" pitchFamily="18" charset="0"/>
              </a:rPr>
              <a:t>Other </a:t>
            </a:r>
            <a:r>
              <a:rPr lang="en-GB" sz="1800" dirty="0">
                <a:effectLst/>
                <a:latin typeface="Arial" panose="020B0604020202020204" pitchFamily="34" charset="0"/>
                <a:ea typeface="Aptos" panose="020B0004020202020204" pitchFamily="34" charset="0"/>
                <a:cs typeface="Times New Roman" panose="02020603050405020304" pitchFamily="18" charset="0"/>
              </a:rPr>
              <a:t>factors that contributed to reducing waitlist: </a:t>
            </a:r>
            <a:br>
              <a:rPr lang="en-GB" sz="1800" dirty="0">
                <a:effectLst/>
                <a:latin typeface="Arial" panose="020B0604020202020204" pitchFamily="34" charset="0"/>
                <a:ea typeface="Aptos" panose="020B0004020202020204" pitchFamily="34" charset="0"/>
                <a:cs typeface="Times New Roman" panose="02020603050405020304" pitchFamily="18" charset="0"/>
              </a:rPr>
            </a:br>
            <a:r>
              <a:rPr lang="en-GB" sz="1800" dirty="0">
                <a:effectLst/>
                <a:latin typeface="Arial" panose="020B0604020202020204" pitchFamily="34" charset="0"/>
                <a:ea typeface="Aptos" panose="020B0004020202020204" pitchFamily="34" charset="0"/>
                <a:cs typeface="Times New Roman" panose="02020603050405020304" pitchFamily="18" charset="0"/>
              </a:rPr>
              <a:t>- changes in OT allocation system,</a:t>
            </a:r>
            <a:br>
              <a:rPr lang="en-GB" sz="1800" dirty="0">
                <a:effectLst/>
                <a:latin typeface="Arial" panose="020B0604020202020204" pitchFamily="34" charset="0"/>
                <a:ea typeface="Aptos" panose="020B0004020202020204" pitchFamily="34" charset="0"/>
                <a:cs typeface="Times New Roman" panose="02020603050405020304" pitchFamily="18" charset="0"/>
              </a:rPr>
            </a:br>
            <a:r>
              <a:rPr lang="en-GB" sz="1800" dirty="0">
                <a:effectLst/>
                <a:latin typeface="Arial" panose="020B0604020202020204" pitchFamily="34" charset="0"/>
                <a:ea typeface="Aptos" panose="020B0004020202020204" pitchFamily="34" charset="0"/>
                <a:cs typeface="Times New Roman" panose="02020603050405020304" pitchFamily="18" charset="0"/>
              </a:rPr>
              <a:t>- number </a:t>
            </a:r>
            <a:r>
              <a:rPr lang="en-GB" sz="1800" dirty="0">
                <a:latin typeface="Arial" panose="020B0604020202020204" pitchFamily="34" charset="0"/>
                <a:ea typeface="Aptos" panose="020B0004020202020204" pitchFamily="34" charset="0"/>
                <a:cs typeface="Times New Roman" panose="02020603050405020304" pitchFamily="18" charset="0"/>
              </a:rPr>
              <a:t>of referrals to services with increase during winter months</a:t>
            </a:r>
            <a:r>
              <a:rPr lang="en-GB" sz="1800" dirty="0">
                <a:effectLst/>
                <a:latin typeface="Arial" panose="020B0604020202020204" pitchFamily="34" charset="0"/>
                <a:ea typeface="Aptos" panose="020B0004020202020204" pitchFamily="34" charset="0"/>
                <a:cs typeface="Times New Roman" panose="02020603050405020304" pitchFamily="18" charset="0"/>
              </a:rPr>
              <a:t>,</a:t>
            </a:r>
            <a:br>
              <a:rPr lang="en-GB" sz="1800" dirty="0">
                <a:effectLst/>
                <a:latin typeface="Arial" panose="020B0604020202020204" pitchFamily="34" charset="0"/>
                <a:ea typeface="Aptos" panose="020B0004020202020204" pitchFamily="34" charset="0"/>
                <a:cs typeface="Times New Roman" panose="02020603050405020304" pitchFamily="18" charset="0"/>
              </a:rPr>
            </a:br>
            <a:r>
              <a:rPr lang="en-GB" sz="1800" dirty="0">
                <a:effectLst/>
                <a:latin typeface="Arial" panose="020B0604020202020204" pitchFamily="34" charset="0"/>
                <a:ea typeface="Aptos" panose="020B0004020202020204" pitchFamily="34" charset="0"/>
                <a:cs typeface="Times New Roman" panose="02020603050405020304" pitchFamily="18" charset="0"/>
              </a:rPr>
              <a:t>- hospital re-admissions while on the waitlist,</a:t>
            </a:r>
            <a:br>
              <a:rPr lang="en-GB" sz="1800" dirty="0">
                <a:effectLst/>
                <a:latin typeface="Arial" panose="020B0604020202020204" pitchFamily="34" charset="0"/>
                <a:ea typeface="Aptos" panose="020B0004020202020204" pitchFamily="34" charset="0"/>
                <a:cs typeface="Times New Roman" panose="02020603050405020304" pitchFamily="18" charset="0"/>
              </a:rPr>
            </a:br>
            <a:r>
              <a:rPr lang="en-GB" sz="1800" dirty="0">
                <a:effectLst/>
                <a:latin typeface="Arial" panose="020B0604020202020204" pitchFamily="34" charset="0"/>
                <a:ea typeface="Aptos" panose="020B0004020202020204" pitchFamily="34" charset="0"/>
                <a:cs typeface="Times New Roman" panose="02020603050405020304" pitchFamily="18" charset="0"/>
              </a:rPr>
              <a:t>- duplication of referrals with other community therapy team and case re-allocation while on the waitlist.</a:t>
            </a:r>
          </a:p>
          <a:p>
            <a:pPr marL="285750" indent="-285750" algn="just">
              <a:lnSpc>
                <a:spcPct val="107000"/>
              </a:lnSpc>
              <a:spcAft>
                <a:spcPts val="800"/>
              </a:spcAft>
              <a:buFont typeface="Arial" panose="020B0604020202020204" pitchFamily="34" charset="0"/>
              <a:buChar char="•"/>
            </a:pPr>
            <a:r>
              <a:rPr lang="en-GB" sz="1800" dirty="0">
                <a:latin typeface="Arial" panose="020B0604020202020204" pitchFamily="34" charset="0"/>
                <a:ea typeface="Aptos" panose="020B0004020202020204" pitchFamily="34" charset="0"/>
                <a:cs typeface="Times New Roman" panose="02020603050405020304" pitchFamily="18" charset="0"/>
              </a:rPr>
              <a:t>Physiotherapist assesses areas/outcomes of the Care Act (2014) including: nutrition, washing, dressing, accessing the community and managing a habitable home; however, is not required to complete the full Care Act assessment. While IAT, FROs and Reablement OTs complete the Care Act (2014) assessment as part of their input, which results to a larger piece of work.</a:t>
            </a:r>
          </a:p>
          <a:p>
            <a:pPr marL="285750" indent="-285750" algn="just">
              <a:lnSpc>
                <a:spcPct val="107000"/>
              </a:lnSpc>
              <a:spcAft>
                <a:spcPts val="800"/>
              </a:spcAft>
              <a:buFont typeface="Arial" panose="020B0604020202020204" pitchFamily="34" charset="0"/>
              <a:buChar char="•"/>
            </a:pPr>
            <a:r>
              <a:rPr lang="en-GB" sz="1800" dirty="0">
                <a:effectLst/>
                <a:latin typeface="Arial" panose="020B0604020202020204" pitchFamily="34" charset="0"/>
                <a:ea typeface="Aptos" panose="020B0004020202020204" pitchFamily="34" charset="0"/>
                <a:cs typeface="Times New Roman" panose="02020603050405020304" pitchFamily="18" charset="0"/>
              </a:rPr>
              <a:t>Physiotherapy outcome survey </a:t>
            </a:r>
            <a:r>
              <a:rPr lang="en-GB" sz="1800" dirty="0">
                <a:latin typeface="Arial" panose="020B0604020202020204" pitchFamily="34" charset="0"/>
                <a:ea typeface="Aptos" panose="020B0004020202020204" pitchFamily="34" charset="0"/>
                <a:cs typeface="Times New Roman" panose="02020603050405020304" pitchFamily="18" charset="0"/>
              </a:rPr>
              <a:t>are sent out on discharge </a:t>
            </a:r>
            <a:r>
              <a:rPr lang="en-GB" sz="1800" dirty="0">
                <a:effectLst/>
                <a:latin typeface="Arial" panose="020B0604020202020204" pitchFamily="34" charset="0"/>
                <a:ea typeface="Aptos" panose="020B0004020202020204" pitchFamily="34" charset="0"/>
                <a:cs typeface="Times New Roman" panose="02020603050405020304" pitchFamily="18" charset="0"/>
              </a:rPr>
              <a:t>but have not been collected and analysed. </a:t>
            </a:r>
            <a:r>
              <a:rPr lang="en-GB" sz="1800" dirty="0">
                <a:latin typeface="Arial" panose="020B0604020202020204" pitchFamily="34" charset="0"/>
                <a:ea typeface="Aptos" panose="020B0004020202020204" pitchFamily="34" charset="0"/>
                <a:cs typeface="Times New Roman" panose="02020603050405020304" pitchFamily="18" charset="0"/>
              </a:rPr>
              <a:t>In comparison to Reablement OTs who are using 3 outcome measures: Canadian Occupational Performance Measure (COPM) in Initial assessment, Goal Attainment Scale (GAS) and Warwick Edinburgh Mental Wellbeing Scale (WEMWBS). An area to explore further with PT pilot is use of outcome measures that streamlines with IAT and Reablement Service.</a:t>
            </a:r>
            <a:endParaRPr lang="en-US" sz="1800" dirty="0">
              <a:effectLst/>
              <a:latin typeface="Arial" panose="020B0604020202020204" pitchFamily="34" charset="0"/>
              <a:ea typeface="Aptos" panose="020B000402020202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1CB70252-0712-830D-4984-E7D36B7C6589}"/>
              </a:ext>
            </a:extLst>
          </p:cNvPr>
          <p:cNvSpPr txBox="1"/>
          <p:nvPr/>
        </p:nvSpPr>
        <p:spPr>
          <a:xfrm>
            <a:off x="332014" y="596423"/>
            <a:ext cx="5468613" cy="369332"/>
          </a:xfrm>
          <a:prstGeom prst="rect">
            <a:avLst/>
          </a:prstGeom>
          <a:noFill/>
        </p:spPr>
        <p:txBody>
          <a:bodyPr wrap="none" rtlCol="0">
            <a:spAutoFit/>
          </a:bodyPr>
          <a:lstStyle/>
          <a:p>
            <a:r>
              <a:rPr lang="en-GB" dirty="0">
                <a:solidFill>
                  <a:schemeClr val="bg1"/>
                </a:solidFill>
                <a:latin typeface="Arial" panose="020B0604020202020204" pitchFamily="34" charset="0"/>
                <a:cs typeface="Arial" panose="020B0604020202020204" pitchFamily="34" charset="0"/>
              </a:rPr>
              <a:t>OTHER FACTORS TO CONSIDER AND IMPROVE</a:t>
            </a:r>
          </a:p>
        </p:txBody>
      </p:sp>
    </p:spTree>
    <p:extLst>
      <p:ext uri="{BB962C8B-B14F-4D97-AF65-F5344CB8AC3E}">
        <p14:creationId xmlns:p14="http://schemas.microsoft.com/office/powerpoint/2010/main" val="24185214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4F7B0B8F-854A-3755-75F0-C56EF4A7DF05}"/>
              </a:ext>
            </a:extLst>
          </p:cNvPr>
          <p:cNvSpPr>
            <a:spLocks noGrp="1"/>
          </p:cNvSpPr>
          <p:nvPr>
            <p:ph type="subTitle" idx="1"/>
          </p:nvPr>
        </p:nvSpPr>
        <p:spPr>
          <a:xfrm>
            <a:off x="332014" y="1570672"/>
            <a:ext cx="11527971" cy="3962037"/>
          </a:xfrm>
        </p:spPr>
        <p:txBody>
          <a:bodyPr>
            <a:normAutofit lnSpcReduction="10000"/>
          </a:bodyPr>
          <a:lstStyle/>
          <a:p>
            <a:pPr algn="just">
              <a:lnSpc>
                <a:spcPct val="115000"/>
              </a:lnSpc>
              <a:spcAft>
                <a:spcPts val="1000"/>
              </a:spcAft>
            </a:pPr>
            <a:r>
              <a:rPr lang="en-US" sz="1800" dirty="0">
                <a:effectLst/>
                <a:latin typeface="Arial" panose="020B0604020202020204" pitchFamily="34" charset="0"/>
                <a:ea typeface="Aptos" panose="020B0004020202020204" pitchFamily="34" charset="0"/>
                <a:cs typeface="Times New Roman" panose="02020603050405020304" pitchFamily="18" charset="0"/>
              </a:rPr>
              <a:t>Having a Physiotherapist available to review and assess residents referred for ASC support has enabled more joined working, thus: </a:t>
            </a:r>
            <a:endParaRPr lang="en-GB" sz="18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gn="just">
              <a:lnSpc>
                <a:spcPct val="107000"/>
              </a:lnSpc>
              <a:spcAft>
                <a:spcPts val="800"/>
              </a:spcAft>
              <a:buFont typeface="Calibri" panose="020F0502020204030204" pitchFamily="34" charset="0"/>
              <a:buChar char="-"/>
            </a:pPr>
            <a:r>
              <a:rPr lang="en-US" sz="1800" dirty="0">
                <a:effectLst/>
                <a:latin typeface="Arial" panose="020B0604020202020204" pitchFamily="34" charset="0"/>
                <a:ea typeface="Aptos" panose="020B0004020202020204" pitchFamily="34" charset="0"/>
                <a:cs typeface="Times New Roman" panose="02020603050405020304" pitchFamily="18" charset="0"/>
              </a:rPr>
              <a:t>Reduction in duplicate referrals, where a patient is referred to both health and Adult Social Care (ASC) teams.</a:t>
            </a:r>
            <a:endParaRPr lang="en-GB" sz="18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gn="just">
              <a:lnSpc>
                <a:spcPct val="107000"/>
              </a:lnSpc>
              <a:spcAft>
                <a:spcPts val="800"/>
              </a:spcAft>
              <a:buFont typeface="Calibri" panose="020F0502020204030204" pitchFamily="34" charset="0"/>
              <a:buChar char="-"/>
            </a:pPr>
            <a:r>
              <a:rPr lang="en-US" sz="1800" dirty="0">
                <a:effectLst/>
                <a:latin typeface="Arial" panose="020B0604020202020204" pitchFamily="34" charset="0"/>
                <a:ea typeface="Aptos" panose="020B0004020202020204" pitchFamily="34" charset="0"/>
                <a:cs typeface="Times New Roman" panose="02020603050405020304" pitchFamily="18" charset="0"/>
              </a:rPr>
              <a:t>Information sharing (with consent) to enable better understanding of a resident's condition and knowledge of multi-disciplinary recommendations (e.g. health consultant, housing, benefits, safeguarding, etc.) through use of EMIS.</a:t>
            </a:r>
            <a:endParaRPr lang="en-GB" sz="18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gn="just">
              <a:lnSpc>
                <a:spcPct val="107000"/>
              </a:lnSpc>
              <a:spcAft>
                <a:spcPts val="800"/>
              </a:spcAft>
              <a:buFont typeface="Calibri" panose="020F0502020204030204" pitchFamily="34" charset="0"/>
              <a:buChar char="-"/>
            </a:pPr>
            <a:r>
              <a:rPr lang="en-US" sz="1800" dirty="0">
                <a:effectLst/>
                <a:latin typeface="Arial" panose="020B0604020202020204" pitchFamily="34" charset="0"/>
                <a:ea typeface="Aptos" panose="020B0004020202020204" pitchFamily="34" charset="0"/>
                <a:cs typeface="Times New Roman" panose="02020603050405020304" pitchFamily="18" charset="0"/>
              </a:rPr>
              <a:t>Knowledge sharing between professionals, enabling ASC staff to feel more empowered when discussing mobility concerns with residents. </a:t>
            </a:r>
            <a:endParaRPr lang="en-GB" sz="18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gn="just">
              <a:lnSpc>
                <a:spcPct val="107000"/>
              </a:lnSpc>
              <a:spcAft>
                <a:spcPts val="800"/>
              </a:spcAft>
              <a:buFont typeface="Calibri" panose="020F0502020204030204" pitchFamily="34" charset="0"/>
              <a:buChar char="-"/>
            </a:pPr>
            <a:r>
              <a:rPr lang="en-US" sz="1800" dirty="0">
                <a:effectLst/>
                <a:latin typeface="Arial" panose="020B0604020202020204" pitchFamily="34" charset="0"/>
                <a:ea typeface="Aptos" panose="020B0004020202020204" pitchFamily="34" charset="0"/>
                <a:cs typeface="Times New Roman" panose="02020603050405020304" pitchFamily="18" charset="0"/>
              </a:rPr>
              <a:t>Reduced referrals between teams. </a:t>
            </a:r>
          </a:p>
          <a:p>
            <a:endParaRPr lang="en-GB" dirty="0"/>
          </a:p>
        </p:txBody>
      </p:sp>
      <p:sp>
        <p:nvSpPr>
          <p:cNvPr id="6" name="TextBox 5">
            <a:extLst>
              <a:ext uri="{FF2B5EF4-FFF2-40B4-BE49-F238E27FC236}">
                <a16:creationId xmlns:a16="http://schemas.microsoft.com/office/drawing/2014/main" id="{1CB70252-0712-830D-4984-E7D36B7C6589}"/>
              </a:ext>
            </a:extLst>
          </p:cNvPr>
          <p:cNvSpPr txBox="1"/>
          <p:nvPr/>
        </p:nvSpPr>
        <p:spPr>
          <a:xfrm>
            <a:off x="332014" y="596423"/>
            <a:ext cx="1723549" cy="369332"/>
          </a:xfrm>
          <a:prstGeom prst="rect">
            <a:avLst/>
          </a:prstGeom>
          <a:noFill/>
        </p:spPr>
        <p:txBody>
          <a:bodyPr wrap="none" rtlCol="0">
            <a:spAutoFit/>
          </a:bodyPr>
          <a:lstStyle/>
          <a:p>
            <a:r>
              <a:rPr lang="en-GB" dirty="0">
                <a:solidFill>
                  <a:schemeClr val="bg1"/>
                </a:solidFill>
                <a:latin typeface="Arial" panose="020B0604020202020204" pitchFamily="34" charset="0"/>
                <a:cs typeface="Arial" panose="020B0604020202020204" pitchFamily="34" charset="0"/>
              </a:rPr>
              <a:t>CONCLUSION</a:t>
            </a:r>
          </a:p>
        </p:txBody>
      </p:sp>
    </p:spTree>
    <p:extLst>
      <p:ext uri="{BB962C8B-B14F-4D97-AF65-F5344CB8AC3E}">
        <p14:creationId xmlns:p14="http://schemas.microsoft.com/office/powerpoint/2010/main" val="41234758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additive="base">
                                        <p:cTn id="12"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 calcmode="lin" valueType="num">
                                      <p:cBhvr additive="base">
                                        <p:cTn id="18"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 calcmode="lin" valueType="num">
                                      <p:cBhvr additive="base">
                                        <p:cTn id="24"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3">
                                            <p:txEl>
                                              <p:pRg st="4" end="4"/>
                                            </p:txEl>
                                          </p:spTgt>
                                        </p:tgtEl>
                                        <p:attrNameLst>
                                          <p:attrName>style.visibility</p:attrName>
                                        </p:attrNameLst>
                                      </p:cBhvr>
                                      <p:to>
                                        <p:strVal val="visible"/>
                                      </p:to>
                                    </p:set>
                                    <p:anim calcmode="lin" valueType="num">
                                      <p:cBhvr additive="base">
                                        <p:cTn id="30"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269</TotalTime>
  <Words>1501</Words>
  <Application>Microsoft Office PowerPoint</Application>
  <PresentationFormat>Widescreen</PresentationFormat>
  <Paragraphs>77</Paragraphs>
  <Slides>6</Slides>
  <Notes>5</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6</vt:i4>
      </vt:variant>
    </vt:vector>
  </HeadingPairs>
  <TitlesOfParts>
    <vt:vector size="15" baseType="lpstr">
      <vt:lpstr>Aptos</vt:lpstr>
      <vt:lpstr>Aptos Display</vt:lpstr>
      <vt:lpstr>Arial</vt:lpstr>
      <vt:lpstr>Calibri</vt:lpstr>
      <vt:lpstr>Courier New</vt:lpstr>
      <vt:lpstr>open_sansregular</vt:lpstr>
      <vt:lpstr>Symbol</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Vannesa Bayanay</dc:creator>
  <cp:lastModifiedBy>Vannesa Bayanay</cp:lastModifiedBy>
  <cp:revision>1</cp:revision>
  <dcterms:created xsi:type="dcterms:W3CDTF">2024-08-12T15:30:05Z</dcterms:created>
  <dcterms:modified xsi:type="dcterms:W3CDTF">2024-09-13T13:20:20Z</dcterms:modified>
</cp:coreProperties>
</file>