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
  </p:notesMasterIdLst>
  <p:sldIdLst>
    <p:sldId id="265" r:id="rId2"/>
    <p:sldId id="262" r:id="rId3"/>
    <p:sldId id="264"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UR, Davinder (EAST LONDON NHS FOUNDATION TRUST)" initials="KD(LNFT" lastIdx="1" clrIdx="0">
    <p:extLst>
      <p:ext uri="{19B8F6BF-5375-455C-9EA6-DF929625EA0E}">
        <p15:presenceInfo xmlns:p15="http://schemas.microsoft.com/office/powerpoint/2012/main" userId="KAUR, Davinder (EAST LONDON NHS FOUNDATION TRUS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32D057-A56C-472B-905E-C4A3248A68E7}" type="datetimeFigureOut">
              <a:rPr lang="en-GB" smtClean="0"/>
              <a:t>13/09/2024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D69639-6F71-4E17-8ACB-71B860F14240}" type="slidenum">
              <a:rPr lang="en-GB" smtClean="0"/>
              <a:t>‹#›</a:t>
            </a:fld>
            <a:endParaRPr lang="en-GB"/>
          </a:p>
        </p:txBody>
      </p:sp>
    </p:spTree>
    <p:extLst>
      <p:ext uri="{BB962C8B-B14F-4D97-AF65-F5344CB8AC3E}">
        <p14:creationId xmlns:p14="http://schemas.microsoft.com/office/powerpoint/2010/main" val="2585295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BFC76BC-1C02-4062-BA11-EE3FD60D4E17}"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CEA09-A4AB-4A1E-9ACB-EFD8DAA1AAC8}" type="slidenum">
              <a:rPr lang="en-GB" smtClean="0"/>
              <a:t>‹#›</a:t>
            </a:fld>
            <a:endParaRPr lang="en-GB"/>
          </a:p>
        </p:txBody>
      </p:sp>
    </p:spTree>
    <p:extLst>
      <p:ext uri="{BB962C8B-B14F-4D97-AF65-F5344CB8AC3E}">
        <p14:creationId xmlns:p14="http://schemas.microsoft.com/office/powerpoint/2010/main" val="3818309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FC76BC-1C02-4062-BA11-EE3FD60D4E17}"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CEA09-A4AB-4A1E-9ACB-EFD8DAA1AAC8}" type="slidenum">
              <a:rPr lang="en-GB" smtClean="0"/>
              <a:t>‹#›</a:t>
            </a:fld>
            <a:endParaRPr lang="en-GB"/>
          </a:p>
        </p:txBody>
      </p:sp>
    </p:spTree>
    <p:extLst>
      <p:ext uri="{BB962C8B-B14F-4D97-AF65-F5344CB8AC3E}">
        <p14:creationId xmlns:p14="http://schemas.microsoft.com/office/powerpoint/2010/main" val="305339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FC76BC-1C02-4062-BA11-EE3FD60D4E17}"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CEA09-A4AB-4A1E-9ACB-EFD8DAA1AAC8}" type="slidenum">
              <a:rPr lang="en-GB" smtClean="0"/>
              <a:t>‹#›</a:t>
            </a:fld>
            <a:endParaRPr lang="en-GB"/>
          </a:p>
        </p:txBody>
      </p:sp>
    </p:spTree>
    <p:extLst>
      <p:ext uri="{BB962C8B-B14F-4D97-AF65-F5344CB8AC3E}">
        <p14:creationId xmlns:p14="http://schemas.microsoft.com/office/powerpoint/2010/main" val="2809569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FC76BC-1C02-4062-BA11-EE3FD60D4E17}"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CEA09-A4AB-4A1E-9ACB-EFD8DAA1AAC8}" type="slidenum">
              <a:rPr lang="en-GB" smtClean="0"/>
              <a:t>‹#›</a:t>
            </a:fld>
            <a:endParaRPr lang="en-GB"/>
          </a:p>
        </p:txBody>
      </p:sp>
    </p:spTree>
    <p:extLst>
      <p:ext uri="{BB962C8B-B14F-4D97-AF65-F5344CB8AC3E}">
        <p14:creationId xmlns:p14="http://schemas.microsoft.com/office/powerpoint/2010/main" val="1459834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FC76BC-1C02-4062-BA11-EE3FD60D4E17}"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CEA09-A4AB-4A1E-9ACB-EFD8DAA1AAC8}" type="slidenum">
              <a:rPr lang="en-GB" smtClean="0"/>
              <a:t>‹#›</a:t>
            </a:fld>
            <a:endParaRPr lang="en-GB"/>
          </a:p>
        </p:txBody>
      </p:sp>
    </p:spTree>
    <p:extLst>
      <p:ext uri="{BB962C8B-B14F-4D97-AF65-F5344CB8AC3E}">
        <p14:creationId xmlns:p14="http://schemas.microsoft.com/office/powerpoint/2010/main" val="295818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BFC76BC-1C02-4062-BA11-EE3FD60D4E17}" type="datetimeFigureOut">
              <a:rPr lang="en-GB" smtClean="0"/>
              <a:t>13/09/2024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CEA09-A4AB-4A1E-9ACB-EFD8DAA1AAC8}" type="slidenum">
              <a:rPr lang="en-GB" smtClean="0"/>
              <a:t>‹#›</a:t>
            </a:fld>
            <a:endParaRPr lang="en-GB"/>
          </a:p>
        </p:txBody>
      </p:sp>
    </p:spTree>
    <p:extLst>
      <p:ext uri="{BB962C8B-B14F-4D97-AF65-F5344CB8AC3E}">
        <p14:creationId xmlns:p14="http://schemas.microsoft.com/office/powerpoint/2010/main" val="3170448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BFC76BC-1C02-4062-BA11-EE3FD60D4E17}" type="datetimeFigureOut">
              <a:rPr lang="en-GB" smtClean="0"/>
              <a:t>13/09/2024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3CEA09-A4AB-4A1E-9ACB-EFD8DAA1AAC8}" type="slidenum">
              <a:rPr lang="en-GB" smtClean="0"/>
              <a:t>‹#›</a:t>
            </a:fld>
            <a:endParaRPr lang="en-GB"/>
          </a:p>
        </p:txBody>
      </p:sp>
    </p:spTree>
    <p:extLst>
      <p:ext uri="{BB962C8B-B14F-4D97-AF65-F5344CB8AC3E}">
        <p14:creationId xmlns:p14="http://schemas.microsoft.com/office/powerpoint/2010/main" val="4171806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BFC76BC-1C02-4062-BA11-EE3FD60D4E17}" type="datetimeFigureOut">
              <a:rPr lang="en-GB" smtClean="0"/>
              <a:t>13/09/2024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3CEA09-A4AB-4A1E-9ACB-EFD8DAA1AAC8}" type="slidenum">
              <a:rPr lang="en-GB" smtClean="0"/>
              <a:t>‹#›</a:t>
            </a:fld>
            <a:endParaRPr lang="en-GB"/>
          </a:p>
        </p:txBody>
      </p:sp>
    </p:spTree>
    <p:extLst>
      <p:ext uri="{BB962C8B-B14F-4D97-AF65-F5344CB8AC3E}">
        <p14:creationId xmlns:p14="http://schemas.microsoft.com/office/powerpoint/2010/main" val="1017559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FC76BC-1C02-4062-BA11-EE3FD60D4E17}" type="datetimeFigureOut">
              <a:rPr lang="en-GB" smtClean="0"/>
              <a:t>13/09/2024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3CEA09-A4AB-4A1E-9ACB-EFD8DAA1AAC8}" type="slidenum">
              <a:rPr lang="en-GB" smtClean="0"/>
              <a:t>‹#›</a:t>
            </a:fld>
            <a:endParaRPr lang="en-GB"/>
          </a:p>
        </p:txBody>
      </p:sp>
    </p:spTree>
    <p:extLst>
      <p:ext uri="{BB962C8B-B14F-4D97-AF65-F5344CB8AC3E}">
        <p14:creationId xmlns:p14="http://schemas.microsoft.com/office/powerpoint/2010/main" val="2382163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FC76BC-1C02-4062-BA11-EE3FD60D4E17}" type="datetimeFigureOut">
              <a:rPr lang="en-GB" smtClean="0"/>
              <a:t>13/09/2024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CEA09-A4AB-4A1E-9ACB-EFD8DAA1AAC8}" type="slidenum">
              <a:rPr lang="en-GB" smtClean="0"/>
              <a:t>‹#›</a:t>
            </a:fld>
            <a:endParaRPr lang="en-GB"/>
          </a:p>
        </p:txBody>
      </p:sp>
    </p:spTree>
    <p:extLst>
      <p:ext uri="{BB962C8B-B14F-4D97-AF65-F5344CB8AC3E}">
        <p14:creationId xmlns:p14="http://schemas.microsoft.com/office/powerpoint/2010/main" val="3562654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FC76BC-1C02-4062-BA11-EE3FD60D4E17}" type="datetimeFigureOut">
              <a:rPr lang="en-GB" smtClean="0"/>
              <a:t>13/09/2024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CEA09-A4AB-4A1E-9ACB-EFD8DAA1AAC8}" type="slidenum">
              <a:rPr lang="en-GB" smtClean="0"/>
              <a:t>‹#›</a:t>
            </a:fld>
            <a:endParaRPr lang="en-GB"/>
          </a:p>
        </p:txBody>
      </p:sp>
    </p:spTree>
    <p:extLst>
      <p:ext uri="{BB962C8B-B14F-4D97-AF65-F5344CB8AC3E}">
        <p14:creationId xmlns:p14="http://schemas.microsoft.com/office/powerpoint/2010/main" val="1577345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FC76BC-1C02-4062-BA11-EE3FD60D4E17}" type="datetimeFigureOut">
              <a:rPr lang="en-GB" smtClean="0"/>
              <a:t>13/09/2024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CEA09-A4AB-4A1E-9ACB-EFD8DAA1AAC8}" type="slidenum">
              <a:rPr lang="en-GB" smtClean="0"/>
              <a:t>‹#›</a:t>
            </a:fld>
            <a:endParaRPr lang="en-GB"/>
          </a:p>
        </p:txBody>
      </p:sp>
    </p:spTree>
    <p:extLst>
      <p:ext uri="{BB962C8B-B14F-4D97-AF65-F5344CB8AC3E}">
        <p14:creationId xmlns:p14="http://schemas.microsoft.com/office/powerpoint/2010/main" val="21639434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1019" y="0"/>
            <a:ext cx="7659329" cy="1616419"/>
          </a:xfrm>
        </p:spPr>
        <p:txBody>
          <a:bodyPr>
            <a:normAutofit/>
          </a:bodyPr>
          <a:lstStyle/>
          <a:p>
            <a:pPr algn="ctr"/>
            <a:r>
              <a:rPr lang="en-GB" sz="2400" b="1" i="1" dirty="0" smtClean="0">
                <a:latin typeface="+mn-lt"/>
              </a:rPr>
              <a:t>   Effective </a:t>
            </a:r>
            <a:r>
              <a:rPr lang="en-GB" sz="2400" b="1" i="1" dirty="0">
                <a:latin typeface="+mn-lt"/>
              </a:rPr>
              <a:t>management </a:t>
            </a:r>
            <a:r>
              <a:rPr lang="en-GB" sz="2400" b="1" i="1" dirty="0" smtClean="0">
                <a:latin typeface="+mn-lt"/>
              </a:rPr>
              <a:t>of Community Therapy waiting lists in Tower Hamlets</a:t>
            </a:r>
            <a:endParaRPr lang="en-GB" sz="2400" b="1" i="1" dirty="0">
              <a:latin typeface="+mn-lt"/>
            </a:endParaRPr>
          </a:p>
        </p:txBody>
      </p:sp>
      <p:sp>
        <p:nvSpPr>
          <p:cNvPr id="6" name="Content Placeholder 5"/>
          <p:cNvSpPr>
            <a:spLocks noGrp="1"/>
          </p:cNvSpPr>
          <p:nvPr>
            <p:ph idx="1"/>
          </p:nvPr>
        </p:nvSpPr>
        <p:spPr>
          <a:xfrm>
            <a:off x="904567" y="1714741"/>
            <a:ext cx="10373031" cy="3270213"/>
          </a:xfrm>
          <a:prstGeom prst="roundRect">
            <a:avLst>
              <a:gd name="adj" fmla="val 0"/>
            </a:avLst>
          </a:prstGeom>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0011" tIns="10005" rIns="20011" bIns="10005" rtlCol="0" anchor="ctr">
            <a:normAutofit fontScale="25000" lnSpcReduction="20000"/>
          </a:bodyPr>
          <a:lstStyle/>
          <a:p>
            <a:pPr marL="0" indent="0" algn="ctr" defTabSz="914008">
              <a:buNone/>
              <a:defRPr/>
            </a:pPr>
            <a:r>
              <a:rPr lang="en-GB" sz="8000" b="1" dirty="0" smtClean="0">
                <a:solidFill>
                  <a:srgbClr val="C00000"/>
                </a:solidFill>
                <a:latin typeface="Calibri" panose="020F0502020204030204" pitchFamily="34" charset="0"/>
                <a:cs typeface="Calibri" panose="020F0502020204030204" pitchFamily="34" charset="0"/>
              </a:rPr>
              <a:t>Our Story In a Nutshell</a:t>
            </a:r>
          </a:p>
          <a:p>
            <a:pPr algn="ctr" defTabSz="914008">
              <a:defRPr/>
            </a:pPr>
            <a:endParaRPr lang="en-GB" sz="1600" i="1" dirty="0">
              <a:solidFill>
                <a:prstClr val="white">
                  <a:lumMod val="50000"/>
                </a:prstClr>
              </a:solidFill>
              <a:latin typeface="Calibri"/>
            </a:endParaRPr>
          </a:p>
          <a:p>
            <a:pPr defTabSz="914008">
              <a:defRPr/>
            </a:pPr>
            <a:r>
              <a:rPr lang="en-GB" sz="6400" dirty="0">
                <a:solidFill>
                  <a:schemeClr val="tx1"/>
                </a:solidFill>
              </a:rPr>
              <a:t>Challenge</a:t>
            </a:r>
            <a:r>
              <a:rPr lang="en-GB" sz="6400" dirty="0" smtClean="0">
                <a:solidFill>
                  <a:schemeClr val="tx1"/>
                </a:solidFill>
              </a:rPr>
              <a:t>: Post-Coronavirus </a:t>
            </a:r>
            <a:r>
              <a:rPr lang="en-GB" sz="6400" dirty="0">
                <a:solidFill>
                  <a:schemeClr val="tx1"/>
                </a:solidFill>
              </a:rPr>
              <a:t>Pandemic, the Tower Hamlet Community Therapy </a:t>
            </a:r>
            <a:r>
              <a:rPr lang="en-GB" sz="6400" dirty="0" smtClean="0">
                <a:solidFill>
                  <a:schemeClr val="tx1"/>
                </a:solidFill>
              </a:rPr>
              <a:t>Team experienced                              </a:t>
            </a:r>
            <a:r>
              <a:rPr lang="en-GB" sz="6400" dirty="0">
                <a:solidFill>
                  <a:schemeClr val="tx1"/>
                </a:solidFill>
              </a:rPr>
              <a:t>significant delays in providing initial therapy assessments, with waiting times </a:t>
            </a:r>
            <a:r>
              <a:rPr lang="en-GB" sz="6400" dirty="0" smtClean="0">
                <a:solidFill>
                  <a:schemeClr val="tx1"/>
                </a:solidFill>
              </a:rPr>
              <a:t>reaching </a:t>
            </a:r>
            <a:r>
              <a:rPr lang="en-GB" sz="6400" dirty="0">
                <a:solidFill>
                  <a:schemeClr val="tx1"/>
                </a:solidFill>
              </a:rPr>
              <a:t>up to 16 </a:t>
            </a:r>
            <a:r>
              <a:rPr lang="en-GB" sz="6400" dirty="0" smtClean="0">
                <a:solidFill>
                  <a:schemeClr val="tx1"/>
                </a:solidFill>
              </a:rPr>
              <a:t>weeks.                               The </a:t>
            </a:r>
            <a:r>
              <a:rPr lang="en-GB" sz="6400" dirty="0">
                <a:solidFill>
                  <a:schemeClr val="tx1"/>
                </a:solidFill>
              </a:rPr>
              <a:t>goal is to reduce this waiting time to 6 weeks from referral </a:t>
            </a:r>
            <a:r>
              <a:rPr lang="en-GB" sz="6400" dirty="0" smtClean="0">
                <a:solidFill>
                  <a:schemeClr val="tx1"/>
                </a:solidFill>
              </a:rPr>
              <a:t>acceptance.</a:t>
            </a:r>
          </a:p>
          <a:p>
            <a:pPr marL="0" indent="0" defTabSz="914008">
              <a:buNone/>
              <a:defRPr/>
            </a:pPr>
            <a:endParaRPr lang="en-GB" sz="6400" dirty="0" smtClean="0">
              <a:solidFill>
                <a:schemeClr val="tx1"/>
              </a:solidFill>
            </a:endParaRPr>
          </a:p>
          <a:p>
            <a:pPr defTabSz="914008">
              <a:defRPr/>
            </a:pPr>
            <a:r>
              <a:rPr lang="en-GB" sz="6400" dirty="0" smtClean="0">
                <a:solidFill>
                  <a:schemeClr val="tx1"/>
                </a:solidFill>
              </a:rPr>
              <a:t>Initial </a:t>
            </a:r>
            <a:r>
              <a:rPr lang="en-GB" sz="6400" dirty="0">
                <a:solidFill>
                  <a:schemeClr val="tx1"/>
                </a:solidFill>
              </a:rPr>
              <a:t>Efforts</a:t>
            </a:r>
            <a:r>
              <a:rPr lang="en-GB" sz="6400" dirty="0" smtClean="0">
                <a:solidFill>
                  <a:schemeClr val="tx1"/>
                </a:solidFill>
              </a:rPr>
              <a:t>: The </a:t>
            </a:r>
            <a:r>
              <a:rPr lang="en-GB" sz="6400" dirty="0">
                <a:solidFill>
                  <a:schemeClr val="tx1"/>
                </a:solidFill>
              </a:rPr>
              <a:t>team developed a recovery plan to manage the backlog, identifying causative factors and agreeing on action plans and </a:t>
            </a:r>
            <a:r>
              <a:rPr lang="en-GB" sz="6400" dirty="0" smtClean="0">
                <a:solidFill>
                  <a:schemeClr val="tx1"/>
                </a:solidFill>
              </a:rPr>
              <a:t>measures. Despite </a:t>
            </a:r>
            <a:r>
              <a:rPr lang="en-GB" sz="6400" dirty="0">
                <a:solidFill>
                  <a:schemeClr val="tx1"/>
                </a:solidFill>
              </a:rPr>
              <a:t>initial efforts, progress was slow, and improvements were not </a:t>
            </a:r>
            <a:r>
              <a:rPr lang="en-GB" sz="6400" dirty="0" smtClean="0">
                <a:solidFill>
                  <a:schemeClr val="tx1"/>
                </a:solidFill>
              </a:rPr>
              <a:t>sustained. The </a:t>
            </a:r>
            <a:r>
              <a:rPr lang="en-GB" sz="6400" dirty="0">
                <a:solidFill>
                  <a:schemeClr val="tx1"/>
                </a:solidFill>
              </a:rPr>
              <a:t>team realized that additional, 'hidden' factors were likely contributing to the delays and explored these further</a:t>
            </a:r>
            <a:r>
              <a:rPr lang="en-GB" sz="6400" dirty="0" smtClean="0">
                <a:solidFill>
                  <a:schemeClr val="tx1"/>
                </a:solidFill>
              </a:rPr>
              <a:t>.</a:t>
            </a:r>
          </a:p>
          <a:p>
            <a:pPr marL="0" indent="0" defTabSz="914008">
              <a:buNone/>
              <a:defRPr/>
            </a:pPr>
            <a:endParaRPr lang="en-GB" sz="6400" dirty="0" smtClean="0">
              <a:solidFill>
                <a:schemeClr val="tx1"/>
              </a:solidFill>
            </a:endParaRPr>
          </a:p>
          <a:p>
            <a:pPr defTabSz="914008">
              <a:defRPr/>
            </a:pPr>
            <a:r>
              <a:rPr lang="en-GB" sz="6400" dirty="0" smtClean="0">
                <a:solidFill>
                  <a:schemeClr val="tx1"/>
                </a:solidFill>
              </a:rPr>
              <a:t>Quality </a:t>
            </a:r>
            <a:r>
              <a:rPr lang="en-GB" sz="6400" dirty="0">
                <a:solidFill>
                  <a:schemeClr val="tx1"/>
                </a:solidFill>
              </a:rPr>
              <a:t>Improvement Initiative</a:t>
            </a:r>
            <a:r>
              <a:rPr lang="en-GB" sz="6400" b="1" dirty="0" smtClean="0">
                <a:solidFill>
                  <a:schemeClr val="tx1"/>
                </a:solidFill>
              </a:rPr>
              <a:t>: </a:t>
            </a:r>
            <a:r>
              <a:rPr lang="en-GB" sz="6400" dirty="0" smtClean="0">
                <a:solidFill>
                  <a:schemeClr val="tx1"/>
                </a:solidFill>
              </a:rPr>
              <a:t>In </a:t>
            </a:r>
            <a:r>
              <a:rPr lang="en-GB" sz="6400" dirty="0">
                <a:solidFill>
                  <a:schemeClr val="tx1"/>
                </a:solidFill>
              </a:rPr>
              <a:t>August 2022, the Community Therapy Team launched a Quality Improvement Project with the specific aim of offering an initial therapy assessment within 6 weeks of </a:t>
            </a:r>
            <a:r>
              <a:rPr lang="en-GB" sz="6400" dirty="0" smtClean="0">
                <a:solidFill>
                  <a:schemeClr val="tx1"/>
                </a:solidFill>
              </a:rPr>
              <a:t>referral.</a:t>
            </a:r>
            <a:endParaRPr lang="en-GB" sz="6400" dirty="0">
              <a:solidFill>
                <a:schemeClr val="tx1"/>
              </a:solidFill>
            </a:endParaRPr>
          </a:p>
          <a:p>
            <a:pPr marL="0" indent="0" algn="ctr" defTabSz="914008">
              <a:buNone/>
              <a:defRPr/>
            </a:pPr>
            <a:endParaRPr lang="en-GB" sz="4900" dirty="0">
              <a:solidFill>
                <a:schemeClr val="tx1"/>
              </a:solidFill>
            </a:endParaRPr>
          </a:p>
        </p:txBody>
      </p:sp>
      <p:sp>
        <p:nvSpPr>
          <p:cNvPr id="7" name="Rectangle 6"/>
          <p:cNvSpPr/>
          <p:nvPr/>
        </p:nvSpPr>
        <p:spPr>
          <a:xfrm>
            <a:off x="6003634" y="3244334"/>
            <a:ext cx="184731" cy="369332"/>
          </a:xfrm>
          <a:prstGeom prst="rect">
            <a:avLst/>
          </a:prstGeom>
        </p:spPr>
        <p:txBody>
          <a:bodyPr wrap="none">
            <a:spAutoFit/>
          </a:bodyPr>
          <a:lstStyle/>
          <a:p>
            <a:r>
              <a:rPr lang="en-GB" dirty="0">
                <a:solidFill>
                  <a:srgbClr val="000000"/>
                </a:solidFill>
                <a:latin typeface="Calibri" panose="020F0502020204030204" pitchFamily="34" charset="0"/>
              </a:rPr>
              <a:t>​</a:t>
            </a:r>
            <a:endParaRPr lang="en-GB" dirty="0"/>
          </a:p>
        </p:txBody>
      </p:sp>
      <p:pic>
        <p:nvPicPr>
          <p:cNvPr id="10" name="Picture 9"/>
          <p:cNvPicPr>
            <a:picLocks noChangeAspect="1"/>
          </p:cNvPicPr>
          <p:nvPr/>
        </p:nvPicPr>
        <p:blipFill>
          <a:blip r:embed="rId2"/>
          <a:stretch>
            <a:fillRect/>
          </a:stretch>
        </p:blipFill>
        <p:spPr>
          <a:xfrm>
            <a:off x="9681108" y="1812239"/>
            <a:ext cx="1433038" cy="1206263"/>
          </a:xfrm>
          <a:prstGeom prst="rect">
            <a:avLst/>
          </a:prstGeom>
        </p:spPr>
      </p:pic>
      <p:pic>
        <p:nvPicPr>
          <p:cNvPr id="11" name="Picture 10"/>
          <p:cNvPicPr>
            <a:picLocks noChangeAspect="1"/>
          </p:cNvPicPr>
          <p:nvPr/>
        </p:nvPicPr>
        <p:blipFill>
          <a:blip r:embed="rId3"/>
          <a:stretch>
            <a:fillRect/>
          </a:stretch>
        </p:blipFill>
        <p:spPr>
          <a:xfrm>
            <a:off x="904568" y="98323"/>
            <a:ext cx="2251587" cy="1518096"/>
          </a:xfrm>
          <a:prstGeom prst="rect">
            <a:avLst/>
          </a:prstGeom>
        </p:spPr>
      </p:pic>
      <p:pic>
        <p:nvPicPr>
          <p:cNvPr id="12" name="Picture 11"/>
          <p:cNvPicPr>
            <a:picLocks noChangeAspect="1"/>
          </p:cNvPicPr>
          <p:nvPr/>
        </p:nvPicPr>
        <p:blipFill>
          <a:blip r:embed="rId4"/>
          <a:stretch>
            <a:fillRect/>
          </a:stretch>
        </p:blipFill>
        <p:spPr>
          <a:xfrm>
            <a:off x="10262433" y="366873"/>
            <a:ext cx="1703426" cy="980995"/>
          </a:xfrm>
          <a:prstGeom prst="rect">
            <a:avLst/>
          </a:prstGeom>
        </p:spPr>
      </p:pic>
      <p:sp>
        <p:nvSpPr>
          <p:cNvPr id="21" name="TextBox 20"/>
          <p:cNvSpPr txBox="1"/>
          <p:nvPr/>
        </p:nvSpPr>
        <p:spPr>
          <a:xfrm>
            <a:off x="904567" y="5180775"/>
            <a:ext cx="10373032" cy="1384995"/>
          </a:xfrm>
          <a:prstGeom prst="rect">
            <a:avLst/>
          </a:prstGeom>
          <a:solidFill>
            <a:schemeClr val="accent6">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GB" sz="1600" b="1" dirty="0" smtClean="0">
                <a:solidFill>
                  <a:srgbClr val="C00000"/>
                </a:solidFill>
              </a:rPr>
              <a:t>  </a:t>
            </a:r>
            <a:r>
              <a:rPr lang="en-GB" sz="2000" b="1" dirty="0" smtClean="0">
                <a:solidFill>
                  <a:srgbClr val="C00000"/>
                </a:solidFill>
              </a:rPr>
              <a:t>What we changed</a:t>
            </a:r>
          </a:p>
          <a:p>
            <a:pPr marL="285750" indent="-285750">
              <a:buFont typeface="Arial" panose="020B0604020202020204" pitchFamily="34" charset="0"/>
              <a:buChar char="•"/>
            </a:pPr>
            <a:r>
              <a:rPr lang="en-GB" sz="1600" dirty="0"/>
              <a:t>Successful Integration of Community Therapy Team</a:t>
            </a:r>
          </a:p>
          <a:p>
            <a:pPr marL="285750" indent="-285750">
              <a:buFont typeface="Arial" panose="020B0604020202020204" pitchFamily="34" charset="0"/>
              <a:buChar char="•"/>
            </a:pPr>
            <a:r>
              <a:rPr lang="en-GB" sz="1600" dirty="0" smtClean="0"/>
              <a:t>Implemented Standardised </a:t>
            </a:r>
            <a:r>
              <a:rPr lang="en-GB" sz="1600" dirty="0"/>
              <a:t>approach to caseload and waiting list monitoring across </a:t>
            </a:r>
            <a:r>
              <a:rPr lang="en-GB" sz="1600" dirty="0" smtClean="0"/>
              <a:t>teams</a:t>
            </a:r>
          </a:p>
          <a:p>
            <a:pPr marL="285750" indent="-285750">
              <a:buFont typeface="Arial" panose="020B0604020202020204" pitchFamily="34" charset="0"/>
              <a:buChar char="•"/>
            </a:pPr>
            <a:r>
              <a:rPr lang="en-GB" sz="1600" dirty="0"/>
              <a:t>New appointment booking </a:t>
            </a:r>
            <a:r>
              <a:rPr lang="en-GB" sz="1600" dirty="0" smtClean="0"/>
              <a:t>process</a:t>
            </a:r>
          </a:p>
          <a:p>
            <a:pPr marL="285750" indent="-285750">
              <a:buFont typeface="Arial" panose="020B0604020202020204" pitchFamily="34" charset="0"/>
              <a:buChar char="•"/>
            </a:pPr>
            <a:r>
              <a:rPr lang="en-GB" sz="1600" dirty="0" smtClean="0"/>
              <a:t>New Triage Process including Integrated Triage with AADS and Reablement</a:t>
            </a:r>
            <a:endParaRPr lang="en-GB" sz="1600" dirty="0"/>
          </a:p>
        </p:txBody>
      </p:sp>
    </p:spTree>
    <p:extLst>
      <p:ext uri="{BB962C8B-B14F-4D97-AF65-F5344CB8AC3E}">
        <p14:creationId xmlns:p14="http://schemas.microsoft.com/office/powerpoint/2010/main" val="2927285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9714" y="209224"/>
            <a:ext cx="3440841" cy="3416320"/>
          </a:xfrm>
          <a:prstGeom prst="rect">
            <a:avLst/>
          </a:prstGeom>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GB" b="1" dirty="0">
                <a:solidFill>
                  <a:srgbClr val="C00000"/>
                </a:solidFill>
              </a:rPr>
              <a:t>What we </a:t>
            </a:r>
            <a:r>
              <a:rPr lang="en-GB" b="1" dirty="0" smtClean="0">
                <a:solidFill>
                  <a:srgbClr val="C00000"/>
                </a:solidFill>
              </a:rPr>
              <a:t>achieved</a:t>
            </a:r>
          </a:p>
          <a:p>
            <a:pPr marL="285750" indent="-285750">
              <a:buFont typeface="Arial" panose="020B0604020202020204" pitchFamily="34" charset="0"/>
              <a:buChar char="•"/>
            </a:pPr>
            <a:r>
              <a:rPr lang="en-GB" dirty="0" smtClean="0"/>
              <a:t>Therapy </a:t>
            </a:r>
            <a:r>
              <a:rPr lang="en-GB" dirty="0"/>
              <a:t>waiting list number reduced by </a:t>
            </a:r>
            <a:r>
              <a:rPr lang="en-GB" dirty="0" smtClean="0"/>
              <a:t>50</a:t>
            </a:r>
            <a:r>
              <a:rPr lang="en-GB" dirty="0"/>
              <a:t>% </a:t>
            </a:r>
          </a:p>
          <a:p>
            <a:pPr marL="285750" indent="-285750">
              <a:buFont typeface="Arial" panose="020B0604020202020204" pitchFamily="34" charset="0"/>
              <a:buChar char="•"/>
            </a:pPr>
            <a:r>
              <a:rPr lang="en-GB" dirty="0"/>
              <a:t>6+ weeks referral waiting times reduced by </a:t>
            </a:r>
            <a:r>
              <a:rPr lang="en-GB" dirty="0" smtClean="0"/>
              <a:t>98%</a:t>
            </a:r>
            <a:endParaRPr lang="en-GB" dirty="0"/>
          </a:p>
          <a:p>
            <a:pPr marL="285750" indent="-285750">
              <a:buFont typeface="Arial" panose="020B0604020202020204" pitchFamily="34" charset="0"/>
              <a:buChar char="•"/>
            </a:pPr>
            <a:r>
              <a:rPr lang="en-GB" dirty="0" smtClean="0"/>
              <a:t>Therapist </a:t>
            </a:r>
            <a:r>
              <a:rPr lang="en-GB" dirty="0"/>
              <a:t>clinical capacity increased by approx. 70%</a:t>
            </a:r>
          </a:p>
          <a:p>
            <a:pPr marL="285750" indent="-285750">
              <a:buFont typeface="Arial" panose="020B0604020202020204" pitchFamily="34" charset="0"/>
              <a:buChar char="•"/>
            </a:pPr>
            <a:r>
              <a:rPr lang="en-GB" dirty="0"/>
              <a:t>Admin time reduced for </a:t>
            </a:r>
            <a:r>
              <a:rPr lang="en-GB" dirty="0" smtClean="0"/>
              <a:t>therapists</a:t>
            </a:r>
          </a:p>
          <a:p>
            <a:pPr marL="285750" indent="-285750">
              <a:buFont typeface="Arial" panose="020B0604020202020204" pitchFamily="34" charset="0"/>
              <a:buChar char="•"/>
            </a:pPr>
            <a:r>
              <a:rPr lang="en-GB" dirty="0" smtClean="0"/>
              <a:t>Better </a:t>
            </a:r>
            <a:r>
              <a:rPr lang="en-GB" dirty="0"/>
              <a:t>service user outcomes from timely therapy </a:t>
            </a:r>
            <a:r>
              <a:rPr lang="en-GB" dirty="0" smtClean="0"/>
              <a:t>intervention</a:t>
            </a:r>
            <a:endParaRPr lang="en-GB" dirty="0"/>
          </a:p>
        </p:txBody>
      </p:sp>
      <p:pic>
        <p:nvPicPr>
          <p:cNvPr id="5" name="Picture 4"/>
          <p:cNvPicPr>
            <a:picLocks noChangeAspect="1"/>
          </p:cNvPicPr>
          <p:nvPr/>
        </p:nvPicPr>
        <p:blipFill>
          <a:blip r:embed="rId2"/>
          <a:stretch>
            <a:fillRect/>
          </a:stretch>
        </p:blipFill>
        <p:spPr>
          <a:xfrm>
            <a:off x="4573787" y="287882"/>
            <a:ext cx="7195426" cy="2760120"/>
          </a:xfrm>
          <a:prstGeom prst="rect">
            <a:avLst/>
          </a:prstGeom>
          <a:ln>
            <a:noFill/>
          </a:ln>
          <a:effectLst>
            <a:softEdge rad="112500"/>
          </a:effectLst>
        </p:spPr>
      </p:pic>
      <p:pic>
        <p:nvPicPr>
          <p:cNvPr id="6" name="Picture 5"/>
          <p:cNvPicPr>
            <a:picLocks noChangeAspect="1"/>
          </p:cNvPicPr>
          <p:nvPr/>
        </p:nvPicPr>
        <p:blipFill>
          <a:blip r:embed="rId3"/>
          <a:stretch>
            <a:fillRect/>
          </a:stretch>
        </p:blipFill>
        <p:spPr>
          <a:xfrm>
            <a:off x="4573787" y="3398130"/>
            <a:ext cx="7195426" cy="2963587"/>
          </a:xfrm>
          <a:prstGeom prst="rect">
            <a:avLst/>
          </a:prstGeom>
          <a:ln>
            <a:noFill/>
          </a:ln>
          <a:effectLst>
            <a:softEdge rad="112500"/>
          </a:effectLst>
        </p:spPr>
      </p:pic>
      <p:sp>
        <p:nvSpPr>
          <p:cNvPr id="8" name="TextBox 7"/>
          <p:cNvSpPr txBox="1"/>
          <p:nvPr/>
        </p:nvSpPr>
        <p:spPr>
          <a:xfrm>
            <a:off x="5034116" y="3025452"/>
            <a:ext cx="6735097" cy="307777"/>
          </a:xfrm>
          <a:prstGeom prst="rect">
            <a:avLst/>
          </a:prstGeom>
          <a:noFill/>
        </p:spPr>
        <p:txBody>
          <a:bodyPr wrap="square" rtlCol="0">
            <a:spAutoFit/>
          </a:bodyPr>
          <a:lstStyle/>
          <a:p>
            <a:r>
              <a:rPr lang="en-GB" sz="1400" b="1" dirty="0" smtClean="0"/>
              <a:t>Graph 1: Total No. of patients waiting &gt;6 weeks for initial therapy assessment</a:t>
            </a:r>
            <a:endParaRPr lang="en-GB" sz="1400" b="1" dirty="0"/>
          </a:p>
        </p:txBody>
      </p:sp>
      <p:sp>
        <p:nvSpPr>
          <p:cNvPr id="9" name="TextBox 8"/>
          <p:cNvSpPr txBox="1"/>
          <p:nvPr/>
        </p:nvSpPr>
        <p:spPr>
          <a:xfrm>
            <a:off x="5338330" y="6334780"/>
            <a:ext cx="5850780" cy="307777"/>
          </a:xfrm>
          <a:prstGeom prst="rect">
            <a:avLst/>
          </a:prstGeom>
          <a:noFill/>
        </p:spPr>
        <p:txBody>
          <a:bodyPr wrap="square" rtlCol="0">
            <a:spAutoFit/>
          </a:bodyPr>
          <a:lstStyle/>
          <a:p>
            <a:r>
              <a:rPr lang="en-GB" sz="1400" b="1" dirty="0" smtClean="0"/>
              <a:t>Graph 2: Total No. of patients on therapy waiting list</a:t>
            </a:r>
            <a:endParaRPr lang="en-GB" sz="1400" b="1" dirty="0"/>
          </a:p>
        </p:txBody>
      </p:sp>
      <p:sp>
        <p:nvSpPr>
          <p:cNvPr id="11" name="Content Placeholder 3"/>
          <p:cNvSpPr txBox="1">
            <a:spLocks noGrp="1"/>
          </p:cNvSpPr>
          <p:nvPr>
            <p:ph idx="1"/>
          </p:nvPr>
        </p:nvSpPr>
        <p:spPr>
          <a:xfrm>
            <a:off x="629714" y="3907298"/>
            <a:ext cx="3440841" cy="2312428"/>
          </a:xfrm>
          <a:prstGeom prst="rect">
            <a:avLst/>
          </a:prstGeom>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marL="0" indent="0" algn="ctr">
              <a:buNone/>
            </a:pPr>
            <a:r>
              <a:rPr lang="en-GB" sz="1600" b="1" dirty="0">
                <a:solidFill>
                  <a:srgbClr val="C00000"/>
                </a:solidFill>
              </a:rPr>
              <a:t>What we </a:t>
            </a:r>
            <a:r>
              <a:rPr lang="en-GB" sz="1600" b="1" dirty="0" smtClean="0">
                <a:solidFill>
                  <a:srgbClr val="C00000"/>
                </a:solidFill>
              </a:rPr>
              <a:t>learnt</a:t>
            </a:r>
            <a:endParaRPr lang="en-GB" sz="1600" b="1" dirty="0">
              <a:solidFill>
                <a:srgbClr val="C00000"/>
              </a:solidFill>
            </a:endParaRPr>
          </a:p>
          <a:p>
            <a:pPr marL="285750" indent="-285750">
              <a:buFont typeface="Arial" panose="020B0604020202020204" pitchFamily="34" charset="0"/>
              <a:buChar char="•"/>
            </a:pPr>
            <a:r>
              <a:rPr lang="en-GB" sz="1400" dirty="0"/>
              <a:t>Acknowledge change is needed</a:t>
            </a:r>
          </a:p>
          <a:p>
            <a:pPr marL="285750" indent="-285750">
              <a:buFont typeface="Arial" panose="020B0604020202020204" pitchFamily="34" charset="0"/>
              <a:buChar char="•"/>
            </a:pPr>
            <a:r>
              <a:rPr lang="en-GB" sz="1400" dirty="0"/>
              <a:t>Process of </a:t>
            </a:r>
            <a:r>
              <a:rPr lang="en-GB" sz="1400" dirty="0" smtClean="0"/>
              <a:t>QI and how data </a:t>
            </a:r>
            <a:r>
              <a:rPr lang="en-GB" sz="1400" dirty="0"/>
              <a:t>matters</a:t>
            </a:r>
          </a:p>
          <a:p>
            <a:pPr marL="285750" indent="-285750">
              <a:buFont typeface="Arial" panose="020B0604020202020204" pitchFamily="34" charset="0"/>
              <a:buChar char="•"/>
            </a:pPr>
            <a:r>
              <a:rPr lang="en-GB" sz="1400" dirty="0"/>
              <a:t>Small and quick gains maintains project continuity and team motivation </a:t>
            </a:r>
          </a:p>
          <a:p>
            <a:pPr marL="285750" indent="-285750">
              <a:buFont typeface="Arial" panose="020B0604020202020204" pitchFamily="34" charset="0"/>
              <a:buChar char="•"/>
            </a:pPr>
            <a:r>
              <a:rPr lang="en-GB" sz="1400" dirty="0"/>
              <a:t>Critical and analytical thinking skills </a:t>
            </a:r>
          </a:p>
          <a:p>
            <a:pPr marL="285750" indent="-285750">
              <a:buFont typeface="Arial" panose="020B0604020202020204" pitchFamily="34" charset="0"/>
              <a:buChar char="•"/>
            </a:pPr>
            <a:r>
              <a:rPr lang="en-GB" sz="1400" dirty="0"/>
              <a:t>Stay the course, even when progress is slow or not </a:t>
            </a:r>
            <a:r>
              <a:rPr lang="en-GB" sz="1400" dirty="0" smtClean="0"/>
              <a:t>positive</a:t>
            </a:r>
          </a:p>
        </p:txBody>
      </p:sp>
    </p:spTree>
    <p:extLst>
      <p:ext uri="{BB962C8B-B14F-4D97-AF65-F5344CB8AC3E}">
        <p14:creationId xmlns:p14="http://schemas.microsoft.com/office/powerpoint/2010/main" val="1950423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04020" y="3523604"/>
            <a:ext cx="6950027" cy="3044344"/>
          </a:xfrm>
          <a:prstGeom prst="rect">
            <a:avLst/>
          </a:prstGeom>
          <a:solidFill>
            <a:schemeClr val="accent3">
              <a:lumMod val="20000"/>
              <a:lumOff val="80000"/>
            </a:schemeClr>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700" b="1" dirty="0" smtClean="0">
                <a:solidFill>
                  <a:srgbClr val="C00000"/>
                </a:solidFill>
              </a:rPr>
              <a:t>Our </a:t>
            </a:r>
            <a:r>
              <a:rPr lang="en-GB" sz="1700" b="1" dirty="0" smtClean="0">
                <a:solidFill>
                  <a:srgbClr val="C00000"/>
                </a:solidFill>
              </a:rPr>
              <a:t>Reflections</a:t>
            </a:r>
            <a:endParaRPr lang="en-GB" sz="1700" b="1" dirty="0" smtClean="0">
              <a:solidFill>
                <a:srgbClr val="C00000"/>
              </a:solidFill>
            </a:endParaRPr>
          </a:p>
          <a:p>
            <a:r>
              <a:rPr lang="en-GB" sz="1400" dirty="0" smtClean="0"/>
              <a:t>Increase in demand and complexity </a:t>
            </a:r>
          </a:p>
          <a:p>
            <a:r>
              <a:rPr lang="en-GB" sz="1400" dirty="0" smtClean="0"/>
              <a:t>Staffing (Capacity) fluctuates due to hard to fill posts, sickness &amp; supporting apprentices/students/developmental posts</a:t>
            </a:r>
          </a:p>
          <a:p>
            <a:r>
              <a:rPr lang="en-GB" sz="1400" dirty="0" smtClean="0"/>
              <a:t>Acknowledging/ recognising failure when change ideas are not working – PDSA (Rigid diary slots did not work for all staff due to flexible working)</a:t>
            </a:r>
          </a:p>
          <a:p>
            <a:r>
              <a:rPr lang="en-GB" sz="1400" dirty="0" smtClean="0"/>
              <a:t>Data is important to manage waiting list i.e. demand and capacity. However, time in motion identified other areas for clinicians which are overlooked therefore we need to focus on Job planning.</a:t>
            </a:r>
          </a:p>
          <a:p>
            <a:r>
              <a:rPr lang="en-GB" sz="1400" dirty="0" smtClean="0"/>
              <a:t>Cultural change: new ways of working/team structure/data</a:t>
            </a:r>
          </a:p>
          <a:p>
            <a:pPr marL="0" indent="0">
              <a:buNone/>
            </a:pPr>
            <a:endParaRPr lang="en-GB" sz="2300" dirty="0" smtClean="0"/>
          </a:p>
          <a:p>
            <a:endParaRPr lang="en-GB" dirty="0" smtClean="0"/>
          </a:p>
          <a:p>
            <a:endParaRPr lang="en-GB" dirty="0"/>
          </a:p>
        </p:txBody>
      </p:sp>
      <p:sp>
        <p:nvSpPr>
          <p:cNvPr id="6" name="TextBox 5"/>
          <p:cNvSpPr txBox="1"/>
          <p:nvPr/>
        </p:nvSpPr>
        <p:spPr>
          <a:xfrm>
            <a:off x="7698208" y="3531061"/>
            <a:ext cx="4090670" cy="3046988"/>
          </a:xfrm>
          <a:prstGeom prst="rect">
            <a:avLst/>
          </a:prstGeom>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GB" sz="1600" b="1" dirty="0" smtClean="0">
                <a:solidFill>
                  <a:srgbClr val="C00000"/>
                </a:solidFill>
              </a:rPr>
              <a:t>Future Plans</a:t>
            </a:r>
            <a:r>
              <a:rPr lang="en-GB" sz="1600" b="1" dirty="0" smtClean="0">
                <a:solidFill>
                  <a:srgbClr val="C00000"/>
                </a:solidFill>
              </a:rPr>
              <a:t> </a:t>
            </a:r>
          </a:p>
          <a:p>
            <a:pPr algn="ctr"/>
            <a:endParaRPr lang="en-GB" sz="1600" b="1" dirty="0">
              <a:solidFill>
                <a:srgbClr val="C00000"/>
              </a:solidFill>
            </a:endParaRPr>
          </a:p>
          <a:p>
            <a:pPr marL="171450" indent="-171450">
              <a:buFont typeface="Arial" panose="020B0604020202020204" pitchFamily="34" charset="0"/>
              <a:buChar char="•"/>
            </a:pPr>
            <a:r>
              <a:rPr lang="en-GB" sz="1600" dirty="0" smtClean="0"/>
              <a:t>Implement </a:t>
            </a:r>
            <a:r>
              <a:rPr lang="en-GB" sz="1600" dirty="0"/>
              <a:t>positive changes </a:t>
            </a:r>
            <a:r>
              <a:rPr lang="en-GB" sz="1600" dirty="0" smtClean="0"/>
              <a:t>(Triage process and appointment booking system)</a:t>
            </a:r>
          </a:p>
          <a:p>
            <a:endParaRPr lang="en-GB" sz="1600" dirty="0"/>
          </a:p>
          <a:p>
            <a:pPr marL="171450" indent="-171450">
              <a:buFont typeface="Arial" panose="020B0604020202020204" pitchFamily="34" charset="0"/>
              <a:buChar char="•"/>
            </a:pPr>
            <a:r>
              <a:rPr lang="en-GB" sz="1600" dirty="0" smtClean="0"/>
              <a:t>AHP Job planning</a:t>
            </a:r>
          </a:p>
          <a:p>
            <a:pPr marL="171450" indent="-171450">
              <a:buFont typeface="Arial" panose="020B0604020202020204" pitchFamily="34" charset="0"/>
              <a:buChar char="•"/>
            </a:pPr>
            <a:endParaRPr lang="en-GB" sz="1600" dirty="0" smtClean="0"/>
          </a:p>
          <a:p>
            <a:pPr marL="171450" indent="-171450">
              <a:buFont typeface="Arial" panose="020B0604020202020204" pitchFamily="34" charset="0"/>
              <a:buChar char="•"/>
            </a:pPr>
            <a:r>
              <a:rPr lang="en-GB" sz="1600" dirty="0" smtClean="0"/>
              <a:t>Improving access to Therapy service (Weekend/evening plans) </a:t>
            </a:r>
          </a:p>
          <a:p>
            <a:endParaRPr lang="en-GB" sz="1600" dirty="0" smtClean="0"/>
          </a:p>
          <a:p>
            <a:pPr marL="171450" indent="-171450">
              <a:buFont typeface="Arial" panose="020B0604020202020204" pitchFamily="34" charset="0"/>
              <a:buChar char="•"/>
            </a:pPr>
            <a:r>
              <a:rPr lang="en-GB" sz="1600" dirty="0" smtClean="0"/>
              <a:t>Celebrate achievement </a:t>
            </a:r>
            <a:endParaRPr lang="en-GB" sz="1600" dirty="0" smtClean="0"/>
          </a:p>
          <a:p>
            <a:endParaRPr lang="en-GB" sz="1600" dirty="0"/>
          </a:p>
        </p:txBody>
      </p:sp>
      <p:sp>
        <p:nvSpPr>
          <p:cNvPr id="9" name="TextBox 8"/>
          <p:cNvSpPr txBox="1"/>
          <p:nvPr/>
        </p:nvSpPr>
        <p:spPr>
          <a:xfrm>
            <a:off x="404021" y="151140"/>
            <a:ext cx="3440841" cy="3170099"/>
          </a:xfrm>
          <a:prstGeom prst="rect">
            <a:avLst/>
          </a:prstGeom>
          <a:solidFill>
            <a:schemeClr val="accent4">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GB" b="1" dirty="0">
                <a:solidFill>
                  <a:srgbClr val="C00000"/>
                </a:solidFill>
              </a:rPr>
              <a:t>What this </a:t>
            </a:r>
            <a:r>
              <a:rPr lang="en-GB" b="1" dirty="0" smtClean="0">
                <a:solidFill>
                  <a:srgbClr val="C00000"/>
                </a:solidFill>
              </a:rPr>
              <a:t>means</a:t>
            </a:r>
          </a:p>
          <a:p>
            <a:pPr algn="ctr"/>
            <a:endParaRPr lang="en-GB" sz="1400" b="1" dirty="0">
              <a:solidFill>
                <a:srgbClr val="C00000"/>
              </a:solidFill>
            </a:endParaRPr>
          </a:p>
          <a:p>
            <a:pPr marL="171450" indent="-171450">
              <a:buFont typeface="Arial" panose="020B0604020202020204" pitchFamily="34" charset="0"/>
              <a:buChar char="•"/>
            </a:pPr>
            <a:r>
              <a:rPr lang="en-GB" sz="1400" dirty="0"/>
              <a:t>Positive service user </a:t>
            </a:r>
            <a:r>
              <a:rPr lang="en-GB" sz="1400" dirty="0" smtClean="0"/>
              <a:t>outcomes</a:t>
            </a:r>
          </a:p>
          <a:p>
            <a:endParaRPr lang="en-GB" sz="1400" dirty="0"/>
          </a:p>
          <a:p>
            <a:pPr marL="171450" indent="-171450">
              <a:buFont typeface="Arial" panose="020B0604020202020204" pitchFamily="34" charset="0"/>
              <a:buChar char="•"/>
            </a:pPr>
            <a:r>
              <a:rPr lang="en-GB" sz="1400" dirty="0"/>
              <a:t>Staff satisfaction and </a:t>
            </a:r>
            <a:r>
              <a:rPr lang="en-GB" sz="1400" dirty="0" smtClean="0"/>
              <a:t>wellbeing</a:t>
            </a:r>
          </a:p>
          <a:p>
            <a:endParaRPr lang="en-GB" sz="1400" dirty="0" smtClean="0"/>
          </a:p>
          <a:p>
            <a:pPr marL="171450" indent="-171450">
              <a:buFont typeface="Arial" panose="020B0604020202020204" pitchFamily="34" charset="0"/>
              <a:buChar char="•"/>
            </a:pPr>
            <a:r>
              <a:rPr lang="en-GB" sz="1400" dirty="0" smtClean="0"/>
              <a:t>Improved recruitment and staff retention</a:t>
            </a:r>
          </a:p>
          <a:p>
            <a:endParaRPr lang="en-GB" sz="1400" dirty="0"/>
          </a:p>
          <a:p>
            <a:pPr marL="171450" indent="-171450">
              <a:buFont typeface="Arial" panose="020B0604020202020204" pitchFamily="34" charset="0"/>
              <a:buChar char="•"/>
            </a:pPr>
            <a:r>
              <a:rPr lang="en-GB" sz="1400" dirty="0"/>
              <a:t>Provides reassurance to our referring services and partner </a:t>
            </a:r>
            <a:r>
              <a:rPr lang="en-GB" sz="1400" dirty="0" smtClean="0"/>
              <a:t>providers</a:t>
            </a:r>
          </a:p>
          <a:p>
            <a:endParaRPr lang="en-GB" sz="1400" dirty="0" smtClean="0"/>
          </a:p>
          <a:p>
            <a:pPr marL="171450" indent="-171450">
              <a:buFont typeface="Arial" panose="020B0604020202020204" pitchFamily="34" charset="0"/>
              <a:buChar char="•"/>
            </a:pPr>
            <a:r>
              <a:rPr lang="en-GB" sz="1400" dirty="0" smtClean="0"/>
              <a:t>Shared learning with wider service (Newham EPCT Therapy team</a:t>
            </a:r>
            <a:r>
              <a:rPr lang="en-GB" sz="1400" dirty="0" smtClean="0"/>
              <a:t>)</a:t>
            </a:r>
          </a:p>
          <a:p>
            <a:endParaRPr lang="en-GB" sz="1400" dirty="0" smtClean="0"/>
          </a:p>
        </p:txBody>
      </p:sp>
      <p:sp>
        <p:nvSpPr>
          <p:cNvPr id="10" name="TextBox 9"/>
          <p:cNvSpPr txBox="1"/>
          <p:nvPr/>
        </p:nvSpPr>
        <p:spPr>
          <a:xfrm>
            <a:off x="4011562" y="151140"/>
            <a:ext cx="7777316" cy="3170099"/>
          </a:xfrm>
          <a:prstGeom prst="rect">
            <a:avLst/>
          </a:prstGeom>
          <a:solidFill>
            <a:schemeClr val="accent6">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GB" b="1" dirty="0" smtClean="0">
                <a:solidFill>
                  <a:srgbClr val="FF0000"/>
                </a:solidFill>
              </a:rPr>
              <a:t>Feedback</a:t>
            </a:r>
            <a:endParaRPr lang="en-GB" sz="1400" b="1" dirty="0">
              <a:solidFill>
                <a:srgbClr val="FF0000"/>
              </a:solidFill>
            </a:endParaRPr>
          </a:p>
          <a:p>
            <a:pPr lvl="1"/>
            <a:r>
              <a:rPr lang="en-GB" sz="1400" b="1" dirty="0">
                <a:latin typeface="Calibri" panose="020F0502020204030204" pitchFamily="34" charset="0"/>
                <a:cs typeface="Calibri" panose="020F0502020204030204" pitchFamily="34" charset="0"/>
              </a:rPr>
              <a:t>Staff Feedback:</a:t>
            </a:r>
          </a:p>
          <a:p>
            <a:pPr marL="628650" lvl="1" indent="-171450">
              <a:buFont typeface="Arial" panose="020B0604020202020204" pitchFamily="34" charset="0"/>
              <a:buChar char="•"/>
            </a:pPr>
            <a:r>
              <a:rPr lang="en-GB" sz="1400" dirty="0">
                <a:latin typeface="Calibri" panose="020F0502020204030204" pitchFamily="34" charset="0"/>
                <a:cs typeface="Calibri" panose="020F0502020204030204" pitchFamily="34" charset="0"/>
              </a:rPr>
              <a:t>Better clinical oversight</a:t>
            </a:r>
          </a:p>
          <a:p>
            <a:pPr marL="628650" lvl="1" indent="-171450">
              <a:buFont typeface="Arial" panose="020B0604020202020204" pitchFamily="34" charset="0"/>
              <a:buChar char="•"/>
            </a:pPr>
            <a:r>
              <a:rPr lang="en-GB" sz="1400" dirty="0">
                <a:latin typeface="Calibri" panose="020F0502020204030204" pitchFamily="34" charset="0"/>
                <a:cs typeface="Calibri" panose="020F0502020204030204" pitchFamily="34" charset="0"/>
              </a:rPr>
              <a:t>Stronger together – easier decisions engagement</a:t>
            </a:r>
          </a:p>
          <a:p>
            <a:pPr marL="628650" lvl="1" indent="-171450">
              <a:buFont typeface="Arial" panose="020B0604020202020204" pitchFamily="34" charset="0"/>
              <a:buChar char="•"/>
            </a:pPr>
            <a:r>
              <a:rPr lang="en-GB" sz="1400" dirty="0">
                <a:latin typeface="Calibri" pitchFamily="34" charset="0"/>
              </a:rPr>
              <a:t>More impact – data story</a:t>
            </a:r>
          </a:p>
          <a:p>
            <a:pPr marL="628650" lvl="1" indent="-171450">
              <a:buFont typeface="Arial" panose="020B0604020202020204" pitchFamily="34" charset="0"/>
              <a:buChar char="•"/>
            </a:pPr>
            <a:r>
              <a:rPr lang="en-GB" sz="1400" dirty="0">
                <a:latin typeface="Calibri" panose="020F0502020204030204" pitchFamily="34" charset="0"/>
                <a:cs typeface="Calibri" panose="020F0502020204030204" pitchFamily="34" charset="0"/>
              </a:rPr>
              <a:t>Find a Therapist now so much easier</a:t>
            </a:r>
          </a:p>
          <a:p>
            <a:pPr marL="628650" lvl="1" indent="-171450">
              <a:buFont typeface="Arial" panose="020B0604020202020204" pitchFamily="34" charset="0"/>
              <a:buChar char="•"/>
            </a:pPr>
            <a:r>
              <a:rPr lang="en-GB" sz="1400" dirty="0">
                <a:latin typeface="Calibri" panose="020F0502020204030204" pitchFamily="34" charset="0"/>
                <a:cs typeface="Calibri" panose="020F0502020204030204" pitchFamily="34" charset="0"/>
              </a:rPr>
              <a:t>More clinical time for Band 6</a:t>
            </a:r>
          </a:p>
          <a:p>
            <a:pPr marL="628650" lvl="1" indent="-171450">
              <a:buFont typeface="Arial" panose="020B0604020202020204" pitchFamily="34" charset="0"/>
              <a:buChar char="•"/>
            </a:pPr>
            <a:r>
              <a:rPr lang="en-GB" sz="1400" dirty="0">
                <a:latin typeface="Calibri" panose="020F0502020204030204" pitchFamily="34" charset="0"/>
                <a:cs typeface="Calibri" panose="020F0502020204030204" pitchFamily="34" charset="0"/>
              </a:rPr>
              <a:t>Better communication with admin team</a:t>
            </a:r>
          </a:p>
          <a:p>
            <a:pPr algn="ctr"/>
            <a:endParaRPr lang="en-GB" sz="1400" dirty="0">
              <a:solidFill>
                <a:srgbClr val="FF0000"/>
              </a:solidFill>
            </a:endParaRPr>
          </a:p>
          <a:p>
            <a:r>
              <a:rPr lang="en-GB" sz="1400" b="1" dirty="0" smtClean="0">
                <a:solidFill>
                  <a:srgbClr val="FF0000"/>
                </a:solidFill>
                <a:latin typeface="Calibri" panose="020F0502020204030204" pitchFamily="34" charset="0"/>
                <a:cs typeface="Calibri" panose="020F0502020204030204" pitchFamily="34" charset="0"/>
              </a:rPr>
              <a:t>             </a:t>
            </a:r>
            <a:r>
              <a:rPr lang="en-GB" sz="1400" b="1" dirty="0" smtClean="0">
                <a:latin typeface="Calibri" panose="020F0502020204030204" pitchFamily="34" charset="0"/>
                <a:cs typeface="Calibri" panose="020F0502020204030204" pitchFamily="34" charset="0"/>
              </a:rPr>
              <a:t>Patient </a:t>
            </a:r>
            <a:r>
              <a:rPr lang="en-GB" sz="1400" b="1" dirty="0">
                <a:latin typeface="Calibri" panose="020F0502020204030204" pitchFamily="34" charset="0"/>
                <a:cs typeface="Calibri" panose="020F0502020204030204" pitchFamily="34" charset="0"/>
              </a:rPr>
              <a:t>feedback:</a:t>
            </a:r>
          </a:p>
          <a:p>
            <a:r>
              <a:rPr lang="en-GB" sz="1400" dirty="0" smtClean="0">
                <a:latin typeface="Calibri" panose="020F0502020204030204" pitchFamily="34" charset="0"/>
                <a:cs typeface="Calibri" panose="020F0502020204030204" pitchFamily="34" charset="0"/>
              </a:rPr>
              <a:t>“</a:t>
            </a:r>
            <a:r>
              <a:rPr lang="en-GB" sz="1400" dirty="0">
                <a:latin typeface="Calibri" panose="020F0502020204030204" pitchFamily="34" charset="0"/>
                <a:cs typeface="Calibri" panose="020F0502020204030204" pitchFamily="34" charset="0"/>
              </a:rPr>
              <a:t>I would like thank you for being so responsive in looking after me.”</a:t>
            </a:r>
          </a:p>
          <a:p>
            <a:pPr algn="ctr"/>
            <a:r>
              <a:rPr lang="en-GB" sz="1400" dirty="0" smtClean="0">
                <a:latin typeface="Calibri" panose="020F0502020204030204" pitchFamily="34" charset="0"/>
                <a:cs typeface="Calibri" panose="020F0502020204030204" pitchFamily="34" charset="0"/>
              </a:rPr>
              <a:t>“</a:t>
            </a:r>
            <a:r>
              <a:rPr lang="en-GB" sz="1400" dirty="0">
                <a:latin typeface="Calibri" panose="020F0502020204030204" pitchFamily="34" charset="0"/>
                <a:cs typeface="Calibri" panose="020F0502020204030204" pitchFamily="34" charset="0"/>
              </a:rPr>
              <a:t>The Therapist made me feel I could get back in control of my life again</a:t>
            </a:r>
            <a:r>
              <a:rPr lang="en-GB" sz="1400" dirty="0">
                <a:cs typeface="Calibri" panose="020F0502020204030204" pitchFamily="34" charset="0"/>
              </a:rPr>
              <a:t>.</a:t>
            </a:r>
            <a:r>
              <a:rPr lang="en-GB" sz="1400" dirty="0"/>
              <a:t> I can't praise the support I have been given highly </a:t>
            </a:r>
            <a:r>
              <a:rPr lang="en-GB" sz="1400" dirty="0" smtClean="0"/>
              <a:t>enough</a:t>
            </a:r>
          </a:p>
          <a:p>
            <a:pPr algn="ctr"/>
            <a:endParaRPr lang="en-GB" sz="1400" dirty="0" smtClean="0">
              <a:solidFill>
                <a:srgbClr val="FF0000"/>
              </a:solidFill>
            </a:endParaRPr>
          </a:p>
        </p:txBody>
      </p:sp>
    </p:spTree>
    <p:extLst>
      <p:ext uri="{BB962C8B-B14F-4D97-AF65-F5344CB8AC3E}">
        <p14:creationId xmlns:p14="http://schemas.microsoft.com/office/powerpoint/2010/main" val="509589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911</TotalTime>
  <Words>540</Words>
  <Application>Microsoft Office PowerPoint</Application>
  <PresentationFormat>Widescreen</PresentationFormat>
  <Paragraphs>67</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   Effective management of Community Therapy waiting lists in Tower Hamlets</vt:lpstr>
      <vt:lpstr>PowerPoint Presentation</vt:lpstr>
      <vt:lpstr>PowerPoint Presentation</vt:lpstr>
    </vt:vector>
  </TitlesOfParts>
  <Company>East London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story in a nutshell</dc:title>
  <dc:creator>KAUR, Davinder (EAST LONDON NHS FOUNDATION TRUST)</dc:creator>
  <cp:lastModifiedBy>KAUR, Davinder (EAST LONDON NHS FOUNDATION TRUST)</cp:lastModifiedBy>
  <cp:revision>38</cp:revision>
  <dcterms:created xsi:type="dcterms:W3CDTF">2024-08-02T11:20:24Z</dcterms:created>
  <dcterms:modified xsi:type="dcterms:W3CDTF">2024-09-13T11:06:44Z</dcterms:modified>
</cp:coreProperties>
</file>