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omments/modernComment_101_4AB23689.xml" ContentType="application/vnd.ms-powerpoint.comments+xml"/>
  <Override PartName="/ppt/comments/modernComment_107_1E3464C4.xml" ContentType="application/vnd.ms-powerpoint.comments+xml"/>
  <Override PartName="/ppt/comments/modernComment_104_F54C72E3.xml" ContentType="application/vnd.ms-powerpoint.comments+xml"/>
  <Override PartName="/ppt/changesInfos/changesInfo1.xml" ContentType="application/vnd.ms-powerpoint.changesinfo+xml"/>
  <Override PartName="/ppt/authors.xml" ContentType="application/vnd.ms-powerpoint.author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09" r:id="rId4"/>
  </p:sldMasterIdLst>
  <p:sldIdLst>
    <p:sldId id="264" r:id="rId5"/>
    <p:sldId id="262" r:id="rId6"/>
    <p:sldId id="257" r:id="rId7"/>
    <p:sldId id="263" r:id="rId8"/>
    <p:sldId id="265" r:id="rId9"/>
    <p:sldId id="260"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11F524F-053D-BF1A-E9B3-773234017A3C}" name="SINGH, Sasha (EAST LONDON NHS FOUNDATION TRUST)" initials="ST" userId="S::sasha.singh@nhs.net::c076db6f-81c0-49c1-bcd0-6cecb859bfc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3C8E5B-B3EC-64DC-E606-E6EAB72D3B40}" v="34" dt="2024-11-06T10:01:25.8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4" d="100"/>
          <a:sy n="114" d="100"/>
        </p:scale>
        <p:origin x="46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17" Type="http://schemas.microsoft.com/office/2016/11/relationships/changesInfo" Target="changesInfos/changesInfo1.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NGH, Sasha (EAST LONDON NHS FOUNDATION TRUST)" userId="S::sasha.singh@nhs.net::c076db6f-81c0-49c1-bcd0-6cecb859bfcb" providerId="AD" clId="Web-{D83C8E5B-B3EC-64DC-E606-E6EAB72D3B40}"/>
    <pc:docChg chg="mod modSld">
      <pc:chgData name="SINGH, Sasha (EAST LONDON NHS FOUNDATION TRUST)" userId="S::sasha.singh@nhs.net::c076db6f-81c0-49c1-bcd0-6cecb859bfcb" providerId="AD" clId="Web-{D83C8E5B-B3EC-64DC-E606-E6EAB72D3B40}" dt="2024-11-06T09:51:37.297" v="22" actId="20577"/>
      <pc:docMkLst>
        <pc:docMk/>
      </pc:docMkLst>
      <pc:sldChg chg="modSp">
        <pc:chgData name="SINGH, Sasha (EAST LONDON NHS FOUNDATION TRUST)" userId="S::sasha.singh@nhs.net::c076db6f-81c0-49c1-bcd0-6cecb859bfcb" providerId="AD" clId="Web-{D83C8E5B-B3EC-64DC-E606-E6EAB72D3B40}" dt="2024-11-06T09:51:37.297" v="22" actId="20577"/>
        <pc:sldMkLst>
          <pc:docMk/>
          <pc:sldMk cId="1033069515" sldId="262"/>
        </pc:sldMkLst>
        <pc:spChg chg="mod">
          <ac:chgData name="SINGH, Sasha (EAST LONDON NHS FOUNDATION TRUST)" userId="S::sasha.singh@nhs.net::c076db6f-81c0-49c1-bcd0-6cecb859bfcb" providerId="AD" clId="Web-{D83C8E5B-B3EC-64DC-E606-E6EAB72D3B40}" dt="2024-11-06T09:51:37.297" v="22" actId="20577"/>
          <ac:spMkLst>
            <pc:docMk/>
            <pc:sldMk cId="1033069515" sldId="262"/>
            <ac:spMk id="4"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solidFill>
          <a:schemeClr val="accent4"/>
        </a:solidFill>
        <a:ln>
          <a:noFill/>
        </a:ln>
        <a:effectLst/>
      </c:spPr>
      <c:txPr>
        <a:bodyPr rot="0" spcFirstLastPara="1" vertOverflow="ellipsis" vert="horz" wrap="square" anchor="ctr" anchorCtr="1"/>
        <a:lstStyle/>
        <a:p>
          <a:pPr>
            <a:defRPr sz="1050" b="1"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title>
    <c:autoTitleDeleted val="0"/>
    <c:plotArea>
      <c:layout/>
      <c:lineChart>
        <c:grouping val="standard"/>
        <c:varyColors val="0"/>
        <c:ser>
          <c:idx val="0"/>
          <c:order val="0"/>
          <c:tx>
            <c:strRef>
              <c:f>'Open actions'!$F$51</c:f>
              <c:strCache>
                <c:ptCount val="1"/>
                <c:pt idx="0">
                  <c:v>No of PSII/SI where  Clinical Observation concenrs were identifed. </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'Open actions'!$E$52:$E$58</c:f>
              <c:numCache>
                <c:formatCode>General</c:formatCode>
                <c:ptCount val="7"/>
                <c:pt idx="0">
                  <c:v>2018</c:v>
                </c:pt>
                <c:pt idx="1">
                  <c:v>2019</c:v>
                </c:pt>
                <c:pt idx="2">
                  <c:v>2020</c:v>
                </c:pt>
                <c:pt idx="3">
                  <c:v>2021</c:v>
                </c:pt>
                <c:pt idx="4">
                  <c:v>2022</c:v>
                </c:pt>
                <c:pt idx="5">
                  <c:v>2023</c:v>
                </c:pt>
                <c:pt idx="6">
                  <c:v>2024</c:v>
                </c:pt>
              </c:numCache>
            </c:numRef>
          </c:cat>
          <c:val>
            <c:numRef>
              <c:f>'Open actions'!$F$52:$F$58</c:f>
              <c:numCache>
                <c:formatCode>General</c:formatCode>
                <c:ptCount val="7"/>
                <c:pt idx="0">
                  <c:v>1</c:v>
                </c:pt>
                <c:pt idx="1">
                  <c:v>0</c:v>
                </c:pt>
                <c:pt idx="2">
                  <c:v>5</c:v>
                </c:pt>
                <c:pt idx="3">
                  <c:v>5</c:v>
                </c:pt>
                <c:pt idx="4">
                  <c:v>4</c:v>
                </c:pt>
                <c:pt idx="5">
                  <c:v>4</c:v>
                </c:pt>
                <c:pt idx="6">
                  <c:v>3</c:v>
                </c:pt>
              </c:numCache>
            </c:numRef>
          </c:val>
          <c:smooth val="0"/>
          <c:extLst>
            <c:ext xmlns:c16="http://schemas.microsoft.com/office/drawing/2014/chart" uri="{C3380CC4-5D6E-409C-BE32-E72D297353CC}">
              <c16:uniqueId val="{00000000-CBC2-401A-BE12-2289AD210652}"/>
            </c:ext>
          </c:extLst>
        </c:ser>
        <c:dLbls>
          <c:dLblPos val="t"/>
          <c:showLegendKey val="0"/>
          <c:showVal val="1"/>
          <c:showCatName val="0"/>
          <c:showSerName val="0"/>
          <c:showPercent val="0"/>
          <c:showBubbleSize val="0"/>
        </c:dLbls>
        <c:marker val="1"/>
        <c:smooth val="0"/>
        <c:axId val="465823296"/>
        <c:axId val="453669256"/>
      </c:lineChart>
      <c:catAx>
        <c:axId val="465823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53669256"/>
        <c:crosses val="autoZero"/>
        <c:auto val="1"/>
        <c:lblAlgn val="ctr"/>
        <c:lblOffset val="100"/>
        <c:noMultiLvlLbl val="0"/>
      </c:catAx>
      <c:valAx>
        <c:axId val="4536692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5823296"/>
        <c:crosses val="autoZero"/>
        <c:crossBetween val="between"/>
      </c:valAx>
      <c:spPr>
        <a:solidFill>
          <a:schemeClr val="accent4"/>
        </a:solid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modernComment_101_4AB23689.xml><?xml version="1.0" encoding="utf-8"?>
<p188:cmLst xmlns:a="http://schemas.openxmlformats.org/drawingml/2006/main" xmlns:r="http://schemas.openxmlformats.org/officeDocument/2006/relationships" xmlns:p188="http://schemas.microsoft.com/office/powerpoint/2018/8/main">
  <p188:cm id="{C3178C8F-E9A8-4288-B855-F78E0B601015}" authorId="{611F524F-053D-BF1A-E9B3-773234017A3C}" status="resolved" created="2024-11-06T09:52:25.846" complete="100000">
    <ac:txMkLst xmlns:ac="http://schemas.microsoft.com/office/drawing/2013/main/command">
      <pc:docMk xmlns:pc="http://schemas.microsoft.com/office/powerpoint/2013/main/command"/>
      <pc:sldMk xmlns:pc="http://schemas.microsoft.com/office/powerpoint/2013/main/command" cId="1253193353" sldId="257"/>
      <ac:spMk id="6" creationId="{00000000-0000-0000-0000-000000000000}"/>
      <ac:txMk cp="355">
        <ac:context len="1022" hash="4060309024"/>
      </ac:txMk>
    </ac:txMkLst>
    <p188:pos x="982337" y="1624987"/>
    <p188:txBody>
      <a:bodyPr/>
      <a:lstStyle/>
      <a:p>
        <a:r>
          <a:rPr lang="en-US"/>
          <a:t>improvement work undertaken around observation practice</a:t>
        </a:r>
      </a:p>
    </p188:txBody>
    <p188:extLst>
      <p:ext xmlns:p="http://schemas.openxmlformats.org/presentationml/2006/main" uri="{57CB4572-C831-44C2-8A1C-0ADB6CCDFE69}">
        <p223:reactions xmlns:p223="http://schemas.microsoft.com/office/powerpoint/2022/03/main">
          <p223:rxn type="👍">
            <p223:instance time="2024-11-06T11:58:05.158" authorId="{EFA29085-6AE8-D1A4-D9DA-933D53124EB4}"/>
          </p223:rxn>
        </p223:reactions>
      </p:ext>
    </p188:extLst>
  </p188:cm>
</p188:cmLst>
</file>

<file path=ppt/comments/modernComment_104_F54C72E3.xml><?xml version="1.0" encoding="utf-8"?>
<p188:cmLst xmlns:a="http://schemas.openxmlformats.org/drawingml/2006/main" xmlns:r="http://schemas.openxmlformats.org/officeDocument/2006/relationships" xmlns:p188="http://schemas.microsoft.com/office/powerpoint/2018/8/main">
  <p188:cm id="{F9AC5914-22F8-4593-98BF-7D9C0F952C65}" authorId="{611F524F-053D-BF1A-E9B3-773234017A3C}" created="2024-11-06T10:01:25.860">
    <ac:txMkLst xmlns:ac="http://schemas.microsoft.com/office/drawing/2013/main/command">
      <pc:docMk xmlns:pc="http://schemas.microsoft.com/office/powerpoint/2013/main/command"/>
      <pc:sldMk xmlns:pc="http://schemas.microsoft.com/office/powerpoint/2013/main/command" cId="4115428067" sldId="260"/>
      <ac:spMk id="8" creationId="{00000000-0000-0000-0000-000000000000}"/>
      <ac:txMk cp="436" len="51">
        <ac:context len="658" hash="3223115322"/>
      </ac:txMk>
    </ac:txMkLst>
    <p188:pos x="5233012" y="2359445"/>
    <p188:txBody>
      <a:bodyPr/>
      <a:lstStyle/>
      <a:p>
        <a:r>
          <a:rPr lang="en-US"/>
          <a:t>Reviewing current levels of observation and alternatives to observations</a:t>
        </a:r>
      </a:p>
    </p188:txBody>
  </p188:cm>
</p188:cmLst>
</file>

<file path=ppt/comments/modernComment_107_1E3464C4.xml><?xml version="1.0" encoding="utf-8"?>
<p188:cmLst xmlns:a="http://schemas.openxmlformats.org/drawingml/2006/main" xmlns:r="http://schemas.openxmlformats.org/officeDocument/2006/relationships" xmlns:p188="http://schemas.microsoft.com/office/powerpoint/2018/8/main">
  <p188:cm id="{5B7382E3-A64E-41A0-B8F3-48A03D7F868F}" authorId="{611F524F-053D-BF1A-E9B3-773234017A3C}" created="2024-11-06T09:55:21.413">
    <ac:txMkLst xmlns:ac="http://schemas.microsoft.com/office/drawing/2013/main/command">
      <pc:docMk xmlns:pc="http://schemas.microsoft.com/office/powerpoint/2013/main/command"/>
      <pc:sldMk xmlns:pc="http://schemas.microsoft.com/office/powerpoint/2013/main/command" cId="506750148" sldId="263"/>
      <ac:spMk id="5" creationId="{561F1206-6AC0-CECA-4EDE-D25D9AF0CEF7}"/>
      <ac:txMk cp="1156" len="73">
        <ac:context len="1459" hash="4131226679"/>
      </ac:txMk>
    </ac:txMkLst>
    <p188:pos x="5021855" y="3828361"/>
    <p188:txBody>
      <a:bodyPr/>
      <a:lstStyle/>
      <a:p>
        <a:r>
          <a:rPr lang="en-US"/>
          <a:t>Developing a system for assurance on completed and incomplete observations would support wider learning and influence improvement work going forward</a:t>
        </a:r>
      </a:p>
    </p188:txBody>
    <p188:extLst>
      <p:ext xmlns:p="http://schemas.openxmlformats.org/presentationml/2006/main" uri="{57CB4572-C831-44C2-8A1C-0ADB6CCDFE69}">
        <p223:reactions xmlns:p223="http://schemas.microsoft.com/office/powerpoint/2022/03/main">
          <p223:rxn type="👍">
            <p223:instance time="2024-11-06T11:00:37.136" authorId="{EFA29085-6AE8-D1A4-D9DA-933D53124EB4}"/>
          </p223:rxn>
        </p223:reactions>
      </p:ext>
    </p188:extLst>
  </p188:cm>
  <p188:cm id="{1A141EA2-ADAB-410D-BF8D-8905E83F6C73}" authorId="{611F524F-053D-BF1A-E9B3-773234017A3C}" created="2024-11-06T09:56:20.743">
    <ac:txMkLst xmlns:ac="http://schemas.microsoft.com/office/drawing/2013/main/command">
      <pc:docMk xmlns:pc="http://schemas.microsoft.com/office/powerpoint/2013/main/command"/>
      <pc:sldMk xmlns:pc="http://schemas.microsoft.com/office/powerpoint/2013/main/command" cId="506750148" sldId="263"/>
      <ac:spMk id="5" creationId="{561F1206-6AC0-CECA-4EDE-D25D9AF0CEF7}"/>
      <ac:txMk cp="953">
        <ac:context len="1459" hash="4131226679"/>
      </ac:txMk>
    </ac:txMkLst>
    <p188:pos x="5196289" y="2983734"/>
    <p188:txBody>
      <a:bodyPr/>
      <a:lstStyle/>
      <a:p>
        <a:r>
          <a:rPr lang="en-US"/>
          <a:t>I would delete this- point 4 is much more valid. If you have flexible practice in response to acuity you are likely to see the wrong decisions to reduce obs being taken
I would instead add a point about increasing awareness of importance and value of observations amongst staff and strengthening this with the service user experience </a:t>
        </a:r>
      </a:p>
    </p188:txBody>
    <p188:extLst>
      <p:ext xmlns:p="http://schemas.openxmlformats.org/presentationml/2006/main" uri="{57CB4572-C831-44C2-8A1C-0ADB6CCDFE69}">
        <p223:reactions xmlns:p223="http://schemas.microsoft.com/office/powerpoint/2022/03/main">
          <p223:rxn type="👍">
            <p223:instance time="2024-11-06T11:00:34.901" authorId="{EFA29085-6AE8-D1A4-D9DA-933D53124EB4}"/>
          </p223:rxn>
        </p223:reactions>
      </p:ext>
    </p188:extLst>
  </p188:cm>
  <p188:cm id="{BC4B24BF-C241-4546-B38D-D5C6481A46E9}" authorId="{611F524F-053D-BF1A-E9B3-773234017A3C}" created="2024-11-06T10:00:34.406">
    <ac:txMkLst xmlns:ac="http://schemas.microsoft.com/office/drawing/2013/main/command">
      <pc:docMk xmlns:pc="http://schemas.microsoft.com/office/powerpoint/2013/main/command"/>
      <pc:sldMk xmlns:pc="http://schemas.microsoft.com/office/powerpoint/2013/main/command" cId="506750148" sldId="263"/>
      <ac:spMk id="5" creationId="{561F1206-6AC0-CECA-4EDE-D25D9AF0CEF7}"/>
      <ac:txMk cp="468" len="17">
        <ac:context len="1459" hash="4131226679"/>
      </ac:txMk>
    </ac:txMkLst>
    <p188:pos x="9566313" y="1927951"/>
    <p188:replyLst>
      <p188:reply id="{90A03488-03D9-46E8-8B2E-E8CF57E11257}" authorId="{EFA29085-6AE8-D1A4-D9DA-933D53124EB4}" created="2024-11-06T11:56:09.983">
        <p188:txBody>
          <a:bodyPr/>
          <a:lstStyle/>
          <a:p>
            <a:r>
              <a:rPr lang="en-US"/>
              <a:t>I can see you are making additonal changes.</a:t>
            </a:r>
          </a:p>
        </p188:txBody>
      </p188:reply>
    </p188:replyLst>
    <p188:txBody>
      <a:bodyPr/>
      <a:lstStyle/>
      <a:p>
        <a:r>
          <a:rPr lang="en-US"/>
          <a:t> and changes in levels of acuity. Developing robust systems for escalation and a suite of options available to staff to staff when circumstances change is likely to improve rates of completion and patient experience of observations</a:t>
        </a:r>
      </a:p>
    </p188:txBody>
    <p188:extLst>
      <p:ext xmlns:p="http://schemas.openxmlformats.org/presentationml/2006/main" uri="{57CB4572-C831-44C2-8A1C-0ADB6CCDFE69}">
        <p223:reactions xmlns:p223="http://schemas.microsoft.com/office/powerpoint/2022/03/main">
          <p223:rxn type="👍">
            <p223:instance time="2024-11-06T11:00:41.527" authorId="{EFA29085-6AE8-D1A4-D9DA-933D53124EB4}"/>
          </p223:rxn>
        </p223:reactions>
      </p:ext>
    </p188:extLst>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22B5B41C-D03D-43CC-B5EB-B6BEDA38937E}" type="datetimeFigureOut">
              <a:rPr lang="en-GB" smtClean="0"/>
              <a:t>26/11/2024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EB2FCD-9DFA-4C99-BCB3-0E691C4869C6}" type="slidenum">
              <a:rPr lang="en-GB" smtClean="0"/>
              <a:t>‹#›</a:t>
            </a:fld>
            <a:endParaRPr lang="en-GB"/>
          </a:p>
        </p:txBody>
      </p:sp>
    </p:spTree>
    <p:extLst>
      <p:ext uri="{BB962C8B-B14F-4D97-AF65-F5344CB8AC3E}">
        <p14:creationId xmlns:p14="http://schemas.microsoft.com/office/powerpoint/2010/main" val="389477950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B5B41C-D03D-43CC-B5EB-B6BEDA38937E}" type="datetimeFigureOut">
              <a:rPr lang="en-GB" smtClean="0"/>
              <a:t>26/11/2024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2FCD-9DFA-4C99-BCB3-0E691C4869C6}" type="slidenum">
              <a:rPr lang="en-GB" smtClean="0"/>
              <a:t>‹#›</a:t>
            </a:fld>
            <a:endParaRPr lang="en-GB"/>
          </a:p>
        </p:txBody>
      </p:sp>
    </p:spTree>
    <p:extLst>
      <p:ext uri="{BB962C8B-B14F-4D97-AF65-F5344CB8AC3E}">
        <p14:creationId xmlns:p14="http://schemas.microsoft.com/office/powerpoint/2010/main" val="669187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B5B41C-D03D-43CC-B5EB-B6BEDA38937E}" type="datetimeFigureOut">
              <a:rPr lang="en-GB" smtClean="0"/>
              <a:t>26/11/2024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2FCD-9DFA-4C99-BCB3-0E691C4869C6}" type="slidenum">
              <a:rPr lang="en-GB" smtClean="0"/>
              <a:t>‹#›</a:t>
            </a:fld>
            <a:endParaRPr lang="en-GB"/>
          </a:p>
        </p:txBody>
      </p:sp>
    </p:spTree>
    <p:extLst>
      <p:ext uri="{BB962C8B-B14F-4D97-AF65-F5344CB8AC3E}">
        <p14:creationId xmlns:p14="http://schemas.microsoft.com/office/powerpoint/2010/main" val="31934728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and Vertical Tex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9D019B4-697B-1E42-92B9-1831D658E78C}"/>
              </a:ext>
            </a:extLst>
          </p:cNvPr>
          <p:cNvSpPr txBox="1"/>
          <p:nvPr userDrawn="1"/>
        </p:nvSpPr>
        <p:spPr>
          <a:xfrm>
            <a:off x="10210799" y="6299200"/>
            <a:ext cx="1667934" cy="338554"/>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600" kern="1200" err="1">
                <a:solidFill>
                  <a:srgbClr val="0067A5"/>
                </a:solidFill>
                <a:effectLst/>
                <a:latin typeface="Arial" panose="020B0604020202020204" pitchFamily="34" charset="0"/>
                <a:ea typeface="+mn-ea"/>
                <a:cs typeface="Arial" panose="020B0604020202020204" pitchFamily="34" charset="0"/>
              </a:rPr>
              <a:t>elft.nhs.uk</a:t>
            </a:r>
            <a:endParaRPr lang="en-GB" sz="1600" kern="1200">
              <a:solidFill>
                <a:srgbClr val="0067A5"/>
              </a:solidFill>
              <a:effectLst/>
              <a:latin typeface="Arial" panose="020B0604020202020204" pitchFamily="34" charset="0"/>
              <a:ea typeface="+mn-ea"/>
              <a:cs typeface="Arial" panose="020B0604020202020204" pitchFamily="34" charset="0"/>
            </a:endParaRPr>
          </a:p>
        </p:txBody>
      </p:sp>
      <p:sp>
        <p:nvSpPr>
          <p:cNvPr id="9" name="Rectangle 8">
            <a:extLst>
              <a:ext uri="{FF2B5EF4-FFF2-40B4-BE49-F238E27FC236}">
                <a16:creationId xmlns:a16="http://schemas.microsoft.com/office/drawing/2014/main" id="{B1BE6C46-1CED-194F-8E5F-5AF412A2D058}"/>
              </a:ext>
            </a:extLst>
          </p:cNvPr>
          <p:cNvSpPr/>
          <p:nvPr userDrawn="1"/>
        </p:nvSpPr>
        <p:spPr>
          <a:xfrm>
            <a:off x="0" y="0"/>
            <a:ext cx="12192000" cy="1041400"/>
          </a:xfrm>
          <a:prstGeom prst="rect">
            <a:avLst/>
          </a:prstGeom>
          <a:solidFill>
            <a:srgbClr val="0067A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ext&#10;&#10;Description automatically generated with medium confidence">
            <a:extLst>
              <a:ext uri="{FF2B5EF4-FFF2-40B4-BE49-F238E27FC236}">
                <a16:creationId xmlns:a16="http://schemas.microsoft.com/office/drawing/2014/main" id="{76205BC2-E895-7B4A-9F73-E5C3294E2F93}"/>
              </a:ext>
            </a:extLst>
          </p:cNvPr>
          <p:cNvPicPr>
            <a:picLocks noChangeAspect="1"/>
          </p:cNvPicPr>
          <p:nvPr userDrawn="1"/>
        </p:nvPicPr>
        <p:blipFill>
          <a:blip r:embed="rId2"/>
          <a:stretch>
            <a:fillRect/>
          </a:stretch>
        </p:blipFill>
        <p:spPr>
          <a:xfrm>
            <a:off x="10176929" y="133349"/>
            <a:ext cx="1572683" cy="802131"/>
          </a:xfrm>
          <a:prstGeom prst="rect">
            <a:avLst/>
          </a:prstGeom>
        </p:spPr>
      </p:pic>
      <p:sp>
        <p:nvSpPr>
          <p:cNvPr id="11" name="Text Placeholder 5">
            <a:extLst>
              <a:ext uri="{FF2B5EF4-FFF2-40B4-BE49-F238E27FC236}">
                <a16:creationId xmlns:a16="http://schemas.microsoft.com/office/drawing/2014/main" id="{C6327FCB-ED4F-0746-B6EE-C0DFA3DFD070}"/>
              </a:ext>
            </a:extLst>
          </p:cNvPr>
          <p:cNvSpPr>
            <a:spLocks noGrp="1"/>
          </p:cNvSpPr>
          <p:nvPr>
            <p:ph type="body" sz="quarter" idx="12" hasCustomPrompt="1"/>
          </p:nvPr>
        </p:nvSpPr>
        <p:spPr>
          <a:xfrm>
            <a:off x="812279" y="371445"/>
            <a:ext cx="4862808" cy="642424"/>
          </a:xfrm>
        </p:spPr>
        <p:txBody>
          <a:bodyPr>
            <a:normAutofit/>
          </a:bodyPr>
          <a:lstStyle>
            <a:lvl1pPr marL="0" marR="0" indent="0" algn="l" defTabSz="914400" rtl="0" eaLnBrk="1" fontAlgn="auto" latinLnBrk="0" hangingPunct="1">
              <a:lnSpc>
                <a:spcPct val="100000"/>
              </a:lnSpc>
              <a:spcBef>
                <a:spcPts val="0"/>
              </a:spcBef>
              <a:spcAft>
                <a:spcPts val="0"/>
              </a:spcAft>
              <a:buClrTx/>
              <a:buSzTx/>
              <a:buFontTx/>
              <a:buNone/>
              <a:tabLst/>
              <a:defRPr lang="en-GB" sz="1600" kern="1200" dirty="0">
                <a:solidFill>
                  <a:schemeClr val="bg1"/>
                </a:solidFill>
                <a:effectLst/>
                <a:latin typeface="Arial" panose="020B0604020202020204" pitchFamily="34" charset="0"/>
                <a:ea typeface="+mn-ea"/>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a:solidFill>
                  <a:schemeClr val="bg1"/>
                </a:solidFill>
                <a:effectLst/>
                <a:latin typeface="Arial" panose="020B0604020202020204" pitchFamily="34" charset="0"/>
                <a:ea typeface="+mn-ea"/>
                <a:cs typeface="Arial" panose="020B0604020202020204" pitchFamily="34" charset="0"/>
              </a:rPr>
              <a:t>Heading</a:t>
            </a:r>
          </a:p>
        </p:txBody>
      </p:sp>
      <p:pic>
        <p:nvPicPr>
          <p:cNvPr id="13" name="Picture 12" descr="A picture containing text, sign&#10;&#10;Description automatically generated">
            <a:extLst>
              <a:ext uri="{FF2B5EF4-FFF2-40B4-BE49-F238E27FC236}">
                <a16:creationId xmlns:a16="http://schemas.microsoft.com/office/drawing/2014/main" id="{937EEA21-714C-764C-BAD7-D8DCDEDD4839}"/>
              </a:ext>
            </a:extLst>
          </p:cNvPr>
          <p:cNvPicPr>
            <a:picLocks noChangeAspect="1"/>
          </p:cNvPicPr>
          <p:nvPr userDrawn="1"/>
        </p:nvPicPr>
        <p:blipFill>
          <a:blip r:embed="rId3"/>
          <a:stretch>
            <a:fillRect/>
          </a:stretch>
        </p:blipFill>
        <p:spPr>
          <a:xfrm>
            <a:off x="412294" y="5993296"/>
            <a:ext cx="1848986" cy="591675"/>
          </a:xfrm>
          <a:prstGeom prst="rect">
            <a:avLst/>
          </a:prstGeom>
        </p:spPr>
      </p:pic>
      <p:sp>
        <p:nvSpPr>
          <p:cNvPr id="5" name="Text Placeholder 4">
            <a:extLst>
              <a:ext uri="{FF2B5EF4-FFF2-40B4-BE49-F238E27FC236}">
                <a16:creationId xmlns:a16="http://schemas.microsoft.com/office/drawing/2014/main" id="{BF544E75-F5D1-324D-A6C2-55F8CA43EAC5}"/>
              </a:ext>
            </a:extLst>
          </p:cNvPr>
          <p:cNvSpPr>
            <a:spLocks noGrp="1"/>
          </p:cNvSpPr>
          <p:nvPr>
            <p:ph type="body" sz="quarter" idx="13" hasCustomPrompt="1"/>
          </p:nvPr>
        </p:nvSpPr>
        <p:spPr>
          <a:xfrm>
            <a:off x="812279" y="1883900"/>
            <a:ext cx="4933201" cy="3351040"/>
          </a:xfrm>
        </p:spPr>
        <p:txBody>
          <a:bodyPr>
            <a:normAutofit/>
          </a:bodyPr>
          <a:lstStyle>
            <a:lvl1pPr marL="0" indent="0">
              <a:buNone/>
              <a:defRPr sz="1800">
                <a:solidFill>
                  <a:schemeClr val="tx1"/>
                </a:solidFill>
              </a:defRPr>
            </a:lvl1pPr>
            <a:lvl4pPr marL="1371600" indent="0">
              <a:buNone/>
              <a:defRPr>
                <a:solidFill>
                  <a:srgbClr val="0067A5"/>
                </a:solidFill>
              </a:defRPr>
            </a:lvl4pPr>
          </a:lstStyle>
          <a:p>
            <a:pPr lvl="0"/>
            <a:r>
              <a:rPr lang="en-GB"/>
              <a:t>Type description here</a:t>
            </a:r>
          </a:p>
        </p:txBody>
      </p:sp>
    </p:spTree>
    <p:extLst>
      <p:ext uri="{BB962C8B-B14F-4D97-AF65-F5344CB8AC3E}">
        <p14:creationId xmlns:p14="http://schemas.microsoft.com/office/powerpoint/2010/main" val="4036839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2B5B41C-D03D-43CC-B5EB-B6BEDA38937E}" type="datetimeFigureOut">
              <a:rPr lang="en-GB" smtClean="0"/>
              <a:t>26/11/2024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EB2FCD-9DFA-4C99-BCB3-0E691C4869C6}" type="slidenum">
              <a:rPr lang="en-GB" smtClean="0"/>
              <a:t>‹#›</a:t>
            </a:fld>
            <a:endParaRPr lang="en-GB"/>
          </a:p>
        </p:txBody>
      </p:sp>
    </p:spTree>
    <p:extLst>
      <p:ext uri="{BB962C8B-B14F-4D97-AF65-F5344CB8AC3E}">
        <p14:creationId xmlns:p14="http://schemas.microsoft.com/office/powerpoint/2010/main" val="4039754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22B5B41C-D03D-43CC-B5EB-B6BEDA38937E}" type="datetimeFigureOut">
              <a:rPr lang="en-GB" smtClean="0"/>
              <a:t>26/11/2024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EB2FCD-9DFA-4C99-BCB3-0E691C4869C6}" type="slidenum">
              <a:rPr lang="en-GB" smtClean="0"/>
              <a:t>‹#›</a:t>
            </a:fld>
            <a:endParaRPr lang="en-GB"/>
          </a:p>
        </p:txBody>
      </p:sp>
    </p:spTree>
    <p:extLst>
      <p:ext uri="{BB962C8B-B14F-4D97-AF65-F5344CB8AC3E}">
        <p14:creationId xmlns:p14="http://schemas.microsoft.com/office/powerpoint/2010/main" val="60357790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22B5B41C-D03D-43CC-B5EB-B6BEDA38937E}" type="datetimeFigureOut">
              <a:rPr lang="en-GB" smtClean="0"/>
              <a:t>26/11/2024</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3EEB2FCD-9DFA-4C99-BCB3-0E691C4869C6}" type="slidenum">
              <a:rPr lang="en-GB" smtClean="0"/>
              <a:t>‹#›</a:t>
            </a:fld>
            <a:endParaRPr lang="en-GB"/>
          </a:p>
        </p:txBody>
      </p:sp>
    </p:spTree>
    <p:extLst>
      <p:ext uri="{BB962C8B-B14F-4D97-AF65-F5344CB8AC3E}">
        <p14:creationId xmlns:p14="http://schemas.microsoft.com/office/powerpoint/2010/main" val="160799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22B5B41C-D03D-43CC-B5EB-B6BEDA38937E}" type="datetimeFigureOut">
              <a:rPr lang="en-GB" smtClean="0"/>
              <a:t>26/11/2024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EB2FCD-9DFA-4C99-BCB3-0E691C4869C6}" type="slidenum">
              <a:rPr lang="en-GB" smtClean="0"/>
              <a:t>‹#›</a:t>
            </a:fld>
            <a:endParaRPr lang="en-GB"/>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578125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2B5B41C-D03D-43CC-B5EB-B6BEDA38937E}" type="datetimeFigureOut">
              <a:rPr lang="en-GB" smtClean="0"/>
              <a:t>26/11/2024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EEB2FCD-9DFA-4C99-BCB3-0E691C4869C6}" type="slidenum">
              <a:rPr lang="en-GB" smtClean="0"/>
              <a:t>‹#›</a:t>
            </a:fld>
            <a:endParaRPr lang="en-GB"/>
          </a:p>
        </p:txBody>
      </p:sp>
    </p:spTree>
    <p:extLst>
      <p:ext uri="{BB962C8B-B14F-4D97-AF65-F5344CB8AC3E}">
        <p14:creationId xmlns:p14="http://schemas.microsoft.com/office/powerpoint/2010/main" val="1979569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B5B41C-D03D-43CC-B5EB-B6BEDA38937E}" type="datetimeFigureOut">
              <a:rPr lang="en-GB" smtClean="0"/>
              <a:t>26/11/2024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EEB2FCD-9DFA-4C99-BCB3-0E691C4869C6}" type="slidenum">
              <a:rPr lang="en-GB" smtClean="0"/>
              <a:t>‹#›</a:t>
            </a:fld>
            <a:endParaRPr lang="en-GB"/>
          </a:p>
        </p:txBody>
      </p:sp>
    </p:spTree>
    <p:extLst>
      <p:ext uri="{BB962C8B-B14F-4D97-AF65-F5344CB8AC3E}">
        <p14:creationId xmlns:p14="http://schemas.microsoft.com/office/powerpoint/2010/main" val="235499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22B5B41C-D03D-43CC-B5EB-B6BEDA38937E}" type="datetimeFigureOut">
              <a:rPr lang="en-GB" smtClean="0"/>
              <a:t>26/11/2024</a:t>
            </a:fld>
            <a:endParaRPr lang="en-GB"/>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GB"/>
          </a:p>
        </p:txBody>
      </p:sp>
      <p:sp>
        <p:nvSpPr>
          <p:cNvPr id="11" name="Slide Number Placeholder 10"/>
          <p:cNvSpPr>
            <a:spLocks noGrp="1"/>
          </p:cNvSpPr>
          <p:nvPr>
            <p:ph type="sldNum" sz="quarter" idx="12"/>
          </p:nvPr>
        </p:nvSpPr>
        <p:spPr/>
        <p:txBody>
          <a:bodyPr/>
          <a:lstStyle/>
          <a:p>
            <a:fld id="{3EEB2FCD-9DFA-4C99-BCB3-0E691C4869C6}" type="slidenum">
              <a:rPr lang="en-GB" smtClean="0"/>
              <a:t>‹#›</a:t>
            </a:fld>
            <a:endParaRPr lang="en-GB"/>
          </a:p>
        </p:txBody>
      </p:sp>
    </p:spTree>
    <p:extLst>
      <p:ext uri="{BB962C8B-B14F-4D97-AF65-F5344CB8AC3E}">
        <p14:creationId xmlns:p14="http://schemas.microsoft.com/office/powerpoint/2010/main" val="1827466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22B5B41C-D03D-43CC-B5EB-B6BEDA38937E}" type="datetimeFigureOut">
              <a:rPr lang="en-GB" smtClean="0"/>
              <a:t>26/11/2024</a:t>
            </a:fld>
            <a:endParaRPr lang="en-GB"/>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GB"/>
          </a:p>
        </p:txBody>
      </p:sp>
      <p:sp>
        <p:nvSpPr>
          <p:cNvPr id="10" name="Slide Number Placeholder 9"/>
          <p:cNvSpPr>
            <a:spLocks noGrp="1"/>
          </p:cNvSpPr>
          <p:nvPr>
            <p:ph type="sldNum" sz="quarter" idx="12"/>
          </p:nvPr>
        </p:nvSpPr>
        <p:spPr/>
        <p:txBody>
          <a:bodyPr/>
          <a:lstStyle/>
          <a:p>
            <a:fld id="{3EEB2FCD-9DFA-4C99-BCB3-0E691C4869C6}" type="slidenum">
              <a:rPr lang="en-GB" smtClean="0"/>
              <a:t>‹#›</a:t>
            </a:fld>
            <a:endParaRPr lang="en-GB"/>
          </a:p>
        </p:txBody>
      </p:sp>
    </p:spTree>
    <p:extLst>
      <p:ext uri="{BB962C8B-B14F-4D97-AF65-F5344CB8AC3E}">
        <p14:creationId xmlns:p14="http://schemas.microsoft.com/office/powerpoint/2010/main" val="286079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22B5B41C-D03D-43CC-B5EB-B6BEDA38937E}" type="datetimeFigureOut">
              <a:rPr lang="en-GB" smtClean="0"/>
              <a:t>26/11/2024</a:t>
            </a:fld>
            <a:endParaRPr lang="en-GB"/>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GB"/>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3EEB2FCD-9DFA-4C99-BCB3-0E691C4869C6}" type="slidenum">
              <a:rPr lang="en-GB" smtClean="0"/>
              <a:t>‹#›</a:t>
            </a:fld>
            <a:endParaRPr lang="en-GB"/>
          </a:p>
        </p:txBody>
      </p:sp>
    </p:spTree>
    <p:extLst>
      <p:ext uri="{BB962C8B-B14F-4D97-AF65-F5344CB8AC3E}">
        <p14:creationId xmlns:p14="http://schemas.microsoft.com/office/powerpoint/2010/main" val="1566208202"/>
      </p:ext>
    </p:extLst>
  </p:cSld>
  <p:clrMap bg1="lt1" tx1="dk1" bg2="lt2" tx2="dk2" accent1="accent1" accent2="accent2" accent3="accent3" accent4="accent4" accent5="accent5" accent6="accent6" hlink="hlink" folHlink="folHlink"/>
  <p:sldLayoutIdLst>
    <p:sldLayoutId id="2147484310" r:id="rId1"/>
    <p:sldLayoutId id="2147484311" r:id="rId2"/>
    <p:sldLayoutId id="2147484312" r:id="rId3"/>
    <p:sldLayoutId id="2147484313" r:id="rId4"/>
    <p:sldLayoutId id="2147484314" r:id="rId5"/>
    <p:sldLayoutId id="2147484315" r:id="rId6"/>
    <p:sldLayoutId id="2147484316" r:id="rId7"/>
    <p:sldLayoutId id="2147484317" r:id="rId8"/>
    <p:sldLayoutId id="2147484318" r:id="rId9"/>
    <p:sldLayoutId id="2147484319" r:id="rId10"/>
    <p:sldLayoutId id="2147484320" r:id="rId11"/>
    <p:sldLayoutId id="2147484321" r:id="rId12"/>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microsoft.com/office/2018/10/relationships/comments" Target="../comments/modernComment_101_4AB23689.xml"/><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microsoft.com/office/2018/10/relationships/comments" Target="../comments/modernComment_107_1E3464C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microsoft.com/office/2018/10/relationships/comments" Target="../comments/modernComment_104_F54C72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1380744" y="3218924"/>
            <a:ext cx="8494776" cy="731284"/>
          </a:xfrm>
        </p:spPr>
        <p:txBody>
          <a:bodyPr/>
          <a:lstStyle/>
          <a:p>
            <a:r>
              <a:rPr lang="en-GB" b="1" dirty="0" smtClean="0">
                <a:latin typeface="Arial" panose="020B0604020202020204" pitchFamily="34" charset="0"/>
                <a:cs typeface="Arial" panose="020B0604020202020204" pitchFamily="34" charset="0"/>
              </a:rPr>
              <a:t>      Improving </a:t>
            </a:r>
            <a:r>
              <a:rPr lang="en-GB" b="1" dirty="0">
                <a:latin typeface="Arial" panose="020B0604020202020204" pitchFamily="34" charset="0"/>
                <a:cs typeface="Arial" panose="020B0604020202020204" pitchFamily="34" charset="0"/>
              </a:rPr>
              <a:t>Clinical Observation Practices: Insights from Incident Review</a:t>
            </a:r>
          </a:p>
        </p:txBody>
      </p:sp>
    </p:spTree>
    <p:extLst>
      <p:ext uri="{BB962C8B-B14F-4D97-AF65-F5344CB8AC3E}">
        <p14:creationId xmlns:p14="http://schemas.microsoft.com/office/powerpoint/2010/main" val="3278383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30742" y="1221988"/>
            <a:ext cx="10701982" cy="5344182"/>
          </a:xfrm>
          <a:prstGeom prst="rect">
            <a:avLst/>
          </a:prstGeom>
        </p:spPr>
        <p:txBody>
          <a:bodyPr lIns="91440" tIns="45720" rIns="91440" bIns="4572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sz="1600" b="1" dirty="0">
              <a:latin typeface="Arial"/>
              <a:cs typeface="Arial"/>
            </a:endParaRPr>
          </a:p>
          <a:p>
            <a:pPr marL="0" indent="0">
              <a:buNone/>
            </a:pPr>
            <a:r>
              <a:rPr lang="en-GB" sz="1600" b="1" dirty="0">
                <a:latin typeface="Arial"/>
                <a:cs typeface="Arial"/>
              </a:rPr>
              <a:t>Background and Recent Scrutiny</a:t>
            </a:r>
            <a:endParaRPr lang="en-GB" sz="1600" dirty="0"/>
          </a:p>
          <a:p>
            <a:pPr marL="0" indent="0">
              <a:buNone/>
            </a:pPr>
            <a:endParaRPr lang="en-GB" sz="1600" b="1" dirty="0">
              <a:latin typeface="Arial"/>
              <a:cs typeface="Arial"/>
            </a:endParaRPr>
          </a:p>
          <a:p>
            <a:r>
              <a:rPr lang="en-GB" sz="1600" b="1" dirty="0">
                <a:latin typeface="Arial"/>
                <a:cs typeface="Arial"/>
              </a:rPr>
              <a:t>Trust Confidence and Public Scrutiny: The Trust’s </a:t>
            </a:r>
            <a:r>
              <a:rPr lang="en-GB" sz="1600" dirty="0">
                <a:latin typeface="Arial"/>
                <a:cs typeface="Arial"/>
              </a:rPr>
              <a:t>Clinical observation practices have faced increasing scrutiny over the past six years (2018–2024), with multiple Prevention of Future Death (PFD) notices prompting public and </a:t>
            </a:r>
            <a:r>
              <a:rPr lang="en-GB" sz="1600" dirty="0">
                <a:highlight>
                  <a:srgbClr val="FFFF00"/>
                </a:highlight>
                <a:latin typeface="Arial"/>
                <a:cs typeface="Arial"/>
              </a:rPr>
              <a:t>regulatory</a:t>
            </a:r>
            <a:r>
              <a:rPr lang="en-GB" sz="1600" dirty="0">
                <a:latin typeface="Arial"/>
                <a:cs typeface="Arial"/>
              </a:rPr>
              <a:t> attention.</a:t>
            </a:r>
          </a:p>
          <a:p>
            <a:endParaRPr lang="en-GB" sz="1600" dirty="0">
              <a:solidFill>
                <a:srgbClr val="000000"/>
              </a:solidFill>
              <a:latin typeface="Arial"/>
              <a:cs typeface="Arial"/>
            </a:endParaRPr>
          </a:p>
          <a:p>
            <a:r>
              <a:rPr lang="en-GB" sz="1600" b="1" dirty="0">
                <a:solidFill>
                  <a:srgbClr val="000000"/>
                </a:solidFill>
                <a:latin typeface="Arial"/>
                <a:cs typeface="Arial"/>
              </a:rPr>
              <a:t>Patient Safety and Unexpected Outcomes</a:t>
            </a:r>
            <a:r>
              <a:rPr lang="en-GB" sz="1600" dirty="0">
                <a:solidFill>
                  <a:srgbClr val="000000"/>
                </a:solidFill>
                <a:latin typeface="Arial"/>
                <a:cs typeface="Arial"/>
              </a:rPr>
              <a:t>:</a:t>
            </a:r>
            <a:r>
              <a:rPr lang="en-GB" sz="1600" dirty="0">
                <a:latin typeface="Arial" panose="020B0604020202020204" pitchFamily="34" charset="0"/>
                <a:cs typeface="Arial" panose="020B0604020202020204" pitchFamily="34" charset="0"/>
              </a:rPr>
              <a:t/>
            </a:r>
            <a:br>
              <a:rPr lang="en-GB" sz="1600" dirty="0">
                <a:latin typeface="Arial" panose="020B0604020202020204" pitchFamily="34" charset="0"/>
                <a:cs typeface="Arial" panose="020B0604020202020204" pitchFamily="34" charset="0"/>
              </a:rPr>
            </a:br>
            <a:r>
              <a:rPr lang="en-GB" sz="1600" dirty="0">
                <a:solidFill>
                  <a:srgbClr val="000000"/>
                </a:solidFill>
                <a:latin typeface="Arial"/>
                <a:cs typeface="Arial"/>
              </a:rPr>
              <a:t>Some outcomes are unpredictable, and a missed observation may not directly cause harm. However, consistent high standards in observation are essential to maintain high quality patient care and demonstrate our commitment to patient safety.  </a:t>
            </a:r>
          </a:p>
          <a:p>
            <a:endParaRPr lang="en-GB" sz="1600" dirty="0">
              <a:latin typeface="Arial"/>
              <a:cs typeface="Arial"/>
            </a:endParaRPr>
          </a:p>
          <a:p>
            <a:r>
              <a:rPr lang="en-GB" sz="1600" b="1" dirty="0">
                <a:latin typeface="Arial"/>
                <a:cs typeface="Arial"/>
              </a:rPr>
              <a:t>Themes and Learning Points</a:t>
            </a:r>
            <a:r>
              <a:rPr lang="en-GB" sz="1600" dirty="0">
                <a:latin typeface="Arial"/>
                <a:cs typeface="Arial"/>
              </a:rPr>
              <a:t>: This presentation explores recurring themes from 20 cases over six years involving clinical observation issues.</a:t>
            </a:r>
          </a:p>
          <a:p>
            <a:pPr marL="0" indent="0">
              <a:buNone/>
            </a:pPr>
            <a:endParaRPr lang="en-GB" sz="1600" dirty="0">
              <a:latin typeface="Arial" panose="020B0604020202020204" pitchFamily="34" charset="0"/>
              <a:cs typeface="Arial" panose="020B0604020202020204" pitchFamily="34" charset="0"/>
            </a:endParaRPr>
          </a:p>
        </p:txBody>
      </p:sp>
      <p:sp>
        <p:nvSpPr>
          <p:cNvPr id="5" name="Title 1"/>
          <p:cNvSpPr>
            <a:spLocks noGrp="1"/>
          </p:cNvSpPr>
          <p:nvPr>
            <p:ph type="body" sz="quarter" idx="12"/>
          </p:nvPr>
        </p:nvSpPr>
        <p:spPr>
          <a:xfrm>
            <a:off x="2220454" y="261717"/>
            <a:ext cx="8587753" cy="642424"/>
          </a:xfrm>
        </p:spPr>
        <p:txBody>
          <a:bodyPr vert="horz" lIns="91440" tIns="45720" rIns="91440" bIns="45720" rtlCol="0" anchor="t">
            <a:normAutofit/>
          </a:bodyPr>
          <a:lstStyle/>
          <a:p>
            <a:r>
              <a:rPr lang="en-GB" sz="1800" b="1">
                <a:solidFill>
                  <a:schemeClr val="tx1"/>
                </a:solidFill>
                <a:latin typeface="Arial"/>
                <a:cs typeface="Arial"/>
              </a:rPr>
              <a:t>Clinical Observation: Trust wide Themes and Findings.</a:t>
            </a:r>
            <a:endParaRPr lang="en-GB" sz="18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3069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2558338" y="316581"/>
            <a:ext cx="7209434" cy="642424"/>
          </a:xfrm>
        </p:spPr>
        <p:txBody>
          <a:bodyPr/>
          <a:lstStyle/>
          <a:p>
            <a:r>
              <a:rPr lang="en-GB" b="1" dirty="0">
                <a:solidFill>
                  <a:schemeClr val="tx1"/>
                </a:solidFill>
              </a:rPr>
              <a:t>Trends in Clinical </a:t>
            </a:r>
            <a:r>
              <a:rPr lang="en-GB" sz="1800" b="1" dirty="0">
                <a:solidFill>
                  <a:schemeClr val="tx1"/>
                </a:solidFill>
              </a:rPr>
              <a:t>Observation</a:t>
            </a:r>
            <a:r>
              <a:rPr lang="en-GB" b="1" dirty="0">
                <a:solidFill>
                  <a:schemeClr val="tx1"/>
                </a:solidFill>
              </a:rPr>
              <a:t> Issues (2018–2024)</a:t>
            </a:r>
          </a:p>
        </p:txBody>
      </p:sp>
      <p:graphicFrame>
        <p:nvGraphicFramePr>
          <p:cNvPr id="4" name="Chart 3"/>
          <p:cNvGraphicFramePr>
            <a:graphicFrameLocks/>
          </p:cNvGraphicFramePr>
          <p:nvPr>
            <p:extLst>
              <p:ext uri="{D42A27DB-BD31-4B8C-83A1-F6EECF244321}">
                <p14:modId xmlns:p14="http://schemas.microsoft.com/office/powerpoint/2010/main" val="2292633045"/>
              </p:ext>
            </p:extLst>
          </p:nvPr>
        </p:nvGraphicFramePr>
        <p:xfrm>
          <a:off x="297790" y="1837944"/>
          <a:ext cx="5865265" cy="400507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73736" y="1246259"/>
            <a:ext cx="5989319" cy="430887"/>
          </a:xfrm>
          <a:prstGeom prst="rect">
            <a:avLst/>
          </a:prstGeom>
          <a:noFill/>
        </p:spPr>
        <p:txBody>
          <a:bodyPr wrap="square" rtlCol="0">
            <a:spAutoFit/>
          </a:bodyPr>
          <a:lstStyle/>
          <a:p>
            <a:r>
              <a:rPr lang="en-GB" sz="1100" b="1" dirty="0">
                <a:latin typeface="Arial" panose="020B0604020202020204" pitchFamily="34" charset="0"/>
                <a:cs typeface="Arial" panose="020B0604020202020204" pitchFamily="34" charset="0"/>
              </a:rPr>
              <a:t>Fig. 1.0: Number of incident where Clinical Observations concerns have been identified 2018 - 2024</a:t>
            </a:r>
          </a:p>
        </p:txBody>
      </p:sp>
      <p:sp>
        <p:nvSpPr>
          <p:cNvPr id="6" name="Rectangle 5"/>
          <p:cNvSpPr/>
          <p:nvPr/>
        </p:nvSpPr>
        <p:spPr>
          <a:xfrm>
            <a:off x="6824472" y="1246259"/>
            <a:ext cx="5145024" cy="4524315"/>
          </a:xfrm>
          <a:prstGeom prst="rect">
            <a:avLst/>
          </a:prstGeom>
          <a:solidFill>
            <a:srgbClr val="92D050"/>
          </a:solidFill>
        </p:spPr>
        <p:txBody>
          <a:bodyPr wrap="square" lIns="91440" tIns="45720" rIns="91440" bIns="45720" anchor="t">
            <a:spAutoFit/>
          </a:bodyPr>
          <a:lstStyle/>
          <a:p>
            <a:r>
              <a:rPr lang="en-GB" sz="1200" b="1" dirty="0">
                <a:latin typeface="Arial"/>
                <a:ea typeface="Times New Roman" panose="02020603050405020304" pitchFamily="18" charset="0"/>
                <a:cs typeface="Arial"/>
              </a:rPr>
              <a:t>Key Points:</a:t>
            </a:r>
            <a:endParaRPr lang="en-GB" sz="1200" b="1" dirty="0">
              <a:latin typeface="Arial"/>
              <a:ea typeface="Calibri" panose="020F0502020204030204" pitchFamily="34" charset="0"/>
              <a:cs typeface="Arial"/>
            </a:endParaRPr>
          </a:p>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p>
            <a:r>
              <a:rPr lang="en-GB" sz="1200" dirty="0">
                <a:latin typeface="Arial"/>
                <a:ea typeface="Times New Roman" panose="02020603050405020304" pitchFamily="18" charset="0"/>
                <a:cs typeface="Arial"/>
              </a:rPr>
              <a:t>1. </a:t>
            </a:r>
            <a:r>
              <a:rPr lang="en-GB" sz="1200" b="1" dirty="0">
                <a:latin typeface="Arial"/>
                <a:ea typeface="Times New Roman" panose="02020603050405020304" pitchFamily="18" charset="0"/>
                <a:cs typeface="Arial"/>
              </a:rPr>
              <a:t>Rising Concerns Reflected in PFD Notices</a:t>
            </a:r>
            <a:r>
              <a:rPr lang="en-GB" sz="1200" dirty="0">
                <a:latin typeface="Arial"/>
                <a:ea typeface="Times New Roman" panose="02020603050405020304" pitchFamily="18" charset="0"/>
                <a:cs typeface="Arial"/>
              </a:rPr>
              <a:t>:</a:t>
            </a:r>
            <a:endParaRPr lang="en-GB" sz="1200" dirty="0">
              <a:latin typeface="Arial"/>
              <a:ea typeface="Calibri" panose="020F0502020204030204" pitchFamily="34" charset="0"/>
              <a:cs typeface="Arial"/>
            </a:endParaRPr>
          </a:p>
          <a:p>
            <a:pPr marL="171450" indent="-171450">
              <a:buFont typeface="Arial" panose="020B0604020202020204" pitchFamily="34" charset="0"/>
              <a:buChar char="•"/>
            </a:pPr>
            <a:r>
              <a:rPr lang="en-GB" sz="1200" dirty="0">
                <a:latin typeface="Arial"/>
                <a:ea typeface="Times New Roman" panose="02020603050405020304" pitchFamily="18" charset="0"/>
                <a:cs typeface="Arial"/>
              </a:rPr>
              <a:t> Over six years, nine Prevention of Future Death (PFD) notices were issued, with three recent PFDs involving incidents from 2020–2021 and 2024.</a:t>
            </a:r>
            <a:endParaRPr lang="en-GB" sz="1200" dirty="0">
              <a:latin typeface="Arial"/>
              <a:ea typeface="Calibri" panose="020F0502020204030204" pitchFamily="34" charset="0"/>
              <a:cs typeface="Arial"/>
            </a:endParaRPr>
          </a:p>
          <a:p>
            <a:pPr marL="171450" indent="-171450">
              <a:buFont typeface="Arial" panose="020B0604020202020204" pitchFamily="34" charset="0"/>
              <a:buChar char="•"/>
            </a:pPr>
            <a:r>
              <a:rPr lang="en-GB" sz="1200" dirty="0">
                <a:latin typeface="Arial"/>
                <a:ea typeface="Times New Roman" panose="02020603050405020304" pitchFamily="18" charset="0"/>
                <a:cs typeface="Arial"/>
              </a:rPr>
              <a:t>These notices highlight ongoing concerns with clinical observation practices, raising questions about patient safety and the Trust’s monitoring standards and improvement work undertaken around observations practices.</a:t>
            </a:r>
            <a:endParaRPr lang="en-GB" sz="1200" dirty="0">
              <a:latin typeface="Arial"/>
              <a:ea typeface="Calibri" panose="020F0502020204030204" pitchFamily="34" charset="0"/>
              <a:cs typeface="Arial"/>
            </a:endParaRPr>
          </a:p>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p>
            <a:r>
              <a:rPr lang="en-GB" sz="1200" dirty="0">
                <a:latin typeface="Arial"/>
                <a:ea typeface="Times New Roman" panose="02020603050405020304" pitchFamily="18" charset="0"/>
                <a:cs typeface="Arial"/>
              </a:rPr>
              <a:t>2. </a:t>
            </a:r>
            <a:r>
              <a:rPr lang="en-GB" sz="1200" b="1" dirty="0">
                <a:latin typeface="Arial"/>
                <a:ea typeface="Times New Roman" panose="02020603050405020304" pitchFamily="18" charset="0"/>
                <a:cs typeface="Arial"/>
              </a:rPr>
              <a:t>Consistent Issues Across Observation Types:</a:t>
            </a:r>
            <a:endParaRPr lang="en-GB" sz="1200" b="1" dirty="0">
              <a:latin typeface="Arial"/>
              <a:ea typeface="Calibri" panose="020F0502020204030204" pitchFamily="34" charset="0"/>
              <a:cs typeface="Arial"/>
            </a:endParaRPr>
          </a:p>
          <a:p>
            <a:pPr marL="171450" indent="-171450">
              <a:buFont typeface="Arial" panose="020B0604020202020204" pitchFamily="34" charset="0"/>
              <a:buChar char="•"/>
            </a:pPr>
            <a:r>
              <a:rPr lang="en-GB" sz="1200" dirty="0">
                <a:latin typeface="Arial"/>
                <a:ea typeface="Times New Roman" panose="02020603050405020304" pitchFamily="18" charset="0"/>
                <a:cs typeface="Arial"/>
              </a:rPr>
              <a:t> </a:t>
            </a:r>
            <a:r>
              <a:rPr lang="en-GB" sz="1200" b="1" dirty="0">
                <a:latin typeface="Arial"/>
                <a:ea typeface="Times New Roman" panose="02020603050405020304" pitchFamily="18" charset="0"/>
                <a:cs typeface="Arial"/>
              </a:rPr>
              <a:t>Intermittent Observations (15-Minute/Hourly): </a:t>
            </a:r>
            <a:r>
              <a:rPr lang="en-GB" sz="1200" dirty="0">
                <a:latin typeface="Arial"/>
                <a:ea typeface="Times New Roman" panose="02020603050405020304" pitchFamily="18" charset="0"/>
                <a:cs typeface="Arial"/>
              </a:rPr>
              <a:t>Inconsistent completion of both 15-minute and hourly checks, leading to gaps in patient oversight.</a:t>
            </a:r>
            <a:endParaRPr lang="en-GB" sz="1200" dirty="0">
              <a:latin typeface="Arial"/>
              <a:ea typeface="Calibri" panose="020F0502020204030204" pitchFamily="34" charset="0"/>
              <a:cs typeface="Arial"/>
            </a:endParaRPr>
          </a:p>
          <a:p>
            <a:pPr marL="171450" indent="-171450">
              <a:buFont typeface="Arial" panose="020B0604020202020204" pitchFamily="34" charset="0"/>
              <a:buChar char="•"/>
            </a:pPr>
            <a:r>
              <a:rPr lang="en-GB" sz="1200" b="1" dirty="0">
                <a:latin typeface="Arial"/>
                <a:ea typeface="Times New Roman" panose="02020603050405020304" pitchFamily="18" charset="0"/>
                <a:cs typeface="Arial"/>
              </a:rPr>
              <a:t>One-to-One Eyesight Monitoring</a:t>
            </a:r>
            <a:r>
              <a:rPr lang="en-GB" sz="1200" dirty="0">
                <a:latin typeface="Arial"/>
                <a:ea typeface="Times New Roman" panose="02020603050405020304" pitchFamily="18" charset="0"/>
                <a:cs typeface="Arial"/>
              </a:rPr>
              <a:t>: Cases of non-compliance with required eyesight monitoring for high-risk patients.</a:t>
            </a:r>
            <a:endParaRPr lang="en-GB" sz="1200" dirty="0">
              <a:latin typeface="Arial"/>
              <a:ea typeface="Calibri" panose="020F0502020204030204" pitchFamily="34" charset="0"/>
              <a:cs typeface="Arial"/>
            </a:endParaRPr>
          </a:p>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p>
            <a:pPr marL="171450" indent="-171450">
              <a:buFont typeface="Arial" panose="020B0604020202020204" pitchFamily="34" charset="0"/>
              <a:buChar char="•"/>
            </a:pPr>
            <a:r>
              <a:rPr lang="en-GB" sz="1200" dirty="0">
                <a:latin typeface="Arial"/>
                <a:ea typeface="Times New Roman" panose="02020603050405020304" pitchFamily="18" charset="0"/>
                <a:cs typeface="Arial"/>
              </a:rPr>
              <a:t>3. </a:t>
            </a:r>
            <a:r>
              <a:rPr lang="en-GB" sz="1200" b="1" dirty="0">
                <a:latin typeface="Arial"/>
                <a:ea typeface="Times New Roman" panose="02020603050405020304" pitchFamily="18" charset="0"/>
                <a:cs typeface="Arial"/>
              </a:rPr>
              <a:t>Documentation Discrepancies (Falsification of records): </a:t>
            </a:r>
            <a:r>
              <a:rPr lang="en-GB" sz="1200" dirty="0">
                <a:latin typeface="Arial"/>
                <a:ea typeface="Times New Roman" panose="02020603050405020304" pitchFamily="18" charset="0"/>
                <a:cs typeface="Arial"/>
              </a:rPr>
              <a:t>Several cases involved documentation marked as completed observations, but CCTV reviews revealed gaps. This pattern suggests lapses in  policy  compliance and raises concerns about record reliability and potential reputational risks.</a:t>
            </a:r>
            <a:endParaRPr lang="en-GB" sz="1200" dirty="0">
              <a:latin typeface="Arial"/>
              <a:ea typeface="Calibri" panose="020F0502020204030204" pitchFamily="34" charset="0"/>
              <a:cs typeface="Arial"/>
            </a:endParaRPr>
          </a:p>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53193353"/>
      </p:ext>
    </p:extLst>
  </p:cSld>
  <p:clrMapOvr>
    <a:masterClrMapping/>
  </p:clrMapOvr>
  <p:extLst>
    <p:ext uri="{6950BFC3-D8DA-4A85-94F7-54DA5524770B}">
      <p188:commentRel xmlns=""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F941533-AC90-E7D4-0DD9-878B491EA373}"/>
              </a:ext>
            </a:extLst>
          </p:cNvPr>
          <p:cNvSpPr>
            <a:spLocks noGrp="1"/>
          </p:cNvSpPr>
          <p:nvPr>
            <p:ph type="body" sz="quarter" idx="12"/>
          </p:nvPr>
        </p:nvSpPr>
        <p:spPr>
          <a:xfrm>
            <a:off x="1830281" y="242687"/>
            <a:ext cx="8047942" cy="642424"/>
          </a:xfrm>
        </p:spPr>
        <p:txBody>
          <a:bodyPr>
            <a:normAutofit/>
          </a:bodyPr>
          <a:lstStyle/>
          <a:p>
            <a:r>
              <a:rPr lang="en-GB" sz="1800" b="1" i="0" u="none" strike="noStrike" dirty="0">
                <a:solidFill>
                  <a:srgbClr val="000000"/>
                </a:solidFill>
                <a:effectLst/>
              </a:rPr>
              <a:t>Preliminary Learnings from Case Review and Ongoing Analysis</a:t>
            </a:r>
            <a:endParaRPr lang="en-US" sz="1800" b="1" dirty="0"/>
          </a:p>
        </p:txBody>
      </p:sp>
      <p:sp>
        <p:nvSpPr>
          <p:cNvPr id="5" name="TextBox 4">
            <a:extLst>
              <a:ext uri="{FF2B5EF4-FFF2-40B4-BE49-F238E27FC236}">
                <a16:creationId xmlns:a16="http://schemas.microsoft.com/office/drawing/2014/main" id="{561F1206-6AC0-CECA-4EDE-D25D9AF0CEF7}"/>
              </a:ext>
            </a:extLst>
          </p:cNvPr>
          <p:cNvSpPr txBox="1"/>
          <p:nvPr/>
        </p:nvSpPr>
        <p:spPr>
          <a:xfrm>
            <a:off x="429768" y="1196886"/>
            <a:ext cx="11393424" cy="5693866"/>
          </a:xfrm>
          <a:prstGeom prst="rect">
            <a:avLst/>
          </a:prstGeom>
          <a:solidFill>
            <a:srgbClr val="FFFFFF"/>
          </a:solidFill>
        </p:spPr>
        <p:txBody>
          <a:bodyPr wrap="square" lIns="91440" tIns="45720" rIns="91440" bIns="45720" anchor="t">
            <a:spAutoFit/>
          </a:bodyPr>
          <a:lstStyle/>
          <a:p>
            <a:r>
              <a:rPr lang="en-GB" sz="1400" b="1" dirty="0">
                <a:solidFill>
                  <a:srgbClr val="000000"/>
                </a:solidFill>
                <a:latin typeface="Arial"/>
                <a:cs typeface="Arial"/>
              </a:rPr>
              <a:t>Preliminary Learnings from Initial Case Review</a:t>
            </a:r>
          </a:p>
          <a:p>
            <a:pPr algn="l"/>
            <a:endParaRPr lang="en-GB" sz="1400" b="0" i="0" u="none" strike="noStrike" dirty="0">
              <a:solidFill>
                <a:srgbClr val="000000"/>
              </a:solidFill>
              <a:effectLst/>
              <a:latin typeface="Arial" panose="020B0604020202020204" pitchFamily="34" charset="0"/>
              <a:cs typeface="Arial" panose="020B0604020202020204" pitchFamily="34" charset="0"/>
            </a:endParaRPr>
          </a:p>
          <a:p>
            <a:r>
              <a:rPr lang="en-GB" sz="1400" dirty="0">
                <a:solidFill>
                  <a:srgbClr val="000000"/>
                </a:solidFill>
                <a:latin typeface="Arial"/>
                <a:cs typeface="Arial"/>
              </a:rPr>
              <a:t>Based on the review of 20 cases, we have identified key learning points that highlight areas for improvement in clinical observation practices. These early insights lay the groundwork for further exploration through the upcoming Human Factors Analysis.</a:t>
            </a:r>
          </a:p>
          <a:p>
            <a:pPr algn="l"/>
            <a:endParaRPr lang="en-GB" sz="1400" b="0" i="0" u="none" strike="noStrike" dirty="0">
              <a:solidFill>
                <a:srgbClr val="000000"/>
              </a:solidFill>
              <a:effectLst/>
              <a:latin typeface="Arial" panose="020B0604020202020204" pitchFamily="34" charset="0"/>
              <a:cs typeface="Arial" panose="020B0604020202020204" pitchFamily="34" charset="0"/>
            </a:endParaRPr>
          </a:p>
          <a:p>
            <a:r>
              <a:rPr lang="en-GB" sz="1400" b="1" dirty="0">
                <a:solidFill>
                  <a:srgbClr val="000000"/>
                </a:solidFill>
                <a:latin typeface="Arial"/>
                <a:cs typeface="Arial"/>
              </a:rPr>
              <a:t>Key Learning Points</a:t>
            </a:r>
            <a:r>
              <a:rPr lang="en-GB" sz="1400" dirty="0">
                <a:solidFill>
                  <a:srgbClr val="000000"/>
                </a:solidFill>
                <a:latin typeface="Arial"/>
                <a:cs typeface="Arial"/>
              </a:rPr>
              <a:t>:</a:t>
            </a:r>
          </a:p>
          <a:p>
            <a:pPr algn="l"/>
            <a:endParaRPr lang="en-GB" sz="1400" b="0" i="0" u="none" strike="noStrike" dirty="0">
              <a:solidFill>
                <a:srgbClr val="000000"/>
              </a:solidFill>
              <a:effectLst/>
              <a:latin typeface="Arial" panose="020B0604020202020204" pitchFamily="34" charset="0"/>
              <a:cs typeface="Arial" panose="020B0604020202020204" pitchFamily="34" charset="0"/>
            </a:endParaRPr>
          </a:p>
          <a:p>
            <a:pPr>
              <a:buFont typeface="+mj-lt"/>
              <a:buAutoNum type="arabicPeriod"/>
            </a:pPr>
            <a:r>
              <a:rPr lang="en-GB" sz="1400" b="1" dirty="0">
                <a:solidFill>
                  <a:srgbClr val="000000"/>
                </a:solidFill>
                <a:latin typeface="Arial"/>
                <a:cs typeface="Arial"/>
              </a:rPr>
              <a:t>Encouraging Focused, Distraction-Free Observations</a:t>
            </a:r>
            <a:endParaRPr lang="en-GB" sz="1400" dirty="0">
              <a:solidFill>
                <a:srgbClr val="000000"/>
              </a:solidFill>
              <a:latin typeface="Arial"/>
              <a:cs typeface="Arial"/>
            </a:endParaRPr>
          </a:p>
          <a:p>
            <a:pPr marL="742950" lvl="1" indent="-285750">
              <a:buFont typeface="Arial" panose="020B0604020202020204" pitchFamily="34" charset="0"/>
              <a:buChar char="•"/>
            </a:pPr>
            <a:r>
              <a:rPr lang="en-GB" sz="1400" dirty="0">
                <a:solidFill>
                  <a:srgbClr val="000000"/>
                </a:solidFill>
                <a:latin typeface="Arial"/>
                <a:cs typeface="Arial"/>
              </a:rPr>
              <a:t>Initial findings suggest that observation quality can be compromised by distractions, such as mobile phone use and changes in levels of acuity during a shift. Developing robust systems for escalation when there are changes in demand and a suite of options available to staff</a:t>
            </a:r>
          </a:p>
          <a:p>
            <a:endParaRPr lang="en-GB" sz="1400" dirty="0">
              <a:solidFill>
                <a:srgbClr val="000000"/>
              </a:solidFill>
              <a:latin typeface="Arial"/>
              <a:cs typeface="Arial"/>
            </a:endParaRPr>
          </a:p>
          <a:p>
            <a:r>
              <a:rPr lang="en-GB" sz="1400" dirty="0">
                <a:solidFill>
                  <a:srgbClr val="000000"/>
                </a:solidFill>
                <a:latin typeface="Arial"/>
                <a:ea typeface="+mn-lt"/>
                <a:cs typeface="+mn-lt"/>
              </a:rPr>
              <a:t>2.</a:t>
            </a:r>
            <a:r>
              <a:rPr lang="en-GB" sz="1400" b="1" dirty="0">
                <a:solidFill>
                  <a:srgbClr val="000000"/>
                </a:solidFill>
                <a:latin typeface="Arial"/>
                <a:ea typeface="+mn-lt"/>
                <a:cs typeface="+mn-lt"/>
              </a:rPr>
              <a:t> Increasing Awareness of Observation’s Value and Service User Impact </a:t>
            </a:r>
            <a:endParaRPr lang="en-GB" sz="1400" b="1" dirty="0">
              <a:solidFill>
                <a:srgbClr val="000000"/>
              </a:solidFill>
              <a:latin typeface="Arial"/>
              <a:cs typeface="Arial"/>
            </a:endParaRPr>
          </a:p>
          <a:p>
            <a:pPr marL="742950" lvl="1" indent="-285750">
              <a:buFont typeface="Arial"/>
              <a:buChar char="•"/>
            </a:pPr>
            <a:r>
              <a:rPr lang="en-GB" sz="1400" dirty="0">
                <a:solidFill>
                  <a:srgbClr val="000000"/>
                </a:solidFill>
                <a:latin typeface="Arial"/>
                <a:ea typeface="+mn-lt"/>
                <a:cs typeface="+mn-lt"/>
              </a:rPr>
              <a:t>Building awareness among staff of the importance and value of observation, tied to direct service user experiences, reinforces the Trust’s strategic objectives. This focus strengthens staff commitment to observation as a meaningful practice for improving patient outcomes.</a:t>
            </a:r>
            <a:endParaRPr lang="en-GB" sz="1400" dirty="0">
              <a:latin typeface="Arial"/>
              <a:cs typeface="Arial"/>
            </a:endParaRPr>
          </a:p>
          <a:p>
            <a:pPr marL="742950" lvl="1" indent="-285750" algn="l">
              <a:buFont typeface="Arial" panose="020B0604020202020204" pitchFamily="34" charset="0"/>
              <a:buChar char="•"/>
            </a:pPr>
            <a:endParaRPr lang="en-GB" sz="1400" b="0" i="0" u="none" strike="noStrike" dirty="0">
              <a:solidFill>
                <a:srgbClr val="000000"/>
              </a:solidFill>
              <a:effectLst/>
              <a:latin typeface="Arial" panose="020B0604020202020204" pitchFamily="34" charset="0"/>
              <a:cs typeface="Arial" panose="020B0604020202020204" pitchFamily="34" charset="0"/>
            </a:endParaRPr>
          </a:p>
          <a:p>
            <a:r>
              <a:rPr lang="en-GB" sz="1400" b="1" dirty="0">
                <a:solidFill>
                  <a:srgbClr val="000000"/>
                </a:solidFill>
                <a:latin typeface="Arial"/>
                <a:cs typeface="Arial"/>
              </a:rPr>
              <a:t>3. Recognising Incidental Findings in Observations</a:t>
            </a:r>
            <a:endParaRPr lang="en-GB" sz="1400" dirty="0">
              <a:solidFill>
                <a:srgbClr val="000000"/>
              </a:solidFill>
              <a:latin typeface="Arial"/>
              <a:cs typeface="Arial"/>
            </a:endParaRPr>
          </a:p>
          <a:p>
            <a:pPr marL="742950" lvl="1" indent="-285750">
              <a:buFont typeface="Arial" panose="020B0604020202020204" pitchFamily="34" charset="0"/>
              <a:buChar char="•"/>
            </a:pPr>
            <a:r>
              <a:rPr lang="en-GB" sz="1400" dirty="0">
                <a:solidFill>
                  <a:srgbClr val="000000"/>
                </a:solidFill>
                <a:latin typeface="Arial"/>
                <a:cs typeface="Arial"/>
              </a:rPr>
              <a:t>Many lapses in observation are noted as </a:t>
            </a:r>
            <a:r>
              <a:rPr lang="en-GB" sz="1400" b="1" dirty="0">
                <a:solidFill>
                  <a:srgbClr val="000000"/>
                </a:solidFill>
                <a:latin typeface="Arial"/>
                <a:cs typeface="Arial"/>
              </a:rPr>
              <a:t>incidental findings</a:t>
            </a:r>
            <a:r>
              <a:rPr lang="en-GB" sz="1400" dirty="0">
                <a:solidFill>
                  <a:srgbClr val="000000"/>
                </a:solidFill>
                <a:latin typeface="Arial"/>
                <a:cs typeface="Arial"/>
              </a:rPr>
              <a:t> rather than primary causes of adverse outcomes. Differentiating these can provide a more balanced understanding of risks.</a:t>
            </a:r>
          </a:p>
          <a:p>
            <a:pPr marL="742950" lvl="1" indent="-285750" algn="l">
              <a:buFont typeface="Arial" panose="020B0604020202020204" pitchFamily="34" charset="0"/>
              <a:buChar char="•"/>
            </a:pPr>
            <a:endParaRPr lang="en-GB" sz="1400" b="0" i="0" u="none" strike="noStrike" dirty="0">
              <a:solidFill>
                <a:srgbClr val="000000"/>
              </a:solidFill>
              <a:effectLst/>
              <a:latin typeface="Arial" panose="020B0604020202020204" pitchFamily="34" charset="0"/>
              <a:cs typeface="Arial" panose="020B0604020202020204" pitchFamily="34" charset="0"/>
            </a:endParaRPr>
          </a:p>
          <a:p>
            <a:r>
              <a:rPr lang="en-GB" sz="1400" b="1" dirty="0">
                <a:solidFill>
                  <a:srgbClr val="000000"/>
                </a:solidFill>
                <a:latin typeface="Arial"/>
                <a:cs typeface="Arial"/>
              </a:rPr>
              <a:t>4. Evaluating the Suitability of 15-Minute Intervals</a:t>
            </a:r>
            <a:endParaRPr lang="en-GB" sz="1400" dirty="0">
              <a:solidFill>
                <a:srgbClr val="000000"/>
              </a:solidFill>
              <a:latin typeface="Arial"/>
              <a:cs typeface="Arial"/>
            </a:endParaRPr>
          </a:p>
          <a:p>
            <a:pPr marL="742950" lvl="1" indent="-285750">
              <a:buFont typeface="Arial" panose="020B0604020202020204" pitchFamily="34" charset="0"/>
              <a:buChar char="•"/>
            </a:pPr>
            <a:r>
              <a:rPr lang="en-GB" sz="1400" dirty="0">
                <a:solidFill>
                  <a:srgbClr val="000000"/>
                </a:solidFill>
                <a:latin typeface="Arial"/>
                <a:cs typeface="Arial"/>
              </a:rPr>
              <a:t>Maintaining 15-minute observation intervals presents challenges in high-demand settings. Reviewing this practice may reveal opportunities for alignment with real-time needs.</a:t>
            </a:r>
          </a:p>
          <a:p>
            <a:pPr marL="742950" lvl="1" indent="-285750">
              <a:buFont typeface="Arial" panose="020B0502020104020203"/>
              <a:buChar char="•"/>
            </a:pPr>
            <a:endParaRPr lang="en-GB" sz="14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6750148"/>
      </p:ext>
    </p:extLst>
  </p:cSld>
  <p:clrMapOvr>
    <a:masterClrMapping/>
  </p:clrMapOvr>
  <p:extLst>
    <p:ext uri="{6950BFC3-D8DA-4A85-94F7-54DA5524770B}">
      <p188:commentRel xmlns=""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A8EC281-5975-A076-82D5-8D124558F1E1}"/>
              </a:ext>
            </a:extLst>
          </p:cNvPr>
          <p:cNvSpPr>
            <a:spLocks noGrp="1"/>
          </p:cNvSpPr>
          <p:nvPr>
            <p:ph type="body" sz="quarter" idx="12"/>
          </p:nvPr>
        </p:nvSpPr>
        <p:spPr>
          <a:xfrm>
            <a:off x="812279" y="371445"/>
            <a:ext cx="8418808" cy="642424"/>
          </a:xfrm>
        </p:spPr>
        <p:txBody>
          <a:bodyPr vert="horz" lIns="91440" tIns="45720" rIns="91440" bIns="45720" rtlCol="0" anchor="t">
            <a:normAutofit/>
          </a:bodyPr>
          <a:lstStyle/>
          <a:p>
            <a:r>
              <a:rPr lang="en-GB" sz="1800" b="1">
                <a:solidFill>
                  <a:srgbClr val="000000"/>
                </a:solidFill>
                <a:latin typeface="Arial"/>
                <a:cs typeface="Arial"/>
              </a:rPr>
              <a:t>Continued: Preliminary Learnings from Case Review and Ongoing Analysis</a:t>
            </a:r>
            <a:endParaRPr lang="en-US" sz="1800">
              <a:solidFill>
                <a:srgbClr val="000000"/>
              </a:solidFill>
              <a:latin typeface="Arial"/>
              <a:cs typeface="Arial"/>
            </a:endParaRPr>
          </a:p>
          <a:p>
            <a:endParaRPr lang="en-US"/>
          </a:p>
        </p:txBody>
      </p:sp>
      <p:sp>
        <p:nvSpPr>
          <p:cNvPr id="3" name="Text Placeholder 2">
            <a:extLst>
              <a:ext uri="{FF2B5EF4-FFF2-40B4-BE49-F238E27FC236}">
                <a16:creationId xmlns:a16="http://schemas.microsoft.com/office/drawing/2014/main" id="{23101C5D-34E4-8B27-BF57-DDB0DF624DBA}"/>
              </a:ext>
            </a:extLst>
          </p:cNvPr>
          <p:cNvSpPr>
            <a:spLocks noGrp="1"/>
          </p:cNvSpPr>
          <p:nvPr>
            <p:ph type="body" sz="quarter" idx="13"/>
          </p:nvPr>
        </p:nvSpPr>
        <p:spPr>
          <a:xfrm>
            <a:off x="1245140" y="2071991"/>
            <a:ext cx="9980579" cy="3968886"/>
          </a:xfrm>
        </p:spPr>
        <p:txBody>
          <a:bodyPr vert="horz" lIns="91440" tIns="45720" rIns="91440" bIns="45720" rtlCol="0" anchor="t">
            <a:normAutofit/>
          </a:bodyPr>
          <a:lstStyle/>
          <a:p>
            <a:r>
              <a:rPr lang="en-US" sz="1600" b="1" dirty="0" smtClean="0">
                <a:latin typeface="Arial" panose="020B0604020202020204" pitchFamily="34" charset="0"/>
                <a:ea typeface="+mn-lt"/>
                <a:cs typeface="Arial" panose="020B0604020202020204" pitchFamily="34" charset="0"/>
              </a:rPr>
              <a:t>5. Developing </a:t>
            </a:r>
            <a:r>
              <a:rPr lang="en-US" sz="1600" b="1" dirty="0">
                <a:latin typeface="Arial" panose="020B0604020202020204" pitchFamily="34" charset="0"/>
                <a:ea typeface="+mn-lt"/>
                <a:cs typeface="Arial" panose="020B0604020202020204" pitchFamily="34" charset="0"/>
              </a:rPr>
              <a:t>Systems for Assurance and Accountability </a:t>
            </a:r>
            <a:endParaRPr lang="en-US" sz="1600" b="1" dirty="0">
              <a:latin typeface="Arial" panose="020B0604020202020204" pitchFamily="34" charset="0"/>
              <a:cs typeface="Arial" panose="020B0604020202020204" pitchFamily="34" charset="0"/>
            </a:endParaRPr>
          </a:p>
          <a:p>
            <a:pPr marL="285750" indent="-285750">
              <a:buChar char="•"/>
            </a:pPr>
            <a:r>
              <a:rPr lang="en-US" sz="1600" dirty="0">
                <a:latin typeface="Arial" panose="020B0604020202020204" pitchFamily="34" charset="0"/>
                <a:ea typeface="+mn-lt"/>
                <a:cs typeface="Arial" panose="020B0604020202020204" pitchFamily="34" charset="0"/>
              </a:rPr>
              <a:t>A structured system for tracking completed and missed observations will support broader learning, informing improvement initiatives.</a:t>
            </a:r>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600" b="1" dirty="0" smtClean="0">
                <a:latin typeface="Arial" panose="020B0604020202020204" pitchFamily="34" charset="0"/>
                <a:cs typeface="Arial" panose="020B0604020202020204" pitchFamily="34" charset="0"/>
              </a:rPr>
              <a:t>6. Strengthening</a:t>
            </a:r>
            <a:r>
              <a:rPr lang="en-US" sz="1600" b="1" dirty="0" smtClean="0">
                <a:latin typeface="Arial" panose="020B0604020202020204" pitchFamily="34" charset="0"/>
                <a:ea typeface="+mn-lt"/>
                <a:cs typeface="Arial" panose="020B0604020202020204" pitchFamily="34" charset="0"/>
              </a:rPr>
              <a:t> </a:t>
            </a:r>
            <a:r>
              <a:rPr lang="en-US" sz="1600" b="1" dirty="0">
                <a:latin typeface="Arial" panose="020B0604020202020204" pitchFamily="34" charset="0"/>
                <a:ea typeface="+mn-lt"/>
                <a:cs typeface="Arial" panose="020B0604020202020204" pitchFamily="34" charset="0"/>
              </a:rPr>
              <a:t>Escalation and Response Options</a:t>
            </a:r>
            <a:endParaRPr lang="en-US" sz="1600" b="1" dirty="0">
              <a:latin typeface="Arial" panose="020B0604020202020204" pitchFamily="34" charset="0"/>
              <a:cs typeface="Arial" panose="020B0604020202020204" pitchFamily="34" charset="0"/>
            </a:endParaRPr>
          </a:p>
          <a:p>
            <a:pPr marL="285750" indent="-285750">
              <a:buChar char="•"/>
            </a:pPr>
            <a:r>
              <a:rPr lang="en-US" sz="1600" dirty="0">
                <a:latin typeface="Arial" panose="020B0604020202020204" pitchFamily="34" charset="0"/>
                <a:ea typeface="+mn-lt"/>
                <a:cs typeface="Arial" panose="020B0604020202020204" pitchFamily="34" charset="0"/>
              </a:rPr>
              <a:t>Creating a robust escalation system with clear options for staff to address changing circumstances may improve observation completion rates and enhance patient experience.</a:t>
            </a:r>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1805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3017651" y="389733"/>
            <a:ext cx="4862808" cy="350931"/>
          </a:xfrm>
        </p:spPr>
        <p:txBody>
          <a:bodyPr>
            <a:noAutofit/>
          </a:bodyPr>
          <a:lstStyle/>
          <a:p>
            <a:r>
              <a:rPr lang="en-GB" sz="1800" b="1" dirty="0">
                <a:solidFill>
                  <a:schemeClr val="tx1"/>
                </a:solidFill>
              </a:rPr>
              <a:t>Key Takeaways and Next Steps:</a:t>
            </a:r>
          </a:p>
          <a:p>
            <a:endParaRPr lang="en-GB" sz="1800" b="1" dirty="0">
              <a:solidFill>
                <a:schemeClr val="tx1"/>
              </a:solidFill>
            </a:endParaRPr>
          </a:p>
        </p:txBody>
      </p:sp>
      <p:sp>
        <p:nvSpPr>
          <p:cNvPr id="8" name="Rectangle 7"/>
          <p:cNvSpPr/>
          <p:nvPr/>
        </p:nvSpPr>
        <p:spPr>
          <a:xfrm>
            <a:off x="992878" y="1708785"/>
            <a:ext cx="10252295" cy="3785652"/>
          </a:xfrm>
          <a:prstGeom prst="rect">
            <a:avLst/>
          </a:prstGeom>
        </p:spPr>
        <p:txBody>
          <a:bodyPr wrap="square">
            <a:spAutoFit/>
          </a:bodyPr>
          <a:lstStyle/>
          <a:p>
            <a:endParaRPr lang="en-GB" sz="16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b="1" dirty="0">
                <a:latin typeface="Arial" panose="020B0604020202020204" pitchFamily="34" charset="0"/>
                <a:cs typeface="Arial" panose="020B0604020202020204" pitchFamily="34" charset="0"/>
              </a:rPr>
              <a:t>Moving Forward with SEIPS Analysis: </a:t>
            </a:r>
            <a:r>
              <a:rPr lang="en-GB" sz="1600" dirty="0">
                <a:latin typeface="Arial" panose="020B0604020202020204" pitchFamily="34" charset="0"/>
                <a:cs typeface="Arial" panose="020B0604020202020204" pitchFamily="34" charset="0"/>
              </a:rPr>
              <a:t>The upcoming Human Factors Analysis will offer  comprehensive, evidence-based perspective on observation practices, guiding sustainable, system-wide improvements across the Trust.</a:t>
            </a:r>
          </a:p>
          <a:p>
            <a:pPr marL="285750" indent="-285750">
              <a:buFont typeface="Arial" panose="020B0604020202020204" pitchFamily="34" charset="0"/>
              <a:buChar char="•"/>
            </a:pPr>
            <a:endParaRPr lang="en-GB" sz="16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b="1" dirty="0">
                <a:latin typeface="Arial" panose="020B0604020202020204" pitchFamily="34" charset="0"/>
                <a:cs typeface="Arial" panose="020B0604020202020204" pitchFamily="34" charset="0"/>
              </a:rPr>
              <a:t>Reinforcing Best Practices in Clinical Observation: </a:t>
            </a:r>
            <a:r>
              <a:rPr lang="en-GB" sz="1600" dirty="0">
                <a:latin typeface="Arial" panose="020B0604020202020204" pitchFamily="34" charset="0"/>
                <a:cs typeface="Arial" panose="020B0604020202020204" pitchFamily="34" charset="0"/>
              </a:rPr>
              <a:t>Consistent, distraction-free observations are critical for patient safety and maintaining public trust. Every team member plays a role in upholding these standards.</a:t>
            </a:r>
          </a:p>
          <a:p>
            <a:endParaRPr lang="en-GB"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b="1" dirty="0">
                <a:latin typeface="Arial" panose="020B0604020202020204" pitchFamily="34" charset="0"/>
                <a:cs typeface="Arial" panose="020B0604020202020204" pitchFamily="34" charset="0"/>
              </a:rPr>
              <a:t>Embracing a Culture of Flexibility and Adaptability: </a:t>
            </a:r>
            <a:r>
              <a:rPr lang="en-GB" sz="1600" dirty="0">
                <a:latin typeface="Arial" panose="020B0604020202020204" pitchFamily="34" charset="0"/>
                <a:cs typeface="Arial" panose="020B0604020202020204" pitchFamily="34" charset="0"/>
              </a:rPr>
              <a:t>Proposal to consider adjusting observation protocols to align with real-time ward acuity empowers staff to respond effectively to changing demands and patient needs.</a:t>
            </a:r>
          </a:p>
          <a:p>
            <a:pPr marL="285750" indent="-285750">
              <a:buFont typeface="Arial" panose="020B0604020202020204" pitchFamily="34" charset="0"/>
              <a:buChar char="•"/>
            </a:pPr>
            <a:endParaRPr lang="en-GB" sz="1600" dirty="0">
              <a:latin typeface="Arial" panose="020B0604020202020204" pitchFamily="34" charset="0"/>
              <a:cs typeface="Arial" panose="020B0604020202020204" pitchFamily="34" charset="0"/>
            </a:endParaRPr>
          </a:p>
          <a:p>
            <a:endParaRPr lang="en-GB" sz="1600" dirty="0">
              <a:latin typeface="Arial" panose="020B0604020202020204" pitchFamily="34" charset="0"/>
              <a:cs typeface="Arial" panose="020B0604020202020204" pitchFamily="34" charset="0"/>
            </a:endParaRPr>
          </a:p>
          <a:p>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5428067"/>
      </p:ext>
    </p:extLst>
  </p:cSld>
  <p:clrMapOvr>
    <a:masterClrMapping/>
  </p:clrMapOvr>
  <p:extLst mod="1">
    <p:ext uri="{6950BFC3-D8DA-4A85-94F7-54DA5524770B}">
      <p188:commentRel xmlns="" xmlns:p188="http://schemas.microsoft.com/office/powerpoint/2018/8/main" r:id="rId2"/>
    </p:ext>
  </p:extLst>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61C4ACFBEB50E47823A712B0C7CDC96" ma:contentTypeVersion="19" ma:contentTypeDescription="Create a new document." ma:contentTypeScope="" ma:versionID="bcb5823078cab134159cc6f927685d26">
  <xsd:schema xmlns:xsd="http://www.w3.org/2001/XMLSchema" xmlns:xs="http://www.w3.org/2001/XMLSchema" xmlns:p="http://schemas.microsoft.com/office/2006/metadata/properties" xmlns:ns1="http://schemas.microsoft.com/sharepoint/v3" xmlns:ns3="5fc60ea0-5d80-4a68-955f-20d6f0877d5b" xmlns:ns4="3a3b6d03-5858-497b-b2f2-9c2c6b602997" targetNamespace="http://schemas.microsoft.com/office/2006/metadata/properties" ma:root="true" ma:fieldsID="c032850fb3813da562bb3b14bb99d855" ns1:_="" ns3:_="" ns4:_="">
    <xsd:import namespace="http://schemas.microsoft.com/sharepoint/v3"/>
    <xsd:import namespace="5fc60ea0-5d80-4a68-955f-20d6f0877d5b"/>
    <xsd:import namespace="3a3b6d03-5858-497b-b2f2-9c2c6b60299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1:_ip_UnifiedCompliancePolicyProperties" minOccurs="0"/>
                <xsd:element ref="ns1:_ip_UnifiedCompliancePolicyUIAction" minOccurs="0"/>
                <xsd:element ref="ns4:MediaServiceDateTaken" minOccurs="0"/>
                <xsd:element ref="ns4:MediaLengthInSeconds" minOccurs="0"/>
                <xsd:element ref="ns4:MediaServiceAutoTags" minOccurs="0"/>
                <xsd:element ref="ns4:_activity" minOccurs="0"/>
                <xsd:element ref="ns4:MediaServiceOCR" minOccurs="0"/>
                <xsd:element ref="ns4:MediaServiceGenerationTime" minOccurs="0"/>
                <xsd:element ref="ns4:MediaServiceEventHashCode" minOccurs="0"/>
                <xsd:element ref="ns4:MediaServiceObjectDetectorVersions" minOccurs="0"/>
                <xsd:element ref="ns4:MediaServiceSearchProperties" minOccurs="0"/>
                <xsd:element ref="ns4: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c60ea0-5d80-4a68-955f-20d6f0877d5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a3b6d03-5858-497b-b2f2-9c2c6b602997"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AutoTags" ma:index="19" nillable="true" ma:displayName="Tags" ma:internalName="MediaServiceAutoTags" ma:readOnly="true">
      <xsd:simpleType>
        <xsd:restriction base="dms:Text"/>
      </xsd:simpleType>
    </xsd:element>
    <xsd:element name="_activity" ma:index="20" nillable="true" ma:displayName="_activity" ma:hidden="true" ma:internalName="_activity">
      <xsd:simpleType>
        <xsd:restriction base="dms:Note"/>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SystemTags" ma:index="26" nillable="true" ma:displayName="MediaServiceSystemTags" ma:hidden="true" ma:internalName="MediaServiceSystemTag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_activity xmlns="3a3b6d03-5858-497b-b2f2-9c2c6b60299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53821F9-C4D4-4B64-BB23-51EAA3E29E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fc60ea0-5d80-4a68-955f-20d6f0877d5b"/>
    <ds:schemaRef ds:uri="3a3b6d03-5858-497b-b2f2-9c2c6b6029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004A524-2189-4BA8-8804-304DEAC5A270}">
  <ds:schemaRefs>
    <ds:schemaRef ds:uri="http://schemas.microsoft.com/office/2006/documentManagement/types"/>
    <ds:schemaRef ds:uri="http://purl.org/dc/dcmitype/"/>
    <ds:schemaRef ds:uri="http://schemas.openxmlformats.org/package/2006/metadata/core-properties"/>
    <ds:schemaRef ds:uri="http://purl.org/dc/elements/1.1/"/>
    <ds:schemaRef ds:uri="http://schemas.microsoft.com/office/infopath/2007/PartnerControls"/>
    <ds:schemaRef ds:uri="http://schemas.microsoft.com/office/2006/metadata/properties"/>
    <ds:schemaRef ds:uri="http://purl.org/dc/terms/"/>
    <ds:schemaRef ds:uri="3a3b6d03-5858-497b-b2f2-9c2c6b602997"/>
    <ds:schemaRef ds:uri="5fc60ea0-5d80-4a68-955f-20d6f0877d5b"/>
    <ds:schemaRef ds:uri="http://schemas.microsoft.com/sharepoint/v3"/>
    <ds:schemaRef ds:uri="http://www.w3.org/XML/1998/namespace"/>
  </ds:schemaRefs>
</ds:datastoreItem>
</file>

<file path=customXml/itemProps3.xml><?xml version="1.0" encoding="utf-8"?>
<ds:datastoreItem xmlns:ds="http://schemas.openxmlformats.org/officeDocument/2006/customXml" ds:itemID="{6A0905AE-024E-4687-8784-134B4B8A78E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TM10001115[[fn=Parcel]]</Template>
  <TotalTime>23749</TotalTime>
  <Words>716</Words>
  <Application>Microsoft Office PowerPoint</Application>
  <PresentationFormat>Widescreen</PresentationFormat>
  <Paragraphs>56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Gill Sans MT</vt:lpstr>
      <vt:lpstr>Times New Roman</vt:lpstr>
      <vt:lpstr>Parcel</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Ojo Fabiola</dc:creator>
  <cp:lastModifiedBy>Whittell Fiona</cp:lastModifiedBy>
  <cp:revision>36</cp:revision>
  <dcterms:created xsi:type="dcterms:W3CDTF">2024-11-05T15:18:13Z</dcterms:created>
  <dcterms:modified xsi:type="dcterms:W3CDTF">2024-11-26T10:29:08Z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0x010100F61C4ACFBEB50E47823A712B0C7CDC96</vt:lpwstr>
  </property>
</Properties>
</file>