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8"/>
  </p:notesMasterIdLst>
  <p:sldIdLst>
    <p:sldId id="256" r:id="rId4"/>
    <p:sldId id="257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D Self Presenters" id="{85C09BFC-31FF-408B-AF88-A393C7162FF7}">
          <p14:sldIdLst>
            <p14:sldId id="256"/>
          </p14:sldIdLst>
        </p14:section>
        <p14:section name="Referrals to ED" id="{68D2054D-8D9F-455C-A161-A9906768631D}">
          <p14:sldIdLst>
            <p14:sldId id="257"/>
          </p14:sldIdLst>
        </p14:section>
        <p14:section name="Community &amp; Phone contacts" id="{1D7627E7-5FB8-43DC-A9BF-B9F3C3D700C8}">
          <p14:sldIdLst>
            <p14:sldId id="258"/>
          </p14:sldIdLst>
        </p14:section>
        <p14:section name="Primary Care" id="{1DEA9678-E4D9-46D3-886D-76080955AD92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9D69"/>
    <a:srgbClr val="CAE8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830F46-584D-4F8B-9D0A-9C48794EAF60}" v="8" dt="2024-10-21T10:34:22.4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B3F19-9B23-4DF1-AC39-4E3D5FD14CC8}" type="datetimeFigureOut">
              <a:rPr lang="en-GB" smtClean="0"/>
              <a:t>31/10/2024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CB41F8-42BC-4523-B235-D4A918E56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0622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B41F8-42BC-4523-B235-D4A918E5602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353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B41F8-42BC-4523-B235-D4A918E5602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796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09E8A-3BCB-B186-0D14-0D66615561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AC54D7-AA1E-EE83-7451-13117CD49A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9A20E-4854-ECC0-4E3D-97A9FC1A2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D5238-363B-4C26-BE6C-470AD53A0902}" type="datetimeFigureOut">
              <a:rPr lang="en-GB" smtClean="0"/>
              <a:t>31/10/2024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93F1CC-5DFB-E133-CAE8-CBF623CA1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5E7A2-E10E-D9EA-8CE6-2ABD8783F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E866D-34EB-40DE-965A-F8EA5D1F8C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528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97300-CC03-56A2-8132-AF4187AC9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D9A7DB-CB01-1EE7-52BB-CF468222E4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FC477F-2B27-EFC1-9389-A2BB9FD70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D5238-363B-4C26-BE6C-470AD53A0902}" type="datetimeFigureOut">
              <a:rPr lang="en-GB" smtClean="0"/>
              <a:t>31/10/2024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DA7ADA-0AF4-2FE3-6541-059ED79AC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5262FE-5D74-3D88-E0AE-22ED43A50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E866D-34EB-40DE-965A-F8EA5D1F8C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5583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DAEB6D-3516-EF73-4C77-33B54669A1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23F999-001C-4099-5228-D0AEDA2CAD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87F578-DB16-F5B6-F129-0B999F7B5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D5238-363B-4C26-BE6C-470AD53A0902}" type="datetimeFigureOut">
              <a:rPr lang="en-GB" smtClean="0"/>
              <a:t>31/10/2024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603E0-BE5E-D8DF-F68B-D9408003D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1E8DE-0921-5A5E-DBD5-3AB955DBE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E866D-34EB-40DE-965A-F8EA5D1F8C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110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CBFBA-1DF1-1D94-708C-9CED728C2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C900C3-B872-1068-A536-A743AC16A1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FC7E6-8EBB-94A7-AD97-0BDDA4EF0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D5238-363B-4C26-BE6C-470AD53A0902}" type="datetimeFigureOut">
              <a:rPr lang="en-GB" smtClean="0"/>
              <a:t>31/10/2024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4B7C5A-21A3-E6E0-9353-D878D1337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A470A-9746-6B44-C1D7-DC350F45B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E866D-34EB-40DE-965A-F8EA5D1F8C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330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2814E-ED82-398A-F56E-D8AE64EA9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947062-A2C0-DBDE-26A3-CA452A049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5E4BC1-7566-C53F-5D39-BE2026934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D5238-363B-4C26-BE6C-470AD53A0902}" type="datetimeFigureOut">
              <a:rPr lang="en-GB" smtClean="0"/>
              <a:t>31/10/2024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A311E-74AF-1666-9872-4857D40FD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CC20F2-2D67-F969-A78B-DAC363F4C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E866D-34EB-40DE-965A-F8EA5D1F8C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448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3CB73-C42F-312D-FA6E-B72EDDCA7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A89E8-9530-6D7F-3238-37E5B26407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DF5F01-58C3-147C-9158-EB66E6C01E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0C85CD-5DB3-D18E-7B8B-0A8001BB6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D5238-363B-4C26-BE6C-470AD53A0902}" type="datetimeFigureOut">
              <a:rPr lang="en-GB" smtClean="0"/>
              <a:t>31/10/2024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81D042-0E58-B5E9-FDDE-1E49511AE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91707-153B-2EAC-A113-C6FF34600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E866D-34EB-40DE-965A-F8EA5D1F8C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523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4FA6D-F95A-62EE-2C4F-E4545BA49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494512-385D-7C7C-8328-995A2F4D1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40B829-78BE-A54E-F1D0-08CAFF1B28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B8DD23-4C2B-204F-60FD-B29988CAD8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93C263-9E4D-5D29-37E2-07282BCDBE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70ADEF-2AD2-9273-9F59-C2D3DA299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D5238-363B-4C26-BE6C-470AD53A0902}" type="datetimeFigureOut">
              <a:rPr lang="en-GB" smtClean="0"/>
              <a:t>31/10/2024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566B33-5056-5788-E745-80ED012DA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397518-6519-189A-C676-8AC30811A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E866D-34EB-40DE-965A-F8EA5D1F8C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371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5F2C7-5576-6E4F-C573-FD994891A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3E8516-9EA9-5066-3009-D89FF66BE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D5238-363B-4C26-BE6C-470AD53A0902}" type="datetimeFigureOut">
              <a:rPr lang="en-GB" smtClean="0"/>
              <a:t>31/10/2024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2D5221-FEF3-DAE8-8088-ACBA35ACB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996AE1-EE81-5F6B-AB6B-210692E5C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E866D-34EB-40DE-965A-F8EA5D1F8C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209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344600-9875-F0F4-FC4A-5B903C6AB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D5238-363B-4C26-BE6C-470AD53A0902}" type="datetimeFigureOut">
              <a:rPr lang="en-GB" smtClean="0"/>
              <a:t>31/10/2024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6042FA-D2AA-7F9B-A96E-090378395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8A3BB6-1EEA-7261-0A20-7D006B0BC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E866D-34EB-40DE-965A-F8EA5D1F8C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809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A66E3-205C-CA6E-16F5-DB915AA04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8BB60-7BE5-B1E6-884F-7CD89617F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D6B0CF-41DC-99A2-8291-0409D5A0DC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6B05C3-628D-D348-5152-7637C4A7A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D5238-363B-4C26-BE6C-470AD53A0902}" type="datetimeFigureOut">
              <a:rPr lang="en-GB" smtClean="0"/>
              <a:t>31/10/2024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13EC5B-FC30-DF21-9EE4-877E5DD80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B75FFF-D3AE-A59E-EF4C-47338819D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E866D-34EB-40DE-965A-F8EA5D1F8C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566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5DF5C-30AC-E447-E5C2-7C244833C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C45E6E-A1EB-530E-8295-2B58288802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341BEF-B32A-7568-464B-E11B88016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8B542A-7B43-FFB8-96CE-1A579245D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D5238-363B-4C26-BE6C-470AD53A0902}" type="datetimeFigureOut">
              <a:rPr lang="en-GB" smtClean="0"/>
              <a:t>31/10/2024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218C14-6FCC-D4FA-6E8D-BAA586289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AB61F-3420-D477-7C28-5872B450D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E866D-34EB-40DE-965A-F8EA5D1F8C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558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935C42-8437-F872-C9D9-08A8AA045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92F6F7-4E94-4DD4-EA18-3F524724AB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8CCD3C-03AF-48D2-CFE7-B488CCC0A0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FD5238-363B-4C26-BE6C-470AD53A0902}" type="datetimeFigureOut">
              <a:rPr lang="en-GB" smtClean="0"/>
              <a:t>31/10/2024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AE0C2-6610-1008-220B-9DC7A4AE49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03743-8774-80AF-D339-4A7D13CECA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BE866D-34EB-40DE-965A-F8EA5D1F8C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521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guidance/clade-i-mpox-affected-countries" TargetMode="External"/><Relationship Id="rId2" Type="http://schemas.openxmlformats.org/officeDocument/2006/relationships/hyperlink" Target="https://www.gov.uk/guidance/monkeypox-case-definitions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hyperlink" Target="https://www.england.nhs.uk/national-infection-prevention-and-control-manual-nipcm-for-england/addendum-on-hcid-ppe/#app-2" TargetMode="External"/><Relationship Id="rId4" Type="http://schemas.openxmlformats.org/officeDocument/2006/relationships/hyperlink" Target="https://www.england.nhs.uk/national-infection-prevention-and-control-manual-nipcm-for-england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www.england.nhs.uk/national-infection-prevention-and-control-manual-nipcm-for-england/addendum-on-hcid-ppe/#app-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ngland.nhs.uk/national-infection-prevention-and-control-manual-nipcm-for-england/" TargetMode="External"/><Relationship Id="rId5" Type="http://schemas.openxmlformats.org/officeDocument/2006/relationships/hyperlink" Target="https://www.gov.uk/guidance/clade-i-mpox-affected-countries" TargetMode="External"/><Relationship Id="rId4" Type="http://schemas.openxmlformats.org/officeDocument/2006/relationships/hyperlink" Target="https://www.gov.uk/guidance/monkeypox-case-definition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www.england.nhs.uk/national-infection-prevention-and-control-manual-nipcm-for-england/addendum-on-hcid-ppe/#app-2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ngland.nhs.uk/national-infection-prevention-and-control-manual-nipcm-for-england/" TargetMode="External"/><Relationship Id="rId5" Type="http://schemas.openxmlformats.org/officeDocument/2006/relationships/hyperlink" Target="https://www.gov.uk/guidance/clade-i-mpox-affected-countries" TargetMode="External"/><Relationship Id="rId4" Type="http://schemas.openxmlformats.org/officeDocument/2006/relationships/hyperlink" Target="https://www.gov.uk/guidance/monkeypox-case-definition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guidance/monkeypox-case-definition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ngland.nhs.uk/national-infection-prevention-and-control-manual-nipcm-for-england/addendum-on-hcid-ppe/#app-2" TargetMode="External"/><Relationship Id="rId5" Type="http://schemas.openxmlformats.org/officeDocument/2006/relationships/hyperlink" Target="https://www.england.nhs.uk/national-infection-prevention-and-control-manual-nipcm-for-england/" TargetMode="External"/><Relationship Id="rId4" Type="http://schemas.openxmlformats.org/officeDocument/2006/relationships/hyperlink" Target="https://www.gov.uk/guidance/clade-i-mpox-affected-countri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F22E197-0DE5-EFE5-86E1-AC940B5DAF93}"/>
              </a:ext>
            </a:extLst>
          </p:cNvPr>
          <p:cNvSpPr/>
          <p:nvPr/>
        </p:nvSpPr>
        <p:spPr>
          <a:xfrm>
            <a:off x="161808" y="343298"/>
            <a:ext cx="6547985" cy="6402108"/>
          </a:xfrm>
          <a:prstGeom prst="rect">
            <a:avLst/>
          </a:prstGeom>
          <a:solidFill>
            <a:srgbClr val="CAE8F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745D7D-E4ED-3028-A596-3489AD709216}"/>
              </a:ext>
            </a:extLst>
          </p:cNvPr>
          <p:cNvSpPr/>
          <p:nvPr/>
        </p:nvSpPr>
        <p:spPr>
          <a:xfrm>
            <a:off x="275433" y="184245"/>
            <a:ext cx="6305553" cy="49131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Suspected Mpox Pathway for Patients self-presenting at Emergency Departments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5EA49E7-9774-64B9-2D24-20A2D2E0972D}"/>
              </a:ext>
            </a:extLst>
          </p:cNvPr>
          <p:cNvSpPr/>
          <p:nvPr/>
        </p:nvSpPr>
        <p:spPr>
          <a:xfrm>
            <a:off x="284476" y="1474635"/>
            <a:ext cx="4262189" cy="2856954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b="1" dirty="0"/>
              <a:t>  Does the patient have clinical signs and symptoms of being a   suspected case?</a:t>
            </a:r>
          </a:p>
          <a:p>
            <a:endParaRPr lang="en-GB" sz="7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/>
              <a:t>A prodrome where there is known prior contact with a confirmed or suspected Mpox case in the last 21 days before symptom onset, </a:t>
            </a:r>
            <a:r>
              <a:rPr lang="en-GB" sz="1000" b="1" u="sng" dirty="0"/>
              <a:t>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/>
              <a:t>An Mpox compatible rash anywhere on the skin, mucosae or symptoms of proctitis and </a:t>
            </a:r>
            <a:r>
              <a:rPr lang="en-GB" sz="1000" i="1" u="sng" dirty="0"/>
              <a:t>at least one </a:t>
            </a:r>
            <a:r>
              <a:rPr lang="en-GB" sz="1000" dirty="0"/>
              <a:t>of the following in the 21 days before symptom onset –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8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/>
              <a:t>Recent new sexual partner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/>
              <a:t>Contact with known or suspected case of Mpox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/>
              <a:t>A travel history to a country where Mpox is currently common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/>
              <a:t>Link to infected animal or meat</a:t>
            </a:r>
          </a:p>
          <a:p>
            <a:pPr lvl="1"/>
            <a:endParaRPr lang="en-GB" sz="800" dirty="0"/>
          </a:p>
          <a:p>
            <a:pPr marL="180000" lvl="1"/>
            <a:r>
              <a:rPr lang="en-GB" sz="800" dirty="0"/>
              <a:t>(N.B. If a rash is highly suggestive of Mpox, but a risk factor cannot be identified liaise with local infection specialist/microbiologist as to whether to consider Mpox testing alongside the more common differential diagnosis)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94520BC-4435-A575-DAEA-C3C5AAF343E6}"/>
              </a:ext>
            </a:extLst>
          </p:cNvPr>
          <p:cNvSpPr/>
          <p:nvPr/>
        </p:nvSpPr>
        <p:spPr>
          <a:xfrm>
            <a:off x="284473" y="4617288"/>
            <a:ext cx="4262189" cy="468846"/>
          </a:xfrm>
          <a:prstGeom prst="round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Isolate as per local pathways and clinically assess in line with National Infection Prevention &amp; Control measures for clinically suspected and confirmed cases of Mpox in healthcare settings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101609-1906-8803-B529-A830BCCF20FC}"/>
              </a:ext>
            </a:extLst>
          </p:cNvPr>
          <p:cNvSpPr/>
          <p:nvPr/>
        </p:nvSpPr>
        <p:spPr>
          <a:xfrm>
            <a:off x="4953174" y="2130239"/>
            <a:ext cx="1613412" cy="15457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accent1"/>
                </a:solidFill>
              </a:rPr>
              <a:t>Consider alternative diagnosis, seeking advice as required as part of normal clinical pathways. Liaise with local infection specialists/microbiology if clinical suspicion remains to agree next steps – including  assessment for conditions such as malaria which could also cause illness in a returning traveller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5C17958-78F5-AD5F-FBB0-A577C4B610D8}"/>
              </a:ext>
            </a:extLst>
          </p:cNvPr>
          <p:cNvCxnSpPr>
            <a:cxnSpLocks/>
            <a:stCxn id="3" idx="3"/>
            <a:endCxn id="7" idx="1"/>
          </p:cNvCxnSpPr>
          <p:nvPr/>
        </p:nvCxnSpPr>
        <p:spPr>
          <a:xfrm>
            <a:off x="4546665" y="2903112"/>
            <a:ext cx="40650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A06DAA0-3024-5FD1-28AC-34D3869F398C}"/>
              </a:ext>
            </a:extLst>
          </p:cNvPr>
          <p:cNvSpPr txBox="1"/>
          <p:nvPr/>
        </p:nvSpPr>
        <p:spPr>
          <a:xfrm>
            <a:off x="4546662" y="2419561"/>
            <a:ext cx="429952" cy="257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/>
              <a:t>NO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7368EF7-0756-81C4-3C19-5E0F028E6EE5}"/>
              </a:ext>
            </a:extLst>
          </p:cNvPr>
          <p:cNvCxnSpPr>
            <a:cxnSpLocks/>
            <a:stCxn id="3" idx="2"/>
            <a:endCxn id="6" idx="0"/>
          </p:cNvCxnSpPr>
          <p:nvPr/>
        </p:nvCxnSpPr>
        <p:spPr>
          <a:xfrm flipH="1">
            <a:off x="2415568" y="4331589"/>
            <a:ext cx="3" cy="2856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E41D7B5A-7E67-8B09-99C0-8909C98D6F02}"/>
              </a:ext>
            </a:extLst>
          </p:cNvPr>
          <p:cNvSpPr txBox="1"/>
          <p:nvPr/>
        </p:nvSpPr>
        <p:spPr>
          <a:xfrm>
            <a:off x="2476707" y="4326441"/>
            <a:ext cx="49814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/>
              <a:t>YES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F5782787-4771-31B2-D053-55DE2472A1B1}"/>
              </a:ext>
            </a:extLst>
          </p:cNvPr>
          <p:cNvSpPr/>
          <p:nvPr/>
        </p:nvSpPr>
        <p:spPr>
          <a:xfrm>
            <a:off x="284473" y="5327620"/>
            <a:ext cx="4262189" cy="562049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Liaison with local infection specialist/Microbiology to discuss next steps, begin symptomatic treatment and ensure isolation and appropriate PPE is maintained throughout.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1990566-72C3-DF57-1801-0DD3DBD6FB13}"/>
              </a:ext>
            </a:extLst>
          </p:cNvPr>
          <p:cNvCxnSpPr>
            <a:cxnSpLocks/>
            <a:endCxn id="29" idx="0"/>
          </p:cNvCxnSpPr>
          <p:nvPr/>
        </p:nvCxnSpPr>
        <p:spPr>
          <a:xfrm>
            <a:off x="2415568" y="5086135"/>
            <a:ext cx="0" cy="24148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38BABB24-F856-484A-5DB8-0A5637F074D5}"/>
              </a:ext>
            </a:extLst>
          </p:cNvPr>
          <p:cNvSpPr/>
          <p:nvPr/>
        </p:nvSpPr>
        <p:spPr>
          <a:xfrm>
            <a:off x="3465095" y="5985343"/>
            <a:ext cx="3115891" cy="648475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Local Infection Specialist/Microbiology to discuss risk assessment with Imported Fever Service </a:t>
            </a:r>
          </a:p>
          <a:p>
            <a:pPr algn="ctr"/>
            <a:r>
              <a:rPr lang="en-GB" sz="1000" b="1" dirty="0">
                <a:solidFill>
                  <a:schemeClr val="bg1"/>
                </a:solidFill>
              </a:rPr>
              <a:t>(0844 778 8990)</a:t>
            </a:r>
          </a:p>
        </p:txBody>
      </p:sp>
      <p:cxnSp>
        <p:nvCxnSpPr>
          <p:cNvPr id="42" name="Connector: Elbow 41">
            <a:extLst>
              <a:ext uri="{FF2B5EF4-FFF2-40B4-BE49-F238E27FC236}">
                <a16:creationId xmlns:a16="http://schemas.microsoft.com/office/drawing/2014/main" id="{129E13F2-B989-3976-369F-88A151C523B5}"/>
              </a:ext>
            </a:extLst>
          </p:cNvPr>
          <p:cNvCxnSpPr>
            <a:cxnSpLocks/>
            <a:stCxn id="29" idx="2"/>
            <a:endCxn id="40" idx="1"/>
          </p:cNvCxnSpPr>
          <p:nvPr/>
        </p:nvCxnSpPr>
        <p:spPr>
          <a:xfrm rot="16200000" flipH="1">
            <a:off x="2730375" y="5574861"/>
            <a:ext cx="419912" cy="1049527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9A7CE7C9-5FF1-F8C1-08C4-306044851697}"/>
              </a:ext>
            </a:extLst>
          </p:cNvPr>
          <p:cNvSpPr/>
          <p:nvPr/>
        </p:nvSpPr>
        <p:spPr>
          <a:xfrm>
            <a:off x="6838600" y="1080564"/>
            <a:ext cx="5100725" cy="1644609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7FEE3AEC-FF7A-730E-FDEF-0227DBE3582C}"/>
              </a:ext>
            </a:extLst>
          </p:cNvPr>
          <p:cNvSpPr/>
          <p:nvPr/>
        </p:nvSpPr>
        <p:spPr>
          <a:xfrm>
            <a:off x="6934595" y="844832"/>
            <a:ext cx="3711034" cy="354842"/>
          </a:xfrm>
          <a:prstGeom prst="rect">
            <a:avLst/>
          </a:prstGeom>
          <a:solidFill>
            <a:srgbClr val="CAE8F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Links &amp; Guidance</a:t>
            </a:r>
          </a:p>
        </p:txBody>
      </p:sp>
      <p:sp>
        <p:nvSpPr>
          <p:cNvPr id="52" name="Rectangle 51">
            <a:hlinkClick r:id="rId2"/>
            <a:extLst>
              <a:ext uri="{FF2B5EF4-FFF2-40B4-BE49-F238E27FC236}">
                <a16:creationId xmlns:a16="http://schemas.microsoft.com/office/drawing/2014/main" id="{343A3FE9-B84A-CC96-D256-6A0E2C23EFA1}"/>
              </a:ext>
            </a:extLst>
          </p:cNvPr>
          <p:cNvSpPr/>
          <p:nvPr/>
        </p:nvSpPr>
        <p:spPr>
          <a:xfrm>
            <a:off x="6934592" y="1355054"/>
            <a:ext cx="4881146" cy="23869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Mpox: guidance on when to suspect a case of Mpox</a:t>
            </a:r>
          </a:p>
        </p:txBody>
      </p:sp>
      <p:sp>
        <p:nvSpPr>
          <p:cNvPr id="53" name="Rectangle 52">
            <a:hlinkClick r:id="rId3"/>
            <a:extLst>
              <a:ext uri="{FF2B5EF4-FFF2-40B4-BE49-F238E27FC236}">
                <a16:creationId xmlns:a16="http://schemas.microsoft.com/office/drawing/2014/main" id="{5FFD5BF5-596D-9BFB-2697-662E4C906204}"/>
              </a:ext>
            </a:extLst>
          </p:cNvPr>
          <p:cNvSpPr/>
          <p:nvPr/>
        </p:nvSpPr>
        <p:spPr>
          <a:xfrm>
            <a:off x="6934593" y="1680673"/>
            <a:ext cx="4881146" cy="23869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Clade 1 Mpox – affected countries list</a:t>
            </a:r>
          </a:p>
        </p:txBody>
      </p:sp>
      <p:sp>
        <p:nvSpPr>
          <p:cNvPr id="54" name="Rectangle 53">
            <a:hlinkClick r:id="rId4"/>
            <a:extLst>
              <a:ext uri="{FF2B5EF4-FFF2-40B4-BE49-F238E27FC236}">
                <a16:creationId xmlns:a16="http://schemas.microsoft.com/office/drawing/2014/main" id="{36274E10-E764-2912-7617-ABA8B26580AE}"/>
              </a:ext>
            </a:extLst>
          </p:cNvPr>
          <p:cNvSpPr/>
          <p:nvPr/>
        </p:nvSpPr>
        <p:spPr>
          <a:xfrm>
            <a:off x="6934593" y="2011842"/>
            <a:ext cx="4881146" cy="23869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National Infection Prevention &amp; Control Manual (NIPCM) </a:t>
            </a:r>
          </a:p>
        </p:txBody>
      </p:sp>
      <p:sp>
        <p:nvSpPr>
          <p:cNvPr id="55" name="Rectangle 54">
            <a:hlinkClick r:id="rId5"/>
            <a:extLst>
              <a:ext uri="{FF2B5EF4-FFF2-40B4-BE49-F238E27FC236}">
                <a16:creationId xmlns:a16="http://schemas.microsoft.com/office/drawing/2014/main" id="{73626EAE-C799-7B99-3C56-2CCB3D6A7EA3}"/>
              </a:ext>
            </a:extLst>
          </p:cNvPr>
          <p:cNvSpPr/>
          <p:nvPr/>
        </p:nvSpPr>
        <p:spPr>
          <a:xfrm>
            <a:off x="6934593" y="2338951"/>
            <a:ext cx="4881146" cy="23868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Addendum on HCID PPE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06043CB9-E985-D0A6-8533-2A975F68A8F6}"/>
              </a:ext>
            </a:extLst>
          </p:cNvPr>
          <p:cNvSpPr/>
          <p:nvPr/>
        </p:nvSpPr>
        <p:spPr>
          <a:xfrm>
            <a:off x="6838600" y="3033167"/>
            <a:ext cx="5100725" cy="1684168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3124872-6943-C4EF-E91A-35A7BE475E9A}"/>
              </a:ext>
            </a:extLst>
          </p:cNvPr>
          <p:cNvSpPr/>
          <p:nvPr/>
        </p:nvSpPr>
        <p:spPr>
          <a:xfrm>
            <a:off x="6948389" y="2867576"/>
            <a:ext cx="3697240" cy="289429"/>
          </a:xfrm>
          <a:prstGeom prst="rect">
            <a:avLst/>
          </a:prstGeom>
          <a:solidFill>
            <a:srgbClr val="CAE8F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Preparedness Actions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C3C6B4DE-B45B-E591-5968-FD77842292BF}"/>
              </a:ext>
            </a:extLst>
          </p:cNvPr>
          <p:cNvSpPr/>
          <p:nvPr/>
        </p:nvSpPr>
        <p:spPr>
          <a:xfrm>
            <a:off x="6948389" y="3231351"/>
            <a:ext cx="4881146" cy="13549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</a:rPr>
              <a:t>Providers to ensure that all clinical services are aware of the public health messaging and that a differential diagnosis of Mpox should be considered in any patient that meets the operational case definition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</a:rPr>
              <a:t>Providers should review current IPC plans, PPE availability, waste management and staff training to ensure that arrangements are in place to safely assess and treat patients presenting with suspected Mpox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</a:rPr>
              <a:t>Providers should review existing plans and clinical pathways ensuring that staff are aware of the arrangements for isolation, clinical management, specialist infection advice,  PPE and associated infection control measures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772DD54-E714-B555-FBF4-3AFE8BCA126D}"/>
              </a:ext>
            </a:extLst>
          </p:cNvPr>
          <p:cNvSpPr/>
          <p:nvPr/>
        </p:nvSpPr>
        <p:spPr>
          <a:xfrm>
            <a:off x="6838600" y="5061238"/>
            <a:ext cx="5100725" cy="1684168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7494FF44-7C71-46B6-F13D-7522DD64D3DC}"/>
              </a:ext>
            </a:extLst>
          </p:cNvPr>
          <p:cNvSpPr/>
          <p:nvPr/>
        </p:nvSpPr>
        <p:spPr>
          <a:xfrm>
            <a:off x="6941492" y="4847908"/>
            <a:ext cx="3711033" cy="354842"/>
          </a:xfrm>
          <a:prstGeom prst="rect">
            <a:avLst/>
          </a:prstGeom>
          <a:solidFill>
            <a:srgbClr val="CAE8F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Emergency Department Mpox pathway checklist – probable or possible cases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3496D5F-F33A-2E85-257E-D70A52D8EAA6}"/>
              </a:ext>
            </a:extLst>
          </p:cNvPr>
          <p:cNvSpPr/>
          <p:nvPr/>
        </p:nvSpPr>
        <p:spPr>
          <a:xfrm>
            <a:off x="6934595" y="5301780"/>
            <a:ext cx="4478779" cy="2853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50" dirty="0">
                <a:solidFill>
                  <a:schemeClr val="tx1"/>
                </a:solidFill>
              </a:rPr>
              <a:t>Have you isolated the patient?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A1868ED-B846-8E0F-3433-F0A771D24DE2}"/>
              </a:ext>
            </a:extLst>
          </p:cNvPr>
          <p:cNvSpPr/>
          <p:nvPr/>
        </p:nvSpPr>
        <p:spPr>
          <a:xfrm>
            <a:off x="6934594" y="5658165"/>
            <a:ext cx="4478779" cy="2853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50" dirty="0">
                <a:solidFill>
                  <a:schemeClr val="tx1"/>
                </a:solidFill>
              </a:rPr>
              <a:t>Have you got access to the appropriate PPE (including donning &amp; doffing procedures) to undertake a clinical assessment?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1E6558E8-0659-BCC6-8985-001A442A9A8A}"/>
              </a:ext>
            </a:extLst>
          </p:cNvPr>
          <p:cNvSpPr/>
          <p:nvPr/>
        </p:nvSpPr>
        <p:spPr>
          <a:xfrm>
            <a:off x="6934593" y="6027847"/>
            <a:ext cx="4478779" cy="2853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50" dirty="0">
                <a:solidFill>
                  <a:schemeClr val="tx1"/>
                </a:solidFill>
              </a:rPr>
              <a:t>Speak to your Local Infection Specialist/Microbiologist for advice.</a:t>
            </a:r>
          </a:p>
          <a:p>
            <a:r>
              <a:rPr lang="en-GB" sz="850" dirty="0">
                <a:solidFill>
                  <a:schemeClr val="tx1"/>
                </a:solidFill>
              </a:rPr>
              <a:t>Contact with the Imported Fever Service should be via your local infection specialist </a:t>
            </a:r>
            <a:r>
              <a:rPr lang="en-GB" sz="850" b="1" dirty="0">
                <a:solidFill>
                  <a:schemeClr val="tx1"/>
                </a:solidFill>
              </a:rPr>
              <a:t>ONLY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8CE3C7DC-0D4C-C51D-A3AA-DBA618444B10}"/>
              </a:ext>
            </a:extLst>
          </p:cNvPr>
          <p:cNvSpPr/>
          <p:nvPr/>
        </p:nvSpPr>
        <p:spPr>
          <a:xfrm>
            <a:off x="6934592" y="6411086"/>
            <a:ext cx="4478779" cy="2853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50" dirty="0">
                <a:solidFill>
                  <a:schemeClr val="tx1"/>
                </a:solidFill>
              </a:rPr>
              <a:t>Notify the relevant people in your department as per local pathways and agree clinical management plan whilst awaiting test results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EA0081C1-1C1D-8A6C-FA0F-1CD976B28A0A}"/>
              </a:ext>
            </a:extLst>
          </p:cNvPr>
          <p:cNvSpPr/>
          <p:nvPr/>
        </p:nvSpPr>
        <p:spPr>
          <a:xfrm>
            <a:off x="11560549" y="5299434"/>
            <a:ext cx="278986" cy="2853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66992AF5-E94C-7E4F-A1B5-EFAB3B3089BD}"/>
              </a:ext>
            </a:extLst>
          </p:cNvPr>
          <p:cNvSpPr/>
          <p:nvPr/>
        </p:nvSpPr>
        <p:spPr>
          <a:xfrm>
            <a:off x="11550921" y="5661106"/>
            <a:ext cx="278986" cy="2853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E36141CB-21EB-2568-0FFF-C41EEFAA6753}"/>
              </a:ext>
            </a:extLst>
          </p:cNvPr>
          <p:cNvSpPr/>
          <p:nvPr/>
        </p:nvSpPr>
        <p:spPr>
          <a:xfrm>
            <a:off x="11550921" y="6025502"/>
            <a:ext cx="278986" cy="2853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E77CA8CE-419A-6708-E388-5EFC4CBE2752}"/>
              </a:ext>
            </a:extLst>
          </p:cNvPr>
          <p:cNvSpPr/>
          <p:nvPr/>
        </p:nvSpPr>
        <p:spPr>
          <a:xfrm>
            <a:off x="11550921" y="6408741"/>
            <a:ext cx="278986" cy="2853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pic>
        <p:nvPicPr>
          <p:cNvPr id="80" name="Picture 79">
            <a:extLst>
              <a:ext uri="{FF2B5EF4-FFF2-40B4-BE49-F238E27FC236}">
                <a16:creationId xmlns:a16="http://schemas.microsoft.com/office/drawing/2014/main" id="{33323E85-4151-48D3-F853-923A8806F22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786276" y="34969"/>
            <a:ext cx="1370202" cy="1019578"/>
          </a:xfrm>
          <a:prstGeom prst="rect">
            <a:avLst/>
          </a:prstGeom>
        </p:spPr>
      </p:pic>
      <p:sp>
        <p:nvSpPr>
          <p:cNvPr id="81" name="TextBox 80">
            <a:extLst>
              <a:ext uri="{FF2B5EF4-FFF2-40B4-BE49-F238E27FC236}">
                <a16:creationId xmlns:a16="http://schemas.microsoft.com/office/drawing/2014/main" id="{5D307DBC-0139-3403-80FB-C00187FE279A}"/>
              </a:ext>
            </a:extLst>
          </p:cNvPr>
          <p:cNvSpPr txBox="1"/>
          <p:nvPr/>
        </p:nvSpPr>
        <p:spPr>
          <a:xfrm>
            <a:off x="11503504" y="5126970"/>
            <a:ext cx="3738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bg1"/>
                </a:solidFill>
              </a:rPr>
              <a:t>Tick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43C7B877-CE17-1088-9DF6-00893EDBF950}"/>
              </a:ext>
            </a:extLst>
          </p:cNvPr>
          <p:cNvSpPr/>
          <p:nvPr/>
        </p:nvSpPr>
        <p:spPr>
          <a:xfrm>
            <a:off x="284473" y="781857"/>
            <a:ext cx="4262189" cy="416645"/>
          </a:xfrm>
          <a:prstGeom prst="round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/>
              <a:t>Is there a high index of suspicion that this patient is a suspected Mpox case?</a:t>
            </a:r>
          </a:p>
        </p:txBody>
      </p: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FA78C08C-BC06-46EE-7863-B752523E385A}"/>
              </a:ext>
            </a:extLst>
          </p:cNvPr>
          <p:cNvCxnSpPr>
            <a:cxnSpLocks/>
            <a:stCxn id="15" idx="3"/>
            <a:endCxn id="7" idx="0"/>
          </p:cNvCxnSpPr>
          <p:nvPr/>
        </p:nvCxnSpPr>
        <p:spPr>
          <a:xfrm>
            <a:off x="4546662" y="990180"/>
            <a:ext cx="1213218" cy="114005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88243501-D2B6-D4E2-DE14-88CBFE473BD2}"/>
              </a:ext>
            </a:extLst>
          </p:cNvPr>
          <p:cNvSpPr txBox="1"/>
          <p:nvPr/>
        </p:nvSpPr>
        <p:spPr>
          <a:xfrm>
            <a:off x="5329928" y="976565"/>
            <a:ext cx="429952" cy="257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/>
              <a:t>NO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D99E3AB-42FB-4E54-8A25-813E0DB3C9A9}"/>
              </a:ext>
            </a:extLst>
          </p:cNvPr>
          <p:cNvCxnSpPr>
            <a:cxnSpLocks/>
            <a:stCxn id="15" idx="2"/>
            <a:endCxn id="3" idx="0"/>
          </p:cNvCxnSpPr>
          <p:nvPr/>
        </p:nvCxnSpPr>
        <p:spPr>
          <a:xfrm>
            <a:off x="2415568" y="1198502"/>
            <a:ext cx="3" cy="27613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45F58171-78B3-D57C-47D0-93FE54B61789}"/>
              </a:ext>
            </a:extLst>
          </p:cNvPr>
          <p:cNvSpPr txBox="1"/>
          <p:nvPr/>
        </p:nvSpPr>
        <p:spPr>
          <a:xfrm>
            <a:off x="2470770" y="1195182"/>
            <a:ext cx="49814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/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1770605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ED11355-4267-4162-9ED4-D9B401FCA30D}"/>
              </a:ext>
            </a:extLst>
          </p:cNvPr>
          <p:cNvSpPr/>
          <p:nvPr/>
        </p:nvSpPr>
        <p:spPr>
          <a:xfrm>
            <a:off x="153064" y="310393"/>
            <a:ext cx="6547985" cy="6363361"/>
          </a:xfrm>
          <a:prstGeom prst="rect">
            <a:avLst/>
          </a:prstGeom>
          <a:solidFill>
            <a:srgbClr val="CAE8F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85909B-6395-4347-0FAF-647131F7BA3F}"/>
              </a:ext>
            </a:extLst>
          </p:cNvPr>
          <p:cNvSpPr/>
          <p:nvPr/>
        </p:nvSpPr>
        <p:spPr>
          <a:xfrm>
            <a:off x="238922" y="150548"/>
            <a:ext cx="6305553" cy="49131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Suspected Mpox Pathway for Patients referred to ED for clinical assessment and testing by a Health </a:t>
            </a:r>
            <a:r>
              <a:rPr lang="en-GB" sz="1400"/>
              <a:t>Care Professional</a:t>
            </a:r>
            <a:endParaRPr lang="en-GB" sz="900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4B8AA4C-30B6-1247-0083-9C7FF59074B9}"/>
              </a:ext>
            </a:extLst>
          </p:cNvPr>
          <p:cNvSpPr/>
          <p:nvPr/>
        </p:nvSpPr>
        <p:spPr>
          <a:xfrm>
            <a:off x="238924" y="943516"/>
            <a:ext cx="6305551" cy="70710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Patient has been identified as a suspected case of Mpox by a Health Care Professional </a:t>
            </a:r>
            <a:r>
              <a:rPr lang="en-GB" sz="1200" b="1" dirty="0"/>
              <a:t>(including designated medical contacts for Returning Workers)</a:t>
            </a:r>
            <a:endParaRPr lang="en-GB" sz="1200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EC611FA-9CFE-181F-5651-9C00F82363EA}"/>
              </a:ext>
            </a:extLst>
          </p:cNvPr>
          <p:cNvSpPr/>
          <p:nvPr/>
        </p:nvSpPr>
        <p:spPr>
          <a:xfrm>
            <a:off x="252675" y="1886940"/>
            <a:ext cx="6305551" cy="558287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HCP should contact ED to agree arrangements for transfer (e.g. likely time of arrival, arrival point, what to do on arrival, including phone number to notify of arrival)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0CD1FA6-AB95-F76F-4E65-F06A74C3BFD0}"/>
              </a:ext>
            </a:extLst>
          </p:cNvPr>
          <p:cNvSpPr/>
          <p:nvPr/>
        </p:nvSpPr>
        <p:spPr>
          <a:xfrm>
            <a:off x="307439" y="3227163"/>
            <a:ext cx="3055658" cy="74286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Assessment indicates patient is clinically stable and can transport themselves to attend ED via their own transport, whilst maintaining isolation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31824F5-57CB-763B-21E7-3236A0832593}"/>
              </a:ext>
            </a:extLst>
          </p:cNvPr>
          <p:cNvSpPr/>
          <p:nvPr/>
        </p:nvSpPr>
        <p:spPr>
          <a:xfrm>
            <a:off x="3502568" y="3227163"/>
            <a:ext cx="3055658" cy="742864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Assessment indicates patient is clinically unwell and should be transported by ambulance, or is unable to self-transfer whilst maintaining isolation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F35E58E-D2DB-BF16-B1ED-8B34B2CC0FBF}"/>
              </a:ext>
            </a:extLst>
          </p:cNvPr>
          <p:cNvSpPr/>
          <p:nvPr/>
        </p:nvSpPr>
        <p:spPr>
          <a:xfrm>
            <a:off x="3502569" y="4328603"/>
            <a:ext cx="3055658" cy="904747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HCP to contact regional ambulance service to arrange transfer, clearly stating the patient is a suspected Mpox case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DC75B20-2598-069B-A669-47E5039D6824}"/>
              </a:ext>
            </a:extLst>
          </p:cNvPr>
          <p:cNvSpPr/>
          <p:nvPr/>
        </p:nvSpPr>
        <p:spPr>
          <a:xfrm>
            <a:off x="275433" y="5773387"/>
            <a:ext cx="6269042" cy="655052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Patient to be managed as per local pathways and in line with Suspected Mpox Pathway for Patients self-presenting at Emergency Departments</a:t>
            </a:r>
          </a:p>
        </p:txBody>
      </p:sp>
      <p:cxnSp>
        <p:nvCxnSpPr>
          <p:cNvPr id="13" name="Connector: Elbow 12">
            <a:extLst>
              <a:ext uri="{FF2B5EF4-FFF2-40B4-BE49-F238E27FC236}">
                <a16:creationId xmlns:a16="http://schemas.microsoft.com/office/drawing/2014/main" id="{ABFDF3F3-195F-A127-71B0-4EB84201497B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>
          <a:xfrm rot="16200000" flipH="1">
            <a:off x="3826956" y="2023722"/>
            <a:ext cx="781936" cy="1624946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9AE8CDAC-7C3E-33D6-BB06-DFE15BC6D587}"/>
              </a:ext>
            </a:extLst>
          </p:cNvPr>
          <p:cNvCxnSpPr>
            <a:cxnSpLocks/>
            <a:stCxn id="7" idx="2"/>
            <a:endCxn id="8" idx="0"/>
          </p:cNvCxnSpPr>
          <p:nvPr/>
        </p:nvCxnSpPr>
        <p:spPr>
          <a:xfrm rot="5400000">
            <a:off x="2229392" y="2051104"/>
            <a:ext cx="781936" cy="1570183"/>
          </a:xfrm>
          <a:prstGeom prst="bentConnector3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0D4C3E3-EA3B-E22C-A843-CB6B8CF23DDA}"/>
              </a:ext>
            </a:extLst>
          </p:cNvPr>
          <p:cNvCxnSpPr>
            <a:cxnSpLocks/>
            <a:stCxn id="9" idx="2"/>
            <a:endCxn id="10" idx="0"/>
          </p:cNvCxnSpPr>
          <p:nvPr/>
        </p:nvCxnSpPr>
        <p:spPr>
          <a:xfrm>
            <a:off x="5030397" y="3970027"/>
            <a:ext cx="1" cy="3585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A674649B-5667-8C25-FBC5-3AFCFCB1836F}"/>
              </a:ext>
            </a:extLst>
          </p:cNvPr>
          <p:cNvCxnSpPr>
            <a:cxnSpLocks/>
            <a:stCxn id="10" idx="2"/>
            <a:endCxn id="11" idx="0"/>
          </p:cNvCxnSpPr>
          <p:nvPr/>
        </p:nvCxnSpPr>
        <p:spPr>
          <a:xfrm rot="5400000">
            <a:off x="3950158" y="4693146"/>
            <a:ext cx="540037" cy="1620444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38E6CEFB-CCD5-80EA-8B8A-44899A586D89}"/>
              </a:ext>
            </a:extLst>
          </p:cNvPr>
          <p:cNvSpPr/>
          <p:nvPr/>
        </p:nvSpPr>
        <p:spPr>
          <a:xfrm>
            <a:off x="307439" y="4313121"/>
            <a:ext cx="3055658" cy="904747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Confirm with patient arrangements for transfer –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000" dirty="0"/>
              <a:t>Maintain isolation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000" dirty="0"/>
              <a:t>Where to present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000" dirty="0"/>
              <a:t>Who to contact upon arrival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6D6BF5F-C7AB-3DE4-DF3D-9767F4109357}"/>
              </a:ext>
            </a:extLst>
          </p:cNvPr>
          <p:cNvCxnSpPr>
            <a:cxnSpLocks/>
            <a:stCxn id="8" idx="2"/>
            <a:endCxn id="25" idx="0"/>
          </p:cNvCxnSpPr>
          <p:nvPr/>
        </p:nvCxnSpPr>
        <p:spPr>
          <a:xfrm>
            <a:off x="1835268" y="3970027"/>
            <a:ext cx="0" cy="343094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2" name="Connector: Elbow 31">
            <a:extLst>
              <a:ext uri="{FF2B5EF4-FFF2-40B4-BE49-F238E27FC236}">
                <a16:creationId xmlns:a16="http://schemas.microsoft.com/office/drawing/2014/main" id="{3F3A55D7-0D21-46DA-5259-ED42CA1311A0}"/>
              </a:ext>
            </a:extLst>
          </p:cNvPr>
          <p:cNvCxnSpPr>
            <a:cxnSpLocks/>
            <a:stCxn id="25" idx="2"/>
            <a:endCxn id="11" idx="0"/>
          </p:cNvCxnSpPr>
          <p:nvPr/>
        </p:nvCxnSpPr>
        <p:spPr>
          <a:xfrm rot="16200000" flipH="1">
            <a:off x="2344852" y="4708284"/>
            <a:ext cx="555519" cy="1574686"/>
          </a:xfrm>
          <a:prstGeom prst="bentConnector3">
            <a:avLst>
              <a:gd name="adj1" fmla="val 50000"/>
            </a:avLst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7D811106-AAE5-0DE7-0BDE-221358A73BDF}"/>
              </a:ext>
            </a:extLst>
          </p:cNvPr>
          <p:cNvSpPr/>
          <p:nvPr/>
        </p:nvSpPr>
        <p:spPr>
          <a:xfrm>
            <a:off x="6838600" y="5207384"/>
            <a:ext cx="5100725" cy="1538022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30B7C15-F755-023A-78C9-AE25A55C60E5}"/>
              </a:ext>
            </a:extLst>
          </p:cNvPr>
          <p:cNvSpPr/>
          <p:nvPr/>
        </p:nvSpPr>
        <p:spPr>
          <a:xfrm>
            <a:off x="6934596" y="4999206"/>
            <a:ext cx="3711033" cy="354842"/>
          </a:xfrm>
          <a:prstGeom prst="rect">
            <a:avLst/>
          </a:prstGeom>
          <a:solidFill>
            <a:srgbClr val="CAE8F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HCP Referral Mpox pathway checklist – probable or possible cases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499D47E-60D8-BDDE-F0F0-E5F79F610629}"/>
              </a:ext>
            </a:extLst>
          </p:cNvPr>
          <p:cNvSpPr/>
          <p:nvPr/>
        </p:nvSpPr>
        <p:spPr>
          <a:xfrm>
            <a:off x="6934595" y="5439360"/>
            <a:ext cx="4399233" cy="2621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50" dirty="0">
                <a:solidFill>
                  <a:schemeClr val="tx1"/>
                </a:solidFill>
              </a:rPr>
              <a:t>Have you isolated the patient?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3FFB276-CA9E-95C7-2E06-24E54AE972FF}"/>
              </a:ext>
            </a:extLst>
          </p:cNvPr>
          <p:cNvSpPr/>
          <p:nvPr/>
        </p:nvSpPr>
        <p:spPr>
          <a:xfrm>
            <a:off x="6934594" y="5748120"/>
            <a:ext cx="4399233" cy="2621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50" dirty="0">
                <a:solidFill>
                  <a:schemeClr val="tx1"/>
                </a:solidFill>
              </a:rPr>
              <a:t>Have you assessed the patient's ability to self-transfer?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7715A86-783E-29D1-086E-71A82C37CD45}"/>
              </a:ext>
            </a:extLst>
          </p:cNvPr>
          <p:cNvSpPr/>
          <p:nvPr/>
        </p:nvSpPr>
        <p:spPr>
          <a:xfrm>
            <a:off x="6934593" y="6051127"/>
            <a:ext cx="4399233" cy="2621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50" dirty="0">
                <a:solidFill>
                  <a:schemeClr val="tx1"/>
                </a:solidFill>
              </a:rPr>
              <a:t>Have you confirmed transfer/arrival arrangements with the receiving department?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313A1FC-F5A0-6C06-AD4D-0E5A78D9BF1E}"/>
              </a:ext>
            </a:extLst>
          </p:cNvPr>
          <p:cNvSpPr/>
          <p:nvPr/>
        </p:nvSpPr>
        <p:spPr>
          <a:xfrm>
            <a:off x="6934592" y="6361540"/>
            <a:ext cx="4399233" cy="2621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50" dirty="0">
                <a:solidFill>
                  <a:schemeClr val="tx1"/>
                </a:solidFill>
              </a:rPr>
              <a:t>Have you confirmed arrangements with the patient, including a phone number to contact upon arrival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B2508F9C-7948-1AA5-EAD7-6BA71BF8DB92}"/>
              </a:ext>
            </a:extLst>
          </p:cNvPr>
          <p:cNvSpPr/>
          <p:nvPr/>
        </p:nvSpPr>
        <p:spPr>
          <a:xfrm>
            <a:off x="11471377" y="5436115"/>
            <a:ext cx="281646" cy="2621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8FBFDA3-44AF-81EE-4907-36919B30F01B}"/>
              </a:ext>
            </a:extLst>
          </p:cNvPr>
          <p:cNvSpPr/>
          <p:nvPr/>
        </p:nvSpPr>
        <p:spPr>
          <a:xfrm>
            <a:off x="11471377" y="5743641"/>
            <a:ext cx="281646" cy="2621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3EB60E9C-681D-82AF-2A5D-8921B32783D4}"/>
              </a:ext>
            </a:extLst>
          </p:cNvPr>
          <p:cNvSpPr/>
          <p:nvPr/>
        </p:nvSpPr>
        <p:spPr>
          <a:xfrm>
            <a:off x="11471377" y="6051127"/>
            <a:ext cx="281646" cy="2621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B5F3EE8-6D4E-2388-64C6-E9590E19F33E}"/>
              </a:ext>
            </a:extLst>
          </p:cNvPr>
          <p:cNvSpPr/>
          <p:nvPr/>
        </p:nvSpPr>
        <p:spPr>
          <a:xfrm>
            <a:off x="11471377" y="6361541"/>
            <a:ext cx="281646" cy="2621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B516241-6B00-8AAA-2C2A-73C7075ADD88}"/>
              </a:ext>
            </a:extLst>
          </p:cNvPr>
          <p:cNvSpPr txBox="1"/>
          <p:nvPr/>
        </p:nvSpPr>
        <p:spPr>
          <a:xfrm>
            <a:off x="11429823" y="5246326"/>
            <a:ext cx="3738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bg1"/>
                </a:solidFill>
              </a:rPr>
              <a:t>Tick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326134-345C-E8EA-C9B1-0C61B75B6C71}"/>
              </a:ext>
            </a:extLst>
          </p:cNvPr>
          <p:cNvSpPr/>
          <p:nvPr/>
        </p:nvSpPr>
        <p:spPr>
          <a:xfrm>
            <a:off x="6838600" y="1231833"/>
            <a:ext cx="5100725" cy="1644609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5AEC36-34EF-DC08-58B7-A230745F36CB}"/>
              </a:ext>
            </a:extLst>
          </p:cNvPr>
          <p:cNvSpPr/>
          <p:nvPr/>
        </p:nvSpPr>
        <p:spPr>
          <a:xfrm>
            <a:off x="6934595" y="996101"/>
            <a:ext cx="3711034" cy="354842"/>
          </a:xfrm>
          <a:prstGeom prst="rect">
            <a:avLst/>
          </a:prstGeom>
          <a:solidFill>
            <a:srgbClr val="CAE8F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Links &amp; Guidance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1A8074C-1C81-1ED2-7351-97B5D6528592}"/>
              </a:ext>
            </a:extLst>
          </p:cNvPr>
          <p:cNvSpPr/>
          <p:nvPr/>
        </p:nvSpPr>
        <p:spPr>
          <a:xfrm>
            <a:off x="6838600" y="3184436"/>
            <a:ext cx="5100725" cy="1684168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EB03E30-BA74-6EF9-2B24-CC31DE4944C4}"/>
              </a:ext>
            </a:extLst>
          </p:cNvPr>
          <p:cNvSpPr/>
          <p:nvPr/>
        </p:nvSpPr>
        <p:spPr>
          <a:xfrm>
            <a:off x="6948389" y="3018845"/>
            <a:ext cx="3697240" cy="289429"/>
          </a:xfrm>
          <a:prstGeom prst="rect">
            <a:avLst/>
          </a:prstGeom>
          <a:solidFill>
            <a:srgbClr val="CAE8F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Preparedness Actions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115E926-5D4D-A2B6-2850-D5CB27520B97}"/>
              </a:ext>
            </a:extLst>
          </p:cNvPr>
          <p:cNvSpPr/>
          <p:nvPr/>
        </p:nvSpPr>
        <p:spPr>
          <a:xfrm>
            <a:off x="6948389" y="3382620"/>
            <a:ext cx="4881146" cy="13549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</a:rPr>
              <a:t>Providers to ensure that all clinical services are aware of the public health messaging and that a differential diagnosis of Mpox should be considered in any patient that meets the operational case definition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</a:rPr>
              <a:t>Providers should review current IPC plans, PPE availability, waste management and staff training to ensure that arrangements are in place to safely assess and treat patients presenting with suspected Mpox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</a:rPr>
              <a:t>Providers should review existing plans and clinical pathways ensuring that staff are aware of the arrangements for isolation, clinical management, specialist infection advice,  PPE and associated infection control measures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821854E0-76CF-F746-0908-7206F9B4DF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86276" y="34969"/>
            <a:ext cx="1370202" cy="1019578"/>
          </a:xfrm>
          <a:prstGeom prst="rect">
            <a:avLst/>
          </a:prstGeom>
        </p:spPr>
      </p:pic>
      <p:sp>
        <p:nvSpPr>
          <p:cNvPr id="24" name="Rectangle 23">
            <a:hlinkClick r:id="rId4"/>
            <a:extLst>
              <a:ext uri="{FF2B5EF4-FFF2-40B4-BE49-F238E27FC236}">
                <a16:creationId xmlns:a16="http://schemas.microsoft.com/office/drawing/2014/main" id="{1A6F9EE5-FDF4-7CD5-4655-32D388959DC6}"/>
              </a:ext>
            </a:extLst>
          </p:cNvPr>
          <p:cNvSpPr/>
          <p:nvPr/>
        </p:nvSpPr>
        <p:spPr>
          <a:xfrm>
            <a:off x="6922497" y="1508766"/>
            <a:ext cx="4881146" cy="23869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Mpox: guidance on when to suspect a case of Mpox</a:t>
            </a:r>
          </a:p>
        </p:txBody>
      </p:sp>
      <p:sp>
        <p:nvSpPr>
          <p:cNvPr id="26" name="Rectangle 25">
            <a:hlinkClick r:id="rId5"/>
            <a:extLst>
              <a:ext uri="{FF2B5EF4-FFF2-40B4-BE49-F238E27FC236}">
                <a16:creationId xmlns:a16="http://schemas.microsoft.com/office/drawing/2014/main" id="{E3575F03-0133-DCF3-939E-78D246D49120}"/>
              </a:ext>
            </a:extLst>
          </p:cNvPr>
          <p:cNvSpPr/>
          <p:nvPr/>
        </p:nvSpPr>
        <p:spPr>
          <a:xfrm>
            <a:off x="6922498" y="1834385"/>
            <a:ext cx="4881146" cy="23869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Clade 1 Mpox – affected countries list</a:t>
            </a:r>
          </a:p>
        </p:txBody>
      </p:sp>
      <p:sp>
        <p:nvSpPr>
          <p:cNvPr id="28" name="Rectangle 27">
            <a:hlinkClick r:id="rId6"/>
            <a:extLst>
              <a:ext uri="{FF2B5EF4-FFF2-40B4-BE49-F238E27FC236}">
                <a16:creationId xmlns:a16="http://schemas.microsoft.com/office/drawing/2014/main" id="{9A64F5B9-C0CD-4394-A2EC-BB6E17C45562}"/>
              </a:ext>
            </a:extLst>
          </p:cNvPr>
          <p:cNvSpPr/>
          <p:nvPr/>
        </p:nvSpPr>
        <p:spPr>
          <a:xfrm>
            <a:off x="6922498" y="2165554"/>
            <a:ext cx="4881146" cy="23869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National Infection Prevention &amp; Control Manual (NIPCM) </a:t>
            </a:r>
          </a:p>
        </p:txBody>
      </p:sp>
      <p:sp>
        <p:nvSpPr>
          <p:cNvPr id="29" name="Rectangle 28">
            <a:hlinkClick r:id="rId7"/>
            <a:extLst>
              <a:ext uri="{FF2B5EF4-FFF2-40B4-BE49-F238E27FC236}">
                <a16:creationId xmlns:a16="http://schemas.microsoft.com/office/drawing/2014/main" id="{350B0418-9B45-FFDF-0AEE-F212690E51AB}"/>
              </a:ext>
            </a:extLst>
          </p:cNvPr>
          <p:cNvSpPr/>
          <p:nvPr/>
        </p:nvSpPr>
        <p:spPr>
          <a:xfrm>
            <a:off x="6922498" y="2492663"/>
            <a:ext cx="4881146" cy="23868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Addendum on HCID PPE</a:t>
            </a:r>
          </a:p>
        </p:txBody>
      </p:sp>
    </p:spTree>
    <p:extLst>
      <p:ext uri="{BB962C8B-B14F-4D97-AF65-F5344CB8AC3E}">
        <p14:creationId xmlns:p14="http://schemas.microsoft.com/office/powerpoint/2010/main" val="4003527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ED11355-4267-4162-9ED4-D9B401FCA30D}"/>
              </a:ext>
            </a:extLst>
          </p:cNvPr>
          <p:cNvSpPr/>
          <p:nvPr/>
        </p:nvSpPr>
        <p:spPr>
          <a:xfrm>
            <a:off x="153064" y="310393"/>
            <a:ext cx="6547985" cy="6363361"/>
          </a:xfrm>
          <a:prstGeom prst="rect">
            <a:avLst/>
          </a:prstGeom>
          <a:solidFill>
            <a:srgbClr val="CAE8F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85909B-6395-4347-0FAF-647131F7BA3F}"/>
              </a:ext>
            </a:extLst>
          </p:cNvPr>
          <p:cNvSpPr/>
          <p:nvPr/>
        </p:nvSpPr>
        <p:spPr>
          <a:xfrm>
            <a:off x="237002" y="155924"/>
            <a:ext cx="6305553" cy="49131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Suspected Mpox Pathway for Patients who contact health services by phone or present at a community-based setting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4B8AA4C-30B6-1247-0083-9C7FF59074B9}"/>
              </a:ext>
            </a:extLst>
          </p:cNvPr>
          <p:cNvSpPr/>
          <p:nvPr/>
        </p:nvSpPr>
        <p:spPr>
          <a:xfrm>
            <a:off x="237002" y="844832"/>
            <a:ext cx="6305551" cy="7071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Patient has been identified as requiring a clinical assessment to determine if they are a suspected case</a:t>
            </a:r>
            <a:endParaRPr lang="en-GB" sz="1400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EC611FA-9CFE-181F-5651-9C00F82363EA}"/>
              </a:ext>
            </a:extLst>
          </p:cNvPr>
          <p:cNvSpPr/>
          <p:nvPr/>
        </p:nvSpPr>
        <p:spPr>
          <a:xfrm>
            <a:off x="274280" y="1850466"/>
            <a:ext cx="6305551" cy="841462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Initial assessment of patient to determine whether they are clinically stable or require immediate intervention, in community/outpatient settings (e.g. WIC and community pharmacies) </a:t>
            </a:r>
          </a:p>
          <a:p>
            <a:pPr algn="ctr"/>
            <a:r>
              <a:rPr lang="en-GB" sz="1100" dirty="0"/>
              <a:t>Patients should be isolated/socially distanced and a virtual assessment should take place (e.g. by phone). </a:t>
            </a:r>
            <a:r>
              <a:rPr lang="en-GB" sz="1100"/>
              <a:t>Staff </a:t>
            </a:r>
            <a:r>
              <a:rPr lang="en-GB" sz="1100" dirty="0"/>
              <a:t>should not physically assess the patient without PPE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0CD1FA6-AB95-F76F-4E65-F06A74C3BFD0}"/>
              </a:ext>
            </a:extLst>
          </p:cNvPr>
          <p:cNvSpPr/>
          <p:nvPr/>
        </p:nvSpPr>
        <p:spPr>
          <a:xfrm>
            <a:off x="293691" y="3346979"/>
            <a:ext cx="3055658" cy="81909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Assessment indicates patient is clinically stable and can remain at home (or return home via their own transport) whilst maintaining isolation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31824F5-57CB-763B-21E7-3236A0832593}"/>
              </a:ext>
            </a:extLst>
          </p:cNvPr>
          <p:cNvSpPr/>
          <p:nvPr/>
        </p:nvSpPr>
        <p:spPr>
          <a:xfrm>
            <a:off x="3488820" y="3346979"/>
            <a:ext cx="3055658" cy="819093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Assessment indicates patient is clinically unwell and should be transported by ambulance, or is unable to self-transfer whilst maintaining isolation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F35E58E-D2DB-BF16-B1ED-8B34B2CC0FBF}"/>
              </a:ext>
            </a:extLst>
          </p:cNvPr>
          <p:cNvSpPr/>
          <p:nvPr/>
        </p:nvSpPr>
        <p:spPr>
          <a:xfrm>
            <a:off x="3486895" y="4499382"/>
            <a:ext cx="3055658" cy="655052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Advise the patient to dial 999 if urgent, or contact regional ambulance service to arrange transfer, clearly stating the patient is a suspected Mpox case</a:t>
            </a:r>
          </a:p>
        </p:txBody>
      </p:sp>
      <p:cxnSp>
        <p:nvCxnSpPr>
          <p:cNvPr id="13" name="Connector: Elbow 12">
            <a:extLst>
              <a:ext uri="{FF2B5EF4-FFF2-40B4-BE49-F238E27FC236}">
                <a16:creationId xmlns:a16="http://schemas.microsoft.com/office/drawing/2014/main" id="{ABFDF3F3-195F-A127-71B0-4EB84201497B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>
          <a:xfrm rot="16200000" flipH="1">
            <a:off x="3894327" y="2224656"/>
            <a:ext cx="655051" cy="1589593"/>
          </a:xfrm>
          <a:prstGeom prst="bentConnector3">
            <a:avLst/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9AE8CDAC-7C3E-33D6-BB06-DFE15BC6D587}"/>
              </a:ext>
            </a:extLst>
          </p:cNvPr>
          <p:cNvCxnSpPr>
            <a:cxnSpLocks/>
            <a:stCxn id="7" idx="2"/>
            <a:endCxn id="8" idx="0"/>
          </p:cNvCxnSpPr>
          <p:nvPr/>
        </p:nvCxnSpPr>
        <p:spPr>
          <a:xfrm rot="5400000">
            <a:off x="2296763" y="2216685"/>
            <a:ext cx="655051" cy="1605536"/>
          </a:xfrm>
          <a:prstGeom prst="bentConnector3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0D4C3E3-EA3B-E22C-A843-CB6B8CF23DDA}"/>
              </a:ext>
            </a:extLst>
          </p:cNvPr>
          <p:cNvCxnSpPr>
            <a:cxnSpLocks/>
            <a:stCxn id="9" idx="2"/>
            <a:endCxn id="10" idx="0"/>
          </p:cNvCxnSpPr>
          <p:nvPr/>
        </p:nvCxnSpPr>
        <p:spPr>
          <a:xfrm flipH="1">
            <a:off x="5014724" y="4166072"/>
            <a:ext cx="1925" cy="333310"/>
          </a:xfrm>
          <a:prstGeom prst="straightConnector1">
            <a:avLst/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38E6CEFB-CCD5-80EA-8B8A-44899A586D89}"/>
              </a:ext>
            </a:extLst>
          </p:cNvPr>
          <p:cNvSpPr/>
          <p:nvPr/>
        </p:nvSpPr>
        <p:spPr>
          <a:xfrm>
            <a:off x="298985" y="4493597"/>
            <a:ext cx="3055658" cy="65505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Patient should be advised to return home, maintain isolation and contact 111</a:t>
            </a:r>
            <a:endParaRPr lang="en-GB" sz="1000" dirty="0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6D6BF5F-C7AB-3DE4-DF3D-9767F4109357}"/>
              </a:ext>
            </a:extLst>
          </p:cNvPr>
          <p:cNvCxnSpPr>
            <a:cxnSpLocks/>
            <a:stCxn id="8" idx="2"/>
            <a:endCxn id="25" idx="0"/>
          </p:cNvCxnSpPr>
          <p:nvPr/>
        </p:nvCxnSpPr>
        <p:spPr>
          <a:xfrm>
            <a:off x="1821520" y="4166072"/>
            <a:ext cx="5294" cy="32752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7D811106-AAE5-0DE7-0BDE-221358A73BDF}"/>
              </a:ext>
            </a:extLst>
          </p:cNvPr>
          <p:cNvSpPr/>
          <p:nvPr/>
        </p:nvSpPr>
        <p:spPr>
          <a:xfrm>
            <a:off x="6838600" y="5207384"/>
            <a:ext cx="5100725" cy="1538022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30B7C15-F755-023A-78C9-AE25A55C60E5}"/>
              </a:ext>
            </a:extLst>
          </p:cNvPr>
          <p:cNvSpPr/>
          <p:nvPr/>
        </p:nvSpPr>
        <p:spPr>
          <a:xfrm>
            <a:off x="6934596" y="4999206"/>
            <a:ext cx="3711033" cy="354842"/>
          </a:xfrm>
          <a:prstGeom prst="rect">
            <a:avLst/>
          </a:prstGeom>
          <a:solidFill>
            <a:srgbClr val="CAE8F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Community based Mpox pathway checklist – probable or possible cases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499D47E-60D8-BDDE-F0F0-E5F79F610629}"/>
              </a:ext>
            </a:extLst>
          </p:cNvPr>
          <p:cNvSpPr/>
          <p:nvPr/>
        </p:nvSpPr>
        <p:spPr>
          <a:xfrm>
            <a:off x="6934595" y="5439360"/>
            <a:ext cx="4399233" cy="2621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50" dirty="0">
                <a:solidFill>
                  <a:schemeClr val="tx1"/>
                </a:solidFill>
              </a:rPr>
              <a:t>Where possible isolate/socially distance from the patient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3FFB276-CA9E-95C7-2E06-24E54AE972FF}"/>
              </a:ext>
            </a:extLst>
          </p:cNvPr>
          <p:cNvSpPr/>
          <p:nvPr/>
        </p:nvSpPr>
        <p:spPr>
          <a:xfrm>
            <a:off x="6934594" y="5748120"/>
            <a:ext cx="4399233" cy="2621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50" dirty="0">
                <a:solidFill>
                  <a:schemeClr val="tx1"/>
                </a:solidFill>
              </a:rPr>
              <a:t>Have you assessed the patient's ability to self-transfer (maintaining self-isolation)?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7715A86-783E-29D1-086E-71A82C37CD45}"/>
              </a:ext>
            </a:extLst>
          </p:cNvPr>
          <p:cNvSpPr/>
          <p:nvPr/>
        </p:nvSpPr>
        <p:spPr>
          <a:xfrm>
            <a:off x="6934593" y="6051127"/>
            <a:ext cx="4399233" cy="2621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50" dirty="0">
                <a:solidFill>
                  <a:schemeClr val="tx1"/>
                </a:solidFill>
              </a:rPr>
              <a:t>Seek advice from local Infection Prevention &amp; Control as required (e.g. cleaning requirements)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313A1FC-F5A0-6C06-AD4D-0E5A78D9BF1E}"/>
              </a:ext>
            </a:extLst>
          </p:cNvPr>
          <p:cNvSpPr/>
          <p:nvPr/>
        </p:nvSpPr>
        <p:spPr>
          <a:xfrm>
            <a:off x="6934593" y="6361540"/>
            <a:ext cx="1458910" cy="26211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50" b="1" dirty="0">
                <a:solidFill>
                  <a:schemeClr val="tx1"/>
                </a:solidFill>
              </a:rPr>
              <a:t>Local IPC Guidance contact: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B2508F9C-7948-1AA5-EAD7-6BA71BF8DB92}"/>
              </a:ext>
            </a:extLst>
          </p:cNvPr>
          <p:cNvSpPr/>
          <p:nvPr/>
        </p:nvSpPr>
        <p:spPr>
          <a:xfrm>
            <a:off x="11471377" y="5436115"/>
            <a:ext cx="281646" cy="2621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8FBFDA3-44AF-81EE-4907-36919B30F01B}"/>
              </a:ext>
            </a:extLst>
          </p:cNvPr>
          <p:cNvSpPr/>
          <p:nvPr/>
        </p:nvSpPr>
        <p:spPr>
          <a:xfrm>
            <a:off x="11471377" y="5743641"/>
            <a:ext cx="281646" cy="2621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3EB60E9C-681D-82AF-2A5D-8921B32783D4}"/>
              </a:ext>
            </a:extLst>
          </p:cNvPr>
          <p:cNvSpPr/>
          <p:nvPr/>
        </p:nvSpPr>
        <p:spPr>
          <a:xfrm>
            <a:off x="11471377" y="6051127"/>
            <a:ext cx="281646" cy="2621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pic>
        <p:nvPicPr>
          <p:cNvPr id="62" name="Picture 61">
            <a:extLst>
              <a:ext uri="{FF2B5EF4-FFF2-40B4-BE49-F238E27FC236}">
                <a16:creationId xmlns:a16="http://schemas.microsoft.com/office/drawing/2014/main" id="{0F76EA07-2A48-A7C8-AFA4-1032AFC466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3087" y="34969"/>
            <a:ext cx="1370202" cy="1019578"/>
          </a:xfrm>
          <a:prstGeom prst="rect">
            <a:avLst/>
          </a:prstGeom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3B516241-6B00-8AAA-2C2A-73C7075ADD88}"/>
              </a:ext>
            </a:extLst>
          </p:cNvPr>
          <p:cNvSpPr txBox="1"/>
          <p:nvPr/>
        </p:nvSpPr>
        <p:spPr>
          <a:xfrm>
            <a:off x="11429823" y="5246326"/>
            <a:ext cx="3738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bg1"/>
                </a:solidFill>
              </a:rPr>
              <a:t>Tick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862B34B-C4E3-DA7F-01BC-BF4408004294}"/>
              </a:ext>
            </a:extLst>
          </p:cNvPr>
          <p:cNvSpPr/>
          <p:nvPr/>
        </p:nvSpPr>
        <p:spPr>
          <a:xfrm>
            <a:off x="298985" y="5475402"/>
            <a:ext cx="3055658" cy="65505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111 pathway implemented</a:t>
            </a:r>
            <a:endParaRPr lang="en-GB" sz="1000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7DCB00F-2383-CA47-EE1A-548EDB52EA39}"/>
              </a:ext>
            </a:extLst>
          </p:cNvPr>
          <p:cNvCxnSpPr>
            <a:stCxn id="25" idx="2"/>
            <a:endCxn id="2" idx="0"/>
          </p:cNvCxnSpPr>
          <p:nvPr/>
        </p:nvCxnSpPr>
        <p:spPr>
          <a:xfrm>
            <a:off x="1826814" y="5148649"/>
            <a:ext cx="0" cy="32675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7B48766-D6BC-6B54-DC92-9F8AE50B49D5}"/>
              </a:ext>
            </a:extLst>
          </p:cNvPr>
          <p:cNvSpPr/>
          <p:nvPr/>
        </p:nvSpPr>
        <p:spPr>
          <a:xfrm>
            <a:off x="3486898" y="5494017"/>
            <a:ext cx="3055658" cy="655052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Emergency Department Pathway implemented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A8B240B-0B9C-22FC-BE9A-EF2A532E4EC1}"/>
              </a:ext>
            </a:extLst>
          </p:cNvPr>
          <p:cNvSpPr/>
          <p:nvPr/>
        </p:nvSpPr>
        <p:spPr>
          <a:xfrm>
            <a:off x="8531054" y="6359887"/>
            <a:ext cx="3221968" cy="26211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850" dirty="0">
              <a:solidFill>
                <a:schemeClr val="tx1"/>
              </a:solidFill>
            </a:endParaRP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1DF6D47B-9B73-C9C0-391A-531FD23AFE1D}"/>
              </a:ext>
            </a:extLst>
          </p:cNvPr>
          <p:cNvCxnSpPr>
            <a:stCxn id="10" idx="2"/>
            <a:endCxn id="15" idx="0"/>
          </p:cNvCxnSpPr>
          <p:nvPr/>
        </p:nvCxnSpPr>
        <p:spPr>
          <a:xfrm>
            <a:off x="5014724" y="5154434"/>
            <a:ext cx="3" cy="339583"/>
          </a:xfrm>
          <a:prstGeom prst="straightConnector1">
            <a:avLst/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E7A2657F-7922-4450-0DEF-2763E6F45F78}"/>
              </a:ext>
            </a:extLst>
          </p:cNvPr>
          <p:cNvSpPr/>
          <p:nvPr/>
        </p:nvSpPr>
        <p:spPr>
          <a:xfrm>
            <a:off x="6838600" y="1231833"/>
            <a:ext cx="5100725" cy="1644609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EB5773C-CE25-617A-1FAE-222D461F7250}"/>
              </a:ext>
            </a:extLst>
          </p:cNvPr>
          <p:cNvSpPr/>
          <p:nvPr/>
        </p:nvSpPr>
        <p:spPr>
          <a:xfrm>
            <a:off x="6934595" y="996101"/>
            <a:ext cx="3711034" cy="354842"/>
          </a:xfrm>
          <a:prstGeom prst="rect">
            <a:avLst/>
          </a:prstGeom>
          <a:solidFill>
            <a:srgbClr val="CAE8F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Links &amp; Guidance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4FAF49E-BB01-5C03-83ED-4ECCF8F25E08}"/>
              </a:ext>
            </a:extLst>
          </p:cNvPr>
          <p:cNvSpPr/>
          <p:nvPr/>
        </p:nvSpPr>
        <p:spPr>
          <a:xfrm>
            <a:off x="6838600" y="3184436"/>
            <a:ext cx="5100725" cy="1684168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3E147F5-601F-E656-C348-C9D9025863EE}"/>
              </a:ext>
            </a:extLst>
          </p:cNvPr>
          <p:cNvSpPr/>
          <p:nvPr/>
        </p:nvSpPr>
        <p:spPr>
          <a:xfrm>
            <a:off x="6948389" y="3018845"/>
            <a:ext cx="3697240" cy="289429"/>
          </a:xfrm>
          <a:prstGeom prst="rect">
            <a:avLst/>
          </a:prstGeom>
          <a:solidFill>
            <a:srgbClr val="CAE8F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Preparedness Actions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1C6B730-9AFD-75F1-176B-B68ADC163243}"/>
              </a:ext>
            </a:extLst>
          </p:cNvPr>
          <p:cNvSpPr/>
          <p:nvPr/>
        </p:nvSpPr>
        <p:spPr>
          <a:xfrm>
            <a:off x="6948389" y="3382620"/>
            <a:ext cx="4881146" cy="13549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</a:rPr>
              <a:t>Providers to ensure that all clinical services are aware of the public health messaging and that a differential diagnosis of Mpox should be considered in any patient that meets the operational case definition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</a:rPr>
              <a:t>Providers should review current IPC plans, PPE availability, waste management and staff training to ensure that arrangements are in place to safely assess and treat patients presenting with suspected Mpox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</a:rPr>
              <a:t>Providers should review existing plans and clinical pathways ensuring that staff are aware of the arrangements for isolation, clinical management, specialist infection advice,  PPE and associated infection control measures</a:t>
            </a:r>
          </a:p>
        </p:txBody>
      </p:sp>
      <p:sp>
        <p:nvSpPr>
          <p:cNvPr id="26" name="Rectangle 25">
            <a:hlinkClick r:id="rId4"/>
            <a:extLst>
              <a:ext uri="{FF2B5EF4-FFF2-40B4-BE49-F238E27FC236}">
                <a16:creationId xmlns:a16="http://schemas.microsoft.com/office/drawing/2014/main" id="{46AE09DD-F0C2-91A6-5F80-01DAEFFF68E5}"/>
              </a:ext>
            </a:extLst>
          </p:cNvPr>
          <p:cNvSpPr/>
          <p:nvPr/>
        </p:nvSpPr>
        <p:spPr>
          <a:xfrm>
            <a:off x="6922497" y="1516534"/>
            <a:ext cx="4881146" cy="23869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Mpox: guidance on when to suspect a case of Mpox</a:t>
            </a:r>
          </a:p>
        </p:txBody>
      </p:sp>
      <p:sp>
        <p:nvSpPr>
          <p:cNvPr id="28" name="Rectangle 27">
            <a:hlinkClick r:id="rId5"/>
            <a:extLst>
              <a:ext uri="{FF2B5EF4-FFF2-40B4-BE49-F238E27FC236}">
                <a16:creationId xmlns:a16="http://schemas.microsoft.com/office/drawing/2014/main" id="{DCC935DF-7570-303A-6698-78D44DFBB703}"/>
              </a:ext>
            </a:extLst>
          </p:cNvPr>
          <p:cNvSpPr/>
          <p:nvPr/>
        </p:nvSpPr>
        <p:spPr>
          <a:xfrm>
            <a:off x="6922498" y="1842153"/>
            <a:ext cx="4881146" cy="23869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Clade 1 Mpox – affected countries list</a:t>
            </a:r>
          </a:p>
        </p:txBody>
      </p:sp>
      <p:sp>
        <p:nvSpPr>
          <p:cNvPr id="29" name="Rectangle 28">
            <a:hlinkClick r:id="rId6"/>
            <a:extLst>
              <a:ext uri="{FF2B5EF4-FFF2-40B4-BE49-F238E27FC236}">
                <a16:creationId xmlns:a16="http://schemas.microsoft.com/office/drawing/2014/main" id="{0C4C152D-9450-DF21-9937-5BC85A0694A1}"/>
              </a:ext>
            </a:extLst>
          </p:cNvPr>
          <p:cNvSpPr/>
          <p:nvPr/>
        </p:nvSpPr>
        <p:spPr>
          <a:xfrm>
            <a:off x="6922498" y="2173322"/>
            <a:ext cx="4881146" cy="23869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National Infection Prevention &amp; Control Manual (NIPCM) </a:t>
            </a:r>
          </a:p>
        </p:txBody>
      </p:sp>
      <p:sp>
        <p:nvSpPr>
          <p:cNvPr id="30" name="Rectangle 29">
            <a:hlinkClick r:id="rId7"/>
            <a:extLst>
              <a:ext uri="{FF2B5EF4-FFF2-40B4-BE49-F238E27FC236}">
                <a16:creationId xmlns:a16="http://schemas.microsoft.com/office/drawing/2014/main" id="{515457C3-0807-991F-AE63-42FB5125F12E}"/>
              </a:ext>
            </a:extLst>
          </p:cNvPr>
          <p:cNvSpPr/>
          <p:nvPr/>
        </p:nvSpPr>
        <p:spPr>
          <a:xfrm>
            <a:off x="6922498" y="2500431"/>
            <a:ext cx="4881146" cy="23868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Addendum on HCID PPE</a:t>
            </a:r>
          </a:p>
        </p:txBody>
      </p:sp>
    </p:spTree>
    <p:extLst>
      <p:ext uri="{BB962C8B-B14F-4D97-AF65-F5344CB8AC3E}">
        <p14:creationId xmlns:p14="http://schemas.microsoft.com/office/powerpoint/2010/main" val="3232333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78A9706-B84C-4D1A-4DE4-75D2B5E79401}"/>
              </a:ext>
            </a:extLst>
          </p:cNvPr>
          <p:cNvSpPr/>
          <p:nvPr/>
        </p:nvSpPr>
        <p:spPr>
          <a:xfrm>
            <a:off x="6838600" y="1231833"/>
            <a:ext cx="5100725" cy="1644609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6E9B869-2F2A-BE38-A8B1-154C73AC67D0}"/>
              </a:ext>
            </a:extLst>
          </p:cNvPr>
          <p:cNvSpPr/>
          <p:nvPr/>
        </p:nvSpPr>
        <p:spPr>
          <a:xfrm>
            <a:off x="6934595" y="996101"/>
            <a:ext cx="3711034" cy="354842"/>
          </a:xfrm>
          <a:prstGeom prst="rect">
            <a:avLst/>
          </a:prstGeom>
          <a:solidFill>
            <a:srgbClr val="CAE8F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Links &amp; Guidance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6E66430-2D8F-D81A-BDD1-0AE1E674083C}"/>
              </a:ext>
            </a:extLst>
          </p:cNvPr>
          <p:cNvSpPr/>
          <p:nvPr/>
        </p:nvSpPr>
        <p:spPr>
          <a:xfrm>
            <a:off x="6838600" y="3106799"/>
            <a:ext cx="5100725" cy="1684168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56EBE27-EAD9-83D5-80CA-78655056417C}"/>
              </a:ext>
            </a:extLst>
          </p:cNvPr>
          <p:cNvSpPr/>
          <p:nvPr/>
        </p:nvSpPr>
        <p:spPr>
          <a:xfrm>
            <a:off x="6948389" y="2941208"/>
            <a:ext cx="3697240" cy="289429"/>
          </a:xfrm>
          <a:prstGeom prst="rect">
            <a:avLst/>
          </a:prstGeom>
          <a:solidFill>
            <a:srgbClr val="CAE8F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Preparedness Actions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59E92AF-A606-4E48-D7D3-176D25858CE8}"/>
              </a:ext>
            </a:extLst>
          </p:cNvPr>
          <p:cNvSpPr/>
          <p:nvPr/>
        </p:nvSpPr>
        <p:spPr>
          <a:xfrm>
            <a:off x="153062" y="227946"/>
            <a:ext cx="6547985" cy="6402108"/>
          </a:xfrm>
          <a:prstGeom prst="rect">
            <a:avLst/>
          </a:prstGeom>
          <a:solidFill>
            <a:srgbClr val="CAE8F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25D4C9-964A-BA6E-7233-3AFA6EE0A053}"/>
              </a:ext>
            </a:extLst>
          </p:cNvPr>
          <p:cNvSpPr/>
          <p:nvPr/>
        </p:nvSpPr>
        <p:spPr>
          <a:xfrm>
            <a:off x="275433" y="184245"/>
            <a:ext cx="6305553" cy="49131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Suspected Mpox Pathway for Patients self-presenting in Primary Care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4F1B302-5CCF-51BC-9CC6-3C3E17EFAE8E}"/>
              </a:ext>
            </a:extLst>
          </p:cNvPr>
          <p:cNvSpPr/>
          <p:nvPr/>
        </p:nvSpPr>
        <p:spPr>
          <a:xfrm>
            <a:off x="4950401" y="2511390"/>
            <a:ext cx="1613412" cy="4435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accent1"/>
                </a:solidFill>
              </a:rPr>
              <a:t>Consider alternative diagnosis, seeking advice as required as part of normal clinical pathways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9513186-B672-7FD2-D5E2-4DDAAEF9FAE3}"/>
              </a:ext>
            </a:extLst>
          </p:cNvPr>
          <p:cNvSpPr/>
          <p:nvPr/>
        </p:nvSpPr>
        <p:spPr>
          <a:xfrm>
            <a:off x="4967298" y="4678547"/>
            <a:ext cx="1613412" cy="10404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accent1"/>
                </a:solidFill>
              </a:rPr>
              <a:t>Liaise with local infection specialists/microbiology if clinical suspicion remains to agree next steps – including  assessment for conditions such as malaria which could also cause illness in a returning traveller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2B5367E-52B1-521A-F73A-921AD58E3367}"/>
              </a:ext>
            </a:extLst>
          </p:cNvPr>
          <p:cNvCxnSpPr>
            <a:cxnSpLocks/>
            <a:stCxn id="23" idx="3"/>
            <a:endCxn id="9" idx="1"/>
          </p:cNvCxnSpPr>
          <p:nvPr/>
        </p:nvCxnSpPr>
        <p:spPr>
          <a:xfrm flipV="1">
            <a:off x="4536472" y="2733166"/>
            <a:ext cx="413929" cy="165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DE4B5774-5E5D-547E-F773-A0D0E417C923}"/>
              </a:ext>
            </a:extLst>
          </p:cNvPr>
          <p:cNvSpPr txBox="1"/>
          <p:nvPr/>
        </p:nvSpPr>
        <p:spPr>
          <a:xfrm>
            <a:off x="4525940" y="2453582"/>
            <a:ext cx="429952" cy="257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/>
              <a:t>NO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75B4855-624E-76E0-4B86-55CEF6CEDB6A}"/>
              </a:ext>
            </a:extLst>
          </p:cNvPr>
          <p:cNvSpPr txBox="1"/>
          <p:nvPr/>
        </p:nvSpPr>
        <p:spPr>
          <a:xfrm>
            <a:off x="2446728" y="2260269"/>
            <a:ext cx="49814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/>
              <a:t>YES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8DA5F9-30C2-5BF3-55FF-CCCBEF2FF87B}"/>
              </a:ext>
            </a:extLst>
          </p:cNvPr>
          <p:cNvSpPr txBox="1"/>
          <p:nvPr/>
        </p:nvSpPr>
        <p:spPr>
          <a:xfrm>
            <a:off x="4537347" y="4923027"/>
            <a:ext cx="42995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/>
              <a:t>NO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FB7FFEC-502F-D5E6-8281-7E037AB15D2B}"/>
              </a:ext>
            </a:extLst>
          </p:cNvPr>
          <p:cNvCxnSpPr>
            <a:cxnSpLocks/>
            <a:endCxn id="10" idx="1"/>
          </p:cNvCxnSpPr>
          <p:nvPr/>
        </p:nvCxnSpPr>
        <p:spPr>
          <a:xfrm flipV="1">
            <a:off x="4536252" y="5198792"/>
            <a:ext cx="431046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DB8F80CF-CDFE-1FE8-2C67-C773DC8DA233}"/>
              </a:ext>
            </a:extLst>
          </p:cNvPr>
          <p:cNvSpPr/>
          <p:nvPr/>
        </p:nvSpPr>
        <p:spPr>
          <a:xfrm>
            <a:off x="274283" y="4425302"/>
            <a:ext cx="4260819" cy="1661529"/>
          </a:xfrm>
          <a:prstGeom prst="round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/>
              <a:t>Isolate the patient in a treatment room with access to a phone and undertake a clinical assessment of the patient</a:t>
            </a:r>
          </a:p>
          <a:p>
            <a:pPr algn="ctr"/>
            <a:endParaRPr lang="en-GB" sz="9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/>
              <a:t>Where appropriate PPE is available this can be done in person, where appropriate PPE is </a:t>
            </a:r>
            <a:r>
              <a:rPr lang="en-GB" sz="900" b="1" u="sng" dirty="0"/>
              <a:t>not</a:t>
            </a:r>
            <a:r>
              <a:rPr lang="en-GB" sz="900" dirty="0"/>
              <a:t> available this should be done virtually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900" dirty="0"/>
          </a:p>
          <a:p>
            <a:r>
              <a:rPr lang="en-GB" sz="900" dirty="0"/>
              <a:t>Where suspected cases present in primary care, General Practitioners should isolate the patient in a single room and contact their local infection service for advice, including immediate precautions in the setting – clinical staff should wear face fit tested FFP3 masks, eye protection, long-sleeved fluid resistant gowns and gloves to provide care if immediately required.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25527898-675A-B043-69A6-A54F56AC7A3F}"/>
              </a:ext>
            </a:extLst>
          </p:cNvPr>
          <p:cNvSpPr/>
          <p:nvPr/>
        </p:nvSpPr>
        <p:spPr>
          <a:xfrm>
            <a:off x="275435" y="780417"/>
            <a:ext cx="6305551" cy="42852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Patient presents to primary care and is identified as at risk of possible Mpox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53E37539-A7B1-6C28-6636-03A2508E0DCC}"/>
              </a:ext>
            </a:extLst>
          </p:cNvPr>
          <p:cNvSpPr/>
          <p:nvPr/>
        </p:nvSpPr>
        <p:spPr>
          <a:xfrm>
            <a:off x="274283" y="6280785"/>
            <a:ext cx="4262190" cy="428529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Follow the suspected case of Mpox identified by a Health Care Professional Pathway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EAEDD4D0-70DA-FB46-EA2B-1D18D9149118}"/>
              </a:ext>
            </a:extLst>
          </p:cNvPr>
          <p:cNvCxnSpPr>
            <a:cxnSpLocks/>
            <a:endCxn id="36" idx="0"/>
          </p:cNvCxnSpPr>
          <p:nvPr/>
        </p:nvCxnSpPr>
        <p:spPr>
          <a:xfrm>
            <a:off x="2405158" y="6108682"/>
            <a:ext cx="220" cy="1721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190DB93F-9354-E078-178C-EB0F5CDB7401}"/>
              </a:ext>
            </a:extLst>
          </p:cNvPr>
          <p:cNvSpPr/>
          <p:nvPr/>
        </p:nvSpPr>
        <p:spPr>
          <a:xfrm>
            <a:off x="6950042" y="3319878"/>
            <a:ext cx="4881146" cy="13061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</a:rPr>
              <a:t>Providers to ensure that all clinical services are aware of the public health messaging and that a differential diagnosis of Mpox should be considered in any patient that meets the operational case definition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</a:rPr>
              <a:t>Providers should review current IPC plans, PPE availability, waste management and staff training to ensure that arrangements are in place to safely assess and treat patients presenting with suspected Mpox – this should include identifying a suitable room and access &amp; egress arrangements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</a:rPr>
              <a:t>Providers should review existing plans and clinical pathways ensuring that staff are aware of the arrangements for isolation, clinical management, specialist infection advice,  PPE and associated infection control measures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B7992E3-276D-2F02-357F-B49093C99823}"/>
              </a:ext>
            </a:extLst>
          </p:cNvPr>
          <p:cNvSpPr/>
          <p:nvPr/>
        </p:nvSpPr>
        <p:spPr>
          <a:xfrm>
            <a:off x="6838600" y="4953866"/>
            <a:ext cx="5100725" cy="1876793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77C7CAD3-BDEB-267D-9526-6F535DCB851F}"/>
              </a:ext>
            </a:extLst>
          </p:cNvPr>
          <p:cNvSpPr/>
          <p:nvPr/>
        </p:nvSpPr>
        <p:spPr>
          <a:xfrm>
            <a:off x="6936249" y="4867490"/>
            <a:ext cx="3711033" cy="354842"/>
          </a:xfrm>
          <a:prstGeom prst="rect">
            <a:avLst/>
          </a:prstGeom>
          <a:solidFill>
            <a:srgbClr val="CAE8F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HCP Referral Clade 1 Mpox pathway checklist – probable or possible cases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B8D6F6E-A9B8-16D3-D36A-52FAFF09A617}"/>
              </a:ext>
            </a:extLst>
          </p:cNvPr>
          <p:cNvSpPr/>
          <p:nvPr/>
        </p:nvSpPr>
        <p:spPr>
          <a:xfrm>
            <a:off x="6936248" y="5307644"/>
            <a:ext cx="4399233" cy="2621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50" dirty="0">
                <a:solidFill>
                  <a:schemeClr val="tx1"/>
                </a:solidFill>
              </a:rPr>
              <a:t>Have you isolated the patient?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AA19D77-A58C-9964-D5E7-3F5216C605A4}"/>
              </a:ext>
            </a:extLst>
          </p:cNvPr>
          <p:cNvSpPr/>
          <p:nvPr/>
        </p:nvSpPr>
        <p:spPr>
          <a:xfrm>
            <a:off x="6936247" y="5616404"/>
            <a:ext cx="4399233" cy="2621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50" dirty="0">
                <a:solidFill>
                  <a:schemeClr val="tx1"/>
                </a:solidFill>
              </a:rPr>
              <a:t>Have you assessed the patient's ability to self-transfer?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4C4A26C-1873-0697-17C9-2969CF28FA2C}"/>
              </a:ext>
            </a:extLst>
          </p:cNvPr>
          <p:cNvSpPr/>
          <p:nvPr/>
        </p:nvSpPr>
        <p:spPr>
          <a:xfrm>
            <a:off x="6936246" y="5919411"/>
            <a:ext cx="4399233" cy="2621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50" dirty="0">
                <a:solidFill>
                  <a:schemeClr val="tx1"/>
                </a:solidFill>
              </a:rPr>
              <a:t>Have you confirmed transfer/arrival arrangements with the receiving department?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B1DDA44A-FC4F-1BC0-CD4C-CF99C3BF2A19}"/>
              </a:ext>
            </a:extLst>
          </p:cNvPr>
          <p:cNvSpPr/>
          <p:nvPr/>
        </p:nvSpPr>
        <p:spPr>
          <a:xfrm>
            <a:off x="6936245" y="6229824"/>
            <a:ext cx="4399233" cy="2621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50" dirty="0">
                <a:solidFill>
                  <a:schemeClr val="tx1"/>
                </a:solidFill>
              </a:rPr>
              <a:t>Have you confirmed arrangements with the patient, including a phone number to contact upon arrival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2DE76E3-8A39-4E87-7175-975E7FF08165}"/>
              </a:ext>
            </a:extLst>
          </p:cNvPr>
          <p:cNvSpPr/>
          <p:nvPr/>
        </p:nvSpPr>
        <p:spPr>
          <a:xfrm>
            <a:off x="11473030" y="5304399"/>
            <a:ext cx="281646" cy="2621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EEC7E2B-4EFE-BEFF-E3AB-47B859181255}"/>
              </a:ext>
            </a:extLst>
          </p:cNvPr>
          <p:cNvSpPr/>
          <p:nvPr/>
        </p:nvSpPr>
        <p:spPr>
          <a:xfrm>
            <a:off x="11473030" y="5611925"/>
            <a:ext cx="281646" cy="2621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881B3BD-59F6-E753-74F4-1A6387476C6E}"/>
              </a:ext>
            </a:extLst>
          </p:cNvPr>
          <p:cNvSpPr/>
          <p:nvPr/>
        </p:nvSpPr>
        <p:spPr>
          <a:xfrm>
            <a:off x="11473030" y="5919411"/>
            <a:ext cx="281646" cy="2621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0597BF95-29ED-B2D3-8116-AF73E0167D11}"/>
              </a:ext>
            </a:extLst>
          </p:cNvPr>
          <p:cNvSpPr/>
          <p:nvPr/>
        </p:nvSpPr>
        <p:spPr>
          <a:xfrm>
            <a:off x="11473030" y="6229825"/>
            <a:ext cx="281646" cy="2621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10EB94D4-7079-58C3-B337-AE310A281A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3087" y="-6976"/>
            <a:ext cx="1370202" cy="1019578"/>
          </a:xfrm>
          <a:prstGeom prst="rect">
            <a:avLst/>
          </a:prstGeom>
        </p:spPr>
      </p:pic>
      <p:sp>
        <p:nvSpPr>
          <p:cNvPr id="60" name="TextBox 59">
            <a:extLst>
              <a:ext uri="{FF2B5EF4-FFF2-40B4-BE49-F238E27FC236}">
                <a16:creationId xmlns:a16="http://schemas.microsoft.com/office/drawing/2014/main" id="{F2E2D18C-5BB5-8FC3-6BD5-5A63201AC3C1}"/>
              </a:ext>
            </a:extLst>
          </p:cNvPr>
          <p:cNvSpPr txBox="1"/>
          <p:nvPr/>
        </p:nvSpPr>
        <p:spPr>
          <a:xfrm>
            <a:off x="11431476" y="5114610"/>
            <a:ext cx="3738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bg1"/>
                </a:solidFill>
              </a:rPr>
              <a:t>Tick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0F35632-4498-1210-187A-D0DAC36C5FA4}"/>
              </a:ext>
            </a:extLst>
          </p:cNvPr>
          <p:cNvSpPr/>
          <p:nvPr/>
        </p:nvSpPr>
        <p:spPr>
          <a:xfrm>
            <a:off x="6934595" y="6544131"/>
            <a:ext cx="4399233" cy="2621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50" dirty="0">
                <a:solidFill>
                  <a:schemeClr val="tx1"/>
                </a:solidFill>
              </a:rPr>
              <a:t>Seek advice from local Infection Prevention &amp; Control as required (including cleaning)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F2BCDE3-7ECE-0117-45B5-E0FCC12AC4A6}"/>
              </a:ext>
            </a:extLst>
          </p:cNvPr>
          <p:cNvSpPr/>
          <p:nvPr/>
        </p:nvSpPr>
        <p:spPr>
          <a:xfrm>
            <a:off x="6838599" y="60131"/>
            <a:ext cx="1615589" cy="2546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50" b="1" dirty="0">
                <a:solidFill>
                  <a:schemeClr val="tx1"/>
                </a:solidFill>
              </a:rPr>
              <a:t>Local IPC Guidance contact: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DF159354-BA07-3FE1-0802-F302EDC2F436}"/>
              </a:ext>
            </a:extLst>
          </p:cNvPr>
          <p:cNvSpPr/>
          <p:nvPr/>
        </p:nvSpPr>
        <p:spPr>
          <a:xfrm>
            <a:off x="11471379" y="6544131"/>
            <a:ext cx="281646" cy="2621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53C50DB-26E3-7474-EBE3-AE49EECB25F6}"/>
              </a:ext>
            </a:extLst>
          </p:cNvPr>
          <p:cNvSpPr/>
          <p:nvPr/>
        </p:nvSpPr>
        <p:spPr>
          <a:xfrm>
            <a:off x="6838599" y="366954"/>
            <a:ext cx="3807029" cy="25056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850" dirty="0">
              <a:solidFill>
                <a:schemeClr val="tx1"/>
              </a:solidFill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0BAE157-FEF9-7DE6-1A34-FC43ED4DA760}"/>
              </a:ext>
            </a:extLst>
          </p:cNvPr>
          <p:cNvSpPr txBox="1"/>
          <p:nvPr/>
        </p:nvSpPr>
        <p:spPr>
          <a:xfrm>
            <a:off x="2443384" y="6066373"/>
            <a:ext cx="49814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/>
              <a:t>YES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A4B32CEE-C310-9E95-4A8E-D8A39CF4C789}"/>
              </a:ext>
            </a:extLst>
          </p:cNvPr>
          <p:cNvSpPr/>
          <p:nvPr/>
        </p:nvSpPr>
        <p:spPr>
          <a:xfrm>
            <a:off x="274283" y="1306346"/>
            <a:ext cx="4262189" cy="2856954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b="1" dirty="0"/>
              <a:t>  Does the patient have clinical signs and symptoms of being a   suspected case?</a:t>
            </a:r>
          </a:p>
          <a:p>
            <a:endParaRPr lang="en-GB" sz="7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/>
              <a:t>A prodrome where there is known prior contact with a confirmed or suspected Mpox case in the last 21 days before symptom onset, </a:t>
            </a:r>
            <a:r>
              <a:rPr lang="en-GB" sz="1000" b="1" u="sng" dirty="0"/>
              <a:t>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/>
              <a:t>An Mpox compatible rash anywhere on the skin, mucosae or symptoms of proctitis and </a:t>
            </a:r>
            <a:r>
              <a:rPr lang="en-GB" sz="1000" i="1" u="sng" dirty="0"/>
              <a:t>at least one </a:t>
            </a:r>
            <a:r>
              <a:rPr lang="en-GB" sz="1000" dirty="0"/>
              <a:t>of the following in the 21 days before symptom onset –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8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/>
              <a:t>Recent new sexual partner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/>
              <a:t>Contact with known or suspected case of Mpox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/>
              <a:t>A travel history to a country where Mpox is currently common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/>
              <a:t>Link to infected animal or meat</a:t>
            </a:r>
          </a:p>
          <a:p>
            <a:pPr lvl="1"/>
            <a:endParaRPr lang="en-GB" sz="800" dirty="0"/>
          </a:p>
          <a:p>
            <a:pPr marL="180000" lvl="1"/>
            <a:r>
              <a:rPr lang="en-GB" sz="800" dirty="0"/>
              <a:t>(N.B. If a rash is highly suggestive of Mpox, but a risk factor cannot be identified liaise with local infection specialist/microbiologist as to whether to consider Mpox testing alongside the more common differential diagnosis)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92C3FF1-D11D-CA6C-D62E-FD396F86556D}"/>
              </a:ext>
            </a:extLst>
          </p:cNvPr>
          <p:cNvCxnSpPr>
            <a:stCxn id="23" idx="2"/>
            <a:endCxn id="24" idx="0"/>
          </p:cNvCxnSpPr>
          <p:nvPr/>
        </p:nvCxnSpPr>
        <p:spPr>
          <a:xfrm flipH="1">
            <a:off x="2404693" y="4163300"/>
            <a:ext cx="685" cy="26200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7A3F1A6C-B11A-29B5-DF32-145A51C2CA48}"/>
              </a:ext>
            </a:extLst>
          </p:cNvPr>
          <p:cNvSpPr txBox="1"/>
          <p:nvPr/>
        </p:nvSpPr>
        <p:spPr>
          <a:xfrm>
            <a:off x="2443384" y="4149536"/>
            <a:ext cx="49814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/>
              <a:t>YES</a:t>
            </a:r>
          </a:p>
        </p:txBody>
      </p:sp>
      <p:sp>
        <p:nvSpPr>
          <p:cNvPr id="31" name="Rectangle 30">
            <a:hlinkClick r:id="rId3"/>
            <a:extLst>
              <a:ext uri="{FF2B5EF4-FFF2-40B4-BE49-F238E27FC236}">
                <a16:creationId xmlns:a16="http://schemas.microsoft.com/office/drawing/2014/main" id="{2823D927-F72B-FC46-81D3-D062F4AF173B}"/>
              </a:ext>
            </a:extLst>
          </p:cNvPr>
          <p:cNvSpPr/>
          <p:nvPr/>
        </p:nvSpPr>
        <p:spPr>
          <a:xfrm>
            <a:off x="6950042" y="1564022"/>
            <a:ext cx="4881146" cy="23869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Mpox: guidance on when to suspect a case of Mpox</a:t>
            </a:r>
          </a:p>
        </p:txBody>
      </p:sp>
      <p:sp>
        <p:nvSpPr>
          <p:cNvPr id="32" name="Rectangle 31">
            <a:hlinkClick r:id="rId4"/>
            <a:extLst>
              <a:ext uri="{FF2B5EF4-FFF2-40B4-BE49-F238E27FC236}">
                <a16:creationId xmlns:a16="http://schemas.microsoft.com/office/drawing/2014/main" id="{965CC0DA-FCE8-199E-48B8-1913E88B8A24}"/>
              </a:ext>
            </a:extLst>
          </p:cNvPr>
          <p:cNvSpPr/>
          <p:nvPr/>
        </p:nvSpPr>
        <p:spPr>
          <a:xfrm>
            <a:off x="6950043" y="1889641"/>
            <a:ext cx="4881146" cy="23869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Clade 1 Mpox – affected countries list</a:t>
            </a:r>
          </a:p>
        </p:txBody>
      </p:sp>
      <p:sp>
        <p:nvSpPr>
          <p:cNvPr id="33" name="Rectangle 32">
            <a:hlinkClick r:id="rId5"/>
            <a:extLst>
              <a:ext uri="{FF2B5EF4-FFF2-40B4-BE49-F238E27FC236}">
                <a16:creationId xmlns:a16="http://schemas.microsoft.com/office/drawing/2014/main" id="{EF44275E-EAD0-E3F5-D7A2-B0D84229F254}"/>
              </a:ext>
            </a:extLst>
          </p:cNvPr>
          <p:cNvSpPr/>
          <p:nvPr/>
        </p:nvSpPr>
        <p:spPr>
          <a:xfrm>
            <a:off x="6950043" y="2220810"/>
            <a:ext cx="4881146" cy="23869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National Infection Prevention &amp; Control Manual (NIPCM) </a:t>
            </a:r>
          </a:p>
        </p:txBody>
      </p:sp>
      <p:sp>
        <p:nvSpPr>
          <p:cNvPr id="37" name="Rectangle 36">
            <a:hlinkClick r:id="rId6"/>
            <a:extLst>
              <a:ext uri="{FF2B5EF4-FFF2-40B4-BE49-F238E27FC236}">
                <a16:creationId xmlns:a16="http://schemas.microsoft.com/office/drawing/2014/main" id="{12E65AA3-D3BE-F89A-B87F-420D96D53CA7}"/>
              </a:ext>
            </a:extLst>
          </p:cNvPr>
          <p:cNvSpPr/>
          <p:nvPr/>
        </p:nvSpPr>
        <p:spPr>
          <a:xfrm>
            <a:off x="6950043" y="2547919"/>
            <a:ext cx="4881146" cy="23868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Addendum on HCID PPE</a:t>
            </a:r>
          </a:p>
        </p:txBody>
      </p:sp>
    </p:spTree>
    <p:extLst>
      <p:ext uri="{BB962C8B-B14F-4D97-AF65-F5344CB8AC3E}">
        <p14:creationId xmlns:p14="http://schemas.microsoft.com/office/powerpoint/2010/main" val="3387263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AF7CB1BFC92C4FA99777844C76BE27" ma:contentTypeVersion="22" ma:contentTypeDescription="Create a new document." ma:contentTypeScope="" ma:versionID="3ec8fc27a677529128f99e3df9192155">
  <xsd:schema xmlns:xsd="http://www.w3.org/2001/XMLSchema" xmlns:xs="http://www.w3.org/2001/XMLSchema" xmlns:p="http://schemas.microsoft.com/office/2006/metadata/properties" xmlns:ns1="http://schemas.microsoft.com/sharepoint/v3" xmlns:ns2="3fffc3a7-91ef-4a06-a152-f88fd1058708" xmlns:ns3="cccaf3ac-2de9-44d4-aa31-54302fceb5f7" xmlns:ns4="226bfe5e-f7a1-4fe0-8fa0-f6759bb9da74" targetNamespace="http://schemas.microsoft.com/office/2006/metadata/properties" ma:root="true" ma:fieldsID="fe931628561677cd9e37686a13c20160" ns1:_="" ns2:_="" ns3:_="" ns4:_="">
    <xsd:import namespace="http://schemas.microsoft.com/sharepoint/v3"/>
    <xsd:import namespace="3fffc3a7-91ef-4a06-a152-f88fd1058708"/>
    <xsd:import namespace="cccaf3ac-2de9-44d4-aa31-54302fceb5f7"/>
    <xsd:import namespace="226bfe5e-f7a1-4fe0-8fa0-f6759bb9da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Review_x0020_Date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ffc3a7-91ef-4a06-a152-f88fd10587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Review_x0020_Date" ma:index="17" nillable="true" ma:displayName="Review date" ma:indexed="true" ma:internalName="Review_x0020_Dat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a6c8d3c5-e6e9-460e-abdd-124048609e55}" ma:internalName="TaxCatchAll" ma:showField="CatchAllData" ma:web="51bfcd92-eb3e-40f4-8778-2bbfb88a89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6bfe5e-f7a1-4fe0-8fa0-f6759bb9da74" elementFormDefault="qualified">
    <xsd:import namespace="http://schemas.microsoft.com/office/2006/documentManagement/types"/>
    <xsd:import namespace="http://schemas.microsoft.com/office/infopath/2007/PartnerControls"/>
    <xsd:element name="SharedWithUsers" ma:index="2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D0482DF-25BC-47DA-9263-8268910FBF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fffc3a7-91ef-4a06-a152-f88fd1058708"/>
    <ds:schemaRef ds:uri="cccaf3ac-2de9-44d4-aa31-54302fceb5f7"/>
    <ds:schemaRef ds:uri="226bfe5e-f7a1-4fe0-8fa0-f6759bb9da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1F0DCBC-86C1-4664-82FA-84AEEC001A2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1759</Words>
  <Application>Microsoft Office PowerPoint</Application>
  <PresentationFormat>Widescreen</PresentationFormat>
  <Paragraphs>134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NHS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</dc:creator>
  <cp:lastModifiedBy>BEGUM, Rana (EAST LONDON NHS FOUNDATION TRUST)</cp:lastModifiedBy>
  <cp:revision>11</cp:revision>
  <dcterms:created xsi:type="dcterms:W3CDTF">2024-08-30T06:06:57Z</dcterms:created>
  <dcterms:modified xsi:type="dcterms:W3CDTF">2024-10-31T08:43:45Z</dcterms:modified>
</cp:coreProperties>
</file>