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48" r:id="rId5"/>
  </p:sldMasterIdLst>
  <p:notesMasterIdLst>
    <p:notesMasterId r:id="rId19"/>
  </p:notesMasterIdLst>
  <p:sldIdLst>
    <p:sldId id="301" r:id="rId6"/>
    <p:sldId id="286" r:id="rId7"/>
    <p:sldId id="291" r:id="rId8"/>
    <p:sldId id="297" r:id="rId9"/>
    <p:sldId id="290" r:id="rId10"/>
    <p:sldId id="292" r:id="rId11"/>
    <p:sldId id="299" r:id="rId12"/>
    <p:sldId id="288" r:id="rId13"/>
    <p:sldId id="293" r:id="rId14"/>
    <p:sldId id="296" r:id="rId15"/>
    <p:sldId id="295" r:id="rId16"/>
    <p:sldId id="298" r:id="rId17"/>
    <p:sldId id="28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urnow Kevin" initials="CK" lastIdx="4" clrIdx="0">
    <p:extLst>
      <p:ext uri="{19B8F6BF-5375-455C-9EA6-DF929625EA0E}">
        <p15:presenceInfo xmlns:p15="http://schemas.microsoft.com/office/powerpoint/2012/main" userId="S-1-5-21-106040951-518333844-4547331-155214" providerId="AD"/>
      </p:ext>
    </p:extLst>
  </p:cmAuthor>
  <p:cmAuthor id="2" name="MORGAN, Thomas (EAST LONDON NHS FOUNDATION TRUST)" initials="TM" lastIdx="4" clrIdx="1">
    <p:extLst>
      <p:ext uri="{19B8F6BF-5375-455C-9EA6-DF929625EA0E}">
        <p15:presenceInfo xmlns:p15="http://schemas.microsoft.com/office/powerpoint/2012/main" userId="S::thomas.morgan4@nhs.net::0d94555f-26b9-4d9e-975a-493e5779452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2F74A6-0C3E-4550-805D-46B4448A93C4}" type="datetimeFigureOut">
              <a:rPr lang="en-GB" smtClean="0"/>
              <a:t>18/10/2024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C928B4-EF0A-4E79-BCFF-19380E562A87}" type="slidenum">
              <a:rPr lang="en-GB" smtClean="0"/>
              <a:t>‹#›</a:t>
            </a:fld>
            <a:endParaRPr lang="en-GB"/>
          </a:p>
        </p:txBody>
      </p:sp>
    </p:spTree>
    <p:extLst>
      <p:ext uri="{BB962C8B-B14F-4D97-AF65-F5344CB8AC3E}">
        <p14:creationId xmlns:p14="http://schemas.microsoft.com/office/powerpoint/2010/main" val="4219723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5C928B4-EF0A-4E79-BCFF-19380E562A87}" type="slidenum">
              <a:rPr lang="en-GB" smtClean="0"/>
              <a:t>8</a:t>
            </a:fld>
            <a:endParaRPr lang="en-GB"/>
          </a:p>
        </p:txBody>
      </p:sp>
    </p:spTree>
    <p:extLst>
      <p:ext uri="{BB962C8B-B14F-4D97-AF65-F5344CB8AC3E}">
        <p14:creationId xmlns:p14="http://schemas.microsoft.com/office/powerpoint/2010/main" val="2857555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E697A-99EC-7A71-0853-01B9AA8B8F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C2CC7E-6B12-34B3-D5A2-52F8796CA6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223656-F74A-FD12-3C55-EA4C0FDEECC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85EB66C-80FA-00E3-7513-DC6ADF4E522C}"/>
              </a:ext>
            </a:extLst>
          </p:cNvPr>
          <p:cNvSpPr>
            <a:spLocks noGrp="1"/>
          </p:cNvSpPr>
          <p:nvPr>
            <p:ph type="sldNum" sz="quarter" idx="5"/>
          </p:nvPr>
        </p:nvSpPr>
        <p:spPr/>
        <p:txBody>
          <a:bodyPr/>
          <a:lstStyle/>
          <a:p>
            <a:fld id="{E5C928B4-EF0A-4E79-BCFF-19380E562A87}" type="slidenum">
              <a:rPr lang="en-GB" smtClean="0"/>
              <a:t>12</a:t>
            </a:fld>
            <a:endParaRPr lang="en-GB"/>
          </a:p>
        </p:txBody>
      </p:sp>
    </p:spTree>
    <p:extLst>
      <p:ext uri="{BB962C8B-B14F-4D97-AF65-F5344CB8AC3E}">
        <p14:creationId xmlns:p14="http://schemas.microsoft.com/office/powerpoint/2010/main" val="1522364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3AB9A-DDDF-4562-89E6-857DC4E436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00EE13F-889E-4077-9268-6EE1DB6E3D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72C959-6E52-4533-B26C-F9F1EA655B24}"/>
              </a:ext>
            </a:extLst>
          </p:cNvPr>
          <p:cNvSpPr>
            <a:spLocks noGrp="1"/>
          </p:cNvSpPr>
          <p:nvPr>
            <p:ph type="dt" sz="half" idx="10"/>
          </p:nvPr>
        </p:nvSpPr>
        <p:spPr/>
        <p:txBody>
          <a:bodyPr/>
          <a:lstStyle/>
          <a:p>
            <a:fld id="{5FF080DC-06FE-42AB-923A-D4529923CB75}" type="datetime1">
              <a:rPr lang="en-GB" smtClean="0"/>
              <a:t>18/10/2024</a:t>
            </a:fld>
            <a:endParaRPr lang="en-GB"/>
          </a:p>
        </p:txBody>
      </p:sp>
      <p:sp>
        <p:nvSpPr>
          <p:cNvPr id="5" name="Footer Placeholder 4">
            <a:extLst>
              <a:ext uri="{FF2B5EF4-FFF2-40B4-BE49-F238E27FC236}">
                <a16:creationId xmlns:a16="http://schemas.microsoft.com/office/drawing/2014/main" id="{17CBCA65-7E3F-4619-BBA9-49107B645C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8E7961-3316-4966-9F7C-6F4D540F3A23}"/>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227576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4C7B0-1B3C-46EC-8061-8C06D99FFA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6D093BC-48DD-407E-ACE8-F753690DD9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B93849-58AB-4229-B5AD-B48F69344820}"/>
              </a:ext>
            </a:extLst>
          </p:cNvPr>
          <p:cNvSpPr>
            <a:spLocks noGrp="1"/>
          </p:cNvSpPr>
          <p:nvPr>
            <p:ph type="dt" sz="half" idx="10"/>
          </p:nvPr>
        </p:nvSpPr>
        <p:spPr/>
        <p:txBody>
          <a:bodyPr/>
          <a:lstStyle/>
          <a:p>
            <a:fld id="{DD5F3EEE-F104-4CDA-913B-1D765D8F5508}" type="datetime1">
              <a:rPr lang="en-GB" smtClean="0"/>
              <a:t>18/10/2024</a:t>
            </a:fld>
            <a:endParaRPr lang="en-GB"/>
          </a:p>
        </p:txBody>
      </p:sp>
      <p:sp>
        <p:nvSpPr>
          <p:cNvPr id="5" name="Footer Placeholder 4">
            <a:extLst>
              <a:ext uri="{FF2B5EF4-FFF2-40B4-BE49-F238E27FC236}">
                <a16:creationId xmlns:a16="http://schemas.microsoft.com/office/drawing/2014/main" id="{77486FED-8B4F-450C-B663-AB6474E40A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D3EBA6-12C3-405A-81EC-EBFF9EF5E85C}"/>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3543059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C86A96-E553-473C-87AB-9BDA1DD0B6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3D878E-A281-4DA1-BDDB-4E10FEC7C1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15C327-2EBF-4209-AC18-A497F6FD8D6F}"/>
              </a:ext>
            </a:extLst>
          </p:cNvPr>
          <p:cNvSpPr>
            <a:spLocks noGrp="1"/>
          </p:cNvSpPr>
          <p:nvPr>
            <p:ph type="dt" sz="half" idx="10"/>
          </p:nvPr>
        </p:nvSpPr>
        <p:spPr/>
        <p:txBody>
          <a:bodyPr/>
          <a:lstStyle/>
          <a:p>
            <a:fld id="{8B205024-0DE3-4589-9D7E-475342A35331}" type="datetime1">
              <a:rPr lang="en-GB" smtClean="0"/>
              <a:t>18/10/2024</a:t>
            </a:fld>
            <a:endParaRPr lang="en-GB"/>
          </a:p>
        </p:txBody>
      </p:sp>
      <p:sp>
        <p:nvSpPr>
          <p:cNvPr id="5" name="Footer Placeholder 4">
            <a:extLst>
              <a:ext uri="{FF2B5EF4-FFF2-40B4-BE49-F238E27FC236}">
                <a16:creationId xmlns:a16="http://schemas.microsoft.com/office/drawing/2014/main" id="{931AA8B4-7F09-463F-8223-22ECB2941A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3BFB01-7AA3-484A-AC39-AFD66E3B2A4D}"/>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555114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616840-4ACD-48BC-AB4A-9D4E7766A79E}"/>
              </a:ext>
            </a:extLst>
          </p:cNvPr>
          <p:cNvSpPr>
            <a:spLocks noGrp="1"/>
          </p:cNvSpPr>
          <p:nvPr>
            <p:ph type="dt" sz="half" idx="10"/>
          </p:nvPr>
        </p:nvSpPr>
        <p:spPr/>
        <p:txBody>
          <a:bodyPr/>
          <a:lstStyle/>
          <a:p>
            <a:fld id="{9AB99CAA-9A32-4C29-9E0A-2CFD08371460}" type="datetimeFigureOut">
              <a:rPr lang="en-GB" smtClean="0"/>
              <a:t>18/10/2024</a:t>
            </a:fld>
            <a:endParaRPr lang="en-GB"/>
          </a:p>
        </p:txBody>
      </p:sp>
      <p:sp>
        <p:nvSpPr>
          <p:cNvPr id="3" name="Footer Placeholder 2">
            <a:extLst>
              <a:ext uri="{FF2B5EF4-FFF2-40B4-BE49-F238E27FC236}">
                <a16:creationId xmlns:a16="http://schemas.microsoft.com/office/drawing/2014/main" id="{CEDC6D19-E7A2-4E4C-B78A-FFBE7A22B6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AD2E37D-867D-444F-A917-F72471A43A8E}"/>
              </a:ext>
            </a:extLst>
          </p:cNvPr>
          <p:cNvSpPr>
            <a:spLocks noGrp="1"/>
          </p:cNvSpPr>
          <p:nvPr>
            <p:ph type="sldNum" sz="quarter" idx="12"/>
          </p:nvPr>
        </p:nvSpPr>
        <p:spPr/>
        <p:txBody>
          <a:bodyPr/>
          <a:lstStyle/>
          <a:p>
            <a:fld id="{62093143-DD01-478D-990E-8ACF67A18D02}" type="slidenum">
              <a:rPr lang="en-GB" smtClean="0"/>
              <a:t>‹#›</a:t>
            </a:fld>
            <a:endParaRPr lang="en-GB"/>
          </a:p>
        </p:txBody>
      </p:sp>
    </p:spTree>
    <p:extLst>
      <p:ext uri="{BB962C8B-B14F-4D97-AF65-F5344CB8AC3E}">
        <p14:creationId xmlns:p14="http://schemas.microsoft.com/office/powerpoint/2010/main" val="381144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658D5-60F7-4732-9E75-1A1985451B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A97F4C-AFAA-4249-8724-59E2BB8C62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AB1824-ADC7-41AC-A6AB-01D7CE511C7A}"/>
              </a:ext>
            </a:extLst>
          </p:cNvPr>
          <p:cNvSpPr>
            <a:spLocks noGrp="1"/>
          </p:cNvSpPr>
          <p:nvPr>
            <p:ph type="dt" sz="half" idx="10"/>
          </p:nvPr>
        </p:nvSpPr>
        <p:spPr/>
        <p:txBody>
          <a:bodyPr/>
          <a:lstStyle/>
          <a:p>
            <a:fld id="{98189FC2-7600-4C55-A177-79E4C1F5364F}" type="datetime1">
              <a:rPr lang="en-GB" smtClean="0"/>
              <a:t>18/10/2024</a:t>
            </a:fld>
            <a:endParaRPr lang="en-GB"/>
          </a:p>
        </p:txBody>
      </p:sp>
      <p:sp>
        <p:nvSpPr>
          <p:cNvPr id="5" name="Footer Placeholder 4">
            <a:extLst>
              <a:ext uri="{FF2B5EF4-FFF2-40B4-BE49-F238E27FC236}">
                <a16:creationId xmlns:a16="http://schemas.microsoft.com/office/drawing/2014/main" id="{AFEEB686-DA23-4D41-969B-E1F9658FB6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1C2A9D-1A66-47BB-A81E-C52B8DE78C54}"/>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132650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0C9E7-731D-476A-A79C-6D745F2395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1F42E4D-03B9-4121-ACE3-CAFB7FD94A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D32560-0ECA-494C-A723-2F4B8C3A60DC}"/>
              </a:ext>
            </a:extLst>
          </p:cNvPr>
          <p:cNvSpPr>
            <a:spLocks noGrp="1"/>
          </p:cNvSpPr>
          <p:nvPr>
            <p:ph type="dt" sz="half" idx="10"/>
          </p:nvPr>
        </p:nvSpPr>
        <p:spPr/>
        <p:txBody>
          <a:bodyPr/>
          <a:lstStyle/>
          <a:p>
            <a:fld id="{570BA6AF-5ABF-48E0-8F85-DEA5D382343C}" type="datetime1">
              <a:rPr lang="en-GB" smtClean="0"/>
              <a:t>18/10/2024</a:t>
            </a:fld>
            <a:endParaRPr lang="en-GB"/>
          </a:p>
        </p:txBody>
      </p:sp>
      <p:sp>
        <p:nvSpPr>
          <p:cNvPr id="5" name="Footer Placeholder 4">
            <a:extLst>
              <a:ext uri="{FF2B5EF4-FFF2-40B4-BE49-F238E27FC236}">
                <a16:creationId xmlns:a16="http://schemas.microsoft.com/office/drawing/2014/main" id="{80AC741C-E4B0-457E-8AA5-FCA3E250A9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47330C-36F9-450F-BB47-EE8798975B9E}"/>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415403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ACD4D-C4C8-4EB0-A9F6-43B3982F16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A7B8D0F-08D2-4A63-9906-3D98509F80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0280535-4336-444C-80E0-E4522653F1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A8C3DC-7334-48DE-8FC2-7392A5E89622}"/>
              </a:ext>
            </a:extLst>
          </p:cNvPr>
          <p:cNvSpPr>
            <a:spLocks noGrp="1"/>
          </p:cNvSpPr>
          <p:nvPr>
            <p:ph type="dt" sz="half" idx="10"/>
          </p:nvPr>
        </p:nvSpPr>
        <p:spPr/>
        <p:txBody>
          <a:bodyPr/>
          <a:lstStyle/>
          <a:p>
            <a:fld id="{258C18B7-CB10-4AFB-AE7A-DC3B637E68D2}" type="datetime1">
              <a:rPr lang="en-GB" smtClean="0"/>
              <a:t>18/10/2024</a:t>
            </a:fld>
            <a:endParaRPr lang="en-GB"/>
          </a:p>
        </p:txBody>
      </p:sp>
      <p:sp>
        <p:nvSpPr>
          <p:cNvPr id="6" name="Footer Placeholder 5">
            <a:extLst>
              <a:ext uri="{FF2B5EF4-FFF2-40B4-BE49-F238E27FC236}">
                <a16:creationId xmlns:a16="http://schemas.microsoft.com/office/drawing/2014/main" id="{1B33752A-84FC-498E-84FE-5743459B62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318CFA6-74C8-4648-A52A-16C0E6231171}"/>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683282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32DAB-0C10-4452-B7A6-11CB16CDF50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DD9E11-DCDB-47AA-B435-D5F4CA3F39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237661-EA41-4F8D-AA1F-94D965531F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2D688B2-E996-44D3-91E1-8AEE2ADE61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6A2929-A408-4793-BF69-DB2AA55F49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138D2F0-E5ED-45BE-A480-362D2977E5C6}"/>
              </a:ext>
            </a:extLst>
          </p:cNvPr>
          <p:cNvSpPr>
            <a:spLocks noGrp="1"/>
          </p:cNvSpPr>
          <p:nvPr>
            <p:ph type="dt" sz="half" idx="10"/>
          </p:nvPr>
        </p:nvSpPr>
        <p:spPr/>
        <p:txBody>
          <a:bodyPr/>
          <a:lstStyle/>
          <a:p>
            <a:fld id="{FBCE5A51-25C5-4742-BC77-D4D6A754510A}" type="datetime1">
              <a:rPr lang="en-GB" smtClean="0"/>
              <a:t>18/10/2024</a:t>
            </a:fld>
            <a:endParaRPr lang="en-GB"/>
          </a:p>
        </p:txBody>
      </p:sp>
      <p:sp>
        <p:nvSpPr>
          <p:cNvPr id="8" name="Footer Placeholder 7">
            <a:extLst>
              <a:ext uri="{FF2B5EF4-FFF2-40B4-BE49-F238E27FC236}">
                <a16:creationId xmlns:a16="http://schemas.microsoft.com/office/drawing/2014/main" id="{FA2888AC-7924-4971-96EF-D372AE2C20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A6F2CA1-8DED-4F2C-8116-90083AC024F2}"/>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4104979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FCE76-7F50-474A-AC2A-CCFA16BD4DB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378A9FE-1A11-4A89-8267-FBC59D9E5438}"/>
              </a:ext>
            </a:extLst>
          </p:cNvPr>
          <p:cNvSpPr>
            <a:spLocks noGrp="1"/>
          </p:cNvSpPr>
          <p:nvPr>
            <p:ph type="dt" sz="half" idx="10"/>
          </p:nvPr>
        </p:nvSpPr>
        <p:spPr/>
        <p:txBody>
          <a:bodyPr/>
          <a:lstStyle/>
          <a:p>
            <a:fld id="{76742B3C-464F-43BD-A42D-94A176308428}" type="datetime1">
              <a:rPr lang="en-GB" smtClean="0"/>
              <a:t>18/10/2024</a:t>
            </a:fld>
            <a:endParaRPr lang="en-GB"/>
          </a:p>
        </p:txBody>
      </p:sp>
      <p:sp>
        <p:nvSpPr>
          <p:cNvPr id="4" name="Footer Placeholder 3">
            <a:extLst>
              <a:ext uri="{FF2B5EF4-FFF2-40B4-BE49-F238E27FC236}">
                <a16:creationId xmlns:a16="http://schemas.microsoft.com/office/drawing/2014/main" id="{7C54C2FF-29BA-43B4-A5AD-8FF8DB1FA73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62A2FE9-00A9-4ED4-826E-EF5864D760D2}"/>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943837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7B5FB7-9735-4A63-BDB9-33BBB40AE39A}"/>
              </a:ext>
            </a:extLst>
          </p:cNvPr>
          <p:cNvSpPr>
            <a:spLocks noGrp="1"/>
          </p:cNvSpPr>
          <p:nvPr>
            <p:ph type="dt" sz="half" idx="10"/>
          </p:nvPr>
        </p:nvSpPr>
        <p:spPr/>
        <p:txBody>
          <a:bodyPr/>
          <a:lstStyle/>
          <a:p>
            <a:fld id="{DB13F943-8BB5-49B7-8871-03858FB4A0A4}" type="datetime1">
              <a:rPr lang="en-GB" smtClean="0"/>
              <a:t>18/10/2024</a:t>
            </a:fld>
            <a:endParaRPr lang="en-GB"/>
          </a:p>
        </p:txBody>
      </p:sp>
      <p:sp>
        <p:nvSpPr>
          <p:cNvPr id="3" name="Footer Placeholder 2">
            <a:extLst>
              <a:ext uri="{FF2B5EF4-FFF2-40B4-BE49-F238E27FC236}">
                <a16:creationId xmlns:a16="http://schemas.microsoft.com/office/drawing/2014/main" id="{C78AB91F-4572-41A2-9424-AAA1D36F9B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309B4BE-160D-4E89-A8AF-739BC15F0967}"/>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3298824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1149B-2DE6-4D65-AA12-A412E2AFF9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CDC789-13D9-4C00-B763-CE5768D439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2CB30FE-3381-46AD-B0C6-58D5F6E53D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90E605-BA93-4536-8C00-D1FEE2737F30}"/>
              </a:ext>
            </a:extLst>
          </p:cNvPr>
          <p:cNvSpPr>
            <a:spLocks noGrp="1"/>
          </p:cNvSpPr>
          <p:nvPr>
            <p:ph type="dt" sz="half" idx="10"/>
          </p:nvPr>
        </p:nvSpPr>
        <p:spPr/>
        <p:txBody>
          <a:bodyPr/>
          <a:lstStyle/>
          <a:p>
            <a:fld id="{00A13E0D-8358-4613-848D-B3480D834F7C}" type="datetime1">
              <a:rPr lang="en-GB" smtClean="0"/>
              <a:t>18/10/2024</a:t>
            </a:fld>
            <a:endParaRPr lang="en-GB"/>
          </a:p>
        </p:txBody>
      </p:sp>
      <p:sp>
        <p:nvSpPr>
          <p:cNvPr id="6" name="Footer Placeholder 5">
            <a:extLst>
              <a:ext uri="{FF2B5EF4-FFF2-40B4-BE49-F238E27FC236}">
                <a16:creationId xmlns:a16="http://schemas.microsoft.com/office/drawing/2014/main" id="{DCD38E29-BE7C-4162-A0C8-D05F7D8EDC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96FF9F-581C-4B68-86C0-BCD21FE897B3}"/>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14526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FD0C7-737F-4E28-B2FB-557223A90F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41B9243-92ED-4A9D-BAA1-A0C72BB829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6681261-24C2-4F77-8300-F2237D31D4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54F846-A4AA-4D7A-9076-19FDAE1F7D47}"/>
              </a:ext>
            </a:extLst>
          </p:cNvPr>
          <p:cNvSpPr>
            <a:spLocks noGrp="1"/>
          </p:cNvSpPr>
          <p:nvPr>
            <p:ph type="dt" sz="half" idx="10"/>
          </p:nvPr>
        </p:nvSpPr>
        <p:spPr/>
        <p:txBody>
          <a:bodyPr/>
          <a:lstStyle/>
          <a:p>
            <a:fld id="{4835C3D6-EBF3-44C6-97F0-0BB9A9CD1EC9}" type="datetime1">
              <a:rPr lang="en-GB" smtClean="0"/>
              <a:t>18/10/2024</a:t>
            </a:fld>
            <a:endParaRPr lang="en-GB"/>
          </a:p>
        </p:txBody>
      </p:sp>
      <p:sp>
        <p:nvSpPr>
          <p:cNvPr id="6" name="Footer Placeholder 5">
            <a:extLst>
              <a:ext uri="{FF2B5EF4-FFF2-40B4-BE49-F238E27FC236}">
                <a16:creationId xmlns:a16="http://schemas.microsoft.com/office/drawing/2014/main" id="{3F089CB9-26E7-4F15-A2BF-83552FDF09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F219EF-7300-4BF8-8F75-6DBE731CAB6F}"/>
              </a:ext>
            </a:extLst>
          </p:cNvPr>
          <p:cNvSpPr>
            <a:spLocks noGrp="1"/>
          </p:cNvSpPr>
          <p:nvPr>
            <p:ph type="sldNum" sz="quarter" idx="12"/>
          </p:nvPr>
        </p:nvSpPr>
        <p:spPr/>
        <p:txBody>
          <a:bodyPr/>
          <a:lstStyle/>
          <a:p>
            <a:fld id="{F6618FFE-8358-43C6-9DBB-FA90C17F96FF}" type="slidenum">
              <a:rPr lang="en-GB" smtClean="0"/>
              <a:t>‹#›</a:t>
            </a:fld>
            <a:endParaRPr lang="en-GB"/>
          </a:p>
        </p:txBody>
      </p:sp>
    </p:spTree>
    <p:extLst>
      <p:ext uri="{BB962C8B-B14F-4D97-AF65-F5344CB8AC3E}">
        <p14:creationId xmlns:p14="http://schemas.microsoft.com/office/powerpoint/2010/main" val="1680305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59EA68-0C6D-462C-877C-A73B0329F1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7FE600-85C5-4285-8135-8591A3EA5D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B2D09-AE29-45DB-888A-5A12DBDC0F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B2F59-D45D-494D-B070-C5496B2BE043}" type="datetime1">
              <a:rPr lang="en-GB" smtClean="0"/>
              <a:t>18/10/2024</a:t>
            </a:fld>
            <a:endParaRPr lang="en-GB"/>
          </a:p>
        </p:txBody>
      </p:sp>
      <p:sp>
        <p:nvSpPr>
          <p:cNvPr id="5" name="Footer Placeholder 4">
            <a:extLst>
              <a:ext uri="{FF2B5EF4-FFF2-40B4-BE49-F238E27FC236}">
                <a16:creationId xmlns:a16="http://schemas.microsoft.com/office/drawing/2014/main" id="{D18D0333-B031-41ED-83A0-3B0E5E1C6F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C374CCA-1A2D-4F42-A7A4-B71C70D773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18FFE-8358-43C6-9DBB-FA90C17F96FF}" type="slidenum">
              <a:rPr lang="en-GB" smtClean="0"/>
              <a:t>‹#›</a:t>
            </a:fld>
            <a:endParaRPr lang="en-GB"/>
          </a:p>
        </p:txBody>
      </p:sp>
    </p:spTree>
    <p:extLst>
      <p:ext uri="{BB962C8B-B14F-4D97-AF65-F5344CB8AC3E}">
        <p14:creationId xmlns:p14="http://schemas.microsoft.com/office/powerpoint/2010/main" val="3516795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161062-A932-457A-B85B-DA66EB7748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0A191E6-7F77-4CF4-8578-101ECA42F3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4FB6E5-00F9-47BE-805B-D588FAB08B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B99CAA-9A32-4C29-9E0A-2CFD08371460}" type="datetimeFigureOut">
              <a:rPr lang="en-GB" smtClean="0"/>
              <a:t>18/10/2024</a:t>
            </a:fld>
            <a:endParaRPr lang="en-GB"/>
          </a:p>
        </p:txBody>
      </p:sp>
      <p:sp>
        <p:nvSpPr>
          <p:cNvPr id="5" name="Footer Placeholder 4">
            <a:extLst>
              <a:ext uri="{FF2B5EF4-FFF2-40B4-BE49-F238E27FC236}">
                <a16:creationId xmlns:a16="http://schemas.microsoft.com/office/drawing/2014/main" id="{CAD5FE2C-3E7A-4DB8-AEA3-CC1D3C4563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113FA20-DDA5-4385-8890-6A9EFE66C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93143-DD01-478D-990E-8ACF67A18D02}" type="slidenum">
              <a:rPr lang="en-GB" smtClean="0"/>
              <a:t>‹#›</a:t>
            </a:fld>
            <a:endParaRPr lang="en-GB"/>
          </a:p>
        </p:txBody>
      </p:sp>
    </p:spTree>
    <p:extLst>
      <p:ext uri="{BB962C8B-B14F-4D97-AF65-F5344CB8AC3E}">
        <p14:creationId xmlns:p14="http://schemas.microsoft.com/office/powerpoint/2010/main" val="1431937787"/>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mailto:elft.procurement@nhs.ne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A6C2D-E7B5-CC46-1459-A5028A798F45}"/>
            </a:ext>
          </a:extLst>
        </p:cNvPr>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CD005DD0-EDA9-C380-9C8E-0D2E1CE60F8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C5837F70-4721-999F-F428-11514B3C0A79}"/>
              </a:ext>
            </a:extLst>
          </p:cNvPr>
          <p:cNvSpPr txBox="1"/>
          <p:nvPr/>
        </p:nvSpPr>
        <p:spPr>
          <a:xfrm>
            <a:off x="1013610" y="2230343"/>
            <a:ext cx="9955764" cy="2492990"/>
          </a:xfrm>
          <a:prstGeom prst="rect">
            <a:avLst/>
          </a:prstGeom>
          <a:noFill/>
        </p:spPr>
        <p:txBody>
          <a:bodyPr wrap="square" rtlCol="0">
            <a:spAutoFit/>
          </a:bodyPr>
          <a:lstStyle/>
          <a:p>
            <a:pPr algn="ctr"/>
            <a:r>
              <a:rPr lang="en-GB" sz="3600" b="1" dirty="0">
                <a:solidFill>
                  <a:srgbClr val="009900"/>
                </a:solidFill>
              </a:rPr>
              <a:t>Oracle Technical Approver Process</a:t>
            </a:r>
          </a:p>
          <a:p>
            <a:pPr algn="ctr"/>
            <a:endParaRPr lang="en-GB" sz="2400" b="1" dirty="0">
              <a:solidFill>
                <a:srgbClr val="009900"/>
              </a:solidFill>
            </a:endParaRPr>
          </a:p>
          <a:p>
            <a:pPr algn="ctr"/>
            <a:r>
              <a:rPr lang="en-GB" sz="2400" b="1" dirty="0">
                <a:solidFill>
                  <a:srgbClr val="009900"/>
                </a:solidFill>
              </a:rPr>
              <a:t>Thomas Morgan</a:t>
            </a:r>
          </a:p>
          <a:p>
            <a:pPr algn="ctr"/>
            <a:r>
              <a:rPr lang="en-GB" sz="2400" b="1" dirty="0">
                <a:solidFill>
                  <a:srgbClr val="009900"/>
                </a:solidFill>
              </a:rPr>
              <a:t>Associate Director for Contracts &amp; Procurement</a:t>
            </a:r>
          </a:p>
          <a:p>
            <a:pPr algn="ctr"/>
            <a:endParaRPr lang="en-GB" sz="2400" b="1" dirty="0">
              <a:solidFill>
                <a:srgbClr val="009900"/>
              </a:solidFill>
            </a:endParaRPr>
          </a:p>
          <a:p>
            <a:pPr algn="ctr"/>
            <a:r>
              <a:rPr lang="en-GB" sz="2400" b="1" dirty="0">
                <a:solidFill>
                  <a:srgbClr val="009900"/>
                </a:solidFill>
              </a:rPr>
              <a:t>Thomas.morgan4nhs.net  </a:t>
            </a:r>
          </a:p>
        </p:txBody>
      </p:sp>
      <p:sp>
        <p:nvSpPr>
          <p:cNvPr id="5" name="Slide Number Placeholder 4">
            <a:extLst>
              <a:ext uri="{FF2B5EF4-FFF2-40B4-BE49-F238E27FC236}">
                <a16:creationId xmlns:a16="http://schemas.microsoft.com/office/drawing/2014/main" id="{37B0E714-E2F9-232F-F635-31D15555B60F}"/>
              </a:ext>
            </a:extLst>
          </p:cNvPr>
          <p:cNvSpPr>
            <a:spLocks noGrp="1"/>
          </p:cNvSpPr>
          <p:nvPr>
            <p:ph type="sldNum" sz="quarter" idx="12"/>
          </p:nvPr>
        </p:nvSpPr>
        <p:spPr/>
        <p:txBody>
          <a:bodyPr/>
          <a:lstStyle/>
          <a:p>
            <a:fld id="{F6618FFE-8358-43C6-9DBB-FA90C17F96FF}" type="slidenum">
              <a:rPr lang="en-GB" smtClean="0"/>
              <a:t>1</a:t>
            </a:fld>
            <a:endParaRPr lang="en-GB"/>
          </a:p>
        </p:txBody>
      </p:sp>
    </p:spTree>
    <p:extLst>
      <p:ext uri="{BB962C8B-B14F-4D97-AF65-F5344CB8AC3E}">
        <p14:creationId xmlns:p14="http://schemas.microsoft.com/office/powerpoint/2010/main" val="3166142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380930" y="100322"/>
            <a:ext cx="9955764" cy="461665"/>
          </a:xfrm>
          <a:prstGeom prst="rect">
            <a:avLst/>
          </a:prstGeom>
          <a:noFill/>
        </p:spPr>
        <p:txBody>
          <a:bodyPr wrap="square" rtlCol="0">
            <a:spAutoFit/>
          </a:bodyPr>
          <a:lstStyle/>
          <a:p>
            <a:r>
              <a:rPr lang="en-GB" sz="2400" b="1" dirty="0">
                <a:solidFill>
                  <a:srgbClr val="009900"/>
                </a:solidFill>
              </a:rPr>
              <a:t>Process Flowchart (Requisitions between £10k - £50k </a:t>
            </a:r>
            <a:r>
              <a:rPr lang="en-GB" sz="2400" b="1" dirty="0" err="1">
                <a:solidFill>
                  <a:srgbClr val="009900"/>
                </a:solidFill>
              </a:rPr>
              <a:t>incl</a:t>
            </a:r>
            <a:r>
              <a:rPr lang="en-GB" sz="2400" b="1" dirty="0">
                <a:solidFill>
                  <a:srgbClr val="009900"/>
                </a:solidFill>
              </a:rPr>
              <a:t> VAT)</a:t>
            </a:r>
          </a:p>
        </p:txBody>
      </p:sp>
      <p:sp>
        <p:nvSpPr>
          <p:cNvPr id="2" name="Rectangle: Rounded Corners 1">
            <a:extLst>
              <a:ext uri="{FF2B5EF4-FFF2-40B4-BE49-F238E27FC236}">
                <a16:creationId xmlns:a16="http://schemas.microsoft.com/office/drawing/2014/main" id="{358F82D3-27ED-295B-C3AC-3D145918F7AA}"/>
              </a:ext>
            </a:extLst>
          </p:cNvPr>
          <p:cNvSpPr/>
          <p:nvPr/>
        </p:nvSpPr>
        <p:spPr>
          <a:xfrm>
            <a:off x="223531" y="1088248"/>
            <a:ext cx="2213779" cy="135696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Staff to seek authorisation from BD to purchase</a:t>
            </a:r>
          </a:p>
        </p:txBody>
      </p:sp>
      <p:cxnSp>
        <p:nvCxnSpPr>
          <p:cNvPr id="7" name="Straight Arrow Connector 6">
            <a:extLst>
              <a:ext uri="{FF2B5EF4-FFF2-40B4-BE49-F238E27FC236}">
                <a16:creationId xmlns:a16="http://schemas.microsoft.com/office/drawing/2014/main" id="{C45E1CAA-367F-CC14-F62D-F41AD77C179B}"/>
              </a:ext>
            </a:extLst>
          </p:cNvPr>
          <p:cNvCxnSpPr>
            <a:cxnSpLocks/>
          </p:cNvCxnSpPr>
          <p:nvPr/>
        </p:nvCxnSpPr>
        <p:spPr>
          <a:xfrm>
            <a:off x="2303675" y="2527719"/>
            <a:ext cx="1183804" cy="491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1103E398-BE29-7FB6-DD29-9D730B7779DE}"/>
              </a:ext>
            </a:extLst>
          </p:cNvPr>
          <p:cNvSpPr txBox="1"/>
          <p:nvPr/>
        </p:nvSpPr>
        <p:spPr>
          <a:xfrm>
            <a:off x="2537543" y="1374494"/>
            <a:ext cx="604284" cy="369332"/>
          </a:xfrm>
          <a:prstGeom prst="rect">
            <a:avLst/>
          </a:prstGeom>
          <a:noFill/>
        </p:spPr>
        <p:txBody>
          <a:bodyPr wrap="square" rtlCol="0">
            <a:spAutoFit/>
          </a:bodyPr>
          <a:lstStyle/>
          <a:p>
            <a:r>
              <a:rPr lang="en-GB" dirty="0"/>
              <a:t>NO</a:t>
            </a:r>
          </a:p>
        </p:txBody>
      </p:sp>
      <p:sp>
        <p:nvSpPr>
          <p:cNvPr id="35" name="Rectangle: Rounded Corners 34">
            <a:extLst>
              <a:ext uri="{FF2B5EF4-FFF2-40B4-BE49-F238E27FC236}">
                <a16:creationId xmlns:a16="http://schemas.microsoft.com/office/drawing/2014/main" id="{92721D27-E0AB-C6D2-5625-B90C268C575F}"/>
              </a:ext>
            </a:extLst>
          </p:cNvPr>
          <p:cNvSpPr/>
          <p:nvPr/>
        </p:nvSpPr>
        <p:spPr>
          <a:xfrm>
            <a:off x="3192414" y="1120808"/>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Purchase to be discontinued</a:t>
            </a:r>
          </a:p>
        </p:txBody>
      </p:sp>
      <p:cxnSp>
        <p:nvCxnSpPr>
          <p:cNvPr id="58" name="Straight Arrow Connector 57">
            <a:extLst>
              <a:ext uri="{FF2B5EF4-FFF2-40B4-BE49-F238E27FC236}">
                <a16:creationId xmlns:a16="http://schemas.microsoft.com/office/drawing/2014/main" id="{B7A28772-415E-7C65-6C34-FE83DCAF8533}"/>
              </a:ext>
            </a:extLst>
          </p:cNvPr>
          <p:cNvCxnSpPr>
            <a:cxnSpLocks/>
          </p:cNvCxnSpPr>
          <p:nvPr/>
        </p:nvCxnSpPr>
        <p:spPr>
          <a:xfrm>
            <a:off x="2483942" y="1743826"/>
            <a:ext cx="476716" cy="78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Rectangle: Rounded Corners 59">
            <a:extLst>
              <a:ext uri="{FF2B5EF4-FFF2-40B4-BE49-F238E27FC236}">
                <a16:creationId xmlns:a16="http://schemas.microsoft.com/office/drawing/2014/main" id="{A557A08F-CB45-D0D1-79EF-1E5CC9B617EA}"/>
              </a:ext>
            </a:extLst>
          </p:cNvPr>
          <p:cNvSpPr/>
          <p:nvPr/>
        </p:nvSpPr>
        <p:spPr>
          <a:xfrm>
            <a:off x="3643268" y="2918124"/>
            <a:ext cx="2438401" cy="12502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Request to be reviewed by </a:t>
            </a:r>
            <a:r>
              <a:rPr lang="en-GB" dirty="0" err="1"/>
              <a:t>ADoC&amp;P</a:t>
            </a:r>
            <a:r>
              <a:rPr lang="en-GB" dirty="0"/>
              <a:t> and </a:t>
            </a:r>
            <a:r>
              <a:rPr lang="en-GB" dirty="0" err="1"/>
              <a:t>ADoF</a:t>
            </a:r>
            <a:r>
              <a:rPr lang="en-GB" dirty="0"/>
              <a:t> (up to £25k)</a:t>
            </a:r>
          </a:p>
        </p:txBody>
      </p:sp>
      <p:sp>
        <p:nvSpPr>
          <p:cNvPr id="61" name="TextBox 60">
            <a:extLst>
              <a:ext uri="{FF2B5EF4-FFF2-40B4-BE49-F238E27FC236}">
                <a16:creationId xmlns:a16="http://schemas.microsoft.com/office/drawing/2014/main" id="{27BC28A8-FCB9-7BA2-3A1B-5E3D5D1CB379}"/>
              </a:ext>
            </a:extLst>
          </p:cNvPr>
          <p:cNvSpPr txBox="1"/>
          <p:nvPr/>
        </p:nvSpPr>
        <p:spPr>
          <a:xfrm>
            <a:off x="2871450" y="2440696"/>
            <a:ext cx="808075" cy="369332"/>
          </a:xfrm>
          <a:prstGeom prst="rect">
            <a:avLst/>
          </a:prstGeom>
          <a:noFill/>
        </p:spPr>
        <p:txBody>
          <a:bodyPr wrap="square" rtlCol="0">
            <a:spAutoFit/>
          </a:bodyPr>
          <a:lstStyle/>
          <a:p>
            <a:r>
              <a:rPr lang="en-GB" dirty="0"/>
              <a:t>YES</a:t>
            </a:r>
          </a:p>
        </p:txBody>
      </p:sp>
      <p:cxnSp>
        <p:nvCxnSpPr>
          <p:cNvPr id="62" name="Straight Arrow Connector 61">
            <a:extLst>
              <a:ext uri="{FF2B5EF4-FFF2-40B4-BE49-F238E27FC236}">
                <a16:creationId xmlns:a16="http://schemas.microsoft.com/office/drawing/2014/main" id="{1ABD708C-64C4-1C87-6140-13A9D60CC27D}"/>
              </a:ext>
            </a:extLst>
          </p:cNvPr>
          <p:cNvCxnSpPr>
            <a:cxnSpLocks/>
          </p:cNvCxnSpPr>
          <p:nvPr/>
        </p:nvCxnSpPr>
        <p:spPr>
          <a:xfrm flipH="1" flipV="1">
            <a:off x="2483942" y="4444845"/>
            <a:ext cx="1029553" cy="7017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DB6AC91B-35BB-2A3D-1770-2BA5ADA670D7}"/>
              </a:ext>
            </a:extLst>
          </p:cNvPr>
          <p:cNvSpPr txBox="1"/>
          <p:nvPr/>
        </p:nvSpPr>
        <p:spPr>
          <a:xfrm>
            <a:off x="2871449" y="4462697"/>
            <a:ext cx="808075" cy="369332"/>
          </a:xfrm>
          <a:prstGeom prst="rect">
            <a:avLst/>
          </a:prstGeom>
          <a:noFill/>
        </p:spPr>
        <p:txBody>
          <a:bodyPr wrap="square" rtlCol="0">
            <a:spAutoFit/>
          </a:bodyPr>
          <a:lstStyle/>
          <a:p>
            <a:r>
              <a:rPr lang="en-GB" dirty="0"/>
              <a:t>YES</a:t>
            </a:r>
          </a:p>
        </p:txBody>
      </p:sp>
      <p:sp>
        <p:nvSpPr>
          <p:cNvPr id="64" name="Rectangle: Rounded Corners 63">
            <a:extLst>
              <a:ext uri="{FF2B5EF4-FFF2-40B4-BE49-F238E27FC236}">
                <a16:creationId xmlns:a16="http://schemas.microsoft.com/office/drawing/2014/main" id="{7513F445-FCF6-0BC5-F4C1-5A67EC995D63}"/>
              </a:ext>
            </a:extLst>
          </p:cNvPr>
          <p:cNvSpPr/>
          <p:nvPr/>
        </p:nvSpPr>
        <p:spPr>
          <a:xfrm>
            <a:off x="3721400" y="4713896"/>
            <a:ext cx="2438401" cy="12502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Request to be reviewed by CFO (£25k - £50k)</a:t>
            </a:r>
          </a:p>
        </p:txBody>
      </p:sp>
      <p:sp>
        <p:nvSpPr>
          <p:cNvPr id="65" name="TextBox 64">
            <a:extLst>
              <a:ext uri="{FF2B5EF4-FFF2-40B4-BE49-F238E27FC236}">
                <a16:creationId xmlns:a16="http://schemas.microsoft.com/office/drawing/2014/main" id="{4EB163C7-A1B2-1CE4-9455-81A909FE2674}"/>
              </a:ext>
            </a:extLst>
          </p:cNvPr>
          <p:cNvSpPr txBox="1"/>
          <p:nvPr/>
        </p:nvSpPr>
        <p:spPr>
          <a:xfrm>
            <a:off x="4293758" y="4294248"/>
            <a:ext cx="808075" cy="369332"/>
          </a:xfrm>
          <a:prstGeom prst="rect">
            <a:avLst/>
          </a:prstGeom>
          <a:noFill/>
        </p:spPr>
        <p:txBody>
          <a:bodyPr wrap="square" rtlCol="0">
            <a:spAutoFit/>
          </a:bodyPr>
          <a:lstStyle/>
          <a:p>
            <a:r>
              <a:rPr lang="en-GB" dirty="0"/>
              <a:t>YES</a:t>
            </a:r>
          </a:p>
        </p:txBody>
      </p:sp>
      <p:cxnSp>
        <p:nvCxnSpPr>
          <p:cNvPr id="70" name="Straight Arrow Connector 69">
            <a:extLst>
              <a:ext uri="{FF2B5EF4-FFF2-40B4-BE49-F238E27FC236}">
                <a16:creationId xmlns:a16="http://schemas.microsoft.com/office/drawing/2014/main" id="{20CFAA41-8516-010E-AB16-461A1FFD50B1}"/>
              </a:ext>
            </a:extLst>
          </p:cNvPr>
          <p:cNvCxnSpPr>
            <a:cxnSpLocks/>
          </p:cNvCxnSpPr>
          <p:nvPr/>
        </p:nvCxnSpPr>
        <p:spPr>
          <a:xfrm>
            <a:off x="6138271" y="3520499"/>
            <a:ext cx="451937" cy="916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2135F367-3BD0-467A-F34A-FFB6B0C02592}"/>
              </a:ext>
            </a:extLst>
          </p:cNvPr>
          <p:cNvSpPr txBox="1"/>
          <p:nvPr/>
        </p:nvSpPr>
        <p:spPr>
          <a:xfrm>
            <a:off x="6213058" y="3173896"/>
            <a:ext cx="604284" cy="369332"/>
          </a:xfrm>
          <a:prstGeom prst="rect">
            <a:avLst/>
          </a:prstGeom>
          <a:noFill/>
        </p:spPr>
        <p:txBody>
          <a:bodyPr wrap="square" rtlCol="0">
            <a:spAutoFit/>
          </a:bodyPr>
          <a:lstStyle/>
          <a:p>
            <a:r>
              <a:rPr lang="en-GB" dirty="0"/>
              <a:t>NO</a:t>
            </a:r>
          </a:p>
        </p:txBody>
      </p:sp>
      <p:sp>
        <p:nvSpPr>
          <p:cNvPr id="79" name="Rectangle: Rounded Corners 78">
            <a:extLst>
              <a:ext uri="{FF2B5EF4-FFF2-40B4-BE49-F238E27FC236}">
                <a16:creationId xmlns:a16="http://schemas.microsoft.com/office/drawing/2014/main" id="{24BE2191-08BB-7E66-119D-B6EC85C6BDBA}"/>
              </a:ext>
            </a:extLst>
          </p:cNvPr>
          <p:cNvSpPr/>
          <p:nvPr/>
        </p:nvSpPr>
        <p:spPr>
          <a:xfrm>
            <a:off x="6852692" y="1088248"/>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Is there an alternative, more cost-effective solution?</a:t>
            </a:r>
          </a:p>
        </p:txBody>
      </p:sp>
      <p:cxnSp>
        <p:nvCxnSpPr>
          <p:cNvPr id="80" name="Straight Arrow Connector 79">
            <a:extLst>
              <a:ext uri="{FF2B5EF4-FFF2-40B4-BE49-F238E27FC236}">
                <a16:creationId xmlns:a16="http://schemas.microsoft.com/office/drawing/2014/main" id="{3C44E85F-233E-471B-1888-DEDDA3ED17AF}"/>
              </a:ext>
            </a:extLst>
          </p:cNvPr>
          <p:cNvCxnSpPr>
            <a:cxnSpLocks/>
          </p:cNvCxnSpPr>
          <p:nvPr/>
        </p:nvCxnSpPr>
        <p:spPr>
          <a:xfrm flipV="1">
            <a:off x="7799034" y="2440696"/>
            <a:ext cx="0" cy="4774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9E421902-4865-7DF2-B501-132A66F28A8B}"/>
              </a:ext>
            </a:extLst>
          </p:cNvPr>
          <p:cNvCxnSpPr>
            <a:cxnSpLocks/>
          </p:cNvCxnSpPr>
          <p:nvPr/>
        </p:nvCxnSpPr>
        <p:spPr>
          <a:xfrm flipH="1">
            <a:off x="5788382" y="1766731"/>
            <a:ext cx="9562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62E82A41-6EE3-92F1-FC52-469FF5C13F57}"/>
              </a:ext>
            </a:extLst>
          </p:cNvPr>
          <p:cNvSpPr txBox="1"/>
          <p:nvPr/>
        </p:nvSpPr>
        <p:spPr>
          <a:xfrm>
            <a:off x="5949099" y="1298480"/>
            <a:ext cx="604284" cy="369332"/>
          </a:xfrm>
          <a:prstGeom prst="rect">
            <a:avLst/>
          </a:prstGeom>
          <a:noFill/>
        </p:spPr>
        <p:txBody>
          <a:bodyPr wrap="square" rtlCol="0">
            <a:spAutoFit/>
          </a:bodyPr>
          <a:lstStyle/>
          <a:p>
            <a:r>
              <a:rPr lang="en-GB" dirty="0"/>
              <a:t>NO</a:t>
            </a:r>
          </a:p>
        </p:txBody>
      </p:sp>
      <p:cxnSp>
        <p:nvCxnSpPr>
          <p:cNvPr id="87" name="Straight Arrow Connector 86">
            <a:extLst>
              <a:ext uri="{FF2B5EF4-FFF2-40B4-BE49-F238E27FC236}">
                <a16:creationId xmlns:a16="http://schemas.microsoft.com/office/drawing/2014/main" id="{D1342F8F-4AE4-A3C4-7994-DCFDE34E6492}"/>
              </a:ext>
            </a:extLst>
          </p:cNvPr>
          <p:cNvCxnSpPr>
            <a:cxnSpLocks/>
          </p:cNvCxnSpPr>
          <p:nvPr/>
        </p:nvCxnSpPr>
        <p:spPr>
          <a:xfrm>
            <a:off x="9283975" y="1729599"/>
            <a:ext cx="507822" cy="9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CAD06337-2990-0B25-B72C-FA4AAF2171F0}"/>
              </a:ext>
            </a:extLst>
          </p:cNvPr>
          <p:cNvSpPr txBox="1"/>
          <p:nvPr/>
        </p:nvSpPr>
        <p:spPr>
          <a:xfrm>
            <a:off x="9250419" y="1342893"/>
            <a:ext cx="808075" cy="369332"/>
          </a:xfrm>
          <a:prstGeom prst="rect">
            <a:avLst/>
          </a:prstGeom>
          <a:noFill/>
        </p:spPr>
        <p:txBody>
          <a:bodyPr wrap="square" rtlCol="0">
            <a:spAutoFit/>
          </a:bodyPr>
          <a:lstStyle/>
          <a:p>
            <a:r>
              <a:rPr lang="en-GB" dirty="0"/>
              <a:t>YES</a:t>
            </a:r>
          </a:p>
        </p:txBody>
      </p:sp>
      <p:sp>
        <p:nvSpPr>
          <p:cNvPr id="89" name="Rectangle: Rounded Corners 88">
            <a:extLst>
              <a:ext uri="{FF2B5EF4-FFF2-40B4-BE49-F238E27FC236}">
                <a16:creationId xmlns:a16="http://schemas.microsoft.com/office/drawing/2014/main" id="{EF8C80C3-6B02-36D6-0086-642930A1316C}"/>
              </a:ext>
            </a:extLst>
          </p:cNvPr>
          <p:cNvSpPr/>
          <p:nvPr/>
        </p:nvSpPr>
        <p:spPr>
          <a:xfrm>
            <a:off x="9911519" y="1062871"/>
            <a:ext cx="1942215" cy="172273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Procurement Team to support purchase to ensure VFM</a:t>
            </a:r>
          </a:p>
        </p:txBody>
      </p:sp>
      <p:cxnSp>
        <p:nvCxnSpPr>
          <p:cNvPr id="91" name="Straight Connector 90">
            <a:extLst>
              <a:ext uri="{FF2B5EF4-FFF2-40B4-BE49-F238E27FC236}">
                <a16:creationId xmlns:a16="http://schemas.microsoft.com/office/drawing/2014/main" id="{A49B1E52-E9AD-9465-FC60-DA5DCD6DCA44}"/>
              </a:ext>
            </a:extLst>
          </p:cNvPr>
          <p:cNvCxnSpPr>
            <a:cxnSpLocks/>
          </p:cNvCxnSpPr>
          <p:nvPr/>
        </p:nvCxnSpPr>
        <p:spPr>
          <a:xfrm flipH="1">
            <a:off x="10572259" y="2925067"/>
            <a:ext cx="28401" cy="35714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7433C7D-5701-AC91-63AE-66A4E2F0A523}"/>
              </a:ext>
            </a:extLst>
          </p:cNvPr>
          <p:cNvCxnSpPr>
            <a:cxnSpLocks/>
          </p:cNvCxnSpPr>
          <p:nvPr/>
        </p:nvCxnSpPr>
        <p:spPr>
          <a:xfrm>
            <a:off x="1271588" y="6400800"/>
            <a:ext cx="9300671" cy="95693"/>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A72DC40-3C9A-6A0C-860F-C994D15FA32E}"/>
              </a:ext>
            </a:extLst>
          </p:cNvPr>
          <p:cNvCxnSpPr>
            <a:cxnSpLocks/>
          </p:cNvCxnSpPr>
          <p:nvPr/>
        </p:nvCxnSpPr>
        <p:spPr>
          <a:xfrm flipV="1">
            <a:off x="1271588" y="4753704"/>
            <a:ext cx="34984" cy="16470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Rectangle: Rounded Corners 101">
            <a:extLst>
              <a:ext uri="{FF2B5EF4-FFF2-40B4-BE49-F238E27FC236}">
                <a16:creationId xmlns:a16="http://schemas.microsoft.com/office/drawing/2014/main" id="{AA0103C9-9824-85C2-5A67-F023D61A5108}"/>
              </a:ext>
            </a:extLst>
          </p:cNvPr>
          <p:cNvSpPr/>
          <p:nvPr/>
        </p:nvSpPr>
        <p:spPr>
          <a:xfrm>
            <a:off x="351621" y="3051858"/>
            <a:ext cx="1942215" cy="172273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Purchase approved</a:t>
            </a:r>
          </a:p>
        </p:txBody>
      </p:sp>
      <p:cxnSp>
        <p:nvCxnSpPr>
          <p:cNvPr id="10" name="Straight Arrow Connector 9">
            <a:extLst>
              <a:ext uri="{FF2B5EF4-FFF2-40B4-BE49-F238E27FC236}">
                <a16:creationId xmlns:a16="http://schemas.microsoft.com/office/drawing/2014/main" id="{C45CC823-FBA4-8818-E2B9-25177888F56F}"/>
              </a:ext>
            </a:extLst>
          </p:cNvPr>
          <p:cNvCxnSpPr>
            <a:cxnSpLocks/>
          </p:cNvCxnSpPr>
          <p:nvPr/>
        </p:nvCxnSpPr>
        <p:spPr>
          <a:xfrm flipV="1">
            <a:off x="6288066" y="4753704"/>
            <a:ext cx="825115" cy="7168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5F1E27A-3CBB-5AD2-E3E8-E16CD184D754}"/>
              </a:ext>
            </a:extLst>
          </p:cNvPr>
          <p:cNvCxnSpPr>
            <a:cxnSpLocks/>
          </p:cNvCxnSpPr>
          <p:nvPr/>
        </p:nvCxnSpPr>
        <p:spPr>
          <a:xfrm>
            <a:off x="4859183" y="4276428"/>
            <a:ext cx="21156" cy="3368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05157CB-5393-0264-FC62-90EA359C344F}"/>
              </a:ext>
            </a:extLst>
          </p:cNvPr>
          <p:cNvCxnSpPr>
            <a:cxnSpLocks/>
          </p:cNvCxnSpPr>
          <p:nvPr/>
        </p:nvCxnSpPr>
        <p:spPr>
          <a:xfrm flipH="1">
            <a:off x="2449625" y="3581622"/>
            <a:ext cx="984343" cy="3316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1D3C395-D449-1F44-28CB-F628FF2CC5E0}"/>
              </a:ext>
            </a:extLst>
          </p:cNvPr>
          <p:cNvSpPr txBox="1"/>
          <p:nvPr/>
        </p:nvSpPr>
        <p:spPr>
          <a:xfrm>
            <a:off x="2606667" y="3414910"/>
            <a:ext cx="808075" cy="369332"/>
          </a:xfrm>
          <a:prstGeom prst="rect">
            <a:avLst/>
          </a:prstGeom>
          <a:noFill/>
        </p:spPr>
        <p:txBody>
          <a:bodyPr wrap="square" rtlCol="0">
            <a:spAutoFit/>
          </a:bodyPr>
          <a:lstStyle/>
          <a:p>
            <a:r>
              <a:rPr lang="en-GB" dirty="0"/>
              <a:t>YES</a:t>
            </a:r>
          </a:p>
        </p:txBody>
      </p:sp>
      <p:sp>
        <p:nvSpPr>
          <p:cNvPr id="33" name="TextBox 32">
            <a:extLst>
              <a:ext uri="{FF2B5EF4-FFF2-40B4-BE49-F238E27FC236}">
                <a16:creationId xmlns:a16="http://schemas.microsoft.com/office/drawing/2014/main" id="{5A4E62FB-255E-C382-3709-C4C6948DBA11}"/>
              </a:ext>
            </a:extLst>
          </p:cNvPr>
          <p:cNvSpPr txBox="1"/>
          <p:nvPr/>
        </p:nvSpPr>
        <p:spPr>
          <a:xfrm>
            <a:off x="6288065" y="4542317"/>
            <a:ext cx="692891" cy="369332"/>
          </a:xfrm>
          <a:prstGeom prst="rect">
            <a:avLst/>
          </a:prstGeom>
          <a:noFill/>
        </p:spPr>
        <p:txBody>
          <a:bodyPr wrap="square" rtlCol="0">
            <a:spAutoFit/>
          </a:bodyPr>
          <a:lstStyle/>
          <a:p>
            <a:r>
              <a:rPr lang="en-GB" dirty="0"/>
              <a:t>NO</a:t>
            </a:r>
          </a:p>
        </p:txBody>
      </p:sp>
      <p:sp>
        <p:nvSpPr>
          <p:cNvPr id="9" name="Rectangle: Rounded Corners 8">
            <a:extLst>
              <a:ext uri="{FF2B5EF4-FFF2-40B4-BE49-F238E27FC236}">
                <a16:creationId xmlns:a16="http://schemas.microsoft.com/office/drawing/2014/main" id="{60134FD5-2E58-4637-B331-38EFA8B67343}"/>
              </a:ext>
            </a:extLst>
          </p:cNvPr>
          <p:cNvSpPr/>
          <p:nvPr/>
        </p:nvSpPr>
        <p:spPr>
          <a:xfrm>
            <a:off x="6852692" y="3063394"/>
            <a:ext cx="3127246" cy="145020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Procurement / Finance to liaise with BD, Clinical Director and relevant Execs to review and make a collective decision</a:t>
            </a:r>
          </a:p>
        </p:txBody>
      </p:sp>
      <p:sp>
        <p:nvSpPr>
          <p:cNvPr id="13" name="TextBox 12">
            <a:extLst>
              <a:ext uri="{FF2B5EF4-FFF2-40B4-BE49-F238E27FC236}">
                <a16:creationId xmlns:a16="http://schemas.microsoft.com/office/drawing/2014/main" id="{6387D5AE-C1C8-EA28-96A3-657B542FE8D7}"/>
              </a:ext>
            </a:extLst>
          </p:cNvPr>
          <p:cNvSpPr txBox="1"/>
          <p:nvPr/>
        </p:nvSpPr>
        <p:spPr>
          <a:xfrm>
            <a:off x="8047201" y="2521114"/>
            <a:ext cx="808075" cy="369332"/>
          </a:xfrm>
          <a:prstGeom prst="rect">
            <a:avLst/>
          </a:prstGeom>
          <a:noFill/>
        </p:spPr>
        <p:txBody>
          <a:bodyPr wrap="square" rtlCol="0">
            <a:spAutoFit/>
          </a:bodyPr>
          <a:lstStyle/>
          <a:p>
            <a:r>
              <a:rPr lang="en-GB" dirty="0"/>
              <a:t>YES</a:t>
            </a:r>
          </a:p>
        </p:txBody>
      </p:sp>
      <p:cxnSp>
        <p:nvCxnSpPr>
          <p:cNvPr id="16" name="Straight Arrow Connector 15">
            <a:extLst>
              <a:ext uri="{FF2B5EF4-FFF2-40B4-BE49-F238E27FC236}">
                <a16:creationId xmlns:a16="http://schemas.microsoft.com/office/drawing/2014/main" id="{D5297F8E-3A05-4814-2B7D-F9FEA70EE957}"/>
              </a:ext>
            </a:extLst>
          </p:cNvPr>
          <p:cNvCxnSpPr>
            <a:cxnSpLocks/>
          </p:cNvCxnSpPr>
          <p:nvPr/>
        </p:nvCxnSpPr>
        <p:spPr>
          <a:xfrm flipH="1" flipV="1">
            <a:off x="5496137" y="2380095"/>
            <a:ext cx="1321205" cy="6395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82E5EC6-0276-F2E5-CE76-C03D8C81873B}"/>
              </a:ext>
            </a:extLst>
          </p:cNvPr>
          <p:cNvSpPr txBox="1"/>
          <p:nvPr/>
        </p:nvSpPr>
        <p:spPr>
          <a:xfrm>
            <a:off x="5983248" y="2267584"/>
            <a:ext cx="604284" cy="369332"/>
          </a:xfrm>
          <a:prstGeom prst="rect">
            <a:avLst/>
          </a:prstGeom>
          <a:noFill/>
        </p:spPr>
        <p:txBody>
          <a:bodyPr wrap="square" rtlCol="0">
            <a:spAutoFit/>
          </a:bodyPr>
          <a:lstStyle/>
          <a:p>
            <a:r>
              <a:rPr lang="en-GB" dirty="0"/>
              <a:t>NO</a:t>
            </a:r>
          </a:p>
        </p:txBody>
      </p:sp>
    </p:spTree>
    <p:extLst>
      <p:ext uri="{BB962C8B-B14F-4D97-AF65-F5344CB8AC3E}">
        <p14:creationId xmlns:p14="http://schemas.microsoft.com/office/powerpoint/2010/main" val="2466795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380930" y="100322"/>
            <a:ext cx="9955764" cy="461665"/>
          </a:xfrm>
          <a:prstGeom prst="rect">
            <a:avLst/>
          </a:prstGeom>
          <a:noFill/>
        </p:spPr>
        <p:txBody>
          <a:bodyPr wrap="square" rtlCol="0">
            <a:spAutoFit/>
          </a:bodyPr>
          <a:lstStyle/>
          <a:p>
            <a:r>
              <a:rPr lang="en-GB" sz="2400" b="1" dirty="0">
                <a:solidFill>
                  <a:srgbClr val="009900"/>
                </a:solidFill>
              </a:rPr>
              <a:t>Process Flowchart (Requisitions over £50k </a:t>
            </a:r>
            <a:r>
              <a:rPr lang="en-GB" sz="2400" b="1" dirty="0" err="1">
                <a:solidFill>
                  <a:srgbClr val="009900"/>
                </a:solidFill>
              </a:rPr>
              <a:t>incl</a:t>
            </a:r>
            <a:r>
              <a:rPr lang="en-GB" sz="2400" b="1" dirty="0">
                <a:solidFill>
                  <a:srgbClr val="009900"/>
                </a:solidFill>
              </a:rPr>
              <a:t> VAT)</a:t>
            </a:r>
          </a:p>
        </p:txBody>
      </p:sp>
      <p:sp>
        <p:nvSpPr>
          <p:cNvPr id="2" name="Rectangle: Rounded Corners 1">
            <a:extLst>
              <a:ext uri="{FF2B5EF4-FFF2-40B4-BE49-F238E27FC236}">
                <a16:creationId xmlns:a16="http://schemas.microsoft.com/office/drawing/2014/main" id="{358F82D3-27ED-295B-C3AC-3D145918F7AA}"/>
              </a:ext>
            </a:extLst>
          </p:cNvPr>
          <p:cNvSpPr/>
          <p:nvPr/>
        </p:nvSpPr>
        <p:spPr>
          <a:xfrm>
            <a:off x="223531" y="1088248"/>
            <a:ext cx="2213779" cy="135696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Staff to seek authorisation from Borough Director to purchase</a:t>
            </a:r>
          </a:p>
        </p:txBody>
      </p:sp>
      <p:cxnSp>
        <p:nvCxnSpPr>
          <p:cNvPr id="7" name="Straight Arrow Connector 6">
            <a:extLst>
              <a:ext uri="{FF2B5EF4-FFF2-40B4-BE49-F238E27FC236}">
                <a16:creationId xmlns:a16="http://schemas.microsoft.com/office/drawing/2014/main" id="{C45E1CAA-367F-CC14-F62D-F41AD77C179B}"/>
              </a:ext>
            </a:extLst>
          </p:cNvPr>
          <p:cNvCxnSpPr>
            <a:cxnSpLocks/>
          </p:cNvCxnSpPr>
          <p:nvPr/>
        </p:nvCxnSpPr>
        <p:spPr>
          <a:xfrm>
            <a:off x="1165991" y="2521175"/>
            <a:ext cx="0" cy="2989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1103E398-BE29-7FB6-DD29-9D730B7779DE}"/>
              </a:ext>
            </a:extLst>
          </p:cNvPr>
          <p:cNvSpPr txBox="1"/>
          <p:nvPr/>
        </p:nvSpPr>
        <p:spPr>
          <a:xfrm>
            <a:off x="2537543" y="1374494"/>
            <a:ext cx="604284" cy="369332"/>
          </a:xfrm>
          <a:prstGeom prst="rect">
            <a:avLst/>
          </a:prstGeom>
          <a:noFill/>
        </p:spPr>
        <p:txBody>
          <a:bodyPr wrap="square" rtlCol="0">
            <a:spAutoFit/>
          </a:bodyPr>
          <a:lstStyle/>
          <a:p>
            <a:r>
              <a:rPr lang="en-GB" dirty="0"/>
              <a:t>NO</a:t>
            </a:r>
          </a:p>
        </p:txBody>
      </p:sp>
      <p:sp>
        <p:nvSpPr>
          <p:cNvPr id="35" name="Rectangle: Rounded Corners 34">
            <a:extLst>
              <a:ext uri="{FF2B5EF4-FFF2-40B4-BE49-F238E27FC236}">
                <a16:creationId xmlns:a16="http://schemas.microsoft.com/office/drawing/2014/main" id="{92721D27-E0AB-C6D2-5625-B90C268C575F}"/>
              </a:ext>
            </a:extLst>
          </p:cNvPr>
          <p:cNvSpPr/>
          <p:nvPr/>
        </p:nvSpPr>
        <p:spPr>
          <a:xfrm>
            <a:off x="3192414" y="1120808"/>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Purchase to be discontinued</a:t>
            </a:r>
          </a:p>
        </p:txBody>
      </p:sp>
      <p:cxnSp>
        <p:nvCxnSpPr>
          <p:cNvPr id="58" name="Straight Arrow Connector 57">
            <a:extLst>
              <a:ext uri="{FF2B5EF4-FFF2-40B4-BE49-F238E27FC236}">
                <a16:creationId xmlns:a16="http://schemas.microsoft.com/office/drawing/2014/main" id="{B7A28772-415E-7C65-6C34-FE83DCAF8533}"/>
              </a:ext>
            </a:extLst>
          </p:cNvPr>
          <p:cNvCxnSpPr>
            <a:cxnSpLocks/>
          </p:cNvCxnSpPr>
          <p:nvPr/>
        </p:nvCxnSpPr>
        <p:spPr>
          <a:xfrm>
            <a:off x="2483942" y="1743826"/>
            <a:ext cx="476716" cy="78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Rectangle: Rounded Corners 59">
            <a:extLst>
              <a:ext uri="{FF2B5EF4-FFF2-40B4-BE49-F238E27FC236}">
                <a16:creationId xmlns:a16="http://schemas.microsoft.com/office/drawing/2014/main" id="{A557A08F-CB45-D0D1-79EF-1E5CC9B617EA}"/>
              </a:ext>
            </a:extLst>
          </p:cNvPr>
          <p:cNvSpPr/>
          <p:nvPr/>
        </p:nvSpPr>
        <p:spPr>
          <a:xfrm>
            <a:off x="180766" y="2925067"/>
            <a:ext cx="2438401" cy="12502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Request to be reviewed by Trust Execs</a:t>
            </a:r>
          </a:p>
        </p:txBody>
      </p:sp>
      <p:sp>
        <p:nvSpPr>
          <p:cNvPr id="61" name="TextBox 60">
            <a:extLst>
              <a:ext uri="{FF2B5EF4-FFF2-40B4-BE49-F238E27FC236}">
                <a16:creationId xmlns:a16="http://schemas.microsoft.com/office/drawing/2014/main" id="{27BC28A8-FCB9-7BA2-3A1B-5E3D5D1CB379}"/>
              </a:ext>
            </a:extLst>
          </p:cNvPr>
          <p:cNvSpPr txBox="1"/>
          <p:nvPr/>
        </p:nvSpPr>
        <p:spPr>
          <a:xfrm>
            <a:off x="1228507" y="2461602"/>
            <a:ext cx="808075" cy="369332"/>
          </a:xfrm>
          <a:prstGeom prst="rect">
            <a:avLst/>
          </a:prstGeom>
          <a:noFill/>
        </p:spPr>
        <p:txBody>
          <a:bodyPr wrap="square" rtlCol="0">
            <a:spAutoFit/>
          </a:bodyPr>
          <a:lstStyle/>
          <a:p>
            <a:r>
              <a:rPr lang="en-GB" dirty="0"/>
              <a:t>YES</a:t>
            </a:r>
          </a:p>
        </p:txBody>
      </p:sp>
      <p:cxnSp>
        <p:nvCxnSpPr>
          <p:cNvPr id="62" name="Straight Arrow Connector 61">
            <a:extLst>
              <a:ext uri="{FF2B5EF4-FFF2-40B4-BE49-F238E27FC236}">
                <a16:creationId xmlns:a16="http://schemas.microsoft.com/office/drawing/2014/main" id="{1ABD708C-64C4-1C87-6140-13A9D60CC27D}"/>
              </a:ext>
            </a:extLst>
          </p:cNvPr>
          <p:cNvCxnSpPr>
            <a:cxnSpLocks/>
          </p:cNvCxnSpPr>
          <p:nvPr/>
        </p:nvCxnSpPr>
        <p:spPr>
          <a:xfrm>
            <a:off x="1146521" y="4269408"/>
            <a:ext cx="0" cy="2989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DB6AC91B-35BB-2A3D-1770-2BA5ADA670D7}"/>
              </a:ext>
            </a:extLst>
          </p:cNvPr>
          <p:cNvSpPr txBox="1"/>
          <p:nvPr/>
        </p:nvSpPr>
        <p:spPr>
          <a:xfrm>
            <a:off x="1228507" y="4269408"/>
            <a:ext cx="808075" cy="369332"/>
          </a:xfrm>
          <a:prstGeom prst="rect">
            <a:avLst/>
          </a:prstGeom>
          <a:noFill/>
        </p:spPr>
        <p:txBody>
          <a:bodyPr wrap="square" rtlCol="0">
            <a:spAutoFit/>
          </a:bodyPr>
          <a:lstStyle/>
          <a:p>
            <a:r>
              <a:rPr lang="en-GB" dirty="0"/>
              <a:t>YES</a:t>
            </a:r>
          </a:p>
        </p:txBody>
      </p:sp>
      <p:sp>
        <p:nvSpPr>
          <p:cNvPr id="64" name="Rectangle: Rounded Corners 63">
            <a:extLst>
              <a:ext uri="{FF2B5EF4-FFF2-40B4-BE49-F238E27FC236}">
                <a16:creationId xmlns:a16="http://schemas.microsoft.com/office/drawing/2014/main" id="{7513F445-FCF6-0BC5-F4C1-5A67EC995D63}"/>
              </a:ext>
            </a:extLst>
          </p:cNvPr>
          <p:cNvSpPr/>
          <p:nvPr/>
        </p:nvSpPr>
        <p:spPr>
          <a:xfrm>
            <a:off x="186764" y="4674994"/>
            <a:ext cx="2438401" cy="12502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Request to be reviewed by ICB</a:t>
            </a:r>
          </a:p>
        </p:txBody>
      </p:sp>
      <p:sp>
        <p:nvSpPr>
          <p:cNvPr id="65" name="TextBox 64">
            <a:extLst>
              <a:ext uri="{FF2B5EF4-FFF2-40B4-BE49-F238E27FC236}">
                <a16:creationId xmlns:a16="http://schemas.microsoft.com/office/drawing/2014/main" id="{4EB163C7-A1B2-1CE4-9455-81A909FE2674}"/>
              </a:ext>
            </a:extLst>
          </p:cNvPr>
          <p:cNvSpPr txBox="1"/>
          <p:nvPr/>
        </p:nvSpPr>
        <p:spPr>
          <a:xfrm>
            <a:off x="2722300" y="4921622"/>
            <a:ext cx="808075" cy="369332"/>
          </a:xfrm>
          <a:prstGeom prst="rect">
            <a:avLst/>
          </a:prstGeom>
          <a:noFill/>
        </p:spPr>
        <p:txBody>
          <a:bodyPr wrap="square" rtlCol="0">
            <a:spAutoFit/>
          </a:bodyPr>
          <a:lstStyle/>
          <a:p>
            <a:r>
              <a:rPr lang="en-GB" dirty="0"/>
              <a:t>YES</a:t>
            </a:r>
          </a:p>
        </p:txBody>
      </p:sp>
      <p:cxnSp>
        <p:nvCxnSpPr>
          <p:cNvPr id="66" name="Straight Arrow Connector 65">
            <a:extLst>
              <a:ext uri="{FF2B5EF4-FFF2-40B4-BE49-F238E27FC236}">
                <a16:creationId xmlns:a16="http://schemas.microsoft.com/office/drawing/2014/main" id="{4B7A4613-8440-9EA3-25EC-8A5177340FE9}"/>
              </a:ext>
            </a:extLst>
          </p:cNvPr>
          <p:cNvCxnSpPr>
            <a:cxnSpLocks/>
          </p:cNvCxnSpPr>
          <p:nvPr/>
        </p:nvCxnSpPr>
        <p:spPr>
          <a:xfrm>
            <a:off x="2733297" y="5300098"/>
            <a:ext cx="507822" cy="9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Rounded Corners 67">
            <a:extLst>
              <a:ext uri="{FF2B5EF4-FFF2-40B4-BE49-F238E27FC236}">
                <a16:creationId xmlns:a16="http://schemas.microsoft.com/office/drawing/2014/main" id="{3244040A-B122-8B80-2401-E45310B7C2B4}"/>
              </a:ext>
            </a:extLst>
          </p:cNvPr>
          <p:cNvSpPr/>
          <p:nvPr/>
        </p:nvSpPr>
        <p:spPr>
          <a:xfrm>
            <a:off x="3349981" y="4684138"/>
            <a:ext cx="2438401" cy="12502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Request to be reviewed by NHSE</a:t>
            </a:r>
          </a:p>
        </p:txBody>
      </p:sp>
      <p:sp>
        <p:nvSpPr>
          <p:cNvPr id="69" name="Rectangle: Rounded Corners 68">
            <a:extLst>
              <a:ext uri="{FF2B5EF4-FFF2-40B4-BE49-F238E27FC236}">
                <a16:creationId xmlns:a16="http://schemas.microsoft.com/office/drawing/2014/main" id="{3AE6943C-BD14-014D-C386-1B1460288A34}"/>
              </a:ext>
            </a:extLst>
          </p:cNvPr>
          <p:cNvSpPr/>
          <p:nvPr/>
        </p:nvSpPr>
        <p:spPr>
          <a:xfrm>
            <a:off x="6852692" y="2925067"/>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Procurement Team responds to staff and provides rationale</a:t>
            </a:r>
          </a:p>
        </p:txBody>
      </p:sp>
      <p:cxnSp>
        <p:nvCxnSpPr>
          <p:cNvPr id="70" name="Straight Arrow Connector 69">
            <a:extLst>
              <a:ext uri="{FF2B5EF4-FFF2-40B4-BE49-F238E27FC236}">
                <a16:creationId xmlns:a16="http://schemas.microsoft.com/office/drawing/2014/main" id="{20CFAA41-8516-010E-AB16-461A1FFD50B1}"/>
              </a:ext>
            </a:extLst>
          </p:cNvPr>
          <p:cNvCxnSpPr>
            <a:cxnSpLocks/>
          </p:cNvCxnSpPr>
          <p:nvPr/>
        </p:nvCxnSpPr>
        <p:spPr>
          <a:xfrm>
            <a:off x="2797227" y="3429000"/>
            <a:ext cx="390128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042302C5-4394-495F-68B8-6B7736BD2871}"/>
              </a:ext>
            </a:extLst>
          </p:cNvPr>
          <p:cNvCxnSpPr>
            <a:cxnSpLocks/>
          </p:cNvCxnSpPr>
          <p:nvPr/>
        </p:nvCxnSpPr>
        <p:spPr>
          <a:xfrm flipV="1">
            <a:off x="2619167" y="3646641"/>
            <a:ext cx="3973019" cy="9920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345D03E3-676B-86DA-0D24-E58BBD3E96FC}"/>
              </a:ext>
            </a:extLst>
          </p:cNvPr>
          <p:cNvCxnSpPr>
            <a:cxnSpLocks/>
          </p:cNvCxnSpPr>
          <p:nvPr/>
        </p:nvCxnSpPr>
        <p:spPr>
          <a:xfrm flipV="1">
            <a:off x="5788382" y="3799041"/>
            <a:ext cx="956204" cy="8117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2135F367-3BD0-467A-F34A-FFB6B0C02592}"/>
              </a:ext>
            </a:extLst>
          </p:cNvPr>
          <p:cNvSpPr txBox="1"/>
          <p:nvPr/>
        </p:nvSpPr>
        <p:spPr>
          <a:xfrm>
            <a:off x="5366984" y="3448802"/>
            <a:ext cx="604284" cy="369332"/>
          </a:xfrm>
          <a:prstGeom prst="rect">
            <a:avLst/>
          </a:prstGeom>
          <a:noFill/>
        </p:spPr>
        <p:txBody>
          <a:bodyPr wrap="square" rtlCol="0">
            <a:spAutoFit/>
          </a:bodyPr>
          <a:lstStyle/>
          <a:p>
            <a:r>
              <a:rPr lang="en-GB" dirty="0"/>
              <a:t>NO</a:t>
            </a:r>
          </a:p>
        </p:txBody>
      </p:sp>
      <p:sp>
        <p:nvSpPr>
          <p:cNvPr id="78" name="TextBox 77">
            <a:extLst>
              <a:ext uri="{FF2B5EF4-FFF2-40B4-BE49-F238E27FC236}">
                <a16:creationId xmlns:a16="http://schemas.microsoft.com/office/drawing/2014/main" id="{2E4E5ECD-F146-06E2-0481-E09162AEBD86}"/>
              </a:ext>
            </a:extLst>
          </p:cNvPr>
          <p:cNvSpPr txBox="1"/>
          <p:nvPr/>
        </p:nvSpPr>
        <p:spPr>
          <a:xfrm>
            <a:off x="5733268" y="3863532"/>
            <a:ext cx="604284" cy="369332"/>
          </a:xfrm>
          <a:prstGeom prst="rect">
            <a:avLst/>
          </a:prstGeom>
          <a:noFill/>
        </p:spPr>
        <p:txBody>
          <a:bodyPr wrap="square" rtlCol="0">
            <a:spAutoFit/>
          </a:bodyPr>
          <a:lstStyle/>
          <a:p>
            <a:r>
              <a:rPr lang="en-GB" dirty="0"/>
              <a:t>NO</a:t>
            </a:r>
          </a:p>
        </p:txBody>
      </p:sp>
      <p:sp>
        <p:nvSpPr>
          <p:cNvPr id="79" name="Rectangle: Rounded Corners 78">
            <a:extLst>
              <a:ext uri="{FF2B5EF4-FFF2-40B4-BE49-F238E27FC236}">
                <a16:creationId xmlns:a16="http://schemas.microsoft.com/office/drawing/2014/main" id="{24BE2191-08BB-7E66-119D-B6EC85C6BDBA}"/>
              </a:ext>
            </a:extLst>
          </p:cNvPr>
          <p:cNvSpPr/>
          <p:nvPr/>
        </p:nvSpPr>
        <p:spPr>
          <a:xfrm>
            <a:off x="6852692" y="1088248"/>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Is there an alternative, more cost-effective solution?</a:t>
            </a:r>
          </a:p>
        </p:txBody>
      </p:sp>
      <p:cxnSp>
        <p:nvCxnSpPr>
          <p:cNvPr id="80" name="Straight Arrow Connector 79">
            <a:extLst>
              <a:ext uri="{FF2B5EF4-FFF2-40B4-BE49-F238E27FC236}">
                <a16:creationId xmlns:a16="http://schemas.microsoft.com/office/drawing/2014/main" id="{3C44E85F-233E-471B-1888-DEDDA3ED17AF}"/>
              </a:ext>
            </a:extLst>
          </p:cNvPr>
          <p:cNvCxnSpPr>
            <a:cxnSpLocks/>
          </p:cNvCxnSpPr>
          <p:nvPr/>
        </p:nvCxnSpPr>
        <p:spPr>
          <a:xfrm flipV="1">
            <a:off x="8004553" y="2519191"/>
            <a:ext cx="0" cy="2664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9E421902-4865-7DF2-B501-132A66F28A8B}"/>
              </a:ext>
            </a:extLst>
          </p:cNvPr>
          <p:cNvCxnSpPr>
            <a:cxnSpLocks/>
          </p:cNvCxnSpPr>
          <p:nvPr/>
        </p:nvCxnSpPr>
        <p:spPr>
          <a:xfrm flipH="1">
            <a:off x="5788382" y="1766731"/>
            <a:ext cx="9562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62E82A41-6EE3-92F1-FC52-469FF5C13F57}"/>
              </a:ext>
            </a:extLst>
          </p:cNvPr>
          <p:cNvSpPr txBox="1"/>
          <p:nvPr/>
        </p:nvSpPr>
        <p:spPr>
          <a:xfrm>
            <a:off x="5949099" y="1298480"/>
            <a:ext cx="604284" cy="369332"/>
          </a:xfrm>
          <a:prstGeom prst="rect">
            <a:avLst/>
          </a:prstGeom>
          <a:noFill/>
        </p:spPr>
        <p:txBody>
          <a:bodyPr wrap="square" rtlCol="0">
            <a:spAutoFit/>
          </a:bodyPr>
          <a:lstStyle/>
          <a:p>
            <a:r>
              <a:rPr lang="en-GB" dirty="0"/>
              <a:t>NO</a:t>
            </a:r>
          </a:p>
        </p:txBody>
      </p:sp>
      <p:cxnSp>
        <p:nvCxnSpPr>
          <p:cNvPr id="87" name="Straight Arrow Connector 86">
            <a:extLst>
              <a:ext uri="{FF2B5EF4-FFF2-40B4-BE49-F238E27FC236}">
                <a16:creationId xmlns:a16="http://schemas.microsoft.com/office/drawing/2014/main" id="{D1342F8F-4AE4-A3C4-7994-DCFDE34E6492}"/>
              </a:ext>
            </a:extLst>
          </p:cNvPr>
          <p:cNvCxnSpPr>
            <a:cxnSpLocks/>
          </p:cNvCxnSpPr>
          <p:nvPr/>
        </p:nvCxnSpPr>
        <p:spPr>
          <a:xfrm>
            <a:off x="9283975" y="1729599"/>
            <a:ext cx="507822" cy="9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CAD06337-2990-0B25-B72C-FA4AAF2171F0}"/>
              </a:ext>
            </a:extLst>
          </p:cNvPr>
          <p:cNvSpPr txBox="1"/>
          <p:nvPr/>
        </p:nvSpPr>
        <p:spPr>
          <a:xfrm>
            <a:off x="9250419" y="1342893"/>
            <a:ext cx="808075" cy="369332"/>
          </a:xfrm>
          <a:prstGeom prst="rect">
            <a:avLst/>
          </a:prstGeom>
          <a:noFill/>
        </p:spPr>
        <p:txBody>
          <a:bodyPr wrap="square" rtlCol="0">
            <a:spAutoFit/>
          </a:bodyPr>
          <a:lstStyle/>
          <a:p>
            <a:r>
              <a:rPr lang="en-GB" dirty="0"/>
              <a:t>YES</a:t>
            </a:r>
          </a:p>
        </p:txBody>
      </p:sp>
      <p:sp>
        <p:nvSpPr>
          <p:cNvPr id="89" name="Rectangle: Rounded Corners 88">
            <a:extLst>
              <a:ext uri="{FF2B5EF4-FFF2-40B4-BE49-F238E27FC236}">
                <a16:creationId xmlns:a16="http://schemas.microsoft.com/office/drawing/2014/main" id="{EF8C80C3-6B02-36D6-0086-642930A1316C}"/>
              </a:ext>
            </a:extLst>
          </p:cNvPr>
          <p:cNvSpPr/>
          <p:nvPr/>
        </p:nvSpPr>
        <p:spPr>
          <a:xfrm>
            <a:off x="9911519" y="1062871"/>
            <a:ext cx="1942215" cy="172273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Procurement Team to support purchase to ensure VFM</a:t>
            </a:r>
          </a:p>
        </p:txBody>
      </p:sp>
      <p:cxnSp>
        <p:nvCxnSpPr>
          <p:cNvPr id="91" name="Straight Connector 90">
            <a:extLst>
              <a:ext uri="{FF2B5EF4-FFF2-40B4-BE49-F238E27FC236}">
                <a16:creationId xmlns:a16="http://schemas.microsoft.com/office/drawing/2014/main" id="{A49B1E52-E9AD-9465-FC60-DA5DCD6DCA44}"/>
              </a:ext>
            </a:extLst>
          </p:cNvPr>
          <p:cNvCxnSpPr>
            <a:cxnSpLocks/>
          </p:cNvCxnSpPr>
          <p:nvPr/>
        </p:nvCxnSpPr>
        <p:spPr>
          <a:xfrm flipH="1">
            <a:off x="10572259" y="2925067"/>
            <a:ext cx="28401" cy="35714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7433C7D-5701-AC91-63AE-66A4E2F0A523}"/>
              </a:ext>
            </a:extLst>
          </p:cNvPr>
          <p:cNvCxnSpPr>
            <a:cxnSpLocks/>
          </p:cNvCxnSpPr>
          <p:nvPr/>
        </p:nvCxnSpPr>
        <p:spPr>
          <a:xfrm>
            <a:off x="1146521" y="6496493"/>
            <a:ext cx="94257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A72DC40-3C9A-6A0C-860F-C994D15FA32E}"/>
              </a:ext>
            </a:extLst>
          </p:cNvPr>
          <p:cNvCxnSpPr>
            <a:cxnSpLocks/>
          </p:cNvCxnSpPr>
          <p:nvPr/>
        </p:nvCxnSpPr>
        <p:spPr>
          <a:xfrm flipV="1">
            <a:off x="1165991" y="6060929"/>
            <a:ext cx="0" cy="4355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0FCE41B8-4CB0-7BB7-F645-BB9F338949CC}"/>
              </a:ext>
            </a:extLst>
          </p:cNvPr>
          <p:cNvCxnSpPr>
            <a:cxnSpLocks/>
          </p:cNvCxnSpPr>
          <p:nvPr/>
        </p:nvCxnSpPr>
        <p:spPr>
          <a:xfrm flipV="1">
            <a:off x="4537237" y="6060929"/>
            <a:ext cx="0" cy="4355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64E21676-11CE-0D8D-D93F-5AA512003DB7}"/>
              </a:ext>
            </a:extLst>
          </p:cNvPr>
          <p:cNvSpPr txBox="1"/>
          <p:nvPr/>
        </p:nvSpPr>
        <p:spPr>
          <a:xfrm>
            <a:off x="6012025" y="4877776"/>
            <a:ext cx="808075" cy="369332"/>
          </a:xfrm>
          <a:prstGeom prst="rect">
            <a:avLst/>
          </a:prstGeom>
          <a:noFill/>
        </p:spPr>
        <p:txBody>
          <a:bodyPr wrap="square" rtlCol="0">
            <a:spAutoFit/>
          </a:bodyPr>
          <a:lstStyle/>
          <a:p>
            <a:r>
              <a:rPr lang="en-GB" dirty="0"/>
              <a:t>YES</a:t>
            </a:r>
          </a:p>
        </p:txBody>
      </p:sp>
      <p:cxnSp>
        <p:nvCxnSpPr>
          <p:cNvPr id="101" name="Straight Arrow Connector 100">
            <a:extLst>
              <a:ext uri="{FF2B5EF4-FFF2-40B4-BE49-F238E27FC236}">
                <a16:creationId xmlns:a16="http://schemas.microsoft.com/office/drawing/2014/main" id="{66AA99E4-679A-5DCC-985E-70537009573F}"/>
              </a:ext>
            </a:extLst>
          </p:cNvPr>
          <p:cNvCxnSpPr>
            <a:cxnSpLocks/>
          </p:cNvCxnSpPr>
          <p:nvPr/>
        </p:nvCxnSpPr>
        <p:spPr>
          <a:xfrm>
            <a:off x="5997330" y="5315165"/>
            <a:ext cx="507822" cy="9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Rectangle: Rounded Corners 101">
            <a:extLst>
              <a:ext uri="{FF2B5EF4-FFF2-40B4-BE49-F238E27FC236}">
                <a16:creationId xmlns:a16="http://schemas.microsoft.com/office/drawing/2014/main" id="{AA0103C9-9824-85C2-5A67-F023D61A5108}"/>
              </a:ext>
            </a:extLst>
          </p:cNvPr>
          <p:cNvSpPr/>
          <p:nvPr/>
        </p:nvSpPr>
        <p:spPr>
          <a:xfrm>
            <a:off x="6696003" y="4492682"/>
            <a:ext cx="1942215" cy="172273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Purchase approved</a:t>
            </a:r>
          </a:p>
        </p:txBody>
      </p:sp>
    </p:spTree>
    <p:extLst>
      <p:ext uri="{BB962C8B-B14F-4D97-AF65-F5344CB8AC3E}">
        <p14:creationId xmlns:p14="http://schemas.microsoft.com/office/powerpoint/2010/main" val="2505765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85900-4734-FC63-9DC1-A4F0971A77B9}"/>
            </a:ext>
          </a:extLst>
        </p:cNvPr>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2303A040-332C-0647-0F7A-C28862CDE9A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5C75ADD4-DBD2-A80B-76A3-48C4CBB89126}"/>
              </a:ext>
            </a:extLst>
          </p:cNvPr>
          <p:cNvSpPr txBox="1"/>
          <p:nvPr/>
        </p:nvSpPr>
        <p:spPr>
          <a:xfrm>
            <a:off x="281618" y="216688"/>
            <a:ext cx="9955764" cy="461665"/>
          </a:xfrm>
          <a:prstGeom prst="rect">
            <a:avLst/>
          </a:prstGeom>
          <a:noFill/>
        </p:spPr>
        <p:txBody>
          <a:bodyPr wrap="square" rtlCol="0">
            <a:spAutoFit/>
          </a:bodyPr>
          <a:lstStyle/>
          <a:p>
            <a:r>
              <a:rPr lang="en-GB" sz="2400" b="1" dirty="0">
                <a:solidFill>
                  <a:srgbClr val="009900"/>
                </a:solidFill>
              </a:rPr>
              <a:t>Review Process</a:t>
            </a:r>
          </a:p>
        </p:txBody>
      </p:sp>
      <p:sp>
        <p:nvSpPr>
          <p:cNvPr id="5" name="Slide Number Placeholder 4">
            <a:extLst>
              <a:ext uri="{FF2B5EF4-FFF2-40B4-BE49-F238E27FC236}">
                <a16:creationId xmlns:a16="http://schemas.microsoft.com/office/drawing/2014/main" id="{04F4D61F-4CEF-826A-5A86-21739A08A744}"/>
              </a:ext>
            </a:extLst>
          </p:cNvPr>
          <p:cNvSpPr>
            <a:spLocks noGrp="1"/>
          </p:cNvSpPr>
          <p:nvPr>
            <p:ph type="sldNum" sz="quarter" idx="12"/>
          </p:nvPr>
        </p:nvSpPr>
        <p:spPr/>
        <p:txBody>
          <a:bodyPr/>
          <a:lstStyle/>
          <a:p>
            <a:fld id="{F6618FFE-8358-43C6-9DBB-FA90C17F96FF}" type="slidenum">
              <a:rPr lang="en-GB" smtClean="0"/>
              <a:t>12</a:t>
            </a:fld>
            <a:endParaRPr lang="en-GB"/>
          </a:p>
        </p:txBody>
      </p:sp>
      <p:sp>
        <p:nvSpPr>
          <p:cNvPr id="4" name="TextBox 3">
            <a:extLst>
              <a:ext uri="{FF2B5EF4-FFF2-40B4-BE49-F238E27FC236}">
                <a16:creationId xmlns:a16="http://schemas.microsoft.com/office/drawing/2014/main" id="{4921F5AA-25DE-F9EA-50D6-3DC06401C4BD}"/>
              </a:ext>
            </a:extLst>
          </p:cNvPr>
          <p:cNvSpPr txBox="1"/>
          <p:nvPr/>
        </p:nvSpPr>
        <p:spPr>
          <a:xfrm>
            <a:off x="522514" y="978195"/>
            <a:ext cx="10450286" cy="5447645"/>
          </a:xfrm>
          <a:prstGeom prst="rect">
            <a:avLst/>
          </a:prstGeom>
          <a:noFill/>
        </p:spPr>
        <p:txBody>
          <a:bodyPr wrap="square" rtlCol="0">
            <a:spAutoFit/>
          </a:bodyPr>
          <a:lstStyle/>
          <a:p>
            <a:r>
              <a:rPr lang="en-GB" sz="2400" dirty="0"/>
              <a:t>To ensure this new process works in line with all stakeholders’ expectations, it is proposed that data of all requests reviewed by the TA will be collated and reported to the NP workstream every 2 weeks, in order to review the types of requests coming through, and understand the rationale for each decision made, and whether the process does not unnecessarily delay the purchasing process and have a negative impact on clinical services.</a:t>
            </a:r>
          </a:p>
          <a:p>
            <a:endParaRPr lang="en-GB" sz="2400" dirty="0"/>
          </a:p>
          <a:p>
            <a:r>
              <a:rPr lang="en-GB" sz="2400" dirty="0"/>
              <a:t>For the first 2 weeks, a short-term pause to the process will be in place, no longer than 2 weeks, to ensure any lessons learnt and data is shared with BD, clinical directors and executives, in order to provide assurances that the new process is working well, as well as opportunity for Trust colleagues to feedback any comments or observations that can be taken into account if the TA process needs refining.</a:t>
            </a:r>
          </a:p>
          <a:p>
            <a:endParaRPr lang="en-GB" dirty="0"/>
          </a:p>
          <a:p>
            <a:endParaRPr lang="en-GB" dirty="0"/>
          </a:p>
        </p:txBody>
      </p:sp>
    </p:spTree>
    <p:extLst>
      <p:ext uri="{BB962C8B-B14F-4D97-AF65-F5344CB8AC3E}">
        <p14:creationId xmlns:p14="http://schemas.microsoft.com/office/powerpoint/2010/main" val="2865928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522514" y="345233"/>
            <a:ext cx="9955764" cy="461665"/>
          </a:xfrm>
          <a:prstGeom prst="rect">
            <a:avLst/>
          </a:prstGeom>
          <a:noFill/>
        </p:spPr>
        <p:txBody>
          <a:bodyPr wrap="square" rtlCol="0">
            <a:spAutoFit/>
          </a:bodyPr>
          <a:lstStyle/>
          <a:p>
            <a:r>
              <a:rPr lang="en-GB" sz="2400" b="1" dirty="0">
                <a:solidFill>
                  <a:srgbClr val="009900"/>
                </a:solidFill>
              </a:rPr>
              <a:t>Timings (applicable to only spend requests that are £50k or over)</a:t>
            </a:r>
          </a:p>
        </p:txBody>
      </p:sp>
      <p:sp>
        <p:nvSpPr>
          <p:cNvPr id="5" name="Slide Number Placeholder 4">
            <a:extLst>
              <a:ext uri="{FF2B5EF4-FFF2-40B4-BE49-F238E27FC236}">
                <a16:creationId xmlns:a16="http://schemas.microsoft.com/office/drawing/2014/main" id="{5A23E547-9768-463B-9A0C-34722CD375AD}"/>
              </a:ext>
            </a:extLst>
          </p:cNvPr>
          <p:cNvSpPr>
            <a:spLocks noGrp="1"/>
          </p:cNvSpPr>
          <p:nvPr>
            <p:ph type="sldNum" sz="quarter" idx="12"/>
          </p:nvPr>
        </p:nvSpPr>
        <p:spPr/>
        <p:txBody>
          <a:bodyPr/>
          <a:lstStyle/>
          <a:p>
            <a:fld id="{F6618FFE-8358-43C6-9DBB-FA90C17F96FF}" type="slidenum">
              <a:rPr lang="en-GB" smtClean="0"/>
              <a:t>13</a:t>
            </a:fld>
            <a:endParaRPr lang="en-GB"/>
          </a:p>
        </p:txBody>
      </p:sp>
      <p:sp>
        <p:nvSpPr>
          <p:cNvPr id="3" name="TextBox 2">
            <a:extLst>
              <a:ext uri="{FF2B5EF4-FFF2-40B4-BE49-F238E27FC236}">
                <a16:creationId xmlns:a16="http://schemas.microsoft.com/office/drawing/2014/main" id="{79B6AD9E-E13D-C2C4-59E5-03D1C5AB6E5C}"/>
              </a:ext>
            </a:extLst>
          </p:cNvPr>
          <p:cNvSpPr txBox="1"/>
          <p:nvPr/>
        </p:nvSpPr>
        <p:spPr>
          <a:xfrm>
            <a:off x="688369" y="1016384"/>
            <a:ext cx="10471631" cy="4708981"/>
          </a:xfrm>
          <a:prstGeom prst="rect">
            <a:avLst/>
          </a:prstGeom>
          <a:noFill/>
        </p:spPr>
        <p:txBody>
          <a:bodyPr wrap="square" rtlCol="0">
            <a:spAutoFit/>
          </a:bodyPr>
          <a:lstStyle/>
          <a:p>
            <a:pPr marL="342900" indent="-342900">
              <a:buFont typeface="Arial" panose="020B0604020202020204" pitchFamily="34" charset="0"/>
              <a:buChar char="•"/>
            </a:pPr>
            <a:r>
              <a:rPr lang="en-GB" sz="2000" dirty="0"/>
              <a:t>The Triple Lock should operate to a strict weekly timescale with panels scheduled in advance to provide a clear structure for decision making, communication and to avoid any delays: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Organisational requests made by the end of each week</a:t>
            </a:r>
          </a:p>
          <a:p>
            <a:pPr marL="342900" indent="-342900">
              <a:buFont typeface="Arial" panose="020B0604020202020204" pitchFamily="34" charset="0"/>
              <a:buChar char="•"/>
            </a:pPr>
            <a:r>
              <a:rPr lang="en-GB" sz="2000" dirty="0"/>
              <a:t>Monday - Organisational panel considers the requests and shares with the ICB</a:t>
            </a:r>
          </a:p>
          <a:p>
            <a:pPr marL="342900" indent="-342900">
              <a:buFont typeface="Arial" panose="020B0604020202020204" pitchFamily="34" charset="0"/>
              <a:buChar char="•"/>
            </a:pPr>
            <a:r>
              <a:rPr lang="en-GB" sz="2000" dirty="0"/>
              <a:t>Tuesday – ICB panel considers the requests approved by the organisations and shares the total system requests with NHSE</a:t>
            </a:r>
          </a:p>
          <a:p>
            <a:pPr marL="342900" indent="-342900">
              <a:buFont typeface="Arial" panose="020B0604020202020204" pitchFamily="34" charset="0"/>
              <a:buChar char="•"/>
            </a:pPr>
            <a:r>
              <a:rPr lang="en-GB" sz="2000" dirty="0"/>
              <a:t>Wednesday / Thursday – NHSE panel considers the requests approved by the ICB</a:t>
            </a:r>
          </a:p>
          <a:p>
            <a:pPr marL="342900" indent="-342900">
              <a:buFont typeface="Arial" panose="020B0604020202020204" pitchFamily="34" charset="0"/>
              <a:buChar char="•"/>
            </a:pPr>
            <a:r>
              <a:rPr lang="en-GB" sz="2000" dirty="0"/>
              <a:t>By the end of Thursday – NHSE communicates the decisions to the ICB</a:t>
            </a:r>
          </a:p>
          <a:p>
            <a:pPr marL="342900" indent="-342900">
              <a:buFont typeface="Arial" panose="020B0604020202020204" pitchFamily="34" charset="0"/>
              <a:buChar char="•"/>
            </a:pPr>
            <a:r>
              <a:rPr lang="en-GB" sz="2000" dirty="0"/>
              <a:t>By the end of Friday – ICB communicates the decisions to the organisation</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The relevant approvals should be in place ahead of PO approval.</a:t>
            </a:r>
          </a:p>
          <a:p>
            <a:endParaRPr lang="en-GB" sz="2000" dirty="0"/>
          </a:p>
          <a:p>
            <a:pPr marL="342900" indent="-342900">
              <a:buFont typeface="Arial" panose="020B0604020202020204" pitchFamily="34" charset="0"/>
              <a:buChar char="•"/>
            </a:pPr>
            <a:r>
              <a:rPr lang="en-GB" sz="2000" dirty="0"/>
              <a:t>For business cases progressing through governance arrangements, the Triple Lock approval is required prior to committing any costs (i.e. ahead of contract signature).</a:t>
            </a:r>
          </a:p>
        </p:txBody>
      </p:sp>
    </p:spTree>
    <p:extLst>
      <p:ext uri="{BB962C8B-B14F-4D97-AF65-F5344CB8AC3E}">
        <p14:creationId xmlns:p14="http://schemas.microsoft.com/office/powerpoint/2010/main" val="712760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522514" y="336844"/>
            <a:ext cx="995576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9900"/>
                </a:solidFill>
                <a:effectLst/>
                <a:uLnTx/>
                <a:uFillTx/>
                <a:latin typeface="Calibri" panose="020F0502020204030204"/>
                <a:ea typeface="+mn-ea"/>
                <a:cs typeface="+mn-cs"/>
              </a:rPr>
              <a:t>Non-Pay (NP) Spend Control</a:t>
            </a:r>
          </a:p>
        </p:txBody>
      </p:sp>
      <p:sp>
        <p:nvSpPr>
          <p:cNvPr id="10" name="Slide Number Placeholder 9">
            <a:extLst>
              <a:ext uri="{FF2B5EF4-FFF2-40B4-BE49-F238E27FC236}">
                <a16:creationId xmlns:a16="http://schemas.microsoft.com/office/drawing/2014/main" id="{26E8A1DD-1707-4DC7-A5C8-52AFE366C3A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618FFE-8358-43C6-9DBB-FA90C17F96FF}"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A4CAD23D-4419-445A-3477-E2A34D7C866B}"/>
              </a:ext>
            </a:extLst>
          </p:cNvPr>
          <p:cNvSpPr txBox="1"/>
          <p:nvPr/>
        </p:nvSpPr>
        <p:spPr>
          <a:xfrm>
            <a:off x="651850" y="995881"/>
            <a:ext cx="10773623" cy="5355312"/>
          </a:xfrm>
          <a:prstGeom prst="rect">
            <a:avLst/>
          </a:prstGeom>
          <a:noFill/>
        </p:spPr>
        <p:txBody>
          <a:bodyPr wrap="square" rtlCol="0">
            <a:spAutoFit/>
          </a:bodyPr>
          <a:lstStyle/>
          <a:p>
            <a:r>
              <a:rPr lang="en-GB" b="1" u="sng" dirty="0"/>
              <a:t>Executive Summary:</a:t>
            </a:r>
          </a:p>
          <a:p>
            <a:endParaRPr lang="en-GB" u="sng" dirty="0"/>
          </a:p>
          <a:p>
            <a:pPr marL="285750" indent="-285750">
              <a:buFont typeface="Arial" panose="020B0604020202020204" pitchFamily="34" charset="0"/>
              <a:buChar char="•"/>
            </a:pPr>
            <a:r>
              <a:rPr lang="en-GB" dirty="0"/>
              <a:t>The Trust has a significant Financial Viability (FV) target to achieve this Financial Year (FY), so all avenues are being explored to support reaching this target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This includes reducing all discretionary NP spend across the Trust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rationale for targeting this area of spend is to mitigate as far as possible the impact on staffing.</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Additionally, the Trust must ensure we are using taxpayers’ monies appropriately and wisely, so it must be spent in a manner that directly supports the running the crucial clinical services across the Trust. This also means identifying areas of wastage and addressing those by ensuring we source/utilise better value for money (VFM) that enable staff to continue delivering the best possible service to patients in a sustainable manner.</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Furthermore, with the imposition of the Triple Lock mechanism on all NP spend above £50k (which would require Trust Board, ICB and NHSE approval), the Trust intends to take the initiative by applying that concept to all in-scope NP spend, to ensure it is expended in accordance with the Trust’s Standing Financial Instructions (SFI’s) and clinical requirements</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806681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450086" y="352662"/>
            <a:ext cx="9955764" cy="461665"/>
          </a:xfrm>
          <a:prstGeom prst="rect">
            <a:avLst/>
          </a:prstGeom>
          <a:noFill/>
        </p:spPr>
        <p:txBody>
          <a:bodyPr wrap="square" rtlCol="0">
            <a:spAutoFit/>
          </a:bodyPr>
          <a:lstStyle/>
          <a:p>
            <a:r>
              <a:rPr lang="en-GB" sz="2400" b="1" dirty="0">
                <a:solidFill>
                  <a:srgbClr val="009900"/>
                </a:solidFill>
              </a:rPr>
              <a:t>In-Scope Categories</a:t>
            </a:r>
          </a:p>
        </p:txBody>
      </p:sp>
      <p:sp>
        <p:nvSpPr>
          <p:cNvPr id="5" name="Slide Number Placeholder 4">
            <a:extLst>
              <a:ext uri="{FF2B5EF4-FFF2-40B4-BE49-F238E27FC236}">
                <a16:creationId xmlns:a16="http://schemas.microsoft.com/office/drawing/2014/main" id="{5A23E547-9768-463B-9A0C-34722CD375AD}"/>
              </a:ext>
            </a:extLst>
          </p:cNvPr>
          <p:cNvSpPr>
            <a:spLocks noGrp="1"/>
          </p:cNvSpPr>
          <p:nvPr>
            <p:ph type="sldNum" sz="quarter" idx="12"/>
          </p:nvPr>
        </p:nvSpPr>
        <p:spPr/>
        <p:txBody>
          <a:bodyPr/>
          <a:lstStyle/>
          <a:p>
            <a:fld id="{F6618FFE-8358-43C6-9DBB-FA90C17F96FF}" type="slidenum">
              <a:rPr lang="en-GB" smtClean="0"/>
              <a:t>3</a:t>
            </a:fld>
            <a:endParaRPr lang="en-GB"/>
          </a:p>
        </p:txBody>
      </p:sp>
      <p:sp>
        <p:nvSpPr>
          <p:cNvPr id="2" name="TextBox 1">
            <a:extLst>
              <a:ext uri="{FF2B5EF4-FFF2-40B4-BE49-F238E27FC236}">
                <a16:creationId xmlns:a16="http://schemas.microsoft.com/office/drawing/2014/main" id="{A2813CEA-7175-4ED9-BA50-2180A84A5421}"/>
              </a:ext>
            </a:extLst>
          </p:cNvPr>
          <p:cNvSpPr txBox="1"/>
          <p:nvPr/>
        </p:nvSpPr>
        <p:spPr>
          <a:xfrm>
            <a:off x="712381" y="814327"/>
            <a:ext cx="9955764" cy="5909310"/>
          </a:xfrm>
          <a:prstGeom prst="rect">
            <a:avLst/>
          </a:prstGeom>
          <a:noFill/>
        </p:spPr>
        <p:txBody>
          <a:bodyPr wrap="square" rtlCol="0">
            <a:spAutoFit/>
          </a:bodyPr>
          <a:lstStyle/>
          <a:p>
            <a:pPr marL="285750" indent="-285750">
              <a:buFont typeface="Arial" panose="020B0604020202020204" pitchFamily="34" charset="0"/>
              <a:buChar char="•"/>
            </a:pPr>
            <a:r>
              <a:rPr lang="en-GB" dirty="0"/>
              <a:t>The proposal will exclude items deemed necessary for the Trust’s operations, such as clinical goods/consumables, drugs, audit fees and statutory payments (</a:t>
            </a:r>
            <a:r>
              <a:rPr lang="en-GB" dirty="0" err="1"/>
              <a:t>ie</a:t>
            </a:r>
            <a:r>
              <a:rPr lang="en-GB" dirty="0"/>
              <a:t> CQC, Clinical Negligence Scheme for Trusts). Therefore, the categories deemed in-scope are as follows:</a:t>
            </a:r>
          </a:p>
          <a:p>
            <a:endParaRPr lang="en-GB" dirty="0"/>
          </a:p>
          <a:p>
            <a:pPr marL="285750" indent="-285750">
              <a:buFont typeface="Arial" panose="020B0604020202020204" pitchFamily="34" charset="0"/>
              <a:buChar char="•"/>
            </a:pPr>
            <a:r>
              <a:rPr lang="en-GB" dirty="0"/>
              <a:t>books and journals, </a:t>
            </a:r>
          </a:p>
          <a:p>
            <a:pPr marL="285750" indent="-285750">
              <a:buFont typeface="Arial" panose="020B0604020202020204" pitchFamily="34" charset="0"/>
              <a:buChar char="•"/>
            </a:pPr>
            <a:r>
              <a:rPr lang="en-GB" dirty="0"/>
              <a:t>fittings, furniture and equipment,</a:t>
            </a:r>
          </a:p>
          <a:p>
            <a:pPr marL="285750" indent="-285750">
              <a:buFont typeface="Arial" panose="020B0604020202020204" pitchFamily="34" charset="0"/>
              <a:buChar char="•"/>
            </a:pPr>
            <a:r>
              <a:rPr lang="en-GB" dirty="0"/>
              <a:t>IT and telephony usage – incl. mobiles, telephone lines, dongles, software etc. </a:t>
            </a:r>
          </a:p>
          <a:p>
            <a:pPr marL="285750" indent="-285750">
              <a:buFont typeface="Arial" panose="020B0604020202020204" pitchFamily="34" charset="0"/>
              <a:buChar char="•"/>
            </a:pPr>
            <a:r>
              <a:rPr lang="en-GB" dirty="0"/>
              <a:t>lectures, conferences, and training (incl. materials), </a:t>
            </a:r>
          </a:p>
          <a:p>
            <a:pPr marL="285750" indent="-285750">
              <a:buFont typeface="Arial" panose="020B0604020202020204" pitchFamily="34" charset="0"/>
              <a:buChar char="•"/>
            </a:pPr>
            <a:r>
              <a:rPr lang="en-GB" dirty="0"/>
              <a:t>printing and stationery,</a:t>
            </a:r>
          </a:p>
          <a:p>
            <a:pPr marL="285750" indent="-285750">
              <a:buFont typeface="Arial" panose="020B0604020202020204" pitchFamily="34" charset="0"/>
              <a:buChar char="•"/>
            </a:pPr>
            <a:r>
              <a:rPr lang="en-GB" dirty="0"/>
              <a:t>travel and subsistence,</a:t>
            </a:r>
          </a:p>
          <a:p>
            <a:pPr marL="285750" indent="-285750">
              <a:buFont typeface="Arial" panose="020B0604020202020204" pitchFamily="34" charset="0"/>
              <a:buChar char="•"/>
            </a:pPr>
            <a:r>
              <a:rPr lang="en-GB" dirty="0"/>
              <a:t>subscriptions and licenses,</a:t>
            </a:r>
          </a:p>
          <a:p>
            <a:pPr marL="285750" indent="-285750">
              <a:buFont typeface="Arial" panose="020B0604020202020204" pitchFamily="34" charset="0"/>
              <a:buChar char="•"/>
            </a:pPr>
            <a:r>
              <a:rPr lang="en-GB" dirty="0"/>
              <a:t>hospitality, </a:t>
            </a:r>
          </a:p>
          <a:p>
            <a:pPr marL="285750" indent="-285750">
              <a:buFont typeface="Arial" panose="020B0604020202020204" pitchFamily="34" charset="0"/>
              <a:buChar char="•"/>
            </a:pPr>
            <a:r>
              <a:rPr lang="en-GB" dirty="0"/>
              <a:t>advertising and recruitment, </a:t>
            </a:r>
          </a:p>
          <a:p>
            <a:pPr marL="285750" indent="-285750">
              <a:buFont typeface="Arial" panose="020B0604020202020204" pitchFamily="34" charset="0"/>
              <a:buChar char="•"/>
            </a:pPr>
            <a:r>
              <a:rPr lang="en-GB" dirty="0"/>
              <a:t>Consultancy,</a:t>
            </a:r>
          </a:p>
          <a:p>
            <a:pPr marL="285750" indent="-285750">
              <a:buFont typeface="Arial" panose="020B0604020202020204" pitchFamily="34" charset="0"/>
              <a:buChar char="•"/>
            </a:pPr>
            <a:r>
              <a:rPr lang="en-GB" dirty="0"/>
              <a:t>Research and development,</a:t>
            </a:r>
          </a:p>
          <a:p>
            <a:pPr marL="285750" indent="-285750">
              <a:buFont typeface="Arial" panose="020B0604020202020204" pitchFamily="34" charset="0"/>
              <a:buChar char="•"/>
            </a:pPr>
            <a:r>
              <a:rPr lang="en-GB" dirty="0"/>
              <a:t>New leases and premises, including external venue hires</a:t>
            </a:r>
          </a:p>
          <a:p>
            <a:pPr marL="285750" indent="-285750">
              <a:buFont typeface="Arial" panose="020B0604020202020204" pitchFamily="34" charset="0"/>
              <a:buChar char="•"/>
            </a:pPr>
            <a:r>
              <a:rPr lang="en-GB" dirty="0"/>
              <a:t>Patient and staff transport</a:t>
            </a:r>
          </a:p>
          <a:p>
            <a:pPr marL="285750" indent="-285750">
              <a:buFont typeface="Arial" panose="020B0604020202020204" pitchFamily="34" charset="0"/>
              <a:buChar char="•"/>
            </a:pPr>
            <a:r>
              <a:rPr lang="en-GB" dirty="0"/>
              <a:t>Agency staff</a:t>
            </a:r>
          </a:p>
          <a:p>
            <a:pPr marL="285750" indent="-285750">
              <a:buFont typeface="Arial" panose="020B0604020202020204" pitchFamily="34" charset="0"/>
              <a:buChar char="•"/>
            </a:pPr>
            <a:r>
              <a:rPr lang="en-GB" dirty="0"/>
              <a:t>Procuring new healthcare services</a:t>
            </a:r>
          </a:p>
          <a:p>
            <a:pPr marL="285750" indent="-285750">
              <a:buFont typeface="Arial" panose="020B0604020202020204" pitchFamily="34" charset="0"/>
              <a:buChar char="•"/>
            </a:pPr>
            <a:r>
              <a:rPr lang="en-GB" dirty="0"/>
              <a:t>other (including phone, postage etc).</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594920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73856-1F86-4D8A-D159-B3A3AE848B1A}"/>
            </a:ext>
          </a:extLst>
        </p:cNvPr>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4B3FBAD1-D923-C1B8-D7FB-B266D8B01B4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5A493954-5200-E2D2-5AED-B926A8BF1140}"/>
              </a:ext>
            </a:extLst>
          </p:cNvPr>
          <p:cNvSpPr txBox="1"/>
          <p:nvPr/>
        </p:nvSpPr>
        <p:spPr>
          <a:xfrm>
            <a:off x="450086" y="352662"/>
            <a:ext cx="9955764" cy="461665"/>
          </a:xfrm>
          <a:prstGeom prst="rect">
            <a:avLst/>
          </a:prstGeom>
          <a:noFill/>
        </p:spPr>
        <p:txBody>
          <a:bodyPr wrap="square" rtlCol="0">
            <a:spAutoFit/>
          </a:bodyPr>
          <a:lstStyle/>
          <a:p>
            <a:r>
              <a:rPr lang="en-GB" sz="2400" b="1" dirty="0">
                <a:solidFill>
                  <a:srgbClr val="009900"/>
                </a:solidFill>
              </a:rPr>
              <a:t>Rationale</a:t>
            </a:r>
          </a:p>
        </p:txBody>
      </p:sp>
      <p:sp>
        <p:nvSpPr>
          <p:cNvPr id="5" name="Slide Number Placeholder 4">
            <a:extLst>
              <a:ext uri="{FF2B5EF4-FFF2-40B4-BE49-F238E27FC236}">
                <a16:creationId xmlns:a16="http://schemas.microsoft.com/office/drawing/2014/main" id="{B091FACC-D9C8-FBDD-E319-40869B10D03C}"/>
              </a:ext>
            </a:extLst>
          </p:cNvPr>
          <p:cNvSpPr>
            <a:spLocks noGrp="1"/>
          </p:cNvSpPr>
          <p:nvPr>
            <p:ph type="sldNum" sz="quarter" idx="12"/>
          </p:nvPr>
        </p:nvSpPr>
        <p:spPr/>
        <p:txBody>
          <a:bodyPr/>
          <a:lstStyle/>
          <a:p>
            <a:fld id="{F6618FFE-8358-43C6-9DBB-FA90C17F96FF}" type="slidenum">
              <a:rPr lang="en-GB" smtClean="0"/>
              <a:t>4</a:t>
            </a:fld>
            <a:endParaRPr lang="en-GB"/>
          </a:p>
        </p:txBody>
      </p:sp>
      <p:sp>
        <p:nvSpPr>
          <p:cNvPr id="2" name="TextBox 1">
            <a:extLst>
              <a:ext uri="{FF2B5EF4-FFF2-40B4-BE49-F238E27FC236}">
                <a16:creationId xmlns:a16="http://schemas.microsoft.com/office/drawing/2014/main" id="{B9377C6F-C1D7-7D87-6861-071A546B26B0}"/>
              </a:ext>
            </a:extLst>
          </p:cNvPr>
          <p:cNvSpPr txBox="1"/>
          <p:nvPr/>
        </p:nvSpPr>
        <p:spPr>
          <a:xfrm>
            <a:off x="827161" y="814327"/>
            <a:ext cx="9955764" cy="6186309"/>
          </a:xfrm>
          <a:prstGeom prst="rect">
            <a:avLst/>
          </a:prstGeom>
          <a:noFill/>
        </p:spPr>
        <p:txBody>
          <a:bodyPr wrap="square" rtlCol="0">
            <a:spAutoFit/>
          </a:bodyPr>
          <a:lstStyle/>
          <a:p>
            <a:r>
              <a:rPr lang="en-GB" dirty="0"/>
              <a:t>It is appreciated that Corporate staff cannot be the sole decision maker in relation to goods/services required by clinical and operational colleagues. Therefore, to ensure the right and most informed decision is reached, the proposed process will require the staff making the requisition to ensure they have clear authorisation from their relevant Borough/Service Director before proceeding with the purchase.</a:t>
            </a:r>
          </a:p>
          <a:p>
            <a:endParaRPr lang="en-GB" dirty="0"/>
          </a:p>
          <a:p>
            <a:r>
              <a:rPr lang="en-GB" dirty="0"/>
              <a:t>Furthermore, it is imperative to ensure that, before a requisition is raised, that both the relevant Finance Business Partner (FBP) and the Procurement team are engaged to ensure the best option is sourced for the service in terms of quality and VFM. Additionally, FBP review will ensure that there is confirmation that there is budgetary approval to proceed with the procurement. This is outlined in the flow diagrams below. </a:t>
            </a:r>
          </a:p>
          <a:p>
            <a:endParaRPr lang="en-GB" dirty="0"/>
          </a:p>
          <a:p>
            <a:r>
              <a:rPr lang="en-GB" dirty="0"/>
              <a:t>Please be aware that, for all requisitions over £50k, even with the correct process followed, a Purchase Order (PO) cannot be generated until approval is confirmed by the Trust Executive Directors, the ICB and NHSE panels. Further details of the proposed timeline is outlined in the last slide.</a:t>
            </a:r>
          </a:p>
          <a:p>
            <a:endParaRPr lang="en-GB" dirty="0"/>
          </a:p>
          <a:p>
            <a:r>
              <a:rPr lang="en-GB" dirty="0"/>
              <a:t>The aim of this process is to capture requisitions and expenditure that have not gone through the correct process, as it is noted that such spend is often pushed through without the required oversight and scrutiny to ensure what is being procured is necessary, and done so in accordance with the Trust’s SFI’s, and represents the best VFM.</a:t>
            </a:r>
          </a:p>
          <a:p>
            <a:endParaRPr lang="en-GB" dirty="0"/>
          </a:p>
          <a:p>
            <a:r>
              <a:rPr lang="en-GB" dirty="0"/>
              <a:t> </a:t>
            </a:r>
          </a:p>
        </p:txBody>
      </p:sp>
    </p:spTree>
    <p:extLst>
      <p:ext uri="{BB962C8B-B14F-4D97-AF65-F5344CB8AC3E}">
        <p14:creationId xmlns:p14="http://schemas.microsoft.com/office/powerpoint/2010/main" val="1899341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450086" y="352662"/>
            <a:ext cx="9955764" cy="461665"/>
          </a:xfrm>
          <a:prstGeom prst="rect">
            <a:avLst/>
          </a:prstGeom>
          <a:noFill/>
        </p:spPr>
        <p:txBody>
          <a:bodyPr wrap="square" rtlCol="0">
            <a:spAutoFit/>
          </a:bodyPr>
          <a:lstStyle/>
          <a:p>
            <a:r>
              <a:rPr lang="en-GB" sz="2400" b="1" dirty="0">
                <a:solidFill>
                  <a:srgbClr val="009900"/>
                </a:solidFill>
              </a:rPr>
              <a:t>Overview</a:t>
            </a:r>
          </a:p>
        </p:txBody>
      </p:sp>
      <p:sp>
        <p:nvSpPr>
          <p:cNvPr id="5" name="Slide Number Placeholder 4">
            <a:extLst>
              <a:ext uri="{FF2B5EF4-FFF2-40B4-BE49-F238E27FC236}">
                <a16:creationId xmlns:a16="http://schemas.microsoft.com/office/drawing/2014/main" id="{5A23E547-9768-463B-9A0C-34722CD375AD}"/>
              </a:ext>
            </a:extLst>
          </p:cNvPr>
          <p:cNvSpPr>
            <a:spLocks noGrp="1"/>
          </p:cNvSpPr>
          <p:nvPr>
            <p:ph type="sldNum" sz="quarter" idx="12"/>
          </p:nvPr>
        </p:nvSpPr>
        <p:spPr/>
        <p:txBody>
          <a:bodyPr/>
          <a:lstStyle/>
          <a:p>
            <a:fld id="{F6618FFE-8358-43C6-9DBB-FA90C17F96FF}" type="slidenum">
              <a:rPr lang="en-GB" smtClean="0"/>
              <a:t>5</a:t>
            </a:fld>
            <a:endParaRPr lang="en-GB"/>
          </a:p>
        </p:txBody>
      </p:sp>
      <p:sp>
        <p:nvSpPr>
          <p:cNvPr id="3" name="TextBox 2">
            <a:extLst>
              <a:ext uri="{FF2B5EF4-FFF2-40B4-BE49-F238E27FC236}">
                <a16:creationId xmlns:a16="http://schemas.microsoft.com/office/drawing/2014/main" id="{79B6AD9E-E13D-C2C4-59E5-03D1C5AB6E5C}"/>
              </a:ext>
            </a:extLst>
          </p:cNvPr>
          <p:cNvSpPr txBox="1"/>
          <p:nvPr/>
        </p:nvSpPr>
        <p:spPr>
          <a:xfrm>
            <a:off x="688369" y="814327"/>
            <a:ext cx="10471631" cy="5632311"/>
          </a:xfrm>
          <a:prstGeom prst="rect">
            <a:avLst/>
          </a:prstGeom>
          <a:noFill/>
        </p:spPr>
        <p:txBody>
          <a:bodyPr wrap="square" rtlCol="0">
            <a:spAutoFit/>
          </a:bodyPr>
          <a:lstStyle/>
          <a:p>
            <a:pPr marL="285750" indent="-285750">
              <a:buFont typeface="Arial" panose="020B0604020202020204" pitchFamily="34" charset="0"/>
              <a:buChar char="•"/>
            </a:pPr>
            <a:r>
              <a:rPr lang="en-GB" dirty="0"/>
              <a:t>The proposed process will change how all in-scope NP goods/services are purchased, with a departure from the current requisition process. Please note this will also be limited to requisitions that have not followed correct process as outlined in the previous slide.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Instead of requisitions and request to purchases being reviewed and authorised via the staff hierarchy within Oracle, all such requests and requisitions will be diverted to a single channel, which will be assigned to the Trust’s Procurement team’s generic inbox (</a:t>
            </a:r>
            <a:r>
              <a:rPr lang="en-GB" dirty="0">
                <a:hlinkClick r:id="rId3"/>
              </a:rPr>
              <a:t>elft.procurement@nhs.net</a:t>
            </a:r>
            <a:r>
              <a:rPr lang="en-GB" dirty="0"/>
              <a:t>). This will be the new Technical Approver (TA)</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Once a request/requisition is received by the inbox, it will be recorded by the Procurement Officer, and then reviewed by the Associate Directors of Contracts and Finance to determine whether the spend should be approved or not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This is to ensure the Trust can develop the right mechanism to get a grip of spend that is otherwise not captured via material subcontracts or bulk orders. It is anticipated this extra step will take no longer than an additional 24-48 hours to the current process timeline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Although we have contracted suppliers for certain categories of goods/services, this process is not intended to ensure only those suppliers are to be utilised, as this represents an opportunity to explore the market to find better VFM, </a:t>
            </a:r>
            <a:r>
              <a:rPr lang="en-GB" dirty="0" err="1"/>
              <a:t>ie</a:t>
            </a:r>
            <a:r>
              <a:rPr lang="en-GB" dirty="0"/>
              <a:t> utilise Amazon instead of Clares etc.</a:t>
            </a:r>
          </a:p>
        </p:txBody>
      </p:sp>
    </p:spTree>
    <p:extLst>
      <p:ext uri="{BB962C8B-B14F-4D97-AF65-F5344CB8AC3E}">
        <p14:creationId xmlns:p14="http://schemas.microsoft.com/office/powerpoint/2010/main" val="4236783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522514" y="231549"/>
            <a:ext cx="9955764" cy="461665"/>
          </a:xfrm>
          <a:prstGeom prst="rect">
            <a:avLst/>
          </a:prstGeom>
          <a:noFill/>
        </p:spPr>
        <p:txBody>
          <a:bodyPr wrap="square" rtlCol="0">
            <a:spAutoFit/>
          </a:bodyPr>
          <a:lstStyle/>
          <a:p>
            <a:r>
              <a:rPr lang="en-GB" sz="2400" b="1" dirty="0">
                <a:solidFill>
                  <a:srgbClr val="009900"/>
                </a:solidFill>
              </a:rPr>
              <a:t>Thresholds</a:t>
            </a:r>
          </a:p>
        </p:txBody>
      </p:sp>
      <p:sp>
        <p:nvSpPr>
          <p:cNvPr id="5" name="Slide Number Placeholder 4">
            <a:extLst>
              <a:ext uri="{FF2B5EF4-FFF2-40B4-BE49-F238E27FC236}">
                <a16:creationId xmlns:a16="http://schemas.microsoft.com/office/drawing/2014/main" id="{5A23E547-9768-463B-9A0C-34722CD375AD}"/>
              </a:ext>
            </a:extLst>
          </p:cNvPr>
          <p:cNvSpPr>
            <a:spLocks noGrp="1"/>
          </p:cNvSpPr>
          <p:nvPr>
            <p:ph type="sldNum" sz="quarter" idx="12"/>
          </p:nvPr>
        </p:nvSpPr>
        <p:spPr/>
        <p:txBody>
          <a:bodyPr/>
          <a:lstStyle/>
          <a:p>
            <a:fld id="{F6618FFE-8358-43C6-9DBB-FA90C17F96FF}" type="slidenum">
              <a:rPr lang="en-GB" smtClean="0"/>
              <a:t>6</a:t>
            </a:fld>
            <a:endParaRPr lang="en-GB"/>
          </a:p>
        </p:txBody>
      </p:sp>
      <p:graphicFrame>
        <p:nvGraphicFramePr>
          <p:cNvPr id="2" name="Table 1">
            <a:extLst>
              <a:ext uri="{FF2B5EF4-FFF2-40B4-BE49-F238E27FC236}">
                <a16:creationId xmlns:a16="http://schemas.microsoft.com/office/drawing/2014/main" id="{41E624EE-2F8B-94F2-D926-9E35BDFB5DDB}"/>
              </a:ext>
            </a:extLst>
          </p:cNvPr>
          <p:cNvGraphicFramePr>
            <a:graphicFrameLocks noGrp="1"/>
          </p:cNvGraphicFramePr>
          <p:nvPr>
            <p:extLst>
              <p:ext uri="{D42A27DB-BD31-4B8C-83A1-F6EECF244321}">
                <p14:modId xmlns:p14="http://schemas.microsoft.com/office/powerpoint/2010/main" val="3658584018"/>
              </p:ext>
            </p:extLst>
          </p:nvPr>
        </p:nvGraphicFramePr>
        <p:xfrm>
          <a:off x="2032000" y="1995573"/>
          <a:ext cx="8128000" cy="27635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698936803"/>
                    </a:ext>
                  </a:extLst>
                </a:gridCol>
                <a:gridCol w="4064000">
                  <a:extLst>
                    <a:ext uri="{9D8B030D-6E8A-4147-A177-3AD203B41FA5}">
                      <a16:colId xmlns:a16="http://schemas.microsoft.com/office/drawing/2014/main" val="276176747"/>
                    </a:ext>
                  </a:extLst>
                </a:gridCol>
              </a:tblGrid>
              <a:tr h="370840">
                <a:tc>
                  <a:txBody>
                    <a:bodyPr/>
                    <a:lstStyle/>
                    <a:p>
                      <a:pPr algn="ctr"/>
                      <a:r>
                        <a:rPr lang="en-GB" dirty="0"/>
                        <a:t>Threshold (</a:t>
                      </a:r>
                      <a:r>
                        <a:rPr lang="en-GB" dirty="0" err="1"/>
                        <a:t>incl</a:t>
                      </a:r>
                      <a:r>
                        <a:rPr lang="en-GB" dirty="0"/>
                        <a:t> VAT)</a:t>
                      </a:r>
                    </a:p>
                  </a:txBody>
                  <a:tcPr/>
                </a:tc>
                <a:tc>
                  <a:txBody>
                    <a:bodyPr/>
                    <a:lstStyle/>
                    <a:p>
                      <a:pPr algn="ctr"/>
                      <a:r>
                        <a:rPr lang="en-GB" dirty="0"/>
                        <a:t>Approval Required</a:t>
                      </a:r>
                    </a:p>
                  </a:txBody>
                  <a:tcPr/>
                </a:tc>
                <a:extLst>
                  <a:ext uri="{0D108BD9-81ED-4DB2-BD59-A6C34878D82A}">
                    <a16:rowId xmlns:a16="http://schemas.microsoft.com/office/drawing/2014/main" val="3226998795"/>
                  </a:ext>
                </a:extLst>
              </a:tr>
              <a:tr h="370840">
                <a:tc>
                  <a:txBody>
                    <a:bodyPr/>
                    <a:lstStyle/>
                    <a:p>
                      <a:pPr algn="ctr"/>
                      <a:r>
                        <a:rPr lang="en-GB" dirty="0"/>
                        <a:t>£0 - £1k</a:t>
                      </a:r>
                    </a:p>
                  </a:txBody>
                  <a:tcPr/>
                </a:tc>
                <a:tc>
                  <a:txBody>
                    <a:bodyPr/>
                    <a:lstStyle/>
                    <a:p>
                      <a:pPr algn="ctr"/>
                      <a:r>
                        <a:rPr lang="en-GB" dirty="0"/>
                        <a:t>Procurement Officer</a:t>
                      </a:r>
                    </a:p>
                  </a:txBody>
                  <a:tcPr/>
                </a:tc>
                <a:extLst>
                  <a:ext uri="{0D108BD9-81ED-4DB2-BD59-A6C34878D82A}">
                    <a16:rowId xmlns:a16="http://schemas.microsoft.com/office/drawing/2014/main" val="2248746742"/>
                  </a:ext>
                </a:extLst>
              </a:tr>
              <a:tr h="370840">
                <a:tc>
                  <a:txBody>
                    <a:bodyPr/>
                    <a:lstStyle/>
                    <a:p>
                      <a:pPr algn="ctr"/>
                      <a:r>
                        <a:rPr lang="en-GB" dirty="0"/>
                        <a:t>£1k - £10k</a:t>
                      </a:r>
                    </a:p>
                  </a:txBody>
                  <a:tcPr/>
                </a:tc>
                <a:tc>
                  <a:txBody>
                    <a:bodyPr/>
                    <a:lstStyle/>
                    <a:p>
                      <a:pPr algn="ctr"/>
                      <a:r>
                        <a:rPr lang="en-GB" dirty="0"/>
                        <a:t>Ass. Director – Contracts &amp; Procurement (</a:t>
                      </a:r>
                      <a:r>
                        <a:rPr lang="en-GB" dirty="0" err="1"/>
                        <a:t>ADoC&amp;P</a:t>
                      </a:r>
                      <a:r>
                        <a:rPr lang="en-GB" dirty="0"/>
                        <a:t>)</a:t>
                      </a:r>
                    </a:p>
                  </a:txBody>
                  <a:tcPr/>
                </a:tc>
                <a:extLst>
                  <a:ext uri="{0D108BD9-81ED-4DB2-BD59-A6C34878D82A}">
                    <a16:rowId xmlns:a16="http://schemas.microsoft.com/office/drawing/2014/main" val="3575176901"/>
                  </a:ext>
                </a:extLst>
              </a:tr>
              <a:tr h="370840">
                <a:tc>
                  <a:txBody>
                    <a:bodyPr/>
                    <a:lstStyle/>
                    <a:p>
                      <a:pPr algn="ctr"/>
                      <a:r>
                        <a:rPr lang="en-GB" dirty="0"/>
                        <a:t>£10k - £25k</a:t>
                      </a:r>
                    </a:p>
                  </a:txBody>
                  <a:tcPr/>
                </a:tc>
                <a:tc>
                  <a:txBody>
                    <a:bodyPr/>
                    <a:lstStyle/>
                    <a:p>
                      <a:pPr algn="ctr"/>
                      <a:r>
                        <a:rPr lang="en-GB" dirty="0" err="1"/>
                        <a:t>ADoC&amp;P</a:t>
                      </a:r>
                      <a:r>
                        <a:rPr lang="en-GB" dirty="0"/>
                        <a:t> and AD of Finance</a:t>
                      </a:r>
                    </a:p>
                  </a:txBody>
                  <a:tcPr/>
                </a:tc>
                <a:extLst>
                  <a:ext uri="{0D108BD9-81ED-4DB2-BD59-A6C34878D82A}">
                    <a16:rowId xmlns:a16="http://schemas.microsoft.com/office/drawing/2014/main" val="3849105466"/>
                  </a:ext>
                </a:extLst>
              </a:tr>
              <a:tr h="370840">
                <a:tc>
                  <a:txBody>
                    <a:bodyPr/>
                    <a:lstStyle/>
                    <a:p>
                      <a:pPr algn="ctr"/>
                      <a:r>
                        <a:rPr lang="en-GB" dirty="0"/>
                        <a:t>£25k - £50k</a:t>
                      </a:r>
                    </a:p>
                  </a:txBody>
                  <a:tcPr/>
                </a:tc>
                <a:tc>
                  <a:txBody>
                    <a:bodyPr/>
                    <a:lstStyle/>
                    <a:p>
                      <a:pPr algn="ctr"/>
                      <a:r>
                        <a:rPr lang="en-GB" dirty="0"/>
                        <a:t>CFO</a:t>
                      </a:r>
                    </a:p>
                  </a:txBody>
                  <a:tcPr/>
                </a:tc>
                <a:extLst>
                  <a:ext uri="{0D108BD9-81ED-4DB2-BD59-A6C34878D82A}">
                    <a16:rowId xmlns:a16="http://schemas.microsoft.com/office/drawing/2014/main" val="3678042544"/>
                  </a:ext>
                </a:extLst>
              </a:tr>
              <a:tr h="370840">
                <a:tc>
                  <a:txBody>
                    <a:bodyPr/>
                    <a:lstStyle/>
                    <a:p>
                      <a:pPr algn="ctr"/>
                      <a:r>
                        <a:rPr lang="en-GB" dirty="0"/>
                        <a:t>Over £50k</a:t>
                      </a:r>
                    </a:p>
                  </a:txBody>
                  <a:tcPr/>
                </a:tc>
                <a:tc>
                  <a:txBody>
                    <a:bodyPr/>
                    <a:lstStyle/>
                    <a:p>
                      <a:pPr algn="ctr"/>
                      <a:r>
                        <a:rPr lang="en-GB" dirty="0"/>
                        <a:t>Trust Execs (as part of new Triple Lock Process)</a:t>
                      </a:r>
                    </a:p>
                  </a:txBody>
                  <a:tcPr/>
                </a:tc>
                <a:extLst>
                  <a:ext uri="{0D108BD9-81ED-4DB2-BD59-A6C34878D82A}">
                    <a16:rowId xmlns:a16="http://schemas.microsoft.com/office/drawing/2014/main" val="27360907"/>
                  </a:ext>
                </a:extLst>
              </a:tr>
            </a:tbl>
          </a:graphicData>
        </a:graphic>
      </p:graphicFrame>
    </p:spTree>
    <p:extLst>
      <p:ext uri="{BB962C8B-B14F-4D97-AF65-F5344CB8AC3E}">
        <p14:creationId xmlns:p14="http://schemas.microsoft.com/office/powerpoint/2010/main" val="382680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3C854-319F-05A9-FB00-CFA992577DB3}"/>
            </a:ext>
          </a:extLst>
        </p:cNvPr>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2A50F17-B89E-02E5-712A-9EF56FE7FB2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8ED4972-63C1-B098-897D-3620D5C52331}"/>
              </a:ext>
            </a:extLst>
          </p:cNvPr>
          <p:cNvSpPr txBox="1"/>
          <p:nvPr/>
        </p:nvSpPr>
        <p:spPr>
          <a:xfrm>
            <a:off x="450086" y="352662"/>
            <a:ext cx="9955764" cy="461665"/>
          </a:xfrm>
          <a:prstGeom prst="rect">
            <a:avLst/>
          </a:prstGeom>
          <a:noFill/>
        </p:spPr>
        <p:txBody>
          <a:bodyPr wrap="square" rtlCol="0">
            <a:spAutoFit/>
          </a:bodyPr>
          <a:lstStyle/>
          <a:p>
            <a:r>
              <a:rPr lang="en-GB" sz="2400" b="1" dirty="0">
                <a:solidFill>
                  <a:srgbClr val="009900"/>
                </a:solidFill>
              </a:rPr>
              <a:t>Decision-Making Criteria</a:t>
            </a:r>
          </a:p>
        </p:txBody>
      </p:sp>
      <p:sp>
        <p:nvSpPr>
          <p:cNvPr id="5" name="Slide Number Placeholder 4">
            <a:extLst>
              <a:ext uri="{FF2B5EF4-FFF2-40B4-BE49-F238E27FC236}">
                <a16:creationId xmlns:a16="http://schemas.microsoft.com/office/drawing/2014/main" id="{4514B222-F3FD-C633-EC99-0B7327EE00E6}"/>
              </a:ext>
            </a:extLst>
          </p:cNvPr>
          <p:cNvSpPr>
            <a:spLocks noGrp="1"/>
          </p:cNvSpPr>
          <p:nvPr>
            <p:ph type="sldNum" sz="quarter" idx="12"/>
          </p:nvPr>
        </p:nvSpPr>
        <p:spPr/>
        <p:txBody>
          <a:bodyPr/>
          <a:lstStyle/>
          <a:p>
            <a:fld id="{F6618FFE-8358-43C6-9DBB-FA90C17F96FF}" type="slidenum">
              <a:rPr lang="en-GB" smtClean="0"/>
              <a:t>7</a:t>
            </a:fld>
            <a:endParaRPr lang="en-GB"/>
          </a:p>
        </p:txBody>
      </p:sp>
      <p:sp>
        <p:nvSpPr>
          <p:cNvPr id="3" name="TextBox 2">
            <a:extLst>
              <a:ext uri="{FF2B5EF4-FFF2-40B4-BE49-F238E27FC236}">
                <a16:creationId xmlns:a16="http://schemas.microsoft.com/office/drawing/2014/main" id="{57D26F1E-72C6-8C89-61CD-B2A97045203D}"/>
              </a:ext>
            </a:extLst>
          </p:cNvPr>
          <p:cNvSpPr txBox="1"/>
          <p:nvPr/>
        </p:nvSpPr>
        <p:spPr>
          <a:xfrm>
            <a:off x="688369" y="937681"/>
            <a:ext cx="10471631" cy="5078313"/>
          </a:xfrm>
          <a:prstGeom prst="rect">
            <a:avLst/>
          </a:prstGeom>
          <a:noFill/>
        </p:spPr>
        <p:txBody>
          <a:bodyPr wrap="square" rtlCol="0">
            <a:spAutoFit/>
          </a:bodyPr>
          <a:lstStyle/>
          <a:p>
            <a:r>
              <a:rPr lang="en-GB" dirty="0"/>
              <a:t>The below will be a guide on the criteria that the TA will apply, using information supplied by staff (see further details in the next slide). Any decision that results in a rejection will also be reviewed by the relevant BD, clinical and executive directors to ensure the right decision is made for the Trust.</a:t>
            </a:r>
          </a:p>
          <a:p>
            <a:endParaRPr lang="en-GB" dirty="0"/>
          </a:p>
          <a:p>
            <a:r>
              <a:rPr lang="en-GB" dirty="0"/>
              <a:t>The criteria will include the following:</a:t>
            </a:r>
          </a:p>
          <a:p>
            <a:endParaRPr lang="en-GB" dirty="0"/>
          </a:p>
          <a:p>
            <a:pPr marL="342900" indent="-342900">
              <a:buFont typeface="Arial" panose="020B0604020202020204" pitchFamily="34" charset="0"/>
              <a:buChar char="•"/>
            </a:pPr>
            <a:r>
              <a:rPr lang="en-GB" dirty="0"/>
              <a:t>Can the purchase be made via the Catalogue?</a:t>
            </a:r>
          </a:p>
          <a:p>
            <a:pPr marL="342900" indent="-342900">
              <a:buFont typeface="Arial" panose="020B0604020202020204" pitchFamily="34" charset="0"/>
              <a:buChar char="•"/>
            </a:pPr>
            <a:r>
              <a:rPr lang="en-GB" dirty="0"/>
              <a:t>Can the purchase be made compliantly?</a:t>
            </a:r>
          </a:p>
          <a:p>
            <a:pPr marL="342900" indent="-342900">
              <a:buFont typeface="Arial" panose="020B0604020202020204" pitchFamily="34" charset="0"/>
              <a:buChar char="•"/>
            </a:pPr>
            <a:r>
              <a:rPr lang="en-GB" dirty="0"/>
              <a:t>Is there an immediate risk to clinical service operations if the purchase is not made?</a:t>
            </a:r>
          </a:p>
          <a:p>
            <a:pPr marL="342900" indent="-342900">
              <a:buFont typeface="Arial" panose="020B0604020202020204" pitchFamily="34" charset="0"/>
              <a:buChar char="•"/>
            </a:pPr>
            <a:r>
              <a:rPr lang="en-GB" dirty="0"/>
              <a:t>Is there an immediate risk to service users if the purchase is not made?</a:t>
            </a:r>
          </a:p>
          <a:p>
            <a:pPr marL="342900" indent="-342900">
              <a:buFont typeface="Arial" panose="020B0604020202020204" pitchFamily="34" charset="0"/>
              <a:buChar char="•"/>
            </a:pPr>
            <a:r>
              <a:rPr lang="en-GB" dirty="0"/>
              <a:t>Is the purchase fundamental to staff being able to discharge their roles and responsibilities effectively?</a:t>
            </a:r>
          </a:p>
          <a:p>
            <a:pPr marL="342900" indent="-342900">
              <a:buFont typeface="Arial" panose="020B0604020202020204" pitchFamily="34" charset="0"/>
              <a:buChar char="•"/>
            </a:pPr>
            <a:r>
              <a:rPr lang="en-GB" dirty="0"/>
              <a:t>For items relating to estates, has the request been reviewed by Estates?</a:t>
            </a:r>
          </a:p>
          <a:p>
            <a:pPr marL="342900" indent="-342900">
              <a:buFont typeface="Arial" panose="020B0604020202020204" pitchFamily="34" charset="0"/>
              <a:buChar char="•"/>
            </a:pPr>
            <a:r>
              <a:rPr lang="en-GB" dirty="0"/>
              <a:t>For items relating to digital hardware, has the request been reviewed by Digital?</a:t>
            </a:r>
          </a:p>
          <a:p>
            <a:pPr marL="342900" indent="-342900">
              <a:buFont typeface="Arial" panose="020B0604020202020204" pitchFamily="34" charset="0"/>
              <a:buChar char="•"/>
            </a:pPr>
            <a:r>
              <a:rPr lang="en-GB" dirty="0"/>
              <a:t>For items relating to digital software, has the request been reviewed by the Digital Solutions Board?</a:t>
            </a:r>
          </a:p>
          <a:p>
            <a:pPr marL="342900" indent="-342900">
              <a:buFont typeface="Arial" panose="020B0604020202020204" pitchFamily="34" charset="0"/>
              <a:buChar char="•"/>
            </a:pPr>
            <a:endParaRPr lang="en-GB" dirty="0"/>
          </a:p>
          <a:p>
            <a:r>
              <a:rPr lang="en-GB" dirty="0"/>
              <a:t>Each request will be reviewed on its own merit, and therefore decisions will be made on a case-by-case basis. All decisions made will be recorded against the above criteria, to ensure full transparency for why a purchase was approved, or to provide rationale to the BD, clinical and executive directors if the purchase was rejected.</a:t>
            </a:r>
          </a:p>
        </p:txBody>
      </p:sp>
    </p:spTree>
    <p:extLst>
      <p:ext uri="{BB962C8B-B14F-4D97-AF65-F5344CB8AC3E}">
        <p14:creationId xmlns:p14="http://schemas.microsoft.com/office/powerpoint/2010/main" val="1587341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26436" y="335624"/>
            <a:ext cx="9955764" cy="461665"/>
          </a:xfrm>
          <a:prstGeom prst="rect">
            <a:avLst/>
          </a:prstGeom>
          <a:noFill/>
        </p:spPr>
        <p:txBody>
          <a:bodyPr wrap="square" rtlCol="0">
            <a:spAutoFit/>
          </a:bodyPr>
          <a:lstStyle/>
          <a:p>
            <a:r>
              <a:rPr lang="en-GB" sz="2400" b="1" dirty="0">
                <a:solidFill>
                  <a:srgbClr val="009900"/>
                </a:solidFill>
              </a:rPr>
              <a:t>Contents for Requests</a:t>
            </a:r>
          </a:p>
        </p:txBody>
      </p:sp>
      <p:sp>
        <p:nvSpPr>
          <p:cNvPr id="5" name="Slide Number Placeholder 4">
            <a:extLst>
              <a:ext uri="{FF2B5EF4-FFF2-40B4-BE49-F238E27FC236}">
                <a16:creationId xmlns:a16="http://schemas.microsoft.com/office/drawing/2014/main" id="{5A23E547-9768-463B-9A0C-34722CD375AD}"/>
              </a:ext>
            </a:extLst>
          </p:cNvPr>
          <p:cNvSpPr>
            <a:spLocks noGrp="1"/>
          </p:cNvSpPr>
          <p:nvPr>
            <p:ph type="sldNum" sz="quarter" idx="12"/>
          </p:nvPr>
        </p:nvSpPr>
        <p:spPr/>
        <p:txBody>
          <a:bodyPr/>
          <a:lstStyle/>
          <a:p>
            <a:fld id="{F6618FFE-8358-43C6-9DBB-FA90C17F96FF}" type="slidenum">
              <a:rPr lang="en-GB" smtClean="0"/>
              <a:t>8</a:t>
            </a:fld>
            <a:endParaRPr lang="en-GB"/>
          </a:p>
        </p:txBody>
      </p:sp>
      <p:sp>
        <p:nvSpPr>
          <p:cNvPr id="4" name="TextBox 3">
            <a:extLst>
              <a:ext uri="{FF2B5EF4-FFF2-40B4-BE49-F238E27FC236}">
                <a16:creationId xmlns:a16="http://schemas.microsoft.com/office/drawing/2014/main" id="{E3AC572D-9491-E174-B3D2-5F92F8A71A78}"/>
              </a:ext>
            </a:extLst>
          </p:cNvPr>
          <p:cNvSpPr txBox="1"/>
          <p:nvPr/>
        </p:nvSpPr>
        <p:spPr>
          <a:xfrm>
            <a:off x="522514" y="978195"/>
            <a:ext cx="10450286" cy="5078313"/>
          </a:xfrm>
          <a:prstGeom prst="rect">
            <a:avLst/>
          </a:prstGeom>
          <a:noFill/>
        </p:spPr>
        <p:txBody>
          <a:bodyPr wrap="square" rtlCol="0">
            <a:spAutoFit/>
          </a:bodyPr>
          <a:lstStyle/>
          <a:p>
            <a:r>
              <a:rPr lang="en-GB" dirty="0"/>
              <a:t>To enable effective decision making, the requests should be supported with sufficient information to enable the relevant approvers to make a decision.  The requests should include the following information as a minimum:</a:t>
            </a:r>
          </a:p>
          <a:p>
            <a:endParaRPr lang="en-GB" dirty="0"/>
          </a:p>
          <a:p>
            <a:r>
              <a:rPr lang="en-GB" dirty="0"/>
              <a:t>• Amount of expenditure for which approval is requested (including VAT if irrecoverable)</a:t>
            </a:r>
          </a:p>
          <a:p>
            <a:r>
              <a:rPr lang="en-GB" dirty="0"/>
              <a:t>• Time period over which the expenditure will cover</a:t>
            </a:r>
          </a:p>
          <a:p>
            <a:r>
              <a:rPr lang="en-GB" dirty="0"/>
              <a:t>• Whether the cost is recurrent or non-recurrent</a:t>
            </a:r>
          </a:p>
          <a:p>
            <a:r>
              <a:rPr lang="en-GB" dirty="0"/>
              <a:t>• Vendor name</a:t>
            </a:r>
          </a:p>
          <a:p>
            <a:r>
              <a:rPr lang="en-GB" dirty="0"/>
              <a:t>• Brief description of goods / services being purchased</a:t>
            </a:r>
          </a:p>
          <a:p>
            <a:r>
              <a:rPr lang="en-GB" dirty="0"/>
              <a:t>• Expenditure category</a:t>
            </a:r>
          </a:p>
          <a:p>
            <a:r>
              <a:rPr lang="en-GB" dirty="0"/>
              <a:t>• What procurement process has been/will be followed / how </a:t>
            </a:r>
            <a:r>
              <a:rPr lang="en-GB" dirty="0" err="1"/>
              <a:t>VfM</a:t>
            </a:r>
            <a:r>
              <a:rPr lang="en-GB" dirty="0"/>
              <a:t> can be assured</a:t>
            </a:r>
          </a:p>
          <a:p>
            <a:r>
              <a:rPr lang="en-GB" dirty="0"/>
              <a:t>• What alternatives have been considered, including lower cost and reduced scope options – both within the organisation and system wide</a:t>
            </a:r>
          </a:p>
          <a:p>
            <a:r>
              <a:rPr lang="en-GB" dirty="0"/>
              <a:t>• The risks / implications of not making the investment and how these risks could be mitigated if the investment is not approved</a:t>
            </a:r>
          </a:p>
          <a:p>
            <a:r>
              <a:rPr lang="en-GB" dirty="0"/>
              <a:t>• Whether the cost is within the system / organisational plan</a:t>
            </a:r>
          </a:p>
          <a:p>
            <a:r>
              <a:rPr lang="en-GB" dirty="0"/>
              <a:t>• In the case of retrospective approvals, the rationale for why approval for the expenditure was not sought in advance and steps to remedy.</a:t>
            </a:r>
          </a:p>
        </p:txBody>
      </p:sp>
    </p:spTree>
    <p:extLst>
      <p:ext uri="{BB962C8B-B14F-4D97-AF65-F5344CB8AC3E}">
        <p14:creationId xmlns:p14="http://schemas.microsoft.com/office/powerpoint/2010/main" val="2678724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EA51EADD-065B-44BC-BCDE-7D3AD65133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160000" y="108000"/>
            <a:ext cx="900000" cy="489325"/>
          </a:xfrm>
          <a:prstGeom prst="rect">
            <a:avLst/>
          </a:prstGeom>
        </p:spPr>
      </p:pic>
      <p:sp>
        <p:nvSpPr>
          <p:cNvPr id="8" name="TextBox 7">
            <a:extLst>
              <a:ext uri="{FF2B5EF4-FFF2-40B4-BE49-F238E27FC236}">
                <a16:creationId xmlns:a16="http://schemas.microsoft.com/office/drawing/2014/main" id="{4075F753-79F6-4B6D-BA6D-0F66E9A7868B}"/>
              </a:ext>
            </a:extLst>
          </p:cNvPr>
          <p:cNvSpPr txBox="1"/>
          <p:nvPr/>
        </p:nvSpPr>
        <p:spPr>
          <a:xfrm>
            <a:off x="522514" y="345233"/>
            <a:ext cx="9955764" cy="461665"/>
          </a:xfrm>
          <a:prstGeom prst="rect">
            <a:avLst/>
          </a:prstGeom>
          <a:noFill/>
        </p:spPr>
        <p:txBody>
          <a:bodyPr wrap="square" rtlCol="0">
            <a:spAutoFit/>
          </a:bodyPr>
          <a:lstStyle/>
          <a:p>
            <a:r>
              <a:rPr lang="en-GB" sz="2400" b="1" dirty="0">
                <a:solidFill>
                  <a:srgbClr val="009900"/>
                </a:solidFill>
              </a:rPr>
              <a:t>Process Flowchart (Requisitions under £10k </a:t>
            </a:r>
            <a:r>
              <a:rPr lang="en-GB" sz="2400" b="1" dirty="0" err="1">
                <a:solidFill>
                  <a:srgbClr val="009900"/>
                </a:solidFill>
              </a:rPr>
              <a:t>incl</a:t>
            </a:r>
            <a:r>
              <a:rPr lang="en-GB" sz="2400" b="1" dirty="0">
                <a:solidFill>
                  <a:srgbClr val="009900"/>
                </a:solidFill>
              </a:rPr>
              <a:t> VAT)</a:t>
            </a:r>
          </a:p>
        </p:txBody>
      </p:sp>
      <p:sp>
        <p:nvSpPr>
          <p:cNvPr id="5" name="Slide Number Placeholder 4">
            <a:extLst>
              <a:ext uri="{FF2B5EF4-FFF2-40B4-BE49-F238E27FC236}">
                <a16:creationId xmlns:a16="http://schemas.microsoft.com/office/drawing/2014/main" id="{5A23E547-9768-463B-9A0C-34722CD375AD}"/>
              </a:ext>
            </a:extLst>
          </p:cNvPr>
          <p:cNvSpPr>
            <a:spLocks noGrp="1"/>
          </p:cNvSpPr>
          <p:nvPr>
            <p:ph type="sldNum" sz="quarter" idx="12"/>
          </p:nvPr>
        </p:nvSpPr>
        <p:spPr/>
        <p:txBody>
          <a:bodyPr/>
          <a:lstStyle/>
          <a:p>
            <a:fld id="{F6618FFE-8358-43C6-9DBB-FA90C17F96FF}" type="slidenum">
              <a:rPr lang="en-GB" smtClean="0"/>
              <a:t>9</a:t>
            </a:fld>
            <a:endParaRPr lang="en-GB"/>
          </a:p>
        </p:txBody>
      </p:sp>
      <p:sp>
        <p:nvSpPr>
          <p:cNvPr id="2" name="Rectangle: Rounded Corners 1">
            <a:extLst>
              <a:ext uri="{FF2B5EF4-FFF2-40B4-BE49-F238E27FC236}">
                <a16:creationId xmlns:a16="http://schemas.microsoft.com/office/drawing/2014/main" id="{358F82D3-27ED-295B-C3AC-3D145918F7AA}"/>
              </a:ext>
            </a:extLst>
          </p:cNvPr>
          <p:cNvSpPr/>
          <p:nvPr/>
        </p:nvSpPr>
        <p:spPr>
          <a:xfrm>
            <a:off x="355314" y="1090639"/>
            <a:ext cx="1871325" cy="145020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Staff to seek authorisation from Borough Director (BD)</a:t>
            </a:r>
          </a:p>
        </p:txBody>
      </p:sp>
      <p:cxnSp>
        <p:nvCxnSpPr>
          <p:cNvPr id="7" name="Straight Arrow Connector 6">
            <a:extLst>
              <a:ext uri="{FF2B5EF4-FFF2-40B4-BE49-F238E27FC236}">
                <a16:creationId xmlns:a16="http://schemas.microsoft.com/office/drawing/2014/main" id="{C45E1CAA-367F-CC14-F62D-F41AD77C179B}"/>
              </a:ext>
            </a:extLst>
          </p:cNvPr>
          <p:cNvCxnSpPr>
            <a:cxnSpLocks/>
          </p:cNvCxnSpPr>
          <p:nvPr/>
        </p:nvCxnSpPr>
        <p:spPr>
          <a:xfrm>
            <a:off x="1052608" y="2691298"/>
            <a:ext cx="0" cy="7377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C2D740D0-8A68-414E-66B1-5FA5D1C343DC}"/>
              </a:ext>
            </a:extLst>
          </p:cNvPr>
          <p:cNvSpPr/>
          <p:nvPr/>
        </p:nvSpPr>
        <p:spPr>
          <a:xfrm>
            <a:off x="299482" y="3510517"/>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Requisition received, recorded and reviewed by Procurement Team</a:t>
            </a:r>
          </a:p>
        </p:txBody>
      </p:sp>
      <p:cxnSp>
        <p:nvCxnSpPr>
          <p:cNvPr id="10" name="Straight Arrow Connector 9">
            <a:extLst>
              <a:ext uri="{FF2B5EF4-FFF2-40B4-BE49-F238E27FC236}">
                <a16:creationId xmlns:a16="http://schemas.microsoft.com/office/drawing/2014/main" id="{6C12163F-66B9-0024-B261-B752F8C31BDD}"/>
              </a:ext>
            </a:extLst>
          </p:cNvPr>
          <p:cNvCxnSpPr>
            <a:cxnSpLocks/>
          </p:cNvCxnSpPr>
          <p:nvPr/>
        </p:nvCxnSpPr>
        <p:spPr>
          <a:xfrm>
            <a:off x="2792819" y="5977033"/>
            <a:ext cx="4961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Rounded Corners 10">
            <a:extLst>
              <a:ext uri="{FF2B5EF4-FFF2-40B4-BE49-F238E27FC236}">
                <a16:creationId xmlns:a16="http://schemas.microsoft.com/office/drawing/2014/main" id="{63BAFD05-5AEC-D9C5-2CF5-1F12B8338D0C}"/>
              </a:ext>
            </a:extLst>
          </p:cNvPr>
          <p:cNvSpPr/>
          <p:nvPr/>
        </p:nvSpPr>
        <p:spPr>
          <a:xfrm>
            <a:off x="416188" y="5331110"/>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Requisition approved by Procurement Team?</a:t>
            </a:r>
          </a:p>
        </p:txBody>
      </p:sp>
      <p:cxnSp>
        <p:nvCxnSpPr>
          <p:cNvPr id="12" name="Straight Arrow Connector 11">
            <a:extLst>
              <a:ext uri="{FF2B5EF4-FFF2-40B4-BE49-F238E27FC236}">
                <a16:creationId xmlns:a16="http://schemas.microsoft.com/office/drawing/2014/main" id="{5351752F-CF3E-3B00-E81D-DF52FA437D19}"/>
              </a:ext>
            </a:extLst>
          </p:cNvPr>
          <p:cNvCxnSpPr>
            <a:cxnSpLocks/>
          </p:cNvCxnSpPr>
          <p:nvPr/>
        </p:nvCxnSpPr>
        <p:spPr>
          <a:xfrm>
            <a:off x="9006665" y="4628610"/>
            <a:ext cx="4828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51750A0-40FE-B7B2-4C9D-5B3ADEDBD64C}"/>
              </a:ext>
            </a:extLst>
          </p:cNvPr>
          <p:cNvCxnSpPr>
            <a:cxnSpLocks/>
          </p:cNvCxnSpPr>
          <p:nvPr/>
        </p:nvCxnSpPr>
        <p:spPr>
          <a:xfrm flipV="1">
            <a:off x="2801680" y="4579462"/>
            <a:ext cx="516187" cy="6302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9EEEDF77-849D-40C0-4729-0671B976AA7A}"/>
              </a:ext>
            </a:extLst>
          </p:cNvPr>
          <p:cNvSpPr txBox="1"/>
          <p:nvPr/>
        </p:nvSpPr>
        <p:spPr>
          <a:xfrm>
            <a:off x="2801680" y="5585568"/>
            <a:ext cx="604284" cy="369332"/>
          </a:xfrm>
          <a:prstGeom prst="rect">
            <a:avLst/>
          </a:prstGeom>
          <a:noFill/>
        </p:spPr>
        <p:txBody>
          <a:bodyPr wrap="square" rtlCol="0">
            <a:spAutoFit/>
          </a:bodyPr>
          <a:lstStyle/>
          <a:p>
            <a:r>
              <a:rPr lang="en-GB" dirty="0"/>
              <a:t>YES</a:t>
            </a:r>
          </a:p>
        </p:txBody>
      </p:sp>
      <p:sp>
        <p:nvSpPr>
          <p:cNvPr id="17" name="TextBox 16">
            <a:extLst>
              <a:ext uri="{FF2B5EF4-FFF2-40B4-BE49-F238E27FC236}">
                <a16:creationId xmlns:a16="http://schemas.microsoft.com/office/drawing/2014/main" id="{1103E398-BE29-7FB6-DD29-9D730B7779DE}"/>
              </a:ext>
            </a:extLst>
          </p:cNvPr>
          <p:cNvSpPr txBox="1"/>
          <p:nvPr/>
        </p:nvSpPr>
        <p:spPr>
          <a:xfrm>
            <a:off x="2764710" y="4507740"/>
            <a:ext cx="553157" cy="369332"/>
          </a:xfrm>
          <a:prstGeom prst="rect">
            <a:avLst/>
          </a:prstGeom>
          <a:noFill/>
        </p:spPr>
        <p:txBody>
          <a:bodyPr wrap="square" rtlCol="0">
            <a:spAutoFit/>
          </a:bodyPr>
          <a:lstStyle/>
          <a:p>
            <a:r>
              <a:rPr lang="en-GB" dirty="0"/>
              <a:t>NO</a:t>
            </a:r>
          </a:p>
        </p:txBody>
      </p:sp>
      <p:sp>
        <p:nvSpPr>
          <p:cNvPr id="18" name="Rectangle: Rounded Corners 17">
            <a:extLst>
              <a:ext uri="{FF2B5EF4-FFF2-40B4-BE49-F238E27FC236}">
                <a16:creationId xmlns:a16="http://schemas.microsoft.com/office/drawing/2014/main" id="{918B8083-1ABE-ECB3-FBB1-CC75EEC65B54}"/>
              </a:ext>
            </a:extLst>
          </p:cNvPr>
          <p:cNvSpPr/>
          <p:nvPr/>
        </p:nvSpPr>
        <p:spPr>
          <a:xfrm>
            <a:off x="3370774" y="5429628"/>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Purchase Order (PO) generated and shared with supplier</a:t>
            </a:r>
          </a:p>
        </p:txBody>
      </p:sp>
      <p:sp>
        <p:nvSpPr>
          <p:cNvPr id="19" name="Rectangle: Rounded Corners 18">
            <a:extLst>
              <a:ext uri="{FF2B5EF4-FFF2-40B4-BE49-F238E27FC236}">
                <a16:creationId xmlns:a16="http://schemas.microsoft.com/office/drawing/2014/main" id="{39150247-6D3D-D8CF-BFC3-34E8E5189B54}"/>
              </a:ext>
            </a:extLst>
          </p:cNvPr>
          <p:cNvSpPr/>
          <p:nvPr/>
        </p:nvSpPr>
        <p:spPr>
          <a:xfrm>
            <a:off x="3459379" y="3949852"/>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Procurement Team responds to staff and provides rationale</a:t>
            </a:r>
          </a:p>
        </p:txBody>
      </p:sp>
      <p:cxnSp>
        <p:nvCxnSpPr>
          <p:cNvPr id="20" name="Straight Arrow Connector 19">
            <a:extLst>
              <a:ext uri="{FF2B5EF4-FFF2-40B4-BE49-F238E27FC236}">
                <a16:creationId xmlns:a16="http://schemas.microsoft.com/office/drawing/2014/main" id="{F79B7C11-AC90-EDF1-C85C-7DDDDB887C69}"/>
              </a:ext>
            </a:extLst>
          </p:cNvPr>
          <p:cNvCxnSpPr>
            <a:cxnSpLocks/>
          </p:cNvCxnSpPr>
          <p:nvPr/>
        </p:nvCxnSpPr>
        <p:spPr>
          <a:xfrm>
            <a:off x="6591301" y="3216596"/>
            <a:ext cx="447452" cy="5366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88A14A91-470B-B030-7EF1-29CC4CC1207C}"/>
              </a:ext>
            </a:extLst>
          </p:cNvPr>
          <p:cNvCxnSpPr>
            <a:cxnSpLocks/>
          </p:cNvCxnSpPr>
          <p:nvPr/>
        </p:nvCxnSpPr>
        <p:spPr>
          <a:xfrm flipV="1">
            <a:off x="4413398" y="3371206"/>
            <a:ext cx="0" cy="382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890DDE6-51DC-D3C1-7338-9E533DA05CBA}"/>
              </a:ext>
            </a:extLst>
          </p:cNvPr>
          <p:cNvCxnSpPr>
            <a:cxnSpLocks/>
          </p:cNvCxnSpPr>
          <p:nvPr/>
        </p:nvCxnSpPr>
        <p:spPr>
          <a:xfrm>
            <a:off x="1052608" y="4910749"/>
            <a:ext cx="0" cy="2989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Rectangle: Rounded Corners 28">
            <a:extLst>
              <a:ext uri="{FF2B5EF4-FFF2-40B4-BE49-F238E27FC236}">
                <a16:creationId xmlns:a16="http://schemas.microsoft.com/office/drawing/2014/main" id="{E758B4B9-C44D-9A7E-1FE1-9C9D05102DD0}"/>
              </a:ext>
            </a:extLst>
          </p:cNvPr>
          <p:cNvSpPr/>
          <p:nvPr/>
        </p:nvSpPr>
        <p:spPr>
          <a:xfrm>
            <a:off x="6603705" y="3949852"/>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Is there an alternative, more cost-effective solution?</a:t>
            </a:r>
          </a:p>
        </p:txBody>
      </p:sp>
      <p:sp>
        <p:nvSpPr>
          <p:cNvPr id="32" name="TextBox 31">
            <a:extLst>
              <a:ext uri="{FF2B5EF4-FFF2-40B4-BE49-F238E27FC236}">
                <a16:creationId xmlns:a16="http://schemas.microsoft.com/office/drawing/2014/main" id="{1020D502-63F6-4A86-3923-084E1E8F02CE}"/>
              </a:ext>
            </a:extLst>
          </p:cNvPr>
          <p:cNvSpPr txBox="1"/>
          <p:nvPr/>
        </p:nvSpPr>
        <p:spPr>
          <a:xfrm>
            <a:off x="7151282" y="1815743"/>
            <a:ext cx="604284" cy="369332"/>
          </a:xfrm>
          <a:prstGeom prst="rect">
            <a:avLst/>
          </a:prstGeom>
          <a:noFill/>
        </p:spPr>
        <p:txBody>
          <a:bodyPr wrap="square" rtlCol="0">
            <a:spAutoFit/>
          </a:bodyPr>
          <a:lstStyle/>
          <a:p>
            <a:r>
              <a:rPr lang="en-GB" dirty="0"/>
              <a:t>NO</a:t>
            </a:r>
          </a:p>
        </p:txBody>
      </p:sp>
      <p:sp>
        <p:nvSpPr>
          <p:cNvPr id="33" name="TextBox 32">
            <a:extLst>
              <a:ext uri="{FF2B5EF4-FFF2-40B4-BE49-F238E27FC236}">
                <a16:creationId xmlns:a16="http://schemas.microsoft.com/office/drawing/2014/main" id="{AFE3AA2D-305D-7CCF-6DB4-6ED0FC90DB2B}"/>
              </a:ext>
            </a:extLst>
          </p:cNvPr>
          <p:cNvSpPr txBox="1"/>
          <p:nvPr/>
        </p:nvSpPr>
        <p:spPr>
          <a:xfrm>
            <a:off x="8945969" y="4138408"/>
            <a:ext cx="604284" cy="369332"/>
          </a:xfrm>
          <a:prstGeom prst="rect">
            <a:avLst/>
          </a:prstGeom>
          <a:noFill/>
        </p:spPr>
        <p:txBody>
          <a:bodyPr wrap="square" rtlCol="0">
            <a:spAutoFit/>
          </a:bodyPr>
          <a:lstStyle/>
          <a:p>
            <a:r>
              <a:rPr lang="en-GB" dirty="0"/>
              <a:t>YES</a:t>
            </a:r>
          </a:p>
        </p:txBody>
      </p:sp>
      <p:sp>
        <p:nvSpPr>
          <p:cNvPr id="34" name="Rectangle: Rounded Corners 33">
            <a:extLst>
              <a:ext uri="{FF2B5EF4-FFF2-40B4-BE49-F238E27FC236}">
                <a16:creationId xmlns:a16="http://schemas.microsoft.com/office/drawing/2014/main" id="{7A31083B-D9D5-1726-8C97-72BCFA9B304B}"/>
              </a:ext>
            </a:extLst>
          </p:cNvPr>
          <p:cNvSpPr/>
          <p:nvPr/>
        </p:nvSpPr>
        <p:spPr>
          <a:xfrm>
            <a:off x="9588795" y="3938977"/>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Procurement Team to support sourcing alternative solution</a:t>
            </a:r>
          </a:p>
        </p:txBody>
      </p:sp>
      <p:sp>
        <p:nvSpPr>
          <p:cNvPr id="35" name="Rectangle: Rounded Corners 34">
            <a:extLst>
              <a:ext uri="{FF2B5EF4-FFF2-40B4-BE49-F238E27FC236}">
                <a16:creationId xmlns:a16="http://schemas.microsoft.com/office/drawing/2014/main" id="{92721D27-E0AB-C6D2-5625-B90C268C575F}"/>
              </a:ext>
            </a:extLst>
          </p:cNvPr>
          <p:cNvSpPr/>
          <p:nvPr/>
        </p:nvSpPr>
        <p:spPr>
          <a:xfrm>
            <a:off x="8746868" y="1075653"/>
            <a:ext cx="2303723" cy="129184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Purchase to be discontinued</a:t>
            </a:r>
          </a:p>
        </p:txBody>
      </p:sp>
      <p:sp>
        <p:nvSpPr>
          <p:cNvPr id="39" name="TextBox 38">
            <a:extLst>
              <a:ext uri="{FF2B5EF4-FFF2-40B4-BE49-F238E27FC236}">
                <a16:creationId xmlns:a16="http://schemas.microsoft.com/office/drawing/2014/main" id="{3F8AD7A8-9293-6C75-2CC0-91939DC02228}"/>
              </a:ext>
            </a:extLst>
          </p:cNvPr>
          <p:cNvSpPr txBox="1"/>
          <p:nvPr/>
        </p:nvSpPr>
        <p:spPr>
          <a:xfrm>
            <a:off x="1109315" y="2847264"/>
            <a:ext cx="604284" cy="369332"/>
          </a:xfrm>
          <a:prstGeom prst="rect">
            <a:avLst/>
          </a:prstGeom>
          <a:noFill/>
        </p:spPr>
        <p:txBody>
          <a:bodyPr wrap="square" rtlCol="0">
            <a:spAutoFit/>
          </a:bodyPr>
          <a:lstStyle/>
          <a:p>
            <a:r>
              <a:rPr lang="en-GB" dirty="0"/>
              <a:t>YES</a:t>
            </a:r>
          </a:p>
        </p:txBody>
      </p:sp>
      <p:cxnSp>
        <p:nvCxnSpPr>
          <p:cNvPr id="40" name="Straight Arrow Connector 39">
            <a:extLst>
              <a:ext uri="{FF2B5EF4-FFF2-40B4-BE49-F238E27FC236}">
                <a16:creationId xmlns:a16="http://schemas.microsoft.com/office/drawing/2014/main" id="{A49A0644-F12E-CEA5-030A-36980CD54C5D}"/>
              </a:ext>
            </a:extLst>
          </p:cNvPr>
          <p:cNvCxnSpPr>
            <a:cxnSpLocks/>
          </p:cNvCxnSpPr>
          <p:nvPr/>
        </p:nvCxnSpPr>
        <p:spPr>
          <a:xfrm flipV="1">
            <a:off x="2369036" y="1369829"/>
            <a:ext cx="6241564" cy="1552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CE8A5295-56F0-A153-D7B5-999FAEB207EF}"/>
              </a:ext>
            </a:extLst>
          </p:cNvPr>
          <p:cNvSpPr txBox="1"/>
          <p:nvPr/>
        </p:nvSpPr>
        <p:spPr>
          <a:xfrm>
            <a:off x="4611240" y="1040579"/>
            <a:ext cx="604284" cy="369332"/>
          </a:xfrm>
          <a:prstGeom prst="rect">
            <a:avLst/>
          </a:prstGeom>
          <a:noFill/>
        </p:spPr>
        <p:txBody>
          <a:bodyPr wrap="square" rtlCol="0">
            <a:spAutoFit/>
          </a:bodyPr>
          <a:lstStyle/>
          <a:p>
            <a:r>
              <a:rPr lang="en-GB" dirty="0"/>
              <a:t>NO</a:t>
            </a:r>
          </a:p>
        </p:txBody>
      </p:sp>
      <p:cxnSp>
        <p:nvCxnSpPr>
          <p:cNvPr id="47" name="Straight Arrow Connector 46">
            <a:extLst>
              <a:ext uri="{FF2B5EF4-FFF2-40B4-BE49-F238E27FC236}">
                <a16:creationId xmlns:a16="http://schemas.microsoft.com/office/drawing/2014/main" id="{43F9BE8A-86A4-4FB5-17A2-7C3CFDCA0418}"/>
              </a:ext>
            </a:extLst>
          </p:cNvPr>
          <p:cNvCxnSpPr>
            <a:cxnSpLocks/>
          </p:cNvCxnSpPr>
          <p:nvPr/>
        </p:nvCxnSpPr>
        <p:spPr>
          <a:xfrm flipH="1">
            <a:off x="5763102" y="5241699"/>
            <a:ext cx="3787151" cy="8401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ectangle: Rounded Corners 22">
            <a:extLst>
              <a:ext uri="{FF2B5EF4-FFF2-40B4-BE49-F238E27FC236}">
                <a16:creationId xmlns:a16="http://schemas.microsoft.com/office/drawing/2014/main" id="{8AE10EB4-E32D-9FA4-DF67-D62FE5553CF6}"/>
              </a:ext>
            </a:extLst>
          </p:cNvPr>
          <p:cNvSpPr/>
          <p:nvPr/>
        </p:nvSpPr>
        <p:spPr>
          <a:xfrm>
            <a:off x="2603205" y="1733068"/>
            <a:ext cx="3861390" cy="145020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Procurement / Finance to liaise with BD, Clinical Director and relevant Execs to review and make a collective decision</a:t>
            </a:r>
          </a:p>
        </p:txBody>
      </p:sp>
      <p:sp>
        <p:nvSpPr>
          <p:cNvPr id="28" name="TextBox 27">
            <a:extLst>
              <a:ext uri="{FF2B5EF4-FFF2-40B4-BE49-F238E27FC236}">
                <a16:creationId xmlns:a16="http://schemas.microsoft.com/office/drawing/2014/main" id="{4C0E1236-2EF7-8E75-175B-7B68FE5A9E84}"/>
              </a:ext>
            </a:extLst>
          </p:cNvPr>
          <p:cNvSpPr txBox="1"/>
          <p:nvPr/>
        </p:nvSpPr>
        <p:spPr>
          <a:xfrm>
            <a:off x="6849140" y="3227291"/>
            <a:ext cx="604284" cy="369332"/>
          </a:xfrm>
          <a:prstGeom prst="rect">
            <a:avLst/>
          </a:prstGeom>
          <a:noFill/>
        </p:spPr>
        <p:txBody>
          <a:bodyPr wrap="square" rtlCol="0">
            <a:spAutoFit/>
          </a:bodyPr>
          <a:lstStyle/>
          <a:p>
            <a:r>
              <a:rPr lang="en-GB" dirty="0"/>
              <a:t>YES</a:t>
            </a:r>
          </a:p>
        </p:txBody>
      </p:sp>
      <p:cxnSp>
        <p:nvCxnSpPr>
          <p:cNvPr id="30" name="Straight Arrow Connector 29">
            <a:extLst>
              <a:ext uri="{FF2B5EF4-FFF2-40B4-BE49-F238E27FC236}">
                <a16:creationId xmlns:a16="http://schemas.microsoft.com/office/drawing/2014/main" id="{C50E5FD1-C077-E4B1-046A-E3891890269C}"/>
              </a:ext>
            </a:extLst>
          </p:cNvPr>
          <p:cNvCxnSpPr>
            <a:cxnSpLocks/>
          </p:cNvCxnSpPr>
          <p:nvPr/>
        </p:nvCxnSpPr>
        <p:spPr>
          <a:xfrm flipV="1">
            <a:off x="6659971" y="2000409"/>
            <a:ext cx="1950629" cy="3421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0A842842-8AF8-B7AB-3981-EDCBA51BF907}"/>
              </a:ext>
            </a:extLst>
          </p:cNvPr>
          <p:cNvSpPr txBox="1"/>
          <p:nvPr/>
        </p:nvSpPr>
        <p:spPr>
          <a:xfrm>
            <a:off x="9006665" y="2660766"/>
            <a:ext cx="604284" cy="369332"/>
          </a:xfrm>
          <a:prstGeom prst="rect">
            <a:avLst/>
          </a:prstGeom>
          <a:noFill/>
        </p:spPr>
        <p:txBody>
          <a:bodyPr wrap="square" rtlCol="0">
            <a:spAutoFit/>
          </a:bodyPr>
          <a:lstStyle/>
          <a:p>
            <a:r>
              <a:rPr lang="en-GB" dirty="0"/>
              <a:t>NO</a:t>
            </a:r>
          </a:p>
        </p:txBody>
      </p:sp>
      <p:cxnSp>
        <p:nvCxnSpPr>
          <p:cNvPr id="37" name="Straight Arrow Connector 36">
            <a:extLst>
              <a:ext uri="{FF2B5EF4-FFF2-40B4-BE49-F238E27FC236}">
                <a16:creationId xmlns:a16="http://schemas.microsoft.com/office/drawing/2014/main" id="{7A2E19AE-7206-661B-544C-49E327863E53}"/>
              </a:ext>
            </a:extLst>
          </p:cNvPr>
          <p:cNvCxnSpPr>
            <a:cxnSpLocks/>
          </p:cNvCxnSpPr>
          <p:nvPr/>
        </p:nvCxnSpPr>
        <p:spPr>
          <a:xfrm flipV="1">
            <a:off x="8015191" y="2527260"/>
            <a:ext cx="1108243" cy="12260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661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34a8ec84-c1a6-44bc-b175-37d231e1f853">
      <Terms xmlns="http://schemas.microsoft.com/office/infopath/2007/PartnerControls"/>
    </lcf76f155ced4ddcb4097134ff3c332f>
    <TaxCatchAll xmlns="50c4194e-431a-4d78-9e80-d66c9c73ea5f" xsi:nil="true"/>
    <BDLead xmlns="34a8ec84-c1a6-44bc-b175-37d231e1f853">
      <UserInfo>
        <DisplayName/>
        <AccountId xsi:nil="true"/>
        <AccountType/>
      </UserInfo>
    </BDLead>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3E815EA1D6FE24D80C62CEEB83E9DC3" ma:contentTypeVersion="20" ma:contentTypeDescription="Create a new document." ma:contentTypeScope="" ma:versionID="1bbecd57c336600f73fdeaeab4b5d163">
  <xsd:schema xmlns:xsd="http://www.w3.org/2001/XMLSchema" xmlns:xs="http://www.w3.org/2001/XMLSchema" xmlns:p="http://schemas.microsoft.com/office/2006/metadata/properties" xmlns:ns1="http://schemas.microsoft.com/sharepoint/v3" xmlns:ns2="34a8ec84-c1a6-44bc-b175-37d231e1f853" xmlns:ns3="50c4194e-431a-4d78-9e80-d66c9c73ea5f" targetNamespace="http://schemas.microsoft.com/office/2006/metadata/properties" ma:root="true" ma:fieldsID="5ac701e7df028f13e7b704d759f56482" ns1:_="" ns2:_="" ns3:_="">
    <xsd:import namespace="http://schemas.microsoft.com/sharepoint/v3"/>
    <xsd:import namespace="34a8ec84-c1a6-44bc-b175-37d231e1f853"/>
    <xsd:import namespace="50c4194e-431a-4d78-9e80-d66c9c73ea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BDLead"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a8ec84-c1a6-44bc-b175-37d231e1f8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ternalName="MediaServiceDateTake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BDLead" ma:index="25" nillable="true" ma:displayName="BD Lead" ma:format="Dropdown" ma:list="UserInfo" ma:SharePointGroup="0" ma:internalName="BDLead">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c4194e-431a-4d78-9e80-d66c9c73ea5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f1c6501-199d-4aad-9f7a-581983debfeb}" ma:internalName="TaxCatchAll" ma:showField="CatchAllData" ma:web="50c4194e-431a-4d78-9e80-d66c9c73ea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D1F695-71FF-486B-923C-A7692A5637B9}">
  <ds:schemaRefs>
    <ds:schemaRef ds:uri="http://schemas.microsoft.com/sharepoint/v3"/>
    <ds:schemaRef ds:uri="http://purl.org/dc/terms/"/>
    <ds:schemaRef ds:uri="http://schemas.openxmlformats.org/package/2006/metadata/core-properties"/>
    <ds:schemaRef ds:uri="http://schemas.microsoft.com/office/2006/documentManagement/types"/>
    <ds:schemaRef ds:uri="34a8ec84-c1a6-44bc-b175-37d231e1f853"/>
    <ds:schemaRef ds:uri="http://purl.org/dc/elements/1.1/"/>
    <ds:schemaRef ds:uri="http://schemas.microsoft.com/office/2006/metadata/properties"/>
    <ds:schemaRef ds:uri="50c4194e-431a-4d78-9e80-d66c9c73ea5f"/>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AD3D48CA-6BB6-45F8-B4D5-470776729C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a8ec84-c1a6-44bc-b175-37d231e1f853"/>
    <ds:schemaRef ds:uri="50c4194e-431a-4d78-9e80-d66c9c73ea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C405F6-92DA-4D07-BD9C-FBE42E170BA0}">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11397</TotalTime>
  <Words>1986</Words>
  <Application>Microsoft Office PowerPoint</Application>
  <PresentationFormat>Widescreen</PresentationFormat>
  <Paragraphs>186</Paragraphs>
  <Slides>13</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Calibri Light</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TANNER, Stephanie (EAST LONDON NHS FOUNDATION TRUST)</dc:creator>
  <cp:lastModifiedBy>MORGAN, Thomas (EAST LONDON NHS FOUNDATION TRUST)</cp:lastModifiedBy>
  <cp:revision>38</cp:revision>
  <dcterms:created xsi:type="dcterms:W3CDTF">2021-12-14T17:28:33Z</dcterms:created>
  <dcterms:modified xsi:type="dcterms:W3CDTF">2024-10-18T15:06:24Z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0x01010053E815EA1D6FE24D80C62CEEB83E9DC3</vt:lpwstr>
  </property>
  <property fmtid="{D5CDD505-2E9C-101B-9397-08002B2CF9AE}" pid="3" name="MediaServiceImageTags">
    <vt:lpwstr/>
  </property>
</Properties>
</file>