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83" r:id="rId5"/>
    <p:sldId id="298" r:id="rId6"/>
    <p:sldId id="299" r:id="rId7"/>
    <p:sldId id="300" r:id="rId8"/>
    <p:sldId id="282" r:id="rId9"/>
    <p:sldId id="290" r:id="rId10"/>
    <p:sldId id="301" r:id="rId11"/>
    <p:sldId id="302" r:id="rId12"/>
    <p:sldId id="274" r:id="rId13"/>
    <p:sldId id="30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933A5-3534-42F2-90E0-FE93056F6471}" v="19" dt="2024-11-27T10:44:44.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49"/>
    <p:restoredTop sz="81259" autoAdjust="0"/>
  </p:normalViewPr>
  <p:slideViewPr>
    <p:cSldViewPr snapToGrid="0" snapToObjects="1">
      <p:cViewPr varScale="1">
        <p:scale>
          <a:sx n="93" d="100"/>
          <a:sy n="93" d="100"/>
        </p:scale>
        <p:origin x="2418"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E8AFF-A02C-F043-B9C1-5CD9C13D7AF6}"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nursing have to offer?</a:t>
            </a:r>
          </a:p>
          <a:p>
            <a:r>
              <a:rPr lang="en-GB" dirty="0"/>
              <a:t>Didn’t choose this career – I was heading into business</a:t>
            </a:r>
            <a:r>
              <a:rPr lang="en-GB" baseline="0" dirty="0"/>
              <a:t> after completing a BA in Strategic Management</a:t>
            </a:r>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2</a:t>
            </a:fld>
            <a:endParaRPr lang="en-US"/>
          </a:p>
        </p:txBody>
      </p:sp>
    </p:spTree>
    <p:extLst>
      <p:ext uri="{BB962C8B-B14F-4D97-AF65-F5344CB8AC3E}">
        <p14:creationId xmlns:p14="http://schemas.microsoft.com/office/powerpoint/2010/main" val="250575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3</a:t>
            </a:fld>
            <a:endParaRPr lang="en-US"/>
          </a:p>
        </p:txBody>
      </p:sp>
    </p:spTree>
    <p:extLst>
      <p:ext uri="{BB962C8B-B14F-4D97-AF65-F5344CB8AC3E}">
        <p14:creationId xmlns:p14="http://schemas.microsoft.com/office/powerpoint/2010/main" val="34756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nursing have to offer?</a:t>
            </a:r>
          </a:p>
          <a:p>
            <a:r>
              <a:rPr lang="en-GB" dirty="0"/>
              <a:t>Didn’t choose this career – I was heading into business</a:t>
            </a:r>
            <a:r>
              <a:rPr lang="en-GB" baseline="0" dirty="0"/>
              <a:t> after completing a BA in Strategic Management</a:t>
            </a:r>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4</a:t>
            </a:fld>
            <a:endParaRPr lang="en-US"/>
          </a:p>
        </p:txBody>
      </p:sp>
    </p:spTree>
    <p:extLst>
      <p:ext uri="{BB962C8B-B14F-4D97-AF65-F5344CB8AC3E}">
        <p14:creationId xmlns:p14="http://schemas.microsoft.com/office/powerpoint/2010/main" val="40965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5</a:t>
            </a:fld>
            <a:endParaRPr lang="en-US"/>
          </a:p>
        </p:txBody>
      </p:sp>
    </p:spTree>
    <p:extLst>
      <p:ext uri="{BB962C8B-B14F-4D97-AF65-F5344CB8AC3E}">
        <p14:creationId xmlns:p14="http://schemas.microsoft.com/office/powerpoint/2010/main" val="92774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nursing have to offer?</a:t>
            </a:r>
          </a:p>
          <a:p>
            <a:r>
              <a:rPr lang="en-GB" dirty="0"/>
              <a:t>Didn’t choose this career – I was heading into business</a:t>
            </a:r>
            <a:r>
              <a:rPr lang="en-GB" baseline="0" dirty="0"/>
              <a:t> after completing a BA in Strategic Management</a:t>
            </a:r>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6</a:t>
            </a:fld>
            <a:endParaRPr lang="en-US"/>
          </a:p>
        </p:txBody>
      </p:sp>
    </p:spTree>
    <p:extLst>
      <p:ext uri="{BB962C8B-B14F-4D97-AF65-F5344CB8AC3E}">
        <p14:creationId xmlns:p14="http://schemas.microsoft.com/office/powerpoint/2010/main" val="221801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7</a:t>
            </a:fld>
            <a:endParaRPr lang="en-US"/>
          </a:p>
        </p:txBody>
      </p:sp>
    </p:spTree>
    <p:extLst>
      <p:ext uri="{BB962C8B-B14F-4D97-AF65-F5344CB8AC3E}">
        <p14:creationId xmlns:p14="http://schemas.microsoft.com/office/powerpoint/2010/main" val="348897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nursing have to offer?</a:t>
            </a:r>
          </a:p>
          <a:p>
            <a:r>
              <a:rPr lang="en-GB" dirty="0"/>
              <a:t>Didn’t choose this career – I was heading into business</a:t>
            </a:r>
            <a:r>
              <a:rPr lang="en-GB" baseline="0" dirty="0"/>
              <a:t> after completing a BA in Strategic Management</a:t>
            </a:r>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8</a:t>
            </a:fld>
            <a:endParaRPr lang="en-US"/>
          </a:p>
        </p:txBody>
      </p:sp>
    </p:spTree>
    <p:extLst>
      <p:ext uri="{BB962C8B-B14F-4D97-AF65-F5344CB8AC3E}">
        <p14:creationId xmlns:p14="http://schemas.microsoft.com/office/powerpoint/2010/main" val="4174454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nursing have to offer?</a:t>
            </a:r>
          </a:p>
          <a:p>
            <a:r>
              <a:rPr lang="en-GB" dirty="0"/>
              <a:t>Didn’t choose this career – I was heading into business</a:t>
            </a:r>
            <a:r>
              <a:rPr lang="en-GB" baseline="0" dirty="0"/>
              <a:t> after completing a BA in Strategic Management</a:t>
            </a:r>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9</a:t>
            </a:fld>
            <a:endParaRPr lang="en-US"/>
          </a:p>
        </p:txBody>
      </p:sp>
    </p:spTree>
    <p:extLst>
      <p:ext uri="{BB962C8B-B14F-4D97-AF65-F5344CB8AC3E}">
        <p14:creationId xmlns:p14="http://schemas.microsoft.com/office/powerpoint/2010/main" val="2889222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10</a:t>
            </a:fld>
            <a:endParaRPr lang="en-US"/>
          </a:p>
        </p:txBody>
      </p:sp>
    </p:spTree>
    <p:extLst>
      <p:ext uri="{BB962C8B-B14F-4D97-AF65-F5344CB8AC3E}">
        <p14:creationId xmlns:p14="http://schemas.microsoft.com/office/powerpoint/2010/main" val="3869228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274846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167427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pic>
        <p:nvPicPr>
          <p:cNvPr id="15" name="Picture 14">
            <a:extLst>
              <a:ext uri="{FF2B5EF4-FFF2-40B4-BE49-F238E27FC236}">
                <a16:creationId xmlns:a16="http://schemas.microsoft.com/office/drawing/2014/main" id="{BC1984C3-8F41-5549-9C48-A3CD955A2EE6}"/>
              </a:ext>
            </a:extLst>
          </p:cNvPr>
          <p:cNvPicPr>
            <a:picLocks noChangeAspect="1"/>
          </p:cNvPicPr>
          <p:nvPr userDrawn="1"/>
        </p:nvPicPr>
        <p:blipFill>
          <a:blip r:embed="rId4"/>
          <a:srcRect/>
          <a:stretch/>
        </p:blipFill>
        <p:spPr>
          <a:xfrm>
            <a:off x="-1134932" y="3127936"/>
            <a:ext cx="9117106" cy="3837641"/>
          </a:xfrm>
          <a:prstGeom prst="rect">
            <a:avLst/>
          </a:prstGeom>
        </p:spPr>
      </p:pic>
      <p:pic>
        <p:nvPicPr>
          <p:cNvPr id="17" name="Picture 16">
            <a:extLst>
              <a:ext uri="{FF2B5EF4-FFF2-40B4-BE49-F238E27FC236}">
                <a16:creationId xmlns:a16="http://schemas.microsoft.com/office/drawing/2014/main" id="{3285CB97-A50E-6A46-BD38-BF161B7B23A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0061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8812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388957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27379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8385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33709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93328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8882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4486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24144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07053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93874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988941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63009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811005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83181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7267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05393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07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950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88244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1229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66725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640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72835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81704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85241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pic>
        <p:nvPicPr>
          <p:cNvPr id="3" name="Picture 2">
            <a:extLst>
              <a:ext uri="{FF2B5EF4-FFF2-40B4-BE49-F238E27FC236}">
                <a16:creationId xmlns:a16="http://schemas.microsoft.com/office/drawing/2014/main" id="{92F6E1FF-E0FC-D747-80AE-332396F27C7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74067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78823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25202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386482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87605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75655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1807616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300002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1512621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400635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2190348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Tree>
    <p:extLst>
      <p:ext uri="{BB962C8B-B14F-4D97-AF65-F5344CB8AC3E}">
        <p14:creationId xmlns:p14="http://schemas.microsoft.com/office/powerpoint/2010/main" val="979718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dirty="0">
                <a:solidFill>
                  <a:schemeClr val="bg1"/>
                </a:solidFill>
                <a:effectLst/>
                <a:latin typeface="+mn-lt"/>
                <a:ea typeface="+mn-ea"/>
                <a:cs typeface="+mn-cs"/>
              </a:rPr>
              <a:t>Contact us</a:t>
            </a:r>
          </a:p>
          <a:p>
            <a:r>
              <a:rPr lang="en-GB" sz="1200" kern="1200" dirty="0">
                <a:solidFill>
                  <a:schemeClr val="bg1"/>
                </a:solidFill>
                <a:effectLst/>
                <a:latin typeface="+mn-lt"/>
                <a:ea typeface="+mn-ea"/>
                <a:cs typeface="+mn-cs"/>
              </a:rPr>
              <a:t/>
            </a:r>
            <a:br>
              <a:rPr lang="en-GB" sz="1200" kern="1200" dirty="0">
                <a:solidFill>
                  <a:schemeClr val="bg1"/>
                </a:solidFill>
                <a:effectLst/>
                <a:latin typeface="+mn-lt"/>
                <a:ea typeface="+mn-ea"/>
                <a:cs typeface="+mn-cs"/>
              </a:rPr>
            </a:br>
            <a:r>
              <a:rPr lang="en-GB" sz="1200" kern="1200" dirty="0">
                <a:solidFill>
                  <a:schemeClr val="bg1"/>
                </a:solidFill>
                <a:effectLst/>
                <a:latin typeface="+mn-lt"/>
                <a:ea typeface="+mn-ea"/>
                <a:cs typeface="+mn-cs"/>
              </a:rPr>
              <a:t>East London NHS Foundation Trust</a:t>
            </a:r>
          </a:p>
          <a:p>
            <a:r>
              <a:rPr lang="en-GB" sz="1200" kern="1200" dirty="0">
                <a:solidFill>
                  <a:schemeClr val="bg1"/>
                </a:solidFill>
                <a:effectLst/>
                <a:latin typeface="+mn-lt"/>
                <a:ea typeface="+mn-ea"/>
                <a:cs typeface="+mn-cs"/>
              </a:rPr>
              <a:t>Robert Dolan House</a:t>
            </a:r>
          </a:p>
          <a:p>
            <a:r>
              <a:rPr lang="en-GB" sz="1200" kern="1200" dirty="0">
                <a:solidFill>
                  <a:schemeClr val="bg1"/>
                </a:solidFill>
                <a:effectLst/>
                <a:latin typeface="+mn-lt"/>
                <a:ea typeface="+mn-ea"/>
                <a:cs typeface="+mn-cs"/>
              </a:rPr>
              <a:t>Trust Headquarters</a:t>
            </a:r>
          </a:p>
          <a:p>
            <a:r>
              <a:rPr lang="en-GB" sz="1200" kern="1200" dirty="0">
                <a:solidFill>
                  <a:schemeClr val="bg1"/>
                </a:solidFill>
                <a:effectLst/>
                <a:latin typeface="+mn-lt"/>
                <a:ea typeface="+mn-ea"/>
                <a:cs typeface="+mn-cs"/>
              </a:rPr>
              <a:t>9 </a:t>
            </a:r>
            <a:r>
              <a:rPr lang="en-GB" sz="1200" kern="1200" dirty="0" err="1">
                <a:solidFill>
                  <a:schemeClr val="bg1"/>
                </a:solidFill>
                <a:effectLst/>
                <a:latin typeface="+mn-lt"/>
                <a:ea typeface="+mn-ea"/>
                <a:cs typeface="+mn-cs"/>
              </a:rPr>
              <a:t>Alie</a:t>
            </a:r>
            <a:r>
              <a:rPr lang="en-GB" sz="1200" kern="1200" dirty="0">
                <a:solidFill>
                  <a:schemeClr val="bg1"/>
                </a:solidFill>
                <a:effectLst/>
                <a:latin typeface="+mn-lt"/>
                <a:ea typeface="+mn-ea"/>
                <a:cs typeface="+mn-cs"/>
              </a:rPr>
              <a:t> Street</a:t>
            </a:r>
          </a:p>
          <a:p>
            <a:r>
              <a:rPr lang="en-GB" sz="1200" kern="1200" dirty="0">
                <a:solidFill>
                  <a:schemeClr val="bg1"/>
                </a:solidFill>
                <a:effectLst/>
                <a:latin typeface="+mn-lt"/>
                <a:ea typeface="+mn-ea"/>
                <a:cs typeface="+mn-cs"/>
              </a:rPr>
              <a:t>London E1 8DE</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Tel: 020 8548 5550</a:t>
            </a:r>
          </a:p>
          <a:p>
            <a:r>
              <a:rPr lang="en-GB" sz="1200" kern="1200" dirty="0">
                <a:solidFill>
                  <a:schemeClr val="bg1"/>
                </a:solidFill>
                <a:effectLst/>
                <a:latin typeface="+mn-lt"/>
                <a:ea typeface="+mn-ea"/>
                <a:cs typeface="+mn-cs"/>
              </a:rPr>
              <a:t>Email: </a:t>
            </a:r>
            <a:r>
              <a:rPr lang="en-GB" sz="1200" kern="1200" dirty="0" err="1">
                <a:solidFill>
                  <a:schemeClr val="bg1"/>
                </a:solidFill>
                <a:effectLst/>
                <a:latin typeface="+mn-lt"/>
                <a:ea typeface="+mn-ea"/>
                <a:cs typeface="+mn-cs"/>
              </a:rPr>
              <a:t>elft.communications@nhs.net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Web: </a:t>
            </a:r>
            <a:r>
              <a:rPr lang="en-GB" sz="1200" kern="1200" dirty="0" err="1">
                <a:solidFill>
                  <a:schemeClr val="bg1"/>
                </a:solidFill>
                <a:effectLst/>
                <a:latin typeface="+mn-lt"/>
                <a:ea typeface="+mn-ea"/>
                <a:cs typeface="+mn-cs"/>
              </a:rPr>
              <a:t>elft.nhs.uk</a:t>
            </a:r>
            <a:r>
              <a:rPr lang="en-GB" sz="1200" kern="1200" dirty="0">
                <a:solidFill>
                  <a:schemeClr val="bg1"/>
                </a:solidFill>
                <a:effectLst/>
                <a:latin typeface="+mn-lt"/>
                <a:ea typeface="+mn-ea"/>
                <a:cs typeface="+mn-cs"/>
              </a:rPr>
              <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NHS_ELFT</a:t>
            </a:r>
          </a:p>
          <a:p>
            <a:r>
              <a:rPr lang="en-GB" sz="1200" kern="1200" dirty="0">
                <a:solidFill>
                  <a:schemeClr val="bg1"/>
                </a:solidFill>
                <a:effectLst/>
                <a:latin typeface="+mn-lt"/>
                <a:ea typeface="+mn-ea"/>
                <a:cs typeface="+mn-cs"/>
              </a:rPr>
              <a:t>     </a:t>
            </a:r>
            <a:r>
              <a:rPr lang="en-GB" sz="1200" kern="1200" dirty="0" err="1">
                <a:solidFill>
                  <a:schemeClr val="bg1"/>
                </a:solidFill>
                <a:effectLst/>
                <a:latin typeface="+mn-lt"/>
                <a:ea typeface="+mn-ea"/>
                <a:cs typeface="+mn-cs"/>
              </a:rPr>
              <a:t>EastLondonNHSFoundationTrust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391302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212946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11/27/2024</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276164053"/>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7" r:id="rId3"/>
    <p:sldLayoutId id="2147483686" r:id="rId4"/>
    <p:sldLayoutId id="2147483685" r:id="rId5"/>
    <p:sldLayoutId id="2147483710" r:id="rId6"/>
    <p:sldLayoutId id="2147483711" r:id="rId7"/>
    <p:sldLayoutId id="2147483712" r:id="rId8"/>
    <p:sldLayoutId id="2147483713" r:id="rId9"/>
    <p:sldLayoutId id="2147483705" r:id="rId10"/>
    <p:sldLayoutId id="2147483706" r:id="rId11"/>
    <p:sldLayoutId id="2147483707" r:id="rId12"/>
    <p:sldLayoutId id="2147483708" r:id="rId13"/>
    <p:sldLayoutId id="2147483700" r:id="rId14"/>
    <p:sldLayoutId id="2147483701" r:id="rId15"/>
    <p:sldLayoutId id="2147483702" r:id="rId16"/>
    <p:sldLayoutId id="2147483703" r:id="rId17"/>
    <p:sldLayoutId id="2147483695" r:id="rId18"/>
    <p:sldLayoutId id="2147483696" r:id="rId19"/>
    <p:sldLayoutId id="2147483697" r:id="rId20"/>
    <p:sldLayoutId id="2147483698" r:id="rId21"/>
    <p:sldLayoutId id="2147483690" r:id="rId22"/>
    <p:sldLayoutId id="2147483691" r:id="rId23"/>
    <p:sldLayoutId id="2147483692" r:id="rId24"/>
    <p:sldLayoutId id="2147483693" r:id="rId25"/>
    <p:sldLayoutId id="2147483684" r:id="rId26"/>
    <p:sldLayoutId id="2147483662" r:id="rId27"/>
    <p:sldLayoutId id="2147483661" r:id="rId28"/>
    <p:sldLayoutId id="2147483656" r:id="rId29"/>
    <p:sldLayoutId id="2147483660" r:id="rId30"/>
    <p:sldLayoutId id="2147483678" r:id="rId31"/>
    <p:sldLayoutId id="2147483679" r:id="rId32"/>
    <p:sldLayoutId id="2147483680" r:id="rId33"/>
    <p:sldLayoutId id="2147483681" r:id="rId34"/>
    <p:sldLayoutId id="2147483682" r:id="rId35"/>
    <p:sldLayoutId id="2147483673" r:id="rId36"/>
    <p:sldLayoutId id="2147483674" r:id="rId37"/>
    <p:sldLayoutId id="2147483675" r:id="rId38"/>
    <p:sldLayoutId id="2147483676" r:id="rId39"/>
    <p:sldLayoutId id="2147483677" r:id="rId40"/>
    <p:sldLayoutId id="2147483668" r:id="rId41"/>
    <p:sldLayoutId id="2147483669" r:id="rId42"/>
    <p:sldLayoutId id="2147483670" r:id="rId43"/>
    <p:sldLayoutId id="2147483671" r:id="rId44"/>
    <p:sldLayoutId id="2147483672" r:id="rId45"/>
    <p:sldLayoutId id="2147483663" r:id="rId46"/>
    <p:sldLayoutId id="2147483664" r:id="rId47"/>
    <p:sldLayoutId id="2147483665" r:id="rId48"/>
    <p:sldLayoutId id="2147483666" r:id="rId49"/>
    <p:sldLayoutId id="2147483667" r:id="rId50"/>
    <p:sldLayoutId id="2147483655" r:id="rId51"/>
    <p:sldLayoutId id="2147483657" r:id="rId52"/>
    <p:sldLayoutId id="2147483717" r:id="rId53"/>
    <p:sldLayoutId id="2147483723" r:id="rId54"/>
    <p:sldLayoutId id="2147483724" r:id="rId55"/>
    <p:sldLayoutId id="2147483725" r:id="rId56"/>
    <p:sldLayoutId id="2147483728" r:id="rId57"/>
    <p:sldLayoutId id="2147483729" r:id="rId58"/>
    <p:sldLayoutId id="2147483658" r:id="rId59"/>
    <p:sldLayoutId id="2147483726" r:id="rId60"/>
    <p:sldLayoutId id="2147483727"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78944" y="3693123"/>
            <a:ext cx="4057875" cy="920291"/>
          </a:xfrm>
        </p:spPr>
        <p:txBody>
          <a:bodyPr/>
          <a:lstStyle/>
          <a:p>
            <a:r>
              <a:rPr lang="en-GB" dirty="0"/>
              <a:t>Sasha Singh</a:t>
            </a:r>
          </a:p>
          <a:p>
            <a:r>
              <a:rPr lang="en-GB" dirty="0"/>
              <a:t>Director of Nursing- London MH</a:t>
            </a:r>
          </a:p>
        </p:txBody>
      </p:sp>
      <p:sp>
        <p:nvSpPr>
          <p:cNvPr id="3" name="Text Placeholder 2"/>
          <p:cNvSpPr>
            <a:spLocks noGrp="1"/>
          </p:cNvSpPr>
          <p:nvPr>
            <p:ph type="body" sz="quarter" idx="12"/>
          </p:nvPr>
        </p:nvSpPr>
        <p:spPr>
          <a:xfrm>
            <a:off x="-1300163" y="885826"/>
            <a:ext cx="9615487" cy="1757362"/>
          </a:xfrm>
        </p:spPr>
        <p:txBody>
          <a:bodyPr>
            <a:normAutofit/>
          </a:bodyPr>
          <a:lstStyle/>
          <a:p>
            <a:r>
              <a:rPr lang="en-US" dirty="0"/>
              <a:t>Therapeutic Engagement and Observation…our journey so far</a:t>
            </a:r>
          </a:p>
          <a:p>
            <a:endParaRPr lang="en-GB" dirty="0"/>
          </a:p>
        </p:txBody>
      </p:sp>
    </p:spTree>
    <p:extLst>
      <p:ext uri="{BB962C8B-B14F-4D97-AF65-F5344CB8AC3E}">
        <p14:creationId xmlns:p14="http://schemas.microsoft.com/office/powerpoint/2010/main" val="172611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t's a bumpy road to mental well-being | by Alex R Carver | Med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 Placeholder 19"/>
          <p:cNvSpPr>
            <a:spLocks noGrp="1"/>
          </p:cNvSpPr>
          <p:nvPr>
            <p:ph type="body" sz="quarter" idx="13"/>
          </p:nvPr>
        </p:nvSpPr>
        <p:spPr>
          <a:xfrm>
            <a:off x="193930" y="1112108"/>
            <a:ext cx="11842836" cy="5585554"/>
          </a:xfrm>
        </p:spPr>
        <p:txBody>
          <a:bodyPr>
            <a:normAutofit/>
          </a:bodyPr>
          <a:lstStyle/>
          <a:p>
            <a:pPr algn="l">
              <a:buFont typeface="Wingdings" panose="05000000000000000000" pitchFamily="2" charset="2"/>
              <a:buChar char="Ø"/>
            </a:pPr>
            <a:r>
              <a:rPr lang="en-GB" sz="2000" b="0" i="0" u="none" strike="noStrike" baseline="0" dirty="0">
                <a:solidFill>
                  <a:srgbClr val="000000"/>
                </a:solidFill>
                <a:latin typeface="Arial" panose="020B0604020202020204" pitchFamily="34" charset="0"/>
                <a:cs typeface="Arial" panose="020B0604020202020204" pitchFamily="34" charset="0"/>
              </a:rPr>
              <a:t>Power App sign off and testing </a:t>
            </a:r>
          </a:p>
          <a:p>
            <a:pPr marL="0" indent="0" algn="l">
              <a:buNone/>
            </a:pPr>
            <a:endParaRPr lang="en-GB" sz="2000" b="0" i="0" u="none" strike="noStrike" baseline="0" dirty="0">
              <a:solidFill>
                <a:srgbClr val="000000"/>
              </a:solidFill>
              <a:latin typeface="Arial" panose="020B0604020202020204" pitchFamily="34" charset="0"/>
              <a:cs typeface="Arial" panose="020B0604020202020204" pitchFamily="34" charset="0"/>
            </a:endParaRPr>
          </a:p>
          <a:p>
            <a:pPr algn="l">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Analysis and application of Human Factors review</a:t>
            </a:r>
          </a:p>
          <a:p>
            <a:pPr marL="0" indent="0" algn="l">
              <a:buNone/>
            </a:pPr>
            <a:endParaRPr lang="en-GB" sz="2000" dirty="0">
              <a:solidFill>
                <a:srgbClr val="000000"/>
              </a:solidFill>
              <a:latin typeface="Arial" panose="020B0604020202020204" pitchFamily="34" charset="0"/>
              <a:cs typeface="Arial" panose="020B0604020202020204" pitchFamily="34" charset="0"/>
            </a:endParaRPr>
          </a:p>
          <a:p>
            <a:pPr algn="l">
              <a:buFont typeface="Wingdings" panose="05000000000000000000" pitchFamily="2" charset="2"/>
              <a:buChar char="Ø"/>
            </a:pPr>
            <a:r>
              <a:rPr lang="en-GB" sz="2000" b="0" i="0" u="none" strike="noStrike" baseline="0" dirty="0">
                <a:solidFill>
                  <a:srgbClr val="000000"/>
                </a:solidFill>
                <a:latin typeface="Arial" panose="020B0604020202020204" pitchFamily="34" charset="0"/>
                <a:cs typeface="Arial" panose="020B0604020202020204" pitchFamily="34" charset="0"/>
              </a:rPr>
              <a:t>Re-launch of Inpatient Safety Suite with refreshed material that is co-produced</a:t>
            </a:r>
          </a:p>
          <a:p>
            <a:pPr marL="0" indent="0" algn="l">
              <a:buNone/>
            </a:pPr>
            <a:endParaRPr lang="en-GB" sz="2000" b="0" i="0" u="none" strike="noStrike" baseline="0" dirty="0">
              <a:solidFill>
                <a:srgbClr val="000000"/>
              </a:solidFill>
              <a:latin typeface="Arial" panose="020B0604020202020204" pitchFamily="34" charset="0"/>
              <a:cs typeface="Arial" panose="020B0604020202020204" pitchFamily="34" charset="0"/>
            </a:endParaRPr>
          </a:p>
          <a:p>
            <a:pPr algn="l">
              <a:buFont typeface="Wingdings" panose="05000000000000000000" pitchFamily="2" charset="2"/>
              <a:buChar char="Ø"/>
            </a:pPr>
            <a:r>
              <a:rPr lang="en-GB" sz="2000" b="0" i="0" u="none" strike="noStrike" baseline="0" dirty="0" err="1">
                <a:solidFill>
                  <a:srgbClr val="000000"/>
                </a:solidFill>
                <a:latin typeface="Arial" panose="020B0604020202020204" pitchFamily="34" charset="0"/>
                <a:cs typeface="Arial" panose="020B0604020202020204" pitchFamily="34" charset="0"/>
              </a:rPr>
              <a:t>Trustwide</a:t>
            </a:r>
            <a:r>
              <a:rPr lang="en-GB" sz="2000" b="0" i="0" u="none" strike="noStrike" baseline="0"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rPr>
              <a:t> campaign to maintain awareness and importance of these principles</a:t>
            </a:r>
          </a:p>
          <a:p>
            <a:pPr marL="0" indent="0" algn="l">
              <a:buNone/>
            </a:pPr>
            <a:endParaRPr lang="en-GB" sz="2000" dirty="0">
              <a:solidFill>
                <a:srgbClr val="000000"/>
              </a:solidFill>
              <a:latin typeface="Arial" panose="020B0604020202020204" pitchFamily="34" charset="0"/>
              <a:cs typeface="Arial" panose="020B0604020202020204" pitchFamily="34" charset="0"/>
            </a:endParaRPr>
          </a:p>
          <a:p>
            <a:pPr algn="l">
              <a:buFont typeface="Wingdings" panose="05000000000000000000" pitchFamily="2" charset="2"/>
              <a:buChar char="Ø"/>
            </a:pPr>
            <a:r>
              <a:rPr lang="en-GB" sz="2000" b="0" i="0" u="none" strike="noStrike" baseline="0" dirty="0">
                <a:solidFill>
                  <a:srgbClr val="000000"/>
                </a:solidFill>
                <a:latin typeface="Arial" panose="020B0604020202020204" pitchFamily="34" charset="0"/>
                <a:cs typeface="Arial" panose="020B0604020202020204" pitchFamily="34" charset="0"/>
              </a:rPr>
              <a:t>Improved systems for ov</a:t>
            </a:r>
            <a:r>
              <a:rPr lang="en-GB" sz="2000" dirty="0">
                <a:solidFill>
                  <a:srgbClr val="000000"/>
                </a:solidFill>
                <a:latin typeface="Arial" panose="020B0604020202020204" pitchFamily="34" charset="0"/>
                <a:cs typeface="Arial" panose="020B0604020202020204" pitchFamily="34" charset="0"/>
              </a:rPr>
              <a:t>ersight of this work- improved reporting and governance structures</a:t>
            </a:r>
          </a:p>
          <a:p>
            <a:pPr marL="0" indent="0" algn="l">
              <a:buNone/>
            </a:pPr>
            <a:endParaRPr lang="en-GB" sz="2000" dirty="0">
              <a:solidFill>
                <a:srgbClr val="000000"/>
              </a:solidFill>
              <a:latin typeface="Arial" panose="020B0604020202020204" pitchFamily="34" charset="0"/>
              <a:cs typeface="Arial" panose="020B0604020202020204" pitchFamily="34" charset="0"/>
            </a:endParaRPr>
          </a:p>
          <a:p>
            <a:pPr algn="l">
              <a:buFont typeface="Wingdings" panose="05000000000000000000" pitchFamily="2" charset="2"/>
              <a:buChar char="Ø"/>
            </a:pPr>
            <a:r>
              <a:rPr lang="en-GB" sz="2000" b="0" i="0" u="none" strike="noStrike" baseline="0" dirty="0">
                <a:solidFill>
                  <a:srgbClr val="000000"/>
                </a:solidFill>
                <a:latin typeface="Arial" panose="020B0604020202020204" pitchFamily="34" charset="0"/>
                <a:cs typeface="Arial" panose="020B0604020202020204" pitchFamily="34" charset="0"/>
              </a:rPr>
              <a:t>Stayin connected to purpose- developing a qualitative audit tool to understand pe</a:t>
            </a:r>
            <a:r>
              <a:rPr lang="en-GB" sz="2000" dirty="0">
                <a:solidFill>
                  <a:srgbClr val="000000"/>
                </a:solidFill>
                <a:latin typeface="Arial" panose="020B0604020202020204" pitchFamily="34" charset="0"/>
                <a:cs typeface="Arial" panose="020B0604020202020204" pitchFamily="34" charset="0"/>
              </a:rPr>
              <a:t>ople’s experience of observation and what we do well and have room for improvement</a:t>
            </a:r>
            <a:endParaRPr lang="en-GB" sz="2000" b="0" i="0" u="none" strike="noStrike" baseline="0" dirty="0">
              <a:solidFill>
                <a:srgbClr val="00000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107AD4C8-3CD6-743C-2EEE-7F91B58AEE55}"/>
              </a:ext>
            </a:extLst>
          </p:cNvPr>
          <p:cNvSpPr>
            <a:spLocks noGrp="1"/>
          </p:cNvSpPr>
          <p:nvPr>
            <p:ph type="body" sz="quarter" idx="12"/>
          </p:nvPr>
        </p:nvSpPr>
        <p:spPr>
          <a:xfrm>
            <a:off x="1987614" y="160338"/>
            <a:ext cx="5902070" cy="732748"/>
          </a:xfrm>
        </p:spPr>
        <p:txBody>
          <a:bodyPr>
            <a:normAutofit/>
          </a:bodyPr>
          <a:lstStyle/>
          <a:p>
            <a:pPr marL="0" indent="0" algn="ctr">
              <a:buNone/>
            </a:pPr>
            <a:r>
              <a:rPr lang="en-GB" sz="2400" dirty="0">
                <a:latin typeface="+mj-lt"/>
              </a:rPr>
              <a:t>Still in the oven!</a:t>
            </a:r>
          </a:p>
        </p:txBody>
      </p:sp>
    </p:spTree>
    <p:extLst>
      <p:ext uri="{BB962C8B-B14F-4D97-AF65-F5344CB8AC3E}">
        <p14:creationId xmlns:p14="http://schemas.microsoft.com/office/powerpoint/2010/main" val="208264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04643" y="1366664"/>
            <a:ext cx="10225176" cy="4230572"/>
          </a:xfrm>
        </p:spPr>
        <p:txBody>
          <a:bodyPr/>
          <a:lstStyle/>
          <a:p>
            <a:endParaRPr lang="en-GB" dirty="0"/>
          </a:p>
          <a:p>
            <a:endParaRPr lang="en-GB" dirty="0"/>
          </a:p>
        </p:txBody>
      </p:sp>
      <p:sp>
        <p:nvSpPr>
          <p:cNvPr id="4" name="AutoShape 8" descr="Vintage Nurses Group Photo: A Glimpse into the Past"/>
          <p:cNvSpPr>
            <a:spLocks noGrp="1" noChangeAspect="1" noChangeArrowheads="1"/>
          </p:cNvSpPr>
          <p:nvPr>
            <p:ph type="body" sz="quarter" idx="13"/>
          </p:nvPr>
        </p:nvSpPr>
        <p:spPr bwMode="auto">
          <a:xfrm>
            <a:off x="344558" y="1316876"/>
            <a:ext cx="11542642" cy="47045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endParaRPr lang="en-GB" sz="1800" b="0" i="0" u="none" strike="noStrike" baseline="0" dirty="0">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	</a:t>
            </a:r>
          </a:p>
          <a:p>
            <a:pPr algn="just"/>
            <a:endParaRPr lang="en-GB" sz="2000" dirty="0"/>
          </a:p>
        </p:txBody>
      </p:sp>
      <p:graphicFrame>
        <p:nvGraphicFramePr>
          <p:cNvPr id="6" name="Table 5">
            <a:extLst>
              <a:ext uri="{FF2B5EF4-FFF2-40B4-BE49-F238E27FC236}">
                <a16:creationId xmlns:a16="http://schemas.microsoft.com/office/drawing/2014/main" id="{6322C2B1-0546-C198-0681-D3132B710408}"/>
              </a:ext>
            </a:extLst>
          </p:cNvPr>
          <p:cNvGraphicFramePr>
            <a:graphicFrameLocks noGrp="1"/>
          </p:cNvGraphicFramePr>
          <p:nvPr>
            <p:extLst>
              <p:ext uri="{D42A27DB-BD31-4B8C-83A1-F6EECF244321}">
                <p14:modId xmlns:p14="http://schemas.microsoft.com/office/powerpoint/2010/main" val="4214608053"/>
              </p:ext>
            </p:extLst>
          </p:nvPr>
        </p:nvGraphicFramePr>
        <p:xfrm>
          <a:off x="506627" y="1366665"/>
          <a:ext cx="11195222" cy="4379228"/>
        </p:xfrm>
        <a:graphic>
          <a:graphicData uri="http://schemas.openxmlformats.org/drawingml/2006/table">
            <a:tbl>
              <a:tblPr/>
              <a:tblGrid>
                <a:gridCol w="2448399">
                  <a:extLst>
                    <a:ext uri="{9D8B030D-6E8A-4147-A177-3AD203B41FA5}">
                      <a16:colId xmlns:a16="http://schemas.microsoft.com/office/drawing/2014/main" val="3418948879"/>
                    </a:ext>
                  </a:extLst>
                </a:gridCol>
                <a:gridCol w="8746823">
                  <a:extLst>
                    <a:ext uri="{9D8B030D-6E8A-4147-A177-3AD203B41FA5}">
                      <a16:colId xmlns:a16="http://schemas.microsoft.com/office/drawing/2014/main" val="2209741910"/>
                    </a:ext>
                  </a:extLst>
                </a:gridCol>
              </a:tblGrid>
              <a:tr h="4379228">
                <a:tc>
                  <a:txBody>
                    <a:bodyPr/>
                    <a:lstStyle/>
                    <a:p>
                      <a:pPr algn="just" rtl="0" fontAlgn="base">
                        <a:lnSpc>
                          <a:spcPts val="1538"/>
                        </a:lnSpc>
                      </a:pPr>
                      <a:r>
                        <a:rPr lang="en-GB" sz="1800" b="0" i="0">
                          <a:solidFill>
                            <a:srgbClr val="000000"/>
                          </a:solidFill>
                          <a:effectLst/>
                          <a:latin typeface="+mj-lt"/>
                        </a:rPr>
                        <a:t>Staffing/ resource availability </a:t>
                      </a:r>
                      <a:endParaRPr lang="en-GB" sz="1800" b="0" i="0">
                        <a:effectLst/>
                        <a:latin typeface="+mj-lt"/>
                      </a:endParaRPr>
                    </a:p>
                  </a:txBody>
                  <a:tcPr marL="89211" marR="89211" marT="44606" marB="446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538"/>
                        </a:lnSpc>
                      </a:pPr>
                      <a:r>
                        <a:rPr lang="en-GB" sz="1800" b="0" i="0" dirty="0">
                          <a:solidFill>
                            <a:srgbClr val="000000"/>
                          </a:solidFill>
                          <a:effectLst/>
                          <a:latin typeface="+mj-lt"/>
                        </a:rPr>
                        <a:t>Staff establishment reviews undertaken 22/23 and 23/24.  Correct and agreed investments have gone into teams increasing staff on each shift by 1 unregistered Band 3. Additional investment for a Life Skills Recovery Worker Band 4 Monday to Friday 9-5 to increase delivery of activities and opportunities for meaningful engagement </a:t>
                      </a:r>
                    </a:p>
                    <a:p>
                      <a:pPr algn="just" rtl="0" fontAlgn="base">
                        <a:lnSpc>
                          <a:spcPts val="1538"/>
                        </a:lnSpc>
                      </a:pPr>
                      <a:endParaRPr lang="en-GB" sz="1800" b="0" i="0" dirty="0">
                        <a:solidFill>
                          <a:srgbClr val="000000"/>
                        </a:solidFill>
                        <a:effectLst/>
                        <a:latin typeface="+mj-lt"/>
                      </a:endParaRP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Proactive recruitment campaign has been ongoing with services moving to zero registered vacancies and review of unregistered workforce (correct band and skill)</a:t>
                      </a:r>
                    </a:p>
                    <a:p>
                      <a:pPr algn="just" rtl="0" fontAlgn="base">
                        <a:lnSpc>
                          <a:spcPts val="1538"/>
                        </a:lnSpc>
                      </a:pPr>
                      <a:endParaRPr lang="en-GB" sz="1800" b="0" i="0" dirty="0">
                        <a:solidFill>
                          <a:srgbClr val="000000"/>
                        </a:solidFill>
                        <a:effectLst/>
                        <a:latin typeface="+mj-lt"/>
                      </a:endParaRPr>
                    </a:p>
                    <a:p>
                      <a:pPr algn="just" rtl="0" fontAlgn="base">
                        <a:lnSpc>
                          <a:spcPts val="1538"/>
                        </a:lnSpc>
                      </a:pPr>
                      <a:r>
                        <a:rPr lang="en-GB" sz="1800" b="0" i="0" dirty="0">
                          <a:solidFill>
                            <a:srgbClr val="000000"/>
                          </a:solidFill>
                          <a:effectLst/>
                          <a:latin typeface="+mj-lt"/>
                        </a:rPr>
                        <a:t> </a:t>
                      </a:r>
                      <a:endParaRPr lang="en-GB" sz="1800" b="0" i="0" dirty="0">
                        <a:effectLst/>
                        <a:latin typeface="+mj-lt"/>
                      </a:endParaRPr>
                    </a:p>
                    <a:p>
                      <a:pPr algn="just" rtl="0" fontAlgn="base">
                        <a:lnSpc>
                          <a:spcPts val="1538"/>
                        </a:lnSpc>
                      </a:pPr>
                      <a:r>
                        <a:rPr lang="en-GB" sz="1800" b="0" i="0" dirty="0" err="1">
                          <a:solidFill>
                            <a:srgbClr val="000000"/>
                          </a:solidFill>
                          <a:effectLst/>
                          <a:latin typeface="+mj-lt"/>
                        </a:rPr>
                        <a:t>Healthrosters</a:t>
                      </a:r>
                      <a:r>
                        <a:rPr lang="en-GB" sz="1800" b="0" i="0" dirty="0">
                          <a:solidFill>
                            <a:srgbClr val="000000"/>
                          </a:solidFill>
                          <a:effectLst/>
                          <a:latin typeface="+mj-lt"/>
                        </a:rPr>
                        <a:t> have been reviewed and updated to reflect safer staffing requirements; senior approval of rotas required 6 weeks in advance of current period and quarterly rota monitoring meetings in place </a:t>
                      </a:r>
                      <a:endParaRPr lang="en-GB" sz="1800" b="0" i="0" dirty="0">
                        <a:effectLst/>
                        <a:latin typeface="+mj-lt"/>
                      </a:endParaRPr>
                    </a:p>
                    <a:p>
                      <a:pPr algn="just" rtl="0" fontAlgn="base">
                        <a:lnSpc>
                          <a:spcPts val="1538"/>
                        </a:lnSpc>
                      </a:pPr>
                      <a:r>
                        <a:rPr lang="en-GB" sz="1800" b="0" i="0" dirty="0">
                          <a:solidFill>
                            <a:srgbClr val="000000"/>
                          </a:solidFill>
                          <a:effectLst/>
                          <a:latin typeface="+mj-lt"/>
                        </a:rPr>
                        <a:t>Escalation protocols developed for use to guide staff when there are not insufficient resources in place to meet care needs </a:t>
                      </a:r>
                      <a:endParaRPr lang="en-GB" sz="1800" b="0" i="0" dirty="0">
                        <a:effectLst/>
                        <a:latin typeface="+mj-lt"/>
                      </a:endParaRPr>
                    </a:p>
                  </a:txBody>
                  <a:tcPr marL="89211" marR="89211" marT="44606" marB="446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4042541"/>
                  </a:ext>
                </a:extLst>
              </a:tr>
            </a:tbl>
          </a:graphicData>
        </a:graphic>
      </p:graphicFrame>
    </p:spTree>
    <p:extLst>
      <p:ext uri="{BB962C8B-B14F-4D97-AF65-F5344CB8AC3E}">
        <p14:creationId xmlns:p14="http://schemas.microsoft.com/office/powerpoint/2010/main" val="2540075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t's a bumpy road to mental well-being | by Alex R Carver | Med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 Placeholder 19"/>
          <p:cNvSpPr>
            <a:spLocks noGrp="1"/>
          </p:cNvSpPr>
          <p:nvPr>
            <p:ph type="body" sz="quarter" idx="13"/>
          </p:nvPr>
        </p:nvSpPr>
        <p:spPr>
          <a:xfrm>
            <a:off x="174582" y="781875"/>
            <a:ext cx="11842836" cy="5915787"/>
          </a:xfrm>
        </p:spPr>
        <p:txBody>
          <a:bodyPr>
            <a:normAutofit/>
          </a:bodyPr>
          <a:lstStyle/>
          <a:p>
            <a:pPr algn="l"/>
            <a:endParaRPr lang="en-GB" sz="1800" b="0" i="0" u="none" strike="noStrike" baseline="0" dirty="0">
              <a:solidFill>
                <a:srgbClr val="000000"/>
              </a:solidFill>
              <a:latin typeface="Calibri" panose="020F0502020204030204" pitchFamily="34" charset="0"/>
            </a:endParaRPr>
          </a:p>
          <a:p>
            <a:pPr marL="0" indent="0">
              <a:buNone/>
            </a:pPr>
            <a:endParaRPr lang="en-GB" dirty="0"/>
          </a:p>
        </p:txBody>
      </p:sp>
      <p:sp>
        <p:nvSpPr>
          <p:cNvPr id="2" name="Text Placeholder 1">
            <a:extLst>
              <a:ext uri="{FF2B5EF4-FFF2-40B4-BE49-F238E27FC236}">
                <a16:creationId xmlns:a16="http://schemas.microsoft.com/office/drawing/2014/main" id="{107AD4C8-3CD6-743C-2EEE-7F91B58AEE55}"/>
              </a:ext>
            </a:extLst>
          </p:cNvPr>
          <p:cNvSpPr>
            <a:spLocks noGrp="1"/>
          </p:cNvSpPr>
          <p:nvPr>
            <p:ph type="body" sz="quarter" idx="12"/>
          </p:nvPr>
        </p:nvSpPr>
        <p:spPr>
          <a:xfrm>
            <a:off x="1987614" y="160338"/>
            <a:ext cx="5902070" cy="732748"/>
          </a:xfrm>
        </p:spPr>
        <p:txBody>
          <a:bodyPr>
            <a:normAutofit fontScale="92500" lnSpcReduction="10000"/>
          </a:bodyPr>
          <a:lstStyle/>
          <a:p>
            <a:pPr marL="0" indent="0" algn="ctr">
              <a:buNone/>
            </a:pPr>
            <a:r>
              <a:rPr lang="en-GB" sz="2400" dirty="0">
                <a:latin typeface="+mj-lt"/>
              </a:rPr>
              <a:t>Caring</a:t>
            </a:r>
          </a:p>
          <a:p>
            <a:pPr marL="0" indent="0" algn="ctr">
              <a:buNone/>
            </a:pPr>
            <a:r>
              <a:rPr lang="en-GB" sz="2400" dirty="0">
                <a:latin typeface="+mj-lt"/>
              </a:rPr>
              <a:t>Positive observed practice</a:t>
            </a:r>
          </a:p>
        </p:txBody>
      </p:sp>
      <p:graphicFrame>
        <p:nvGraphicFramePr>
          <p:cNvPr id="3" name="Table 2">
            <a:extLst>
              <a:ext uri="{FF2B5EF4-FFF2-40B4-BE49-F238E27FC236}">
                <a16:creationId xmlns:a16="http://schemas.microsoft.com/office/drawing/2014/main" id="{D0FA1776-BA3F-90E9-7713-AE2185A471F9}"/>
              </a:ext>
            </a:extLst>
          </p:cNvPr>
          <p:cNvGraphicFramePr>
            <a:graphicFrameLocks noGrp="1"/>
          </p:cNvGraphicFramePr>
          <p:nvPr>
            <p:extLst>
              <p:ext uri="{D42A27DB-BD31-4B8C-83A1-F6EECF244321}">
                <p14:modId xmlns:p14="http://schemas.microsoft.com/office/powerpoint/2010/main" val="3599858859"/>
              </p:ext>
            </p:extLst>
          </p:nvPr>
        </p:nvGraphicFramePr>
        <p:xfrm>
          <a:off x="568412" y="1186249"/>
          <a:ext cx="11195220" cy="5196057"/>
        </p:xfrm>
        <a:graphic>
          <a:graphicData uri="http://schemas.openxmlformats.org/drawingml/2006/table">
            <a:tbl>
              <a:tblPr/>
              <a:tblGrid>
                <a:gridCol w="2448403">
                  <a:extLst>
                    <a:ext uri="{9D8B030D-6E8A-4147-A177-3AD203B41FA5}">
                      <a16:colId xmlns:a16="http://schemas.microsoft.com/office/drawing/2014/main" val="2234489842"/>
                    </a:ext>
                  </a:extLst>
                </a:gridCol>
                <a:gridCol w="8746817">
                  <a:extLst>
                    <a:ext uri="{9D8B030D-6E8A-4147-A177-3AD203B41FA5}">
                      <a16:colId xmlns:a16="http://schemas.microsoft.com/office/drawing/2014/main" val="1485558923"/>
                    </a:ext>
                  </a:extLst>
                </a:gridCol>
              </a:tblGrid>
              <a:tr h="4677013">
                <a:tc>
                  <a:txBody>
                    <a:bodyPr/>
                    <a:lstStyle/>
                    <a:p>
                      <a:pPr algn="just" rtl="0" fontAlgn="base">
                        <a:lnSpc>
                          <a:spcPts val="1538"/>
                        </a:lnSpc>
                      </a:pPr>
                      <a:r>
                        <a:rPr lang="en-GB" sz="1800" b="0" i="0" dirty="0">
                          <a:solidFill>
                            <a:srgbClr val="000000"/>
                          </a:solidFill>
                          <a:effectLst/>
                          <a:latin typeface="+mj-lt"/>
                        </a:rPr>
                        <a:t>Staff competency </a:t>
                      </a:r>
                      <a:endParaRPr lang="en-GB" sz="1800" b="0" i="0" dirty="0">
                        <a:effectLst/>
                        <a:latin typeface="+mj-lt"/>
                      </a:endParaRPr>
                    </a:p>
                  </a:txBody>
                  <a:tcPr marL="48112" marR="48112" marT="24056" marB="2405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538"/>
                        </a:lnSpc>
                      </a:pPr>
                      <a:r>
                        <a:rPr lang="en-GB" sz="1800" b="0" i="0" dirty="0">
                          <a:solidFill>
                            <a:srgbClr val="000000"/>
                          </a:solidFill>
                          <a:effectLst/>
                          <a:latin typeface="+mj-lt"/>
                        </a:rPr>
                        <a:t>Inpatient Safety Suite (previous local and manual records) now ‘live’ and classed as essential for all inpatient nursing staff. This gives the ability to have oversight of compliance via Trust wide training reporting. This suite includes training on observations and honesty in documentation </a:t>
                      </a: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Honesty in Documentation training developed in Dec 23 and rolled out face to face across all inpatient services over period of December 2023 – April 2024 </a:t>
                      </a: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Pilot of Trust-wide clinical induction started in August 2024. Prior to these comprehensive clinical inductions were being done in directorates. This supports consistency of material and ensuring core learning on commencement of clinical role. Non substantive staff (bank staff) are booked to attend and have access to protected study time to achieve same competencies as substantive staff.</a:t>
                      </a:r>
                    </a:p>
                    <a:p>
                      <a:pPr algn="just" rtl="0" fontAlgn="base">
                        <a:lnSpc>
                          <a:spcPts val="1538"/>
                        </a:lnSpc>
                      </a:pPr>
                      <a:r>
                        <a:rPr lang="en-GB" sz="1800" b="0" i="0" dirty="0">
                          <a:solidFill>
                            <a:srgbClr val="000000"/>
                          </a:solidFill>
                          <a:effectLst/>
                          <a:latin typeface="+mj-lt"/>
                        </a:rPr>
                        <a:t>  </a:t>
                      </a:r>
                      <a:endParaRPr lang="en-GB" sz="1800" b="0" i="0" dirty="0">
                        <a:effectLst/>
                        <a:latin typeface="+mj-lt"/>
                      </a:endParaRPr>
                    </a:p>
                    <a:p>
                      <a:pPr algn="just" rtl="0" fontAlgn="base">
                        <a:lnSpc>
                          <a:spcPts val="1538"/>
                        </a:lnSpc>
                      </a:pPr>
                      <a:r>
                        <a:rPr lang="en-GB" sz="1800" b="0" i="0" dirty="0">
                          <a:solidFill>
                            <a:srgbClr val="000000"/>
                          </a:solidFill>
                          <a:effectLst/>
                          <a:latin typeface="+mj-lt"/>
                        </a:rPr>
                        <a:t>Trust-wide learning lessons seminars focus on areas of learning and improvement from incidents or identified areas of good practice. </a:t>
                      </a: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Safety discussions sessions are facilitated weekly in Directorates for all Inpatient staff to review observation data, reflect on gaps in practice and disseminate learning </a:t>
                      </a:r>
                      <a:endParaRPr lang="en-GB" sz="1800" b="0" i="0" dirty="0">
                        <a:effectLst/>
                        <a:latin typeface="+mj-lt"/>
                      </a:endParaRPr>
                    </a:p>
                    <a:p>
                      <a:pPr algn="just" rtl="0" fontAlgn="base">
                        <a:lnSpc>
                          <a:spcPts val="1538"/>
                        </a:lnSpc>
                      </a:pPr>
                      <a:r>
                        <a:rPr lang="en-GB" sz="1800" b="0" i="0" dirty="0">
                          <a:solidFill>
                            <a:srgbClr val="000000"/>
                          </a:solidFill>
                          <a:effectLst/>
                          <a:latin typeface="+mj-lt"/>
                        </a:rPr>
                        <a:t>Time to Think forums in directorates are well established (Time to Think forums are held monthly in directorates, led by lead nurses and open to all staff within the Inpatient service. They are a protected resource for teams to reflect on their practice, understand work as it happens using data and clinical examples and generate discussions to inform learning and next steps). </a:t>
                      </a: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Inpatient safety suite developed and mapped on staff training requirements as essential for all inpatient nursing staff </a:t>
                      </a:r>
                      <a:endParaRPr lang="en-GB" sz="1800" b="0" i="0" dirty="0">
                        <a:effectLst/>
                        <a:latin typeface="+mj-lt"/>
                      </a:endParaRPr>
                    </a:p>
                  </a:txBody>
                  <a:tcPr marL="48112" marR="48112" marT="24056" marB="2405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5277373"/>
                  </a:ext>
                </a:extLst>
              </a:tr>
            </a:tbl>
          </a:graphicData>
        </a:graphic>
      </p:graphicFrame>
    </p:spTree>
    <p:extLst>
      <p:ext uri="{BB962C8B-B14F-4D97-AF65-F5344CB8AC3E}">
        <p14:creationId xmlns:p14="http://schemas.microsoft.com/office/powerpoint/2010/main" val="355755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04643" y="1366664"/>
            <a:ext cx="10225176" cy="4230572"/>
          </a:xfrm>
        </p:spPr>
        <p:txBody>
          <a:bodyPr/>
          <a:lstStyle/>
          <a:p>
            <a:endParaRPr lang="en-GB" dirty="0"/>
          </a:p>
          <a:p>
            <a:endParaRPr lang="en-GB" dirty="0"/>
          </a:p>
        </p:txBody>
      </p:sp>
      <p:sp>
        <p:nvSpPr>
          <p:cNvPr id="5" name="Text Placeholder 1"/>
          <p:cNvSpPr>
            <a:spLocks noGrp="1"/>
          </p:cNvSpPr>
          <p:nvPr>
            <p:ph type="body" sz="quarter" idx="12"/>
          </p:nvPr>
        </p:nvSpPr>
        <p:spPr>
          <a:xfrm>
            <a:off x="2481884" y="320280"/>
            <a:ext cx="5902070" cy="940484"/>
          </a:xfrm>
        </p:spPr>
        <p:txBody>
          <a:bodyPr>
            <a:normAutofit/>
          </a:bodyPr>
          <a:lstStyle/>
          <a:p>
            <a:pPr marL="0" indent="0">
              <a:buNone/>
            </a:pPr>
            <a:endParaRPr lang="en-GB" sz="2400" dirty="0">
              <a:latin typeface="+mj-lt"/>
            </a:endParaRPr>
          </a:p>
        </p:txBody>
      </p:sp>
      <p:graphicFrame>
        <p:nvGraphicFramePr>
          <p:cNvPr id="6" name="Table 5">
            <a:extLst>
              <a:ext uri="{FF2B5EF4-FFF2-40B4-BE49-F238E27FC236}">
                <a16:creationId xmlns:a16="http://schemas.microsoft.com/office/drawing/2014/main" id="{F8BE7564-126A-D1FF-33EC-1CF4915B6446}"/>
              </a:ext>
            </a:extLst>
          </p:cNvPr>
          <p:cNvGraphicFramePr>
            <a:graphicFrameLocks noGrp="1"/>
          </p:cNvGraphicFramePr>
          <p:nvPr>
            <p:extLst>
              <p:ext uri="{D42A27DB-BD31-4B8C-83A1-F6EECF244321}">
                <p14:modId xmlns:p14="http://schemas.microsoft.com/office/powerpoint/2010/main" val="936726251"/>
              </p:ext>
            </p:extLst>
          </p:nvPr>
        </p:nvGraphicFramePr>
        <p:xfrm>
          <a:off x="790832" y="1366664"/>
          <a:ext cx="10589741" cy="4124672"/>
        </p:xfrm>
        <a:graphic>
          <a:graphicData uri="http://schemas.openxmlformats.org/drawingml/2006/table">
            <a:tbl>
              <a:tblPr/>
              <a:tblGrid>
                <a:gridCol w="2315982">
                  <a:extLst>
                    <a:ext uri="{9D8B030D-6E8A-4147-A177-3AD203B41FA5}">
                      <a16:colId xmlns:a16="http://schemas.microsoft.com/office/drawing/2014/main" val="1881828131"/>
                    </a:ext>
                  </a:extLst>
                </a:gridCol>
                <a:gridCol w="8273759">
                  <a:extLst>
                    <a:ext uri="{9D8B030D-6E8A-4147-A177-3AD203B41FA5}">
                      <a16:colId xmlns:a16="http://schemas.microsoft.com/office/drawing/2014/main" val="3743402892"/>
                    </a:ext>
                  </a:extLst>
                </a:gridCol>
              </a:tblGrid>
              <a:tr h="4124672">
                <a:tc>
                  <a:txBody>
                    <a:bodyPr/>
                    <a:lstStyle/>
                    <a:p>
                      <a:pPr algn="just" rtl="0" fontAlgn="base">
                        <a:lnSpc>
                          <a:spcPts val="1538"/>
                        </a:lnSpc>
                        <a:spcAft>
                          <a:spcPts val="1000"/>
                        </a:spcAft>
                      </a:pPr>
                      <a:r>
                        <a:rPr lang="en-GB" sz="1800" b="0" i="0">
                          <a:solidFill>
                            <a:srgbClr val="000000"/>
                          </a:solidFill>
                          <a:effectLst/>
                          <a:latin typeface="+mj-lt"/>
                        </a:rPr>
                        <a:t>Quality improvement </a:t>
                      </a:r>
                      <a:endParaRPr lang="en-GB" sz="1800" b="0" i="0">
                        <a:effectLst/>
                        <a:latin typeface="+mj-l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538"/>
                        </a:lnSpc>
                      </a:pPr>
                      <a:r>
                        <a:rPr lang="en-GB" sz="1800" b="0" i="0" dirty="0">
                          <a:solidFill>
                            <a:srgbClr val="000000"/>
                          </a:solidFill>
                          <a:effectLst/>
                          <a:latin typeface="+mj-lt"/>
                        </a:rPr>
                        <a:t>Trust-wide QI undertaken from September 2022 with agreed 3 interventions, details of which are found in Appendix 2. This project engaged all 54 wards, their staff teams and service users across the Trust and ran over a period of 18 months. The aim was to improve consistency of completed observations and shift the culture of observation practice. There were 3 change ideas agreed to move into standard practice </a:t>
                      </a:r>
                    </a:p>
                    <a:p>
                      <a:pPr algn="just" rtl="0" fontAlgn="base">
                        <a:lnSpc>
                          <a:spcPts val="1538"/>
                        </a:lnSpc>
                      </a:pPr>
                      <a:endParaRPr lang="en-GB" sz="1800" b="0" i="0" dirty="0">
                        <a:effectLst/>
                        <a:latin typeface="+mj-lt"/>
                      </a:endParaRPr>
                    </a:p>
                    <a:p>
                      <a:pPr algn="just" rtl="0" fontAlgn="base">
                        <a:lnSpc>
                          <a:spcPts val="1538"/>
                        </a:lnSpc>
                        <a:buFont typeface="Arial" panose="020B0604020202020204" pitchFamily="34" charset="0"/>
                        <a:buChar char="•"/>
                      </a:pPr>
                      <a:r>
                        <a:rPr lang="en-GB" sz="1800" b="0" i="0" dirty="0">
                          <a:solidFill>
                            <a:srgbClr val="000000"/>
                          </a:solidFill>
                          <a:effectLst/>
                          <a:latin typeface="+mj-lt"/>
                        </a:rPr>
                        <a:t>Board relay</a:t>
                      </a:r>
                    </a:p>
                    <a:p>
                      <a:pPr algn="just" rtl="0" fontAlgn="base">
                        <a:lnSpc>
                          <a:spcPts val="1538"/>
                        </a:lnSpc>
                        <a:buFont typeface="Arial" panose="020B0604020202020204" pitchFamily="34" charset="0"/>
                        <a:buNone/>
                      </a:pPr>
                      <a:r>
                        <a:rPr lang="en-GB" sz="1800" b="0" i="0" dirty="0">
                          <a:solidFill>
                            <a:srgbClr val="000000"/>
                          </a:solidFill>
                          <a:effectLst/>
                          <a:latin typeface="+mj-lt"/>
                        </a:rPr>
                        <a:t> </a:t>
                      </a:r>
                      <a:endParaRPr lang="en-GB" sz="1800" b="0" i="0" dirty="0">
                        <a:effectLst/>
                        <a:latin typeface="+mj-lt"/>
                      </a:endParaRPr>
                    </a:p>
                    <a:p>
                      <a:pPr algn="just" rtl="0" fontAlgn="base">
                        <a:lnSpc>
                          <a:spcPts val="1538"/>
                        </a:lnSpc>
                        <a:buFont typeface="Arial" panose="020B0604020202020204" pitchFamily="34" charset="0"/>
                        <a:buChar char="•"/>
                      </a:pPr>
                      <a:r>
                        <a:rPr lang="en-GB" sz="1800" b="0" i="0" dirty="0">
                          <a:solidFill>
                            <a:srgbClr val="000000"/>
                          </a:solidFill>
                          <a:effectLst/>
                          <a:latin typeface="+mj-lt"/>
                        </a:rPr>
                        <a:t>Twilight shifts</a:t>
                      </a:r>
                    </a:p>
                    <a:p>
                      <a:pPr algn="just" rtl="0" fontAlgn="base">
                        <a:lnSpc>
                          <a:spcPts val="1538"/>
                        </a:lnSpc>
                        <a:buFont typeface="Arial" panose="020B0604020202020204" pitchFamily="34" charset="0"/>
                        <a:buNone/>
                      </a:pPr>
                      <a:endParaRPr lang="en-GB" sz="1800" b="0" i="0" dirty="0">
                        <a:effectLst/>
                        <a:latin typeface="+mj-lt"/>
                      </a:endParaRPr>
                    </a:p>
                    <a:p>
                      <a:pPr algn="just" rtl="0" fontAlgn="base">
                        <a:lnSpc>
                          <a:spcPts val="1538"/>
                        </a:lnSpc>
                        <a:buFont typeface="Arial" panose="020B0604020202020204" pitchFamily="34" charset="0"/>
                        <a:buChar char="•"/>
                      </a:pPr>
                      <a:r>
                        <a:rPr lang="en-GB" sz="1800" b="0" i="0" dirty="0">
                          <a:solidFill>
                            <a:srgbClr val="000000"/>
                          </a:solidFill>
                          <a:effectLst/>
                          <a:latin typeface="+mj-lt"/>
                        </a:rPr>
                        <a:t>Zonal observations </a:t>
                      </a:r>
                    </a:p>
                    <a:p>
                      <a:pPr algn="just" rtl="0" fontAlgn="base">
                        <a:lnSpc>
                          <a:spcPts val="1538"/>
                        </a:lnSpc>
                        <a:buFont typeface="Arial" panose="020B0604020202020204" pitchFamily="34" charset="0"/>
                        <a:buNone/>
                      </a:pPr>
                      <a:endParaRPr lang="en-GB" sz="1800" b="0" i="0" dirty="0">
                        <a:effectLst/>
                        <a:latin typeface="+mj-lt"/>
                      </a:endParaRPr>
                    </a:p>
                    <a:p>
                      <a:pPr algn="just" rtl="0" fontAlgn="base">
                        <a:lnSpc>
                          <a:spcPts val="1538"/>
                        </a:lnSpc>
                      </a:pPr>
                      <a:r>
                        <a:rPr lang="en-GB" sz="1800" b="0" i="0" dirty="0">
                          <a:solidFill>
                            <a:srgbClr val="000000"/>
                          </a:solidFill>
                          <a:effectLst/>
                          <a:latin typeface="+mj-lt"/>
                        </a:rPr>
                        <a:t>Review of Policy and practice standards (investment in additional staff resource to increase opportunities for engagement) </a:t>
                      </a: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E-</a:t>
                      </a:r>
                      <a:r>
                        <a:rPr lang="en-GB" sz="1800" b="0" i="0" dirty="0" err="1">
                          <a:solidFill>
                            <a:srgbClr val="000000"/>
                          </a:solidFill>
                          <a:effectLst/>
                          <a:latin typeface="+mj-lt"/>
                        </a:rPr>
                        <a:t>obs</a:t>
                      </a:r>
                      <a:r>
                        <a:rPr lang="en-GB" sz="1800" b="0" i="0" dirty="0">
                          <a:solidFill>
                            <a:srgbClr val="000000"/>
                          </a:solidFill>
                          <a:effectLst/>
                          <a:latin typeface="+mj-lt"/>
                        </a:rPr>
                        <a:t> power app being developed and in testing phase. Proposed pilot from October 2024 </a:t>
                      </a:r>
                      <a:endParaRPr lang="en-GB" sz="1800" b="0" i="0" dirty="0">
                        <a:effectLst/>
                        <a:latin typeface="+mj-l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373451"/>
                  </a:ext>
                </a:extLst>
              </a:tr>
            </a:tbl>
          </a:graphicData>
        </a:graphic>
      </p:graphicFrame>
    </p:spTree>
    <p:extLst>
      <p:ext uri="{BB962C8B-B14F-4D97-AF65-F5344CB8AC3E}">
        <p14:creationId xmlns:p14="http://schemas.microsoft.com/office/powerpoint/2010/main" val="192998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t's a bumpy road to mental well-being | by Alex R Carver | Med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 Placeholder 1">
            <a:extLst>
              <a:ext uri="{FF2B5EF4-FFF2-40B4-BE49-F238E27FC236}">
                <a16:creationId xmlns:a16="http://schemas.microsoft.com/office/drawing/2014/main" id="{107AD4C8-3CD6-743C-2EEE-7F91B58AEE55}"/>
              </a:ext>
            </a:extLst>
          </p:cNvPr>
          <p:cNvSpPr>
            <a:spLocks noGrp="1"/>
          </p:cNvSpPr>
          <p:nvPr>
            <p:ph type="body" sz="quarter" idx="12"/>
          </p:nvPr>
        </p:nvSpPr>
        <p:spPr>
          <a:xfrm>
            <a:off x="1987614" y="160338"/>
            <a:ext cx="5902070" cy="732748"/>
          </a:xfrm>
        </p:spPr>
        <p:txBody>
          <a:bodyPr>
            <a:normAutofit/>
          </a:bodyPr>
          <a:lstStyle/>
          <a:p>
            <a:pPr marL="0" indent="0" algn="ctr">
              <a:buNone/>
            </a:pPr>
            <a:r>
              <a:rPr lang="en-GB" sz="2400" b="1" dirty="0" err="1">
                <a:latin typeface="+mj-lt"/>
              </a:rPr>
              <a:t>Trustwide</a:t>
            </a:r>
            <a:r>
              <a:rPr lang="en-GB" sz="2400" b="1" dirty="0">
                <a:latin typeface="+mj-lt"/>
              </a:rPr>
              <a:t> Quality Improvement Work</a:t>
            </a:r>
            <a:endParaRPr lang="en-GB" sz="2400" dirty="0">
              <a:latin typeface="+mj-lt"/>
            </a:endParaRPr>
          </a:p>
        </p:txBody>
      </p:sp>
      <p:pic>
        <p:nvPicPr>
          <p:cNvPr id="1028" name="Picture 4">
            <a:extLst>
              <a:ext uri="{FF2B5EF4-FFF2-40B4-BE49-F238E27FC236}">
                <a16:creationId xmlns:a16="http://schemas.microsoft.com/office/drawing/2014/main" id="{5E4A8141-8477-6123-5C72-9A516945B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27" y="1362075"/>
            <a:ext cx="9835978" cy="500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4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04643" y="1366664"/>
            <a:ext cx="10225176" cy="4230572"/>
          </a:xfrm>
        </p:spPr>
        <p:txBody>
          <a:bodyPr/>
          <a:lstStyle/>
          <a:p>
            <a:endParaRPr lang="en-GB" dirty="0"/>
          </a:p>
          <a:p>
            <a:endParaRPr lang="en-GB" dirty="0"/>
          </a:p>
        </p:txBody>
      </p:sp>
      <p:sp>
        <p:nvSpPr>
          <p:cNvPr id="4" name="AutoShape 8" descr="Vintage Nurses Group Photo: A Glimpse into the Past"/>
          <p:cNvSpPr>
            <a:spLocks noGrp="1" noChangeAspect="1" noChangeArrowheads="1"/>
          </p:cNvSpPr>
          <p:nvPr>
            <p:ph type="body" sz="quarter" idx="13"/>
          </p:nvPr>
        </p:nvSpPr>
        <p:spPr bwMode="auto">
          <a:xfrm>
            <a:off x="344558" y="1316876"/>
            <a:ext cx="11542642" cy="47045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endParaRPr lang="en-GB" sz="2000" dirty="0">
              <a:latin typeface="+mj-lt"/>
            </a:endParaRPr>
          </a:p>
          <a:p>
            <a:pPr algn="just"/>
            <a:endParaRPr lang="en-GB" sz="2000" dirty="0">
              <a:latin typeface="+mj-lt"/>
            </a:endParaRPr>
          </a:p>
          <a:p>
            <a:pPr algn="just"/>
            <a:endParaRPr lang="en-GB" sz="2000" dirty="0"/>
          </a:p>
        </p:txBody>
      </p:sp>
      <p:sp>
        <p:nvSpPr>
          <p:cNvPr id="5" name="Text Placeholder 1"/>
          <p:cNvSpPr>
            <a:spLocks noGrp="1"/>
          </p:cNvSpPr>
          <p:nvPr>
            <p:ph type="body" sz="quarter" idx="12"/>
          </p:nvPr>
        </p:nvSpPr>
        <p:spPr>
          <a:xfrm>
            <a:off x="1999971" y="305220"/>
            <a:ext cx="5902070" cy="940484"/>
          </a:xfrm>
        </p:spPr>
        <p:txBody>
          <a:bodyPr>
            <a:normAutofit/>
          </a:bodyPr>
          <a:lstStyle/>
          <a:p>
            <a:pPr marL="0" indent="0" algn="ctr">
              <a:buNone/>
            </a:pPr>
            <a:r>
              <a:rPr lang="en-GB" sz="2400" dirty="0">
                <a:latin typeface="+mj-lt"/>
              </a:rPr>
              <a:t>Service driven change ideas</a:t>
            </a:r>
          </a:p>
        </p:txBody>
      </p:sp>
      <p:graphicFrame>
        <p:nvGraphicFramePr>
          <p:cNvPr id="2" name="Table 1">
            <a:extLst>
              <a:ext uri="{FF2B5EF4-FFF2-40B4-BE49-F238E27FC236}">
                <a16:creationId xmlns:a16="http://schemas.microsoft.com/office/drawing/2014/main" id="{235D57A4-52D7-5141-9D1E-0821D8A0EFD8}"/>
              </a:ext>
            </a:extLst>
          </p:cNvPr>
          <p:cNvGraphicFramePr>
            <a:graphicFrameLocks noGrp="1"/>
          </p:cNvGraphicFramePr>
          <p:nvPr>
            <p:extLst>
              <p:ext uri="{D42A27DB-BD31-4B8C-83A1-F6EECF244321}">
                <p14:modId xmlns:p14="http://schemas.microsoft.com/office/powerpoint/2010/main" val="3526163692"/>
              </p:ext>
            </p:extLst>
          </p:nvPr>
        </p:nvGraphicFramePr>
        <p:xfrm>
          <a:off x="654908" y="1056914"/>
          <a:ext cx="10632449" cy="4964484"/>
        </p:xfrm>
        <a:graphic>
          <a:graphicData uri="http://schemas.openxmlformats.org/drawingml/2006/table">
            <a:tbl>
              <a:tblPr/>
              <a:tblGrid>
                <a:gridCol w="2762352">
                  <a:extLst>
                    <a:ext uri="{9D8B030D-6E8A-4147-A177-3AD203B41FA5}">
                      <a16:colId xmlns:a16="http://schemas.microsoft.com/office/drawing/2014/main" val="1889820232"/>
                    </a:ext>
                  </a:extLst>
                </a:gridCol>
                <a:gridCol w="7870097">
                  <a:extLst>
                    <a:ext uri="{9D8B030D-6E8A-4147-A177-3AD203B41FA5}">
                      <a16:colId xmlns:a16="http://schemas.microsoft.com/office/drawing/2014/main" val="151652671"/>
                    </a:ext>
                  </a:extLst>
                </a:gridCol>
              </a:tblGrid>
              <a:tr h="254753">
                <a:tc>
                  <a:txBody>
                    <a:bodyPr/>
                    <a:lstStyle/>
                    <a:p>
                      <a:pPr algn="just" rtl="0" fontAlgn="base">
                        <a:lnSpc>
                          <a:spcPts val="1425"/>
                        </a:lnSpc>
                      </a:pPr>
                      <a:r>
                        <a:rPr lang="en-GB" sz="900" b="1" i="0">
                          <a:effectLst/>
                          <a:latin typeface="Arial" panose="020B0604020202020204" pitchFamily="34" charset="0"/>
                        </a:rPr>
                        <a:t>Location</a:t>
                      </a:r>
                      <a:r>
                        <a:rPr lang="en-GB" sz="900" b="0" i="0">
                          <a:effectLst/>
                          <a:latin typeface="Arial" panose="020B0604020202020204" pitchFamily="34" charset="0"/>
                        </a:rPr>
                        <a:t>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425"/>
                        </a:lnSpc>
                      </a:pPr>
                      <a:r>
                        <a:rPr lang="en-GB" sz="900" b="1" i="0">
                          <a:effectLst/>
                          <a:latin typeface="Arial" panose="020B0604020202020204" pitchFamily="34" charset="0"/>
                        </a:rPr>
                        <a:t>Change Ideas tested</a:t>
                      </a:r>
                      <a:r>
                        <a:rPr lang="en-GB" sz="900" b="0" i="0">
                          <a:effectLst/>
                          <a:latin typeface="Arial" panose="020B0604020202020204" pitchFamily="34" charset="0"/>
                        </a:rPr>
                        <a:t>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2049502902"/>
                  </a:ext>
                </a:extLst>
              </a:tr>
              <a:tr h="652180">
                <a:tc>
                  <a:txBody>
                    <a:bodyPr/>
                    <a:lstStyle/>
                    <a:p>
                      <a:pPr algn="just" rtl="0" fontAlgn="base">
                        <a:lnSpc>
                          <a:spcPts val="1425"/>
                        </a:lnSpc>
                      </a:pPr>
                      <a:r>
                        <a:rPr lang="en-GB" sz="900" b="0" i="0">
                          <a:effectLst/>
                          <a:latin typeface="Arial" panose="020B0604020202020204" pitchFamily="34" charset="0"/>
                        </a:rPr>
                        <a:t>Bedford and Luton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a:effectLst/>
                          <a:latin typeface="Arial" panose="020B0604020202020204" pitchFamily="34" charset="0"/>
                        </a:rPr>
                        <a:t>Board Relay, Life Skills recovery workers on twilight shift, Revised observation templates, Infrared torches for night-time observations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35230382"/>
                  </a:ext>
                </a:extLst>
              </a:tr>
              <a:tr h="652180">
                <a:tc>
                  <a:txBody>
                    <a:bodyPr/>
                    <a:lstStyle/>
                    <a:p>
                      <a:pPr algn="just" rtl="0" fontAlgn="base">
                        <a:lnSpc>
                          <a:spcPts val="1425"/>
                        </a:lnSpc>
                      </a:pPr>
                      <a:r>
                        <a:rPr lang="en-GB" sz="900" b="0" i="0">
                          <a:effectLst/>
                          <a:latin typeface="Arial" panose="020B0604020202020204" pitchFamily="34" charset="0"/>
                        </a:rPr>
                        <a:t>CAMHS (Coborn and Evergreen)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a:effectLst/>
                          <a:latin typeface="Arial" panose="020B0604020202020204" pitchFamily="34" charset="0"/>
                        </a:rPr>
                        <a:t>Board Relay, high visibility jackets, Buddy system, using social stories to promote observations, guidance for service users with ASD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18418947"/>
                  </a:ext>
                </a:extLst>
              </a:tr>
              <a:tr h="796651">
                <a:tc>
                  <a:txBody>
                    <a:bodyPr/>
                    <a:lstStyle/>
                    <a:p>
                      <a:pPr algn="just" rtl="0" fontAlgn="base">
                        <a:lnSpc>
                          <a:spcPts val="1425"/>
                        </a:lnSpc>
                      </a:pPr>
                      <a:r>
                        <a:rPr lang="en-GB" sz="900" b="0" i="0">
                          <a:effectLst/>
                          <a:latin typeface="Arial" panose="020B0604020202020204" pitchFamily="34" charset="0"/>
                        </a:rPr>
                        <a:t>City and Hackney Centre for Mental Health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a:effectLst/>
                          <a:latin typeface="Arial" panose="020B0604020202020204" pitchFamily="34" charset="0"/>
                        </a:rPr>
                        <a:t>Board relay, protected engagement time, using tablets to collect FFT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47763541"/>
                  </a:ext>
                </a:extLst>
              </a:tr>
              <a:tr h="507709">
                <a:tc>
                  <a:txBody>
                    <a:bodyPr/>
                    <a:lstStyle/>
                    <a:p>
                      <a:pPr algn="just" rtl="0" fontAlgn="base">
                        <a:lnSpc>
                          <a:spcPts val="1425"/>
                        </a:lnSpc>
                      </a:pPr>
                      <a:r>
                        <a:rPr lang="en-GB" sz="900" b="0" i="0">
                          <a:effectLst/>
                          <a:latin typeface="Arial" panose="020B0604020202020204" pitchFamily="34" charset="0"/>
                        </a:rPr>
                        <a:t>East Ham Care Centre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a:effectLst/>
                          <a:latin typeface="Arial" panose="020B0604020202020204" pitchFamily="34" charset="0"/>
                        </a:rPr>
                        <a:t>Activity boxes, Spot checks on 1-1, this is me life story, loved ones attending mealtimes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70369718"/>
                  </a:ext>
                </a:extLst>
              </a:tr>
              <a:tr h="507709">
                <a:tc>
                  <a:txBody>
                    <a:bodyPr/>
                    <a:lstStyle/>
                    <a:p>
                      <a:pPr algn="just" rtl="0" fontAlgn="base">
                        <a:lnSpc>
                          <a:spcPts val="1425"/>
                        </a:lnSpc>
                      </a:pPr>
                      <a:r>
                        <a:rPr lang="en-GB" sz="900" b="0" i="0">
                          <a:effectLst/>
                          <a:latin typeface="Arial" panose="020B0604020202020204" pitchFamily="34" charset="0"/>
                        </a:rPr>
                        <a:t>Forensics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a:effectLst/>
                          <a:latin typeface="Arial" panose="020B0604020202020204" pitchFamily="34" charset="0"/>
                        </a:rPr>
                        <a:t>Zonal Observations, revised observation template, infrared torches for night-time observations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37216555"/>
                  </a:ext>
                </a:extLst>
              </a:tr>
              <a:tr h="796651">
                <a:tc>
                  <a:txBody>
                    <a:bodyPr/>
                    <a:lstStyle/>
                    <a:p>
                      <a:pPr algn="just" rtl="0" fontAlgn="base">
                        <a:lnSpc>
                          <a:spcPts val="1425"/>
                        </a:lnSpc>
                      </a:pPr>
                      <a:r>
                        <a:rPr lang="en-GB" sz="900" b="0" i="0">
                          <a:effectLst/>
                          <a:latin typeface="Arial" panose="020B0604020202020204" pitchFamily="34" charset="0"/>
                        </a:rPr>
                        <a:t>Newham Centre for Mental Health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a:effectLst/>
                          <a:latin typeface="Arial" panose="020B0604020202020204" pitchFamily="34" charset="0"/>
                        </a:rPr>
                        <a:t>Alarm reminders for observations, protected engagement time, QR Codes to record observations, Zonal observations, Spot checks on observations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259139"/>
                  </a:ext>
                </a:extLst>
              </a:tr>
              <a:tr h="796651">
                <a:tc>
                  <a:txBody>
                    <a:bodyPr/>
                    <a:lstStyle/>
                    <a:p>
                      <a:pPr algn="just" rtl="0" fontAlgn="base">
                        <a:lnSpc>
                          <a:spcPts val="1425"/>
                        </a:lnSpc>
                      </a:pPr>
                      <a:r>
                        <a:rPr lang="en-GB" sz="900" b="0" i="0">
                          <a:effectLst/>
                          <a:latin typeface="Arial" panose="020B0604020202020204" pitchFamily="34" charset="0"/>
                        </a:rPr>
                        <a:t>Tower Hamlets Centre for Mental Health  </a:t>
                      </a:r>
                      <a:endParaRPr lang="en-GB" sz="1300" b="0" i="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just" rtl="0" fontAlgn="base">
                        <a:lnSpc>
                          <a:spcPts val="1425"/>
                        </a:lnSpc>
                      </a:pPr>
                      <a:r>
                        <a:rPr lang="en-GB" sz="900" b="0" i="0" dirty="0">
                          <a:effectLst/>
                          <a:latin typeface="Arial" panose="020B0604020202020204" pitchFamily="34" charset="0"/>
                        </a:rPr>
                        <a:t>Leaflet explaining observations, go to person on admissions, Board relay, Asking family about triggers  </a:t>
                      </a:r>
                      <a:endParaRPr lang="en-GB" sz="1300" b="0" i="0" dirty="0">
                        <a:effectLst/>
                      </a:endParaRPr>
                    </a:p>
                  </a:txBody>
                  <a:tcPr marL="65598" marR="65598" marT="32799" marB="32799"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37230123"/>
                  </a:ext>
                </a:extLst>
              </a:tr>
            </a:tbl>
          </a:graphicData>
        </a:graphic>
      </p:graphicFrame>
    </p:spTree>
    <p:extLst>
      <p:ext uri="{BB962C8B-B14F-4D97-AF65-F5344CB8AC3E}">
        <p14:creationId xmlns:p14="http://schemas.microsoft.com/office/powerpoint/2010/main" val="175044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t's a bumpy road to mental well-being | by Alex R Carver | Med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6" name="Table 5">
            <a:extLst>
              <a:ext uri="{FF2B5EF4-FFF2-40B4-BE49-F238E27FC236}">
                <a16:creationId xmlns:a16="http://schemas.microsoft.com/office/drawing/2014/main" id="{CB849602-84FA-5301-6A6E-C3A65DB61A56}"/>
              </a:ext>
            </a:extLst>
          </p:cNvPr>
          <p:cNvGraphicFramePr>
            <a:graphicFrameLocks noGrp="1"/>
          </p:cNvGraphicFramePr>
          <p:nvPr>
            <p:extLst>
              <p:ext uri="{D42A27DB-BD31-4B8C-83A1-F6EECF244321}">
                <p14:modId xmlns:p14="http://schemas.microsoft.com/office/powerpoint/2010/main" val="3849038414"/>
              </p:ext>
            </p:extLst>
          </p:nvPr>
        </p:nvGraphicFramePr>
        <p:xfrm>
          <a:off x="704335" y="1223320"/>
          <a:ext cx="11071654" cy="2063578"/>
        </p:xfrm>
        <a:graphic>
          <a:graphicData uri="http://schemas.openxmlformats.org/drawingml/2006/table">
            <a:tbl>
              <a:tblPr/>
              <a:tblGrid>
                <a:gridCol w="2421375">
                  <a:extLst>
                    <a:ext uri="{9D8B030D-6E8A-4147-A177-3AD203B41FA5}">
                      <a16:colId xmlns:a16="http://schemas.microsoft.com/office/drawing/2014/main" val="621197218"/>
                    </a:ext>
                  </a:extLst>
                </a:gridCol>
                <a:gridCol w="8650279">
                  <a:extLst>
                    <a:ext uri="{9D8B030D-6E8A-4147-A177-3AD203B41FA5}">
                      <a16:colId xmlns:a16="http://schemas.microsoft.com/office/drawing/2014/main" val="304018328"/>
                    </a:ext>
                  </a:extLst>
                </a:gridCol>
              </a:tblGrid>
              <a:tr h="2063578">
                <a:tc>
                  <a:txBody>
                    <a:bodyPr/>
                    <a:lstStyle/>
                    <a:p>
                      <a:pPr algn="just" rtl="0" fontAlgn="base">
                        <a:lnSpc>
                          <a:spcPts val="1538"/>
                        </a:lnSpc>
                      </a:pPr>
                      <a:r>
                        <a:rPr lang="en-GB" sz="1800" b="0" i="0" dirty="0">
                          <a:solidFill>
                            <a:srgbClr val="000000"/>
                          </a:solidFill>
                          <a:effectLst/>
                          <a:latin typeface="+mn-lt"/>
                        </a:rPr>
                        <a:t>Standards of professional practice </a:t>
                      </a:r>
                      <a:endParaRPr lang="en-GB" sz="1800" b="0" i="0" dirty="0">
                        <a:effectLst/>
                        <a:latin typeface="+mn-l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538"/>
                        </a:lnSpc>
                      </a:pPr>
                      <a:r>
                        <a:rPr lang="en-GB" sz="1800" b="0" i="0" dirty="0">
                          <a:solidFill>
                            <a:srgbClr val="000000"/>
                          </a:solidFill>
                          <a:effectLst/>
                          <a:latin typeface="+mj-lt"/>
                        </a:rPr>
                        <a:t>Communication and outlined standards of practice communicated to staff with frequent updates on improvement work since 2021 to date. In 2023, this has specifically addressed accountability and responsibility for documented observation. honesty in documentation and guidelines for staff to follow where observations were missed. Trust-wide QI has introduced the observation relay board to reduce incidents of observations being left or not handed over </a:t>
                      </a:r>
                    </a:p>
                    <a:p>
                      <a:pPr algn="just" rtl="0" fontAlgn="base">
                        <a:lnSpc>
                          <a:spcPts val="1538"/>
                        </a:lnSpc>
                      </a:pPr>
                      <a:endParaRPr lang="en-GB" sz="1800" b="0" i="0" dirty="0">
                        <a:solidFill>
                          <a:srgbClr val="000000"/>
                        </a:solidFill>
                        <a:effectLst/>
                        <a:latin typeface="+mj-lt"/>
                      </a:endParaRPr>
                    </a:p>
                    <a:p>
                      <a:pPr algn="just" rtl="0" fontAlgn="base">
                        <a:lnSpc>
                          <a:spcPts val="1538"/>
                        </a:lnSpc>
                      </a:pPr>
                      <a:endParaRPr lang="en-GB" sz="1800" b="0" i="0" dirty="0">
                        <a:effectLst/>
                        <a:latin typeface="+mj-lt"/>
                      </a:endParaRPr>
                    </a:p>
                    <a:p>
                      <a:pPr algn="just" rtl="0" fontAlgn="base">
                        <a:lnSpc>
                          <a:spcPts val="1538"/>
                        </a:lnSpc>
                      </a:pPr>
                      <a:r>
                        <a:rPr lang="en-GB" sz="1800" b="0" i="0" dirty="0">
                          <a:solidFill>
                            <a:srgbClr val="000000"/>
                          </a:solidFill>
                          <a:effectLst/>
                          <a:latin typeface="+mj-lt"/>
                        </a:rPr>
                        <a:t>Local directorates </a:t>
                      </a:r>
                      <a:r>
                        <a:rPr lang="en-GB" sz="1800" b="0" i="0" dirty="0">
                          <a:solidFill>
                            <a:srgbClr val="000000"/>
                          </a:solidFill>
                          <a:effectLst/>
                          <a:latin typeface="+mn-lt"/>
                        </a:rPr>
                        <a:t>have</a:t>
                      </a:r>
                      <a:r>
                        <a:rPr lang="en-GB" sz="1800" b="0" i="0" dirty="0">
                          <a:solidFill>
                            <a:srgbClr val="000000"/>
                          </a:solidFill>
                          <a:effectLst/>
                          <a:latin typeface="+mj-lt"/>
                        </a:rPr>
                        <a:t> addressed learning from their own incidents </a:t>
                      </a:r>
                      <a:endParaRPr lang="en-GB" sz="1800" b="0" i="0" dirty="0">
                        <a:effectLst/>
                        <a:latin typeface="+mj-l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95032431"/>
                  </a:ext>
                </a:extLst>
              </a:tr>
            </a:tbl>
          </a:graphicData>
        </a:graphic>
      </p:graphicFrame>
      <p:graphicFrame>
        <p:nvGraphicFramePr>
          <p:cNvPr id="7" name="Table 6">
            <a:extLst>
              <a:ext uri="{FF2B5EF4-FFF2-40B4-BE49-F238E27FC236}">
                <a16:creationId xmlns:a16="http://schemas.microsoft.com/office/drawing/2014/main" id="{0D63781B-ECF8-16C8-46F1-D574F55A9C7A}"/>
              </a:ext>
            </a:extLst>
          </p:cNvPr>
          <p:cNvGraphicFramePr>
            <a:graphicFrameLocks noGrp="1"/>
          </p:cNvGraphicFramePr>
          <p:nvPr>
            <p:extLst>
              <p:ext uri="{D42A27DB-BD31-4B8C-83A1-F6EECF244321}">
                <p14:modId xmlns:p14="http://schemas.microsoft.com/office/powerpoint/2010/main" val="2806674694"/>
              </p:ext>
            </p:extLst>
          </p:nvPr>
        </p:nvGraphicFramePr>
        <p:xfrm>
          <a:off x="704335" y="3571103"/>
          <a:ext cx="11071654" cy="2446638"/>
        </p:xfrm>
        <a:graphic>
          <a:graphicData uri="http://schemas.openxmlformats.org/drawingml/2006/table">
            <a:tbl>
              <a:tblPr/>
              <a:tblGrid>
                <a:gridCol w="2421376">
                  <a:extLst>
                    <a:ext uri="{9D8B030D-6E8A-4147-A177-3AD203B41FA5}">
                      <a16:colId xmlns:a16="http://schemas.microsoft.com/office/drawing/2014/main" val="2256467820"/>
                    </a:ext>
                  </a:extLst>
                </a:gridCol>
                <a:gridCol w="8650278">
                  <a:extLst>
                    <a:ext uri="{9D8B030D-6E8A-4147-A177-3AD203B41FA5}">
                      <a16:colId xmlns:a16="http://schemas.microsoft.com/office/drawing/2014/main" val="984249492"/>
                    </a:ext>
                  </a:extLst>
                </a:gridCol>
              </a:tblGrid>
              <a:tr h="2446638">
                <a:tc>
                  <a:txBody>
                    <a:bodyPr/>
                    <a:lstStyle/>
                    <a:p>
                      <a:pPr algn="just" rtl="0" fontAlgn="base">
                        <a:lnSpc>
                          <a:spcPts val="1538"/>
                        </a:lnSpc>
                      </a:pPr>
                      <a:r>
                        <a:rPr lang="en-GB" sz="1800" b="0" i="0">
                          <a:solidFill>
                            <a:srgbClr val="000000"/>
                          </a:solidFill>
                          <a:effectLst/>
                          <a:latin typeface="Arial" panose="020B0604020202020204" pitchFamily="34" charset="0"/>
                        </a:rPr>
                        <a:t>Audit and monitoring </a:t>
                      </a:r>
                      <a:endParaRPr lang="en-GB" sz="18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538"/>
                        </a:lnSpc>
                      </a:pPr>
                      <a:r>
                        <a:rPr lang="en-GB" sz="1800" b="0" i="0" dirty="0">
                          <a:solidFill>
                            <a:srgbClr val="000000"/>
                          </a:solidFill>
                          <a:effectLst/>
                          <a:latin typeface="Arial" panose="020B0604020202020204" pitchFamily="34" charset="0"/>
                        </a:rPr>
                        <a:t>Standard Observation Measurement (SOM) Tool developed for oversight of rates of completion of all observations. Individual ward teams and Directorates can access and use their data to drive continued improvement. </a:t>
                      </a:r>
                      <a:endParaRPr lang="en-GB" sz="1800" b="0" i="0" dirty="0">
                        <a:effectLst/>
                      </a:endParaRPr>
                    </a:p>
                    <a:p>
                      <a:pPr algn="just" rtl="0" fontAlgn="base">
                        <a:lnSpc>
                          <a:spcPts val="1538"/>
                        </a:lnSpc>
                      </a:pPr>
                      <a:r>
                        <a:rPr lang="en-GB" sz="1800" b="0" i="0" dirty="0">
                          <a:solidFill>
                            <a:srgbClr val="000000"/>
                          </a:solidFill>
                          <a:effectLst/>
                          <a:latin typeface="Arial" panose="020B0604020202020204" pitchFamily="34" charset="0"/>
                        </a:rPr>
                        <a:t>Local governance systems to ensure changes to practices are embedded  </a:t>
                      </a:r>
                      <a:endParaRPr lang="en-GB" sz="1800" b="0" i="0" dirty="0">
                        <a:effectLst/>
                      </a:endParaRPr>
                    </a:p>
                    <a:p>
                      <a:pPr algn="just" rtl="0" fontAlgn="base">
                        <a:lnSpc>
                          <a:spcPts val="1538"/>
                        </a:lnSpc>
                      </a:pPr>
                      <a:r>
                        <a:rPr lang="en-GB" sz="1800" b="0" i="0" dirty="0">
                          <a:solidFill>
                            <a:srgbClr val="000000"/>
                          </a:solidFill>
                          <a:effectLst/>
                          <a:latin typeface="Arial" panose="020B0604020202020204" pitchFamily="34" charset="0"/>
                        </a:rPr>
                        <a:t>Night visits undertaken by senior staff in Directorates to monitor practice through spot check audits and observing work as it happens. </a:t>
                      </a:r>
                      <a:endParaRPr lang="en-GB" sz="1800" b="0" i="0" dirty="0">
                        <a:effectLst/>
                      </a:endParaRPr>
                    </a:p>
                    <a:p>
                      <a:pPr algn="just" rtl="0" fontAlgn="base">
                        <a:lnSpc>
                          <a:spcPts val="1538"/>
                        </a:lnSpc>
                      </a:pPr>
                      <a:r>
                        <a:rPr lang="en-GB" sz="1800" b="0" i="0" dirty="0">
                          <a:solidFill>
                            <a:srgbClr val="000000"/>
                          </a:solidFill>
                          <a:effectLst/>
                          <a:latin typeface="Arial" panose="020B0604020202020204" pitchFamily="34" charset="0"/>
                        </a:rPr>
                        <a:t> </a:t>
                      </a:r>
                      <a:endParaRPr lang="en-GB" sz="1800" b="0" i="0" dirty="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3544068"/>
                  </a:ext>
                </a:extLst>
              </a:tr>
            </a:tbl>
          </a:graphicData>
        </a:graphic>
      </p:graphicFrame>
    </p:spTree>
    <p:extLst>
      <p:ext uri="{BB962C8B-B14F-4D97-AF65-F5344CB8AC3E}">
        <p14:creationId xmlns:p14="http://schemas.microsoft.com/office/powerpoint/2010/main" val="351448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04643" y="1366664"/>
            <a:ext cx="10225176" cy="4230572"/>
          </a:xfrm>
        </p:spPr>
        <p:txBody>
          <a:bodyPr/>
          <a:lstStyle/>
          <a:p>
            <a:endParaRPr lang="en-GB" dirty="0"/>
          </a:p>
          <a:p>
            <a:endParaRPr lang="en-GB" dirty="0"/>
          </a:p>
        </p:txBody>
      </p:sp>
      <p:graphicFrame>
        <p:nvGraphicFramePr>
          <p:cNvPr id="6" name="Table 5">
            <a:extLst>
              <a:ext uri="{FF2B5EF4-FFF2-40B4-BE49-F238E27FC236}">
                <a16:creationId xmlns:a16="http://schemas.microsoft.com/office/drawing/2014/main" id="{FF94CCCB-8560-59ED-8943-09983B05203C}"/>
              </a:ext>
            </a:extLst>
          </p:cNvPr>
          <p:cNvGraphicFramePr>
            <a:graphicFrameLocks noGrp="1"/>
          </p:cNvGraphicFramePr>
          <p:nvPr>
            <p:extLst>
              <p:ext uri="{D42A27DB-BD31-4B8C-83A1-F6EECF244321}">
                <p14:modId xmlns:p14="http://schemas.microsoft.com/office/powerpoint/2010/main" val="2219689730"/>
              </p:ext>
            </p:extLst>
          </p:nvPr>
        </p:nvGraphicFramePr>
        <p:xfrm>
          <a:off x="395417" y="1183013"/>
          <a:ext cx="10734402" cy="4834728"/>
        </p:xfrm>
        <a:graphic>
          <a:graphicData uri="http://schemas.openxmlformats.org/drawingml/2006/table">
            <a:tbl>
              <a:tblPr/>
              <a:tblGrid>
                <a:gridCol w="2347620">
                  <a:extLst>
                    <a:ext uri="{9D8B030D-6E8A-4147-A177-3AD203B41FA5}">
                      <a16:colId xmlns:a16="http://schemas.microsoft.com/office/drawing/2014/main" val="3060559921"/>
                    </a:ext>
                  </a:extLst>
                </a:gridCol>
                <a:gridCol w="8386782">
                  <a:extLst>
                    <a:ext uri="{9D8B030D-6E8A-4147-A177-3AD203B41FA5}">
                      <a16:colId xmlns:a16="http://schemas.microsoft.com/office/drawing/2014/main" val="3840376975"/>
                    </a:ext>
                  </a:extLst>
                </a:gridCol>
              </a:tblGrid>
              <a:tr h="4834728">
                <a:tc>
                  <a:txBody>
                    <a:bodyPr/>
                    <a:lstStyle/>
                    <a:p>
                      <a:pPr algn="l" rtl="0" fontAlgn="base">
                        <a:lnSpc>
                          <a:spcPts val="1538"/>
                        </a:lnSpc>
                      </a:pPr>
                      <a:r>
                        <a:rPr lang="en-GB" sz="1800" b="0" i="0" dirty="0">
                          <a:solidFill>
                            <a:srgbClr val="000000"/>
                          </a:solidFill>
                          <a:effectLst/>
                          <a:latin typeface="+mj-lt"/>
                        </a:rPr>
                        <a:t>In-Patient Ward Safety Culture Improvement Work </a:t>
                      </a:r>
                      <a:endParaRPr lang="en-GB" sz="1800" b="0" i="0" dirty="0">
                        <a:effectLst/>
                        <a:latin typeface="+mj-lt"/>
                      </a:endParaRPr>
                    </a:p>
                  </a:txBody>
                  <a:tcPr marL="70217" marR="70217" marT="35108" marB="3510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just" rtl="0" fontAlgn="base">
                        <a:lnSpc>
                          <a:spcPts val="1425"/>
                        </a:lnSpc>
                      </a:pPr>
                      <a:r>
                        <a:rPr lang="en-GB" sz="1800" b="0" i="0" dirty="0">
                          <a:effectLst/>
                          <a:latin typeface="+mj-lt"/>
                        </a:rPr>
                        <a:t>Since 2023 a new safety culture self-assessment process has been incorporated into the Quality Assurance annual review process for each in-patient team across ELFT. On an annual basis, staff complete an anonymous survey based on each component safety culture element.  A bespoke team report on the safety culture results is then shared back to directorates and teams (where enough responses are received) with advice/signposting to where steps can be taken to strengthen safety culture. The survey tool results are then discussed in team awaydays and meetings with teams, enabling local leaders to focus on areas where improvements need to be made. </a:t>
                      </a:r>
                    </a:p>
                    <a:p>
                      <a:pPr algn="just" rtl="0" fontAlgn="base">
                        <a:lnSpc>
                          <a:spcPts val="1425"/>
                        </a:lnSpc>
                      </a:pPr>
                      <a:endParaRPr lang="en-GB" sz="1800" b="0" i="0" dirty="0">
                        <a:effectLst/>
                        <a:latin typeface="+mj-lt"/>
                      </a:endParaRPr>
                    </a:p>
                    <a:p>
                      <a:pPr algn="just" rtl="0" fontAlgn="base">
                        <a:lnSpc>
                          <a:spcPts val="1425"/>
                        </a:lnSpc>
                      </a:pPr>
                      <a:r>
                        <a:rPr lang="en-GB" sz="1800" b="0" i="0" dirty="0">
                          <a:effectLst/>
                          <a:latin typeface="+mj-lt"/>
                        </a:rPr>
                        <a:t>All our mental health in-patient wards have been participating in this process, with good engagement and over 800 responses from across all directorates and wards, to date.  Next steps are to seek service user perspectives to triangulate and strengthen the safety culture intelligence available to the teams. </a:t>
                      </a:r>
                    </a:p>
                    <a:p>
                      <a:pPr algn="just" rtl="0" fontAlgn="base">
                        <a:lnSpc>
                          <a:spcPts val="1425"/>
                        </a:lnSpc>
                      </a:pPr>
                      <a:endParaRPr lang="en-GB" sz="1800" b="0" i="0" dirty="0">
                        <a:effectLst/>
                        <a:latin typeface="+mj-lt"/>
                      </a:endParaRPr>
                    </a:p>
                    <a:p>
                      <a:pPr algn="just" rtl="0" fontAlgn="base">
                        <a:lnSpc>
                          <a:spcPts val="1425"/>
                        </a:lnSpc>
                      </a:pPr>
                      <a:endParaRPr lang="en-GB" sz="1800" b="0" i="0" dirty="0">
                        <a:effectLst/>
                        <a:latin typeface="+mj-lt"/>
                      </a:endParaRPr>
                    </a:p>
                    <a:p>
                      <a:pPr algn="just" rtl="0" fontAlgn="base">
                        <a:lnSpc>
                          <a:spcPts val="1538"/>
                        </a:lnSpc>
                      </a:pPr>
                      <a:r>
                        <a:rPr lang="en-GB" sz="1800" b="0" i="0" dirty="0">
                          <a:effectLst/>
                          <a:latin typeface="+mj-lt"/>
                        </a:rPr>
                        <a:t>The Trust is involved in the Cavendish Square community of practice attended by Chief Nurses and </a:t>
                      </a:r>
                      <a:r>
                        <a:rPr lang="en-GB" sz="1800" b="0" i="0" dirty="0">
                          <a:solidFill>
                            <a:srgbClr val="000000"/>
                          </a:solidFill>
                          <a:effectLst/>
                          <a:latin typeface="+mj-lt"/>
                        </a:rPr>
                        <a:t>are applying to enrol in a new NHS England 90-day collaborative around Enhanced Therapeutic observations) </a:t>
                      </a:r>
                      <a:endParaRPr lang="en-GB" sz="1800" b="0" i="0" dirty="0">
                        <a:effectLst/>
                        <a:latin typeface="+mj-lt"/>
                      </a:endParaRPr>
                    </a:p>
                  </a:txBody>
                  <a:tcPr marL="70217" marR="70217" marT="35108" marB="3510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82611165"/>
                  </a:ext>
                </a:extLst>
              </a:tr>
            </a:tbl>
          </a:graphicData>
        </a:graphic>
      </p:graphicFrame>
    </p:spTree>
    <p:extLst>
      <p:ext uri="{BB962C8B-B14F-4D97-AF65-F5344CB8AC3E}">
        <p14:creationId xmlns:p14="http://schemas.microsoft.com/office/powerpoint/2010/main" val="9698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5527" y="1029695"/>
            <a:ext cx="10894292" cy="4798610"/>
          </a:xfrm>
        </p:spPr>
        <p:txBody>
          <a:bodyPr>
            <a:normAutofit/>
          </a:bodyPr>
          <a:lstStyle/>
          <a:p>
            <a:pPr algn="l"/>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 </a:t>
            </a:r>
            <a:endParaRPr lang="en-GB" dirty="0">
              <a:solidFill>
                <a:srgbClr val="000000"/>
              </a:solidFill>
              <a:latin typeface="Calibri" panose="020F0502020204030204" pitchFamily="34" charset="0"/>
            </a:endParaRPr>
          </a:p>
          <a:p>
            <a:endParaRPr lang="en-GB" dirty="0"/>
          </a:p>
        </p:txBody>
      </p:sp>
      <p:sp>
        <p:nvSpPr>
          <p:cNvPr id="5" name="Text Placeholder 1"/>
          <p:cNvSpPr>
            <a:spLocks noGrp="1"/>
          </p:cNvSpPr>
          <p:nvPr>
            <p:ph type="body" sz="quarter" idx="12"/>
          </p:nvPr>
        </p:nvSpPr>
        <p:spPr>
          <a:xfrm>
            <a:off x="2978640" y="358577"/>
            <a:ext cx="4862808" cy="642424"/>
          </a:xfrm>
        </p:spPr>
        <p:txBody>
          <a:bodyPr>
            <a:normAutofit/>
          </a:bodyPr>
          <a:lstStyle/>
          <a:p>
            <a:pPr algn="ctr"/>
            <a:endParaRPr lang="en-GB" sz="2400" dirty="0"/>
          </a:p>
        </p:txBody>
      </p:sp>
      <p:pic>
        <p:nvPicPr>
          <p:cNvPr id="2" name="Picture 1" descr="A graph with text on it&#10;&#10;Description automatically generated">
            <a:extLst>
              <a:ext uri="{FF2B5EF4-FFF2-40B4-BE49-F238E27FC236}">
                <a16:creationId xmlns:a16="http://schemas.microsoft.com/office/drawing/2014/main" id="{EF6846AE-D6D3-B82D-31A3-8067740914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23937"/>
            <a:ext cx="11734800" cy="4810125"/>
          </a:xfrm>
          <a:prstGeom prst="rect">
            <a:avLst/>
          </a:prstGeom>
          <a:noFill/>
          <a:ln>
            <a:noFill/>
          </a:ln>
        </p:spPr>
      </p:pic>
    </p:spTree>
    <p:extLst>
      <p:ext uri="{BB962C8B-B14F-4D97-AF65-F5344CB8AC3E}">
        <p14:creationId xmlns:p14="http://schemas.microsoft.com/office/powerpoint/2010/main" val="1702038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a3b6d03-5858-497b-b2f2-9c2c6b6029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1C4ACFBEB50E47823A712B0C7CDC96" ma:contentTypeVersion="18" ma:contentTypeDescription="Create a new document." ma:contentTypeScope="" ma:versionID="4317cbba38df42c78ec20d0fead0f331">
  <xsd:schema xmlns:xsd="http://www.w3.org/2001/XMLSchema" xmlns:xs="http://www.w3.org/2001/XMLSchema" xmlns:p="http://schemas.microsoft.com/office/2006/metadata/properties" xmlns:ns1="http://schemas.microsoft.com/sharepoint/v3" xmlns:ns3="3a3b6d03-5858-497b-b2f2-9c2c6b602997" xmlns:ns4="5fc60ea0-5d80-4a68-955f-20d6f0877d5b" targetNamespace="http://schemas.microsoft.com/office/2006/metadata/properties" ma:root="true" ma:fieldsID="b4c441b94d0ad8ef69b68caacf7cb1bf" ns1:_="" ns3:_="" ns4:_="">
    <xsd:import namespace="http://schemas.microsoft.com/sharepoint/v3"/>
    <xsd:import namespace="3a3b6d03-5858-497b-b2f2-9c2c6b602997"/>
    <xsd:import namespace="5fc60ea0-5d80-4a68-955f-20d6f0877d5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_activity" minOccurs="0"/>
                <xsd:element ref="ns3:MediaServiceDateTaken" minOccurs="0"/>
                <xsd:element ref="ns3:MediaServiceLocation"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3b6d03-5858-497b-b2f2-9c2c6b6029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c60ea0-5d80-4a68-955f-20d6f0877d5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C5A97B-063C-410C-B878-A900C1E55BEB}">
  <ds:schemaRefs>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5fc60ea0-5d80-4a68-955f-20d6f0877d5b"/>
    <ds:schemaRef ds:uri="3a3b6d03-5858-497b-b2f2-9c2c6b602997"/>
    <ds:schemaRef ds:uri="http://www.w3.org/XML/1998/namespace"/>
    <ds:schemaRef ds:uri="http://purl.org/dc/dcmitype/"/>
  </ds:schemaRefs>
</ds:datastoreItem>
</file>

<file path=customXml/itemProps2.xml><?xml version="1.0" encoding="utf-8"?>
<ds:datastoreItem xmlns:ds="http://schemas.openxmlformats.org/officeDocument/2006/customXml" ds:itemID="{E97FF174-82C0-480E-B425-F7C3D6FDF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3b6d03-5858-497b-b2f2-9c2c6b602997"/>
    <ds:schemaRef ds:uri="5fc60ea0-5d80-4a68-955f-20d6f0877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A75EC2-D3CF-4BD0-9A95-E08C70F08346}">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5333</TotalTime>
  <Words>1324</Words>
  <Application>Microsoft Office PowerPoint</Application>
  <PresentationFormat>Widescreen</PresentationFormat>
  <Paragraphs>110</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lastModifiedBy>Whittell Fiona</cp:lastModifiedBy>
  <cp:revision>80</cp:revision>
  <dcterms:created xsi:type="dcterms:W3CDTF">2021-10-04T14:00:39Z</dcterms:created>
  <dcterms:modified xsi:type="dcterms:W3CDTF">2024-11-27T11:04:42Z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0x010100F61C4ACFBEB50E47823A712B0C7CDC96</vt:lpwstr>
  </property>
</Properties>
</file>