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6" r:id="rId5"/>
    <p:sldId id="258"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deh Tahmasi" initials="TT" lastIdx="19" clrIdx="0"/>
  <p:cmAuthor id="1" name="TAHMASI, Tadeh (BEDFORD HOSPITAL NHS TRUST)" initials="TT(HNT" lastIdx="2" clrIdx="1"/>
  <p:cmAuthor id="2" name="%username%" initials="%" lastIdx="7" clrIdx="2"/>
  <p:cmAuthor id="3" name="LORIMER, Laura (BEDFORDSHIRE HOSPITALS NHS FOUNDATION TRUST)" initials="LT" lastIdx="1" clrIdx="3">
    <p:extLst/>
  </p:cmAuthor>
  <p:cmAuthor id="4" name="Sadia Rahman" initials="SR" lastIdx="9" clrIdx="4">
    <p:extLst>
      <p:ext uri="{19B8F6BF-5375-455C-9EA6-DF929625EA0E}">
        <p15:presenceInfo xmlns:p15="http://schemas.microsoft.com/office/powerpoint/2012/main" userId="Sadia Rahman" providerId="None"/>
      </p:ext>
    </p:extLst>
  </p:cmAuthor>
  <p:cmAuthor id="5" name="Okoloekwe Andrea" initials="OA" lastIdx="2" clrIdx="5">
    <p:extLst>
      <p:ext uri="{19B8F6BF-5375-455C-9EA6-DF929625EA0E}">
        <p15:presenceInfo xmlns:p15="http://schemas.microsoft.com/office/powerpoint/2012/main" userId="S-1-5-21-106040951-518333844-4547331-38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4F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937C0-794F-4A93-B8A7-4CC5725A0BFD}" v="1" dt="2022-06-15T11:21:32.984"/>
    <p1510:client id="{B2FC5754-F5A2-4FF8-98E8-66B85EF865A4}" v="112" dt="2022-04-27T08:46:21.655"/>
    <p1510:client id="{B5C3E1E8-9FF8-4874-901D-27296CFE348E}" v="3" dt="2022-04-11T15:19:22.147"/>
    <p1510:client id="{C44B3BFF-6353-468C-97F7-4036C784B84E}" v="9" dt="2022-05-03T14:48:22.279"/>
    <p1510:client id="{C92BB4AC-9979-4027-8AEE-E37B9A7CABED}" v="248" dt="2022-05-09T15:38:15.175"/>
    <p1510:client id="{F6043F58-E32F-4D8C-BB14-5D2854345CE8}" v="39" dt="2022-04-01T10:19:09.314"/>
    <p1510:client id="{FBE2A19C-6D70-42B4-BE71-D6FB46260EA5}" v="4" dt="2022-06-15T11:16:0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361" autoAdjust="0"/>
  </p:normalViewPr>
  <p:slideViewPr>
    <p:cSldViewPr snapToGrid="0">
      <p:cViewPr>
        <p:scale>
          <a:sx n="100" d="100"/>
          <a:sy n="100" d="100"/>
        </p:scale>
        <p:origin x="2220" y="-37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MER, Laura (BEDFORDSHIRE HOSPITALS NHS FOUNDATION TRUST)" userId="S::laura.lorimer@nhs.net::3785a8c8-89a1-41ac-a78e-525db666d784" providerId="AD" clId="Web-{F6043F58-E32F-4D8C-BB14-5D2854345CE8}"/>
    <pc:docChg chg="modSld">
      <pc:chgData name="LORIMER, Laura (BEDFORDSHIRE HOSPITALS NHS FOUNDATION TRUST)" userId="S::laura.lorimer@nhs.net::3785a8c8-89a1-41ac-a78e-525db666d784" providerId="AD" clId="Web-{F6043F58-E32F-4D8C-BB14-5D2854345CE8}" dt="2022-04-01T10:19:09.314" v="37" actId="20577"/>
      <pc:docMkLst>
        <pc:docMk/>
      </pc:docMkLst>
      <pc:sldChg chg="modSp">
        <pc:chgData name="LORIMER, Laura (BEDFORDSHIRE HOSPITALS NHS FOUNDATION TRUST)" userId="S::laura.lorimer@nhs.net::3785a8c8-89a1-41ac-a78e-525db666d784" providerId="AD" clId="Web-{F6043F58-E32F-4D8C-BB14-5D2854345CE8}" dt="2022-04-01T10:19:09.314" v="37" actId="20577"/>
        <pc:sldMkLst>
          <pc:docMk/>
          <pc:sldMk cId="3578918148" sldId="256"/>
        </pc:sldMkLst>
        <pc:spChg chg="mod">
          <ac:chgData name="LORIMER, Laura (BEDFORDSHIRE HOSPITALS NHS FOUNDATION TRUST)" userId="S::laura.lorimer@nhs.net::3785a8c8-89a1-41ac-a78e-525db666d784" providerId="AD" clId="Web-{F6043F58-E32F-4D8C-BB14-5D2854345CE8}" dt="2022-04-01T10:19:09.314" v="37" actId="20577"/>
          <ac:spMkLst>
            <pc:docMk/>
            <pc:sldMk cId="3578918148" sldId="256"/>
            <ac:spMk id="15" creationId="{00000000-0000-0000-0000-000000000000}"/>
          </ac:spMkLst>
        </pc:spChg>
      </pc:sldChg>
    </pc:docChg>
  </pc:docChgLst>
  <pc:docChgLst>
    <pc:chgData name="TAHMASI, Tadeh (BEDFORD HOSPITAL NHS TRUST)" userId="S::tadeh.tahmasi@nhs.net::523ad83b-2ef2-4133-b6a5-f7f7ca71558c" providerId="AD" clId="Web-{C92BB4AC-9979-4027-8AEE-E37B9A7CABED}"/>
    <pc:docChg chg="modSld">
      <pc:chgData name="TAHMASI, Tadeh (BEDFORD HOSPITAL NHS TRUST)" userId="S::tadeh.tahmasi@nhs.net::523ad83b-2ef2-4133-b6a5-f7f7ca71558c" providerId="AD" clId="Web-{C92BB4AC-9979-4027-8AEE-E37B9A7CABED}" dt="2022-05-09T15:38:15.175" v="247" actId="20577"/>
      <pc:docMkLst>
        <pc:docMk/>
      </pc:docMkLst>
      <pc:sldChg chg="modSp">
        <pc:chgData name="TAHMASI, Tadeh (BEDFORD HOSPITAL NHS TRUST)" userId="S::tadeh.tahmasi@nhs.net::523ad83b-2ef2-4133-b6a5-f7f7ca71558c" providerId="AD" clId="Web-{C92BB4AC-9979-4027-8AEE-E37B9A7CABED}" dt="2022-05-09T15:38:15.175" v="247" actId="20577"/>
        <pc:sldMkLst>
          <pc:docMk/>
          <pc:sldMk cId="3578918148" sldId="256"/>
        </pc:sldMkLst>
        <pc:spChg chg="mod">
          <ac:chgData name="TAHMASI, Tadeh (BEDFORD HOSPITAL NHS TRUST)" userId="S::tadeh.tahmasi@nhs.net::523ad83b-2ef2-4133-b6a5-f7f7ca71558c" providerId="AD" clId="Web-{C92BB4AC-9979-4027-8AEE-E37B9A7CABED}" dt="2022-05-09T15:38:15.175" v="247" actId="20577"/>
          <ac:spMkLst>
            <pc:docMk/>
            <pc:sldMk cId="3578918148" sldId="256"/>
            <ac:spMk id="15" creationId="{00000000-0000-0000-0000-000000000000}"/>
          </ac:spMkLst>
        </pc:spChg>
      </pc:sldChg>
      <pc:sldChg chg="addSp delSp modSp">
        <pc:chgData name="TAHMASI, Tadeh (BEDFORD HOSPITAL NHS TRUST)" userId="S::tadeh.tahmasi@nhs.net::523ad83b-2ef2-4133-b6a5-f7f7ca71558c" providerId="AD" clId="Web-{C92BB4AC-9979-4027-8AEE-E37B9A7CABED}" dt="2022-05-09T15:36:13.276" v="180" actId="1076"/>
        <pc:sldMkLst>
          <pc:docMk/>
          <pc:sldMk cId="2458511122" sldId="257"/>
        </pc:sldMkLst>
        <pc:spChg chg="mod">
          <ac:chgData name="TAHMASI, Tadeh (BEDFORD HOSPITAL NHS TRUST)" userId="S::tadeh.tahmasi@nhs.net::523ad83b-2ef2-4133-b6a5-f7f7ca71558c" providerId="AD" clId="Web-{C92BB4AC-9979-4027-8AEE-E37B9A7CABED}" dt="2022-05-09T15:36:05.041" v="178" actId="20577"/>
          <ac:spMkLst>
            <pc:docMk/>
            <pc:sldMk cId="2458511122" sldId="257"/>
            <ac:spMk id="12" creationId="{00000000-0000-0000-0000-000000000000}"/>
          </ac:spMkLst>
        </pc:spChg>
        <pc:spChg chg="add del">
          <ac:chgData name="TAHMASI, Tadeh (BEDFORD HOSPITAL NHS TRUST)" userId="S::tadeh.tahmasi@nhs.net::523ad83b-2ef2-4133-b6a5-f7f7ca71558c" providerId="AD" clId="Web-{C92BB4AC-9979-4027-8AEE-E37B9A7CABED}" dt="2022-05-09T15:30:31.175" v="99"/>
          <ac:spMkLst>
            <pc:docMk/>
            <pc:sldMk cId="2458511122" sldId="257"/>
            <ac:spMk id="14" creationId="{2EA81B13-B785-EE5D-C2A9-00488024432B}"/>
          </ac:spMkLst>
        </pc:spChg>
        <pc:picChg chg="mod">
          <ac:chgData name="TAHMASI, Tadeh (BEDFORD HOSPITAL NHS TRUST)" userId="S::tadeh.tahmasi@nhs.net::523ad83b-2ef2-4133-b6a5-f7f7ca71558c" providerId="AD" clId="Web-{C92BB4AC-9979-4027-8AEE-E37B9A7CABED}" dt="2022-05-09T15:36:13.276" v="180" actId="1076"/>
          <ac:picMkLst>
            <pc:docMk/>
            <pc:sldMk cId="2458511122" sldId="257"/>
            <ac:picMk id="2" creationId="{2AEE79E5-7FAE-A030-B647-54EE49177544}"/>
          </ac:picMkLst>
        </pc:picChg>
      </pc:sldChg>
    </pc:docChg>
  </pc:docChgLst>
  <pc:docChgLst>
    <pc:chgData name="LORIMER, Laura (BEDFORDSHIRE HOSPITALS NHS FOUNDATION TRUST)" userId="S::laura.lorimer@nhs.net::3785a8c8-89a1-41ac-a78e-525db666d784" providerId="AD" clId="Web-{B5C3E1E8-9FF8-4874-901D-27296CFE348E}"/>
    <pc:docChg chg="modSld">
      <pc:chgData name="LORIMER, Laura (BEDFORDSHIRE HOSPITALS NHS FOUNDATION TRUST)" userId="S::laura.lorimer@nhs.net::3785a8c8-89a1-41ac-a78e-525db666d784" providerId="AD" clId="Web-{B5C3E1E8-9FF8-4874-901D-27296CFE348E}" dt="2022-04-11T15:19:22.147" v="2"/>
      <pc:docMkLst>
        <pc:docMk/>
      </pc:docMkLst>
      <pc:sldChg chg="addSp delSp modSp">
        <pc:chgData name="LORIMER, Laura (BEDFORDSHIRE HOSPITALS NHS FOUNDATION TRUST)" userId="S::laura.lorimer@nhs.net::3785a8c8-89a1-41ac-a78e-525db666d784" providerId="AD" clId="Web-{B5C3E1E8-9FF8-4874-901D-27296CFE348E}" dt="2022-04-11T15:19:22.147" v="2"/>
        <pc:sldMkLst>
          <pc:docMk/>
          <pc:sldMk cId="2458511122" sldId="257"/>
        </pc:sldMkLst>
        <pc:spChg chg="add del mod">
          <ac:chgData name="LORIMER, Laura (BEDFORDSHIRE HOSPITALS NHS FOUNDATION TRUST)" userId="S::laura.lorimer@nhs.net::3785a8c8-89a1-41ac-a78e-525db666d784" providerId="AD" clId="Web-{B5C3E1E8-9FF8-4874-901D-27296CFE348E}" dt="2022-04-11T15:19:22.147" v="2"/>
          <ac:spMkLst>
            <pc:docMk/>
            <pc:sldMk cId="2458511122" sldId="257"/>
            <ac:spMk id="2" creationId="{2BB1F3D3-DA12-3193-97AD-DC27DFA6BADB}"/>
          </ac:spMkLst>
        </pc:spChg>
      </pc:sldChg>
    </pc:docChg>
  </pc:docChgLst>
  <pc:docChgLst>
    <pc:chgData name="LORIMER, Laura (BEDFORDSHIRE HOSPITALS NHS FOUNDATION TRUST)" userId="S::laura.lorimer@nhs.net::3785a8c8-89a1-41ac-a78e-525db666d784" providerId="AD" clId="Web-{FBE2A19C-6D70-42B4-BE71-D6FB46260EA5}"/>
    <pc:docChg chg="modSld">
      <pc:chgData name="LORIMER, Laura (BEDFORDSHIRE HOSPITALS NHS FOUNDATION TRUST)" userId="S::laura.lorimer@nhs.net::3785a8c8-89a1-41ac-a78e-525db666d784" providerId="AD" clId="Web-{FBE2A19C-6D70-42B4-BE71-D6FB46260EA5}" dt="2022-06-15T11:16:06.241" v="2" actId="1076"/>
      <pc:docMkLst>
        <pc:docMk/>
      </pc:docMkLst>
      <pc:sldChg chg="addSp modSp">
        <pc:chgData name="LORIMER, Laura (BEDFORDSHIRE HOSPITALS NHS FOUNDATION TRUST)" userId="S::laura.lorimer@nhs.net::3785a8c8-89a1-41ac-a78e-525db666d784" providerId="AD" clId="Web-{FBE2A19C-6D70-42B4-BE71-D6FB46260EA5}" dt="2022-06-15T11:16:06.241" v="2" actId="1076"/>
        <pc:sldMkLst>
          <pc:docMk/>
          <pc:sldMk cId="3578918148" sldId="256"/>
        </pc:sldMkLst>
        <pc:picChg chg="add mod">
          <ac:chgData name="LORIMER, Laura (BEDFORDSHIRE HOSPITALS NHS FOUNDATION TRUST)" userId="S::laura.lorimer@nhs.net::3785a8c8-89a1-41ac-a78e-525db666d784" providerId="AD" clId="Web-{FBE2A19C-6D70-42B4-BE71-D6FB46260EA5}" dt="2022-06-15T11:16:06.241" v="2" actId="1076"/>
          <ac:picMkLst>
            <pc:docMk/>
            <pc:sldMk cId="3578918148" sldId="256"/>
            <ac:picMk id="3" creationId="{70B6CD22-1841-3381-4BD9-D269413AB487}"/>
          </ac:picMkLst>
        </pc:picChg>
      </pc:sldChg>
    </pc:docChg>
  </pc:docChgLst>
  <pc:docChgLst>
    <pc:chgData name="LORIMER, Laura (BEDFORDSHIRE HOSPITALS NHS FOUNDATION TRUST)" userId="S::laura.lorimer@nhs.net::3785a8c8-89a1-41ac-a78e-525db666d784" providerId="AD" clId="Web-{B2FC5754-F5A2-4FF8-98E8-66B85EF865A4}"/>
    <pc:docChg chg="modSld">
      <pc:chgData name="LORIMER, Laura (BEDFORDSHIRE HOSPITALS NHS FOUNDATION TRUST)" userId="S::laura.lorimer@nhs.net::3785a8c8-89a1-41ac-a78e-525db666d784" providerId="AD" clId="Web-{B2FC5754-F5A2-4FF8-98E8-66B85EF865A4}" dt="2022-04-27T08:46:21.655" v="108" actId="1076"/>
      <pc:docMkLst>
        <pc:docMk/>
      </pc:docMkLst>
      <pc:sldChg chg="addSp modSp">
        <pc:chgData name="LORIMER, Laura (BEDFORDSHIRE HOSPITALS NHS FOUNDATION TRUST)" userId="S::laura.lorimer@nhs.net::3785a8c8-89a1-41ac-a78e-525db666d784" providerId="AD" clId="Web-{B2FC5754-F5A2-4FF8-98E8-66B85EF865A4}" dt="2022-04-27T08:46:21.655" v="108" actId="1076"/>
        <pc:sldMkLst>
          <pc:docMk/>
          <pc:sldMk cId="3578918148" sldId="256"/>
        </pc:sldMkLst>
        <pc:spChg chg="mod">
          <ac:chgData name="LORIMER, Laura (BEDFORDSHIRE HOSPITALS NHS FOUNDATION TRUST)" userId="S::laura.lorimer@nhs.net::3785a8c8-89a1-41ac-a78e-525db666d784" providerId="AD" clId="Web-{B2FC5754-F5A2-4FF8-98E8-66B85EF865A4}" dt="2022-04-27T08:46:21.655" v="108" actId="1076"/>
          <ac:spMkLst>
            <pc:docMk/>
            <pc:sldMk cId="3578918148" sldId="256"/>
            <ac:spMk id="15" creationId="{00000000-0000-0000-0000-000000000000}"/>
          </ac:spMkLst>
        </pc:spChg>
        <pc:picChg chg="add mod modCrop">
          <ac:chgData name="LORIMER, Laura (BEDFORDSHIRE HOSPITALS NHS FOUNDATION TRUST)" userId="S::laura.lorimer@nhs.net::3785a8c8-89a1-41ac-a78e-525db666d784" providerId="AD" clId="Web-{B2FC5754-F5A2-4FF8-98E8-66B85EF865A4}" dt="2022-04-27T08:42:15.271" v="7" actId="1076"/>
          <ac:picMkLst>
            <pc:docMk/>
            <pc:sldMk cId="3578918148" sldId="256"/>
            <ac:picMk id="2" creationId="{5189659D-6BD8-2227-F377-469AFDFAE59B}"/>
          </ac:picMkLst>
        </pc:picChg>
      </pc:sldChg>
    </pc:docChg>
  </pc:docChgLst>
  <pc:docChgLst>
    <pc:chgData name="LORIMER, Laura (BEDFORDSHIRE HOSPITALS NHS FOUNDATION TRUST)" userId="S::laura.lorimer@nhs.net::3785a8c8-89a1-41ac-a78e-525db666d784" providerId="AD" clId="Web-{C44B3BFF-6353-468C-97F7-4036C784B84E}"/>
    <pc:docChg chg="modSld">
      <pc:chgData name="LORIMER, Laura (BEDFORDSHIRE HOSPITALS NHS FOUNDATION TRUST)" userId="S::laura.lorimer@nhs.net::3785a8c8-89a1-41ac-a78e-525db666d784" providerId="AD" clId="Web-{C44B3BFF-6353-468C-97F7-4036C784B84E}" dt="2022-05-03T14:48:22.279" v="9" actId="1076"/>
      <pc:docMkLst>
        <pc:docMk/>
      </pc:docMkLst>
      <pc:sldChg chg="addSp modSp addCm">
        <pc:chgData name="LORIMER, Laura (BEDFORDSHIRE HOSPITALS NHS FOUNDATION TRUST)" userId="S::laura.lorimer@nhs.net::3785a8c8-89a1-41ac-a78e-525db666d784" providerId="AD" clId="Web-{C44B3BFF-6353-468C-97F7-4036C784B84E}" dt="2022-05-03T14:48:22.279" v="9" actId="1076"/>
        <pc:sldMkLst>
          <pc:docMk/>
          <pc:sldMk cId="2458511122" sldId="257"/>
        </pc:sldMkLst>
        <pc:spChg chg="add mod">
          <ac:chgData name="LORIMER, Laura (BEDFORDSHIRE HOSPITALS NHS FOUNDATION TRUST)" userId="S::laura.lorimer@nhs.net::3785a8c8-89a1-41ac-a78e-525db666d784" providerId="AD" clId="Web-{C44B3BFF-6353-468C-97F7-4036C784B84E}" dt="2022-05-03T14:48:04.263" v="7" actId="1076"/>
          <ac:spMkLst>
            <pc:docMk/>
            <pc:sldMk cId="2458511122" sldId="257"/>
            <ac:spMk id="6" creationId="{FA19A31E-B7A3-DFFB-1458-F05B7D69E7CA}"/>
          </ac:spMkLst>
        </pc:spChg>
        <pc:spChg chg="mod">
          <ac:chgData name="LORIMER, Laura (BEDFORDSHIRE HOSPITALS NHS FOUNDATION TRUST)" userId="S::laura.lorimer@nhs.net::3785a8c8-89a1-41ac-a78e-525db666d784" providerId="AD" clId="Web-{C44B3BFF-6353-468C-97F7-4036C784B84E}" dt="2022-05-03T14:42:36.081" v="1" actId="20577"/>
          <ac:spMkLst>
            <pc:docMk/>
            <pc:sldMk cId="2458511122" sldId="257"/>
            <ac:spMk id="12" creationId="{00000000-0000-0000-0000-000000000000}"/>
          </ac:spMkLst>
        </pc:spChg>
        <pc:picChg chg="add mod">
          <ac:chgData name="LORIMER, Laura (BEDFORDSHIRE HOSPITALS NHS FOUNDATION TRUST)" userId="S::laura.lorimer@nhs.net::3785a8c8-89a1-41ac-a78e-525db666d784" providerId="AD" clId="Web-{C44B3BFF-6353-468C-97F7-4036C784B84E}" dt="2022-05-03T14:42:39.878" v="3" actId="1076"/>
          <ac:picMkLst>
            <pc:docMk/>
            <pc:sldMk cId="2458511122" sldId="257"/>
            <ac:picMk id="2" creationId="{2AEE79E5-7FAE-A030-B647-54EE49177544}"/>
          </ac:picMkLst>
        </pc:picChg>
        <pc:picChg chg="add mod">
          <ac:chgData name="LORIMER, Laura (BEDFORDSHIRE HOSPITALS NHS FOUNDATION TRUST)" userId="S::laura.lorimer@nhs.net::3785a8c8-89a1-41ac-a78e-525db666d784" providerId="AD" clId="Web-{C44B3BFF-6353-468C-97F7-4036C784B84E}" dt="2022-05-03T14:48:22.279" v="9" actId="1076"/>
          <ac:picMkLst>
            <pc:docMk/>
            <pc:sldMk cId="2458511122" sldId="257"/>
            <ac:picMk id="13" creationId="{FC94ED29-781D-38D9-33CA-B7518C72FE92}"/>
          </ac:picMkLst>
        </pc:picChg>
      </pc:sldChg>
    </pc:docChg>
  </pc:docChgLst>
  <pc:docChgLst>
    <pc:chgData name="LORIMER, Laura (BEDFORDSHIRE HOSPITALS NHS FOUNDATION TRUST)" userId="S::laura.lorimer@nhs.net::3785a8c8-89a1-41ac-a78e-525db666d784" providerId="AD" clId="Web-{5A2937C0-794F-4A93-B8A7-4CC5725A0BFD}"/>
    <pc:docChg chg="modSld">
      <pc:chgData name="LORIMER, Laura (BEDFORDSHIRE HOSPITALS NHS FOUNDATION TRUST)" userId="S::laura.lorimer@nhs.net::3785a8c8-89a1-41ac-a78e-525db666d784" providerId="AD" clId="Web-{5A2937C0-794F-4A93-B8A7-4CC5725A0BFD}" dt="2022-06-15T11:21:32.984" v="0" actId="1076"/>
      <pc:docMkLst>
        <pc:docMk/>
      </pc:docMkLst>
      <pc:sldChg chg="modSp">
        <pc:chgData name="LORIMER, Laura (BEDFORDSHIRE HOSPITALS NHS FOUNDATION TRUST)" userId="S::laura.lorimer@nhs.net::3785a8c8-89a1-41ac-a78e-525db666d784" providerId="AD" clId="Web-{5A2937C0-794F-4A93-B8A7-4CC5725A0BFD}" dt="2022-06-15T11:21:32.984" v="0" actId="1076"/>
        <pc:sldMkLst>
          <pc:docMk/>
          <pc:sldMk cId="3578918148" sldId="256"/>
        </pc:sldMkLst>
        <pc:picChg chg="mod">
          <ac:chgData name="LORIMER, Laura (BEDFORDSHIRE HOSPITALS NHS FOUNDATION TRUST)" userId="S::laura.lorimer@nhs.net::3785a8c8-89a1-41ac-a78e-525db666d784" providerId="AD" clId="Web-{5A2937C0-794F-4A93-B8A7-4CC5725A0BFD}" dt="2022-06-15T11:21:32.984" v="0" actId="1076"/>
          <ac:picMkLst>
            <pc:docMk/>
            <pc:sldMk cId="3578918148" sldId="256"/>
            <ac:picMk id="3" creationId="{70B6CD22-1841-3381-4BD9-D269413AB487}"/>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EF1C2-BEF5-4288-B98C-9E466760E3DE}" type="datetimeFigureOut">
              <a:rPr lang="en-GB" smtClean="0"/>
              <a:t>31/10/2024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89F51-91C4-4261-B376-AA2250DC703F}" type="slidenum">
              <a:rPr lang="en-GB" smtClean="0"/>
              <a:t>‹#›</a:t>
            </a:fld>
            <a:endParaRPr lang="en-GB"/>
          </a:p>
        </p:txBody>
      </p:sp>
    </p:spTree>
    <p:extLst>
      <p:ext uri="{BB962C8B-B14F-4D97-AF65-F5344CB8AC3E}">
        <p14:creationId xmlns:p14="http://schemas.microsoft.com/office/powerpoint/2010/main" val="28215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589F51-91C4-4261-B376-AA2250DC703F}" type="slidenum">
              <a:rPr lang="en-GB" smtClean="0"/>
              <a:t>1</a:t>
            </a:fld>
            <a:endParaRPr lang="en-GB"/>
          </a:p>
        </p:txBody>
      </p:sp>
    </p:spTree>
    <p:extLst>
      <p:ext uri="{BB962C8B-B14F-4D97-AF65-F5344CB8AC3E}">
        <p14:creationId xmlns:p14="http://schemas.microsoft.com/office/powerpoint/2010/main" val="240660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589F51-91C4-4261-B376-AA2250DC703F}" type="slidenum">
              <a:rPr lang="en-GB" smtClean="0"/>
              <a:t>2</a:t>
            </a:fld>
            <a:endParaRPr lang="en-GB"/>
          </a:p>
        </p:txBody>
      </p:sp>
    </p:spTree>
    <p:extLst>
      <p:ext uri="{BB962C8B-B14F-4D97-AF65-F5344CB8AC3E}">
        <p14:creationId xmlns:p14="http://schemas.microsoft.com/office/powerpoint/2010/main" val="72517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2605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42578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63355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123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2FE99-4003-4508-98A8-6DD77337B4AC}" type="datetimeFigureOut">
              <a:rPr lang="en-GB" smtClean="0"/>
              <a:t>31/10/2024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8007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2FE99-4003-4508-98A8-6DD77337B4AC}"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329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2FE99-4003-4508-98A8-6DD77337B4AC}" type="datetimeFigureOut">
              <a:rPr lang="en-GB" smtClean="0"/>
              <a:t>31/10/2024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079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2FE99-4003-4508-98A8-6DD77337B4AC}" type="datetimeFigureOut">
              <a:rPr lang="en-GB" smtClean="0"/>
              <a:t>31/10/2024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314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2FE99-4003-4508-98A8-6DD77337B4AC}" type="datetimeFigureOut">
              <a:rPr lang="en-GB" smtClean="0"/>
              <a:t>31/10/2024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1516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1632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31/10/2024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27752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72FE99-4003-4508-98A8-6DD77337B4AC}" type="datetimeFigureOut">
              <a:rPr lang="en-GB" smtClean="0"/>
              <a:t>31/10/2024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4FDEC2F-F96E-4F83-934D-98E5408CC03C}" type="slidenum">
              <a:rPr lang="en-GB" smtClean="0"/>
              <a:t>‹#›</a:t>
            </a:fld>
            <a:endParaRPr lang="en-GB"/>
          </a:p>
        </p:txBody>
      </p:sp>
    </p:spTree>
    <p:extLst>
      <p:ext uri="{BB962C8B-B14F-4D97-AF65-F5344CB8AC3E}">
        <p14:creationId xmlns:p14="http://schemas.microsoft.com/office/powerpoint/2010/main" val="4015320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2.png"/><Relationship Id="rId12" Type="http://schemas.openxmlformats.org/officeDocument/2006/relationships/image" Target="../media/image13.png"/><Relationship Id="rId17" Type="http://schemas.openxmlformats.org/officeDocument/2006/relationships/image" Target="../media/image10.wmf"/><Relationship Id="rId2" Type="http://schemas.openxmlformats.org/officeDocument/2006/relationships/slideLayout" Target="../slideLayouts/slideLayout1.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hyperlink" Target="https://assets.publishing.service.gov.uk/media/671a1dd6b31c669e899c13e2/October_2024_DSU.pdf" TargetMode="External"/><Relationship Id="rId15" Type="http://schemas.openxmlformats.org/officeDocument/2006/relationships/image" Target="../media/image9.wmf"/><Relationship Id="rId10" Type="http://schemas.openxmlformats.org/officeDocument/2006/relationships/hyperlink" Target="https://www.pharmacyregulation.org/about-us/news-and-updates/regulate/patient-safety-spotlight-under-recognised-risk-toxicity-propranolol-overdose" TargetMode="External"/><Relationship Id="rId4" Type="http://schemas.openxmlformats.org/officeDocument/2006/relationships/hyperlink" Target="https://assets.publishing.service.gov.uk/media/66f55d6ee84ae1fd8592e976/Sept_2024_DSU.pdf" TargetMode="External"/><Relationship Id="rId9" Type="http://schemas.openxmlformats.org/officeDocument/2006/relationships/image" Target="../media/image11.gif"/><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rot="10800000" flipV="1">
            <a:off x="64613" y="918155"/>
            <a:ext cx="7307736" cy="739273"/>
          </a:xfrm>
          <a:prstGeom prst="rect">
            <a:avLst/>
          </a:prstGeom>
        </p:spPr>
      </p:pic>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4"/>
          <a:stretch>
            <a:fillRect/>
          </a:stretch>
        </p:blipFill>
        <p:spPr>
          <a:xfrm>
            <a:off x="5740816" y="103145"/>
            <a:ext cx="1631532" cy="736518"/>
          </a:xfrm>
          <a:prstGeom prst="rect">
            <a:avLst/>
          </a:prstGeom>
        </p:spPr>
      </p:pic>
      <p:sp>
        <p:nvSpPr>
          <p:cNvPr id="21" name="Rectangle 20"/>
          <p:cNvSpPr/>
          <p:nvPr/>
        </p:nvSpPr>
        <p:spPr>
          <a:xfrm>
            <a:off x="64613" y="103145"/>
            <a:ext cx="3572211" cy="77219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cs typeface="Arial" panose="020B0604020202020204" pitchFamily="34" charset="0"/>
              </a:rPr>
              <a:t>MEDICINE MATTERS </a:t>
            </a:r>
            <a:r>
              <a:rPr lang="en-GB" sz="1600" b="1" dirty="0" smtClean="0">
                <a:solidFill>
                  <a:schemeClr val="bg1"/>
                </a:solidFill>
                <a:cs typeface="Arial" panose="020B0604020202020204" pitchFamily="34" charset="0"/>
              </a:rPr>
              <a:t>(November 2024) </a:t>
            </a:r>
            <a:r>
              <a:rPr lang="en-GB" sz="1600" b="1" dirty="0" smtClean="0">
                <a:solidFill>
                  <a:schemeClr val="bg1"/>
                </a:solidFill>
                <a:cs typeface="Arial" panose="020B0604020202020204" pitchFamily="34" charset="0"/>
              </a:rPr>
              <a:t>– Medicines Safety information at your fingertips </a:t>
            </a:r>
            <a:endParaRPr lang="en-GB" sz="1600" b="1" dirty="0">
              <a:solidFill>
                <a:schemeClr val="bg1"/>
              </a:solidFill>
              <a:cs typeface="Arial" panose="020B0604020202020204" pitchFamily="34" charset="0"/>
            </a:endParaRPr>
          </a:p>
        </p:txBody>
      </p:sp>
      <p:pic>
        <p:nvPicPr>
          <p:cNvPr id="47" name="Picture 46"/>
          <p:cNvPicPr>
            <a:picLocks noChangeAspect="1"/>
          </p:cNvPicPr>
          <p:nvPr/>
        </p:nvPicPr>
        <p:blipFill rotWithShape="1">
          <a:blip r:embed="rId5"/>
          <a:srcRect l="23719" t="11814" r="5754" b="9167"/>
          <a:stretch/>
        </p:blipFill>
        <p:spPr>
          <a:xfrm>
            <a:off x="3718480" y="103145"/>
            <a:ext cx="1920320" cy="746850"/>
          </a:xfrm>
          <a:prstGeom prst="rect">
            <a:avLst/>
          </a:prstGeom>
        </p:spPr>
      </p:pic>
      <p:sp>
        <p:nvSpPr>
          <p:cNvPr id="3" name="TextBox 2"/>
          <p:cNvSpPr txBox="1"/>
          <p:nvPr/>
        </p:nvSpPr>
        <p:spPr>
          <a:xfrm>
            <a:off x="3808271" y="1649848"/>
            <a:ext cx="3627029" cy="6432530"/>
          </a:xfrm>
          <a:prstGeom prst="rect">
            <a:avLst/>
          </a:prstGeom>
          <a:noFill/>
        </p:spPr>
        <p:txBody>
          <a:bodyPr wrap="square" rtlCol="0">
            <a:spAutoFit/>
          </a:bodyPr>
          <a:lstStyle/>
          <a:p>
            <a:pPr algn="just" defTabSz="914400">
              <a:tabLst>
                <a:tab pos="180975" algn="l"/>
              </a:tabLst>
            </a:pPr>
            <a:r>
              <a:rPr lang="en-GB" sz="2000" b="1" dirty="0" smtClean="0">
                <a:solidFill>
                  <a:schemeClr val="accent5">
                    <a:lumMod val="50000"/>
                  </a:schemeClr>
                </a:solidFill>
                <a:cs typeface="Arial" panose="020B0604020202020204" pitchFamily="34" charset="0"/>
              </a:rPr>
              <a:t>MHRA</a:t>
            </a:r>
            <a:r>
              <a:rPr lang="en-GB" sz="2000" b="1" dirty="0" smtClean="0">
                <a:solidFill>
                  <a:schemeClr val="accent5">
                    <a:lumMod val="50000"/>
                  </a:schemeClr>
                </a:solidFill>
                <a:cs typeface="Arial" panose="020B0604020202020204" pitchFamily="34" charset="0"/>
              </a:rPr>
              <a:t>– Insulin Pumps and continuous glucose monitoring </a:t>
            </a:r>
            <a:endParaRPr lang="en-GB" sz="2000" b="1" dirty="0" smtClean="0">
              <a:solidFill>
                <a:schemeClr val="accent5">
                  <a:lumMod val="50000"/>
                </a:schemeClr>
              </a:solidFill>
              <a:cs typeface="Arial" panose="020B0604020202020204" pitchFamily="34" charset="0"/>
            </a:endParaRPr>
          </a:p>
          <a:p>
            <a:pPr algn="just" defTabSz="914400">
              <a:tabLst>
                <a:tab pos="180975" algn="l"/>
              </a:tabLst>
            </a:pPr>
            <a:r>
              <a:rPr lang="en-GB" sz="1100" dirty="0" smtClean="0">
                <a:cs typeface="Arial" panose="020B0604020202020204" pitchFamily="34" charset="0"/>
              </a:rPr>
              <a:t>Guidance is now available nationally to support users on reporting suspected adverse incidents and safety concerns with diabetes equipment to the yellow card scheme. Any concerns should also be reported locally via INPHASE </a:t>
            </a:r>
          </a:p>
          <a:p>
            <a:pPr defTabSz="914400">
              <a:tabLst>
                <a:tab pos="180975" algn="l"/>
              </a:tabLst>
            </a:pPr>
            <a:endParaRPr lang="en-GB" sz="1100" dirty="0">
              <a:cs typeface="Arial" panose="020B0604020202020204" pitchFamily="34" charset="0"/>
            </a:endParaRPr>
          </a:p>
          <a:p>
            <a:pPr defTabSz="914400">
              <a:tabLst>
                <a:tab pos="180975" algn="l"/>
              </a:tabLst>
            </a:pPr>
            <a:endParaRPr lang="en-GB" sz="1200" dirty="0" smtClean="0">
              <a:latin typeface="Arial" panose="020B0604020202020204" pitchFamily="34" charset="0"/>
              <a:cs typeface="Arial" panose="020B0604020202020204" pitchFamily="34" charset="0"/>
            </a:endParaRPr>
          </a:p>
          <a:p>
            <a:pPr defTabSz="914400">
              <a:tabLst>
                <a:tab pos="180975" algn="l"/>
              </a:tabLst>
            </a:pPr>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smtClean="0">
              <a:solidFill>
                <a:schemeClr val="accent5">
                  <a:lumMod val="50000"/>
                </a:schemeClr>
              </a:solidFill>
              <a:latin typeface="Arial" panose="020B0604020202020204" pitchFamily="34" charset="0"/>
              <a:cs typeface="Arial" panose="020B0604020202020204" pitchFamily="34" charset="0"/>
            </a:endParaRPr>
          </a:p>
          <a:p>
            <a:pPr defTabSz="914400">
              <a:tabLst>
                <a:tab pos="180975" algn="l"/>
              </a:tabLst>
            </a:pPr>
            <a:endParaRPr lang="en-GB" sz="1200" b="1" dirty="0">
              <a:solidFill>
                <a:schemeClr val="accent5">
                  <a:lumMod val="50000"/>
                </a:schemeClr>
              </a:solidFill>
              <a:latin typeface="Arial" panose="020B0604020202020204" pitchFamily="34" charset="0"/>
              <a:cs typeface="Arial" panose="020B0604020202020204" pitchFamily="34" charset="0"/>
            </a:endParaRPr>
          </a:p>
          <a:p>
            <a:endParaRPr lang="en-GB" dirty="0" smtClean="0"/>
          </a:p>
          <a:p>
            <a:endParaRPr lang="en-GB" dirty="0"/>
          </a:p>
          <a:p>
            <a:endParaRPr lang="en-GB" dirty="0" smtClean="0"/>
          </a:p>
          <a:p>
            <a:endParaRPr lang="en-GB" dirty="0"/>
          </a:p>
        </p:txBody>
      </p:sp>
      <p:sp>
        <p:nvSpPr>
          <p:cNvPr id="15" name="TextBox 14"/>
          <p:cNvSpPr txBox="1"/>
          <p:nvPr/>
        </p:nvSpPr>
        <p:spPr>
          <a:xfrm>
            <a:off x="37562" y="2023910"/>
            <a:ext cx="3744235" cy="3012324"/>
          </a:xfrm>
          <a:prstGeom prst="rect">
            <a:avLst/>
          </a:prstGeom>
          <a:noFill/>
        </p:spPr>
        <p:txBody>
          <a:bodyPr wrap="square" lIns="91440" tIns="45720" rIns="91440" bIns="45720" numCol="1" spcCol="180000" rtlCol="0" anchor="t">
            <a:noAutofit/>
          </a:bodyPr>
          <a:lstStyle/>
          <a:p>
            <a:pPr algn="just"/>
            <a:r>
              <a:rPr lang="en-GB" sz="1100" b="1" dirty="0" smtClean="0">
                <a:solidFill>
                  <a:schemeClr val="accent5">
                    <a:lumMod val="75000"/>
                  </a:schemeClr>
                </a:solidFill>
                <a:cs typeface="Arial" panose="020B0604020202020204" pitchFamily="34" charset="0"/>
              </a:rPr>
              <a:t>Incident report 00017115- </a:t>
            </a:r>
            <a:r>
              <a:rPr lang="en-GB" sz="1100" dirty="0" smtClean="0">
                <a:cs typeface="Arial" panose="020B0604020202020204" pitchFamily="34" charset="0"/>
              </a:rPr>
              <a:t>Patient x routinely on clozapine. Admitted </a:t>
            </a:r>
            <a:r>
              <a:rPr lang="en-GB" sz="1100" dirty="0">
                <a:cs typeface="Arial" panose="020B0604020202020204" pitchFamily="34" charset="0"/>
              </a:rPr>
              <a:t>to A&amp;E and then transferred to MEH. Not prescribed clozapine for the day in A&amp;E, then prescribed olanzapine on admission to MEH. Allergies stated to olanzapine and haloperidol noting NMS as reaction. Patient received one dose of olanzapine on 28/07/24 and </a:t>
            </a:r>
            <a:r>
              <a:rPr lang="en-GB" sz="1100" dirty="0" smtClean="0">
                <a:cs typeface="Arial" panose="020B0604020202020204" pitchFamily="34" charset="0"/>
              </a:rPr>
              <a:t>developed Neuromalignant syndrome (NMS). Olanzapine </a:t>
            </a:r>
            <a:r>
              <a:rPr lang="en-GB" sz="1100" dirty="0">
                <a:cs typeface="Arial" panose="020B0604020202020204" pitchFamily="34" charset="0"/>
              </a:rPr>
              <a:t>discontinued on Monday 29/07/24 and clozapine re-commenced as was up to the 48 hour mark of clozapine administration</a:t>
            </a:r>
            <a:endParaRPr lang="en-GB" sz="1100" b="1" dirty="0" smtClean="0">
              <a:solidFill>
                <a:schemeClr val="accent5">
                  <a:lumMod val="75000"/>
                </a:schemeClr>
              </a:solidFill>
              <a:cs typeface="Arial" panose="020B0604020202020204" pitchFamily="34" charset="0"/>
            </a:endParaRPr>
          </a:p>
          <a:p>
            <a:pPr algn="just"/>
            <a:endParaRPr lang="en-GB" altLang="en-US" sz="1200" b="1" kern="0" dirty="0" smtClean="0">
              <a:solidFill>
                <a:schemeClr val="accent5">
                  <a:lumMod val="75000"/>
                </a:schemeClr>
              </a:solidFill>
              <a:latin typeface="Arial" panose="020B0604020202020204" pitchFamily="34" charset="0"/>
              <a:cs typeface="Arial" panose="020B0604020202020204" pitchFamily="34" charset="0"/>
            </a:endParaRPr>
          </a:p>
          <a:p>
            <a:pPr algn="just"/>
            <a:r>
              <a:rPr lang="en-US" altLang="en-US" sz="1100" b="1" kern="0" dirty="0" smtClean="0">
                <a:solidFill>
                  <a:schemeClr val="accent5">
                    <a:lumMod val="75000"/>
                  </a:schemeClr>
                </a:solidFill>
                <a:cs typeface="Arial" panose="020B0604020202020204" pitchFamily="34" charset="0"/>
              </a:rPr>
              <a:t>Learning</a:t>
            </a:r>
            <a:r>
              <a:rPr lang="en-US" altLang="en-US" sz="1200" b="1" kern="0" dirty="0" smtClean="0">
                <a:solidFill>
                  <a:schemeClr val="accent5">
                    <a:lumMod val="75000"/>
                  </a:schemeClr>
                </a:solidFill>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n-GB" sz="1100" dirty="0" smtClean="0"/>
              <a:t>Olanzapine </a:t>
            </a:r>
            <a:r>
              <a:rPr lang="en-GB" sz="1100" dirty="0"/>
              <a:t>was recorded as </a:t>
            </a:r>
            <a:r>
              <a:rPr lang="en-GB" sz="1100" dirty="0" smtClean="0"/>
              <a:t>a sensitivity </a:t>
            </a:r>
            <a:r>
              <a:rPr lang="en-GB" sz="1100" dirty="0"/>
              <a:t>and </a:t>
            </a:r>
            <a:r>
              <a:rPr lang="en-GB" sz="1100" dirty="0" smtClean="0"/>
              <a:t>not an </a:t>
            </a:r>
            <a:r>
              <a:rPr lang="en-GB" sz="1100" b="1" dirty="0"/>
              <a:t>allergy </a:t>
            </a:r>
            <a:r>
              <a:rPr lang="en-GB" sz="1100" dirty="0"/>
              <a:t>on JAC hence the doctor was able to prescribe the </a:t>
            </a:r>
            <a:r>
              <a:rPr lang="en-GB" sz="1100" dirty="0" smtClean="0"/>
              <a:t>Olanzapine.</a:t>
            </a:r>
          </a:p>
          <a:p>
            <a:pPr marL="171450" indent="-171450" algn="just">
              <a:buFont typeface="Arial" panose="020B0604020202020204" pitchFamily="34" charset="0"/>
              <a:buChar char="•"/>
            </a:pPr>
            <a:r>
              <a:rPr lang="en-GB" sz="1100" dirty="0" smtClean="0"/>
              <a:t>Olanzapine </a:t>
            </a:r>
            <a:r>
              <a:rPr lang="en-GB" sz="1100" dirty="0"/>
              <a:t>was prescribed despite the documented history of NMS with olanzapine, albeit in combination with haloperidol. The prescriber rationalised the decision by assuming a lower risk if only one of the medications was </a:t>
            </a:r>
            <a:r>
              <a:rPr lang="en-GB" sz="1100" dirty="0" smtClean="0"/>
              <a:t>prescribed.</a:t>
            </a:r>
            <a:endParaRPr lang="en-GB" sz="1100" dirty="0"/>
          </a:p>
          <a:p>
            <a:pPr algn="just"/>
            <a:r>
              <a:rPr lang="en-GB" sz="1100" dirty="0"/>
              <a:t> </a:t>
            </a:r>
          </a:p>
          <a:p>
            <a:pPr marL="171450" indent="-171450" algn="just">
              <a:buFont typeface="Arial" panose="020B0604020202020204" pitchFamily="34" charset="0"/>
              <a:buChar char="•"/>
            </a:pPr>
            <a:r>
              <a:rPr lang="en-GB" sz="1100" dirty="0"/>
              <a:t>Work will be undertaken to reflect documentation of severe reactions such as NMS in the allergy section within </a:t>
            </a:r>
            <a:r>
              <a:rPr lang="en-GB" sz="1100" u="sng" dirty="0" smtClean="0"/>
              <a:t>EPMA</a:t>
            </a:r>
            <a:r>
              <a:rPr lang="en-GB" sz="1100" dirty="0" smtClean="0"/>
              <a:t>, </a:t>
            </a:r>
            <a:r>
              <a:rPr lang="en-GB" sz="1100" u="sng" dirty="0"/>
              <a:t>Medicines Policy</a:t>
            </a:r>
            <a:r>
              <a:rPr lang="en-GB" sz="1100" dirty="0"/>
              <a:t> and </a:t>
            </a:r>
            <a:r>
              <a:rPr lang="en-GB" sz="1100" u="sng" dirty="0"/>
              <a:t>standards for physical health monitoring of patients on antipsychotic treatment </a:t>
            </a:r>
            <a:endParaRPr lang="en-GB" sz="1100" dirty="0"/>
          </a:p>
          <a:p>
            <a:pPr marL="171450" indent="-171450" algn="just">
              <a:buFont typeface="Arial" panose="020B0604020202020204" pitchFamily="34" charset="0"/>
              <a:buChar char="•"/>
            </a:pPr>
            <a:r>
              <a:rPr lang="en-GB" sz="1100" dirty="0"/>
              <a:t>This example </a:t>
            </a:r>
            <a:r>
              <a:rPr lang="en-GB" sz="1100" dirty="0" smtClean="0"/>
              <a:t>will be </a:t>
            </a:r>
            <a:r>
              <a:rPr lang="en-GB" sz="1100" dirty="0"/>
              <a:t>used as part of EPMA training for new doctors  </a:t>
            </a:r>
          </a:p>
          <a:p>
            <a:pPr algn="just" fontAlgn="base"/>
            <a:endParaRPr lang="en-US" altLang="en-US" sz="1100" b="1" kern="0" dirty="0" smtClean="0">
              <a:latin typeface="Arial" panose="020B0604020202020204" pitchFamily="34" charset="0"/>
              <a:cs typeface="Arial" panose="020B0604020202020204" pitchFamily="34" charset="0"/>
            </a:endParaRPr>
          </a:p>
          <a:p>
            <a:pPr algn="just" fontAlgn="base"/>
            <a:endParaRPr lang="en-US" altLang="en-US" sz="1100" b="1" kern="0" dirty="0">
              <a:solidFill>
                <a:schemeClr val="accent5">
                  <a:lumMod val="75000"/>
                </a:schemeClr>
              </a:solidFill>
              <a:latin typeface="Arial" panose="020B0604020202020204" pitchFamily="34" charset="0"/>
              <a:cs typeface="Arial" panose="020B0604020202020204" pitchFamily="34" charset="0"/>
            </a:endParaRPr>
          </a:p>
          <a:p>
            <a:pPr fontAlgn="base"/>
            <a:endParaRPr lang="en-GB" sz="1100" b="1" dirty="0">
              <a:solidFill>
                <a:schemeClr val="tx1">
                  <a:lumMod val="95000"/>
                  <a:lumOff val="5000"/>
                </a:schemeClr>
              </a:solidFill>
              <a:latin typeface="Arial"/>
              <a:cs typeface="Arial"/>
            </a:endParaRPr>
          </a:p>
          <a:p>
            <a:pPr fontAlgn="base"/>
            <a:endParaRPr lang="en-GB" sz="1100" b="1" dirty="0" smtClean="0">
              <a:solidFill>
                <a:schemeClr val="tx1">
                  <a:lumMod val="95000"/>
                  <a:lumOff val="5000"/>
                </a:schemeClr>
              </a:solidFill>
              <a:latin typeface="Arial"/>
              <a:cs typeface="Arial"/>
            </a:endParaRPr>
          </a:p>
          <a:p>
            <a:pPr marL="171450" indent="-171450" fontAlgn="base">
              <a:buFont typeface="Arial" panose="020B0604020202020204" pitchFamily="34" charset="0"/>
              <a:buChar char="•"/>
            </a:pPr>
            <a:endParaRPr lang="en-GB" sz="1100" dirty="0" smtClean="0">
              <a:solidFill>
                <a:schemeClr val="tx1">
                  <a:lumMod val="95000"/>
                  <a:lumOff val="5000"/>
                </a:schemeClr>
              </a:solidFill>
              <a:latin typeface="Arial" panose="020B0604020202020204" pitchFamily="34" charset="0"/>
              <a:cs typeface="Arial" panose="020B0604020202020204" pitchFamily="34" charset="0"/>
            </a:endParaRPr>
          </a:p>
          <a:p>
            <a:pPr fontAlgn="base"/>
            <a:endParaRPr lang="en-GB" sz="1100" b="1" dirty="0" smtClean="0">
              <a:solidFill>
                <a:schemeClr val="accent5">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0" y="1623800"/>
            <a:ext cx="3540581" cy="400110"/>
          </a:xfrm>
          <a:prstGeom prst="rect">
            <a:avLst/>
          </a:prstGeom>
          <a:noFill/>
        </p:spPr>
        <p:txBody>
          <a:bodyPr wrap="square" rtlCol="0">
            <a:spAutoFit/>
          </a:bodyPr>
          <a:lstStyle/>
          <a:p>
            <a:pPr algn="just"/>
            <a:r>
              <a:rPr lang="en-GB" sz="2000" b="1" dirty="0" smtClean="0">
                <a:solidFill>
                  <a:schemeClr val="accent5">
                    <a:lumMod val="50000"/>
                  </a:schemeClr>
                </a:solidFill>
              </a:rPr>
              <a:t>Learning from incidents at ELFT</a:t>
            </a:r>
            <a:endParaRPr lang="en-GB" sz="2000" b="1" dirty="0">
              <a:solidFill>
                <a:schemeClr val="accent5">
                  <a:lumMod val="50000"/>
                </a:schemeClr>
              </a:solidFill>
            </a:endParaRPr>
          </a:p>
        </p:txBody>
      </p:sp>
      <p:sp>
        <p:nvSpPr>
          <p:cNvPr id="51" name="TextBox 50"/>
          <p:cNvSpPr txBox="1"/>
          <p:nvPr/>
        </p:nvSpPr>
        <p:spPr>
          <a:xfrm>
            <a:off x="33280" y="6511010"/>
            <a:ext cx="3799092" cy="3895504"/>
          </a:xfrm>
          <a:prstGeom prst="rect">
            <a:avLst/>
          </a:prstGeom>
          <a:noFill/>
        </p:spPr>
        <p:txBody>
          <a:bodyPr wrap="square" lIns="91440" tIns="45720" rIns="91440" bIns="45720" numCol="1" spcCol="180000" rtlCol="0" anchor="t">
            <a:noAutofit/>
          </a:bodyPr>
          <a:lstStyle/>
          <a:p>
            <a:pPr algn="just" fontAlgn="base"/>
            <a:r>
              <a:rPr lang="en-GB" sz="1100" b="1" dirty="0">
                <a:solidFill>
                  <a:schemeClr val="accent5">
                    <a:lumMod val="75000"/>
                  </a:schemeClr>
                </a:solidFill>
                <a:cs typeface="Arial" panose="020B0604020202020204" pitchFamily="34" charset="0"/>
              </a:rPr>
              <a:t>Incident </a:t>
            </a:r>
            <a:r>
              <a:rPr lang="en-GB" sz="1100" b="1" dirty="0" smtClean="0">
                <a:solidFill>
                  <a:schemeClr val="accent5">
                    <a:lumMod val="75000"/>
                  </a:schemeClr>
                </a:solidFill>
                <a:cs typeface="Arial" panose="020B0604020202020204" pitchFamily="34" charset="0"/>
              </a:rPr>
              <a:t>report 00020578 -  </a:t>
            </a:r>
            <a:r>
              <a:rPr lang="en-GB" sz="1100" dirty="0" smtClean="0"/>
              <a:t>During </a:t>
            </a:r>
            <a:r>
              <a:rPr lang="en-GB" sz="1100" dirty="0"/>
              <a:t>a routine medication review, </a:t>
            </a:r>
            <a:r>
              <a:rPr lang="en-GB" sz="1100" dirty="0" smtClean="0"/>
              <a:t>patient </a:t>
            </a:r>
            <a:r>
              <a:rPr lang="en-GB" sz="1100" dirty="0"/>
              <a:t>mentioned </a:t>
            </a:r>
            <a:r>
              <a:rPr lang="en-GB" sz="1100" dirty="0" smtClean="0"/>
              <a:t>she was running </a:t>
            </a:r>
            <a:r>
              <a:rPr lang="en-GB" sz="1100" dirty="0"/>
              <a:t>out of </a:t>
            </a:r>
            <a:r>
              <a:rPr lang="en-GB" sz="1100" dirty="0" smtClean="0"/>
              <a:t>medication. </a:t>
            </a:r>
            <a:r>
              <a:rPr lang="en-GB" sz="1100" dirty="0"/>
              <a:t>On further questioning, there had been a misunderstanding during a GP appointment, where the patient thought she was advised to double her dose of amlodipine. </a:t>
            </a:r>
            <a:r>
              <a:rPr lang="en-GB" sz="1100" dirty="0" smtClean="0"/>
              <a:t>Patient X has been </a:t>
            </a:r>
            <a:r>
              <a:rPr lang="en-GB" sz="1100" dirty="0"/>
              <a:t>taking amlodipine 10mg twice a day since 30/08/2024. </a:t>
            </a:r>
            <a:r>
              <a:rPr lang="en-GB" sz="1100" dirty="0" smtClean="0"/>
              <a:t>Max BNF </a:t>
            </a:r>
            <a:r>
              <a:rPr lang="en-GB" sz="1100" dirty="0"/>
              <a:t>dose is 10mg daily</a:t>
            </a:r>
            <a:r>
              <a:rPr lang="en-GB" sz="1100" dirty="0" smtClean="0"/>
              <a:t>.</a:t>
            </a:r>
          </a:p>
          <a:p>
            <a:pPr algn="just" fontAlgn="base"/>
            <a:r>
              <a:rPr lang="en-US" altLang="en-US" sz="1100" b="1" kern="0" dirty="0" smtClean="0">
                <a:solidFill>
                  <a:schemeClr val="accent5">
                    <a:lumMod val="75000"/>
                  </a:schemeClr>
                </a:solidFill>
                <a:cs typeface="Arial" panose="020B0604020202020204" pitchFamily="34" charset="0"/>
              </a:rPr>
              <a:t>Learning</a:t>
            </a:r>
            <a:r>
              <a:rPr lang="en-US" altLang="en-US" sz="1200" b="1" kern="0" dirty="0">
                <a:solidFill>
                  <a:schemeClr val="accent5">
                    <a:lumMod val="75000"/>
                  </a:schemeClr>
                </a:solidFill>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n-GB" sz="1100" dirty="0" smtClean="0"/>
              <a:t>Possibly </a:t>
            </a:r>
            <a:r>
              <a:rPr lang="en-GB" sz="1100" dirty="0"/>
              <a:t>overloaded patient with information by making multiple medication changes in one appointment </a:t>
            </a:r>
          </a:p>
          <a:p>
            <a:pPr marL="171450" indent="-171450" algn="just">
              <a:buFont typeface="Arial" panose="020B0604020202020204" pitchFamily="34" charset="0"/>
              <a:buChar char="•"/>
            </a:pPr>
            <a:r>
              <a:rPr lang="en-GB" sz="1100" dirty="0"/>
              <a:t>Multiple new diagnoses made together (Diabetes and high cholesterol) </a:t>
            </a:r>
            <a:endParaRPr lang="en-GB" sz="1100" dirty="0" smtClean="0"/>
          </a:p>
          <a:p>
            <a:pPr algn="just"/>
            <a:r>
              <a:rPr lang="en-GB" sz="1100" b="1" dirty="0" smtClean="0">
                <a:solidFill>
                  <a:schemeClr val="accent5">
                    <a:lumMod val="75000"/>
                  </a:schemeClr>
                </a:solidFill>
              </a:rPr>
              <a:t>Areas of good practice </a:t>
            </a:r>
            <a:endParaRPr lang="en-GB" sz="1100" dirty="0"/>
          </a:p>
          <a:p>
            <a:pPr marL="171450" lvl="0" indent="-171450" algn="just">
              <a:buFont typeface="Arial" panose="020B0604020202020204" pitchFamily="34" charset="0"/>
              <a:buChar char="•"/>
            </a:pPr>
            <a:r>
              <a:rPr lang="en-GB" sz="1100" dirty="0" smtClean="0"/>
              <a:t>Toxbase </a:t>
            </a:r>
            <a:r>
              <a:rPr lang="en-GB" sz="1100" dirty="0"/>
              <a:t>was contacted and relevant signposting to A+E, appropriate escalation once identified patients misunderstanding</a:t>
            </a:r>
          </a:p>
          <a:p>
            <a:pPr marL="171450" lvl="0" indent="-171450" algn="just">
              <a:buFont typeface="Arial" panose="020B0604020202020204" pitchFamily="34" charset="0"/>
              <a:buChar char="•"/>
            </a:pPr>
            <a:r>
              <a:rPr lang="en-GB" sz="1100" dirty="0"/>
              <a:t>Appropriate treatment for each indication was initiated according to clinical guidelines, </a:t>
            </a:r>
          </a:p>
          <a:p>
            <a:pPr marL="171450" lvl="0" indent="-171450" algn="just">
              <a:buFont typeface="Arial" panose="020B0604020202020204" pitchFamily="34" charset="0"/>
              <a:buChar char="•"/>
            </a:pPr>
            <a:r>
              <a:rPr lang="en-GB" sz="1100" dirty="0"/>
              <a:t>Good identification of long-term conditions and appropriate nurse follow up, with further blood tests requests</a:t>
            </a:r>
          </a:p>
          <a:p>
            <a:pPr algn="just" fontAlgn="base"/>
            <a:endParaRPr lang="en-GB" sz="1100" b="1" dirty="0" smtClean="0">
              <a:solidFill>
                <a:schemeClr val="accent5">
                  <a:lumMod val="50000"/>
                </a:schemeClr>
              </a:solidFill>
              <a:cs typeface="Arial" panose="020B0604020202020204" pitchFamily="34" charset="0"/>
            </a:endParaRPr>
          </a:p>
        </p:txBody>
      </p:sp>
      <p:sp>
        <p:nvSpPr>
          <p:cNvPr id="19" name="Text Box 3"/>
          <p:cNvSpPr txBox="1">
            <a:spLocks noChangeArrowheads="1"/>
          </p:cNvSpPr>
          <p:nvPr/>
        </p:nvSpPr>
        <p:spPr bwMode="auto">
          <a:xfrm>
            <a:off x="42943" y="10456812"/>
            <a:ext cx="7307737" cy="226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effectLst/>
                <a:latin typeface="Calibri" panose="020F0502020204030204" pitchFamily="34" charset="0"/>
              </a:rPr>
              <a:t>Bulletin produced by </a:t>
            </a:r>
            <a:r>
              <a:rPr kumimoji="0" lang="en-GB" altLang="en-US" sz="1200" b="1" i="0" u="none" strike="noStrike" cap="none" normalizeH="0" baseline="0" dirty="0" smtClean="0">
                <a:ln>
                  <a:noFill/>
                </a:ln>
                <a:effectLst/>
                <a:latin typeface="Calibri" panose="020F0502020204030204" pitchFamily="34" charset="0"/>
              </a:rPr>
              <a:t>Medication </a:t>
            </a:r>
            <a:r>
              <a:rPr kumimoji="0" lang="en-GB" altLang="en-US" sz="1200" b="1" i="0" u="none" strike="noStrike" cap="none" normalizeH="0" baseline="0" dirty="0" smtClean="0">
                <a:ln>
                  <a:noFill/>
                </a:ln>
                <a:effectLst/>
                <a:latin typeface="Calibri" panose="020F0502020204030204" pitchFamily="34" charset="0"/>
              </a:rPr>
              <a:t>Safety </a:t>
            </a:r>
            <a:r>
              <a:rPr kumimoji="0" lang="en-GB" altLang="en-US" sz="1200" b="1" i="0" u="none" strike="noStrike" cap="none" normalizeH="0" baseline="0" dirty="0" smtClean="0">
                <a:ln>
                  <a:noFill/>
                </a:ln>
                <a:effectLst/>
                <a:latin typeface="Calibri" panose="020F0502020204030204" pitchFamily="34" charset="0"/>
              </a:rPr>
              <a:t>Officers</a:t>
            </a:r>
            <a:r>
              <a:rPr lang="en-GB" altLang="en-US" sz="1200" b="1" dirty="0">
                <a:latin typeface="Calibri" panose="020F0502020204030204" pitchFamily="34" charset="0"/>
              </a:rPr>
              <a:t> </a:t>
            </a:r>
            <a:r>
              <a:rPr lang="en-GB" altLang="en-US" sz="1200" b="1" dirty="0" smtClean="0">
                <a:latin typeface="Calibri" panose="020F0502020204030204" pitchFamily="34" charset="0"/>
              </a:rPr>
              <a:t>and collaborative work of Trustwide Medicines </a:t>
            </a:r>
            <a:r>
              <a:rPr lang="en-GB" altLang="en-US" sz="1200" b="1" dirty="0">
                <a:latin typeface="Calibri" panose="020F0502020204030204" pitchFamily="34" charset="0"/>
              </a:rPr>
              <a:t>S</a:t>
            </a:r>
            <a:r>
              <a:rPr lang="en-GB" altLang="en-US" sz="1200" b="1" dirty="0" smtClean="0">
                <a:latin typeface="Calibri" panose="020F0502020204030204" pitchFamily="34" charset="0"/>
              </a:rPr>
              <a:t>afety </a:t>
            </a:r>
            <a:r>
              <a:rPr lang="en-GB" altLang="en-US" sz="1200" b="1" dirty="0">
                <a:latin typeface="Calibri" panose="020F0502020204030204" pitchFamily="34" charset="0"/>
              </a:rPr>
              <a:t>G</a:t>
            </a:r>
            <a:r>
              <a:rPr lang="en-GB" altLang="en-US" sz="1200" b="1" dirty="0" smtClean="0">
                <a:latin typeface="Calibri" panose="020F0502020204030204" pitchFamily="34" charset="0"/>
              </a:rPr>
              <a:t>roup </a:t>
            </a:r>
            <a:endParaRPr kumimoji="0" lang="en-US" altLang="en-US" sz="1800" b="0" i="0" u="none" strike="noStrike" cap="none" normalizeH="0" baseline="0" dirty="0" smtClean="0">
              <a:ln>
                <a:noFill/>
              </a:ln>
              <a:effectLst/>
              <a:latin typeface="Arial" panose="020B0604020202020204" pitchFamily="34" charset="0"/>
            </a:endParaRPr>
          </a:p>
        </p:txBody>
      </p:sp>
      <p:pic>
        <p:nvPicPr>
          <p:cNvPr id="6" name="Picture 5"/>
          <p:cNvPicPr>
            <a:picLocks noChangeAspect="1"/>
          </p:cNvPicPr>
          <p:nvPr/>
        </p:nvPicPr>
        <p:blipFill>
          <a:blip r:embed="rId6"/>
          <a:stretch>
            <a:fillRect/>
          </a:stretch>
        </p:blipFill>
        <p:spPr>
          <a:xfrm>
            <a:off x="3916992" y="3043241"/>
            <a:ext cx="3385814" cy="3343039"/>
          </a:xfrm>
          <a:prstGeom prst="rect">
            <a:avLst/>
          </a:prstGeom>
        </p:spPr>
      </p:pic>
      <p:pic>
        <p:nvPicPr>
          <p:cNvPr id="7" name="Picture 6"/>
          <p:cNvPicPr>
            <a:picLocks noChangeAspect="1"/>
          </p:cNvPicPr>
          <p:nvPr/>
        </p:nvPicPr>
        <p:blipFill>
          <a:blip r:embed="rId7"/>
          <a:stretch>
            <a:fillRect/>
          </a:stretch>
        </p:blipFill>
        <p:spPr>
          <a:xfrm>
            <a:off x="3943466" y="6511010"/>
            <a:ext cx="3407214" cy="1356640"/>
          </a:xfrm>
          <a:prstGeom prst="rect">
            <a:avLst/>
          </a:prstGeom>
        </p:spPr>
      </p:pic>
      <p:sp>
        <p:nvSpPr>
          <p:cNvPr id="9" name="Rectangle 8"/>
          <p:cNvSpPr/>
          <p:nvPr/>
        </p:nvSpPr>
        <p:spPr>
          <a:xfrm>
            <a:off x="3916992" y="8892563"/>
            <a:ext cx="3455356" cy="151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smtClean="0"/>
              <a:t>As antimicrobial awareness week approaches we are encouraging all healthcare professionals to participate in promoting best practice for antimicrobial management. This is an opportunity to raise awareness by educating patients and staff about responsible use of antimicrobials. The theme for this year is “Educate, advocate and act now”  . </a:t>
            </a:r>
          </a:p>
          <a:p>
            <a:endParaRPr lang="en-GB" sz="1100" dirty="0"/>
          </a:p>
          <a:p>
            <a:endParaRPr lang="en-GB" sz="1100" dirty="0"/>
          </a:p>
        </p:txBody>
      </p:sp>
      <p:pic>
        <p:nvPicPr>
          <p:cNvPr id="10" name="Picture 9"/>
          <p:cNvPicPr>
            <a:picLocks noChangeAspect="1"/>
          </p:cNvPicPr>
          <p:nvPr/>
        </p:nvPicPr>
        <p:blipFill>
          <a:blip r:embed="rId8"/>
          <a:stretch>
            <a:fillRect/>
          </a:stretch>
        </p:blipFill>
        <p:spPr>
          <a:xfrm>
            <a:off x="3916993" y="7992380"/>
            <a:ext cx="1823823" cy="852554"/>
          </a:xfrm>
          <a:prstGeom prst="rect">
            <a:avLst/>
          </a:prstGeom>
        </p:spPr>
      </p:pic>
      <p:pic>
        <p:nvPicPr>
          <p:cNvPr id="14" name="Picture 13"/>
          <p:cNvPicPr>
            <a:picLocks noChangeAspect="1"/>
          </p:cNvPicPr>
          <p:nvPr/>
        </p:nvPicPr>
        <p:blipFill>
          <a:blip r:embed="rId9"/>
          <a:stretch>
            <a:fillRect/>
          </a:stretch>
        </p:blipFill>
        <p:spPr>
          <a:xfrm>
            <a:off x="5846964" y="7990014"/>
            <a:ext cx="1503716" cy="853054"/>
          </a:xfrm>
          <a:prstGeom prst="rect">
            <a:avLst/>
          </a:prstGeom>
        </p:spPr>
      </p:pic>
      <p:pic>
        <p:nvPicPr>
          <p:cNvPr id="20" name="Picture 19"/>
          <p:cNvPicPr>
            <a:picLocks noChangeAspect="1"/>
          </p:cNvPicPr>
          <p:nvPr/>
        </p:nvPicPr>
        <p:blipFill>
          <a:blip r:embed="rId10"/>
          <a:stretch>
            <a:fillRect/>
          </a:stretch>
        </p:blipFill>
        <p:spPr>
          <a:xfrm>
            <a:off x="2858950" y="3478076"/>
            <a:ext cx="681632" cy="461145"/>
          </a:xfrm>
          <a:prstGeom prst="rect">
            <a:avLst/>
          </a:prstGeom>
        </p:spPr>
      </p:pic>
    </p:spTree>
    <p:extLst>
      <p:ext uri="{BB962C8B-B14F-4D97-AF65-F5344CB8AC3E}">
        <p14:creationId xmlns:p14="http://schemas.microsoft.com/office/powerpoint/2010/main" val="357891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7103" y="1728336"/>
            <a:ext cx="3630346" cy="6109365"/>
          </a:xfrm>
          <a:prstGeom prst="rect">
            <a:avLst/>
          </a:prstGeom>
          <a:noFill/>
        </p:spPr>
        <p:txBody>
          <a:bodyPr wrap="square" rtlCol="0">
            <a:spAutoFit/>
          </a:bodyPr>
          <a:lstStyle/>
          <a:p>
            <a:pPr algn="just" fontAlgn="base"/>
            <a:r>
              <a:rPr lang="en-GB" sz="2000" b="1" dirty="0" smtClean="0">
                <a:solidFill>
                  <a:schemeClr val="accent5">
                    <a:lumMod val="50000"/>
                  </a:schemeClr>
                </a:solidFill>
                <a:cs typeface="Arial" panose="020B0604020202020204" pitchFamily="34" charset="0"/>
              </a:rPr>
              <a:t>MHRA Drug Safety Update </a:t>
            </a:r>
            <a:r>
              <a:rPr lang="en-GB" b="1" dirty="0" smtClean="0">
                <a:solidFill>
                  <a:schemeClr val="accent5">
                    <a:lumMod val="50000"/>
                  </a:schemeClr>
                </a:solidFill>
                <a:latin typeface="Arial" panose="020B0604020202020204" pitchFamily="34" charset="0"/>
                <a:cs typeface="Arial" panose="020B0604020202020204" pitchFamily="34" charset="0"/>
              </a:rPr>
              <a:t/>
            </a:r>
            <a:br>
              <a:rPr lang="en-GB" b="1" dirty="0" smtClean="0">
                <a:solidFill>
                  <a:schemeClr val="accent5">
                    <a:lumMod val="50000"/>
                  </a:schemeClr>
                </a:solidFill>
                <a:latin typeface="Arial" panose="020B0604020202020204" pitchFamily="34" charset="0"/>
                <a:cs typeface="Arial" panose="020B0604020202020204" pitchFamily="34" charset="0"/>
              </a:rPr>
            </a:br>
            <a:r>
              <a:rPr lang="en-GB" sz="1100" b="1" dirty="0" smtClean="0">
                <a:cs typeface="Arial" panose="020B0604020202020204" pitchFamily="34" charset="0"/>
              </a:rPr>
              <a:t>Valproate use in men: as a precaution, men and their partners should use effective contraception</a:t>
            </a:r>
            <a:r>
              <a:rPr lang="en-GB" sz="1100" b="1" dirty="0" smtClean="0">
                <a:latin typeface="Arial" panose="020B0604020202020204" pitchFamily="34" charset="0"/>
                <a:cs typeface="Arial" panose="020B0604020202020204" pitchFamily="34" charset="0"/>
              </a:rPr>
              <a:t>. </a:t>
            </a:r>
          </a:p>
          <a:p>
            <a:pPr algn="just" fontAlgn="base"/>
            <a:r>
              <a:rPr lang="en-GB" sz="1100" dirty="0" smtClean="0">
                <a:cs typeface="Arial" panose="020B0604020202020204" pitchFamily="34" charset="0"/>
              </a:rPr>
              <a:t>Male patient must be counselled on the following</a:t>
            </a:r>
          </a:p>
          <a:p>
            <a:pPr algn="just" fontAlgn="base"/>
            <a:r>
              <a:rPr lang="en-GB" sz="1100" b="1" dirty="0" smtClean="0">
                <a:cs typeface="Arial" panose="020B0604020202020204" pitchFamily="34" charset="0"/>
              </a:rPr>
              <a:t>Advice </a:t>
            </a:r>
            <a:r>
              <a:rPr lang="en-GB" sz="1100" b="1" dirty="0">
                <a:cs typeface="Arial" panose="020B0604020202020204" pitchFamily="34" charset="0"/>
              </a:rPr>
              <a:t>for Healthcare Professionals:</a:t>
            </a:r>
          </a:p>
          <a:p>
            <a:pPr algn="just"/>
            <a:r>
              <a:rPr lang="en-GB" sz="1100" dirty="0">
                <a:cs typeface="Arial" panose="020B0604020202020204" pitchFamily="34" charset="0"/>
              </a:rPr>
              <a:t>Male patients must be counselled on the following.</a:t>
            </a:r>
          </a:p>
          <a:p>
            <a:pPr marL="171450" indent="-171450" algn="just">
              <a:buFont typeface="Wingdings" panose="05000000000000000000" pitchFamily="2" charset="2"/>
              <a:buChar char="q"/>
            </a:pPr>
            <a:r>
              <a:rPr lang="en-GB" sz="1100" b="1" dirty="0">
                <a:cs typeface="Arial" panose="020B0604020202020204" pitchFamily="34" charset="0"/>
              </a:rPr>
              <a:t>Risks</a:t>
            </a:r>
            <a:r>
              <a:rPr lang="en-GB" sz="1100" dirty="0">
                <a:cs typeface="Arial" panose="020B0604020202020204" pitchFamily="34" charset="0"/>
              </a:rPr>
              <a:t> when initiating or reviewing treatment.</a:t>
            </a:r>
          </a:p>
          <a:p>
            <a:pPr marL="171450" indent="-171450" algn="just">
              <a:buFont typeface="Wingdings" panose="05000000000000000000" pitchFamily="2" charset="2"/>
              <a:buChar char="q"/>
            </a:pPr>
            <a:r>
              <a:rPr lang="en-GB" sz="1100" b="1" dirty="0">
                <a:cs typeface="Arial" panose="020B0604020202020204" pitchFamily="34" charset="0"/>
              </a:rPr>
              <a:t>Effective contraception</a:t>
            </a:r>
            <a:r>
              <a:rPr lang="en-GB" sz="1100" dirty="0">
                <a:cs typeface="Arial" panose="020B0604020202020204" pitchFamily="34" charset="0"/>
              </a:rPr>
              <a:t>, such as condoms, during treatment and for three months after stopping before trying to conceive. </a:t>
            </a:r>
          </a:p>
          <a:p>
            <a:pPr marL="171450" indent="-171450" algn="just">
              <a:buFont typeface="Wingdings" panose="05000000000000000000" pitchFamily="2" charset="2"/>
              <a:buChar char="q"/>
            </a:pPr>
            <a:r>
              <a:rPr lang="en-GB" sz="1100" b="1" dirty="0">
                <a:cs typeface="Arial" panose="020B0604020202020204" pitchFamily="34" charset="0"/>
              </a:rPr>
              <a:t>Sperm donation </a:t>
            </a:r>
            <a:r>
              <a:rPr lang="en-GB" sz="1100" dirty="0">
                <a:cs typeface="Arial" panose="020B0604020202020204" pitchFamily="34" charset="0"/>
              </a:rPr>
              <a:t>must be avoided during treatment and for three months after stopping.</a:t>
            </a:r>
          </a:p>
          <a:p>
            <a:pPr marL="171450" indent="-171450" algn="just">
              <a:buFont typeface="Wingdings" panose="05000000000000000000" pitchFamily="2" charset="2"/>
              <a:buChar char="q"/>
            </a:pPr>
            <a:r>
              <a:rPr lang="en-GB" sz="1100" b="1" dirty="0">
                <a:cs typeface="Arial" panose="020B0604020202020204" pitchFamily="34" charset="0"/>
              </a:rPr>
              <a:t>Continue taking </a:t>
            </a:r>
            <a:r>
              <a:rPr lang="en-GB" sz="1100" dirty="0">
                <a:cs typeface="Arial" panose="020B0604020202020204" pitchFamily="34" charset="0"/>
              </a:rPr>
              <a:t>valproate unless advised otherwise and report any side effects via the Yellow Card Scheme.</a:t>
            </a:r>
          </a:p>
          <a:p>
            <a:pPr algn="just" fontAlgn="base"/>
            <a:r>
              <a:rPr lang="en-GB" sz="1100" b="1" i="1" dirty="0" smtClean="0">
                <a:cs typeface="Arial" panose="020B0604020202020204" pitchFamily="34" charset="0"/>
              </a:rPr>
              <a:t>More information available below. Also stay tuned to latest version of trust valproate policy due to be published in the new year </a:t>
            </a:r>
          </a:p>
          <a:p>
            <a:pPr algn="just" fontAlgn="base"/>
            <a:r>
              <a:rPr lang="en-GB" sz="1100" dirty="0" smtClean="0">
                <a:cs typeface="Arial" panose="020B0604020202020204" pitchFamily="34" charset="0"/>
                <a:hlinkClick r:id="rId4"/>
              </a:rPr>
              <a:t>https</a:t>
            </a:r>
            <a:r>
              <a:rPr lang="en-GB" sz="1100" dirty="0">
                <a:cs typeface="Arial" panose="020B0604020202020204" pitchFamily="34" charset="0"/>
                <a:hlinkClick r:id="rId4"/>
              </a:rPr>
              <a:t>://assets.publishing.service.gov.uk/media/66f55d6ee84ae1fd8592e976/Sept_2024_DSU.pdf</a:t>
            </a:r>
            <a:endParaRPr lang="en-GB" sz="1100" dirty="0">
              <a:cs typeface="Arial" panose="020B0604020202020204" pitchFamily="34" charset="0"/>
            </a:endParaRPr>
          </a:p>
          <a:p>
            <a:pPr algn="just" fontAlgn="base"/>
            <a:endParaRPr lang="en-GB" sz="1100" b="1" dirty="0" smtClean="0">
              <a:latin typeface="Arial" panose="020B0604020202020204" pitchFamily="34" charset="0"/>
              <a:cs typeface="Arial" panose="020B0604020202020204" pitchFamily="34" charset="0"/>
            </a:endParaRPr>
          </a:p>
          <a:p>
            <a:pPr algn="just" fontAlgn="base"/>
            <a:r>
              <a:rPr lang="en-GB" sz="1100" b="1" dirty="0" smtClean="0">
                <a:cs typeface="Arial" panose="020B0604020202020204" pitchFamily="34" charset="0"/>
              </a:rPr>
              <a:t>2. </a:t>
            </a:r>
            <a:r>
              <a:rPr lang="en-GB" sz="1100" b="1" dirty="0" smtClean="0">
                <a:cs typeface="Arial" panose="020B0604020202020204" pitchFamily="34" charset="0"/>
              </a:rPr>
              <a:t>GLP – 1 receptor agonists: reminder of the potential side effects and the potential for misuse</a:t>
            </a:r>
          </a:p>
          <a:p>
            <a:pPr algn="just" fontAlgn="base"/>
            <a:endParaRPr lang="en-GB" sz="1100" b="1" dirty="0">
              <a:cs typeface="Arial" panose="020B0604020202020204" pitchFamily="34" charset="0"/>
            </a:endParaRPr>
          </a:p>
          <a:p>
            <a:pPr algn="just" fontAlgn="base"/>
            <a:r>
              <a:rPr lang="en-GB" sz="1100" b="1" dirty="0" smtClean="0">
                <a:cs typeface="Arial" panose="020B0604020202020204" pitchFamily="34" charset="0"/>
              </a:rPr>
              <a:t>3. Bromocriptine: monitor blood pressure when prescribing </a:t>
            </a:r>
          </a:p>
          <a:p>
            <a:pPr algn="just" fontAlgn="base"/>
            <a:r>
              <a:rPr lang="en-GB" sz="1100" dirty="0" smtClean="0">
                <a:cs typeface="Arial" panose="020B0604020202020204" pitchFamily="34" charset="0"/>
              </a:rPr>
              <a:t>More detailed information on the above alerts can be found below and will be discussed at December’s Trust Medicines safety group </a:t>
            </a:r>
          </a:p>
          <a:p>
            <a:pPr algn="just" fontAlgn="base"/>
            <a:r>
              <a:rPr lang="en-GB" sz="1100" dirty="0" smtClean="0">
                <a:cs typeface="Arial" panose="020B0604020202020204" pitchFamily="34" charset="0"/>
                <a:hlinkClick r:id="rId5"/>
              </a:rPr>
              <a:t>https</a:t>
            </a:r>
            <a:r>
              <a:rPr lang="en-GB" sz="1100" dirty="0">
                <a:cs typeface="Arial" panose="020B0604020202020204" pitchFamily="34" charset="0"/>
                <a:hlinkClick r:id="rId5"/>
              </a:rPr>
              <a:t>://assets.publishing.service.gov.uk/media/671a1dd6b31c669e899c13e2/October_2024_DSU.pdf</a:t>
            </a:r>
            <a:endParaRPr lang="en-GB" sz="1100" dirty="0">
              <a:cs typeface="Arial" panose="020B0604020202020204" pitchFamily="34" charset="0"/>
            </a:endParaRPr>
          </a:p>
          <a:p>
            <a:pPr algn="just" fontAlgn="base"/>
            <a:r>
              <a:rPr lang="en-GB" sz="1100" b="1" dirty="0">
                <a:latin typeface="Arial" panose="020B0604020202020204" pitchFamily="34" charset="0"/>
                <a:cs typeface="Arial" panose="020B0604020202020204" pitchFamily="34" charset="0"/>
              </a:rPr>
              <a:t/>
            </a:r>
            <a:br>
              <a:rPr lang="en-GB" sz="1100" b="1"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algn="just" fontAlgn="base"/>
            <a:endParaRPr lang="en-GB" sz="1100" b="1" dirty="0">
              <a:solidFill>
                <a:schemeClr val="accent5">
                  <a:lumMod val="50000"/>
                </a:schemeClr>
              </a:solidFill>
              <a:latin typeface="Arial" panose="020B0604020202020204" pitchFamily="34" charset="0"/>
              <a:cs typeface="Arial" panose="020B0604020202020204" pitchFamily="34" charset="0"/>
            </a:endParaRPr>
          </a:p>
          <a:p>
            <a:pPr algn="just" fontAlgn="base"/>
            <a:endParaRPr lang="en-GB" sz="1200" b="1" dirty="0">
              <a:solidFill>
                <a:schemeClr val="accent5">
                  <a:lumMod val="50000"/>
                </a:schemeClr>
              </a:solidFill>
              <a:latin typeface="Arial" panose="020B0604020202020204" pitchFamily="34" charset="0"/>
              <a:cs typeface="Arial" panose="020B0604020202020204" pitchFamily="34" charset="0"/>
            </a:endParaRPr>
          </a:p>
          <a:p>
            <a:pPr algn="just"/>
            <a:endParaRPr lang="en-GB" dirty="0"/>
          </a:p>
        </p:txBody>
      </p:sp>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FA19A31E-B7A3-DFFB-1458-F05B7D69E7CA}"/>
              </a:ext>
            </a:extLst>
          </p:cNvPr>
          <p:cNvSpPr txBox="1"/>
          <p:nvPr/>
        </p:nvSpPr>
        <p:spPr>
          <a:xfrm>
            <a:off x="8034674" y="501072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sz="1000" dirty="0">
              <a:solidFill>
                <a:srgbClr val="2D2D8A"/>
              </a:solidFill>
              <a:latin typeface="Arial"/>
              <a:cs typeface="Arial"/>
            </a:endParaRPr>
          </a:p>
        </p:txBody>
      </p:sp>
      <p:pic>
        <p:nvPicPr>
          <p:cNvPr id="2" name="Picture 1"/>
          <p:cNvPicPr>
            <a:picLocks noChangeAspect="1"/>
          </p:cNvPicPr>
          <p:nvPr/>
        </p:nvPicPr>
        <p:blipFill rotWithShape="1">
          <a:blip r:embed="rId6"/>
          <a:srcRect l="23719" t="11814" r="5754" b="9167"/>
          <a:stretch/>
        </p:blipFill>
        <p:spPr>
          <a:xfrm>
            <a:off x="3784936" y="103145"/>
            <a:ext cx="1841163" cy="716064"/>
          </a:xfrm>
          <a:prstGeom prst="rect">
            <a:avLst/>
          </a:prstGeom>
        </p:spPr>
      </p:pic>
      <p:pic>
        <p:nvPicPr>
          <p:cNvPr id="18" name="Picture 17"/>
          <p:cNvPicPr>
            <a:picLocks noChangeAspect="1"/>
          </p:cNvPicPr>
          <p:nvPr/>
        </p:nvPicPr>
        <p:blipFill>
          <a:blip r:embed="rId7"/>
          <a:stretch>
            <a:fillRect/>
          </a:stretch>
        </p:blipFill>
        <p:spPr>
          <a:xfrm>
            <a:off x="5786575" y="91514"/>
            <a:ext cx="1587517" cy="739325"/>
          </a:xfrm>
          <a:prstGeom prst="rect">
            <a:avLst/>
          </a:prstGeom>
        </p:spPr>
      </p:pic>
      <p:pic>
        <p:nvPicPr>
          <p:cNvPr id="19" name="Picture 18"/>
          <p:cNvPicPr>
            <a:picLocks noChangeAspect="1"/>
          </p:cNvPicPr>
          <p:nvPr/>
        </p:nvPicPr>
        <p:blipFill>
          <a:blip r:embed="rId8"/>
          <a:stretch>
            <a:fillRect/>
          </a:stretch>
        </p:blipFill>
        <p:spPr>
          <a:xfrm rot="10800000" flipV="1">
            <a:off x="64613" y="918155"/>
            <a:ext cx="7307736" cy="814470"/>
          </a:xfrm>
          <a:prstGeom prst="rect">
            <a:avLst/>
          </a:prstGeom>
        </p:spPr>
      </p:pic>
      <p:sp>
        <p:nvSpPr>
          <p:cNvPr id="21" name="Rectangle 20"/>
          <p:cNvSpPr/>
          <p:nvPr/>
        </p:nvSpPr>
        <p:spPr>
          <a:xfrm>
            <a:off x="64613" y="103146"/>
            <a:ext cx="3572211" cy="7393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MEDICINE MATTERS </a:t>
            </a:r>
            <a:r>
              <a:rPr lang="en-GB" sz="1600" b="1" dirty="0" smtClean="0">
                <a:solidFill>
                  <a:schemeClr val="bg1"/>
                </a:solidFill>
                <a:latin typeface="Arial" panose="020B0604020202020204" pitchFamily="34" charset="0"/>
                <a:cs typeface="Arial" panose="020B0604020202020204" pitchFamily="34" charset="0"/>
              </a:rPr>
              <a:t>(February 2023) </a:t>
            </a:r>
            <a:r>
              <a:rPr lang="en-GB" sz="1600" b="1" dirty="0">
                <a:solidFill>
                  <a:schemeClr val="bg1"/>
                </a:solidFill>
                <a:latin typeface="Arial" panose="020B0604020202020204" pitchFamily="34" charset="0"/>
                <a:cs typeface="Arial" panose="020B0604020202020204" pitchFamily="34" charset="0"/>
              </a:rPr>
              <a:t>– Medicines Safety information at your fingertips </a:t>
            </a:r>
          </a:p>
        </p:txBody>
      </p:sp>
      <p:sp>
        <p:nvSpPr>
          <p:cNvPr id="4" name="TextBox 3"/>
          <p:cNvSpPr txBox="1"/>
          <p:nvPr/>
        </p:nvSpPr>
        <p:spPr>
          <a:xfrm>
            <a:off x="3696812" y="1684381"/>
            <a:ext cx="3675537" cy="1184940"/>
          </a:xfrm>
          <a:prstGeom prst="rect">
            <a:avLst/>
          </a:prstGeom>
          <a:noFill/>
        </p:spPr>
        <p:txBody>
          <a:bodyPr wrap="square" rtlCol="0">
            <a:spAutoFit/>
          </a:bodyPr>
          <a:lstStyle/>
          <a:p>
            <a:pPr algn="just" fontAlgn="base"/>
            <a:r>
              <a:rPr lang="en-GB" sz="2000" b="1" dirty="0" smtClean="0">
                <a:solidFill>
                  <a:schemeClr val="accent5">
                    <a:lumMod val="50000"/>
                  </a:schemeClr>
                </a:solidFill>
                <a:cs typeface="Arial" panose="020B0604020202020204" pitchFamily="34" charset="0"/>
              </a:rPr>
              <a:t>Key </a:t>
            </a:r>
            <a:r>
              <a:rPr lang="en-GB" sz="2000" b="1" dirty="0" smtClean="0">
                <a:solidFill>
                  <a:schemeClr val="accent5">
                    <a:lumMod val="50000"/>
                  </a:schemeClr>
                </a:solidFill>
                <a:cs typeface="Arial" panose="020B0604020202020204" pitchFamily="34" charset="0"/>
              </a:rPr>
              <a:t>medicine </a:t>
            </a:r>
            <a:r>
              <a:rPr lang="en-GB" sz="2000" b="1" dirty="0">
                <a:solidFill>
                  <a:schemeClr val="accent5">
                    <a:lumMod val="50000"/>
                  </a:schemeClr>
                </a:solidFill>
                <a:cs typeface="Arial" panose="020B0604020202020204" pitchFamily="34" charset="0"/>
              </a:rPr>
              <a:t>s</a:t>
            </a:r>
            <a:r>
              <a:rPr lang="en-GB" sz="2000" b="1" dirty="0" smtClean="0">
                <a:solidFill>
                  <a:schemeClr val="accent5">
                    <a:lumMod val="50000"/>
                  </a:schemeClr>
                </a:solidFill>
                <a:cs typeface="Arial" panose="020B0604020202020204" pitchFamily="34" charset="0"/>
              </a:rPr>
              <a:t>hortages </a:t>
            </a:r>
            <a:endParaRPr lang="en-GB" sz="2000" b="1" dirty="0">
              <a:solidFill>
                <a:schemeClr val="accent5">
                  <a:lumMod val="50000"/>
                </a:schemeClr>
              </a:solidFill>
              <a:cs typeface="Arial" panose="020B0604020202020204" pitchFamily="34" charset="0"/>
            </a:endParaRPr>
          </a:p>
          <a:p>
            <a:pPr marL="228600" indent="-228600" algn="just" defTabSz="914400">
              <a:buFont typeface="+mj-lt"/>
              <a:buAutoNum type="arabicPeriod"/>
              <a:tabLst>
                <a:tab pos="180975" algn="l"/>
              </a:tabLst>
            </a:pPr>
            <a:r>
              <a:rPr lang="en-US" altLang="en-US" sz="1100" b="1" kern="0" dirty="0" smtClean="0">
                <a:cs typeface="Arial" panose="020B0604020202020204" pitchFamily="34" charset="0"/>
              </a:rPr>
              <a:t>Kay-cee-l syrup</a:t>
            </a:r>
            <a:r>
              <a:rPr lang="en-US" altLang="en-US" sz="1100" b="1" i="1" kern="0" dirty="0" smtClean="0">
                <a:cs typeface="Arial" panose="020B0604020202020204" pitchFamily="34" charset="0"/>
              </a:rPr>
              <a:t>. </a:t>
            </a:r>
            <a:r>
              <a:rPr lang="en-US" altLang="en-US" sz="1100" b="1" i="1" kern="0" dirty="0" smtClean="0">
                <a:solidFill>
                  <a:srgbClr val="7030A0"/>
                </a:solidFill>
                <a:cs typeface="Arial" panose="020B0604020202020204" pitchFamily="34" charset="0"/>
              </a:rPr>
              <a:t>Discontinued from Late November 24 </a:t>
            </a:r>
            <a:endParaRPr lang="en-US" altLang="en-US" sz="1100" b="1" i="1" kern="0" dirty="0" smtClean="0">
              <a:solidFill>
                <a:srgbClr val="7030A0"/>
              </a:solidFill>
              <a:cs typeface="Arial" panose="020B0604020202020204" pitchFamily="34" charset="0"/>
            </a:endParaRPr>
          </a:p>
          <a:p>
            <a:pPr marL="228600" indent="-228600" algn="just" defTabSz="914400">
              <a:buFont typeface="+mj-lt"/>
              <a:buAutoNum type="arabicPeriod"/>
              <a:tabLst>
                <a:tab pos="180975" algn="l"/>
              </a:tabLst>
            </a:pPr>
            <a:r>
              <a:rPr lang="en-US" altLang="en-US" sz="1100" b="1" kern="0" dirty="0" smtClean="0">
                <a:cs typeface="Arial" panose="020B0604020202020204" pitchFamily="34" charset="0"/>
              </a:rPr>
              <a:t>Olanzapine (Zypadhera) (210,300 and 405mg depot)</a:t>
            </a:r>
            <a:r>
              <a:rPr lang="en-US" altLang="en-US" sz="1100" b="1" i="1" kern="0" dirty="0" smtClean="0">
                <a:cs typeface="Arial" panose="020B0604020202020204" pitchFamily="34" charset="0"/>
              </a:rPr>
              <a:t>. </a:t>
            </a:r>
            <a:r>
              <a:rPr lang="en-US" altLang="en-US" sz="1100" b="1" i="1" kern="0" dirty="0" smtClean="0">
                <a:solidFill>
                  <a:srgbClr val="7030A0"/>
                </a:solidFill>
                <a:cs typeface="Arial" panose="020B0604020202020204" pitchFamily="34" charset="0"/>
              </a:rPr>
              <a:t>Limited supply until end of 2024</a:t>
            </a:r>
          </a:p>
          <a:p>
            <a:endParaRPr lang="en-GB" dirty="0"/>
          </a:p>
        </p:txBody>
      </p:sp>
      <p:pic>
        <p:nvPicPr>
          <p:cNvPr id="2049" name="Picture 1" descr="https://i.emlfiles4.com/cmpimg/t/s.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500" y="3017838"/>
            <a:ext cx="76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i.emlfiles4.com/cmpimg/t/s.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500" y="3017838"/>
            <a:ext cx="76200" cy="952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737449" y="2597441"/>
            <a:ext cx="3111026" cy="397244"/>
          </a:xfrm>
          <a:prstGeom prst="rect">
            <a:avLst/>
          </a:prstGeom>
          <a:noFill/>
        </p:spPr>
        <p:txBody>
          <a:bodyPr wrap="square" rtlCol="0">
            <a:spAutoFit/>
          </a:bodyPr>
          <a:lstStyle/>
          <a:p>
            <a:r>
              <a:rPr lang="en-GB" sz="2000" b="1" dirty="0" smtClean="0">
                <a:cs typeface="Arial" panose="020B0604020202020204" pitchFamily="34" charset="0"/>
              </a:rPr>
              <a:t>Patient Safety Spotlight:</a:t>
            </a:r>
            <a:endParaRPr lang="en-GB" sz="2000" b="1" dirty="0">
              <a:cs typeface="Arial" panose="020B0604020202020204" pitchFamily="34" charset="0"/>
            </a:endParaRPr>
          </a:p>
        </p:txBody>
      </p:sp>
      <p:sp>
        <p:nvSpPr>
          <p:cNvPr id="26" name="TextBox 25"/>
          <p:cNvSpPr txBox="1"/>
          <p:nvPr/>
        </p:nvSpPr>
        <p:spPr>
          <a:xfrm>
            <a:off x="-2492943" y="7553273"/>
            <a:ext cx="184731" cy="369332"/>
          </a:xfrm>
          <a:prstGeom prst="rect">
            <a:avLst/>
          </a:prstGeom>
          <a:noFill/>
        </p:spPr>
        <p:txBody>
          <a:bodyPr wrap="none" rtlCol="0">
            <a:spAutoFit/>
          </a:bodyPr>
          <a:lstStyle/>
          <a:p>
            <a:endParaRPr lang="en-GB" dirty="0"/>
          </a:p>
        </p:txBody>
      </p:sp>
      <p:sp>
        <p:nvSpPr>
          <p:cNvPr id="14" name="TextBox 13"/>
          <p:cNvSpPr txBox="1"/>
          <p:nvPr/>
        </p:nvSpPr>
        <p:spPr>
          <a:xfrm>
            <a:off x="42943" y="7481229"/>
            <a:ext cx="3519407" cy="4493538"/>
          </a:xfrm>
          <a:prstGeom prst="rect">
            <a:avLst/>
          </a:prstGeom>
          <a:noFill/>
        </p:spPr>
        <p:txBody>
          <a:bodyPr wrap="square" rtlCol="0">
            <a:spAutoFit/>
          </a:bodyPr>
          <a:lstStyle/>
          <a:p>
            <a:r>
              <a:rPr lang="en-GB" sz="1100" b="1" i="1" dirty="0">
                <a:cs typeface="Arial" panose="020B0604020202020204" pitchFamily="34" charset="0"/>
              </a:rPr>
              <a:t>This year’s campaign focuses on the safe use of medicines to prevent side effects and the importance of reporting them when they occur. </a:t>
            </a:r>
          </a:p>
          <a:p>
            <a:r>
              <a:rPr lang="en-GB" sz="1100" b="1" dirty="0" smtClean="0">
                <a:cs typeface="Arial" panose="020B0604020202020204" pitchFamily="34" charset="0"/>
              </a:rPr>
              <a:t>TWO </a:t>
            </a:r>
            <a:r>
              <a:rPr lang="en-GB" sz="1100" dirty="0" smtClean="0">
                <a:cs typeface="Arial" panose="020B0604020202020204" pitchFamily="34" charset="0"/>
              </a:rPr>
              <a:t>exciting Blogs will be featured to raise awareness of medicines safety week this year across the trust. We will be promoting this message on the intranet and encouraging all staff to get involved via social media #Medsafetyweek #MHRAyellowcard</a:t>
            </a:r>
          </a:p>
          <a:p>
            <a:endParaRPr lang="en-GB" sz="1100" dirty="0" smtClean="0">
              <a:cs typeface="Arial" panose="020B0604020202020204" pitchFamily="34" charset="0"/>
            </a:endParaRPr>
          </a:p>
          <a:p>
            <a:pPr marL="228600" indent="-228600">
              <a:buAutoNum type="arabicPeriod"/>
            </a:pPr>
            <a:r>
              <a:rPr lang="en-GB" sz="1100" b="1" i="1" dirty="0" smtClean="0">
                <a:cs typeface="Arial" panose="020B0604020202020204" pitchFamily="34" charset="0"/>
              </a:rPr>
              <a:t>A </a:t>
            </a:r>
            <a:r>
              <a:rPr lang="en-GB" sz="1100" b="1" i="1" dirty="0">
                <a:cs typeface="Arial" panose="020B0604020202020204" pitchFamily="34" charset="0"/>
              </a:rPr>
              <a:t>Personal Perspective on the Importance of Correct Medicine Use and Side Effect </a:t>
            </a:r>
            <a:r>
              <a:rPr lang="en-GB" sz="1100" b="1" i="1" dirty="0" smtClean="0">
                <a:cs typeface="Arial" panose="020B0604020202020204" pitchFamily="34" charset="0"/>
              </a:rPr>
              <a:t>Reporting. </a:t>
            </a:r>
          </a:p>
          <a:p>
            <a:pPr marL="228600" indent="-228600">
              <a:buAutoNum type="arabicPeriod"/>
            </a:pPr>
            <a:r>
              <a:rPr lang="en-GB" sz="1100" b="1" i="1" dirty="0" smtClean="0">
                <a:cs typeface="Arial" panose="020B0604020202020204" pitchFamily="34" charset="0"/>
              </a:rPr>
              <a:t>Using </a:t>
            </a:r>
            <a:r>
              <a:rPr lang="en-GB" sz="1100" b="1" i="1" dirty="0">
                <a:cs typeface="Arial" panose="020B0604020202020204" pitchFamily="34" charset="0"/>
              </a:rPr>
              <a:t>Medicines correctly is crucial to minimise side effects and ensure their effectiveness. </a:t>
            </a:r>
          </a:p>
          <a:p>
            <a:pPr marL="228600" indent="-228600">
              <a:buAutoNum type="arabicPeriod"/>
            </a:pPr>
            <a:endParaRPr lang="en-GB" sz="1100" b="1" i="1" dirty="0" smtClean="0">
              <a:cs typeface="Arial" panose="020B0604020202020204" pitchFamily="34" charset="0"/>
            </a:endParaRPr>
          </a:p>
          <a:p>
            <a:endParaRPr lang="en-GB" sz="1100" b="1" i="1" dirty="0" smtClean="0">
              <a:cs typeface="Arial" panose="020B0604020202020204" pitchFamily="34" charset="0"/>
            </a:endParaRPr>
          </a:p>
          <a:p>
            <a:endParaRPr lang="en-GB" sz="1100" dirty="0" smtClean="0">
              <a:cs typeface="Arial" panose="020B0604020202020204" pitchFamily="34" charset="0"/>
            </a:endParaRPr>
          </a:p>
          <a:p>
            <a:endParaRPr lang="en-GB" sz="1100" dirty="0">
              <a:cs typeface="Arial" panose="020B0604020202020204" pitchFamily="34" charset="0"/>
            </a:endParaRPr>
          </a:p>
          <a:p>
            <a:endParaRPr lang="en-GB" sz="1100" dirty="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pPr marL="228600" indent="-228600">
              <a:buAutoNum type="arabicPeriod"/>
            </a:pPr>
            <a:endParaRPr lang="en-GB" sz="1100" dirty="0" smtClean="0">
              <a:latin typeface="Arial" panose="020B0604020202020204" pitchFamily="34" charset="0"/>
              <a:cs typeface="Arial" panose="020B0604020202020204" pitchFamily="34" charset="0"/>
            </a:endParaRPr>
          </a:p>
          <a:p>
            <a:pPr marL="228600" indent="-228600">
              <a:buAutoNum type="arabicPeriod"/>
            </a:pPr>
            <a:endParaRPr lang="en-GB" sz="1100" b="1" dirty="0">
              <a:latin typeface="Arial" panose="020B0604020202020204" pitchFamily="34" charset="0"/>
              <a:cs typeface="Arial" panose="020B0604020202020204" pitchFamily="34" charset="0"/>
            </a:endParaRPr>
          </a:p>
          <a:p>
            <a:pPr marL="228600" indent="-228600">
              <a:buAutoNum type="arabicPeriod"/>
            </a:pPr>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p:txBody>
      </p:sp>
      <p:sp>
        <p:nvSpPr>
          <p:cNvPr id="2057" name="Rectangle 24"/>
          <p:cNvSpPr>
            <a:spLocks noChangeArrowheads="1"/>
          </p:cNvSpPr>
          <p:nvPr/>
        </p:nvSpPr>
        <p:spPr bwMode="auto">
          <a:xfrm>
            <a:off x="3762395" y="3933738"/>
            <a:ext cx="3695680" cy="5024148"/>
          </a:xfrm>
          <a:prstGeom prst="rect">
            <a:avLst/>
          </a:prstGeom>
          <a:solidFill>
            <a:srgbClr val="E6E6E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pPr lvl="0" algn="just" defTabSz="914400" eaLnBrk="0" fontAlgn="base" hangingPunct="0">
              <a:spcBef>
                <a:spcPct val="0"/>
              </a:spcBef>
              <a:spcAft>
                <a:spcPct val="0"/>
              </a:spcAft>
            </a:pPr>
            <a:r>
              <a:rPr lang="en-GB" sz="1100" b="1" dirty="0" smtClean="0">
                <a:cs typeface="Arial" panose="020B0604020202020204" pitchFamily="34" charset="0"/>
              </a:rPr>
              <a:t>The under recognised risk of toxicity of propranolol in overdose </a:t>
            </a:r>
            <a:endParaRPr lang="en-GB" sz="1100" b="1" dirty="0" smtClean="0">
              <a:cs typeface="Arial" panose="020B0604020202020204" pitchFamily="34" charset="0"/>
            </a:endParaRPr>
          </a:p>
          <a:p>
            <a:pPr lvl="0" algn="just" defTabSz="914400" eaLnBrk="0" fontAlgn="base" hangingPunct="0">
              <a:spcBef>
                <a:spcPct val="0"/>
              </a:spcBef>
              <a:spcAft>
                <a:spcPct val="0"/>
              </a:spcAft>
            </a:pPr>
            <a:endParaRPr kumimoji="0" lang="en-GB" altLang="en-US" sz="1100" u="none" strike="noStrike" cap="none" normalizeH="0" baseline="0" dirty="0" smtClean="0">
              <a:ln>
                <a:noFill/>
              </a:ln>
              <a:solidFill>
                <a:srgbClr val="000000"/>
              </a:solidFill>
              <a:effectLst/>
              <a:cs typeface="Arial" panose="020B0604020202020204" pitchFamily="34" charset="0"/>
            </a:endParaRPr>
          </a:p>
          <a:p>
            <a:pPr lvl="0" algn="just" defTabSz="914400" eaLnBrk="0" fontAlgn="base" hangingPunct="0">
              <a:spcBef>
                <a:spcPct val="0"/>
              </a:spcBef>
              <a:spcAft>
                <a:spcPct val="0"/>
              </a:spcAft>
            </a:pPr>
            <a:r>
              <a:rPr kumimoji="0" lang="en-GB" altLang="en-US" sz="1100" u="none" strike="noStrike" cap="none" normalizeH="0" baseline="0" dirty="0" smtClean="0">
                <a:ln>
                  <a:noFill/>
                </a:ln>
                <a:solidFill>
                  <a:srgbClr val="000000"/>
                </a:solidFill>
                <a:effectLst/>
                <a:cs typeface="Arial" panose="020B0604020202020204" pitchFamily="34" charset="0"/>
              </a:rPr>
              <a:t>Summary:</a:t>
            </a:r>
            <a:r>
              <a:rPr kumimoji="0" lang="en-GB" altLang="en-US" sz="1100" u="none" strike="noStrike" cap="none" normalizeH="0" dirty="0" smtClean="0">
                <a:ln>
                  <a:noFill/>
                </a:ln>
                <a:solidFill>
                  <a:srgbClr val="000000"/>
                </a:solidFill>
                <a:effectLst/>
                <a:cs typeface="Arial" panose="020B0604020202020204" pitchFamily="34" charset="0"/>
              </a:rPr>
              <a:t> </a:t>
            </a:r>
            <a:r>
              <a:rPr lang="en-GB" altLang="en-US" sz="1100" dirty="0" smtClean="0">
                <a:solidFill>
                  <a:srgbClr val="000000"/>
                </a:solidFill>
                <a:cs typeface="Arial" panose="020B0604020202020204" pitchFamily="34" charset="0"/>
              </a:rPr>
              <a:t>In 2022-23 the national poisons information service, who maintain toxbase received 358 enquiries involving intentional propranolol overdoses (321 exposures in 318 patients). In 12 cases the overdoses resulted in death  </a:t>
            </a:r>
          </a:p>
          <a:p>
            <a:pPr lvl="0" algn="just" defTabSz="914400" eaLnBrk="0" fontAlgn="base" hangingPunct="0">
              <a:spcBef>
                <a:spcPct val="0"/>
              </a:spcBef>
              <a:spcAft>
                <a:spcPct val="0"/>
              </a:spcAft>
            </a:pPr>
            <a:r>
              <a:rPr lang="en-GB" altLang="en-US" sz="1100" dirty="0" smtClean="0">
                <a:solidFill>
                  <a:srgbClr val="000000"/>
                </a:solidFill>
                <a:cs typeface="Arial" panose="020B0604020202020204" pitchFamily="34" charset="0"/>
              </a:rPr>
              <a:t>Specific groups of patients may be at increased risk (i.e those with migraine, depression or anxiety) </a:t>
            </a:r>
          </a:p>
          <a:p>
            <a:pPr lvl="0" algn="just" defTabSz="914400" eaLnBrk="0" fontAlgn="base" hangingPunct="0">
              <a:spcBef>
                <a:spcPct val="0"/>
              </a:spcBef>
              <a:spcAft>
                <a:spcPct val="0"/>
              </a:spcAft>
            </a:pPr>
            <a:endParaRPr lang="en-GB" altLang="en-US" sz="1100" dirty="0" smtClean="0">
              <a:solidFill>
                <a:srgbClr val="000000"/>
              </a:solidFill>
              <a:cs typeface="Arial" panose="020B0604020202020204" pitchFamily="34" charset="0"/>
            </a:endParaRPr>
          </a:p>
          <a:p>
            <a:pPr lvl="0" algn="just" defTabSz="914400" eaLnBrk="0" fontAlgn="base" hangingPunct="0">
              <a:spcBef>
                <a:spcPct val="0"/>
              </a:spcBef>
              <a:spcAft>
                <a:spcPct val="0"/>
              </a:spcAft>
            </a:pPr>
            <a:r>
              <a:rPr lang="en-GB" altLang="en-US" sz="1100" b="1" dirty="0" smtClean="0">
                <a:solidFill>
                  <a:srgbClr val="000000"/>
                </a:solidFill>
                <a:cs typeface="Arial" panose="020B0604020202020204" pitchFamily="34" charset="0"/>
              </a:rPr>
              <a:t>Pharmacology </a:t>
            </a:r>
            <a:endParaRPr kumimoji="0" lang="en-GB" altLang="en-US" sz="1100" b="1" i="0" u="none" strike="noStrike" cap="none" normalizeH="0" baseline="0" dirty="0">
              <a:ln>
                <a:noFill/>
              </a:ln>
              <a:solidFill>
                <a:srgbClr val="000000"/>
              </a:solidFill>
              <a:effectLst/>
              <a:cs typeface="Arial" panose="020B0604020202020204" pitchFamily="34" charset="0"/>
            </a:endParaRPr>
          </a:p>
          <a:p>
            <a:pPr lvl="0" algn="just" defTabSz="914400" eaLnBrk="0" fontAlgn="base" hangingPunct="0">
              <a:spcBef>
                <a:spcPct val="0"/>
              </a:spcBef>
              <a:spcAft>
                <a:spcPct val="0"/>
              </a:spcAft>
            </a:pPr>
            <a:r>
              <a:rPr lang="en-GB" altLang="en-US" sz="1100" dirty="0" smtClean="0">
                <a:solidFill>
                  <a:srgbClr val="000000"/>
                </a:solidFill>
                <a:cs typeface="Arial" panose="020B0604020202020204" pitchFamily="34" charset="0"/>
              </a:rPr>
              <a:t>Peak plasma concentrations of propranolol occur 1-2 hours after ingestion, so symptoms of overdose will not be seen instantly. Rapid detoriation can occur which can include; confusion, loss of consciousness as well as cardiovascular complications. Propranolol crosses the blood brain barrier (BBB) and so risk of convulsions is significantly higher.</a:t>
            </a:r>
          </a:p>
          <a:p>
            <a:pPr lvl="0" algn="just" defTabSz="914400" eaLnBrk="0" fontAlgn="base" hangingPunct="0">
              <a:spcBef>
                <a:spcPct val="0"/>
              </a:spcBef>
              <a:spcAft>
                <a:spcPct val="0"/>
              </a:spcAft>
            </a:pPr>
            <a:endParaRPr kumimoji="0" lang="en-GB" altLang="en-US" sz="1100" b="0" i="0" u="none" strike="noStrike" cap="none" normalizeH="0" baseline="0" dirty="0">
              <a:ln>
                <a:noFill/>
              </a:ln>
              <a:solidFill>
                <a:srgbClr val="000000"/>
              </a:solidFill>
              <a:effectLst/>
              <a:cs typeface="Arial" panose="020B0604020202020204" pitchFamily="34" charset="0"/>
            </a:endParaRPr>
          </a:p>
          <a:p>
            <a:pPr lvl="0" algn="just" defTabSz="914400" eaLnBrk="0" fontAlgn="base" hangingPunct="0">
              <a:spcBef>
                <a:spcPct val="0"/>
              </a:spcBef>
              <a:spcAft>
                <a:spcPct val="0"/>
              </a:spcAft>
            </a:pPr>
            <a:r>
              <a:rPr lang="en-GB" altLang="en-US" sz="1100" dirty="0" smtClean="0">
                <a:solidFill>
                  <a:srgbClr val="000000"/>
                </a:solidFill>
                <a:cs typeface="Arial" panose="020B0604020202020204" pitchFamily="34" charset="0"/>
              </a:rPr>
              <a:t>Please read on below link 2x </a:t>
            </a:r>
            <a:r>
              <a:rPr lang="en-GB" altLang="en-US" sz="1100" b="1" dirty="0">
                <a:solidFill>
                  <a:srgbClr val="000000"/>
                </a:solidFill>
                <a:cs typeface="Arial" panose="020B0604020202020204" pitchFamily="34" charset="0"/>
              </a:rPr>
              <a:t>P</a:t>
            </a:r>
            <a:r>
              <a:rPr lang="en-GB" altLang="en-US" sz="1100" b="1" dirty="0" smtClean="0">
                <a:solidFill>
                  <a:srgbClr val="000000"/>
                </a:solidFill>
                <a:cs typeface="Arial" panose="020B0604020202020204" pitchFamily="34" charset="0"/>
              </a:rPr>
              <a:t>revention of future death (PFD) reports. </a:t>
            </a:r>
          </a:p>
          <a:p>
            <a:pPr lvl="0" algn="just" defTabSz="914400" eaLnBrk="0" fontAlgn="base" hangingPunct="0">
              <a:spcBef>
                <a:spcPct val="0"/>
              </a:spcBef>
              <a:spcAft>
                <a:spcPct val="0"/>
              </a:spcAft>
            </a:pPr>
            <a:r>
              <a:rPr lang="en-GB" altLang="en-US" sz="1100" dirty="0">
                <a:solidFill>
                  <a:srgbClr val="000000"/>
                </a:solidFill>
                <a:hlinkClick r:id="rId10"/>
              </a:rPr>
              <a:t>https://</a:t>
            </a:r>
            <a:r>
              <a:rPr lang="en-GB" altLang="en-US" sz="1100" dirty="0" smtClean="0">
                <a:solidFill>
                  <a:srgbClr val="000000"/>
                </a:solidFill>
                <a:hlinkClick r:id="rId10"/>
              </a:rPr>
              <a:t>www.pharmacyregulation.org/about-us/news-and-updates/regulate/patient-safety-spotlight-under-recognised-risk-toxicity-propranolol-overdose</a:t>
            </a:r>
            <a:endParaRPr lang="en-GB" altLang="en-US" sz="1100" dirty="0" smtClean="0">
              <a:solidFill>
                <a:srgbClr val="000000"/>
              </a:solidFill>
            </a:endParaRPr>
          </a:p>
          <a:p>
            <a:pPr lvl="0" algn="just" defTabSz="914400" eaLnBrk="0" fontAlgn="base" hangingPunct="0">
              <a:spcBef>
                <a:spcPct val="0"/>
              </a:spcBef>
              <a:spcAft>
                <a:spcPct val="0"/>
              </a:spcAft>
            </a:pPr>
            <a:endParaRPr lang="en-GB" altLang="en-US" sz="1100" dirty="0" smtClean="0">
              <a:solidFill>
                <a:srgbClr val="000000"/>
              </a:solidFill>
            </a:endParaRPr>
          </a:p>
          <a:p>
            <a:pPr lvl="0" algn="just" defTabSz="914400" eaLnBrk="0" fontAlgn="base" hangingPunct="0">
              <a:spcBef>
                <a:spcPct val="0"/>
              </a:spcBef>
              <a:spcAft>
                <a:spcPct val="0"/>
              </a:spcAft>
            </a:pPr>
            <a:r>
              <a:rPr lang="en-GB" altLang="en-US" sz="1100" b="1" u="sng" dirty="0" smtClean="0">
                <a:solidFill>
                  <a:srgbClr val="000000"/>
                </a:solidFill>
                <a:cs typeface="Arial" panose="020B0604020202020204" pitchFamily="34" charset="0"/>
              </a:rPr>
              <a:t>KEY POINTS </a:t>
            </a:r>
            <a:endParaRPr lang="en-GB" altLang="en-US" sz="1100" dirty="0">
              <a:solidFill>
                <a:srgbClr val="000000"/>
              </a:solidFill>
              <a:cs typeface="Arial" panose="020B0604020202020204" pitchFamily="34" charset="0"/>
            </a:endParaRPr>
          </a:p>
          <a:p>
            <a:pPr marL="171450" lvl="0" indent="-171450" algn="just" defTabSz="914400" eaLnBrk="0" fontAlgn="base" hangingPunct="0">
              <a:spcBef>
                <a:spcPct val="0"/>
              </a:spcBef>
              <a:spcAft>
                <a:spcPct val="0"/>
              </a:spcAft>
              <a:buFont typeface="Arial" panose="020B0604020202020204" pitchFamily="34" charset="0"/>
              <a:buChar char="•"/>
            </a:pPr>
            <a:r>
              <a:rPr lang="en-GB" altLang="en-US" sz="1100" dirty="0" smtClean="0">
                <a:solidFill>
                  <a:srgbClr val="000000"/>
                </a:solidFill>
                <a:cs typeface="Arial" panose="020B0604020202020204" pitchFamily="34" charset="0"/>
              </a:rPr>
              <a:t>Prescribe small quantities</a:t>
            </a:r>
          </a:p>
          <a:p>
            <a:pPr marL="171450" lvl="0" indent="-171450" algn="just" defTabSz="914400" eaLnBrk="0" fontAlgn="base" hangingPunct="0">
              <a:spcBef>
                <a:spcPct val="0"/>
              </a:spcBef>
              <a:spcAft>
                <a:spcPct val="0"/>
              </a:spcAft>
              <a:buFont typeface="Arial" panose="020B0604020202020204" pitchFamily="34" charset="0"/>
              <a:buChar char="•"/>
            </a:pPr>
            <a:r>
              <a:rPr lang="en-GB" altLang="en-US" sz="1100" dirty="0" smtClean="0">
                <a:solidFill>
                  <a:srgbClr val="000000"/>
                </a:solidFill>
                <a:cs typeface="Arial" panose="020B0604020202020204" pitchFamily="34" charset="0"/>
              </a:rPr>
              <a:t>Weekly dispensing for at risk patients </a:t>
            </a:r>
          </a:p>
          <a:p>
            <a:pPr marL="171450" lvl="0" indent="-171450" algn="just" defTabSz="914400" eaLnBrk="0" fontAlgn="base" hangingPunct="0">
              <a:spcBef>
                <a:spcPct val="0"/>
              </a:spcBef>
              <a:spcAft>
                <a:spcPct val="0"/>
              </a:spcAft>
              <a:buFont typeface="Arial" panose="020B0604020202020204" pitchFamily="34" charset="0"/>
              <a:buChar char="•"/>
            </a:pPr>
            <a:r>
              <a:rPr lang="en-GB" altLang="en-US" sz="1100" dirty="0" smtClean="0">
                <a:solidFill>
                  <a:srgbClr val="000000"/>
                </a:solidFill>
                <a:cs typeface="Arial" panose="020B0604020202020204" pitchFamily="34" charset="0"/>
              </a:rPr>
              <a:t>Refer patient to specialist where appropriate</a:t>
            </a:r>
          </a:p>
          <a:p>
            <a:pPr marL="171450" lvl="0" indent="-171450" algn="just" defTabSz="914400" eaLnBrk="0" fontAlgn="base" hangingPunct="0">
              <a:spcBef>
                <a:spcPct val="0"/>
              </a:spcBef>
              <a:spcAft>
                <a:spcPct val="0"/>
              </a:spcAft>
              <a:buFont typeface="Arial" panose="020B0604020202020204" pitchFamily="34" charset="0"/>
              <a:buChar char="•"/>
            </a:pPr>
            <a:r>
              <a:rPr lang="en-GB" altLang="en-US" sz="1100" dirty="0" smtClean="0">
                <a:solidFill>
                  <a:srgbClr val="000000"/>
                </a:solidFill>
                <a:cs typeface="Arial" panose="020B0604020202020204" pitchFamily="34" charset="0"/>
              </a:rPr>
              <a:t>Knowing who to contact when raising concerns. </a:t>
            </a:r>
          </a:p>
          <a:p>
            <a:pPr lvl="0" algn="just" defTabSz="914400" eaLnBrk="0" fontAlgn="base" hangingPunct="0">
              <a:spcBef>
                <a:spcPct val="0"/>
              </a:spcBef>
              <a:spcAft>
                <a:spcPct val="0"/>
              </a:spcAf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p:txBody>
      </p:sp>
      <p:pic>
        <p:nvPicPr>
          <p:cNvPr id="15" name="Picture 14"/>
          <p:cNvPicPr>
            <a:picLocks noChangeAspect="1"/>
          </p:cNvPicPr>
          <p:nvPr/>
        </p:nvPicPr>
        <p:blipFill>
          <a:blip r:embed="rId11"/>
          <a:stretch>
            <a:fillRect/>
          </a:stretch>
        </p:blipFill>
        <p:spPr>
          <a:xfrm>
            <a:off x="82157" y="6648450"/>
            <a:ext cx="3544353" cy="832779"/>
          </a:xfrm>
          <a:prstGeom prst="rect">
            <a:avLst/>
          </a:prstGeom>
        </p:spPr>
      </p:pic>
      <p:pic>
        <p:nvPicPr>
          <p:cNvPr id="2058" name="Picture 2057"/>
          <p:cNvPicPr>
            <a:picLocks noChangeAspect="1"/>
          </p:cNvPicPr>
          <p:nvPr/>
        </p:nvPicPr>
        <p:blipFill>
          <a:blip r:embed="rId12"/>
          <a:stretch>
            <a:fillRect/>
          </a:stretch>
        </p:blipFill>
        <p:spPr>
          <a:xfrm>
            <a:off x="3718481" y="2994685"/>
            <a:ext cx="3525158" cy="856768"/>
          </a:xfrm>
          <a:prstGeom prst="rect">
            <a:avLst/>
          </a:prstGeom>
        </p:spPr>
      </p:pic>
      <p:pic>
        <p:nvPicPr>
          <p:cNvPr id="2059" name="Picture 2058"/>
          <p:cNvPicPr>
            <a:picLocks noChangeAspect="1"/>
          </p:cNvPicPr>
          <p:nvPr/>
        </p:nvPicPr>
        <p:blipFill>
          <a:blip r:embed="rId13"/>
          <a:stretch>
            <a:fillRect/>
          </a:stretch>
        </p:blipFill>
        <p:spPr>
          <a:xfrm>
            <a:off x="6360546" y="10048017"/>
            <a:ext cx="1097529" cy="522072"/>
          </a:xfrm>
          <a:prstGeom prst="rect">
            <a:avLst/>
          </a:prstGeom>
        </p:spPr>
      </p:pic>
      <p:graphicFrame>
        <p:nvGraphicFramePr>
          <p:cNvPr id="2061" name="Object 2060"/>
          <p:cNvGraphicFramePr>
            <a:graphicFrameLocks noChangeAspect="1"/>
          </p:cNvGraphicFramePr>
          <p:nvPr>
            <p:extLst>
              <p:ext uri="{D42A27DB-BD31-4B8C-83A1-F6EECF244321}">
                <p14:modId xmlns:p14="http://schemas.microsoft.com/office/powerpoint/2010/main" val="854494755"/>
              </p:ext>
            </p:extLst>
          </p:nvPr>
        </p:nvGraphicFramePr>
        <p:xfrm>
          <a:off x="82156" y="9784276"/>
          <a:ext cx="1289443" cy="907537"/>
        </p:xfrm>
        <a:graphic>
          <a:graphicData uri="http://schemas.openxmlformats.org/presentationml/2006/ole">
            <mc:AlternateContent xmlns:mc="http://schemas.openxmlformats.org/markup-compatibility/2006">
              <mc:Choice xmlns:v="urn:schemas-microsoft-com:vml" Requires="v">
                <p:oleObj spid="_x0000_s1049" name="Acrobat Document" showAsIcon="1" r:id="rId14" imgW="914400" imgH="771480" progId="AcroExch.Document.DC">
                  <p:embed/>
                </p:oleObj>
              </mc:Choice>
              <mc:Fallback>
                <p:oleObj name="Acrobat Document" showAsIcon="1" r:id="rId14" imgW="914400" imgH="771480" progId="AcroExch.Document.DC">
                  <p:embed/>
                  <p:pic>
                    <p:nvPicPr>
                      <p:cNvPr id="0" name=""/>
                      <p:cNvPicPr/>
                      <p:nvPr/>
                    </p:nvPicPr>
                    <p:blipFill>
                      <a:blip r:embed="rId15"/>
                      <a:stretch>
                        <a:fillRect/>
                      </a:stretch>
                    </p:blipFill>
                    <p:spPr>
                      <a:xfrm>
                        <a:off x="82156" y="9784276"/>
                        <a:ext cx="1289443" cy="907537"/>
                      </a:xfrm>
                      <a:prstGeom prst="rect">
                        <a:avLst/>
                      </a:prstGeom>
                    </p:spPr>
                  </p:pic>
                </p:oleObj>
              </mc:Fallback>
            </mc:AlternateContent>
          </a:graphicData>
        </a:graphic>
      </p:graphicFrame>
      <p:graphicFrame>
        <p:nvGraphicFramePr>
          <p:cNvPr id="2062" name="Object 2061"/>
          <p:cNvGraphicFramePr>
            <a:graphicFrameLocks noChangeAspect="1"/>
          </p:cNvGraphicFramePr>
          <p:nvPr>
            <p:extLst>
              <p:ext uri="{D42A27DB-BD31-4B8C-83A1-F6EECF244321}">
                <p14:modId xmlns:p14="http://schemas.microsoft.com/office/powerpoint/2010/main" val="1632088039"/>
              </p:ext>
            </p:extLst>
          </p:nvPr>
        </p:nvGraphicFramePr>
        <p:xfrm>
          <a:off x="1552574" y="9784276"/>
          <a:ext cx="1019176" cy="907537"/>
        </p:xfrm>
        <a:graphic>
          <a:graphicData uri="http://schemas.openxmlformats.org/presentationml/2006/ole">
            <mc:AlternateContent xmlns:mc="http://schemas.openxmlformats.org/markup-compatibility/2006">
              <mc:Choice xmlns:v="urn:schemas-microsoft-com:vml" Requires="v">
                <p:oleObj spid="_x0000_s1050" name="Acrobat Document" showAsIcon="1" r:id="rId16" imgW="914400" imgH="771480" progId="AcroExch.Document.DC">
                  <p:embed/>
                </p:oleObj>
              </mc:Choice>
              <mc:Fallback>
                <p:oleObj name="Acrobat Document" showAsIcon="1" r:id="rId16" imgW="914400" imgH="771480" progId="AcroExch.Document.DC">
                  <p:embed/>
                  <p:pic>
                    <p:nvPicPr>
                      <p:cNvPr id="0" name=""/>
                      <p:cNvPicPr/>
                      <p:nvPr/>
                    </p:nvPicPr>
                    <p:blipFill>
                      <a:blip r:embed="rId17"/>
                      <a:stretch>
                        <a:fillRect/>
                      </a:stretch>
                    </p:blipFill>
                    <p:spPr>
                      <a:xfrm>
                        <a:off x="1552574" y="9784276"/>
                        <a:ext cx="1019176" cy="907537"/>
                      </a:xfrm>
                      <a:prstGeom prst="rect">
                        <a:avLst/>
                      </a:prstGeom>
                    </p:spPr>
                  </p:pic>
                </p:oleObj>
              </mc:Fallback>
            </mc:AlternateContent>
          </a:graphicData>
        </a:graphic>
      </p:graphicFrame>
    </p:spTree>
    <p:extLst>
      <p:ext uri="{BB962C8B-B14F-4D97-AF65-F5344CB8AC3E}">
        <p14:creationId xmlns:p14="http://schemas.microsoft.com/office/powerpoint/2010/main" val="382207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IST Newsletter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D7E3559-1D3F-4E68-8D28-EE976C263A91}" vid="{094A8AC7-8FD3-4292-83BB-4EEC78805C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53322943F5C84FAC6BD66960E8E905" ma:contentTypeVersion="9" ma:contentTypeDescription="Create a new document." ma:contentTypeScope="" ma:versionID="43750e33a376855bff5886c2b120de3f">
  <xsd:schema xmlns:xsd="http://www.w3.org/2001/XMLSchema" xmlns:xs="http://www.w3.org/2001/XMLSchema" xmlns:p="http://schemas.microsoft.com/office/2006/metadata/properties" xmlns:ns2="6e6921b4-a326-4739-8282-09578ce02d36" xmlns:ns3="631ef6fe-9cb8-4877-8b0b-5784ef40b593" targetNamespace="http://schemas.microsoft.com/office/2006/metadata/properties" ma:root="true" ma:fieldsID="1ec2f76b77f22bf183b631512d7eff90" ns2:_="" ns3:_="">
    <xsd:import namespace="6e6921b4-a326-4739-8282-09578ce02d36"/>
    <xsd:import namespace="631ef6fe-9cb8-4877-8b0b-5784ef40b5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921b4-a326-4739-8282-09578ce02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1ef6fe-9cb8-4877-8b0b-5784ef40b5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A04B81-0F5A-4A60-9ED4-A00479ADFCE8}">
  <ds:schemaRefs>
    <ds:schemaRef ds:uri="http://schemas.microsoft.com/sharepoint/v3/contenttype/forms"/>
  </ds:schemaRefs>
</ds:datastoreItem>
</file>

<file path=customXml/itemProps2.xml><?xml version="1.0" encoding="utf-8"?>
<ds:datastoreItem xmlns:ds="http://schemas.openxmlformats.org/officeDocument/2006/customXml" ds:itemID="{0201F069-0698-4DE2-8E54-D5A528D5C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921b4-a326-4739-8282-09578ce02d36"/>
    <ds:schemaRef ds:uri="631ef6fe-9cb8-4877-8b0b-5784ef40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2EE706-6215-4573-8B72-DD3D561C73EF}">
  <ds:schemaRefs>
    <ds:schemaRef ds:uri="631ef6fe-9cb8-4877-8b0b-5784ef40b59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6e6921b4-a326-4739-8282-09578ce02d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MIST Newsletter Template</Template>
  <TotalTime>12208</TotalTime>
  <Words>946</Words>
  <Application>Microsoft Office PowerPoint</Application>
  <PresentationFormat>Custom</PresentationFormat>
  <Paragraphs>106</Paragraphs>
  <Slides>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Calibri</vt:lpstr>
      <vt:lpstr>Calibri Light</vt:lpstr>
      <vt:lpstr>Wingdings</vt:lpstr>
      <vt:lpstr>MIST Newsletter Template</vt:lpstr>
      <vt:lpstr>Adobe Acrobat Document</vt:lpstr>
      <vt:lpstr>PowerPoint Presentation</vt:lpstr>
      <vt:lpstr>PowerPoint Presentation</vt:lpstr>
    </vt:vector>
  </TitlesOfParts>
  <Company>Luton &amp; Dunstable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Jethwa Rajesh</cp:lastModifiedBy>
  <cp:revision>518</cp:revision>
  <dcterms:created xsi:type="dcterms:W3CDTF">2022-03-18T10:25:40Z</dcterms:created>
  <dcterms:modified xsi:type="dcterms:W3CDTF">2024-10-31T13:36:21Z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0x0101004F53322943F5C84FAC6BD66960E8E905</vt:lpwstr>
  </property>
</Properties>
</file>