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6"/>
  </p:notesMasterIdLst>
  <p:sldIdLst>
    <p:sldId id="267" r:id="rId5"/>
    <p:sldId id="259" r:id="rId6"/>
    <p:sldId id="257" r:id="rId7"/>
    <p:sldId id="258" r:id="rId8"/>
    <p:sldId id="260" r:id="rId9"/>
    <p:sldId id="261" r:id="rId10"/>
    <p:sldId id="269" r:id="rId11"/>
    <p:sldId id="266" r:id="rId12"/>
    <p:sldId id="283" r:id="rId13"/>
    <p:sldId id="263" r:id="rId14"/>
    <p:sldId id="265" r:id="rId15"/>
    <p:sldId id="270" r:id="rId16"/>
    <p:sldId id="271" r:id="rId17"/>
    <p:sldId id="272" r:id="rId18"/>
    <p:sldId id="273" r:id="rId19"/>
    <p:sldId id="274" r:id="rId20"/>
    <p:sldId id="276" r:id="rId21"/>
    <p:sldId id="278" r:id="rId22"/>
    <p:sldId id="280" r:id="rId23"/>
    <p:sldId id="284"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CEC9C6F-F7AB-C35E-9F13-77A43832739E}" name="Melissa Meadowcroft" initials="MM" userId="S::melissa.meadowcroft@hoodwoolf.co.uk::b9af4097-487e-43af-8635-d4f0ba98d3d3" providerId="AD"/>
  <p188:author id="{79F4D0ED-56F6-D9EC-5B83-7FE84216A0D5}" name="Steph Hood" initials="SH" userId="S::stephanie.hood@hoodwoolf.co.uk::9fa192c0-126b-4f67-adf7-f79e8ea70c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000000"/>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C70A3-3953-43C5-9DBC-ACE57CA48E49}" type="datetimeFigureOut">
              <a:rPr lang="en-GB" smtClean="0"/>
              <a:t>08/04/2025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03835E-439C-4EC0-9DDA-0ADC7F960D63}" type="slidenum">
              <a:rPr lang="en-GB" smtClean="0"/>
              <a:t>‹#›</a:t>
            </a:fld>
            <a:endParaRPr lang="en-GB" dirty="0"/>
          </a:p>
        </p:txBody>
      </p:sp>
    </p:spTree>
    <p:extLst>
      <p:ext uri="{BB962C8B-B14F-4D97-AF65-F5344CB8AC3E}">
        <p14:creationId xmlns:p14="http://schemas.microsoft.com/office/powerpoint/2010/main" val="1446913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3</a:t>
            </a:fld>
            <a:endParaRPr lang="en-GB" dirty="0"/>
          </a:p>
        </p:txBody>
      </p:sp>
    </p:spTree>
    <p:extLst>
      <p:ext uri="{BB962C8B-B14F-4D97-AF65-F5344CB8AC3E}">
        <p14:creationId xmlns:p14="http://schemas.microsoft.com/office/powerpoint/2010/main" val="75310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10</a:t>
            </a:fld>
            <a:endParaRPr lang="en-GB" dirty="0"/>
          </a:p>
        </p:txBody>
      </p:sp>
    </p:spTree>
    <p:extLst>
      <p:ext uri="{BB962C8B-B14F-4D97-AF65-F5344CB8AC3E}">
        <p14:creationId xmlns:p14="http://schemas.microsoft.com/office/powerpoint/2010/main" val="3156722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03835E-439C-4EC0-9DDA-0ADC7F960D63}" type="slidenum">
              <a:rPr lang="en-GB" smtClean="0"/>
              <a:t>15</a:t>
            </a:fld>
            <a:endParaRPr lang="en-GB" dirty="0"/>
          </a:p>
        </p:txBody>
      </p:sp>
    </p:spTree>
    <p:extLst>
      <p:ext uri="{BB962C8B-B14F-4D97-AF65-F5344CB8AC3E}">
        <p14:creationId xmlns:p14="http://schemas.microsoft.com/office/powerpoint/2010/main" val="4008682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3013B-EBA7-8233-11B8-2A435FB1952B}"/>
              </a:ext>
            </a:extLst>
          </p:cNvPr>
          <p:cNvSpPr>
            <a:spLocks noGrp="1"/>
          </p:cNvSpPr>
          <p:nvPr>
            <p:ph type="ctrTitle"/>
          </p:nvPr>
        </p:nvSpPr>
        <p:spPr>
          <a:xfrm>
            <a:off x="845506" y="1682977"/>
            <a:ext cx="10577867"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555668-C692-EA24-9702-B71980F39129}"/>
              </a:ext>
            </a:extLst>
          </p:cNvPr>
          <p:cNvSpPr>
            <a:spLocks noGrp="1"/>
          </p:cNvSpPr>
          <p:nvPr>
            <p:ph type="subTitle" idx="1"/>
          </p:nvPr>
        </p:nvSpPr>
        <p:spPr>
          <a:xfrm>
            <a:off x="845506" y="4162652"/>
            <a:ext cx="10577867"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233658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838200" y="1200583"/>
            <a:ext cx="10515600" cy="611649"/>
          </a:xfrm>
          <a:prstGeom prst="rect">
            <a:avLst/>
          </a:prstGeom>
        </p:spPr>
        <p:txBody>
          <a:bodyPr>
            <a:normAutofit/>
          </a:bodyPr>
          <a:lstStyle>
            <a:lvl1pPr>
              <a:defRPr sz="2800" b="1">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838200" y="1915885"/>
            <a:ext cx="10515600" cy="4136572"/>
          </a:xfrm>
          <a:prstGeom prst="rect">
            <a:avLst/>
          </a:prstGeom>
        </p:spPr>
        <p:txBody>
          <a:bodyPr>
            <a:normAutofit/>
          </a:bodyPr>
          <a:lstStyle>
            <a:lvl1pPr indent="-234000">
              <a:lnSpc>
                <a:spcPct val="108000"/>
              </a:lnSpc>
              <a:spcBef>
                <a:spcPts val="0"/>
              </a:spcBef>
              <a:defRPr sz="1600">
                <a:latin typeface="Arial" panose="020B0604020202020204" pitchFamily="34" charset="0"/>
                <a:cs typeface="Arial" panose="020B0604020202020204" pitchFamily="34" charset="0"/>
              </a:defRPr>
            </a:lvl1pPr>
            <a:lvl2pPr indent="-234000">
              <a:lnSpc>
                <a:spcPct val="108000"/>
              </a:lnSpc>
              <a:spcBef>
                <a:spcPts val="0"/>
              </a:spcBef>
              <a:defRPr sz="1600">
                <a:latin typeface="Arial" panose="020B0604020202020204" pitchFamily="34" charset="0"/>
                <a:cs typeface="Arial" panose="020B0604020202020204" pitchFamily="34" charset="0"/>
              </a:defRPr>
            </a:lvl2pPr>
            <a:lvl3pPr indent="-234000">
              <a:lnSpc>
                <a:spcPct val="108000"/>
              </a:lnSpc>
              <a:spcBef>
                <a:spcPts val="0"/>
              </a:spcBef>
              <a:defRPr sz="1600">
                <a:latin typeface="Arial" panose="020B0604020202020204" pitchFamily="34" charset="0"/>
                <a:cs typeface="Arial" panose="020B0604020202020204" pitchFamily="34" charset="0"/>
              </a:defRPr>
            </a:lvl3pPr>
            <a:lvl4pPr indent="-234000">
              <a:lnSpc>
                <a:spcPct val="108000"/>
              </a:lnSpc>
              <a:spcBef>
                <a:spcPts val="0"/>
              </a:spcBef>
              <a:defRPr sz="1600">
                <a:latin typeface="Arial" panose="020B0604020202020204" pitchFamily="34" charset="0"/>
                <a:cs typeface="Arial" panose="020B0604020202020204" pitchFamily="34" charset="0"/>
              </a:defRPr>
            </a:lvl4pPr>
            <a:lvl5pPr indent="-234000">
              <a:lnSpc>
                <a:spcPct val="108000"/>
              </a:lnSpc>
              <a:spcBef>
                <a:spcPts val="0"/>
              </a:spcBef>
              <a:defRPr sz="16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44281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1203973"/>
            <a:ext cx="10515600" cy="608259"/>
          </a:xfrm>
          <a:prstGeom prst="rect">
            <a:avLst/>
          </a:prstGeom>
        </p:spPr>
        <p:txBody>
          <a:bodyPr vert="horz" lIns="91440" tIns="45720" rIns="91440" bIns="45720" rtlCol="0" anchor="ctr">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915885"/>
            <a:ext cx="10515600" cy="4261077"/>
          </a:xfrm>
          <a:prstGeom prst="rect">
            <a:avLst/>
          </a:prstGeom>
        </p:spPr>
        <p:txBody>
          <a:bodyPr vert="horz" lIns="91440" tIns="45720" rIns="91440" bIns="45720" rtlCol="0">
            <a:normAutofit/>
          </a:bodyPr>
          <a:lstStyle/>
          <a:p>
            <a:pPr lvl="0" indent="-234000">
              <a:lnSpc>
                <a:spcPct val="108000"/>
              </a:lnSpc>
              <a:spcBef>
                <a:spcPts val="0"/>
              </a:spcBef>
            </a:pPr>
            <a:r>
              <a:rPr lang="en-US"/>
              <a:t>Click to edit Master text styles</a:t>
            </a:r>
          </a:p>
          <a:p>
            <a:pPr lvl="1" indent="-234000">
              <a:lnSpc>
                <a:spcPct val="108000"/>
              </a:lnSpc>
              <a:spcBef>
                <a:spcPts val="0"/>
              </a:spcBef>
            </a:pPr>
            <a:r>
              <a:rPr lang="en-US"/>
              <a:t>Second level</a:t>
            </a:r>
          </a:p>
          <a:p>
            <a:pPr lvl="2" indent="-234000">
              <a:lnSpc>
                <a:spcPct val="108000"/>
              </a:lnSpc>
              <a:spcBef>
                <a:spcPts val="0"/>
              </a:spcBef>
            </a:pPr>
            <a:r>
              <a:rPr lang="en-US"/>
              <a:t>Third level</a:t>
            </a:r>
          </a:p>
          <a:p>
            <a:pPr lvl="3" indent="-234000">
              <a:lnSpc>
                <a:spcPct val="108000"/>
              </a:lnSpc>
              <a:spcBef>
                <a:spcPts val="0"/>
              </a:spcBef>
            </a:pPr>
            <a:r>
              <a:rPr lang="en-US"/>
              <a:t>Fourth level</a:t>
            </a:r>
          </a:p>
          <a:p>
            <a:pPr lvl="4" indent="-234000">
              <a:lnSpc>
                <a:spcPct val="108000"/>
              </a:lnSpc>
              <a:spcBef>
                <a:spcPts val="0"/>
              </a:spcBef>
            </a:pPr>
            <a:r>
              <a:rPr lang="en-US"/>
              <a:t>Fifth level</a:t>
            </a:r>
            <a:endParaRPr lang="en-GB"/>
          </a:p>
        </p:txBody>
      </p:sp>
      <p:pic>
        <p:nvPicPr>
          <p:cNvPr id="8" name="Picture 7" descr="A drawing of a sun and clouds&#10;&#10;Description automatically generated">
            <a:extLst>
              <a:ext uri="{FF2B5EF4-FFF2-40B4-BE49-F238E27FC236}">
                <a16:creationId xmlns:a16="http://schemas.microsoft.com/office/drawing/2014/main" id="{82E79370-662B-E1F2-747D-01C72269A64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91314" y="352518"/>
            <a:ext cx="776628" cy="672069"/>
          </a:xfrm>
          <a:prstGeom prst="rect">
            <a:avLst/>
          </a:prstGeom>
        </p:spPr>
      </p:pic>
      <p:sp>
        <p:nvSpPr>
          <p:cNvPr id="4" name="TextBox 3">
            <a:extLst>
              <a:ext uri="{FF2B5EF4-FFF2-40B4-BE49-F238E27FC236}">
                <a16:creationId xmlns:a16="http://schemas.microsoft.com/office/drawing/2014/main" id="{2143F0BE-5A03-88E1-65DF-441FCD86955A}"/>
              </a:ext>
            </a:extLst>
          </p:cNvPr>
          <p:cNvSpPr txBox="1"/>
          <p:nvPr userDrawn="1"/>
        </p:nvSpPr>
        <p:spPr>
          <a:xfrm>
            <a:off x="449886" y="6366982"/>
            <a:ext cx="776628"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A131F02F-324C-770F-E832-457CF31F089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403116" y="352518"/>
            <a:ext cx="1340848" cy="540000"/>
          </a:xfrm>
          <a:prstGeom prst="rect">
            <a:avLst/>
          </a:prstGeom>
        </p:spPr>
      </p:pic>
    </p:spTree>
    <p:extLst>
      <p:ext uri="{BB962C8B-B14F-4D97-AF65-F5344CB8AC3E}">
        <p14:creationId xmlns:p14="http://schemas.microsoft.com/office/powerpoint/2010/main" val="3287801623"/>
      </p:ext>
    </p:extLst>
  </p:cSld>
  <p:clrMap bg1="lt1" tx1="dk1" bg2="lt2" tx2="dk2" accent1="accent1" accent2="accent2" accent3="accent3" accent4="accent4" accent5="accent5" accent6="accent6" hlink="hlink" folHlink="folHlink"/>
  <p:sldLayoutIdLst>
    <p:sldLayoutId id="2147483662" r:id="rId1"/>
    <p:sldLayoutId id="2147483661" r:id="rId2"/>
  </p:sldLayoutIdLst>
  <p:hf sldNum="0" hdr="0" dt="0"/>
  <p:txStyles>
    <p:titleStyle>
      <a:lvl1pPr algn="l" defTabSz="914400" rtl="0" eaLnBrk="1" latinLnBrk="0" hangingPunct="1">
        <a:lnSpc>
          <a:spcPct val="90000"/>
        </a:lnSpc>
        <a:spcBef>
          <a:spcPct val="0"/>
        </a:spcBef>
        <a:buNone/>
        <a:defRPr lang="en-GB" sz="2800" b="1" kern="1200">
          <a:solidFill>
            <a:srgbClr val="005EB8"/>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en-GB"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s://www.elft.nhs.uk/ncel/contact-u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sv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62FF5-4E52-6F79-EDB3-5C40D88212FE}"/>
              </a:ext>
            </a:extLst>
          </p:cNvPr>
          <p:cNvSpPr>
            <a:spLocks noGrp="1"/>
          </p:cNvSpPr>
          <p:nvPr>
            <p:ph type="ctrTitle"/>
          </p:nvPr>
        </p:nvSpPr>
        <p:spPr>
          <a:xfrm>
            <a:off x="1061545" y="1532466"/>
            <a:ext cx="9970522" cy="3793068"/>
          </a:xfrm>
        </p:spPr>
        <p:txBody>
          <a:bodyPr>
            <a:normAutofit fontScale="90000"/>
          </a:bodyPr>
          <a:lstStyle/>
          <a:p>
            <a:pPr algn="l"/>
            <a:r>
              <a:rPr lang="en-US" sz="4400" dirty="0"/>
              <a:t>A new way of delivering some of our child and adolescent mental health services in North Central and North East London</a:t>
            </a:r>
            <a:br>
              <a:rPr lang="en-US" sz="4400" dirty="0"/>
            </a:br>
            <a:br>
              <a:rPr lang="en-US" sz="4400" dirty="0"/>
            </a:br>
            <a:r>
              <a:rPr lang="en-US" sz="4400" dirty="0"/>
              <a:t>Approved Interim plans for a temporary change to current arrangements </a:t>
            </a:r>
            <a:endParaRPr lang="en-GB" sz="4400" dirty="0"/>
          </a:p>
        </p:txBody>
      </p:sp>
      <p:sp>
        <p:nvSpPr>
          <p:cNvPr id="3" name="Subtitle 2">
            <a:extLst>
              <a:ext uri="{FF2B5EF4-FFF2-40B4-BE49-F238E27FC236}">
                <a16:creationId xmlns:a16="http://schemas.microsoft.com/office/drawing/2014/main" id="{EDB185AA-7FE7-F513-AC79-9049A8C85924}"/>
              </a:ext>
            </a:extLst>
          </p:cNvPr>
          <p:cNvSpPr>
            <a:spLocks noGrp="1"/>
          </p:cNvSpPr>
          <p:nvPr>
            <p:ph type="subTitle" idx="4294967295"/>
          </p:nvPr>
        </p:nvSpPr>
        <p:spPr>
          <a:xfrm>
            <a:off x="1061545" y="5702849"/>
            <a:ext cx="2427889" cy="518017"/>
          </a:xfrm>
        </p:spPr>
        <p:txBody>
          <a:bodyPr>
            <a:normAutofit/>
          </a:bodyPr>
          <a:lstStyle/>
          <a:p>
            <a:pPr marL="0" indent="0">
              <a:buNone/>
            </a:pPr>
            <a:r>
              <a:rPr lang="en-US" sz="2400" b="1" dirty="0"/>
              <a:t>March 2025</a:t>
            </a:r>
            <a:endParaRPr lang="en-GB" sz="2400" b="1" dirty="0"/>
          </a:p>
        </p:txBody>
      </p:sp>
    </p:spTree>
    <p:extLst>
      <p:ext uri="{BB962C8B-B14F-4D97-AF65-F5344CB8AC3E}">
        <p14:creationId xmlns:p14="http://schemas.microsoft.com/office/powerpoint/2010/main" val="394036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EAF1B-2441-A79C-E1D1-B72B96D526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74D14D-20CC-89BB-6B1C-1ABD9ED868DC}"/>
              </a:ext>
            </a:extLst>
          </p:cNvPr>
          <p:cNvSpPr>
            <a:spLocks noGrp="1"/>
          </p:cNvSpPr>
          <p:nvPr>
            <p:ph type="title"/>
          </p:nvPr>
        </p:nvSpPr>
        <p:spPr/>
        <p:txBody>
          <a:bodyPr>
            <a:normAutofit/>
          </a:bodyPr>
          <a:lstStyle/>
          <a:p>
            <a:r>
              <a:rPr lang="en-US" dirty="0">
                <a:latin typeface="Arial"/>
                <a:cs typeface="Arial"/>
              </a:rPr>
              <a:t>We also extended coverage of a new home treatment team</a:t>
            </a:r>
            <a:endParaRPr lang="en-GB" dirty="0">
              <a:latin typeface="Arial"/>
              <a:cs typeface="Arial"/>
            </a:endParaRPr>
          </a:p>
        </p:txBody>
      </p:sp>
      <p:sp>
        <p:nvSpPr>
          <p:cNvPr id="3" name="Content Placeholder 2">
            <a:extLst>
              <a:ext uri="{FF2B5EF4-FFF2-40B4-BE49-F238E27FC236}">
                <a16:creationId xmlns:a16="http://schemas.microsoft.com/office/drawing/2014/main" id="{28DC7B67-6BC1-3DC6-AF9B-019B4F08828D}"/>
              </a:ext>
            </a:extLst>
          </p:cNvPr>
          <p:cNvSpPr>
            <a:spLocks noGrp="1"/>
          </p:cNvSpPr>
          <p:nvPr>
            <p:ph sz="quarter" idx="10"/>
          </p:nvPr>
        </p:nvSpPr>
        <p:spPr>
          <a:xfrm>
            <a:off x="838200" y="1915885"/>
            <a:ext cx="3024000" cy="4136572"/>
          </a:xfrm>
        </p:spPr>
        <p:txBody>
          <a:bodyPr vert="horz" lIns="91440" tIns="45720" rIns="91440" bIns="45720" rtlCol="0" anchor="t">
            <a:normAutofit/>
          </a:bodyPr>
          <a:lstStyle/>
          <a:p>
            <a:pPr marL="0" indent="0">
              <a:buNone/>
            </a:pPr>
            <a:r>
              <a:rPr lang="en-US" sz="1800" dirty="0"/>
              <a:t>A newly established intensive home treatment team was extended to cover the whole of North Central London. </a:t>
            </a:r>
            <a:br>
              <a:rPr lang="en-US" sz="1800" dirty="0"/>
            </a:br>
            <a:endParaRPr lang="en-US" sz="1800" dirty="0"/>
          </a:p>
          <a:p>
            <a:pPr marL="0" indent="0">
              <a:buNone/>
            </a:pPr>
            <a:r>
              <a:rPr lang="en-US" sz="1800" dirty="0">
                <a:latin typeface="Arial"/>
                <a:cs typeface="Arial"/>
              </a:rPr>
              <a:t>The development of this team means that young people are only admitted for inpatient mental health care when it is absolutely necessary.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5" name="Picture 4" descr="A map of different colors&#10;&#10;Description automatically generated">
            <a:extLst>
              <a:ext uri="{FF2B5EF4-FFF2-40B4-BE49-F238E27FC236}">
                <a16:creationId xmlns:a16="http://schemas.microsoft.com/office/drawing/2014/main" id="{0C9189BA-1631-5D13-CA54-81E00AC91AB1}"/>
              </a:ext>
            </a:extLst>
          </p:cNvPr>
          <p:cNvPicPr>
            <a:picLocks noChangeAspect="1"/>
          </p:cNvPicPr>
          <p:nvPr/>
        </p:nvPicPr>
        <p:blipFill>
          <a:blip r:embed="rId3">
            <a:extLst>
              <a:ext uri="{28A0092B-C50C-407E-A947-70E740481C1C}">
                <a14:useLocalDpi xmlns:a14="http://schemas.microsoft.com/office/drawing/2010/main" val="0"/>
              </a:ext>
            </a:extLst>
          </a:blip>
          <a:srcRect l="19936" t="19182" r="20500" b="11746"/>
          <a:stretch/>
        </p:blipFill>
        <p:spPr>
          <a:xfrm>
            <a:off x="3891188" y="1915885"/>
            <a:ext cx="7462612" cy="4867687"/>
          </a:xfrm>
          <a:prstGeom prst="rect">
            <a:avLst/>
          </a:prstGeom>
        </p:spPr>
      </p:pic>
      <p:sp>
        <p:nvSpPr>
          <p:cNvPr id="8" name="TextBox 7">
            <a:extLst>
              <a:ext uri="{FF2B5EF4-FFF2-40B4-BE49-F238E27FC236}">
                <a16:creationId xmlns:a16="http://schemas.microsoft.com/office/drawing/2014/main" id="{7346910C-A35D-EBF3-5C74-0122CB68B902}"/>
              </a:ext>
            </a:extLst>
          </p:cNvPr>
          <p:cNvSpPr txBox="1"/>
          <p:nvPr/>
        </p:nvSpPr>
        <p:spPr>
          <a:xfrm>
            <a:off x="9781953" y="6309968"/>
            <a:ext cx="2211571" cy="523220"/>
          </a:xfrm>
          <a:prstGeom prst="rect">
            <a:avLst/>
          </a:prstGeom>
          <a:noFill/>
        </p:spPr>
        <p:txBody>
          <a:bodyPr wrap="square" rtlCol="0">
            <a:spAutoFit/>
          </a:bodyPr>
          <a:lstStyle/>
          <a:p>
            <a:r>
              <a:rPr lang="en-GB" sz="1400" dirty="0">
                <a:solidFill>
                  <a:schemeClr val="bg2">
                    <a:lumMod val="25000"/>
                  </a:schemeClr>
                </a:solidFill>
              </a:rPr>
              <a:t>Intensive home treatment team coverage area</a:t>
            </a:r>
          </a:p>
        </p:txBody>
      </p:sp>
    </p:spTree>
    <p:extLst>
      <p:ext uri="{BB962C8B-B14F-4D97-AF65-F5344CB8AC3E}">
        <p14:creationId xmlns:p14="http://schemas.microsoft.com/office/powerpoint/2010/main" val="1108986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092BE-A90D-9A9A-1469-B82FBA9D6B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4F6811-EDA3-3867-A122-703A6684DEE0}"/>
              </a:ext>
            </a:extLst>
          </p:cNvPr>
          <p:cNvSpPr>
            <a:spLocks noGrp="1"/>
          </p:cNvSpPr>
          <p:nvPr>
            <p:ph type="ctrTitle"/>
          </p:nvPr>
        </p:nvSpPr>
        <p:spPr>
          <a:xfrm>
            <a:off x="15766" y="2235200"/>
            <a:ext cx="12160469" cy="2387600"/>
          </a:xfrm>
        </p:spPr>
        <p:txBody>
          <a:bodyPr anchor="ctr">
            <a:normAutofit/>
          </a:bodyPr>
          <a:lstStyle/>
          <a:p>
            <a:r>
              <a:rPr lang="en-US" dirty="0"/>
              <a:t>Why do we need to </a:t>
            </a:r>
            <a:br>
              <a:rPr lang="en-US" dirty="0"/>
            </a:br>
            <a:r>
              <a:rPr lang="en-US" dirty="0"/>
              <a:t>change our approach?</a:t>
            </a:r>
            <a:endParaRPr lang="en-GB" dirty="0"/>
          </a:p>
        </p:txBody>
      </p:sp>
    </p:spTree>
    <p:extLst>
      <p:ext uri="{BB962C8B-B14F-4D97-AF65-F5344CB8AC3E}">
        <p14:creationId xmlns:p14="http://schemas.microsoft.com/office/powerpoint/2010/main" val="134301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8041E-2B0F-7154-8CED-4208DA6807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F0B0D-90AD-E2E5-76D4-727CF32E9DC1}"/>
              </a:ext>
            </a:extLst>
          </p:cNvPr>
          <p:cNvSpPr>
            <a:spLocks noGrp="1"/>
          </p:cNvSpPr>
          <p:nvPr>
            <p:ph type="title"/>
          </p:nvPr>
        </p:nvSpPr>
        <p:spPr/>
        <p:txBody>
          <a:bodyPr/>
          <a:lstStyle/>
          <a:p>
            <a:r>
              <a:rPr lang="en-US" dirty="0"/>
              <a:t>We need to change our approach</a:t>
            </a:r>
            <a:endParaRPr lang="en-GB" dirty="0"/>
          </a:p>
        </p:txBody>
      </p:sp>
      <p:sp>
        <p:nvSpPr>
          <p:cNvPr id="3" name="Content Placeholder 2">
            <a:extLst>
              <a:ext uri="{FF2B5EF4-FFF2-40B4-BE49-F238E27FC236}">
                <a16:creationId xmlns:a16="http://schemas.microsoft.com/office/drawing/2014/main" id="{7F22106A-4550-692C-B9FA-37B375007CCA}"/>
              </a:ext>
            </a:extLst>
          </p:cNvPr>
          <p:cNvSpPr>
            <a:spLocks noGrp="1"/>
          </p:cNvSpPr>
          <p:nvPr>
            <p:ph sz="quarter" idx="10"/>
          </p:nvPr>
        </p:nvSpPr>
        <p:spPr>
          <a:xfrm>
            <a:off x="838200" y="1915885"/>
            <a:ext cx="10260496" cy="2181194"/>
          </a:xfrm>
        </p:spPr>
        <p:txBody>
          <a:bodyPr vert="horz" lIns="91440" tIns="45720" rIns="91440" bIns="45720" rtlCol="0" anchor="t">
            <a:normAutofit/>
          </a:bodyPr>
          <a:lstStyle/>
          <a:p>
            <a:pPr marL="0" indent="0">
              <a:buNone/>
            </a:pPr>
            <a:r>
              <a:rPr lang="en-US" sz="1800" dirty="0">
                <a:latin typeface="Arial"/>
                <a:cs typeface="Arial"/>
              </a:rPr>
              <a:t>While it is good news that we have not had to transfer any young patients out of our geographic area for care during this time, we need to adapt and improve upon the temporary arrangements currently in place. </a:t>
            </a:r>
            <a:br>
              <a:rPr lang="en-US" sz="1800" dirty="0">
                <a:latin typeface="Arial"/>
                <a:cs typeface="Arial"/>
              </a:rPr>
            </a:br>
            <a:br>
              <a:rPr lang="en-US" sz="1800" dirty="0">
                <a:latin typeface="Arial"/>
                <a:cs typeface="Arial"/>
              </a:rPr>
            </a:br>
            <a:r>
              <a:rPr lang="en-US" sz="1800" dirty="0">
                <a:latin typeface="Arial"/>
                <a:cs typeface="Arial"/>
              </a:rPr>
              <a:t>This is because:</a:t>
            </a:r>
            <a:br>
              <a:rPr lang="en-US" sz="1800" dirty="0">
                <a:latin typeface="Arial"/>
                <a:cs typeface="Arial"/>
              </a:rPr>
            </a:br>
            <a:endParaRPr lang="en-US" sz="1800" dirty="0">
              <a:latin typeface="Arial"/>
              <a:cs typeface="Arial"/>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4" name="Oval 3">
            <a:extLst>
              <a:ext uri="{FF2B5EF4-FFF2-40B4-BE49-F238E27FC236}">
                <a16:creationId xmlns:a16="http://schemas.microsoft.com/office/drawing/2014/main" id="{2D4433F0-96E2-6768-49BF-AE6CB7A1C13E}"/>
              </a:ext>
            </a:extLst>
          </p:cNvPr>
          <p:cNvSpPr/>
          <p:nvPr/>
        </p:nvSpPr>
        <p:spPr>
          <a:xfrm>
            <a:off x="2169477" y="368656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6" name="Picture 5" descr="A group of people with arrows and a black background&#10;&#10;Description automatically generated">
            <a:extLst>
              <a:ext uri="{FF2B5EF4-FFF2-40B4-BE49-F238E27FC236}">
                <a16:creationId xmlns:a16="http://schemas.microsoft.com/office/drawing/2014/main" id="{46155D13-8020-5234-29FD-B7F4C68CD2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5477" y="3812563"/>
            <a:ext cx="468000" cy="468000"/>
          </a:xfrm>
          <a:prstGeom prst="rect">
            <a:avLst/>
          </a:prstGeom>
        </p:spPr>
      </p:pic>
      <p:sp>
        <p:nvSpPr>
          <p:cNvPr id="15" name="TextBox 14">
            <a:extLst>
              <a:ext uri="{FF2B5EF4-FFF2-40B4-BE49-F238E27FC236}">
                <a16:creationId xmlns:a16="http://schemas.microsoft.com/office/drawing/2014/main" id="{06E63FC3-9793-2AF2-0E5D-0ACF368EBAE8}"/>
              </a:ext>
            </a:extLst>
          </p:cNvPr>
          <p:cNvSpPr txBox="1"/>
          <p:nvPr/>
        </p:nvSpPr>
        <p:spPr>
          <a:xfrm>
            <a:off x="3015477" y="3861897"/>
            <a:ext cx="700704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Our other three inpatient units are seeing and treating more people</a:t>
            </a:r>
            <a:endParaRPr lang="en-GB"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40C98408-9D54-BCF5-D12B-DC87C6D4BFC2}"/>
              </a:ext>
            </a:extLst>
          </p:cNvPr>
          <p:cNvGrpSpPr/>
          <p:nvPr/>
        </p:nvGrpSpPr>
        <p:grpSpPr>
          <a:xfrm>
            <a:off x="2169477" y="4522909"/>
            <a:ext cx="720000" cy="720000"/>
            <a:chOff x="838200" y="4984527"/>
            <a:chExt cx="720000" cy="720000"/>
          </a:xfrm>
        </p:grpSpPr>
        <p:sp>
          <p:nvSpPr>
            <p:cNvPr id="9" name="Oval 8">
              <a:extLst>
                <a:ext uri="{FF2B5EF4-FFF2-40B4-BE49-F238E27FC236}">
                  <a16:creationId xmlns:a16="http://schemas.microsoft.com/office/drawing/2014/main" id="{D729F172-2A32-2472-97EC-95B2F7AED388}"/>
                </a:ext>
              </a:extLst>
            </p:cNvPr>
            <p:cNvSpPr/>
            <p:nvPr/>
          </p:nvSpPr>
          <p:spPr>
            <a:xfrm>
              <a:off x="838200" y="4984527"/>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12" name="Picture 11" descr="A pink location pin and house&#10;&#10;Description automatically generated">
              <a:extLst>
                <a:ext uri="{FF2B5EF4-FFF2-40B4-BE49-F238E27FC236}">
                  <a16:creationId xmlns:a16="http://schemas.microsoft.com/office/drawing/2014/main" id="{3F99F826-6E87-A616-EA33-2FAF8AAE82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200" y="5110527"/>
              <a:ext cx="468000" cy="468000"/>
            </a:xfrm>
            <a:prstGeom prst="rect">
              <a:avLst/>
            </a:prstGeom>
          </p:spPr>
        </p:pic>
      </p:grpSp>
      <p:sp>
        <p:nvSpPr>
          <p:cNvPr id="16" name="TextBox 15">
            <a:extLst>
              <a:ext uri="{FF2B5EF4-FFF2-40B4-BE49-F238E27FC236}">
                <a16:creationId xmlns:a16="http://schemas.microsoft.com/office/drawing/2014/main" id="{9202B5AD-4227-7F1B-EC75-1FD70C14FF9B}"/>
              </a:ext>
            </a:extLst>
          </p:cNvPr>
          <p:cNvSpPr txBox="1"/>
          <p:nvPr/>
        </p:nvSpPr>
        <p:spPr>
          <a:xfrm>
            <a:off x="3015477" y="4698243"/>
            <a:ext cx="6314549" cy="369332"/>
          </a:xfrm>
          <a:prstGeom prst="rect">
            <a:avLst/>
          </a:prstGeom>
          <a:noFill/>
        </p:spPr>
        <p:txBody>
          <a:bodyPr wrap="none" rtlCol="0">
            <a:spAutoFit/>
          </a:bodyPr>
          <a:lstStyle/>
          <a:p>
            <a:pPr marL="285750" indent="-285750"/>
            <a:r>
              <a:rPr lang="en-US" dirty="0">
                <a:latin typeface="Arial" panose="020B0604020202020204" pitchFamily="34" charset="0"/>
                <a:cs typeface="Arial" panose="020B0604020202020204" pitchFamily="34" charset="0"/>
              </a:rPr>
              <a:t>Some children and young people are having to travel further</a:t>
            </a:r>
          </a:p>
        </p:txBody>
      </p:sp>
    </p:spTree>
    <p:extLst>
      <p:ext uri="{BB962C8B-B14F-4D97-AF65-F5344CB8AC3E}">
        <p14:creationId xmlns:p14="http://schemas.microsoft.com/office/powerpoint/2010/main" val="35842029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233AD-31DB-0632-BC0F-DB24A72625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AB8374-4774-B5D5-84FB-AD1ECC3985E8}"/>
              </a:ext>
            </a:extLst>
          </p:cNvPr>
          <p:cNvSpPr>
            <a:spLocks noGrp="1"/>
          </p:cNvSpPr>
          <p:nvPr>
            <p:ph type="ctrTitle"/>
          </p:nvPr>
        </p:nvSpPr>
        <p:spPr>
          <a:xfrm>
            <a:off x="15766" y="2235200"/>
            <a:ext cx="12160469" cy="2387600"/>
          </a:xfrm>
        </p:spPr>
        <p:txBody>
          <a:bodyPr anchor="ctr">
            <a:normAutofit/>
          </a:bodyPr>
          <a:lstStyle/>
          <a:p>
            <a:r>
              <a:rPr lang="en-US" dirty="0"/>
              <a:t>Developing the  </a:t>
            </a:r>
            <a:br>
              <a:rPr lang="en-US" dirty="0"/>
            </a:br>
            <a:r>
              <a:rPr lang="en-US" dirty="0"/>
              <a:t>interim arrangements</a:t>
            </a:r>
            <a:endParaRPr lang="en-GB" dirty="0"/>
          </a:p>
        </p:txBody>
      </p:sp>
    </p:spTree>
    <p:extLst>
      <p:ext uri="{BB962C8B-B14F-4D97-AF65-F5344CB8AC3E}">
        <p14:creationId xmlns:p14="http://schemas.microsoft.com/office/powerpoint/2010/main" val="1277248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A270A-A5FF-6E8C-FB31-6CB58C7681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7914E6-1C8A-5E6F-D5DB-83786870BEBD}"/>
              </a:ext>
            </a:extLst>
          </p:cNvPr>
          <p:cNvSpPr>
            <a:spLocks noGrp="1"/>
          </p:cNvSpPr>
          <p:nvPr>
            <p:ph type="title"/>
          </p:nvPr>
        </p:nvSpPr>
        <p:spPr/>
        <p:txBody>
          <a:bodyPr/>
          <a:lstStyle/>
          <a:p>
            <a:r>
              <a:rPr lang="en-US" dirty="0"/>
              <a:t>Who developed the proposed interim arrangements?</a:t>
            </a:r>
            <a:endParaRPr lang="en-GB" dirty="0"/>
          </a:p>
        </p:txBody>
      </p:sp>
      <p:sp>
        <p:nvSpPr>
          <p:cNvPr id="3" name="Content Placeholder 2">
            <a:extLst>
              <a:ext uri="{FF2B5EF4-FFF2-40B4-BE49-F238E27FC236}">
                <a16:creationId xmlns:a16="http://schemas.microsoft.com/office/drawing/2014/main" id="{3EB44BA5-F88F-D4F2-5AFD-9D81A45F7F17}"/>
              </a:ext>
            </a:extLst>
          </p:cNvPr>
          <p:cNvSpPr>
            <a:spLocks noGrp="1"/>
          </p:cNvSpPr>
          <p:nvPr>
            <p:ph sz="quarter" idx="10"/>
          </p:nvPr>
        </p:nvSpPr>
        <p:spPr>
          <a:xfrm>
            <a:off x="838201" y="1915884"/>
            <a:ext cx="5787044" cy="4518045"/>
          </a:xfrm>
        </p:spPr>
        <p:txBody>
          <a:bodyPr>
            <a:normAutofit fontScale="92500" lnSpcReduction="10000"/>
          </a:bodyPr>
          <a:lstStyle/>
          <a:p>
            <a:pPr marL="0" indent="0">
              <a:buNone/>
            </a:pPr>
            <a:r>
              <a:rPr lang="en-US" sz="1800" dirty="0"/>
              <a:t>A senior clinician from each of the NHS trusts providing mental health care in our area came together to consider what arrangements would be needed to cover the temporary closure of Simmons House. The clinical group looked at arrangements for the short-to-medium-term – for around the next 18 months.</a:t>
            </a:r>
          </a:p>
          <a:p>
            <a:pPr marL="0" indent="0">
              <a:buNone/>
            </a:pPr>
            <a:endParaRPr lang="en-US" sz="1800" dirty="0"/>
          </a:p>
          <a:p>
            <a:pPr marL="0" indent="0">
              <a:buNone/>
            </a:pPr>
            <a:r>
              <a:rPr lang="en-US" sz="1800" dirty="0"/>
              <a:t>Once new interim arrangements are in place, the clinical leaders will start the detailed work needed to develop a long-term solution for how children and young people’s mental health services are best organised and provided in North Central London. We are committed to doing this working alongside children and young people who use our services, their parents and carers, frontline staff, health and care partners in our area, and other stakeholders in our communities with an interest in mental health services.</a:t>
            </a:r>
          </a:p>
          <a:p>
            <a:pPr marL="0" indent="0">
              <a:buNone/>
            </a:pPr>
            <a:endParaRPr lang="en-US" dirty="0"/>
          </a:p>
          <a:p>
            <a:pPr marL="0" indent="0">
              <a:buNone/>
            </a:pPr>
            <a:endParaRPr lang="en-US" dirty="0"/>
          </a:p>
          <a:p>
            <a:pPr marL="0" indent="0">
              <a:buNone/>
            </a:pPr>
            <a:endParaRPr lang="en-GB" dirty="0"/>
          </a:p>
        </p:txBody>
      </p:sp>
      <p:pic>
        <p:nvPicPr>
          <p:cNvPr id="7" name="Picture 6" descr="A calendar with numbers and a black background&#10;&#10;Description automatically generated">
            <a:extLst>
              <a:ext uri="{FF2B5EF4-FFF2-40B4-BE49-F238E27FC236}">
                <a16:creationId xmlns:a16="http://schemas.microsoft.com/office/drawing/2014/main" id="{CE442917-EDBC-1F16-F4B8-EA10A254688A}"/>
              </a:ext>
            </a:extLst>
          </p:cNvPr>
          <p:cNvPicPr>
            <a:picLocks noChangeAspect="1"/>
          </p:cNvPicPr>
          <p:nvPr/>
        </p:nvPicPr>
        <p:blipFill>
          <a:blip r:embed="rId2">
            <a:extLst>
              <a:ext uri="{28A0092B-C50C-407E-A947-70E740481C1C}">
                <a14:useLocalDpi xmlns:a14="http://schemas.microsoft.com/office/drawing/2010/main" val="0"/>
              </a:ext>
            </a:extLst>
          </a:blip>
          <a:srcRect l="26567" t="27937" r="23205" b="28329"/>
          <a:stretch/>
        </p:blipFill>
        <p:spPr>
          <a:xfrm>
            <a:off x="7135640" y="1915885"/>
            <a:ext cx="4218159" cy="2065911"/>
          </a:xfrm>
          <a:prstGeom prst="rect">
            <a:avLst/>
          </a:prstGeom>
        </p:spPr>
      </p:pic>
    </p:spTree>
    <p:extLst>
      <p:ext uri="{BB962C8B-B14F-4D97-AF65-F5344CB8AC3E}">
        <p14:creationId xmlns:p14="http://schemas.microsoft.com/office/powerpoint/2010/main" val="26904318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C93DC-8FEA-4067-E727-967DC46189F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828D55-3C87-EB82-4B07-75AACB14DE36}"/>
              </a:ext>
            </a:extLst>
          </p:cNvPr>
          <p:cNvSpPr>
            <a:spLocks noGrp="1"/>
          </p:cNvSpPr>
          <p:nvPr>
            <p:ph sz="quarter" idx="10"/>
          </p:nvPr>
        </p:nvSpPr>
        <p:spPr>
          <a:xfrm>
            <a:off x="838200" y="1915885"/>
            <a:ext cx="10515600" cy="369332"/>
          </a:xfrm>
        </p:spPr>
        <p:txBody>
          <a:bodyPr>
            <a:normAutofit lnSpcReduction="10000"/>
          </a:bodyPr>
          <a:lstStyle/>
          <a:p>
            <a:pPr marL="0" indent="0">
              <a:buNone/>
            </a:pPr>
            <a:r>
              <a:rPr lang="en-US" sz="1800" dirty="0"/>
              <a:t>In designing the interim proposals, the clinical group considered children and young people’s:</a:t>
            </a:r>
          </a:p>
          <a:p>
            <a:pPr marL="0" indent="0">
              <a:buNone/>
            </a:pPr>
            <a:endParaRPr lang="en-US" dirty="0"/>
          </a:p>
          <a:p>
            <a:pPr marL="0" indent="0">
              <a:buNone/>
            </a:pPr>
            <a:endParaRPr lang="en-US" dirty="0"/>
          </a:p>
          <a:p>
            <a:pPr marL="285750" indent="-285750"/>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2" name="Title 1">
            <a:extLst>
              <a:ext uri="{FF2B5EF4-FFF2-40B4-BE49-F238E27FC236}">
                <a16:creationId xmlns:a16="http://schemas.microsoft.com/office/drawing/2014/main" id="{8CCD3E55-1644-3979-11D0-20A1A789D2BA}"/>
              </a:ext>
            </a:extLst>
          </p:cNvPr>
          <p:cNvSpPr>
            <a:spLocks noGrp="1"/>
          </p:cNvSpPr>
          <p:nvPr>
            <p:ph type="title"/>
          </p:nvPr>
        </p:nvSpPr>
        <p:spPr>
          <a:xfrm>
            <a:off x="538202" y="1192598"/>
            <a:ext cx="11353800" cy="611649"/>
          </a:xfrm>
        </p:spPr>
        <p:txBody>
          <a:bodyPr>
            <a:normAutofit fontScale="90000"/>
          </a:bodyPr>
          <a:lstStyle/>
          <a:p>
            <a:r>
              <a:rPr lang="en-US" dirty="0"/>
              <a:t>What did the clinical group consider in developing the interim proposals?</a:t>
            </a:r>
            <a:endParaRPr lang="en-GB" dirty="0"/>
          </a:p>
        </p:txBody>
      </p:sp>
      <p:grpSp>
        <p:nvGrpSpPr>
          <p:cNvPr id="78" name="Group 77">
            <a:extLst>
              <a:ext uri="{FF2B5EF4-FFF2-40B4-BE49-F238E27FC236}">
                <a16:creationId xmlns:a16="http://schemas.microsoft.com/office/drawing/2014/main" id="{F04E42D2-2118-904A-6DD5-2110498D7C22}"/>
              </a:ext>
            </a:extLst>
          </p:cNvPr>
          <p:cNvGrpSpPr/>
          <p:nvPr/>
        </p:nvGrpSpPr>
        <p:grpSpPr>
          <a:xfrm>
            <a:off x="1942479" y="2574151"/>
            <a:ext cx="8307042" cy="3274560"/>
            <a:chOff x="1942479" y="2522395"/>
            <a:chExt cx="8307042" cy="3274560"/>
          </a:xfrm>
        </p:grpSpPr>
        <p:grpSp>
          <p:nvGrpSpPr>
            <p:cNvPr id="77" name="Group 76">
              <a:extLst>
                <a:ext uri="{FF2B5EF4-FFF2-40B4-BE49-F238E27FC236}">
                  <a16:creationId xmlns:a16="http://schemas.microsoft.com/office/drawing/2014/main" id="{FB343BE2-359D-0E27-3D63-B93694183BF6}"/>
                </a:ext>
              </a:extLst>
            </p:cNvPr>
            <p:cNvGrpSpPr/>
            <p:nvPr/>
          </p:nvGrpSpPr>
          <p:grpSpPr>
            <a:xfrm>
              <a:off x="4096200" y="4873625"/>
              <a:ext cx="3999600" cy="923330"/>
              <a:chOff x="4096200" y="4873625"/>
              <a:chExt cx="3999600" cy="923330"/>
            </a:xfrm>
          </p:grpSpPr>
          <p:grpSp>
            <p:nvGrpSpPr>
              <p:cNvPr id="76" name="Group 75">
                <a:extLst>
                  <a:ext uri="{FF2B5EF4-FFF2-40B4-BE49-F238E27FC236}">
                    <a16:creationId xmlns:a16="http://schemas.microsoft.com/office/drawing/2014/main" id="{F9A97BD5-6CBB-8E1D-0CB2-4C034FE9862D}"/>
                  </a:ext>
                </a:extLst>
              </p:cNvPr>
              <p:cNvGrpSpPr/>
              <p:nvPr/>
            </p:nvGrpSpPr>
            <p:grpSpPr>
              <a:xfrm>
                <a:off x="4096200" y="4892763"/>
                <a:ext cx="3999600" cy="897445"/>
                <a:chOff x="4323586" y="4892763"/>
                <a:chExt cx="3999600" cy="897445"/>
              </a:xfrm>
            </p:grpSpPr>
            <p:sp>
              <p:nvSpPr>
                <p:cNvPr id="65" name="Rectangle: Rounded Corners 64">
                  <a:extLst>
                    <a:ext uri="{FF2B5EF4-FFF2-40B4-BE49-F238E27FC236}">
                      <a16:creationId xmlns:a16="http://schemas.microsoft.com/office/drawing/2014/main" id="{711A77F8-ABBE-6B5B-A3F2-2205F6E4059E}"/>
                    </a:ext>
                  </a:extLst>
                </p:cNvPr>
                <p:cNvSpPr/>
                <p:nvPr/>
              </p:nvSpPr>
              <p:spPr>
                <a:xfrm>
                  <a:off x="4323586" y="4892763"/>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68" name="Oval 40">
                  <a:extLst>
                    <a:ext uri="{FF2B5EF4-FFF2-40B4-BE49-F238E27FC236}">
                      <a16:creationId xmlns:a16="http://schemas.microsoft.com/office/drawing/2014/main" id="{BC6EC3AB-73A6-8D15-18B1-097AF31B72D0}"/>
                    </a:ext>
                  </a:extLst>
                </p:cNvPr>
                <p:cNvSpPr/>
                <p:nvPr/>
              </p:nvSpPr>
              <p:spPr>
                <a:xfrm>
                  <a:off x="4453518" y="4981485"/>
                  <a:ext cx="720000" cy="720000"/>
                </a:xfrm>
                <a:prstGeom prst="flowChartConnector">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56" name="Picture 55" descr="A screenshot of a computer&#10;&#10;Description automatically generated">
                  <a:extLst>
                    <a:ext uri="{FF2B5EF4-FFF2-40B4-BE49-F238E27FC236}">
                      <a16:creationId xmlns:a16="http://schemas.microsoft.com/office/drawing/2014/main" id="{11753D4C-327D-497A-AECB-CAAD9C3E3929}"/>
                    </a:ext>
                  </a:extLst>
                </p:cNvPr>
                <p:cNvPicPr>
                  <a:picLocks noChangeAspect="1"/>
                </p:cNvPicPr>
                <p:nvPr/>
              </p:nvPicPr>
              <p:blipFill>
                <a:blip r:embed="rId3">
                  <a:extLst>
                    <a:ext uri="{28A0092B-C50C-407E-A947-70E740481C1C}">
                      <a14:useLocalDpi xmlns:a14="http://schemas.microsoft.com/office/drawing/2010/main" val="0"/>
                    </a:ext>
                  </a:extLst>
                </a:blip>
                <a:srcRect l="37818" t="46108" r="47873" b="27908"/>
                <a:stretch/>
              </p:blipFill>
              <p:spPr>
                <a:xfrm>
                  <a:off x="4542184" y="5069557"/>
                  <a:ext cx="532448" cy="543856"/>
                </a:xfrm>
                <a:prstGeom prst="rect">
                  <a:avLst/>
                </a:prstGeom>
              </p:spPr>
            </p:pic>
          </p:grpSp>
          <p:sp>
            <p:nvSpPr>
              <p:cNvPr id="54" name="TextBox 53">
                <a:extLst>
                  <a:ext uri="{FF2B5EF4-FFF2-40B4-BE49-F238E27FC236}">
                    <a16:creationId xmlns:a16="http://schemas.microsoft.com/office/drawing/2014/main" id="{B9EC8461-3065-FA40-8B84-733AA5CD99BC}"/>
                  </a:ext>
                </a:extLst>
              </p:cNvPr>
              <p:cNvSpPr txBox="1"/>
              <p:nvPr/>
            </p:nvSpPr>
            <p:spPr>
              <a:xfrm>
                <a:off x="5011371" y="4873625"/>
                <a:ext cx="2992942" cy="923330"/>
              </a:xfrm>
              <a:prstGeom prst="rect">
                <a:avLst/>
              </a:prstGeom>
              <a:noFill/>
            </p:spPr>
            <p:txBody>
              <a:bodyPr wrap="square" rtlCol="0" anchor="ctr">
                <a:spAutoFit/>
              </a:bodyPr>
              <a:lstStyle/>
              <a:p>
                <a:r>
                  <a:rPr lang="en-US" dirty="0">
                    <a:solidFill>
                      <a:schemeClr val="bg1"/>
                    </a:solidFill>
                    <a:latin typeface="Arial" panose="020B0604020202020204" pitchFamily="34" charset="0"/>
                    <a:cs typeface="Arial" panose="020B0604020202020204" pitchFamily="34" charset="0"/>
                  </a:rPr>
                  <a:t>experience of services (and their parents’ and carers’ experiences)</a:t>
                </a:r>
              </a:p>
            </p:txBody>
          </p:sp>
        </p:grpSp>
        <p:grpSp>
          <p:nvGrpSpPr>
            <p:cNvPr id="75" name="Group 74">
              <a:extLst>
                <a:ext uri="{FF2B5EF4-FFF2-40B4-BE49-F238E27FC236}">
                  <a16:creationId xmlns:a16="http://schemas.microsoft.com/office/drawing/2014/main" id="{DE88932D-2762-967A-BC0E-DFE5B3F4E0AF}"/>
                </a:ext>
              </a:extLst>
            </p:cNvPr>
            <p:cNvGrpSpPr/>
            <p:nvPr/>
          </p:nvGrpSpPr>
          <p:grpSpPr>
            <a:xfrm>
              <a:off x="1942479" y="2522395"/>
              <a:ext cx="8307042" cy="2096356"/>
              <a:chOff x="1784398" y="2522395"/>
              <a:chExt cx="8307042" cy="2096356"/>
            </a:xfrm>
          </p:grpSpPr>
          <p:grpSp>
            <p:nvGrpSpPr>
              <p:cNvPr id="73" name="Group 72">
                <a:extLst>
                  <a:ext uri="{FF2B5EF4-FFF2-40B4-BE49-F238E27FC236}">
                    <a16:creationId xmlns:a16="http://schemas.microsoft.com/office/drawing/2014/main" id="{070AD812-CD63-CE40-D37C-F54CE9763D7D}"/>
                  </a:ext>
                </a:extLst>
              </p:cNvPr>
              <p:cNvGrpSpPr/>
              <p:nvPr/>
            </p:nvGrpSpPr>
            <p:grpSpPr>
              <a:xfrm>
                <a:off x="1784398" y="2528850"/>
                <a:ext cx="3999600" cy="897445"/>
                <a:chOff x="1784398" y="2528850"/>
                <a:chExt cx="3999600" cy="897445"/>
              </a:xfrm>
            </p:grpSpPr>
            <p:sp>
              <p:nvSpPr>
                <p:cNvPr id="58" name="Rectangle: Rounded Corners 57">
                  <a:extLst>
                    <a:ext uri="{FF2B5EF4-FFF2-40B4-BE49-F238E27FC236}">
                      <a16:creationId xmlns:a16="http://schemas.microsoft.com/office/drawing/2014/main" id="{FF850354-BD88-B48F-890F-147C53D588A3}"/>
                    </a:ext>
                  </a:extLst>
                </p:cNvPr>
                <p:cNvSpPr/>
                <p:nvPr/>
              </p:nvSpPr>
              <p:spPr>
                <a:xfrm>
                  <a:off x="1784398" y="2528850"/>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42" name="TextBox 41">
                  <a:extLst>
                    <a:ext uri="{FF2B5EF4-FFF2-40B4-BE49-F238E27FC236}">
                      <a16:creationId xmlns:a16="http://schemas.microsoft.com/office/drawing/2014/main" id="{48D3FCCB-4C15-F2D9-7B1E-E273AF13212F}"/>
                    </a:ext>
                  </a:extLst>
                </p:cNvPr>
                <p:cNvSpPr txBox="1"/>
                <p:nvPr/>
              </p:nvSpPr>
              <p:spPr>
                <a:xfrm>
                  <a:off x="2759534" y="2773261"/>
                  <a:ext cx="2925833" cy="408623"/>
                </a:xfrm>
                <a:prstGeom prst="round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health needs</a:t>
                  </a:r>
                </a:p>
              </p:txBody>
            </p:sp>
            <p:grpSp>
              <p:nvGrpSpPr>
                <p:cNvPr id="59" name="Group 58">
                  <a:extLst>
                    <a:ext uri="{FF2B5EF4-FFF2-40B4-BE49-F238E27FC236}">
                      <a16:creationId xmlns:a16="http://schemas.microsoft.com/office/drawing/2014/main" id="{A5A443E8-EEC9-4268-4278-0B7BFF566B3E}"/>
                    </a:ext>
                  </a:extLst>
                </p:cNvPr>
                <p:cNvGrpSpPr/>
                <p:nvPr/>
              </p:nvGrpSpPr>
              <p:grpSpPr>
                <a:xfrm>
                  <a:off x="1914330" y="2617572"/>
                  <a:ext cx="720000" cy="720000"/>
                  <a:chOff x="1914330" y="2648272"/>
                  <a:chExt cx="720000" cy="720000"/>
                </a:xfrm>
              </p:grpSpPr>
              <p:sp>
                <p:nvSpPr>
                  <p:cNvPr id="41" name="Oval 40">
                    <a:extLst>
                      <a:ext uri="{FF2B5EF4-FFF2-40B4-BE49-F238E27FC236}">
                        <a16:creationId xmlns:a16="http://schemas.microsoft.com/office/drawing/2014/main" id="{329E6479-70C0-F611-C0DD-D1EF94FF9909}"/>
                      </a:ext>
                    </a:extLst>
                  </p:cNvPr>
                  <p:cNvSpPr/>
                  <p:nvPr/>
                </p:nvSpPr>
                <p:spPr>
                  <a:xfrm>
                    <a:off x="1914330" y="2648272"/>
                    <a:ext cx="720000" cy="720000"/>
                  </a:xfrm>
                  <a:prstGeom prst="flowChartConnector">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23" name="Picture 22" descr="A pink line drawing of a clipboard with check marks&#10;&#10;Description automatically generated">
                    <a:extLst>
                      <a:ext uri="{FF2B5EF4-FFF2-40B4-BE49-F238E27FC236}">
                        <a16:creationId xmlns:a16="http://schemas.microsoft.com/office/drawing/2014/main" id="{11E1592C-3A1B-2B60-A141-691BA6ABCB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5250" y="2722197"/>
                    <a:ext cx="568589" cy="568589"/>
                  </a:xfrm>
                  <a:prstGeom prst="roundRect">
                    <a:avLst/>
                  </a:prstGeom>
                </p:spPr>
              </p:pic>
            </p:grpSp>
          </p:grpSp>
          <p:grpSp>
            <p:nvGrpSpPr>
              <p:cNvPr id="72" name="Group 71">
                <a:extLst>
                  <a:ext uri="{FF2B5EF4-FFF2-40B4-BE49-F238E27FC236}">
                    <a16:creationId xmlns:a16="http://schemas.microsoft.com/office/drawing/2014/main" id="{5DD3A4F2-1BBA-8881-1317-85F71907EFB8}"/>
                  </a:ext>
                </a:extLst>
              </p:cNvPr>
              <p:cNvGrpSpPr/>
              <p:nvPr/>
            </p:nvGrpSpPr>
            <p:grpSpPr>
              <a:xfrm>
                <a:off x="6057021" y="2522395"/>
                <a:ext cx="4000551" cy="897445"/>
                <a:chOff x="6057021" y="2522395"/>
                <a:chExt cx="4000551" cy="897445"/>
              </a:xfrm>
            </p:grpSpPr>
            <p:sp>
              <p:nvSpPr>
                <p:cNvPr id="62" name="Rectangle: Rounded Corners 61">
                  <a:extLst>
                    <a:ext uri="{FF2B5EF4-FFF2-40B4-BE49-F238E27FC236}">
                      <a16:creationId xmlns:a16="http://schemas.microsoft.com/office/drawing/2014/main" id="{F1559EE1-6E96-867A-4980-0740A6B0532F}"/>
                    </a:ext>
                  </a:extLst>
                </p:cNvPr>
                <p:cNvSpPr/>
                <p:nvPr/>
              </p:nvSpPr>
              <p:spPr>
                <a:xfrm>
                  <a:off x="6057021" y="2522395"/>
                  <a:ext cx="4000551"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47" name="Oval 46">
                  <a:extLst>
                    <a:ext uri="{FF2B5EF4-FFF2-40B4-BE49-F238E27FC236}">
                      <a16:creationId xmlns:a16="http://schemas.microsoft.com/office/drawing/2014/main" id="{BC1DE6FD-5F71-AC9F-2B1F-A0582B7FD01A}"/>
                    </a:ext>
                  </a:extLst>
                </p:cNvPr>
                <p:cNvSpPr/>
                <p:nvPr/>
              </p:nvSpPr>
              <p:spPr>
                <a:xfrm>
                  <a:off x="6168228" y="2611117"/>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48" name="TextBox 47">
                  <a:extLst>
                    <a:ext uri="{FF2B5EF4-FFF2-40B4-BE49-F238E27FC236}">
                      <a16:creationId xmlns:a16="http://schemas.microsoft.com/office/drawing/2014/main" id="{5EA5961A-779A-FCA2-8037-290ED289E46B}"/>
                    </a:ext>
                  </a:extLst>
                </p:cNvPr>
                <p:cNvSpPr txBox="1"/>
                <p:nvPr/>
              </p:nvSpPr>
              <p:spPr>
                <a:xfrm>
                  <a:off x="7013432" y="2786451"/>
                  <a:ext cx="2946775" cy="369332"/>
                </a:xfrm>
                <a:prstGeom prst="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demographic changes</a:t>
                  </a:r>
                </a:p>
              </p:txBody>
            </p:sp>
            <p:pic>
              <p:nvPicPr>
                <p:cNvPr id="20" name="Picture 19" descr="A black screen with pink and white symbols&#10;&#10;Description automatically generated">
                  <a:extLst>
                    <a:ext uri="{FF2B5EF4-FFF2-40B4-BE49-F238E27FC236}">
                      <a16:creationId xmlns:a16="http://schemas.microsoft.com/office/drawing/2014/main" id="{28131C62-DE01-95A9-3275-E7DDB74BC970}"/>
                    </a:ext>
                  </a:extLst>
                </p:cNvPr>
                <p:cNvPicPr>
                  <a:picLocks noChangeAspect="1"/>
                </p:cNvPicPr>
                <p:nvPr/>
              </p:nvPicPr>
              <p:blipFill>
                <a:blip r:embed="rId5">
                  <a:extLst>
                    <a:ext uri="{28A0092B-C50C-407E-A947-70E740481C1C}">
                      <a14:useLocalDpi xmlns:a14="http://schemas.microsoft.com/office/drawing/2010/main" val="0"/>
                    </a:ext>
                  </a:extLst>
                </a:blip>
                <a:srcRect l="18906" t="27097" r="70720" b="54593"/>
                <a:stretch/>
              </p:blipFill>
              <p:spPr>
                <a:xfrm>
                  <a:off x="6260400" y="2686823"/>
                  <a:ext cx="572723" cy="568589"/>
                </a:xfrm>
                <a:prstGeom prst="rect">
                  <a:avLst/>
                </a:prstGeom>
              </p:spPr>
            </p:pic>
          </p:grpSp>
          <p:grpSp>
            <p:nvGrpSpPr>
              <p:cNvPr id="70" name="Group 69">
                <a:extLst>
                  <a:ext uri="{FF2B5EF4-FFF2-40B4-BE49-F238E27FC236}">
                    <a16:creationId xmlns:a16="http://schemas.microsoft.com/office/drawing/2014/main" id="{C85F995C-AFA1-53C3-3C53-EA31CCF0A28C}"/>
                  </a:ext>
                </a:extLst>
              </p:cNvPr>
              <p:cNvGrpSpPr/>
              <p:nvPr/>
            </p:nvGrpSpPr>
            <p:grpSpPr>
              <a:xfrm>
                <a:off x="1784398" y="3721306"/>
                <a:ext cx="3999600" cy="897445"/>
                <a:chOff x="1784398" y="3752521"/>
                <a:chExt cx="3999600" cy="897445"/>
              </a:xfrm>
            </p:grpSpPr>
            <p:sp>
              <p:nvSpPr>
                <p:cNvPr id="60" name="Rectangle: Rounded Corners 59">
                  <a:extLst>
                    <a:ext uri="{FF2B5EF4-FFF2-40B4-BE49-F238E27FC236}">
                      <a16:creationId xmlns:a16="http://schemas.microsoft.com/office/drawing/2014/main" id="{D1714858-FD64-3ACB-EAB6-A927A80AD861}"/>
                    </a:ext>
                  </a:extLst>
                </p:cNvPr>
                <p:cNvSpPr/>
                <p:nvPr/>
              </p:nvSpPr>
              <p:spPr>
                <a:xfrm>
                  <a:off x="1784398" y="3752521"/>
                  <a:ext cx="3999600"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7" name="Oval 16">
                  <a:extLst>
                    <a:ext uri="{FF2B5EF4-FFF2-40B4-BE49-F238E27FC236}">
                      <a16:creationId xmlns:a16="http://schemas.microsoft.com/office/drawing/2014/main" id="{8C046289-DF17-CC58-9066-89A414C5C607}"/>
                    </a:ext>
                  </a:extLst>
                </p:cNvPr>
                <p:cNvSpPr/>
                <p:nvPr/>
              </p:nvSpPr>
              <p:spPr>
                <a:xfrm>
                  <a:off x="1914330" y="384124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33" name="Picture 32" descr="A screenshot of a computer&#10;&#10;Description automatically generated">
                  <a:extLst>
                    <a:ext uri="{FF2B5EF4-FFF2-40B4-BE49-F238E27FC236}">
                      <a16:creationId xmlns:a16="http://schemas.microsoft.com/office/drawing/2014/main" id="{DD1AFAA9-1AC4-07AB-02CF-A6BCB6C2EAD7}"/>
                    </a:ext>
                  </a:extLst>
                </p:cNvPr>
                <p:cNvPicPr>
                  <a:picLocks noChangeAspect="1"/>
                </p:cNvPicPr>
                <p:nvPr/>
              </p:nvPicPr>
              <p:blipFill>
                <a:blip r:embed="rId3">
                  <a:extLst>
                    <a:ext uri="{28A0092B-C50C-407E-A947-70E740481C1C}">
                      <a14:useLocalDpi xmlns:a14="http://schemas.microsoft.com/office/drawing/2010/main" val="0"/>
                    </a:ext>
                  </a:extLst>
                </a:blip>
                <a:srcRect l="60835" t="18831" r="12026" b="38957"/>
                <a:stretch/>
              </p:blipFill>
              <p:spPr>
                <a:xfrm>
                  <a:off x="2000301" y="3961494"/>
                  <a:ext cx="548057" cy="479497"/>
                </a:xfrm>
                <a:prstGeom prst="rect">
                  <a:avLst/>
                </a:prstGeom>
              </p:spPr>
            </p:pic>
            <p:sp>
              <p:nvSpPr>
                <p:cNvPr id="10" name="TextBox 9">
                  <a:extLst>
                    <a:ext uri="{FF2B5EF4-FFF2-40B4-BE49-F238E27FC236}">
                      <a16:creationId xmlns:a16="http://schemas.microsoft.com/office/drawing/2014/main" id="{19563D6B-E948-0D0B-391B-0C1CB3AC0B3A}"/>
                    </a:ext>
                  </a:extLst>
                </p:cNvPr>
                <p:cNvSpPr txBox="1"/>
                <p:nvPr/>
              </p:nvSpPr>
              <p:spPr>
                <a:xfrm>
                  <a:off x="2759534" y="3878078"/>
                  <a:ext cx="2925833" cy="646331"/>
                </a:xfrm>
                <a:prstGeom prst="rect">
                  <a:avLst/>
                </a:prstGeom>
                <a:noFill/>
              </p:spPr>
              <p:txBody>
                <a:bodyPr wrap="square" rtlCol="0" anchor="ctr">
                  <a:spAutoFit/>
                </a:bodyPr>
                <a:lstStyle/>
                <a:p>
                  <a:pPr indent="-285750"/>
                  <a:r>
                    <a:rPr lang="en-US" dirty="0">
                      <a:solidFill>
                        <a:schemeClr val="bg1"/>
                      </a:solidFill>
                      <a:latin typeface="Arial" panose="020B0604020202020204" pitchFamily="34" charset="0"/>
                      <a:cs typeface="Arial" panose="020B0604020202020204" pitchFamily="34" charset="0"/>
                    </a:rPr>
                    <a:t>care as close to home as possible</a:t>
                  </a:r>
                </a:p>
              </p:txBody>
            </p:sp>
          </p:grpSp>
          <p:grpSp>
            <p:nvGrpSpPr>
              <p:cNvPr id="71" name="Group 70">
                <a:extLst>
                  <a:ext uri="{FF2B5EF4-FFF2-40B4-BE49-F238E27FC236}">
                    <a16:creationId xmlns:a16="http://schemas.microsoft.com/office/drawing/2014/main" id="{9B993A80-F5D9-E39D-C094-8F2ED653B292}"/>
                  </a:ext>
                </a:extLst>
              </p:cNvPr>
              <p:cNvGrpSpPr/>
              <p:nvPr/>
            </p:nvGrpSpPr>
            <p:grpSpPr>
              <a:xfrm>
                <a:off x="6057022" y="3721306"/>
                <a:ext cx="4034418" cy="897445"/>
                <a:chOff x="6057022" y="3721306"/>
                <a:chExt cx="4034418" cy="897445"/>
              </a:xfrm>
            </p:grpSpPr>
            <p:sp>
              <p:nvSpPr>
                <p:cNvPr id="61" name="Rectangle: Rounded Corners 60">
                  <a:extLst>
                    <a:ext uri="{FF2B5EF4-FFF2-40B4-BE49-F238E27FC236}">
                      <a16:creationId xmlns:a16="http://schemas.microsoft.com/office/drawing/2014/main" id="{22E5AB8E-FFEC-9F7E-C416-FBC08164AEE2}"/>
                    </a:ext>
                  </a:extLst>
                </p:cNvPr>
                <p:cNvSpPr/>
                <p:nvPr/>
              </p:nvSpPr>
              <p:spPr>
                <a:xfrm>
                  <a:off x="6057022" y="3721306"/>
                  <a:ext cx="4000551" cy="897445"/>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4" name="Oval 13">
                  <a:extLst>
                    <a:ext uri="{FF2B5EF4-FFF2-40B4-BE49-F238E27FC236}">
                      <a16:creationId xmlns:a16="http://schemas.microsoft.com/office/drawing/2014/main" id="{FE836A44-2AA4-B460-2F97-0A7A07EFC3AF}"/>
                    </a:ext>
                  </a:extLst>
                </p:cNvPr>
                <p:cNvSpPr/>
                <p:nvPr/>
              </p:nvSpPr>
              <p:spPr>
                <a:xfrm>
                  <a:off x="6168228" y="3810028"/>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36" name="Picture 35" descr="A black background with a black square&#10;&#10;Description automatically generated with medium confidence">
                  <a:extLst>
                    <a:ext uri="{FF2B5EF4-FFF2-40B4-BE49-F238E27FC236}">
                      <a16:creationId xmlns:a16="http://schemas.microsoft.com/office/drawing/2014/main" id="{A3795769-90E1-A9B1-B4D4-47DE816EC27F}"/>
                    </a:ext>
                  </a:extLst>
                </p:cNvPr>
                <p:cNvPicPr>
                  <a:picLocks noChangeAspect="1"/>
                </p:cNvPicPr>
                <p:nvPr/>
              </p:nvPicPr>
              <p:blipFill>
                <a:blip r:embed="rId6">
                  <a:extLst>
                    <a:ext uri="{28A0092B-C50C-407E-A947-70E740481C1C}">
                      <a14:useLocalDpi xmlns:a14="http://schemas.microsoft.com/office/drawing/2010/main" val="0"/>
                    </a:ext>
                  </a:extLst>
                </a:blip>
                <a:srcRect l="8318" t="59898" r="80592" b="20955"/>
                <a:stretch/>
              </p:blipFill>
              <p:spPr>
                <a:xfrm>
                  <a:off x="6259840" y="3903188"/>
                  <a:ext cx="535808" cy="520352"/>
                </a:xfrm>
                <a:prstGeom prst="rect">
                  <a:avLst/>
                </a:prstGeom>
              </p:spPr>
            </p:pic>
            <p:sp>
              <p:nvSpPr>
                <p:cNvPr id="4" name="TextBox 3">
                  <a:extLst>
                    <a:ext uri="{FF2B5EF4-FFF2-40B4-BE49-F238E27FC236}">
                      <a16:creationId xmlns:a16="http://schemas.microsoft.com/office/drawing/2014/main" id="{38525E20-5AEB-0888-9A1B-137D33E88690}"/>
                    </a:ext>
                  </a:extLst>
                </p:cNvPr>
                <p:cNvSpPr txBox="1"/>
                <p:nvPr/>
              </p:nvSpPr>
              <p:spPr>
                <a:xfrm>
                  <a:off x="7013432" y="3846863"/>
                  <a:ext cx="3078008" cy="646331"/>
                </a:xfrm>
                <a:prstGeom prst="rect">
                  <a:avLst/>
                </a:prstGeom>
                <a:noFill/>
              </p:spPr>
              <p:txBody>
                <a:bodyPr wrap="square" rtlCol="0" anchor="ctr">
                  <a:spAutoFit/>
                </a:bodyPr>
                <a:lstStyle>
                  <a:defPPr>
                    <a:defRPr lang="en-US"/>
                  </a:defPPr>
                  <a:lvl1pPr indent="-285750">
                    <a:defRPr>
                      <a:solidFill>
                        <a:schemeClr val="bg1"/>
                      </a:solidFill>
                      <a:latin typeface="Arial" panose="020B0604020202020204" pitchFamily="34" charset="0"/>
                      <a:cs typeface="Arial" panose="020B0604020202020204" pitchFamily="34" charset="0"/>
                    </a:defRPr>
                  </a:lvl1pPr>
                </a:lstStyle>
                <a:p>
                  <a:r>
                    <a:rPr lang="en-US" dirty="0"/>
                    <a:t>previous and future demand for mental health services</a:t>
                  </a:r>
                </a:p>
              </p:txBody>
            </p:sp>
          </p:grpSp>
        </p:grpSp>
      </p:grpSp>
    </p:spTree>
    <p:extLst>
      <p:ext uri="{BB962C8B-B14F-4D97-AF65-F5344CB8AC3E}">
        <p14:creationId xmlns:p14="http://schemas.microsoft.com/office/powerpoint/2010/main" val="2184512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CAB30-3420-5E6B-55C0-3CB2BD19B6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E56744-BBBB-FD63-609D-2EAB5BA2CDCF}"/>
              </a:ext>
            </a:extLst>
          </p:cNvPr>
          <p:cNvSpPr>
            <a:spLocks noGrp="1"/>
          </p:cNvSpPr>
          <p:nvPr>
            <p:ph type="ctrTitle"/>
          </p:nvPr>
        </p:nvSpPr>
        <p:spPr>
          <a:xfrm>
            <a:off x="15766" y="2235200"/>
            <a:ext cx="12160469" cy="2387600"/>
          </a:xfrm>
        </p:spPr>
        <p:txBody>
          <a:bodyPr anchor="ctr">
            <a:normAutofit/>
          </a:bodyPr>
          <a:lstStyle/>
          <a:p>
            <a:r>
              <a:rPr lang="en-US" dirty="0"/>
              <a:t>Our planned </a:t>
            </a:r>
            <a:br>
              <a:rPr lang="en-US" dirty="0"/>
            </a:br>
            <a:r>
              <a:rPr lang="en-US" dirty="0"/>
              <a:t>interim arrangements</a:t>
            </a:r>
            <a:endParaRPr lang="en-GB" dirty="0"/>
          </a:p>
        </p:txBody>
      </p:sp>
    </p:spTree>
    <p:extLst>
      <p:ext uri="{BB962C8B-B14F-4D97-AF65-F5344CB8AC3E}">
        <p14:creationId xmlns:p14="http://schemas.microsoft.com/office/powerpoint/2010/main" val="389738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4E717-2FA4-8FC8-0DAB-D6FF82324C7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C85ED4-5384-7AEB-8CB9-B8487AB6267F}"/>
              </a:ext>
            </a:extLst>
          </p:cNvPr>
          <p:cNvSpPr>
            <a:spLocks noGrp="1"/>
          </p:cNvSpPr>
          <p:nvPr>
            <p:ph sz="quarter" idx="10"/>
          </p:nvPr>
        </p:nvSpPr>
        <p:spPr>
          <a:xfrm>
            <a:off x="838200" y="1915883"/>
            <a:ext cx="10515600" cy="4577513"/>
          </a:xfrm>
        </p:spPr>
        <p:txBody>
          <a:bodyPr>
            <a:normAutofit/>
          </a:bodyPr>
          <a:lstStyle/>
          <a:p>
            <a:pPr marL="0" indent="0">
              <a:buNone/>
            </a:pPr>
            <a:br>
              <a:rPr lang="en-US" dirty="0"/>
            </a:b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2100"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2" name="Title 1">
            <a:extLst>
              <a:ext uri="{FF2B5EF4-FFF2-40B4-BE49-F238E27FC236}">
                <a16:creationId xmlns:a16="http://schemas.microsoft.com/office/drawing/2014/main" id="{58678F10-4875-AE08-2BDE-70A289D51AFA}"/>
              </a:ext>
            </a:extLst>
          </p:cNvPr>
          <p:cNvSpPr>
            <a:spLocks noGrp="1"/>
          </p:cNvSpPr>
          <p:nvPr>
            <p:ph type="title"/>
          </p:nvPr>
        </p:nvSpPr>
        <p:spPr>
          <a:xfrm>
            <a:off x="838200" y="1016955"/>
            <a:ext cx="10515600" cy="636505"/>
          </a:xfrm>
        </p:spPr>
        <p:txBody>
          <a:bodyPr>
            <a:normAutofit fontScale="90000"/>
          </a:bodyPr>
          <a:lstStyle/>
          <a:p>
            <a:pPr algn="ctr"/>
            <a:r>
              <a:rPr lang="en-US" dirty="0"/>
              <a:t>Planned interim arrangements for care delivered in North Central London</a:t>
            </a:r>
            <a:endParaRPr lang="en-GB" dirty="0"/>
          </a:p>
        </p:txBody>
      </p:sp>
      <p:grpSp>
        <p:nvGrpSpPr>
          <p:cNvPr id="16" name="Group 15">
            <a:extLst>
              <a:ext uri="{FF2B5EF4-FFF2-40B4-BE49-F238E27FC236}">
                <a16:creationId xmlns:a16="http://schemas.microsoft.com/office/drawing/2014/main" id="{4DFD84F6-6641-A2CF-BD6F-C726E3533738}"/>
              </a:ext>
            </a:extLst>
          </p:cNvPr>
          <p:cNvGrpSpPr/>
          <p:nvPr/>
        </p:nvGrpSpPr>
        <p:grpSpPr>
          <a:xfrm>
            <a:off x="1640005" y="3289091"/>
            <a:ext cx="8911989" cy="1357471"/>
            <a:chOff x="1640005" y="2618826"/>
            <a:chExt cx="8911989" cy="1388430"/>
          </a:xfrm>
        </p:grpSpPr>
        <p:sp>
          <p:nvSpPr>
            <p:cNvPr id="17" name="Rectangle: Rounded Corners 16">
              <a:extLst>
                <a:ext uri="{FF2B5EF4-FFF2-40B4-BE49-F238E27FC236}">
                  <a16:creationId xmlns:a16="http://schemas.microsoft.com/office/drawing/2014/main" id="{B9D3DAA2-B025-BC00-C61D-FB67A0DAD159}"/>
                </a:ext>
              </a:extLst>
            </p:cNvPr>
            <p:cNvSpPr/>
            <p:nvPr/>
          </p:nvSpPr>
          <p:spPr>
            <a:xfrm>
              <a:off x="1640005" y="2618826"/>
              <a:ext cx="8911989" cy="1361088"/>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8" name="TextBox 17">
              <a:extLst>
                <a:ext uri="{FF2B5EF4-FFF2-40B4-BE49-F238E27FC236}">
                  <a16:creationId xmlns:a16="http://schemas.microsoft.com/office/drawing/2014/main" id="{9C434BCF-5148-DC13-EA13-DD8A5617DB2E}"/>
                </a:ext>
              </a:extLst>
            </p:cNvPr>
            <p:cNvSpPr txBox="1"/>
            <p:nvPr/>
          </p:nvSpPr>
          <p:spPr>
            <a:xfrm>
              <a:off x="2916586" y="2868483"/>
              <a:ext cx="7575866" cy="1138773"/>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Increase capacity to support young people with a learning disability and autistic young people </a:t>
              </a:r>
            </a:p>
            <a:p>
              <a:r>
                <a:rPr lang="en-US" sz="1600" dirty="0">
                  <a:solidFill>
                    <a:schemeClr val="bg1"/>
                  </a:solidFill>
                  <a:latin typeface="Arial" panose="020B0604020202020204" pitchFamily="34" charset="0"/>
                  <a:cs typeface="Arial" panose="020B0604020202020204" pitchFamily="34" charset="0"/>
                </a:rPr>
                <a:t>We will increase the capacity in North Central London with dedicated LDA posts based in intensive community services.</a:t>
              </a:r>
            </a:p>
          </p:txBody>
        </p:sp>
        <p:grpSp>
          <p:nvGrpSpPr>
            <p:cNvPr id="19" name="Group 18">
              <a:extLst>
                <a:ext uri="{FF2B5EF4-FFF2-40B4-BE49-F238E27FC236}">
                  <a16:creationId xmlns:a16="http://schemas.microsoft.com/office/drawing/2014/main" id="{8B2E17B2-9CDA-0719-78AC-ACC4A201470C}"/>
                </a:ext>
              </a:extLst>
            </p:cNvPr>
            <p:cNvGrpSpPr/>
            <p:nvPr/>
          </p:nvGrpSpPr>
          <p:grpSpPr>
            <a:xfrm>
              <a:off x="1816426" y="2849370"/>
              <a:ext cx="900000" cy="900000"/>
              <a:chOff x="1816426" y="2948037"/>
              <a:chExt cx="900000" cy="900000"/>
            </a:xfrm>
          </p:grpSpPr>
          <p:sp>
            <p:nvSpPr>
              <p:cNvPr id="20" name="Oval 19">
                <a:extLst>
                  <a:ext uri="{FF2B5EF4-FFF2-40B4-BE49-F238E27FC236}">
                    <a16:creationId xmlns:a16="http://schemas.microsoft.com/office/drawing/2014/main" id="{0F7CB284-1070-DB1F-365D-4209E8660024}"/>
                  </a:ext>
                </a:extLst>
              </p:cNvPr>
              <p:cNvSpPr/>
              <p:nvPr/>
            </p:nvSpPr>
            <p:spPr>
              <a:xfrm>
                <a:off x="1816426" y="2948037"/>
                <a:ext cx="900000" cy="90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21" name="Graphic 20" descr="House with solid fill">
                <a:extLst>
                  <a:ext uri="{FF2B5EF4-FFF2-40B4-BE49-F238E27FC236}">
                    <a16:creationId xmlns:a16="http://schemas.microsoft.com/office/drawing/2014/main" id="{3555AECE-6B14-E2C7-2C8B-071DC4CFE07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6107" y="3018605"/>
                <a:ext cx="720637" cy="720637"/>
              </a:xfrm>
              <a:prstGeom prst="rect">
                <a:avLst/>
              </a:prstGeom>
            </p:spPr>
          </p:pic>
        </p:grpSp>
      </p:grpSp>
      <p:grpSp>
        <p:nvGrpSpPr>
          <p:cNvPr id="22" name="Group 21">
            <a:extLst>
              <a:ext uri="{FF2B5EF4-FFF2-40B4-BE49-F238E27FC236}">
                <a16:creationId xmlns:a16="http://schemas.microsoft.com/office/drawing/2014/main" id="{C6066875-CADC-CBD9-3830-E295DB5DF116}"/>
              </a:ext>
            </a:extLst>
          </p:cNvPr>
          <p:cNvGrpSpPr/>
          <p:nvPr/>
        </p:nvGrpSpPr>
        <p:grpSpPr>
          <a:xfrm>
            <a:off x="1640006" y="4697595"/>
            <a:ext cx="8911989" cy="1549296"/>
            <a:chOff x="1640006" y="4049192"/>
            <a:chExt cx="8911989" cy="1361088"/>
          </a:xfrm>
        </p:grpSpPr>
        <p:sp>
          <p:nvSpPr>
            <p:cNvPr id="23" name="Rectangle: Rounded Corners 22">
              <a:extLst>
                <a:ext uri="{FF2B5EF4-FFF2-40B4-BE49-F238E27FC236}">
                  <a16:creationId xmlns:a16="http://schemas.microsoft.com/office/drawing/2014/main" id="{E9185B69-59B2-FF32-1685-19706B859986}"/>
                </a:ext>
              </a:extLst>
            </p:cNvPr>
            <p:cNvSpPr/>
            <p:nvPr/>
          </p:nvSpPr>
          <p:spPr>
            <a:xfrm>
              <a:off x="1640006" y="4049192"/>
              <a:ext cx="8911989" cy="1361088"/>
            </a:xfrm>
            <a:prstGeom prst="roundRect">
              <a:avLst>
                <a:gd name="adj" fmla="val 8119"/>
              </a:avLst>
            </a:prstGeom>
            <a:solidFill>
              <a:schemeClr val="accent2"/>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a:p>
          </p:txBody>
        </p:sp>
        <p:sp>
          <p:nvSpPr>
            <p:cNvPr id="24" name="TextBox 23">
              <a:extLst>
                <a:ext uri="{FF2B5EF4-FFF2-40B4-BE49-F238E27FC236}">
                  <a16:creationId xmlns:a16="http://schemas.microsoft.com/office/drawing/2014/main" id="{86CE2798-E0BC-3775-6DE5-03B935EAE50B}"/>
                </a:ext>
              </a:extLst>
            </p:cNvPr>
            <p:cNvSpPr txBox="1"/>
            <p:nvPr/>
          </p:nvSpPr>
          <p:spPr>
            <a:xfrm>
              <a:off x="2916585" y="4175739"/>
              <a:ext cx="7385208" cy="1189707"/>
            </a:xfrm>
            <a:prstGeom prst="rect">
              <a:avLst/>
            </a:prstGeom>
            <a:noFill/>
          </p:spPr>
          <p:txBody>
            <a:bodyPr wrap="square" rtlCol="0">
              <a:spAutoFit/>
            </a:bodyPr>
            <a:lstStyle/>
            <a:p>
              <a:pPr marL="0" indent="0">
                <a:buNone/>
              </a:pPr>
              <a:r>
                <a:rPr lang="en-US" b="1" dirty="0">
                  <a:solidFill>
                    <a:schemeClr val="bg1"/>
                  </a:solidFill>
                  <a:latin typeface="Arial" panose="020B0604020202020204" pitchFamily="34" charset="0"/>
                  <a:cs typeface="Arial" panose="020B0604020202020204" pitchFamily="34" charset="0"/>
                </a:rPr>
                <a:t>Expand the NCL Home Treatment Team</a:t>
              </a:r>
            </a:p>
            <a:p>
              <a:pPr marL="0" indent="0">
                <a:buNone/>
              </a:pPr>
              <a:r>
                <a:rPr lang="en-US" sz="1600" dirty="0">
                  <a:solidFill>
                    <a:schemeClr val="bg1"/>
                  </a:solidFill>
                  <a:latin typeface="Arial" panose="020B0604020202020204" pitchFamily="34" charset="0"/>
                  <a:cs typeface="Arial" panose="020B0604020202020204" pitchFamily="34" charset="0"/>
                </a:rPr>
                <a:t>We will expand the Home Treatment Team to provide additional capacity and specific evidenced based therapeutic interventions such as Family Therapy and DBT and extend its hours of operation.  We will also develop a Family Support Offer for parents and carers and siblings within the Home Treatment Team.</a:t>
              </a:r>
            </a:p>
          </p:txBody>
        </p:sp>
        <p:grpSp>
          <p:nvGrpSpPr>
            <p:cNvPr id="25" name="Group 24">
              <a:extLst>
                <a:ext uri="{FF2B5EF4-FFF2-40B4-BE49-F238E27FC236}">
                  <a16:creationId xmlns:a16="http://schemas.microsoft.com/office/drawing/2014/main" id="{EA8BDBC0-2B27-D516-DF11-824BCCC64B19}"/>
                </a:ext>
              </a:extLst>
            </p:cNvPr>
            <p:cNvGrpSpPr/>
            <p:nvPr/>
          </p:nvGrpSpPr>
          <p:grpSpPr>
            <a:xfrm>
              <a:off x="1816426" y="4279736"/>
              <a:ext cx="900000" cy="900000"/>
              <a:chOff x="1816426" y="4188634"/>
              <a:chExt cx="900000" cy="900000"/>
            </a:xfrm>
          </p:grpSpPr>
          <p:sp>
            <p:nvSpPr>
              <p:cNvPr id="26" name="Oval 25">
                <a:extLst>
                  <a:ext uri="{FF2B5EF4-FFF2-40B4-BE49-F238E27FC236}">
                    <a16:creationId xmlns:a16="http://schemas.microsoft.com/office/drawing/2014/main" id="{B2E0BE29-A46D-FB5F-5FF9-B28BAFD0364F}"/>
                  </a:ext>
                </a:extLst>
              </p:cNvPr>
              <p:cNvSpPr/>
              <p:nvPr/>
            </p:nvSpPr>
            <p:spPr>
              <a:xfrm>
                <a:off x="1816426" y="4188634"/>
                <a:ext cx="900000" cy="90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a:p>
            </p:txBody>
          </p:sp>
          <p:pic>
            <p:nvPicPr>
              <p:cNvPr id="27" name="Picture 26" descr="A pink and white logo&#10;&#10;Description automatically generated">
                <a:extLst>
                  <a:ext uri="{FF2B5EF4-FFF2-40B4-BE49-F238E27FC236}">
                    <a16:creationId xmlns:a16="http://schemas.microsoft.com/office/drawing/2014/main" id="{86AFDDB7-D491-417A-A25A-174BB0DA562E}"/>
                  </a:ext>
                </a:extLst>
              </p:cNvPr>
              <p:cNvPicPr>
                <a:picLocks noChangeAspect="1"/>
              </p:cNvPicPr>
              <p:nvPr/>
            </p:nvPicPr>
            <p:blipFill>
              <a:blip r:embed="rId4">
                <a:extLst>
                  <a:ext uri="{28A0092B-C50C-407E-A947-70E740481C1C}">
                    <a14:useLocalDpi xmlns:a14="http://schemas.microsoft.com/office/drawing/2010/main" val="0"/>
                  </a:ext>
                </a:extLst>
              </a:blip>
              <a:srcRect l="38395" t="29320" r="38358" b="29420"/>
              <a:stretch/>
            </p:blipFill>
            <p:spPr>
              <a:xfrm>
                <a:off x="1951003" y="4314634"/>
                <a:ext cx="649042" cy="648000"/>
              </a:xfrm>
              <a:prstGeom prst="rect">
                <a:avLst/>
              </a:prstGeom>
            </p:spPr>
          </p:pic>
        </p:grpSp>
      </p:grpSp>
      <p:grpSp>
        <p:nvGrpSpPr>
          <p:cNvPr id="4" name="Group 3">
            <a:extLst>
              <a:ext uri="{FF2B5EF4-FFF2-40B4-BE49-F238E27FC236}">
                <a16:creationId xmlns:a16="http://schemas.microsoft.com/office/drawing/2014/main" id="{55D42644-71F5-7F4E-A81E-4DEC07AB0235}"/>
              </a:ext>
            </a:extLst>
          </p:cNvPr>
          <p:cNvGrpSpPr/>
          <p:nvPr/>
        </p:nvGrpSpPr>
        <p:grpSpPr>
          <a:xfrm>
            <a:off x="1640005" y="1857291"/>
            <a:ext cx="8911989" cy="1380767"/>
            <a:chOff x="1640005" y="2618826"/>
            <a:chExt cx="8911989" cy="1361088"/>
          </a:xfrm>
        </p:grpSpPr>
        <p:sp>
          <p:nvSpPr>
            <p:cNvPr id="5" name="Rectangle: Rounded Corners 4">
              <a:extLst>
                <a:ext uri="{FF2B5EF4-FFF2-40B4-BE49-F238E27FC236}">
                  <a16:creationId xmlns:a16="http://schemas.microsoft.com/office/drawing/2014/main" id="{90985F9E-C690-56AB-350C-730ACB176114}"/>
                </a:ext>
              </a:extLst>
            </p:cNvPr>
            <p:cNvSpPr/>
            <p:nvPr/>
          </p:nvSpPr>
          <p:spPr>
            <a:xfrm>
              <a:off x="1640005" y="2618826"/>
              <a:ext cx="8911989" cy="1361088"/>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6" name="TextBox 5">
              <a:extLst>
                <a:ext uri="{FF2B5EF4-FFF2-40B4-BE49-F238E27FC236}">
                  <a16:creationId xmlns:a16="http://schemas.microsoft.com/office/drawing/2014/main" id="{1C17124E-9883-EEEF-031D-A31E470A906E}"/>
                </a:ext>
              </a:extLst>
            </p:cNvPr>
            <p:cNvSpPr txBox="1"/>
            <p:nvPr/>
          </p:nvSpPr>
          <p:spPr>
            <a:xfrm>
              <a:off x="2916586" y="2868483"/>
              <a:ext cx="7575866" cy="935392"/>
            </a:xfrm>
            <a:prstGeom prst="rect">
              <a:avLst/>
            </a:prstGeom>
            <a:noFill/>
          </p:spPr>
          <p:txBody>
            <a:bodyPr wrap="square" rtlCol="0">
              <a:spAutoFit/>
            </a:bodyPr>
            <a:lstStyle/>
            <a:p>
              <a:r>
                <a:rPr lang="en-US" b="1" dirty="0">
                  <a:solidFill>
                    <a:schemeClr val="bg1"/>
                  </a:solidFill>
                  <a:latin typeface="Arial" panose="020B0604020202020204" pitchFamily="34" charset="0"/>
                  <a:cs typeface="Arial" panose="020B0604020202020204" pitchFamily="34" charset="0"/>
                </a:rPr>
                <a:t>Increase bed capacity at The Beacon</a:t>
              </a:r>
            </a:p>
            <a:p>
              <a:r>
                <a:rPr lang="en-US" sz="1600" dirty="0">
                  <a:solidFill>
                    <a:schemeClr val="bg1"/>
                  </a:solidFill>
                  <a:latin typeface="Arial" panose="020B0604020202020204" pitchFamily="34" charset="0"/>
                  <a:cs typeface="Arial" panose="020B0604020202020204" pitchFamily="34" charset="0"/>
                </a:rPr>
                <a:t>We will increase bed capacity in North Central London by opening an additional 3 beds at The Beacon.</a:t>
              </a:r>
            </a:p>
          </p:txBody>
        </p:sp>
        <p:grpSp>
          <p:nvGrpSpPr>
            <p:cNvPr id="7" name="Group 6">
              <a:extLst>
                <a:ext uri="{FF2B5EF4-FFF2-40B4-BE49-F238E27FC236}">
                  <a16:creationId xmlns:a16="http://schemas.microsoft.com/office/drawing/2014/main" id="{F4ECC175-C930-BDD7-4C6E-EC439BD39A22}"/>
                </a:ext>
              </a:extLst>
            </p:cNvPr>
            <p:cNvGrpSpPr/>
            <p:nvPr/>
          </p:nvGrpSpPr>
          <p:grpSpPr>
            <a:xfrm>
              <a:off x="1816426" y="2849370"/>
              <a:ext cx="900000" cy="900000"/>
              <a:chOff x="1816426" y="2948037"/>
              <a:chExt cx="900000" cy="900000"/>
            </a:xfrm>
          </p:grpSpPr>
          <p:sp>
            <p:nvSpPr>
              <p:cNvPr id="8" name="Oval 7">
                <a:extLst>
                  <a:ext uri="{FF2B5EF4-FFF2-40B4-BE49-F238E27FC236}">
                    <a16:creationId xmlns:a16="http://schemas.microsoft.com/office/drawing/2014/main" id="{C7593679-6B4A-4C59-74E7-E461BE24B508}"/>
                  </a:ext>
                </a:extLst>
              </p:cNvPr>
              <p:cNvSpPr/>
              <p:nvPr/>
            </p:nvSpPr>
            <p:spPr>
              <a:xfrm>
                <a:off x="1816426" y="2948037"/>
                <a:ext cx="900000" cy="90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9" name="Graphic 8" descr="House with solid fill">
                <a:extLst>
                  <a:ext uri="{FF2B5EF4-FFF2-40B4-BE49-F238E27FC236}">
                    <a16:creationId xmlns:a16="http://schemas.microsoft.com/office/drawing/2014/main" id="{92ED9416-D28B-4ABD-B188-1C2FBF3D28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906107" y="3018605"/>
                <a:ext cx="720637" cy="720637"/>
              </a:xfrm>
              <a:prstGeom prst="rect">
                <a:avLst/>
              </a:prstGeom>
            </p:spPr>
          </p:pic>
        </p:grpSp>
      </p:grpSp>
    </p:spTree>
    <p:extLst>
      <p:ext uri="{BB962C8B-B14F-4D97-AF65-F5344CB8AC3E}">
        <p14:creationId xmlns:p14="http://schemas.microsoft.com/office/powerpoint/2010/main" val="2339609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0FF78-338D-A69D-32AB-7034E3EDBE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BCB150-720A-B3E6-216D-F333FC473753}"/>
              </a:ext>
            </a:extLst>
          </p:cNvPr>
          <p:cNvSpPr>
            <a:spLocks noGrp="1"/>
          </p:cNvSpPr>
          <p:nvPr>
            <p:ph type="ctrTitle"/>
          </p:nvPr>
        </p:nvSpPr>
        <p:spPr>
          <a:xfrm>
            <a:off x="15766" y="2235200"/>
            <a:ext cx="12160469" cy="2387600"/>
          </a:xfrm>
        </p:spPr>
        <p:txBody>
          <a:bodyPr anchor="ctr">
            <a:normAutofit/>
          </a:bodyPr>
          <a:lstStyle/>
          <a:p>
            <a:r>
              <a:rPr lang="en-US" dirty="0"/>
              <a:t>What happens next?</a:t>
            </a:r>
            <a:endParaRPr lang="en-GB" dirty="0"/>
          </a:p>
        </p:txBody>
      </p:sp>
    </p:spTree>
    <p:extLst>
      <p:ext uri="{BB962C8B-B14F-4D97-AF65-F5344CB8AC3E}">
        <p14:creationId xmlns:p14="http://schemas.microsoft.com/office/powerpoint/2010/main" val="165178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8A897-0FCD-3976-EBFF-C30D1EF1AC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0C0BBE-A610-78DB-5AA2-1A881152E3CA}"/>
              </a:ext>
            </a:extLst>
          </p:cNvPr>
          <p:cNvSpPr>
            <a:spLocks noGrp="1"/>
          </p:cNvSpPr>
          <p:nvPr>
            <p:ph type="title"/>
          </p:nvPr>
        </p:nvSpPr>
        <p:spPr/>
        <p:txBody>
          <a:bodyPr>
            <a:normAutofit/>
          </a:bodyPr>
          <a:lstStyle/>
          <a:p>
            <a:r>
              <a:rPr lang="en-US" dirty="0"/>
              <a:t>What happens next?</a:t>
            </a:r>
            <a:endParaRPr lang="en-GB" dirty="0"/>
          </a:p>
        </p:txBody>
      </p:sp>
      <p:sp>
        <p:nvSpPr>
          <p:cNvPr id="4" name="Rectangle: Rounded Corners 3">
            <a:extLst>
              <a:ext uri="{FF2B5EF4-FFF2-40B4-BE49-F238E27FC236}">
                <a16:creationId xmlns:a16="http://schemas.microsoft.com/office/drawing/2014/main" id="{20941F45-1F13-401E-53E0-A04DEB51CF9C}"/>
              </a:ext>
            </a:extLst>
          </p:cNvPr>
          <p:cNvSpPr/>
          <p:nvPr/>
        </p:nvSpPr>
        <p:spPr>
          <a:xfrm>
            <a:off x="838200" y="1915885"/>
            <a:ext cx="2448000" cy="2764756"/>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26 March 2025</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Plans approved at NCEL Strategy Board</a:t>
            </a:r>
            <a:endParaRPr lang="en-US" sz="1800"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1923FD41-E492-8BAF-0802-54EB7257C443}"/>
              </a:ext>
            </a:extLst>
          </p:cNvPr>
          <p:cNvSpPr/>
          <p:nvPr/>
        </p:nvSpPr>
        <p:spPr>
          <a:xfrm>
            <a:off x="3527400" y="1915884"/>
            <a:ext cx="2448000" cy="2764757"/>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b="1" dirty="0">
                <a:latin typeface="Arial" panose="020B0604020202020204" pitchFamily="34" charset="0"/>
                <a:cs typeface="Arial" panose="020B0604020202020204" pitchFamily="34" charset="0"/>
              </a:rPr>
              <a:t>April 2025</a:t>
            </a:r>
            <a:endParaRPr lang="en-US" sz="1800" b="1" dirty="0">
              <a:latin typeface="Arial" panose="020B0604020202020204" pitchFamily="34" charset="0"/>
              <a:cs typeface="Arial" panose="020B0604020202020204" pitchFamily="34" charset="0"/>
            </a:endParaRP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600" dirty="0">
                <a:latin typeface="Arial" panose="020B0604020202020204" pitchFamily="34" charset="0"/>
                <a:cs typeface="Arial" panose="020B0604020202020204" pitchFamily="34" charset="0"/>
              </a:rPr>
              <a:t>Additional LDA Capacity extended </a:t>
            </a:r>
          </a:p>
          <a:p>
            <a:pPr marL="0" indent="0" algn="ctr">
              <a:buNone/>
            </a:pPr>
            <a:r>
              <a:rPr lang="en-US" sz="1600" dirty="0">
                <a:latin typeface="Arial" panose="020B0604020202020204" pitchFamily="34" charset="0"/>
                <a:cs typeface="Arial" panose="020B0604020202020204" pitchFamily="34" charset="0"/>
              </a:rPr>
              <a:t>Increased beds at Beacon commissioned from 1</a:t>
            </a:r>
            <a:r>
              <a:rPr lang="en-US" sz="1600" baseline="30000" dirty="0">
                <a:latin typeface="Arial" panose="020B0604020202020204" pitchFamily="34" charset="0"/>
                <a:cs typeface="Arial" panose="020B0604020202020204" pitchFamily="34" charset="0"/>
              </a:rPr>
              <a:t>st</a:t>
            </a:r>
            <a:r>
              <a:rPr lang="en-US" sz="1600" dirty="0">
                <a:latin typeface="Arial" panose="020B0604020202020204" pitchFamily="34" charset="0"/>
                <a:cs typeface="Arial" panose="020B0604020202020204" pitchFamily="34" charset="0"/>
              </a:rPr>
              <a:t> April 2025</a:t>
            </a:r>
          </a:p>
          <a:p>
            <a:pPr marL="0" indent="0" algn="ctr">
              <a:buNone/>
            </a:pPr>
            <a:r>
              <a:rPr lang="en-US" sz="1600" dirty="0">
                <a:latin typeface="Arial" panose="020B0604020202020204" pitchFamily="34" charset="0"/>
                <a:cs typeface="Arial" panose="020B0604020202020204" pitchFamily="34" charset="0"/>
              </a:rPr>
              <a:t>Commence recruitment for HTT expansion with clear implementation timetable</a:t>
            </a:r>
          </a:p>
        </p:txBody>
      </p:sp>
      <p:sp>
        <p:nvSpPr>
          <p:cNvPr id="13" name="Rectangle: Rounded Corners 12">
            <a:extLst>
              <a:ext uri="{FF2B5EF4-FFF2-40B4-BE49-F238E27FC236}">
                <a16:creationId xmlns:a16="http://schemas.microsoft.com/office/drawing/2014/main" id="{8AE5B2CC-BDD9-2EE9-25BD-E9131154DD12}"/>
              </a:ext>
            </a:extLst>
          </p:cNvPr>
          <p:cNvSpPr/>
          <p:nvPr/>
        </p:nvSpPr>
        <p:spPr>
          <a:xfrm>
            <a:off x="62166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sz="1800" b="1" dirty="0">
                <a:latin typeface="Arial" panose="020B0604020202020204" pitchFamily="34" charset="0"/>
                <a:cs typeface="Arial" panose="020B0604020202020204" pitchFamily="34" charset="0"/>
              </a:rPr>
              <a:t>April 2025</a:t>
            </a:r>
          </a:p>
          <a:p>
            <a:pPr marL="0" indent="0" algn="ctr">
              <a:buNone/>
            </a:pPr>
            <a:r>
              <a:rPr lang="en-US" sz="1800" dirty="0">
                <a:latin typeface="Arial" panose="020B0604020202020204" pitchFamily="34" charset="0"/>
                <a:cs typeface="Arial" panose="020B0604020202020204" pitchFamily="34" charset="0"/>
              </a:rPr>
              <a:t>Establish </a:t>
            </a:r>
            <a:r>
              <a:rPr lang="en-US" dirty="0">
                <a:latin typeface="Arial" panose="020B0604020202020204" pitchFamily="34" charset="0"/>
                <a:cs typeface="Arial" panose="020B0604020202020204" pitchFamily="34" charset="0"/>
              </a:rPr>
              <a:t>parent led steering committee to co produce family support offer</a:t>
            </a:r>
            <a:endParaRPr lang="en-US" sz="1800" dirty="0">
              <a:latin typeface="Arial" panose="020B0604020202020204" pitchFamily="34" charset="0"/>
              <a:cs typeface="Arial" panose="020B0604020202020204" pitchFamily="34" charset="0"/>
            </a:endParaRPr>
          </a:p>
        </p:txBody>
      </p:sp>
      <p:sp>
        <p:nvSpPr>
          <p:cNvPr id="8" name="Isosceles Triangle 7">
            <a:extLst>
              <a:ext uri="{FF2B5EF4-FFF2-40B4-BE49-F238E27FC236}">
                <a16:creationId xmlns:a16="http://schemas.microsoft.com/office/drawing/2014/main" id="{99AB2526-1500-098F-7329-FE6D1DF3DED9}"/>
              </a:ext>
            </a:extLst>
          </p:cNvPr>
          <p:cNvSpPr/>
          <p:nvPr/>
        </p:nvSpPr>
        <p:spPr>
          <a:xfrm rot="5400000">
            <a:off x="310620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4" name="Rectangle: Rounded Corners 13">
            <a:extLst>
              <a:ext uri="{FF2B5EF4-FFF2-40B4-BE49-F238E27FC236}">
                <a16:creationId xmlns:a16="http://schemas.microsoft.com/office/drawing/2014/main" id="{301B512B-AC62-3687-013C-28E8E58B0510}"/>
              </a:ext>
            </a:extLst>
          </p:cNvPr>
          <p:cNvSpPr/>
          <p:nvPr/>
        </p:nvSpPr>
        <p:spPr>
          <a:xfrm>
            <a:off x="8905800" y="1915885"/>
            <a:ext cx="2448000" cy="2700000"/>
          </a:xfrm>
          <a:prstGeom prst="roundRect">
            <a:avLst>
              <a:gd name="adj" fmla="val 7148"/>
            </a:avLst>
          </a:prstGeom>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tIns="144000" bIns="144000" rtlCol="0" anchor="ctr"/>
          <a:lstStyle/>
          <a:p>
            <a:pPr marL="0" indent="0" algn="ctr">
              <a:buNone/>
            </a:pPr>
            <a:r>
              <a:rPr lang="en-US" sz="1800" b="1" dirty="0">
                <a:latin typeface="Arial" panose="020B0604020202020204" pitchFamily="34" charset="0"/>
                <a:cs typeface="Arial" panose="020B0604020202020204" pitchFamily="34" charset="0"/>
              </a:rPr>
              <a:t>July 2025</a:t>
            </a:r>
          </a:p>
          <a:p>
            <a:pPr marL="0" indent="0" algn="ctr">
              <a:buNone/>
            </a:pPr>
            <a:endParaRPr lang="en-US" sz="700" b="1"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Full implementation in place</a:t>
            </a:r>
            <a:endParaRPr lang="en-US" sz="1800" dirty="0">
              <a:latin typeface="Arial" panose="020B0604020202020204" pitchFamily="34" charset="0"/>
              <a:cs typeface="Arial" panose="020B0604020202020204" pitchFamily="34" charset="0"/>
            </a:endParaRPr>
          </a:p>
          <a:p>
            <a:pPr marL="0" indent="0" algn="ctr">
              <a:buNone/>
            </a:pPr>
            <a:endParaRPr lang="en-US" sz="1800" dirty="0">
              <a:latin typeface="Arial" panose="020B0604020202020204" pitchFamily="34" charset="0"/>
              <a:cs typeface="Arial" panose="020B0604020202020204" pitchFamily="34" charset="0"/>
            </a:endParaRPr>
          </a:p>
        </p:txBody>
      </p:sp>
      <p:sp>
        <p:nvSpPr>
          <p:cNvPr id="15" name="Isosceles Triangle 14">
            <a:extLst>
              <a:ext uri="{FF2B5EF4-FFF2-40B4-BE49-F238E27FC236}">
                <a16:creationId xmlns:a16="http://schemas.microsoft.com/office/drawing/2014/main" id="{FE734738-FF8E-20DA-08AF-CAE4034D46C2}"/>
              </a:ext>
            </a:extLst>
          </p:cNvPr>
          <p:cNvSpPr/>
          <p:nvPr/>
        </p:nvSpPr>
        <p:spPr>
          <a:xfrm rot="5400000">
            <a:off x="576455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16" name="Isosceles Triangle 15">
            <a:extLst>
              <a:ext uri="{FF2B5EF4-FFF2-40B4-BE49-F238E27FC236}">
                <a16:creationId xmlns:a16="http://schemas.microsoft.com/office/drawing/2014/main" id="{08D8377F-D88D-941D-A973-9E9404214F29}"/>
              </a:ext>
            </a:extLst>
          </p:cNvPr>
          <p:cNvSpPr/>
          <p:nvPr/>
        </p:nvSpPr>
        <p:spPr>
          <a:xfrm rot="5400000">
            <a:off x="8484600" y="3085885"/>
            <a:ext cx="720000" cy="360000"/>
          </a:xfrm>
          <a:prstGeom prst="triangle">
            <a:avLst/>
          </a:prstGeom>
          <a:ln>
            <a:solidFill>
              <a:schemeClr val="accent1"/>
            </a:solid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26247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4E5F6-6DB2-F517-139B-06F37AAA19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5A25B-5777-9F2F-A5D8-56137217F8A4}"/>
              </a:ext>
            </a:extLst>
          </p:cNvPr>
          <p:cNvSpPr>
            <a:spLocks noGrp="1"/>
          </p:cNvSpPr>
          <p:nvPr>
            <p:ph type="ctrTitle"/>
          </p:nvPr>
        </p:nvSpPr>
        <p:spPr>
          <a:xfrm>
            <a:off x="15766" y="2235200"/>
            <a:ext cx="12160469" cy="2387600"/>
          </a:xfrm>
        </p:spPr>
        <p:txBody>
          <a:bodyPr anchor="ctr">
            <a:normAutofit/>
          </a:bodyPr>
          <a:lstStyle/>
          <a:p>
            <a:r>
              <a:rPr lang="en-US" dirty="0"/>
              <a:t>About us</a:t>
            </a:r>
            <a:endParaRPr lang="en-GB" dirty="0"/>
          </a:p>
        </p:txBody>
      </p:sp>
    </p:spTree>
    <p:extLst>
      <p:ext uri="{BB962C8B-B14F-4D97-AF65-F5344CB8AC3E}">
        <p14:creationId xmlns:p14="http://schemas.microsoft.com/office/powerpoint/2010/main" val="339111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73995-F266-7304-6EAB-207D731D60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C77AF9-4D55-7B7B-EA6D-C1CA9A1FA8D5}"/>
              </a:ext>
            </a:extLst>
          </p:cNvPr>
          <p:cNvSpPr>
            <a:spLocks noGrp="1"/>
          </p:cNvSpPr>
          <p:nvPr>
            <p:ph type="ctrTitle"/>
          </p:nvPr>
        </p:nvSpPr>
        <p:spPr>
          <a:xfrm>
            <a:off x="15766" y="2235200"/>
            <a:ext cx="12160469" cy="2387600"/>
          </a:xfrm>
        </p:spPr>
        <p:txBody>
          <a:bodyPr anchor="ctr">
            <a:normAutofit/>
          </a:bodyPr>
          <a:lstStyle/>
          <a:p>
            <a:r>
              <a:rPr lang="en-US" dirty="0"/>
              <a:t>Developing longer-term  proposals for change</a:t>
            </a:r>
            <a:endParaRPr lang="en-GB" dirty="0"/>
          </a:p>
        </p:txBody>
      </p:sp>
    </p:spTree>
    <p:extLst>
      <p:ext uri="{BB962C8B-B14F-4D97-AF65-F5344CB8AC3E}">
        <p14:creationId xmlns:p14="http://schemas.microsoft.com/office/powerpoint/2010/main" val="34246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D9D94-28A6-B509-11B3-F1590FECF30D}"/>
              </a:ext>
            </a:extLst>
          </p:cNvPr>
          <p:cNvSpPr>
            <a:spLocks noGrp="1"/>
          </p:cNvSpPr>
          <p:nvPr>
            <p:ph type="title"/>
          </p:nvPr>
        </p:nvSpPr>
        <p:spPr/>
        <p:txBody>
          <a:bodyPr/>
          <a:lstStyle/>
          <a:p>
            <a:r>
              <a:rPr lang="en-US" dirty="0"/>
              <a:t>Developing longer-term proposals for change</a:t>
            </a:r>
            <a:endParaRPr lang="en-GB" dirty="0"/>
          </a:p>
        </p:txBody>
      </p:sp>
      <p:sp>
        <p:nvSpPr>
          <p:cNvPr id="3" name="Content Placeholder 2">
            <a:extLst>
              <a:ext uri="{FF2B5EF4-FFF2-40B4-BE49-F238E27FC236}">
                <a16:creationId xmlns:a16="http://schemas.microsoft.com/office/drawing/2014/main" id="{665A3D75-AE8D-273F-477A-472D92AFDB82}"/>
              </a:ext>
            </a:extLst>
          </p:cNvPr>
          <p:cNvSpPr>
            <a:spLocks noGrp="1"/>
          </p:cNvSpPr>
          <p:nvPr>
            <p:ph sz="quarter" idx="10"/>
          </p:nvPr>
        </p:nvSpPr>
        <p:spPr/>
        <p:txBody>
          <a:bodyPr/>
          <a:lstStyle/>
          <a:p>
            <a:pPr marL="0" indent="0">
              <a:buNone/>
            </a:pPr>
            <a:r>
              <a:rPr lang="en-US" sz="1800" dirty="0"/>
              <a:t>The approved interim arrangements will make sure we are continuing to provide children and young people with the best possible care until more permanent arrangements are made.</a:t>
            </a:r>
          </a:p>
          <a:p>
            <a:pPr marL="0" indent="0">
              <a:buNone/>
            </a:pPr>
            <a:endParaRPr lang="en-US" sz="1800" dirty="0"/>
          </a:p>
          <a:p>
            <a:pPr marL="0" indent="0">
              <a:buNone/>
            </a:pPr>
            <a:r>
              <a:rPr lang="en-US" sz="1800" dirty="0"/>
              <a:t>We will evaluate the impact of the investment over the course of the year which will  inform our thinking and planning about longer-term proposals for change.</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We are committed to continuing to work with children and young people, those who use our services and their families and carers, clinical leaders, our staff, our partners in health and care, and other stakeholders in our communities as we do this.</a:t>
            </a:r>
          </a:p>
          <a:p>
            <a:pPr marL="0" indent="0">
              <a:buFont typeface="Arial" panose="020B0604020202020204" pitchFamily="34" charset="0"/>
              <a:buNone/>
            </a:pPr>
            <a:endParaRPr lang="en-US" sz="1800" dirty="0"/>
          </a:p>
          <a:p>
            <a:pPr marL="0" indent="0">
              <a:buFont typeface="Arial" panose="020B0604020202020204" pitchFamily="34" charset="0"/>
              <a:buNone/>
            </a:pPr>
            <a:r>
              <a:rPr lang="en-US" sz="1800" dirty="0"/>
              <a:t>We will share information about how to get involved in this work once it gets started.</a:t>
            </a:r>
          </a:p>
          <a:p>
            <a:endParaRPr lang="en-GB" dirty="0"/>
          </a:p>
          <a:p>
            <a:pPr marL="0" indent="0">
              <a:buNone/>
            </a:pPr>
            <a:endParaRPr lang="en-GB" dirty="0"/>
          </a:p>
          <a:p>
            <a:pPr marL="0" indent="0">
              <a:buNone/>
            </a:pPr>
            <a:r>
              <a:rPr lang="en-GB" b="1" u="sng" dirty="0">
                <a:hlinkClick r:id="rId2"/>
              </a:rPr>
              <a:t>Contact us</a:t>
            </a:r>
            <a:endParaRPr lang="en-GB" b="1" u="sng" dirty="0"/>
          </a:p>
        </p:txBody>
      </p:sp>
    </p:spTree>
    <p:extLst>
      <p:ext uri="{BB962C8B-B14F-4D97-AF65-F5344CB8AC3E}">
        <p14:creationId xmlns:p14="http://schemas.microsoft.com/office/powerpoint/2010/main" val="355185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023F-C3F9-A922-6717-5DA3E042F5D8}"/>
              </a:ext>
            </a:extLst>
          </p:cNvPr>
          <p:cNvSpPr>
            <a:spLocks noGrp="1"/>
          </p:cNvSpPr>
          <p:nvPr>
            <p:ph type="title"/>
          </p:nvPr>
        </p:nvSpPr>
        <p:spPr/>
        <p:txBody>
          <a:bodyPr/>
          <a:lstStyle/>
          <a:p>
            <a:r>
              <a:rPr lang="en-US" dirty="0"/>
              <a:t>Who we are</a:t>
            </a:r>
            <a:endParaRPr lang="en-GB" dirty="0"/>
          </a:p>
        </p:txBody>
      </p:sp>
      <p:sp>
        <p:nvSpPr>
          <p:cNvPr id="3" name="Content Placeholder 2">
            <a:extLst>
              <a:ext uri="{FF2B5EF4-FFF2-40B4-BE49-F238E27FC236}">
                <a16:creationId xmlns:a16="http://schemas.microsoft.com/office/drawing/2014/main" id="{48994281-C148-EB6F-6481-C8B26341A0CE}"/>
              </a:ext>
            </a:extLst>
          </p:cNvPr>
          <p:cNvSpPr>
            <a:spLocks noGrp="1"/>
          </p:cNvSpPr>
          <p:nvPr>
            <p:ph sz="quarter" idx="10"/>
          </p:nvPr>
        </p:nvSpPr>
        <p:spPr>
          <a:xfrm>
            <a:off x="838200" y="1915885"/>
            <a:ext cx="10515600" cy="346625"/>
          </a:xfrm>
        </p:spPr>
        <p:txBody>
          <a:bodyPr vert="horz" lIns="91440" tIns="45720" rIns="91440" bIns="45720" rtlCol="0" anchor="t">
            <a:normAutofit lnSpcReduction="10000"/>
          </a:bodyPr>
          <a:lstStyle/>
          <a:p>
            <a:pPr marL="0" indent="0">
              <a:buNone/>
            </a:pPr>
            <a:r>
              <a:rPr lang="en-US" dirty="0">
                <a:latin typeface="Arial"/>
                <a:cs typeface="Arial"/>
              </a:rPr>
              <a:t>North Central and East London Provider Collaborative (NCEL) is made up of:</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pic>
        <p:nvPicPr>
          <p:cNvPr id="4" name="Picture 2" descr="East London NHS Foundation Trust - Wikipedia">
            <a:extLst>
              <a:ext uri="{FF2B5EF4-FFF2-40B4-BE49-F238E27FC236}">
                <a16:creationId xmlns:a16="http://schemas.microsoft.com/office/drawing/2014/main" id="{5A170005-99C2-2251-C653-F0552658D9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0465" y="2417738"/>
            <a:ext cx="1820145" cy="8644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ome">
            <a:extLst>
              <a:ext uri="{FF2B5EF4-FFF2-40B4-BE49-F238E27FC236}">
                <a16:creationId xmlns:a16="http://schemas.microsoft.com/office/drawing/2014/main" id="{31E92B2B-94F6-AA17-B02E-99977DD62D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9114" y="5177006"/>
            <a:ext cx="2320038" cy="8644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Tavistock and Portman NHS FT |">
            <a:extLst>
              <a:ext uri="{FF2B5EF4-FFF2-40B4-BE49-F238E27FC236}">
                <a16:creationId xmlns:a16="http://schemas.microsoft.com/office/drawing/2014/main" id="{A4095CF6-3276-6A10-7B0E-A965AA383A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9320" y="5177006"/>
            <a:ext cx="3226064" cy="8682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3">
            <a:extLst>
              <a:ext uri="{FF2B5EF4-FFF2-40B4-BE49-F238E27FC236}">
                <a16:creationId xmlns:a16="http://schemas.microsoft.com/office/drawing/2014/main" id="{129BB019-191A-AD96-89F1-084AA8E288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3953" y="3732471"/>
            <a:ext cx="2370265" cy="10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54E85587-FCE8-AACB-E12C-AB1DF16AAD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5087" y="3826728"/>
            <a:ext cx="2748092" cy="9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012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22AE0-E81C-DE97-41FD-D9F755A822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F8A337-A899-168B-1D84-A59AB7D804B5}"/>
              </a:ext>
            </a:extLst>
          </p:cNvPr>
          <p:cNvSpPr>
            <a:spLocks noGrp="1"/>
          </p:cNvSpPr>
          <p:nvPr>
            <p:ph type="title"/>
          </p:nvPr>
        </p:nvSpPr>
        <p:spPr/>
        <p:txBody>
          <a:bodyPr/>
          <a:lstStyle/>
          <a:p>
            <a:r>
              <a:rPr lang="en-US" dirty="0"/>
              <a:t>What we do</a:t>
            </a:r>
            <a:endParaRPr lang="en-GB" dirty="0"/>
          </a:p>
        </p:txBody>
      </p:sp>
      <p:sp>
        <p:nvSpPr>
          <p:cNvPr id="3" name="Content Placeholder 2">
            <a:extLst>
              <a:ext uri="{FF2B5EF4-FFF2-40B4-BE49-F238E27FC236}">
                <a16:creationId xmlns:a16="http://schemas.microsoft.com/office/drawing/2014/main" id="{8C346D2C-3209-7C7F-F749-8797E7D667DA}"/>
              </a:ext>
            </a:extLst>
          </p:cNvPr>
          <p:cNvSpPr>
            <a:spLocks noGrp="1"/>
          </p:cNvSpPr>
          <p:nvPr>
            <p:ph sz="quarter" idx="10"/>
          </p:nvPr>
        </p:nvSpPr>
        <p:spPr>
          <a:xfrm>
            <a:off x="838200" y="1915885"/>
            <a:ext cx="10515600" cy="463945"/>
          </a:xfrm>
        </p:spPr>
        <p:txBody>
          <a:bodyPr vert="horz" lIns="91440" tIns="45720" rIns="91440" bIns="45720" rtlCol="0" anchor="t">
            <a:noAutofit/>
          </a:bodyPr>
          <a:lstStyle/>
          <a:p>
            <a:pPr marL="0" indent="0">
              <a:buNone/>
            </a:pPr>
            <a:r>
              <a:rPr lang="en-US" sz="1800" dirty="0">
                <a:latin typeface="Arial"/>
                <a:cs typeface="Arial"/>
              </a:rPr>
              <a:t>Together, we plan and organise mental health services, and as individual NHS trusts we provide these services.</a:t>
            </a:r>
          </a:p>
          <a:p>
            <a:pPr marL="0" indent="0">
              <a:buNone/>
            </a:pPr>
            <a:endParaRPr lang="en-US" dirty="0"/>
          </a:p>
          <a:p>
            <a:pPr marL="0" indent="0">
              <a:buNone/>
            </a:pPr>
            <a:endParaRPr lang="en-US" dirty="0"/>
          </a:p>
          <a:p>
            <a:pPr marL="0" indent="0">
              <a:buNone/>
            </a:pPr>
            <a:endParaRPr lang="en-GB" dirty="0"/>
          </a:p>
        </p:txBody>
      </p:sp>
      <p:sp>
        <p:nvSpPr>
          <p:cNvPr id="4" name="Rectangle: Rounded Corners 3">
            <a:extLst>
              <a:ext uri="{FF2B5EF4-FFF2-40B4-BE49-F238E27FC236}">
                <a16:creationId xmlns:a16="http://schemas.microsoft.com/office/drawing/2014/main" id="{98212801-DB65-F989-5D12-955CA94C26E7}"/>
              </a:ext>
            </a:extLst>
          </p:cNvPr>
          <p:cNvSpPr/>
          <p:nvPr/>
        </p:nvSpPr>
        <p:spPr>
          <a:xfrm>
            <a:off x="1373138" y="2728245"/>
            <a:ext cx="4448503" cy="1936013"/>
          </a:xfrm>
          <a:prstGeom prst="roundRect">
            <a:avLst>
              <a:gd name="adj" fmla="val 8119"/>
            </a:avLst>
          </a:prstGeom>
          <a:solidFill>
            <a:schemeClr val="accent1"/>
          </a:solidFill>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grpSp>
        <p:nvGrpSpPr>
          <p:cNvPr id="20" name="Group 19">
            <a:extLst>
              <a:ext uri="{FF2B5EF4-FFF2-40B4-BE49-F238E27FC236}">
                <a16:creationId xmlns:a16="http://schemas.microsoft.com/office/drawing/2014/main" id="{60FAD580-36BF-6F92-676D-39648D42F821}"/>
              </a:ext>
            </a:extLst>
          </p:cNvPr>
          <p:cNvGrpSpPr/>
          <p:nvPr/>
        </p:nvGrpSpPr>
        <p:grpSpPr>
          <a:xfrm>
            <a:off x="3228539" y="2796793"/>
            <a:ext cx="720000" cy="720000"/>
            <a:chOff x="3142978" y="2854323"/>
            <a:chExt cx="720000" cy="720000"/>
          </a:xfrm>
        </p:grpSpPr>
        <p:sp>
          <p:nvSpPr>
            <p:cNvPr id="5" name="Oval 4">
              <a:extLst>
                <a:ext uri="{FF2B5EF4-FFF2-40B4-BE49-F238E27FC236}">
                  <a16:creationId xmlns:a16="http://schemas.microsoft.com/office/drawing/2014/main" id="{B32A3764-F3A1-41E4-00BE-2606CEB3F76D}"/>
                </a:ext>
              </a:extLst>
            </p:cNvPr>
            <p:cNvSpPr/>
            <p:nvPr/>
          </p:nvSpPr>
          <p:spPr>
            <a:xfrm>
              <a:off x="3142978" y="285432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sp>
          <p:nvSpPr>
            <p:cNvPr id="6" name="Rectangle 5" descr="Bed">
              <a:extLst>
                <a:ext uri="{FF2B5EF4-FFF2-40B4-BE49-F238E27FC236}">
                  <a16:creationId xmlns:a16="http://schemas.microsoft.com/office/drawing/2014/main" id="{AD1CE99C-B32B-9A6E-13C3-DDD528E54479}"/>
                </a:ext>
              </a:extLst>
            </p:cNvPr>
            <p:cNvSpPr>
              <a:spLocks noChangeAspect="1"/>
            </p:cNvSpPr>
            <p:nvPr/>
          </p:nvSpPr>
          <p:spPr>
            <a:xfrm>
              <a:off x="3178978" y="2890323"/>
              <a:ext cx="648000" cy="648000"/>
            </a:xfrm>
            <a:prstGeom prst="rect">
              <a:avLst/>
            </a:prstGeom>
            <a: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a:lstStyle/>
            <a:p>
              <a:endParaRPr lang="en-GB" dirty="0"/>
            </a:p>
          </p:txBody>
        </p:sp>
      </p:grpSp>
      <p:sp>
        <p:nvSpPr>
          <p:cNvPr id="8" name="TextBox 7">
            <a:extLst>
              <a:ext uri="{FF2B5EF4-FFF2-40B4-BE49-F238E27FC236}">
                <a16:creationId xmlns:a16="http://schemas.microsoft.com/office/drawing/2014/main" id="{818C4582-FC19-79F6-E0D2-8CED2529AD44}"/>
              </a:ext>
            </a:extLst>
          </p:cNvPr>
          <p:cNvSpPr txBox="1"/>
          <p:nvPr/>
        </p:nvSpPr>
        <p:spPr>
          <a:xfrm>
            <a:off x="1675656" y="3538325"/>
            <a:ext cx="3825765" cy="892552"/>
          </a:xfrm>
          <a:prstGeom prst="rect">
            <a:avLst/>
          </a:prstGeom>
          <a:noFill/>
        </p:spPr>
        <p:txBody>
          <a:bodyPr wrap="square" rtlCol="0">
            <a:spAutoFit/>
          </a:bodyPr>
          <a:lstStyle/>
          <a:p>
            <a:pPr algn="ctr"/>
            <a:r>
              <a:rPr lang="en-US" b="1" dirty="0">
                <a:solidFill>
                  <a:schemeClr val="bg1"/>
                </a:solidFill>
                <a:latin typeface="Arial" panose="020B0604020202020204" pitchFamily="34" charset="0"/>
                <a:cs typeface="Arial" panose="020B0604020202020204" pitchFamily="34" charset="0"/>
              </a:rPr>
              <a:t>Inpatient </a:t>
            </a:r>
          </a:p>
          <a:p>
            <a:pPr algn="ctr"/>
            <a:r>
              <a:rPr lang="en-US" sz="1600" dirty="0">
                <a:solidFill>
                  <a:schemeClr val="bg1"/>
                </a:solidFill>
                <a:latin typeface="Arial" panose="020B0604020202020204" pitchFamily="34" charset="0"/>
                <a:cs typeface="Arial" panose="020B0604020202020204" pitchFamily="34" charset="0"/>
              </a:rPr>
              <a:t>mental health services </a:t>
            </a:r>
          </a:p>
          <a:p>
            <a:pPr algn="ctr"/>
            <a:r>
              <a:rPr lang="en-US" sz="1600" dirty="0">
                <a:solidFill>
                  <a:schemeClr val="bg1"/>
                </a:solidFill>
                <a:latin typeface="Arial" panose="020B0604020202020204" pitchFamily="34" charset="0"/>
                <a:cs typeface="Arial" panose="020B0604020202020204" pitchFamily="34" charset="0"/>
              </a:rPr>
              <a:t>for children and young people</a:t>
            </a:r>
            <a:endParaRPr lang="en-GB" dirty="0">
              <a:solidFill>
                <a:schemeClr val="bg1"/>
              </a:solidFill>
              <a:latin typeface="Arial" panose="020B0604020202020204" pitchFamily="34" charset="0"/>
              <a:cs typeface="Arial" panose="020B0604020202020204" pitchFamily="34" charset="0"/>
            </a:endParaRPr>
          </a:p>
        </p:txBody>
      </p:sp>
      <p:sp>
        <p:nvSpPr>
          <p:cNvPr id="12" name="Rectangle: Rounded Corners 11">
            <a:extLst>
              <a:ext uri="{FF2B5EF4-FFF2-40B4-BE49-F238E27FC236}">
                <a16:creationId xmlns:a16="http://schemas.microsoft.com/office/drawing/2014/main" id="{7A111B29-D30C-C0B8-4787-4BD7DFBB2D7A}"/>
              </a:ext>
            </a:extLst>
          </p:cNvPr>
          <p:cNvSpPr/>
          <p:nvPr/>
        </p:nvSpPr>
        <p:spPr>
          <a:xfrm>
            <a:off x="6370498" y="2728244"/>
            <a:ext cx="4448503" cy="1936013"/>
          </a:xfrm>
          <a:prstGeom prst="roundRect">
            <a:avLst>
              <a:gd name="adj" fmla="val 8119"/>
            </a:avLst>
          </a:prstGeom>
          <a:solidFill>
            <a:schemeClr val="accent2"/>
          </a:solidFill>
          <a:ln>
            <a:solidFill>
              <a:schemeClr val="accent1"/>
            </a:solidFill>
          </a:ln>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59466" tIns="1656000" rIns="259466" bIns="330200" numCol="1" spcCol="1270" anchor="t" anchorCtr="0">
            <a:noAutofit/>
          </a:bodyPr>
          <a:lstStyle/>
          <a:p>
            <a:pPr marL="0" lvl="0" indent="0" algn="l" defTabSz="889000">
              <a:lnSpc>
                <a:spcPct val="90000"/>
              </a:lnSpc>
              <a:spcBef>
                <a:spcPct val="0"/>
              </a:spcBef>
              <a:spcAft>
                <a:spcPct val="35000"/>
              </a:spcAft>
              <a:buNone/>
            </a:pPr>
            <a:endParaRPr lang="en-GB" sz="2000" kern="1200" dirty="0"/>
          </a:p>
        </p:txBody>
      </p:sp>
      <p:sp>
        <p:nvSpPr>
          <p:cNvPr id="11" name="TextBox 10">
            <a:extLst>
              <a:ext uri="{FF2B5EF4-FFF2-40B4-BE49-F238E27FC236}">
                <a16:creationId xmlns:a16="http://schemas.microsoft.com/office/drawing/2014/main" id="{8FEEF844-7234-0636-85C1-028B99D0F7F7}"/>
              </a:ext>
            </a:extLst>
          </p:cNvPr>
          <p:cNvSpPr txBox="1"/>
          <p:nvPr/>
        </p:nvSpPr>
        <p:spPr>
          <a:xfrm>
            <a:off x="6681868" y="3538325"/>
            <a:ext cx="3825765" cy="861774"/>
          </a:xfrm>
          <a:prstGeom prst="rect">
            <a:avLst/>
          </a:prstGeom>
          <a:noFill/>
        </p:spPr>
        <p:txBody>
          <a:bodyPr wrap="square" rtlCol="0">
            <a:spAutoFit/>
          </a:bodyPr>
          <a:lstStyle/>
          <a:p>
            <a:pPr algn="ctr"/>
            <a:r>
              <a:rPr lang="en-US" sz="1600" b="1" dirty="0">
                <a:solidFill>
                  <a:schemeClr val="bg1"/>
                </a:solidFill>
                <a:latin typeface="Arial" panose="020B0604020202020204" pitchFamily="34" charset="0"/>
                <a:cs typeface="Arial" panose="020B0604020202020204" pitchFamily="34" charset="0"/>
              </a:rPr>
              <a:t>Community</a:t>
            </a:r>
          </a:p>
          <a:p>
            <a:pPr algn="ctr"/>
            <a:r>
              <a:rPr lang="en-US" sz="1600" dirty="0">
                <a:solidFill>
                  <a:schemeClr val="bg1"/>
                </a:solidFill>
                <a:latin typeface="Arial" panose="020B0604020202020204" pitchFamily="34" charset="0"/>
                <a:cs typeface="Arial" panose="020B0604020202020204" pitchFamily="34" charset="0"/>
              </a:rPr>
              <a:t>mental health services </a:t>
            </a:r>
          </a:p>
          <a:p>
            <a:pPr algn="ctr"/>
            <a:r>
              <a:rPr lang="en-US" sz="1600" dirty="0">
                <a:solidFill>
                  <a:schemeClr val="bg1"/>
                </a:solidFill>
                <a:latin typeface="Arial" panose="020B0604020202020204" pitchFamily="34" charset="0"/>
                <a:cs typeface="Arial" panose="020B0604020202020204" pitchFamily="34" charset="0"/>
              </a:rPr>
              <a:t>for children and young people</a:t>
            </a:r>
            <a:endParaRPr lang="en-GB" sz="1600" dirty="0">
              <a:solidFill>
                <a:schemeClr val="bg1"/>
              </a:solidFill>
              <a:latin typeface="Arial" panose="020B0604020202020204" pitchFamily="34" charset="0"/>
              <a:cs typeface="Arial" panose="020B0604020202020204" pitchFamily="34" charset="0"/>
            </a:endParaRPr>
          </a:p>
        </p:txBody>
      </p:sp>
      <p:sp>
        <p:nvSpPr>
          <p:cNvPr id="10" name="Oval 9">
            <a:extLst>
              <a:ext uri="{FF2B5EF4-FFF2-40B4-BE49-F238E27FC236}">
                <a16:creationId xmlns:a16="http://schemas.microsoft.com/office/drawing/2014/main" id="{1E66DA4A-EDC8-7785-CCD0-4EC9C387AAAB}"/>
              </a:ext>
            </a:extLst>
          </p:cNvPr>
          <p:cNvSpPr/>
          <p:nvPr/>
        </p:nvSpPr>
        <p:spPr>
          <a:xfrm>
            <a:off x="8234750" y="2796793"/>
            <a:ext cx="720000" cy="720000"/>
          </a:xfrm>
          <a:prstGeom prst="ellipse">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GB" dirty="0"/>
          </a:p>
        </p:txBody>
      </p:sp>
      <p:pic>
        <p:nvPicPr>
          <p:cNvPr id="14" name="Graphic 13" descr="Group with solid fill">
            <a:extLst>
              <a:ext uri="{FF2B5EF4-FFF2-40B4-BE49-F238E27FC236}">
                <a16:creationId xmlns:a16="http://schemas.microsoft.com/office/drawing/2014/main" id="{EE3DE502-55DC-190B-B6EE-71B5CBEECF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70750" y="2831625"/>
            <a:ext cx="648000" cy="648000"/>
          </a:xfrm>
          <a:prstGeom prst="rect">
            <a:avLst/>
          </a:prstGeom>
        </p:spPr>
      </p:pic>
      <p:sp>
        <p:nvSpPr>
          <p:cNvPr id="9" name="TextBox 8">
            <a:extLst>
              <a:ext uri="{FF2B5EF4-FFF2-40B4-BE49-F238E27FC236}">
                <a16:creationId xmlns:a16="http://schemas.microsoft.com/office/drawing/2014/main" id="{3E19E562-B528-0FA3-F547-902CC83369DC}"/>
              </a:ext>
            </a:extLst>
          </p:cNvPr>
          <p:cNvSpPr txBox="1"/>
          <p:nvPr/>
        </p:nvSpPr>
        <p:spPr>
          <a:xfrm>
            <a:off x="838200" y="5012673"/>
            <a:ext cx="10910410" cy="923330"/>
          </a:xfrm>
          <a:prstGeom prst="rect">
            <a:avLst/>
          </a:prstGeom>
          <a:noFill/>
        </p:spPr>
        <p:txBody>
          <a:bodyPr wrap="square" lIns="91440" tIns="45720" rIns="91440" bIns="45720" rtlCol="0" anchor="t">
            <a:spAutoFit/>
          </a:bodyPr>
          <a:lstStyle/>
          <a:p>
            <a:r>
              <a:rPr lang="en-US" b="0" i="0" dirty="0">
                <a:solidFill>
                  <a:srgbClr val="212B32"/>
                </a:solidFill>
                <a:effectLst/>
                <a:latin typeface="Arial"/>
                <a:cs typeface="Arial"/>
              </a:rPr>
              <a:t>Our teams include psychologists, family therapists, community mental health nurses, mental-health trained social workers, psychiatrists and psychotherapists trained to work with children, young people and their families.</a:t>
            </a:r>
            <a:endParaRPr lang="en-GB" dirty="0">
              <a:latin typeface="Arial"/>
              <a:cs typeface="Arial"/>
            </a:endParaRPr>
          </a:p>
        </p:txBody>
      </p:sp>
    </p:spTree>
    <p:extLst>
      <p:ext uri="{BB962C8B-B14F-4D97-AF65-F5344CB8AC3E}">
        <p14:creationId xmlns:p14="http://schemas.microsoft.com/office/powerpoint/2010/main" val="202003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94BED-EECB-A526-174D-BEF977EDC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A7BB8-080D-6BF1-8A8D-FEC405575845}"/>
              </a:ext>
            </a:extLst>
          </p:cNvPr>
          <p:cNvSpPr>
            <a:spLocks noGrp="1"/>
          </p:cNvSpPr>
          <p:nvPr>
            <p:ph type="title"/>
          </p:nvPr>
        </p:nvSpPr>
        <p:spPr/>
        <p:txBody>
          <a:bodyPr/>
          <a:lstStyle/>
          <a:p>
            <a:r>
              <a:rPr lang="en-US" dirty="0"/>
              <a:t>Where we do it</a:t>
            </a:r>
            <a:endParaRPr lang="en-GB" dirty="0"/>
          </a:p>
        </p:txBody>
      </p:sp>
      <p:pic>
        <p:nvPicPr>
          <p:cNvPr id="14" name="Picture 13" descr="A map of the state of georgia&#10;&#10;Description automatically generated">
            <a:extLst>
              <a:ext uri="{FF2B5EF4-FFF2-40B4-BE49-F238E27FC236}">
                <a16:creationId xmlns:a16="http://schemas.microsoft.com/office/drawing/2014/main" id="{EE28BAF3-32E3-80C2-CE1A-5CEC0B682C87}"/>
              </a:ext>
            </a:extLst>
          </p:cNvPr>
          <p:cNvPicPr>
            <a:picLocks noChangeAspect="1"/>
          </p:cNvPicPr>
          <p:nvPr/>
        </p:nvPicPr>
        <p:blipFill>
          <a:blip r:embed="rId2">
            <a:extLst>
              <a:ext uri="{28A0092B-C50C-407E-A947-70E740481C1C}">
                <a14:useLocalDpi xmlns:a14="http://schemas.microsoft.com/office/drawing/2010/main" val="0"/>
              </a:ext>
            </a:extLst>
          </a:blip>
          <a:srcRect l="19941" t="19121" r="20175" b="12558"/>
          <a:stretch/>
        </p:blipFill>
        <p:spPr>
          <a:xfrm>
            <a:off x="2215116" y="1812232"/>
            <a:ext cx="7761767" cy="4981096"/>
          </a:xfrm>
          <a:prstGeom prst="rect">
            <a:avLst/>
          </a:prstGeom>
        </p:spPr>
      </p:pic>
    </p:spTree>
    <p:extLst>
      <p:ext uri="{BB962C8B-B14F-4D97-AF65-F5344CB8AC3E}">
        <p14:creationId xmlns:p14="http://schemas.microsoft.com/office/powerpoint/2010/main" val="90832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ED8C4-8D40-0239-7280-4047AEFD5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8E5A7E-CD68-6A60-0A1C-F91351D25DC9}"/>
              </a:ext>
            </a:extLst>
          </p:cNvPr>
          <p:cNvSpPr>
            <a:spLocks noGrp="1"/>
          </p:cNvSpPr>
          <p:nvPr>
            <p:ph type="ctrTitle"/>
          </p:nvPr>
        </p:nvSpPr>
        <p:spPr>
          <a:xfrm>
            <a:off x="31531" y="2235200"/>
            <a:ext cx="12160469" cy="2387600"/>
          </a:xfrm>
        </p:spPr>
        <p:txBody>
          <a:bodyPr anchor="ctr">
            <a:normAutofit/>
          </a:bodyPr>
          <a:lstStyle/>
          <a:p>
            <a:r>
              <a:rPr lang="en-US" dirty="0"/>
              <a:t>Temporary changes</a:t>
            </a:r>
            <a:endParaRPr lang="en-GB" dirty="0"/>
          </a:p>
        </p:txBody>
      </p:sp>
    </p:spTree>
    <p:extLst>
      <p:ext uri="{BB962C8B-B14F-4D97-AF65-F5344CB8AC3E}">
        <p14:creationId xmlns:p14="http://schemas.microsoft.com/office/powerpoint/2010/main" val="4137520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0E795-130B-58CB-AB89-27AB774185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6E0F02-31D8-F29E-5F7D-D517B2B57734}"/>
              </a:ext>
            </a:extLst>
          </p:cNvPr>
          <p:cNvSpPr>
            <a:spLocks noGrp="1"/>
          </p:cNvSpPr>
          <p:nvPr>
            <p:ph type="title"/>
          </p:nvPr>
        </p:nvSpPr>
        <p:spPr/>
        <p:txBody>
          <a:bodyPr/>
          <a:lstStyle/>
          <a:p>
            <a:r>
              <a:rPr lang="en-US" dirty="0"/>
              <a:t>Temporary closure of 1 of our 4 inpatient units</a:t>
            </a:r>
            <a:endParaRPr lang="en-GB" dirty="0"/>
          </a:p>
        </p:txBody>
      </p:sp>
      <p:sp>
        <p:nvSpPr>
          <p:cNvPr id="5" name="TextBox 4">
            <a:extLst>
              <a:ext uri="{FF2B5EF4-FFF2-40B4-BE49-F238E27FC236}">
                <a16:creationId xmlns:a16="http://schemas.microsoft.com/office/drawing/2014/main" id="{DC881BB6-5C2F-6359-11BF-90409BD169C5}"/>
              </a:ext>
            </a:extLst>
          </p:cNvPr>
          <p:cNvSpPr txBox="1"/>
          <p:nvPr/>
        </p:nvSpPr>
        <p:spPr>
          <a:xfrm>
            <a:off x="838199" y="2002000"/>
            <a:ext cx="3024000" cy="2308324"/>
          </a:xfrm>
          <a:prstGeom prst="rect">
            <a:avLst/>
          </a:prstGeom>
          <a:noFill/>
        </p:spPr>
        <p:txBody>
          <a:bodyPr wrap="square">
            <a:spAutoFit/>
          </a:bodyPr>
          <a:lstStyle/>
          <a:p>
            <a:r>
              <a:rPr lang="en-US" dirty="0">
                <a:latin typeface="Arial" panose="020B0604020202020204" pitchFamily="34" charset="0"/>
                <a:cs typeface="Arial" panose="020B0604020202020204" pitchFamily="34" charset="0"/>
              </a:rPr>
              <a:t>We have 4 places in our area where children and young people can be cared for as an inpatient.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At the moment, one of those places is temporarily closed.</a:t>
            </a:r>
            <a:endParaRPr lang="en-GB"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C3B6AF0-9FE9-4D2D-7A8D-E52DD7F95E58}"/>
              </a:ext>
            </a:extLst>
          </p:cNvPr>
          <p:cNvSpPr txBox="1"/>
          <p:nvPr/>
        </p:nvSpPr>
        <p:spPr>
          <a:xfrm>
            <a:off x="9571498" y="6298545"/>
            <a:ext cx="1117614" cy="338554"/>
          </a:xfrm>
          <a:prstGeom prst="rect">
            <a:avLst/>
          </a:prstGeom>
          <a:noFill/>
        </p:spPr>
        <p:txBody>
          <a:bodyPr wrap="none" rtlCol="0">
            <a:spAutoFit/>
          </a:bodyPr>
          <a:lstStyle/>
          <a:p>
            <a:r>
              <a:rPr lang="en-GB" sz="1600" dirty="0">
                <a:solidFill>
                  <a:schemeClr val="bg2">
                    <a:lumMod val="25000"/>
                  </a:schemeClr>
                </a:solidFill>
              </a:rPr>
              <a:t>Unit closed</a:t>
            </a:r>
          </a:p>
        </p:txBody>
      </p:sp>
      <p:pic>
        <p:nvPicPr>
          <p:cNvPr id="4" name="Picture 3" descr="A map of the country&#10;&#10;Description automatically generated with medium confidence">
            <a:extLst>
              <a:ext uri="{FF2B5EF4-FFF2-40B4-BE49-F238E27FC236}">
                <a16:creationId xmlns:a16="http://schemas.microsoft.com/office/drawing/2014/main" id="{40A5202F-7229-6D0F-7309-CF2D687D170B}"/>
              </a:ext>
            </a:extLst>
          </p:cNvPr>
          <p:cNvPicPr>
            <a:picLocks noChangeAspect="1"/>
          </p:cNvPicPr>
          <p:nvPr/>
        </p:nvPicPr>
        <p:blipFill>
          <a:blip r:embed="rId2">
            <a:extLst>
              <a:ext uri="{28A0092B-C50C-407E-A947-70E740481C1C}">
                <a14:useLocalDpi xmlns:a14="http://schemas.microsoft.com/office/drawing/2010/main" val="0"/>
              </a:ext>
            </a:extLst>
          </a:blip>
          <a:srcRect l="7500" t="23038" r="21108" b="8158"/>
          <a:stretch/>
        </p:blipFill>
        <p:spPr>
          <a:xfrm>
            <a:off x="3038355" y="1924285"/>
            <a:ext cx="8704162" cy="4718601"/>
          </a:xfrm>
          <a:prstGeom prst="rect">
            <a:avLst/>
          </a:prstGeom>
        </p:spPr>
      </p:pic>
    </p:spTree>
    <p:extLst>
      <p:ext uri="{BB962C8B-B14F-4D97-AF65-F5344CB8AC3E}">
        <p14:creationId xmlns:p14="http://schemas.microsoft.com/office/powerpoint/2010/main" val="895990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6A9AE-E50E-EFC9-C268-009AEB948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E190B7-D2A1-99A7-360E-988996BC9FC8}"/>
              </a:ext>
            </a:extLst>
          </p:cNvPr>
          <p:cNvSpPr>
            <a:spLocks noGrp="1"/>
          </p:cNvSpPr>
          <p:nvPr>
            <p:ph type="title"/>
          </p:nvPr>
        </p:nvSpPr>
        <p:spPr/>
        <p:txBody>
          <a:bodyPr/>
          <a:lstStyle/>
          <a:p>
            <a:r>
              <a:rPr lang="en-US" dirty="0"/>
              <a:t>Why did Simmons House need to temporarily close?</a:t>
            </a:r>
            <a:endParaRPr lang="en-GB" dirty="0"/>
          </a:p>
        </p:txBody>
      </p:sp>
      <p:sp>
        <p:nvSpPr>
          <p:cNvPr id="3" name="Content Placeholder 2">
            <a:extLst>
              <a:ext uri="{FF2B5EF4-FFF2-40B4-BE49-F238E27FC236}">
                <a16:creationId xmlns:a16="http://schemas.microsoft.com/office/drawing/2014/main" id="{88D31054-30BE-24BB-FB7D-512E8A0F5250}"/>
              </a:ext>
            </a:extLst>
          </p:cNvPr>
          <p:cNvSpPr>
            <a:spLocks noGrp="1"/>
          </p:cNvSpPr>
          <p:nvPr>
            <p:ph sz="quarter" idx="10"/>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5" name="TextBox 4">
            <a:extLst>
              <a:ext uri="{FF2B5EF4-FFF2-40B4-BE49-F238E27FC236}">
                <a16:creationId xmlns:a16="http://schemas.microsoft.com/office/drawing/2014/main" id="{FB026B26-33BD-1529-9201-6FB10ED2E2F1}"/>
              </a:ext>
            </a:extLst>
          </p:cNvPr>
          <p:cNvSpPr txBox="1"/>
          <p:nvPr/>
        </p:nvSpPr>
        <p:spPr>
          <a:xfrm>
            <a:off x="838200" y="2090665"/>
            <a:ext cx="5335772" cy="2031325"/>
          </a:xfrm>
          <a:prstGeom prst="rect">
            <a:avLst/>
          </a:prstGeom>
          <a:noFill/>
        </p:spPr>
        <p:txBody>
          <a:bodyPr wrap="square" lIns="91440" tIns="45720" rIns="91440" bIns="45720" anchor="t">
            <a:spAutoFit/>
          </a:bodyPr>
          <a:lstStyle/>
          <a:p>
            <a:r>
              <a:rPr lang="en-US" dirty="0">
                <a:latin typeface="Arial"/>
                <a:cs typeface="Arial"/>
              </a:rPr>
              <a:t>Simmons House temporarily closed in December 2023 following safety concerns. </a:t>
            </a:r>
            <a:br>
              <a:rPr lang="en-US" dirty="0">
                <a:latin typeface="Arial" panose="020B0604020202020204" pitchFamily="34" charset="0"/>
                <a:cs typeface="Arial" panose="020B0604020202020204" pitchFamily="34" charset="0"/>
              </a:rPr>
            </a:br>
            <a:br>
              <a:rPr lang="en-US" dirty="0">
                <a:latin typeface="Arial" panose="020B0604020202020204" pitchFamily="34" charset="0"/>
                <a:cs typeface="Arial" panose="020B0604020202020204" pitchFamily="34" charset="0"/>
              </a:rPr>
            </a:br>
            <a:r>
              <a:rPr lang="en-US" dirty="0">
                <a:latin typeface="Arial"/>
                <a:cs typeface="Arial"/>
              </a:rPr>
              <a:t>An estates review identified the unit needed a significant building upgrade to continue to function as a children and young people’s inpatient mental health unit.</a:t>
            </a:r>
          </a:p>
        </p:txBody>
      </p:sp>
      <p:pic>
        <p:nvPicPr>
          <p:cNvPr id="4" name="Picture 3">
            <a:extLst>
              <a:ext uri="{FF2B5EF4-FFF2-40B4-BE49-F238E27FC236}">
                <a16:creationId xmlns:a16="http://schemas.microsoft.com/office/drawing/2014/main" id="{EBBE13E9-1D1C-3758-2066-37924F6EEA9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659843" y="2090665"/>
            <a:ext cx="4693957" cy="3515639"/>
          </a:xfrm>
          <a:prstGeom prst="rect">
            <a:avLst/>
          </a:prstGeom>
        </p:spPr>
      </p:pic>
    </p:spTree>
    <p:extLst>
      <p:ext uri="{BB962C8B-B14F-4D97-AF65-F5344CB8AC3E}">
        <p14:creationId xmlns:p14="http://schemas.microsoft.com/office/powerpoint/2010/main" val="3185117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A3288F-2687-F49B-C2EC-8EC37BB75C41}"/>
            </a:ext>
          </a:extLst>
        </p:cNvPr>
        <p:cNvGrpSpPr/>
        <p:nvPr/>
      </p:nvGrpSpPr>
      <p:grpSpPr>
        <a:xfrm>
          <a:off x="0" y="0"/>
          <a:ext cx="0" cy="0"/>
          <a:chOff x="0" y="0"/>
          <a:chExt cx="0" cy="0"/>
        </a:xfrm>
      </p:grpSpPr>
      <p:pic>
        <p:nvPicPr>
          <p:cNvPr id="4" name="Picture 3" descr="A map of a city&#10;&#10;Description automatically generated">
            <a:extLst>
              <a:ext uri="{FF2B5EF4-FFF2-40B4-BE49-F238E27FC236}">
                <a16:creationId xmlns:a16="http://schemas.microsoft.com/office/drawing/2014/main" id="{AEE7AE6C-4E61-6D80-71E4-4159EC634D4C}"/>
              </a:ext>
            </a:extLst>
          </p:cNvPr>
          <p:cNvPicPr>
            <a:picLocks noChangeAspect="1"/>
          </p:cNvPicPr>
          <p:nvPr/>
        </p:nvPicPr>
        <p:blipFill>
          <a:blip r:embed="rId2">
            <a:extLst>
              <a:ext uri="{28A0092B-C50C-407E-A947-70E740481C1C}">
                <a14:useLocalDpi xmlns:a14="http://schemas.microsoft.com/office/drawing/2010/main" val="0"/>
              </a:ext>
            </a:extLst>
          </a:blip>
          <a:srcRect l="7800" t="22186" r="20820" b="8907"/>
          <a:stretch/>
        </p:blipFill>
        <p:spPr>
          <a:xfrm>
            <a:off x="1440881" y="1663605"/>
            <a:ext cx="9310239" cy="5055563"/>
          </a:xfrm>
          <a:prstGeom prst="rect">
            <a:avLst/>
          </a:prstGeom>
        </p:spPr>
      </p:pic>
      <p:sp>
        <p:nvSpPr>
          <p:cNvPr id="11" name="TextBox 10">
            <a:extLst>
              <a:ext uri="{FF2B5EF4-FFF2-40B4-BE49-F238E27FC236}">
                <a16:creationId xmlns:a16="http://schemas.microsoft.com/office/drawing/2014/main" id="{318F947E-BE65-E113-A763-3E6DCCBC0CBF}"/>
              </a:ext>
            </a:extLst>
          </p:cNvPr>
          <p:cNvSpPr txBox="1"/>
          <p:nvPr/>
        </p:nvSpPr>
        <p:spPr>
          <a:xfrm>
            <a:off x="8571836" y="6411391"/>
            <a:ext cx="1071127" cy="307777"/>
          </a:xfrm>
          <a:prstGeom prst="rect">
            <a:avLst/>
          </a:prstGeom>
          <a:noFill/>
        </p:spPr>
        <p:txBody>
          <a:bodyPr wrap="none" rtlCol="0">
            <a:spAutoFit/>
          </a:bodyPr>
          <a:lstStyle/>
          <a:p>
            <a:r>
              <a:rPr lang="en-GB" sz="1400">
                <a:solidFill>
                  <a:schemeClr val="bg2">
                    <a:lumMod val="25000"/>
                  </a:schemeClr>
                </a:solidFill>
              </a:rPr>
              <a:t>Unit closed</a:t>
            </a:r>
          </a:p>
        </p:txBody>
      </p:sp>
      <p:sp>
        <p:nvSpPr>
          <p:cNvPr id="2" name="Title 1">
            <a:extLst>
              <a:ext uri="{FF2B5EF4-FFF2-40B4-BE49-F238E27FC236}">
                <a16:creationId xmlns:a16="http://schemas.microsoft.com/office/drawing/2014/main" id="{7C8DDFD7-9B50-16FB-45F3-F6C37BB4CF02}"/>
              </a:ext>
            </a:extLst>
          </p:cNvPr>
          <p:cNvSpPr>
            <a:spLocks noGrp="1"/>
          </p:cNvSpPr>
          <p:nvPr>
            <p:ph type="title"/>
          </p:nvPr>
        </p:nvSpPr>
        <p:spPr>
          <a:xfrm>
            <a:off x="819346" y="1200583"/>
            <a:ext cx="10926452" cy="611649"/>
          </a:xfrm>
        </p:spPr>
        <p:txBody>
          <a:bodyPr>
            <a:normAutofit fontScale="90000"/>
          </a:bodyPr>
          <a:lstStyle/>
          <a:p>
            <a:r>
              <a:rPr lang="en-US" dirty="0">
                <a:latin typeface="Arial"/>
                <a:cs typeface="Arial"/>
              </a:rPr>
              <a:t>We temporarily admitted more people across the three other facilities</a:t>
            </a:r>
            <a:endParaRPr lang="en-GB" dirty="0">
              <a:latin typeface="Arial"/>
              <a:cs typeface="Arial"/>
            </a:endParaRPr>
          </a:p>
        </p:txBody>
      </p:sp>
      <p:sp>
        <p:nvSpPr>
          <p:cNvPr id="10" name="TextBox 9">
            <a:extLst>
              <a:ext uri="{FF2B5EF4-FFF2-40B4-BE49-F238E27FC236}">
                <a16:creationId xmlns:a16="http://schemas.microsoft.com/office/drawing/2014/main" id="{1FF43C9A-C60F-C93C-6884-CE98DF492CF8}"/>
              </a:ext>
            </a:extLst>
          </p:cNvPr>
          <p:cNvSpPr txBox="1"/>
          <p:nvPr/>
        </p:nvSpPr>
        <p:spPr>
          <a:xfrm>
            <a:off x="8571836" y="6080544"/>
            <a:ext cx="2024913" cy="307777"/>
          </a:xfrm>
          <a:prstGeom prst="rect">
            <a:avLst/>
          </a:prstGeom>
          <a:noFill/>
        </p:spPr>
        <p:txBody>
          <a:bodyPr wrap="none" rtlCol="0">
            <a:spAutoFit/>
          </a:bodyPr>
          <a:lstStyle/>
          <a:p>
            <a:r>
              <a:rPr lang="en-GB" sz="1400" dirty="0"/>
              <a:t>Admitted more patients</a:t>
            </a:r>
            <a:endParaRPr lang="en-GB" sz="1400" dirty="0">
              <a:solidFill>
                <a:schemeClr val="bg2">
                  <a:lumMod val="25000"/>
                </a:schemeClr>
              </a:solidFill>
            </a:endParaRPr>
          </a:p>
        </p:txBody>
      </p:sp>
    </p:spTree>
    <p:extLst>
      <p:ext uri="{BB962C8B-B14F-4D97-AF65-F5344CB8AC3E}">
        <p14:creationId xmlns:p14="http://schemas.microsoft.com/office/powerpoint/2010/main" val="19450648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Template_NCEL" id="{D6BC7D3C-8C1F-4843-8F20-C66AC50D6D2D}" vid="{C3225C74-8528-4053-A77E-BF440A39E5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7FF950531B2A43AC9FC52D708AA777" ma:contentTypeVersion="4" ma:contentTypeDescription="Create a new document." ma:contentTypeScope="" ma:versionID="970a331432f9842409a399473050db33">
  <xsd:schema xmlns:xsd="http://www.w3.org/2001/XMLSchema" xmlns:xs="http://www.w3.org/2001/XMLSchema" xmlns:p="http://schemas.microsoft.com/office/2006/metadata/properties" xmlns:ns2="f183d7e3-4cca-4ab4-a011-777bdf06f8a1" targetNamespace="http://schemas.microsoft.com/office/2006/metadata/properties" ma:root="true" ma:fieldsID="04c67382b7125515d8cb112d474ee494" ns2:_="">
    <xsd:import namespace="f183d7e3-4cca-4ab4-a011-777bdf06f8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83d7e3-4cca-4ab4-a011-777bdf06f8a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BA9566E-EB11-4B84-BB58-F0116509EE8E}">
  <ds:schemaRefs>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 ds:uri="http://schemas.openxmlformats.org/package/2006/metadata/core-properties"/>
    <ds:schemaRef ds:uri="f183d7e3-4cca-4ab4-a011-777bdf06f8a1"/>
    <ds:schemaRef ds:uri="http://schemas.microsoft.com/office/2006/metadata/properties"/>
  </ds:schemaRefs>
</ds:datastoreItem>
</file>

<file path=customXml/itemProps2.xml><?xml version="1.0" encoding="utf-8"?>
<ds:datastoreItem xmlns:ds="http://schemas.openxmlformats.org/officeDocument/2006/customXml" ds:itemID="{4F0BFD02-5922-4B0F-AA01-1D4422F8E668}">
  <ds:schemaRefs>
    <ds:schemaRef ds:uri="f183d7e3-4cca-4ab4-a011-777bdf06f8a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2CEDA9B-5895-45D2-95F9-F7BC294A1F9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 Template_NCEL</Template>
  <TotalTime>245</TotalTime>
  <Words>919</Words>
  <Application>Microsoft Office PowerPoint</Application>
  <PresentationFormat>Widescreen</PresentationFormat>
  <Paragraphs>144</Paragraphs>
  <Slides>21</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Aptos</vt:lpstr>
      <vt:lpstr>Arial</vt:lpstr>
      <vt:lpstr>Custom Design</vt:lpstr>
      <vt:lpstr>A new way of delivering some of our child and adolescent mental health services in North Central and North East London  Approved Interim plans for a temporary change to current arrangements </vt:lpstr>
      <vt:lpstr>About us</vt:lpstr>
      <vt:lpstr>Who we are</vt:lpstr>
      <vt:lpstr>What we do</vt:lpstr>
      <vt:lpstr>Where we do it</vt:lpstr>
      <vt:lpstr>Temporary changes</vt:lpstr>
      <vt:lpstr>Temporary closure of 1 of our 4 inpatient units</vt:lpstr>
      <vt:lpstr>Why did Simmons House need to temporarily close?</vt:lpstr>
      <vt:lpstr>We temporarily admitted more people across the three other facilities</vt:lpstr>
      <vt:lpstr>We also extended coverage of a new home treatment team</vt:lpstr>
      <vt:lpstr>Why do we need to  change our approach?</vt:lpstr>
      <vt:lpstr>We need to change our approach</vt:lpstr>
      <vt:lpstr>Developing the   interim arrangements</vt:lpstr>
      <vt:lpstr>Who developed the proposed interim arrangements?</vt:lpstr>
      <vt:lpstr>What did the clinical group consider in developing the interim proposals?</vt:lpstr>
      <vt:lpstr>Our planned  interim arrangements</vt:lpstr>
      <vt:lpstr>Planned interim arrangements for care delivered in North Central London</vt:lpstr>
      <vt:lpstr>What happens next?</vt:lpstr>
      <vt:lpstr>What happens next?</vt:lpstr>
      <vt:lpstr>Developing longer-term  proposals for change</vt:lpstr>
      <vt:lpstr>Developing longer-term proposals for change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way of delivering some of our child and adolescent mental health services in North Central and North East London  Our proposals for a temporary change to current arrangements</dc:title>
  <dc:creator>Nichola Jones</dc:creator>
  <cp:lastModifiedBy>Lee Polly</cp:lastModifiedBy>
  <cp:revision>13</cp:revision>
  <dcterms:created xsi:type="dcterms:W3CDTF">2024-10-10T17:04:08Z</dcterms:created>
  <dcterms:modified xsi:type="dcterms:W3CDTF">2025-04-08T09:59:43Z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0x010100F97FF950531B2A43AC9FC52D708AA777</vt:lpwstr>
  </property>
</Properties>
</file>