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66" r:id="rId3"/>
    <p:sldId id="321" r:id="rId4"/>
    <p:sldId id="257" r:id="rId5"/>
    <p:sldId id="319" r:id="rId6"/>
    <p:sldId id="259" r:id="rId7"/>
    <p:sldId id="260" r:id="rId8"/>
    <p:sldId id="262" r:id="rId9"/>
    <p:sldId id="267" r:id="rId10"/>
    <p:sldId id="310" r:id="rId11"/>
    <p:sldId id="342" r:id="rId12"/>
    <p:sldId id="264" r:id="rId13"/>
    <p:sldId id="334" r:id="rId14"/>
    <p:sldId id="291" r:id="rId15"/>
    <p:sldId id="300" r:id="rId16"/>
    <p:sldId id="311" r:id="rId17"/>
    <p:sldId id="343" r:id="rId18"/>
    <p:sldId id="268" r:id="rId19"/>
    <p:sldId id="293" r:id="rId20"/>
    <p:sldId id="269" r:id="rId21"/>
    <p:sldId id="297" r:id="rId22"/>
    <p:sldId id="270" r:id="rId23"/>
    <p:sldId id="285" r:id="rId24"/>
    <p:sldId id="296" r:id="rId25"/>
    <p:sldId id="346" r:id="rId26"/>
    <p:sldId id="303" r:id="rId27"/>
    <p:sldId id="272" r:id="rId28"/>
    <p:sldId id="273" r:id="rId29"/>
    <p:sldId id="305" r:id="rId30"/>
    <p:sldId id="274" r:id="rId31"/>
    <p:sldId id="345" r:id="rId32"/>
    <p:sldId id="276" r:id="rId33"/>
    <p:sldId id="340" r:id="rId34"/>
    <p:sldId id="277" r:id="rId35"/>
    <p:sldId id="312" r:id="rId36"/>
    <p:sldId id="339" r:id="rId37"/>
    <p:sldId id="306" r:id="rId38"/>
    <p:sldId id="278" r:id="rId39"/>
    <p:sldId id="289" r:id="rId40"/>
    <p:sldId id="279" r:id="rId41"/>
    <p:sldId id="320" r:id="rId42"/>
    <p:sldId id="280" r:id="rId43"/>
    <p:sldId id="317" r:id="rId44"/>
    <p:sldId id="341" r:id="rId45"/>
    <p:sldId id="282" r:id="rId46"/>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54638" autoAdjust="0"/>
  </p:normalViewPr>
  <p:slideViewPr>
    <p:cSldViewPr>
      <p:cViewPr varScale="1">
        <p:scale>
          <a:sx n="63" d="100"/>
          <a:sy n="63" d="100"/>
        </p:scale>
        <p:origin x="274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411"/>
          </a:xfrm>
          <a:prstGeom prst="rect">
            <a:avLst/>
          </a:prstGeom>
        </p:spPr>
        <p:txBody>
          <a:bodyPr vert="horz" lIns="91301" tIns="45650" rIns="91301" bIns="4565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6411"/>
          </a:xfrm>
          <a:prstGeom prst="rect">
            <a:avLst/>
          </a:prstGeom>
        </p:spPr>
        <p:txBody>
          <a:bodyPr vert="horz" lIns="91301" tIns="45650" rIns="91301" bIns="45650" rtlCol="0"/>
          <a:lstStyle>
            <a:lvl1pPr algn="r">
              <a:defRPr sz="1200"/>
            </a:lvl1pPr>
          </a:lstStyle>
          <a:p>
            <a:fld id="{F1B5EEA4-6CBF-43F5-B528-582F478C8161}" type="datetimeFigureOut">
              <a:rPr lang="en-GB" smtClean="0"/>
              <a:t>04/04/2025</a:t>
            </a:fld>
            <a:endParaRPr lang="en-GB"/>
          </a:p>
        </p:txBody>
      </p:sp>
      <p:sp>
        <p:nvSpPr>
          <p:cNvPr id="4" name="Footer Placeholder 3"/>
          <p:cNvSpPr>
            <a:spLocks noGrp="1"/>
          </p:cNvSpPr>
          <p:nvPr>
            <p:ph type="ftr" sz="quarter" idx="2"/>
          </p:nvPr>
        </p:nvSpPr>
        <p:spPr>
          <a:xfrm>
            <a:off x="2" y="9430091"/>
            <a:ext cx="2945659" cy="496411"/>
          </a:xfrm>
          <a:prstGeom prst="rect">
            <a:avLst/>
          </a:prstGeom>
        </p:spPr>
        <p:txBody>
          <a:bodyPr vert="horz" lIns="91301" tIns="45650" rIns="91301" bIns="4565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301" tIns="45650" rIns="91301" bIns="45650" rtlCol="0" anchor="b"/>
          <a:lstStyle>
            <a:lvl1pPr algn="r">
              <a:defRPr sz="1200"/>
            </a:lvl1pPr>
          </a:lstStyle>
          <a:p>
            <a:fld id="{B78A2A02-6995-4785-924B-4AE499FFAAF7}" type="slidenum">
              <a:rPr lang="en-GB" smtClean="0"/>
              <a:t>‹#›</a:t>
            </a:fld>
            <a:endParaRPr lang="en-GB"/>
          </a:p>
        </p:txBody>
      </p:sp>
    </p:spTree>
    <p:extLst>
      <p:ext uri="{BB962C8B-B14F-4D97-AF65-F5344CB8AC3E}">
        <p14:creationId xmlns:p14="http://schemas.microsoft.com/office/powerpoint/2010/main" val="1722506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411"/>
          </a:xfrm>
          <a:prstGeom prst="rect">
            <a:avLst/>
          </a:prstGeom>
        </p:spPr>
        <p:txBody>
          <a:bodyPr vert="horz" lIns="91301" tIns="45650" rIns="91301" bIns="45650" rtlCol="0"/>
          <a:lstStyle>
            <a:lvl1pPr algn="l">
              <a:defRPr sz="1200"/>
            </a:lvl1pPr>
          </a:lstStyle>
          <a:p>
            <a:endParaRPr lang="en-GB"/>
          </a:p>
        </p:txBody>
      </p:sp>
      <p:sp>
        <p:nvSpPr>
          <p:cNvPr id="3" name="Date Placeholder 2"/>
          <p:cNvSpPr>
            <a:spLocks noGrp="1"/>
          </p:cNvSpPr>
          <p:nvPr>
            <p:ph type="dt" idx="1"/>
          </p:nvPr>
        </p:nvSpPr>
        <p:spPr>
          <a:xfrm>
            <a:off x="3850444" y="1"/>
            <a:ext cx="2945659" cy="496411"/>
          </a:xfrm>
          <a:prstGeom prst="rect">
            <a:avLst/>
          </a:prstGeom>
        </p:spPr>
        <p:txBody>
          <a:bodyPr vert="horz" lIns="91301" tIns="45650" rIns="91301" bIns="45650" rtlCol="0"/>
          <a:lstStyle>
            <a:lvl1pPr algn="r">
              <a:defRPr sz="1200"/>
            </a:lvl1pPr>
          </a:lstStyle>
          <a:p>
            <a:fld id="{49FB267D-464B-453B-A637-57D22D585F3C}" type="datetimeFigureOut">
              <a:rPr lang="en-GB" smtClean="0"/>
              <a:t>04/04/2025</a:t>
            </a:fld>
            <a:endParaRPr lang="en-GB"/>
          </a:p>
        </p:txBody>
      </p:sp>
      <p:sp>
        <p:nvSpPr>
          <p:cNvPr id="4" name="Slide Image Placeholder 3"/>
          <p:cNvSpPr>
            <a:spLocks noGrp="1" noRot="1" noChangeAspect="1"/>
          </p:cNvSpPr>
          <p:nvPr>
            <p:ph type="sldImg" idx="2"/>
          </p:nvPr>
        </p:nvSpPr>
        <p:spPr>
          <a:xfrm>
            <a:off x="919163" y="746125"/>
            <a:ext cx="4959350" cy="3721100"/>
          </a:xfrm>
          <a:prstGeom prst="rect">
            <a:avLst/>
          </a:prstGeom>
          <a:noFill/>
          <a:ln w="12700">
            <a:solidFill>
              <a:prstClr val="black"/>
            </a:solidFill>
          </a:ln>
        </p:spPr>
        <p:txBody>
          <a:bodyPr vert="horz" lIns="91301" tIns="45650" rIns="91301" bIns="45650" rtlCol="0" anchor="ctr"/>
          <a:lstStyle/>
          <a:p>
            <a:endParaRPr lang="en-GB"/>
          </a:p>
        </p:txBody>
      </p:sp>
      <p:sp>
        <p:nvSpPr>
          <p:cNvPr id="5" name="Notes Placeholder 4"/>
          <p:cNvSpPr>
            <a:spLocks noGrp="1"/>
          </p:cNvSpPr>
          <p:nvPr>
            <p:ph type="body" sz="quarter" idx="3"/>
          </p:nvPr>
        </p:nvSpPr>
        <p:spPr>
          <a:xfrm>
            <a:off x="679768" y="4715909"/>
            <a:ext cx="5438140" cy="4467700"/>
          </a:xfrm>
          <a:prstGeom prst="rect">
            <a:avLst/>
          </a:prstGeom>
        </p:spPr>
        <p:txBody>
          <a:bodyPr vert="horz" lIns="91301" tIns="45650" rIns="91301" bIns="4565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2" y="9430091"/>
            <a:ext cx="2945659" cy="496411"/>
          </a:xfrm>
          <a:prstGeom prst="rect">
            <a:avLst/>
          </a:prstGeom>
        </p:spPr>
        <p:txBody>
          <a:bodyPr vert="horz" lIns="91301" tIns="45650" rIns="91301" bIns="4565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lIns="91301" tIns="45650" rIns="91301" bIns="45650" rtlCol="0" anchor="b"/>
          <a:lstStyle>
            <a:lvl1pPr algn="r">
              <a:defRPr sz="1200"/>
            </a:lvl1pPr>
          </a:lstStyle>
          <a:p>
            <a:fld id="{88C1EB41-5AA8-4D80-9957-ABFBE462F29C}" type="slidenum">
              <a:rPr lang="en-GB" smtClean="0"/>
              <a:t>‹#›</a:t>
            </a:fld>
            <a:endParaRPr lang="en-GB"/>
          </a:p>
        </p:txBody>
      </p:sp>
    </p:spTree>
    <p:extLst>
      <p:ext uri="{BB962C8B-B14F-4D97-AF65-F5344CB8AC3E}">
        <p14:creationId xmlns:p14="http://schemas.microsoft.com/office/powerpoint/2010/main" val="383061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This</a:t>
            </a:r>
            <a:r>
              <a:rPr lang="en-GB" sz="1600" baseline="0" dirty="0" smtClean="0"/>
              <a:t> presentation is a resource for those interested in learning about our social coaching approach which was developed and evaluated as part of the SCENE research programme. The aim of programme funded by the NIHR was to improve quality of life and health outcomes for people with psychosis through a new structured intervention for expanding social network. </a:t>
            </a:r>
          </a:p>
          <a:p>
            <a:endParaRPr lang="en-GB" sz="1600" baseline="0" dirty="0" smtClean="0"/>
          </a:p>
          <a:p>
            <a:r>
              <a:rPr lang="en-GB" sz="1600" baseline="0" dirty="0" smtClean="0"/>
              <a:t>Please note that going through these slides does not confer formal training in social coaching [If you or your NHS trust are interested in obtaining this, please contact the project lead] </a:t>
            </a:r>
          </a:p>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a:t>
            </a:fld>
            <a:endParaRPr lang="en-GB"/>
          </a:p>
        </p:txBody>
      </p:sp>
    </p:spTree>
    <p:extLst>
      <p:ext uri="{BB962C8B-B14F-4D97-AF65-F5344CB8AC3E}">
        <p14:creationId xmlns:p14="http://schemas.microsoft.com/office/powerpoint/2010/main" val="14922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10</a:t>
            </a:fld>
            <a:endParaRPr lang="en-GB"/>
          </a:p>
        </p:txBody>
      </p:sp>
    </p:spTree>
    <p:extLst>
      <p:ext uri="{BB962C8B-B14F-4D97-AF65-F5344CB8AC3E}">
        <p14:creationId xmlns:p14="http://schemas.microsoft.com/office/powerpoint/2010/main" val="3984770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11</a:t>
            </a:fld>
            <a:endParaRPr lang="en-GB"/>
          </a:p>
        </p:txBody>
      </p:sp>
    </p:spTree>
    <p:extLst>
      <p:ext uri="{BB962C8B-B14F-4D97-AF65-F5344CB8AC3E}">
        <p14:creationId xmlns:p14="http://schemas.microsoft.com/office/powerpoint/2010/main" val="368244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a:t>
            </a:r>
            <a:r>
              <a:rPr lang="en-GB" sz="1200" kern="1200" baseline="0" dirty="0" smtClean="0">
                <a:solidFill>
                  <a:schemeClr val="tx1"/>
                </a:solidFill>
                <a:effectLst/>
                <a:latin typeface="+mn-lt"/>
                <a:ea typeface="+mn-ea"/>
                <a:cs typeface="+mn-cs"/>
              </a:rPr>
              <a:t> step 3 you want to </a:t>
            </a:r>
            <a:r>
              <a:rPr lang="en-GB" sz="1200" kern="1200" dirty="0" smtClean="0">
                <a:solidFill>
                  <a:schemeClr val="tx1"/>
                </a:solidFill>
                <a:effectLst/>
                <a:latin typeface="+mn-lt"/>
                <a:ea typeface="+mn-ea"/>
                <a:cs typeface="+mn-cs"/>
              </a:rPr>
              <a:t>explore past activities that involved social contacts that the service user has engaged</a:t>
            </a:r>
            <a:r>
              <a:rPr lang="en-GB" sz="1200" kern="1200" baseline="0" dirty="0" smtClean="0">
                <a:solidFill>
                  <a:schemeClr val="tx1"/>
                </a:solidFill>
                <a:effectLst/>
                <a:latin typeface="+mn-lt"/>
                <a:ea typeface="+mn-ea"/>
                <a:cs typeface="+mn-cs"/>
              </a:rPr>
              <a:t> in</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Ideally this should be done chronologically starting around the age of 15 (although this can be younger) and working up to the present day. As you go through each activity comment positively on them and ask them what they enjoyed about them. For example, you might say it is astonishing how you were able to keep up with this activity despite becoming unwell. For this reason you should also take note of significant life events such as a hospitalisation. However, try to limit the time spent on emotional content and keep the focus on activities.  </a:t>
            </a:r>
          </a:p>
          <a:p>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 is</a:t>
            </a:r>
            <a:r>
              <a:rPr lang="en-GB" sz="1200" kern="1200" baseline="0" dirty="0" smtClean="0">
                <a:solidFill>
                  <a:schemeClr val="tx1"/>
                </a:solidFill>
                <a:effectLst/>
                <a:latin typeface="+mn-lt"/>
                <a:ea typeface="+mn-ea"/>
                <a:cs typeface="+mn-cs"/>
              </a:rPr>
              <a:t> useful </a:t>
            </a:r>
            <a:r>
              <a:rPr lang="en-GB" sz="1200" kern="1200" dirty="0" smtClean="0">
                <a:solidFill>
                  <a:schemeClr val="tx1"/>
                </a:solidFill>
                <a:effectLst/>
                <a:latin typeface="+mn-lt"/>
                <a:ea typeface="+mn-ea"/>
                <a:cs typeface="+mn-cs"/>
              </a:rPr>
              <a:t>to not</a:t>
            </a:r>
            <a:r>
              <a:rPr lang="en-GB" sz="1200" kern="1200" baseline="0" dirty="0" smtClean="0">
                <a:solidFill>
                  <a:schemeClr val="tx1"/>
                </a:solidFill>
                <a:effectLst/>
                <a:latin typeface="+mn-lt"/>
                <a:ea typeface="+mn-ea"/>
                <a:cs typeface="+mn-cs"/>
              </a:rPr>
              <a:t>e down the activities on a timeline, which can then become a shared document that you refer back to in future sessions. The next slide shows an example of a timeline where a service user enjoyed arts and crafts at school and became a seamstress. When they were in hospital they liked attending the cooking groups and once they were discharged went to train to become a hairdresser. Through this process, it was clear that the service user was creative and enjoyed artistic endeavours.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 Some service users might come with a clear idea of what they want to select but it is important not to skip over this step as this will help to highlight some of their strengths, their motivation for change, potential barriers to engaging in social activities and their coping strategies. It is also a good way to build rapport and develop the therapeutic relationship between the coach and service user. </a:t>
            </a:r>
          </a:p>
          <a:p>
            <a:endParaRPr lang="en-GB" sz="1200" kern="1200" baseline="0" dirty="0" smtClean="0">
              <a:solidFill>
                <a:schemeClr val="tx1"/>
              </a:solidFill>
              <a:effectLst/>
              <a:latin typeface="+mn-lt"/>
              <a:ea typeface="+mn-ea"/>
              <a:cs typeface="+mn-cs"/>
            </a:endParaRPr>
          </a:p>
          <a:p>
            <a:pPr marL="0" indent="0">
              <a:buFontTx/>
              <a:buNone/>
            </a:pPr>
            <a:endParaRPr lang="en-US" dirty="0" smtClean="0"/>
          </a:p>
          <a:p>
            <a:endParaRPr lang="en-GB" dirty="0" smtClean="0"/>
          </a:p>
          <a:p>
            <a:endParaRPr lang="en-US" dirty="0"/>
          </a:p>
        </p:txBody>
      </p:sp>
      <p:sp>
        <p:nvSpPr>
          <p:cNvPr id="4" name="Slide Number Placeholder 3"/>
          <p:cNvSpPr>
            <a:spLocks noGrp="1"/>
          </p:cNvSpPr>
          <p:nvPr>
            <p:ph type="sldNum" sz="quarter" idx="10"/>
          </p:nvPr>
        </p:nvSpPr>
        <p:spPr/>
        <p:txBody>
          <a:bodyPr/>
          <a:lstStyle/>
          <a:p>
            <a:fld id="{88C1EB41-5AA8-4D80-9957-ABFBE462F29C}" type="slidenum">
              <a:rPr lang="en-GB" smtClean="0"/>
              <a:t>12</a:t>
            </a:fld>
            <a:endParaRPr lang="en-GB"/>
          </a:p>
        </p:txBody>
      </p:sp>
    </p:spTree>
    <p:extLst>
      <p:ext uri="{BB962C8B-B14F-4D97-AF65-F5344CB8AC3E}">
        <p14:creationId xmlns:p14="http://schemas.microsoft.com/office/powerpoint/2010/main" val="782658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Found</a:t>
            </a:r>
            <a:r>
              <a:rPr lang="en-GB" baseline="0" dirty="0" smtClean="0"/>
              <a:t> out about groups on the ward that she did when she had a relapse signing and dancing groups, gardening and arts and crafts again. </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13</a:t>
            </a:fld>
            <a:endParaRPr lang="en-GB"/>
          </a:p>
        </p:txBody>
      </p:sp>
    </p:spTree>
    <p:extLst>
      <p:ext uri="{BB962C8B-B14F-4D97-AF65-F5344CB8AC3E}">
        <p14:creationId xmlns:p14="http://schemas.microsoft.com/office/powerpoint/2010/main" val="3799654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Learning about individual</a:t>
            </a:r>
            <a:r>
              <a:rPr lang="en-GB" baseline="0" dirty="0" smtClean="0"/>
              <a:t> </a:t>
            </a:r>
            <a:r>
              <a:rPr lang="en-GB" dirty="0" smtClean="0"/>
              <a:t>coping</a:t>
            </a:r>
            <a:r>
              <a:rPr lang="en-GB" baseline="0" dirty="0" smtClean="0"/>
              <a:t> strategies is a key element of step 3 and this is where we draw on techniques from solution focused therapy. </a:t>
            </a:r>
          </a:p>
          <a:p>
            <a:endParaRPr lang="en-GB" baseline="0" dirty="0" smtClean="0"/>
          </a:p>
          <a:p>
            <a:r>
              <a:rPr lang="en-GB" baseline="0" dirty="0" smtClean="0"/>
              <a:t>As you are exploring their past and present activities you are getting them to elaborate on the times when they haven’t been so isolated. In solution focused therapy these are sometimes called exceptions: this is the idea that however bad a problem is, there will have time been times when it was not so bad or even totally absent. By drawing the service user’s attention to these happenings, they can consider what they did and how they did it. </a:t>
            </a:r>
          </a:p>
          <a:p>
            <a:endParaRPr lang="en-GB" baseline="0" dirty="0" smtClean="0"/>
          </a:p>
          <a:p>
            <a:r>
              <a:rPr lang="en-GB" baseline="0" dirty="0" smtClean="0"/>
              <a:t>The next two slides should give you some ideas of questions you can ask to help a service user to identify their coping strategies. </a:t>
            </a:r>
          </a:p>
          <a:p>
            <a:endParaRPr lang="en-GB" baseline="0" dirty="0" smtClean="0"/>
          </a:p>
          <a:p>
            <a:r>
              <a:rPr lang="en-GB" baseline="0" dirty="0" smtClean="0"/>
              <a:t>Sometimes, people will bring up maladaptive coping strategies or at least ones that you don’t want to encourage. In these circumstances it is worth asking what “what else?” as it is unlikely that harmful behaviours is all they are doing. There are also times, when people might really struggle think of instances when they have coped well. Another useful tool is pointing out that they have decided to come to the session and to get them to be curious about that. </a:t>
            </a:r>
            <a:endParaRPr lang="en-GB"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14</a:t>
            </a:fld>
            <a:endParaRPr lang="en-GB"/>
          </a:p>
        </p:txBody>
      </p:sp>
    </p:spTree>
    <p:extLst>
      <p:ext uri="{BB962C8B-B14F-4D97-AF65-F5344CB8AC3E}">
        <p14:creationId xmlns:p14="http://schemas.microsoft.com/office/powerpoint/2010/main" val="317245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15</a:t>
            </a:fld>
            <a:endParaRPr lang="en-GB"/>
          </a:p>
        </p:txBody>
      </p:sp>
    </p:spTree>
    <p:extLst>
      <p:ext uri="{BB962C8B-B14F-4D97-AF65-F5344CB8AC3E}">
        <p14:creationId xmlns:p14="http://schemas.microsoft.com/office/powerpoint/2010/main" val="4026309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16</a:t>
            </a:fld>
            <a:endParaRPr lang="en-GB"/>
          </a:p>
        </p:txBody>
      </p:sp>
    </p:spTree>
    <p:extLst>
      <p:ext uri="{BB962C8B-B14F-4D97-AF65-F5344CB8AC3E}">
        <p14:creationId xmlns:p14="http://schemas.microsoft.com/office/powerpoint/2010/main" val="236678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17</a:t>
            </a:fld>
            <a:endParaRPr lang="en-GB"/>
          </a:p>
        </p:txBody>
      </p:sp>
    </p:spTree>
    <p:extLst>
      <p:ext uri="{BB962C8B-B14F-4D97-AF65-F5344CB8AC3E}">
        <p14:creationId xmlns:p14="http://schemas.microsoft.com/office/powerpoint/2010/main" val="77501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Step 4 is clarifying the service users’ motivation to</a:t>
            </a:r>
            <a:r>
              <a:rPr lang="en-GB" baseline="0" dirty="0" smtClean="0"/>
              <a:t> change and expand their social networks using motivational interviewing techniques</a:t>
            </a:r>
            <a:r>
              <a:rPr lang="en-GB" dirty="0" smtClean="0"/>
              <a:t>. Unlike</a:t>
            </a:r>
            <a:r>
              <a:rPr lang="en-GB" baseline="0" dirty="0" smtClean="0"/>
              <a:t> the other steps, this one is less chronological in nature, and happens throughout the coaching sessions. </a:t>
            </a:r>
          </a:p>
          <a:p>
            <a:endParaRPr lang="en-GB" baseline="0" dirty="0" smtClean="0"/>
          </a:p>
          <a:p>
            <a:r>
              <a:rPr lang="en-GB" baseline="0" dirty="0" smtClean="0"/>
              <a:t>There are three techniques that we will go through in the following slides; active listening, reflecting any statements which indicate a desire to change and sidestepping resistance or perceived barriers to change.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18</a:t>
            </a:fld>
            <a:endParaRPr lang="en-GB"/>
          </a:p>
        </p:txBody>
      </p:sp>
    </p:spTree>
    <p:extLst>
      <p:ext uri="{BB962C8B-B14F-4D97-AF65-F5344CB8AC3E}">
        <p14:creationId xmlns:p14="http://schemas.microsoft.com/office/powerpoint/2010/main" val="2531018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In Motivational Interviewing, "OARS" stands for </a:t>
            </a:r>
            <a:r>
              <a:rPr lang="en-GB" dirty="0" smtClean="0"/>
              <a:t>Open-ended questions, Affirmations, Reflective listening, and Summarising</a:t>
            </a:r>
            <a:r>
              <a:rPr lang="en-GB" sz="1200" b="0" i="0"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a:t>
            </a:r>
          </a:p>
          <a:p>
            <a:r>
              <a:rPr lang="en-GB" sz="1200" b="0" i="0" kern="1200" baseline="0" dirty="0" smtClean="0">
                <a:solidFill>
                  <a:schemeClr val="tx1"/>
                </a:solidFill>
                <a:effectLst/>
                <a:latin typeface="+mn-lt"/>
                <a:ea typeface="+mn-ea"/>
                <a:cs typeface="+mn-cs"/>
              </a:rPr>
              <a:t/>
            </a:r>
            <a:br>
              <a:rPr lang="en-GB" sz="1200" b="0" i="0" kern="1200" baseline="0" dirty="0" smtClean="0">
                <a:solidFill>
                  <a:schemeClr val="tx1"/>
                </a:solidFill>
                <a:effectLst/>
                <a:latin typeface="+mn-lt"/>
                <a:ea typeface="+mn-ea"/>
                <a:cs typeface="+mn-cs"/>
              </a:rPr>
            </a:br>
            <a:r>
              <a:rPr lang="en-GB" sz="1200" b="0" i="0" kern="1200" baseline="0" dirty="0" smtClean="0">
                <a:solidFill>
                  <a:schemeClr val="tx1"/>
                </a:solidFill>
                <a:effectLst/>
                <a:latin typeface="+mn-lt"/>
                <a:ea typeface="+mn-ea"/>
                <a:cs typeface="+mn-cs"/>
              </a:rPr>
              <a:t>These are the core set of skills which will help to engage the service user in a conversation about their motivation for change. </a:t>
            </a:r>
          </a:p>
          <a:p>
            <a:endParaRPr lang="en-GB" sz="1200" b="0" i="0" kern="1200" baseline="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Open ended questions are those that cannot be answered with a simple "yes" or "no" and encourage the service</a:t>
            </a:r>
            <a:r>
              <a:rPr lang="en-GB" sz="1200" b="0" i="0" kern="1200" baseline="0" dirty="0" smtClean="0">
                <a:solidFill>
                  <a:schemeClr val="tx1"/>
                </a:solidFill>
                <a:effectLst/>
                <a:latin typeface="+mn-lt"/>
                <a:ea typeface="+mn-ea"/>
                <a:cs typeface="+mn-cs"/>
              </a:rPr>
              <a:t> user</a:t>
            </a:r>
            <a:r>
              <a:rPr lang="en-GB" sz="1200" b="0" i="0" kern="1200" dirty="0" smtClean="0">
                <a:solidFill>
                  <a:schemeClr val="tx1"/>
                </a:solidFill>
                <a:effectLst/>
                <a:latin typeface="+mn-lt"/>
                <a:ea typeface="+mn-ea"/>
                <a:cs typeface="+mn-cs"/>
              </a:rPr>
              <a:t> to elaborate on their thoughts and feelings</a:t>
            </a:r>
            <a:r>
              <a:rPr lang="en-GB" sz="1200" b="0" i="0" kern="1200" baseline="0" dirty="0" smtClean="0">
                <a:solidFill>
                  <a:schemeClr val="tx1"/>
                </a:solidFill>
                <a:effectLst/>
                <a:latin typeface="+mn-lt"/>
                <a:ea typeface="+mn-ea"/>
                <a:cs typeface="+mn-cs"/>
              </a:rPr>
              <a:t> (e.g. </a:t>
            </a:r>
            <a:r>
              <a:rPr lang="en-GB" sz="1200" b="0" i="0" kern="1200" dirty="0" smtClean="0">
                <a:solidFill>
                  <a:schemeClr val="tx1"/>
                </a:solidFill>
                <a:effectLst/>
                <a:latin typeface="+mn-lt"/>
                <a:ea typeface="+mn-ea"/>
                <a:cs typeface="+mn-cs"/>
              </a:rPr>
              <a:t>“How</a:t>
            </a:r>
            <a:r>
              <a:rPr lang="en-GB" sz="1200" b="0" i="0" kern="1200" baseline="0" dirty="0" smtClean="0">
                <a:solidFill>
                  <a:schemeClr val="tx1"/>
                </a:solidFill>
                <a:effectLst/>
                <a:latin typeface="+mn-lt"/>
                <a:ea typeface="+mn-ea"/>
                <a:cs typeface="+mn-cs"/>
              </a:rPr>
              <a:t> do you feel about your current situation?”) </a:t>
            </a:r>
          </a:p>
          <a:p>
            <a:endParaRPr lang="en-GB" sz="1200" b="0" i="0" kern="1200" baseline="0" dirty="0" smtClean="0">
              <a:solidFill>
                <a:schemeClr val="tx1"/>
              </a:solidFill>
              <a:effectLst/>
              <a:latin typeface="+mn-lt"/>
              <a:ea typeface="+mn-ea"/>
              <a:cs typeface="+mn-cs"/>
            </a:endParaRPr>
          </a:p>
          <a:p>
            <a:r>
              <a:rPr lang="en-GB" b="0" i="0" dirty="0" smtClean="0">
                <a:solidFill>
                  <a:srgbClr val="545D7E"/>
                </a:solidFill>
                <a:effectLst/>
                <a:latin typeface="Google Sans"/>
              </a:rPr>
              <a:t>Affirmations</a:t>
            </a:r>
            <a:r>
              <a:rPr lang="en-GB" b="0" i="0" baseline="0" dirty="0" smtClean="0">
                <a:solidFill>
                  <a:srgbClr val="545D7E"/>
                </a:solidFill>
                <a:effectLst/>
                <a:latin typeface="Google Sans"/>
              </a:rPr>
              <a:t> are p</a:t>
            </a:r>
            <a:r>
              <a:rPr lang="en-GB" b="0" i="0" dirty="0" smtClean="0">
                <a:solidFill>
                  <a:srgbClr val="545D7E"/>
                </a:solidFill>
                <a:effectLst/>
                <a:latin typeface="Google Sans"/>
              </a:rPr>
              <a:t>ositive statements that acknowledge the service</a:t>
            </a:r>
            <a:r>
              <a:rPr lang="en-GB" b="0" i="0" baseline="0" dirty="0" smtClean="0">
                <a:solidFill>
                  <a:srgbClr val="545D7E"/>
                </a:solidFill>
                <a:effectLst/>
                <a:latin typeface="Google Sans"/>
              </a:rPr>
              <a:t> user’s </a:t>
            </a:r>
            <a:r>
              <a:rPr lang="en-GB" b="0" i="0" dirty="0" smtClean="0">
                <a:solidFill>
                  <a:srgbClr val="545D7E"/>
                </a:solidFill>
                <a:effectLst/>
                <a:latin typeface="Google Sans"/>
              </a:rPr>
              <a:t>strengths and efforts, building self-esteem and rapport.  (e.g. ”You are clearly a very resourceful</a:t>
            </a:r>
            <a:r>
              <a:rPr lang="en-GB" b="0" i="0" baseline="0" dirty="0" smtClean="0">
                <a:solidFill>
                  <a:srgbClr val="545D7E"/>
                </a:solidFill>
                <a:effectLst/>
                <a:latin typeface="Google Sans"/>
              </a:rPr>
              <a:t> person”)</a:t>
            </a:r>
          </a:p>
          <a:p>
            <a:endParaRPr lang="en-GB" sz="1200" b="0" i="0" kern="1200" dirty="0" smtClean="0">
              <a:solidFill>
                <a:srgbClr val="545D7E"/>
              </a:solidFill>
              <a:effectLst/>
              <a:latin typeface="Google Sans"/>
              <a:ea typeface="+mn-ea"/>
              <a:cs typeface="+mn-cs"/>
            </a:endParaRPr>
          </a:p>
          <a:p>
            <a:r>
              <a:rPr lang="en-GB" sz="1200" b="0" i="0" kern="1200" dirty="0" smtClean="0">
                <a:solidFill>
                  <a:schemeClr val="tx1"/>
                </a:solidFill>
                <a:effectLst/>
                <a:latin typeface="+mn-lt"/>
                <a:ea typeface="+mn-ea"/>
                <a:cs typeface="+mn-cs"/>
              </a:rPr>
              <a:t>Paraphrasing or reflecting</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what the service</a:t>
            </a:r>
            <a:r>
              <a:rPr lang="en-GB" sz="1200" b="0" i="0" kern="1200" baseline="0" dirty="0" smtClean="0">
                <a:solidFill>
                  <a:schemeClr val="tx1"/>
                </a:solidFill>
                <a:effectLst/>
                <a:latin typeface="+mn-lt"/>
                <a:ea typeface="+mn-ea"/>
                <a:cs typeface="+mn-cs"/>
              </a:rPr>
              <a:t> user </a:t>
            </a:r>
            <a:r>
              <a:rPr lang="en-GB" sz="1200" b="0" i="0" kern="1200" dirty="0" smtClean="0">
                <a:solidFill>
                  <a:schemeClr val="tx1"/>
                </a:solidFill>
                <a:effectLst/>
                <a:latin typeface="+mn-lt"/>
                <a:ea typeface="+mn-ea"/>
                <a:cs typeface="+mn-cs"/>
              </a:rPr>
              <a:t>has said demonstrates understanding and encourages further exploration. Sentence</a:t>
            </a:r>
            <a:r>
              <a:rPr lang="en-GB" sz="1200" b="0" i="0" kern="1200" baseline="0" dirty="0" smtClean="0">
                <a:solidFill>
                  <a:schemeClr val="tx1"/>
                </a:solidFill>
                <a:effectLst/>
                <a:latin typeface="+mn-lt"/>
                <a:ea typeface="+mn-ea"/>
                <a:cs typeface="+mn-cs"/>
              </a:rPr>
              <a:t>s of this nature might start with “It sounds like…” </a:t>
            </a:r>
            <a:endParaRPr lang="en-GB" sz="1200" b="0" i="0" kern="1200" dirty="0" smtClean="0">
              <a:solidFill>
                <a:schemeClr val="tx1"/>
              </a:solidFill>
              <a:effectLst/>
              <a:latin typeface="+mn-lt"/>
              <a:ea typeface="+mn-ea"/>
              <a:cs typeface="+mn-cs"/>
            </a:endParaRPr>
          </a:p>
          <a:p>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And finally, summarising are</a:t>
            </a:r>
            <a:r>
              <a:rPr lang="en-GB" sz="1200" b="0" i="0" kern="1200" baseline="0" dirty="0" smtClean="0">
                <a:solidFill>
                  <a:schemeClr val="tx1"/>
                </a:solidFill>
                <a:effectLst/>
                <a:latin typeface="+mn-lt"/>
                <a:ea typeface="+mn-ea"/>
                <a:cs typeface="+mn-cs"/>
              </a:rPr>
              <a:t> longer reflective statements where you briefly recap the </a:t>
            </a:r>
            <a:r>
              <a:rPr lang="en-GB" sz="1200" b="0" i="0" kern="1200" dirty="0" smtClean="0">
                <a:solidFill>
                  <a:schemeClr val="tx1"/>
                </a:solidFill>
                <a:effectLst/>
                <a:latin typeface="+mn-lt"/>
                <a:ea typeface="+mn-ea"/>
                <a:cs typeface="+mn-cs"/>
              </a:rPr>
              <a:t>key points from the conversation to ensure clarity and move the discussion</a:t>
            </a:r>
            <a:r>
              <a:rPr lang="en-GB" sz="1200" b="0" i="0" kern="1200" baseline="0" dirty="0" smtClean="0">
                <a:solidFill>
                  <a:schemeClr val="tx1"/>
                </a:solidFill>
                <a:effectLst/>
                <a:latin typeface="+mn-lt"/>
                <a:ea typeface="+mn-ea"/>
                <a:cs typeface="+mn-cs"/>
              </a:rPr>
              <a:t> along.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19</a:t>
            </a:fld>
            <a:endParaRPr lang="en-GB"/>
          </a:p>
        </p:txBody>
      </p:sp>
    </p:spTree>
    <p:extLst>
      <p:ext uri="{BB962C8B-B14F-4D97-AF65-F5344CB8AC3E}">
        <p14:creationId xmlns:p14="http://schemas.microsoft.com/office/powerpoint/2010/main" val="346379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Most slides will have a speaker symbol in one of its corners, which you can press to hear the narrated version of this presentation. </a:t>
            </a:r>
          </a:p>
          <a:p>
            <a:endParaRPr lang="en-GB" baseline="0" dirty="0" smtClean="0"/>
          </a:p>
          <a:p>
            <a:r>
              <a:rPr lang="en-GB" baseline="0" dirty="0" smtClean="0"/>
              <a:t>We will start with an introduction including some background about the social coaching intervention. </a:t>
            </a:r>
          </a:p>
          <a:p>
            <a:endParaRPr lang="en-GB" baseline="0" dirty="0" smtClean="0"/>
          </a:p>
          <a:p>
            <a:r>
              <a:rPr lang="en-GB" baseline="0" dirty="0" smtClean="0"/>
              <a:t>Then we will introduce the 8 steps of the SCENE social coaching, which are usually covered in the first 1 to 2 meetings with a given service user</a:t>
            </a:r>
          </a:p>
          <a:p>
            <a:endParaRPr lang="en-GB" baseline="0" dirty="0" smtClean="0"/>
          </a:p>
          <a:p>
            <a:r>
              <a:rPr lang="en-GB" baseline="0" dirty="0" smtClean="0"/>
              <a:t>The follow-up meetings, as well as the final session take a slightly different quality to the first few meetings, so some time will also be dedicated to those. </a:t>
            </a:r>
          </a:p>
          <a:p>
            <a:r>
              <a:rPr lang="en-GB" baseline="0" dirty="0" smtClean="0"/>
              <a:t/>
            </a:r>
            <a:br>
              <a:rPr lang="en-GB" baseline="0" dirty="0" smtClean="0"/>
            </a:br>
            <a:r>
              <a:rPr lang="en-GB" baseline="0" dirty="0" smtClean="0"/>
              <a:t>Throughout this presentation, there will be links to transcripts from a real social coaching session, as well worksheets to help you deepen your understanding.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a:t>
            </a:fld>
            <a:endParaRPr lang="en-GB"/>
          </a:p>
        </p:txBody>
      </p:sp>
    </p:spTree>
    <p:extLst>
      <p:ext uri="{BB962C8B-B14F-4D97-AF65-F5344CB8AC3E}">
        <p14:creationId xmlns:p14="http://schemas.microsoft.com/office/powerpoint/2010/main" val="2256597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thing we want to do is to highlight the service user’s change</a:t>
            </a:r>
            <a:r>
              <a:rPr lang="en-GB" baseline="0" dirty="0" smtClean="0"/>
              <a:t> talk by reflecting it back to them. </a:t>
            </a:r>
          </a:p>
          <a:p>
            <a:endParaRPr lang="en-GB" baseline="0" dirty="0" smtClean="0"/>
          </a:p>
          <a:p>
            <a:r>
              <a:rPr lang="en-GB" baseline="0" dirty="0" smtClean="0"/>
              <a:t>In motivational interviewing change talk is any statement that indicates a motivation to make a change. Change talk can have a positive frame such “I want to make more friends” or it can have a negative frame like “I feel alone”. It is good to be aware of this because it be harder to pick up on change talk when it is negatively framed. </a:t>
            </a:r>
          </a:p>
          <a:p>
            <a:endParaRPr lang="en-GB" baseline="0" dirty="0" smtClean="0"/>
          </a:p>
          <a:p>
            <a:r>
              <a:rPr lang="en-GB" baseline="0" dirty="0" smtClean="0"/>
              <a:t>When change talk is expressed, you want to respond to it positively and get the service user to elaborate on it by asking the open-questions. This will help the service user to create a discrepancy between their values and their current behaviour. </a:t>
            </a:r>
          </a:p>
          <a:p>
            <a:endParaRPr lang="en-GB" baseline="0" dirty="0" smtClean="0"/>
          </a:p>
          <a:p>
            <a:r>
              <a:rPr lang="en-GB" baseline="0" dirty="0" smtClean="0"/>
              <a:t>In the next slide there are some examples of how you might respond to change talk in order to elicit more.</a:t>
            </a:r>
          </a:p>
          <a:p>
            <a:r>
              <a:rPr lang="en-GB" baseline="0" dirty="0" smtClean="0"/>
              <a:t> You will then have a chance to identify some change talk yourself in a task called ‘Meeting Marc’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20</a:t>
            </a:fld>
            <a:endParaRPr lang="en-GB"/>
          </a:p>
        </p:txBody>
      </p:sp>
    </p:spTree>
    <p:extLst>
      <p:ext uri="{BB962C8B-B14F-4D97-AF65-F5344CB8AC3E}">
        <p14:creationId xmlns:p14="http://schemas.microsoft.com/office/powerpoint/2010/main" val="967919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21</a:t>
            </a:fld>
            <a:endParaRPr lang="en-GB"/>
          </a:p>
        </p:txBody>
      </p:sp>
    </p:spTree>
    <p:extLst>
      <p:ext uri="{BB962C8B-B14F-4D97-AF65-F5344CB8AC3E}">
        <p14:creationId xmlns:p14="http://schemas.microsoft.com/office/powerpoint/2010/main" val="967919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25mins</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22</a:t>
            </a:fld>
            <a:endParaRPr lang="en-GB"/>
          </a:p>
        </p:txBody>
      </p:sp>
    </p:spTree>
    <p:extLst>
      <p:ext uri="{BB962C8B-B14F-4D97-AF65-F5344CB8AC3E}">
        <p14:creationId xmlns:p14="http://schemas.microsoft.com/office/powerpoint/2010/main" val="581857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the last technique I will talk about for step four is side-stepping resistance. </a:t>
            </a:r>
          </a:p>
          <a:p>
            <a:endParaRPr lang="en-GB" baseline="0" dirty="0" smtClean="0"/>
          </a:p>
          <a:p>
            <a:r>
              <a:rPr lang="en-GB" baseline="0" dirty="0" smtClean="0"/>
              <a:t>When changing long established behaviours, some ambivalence or concerns about change are normal. The task for the coach is to validate these concerns - acknowledge the emotion behind them and demonstrate understanding - whilst moving the conversation back to the change talk. </a:t>
            </a:r>
          </a:p>
          <a:p>
            <a:endParaRPr lang="en-GB" baseline="0" dirty="0" smtClean="0"/>
          </a:p>
          <a:p>
            <a:r>
              <a:rPr lang="en-GB" baseline="0" dirty="0" smtClean="0"/>
              <a:t>In the next slide you will see an example of how the coach is able to acknowledge the service user’s concerns but also remind them of their motivation for change – in effect, sidestepping the resistance </a:t>
            </a:r>
          </a:p>
        </p:txBody>
      </p:sp>
      <p:sp>
        <p:nvSpPr>
          <p:cNvPr id="4" name="Slide Number Placeholder 3"/>
          <p:cNvSpPr>
            <a:spLocks noGrp="1"/>
          </p:cNvSpPr>
          <p:nvPr>
            <p:ph type="sldNum" sz="quarter" idx="10"/>
          </p:nvPr>
        </p:nvSpPr>
        <p:spPr/>
        <p:txBody>
          <a:bodyPr/>
          <a:lstStyle/>
          <a:p>
            <a:fld id="{88C1EB41-5AA8-4D80-9957-ABFBE462F29C}" type="slidenum">
              <a:rPr lang="en-GB" smtClean="0"/>
              <a:t>23</a:t>
            </a:fld>
            <a:endParaRPr lang="en-GB"/>
          </a:p>
        </p:txBody>
      </p:sp>
    </p:spTree>
    <p:extLst>
      <p:ext uri="{BB962C8B-B14F-4D97-AF65-F5344CB8AC3E}">
        <p14:creationId xmlns:p14="http://schemas.microsoft.com/office/powerpoint/2010/main" val="1738802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24</a:t>
            </a:fld>
            <a:endParaRPr lang="en-GB"/>
          </a:p>
        </p:txBody>
      </p:sp>
    </p:spTree>
    <p:extLst>
      <p:ext uri="{BB962C8B-B14F-4D97-AF65-F5344CB8AC3E}">
        <p14:creationId xmlns:p14="http://schemas.microsoft.com/office/powerpoint/2010/main" val="1738802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25</a:t>
            </a:fld>
            <a:endParaRPr lang="en-GB"/>
          </a:p>
        </p:txBody>
      </p:sp>
    </p:spTree>
    <p:extLst>
      <p:ext uri="{BB962C8B-B14F-4D97-AF65-F5344CB8AC3E}">
        <p14:creationId xmlns:p14="http://schemas.microsoft.com/office/powerpoint/2010/main" val="3495275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Step 5 is about bringing</a:t>
            </a:r>
            <a:r>
              <a:rPr lang="en-GB" baseline="0" dirty="0" smtClean="0"/>
              <a:t> together steps 3 and 4, where you would </a:t>
            </a:r>
            <a:r>
              <a:rPr lang="en-GB" sz="1200" kern="1200" dirty="0" smtClean="0">
                <a:solidFill>
                  <a:schemeClr val="tx1"/>
                </a:solidFill>
                <a:effectLst/>
                <a:latin typeface="+mn-lt"/>
                <a:ea typeface="+mn-ea"/>
                <a:cs typeface="+mn-cs"/>
              </a:rPr>
              <a:t>discuss which new activities the</a:t>
            </a:r>
            <a:r>
              <a:rPr lang="en-GB" sz="1200" kern="1200" baseline="0" dirty="0" smtClean="0">
                <a:solidFill>
                  <a:schemeClr val="tx1"/>
                </a:solidFill>
                <a:effectLst/>
                <a:latin typeface="+mn-lt"/>
                <a:ea typeface="+mn-ea"/>
                <a:cs typeface="+mn-cs"/>
              </a:rPr>
              <a:t> service user might want to focus on as part of the social coaching.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It is important to note that the activities don’t have to be completely new - it might be something that they want to pick up again or something that they currently do but want to do more often.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At this stage you</a:t>
            </a:r>
            <a:r>
              <a:rPr lang="en-GB" baseline="0" dirty="0" smtClean="0"/>
              <a:t> still want to try and keep options open as there may reasons why the service user can’t pursue certain activities. For example, if they want to attend a group but it coincides with the time that they need to pick up their children from school, it could be de-motivating, so it is good to have some back-up activities. </a:t>
            </a:r>
          </a:p>
          <a:p>
            <a:endParaRPr lang="en-GB" baseline="0" dirty="0" smtClean="0"/>
          </a:p>
          <a:p>
            <a:r>
              <a:rPr lang="en-GB" baseline="0" dirty="0" smtClean="0"/>
              <a:t> For this reason, it is also a good idea to start to get a picture of their commitments and availability.</a:t>
            </a:r>
          </a:p>
          <a:p>
            <a:endParaRPr lang="en-GB" baseline="0" dirty="0" smtClean="0"/>
          </a:p>
          <a:p>
            <a:r>
              <a:rPr lang="en-GB" baseline="0" dirty="0" smtClean="0"/>
              <a:t>Finally, throughout this step, you want to continue using your active listening skills and to ask open questions. Whilst it might be tempting, try to avoid suggesting activities yourself. In motivational interviewing it is thought that change is more likely to be sustained if it comes from within rather than because of external pressures. If they take up an activity because they think that it will please you as their coach, they are less likely to continue once the coaching ends. </a:t>
            </a:r>
            <a:endParaRPr lang="en-GB"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26</a:t>
            </a:fld>
            <a:endParaRPr lang="en-GB"/>
          </a:p>
        </p:txBody>
      </p:sp>
    </p:spTree>
    <p:extLst>
      <p:ext uri="{BB962C8B-B14F-4D97-AF65-F5344CB8AC3E}">
        <p14:creationId xmlns:p14="http://schemas.microsoft.com/office/powerpoint/2010/main" val="2315655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09">
              <a:defRPr/>
            </a:pPr>
            <a:r>
              <a:rPr lang="en-GB" dirty="0" smtClean="0"/>
              <a:t>If you managed to</a:t>
            </a:r>
            <a:r>
              <a:rPr lang="en-GB" baseline="0" dirty="0" smtClean="0"/>
              <a:t> get this far, it might be a good place to end the first session. This will give the service user a chance to reflect on the different options between sessions. </a:t>
            </a:r>
          </a:p>
          <a:p>
            <a:pPr defTabSz="913009">
              <a:defRPr/>
            </a:pPr>
            <a:endParaRPr lang="en-GB" dirty="0" smtClean="0"/>
          </a:p>
          <a:p>
            <a:pPr defTabSz="913009">
              <a:defRPr/>
            </a:pPr>
            <a:r>
              <a:rPr lang="en-GB" dirty="0" smtClean="0"/>
              <a:t>It is good to spend the </a:t>
            </a:r>
            <a:r>
              <a:rPr lang="en-GB" baseline="0" dirty="0" smtClean="0"/>
              <a:t>l</a:t>
            </a:r>
            <a:r>
              <a:rPr lang="en-GB" dirty="0" smtClean="0"/>
              <a:t>ast few minutes </a:t>
            </a:r>
            <a:r>
              <a:rPr lang="en-GB" baseline="0" dirty="0" smtClean="0"/>
              <a:t>summarising what have you talked about and which can lead quite nicely onto what the service user might think about before the next session. </a:t>
            </a:r>
          </a:p>
        </p:txBody>
      </p:sp>
      <p:sp>
        <p:nvSpPr>
          <p:cNvPr id="4" name="Slide Number Placeholder 3"/>
          <p:cNvSpPr>
            <a:spLocks noGrp="1"/>
          </p:cNvSpPr>
          <p:nvPr>
            <p:ph type="sldNum" sz="quarter" idx="10"/>
          </p:nvPr>
        </p:nvSpPr>
        <p:spPr/>
        <p:txBody>
          <a:bodyPr/>
          <a:lstStyle/>
          <a:p>
            <a:fld id="{88C1EB41-5AA8-4D80-9957-ABFBE462F29C}" type="slidenum">
              <a:rPr lang="en-GB" smtClean="0"/>
              <a:t>27</a:t>
            </a:fld>
            <a:endParaRPr lang="en-GB"/>
          </a:p>
        </p:txBody>
      </p:sp>
    </p:spTree>
    <p:extLst>
      <p:ext uri="{BB962C8B-B14F-4D97-AF65-F5344CB8AC3E}">
        <p14:creationId xmlns:p14="http://schemas.microsoft.com/office/powerpoint/2010/main" val="1064515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Linked to the previous step, step 6 is where you</a:t>
            </a:r>
            <a:r>
              <a:rPr lang="en-GB" sz="1200" kern="1200" baseline="0" dirty="0" smtClean="0">
                <a:solidFill>
                  <a:schemeClr val="tx1"/>
                </a:solidFill>
                <a:effectLst/>
                <a:latin typeface="+mn-lt"/>
                <a:ea typeface="+mn-ea"/>
                <a:cs typeface="+mn-cs"/>
              </a:rPr>
              <a:t> gain as much information as possible about the service user’s preferred options for activities in their local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This might be information that draws on your knowledge, or from other places in the community that has information about activities. On the SCENE website you can also access activity booklets for some areas, although it is important to note that these might be out-of-date. The place where you are most likely to find up-to-date information is on the internet. It can be a good idea to conduct the session in a space where you have access to the internet so that you can look up information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this step, the service</a:t>
            </a:r>
            <a:r>
              <a:rPr lang="en-GB" sz="1200" kern="1200" baseline="0" dirty="0" smtClean="0">
                <a:solidFill>
                  <a:schemeClr val="tx1"/>
                </a:solidFill>
                <a:effectLst/>
                <a:latin typeface="+mn-lt"/>
                <a:ea typeface="+mn-ea"/>
                <a:cs typeface="+mn-cs"/>
              </a:rPr>
              <a:t> users are </a:t>
            </a:r>
            <a:r>
              <a:rPr lang="en-GB" sz="1200" kern="1200" dirty="0" smtClean="0">
                <a:solidFill>
                  <a:schemeClr val="tx1"/>
                </a:solidFill>
                <a:effectLst/>
                <a:latin typeface="+mn-lt"/>
                <a:ea typeface="+mn-ea"/>
                <a:cs typeface="+mn-cs"/>
              </a:rPr>
              <a:t>encouraged and supported to find information themselves</a:t>
            </a:r>
            <a:r>
              <a:rPr lang="en-GB" sz="1200" kern="1200" baseline="0" dirty="0" smtClean="0">
                <a:solidFill>
                  <a:schemeClr val="tx1"/>
                </a:solidFill>
                <a:effectLst/>
                <a:latin typeface="+mn-lt"/>
                <a:ea typeface="+mn-ea"/>
                <a:cs typeface="+mn-cs"/>
              </a:rPr>
              <a:t> as this can be a learning experience and empowering for the future. For this, we use the elicit-provide-elicit model, which I will explain in more detail on the next slide.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28</a:t>
            </a:fld>
            <a:endParaRPr lang="en-GB"/>
          </a:p>
        </p:txBody>
      </p:sp>
    </p:spTree>
    <p:extLst>
      <p:ext uri="{BB962C8B-B14F-4D97-AF65-F5344CB8AC3E}">
        <p14:creationId xmlns:p14="http://schemas.microsoft.com/office/powerpoint/2010/main" val="2725748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Elicit-provide-elicit is a key motivational interviewing technique – first you elicit</a:t>
            </a:r>
            <a:r>
              <a:rPr lang="en-GB" baseline="0" dirty="0" smtClean="0"/>
              <a:t> what they already know or what they would like to know, then you provide this information (this can also mean supporting them to find it out for themselves). And then you want to get their appraisal of the information – what do they make of it? What does it mean for them and their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For example, if you find out that a group takes place on a Wednesday morning, would that be convenient for them?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29</a:t>
            </a:fld>
            <a:endParaRPr lang="en-GB"/>
          </a:p>
        </p:txBody>
      </p:sp>
    </p:spTree>
    <p:extLst>
      <p:ext uri="{BB962C8B-B14F-4D97-AF65-F5344CB8AC3E}">
        <p14:creationId xmlns:p14="http://schemas.microsoft.com/office/powerpoint/2010/main" val="272574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Clr>
                <a:srgbClr val="009639"/>
              </a:buClr>
              <a:buFontTx/>
              <a:buNone/>
            </a:pPr>
            <a:r>
              <a:rPr lang="en-GB" dirty="0" smtClean="0"/>
              <a:t>So</a:t>
            </a:r>
            <a:r>
              <a:rPr lang="en-GB" baseline="0" dirty="0" smtClean="0"/>
              <a:t> what’s the problem that social coaching is trying to address? </a:t>
            </a:r>
          </a:p>
          <a:p>
            <a:pPr marL="0" indent="0">
              <a:buClr>
                <a:srgbClr val="009639"/>
              </a:buClr>
              <a:buFontTx/>
              <a:buNone/>
            </a:pPr>
            <a:endParaRPr lang="en-GB" dirty="0" smtClean="0"/>
          </a:p>
          <a:p>
            <a:pPr marL="165432" indent="-165432">
              <a:buClr>
                <a:srgbClr val="009639"/>
              </a:buClr>
              <a:buFontTx/>
              <a:buChar char="-"/>
            </a:pPr>
            <a:r>
              <a:rPr lang="en-GB" dirty="0" smtClean="0"/>
              <a:t>People with psychosis</a:t>
            </a:r>
            <a:r>
              <a:rPr lang="en-GB" baseline="0" dirty="0" smtClean="0"/>
              <a:t> are often socially isolated. </a:t>
            </a:r>
            <a:r>
              <a:rPr lang="en-GB" dirty="0" smtClean="0"/>
              <a:t>Their </a:t>
            </a:r>
            <a:r>
              <a:rPr lang="en-GB" dirty="0"/>
              <a:t>networks tend to be smaller than those of </a:t>
            </a:r>
            <a:r>
              <a:rPr lang="en-GB" dirty="0" smtClean="0"/>
              <a:t>people in the general population as well as those of other people</a:t>
            </a:r>
            <a:r>
              <a:rPr lang="en-GB" baseline="0" dirty="0" smtClean="0"/>
              <a:t> with mental illness, including depression</a:t>
            </a:r>
          </a:p>
          <a:p>
            <a:pPr marL="165432" indent="-165432">
              <a:buClr>
                <a:srgbClr val="009639"/>
              </a:buClr>
              <a:buFontTx/>
              <a:buChar char="-"/>
            </a:pPr>
            <a:r>
              <a:rPr lang="en-GB" baseline="0" dirty="0" smtClean="0"/>
              <a:t>Over time, with enduring illness their contacts can often become limited to health professionals. </a:t>
            </a:r>
          </a:p>
          <a:p>
            <a:pPr marL="165432" indent="-165432">
              <a:buClr>
                <a:srgbClr val="009639"/>
              </a:buClr>
              <a:buFontTx/>
              <a:buChar char="-"/>
            </a:pPr>
            <a:endParaRPr lang="en-GB" baseline="0" dirty="0" smtClean="0"/>
          </a:p>
          <a:p>
            <a:pPr marL="165432" indent="-165432">
              <a:buClr>
                <a:srgbClr val="009639"/>
              </a:buClr>
              <a:buFontTx/>
              <a:buChar char="-"/>
            </a:pPr>
            <a:endParaRPr lang="en-GB" altLang="en-US" dirty="0"/>
          </a:p>
          <a:p>
            <a:pPr marL="165432" indent="-165432">
              <a:buClr>
                <a:srgbClr val="009639"/>
              </a:buClr>
              <a:buFontTx/>
              <a:buChar char="-"/>
            </a:pPr>
            <a:r>
              <a:rPr lang="en-GB" altLang="en-US" dirty="0"/>
              <a:t>Social isolation in turn is linked to higher levels of symptoms,  poor quality of life and worse treatment outcomes. </a:t>
            </a:r>
          </a:p>
          <a:p>
            <a:pPr marL="165432" indent="-165432">
              <a:buClr>
                <a:srgbClr val="009639"/>
              </a:buClr>
              <a:buFontTx/>
              <a:buChar char="-"/>
            </a:pPr>
            <a:r>
              <a:rPr lang="en-GB" altLang="en-US" dirty="0"/>
              <a:t>This makes sense! In times of difficulty you might consider your social network as a resource. You may seek advice from a friend or practical support from a neighbour. </a:t>
            </a:r>
            <a:endParaRPr lang="en-GB" altLang="en-US" dirty="0" smtClean="0"/>
          </a:p>
          <a:p>
            <a:pPr marL="165432" indent="-165432">
              <a:buClr>
                <a:srgbClr val="009639"/>
              </a:buClr>
              <a:buFontTx/>
              <a:buChar char="-"/>
            </a:pPr>
            <a:endParaRPr lang="en-GB" altLang="en-US" dirty="0" smtClean="0"/>
          </a:p>
          <a:p>
            <a:pPr marL="165432" indent="-165432">
              <a:buClr>
                <a:srgbClr val="009639"/>
              </a:buClr>
              <a:buFontTx/>
              <a:buChar char="-"/>
            </a:pPr>
            <a:r>
              <a:rPr lang="en-GB" altLang="en-US" dirty="0" smtClean="0"/>
              <a:t>In the NHS people with psychosis receive medication, and sometimes practical support and talking therapies</a:t>
            </a:r>
            <a:r>
              <a:rPr lang="en-GB" altLang="en-US" baseline="0" dirty="0" smtClean="0"/>
              <a:t> and w</a:t>
            </a:r>
            <a:r>
              <a:rPr lang="en-GB" altLang="en-US" dirty="0" smtClean="0"/>
              <a:t>hilst there are certainly efforts</a:t>
            </a:r>
            <a:r>
              <a:rPr lang="en-GB" altLang="en-US" baseline="0" dirty="0" smtClean="0"/>
              <a:t> made by a number of different health professionals, there are no widely-delivered, targeted interventions which address this issue for this group.  </a:t>
            </a:r>
            <a:endParaRPr lang="en-GB" altLang="en-US" dirty="0"/>
          </a:p>
        </p:txBody>
      </p:sp>
      <p:sp>
        <p:nvSpPr>
          <p:cNvPr id="4" name="Slide Number Placeholder 3"/>
          <p:cNvSpPr>
            <a:spLocks noGrp="1"/>
          </p:cNvSpPr>
          <p:nvPr>
            <p:ph type="sldNum" sz="quarter" idx="5"/>
          </p:nvPr>
        </p:nvSpPr>
        <p:spPr/>
        <p:txBody>
          <a:bodyPr/>
          <a:lstStyle/>
          <a:p>
            <a:pPr>
              <a:defRPr/>
            </a:pPr>
            <a:fld id="{C8630907-7A33-42C5-BA69-D112147B23FE}" type="slidenum">
              <a:rPr lang="en-GB" smtClean="0"/>
              <a:pPr>
                <a:defRPr/>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Step</a:t>
            </a:r>
            <a:r>
              <a:rPr lang="en-GB" baseline="0" dirty="0" smtClean="0"/>
              <a:t> 7 describes the process by which you will eventually wind down to selecting one activity to focus on during the course of the social coaching sessions.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the service</a:t>
            </a:r>
            <a:r>
              <a:rPr lang="en-GB" sz="1200" kern="1200" baseline="0" dirty="0" smtClean="0">
                <a:solidFill>
                  <a:schemeClr val="tx1"/>
                </a:solidFill>
                <a:effectLst/>
                <a:latin typeface="+mn-lt"/>
                <a:ea typeface="+mn-ea"/>
                <a:cs typeface="+mn-cs"/>
              </a:rPr>
              <a:t> user</a:t>
            </a:r>
            <a:r>
              <a:rPr lang="en-GB" sz="1200" kern="1200" dirty="0" smtClean="0">
                <a:solidFill>
                  <a:schemeClr val="tx1"/>
                </a:solidFill>
                <a:effectLst/>
                <a:latin typeface="+mn-lt"/>
                <a:ea typeface="+mn-ea"/>
                <a:cs typeface="+mn-cs"/>
              </a:rPr>
              <a:t> is struggling</a:t>
            </a:r>
            <a:r>
              <a:rPr lang="en-GB" sz="1200" kern="1200" baseline="0" dirty="0" smtClean="0">
                <a:solidFill>
                  <a:schemeClr val="tx1"/>
                </a:solidFill>
                <a:effectLst/>
                <a:latin typeface="+mn-lt"/>
                <a:ea typeface="+mn-ea"/>
                <a:cs typeface="+mn-cs"/>
              </a:rPr>
              <a:t> to choose, you can always give them time to think about it and schedule a follow-up session or phone call within a couple of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Throughout this step</a:t>
            </a:r>
            <a:r>
              <a:rPr lang="en-GB" sz="1200" kern="1200" baseline="0" dirty="0" smtClean="0">
                <a:solidFill>
                  <a:schemeClr val="tx1"/>
                </a:solidFill>
                <a:effectLst/>
                <a:latin typeface="+mn-lt"/>
                <a:ea typeface="+mn-ea"/>
                <a:cs typeface="+mn-cs"/>
              </a:rPr>
              <a:t> you want to </a:t>
            </a:r>
            <a:r>
              <a:rPr lang="en-GB" sz="1200" kern="1200" dirty="0" smtClean="0">
                <a:solidFill>
                  <a:schemeClr val="tx1"/>
                </a:solidFill>
                <a:effectLst/>
                <a:latin typeface="+mn-lt"/>
                <a:ea typeface="+mn-ea"/>
                <a:cs typeface="+mn-cs"/>
              </a:rPr>
              <a:t>express your respect for their decisions,</a:t>
            </a:r>
            <a:r>
              <a:rPr lang="en-GB" sz="1200" kern="1200" baseline="0" dirty="0" smtClean="0">
                <a:solidFill>
                  <a:schemeClr val="tx1"/>
                </a:solidFill>
                <a:effectLst/>
                <a:latin typeface="+mn-lt"/>
                <a:ea typeface="+mn-ea"/>
                <a:cs typeface="+mn-cs"/>
              </a:rPr>
              <a:t> whilst also raising </a:t>
            </a:r>
            <a:r>
              <a:rPr lang="en-GB" sz="1200" kern="1200" dirty="0" smtClean="0">
                <a:solidFill>
                  <a:schemeClr val="tx1"/>
                </a:solidFill>
                <a:effectLst/>
                <a:latin typeface="+mn-lt"/>
                <a:ea typeface="+mn-ea"/>
                <a:cs typeface="+mn-cs"/>
              </a:rPr>
              <a:t>legitimate</a:t>
            </a:r>
            <a:r>
              <a:rPr lang="en-GB" sz="1200" kern="1200" baseline="0" dirty="0" smtClean="0">
                <a:solidFill>
                  <a:schemeClr val="tx1"/>
                </a:solidFill>
                <a:effectLst/>
                <a:latin typeface="+mn-lt"/>
                <a:ea typeface="+mn-ea"/>
                <a:cs typeface="+mn-cs"/>
              </a:rPr>
              <a:t> concerns, where they may be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You want the activity and the solutions you have discussed to be realistic. You will see an example of this in the transcript on the next slide. </a:t>
            </a:r>
            <a:endParaRPr lang="en-GB" baseline="0"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30</a:t>
            </a:fld>
            <a:endParaRPr lang="en-GB"/>
          </a:p>
        </p:txBody>
      </p:sp>
    </p:spTree>
    <p:extLst>
      <p:ext uri="{BB962C8B-B14F-4D97-AF65-F5344CB8AC3E}">
        <p14:creationId xmlns:p14="http://schemas.microsoft.com/office/powerpoint/2010/main" val="245412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149">
              <a:defRPr/>
            </a:pP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31</a:t>
            </a:fld>
            <a:endParaRPr lang="en-GB"/>
          </a:p>
        </p:txBody>
      </p:sp>
    </p:spTree>
    <p:extLst>
      <p:ext uri="{BB962C8B-B14F-4D97-AF65-F5344CB8AC3E}">
        <p14:creationId xmlns:p14="http://schemas.microsoft.com/office/powerpoint/2010/main" val="77501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305">
              <a:defRPr/>
            </a:pPr>
            <a:endParaRPr lang="en-GB" baseline="0" dirty="0" smtClean="0"/>
          </a:p>
          <a:p>
            <a:pPr defTabSz="882305">
              <a:defRPr/>
            </a:pPr>
            <a:r>
              <a:rPr lang="en-GB" baseline="0" dirty="0" smtClean="0"/>
              <a:t>Finally, we come to the last step which is step 8. </a:t>
            </a:r>
          </a:p>
          <a:p>
            <a:pPr defTabSz="882305">
              <a:defRPr/>
            </a:pPr>
            <a:endParaRPr lang="en-GB" baseline="0" dirty="0" smtClean="0"/>
          </a:p>
          <a:p>
            <a:pPr defTabSz="882305">
              <a:defRPr/>
            </a:pPr>
            <a:r>
              <a:rPr lang="en-GB" baseline="0" dirty="0" smtClean="0"/>
              <a:t>At this stage, the service user should have decided on their social activity. You want the activity to be specific. It could be useful to use the SMART goal framework to ensure that the goal is specific, measurable, achievable, relevant and time-bound.</a:t>
            </a:r>
          </a:p>
          <a:p>
            <a:pPr defTabSz="882305">
              <a:defRPr/>
            </a:pPr>
            <a:endParaRPr lang="en-GB" sz="1200" baseline="0" dirty="0" smtClean="0"/>
          </a:p>
          <a:p>
            <a:pPr defTabSz="882305">
              <a:defRPr/>
            </a:pPr>
            <a:r>
              <a:rPr lang="en-GB" sz="1200" baseline="0" dirty="0" smtClean="0"/>
              <a:t>Try not to set expectations too high and consider if the activity needs to be made more manageable. You could suggest going to a group twice per month rather than weekly, at least to begin with and then revise the goal later. </a:t>
            </a:r>
          </a:p>
          <a:p>
            <a:pPr defTabSz="882305">
              <a:defRPr/>
            </a:pPr>
            <a:endParaRPr lang="en-GB" sz="1200" baseline="0" dirty="0" smtClean="0"/>
          </a:p>
          <a:p>
            <a:pPr defTabSz="882305">
              <a:defRPr/>
            </a:pPr>
            <a:r>
              <a:rPr lang="en-GB" sz="1200" baseline="0" dirty="0" smtClean="0"/>
              <a:t>Once you’ve agree on the goal, you want to agree on the actions that that the service user will do before the next session. Again, you can apply the SMART framework to any actions. </a:t>
            </a:r>
          </a:p>
          <a:p>
            <a:pPr defTabSz="882305">
              <a:defRPr/>
            </a:pPr>
            <a:endParaRPr lang="en-GB" sz="1200" baseline="0" dirty="0" smtClean="0"/>
          </a:p>
          <a:p>
            <a:pPr defTabSz="882305">
              <a:defRPr/>
            </a:pPr>
            <a:r>
              <a:rPr lang="en-GB" sz="1200" baseline="0" dirty="0" smtClean="0"/>
              <a:t>It is useful to document of all this so that it can be reviewed in follow-up sessions and revised as necessary. </a:t>
            </a:r>
          </a:p>
          <a:p>
            <a:pPr defTabSz="882305">
              <a:defRPr/>
            </a:pPr>
            <a:endParaRPr lang="en-GB" sz="1200" baseline="0" dirty="0" smtClean="0"/>
          </a:p>
          <a:p>
            <a:pPr defTabSz="882305">
              <a:defRPr/>
            </a:pPr>
            <a:endParaRPr lang="en-GB" sz="1200" baseline="0"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32</a:t>
            </a:fld>
            <a:endParaRPr lang="en-GB"/>
          </a:p>
        </p:txBody>
      </p:sp>
    </p:spTree>
    <p:extLst>
      <p:ext uri="{BB962C8B-B14F-4D97-AF65-F5344CB8AC3E}">
        <p14:creationId xmlns:p14="http://schemas.microsoft.com/office/powerpoint/2010/main" val="2036168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t>
            </a:r>
            <a:r>
              <a:rPr lang="en-US" baseline="0" dirty="0" err="1" smtClean="0"/>
              <a:t>summarise</a:t>
            </a:r>
            <a:r>
              <a:rPr lang="en-US" baseline="0" dirty="0" smtClean="0"/>
              <a:t> these are the 8 steps of the SCENE social coaching intervention. Ideally, these should be covered over two sessions which take place face-to-face.</a:t>
            </a:r>
          </a:p>
          <a:p>
            <a:endParaRPr lang="en-US" baseline="0" dirty="0" smtClean="0"/>
          </a:p>
          <a:p>
            <a:r>
              <a:rPr lang="en-US" baseline="0" dirty="0" smtClean="0"/>
              <a:t>It is for the coach  to judge what is enough for one meeting </a:t>
            </a:r>
            <a:r>
              <a:rPr lang="en-GB" baseline="0" dirty="0" smtClean="0"/>
              <a:t>although</a:t>
            </a:r>
            <a:r>
              <a:rPr lang="en-US" baseline="0" dirty="0" smtClean="0"/>
              <a:t> usually 1-5 in session 1. This is a good place to stop because it gives both parties the chance to look up information about activities and time between for the service user to consider their options. </a:t>
            </a:r>
          </a:p>
          <a:p>
            <a:endParaRPr lang="en-US" baseline="0" dirty="0" smtClean="0"/>
          </a:p>
          <a:p>
            <a:r>
              <a:rPr lang="en-US" baseline="0" dirty="0" smtClean="0"/>
              <a:t>We are now going to go into a different type of session which are the follow-up meetings. </a:t>
            </a:r>
          </a:p>
        </p:txBody>
      </p:sp>
      <p:sp>
        <p:nvSpPr>
          <p:cNvPr id="4" name="Slide Number Placeholder 3"/>
          <p:cNvSpPr>
            <a:spLocks noGrp="1"/>
          </p:cNvSpPr>
          <p:nvPr>
            <p:ph type="sldNum" sz="quarter" idx="10"/>
          </p:nvPr>
        </p:nvSpPr>
        <p:spPr/>
        <p:txBody>
          <a:bodyPr/>
          <a:lstStyle/>
          <a:p>
            <a:fld id="{88C1EB41-5AA8-4D80-9957-ABFBE462F29C}" type="slidenum">
              <a:rPr lang="en-GB" smtClean="0"/>
              <a:t>33</a:t>
            </a:fld>
            <a:endParaRPr lang="en-GB"/>
          </a:p>
        </p:txBody>
      </p:sp>
    </p:spTree>
    <p:extLst>
      <p:ext uri="{BB962C8B-B14F-4D97-AF65-F5344CB8AC3E}">
        <p14:creationId xmlns:p14="http://schemas.microsoft.com/office/powerpoint/2010/main" val="1611276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34</a:t>
            </a:fld>
            <a:endParaRPr lang="en-GB"/>
          </a:p>
        </p:txBody>
      </p:sp>
    </p:spTree>
    <p:extLst>
      <p:ext uri="{BB962C8B-B14F-4D97-AF65-F5344CB8AC3E}">
        <p14:creationId xmlns:p14="http://schemas.microsoft.com/office/powerpoint/2010/main" val="2733006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It</a:t>
            </a:r>
            <a:r>
              <a:rPr lang="en-GB" baseline="0" dirty="0" smtClean="0"/>
              <a:t> is likely that there will be setbacks, however you want your focus to be on the things that went well. This is another part of social coaching which draws on solution focused therapy. You want to respond to any problems with warmth and positive regard, praise any efforts (no matter how small) and give compliments. </a:t>
            </a:r>
          </a:p>
          <a:p>
            <a:pPr marL="0" indent="0">
              <a:buFontTx/>
              <a:buNone/>
            </a:pPr>
            <a:endParaRPr lang="en-GB" baseline="0" dirty="0" smtClean="0"/>
          </a:p>
          <a:p>
            <a:pPr marL="0" indent="0">
              <a:buFontTx/>
              <a:buNone/>
            </a:pPr>
            <a:r>
              <a:rPr lang="en-GB" baseline="0" dirty="0" smtClean="0"/>
              <a:t>When a goal or actions are not met, the service user shouldn’t come away thinking that they are the problem but rather that the goal needs breaking down. </a:t>
            </a:r>
          </a:p>
          <a:p>
            <a:pPr marL="0" indent="0">
              <a:buFontTx/>
              <a:buNone/>
            </a:pPr>
            <a:endParaRPr lang="en-GB" baseline="0" dirty="0" smtClean="0"/>
          </a:p>
          <a:p>
            <a:pPr marL="0" indent="0">
              <a:buFontTx/>
              <a:buNone/>
            </a:pPr>
            <a:r>
              <a:rPr lang="en-GB" baseline="0" dirty="0" smtClean="0"/>
              <a:t>In the next, slide you will see an example of this </a:t>
            </a:r>
          </a:p>
        </p:txBody>
      </p:sp>
      <p:sp>
        <p:nvSpPr>
          <p:cNvPr id="4" name="Slide Number Placeholder 3"/>
          <p:cNvSpPr>
            <a:spLocks noGrp="1"/>
          </p:cNvSpPr>
          <p:nvPr>
            <p:ph type="sldNum" sz="quarter" idx="10"/>
          </p:nvPr>
        </p:nvSpPr>
        <p:spPr/>
        <p:txBody>
          <a:bodyPr/>
          <a:lstStyle/>
          <a:p>
            <a:fld id="{88C1EB41-5AA8-4D80-9957-ABFBE462F29C}" type="slidenum">
              <a:rPr lang="en-GB" smtClean="0"/>
              <a:t>35</a:t>
            </a:fld>
            <a:endParaRPr lang="en-GB"/>
          </a:p>
        </p:txBody>
      </p:sp>
    </p:spTree>
    <p:extLst>
      <p:ext uri="{BB962C8B-B14F-4D97-AF65-F5344CB8AC3E}">
        <p14:creationId xmlns:p14="http://schemas.microsoft.com/office/powerpoint/2010/main" val="2733006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C1EB41-5AA8-4D80-9957-ABFBE462F29C}" type="slidenum">
              <a:rPr lang="en-GB" smtClean="0"/>
              <a:t>36</a:t>
            </a:fld>
            <a:endParaRPr lang="en-GB"/>
          </a:p>
        </p:txBody>
      </p:sp>
    </p:spTree>
    <p:extLst>
      <p:ext uri="{BB962C8B-B14F-4D97-AF65-F5344CB8AC3E}">
        <p14:creationId xmlns:p14="http://schemas.microsoft.com/office/powerpoint/2010/main" val="1730044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smtClean="0"/>
              <a:t>In some situations, the activity might have to be changed. Try and get the service</a:t>
            </a:r>
            <a:r>
              <a:rPr lang="en-GB" baseline="0" dirty="0" smtClean="0"/>
              <a:t> user to persist for at least a few months, because a desire to change activities frequently can be a form of resistance. </a:t>
            </a:r>
          </a:p>
          <a:p>
            <a:pPr marL="0" indent="0">
              <a:buFontTx/>
              <a:buNone/>
            </a:pPr>
            <a:endParaRPr lang="en-GB" baseline="0" dirty="0" smtClean="0"/>
          </a:p>
          <a:p>
            <a:pPr marL="0" indent="0">
              <a:buFontTx/>
              <a:buNone/>
            </a:pPr>
            <a:r>
              <a:rPr lang="en-GB" baseline="0" dirty="0" smtClean="0"/>
              <a:t>If you and the service user agree that the chosen activity is simply not working, arrange another face to face meeting where you can repeat steps 4-8.</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37</a:t>
            </a:fld>
            <a:endParaRPr lang="en-GB"/>
          </a:p>
        </p:txBody>
      </p:sp>
    </p:spTree>
    <p:extLst>
      <p:ext uri="{BB962C8B-B14F-4D97-AF65-F5344CB8AC3E}">
        <p14:creationId xmlns:p14="http://schemas.microsoft.com/office/powerpoint/2010/main" val="2733006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38</a:t>
            </a:fld>
            <a:endParaRPr lang="en-GB"/>
          </a:p>
        </p:txBody>
      </p:sp>
    </p:spTree>
    <p:extLst>
      <p:ext uri="{BB962C8B-B14F-4D97-AF65-F5344CB8AC3E}">
        <p14:creationId xmlns:p14="http://schemas.microsoft.com/office/powerpoint/2010/main" val="3621259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009">
              <a:defRPr/>
            </a:pPr>
            <a:r>
              <a:rPr lang="en-GB" dirty="0" smtClean="0"/>
              <a:t>Additional</a:t>
            </a:r>
            <a:r>
              <a:rPr lang="en-GB" baseline="0" dirty="0" smtClean="0"/>
              <a:t> phone availability can be agreed. It can be useful to offer support to the service user shortly before or after trying an activity for the first time.</a:t>
            </a:r>
            <a:r>
              <a:rPr lang="en-GB" dirty="0" smtClean="0"/>
              <a:t> This</a:t>
            </a:r>
            <a:r>
              <a:rPr lang="en-GB" baseline="0" dirty="0" smtClean="0"/>
              <a:t> can be a good alternative to physically accompanying them. Where you do offer telephone support, ensure that appropriate boundaries are in place and that they understand that you will not be available outside of the agreed times. </a:t>
            </a:r>
            <a:endParaRPr lang="en-GB" dirty="0" smtClean="0"/>
          </a:p>
          <a:p>
            <a:pPr defTabSz="913009">
              <a:defRPr/>
            </a:pPr>
            <a:endParaRPr lang="en-GB" dirty="0" smtClean="0"/>
          </a:p>
          <a:p>
            <a:pPr defTabSz="913009">
              <a:defRPr/>
            </a:pPr>
            <a:r>
              <a:rPr lang="en-GB" dirty="0" smtClean="0"/>
              <a:t>If you</a:t>
            </a:r>
            <a:r>
              <a:rPr lang="en-GB" baseline="0" dirty="0" smtClean="0"/>
              <a:t> </a:t>
            </a:r>
            <a:r>
              <a:rPr lang="en-GB" dirty="0" smtClean="0"/>
              <a:t>become aware of additional relevant information (for</a:t>
            </a:r>
            <a:r>
              <a:rPr lang="en-GB" baseline="0" dirty="0" smtClean="0"/>
              <a:t> example</a:t>
            </a:r>
            <a:r>
              <a:rPr lang="en-GB" dirty="0" smtClean="0"/>
              <a:t> about the availability of a certain activity), you</a:t>
            </a:r>
            <a:r>
              <a:rPr lang="en-GB" baseline="0" dirty="0" smtClean="0"/>
              <a:t> can also </a:t>
            </a:r>
            <a:r>
              <a:rPr lang="en-GB" dirty="0" smtClean="0"/>
              <a:t>communicate that to the service</a:t>
            </a:r>
            <a:r>
              <a:rPr lang="en-GB" baseline="0" dirty="0" smtClean="0"/>
              <a:t> user outside of session.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39</a:t>
            </a:fld>
            <a:endParaRPr lang="en-GB"/>
          </a:p>
        </p:txBody>
      </p:sp>
    </p:spTree>
    <p:extLst>
      <p:ext uri="{BB962C8B-B14F-4D97-AF65-F5344CB8AC3E}">
        <p14:creationId xmlns:p14="http://schemas.microsoft.com/office/powerpoint/2010/main" val="264820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C1EB41-5AA8-4D80-9957-ABFBE462F29C}" type="slidenum">
              <a:rPr lang="en-GB" smtClean="0"/>
              <a:t>4</a:t>
            </a:fld>
            <a:endParaRPr lang="en-GB"/>
          </a:p>
        </p:txBody>
      </p:sp>
    </p:spTree>
    <p:extLst>
      <p:ext uri="{BB962C8B-B14F-4D97-AF65-F5344CB8AC3E}">
        <p14:creationId xmlns:p14="http://schemas.microsoft.com/office/powerpoint/2010/main" val="2337654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Like with sessions,</a:t>
            </a:r>
            <a:r>
              <a:rPr lang="en-GB" baseline="0" dirty="0" smtClean="0"/>
              <a:t> 1 and 2, you want the last session to be face-to-face ideally. </a:t>
            </a:r>
          </a:p>
          <a:p>
            <a:endParaRPr lang="en-GB" baseline="0" dirty="0" smtClean="0"/>
          </a:p>
          <a:p>
            <a:r>
              <a:rPr lang="en-GB" baseline="0" dirty="0" smtClean="0"/>
              <a:t>This is a summarising sessions, where you will discuss their achievements over the course of the social coaching and praise their efforts. The experience of engaging in a new social activity should empower them to be able to do it in the future. </a:t>
            </a:r>
          </a:p>
          <a:p>
            <a:endParaRPr lang="en-GB" baseline="0" dirty="0" smtClean="0"/>
          </a:p>
          <a:p>
            <a:r>
              <a:rPr lang="en-GB" baseline="0" dirty="0" smtClean="0"/>
              <a:t>As with step 3 where you did a timeline of past activities, you can use this space to map out a future timeline of their goals going forward. An example of what this might look like is in the next slide. </a:t>
            </a:r>
          </a:p>
          <a:p>
            <a:endParaRPr lang="en-GB" baseline="0" dirty="0"/>
          </a:p>
          <a:p>
            <a:r>
              <a:rPr lang="en-GB" baseline="0" dirty="0" smtClean="0"/>
              <a:t>We also encourage you to write an ending letter which you would send to the service user after the coaching sessions. This as a reminder of the time that you spent together and what they managed to achieve. </a:t>
            </a:r>
          </a:p>
        </p:txBody>
      </p:sp>
      <p:sp>
        <p:nvSpPr>
          <p:cNvPr id="4" name="Slide Number Placeholder 3"/>
          <p:cNvSpPr>
            <a:spLocks noGrp="1"/>
          </p:cNvSpPr>
          <p:nvPr>
            <p:ph type="sldNum" sz="quarter" idx="10"/>
          </p:nvPr>
        </p:nvSpPr>
        <p:spPr/>
        <p:txBody>
          <a:bodyPr/>
          <a:lstStyle/>
          <a:p>
            <a:fld id="{88C1EB41-5AA8-4D80-9957-ABFBE462F29C}" type="slidenum">
              <a:rPr lang="en-GB" smtClean="0"/>
              <a:t>40</a:t>
            </a:fld>
            <a:endParaRPr lang="en-GB"/>
          </a:p>
        </p:txBody>
      </p:sp>
    </p:spTree>
    <p:extLst>
      <p:ext uri="{BB962C8B-B14F-4D97-AF65-F5344CB8AC3E}">
        <p14:creationId xmlns:p14="http://schemas.microsoft.com/office/powerpoint/2010/main" val="4057232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GB" dirty="0" smtClean="0"/>
              <a:t>Priority: either by importance or whatever is the easiest to tackle.</a:t>
            </a:r>
          </a:p>
          <a:p>
            <a:pPr eaLnBrk="1" hangingPunct="1">
              <a:lnSpc>
                <a:spcPct val="90000"/>
              </a:lnSpc>
              <a:defRPr/>
            </a:pPr>
            <a:r>
              <a:rPr lang="en-GB" dirty="0" smtClean="0"/>
              <a:t>Hinders – need to come up with contingency plan. Similar to risks of relapse.</a:t>
            </a:r>
          </a:p>
          <a:p>
            <a:pPr eaLnBrk="1" hangingPunct="1">
              <a:lnSpc>
                <a:spcPct val="90000"/>
              </a:lnSpc>
              <a:defRPr/>
            </a:pPr>
            <a:endParaRPr lang="en-GB" dirty="0" smtClean="0"/>
          </a:p>
          <a:p>
            <a:pPr eaLnBrk="1" hangingPunct="1">
              <a:lnSpc>
                <a:spcPct val="90000"/>
              </a:lnSpc>
              <a:defRPr/>
            </a:pPr>
            <a:r>
              <a:rPr lang="en-GB" dirty="0" smtClean="0"/>
              <a:t>Identify a goal</a:t>
            </a:r>
          </a:p>
          <a:p>
            <a:pPr eaLnBrk="1" hangingPunct="1">
              <a:lnSpc>
                <a:spcPct val="90000"/>
              </a:lnSpc>
              <a:defRPr/>
            </a:pPr>
            <a:r>
              <a:rPr lang="en-GB" dirty="0" smtClean="0"/>
              <a:t>How are you going to achieve the goal</a:t>
            </a:r>
          </a:p>
          <a:p>
            <a:pPr lvl="1" eaLnBrk="1" hangingPunct="1">
              <a:lnSpc>
                <a:spcPct val="90000"/>
              </a:lnSpc>
              <a:defRPr/>
            </a:pPr>
            <a:r>
              <a:rPr lang="en-GB" dirty="0" smtClean="0"/>
              <a:t>Problem solving</a:t>
            </a:r>
          </a:p>
          <a:p>
            <a:pPr eaLnBrk="1" hangingPunct="1">
              <a:lnSpc>
                <a:spcPct val="90000"/>
              </a:lnSpc>
              <a:defRPr/>
            </a:pPr>
            <a:r>
              <a:rPr lang="en-GB" dirty="0" smtClean="0"/>
              <a:t>Barriers and facilitators</a:t>
            </a:r>
          </a:p>
          <a:p>
            <a:pPr eaLnBrk="1" hangingPunct="1">
              <a:lnSpc>
                <a:spcPct val="90000"/>
              </a:lnSpc>
              <a:defRPr/>
            </a:pPr>
            <a:r>
              <a:rPr lang="en-GB" dirty="0" smtClean="0"/>
              <a:t>Contingency planning</a:t>
            </a:r>
          </a:p>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41</a:t>
            </a:fld>
            <a:endParaRPr lang="en-GB"/>
          </a:p>
        </p:txBody>
      </p:sp>
    </p:spTree>
    <p:extLst>
      <p:ext uri="{BB962C8B-B14F-4D97-AF65-F5344CB8AC3E}">
        <p14:creationId xmlns:p14="http://schemas.microsoft.com/office/powerpoint/2010/main" val="296809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C1EB41-5AA8-4D80-9957-ABFBE462F29C}" type="slidenum">
              <a:rPr lang="en-GB" smtClean="0"/>
              <a:t>42</a:t>
            </a:fld>
            <a:endParaRPr lang="en-GB"/>
          </a:p>
        </p:txBody>
      </p:sp>
    </p:spTree>
    <p:extLst>
      <p:ext uri="{BB962C8B-B14F-4D97-AF65-F5344CB8AC3E}">
        <p14:creationId xmlns:p14="http://schemas.microsoft.com/office/powerpoint/2010/main" val="1454135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43</a:t>
            </a:fld>
            <a:endParaRPr lang="en-GB"/>
          </a:p>
        </p:txBody>
      </p:sp>
    </p:spTree>
    <p:extLst>
      <p:ext uri="{BB962C8B-B14F-4D97-AF65-F5344CB8AC3E}">
        <p14:creationId xmlns:p14="http://schemas.microsoft.com/office/powerpoint/2010/main" val="3646703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for listening and learning more about</a:t>
            </a:r>
            <a:r>
              <a:rPr lang="en-GB" baseline="0" dirty="0" smtClean="0"/>
              <a:t> the SCENE social coaching approach. These slides were developed and narrated by Agnes Chevalier. </a:t>
            </a:r>
          </a:p>
          <a:p>
            <a:r>
              <a:rPr lang="en-GB" baseline="0" dirty="0" smtClean="0"/>
              <a:t>If you would like to learn more or have any questions please contact Professor Domenico </a:t>
            </a:r>
            <a:r>
              <a:rPr lang="en-GB" baseline="0" dirty="0" err="1" smtClean="0"/>
              <a:t>Giacco</a:t>
            </a:r>
            <a:r>
              <a:rPr lang="en-GB" baseline="0" dirty="0" smtClean="0"/>
              <a:t> who led the SCENE research programme. </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44</a:t>
            </a:fld>
            <a:endParaRPr lang="en-GB"/>
          </a:p>
        </p:txBody>
      </p:sp>
    </p:spTree>
    <p:extLst>
      <p:ext uri="{BB962C8B-B14F-4D97-AF65-F5344CB8AC3E}">
        <p14:creationId xmlns:p14="http://schemas.microsoft.com/office/powerpoint/2010/main" val="3662713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Send an email afterwards with more resources and pdfs of the papers</a:t>
            </a:r>
            <a:endParaRPr lang="en-GB" dirty="0"/>
          </a:p>
        </p:txBody>
      </p:sp>
      <p:sp>
        <p:nvSpPr>
          <p:cNvPr id="4" name="Slide Number Placeholder 3"/>
          <p:cNvSpPr>
            <a:spLocks noGrp="1"/>
          </p:cNvSpPr>
          <p:nvPr>
            <p:ph type="sldNum" sz="quarter" idx="10"/>
          </p:nvPr>
        </p:nvSpPr>
        <p:spPr/>
        <p:txBody>
          <a:bodyPr/>
          <a:lstStyle/>
          <a:p>
            <a:fld id="{88C1EB41-5AA8-4D80-9957-ABFBE462F29C}" type="slidenum">
              <a:rPr lang="en-GB" smtClean="0"/>
              <a:t>45</a:t>
            </a:fld>
            <a:endParaRPr lang="en-GB"/>
          </a:p>
        </p:txBody>
      </p:sp>
    </p:spTree>
    <p:extLst>
      <p:ext uri="{BB962C8B-B14F-4D97-AF65-F5344CB8AC3E}">
        <p14:creationId xmlns:p14="http://schemas.microsoft.com/office/powerpoint/2010/main" val="24469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starting point for the SCENE social coaching was an intervention found to improve the social networks of people with a diagnosis of schizophrenia, in a study conducted in Italy by </a:t>
            </a:r>
            <a:r>
              <a:rPr lang="en-GB" baseline="0" dirty="0" err="1" smtClean="0"/>
              <a:t>Terizian</a:t>
            </a:r>
            <a:r>
              <a:rPr lang="en-GB" baseline="0" dirty="0" smtClean="0"/>
              <a:t> and colleagues. This involved a staff member supporting a service user to select and engage in social activity which takes place outside of mental health services and with members of the community at large. In other words, the intervention was intended to get people to do the things they might had done had they not become ill. </a:t>
            </a:r>
          </a:p>
          <a:p>
            <a:endParaRPr lang="en-GB" baseline="0" dirty="0" smtClean="0"/>
          </a:p>
          <a:p>
            <a:endParaRPr lang="en-GB" baseline="0" dirty="0" smtClean="0"/>
          </a:p>
          <a:p>
            <a:r>
              <a:rPr lang="en-GB" baseline="0" dirty="0" smtClean="0"/>
              <a:t>SCENE social coaching has been extended, adapted for the NHS context and manualised through a large research programme funded by the UK National Institute of Health Research. </a:t>
            </a:r>
          </a:p>
          <a:p>
            <a:endParaRPr lang="en-GB" baseline="0" dirty="0" smtClean="0"/>
          </a:p>
          <a:p>
            <a:r>
              <a:rPr lang="en-GB" baseline="0" dirty="0" smtClean="0"/>
              <a:t>Underpinning our social coaching intervention are three main approaches which you will learn about throughout this presentation </a:t>
            </a:r>
          </a:p>
          <a:p>
            <a:pPr marL="228600" indent="-228600">
              <a:buAutoNum type="arabicParenR"/>
            </a:pPr>
            <a:r>
              <a:rPr lang="en-GB" baseline="0" dirty="0" smtClean="0"/>
              <a:t>A patient-centred approach is used throughout to establish and maintain a helpful relationship with the service user. Rogerian principles of unconditional positive regard and empathy are used in all interactions and the intervention is tailored to the individual who are seen as equal partners in their care. </a:t>
            </a:r>
          </a:p>
          <a:p>
            <a:pPr marL="228600" indent="-228600">
              <a:buAutoNum type="arabicParenR"/>
            </a:pPr>
            <a:r>
              <a:rPr lang="en-GB" sz="1200" kern="1200" dirty="0" smtClean="0">
                <a:solidFill>
                  <a:schemeClr val="tx1"/>
                </a:solidFill>
                <a:effectLst/>
                <a:latin typeface="+mn-lt"/>
                <a:ea typeface="+mn-ea"/>
                <a:cs typeface="+mn-cs"/>
              </a:rPr>
              <a:t>Components of </a:t>
            </a:r>
            <a:r>
              <a:rPr lang="en-GB" sz="1200" b="1" kern="1200" dirty="0" smtClean="0">
                <a:solidFill>
                  <a:schemeClr val="tx1"/>
                </a:solidFill>
                <a:effectLst/>
                <a:latin typeface="+mn-lt"/>
                <a:ea typeface="+mn-ea"/>
                <a:cs typeface="+mn-cs"/>
              </a:rPr>
              <a:t>Motivational Interviewing</a:t>
            </a:r>
            <a:r>
              <a:rPr lang="en-GB" sz="1200" kern="1200" dirty="0" smtClean="0">
                <a:solidFill>
                  <a:schemeClr val="tx1"/>
                </a:solidFill>
                <a:effectLst/>
                <a:latin typeface="+mn-lt"/>
                <a:ea typeface="+mn-ea"/>
                <a:cs typeface="+mn-cs"/>
              </a:rPr>
              <a:t> are used to clarify person</a:t>
            </a:r>
            <a:r>
              <a:rPr lang="en-GB" sz="1200" kern="1200" baseline="0" dirty="0" smtClean="0">
                <a:solidFill>
                  <a:schemeClr val="tx1"/>
                </a:solidFill>
                <a:effectLst/>
                <a:latin typeface="+mn-lt"/>
                <a:ea typeface="+mn-ea"/>
                <a:cs typeface="+mn-cs"/>
              </a:rPr>
              <a:t>’s motivation for change </a:t>
            </a:r>
            <a:r>
              <a:rPr lang="en-GB" sz="1200" kern="1200" dirty="0" smtClean="0">
                <a:solidFill>
                  <a:schemeClr val="tx1"/>
                </a:solidFill>
                <a:effectLst/>
                <a:latin typeface="+mn-lt"/>
                <a:ea typeface="+mn-ea"/>
                <a:cs typeface="+mn-cs"/>
              </a:rPr>
              <a:t>and help with ambivalence </a:t>
            </a:r>
            <a:endParaRPr lang="en-GB" baseline="0" dirty="0" smtClean="0"/>
          </a:p>
          <a:p>
            <a:r>
              <a:rPr lang="en-GB" baseline="0" dirty="0" smtClean="0"/>
              <a:t>3) </a:t>
            </a:r>
            <a:r>
              <a:rPr lang="en-GB" sz="1200" kern="1200" dirty="0" smtClean="0">
                <a:solidFill>
                  <a:schemeClr val="tx1"/>
                </a:solidFill>
                <a:effectLst/>
                <a:latin typeface="+mn-lt"/>
                <a:ea typeface="+mn-ea"/>
                <a:cs typeface="+mn-cs"/>
              </a:rPr>
              <a:t>The approach of </a:t>
            </a:r>
            <a:r>
              <a:rPr lang="en-GB" sz="1200" b="1" kern="1200" dirty="0" smtClean="0">
                <a:solidFill>
                  <a:schemeClr val="tx1"/>
                </a:solidFill>
                <a:effectLst/>
                <a:latin typeface="+mn-lt"/>
                <a:ea typeface="+mn-ea"/>
                <a:cs typeface="+mn-cs"/>
              </a:rPr>
              <a:t>Solution Focused Therapy</a:t>
            </a:r>
            <a:r>
              <a:rPr lang="en-GB" sz="1200" kern="1200" dirty="0" smtClean="0">
                <a:solidFill>
                  <a:schemeClr val="tx1"/>
                </a:solidFill>
                <a:effectLst/>
                <a:latin typeface="+mn-lt"/>
                <a:ea typeface="+mn-ea"/>
                <a:cs typeface="+mn-cs"/>
              </a:rPr>
              <a:t> is used to emphasise the strengths of the</a:t>
            </a:r>
            <a:r>
              <a:rPr lang="en-GB" sz="1200" kern="1200" baseline="0" dirty="0" smtClean="0">
                <a:solidFill>
                  <a:schemeClr val="tx1"/>
                </a:solidFill>
                <a:effectLst/>
                <a:latin typeface="+mn-lt"/>
                <a:ea typeface="+mn-ea"/>
                <a:cs typeface="+mn-cs"/>
              </a:rPr>
              <a:t> service user</a:t>
            </a:r>
            <a:r>
              <a:rPr lang="en-GB" sz="1200" kern="1200" dirty="0" smtClean="0">
                <a:solidFill>
                  <a:schemeClr val="tx1"/>
                </a:solidFill>
                <a:effectLst/>
                <a:latin typeface="+mn-lt"/>
                <a:ea typeface="+mn-ea"/>
                <a:cs typeface="+mn-cs"/>
              </a:rPr>
              <a:t>, reinforce their self-esteem and abilities, and help them deal with difficulties in engaging with planned activities</a:t>
            </a:r>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5</a:t>
            </a:fld>
            <a:endParaRPr lang="en-GB"/>
          </a:p>
        </p:txBody>
      </p:sp>
    </p:spTree>
    <p:extLst>
      <p:ext uri="{BB962C8B-B14F-4D97-AF65-F5344CB8AC3E}">
        <p14:creationId xmlns:p14="http://schemas.microsoft.com/office/powerpoint/2010/main" val="304984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SCENE</a:t>
            </a:r>
            <a:r>
              <a:rPr lang="en-GB" baseline="0" dirty="0" smtClean="0"/>
              <a:t> social coaching is delivered over 6 months. As a person-centred approach there is no prescribed number of sessions, however as a guide you might want to deliver sessions 1 and 2 in the first month, followed by monthly thereafter. This would bring you to approximately 6 sessions, with some service users requiring less and other requiring more. </a:t>
            </a:r>
          </a:p>
          <a:p>
            <a:endParaRPr lang="en-GB" baseline="0" dirty="0" smtClean="0"/>
          </a:p>
          <a:p>
            <a:r>
              <a:rPr lang="en-GB" baseline="0" dirty="0" smtClean="0"/>
              <a:t>There are three types of sessions. </a:t>
            </a:r>
          </a:p>
          <a:p>
            <a:endParaRPr lang="en-GB" baseline="0" dirty="0" smtClean="0"/>
          </a:p>
          <a:p>
            <a:pPr marL="171450" indent="-171450">
              <a:buFontTx/>
              <a:buChar char="-"/>
            </a:pPr>
            <a:r>
              <a:rPr lang="en-GB" baseline="0" dirty="0" smtClean="0"/>
              <a:t>The initial session or sessions, here referred to as meetings 1 and 2, are usually a bit longer, lasting around 60-90 </a:t>
            </a:r>
            <a:r>
              <a:rPr lang="en-GB" baseline="0" dirty="0" err="1" smtClean="0"/>
              <a:t>mins</a:t>
            </a:r>
            <a:r>
              <a:rPr lang="en-GB" baseline="0" dirty="0" smtClean="0"/>
              <a:t> and ideally in-person although they could also be done over video call. </a:t>
            </a:r>
          </a:p>
          <a:p>
            <a:pPr marL="171450" indent="-171450">
              <a:buFontTx/>
              <a:buChar char="-"/>
            </a:pPr>
            <a:r>
              <a:rPr lang="en-GB" baseline="0" dirty="0" smtClean="0"/>
              <a:t>The follow-up sessions are a lot shorter, around 20 </a:t>
            </a:r>
            <a:r>
              <a:rPr lang="en-GB" baseline="0" dirty="0" err="1" smtClean="0"/>
              <a:t>mins</a:t>
            </a:r>
            <a:r>
              <a:rPr lang="en-GB" baseline="0" dirty="0" smtClean="0"/>
              <a:t> and can take place over the phone. </a:t>
            </a:r>
            <a:endParaRPr lang="en-GB" baseline="0" dirty="0"/>
          </a:p>
          <a:p>
            <a:pPr marL="171450" indent="-171450">
              <a:buFontTx/>
              <a:buChar char="-"/>
            </a:pPr>
            <a:r>
              <a:rPr lang="en-GB" baseline="0" dirty="0" smtClean="0"/>
              <a:t>And finally, it would be worth scheduling an hour, face-to-face for the final session. </a:t>
            </a:r>
          </a:p>
        </p:txBody>
      </p:sp>
      <p:sp>
        <p:nvSpPr>
          <p:cNvPr id="4" name="Slide Number Placeholder 3"/>
          <p:cNvSpPr>
            <a:spLocks noGrp="1"/>
          </p:cNvSpPr>
          <p:nvPr>
            <p:ph type="sldNum" sz="quarter" idx="10"/>
          </p:nvPr>
        </p:nvSpPr>
        <p:spPr/>
        <p:txBody>
          <a:bodyPr/>
          <a:lstStyle/>
          <a:p>
            <a:fld id="{88C1EB41-5AA8-4D80-9957-ABFBE462F29C}" type="slidenum">
              <a:rPr lang="en-GB" smtClean="0"/>
              <a:t>6</a:t>
            </a:fld>
            <a:endParaRPr lang="en-GB"/>
          </a:p>
        </p:txBody>
      </p:sp>
    </p:spTree>
    <p:extLst>
      <p:ext uri="{BB962C8B-B14F-4D97-AF65-F5344CB8AC3E}">
        <p14:creationId xmlns:p14="http://schemas.microsoft.com/office/powerpoint/2010/main" val="485966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meetings 1 to 2 you will go through 8 steps of the SCENE social coaching intervention </a:t>
            </a:r>
            <a:endParaRPr lang="en-US" dirty="0" smtClean="0"/>
          </a:p>
          <a:p>
            <a:pPr marL="0" indent="0">
              <a:buFontTx/>
              <a:buNone/>
            </a:pPr>
            <a:endParaRPr lang="en-US" baseline="0" dirty="0" smtClean="0"/>
          </a:p>
          <a:p>
            <a:pPr marL="0" indent="0">
              <a:buFontTx/>
              <a:buNone/>
            </a:pPr>
            <a:r>
              <a:rPr lang="en-US" baseline="0" dirty="0" smtClean="0"/>
              <a:t>It is for the clinician to judge what is enough for one meeting </a:t>
            </a:r>
            <a:r>
              <a:rPr lang="mr-IN" baseline="0" dirty="0" smtClean="0"/>
              <a:t>–</a:t>
            </a:r>
            <a:r>
              <a:rPr lang="en-US" baseline="0" dirty="0" smtClean="0"/>
              <a:t> usually steps 1-6 can be done in meeting 1 but if this feels to much for the service user then pause after step 5 and resume at the following session. </a:t>
            </a:r>
          </a:p>
          <a:p>
            <a:pPr marL="0" indent="0">
              <a:buFontTx/>
              <a:buNone/>
            </a:pPr>
            <a:endParaRPr lang="en-US" baseline="0" dirty="0" smtClean="0"/>
          </a:p>
          <a:p>
            <a:pPr marL="0" indent="0">
              <a:buFontTx/>
              <a:buNone/>
            </a:pPr>
            <a:r>
              <a:rPr lang="en-US" dirty="0" smtClean="0"/>
              <a:t>I am now going to go through each of the 8 steps</a:t>
            </a:r>
            <a:r>
              <a:rPr lang="en-US" baseline="0" dirty="0" smtClean="0"/>
              <a:t> in turn </a:t>
            </a:r>
          </a:p>
        </p:txBody>
      </p:sp>
      <p:sp>
        <p:nvSpPr>
          <p:cNvPr id="4" name="Slide Number Placeholder 3"/>
          <p:cNvSpPr>
            <a:spLocks noGrp="1"/>
          </p:cNvSpPr>
          <p:nvPr>
            <p:ph type="sldNum" sz="quarter" idx="10"/>
          </p:nvPr>
        </p:nvSpPr>
        <p:spPr/>
        <p:txBody>
          <a:bodyPr/>
          <a:lstStyle/>
          <a:p>
            <a:fld id="{88C1EB41-5AA8-4D80-9957-ABFBE462F29C}" type="slidenum">
              <a:rPr lang="en-GB" smtClean="0"/>
              <a:t>7</a:t>
            </a:fld>
            <a:endParaRPr lang="en-GB"/>
          </a:p>
        </p:txBody>
      </p:sp>
    </p:spTree>
    <p:extLst>
      <p:ext uri="{BB962C8B-B14F-4D97-AF65-F5344CB8AC3E}">
        <p14:creationId xmlns:p14="http://schemas.microsoft.com/office/powerpoint/2010/main" val="161127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step</a:t>
            </a:r>
            <a:r>
              <a:rPr lang="en-US" baseline="0" dirty="0" smtClean="0"/>
              <a:t> 1 introduce yourself and your role as a social coach. This is particularly important if you already have an existing relationship with this service user so that they have a clear understanding of the remit of the meetings. </a:t>
            </a:r>
          </a:p>
          <a:p>
            <a:endParaRPr lang="en-US" baseline="0" dirty="0" smtClean="0"/>
          </a:p>
          <a:p>
            <a:r>
              <a:rPr lang="en-US" baseline="0" dirty="0" smtClean="0"/>
              <a:t>Ahead of your first session, you might want to think about how you are going to explain your role </a:t>
            </a:r>
            <a:r>
              <a:rPr lang="en-GB" baseline="0" dirty="0" smtClean="0"/>
              <a:t>and </a:t>
            </a:r>
            <a:r>
              <a:rPr lang="en-US" baseline="0" dirty="0" smtClean="0"/>
              <a:t>how does it differs from other healthcare professionals?</a:t>
            </a:r>
          </a:p>
          <a:p>
            <a:endParaRPr lang="en-US" baseline="0" dirty="0" smtClean="0"/>
          </a:p>
          <a:p>
            <a:r>
              <a:rPr lang="en-US" baseline="0" dirty="0" smtClean="0"/>
              <a:t>It is also important to note, that a social coach does not replace any other professional and that their usual care will stay the same. </a:t>
            </a:r>
            <a:endParaRPr lang="en-US" dirty="0"/>
          </a:p>
        </p:txBody>
      </p:sp>
      <p:sp>
        <p:nvSpPr>
          <p:cNvPr id="4" name="Slide Number Placeholder 3"/>
          <p:cNvSpPr>
            <a:spLocks noGrp="1"/>
          </p:cNvSpPr>
          <p:nvPr>
            <p:ph type="sldNum" sz="quarter" idx="10"/>
          </p:nvPr>
        </p:nvSpPr>
        <p:spPr/>
        <p:txBody>
          <a:bodyPr/>
          <a:lstStyle/>
          <a:p>
            <a:fld id="{88C1EB41-5AA8-4D80-9957-ABFBE462F29C}" type="slidenum">
              <a:rPr lang="en-GB" smtClean="0"/>
              <a:t>8</a:t>
            </a:fld>
            <a:endParaRPr lang="en-GB"/>
          </a:p>
        </p:txBody>
      </p:sp>
    </p:spTree>
    <p:extLst>
      <p:ext uri="{BB962C8B-B14F-4D97-AF65-F5344CB8AC3E}">
        <p14:creationId xmlns:p14="http://schemas.microsoft.com/office/powerpoint/2010/main" val="68841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This brings us on to step 2,</a:t>
            </a:r>
            <a:r>
              <a:rPr lang="en-GB" baseline="0" dirty="0" smtClean="0"/>
              <a:t> where the coach </a:t>
            </a:r>
            <a:r>
              <a:rPr lang="en-GB" sz="1200" kern="1200" dirty="0" smtClean="0">
                <a:solidFill>
                  <a:schemeClr val="tx1"/>
                </a:solidFill>
                <a:effectLst/>
                <a:latin typeface="+mn-lt"/>
                <a:ea typeface="+mn-ea"/>
                <a:cs typeface="+mn-cs"/>
              </a:rPr>
              <a:t>explains and discusses the focused remit of the intervention, i.e. that it aims to expand social networks and that all other therapeutic issues have to be addressed elsewhere.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can be useful to start</a:t>
            </a:r>
            <a:r>
              <a:rPr lang="en-GB" sz="1200" kern="1200" baseline="0" dirty="0" smtClean="0">
                <a:solidFill>
                  <a:schemeClr val="tx1"/>
                </a:solidFill>
                <a:effectLst/>
                <a:latin typeface="+mn-lt"/>
                <a:ea typeface="+mn-ea"/>
                <a:cs typeface="+mn-cs"/>
              </a:rPr>
              <a:t> this conversation by asking the service user what their understanding and expectations are.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You can then clarify what social coaching is and what social coaching isn’t (which is listed on the next slide)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For example, some service users might think that their coach will be bringing them to activities rather than empowering them to access the activities themselves. </a:t>
            </a:r>
          </a:p>
          <a:p>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88C1EB41-5AA8-4D80-9957-ABFBE462F29C}" type="slidenum">
              <a:rPr lang="en-GB" smtClean="0"/>
              <a:t>9</a:t>
            </a:fld>
            <a:endParaRPr lang="en-GB"/>
          </a:p>
        </p:txBody>
      </p:sp>
    </p:spTree>
    <p:extLst>
      <p:ext uri="{BB962C8B-B14F-4D97-AF65-F5344CB8AC3E}">
        <p14:creationId xmlns:p14="http://schemas.microsoft.com/office/powerpoint/2010/main" val="171887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02FD6EF-0D95-43F2-8068-281045F85772}"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282558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FD6EF-0D95-43F2-8068-281045F85772}"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149601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FD6EF-0D95-43F2-8068-281045F85772}"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155048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02FD6EF-0D95-43F2-8068-281045F85772}"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88601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2FD6EF-0D95-43F2-8068-281045F85772}" type="datetimeFigureOut">
              <a:rPr lang="en-GB" smtClean="0"/>
              <a:t>04/04/2025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275391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02FD6EF-0D95-43F2-8068-281045F85772}"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53218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02FD6EF-0D95-43F2-8068-281045F85772}" type="datetimeFigureOut">
              <a:rPr lang="en-GB" smtClean="0"/>
              <a:t>04/04/2025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3310530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02FD6EF-0D95-43F2-8068-281045F85772}" type="datetimeFigureOut">
              <a:rPr lang="en-GB" smtClean="0"/>
              <a:t>04/04/2025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171421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2FD6EF-0D95-43F2-8068-281045F85772}" type="datetimeFigureOut">
              <a:rPr lang="en-GB" smtClean="0"/>
              <a:t>04/04/2025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262057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FD6EF-0D95-43F2-8068-281045F85772}"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739271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2FD6EF-0D95-43F2-8068-281045F85772}" type="datetimeFigureOut">
              <a:rPr lang="en-GB" smtClean="0"/>
              <a:t>04/04/2025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A9FA60-971B-46F3-A626-8D0C1E880B6E}" type="slidenum">
              <a:rPr lang="en-GB" smtClean="0"/>
              <a:t>‹#›</a:t>
            </a:fld>
            <a:endParaRPr lang="en-GB"/>
          </a:p>
        </p:txBody>
      </p:sp>
    </p:spTree>
    <p:extLst>
      <p:ext uri="{BB962C8B-B14F-4D97-AF65-F5344CB8AC3E}">
        <p14:creationId xmlns:p14="http://schemas.microsoft.com/office/powerpoint/2010/main" val="242862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FD6EF-0D95-43F2-8068-281045F85772}" type="datetimeFigureOut">
              <a:rPr lang="en-GB" smtClean="0"/>
              <a:t>04/04/2025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9FA60-971B-46F3-A626-8D0C1E880B6E}" type="slidenum">
              <a:rPr lang="en-GB" smtClean="0"/>
              <a:t>‹#›</a:t>
            </a:fld>
            <a:endParaRPr lang="en-GB"/>
          </a:p>
        </p:txBody>
      </p:sp>
    </p:spTree>
    <p:extLst>
      <p:ext uri="{BB962C8B-B14F-4D97-AF65-F5344CB8AC3E}">
        <p14:creationId xmlns:p14="http://schemas.microsoft.com/office/powerpoint/2010/main" val="3672354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Session%20Transcript%20steps%201%20and%202.docx"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Session%20Transcript%20step%203.doc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andout%201-%20Meeting%20Marc.doc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Session%20Transcript%20step%204.doc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Session%20Transcript%20step%20%207.doc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andout%202-%20Marc's%20Progress.doc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andout%203-%20Marc's%20Future%20Plans.docx"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andout%204-%20Ending%20letter.doc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mailto:Domenico.giacco@warwick.ac.uk" TargetMode="External"/><Relationship Id="rId5" Type="http://schemas.openxmlformats.org/officeDocument/2006/relationships/hyperlink" Target="mailto:agnes.chevalier@nhs.net"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700808"/>
            <a:ext cx="7772400" cy="1470025"/>
          </a:xfrm>
        </p:spPr>
        <p:txBody>
          <a:bodyPr/>
          <a:lstStyle/>
          <a:p>
            <a:r>
              <a:rPr lang="en-GB" dirty="0" smtClean="0"/>
              <a:t>SCENE Social Coaching </a:t>
            </a:r>
            <a:endParaRPr lang="en-GB" dirty="0"/>
          </a:p>
        </p:txBody>
      </p:sp>
      <p:pic>
        <p:nvPicPr>
          <p:cNvPr id="4" name="Picture 4"/>
          <p:cNvPicPr>
            <a:picLocks noChangeAspect="1"/>
          </p:cNvPicPr>
          <p:nvPr/>
        </p:nvPicPr>
        <p:blipFill rotWithShape="1">
          <a:blip r:embed="rId5">
            <a:extLst>
              <a:ext uri="{28A0092B-C50C-407E-A947-70E740481C1C}">
                <a14:useLocalDpi xmlns:a14="http://schemas.microsoft.com/office/drawing/2010/main" val="0"/>
              </a:ext>
            </a:extLst>
          </a:blip>
          <a:srcRect l="75346" t="28619" r="5502" b="3057"/>
          <a:stretch/>
        </p:blipFill>
        <p:spPr bwMode="auto">
          <a:xfrm>
            <a:off x="7380312" y="161610"/>
            <a:ext cx="1751245" cy="79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201" y="3141097"/>
            <a:ext cx="2147903" cy="237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7634" y="5512178"/>
            <a:ext cx="987518" cy="987518"/>
          </a:xfrm>
          <a:prstGeom prst="rect">
            <a:avLst/>
          </a:prstGeom>
        </p:spPr>
      </p:pic>
    </p:spTree>
    <p:extLst>
      <p:ext uri="{BB962C8B-B14F-4D97-AF65-F5344CB8AC3E}">
        <p14:creationId xmlns:p14="http://schemas.microsoft.com/office/powerpoint/2010/main" val="3509978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fontScale="90000"/>
          </a:bodyPr>
          <a:lstStyle/>
          <a:p>
            <a:r>
              <a:rPr lang="en-GB" dirty="0" smtClean="0"/>
              <a:t>Step 2 - Clarification of the intervention</a:t>
            </a:r>
            <a:endParaRPr lang="en-GB" dirty="0"/>
          </a:p>
        </p:txBody>
      </p:sp>
      <p:sp>
        <p:nvSpPr>
          <p:cNvPr id="3" name="Content Placeholder 2"/>
          <p:cNvSpPr>
            <a:spLocks noGrp="1"/>
          </p:cNvSpPr>
          <p:nvPr>
            <p:ph idx="1"/>
          </p:nvPr>
        </p:nvSpPr>
        <p:spPr>
          <a:xfrm>
            <a:off x="457200" y="1988840"/>
            <a:ext cx="8229600" cy="4165923"/>
          </a:xfrm>
        </p:spPr>
        <p:txBody>
          <a:bodyPr>
            <a:normAutofit/>
          </a:bodyPr>
          <a:lstStyle/>
          <a:p>
            <a:pPr marL="0" indent="0">
              <a:buNone/>
            </a:pPr>
            <a:r>
              <a:rPr lang="en-GB" sz="3000" dirty="0" smtClean="0"/>
              <a:t>What the intervention </a:t>
            </a:r>
            <a:r>
              <a:rPr lang="en-GB" sz="3000" b="1" i="1" dirty="0" smtClean="0"/>
              <a:t>isn’t</a:t>
            </a:r>
            <a:r>
              <a:rPr lang="en-GB" sz="3000" dirty="0" smtClean="0"/>
              <a:t>: </a:t>
            </a:r>
          </a:p>
          <a:p>
            <a:pPr>
              <a:buFontTx/>
              <a:buChar char="-"/>
            </a:pPr>
            <a:r>
              <a:rPr lang="en-GB" sz="3000" dirty="0" smtClean="0"/>
              <a:t>Not a social relationship in itself </a:t>
            </a:r>
          </a:p>
          <a:p>
            <a:pPr>
              <a:buFontTx/>
              <a:buChar char="-"/>
            </a:pPr>
            <a:r>
              <a:rPr lang="en-GB" sz="3000" dirty="0" smtClean="0"/>
              <a:t>Not peer support </a:t>
            </a:r>
          </a:p>
          <a:p>
            <a:pPr>
              <a:buFontTx/>
              <a:buChar char="-"/>
            </a:pPr>
            <a:r>
              <a:rPr lang="en-GB" sz="3000" dirty="0" smtClean="0"/>
              <a:t>Not replacing standard care but adding to it</a:t>
            </a:r>
          </a:p>
          <a:p>
            <a:pPr>
              <a:buFontTx/>
              <a:buChar char="-"/>
            </a:pPr>
            <a:r>
              <a:rPr lang="en-GB" sz="3000" dirty="0" smtClean="0"/>
              <a:t>Not focusing on activities available within the service</a:t>
            </a:r>
          </a:p>
        </p:txBody>
      </p:sp>
    </p:spTree>
    <p:extLst>
      <p:ext uri="{BB962C8B-B14F-4D97-AF65-F5344CB8AC3E}">
        <p14:creationId xmlns:p14="http://schemas.microsoft.com/office/powerpoint/2010/main" val="1799652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Transcript - Steps 1 &amp; 2 </a:t>
            </a:r>
            <a:endParaRPr lang="en-GB" dirty="0"/>
          </a:p>
        </p:txBody>
      </p:sp>
      <p:sp>
        <p:nvSpPr>
          <p:cNvPr id="3" name="Content Placeholder 2"/>
          <p:cNvSpPr>
            <a:spLocks noGrp="1"/>
          </p:cNvSpPr>
          <p:nvPr>
            <p:ph idx="1"/>
          </p:nvPr>
        </p:nvSpPr>
        <p:spPr>
          <a:xfrm>
            <a:off x="450812" y="2695347"/>
            <a:ext cx="8235988" cy="3744416"/>
          </a:xfr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GB" b="1" dirty="0" smtClean="0"/>
              <a:t>Reflective questions: </a:t>
            </a:r>
          </a:p>
          <a:p>
            <a:pPr marL="0" indent="0">
              <a:buNone/>
            </a:pPr>
            <a:endParaRPr lang="en-GB" sz="800" b="1" dirty="0" smtClean="0"/>
          </a:p>
          <a:p>
            <a:pPr>
              <a:buFontTx/>
              <a:buChar char="-"/>
            </a:pPr>
            <a:r>
              <a:rPr lang="en-GB" dirty="0" smtClean="0"/>
              <a:t>Can you pick-out Steps 1 and 2? </a:t>
            </a:r>
          </a:p>
          <a:p>
            <a:pPr>
              <a:buFontTx/>
              <a:buChar char="-"/>
            </a:pPr>
            <a:r>
              <a:rPr lang="en-GB" dirty="0" smtClean="0"/>
              <a:t>What did the coach do well? </a:t>
            </a:r>
          </a:p>
          <a:p>
            <a:pPr>
              <a:buFontTx/>
              <a:buChar char="-"/>
            </a:pPr>
            <a:r>
              <a:rPr lang="en-GB" dirty="0" smtClean="0"/>
              <a:t>Is there anything you would do differently? </a:t>
            </a:r>
          </a:p>
          <a:p>
            <a:pPr>
              <a:buFontTx/>
              <a:buChar char="-"/>
            </a:pPr>
            <a:r>
              <a:rPr lang="en-GB" dirty="0" smtClean="0"/>
              <a:t>Has this influenced how you would introduce social coaching to a service user? </a:t>
            </a:r>
          </a:p>
        </p:txBody>
      </p:sp>
      <p:sp>
        <p:nvSpPr>
          <p:cNvPr id="4" name="TextBox 3"/>
          <p:cNvSpPr txBox="1"/>
          <p:nvPr/>
        </p:nvSpPr>
        <p:spPr>
          <a:xfrm>
            <a:off x="457200" y="1764105"/>
            <a:ext cx="7488832" cy="584775"/>
          </a:xfrm>
          <a:prstGeom prst="rect">
            <a:avLst/>
          </a:prstGeom>
          <a:noFill/>
        </p:spPr>
        <p:txBody>
          <a:bodyPr wrap="square" rtlCol="0">
            <a:spAutoFit/>
          </a:bodyPr>
          <a:lstStyle/>
          <a:p>
            <a:pPr lvl="0">
              <a:spcBef>
                <a:spcPct val="20000"/>
              </a:spcBef>
            </a:pPr>
            <a:r>
              <a:rPr lang="en-GB" sz="3200">
                <a:solidFill>
                  <a:prstClr val="black"/>
                </a:solidFill>
                <a:hlinkClick r:id="rId3" action="ppaction://hlinkfile"/>
              </a:rPr>
              <a:t>Session Transcript steps 1 and 2.docx</a:t>
            </a:r>
            <a:endParaRPr lang="en-GB" sz="3200" dirty="0">
              <a:solidFill>
                <a:prstClr val="black"/>
              </a:solidFill>
            </a:endParaRPr>
          </a:p>
        </p:txBody>
      </p:sp>
    </p:spTree>
    <p:extLst>
      <p:ext uri="{BB962C8B-B14F-4D97-AF65-F5344CB8AC3E}">
        <p14:creationId xmlns:p14="http://schemas.microsoft.com/office/powerpoint/2010/main" val="225808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Step 3 - Exploration of past and current activities</a:t>
            </a:r>
            <a:endParaRPr lang="en-GB" dirty="0"/>
          </a:p>
        </p:txBody>
      </p:sp>
      <p:sp>
        <p:nvSpPr>
          <p:cNvPr id="3" name="Content Placeholder 2"/>
          <p:cNvSpPr>
            <a:spLocks noGrp="1"/>
          </p:cNvSpPr>
          <p:nvPr>
            <p:ph idx="1"/>
          </p:nvPr>
        </p:nvSpPr>
        <p:spPr>
          <a:xfrm>
            <a:off x="152412" y="1830192"/>
            <a:ext cx="8229600" cy="4176464"/>
          </a:xfrm>
        </p:spPr>
        <p:txBody>
          <a:bodyPr>
            <a:noAutofit/>
          </a:bodyPr>
          <a:lstStyle/>
          <a:p>
            <a:pPr>
              <a:spcBef>
                <a:spcPts val="1200"/>
              </a:spcBef>
              <a:buClr>
                <a:srgbClr val="009639"/>
              </a:buClr>
              <a:defRPr/>
            </a:pPr>
            <a:r>
              <a:rPr lang="en-GB" dirty="0"/>
              <a:t>Chronologically explore past activities that </a:t>
            </a:r>
            <a:r>
              <a:rPr lang="en-GB" dirty="0" smtClean="0"/>
              <a:t>involve others and make </a:t>
            </a:r>
            <a:r>
              <a:rPr lang="en-GB" dirty="0"/>
              <a:t>note of </a:t>
            </a:r>
            <a:r>
              <a:rPr lang="en-GB" dirty="0" smtClean="0"/>
              <a:t>each</a:t>
            </a:r>
          </a:p>
          <a:p>
            <a:pPr>
              <a:spcBef>
                <a:spcPts val="1200"/>
              </a:spcBef>
              <a:buClr>
                <a:srgbClr val="009639"/>
              </a:buClr>
              <a:defRPr/>
            </a:pPr>
            <a:r>
              <a:rPr lang="en-GB" dirty="0" smtClean="0"/>
              <a:t>Comment </a:t>
            </a:r>
            <a:r>
              <a:rPr lang="en-GB" dirty="0"/>
              <a:t>positively on </a:t>
            </a:r>
            <a:r>
              <a:rPr lang="en-GB" dirty="0" smtClean="0"/>
              <a:t>them (e.g</a:t>
            </a:r>
            <a:r>
              <a:rPr lang="en-GB" dirty="0"/>
              <a:t>. “that is astonishing how you kept up </a:t>
            </a:r>
            <a:r>
              <a:rPr lang="en-GB" dirty="0" smtClean="0"/>
              <a:t>some activities despite </a:t>
            </a:r>
            <a:r>
              <a:rPr lang="en-GB" dirty="0"/>
              <a:t>concerns/difficulties/illness”)</a:t>
            </a:r>
          </a:p>
          <a:p>
            <a:pPr>
              <a:spcBef>
                <a:spcPts val="1200"/>
              </a:spcBef>
              <a:buClr>
                <a:srgbClr val="009639"/>
              </a:buClr>
              <a:defRPr/>
            </a:pPr>
            <a:r>
              <a:rPr lang="en-GB" dirty="0"/>
              <a:t>Discuss to what extent </a:t>
            </a:r>
            <a:r>
              <a:rPr lang="en-GB" dirty="0" smtClean="0"/>
              <a:t>they enjoyed them </a:t>
            </a:r>
            <a:endParaRPr lang="en-GB" dirty="0"/>
          </a:p>
          <a:p>
            <a:pPr>
              <a:spcBef>
                <a:spcPts val="1200"/>
              </a:spcBef>
              <a:buClr>
                <a:srgbClr val="009639"/>
              </a:buClr>
              <a:defRPr/>
            </a:pPr>
            <a:r>
              <a:rPr lang="en-GB" dirty="0"/>
              <a:t>End with an exploration of </a:t>
            </a:r>
            <a:endParaRPr lang="en-GB" dirty="0" smtClean="0"/>
          </a:p>
          <a:p>
            <a:pPr marL="0" indent="0">
              <a:spcBef>
                <a:spcPts val="1200"/>
              </a:spcBef>
              <a:buClr>
                <a:srgbClr val="009639"/>
              </a:buClr>
              <a:buNone/>
              <a:defRPr/>
            </a:pPr>
            <a:r>
              <a:rPr lang="en-GB" dirty="0"/>
              <a:t> </a:t>
            </a:r>
            <a:r>
              <a:rPr lang="en-GB" dirty="0" smtClean="0"/>
              <a:t>   current </a:t>
            </a:r>
            <a:r>
              <a:rPr lang="en-GB" dirty="0"/>
              <a:t>activities</a:t>
            </a: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3480" y="5135890"/>
            <a:ext cx="1283320" cy="1283320"/>
          </a:xfrm>
          <a:prstGeom prst="rect">
            <a:avLst/>
          </a:prstGeom>
        </p:spPr>
      </p:pic>
    </p:spTree>
    <p:extLst>
      <p:ext uri="{BB962C8B-B14F-4D97-AF65-F5344CB8AC3E}">
        <p14:creationId xmlns:p14="http://schemas.microsoft.com/office/powerpoint/2010/main" val="3209671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52" y="1681417"/>
            <a:ext cx="8229600" cy="739471"/>
          </a:xfrm>
        </p:spPr>
        <p:txBody>
          <a:bodyPr>
            <a:normAutofit/>
          </a:bodyPr>
          <a:lstStyle/>
          <a:p>
            <a:pPr>
              <a:spcBef>
                <a:spcPts val="1200"/>
              </a:spcBef>
              <a:buClr>
                <a:srgbClr val="009639"/>
              </a:buClr>
              <a:defRPr/>
            </a:pPr>
            <a:r>
              <a:rPr lang="en-GB" dirty="0" smtClean="0"/>
              <a:t>Timeline</a:t>
            </a:r>
            <a:endParaRPr lang="en-GB" dirty="0"/>
          </a:p>
        </p:txBody>
      </p:sp>
      <p:sp>
        <p:nvSpPr>
          <p:cNvPr id="2" name="Title 1"/>
          <p:cNvSpPr>
            <a:spLocks noGrp="1"/>
          </p:cNvSpPr>
          <p:nvPr>
            <p:ph type="title"/>
          </p:nvPr>
        </p:nvSpPr>
        <p:spPr/>
        <p:txBody>
          <a:bodyPr/>
          <a:lstStyle/>
          <a:p>
            <a:r>
              <a:rPr lang="en-GB" dirty="0" smtClean="0"/>
              <a:t>Optional tools</a:t>
            </a:r>
            <a:endParaRPr lang="en-GB" dirty="0"/>
          </a:p>
        </p:txBody>
      </p:sp>
      <p:sp>
        <p:nvSpPr>
          <p:cNvPr id="4" name="Line 3"/>
          <p:cNvSpPr>
            <a:spLocks noChangeShapeType="1"/>
          </p:cNvSpPr>
          <p:nvPr/>
        </p:nvSpPr>
        <p:spPr bwMode="auto">
          <a:xfrm>
            <a:off x="261938" y="4138861"/>
            <a:ext cx="85915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Text Box 4"/>
          <p:cNvSpPr txBox="1">
            <a:spLocks noChangeArrowheads="1"/>
          </p:cNvSpPr>
          <p:nvPr/>
        </p:nvSpPr>
        <p:spPr bwMode="auto">
          <a:xfrm>
            <a:off x="189072" y="4381599"/>
            <a:ext cx="741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smtClean="0">
                <a:latin typeface="Arial" charset="0"/>
              </a:rPr>
              <a:t>School </a:t>
            </a:r>
            <a:endParaRPr lang="en-GB" altLang="en-US" sz="1200" dirty="0">
              <a:latin typeface="Arial" charset="0"/>
            </a:endParaRPr>
          </a:p>
        </p:txBody>
      </p:sp>
      <p:sp>
        <p:nvSpPr>
          <p:cNvPr id="6" name="Text Box 21"/>
          <p:cNvSpPr txBox="1">
            <a:spLocks noChangeArrowheads="1"/>
          </p:cNvSpPr>
          <p:nvPr/>
        </p:nvSpPr>
        <p:spPr bwMode="auto">
          <a:xfrm>
            <a:off x="8267066" y="4288085"/>
            <a:ext cx="7413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a:latin typeface="Arial" charset="0"/>
              </a:rPr>
              <a:t>Now</a:t>
            </a:r>
          </a:p>
        </p:txBody>
      </p:sp>
      <p:sp>
        <p:nvSpPr>
          <p:cNvPr id="7" name="TextBox 6"/>
          <p:cNvSpPr txBox="1"/>
          <p:nvPr/>
        </p:nvSpPr>
        <p:spPr>
          <a:xfrm>
            <a:off x="3779912" y="3406314"/>
            <a:ext cx="1728192" cy="382726"/>
          </a:xfrm>
          <a:prstGeom prst="rect">
            <a:avLst/>
          </a:prstGeom>
          <a:noFill/>
        </p:spPr>
        <p:txBody>
          <a:bodyPr wrap="square" rtlCol="0">
            <a:spAutoFit/>
          </a:bodyPr>
          <a:lstStyle/>
          <a:p>
            <a:r>
              <a:rPr lang="en-GB" dirty="0" smtClean="0"/>
              <a:t>Became Unwell </a:t>
            </a:r>
            <a:endParaRPr lang="en-GB" dirty="0"/>
          </a:p>
        </p:txBody>
      </p:sp>
      <p:cxnSp>
        <p:nvCxnSpPr>
          <p:cNvPr id="9" name="Straight Arrow Connector 8"/>
          <p:cNvCxnSpPr/>
          <p:nvPr/>
        </p:nvCxnSpPr>
        <p:spPr>
          <a:xfrm flipV="1">
            <a:off x="1691680" y="3739718"/>
            <a:ext cx="0" cy="409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131840" y="3322968"/>
            <a:ext cx="0" cy="826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57480" y="3726324"/>
            <a:ext cx="0" cy="409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012160" y="2636912"/>
            <a:ext cx="0" cy="1505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452320" y="3709037"/>
            <a:ext cx="0" cy="409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4"/>
          <p:cNvSpPr txBox="1">
            <a:spLocks noChangeArrowheads="1"/>
          </p:cNvSpPr>
          <p:nvPr/>
        </p:nvSpPr>
        <p:spPr bwMode="auto">
          <a:xfrm>
            <a:off x="1304927" y="4226291"/>
            <a:ext cx="741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smtClean="0">
                <a:latin typeface="Arial" charset="0"/>
              </a:rPr>
              <a:t> 17 years </a:t>
            </a:r>
            <a:endParaRPr lang="en-GB" altLang="en-US" sz="1200" dirty="0">
              <a:latin typeface="Arial" charset="0"/>
            </a:endParaRPr>
          </a:p>
        </p:txBody>
      </p:sp>
      <p:sp>
        <p:nvSpPr>
          <p:cNvPr id="16" name="TextBox 15"/>
          <p:cNvSpPr txBox="1"/>
          <p:nvPr/>
        </p:nvSpPr>
        <p:spPr>
          <a:xfrm>
            <a:off x="7020272" y="3406314"/>
            <a:ext cx="1152128" cy="382726"/>
          </a:xfrm>
          <a:prstGeom prst="rect">
            <a:avLst/>
          </a:prstGeom>
          <a:noFill/>
        </p:spPr>
        <p:txBody>
          <a:bodyPr wrap="square" rtlCol="0">
            <a:spAutoFit/>
          </a:bodyPr>
          <a:lstStyle/>
          <a:p>
            <a:r>
              <a:rPr lang="en-GB" dirty="0" smtClean="0"/>
              <a:t>Relapse </a:t>
            </a:r>
            <a:endParaRPr lang="en-GB" dirty="0"/>
          </a:p>
        </p:txBody>
      </p:sp>
      <p:pic>
        <p:nvPicPr>
          <p:cNvPr id="1026" name="Picture 2" descr="C:\Users\ChevalierA\Desktop\chefs-c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334" y="2781728"/>
            <a:ext cx="682938" cy="7912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2297958"/>
            <a:ext cx="1004032" cy="110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ChevalierA\Desktop\downlo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02" y="2996952"/>
            <a:ext cx="1063863" cy="833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4"/>
          <p:cNvSpPr txBox="1">
            <a:spLocks noChangeArrowheads="1"/>
          </p:cNvSpPr>
          <p:nvPr/>
        </p:nvSpPr>
        <p:spPr bwMode="auto">
          <a:xfrm>
            <a:off x="4187032" y="4293096"/>
            <a:ext cx="741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smtClean="0">
                <a:latin typeface="Arial" charset="0"/>
              </a:rPr>
              <a:t> 23 years</a:t>
            </a:r>
            <a:endParaRPr lang="en-GB" altLang="en-US" sz="1200" dirty="0">
              <a:latin typeface="Arial" charset="0"/>
            </a:endParaRPr>
          </a:p>
        </p:txBody>
      </p:sp>
      <p:pic>
        <p:nvPicPr>
          <p:cNvPr id="1029" name="Picture 5" descr="C:\Users\ChevalierA\Desktop\30913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1554" y="4754761"/>
            <a:ext cx="939327" cy="8430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046289" y="2812286"/>
            <a:ext cx="2597719" cy="369332"/>
          </a:xfrm>
          <a:prstGeom prst="rect">
            <a:avLst/>
          </a:prstGeom>
          <a:noFill/>
        </p:spPr>
        <p:txBody>
          <a:bodyPr wrap="square" rtlCol="0">
            <a:spAutoFit/>
          </a:bodyPr>
          <a:lstStyle/>
          <a:p>
            <a:r>
              <a:rPr lang="en-GB" dirty="0" smtClean="0"/>
              <a:t> Working as a seamstress   </a:t>
            </a:r>
            <a:endParaRPr lang="en-GB" dirty="0"/>
          </a:p>
        </p:txBody>
      </p:sp>
      <p:sp>
        <p:nvSpPr>
          <p:cNvPr id="26" name="Text Box 4"/>
          <p:cNvSpPr txBox="1">
            <a:spLocks noChangeArrowheads="1"/>
          </p:cNvSpPr>
          <p:nvPr/>
        </p:nvSpPr>
        <p:spPr bwMode="auto">
          <a:xfrm>
            <a:off x="2761159" y="4331890"/>
            <a:ext cx="741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smtClean="0">
                <a:latin typeface="Arial" charset="0"/>
              </a:rPr>
              <a:t> 18-22 </a:t>
            </a:r>
            <a:endParaRPr lang="en-GB" altLang="en-US" sz="1200" dirty="0">
              <a:latin typeface="Arial" charset="0"/>
            </a:endParaRPr>
          </a:p>
        </p:txBody>
      </p:sp>
      <p:sp>
        <p:nvSpPr>
          <p:cNvPr id="29" name="Text Box 4"/>
          <p:cNvSpPr txBox="1">
            <a:spLocks noChangeArrowheads="1"/>
          </p:cNvSpPr>
          <p:nvPr/>
        </p:nvSpPr>
        <p:spPr bwMode="auto">
          <a:xfrm>
            <a:off x="6211437" y="4331890"/>
            <a:ext cx="7413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200" dirty="0" smtClean="0">
                <a:latin typeface="Arial" charset="0"/>
              </a:rPr>
              <a:t> 30’s </a:t>
            </a:r>
            <a:endParaRPr lang="en-GB" altLang="en-US" sz="1200" dirty="0">
              <a:latin typeface="Arial" charset="0"/>
            </a:endParaRPr>
          </a:p>
        </p:txBody>
      </p:sp>
      <p:pic>
        <p:nvPicPr>
          <p:cNvPr id="1030" name="Picture 6" descr="C:\Users\ChevalierA\Desktop\haircut-or-hair-salon-symbol-vector-stock_k1006977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725144"/>
            <a:ext cx="979984" cy="9799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hevalierA\Desktop\downloa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181" y="4754761"/>
            <a:ext cx="937223" cy="105216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281253" y="2195572"/>
            <a:ext cx="3531107" cy="369332"/>
          </a:xfrm>
          <a:prstGeom prst="rect">
            <a:avLst/>
          </a:prstGeom>
          <a:noFill/>
        </p:spPr>
        <p:txBody>
          <a:bodyPr wrap="square" rtlCol="0">
            <a:spAutoFit/>
          </a:bodyPr>
          <a:lstStyle/>
          <a:p>
            <a:r>
              <a:rPr lang="en-GB" dirty="0" smtClean="0"/>
              <a:t> Taking medication, feeling well  </a:t>
            </a:r>
            <a:endParaRPr lang="en-GB" dirty="0"/>
          </a:p>
        </p:txBody>
      </p:sp>
    </p:spTree>
    <p:extLst>
      <p:ext uri="{BB962C8B-B14F-4D97-AF65-F5344CB8AC3E}">
        <p14:creationId xmlns:p14="http://schemas.microsoft.com/office/powerpoint/2010/main" val="2897091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rmAutofit/>
          </a:bodyPr>
          <a:lstStyle/>
          <a:p>
            <a:r>
              <a:rPr lang="en-GB" dirty="0" smtClean="0"/>
              <a:t>Step 3 – SFT strategies</a:t>
            </a:r>
            <a:endParaRPr lang="en-GB" dirty="0"/>
          </a:p>
        </p:txBody>
      </p:sp>
      <p:sp>
        <p:nvSpPr>
          <p:cNvPr id="3" name="Content Placeholder 2"/>
          <p:cNvSpPr>
            <a:spLocks noGrp="1"/>
          </p:cNvSpPr>
          <p:nvPr>
            <p:ph idx="1"/>
          </p:nvPr>
        </p:nvSpPr>
        <p:spPr>
          <a:xfrm>
            <a:off x="457200" y="1844824"/>
            <a:ext cx="8229600" cy="4853136"/>
          </a:xfrm>
        </p:spPr>
        <p:txBody>
          <a:bodyPr>
            <a:normAutofit fontScale="92500"/>
          </a:bodyPr>
          <a:lstStyle/>
          <a:p>
            <a:pPr marL="0" lvl="0" indent="0">
              <a:buNone/>
            </a:pPr>
            <a:r>
              <a:rPr lang="en-GB" sz="3500" b="1" i="1" dirty="0" smtClean="0"/>
              <a:t>Learn about individual coping strategies</a:t>
            </a:r>
          </a:p>
          <a:p>
            <a:pPr marL="0" lvl="0" indent="0">
              <a:buNone/>
            </a:pPr>
            <a:endParaRPr lang="en-GB" sz="1300" b="1" i="1" dirty="0" smtClean="0"/>
          </a:p>
          <a:p>
            <a:pPr>
              <a:spcBef>
                <a:spcPts val="1200"/>
              </a:spcBef>
              <a:buClr>
                <a:srgbClr val="009639"/>
              </a:buClr>
              <a:defRPr/>
            </a:pPr>
            <a:r>
              <a:rPr lang="en-GB" sz="3000" dirty="0" smtClean="0"/>
              <a:t>Most </a:t>
            </a:r>
            <a:r>
              <a:rPr lang="en-GB" sz="3000" dirty="0"/>
              <a:t>people will have faced similar difficulties in the past and may have found ways to overcome them </a:t>
            </a:r>
          </a:p>
          <a:p>
            <a:pPr>
              <a:spcBef>
                <a:spcPts val="1200"/>
              </a:spcBef>
              <a:buClr>
                <a:srgbClr val="009639"/>
              </a:buClr>
              <a:defRPr/>
            </a:pPr>
            <a:r>
              <a:rPr lang="en-GB" sz="3000" dirty="0"/>
              <a:t>Asking what has worked before may help a person to come up with their own answers for the current difficulties</a:t>
            </a:r>
          </a:p>
          <a:p>
            <a:pPr>
              <a:spcBef>
                <a:spcPts val="1200"/>
              </a:spcBef>
              <a:buClr>
                <a:srgbClr val="009639"/>
              </a:buClr>
              <a:defRPr/>
            </a:pPr>
            <a:r>
              <a:rPr lang="en-GB" sz="3000" dirty="0"/>
              <a:t>Look out for exceptions to the rule i.e. times when a service user could have had this problem but didn’t </a:t>
            </a:r>
          </a:p>
          <a:p>
            <a:endParaRPr lang="en-GB" sz="3000" dirty="0" smtClean="0"/>
          </a:p>
          <a:p>
            <a:pPr lvl="0"/>
            <a:endParaRPr lang="en-GB" dirty="0"/>
          </a:p>
          <a:p>
            <a:endParaRPr lang="en-GB" dirty="0"/>
          </a:p>
        </p:txBody>
      </p:sp>
      <p:pic>
        <p:nvPicPr>
          <p:cNvPr id="4"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252066"/>
            <a:ext cx="1188144" cy="1188144"/>
          </a:xfrm>
          <a:prstGeom prst="rect">
            <a:avLst/>
          </a:prstGeom>
        </p:spPr>
      </p:pic>
    </p:spTree>
    <p:extLst>
      <p:ext uri="{BB962C8B-B14F-4D97-AF65-F5344CB8AC3E}">
        <p14:creationId xmlns:p14="http://schemas.microsoft.com/office/powerpoint/2010/main" val="3331390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normAutofit/>
          </a:bodyPr>
          <a:lstStyle/>
          <a:p>
            <a:r>
              <a:rPr lang="en-GB" dirty="0" smtClean="0"/>
              <a:t>Step 3 – SFT strategies</a:t>
            </a:r>
            <a:endParaRPr lang="en-GB" dirty="0"/>
          </a:p>
        </p:txBody>
      </p:sp>
      <p:sp>
        <p:nvSpPr>
          <p:cNvPr id="3" name="Content Placeholder 2"/>
          <p:cNvSpPr>
            <a:spLocks noGrp="1"/>
          </p:cNvSpPr>
          <p:nvPr>
            <p:ph idx="1"/>
          </p:nvPr>
        </p:nvSpPr>
        <p:spPr>
          <a:xfrm>
            <a:off x="467544" y="1628800"/>
            <a:ext cx="8229600" cy="4536504"/>
          </a:xfrm>
        </p:spPr>
        <p:txBody>
          <a:bodyPr>
            <a:normAutofit fontScale="77500" lnSpcReduction="20000"/>
          </a:bodyPr>
          <a:lstStyle/>
          <a:p>
            <a:pPr marL="0" indent="0">
              <a:buNone/>
            </a:pPr>
            <a:r>
              <a:rPr lang="en-GB" sz="4100" b="1" i="1" dirty="0" smtClean="0"/>
              <a:t>Coping strategies - </a:t>
            </a:r>
            <a:r>
              <a:rPr lang="en-GB" sz="4100" b="1" i="1" dirty="0"/>
              <a:t>Examples</a:t>
            </a:r>
          </a:p>
          <a:p>
            <a:pPr marL="0" indent="0">
              <a:buNone/>
            </a:pPr>
            <a:endParaRPr lang="en-GB" sz="4100" dirty="0" smtClean="0"/>
          </a:p>
          <a:p>
            <a:pPr marL="0" indent="0">
              <a:buNone/>
            </a:pPr>
            <a:r>
              <a:rPr lang="en-GB" sz="3600" dirty="0" smtClean="0"/>
              <a:t>“</a:t>
            </a:r>
            <a:r>
              <a:rPr lang="en-GB" sz="3600" dirty="0"/>
              <a:t>When </a:t>
            </a:r>
            <a:r>
              <a:rPr lang="en-GB" sz="3600" dirty="0" smtClean="0"/>
              <a:t>you felt anxious with other people in </a:t>
            </a:r>
            <a:r>
              <a:rPr lang="en-GB" sz="3600" dirty="0"/>
              <a:t>the past, what </a:t>
            </a:r>
            <a:r>
              <a:rPr lang="en-GB" sz="3600" dirty="0" smtClean="0"/>
              <a:t>did you do?” </a:t>
            </a:r>
            <a:endParaRPr lang="en-GB" sz="3600" dirty="0"/>
          </a:p>
          <a:p>
            <a:pPr marL="0" indent="0">
              <a:buNone/>
            </a:pPr>
            <a:endParaRPr lang="en-GB" sz="3600" dirty="0" smtClean="0"/>
          </a:p>
          <a:p>
            <a:pPr marL="0" indent="0">
              <a:buNone/>
            </a:pPr>
            <a:r>
              <a:rPr lang="en-GB" sz="3600" dirty="0" smtClean="0"/>
              <a:t>“Before </a:t>
            </a:r>
            <a:r>
              <a:rPr lang="en-GB" sz="3600" dirty="0"/>
              <a:t>you told me that you were most worried about going to groups with people who didn’t have mental health problems but here you managed attend a </a:t>
            </a:r>
            <a:r>
              <a:rPr lang="en-GB" sz="3600" dirty="0" smtClean="0"/>
              <a:t>hairdressing </a:t>
            </a:r>
            <a:r>
              <a:rPr lang="en-GB" sz="3600" dirty="0"/>
              <a:t>course which was open to everyone. </a:t>
            </a:r>
            <a:r>
              <a:rPr lang="en-GB" sz="3600" dirty="0" smtClean="0"/>
              <a:t>How did you manage to do that?”</a:t>
            </a:r>
            <a:endParaRPr lang="en-GB" sz="3600" dirty="0"/>
          </a:p>
          <a:p>
            <a:pPr marL="0" indent="0">
              <a:buNone/>
            </a:pPr>
            <a:endParaRPr lang="en-GB" sz="4100" dirty="0"/>
          </a:p>
        </p:txBody>
      </p:sp>
    </p:spTree>
    <p:extLst>
      <p:ext uri="{BB962C8B-B14F-4D97-AF65-F5344CB8AC3E}">
        <p14:creationId xmlns:p14="http://schemas.microsoft.com/office/powerpoint/2010/main" val="3772585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a:bodyPr>
          <a:lstStyle/>
          <a:p>
            <a:r>
              <a:rPr lang="en-GB" dirty="0" smtClean="0"/>
              <a:t>Step 3 – SFT strategies</a:t>
            </a:r>
            <a:endParaRPr lang="en-GB" dirty="0"/>
          </a:p>
        </p:txBody>
      </p:sp>
      <p:sp>
        <p:nvSpPr>
          <p:cNvPr id="3" name="Content Placeholder 2"/>
          <p:cNvSpPr>
            <a:spLocks noGrp="1"/>
          </p:cNvSpPr>
          <p:nvPr>
            <p:ph idx="1"/>
          </p:nvPr>
        </p:nvSpPr>
        <p:spPr>
          <a:xfrm>
            <a:off x="457200" y="1600200"/>
            <a:ext cx="8229600" cy="4781128"/>
          </a:xfrm>
        </p:spPr>
        <p:txBody>
          <a:bodyPr>
            <a:normAutofit/>
          </a:bodyPr>
          <a:lstStyle/>
          <a:p>
            <a:pPr marL="0" lvl="0" indent="0">
              <a:buNone/>
            </a:pPr>
            <a:r>
              <a:rPr lang="en-GB" b="1" i="1" dirty="0" smtClean="0"/>
              <a:t>Teasing out coping strategies – Examples</a:t>
            </a:r>
          </a:p>
          <a:p>
            <a:pPr marL="0" lvl="0" indent="0">
              <a:buNone/>
            </a:pPr>
            <a:endParaRPr lang="en-GB" sz="3000" dirty="0"/>
          </a:p>
          <a:p>
            <a:pPr marL="0" indent="0">
              <a:buNone/>
            </a:pPr>
            <a:r>
              <a:rPr lang="en-GB" sz="3000" dirty="0" smtClean="0"/>
              <a:t>“What else other than drinking alcohol, what else helps you attend the group?” </a:t>
            </a:r>
            <a:endParaRPr lang="en-GB" sz="3000" dirty="0"/>
          </a:p>
          <a:p>
            <a:pPr marL="0" indent="0">
              <a:buNone/>
            </a:pPr>
            <a:endParaRPr lang="en-GB" sz="3000" dirty="0" smtClean="0"/>
          </a:p>
          <a:p>
            <a:pPr marL="0" indent="0">
              <a:buNone/>
            </a:pPr>
            <a:r>
              <a:rPr lang="en-GB" sz="3000" dirty="0" smtClean="0"/>
              <a:t>“You’ve </a:t>
            </a:r>
            <a:r>
              <a:rPr lang="en-GB" sz="3000" dirty="0"/>
              <a:t>done really well to come here today even though you </a:t>
            </a:r>
            <a:r>
              <a:rPr lang="en-GB" sz="3000" dirty="0" smtClean="0"/>
              <a:t>didn’t </a:t>
            </a:r>
            <a:r>
              <a:rPr lang="en-GB" sz="3000" dirty="0"/>
              <a:t>really feel like it. How did you manage to do that</a:t>
            </a:r>
            <a:r>
              <a:rPr lang="en-GB" sz="3000" dirty="0" smtClean="0"/>
              <a:t>?” </a:t>
            </a:r>
          </a:p>
          <a:p>
            <a:pPr marL="0" indent="0">
              <a:buNone/>
            </a:pPr>
            <a:endParaRPr lang="en-GB" sz="3000" dirty="0"/>
          </a:p>
        </p:txBody>
      </p:sp>
    </p:spTree>
    <p:extLst>
      <p:ext uri="{BB962C8B-B14F-4D97-AF65-F5344CB8AC3E}">
        <p14:creationId xmlns:p14="http://schemas.microsoft.com/office/powerpoint/2010/main" val="3597142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Transcript – Step 3</a:t>
            </a:r>
            <a:endParaRPr lang="en-GB" dirty="0"/>
          </a:p>
        </p:txBody>
      </p:sp>
      <p:sp>
        <p:nvSpPr>
          <p:cNvPr id="3" name="Content Placeholder 2"/>
          <p:cNvSpPr>
            <a:spLocks noGrp="1"/>
          </p:cNvSpPr>
          <p:nvPr>
            <p:ph idx="1"/>
          </p:nvPr>
        </p:nvSpPr>
        <p:spPr/>
        <p:txBody>
          <a:bodyPr/>
          <a:lstStyle/>
          <a:p>
            <a:pPr marL="0" indent="0">
              <a:buNone/>
            </a:pPr>
            <a:r>
              <a:rPr lang="en-GB" dirty="0" smtClean="0">
                <a:hlinkClick r:id="rId3" action="ppaction://hlinkfile"/>
              </a:rPr>
              <a:t>Session Transcript step 3.docx</a:t>
            </a:r>
            <a:endParaRPr lang="en-GB" dirty="0"/>
          </a:p>
        </p:txBody>
      </p:sp>
      <p:sp>
        <p:nvSpPr>
          <p:cNvPr id="4" name="Content Placeholder 2"/>
          <p:cNvSpPr txBox="1">
            <a:spLocks/>
          </p:cNvSpPr>
          <p:nvPr/>
        </p:nvSpPr>
        <p:spPr>
          <a:xfrm>
            <a:off x="450812" y="2695347"/>
            <a:ext cx="8235988" cy="3744416"/>
          </a:xfrm>
          <a:prstGeom prst="rect">
            <a:avLst/>
          </a:prstGeom>
          <a:ln w="381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GB" b="1" dirty="0" smtClean="0"/>
              <a:t>Reflective questions: </a:t>
            </a:r>
          </a:p>
          <a:p>
            <a:pPr marL="0" indent="0">
              <a:buFont typeface="Arial" panose="020B0604020202020204" pitchFamily="34" charset="0"/>
              <a:buNone/>
            </a:pPr>
            <a:endParaRPr lang="en-GB" sz="800" b="1" dirty="0" smtClean="0"/>
          </a:p>
          <a:p>
            <a:pPr>
              <a:buFontTx/>
              <a:buChar char="-"/>
            </a:pPr>
            <a:r>
              <a:rPr lang="en-GB" dirty="0" smtClean="0"/>
              <a:t>Based on this extract, what do you think is the value of the timeline? </a:t>
            </a:r>
          </a:p>
          <a:p>
            <a:pPr>
              <a:buFontTx/>
              <a:buChar char="-"/>
            </a:pPr>
            <a:r>
              <a:rPr lang="en-GB" dirty="0" smtClean="0"/>
              <a:t>Which questions or statements from the coach did you like? </a:t>
            </a:r>
          </a:p>
          <a:p>
            <a:pPr>
              <a:buFontTx/>
              <a:buChar char="-"/>
            </a:pPr>
            <a:r>
              <a:rPr lang="en-GB" dirty="0" smtClean="0"/>
              <a:t>Are there any areas you would have explored further? </a:t>
            </a:r>
          </a:p>
          <a:p>
            <a:pPr>
              <a:buFontTx/>
              <a:buChar char="-"/>
            </a:pPr>
            <a:endParaRPr lang="en-GB" dirty="0" smtClean="0"/>
          </a:p>
        </p:txBody>
      </p:sp>
    </p:spTree>
    <p:extLst>
      <p:ext uri="{BB962C8B-B14F-4D97-AF65-F5344CB8AC3E}">
        <p14:creationId xmlns:p14="http://schemas.microsoft.com/office/powerpoint/2010/main" val="3854650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4 – Motivation for change</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r>
              <a:rPr lang="en-GB" sz="3800" dirty="0" smtClean="0"/>
              <a:t>How do we help the service user to clarify their motivation for change?</a:t>
            </a:r>
            <a:endParaRPr lang="en-GB" sz="3800" b="1" dirty="0"/>
          </a:p>
          <a:p>
            <a:pPr marL="0" indent="0">
              <a:buNone/>
            </a:pPr>
            <a:endParaRPr lang="en-GB" dirty="0"/>
          </a:p>
          <a:p>
            <a:pPr lvl="0">
              <a:lnSpc>
                <a:spcPct val="90000"/>
              </a:lnSpc>
              <a:spcBef>
                <a:spcPts val="1200"/>
              </a:spcBef>
              <a:buClr>
                <a:srgbClr val="009639"/>
              </a:buClr>
              <a:defRPr/>
            </a:pPr>
            <a:r>
              <a:rPr lang="en-GB" sz="3500" b="1" dirty="0" smtClean="0"/>
              <a:t>Listening: </a:t>
            </a:r>
            <a:r>
              <a:rPr lang="en-GB" sz="3500" dirty="0" smtClean="0"/>
              <a:t>Empathy and reflective </a:t>
            </a:r>
            <a:r>
              <a:rPr lang="en-GB" sz="3500" dirty="0"/>
              <a:t>listening to convey understanding</a:t>
            </a:r>
          </a:p>
          <a:p>
            <a:pPr lvl="0">
              <a:lnSpc>
                <a:spcPct val="90000"/>
              </a:lnSpc>
              <a:spcBef>
                <a:spcPts val="1200"/>
              </a:spcBef>
              <a:buClr>
                <a:srgbClr val="009639"/>
              </a:buClr>
              <a:defRPr/>
            </a:pPr>
            <a:r>
              <a:rPr lang="en-GB" sz="3500" b="1" dirty="0" smtClean="0"/>
              <a:t>Reflecting: </a:t>
            </a:r>
            <a:r>
              <a:rPr lang="en-GB" sz="3500" dirty="0" smtClean="0"/>
              <a:t>What are their wishes and values and how do they differ from the current situation</a:t>
            </a:r>
            <a:endParaRPr lang="en-GB" sz="3500" dirty="0"/>
          </a:p>
          <a:p>
            <a:pPr lvl="0">
              <a:lnSpc>
                <a:spcPct val="90000"/>
              </a:lnSpc>
              <a:spcBef>
                <a:spcPts val="1200"/>
              </a:spcBef>
              <a:buClr>
                <a:srgbClr val="009639"/>
              </a:buClr>
              <a:defRPr/>
            </a:pPr>
            <a:r>
              <a:rPr lang="en-GB" sz="3500" b="1" dirty="0" smtClean="0"/>
              <a:t>Sidestepping resistance: </a:t>
            </a:r>
            <a:r>
              <a:rPr lang="en-GB" sz="3500" dirty="0" smtClean="0"/>
              <a:t>Empathise with difficulties and try to find patient-led solutions to overcome challenges whilst supporting their confidence in achieving their goals of reducing social isolation</a:t>
            </a:r>
            <a:endParaRPr lang="en-GB" dirty="0"/>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5550099"/>
            <a:ext cx="1152128" cy="1152128"/>
          </a:xfrm>
          <a:prstGeom prst="rect">
            <a:avLst/>
          </a:prstGeom>
        </p:spPr>
      </p:pic>
    </p:spTree>
    <p:extLst>
      <p:ext uri="{BB962C8B-B14F-4D97-AF65-F5344CB8AC3E}">
        <p14:creationId xmlns:p14="http://schemas.microsoft.com/office/powerpoint/2010/main" val="3711275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4400" b="1" dirty="0" smtClean="0"/>
              <a:t>O</a:t>
            </a:r>
            <a:r>
              <a:rPr lang="en-GB" sz="4400" dirty="0" smtClean="0"/>
              <a:t> </a:t>
            </a:r>
            <a:r>
              <a:rPr lang="en-GB" dirty="0" smtClean="0"/>
              <a:t>– open questions</a:t>
            </a:r>
            <a:endParaRPr lang="en-GB" sz="4400" b="1" dirty="0" smtClean="0"/>
          </a:p>
          <a:p>
            <a:pPr marL="0" indent="0">
              <a:buNone/>
            </a:pPr>
            <a:r>
              <a:rPr lang="en-GB" sz="4400" b="1" dirty="0" smtClean="0"/>
              <a:t>A </a:t>
            </a:r>
            <a:r>
              <a:rPr lang="en-GB" dirty="0"/>
              <a:t>– </a:t>
            </a:r>
            <a:r>
              <a:rPr lang="en-GB" dirty="0" smtClean="0"/>
              <a:t>affirmations</a:t>
            </a:r>
            <a:endParaRPr lang="en-GB" sz="4400" b="1" dirty="0" smtClean="0"/>
          </a:p>
          <a:p>
            <a:pPr marL="0" indent="0">
              <a:buNone/>
            </a:pPr>
            <a:r>
              <a:rPr lang="en-GB" sz="4400" b="1" dirty="0" smtClean="0"/>
              <a:t>R </a:t>
            </a:r>
            <a:r>
              <a:rPr lang="en-GB" dirty="0" smtClean="0"/>
              <a:t>– reflective listening</a:t>
            </a:r>
            <a:endParaRPr lang="en-GB" sz="4400" b="1" dirty="0" smtClean="0"/>
          </a:p>
          <a:p>
            <a:pPr marL="0" indent="0">
              <a:buNone/>
            </a:pPr>
            <a:r>
              <a:rPr lang="en-GB" sz="4400" b="1" dirty="0" smtClean="0"/>
              <a:t>S </a:t>
            </a:r>
            <a:r>
              <a:rPr lang="en-GB" dirty="0" smtClean="0"/>
              <a:t>– summarising </a:t>
            </a:r>
            <a:endParaRPr lang="en-GB" sz="4400" b="1" dirty="0"/>
          </a:p>
        </p:txBody>
      </p:sp>
      <p:sp>
        <p:nvSpPr>
          <p:cNvPr id="4" name="Content Placeholder 2"/>
          <p:cNvSpPr txBox="1">
            <a:spLocks/>
          </p:cNvSpPr>
          <p:nvPr/>
        </p:nvSpPr>
        <p:spPr>
          <a:xfrm rot="10800000" flipV="1">
            <a:off x="2555776" y="836712"/>
            <a:ext cx="2252936" cy="298573"/>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GB" sz="4400" b="1" dirty="0"/>
          </a:p>
        </p:txBody>
      </p:sp>
      <p:sp>
        <p:nvSpPr>
          <p:cNvPr id="5" name="Title 1"/>
          <p:cNvSpPr>
            <a:spLocks noGrp="1"/>
          </p:cNvSpPr>
          <p:nvPr>
            <p:ph type="title"/>
          </p:nvPr>
        </p:nvSpPr>
        <p:spPr>
          <a:xfrm>
            <a:off x="457200" y="274638"/>
            <a:ext cx="8229600" cy="1143000"/>
          </a:xfrm>
        </p:spPr>
        <p:txBody>
          <a:bodyPr/>
          <a:lstStyle/>
          <a:p>
            <a:r>
              <a:rPr lang="en-GB" dirty="0" smtClean="0"/>
              <a:t>Listening</a:t>
            </a:r>
            <a:endParaRPr lang="en-GB" dirty="0"/>
          </a:p>
        </p:txBody>
      </p:sp>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797" y="5229200"/>
            <a:ext cx="1257003" cy="1257003"/>
          </a:xfrm>
          <a:prstGeom prst="rect">
            <a:avLst/>
          </a:prstGeom>
        </p:spPr>
      </p:pic>
    </p:spTree>
    <p:extLst>
      <p:ext uri="{BB962C8B-B14F-4D97-AF65-F5344CB8AC3E}">
        <p14:creationId xmlns:p14="http://schemas.microsoft.com/office/powerpoint/2010/main" val="3156618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p:txBody>
          <a:bodyPr/>
          <a:lstStyle/>
          <a:p>
            <a:pPr>
              <a:spcBef>
                <a:spcPts val="1200"/>
              </a:spcBef>
              <a:buClr>
                <a:srgbClr val="009639"/>
              </a:buClr>
              <a:defRPr/>
            </a:pPr>
            <a:r>
              <a:rPr lang="en-GB" dirty="0"/>
              <a:t>Introducing the intervention</a:t>
            </a:r>
          </a:p>
          <a:p>
            <a:pPr>
              <a:spcBef>
                <a:spcPts val="1200"/>
              </a:spcBef>
              <a:buClr>
                <a:srgbClr val="009639"/>
              </a:buClr>
              <a:defRPr/>
            </a:pPr>
            <a:r>
              <a:rPr lang="en-GB" dirty="0"/>
              <a:t>Meetings 1-2 (introducing the 8 steps)</a:t>
            </a:r>
          </a:p>
          <a:p>
            <a:pPr>
              <a:spcBef>
                <a:spcPts val="1200"/>
              </a:spcBef>
              <a:buClr>
                <a:srgbClr val="009639"/>
              </a:buClr>
              <a:defRPr/>
            </a:pPr>
            <a:r>
              <a:rPr lang="en-GB" dirty="0"/>
              <a:t>Follow-up </a:t>
            </a:r>
            <a:r>
              <a:rPr lang="en-GB" dirty="0" smtClean="0"/>
              <a:t>meetings </a:t>
            </a:r>
            <a:endParaRPr lang="en-GB" dirty="0"/>
          </a:p>
          <a:p>
            <a:pPr>
              <a:spcBef>
                <a:spcPts val="1200"/>
              </a:spcBef>
              <a:buClr>
                <a:srgbClr val="009639"/>
              </a:buClr>
              <a:defRPr/>
            </a:pPr>
            <a:r>
              <a:rPr lang="en-GB" dirty="0"/>
              <a:t>Final session</a:t>
            </a:r>
          </a:p>
          <a:p>
            <a:endParaRPr lang="en-GB" dirty="0"/>
          </a:p>
        </p:txBody>
      </p:sp>
      <p:sp>
        <p:nvSpPr>
          <p:cNvPr id="7" name="Right Arrow 6"/>
          <p:cNvSpPr/>
          <p:nvPr/>
        </p:nvSpPr>
        <p:spPr>
          <a:xfrm>
            <a:off x="5580112" y="5361501"/>
            <a:ext cx="978408" cy="76008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8" name="Slide 2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0594" y="5094035"/>
            <a:ext cx="1135822" cy="1135822"/>
          </a:xfrm>
          <a:prstGeom prst="rect">
            <a:avLst/>
          </a:prstGeom>
        </p:spPr>
      </p:pic>
    </p:spTree>
    <p:extLst>
      <p:ext uri="{BB962C8B-B14F-4D97-AF65-F5344CB8AC3E}">
        <p14:creationId xmlns:p14="http://schemas.microsoft.com/office/powerpoint/2010/main" val="1581489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5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88" y="457200"/>
            <a:ext cx="8640960" cy="1143000"/>
          </a:xfrm>
        </p:spPr>
        <p:txBody>
          <a:bodyPr>
            <a:normAutofit/>
          </a:bodyPr>
          <a:lstStyle/>
          <a:p>
            <a:r>
              <a:rPr lang="en-GB" dirty="0" smtClean="0"/>
              <a:t>Reflecting: identifying change talk</a:t>
            </a:r>
            <a:endParaRPr lang="en-GB" dirty="0"/>
          </a:p>
        </p:txBody>
      </p:sp>
      <p:sp>
        <p:nvSpPr>
          <p:cNvPr id="3" name="Content Placeholder 2"/>
          <p:cNvSpPr>
            <a:spLocks noGrp="1"/>
          </p:cNvSpPr>
          <p:nvPr>
            <p:ph idx="1"/>
          </p:nvPr>
        </p:nvSpPr>
        <p:spPr>
          <a:xfrm>
            <a:off x="374848" y="1495325"/>
            <a:ext cx="8229600" cy="4525963"/>
          </a:xfrm>
        </p:spPr>
        <p:txBody>
          <a:bodyPr>
            <a:normAutofit fontScale="92500"/>
          </a:bodyPr>
          <a:lstStyle/>
          <a:p>
            <a:pPr marL="0" lvl="0" indent="0">
              <a:buNone/>
            </a:pPr>
            <a:r>
              <a:rPr lang="en-GB" sz="3000" b="1" i="1" dirty="0"/>
              <a:t>Change </a:t>
            </a:r>
            <a:r>
              <a:rPr lang="en-GB" sz="3000" b="1" i="1" dirty="0" smtClean="0"/>
              <a:t>talk: what is it? </a:t>
            </a:r>
          </a:p>
          <a:p>
            <a:pPr marL="0" lvl="0" indent="0">
              <a:buNone/>
            </a:pPr>
            <a:endParaRPr lang="en-GB" sz="1300" i="1" dirty="0" smtClean="0"/>
          </a:p>
          <a:p>
            <a:pPr>
              <a:lnSpc>
                <a:spcPct val="90000"/>
              </a:lnSpc>
              <a:spcBef>
                <a:spcPts val="1200"/>
              </a:spcBef>
              <a:buClr>
                <a:srgbClr val="009639"/>
              </a:buClr>
              <a:defRPr/>
            </a:pPr>
            <a:r>
              <a:rPr lang="en-GB" sz="3000" dirty="0" smtClean="0"/>
              <a:t>Any statement that </a:t>
            </a:r>
            <a:r>
              <a:rPr lang="en-GB" sz="3000" dirty="0"/>
              <a:t>indicates motivation to change </a:t>
            </a:r>
          </a:p>
          <a:p>
            <a:pPr>
              <a:lnSpc>
                <a:spcPct val="90000"/>
              </a:lnSpc>
              <a:spcBef>
                <a:spcPts val="1200"/>
              </a:spcBef>
              <a:buClr>
                <a:srgbClr val="009639"/>
              </a:buClr>
              <a:defRPr/>
            </a:pPr>
            <a:r>
              <a:rPr lang="en-GB" sz="3000" dirty="0" smtClean="0"/>
              <a:t>Can be positive (“I want to make more friends”) and negative (“I feel alone”)</a:t>
            </a:r>
          </a:p>
          <a:p>
            <a:pPr>
              <a:lnSpc>
                <a:spcPct val="90000"/>
              </a:lnSpc>
              <a:spcBef>
                <a:spcPts val="1200"/>
              </a:spcBef>
              <a:buClr>
                <a:srgbClr val="009639"/>
              </a:buClr>
              <a:defRPr/>
            </a:pPr>
            <a:r>
              <a:rPr lang="en-GB" sz="3000" dirty="0" smtClean="0"/>
              <a:t>Where </a:t>
            </a:r>
            <a:r>
              <a:rPr lang="en-GB" sz="3000" dirty="0"/>
              <a:t>change talk is </a:t>
            </a:r>
            <a:r>
              <a:rPr lang="en-GB" sz="3000" dirty="0" smtClean="0"/>
              <a:t>expressed:</a:t>
            </a:r>
          </a:p>
          <a:p>
            <a:pPr lvl="1">
              <a:lnSpc>
                <a:spcPct val="90000"/>
              </a:lnSpc>
              <a:spcBef>
                <a:spcPts val="1200"/>
              </a:spcBef>
              <a:buClr>
                <a:srgbClr val="009639"/>
              </a:buClr>
              <a:defRPr/>
            </a:pPr>
            <a:r>
              <a:rPr lang="en-GB" sz="2600" dirty="0" smtClean="0"/>
              <a:t>Respond </a:t>
            </a:r>
            <a:r>
              <a:rPr lang="en-GB" sz="2600" dirty="0"/>
              <a:t>to it by </a:t>
            </a:r>
            <a:r>
              <a:rPr lang="en-GB" sz="2600" dirty="0" smtClean="0"/>
              <a:t>summarising, ideally using the same words</a:t>
            </a:r>
          </a:p>
          <a:p>
            <a:pPr lvl="1">
              <a:lnSpc>
                <a:spcPct val="90000"/>
              </a:lnSpc>
              <a:spcBef>
                <a:spcPts val="1200"/>
              </a:spcBef>
              <a:buClr>
                <a:srgbClr val="009639"/>
              </a:buClr>
              <a:defRPr/>
            </a:pPr>
            <a:r>
              <a:rPr lang="en-GB" sz="2600" dirty="0" smtClean="0"/>
              <a:t>Ask open questions to help the patient elaborate</a:t>
            </a:r>
          </a:p>
          <a:p>
            <a:pPr lvl="1">
              <a:lnSpc>
                <a:spcPct val="90000"/>
              </a:lnSpc>
              <a:spcBef>
                <a:spcPts val="1200"/>
              </a:spcBef>
              <a:buClr>
                <a:srgbClr val="009639"/>
              </a:buClr>
              <a:defRPr/>
            </a:pPr>
            <a:r>
              <a:rPr lang="en-GB" sz="2600" dirty="0" smtClean="0"/>
              <a:t>Praise self-motivational statements</a:t>
            </a:r>
            <a:endParaRPr lang="en-GB" dirty="0"/>
          </a:p>
        </p:txBody>
      </p:sp>
      <p:pic>
        <p:nvPicPr>
          <p:cNvPr id="5"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337531"/>
            <a:ext cx="1331829" cy="1331829"/>
          </a:xfrm>
          <a:prstGeom prst="rect">
            <a:avLst/>
          </a:prstGeom>
        </p:spPr>
      </p:pic>
    </p:spTree>
    <p:extLst>
      <p:ext uri="{BB962C8B-B14F-4D97-AF65-F5344CB8AC3E}">
        <p14:creationId xmlns:p14="http://schemas.microsoft.com/office/powerpoint/2010/main" val="1386898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a:bodyPr>
          <a:lstStyle/>
          <a:p>
            <a:r>
              <a:rPr lang="en-GB" dirty="0" smtClean="0"/>
              <a:t>Reflecting – identifying change talk</a:t>
            </a:r>
            <a:endParaRPr lang="en-GB" dirty="0"/>
          </a:p>
        </p:txBody>
      </p:sp>
      <p:sp>
        <p:nvSpPr>
          <p:cNvPr id="3" name="Content Placeholder 2"/>
          <p:cNvSpPr>
            <a:spLocks noGrp="1"/>
          </p:cNvSpPr>
          <p:nvPr>
            <p:ph idx="1"/>
          </p:nvPr>
        </p:nvSpPr>
        <p:spPr>
          <a:xfrm>
            <a:off x="467544" y="1600200"/>
            <a:ext cx="8219256" cy="4853136"/>
          </a:xfrm>
        </p:spPr>
        <p:txBody>
          <a:bodyPr>
            <a:normAutofit lnSpcReduction="10000"/>
          </a:bodyPr>
          <a:lstStyle/>
          <a:p>
            <a:pPr marL="0" indent="0">
              <a:buNone/>
            </a:pPr>
            <a:r>
              <a:rPr lang="en-GB" sz="3000" b="1" i="1" dirty="0" smtClean="0"/>
              <a:t>Responding to change talk - Examples</a:t>
            </a:r>
            <a:endParaRPr lang="en-GB" sz="3000" b="1" i="1" dirty="0"/>
          </a:p>
          <a:p>
            <a:pPr marL="0" indent="0">
              <a:buNone/>
            </a:pPr>
            <a:endParaRPr lang="en-GB" sz="3000" dirty="0" smtClean="0"/>
          </a:p>
          <a:p>
            <a:pPr marL="0" indent="0">
              <a:buNone/>
            </a:pPr>
            <a:r>
              <a:rPr lang="en-GB" sz="3000" dirty="0" smtClean="0"/>
              <a:t>“What </a:t>
            </a:r>
            <a:r>
              <a:rPr lang="en-GB" sz="3000" dirty="0"/>
              <a:t>is it about having few </a:t>
            </a:r>
            <a:r>
              <a:rPr lang="en-GB" sz="3000" dirty="0" smtClean="0"/>
              <a:t>friends that </a:t>
            </a:r>
            <a:r>
              <a:rPr lang="en-GB" sz="3000" dirty="0"/>
              <a:t>concerns you the most?” </a:t>
            </a:r>
          </a:p>
          <a:p>
            <a:pPr marL="0" indent="0">
              <a:buNone/>
            </a:pPr>
            <a:endParaRPr lang="en-GB" sz="3000" dirty="0" smtClean="0"/>
          </a:p>
          <a:p>
            <a:pPr marL="0" indent="0">
              <a:buNone/>
            </a:pPr>
            <a:r>
              <a:rPr lang="en-GB" sz="3000" dirty="0" smtClean="0"/>
              <a:t>“So </a:t>
            </a:r>
            <a:r>
              <a:rPr lang="en-GB" sz="3000" dirty="0"/>
              <a:t>you’re saying that you think it would be good to have more people to chat to?” </a:t>
            </a:r>
            <a:endParaRPr lang="en-GB" sz="3000" dirty="0" smtClean="0"/>
          </a:p>
          <a:p>
            <a:pPr marL="0" indent="0">
              <a:buNone/>
            </a:pPr>
            <a:endParaRPr lang="en-GB" sz="3000" dirty="0"/>
          </a:p>
          <a:p>
            <a:pPr marL="0" indent="0">
              <a:buNone/>
            </a:pPr>
            <a:r>
              <a:rPr lang="en-GB" sz="2800" dirty="0"/>
              <a:t>“So you said you think that something needs to change, why do you think this is important?”</a:t>
            </a:r>
          </a:p>
          <a:p>
            <a:pPr marL="0" indent="0">
              <a:buNone/>
            </a:pPr>
            <a:endParaRPr lang="en-GB" sz="3000" dirty="0"/>
          </a:p>
          <a:p>
            <a:endParaRPr lang="en-GB" dirty="0"/>
          </a:p>
        </p:txBody>
      </p:sp>
    </p:spTree>
    <p:extLst>
      <p:ext uri="{BB962C8B-B14F-4D97-AF65-F5344CB8AC3E}">
        <p14:creationId xmlns:p14="http://schemas.microsoft.com/office/powerpoint/2010/main" val="348210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Content Placeholder 2"/>
          <p:cNvSpPr>
            <a:spLocks noGrp="1"/>
          </p:cNvSpPr>
          <p:nvPr>
            <p:ph idx="1"/>
          </p:nvPr>
        </p:nvSpPr>
        <p:spPr/>
        <p:txBody>
          <a:bodyPr>
            <a:normAutofit/>
          </a:bodyPr>
          <a:lstStyle/>
          <a:p>
            <a:pPr>
              <a:lnSpc>
                <a:spcPct val="90000"/>
              </a:lnSpc>
              <a:spcBef>
                <a:spcPts val="1200"/>
              </a:spcBef>
              <a:buClr>
                <a:srgbClr val="009639"/>
              </a:buClr>
              <a:defRPr/>
            </a:pPr>
            <a:r>
              <a:rPr lang="en-GB" sz="3000" i="1" dirty="0" smtClean="0">
                <a:hlinkClick r:id="rId3" action="ppaction://hlinkfile"/>
              </a:rPr>
              <a:t>Handout 1- Meeting Marc.docx</a:t>
            </a:r>
            <a:endParaRPr lang="en-GB" sz="3000" i="1" dirty="0" smtClean="0"/>
          </a:p>
          <a:p>
            <a:pPr>
              <a:lnSpc>
                <a:spcPct val="90000"/>
              </a:lnSpc>
              <a:spcBef>
                <a:spcPts val="1200"/>
              </a:spcBef>
              <a:buClr>
                <a:srgbClr val="009639"/>
              </a:buClr>
              <a:defRPr/>
            </a:pPr>
            <a:endParaRPr lang="en-GB" sz="3000" i="1" dirty="0"/>
          </a:p>
          <a:p>
            <a:pPr>
              <a:lnSpc>
                <a:spcPct val="90000"/>
              </a:lnSpc>
              <a:spcBef>
                <a:spcPts val="1200"/>
              </a:spcBef>
              <a:buClr>
                <a:srgbClr val="009639"/>
              </a:buClr>
              <a:defRPr/>
            </a:pPr>
            <a:r>
              <a:rPr lang="en-GB" sz="3000" i="1" dirty="0" smtClean="0"/>
              <a:t>Please identify: a) previous activities; b) change talk; c) concerns or resistance to change in this vignette</a:t>
            </a:r>
            <a:endParaRPr lang="en-GB" sz="3000" i="1" dirty="0"/>
          </a:p>
        </p:txBody>
      </p:sp>
    </p:spTree>
    <p:extLst>
      <p:ext uri="{BB962C8B-B14F-4D97-AF65-F5344CB8AC3E}">
        <p14:creationId xmlns:p14="http://schemas.microsoft.com/office/powerpoint/2010/main" val="512858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a:bodyPr>
          <a:lstStyle/>
          <a:p>
            <a:r>
              <a:rPr lang="en-GB" dirty="0" smtClean="0"/>
              <a:t>Sidestepping resistance</a:t>
            </a:r>
            <a:endParaRPr lang="en-GB" dirty="0"/>
          </a:p>
        </p:txBody>
      </p:sp>
      <p:sp>
        <p:nvSpPr>
          <p:cNvPr id="3" name="Content Placeholder 2"/>
          <p:cNvSpPr>
            <a:spLocks noGrp="1"/>
          </p:cNvSpPr>
          <p:nvPr>
            <p:ph idx="1"/>
          </p:nvPr>
        </p:nvSpPr>
        <p:spPr>
          <a:xfrm>
            <a:off x="457200" y="1748780"/>
            <a:ext cx="8229600" cy="4525963"/>
          </a:xfrm>
        </p:spPr>
        <p:txBody>
          <a:bodyPr>
            <a:normAutofit/>
          </a:bodyPr>
          <a:lstStyle/>
          <a:p>
            <a:pPr marL="0" lvl="0" indent="0">
              <a:buNone/>
            </a:pPr>
            <a:r>
              <a:rPr lang="en-GB" sz="3000" b="1" i="1" dirty="0" smtClean="0"/>
              <a:t>Ambivalence</a:t>
            </a:r>
            <a:r>
              <a:rPr lang="en-GB" sz="3000" i="1" dirty="0" smtClean="0"/>
              <a:t> </a:t>
            </a:r>
          </a:p>
          <a:p>
            <a:pPr marL="0" lvl="0" indent="0">
              <a:buNone/>
            </a:pPr>
            <a:endParaRPr lang="en-GB" sz="1200" i="1" dirty="0" smtClean="0"/>
          </a:p>
          <a:p>
            <a:pPr>
              <a:lnSpc>
                <a:spcPct val="90000"/>
              </a:lnSpc>
              <a:spcBef>
                <a:spcPts val="1200"/>
              </a:spcBef>
              <a:buClr>
                <a:srgbClr val="009639"/>
              </a:buClr>
              <a:defRPr/>
            </a:pPr>
            <a:r>
              <a:rPr lang="en-GB" sz="3000" dirty="0" smtClean="0"/>
              <a:t>Change talk vs. current concerns</a:t>
            </a:r>
            <a:endParaRPr lang="en-GB" sz="3000" dirty="0"/>
          </a:p>
          <a:p>
            <a:pPr>
              <a:lnSpc>
                <a:spcPct val="90000"/>
              </a:lnSpc>
              <a:spcBef>
                <a:spcPts val="1200"/>
              </a:spcBef>
              <a:buClr>
                <a:srgbClr val="009639"/>
              </a:buClr>
              <a:defRPr/>
            </a:pPr>
            <a:r>
              <a:rPr lang="en-GB" sz="3000" dirty="0"/>
              <a:t>Reflect </a:t>
            </a:r>
            <a:r>
              <a:rPr lang="en-GB" sz="3000" dirty="0" smtClean="0"/>
              <a:t>both back </a:t>
            </a:r>
            <a:r>
              <a:rPr lang="en-GB" sz="3000" dirty="0"/>
              <a:t>and acknowledge </a:t>
            </a:r>
            <a:r>
              <a:rPr lang="en-GB" sz="3000" dirty="0" smtClean="0"/>
              <a:t>that despite the willingness to increase social contacts, the patient also has concerns</a:t>
            </a:r>
            <a:endParaRPr lang="en-GB" sz="3000" dirty="0"/>
          </a:p>
          <a:p>
            <a:pPr>
              <a:lnSpc>
                <a:spcPct val="90000"/>
              </a:lnSpc>
              <a:spcBef>
                <a:spcPts val="1200"/>
              </a:spcBef>
              <a:buClr>
                <a:srgbClr val="009639"/>
              </a:buClr>
              <a:defRPr/>
            </a:pPr>
            <a:r>
              <a:rPr lang="en-GB" sz="3000" dirty="0" smtClean="0"/>
              <a:t>Help the patient to identify small actions that whilst still pursuing their goals, do not put them under excessive stress</a:t>
            </a:r>
            <a:endParaRPr lang="en-GB" dirty="0"/>
          </a:p>
        </p:txBody>
      </p:sp>
      <p:pic>
        <p:nvPicPr>
          <p:cNvPr id="4" name="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30008" y="1001973"/>
            <a:ext cx="1162472" cy="1162472"/>
          </a:xfrm>
          <a:prstGeom prst="rect">
            <a:avLst/>
          </a:prstGeom>
        </p:spPr>
      </p:pic>
    </p:spTree>
    <p:extLst>
      <p:ext uri="{BB962C8B-B14F-4D97-AF65-F5344CB8AC3E}">
        <p14:creationId xmlns:p14="http://schemas.microsoft.com/office/powerpoint/2010/main" val="509447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a:bodyPr>
          <a:lstStyle/>
          <a:p>
            <a:r>
              <a:rPr lang="en-GB" dirty="0" smtClean="0"/>
              <a:t>Sidestepping resistance (2)</a:t>
            </a:r>
            <a:endParaRPr lang="en-GB" dirty="0"/>
          </a:p>
        </p:txBody>
      </p:sp>
      <p:sp>
        <p:nvSpPr>
          <p:cNvPr id="3" name="Content Placeholder 2"/>
          <p:cNvSpPr>
            <a:spLocks noGrp="1"/>
          </p:cNvSpPr>
          <p:nvPr>
            <p:ph idx="1"/>
          </p:nvPr>
        </p:nvSpPr>
        <p:spPr>
          <a:xfrm>
            <a:off x="457200" y="1600200"/>
            <a:ext cx="8229600" cy="4853136"/>
          </a:xfrm>
        </p:spPr>
        <p:txBody>
          <a:bodyPr>
            <a:normAutofit/>
          </a:bodyPr>
          <a:lstStyle/>
          <a:p>
            <a:pPr marL="0" indent="0">
              <a:buNone/>
            </a:pPr>
            <a:r>
              <a:rPr lang="en-GB" b="1" i="1" dirty="0" smtClean="0"/>
              <a:t>Dealing with ambivalence - Examples</a:t>
            </a:r>
            <a:endParaRPr lang="en-GB" b="1" i="1" dirty="0"/>
          </a:p>
          <a:p>
            <a:pPr marL="0" indent="0">
              <a:buNone/>
            </a:pPr>
            <a:endParaRPr lang="en-GB" sz="3500" dirty="0" smtClean="0"/>
          </a:p>
          <a:p>
            <a:pPr marL="0" indent="0">
              <a:buNone/>
            </a:pPr>
            <a:r>
              <a:rPr lang="en-GB" sz="2800" dirty="0" smtClean="0"/>
              <a:t>“So </a:t>
            </a:r>
            <a:r>
              <a:rPr lang="en-GB" sz="2800" dirty="0"/>
              <a:t>you’re saying that you feel nervous about going along to </a:t>
            </a:r>
            <a:r>
              <a:rPr lang="en-GB" sz="2800" dirty="0" smtClean="0"/>
              <a:t>a cooking group as there will be many new people. However, you also said that it would be interesting to do so. What would make it easier for you to try this?”</a:t>
            </a:r>
          </a:p>
          <a:p>
            <a:pPr marL="0" indent="0">
              <a:buNone/>
            </a:pPr>
            <a:endParaRPr lang="en-GB" sz="2800" dirty="0"/>
          </a:p>
          <a:p>
            <a:pPr marL="0" indent="0">
              <a:buNone/>
            </a:pPr>
            <a:r>
              <a:rPr lang="en-GB" sz="2800" dirty="0" smtClean="0"/>
              <a:t>“I could go with my sister at first?”</a:t>
            </a:r>
          </a:p>
          <a:p>
            <a:pPr marL="0" indent="0">
              <a:buNone/>
            </a:pPr>
            <a:endParaRPr lang="en-GB" sz="2800" dirty="0"/>
          </a:p>
          <a:p>
            <a:pPr marL="0" indent="0">
              <a:buNone/>
            </a:pPr>
            <a:endParaRPr lang="en-GB" sz="2800" dirty="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2417072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Transcript – Step 4</a:t>
            </a:r>
            <a:endParaRPr lang="en-GB" dirty="0"/>
          </a:p>
        </p:txBody>
      </p:sp>
      <p:sp>
        <p:nvSpPr>
          <p:cNvPr id="3" name="Content Placeholder 2"/>
          <p:cNvSpPr>
            <a:spLocks noGrp="1"/>
          </p:cNvSpPr>
          <p:nvPr>
            <p:ph idx="1"/>
          </p:nvPr>
        </p:nvSpPr>
        <p:spPr/>
        <p:txBody>
          <a:bodyPr/>
          <a:lstStyle/>
          <a:p>
            <a:pPr marL="0" indent="0">
              <a:buNone/>
            </a:pPr>
            <a:r>
              <a:rPr lang="en-GB" dirty="0" smtClean="0">
                <a:hlinkClick r:id="rId3" action="ppaction://hlinkfile"/>
              </a:rPr>
              <a:t>Session Transcript step 4.docx</a:t>
            </a:r>
            <a:endParaRPr lang="en-GB" dirty="0"/>
          </a:p>
        </p:txBody>
      </p:sp>
      <p:sp>
        <p:nvSpPr>
          <p:cNvPr id="4" name="Content Placeholder 2"/>
          <p:cNvSpPr txBox="1">
            <a:spLocks/>
          </p:cNvSpPr>
          <p:nvPr/>
        </p:nvSpPr>
        <p:spPr>
          <a:xfrm>
            <a:off x="450812" y="2695347"/>
            <a:ext cx="8235988" cy="3744416"/>
          </a:xfrm>
          <a:prstGeom prst="rect">
            <a:avLst/>
          </a:prstGeom>
          <a:ln w="381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GB" b="1" dirty="0" smtClean="0"/>
              <a:t>Reflective questions: </a:t>
            </a:r>
          </a:p>
          <a:p>
            <a:pPr marL="0" indent="0">
              <a:buFont typeface="Arial" panose="020B0604020202020204" pitchFamily="34" charset="0"/>
              <a:buNone/>
            </a:pPr>
            <a:endParaRPr lang="en-GB" sz="800" b="1" dirty="0" smtClean="0"/>
          </a:p>
          <a:p>
            <a:pPr>
              <a:buFontTx/>
              <a:buChar char="-"/>
            </a:pPr>
            <a:r>
              <a:rPr lang="en-GB" dirty="0" smtClean="0"/>
              <a:t>Which motivational interviewing techniques is the coach drawing from? </a:t>
            </a:r>
          </a:p>
          <a:p>
            <a:pPr>
              <a:buFontTx/>
              <a:buChar char="-"/>
            </a:pPr>
            <a:r>
              <a:rPr lang="en-GB" dirty="0" smtClean="0"/>
              <a:t>What did you think of the use of a scale to create a discrepancy between values and current behaviour? </a:t>
            </a:r>
            <a:endParaRPr lang="en-GB" dirty="0"/>
          </a:p>
        </p:txBody>
      </p:sp>
    </p:spTree>
    <p:extLst>
      <p:ext uri="{BB962C8B-B14F-4D97-AF65-F5344CB8AC3E}">
        <p14:creationId xmlns:p14="http://schemas.microsoft.com/office/powerpoint/2010/main" val="50196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5 – Options for activities</a:t>
            </a:r>
            <a:endParaRPr lang="en-GB" dirty="0"/>
          </a:p>
        </p:txBody>
      </p:sp>
      <p:sp>
        <p:nvSpPr>
          <p:cNvPr id="3" name="Content Placeholder 2"/>
          <p:cNvSpPr>
            <a:spLocks noGrp="1"/>
          </p:cNvSpPr>
          <p:nvPr>
            <p:ph idx="1"/>
          </p:nvPr>
        </p:nvSpPr>
        <p:spPr>
          <a:xfrm>
            <a:off x="457200" y="1700808"/>
            <a:ext cx="8229600" cy="3701008"/>
          </a:xfrm>
        </p:spPr>
        <p:txBody>
          <a:bodyPr>
            <a:normAutofit/>
          </a:bodyPr>
          <a:lstStyle/>
          <a:p>
            <a:pPr>
              <a:lnSpc>
                <a:spcPct val="90000"/>
              </a:lnSpc>
              <a:spcBef>
                <a:spcPts val="1200"/>
              </a:spcBef>
              <a:buClr>
                <a:srgbClr val="009639"/>
              </a:buClr>
              <a:defRPr/>
            </a:pPr>
            <a:r>
              <a:rPr lang="en-GB" sz="3000" dirty="0"/>
              <a:t>Build on </a:t>
            </a:r>
            <a:r>
              <a:rPr lang="en-GB" sz="3000" dirty="0" smtClean="0"/>
              <a:t>steps 3 and 4 to gather material about </a:t>
            </a:r>
            <a:r>
              <a:rPr lang="en-GB" sz="3000" dirty="0"/>
              <a:t>preferred activities</a:t>
            </a:r>
          </a:p>
          <a:p>
            <a:pPr>
              <a:lnSpc>
                <a:spcPct val="90000"/>
              </a:lnSpc>
              <a:spcBef>
                <a:spcPts val="1200"/>
              </a:spcBef>
              <a:buClr>
                <a:srgbClr val="009639"/>
              </a:buClr>
              <a:defRPr/>
            </a:pPr>
            <a:r>
              <a:rPr lang="en-GB" sz="3000" dirty="0"/>
              <a:t>Move the discussion on to which new </a:t>
            </a:r>
            <a:r>
              <a:rPr lang="en-GB" sz="3000" dirty="0" smtClean="0"/>
              <a:t>activities may </a:t>
            </a:r>
            <a:r>
              <a:rPr lang="en-GB" sz="3000" dirty="0"/>
              <a:t>be considered </a:t>
            </a:r>
            <a:r>
              <a:rPr lang="en-GB" sz="3000" dirty="0" smtClean="0"/>
              <a:t>now (or expand existing activities) </a:t>
            </a:r>
          </a:p>
          <a:p>
            <a:pPr>
              <a:lnSpc>
                <a:spcPct val="90000"/>
              </a:lnSpc>
              <a:spcBef>
                <a:spcPts val="1200"/>
              </a:spcBef>
              <a:buClr>
                <a:srgbClr val="009639"/>
              </a:buClr>
              <a:defRPr/>
            </a:pPr>
            <a:r>
              <a:rPr lang="en-GB" sz="3000" dirty="0" smtClean="0"/>
              <a:t>Conversations </a:t>
            </a:r>
            <a:r>
              <a:rPr lang="en-GB" sz="3000" dirty="0"/>
              <a:t>about options should be service user led i.e. avoid suggesting activities yourself/leading </a:t>
            </a:r>
            <a:r>
              <a:rPr lang="en-GB" sz="3000" dirty="0" smtClean="0"/>
              <a:t>questions</a:t>
            </a:r>
            <a:endParaRPr lang="en-GB" sz="3000" dirty="0"/>
          </a:p>
        </p:txBody>
      </p:sp>
      <p:pic>
        <p:nvPicPr>
          <p:cNvPr id="4"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5157192"/>
            <a:ext cx="1403648" cy="1403648"/>
          </a:xfrm>
          <a:prstGeom prst="rect">
            <a:avLst/>
          </a:prstGeom>
        </p:spPr>
      </p:pic>
    </p:spTree>
    <p:extLst>
      <p:ext uri="{BB962C8B-B14F-4D97-AF65-F5344CB8AC3E}">
        <p14:creationId xmlns:p14="http://schemas.microsoft.com/office/powerpoint/2010/main" val="113941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7" y="260648"/>
            <a:ext cx="8229600" cy="1143000"/>
          </a:xfrm>
        </p:spPr>
        <p:txBody>
          <a:bodyPr/>
          <a:lstStyle/>
          <a:p>
            <a:r>
              <a:rPr lang="en-GB" i="1" dirty="0" smtClean="0"/>
              <a:t>Pause here?</a:t>
            </a:r>
            <a:endParaRPr lang="en-GB" i="1" dirty="0"/>
          </a:p>
        </p:txBody>
      </p:sp>
      <p:sp>
        <p:nvSpPr>
          <p:cNvPr id="3" name="Content Placeholder 2"/>
          <p:cNvSpPr>
            <a:spLocks noGrp="1"/>
          </p:cNvSpPr>
          <p:nvPr>
            <p:ph idx="1"/>
          </p:nvPr>
        </p:nvSpPr>
        <p:spPr>
          <a:xfrm>
            <a:off x="468707" y="1740631"/>
            <a:ext cx="8229600" cy="4997152"/>
          </a:xfrm>
        </p:spPr>
        <p:txBody>
          <a:bodyPr>
            <a:noAutofit/>
          </a:bodyPr>
          <a:lstStyle/>
          <a:p>
            <a:pPr marL="0" indent="0">
              <a:buNone/>
            </a:pPr>
            <a:r>
              <a:rPr lang="en-GB" sz="2800" dirty="0" smtClean="0"/>
              <a:t>Is this enough for meeting 1?</a:t>
            </a:r>
          </a:p>
          <a:p>
            <a:pPr marL="0" indent="0">
              <a:buNone/>
            </a:pPr>
            <a:endParaRPr lang="en-GB" sz="2800" dirty="0"/>
          </a:p>
          <a:p>
            <a:pPr marL="0" indent="0">
              <a:buNone/>
            </a:pPr>
            <a:r>
              <a:rPr lang="en-GB" sz="2800" dirty="0" smtClean="0"/>
              <a:t>Consider: </a:t>
            </a:r>
          </a:p>
          <a:p>
            <a:pPr marL="0" indent="0">
              <a:buNone/>
            </a:pPr>
            <a:r>
              <a:rPr lang="en-GB" sz="2800" dirty="0" smtClean="0"/>
              <a:t>-   How much has already been covered?</a:t>
            </a:r>
          </a:p>
          <a:p>
            <a:pPr>
              <a:buFontTx/>
              <a:buChar char="-"/>
            </a:pPr>
            <a:r>
              <a:rPr lang="en-GB" sz="2800" dirty="0" smtClean="0"/>
              <a:t>Is there a clear idea on the chosen activity?</a:t>
            </a:r>
          </a:p>
          <a:p>
            <a:pPr>
              <a:buFontTx/>
              <a:buChar char="-"/>
            </a:pPr>
            <a:r>
              <a:rPr lang="en-GB" sz="2800" dirty="0" smtClean="0"/>
              <a:t>Do they need more time to think it through?</a:t>
            </a:r>
          </a:p>
          <a:p>
            <a:pPr>
              <a:buFontTx/>
              <a:buChar char="-"/>
            </a:pPr>
            <a:r>
              <a:rPr lang="en-GB" sz="2800" dirty="0" smtClean="0"/>
              <a:t>Would this be a good time to introduce information on their chosen activity?</a:t>
            </a:r>
          </a:p>
          <a:p>
            <a:pPr>
              <a:buFontTx/>
              <a:buChar char="-"/>
            </a:pPr>
            <a:r>
              <a:rPr lang="en-GB" sz="2800" dirty="0" smtClean="0"/>
              <a:t>Should this wait until the next meeting?</a:t>
            </a:r>
            <a:endParaRPr lang="en-GB" sz="2800" dirty="0"/>
          </a:p>
        </p:txBody>
      </p:sp>
      <p:pic>
        <p:nvPicPr>
          <p:cNvPr id="4" name="Slide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3739" y="260648"/>
            <a:ext cx="1479983" cy="1479983"/>
          </a:xfrm>
          <a:prstGeom prst="rect">
            <a:avLst/>
          </a:prstGeom>
        </p:spPr>
      </p:pic>
    </p:spTree>
    <p:extLst>
      <p:ext uri="{BB962C8B-B14F-4D97-AF65-F5344CB8AC3E}">
        <p14:creationId xmlns:p14="http://schemas.microsoft.com/office/powerpoint/2010/main" val="2087158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6 -  Information</a:t>
            </a:r>
            <a:endParaRPr lang="en-GB" dirty="0"/>
          </a:p>
        </p:txBody>
      </p:sp>
      <p:sp>
        <p:nvSpPr>
          <p:cNvPr id="3" name="Content Placeholder 2"/>
          <p:cNvSpPr>
            <a:spLocks noGrp="1"/>
          </p:cNvSpPr>
          <p:nvPr>
            <p:ph idx="1"/>
          </p:nvPr>
        </p:nvSpPr>
        <p:spPr>
          <a:xfrm>
            <a:off x="457200" y="1628800"/>
            <a:ext cx="8229600" cy="4525963"/>
          </a:xfrm>
        </p:spPr>
        <p:txBody>
          <a:bodyPr>
            <a:normAutofit/>
          </a:bodyPr>
          <a:lstStyle/>
          <a:p>
            <a:pPr marL="0" lvl="0" indent="0">
              <a:buNone/>
            </a:pPr>
            <a:r>
              <a:rPr lang="en-GB" sz="3000" b="1" i="1" dirty="0" smtClean="0"/>
              <a:t>Finding information about activities </a:t>
            </a:r>
          </a:p>
          <a:p>
            <a:pPr>
              <a:lnSpc>
                <a:spcPct val="90000"/>
              </a:lnSpc>
              <a:spcBef>
                <a:spcPts val="1200"/>
              </a:spcBef>
              <a:buClr>
                <a:srgbClr val="009639"/>
              </a:buClr>
              <a:defRPr/>
            </a:pPr>
            <a:r>
              <a:rPr lang="en-GB" sz="3000" dirty="0" smtClean="0"/>
              <a:t>Coach/service knowledge, local library, community boards, activity booklets etc. </a:t>
            </a:r>
          </a:p>
          <a:p>
            <a:pPr>
              <a:lnSpc>
                <a:spcPct val="90000"/>
              </a:lnSpc>
              <a:spcBef>
                <a:spcPts val="1200"/>
              </a:spcBef>
              <a:buClr>
                <a:srgbClr val="009639"/>
              </a:buClr>
              <a:defRPr/>
            </a:pPr>
            <a:r>
              <a:rPr lang="en-GB" sz="3000" dirty="0" smtClean="0"/>
              <a:t>Web searches – can you look at a computer screen together? </a:t>
            </a:r>
          </a:p>
          <a:p>
            <a:pPr>
              <a:lnSpc>
                <a:spcPct val="90000"/>
              </a:lnSpc>
              <a:spcBef>
                <a:spcPts val="1200"/>
              </a:spcBef>
              <a:buClr>
                <a:srgbClr val="009639"/>
              </a:buClr>
              <a:defRPr/>
            </a:pPr>
            <a:r>
              <a:rPr lang="en-GB" sz="3000" dirty="0" smtClean="0"/>
              <a:t>Service </a:t>
            </a:r>
            <a:r>
              <a:rPr lang="en-GB" sz="3000" dirty="0"/>
              <a:t>users should leave the meeting knowing, in detail, how to access their chosen activity</a:t>
            </a:r>
          </a:p>
        </p:txBody>
      </p:sp>
      <p:pic>
        <p:nvPicPr>
          <p:cNvPr id="4" name="Slide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301208"/>
            <a:ext cx="1283320" cy="1283320"/>
          </a:xfrm>
          <a:prstGeom prst="rect">
            <a:avLst/>
          </a:prstGeom>
        </p:spPr>
      </p:pic>
    </p:spTree>
    <p:extLst>
      <p:ext uri="{BB962C8B-B14F-4D97-AF65-F5344CB8AC3E}">
        <p14:creationId xmlns:p14="http://schemas.microsoft.com/office/powerpoint/2010/main" val="690076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6 -  Information</a:t>
            </a:r>
            <a:endParaRPr lang="en-GB" dirty="0"/>
          </a:p>
        </p:txBody>
      </p:sp>
      <p:sp>
        <p:nvSpPr>
          <p:cNvPr id="3" name="Content Placeholder 2"/>
          <p:cNvSpPr>
            <a:spLocks noGrp="1"/>
          </p:cNvSpPr>
          <p:nvPr>
            <p:ph idx="1"/>
          </p:nvPr>
        </p:nvSpPr>
        <p:spPr>
          <a:xfrm>
            <a:off x="395536" y="1700808"/>
            <a:ext cx="8229600" cy="5069160"/>
          </a:xfrm>
        </p:spPr>
        <p:txBody>
          <a:bodyPr>
            <a:normAutofit/>
          </a:bodyPr>
          <a:lstStyle/>
          <a:p>
            <a:pPr marL="0" lvl="0" indent="0">
              <a:buNone/>
            </a:pPr>
            <a:r>
              <a:rPr lang="en-GB" b="1" i="1" dirty="0" smtClean="0"/>
              <a:t>Providing information about activities</a:t>
            </a:r>
            <a:endParaRPr lang="en-GB" i="1" dirty="0" smtClean="0"/>
          </a:p>
          <a:p>
            <a:pPr>
              <a:spcBef>
                <a:spcPts val="1200"/>
              </a:spcBef>
              <a:buClr>
                <a:srgbClr val="009639"/>
              </a:buClr>
              <a:defRPr/>
            </a:pPr>
            <a:r>
              <a:rPr lang="en-GB" dirty="0" smtClean="0"/>
              <a:t>First step: Ask </a:t>
            </a:r>
            <a:r>
              <a:rPr lang="en-GB" dirty="0"/>
              <a:t>what service users already know and what they think it would be helpful for them to know</a:t>
            </a:r>
          </a:p>
          <a:p>
            <a:pPr>
              <a:spcBef>
                <a:spcPts val="1200"/>
              </a:spcBef>
              <a:buClr>
                <a:srgbClr val="009639"/>
              </a:buClr>
              <a:defRPr/>
            </a:pPr>
            <a:r>
              <a:rPr lang="en-GB" dirty="0" smtClean="0"/>
              <a:t>Second step: Provide </a:t>
            </a:r>
            <a:r>
              <a:rPr lang="en-GB" dirty="0"/>
              <a:t>information </a:t>
            </a:r>
            <a:r>
              <a:rPr lang="en-GB" dirty="0" smtClean="0"/>
              <a:t>in response to their question (or support them to find it out themselves) </a:t>
            </a:r>
          </a:p>
          <a:p>
            <a:pPr>
              <a:spcBef>
                <a:spcPts val="1200"/>
              </a:spcBef>
              <a:buClr>
                <a:srgbClr val="009639"/>
              </a:buClr>
              <a:defRPr/>
            </a:pPr>
            <a:r>
              <a:rPr lang="en-GB" dirty="0" smtClean="0"/>
              <a:t>Third step: Elicit their appraisal of the information</a:t>
            </a:r>
            <a:endParaRPr lang="en-GB" dirty="0"/>
          </a:p>
        </p:txBody>
      </p:sp>
      <p:pic>
        <p:nvPicPr>
          <p:cNvPr id="5" name="Slide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1520" y="404664"/>
            <a:ext cx="1195535" cy="1195535"/>
          </a:xfrm>
          <a:prstGeom prst="rect">
            <a:avLst/>
          </a:prstGeom>
        </p:spPr>
      </p:pic>
    </p:spTree>
    <p:extLst>
      <p:ext uri="{BB962C8B-B14F-4D97-AF65-F5344CB8AC3E}">
        <p14:creationId xmlns:p14="http://schemas.microsoft.com/office/powerpoint/2010/main" val="104572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egnaposto contenuto 2"/>
          <p:cNvSpPr>
            <a:spLocks noGrp="1"/>
          </p:cNvSpPr>
          <p:nvPr>
            <p:ph idx="1"/>
          </p:nvPr>
        </p:nvSpPr>
        <p:spPr>
          <a:xfrm>
            <a:off x="467544" y="1387128"/>
            <a:ext cx="8229600" cy="4968552"/>
          </a:xfrm>
        </p:spPr>
        <p:txBody>
          <a:bodyPr>
            <a:normAutofit fontScale="92500" lnSpcReduction="20000"/>
          </a:bodyPr>
          <a:lstStyle/>
          <a:p>
            <a:pPr marL="0" indent="0" eaLnBrk="1" hangingPunct="1">
              <a:spcBef>
                <a:spcPts val="1200"/>
              </a:spcBef>
              <a:buClr>
                <a:srgbClr val="009639"/>
              </a:buClr>
              <a:buFont typeface="Arial" pitchFamily="34" charset="0"/>
              <a:buNone/>
              <a:defRPr/>
            </a:pPr>
            <a:r>
              <a:rPr lang="it-IT" altLang="en-US" sz="3500" b="1" i="1" dirty="0" smtClean="0"/>
              <a:t>What’s the problem?</a:t>
            </a:r>
          </a:p>
          <a:p>
            <a:pPr marL="0" indent="0" eaLnBrk="1" hangingPunct="1">
              <a:spcBef>
                <a:spcPts val="1200"/>
              </a:spcBef>
              <a:buClr>
                <a:srgbClr val="009639"/>
              </a:buClr>
              <a:buFont typeface="Arial" pitchFamily="34" charset="0"/>
              <a:buNone/>
              <a:defRPr/>
            </a:pPr>
            <a:endParaRPr lang="it-IT" altLang="en-US" sz="1400" b="1" i="1" dirty="0" smtClean="0"/>
          </a:p>
          <a:p>
            <a:pPr eaLnBrk="1" hangingPunct="1">
              <a:spcBef>
                <a:spcPts val="1200"/>
              </a:spcBef>
              <a:buClr>
                <a:srgbClr val="009639"/>
              </a:buClr>
              <a:defRPr/>
            </a:pPr>
            <a:r>
              <a:rPr lang="it-IT" altLang="en-US" sz="3500" dirty="0" smtClean="0"/>
              <a:t>People with psychosis are often socially isolated </a:t>
            </a:r>
          </a:p>
          <a:p>
            <a:pPr eaLnBrk="1" hangingPunct="1">
              <a:spcBef>
                <a:spcPts val="1200"/>
              </a:spcBef>
              <a:buClr>
                <a:srgbClr val="009639"/>
              </a:buClr>
              <a:defRPr/>
            </a:pPr>
            <a:r>
              <a:rPr lang="it-IT" altLang="en-US" sz="3500" dirty="0" smtClean="0"/>
              <a:t>Social isolation is linked with poor quality of life and worse mental health  </a:t>
            </a:r>
          </a:p>
          <a:p>
            <a:pPr eaLnBrk="1" hangingPunct="1">
              <a:spcBef>
                <a:spcPts val="1200"/>
              </a:spcBef>
              <a:buClr>
                <a:srgbClr val="009639"/>
              </a:buClr>
              <a:defRPr/>
            </a:pPr>
            <a:r>
              <a:rPr lang="it-IT" altLang="en-US" sz="3500" dirty="0" smtClean="0"/>
              <a:t>In the NHS people with psychosis receive medication, and sometimes practical support and talking therapies</a:t>
            </a:r>
          </a:p>
          <a:p>
            <a:pPr eaLnBrk="1" hangingPunct="1">
              <a:spcBef>
                <a:spcPts val="1200"/>
              </a:spcBef>
              <a:buClr>
                <a:srgbClr val="009639"/>
              </a:buClr>
              <a:defRPr/>
            </a:pPr>
            <a:r>
              <a:rPr lang="it-IT" altLang="en-US" sz="3500" dirty="0" smtClean="0"/>
              <a:t>Yet these treatments don’t necessarily help to increase social contacts</a:t>
            </a:r>
          </a:p>
        </p:txBody>
      </p:sp>
      <p:pic>
        <p:nvPicPr>
          <p:cNvPr id="3" name="Slide 3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646336"/>
            <a:ext cx="1054472" cy="1054472"/>
          </a:xfrm>
          <a:prstGeom prst="rect">
            <a:avLst/>
          </a:prstGeom>
        </p:spPr>
      </p:pic>
    </p:spTree>
    <p:extLst>
      <p:ext uri="{BB962C8B-B14F-4D97-AF65-F5344CB8AC3E}">
        <p14:creationId xmlns:p14="http://schemas.microsoft.com/office/powerpoint/2010/main" val="2268374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Step 7 – Consideration and decision</a:t>
            </a:r>
            <a:endParaRPr lang="en-GB" dirty="0"/>
          </a:p>
        </p:txBody>
      </p:sp>
      <p:sp>
        <p:nvSpPr>
          <p:cNvPr id="3" name="Content Placeholder 2"/>
          <p:cNvSpPr>
            <a:spLocks noGrp="1"/>
          </p:cNvSpPr>
          <p:nvPr>
            <p:ph idx="1"/>
          </p:nvPr>
        </p:nvSpPr>
        <p:spPr/>
        <p:txBody>
          <a:bodyPr>
            <a:normAutofit/>
          </a:bodyPr>
          <a:lstStyle/>
          <a:p>
            <a:pPr>
              <a:lnSpc>
                <a:spcPct val="80000"/>
              </a:lnSpc>
              <a:spcBef>
                <a:spcPts val="1200"/>
              </a:spcBef>
              <a:buClr>
                <a:srgbClr val="009639"/>
              </a:buClr>
              <a:defRPr/>
            </a:pPr>
            <a:r>
              <a:rPr lang="en-GB" sz="3000" dirty="0" smtClean="0"/>
              <a:t>You might have different options for social activities at this stage</a:t>
            </a:r>
          </a:p>
          <a:p>
            <a:pPr>
              <a:lnSpc>
                <a:spcPct val="80000"/>
              </a:lnSpc>
              <a:spcBef>
                <a:spcPts val="1200"/>
              </a:spcBef>
              <a:buClr>
                <a:srgbClr val="009639"/>
              </a:buClr>
              <a:defRPr/>
            </a:pPr>
            <a:r>
              <a:rPr lang="en-GB" sz="3000" dirty="0" smtClean="0"/>
              <a:t>Now ask the patient to decide </a:t>
            </a:r>
            <a:r>
              <a:rPr lang="en-GB" sz="3000" dirty="0"/>
              <a:t>on one </a:t>
            </a:r>
            <a:r>
              <a:rPr lang="en-GB" sz="3000" dirty="0" smtClean="0"/>
              <a:t>activity that will be prioritised during your sessions</a:t>
            </a:r>
            <a:endParaRPr lang="en-GB" sz="3000" dirty="0"/>
          </a:p>
          <a:p>
            <a:pPr>
              <a:lnSpc>
                <a:spcPct val="80000"/>
              </a:lnSpc>
              <a:spcBef>
                <a:spcPts val="1200"/>
              </a:spcBef>
              <a:buClr>
                <a:srgbClr val="009639"/>
              </a:buClr>
              <a:defRPr/>
            </a:pPr>
            <a:r>
              <a:rPr lang="en-GB" sz="3000" dirty="0"/>
              <a:t>If the service user is ambivalent, encourage them to take time to think about it – </a:t>
            </a:r>
            <a:r>
              <a:rPr lang="en-GB" sz="3000" dirty="0" smtClean="0"/>
              <a:t>you can decide in an additional session if </a:t>
            </a:r>
            <a:r>
              <a:rPr lang="en-GB" sz="3000" dirty="0"/>
              <a:t>necessary</a:t>
            </a:r>
          </a:p>
          <a:p>
            <a:pPr>
              <a:lnSpc>
                <a:spcPct val="80000"/>
              </a:lnSpc>
              <a:spcBef>
                <a:spcPts val="1200"/>
              </a:spcBef>
              <a:buClr>
                <a:srgbClr val="009639"/>
              </a:buClr>
              <a:defRPr/>
            </a:pPr>
            <a:endParaRPr lang="en-GB" sz="3000" dirty="0" smtClean="0"/>
          </a:p>
          <a:p>
            <a:pPr>
              <a:lnSpc>
                <a:spcPct val="80000"/>
              </a:lnSpc>
              <a:spcBef>
                <a:spcPts val="1200"/>
              </a:spcBef>
              <a:buClr>
                <a:srgbClr val="009639"/>
              </a:buClr>
              <a:defRPr/>
            </a:pPr>
            <a:endParaRPr lang="en-GB" sz="3000" dirty="0"/>
          </a:p>
          <a:p>
            <a:pPr marL="0" indent="0">
              <a:buNone/>
            </a:pPr>
            <a:endParaRPr lang="en-GB" dirty="0"/>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297" y="4858221"/>
            <a:ext cx="1450504" cy="1450504"/>
          </a:xfrm>
          <a:prstGeom prst="rect">
            <a:avLst/>
          </a:prstGeom>
        </p:spPr>
      </p:pic>
    </p:spTree>
    <p:extLst>
      <p:ext uri="{BB962C8B-B14F-4D97-AF65-F5344CB8AC3E}">
        <p14:creationId xmlns:p14="http://schemas.microsoft.com/office/powerpoint/2010/main" val="2259418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Transcript – Step 7</a:t>
            </a:r>
            <a:endParaRPr lang="en-GB" dirty="0"/>
          </a:p>
        </p:txBody>
      </p:sp>
      <p:sp>
        <p:nvSpPr>
          <p:cNvPr id="3" name="Content Placeholder 2"/>
          <p:cNvSpPr>
            <a:spLocks noGrp="1"/>
          </p:cNvSpPr>
          <p:nvPr>
            <p:ph idx="1"/>
          </p:nvPr>
        </p:nvSpPr>
        <p:spPr>
          <a:xfrm>
            <a:off x="457200" y="1628800"/>
            <a:ext cx="8229600" cy="4525963"/>
          </a:xfrm>
        </p:spPr>
        <p:txBody>
          <a:bodyPr/>
          <a:lstStyle/>
          <a:p>
            <a:pPr marL="0" indent="0">
              <a:buNone/>
            </a:pPr>
            <a:r>
              <a:rPr lang="en-GB" dirty="0" smtClean="0">
                <a:hlinkClick r:id="rId3" action="ppaction://hlinkfile"/>
              </a:rPr>
              <a:t>Session Transcript step  7.docx</a:t>
            </a:r>
            <a:endParaRPr lang="en-GB" dirty="0"/>
          </a:p>
        </p:txBody>
      </p:sp>
      <p:sp>
        <p:nvSpPr>
          <p:cNvPr id="4" name="Content Placeholder 2"/>
          <p:cNvSpPr txBox="1">
            <a:spLocks/>
          </p:cNvSpPr>
          <p:nvPr/>
        </p:nvSpPr>
        <p:spPr>
          <a:xfrm>
            <a:off x="457200" y="2780928"/>
            <a:ext cx="8235988" cy="3816423"/>
          </a:xfrm>
          <a:prstGeom prst="rect">
            <a:avLst/>
          </a:prstGeom>
          <a:ln w="381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buFont typeface="Arial" panose="020B0604020202020204" pitchFamily="34" charset="0"/>
              <a:buNone/>
            </a:pPr>
            <a:r>
              <a:rPr lang="en-GB" b="1" dirty="0" smtClean="0"/>
              <a:t>Reflective questions: </a:t>
            </a:r>
          </a:p>
          <a:p>
            <a:pPr marL="0" indent="0">
              <a:buFont typeface="Arial" panose="020B0604020202020204" pitchFamily="34" charset="0"/>
              <a:buNone/>
            </a:pPr>
            <a:endParaRPr lang="en-GB" sz="800" b="1" dirty="0" smtClean="0"/>
          </a:p>
          <a:p>
            <a:pPr>
              <a:buFontTx/>
              <a:buChar char="-"/>
            </a:pPr>
            <a:r>
              <a:rPr lang="en-GB" dirty="0" smtClean="0"/>
              <a:t>Can you pick out which steps the coach is going through? </a:t>
            </a:r>
          </a:p>
          <a:p>
            <a:pPr>
              <a:buFontTx/>
              <a:buChar char="-"/>
            </a:pPr>
            <a:r>
              <a:rPr lang="en-GB" dirty="0" smtClean="0"/>
              <a:t>What about specific MI and SFT techniques. Can you recognise them in this excerpt? </a:t>
            </a:r>
          </a:p>
          <a:p>
            <a:pPr>
              <a:buFontTx/>
              <a:buChar char="-"/>
            </a:pPr>
            <a:r>
              <a:rPr lang="en-GB" dirty="0" smtClean="0"/>
              <a:t>What did the coach do well? Is there anything you would explore further? </a:t>
            </a:r>
            <a:endParaRPr lang="en-GB" dirty="0"/>
          </a:p>
        </p:txBody>
      </p:sp>
    </p:spTree>
    <p:extLst>
      <p:ext uri="{BB962C8B-B14F-4D97-AF65-F5344CB8AC3E}">
        <p14:creationId xmlns:p14="http://schemas.microsoft.com/office/powerpoint/2010/main" val="989426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Step 8 - Agree on actions</a:t>
            </a:r>
            <a:endParaRPr lang="en-GB" dirty="0"/>
          </a:p>
        </p:txBody>
      </p:sp>
      <p:sp>
        <p:nvSpPr>
          <p:cNvPr id="3" name="Content Placeholder 2"/>
          <p:cNvSpPr>
            <a:spLocks noGrp="1"/>
          </p:cNvSpPr>
          <p:nvPr>
            <p:ph idx="1"/>
          </p:nvPr>
        </p:nvSpPr>
        <p:spPr/>
        <p:txBody>
          <a:bodyPr>
            <a:normAutofit/>
          </a:bodyPr>
          <a:lstStyle/>
          <a:p>
            <a:pPr>
              <a:lnSpc>
                <a:spcPct val="80000"/>
              </a:lnSpc>
              <a:spcBef>
                <a:spcPts val="1200"/>
              </a:spcBef>
              <a:buClr>
                <a:srgbClr val="009639"/>
              </a:buClr>
              <a:defRPr/>
            </a:pPr>
            <a:r>
              <a:rPr lang="en-GB" sz="3000" dirty="0"/>
              <a:t>The service user decides </a:t>
            </a:r>
            <a:r>
              <a:rPr lang="en-GB" sz="3000" dirty="0" smtClean="0"/>
              <a:t>on</a:t>
            </a:r>
            <a:r>
              <a:rPr lang="en-GB" sz="2600" dirty="0" smtClean="0"/>
              <a:t> </a:t>
            </a:r>
            <a:r>
              <a:rPr lang="en-GB" sz="2600" dirty="0"/>
              <a:t>the activity </a:t>
            </a:r>
          </a:p>
          <a:p>
            <a:pPr>
              <a:lnSpc>
                <a:spcPct val="80000"/>
              </a:lnSpc>
              <a:spcBef>
                <a:spcPts val="1200"/>
              </a:spcBef>
              <a:buClr>
                <a:srgbClr val="009639"/>
              </a:buClr>
              <a:defRPr/>
            </a:pPr>
            <a:r>
              <a:rPr lang="en-GB" sz="3000" dirty="0"/>
              <a:t>The service user decides </a:t>
            </a:r>
            <a:r>
              <a:rPr lang="en-GB" sz="3000" dirty="0" smtClean="0"/>
              <a:t>on </a:t>
            </a:r>
            <a:r>
              <a:rPr lang="en-GB" sz="3000" dirty="0"/>
              <a:t>the </a:t>
            </a:r>
            <a:r>
              <a:rPr lang="en-GB" sz="3000" dirty="0" smtClean="0"/>
              <a:t>specifics </a:t>
            </a:r>
            <a:r>
              <a:rPr lang="en-GB" sz="3000" dirty="0"/>
              <a:t>(</a:t>
            </a:r>
            <a:r>
              <a:rPr lang="en-GB" sz="3000" dirty="0" smtClean="0"/>
              <a:t>e.g. attending a specific group once a week)</a:t>
            </a:r>
          </a:p>
          <a:p>
            <a:pPr>
              <a:lnSpc>
                <a:spcPct val="80000"/>
              </a:lnSpc>
              <a:spcBef>
                <a:spcPts val="1200"/>
              </a:spcBef>
              <a:buClr>
                <a:srgbClr val="009639"/>
              </a:buClr>
              <a:defRPr/>
            </a:pPr>
            <a:r>
              <a:rPr lang="en-GB" sz="3000" dirty="0" smtClean="0"/>
              <a:t>Ask </a:t>
            </a:r>
            <a:r>
              <a:rPr lang="en-GB" sz="3000" dirty="0"/>
              <a:t>how they would like to document this agreement – would writing it down be helpful</a:t>
            </a:r>
            <a:r>
              <a:rPr lang="en-GB" sz="3000" dirty="0" smtClean="0"/>
              <a:t>?</a:t>
            </a:r>
          </a:p>
          <a:p>
            <a:pPr>
              <a:lnSpc>
                <a:spcPct val="80000"/>
              </a:lnSpc>
              <a:spcBef>
                <a:spcPts val="1200"/>
              </a:spcBef>
              <a:buClr>
                <a:srgbClr val="009639"/>
              </a:buClr>
              <a:defRPr/>
            </a:pPr>
            <a:r>
              <a:rPr lang="en-GB" sz="3000" dirty="0" smtClean="0"/>
              <a:t>Agree </a:t>
            </a:r>
            <a:r>
              <a:rPr lang="en-GB" sz="3000" dirty="0"/>
              <a:t>on </a:t>
            </a:r>
            <a:r>
              <a:rPr lang="en-GB" sz="3000" dirty="0" smtClean="0"/>
              <a:t>the time and the actions for the </a:t>
            </a:r>
            <a:r>
              <a:rPr lang="en-GB" sz="3000" dirty="0"/>
              <a:t>next meeting (and any additional </a:t>
            </a:r>
            <a:r>
              <a:rPr lang="en-GB" sz="3000" dirty="0" smtClean="0"/>
              <a:t>phone contacts at specific dates and times)</a:t>
            </a:r>
          </a:p>
        </p:txBody>
      </p:sp>
      <p:pic>
        <p:nvPicPr>
          <p:cNvPr id="4"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5157192"/>
            <a:ext cx="1306488" cy="1306488"/>
          </a:xfrm>
          <a:prstGeom prst="rect">
            <a:avLst/>
          </a:prstGeom>
        </p:spPr>
      </p:pic>
    </p:spTree>
    <p:extLst>
      <p:ext uri="{BB962C8B-B14F-4D97-AF65-F5344CB8AC3E}">
        <p14:creationId xmlns:p14="http://schemas.microsoft.com/office/powerpoint/2010/main" val="1938260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80" fill="hold"/>
                                        <p:tgtEl>
                                          <p:spTgt spid="4"/>
                                        </p:tgtEl>
                                      </p:cBhvr>
                                    </p:cmd>
                                  </p:childTnLst>
                                </p:cTn>
                              </p:par>
                            </p:childTnLst>
                          </p:cTn>
                        </p:par>
                      </p:childTnLst>
                    </p:cTn>
                  </p:par>
                </p:childTnLst>
              </p:cTn>
              <p:nextCondLst>
                <p:cond evt="onClick" delay="0">
                  <p:tgtEl>
                    <p:spTgt spid="4"/>
                  </p:tgtEl>
                </p:cond>
              </p:nextCondLst>
            </p:seq>
            <p:audio>
              <p:cMediaNode vol="80000" mute="1">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SCENE eight steps</a:t>
            </a:r>
            <a:endParaRPr lang="en-GB" dirty="0"/>
          </a:p>
        </p:txBody>
      </p:sp>
      <p:sp>
        <p:nvSpPr>
          <p:cNvPr id="3" name="Content Placeholder 2"/>
          <p:cNvSpPr>
            <a:spLocks noGrp="1"/>
          </p:cNvSpPr>
          <p:nvPr>
            <p:ph idx="1"/>
          </p:nvPr>
        </p:nvSpPr>
        <p:spPr/>
        <p:txBody>
          <a:bodyPr>
            <a:normAutofit lnSpcReduction="10000"/>
          </a:bodyPr>
          <a:lstStyle/>
          <a:p>
            <a:pPr marL="514350" indent="-514350">
              <a:buAutoNum type="arabicParenR"/>
            </a:pPr>
            <a:r>
              <a:rPr lang="en-GB" dirty="0" smtClean="0"/>
              <a:t>Introduction</a:t>
            </a:r>
          </a:p>
          <a:p>
            <a:pPr marL="514350" indent="-514350">
              <a:buAutoNum type="arabicParenR"/>
            </a:pPr>
            <a:r>
              <a:rPr lang="en-GB" dirty="0" smtClean="0"/>
              <a:t>Clarification of the remit of the intervention</a:t>
            </a:r>
          </a:p>
          <a:p>
            <a:pPr marL="514350" indent="-514350">
              <a:buAutoNum type="arabicParenR"/>
            </a:pPr>
            <a:r>
              <a:rPr lang="en-GB" dirty="0" smtClean="0"/>
              <a:t>Exploration of past and current activities </a:t>
            </a:r>
          </a:p>
          <a:p>
            <a:pPr marL="514350" indent="-514350">
              <a:buAutoNum type="arabicParenR"/>
            </a:pPr>
            <a:r>
              <a:rPr lang="en-GB" dirty="0" smtClean="0"/>
              <a:t>Motivation for change</a:t>
            </a:r>
          </a:p>
          <a:p>
            <a:pPr marL="514350" indent="-514350">
              <a:buAutoNum type="arabicParenR"/>
            </a:pPr>
            <a:r>
              <a:rPr lang="en-GB" dirty="0" smtClean="0"/>
              <a:t>Options for activities</a:t>
            </a:r>
          </a:p>
          <a:p>
            <a:pPr marL="514350" indent="-514350">
              <a:buAutoNum type="arabicParenR"/>
            </a:pPr>
            <a:r>
              <a:rPr lang="en-GB" dirty="0" smtClean="0"/>
              <a:t>Information</a:t>
            </a:r>
          </a:p>
          <a:p>
            <a:pPr marL="514350" indent="-514350">
              <a:buAutoNum type="arabicParenR"/>
            </a:pPr>
            <a:r>
              <a:rPr lang="en-GB" dirty="0" smtClean="0"/>
              <a:t>Consideration &amp; decision</a:t>
            </a:r>
          </a:p>
          <a:p>
            <a:pPr marL="514350" indent="-514350">
              <a:buAutoNum type="arabicParenR"/>
            </a:pPr>
            <a:r>
              <a:rPr lang="en-GB" dirty="0" smtClean="0"/>
              <a:t>Agreeing on actions</a:t>
            </a:r>
            <a:endParaRPr lang="en-GB" dirty="0"/>
          </a:p>
        </p:txBody>
      </p:sp>
      <p:pic>
        <p:nvPicPr>
          <p:cNvPr id="4" name="slide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9896" y="5013176"/>
            <a:ext cx="1295549" cy="1295549"/>
          </a:xfrm>
          <a:prstGeom prst="rect">
            <a:avLst/>
          </a:prstGeom>
        </p:spPr>
      </p:pic>
    </p:spTree>
    <p:extLst>
      <p:ext uri="{BB962C8B-B14F-4D97-AF65-F5344CB8AC3E}">
        <p14:creationId xmlns:p14="http://schemas.microsoft.com/office/powerpoint/2010/main" val="3968382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Follow-up meetings</a:t>
            </a:r>
            <a:endParaRPr lang="en-GB" dirty="0"/>
          </a:p>
        </p:txBody>
      </p:sp>
      <p:sp>
        <p:nvSpPr>
          <p:cNvPr id="3" name="Content Placeholder 2"/>
          <p:cNvSpPr>
            <a:spLocks noGrp="1"/>
          </p:cNvSpPr>
          <p:nvPr>
            <p:ph idx="1"/>
          </p:nvPr>
        </p:nvSpPr>
        <p:spPr>
          <a:xfrm>
            <a:off x="457200" y="1600200"/>
            <a:ext cx="8229600" cy="4925144"/>
          </a:xfrm>
        </p:spPr>
        <p:txBody>
          <a:bodyPr>
            <a:normAutofit/>
          </a:bodyPr>
          <a:lstStyle/>
          <a:p>
            <a:pPr>
              <a:buClr>
                <a:srgbClr val="00B050"/>
              </a:buClr>
            </a:pPr>
            <a:r>
              <a:rPr lang="en-GB" sz="3000" dirty="0" smtClean="0"/>
              <a:t>After the fist two face-to-face sessions, you will have follow-up sessions</a:t>
            </a:r>
          </a:p>
          <a:p>
            <a:pPr>
              <a:buClr>
                <a:srgbClr val="00B050"/>
              </a:buClr>
            </a:pPr>
            <a:r>
              <a:rPr lang="en-GB" sz="3000" dirty="0" smtClean="0"/>
              <a:t>They can be face-to-face </a:t>
            </a:r>
            <a:r>
              <a:rPr lang="en-GB" sz="3000" dirty="0"/>
              <a:t>or </a:t>
            </a:r>
            <a:r>
              <a:rPr lang="en-GB" sz="3000" dirty="0" smtClean="0"/>
              <a:t>by phone, video-call, Email or other agreed media</a:t>
            </a:r>
          </a:p>
          <a:p>
            <a:pPr>
              <a:buClr>
                <a:srgbClr val="00B050"/>
              </a:buClr>
            </a:pPr>
            <a:r>
              <a:rPr lang="en-GB" sz="3000" dirty="0" smtClean="0"/>
              <a:t>They must end with </a:t>
            </a:r>
            <a:r>
              <a:rPr lang="en-GB" sz="3000" dirty="0"/>
              <a:t>an explicit definition </a:t>
            </a:r>
            <a:r>
              <a:rPr lang="en-GB" sz="3000" dirty="0" smtClean="0"/>
              <a:t>and if needed revision of </a:t>
            </a:r>
            <a:r>
              <a:rPr lang="en-GB" sz="3000" dirty="0"/>
              <a:t>the </a:t>
            </a:r>
            <a:r>
              <a:rPr lang="en-GB" sz="3000" dirty="0" smtClean="0"/>
              <a:t>activity and actions for  the </a:t>
            </a:r>
            <a:r>
              <a:rPr lang="en-GB" sz="3000" dirty="0"/>
              <a:t>next </a:t>
            </a:r>
            <a:r>
              <a:rPr lang="en-GB" sz="3000" dirty="0" smtClean="0"/>
              <a:t>meeting</a:t>
            </a:r>
            <a:endParaRPr lang="en-GB" sz="3000" dirty="0"/>
          </a:p>
          <a:p>
            <a:endParaRPr lang="en-GB" dirty="0"/>
          </a:p>
        </p:txBody>
      </p:sp>
      <p:pic>
        <p:nvPicPr>
          <p:cNvPr id="4" name="Slide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146848"/>
            <a:ext cx="1162472" cy="1162472"/>
          </a:xfrm>
          <a:prstGeom prst="rect">
            <a:avLst/>
          </a:prstGeom>
        </p:spPr>
      </p:pic>
    </p:spTree>
    <p:extLst>
      <p:ext uri="{BB962C8B-B14F-4D97-AF65-F5344CB8AC3E}">
        <p14:creationId xmlns:p14="http://schemas.microsoft.com/office/powerpoint/2010/main" val="3755582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Follow-up meetings</a:t>
            </a:r>
            <a:endParaRPr lang="en-GB" dirty="0"/>
          </a:p>
        </p:txBody>
      </p:sp>
      <p:sp>
        <p:nvSpPr>
          <p:cNvPr id="3" name="Content Placeholder 2"/>
          <p:cNvSpPr>
            <a:spLocks noGrp="1"/>
          </p:cNvSpPr>
          <p:nvPr>
            <p:ph idx="1"/>
          </p:nvPr>
        </p:nvSpPr>
        <p:spPr>
          <a:xfrm>
            <a:off x="457200" y="1600200"/>
            <a:ext cx="8229600" cy="4925144"/>
          </a:xfrm>
        </p:spPr>
        <p:txBody>
          <a:bodyPr>
            <a:normAutofit/>
          </a:bodyPr>
          <a:lstStyle/>
          <a:p>
            <a:pPr marL="0" indent="0">
              <a:buNone/>
            </a:pPr>
            <a:r>
              <a:rPr lang="en-GB" sz="3000" b="1" i="1" dirty="0" smtClean="0"/>
              <a:t>Dealing with setbacks</a:t>
            </a:r>
          </a:p>
          <a:p>
            <a:pPr marL="0" indent="0">
              <a:buNone/>
            </a:pPr>
            <a:endParaRPr lang="en-GB" sz="3000" b="1" i="1" dirty="0" smtClean="0"/>
          </a:p>
          <a:p>
            <a:pPr>
              <a:buClr>
                <a:srgbClr val="00B050"/>
              </a:buClr>
            </a:pPr>
            <a:r>
              <a:rPr lang="en-GB" sz="3000" dirty="0" smtClean="0"/>
              <a:t>Identify what went well</a:t>
            </a:r>
            <a:endParaRPr lang="en-GB" sz="3000" dirty="0"/>
          </a:p>
          <a:p>
            <a:pPr>
              <a:buClr>
                <a:srgbClr val="00B050"/>
              </a:buClr>
            </a:pPr>
            <a:r>
              <a:rPr lang="en-GB" sz="3000" dirty="0" smtClean="0"/>
              <a:t>Empathise with their concerns</a:t>
            </a:r>
          </a:p>
          <a:p>
            <a:pPr>
              <a:buClr>
                <a:srgbClr val="00B050"/>
              </a:buClr>
            </a:pPr>
            <a:r>
              <a:rPr lang="en-GB" sz="3000" dirty="0" smtClean="0"/>
              <a:t>Praise patients for their efforts</a:t>
            </a:r>
          </a:p>
          <a:p>
            <a:pPr>
              <a:buClr>
                <a:srgbClr val="00B050"/>
              </a:buClr>
            </a:pPr>
            <a:r>
              <a:rPr lang="en-GB" sz="3000" dirty="0" smtClean="0"/>
              <a:t>Revise the activity or any actions as appropriate</a:t>
            </a:r>
            <a:endParaRPr lang="en-GB" sz="3000" dirty="0"/>
          </a:p>
          <a:p>
            <a:endParaRPr lang="en-GB" dirty="0"/>
          </a:p>
        </p:txBody>
      </p:sp>
      <p:pic>
        <p:nvPicPr>
          <p:cNvPr id="4" name="Slide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321295"/>
            <a:ext cx="1187624" cy="1187624"/>
          </a:xfrm>
          <a:prstGeom prst="rect">
            <a:avLst/>
          </a:prstGeom>
        </p:spPr>
      </p:pic>
    </p:spTree>
    <p:extLst>
      <p:ext uri="{BB962C8B-B14F-4D97-AF65-F5344CB8AC3E}">
        <p14:creationId xmlns:p14="http://schemas.microsoft.com/office/powerpoint/2010/main" val="811112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a:bodyPr>
          <a:lstStyle/>
          <a:p>
            <a:r>
              <a:rPr lang="en-GB" dirty="0" smtClean="0"/>
              <a:t>SFT techniques </a:t>
            </a:r>
            <a:endParaRPr lang="en-GB" dirty="0"/>
          </a:p>
        </p:txBody>
      </p:sp>
      <p:sp>
        <p:nvSpPr>
          <p:cNvPr id="3" name="Content Placeholder 2"/>
          <p:cNvSpPr>
            <a:spLocks noGrp="1"/>
          </p:cNvSpPr>
          <p:nvPr>
            <p:ph idx="1"/>
          </p:nvPr>
        </p:nvSpPr>
        <p:spPr/>
        <p:txBody>
          <a:bodyPr>
            <a:normAutofit/>
          </a:bodyPr>
          <a:lstStyle/>
          <a:p>
            <a:pPr marL="0" lvl="0" indent="0">
              <a:buNone/>
            </a:pPr>
            <a:r>
              <a:rPr lang="en-GB" sz="3000" b="1" i="1" dirty="0" smtClean="0"/>
              <a:t>Compliments - Example</a:t>
            </a:r>
          </a:p>
          <a:p>
            <a:pPr marL="0" lvl="0" indent="0">
              <a:buNone/>
            </a:pPr>
            <a:endParaRPr lang="en-GB" sz="3000" i="1" dirty="0"/>
          </a:p>
          <a:p>
            <a:pPr marL="0" indent="0">
              <a:buNone/>
            </a:pPr>
            <a:r>
              <a:rPr lang="en-GB" sz="3000" dirty="0" smtClean="0"/>
              <a:t>“</a:t>
            </a:r>
            <a:r>
              <a:rPr lang="en-GB" sz="3000" dirty="0"/>
              <a:t>I can see that you have really </a:t>
            </a:r>
            <a:r>
              <a:rPr lang="en-GB" sz="3000" dirty="0" smtClean="0"/>
              <a:t>put a lot of effort in attending cooking classes. </a:t>
            </a:r>
            <a:r>
              <a:rPr lang="en-GB" sz="3000" dirty="0"/>
              <a:t>Even </a:t>
            </a:r>
            <a:r>
              <a:rPr lang="en-GB" sz="3000" dirty="0" smtClean="0"/>
              <a:t>though </a:t>
            </a:r>
            <a:r>
              <a:rPr lang="en-GB" sz="3000" dirty="0"/>
              <a:t>you didn’t manage to stay for the whole </a:t>
            </a:r>
            <a:r>
              <a:rPr lang="en-GB" sz="3000" dirty="0" smtClean="0"/>
              <a:t>class, there are many positives: you managed to get out of your house, take public transport and interact with new people for some time. Can/shall we build on this?”</a:t>
            </a:r>
            <a:endParaRPr lang="en-GB" sz="3000" dirty="0"/>
          </a:p>
          <a:p>
            <a:pPr marL="0" indent="0">
              <a:buNone/>
            </a:pPr>
            <a:endParaRPr lang="en-GB" dirty="0"/>
          </a:p>
          <a:p>
            <a:endParaRPr lang="en-GB" dirty="0"/>
          </a:p>
        </p:txBody>
      </p:sp>
    </p:spTree>
    <p:extLst>
      <p:ext uri="{BB962C8B-B14F-4D97-AF65-F5344CB8AC3E}">
        <p14:creationId xmlns:p14="http://schemas.microsoft.com/office/powerpoint/2010/main" val="2550431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Follow-up meetings</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sz="3000" b="1" i="1" dirty="0" smtClean="0"/>
              <a:t>Changing the activity</a:t>
            </a:r>
          </a:p>
          <a:p>
            <a:endParaRPr lang="en-GB" sz="3000" dirty="0"/>
          </a:p>
          <a:p>
            <a:pPr>
              <a:buClr>
                <a:srgbClr val="00B050"/>
              </a:buClr>
            </a:pPr>
            <a:r>
              <a:rPr lang="en-GB" sz="3000" dirty="0" smtClean="0"/>
              <a:t>Each activity should be tried for at least three months unless there are exceptional circumstances (activity not available anymore, patient not at all interested)</a:t>
            </a:r>
          </a:p>
          <a:p>
            <a:pPr>
              <a:buClr>
                <a:srgbClr val="00B050"/>
              </a:buClr>
            </a:pPr>
            <a:r>
              <a:rPr lang="en-GB" sz="3000" dirty="0" smtClean="0"/>
              <a:t>If you </a:t>
            </a:r>
            <a:r>
              <a:rPr lang="en-GB" sz="3000" dirty="0"/>
              <a:t>and </a:t>
            </a:r>
            <a:r>
              <a:rPr lang="en-GB" sz="3000" dirty="0" smtClean="0"/>
              <a:t>the </a:t>
            </a:r>
            <a:r>
              <a:rPr lang="en-GB" sz="3000" dirty="0"/>
              <a:t>service user </a:t>
            </a:r>
            <a:r>
              <a:rPr lang="en-GB" sz="3000" dirty="0" smtClean="0"/>
              <a:t>agree that </a:t>
            </a:r>
            <a:r>
              <a:rPr lang="en-GB" sz="3000" dirty="0"/>
              <a:t>the originally planned activity does not work, </a:t>
            </a:r>
            <a:r>
              <a:rPr lang="en-GB" sz="3000" dirty="0" smtClean="0"/>
              <a:t>arrange a </a:t>
            </a:r>
            <a:r>
              <a:rPr lang="en-GB" sz="3000" dirty="0"/>
              <a:t>face-to-face meeting </a:t>
            </a:r>
            <a:endParaRPr lang="en-GB" sz="3000" dirty="0" smtClean="0"/>
          </a:p>
          <a:p>
            <a:pPr>
              <a:buClr>
                <a:srgbClr val="00B050"/>
              </a:buClr>
            </a:pPr>
            <a:r>
              <a:rPr lang="en-GB" sz="3000" dirty="0" smtClean="0"/>
              <a:t>Repeat steps 4 - </a:t>
            </a:r>
            <a:r>
              <a:rPr lang="en-GB" sz="3000" dirty="0"/>
              <a:t>8 </a:t>
            </a:r>
          </a:p>
          <a:p>
            <a:endParaRPr lang="en-GB" dirty="0"/>
          </a:p>
        </p:txBody>
      </p:sp>
      <p:pic>
        <p:nvPicPr>
          <p:cNvPr id="4" name="Slide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367135"/>
            <a:ext cx="1141784" cy="1141784"/>
          </a:xfrm>
          <a:prstGeom prst="rect">
            <a:avLst/>
          </a:prstGeom>
        </p:spPr>
      </p:pic>
    </p:spTree>
    <p:extLst>
      <p:ext uri="{BB962C8B-B14F-4D97-AF65-F5344CB8AC3E}">
        <p14:creationId xmlns:p14="http://schemas.microsoft.com/office/powerpoint/2010/main" val="2242789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Content Placeholder 2"/>
          <p:cNvSpPr>
            <a:spLocks noGrp="1"/>
          </p:cNvSpPr>
          <p:nvPr>
            <p:ph idx="1"/>
          </p:nvPr>
        </p:nvSpPr>
        <p:spPr/>
        <p:txBody>
          <a:bodyPr/>
          <a:lstStyle/>
          <a:p>
            <a:pPr>
              <a:buClr>
                <a:srgbClr val="00B050"/>
              </a:buClr>
            </a:pPr>
            <a:r>
              <a:rPr lang="en-GB" i="1" dirty="0" smtClean="0">
                <a:hlinkClick r:id="rId3" action="ppaction://hlinkfile"/>
              </a:rPr>
              <a:t>Handout 2- Marc's Progress.docx</a:t>
            </a:r>
            <a:endParaRPr lang="en-GB" i="1" dirty="0" smtClean="0"/>
          </a:p>
          <a:p>
            <a:pPr>
              <a:buClr>
                <a:srgbClr val="00B050"/>
              </a:buClr>
            </a:pPr>
            <a:endParaRPr lang="en-GB" i="1" dirty="0" smtClean="0"/>
          </a:p>
          <a:p>
            <a:pPr>
              <a:buClr>
                <a:srgbClr val="00B050"/>
              </a:buClr>
            </a:pPr>
            <a:r>
              <a:rPr lang="en-GB" i="1" dirty="0" smtClean="0"/>
              <a:t>Please identify positive efforts of Marc and think about how you can help him formulate further plans</a:t>
            </a:r>
            <a:endParaRPr lang="en-GB" i="1" dirty="0"/>
          </a:p>
        </p:txBody>
      </p:sp>
    </p:spTree>
    <p:extLst>
      <p:ext uri="{BB962C8B-B14F-4D97-AF65-F5344CB8AC3E}">
        <p14:creationId xmlns:p14="http://schemas.microsoft.com/office/powerpoint/2010/main" val="293084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Between meetings</a:t>
            </a:r>
            <a:endParaRPr lang="en-GB" dirty="0"/>
          </a:p>
        </p:txBody>
      </p:sp>
      <p:sp>
        <p:nvSpPr>
          <p:cNvPr id="3" name="Content Placeholder 2"/>
          <p:cNvSpPr>
            <a:spLocks noGrp="1"/>
          </p:cNvSpPr>
          <p:nvPr>
            <p:ph idx="1"/>
          </p:nvPr>
        </p:nvSpPr>
        <p:spPr/>
        <p:txBody>
          <a:bodyPr>
            <a:normAutofit/>
          </a:bodyPr>
          <a:lstStyle/>
          <a:p>
            <a:pPr>
              <a:buClr>
                <a:srgbClr val="00B050"/>
              </a:buClr>
            </a:pPr>
            <a:r>
              <a:rPr lang="en-GB" sz="3000" dirty="0" smtClean="0"/>
              <a:t>Additional phone availability can be agreed– but only at specific times and related to social activities (e.g. when trying a new activity for the first time) </a:t>
            </a:r>
          </a:p>
          <a:p>
            <a:pPr>
              <a:buClr>
                <a:srgbClr val="00B050"/>
              </a:buClr>
            </a:pPr>
            <a:r>
              <a:rPr lang="en-GB" sz="3000" dirty="0" smtClean="0"/>
              <a:t>Phone availability should be </a:t>
            </a:r>
            <a:r>
              <a:rPr lang="en-GB" sz="3000" dirty="0"/>
              <a:t>shortly before, during or after an </a:t>
            </a:r>
            <a:r>
              <a:rPr lang="en-GB" sz="3000" dirty="0" smtClean="0"/>
              <a:t>activity</a:t>
            </a:r>
          </a:p>
          <a:p>
            <a:pPr>
              <a:buClr>
                <a:srgbClr val="00B050"/>
              </a:buClr>
            </a:pPr>
            <a:r>
              <a:rPr lang="en-GB" sz="3000" dirty="0" smtClean="0"/>
              <a:t>Content </a:t>
            </a:r>
            <a:r>
              <a:rPr lang="en-GB" sz="3000" dirty="0"/>
              <a:t>of the contacts is focused on issues directly related to the </a:t>
            </a:r>
            <a:r>
              <a:rPr lang="en-GB" sz="3000" dirty="0" smtClean="0"/>
              <a:t>activity</a:t>
            </a:r>
            <a:endParaRPr lang="en-GB" sz="3000" dirty="0"/>
          </a:p>
          <a:p>
            <a:pPr marL="0" indent="0">
              <a:buNone/>
            </a:pPr>
            <a:endParaRPr lang="en-GB" dirty="0"/>
          </a:p>
        </p:txBody>
      </p:sp>
      <p:pic>
        <p:nvPicPr>
          <p:cNvPr id="4" name="Slide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3208" y="5445224"/>
            <a:ext cx="1067296" cy="1067296"/>
          </a:xfrm>
          <a:prstGeom prst="rect">
            <a:avLst/>
          </a:prstGeom>
        </p:spPr>
      </p:pic>
    </p:spTree>
    <p:extLst>
      <p:ext uri="{BB962C8B-B14F-4D97-AF65-F5344CB8AC3E}">
        <p14:creationId xmlns:p14="http://schemas.microsoft.com/office/powerpoint/2010/main" val="3608006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Aims of the intervention</a:t>
            </a:r>
            <a:endParaRPr lang="en-GB" dirty="0"/>
          </a:p>
        </p:txBody>
      </p:sp>
      <p:sp>
        <p:nvSpPr>
          <p:cNvPr id="3" name="Content Placeholder 2"/>
          <p:cNvSpPr>
            <a:spLocks noGrp="1"/>
          </p:cNvSpPr>
          <p:nvPr>
            <p:ph idx="1"/>
          </p:nvPr>
        </p:nvSpPr>
        <p:spPr>
          <a:xfrm>
            <a:off x="457200" y="1988840"/>
            <a:ext cx="8229600" cy="4137323"/>
          </a:xfrm>
        </p:spPr>
        <p:txBody>
          <a:bodyPr/>
          <a:lstStyle/>
          <a:p>
            <a:pPr marL="0" indent="0">
              <a:buNone/>
            </a:pPr>
            <a:r>
              <a:rPr lang="en-GB" i="1" dirty="0" smtClean="0"/>
              <a:t>To improve social networks, quality of life and other health outcomes in people with psychosis.</a:t>
            </a:r>
          </a:p>
          <a:p>
            <a:pPr marL="0" indent="0">
              <a:buNone/>
            </a:pPr>
            <a:endParaRPr lang="en-GB" sz="2400" i="1" dirty="0"/>
          </a:p>
        </p:txBody>
      </p:sp>
    </p:spTree>
    <p:extLst>
      <p:ext uri="{BB962C8B-B14F-4D97-AF65-F5344CB8AC3E}">
        <p14:creationId xmlns:p14="http://schemas.microsoft.com/office/powerpoint/2010/main" val="2740270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Last session</a:t>
            </a:r>
            <a:endParaRPr lang="en-GB" dirty="0"/>
          </a:p>
        </p:txBody>
      </p:sp>
      <p:sp>
        <p:nvSpPr>
          <p:cNvPr id="3" name="Content Placeholder 2"/>
          <p:cNvSpPr>
            <a:spLocks noGrp="1"/>
          </p:cNvSpPr>
          <p:nvPr>
            <p:ph idx="1"/>
          </p:nvPr>
        </p:nvSpPr>
        <p:spPr/>
        <p:txBody>
          <a:bodyPr>
            <a:normAutofit/>
          </a:bodyPr>
          <a:lstStyle/>
          <a:p>
            <a:pPr>
              <a:buClr>
                <a:srgbClr val="00B050"/>
              </a:buClr>
            </a:pPr>
            <a:r>
              <a:rPr lang="en-GB" sz="3000" dirty="0" smtClean="0"/>
              <a:t>Final </a:t>
            </a:r>
            <a:r>
              <a:rPr lang="en-GB" sz="3000" dirty="0"/>
              <a:t>face-to-face </a:t>
            </a:r>
            <a:r>
              <a:rPr lang="en-GB" sz="3000" dirty="0" smtClean="0"/>
              <a:t>meeting</a:t>
            </a:r>
          </a:p>
          <a:p>
            <a:pPr>
              <a:buClr>
                <a:srgbClr val="00B050"/>
              </a:buClr>
            </a:pPr>
            <a:r>
              <a:rPr lang="en-GB" sz="3000" dirty="0" smtClean="0"/>
              <a:t>Discuss achievements and praise efforts</a:t>
            </a:r>
          </a:p>
          <a:p>
            <a:pPr>
              <a:buClr>
                <a:srgbClr val="00B050"/>
              </a:buClr>
            </a:pPr>
            <a:r>
              <a:rPr lang="en-GB" sz="3000" dirty="0" smtClean="0"/>
              <a:t>Discuss plans </a:t>
            </a:r>
            <a:r>
              <a:rPr lang="en-GB" sz="3000" dirty="0"/>
              <a:t>for the future </a:t>
            </a:r>
            <a:r>
              <a:rPr lang="en-GB" sz="3000" dirty="0" smtClean="0"/>
              <a:t>– how will they continue their activity/how will they find out about new activities  </a:t>
            </a:r>
          </a:p>
          <a:p>
            <a:pPr>
              <a:buClr>
                <a:srgbClr val="00B050"/>
              </a:buClr>
            </a:pPr>
            <a:r>
              <a:rPr lang="en-GB" sz="3000" dirty="0" smtClean="0"/>
              <a:t>Write a letter with these plans and contacts and options for them to access social activities independently</a:t>
            </a:r>
          </a:p>
        </p:txBody>
      </p:sp>
      <p:pic>
        <p:nvPicPr>
          <p:cNvPr id="4" name="Slide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299792"/>
            <a:ext cx="1117846" cy="1117846"/>
          </a:xfrm>
          <a:prstGeom prst="rect">
            <a:avLst/>
          </a:prstGeom>
        </p:spPr>
      </p:pic>
    </p:spTree>
    <p:extLst>
      <p:ext uri="{BB962C8B-B14F-4D97-AF65-F5344CB8AC3E}">
        <p14:creationId xmlns:p14="http://schemas.microsoft.com/office/powerpoint/2010/main" val="2254648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Optional </a:t>
            </a:r>
            <a:r>
              <a:rPr lang="en-GB" dirty="0" smtClean="0"/>
              <a:t>tool: Looking forward</a:t>
            </a:r>
            <a:endParaRPr lang="en-GB" dirty="0"/>
          </a:p>
        </p:txBody>
      </p:sp>
      <p:sp>
        <p:nvSpPr>
          <p:cNvPr id="4" name="Line 3"/>
          <p:cNvSpPr>
            <a:spLocks noChangeShapeType="1"/>
          </p:cNvSpPr>
          <p:nvPr/>
        </p:nvSpPr>
        <p:spPr bwMode="auto">
          <a:xfrm>
            <a:off x="323528" y="3374083"/>
            <a:ext cx="8591550" cy="1075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Text Box 4"/>
          <p:cNvSpPr txBox="1">
            <a:spLocks noChangeArrowheads="1"/>
          </p:cNvSpPr>
          <p:nvPr/>
        </p:nvSpPr>
        <p:spPr bwMode="auto">
          <a:xfrm>
            <a:off x="179512" y="3001073"/>
            <a:ext cx="741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800" dirty="0">
                <a:latin typeface="+mn-lt"/>
              </a:rPr>
              <a:t>Now</a:t>
            </a:r>
          </a:p>
        </p:txBody>
      </p:sp>
      <p:sp>
        <p:nvSpPr>
          <p:cNvPr id="6" name="Text Box 5"/>
          <p:cNvSpPr txBox="1">
            <a:spLocks noChangeArrowheads="1"/>
          </p:cNvSpPr>
          <p:nvPr/>
        </p:nvSpPr>
        <p:spPr bwMode="auto">
          <a:xfrm>
            <a:off x="6948264" y="2101498"/>
            <a:ext cx="196681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800" dirty="0">
                <a:latin typeface="+mn-lt"/>
              </a:rPr>
              <a:t>“In 12 months time I aim to </a:t>
            </a:r>
            <a:r>
              <a:rPr lang="en-GB" altLang="en-US" sz="1800" dirty="0" smtClean="0">
                <a:latin typeface="+mn-lt"/>
              </a:rPr>
              <a:t>learn to dance salsa”</a:t>
            </a:r>
            <a:endParaRPr lang="en-GB" altLang="en-US" sz="1800" dirty="0">
              <a:latin typeface="+mn-lt"/>
            </a:endParaRPr>
          </a:p>
        </p:txBody>
      </p:sp>
      <p:sp>
        <p:nvSpPr>
          <p:cNvPr id="7" name="TextBox 6"/>
          <p:cNvSpPr txBox="1"/>
          <p:nvPr/>
        </p:nvSpPr>
        <p:spPr>
          <a:xfrm>
            <a:off x="7740352" y="3622720"/>
            <a:ext cx="1174726" cy="369332"/>
          </a:xfrm>
          <a:prstGeom prst="rect">
            <a:avLst/>
          </a:prstGeom>
          <a:noFill/>
        </p:spPr>
        <p:txBody>
          <a:bodyPr wrap="square" rtlCol="0">
            <a:spAutoFit/>
          </a:bodyPr>
          <a:lstStyle/>
          <a:p>
            <a:r>
              <a:rPr lang="en-GB" dirty="0" smtClean="0"/>
              <a:t>Goal</a:t>
            </a:r>
            <a:endParaRPr lang="en-GB" dirty="0"/>
          </a:p>
        </p:txBody>
      </p:sp>
      <p:sp>
        <p:nvSpPr>
          <p:cNvPr id="8" name="Text Box 5"/>
          <p:cNvSpPr txBox="1">
            <a:spLocks noChangeArrowheads="1"/>
          </p:cNvSpPr>
          <p:nvPr/>
        </p:nvSpPr>
        <p:spPr bwMode="auto">
          <a:xfrm>
            <a:off x="323528" y="4467750"/>
            <a:ext cx="1497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800" dirty="0" smtClean="0">
                <a:latin typeface="+mn-lt"/>
              </a:rPr>
              <a:t>Hinder</a:t>
            </a:r>
            <a:endParaRPr lang="en-GB" altLang="en-US" sz="1800" dirty="0">
              <a:latin typeface="+mn-lt"/>
            </a:endParaRPr>
          </a:p>
        </p:txBody>
      </p:sp>
      <p:sp>
        <p:nvSpPr>
          <p:cNvPr id="9" name="Text Box 5"/>
          <p:cNvSpPr txBox="1">
            <a:spLocks noChangeArrowheads="1"/>
          </p:cNvSpPr>
          <p:nvPr/>
        </p:nvSpPr>
        <p:spPr bwMode="auto">
          <a:xfrm>
            <a:off x="323528" y="1916832"/>
            <a:ext cx="1497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80000"/>
              <a:buFont typeface="Arial" charset="0"/>
              <a:buChar char="►"/>
              <a:defRPr sz="3200">
                <a:solidFill>
                  <a:schemeClr val="tx1"/>
                </a:solidFill>
                <a:latin typeface="Tahoma" charset="0"/>
                <a:cs typeface="Arial" charset="0"/>
              </a:defRPr>
            </a:lvl1pPr>
            <a:lvl2pPr marL="742950" indent="-285750" eaLnBrk="0" hangingPunct="0">
              <a:spcBef>
                <a:spcPct val="20000"/>
              </a:spcBef>
              <a:buClr>
                <a:schemeClr val="folHlink"/>
              </a:buClr>
              <a:buFont typeface="Wingdings" pitchFamily="2" charset="2"/>
              <a:buChar char="§"/>
              <a:defRPr sz="2800">
                <a:solidFill>
                  <a:schemeClr val="tx1"/>
                </a:solidFill>
                <a:latin typeface="Tahoma" charset="0"/>
                <a:cs typeface="Arial" charset="0"/>
              </a:defRPr>
            </a:lvl2pPr>
            <a:lvl3pPr marL="1143000" indent="-228600" eaLnBrk="0" hangingPunct="0">
              <a:spcBef>
                <a:spcPct val="20000"/>
              </a:spcBef>
              <a:buClr>
                <a:schemeClr val="hlink"/>
              </a:buClr>
              <a:buSzPct val="80000"/>
              <a:buFont typeface="Arial" charset="0"/>
              <a:buChar char="►"/>
              <a:defRPr sz="2400">
                <a:solidFill>
                  <a:schemeClr val="tx1"/>
                </a:solidFill>
                <a:latin typeface="Tahoma" charset="0"/>
                <a:cs typeface="Arial" charset="0"/>
              </a:defRPr>
            </a:lvl3pPr>
            <a:lvl4pPr marL="1600200" indent="-228600" eaLnBrk="0" hangingPunct="0">
              <a:spcBef>
                <a:spcPct val="20000"/>
              </a:spcBef>
              <a:buClr>
                <a:schemeClr val="folHlink"/>
              </a:buClr>
              <a:buFont typeface="Wingdings" pitchFamily="2" charset="2"/>
              <a:buChar char="§"/>
              <a:defRPr sz="2000">
                <a:solidFill>
                  <a:schemeClr val="tx1"/>
                </a:solidFill>
                <a:latin typeface="Tahoma" charset="0"/>
                <a:cs typeface="Arial" charset="0"/>
              </a:defRPr>
            </a:lvl4pPr>
            <a:lvl5pPr marL="2057400" indent="-228600" eaLnBrk="0" hangingPunct="0">
              <a:spcBef>
                <a:spcPct val="20000"/>
              </a:spcBef>
              <a:buClr>
                <a:schemeClr val="hlink"/>
              </a:buClr>
              <a:buSzPct val="80000"/>
              <a:buFont typeface="Arial" charset="0"/>
              <a:buChar char="►"/>
              <a:defRPr sz="2000">
                <a:solidFill>
                  <a:schemeClr val="tx1"/>
                </a:solidFill>
                <a:latin typeface="Tahoma" charset="0"/>
                <a:cs typeface="Arial"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charset="0"/>
                <a:cs typeface="Arial" charset="0"/>
              </a:defRPr>
            </a:lvl9pPr>
          </a:lstStyle>
          <a:p>
            <a:pPr algn="ctr" eaLnBrk="1" hangingPunct="1">
              <a:spcBef>
                <a:spcPct val="50000"/>
              </a:spcBef>
              <a:buClrTx/>
              <a:buSzTx/>
              <a:buFontTx/>
              <a:buNone/>
            </a:pPr>
            <a:r>
              <a:rPr lang="en-GB" altLang="en-US" sz="1800" dirty="0" smtClean="0">
                <a:latin typeface="+mn-lt"/>
              </a:rPr>
              <a:t>Help</a:t>
            </a:r>
            <a:endParaRPr lang="en-GB" altLang="en-US" sz="1800" dirty="0">
              <a:latin typeface="+mn-lt"/>
            </a:endParaRPr>
          </a:p>
        </p:txBody>
      </p:sp>
    </p:spTree>
    <p:extLst>
      <p:ext uri="{BB962C8B-B14F-4D97-AF65-F5344CB8AC3E}">
        <p14:creationId xmlns:p14="http://schemas.microsoft.com/office/powerpoint/2010/main" val="3363210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Content Placeholder 2"/>
          <p:cNvSpPr>
            <a:spLocks noGrp="1"/>
          </p:cNvSpPr>
          <p:nvPr>
            <p:ph idx="1"/>
          </p:nvPr>
        </p:nvSpPr>
        <p:spPr/>
        <p:txBody>
          <a:bodyPr/>
          <a:lstStyle/>
          <a:p>
            <a:pPr>
              <a:buClr>
                <a:srgbClr val="00B050"/>
              </a:buClr>
            </a:pPr>
            <a:r>
              <a:rPr lang="en-GB" b="1" i="1" u="sng" dirty="0" smtClean="0">
                <a:solidFill>
                  <a:schemeClr val="accent3"/>
                </a:solidFill>
                <a:hlinkClick r:id="rId3" action="ppaction://hlinkfile"/>
              </a:rPr>
              <a:t>Handout 3- Marc's Future Plans.docx</a:t>
            </a:r>
            <a:endParaRPr lang="en-GB" b="1" i="1" u="sng" dirty="0" smtClean="0">
              <a:solidFill>
                <a:schemeClr val="accent3"/>
              </a:solidFill>
            </a:endParaRPr>
          </a:p>
          <a:p>
            <a:pPr>
              <a:buClr>
                <a:srgbClr val="00B050"/>
              </a:buClr>
            </a:pPr>
            <a:endParaRPr lang="en-GB" i="1" dirty="0" smtClean="0"/>
          </a:p>
          <a:p>
            <a:pPr>
              <a:buClr>
                <a:srgbClr val="00B050"/>
              </a:buClr>
            </a:pPr>
            <a:r>
              <a:rPr lang="en-GB" i="1" dirty="0" smtClean="0"/>
              <a:t>How would you discuss with Marc about future plans for social activities?</a:t>
            </a:r>
            <a:endParaRPr lang="en-GB" i="1" dirty="0"/>
          </a:p>
        </p:txBody>
      </p:sp>
    </p:spTree>
    <p:extLst>
      <p:ext uri="{BB962C8B-B14F-4D97-AF65-F5344CB8AC3E}">
        <p14:creationId xmlns:p14="http://schemas.microsoft.com/office/powerpoint/2010/main" val="2771010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Ending Letter</a:t>
            </a:r>
            <a:endParaRPr lang="en-GB" dirty="0"/>
          </a:p>
        </p:txBody>
      </p:sp>
      <p:sp>
        <p:nvSpPr>
          <p:cNvPr id="3" name="Content Placeholder 2"/>
          <p:cNvSpPr>
            <a:spLocks noGrp="1"/>
          </p:cNvSpPr>
          <p:nvPr>
            <p:ph idx="1"/>
          </p:nvPr>
        </p:nvSpPr>
        <p:spPr/>
        <p:txBody>
          <a:bodyPr/>
          <a:lstStyle/>
          <a:p>
            <a:pPr>
              <a:buClr>
                <a:srgbClr val="00B050"/>
              </a:buClr>
            </a:pPr>
            <a:r>
              <a:rPr lang="en-GB" dirty="0" smtClean="0"/>
              <a:t>An example letter </a:t>
            </a:r>
            <a:r>
              <a:rPr lang="en-GB" dirty="0"/>
              <a:t>in which the achievements are summarised and future plans specified - </a:t>
            </a:r>
            <a:r>
              <a:rPr lang="en-GB" dirty="0" smtClean="0">
                <a:hlinkClick r:id="rId3" action="ppaction://hlinkfile"/>
              </a:rPr>
              <a:t>Handout 4- Ending letter.docx</a:t>
            </a:r>
            <a:endParaRPr lang="en-GB" b="1" u="sng" dirty="0">
              <a:solidFill>
                <a:schemeClr val="accent3"/>
              </a:solidFill>
            </a:endParaRPr>
          </a:p>
          <a:p>
            <a:endParaRPr lang="en-GB" dirty="0"/>
          </a:p>
        </p:txBody>
      </p:sp>
    </p:spTree>
    <p:extLst>
      <p:ext uri="{BB962C8B-B14F-4D97-AF65-F5344CB8AC3E}">
        <p14:creationId xmlns:p14="http://schemas.microsoft.com/office/powerpoint/2010/main" val="572176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Key Contacts </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1404490"/>
              </p:ext>
            </p:extLst>
          </p:nvPr>
        </p:nvGraphicFramePr>
        <p:xfrm>
          <a:off x="251520" y="1763852"/>
          <a:ext cx="8640959" cy="2170690"/>
        </p:xfrm>
        <a:graphic>
          <a:graphicData uri="http://schemas.openxmlformats.org/drawingml/2006/table">
            <a:tbl>
              <a:tblPr firstRow="1" bandRow="1">
                <a:tableStyleId>{F5AB1C69-6EDB-4FF4-983F-18BD219EF322}</a:tableStyleId>
              </a:tblPr>
              <a:tblGrid>
                <a:gridCol w="280831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3600399">
                  <a:extLst>
                    <a:ext uri="{9D8B030D-6E8A-4147-A177-3AD203B41FA5}">
                      <a16:colId xmlns:a16="http://schemas.microsoft.com/office/drawing/2014/main" val="20002"/>
                    </a:ext>
                  </a:extLst>
                </a:gridCol>
              </a:tblGrid>
              <a:tr h="635623">
                <a:tc>
                  <a:txBody>
                    <a:bodyPr/>
                    <a:lstStyle/>
                    <a:p>
                      <a:r>
                        <a:rPr lang="en-GB" dirty="0" smtClean="0"/>
                        <a:t>Role</a:t>
                      </a:r>
                    </a:p>
                    <a:p>
                      <a:endParaRPr lang="en-GB" dirty="0"/>
                    </a:p>
                  </a:txBody>
                  <a:tcPr/>
                </a:tc>
                <a:tc>
                  <a:txBody>
                    <a:bodyPr/>
                    <a:lstStyle/>
                    <a:p>
                      <a:r>
                        <a:rPr lang="en-GB" dirty="0" smtClean="0"/>
                        <a:t>Name </a:t>
                      </a:r>
                      <a:endParaRPr lang="en-GB" dirty="0"/>
                    </a:p>
                  </a:txBody>
                  <a:tcPr/>
                </a:tc>
                <a:tc>
                  <a:txBody>
                    <a:bodyPr/>
                    <a:lstStyle/>
                    <a:p>
                      <a:r>
                        <a:rPr lang="en-GB" dirty="0" smtClean="0"/>
                        <a:t>Email </a:t>
                      </a:r>
                      <a:endParaRPr lang="en-GB" dirty="0"/>
                    </a:p>
                  </a:txBody>
                  <a:tcPr/>
                </a:tc>
                <a:extLst>
                  <a:ext uri="{0D108BD9-81ED-4DB2-BD59-A6C34878D82A}">
                    <a16:rowId xmlns:a16="http://schemas.microsoft.com/office/drawing/2014/main" val="10000"/>
                  </a:ext>
                </a:extLst>
              </a:tr>
              <a:tr h="900359">
                <a:tc>
                  <a:txBody>
                    <a:bodyPr/>
                    <a:lstStyle/>
                    <a:p>
                      <a:r>
                        <a:rPr lang="en-GB" dirty="0" smtClean="0"/>
                        <a:t>Trial</a:t>
                      </a:r>
                      <a:r>
                        <a:rPr lang="en-GB" baseline="0" dirty="0" smtClean="0"/>
                        <a:t> manager</a:t>
                      </a:r>
                    </a:p>
                  </a:txBody>
                  <a:tcPr/>
                </a:tc>
                <a:tc>
                  <a:txBody>
                    <a:bodyPr/>
                    <a:lstStyle/>
                    <a:p>
                      <a:r>
                        <a:rPr lang="en-GB" dirty="0" smtClean="0"/>
                        <a:t>Ms Agnes</a:t>
                      </a:r>
                      <a:r>
                        <a:rPr lang="en-GB" baseline="0" dirty="0" smtClean="0"/>
                        <a:t> Chevalier </a:t>
                      </a:r>
                    </a:p>
                  </a:txBody>
                  <a:tcPr/>
                </a:tc>
                <a:tc>
                  <a:txBody>
                    <a:bodyPr/>
                    <a:lstStyle/>
                    <a:p>
                      <a:r>
                        <a:rPr lang="en-GB" dirty="0" smtClean="0">
                          <a:solidFill>
                            <a:schemeClr val="tx1"/>
                          </a:solidFill>
                          <a:hlinkClick r:id="rId5"/>
                        </a:rPr>
                        <a:t>agnes.chevalier@nhs.net</a:t>
                      </a:r>
                      <a:r>
                        <a:rPr lang="en-GB" baseline="0" dirty="0" smtClean="0">
                          <a:solidFill>
                            <a:schemeClr val="tx1"/>
                          </a:solidFill>
                        </a:rPr>
                        <a:t> </a:t>
                      </a:r>
                    </a:p>
                    <a:p>
                      <a:endParaRPr lang="en-GB" dirty="0">
                        <a:solidFill>
                          <a:schemeClr val="tx1"/>
                        </a:solidFill>
                      </a:endParaRPr>
                    </a:p>
                  </a:txBody>
                  <a:tcPr/>
                </a:tc>
                <a:extLst>
                  <a:ext uri="{0D108BD9-81ED-4DB2-BD59-A6C34878D82A}">
                    <a16:rowId xmlns:a16="http://schemas.microsoft.com/office/drawing/2014/main" val="10005"/>
                  </a:ext>
                </a:extLst>
              </a:tr>
              <a:tr h="630251">
                <a:tc>
                  <a:txBody>
                    <a:bodyPr/>
                    <a:lstStyle/>
                    <a:p>
                      <a:r>
                        <a:rPr lang="en-GB" dirty="0" smtClean="0"/>
                        <a:t>Chief Investigator</a:t>
                      </a:r>
                      <a:r>
                        <a:rPr lang="en-GB" baseline="0" dirty="0" smtClean="0"/>
                        <a:t> </a:t>
                      </a:r>
                      <a:endParaRPr lang="en-GB" dirty="0"/>
                    </a:p>
                  </a:txBody>
                  <a:tcPr/>
                </a:tc>
                <a:tc>
                  <a:txBody>
                    <a:bodyPr/>
                    <a:lstStyle/>
                    <a:p>
                      <a:r>
                        <a:rPr lang="en-GB" baseline="0" dirty="0" smtClean="0"/>
                        <a:t>Dr Domenico </a:t>
                      </a:r>
                      <a:r>
                        <a:rPr lang="en-GB" baseline="0" dirty="0" err="1" smtClean="0"/>
                        <a:t>Giacco</a:t>
                      </a:r>
                      <a:r>
                        <a:rPr lang="en-GB" baseline="0" dirty="0" smtClean="0"/>
                        <a:t> </a:t>
                      </a:r>
                    </a:p>
                  </a:txBody>
                  <a:tcPr/>
                </a:tc>
                <a:tc>
                  <a:txBody>
                    <a:bodyPr/>
                    <a:lstStyle/>
                    <a:p>
                      <a:r>
                        <a:rPr lang="en-GB" dirty="0" smtClean="0">
                          <a:solidFill>
                            <a:schemeClr val="tx1"/>
                          </a:solidFill>
                          <a:hlinkClick r:id="rId6"/>
                        </a:rPr>
                        <a:t>Domenico.giacco@warwick.ac.uk</a:t>
                      </a:r>
                      <a:r>
                        <a:rPr lang="en-GB" baseline="0" dirty="0" smtClean="0">
                          <a:solidFill>
                            <a:schemeClr val="tx1"/>
                          </a:solidFill>
                        </a:rPr>
                        <a:t> </a:t>
                      </a:r>
                      <a:endParaRPr lang="en-GB" dirty="0">
                        <a:solidFill>
                          <a:schemeClr val="tx1"/>
                        </a:solidFill>
                      </a:endParaRPr>
                    </a:p>
                  </a:txBody>
                  <a:tcPr/>
                </a:tc>
                <a:extLst>
                  <a:ext uri="{0D108BD9-81ED-4DB2-BD59-A6C34878D82A}">
                    <a16:rowId xmlns:a16="http://schemas.microsoft.com/office/drawing/2014/main" val="10006"/>
                  </a:ext>
                </a:extLst>
              </a:tr>
            </a:tbl>
          </a:graphicData>
        </a:graphic>
      </p:graphicFrame>
      <p:pic>
        <p:nvPicPr>
          <p:cNvPr id="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260647"/>
            <a:ext cx="2771775" cy="126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82805" y="5301208"/>
            <a:ext cx="1126480" cy="1126480"/>
          </a:xfrm>
          <a:prstGeom prst="rect">
            <a:avLst/>
          </a:prstGeom>
        </p:spPr>
      </p:pic>
    </p:spTree>
    <p:extLst>
      <p:ext uri="{BB962C8B-B14F-4D97-AF65-F5344CB8AC3E}">
        <p14:creationId xmlns:p14="http://schemas.microsoft.com/office/powerpoint/2010/main" val="2830051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and further reading</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it-IT" sz="2400" b="1" i="1" dirty="0"/>
              <a:t>Terzian E, Tognoni G, Bracco R, et al. </a:t>
            </a:r>
            <a:r>
              <a:rPr lang="en-US" sz="2400" b="1" i="1" dirty="0"/>
              <a:t>(2013).</a:t>
            </a:r>
            <a:r>
              <a:rPr lang="en-US" sz="2400" i="1" dirty="0"/>
              <a:t> </a:t>
            </a:r>
            <a:r>
              <a:rPr lang="en-US" sz="2400" dirty="0"/>
              <a:t>Social network intervention in patients with schizophrenia and marked social withdrawal: a randomized controlled study. </a:t>
            </a:r>
            <a:r>
              <a:rPr lang="en-US" sz="2400" i="1" dirty="0"/>
              <a:t>Can J Psychiatry.</a:t>
            </a:r>
            <a:r>
              <a:rPr lang="en-US" sz="2400" b="1" dirty="0"/>
              <a:t> 58</a:t>
            </a:r>
            <a:r>
              <a:rPr lang="en-US" sz="2400" dirty="0"/>
              <a:t>, 622-31</a:t>
            </a:r>
            <a:r>
              <a:rPr lang="en-US" sz="2400" dirty="0" smtClean="0"/>
              <a:t>.</a:t>
            </a:r>
          </a:p>
          <a:p>
            <a:pPr marL="0" indent="0">
              <a:buNone/>
            </a:pPr>
            <a:endParaRPr lang="en-GB" sz="2400" dirty="0"/>
          </a:p>
          <a:p>
            <a:pPr marL="0" indent="0">
              <a:buNone/>
            </a:pPr>
            <a:r>
              <a:rPr lang="en-GB" sz="2400" b="1" i="1" dirty="0"/>
              <a:t>Treasure, J. (2004). </a:t>
            </a:r>
            <a:r>
              <a:rPr lang="en-GB" sz="2400" dirty="0"/>
              <a:t>Motivational interviewing. </a:t>
            </a:r>
            <a:r>
              <a:rPr lang="en-GB" sz="2400" i="1" dirty="0"/>
              <a:t>Advances in Psychiatric Treatment</a:t>
            </a:r>
            <a:r>
              <a:rPr lang="en-GB" sz="2400" dirty="0"/>
              <a:t>, 10(5), 331-337</a:t>
            </a:r>
            <a:r>
              <a:rPr lang="en-GB" sz="2400" dirty="0" smtClean="0"/>
              <a:t>.</a:t>
            </a:r>
          </a:p>
          <a:p>
            <a:endParaRPr lang="en-GB" sz="2400" dirty="0"/>
          </a:p>
          <a:p>
            <a:pPr marL="0" indent="0">
              <a:buNone/>
            </a:pPr>
            <a:r>
              <a:rPr lang="en-GB" sz="2400" b="1" i="1" dirty="0"/>
              <a:t>Miller, W. R., &amp; </a:t>
            </a:r>
            <a:r>
              <a:rPr lang="en-GB" sz="2400" b="1" i="1" dirty="0" err="1"/>
              <a:t>Rollnick</a:t>
            </a:r>
            <a:r>
              <a:rPr lang="en-GB" sz="2400" b="1" i="1" dirty="0"/>
              <a:t>, S. (2012).</a:t>
            </a:r>
            <a:r>
              <a:rPr lang="en-GB" sz="2400" dirty="0"/>
              <a:t> </a:t>
            </a:r>
            <a:r>
              <a:rPr lang="en-GB" sz="2400" i="1" dirty="0"/>
              <a:t>Motivational interviewing: Helping people change</a:t>
            </a:r>
            <a:r>
              <a:rPr lang="en-GB" sz="2400" dirty="0"/>
              <a:t>. Guilford press</a:t>
            </a:r>
            <a:r>
              <a:rPr lang="en-GB" sz="2400" dirty="0" smtClean="0"/>
              <a:t>.</a:t>
            </a:r>
          </a:p>
          <a:p>
            <a:pPr marL="0" indent="0">
              <a:buNone/>
            </a:pPr>
            <a:endParaRPr lang="en-GB" sz="2400" dirty="0" smtClean="0"/>
          </a:p>
          <a:p>
            <a:pPr marL="0" indent="0">
              <a:buNone/>
            </a:pPr>
            <a:r>
              <a:rPr lang="en-GB" sz="2400" b="1" i="1" dirty="0"/>
              <a:t>de </a:t>
            </a:r>
            <a:r>
              <a:rPr lang="en-GB" sz="2400" b="1" i="1" dirty="0" err="1"/>
              <a:t>Shazer</a:t>
            </a:r>
            <a:r>
              <a:rPr lang="en-GB" sz="2400" b="1" i="1" dirty="0"/>
              <a:t>, S., Dolan, Y., </a:t>
            </a:r>
            <a:r>
              <a:rPr lang="en-GB" sz="2400" b="1" i="1" dirty="0" err="1"/>
              <a:t>Korman</a:t>
            </a:r>
            <a:r>
              <a:rPr lang="en-GB" sz="2400" b="1" i="1" dirty="0"/>
              <a:t>, H., </a:t>
            </a:r>
            <a:r>
              <a:rPr lang="en-GB" sz="2400" b="1" i="1" dirty="0" err="1"/>
              <a:t>Trepper</a:t>
            </a:r>
            <a:r>
              <a:rPr lang="en-GB" sz="2400" b="1" i="1" dirty="0"/>
              <a:t>, T. </a:t>
            </a:r>
            <a:r>
              <a:rPr lang="en-GB" sz="2400" b="1" i="1" dirty="0" err="1"/>
              <a:t>S.,McCollum</a:t>
            </a:r>
            <a:r>
              <a:rPr lang="en-GB" sz="2400" b="1" i="1" dirty="0"/>
              <a:t>, E. E</a:t>
            </a:r>
            <a:r>
              <a:rPr lang="en-GB" sz="2400" b="1" i="1" dirty="0" smtClean="0"/>
              <a:t>.,&amp; </a:t>
            </a:r>
            <a:r>
              <a:rPr lang="en-GB" sz="2400" b="1" i="1" dirty="0"/>
              <a:t>Berg, I. K. (2007). </a:t>
            </a:r>
            <a:r>
              <a:rPr lang="en-GB" sz="2400" i="1" dirty="0"/>
              <a:t>More than miracles: The state of the art </a:t>
            </a:r>
            <a:r>
              <a:rPr lang="en-GB" sz="2400" i="1" dirty="0" smtClean="0"/>
              <a:t>of solution-focused </a:t>
            </a:r>
            <a:r>
              <a:rPr lang="en-GB" sz="2400" i="1" dirty="0"/>
              <a:t>brief therapy. </a:t>
            </a:r>
            <a:r>
              <a:rPr lang="en-GB" sz="2400" dirty="0"/>
              <a:t>New York, NY: Haworth Press.</a:t>
            </a:r>
          </a:p>
        </p:txBody>
      </p:sp>
    </p:spTree>
    <p:extLst>
      <p:ext uri="{BB962C8B-B14F-4D97-AF65-F5344CB8AC3E}">
        <p14:creationId xmlns:p14="http://schemas.microsoft.com/office/powerpoint/2010/main" val="394077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Content Placeholder 2"/>
          <p:cNvSpPr>
            <a:spLocks noGrp="1"/>
          </p:cNvSpPr>
          <p:nvPr>
            <p:ph idx="1"/>
          </p:nvPr>
        </p:nvSpPr>
        <p:spPr>
          <a:xfrm>
            <a:off x="457200" y="1844824"/>
            <a:ext cx="8229600" cy="4525963"/>
          </a:xfrm>
        </p:spPr>
        <p:txBody>
          <a:bodyPr>
            <a:normAutofit/>
          </a:bodyPr>
          <a:lstStyle/>
          <a:p>
            <a:pPr>
              <a:spcBef>
                <a:spcPts val="1200"/>
              </a:spcBef>
              <a:buClr>
                <a:srgbClr val="009639"/>
              </a:buClr>
              <a:defRPr/>
            </a:pPr>
            <a:r>
              <a:rPr lang="it-IT" altLang="en-US" dirty="0"/>
              <a:t>Based on a previous intervention </a:t>
            </a:r>
            <a:r>
              <a:rPr lang="it-IT" altLang="en-US" dirty="0" smtClean="0"/>
              <a:t>found to be helpful in </a:t>
            </a:r>
            <a:r>
              <a:rPr lang="it-IT" altLang="en-US" dirty="0"/>
              <a:t>Italy </a:t>
            </a:r>
            <a:r>
              <a:rPr lang="it-IT" altLang="en-US" dirty="0"/>
              <a:t>(Terzian et al., 2013)</a:t>
            </a:r>
          </a:p>
          <a:p>
            <a:pPr>
              <a:spcBef>
                <a:spcPts val="1200"/>
              </a:spcBef>
              <a:buClr>
                <a:srgbClr val="009639"/>
              </a:buClr>
              <a:defRPr/>
            </a:pPr>
            <a:r>
              <a:rPr lang="it-IT" altLang="en-US" dirty="0" smtClean="0"/>
              <a:t>Adapted for the NHS context in a large research programme of research across 8 years </a:t>
            </a:r>
          </a:p>
          <a:p>
            <a:pPr>
              <a:spcBef>
                <a:spcPts val="1200"/>
              </a:spcBef>
              <a:buClr>
                <a:srgbClr val="009639"/>
              </a:buClr>
              <a:defRPr/>
            </a:pPr>
            <a:r>
              <a:rPr lang="en-GB" dirty="0" smtClean="0"/>
              <a:t>Theoretical underpinnings: Patient-centred approach; Motivational Interviewing (MI); Solution </a:t>
            </a:r>
            <a:r>
              <a:rPr lang="en-GB" dirty="0"/>
              <a:t>Focused </a:t>
            </a:r>
            <a:r>
              <a:rPr lang="en-GB" dirty="0" smtClean="0"/>
              <a:t>Therapy (SFT)</a:t>
            </a:r>
            <a:endParaRPr lang="en-GB" dirty="0"/>
          </a:p>
          <a:p>
            <a:pPr>
              <a:spcBef>
                <a:spcPts val="1200"/>
              </a:spcBef>
              <a:buClr>
                <a:srgbClr val="009639"/>
              </a:buClr>
              <a:defRPr/>
            </a:pPr>
            <a:endParaRPr lang="en-GB" dirty="0"/>
          </a:p>
        </p:txBody>
      </p:sp>
      <p:pic>
        <p:nvPicPr>
          <p:cNvPr id="5" name="Slide 5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113234"/>
            <a:ext cx="1018456" cy="1018456"/>
          </a:xfrm>
          <a:prstGeom prst="rect">
            <a:avLst/>
          </a:prstGeom>
        </p:spPr>
      </p:pic>
    </p:spTree>
    <p:extLst>
      <p:ext uri="{BB962C8B-B14F-4D97-AF65-F5344CB8AC3E}">
        <p14:creationId xmlns:p14="http://schemas.microsoft.com/office/powerpoint/2010/main" val="2558849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General structure</a:t>
            </a:r>
            <a:endParaRPr lang="en-GB" dirty="0"/>
          </a:p>
        </p:txBody>
      </p:sp>
      <p:sp>
        <p:nvSpPr>
          <p:cNvPr id="3" name="Content Placeholder 2"/>
          <p:cNvSpPr>
            <a:spLocks noGrp="1"/>
          </p:cNvSpPr>
          <p:nvPr>
            <p:ph idx="1"/>
          </p:nvPr>
        </p:nvSpPr>
        <p:spPr>
          <a:xfrm>
            <a:off x="457200" y="1417638"/>
            <a:ext cx="8229600" cy="5141168"/>
          </a:xfrm>
        </p:spPr>
        <p:txBody>
          <a:bodyPr>
            <a:normAutofit/>
          </a:bodyPr>
          <a:lstStyle/>
          <a:p>
            <a:pPr>
              <a:spcBef>
                <a:spcPts val="1200"/>
              </a:spcBef>
              <a:buClr>
                <a:srgbClr val="009639"/>
              </a:buClr>
              <a:defRPr/>
            </a:pPr>
            <a:r>
              <a:rPr lang="en-GB" dirty="0" smtClean="0"/>
              <a:t>Approx. 6 </a:t>
            </a:r>
            <a:r>
              <a:rPr lang="en-GB" dirty="0"/>
              <a:t>sessions (over 6 months)</a:t>
            </a:r>
          </a:p>
          <a:p>
            <a:pPr>
              <a:spcBef>
                <a:spcPts val="1200"/>
              </a:spcBef>
              <a:buClr>
                <a:srgbClr val="009639"/>
              </a:buClr>
              <a:defRPr/>
            </a:pPr>
            <a:r>
              <a:rPr lang="en-GB" dirty="0" smtClean="0"/>
              <a:t>Meeting </a:t>
            </a:r>
            <a:r>
              <a:rPr lang="en-GB" dirty="0"/>
              <a:t>1-2 </a:t>
            </a:r>
          </a:p>
          <a:p>
            <a:pPr lvl="1"/>
            <a:r>
              <a:rPr lang="en-GB" dirty="0" smtClean="0"/>
              <a:t>60-90mins</a:t>
            </a:r>
          </a:p>
          <a:p>
            <a:pPr lvl="1"/>
            <a:r>
              <a:rPr lang="en-GB" dirty="0" smtClean="0"/>
              <a:t>Ideally face-to-face </a:t>
            </a:r>
          </a:p>
          <a:p>
            <a:pPr>
              <a:spcBef>
                <a:spcPts val="1200"/>
              </a:spcBef>
              <a:buClr>
                <a:srgbClr val="009639"/>
              </a:buClr>
              <a:defRPr/>
            </a:pPr>
            <a:r>
              <a:rPr lang="en-GB" dirty="0"/>
              <a:t>Follow-up meetings</a:t>
            </a:r>
          </a:p>
          <a:p>
            <a:pPr lvl="1"/>
            <a:r>
              <a:rPr lang="en-GB" dirty="0"/>
              <a:t>around 20mins	</a:t>
            </a:r>
          </a:p>
          <a:p>
            <a:pPr lvl="1"/>
            <a:r>
              <a:rPr lang="en-GB" dirty="0"/>
              <a:t>face to face/video or phone call </a:t>
            </a:r>
            <a:endParaRPr lang="en-GB" dirty="0" smtClean="0"/>
          </a:p>
          <a:p>
            <a:pPr>
              <a:spcBef>
                <a:spcPts val="1200"/>
              </a:spcBef>
              <a:buClr>
                <a:srgbClr val="009639"/>
              </a:buClr>
              <a:defRPr/>
            </a:pPr>
            <a:r>
              <a:rPr lang="en-GB" dirty="0" smtClean="0"/>
              <a:t>Final </a:t>
            </a:r>
            <a:r>
              <a:rPr lang="en-GB" dirty="0"/>
              <a:t>session </a:t>
            </a:r>
          </a:p>
          <a:p>
            <a:pPr>
              <a:spcBef>
                <a:spcPts val="1200"/>
              </a:spcBef>
              <a:buClr>
                <a:srgbClr val="009639"/>
              </a:buClr>
              <a:defRPr/>
            </a:pPr>
            <a:endParaRPr lang="en-GB" dirty="0" smtClean="0"/>
          </a:p>
        </p:txBody>
      </p:sp>
      <p:pic>
        <p:nvPicPr>
          <p:cNvPr id="4" name="Slide 6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4941168"/>
            <a:ext cx="982464" cy="982464"/>
          </a:xfrm>
          <a:prstGeom prst="rect">
            <a:avLst/>
          </a:prstGeom>
        </p:spPr>
      </p:pic>
    </p:spTree>
    <p:extLst>
      <p:ext uri="{BB962C8B-B14F-4D97-AF65-F5344CB8AC3E}">
        <p14:creationId xmlns:p14="http://schemas.microsoft.com/office/powerpoint/2010/main" val="1726142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Introducing the 8 steps</a:t>
            </a:r>
            <a:endParaRPr lang="en-GB" dirty="0"/>
          </a:p>
        </p:txBody>
      </p:sp>
      <p:sp>
        <p:nvSpPr>
          <p:cNvPr id="3" name="Content Placeholder 2"/>
          <p:cNvSpPr>
            <a:spLocks noGrp="1"/>
          </p:cNvSpPr>
          <p:nvPr>
            <p:ph idx="1"/>
          </p:nvPr>
        </p:nvSpPr>
        <p:spPr/>
        <p:txBody>
          <a:bodyPr>
            <a:normAutofit lnSpcReduction="10000"/>
          </a:bodyPr>
          <a:lstStyle/>
          <a:p>
            <a:pPr marL="514350" indent="-514350">
              <a:buAutoNum type="arabicParenR"/>
            </a:pPr>
            <a:r>
              <a:rPr lang="en-GB" dirty="0" smtClean="0"/>
              <a:t>Introduction</a:t>
            </a:r>
          </a:p>
          <a:p>
            <a:pPr marL="514350" indent="-514350">
              <a:buAutoNum type="arabicParenR"/>
            </a:pPr>
            <a:r>
              <a:rPr lang="en-GB" dirty="0" smtClean="0"/>
              <a:t>Clarification of the remit of the intervention</a:t>
            </a:r>
          </a:p>
          <a:p>
            <a:pPr marL="514350" indent="-514350">
              <a:buAutoNum type="arabicParenR"/>
            </a:pPr>
            <a:r>
              <a:rPr lang="en-GB" dirty="0" smtClean="0"/>
              <a:t>Exploration of past and current activities </a:t>
            </a:r>
          </a:p>
          <a:p>
            <a:pPr marL="514350" indent="-514350">
              <a:buAutoNum type="arabicParenR"/>
            </a:pPr>
            <a:r>
              <a:rPr lang="en-GB" dirty="0" smtClean="0"/>
              <a:t>Motivation for change</a:t>
            </a:r>
          </a:p>
          <a:p>
            <a:pPr marL="514350" indent="-514350">
              <a:buAutoNum type="arabicParenR"/>
            </a:pPr>
            <a:r>
              <a:rPr lang="en-GB" dirty="0" smtClean="0"/>
              <a:t>Options for activities</a:t>
            </a:r>
          </a:p>
          <a:p>
            <a:pPr marL="514350" indent="-514350">
              <a:buAutoNum type="arabicParenR"/>
            </a:pPr>
            <a:r>
              <a:rPr lang="en-GB" dirty="0" smtClean="0"/>
              <a:t>Information</a:t>
            </a:r>
          </a:p>
          <a:p>
            <a:pPr marL="514350" indent="-514350">
              <a:buAutoNum type="arabicParenR"/>
            </a:pPr>
            <a:r>
              <a:rPr lang="en-GB" dirty="0" smtClean="0"/>
              <a:t>Consideration &amp; decision</a:t>
            </a:r>
          </a:p>
          <a:p>
            <a:pPr marL="514350" indent="-514350">
              <a:buAutoNum type="arabicParenR"/>
            </a:pPr>
            <a:r>
              <a:rPr lang="en-GB" dirty="0" smtClean="0"/>
              <a:t>Agreeing on actions</a:t>
            </a:r>
            <a:endParaRPr lang="en-GB" dirty="0"/>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4993283"/>
            <a:ext cx="1162472" cy="1162472"/>
          </a:xfrm>
          <a:prstGeom prst="rect">
            <a:avLst/>
          </a:prstGeom>
        </p:spPr>
      </p:pic>
    </p:spTree>
    <p:extLst>
      <p:ext uri="{BB962C8B-B14F-4D97-AF65-F5344CB8AC3E}">
        <p14:creationId xmlns:p14="http://schemas.microsoft.com/office/powerpoint/2010/main" val="1179122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Step 1 - Introducing the intervention</a:t>
            </a:r>
            <a:endParaRPr lang="en-GB" dirty="0"/>
          </a:p>
        </p:txBody>
      </p:sp>
      <p:sp>
        <p:nvSpPr>
          <p:cNvPr id="3" name="Content Placeholder 2"/>
          <p:cNvSpPr>
            <a:spLocks noGrp="1"/>
          </p:cNvSpPr>
          <p:nvPr>
            <p:ph idx="1"/>
          </p:nvPr>
        </p:nvSpPr>
        <p:spPr/>
        <p:txBody>
          <a:bodyPr>
            <a:normAutofit/>
          </a:bodyPr>
          <a:lstStyle/>
          <a:p>
            <a:pPr>
              <a:spcBef>
                <a:spcPts val="1200"/>
              </a:spcBef>
              <a:buClr>
                <a:srgbClr val="009639"/>
              </a:buClr>
              <a:defRPr/>
            </a:pPr>
            <a:r>
              <a:rPr lang="en-GB" dirty="0"/>
              <a:t>Introduce yourself and your role</a:t>
            </a:r>
          </a:p>
          <a:p>
            <a:pPr>
              <a:spcBef>
                <a:spcPts val="1200"/>
              </a:spcBef>
              <a:buClr>
                <a:srgbClr val="009639"/>
              </a:buClr>
              <a:defRPr/>
            </a:pPr>
            <a:r>
              <a:rPr lang="en-GB" dirty="0"/>
              <a:t>‘Social </a:t>
            </a:r>
            <a:r>
              <a:rPr lang="en-GB" dirty="0" smtClean="0"/>
              <a:t>Coach</a:t>
            </a:r>
            <a:r>
              <a:rPr lang="en-GB" dirty="0"/>
              <a:t>’</a:t>
            </a:r>
          </a:p>
        </p:txBody>
      </p:sp>
      <p:pic>
        <p:nvPicPr>
          <p:cNvPr id="4" name="Slide 8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03480" y="4877867"/>
            <a:ext cx="1283320" cy="1283320"/>
          </a:xfrm>
          <a:prstGeom prst="rect">
            <a:avLst/>
          </a:prstGeom>
        </p:spPr>
      </p:pic>
    </p:spTree>
    <p:extLst>
      <p:ext uri="{BB962C8B-B14F-4D97-AF65-F5344CB8AC3E}">
        <p14:creationId xmlns:p14="http://schemas.microsoft.com/office/powerpoint/2010/main" val="1012289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1143000"/>
          </a:xfrm>
        </p:spPr>
        <p:txBody>
          <a:bodyPr>
            <a:normAutofit fontScale="90000"/>
          </a:bodyPr>
          <a:lstStyle/>
          <a:p>
            <a:r>
              <a:rPr lang="en-GB" dirty="0" smtClean="0"/>
              <a:t>Step 2 - Clarification of the intervention</a:t>
            </a:r>
            <a:endParaRPr lang="en-GB" dirty="0"/>
          </a:p>
        </p:txBody>
      </p:sp>
      <p:sp>
        <p:nvSpPr>
          <p:cNvPr id="3" name="Content Placeholder 2"/>
          <p:cNvSpPr>
            <a:spLocks noGrp="1"/>
          </p:cNvSpPr>
          <p:nvPr>
            <p:ph idx="1"/>
          </p:nvPr>
        </p:nvSpPr>
        <p:spPr>
          <a:xfrm>
            <a:off x="457200" y="1628800"/>
            <a:ext cx="8229600" cy="4525963"/>
          </a:xfrm>
        </p:spPr>
        <p:txBody>
          <a:bodyPr>
            <a:normAutofit fontScale="92500" lnSpcReduction="10000"/>
          </a:bodyPr>
          <a:lstStyle/>
          <a:p>
            <a:pPr marL="0" indent="0">
              <a:buNone/>
            </a:pPr>
            <a:r>
              <a:rPr lang="en-GB" b="1" i="1" dirty="0" smtClean="0"/>
              <a:t>Explain the remit of the intervention</a:t>
            </a:r>
          </a:p>
          <a:p>
            <a:pPr marL="0" indent="0">
              <a:buNone/>
            </a:pPr>
            <a:endParaRPr lang="en-GB" sz="1900" dirty="0" smtClean="0"/>
          </a:p>
          <a:p>
            <a:pPr marL="0" indent="0">
              <a:buNone/>
            </a:pPr>
            <a:r>
              <a:rPr lang="en-GB" dirty="0" smtClean="0"/>
              <a:t>What the intervention </a:t>
            </a:r>
            <a:r>
              <a:rPr lang="en-GB" b="1" i="1" dirty="0" smtClean="0"/>
              <a:t>is</a:t>
            </a:r>
            <a:r>
              <a:rPr lang="en-GB" dirty="0" smtClean="0"/>
              <a:t>: </a:t>
            </a:r>
          </a:p>
          <a:p>
            <a:pPr>
              <a:buFontTx/>
              <a:buChar char="-"/>
            </a:pPr>
            <a:r>
              <a:rPr lang="en-GB" dirty="0" smtClean="0"/>
              <a:t>helping service users to select and engage in activities</a:t>
            </a:r>
          </a:p>
          <a:p>
            <a:pPr>
              <a:buFontTx/>
              <a:buChar char="-"/>
            </a:pPr>
            <a:r>
              <a:rPr lang="en-GB" dirty="0" smtClean="0"/>
              <a:t>overcoming motivation problems</a:t>
            </a:r>
          </a:p>
          <a:p>
            <a:pPr>
              <a:buFontTx/>
              <a:buChar char="-"/>
            </a:pPr>
            <a:r>
              <a:rPr lang="en-GB" dirty="0" smtClean="0"/>
              <a:t>focusing on patient strengths </a:t>
            </a:r>
          </a:p>
          <a:p>
            <a:pPr>
              <a:buFontTx/>
              <a:buChar char="-"/>
            </a:pPr>
            <a:r>
              <a:rPr lang="en-GB" dirty="0" smtClean="0"/>
              <a:t>providing information on activities available </a:t>
            </a:r>
          </a:p>
          <a:p>
            <a:pPr>
              <a:buFontTx/>
              <a:buChar char="-"/>
            </a:pPr>
            <a:r>
              <a:rPr lang="en-GB" dirty="0" smtClean="0"/>
              <a:t>following up service user efforts </a:t>
            </a:r>
          </a:p>
          <a:p>
            <a:pPr marL="0" indent="0">
              <a:buNone/>
            </a:pPr>
            <a:endParaRPr lang="en-GB" dirty="0" smtClean="0"/>
          </a:p>
          <a:p>
            <a:pPr marL="0" indent="0">
              <a:buNone/>
            </a:pPr>
            <a:endParaRPr lang="en-GB" dirty="0"/>
          </a:p>
        </p:txBody>
      </p:sp>
      <p:pic>
        <p:nvPicPr>
          <p:cNvPr id="4" name="Slide 9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4774" y="5157192"/>
            <a:ext cx="1312444" cy="1312444"/>
          </a:xfrm>
          <a:prstGeom prst="rect">
            <a:avLst/>
          </a:prstGeom>
        </p:spPr>
      </p:pic>
    </p:spTree>
    <p:extLst>
      <p:ext uri="{BB962C8B-B14F-4D97-AF65-F5344CB8AC3E}">
        <p14:creationId xmlns:p14="http://schemas.microsoft.com/office/powerpoint/2010/main" val="3697722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3088</TotalTime>
  <Words>5745</Words>
  <Application>Microsoft Office PowerPoint</Application>
  <PresentationFormat>On-screen Show (4:3)</PresentationFormat>
  <Paragraphs>486</Paragraphs>
  <Slides>45</Slides>
  <Notes>45</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Google Sans</vt:lpstr>
      <vt:lpstr>Mangal</vt:lpstr>
      <vt:lpstr>Office Theme</vt:lpstr>
      <vt:lpstr>SCENE Social Coaching </vt:lpstr>
      <vt:lpstr>Overview</vt:lpstr>
      <vt:lpstr>PowerPoint Presentation</vt:lpstr>
      <vt:lpstr>Aims of the intervention</vt:lpstr>
      <vt:lpstr>Background</vt:lpstr>
      <vt:lpstr>General structure</vt:lpstr>
      <vt:lpstr>Introducing the 8 steps</vt:lpstr>
      <vt:lpstr>Step 1 - Introducing the intervention</vt:lpstr>
      <vt:lpstr>Step 2 - Clarification of the intervention</vt:lpstr>
      <vt:lpstr>Step 2 - Clarification of the intervention</vt:lpstr>
      <vt:lpstr>Transcript - Steps 1 &amp; 2 </vt:lpstr>
      <vt:lpstr>Step 3 - Exploration of past and current activities</vt:lpstr>
      <vt:lpstr>Optional tools</vt:lpstr>
      <vt:lpstr>Step 3 – SFT strategies</vt:lpstr>
      <vt:lpstr>Step 3 – SFT strategies</vt:lpstr>
      <vt:lpstr>Step 3 – SFT strategies</vt:lpstr>
      <vt:lpstr>Transcript – Step 3</vt:lpstr>
      <vt:lpstr>Step 4 – Motivation for change</vt:lpstr>
      <vt:lpstr>Listening</vt:lpstr>
      <vt:lpstr>Reflecting: identifying change talk</vt:lpstr>
      <vt:lpstr>Reflecting – identifying change talk</vt:lpstr>
      <vt:lpstr>Activity</vt:lpstr>
      <vt:lpstr>Sidestepping resistance</vt:lpstr>
      <vt:lpstr>Sidestepping resistance (2)</vt:lpstr>
      <vt:lpstr>Transcript – Step 4</vt:lpstr>
      <vt:lpstr>Step 5 – Options for activities</vt:lpstr>
      <vt:lpstr>Pause here?</vt:lpstr>
      <vt:lpstr>Step 6 -  Information</vt:lpstr>
      <vt:lpstr>Step 6 -  Information</vt:lpstr>
      <vt:lpstr>Step 7 – Consideration and decision</vt:lpstr>
      <vt:lpstr>Transcript – Step 7</vt:lpstr>
      <vt:lpstr>Step 8 - Agree on actions</vt:lpstr>
      <vt:lpstr>The SCENE eight steps</vt:lpstr>
      <vt:lpstr>Follow-up meetings</vt:lpstr>
      <vt:lpstr>Follow-up meetings</vt:lpstr>
      <vt:lpstr>SFT techniques </vt:lpstr>
      <vt:lpstr>Follow-up meetings</vt:lpstr>
      <vt:lpstr>Activity</vt:lpstr>
      <vt:lpstr>Between meetings</vt:lpstr>
      <vt:lpstr>Last session</vt:lpstr>
      <vt:lpstr>Optional tool: Looking forward</vt:lpstr>
      <vt:lpstr>Activity</vt:lpstr>
      <vt:lpstr>Ending Letter</vt:lpstr>
      <vt:lpstr>      Key Contacts </vt:lpstr>
      <vt:lpstr>References and 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SCENE Intervention</dc:title>
  <dc:creator>Tee Helena</dc:creator>
  <cp:lastModifiedBy>Chevalier Agnes</cp:lastModifiedBy>
  <cp:revision>279</cp:revision>
  <cp:lastPrinted>2019-11-06T11:49:36Z</cp:lastPrinted>
  <dcterms:created xsi:type="dcterms:W3CDTF">2017-09-28T14:22:06Z</dcterms:created>
  <dcterms:modified xsi:type="dcterms:W3CDTF">2025-04-04T10:49:00Z</dcterms:modified>
</cp:coreProperties>
</file>