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3" r:id="rId5"/>
    <p:sldMasterId id="2147483697" r:id="rId6"/>
  </p:sldMasterIdLst>
  <p:notesMasterIdLst>
    <p:notesMasterId r:id="rId48"/>
  </p:notesMasterIdLst>
  <p:sldIdLst>
    <p:sldId id="838840084" r:id="rId7"/>
    <p:sldId id="319" r:id="rId8"/>
    <p:sldId id="321" r:id="rId9"/>
    <p:sldId id="322" r:id="rId10"/>
    <p:sldId id="334" r:id="rId11"/>
    <p:sldId id="323" r:id="rId12"/>
    <p:sldId id="324" r:id="rId13"/>
    <p:sldId id="335" r:id="rId14"/>
    <p:sldId id="336" r:id="rId15"/>
    <p:sldId id="838840085" r:id="rId16"/>
    <p:sldId id="337" r:id="rId17"/>
    <p:sldId id="338" r:id="rId18"/>
    <p:sldId id="325" r:id="rId19"/>
    <p:sldId id="308" r:id="rId20"/>
    <p:sldId id="309" r:id="rId21"/>
    <p:sldId id="310" r:id="rId22"/>
    <p:sldId id="311" r:id="rId23"/>
    <p:sldId id="289" r:id="rId24"/>
    <p:sldId id="281" r:id="rId25"/>
    <p:sldId id="282" r:id="rId26"/>
    <p:sldId id="283" r:id="rId27"/>
    <p:sldId id="284" r:id="rId28"/>
    <p:sldId id="294" r:id="rId29"/>
    <p:sldId id="295" r:id="rId30"/>
    <p:sldId id="296" r:id="rId31"/>
    <p:sldId id="297" r:id="rId32"/>
    <p:sldId id="290" r:id="rId33"/>
    <p:sldId id="291" r:id="rId34"/>
    <p:sldId id="292" r:id="rId35"/>
    <p:sldId id="293" r:id="rId36"/>
    <p:sldId id="260" r:id="rId37"/>
    <p:sldId id="299" r:id="rId38"/>
    <p:sldId id="312" r:id="rId39"/>
    <p:sldId id="313" r:id="rId40"/>
    <p:sldId id="314" r:id="rId41"/>
    <p:sldId id="315" r:id="rId42"/>
    <p:sldId id="316" r:id="rId43"/>
    <p:sldId id="256" r:id="rId44"/>
    <p:sldId id="285" r:id="rId45"/>
    <p:sldId id="258" r:id="rId46"/>
    <p:sldId id="25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A0884D-9284-7B55-1B73-5583644BCAA7}" name="James Saunders" initials="JS" userId="d88b300c4506cb8b" providerId="Windows Live"/>
  <p188:author id="{0377CB4F-0B4B-CE45-6207-240046727BBA}" name="SPEARIETT, Bevan (EAST LONDON NHS FOUNDATION TRUST)" initials="BS" userId="S::bevan.speariett@nhs.net::1b801482-a817-40d5-9e44-990f2fbd39b5" providerId="AD"/>
  <p188:author id="{57226567-D9FD-0FF4-C4F2-CE120D1A59A0}" name="KAROLAK, Ryan (EAST LONDON NHS FOUNDATION TRUST)" initials="KR(LNFT" userId="S::ryan.karolak@nhs.net::cc8c5fd8-6a5f-4ea0-b292-0154b94afb1b" providerId="AD"/>
  <p188:author id="{5D352889-30A9-6CAB-22E9-9A368EA96F0C}" name="FAHN, Adam (EAST LONDON NHS FOUNDATION TRUST)" initials="AF" userId="S::adam.fahn@nhs.net::462a831b-3524-45ae-bfed-0a32d1bbe5f1" providerId="AD"/>
  <p188:author id="{324F74A2-1B4B-CD1C-4F0F-9DDF4AC21D5F}" name="SIKDAR, Abdul (EAST LONDON NHS FOUNDATION TRUST)" initials="ST" userId="S::abdul.sikdar2@nhs.net::31bd77c1-9f4a-4432-b77b-f360986721ac" providerId="AD"/>
  <p188:author id="{7CDB16AD-83A1-EAD6-30EB-692F4282DFB8}" name="STEVENS, David (EAST LONDON NHS FOUNDATION TRUST)" initials="DS" userId="S::david.stevens18@nhs.net::31518be3-a42d-4832-82f4-df17cd0a4bf9" providerId="AD"/>
  <p188:author id="{74D77BE0-3868-23E5-29BA-375A860E6722}" name="DJ Stevens" initials="DS" userId="1e6ebf9447098a0d" providerId="Windows Live"/>
  <p188:author id="{5751FDFE-BD16-45CE-358D-31C055030845}" name="CRUX, Ian (EAST LONDON NHS FOUNDATION TRUST)" initials="IC" userId="S::ian.crux@nhs.net::bf9e42b4-33be-4a97-a598-2ff843168e8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543"/>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2024/25 CDEL Allocation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c:v>
                </c:pt>
              </c:strCache>
            </c:strRef>
          </c:tx>
          <c:spPr>
            <a:solidFill>
              <a:srgbClr val="0070C0"/>
            </a:solidFill>
          </c:spPr>
          <c:dPt>
            <c:idx val="0"/>
            <c:bubble3D val="0"/>
            <c:spPr>
              <a:solidFill>
                <a:srgbClr val="002060"/>
              </a:solidFill>
              <a:ln w="19050">
                <a:solidFill>
                  <a:schemeClr val="lt1"/>
                </a:solidFill>
              </a:ln>
              <a:effectLst/>
            </c:spPr>
            <c:extLst>
              <c:ext xmlns:c16="http://schemas.microsoft.com/office/drawing/2014/chart" uri="{C3380CC4-5D6E-409C-BE32-E72D297353CC}">
                <c16:uniqueId val="{00000001-D8B5-48A5-8E6A-AF406CDE3CF0}"/>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D8B5-48A5-8E6A-AF406CDE3CF0}"/>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D8B5-48A5-8E6A-AF406CDE3CF0}"/>
              </c:ext>
            </c:extLst>
          </c:dPt>
          <c:dLbls>
            <c:dLbl>
              <c:idx val="2"/>
              <c:layout>
                <c:manualLayout>
                  <c:x val="-0.19015718612221136"/>
                  <c:y val="0.1132683833979578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8B5-48A5-8E6A-AF406CDE3CF0}"/>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Estates</c:v>
                </c:pt>
                <c:pt idx="1">
                  <c:v>Digital</c:v>
                </c:pt>
                <c:pt idx="2">
                  <c:v>Staff Capitalisation</c:v>
                </c:pt>
              </c:strCache>
            </c:strRef>
          </c:cat>
          <c:val>
            <c:numRef>
              <c:f>Sheet1!$B$2:$B$4</c:f>
              <c:numCache>
                <c:formatCode>General</c:formatCode>
                <c:ptCount val="3"/>
                <c:pt idx="0">
                  <c:v>5.8339999999999996</c:v>
                </c:pt>
                <c:pt idx="1">
                  <c:v>4.9829999999999997</c:v>
                </c:pt>
                <c:pt idx="2">
                  <c:v>0.40600000000000058</c:v>
                </c:pt>
              </c:numCache>
            </c:numRef>
          </c:val>
          <c:extLst>
            <c:ext xmlns:c16="http://schemas.microsoft.com/office/drawing/2014/chart" uri="{C3380CC4-5D6E-409C-BE32-E72D297353CC}">
              <c16:uniqueId val="{00000006-D8B5-48A5-8E6A-AF406CDE3CF0}"/>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84.svg"/><Relationship Id="rId9" Type="http://schemas.openxmlformats.org/officeDocument/2006/relationships/image" Target="../media/image8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84.svg"/><Relationship Id="rId9" Type="http://schemas.openxmlformats.org/officeDocument/2006/relationships/image" Target="../media/image8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76B75-7EF6-4DFC-B372-1EAD08A9F43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1AEEEA8B-7642-41C2-AB8D-F706CC6DFB9A}">
      <dgm:prSet phldrT="[Text]" custT="1"/>
      <dgm:spPr/>
      <dgm:t>
        <a:bodyPr/>
        <a:lstStyle/>
        <a:p>
          <a:r>
            <a:rPr lang="en-GB" sz="1400">
              <a:latin typeface="Calibri" panose="020F0502020204030204" pitchFamily="34" charset="0"/>
              <a:cs typeface="Calibri" panose="020F0502020204030204" pitchFamily="34" charset="0"/>
            </a:rPr>
            <a:t>Primary Objectives of APM</a:t>
          </a:r>
        </a:p>
      </dgm:t>
    </dgm:pt>
    <dgm:pt modelId="{DB10CA1D-7F9E-43CB-8173-141FD6FD43E6}" type="parTrans" cxnId="{B31A5C97-D803-4343-B018-C6248D26BE64}">
      <dgm:prSet/>
      <dgm:spPr/>
      <dgm:t>
        <a:bodyPr/>
        <a:lstStyle/>
        <a:p>
          <a:endParaRPr lang="en-GB" sz="1400"/>
        </a:p>
      </dgm:t>
    </dgm:pt>
    <dgm:pt modelId="{BF792748-426B-400E-9F06-EF63EED3CD52}" type="sibTrans" cxnId="{B31A5C97-D803-4343-B018-C6248D26BE64}">
      <dgm:prSet/>
      <dgm:spPr/>
      <dgm:t>
        <a:bodyPr/>
        <a:lstStyle/>
        <a:p>
          <a:endParaRPr lang="en-GB" sz="1400"/>
        </a:p>
      </dgm:t>
    </dgm:pt>
    <dgm:pt modelId="{205EA941-1461-4462-903B-8163178FD8DA}">
      <dgm:prSet phldrT="[Text]" custT="1"/>
      <dgm:spPr/>
      <dgm:t>
        <a:bodyPr/>
        <a:lstStyle/>
        <a:p>
          <a:pPr>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Improve the environment for service users and colleagues.</a:t>
          </a:r>
        </a:p>
      </dgm:t>
    </dgm:pt>
    <dgm:pt modelId="{CD879E53-20A4-4A5C-BDC9-F848869F08BD}" type="parTrans" cxnId="{8BA10258-11F5-40A8-97E4-586EB633D6FF}">
      <dgm:prSet/>
      <dgm:spPr/>
      <dgm:t>
        <a:bodyPr/>
        <a:lstStyle/>
        <a:p>
          <a:endParaRPr lang="en-GB" sz="1400"/>
        </a:p>
      </dgm:t>
    </dgm:pt>
    <dgm:pt modelId="{F1811541-B035-4ECD-90E6-BC11456444D2}" type="sibTrans" cxnId="{8BA10258-11F5-40A8-97E4-586EB633D6FF}">
      <dgm:prSet/>
      <dgm:spPr/>
      <dgm:t>
        <a:bodyPr/>
        <a:lstStyle/>
        <a:p>
          <a:endParaRPr lang="en-GB" sz="1400"/>
        </a:p>
      </dgm:t>
    </dgm:pt>
    <dgm:pt modelId="{32847799-9373-4AC2-A233-D9D2E3E9F8D9}">
      <dgm:prSet phldrT="[Text]" custT="1"/>
      <dgm:spPr/>
      <dgm:t>
        <a:bodyPr/>
        <a:lstStyle/>
        <a:p>
          <a:pPr>
            <a:buNone/>
          </a:pPr>
          <a:r>
            <a:rPr lang="en-GB" sz="1400">
              <a:latin typeface="Calibri" panose="020F0502020204030204" pitchFamily="34" charset="0"/>
              <a:cs typeface="Calibri" panose="020F0502020204030204" pitchFamily="34" charset="0"/>
            </a:rPr>
            <a:t>Significant Projects funded by APM</a:t>
          </a:r>
        </a:p>
      </dgm:t>
    </dgm:pt>
    <dgm:pt modelId="{5D55246A-B88B-4FEF-B253-7829651E04EC}" type="parTrans" cxnId="{45865687-3B8E-46CC-A3FC-ADFD32CCD278}">
      <dgm:prSet/>
      <dgm:spPr/>
      <dgm:t>
        <a:bodyPr/>
        <a:lstStyle/>
        <a:p>
          <a:endParaRPr lang="en-GB" sz="1400"/>
        </a:p>
      </dgm:t>
    </dgm:pt>
    <dgm:pt modelId="{0B61974D-EC7F-4148-856E-4BD8F1EE0DA4}" type="sibTrans" cxnId="{45865687-3B8E-46CC-A3FC-ADFD32CCD278}">
      <dgm:prSet/>
      <dgm:spPr/>
      <dgm:t>
        <a:bodyPr/>
        <a:lstStyle/>
        <a:p>
          <a:endParaRPr lang="en-GB" sz="1400"/>
        </a:p>
      </dgm:t>
    </dgm:pt>
    <dgm:pt modelId="{D0A01884-28AE-4279-B6BD-89D477F75E6D}">
      <dgm:prSet phldrT="[Tex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Charter House – Landlord Works </a:t>
          </a:r>
        </a:p>
      </dgm:t>
    </dgm:pt>
    <dgm:pt modelId="{318545AA-2468-45B8-9BDB-5603AB7EB204}" type="parTrans" cxnId="{6B8EBCB1-363F-4E8D-8CB7-7D3E49E2EF9F}">
      <dgm:prSet/>
      <dgm:spPr/>
      <dgm:t>
        <a:bodyPr/>
        <a:lstStyle/>
        <a:p>
          <a:endParaRPr lang="en-GB" sz="1400"/>
        </a:p>
      </dgm:t>
    </dgm:pt>
    <dgm:pt modelId="{11DC21A4-0E3F-4B46-82E5-E073D73DA7AE}" type="sibTrans" cxnId="{6B8EBCB1-363F-4E8D-8CB7-7D3E49E2EF9F}">
      <dgm:prSet/>
      <dgm:spPr/>
      <dgm:t>
        <a:bodyPr/>
        <a:lstStyle/>
        <a:p>
          <a:endParaRPr lang="en-GB" sz="1400"/>
        </a:p>
      </dgm:t>
    </dgm:pt>
    <dgm:pt modelId="{E896C42E-440C-4E0B-89CF-3735053642E9}">
      <dgm:prSet phldrT="[Text]" custT="1"/>
      <dgm:spPr/>
      <dgm:t>
        <a:bodyPr/>
        <a:lstStyle/>
        <a:p>
          <a:pPr>
            <a:buNone/>
          </a:pPr>
          <a:r>
            <a:rPr lang="en-GB" sz="1400">
              <a:latin typeface="Calibri" panose="020F0502020204030204" pitchFamily="34" charset="0"/>
              <a:cs typeface="Calibri" panose="020F0502020204030204" pitchFamily="34" charset="0"/>
            </a:rPr>
            <a:t>Risks</a:t>
          </a:r>
        </a:p>
      </dgm:t>
    </dgm:pt>
    <dgm:pt modelId="{CF2EF1FE-A0B4-44ED-B0BF-FAC91BC381B3}" type="parTrans" cxnId="{637E26BE-86AB-4034-A884-582B038ECDFC}">
      <dgm:prSet/>
      <dgm:spPr/>
      <dgm:t>
        <a:bodyPr/>
        <a:lstStyle/>
        <a:p>
          <a:endParaRPr lang="en-GB" sz="1400"/>
        </a:p>
      </dgm:t>
    </dgm:pt>
    <dgm:pt modelId="{85E7F0B8-9408-47C2-96FE-E3CB17A0B8FF}" type="sibTrans" cxnId="{637E26BE-86AB-4034-A884-582B038ECDFC}">
      <dgm:prSet/>
      <dgm:spPr/>
      <dgm:t>
        <a:bodyPr/>
        <a:lstStyle/>
        <a:p>
          <a:endParaRPr lang="en-GB" sz="1400"/>
        </a:p>
      </dgm:t>
    </dgm:pt>
    <dgm:pt modelId="{B79205CF-05CE-4C5C-919D-8448A0CF4358}">
      <dgm:prSet phldrT="[Tex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Lack of Estate resource.</a:t>
          </a:r>
        </a:p>
      </dgm:t>
    </dgm:pt>
    <dgm:pt modelId="{E9EADFD9-F2AE-4115-A0BD-6AD63D9CE91C}" type="parTrans" cxnId="{B7710DE4-3620-4E66-8697-CC7220ADB57A}">
      <dgm:prSet/>
      <dgm:spPr/>
      <dgm:t>
        <a:bodyPr/>
        <a:lstStyle/>
        <a:p>
          <a:endParaRPr lang="en-GB" sz="1400"/>
        </a:p>
      </dgm:t>
    </dgm:pt>
    <dgm:pt modelId="{A7405790-2023-42FF-907B-EBF4988EB8A6}" type="sibTrans" cxnId="{B7710DE4-3620-4E66-8697-CC7220ADB57A}">
      <dgm:prSet/>
      <dgm:spPr/>
      <dgm:t>
        <a:bodyPr/>
        <a:lstStyle/>
        <a:p>
          <a:endParaRPr lang="en-GB" sz="1400"/>
        </a:p>
      </dgm:t>
    </dgm:pt>
    <dgm:pt modelId="{1C92C530-614E-4808-A75C-9207ED99374A}">
      <dgm:prSet phldrT="[Text]" custT="1"/>
      <dgm:spPr/>
      <dgm:t>
        <a:bodyPr/>
        <a:lstStyle/>
        <a:p>
          <a:r>
            <a:rPr lang="en-GB" sz="1400">
              <a:latin typeface="Calibri" panose="020F0502020204030204" pitchFamily="34" charset="0"/>
              <a:cs typeface="Calibri" panose="020F0502020204030204" pitchFamily="34" charset="0"/>
            </a:rPr>
            <a:t>Financial Reporting / Budget Code changes</a:t>
          </a:r>
        </a:p>
      </dgm:t>
    </dgm:pt>
    <dgm:pt modelId="{60A30C87-F1A1-4A32-906F-95150596BB31}" type="parTrans" cxnId="{EA1F06E8-D1F1-4007-A2BD-168178243762}">
      <dgm:prSet/>
      <dgm:spPr/>
      <dgm:t>
        <a:bodyPr/>
        <a:lstStyle/>
        <a:p>
          <a:endParaRPr lang="en-GB" sz="1400"/>
        </a:p>
      </dgm:t>
    </dgm:pt>
    <dgm:pt modelId="{3DF8F9B8-F2BF-460A-AB44-A3908FCE6C8E}" type="sibTrans" cxnId="{EA1F06E8-D1F1-4007-A2BD-168178243762}">
      <dgm:prSet/>
      <dgm:spPr/>
      <dgm:t>
        <a:bodyPr/>
        <a:lstStyle/>
        <a:p>
          <a:endParaRPr lang="en-GB" sz="1400"/>
        </a:p>
      </dgm:t>
    </dgm:pt>
    <dgm:pt modelId="{135CDC68-A8F8-4F4B-A8FF-867CDF48A425}">
      <dgm:prSet custT="1"/>
      <dgm:spPr/>
      <dgm:t>
        <a:bodyPr/>
        <a:lstStyle/>
        <a:p>
          <a:r>
            <a:rPr lang="en-GB" sz="1400">
              <a:solidFill>
                <a:schemeClr val="tx1"/>
              </a:solidFill>
              <a:latin typeface="Calibri" panose="020F0502020204030204" pitchFamily="34" charset="0"/>
              <a:cs typeface="Calibri" panose="020F0502020204030204" pitchFamily="34" charset="0"/>
            </a:rPr>
            <a:t>Reduce Back Log Maintenance</a:t>
          </a:r>
        </a:p>
      </dgm:t>
    </dgm:pt>
    <dgm:pt modelId="{69F6B37E-A87E-4AA4-B532-34CB369AB460}" type="parTrans" cxnId="{4F951471-8560-4C95-9DEC-1F8B4B535B76}">
      <dgm:prSet/>
      <dgm:spPr/>
      <dgm:t>
        <a:bodyPr/>
        <a:lstStyle/>
        <a:p>
          <a:endParaRPr lang="en-GB" sz="1400"/>
        </a:p>
      </dgm:t>
    </dgm:pt>
    <dgm:pt modelId="{D092CBF2-BEE6-44CC-BE44-489A2E68C41F}" type="sibTrans" cxnId="{4F951471-8560-4C95-9DEC-1F8B4B535B76}">
      <dgm:prSet/>
      <dgm:spPr/>
      <dgm:t>
        <a:bodyPr/>
        <a:lstStyle/>
        <a:p>
          <a:endParaRPr lang="en-GB" sz="1400"/>
        </a:p>
      </dgm:t>
    </dgm:pt>
    <dgm:pt modelId="{58D838D2-108E-48AB-B584-E858766544FC}">
      <dgm:prSet custT="1"/>
      <dgm:spPr/>
      <dgm:t>
        <a:bodyPr/>
        <a:lstStyle/>
        <a:p>
          <a:r>
            <a:rPr lang="en-GB" sz="1400">
              <a:solidFill>
                <a:schemeClr val="tx1"/>
              </a:solidFill>
              <a:latin typeface="Calibri" panose="020F0502020204030204" pitchFamily="34" charset="0"/>
              <a:cs typeface="Calibri" panose="020F0502020204030204" pitchFamily="34" charset="0"/>
            </a:rPr>
            <a:t>Replace ageing Assets and Infrastructure</a:t>
          </a:r>
        </a:p>
      </dgm:t>
    </dgm:pt>
    <dgm:pt modelId="{113564E6-5490-4885-834F-E224979E6B28}" type="parTrans" cxnId="{0D6118F7-76B2-4EAA-8B65-76E56C430EB0}">
      <dgm:prSet/>
      <dgm:spPr/>
      <dgm:t>
        <a:bodyPr/>
        <a:lstStyle/>
        <a:p>
          <a:endParaRPr lang="en-GB" sz="1400"/>
        </a:p>
      </dgm:t>
    </dgm:pt>
    <dgm:pt modelId="{5BABE999-8C5A-490A-8504-FD6EBACD0824}" type="sibTrans" cxnId="{0D6118F7-76B2-4EAA-8B65-76E56C430EB0}">
      <dgm:prSet/>
      <dgm:spPr/>
      <dgm:t>
        <a:bodyPr/>
        <a:lstStyle/>
        <a:p>
          <a:endParaRPr lang="en-GB" sz="1400"/>
        </a:p>
      </dgm:t>
    </dgm:pt>
    <dgm:pt modelId="{DE59A6C1-019B-4289-93F1-8DDAF2B7656E}">
      <dgm:prSet custT="1"/>
      <dgm:spPr/>
      <dgm:t>
        <a:bodyPr/>
        <a:lstStyle/>
        <a:p>
          <a:r>
            <a:rPr lang="en-GB" sz="1400">
              <a:solidFill>
                <a:schemeClr val="tx1"/>
              </a:solidFill>
              <a:latin typeface="Calibri" panose="020F0502020204030204" pitchFamily="34" charset="0"/>
              <a:cs typeface="Calibri" panose="020F0502020204030204" pitchFamily="34" charset="0"/>
            </a:rPr>
            <a:t>Reduce the Trust’s Compliance Risks</a:t>
          </a:r>
        </a:p>
      </dgm:t>
    </dgm:pt>
    <dgm:pt modelId="{4A39C48D-02F4-4508-A0D9-048DF34E82A9}" type="parTrans" cxnId="{2B53F1D3-7805-4F7A-AEED-3D34605B67F8}">
      <dgm:prSet/>
      <dgm:spPr/>
      <dgm:t>
        <a:bodyPr/>
        <a:lstStyle/>
        <a:p>
          <a:endParaRPr lang="en-GB" sz="1400"/>
        </a:p>
      </dgm:t>
    </dgm:pt>
    <dgm:pt modelId="{BFE07728-0293-45CE-A1DD-974E11594B41}" type="sibTrans" cxnId="{2B53F1D3-7805-4F7A-AEED-3D34605B67F8}">
      <dgm:prSet/>
      <dgm:spPr/>
      <dgm:t>
        <a:bodyPr/>
        <a:lstStyle/>
        <a:p>
          <a:endParaRPr lang="en-GB" sz="1400"/>
        </a:p>
      </dgm:t>
    </dgm:pt>
    <dgm:pt modelId="{B0EAA104-9B62-4EAC-A141-DFADD94FF340}">
      <dgm:prSet phldrT="[Tex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Wolfson House –Lifts Refurbishment</a:t>
          </a:r>
        </a:p>
      </dgm:t>
    </dgm:pt>
    <dgm:pt modelId="{1B406A59-934E-42C6-9CDD-BC3CA9722179}" type="parTrans" cxnId="{1177AFA1-B611-4DBE-B0DE-BF83DEC80E4E}">
      <dgm:prSet/>
      <dgm:spPr/>
      <dgm:t>
        <a:bodyPr/>
        <a:lstStyle/>
        <a:p>
          <a:endParaRPr lang="en-GB" sz="1400"/>
        </a:p>
      </dgm:t>
    </dgm:pt>
    <dgm:pt modelId="{1CAF2468-9E83-42D9-9D1C-99BCC14F1560}" type="sibTrans" cxnId="{1177AFA1-B611-4DBE-B0DE-BF83DEC80E4E}">
      <dgm:prSet/>
      <dgm:spPr/>
      <dgm:t>
        <a:bodyPr/>
        <a:lstStyle/>
        <a:p>
          <a:endParaRPr lang="en-GB" sz="1400"/>
        </a:p>
      </dgm:t>
    </dgm:pt>
    <dgm:pt modelId="{1AD56161-CC78-4C5A-94A4-40D4FFD3134E}">
      <dgm:prSet phldrT="[Tex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Fire Door improvement works</a:t>
          </a:r>
        </a:p>
      </dgm:t>
    </dgm:pt>
    <dgm:pt modelId="{B8846455-7A1B-428C-97BB-BBAE28D0AAA9}" type="parTrans" cxnId="{40D959B1-9684-4F4F-85E8-0A1445CD920B}">
      <dgm:prSet/>
      <dgm:spPr/>
      <dgm:t>
        <a:bodyPr/>
        <a:lstStyle/>
        <a:p>
          <a:endParaRPr lang="en-GB" sz="1400"/>
        </a:p>
      </dgm:t>
    </dgm:pt>
    <dgm:pt modelId="{7438E6FB-B5EB-4B89-8121-D8248A7368D2}" type="sibTrans" cxnId="{40D959B1-9684-4F4F-85E8-0A1445CD920B}">
      <dgm:prSet/>
      <dgm:spPr/>
      <dgm:t>
        <a:bodyPr/>
        <a:lstStyle/>
        <a:p>
          <a:endParaRPr lang="en-GB" sz="1400"/>
        </a:p>
      </dgm:t>
    </dgm:pt>
    <dgm:pt modelId="{DFADE3C1-ADAD-43E8-8DDF-5C3EEBB12399}">
      <dgm:prSet phldrT="[Tex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LED lighting upgrades</a:t>
          </a:r>
        </a:p>
      </dgm:t>
    </dgm:pt>
    <dgm:pt modelId="{D28693AE-77A5-43A4-82ED-1DB46AEFCECE}" type="parTrans" cxnId="{50C32641-08B7-4930-93BF-3AA5D1B8203E}">
      <dgm:prSet/>
      <dgm:spPr/>
      <dgm:t>
        <a:bodyPr/>
        <a:lstStyle/>
        <a:p>
          <a:endParaRPr lang="en-GB" sz="1400"/>
        </a:p>
      </dgm:t>
    </dgm:pt>
    <dgm:pt modelId="{DC01F4F1-6829-4713-A495-1DDC1C1772AD}" type="sibTrans" cxnId="{50C32641-08B7-4930-93BF-3AA5D1B8203E}">
      <dgm:prSet/>
      <dgm:spPr/>
      <dgm:t>
        <a:bodyPr/>
        <a:lstStyle/>
        <a:p>
          <a:endParaRPr lang="en-GB" sz="1400"/>
        </a:p>
      </dgm:t>
    </dgm:pt>
    <dgm:pt modelId="{6D74E40E-4A14-4E9E-AC0A-1E3568BB8CD5}">
      <dgm:prSet phldrT="[Tex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Capacity / competency of the current Hard FM supply chain</a:t>
          </a:r>
        </a:p>
      </dgm:t>
    </dgm:pt>
    <dgm:pt modelId="{016913C5-73E9-4725-81E3-BC6A89B6FA8A}" type="parTrans" cxnId="{62630CB7-7F53-47DC-B3B7-ABB81E6F30E8}">
      <dgm:prSet/>
      <dgm:spPr/>
      <dgm:t>
        <a:bodyPr/>
        <a:lstStyle/>
        <a:p>
          <a:endParaRPr lang="en-GB" sz="1400"/>
        </a:p>
      </dgm:t>
    </dgm:pt>
    <dgm:pt modelId="{3F6C827B-8397-433B-8642-1E677D05D75E}" type="sibTrans" cxnId="{62630CB7-7F53-47DC-B3B7-ABB81E6F30E8}">
      <dgm:prSet/>
      <dgm:spPr/>
      <dgm:t>
        <a:bodyPr/>
        <a:lstStyle/>
        <a:p>
          <a:endParaRPr lang="en-GB" sz="1400"/>
        </a:p>
      </dgm:t>
    </dgm:pt>
    <dgm:pt modelId="{90498FC4-E826-4DF8-B564-D3ED3FB878F4}">
      <dgm:prSet phldrT="[Tex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Capital to Revenue transfers</a:t>
          </a:r>
        </a:p>
      </dgm:t>
    </dgm:pt>
    <dgm:pt modelId="{8FE47DAB-1E2E-49CD-830D-8687E57152BE}" type="parTrans" cxnId="{24FF2471-0CBC-4EA4-A52D-5C876CCDBF4F}">
      <dgm:prSet/>
      <dgm:spPr/>
      <dgm:t>
        <a:bodyPr/>
        <a:lstStyle/>
        <a:p>
          <a:endParaRPr lang="en-GB" sz="1400"/>
        </a:p>
      </dgm:t>
    </dgm:pt>
    <dgm:pt modelId="{30502CE9-143A-470B-94A4-71D8824A6B60}" type="sibTrans" cxnId="{24FF2471-0CBC-4EA4-A52D-5C876CCDBF4F}">
      <dgm:prSet/>
      <dgm:spPr/>
      <dgm:t>
        <a:bodyPr/>
        <a:lstStyle/>
        <a:p>
          <a:endParaRPr lang="en-GB" sz="1400"/>
        </a:p>
      </dgm:t>
    </dgm:pt>
    <dgm:pt modelId="{D10A7731-7B31-4AAB-B20D-5D114ABBA088}" type="pres">
      <dgm:prSet presAssocID="{D2276B75-7EF6-4DFC-B372-1EAD08A9F434}" presName="Name0" presStyleCnt="0">
        <dgm:presLayoutVars>
          <dgm:dir/>
          <dgm:animLvl val="lvl"/>
          <dgm:resizeHandles val="exact"/>
        </dgm:presLayoutVars>
      </dgm:prSet>
      <dgm:spPr/>
    </dgm:pt>
    <dgm:pt modelId="{1CD90C40-FBCE-4E8F-8285-19CE9A8B4193}" type="pres">
      <dgm:prSet presAssocID="{1AEEEA8B-7642-41C2-AB8D-F706CC6DFB9A}" presName="composite" presStyleCnt="0"/>
      <dgm:spPr/>
    </dgm:pt>
    <dgm:pt modelId="{EC3F1901-AA8A-43D6-923F-3BD05253B8B6}" type="pres">
      <dgm:prSet presAssocID="{1AEEEA8B-7642-41C2-AB8D-F706CC6DFB9A}" presName="parTx" presStyleLbl="alignNode1" presStyleIdx="0" presStyleCnt="3">
        <dgm:presLayoutVars>
          <dgm:chMax val="0"/>
          <dgm:chPref val="0"/>
          <dgm:bulletEnabled val="1"/>
        </dgm:presLayoutVars>
      </dgm:prSet>
      <dgm:spPr/>
    </dgm:pt>
    <dgm:pt modelId="{24D02228-B730-4235-807A-4F6900924631}" type="pres">
      <dgm:prSet presAssocID="{1AEEEA8B-7642-41C2-AB8D-F706CC6DFB9A}" presName="desTx" presStyleLbl="alignAccFollowNode1" presStyleIdx="0" presStyleCnt="3">
        <dgm:presLayoutVars>
          <dgm:bulletEnabled val="1"/>
        </dgm:presLayoutVars>
      </dgm:prSet>
      <dgm:spPr/>
    </dgm:pt>
    <dgm:pt modelId="{506590D2-9EA1-4A09-A5E3-18E0DE808CF5}" type="pres">
      <dgm:prSet presAssocID="{BF792748-426B-400E-9F06-EF63EED3CD52}" presName="space" presStyleCnt="0"/>
      <dgm:spPr/>
    </dgm:pt>
    <dgm:pt modelId="{2A0F3CAC-835F-4653-B78D-63D1FD432901}" type="pres">
      <dgm:prSet presAssocID="{32847799-9373-4AC2-A233-D9D2E3E9F8D9}" presName="composite" presStyleCnt="0"/>
      <dgm:spPr/>
    </dgm:pt>
    <dgm:pt modelId="{14A74262-A14B-49A6-B2E7-C1F04F6B93B8}" type="pres">
      <dgm:prSet presAssocID="{32847799-9373-4AC2-A233-D9D2E3E9F8D9}" presName="parTx" presStyleLbl="alignNode1" presStyleIdx="1" presStyleCnt="3">
        <dgm:presLayoutVars>
          <dgm:chMax val="0"/>
          <dgm:chPref val="0"/>
          <dgm:bulletEnabled val="1"/>
        </dgm:presLayoutVars>
      </dgm:prSet>
      <dgm:spPr/>
    </dgm:pt>
    <dgm:pt modelId="{863ED7A4-0028-4D93-B59A-606795A8BDB9}" type="pres">
      <dgm:prSet presAssocID="{32847799-9373-4AC2-A233-D9D2E3E9F8D9}" presName="desTx" presStyleLbl="alignAccFollowNode1" presStyleIdx="1" presStyleCnt="3">
        <dgm:presLayoutVars>
          <dgm:bulletEnabled val="1"/>
        </dgm:presLayoutVars>
      </dgm:prSet>
      <dgm:spPr/>
    </dgm:pt>
    <dgm:pt modelId="{65965EC9-FE6D-48A3-AECD-63811B7AD02D}" type="pres">
      <dgm:prSet presAssocID="{0B61974D-EC7F-4148-856E-4BD8F1EE0DA4}" presName="space" presStyleCnt="0"/>
      <dgm:spPr/>
    </dgm:pt>
    <dgm:pt modelId="{9B5CB111-B9B0-4841-BD75-E41F6238A24B}" type="pres">
      <dgm:prSet presAssocID="{E896C42E-440C-4E0B-89CF-3735053642E9}" presName="composite" presStyleCnt="0"/>
      <dgm:spPr/>
    </dgm:pt>
    <dgm:pt modelId="{9E832D4E-A603-4ACA-952C-5B6672202B16}" type="pres">
      <dgm:prSet presAssocID="{E896C42E-440C-4E0B-89CF-3735053642E9}" presName="parTx" presStyleLbl="alignNode1" presStyleIdx="2" presStyleCnt="3">
        <dgm:presLayoutVars>
          <dgm:chMax val="0"/>
          <dgm:chPref val="0"/>
          <dgm:bulletEnabled val="1"/>
        </dgm:presLayoutVars>
      </dgm:prSet>
      <dgm:spPr/>
    </dgm:pt>
    <dgm:pt modelId="{9E1FCAB9-6F27-4463-9FAD-A6EF4A1BCAA1}" type="pres">
      <dgm:prSet presAssocID="{E896C42E-440C-4E0B-89CF-3735053642E9}" presName="desTx" presStyleLbl="alignAccFollowNode1" presStyleIdx="2" presStyleCnt="3">
        <dgm:presLayoutVars>
          <dgm:bulletEnabled val="1"/>
        </dgm:presLayoutVars>
      </dgm:prSet>
      <dgm:spPr/>
    </dgm:pt>
  </dgm:ptLst>
  <dgm:cxnLst>
    <dgm:cxn modelId="{A17E0204-1848-4258-B9D7-ED1FE3454483}" type="presOf" srcId="{DE59A6C1-019B-4289-93F1-8DDAF2B7656E}" destId="{24D02228-B730-4235-807A-4F6900924631}" srcOrd="0" destOrd="3" presId="urn:microsoft.com/office/officeart/2005/8/layout/hList1"/>
    <dgm:cxn modelId="{EA564A1B-519C-44D4-AF46-AE2FF0B8E2DD}" type="presOf" srcId="{B0EAA104-9B62-4EAC-A141-DFADD94FF340}" destId="{863ED7A4-0028-4D93-B59A-606795A8BDB9}" srcOrd="0" destOrd="1" presId="urn:microsoft.com/office/officeart/2005/8/layout/hList1"/>
    <dgm:cxn modelId="{E2732928-C892-44DB-AC72-1BE0B6B32260}" type="presOf" srcId="{1C92C530-614E-4808-A75C-9207ED99374A}" destId="{9E1FCAB9-6F27-4463-9FAD-A6EF4A1BCAA1}" srcOrd="0" destOrd="3" presId="urn:microsoft.com/office/officeart/2005/8/layout/hList1"/>
    <dgm:cxn modelId="{8C73D831-DB17-42C9-9A78-2D2A3F66041B}" type="presOf" srcId="{32847799-9373-4AC2-A233-D9D2E3E9F8D9}" destId="{14A74262-A14B-49A6-B2E7-C1F04F6B93B8}" srcOrd="0" destOrd="0" presId="urn:microsoft.com/office/officeart/2005/8/layout/hList1"/>
    <dgm:cxn modelId="{5A94933A-9244-4E55-BD21-50DF6966649C}" type="presOf" srcId="{1AEEEA8B-7642-41C2-AB8D-F706CC6DFB9A}" destId="{EC3F1901-AA8A-43D6-923F-3BD05253B8B6}" srcOrd="0" destOrd="0" presId="urn:microsoft.com/office/officeart/2005/8/layout/hList1"/>
    <dgm:cxn modelId="{8F4A205E-7608-4297-A541-EDEC12ABC726}" type="presOf" srcId="{135CDC68-A8F8-4F4B-A8FF-867CDF48A425}" destId="{24D02228-B730-4235-807A-4F6900924631}" srcOrd="0" destOrd="1" presId="urn:microsoft.com/office/officeart/2005/8/layout/hList1"/>
    <dgm:cxn modelId="{50C32641-08B7-4930-93BF-3AA5D1B8203E}" srcId="{32847799-9373-4AC2-A233-D9D2E3E9F8D9}" destId="{DFADE3C1-ADAD-43E8-8DDF-5C3EEBB12399}" srcOrd="3" destOrd="0" parTransId="{D28693AE-77A5-43A4-82ED-1DB46AEFCECE}" sibTransId="{DC01F4F1-6829-4713-A495-1DDC1C1772AD}"/>
    <dgm:cxn modelId="{4F951471-8560-4C95-9DEC-1F8B4B535B76}" srcId="{1AEEEA8B-7642-41C2-AB8D-F706CC6DFB9A}" destId="{135CDC68-A8F8-4F4B-A8FF-867CDF48A425}" srcOrd="1" destOrd="0" parTransId="{69F6B37E-A87E-4AA4-B532-34CB369AB460}" sibTransId="{D092CBF2-BEE6-44CC-BE44-489A2E68C41F}"/>
    <dgm:cxn modelId="{24FF2471-0CBC-4EA4-A52D-5C876CCDBF4F}" srcId="{E896C42E-440C-4E0B-89CF-3735053642E9}" destId="{90498FC4-E826-4DF8-B564-D3ED3FB878F4}" srcOrd="2" destOrd="0" parTransId="{8FE47DAB-1E2E-49CD-830D-8687E57152BE}" sibTransId="{30502CE9-143A-470B-94A4-71D8824A6B60}"/>
    <dgm:cxn modelId="{3B043952-A8C2-499A-891C-97D0122F5E0D}" type="presOf" srcId="{6D74E40E-4A14-4E9E-AC0A-1E3568BB8CD5}" destId="{9E1FCAB9-6F27-4463-9FAD-A6EF4A1BCAA1}" srcOrd="0" destOrd="1" presId="urn:microsoft.com/office/officeart/2005/8/layout/hList1"/>
    <dgm:cxn modelId="{8BA10258-11F5-40A8-97E4-586EB633D6FF}" srcId="{1AEEEA8B-7642-41C2-AB8D-F706CC6DFB9A}" destId="{205EA941-1461-4462-903B-8163178FD8DA}" srcOrd="0" destOrd="0" parTransId="{CD879E53-20A4-4A5C-BDC9-F848869F08BD}" sibTransId="{F1811541-B035-4ECD-90E6-BC11456444D2}"/>
    <dgm:cxn modelId="{E0110C7F-817A-48FF-992B-46AD59EB103C}" type="presOf" srcId="{DFADE3C1-ADAD-43E8-8DDF-5C3EEBB12399}" destId="{863ED7A4-0028-4D93-B59A-606795A8BDB9}" srcOrd="0" destOrd="3" presId="urn:microsoft.com/office/officeart/2005/8/layout/hList1"/>
    <dgm:cxn modelId="{A9D81985-6D5F-4500-8097-643EC5E4C511}" type="presOf" srcId="{58D838D2-108E-48AB-B584-E858766544FC}" destId="{24D02228-B730-4235-807A-4F6900924631}" srcOrd="0" destOrd="2" presId="urn:microsoft.com/office/officeart/2005/8/layout/hList1"/>
    <dgm:cxn modelId="{E113A485-9DF2-4A16-BB9B-16E482EF06DB}" type="presOf" srcId="{90498FC4-E826-4DF8-B564-D3ED3FB878F4}" destId="{9E1FCAB9-6F27-4463-9FAD-A6EF4A1BCAA1}" srcOrd="0" destOrd="2" presId="urn:microsoft.com/office/officeart/2005/8/layout/hList1"/>
    <dgm:cxn modelId="{45865687-3B8E-46CC-A3FC-ADFD32CCD278}" srcId="{D2276B75-7EF6-4DFC-B372-1EAD08A9F434}" destId="{32847799-9373-4AC2-A233-D9D2E3E9F8D9}" srcOrd="1" destOrd="0" parTransId="{5D55246A-B88B-4FEF-B253-7829651E04EC}" sibTransId="{0B61974D-EC7F-4148-856E-4BD8F1EE0DA4}"/>
    <dgm:cxn modelId="{B31A5C97-D803-4343-B018-C6248D26BE64}" srcId="{D2276B75-7EF6-4DFC-B372-1EAD08A9F434}" destId="{1AEEEA8B-7642-41C2-AB8D-F706CC6DFB9A}" srcOrd="0" destOrd="0" parTransId="{DB10CA1D-7F9E-43CB-8173-141FD6FD43E6}" sibTransId="{BF792748-426B-400E-9F06-EF63EED3CD52}"/>
    <dgm:cxn modelId="{1177AFA1-B611-4DBE-B0DE-BF83DEC80E4E}" srcId="{32847799-9373-4AC2-A233-D9D2E3E9F8D9}" destId="{B0EAA104-9B62-4EAC-A141-DFADD94FF340}" srcOrd="1" destOrd="0" parTransId="{1B406A59-934E-42C6-9CDD-BC3CA9722179}" sibTransId="{1CAF2468-9E83-42D9-9D1C-99BCC14F1560}"/>
    <dgm:cxn modelId="{40D959B1-9684-4F4F-85E8-0A1445CD920B}" srcId="{32847799-9373-4AC2-A233-D9D2E3E9F8D9}" destId="{1AD56161-CC78-4C5A-94A4-40D4FFD3134E}" srcOrd="2" destOrd="0" parTransId="{B8846455-7A1B-428C-97BB-BBAE28D0AAA9}" sibTransId="{7438E6FB-B5EB-4B89-8121-D8248A7368D2}"/>
    <dgm:cxn modelId="{6B8EBCB1-363F-4E8D-8CB7-7D3E49E2EF9F}" srcId="{32847799-9373-4AC2-A233-D9D2E3E9F8D9}" destId="{D0A01884-28AE-4279-B6BD-89D477F75E6D}" srcOrd="0" destOrd="0" parTransId="{318545AA-2468-45B8-9BDB-5603AB7EB204}" sibTransId="{11DC21A4-0E3F-4B46-82E5-E073D73DA7AE}"/>
    <dgm:cxn modelId="{06114FB5-7CBE-4727-BDB7-3D8D786D5FC2}" type="presOf" srcId="{E896C42E-440C-4E0B-89CF-3735053642E9}" destId="{9E832D4E-A603-4ACA-952C-5B6672202B16}" srcOrd="0" destOrd="0" presId="urn:microsoft.com/office/officeart/2005/8/layout/hList1"/>
    <dgm:cxn modelId="{62630CB7-7F53-47DC-B3B7-ABB81E6F30E8}" srcId="{E896C42E-440C-4E0B-89CF-3735053642E9}" destId="{6D74E40E-4A14-4E9E-AC0A-1E3568BB8CD5}" srcOrd="1" destOrd="0" parTransId="{016913C5-73E9-4725-81E3-BC6A89B6FA8A}" sibTransId="{3F6C827B-8397-433B-8642-1E677D05D75E}"/>
    <dgm:cxn modelId="{6A9B06BB-4B64-4E32-9F17-7972A2B727A8}" type="presOf" srcId="{1AD56161-CC78-4C5A-94A4-40D4FFD3134E}" destId="{863ED7A4-0028-4D93-B59A-606795A8BDB9}" srcOrd="0" destOrd="2" presId="urn:microsoft.com/office/officeart/2005/8/layout/hList1"/>
    <dgm:cxn modelId="{637E26BE-86AB-4034-A884-582B038ECDFC}" srcId="{D2276B75-7EF6-4DFC-B372-1EAD08A9F434}" destId="{E896C42E-440C-4E0B-89CF-3735053642E9}" srcOrd="2" destOrd="0" parTransId="{CF2EF1FE-A0B4-44ED-B0BF-FAC91BC381B3}" sibTransId="{85E7F0B8-9408-47C2-96FE-E3CB17A0B8FF}"/>
    <dgm:cxn modelId="{BB632EC6-9D1F-4AB0-9EEC-B3298688C103}" type="presOf" srcId="{B79205CF-05CE-4C5C-919D-8448A0CF4358}" destId="{9E1FCAB9-6F27-4463-9FAD-A6EF4A1BCAA1}" srcOrd="0" destOrd="0" presId="urn:microsoft.com/office/officeart/2005/8/layout/hList1"/>
    <dgm:cxn modelId="{E5A2F1D0-80E4-4A71-8D87-B6F688F3578F}" type="presOf" srcId="{205EA941-1461-4462-903B-8163178FD8DA}" destId="{24D02228-B730-4235-807A-4F6900924631}" srcOrd="0" destOrd="0" presId="urn:microsoft.com/office/officeart/2005/8/layout/hList1"/>
    <dgm:cxn modelId="{2B53F1D3-7805-4F7A-AEED-3D34605B67F8}" srcId="{1AEEEA8B-7642-41C2-AB8D-F706CC6DFB9A}" destId="{DE59A6C1-019B-4289-93F1-8DDAF2B7656E}" srcOrd="3" destOrd="0" parTransId="{4A39C48D-02F4-4508-A0D9-048DF34E82A9}" sibTransId="{BFE07728-0293-45CE-A1DD-974E11594B41}"/>
    <dgm:cxn modelId="{CF0982E2-3B26-4A5F-AC2D-17CB6992AEF5}" type="presOf" srcId="{D0A01884-28AE-4279-B6BD-89D477F75E6D}" destId="{863ED7A4-0028-4D93-B59A-606795A8BDB9}" srcOrd="0" destOrd="0" presId="urn:microsoft.com/office/officeart/2005/8/layout/hList1"/>
    <dgm:cxn modelId="{B7710DE4-3620-4E66-8697-CC7220ADB57A}" srcId="{E896C42E-440C-4E0B-89CF-3735053642E9}" destId="{B79205CF-05CE-4C5C-919D-8448A0CF4358}" srcOrd="0" destOrd="0" parTransId="{E9EADFD9-F2AE-4115-A0BD-6AD63D9CE91C}" sibTransId="{A7405790-2023-42FF-907B-EBF4988EB8A6}"/>
    <dgm:cxn modelId="{EA1F06E8-D1F1-4007-A2BD-168178243762}" srcId="{E896C42E-440C-4E0B-89CF-3735053642E9}" destId="{1C92C530-614E-4808-A75C-9207ED99374A}" srcOrd="3" destOrd="0" parTransId="{60A30C87-F1A1-4A32-906F-95150596BB31}" sibTransId="{3DF8F9B8-F2BF-460A-AB44-A3908FCE6C8E}"/>
    <dgm:cxn modelId="{648E4FED-1CD9-44B2-B584-825F6373F823}" type="presOf" srcId="{D2276B75-7EF6-4DFC-B372-1EAD08A9F434}" destId="{D10A7731-7B31-4AAB-B20D-5D114ABBA088}" srcOrd="0" destOrd="0" presId="urn:microsoft.com/office/officeart/2005/8/layout/hList1"/>
    <dgm:cxn modelId="{0D6118F7-76B2-4EAA-8B65-76E56C430EB0}" srcId="{1AEEEA8B-7642-41C2-AB8D-F706CC6DFB9A}" destId="{58D838D2-108E-48AB-B584-E858766544FC}" srcOrd="2" destOrd="0" parTransId="{113564E6-5490-4885-834F-E224979E6B28}" sibTransId="{5BABE999-8C5A-490A-8504-FD6EBACD0824}"/>
    <dgm:cxn modelId="{997ECB2A-9EAC-4E50-82D5-52C09F55AD6E}" type="presParOf" srcId="{D10A7731-7B31-4AAB-B20D-5D114ABBA088}" destId="{1CD90C40-FBCE-4E8F-8285-19CE9A8B4193}" srcOrd="0" destOrd="0" presId="urn:microsoft.com/office/officeart/2005/8/layout/hList1"/>
    <dgm:cxn modelId="{5E8044A9-F451-4387-9FED-C61005C8C5D5}" type="presParOf" srcId="{1CD90C40-FBCE-4E8F-8285-19CE9A8B4193}" destId="{EC3F1901-AA8A-43D6-923F-3BD05253B8B6}" srcOrd="0" destOrd="0" presId="urn:microsoft.com/office/officeart/2005/8/layout/hList1"/>
    <dgm:cxn modelId="{C811962B-FBF4-4A1D-8807-EE0A7A7126BA}" type="presParOf" srcId="{1CD90C40-FBCE-4E8F-8285-19CE9A8B4193}" destId="{24D02228-B730-4235-807A-4F6900924631}" srcOrd="1" destOrd="0" presId="urn:microsoft.com/office/officeart/2005/8/layout/hList1"/>
    <dgm:cxn modelId="{3437861C-4963-4389-93A3-4E496EF31424}" type="presParOf" srcId="{D10A7731-7B31-4AAB-B20D-5D114ABBA088}" destId="{506590D2-9EA1-4A09-A5E3-18E0DE808CF5}" srcOrd="1" destOrd="0" presId="urn:microsoft.com/office/officeart/2005/8/layout/hList1"/>
    <dgm:cxn modelId="{866E0C6B-24AA-42ED-9585-804565E44E88}" type="presParOf" srcId="{D10A7731-7B31-4AAB-B20D-5D114ABBA088}" destId="{2A0F3CAC-835F-4653-B78D-63D1FD432901}" srcOrd="2" destOrd="0" presId="urn:microsoft.com/office/officeart/2005/8/layout/hList1"/>
    <dgm:cxn modelId="{54C13BC2-C16F-4F4C-978C-A6394DBDB892}" type="presParOf" srcId="{2A0F3CAC-835F-4653-B78D-63D1FD432901}" destId="{14A74262-A14B-49A6-B2E7-C1F04F6B93B8}" srcOrd="0" destOrd="0" presId="urn:microsoft.com/office/officeart/2005/8/layout/hList1"/>
    <dgm:cxn modelId="{1E9C3166-50C0-403C-A29F-925E3924163B}" type="presParOf" srcId="{2A0F3CAC-835F-4653-B78D-63D1FD432901}" destId="{863ED7A4-0028-4D93-B59A-606795A8BDB9}" srcOrd="1" destOrd="0" presId="urn:microsoft.com/office/officeart/2005/8/layout/hList1"/>
    <dgm:cxn modelId="{58FCC8DF-E8FB-47B7-A88D-027CAF56F4C7}" type="presParOf" srcId="{D10A7731-7B31-4AAB-B20D-5D114ABBA088}" destId="{65965EC9-FE6D-48A3-AECD-63811B7AD02D}" srcOrd="3" destOrd="0" presId="urn:microsoft.com/office/officeart/2005/8/layout/hList1"/>
    <dgm:cxn modelId="{0DBB5AA2-CC28-40CA-B6E9-A9FC997B9096}" type="presParOf" srcId="{D10A7731-7B31-4AAB-B20D-5D114ABBA088}" destId="{9B5CB111-B9B0-4841-BD75-E41F6238A24B}" srcOrd="4" destOrd="0" presId="urn:microsoft.com/office/officeart/2005/8/layout/hList1"/>
    <dgm:cxn modelId="{C43FBB4D-6822-4B2C-9B61-16CDF936BDA7}" type="presParOf" srcId="{9B5CB111-B9B0-4841-BD75-E41F6238A24B}" destId="{9E832D4E-A603-4ACA-952C-5B6672202B16}" srcOrd="0" destOrd="0" presId="urn:microsoft.com/office/officeart/2005/8/layout/hList1"/>
    <dgm:cxn modelId="{2766DC46-EE29-49D7-9A7F-FCD07B01764C}" type="presParOf" srcId="{9B5CB111-B9B0-4841-BD75-E41F6238A24B}" destId="{9E1FCAB9-6F27-4463-9FAD-A6EF4A1BCA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2FE58-7FEF-402B-BD2F-CCDE88890681}" type="doc">
      <dgm:prSet loTypeId="urn:microsoft.com/office/officeart/2009/3/layout/PlusandMinus" loCatId="relationship" qsTypeId="urn:microsoft.com/office/officeart/2005/8/quickstyle/3d3" qsCatId="3D" csTypeId="urn:microsoft.com/office/officeart/2005/8/colors/accent1_2" csCatId="accent1" phldr="1"/>
      <dgm:spPr/>
      <dgm:t>
        <a:bodyPr/>
        <a:lstStyle/>
        <a:p>
          <a:endParaRPr lang="en-GB"/>
        </a:p>
      </dgm:t>
    </dgm:pt>
    <dgm:pt modelId="{78D8D42F-DACF-40F8-9B98-2665862044B3}">
      <dgm:prSet phldrT="[Text]" custT="1"/>
      <dgm:spPr/>
      <dgm:t>
        <a:bodyPr/>
        <a:lstStyle/>
        <a:p>
          <a:pPr>
            <a:buFont typeface="Arial" panose="020B0604020202020204" pitchFamily="34" charset="0"/>
            <a:buChar char="•"/>
          </a:pPr>
          <a:r>
            <a:rPr lang="en-GB" sz="1400" b="1" u="none">
              <a:latin typeface="Calibri" panose="020F0502020204030204" pitchFamily="34" charset="0"/>
              <a:cs typeface="Calibri" panose="020F0502020204030204" pitchFamily="34" charset="0"/>
            </a:rPr>
            <a:t>Secondment</a:t>
          </a:r>
        </a:p>
      </dgm:t>
    </dgm:pt>
    <dgm:pt modelId="{351CBEF8-F7D3-48FD-AF94-55BD27C0F9DE}" type="parTrans" cxnId="{EB839084-A535-4CAE-AA63-30E101120A95}">
      <dgm:prSet/>
      <dgm:spPr/>
      <dgm:t>
        <a:bodyPr/>
        <a:lstStyle/>
        <a:p>
          <a:endParaRPr lang="en-GB"/>
        </a:p>
      </dgm:t>
    </dgm:pt>
    <dgm:pt modelId="{88C1322E-73F1-46D1-8595-3FE34D5A85CF}" type="sibTrans" cxnId="{EB839084-A535-4CAE-AA63-30E101120A95}">
      <dgm:prSet/>
      <dgm:spPr/>
      <dgm:t>
        <a:bodyPr/>
        <a:lstStyle/>
        <a:p>
          <a:endParaRPr lang="en-GB"/>
        </a:p>
      </dgm:t>
    </dgm:pt>
    <dgm:pt modelId="{D2B76D5B-69DD-4A16-9849-BA890808C8F4}">
      <dgm:prSet phldrT="[Text]" custT="1"/>
      <dgm:spPr/>
      <dgm:t>
        <a:bodyPr/>
        <a:lstStyle/>
        <a:p>
          <a:pPr>
            <a:buFont typeface="Arial" panose="020B0604020202020204" pitchFamily="34" charset="0"/>
            <a:buChar char="•"/>
          </a:pPr>
          <a:r>
            <a:rPr lang="en-GB" sz="1400" b="1" u="none">
              <a:latin typeface="Calibri" panose="020F0502020204030204" pitchFamily="34" charset="0"/>
              <a:cs typeface="Calibri" panose="020F0502020204030204" pitchFamily="34" charset="0"/>
            </a:rPr>
            <a:t>Technical Standards</a:t>
          </a:r>
          <a:endParaRPr lang="en-GB" sz="1400" b="1" u="none">
            <a:latin typeface="Calibri" panose="020F0502020204030204" pitchFamily="34" charset="0"/>
            <a:ea typeface="Nunito Sans" pitchFamily="34" charset="-122"/>
            <a:cs typeface="Calibri" panose="020F0502020204030204" pitchFamily="34" charset="0"/>
          </a:endParaRPr>
        </a:p>
      </dgm:t>
    </dgm:pt>
    <dgm:pt modelId="{3CFE3F4F-C6EB-4218-B9E6-CED05C77735C}" type="parTrans" cxnId="{4E733B66-62AB-48CD-8CDA-C42FAA64CA14}">
      <dgm:prSet/>
      <dgm:spPr/>
      <dgm:t>
        <a:bodyPr/>
        <a:lstStyle/>
        <a:p>
          <a:endParaRPr lang="en-GB"/>
        </a:p>
      </dgm:t>
    </dgm:pt>
    <dgm:pt modelId="{9D7792A0-358D-4FF2-9895-63E809A0C831}" type="sibTrans" cxnId="{4E733B66-62AB-48CD-8CDA-C42FAA64CA14}">
      <dgm:prSet/>
      <dgm:spPr/>
      <dgm:t>
        <a:bodyPr/>
        <a:lstStyle/>
        <a:p>
          <a:endParaRPr lang="en-GB"/>
        </a:p>
      </dgm:t>
    </dgm:pt>
    <dgm:pt modelId="{156E8678-505E-4714-926E-0FA991EC5AA0}">
      <dgm:prSe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Supported by additional resource in latter part of 2024 with this resource extended to October 2025.</a:t>
          </a:r>
        </a:p>
      </dgm:t>
    </dgm:pt>
    <dgm:pt modelId="{0FFF19ED-C223-4246-AA1E-69C39A5E9948}" type="parTrans" cxnId="{6B3F8071-C8EE-4C91-9D23-E5565984723F}">
      <dgm:prSet/>
      <dgm:spPr/>
      <dgm:t>
        <a:bodyPr/>
        <a:lstStyle/>
        <a:p>
          <a:endParaRPr lang="en-GB"/>
        </a:p>
      </dgm:t>
    </dgm:pt>
    <dgm:pt modelId="{0235183F-8210-4CA5-AF11-922248D4A485}" type="sibTrans" cxnId="{6B3F8071-C8EE-4C91-9D23-E5565984723F}">
      <dgm:prSet/>
      <dgm:spPr/>
      <dgm:t>
        <a:bodyPr/>
        <a:lstStyle/>
        <a:p>
          <a:endParaRPr lang="en-GB"/>
        </a:p>
      </dgm:t>
    </dgm:pt>
    <dgm:pt modelId="{D1F99CC3-FDAC-499A-A850-62AFEA59218B}">
      <dgm:prSet custT="1"/>
      <dgm:spPr/>
      <dgm:t>
        <a:bodyPr/>
        <a:lstStyle/>
        <a:p>
          <a:pPr>
            <a:buFont typeface="Arial" panose="020B0604020202020204" pitchFamily="34" charset="0"/>
            <a:buNone/>
          </a:pPr>
          <a:r>
            <a:rPr lang="en-GB" sz="1400" b="1" u="none">
              <a:latin typeface="Calibri" panose="020F0502020204030204" pitchFamily="34" charset="0"/>
              <a:cs typeface="Calibri" panose="020F0502020204030204" pitchFamily="34" charset="0"/>
            </a:rPr>
            <a:t>Building Operatives</a:t>
          </a:r>
        </a:p>
      </dgm:t>
    </dgm:pt>
    <dgm:pt modelId="{B69EB699-AA81-4BE0-9D2C-9C3747AF078D}" type="parTrans" cxnId="{45BF13BE-80DD-4BFE-BA0E-F837FE8CA9DC}">
      <dgm:prSet/>
      <dgm:spPr/>
      <dgm:t>
        <a:bodyPr/>
        <a:lstStyle/>
        <a:p>
          <a:endParaRPr lang="en-GB"/>
        </a:p>
      </dgm:t>
    </dgm:pt>
    <dgm:pt modelId="{CC75DDE9-4263-4616-BA1B-7C69786A982C}" type="sibTrans" cxnId="{45BF13BE-80DD-4BFE-BA0E-F837FE8CA9DC}">
      <dgm:prSet/>
      <dgm:spPr/>
      <dgm:t>
        <a:bodyPr/>
        <a:lstStyle/>
        <a:p>
          <a:endParaRPr lang="en-GB"/>
        </a:p>
      </dgm:t>
    </dgm:pt>
    <dgm:pt modelId="{4F4EB9B7-B9F0-4573-AFD3-176BC40BF1FE}">
      <dgm:prSet custT="1"/>
      <dgm:spPr/>
      <dgm:t>
        <a:bodyPr/>
        <a:lstStyle/>
        <a:p>
          <a:pPr>
            <a:buFont typeface="Arial" panose="020B0604020202020204" pitchFamily="34" charset="0"/>
            <a:buChar char="•"/>
          </a:pPr>
          <a:endParaRPr lang="en-GB" sz="1400">
            <a:latin typeface="Calibri" panose="020F0502020204030204" pitchFamily="34" charset="0"/>
            <a:cs typeface="Calibri" panose="020F0502020204030204" pitchFamily="34" charset="0"/>
          </a:endParaRPr>
        </a:p>
      </dgm:t>
    </dgm:pt>
    <dgm:pt modelId="{D86BB9CD-673B-4823-AF8F-7B4BD81A2817}" type="parTrans" cxnId="{8E39A104-F102-49FC-B5EA-A3D7B0F70A95}">
      <dgm:prSet/>
      <dgm:spPr/>
      <dgm:t>
        <a:bodyPr/>
        <a:lstStyle/>
        <a:p>
          <a:endParaRPr lang="en-GB"/>
        </a:p>
      </dgm:t>
    </dgm:pt>
    <dgm:pt modelId="{6F2848CA-A663-4127-84D3-9538444866B7}" type="sibTrans" cxnId="{8E39A104-F102-49FC-B5EA-A3D7B0F70A95}">
      <dgm:prSet/>
      <dgm:spPr/>
      <dgm:t>
        <a:bodyPr/>
        <a:lstStyle/>
        <a:p>
          <a:endParaRPr lang="en-GB"/>
        </a:p>
      </dgm:t>
    </dgm:pt>
    <dgm:pt modelId="{35054A51-9EA5-464C-BF92-F0B9076587DF}">
      <dgm:prSet custT="1"/>
      <dgm:spPr/>
      <dgm:t>
        <a:bodyPr/>
        <a:lstStyle/>
        <a:p>
          <a:pPr>
            <a:buFont typeface="Arial" panose="020B0604020202020204" pitchFamily="34" charset="0"/>
            <a:buChar char="•"/>
          </a:pPr>
          <a:r>
            <a:rPr lang="en-GB" sz="1400" u="none">
              <a:latin typeface="Calibri" panose="020F0502020204030204" pitchFamily="34" charset="0"/>
              <a:cs typeface="Calibri" panose="020F0502020204030204" pitchFamily="34" charset="0"/>
            </a:rPr>
            <a:t>Reviewed Building Operative roles and improvements implemented.</a:t>
          </a:r>
          <a:endParaRPr lang="en-GB" sz="1400">
            <a:latin typeface="Calibri" panose="020F0502020204030204" pitchFamily="34" charset="0"/>
            <a:cs typeface="Calibri" panose="020F0502020204030204" pitchFamily="34" charset="0"/>
          </a:endParaRPr>
        </a:p>
      </dgm:t>
    </dgm:pt>
    <dgm:pt modelId="{BC02AED7-CE4F-4E56-8EA4-6417ACEF1B81}" type="parTrans" cxnId="{81B63AD3-4764-4C16-9588-9CD1021B0C0B}">
      <dgm:prSet/>
      <dgm:spPr/>
      <dgm:t>
        <a:bodyPr/>
        <a:lstStyle/>
        <a:p>
          <a:endParaRPr lang="en-GB"/>
        </a:p>
      </dgm:t>
    </dgm:pt>
    <dgm:pt modelId="{6C1FDA35-21EF-4071-8019-BB94B3F42DC4}" type="sibTrans" cxnId="{81B63AD3-4764-4C16-9588-9CD1021B0C0B}">
      <dgm:prSet/>
      <dgm:spPr/>
      <dgm:t>
        <a:bodyPr/>
        <a:lstStyle/>
        <a:p>
          <a:endParaRPr lang="en-GB"/>
        </a:p>
      </dgm:t>
    </dgm:pt>
    <dgm:pt modelId="{4B3C48BF-D7FF-4F0D-A655-6EFBF390929A}">
      <dgm:prSet custT="1"/>
      <dgm:spPr/>
      <dgm:t>
        <a:bodyPr/>
        <a:lstStyle/>
        <a:p>
          <a:pPr>
            <a:buFont typeface="Arial" panose="020B0604020202020204" pitchFamily="34" charset="0"/>
            <a:buNone/>
          </a:pPr>
          <a:r>
            <a:rPr lang="en-GB" sz="1400" b="1" u="none">
              <a:latin typeface="Calibri" panose="020F0502020204030204" pitchFamily="34" charset="0"/>
              <a:cs typeface="Calibri" panose="020F0502020204030204" pitchFamily="34" charset="0"/>
            </a:rPr>
            <a:t>Engineering and Infrastructure Audits</a:t>
          </a:r>
        </a:p>
      </dgm:t>
    </dgm:pt>
    <dgm:pt modelId="{5ABF74AA-18D7-4CAC-8F1C-C4E199083AC0}" type="parTrans" cxnId="{F3058B76-070D-4C87-9896-EB9B83CABAA8}">
      <dgm:prSet/>
      <dgm:spPr/>
      <dgm:t>
        <a:bodyPr/>
        <a:lstStyle/>
        <a:p>
          <a:endParaRPr lang="en-GB"/>
        </a:p>
      </dgm:t>
    </dgm:pt>
    <dgm:pt modelId="{A52663A4-2B6B-424B-B0BB-8E2D78A6F0A5}" type="sibTrans" cxnId="{F3058B76-070D-4C87-9896-EB9B83CABAA8}">
      <dgm:prSet/>
      <dgm:spPr/>
      <dgm:t>
        <a:bodyPr/>
        <a:lstStyle/>
        <a:p>
          <a:endParaRPr lang="en-GB"/>
        </a:p>
      </dgm:t>
    </dgm:pt>
    <dgm:pt modelId="{32E46BA6-2A0B-4AFA-9020-8C516E1985D3}">
      <dgm:prSet custT="1"/>
      <dgm:spPr/>
      <dgm:t>
        <a:bodyPr/>
        <a:lstStyle/>
        <a:p>
          <a:pPr>
            <a:buFont typeface="Arial" panose="020B0604020202020204" pitchFamily="34" charset="0"/>
            <a:buChar char="•"/>
          </a:pPr>
          <a:endParaRPr lang="en-GB" sz="1400">
            <a:latin typeface="Calibri" panose="020F0502020204030204" pitchFamily="34" charset="0"/>
            <a:cs typeface="Calibri" panose="020F0502020204030204" pitchFamily="34" charset="0"/>
          </a:endParaRPr>
        </a:p>
      </dgm:t>
    </dgm:pt>
    <dgm:pt modelId="{91CDCDCB-8C9D-4BE1-95DD-3EB80E8CF76C}" type="parTrans" cxnId="{639DE415-F85F-477E-9024-44AB6C55B7BA}">
      <dgm:prSet/>
      <dgm:spPr/>
      <dgm:t>
        <a:bodyPr/>
        <a:lstStyle/>
        <a:p>
          <a:endParaRPr lang="en-GB"/>
        </a:p>
      </dgm:t>
    </dgm:pt>
    <dgm:pt modelId="{594606B5-2C80-44ED-B801-11C879CD63CB}" type="sibTrans" cxnId="{639DE415-F85F-477E-9024-44AB6C55B7BA}">
      <dgm:prSet/>
      <dgm:spPr/>
      <dgm:t>
        <a:bodyPr/>
        <a:lstStyle/>
        <a:p>
          <a:endParaRPr lang="en-GB"/>
        </a:p>
      </dgm:t>
    </dgm:pt>
    <dgm:pt modelId="{654FC330-4217-4775-A771-41E9BC968F86}">
      <dgm:prSet custT="1"/>
      <dgm:spPr/>
      <dgm:t>
        <a:bodyPr/>
        <a:lstStyle/>
        <a:p>
          <a:pPr>
            <a:buFont typeface="Arial" panose="020B0604020202020204" pitchFamily="34" charset="0"/>
            <a:buChar char="•"/>
          </a:pPr>
          <a:r>
            <a:rPr lang="en-GB" sz="1400" u="none">
              <a:latin typeface="Calibri" panose="020F0502020204030204" pitchFamily="34" charset="0"/>
              <a:cs typeface="Calibri" panose="020F0502020204030204" pitchFamily="34" charset="0"/>
            </a:rPr>
            <a:t>Estates Management audits which are reviewing standards of work and highlighting risks and opportunities.</a:t>
          </a:r>
        </a:p>
      </dgm:t>
    </dgm:pt>
    <dgm:pt modelId="{9A9FEE2A-35E6-4CB2-8E76-99F48B897573}" type="parTrans" cxnId="{6BAC775A-4AC7-469A-8FF4-056AB1E39A13}">
      <dgm:prSet/>
      <dgm:spPr/>
      <dgm:t>
        <a:bodyPr/>
        <a:lstStyle/>
        <a:p>
          <a:endParaRPr lang="en-GB"/>
        </a:p>
      </dgm:t>
    </dgm:pt>
    <dgm:pt modelId="{149B3707-115E-47C4-BF22-A9CD25D41760}" type="sibTrans" cxnId="{6BAC775A-4AC7-469A-8FF4-056AB1E39A13}">
      <dgm:prSet/>
      <dgm:spPr/>
      <dgm:t>
        <a:bodyPr/>
        <a:lstStyle/>
        <a:p>
          <a:endParaRPr lang="en-GB"/>
        </a:p>
      </dgm:t>
    </dgm:pt>
    <dgm:pt modelId="{BBEC5322-F531-4951-9E67-FBAC4C9C7EF7}">
      <dgm:prSet custT="1"/>
      <dgm:spPr/>
      <dgm:t>
        <a:bodyPr/>
        <a:lstStyle/>
        <a:p>
          <a:pPr>
            <a:buFont typeface="Arial" panose="020B0604020202020204" pitchFamily="34" charset="0"/>
            <a:buNone/>
          </a:pPr>
          <a:r>
            <a:rPr lang="en-GB" sz="1400" b="1" u="none">
              <a:latin typeface="Calibri" panose="020F0502020204030204" pitchFamily="34" charset="0"/>
              <a:cs typeface="Calibri" panose="020F0502020204030204" pitchFamily="34" charset="0"/>
            </a:rPr>
            <a:t>Incident Management</a:t>
          </a:r>
        </a:p>
      </dgm:t>
    </dgm:pt>
    <dgm:pt modelId="{34A29D35-350C-4F07-95DA-F03282D7DF18}" type="parTrans" cxnId="{2AD0E343-CED6-48C5-97A0-F2E1D844EC45}">
      <dgm:prSet/>
      <dgm:spPr/>
      <dgm:t>
        <a:bodyPr/>
        <a:lstStyle/>
        <a:p>
          <a:endParaRPr lang="en-GB"/>
        </a:p>
      </dgm:t>
    </dgm:pt>
    <dgm:pt modelId="{D4A5C82D-3E70-4EDD-924F-D4F6EC1005AE}" type="sibTrans" cxnId="{2AD0E343-CED6-48C5-97A0-F2E1D844EC45}">
      <dgm:prSet/>
      <dgm:spPr/>
      <dgm:t>
        <a:bodyPr/>
        <a:lstStyle/>
        <a:p>
          <a:endParaRPr lang="en-GB"/>
        </a:p>
      </dgm:t>
    </dgm:pt>
    <dgm:pt modelId="{D3928A4B-5EE2-41D3-A87F-B620023ADF8E}">
      <dgm:prSe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Improvements to Incident Management process.</a:t>
          </a:r>
        </a:p>
      </dgm:t>
    </dgm:pt>
    <dgm:pt modelId="{416E9A02-5B70-46D8-B689-B3BC5F1377B4}" type="parTrans" cxnId="{74E9CEB8-F5AC-4492-A4D4-B78BC40B88C2}">
      <dgm:prSet/>
      <dgm:spPr/>
      <dgm:t>
        <a:bodyPr/>
        <a:lstStyle/>
        <a:p>
          <a:endParaRPr lang="en-GB"/>
        </a:p>
      </dgm:t>
    </dgm:pt>
    <dgm:pt modelId="{D28EE4A3-6A00-4574-BEEF-D8662AF6546E}" type="sibTrans" cxnId="{74E9CEB8-F5AC-4492-A4D4-B78BC40B88C2}">
      <dgm:prSet/>
      <dgm:spPr/>
      <dgm:t>
        <a:bodyPr/>
        <a:lstStyle/>
        <a:p>
          <a:endParaRPr lang="en-GB"/>
        </a:p>
      </dgm:t>
    </dgm:pt>
    <dgm:pt modelId="{289A6671-10F1-4165-80FB-CCCF90980F8A}">
      <dgm:prSet custT="1"/>
      <dgm:spPr/>
      <dgm:t>
        <a:bodyPr/>
        <a:lstStyle/>
        <a:p>
          <a:pPr>
            <a:buFont typeface="Arial" panose="020B0604020202020204" pitchFamily="34" charset="0"/>
            <a:buNone/>
          </a:pPr>
          <a:endParaRPr lang="en-GB" sz="1400" u="none">
            <a:latin typeface="Calibri" panose="020F0502020204030204" pitchFamily="34" charset="0"/>
            <a:cs typeface="Calibri" panose="020F0502020204030204" pitchFamily="34" charset="0"/>
          </a:endParaRPr>
        </a:p>
      </dgm:t>
    </dgm:pt>
    <dgm:pt modelId="{1F0AB2F3-C260-4AB2-8199-BE61BB7A9054}" type="parTrans" cxnId="{DA42AA57-B9BB-4F37-8F5A-E6A4E277BC12}">
      <dgm:prSet/>
      <dgm:spPr/>
      <dgm:t>
        <a:bodyPr/>
        <a:lstStyle/>
        <a:p>
          <a:endParaRPr lang="en-GB"/>
        </a:p>
      </dgm:t>
    </dgm:pt>
    <dgm:pt modelId="{3A8246A2-81EA-46A3-AD23-F9F7D481E2F6}" type="sibTrans" cxnId="{DA42AA57-B9BB-4F37-8F5A-E6A4E277BC12}">
      <dgm:prSet/>
      <dgm:spPr/>
      <dgm:t>
        <a:bodyPr/>
        <a:lstStyle/>
        <a:p>
          <a:endParaRPr lang="en-GB"/>
        </a:p>
      </dgm:t>
    </dgm:pt>
    <dgm:pt modelId="{AD9081B1-96A6-4191-8B75-2B0753922070}">
      <dgm:prSet custT="1"/>
      <dgm:spPr/>
      <dgm:t>
        <a:bodyPr/>
        <a:lstStyle/>
        <a:p>
          <a:pPr>
            <a:buFont typeface="Arial" panose="020B0604020202020204" pitchFamily="34" charset="0"/>
            <a:buChar char="•"/>
          </a:pPr>
          <a:r>
            <a:rPr lang="en-GB" sz="1400">
              <a:latin typeface="Calibri" panose="020F0502020204030204" pitchFamily="34" charset="0"/>
              <a:ea typeface="Nunito Sans" pitchFamily="34" charset="-122"/>
              <a:cs typeface="Calibri" panose="020F0502020204030204" pitchFamily="34" charset="0"/>
            </a:rPr>
            <a:t>Inconsistent specifications, lack of and inconsistent data.</a:t>
          </a:r>
          <a:endParaRPr lang="en-GB" sz="1400">
            <a:latin typeface="Calibri" panose="020F0502020204030204" pitchFamily="34" charset="0"/>
            <a:cs typeface="Calibri" panose="020F0502020204030204" pitchFamily="34" charset="0"/>
          </a:endParaRPr>
        </a:p>
      </dgm:t>
    </dgm:pt>
    <dgm:pt modelId="{6439F451-F838-4339-8BAE-EB055630A5AA}" type="parTrans" cxnId="{5BC052DB-1429-476D-9865-8EF9B1120619}">
      <dgm:prSet/>
      <dgm:spPr/>
      <dgm:t>
        <a:bodyPr/>
        <a:lstStyle/>
        <a:p>
          <a:endParaRPr lang="en-GB"/>
        </a:p>
      </dgm:t>
    </dgm:pt>
    <dgm:pt modelId="{8121E3A8-C5EB-4C7C-98A4-F79E3BF88B0F}" type="sibTrans" cxnId="{5BC052DB-1429-476D-9865-8EF9B1120619}">
      <dgm:prSet/>
      <dgm:spPr/>
      <dgm:t>
        <a:bodyPr/>
        <a:lstStyle/>
        <a:p>
          <a:endParaRPr lang="en-GB"/>
        </a:p>
      </dgm:t>
    </dgm:pt>
    <dgm:pt modelId="{F03D5C81-D421-40E6-840C-6B9FCC4587DF}">
      <dgm:prSet custT="1"/>
      <dgm:spPr/>
      <dgm:t>
        <a:bodyPr/>
        <a:lstStyle/>
        <a:p>
          <a:pPr>
            <a:buFont typeface="Arial" panose="020B0604020202020204" pitchFamily="34" charset="0"/>
            <a:buNone/>
          </a:pPr>
          <a:r>
            <a:rPr lang="en-GB" sz="1400" b="1" u="none">
              <a:latin typeface="Calibri" panose="020F0502020204030204" pitchFamily="34" charset="0"/>
              <a:ea typeface="Nunito Sans" pitchFamily="34" charset="-122"/>
              <a:cs typeface="Calibri" panose="020F0502020204030204" pitchFamily="34" charset="0"/>
            </a:rPr>
            <a:t>Contractor Performance</a:t>
          </a:r>
          <a:endParaRPr lang="en-GB" sz="1400" b="1" u="none">
            <a:latin typeface="Calibri" panose="020F0502020204030204" pitchFamily="34" charset="0"/>
            <a:cs typeface="Calibri" panose="020F0502020204030204" pitchFamily="34" charset="0"/>
          </a:endParaRPr>
        </a:p>
      </dgm:t>
    </dgm:pt>
    <dgm:pt modelId="{9A1DDAA6-1464-4938-9FD7-8F9D38D30179}" type="parTrans" cxnId="{61122836-31B8-4378-B4E4-6DAE241DFAC5}">
      <dgm:prSet/>
      <dgm:spPr/>
      <dgm:t>
        <a:bodyPr/>
        <a:lstStyle/>
        <a:p>
          <a:endParaRPr lang="en-GB"/>
        </a:p>
      </dgm:t>
    </dgm:pt>
    <dgm:pt modelId="{106C3E16-4236-43C7-8237-0DF8A3870B63}" type="sibTrans" cxnId="{61122836-31B8-4378-B4E4-6DAE241DFAC5}">
      <dgm:prSet/>
      <dgm:spPr/>
      <dgm:t>
        <a:bodyPr/>
        <a:lstStyle/>
        <a:p>
          <a:endParaRPr lang="en-GB"/>
        </a:p>
      </dgm:t>
    </dgm:pt>
    <dgm:pt modelId="{3DEDD7D2-9806-432B-BD52-8D03A609017C}">
      <dgm:prSet custT="1"/>
      <dgm:spPr/>
      <dgm:t>
        <a:bodyPr/>
        <a:lstStyle/>
        <a:p>
          <a:pPr>
            <a:buFont typeface="Arial" panose="020B0604020202020204" pitchFamily="34" charset="0"/>
            <a:buChar char="•"/>
          </a:pPr>
          <a:r>
            <a:rPr lang="en-GB" sz="1400">
              <a:latin typeface="Calibri" panose="020F0502020204030204" pitchFamily="34" charset="0"/>
              <a:ea typeface="Nunito Sans" pitchFamily="34" charset="-122"/>
              <a:cs typeface="Calibri" panose="020F0502020204030204" pitchFamily="34" charset="0"/>
            </a:rPr>
            <a:t>Poor contractor performance including response times, maintenance, standards of work and competence. PPM.</a:t>
          </a:r>
        </a:p>
      </dgm:t>
    </dgm:pt>
    <dgm:pt modelId="{FBA53F36-D91B-4FA5-89DB-787D17C87604}" type="parTrans" cxnId="{A471C458-D7E1-4ED6-AFA0-871C03124B32}">
      <dgm:prSet/>
      <dgm:spPr/>
      <dgm:t>
        <a:bodyPr/>
        <a:lstStyle/>
        <a:p>
          <a:endParaRPr lang="en-GB"/>
        </a:p>
      </dgm:t>
    </dgm:pt>
    <dgm:pt modelId="{98D8CA6A-6294-4879-AFF2-2FFC07238C78}" type="sibTrans" cxnId="{A471C458-D7E1-4ED6-AFA0-871C03124B32}">
      <dgm:prSet/>
      <dgm:spPr/>
      <dgm:t>
        <a:bodyPr/>
        <a:lstStyle/>
        <a:p>
          <a:endParaRPr lang="en-GB"/>
        </a:p>
      </dgm:t>
    </dgm:pt>
    <dgm:pt modelId="{9EDFA12F-5EE4-46A7-8E3B-2BC339CB3B0B}">
      <dgm:prSet custT="1"/>
      <dgm:spPr/>
      <dgm:t>
        <a:bodyPr/>
        <a:lstStyle/>
        <a:p>
          <a:pPr>
            <a:buFont typeface="Arial" panose="020B0604020202020204" pitchFamily="34" charset="0"/>
            <a:buNone/>
          </a:pPr>
          <a:r>
            <a:rPr lang="en-GB" sz="1400" b="1" u="none">
              <a:latin typeface="Calibri" panose="020F0502020204030204" pitchFamily="34" charset="0"/>
              <a:ea typeface="Nunito Sans" pitchFamily="34" charset="-122"/>
              <a:cs typeface="Calibri" panose="020F0502020204030204" pitchFamily="34" charset="0"/>
            </a:rPr>
            <a:t>Estate Workload</a:t>
          </a:r>
        </a:p>
      </dgm:t>
    </dgm:pt>
    <dgm:pt modelId="{D2BFEF5B-0EF0-41DE-B5F6-1C4253CD1D43}" type="parTrans" cxnId="{E27C0B5C-8801-4D8D-A39B-BE2E198EE131}">
      <dgm:prSet/>
      <dgm:spPr/>
      <dgm:t>
        <a:bodyPr/>
        <a:lstStyle/>
        <a:p>
          <a:endParaRPr lang="en-GB"/>
        </a:p>
      </dgm:t>
    </dgm:pt>
    <dgm:pt modelId="{D9ED4D2E-3A16-4413-910E-FD24012586AB}" type="sibTrans" cxnId="{E27C0B5C-8801-4D8D-A39B-BE2E198EE131}">
      <dgm:prSet/>
      <dgm:spPr/>
      <dgm:t>
        <a:bodyPr/>
        <a:lstStyle/>
        <a:p>
          <a:endParaRPr lang="en-GB"/>
        </a:p>
      </dgm:t>
    </dgm:pt>
    <dgm:pt modelId="{0FB4E911-21F8-4D43-9735-589B6E96E23D}">
      <dgm:prSet custT="1"/>
      <dgm:spPr/>
      <dgm:t>
        <a:bodyPr/>
        <a:lstStyle/>
        <a:p>
          <a:pPr>
            <a:buFont typeface="Arial" panose="020B0604020202020204" pitchFamily="34" charset="0"/>
            <a:buChar char="•"/>
          </a:pPr>
          <a:r>
            <a:rPr lang="en-GB" sz="1400" u="none">
              <a:latin typeface="Calibri" panose="020F0502020204030204" pitchFamily="34" charset="0"/>
              <a:ea typeface="Nunito Sans" pitchFamily="34" charset="-122"/>
              <a:cs typeface="Calibri" panose="020F0502020204030204" pitchFamily="34" charset="0"/>
            </a:rPr>
            <a:t>High workload due to poor performing contractors, lack of Estate Management resource and Engineering Competence within the Estates Team.</a:t>
          </a:r>
        </a:p>
      </dgm:t>
    </dgm:pt>
    <dgm:pt modelId="{7DD12AD0-9DB9-4CD1-B329-78FAB25237A1}" type="parTrans" cxnId="{BE16D2A3-DE6F-49F8-BBB7-23263C706A7B}">
      <dgm:prSet/>
      <dgm:spPr/>
      <dgm:t>
        <a:bodyPr/>
        <a:lstStyle/>
        <a:p>
          <a:endParaRPr lang="en-GB"/>
        </a:p>
      </dgm:t>
    </dgm:pt>
    <dgm:pt modelId="{75AE06FD-268C-4CFC-B0E5-05F507064237}" type="sibTrans" cxnId="{BE16D2A3-DE6F-49F8-BBB7-23263C706A7B}">
      <dgm:prSet/>
      <dgm:spPr/>
      <dgm:t>
        <a:bodyPr/>
        <a:lstStyle/>
        <a:p>
          <a:endParaRPr lang="en-GB"/>
        </a:p>
      </dgm:t>
    </dgm:pt>
    <dgm:pt modelId="{21962E73-4F33-4BAE-98C3-54066D8D434D}">
      <dgm:prSet custT="1"/>
      <dgm:spPr/>
      <dgm:t>
        <a:bodyPr/>
        <a:lstStyle/>
        <a:p>
          <a:pPr>
            <a:buFont typeface="Arial" panose="020B0604020202020204" pitchFamily="34" charset="0"/>
            <a:buChar char="•"/>
          </a:pPr>
          <a:endParaRPr lang="en-GB" sz="1400">
            <a:latin typeface="Calibri" panose="020F0502020204030204" pitchFamily="34" charset="0"/>
            <a:cs typeface="Calibri" panose="020F0502020204030204" pitchFamily="34" charset="0"/>
          </a:endParaRPr>
        </a:p>
      </dgm:t>
    </dgm:pt>
    <dgm:pt modelId="{4BC6CD49-FA8C-4120-ABF1-3881E02BDE8C}" type="parTrans" cxnId="{87C0B03E-62F7-4249-9E3C-06F1D6595483}">
      <dgm:prSet/>
      <dgm:spPr/>
      <dgm:t>
        <a:bodyPr/>
        <a:lstStyle/>
        <a:p>
          <a:endParaRPr lang="en-GB"/>
        </a:p>
      </dgm:t>
    </dgm:pt>
    <dgm:pt modelId="{44E82701-3BA0-42BD-9D17-766B0759ABA9}" type="sibTrans" cxnId="{87C0B03E-62F7-4249-9E3C-06F1D6595483}">
      <dgm:prSet/>
      <dgm:spPr/>
      <dgm:t>
        <a:bodyPr/>
        <a:lstStyle/>
        <a:p>
          <a:endParaRPr lang="en-GB"/>
        </a:p>
      </dgm:t>
    </dgm:pt>
    <dgm:pt modelId="{CAABA9DF-24F2-4CD2-8003-61649815E26A}">
      <dgm:prSet custT="1"/>
      <dgm:spPr/>
      <dgm:t>
        <a:bodyPr/>
        <a:lstStyle/>
        <a:p>
          <a:pPr>
            <a:buFont typeface="Arial" panose="020B0604020202020204" pitchFamily="34" charset="0"/>
            <a:buChar char="•"/>
          </a:pPr>
          <a:endParaRPr lang="en-GB" sz="1400">
            <a:latin typeface="Calibri" panose="020F0502020204030204" pitchFamily="34" charset="0"/>
            <a:ea typeface="Nunito Sans" pitchFamily="34" charset="-122"/>
            <a:cs typeface="Calibri" panose="020F0502020204030204" pitchFamily="34" charset="0"/>
          </a:endParaRPr>
        </a:p>
      </dgm:t>
    </dgm:pt>
    <dgm:pt modelId="{59926756-8006-4ABD-BFFA-31645B4408A2}" type="parTrans" cxnId="{66CC6021-DFF6-4690-AC82-5557387B014C}">
      <dgm:prSet/>
      <dgm:spPr/>
      <dgm:t>
        <a:bodyPr/>
        <a:lstStyle/>
        <a:p>
          <a:endParaRPr lang="en-GB"/>
        </a:p>
      </dgm:t>
    </dgm:pt>
    <dgm:pt modelId="{E2A5EAF8-813B-439C-92E8-17D21F17BE5F}" type="sibTrans" cxnId="{66CC6021-DFF6-4690-AC82-5557387B014C}">
      <dgm:prSet/>
      <dgm:spPr/>
      <dgm:t>
        <a:bodyPr/>
        <a:lstStyle/>
        <a:p>
          <a:endParaRPr lang="en-GB"/>
        </a:p>
      </dgm:t>
    </dgm:pt>
    <dgm:pt modelId="{2B5D1ACD-A6F4-43C6-8613-49DCA5E07FC3}">
      <dgm:prSet custT="1"/>
      <dgm:spPr/>
      <dgm:t>
        <a:bodyPr/>
        <a:lstStyle/>
        <a:p>
          <a:pPr>
            <a:buFont typeface="Arial" panose="020B0604020202020204" pitchFamily="34" charset="0"/>
            <a:buNone/>
          </a:pPr>
          <a:r>
            <a:rPr lang="en-GB" sz="1400" b="1" u="none">
              <a:latin typeface="Calibri" panose="020F0502020204030204" pitchFamily="34" charset="0"/>
              <a:cs typeface="Calibri" panose="020F0502020204030204" pitchFamily="34" charset="0"/>
            </a:rPr>
            <a:t>Asset Register</a:t>
          </a:r>
        </a:p>
      </dgm:t>
    </dgm:pt>
    <dgm:pt modelId="{A5C5D2A0-BE5E-4CA3-9D9D-9F16A638EC70}" type="parTrans" cxnId="{4B2DA72C-1D1F-44FB-81A8-F0EF1604D22D}">
      <dgm:prSet/>
      <dgm:spPr/>
      <dgm:t>
        <a:bodyPr/>
        <a:lstStyle/>
        <a:p>
          <a:endParaRPr lang="en-GB"/>
        </a:p>
      </dgm:t>
    </dgm:pt>
    <dgm:pt modelId="{01A2791A-C2FC-43D7-8868-11A449DCF3C1}" type="sibTrans" cxnId="{4B2DA72C-1D1F-44FB-81A8-F0EF1604D22D}">
      <dgm:prSet/>
      <dgm:spPr/>
      <dgm:t>
        <a:bodyPr/>
        <a:lstStyle/>
        <a:p>
          <a:endParaRPr lang="en-GB"/>
        </a:p>
      </dgm:t>
    </dgm:pt>
    <dgm:pt modelId="{0DE5F80B-E9E3-4D16-91B0-BD1AA28A89B4}">
      <dgm:prSet custT="1"/>
      <dgm:spPr/>
      <dgm:t>
        <a:bodyPr/>
        <a:lstStyle/>
        <a:p>
          <a:pPr>
            <a:buFont typeface="Arial" panose="020B0604020202020204" pitchFamily="34" charset="0"/>
            <a:buChar char="•"/>
          </a:pPr>
          <a:endParaRPr lang="en-GB" sz="1400">
            <a:latin typeface="Calibri" panose="020F0502020204030204" pitchFamily="34" charset="0"/>
            <a:cs typeface="Calibri" panose="020F0502020204030204" pitchFamily="34" charset="0"/>
          </a:endParaRPr>
        </a:p>
      </dgm:t>
    </dgm:pt>
    <dgm:pt modelId="{512781ED-D2F8-4808-A21E-7B166609D5C5}" type="parTrans" cxnId="{120BB522-AA47-431C-ADFC-2205F965F309}">
      <dgm:prSet/>
      <dgm:spPr/>
      <dgm:t>
        <a:bodyPr/>
        <a:lstStyle/>
        <a:p>
          <a:endParaRPr lang="en-GB"/>
        </a:p>
      </dgm:t>
    </dgm:pt>
    <dgm:pt modelId="{D549AD40-D083-4EAF-8F3E-1601A0024FD7}" type="sibTrans" cxnId="{120BB522-AA47-431C-ADFC-2205F965F309}">
      <dgm:prSet/>
      <dgm:spPr/>
      <dgm:t>
        <a:bodyPr/>
        <a:lstStyle/>
        <a:p>
          <a:endParaRPr lang="en-GB"/>
        </a:p>
      </dgm:t>
    </dgm:pt>
    <dgm:pt modelId="{F1F858C8-3FA6-4850-993D-9F5EA676B01C}">
      <dgm:prSet custT="1"/>
      <dgm:spPr/>
      <dgm:t>
        <a:bodyPr/>
        <a:lstStyle/>
        <a:p>
          <a:pPr>
            <a:buFont typeface="Arial" panose="020B0604020202020204" pitchFamily="34" charset="0"/>
            <a:buChar char="•"/>
          </a:pPr>
          <a:r>
            <a:rPr lang="en-GB" sz="1400">
              <a:latin typeface="Calibri" panose="020F0502020204030204" pitchFamily="34" charset="0"/>
              <a:cs typeface="Calibri" panose="020F0502020204030204" pitchFamily="34" charset="0"/>
            </a:rPr>
            <a:t>Initial Asset Register created.</a:t>
          </a:r>
        </a:p>
      </dgm:t>
    </dgm:pt>
    <dgm:pt modelId="{2A30C7E8-446B-44BB-8672-DBD4FBB0262C}" type="parTrans" cxnId="{1AE725E6-4ACF-4261-9854-9547CFA36ECF}">
      <dgm:prSet/>
      <dgm:spPr/>
      <dgm:t>
        <a:bodyPr/>
        <a:lstStyle/>
        <a:p>
          <a:endParaRPr lang="en-GB"/>
        </a:p>
      </dgm:t>
    </dgm:pt>
    <dgm:pt modelId="{1B81BAE6-C095-4044-99A9-38D85DFA108F}" type="sibTrans" cxnId="{1AE725E6-4ACF-4261-9854-9547CFA36ECF}">
      <dgm:prSet/>
      <dgm:spPr/>
      <dgm:t>
        <a:bodyPr/>
        <a:lstStyle/>
        <a:p>
          <a:endParaRPr lang="en-GB"/>
        </a:p>
      </dgm:t>
    </dgm:pt>
    <dgm:pt modelId="{E8758BE8-9270-4B6C-B817-4EF86D4F0352}">
      <dgm:prSet custT="1"/>
      <dgm:spPr/>
      <dgm:t>
        <a:bodyPr/>
        <a:lstStyle/>
        <a:p>
          <a:pPr>
            <a:buFont typeface="Arial" panose="020B0604020202020204" pitchFamily="34" charset="0"/>
            <a:buNone/>
          </a:pPr>
          <a:endParaRPr lang="en-GB" sz="1100" u="none">
            <a:ea typeface="Nunito Sans" pitchFamily="34" charset="-122"/>
            <a:cs typeface="Nunito Sans" pitchFamily="34" charset="-120"/>
          </a:endParaRPr>
        </a:p>
      </dgm:t>
    </dgm:pt>
    <dgm:pt modelId="{82ACACD3-FE5D-47A9-95C5-DA3E94A5C725}" type="parTrans" cxnId="{ABA01127-91F1-4DAB-9FD3-5EC655930D76}">
      <dgm:prSet/>
      <dgm:spPr/>
      <dgm:t>
        <a:bodyPr/>
        <a:lstStyle/>
        <a:p>
          <a:endParaRPr lang="en-GB"/>
        </a:p>
      </dgm:t>
    </dgm:pt>
    <dgm:pt modelId="{5039CF5C-E2E4-466A-AC34-5218AF0732AA}" type="sibTrans" cxnId="{ABA01127-91F1-4DAB-9FD3-5EC655930D76}">
      <dgm:prSet/>
      <dgm:spPr/>
      <dgm:t>
        <a:bodyPr/>
        <a:lstStyle/>
        <a:p>
          <a:endParaRPr lang="en-GB"/>
        </a:p>
      </dgm:t>
    </dgm:pt>
    <dgm:pt modelId="{90F883BF-F72D-4584-9C8F-5BB862B6F7FE}" type="pres">
      <dgm:prSet presAssocID="{CAD2FE58-7FEF-402B-BD2F-CCDE88890681}" presName="Name0" presStyleCnt="0">
        <dgm:presLayoutVars>
          <dgm:chMax val="2"/>
          <dgm:chPref val="2"/>
          <dgm:dir/>
          <dgm:animOne/>
          <dgm:resizeHandles val="exact"/>
        </dgm:presLayoutVars>
      </dgm:prSet>
      <dgm:spPr/>
    </dgm:pt>
    <dgm:pt modelId="{0F167AAE-C0D8-43CA-862C-F6A4436BEC9D}" type="pres">
      <dgm:prSet presAssocID="{CAD2FE58-7FEF-402B-BD2F-CCDE88890681}" presName="Background" presStyleLbl="bgImgPlace1" presStyleIdx="0" presStyleCnt="1" custScaleY="121951"/>
      <dgm:spPr/>
    </dgm:pt>
    <dgm:pt modelId="{4F9A4599-F689-40A4-AD2F-CC97D238DE98}" type="pres">
      <dgm:prSet presAssocID="{CAD2FE58-7FEF-402B-BD2F-CCDE88890681}" presName="ParentText1" presStyleLbl="revTx" presStyleIdx="0" presStyleCnt="2" custScaleY="110259">
        <dgm:presLayoutVars>
          <dgm:chMax val="0"/>
          <dgm:chPref val="0"/>
          <dgm:bulletEnabled val="1"/>
        </dgm:presLayoutVars>
      </dgm:prSet>
      <dgm:spPr/>
    </dgm:pt>
    <dgm:pt modelId="{DD93ED0A-B173-4D33-AD62-576BC3BC2329}" type="pres">
      <dgm:prSet presAssocID="{CAD2FE58-7FEF-402B-BD2F-CCDE88890681}" presName="ParentText2" presStyleLbl="revTx" presStyleIdx="1" presStyleCnt="2">
        <dgm:presLayoutVars>
          <dgm:chMax val="0"/>
          <dgm:chPref val="0"/>
          <dgm:bulletEnabled val="1"/>
        </dgm:presLayoutVars>
      </dgm:prSet>
      <dgm:spPr/>
    </dgm:pt>
    <dgm:pt modelId="{55DF7EDF-C1E6-49A2-8230-E9BB7DF02B52}" type="pres">
      <dgm:prSet presAssocID="{CAD2FE58-7FEF-402B-BD2F-CCDE88890681}" presName="Plus" presStyleLbl="alignNode1" presStyleIdx="0" presStyleCnt="2"/>
      <dgm:spPr>
        <a:solidFill>
          <a:schemeClr val="accent6"/>
        </a:solidFill>
      </dgm:spPr>
    </dgm:pt>
    <dgm:pt modelId="{3ADBB643-8A04-4C84-B9EE-7FFF0F9B10BE}" type="pres">
      <dgm:prSet presAssocID="{CAD2FE58-7FEF-402B-BD2F-CCDE88890681}" presName="Minus" presStyleLbl="alignNode1" presStyleIdx="1" presStyleCnt="2"/>
      <dgm:spPr>
        <a:solidFill>
          <a:srgbClr val="FF0000"/>
        </a:solidFill>
      </dgm:spPr>
    </dgm:pt>
    <dgm:pt modelId="{C69912D2-AA87-4A9B-9E72-E641F4C28838}" type="pres">
      <dgm:prSet presAssocID="{CAD2FE58-7FEF-402B-BD2F-CCDE88890681}" presName="Divider" presStyleLbl="parChTrans1D1" presStyleIdx="0" presStyleCnt="1"/>
      <dgm:spPr/>
    </dgm:pt>
  </dgm:ptLst>
  <dgm:cxnLst>
    <dgm:cxn modelId="{8E39A104-F102-49FC-B5EA-A3D7B0F70A95}" srcId="{78D8D42F-DACF-40F8-9B98-2665862044B3}" destId="{4F4EB9B7-B9F0-4573-AFD3-176BC40BF1FE}" srcOrd="1" destOrd="0" parTransId="{D86BB9CD-673B-4823-AF8F-7B4BD81A2817}" sibTransId="{6F2848CA-A663-4127-84D3-9538444866B7}"/>
    <dgm:cxn modelId="{FEE85805-25DB-4164-AA74-E24986364532}" type="presOf" srcId="{32E46BA6-2A0B-4AFA-9020-8C516E1985D3}" destId="{4F9A4599-F689-40A4-AD2F-CC97D238DE98}" srcOrd="0" destOrd="5" presId="urn:microsoft.com/office/officeart/2009/3/layout/PlusandMinus"/>
    <dgm:cxn modelId="{5CBEFF0B-C243-45B1-AEE0-0CF8275AB7DA}" type="presOf" srcId="{0DE5F80B-E9E3-4D16-91B0-BD1AA28A89B4}" destId="{4F9A4599-F689-40A4-AD2F-CC97D238DE98}" srcOrd="0" destOrd="11" presId="urn:microsoft.com/office/officeart/2009/3/layout/PlusandMinus"/>
    <dgm:cxn modelId="{639DE415-F85F-477E-9024-44AB6C55B7BA}" srcId="{78D8D42F-DACF-40F8-9B98-2665862044B3}" destId="{32E46BA6-2A0B-4AFA-9020-8C516E1985D3}" srcOrd="4" destOrd="0" parTransId="{91CDCDCB-8C9D-4BE1-95DD-3EB80E8CF76C}" sibTransId="{594606B5-2C80-44ED-B801-11C879CD63CB}"/>
    <dgm:cxn modelId="{E5F6B519-8809-48D0-9A38-27AA1A86CD57}" type="presOf" srcId="{CAD2FE58-7FEF-402B-BD2F-CCDE88890681}" destId="{90F883BF-F72D-4584-9C8F-5BB862B6F7FE}" srcOrd="0" destOrd="0" presId="urn:microsoft.com/office/officeart/2009/3/layout/PlusandMinus"/>
    <dgm:cxn modelId="{66CC6021-DFF6-4690-AC82-5557387B014C}" srcId="{D2B76D5B-69DD-4A16-9849-BA890808C8F4}" destId="{CAABA9DF-24F2-4CD2-8003-61649815E26A}" srcOrd="4" destOrd="0" parTransId="{59926756-8006-4ABD-BFFA-31645B4408A2}" sibTransId="{E2A5EAF8-813B-439C-92E8-17D21F17BE5F}"/>
    <dgm:cxn modelId="{120BB522-AA47-431C-ADFC-2205F965F309}" srcId="{78D8D42F-DACF-40F8-9B98-2665862044B3}" destId="{0DE5F80B-E9E3-4D16-91B0-BD1AA28A89B4}" srcOrd="10" destOrd="0" parTransId="{512781ED-D2F8-4808-A21E-7B166609D5C5}" sibTransId="{D549AD40-D083-4EAF-8F3E-1601A0024FD7}"/>
    <dgm:cxn modelId="{ABA01127-91F1-4DAB-9FD3-5EC655930D76}" srcId="{D2B76D5B-69DD-4A16-9849-BA890808C8F4}" destId="{E8758BE8-9270-4B6C-B817-4EF86D4F0352}" srcOrd="7" destOrd="0" parTransId="{82ACACD3-FE5D-47A9-95C5-DA3E94A5C725}" sibTransId="{5039CF5C-E2E4-466A-AC34-5218AF0732AA}"/>
    <dgm:cxn modelId="{7B3E3E28-41D4-4AFF-985C-62BB339E81F9}" type="presOf" srcId="{E8758BE8-9270-4B6C-B817-4EF86D4F0352}" destId="{DD93ED0A-B173-4D33-AD62-576BC3BC2329}" srcOrd="0" destOrd="8" presId="urn:microsoft.com/office/officeart/2009/3/layout/PlusandMinus"/>
    <dgm:cxn modelId="{4B2DA72C-1D1F-44FB-81A8-F0EF1604D22D}" srcId="{78D8D42F-DACF-40F8-9B98-2665862044B3}" destId="{2B5D1ACD-A6F4-43C6-8613-49DCA5E07FC3}" srcOrd="11" destOrd="0" parTransId="{A5C5D2A0-BE5E-4CA3-9D9D-9F16A638EC70}" sibTransId="{01A2791A-C2FC-43D7-8868-11A449DCF3C1}"/>
    <dgm:cxn modelId="{494C782D-85D2-4CB9-B94B-FA6DECDB84EB}" type="presOf" srcId="{D3928A4B-5EE2-41D3-A87F-B620023ADF8E}" destId="{4F9A4599-F689-40A4-AD2F-CC97D238DE98}" srcOrd="0" destOrd="10" presId="urn:microsoft.com/office/officeart/2009/3/layout/PlusandMinus"/>
    <dgm:cxn modelId="{2E57B52D-48FF-4CF5-A67C-80CE3C31FA05}" type="presOf" srcId="{35054A51-9EA5-464C-BF92-F0B9076587DF}" destId="{4F9A4599-F689-40A4-AD2F-CC97D238DE98}" srcOrd="0" destOrd="4" presId="urn:microsoft.com/office/officeart/2009/3/layout/PlusandMinus"/>
    <dgm:cxn modelId="{61122836-31B8-4378-B4E4-6DAE241DFAC5}" srcId="{D2B76D5B-69DD-4A16-9849-BA890808C8F4}" destId="{F03D5C81-D421-40E6-840C-6B9FCC4587DF}" srcOrd="2" destOrd="0" parTransId="{9A1DDAA6-1464-4938-9FD7-8F9D38D30179}" sibTransId="{106C3E16-4236-43C7-8237-0DF8A3870B63}"/>
    <dgm:cxn modelId="{9F9B6436-3BD9-4D5C-A04A-3B8112204BA2}" type="presOf" srcId="{3DEDD7D2-9806-432B-BD52-8D03A609017C}" destId="{DD93ED0A-B173-4D33-AD62-576BC3BC2329}" srcOrd="0" destOrd="4" presId="urn:microsoft.com/office/officeart/2009/3/layout/PlusandMinus"/>
    <dgm:cxn modelId="{87C0B03E-62F7-4249-9E3C-06F1D6595483}" srcId="{D2B76D5B-69DD-4A16-9849-BA890808C8F4}" destId="{21962E73-4F33-4BAE-98C3-54066D8D434D}" srcOrd="1" destOrd="0" parTransId="{4BC6CD49-FA8C-4120-ABF1-3881E02BDE8C}" sibTransId="{44E82701-3BA0-42BD-9D17-766B0759ABA9}"/>
    <dgm:cxn modelId="{E27C0B5C-8801-4D8D-A39B-BE2E198EE131}" srcId="{D2B76D5B-69DD-4A16-9849-BA890808C8F4}" destId="{9EDFA12F-5EE4-46A7-8E3B-2BC339CB3B0B}" srcOrd="5" destOrd="0" parTransId="{D2BFEF5B-0EF0-41DE-B5F6-1C4253CD1D43}" sibTransId="{D9ED4D2E-3A16-4413-910E-FD24012586AB}"/>
    <dgm:cxn modelId="{31B06543-C8BF-4ADA-9969-8CEC3ABE7816}" type="presOf" srcId="{0FB4E911-21F8-4D43-9735-589B6E96E23D}" destId="{DD93ED0A-B173-4D33-AD62-576BC3BC2329}" srcOrd="0" destOrd="7" presId="urn:microsoft.com/office/officeart/2009/3/layout/PlusandMinus"/>
    <dgm:cxn modelId="{D2D65443-E2EC-4DF9-82F2-89EFCFA402A2}" type="presOf" srcId="{D1F99CC3-FDAC-499A-A850-62AFEA59218B}" destId="{4F9A4599-F689-40A4-AD2F-CC97D238DE98}" srcOrd="0" destOrd="3" presId="urn:microsoft.com/office/officeart/2009/3/layout/PlusandMinus"/>
    <dgm:cxn modelId="{2AD0E343-CED6-48C5-97A0-F2E1D844EC45}" srcId="{78D8D42F-DACF-40F8-9B98-2665862044B3}" destId="{BBEC5322-F531-4951-9E67-FBAC4C9C7EF7}" srcOrd="8" destOrd="0" parTransId="{34A29D35-350C-4F07-95DA-F03282D7DF18}" sibTransId="{D4A5C82D-3E70-4EDD-924F-D4F6EC1005AE}"/>
    <dgm:cxn modelId="{4E733B66-62AB-48CD-8CDA-C42FAA64CA14}" srcId="{CAD2FE58-7FEF-402B-BD2F-CCDE88890681}" destId="{D2B76D5B-69DD-4A16-9849-BA890808C8F4}" srcOrd="1" destOrd="0" parTransId="{3CFE3F4F-C6EB-4218-B9E6-CED05C77735C}" sibTransId="{9D7792A0-358D-4FF2-9895-63E809A0C831}"/>
    <dgm:cxn modelId="{82EA9C46-5F4C-4074-A42E-AB295C320707}" type="presOf" srcId="{F1F858C8-3FA6-4850-993D-9F5EA676B01C}" destId="{4F9A4599-F689-40A4-AD2F-CC97D238DE98}" srcOrd="0" destOrd="13" presId="urn:microsoft.com/office/officeart/2009/3/layout/PlusandMinus"/>
    <dgm:cxn modelId="{F9091248-1571-4D1B-95CC-0CCBB1343C26}" type="presOf" srcId="{F03D5C81-D421-40E6-840C-6B9FCC4587DF}" destId="{DD93ED0A-B173-4D33-AD62-576BC3BC2329}" srcOrd="0" destOrd="3" presId="urn:microsoft.com/office/officeart/2009/3/layout/PlusandMinus"/>
    <dgm:cxn modelId="{4EE0DB69-6275-4B97-8381-16425441ABB6}" type="presOf" srcId="{2B5D1ACD-A6F4-43C6-8613-49DCA5E07FC3}" destId="{4F9A4599-F689-40A4-AD2F-CC97D238DE98}" srcOrd="0" destOrd="12" presId="urn:microsoft.com/office/officeart/2009/3/layout/PlusandMinus"/>
    <dgm:cxn modelId="{8DA30071-D0F2-4D0D-A353-A376DEDBA040}" type="presOf" srcId="{78D8D42F-DACF-40F8-9B98-2665862044B3}" destId="{4F9A4599-F689-40A4-AD2F-CC97D238DE98}" srcOrd="0" destOrd="0" presId="urn:microsoft.com/office/officeart/2009/3/layout/PlusandMinus"/>
    <dgm:cxn modelId="{6B3F8071-C8EE-4C91-9D23-E5565984723F}" srcId="{78D8D42F-DACF-40F8-9B98-2665862044B3}" destId="{156E8678-505E-4714-926E-0FA991EC5AA0}" srcOrd="0" destOrd="0" parTransId="{0FFF19ED-C223-4246-AA1E-69C39A5E9948}" sibTransId="{0235183F-8210-4CA5-AF11-922248D4A485}"/>
    <dgm:cxn modelId="{4E18E455-3FAC-42A6-A346-CA5D861908A9}" type="presOf" srcId="{4B3C48BF-D7FF-4F0D-A655-6EFBF390929A}" destId="{4F9A4599-F689-40A4-AD2F-CC97D238DE98}" srcOrd="0" destOrd="6" presId="urn:microsoft.com/office/officeart/2009/3/layout/PlusandMinus"/>
    <dgm:cxn modelId="{F3058B76-070D-4C87-9896-EB9B83CABAA8}" srcId="{78D8D42F-DACF-40F8-9B98-2665862044B3}" destId="{4B3C48BF-D7FF-4F0D-A655-6EFBF390929A}" srcOrd="5" destOrd="0" parTransId="{5ABF74AA-18D7-4CAC-8F1C-C4E199083AC0}" sibTransId="{A52663A4-2B6B-424B-B0BB-8E2D78A6F0A5}"/>
    <dgm:cxn modelId="{DA42AA57-B9BB-4F37-8F5A-E6A4E277BC12}" srcId="{78D8D42F-DACF-40F8-9B98-2665862044B3}" destId="{289A6671-10F1-4165-80FB-CCCF90980F8A}" srcOrd="7" destOrd="0" parTransId="{1F0AB2F3-C260-4AB2-8199-BE61BB7A9054}" sibTransId="{3A8246A2-81EA-46A3-AD23-F9F7D481E2F6}"/>
    <dgm:cxn modelId="{A471C458-D7E1-4ED6-AFA0-871C03124B32}" srcId="{D2B76D5B-69DD-4A16-9849-BA890808C8F4}" destId="{3DEDD7D2-9806-432B-BD52-8D03A609017C}" srcOrd="3" destOrd="0" parTransId="{FBA53F36-D91B-4FA5-89DB-787D17C87604}" sibTransId="{98D8CA6A-6294-4879-AFF2-2FFC07238C78}"/>
    <dgm:cxn modelId="{6BAC775A-4AC7-469A-8FF4-056AB1E39A13}" srcId="{78D8D42F-DACF-40F8-9B98-2665862044B3}" destId="{654FC330-4217-4775-A771-41E9BC968F86}" srcOrd="6" destOrd="0" parTransId="{9A9FEE2A-35E6-4CB2-8E76-99F48B897573}" sibTransId="{149B3707-115E-47C4-BF22-A9CD25D41760}"/>
    <dgm:cxn modelId="{8D333E7E-4A10-4B68-9B63-98ACBAF1574C}" type="presOf" srcId="{9EDFA12F-5EE4-46A7-8E3B-2BC339CB3B0B}" destId="{DD93ED0A-B173-4D33-AD62-576BC3BC2329}" srcOrd="0" destOrd="6" presId="urn:microsoft.com/office/officeart/2009/3/layout/PlusandMinus"/>
    <dgm:cxn modelId="{5F9A5F81-6B9B-4E3E-85EA-AFC4CC4B0FD4}" type="presOf" srcId="{21962E73-4F33-4BAE-98C3-54066D8D434D}" destId="{DD93ED0A-B173-4D33-AD62-576BC3BC2329}" srcOrd="0" destOrd="2" presId="urn:microsoft.com/office/officeart/2009/3/layout/PlusandMinus"/>
    <dgm:cxn modelId="{EB839084-A535-4CAE-AA63-30E101120A95}" srcId="{CAD2FE58-7FEF-402B-BD2F-CCDE88890681}" destId="{78D8D42F-DACF-40F8-9B98-2665862044B3}" srcOrd="0" destOrd="0" parTransId="{351CBEF8-F7D3-48FD-AF94-55BD27C0F9DE}" sibTransId="{88C1322E-73F1-46D1-8595-3FE34D5A85CF}"/>
    <dgm:cxn modelId="{2094DB84-3540-43E0-970D-87B7DC23C882}" type="presOf" srcId="{CAABA9DF-24F2-4CD2-8003-61649815E26A}" destId="{DD93ED0A-B173-4D33-AD62-576BC3BC2329}" srcOrd="0" destOrd="5" presId="urn:microsoft.com/office/officeart/2009/3/layout/PlusandMinus"/>
    <dgm:cxn modelId="{BE16D2A3-DE6F-49F8-BBB7-23263C706A7B}" srcId="{D2B76D5B-69DD-4A16-9849-BA890808C8F4}" destId="{0FB4E911-21F8-4D43-9735-589B6E96E23D}" srcOrd="6" destOrd="0" parTransId="{7DD12AD0-9DB9-4CD1-B329-78FAB25237A1}" sibTransId="{75AE06FD-268C-4CFC-B0E5-05F507064237}"/>
    <dgm:cxn modelId="{9399C2A5-F01D-4717-BACE-7C3C51347B0F}" type="presOf" srcId="{D2B76D5B-69DD-4A16-9849-BA890808C8F4}" destId="{DD93ED0A-B173-4D33-AD62-576BC3BC2329}" srcOrd="0" destOrd="0" presId="urn:microsoft.com/office/officeart/2009/3/layout/PlusandMinus"/>
    <dgm:cxn modelId="{549040A7-83F7-44B2-8EBE-75B70D69FD0E}" type="presOf" srcId="{289A6671-10F1-4165-80FB-CCCF90980F8A}" destId="{4F9A4599-F689-40A4-AD2F-CC97D238DE98}" srcOrd="0" destOrd="8" presId="urn:microsoft.com/office/officeart/2009/3/layout/PlusandMinus"/>
    <dgm:cxn modelId="{AE1DEDA9-D544-4B69-8CB1-75D58662AE1D}" type="presOf" srcId="{156E8678-505E-4714-926E-0FA991EC5AA0}" destId="{4F9A4599-F689-40A4-AD2F-CC97D238DE98}" srcOrd="0" destOrd="1" presId="urn:microsoft.com/office/officeart/2009/3/layout/PlusandMinus"/>
    <dgm:cxn modelId="{C9C8B2AB-EFEC-48E9-9AD9-AC4F14D1D8D3}" type="presOf" srcId="{4F4EB9B7-B9F0-4573-AFD3-176BC40BF1FE}" destId="{4F9A4599-F689-40A4-AD2F-CC97D238DE98}" srcOrd="0" destOrd="2" presId="urn:microsoft.com/office/officeart/2009/3/layout/PlusandMinus"/>
    <dgm:cxn modelId="{CCCE2FB8-830A-4EFE-A4E0-9219A6EDD7FB}" type="presOf" srcId="{AD9081B1-96A6-4191-8B75-2B0753922070}" destId="{DD93ED0A-B173-4D33-AD62-576BC3BC2329}" srcOrd="0" destOrd="1" presId="urn:microsoft.com/office/officeart/2009/3/layout/PlusandMinus"/>
    <dgm:cxn modelId="{74E9CEB8-F5AC-4492-A4D4-B78BC40B88C2}" srcId="{78D8D42F-DACF-40F8-9B98-2665862044B3}" destId="{D3928A4B-5EE2-41D3-A87F-B620023ADF8E}" srcOrd="9" destOrd="0" parTransId="{416E9A02-5B70-46D8-B689-B3BC5F1377B4}" sibTransId="{D28EE4A3-6A00-4574-BEEF-D8662AF6546E}"/>
    <dgm:cxn modelId="{45BF13BE-80DD-4BFE-BA0E-F837FE8CA9DC}" srcId="{78D8D42F-DACF-40F8-9B98-2665862044B3}" destId="{D1F99CC3-FDAC-499A-A850-62AFEA59218B}" srcOrd="2" destOrd="0" parTransId="{B69EB699-AA81-4BE0-9D2C-9C3747AF078D}" sibTransId="{CC75DDE9-4263-4616-BA1B-7C69786A982C}"/>
    <dgm:cxn modelId="{1F83B3C2-C432-41CF-9C94-00A42B8D9331}" type="presOf" srcId="{654FC330-4217-4775-A771-41E9BC968F86}" destId="{4F9A4599-F689-40A4-AD2F-CC97D238DE98}" srcOrd="0" destOrd="7" presId="urn:microsoft.com/office/officeart/2009/3/layout/PlusandMinus"/>
    <dgm:cxn modelId="{81B63AD3-4764-4C16-9588-9CD1021B0C0B}" srcId="{78D8D42F-DACF-40F8-9B98-2665862044B3}" destId="{35054A51-9EA5-464C-BF92-F0B9076587DF}" srcOrd="3" destOrd="0" parTransId="{BC02AED7-CE4F-4E56-8EA4-6417ACEF1B81}" sibTransId="{6C1FDA35-21EF-4071-8019-BB94B3F42DC4}"/>
    <dgm:cxn modelId="{5BC052DB-1429-476D-9865-8EF9B1120619}" srcId="{D2B76D5B-69DD-4A16-9849-BA890808C8F4}" destId="{AD9081B1-96A6-4191-8B75-2B0753922070}" srcOrd="0" destOrd="0" parTransId="{6439F451-F838-4339-8BAE-EB055630A5AA}" sibTransId="{8121E3A8-C5EB-4C7C-98A4-F79E3BF88B0F}"/>
    <dgm:cxn modelId="{1AE725E6-4ACF-4261-9854-9547CFA36ECF}" srcId="{78D8D42F-DACF-40F8-9B98-2665862044B3}" destId="{F1F858C8-3FA6-4850-993D-9F5EA676B01C}" srcOrd="12" destOrd="0" parTransId="{2A30C7E8-446B-44BB-8672-DBD4FBB0262C}" sibTransId="{1B81BAE6-C095-4044-99A9-38D85DFA108F}"/>
    <dgm:cxn modelId="{225BE0ED-CC82-4B60-BBBF-BA3B5F4CC7B4}" type="presOf" srcId="{BBEC5322-F531-4951-9E67-FBAC4C9C7EF7}" destId="{4F9A4599-F689-40A4-AD2F-CC97D238DE98}" srcOrd="0" destOrd="9" presId="urn:microsoft.com/office/officeart/2009/3/layout/PlusandMinus"/>
    <dgm:cxn modelId="{BF8419FA-07D5-4FFF-AC74-13BE1F4225A3}" type="presParOf" srcId="{90F883BF-F72D-4584-9C8F-5BB862B6F7FE}" destId="{0F167AAE-C0D8-43CA-862C-F6A4436BEC9D}" srcOrd="0" destOrd="0" presId="urn:microsoft.com/office/officeart/2009/3/layout/PlusandMinus"/>
    <dgm:cxn modelId="{1E1802B7-C5FF-44CD-806D-1721C9C39CF7}" type="presParOf" srcId="{90F883BF-F72D-4584-9C8F-5BB862B6F7FE}" destId="{4F9A4599-F689-40A4-AD2F-CC97D238DE98}" srcOrd="1" destOrd="0" presId="urn:microsoft.com/office/officeart/2009/3/layout/PlusandMinus"/>
    <dgm:cxn modelId="{A9A40D8A-864E-47EE-B417-C8A566BCE256}" type="presParOf" srcId="{90F883BF-F72D-4584-9C8F-5BB862B6F7FE}" destId="{DD93ED0A-B173-4D33-AD62-576BC3BC2329}" srcOrd="2" destOrd="0" presId="urn:microsoft.com/office/officeart/2009/3/layout/PlusandMinus"/>
    <dgm:cxn modelId="{4E3CB348-75B4-444F-8251-8AED648A58C4}" type="presParOf" srcId="{90F883BF-F72D-4584-9C8F-5BB862B6F7FE}" destId="{55DF7EDF-C1E6-49A2-8230-E9BB7DF02B52}" srcOrd="3" destOrd="0" presId="urn:microsoft.com/office/officeart/2009/3/layout/PlusandMinus"/>
    <dgm:cxn modelId="{A1E14419-0B7E-494C-AD05-9CF57B18455C}" type="presParOf" srcId="{90F883BF-F72D-4584-9C8F-5BB862B6F7FE}" destId="{3ADBB643-8A04-4C84-B9EE-7FFF0F9B10BE}" srcOrd="4" destOrd="0" presId="urn:microsoft.com/office/officeart/2009/3/layout/PlusandMinus"/>
    <dgm:cxn modelId="{FAB24A18-5396-40F1-BFFE-890A33AEEDB7}" type="presParOf" srcId="{90F883BF-F72D-4584-9C8F-5BB862B6F7FE}" destId="{C69912D2-AA87-4A9B-9E72-E641F4C28838}"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4130-1C84-45F4-B9D1-4ABD60F3993B}" type="doc">
      <dgm:prSet loTypeId="urn:microsoft.com/office/officeart/2005/8/layout/radial2" loCatId="relationship" qsTypeId="urn:microsoft.com/office/officeart/2005/8/quickstyle/3d3" qsCatId="3D" csTypeId="urn:microsoft.com/office/officeart/2005/8/colors/colorful1" csCatId="colorful" phldr="1"/>
      <dgm:spPr/>
      <dgm:t>
        <a:bodyPr/>
        <a:lstStyle/>
        <a:p>
          <a:endParaRPr lang="en-GB"/>
        </a:p>
      </dgm:t>
    </dgm:pt>
    <dgm:pt modelId="{E92FBE20-BD42-47B3-BA4D-4B6E91AFD5B8}">
      <dgm:prSet phldrT="[Text]" custT="1"/>
      <dgm:spPr/>
      <dgm:t>
        <a:bodyPr/>
        <a:lstStyle/>
        <a:p>
          <a:r>
            <a:rPr lang="en-GB" sz="1300">
              <a:latin typeface="Calibri" panose="020F0502020204030204" pitchFamily="34" charset="0"/>
              <a:cs typeface="Calibri" panose="020F0502020204030204" pitchFamily="34" charset="0"/>
            </a:rPr>
            <a:t>Gap Analysis</a:t>
          </a:r>
        </a:p>
      </dgm:t>
    </dgm:pt>
    <dgm:pt modelId="{55E4C0C7-EACB-4F91-98B0-1FD2C0E4EA23}" type="parTrans" cxnId="{D945B577-BAE6-43B5-B2BE-CA411ACBB3B8}">
      <dgm:prSet/>
      <dgm:spPr/>
      <dgm:t>
        <a:bodyPr/>
        <a:lstStyle/>
        <a:p>
          <a:endParaRPr lang="en-GB"/>
        </a:p>
      </dgm:t>
    </dgm:pt>
    <dgm:pt modelId="{A08864BD-27AE-4E8D-AA80-B9630989833E}" type="sibTrans" cxnId="{D945B577-BAE6-43B5-B2BE-CA411ACBB3B8}">
      <dgm:prSet/>
      <dgm:spPr/>
      <dgm:t>
        <a:bodyPr/>
        <a:lstStyle/>
        <a:p>
          <a:endParaRPr lang="en-GB"/>
        </a:p>
      </dgm:t>
    </dgm:pt>
    <dgm:pt modelId="{B5D50692-5A62-472E-98A7-1942B739BF19}">
      <dgm:prSet phldrT="[Text]" custT="1"/>
      <dgm:spPr/>
      <dgm:t>
        <a:bodyPr/>
        <a:lstStyle/>
        <a:p>
          <a:r>
            <a:rPr lang="en-GB" sz="1300">
              <a:latin typeface="Calibri" panose="020F0502020204030204" pitchFamily="34" charset="0"/>
              <a:cs typeface="Calibri" panose="020F0502020204030204" pitchFamily="34" charset="0"/>
            </a:rPr>
            <a:t>Safety Groups</a:t>
          </a:r>
        </a:p>
      </dgm:t>
    </dgm:pt>
    <dgm:pt modelId="{C7759154-D93F-41AB-89B9-5A9D05010980}" type="parTrans" cxnId="{CE6ACC89-25D1-4018-AD43-20085798F625}">
      <dgm:prSet/>
      <dgm:spPr/>
      <dgm:t>
        <a:bodyPr/>
        <a:lstStyle/>
        <a:p>
          <a:endParaRPr lang="en-GB"/>
        </a:p>
      </dgm:t>
    </dgm:pt>
    <dgm:pt modelId="{A6CB504F-2EF1-4455-8BF2-698B8B23F119}" type="sibTrans" cxnId="{CE6ACC89-25D1-4018-AD43-20085798F625}">
      <dgm:prSet/>
      <dgm:spPr/>
      <dgm:t>
        <a:bodyPr/>
        <a:lstStyle/>
        <a:p>
          <a:endParaRPr lang="en-GB"/>
        </a:p>
      </dgm:t>
    </dgm:pt>
    <dgm:pt modelId="{156E8029-644B-4383-AF35-CBAB64056795}">
      <dgm:prSet phldrT="[Text]" custT="1"/>
      <dgm:spPr/>
      <dgm:t>
        <a:bodyPr lIns="0" tIns="0" rIns="0" bIns="0"/>
        <a:lstStyle/>
        <a:p>
          <a:r>
            <a:rPr lang="en-GB" sz="1300">
              <a:latin typeface="Calibri" panose="020F0502020204030204" pitchFamily="34" charset="0"/>
              <a:cs typeface="Calibri" panose="020F0502020204030204" pitchFamily="34" charset="0"/>
            </a:rPr>
            <a:t>Authorising</a:t>
          </a:r>
          <a:r>
            <a:rPr lang="en-GB" sz="1400">
              <a:latin typeface="Calibri" panose="020F0502020204030204" pitchFamily="34" charset="0"/>
              <a:cs typeface="Calibri" panose="020F0502020204030204" pitchFamily="34" charset="0"/>
            </a:rPr>
            <a:t> Engineers</a:t>
          </a:r>
        </a:p>
      </dgm:t>
    </dgm:pt>
    <dgm:pt modelId="{6A1F906D-89ED-4B82-AF72-F7A9AA7FBE50}" type="parTrans" cxnId="{180A467E-02D8-4FF3-B76B-C58BB951DF6B}">
      <dgm:prSet/>
      <dgm:spPr/>
      <dgm:t>
        <a:bodyPr/>
        <a:lstStyle/>
        <a:p>
          <a:endParaRPr lang="en-GB"/>
        </a:p>
      </dgm:t>
    </dgm:pt>
    <dgm:pt modelId="{0855CF30-C1F3-46CE-B310-7F0D73A6C0D1}" type="sibTrans" cxnId="{180A467E-02D8-4FF3-B76B-C58BB951DF6B}">
      <dgm:prSet/>
      <dgm:spPr/>
      <dgm:t>
        <a:bodyPr/>
        <a:lstStyle/>
        <a:p>
          <a:endParaRPr lang="en-GB"/>
        </a:p>
      </dgm:t>
    </dgm:pt>
    <dgm:pt modelId="{D2E0B352-2076-4B8E-8A18-7520BF233FC5}">
      <dgm:prSet phldrT="[Text]"/>
      <dgm:spPr/>
      <dgm:t>
        <a:bodyPr/>
        <a:lstStyle/>
        <a:p>
          <a:r>
            <a:rPr lang="en-GB">
              <a:solidFill>
                <a:schemeClr val="tx1"/>
              </a:solidFill>
              <a:latin typeface="Calibri" panose="020F0502020204030204" pitchFamily="34" charset="0"/>
              <a:cs typeface="Calibri" panose="020F0502020204030204" pitchFamily="34" charset="0"/>
            </a:rPr>
            <a:t>Additional Compliance Elements added to Compliance Tracking</a:t>
          </a:r>
        </a:p>
      </dgm:t>
    </dgm:pt>
    <dgm:pt modelId="{BA43640F-EE93-46D3-AFD6-0170753F4F6F}" type="parTrans" cxnId="{5332A435-B550-4D45-B511-51BB9892D1C5}">
      <dgm:prSet/>
      <dgm:spPr/>
      <dgm:t>
        <a:bodyPr/>
        <a:lstStyle/>
        <a:p>
          <a:endParaRPr lang="en-GB"/>
        </a:p>
      </dgm:t>
    </dgm:pt>
    <dgm:pt modelId="{F5B3D57C-5012-4D66-B2C2-C3D6E9750166}" type="sibTrans" cxnId="{5332A435-B550-4D45-B511-51BB9892D1C5}">
      <dgm:prSet/>
      <dgm:spPr/>
      <dgm:t>
        <a:bodyPr/>
        <a:lstStyle/>
        <a:p>
          <a:endParaRPr lang="en-GB"/>
        </a:p>
      </dgm:t>
    </dgm:pt>
    <dgm:pt modelId="{BB9232A0-1802-4091-81AE-C4539484C0B7}">
      <dgm:prSet phldrT="[Text]"/>
      <dgm:spPr/>
      <dgm:t>
        <a:bodyPr/>
        <a:lstStyle/>
        <a:p>
          <a:r>
            <a:rPr lang="en-GB">
              <a:solidFill>
                <a:schemeClr val="tx1"/>
              </a:solidFill>
              <a:latin typeface="Calibri" panose="020F0502020204030204" pitchFamily="34" charset="0"/>
              <a:cs typeface="Calibri" panose="020F0502020204030204" pitchFamily="34" charset="0"/>
            </a:rPr>
            <a:t>Quarterly Safety Group Meetings with Terms of Reference, Minutes and Agendas</a:t>
          </a:r>
        </a:p>
      </dgm:t>
    </dgm:pt>
    <dgm:pt modelId="{A78F4297-8157-4AE1-9357-CAEB72924238}" type="parTrans" cxnId="{2311D2BC-AFCC-4B09-83CD-AA4DF193E083}">
      <dgm:prSet/>
      <dgm:spPr/>
      <dgm:t>
        <a:bodyPr/>
        <a:lstStyle/>
        <a:p>
          <a:endParaRPr lang="en-GB"/>
        </a:p>
      </dgm:t>
    </dgm:pt>
    <dgm:pt modelId="{1EFAAD38-93D5-42DC-A61B-D4C551F506F4}" type="sibTrans" cxnId="{2311D2BC-AFCC-4B09-83CD-AA4DF193E083}">
      <dgm:prSet/>
      <dgm:spPr/>
      <dgm:t>
        <a:bodyPr/>
        <a:lstStyle/>
        <a:p>
          <a:endParaRPr lang="en-GB"/>
        </a:p>
      </dgm:t>
    </dgm:pt>
    <dgm:pt modelId="{9FF8C2F7-890A-4A5A-90B0-10C0EDAD79B6}">
      <dgm:prSet phldrT="[Text]"/>
      <dgm:spPr/>
      <dgm:t>
        <a:bodyPr/>
        <a:lstStyle/>
        <a:p>
          <a:r>
            <a:rPr lang="en-GB">
              <a:solidFill>
                <a:schemeClr val="tx1"/>
              </a:solidFill>
              <a:latin typeface="Calibri" panose="020F0502020204030204" pitchFamily="34" charset="0"/>
              <a:cs typeface="Calibri" panose="020F0502020204030204" pitchFamily="34" charset="0"/>
            </a:rPr>
            <a:t>Development of Online Asbestos Register</a:t>
          </a:r>
        </a:p>
      </dgm:t>
    </dgm:pt>
    <dgm:pt modelId="{497C828D-61C6-4691-AD46-8B0081D596F5}" type="parTrans" cxnId="{428B3080-DCA7-4463-83E3-BA1A05AA305B}">
      <dgm:prSet/>
      <dgm:spPr/>
      <dgm:t>
        <a:bodyPr/>
        <a:lstStyle/>
        <a:p>
          <a:endParaRPr lang="en-GB"/>
        </a:p>
      </dgm:t>
    </dgm:pt>
    <dgm:pt modelId="{C02175BC-B418-43B5-872C-366A76CDA553}" type="sibTrans" cxnId="{428B3080-DCA7-4463-83E3-BA1A05AA305B}">
      <dgm:prSet/>
      <dgm:spPr/>
      <dgm:t>
        <a:bodyPr/>
        <a:lstStyle/>
        <a:p>
          <a:endParaRPr lang="en-GB"/>
        </a:p>
      </dgm:t>
    </dgm:pt>
    <dgm:pt modelId="{1DC59CB3-033A-4DE4-A7A0-396F96939D1F}">
      <dgm:prSet phldrT="[Text]" custT="1"/>
      <dgm:spPr/>
      <dgm:t>
        <a:bodyPr/>
        <a:lstStyle/>
        <a:p>
          <a:r>
            <a:rPr lang="en-GB" sz="1300">
              <a:latin typeface="Calibri" panose="020F0502020204030204" pitchFamily="34" charset="0"/>
              <a:cs typeface="Calibri" panose="020F0502020204030204" pitchFamily="34" charset="0"/>
            </a:rPr>
            <a:t>Policy</a:t>
          </a:r>
        </a:p>
      </dgm:t>
    </dgm:pt>
    <dgm:pt modelId="{34E6433E-7CAA-4E46-927D-8016299585BE}" type="parTrans" cxnId="{7482D2B4-19AF-4B65-8740-5D89F600A4E0}">
      <dgm:prSet/>
      <dgm:spPr/>
      <dgm:t>
        <a:bodyPr/>
        <a:lstStyle/>
        <a:p>
          <a:endParaRPr lang="en-GB"/>
        </a:p>
      </dgm:t>
    </dgm:pt>
    <dgm:pt modelId="{3F97642A-9859-47EA-876B-1E74EAC10B54}" type="sibTrans" cxnId="{7482D2B4-19AF-4B65-8740-5D89F600A4E0}">
      <dgm:prSet/>
      <dgm:spPr/>
      <dgm:t>
        <a:bodyPr/>
        <a:lstStyle/>
        <a:p>
          <a:endParaRPr lang="en-GB"/>
        </a:p>
      </dgm:t>
    </dgm:pt>
    <dgm:pt modelId="{89E3C402-398B-409A-8BDF-625EE6B879DA}">
      <dgm:prSet phldrT="[Text]"/>
      <dgm:spPr/>
      <dgm:t>
        <a:bodyPr/>
        <a:lstStyle/>
        <a:p>
          <a:r>
            <a:rPr lang="en-GB">
              <a:solidFill>
                <a:schemeClr val="tx1"/>
              </a:solidFill>
              <a:latin typeface="Calibri" panose="020F0502020204030204" pitchFamily="34" charset="0"/>
              <a:cs typeface="Calibri" panose="020F0502020204030204" pitchFamily="34" charset="0"/>
            </a:rPr>
            <a:t>Authorising Engineers appointed for all engineering disciplines.</a:t>
          </a:r>
        </a:p>
      </dgm:t>
    </dgm:pt>
    <dgm:pt modelId="{35992BB9-D538-4C7D-AFA0-BD2AEB0CFCDB}" type="parTrans" cxnId="{EF5E0FC0-7116-4699-8CD8-42C2F3D572A4}">
      <dgm:prSet/>
      <dgm:spPr/>
      <dgm:t>
        <a:bodyPr/>
        <a:lstStyle/>
        <a:p>
          <a:endParaRPr lang="en-GB"/>
        </a:p>
      </dgm:t>
    </dgm:pt>
    <dgm:pt modelId="{E788609F-F49A-4C13-9704-0F63165EF3C4}" type="sibTrans" cxnId="{EF5E0FC0-7116-4699-8CD8-42C2F3D572A4}">
      <dgm:prSet/>
      <dgm:spPr/>
      <dgm:t>
        <a:bodyPr/>
        <a:lstStyle/>
        <a:p>
          <a:endParaRPr lang="en-GB"/>
        </a:p>
      </dgm:t>
    </dgm:pt>
    <dgm:pt modelId="{8F040448-B987-466F-8F00-BFB8339FFE14}">
      <dgm:prSet phldrT="[Text]"/>
      <dgm:spPr/>
      <dgm:t>
        <a:bodyPr/>
        <a:lstStyle/>
        <a:p>
          <a:r>
            <a:rPr lang="en-GB">
              <a:solidFill>
                <a:schemeClr val="tx1"/>
              </a:solidFill>
              <a:latin typeface="Calibri" panose="020F0502020204030204" pitchFamily="34" charset="0"/>
              <a:cs typeface="Calibri" panose="020F0502020204030204" pitchFamily="34" charset="0"/>
            </a:rPr>
            <a:t>Regular audits by Authorising Engineers.</a:t>
          </a:r>
        </a:p>
      </dgm:t>
    </dgm:pt>
    <dgm:pt modelId="{DBDB3895-33A5-4932-B670-6FD907F0D10C}" type="parTrans" cxnId="{54BFFA07-2E47-4BB6-A253-2251C7F6EC61}">
      <dgm:prSet/>
      <dgm:spPr/>
      <dgm:t>
        <a:bodyPr/>
        <a:lstStyle/>
        <a:p>
          <a:endParaRPr lang="en-GB"/>
        </a:p>
      </dgm:t>
    </dgm:pt>
    <dgm:pt modelId="{FD93EE73-6136-4FFE-98E0-BA5D4DBA8B34}" type="sibTrans" cxnId="{54BFFA07-2E47-4BB6-A253-2251C7F6EC61}">
      <dgm:prSet/>
      <dgm:spPr/>
      <dgm:t>
        <a:bodyPr/>
        <a:lstStyle/>
        <a:p>
          <a:endParaRPr lang="en-GB"/>
        </a:p>
      </dgm:t>
    </dgm:pt>
    <dgm:pt modelId="{9F571627-4E2D-4843-B825-7F1F9B23574A}">
      <dgm:prSet phldrT="[Text]"/>
      <dgm:spPr/>
      <dgm:t>
        <a:bodyPr/>
        <a:lstStyle/>
        <a:p>
          <a:r>
            <a:rPr lang="en-GB">
              <a:solidFill>
                <a:schemeClr val="tx1"/>
              </a:solidFill>
              <a:latin typeface="Calibri" panose="020F0502020204030204" pitchFamily="34" charset="0"/>
              <a:cs typeface="Calibri" panose="020F0502020204030204" pitchFamily="34" charset="0"/>
            </a:rPr>
            <a:t>Policies are being developed with Ventilation, Electrical and Lifts being launched this year.</a:t>
          </a:r>
        </a:p>
      </dgm:t>
    </dgm:pt>
    <dgm:pt modelId="{0D920B7A-3459-4367-8661-69DF883390A2}" type="parTrans" cxnId="{DF115F79-13E7-4649-8568-B1CF40F0DA2E}">
      <dgm:prSet/>
      <dgm:spPr/>
      <dgm:t>
        <a:bodyPr/>
        <a:lstStyle/>
        <a:p>
          <a:endParaRPr lang="en-GB"/>
        </a:p>
      </dgm:t>
    </dgm:pt>
    <dgm:pt modelId="{21A9221C-1CBE-469B-8269-6CB610B9DE9C}" type="sibTrans" cxnId="{DF115F79-13E7-4649-8568-B1CF40F0DA2E}">
      <dgm:prSet/>
      <dgm:spPr/>
      <dgm:t>
        <a:bodyPr/>
        <a:lstStyle/>
        <a:p>
          <a:endParaRPr lang="en-GB"/>
        </a:p>
      </dgm:t>
    </dgm:pt>
    <dgm:pt modelId="{D414D290-4300-49A7-B32C-CEAD7B80D4B6}" type="pres">
      <dgm:prSet presAssocID="{6F8D4130-1C84-45F4-B9D1-4ABD60F3993B}" presName="composite" presStyleCnt="0">
        <dgm:presLayoutVars>
          <dgm:chMax val="5"/>
          <dgm:dir/>
          <dgm:animLvl val="ctr"/>
          <dgm:resizeHandles val="exact"/>
        </dgm:presLayoutVars>
      </dgm:prSet>
      <dgm:spPr/>
    </dgm:pt>
    <dgm:pt modelId="{04B6864E-E8B7-4ABD-A054-64B122C6985E}" type="pres">
      <dgm:prSet presAssocID="{6F8D4130-1C84-45F4-B9D1-4ABD60F3993B}" presName="cycle" presStyleCnt="0"/>
      <dgm:spPr/>
    </dgm:pt>
    <dgm:pt modelId="{4883CC29-95A0-4D51-ACF4-72ECE05E9D16}" type="pres">
      <dgm:prSet presAssocID="{6F8D4130-1C84-45F4-B9D1-4ABD60F3993B}" presName="centerShape" presStyleCnt="0"/>
      <dgm:spPr/>
    </dgm:pt>
    <dgm:pt modelId="{98AE2737-B8EA-448E-9865-3B5AE6F8480B}" type="pres">
      <dgm:prSet presAssocID="{6F8D4130-1C84-45F4-B9D1-4ABD60F3993B}" presName="connSite" presStyleLbl="node1" presStyleIdx="0" presStyleCnt="5"/>
      <dgm:spPr/>
    </dgm:pt>
    <dgm:pt modelId="{41EC459E-B83D-420B-A9E5-91748B4A661D}" type="pres">
      <dgm:prSet presAssocID="{6F8D4130-1C84-45F4-B9D1-4ABD60F3993B}" presName="visible" presStyleLbl="node1" presStyleIdx="0" presStyleCnt="5"/>
      <dgm:spPr>
        <a:solidFill>
          <a:schemeClr val="tx2"/>
        </a:solidFill>
        <a:effectLst>
          <a:outerShdw blurRad="50800" dist="38100" algn="l" rotWithShape="0">
            <a:prstClr val="black">
              <a:alpha val="40000"/>
            </a:prstClr>
          </a:outerShdw>
        </a:effectLst>
      </dgm:spPr>
      <dgm:extLst>
        <a:ext uri="{E40237B7-FDA0-4F09-8148-C483321AD2D9}">
          <dgm14:cNvPr xmlns:dgm14="http://schemas.microsoft.com/office/drawing/2010/diagram" id="0" name="" descr="Tools outline"/>
        </a:ext>
      </dgm:extLst>
    </dgm:pt>
    <dgm:pt modelId="{315857B2-D614-4AAF-A2C1-C1DE9AD33197}" type="pres">
      <dgm:prSet presAssocID="{55E4C0C7-EACB-4F91-98B0-1FD2C0E4EA23}" presName="Name25" presStyleLbl="parChTrans1D1" presStyleIdx="0" presStyleCnt="4"/>
      <dgm:spPr/>
    </dgm:pt>
    <dgm:pt modelId="{796BFE4E-1FF6-4225-B380-8A6B21A0C6C2}" type="pres">
      <dgm:prSet presAssocID="{E92FBE20-BD42-47B3-BA4D-4B6E91AFD5B8}" presName="node" presStyleCnt="0"/>
      <dgm:spPr/>
    </dgm:pt>
    <dgm:pt modelId="{6262F2A5-CE98-4776-9020-80ACF11A1811}" type="pres">
      <dgm:prSet presAssocID="{E92FBE20-BD42-47B3-BA4D-4B6E91AFD5B8}" presName="parentNode" presStyleLbl="node1" presStyleIdx="1" presStyleCnt="5">
        <dgm:presLayoutVars>
          <dgm:chMax val="1"/>
          <dgm:bulletEnabled val="1"/>
        </dgm:presLayoutVars>
      </dgm:prSet>
      <dgm:spPr/>
    </dgm:pt>
    <dgm:pt modelId="{1649AA4C-8E7D-4935-9C1A-1549F9729D7B}" type="pres">
      <dgm:prSet presAssocID="{E92FBE20-BD42-47B3-BA4D-4B6E91AFD5B8}" presName="childNode" presStyleLbl="revTx" presStyleIdx="0" presStyleCnt="4">
        <dgm:presLayoutVars>
          <dgm:bulletEnabled val="1"/>
        </dgm:presLayoutVars>
      </dgm:prSet>
      <dgm:spPr/>
    </dgm:pt>
    <dgm:pt modelId="{54047EA4-5953-42A2-AE5F-5862DA515584}" type="pres">
      <dgm:prSet presAssocID="{C7759154-D93F-41AB-89B9-5A9D05010980}" presName="Name25" presStyleLbl="parChTrans1D1" presStyleIdx="1" presStyleCnt="4"/>
      <dgm:spPr/>
    </dgm:pt>
    <dgm:pt modelId="{BF41B6D5-9B3F-418F-B2C9-E8CF59AAAAD5}" type="pres">
      <dgm:prSet presAssocID="{B5D50692-5A62-472E-98A7-1942B739BF19}" presName="node" presStyleCnt="0"/>
      <dgm:spPr/>
    </dgm:pt>
    <dgm:pt modelId="{7FBD6415-211B-48B7-A9FC-F2154C7DA285}" type="pres">
      <dgm:prSet presAssocID="{B5D50692-5A62-472E-98A7-1942B739BF19}" presName="parentNode" presStyleLbl="node1" presStyleIdx="2" presStyleCnt="5">
        <dgm:presLayoutVars>
          <dgm:chMax val="1"/>
          <dgm:bulletEnabled val="1"/>
        </dgm:presLayoutVars>
      </dgm:prSet>
      <dgm:spPr/>
    </dgm:pt>
    <dgm:pt modelId="{4D3747B4-46EC-469D-91C4-0DE8068B4752}" type="pres">
      <dgm:prSet presAssocID="{B5D50692-5A62-472E-98A7-1942B739BF19}" presName="childNode" presStyleLbl="revTx" presStyleIdx="1" presStyleCnt="4">
        <dgm:presLayoutVars>
          <dgm:bulletEnabled val="1"/>
        </dgm:presLayoutVars>
      </dgm:prSet>
      <dgm:spPr/>
    </dgm:pt>
    <dgm:pt modelId="{712E91BE-4E8D-42B5-975D-CA272BC368D8}" type="pres">
      <dgm:prSet presAssocID="{6A1F906D-89ED-4B82-AF72-F7A9AA7FBE50}" presName="Name25" presStyleLbl="parChTrans1D1" presStyleIdx="2" presStyleCnt="4"/>
      <dgm:spPr/>
    </dgm:pt>
    <dgm:pt modelId="{B91C9AE6-69B1-4A7F-9FA6-26E4630AFD1C}" type="pres">
      <dgm:prSet presAssocID="{156E8029-644B-4383-AF35-CBAB64056795}" presName="node" presStyleCnt="0"/>
      <dgm:spPr/>
    </dgm:pt>
    <dgm:pt modelId="{73814C09-C396-4E1D-8927-C0DE87D5780D}" type="pres">
      <dgm:prSet presAssocID="{156E8029-644B-4383-AF35-CBAB64056795}" presName="parentNode" presStyleLbl="node1" presStyleIdx="3" presStyleCnt="5">
        <dgm:presLayoutVars>
          <dgm:chMax val="1"/>
          <dgm:bulletEnabled val="1"/>
        </dgm:presLayoutVars>
      </dgm:prSet>
      <dgm:spPr/>
    </dgm:pt>
    <dgm:pt modelId="{0A123EF5-4267-4C95-933B-0C53C1376000}" type="pres">
      <dgm:prSet presAssocID="{156E8029-644B-4383-AF35-CBAB64056795}" presName="childNode" presStyleLbl="revTx" presStyleIdx="2" presStyleCnt="4">
        <dgm:presLayoutVars>
          <dgm:bulletEnabled val="1"/>
        </dgm:presLayoutVars>
      </dgm:prSet>
      <dgm:spPr/>
    </dgm:pt>
    <dgm:pt modelId="{44C5D8A3-F30F-4B62-B34D-7E3AA526AA1C}" type="pres">
      <dgm:prSet presAssocID="{34E6433E-7CAA-4E46-927D-8016299585BE}" presName="Name25" presStyleLbl="parChTrans1D1" presStyleIdx="3" presStyleCnt="4"/>
      <dgm:spPr/>
    </dgm:pt>
    <dgm:pt modelId="{38F17418-9E82-4530-BF40-4C966E3C6569}" type="pres">
      <dgm:prSet presAssocID="{1DC59CB3-033A-4DE4-A7A0-396F96939D1F}" presName="node" presStyleCnt="0"/>
      <dgm:spPr/>
    </dgm:pt>
    <dgm:pt modelId="{EB098F30-89B4-4937-9F71-8BD31F78FE0D}" type="pres">
      <dgm:prSet presAssocID="{1DC59CB3-033A-4DE4-A7A0-396F96939D1F}" presName="parentNode" presStyleLbl="node1" presStyleIdx="4" presStyleCnt="5">
        <dgm:presLayoutVars>
          <dgm:chMax val="1"/>
          <dgm:bulletEnabled val="1"/>
        </dgm:presLayoutVars>
      </dgm:prSet>
      <dgm:spPr/>
    </dgm:pt>
    <dgm:pt modelId="{4DB7820C-FBE7-4B52-81E9-D04023C7988B}" type="pres">
      <dgm:prSet presAssocID="{1DC59CB3-033A-4DE4-A7A0-396F96939D1F}" presName="childNode" presStyleLbl="revTx" presStyleIdx="3" presStyleCnt="4">
        <dgm:presLayoutVars>
          <dgm:bulletEnabled val="1"/>
        </dgm:presLayoutVars>
      </dgm:prSet>
      <dgm:spPr/>
    </dgm:pt>
  </dgm:ptLst>
  <dgm:cxnLst>
    <dgm:cxn modelId="{DC30A706-2973-4F3B-887E-203A3AC2EDD2}" type="presOf" srcId="{B5D50692-5A62-472E-98A7-1942B739BF19}" destId="{7FBD6415-211B-48B7-A9FC-F2154C7DA285}" srcOrd="0" destOrd="0" presId="urn:microsoft.com/office/officeart/2005/8/layout/radial2"/>
    <dgm:cxn modelId="{54BFFA07-2E47-4BB6-A253-2251C7F6EC61}" srcId="{156E8029-644B-4383-AF35-CBAB64056795}" destId="{8F040448-B987-466F-8F00-BFB8339FFE14}" srcOrd="1" destOrd="0" parTransId="{DBDB3895-33A5-4932-B670-6FD907F0D10C}" sibTransId="{FD93EE73-6136-4FFE-98E0-BA5D4DBA8B34}"/>
    <dgm:cxn modelId="{AA01360A-1545-4F4F-8C36-75D00D269CC5}" type="presOf" srcId="{C7759154-D93F-41AB-89B9-5A9D05010980}" destId="{54047EA4-5953-42A2-AE5F-5862DA515584}" srcOrd="0" destOrd="0" presId="urn:microsoft.com/office/officeart/2005/8/layout/radial2"/>
    <dgm:cxn modelId="{7F38F917-04D7-4B69-9A08-EF9E38893FDD}" type="presOf" srcId="{6F8D4130-1C84-45F4-B9D1-4ABD60F3993B}" destId="{D414D290-4300-49A7-B32C-CEAD7B80D4B6}" srcOrd="0" destOrd="0" presId="urn:microsoft.com/office/officeart/2005/8/layout/radial2"/>
    <dgm:cxn modelId="{EE251226-D016-4D07-B08A-4EDB2E899F72}" type="presOf" srcId="{89E3C402-398B-409A-8BDF-625EE6B879DA}" destId="{0A123EF5-4267-4C95-933B-0C53C1376000}" srcOrd="0" destOrd="0" presId="urn:microsoft.com/office/officeart/2005/8/layout/radial2"/>
    <dgm:cxn modelId="{5332A435-B550-4D45-B511-51BB9892D1C5}" srcId="{E92FBE20-BD42-47B3-BA4D-4B6E91AFD5B8}" destId="{D2E0B352-2076-4B8E-8A18-7520BF233FC5}" srcOrd="0" destOrd="0" parTransId="{BA43640F-EE93-46D3-AFD6-0170753F4F6F}" sibTransId="{F5B3D57C-5012-4D66-B2C2-C3D6E9750166}"/>
    <dgm:cxn modelId="{7E94823C-C2E2-4479-B6A8-162B72E3D39F}" type="presOf" srcId="{34E6433E-7CAA-4E46-927D-8016299585BE}" destId="{44C5D8A3-F30F-4B62-B34D-7E3AA526AA1C}" srcOrd="0" destOrd="0" presId="urn:microsoft.com/office/officeart/2005/8/layout/radial2"/>
    <dgm:cxn modelId="{A5FF3B47-F75C-4A2C-907B-653AB57EA29E}" type="presOf" srcId="{6A1F906D-89ED-4B82-AF72-F7A9AA7FBE50}" destId="{712E91BE-4E8D-42B5-975D-CA272BC368D8}" srcOrd="0" destOrd="0" presId="urn:microsoft.com/office/officeart/2005/8/layout/radial2"/>
    <dgm:cxn modelId="{9158FD74-4E38-4281-A824-166BD4B7C736}" type="presOf" srcId="{9F571627-4E2D-4843-B825-7F1F9B23574A}" destId="{4DB7820C-FBE7-4B52-81E9-D04023C7988B}" srcOrd="0" destOrd="0" presId="urn:microsoft.com/office/officeart/2005/8/layout/radial2"/>
    <dgm:cxn modelId="{FE8AF955-4245-443D-9508-7B3057544ED2}" type="presOf" srcId="{E92FBE20-BD42-47B3-BA4D-4B6E91AFD5B8}" destId="{6262F2A5-CE98-4776-9020-80ACF11A1811}" srcOrd="0" destOrd="0" presId="urn:microsoft.com/office/officeart/2005/8/layout/radial2"/>
    <dgm:cxn modelId="{D945B577-BAE6-43B5-B2BE-CA411ACBB3B8}" srcId="{6F8D4130-1C84-45F4-B9D1-4ABD60F3993B}" destId="{E92FBE20-BD42-47B3-BA4D-4B6E91AFD5B8}" srcOrd="0" destOrd="0" parTransId="{55E4C0C7-EACB-4F91-98B0-1FD2C0E4EA23}" sibTransId="{A08864BD-27AE-4E8D-AA80-B9630989833E}"/>
    <dgm:cxn modelId="{DF115F79-13E7-4649-8568-B1CF40F0DA2E}" srcId="{1DC59CB3-033A-4DE4-A7A0-396F96939D1F}" destId="{9F571627-4E2D-4843-B825-7F1F9B23574A}" srcOrd="0" destOrd="0" parTransId="{0D920B7A-3459-4367-8661-69DF883390A2}" sibTransId="{21A9221C-1CBE-469B-8269-6CB610B9DE9C}"/>
    <dgm:cxn modelId="{22BEF47A-FB88-4FCA-A2CD-22723613732A}" type="presOf" srcId="{9FF8C2F7-890A-4A5A-90B0-10C0EDAD79B6}" destId="{1649AA4C-8E7D-4935-9C1A-1549F9729D7B}" srcOrd="0" destOrd="1" presId="urn:microsoft.com/office/officeart/2005/8/layout/radial2"/>
    <dgm:cxn modelId="{DBD6717C-C907-4FA1-AF6F-EB116CBE64C5}" type="presOf" srcId="{1DC59CB3-033A-4DE4-A7A0-396F96939D1F}" destId="{EB098F30-89B4-4937-9F71-8BD31F78FE0D}" srcOrd="0" destOrd="0" presId="urn:microsoft.com/office/officeart/2005/8/layout/radial2"/>
    <dgm:cxn modelId="{180A467E-02D8-4FF3-B76B-C58BB951DF6B}" srcId="{6F8D4130-1C84-45F4-B9D1-4ABD60F3993B}" destId="{156E8029-644B-4383-AF35-CBAB64056795}" srcOrd="2" destOrd="0" parTransId="{6A1F906D-89ED-4B82-AF72-F7A9AA7FBE50}" sibTransId="{0855CF30-C1F3-46CE-B310-7F0D73A6C0D1}"/>
    <dgm:cxn modelId="{428B3080-DCA7-4463-83E3-BA1A05AA305B}" srcId="{E92FBE20-BD42-47B3-BA4D-4B6E91AFD5B8}" destId="{9FF8C2F7-890A-4A5A-90B0-10C0EDAD79B6}" srcOrd="1" destOrd="0" parTransId="{497C828D-61C6-4691-AD46-8B0081D596F5}" sibTransId="{C02175BC-B418-43B5-872C-366A76CDA553}"/>
    <dgm:cxn modelId="{CE6ACC89-25D1-4018-AD43-20085798F625}" srcId="{6F8D4130-1C84-45F4-B9D1-4ABD60F3993B}" destId="{B5D50692-5A62-472E-98A7-1942B739BF19}" srcOrd="1" destOrd="0" parTransId="{C7759154-D93F-41AB-89B9-5A9D05010980}" sibTransId="{A6CB504F-2EF1-4455-8BF2-698B8B23F119}"/>
    <dgm:cxn modelId="{37078B90-E832-452B-A397-25285AD009E4}" type="presOf" srcId="{55E4C0C7-EACB-4F91-98B0-1FD2C0E4EA23}" destId="{315857B2-D614-4AAF-A2C1-C1DE9AD33197}" srcOrd="0" destOrd="0" presId="urn:microsoft.com/office/officeart/2005/8/layout/radial2"/>
    <dgm:cxn modelId="{5059769F-B4A8-4CD2-BB27-E52C9FCC932B}" type="presOf" srcId="{156E8029-644B-4383-AF35-CBAB64056795}" destId="{73814C09-C396-4E1D-8927-C0DE87D5780D}" srcOrd="0" destOrd="0" presId="urn:microsoft.com/office/officeart/2005/8/layout/radial2"/>
    <dgm:cxn modelId="{85A8DD9F-0080-4436-A4EA-C68EAD4100E2}" type="presOf" srcId="{BB9232A0-1802-4091-81AE-C4539484C0B7}" destId="{4D3747B4-46EC-469D-91C4-0DE8068B4752}" srcOrd="0" destOrd="0" presId="urn:microsoft.com/office/officeart/2005/8/layout/radial2"/>
    <dgm:cxn modelId="{1B73A6A9-08B6-42CC-B96F-DE46CAE51F3A}" type="presOf" srcId="{8F040448-B987-466F-8F00-BFB8339FFE14}" destId="{0A123EF5-4267-4C95-933B-0C53C1376000}" srcOrd="0" destOrd="1" presId="urn:microsoft.com/office/officeart/2005/8/layout/radial2"/>
    <dgm:cxn modelId="{596B32B0-D222-4A18-8C0A-3D024F59E1AB}" type="presOf" srcId="{D2E0B352-2076-4B8E-8A18-7520BF233FC5}" destId="{1649AA4C-8E7D-4935-9C1A-1549F9729D7B}" srcOrd="0" destOrd="0" presId="urn:microsoft.com/office/officeart/2005/8/layout/radial2"/>
    <dgm:cxn modelId="{7482D2B4-19AF-4B65-8740-5D89F600A4E0}" srcId="{6F8D4130-1C84-45F4-B9D1-4ABD60F3993B}" destId="{1DC59CB3-033A-4DE4-A7A0-396F96939D1F}" srcOrd="3" destOrd="0" parTransId="{34E6433E-7CAA-4E46-927D-8016299585BE}" sibTransId="{3F97642A-9859-47EA-876B-1E74EAC10B54}"/>
    <dgm:cxn modelId="{2311D2BC-AFCC-4B09-83CD-AA4DF193E083}" srcId="{B5D50692-5A62-472E-98A7-1942B739BF19}" destId="{BB9232A0-1802-4091-81AE-C4539484C0B7}" srcOrd="0" destOrd="0" parTransId="{A78F4297-8157-4AE1-9357-CAEB72924238}" sibTransId="{1EFAAD38-93D5-42DC-A61B-D4C551F506F4}"/>
    <dgm:cxn modelId="{EF5E0FC0-7116-4699-8CD8-42C2F3D572A4}" srcId="{156E8029-644B-4383-AF35-CBAB64056795}" destId="{89E3C402-398B-409A-8BDF-625EE6B879DA}" srcOrd="0" destOrd="0" parTransId="{35992BB9-D538-4C7D-AFA0-BD2AEB0CFCDB}" sibTransId="{E788609F-F49A-4C13-9704-0F63165EF3C4}"/>
    <dgm:cxn modelId="{BBC43D39-48BB-4120-BE57-373B364CBBE1}" type="presParOf" srcId="{D414D290-4300-49A7-B32C-CEAD7B80D4B6}" destId="{04B6864E-E8B7-4ABD-A054-64B122C6985E}" srcOrd="0" destOrd="0" presId="urn:microsoft.com/office/officeart/2005/8/layout/radial2"/>
    <dgm:cxn modelId="{84D6D9BB-FD1E-4803-8161-DBBD33399798}" type="presParOf" srcId="{04B6864E-E8B7-4ABD-A054-64B122C6985E}" destId="{4883CC29-95A0-4D51-ACF4-72ECE05E9D16}" srcOrd="0" destOrd="0" presId="urn:microsoft.com/office/officeart/2005/8/layout/radial2"/>
    <dgm:cxn modelId="{02754E94-595B-4BDB-A942-C4B8E87A0B6B}" type="presParOf" srcId="{4883CC29-95A0-4D51-ACF4-72ECE05E9D16}" destId="{98AE2737-B8EA-448E-9865-3B5AE6F8480B}" srcOrd="0" destOrd="0" presId="urn:microsoft.com/office/officeart/2005/8/layout/radial2"/>
    <dgm:cxn modelId="{CF90A0A7-37A5-4CC8-B140-1630646F72C6}" type="presParOf" srcId="{4883CC29-95A0-4D51-ACF4-72ECE05E9D16}" destId="{41EC459E-B83D-420B-A9E5-91748B4A661D}" srcOrd="1" destOrd="0" presId="urn:microsoft.com/office/officeart/2005/8/layout/radial2"/>
    <dgm:cxn modelId="{D5C31D10-6779-4FF6-8B7E-3A523462134A}" type="presParOf" srcId="{04B6864E-E8B7-4ABD-A054-64B122C6985E}" destId="{315857B2-D614-4AAF-A2C1-C1DE9AD33197}" srcOrd="1" destOrd="0" presId="urn:microsoft.com/office/officeart/2005/8/layout/radial2"/>
    <dgm:cxn modelId="{78F43CF7-94B7-487B-AEE2-2553F27BF686}" type="presParOf" srcId="{04B6864E-E8B7-4ABD-A054-64B122C6985E}" destId="{796BFE4E-1FF6-4225-B380-8A6B21A0C6C2}" srcOrd="2" destOrd="0" presId="urn:microsoft.com/office/officeart/2005/8/layout/radial2"/>
    <dgm:cxn modelId="{3E260968-3BD1-4C77-92FE-7619E65E852D}" type="presParOf" srcId="{796BFE4E-1FF6-4225-B380-8A6B21A0C6C2}" destId="{6262F2A5-CE98-4776-9020-80ACF11A1811}" srcOrd="0" destOrd="0" presId="urn:microsoft.com/office/officeart/2005/8/layout/radial2"/>
    <dgm:cxn modelId="{46220387-678D-45DA-8B0C-0C3D1923AF24}" type="presParOf" srcId="{796BFE4E-1FF6-4225-B380-8A6B21A0C6C2}" destId="{1649AA4C-8E7D-4935-9C1A-1549F9729D7B}" srcOrd="1" destOrd="0" presId="urn:microsoft.com/office/officeart/2005/8/layout/radial2"/>
    <dgm:cxn modelId="{6D5FD87D-FC7C-4690-873F-91E4E6F3A965}" type="presParOf" srcId="{04B6864E-E8B7-4ABD-A054-64B122C6985E}" destId="{54047EA4-5953-42A2-AE5F-5862DA515584}" srcOrd="3" destOrd="0" presId="urn:microsoft.com/office/officeart/2005/8/layout/radial2"/>
    <dgm:cxn modelId="{041CD522-F4A9-4859-8C88-51F3A00D3CE5}" type="presParOf" srcId="{04B6864E-E8B7-4ABD-A054-64B122C6985E}" destId="{BF41B6D5-9B3F-418F-B2C9-E8CF59AAAAD5}" srcOrd="4" destOrd="0" presId="urn:microsoft.com/office/officeart/2005/8/layout/radial2"/>
    <dgm:cxn modelId="{15F0A0D5-6CB8-465F-8B1B-9CB2E510BAA0}" type="presParOf" srcId="{BF41B6D5-9B3F-418F-B2C9-E8CF59AAAAD5}" destId="{7FBD6415-211B-48B7-A9FC-F2154C7DA285}" srcOrd="0" destOrd="0" presId="urn:microsoft.com/office/officeart/2005/8/layout/radial2"/>
    <dgm:cxn modelId="{C40CBBB4-C778-47B3-85BF-F47826243794}" type="presParOf" srcId="{BF41B6D5-9B3F-418F-B2C9-E8CF59AAAAD5}" destId="{4D3747B4-46EC-469D-91C4-0DE8068B4752}" srcOrd="1" destOrd="0" presId="urn:microsoft.com/office/officeart/2005/8/layout/radial2"/>
    <dgm:cxn modelId="{A51858F2-F58A-481B-A619-8CCD14EFD8E2}" type="presParOf" srcId="{04B6864E-E8B7-4ABD-A054-64B122C6985E}" destId="{712E91BE-4E8D-42B5-975D-CA272BC368D8}" srcOrd="5" destOrd="0" presId="urn:microsoft.com/office/officeart/2005/8/layout/radial2"/>
    <dgm:cxn modelId="{8AC2B1DE-B868-458B-B615-F057A0A24897}" type="presParOf" srcId="{04B6864E-E8B7-4ABD-A054-64B122C6985E}" destId="{B91C9AE6-69B1-4A7F-9FA6-26E4630AFD1C}" srcOrd="6" destOrd="0" presId="urn:microsoft.com/office/officeart/2005/8/layout/radial2"/>
    <dgm:cxn modelId="{E0E7A66E-4787-421B-9126-F0A74103102F}" type="presParOf" srcId="{B91C9AE6-69B1-4A7F-9FA6-26E4630AFD1C}" destId="{73814C09-C396-4E1D-8927-C0DE87D5780D}" srcOrd="0" destOrd="0" presId="urn:microsoft.com/office/officeart/2005/8/layout/radial2"/>
    <dgm:cxn modelId="{1402DB11-0BBC-4971-961E-0CF97EFFE764}" type="presParOf" srcId="{B91C9AE6-69B1-4A7F-9FA6-26E4630AFD1C}" destId="{0A123EF5-4267-4C95-933B-0C53C1376000}" srcOrd="1" destOrd="0" presId="urn:microsoft.com/office/officeart/2005/8/layout/radial2"/>
    <dgm:cxn modelId="{93610899-B8C2-45A0-8113-968AF0898D79}" type="presParOf" srcId="{04B6864E-E8B7-4ABD-A054-64B122C6985E}" destId="{44C5D8A3-F30F-4B62-B34D-7E3AA526AA1C}" srcOrd="7" destOrd="0" presId="urn:microsoft.com/office/officeart/2005/8/layout/radial2"/>
    <dgm:cxn modelId="{B3C694EF-8CD6-41A3-A5C6-094BCA307BEE}" type="presParOf" srcId="{04B6864E-E8B7-4ABD-A054-64B122C6985E}" destId="{38F17418-9E82-4530-BF40-4C966E3C6569}" srcOrd="8" destOrd="0" presId="urn:microsoft.com/office/officeart/2005/8/layout/radial2"/>
    <dgm:cxn modelId="{C41DC6C7-C2EE-4F6D-8BAC-305BDDCDC619}" type="presParOf" srcId="{38F17418-9E82-4530-BF40-4C966E3C6569}" destId="{EB098F30-89B4-4937-9F71-8BD31F78FE0D}" srcOrd="0" destOrd="0" presId="urn:microsoft.com/office/officeart/2005/8/layout/radial2"/>
    <dgm:cxn modelId="{169C62DE-DD51-445F-B659-901A99C8B23E}" type="presParOf" srcId="{38F17418-9E82-4530-BF40-4C966E3C6569}" destId="{4DB7820C-FBE7-4B52-81E9-D04023C7988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EB627-1BC7-42DD-A70C-493DC5472394}" type="doc">
      <dgm:prSet loTypeId="urn:microsoft.com/office/officeart/2005/8/layout/hList2" loCatId="list" qsTypeId="urn:microsoft.com/office/officeart/2005/8/quickstyle/simple1" qsCatId="simple" csTypeId="urn:microsoft.com/office/officeart/2005/8/colors/colorful2" csCatId="colorful" phldr="1"/>
      <dgm:spPr/>
      <dgm:t>
        <a:bodyPr/>
        <a:lstStyle/>
        <a:p>
          <a:endParaRPr lang="en-GB"/>
        </a:p>
      </dgm:t>
    </dgm:pt>
    <dgm:pt modelId="{B169162C-0071-4F22-9DDF-2C533EA33973}">
      <dgm:prSet phldrT="[Text]"/>
      <dgm:spPr/>
      <dgm:t>
        <a:bodyPr/>
        <a:lstStyle/>
        <a:p>
          <a:r>
            <a:rPr lang="en-GB" b="1">
              <a:solidFill>
                <a:schemeClr val="tx2"/>
              </a:solidFill>
            </a:rPr>
            <a:t>Compliance</a:t>
          </a:r>
        </a:p>
      </dgm:t>
    </dgm:pt>
    <dgm:pt modelId="{3C629026-B414-4AE7-AE5B-9C9677254EEE}" type="parTrans" cxnId="{68E0B7EC-9D98-45F0-958C-AE60025411ED}">
      <dgm:prSet/>
      <dgm:spPr/>
      <dgm:t>
        <a:bodyPr/>
        <a:lstStyle/>
        <a:p>
          <a:endParaRPr lang="en-GB"/>
        </a:p>
      </dgm:t>
    </dgm:pt>
    <dgm:pt modelId="{80409F77-51A9-474A-9903-DE25737BCB98}" type="sibTrans" cxnId="{68E0B7EC-9D98-45F0-958C-AE60025411ED}">
      <dgm:prSet/>
      <dgm:spPr/>
      <dgm:t>
        <a:bodyPr/>
        <a:lstStyle/>
        <a:p>
          <a:endParaRPr lang="en-GB"/>
        </a:p>
      </dgm:t>
    </dgm:pt>
    <dgm:pt modelId="{889D6CB9-7452-482E-AA9B-6D807CA24B7E}">
      <dgm:prSet phldrT="[Text]"/>
      <dgm:spPr>
        <a:solidFill>
          <a:schemeClr val="tx2">
            <a:lumMod val="60000"/>
            <a:lumOff val="40000"/>
          </a:schemeClr>
        </a:solidFill>
      </dgm:spPr>
      <dgm:t>
        <a:bodyPr/>
        <a:lstStyle/>
        <a:p>
          <a:r>
            <a:rPr lang="en-GB"/>
            <a:t>Improvements to Compliance Tracking process including remedial works.</a:t>
          </a:r>
        </a:p>
      </dgm:t>
    </dgm:pt>
    <dgm:pt modelId="{9C9A5D1A-68C8-46FE-9208-E6B9A69C1098}" type="parTrans" cxnId="{994D74FB-A486-4E67-93D1-014F4FE4B503}">
      <dgm:prSet/>
      <dgm:spPr/>
      <dgm:t>
        <a:bodyPr/>
        <a:lstStyle/>
        <a:p>
          <a:endParaRPr lang="en-GB"/>
        </a:p>
      </dgm:t>
    </dgm:pt>
    <dgm:pt modelId="{09B94A0D-1094-4F7C-953B-8190F5517BB7}" type="sibTrans" cxnId="{994D74FB-A486-4E67-93D1-014F4FE4B503}">
      <dgm:prSet/>
      <dgm:spPr/>
      <dgm:t>
        <a:bodyPr/>
        <a:lstStyle/>
        <a:p>
          <a:endParaRPr lang="en-GB"/>
        </a:p>
      </dgm:t>
    </dgm:pt>
    <dgm:pt modelId="{4EFF0D50-2167-4578-8BEC-4F209E3BD814}">
      <dgm:prSet phldrT="[Text]"/>
      <dgm:spPr/>
      <dgm:t>
        <a:bodyPr/>
        <a:lstStyle/>
        <a:p>
          <a:r>
            <a:rPr lang="en-GB" b="1">
              <a:solidFill>
                <a:schemeClr val="accent2"/>
              </a:solidFill>
            </a:rPr>
            <a:t>Estates Management</a:t>
          </a:r>
        </a:p>
      </dgm:t>
    </dgm:pt>
    <dgm:pt modelId="{DA8BD0B6-A33C-4009-B7ED-086D6ECC12B7}" type="parTrans" cxnId="{56C9AACD-7B29-4C85-8430-5CA32D7671FD}">
      <dgm:prSet/>
      <dgm:spPr/>
      <dgm:t>
        <a:bodyPr/>
        <a:lstStyle/>
        <a:p>
          <a:endParaRPr lang="en-GB"/>
        </a:p>
      </dgm:t>
    </dgm:pt>
    <dgm:pt modelId="{7589928E-1BD2-4E37-B870-AB93C9A5E181}" type="sibTrans" cxnId="{56C9AACD-7B29-4C85-8430-5CA32D7671FD}">
      <dgm:prSet/>
      <dgm:spPr/>
      <dgm:t>
        <a:bodyPr/>
        <a:lstStyle/>
        <a:p>
          <a:endParaRPr lang="en-GB"/>
        </a:p>
      </dgm:t>
    </dgm:pt>
    <dgm:pt modelId="{2C204AAA-F010-420F-8C5B-2A377DE6F138}">
      <dgm:prSet phldrT="[Text]"/>
      <dgm:spPr/>
      <dgm:t>
        <a:bodyPr/>
        <a:lstStyle/>
        <a:p>
          <a:r>
            <a:rPr lang="en-GB" b="1">
              <a:solidFill>
                <a:schemeClr val="accent5"/>
              </a:solidFill>
              <a:ea typeface="Nunito Sans" pitchFamily="34" charset="-122"/>
              <a:cs typeface="Nunito Sans" pitchFamily="34" charset="-120"/>
            </a:rPr>
            <a:t>PMO/Performance</a:t>
          </a:r>
          <a:endParaRPr lang="en-GB">
            <a:solidFill>
              <a:schemeClr val="accent5"/>
            </a:solidFill>
          </a:endParaRPr>
        </a:p>
      </dgm:t>
    </dgm:pt>
    <dgm:pt modelId="{7BDFDEF5-06AB-497F-B216-AFBE67227913}" type="parTrans" cxnId="{327B21F7-42B5-420E-A3DE-2EB8D5F43D64}">
      <dgm:prSet/>
      <dgm:spPr/>
      <dgm:t>
        <a:bodyPr/>
        <a:lstStyle/>
        <a:p>
          <a:endParaRPr lang="en-GB"/>
        </a:p>
      </dgm:t>
    </dgm:pt>
    <dgm:pt modelId="{AD0A4699-2115-4B22-9125-2AB1ACC5BDDC}" type="sibTrans" cxnId="{327B21F7-42B5-420E-A3DE-2EB8D5F43D64}">
      <dgm:prSet/>
      <dgm:spPr/>
      <dgm:t>
        <a:bodyPr/>
        <a:lstStyle/>
        <a:p>
          <a:endParaRPr lang="en-GB"/>
        </a:p>
      </dgm:t>
    </dgm:pt>
    <dgm:pt modelId="{F86B9675-D283-48EF-9C10-22DCEBEACB2E}">
      <dgm:prSet phldrT="[Text]"/>
      <dgm:spPr>
        <a:solidFill>
          <a:schemeClr val="accent5">
            <a:lumMod val="60000"/>
            <a:lumOff val="40000"/>
          </a:schemeClr>
        </a:solidFill>
      </dgm:spPr>
      <dgm:t>
        <a:bodyPr/>
        <a:lstStyle/>
        <a:p>
          <a:pPr>
            <a:buFont typeface="Arial" panose="020B0604020202020204" pitchFamily="34" charset="0"/>
            <a:buChar char="•"/>
          </a:pPr>
          <a:r>
            <a:rPr lang="en-GB">
              <a:ea typeface="Nunito Sans" pitchFamily="34" charset="-122"/>
              <a:cs typeface="Nunito Sans" pitchFamily="34" charset="-120"/>
            </a:rPr>
            <a:t>Development of further reporting mechanisms</a:t>
          </a:r>
          <a:endParaRPr lang="en-GB"/>
        </a:p>
      </dgm:t>
    </dgm:pt>
    <dgm:pt modelId="{396C9C38-55CD-4980-BFC5-7A0CC8CE982C}" type="parTrans" cxnId="{4FBEB757-3157-402E-8755-6848FED17416}">
      <dgm:prSet/>
      <dgm:spPr/>
      <dgm:t>
        <a:bodyPr/>
        <a:lstStyle/>
        <a:p>
          <a:endParaRPr lang="en-GB"/>
        </a:p>
      </dgm:t>
    </dgm:pt>
    <dgm:pt modelId="{99094B6D-A6D8-4E59-BADE-088B99B6B5C4}" type="sibTrans" cxnId="{4FBEB757-3157-402E-8755-6848FED17416}">
      <dgm:prSet/>
      <dgm:spPr/>
      <dgm:t>
        <a:bodyPr/>
        <a:lstStyle/>
        <a:p>
          <a:endParaRPr lang="en-GB"/>
        </a:p>
      </dgm:t>
    </dgm:pt>
    <dgm:pt modelId="{90E63B32-68C1-4B86-AABE-BD66FFCDA70A}">
      <dgm:prSet phldrT="[Text]"/>
      <dgm:spPr/>
      <dgm:t>
        <a:bodyPr/>
        <a:lstStyle/>
        <a:p>
          <a:pPr>
            <a:buFont typeface="Arial" panose="020B0604020202020204" pitchFamily="34" charset="0"/>
            <a:buChar char="•"/>
          </a:pPr>
          <a:r>
            <a:rPr lang="en-GB" b="1">
              <a:solidFill>
                <a:schemeClr val="accent6"/>
              </a:solidFill>
            </a:rPr>
            <a:t>Hard FM Tender</a:t>
          </a:r>
        </a:p>
      </dgm:t>
    </dgm:pt>
    <dgm:pt modelId="{C394B491-E52A-49C9-B8E7-3CA7EF3F208F}" type="parTrans" cxnId="{CB01FEB4-4B70-4B79-9BC2-BEEB7E2C2F3E}">
      <dgm:prSet/>
      <dgm:spPr/>
      <dgm:t>
        <a:bodyPr/>
        <a:lstStyle/>
        <a:p>
          <a:endParaRPr lang="en-GB"/>
        </a:p>
      </dgm:t>
    </dgm:pt>
    <dgm:pt modelId="{4760EF9C-0798-4F0E-8A50-31FE506C0A6A}" type="sibTrans" cxnId="{CB01FEB4-4B70-4B79-9BC2-BEEB7E2C2F3E}">
      <dgm:prSet/>
      <dgm:spPr/>
      <dgm:t>
        <a:bodyPr/>
        <a:lstStyle/>
        <a:p>
          <a:endParaRPr lang="en-GB"/>
        </a:p>
      </dgm:t>
    </dgm:pt>
    <dgm:pt modelId="{452EE9E2-EA97-40BD-A5FD-BC58F8E3EC60}">
      <dgm:prSet phldrT="[Text]"/>
      <dgm:spPr>
        <a:solidFill>
          <a:schemeClr val="accent6">
            <a:lumMod val="60000"/>
            <a:lumOff val="40000"/>
          </a:schemeClr>
        </a:solidFill>
      </dgm:spPr>
      <dgm:t>
        <a:bodyPr/>
        <a:lstStyle/>
        <a:p>
          <a:r>
            <a:rPr lang="en-GB">
              <a:ea typeface="Nunito Sans" pitchFamily="34" charset="-122"/>
              <a:cs typeface="Nunito Sans" pitchFamily="34" charset="-120"/>
            </a:rPr>
            <a:t>Appointment of Hard FM Contractor by 1</a:t>
          </a:r>
          <a:r>
            <a:rPr lang="en-GB" baseline="30000">
              <a:ea typeface="Nunito Sans" pitchFamily="34" charset="-122"/>
              <a:cs typeface="Nunito Sans" pitchFamily="34" charset="-120"/>
            </a:rPr>
            <a:t>st</a:t>
          </a:r>
          <a:r>
            <a:rPr lang="en-GB">
              <a:ea typeface="Nunito Sans" pitchFamily="34" charset="-122"/>
              <a:cs typeface="Nunito Sans" pitchFamily="34" charset="-120"/>
            </a:rPr>
            <a:t> of November 2025.</a:t>
          </a:r>
          <a:endParaRPr lang="en-GB"/>
        </a:p>
      </dgm:t>
    </dgm:pt>
    <dgm:pt modelId="{BDF87664-71ED-4D4E-A5F1-94993EA94290}" type="parTrans" cxnId="{1E720522-5078-4444-A6D3-7A7C50DA47A5}">
      <dgm:prSet/>
      <dgm:spPr/>
      <dgm:t>
        <a:bodyPr/>
        <a:lstStyle/>
        <a:p>
          <a:endParaRPr lang="en-GB"/>
        </a:p>
      </dgm:t>
    </dgm:pt>
    <dgm:pt modelId="{6EF023CC-9E2D-423D-9E73-468E6D4E7F51}" type="sibTrans" cxnId="{1E720522-5078-4444-A6D3-7A7C50DA47A5}">
      <dgm:prSet/>
      <dgm:spPr/>
      <dgm:t>
        <a:bodyPr/>
        <a:lstStyle/>
        <a:p>
          <a:endParaRPr lang="en-GB"/>
        </a:p>
      </dgm:t>
    </dgm:pt>
    <dgm:pt modelId="{1B70F3EC-E318-4598-900E-21155788254C}">
      <dgm:prSet/>
      <dgm:spPr/>
      <dgm:t>
        <a:bodyPr/>
        <a:lstStyle/>
        <a:p>
          <a:r>
            <a:rPr lang="en-GB" b="1">
              <a:solidFill>
                <a:schemeClr val="bg1">
                  <a:lumMod val="50000"/>
                </a:schemeClr>
              </a:solidFill>
            </a:rPr>
            <a:t>Business Centre</a:t>
          </a:r>
        </a:p>
      </dgm:t>
    </dgm:pt>
    <dgm:pt modelId="{AC1D154C-C4F1-4409-8BC6-0D51A04431F1}" type="parTrans" cxnId="{4359B7A8-01ED-4239-8005-8E48DFAF305F}">
      <dgm:prSet/>
      <dgm:spPr/>
      <dgm:t>
        <a:bodyPr/>
        <a:lstStyle/>
        <a:p>
          <a:endParaRPr lang="en-GB"/>
        </a:p>
      </dgm:t>
    </dgm:pt>
    <dgm:pt modelId="{09C12C5E-117D-43B9-BA8B-DD3AD2B97391}" type="sibTrans" cxnId="{4359B7A8-01ED-4239-8005-8E48DFAF305F}">
      <dgm:prSet/>
      <dgm:spPr/>
      <dgm:t>
        <a:bodyPr/>
        <a:lstStyle/>
        <a:p>
          <a:endParaRPr lang="en-GB"/>
        </a:p>
      </dgm:t>
    </dgm:pt>
    <dgm:pt modelId="{21353B81-84AF-4932-B471-B525B8561EFF}">
      <dgm:prSet/>
      <dgm:spPr/>
      <dgm:t>
        <a:bodyPr/>
        <a:lstStyle/>
        <a:p>
          <a:r>
            <a:rPr lang="en-GB"/>
            <a:t>Review of Business Centre function so that it aligns with new Hard FM Contract.</a:t>
          </a:r>
        </a:p>
      </dgm:t>
    </dgm:pt>
    <dgm:pt modelId="{1552B43C-08C9-4DAA-B200-94D242EB271F}" type="parTrans" cxnId="{CBFC405D-823A-44E8-9064-89A7055F3BCD}">
      <dgm:prSet/>
      <dgm:spPr/>
      <dgm:t>
        <a:bodyPr/>
        <a:lstStyle/>
        <a:p>
          <a:endParaRPr lang="en-GB"/>
        </a:p>
      </dgm:t>
    </dgm:pt>
    <dgm:pt modelId="{CB69123F-ED05-4E7E-8472-F2F241D84D5A}" type="sibTrans" cxnId="{CBFC405D-823A-44E8-9064-89A7055F3BCD}">
      <dgm:prSet/>
      <dgm:spPr/>
      <dgm:t>
        <a:bodyPr/>
        <a:lstStyle/>
        <a:p>
          <a:endParaRPr lang="en-GB"/>
        </a:p>
      </dgm:t>
    </dgm:pt>
    <dgm:pt modelId="{5D549B92-1F26-4939-9852-47D1418569CA}">
      <dgm:prSet phldrT="[Text]"/>
      <dgm:spPr>
        <a:solidFill>
          <a:schemeClr val="tx2">
            <a:lumMod val="60000"/>
            <a:lumOff val="40000"/>
          </a:schemeClr>
        </a:solidFill>
      </dgm:spPr>
      <dgm:t>
        <a:bodyPr/>
        <a:lstStyle/>
        <a:p>
          <a:endParaRPr lang="en-GB"/>
        </a:p>
      </dgm:t>
    </dgm:pt>
    <dgm:pt modelId="{68A77598-3E92-4235-883C-8E8BAFA626FF}" type="parTrans" cxnId="{AF4C540B-4D35-42DE-A7EE-55764D42F52E}">
      <dgm:prSet/>
      <dgm:spPr/>
      <dgm:t>
        <a:bodyPr/>
        <a:lstStyle/>
        <a:p>
          <a:endParaRPr lang="en-GB"/>
        </a:p>
      </dgm:t>
    </dgm:pt>
    <dgm:pt modelId="{A89A5A6F-9D8B-4BEB-A0FE-A5DADFF3C040}" type="sibTrans" cxnId="{AF4C540B-4D35-42DE-A7EE-55764D42F52E}">
      <dgm:prSet/>
      <dgm:spPr/>
      <dgm:t>
        <a:bodyPr/>
        <a:lstStyle/>
        <a:p>
          <a:endParaRPr lang="en-GB"/>
        </a:p>
      </dgm:t>
    </dgm:pt>
    <dgm:pt modelId="{4364959A-EDA9-462D-90D6-FDA51237009F}">
      <dgm:prSet phldrT="[Text]"/>
      <dgm:spPr>
        <a:solidFill>
          <a:schemeClr val="accent5">
            <a:lumMod val="60000"/>
            <a:lumOff val="40000"/>
          </a:schemeClr>
        </a:solidFill>
      </dgm:spPr>
      <dgm:t>
        <a:bodyPr/>
        <a:lstStyle/>
        <a:p>
          <a:pPr>
            <a:buFont typeface="Arial" panose="020B0604020202020204" pitchFamily="34" charset="0"/>
            <a:buChar char="•"/>
          </a:pPr>
          <a:r>
            <a:rPr lang="en-GB">
              <a:ea typeface="Nunito Sans" pitchFamily="34" charset="-122"/>
              <a:cs typeface="Nunito Sans" pitchFamily="34" charset="-120"/>
            </a:rPr>
            <a:t>Supporting improvements to Capital Programme and Governance Structure.</a:t>
          </a:r>
          <a:endParaRPr lang="en-GB"/>
        </a:p>
      </dgm:t>
    </dgm:pt>
    <dgm:pt modelId="{98EF0617-CC8B-4B66-9D7C-E78C61E3914C}" type="parTrans" cxnId="{FA0FD3BB-B11F-44A8-AD30-39CEAE40978E}">
      <dgm:prSet/>
      <dgm:spPr/>
      <dgm:t>
        <a:bodyPr/>
        <a:lstStyle/>
        <a:p>
          <a:endParaRPr lang="en-GB"/>
        </a:p>
      </dgm:t>
    </dgm:pt>
    <dgm:pt modelId="{1799F682-058C-4C71-A9A2-BDAE7EE2C086}" type="sibTrans" cxnId="{FA0FD3BB-B11F-44A8-AD30-39CEAE40978E}">
      <dgm:prSet/>
      <dgm:spPr/>
      <dgm:t>
        <a:bodyPr/>
        <a:lstStyle/>
        <a:p>
          <a:endParaRPr lang="en-GB"/>
        </a:p>
      </dgm:t>
    </dgm:pt>
    <dgm:pt modelId="{8FE70ECA-5D66-4721-9238-BA16F675D641}">
      <dgm:prSet phldrT="[Text]"/>
      <dgm:spPr/>
      <dgm:t>
        <a:bodyPr/>
        <a:lstStyle/>
        <a:p>
          <a:pPr>
            <a:buFont typeface="Arial" panose="020B0604020202020204" pitchFamily="34" charset="0"/>
            <a:buChar char="•"/>
          </a:pPr>
          <a:r>
            <a:rPr lang="en-GB"/>
            <a:t>Further development of Technical Specifications.</a:t>
          </a:r>
        </a:p>
      </dgm:t>
    </dgm:pt>
    <dgm:pt modelId="{86044C29-7894-497D-AC67-0FF7C092B163}" type="parTrans" cxnId="{B2EC941B-5A15-4939-BAB6-2720450FB84E}">
      <dgm:prSet/>
      <dgm:spPr/>
      <dgm:t>
        <a:bodyPr/>
        <a:lstStyle/>
        <a:p>
          <a:endParaRPr lang="en-GB"/>
        </a:p>
      </dgm:t>
    </dgm:pt>
    <dgm:pt modelId="{BBDBBE69-AC74-480F-BBF7-F01E647F3E79}" type="sibTrans" cxnId="{B2EC941B-5A15-4939-BAB6-2720450FB84E}">
      <dgm:prSet/>
      <dgm:spPr/>
      <dgm:t>
        <a:bodyPr/>
        <a:lstStyle/>
        <a:p>
          <a:endParaRPr lang="en-GB"/>
        </a:p>
      </dgm:t>
    </dgm:pt>
    <dgm:pt modelId="{143024DD-2811-4F12-A7A9-6C531A76F39A}">
      <dgm:prSet phldrT="[Text]"/>
      <dgm:spPr/>
      <dgm:t>
        <a:bodyPr/>
        <a:lstStyle/>
        <a:p>
          <a:pPr>
            <a:buFont typeface="Arial" panose="020B0604020202020204" pitchFamily="34" charset="0"/>
            <a:buChar char="•"/>
          </a:pPr>
          <a:r>
            <a:rPr lang="en-GB"/>
            <a:t>Continuing to identify and address Engineering and Infrastructure issues.</a:t>
          </a:r>
        </a:p>
      </dgm:t>
    </dgm:pt>
    <dgm:pt modelId="{6C59AB3D-7DDB-43E3-A136-471F38910EA8}" type="parTrans" cxnId="{3E3100C9-E43D-4BC6-97A4-728ABDC0E127}">
      <dgm:prSet/>
      <dgm:spPr/>
      <dgm:t>
        <a:bodyPr/>
        <a:lstStyle/>
        <a:p>
          <a:endParaRPr lang="en-GB"/>
        </a:p>
      </dgm:t>
    </dgm:pt>
    <dgm:pt modelId="{BA272BF9-1926-4925-9045-CDC5F699FB21}" type="sibTrans" cxnId="{3E3100C9-E43D-4BC6-97A4-728ABDC0E127}">
      <dgm:prSet/>
      <dgm:spPr/>
      <dgm:t>
        <a:bodyPr/>
        <a:lstStyle/>
        <a:p>
          <a:endParaRPr lang="en-GB"/>
        </a:p>
      </dgm:t>
    </dgm:pt>
    <dgm:pt modelId="{1CF5B911-5A77-445B-A169-4010A8B39703}">
      <dgm:prSet phldrT="[Text]"/>
      <dgm:spPr>
        <a:solidFill>
          <a:schemeClr val="accent5">
            <a:lumMod val="60000"/>
            <a:lumOff val="40000"/>
          </a:schemeClr>
        </a:solidFill>
      </dgm:spPr>
      <dgm:t>
        <a:bodyPr/>
        <a:lstStyle/>
        <a:p>
          <a:pPr>
            <a:buFont typeface="Arial" panose="020B0604020202020204" pitchFamily="34" charset="0"/>
            <a:buChar char="•"/>
          </a:pPr>
          <a:r>
            <a:rPr lang="en-GB"/>
            <a:t>Document Management System development.</a:t>
          </a:r>
        </a:p>
      </dgm:t>
    </dgm:pt>
    <dgm:pt modelId="{FC8C5E4C-C7FA-4AEF-A6DA-219FEF3075E4}" type="parTrans" cxnId="{714F529E-5E6F-488B-9390-C8035C94AC40}">
      <dgm:prSet/>
      <dgm:spPr/>
      <dgm:t>
        <a:bodyPr/>
        <a:lstStyle/>
        <a:p>
          <a:endParaRPr lang="en-GB"/>
        </a:p>
      </dgm:t>
    </dgm:pt>
    <dgm:pt modelId="{3D82B274-A9BD-45CD-ADEF-C1DBD2A3B083}" type="sibTrans" cxnId="{714F529E-5E6F-488B-9390-C8035C94AC40}">
      <dgm:prSet/>
      <dgm:spPr/>
      <dgm:t>
        <a:bodyPr/>
        <a:lstStyle/>
        <a:p>
          <a:endParaRPr lang="en-GB"/>
        </a:p>
      </dgm:t>
    </dgm:pt>
    <dgm:pt modelId="{D73D3E2A-52B0-42AF-B1B9-DEFBDD499C2A}">
      <dgm:prSet phldrT="[Text]"/>
      <dgm:spPr>
        <a:solidFill>
          <a:schemeClr val="accent6">
            <a:lumMod val="60000"/>
            <a:lumOff val="40000"/>
          </a:schemeClr>
        </a:solidFill>
      </dgm:spPr>
      <dgm:t>
        <a:bodyPr/>
        <a:lstStyle/>
        <a:p>
          <a:r>
            <a:rPr lang="en-GB"/>
            <a:t>Communication plan implemented to inform colleagues of changes.</a:t>
          </a:r>
        </a:p>
      </dgm:t>
    </dgm:pt>
    <dgm:pt modelId="{B10E3DC8-E526-47DE-A97A-883233DBF11A}" type="parTrans" cxnId="{DD332C06-F9FD-4228-8991-C5882DC26063}">
      <dgm:prSet/>
      <dgm:spPr/>
      <dgm:t>
        <a:bodyPr/>
        <a:lstStyle/>
        <a:p>
          <a:endParaRPr lang="en-GB"/>
        </a:p>
      </dgm:t>
    </dgm:pt>
    <dgm:pt modelId="{7C2CBE1F-DAC3-4AD6-967B-ED88E55D2062}" type="sibTrans" cxnId="{DD332C06-F9FD-4228-8991-C5882DC26063}">
      <dgm:prSet/>
      <dgm:spPr/>
      <dgm:t>
        <a:bodyPr/>
        <a:lstStyle/>
        <a:p>
          <a:endParaRPr lang="en-GB"/>
        </a:p>
      </dgm:t>
    </dgm:pt>
    <dgm:pt modelId="{B1C1D169-9E06-4DA3-8968-51424D293F4D}">
      <dgm:prSet phldrT="[Text]"/>
      <dgm:spPr>
        <a:solidFill>
          <a:schemeClr val="tx2">
            <a:lumMod val="60000"/>
            <a:lumOff val="40000"/>
          </a:schemeClr>
        </a:solidFill>
      </dgm:spPr>
      <dgm:t>
        <a:bodyPr/>
        <a:lstStyle/>
        <a:p>
          <a:r>
            <a:rPr lang="en-GB"/>
            <a:t>Further Policy development and implementation.</a:t>
          </a:r>
        </a:p>
      </dgm:t>
    </dgm:pt>
    <dgm:pt modelId="{A645F9C4-386A-48BB-AE8E-8AF4E2B4D8E0}" type="parTrans" cxnId="{4F0FCE4D-DC4F-4BAD-A365-1BBC79EBBDAB}">
      <dgm:prSet/>
      <dgm:spPr/>
      <dgm:t>
        <a:bodyPr/>
        <a:lstStyle/>
        <a:p>
          <a:endParaRPr lang="en-GB"/>
        </a:p>
      </dgm:t>
    </dgm:pt>
    <dgm:pt modelId="{BBC09605-926F-42A3-BDC0-037D601CA08C}" type="sibTrans" cxnId="{4F0FCE4D-DC4F-4BAD-A365-1BBC79EBBDAB}">
      <dgm:prSet/>
      <dgm:spPr/>
      <dgm:t>
        <a:bodyPr/>
        <a:lstStyle/>
        <a:p>
          <a:endParaRPr lang="en-GB"/>
        </a:p>
      </dgm:t>
    </dgm:pt>
    <dgm:pt modelId="{EE0207C5-175F-492D-99CA-29694BFBC88B}">
      <dgm:prSet phldrT="[Text]"/>
      <dgm:spPr>
        <a:solidFill>
          <a:schemeClr val="tx2">
            <a:lumMod val="60000"/>
            <a:lumOff val="40000"/>
          </a:schemeClr>
        </a:solidFill>
      </dgm:spPr>
      <dgm:t>
        <a:bodyPr/>
        <a:lstStyle/>
        <a:p>
          <a:endParaRPr lang="en-GB"/>
        </a:p>
      </dgm:t>
    </dgm:pt>
    <dgm:pt modelId="{DB818D63-2C10-4189-91BD-472BC1DD5F59}" type="parTrans" cxnId="{75AA5442-D774-4CD2-A42E-98F570AAE909}">
      <dgm:prSet/>
      <dgm:spPr/>
      <dgm:t>
        <a:bodyPr/>
        <a:lstStyle/>
        <a:p>
          <a:endParaRPr lang="en-GB"/>
        </a:p>
      </dgm:t>
    </dgm:pt>
    <dgm:pt modelId="{0E8F2323-3499-4541-8722-65B64D9CF08B}" type="sibTrans" cxnId="{75AA5442-D774-4CD2-A42E-98F570AAE909}">
      <dgm:prSet/>
      <dgm:spPr/>
      <dgm:t>
        <a:bodyPr/>
        <a:lstStyle/>
        <a:p>
          <a:endParaRPr lang="en-GB"/>
        </a:p>
      </dgm:t>
    </dgm:pt>
    <dgm:pt modelId="{42A572FF-9ABF-499C-AB7C-451E1D9BDECE}">
      <dgm:prSet phldrT="[Text]"/>
      <dgm:spPr/>
      <dgm:t>
        <a:bodyPr/>
        <a:lstStyle/>
        <a:p>
          <a:pPr>
            <a:buFont typeface="Arial" panose="020B0604020202020204" pitchFamily="34" charset="0"/>
            <a:buChar char="•"/>
          </a:pPr>
          <a:endParaRPr lang="en-GB"/>
        </a:p>
      </dgm:t>
    </dgm:pt>
    <dgm:pt modelId="{1B7C76D4-DA0E-43DD-BA21-94E7B188B200}" type="parTrans" cxnId="{37384E01-3AAF-4D6B-B512-B251103390B4}">
      <dgm:prSet/>
      <dgm:spPr/>
      <dgm:t>
        <a:bodyPr/>
        <a:lstStyle/>
        <a:p>
          <a:endParaRPr lang="en-GB"/>
        </a:p>
      </dgm:t>
    </dgm:pt>
    <dgm:pt modelId="{7C991071-00B4-40DD-9312-9783DD0D057A}" type="sibTrans" cxnId="{37384E01-3AAF-4D6B-B512-B251103390B4}">
      <dgm:prSet/>
      <dgm:spPr/>
      <dgm:t>
        <a:bodyPr/>
        <a:lstStyle/>
        <a:p>
          <a:endParaRPr lang="en-GB"/>
        </a:p>
      </dgm:t>
    </dgm:pt>
    <dgm:pt modelId="{41560B3B-BB24-479F-8FF1-D098BE3D633F}">
      <dgm:prSet phldrT="[Text]"/>
      <dgm:spPr>
        <a:solidFill>
          <a:schemeClr val="accent5">
            <a:lumMod val="60000"/>
            <a:lumOff val="40000"/>
          </a:schemeClr>
        </a:solidFill>
      </dgm:spPr>
      <dgm:t>
        <a:bodyPr/>
        <a:lstStyle/>
        <a:p>
          <a:pPr>
            <a:buFont typeface="Arial" panose="020B0604020202020204" pitchFamily="34" charset="0"/>
            <a:buChar char="•"/>
          </a:pPr>
          <a:endParaRPr lang="en-GB"/>
        </a:p>
      </dgm:t>
    </dgm:pt>
    <dgm:pt modelId="{1637E348-CC1A-41DD-8F6B-78A65F04FD49}" type="parTrans" cxnId="{C4746199-D4FF-4558-AC5C-AD27EF9523D5}">
      <dgm:prSet/>
      <dgm:spPr/>
      <dgm:t>
        <a:bodyPr/>
        <a:lstStyle/>
        <a:p>
          <a:endParaRPr lang="en-GB"/>
        </a:p>
      </dgm:t>
    </dgm:pt>
    <dgm:pt modelId="{62C6D8BC-47C0-427F-9820-A483909E65D8}" type="sibTrans" cxnId="{C4746199-D4FF-4558-AC5C-AD27EF9523D5}">
      <dgm:prSet/>
      <dgm:spPr/>
      <dgm:t>
        <a:bodyPr/>
        <a:lstStyle/>
        <a:p>
          <a:endParaRPr lang="en-GB"/>
        </a:p>
      </dgm:t>
    </dgm:pt>
    <dgm:pt modelId="{A6FA6E4C-EDF3-4215-B93A-0EB107C9E982}">
      <dgm:prSet phldrT="[Text]"/>
      <dgm:spPr>
        <a:solidFill>
          <a:schemeClr val="accent5">
            <a:lumMod val="60000"/>
            <a:lumOff val="40000"/>
          </a:schemeClr>
        </a:solidFill>
      </dgm:spPr>
      <dgm:t>
        <a:bodyPr/>
        <a:lstStyle/>
        <a:p>
          <a:pPr>
            <a:buFont typeface="Arial" panose="020B0604020202020204" pitchFamily="34" charset="0"/>
            <a:buChar char="•"/>
          </a:pPr>
          <a:endParaRPr lang="en-GB"/>
        </a:p>
      </dgm:t>
    </dgm:pt>
    <dgm:pt modelId="{DDB22315-48B1-464D-8083-F0E63C565348}" type="parTrans" cxnId="{4D88C2AE-A4E2-4235-A8F4-BF55DB9CD34B}">
      <dgm:prSet/>
      <dgm:spPr/>
      <dgm:t>
        <a:bodyPr/>
        <a:lstStyle/>
        <a:p>
          <a:endParaRPr lang="en-GB"/>
        </a:p>
      </dgm:t>
    </dgm:pt>
    <dgm:pt modelId="{32EADAD2-BEEA-493F-BA48-399EB6ABC04A}" type="sibTrans" cxnId="{4D88C2AE-A4E2-4235-A8F4-BF55DB9CD34B}">
      <dgm:prSet/>
      <dgm:spPr/>
      <dgm:t>
        <a:bodyPr/>
        <a:lstStyle/>
        <a:p>
          <a:endParaRPr lang="en-GB"/>
        </a:p>
      </dgm:t>
    </dgm:pt>
    <dgm:pt modelId="{D10F8206-D515-4116-B1C7-975549862DD0}">
      <dgm:prSet phldrT="[Text]"/>
      <dgm:spPr>
        <a:solidFill>
          <a:schemeClr val="accent6">
            <a:lumMod val="60000"/>
            <a:lumOff val="40000"/>
          </a:schemeClr>
        </a:solidFill>
      </dgm:spPr>
      <dgm:t>
        <a:bodyPr/>
        <a:lstStyle/>
        <a:p>
          <a:endParaRPr lang="en-GB"/>
        </a:p>
      </dgm:t>
    </dgm:pt>
    <dgm:pt modelId="{7C075B4E-F97D-49CF-8130-B7A6D45D49CC}" type="parTrans" cxnId="{CA64D9DF-F754-4DEB-9F69-481C01F5D077}">
      <dgm:prSet/>
      <dgm:spPr/>
      <dgm:t>
        <a:bodyPr/>
        <a:lstStyle/>
        <a:p>
          <a:endParaRPr lang="en-GB"/>
        </a:p>
      </dgm:t>
    </dgm:pt>
    <dgm:pt modelId="{83411ED2-DB1E-49A5-9C5B-FA79EC5A02FA}" type="sibTrans" cxnId="{CA64D9DF-F754-4DEB-9F69-481C01F5D077}">
      <dgm:prSet/>
      <dgm:spPr/>
      <dgm:t>
        <a:bodyPr/>
        <a:lstStyle/>
        <a:p>
          <a:endParaRPr lang="en-GB"/>
        </a:p>
      </dgm:t>
    </dgm:pt>
    <dgm:pt modelId="{9E35E5AB-BFFC-4112-932B-8266E1BB8597}">
      <dgm:prSet phldrT="[Text]"/>
      <dgm:spPr/>
      <dgm:t>
        <a:bodyPr/>
        <a:lstStyle/>
        <a:p>
          <a:pPr>
            <a:buFont typeface="Arial" panose="020B0604020202020204" pitchFamily="34" charset="0"/>
            <a:buChar char="•"/>
          </a:pPr>
          <a:r>
            <a:rPr lang="en-GB"/>
            <a:t>Reduction in Back Log Maintenance (based on Six Facet Surveys)</a:t>
          </a:r>
        </a:p>
      </dgm:t>
    </dgm:pt>
    <dgm:pt modelId="{BDE4E00A-BBE6-40DD-A675-E80E575FF7AA}" type="parTrans" cxnId="{FAEA4488-5CDF-4568-9B9E-B5AC3B8ED900}">
      <dgm:prSet/>
      <dgm:spPr/>
      <dgm:t>
        <a:bodyPr/>
        <a:lstStyle/>
        <a:p>
          <a:endParaRPr lang="en-GB"/>
        </a:p>
      </dgm:t>
    </dgm:pt>
    <dgm:pt modelId="{099A8CC0-9484-4D1E-9AFE-9304096FCFD9}" type="sibTrans" cxnId="{FAEA4488-5CDF-4568-9B9E-B5AC3B8ED900}">
      <dgm:prSet/>
      <dgm:spPr/>
      <dgm:t>
        <a:bodyPr/>
        <a:lstStyle/>
        <a:p>
          <a:endParaRPr lang="en-GB"/>
        </a:p>
      </dgm:t>
    </dgm:pt>
    <dgm:pt modelId="{90EB02C9-2297-472A-8DA2-D48CE930E88F}">
      <dgm:prSet phldrT="[Text]"/>
      <dgm:spPr/>
      <dgm:t>
        <a:bodyPr/>
        <a:lstStyle/>
        <a:p>
          <a:pPr>
            <a:buFont typeface="Arial" panose="020B0604020202020204" pitchFamily="34" charset="0"/>
            <a:buChar char="•"/>
          </a:pPr>
          <a:endParaRPr lang="en-GB"/>
        </a:p>
      </dgm:t>
    </dgm:pt>
    <dgm:pt modelId="{6314E16E-4F36-4F8F-9265-1CD2EE27DD94}" type="parTrans" cxnId="{72E835BF-6B00-40DC-9DFD-53CCDC4ECD90}">
      <dgm:prSet/>
      <dgm:spPr/>
      <dgm:t>
        <a:bodyPr/>
        <a:lstStyle/>
        <a:p>
          <a:endParaRPr lang="en-GB"/>
        </a:p>
      </dgm:t>
    </dgm:pt>
    <dgm:pt modelId="{15E2C50E-62E9-404F-9448-0BA3A49F54CF}" type="sibTrans" cxnId="{72E835BF-6B00-40DC-9DFD-53CCDC4ECD90}">
      <dgm:prSet/>
      <dgm:spPr/>
      <dgm:t>
        <a:bodyPr/>
        <a:lstStyle/>
        <a:p>
          <a:endParaRPr lang="en-GB"/>
        </a:p>
      </dgm:t>
    </dgm:pt>
    <dgm:pt modelId="{BB87239D-AABA-4B1C-A159-F5E1F4D695FD}" type="pres">
      <dgm:prSet presAssocID="{0EFEB627-1BC7-42DD-A70C-493DC5472394}" presName="linearFlow" presStyleCnt="0">
        <dgm:presLayoutVars>
          <dgm:dir/>
          <dgm:animLvl val="lvl"/>
          <dgm:resizeHandles/>
        </dgm:presLayoutVars>
      </dgm:prSet>
      <dgm:spPr/>
    </dgm:pt>
    <dgm:pt modelId="{01D0586C-32D0-425E-9583-AC762DF11430}" type="pres">
      <dgm:prSet presAssocID="{B169162C-0071-4F22-9DDF-2C533EA33973}" presName="compositeNode" presStyleCnt="0">
        <dgm:presLayoutVars>
          <dgm:bulletEnabled val="1"/>
        </dgm:presLayoutVars>
      </dgm:prSet>
      <dgm:spPr/>
    </dgm:pt>
    <dgm:pt modelId="{F929C998-1C8C-4FDF-8666-2760E66A5BD5}" type="pres">
      <dgm:prSet presAssocID="{B169162C-0071-4F22-9DDF-2C533EA33973}" presName="imag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2"/>
          </a:solidFill>
        </a:ln>
        <a:effectLst>
          <a:outerShdw blurRad="50800" dist="38100" dir="5400000" algn="t" rotWithShape="0">
            <a:prstClr val="black">
              <a:alpha val="40000"/>
            </a:prstClr>
          </a:outerShdw>
        </a:effectLst>
      </dgm:spPr>
      <dgm:extLst>
        <a:ext uri="{E40237B7-FDA0-4F09-8148-C483321AD2D9}">
          <dgm14:cNvPr xmlns:dgm14="http://schemas.microsoft.com/office/drawing/2010/diagram" id="0" name="" descr="Clipboard Partially Checked outline"/>
        </a:ext>
      </dgm:extLst>
    </dgm:pt>
    <dgm:pt modelId="{25DDD9F3-BAD4-4D85-8277-25224923BF9C}" type="pres">
      <dgm:prSet presAssocID="{B169162C-0071-4F22-9DDF-2C533EA33973}" presName="childNode" presStyleLbl="node1" presStyleIdx="0" presStyleCnt="5">
        <dgm:presLayoutVars>
          <dgm:bulletEnabled val="1"/>
        </dgm:presLayoutVars>
      </dgm:prSet>
      <dgm:spPr/>
    </dgm:pt>
    <dgm:pt modelId="{DF20C2BD-4644-4A35-B8C5-6F899A1DAE9E}" type="pres">
      <dgm:prSet presAssocID="{B169162C-0071-4F22-9DDF-2C533EA33973}" presName="parentNode" presStyleLbl="revTx" presStyleIdx="0" presStyleCnt="5">
        <dgm:presLayoutVars>
          <dgm:chMax val="0"/>
          <dgm:bulletEnabled val="1"/>
        </dgm:presLayoutVars>
      </dgm:prSet>
      <dgm:spPr/>
    </dgm:pt>
    <dgm:pt modelId="{885C4E9F-AE2E-435E-9ED7-9E2E2E74686D}" type="pres">
      <dgm:prSet presAssocID="{80409F77-51A9-474A-9903-DE25737BCB98}" presName="sibTrans" presStyleCnt="0"/>
      <dgm:spPr/>
    </dgm:pt>
    <dgm:pt modelId="{E4F006F8-D7EE-4701-BEEE-AA05554B6F4E}" type="pres">
      <dgm:prSet presAssocID="{4EFF0D50-2167-4578-8BEC-4F209E3BD814}" presName="compositeNode" presStyleCnt="0">
        <dgm:presLayoutVars>
          <dgm:bulletEnabled val="1"/>
        </dgm:presLayoutVars>
      </dgm:prSet>
      <dgm:spPr/>
    </dgm:pt>
    <dgm:pt modelId="{E51EEF90-1B43-442A-897D-3079310EDA57}" type="pres">
      <dgm:prSet presAssocID="{4EFF0D50-2167-4578-8BEC-4F209E3BD814}" presName="image"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2"/>
          </a:solidFill>
        </a:ln>
        <a:effectLst>
          <a:outerShdw blurRad="50800" dist="38100" dir="5400000" algn="t" rotWithShape="0">
            <a:prstClr val="black">
              <a:alpha val="40000"/>
            </a:prstClr>
          </a:outerShdw>
        </a:effectLst>
      </dgm:spPr>
    </dgm:pt>
    <dgm:pt modelId="{51D02F61-11BD-4116-B72A-3CA9F8952540}" type="pres">
      <dgm:prSet presAssocID="{4EFF0D50-2167-4578-8BEC-4F209E3BD814}" presName="childNode" presStyleLbl="node1" presStyleIdx="1" presStyleCnt="5">
        <dgm:presLayoutVars>
          <dgm:bulletEnabled val="1"/>
        </dgm:presLayoutVars>
      </dgm:prSet>
      <dgm:spPr/>
    </dgm:pt>
    <dgm:pt modelId="{83EE5498-5FF5-40C5-9853-FDFEB700E9CB}" type="pres">
      <dgm:prSet presAssocID="{4EFF0D50-2167-4578-8BEC-4F209E3BD814}" presName="parentNode" presStyleLbl="revTx" presStyleIdx="1" presStyleCnt="5">
        <dgm:presLayoutVars>
          <dgm:chMax val="0"/>
          <dgm:bulletEnabled val="1"/>
        </dgm:presLayoutVars>
      </dgm:prSet>
      <dgm:spPr/>
    </dgm:pt>
    <dgm:pt modelId="{38594139-1ECA-4639-A0AB-32707439639E}" type="pres">
      <dgm:prSet presAssocID="{7589928E-1BD2-4E37-B870-AB93C9A5E181}" presName="sibTrans" presStyleCnt="0"/>
      <dgm:spPr/>
    </dgm:pt>
    <dgm:pt modelId="{36E96BFD-E925-4499-9868-866FB6546FCF}" type="pres">
      <dgm:prSet presAssocID="{2C204AAA-F010-420F-8C5B-2A377DE6F138}" presName="compositeNode" presStyleCnt="0">
        <dgm:presLayoutVars>
          <dgm:bulletEnabled val="1"/>
        </dgm:presLayoutVars>
      </dgm:prSet>
      <dgm:spPr/>
    </dgm:pt>
    <dgm:pt modelId="{66F1005A-D8DA-4AF3-8500-4EFC74D6F2D4}" type="pres">
      <dgm:prSet presAssocID="{2C204AAA-F010-420F-8C5B-2A377DE6F138}" presName="image"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5"/>
          </a:solidFill>
        </a:ln>
        <a:effectLst>
          <a:outerShdw blurRad="50800" dist="38100" dir="5400000" algn="t" rotWithShape="0">
            <a:prstClr val="black">
              <a:alpha val="40000"/>
            </a:prstClr>
          </a:outerShdw>
        </a:effectLst>
      </dgm:spPr>
      <dgm:extLst>
        <a:ext uri="{E40237B7-FDA0-4F09-8148-C483321AD2D9}">
          <dgm14:cNvPr xmlns:dgm14="http://schemas.microsoft.com/office/drawing/2010/diagram" id="0" name="" descr="Network outline"/>
        </a:ext>
      </dgm:extLst>
    </dgm:pt>
    <dgm:pt modelId="{49634E81-470E-4D56-9214-48821F00A33C}" type="pres">
      <dgm:prSet presAssocID="{2C204AAA-F010-420F-8C5B-2A377DE6F138}" presName="childNode" presStyleLbl="node1" presStyleIdx="2" presStyleCnt="5">
        <dgm:presLayoutVars>
          <dgm:bulletEnabled val="1"/>
        </dgm:presLayoutVars>
      </dgm:prSet>
      <dgm:spPr/>
    </dgm:pt>
    <dgm:pt modelId="{8FDFC922-FC3C-4A52-9195-D0091DCB51F1}" type="pres">
      <dgm:prSet presAssocID="{2C204AAA-F010-420F-8C5B-2A377DE6F138}" presName="parentNode" presStyleLbl="revTx" presStyleIdx="2" presStyleCnt="5">
        <dgm:presLayoutVars>
          <dgm:chMax val="0"/>
          <dgm:bulletEnabled val="1"/>
        </dgm:presLayoutVars>
      </dgm:prSet>
      <dgm:spPr/>
    </dgm:pt>
    <dgm:pt modelId="{804A4722-B080-443A-A649-8346E98E77F5}" type="pres">
      <dgm:prSet presAssocID="{AD0A4699-2115-4B22-9125-2AB1ACC5BDDC}" presName="sibTrans" presStyleCnt="0"/>
      <dgm:spPr/>
    </dgm:pt>
    <dgm:pt modelId="{D35E4381-64A4-4806-AB06-9135ED2531C6}" type="pres">
      <dgm:prSet presAssocID="{90E63B32-68C1-4B86-AABE-BD66FFCDA70A}" presName="compositeNode" presStyleCnt="0">
        <dgm:presLayoutVars>
          <dgm:bulletEnabled val="1"/>
        </dgm:presLayoutVars>
      </dgm:prSet>
      <dgm:spPr/>
    </dgm:pt>
    <dgm:pt modelId="{00AAFE7B-897F-4C97-8913-19EF40E773B3}" type="pres">
      <dgm:prSet presAssocID="{90E63B32-68C1-4B86-AABE-BD66FFCDA70A}" presName="image" presStyleLbl="fgImgPlace1" presStyleIdx="3" presStyleCnt="5"/>
      <dgm: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accent6"/>
          </a:solidFill>
        </a:ln>
        <a:effectLst>
          <a:outerShdw blurRad="50800" dist="38100" dir="5400000" algn="t" rotWithShape="0">
            <a:prstClr val="black">
              <a:alpha val="40000"/>
            </a:prstClr>
          </a:outerShdw>
        </a:effectLst>
      </dgm:spPr>
      <dgm:extLst>
        <a:ext uri="{E40237B7-FDA0-4F09-8148-C483321AD2D9}">
          <dgm14:cNvPr xmlns:dgm14="http://schemas.microsoft.com/office/drawing/2010/diagram" id="0" name="" descr="Handshake outline"/>
        </a:ext>
      </dgm:extLst>
    </dgm:pt>
    <dgm:pt modelId="{1E98466E-DE79-4A65-BE10-3BBAB41527EC}" type="pres">
      <dgm:prSet presAssocID="{90E63B32-68C1-4B86-AABE-BD66FFCDA70A}" presName="childNode" presStyleLbl="node1" presStyleIdx="3" presStyleCnt="5">
        <dgm:presLayoutVars>
          <dgm:bulletEnabled val="1"/>
        </dgm:presLayoutVars>
      </dgm:prSet>
      <dgm:spPr/>
    </dgm:pt>
    <dgm:pt modelId="{DA2A9821-0964-4D62-A97E-71D3770D6707}" type="pres">
      <dgm:prSet presAssocID="{90E63B32-68C1-4B86-AABE-BD66FFCDA70A}" presName="parentNode" presStyleLbl="revTx" presStyleIdx="3" presStyleCnt="5">
        <dgm:presLayoutVars>
          <dgm:chMax val="0"/>
          <dgm:bulletEnabled val="1"/>
        </dgm:presLayoutVars>
      </dgm:prSet>
      <dgm:spPr/>
    </dgm:pt>
    <dgm:pt modelId="{C70FDD7A-9F18-4C83-AA8A-3A31ECD20802}" type="pres">
      <dgm:prSet presAssocID="{4760EF9C-0798-4F0E-8A50-31FE506C0A6A}" presName="sibTrans" presStyleCnt="0"/>
      <dgm:spPr/>
    </dgm:pt>
    <dgm:pt modelId="{46027392-1EF2-48D9-978D-4BE4FBEE1CC8}" type="pres">
      <dgm:prSet presAssocID="{1B70F3EC-E318-4598-900E-21155788254C}" presName="compositeNode" presStyleCnt="0">
        <dgm:presLayoutVars>
          <dgm:bulletEnabled val="1"/>
        </dgm:presLayoutVars>
      </dgm:prSet>
      <dgm:spPr/>
    </dgm:pt>
    <dgm:pt modelId="{E9563F2C-DE0A-48C0-AD4F-A0BCEDDDCC80}" type="pres">
      <dgm:prSet presAssocID="{1B70F3EC-E318-4598-900E-21155788254C}" presName="image"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solidFill>
            <a:schemeClr val="bg1">
              <a:lumMod val="50000"/>
            </a:schemeClr>
          </a:solidFill>
        </a:ln>
        <a:effectLst>
          <a:outerShdw blurRad="50800" dist="38100" dir="5400000" algn="t" rotWithShape="0">
            <a:prstClr val="black">
              <a:alpha val="40000"/>
            </a:prstClr>
          </a:outerShdw>
        </a:effectLst>
      </dgm:spPr>
      <dgm:extLst>
        <a:ext uri="{E40237B7-FDA0-4F09-8148-C483321AD2D9}">
          <dgm14:cNvPr xmlns:dgm14="http://schemas.microsoft.com/office/drawing/2010/diagram" id="0" name="" descr="Business Growth with solid fill"/>
        </a:ext>
      </dgm:extLst>
    </dgm:pt>
    <dgm:pt modelId="{6603C3CB-7BFE-461F-83F7-CE0885ED83FB}" type="pres">
      <dgm:prSet presAssocID="{1B70F3EC-E318-4598-900E-21155788254C}" presName="childNode" presStyleLbl="node1" presStyleIdx="4" presStyleCnt="5">
        <dgm:presLayoutVars>
          <dgm:bulletEnabled val="1"/>
        </dgm:presLayoutVars>
      </dgm:prSet>
      <dgm:spPr/>
    </dgm:pt>
    <dgm:pt modelId="{F91BC3F1-3217-4BEE-B694-05AD8D24FFAB}" type="pres">
      <dgm:prSet presAssocID="{1B70F3EC-E318-4598-900E-21155788254C}" presName="parentNode" presStyleLbl="revTx" presStyleIdx="4" presStyleCnt="5">
        <dgm:presLayoutVars>
          <dgm:chMax val="0"/>
          <dgm:bulletEnabled val="1"/>
        </dgm:presLayoutVars>
      </dgm:prSet>
      <dgm:spPr/>
    </dgm:pt>
  </dgm:ptLst>
  <dgm:cxnLst>
    <dgm:cxn modelId="{37384E01-3AAF-4D6B-B512-B251103390B4}" srcId="{4EFF0D50-2167-4578-8BEC-4F209E3BD814}" destId="{42A572FF-9ABF-499C-AB7C-451E1D9BDECE}" srcOrd="1" destOrd="0" parTransId="{1B7C76D4-DA0E-43DD-BA21-94E7B188B200}" sibTransId="{7C991071-00B4-40DD-9312-9783DD0D057A}"/>
    <dgm:cxn modelId="{F262A502-6676-4B91-9A6F-0C60C5075A6C}" type="presOf" srcId="{9E35E5AB-BFFC-4112-932B-8266E1BB8597}" destId="{51D02F61-11BD-4116-B72A-3CA9F8952540}" srcOrd="0" destOrd="4" presId="urn:microsoft.com/office/officeart/2005/8/layout/hList2"/>
    <dgm:cxn modelId="{DD332C06-F9FD-4228-8991-C5882DC26063}" srcId="{90E63B32-68C1-4B86-AABE-BD66FFCDA70A}" destId="{D73D3E2A-52B0-42AF-B1B9-DEFBDD499C2A}" srcOrd="2" destOrd="0" parTransId="{B10E3DC8-E526-47DE-A97A-883233DBF11A}" sibTransId="{7C2CBE1F-DAC3-4AD6-967B-ED88E55D2062}"/>
    <dgm:cxn modelId="{AF4C540B-4D35-42DE-A7EE-55764D42F52E}" srcId="{B169162C-0071-4F22-9DDF-2C533EA33973}" destId="{5D549B92-1F26-4939-9852-47D1418569CA}" srcOrd="3" destOrd="0" parTransId="{68A77598-3E92-4235-883C-8E8BAFA626FF}" sibTransId="{A89A5A6F-9D8B-4BEB-A0FE-A5DADFF3C040}"/>
    <dgm:cxn modelId="{E31D5714-C30F-462F-A5AD-846BF12C9C19}" type="presOf" srcId="{A6FA6E4C-EDF3-4215-B93A-0EB107C9E982}" destId="{49634E81-470E-4D56-9214-48821F00A33C}" srcOrd="0" destOrd="3" presId="urn:microsoft.com/office/officeart/2005/8/layout/hList2"/>
    <dgm:cxn modelId="{B2EC941B-5A15-4939-BAB6-2720450FB84E}" srcId="{4EFF0D50-2167-4578-8BEC-4F209E3BD814}" destId="{8FE70ECA-5D66-4721-9238-BA16F675D641}" srcOrd="0" destOrd="0" parTransId="{86044C29-7894-497D-AC67-0FF7C092B163}" sibTransId="{BBDBBE69-AC74-480F-BBF7-F01E647F3E79}"/>
    <dgm:cxn modelId="{1E720522-5078-4444-A6D3-7A7C50DA47A5}" srcId="{90E63B32-68C1-4B86-AABE-BD66FFCDA70A}" destId="{452EE9E2-EA97-40BD-A5FD-BC58F8E3EC60}" srcOrd="0" destOrd="0" parTransId="{BDF87664-71ED-4D4E-A5F1-94993EA94290}" sibTransId="{6EF023CC-9E2D-423D-9E73-468E6D4E7F51}"/>
    <dgm:cxn modelId="{A4BA9A2E-72C9-4C08-90AD-A66C1BE72450}" type="presOf" srcId="{0EFEB627-1BC7-42DD-A70C-493DC5472394}" destId="{BB87239D-AABA-4B1C-A159-F5E1F4D695FD}" srcOrd="0" destOrd="0" presId="urn:microsoft.com/office/officeart/2005/8/layout/hList2"/>
    <dgm:cxn modelId="{AB0A7433-4F1C-4971-A365-51F44AE6F7AE}" type="presOf" srcId="{D73D3E2A-52B0-42AF-B1B9-DEFBDD499C2A}" destId="{1E98466E-DE79-4A65-BE10-3BBAB41527EC}" srcOrd="0" destOrd="2" presId="urn:microsoft.com/office/officeart/2005/8/layout/hList2"/>
    <dgm:cxn modelId="{CBFC405D-823A-44E8-9064-89A7055F3BCD}" srcId="{1B70F3EC-E318-4598-900E-21155788254C}" destId="{21353B81-84AF-4932-B471-B525B8561EFF}" srcOrd="0" destOrd="0" parTransId="{1552B43C-08C9-4DAA-B200-94D242EB271F}" sibTransId="{CB69123F-ED05-4E7E-8472-F2F241D84D5A}"/>
    <dgm:cxn modelId="{74546E61-20E1-40E8-8986-695EAEF791A9}" type="presOf" srcId="{D10F8206-D515-4116-B1C7-975549862DD0}" destId="{1E98466E-DE79-4A65-BE10-3BBAB41527EC}" srcOrd="0" destOrd="1" presId="urn:microsoft.com/office/officeart/2005/8/layout/hList2"/>
    <dgm:cxn modelId="{75AA5442-D774-4CD2-A42E-98F570AAE909}" srcId="{B169162C-0071-4F22-9DDF-2C533EA33973}" destId="{EE0207C5-175F-492D-99CA-29694BFBC88B}" srcOrd="1" destOrd="0" parTransId="{DB818D63-2C10-4189-91BD-472BC1DD5F59}" sibTransId="{0E8F2323-3499-4541-8722-65B64D9CF08B}"/>
    <dgm:cxn modelId="{A2DEB446-8B24-43D9-89A2-F90A6AB04148}" type="presOf" srcId="{143024DD-2811-4F12-A7A9-6C531A76F39A}" destId="{51D02F61-11BD-4116-B72A-3CA9F8952540}" srcOrd="0" destOrd="2" presId="urn:microsoft.com/office/officeart/2005/8/layout/hList2"/>
    <dgm:cxn modelId="{4F0FCE4D-DC4F-4BAD-A365-1BBC79EBBDAB}" srcId="{B169162C-0071-4F22-9DDF-2C533EA33973}" destId="{B1C1D169-9E06-4DA3-8968-51424D293F4D}" srcOrd="2" destOrd="0" parTransId="{A645F9C4-386A-48BB-AE8E-8AF4E2B4D8E0}" sibTransId="{BBC09605-926F-42A3-BDC0-037D601CA08C}"/>
    <dgm:cxn modelId="{0F756C52-C71A-4CD9-8FE7-EA37E0133657}" type="presOf" srcId="{4EFF0D50-2167-4578-8BEC-4F209E3BD814}" destId="{83EE5498-5FF5-40C5-9853-FDFEB700E9CB}" srcOrd="0" destOrd="0" presId="urn:microsoft.com/office/officeart/2005/8/layout/hList2"/>
    <dgm:cxn modelId="{246A8E54-B7E0-4E03-A6C4-4DDA8A2456D2}" type="presOf" srcId="{90E63B32-68C1-4B86-AABE-BD66FFCDA70A}" destId="{DA2A9821-0964-4D62-A97E-71D3770D6707}" srcOrd="0" destOrd="0" presId="urn:microsoft.com/office/officeart/2005/8/layout/hList2"/>
    <dgm:cxn modelId="{3C102A55-020D-4EA7-910C-878D04EA9AB1}" type="presOf" srcId="{B169162C-0071-4F22-9DDF-2C533EA33973}" destId="{DF20C2BD-4644-4A35-B8C5-6F899A1DAE9E}" srcOrd="0" destOrd="0" presId="urn:microsoft.com/office/officeart/2005/8/layout/hList2"/>
    <dgm:cxn modelId="{4FBEB757-3157-402E-8755-6848FED17416}" srcId="{2C204AAA-F010-420F-8C5B-2A377DE6F138}" destId="{F86B9675-D283-48EF-9C10-22DCEBEACB2E}" srcOrd="0" destOrd="0" parTransId="{396C9C38-55CD-4980-BFC5-7A0CC8CE982C}" sibTransId="{99094B6D-A6D8-4E59-BADE-088B99B6B5C4}"/>
    <dgm:cxn modelId="{BA8E0659-1579-484F-BE59-F869E779C512}" type="presOf" srcId="{452EE9E2-EA97-40BD-A5FD-BC58F8E3EC60}" destId="{1E98466E-DE79-4A65-BE10-3BBAB41527EC}" srcOrd="0" destOrd="0" presId="urn:microsoft.com/office/officeart/2005/8/layout/hList2"/>
    <dgm:cxn modelId="{FAEA4488-5CDF-4568-9B9E-B5AC3B8ED900}" srcId="{4EFF0D50-2167-4578-8BEC-4F209E3BD814}" destId="{9E35E5AB-BFFC-4112-932B-8266E1BB8597}" srcOrd="4" destOrd="0" parTransId="{BDE4E00A-BBE6-40DD-A675-E80E575FF7AA}" sibTransId="{099A8CC0-9484-4D1E-9AFE-9304096FCFD9}"/>
    <dgm:cxn modelId="{E180AB90-CAA0-4ECB-9C5F-B5F65F3689A5}" type="presOf" srcId="{41560B3B-BB24-479F-8FF1-D098BE3D633F}" destId="{49634E81-470E-4D56-9214-48821F00A33C}" srcOrd="0" destOrd="1" presId="urn:microsoft.com/office/officeart/2005/8/layout/hList2"/>
    <dgm:cxn modelId="{EFA86197-F199-4FD2-9479-3BA89DA6E714}" type="presOf" srcId="{1CF5B911-5A77-445B-A169-4010A8B39703}" destId="{49634E81-470E-4D56-9214-48821F00A33C}" srcOrd="0" destOrd="4" presId="urn:microsoft.com/office/officeart/2005/8/layout/hList2"/>
    <dgm:cxn modelId="{C4746199-D4FF-4558-AC5C-AD27EF9523D5}" srcId="{2C204AAA-F010-420F-8C5B-2A377DE6F138}" destId="{41560B3B-BB24-479F-8FF1-D098BE3D633F}" srcOrd="1" destOrd="0" parTransId="{1637E348-CC1A-41DD-8F6B-78A65F04FD49}" sibTransId="{62C6D8BC-47C0-427F-9820-A483909E65D8}"/>
    <dgm:cxn modelId="{29BA299A-CE6C-4B3A-9969-D35449352FE3}" type="presOf" srcId="{1B70F3EC-E318-4598-900E-21155788254C}" destId="{F91BC3F1-3217-4BEE-B694-05AD8D24FFAB}" srcOrd="0" destOrd="0" presId="urn:microsoft.com/office/officeart/2005/8/layout/hList2"/>
    <dgm:cxn modelId="{714F529E-5E6F-488B-9390-C8035C94AC40}" srcId="{2C204AAA-F010-420F-8C5B-2A377DE6F138}" destId="{1CF5B911-5A77-445B-A169-4010A8B39703}" srcOrd="4" destOrd="0" parTransId="{FC8C5E4C-C7FA-4AEF-A6DA-219FEF3075E4}" sibTransId="{3D82B274-A9BD-45CD-ADEF-C1DBD2A3B083}"/>
    <dgm:cxn modelId="{A6416DA3-93F9-4D92-B062-5E3E1F565855}" type="presOf" srcId="{8FE70ECA-5D66-4721-9238-BA16F675D641}" destId="{51D02F61-11BD-4116-B72A-3CA9F8952540}" srcOrd="0" destOrd="0" presId="urn:microsoft.com/office/officeart/2005/8/layout/hList2"/>
    <dgm:cxn modelId="{7AB8D2A7-73D0-4649-8412-51D358913954}" type="presOf" srcId="{42A572FF-9ABF-499C-AB7C-451E1D9BDECE}" destId="{51D02F61-11BD-4116-B72A-3CA9F8952540}" srcOrd="0" destOrd="1" presId="urn:microsoft.com/office/officeart/2005/8/layout/hList2"/>
    <dgm:cxn modelId="{F26C93A8-A96C-4B3B-9724-64DB6864ECD6}" type="presOf" srcId="{EE0207C5-175F-492D-99CA-29694BFBC88B}" destId="{25DDD9F3-BAD4-4D85-8277-25224923BF9C}" srcOrd="0" destOrd="1" presId="urn:microsoft.com/office/officeart/2005/8/layout/hList2"/>
    <dgm:cxn modelId="{4359B7A8-01ED-4239-8005-8E48DFAF305F}" srcId="{0EFEB627-1BC7-42DD-A70C-493DC5472394}" destId="{1B70F3EC-E318-4598-900E-21155788254C}" srcOrd="4" destOrd="0" parTransId="{AC1D154C-C4F1-4409-8BC6-0D51A04431F1}" sibTransId="{09C12C5E-117D-43B9-BA8B-DD3AD2B97391}"/>
    <dgm:cxn modelId="{64B6CDAB-B8D0-4436-A0A9-59CA0F374A51}" type="presOf" srcId="{90EB02C9-2297-472A-8DA2-D48CE930E88F}" destId="{51D02F61-11BD-4116-B72A-3CA9F8952540}" srcOrd="0" destOrd="3" presId="urn:microsoft.com/office/officeart/2005/8/layout/hList2"/>
    <dgm:cxn modelId="{BE2198AD-4D99-4B5A-8E80-8B4B60DD6A05}" type="presOf" srcId="{B1C1D169-9E06-4DA3-8968-51424D293F4D}" destId="{25DDD9F3-BAD4-4D85-8277-25224923BF9C}" srcOrd="0" destOrd="2" presId="urn:microsoft.com/office/officeart/2005/8/layout/hList2"/>
    <dgm:cxn modelId="{4D88C2AE-A4E2-4235-A8F4-BF55DB9CD34B}" srcId="{2C204AAA-F010-420F-8C5B-2A377DE6F138}" destId="{A6FA6E4C-EDF3-4215-B93A-0EB107C9E982}" srcOrd="3" destOrd="0" parTransId="{DDB22315-48B1-464D-8083-F0E63C565348}" sibTransId="{32EADAD2-BEEA-493F-BA48-399EB6ABC04A}"/>
    <dgm:cxn modelId="{CB01FEB4-4B70-4B79-9BC2-BEEB7E2C2F3E}" srcId="{0EFEB627-1BC7-42DD-A70C-493DC5472394}" destId="{90E63B32-68C1-4B86-AABE-BD66FFCDA70A}" srcOrd="3" destOrd="0" parTransId="{C394B491-E52A-49C9-B8E7-3CA7EF3F208F}" sibTransId="{4760EF9C-0798-4F0E-8A50-31FE506C0A6A}"/>
    <dgm:cxn modelId="{C4A92BB7-A75B-47E7-A4AF-2B66A1193E2B}" type="presOf" srcId="{21353B81-84AF-4932-B471-B525B8561EFF}" destId="{6603C3CB-7BFE-461F-83F7-CE0885ED83FB}" srcOrd="0" destOrd="0" presId="urn:microsoft.com/office/officeart/2005/8/layout/hList2"/>
    <dgm:cxn modelId="{FA0FD3BB-B11F-44A8-AD30-39CEAE40978E}" srcId="{2C204AAA-F010-420F-8C5B-2A377DE6F138}" destId="{4364959A-EDA9-462D-90D6-FDA51237009F}" srcOrd="2" destOrd="0" parTransId="{98EF0617-CC8B-4B66-9D7C-E78C61E3914C}" sibTransId="{1799F682-058C-4C71-A9A2-BDAE7EE2C086}"/>
    <dgm:cxn modelId="{72E835BF-6B00-40DC-9DFD-53CCDC4ECD90}" srcId="{4EFF0D50-2167-4578-8BEC-4F209E3BD814}" destId="{90EB02C9-2297-472A-8DA2-D48CE930E88F}" srcOrd="3" destOrd="0" parTransId="{6314E16E-4F36-4F8F-9265-1CD2EE27DD94}" sibTransId="{15E2C50E-62E9-404F-9448-0BA3A49F54CF}"/>
    <dgm:cxn modelId="{C4F749C7-9219-47E6-B419-47D22CD5D533}" type="presOf" srcId="{889D6CB9-7452-482E-AA9B-6D807CA24B7E}" destId="{25DDD9F3-BAD4-4D85-8277-25224923BF9C}" srcOrd="0" destOrd="0" presId="urn:microsoft.com/office/officeart/2005/8/layout/hList2"/>
    <dgm:cxn modelId="{3E3100C9-E43D-4BC6-97A4-728ABDC0E127}" srcId="{4EFF0D50-2167-4578-8BEC-4F209E3BD814}" destId="{143024DD-2811-4F12-A7A9-6C531A76F39A}" srcOrd="2" destOrd="0" parTransId="{6C59AB3D-7DDB-43E3-A136-471F38910EA8}" sibTransId="{BA272BF9-1926-4925-9045-CDC5F699FB21}"/>
    <dgm:cxn modelId="{56C9AACD-7B29-4C85-8430-5CA32D7671FD}" srcId="{0EFEB627-1BC7-42DD-A70C-493DC5472394}" destId="{4EFF0D50-2167-4578-8BEC-4F209E3BD814}" srcOrd="1" destOrd="0" parTransId="{DA8BD0B6-A33C-4009-B7ED-086D6ECC12B7}" sibTransId="{7589928E-1BD2-4E37-B870-AB93C9A5E181}"/>
    <dgm:cxn modelId="{CA64D9DF-F754-4DEB-9F69-481C01F5D077}" srcId="{90E63B32-68C1-4B86-AABE-BD66FFCDA70A}" destId="{D10F8206-D515-4116-B1C7-975549862DD0}" srcOrd="1" destOrd="0" parTransId="{7C075B4E-F97D-49CF-8130-B7A6D45D49CC}" sibTransId="{83411ED2-DB1E-49A5-9C5B-FA79EC5A02FA}"/>
    <dgm:cxn modelId="{1B7D89E5-5947-4708-AE40-F05FC29CDD62}" type="presOf" srcId="{2C204AAA-F010-420F-8C5B-2A377DE6F138}" destId="{8FDFC922-FC3C-4A52-9195-D0091DCB51F1}" srcOrd="0" destOrd="0" presId="urn:microsoft.com/office/officeart/2005/8/layout/hList2"/>
    <dgm:cxn modelId="{36C48CEC-9F32-4CA9-841B-01540CC8B17E}" type="presOf" srcId="{4364959A-EDA9-462D-90D6-FDA51237009F}" destId="{49634E81-470E-4D56-9214-48821F00A33C}" srcOrd="0" destOrd="2" presId="urn:microsoft.com/office/officeart/2005/8/layout/hList2"/>
    <dgm:cxn modelId="{68E0B7EC-9D98-45F0-958C-AE60025411ED}" srcId="{0EFEB627-1BC7-42DD-A70C-493DC5472394}" destId="{B169162C-0071-4F22-9DDF-2C533EA33973}" srcOrd="0" destOrd="0" parTransId="{3C629026-B414-4AE7-AE5B-9C9677254EEE}" sibTransId="{80409F77-51A9-474A-9903-DE25737BCB98}"/>
    <dgm:cxn modelId="{0BD5B5EF-9FC9-4C67-B5F0-01C175A3D68C}" type="presOf" srcId="{F86B9675-D283-48EF-9C10-22DCEBEACB2E}" destId="{49634E81-470E-4D56-9214-48821F00A33C}" srcOrd="0" destOrd="0" presId="urn:microsoft.com/office/officeart/2005/8/layout/hList2"/>
    <dgm:cxn modelId="{327B21F7-42B5-420E-A3DE-2EB8D5F43D64}" srcId="{0EFEB627-1BC7-42DD-A70C-493DC5472394}" destId="{2C204AAA-F010-420F-8C5B-2A377DE6F138}" srcOrd="2" destOrd="0" parTransId="{7BDFDEF5-06AB-497F-B216-AFBE67227913}" sibTransId="{AD0A4699-2115-4B22-9125-2AB1ACC5BDDC}"/>
    <dgm:cxn modelId="{994D74FB-A486-4E67-93D1-014F4FE4B503}" srcId="{B169162C-0071-4F22-9DDF-2C533EA33973}" destId="{889D6CB9-7452-482E-AA9B-6D807CA24B7E}" srcOrd="0" destOrd="0" parTransId="{9C9A5D1A-68C8-46FE-9208-E6B9A69C1098}" sibTransId="{09B94A0D-1094-4F7C-953B-8190F5517BB7}"/>
    <dgm:cxn modelId="{D53C53FF-AE37-4821-8D41-624855DB4026}" type="presOf" srcId="{5D549B92-1F26-4939-9852-47D1418569CA}" destId="{25DDD9F3-BAD4-4D85-8277-25224923BF9C}" srcOrd="0" destOrd="3" presId="urn:microsoft.com/office/officeart/2005/8/layout/hList2"/>
    <dgm:cxn modelId="{E1E20A45-BA99-4BFF-8525-95306D6E66A4}" type="presParOf" srcId="{BB87239D-AABA-4B1C-A159-F5E1F4D695FD}" destId="{01D0586C-32D0-425E-9583-AC762DF11430}" srcOrd="0" destOrd="0" presId="urn:microsoft.com/office/officeart/2005/8/layout/hList2"/>
    <dgm:cxn modelId="{83C6473B-E9AB-4A57-B1B2-47725F431A21}" type="presParOf" srcId="{01D0586C-32D0-425E-9583-AC762DF11430}" destId="{F929C998-1C8C-4FDF-8666-2760E66A5BD5}" srcOrd="0" destOrd="0" presId="urn:microsoft.com/office/officeart/2005/8/layout/hList2"/>
    <dgm:cxn modelId="{BFB4DD4E-91AC-4AC7-82ED-5913A18610FD}" type="presParOf" srcId="{01D0586C-32D0-425E-9583-AC762DF11430}" destId="{25DDD9F3-BAD4-4D85-8277-25224923BF9C}" srcOrd="1" destOrd="0" presId="urn:microsoft.com/office/officeart/2005/8/layout/hList2"/>
    <dgm:cxn modelId="{C1C532DF-9C4E-4430-8BF8-7C536DD0DFDB}" type="presParOf" srcId="{01D0586C-32D0-425E-9583-AC762DF11430}" destId="{DF20C2BD-4644-4A35-B8C5-6F899A1DAE9E}" srcOrd="2" destOrd="0" presId="urn:microsoft.com/office/officeart/2005/8/layout/hList2"/>
    <dgm:cxn modelId="{7E80EEED-18FB-4BF5-9C72-75A71B54A60B}" type="presParOf" srcId="{BB87239D-AABA-4B1C-A159-F5E1F4D695FD}" destId="{885C4E9F-AE2E-435E-9ED7-9E2E2E74686D}" srcOrd="1" destOrd="0" presId="urn:microsoft.com/office/officeart/2005/8/layout/hList2"/>
    <dgm:cxn modelId="{595F5D2A-7D7F-46F5-B9A7-D7E94E8BFCD5}" type="presParOf" srcId="{BB87239D-AABA-4B1C-A159-F5E1F4D695FD}" destId="{E4F006F8-D7EE-4701-BEEE-AA05554B6F4E}" srcOrd="2" destOrd="0" presId="urn:microsoft.com/office/officeart/2005/8/layout/hList2"/>
    <dgm:cxn modelId="{9347F0E5-7258-4ADC-B170-1CF3B3117153}" type="presParOf" srcId="{E4F006F8-D7EE-4701-BEEE-AA05554B6F4E}" destId="{E51EEF90-1B43-442A-897D-3079310EDA57}" srcOrd="0" destOrd="0" presId="urn:microsoft.com/office/officeart/2005/8/layout/hList2"/>
    <dgm:cxn modelId="{F3ACCC59-118F-42CB-9814-9700EAF6EC84}" type="presParOf" srcId="{E4F006F8-D7EE-4701-BEEE-AA05554B6F4E}" destId="{51D02F61-11BD-4116-B72A-3CA9F8952540}" srcOrd="1" destOrd="0" presId="urn:microsoft.com/office/officeart/2005/8/layout/hList2"/>
    <dgm:cxn modelId="{0970B239-EC1A-4BCD-A4F0-DBA619779B38}" type="presParOf" srcId="{E4F006F8-D7EE-4701-BEEE-AA05554B6F4E}" destId="{83EE5498-5FF5-40C5-9853-FDFEB700E9CB}" srcOrd="2" destOrd="0" presId="urn:microsoft.com/office/officeart/2005/8/layout/hList2"/>
    <dgm:cxn modelId="{F996AB42-8E1D-40B3-B379-2E2CED4C4D28}" type="presParOf" srcId="{BB87239D-AABA-4B1C-A159-F5E1F4D695FD}" destId="{38594139-1ECA-4639-A0AB-32707439639E}" srcOrd="3" destOrd="0" presId="urn:microsoft.com/office/officeart/2005/8/layout/hList2"/>
    <dgm:cxn modelId="{7E385395-4BFB-42D5-9ACF-FA085D780953}" type="presParOf" srcId="{BB87239D-AABA-4B1C-A159-F5E1F4D695FD}" destId="{36E96BFD-E925-4499-9868-866FB6546FCF}" srcOrd="4" destOrd="0" presId="urn:microsoft.com/office/officeart/2005/8/layout/hList2"/>
    <dgm:cxn modelId="{FED7BA2A-F549-4114-BBB7-620B9D7A1C52}" type="presParOf" srcId="{36E96BFD-E925-4499-9868-866FB6546FCF}" destId="{66F1005A-D8DA-4AF3-8500-4EFC74D6F2D4}" srcOrd="0" destOrd="0" presId="urn:microsoft.com/office/officeart/2005/8/layout/hList2"/>
    <dgm:cxn modelId="{AF73C84E-44C6-4069-8876-F04907A607B5}" type="presParOf" srcId="{36E96BFD-E925-4499-9868-866FB6546FCF}" destId="{49634E81-470E-4D56-9214-48821F00A33C}" srcOrd="1" destOrd="0" presId="urn:microsoft.com/office/officeart/2005/8/layout/hList2"/>
    <dgm:cxn modelId="{37F16947-E55D-4B3F-B873-62515802A34A}" type="presParOf" srcId="{36E96BFD-E925-4499-9868-866FB6546FCF}" destId="{8FDFC922-FC3C-4A52-9195-D0091DCB51F1}" srcOrd="2" destOrd="0" presId="urn:microsoft.com/office/officeart/2005/8/layout/hList2"/>
    <dgm:cxn modelId="{00C7ED15-3BE3-4BCF-BC47-153F96DCA1FE}" type="presParOf" srcId="{BB87239D-AABA-4B1C-A159-F5E1F4D695FD}" destId="{804A4722-B080-443A-A649-8346E98E77F5}" srcOrd="5" destOrd="0" presId="urn:microsoft.com/office/officeart/2005/8/layout/hList2"/>
    <dgm:cxn modelId="{100F7CB1-E203-476A-8C25-F97FB91BF10D}" type="presParOf" srcId="{BB87239D-AABA-4B1C-A159-F5E1F4D695FD}" destId="{D35E4381-64A4-4806-AB06-9135ED2531C6}" srcOrd="6" destOrd="0" presId="urn:microsoft.com/office/officeart/2005/8/layout/hList2"/>
    <dgm:cxn modelId="{8D1808D7-1C7A-401F-91DF-1B912627632F}" type="presParOf" srcId="{D35E4381-64A4-4806-AB06-9135ED2531C6}" destId="{00AAFE7B-897F-4C97-8913-19EF40E773B3}" srcOrd="0" destOrd="0" presId="urn:microsoft.com/office/officeart/2005/8/layout/hList2"/>
    <dgm:cxn modelId="{A26375EE-5054-425C-96B9-CD2054FD16DC}" type="presParOf" srcId="{D35E4381-64A4-4806-AB06-9135ED2531C6}" destId="{1E98466E-DE79-4A65-BE10-3BBAB41527EC}" srcOrd="1" destOrd="0" presId="urn:microsoft.com/office/officeart/2005/8/layout/hList2"/>
    <dgm:cxn modelId="{2F946A1D-6615-4F5D-B9AD-00268E5B323F}" type="presParOf" srcId="{D35E4381-64A4-4806-AB06-9135ED2531C6}" destId="{DA2A9821-0964-4D62-A97E-71D3770D6707}" srcOrd="2" destOrd="0" presId="urn:microsoft.com/office/officeart/2005/8/layout/hList2"/>
    <dgm:cxn modelId="{62726096-2D0E-4FA2-ACFA-0E5C96863AAF}" type="presParOf" srcId="{BB87239D-AABA-4B1C-A159-F5E1F4D695FD}" destId="{C70FDD7A-9F18-4C83-AA8A-3A31ECD20802}" srcOrd="7" destOrd="0" presId="urn:microsoft.com/office/officeart/2005/8/layout/hList2"/>
    <dgm:cxn modelId="{BDA67B75-AD6C-4756-A1A6-39890E24C57E}" type="presParOf" srcId="{BB87239D-AABA-4B1C-A159-F5E1F4D695FD}" destId="{46027392-1EF2-48D9-978D-4BE4FBEE1CC8}" srcOrd="8" destOrd="0" presId="urn:microsoft.com/office/officeart/2005/8/layout/hList2"/>
    <dgm:cxn modelId="{E0136886-A06F-4B97-99AA-2EEFDCB89AB2}" type="presParOf" srcId="{46027392-1EF2-48D9-978D-4BE4FBEE1CC8}" destId="{E9563F2C-DE0A-48C0-AD4F-A0BCEDDDCC80}" srcOrd="0" destOrd="0" presId="urn:microsoft.com/office/officeart/2005/8/layout/hList2"/>
    <dgm:cxn modelId="{28542934-62DA-400E-9875-02225AB4515F}" type="presParOf" srcId="{46027392-1EF2-48D9-978D-4BE4FBEE1CC8}" destId="{6603C3CB-7BFE-461F-83F7-CE0885ED83FB}" srcOrd="1" destOrd="0" presId="urn:microsoft.com/office/officeart/2005/8/layout/hList2"/>
    <dgm:cxn modelId="{ED8AA24D-E354-4698-9B7F-3C8B30A82A1C}" type="presParOf" srcId="{46027392-1EF2-48D9-978D-4BE4FBEE1CC8}" destId="{F91BC3F1-3217-4BEE-B694-05AD8D24FFA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F1901-AA8A-43D6-923F-3BD05253B8B6}">
      <dsp:nvSpPr>
        <dsp:cNvPr id="0" name=""/>
        <dsp:cNvSpPr/>
      </dsp:nvSpPr>
      <dsp:spPr>
        <a:xfrm>
          <a:off x="3587" y="15418"/>
          <a:ext cx="3497578" cy="10368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Primary Objectives of APM</a:t>
          </a:r>
        </a:p>
      </dsp:txBody>
      <dsp:txXfrm>
        <a:off x="3587" y="15418"/>
        <a:ext cx="3497578" cy="1036800"/>
      </dsp:txXfrm>
    </dsp:sp>
    <dsp:sp modelId="{24D02228-B730-4235-807A-4F6900924631}">
      <dsp:nvSpPr>
        <dsp:cNvPr id="0" name=""/>
        <dsp:cNvSpPr/>
      </dsp:nvSpPr>
      <dsp:spPr>
        <a:xfrm>
          <a:off x="3587" y="1052219"/>
          <a:ext cx="3497578" cy="158112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a:solidFill>
                <a:schemeClr val="tx1"/>
              </a:solidFill>
              <a:latin typeface="Calibri" panose="020F0502020204030204" pitchFamily="34" charset="0"/>
              <a:cs typeface="Calibri" panose="020F0502020204030204" pitchFamily="34" charset="0"/>
            </a:rPr>
            <a:t>Improve the environment for service users and colleagues.</a:t>
          </a:r>
        </a:p>
        <a:p>
          <a:pPr marL="114300" lvl="1" indent="-114300" algn="l" defTabSz="622300">
            <a:lnSpc>
              <a:spcPct val="90000"/>
            </a:lnSpc>
            <a:spcBef>
              <a:spcPct val="0"/>
            </a:spcBef>
            <a:spcAft>
              <a:spcPct val="15000"/>
            </a:spcAft>
            <a:buChar char="•"/>
          </a:pPr>
          <a:r>
            <a:rPr lang="en-GB" sz="1400" kern="1200">
              <a:solidFill>
                <a:schemeClr val="tx1"/>
              </a:solidFill>
              <a:latin typeface="Calibri" panose="020F0502020204030204" pitchFamily="34" charset="0"/>
              <a:cs typeface="Calibri" panose="020F0502020204030204" pitchFamily="34" charset="0"/>
            </a:rPr>
            <a:t>Reduce Back Log Maintenance</a:t>
          </a:r>
        </a:p>
        <a:p>
          <a:pPr marL="114300" lvl="1" indent="-114300" algn="l" defTabSz="622300">
            <a:lnSpc>
              <a:spcPct val="90000"/>
            </a:lnSpc>
            <a:spcBef>
              <a:spcPct val="0"/>
            </a:spcBef>
            <a:spcAft>
              <a:spcPct val="15000"/>
            </a:spcAft>
            <a:buChar char="•"/>
          </a:pPr>
          <a:r>
            <a:rPr lang="en-GB" sz="1400" kern="1200">
              <a:solidFill>
                <a:schemeClr val="tx1"/>
              </a:solidFill>
              <a:latin typeface="Calibri" panose="020F0502020204030204" pitchFamily="34" charset="0"/>
              <a:cs typeface="Calibri" panose="020F0502020204030204" pitchFamily="34" charset="0"/>
            </a:rPr>
            <a:t>Replace ageing Assets and Infrastructure</a:t>
          </a:r>
        </a:p>
        <a:p>
          <a:pPr marL="114300" lvl="1" indent="-114300" algn="l" defTabSz="622300">
            <a:lnSpc>
              <a:spcPct val="90000"/>
            </a:lnSpc>
            <a:spcBef>
              <a:spcPct val="0"/>
            </a:spcBef>
            <a:spcAft>
              <a:spcPct val="15000"/>
            </a:spcAft>
            <a:buChar char="•"/>
          </a:pPr>
          <a:r>
            <a:rPr lang="en-GB" sz="1400" kern="1200">
              <a:solidFill>
                <a:schemeClr val="tx1"/>
              </a:solidFill>
              <a:latin typeface="Calibri" panose="020F0502020204030204" pitchFamily="34" charset="0"/>
              <a:cs typeface="Calibri" panose="020F0502020204030204" pitchFamily="34" charset="0"/>
            </a:rPr>
            <a:t>Reduce the Trust’s Compliance Risks</a:t>
          </a:r>
        </a:p>
      </dsp:txBody>
      <dsp:txXfrm>
        <a:off x="3587" y="1052219"/>
        <a:ext cx="3497578" cy="1581120"/>
      </dsp:txXfrm>
    </dsp:sp>
    <dsp:sp modelId="{14A74262-A14B-49A6-B2E7-C1F04F6B93B8}">
      <dsp:nvSpPr>
        <dsp:cNvPr id="0" name=""/>
        <dsp:cNvSpPr/>
      </dsp:nvSpPr>
      <dsp:spPr>
        <a:xfrm>
          <a:off x="3990827" y="15418"/>
          <a:ext cx="3497578" cy="10368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Significant Projects funded by APM</a:t>
          </a:r>
        </a:p>
      </dsp:txBody>
      <dsp:txXfrm>
        <a:off x="3990827" y="15418"/>
        <a:ext cx="3497578" cy="1036800"/>
      </dsp:txXfrm>
    </dsp:sp>
    <dsp:sp modelId="{863ED7A4-0028-4D93-B59A-606795A8BDB9}">
      <dsp:nvSpPr>
        <dsp:cNvPr id="0" name=""/>
        <dsp:cNvSpPr/>
      </dsp:nvSpPr>
      <dsp:spPr>
        <a:xfrm>
          <a:off x="3990827" y="1052219"/>
          <a:ext cx="3497578" cy="158112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Charter House – Landlord Works </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Wolfson House –Lifts Refurbishment</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Fire Door improvement works</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LED lighting upgrades</a:t>
          </a:r>
        </a:p>
      </dsp:txBody>
      <dsp:txXfrm>
        <a:off x="3990827" y="1052219"/>
        <a:ext cx="3497578" cy="1581120"/>
      </dsp:txXfrm>
    </dsp:sp>
    <dsp:sp modelId="{9E832D4E-A603-4ACA-952C-5B6672202B16}">
      <dsp:nvSpPr>
        <dsp:cNvPr id="0" name=""/>
        <dsp:cNvSpPr/>
      </dsp:nvSpPr>
      <dsp:spPr>
        <a:xfrm>
          <a:off x="7978066" y="15418"/>
          <a:ext cx="3497578" cy="10368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Risks</a:t>
          </a:r>
        </a:p>
      </dsp:txBody>
      <dsp:txXfrm>
        <a:off x="7978066" y="15418"/>
        <a:ext cx="3497578" cy="1036800"/>
      </dsp:txXfrm>
    </dsp:sp>
    <dsp:sp modelId="{9E1FCAB9-6F27-4463-9FAD-A6EF4A1BCAA1}">
      <dsp:nvSpPr>
        <dsp:cNvPr id="0" name=""/>
        <dsp:cNvSpPr/>
      </dsp:nvSpPr>
      <dsp:spPr>
        <a:xfrm>
          <a:off x="7978066" y="1052219"/>
          <a:ext cx="3497578" cy="158112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Lack of Estate resource.</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Capacity / competency of the current Hard FM supply chain</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Capital to Revenue transfers</a:t>
          </a:r>
        </a:p>
        <a:p>
          <a:pPr marL="114300" lvl="1" indent="-114300" algn="l" defTabSz="622300">
            <a:lnSpc>
              <a:spcPct val="90000"/>
            </a:lnSpc>
            <a:spcBef>
              <a:spcPct val="0"/>
            </a:spcBef>
            <a:spcAft>
              <a:spcPct val="15000"/>
            </a:spcAft>
            <a:buChar char="•"/>
          </a:pPr>
          <a:r>
            <a:rPr lang="en-GB" sz="1400" kern="1200">
              <a:latin typeface="Calibri" panose="020F0502020204030204" pitchFamily="34" charset="0"/>
              <a:cs typeface="Calibri" panose="020F0502020204030204" pitchFamily="34" charset="0"/>
            </a:rPr>
            <a:t>Financial Reporting / Budget Code changes</a:t>
          </a:r>
        </a:p>
      </dsp:txBody>
      <dsp:txXfrm>
        <a:off x="7978066" y="1052219"/>
        <a:ext cx="3497578" cy="158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67AAE-C0D8-43CA-862C-F6A4436BEC9D}">
      <dsp:nvSpPr>
        <dsp:cNvPr id="0" name=""/>
        <dsp:cNvSpPr/>
      </dsp:nvSpPr>
      <dsp:spPr>
        <a:xfrm>
          <a:off x="1754367" y="191894"/>
          <a:ext cx="8217796" cy="5179145"/>
        </a:xfrm>
        <a:prstGeom prst="rect">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F9A4599-F689-40A4-AD2F-CC97D238DE98}">
      <dsp:nvSpPr>
        <dsp:cNvPr id="0" name=""/>
        <dsp:cNvSpPr/>
      </dsp:nvSpPr>
      <dsp:spPr>
        <a:xfrm>
          <a:off x="1999956" y="968331"/>
          <a:ext cx="3816080" cy="400590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400" b="1" u="none" kern="1200">
              <a:latin typeface="Calibri" panose="020F0502020204030204" pitchFamily="34" charset="0"/>
              <a:cs typeface="Calibri" panose="020F0502020204030204" pitchFamily="34" charset="0"/>
            </a:rPr>
            <a:t>Secondment</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Supported by additional resource in latter part of 2024 with this resource extended to October 2025.</a:t>
          </a:r>
        </a:p>
        <a:p>
          <a:pPr marL="114300" lvl="1" indent="-114300" algn="l" defTabSz="622300">
            <a:lnSpc>
              <a:spcPct val="90000"/>
            </a:lnSpc>
            <a:spcBef>
              <a:spcPct val="0"/>
            </a:spcBef>
            <a:spcAft>
              <a:spcPct val="15000"/>
            </a:spcAft>
            <a:buFont typeface="Arial" panose="020B0604020202020204" pitchFamily="34" charset="0"/>
            <a:buChar char="•"/>
          </a:pPr>
          <a:endParaRPr lang="en-GB" sz="1400"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en-GB" sz="1400" b="1" u="none" kern="1200">
              <a:latin typeface="Calibri" panose="020F0502020204030204" pitchFamily="34" charset="0"/>
              <a:cs typeface="Calibri" panose="020F0502020204030204" pitchFamily="34" charset="0"/>
            </a:rPr>
            <a:t>Building Operatives</a:t>
          </a:r>
        </a:p>
        <a:p>
          <a:pPr marL="114300" lvl="1" indent="-114300" algn="l" defTabSz="622300">
            <a:lnSpc>
              <a:spcPct val="90000"/>
            </a:lnSpc>
            <a:spcBef>
              <a:spcPct val="0"/>
            </a:spcBef>
            <a:spcAft>
              <a:spcPct val="15000"/>
            </a:spcAft>
            <a:buFont typeface="Arial" panose="020B0604020202020204" pitchFamily="34" charset="0"/>
            <a:buChar char="•"/>
          </a:pPr>
          <a:r>
            <a:rPr lang="en-GB" sz="1400" u="none" kern="1200">
              <a:latin typeface="Calibri" panose="020F0502020204030204" pitchFamily="34" charset="0"/>
              <a:cs typeface="Calibri" panose="020F0502020204030204" pitchFamily="34" charset="0"/>
            </a:rPr>
            <a:t>Reviewed Building Operative roles and improvements implemented.</a:t>
          </a:r>
          <a:endParaRPr lang="en-GB" sz="1400"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endParaRPr lang="en-GB" sz="1400"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en-GB" sz="1400" b="1" u="none" kern="1200">
              <a:latin typeface="Calibri" panose="020F0502020204030204" pitchFamily="34" charset="0"/>
              <a:cs typeface="Calibri" panose="020F0502020204030204" pitchFamily="34" charset="0"/>
            </a:rPr>
            <a:t>Engineering and Infrastructure Audits</a:t>
          </a:r>
        </a:p>
        <a:p>
          <a:pPr marL="114300" lvl="1" indent="-114300" algn="l" defTabSz="622300">
            <a:lnSpc>
              <a:spcPct val="90000"/>
            </a:lnSpc>
            <a:spcBef>
              <a:spcPct val="0"/>
            </a:spcBef>
            <a:spcAft>
              <a:spcPct val="15000"/>
            </a:spcAft>
            <a:buFont typeface="Arial" panose="020B0604020202020204" pitchFamily="34" charset="0"/>
            <a:buChar char="•"/>
          </a:pPr>
          <a:r>
            <a:rPr lang="en-GB" sz="1400" u="none" kern="1200">
              <a:latin typeface="Calibri" panose="020F0502020204030204" pitchFamily="34" charset="0"/>
              <a:cs typeface="Calibri" panose="020F0502020204030204" pitchFamily="34" charset="0"/>
            </a:rPr>
            <a:t>Estates Management audits which are reviewing standards of work and highlighting risks and opportunities.</a:t>
          </a:r>
        </a:p>
        <a:p>
          <a:pPr marL="114300" lvl="1" indent="-114300" algn="l" defTabSz="622300">
            <a:lnSpc>
              <a:spcPct val="90000"/>
            </a:lnSpc>
            <a:spcBef>
              <a:spcPct val="0"/>
            </a:spcBef>
            <a:spcAft>
              <a:spcPct val="15000"/>
            </a:spcAft>
            <a:buFont typeface="Arial" panose="020B0604020202020204" pitchFamily="34" charset="0"/>
            <a:buNone/>
          </a:pPr>
          <a:endParaRPr lang="en-GB" sz="1400" u="none"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en-GB" sz="1400" b="1" u="none" kern="1200">
              <a:latin typeface="Calibri" panose="020F0502020204030204" pitchFamily="34" charset="0"/>
              <a:cs typeface="Calibri" panose="020F0502020204030204" pitchFamily="34" charset="0"/>
            </a:rPr>
            <a:t>Incident Management</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Improvements to Incident Management process.</a:t>
          </a:r>
        </a:p>
        <a:p>
          <a:pPr marL="114300" lvl="1" indent="-114300" algn="l" defTabSz="622300">
            <a:lnSpc>
              <a:spcPct val="90000"/>
            </a:lnSpc>
            <a:spcBef>
              <a:spcPct val="0"/>
            </a:spcBef>
            <a:spcAft>
              <a:spcPct val="15000"/>
            </a:spcAft>
            <a:buFont typeface="Arial" panose="020B0604020202020204" pitchFamily="34" charset="0"/>
            <a:buChar char="•"/>
          </a:pPr>
          <a:endParaRPr lang="en-GB" sz="1400"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en-GB" sz="1400" b="1" u="none" kern="1200">
              <a:latin typeface="Calibri" panose="020F0502020204030204" pitchFamily="34" charset="0"/>
              <a:cs typeface="Calibri" panose="020F0502020204030204" pitchFamily="34" charset="0"/>
            </a:rPr>
            <a:t>Asset Register</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cs typeface="Calibri" panose="020F0502020204030204" pitchFamily="34" charset="0"/>
            </a:rPr>
            <a:t>Initial Asset Register created.</a:t>
          </a:r>
        </a:p>
      </dsp:txBody>
      <dsp:txXfrm>
        <a:off x="1999956" y="968331"/>
        <a:ext cx="3816080" cy="4005904"/>
      </dsp:txXfrm>
    </dsp:sp>
    <dsp:sp modelId="{DD93ED0A-B173-4D33-AD62-576BC3BC2329}">
      <dsp:nvSpPr>
        <dsp:cNvPr id="0" name=""/>
        <dsp:cNvSpPr/>
      </dsp:nvSpPr>
      <dsp:spPr>
        <a:xfrm>
          <a:off x="5901048" y="1154694"/>
          <a:ext cx="3816080" cy="36331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400" b="1" u="none" kern="1200">
              <a:latin typeface="Calibri" panose="020F0502020204030204" pitchFamily="34" charset="0"/>
              <a:cs typeface="Calibri" panose="020F0502020204030204" pitchFamily="34" charset="0"/>
            </a:rPr>
            <a:t>Technical Standards</a:t>
          </a:r>
          <a:endParaRPr lang="en-GB" sz="1400" b="1" u="none" kern="1200">
            <a:latin typeface="Calibri" panose="020F0502020204030204" pitchFamily="34" charset="0"/>
            <a:ea typeface="Nunito Sans" pitchFamily="34" charset="-122"/>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ea typeface="Nunito Sans" pitchFamily="34" charset="-122"/>
              <a:cs typeface="Calibri" panose="020F0502020204030204" pitchFamily="34" charset="0"/>
            </a:rPr>
            <a:t>Inconsistent specifications, lack of and inconsistent data.</a:t>
          </a:r>
          <a:endParaRPr lang="en-GB" sz="1400"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endParaRPr lang="en-GB" sz="1400"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en-GB" sz="1400" b="1" u="none" kern="1200">
              <a:latin typeface="Calibri" panose="020F0502020204030204" pitchFamily="34" charset="0"/>
              <a:ea typeface="Nunito Sans" pitchFamily="34" charset="-122"/>
              <a:cs typeface="Calibri" panose="020F0502020204030204" pitchFamily="34" charset="0"/>
            </a:rPr>
            <a:t>Contractor Performance</a:t>
          </a:r>
          <a:endParaRPr lang="en-GB" sz="1400" b="1" u="none"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GB" sz="1400" kern="1200">
              <a:latin typeface="Calibri" panose="020F0502020204030204" pitchFamily="34" charset="0"/>
              <a:ea typeface="Nunito Sans" pitchFamily="34" charset="-122"/>
              <a:cs typeface="Calibri" panose="020F0502020204030204" pitchFamily="34" charset="0"/>
            </a:rPr>
            <a:t>Poor contractor performance including response times, maintenance, standards of work and competence. PPM.</a:t>
          </a:r>
        </a:p>
        <a:p>
          <a:pPr marL="114300" lvl="1" indent="-114300" algn="l" defTabSz="622300">
            <a:lnSpc>
              <a:spcPct val="90000"/>
            </a:lnSpc>
            <a:spcBef>
              <a:spcPct val="0"/>
            </a:spcBef>
            <a:spcAft>
              <a:spcPct val="15000"/>
            </a:spcAft>
            <a:buFont typeface="Arial" panose="020B0604020202020204" pitchFamily="34" charset="0"/>
            <a:buChar char="•"/>
          </a:pPr>
          <a:endParaRPr lang="en-GB" sz="1400" kern="1200">
            <a:latin typeface="Calibri" panose="020F0502020204030204" pitchFamily="34" charset="0"/>
            <a:ea typeface="Nunito Sans" pitchFamily="34" charset="-122"/>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en-GB" sz="1400" b="1" u="none" kern="1200">
              <a:latin typeface="Calibri" panose="020F0502020204030204" pitchFamily="34" charset="0"/>
              <a:ea typeface="Nunito Sans" pitchFamily="34" charset="-122"/>
              <a:cs typeface="Calibri" panose="020F0502020204030204" pitchFamily="34" charset="0"/>
            </a:rPr>
            <a:t>Estate Workload</a:t>
          </a:r>
        </a:p>
        <a:p>
          <a:pPr marL="114300" lvl="1" indent="-114300" algn="l" defTabSz="622300">
            <a:lnSpc>
              <a:spcPct val="90000"/>
            </a:lnSpc>
            <a:spcBef>
              <a:spcPct val="0"/>
            </a:spcBef>
            <a:spcAft>
              <a:spcPct val="15000"/>
            </a:spcAft>
            <a:buFont typeface="Arial" panose="020B0604020202020204" pitchFamily="34" charset="0"/>
            <a:buChar char="•"/>
          </a:pPr>
          <a:r>
            <a:rPr lang="en-GB" sz="1400" u="none" kern="1200">
              <a:latin typeface="Calibri" panose="020F0502020204030204" pitchFamily="34" charset="0"/>
              <a:ea typeface="Nunito Sans" pitchFamily="34" charset="-122"/>
              <a:cs typeface="Calibri" panose="020F0502020204030204" pitchFamily="34" charset="0"/>
            </a:rPr>
            <a:t>High workload due to poor performing contractors, lack of Estate Management resource and Engineering Competence within the Estates Team.</a:t>
          </a:r>
        </a:p>
        <a:p>
          <a:pPr marL="57150" lvl="1" indent="-57150" algn="l" defTabSz="488950">
            <a:lnSpc>
              <a:spcPct val="90000"/>
            </a:lnSpc>
            <a:spcBef>
              <a:spcPct val="0"/>
            </a:spcBef>
            <a:spcAft>
              <a:spcPct val="15000"/>
            </a:spcAft>
            <a:buFont typeface="Arial" panose="020B0604020202020204" pitchFamily="34" charset="0"/>
            <a:buNone/>
          </a:pPr>
          <a:endParaRPr lang="en-GB" sz="1100" u="none" kern="1200">
            <a:ea typeface="Nunito Sans" pitchFamily="34" charset="-122"/>
            <a:cs typeface="Nunito Sans" pitchFamily="34" charset="-120"/>
          </a:endParaRPr>
        </a:p>
      </dsp:txBody>
      <dsp:txXfrm>
        <a:off x="5901048" y="1154694"/>
        <a:ext cx="3816080" cy="3633177"/>
      </dsp:txXfrm>
    </dsp:sp>
    <dsp:sp modelId="{55DF7EDF-C1E6-49A2-8230-E9BB7DF02B52}">
      <dsp:nvSpPr>
        <dsp:cNvPr id="0" name=""/>
        <dsp:cNvSpPr/>
      </dsp:nvSpPr>
      <dsp:spPr>
        <a:xfrm>
          <a:off x="904250" y="-191885"/>
          <a:ext cx="1605776" cy="1605776"/>
        </a:xfrm>
        <a:prstGeom prst="plus">
          <a:avLst>
            <a:gd name="adj" fmla="val 3281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DBB643-8A04-4C84-B9EE-7FFF0F9B10BE}">
      <dsp:nvSpPr>
        <dsp:cNvPr id="0" name=""/>
        <dsp:cNvSpPr/>
      </dsp:nvSpPr>
      <dsp:spPr>
        <a:xfrm>
          <a:off x="8838674" y="385590"/>
          <a:ext cx="1511318" cy="517915"/>
        </a:xfrm>
        <a:prstGeom prst="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69912D2-AA87-4A9B-9E72-E641F4C28838}">
      <dsp:nvSpPr>
        <dsp:cNvPr id="0" name=""/>
        <dsp:cNvSpPr/>
      </dsp:nvSpPr>
      <dsp:spPr>
        <a:xfrm>
          <a:off x="5863265" y="1162463"/>
          <a:ext cx="944" cy="3470033"/>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5D8A3-F30F-4B62-B34D-7E3AA526AA1C}">
      <dsp:nvSpPr>
        <dsp:cNvPr id="0" name=""/>
        <dsp:cNvSpPr/>
      </dsp:nvSpPr>
      <dsp:spPr>
        <a:xfrm rot="3683708">
          <a:off x="1503873" y="3569060"/>
          <a:ext cx="940006" cy="55986"/>
        </a:xfrm>
        <a:custGeom>
          <a:avLst/>
          <a:gdLst/>
          <a:ahLst/>
          <a:cxnLst/>
          <a:rect l="0" t="0" r="0" b="0"/>
          <a:pathLst>
            <a:path>
              <a:moveTo>
                <a:pt x="0" y="27993"/>
              </a:moveTo>
              <a:lnTo>
                <a:pt x="940006" y="27993"/>
              </a:lnTo>
            </a:path>
          </a:pathLst>
        </a:custGeom>
        <a:noFill/>
        <a:ln w="190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2E91BE-4E8D-42B5-975D-CA272BC368D8}">
      <dsp:nvSpPr>
        <dsp:cNvPr id="0" name=""/>
        <dsp:cNvSpPr/>
      </dsp:nvSpPr>
      <dsp:spPr>
        <a:xfrm rot="1312908">
          <a:off x="2021591" y="2890718"/>
          <a:ext cx="671014" cy="55986"/>
        </a:xfrm>
        <a:custGeom>
          <a:avLst/>
          <a:gdLst/>
          <a:ahLst/>
          <a:cxnLst/>
          <a:rect l="0" t="0" r="0" b="0"/>
          <a:pathLst>
            <a:path>
              <a:moveTo>
                <a:pt x="0" y="27993"/>
              </a:moveTo>
              <a:lnTo>
                <a:pt x="671014" y="27993"/>
              </a:lnTo>
            </a:path>
          </a:pathLst>
        </a:custGeom>
        <a:noFill/>
        <a:ln w="190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047EA4-5953-42A2-AE5F-5862DA515584}">
      <dsp:nvSpPr>
        <dsp:cNvPr id="0" name=""/>
        <dsp:cNvSpPr/>
      </dsp:nvSpPr>
      <dsp:spPr>
        <a:xfrm rot="20287092">
          <a:off x="2021591" y="2116095"/>
          <a:ext cx="671014" cy="55986"/>
        </a:xfrm>
        <a:custGeom>
          <a:avLst/>
          <a:gdLst/>
          <a:ahLst/>
          <a:cxnLst/>
          <a:rect l="0" t="0" r="0" b="0"/>
          <a:pathLst>
            <a:path>
              <a:moveTo>
                <a:pt x="0" y="27993"/>
              </a:moveTo>
              <a:lnTo>
                <a:pt x="671014" y="27993"/>
              </a:lnTo>
            </a:path>
          </a:pathLst>
        </a:custGeom>
        <a:noFill/>
        <a:ln w="190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5857B2-D614-4AAF-A2C1-C1DE9AD33197}">
      <dsp:nvSpPr>
        <dsp:cNvPr id="0" name=""/>
        <dsp:cNvSpPr/>
      </dsp:nvSpPr>
      <dsp:spPr>
        <a:xfrm rot="17916292">
          <a:off x="1503873" y="1437753"/>
          <a:ext cx="940006" cy="55986"/>
        </a:xfrm>
        <a:custGeom>
          <a:avLst/>
          <a:gdLst/>
          <a:ahLst/>
          <a:cxnLst/>
          <a:rect l="0" t="0" r="0" b="0"/>
          <a:pathLst>
            <a:path>
              <a:moveTo>
                <a:pt x="0" y="27993"/>
              </a:moveTo>
              <a:lnTo>
                <a:pt x="940006" y="27993"/>
              </a:lnTo>
            </a:path>
          </a:pathLst>
        </a:custGeom>
        <a:noFill/>
        <a:ln w="190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EC459E-B83D-420B-A9E5-91748B4A661D}">
      <dsp:nvSpPr>
        <dsp:cNvPr id="0" name=""/>
        <dsp:cNvSpPr/>
      </dsp:nvSpPr>
      <dsp:spPr>
        <a:xfrm>
          <a:off x="459863" y="1598517"/>
          <a:ext cx="1865764" cy="1865764"/>
        </a:xfrm>
        <a:prstGeom prst="ellipse">
          <a:avLst/>
        </a:prstGeom>
        <a:solidFill>
          <a:schemeClr val="tx2"/>
        </a:solidFill>
        <a:ln>
          <a:noFill/>
        </a:ln>
        <a:effectLst>
          <a:outerShdw blurRad="50800" dist="38100" algn="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62F2A5-CE98-4776-9020-80ACF11A1811}">
      <dsp:nvSpPr>
        <dsp:cNvPr id="0" name=""/>
        <dsp:cNvSpPr/>
      </dsp:nvSpPr>
      <dsp:spPr>
        <a:xfrm>
          <a:off x="1907148" y="1971"/>
          <a:ext cx="1119458" cy="111945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Calibri" panose="020F0502020204030204" pitchFamily="34" charset="0"/>
              <a:cs typeface="Calibri" panose="020F0502020204030204" pitchFamily="34" charset="0"/>
            </a:rPr>
            <a:t>Gap Analysis</a:t>
          </a:r>
        </a:p>
      </dsp:txBody>
      <dsp:txXfrm>
        <a:off x="2071089" y="165912"/>
        <a:ext cx="791576" cy="791576"/>
      </dsp:txXfrm>
    </dsp:sp>
    <dsp:sp modelId="{1649AA4C-8E7D-4935-9C1A-1549F9729D7B}">
      <dsp:nvSpPr>
        <dsp:cNvPr id="0" name=""/>
        <dsp:cNvSpPr/>
      </dsp:nvSpPr>
      <dsp:spPr>
        <a:xfrm>
          <a:off x="3138553" y="1971"/>
          <a:ext cx="1679188" cy="111945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a:solidFill>
                <a:schemeClr val="tx1"/>
              </a:solidFill>
              <a:latin typeface="Calibri" panose="020F0502020204030204" pitchFamily="34" charset="0"/>
              <a:cs typeface="Calibri" panose="020F0502020204030204" pitchFamily="34" charset="0"/>
            </a:rPr>
            <a:t>Additional Compliance Elements added to Compliance Tracking</a:t>
          </a:r>
        </a:p>
        <a:p>
          <a:pPr marL="114300" lvl="1" indent="-114300" algn="l" defTabSz="577850">
            <a:lnSpc>
              <a:spcPct val="90000"/>
            </a:lnSpc>
            <a:spcBef>
              <a:spcPct val="0"/>
            </a:spcBef>
            <a:spcAft>
              <a:spcPct val="15000"/>
            </a:spcAft>
            <a:buChar char="•"/>
          </a:pPr>
          <a:r>
            <a:rPr lang="en-GB" sz="1300" kern="1200">
              <a:solidFill>
                <a:schemeClr val="tx1"/>
              </a:solidFill>
              <a:latin typeface="Calibri" panose="020F0502020204030204" pitchFamily="34" charset="0"/>
              <a:cs typeface="Calibri" panose="020F0502020204030204" pitchFamily="34" charset="0"/>
            </a:rPr>
            <a:t>Development of Online Asbestos Register</a:t>
          </a:r>
        </a:p>
      </dsp:txBody>
      <dsp:txXfrm>
        <a:off x="3138553" y="1971"/>
        <a:ext cx="1679188" cy="1119458"/>
      </dsp:txXfrm>
    </dsp:sp>
    <dsp:sp modelId="{7FBD6415-211B-48B7-A9FC-F2154C7DA285}">
      <dsp:nvSpPr>
        <dsp:cNvPr id="0" name=""/>
        <dsp:cNvSpPr/>
      </dsp:nvSpPr>
      <dsp:spPr>
        <a:xfrm>
          <a:off x="2628108" y="1250710"/>
          <a:ext cx="1119458" cy="111945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Calibri" panose="020F0502020204030204" pitchFamily="34" charset="0"/>
              <a:cs typeface="Calibri" panose="020F0502020204030204" pitchFamily="34" charset="0"/>
            </a:rPr>
            <a:t>Safety Groups</a:t>
          </a:r>
        </a:p>
      </dsp:txBody>
      <dsp:txXfrm>
        <a:off x="2792049" y="1414651"/>
        <a:ext cx="791576" cy="791576"/>
      </dsp:txXfrm>
    </dsp:sp>
    <dsp:sp modelId="{4D3747B4-46EC-469D-91C4-0DE8068B4752}">
      <dsp:nvSpPr>
        <dsp:cNvPr id="0" name=""/>
        <dsp:cNvSpPr/>
      </dsp:nvSpPr>
      <dsp:spPr>
        <a:xfrm>
          <a:off x="3859513" y="1250710"/>
          <a:ext cx="1679188" cy="111945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a:solidFill>
                <a:schemeClr val="tx1"/>
              </a:solidFill>
              <a:latin typeface="Calibri" panose="020F0502020204030204" pitchFamily="34" charset="0"/>
              <a:cs typeface="Calibri" panose="020F0502020204030204" pitchFamily="34" charset="0"/>
            </a:rPr>
            <a:t>Quarterly Safety Group Meetings with Terms of Reference, Minutes and Agendas</a:t>
          </a:r>
        </a:p>
      </dsp:txBody>
      <dsp:txXfrm>
        <a:off x="3859513" y="1250710"/>
        <a:ext cx="1679188" cy="1119458"/>
      </dsp:txXfrm>
    </dsp:sp>
    <dsp:sp modelId="{73814C09-C396-4E1D-8927-C0DE87D5780D}">
      <dsp:nvSpPr>
        <dsp:cNvPr id="0" name=""/>
        <dsp:cNvSpPr/>
      </dsp:nvSpPr>
      <dsp:spPr>
        <a:xfrm>
          <a:off x="2628108" y="2692630"/>
          <a:ext cx="1119458" cy="111945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kern="1200">
              <a:latin typeface="Calibri" panose="020F0502020204030204" pitchFamily="34" charset="0"/>
              <a:cs typeface="Calibri" panose="020F0502020204030204" pitchFamily="34" charset="0"/>
            </a:rPr>
            <a:t>Authorising</a:t>
          </a:r>
          <a:r>
            <a:rPr lang="en-GB" sz="1400" kern="1200">
              <a:latin typeface="Calibri" panose="020F0502020204030204" pitchFamily="34" charset="0"/>
              <a:cs typeface="Calibri" panose="020F0502020204030204" pitchFamily="34" charset="0"/>
            </a:rPr>
            <a:t> Engineers</a:t>
          </a:r>
        </a:p>
      </dsp:txBody>
      <dsp:txXfrm>
        <a:off x="2792049" y="2856571"/>
        <a:ext cx="791576" cy="791576"/>
      </dsp:txXfrm>
    </dsp:sp>
    <dsp:sp modelId="{0A123EF5-4267-4C95-933B-0C53C1376000}">
      <dsp:nvSpPr>
        <dsp:cNvPr id="0" name=""/>
        <dsp:cNvSpPr/>
      </dsp:nvSpPr>
      <dsp:spPr>
        <a:xfrm>
          <a:off x="3859513" y="2692630"/>
          <a:ext cx="1679188" cy="111945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a:solidFill>
                <a:schemeClr val="tx1"/>
              </a:solidFill>
              <a:latin typeface="Calibri" panose="020F0502020204030204" pitchFamily="34" charset="0"/>
              <a:cs typeface="Calibri" panose="020F0502020204030204" pitchFamily="34" charset="0"/>
            </a:rPr>
            <a:t>Authorising Engineers appointed for all engineering disciplines.</a:t>
          </a:r>
        </a:p>
        <a:p>
          <a:pPr marL="114300" lvl="1" indent="-114300" algn="l" defTabSz="577850">
            <a:lnSpc>
              <a:spcPct val="90000"/>
            </a:lnSpc>
            <a:spcBef>
              <a:spcPct val="0"/>
            </a:spcBef>
            <a:spcAft>
              <a:spcPct val="15000"/>
            </a:spcAft>
            <a:buChar char="•"/>
          </a:pPr>
          <a:r>
            <a:rPr lang="en-GB" sz="1300" kern="1200">
              <a:solidFill>
                <a:schemeClr val="tx1"/>
              </a:solidFill>
              <a:latin typeface="Calibri" panose="020F0502020204030204" pitchFamily="34" charset="0"/>
              <a:cs typeface="Calibri" panose="020F0502020204030204" pitchFamily="34" charset="0"/>
            </a:rPr>
            <a:t>Regular audits by Authorising Engineers.</a:t>
          </a:r>
        </a:p>
      </dsp:txBody>
      <dsp:txXfrm>
        <a:off x="3859513" y="2692630"/>
        <a:ext cx="1679188" cy="1119458"/>
      </dsp:txXfrm>
    </dsp:sp>
    <dsp:sp modelId="{EB098F30-89B4-4937-9F71-8BD31F78FE0D}">
      <dsp:nvSpPr>
        <dsp:cNvPr id="0" name=""/>
        <dsp:cNvSpPr/>
      </dsp:nvSpPr>
      <dsp:spPr>
        <a:xfrm>
          <a:off x="1907148" y="3941369"/>
          <a:ext cx="1119458" cy="111945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Calibri" panose="020F0502020204030204" pitchFamily="34" charset="0"/>
              <a:cs typeface="Calibri" panose="020F0502020204030204" pitchFamily="34" charset="0"/>
            </a:rPr>
            <a:t>Policy</a:t>
          </a:r>
        </a:p>
      </dsp:txBody>
      <dsp:txXfrm>
        <a:off x="2071089" y="4105310"/>
        <a:ext cx="791576" cy="791576"/>
      </dsp:txXfrm>
    </dsp:sp>
    <dsp:sp modelId="{4DB7820C-FBE7-4B52-81E9-D04023C7988B}">
      <dsp:nvSpPr>
        <dsp:cNvPr id="0" name=""/>
        <dsp:cNvSpPr/>
      </dsp:nvSpPr>
      <dsp:spPr>
        <a:xfrm>
          <a:off x="3138553" y="3941369"/>
          <a:ext cx="1679188" cy="111945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a:solidFill>
                <a:schemeClr val="tx1"/>
              </a:solidFill>
              <a:latin typeface="Calibri" panose="020F0502020204030204" pitchFamily="34" charset="0"/>
              <a:cs typeface="Calibri" panose="020F0502020204030204" pitchFamily="34" charset="0"/>
            </a:rPr>
            <a:t>Policies are being developed with Ventilation, Electrical and Lifts being launched this year.</a:t>
          </a:r>
        </a:p>
      </dsp:txBody>
      <dsp:txXfrm>
        <a:off x="3138553" y="3941369"/>
        <a:ext cx="1679188" cy="1119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0C2BD-4644-4A35-B8C5-6F899A1DAE9E}">
      <dsp:nvSpPr>
        <dsp:cNvPr id="0" name=""/>
        <dsp:cNvSpPr/>
      </dsp:nvSpPr>
      <dsp:spPr>
        <a:xfrm rot="16200000">
          <a:off x="-1843278" y="2713975"/>
          <a:ext cx="4152281" cy="3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046" bIns="0" numCol="1" spcCol="1270" anchor="t" anchorCtr="0">
          <a:noAutofit/>
        </a:bodyPr>
        <a:lstStyle/>
        <a:p>
          <a:pPr marL="0" lvl="0" indent="0" algn="r" defTabSz="1022350">
            <a:lnSpc>
              <a:spcPct val="90000"/>
            </a:lnSpc>
            <a:spcBef>
              <a:spcPct val="0"/>
            </a:spcBef>
            <a:spcAft>
              <a:spcPct val="35000"/>
            </a:spcAft>
            <a:buNone/>
          </a:pPr>
          <a:r>
            <a:rPr lang="en-GB" sz="2300" b="1" kern="1200">
              <a:solidFill>
                <a:schemeClr val="tx2"/>
              </a:solidFill>
            </a:rPr>
            <a:t>Compliance</a:t>
          </a:r>
        </a:p>
      </dsp:txBody>
      <dsp:txXfrm>
        <a:off x="-1843278" y="2713975"/>
        <a:ext cx="4152281" cy="326603"/>
      </dsp:txXfrm>
    </dsp:sp>
    <dsp:sp modelId="{25DDD9F3-BAD4-4D85-8277-25224923BF9C}">
      <dsp:nvSpPr>
        <dsp:cNvPr id="0" name=""/>
        <dsp:cNvSpPr/>
      </dsp:nvSpPr>
      <dsp:spPr>
        <a:xfrm>
          <a:off x="396163" y="801136"/>
          <a:ext cx="1626833" cy="4152281"/>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88046"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kern="1200"/>
            <a:t>Improvements to Compliance Tracking process including remedial works.</a:t>
          </a:r>
        </a:p>
        <a:p>
          <a:pPr marL="114300" lvl="1" indent="-114300" algn="l" defTabSz="577850">
            <a:lnSpc>
              <a:spcPct val="90000"/>
            </a:lnSpc>
            <a:spcBef>
              <a:spcPct val="0"/>
            </a:spcBef>
            <a:spcAft>
              <a:spcPct val="15000"/>
            </a:spcAft>
            <a:buChar char="•"/>
          </a:pPr>
          <a:endParaRPr lang="en-GB" sz="1300" kern="1200"/>
        </a:p>
        <a:p>
          <a:pPr marL="114300" lvl="1" indent="-114300" algn="l" defTabSz="577850">
            <a:lnSpc>
              <a:spcPct val="90000"/>
            </a:lnSpc>
            <a:spcBef>
              <a:spcPct val="0"/>
            </a:spcBef>
            <a:spcAft>
              <a:spcPct val="15000"/>
            </a:spcAft>
            <a:buChar char="•"/>
          </a:pPr>
          <a:r>
            <a:rPr lang="en-GB" sz="1300" kern="1200"/>
            <a:t>Further Policy development and implementation.</a:t>
          </a:r>
        </a:p>
        <a:p>
          <a:pPr marL="114300" lvl="1" indent="-114300" algn="l" defTabSz="577850">
            <a:lnSpc>
              <a:spcPct val="90000"/>
            </a:lnSpc>
            <a:spcBef>
              <a:spcPct val="0"/>
            </a:spcBef>
            <a:spcAft>
              <a:spcPct val="15000"/>
            </a:spcAft>
            <a:buChar char="•"/>
          </a:pPr>
          <a:endParaRPr lang="en-GB" sz="1300" kern="1200"/>
        </a:p>
      </dsp:txBody>
      <dsp:txXfrm>
        <a:off x="396163" y="801136"/>
        <a:ext cx="1626833" cy="4152281"/>
      </dsp:txXfrm>
    </dsp:sp>
    <dsp:sp modelId="{F929C998-1C8C-4FDF-8666-2760E66A5BD5}">
      <dsp:nvSpPr>
        <dsp:cNvPr id="0" name=""/>
        <dsp:cNvSpPr/>
      </dsp:nvSpPr>
      <dsp:spPr>
        <a:xfrm>
          <a:off x="69559" y="370019"/>
          <a:ext cx="653207" cy="6532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tx2"/>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83EE5498-5FF5-40C5-9853-FDFEB700E9CB}">
      <dsp:nvSpPr>
        <dsp:cNvPr id="0" name=""/>
        <dsp:cNvSpPr/>
      </dsp:nvSpPr>
      <dsp:spPr>
        <a:xfrm rot="16200000">
          <a:off x="537858" y="2713975"/>
          <a:ext cx="4152281" cy="3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046" bIns="0" numCol="1" spcCol="1270" anchor="t" anchorCtr="0">
          <a:noAutofit/>
        </a:bodyPr>
        <a:lstStyle/>
        <a:p>
          <a:pPr marL="0" lvl="0" indent="0" algn="r" defTabSz="1022350">
            <a:lnSpc>
              <a:spcPct val="90000"/>
            </a:lnSpc>
            <a:spcBef>
              <a:spcPct val="0"/>
            </a:spcBef>
            <a:spcAft>
              <a:spcPct val="35000"/>
            </a:spcAft>
            <a:buNone/>
          </a:pPr>
          <a:r>
            <a:rPr lang="en-GB" sz="2300" b="1" kern="1200">
              <a:solidFill>
                <a:schemeClr val="accent2"/>
              </a:solidFill>
            </a:rPr>
            <a:t>Estates Management</a:t>
          </a:r>
        </a:p>
      </dsp:txBody>
      <dsp:txXfrm>
        <a:off x="537858" y="2713975"/>
        <a:ext cx="4152281" cy="326603"/>
      </dsp:txXfrm>
    </dsp:sp>
    <dsp:sp modelId="{51D02F61-11BD-4116-B72A-3CA9F8952540}">
      <dsp:nvSpPr>
        <dsp:cNvPr id="0" name=""/>
        <dsp:cNvSpPr/>
      </dsp:nvSpPr>
      <dsp:spPr>
        <a:xfrm>
          <a:off x="2777301" y="801136"/>
          <a:ext cx="1626833" cy="4152281"/>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88046" rIns="120904" bIns="120904"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kern="1200"/>
            <a:t>Further development of Technical Specifications.</a:t>
          </a:r>
        </a:p>
        <a:p>
          <a:pPr marL="114300" lvl="1" indent="-114300" algn="l" defTabSz="577850">
            <a:lnSpc>
              <a:spcPct val="90000"/>
            </a:lnSpc>
            <a:spcBef>
              <a:spcPct val="0"/>
            </a:spcBef>
            <a:spcAft>
              <a:spcPct val="15000"/>
            </a:spcAft>
            <a:buFont typeface="Arial" panose="020B0604020202020204" pitchFamily="34" charset="0"/>
            <a:buChar char="•"/>
          </a:pPr>
          <a:endParaRPr lang="en-GB" sz="1300" kern="1200"/>
        </a:p>
        <a:p>
          <a:pPr marL="114300" lvl="1" indent="-114300" algn="l" defTabSz="577850">
            <a:lnSpc>
              <a:spcPct val="90000"/>
            </a:lnSpc>
            <a:spcBef>
              <a:spcPct val="0"/>
            </a:spcBef>
            <a:spcAft>
              <a:spcPct val="15000"/>
            </a:spcAft>
            <a:buFont typeface="Arial" panose="020B0604020202020204" pitchFamily="34" charset="0"/>
            <a:buChar char="•"/>
          </a:pPr>
          <a:r>
            <a:rPr lang="en-GB" sz="1300" kern="1200"/>
            <a:t>Continuing to identify and address Engineering and Infrastructure issues.</a:t>
          </a:r>
        </a:p>
        <a:p>
          <a:pPr marL="114300" lvl="1" indent="-114300" algn="l" defTabSz="577850">
            <a:lnSpc>
              <a:spcPct val="90000"/>
            </a:lnSpc>
            <a:spcBef>
              <a:spcPct val="0"/>
            </a:spcBef>
            <a:spcAft>
              <a:spcPct val="15000"/>
            </a:spcAft>
            <a:buFont typeface="Arial" panose="020B0604020202020204" pitchFamily="34" charset="0"/>
            <a:buChar char="•"/>
          </a:pPr>
          <a:endParaRPr lang="en-GB" sz="1300" kern="1200"/>
        </a:p>
        <a:p>
          <a:pPr marL="114300" lvl="1" indent="-114300" algn="l" defTabSz="577850">
            <a:lnSpc>
              <a:spcPct val="90000"/>
            </a:lnSpc>
            <a:spcBef>
              <a:spcPct val="0"/>
            </a:spcBef>
            <a:spcAft>
              <a:spcPct val="15000"/>
            </a:spcAft>
            <a:buFont typeface="Arial" panose="020B0604020202020204" pitchFamily="34" charset="0"/>
            <a:buChar char="•"/>
          </a:pPr>
          <a:r>
            <a:rPr lang="en-GB" sz="1300" kern="1200"/>
            <a:t>Reduction in Back Log Maintenance (based on Six Facet Surveys)</a:t>
          </a:r>
        </a:p>
      </dsp:txBody>
      <dsp:txXfrm>
        <a:off x="2777301" y="801136"/>
        <a:ext cx="1626833" cy="4152281"/>
      </dsp:txXfrm>
    </dsp:sp>
    <dsp:sp modelId="{E51EEF90-1B43-442A-897D-3079310EDA57}">
      <dsp:nvSpPr>
        <dsp:cNvPr id="0" name=""/>
        <dsp:cNvSpPr/>
      </dsp:nvSpPr>
      <dsp:spPr>
        <a:xfrm>
          <a:off x="2450697" y="370019"/>
          <a:ext cx="653207" cy="6532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accent2"/>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8FDFC922-FC3C-4A52-9195-D0091DCB51F1}">
      <dsp:nvSpPr>
        <dsp:cNvPr id="0" name=""/>
        <dsp:cNvSpPr/>
      </dsp:nvSpPr>
      <dsp:spPr>
        <a:xfrm rot="16200000">
          <a:off x="2918996" y="2713975"/>
          <a:ext cx="4152281" cy="3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046" bIns="0" numCol="1" spcCol="1270" anchor="t" anchorCtr="0">
          <a:noAutofit/>
        </a:bodyPr>
        <a:lstStyle/>
        <a:p>
          <a:pPr marL="0" lvl="0" indent="0" algn="r" defTabSz="1022350">
            <a:lnSpc>
              <a:spcPct val="90000"/>
            </a:lnSpc>
            <a:spcBef>
              <a:spcPct val="0"/>
            </a:spcBef>
            <a:spcAft>
              <a:spcPct val="35000"/>
            </a:spcAft>
            <a:buNone/>
          </a:pPr>
          <a:r>
            <a:rPr lang="en-GB" sz="2300" b="1" kern="1200">
              <a:solidFill>
                <a:schemeClr val="accent5"/>
              </a:solidFill>
              <a:ea typeface="Nunito Sans" pitchFamily="34" charset="-122"/>
              <a:cs typeface="Nunito Sans" pitchFamily="34" charset="-120"/>
            </a:rPr>
            <a:t>PMO/Performance</a:t>
          </a:r>
          <a:endParaRPr lang="en-GB" sz="2300" kern="1200">
            <a:solidFill>
              <a:schemeClr val="accent5"/>
            </a:solidFill>
          </a:endParaRPr>
        </a:p>
      </dsp:txBody>
      <dsp:txXfrm>
        <a:off x="2918996" y="2713975"/>
        <a:ext cx="4152281" cy="326603"/>
      </dsp:txXfrm>
    </dsp:sp>
    <dsp:sp modelId="{49634E81-470E-4D56-9214-48821F00A33C}">
      <dsp:nvSpPr>
        <dsp:cNvPr id="0" name=""/>
        <dsp:cNvSpPr/>
      </dsp:nvSpPr>
      <dsp:spPr>
        <a:xfrm>
          <a:off x="5158439" y="801136"/>
          <a:ext cx="1626833" cy="4152281"/>
        </a:xfrm>
        <a:prstGeom prst="rect">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88046" rIns="120904" bIns="120904"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kern="1200">
              <a:ea typeface="Nunito Sans" pitchFamily="34" charset="-122"/>
              <a:cs typeface="Nunito Sans" pitchFamily="34" charset="-120"/>
            </a:rPr>
            <a:t>Development of further reporting mechanisms</a:t>
          </a:r>
          <a:endParaRPr lang="en-GB" sz="1300" kern="1200"/>
        </a:p>
        <a:p>
          <a:pPr marL="114300" lvl="1" indent="-114300" algn="l" defTabSz="577850">
            <a:lnSpc>
              <a:spcPct val="90000"/>
            </a:lnSpc>
            <a:spcBef>
              <a:spcPct val="0"/>
            </a:spcBef>
            <a:spcAft>
              <a:spcPct val="15000"/>
            </a:spcAft>
            <a:buFont typeface="Arial" panose="020B0604020202020204" pitchFamily="34" charset="0"/>
            <a:buChar char="•"/>
          </a:pPr>
          <a:endParaRPr lang="en-GB" sz="1300" kern="1200"/>
        </a:p>
        <a:p>
          <a:pPr marL="114300" lvl="1" indent="-114300" algn="l" defTabSz="577850">
            <a:lnSpc>
              <a:spcPct val="90000"/>
            </a:lnSpc>
            <a:spcBef>
              <a:spcPct val="0"/>
            </a:spcBef>
            <a:spcAft>
              <a:spcPct val="15000"/>
            </a:spcAft>
            <a:buFont typeface="Arial" panose="020B0604020202020204" pitchFamily="34" charset="0"/>
            <a:buChar char="•"/>
          </a:pPr>
          <a:r>
            <a:rPr lang="en-GB" sz="1300" kern="1200">
              <a:ea typeface="Nunito Sans" pitchFamily="34" charset="-122"/>
              <a:cs typeface="Nunito Sans" pitchFamily="34" charset="-120"/>
            </a:rPr>
            <a:t>Supporting improvements to Capital Programme and Governance Structure.</a:t>
          </a:r>
          <a:endParaRPr lang="en-GB" sz="1300" kern="1200"/>
        </a:p>
        <a:p>
          <a:pPr marL="114300" lvl="1" indent="-114300" algn="l" defTabSz="577850">
            <a:lnSpc>
              <a:spcPct val="90000"/>
            </a:lnSpc>
            <a:spcBef>
              <a:spcPct val="0"/>
            </a:spcBef>
            <a:spcAft>
              <a:spcPct val="15000"/>
            </a:spcAft>
            <a:buFont typeface="Arial" panose="020B0604020202020204" pitchFamily="34" charset="0"/>
            <a:buChar char="•"/>
          </a:pPr>
          <a:endParaRPr lang="en-GB" sz="1300" kern="1200"/>
        </a:p>
        <a:p>
          <a:pPr marL="114300" lvl="1" indent="-114300" algn="l" defTabSz="577850">
            <a:lnSpc>
              <a:spcPct val="90000"/>
            </a:lnSpc>
            <a:spcBef>
              <a:spcPct val="0"/>
            </a:spcBef>
            <a:spcAft>
              <a:spcPct val="15000"/>
            </a:spcAft>
            <a:buFont typeface="Arial" panose="020B0604020202020204" pitchFamily="34" charset="0"/>
            <a:buChar char="•"/>
          </a:pPr>
          <a:r>
            <a:rPr lang="en-GB" sz="1300" kern="1200"/>
            <a:t>Document Management System development.</a:t>
          </a:r>
        </a:p>
      </dsp:txBody>
      <dsp:txXfrm>
        <a:off x="5158439" y="801136"/>
        <a:ext cx="1626833" cy="4152281"/>
      </dsp:txXfrm>
    </dsp:sp>
    <dsp:sp modelId="{66F1005A-D8DA-4AF3-8500-4EFC74D6F2D4}">
      <dsp:nvSpPr>
        <dsp:cNvPr id="0" name=""/>
        <dsp:cNvSpPr/>
      </dsp:nvSpPr>
      <dsp:spPr>
        <a:xfrm>
          <a:off x="4831835" y="370019"/>
          <a:ext cx="653207" cy="6532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accent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DA2A9821-0964-4D62-A97E-71D3770D6707}">
      <dsp:nvSpPr>
        <dsp:cNvPr id="0" name=""/>
        <dsp:cNvSpPr/>
      </dsp:nvSpPr>
      <dsp:spPr>
        <a:xfrm rot="16200000">
          <a:off x="5300134" y="2713975"/>
          <a:ext cx="4152281" cy="3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046" bIns="0" numCol="1" spcCol="1270" anchor="t" anchorCtr="0">
          <a:noAutofit/>
        </a:bodyPr>
        <a:lstStyle/>
        <a:p>
          <a:pPr marL="0" lvl="0" indent="0" algn="r" defTabSz="1022350">
            <a:lnSpc>
              <a:spcPct val="90000"/>
            </a:lnSpc>
            <a:spcBef>
              <a:spcPct val="0"/>
            </a:spcBef>
            <a:spcAft>
              <a:spcPct val="35000"/>
            </a:spcAft>
            <a:buFont typeface="Arial" panose="020B0604020202020204" pitchFamily="34" charset="0"/>
            <a:buNone/>
          </a:pPr>
          <a:r>
            <a:rPr lang="en-GB" sz="2300" b="1" kern="1200">
              <a:solidFill>
                <a:schemeClr val="accent6"/>
              </a:solidFill>
            </a:rPr>
            <a:t>Hard FM Tender</a:t>
          </a:r>
        </a:p>
      </dsp:txBody>
      <dsp:txXfrm>
        <a:off x="5300134" y="2713975"/>
        <a:ext cx="4152281" cy="326603"/>
      </dsp:txXfrm>
    </dsp:sp>
    <dsp:sp modelId="{1E98466E-DE79-4A65-BE10-3BBAB41527EC}">
      <dsp:nvSpPr>
        <dsp:cNvPr id="0" name=""/>
        <dsp:cNvSpPr/>
      </dsp:nvSpPr>
      <dsp:spPr>
        <a:xfrm>
          <a:off x="7539576" y="801136"/>
          <a:ext cx="1626833" cy="4152281"/>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88046"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kern="1200">
              <a:ea typeface="Nunito Sans" pitchFamily="34" charset="-122"/>
              <a:cs typeface="Nunito Sans" pitchFamily="34" charset="-120"/>
            </a:rPr>
            <a:t>Appointment of Hard FM Contractor by 1</a:t>
          </a:r>
          <a:r>
            <a:rPr lang="en-GB" sz="1300" kern="1200" baseline="30000">
              <a:ea typeface="Nunito Sans" pitchFamily="34" charset="-122"/>
              <a:cs typeface="Nunito Sans" pitchFamily="34" charset="-120"/>
            </a:rPr>
            <a:t>st</a:t>
          </a:r>
          <a:r>
            <a:rPr lang="en-GB" sz="1300" kern="1200">
              <a:ea typeface="Nunito Sans" pitchFamily="34" charset="-122"/>
              <a:cs typeface="Nunito Sans" pitchFamily="34" charset="-120"/>
            </a:rPr>
            <a:t> of November 2025.</a:t>
          </a:r>
          <a:endParaRPr lang="en-GB" sz="1300" kern="1200"/>
        </a:p>
        <a:p>
          <a:pPr marL="114300" lvl="1" indent="-114300" algn="l" defTabSz="577850">
            <a:lnSpc>
              <a:spcPct val="90000"/>
            </a:lnSpc>
            <a:spcBef>
              <a:spcPct val="0"/>
            </a:spcBef>
            <a:spcAft>
              <a:spcPct val="15000"/>
            </a:spcAft>
            <a:buChar char="•"/>
          </a:pPr>
          <a:endParaRPr lang="en-GB" sz="1300" kern="1200"/>
        </a:p>
        <a:p>
          <a:pPr marL="114300" lvl="1" indent="-114300" algn="l" defTabSz="577850">
            <a:lnSpc>
              <a:spcPct val="90000"/>
            </a:lnSpc>
            <a:spcBef>
              <a:spcPct val="0"/>
            </a:spcBef>
            <a:spcAft>
              <a:spcPct val="15000"/>
            </a:spcAft>
            <a:buChar char="•"/>
          </a:pPr>
          <a:r>
            <a:rPr lang="en-GB" sz="1300" kern="1200"/>
            <a:t>Communication plan implemented to inform colleagues of changes.</a:t>
          </a:r>
        </a:p>
      </dsp:txBody>
      <dsp:txXfrm>
        <a:off x="7539576" y="801136"/>
        <a:ext cx="1626833" cy="4152281"/>
      </dsp:txXfrm>
    </dsp:sp>
    <dsp:sp modelId="{00AAFE7B-897F-4C97-8913-19EF40E773B3}">
      <dsp:nvSpPr>
        <dsp:cNvPr id="0" name=""/>
        <dsp:cNvSpPr/>
      </dsp:nvSpPr>
      <dsp:spPr>
        <a:xfrm>
          <a:off x="7212972" y="370019"/>
          <a:ext cx="653207" cy="653207"/>
        </a:xfrm>
        <a:prstGeom prst="rect">
          <a:avLst/>
        </a:prstGeom>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accent6"/>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F91BC3F1-3217-4BEE-B694-05AD8D24FFAB}">
      <dsp:nvSpPr>
        <dsp:cNvPr id="0" name=""/>
        <dsp:cNvSpPr/>
      </dsp:nvSpPr>
      <dsp:spPr>
        <a:xfrm rot="16200000">
          <a:off x="7681271" y="2713975"/>
          <a:ext cx="4152281" cy="32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046" bIns="0" numCol="1" spcCol="1270" anchor="t" anchorCtr="0">
          <a:noAutofit/>
        </a:bodyPr>
        <a:lstStyle/>
        <a:p>
          <a:pPr marL="0" lvl="0" indent="0" algn="r" defTabSz="1022350">
            <a:lnSpc>
              <a:spcPct val="90000"/>
            </a:lnSpc>
            <a:spcBef>
              <a:spcPct val="0"/>
            </a:spcBef>
            <a:spcAft>
              <a:spcPct val="35000"/>
            </a:spcAft>
            <a:buNone/>
          </a:pPr>
          <a:r>
            <a:rPr lang="en-GB" sz="2300" b="1" kern="1200">
              <a:solidFill>
                <a:schemeClr val="bg1">
                  <a:lumMod val="50000"/>
                </a:schemeClr>
              </a:solidFill>
            </a:rPr>
            <a:t>Business Centre</a:t>
          </a:r>
        </a:p>
      </dsp:txBody>
      <dsp:txXfrm>
        <a:off x="7681271" y="2713975"/>
        <a:ext cx="4152281" cy="326603"/>
      </dsp:txXfrm>
    </dsp:sp>
    <dsp:sp modelId="{6603C3CB-7BFE-461F-83F7-CE0885ED83FB}">
      <dsp:nvSpPr>
        <dsp:cNvPr id="0" name=""/>
        <dsp:cNvSpPr/>
      </dsp:nvSpPr>
      <dsp:spPr>
        <a:xfrm>
          <a:off x="9920714" y="801136"/>
          <a:ext cx="1626833" cy="4152281"/>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88046"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kern="1200"/>
            <a:t>Review of Business Centre function so that it aligns with new Hard FM Contract.</a:t>
          </a:r>
        </a:p>
      </dsp:txBody>
      <dsp:txXfrm>
        <a:off x="9920714" y="801136"/>
        <a:ext cx="1626833" cy="4152281"/>
      </dsp:txXfrm>
    </dsp:sp>
    <dsp:sp modelId="{E9563F2C-DE0A-48C0-AD4F-A0BCEDDDCC80}">
      <dsp:nvSpPr>
        <dsp:cNvPr id="0" name=""/>
        <dsp:cNvSpPr/>
      </dsp:nvSpPr>
      <dsp:spPr>
        <a:xfrm>
          <a:off x="9594110" y="370019"/>
          <a:ext cx="653207" cy="65320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bg1">
              <a:lumMod val="5000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492BD-1B7C-42E9-AF28-E009C8B98666}" type="datetimeFigureOut">
              <a:rPr lang="en-GB" smtClean="0"/>
              <a:t>24/07/2025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85476-2567-48F1-A03A-DC57DB5F701C}" type="slidenum">
              <a:rPr lang="en-GB" smtClean="0"/>
              <a:t>‹#›</a:t>
            </a:fld>
            <a:endParaRPr lang="en-GB"/>
          </a:p>
        </p:txBody>
      </p:sp>
    </p:spTree>
    <p:extLst>
      <p:ext uri="{BB962C8B-B14F-4D97-AF65-F5344CB8AC3E}">
        <p14:creationId xmlns:p14="http://schemas.microsoft.com/office/powerpoint/2010/main" val="219578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279E7-7EEF-427F-A0D0-189236B4BD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5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C2B06-D46D-CA63-9727-093757D8E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381DC-9CB9-A121-4835-9F383D3C7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6C41D-D33C-F2C4-FA5F-DB184A4A45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7E3698-557F-0051-528D-32B64A5526AC}"/>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2378540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B85476-2567-48F1-A03A-DC57DB5F701C}" type="slidenum">
              <a:rPr lang="en-GB" smtClean="0"/>
              <a:t>11</a:t>
            </a:fld>
            <a:endParaRPr lang="en-GB"/>
          </a:p>
        </p:txBody>
      </p:sp>
    </p:spTree>
    <p:extLst>
      <p:ext uri="{BB962C8B-B14F-4D97-AF65-F5344CB8AC3E}">
        <p14:creationId xmlns:p14="http://schemas.microsoft.com/office/powerpoint/2010/main" val="864656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B85476-2567-48F1-A03A-DC57DB5F701C}" type="slidenum">
              <a:rPr lang="en-GB" smtClean="0"/>
              <a:t>14</a:t>
            </a:fld>
            <a:endParaRPr lang="en-GB"/>
          </a:p>
        </p:txBody>
      </p:sp>
    </p:spTree>
    <p:extLst>
      <p:ext uri="{BB962C8B-B14F-4D97-AF65-F5344CB8AC3E}">
        <p14:creationId xmlns:p14="http://schemas.microsoft.com/office/powerpoint/2010/main" val="160059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148082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315761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3876922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pic>
        <p:nvPicPr>
          <p:cNvPr id="5" name="Picture 4" descr="Text&#10;&#10;Description automatically generated with medium confidence">
            <a:extLst>
              <a:ext uri="{FF2B5EF4-FFF2-40B4-BE49-F238E27FC236}">
                <a16:creationId xmlns:a16="http://schemas.microsoft.com/office/drawing/2014/main" id="{CF15EB36-D26F-65FA-5E39-333619C84A84}"/>
              </a:ext>
            </a:extLst>
          </p:cNvPr>
          <p:cNvPicPr>
            <a:picLocks noChangeAspect="1"/>
          </p:cNvPicPr>
          <p:nvPr userDrawn="1"/>
        </p:nvPicPr>
        <p:blipFill>
          <a:blip r:embed="rId2"/>
          <a:stretch>
            <a:fillRect/>
          </a:stretch>
        </p:blipFill>
        <p:spPr>
          <a:xfrm>
            <a:off x="10723387" y="119634"/>
            <a:ext cx="1310570" cy="802131"/>
          </a:xfrm>
          <a:prstGeom prst="rect">
            <a:avLst/>
          </a:prstGeom>
        </p:spPr>
      </p:pic>
      <p:sp>
        <p:nvSpPr>
          <p:cNvPr id="6" name="Rectangle 5">
            <a:extLst>
              <a:ext uri="{FF2B5EF4-FFF2-40B4-BE49-F238E27FC236}">
                <a16:creationId xmlns:a16="http://schemas.microsoft.com/office/drawing/2014/main" id="{77759C49-E136-69EA-B0C4-3783E4C3DBE4}"/>
              </a:ext>
            </a:extLst>
          </p:cNvPr>
          <p:cNvSpPr/>
          <p:nvPr userDrawn="1"/>
        </p:nvSpPr>
        <p:spPr>
          <a:xfrm>
            <a:off x="-1" y="0"/>
            <a:ext cx="12191999" cy="802131"/>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medium confidence">
            <a:extLst>
              <a:ext uri="{FF2B5EF4-FFF2-40B4-BE49-F238E27FC236}">
                <a16:creationId xmlns:a16="http://schemas.microsoft.com/office/drawing/2014/main" id="{D79A1A8A-83C3-2D9A-362F-449041C8475B}"/>
              </a:ext>
            </a:extLst>
          </p:cNvPr>
          <p:cNvPicPr>
            <a:picLocks noChangeAspect="1"/>
          </p:cNvPicPr>
          <p:nvPr userDrawn="1"/>
        </p:nvPicPr>
        <p:blipFill>
          <a:blip r:embed="rId2"/>
          <a:stretch>
            <a:fillRect/>
          </a:stretch>
        </p:blipFill>
        <p:spPr>
          <a:xfrm>
            <a:off x="10723387" y="-6486"/>
            <a:ext cx="1310570" cy="802131"/>
          </a:xfrm>
          <a:prstGeom prst="rect">
            <a:avLst/>
          </a:prstGeom>
        </p:spPr>
      </p:pic>
    </p:spTree>
    <p:extLst>
      <p:ext uri="{BB962C8B-B14F-4D97-AF65-F5344CB8AC3E}">
        <p14:creationId xmlns:p14="http://schemas.microsoft.com/office/powerpoint/2010/main" val="391056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pic>
        <p:nvPicPr>
          <p:cNvPr id="5" name="Picture 4" descr="Text&#10;&#10;Description automatically generated with medium confidence">
            <a:extLst>
              <a:ext uri="{FF2B5EF4-FFF2-40B4-BE49-F238E27FC236}">
                <a16:creationId xmlns:a16="http://schemas.microsoft.com/office/drawing/2014/main" id="{01EB0295-3F6A-381F-F7B1-3B2F98E71F4B}"/>
              </a:ext>
            </a:extLst>
          </p:cNvPr>
          <p:cNvPicPr>
            <a:picLocks noChangeAspect="1"/>
          </p:cNvPicPr>
          <p:nvPr userDrawn="1"/>
        </p:nvPicPr>
        <p:blipFill>
          <a:blip r:embed="rId2"/>
          <a:stretch>
            <a:fillRect/>
          </a:stretch>
        </p:blipFill>
        <p:spPr>
          <a:xfrm>
            <a:off x="10723387" y="119634"/>
            <a:ext cx="1310570" cy="802131"/>
          </a:xfrm>
          <a:prstGeom prst="rect">
            <a:avLst/>
          </a:prstGeom>
        </p:spPr>
      </p:pic>
      <p:sp>
        <p:nvSpPr>
          <p:cNvPr id="6" name="Rectangle 5">
            <a:extLst>
              <a:ext uri="{FF2B5EF4-FFF2-40B4-BE49-F238E27FC236}">
                <a16:creationId xmlns:a16="http://schemas.microsoft.com/office/drawing/2014/main" id="{F94CE8BA-9F5E-BBB9-B7F4-09ACB095B802}"/>
              </a:ext>
            </a:extLst>
          </p:cNvPr>
          <p:cNvSpPr/>
          <p:nvPr userDrawn="1"/>
        </p:nvSpPr>
        <p:spPr>
          <a:xfrm>
            <a:off x="-1" y="0"/>
            <a:ext cx="12191999" cy="802131"/>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medium confidence">
            <a:extLst>
              <a:ext uri="{FF2B5EF4-FFF2-40B4-BE49-F238E27FC236}">
                <a16:creationId xmlns:a16="http://schemas.microsoft.com/office/drawing/2014/main" id="{FCAE8C15-41F9-C8C1-CEBB-C16CD9158454}"/>
              </a:ext>
            </a:extLst>
          </p:cNvPr>
          <p:cNvPicPr>
            <a:picLocks noChangeAspect="1"/>
          </p:cNvPicPr>
          <p:nvPr userDrawn="1"/>
        </p:nvPicPr>
        <p:blipFill>
          <a:blip r:embed="rId2"/>
          <a:stretch>
            <a:fillRect/>
          </a:stretch>
        </p:blipFill>
        <p:spPr>
          <a:xfrm>
            <a:off x="10723387" y="-6486"/>
            <a:ext cx="1310570" cy="802131"/>
          </a:xfrm>
          <a:prstGeom prst="rect">
            <a:avLst/>
          </a:prstGeom>
        </p:spPr>
      </p:pic>
    </p:spTree>
    <p:extLst>
      <p:ext uri="{BB962C8B-B14F-4D97-AF65-F5344CB8AC3E}">
        <p14:creationId xmlns:p14="http://schemas.microsoft.com/office/powerpoint/2010/main" val="396651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pic>
        <p:nvPicPr>
          <p:cNvPr id="5" name="Picture 4" descr="Text&#10;&#10;Description automatically generated with medium confidence">
            <a:extLst>
              <a:ext uri="{FF2B5EF4-FFF2-40B4-BE49-F238E27FC236}">
                <a16:creationId xmlns:a16="http://schemas.microsoft.com/office/drawing/2014/main" id="{67F287C5-3ED5-08E3-B1F1-7DDE08DD1FF6}"/>
              </a:ext>
            </a:extLst>
          </p:cNvPr>
          <p:cNvPicPr>
            <a:picLocks noChangeAspect="1"/>
          </p:cNvPicPr>
          <p:nvPr userDrawn="1"/>
        </p:nvPicPr>
        <p:blipFill>
          <a:blip r:embed="rId2"/>
          <a:stretch>
            <a:fillRect/>
          </a:stretch>
        </p:blipFill>
        <p:spPr>
          <a:xfrm>
            <a:off x="10723387" y="119634"/>
            <a:ext cx="1310570" cy="802131"/>
          </a:xfrm>
          <a:prstGeom prst="rect">
            <a:avLst/>
          </a:prstGeom>
        </p:spPr>
      </p:pic>
      <p:sp>
        <p:nvSpPr>
          <p:cNvPr id="6" name="Rectangle 5">
            <a:extLst>
              <a:ext uri="{FF2B5EF4-FFF2-40B4-BE49-F238E27FC236}">
                <a16:creationId xmlns:a16="http://schemas.microsoft.com/office/drawing/2014/main" id="{5152EE08-0F90-EF0A-5A54-846E910D46BF}"/>
              </a:ext>
            </a:extLst>
          </p:cNvPr>
          <p:cNvSpPr/>
          <p:nvPr userDrawn="1"/>
        </p:nvSpPr>
        <p:spPr>
          <a:xfrm>
            <a:off x="-1" y="0"/>
            <a:ext cx="12191999" cy="802131"/>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medium confidence">
            <a:extLst>
              <a:ext uri="{FF2B5EF4-FFF2-40B4-BE49-F238E27FC236}">
                <a16:creationId xmlns:a16="http://schemas.microsoft.com/office/drawing/2014/main" id="{A6322109-83EE-0FE4-89E4-F64EB11A48D6}"/>
              </a:ext>
            </a:extLst>
          </p:cNvPr>
          <p:cNvPicPr>
            <a:picLocks noChangeAspect="1"/>
          </p:cNvPicPr>
          <p:nvPr userDrawn="1"/>
        </p:nvPicPr>
        <p:blipFill>
          <a:blip r:embed="rId2"/>
          <a:stretch>
            <a:fillRect/>
          </a:stretch>
        </p:blipFill>
        <p:spPr>
          <a:xfrm>
            <a:off x="10723387" y="-6486"/>
            <a:ext cx="1310570" cy="802131"/>
          </a:xfrm>
          <a:prstGeom prst="rect">
            <a:avLst/>
          </a:prstGeom>
        </p:spPr>
      </p:pic>
    </p:spTree>
    <p:extLst>
      <p:ext uri="{BB962C8B-B14F-4D97-AF65-F5344CB8AC3E}">
        <p14:creationId xmlns:p14="http://schemas.microsoft.com/office/powerpoint/2010/main" val="375726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pic>
        <p:nvPicPr>
          <p:cNvPr id="5" name="Picture 4" descr="Text&#10;&#10;Description automatically generated with medium confidence">
            <a:extLst>
              <a:ext uri="{FF2B5EF4-FFF2-40B4-BE49-F238E27FC236}">
                <a16:creationId xmlns:a16="http://schemas.microsoft.com/office/drawing/2014/main" id="{8273053D-6441-1028-4085-C89F9D02B8C1}"/>
              </a:ext>
            </a:extLst>
          </p:cNvPr>
          <p:cNvPicPr>
            <a:picLocks noChangeAspect="1"/>
          </p:cNvPicPr>
          <p:nvPr userDrawn="1"/>
        </p:nvPicPr>
        <p:blipFill>
          <a:blip r:embed="rId2"/>
          <a:stretch>
            <a:fillRect/>
          </a:stretch>
        </p:blipFill>
        <p:spPr>
          <a:xfrm>
            <a:off x="10723387" y="119634"/>
            <a:ext cx="1310570" cy="802131"/>
          </a:xfrm>
          <a:prstGeom prst="rect">
            <a:avLst/>
          </a:prstGeom>
        </p:spPr>
      </p:pic>
      <p:sp>
        <p:nvSpPr>
          <p:cNvPr id="6" name="Rectangle 5">
            <a:extLst>
              <a:ext uri="{FF2B5EF4-FFF2-40B4-BE49-F238E27FC236}">
                <a16:creationId xmlns:a16="http://schemas.microsoft.com/office/drawing/2014/main" id="{3ED09A2D-E085-57E4-43B9-F98108955866}"/>
              </a:ext>
            </a:extLst>
          </p:cNvPr>
          <p:cNvSpPr/>
          <p:nvPr userDrawn="1"/>
        </p:nvSpPr>
        <p:spPr>
          <a:xfrm>
            <a:off x="-1" y="0"/>
            <a:ext cx="12191999" cy="802131"/>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medium confidence">
            <a:extLst>
              <a:ext uri="{FF2B5EF4-FFF2-40B4-BE49-F238E27FC236}">
                <a16:creationId xmlns:a16="http://schemas.microsoft.com/office/drawing/2014/main" id="{885D2906-DDEA-69A7-0518-3BB5E29214EA}"/>
              </a:ext>
            </a:extLst>
          </p:cNvPr>
          <p:cNvPicPr>
            <a:picLocks noChangeAspect="1"/>
          </p:cNvPicPr>
          <p:nvPr userDrawn="1"/>
        </p:nvPicPr>
        <p:blipFill>
          <a:blip r:embed="rId2"/>
          <a:stretch>
            <a:fillRect/>
          </a:stretch>
        </p:blipFill>
        <p:spPr>
          <a:xfrm>
            <a:off x="10723387" y="-6486"/>
            <a:ext cx="1310570" cy="802131"/>
          </a:xfrm>
          <a:prstGeom prst="rect">
            <a:avLst/>
          </a:prstGeom>
        </p:spPr>
      </p:pic>
    </p:spTree>
    <p:extLst>
      <p:ext uri="{BB962C8B-B14F-4D97-AF65-F5344CB8AC3E}">
        <p14:creationId xmlns:p14="http://schemas.microsoft.com/office/powerpoint/2010/main" val="906019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sp>
        <p:nvSpPr>
          <p:cNvPr id="8" name="Rectangle 7">
            <a:extLst>
              <a:ext uri="{FF2B5EF4-FFF2-40B4-BE49-F238E27FC236}">
                <a16:creationId xmlns:a16="http://schemas.microsoft.com/office/drawing/2014/main" id="{27D7D84E-DB6F-7CAF-FD1C-BC86B35A9B39}"/>
              </a:ext>
            </a:extLst>
          </p:cNvPr>
          <p:cNvSpPr/>
          <p:nvPr userDrawn="1"/>
        </p:nvSpPr>
        <p:spPr>
          <a:xfrm>
            <a:off x="-1" y="0"/>
            <a:ext cx="12191999" cy="802131"/>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medium confidence">
            <a:extLst>
              <a:ext uri="{FF2B5EF4-FFF2-40B4-BE49-F238E27FC236}">
                <a16:creationId xmlns:a16="http://schemas.microsoft.com/office/drawing/2014/main" id="{95D3FBB8-8163-ED36-643B-AD2373B2C14F}"/>
              </a:ext>
            </a:extLst>
          </p:cNvPr>
          <p:cNvPicPr>
            <a:picLocks noChangeAspect="1"/>
          </p:cNvPicPr>
          <p:nvPr userDrawn="1"/>
        </p:nvPicPr>
        <p:blipFill>
          <a:blip r:embed="rId2"/>
          <a:stretch>
            <a:fillRect/>
          </a:stretch>
        </p:blipFill>
        <p:spPr>
          <a:xfrm>
            <a:off x="10723387" y="-6486"/>
            <a:ext cx="1310570" cy="802131"/>
          </a:xfrm>
          <a:prstGeom prst="rect">
            <a:avLst/>
          </a:prstGeom>
        </p:spPr>
      </p:pic>
    </p:spTree>
    <p:extLst>
      <p:ext uri="{BB962C8B-B14F-4D97-AF65-F5344CB8AC3E}">
        <p14:creationId xmlns:p14="http://schemas.microsoft.com/office/powerpoint/2010/main" val="138735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15EC43-8CBA-E7B6-E204-F5EA7EBA1BEC}"/>
              </a:ext>
            </a:extLst>
          </p:cNvPr>
          <p:cNvPicPr>
            <a:picLocks noChangeAspect="1"/>
          </p:cNvPicPr>
          <p:nvPr userDrawn="1"/>
        </p:nvPicPr>
        <p:blipFill>
          <a:blip r:embed="rId2"/>
          <a:stretch>
            <a:fillRect/>
          </a:stretch>
        </p:blipFill>
        <p:spPr>
          <a:xfrm>
            <a:off x="9744" y="0"/>
            <a:ext cx="12172511" cy="6858000"/>
          </a:xfrm>
          <a:prstGeom prst="rect">
            <a:avLst/>
          </a:prstGeom>
        </p:spPr>
      </p:pic>
    </p:spTree>
    <p:extLst>
      <p:ext uri="{BB962C8B-B14F-4D97-AF65-F5344CB8AC3E}">
        <p14:creationId xmlns:p14="http://schemas.microsoft.com/office/powerpoint/2010/main" val="740058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A4D3-18D1-2BBC-B3AA-DAAD61CE7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B618C9-357B-39D7-3DD0-2982F10DE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9686EA-A33E-42C5-1F8E-F6D84294F7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9754A7D-A8B4-02FA-C414-D9995822ED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04BD21-C0BE-213F-2C0A-70527C507B46}"/>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208840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E2D4-1162-BFFF-066C-B75618E326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C4E90E-03B1-E81B-B790-282C8D35AE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C753A5-8E56-2C4F-7939-35929C75BC7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DABD462-DE9B-67C7-BD83-3510A0473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81E3E-5978-D035-CE8A-B8BF040092F2}"/>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25048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791723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A941-49EC-A6E1-8F73-2183C9EB0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350CE3-3D4A-2593-21E9-7C49A3CFB7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ECA29-AE25-8A13-2E14-10794EBE1F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C99C64F-161A-275D-5764-F35519289A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5A5395-22ED-60E8-E999-8CF9084A3DEA}"/>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3543142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A6F8-D822-C835-C516-17594ADAD0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DC3371-54AB-7DD5-7E57-08BEC24149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A2239D-E177-53E9-316C-B78514B9F8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BC7212-05DB-8C92-1372-10D27673139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B68F8D8-F38A-BE6D-C9A4-644D69BDA8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31CDF0-E97D-7080-1C32-DF528B33BB1D}"/>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350210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BE1D-A922-2B57-5287-4DA7264730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4911CE-43A1-B772-CCE5-57BFB8F6A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0D969-1E76-B196-2A50-D0039EC9DD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CAA48F-A920-34C6-9669-46588B199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07329-AB42-66A6-9AFE-25554A4FE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AA9FE8-D5C7-B331-7981-4194612C12F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512C9BE8-C0C4-EDB8-E0BC-B1F75480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BFF334-2742-58EA-B337-01EF2E4B6F20}"/>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3069144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7814-8B03-18AD-D794-ECC759B45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8505C1-B1BC-4927-787B-5AD4F64CF69E}"/>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E6921C1D-C787-6E98-86B7-B18496C501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801807-29A5-AF5C-D2DD-2AF0AE03B69F}"/>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1182657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33E40-0FD8-0DED-08C2-4E7D7068D0C8}"/>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2A13217-0EA7-BA6C-EE8C-D360AB0F29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2E2573-6C35-C555-9F8B-CCEA155BCED0}"/>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83793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0ABC-3340-E3EF-4544-5EFC3622F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AF21BC-C287-E0A3-30E6-7B791CEC7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855AEB-1504-CB57-C31A-4CD9051D5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AE8DB-C4C8-DD66-CF5F-ECF1F595ED9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7127CDD-81E1-AA01-59A6-8EBA6CC8E4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59D49-F7C5-D331-3A5A-4EC4F81E5828}"/>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3361988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43CB-ADBD-9F27-3DA9-374472996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9D0DFD-C477-6C40-A5C1-1A5B051E9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18285D-C79D-C99D-FB0E-FF45CD2CE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59ED8-D4DB-C862-E1D3-09301FCBF1A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58D218B-7BD4-5B0B-73EB-99FC22D77F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F46B02-672B-2B39-38AE-BD23A68139C2}"/>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3435433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8161-C429-FD8B-1C06-895CF9025A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8CF231-730E-3563-84F2-83FD76B352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72B15-671C-53C5-A73D-A8C4BF9CB9F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D0AD85-5AFF-4CB6-9E62-53CEC4DA1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7C884-A4E5-AFC6-0C6F-5F2261F050F3}"/>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2202933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A3E02-9AAA-E14A-C72F-89BA12B5D5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230D8-F9D5-7990-42EA-5143345F86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F62C41-1433-49B6-F66A-7DEBDCAFA8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426B50-C0CF-EA97-6DE0-6B08B8D77A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0532F9-E878-236E-37F8-D27E96A0EE66}"/>
              </a:ext>
            </a:extLst>
          </p:cNvPr>
          <p:cNvSpPr>
            <a:spLocks noGrp="1"/>
          </p:cNvSpPr>
          <p:nvPr>
            <p:ph type="sldNum" sz="quarter" idx="12"/>
          </p:nvPr>
        </p:nvSpPr>
        <p:spPr/>
        <p:txBody>
          <a:bodyPr/>
          <a:lstStyle/>
          <a:p>
            <a:fld id="{E06210AC-3171-4577-AE26-5FC685926A95}" type="slidenum">
              <a:rPr lang="en-GB" smtClean="0"/>
              <a:t>‹#›</a:t>
            </a:fld>
            <a:endParaRPr lang="en-GB"/>
          </a:p>
        </p:txBody>
      </p:sp>
    </p:spTree>
    <p:extLst>
      <p:ext uri="{BB962C8B-B14F-4D97-AF65-F5344CB8AC3E}">
        <p14:creationId xmlns:p14="http://schemas.microsoft.com/office/powerpoint/2010/main" val="614649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15EC43-8CBA-E7B6-E204-F5EA7EBA1BEC}"/>
              </a:ext>
            </a:extLst>
          </p:cNvPr>
          <p:cNvPicPr>
            <a:picLocks noChangeAspect="1"/>
          </p:cNvPicPr>
          <p:nvPr userDrawn="1"/>
        </p:nvPicPr>
        <p:blipFill>
          <a:blip r:embed="rId2"/>
          <a:stretch>
            <a:fillRect/>
          </a:stretch>
        </p:blipFill>
        <p:spPr>
          <a:xfrm>
            <a:off x="9744" y="0"/>
            <a:ext cx="12172511" cy="6858000"/>
          </a:xfrm>
          <a:prstGeom prst="rect">
            <a:avLst/>
          </a:prstGeom>
        </p:spPr>
      </p:pic>
    </p:spTree>
    <p:extLst>
      <p:ext uri="{BB962C8B-B14F-4D97-AF65-F5344CB8AC3E}">
        <p14:creationId xmlns:p14="http://schemas.microsoft.com/office/powerpoint/2010/main" val="234843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2278337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29A1-B5F0-4E68-8F25-706E18E33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53AA19-1869-48E0-AC0B-FE406E41C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B64D51-838E-482B-AD57-9634C2CDC94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E2996BE9-B759-433E-8B79-03023953F7C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768A1C7-5833-4510-9EB5-75EDF8075488}"/>
              </a:ext>
            </a:extLst>
          </p:cNvPr>
          <p:cNvSpPr>
            <a:spLocks noGrp="1"/>
          </p:cNvSpPr>
          <p:nvPr>
            <p:ph type="sldNum" sz="quarter" idx="12"/>
          </p:nvPr>
        </p:nvSpPr>
        <p:spPr/>
        <p:txBody>
          <a:bodyPr/>
          <a:lstStyle/>
          <a:p>
            <a:fld id="{CEDDA211-5B49-4DC6-90BF-A19CB95C0D63}" type="slidenum">
              <a:rPr lang="en-GB" smtClean="0"/>
              <a:t>‹#›</a:t>
            </a:fld>
            <a:endParaRPr lang="en-GB"/>
          </a:p>
        </p:txBody>
      </p:sp>
    </p:spTree>
    <p:extLst>
      <p:ext uri="{BB962C8B-B14F-4D97-AF65-F5344CB8AC3E}">
        <p14:creationId xmlns:p14="http://schemas.microsoft.com/office/powerpoint/2010/main" val="1609395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66F7D0-7FBC-46DE-B5BD-65917223B7DE}"/>
              </a:ext>
            </a:extLst>
          </p:cNvPr>
          <p:cNvSpPr txBox="1"/>
          <p:nvPr userDrawn="1"/>
        </p:nvSpPr>
        <p:spPr>
          <a:xfrm>
            <a:off x="11676063" y="6308724"/>
            <a:ext cx="513342" cy="549275"/>
          </a:xfrm>
          <a:prstGeom prst="rect">
            <a:avLst/>
          </a:prstGeom>
          <a:noFill/>
        </p:spPr>
        <p:txBody>
          <a:bodyPr wrap="square" lIns="0" tIns="0" rIns="0" bIns="0" rtlCol="0" anchor="ctr" anchorCtr="0">
            <a:noAutofit/>
          </a:bodyPr>
          <a:lstStyle/>
          <a:p>
            <a:pPr algn="ctr"/>
            <a:fld id="{E5EF9048-77CB-4FFB-B171-1CB8BE1604D3}" type="slidenum">
              <a:rPr lang="en-GB" sz="1400" smtClean="0">
                <a:solidFill>
                  <a:schemeClr val="tx2"/>
                </a:solidFill>
              </a:rPr>
              <a:t>‹#›</a:t>
            </a:fld>
            <a:endParaRPr lang="en-GB">
              <a:solidFill>
                <a:schemeClr val="tx2"/>
              </a:solidFill>
            </a:endParaRPr>
          </a:p>
        </p:txBody>
      </p:sp>
      <p:sp>
        <p:nvSpPr>
          <p:cNvPr id="2" name="Title 1">
            <a:extLst>
              <a:ext uri="{FF2B5EF4-FFF2-40B4-BE49-F238E27FC236}">
                <a16:creationId xmlns:a16="http://schemas.microsoft.com/office/drawing/2014/main" id="{46C424AF-862B-4C42-8D80-A9E07D1823F6}"/>
              </a:ext>
            </a:extLst>
          </p:cNvPr>
          <p:cNvSpPr>
            <a:spLocks noGrp="1"/>
          </p:cNvSpPr>
          <p:nvPr>
            <p:ph type="title"/>
          </p:nvPr>
        </p:nvSpPr>
        <p:spPr>
          <a:xfrm>
            <a:off x="515937" y="189705"/>
            <a:ext cx="11160124" cy="719139"/>
          </a:xfrm>
        </p:spPr>
        <p:txBody>
          <a:bodyPr>
            <a:noAutofit/>
          </a:bodyPr>
          <a:lstStyle>
            <a:lvl1pPr>
              <a:defRPr>
                <a:solidFill>
                  <a:schemeClr val="accent4"/>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ACBBF5-3F03-41E5-AE1D-D8F131B7F543}"/>
              </a:ext>
            </a:extLst>
          </p:cNvPr>
          <p:cNvSpPr>
            <a:spLocks noGrp="1"/>
          </p:cNvSpPr>
          <p:nvPr>
            <p:ph idx="1"/>
          </p:nvPr>
        </p:nvSpPr>
        <p:spPr>
          <a:xfrm>
            <a:off x="515937" y="1449388"/>
            <a:ext cx="11160125" cy="485933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EF987F83-364E-48B0-9E04-377C52013A8F}"/>
              </a:ext>
            </a:extLst>
          </p:cNvPr>
          <p:cNvCxnSpPr/>
          <p:nvPr userDrawn="1"/>
        </p:nvCxnSpPr>
        <p:spPr>
          <a:xfrm>
            <a:off x="515937" y="655937"/>
            <a:ext cx="11160126" cy="0"/>
          </a:xfrm>
          <a:prstGeom prst="line">
            <a:avLst/>
          </a:prstGeom>
          <a:ln w="28575">
            <a:solidFill>
              <a:schemeClr val="accent5"/>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6EF2C0C6-EE0A-4394-9B65-5195F45FED37}"/>
              </a:ext>
            </a:extLst>
          </p:cNvPr>
          <p:cNvCxnSpPr/>
          <p:nvPr userDrawn="1"/>
        </p:nvCxnSpPr>
        <p:spPr>
          <a:xfrm flipH="1">
            <a:off x="11937842" y="6685006"/>
            <a:ext cx="2595" cy="172994"/>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7678771"/>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guide id="3"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159181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1560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364390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356545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168212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52A01-F0E4-4310-B5D9-FA5D256696A9}" type="slidenum">
              <a:rPr lang="en-GB" smtClean="0"/>
              <a:t>‹#›</a:t>
            </a:fld>
            <a:endParaRPr lang="en-GB"/>
          </a:p>
        </p:txBody>
      </p:sp>
    </p:spTree>
    <p:extLst>
      <p:ext uri="{BB962C8B-B14F-4D97-AF65-F5344CB8AC3E}">
        <p14:creationId xmlns:p14="http://schemas.microsoft.com/office/powerpoint/2010/main" val="207043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52A01-F0E4-4310-B5D9-FA5D256696A9}" type="slidenum">
              <a:rPr lang="en-GB" smtClean="0"/>
              <a:t>‹#›</a:t>
            </a:fld>
            <a:endParaRPr lang="en-GB"/>
          </a:p>
        </p:txBody>
      </p:sp>
      <p:pic>
        <p:nvPicPr>
          <p:cNvPr id="8" name="Picture 7" descr="Text&#10;&#10;Description automatically generated with medium confidence">
            <a:extLst>
              <a:ext uri="{FF2B5EF4-FFF2-40B4-BE49-F238E27FC236}">
                <a16:creationId xmlns:a16="http://schemas.microsoft.com/office/drawing/2014/main" id="{D25139C5-B67E-3024-F1F7-4846FB93AA17}"/>
              </a:ext>
            </a:extLst>
          </p:cNvPr>
          <p:cNvPicPr>
            <a:picLocks noChangeAspect="1"/>
          </p:cNvPicPr>
          <p:nvPr userDrawn="1"/>
        </p:nvPicPr>
        <p:blipFill>
          <a:blip r:embed="rId19"/>
          <a:stretch>
            <a:fillRect/>
          </a:stretch>
        </p:blipFill>
        <p:spPr>
          <a:xfrm>
            <a:off x="10723387" y="-6486"/>
            <a:ext cx="1310570" cy="802131"/>
          </a:xfrm>
          <a:prstGeom prst="rect">
            <a:avLst/>
          </a:prstGeom>
        </p:spPr>
      </p:pic>
    </p:spTree>
    <p:extLst>
      <p:ext uri="{BB962C8B-B14F-4D97-AF65-F5344CB8AC3E}">
        <p14:creationId xmlns:p14="http://schemas.microsoft.com/office/powerpoint/2010/main" val="132258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 id="2147483668" r:id="rId14"/>
    <p:sldLayoutId id="2147483669" r:id="rId15"/>
    <p:sldLayoutId id="2147483670" r:id="rId16"/>
    <p:sldLayoutId id="2147483696"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Nunito Sans Bold"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ADA57-64B8-189A-7F0D-B89C681F8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79366B-4776-2F61-DB1C-5F778279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769F00-6A2E-9CDE-5B8D-05B715398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a:extLst>
              <a:ext uri="{FF2B5EF4-FFF2-40B4-BE49-F238E27FC236}">
                <a16:creationId xmlns:a16="http://schemas.microsoft.com/office/drawing/2014/main" id="{D52A3F2E-E5DE-4E87-2295-1E531243F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DAC68F6-7447-BF47-A86A-24692731E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6210AC-3171-4577-AE26-5FC685926A95}" type="slidenum">
              <a:rPr lang="en-GB" smtClean="0"/>
              <a:t>‹#›</a:t>
            </a:fld>
            <a:endParaRPr lang="en-GB"/>
          </a:p>
        </p:txBody>
      </p:sp>
    </p:spTree>
    <p:extLst>
      <p:ext uri="{BB962C8B-B14F-4D97-AF65-F5344CB8AC3E}">
        <p14:creationId xmlns:p14="http://schemas.microsoft.com/office/powerpoint/2010/main" val="248913272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AAECB-4ED4-4E27-8A9C-3DEBCCD5FDDE}"/>
              </a:ext>
            </a:extLst>
          </p:cNvPr>
          <p:cNvSpPr>
            <a:spLocks noGrp="1"/>
          </p:cNvSpPr>
          <p:nvPr>
            <p:ph type="title"/>
          </p:nvPr>
        </p:nvSpPr>
        <p:spPr>
          <a:xfrm>
            <a:off x="515937" y="549274"/>
            <a:ext cx="11160125" cy="719139"/>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9FF7D0-DBE4-4D13-A7C6-D85AB940B135}"/>
              </a:ext>
            </a:extLst>
          </p:cNvPr>
          <p:cNvSpPr>
            <a:spLocks noGrp="1"/>
          </p:cNvSpPr>
          <p:nvPr>
            <p:ph type="body" idx="1"/>
          </p:nvPr>
        </p:nvSpPr>
        <p:spPr>
          <a:xfrm>
            <a:off x="515937" y="1825625"/>
            <a:ext cx="11160125" cy="44831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F6C3610-EC95-419E-A614-1DDDDEBE4C9F}"/>
              </a:ext>
            </a:extLst>
          </p:cNvPr>
          <p:cNvSpPr>
            <a:spLocks noGrp="1"/>
          </p:cNvSpPr>
          <p:nvPr>
            <p:ph type="sldNum" sz="quarter" idx="4"/>
          </p:nvPr>
        </p:nvSpPr>
        <p:spPr>
          <a:xfrm>
            <a:off x="8610599" y="6356350"/>
            <a:ext cx="30654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DA211-5B49-4DC6-90BF-A19CB95C0D63}" type="slidenum">
              <a:rPr lang="en-GB" smtClean="0"/>
              <a:t>‹#›</a:t>
            </a:fld>
            <a:endParaRPr lang="en-GB"/>
          </a:p>
        </p:txBody>
      </p:sp>
    </p:spTree>
    <p:extLst>
      <p:ext uri="{BB962C8B-B14F-4D97-AF65-F5344CB8AC3E}">
        <p14:creationId xmlns:p14="http://schemas.microsoft.com/office/powerpoint/2010/main" val="564044928"/>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32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7355">
          <p15:clr>
            <a:srgbClr val="F26B43"/>
          </p15:clr>
        </p15:guide>
        <p15:guide id="3" orient="horz" pos="3974">
          <p15:clr>
            <a:srgbClr val="F26B43"/>
          </p15:clr>
        </p15:guide>
        <p15:guide id="4" orient="horz" pos="799">
          <p15:clr>
            <a:srgbClr val="F26B43"/>
          </p15:clr>
        </p15:guide>
        <p15:guide id="5"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9.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8.png"/><Relationship Id="rId16" Type="http://schemas.openxmlformats.org/officeDocument/2006/relationships/image" Target="../media/image40.png"/><Relationship Id="rId1" Type="http://schemas.openxmlformats.org/officeDocument/2006/relationships/slideLayout" Target="../slideLayouts/slideLayout1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12.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33.sv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1.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7.xml"/><Relationship Id="rId6" Type="http://schemas.openxmlformats.org/officeDocument/2006/relationships/image" Target="../media/image46.png"/><Relationship Id="rId11" Type="http://schemas.openxmlformats.org/officeDocument/2006/relationships/image" Target="../media/image49.svg"/><Relationship Id="rId5" Type="http://schemas.openxmlformats.org/officeDocument/2006/relationships/image" Target="../media/image45.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12.sv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hyperlink" Target="https://technology-trust-news.org/cr/AQjOmwUQkYOCBxj79_GTAYSPT2sr3yrGmksUpZjwF4mI9xmvmiko7oTtW8s5XCrj" TargetMode="External"/><Relationship Id="rId3" Type="http://schemas.openxmlformats.org/officeDocument/2006/relationships/image" Target="../media/image54.png"/><Relationship Id="rId7" Type="http://schemas.openxmlformats.org/officeDocument/2006/relationships/hyperlink" Target="https://www.elft.nhs.uk/news/winners-announced-distinguished-staff-awards"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hyperlink" Target="https://buildingbetterhealthcare.com/bbh-awards-2024-the-winners" TargetMode="External"/><Relationship Id="rId5" Type="http://schemas.openxmlformats.org/officeDocument/2006/relationships/hyperlink" Target="https://www.designinmentalhealth.com/awards-2024-winners/#1736776890680-ae507adf-2735" TargetMode="External"/><Relationship Id="rId4" Type="http://schemas.openxmlformats.org/officeDocument/2006/relationships/hyperlink" Target="https://www.elft.nhs.uk/news/national-awards-trust-estates-team" TargetMode="External"/><Relationship Id="rId9" Type="http://schemas.openxmlformats.org/officeDocument/2006/relationships/hyperlink" Target="https://www.elft.nhs.uk/news/david-stevens-appointed-vice-president-cibs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9.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8FE4665-EB4A-1E83-931E-CFFCF5ACDCFB}"/>
              </a:ext>
            </a:extLst>
          </p:cNvPr>
          <p:cNvSpPr/>
          <p:nvPr/>
        </p:nvSpPr>
        <p:spPr>
          <a:xfrm>
            <a:off x="-17978" y="12700"/>
            <a:ext cx="9228199" cy="6852557"/>
          </a:xfrm>
          <a:custGeom>
            <a:avLst/>
            <a:gdLst>
              <a:gd name="connsiteX0" fmla="*/ 7271658 w 9216572"/>
              <a:gd name="connsiteY0" fmla="*/ 6865257 h 6865257"/>
              <a:gd name="connsiteX1" fmla="*/ 9216572 w 9216572"/>
              <a:gd name="connsiteY1" fmla="*/ 2467428 h 6865257"/>
              <a:gd name="connsiteX2" fmla="*/ 14515 w 9216572"/>
              <a:gd name="connsiteY2" fmla="*/ 0 h 6865257"/>
              <a:gd name="connsiteX3" fmla="*/ 0 w 9216572"/>
              <a:gd name="connsiteY3" fmla="*/ 6865257 h 6865257"/>
              <a:gd name="connsiteX4" fmla="*/ 7329715 w 9216572"/>
              <a:gd name="connsiteY4" fmla="*/ 6865257 h 6865257"/>
              <a:gd name="connsiteX5" fmla="*/ 7271658 w 9216572"/>
              <a:gd name="connsiteY5" fmla="*/ 6865257 h 6865257"/>
              <a:gd name="connsiteX0" fmla="*/ 7289477 w 9234391"/>
              <a:gd name="connsiteY0" fmla="*/ 6852557 h 6852557"/>
              <a:gd name="connsiteX1" fmla="*/ 9234391 w 9234391"/>
              <a:gd name="connsiteY1" fmla="*/ 2454728 h 6852557"/>
              <a:gd name="connsiteX2" fmla="*/ 584 w 9234391"/>
              <a:gd name="connsiteY2" fmla="*/ 0 h 6852557"/>
              <a:gd name="connsiteX3" fmla="*/ 17819 w 9234391"/>
              <a:gd name="connsiteY3" fmla="*/ 6852557 h 6852557"/>
              <a:gd name="connsiteX4" fmla="*/ 7347534 w 9234391"/>
              <a:gd name="connsiteY4" fmla="*/ 6852557 h 6852557"/>
              <a:gd name="connsiteX5" fmla="*/ 7289477 w 9234391"/>
              <a:gd name="connsiteY5" fmla="*/ 6852557 h 6852557"/>
              <a:gd name="connsiteX0" fmla="*/ 7289477 w 9234391"/>
              <a:gd name="connsiteY0" fmla="*/ 6852557 h 6852557"/>
              <a:gd name="connsiteX1" fmla="*/ 9234391 w 9234391"/>
              <a:gd name="connsiteY1" fmla="*/ 2454728 h 6852557"/>
              <a:gd name="connsiteX2" fmla="*/ 584 w 9234391"/>
              <a:gd name="connsiteY2" fmla="*/ 0 h 6852557"/>
              <a:gd name="connsiteX3" fmla="*/ 17819 w 9234391"/>
              <a:gd name="connsiteY3" fmla="*/ 6852557 h 6852557"/>
              <a:gd name="connsiteX4" fmla="*/ 7347534 w 9234391"/>
              <a:gd name="connsiteY4" fmla="*/ 6852557 h 6852557"/>
              <a:gd name="connsiteX5" fmla="*/ 7289477 w 9234391"/>
              <a:gd name="connsiteY5" fmla="*/ 6852557 h 6852557"/>
              <a:gd name="connsiteX0" fmla="*/ 7289477 w 9234391"/>
              <a:gd name="connsiteY0" fmla="*/ 6852557 h 6852557"/>
              <a:gd name="connsiteX1" fmla="*/ 9234391 w 9234391"/>
              <a:gd name="connsiteY1" fmla="*/ 2454728 h 6852557"/>
              <a:gd name="connsiteX2" fmla="*/ 584 w 9234391"/>
              <a:gd name="connsiteY2" fmla="*/ 0 h 6852557"/>
              <a:gd name="connsiteX3" fmla="*/ 17819 w 9234391"/>
              <a:gd name="connsiteY3" fmla="*/ 6852557 h 6852557"/>
              <a:gd name="connsiteX4" fmla="*/ 7347534 w 9234391"/>
              <a:gd name="connsiteY4" fmla="*/ 6852557 h 6852557"/>
              <a:gd name="connsiteX5" fmla="*/ 7289477 w 9234391"/>
              <a:gd name="connsiteY5" fmla="*/ 6852557 h 6852557"/>
              <a:gd name="connsiteX0" fmla="*/ 7289477 w 9234391"/>
              <a:gd name="connsiteY0" fmla="*/ 6852557 h 6852557"/>
              <a:gd name="connsiteX1" fmla="*/ 9234391 w 9234391"/>
              <a:gd name="connsiteY1" fmla="*/ 2454728 h 6852557"/>
              <a:gd name="connsiteX2" fmla="*/ 584 w 9234391"/>
              <a:gd name="connsiteY2" fmla="*/ 0 h 6852557"/>
              <a:gd name="connsiteX3" fmla="*/ 17819 w 9234391"/>
              <a:gd name="connsiteY3" fmla="*/ 6852557 h 6852557"/>
              <a:gd name="connsiteX4" fmla="*/ 7347534 w 9234391"/>
              <a:gd name="connsiteY4" fmla="*/ 6852557 h 6852557"/>
              <a:gd name="connsiteX5" fmla="*/ 7289477 w 9234391"/>
              <a:gd name="connsiteY5" fmla="*/ 6852557 h 6852557"/>
              <a:gd name="connsiteX0" fmla="*/ 7289477 w 9234391"/>
              <a:gd name="connsiteY0" fmla="*/ 6852557 h 6852557"/>
              <a:gd name="connsiteX1" fmla="*/ 9234391 w 9234391"/>
              <a:gd name="connsiteY1" fmla="*/ 2454728 h 6852557"/>
              <a:gd name="connsiteX2" fmla="*/ 584 w 9234391"/>
              <a:gd name="connsiteY2" fmla="*/ 0 h 6852557"/>
              <a:gd name="connsiteX3" fmla="*/ 17819 w 9234391"/>
              <a:gd name="connsiteY3" fmla="*/ 6852557 h 6852557"/>
              <a:gd name="connsiteX4" fmla="*/ 7347534 w 9234391"/>
              <a:gd name="connsiteY4" fmla="*/ 6852557 h 6852557"/>
              <a:gd name="connsiteX5" fmla="*/ 7289477 w 9234391"/>
              <a:gd name="connsiteY5" fmla="*/ 6852557 h 6852557"/>
              <a:gd name="connsiteX0" fmla="*/ 7289477 w 9228041"/>
              <a:gd name="connsiteY0" fmla="*/ 6852557 h 6852557"/>
              <a:gd name="connsiteX1" fmla="*/ 9228041 w 9228041"/>
              <a:gd name="connsiteY1" fmla="*/ 2473778 h 6852557"/>
              <a:gd name="connsiteX2" fmla="*/ 584 w 9228041"/>
              <a:gd name="connsiteY2" fmla="*/ 0 h 6852557"/>
              <a:gd name="connsiteX3" fmla="*/ 17819 w 9228041"/>
              <a:gd name="connsiteY3" fmla="*/ 6852557 h 6852557"/>
              <a:gd name="connsiteX4" fmla="*/ 7347534 w 9228041"/>
              <a:gd name="connsiteY4" fmla="*/ 6852557 h 6852557"/>
              <a:gd name="connsiteX5" fmla="*/ 7289477 w 9228041"/>
              <a:gd name="connsiteY5" fmla="*/ 6852557 h 6852557"/>
              <a:gd name="connsiteX0" fmla="*/ 7289477 w 9228041"/>
              <a:gd name="connsiteY0" fmla="*/ 6852557 h 6852557"/>
              <a:gd name="connsiteX1" fmla="*/ 9228041 w 9228041"/>
              <a:gd name="connsiteY1" fmla="*/ 2473778 h 6852557"/>
              <a:gd name="connsiteX2" fmla="*/ 584 w 9228041"/>
              <a:gd name="connsiteY2" fmla="*/ 0 h 6852557"/>
              <a:gd name="connsiteX3" fmla="*/ 17819 w 9228041"/>
              <a:gd name="connsiteY3" fmla="*/ 6852557 h 6852557"/>
              <a:gd name="connsiteX4" fmla="*/ 7347534 w 9228041"/>
              <a:gd name="connsiteY4" fmla="*/ 6852557 h 6852557"/>
              <a:gd name="connsiteX5" fmla="*/ 7289477 w 9228041"/>
              <a:gd name="connsiteY5" fmla="*/ 6852557 h 6852557"/>
              <a:gd name="connsiteX0" fmla="*/ 7289477 w 9228041"/>
              <a:gd name="connsiteY0" fmla="*/ 6852557 h 6852557"/>
              <a:gd name="connsiteX1" fmla="*/ 9228041 w 9228041"/>
              <a:gd name="connsiteY1" fmla="*/ 2473778 h 6852557"/>
              <a:gd name="connsiteX2" fmla="*/ 584 w 9228041"/>
              <a:gd name="connsiteY2" fmla="*/ 0 h 6852557"/>
              <a:gd name="connsiteX3" fmla="*/ 17819 w 9228041"/>
              <a:gd name="connsiteY3" fmla="*/ 6852557 h 6852557"/>
              <a:gd name="connsiteX4" fmla="*/ 7289477 w 9228041"/>
              <a:gd name="connsiteY4" fmla="*/ 6852557 h 6852557"/>
              <a:gd name="connsiteX0" fmla="*/ 7289635 w 9228199"/>
              <a:gd name="connsiteY0" fmla="*/ 6852557 h 6852557"/>
              <a:gd name="connsiteX1" fmla="*/ 9228199 w 9228199"/>
              <a:gd name="connsiteY1" fmla="*/ 2473778 h 6852557"/>
              <a:gd name="connsiteX2" fmla="*/ 742 w 9228199"/>
              <a:gd name="connsiteY2" fmla="*/ 0 h 6852557"/>
              <a:gd name="connsiteX3" fmla="*/ 11627 w 9228199"/>
              <a:gd name="connsiteY3" fmla="*/ 6852557 h 6852557"/>
              <a:gd name="connsiteX4" fmla="*/ 7289635 w 9228199"/>
              <a:gd name="connsiteY4" fmla="*/ 6852557 h 6852557"/>
              <a:gd name="connsiteX0" fmla="*/ 7289635 w 9228199"/>
              <a:gd name="connsiteY0" fmla="*/ 6852557 h 6852557"/>
              <a:gd name="connsiteX1" fmla="*/ 9228199 w 9228199"/>
              <a:gd name="connsiteY1" fmla="*/ 2473778 h 6852557"/>
              <a:gd name="connsiteX2" fmla="*/ 742 w 9228199"/>
              <a:gd name="connsiteY2" fmla="*/ 0 h 6852557"/>
              <a:gd name="connsiteX3" fmla="*/ 11627 w 9228199"/>
              <a:gd name="connsiteY3" fmla="*/ 6852557 h 6852557"/>
              <a:gd name="connsiteX4" fmla="*/ 7289635 w 9228199"/>
              <a:gd name="connsiteY4" fmla="*/ 6852557 h 685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199" h="6852557">
                <a:moveTo>
                  <a:pt x="7289635" y="6852557"/>
                </a:moveTo>
                <a:lnTo>
                  <a:pt x="9228199" y="2473778"/>
                </a:lnTo>
                <a:cubicBezTo>
                  <a:pt x="6283613" y="1230085"/>
                  <a:pt x="4418528" y="589643"/>
                  <a:pt x="742" y="0"/>
                </a:cubicBezTo>
                <a:cubicBezTo>
                  <a:pt x="-4096" y="2288419"/>
                  <a:pt x="16465" y="4564138"/>
                  <a:pt x="11627" y="6852557"/>
                </a:cubicBezTo>
                <a:lnTo>
                  <a:pt x="7289635" y="685255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 name="Picture 4" descr="Graphical user interface, text, website&#10;&#10;Description automatically generated">
            <a:extLst>
              <a:ext uri="{FF2B5EF4-FFF2-40B4-BE49-F238E27FC236}">
                <a16:creationId xmlns:a16="http://schemas.microsoft.com/office/drawing/2014/main" id="{B2E0DF23-595E-45BF-80C7-484DA2AE9A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42931" y="486296"/>
            <a:ext cx="2411610" cy="1230018"/>
          </a:xfrm>
          <a:prstGeom prst="rect">
            <a:avLst/>
          </a:prstGeom>
        </p:spPr>
      </p:pic>
      <p:sp>
        <p:nvSpPr>
          <p:cNvPr id="4" name="TextBox 3">
            <a:extLst>
              <a:ext uri="{FF2B5EF4-FFF2-40B4-BE49-F238E27FC236}">
                <a16:creationId xmlns:a16="http://schemas.microsoft.com/office/drawing/2014/main" id="{E33862B7-A132-8B15-A95A-8C6F96FC5A6F}"/>
              </a:ext>
            </a:extLst>
          </p:cNvPr>
          <p:cNvSpPr txBox="1"/>
          <p:nvPr/>
        </p:nvSpPr>
        <p:spPr>
          <a:xfrm>
            <a:off x="348311" y="2157680"/>
            <a:ext cx="8694283" cy="193272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a:ea typeface="+mn-ea"/>
                <a:cs typeface="Calibri"/>
              </a:rPr>
              <a:t>ELFT Estates Annual Report 24/25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Calibri"/>
              </a:rPr>
              <a:t>May 2025</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a:endParaRPr>
          </a:p>
        </p:txBody>
      </p:sp>
      <p:pic>
        <p:nvPicPr>
          <p:cNvPr id="2" name="Picture 1" descr="A picture containing text&#10;&#10;Description automatically generated">
            <a:extLst>
              <a:ext uri="{FF2B5EF4-FFF2-40B4-BE49-F238E27FC236}">
                <a16:creationId xmlns:a16="http://schemas.microsoft.com/office/drawing/2014/main" id="{F2FBE41C-B051-AB18-6DAB-F40922311EC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47995" y="3424983"/>
            <a:ext cx="7076745" cy="3424232"/>
          </a:xfrm>
          <a:prstGeom prst="rect">
            <a:avLst/>
          </a:prstGeom>
        </p:spPr>
      </p:pic>
      <p:pic>
        <p:nvPicPr>
          <p:cNvPr id="6" name="Picture 8">
            <a:extLst>
              <a:ext uri="{FF2B5EF4-FFF2-40B4-BE49-F238E27FC236}">
                <a16:creationId xmlns:a16="http://schemas.microsoft.com/office/drawing/2014/main" id="{D1E3230D-670A-B41C-AB78-109C7CEC2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8300" y="1919440"/>
            <a:ext cx="1956440" cy="87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21263-26F3-3F68-6E1E-9C34189E8A63}"/>
              </a:ext>
            </a:extLst>
          </p:cNvPr>
          <p:cNvSpPr txBox="1"/>
          <p:nvPr/>
        </p:nvSpPr>
        <p:spPr>
          <a:xfrm>
            <a:off x="6250813" y="3983311"/>
            <a:ext cx="5041264" cy="415498"/>
          </a:xfrm>
          <a:prstGeom prst="rect">
            <a:avLst/>
          </a:prstGeom>
          <a:noFill/>
        </p:spPr>
        <p:txBody>
          <a:bodyPr wrap="square" rtlCol="0">
            <a:spAutoFit/>
          </a:bodyPr>
          <a:lstStyle/>
          <a:p>
            <a:r>
              <a:rPr lang="en-US" sz="1050">
                <a:solidFill>
                  <a:schemeClr val="bg2"/>
                </a:solidFill>
                <a:ea typeface="Calibri" panose="020F0502020204030204" pitchFamily="34" charset="0"/>
                <a:cs typeface="Calibri" panose="020F0502020204030204" pitchFamily="34" charset="0"/>
              </a:rPr>
              <a:t>In January 24, estates will review PLACE action plans and prioritise works so contactors can complete works by end of March 24.</a:t>
            </a:r>
            <a:r>
              <a:rPr lang="en-GB" sz="1050">
                <a:solidFill>
                  <a:schemeClr val="bg2"/>
                </a:solidFill>
                <a:ea typeface="Calibri" panose="020F0502020204030204" pitchFamily="34" charset="0"/>
                <a:cs typeface="Calibri" panose="020F0502020204030204" pitchFamily="34" charset="0"/>
              </a:rPr>
              <a:t> </a:t>
            </a:r>
          </a:p>
        </p:txBody>
      </p:sp>
      <p:sp>
        <p:nvSpPr>
          <p:cNvPr id="3" name="Rectangle: Rounded Corners 2">
            <a:extLst>
              <a:ext uri="{FF2B5EF4-FFF2-40B4-BE49-F238E27FC236}">
                <a16:creationId xmlns:a16="http://schemas.microsoft.com/office/drawing/2014/main" id="{D4419DCD-B9C2-4D10-8FB3-AF081195B08D}"/>
              </a:ext>
            </a:extLst>
          </p:cNvPr>
          <p:cNvSpPr/>
          <p:nvPr/>
        </p:nvSpPr>
        <p:spPr>
          <a:xfrm>
            <a:off x="194820" y="1162929"/>
            <a:ext cx="3151695" cy="200447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buSzPts val="1000"/>
              <a:tabLst>
                <a:tab pos="457200" algn="l"/>
              </a:tabLst>
            </a:pPr>
            <a:r>
              <a:rPr lang="en-GB" sz="1050" b="1" u="sng" kern="100">
                <a:ea typeface="Aptos" panose="020B0004020202020204" pitchFamily="34" charset="0"/>
                <a:cs typeface="Times New Roman" panose="02020603050405020304" pitchFamily="18" charset="0"/>
              </a:rPr>
              <a:t>CAPITAL PROJECT PLANNING AND PRIORITISATION</a:t>
            </a:r>
            <a:endParaRPr lang="en-GB" sz="1050" b="1" u="sng" kern="100">
              <a:effectLst/>
              <a:ea typeface="Aptos" panose="020B000402020202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Further analysis of major projects to support the proposed strategy for services</a:t>
            </a: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Develop masterplan for Key Inpatient Facility at Bedfordshire Health Village</a:t>
            </a: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Work with the ICS and other key local healthcare providers to determine potential opportunities for new enhanced inpatient facilities</a:t>
            </a: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Monitoring and input into the design of Community Hubs for consolidation/co-location of Trust services</a:t>
            </a:r>
          </a:p>
        </p:txBody>
      </p:sp>
      <p:sp>
        <p:nvSpPr>
          <p:cNvPr id="4" name="Rectangle: Rounded Corners 3">
            <a:extLst>
              <a:ext uri="{FF2B5EF4-FFF2-40B4-BE49-F238E27FC236}">
                <a16:creationId xmlns:a16="http://schemas.microsoft.com/office/drawing/2014/main" id="{8961B4A0-5747-43D9-08FE-20C6DAE28B55}"/>
              </a:ext>
            </a:extLst>
          </p:cNvPr>
          <p:cNvSpPr/>
          <p:nvPr/>
        </p:nvSpPr>
        <p:spPr>
          <a:xfrm>
            <a:off x="3580789" y="1151832"/>
            <a:ext cx="4053596" cy="2015574"/>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Capital</a:t>
            </a:r>
            <a:r>
              <a:rPr lang="en-GB" sz="800" kern="100">
                <a:effectLst/>
                <a:ea typeface="Aptos" panose="020B0004020202020204" pitchFamily="34" charset="0"/>
                <a:cs typeface="Times New Roman"/>
              </a:rPr>
              <a:t> Department Expenditure Limit (CDEL) for 25/26</a:t>
            </a:r>
            <a:r>
              <a:rPr lang="en-GB" sz="800" kern="100">
                <a:ea typeface="Aptos" panose="020B0004020202020204" pitchFamily="34" charset="0"/>
                <a:cs typeface="Times New Roman"/>
              </a:rPr>
              <a:t> was</a:t>
            </a:r>
            <a:r>
              <a:rPr lang="en-GB" sz="800" kern="100">
                <a:effectLst/>
                <a:ea typeface="Aptos" panose="020B0004020202020204" pitchFamily="34" charset="0"/>
                <a:cs typeface="Times New Roman"/>
              </a:rPr>
              <a:t> established at </a:t>
            </a:r>
            <a:r>
              <a:rPr lang="en-GB" sz="800" kern="100">
                <a:ea typeface="Aptos" panose="020B0004020202020204" pitchFamily="34" charset="0"/>
                <a:cs typeface="Times New Roman"/>
              </a:rPr>
              <a:t>with</a:t>
            </a:r>
            <a:r>
              <a:rPr lang="en-GB" sz="800" kern="100">
                <a:effectLst/>
                <a:ea typeface="Aptos" panose="020B0004020202020204" pitchFamily="34" charset="0"/>
                <a:cs typeface="Times New Roman"/>
              </a:rPr>
              <a:t> </a:t>
            </a:r>
            <a:r>
              <a:rPr lang="en-GB" sz="800" kern="100">
                <a:ea typeface="Aptos" panose="020B0004020202020204" pitchFamily="34" charset="0"/>
                <a:cs typeface="Times New Roman"/>
              </a:rPr>
              <a:t>a core ELFT allocation</a:t>
            </a:r>
            <a:r>
              <a:rPr lang="en-GB" sz="800" kern="100">
                <a:effectLst/>
                <a:ea typeface="Aptos" panose="020B0004020202020204" pitchFamily="34" charset="0"/>
                <a:cs typeface="Times New Roman"/>
              </a:rPr>
              <a:t> of</a:t>
            </a:r>
            <a:r>
              <a:rPr lang="en-GB" sz="800" kern="100">
                <a:ea typeface="Aptos" panose="020B0004020202020204" pitchFamily="34" charset="0"/>
                <a:cs typeface="Times New Roman"/>
              </a:rPr>
              <a:t> </a:t>
            </a:r>
            <a:r>
              <a:rPr lang="en-GB" sz="800" kern="100">
                <a:effectLst/>
                <a:ea typeface="Aptos" panose="020B0004020202020204" pitchFamily="34" charset="0"/>
                <a:cs typeface="Times New Roman"/>
              </a:rPr>
              <a:t> </a:t>
            </a:r>
            <a:r>
              <a:rPr lang="en-GB" sz="800" kern="100">
                <a:ea typeface="Aptos" panose="020B0004020202020204" pitchFamily="34" charset="0"/>
                <a:cs typeface="Times New Roman"/>
              </a:rPr>
              <a:t>£12.224m  i.e. 7.049m </a:t>
            </a:r>
            <a:r>
              <a:rPr lang="en-GB" sz="800" kern="100">
                <a:effectLst/>
                <a:ea typeface="Aptos" panose="020B0004020202020204" pitchFamily="34" charset="0"/>
                <a:cs typeface="Times New Roman"/>
              </a:rPr>
              <a:t>for Estates </a:t>
            </a:r>
            <a:r>
              <a:rPr lang="en-GB" sz="800" kern="100">
                <a:ea typeface="Aptos" panose="020B0004020202020204" pitchFamily="34" charset="0"/>
                <a:cs typeface="Times New Roman"/>
              </a:rPr>
              <a:t>(58%),</a:t>
            </a:r>
            <a:r>
              <a:rPr lang="en-GB" sz="800" kern="100">
                <a:effectLst/>
                <a:ea typeface="Aptos" panose="020B0004020202020204" pitchFamily="34" charset="0"/>
                <a:cs typeface="Times New Roman"/>
              </a:rPr>
              <a:t> £</a:t>
            </a:r>
            <a:r>
              <a:rPr lang="en-GB" sz="800" kern="100">
                <a:ea typeface="Aptos" panose="020B0004020202020204" pitchFamily="34" charset="0"/>
                <a:cs typeface="Times New Roman"/>
              </a:rPr>
              <a:t>4.575m for</a:t>
            </a:r>
            <a:r>
              <a:rPr lang="en-GB" sz="800" kern="100">
                <a:effectLst/>
                <a:ea typeface="Aptos" panose="020B0004020202020204" pitchFamily="34" charset="0"/>
                <a:cs typeface="Times New Roman"/>
              </a:rPr>
              <a:t> Digital (</a:t>
            </a:r>
            <a:r>
              <a:rPr lang="en-GB" sz="800" kern="100">
                <a:ea typeface="Aptos" panose="020B0004020202020204" pitchFamily="34" charset="0"/>
                <a:cs typeface="Times New Roman"/>
              </a:rPr>
              <a:t>37</a:t>
            </a:r>
            <a:r>
              <a:rPr lang="en-GB" sz="800" kern="100">
                <a:effectLst/>
                <a:ea typeface="Aptos" panose="020B0004020202020204" pitchFamily="34" charset="0"/>
                <a:cs typeface="Times New Roman"/>
              </a:rPr>
              <a:t>%), and £</a:t>
            </a:r>
            <a:r>
              <a:rPr lang="en-GB" sz="800" kern="100">
                <a:ea typeface="Aptos" panose="020B0004020202020204" pitchFamily="34" charset="0"/>
                <a:cs typeface="Times New Roman"/>
              </a:rPr>
              <a:t>600k (5%) for estates</a:t>
            </a:r>
            <a:r>
              <a:rPr lang="en-GB" sz="800" kern="100">
                <a:effectLst/>
                <a:ea typeface="Aptos" panose="020B0004020202020204" pitchFamily="34" charset="0"/>
                <a:cs typeface="Times New Roman"/>
              </a:rPr>
              <a:t> staff capitalization</a:t>
            </a:r>
            <a:r>
              <a:rPr lang="en-GB" sz="800" kern="100">
                <a:ea typeface="Aptos" panose="020B0004020202020204" pitchFamily="34" charset="0"/>
                <a:cs typeface="Times New Roman"/>
              </a:rPr>
              <a:t>. This was prior to the allocation of an additional £5.016m NHSE estates funding .</a:t>
            </a:r>
            <a:endParaRPr lang="en-GB" sz="1050" kern="100">
              <a:effectLst/>
              <a:ea typeface="Aptos" panose="020B0004020202020204" pitchFamily="34" charset="0"/>
              <a:cs typeface="Times New Roman"/>
            </a:endParaRPr>
          </a:p>
          <a:p>
            <a:pPr marL="342900" indent="-342900">
              <a:lnSpc>
                <a:spcPct val="115000"/>
              </a:lnSpc>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In 24/25 the Trust successfully</a:t>
            </a:r>
            <a:r>
              <a:rPr lang="en-GB" sz="800" kern="100">
                <a:effectLst/>
                <a:ea typeface="Aptos" panose="020B0004020202020204" pitchFamily="34" charset="0"/>
                <a:cs typeface="Times New Roman"/>
              </a:rPr>
              <a:t> secured £550k NHS Energy Efficiency Fund (</a:t>
            </a:r>
            <a:r>
              <a:rPr lang="en-GB" sz="800" kern="100" err="1">
                <a:effectLst/>
                <a:ea typeface="Aptos" panose="020B0004020202020204" pitchFamily="34" charset="0"/>
                <a:cs typeface="Times New Roman"/>
              </a:rPr>
              <a:t>NEEF</a:t>
            </a:r>
            <a:r>
              <a:rPr lang="en-GB" sz="800" kern="100">
                <a:effectLst/>
                <a:ea typeface="Aptos" panose="020B0004020202020204" pitchFamily="34" charset="0"/>
                <a:cs typeface="Times New Roman"/>
              </a:rPr>
              <a:t>) for LED lighting installation at Newham Centre for Mental Health and John Howard Centre</a:t>
            </a:r>
            <a:r>
              <a:rPr lang="en-GB" sz="800" kern="100">
                <a:ea typeface="Aptos" panose="020B0004020202020204" pitchFamily="34" charset="0"/>
                <a:cs typeface="Times New Roman"/>
              </a:rPr>
              <a:t> .</a:t>
            </a:r>
            <a:endParaRPr lang="en-GB" sz="1050" kern="100">
              <a:effectLst/>
              <a:ea typeface="Aptos" panose="020B0004020202020204" pitchFamily="34" charset="0"/>
              <a:cs typeface="Times New Roman"/>
            </a:endParaRP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Established a draft prioritized capital pipeline for 2025/26 following a robust service-led and risk-assessed approach to planning</a:t>
            </a:r>
            <a:endParaRPr lang="en-GB" sz="1050" kern="100">
              <a:effectLst/>
              <a:ea typeface="Aptos" panose="020B0004020202020204" pitchFamily="34" charset="0"/>
              <a:cs typeface="Times New Roman"/>
            </a:endParaRP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Received and processed Initial Capital Requests (</a:t>
            </a:r>
            <a:r>
              <a:rPr lang="en-GB" sz="800" kern="100" err="1">
                <a:effectLst/>
                <a:ea typeface="Aptos" panose="020B0004020202020204" pitchFamily="34" charset="0"/>
                <a:cs typeface="Times New Roman"/>
              </a:rPr>
              <a:t>ICRs</a:t>
            </a:r>
            <a:r>
              <a:rPr lang="en-GB" sz="800" kern="100">
                <a:effectLst/>
                <a:ea typeface="Aptos" panose="020B0004020202020204" pitchFamily="34" charset="0"/>
                <a:cs typeface="Times New Roman"/>
              </a:rPr>
              <a:t>) throughout the year to maintain an updated capital pipeline</a:t>
            </a:r>
            <a:endParaRPr lang="en-GB" sz="1050" kern="100">
              <a:effectLst/>
              <a:ea typeface="Aptos" panose="020B0004020202020204" pitchFamily="34" charset="0"/>
              <a:cs typeface="Times New Roman"/>
            </a:endParaRPr>
          </a:p>
          <a:p>
            <a:pPr marL="342900" lvl="0" indent="-342900">
              <a:lnSpc>
                <a:spcPct val="115000"/>
              </a:lnSpc>
              <a:buSzPts val="1000"/>
              <a:buFont typeface="Symbol" panose="05050102010706020507" pitchFamily="18" charset="2"/>
              <a:buChar char=""/>
              <a:tabLst>
                <a:tab pos="457200" algn="l"/>
              </a:tabLst>
            </a:pPr>
            <a:endParaRPr lang="en-GB" sz="800" kern="100">
              <a:effectLst/>
              <a:ea typeface="Aptos" panose="020B0004020202020204" pitchFamily="34" charset="0"/>
              <a:cs typeface="Times New Roman"/>
            </a:endParaRPr>
          </a:p>
        </p:txBody>
      </p:sp>
      <p:sp>
        <p:nvSpPr>
          <p:cNvPr id="5" name="Rectangle: Rounded Corners 4">
            <a:extLst>
              <a:ext uri="{FF2B5EF4-FFF2-40B4-BE49-F238E27FC236}">
                <a16:creationId xmlns:a16="http://schemas.microsoft.com/office/drawing/2014/main" id="{92A060C3-0841-8D07-0B59-E3745633757B}"/>
              </a:ext>
            </a:extLst>
          </p:cNvPr>
          <p:cNvSpPr/>
          <p:nvPr/>
        </p:nvSpPr>
        <p:spPr>
          <a:xfrm>
            <a:off x="7816584" y="1160928"/>
            <a:ext cx="4053596" cy="1891805"/>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spcAft>
                <a:spcPts val="800"/>
              </a:spcAft>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Regular Estates Liaison meetings with Service Directors, Digital and Finance to improve coordination and allow redistribution of funds based on capacity and priority</a:t>
            </a:r>
            <a:endParaRPr lang="en-US"/>
          </a:p>
          <a:p>
            <a:pPr marL="342900" indent="-342900">
              <a:lnSpc>
                <a:spcPct val="114999"/>
              </a:lnSpc>
              <a:spcAft>
                <a:spcPts val="800"/>
              </a:spcAft>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Review</a:t>
            </a:r>
            <a:r>
              <a:rPr lang="en-GB" sz="800" kern="100">
                <a:effectLst/>
                <a:ea typeface="Aptos" panose="020B0004020202020204" pitchFamily="34" charset="0"/>
                <a:cs typeface="Times New Roman"/>
              </a:rPr>
              <a:t> the </a:t>
            </a:r>
            <a:r>
              <a:rPr lang="en-GB" sz="800" kern="100">
                <a:ea typeface="Aptos" panose="020B0004020202020204" pitchFamily="34" charset="0"/>
                <a:cs typeface="Times New Roman"/>
              </a:rPr>
              <a:t>10</a:t>
            </a:r>
            <a:r>
              <a:rPr lang="en-GB" sz="800" kern="100">
                <a:effectLst/>
                <a:ea typeface="Aptos" panose="020B0004020202020204" pitchFamily="34" charset="0"/>
                <a:cs typeface="Times New Roman"/>
              </a:rPr>
              <a:t> year Capital Projects Pipeline &amp; Prioritization plan</a:t>
            </a:r>
            <a:r>
              <a:rPr lang="en-GB" sz="800" kern="100">
                <a:ea typeface="Aptos" panose="020B0004020202020204" pitchFamily="34" charset="0"/>
                <a:cs typeface="Times New Roman"/>
              </a:rPr>
              <a:t>.</a:t>
            </a:r>
            <a:endParaRPr lang="en-GB"/>
          </a:p>
          <a:p>
            <a:pPr marL="342900" indent="-342900">
              <a:lnSpc>
                <a:spcPct val="114999"/>
              </a:lnSpc>
              <a:spcAft>
                <a:spcPts val="800"/>
              </a:spcAft>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Finalise the estates input to the Trust business case for the NHSE 25/26 Capital Funding to reduce Mental Health Out of Area Placements (OAP) with submission to NHSE in May 2025.</a:t>
            </a:r>
          </a:p>
          <a:p>
            <a:pPr marL="342900" indent="-342900">
              <a:lnSpc>
                <a:spcPct val="115000"/>
              </a:lnSpc>
              <a:spcAft>
                <a:spcPts val="800"/>
              </a:spcAft>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Ensure that the momentum of the early agreement of the Capital Plan is maintained in order to allow delivery of the core capital programme by Dec 2025.</a:t>
            </a:r>
            <a:endParaRPr lang="en-GB" sz="800" kern="100">
              <a:effectLst/>
              <a:ea typeface="Aptos" panose="020B0004020202020204" pitchFamily="34" charset="0"/>
              <a:cs typeface="Times New Roman"/>
            </a:endParaRPr>
          </a:p>
        </p:txBody>
      </p:sp>
      <p:sp>
        <p:nvSpPr>
          <p:cNvPr id="6" name="Rectangle: Rounded Corners 5">
            <a:extLst>
              <a:ext uri="{FF2B5EF4-FFF2-40B4-BE49-F238E27FC236}">
                <a16:creationId xmlns:a16="http://schemas.microsoft.com/office/drawing/2014/main" id="{CAFC4DAC-DA77-C755-411A-6C655256704B}"/>
              </a:ext>
            </a:extLst>
          </p:cNvPr>
          <p:cNvSpPr/>
          <p:nvPr/>
        </p:nvSpPr>
        <p:spPr>
          <a:xfrm>
            <a:off x="194820" y="3416729"/>
            <a:ext cx="3114554" cy="153703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115000"/>
              </a:lnSpc>
              <a:buSzPts val="1000"/>
              <a:tabLst>
                <a:tab pos="457200" algn="l"/>
              </a:tabLst>
            </a:pPr>
            <a:r>
              <a:rPr lang="en-GB" sz="1050" b="1" u="sng" kern="100">
                <a:effectLst/>
                <a:ea typeface="Aptos" panose="020B0004020202020204" pitchFamily="34" charset="0"/>
                <a:cs typeface="Times New Roman"/>
              </a:rPr>
              <a:t>CAPITAL PROJECT DELIVERY AND MANAGEMENT</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a typeface="Aptos" panose="020B0004020202020204" pitchFamily="34" charset="0"/>
                <a:cs typeface="Times New Roman"/>
              </a:rPr>
              <a:t>Analyse</a:t>
            </a:r>
            <a:r>
              <a:rPr lang="en-GB" sz="900" kern="100">
                <a:effectLst/>
                <a:ea typeface="Aptos" panose="020B0004020202020204" pitchFamily="34" charset="0"/>
                <a:cs typeface="Times New Roman"/>
              </a:rPr>
              <a:t> </a:t>
            </a:r>
            <a:r>
              <a:rPr lang="en-GB" sz="900" kern="100">
                <a:ea typeface="Aptos" panose="020B0004020202020204" pitchFamily="34" charset="0"/>
                <a:cs typeface="Times New Roman"/>
              </a:rPr>
              <a:t>options</a:t>
            </a:r>
            <a:r>
              <a:rPr lang="en-GB" sz="900" kern="100">
                <a:effectLst/>
                <a:ea typeface="Aptos" panose="020B0004020202020204" pitchFamily="34" charset="0"/>
                <a:cs typeface="Times New Roman"/>
              </a:rPr>
              <a:t> for Key </a:t>
            </a:r>
            <a:r>
              <a:rPr lang="en-GB" sz="900" kern="100">
                <a:ea typeface="Aptos" panose="020B0004020202020204" pitchFamily="34" charset="0"/>
                <a:cs typeface="Times New Roman"/>
              </a:rPr>
              <a:t>Worker</a:t>
            </a:r>
            <a:r>
              <a:rPr lang="en-GB" sz="900" kern="100">
                <a:effectLst/>
                <a:ea typeface="Aptos" panose="020B0004020202020204" pitchFamily="34" charset="0"/>
                <a:cs typeface="Times New Roman"/>
              </a:rPr>
              <a:t> Housing on ELFT sites and across the OPE</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a:rPr>
              <a:t>Monitoring and input into design of Community Hubs</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a:rPr>
              <a:t>Focus on major project opportunities</a:t>
            </a:r>
          </a:p>
        </p:txBody>
      </p:sp>
      <p:sp>
        <p:nvSpPr>
          <p:cNvPr id="7" name="Rectangle: Rounded Corners 6">
            <a:extLst>
              <a:ext uri="{FF2B5EF4-FFF2-40B4-BE49-F238E27FC236}">
                <a16:creationId xmlns:a16="http://schemas.microsoft.com/office/drawing/2014/main" id="{72D1A15B-3140-96DB-10C6-8209AF5CF867}"/>
              </a:ext>
            </a:extLst>
          </p:cNvPr>
          <p:cNvSpPr/>
          <p:nvPr/>
        </p:nvSpPr>
        <p:spPr>
          <a:xfrm>
            <a:off x="3580789" y="3299251"/>
            <a:ext cx="4053596" cy="175142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Completed construction of Alie Street 2nd Floor AV Facility in December 2024, creating an in-house conferencing facility reducing reliance on external venues</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Completed HBPoS Luton suite renovation providing enhanced patient experience, staff monitoring station, and escape route</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Upgraded Wolfson House lifts, addressing recurring failures and reducing repair costs</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Anti-ligature improvements across multiple sites including window replacements at Tower Hamlets Centre for Mental Health</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Patient bathroom and shower room renovations at Bevan Ward</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Implemented LED lighting upgrades across multiple sites, improving sustainability and reducing costs</a:t>
            </a:r>
          </a:p>
        </p:txBody>
      </p:sp>
      <p:sp>
        <p:nvSpPr>
          <p:cNvPr id="8" name="Rectangle: Rounded Corners 7">
            <a:extLst>
              <a:ext uri="{FF2B5EF4-FFF2-40B4-BE49-F238E27FC236}">
                <a16:creationId xmlns:a16="http://schemas.microsoft.com/office/drawing/2014/main" id="{4B3D1B45-E892-F24D-51AD-3B29A553AC8E}"/>
              </a:ext>
            </a:extLst>
          </p:cNvPr>
          <p:cNvSpPr/>
          <p:nvPr/>
        </p:nvSpPr>
        <p:spPr>
          <a:xfrm>
            <a:off x="7924046" y="3293220"/>
            <a:ext cx="4053596" cy="1657343"/>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Continue implementation of standardized capital procedures and ensure Capital Team is sufficiently resourced to manage the workload</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Create a common record storage approach for project documentation across the Capital team</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Develop a nimble capital project approach to respond quickly to national funding opportunities with ready-to-submit projects</a:t>
            </a:r>
          </a:p>
          <a:p>
            <a:pPr marL="342900" indent="-342900">
              <a:lnSpc>
                <a:spcPct val="115000"/>
              </a:lnSpc>
              <a:spcAft>
                <a:spcPts val="800"/>
              </a:spcAft>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Recruit sufficient internal client representative project manager resource to successfully deliver the 25/26 capital programme i.e. more than double the value of the 24/25 capital programme.</a:t>
            </a:r>
            <a:endParaRPr lang="en-GB" sz="800" kern="100">
              <a:effectLst/>
              <a:ea typeface="Aptos" panose="020B000402020202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EA0DD81-57C5-0B1F-A467-AF897308A2A6}"/>
              </a:ext>
            </a:extLst>
          </p:cNvPr>
          <p:cNvSpPr/>
          <p:nvPr/>
        </p:nvSpPr>
        <p:spPr>
          <a:xfrm>
            <a:off x="259915" y="5229891"/>
            <a:ext cx="3017555" cy="153703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buSzPts val="1000"/>
              <a:tabLst>
                <a:tab pos="457200" algn="l"/>
              </a:tabLst>
            </a:pPr>
            <a:r>
              <a:rPr lang="en-GB" sz="1050" b="1" u="sng" kern="100">
                <a:effectLst/>
                <a:ea typeface="Aptos" panose="020B0004020202020204" pitchFamily="34" charset="0"/>
                <a:cs typeface="Times New Roman" panose="02020603050405020304" pitchFamily="18" charset="0"/>
              </a:rPr>
              <a:t>FINANCIAL MANAGEMENT AND VFM</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Future planning horizon for capital requirements</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Develop system capital partnership approach</a:t>
            </a:r>
          </a:p>
        </p:txBody>
      </p:sp>
      <p:sp>
        <p:nvSpPr>
          <p:cNvPr id="10" name="Rectangle: Rounded Corners 9">
            <a:extLst>
              <a:ext uri="{FF2B5EF4-FFF2-40B4-BE49-F238E27FC236}">
                <a16:creationId xmlns:a16="http://schemas.microsoft.com/office/drawing/2014/main" id="{512D3B04-3301-9D5B-14DB-708B40757903}"/>
              </a:ext>
            </a:extLst>
          </p:cNvPr>
          <p:cNvSpPr/>
          <p:nvPr/>
        </p:nvSpPr>
        <p:spPr>
          <a:xfrm>
            <a:off x="7925818" y="5158248"/>
            <a:ext cx="4053596" cy="154988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Continue with Post Project review Boards (including Lessons </a:t>
            </a:r>
            <a:r>
              <a:rPr lang="en-GB" sz="800" kern="100" err="1">
                <a:effectLst/>
                <a:ea typeface="Aptos" panose="020B0004020202020204" pitchFamily="34" charset="0"/>
                <a:cs typeface="Times New Roman" panose="02020603050405020304" pitchFamily="18" charset="0"/>
              </a:rPr>
              <a:t>leartn</a:t>
            </a:r>
            <a:r>
              <a:rPr lang="en-GB" sz="800" kern="100">
                <a:effectLst/>
                <a:ea typeface="Aptos" panose="020B0004020202020204" pitchFamily="34" charset="0"/>
                <a:cs typeface="Times New Roman" panose="02020603050405020304" pitchFamily="18" charset="0"/>
              </a:rPr>
              <a:t> capturing process) to ensure consistent approach to project governance</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Develop response to significant underfunding of backlog maintenance (currently ~£75M) through prioritized approach</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Re-evaluating job descriptions and team structure to adapt to GFGT constraints while maintaining delivery capability</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Continue strategic partnerships with ICBs to maximize external funding opportunities</a:t>
            </a:r>
          </a:p>
        </p:txBody>
      </p:sp>
      <p:sp>
        <p:nvSpPr>
          <p:cNvPr id="11" name="TextBox 10">
            <a:extLst>
              <a:ext uri="{FF2B5EF4-FFF2-40B4-BE49-F238E27FC236}">
                <a16:creationId xmlns:a16="http://schemas.microsoft.com/office/drawing/2014/main" id="{DD73866D-3DC9-CB69-5601-05EDE6BD640D}"/>
              </a:ext>
            </a:extLst>
          </p:cNvPr>
          <p:cNvSpPr txBox="1"/>
          <p:nvPr/>
        </p:nvSpPr>
        <p:spPr>
          <a:xfrm>
            <a:off x="4706262" y="738426"/>
            <a:ext cx="2129965" cy="369332"/>
          </a:xfrm>
          <a:prstGeom prst="rect">
            <a:avLst/>
          </a:prstGeom>
          <a:noFill/>
        </p:spPr>
        <p:txBody>
          <a:bodyPr wrap="square" rtlCol="0">
            <a:spAutoFit/>
          </a:bodyPr>
          <a:lstStyle/>
          <a:p>
            <a:r>
              <a:rPr lang="en-GB"/>
              <a:t>Progress 24-25</a:t>
            </a:r>
          </a:p>
        </p:txBody>
      </p:sp>
      <p:sp>
        <p:nvSpPr>
          <p:cNvPr id="12" name="TextBox 11">
            <a:extLst>
              <a:ext uri="{FF2B5EF4-FFF2-40B4-BE49-F238E27FC236}">
                <a16:creationId xmlns:a16="http://schemas.microsoft.com/office/drawing/2014/main" id="{1155D45B-B499-2A5F-8B0D-3CF0671EACE8}"/>
              </a:ext>
            </a:extLst>
          </p:cNvPr>
          <p:cNvSpPr txBox="1"/>
          <p:nvPr/>
        </p:nvSpPr>
        <p:spPr>
          <a:xfrm>
            <a:off x="1250915" y="793597"/>
            <a:ext cx="1126212" cy="369332"/>
          </a:xfrm>
          <a:prstGeom prst="rect">
            <a:avLst/>
          </a:prstGeom>
          <a:noFill/>
        </p:spPr>
        <p:txBody>
          <a:bodyPr wrap="square" rtlCol="0">
            <a:spAutoFit/>
          </a:bodyPr>
          <a:lstStyle/>
          <a:p>
            <a:r>
              <a:rPr lang="en-GB"/>
              <a:t>Action</a:t>
            </a:r>
          </a:p>
        </p:txBody>
      </p:sp>
      <p:sp>
        <p:nvSpPr>
          <p:cNvPr id="13" name="TextBox 12">
            <a:extLst>
              <a:ext uri="{FF2B5EF4-FFF2-40B4-BE49-F238E27FC236}">
                <a16:creationId xmlns:a16="http://schemas.microsoft.com/office/drawing/2014/main" id="{51809260-9DD0-1453-258F-083CCD71A15A}"/>
              </a:ext>
            </a:extLst>
          </p:cNvPr>
          <p:cNvSpPr txBox="1"/>
          <p:nvPr/>
        </p:nvSpPr>
        <p:spPr>
          <a:xfrm>
            <a:off x="8838047" y="793597"/>
            <a:ext cx="2010142" cy="369332"/>
          </a:xfrm>
          <a:prstGeom prst="rect">
            <a:avLst/>
          </a:prstGeom>
          <a:noFill/>
        </p:spPr>
        <p:txBody>
          <a:bodyPr wrap="square" rtlCol="0">
            <a:spAutoFit/>
          </a:bodyPr>
          <a:lstStyle/>
          <a:p>
            <a:r>
              <a:rPr lang="en-GB"/>
              <a:t>Next Steps 25-26</a:t>
            </a:r>
          </a:p>
        </p:txBody>
      </p:sp>
      <p:sp>
        <p:nvSpPr>
          <p:cNvPr id="14" name="Rectangle: Rounded Corners 13">
            <a:extLst>
              <a:ext uri="{FF2B5EF4-FFF2-40B4-BE49-F238E27FC236}">
                <a16:creationId xmlns:a16="http://schemas.microsoft.com/office/drawing/2014/main" id="{C983BBFD-5FAB-9C6F-CFE0-1D23BEF64C83}"/>
              </a:ext>
            </a:extLst>
          </p:cNvPr>
          <p:cNvSpPr/>
          <p:nvPr/>
        </p:nvSpPr>
        <p:spPr>
          <a:xfrm>
            <a:off x="3574846" y="5138820"/>
            <a:ext cx="4053596" cy="171918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Implemented "purchase now, install later" approach for long lead items to maximize available funding in 24/25</a:t>
            </a:r>
            <a:endParaRPr lang="en-US">
              <a:cs typeface="Times New Roman"/>
            </a:endParaRPr>
          </a:p>
          <a:p>
            <a:pPr marL="34290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Asset Property Management (APM) funding </a:t>
            </a:r>
            <a:r>
              <a:rPr lang="en-GB" sz="800" kern="100">
                <a:ea typeface="Aptos" panose="020B0004020202020204" pitchFamily="34" charset="0"/>
                <a:cs typeface="Times New Roman"/>
              </a:rPr>
              <a:t>was fully</a:t>
            </a:r>
            <a:r>
              <a:rPr lang="en-GB" sz="800" kern="100">
                <a:effectLst/>
                <a:ea typeface="Aptos" panose="020B0004020202020204" pitchFamily="34" charset="0"/>
                <a:cs typeface="Times New Roman"/>
              </a:rPr>
              <a:t> committed with 57 budget codes created and significant maintenance projects </a:t>
            </a:r>
            <a:r>
              <a:rPr lang="en-GB" sz="800" kern="100">
                <a:ea typeface="Aptos" panose="020B0004020202020204" pitchFamily="34" charset="0"/>
                <a:cs typeface="Times New Roman"/>
              </a:rPr>
              <a:t>delivered</a:t>
            </a:r>
            <a:endParaRPr lang="en-GB" sz="800" kern="100">
              <a:effectLst/>
              <a:ea typeface="Aptos" panose="020B0004020202020204" pitchFamily="34" charset="0"/>
              <a:cs typeface="Times New Roman"/>
            </a:endParaRP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Successfully managed disposal of unlawful occupiers at 54 Lewsey Road (Luton), preparing for potential capital receipt of £350k</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Enhanced Services Centre in Bedford – negotiated a 10% footprint reduction resulting in £200k lease cost savings</a:t>
            </a:r>
          </a:p>
        </p:txBody>
      </p:sp>
      <p:sp>
        <p:nvSpPr>
          <p:cNvPr id="16" name="TextBox 15">
            <a:extLst>
              <a:ext uri="{FF2B5EF4-FFF2-40B4-BE49-F238E27FC236}">
                <a16:creationId xmlns:a16="http://schemas.microsoft.com/office/drawing/2014/main" id="{E0DDEE64-4B37-49E0-7E12-3B9C9BBF054D}"/>
              </a:ext>
            </a:extLst>
          </p:cNvPr>
          <p:cNvSpPr txBox="1"/>
          <p:nvPr/>
        </p:nvSpPr>
        <p:spPr>
          <a:xfrm>
            <a:off x="1250915" y="207727"/>
            <a:ext cx="6097656" cy="553998"/>
          </a:xfrm>
          <a:prstGeom prst="rect">
            <a:avLst/>
          </a:prstGeom>
          <a:noFill/>
        </p:spPr>
        <p:txBody>
          <a:bodyPr wrap="square">
            <a:spAutoFit/>
          </a:bodyPr>
          <a:lstStyle/>
          <a:p>
            <a:r>
              <a:rPr lang="en-GB" sz="3000">
                <a:ea typeface="+mj-ea"/>
                <a:cs typeface="Calibri" panose="020F0502020204030204" pitchFamily="34" charset="0"/>
              </a:rPr>
              <a:t>Capital and Investment Update </a:t>
            </a:r>
          </a:p>
        </p:txBody>
      </p:sp>
      <p:cxnSp>
        <p:nvCxnSpPr>
          <p:cNvPr id="15" name="Straight Connector 14">
            <a:extLst>
              <a:ext uri="{FF2B5EF4-FFF2-40B4-BE49-F238E27FC236}">
                <a16:creationId xmlns:a16="http://schemas.microsoft.com/office/drawing/2014/main" id="{3FFE38A9-5891-A9C5-2592-75E7E709D67A}"/>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ED01AB6E-7E1A-33E3-B6A5-2E9A67A2F2F8}"/>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10</a:t>
            </a:fld>
            <a:endParaRPr lang="en-GB"/>
          </a:p>
        </p:txBody>
      </p:sp>
    </p:spTree>
    <p:extLst>
      <p:ext uri="{BB962C8B-B14F-4D97-AF65-F5344CB8AC3E}">
        <p14:creationId xmlns:p14="http://schemas.microsoft.com/office/powerpoint/2010/main" val="44502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0ED4-6315-2448-A497-A93821465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0612E-B955-2EC1-6D85-66F93AE7BA4F}"/>
              </a:ext>
            </a:extLst>
          </p:cNvPr>
          <p:cNvSpPr txBox="1">
            <a:spLocks/>
          </p:cNvSpPr>
          <p:nvPr/>
        </p:nvSpPr>
        <p:spPr>
          <a:xfrm>
            <a:off x="1128677" y="273534"/>
            <a:ext cx="9684388" cy="51554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Improve the Sustainability of our Estate and Healthcare Provision</a:t>
            </a:r>
          </a:p>
        </p:txBody>
      </p:sp>
      <p:sp>
        <p:nvSpPr>
          <p:cNvPr id="3" name="Rectangle: Rounded Corners 2">
            <a:extLst>
              <a:ext uri="{FF2B5EF4-FFF2-40B4-BE49-F238E27FC236}">
                <a16:creationId xmlns:a16="http://schemas.microsoft.com/office/drawing/2014/main" id="{C5B53365-12AA-4474-A9E7-046E90B8F418}"/>
              </a:ext>
            </a:extLst>
          </p:cNvPr>
          <p:cNvSpPr/>
          <p:nvPr/>
        </p:nvSpPr>
        <p:spPr>
          <a:xfrm>
            <a:off x="194820" y="1162929"/>
            <a:ext cx="3151695" cy="200447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buSzPts val="1000"/>
              <a:tabLst>
                <a:tab pos="457200" algn="l"/>
              </a:tabLst>
            </a:pPr>
            <a:r>
              <a:rPr lang="en-GB" sz="1050" b="1" u="sng" kern="100">
                <a:effectLst/>
                <a:ea typeface="Aptos" panose="020B0004020202020204" pitchFamily="34" charset="0"/>
                <a:cs typeface="Times New Roman" panose="02020603050405020304" pitchFamily="18" charset="0"/>
              </a:rPr>
              <a:t>STRATEGIC PLANNING AND ORGANISATIONAL ENGAGEMENT</a:t>
            </a:r>
          </a:p>
          <a:p>
            <a:pPr>
              <a:buNone/>
            </a:pPr>
            <a:endParaRPr lang="en-US" sz="900"/>
          </a:p>
          <a:p>
            <a:pPr marL="342900" indent="-342900">
              <a:lnSpc>
                <a:spcPct val="115000"/>
              </a:lnSpc>
              <a:spcAft>
                <a:spcPts val="800"/>
              </a:spcAft>
              <a:buSzPts val="1000"/>
              <a:buFont typeface="Symbol" panose="05050102010706020507" pitchFamily="18" charset="2"/>
              <a:buChar char=""/>
              <a:tabLst>
                <a:tab pos="457200" algn="l"/>
              </a:tabLst>
            </a:pPr>
            <a:r>
              <a:rPr lang="en-US" sz="900" kern="100">
                <a:cs typeface="Times New Roman" panose="02020603050405020304" pitchFamily="18" charset="0"/>
              </a:rPr>
              <a:t>Implement Green Plan and integration into anchor institution agenda and collaboration with ICS</a:t>
            </a:r>
          </a:p>
          <a:p>
            <a:pPr marL="342900" indent="-342900">
              <a:lnSpc>
                <a:spcPct val="115000"/>
              </a:lnSpc>
              <a:spcAft>
                <a:spcPts val="800"/>
              </a:spcAft>
              <a:buSzPts val="1000"/>
              <a:buFont typeface="Symbol" panose="05050102010706020507" pitchFamily="18" charset="2"/>
              <a:buChar char=""/>
              <a:tabLst>
                <a:tab pos="457200" algn="l"/>
              </a:tabLst>
            </a:pPr>
            <a:r>
              <a:rPr lang="en-US" sz="900" kern="100">
                <a:cs typeface="Times New Roman" panose="02020603050405020304" pitchFamily="18" charset="0"/>
              </a:rPr>
              <a:t>Develop climate change adaptation plan &amp; implement measures</a:t>
            </a:r>
          </a:p>
        </p:txBody>
      </p:sp>
      <p:sp>
        <p:nvSpPr>
          <p:cNvPr id="4" name="Rectangle: Rounded Corners 3">
            <a:extLst>
              <a:ext uri="{FF2B5EF4-FFF2-40B4-BE49-F238E27FC236}">
                <a16:creationId xmlns:a16="http://schemas.microsoft.com/office/drawing/2014/main" id="{33650630-B244-9EC8-C771-E4D3D0DD7243}"/>
              </a:ext>
            </a:extLst>
          </p:cNvPr>
          <p:cNvSpPr/>
          <p:nvPr/>
        </p:nvSpPr>
        <p:spPr>
          <a:xfrm>
            <a:off x="3580788" y="1151832"/>
            <a:ext cx="4177471" cy="2015574"/>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Green Champions program launched with a climate network of over 300 people</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Over 30 service users actively engaged in the Green Plan</a:t>
            </a:r>
          </a:p>
          <a:p>
            <a:pPr marL="342900" indent="-342900">
              <a:buSzPts val="1000"/>
              <a:buFont typeface="Symbol" panose="05050102010706020507" pitchFamily="18" charset="2"/>
              <a:buChar char=""/>
              <a:tabLst>
                <a:tab pos="457200" algn="l"/>
              </a:tabLst>
            </a:pPr>
            <a:r>
              <a:rPr lang="en-US" sz="900" kern="100">
                <a:ea typeface="Aptos" panose="020B0004020202020204" pitchFamily="34" charset="0"/>
                <a:cs typeface="Times New Roman"/>
              </a:rPr>
              <a:t>Sustainability threaded through annual planning</a:t>
            </a:r>
          </a:p>
          <a:p>
            <a:pPr marL="34290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Appointed Net Zero Project Manager (January 2025) to deliver Green </a:t>
            </a:r>
            <a:r>
              <a:rPr lang="en-US" sz="900" kern="100">
                <a:ea typeface="Aptos" panose="020B0004020202020204" pitchFamily="34" charset="0"/>
                <a:cs typeface="Times New Roman"/>
              </a:rPr>
              <a:t>Plan projects</a:t>
            </a:r>
            <a:endParaRPr lang="en-US" sz="900" kern="100">
              <a:effectLst/>
              <a:ea typeface="Aptos" panose="020B0004020202020204" pitchFamily="34" charset="0"/>
              <a:cs typeface="Times New Roman"/>
            </a:endParaRP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Green Plan measures successfully linked with GFGT program with approximately £200k savings achieved</a:t>
            </a:r>
          </a:p>
          <a:p>
            <a:pPr marL="342900" indent="-342900">
              <a:buSzPts val="1000"/>
              <a:buFont typeface="Symbol" panose="05050102010706020507" pitchFamily="18" charset="2"/>
              <a:buChar char=""/>
              <a:tabLst>
                <a:tab pos="457200" algn="l"/>
              </a:tabLst>
            </a:pPr>
            <a:r>
              <a:rPr lang="en-US" sz="900" kern="100">
                <a:ea typeface="Aptos" panose="020B0004020202020204" pitchFamily="34" charset="0"/>
                <a:cs typeface="Times New Roman"/>
              </a:rPr>
              <a:t>Streamlined comms drive</a:t>
            </a:r>
            <a:endParaRPr lang="en-US" sz="900" kern="100">
              <a:effectLst/>
              <a:ea typeface="Aptos" panose="020B0004020202020204" pitchFamily="34" charset="0"/>
              <a:cs typeface="Times New Roman"/>
            </a:endParaRPr>
          </a:p>
          <a:p>
            <a:pPr marL="342900" indent="-342900">
              <a:buSzPts val="1000"/>
              <a:buFont typeface="Symbol" panose="05050102010706020507" pitchFamily="18" charset="2"/>
              <a:buChar char=""/>
              <a:tabLst>
                <a:tab pos="457200" algn="l"/>
              </a:tabLst>
            </a:pPr>
            <a:r>
              <a:rPr lang="en-US" sz="900" kern="100">
                <a:ea typeface="Aptos" panose="020B0004020202020204" pitchFamily="34" charset="0"/>
                <a:cs typeface="Times New Roman"/>
              </a:rPr>
              <a:t>Co-design Green Plan with staff, service users and ICB leads</a:t>
            </a:r>
            <a:endParaRPr lang="en-US" sz="900" kern="100">
              <a:effectLst/>
              <a:ea typeface="Aptos" panose="020B0004020202020204" pitchFamily="34" charset="0"/>
              <a:cs typeface="Times New Roman"/>
            </a:endParaRPr>
          </a:p>
        </p:txBody>
      </p:sp>
      <p:sp>
        <p:nvSpPr>
          <p:cNvPr id="5" name="Rectangle: Rounded Corners 4">
            <a:extLst>
              <a:ext uri="{FF2B5EF4-FFF2-40B4-BE49-F238E27FC236}">
                <a16:creationId xmlns:a16="http://schemas.microsoft.com/office/drawing/2014/main" id="{3C0AF2FC-46B9-3DBB-F45A-F2332F6825A4}"/>
              </a:ext>
            </a:extLst>
          </p:cNvPr>
          <p:cNvSpPr/>
          <p:nvPr/>
        </p:nvSpPr>
        <p:spPr>
          <a:xfrm>
            <a:off x="7943584" y="1278159"/>
            <a:ext cx="4053596" cy="1792254"/>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panose="02020603050405020304" pitchFamily="18" charset="0"/>
              </a:rPr>
              <a:t>Complete the Green Plan refresh for 2025-2028 following engagement with stakeholders and ICB</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panose="02020603050405020304" pitchFamily="18" charset="0"/>
              </a:rPr>
              <a:t>Develop a long-term climate change adaptation plan separate from business continuity plan</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panose="02020603050405020304" pitchFamily="18" charset="0"/>
              </a:rPr>
              <a:t>Appoint a nominated lead accountable for adaptation planning and management</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panose="02020603050405020304" pitchFamily="18" charset="0"/>
              </a:rPr>
              <a:t>Expand service user and staff involvement in green initiatives across all directorates</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panose="02020603050405020304" pitchFamily="18" charset="0"/>
              </a:rPr>
              <a:t>Implement early warning system for extreme weather events and their impact on services</a:t>
            </a:r>
            <a:endParaRPr lang="en-GB" sz="900" kern="100">
              <a:effectLst/>
              <a:ea typeface="Aptos" panose="020B00040202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8BA617F-E385-3D9F-4FF9-9E378C3E1D4C}"/>
              </a:ext>
            </a:extLst>
          </p:cNvPr>
          <p:cNvSpPr/>
          <p:nvPr/>
        </p:nvSpPr>
        <p:spPr>
          <a:xfrm>
            <a:off x="194820" y="3416729"/>
            <a:ext cx="3114554" cy="153703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buSzPts val="1000"/>
              <a:tabLst>
                <a:tab pos="457200" algn="l"/>
              </a:tabLst>
            </a:pPr>
            <a:r>
              <a:rPr lang="en-GB" sz="1050" b="1" u="sng" kern="100">
                <a:effectLst/>
                <a:ea typeface="Aptos" panose="020B0004020202020204" pitchFamily="34" charset="0"/>
                <a:cs typeface="Times New Roman" panose="02020603050405020304" pitchFamily="18" charset="0"/>
              </a:rPr>
              <a:t>TECHNICAL IMPLEMENTATION AND INFRASTRUCTURE</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panose="02020603050405020304" pitchFamily="18" charset="0"/>
              </a:rPr>
              <a:t>Heat Decarbonisation Plan - audit all sites for retrofit energy generation and rewilding potential</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panose="02020603050405020304" pitchFamily="18" charset="0"/>
              </a:rPr>
              <a:t>Capital Programs and investment decisions take full account of sustainability</a:t>
            </a:r>
            <a:endParaRPr lang="en-GB" sz="900" kern="100">
              <a:effectLst/>
              <a:ea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8ACCE94-4A16-06CE-11E7-27AE9EDA42F1}"/>
              </a:ext>
            </a:extLst>
          </p:cNvPr>
          <p:cNvSpPr/>
          <p:nvPr/>
        </p:nvSpPr>
        <p:spPr>
          <a:xfrm>
            <a:off x="3580789" y="3299251"/>
            <a:ext cx="4053596" cy="175142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SzPts val="1000"/>
              <a:buFont typeface="Symbol" panose="05050102010706020507" pitchFamily="18" charset="2"/>
              <a:buChar char=""/>
              <a:tabLst>
                <a:tab pos="457200" algn="l"/>
              </a:tabLst>
            </a:pPr>
            <a:r>
              <a:rPr lang="en-US" sz="900" kern="100">
                <a:ea typeface="Aptos" panose="020B0004020202020204" pitchFamily="34" charset="0"/>
                <a:cs typeface="Times New Roman"/>
              </a:rPr>
              <a:t>Funding for onsite solar renewables obtained</a:t>
            </a:r>
            <a:endParaRPr lang="en-US" sz="900" kern="100">
              <a:effectLst/>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LED </a:t>
            </a:r>
            <a:r>
              <a:rPr lang="en-US" sz="900" kern="100">
                <a:ea typeface="Aptos" panose="020B0004020202020204" pitchFamily="34" charset="0"/>
                <a:cs typeface="Times New Roman"/>
              </a:rPr>
              <a:t>lighting program on track. Four sites in 24/25</a:t>
            </a:r>
            <a:endParaRPr lang="en-US" sz="900" kern="100">
              <a:effectLs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Full external BMS audit completed with actions identified</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Net Zero Project Manager now shadowing capital team on large LED projects</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Developed decarbonisation plan to support drive towards Net Zero by 2040</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Linked Green Plan goals with capital investments for 2024/25 totaling about £243.5k</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Planned for 5% reduction in carbon emissions on scope 1 &amp; 2 by end of FY 2025/26</a:t>
            </a:r>
            <a:endParaRPr lang="en-GB" sz="900" kern="100">
              <a:effectLst/>
              <a:ea typeface="Aptos" panose="020B0004020202020204" pitchFamily="34" charset="0"/>
              <a:cs typeface="Times New Roman"/>
            </a:endParaRPr>
          </a:p>
        </p:txBody>
      </p:sp>
      <p:sp>
        <p:nvSpPr>
          <p:cNvPr id="8" name="Rectangle: Rounded Corners 7">
            <a:extLst>
              <a:ext uri="{FF2B5EF4-FFF2-40B4-BE49-F238E27FC236}">
                <a16:creationId xmlns:a16="http://schemas.microsoft.com/office/drawing/2014/main" id="{076DBF98-95CA-4499-BBE5-36F9041BE8B5}"/>
              </a:ext>
            </a:extLst>
          </p:cNvPr>
          <p:cNvSpPr/>
          <p:nvPr/>
        </p:nvSpPr>
        <p:spPr>
          <a:xfrm>
            <a:off x="7943584" y="3299251"/>
            <a:ext cx="4053596" cy="1654516"/>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Create minimum three robust energy efficiency projects aligned with potential funding opportunities</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Implement comprehensive BMS improvements with new M&amp;E contractor</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Further integrate sustainability criteria into project scoring matrix for capital investments</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Continue LED lighting rollout across the estate</a:t>
            </a:r>
            <a:endParaRPr lang="en-GB" sz="900" kern="100">
              <a:effectLst/>
              <a:ea typeface="Aptos" panose="020B0004020202020204" pitchFamily="34" charset="0"/>
              <a:cs typeface="Times New Roman"/>
            </a:endParaRPr>
          </a:p>
        </p:txBody>
      </p:sp>
      <p:sp>
        <p:nvSpPr>
          <p:cNvPr id="9" name="Rectangle: Rounded Corners 8">
            <a:extLst>
              <a:ext uri="{FF2B5EF4-FFF2-40B4-BE49-F238E27FC236}">
                <a16:creationId xmlns:a16="http://schemas.microsoft.com/office/drawing/2014/main" id="{445B2781-18BF-5439-4E04-AE10B37F5B27}"/>
              </a:ext>
            </a:extLst>
          </p:cNvPr>
          <p:cNvSpPr/>
          <p:nvPr/>
        </p:nvSpPr>
        <p:spPr>
          <a:xfrm>
            <a:off x="259915" y="5229891"/>
            <a:ext cx="3017555" cy="153703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115000"/>
              </a:lnSpc>
              <a:spcAft>
                <a:spcPts val="800"/>
              </a:spcAft>
              <a:buSzPts val="1000"/>
              <a:tabLst>
                <a:tab pos="457200" algn="l"/>
              </a:tabLst>
            </a:pPr>
            <a:r>
              <a:rPr lang="en-GB" sz="1050" b="1" u="sng" kern="100">
                <a:effectLst/>
                <a:ea typeface="Aptos" panose="020B0004020202020204" pitchFamily="34" charset="0"/>
                <a:cs typeface="Times New Roman"/>
              </a:rPr>
              <a:t>OPERATIONAL SUSTAINABILITY</a:t>
            </a:r>
          </a:p>
          <a:p>
            <a:pPr marL="171450" lvl="0" indent="-171450">
              <a:lnSpc>
                <a:spcPct val="115000"/>
              </a:lnSpc>
              <a:spcAft>
                <a:spcPts val="800"/>
              </a:spcAft>
              <a:buSzPts val="1000"/>
              <a:buFont typeface="Arial"/>
              <a:buChar char="•"/>
              <a:tabLst>
                <a:tab pos="457200" algn="l"/>
              </a:tabLst>
            </a:pPr>
            <a:r>
              <a:rPr lang="en-GB" sz="900" kern="100">
                <a:effectLst/>
                <a:ea typeface="Aptos" panose="020B0004020202020204" pitchFamily="34" charset="0"/>
                <a:cs typeface="Times New Roman"/>
              </a:rPr>
              <a:t>Routine consideration of net zero principles in upgrades and maintenance programmes</a:t>
            </a:r>
          </a:p>
        </p:txBody>
      </p:sp>
      <p:sp>
        <p:nvSpPr>
          <p:cNvPr id="10" name="Rectangle: Rounded Corners 9">
            <a:extLst>
              <a:ext uri="{FF2B5EF4-FFF2-40B4-BE49-F238E27FC236}">
                <a16:creationId xmlns:a16="http://schemas.microsoft.com/office/drawing/2014/main" id="{72BB7F4C-BD7A-EF4A-6C9E-E2D01FCCB8D9}"/>
              </a:ext>
            </a:extLst>
          </p:cNvPr>
          <p:cNvSpPr/>
          <p:nvPr/>
        </p:nvSpPr>
        <p:spPr>
          <a:xfrm>
            <a:off x="3574846" y="5138820"/>
            <a:ext cx="4053596" cy="1628109"/>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Gas usage showing an 8.8% reduction compared to same period in previous year</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Recycling rates increased from average of 25% to 32% by February 2025</a:t>
            </a: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Initiated rollout of food waste provision across all Trust-managed sites</a:t>
            </a:r>
          </a:p>
          <a:p>
            <a:pPr marL="342900" indent="-342900">
              <a:buSzPts val="1000"/>
              <a:buFont typeface="Symbol" panose="05050102010706020507" pitchFamily="18" charset="2"/>
              <a:buChar char=""/>
              <a:tabLst>
                <a:tab pos="457200" algn="l"/>
              </a:tabLst>
            </a:pPr>
            <a:r>
              <a:rPr lang="en-US" sz="900" kern="100">
                <a:ea typeface="Aptos" panose="020B0004020202020204" pitchFamily="34" charset="0"/>
                <a:cs typeface="Times New Roman"/>
              </a:rPr>
              <a:t>Leak detection system in place</a:t>
            </a:r>
            <a:endParaRPr lang="en-US" sz="900" kern="100">
              <a:effectLst/>
              <a:ea typeface="Aptos" panose="020B0004020202020204" pitchFamily="34" charset="0"/>
              <a:cs typeface="Times New Roman"/>
            </a:endParaRPr>
          </a:p>
          <a:p>
            <a:pPr marL="342900" lvl="0" indent="-342900">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Set 0% domestic waste to landfill target</a:t>
            </a:r>
          </a:p>
          <a:p>
            <a:pPr lvl="0">
              <a:lnSpc>
                <a:spcPct val="115000"/>
              </a:lnSpc>
              <a:buSzPts val="1000"/>
              <a:tabLst>
                <a:tab pos="457200" algn="l"/>
              </a:tabLst>
            </a:pPr>
            <a:endParaRPr lang="en-US" sz="800" kern="100">
              <a:effectLst/>
              <a:ea typeface="Aptos" panose="020B0004020202020204" pitchFamily="34" charset="0"/>
              <a:cs typeface="Times New Roman"/>
            </a:endParaRPr>
          </a:p>
        </p:txBody>
      </p:sp>
      <p:sp>
        <p:nvSpPr>
          <p:cNvPr id="11" name="Rectangle: Rounded Corners 10">
            <a:extLst>
              <a:ext uri="{FF2B5EF4-FFF2-40B4-BE49-F238E27FC236}">
                <a16:creationId xmlns:a16="http://schemas.microsoft.com/office/drawing/2014/main" id="{204BA1D5-F659-A817-EC98-24A0AEACF82B}"/>
              </a:ext>
            </a:extLst>
          </p:cNvPr>
          <p:cNvSpPr/>
          <p:nvPr/>
        </p:nvSpPr>
        <p:spPr>
          <a:xfrm>
            <a:off x="7943584" y="5138820"/>
            <a:ext cx="4060477" cy="156076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180000" bIns="45720" rtlCol="0" anchor="ctr"/>
          <a:lstStyle/>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Continue progress toward 5% reduction in utilities and 40% recycling rate across the Trust</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Implement food waste collection across all remaining sites</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Complete green space improvements identified in site survey</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Ensure inclusion of net zero principles in new Hard FM contract specifications</a:t>
            </a:r>
          </a:p>
          <a:p>
            <a:pPr marL="342900" lvl="0" indent="-342900">
              <a:spcAft>
                <a:spcPts val="800"/>
              </a:spcAft>
              <a:buSzPts val="1000"/>
              <a:buFont typeface="Symbol" panose="05050102010706020507" pitchFamily="18" charset="2"/>
              <a:buChar char=""/>
              <a:tabLst>
                <a:tab pos="457200" algn="l"/>
              </a:tabLst>
            </a:pPr>
            <a:r>
              <a:rPr lang="en-US" sz="900" kern="100">
                <a:effectLst/>
                <a:ea typeface="Aptos" panose="020B0004020202020204" pitchFamily="34" charset="0"/>
                <a:cs typeface="Times New Roman"/>
              </a:rPr>
              <a:t>Develop assurance methodology for monitoring supplier and contractor carbon reduction </a:t>
            </a:r>
            <a:r>
              <a:rPr lang="en-US" sz="900" kern="100">
                <a:ea typeface="Aptos" panose="020B0004020202020204" pitchFamily="34" charset="0"/>
                <a:cs typeface="Times New Roman"/>
              </a:rPr>
              <a:t>plan </a:t>
            </a:r>
          </a:p>
        </p:txBody>
      </p:sp>
      <p:sp>
        <p:nvSpPr>
          <p:cNvPr id="12" name="TextBox 11">
            <a:extLst>
              <a:ext uri="{FF2B5EF4-FFF2-40B4-BE49-F238E27FC236}">
                <a16:creationId xmlns:a16="http://schemas.microsoft.com/office/drawing/2014/main" id="{136AAEA3-EBB7-4E6E-AEC8-932CA2B20BB8}"/>
              </a:ext>
            </a:extLst>
          </p:cNvPr>
          <p:cNvSpPr txBox="1"/>
          <p:nvPr/>
        </p:nvSpPr>
        <p:spPr>
          <a:xfrm>
            <a:off x="4932686" y="793597"/>
            <a:ext cx="2051588" cy="369332"/>
          </a:xfrm>
          <a:prstGeom prst="rect">
            <a:avLst/>
          </a:prstGeom>
          <a:noFill/>
        </p:spPr>
        <p:txBody>
          <a:bodyPr wrap="square" rtlCol="0">
            <a:spAutoFit/>
          </a:bodyPr>
          <a:lstStyle/>
          <a:p>
            <a:r>
              <a:rPr lang="en-GB"/>
              <a:t>Progress 24-25</a:t>
            </a:r>
          </a:p>
        </p:txBody>
      </p:sp>
      <p:sp>
        <p:nvSpPr>
          <p:cNvPr id="13" name="TextBox 12">
            <a:extLst>
              <a:ext uri="{FF2B5EF4-FFF2-40B4-BE49-F238E27FC236}">
                <a16:creationId xmlns:a16="http://schemas.microsoft.com/office/drawing/2014/main" id="{81424675-20B2-7E3B-312D-D00DF920C14C}"/>
              </a:ext>
            </a:extLst>
          </p:cNvPr>
          <p:cNvSpPr txBox="1"/>
          <p:nvPr/>
        </p:nvSpPr>
        <p:spPr>
          <a:xfrm>
            <a:off x="1250915" y="793597"/>
            <a:ext cx="1126212" cy="369332"/>
          </a:xfrm>
          <a:prstGeom prst="rect">
            <a:avLst/>
          </a:prstGeom>
          <a:noFill/>
        </p:spPr>
        <p:txBody>
          <a:bodyPr wrap="square" rtlCol="0">
            <a:spAutoFit/>
          </a:bodyPr>
          <a:lstStyle/>
          <a:p>
            <a:r>
              <a:rPr lang="en-GB"/>
              <a:t>Action</a:t>
            </a:r>
          </a:p>
        </p:txBody>
      </p:sp>
      <p:sp>
        <p:nvSpPr>
          <p:cNvPr id="14" name="TextBox 13">
            <a:extLst>
              <a:ext uri="{FF2B5EF4-FFF2-40B4-BE49-F238E27FC236}">
                <a16:creationId xmlns:a16="http://schemas.microsoft.com/office/drawing/2014/main" id="{D486C980-6BF7-378F-5A71-D91B2552163A}"/>
              </a:ext>
            </a:extLst>
          </p:cNvPr>
          <p:cNvSpPr txBox="1"/>
          <p:nvPr/>
        </p:nvSpPr>
        <p:spPr>
          <a:xfrm>
            <a:off x="8761477" y="793597"/>
            <a:ext cx="2051588" cy="369332"/>
          </a:xfrm>
          <a:prstGeom prst="rect">
            <a:avLst/>
          </a:prstGeom>
          <a:noFill/>
        </p:spPr>
        <p:txBody>
          <a:bodyPr wrap="square" rtlCol="0">
            <a:spAutoFit/>
          </a:bodyPr>
          <a:lstStyle/>
          <a:p>
            <a:r>
              <a:rPr lang="en-GB"/>
              <a:t>Next Steps 25-26</a:t>
            </a:r>
          </a:p>
        </p:txBody>
      </p:sp>
      <p:cxnSp>
        <p:nvCxnSpPr>
          <p:cNvPr id="15" name="Straight Connector 14">
            <a:extLst>
              <a:ext uri="{FF2B5EF4-FFF2-40B4-BE49-F238E27FC236}">
                <a16:creationId xmlns:a16="http://schemas.microsoft.com/office/drawing/2014/main" id="{63DDDA89-A945-7C3C-C4C1-C54226DA0FD6}"/>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7C530C99-23BC-5635-DC11-6892C09EFDD2}"/>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11</a:t>
            </a:fld>
            <a:endParaRPr lang="en-GB"/>
          </a:p>
        </p:txBody>
      </p:sp>
    </p:spTree>
    <p:extLst>
      <p:ext uri="{BB962C8B-B14F-4D97-AF65-F5344CB8AC3E}">
        <p14:creationId xmlns:p14="http://schemas.microsoft.com/office/powerpoint/2010/main" val="303363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1938-308F-16F1-6595-98A58AA78A8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C1019BE-19A3-8E74-3EAB-38336ADCC85B}"/>
              </a:ext>
            </a:extLst>
          </p:cNvPr>
          <p:cNvSpPr/>
          <p:nvPr/>
        </p:nvSpPr>
        <p:spPr>
          <a:xfrm>
            <a:off x="705774" y="1175933"/>
            <a:ext cx="4621161" cy="11109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83F354AD-79D4-5A98-5900-760609BFCBBD}"/>
              </a:ext>
            </a:extLst>
          </p:cNvPr>
          <p:cNvSpPr/>
          <p:nvPr/>
        </p:nvSpPr>
        <p:spPr>
          <a:xfrm>
            <a:off x="4861959" y="1264163"/>
            <a:ext cx="836314" cy="8079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F0247B6-ABAE-8B68-F02E-4F3F383CC723}"/>
              </a:ext>
            </a:extLst>
          </p:cNvPr>
          <p:cNvSpPr txBox="1"/>
          <p:nvPr/>
        </p:nvSpPr>
        <p:spPr>
          <a:xfrm>
            <a:off x="4952269" y="1326939"/>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01</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23ADC73-EC98-1530-9527-2DE86B61021F}"/>
              </a:ext>
            </a:extLst>
          </p:cNvPr>
          <p:cNvSpPr txBox="1"/>
          <p:nvPr/>
        </p:nvSpPr>
        <p:spPr>
          <a:xfrm>
            <a:off x="1483763" y="1292295"/>
            <a:ext cx="3415771" cy="849108"/>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Calibri" panose="020F0502020204030204" pitchFamily="34" charset="0"/>
                <a:ea typeface="Calibri" panose="020F0502020204030204" pitchFamily="34" charset="0"/>
                <a:cs typeface="Calibri" panose="020F0502020204030204" pitchFamily="34" charset="0"/>
              </a:rPr>
              <a:t>Improving service user experience by providing a modern fit for purpose hub facility </a:t>
            </a:r>
            <a:r>
              <a:rPr lang="en-US" sz="1400">
                <a:solidFill>
                  <a:prstClr val="white"/>
                </a:solidFill>
                <a:latin typeface="Calibri" panose="020F0502020204030204" pitchFamily="34" charset="0"/>
                <a:ea typeface="Calibri" panose="020F0502020204030204" pitchFamily="34" charset="0"/>
                <a:cs typeface="Calibri" panose="020F0502020204030204" pitchFamily="34" charset="0"/>
              </a:rPr>
              <a:t>(Grove View)</a:t>
            </a:r>
            <a:endParaRPr kumimoji="0" lang="en-IN"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E97BC0A8-09A8-9C1C-E7D0-A1444EB581C5}"/>
              </a:ext>
            </a:extLst>
          </p:cNvPr>
          <p:cNvSpPr/>
          <p:nvPr/>
        </p:nvSpPr>
        <p:spPr>
          <a:xfrm>
            <a:off x="762811" y="1373911"/>
            <a:ext cx="609602" cy="60960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B19F803-55FA-FE09-87B8-E6F7AC77C190}"/>
              </a:ext>
            </a:extLst>
          </p:cNvPr>
          <p:cNvSpPr/>
          <p:nvPr/>
        </p:nvSpPr>
        <p:spPr>
          <a:xfrm>
            <a:off x="705774" y="2386936"/>
            <a:ext cx="4621161" cy="11109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C250528A-EE15-50B6-AF77-8106B099D11E}"/>
              </a:ext>
            </a:extLst>
          </p:cNvPr>
          <p:cNvSpPr/>
          <p:nvPr/>
        </p:nvSpPr>
        <p:spPr>
          <a:xfrm>
            <a:off x="4861959" y="2551366"/>
            <a:ext cx="836314" cy="807917"/>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84FB14-04DB-F7A5-5194-88F114DBCD6A}"/>
              </a:ext>
            </a:extLst>
          </p:cNvPr>
          <p:cNvSpPr txBox="1"/>
          <p:nvPr/>
        </p:nvSpPr>
        <p:spPr>
          <a:xfrm>
            <a:off x="4952269" y="2614142"/>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02</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545D84F-7A18-1A76-29D7-8123CE418450}"/>
              </a:ext>
            </a:extLst>
          </p:cNvPr>
          <p:cNvSpPr txBox="1"/>
          <p:nvPr/>
        </p:nvSpPr>
        <p:spPr>
          <a:xfrm>
            <a:off x="1474754" y="2644222"/>
            <a:ext cx="3415771" cy="578593"/>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Promotion of new facilities with suitable staff amenities</a:t>
            </a:r>
            <a:endParaRPr kumimoji="0" lang="en-IN"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18008738-A9F5-93AE-DC78-A2F71A792926}"/>
              </a:ext>
            </a:extLst>
          </p:cNvPr>
          <p:cNvSpPr/>
          <p:nvPr/>
        </p:nvSpPr>
        <p:spPr>
          <a:xfrm>
            <a:off x="762811" y="2610314"/>
            <a:ext cx="609602" cy="60960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32AEF73F-49C1-7F83-09CB-09B9ACA71342}"/>
              </a:ext>
            </a:extLst>
          </p:cNvPr>
          <p:cNvSpPr/>
          <p:nvPr/>
        </p:nvSpPr>
        <p:spPr>
          <a:xfrm>
            <a:off x="705774" y="4794318"/>
            <a:ext cx="4621161" cy="1110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D21773D7-4A60-6700-BB92-1EB03A8E82ED}"/>
              </a:ext>
            </a:extLst>
          </p:cNvPr>
          <p:cNvSpPr/>
          <p:nvPr/>
        </p:nvSpPr>
        <p:spPr>
          <a:xfrm>
            <a:off x="4861959" y="4958748"/>
            <a:ext cx="836314" cy="807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D3E6078-6082-22C6-4E37-51BCAC99525B}"/>
              </a:ext>
            </a:extLst>
          </p:cNvPr>
          <p:cNvSpPr txBox="1"/>
          <p:nvPr/>
        </p:nvSpPr>
        <p:spPr>
          <a:xfrm>
            <a:off x="4952269" y="5021524"/>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04</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B8B2C06-108B-5CC7-FBE0-9688447F811E}"/>
              </a:ext>
            </a:extLst>
          </p:cNvPr>
          <p:cNvSpPr txBox="1"/>
          <p:nvPr/>
        </p:nvSpPr>
        <p:spPr>
          <a:xfrm>
            <a:off x="1476419" y="5086953"/>
            <a:ext cx="3325636" cy="807917"/>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Calibri" panose="020F0502020204030204" pitchFamily="34" charset="0"/>
                <a:ea typeface="Calibri" panose="020F0502020204030204" pitchFamily="34" charset="0"/>
                <a:cs typeface="Calibri" panose="020F0502020204030204" pitchFamily="34" charset="0"/>
              </a:rPr>
              <a:t>Improving service users' quality and provision of care through the dedicated People Participation Lead</a:t>
            </a:r>
            <a:endParaRPr kumimoji="0" lang="en-IN"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0AE18FDA-9EFD-AC30-91CE-06A2825C3FB9}"/>
              </a:ext>
            </a:extLst>
          </p:cNvPr>
          <p:cNvSpPr/>
          <p:nvPr/>
        </p:nvSpPr>
        <p:spPr>
          <a:xfrm>
            <a:off x="762811" y="5086784"/>
            <a:ext cx="609602" cy="60960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66E65AD4-5ED2-DA73-3CA4-E5C3A0144154}"/>
              </a:ext>
            </a:extLst>
          </p:cNvPr>
          <p:cNvSpPr/>
          <p:nvPr/>
        </p:nvSpPr>
        <p:spPr>
          <a:xfrm>
            <a:off x="6635938" y="1196642"/>
            <a:ext cx="4621161" cy="1110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9DD79B13-AFC6-5088-D349-BA5ADE81A37A}"/>
              </a:ext>
            </a:extLst>
          </p:cNvPr>
          <p:cNvSpPr/>
          <p:nvPr/>
        </p:nvSpPr>
        <p:spPr>
          <a:xfrm>
            <a:off x="10792123" y="1361072"/>
            <a:ext cx="836314" cy="807917"/>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9B382FFE-0610-092C-C0D4-DEE16B4CEEB4}"/>
              </a:ext>
            </a:extLst>
          </p:cNvPr>
          <p:cNvSpPr txBox="1"/>
          <p:nvPr/>
        </p:nvSpPr>
        <p:spPr>
          <a:xfrm>
            <a:off x="10882433" y="1423848"/>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05</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01D449B-BC91-908A-A8B0-F46945C7EA22}"/>
              </a:ext>
            </a:extLst>
          </p:cNvPr>
          <p:cNvSpPr txBox="1"/>
          <p:nvPr/>
        </p:nvSpPr>
        <p:spPr>
          <a:xfrm>
            <a:off x="7414854" y="1734216"/>
            <a:ext cx="3410414" cy="578593"/>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Providing flexible working supporting staff to have greater choice in where, when and how they work</a:t>
            </a:r>
            <a:endParaRPr kumimoji="0" lang="en-IN"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EE154646-9F0E-4163-EFCD-1A946C388C29}"/>
              </a:ext>
            </a:extLst>
          </p:cNvPr>
          <p:cNvSpPr/>
          <p:nvPr/>
        </p:nvSpPr>
        <p:spPr>
          <a:xfrm>
            <a:off x="6702500" y="1412048"/>
            <a:ext cx="609602" cy="60960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B0F0DECD-5072-1CF1-5EE9-678C1B0100DB}"/>
              </a:ext>
            </a:extLst>
          </p:cNvPr>
          <p:cNvSpPr/>
          <p:nvPr/>
        </p:nvSpPr>
        <p:spPr>
          <a:xfrm>
            <a:off x="705774" y="3594326"/>
            <a:ext cx="4621161" cy="1110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08D857BD-43F6-C279-EF09-922FA7EF2C80}"/>
              </a:ext>
            </a:extLst>
          </p:cNvPr>
          <p:cNvSpPr/>
          <p:nvPr/>
        </p:nvSpPr>
        <p:spPr>
          <a:xfrm>
            <a:off x="4861959" y="3758756"/>
            <a:ext cx="836314" cy="80791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C68EA2B-68C2-2695-C75F-DC478B926625}"/>
              </a:ext>
            </a:extLst>
          </p:cNvPr>
          <p:cNvSpPr txBox="1"/>
          <p:nvPr/>
        </p:nvSpPr>
        <p:spPr>
          <a:xfrm>
            <a:off x="4952269" y="3821532"/>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03</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35427241-AECE-5C68-3F47-09D7CCF8CA98}"/>
              </a:ext>
            </a:extLst>
          </p:cNvPr>
          <p:cNvSpPr txBox="1"/>
          <p:nvPr/>
        </p:nvSpPr>
        <p:spPr>
          <a:xfrm>
            <a:off x="1486249" y="3855400"/>
            <a:ext cx="3305975" cy="578593"/>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Calibri" panose="020F0502020204030204" pitchFamily="34" charset="0"/>
                <a:ea typeface="Calibri" panose="020F0502020204030204" pitchFamily="34" charset="0"/>
                <a:cs typeface="Calibri" panose="020F0502020204030204" pitchFamily="34" charset="0"/>
              </a:rPr>
              <a:t>Improving the environmental contribution to staff wellbeing </a:t>
            </a:r>
            <a:endParaRPr kumimoji="0" lang="en-IN"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C2D6C631-1845-F0F6-AD1F-7C48E5563349}"/>
              </a:ext>
            </a:extLst>
          </p:cNvPr>
          <p:cNvSpPr/>
          <p:nvPr/>
        </p:nvSpPr>
        <p:spPr>
          <a:xfrm>
            <a:off x="745975" y="3868481"/>
            <a:ext cx="609602" cy="60960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56B371D8-13DF-5F48-91FC-7457BFC3C06F}"/>
              </a:ext>
            </a:extLst>
          </p:cNvPr>
          <p:cNvSpPr/>
          <p:nvPr/>
        </p:nvSpPr>
        <p:spPr>
          <a:xfrm>
            <a:off x="6635938" y="2427752"/>
            <a:ext cx="4621161" cy="11109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25CBA7DF-7110-E7D3-4B74-34818171B16F}"/>
              </a:ext>
            </a:extLst>
          </p:cNvPr>
          <p:cNvSpPr/>
          <p:nvPr/>
        </p:nvSpPr>
        <p:spPr>
          <a:xfrm>
            <a:off x="10792123" y="2592182"/>
            <a:ext cx="836314" cy="807917"/>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906F2544-C85D-AA16-AE7B-210DAB0B097B}"/>
              </a:ext>
            </a:extLst>
          </p:cNvPr>
          <p:cNvSpPr txBox="1"/>
          <p:nvPr/>
        </p:nvSpPr>
        <p:spPr>
          <a:xfrm>
            <a:off x="10882433" y="2654958"/>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06</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3691C5FE-261A-9973-3BB1-35B7837C7BFE}"/>
              </a:ext>
            </a:extLst>
          </p:cNvPr>
          <p:cNvSpPr txBox="1"/>
          <p:nvPr/>
        </p:nvSpPr>
        <p:spPr>
          <a:xfrm>
            <a:off x="7390790" y="2796217"/>
            <a:ext cx="3355608" cy="578593"/>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Calibri" panose="020F0502020204030204" pitchFamily="34" charset="0"/>
                <a:ea typeface="Calibri" panose="020F0502020204030204" pitchFamily="34" charset="0"/>
                <a:cs typeface="Calibri" panose="020F0502020204030204" pitchFamily="34" charset="0"/>
              </a:rPr>
              <a:t>Improving accommodation for staff and service users through the priority programmes</a:t>
            </a: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F7973556-C202-5D28-6CB0-64CC8BBC7E92}"/>
              </a:ext>
            </a:extLst>
          </p:cNvPr>
          <p:cNvSpPr/>
          <p:nvPr/>
        </p:nvSpPr>
        <p:spPr>
          <a:xfrm>
            <a:off x="6692975" y="2738506"/>
            <a:ext cx="609602" cy="60960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0B00F359-A876-CD56-093D-602C24A63F04}"/>
              </a:ext>
            </a:extLst>
          </p:cNvPr>
          <p:cNvSpPr/>
          <p:nvPr/>
        </p:nvSpPr>
        <p:spPr>
          <a:xfrm>
            <a:off x="6635938" y="3608527"/>
            <a:ext cx="4621161" cy="1110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2A091223-EDC5-3B71-43B1-FC842D1AE284}"/>
              </a:ext>
            </a:extLst>
          </p:cNvPr>
          <p:cNvSpPr/>
          <p:nvPr/>
        </p:nvSpPr>
        <p:spPr>
          <a:xfrm>
            <a:off x="10792123" y="3772957"/>
            <a:ext cx="836314" cy="80791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B59E808-1FA1-A3A7-A3A9-18AA43D2853A}"/>
              </a:ext>
            </a:extLst>
          </p:cNvPr>
          <p:cNvSpPr txBox="1"/>
          <p:nvPr/>
        </p:nvSpPr>
        <p:spPr>
          <a:xfrm>
            <a:off x="10882433" y="3835733"/>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07</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96773FF0-815E-8C35-66AE-A68E1A6FE95C}"/>
              </a:ext>
            </a:extLst>
          </p:cNvPr>
          <p:cNvSpPr txBox="1"/>
          <p:nvPr/>
        </p:nvSpPr>
        <p:spPr>
          <a:xfrm>
            <a:off x="7378758" y="3870705"/>
            <a:ext cx="3410414" cy="578593"/>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Review into void / vacant space to support increased clinical capacity</a:t>
            </a: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Oval 36">
            <a:extLst>
              <a:ext uri="{FF2B5EF4-FFF2-40B4-BE49-F238E27FC236}">
                <a16:creationId xmlns:a16="http://schemas.microsoft.com/office/drawing/2014/main" id="{C9AA249C-9B4A-5C30-50EB-62A38A945CB8}"/>
              </a:ext>
            </a:extLst>
          </p:cNvPr>
          <p:cNvSpPr/>
          <p:nvPr/>
        </p:nvSpPr>
        <p:spPr>
          <a:xfrm>
            <a:off x="6692975" y="3868481"/>
            <a:ext cx="609602" cy="60960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B8099B50-9A4E-B057-698E-6A269D69D0EF}"/>
              </a:ext>
            </a:extLst>
          </p:cNvPr>
          <p:cNvSpPr/>
          <p:nvPr/>
        </p:nvSpPr>
        <p:spPr>
          <a:xfrm>
            <a:off x="6635938" y="4818019"/>
            <a:ext cx="4621161" cy="11109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9" name="Oval 38">
            <a:extLst>
              <a:ext uri="{FF2B5EF4-FFF2-40B4-BE49-F238E27FC236}">
                <a16:creationId xmlns:a16="http://schemas.microsoft.com/office/drawing/2014/main" id="{9A5CF629-E906-C9BE-4933-DC5443902B64}"/>
              </a:ext>
            </a:extLst>
          </p:cNvPr>
          <p:cNvSpPr/>
          <p:nvPr/>
        </p:nvSpPr>
        <p:spPr>
          <a:xfrm>
            <a:off x="10792123" y="4982449"/>
            <a:ext cx="836314" cy="8079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90806CAA-D4EA-BB45-9CAB-3BE1D25BD247}"/>
              </a:ext>
            </a:extLst>
          </p:cNvPr>
          <p:cNvSpPr txBox="1"/>
          <p:nvPr/>
        </p:nvSpPr>
        <p:spPr>
          <a:xfrm>
            <a:off x="10882433" y="5045225"/>
            <a:ext cx="6527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08</a:t>
            </a:r>
            <a:endParaRPr kumimoji="0" lang="en-IN" sz="3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8E38AAC6-D5FE-BA04-F4A9-22CDE4817D2B}"/>
              </a:ext>
            </a:extLst>
          </p:cNvPr>
          <p:cNvSpPr txBox="1"/>
          <p:nvPr/>
        </p:nvSpPr>
        <p:spPr>
          <a:xfrm>
            <a:off x="7408998" y="5317412"/>
            <a:ext cx="3195358" cy="578593"/>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PAM and PLACE demonstrates to service users that </a:t>
            </a:r>
            <a:r>
              <a:rPr kumimoji="0" lang="en-US" sz="1800" b="0" i="0" u="none" strike="noStrike" kern="1200" cap="none" spc="0" normalizeH="0" baseline="0" noProof="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robus</a:t>
            </a:r>
            <a:r>
              <a:rPr lang="en-US">
                <a:solidFill>
                  <a:prstClr val="white"/>
                </a:solidFill>
                <a:latin typeface="Calibri" panose="020F0502020204030204" pitchFamily="34" charset="0"/>
                <a:ea typeface="Calibri" panose="020F0502020204030204" pitchFamily="34" charset="0"/>
                <a:cs typeface="Calibri" panose="020F0502020204030204" pitchFamily="34" charset="0"/>
              </a:rPr>
              <a:t>t systems are in place to assure premises are safe</a:t>
            </a: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4FAD9913-CF30-3E6E-D9CE-B82D141AD4B3}"/>
              </a:ext>
            </a:extLst>
          </p:cNvPr>
          <p:cNvSpPr/>
          <p:nvPr/>
        </p:nvSpPr>
        <p:spPr>
          <a:xfrm>
            <a:off x="6692975" y="5065273"/>
            <a:ext cx="609602" cy="60960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3" name="Graphic 42" descr="Group of women outline">
            <a:extLst>
              <a:ext uri="{FF2B5EF4-FFF2-40B4-BE49-F238E27FC236}">
                <a16:creationId xmlns:a16="http://schemas.microsoft.com/office/drawing/2014/main" id="{299495AE-BC40-F25D-23AE-BCEA9D742FF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7700" y="2793731"/>
            <a:ext cx="499151" cy="499151"/>
          </a:xfrm>
          <a:prstGeom prst="rect">
            <a:avLst/>
          </a:prstGeom>
        </p:spPr>
      </p:pic>
      <p:pic>
        <p:nvPicPr>
          <p:cNvPr id="44" name="Graphic 43">
            <a:extLst>
              <a:ext uri="{FF2B5EF4-FFF2-40B4-BE49-F238E27FC236}">
                <a16:creationId xmlns:a16="http://schemas.microsoft.com/office/drawing/2014/main" id="{A5A59A3E-4B3D-0C4A-F761-725A69AB3AF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2500" y="5068311"/>
            <a:ext cx="578593" cy="578593"/>
          </a:xfrm>
          <a:prstGeom prst="rect">
            <a:avLst/>
          </a:prstGeom>
        </p:spPr>
      </p:pic>
      <p:pic>
        <p:nvPicPr>
          <p:cNvPr id="45" name="Graphic 44" descr="Home outline">
            <a:extLst>
              <a:ext uri="{FF2B5EF4-FFF2-40B4-BE49-F238E27FC236}">
                <a16:creationId xmlns:a16="http://schemas.microsoft.com/office/drawing/2014/main" id="{1F489CF1-99FF-7707-700C-77694250602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183" y="1373911"/>
            <a:ext cx="542735" cy="542735"/>
          </a:xfrm>
          <a:prstGeom prst="rect">
            <a:avLst/>
          </a:prstGeom>
        </p:spPr>
      </p:pic>
      <p:pic>
        <p:nvPicPr>
          <p:cNvPr id="46" name="Graphic 45" descr="Table and chairs outline">
            <a:extLst>
              <a:ext uri="{FF2B5EF4-FFF2-40B4-BE49-F238E27FC236}">
                <a16:creationId xmlns:a16="http://schemas.microsoft.com/office/drawing/2014/main" id="{03FD6F01-7EA3-EA9F-4311-86CC5859C2F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8740" y="2624191"/>
            <a:ext cx="528610" cy="528610"/>
          </a:xfrm>
          <a:prstGeom prst="rect">
            <a:avLst/>
          </a:prstGeom>
        </p:spPr>
      </p:pic>
      <p:pic>
        <p:nvPicPr>
          <p:cNvPr id="47" name="Graphic 46" descr="Dance outline">
            <a:extLst>
              <a:ext uri="{FF2B5EF4-FFF2-40B4-BE49-F238E27FC236}">
                <a16:creationId xmlns:a16="http://schemas.microsoft.com/office/drawing/2014/main" id="{F8A4C4FD-035A-BA54-58C7-B6CA6C4AC4D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3262" y="3947333"/>
            <a:ext cx="475027" cy="475027"/>
          </a:xfrm>
          <a:prstGeom prst="rect">
            <a:avLst/>
          </a:prstGeom>
        </p:spPr>
      </p:pic>
      <p:pic>
        <p:nvPicPr>
          <p:cNvPr id="48" name="Graphic 47" descr="Care outline">
            <a:extLst>
              <a:ext uri="{FF2B5EF4-FFF2-40B4-BE49-F238E27FC236}">
                <a16:creationId xmlns:a16="http://schemas.microsoft.com/office/drawing/2014/main" id="{57808794-6200-8CC4-5254-5505210EC29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3312" y="5109906"/>
            <a:ext cx="495401" cy="495401"/>
          </a:xfrm>
          <a:prstGeom prst="rect">
            <a:avLst/>
          </a:prstGeom>
        </p:spPr>
      </p:pic>
      <p:pic>
        <p:nvPicPr>
          <p:cNvPr id="49" name="Graphic 48" descr="Internet outline">
            <a:extLst>
              <a:ext uri="{FF2B5EF4-FFF2-40B4-BE49-F238E27FC236}">
                <a16:creationId xmlns:a16="http://schemas.microsoft.com/office/drawing/2014/main" id="{8707C69C-3CA6-AA98-F893-2B1E901580B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84303" y="1465426"/>
            <a:ext cx="482187" cy="482187"/>
          </a:xfrm>
          <a:prstGeom prst="rect">
            <a:avLst/>
          </a:prstGeom>
        </p:spPr>
      </p:pic>
      <p:pic>
        <p:nvPicPr>
          <p:cNvPr id="50" name="Graphic 49" descr="Medical outline">
            <a:extLst>
              <a:ext uri="{FF2B5EF4-FFF2-40B4-BE49-F238E27FC236}">
                <a16:creationId xmlns:a16="http://schemas.microsoft.com/office/drawing/2014/main" id="{C0FC8F68-DAC3-998B-111B-2457A17E965D}"/>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02500" y="3868481"/>
            <a:ext cx="584390" cy="584390"/>
          </a:xfrm>
          <a:prstGeom prst="rect">
            <a:avLst/>
          </a:prstGeom>
        </p:spPr>
      </p:pic>
      <p:cxnSp>
        <p:nvCxnSpPr>
          <p:cNvPr id="51" name="Straight Connector 50">
            <a:extLst>
              <a:ext uri="{FF2B5EF4-FFF2-40B4-BE49-F238E27FC236}">
                <a16:creationId xmlns:a16="http://schemas.microsoft.com/office/drawing/2014/main" id="{0D7A270C-6485-BFCB-72FF-C2A0D658C39F}"/>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Slide Number Placeholder 3">
            <a:extLst>
              <a:ext uri="{FF2B5EF4-FFF2-40B4-BE49-F238E27FC236}">
                <a16:creationId xmlns:a16="http://schemas.microsoft.com/office/drawing/2014/main" id="{25723FAF-BE6A-29F1-3D2F-A3F86CDAA3A6}"/>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12</a:t>
            </a:fld>
            <a:endParaRPr lang="en-GB"/>
          </a:p>
        </p:txBody>
      </p:sp>
      <p:sp>
        <p:nvSpPr>
          <p:cNvPr id="52" name="Title 1">
            <a:extLst>
              <a:ext uri="{FF2B5EF4-FFF2-40B4-BE49-F238E27FC236}">
                <a16:creationId xmlns:a16="http://schemas.microsoft.com/office/drawing/2014/main" id="{FA0CD080-6729-6C16-2C50-2F31F80832D2}"/>
              </a:ext>
            </a:extLst>
          </p:cNvPr>
          <p:cNvSpPr txBox="1">
            <a:spLocks/>
          </p:cNvSpPr>
          <p:nvPr/>
        </p:nvSpPr>
        <p:spPr>
          <a:xfrm>
            <a:off x="1140880" y="227293"/>
            <a:ext cx="9684388" cy="51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Estates – Impact on Staff and Service Users</a:t>
            </a:r>
          </a:p>
        </p:txBody>
      </p:sp>
    </p:spTree>
    <p:extLst>
      <p:ext uri="{BB962C8B-B14F-4D97-AF65-F5344CB8AC3E}">
        <p14:creationId xmlns:p14="http://schemas.microsoft.com/office/powerpoint/2010/main" val="398681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B2D1F-BD8F-3063-0A1C-07591793FC13}"/>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id="{B296721A-5B2B-5D74-8CCC-E5642D36D32D}"/>
              </a:ext>
            </a:extLst>
          </p:cNvPr>
          <p:cNvSpPr/>
          <p:nvPr/>
        </p:nvSpPr>
        <p:spPr>
          <a:xfrm>
            <a:off x="204627" y="825403"/>
            <a:ext cx="6253413" cy="5987269"/>
          </a:xfrm>
          <a:prstGeom prst="homePlate">
            <a:avLst>
              <a:gd name="adj" fmla="val 34786"/>
            </a:avLst>
          </a:prstGeom>
          <a:solidFill>
            <a:srgbClr val="D32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78948AD-DBDE-09AA-54A8-B03E622EB776}"/>
              </a:ext>
            </a:extLst>
          </p:cNvPr>
          <p:cNvSpPr txBox="1"/>
          <p:nvPr/>
        </p:nvSpPr>
        <p:spPr>
          <a:xfrm>
            <a:off x="216992" y="882080"/>
            <a:ext cx="3528392" cy="523220"/>
          </a:xfrm>
          <a:prstGeom prst="rect">
            <a:avLst/>
          </a:prstGeom>
          <a:noFill/>
        </p:spPr>
        <p:txBody>
          <a:bodyPr wrap="square" lIns="0" rIns="0" rtlCol="0">
            <a:spAutoFit/>
          </a:bodyPr>
          <a:lstStyle/>
          <a:p>
            <a:r>
              <a:rPr lang="en-US" sz="2800" b="1">
                <a:solidFill>
                  <a:schemeClr val="bg1"/>
                </a:solidFill>
                <a:ea typeface="Calibri" panose="020F0502020204030204" pitchFamily="34" charset="0"/>
                <a:cs typeface="Calibri" panose="020F0502020204030204" pitchFamily="34" charset="0"/>
              </a:rPr>
              <a:t>Key risks </a:t>
            </a:r>
          </a:p>
        </p:txBody>
      </p:sp>
      <p:sp>
        <p:nvSpPr>
          <p:cNvPr id="5" name="Rectangle: Rounded Corners 4">
            <a:extLst>
              <a:ext uri="{FF2B5EF4-FFF2-40B4-BE49-F238E27FC236}">
                <a16:creationId xmlns:a16="http://schemas.microsoft.com/office/drawing/2014/main" id="{70EAFEB5-D1C5-1DB5-B5EC-05654EEC1A4A}"/>
              </a:ext>
            </a:extLst>
          </p:cNvPr>
          <p:cNvSpPr/>
          <p:nvPr/>
        </p:nvSpPr>
        <p:spPr>
          <a:xfrm>
            <a:off x="204626" y="1394812"/>
            <a:ext cx="11892888" cy="697142"/>
          </a:xfrm>
          <a:prstGeom prst="roundRect">
            <a:avLst>
              <a:gd name="adj" fmla="val 7858"/>
            </a:avLst>
          </a:prstGeom>
          <a:solidFill>
            <a:srgbClr val="F8E0EE">
              <a:alpha val="4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1DAE5A24-9137-F735-EE19-258714D158F6}"/>
              </a:ext>
            </a:extLst>
          </p:cNvPr>
          <p:cNvSpPr/>
          <p:nvPr/>
        </p:nvSpPr>
        <p:spPr>
          <a:xfrm>
            <a:off x="216992" y="2166018"/>
            <a:ext cx="11892887" cy="697142"/>
          </a:xfrm>
          <a:prstGeom prst="roundRect">
            <a:avLst>
              <a:gd name="adj" fmla="val 7858"/>
            </a:avLst>
          </a:prstGeom>
          <a:solidFill>
            <a:srgbClr val="F8E0EE">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3F3FB6A-1707-15F8-3097-04B801C2D0DC}"/>
              </a:ext>
            </a:extLst>
          </p:cNvPr>
          <p:cNvSpPr/>
          <p:nvPr/>
        </p:nvSpPr>
        <p:spPr>
          <a:xfrm>
            <a:off x="216992" y="2960227"/>
            <a:ext cx="11892886" cy="697142"/>
          </a:xfrm>
          <a:prstGeom prst="roundRect">
            <a:avLst>
              <a:gd name="adj" fmla="val 7858"/>
            </a:avLst>
          </a:prstGeom>
          <a:solidFill>
            <a:srgbClr val="F8E0EE">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6E566B2B-9455-4F7A-F657-5B92DB5B78FC}"/>
              </a:ext>
            </a:extLst>
          </p:cNvPr>
          <p:cNvSpPr/>
          <p:nvPr/>
        </p:nvSpPr>
        <p:spPr>
          <a:xfrm>
            <a:off x="216992" y="3717642"/>
            <a:ext cx="11892885" cy="697142"/>
          </a:xfrm>
          <a:prstGeom prst="roundRect">
            <a:avLst>
              <a:gd name="adj" fmla="val 7858"/>
            </a:avLst>
          </a:prstGeom>
          <a:solidFill>
            <a:srgbClr val="F8E0EE">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F6979FD-5B72-7366-D102-FB6D6129AEAA}"/>
              </a:ext>
            </a:extLst>
          </p:cNvPr>
          <p:cNvSpPr/>
          <p:nvPr/>
        </p:nvSpPr>
        <p:spPr>
          <a:xfrm>
            <a:off x="216992" y="4548643"/>
            <a:ext cx="11892884" cy="697142"/>
          </a:xfrm>
          <a:prstGeom prst="roundRect">
            <a:avLst>
              <a:gd name="adj" fmla="val 7858"/>
            </a:avLst>
          </a:prstGeom>
          <a:solidFill>
            <a:srgbClr val="F8E0EE">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45A4C50-98C3-D783-B163-D562EB183969}"/>
              </a:ext>
            </a:extLst>
          </p:cNvPr>
          <p:cNvSpPr txBox="1"/>
          <p:nvPr/>
        </p:nvSpPr>
        <p:spPr>
          <a:xfrm>
            <a:off x="6415100" y="795363"/>
            <a:ext cx="5355379" cy="523220"/>
          </a:xfrm>
          <a:prstGeom prst="rect">
            <a:avLst/>
          </a:prstGeom>
          <a:noFill/>
        </p:spPr>
        <p:txBody>
          <a:bodyPr wrap="square" lIns="0" rIns="0" rtlCol="0">
            <a:spAutoFit/>
          </a:bodyPr>
          <a:lstStyle/>
          <a:p>
            <a:r>
              <a:rPr lang="en-US" sz="2800" b="1">
                <a:solidFill>
                  <a:schemeClr val="accent5"/>
                </a:solidFill>
                <a:ea typeface="Calibri" panose="020F0502020204030204" pitchFamily="34" charset="0"/>
                <a:cs typeface="Calibri" panose="020F0502020204030204" pitchFamily="34" charset="0"/>
              </a:rPr>
              <a:t>Mitigation</a:t>
            </a:r>
          </a:p>
        </p:txBody>
      </p:sp>
      <p:grpSp>
        <p:nvGrpSpPr>
          <p:cNvPr id="11" name="Group 10">
            <a:extLst>
              <a:ext uri="{FF2B5EF4-FFF2-40B4-BE49-F238E27FC236}">
                <a16:creationId xmlns:a16="http://schemas.microsoft.com/office/drawing/2014/main" id="{0A146208-8E46-506D-FFB7-59BC432DB837}"/>
              </a:ext>
            </a:extLst>
          </p:cNvPr>
          <p:cNvGrpSpPr/>
          <p:nvPr/>
        </p:nvGrpSpPr>
        <p:grpSpPr>
          <a:xfrm>
            <a:off x="278816" y="1437593"/>
            <a:ext cx="11830350" cy="3711471"/>
            <a:chOff x="683628" y="2540673"/>
            <a:chExt cx="11830350" cy="3711471"/>
          </a:xfrm>
        </p:grpSpPr>
        <p:grpSp>
          <p:nvGrpSpPr>
            <p:cNvPr id="12" name="Group 11">
              <a:extLst>
                <a:ext uri="{FF2B5EF4-FFF2-40B4-BE49-F238E27FC236}">
                  <a16:creationId xmlns:a16="http://schemas.microsoft.com/office/drawing/2014/main" id="{A5776B8B-053B-8A96-856E-65915755127C}"/>
                </a:ext>
              </a:extLst>
            </p:cNvPr>
            <p:cNvGrpSpPr/>
            <p:nvPr/>
          </p:nvGrpSpPr>
          <p:grpSpPr>
            <a:xfrm>
              <a:off x="683628" y="2540673"/>
              <a:ext cx="11581640" cy="553998"/>
              <a:chOff x="683628" y="2528147"/>
              <a:chExt cx="11581640" cy="553998"/>
            </a:xfrm>
          </p:grpSpPr>
          <p:sp>
            <p:nvSpPr>
              <p:cNvPr id="39" name="Rectangle: Rounded Corners 38">
                <a:extLst>
                  <a:ext uri="{FF2B5EF4-FFF2-40B4-BE49-F238E27FC236}">
                    <a16:creationId xmlns:a16="http://schemas.microsoft.com/office/drawing/2014/main" id="{CCA94253-28AE-8ADA-8A60-4298265B93C6}"/>
                  </a:ext>
                </a:extLst>
              </p:cNvPr>
              <p:cNvSpPr/>
              <p:nvPr/>
            </p:nvSpPr>
            <p:spPr>
              <a:xfrm>
                <a:off x="683628" y="2549967"/>
                <a:ext cx="510358" cy="5103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11810323-4930-F451-A751-6C50DC32894E}"/>
                  </a:ext>
                </a:extLst>
              </p:cNvPr>
              <p:cNvSpPr txBox="1"/>
              <p:nvPr/>
            </p:nvSpPr>
            <p:spPr>
              <a:xfrm>
                <a:off x="1328621" y="2678383"/>
                <a:ext cx="4008997" cy="276999"/>
              </a:xfrm>
              <a:prstGeom prst="rect">
                <a:avLst/>
              </a:prstGeom>
              <a:noFill/>
            </p:spPr>
            <p:txBody>
              <a:bodyPr wrap="square" lIns="0" tIns="0" rIns="0" bIns="0" rtlCol="0" anchor="ctr">
                <a:spAutoFit/>
              </a:bodyPr>
              <a:lstStyle/>
              <a:p>
                <a:r>
                  <a:rPr lang="en-GB" sz="1800" b="1">
                    <a:effectLst/>
                    <a:ea typeface="Aptos" panose="020B0004020202020204" pitchFamily="34" charset="0"/>
                    <a:cs typeface="Times New Roman" panose="02020603050405020304" pitchFamily="18" charset="0"/>
                  </a:rPr>
                  <a:t>Significant backlog maintenance liability</a:t>
                </a:r>
                <a:endParaRPr lang="en-IN">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AE625D48-F113-1CFE-43B1-75D75FE0425F}"/>
                  </a:ext>
                </a:extLst>
              </p:cNvPr>
              <p:cNvSpPr txBox="1"/>
              <p:nvPr/>
            </p:nvSpPr>
            <p:spPr>
              <a:xfrm>
                <a:off x="6909888" y="2528147"/>
                <a:ext cx="5355380" cy="553998"/>
              </a:xfrm>
              <a:prstGeom prst="rect">
                <a:avLst/>
              </a:prstGeom>
              <a:noFill/>
            </p:spPr>
            <p:txBody>
              <a:bodyPr wrap="square" lIns="0" tIns="0" rIns="0" bIns="0" rtlCol="0" anchor="ctr">
                <a:spAutoFit/>
              </a:bodyPr>
              <a:lstStyle/>
              <a:p>
                <a:r>
                  <a:rPr lang="en-GB" sz="1200">
                    <a:effectLst/>
                    <a:ea typeface="Aptos" panose="020B0004020202020204" pitchFamily="34" charset="0"/>
                    <a:cs typeface="Times New Roman" panose="02020603050405020304" pitchFamily="18" charset="0"/>
                  </a:rPr>
                  <a:t>Prioritise critical works through structured capital planning process; implementing phased approach targeting critical statutory compliance items first (£5.28M allocated to Estates in current capital program)</a:t>
                </a:r>
                <a:endParaRPr lang="en-US" sz="120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0EEDD20A-CF1F-EE42-C0A1-F8AB1AADDAEA}"/>
                </a:ext>
              </a:extLst>
            </p:cNvPr>
            <p:cNvGrpSpPr/>
            <p:nvPr/>
          </p:nvGrpSpPr>
          <p:grpSpPr>
            <a:xfrm>
              <a:off x="683628" y="3368907"/>
              <a:ext cx="11581640" cy="510358"/>
              <a:chOff x="683628" y="3318107"/>
              <a:chExt cx="11581640" cy="510358"/>
            </a:xfrm>
          </p:grpSpPr>
          <p:sp>
            <p:nvSpPr>
              <p:cNvPr id="36" name="Rectangle: Rounded Corners 35">
                <a:extLst>
                  <a:ext uri="{FF2B5EF4-FFF2-40B4-BE49-F238E27FC236}">
                    <a16:creationId xmlns:a16="http://schemas.microsoft.com/office/drawing/2014/main" id="{4BDF9DBA-334A-8986-C015-06998E67B357}"/>
                  </a:ext>
                </a:extLst>
              </p:cNvPr>
              <p:cNvSpPr/>
              <p:nvPr/>
            </p:nvSpPr>
            <p:spPr>
              <a:xfrm>
                <a:off x="683628" y="3318107"/>
                <a:ext cx="510358" cy="5103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133AA50E-06A3-14F7-1570-4A9348E430BE}"/>
                  </a:ext>
                </a:extLst>
              </p:cNvPr>
              <p:cNvSpPr txBox="1"/>
              <p:nvPr/>
            </p:nvSpPr>
            <p:spPr>
              <a:xfrm>
                <a:off x="1315330" y="3434786"/>
                <a:ext cx="4022288" cy="276999"/>
              </a:xfrm>
              <a:prstGeom prst="rect">
                <a:avLst/>
              </a:prstGeom>
              <a:noFill/>
            </p:spPr>
            <p:txBody>
              <a:bodyPr wrap="square" lIns="0" tIns="0" rIns="0" bIns="0" rtlCol="0" anchor="ctr">
                <a:spAutoFit/>
              </a:bodyPr>
              <a:lstStyle/>
              <a:p>
                <a:r>
                  <a:rPr lang="en-GB" sz="1800" b="1">
                    <a:effectLst/>
                    <a:ea typeface="Aptos" panose="020B0004020202020204" pitchFamily="34" charset="0"/>
                    <a:cs typeface="Times New Roman" panose="02020603050405020304" pitchFamily="18" charset="0"/>
                  </a:rPr>
                  <a:t>Hard FM Suppliers performance issues</a:t>
                </a:r>
                <a:endParaRPr lang="en-IN">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5FF59F53-C871-2486-E97A-6FCF52807C4C}"/>
                  </a:ext>
                </a:extLst>
              </p:cNvPr>
              <p:cNvSpPr txBox="1"/>
              <p:nvPr/>
            </p:nvSpPr>
            <p:spPr>
              <a:xfrm>
                <a:off x="6909888" y="3388619"/>
                <a:ext cx="5355380" cy="369332"/>
              </a:xfrm>
              <a:prstGeom prst="rect">
                <a:avLst/>
              </a:prstGeom>
              <a:noFill/>
            </p:spPr>
            <p:txBody>
              <a:bodyPr wrap="square" lIns="0" tIns="0" rIns="0" bIns="0" rtlCol="0" anchor="ctr">
                <a:spAutoFit/>
              </a:bodyPr>
              <a:lstStyle/>
              <a:p>
                <a:r>
                  <a:rPr lang="en-GB" sz="1200">
                    <a:effectLst/>
                    <a:ea typeface="Aptos" panose="020B0004020202020204" pitchFamily="34" charset="0"/>
                    <a:cs typeface="Times New Roman" panose="02020603050405020304" pitchFamily="18" charset="0"/>
                  </a:rPr>
                  <a:t>Hard FM reprocurement process underway with tender complete </a:t>
                </a:r>
                <a:r>
                  <a:rPr lang="en-GB" sz="1200" err="1">
                    <a:effectLst/>
                    <a:ea typeface="Aptos" panose="020B0004020202020204" pitchFamily="34" charset="0"/>
                    <a:cs typeface="Times New Roman" panose="02020603050405020304" pitchFamily="18" charset="0"/>
                  </a:rPr>
                  <a:t>Autmn</a:t>
                </a:r>
                <a:r>
                  <a:rPr lang="en-GB" sz="1200">
                    <a:effectLst/>
                    <a:ea typeface="Aptos" panose="020B0004020202020204" pitchFamily="34" charset="0"/>
                    <a:cs typeface="Times New Roman" panose="02020603050405020304" pitchFamily="18" charset="0"/>
                  </a:rPr>
                  <a:t> 25. interim governance and assurance processes implemented</a:t>
                </a:r>
                <a:endParaRPr lang="en-US" sz="110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E246F0B9-1CD6-0E81-D253-64C370FA7A9B}"/>
                </a:ext>
              </a:extLst>
            </p:cNvPr>
            <p:cNvGrpSpPr/>
            <p:nvPr/>
          </p:nvGrpSpPr>
          <p:grpSpPr>
            <a:xfrm>
              <a:off x="698441" y="4131823"/>
              <a:ext cx="11815537" cy="553998"/>
              <a:chOff x="698441" y="4060703"/>
              <a:chExt cx="11815537" cy="553998"/>
            </a:xfrm>
          </p:grpSpPr>
          <p:grpSp>
            <p:nvGrpSpPr>
              <p:cNvPr id="30" name="Group 29">
                <a:extLst>
                  <a:ext uri="{FF2B5EF4-FFF2-40B4-BE49-F238E27FC236}">
                    <a16:creationId xmlns:a16="http://schemas.microsoft.com/office/drawing/2014/main" id="{81C6A949-673A-BEE7-00B0-785A750DCCBF}"/>
                  </a:ext>
                </a:extLst>
              </p:cNvPr>
              <p:cNvGrpSpPr/>
              <p:nvPr/>
            </p:nvGrpSpPr>
            <p:grpSpPr>
              <a:xfrm>
                <a:off x="903355" y="4239844"/>
                <a:ext cx="223304" cy="221114"/>
                <a:chOff x="5040313" y="4705350"/>
                <a:chExt cx="323850" cy="320675"/>
              </a:xfrm>
              <a:solidFill>
                <a:schemeClr val="bg1"/>
              </a:solidFill>
            </p:grpSpPr>
            <p:sp>
              <p:nvSpPr>
                <p:cNvPr id="34" name="Freeform 30">
                  <a:extLst>
                    <a:ext uri="{FF2B5EF4-FFF2-40B4-BE49-F238E27FC236}">
                      <a16:creationId xmlns:a16="http://schemas.microsoft.com/office/drawing/2014/main" id="{76784021-FD81-EA1F-733C-0C4E0B68D17C}"/>
                    </a:ext>
                  </a:extLst>
                </p:cNvPr>
                <p:cNvSpPr>
                  <a:spLocks noEditPoints="1"/>
                </p:cNvSpPr>
                <p:nvPr/>
              </p:nvSpPr>
              <p:spPr bwMode="auto">
                <a:xfrm>
                  <a:off x="5040313" y="4705350"/>
                  <a:ext cx="323850" cy="320675"/>
                </a:xfrm>
                <a:custGeom>
                  <a:avLst/>
                  <a:gdLst>
                    <a:gd name="T0" fmla="*/ 1940 w 2048"/>
                    <a:gd name="T1" fmla="*/ 808 h 2030"/>
                    <a:gd name="T2" fmla="*/ 1927 w 2048"/>
                    <a:gd name="T3" fmla="*/ 533 h 2030"/>
                    <a:gd name="T4" fmla="*/ 1643 w 2048"/>
                    <a:gd name="T5" fmla="*/ 309 h 2030"/>
                    <a:gd name="T6" fmla="*/ 1472 w 2048"/>
                    <a:gd name="T7" fmla="*/ 94 h 2030"/>
                    <a:gd name="T8" fmla="*/ 1110 w 2048"/>
                    <a:gd name="T9" fmla="*/ 80 h 2030"/>
                    <a:gd name="T10" fmla="*/ 845 w 2048"/>
                    <a:gd name="T11" fmla="*/ 7 h 2030"/>
                    <a:gd name="T12" fmla="*/ 544 w 2048"/>
                    <a:gd name="T13" fmla="*/ 208 h 2030"/>
                    <a:gd name="T14" fmla="*/ 286 w 2048"/>
                    <a:gd name="T15" fmla="*/ 305 h 2030"/>
                    <a:gd name="T16" fmla="*/ 161 w 2048"/>
                    <a:gd name="T17" fmla="*/ 644 h 2030"/>
                    <a:gd name="T18" fmla="*/ 10 w 2048"/>
                    <a:gd name="T19" fmla="*/ 874 h 2030"/>
                    <a:gd name="T20" fmla="*/ 15 w 2048"/>
                    <a:gd name="T21" fmla="*/ 1194 h 2030"/>
                    <a:gd name="T22" fmla="*/ 102 w 2048"/>
                    <a:gd name="T23" fmla="*/ 1463 h 2030"/>
                    <a:gd name="T24" fmla="*/ 313 w 2048"/>
                    <a:gd name="T25" fmla="*/ 1753 h 2030"/>
                    <a:gd name="T26" fmla="*/ 542 w 2048"/>
                    <a:gd name="T27" fmla="*/ 1919 h 2030"/>
                    <a:gd name="T28" fmla="*/ 883 w 2048"/>
                    <a:gd name="T29" fmla="*/ 2030 h 2030"/>
                    <a:gd name="T30" fmla="*/ 1165 w 2048"/>
                    <a:gd name="T31" fmla="*/ 2030 h 2030"/>
                    <a:gd name="T32" fmla="*/ 1506 w 2048"/>
                    <a:gd name="T33" fmla="*/ 1919 h 2030"/>
                    <a:gd name="T34" fmla="*/ 1735 w 2048"/>
                    <a:gd name="T35" fmla="*/ 1753 h 2030"/>
                    <a:gd name="T36" fmla="*/ 1946 w 2048"/>
                    <a:gd name="T37" fmla="*/ 1463 h 2030"/>
                    <a:gd name="T38" fmla="*/ 2033 w 2048"/>
                    <a:gd name="T39" fmla="*/ 1194 h 2030"/>
                    <a:gd name="T40" fmla="*/ 2038 w 2048"/>
                    <a:gd name="T41" fmla="*/ 874 h 2030"/>
                    <a:gd name="T42" fmla="*/ 1830 w 2048"/>
                    <a:gd name="T43" fmla="*/ 1164 h 2030"/>
                    <a:gd name="T44" fmla="*/ 1803 w 2048"/>
                    <a:gd name="T45" fmla="*/ 1474 h 2030"/>
                    <a:gd name="T46" fmla="*/ 1588 w 2048"/>
                    <a:gd name="T47" fmla="*/ 1609 h 2030"/>
                    <a:gd name="T48" fmla="*/ 1384 w 2048"/>
                    <a:gd name="T49" fmla="*/ 1844 h 2030"/>
                    <a:gd name="T50" fmla="*/ 1132 w 2048"/>
                    <a:gd name="T51" fmla="*/ 1827 h 2030"/>
                    <a:gd name="T52" fmla="*/ 880 w 2048"/>
                    <a:gd name="T53" fmla="*/ 1822 h 2030"/>
                    <a:gd name="T54" fmla="*/ 666 w 2048"/>
                    <a:gd name="T55" fmla="*/ 1753 h 2030"/>
                    <a:gd name="T56" fmla="*/ 433 w 2048"/>
                    <a:gd name="T57" fmla="*/ 1583 h 2030"/>
                    <a:gd name="T58" fmla="*/ 301 w 2048"/>
                    <a:gd name="T59" fmla="*/ 1402 h 2030"/>
                    <a:gd name="T60" fmla="*/ 212 w 2048"/>
                    <a:gd name="T61" fmla="*/ 1127 h 2030"/>
                    <a:gd name="T62" fmla="*/ 124 w 2048"/>
                    <a:gd name="T63" fmla="*/ 929 h 2030"/>
                    <a:gd name="T64" fmla="*/ 285 w 2048"/>
                    <a:gd name="T65" fmla="*/ 662 h 2030"/>
                    <a:gd name="T66" fmla="*/ 347 w 2048"/>
                    <a:gd name="T67" fmla="*/ 416 h 2030"/>
                    <a:gd name="T68" fmla="*/ 634 w 2048"/>
                    <a:gd name="T69" fmla="*/ 295 h 2030"/>
                    <a:gd name="T70" fmla="*/ 828 w 2048"/>
                    <a:gd name="T71" fmla="*/ 132 h 2030"/>
                    <a:gd name="T72" fmla="*/ 1024 w 2048"/>
                    <a:gd name="T73" fmla="*/ 196 h 2030"/>
                    <a:gd name="T74" fmla="*/ 1220 w 2048"/>
                    <a:gd name="T75" fmla="*/ 132 h 2030"/>
                    <a:gd name="T76" fmla="*/ 1414 w 2048"/>
                    <a:gd name="T77" fmla="*/ 295 h 2030"/>
                    <a:gd name="T78" fmla="*/ 1701 w 2048"/>
                    <a:gd name="T79" fmla="*/ 416 h 2030"/>
                    <a:gd name="T80" fmla="*/ 1763 w 2048"/>
                    <a:gd name="T81" fmla="*/ 662 h 2030"/>
                    <a:gd name="T82" fmla="*/ 1924 w 2048"/>
                    <a:gd name="T83" fmla="*/ 929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8" h="2030">
                      <a:moveTo>
                        <a:pt x="2038" y="874"/>
                      </a:moveTo>
                      <a:cubicBezTo>
                        <a:pt x="2033" y="836"/>
                        <a:pt x="2033" y="836"/>
                        <a:pt x="2033" y="836"/>
                      </a:cubicBezTo>
                      <a:cubicBezTo>
                        <a:pt x="1940" y="808"/>
                        <a:pt x="1940" y="808"/>
                        <a:pt x="1940" y="808"/>
                      </a:cubicBezTo>
                      <a:cubicBezTo>
                        <a:pt x="1927" y="752"/>
                        <a:pt x="1910" y="697"/>
                        <a:pt x="1887" y="644"/>
                      </a:cubicBezTo>
                      <a:cubicBezTo>
                        <a:pt x="1946" y="567"/>
                        <a:pt x="1946" y="567"/>
                        <a:pt x="1946" y="567"/>
                      </a:cubicBezTo>
                      <a:cubicBezTo>
                        <a:pt x="1927" y="533"/>
                        <a:pt x="1927" y="533"/>
                        <a:pt x="1927" y="533"/>
                      </a:cubicBezTo>
                      <a:cubicBezTo>
                        <a:pt x="1883" y="450"/>
                        <a:pt x="1827" y="373"/>
                        <a:pt x="1762" y="305"/>
                      </a:cubicBezTo>
                      <a:cubicBezTo>
                        <a:pt x="1735" y="277"/>
                        <a:pt x="1735" y="277"/>
                        <a:pt x="1735" y="277"/>
                      </a:cubicBezTo>
                      <a:cubicBezTo>
                        <a:pt x="1643" y="309"/>
                        <a:pt x="1643" y="309"/>
                        <a:pt x="1643" y="309"/>
                      </a:cubicBezTo>
                      <a:cubicBezTo>
                        <a:pt x="1600" y="271"/>
                        <a:pt x="1553" y="237"/>
                        <a:pt x="1504" y="208"/>
                      </a:cubicBezTo>
                      <a:cubicBezTo>
                        <a:pt x="1506" y="111"/>
                        <a:pt x="1506" y="111"/>
                        <a:pt x="1506" y="111"/>
                      </a:cubicBezTo>
                      <a:cubicBezTo>
                        <a:pt x="1472" y="94"/>
                        <a:pt x="1472" y="94"/>
                        <a:pt x="1472" y="94"/>
                      </a:cubicBezTo>
                      <a:cubicBezTo>
                        <a:pt x="1387" y="52"/>
                        <a:pt x="1296" y="23"/>
                        <a:pt x="1203" y="7"/>
                      </a:cubicBezTo>
                      <a:cubicBezTo>
                        <a:pt x="1165" y="0"/>
                        <a:pt x="1165" y="0"/>
                        <a:pt x="1165" y="0"/>
                      </a:cubicBezTo>
                      <a:cubicBezTo>
                        <a:pt x="1110" y="80"/>
                        <a:pt x="1110" y="80"/>
                        <a:pt x="1110" y="80"/>
                      </a:cubicBezTo>
                      <a:cubicBezTo>
                        <a:pt x="1053" y="75"/>
                        <a:pt x="995" y="75"/>
                        <a:pt x="938" y="80"/>
                      </a:cubicBezTo>
                      <a:cubicBezTo>
                        <a:pt x="883" y="0"/>
                        <a:pt x="883" y="0"/>
                        <a:pt x="883" y="0"/>
                      </a:cubicBezTo>
                      <a:cubicBezTo>
                        <a:pt x="845" y="7"/>
                        <a:pt x="845" y="7"/>
                        <a:pt x="845" y="7"/>
                      </a:cubicBezTo>
                      <a:cubicBezTo>
                        <a:pt x="752" y="23"/>
                        <a:pt x="661" y="52"/>
                        <a:pt x="576" y="94"/>
                      </a:cubicBezTo>
                      <a:cubicBezTo>
                        <a:pt x="542" y="111"/>
                        <a:pt x="542" y="111"/>
                        <a:pt x="542" y="111"/>
                      </a:cubicBezTo>
                      <a:cubicBezTo>
                        <a:pt x="544" y="208"/>
                        <a:pt x="544" y="208"/>
                        <a:pt x="544" y="208"/>
                      </a:cubicBezTo>
                      <a:cubicBezTo>
                        <a:pt x="495" y="237"/>
                        <a:pt x="448" y="271"/>
                        <a:pt x="405" y="309"/>
                      </a:cubicBezTo>
                      <a:cubicBezTo>
                        <a:pt x="313" y="277"/>
                        <a:pt x="313" y="277"/>
                        <a:pt x="313" y="277"/>
                      </a:cubicBezTo>
                      <a:cubicBezTo>
                        <a:pt x="286" y="305"/>
                        <a:pt x="286" y="305"/>
                        <a:pt x="286" y="305"/>
                      </a:cubicBezTo>
                      <a:cubicBezTo>
                        <a:pt x="221" y="373"/>
                        <a:pt x="165" y="450"/>
                        <a:pt x="121" y="533"/>
                      </a:cubicBezTo>
                      <a:cubicBezTo>
                        <a:pt x="102" y="567"/>
                        <a:pt x="102" y="567"/>
                        <a:pt x="102" y="567"/>
                      </a:cubicBezTo>
                      <a:cubicBezTo>
                        <a:pt x="161" y="644"/>
                        <a:pt x="161" y="644"/>
                        <a:pt x="161" y="644"/>
                      </a:cubicBezTo>
                      <a:cubicBezTo>
                        <a:pt x="138" y="697"/>
                        <a:pt x="121" y="752"/>
                        <a:pt x="108" y="808"/>
                      </a:cubicBezTo>
                      <a:cubicBezTo>
                        <a:pt x="15" y="836"/>
                        <a:pt x="15" y="836"/>
                        <a:pt x="15" y="836"/>
                      </a:cubicBezTo>
                      <a:cubicBezTo>
                        <a:pt x="10" y="874"/>
                        <a:pt x="10" y="874"/>
                        <a:pt x="10" y="874"/>
                      </a:cubicBezTo>
                      <a:cubicBezTo>
                        <a:pt x="3" y="921"/>
                        <a:pt x="0" y="968"/>
                        <a:pt x="0" y="1015"/>
                      </a:cubicBezTo>
                      <a:cubicBezTo>
                        <a:pt x="0" y="1062"/>
                        <a:pt x="3" y="1109"/>
                        <a:pt x="10" y="1156"/>
                      </a:cubicBezTo>
                      <a:cubicBezTo>
                        <a:pt x="15" y="1194"/>
                        <a:pt x="15" y="1194"/>
                        <a:pt x="15" y="1194"/>
                      </a:cubicBezTo>
                      <a:cubicBezTo>
                        <a:pt x="108" y="1222"/>
                        <a:pt x="108" y="1222"/>
                        <a:pt x="108" y="1222"/>
                      </a:cubicBezTo>
                      <a:cubicBezTo>
                        <a:pt x="121" y="1278"/>
                        <a:pt x="138" y="1333"/>
                        <a:pt x="161" y="1386"/>
                      </a:cubicBezTo>
                      <a:cubicBezTo>
                        <a:pt x="102" y="1463"/>
                        <a:pt x="102" y="1463"/>
                        <a:pt x="102" y="1463"/>
                      </a:cubicBezTo>
                      <a:cubicBezTo>
                        <a:pt x="121" y="1497"/>
                        <a:pt x="121" y="1497"/>
                        <a:pt x="121" y="1497"/>
                      </a:cubicBezTo>
                      <a:cubicBezTo>
                        <a:pt x="165" y="1580"/>
                        <a:pt x="221" y="1657"/>
                        <a:pt x="286" y="1725"/>
                      </a:cubicBezTo>
                      <a:cubicBezTo>
                        <a:pt x="313" y="1753"/>
                        <a:pt x="313" y="1753"/>
                        <a:pt x="313" y="1753"/>
                      </a:cubicBezTo>
                      <a:cubicBezTo>
                        <a:pt x="405" y="1721"/>
                        <a:pt x="405" y="1721"/>
                        <a:pt x="405" y="1721"/>
                      </a:cubicBezTo>
                      <a:cubicBezTo>
                        <a:pt x="448" y="1759"/>
                        <a:pt x="495" y="1793"/>
                        <a:pt x="544" y="1822"/>
                      </a:cubicBezTo>
                      <a:cubicBezTo>
                        <a:pt x="542" y="1919"/>
                        <a:pt x="542" y="1919"/>
                        <a:pt x="542" y="1919"/>
                      </a:cubicBezTo>
                      <a:cubicBezTo>
                        <a:pt x="576" y="1936"/>
                        <a:pt x="576" y="1936"/>
                        <a:pt x="576" y="1936"/>
                      </a:cubicBezTo>
                      <a:cubicBezTo>
                        <a:pt x="661" y="1978"/>
                        <a:pt x="752" y="2007"/>
                        <a:pt x="845" y="2023"/>
                      </a:cubicBezTo>
                      <a:cubicBezTo>
                        <a:pt x="883" y="2030"/>
                        <a:pt x="883" y="2030"/>
                        <a:pt x="883" y="2030"/>
                      </a:cubicBezTo>
                      <a:cubicBezTo>
                        <a:pt x="938" y="1950"/>
                        <a:pt x="938" y="1950"/>
                        <a:pt x="938" y="1950"/>
                      </a:cubicBezTo>
                      <a:cubicBezTo>
                        <a:pt x="995" y="1955"/>
                        <a:pt x="1053" y="1955"/>
                        <a:pt x="1110" y="1950"/>
                      </a:cubicBezTo>
                      <a:cubicBezTo>
                        <a:pt x="1165" y="2030"/>
                        <a:pt x="1165" y="2030"/>
                        <a:pt x="1165" y="2030"/>
                      </a:cubicBezTo>
                      <a:cubicBezTo>
                        <a:pt x="1203" y="2023"/>
                        <a:pt x="1203" y="2023"/>
                        <a:pt x="1203" y="2023"/>
                      </a:cubicBezTo>
                      <a:cubicBezTo>
                        <a:pt x="1296" y="2007"/>
                        <a:pt x="1387" y="1978"/>
                        <a:pt x="1472" y="1936"/>
                      </a:cubicBezTo>
                      <a:cubicBezTo>
                        <a:pt x="1506" y="1919"/>
                        <a:pt x="1506" y="1919"/>
                        <a:pt x="1506" y="1919"/>
                      </a:cubicBezTo>
                      <a:cubicBezTo>
                        <a:pt x="1504" y="1822"/>
                        <a:pt x="1504" y="1822"/>
                        <a:pt x="1504" y="1822"/>
                      </a:cubicBezTo>
                      <a:cubicBezTo>
                        <a:pt x="1553" y="1793"/>
                        <a:pt x="1600" y="1759"/>
                        <a:pt x="1643" y="1721"/>
                      </a:cubicBezTo>
                      <a:cubicBezTo>
                        <a:pt x="1735" y="1753"/>
                        <a:pt x="1735" y="1753"/>
                        <a:pt x="1735" y="1753"/>
                      </a:cubicBezTo>
                      <a:cubicBezTo>
                        <a:pt x="1762" y="1725"/>
                        <a:pt x="1762" y="1725"/>
                        <a:pt x="1762" y="1725"/>
                      </a:cubicBezTo>
                      <a:cubicBezTo>
                        <a:pt x="1827" y="1657"/>
                        <a:pt x="1883" y="1580"/>
                        <a:pt x="1927" y="1497"/>
                      </a:cubicBezTo>
                      <a:cubicBezTo>
                        <a:pt x="1946" y="1463"/>
                        <a:pt x="1946" y="1463"/>
                        <a:pt x="1946" y="1463"/>
                      </a:cubicBezTo>
                      <a:cubicBezTo>
                        <a:pt x="1887" y="1386"/>
                        <a:pt x="1887" y="1386"/>
                        <a:pt x="1887" y="1386"/>
                      </a:cubicBezTo>
                      <a:cubicBezTo>
                        <a:pt x="1910" y="1333"/>
                        <a:pt x="1927" y="1278"/>
                        <a:pt x="1940" y="1222"/>
                      </a:cubicBezTo>
                      <a:cubicBezTo>
                        <a:pt x="2033" y="1194"/>
                        <a:pt x="2033" y="1194"/>
                        <a:pt x="2033" y="1194"/>
                      </a:cubicBezTo>
                      <a:cubicBezTo>
                        <a:pt x="2038" y="1156"/>
                        <a:pt x="2038" y="1156"/>
                        <a:pt x="2038" y="1156"/>
                      </a:cubicBezTo>
                      <a:cubicBezTo>
                        <a:pt x="2045" y="1109"/>
                        <a:pt x="2048" y="1062"/>
                        <a:pt x="2048" y="1015"/>
                      </a:cubicBezTo>
                      <a:cubicBezTo>
                        <a:pt x="2048" y="968"/>
                        <a:pt x="2045" y="921"/>
                        <a:pt x="2038" y="874"/>
                      </a:cubicBezTo>
                      <a:close/>
                      <a:moveTo>
                        <a:pt x="1924" y="1101"/>
                      </a:moveTo>
                      <a:cubicBezTo>
                        <a:pt x="1836" y="1127"/>
                        <a:pt x="1836" y="1127"/>
                        <a:pt x="1836" y="1127"/>
                      </a:cubicBezTo>
                      <a:cubicBezTo>
                        <a:pt x="1830" y="1164"/>
                        <a:pt x="1830" y="1164"/>
                        <a:pt x="1830" y="1164"/>
                      </a:cubicBezTo>
                      <a:cubicBezTo>
                        <a:pt x="1817" y="1234"/>
                        <a:pt x="1794" y="1303"/>
                        <a:pt x="1763" y="1368"/>
                      </a:cubicBezTo>
                      <a:cubicBezTo>
                        <a:pt x="1747" y="1402"/>
                        <a:pt x="1747" y="1402"/>
                        <a:pt x="1747" y="1402"/>
                      </a:cubicBezTo>
                      <a:cubicBezTo>
                        <a:pt x="1803" y="1474"/>
                        <a:pt x="1803" y="1474"/>
                        <a:pt x="1803" y="1474"/>
                      </a:cubicBezTo>
                      <a:cubicBezTo>
                        <a:pt x="1774" y="1524"/>
                        <a:pt x="1739" y="1571"/>
                        <a:pt x="1701" y="1614"/>
                      </a:cubicBezTo>
                      <a:cubicBezTo>
                        <a:pt x="1615" y="1583"/>
                        <a:pt x="1615" y="1583"/>
                        <a:pt x="1615" y="1583"/>
                      </a:cubicBezTo>
                      <a:cubicBezTo>
                        <a:pt x="1588" y="1609"/>
                        <a:pt x="1588" y="1609"/>
                        <a:pt x="1588" y="1609"/>
                      </a:cubicBezTo>
                      <a:cubicBezTo>
                        <a:pt x="1536" y="1658"/>
                        <a:pt x="1477" y="1701"/>
                        <a:pt x="1414" y="1735"/>
                      </a:cubicBezTo>
                      <a:cubicBezTo>
                        <a:pt x="1382" y="1753"/>
                        <a:pt x="1382" y="1753"/>
                        <a:pt x="1382" y="1753"/>
                      </a:cubicBezTo>
                      <a:cubicBezTo>
                        <a:pt x="1384" y="1844"/>
                        <a:pt x="1384" y="1844"/>
                        <a:pt x="1384" y="1844"/>
                      </a:cubicBezTo>
                      <a:cubicBezTo>
                        <a:pt x="1331" y="1867"/>
                        <a:pt x="1276" y="1885"/>
                        <a:pt x="1220" y="1898"/>
                      </a:cubicBezTo>
                      <a:cubicBezTo>
                        <a:pt x="1168" y="1822"/>
                        <a:pt x="1168" y="1822"/>
                        <a:pt x="1168" y="1822"/>
                      </a:cubicBezTo>
                      <a:cubicBezTo>
                        <a:pt x="1132" y="1827"/>
                        <a:pt x="1132" y="1827"/>
                        <a:pt x="1132" y="1827"/>
                      </a:cubicBezTo>
                      <a:cubicBezTo>
                        <a:pt x="1096" y="1832"/>
                        <a:pt x="1060" y="1834"/>
                        <a:pt x="1024" y="1834"/>
                      </a:cubicBezTo>
                      <a:cubicBezTo>
                        <a:pt x="988" y="1834"/>
                        <a:pt x="952" y="1832"/>
                        <a:pt x="916" y="1827"/>
                      </a:cubicBezTo>
                      <a:cubicBezTo>
                        <a:pt x="880" y="1822"/>
                        <a:pt x="880" y="1822"/>
                        <a:pt x="880" y="1822"/>
                      </a:cubicBezTo>
                      <a:cubicBezTo>
                        <a:pt x="828" y="1898"/>
                        <a:pt x="828" y="1898"/>
                        <a:pt x="828" y="1898"/>
                      </a:cubicBezTo>
                      <a:cubicBezTo>
                        <a:pt x="772" y="1885"/>
                        <a:pt x="717" y="1867"/>
                        <a:pt x="664" y="1844"/>
                      </a:cubicBezTo>
                      <a:cubicBezTo>
                        <a:pt x="666" y="1753"/>
                        <a:pt x="666" y="1753"/>
                        <a:pt x="666" y="1753"/>
                      </a:cubicBezTo>
                      <a:cubicBezTo>
                        <a:pt x="634" y="1735"/>
                        <a:pt x="634" y="1735"/>
                        <a:pt x="634" y="1735"/>
                      </a:cubicBezTo>
                      <a:cubicBezTo>
                        <a:pt x="571" y="1701"/>
                        <a:pt x="512" y="1658"/>
                        <a:pt x="460" y="1609"/>
                      </a:cubicBezTo>
                      <a:cubicBezTo>
                        <a:pt x="433" y="1583"/>
                        <a:pt x="433" y="1583"/>
                        <a:pt x="433" y="1583"/>
                      </a:cubicBezTo>
                      <a:cubicBezTo>
                        <a:pt x="347" y="1614"/>
                        <a:pt x="347" y="1614"/>
                        <a:pt x="347" y="1614"/>
                      </a:cubicBezTo>
                      <a:cubicBezTo>
                        <a:pt x="309" y="1571"/>
                        <a:pt x="274" y="1524"/>
                        <a:pt x="245" y="1474"/>
                      </a:cubicBezTo>
                      <a:cubicBezTo>
                        <a:pt x="301" y="1402"/>
                        <a:pt x="301" y="1402"/>
                        <a:pt x="301" y="1402"/>
                      </a:cubicBezTo>
                      <a:cubicBezTo>
                        <a:pt x="285" y="1368"/>
                        <a:pt x="285" y="1368"/>
                        <a:pt x="285" y="1368"/>
                      </a:cubicBezTo>
                      <a:cubicBezTo>
                        <a:pt x="254" y="1303"/>
                        <a:pt x="231" y="1234"/>
                        <a:pt x="219" y="1164"/>
                      </a:cubicBezTo>
                      <a:cubicBezTo>
                        <a:pt x="212" y="1127"/>
                        <a:pt x="212" y="1127"/>
                        <a:pt x="212" y="1127"/>
                      </a:cubicBezTo>
                      <a:cubicBezTo>
                        <a:pt x="124" y="1101"/>
                        <a:pt x="124" y="1101"/>
                        <a:pt x="124" y="1101"/>
                      </a:cubicBezTo>
                      <a:cubicBezTo>
                        <a:pt x="121" y="1073"/>
                        <a:pt x="120" y="1044"/>
                        <a:pt x="120" y="1015"/>
                      </a:cubicBezTo>
                      <a:cubicBezTo>
                        <a:pt x="120" y="986"/>
                        <a:pt x="121" y="957"/>
                        <a:pt x="124" y="929"/>
                      </a:cubicBezTo>
                      <a:cubicBezTo>
                        <a:pt x="212" y="903"/>
                        <a:pt x="212" y="903"/>
                        <a:pt x="212" y="903"/>
                      </a:cubicBezTo>
                      <a:cubicBezTo>
                        <a:pt x="218" y="866"/>
                        <a:pt x="218" y="866"/>
                        <a:pt x="218" y="866"/>
                      </a:cubicBezTo>
                      <a:cubicBezTo>
                        <a:pt x="231" y="796"/>
                        <a:pt x="254" y="727"/>
                        <a:pt x="285" y="662"/>
                      </a:cubicBezTo>
                      <a:cubicBezTo>
                        <a:pt x="301" y="628"/>
                        <a:pt x="301" y="628"/>
                        <a:pt x="301" y="628"/>
                      </a:cubicBezTo>
                      <a:cubicBezTo>
                        <a:pt x="245" y="556"/>
                        <a:pt x="245" y="556"/>
                        <a:pt x="245" y="556"/>
                      </a:cubicBezTo>
                      <a:cubicBezTo>
                        <a:pt x="274" y="506"/>
                        <a:pt x="309" y="459"/>
                        <a:pt x="347" y="416"/>
                      </a:cubicBezTo>
                      <a:cubicBezTo>
                        <a:pt x="433" y="447"/>
                        <a:pt x="433" y="447"/>
                        <a:pt x="433" y="447"/>
                      </a:cubicBezTo>
                      <a:cubicBezTo>
                        <a:pt x="460" y="421"/>
                        <a:pt x="460" y="421"/>
                        <a:pt x="460" y="421"/>
                      </a:cubicBezTo>
                      <a:cubicBezTo>
                        <a:pt x="512" y="372"/>
                        <a:pt x="571" y="329"/>
                        <a:pt x="634" y="295"/>
                      </a:cubicBezTo>
                      <a:cubicBezTo>
                        <a:pt x="666" y="277"/>
                        <a:pt x="666" y="277"/>
                        <a:pt x="666" y="277"/>
                      </a:cubicBezTo>
                      <a:cubicBezTo>
                        <a:pt x="664" y="186"/>
                        <a:pt x="664" y="186"/>
                        <a:pt x="664" y="186"/>
                      </a:cubicBezTo>
                      <a:cubicBezTo>
                        <a:pt x="717" y="163"/>
                        <a:pt x="772" y="145"/>
                        <a:pt x="828" y="132"/>
                      </a:cubicBezTo>
                      <a:cubicBezTo>
                        <a:pt x="880" y="208"/>
                        <a:pt x="880" y="208"/>
                        <a:pt x="880" y="208"/>
                      </a:cubicBezTo>
                      <a:cubicBezTo>
                        <a:pt x="916" y="203"/>
                        <a:pt x="916" y="203"/>
                        <a:pt x="916" y="203"/>
                      </a:cubicBezTo>
                      <a:cubicBezTo>
                        <a:pt x="952" y="198"/>
                        <a:pt x="988" y="196"/>
                        <a:pt x="1024" y="196"/>
                      </a:cubicBezTo>
                      <a:cubicBezTo>
                        <a:pt x="1060" y="196"/>
                        <a:pt x="1096" y="198"/>
                        <a:pt x="1132" y="203"/>
                      </a:cubicBezTo>
                      <a:cubicBezTo>
                        <a:pt x="1168" y="208"/>
                        <a:pt x="1168" y="208"/>
                        <a:pt x="1168" y="208"/>
                      </a:cubicBezTo>
                      <a:cubicBezTo>
                        <a:pt x="1220" y="132"/>
                        <a:pt x="1220" y="132"/>
                        <a:pt x="1220" y="132"/>
                      </a:cubicBezTo>
                      <a:cubicBezTo>
                        <a:pt x="1276" y="145"/>
                        <a:pt x="1331" y="163"/>
                        <a:pt x="1384" y="186"/>
                      </a:cubicBezTo>
                      <a:cubicBezTo>
                        <a:pt x="1382" y="277"/>
                        <a:pt x="1382" y="277"/>
                        <a:pt x="1382" y="277"/>
                      </a:cubicBezTo>
                      <a:cubicBezTo>
                        <a:pt x="1414" y="295"/>
                        <a:pt x="1414" y="295"/>
                        <a:pt x="1414" y="295"/>
                      </a:cubicBezTo>
                      <a:cubicBezTo>
                        <a:pt x="1477" y="329"/>
                        <a:pt x="1536" y="372"/>
                        <a:pt x="1588" y="421"/>
                      </a:cubicBezTo>
                      <a:cubicBezTo>
                        <a:pt x="1615" y="447"/>
                        <a:pt x="1615" y="447"/>
                        <a:pt x="1615" y="447"/>
                      </a:cubicBezTo>
                      <a:cubicBezTo>
                        <a:pt x="1701" y="416"/>
                        <a:pt x="1701" y="416"/>
                        <a:pt x="1701" y="416"/>
                      </a:cubicBezTo>
                      <a:cubicBezTo>
                        <a:pt x="1739" y="459"/>
                        <a:pt x="1774" y="506"/>
                        <a:pt x="1803" y="556"/>
                      </a:cubicBezTo>
                      <a:cubicBezTo>
                        <a:pt x="1747" y="628"/>
                        <a:pt x="1747" y="628"/>
                        <a:pt x="1747" y="628"/>
                      </a:cubicBezTo>
                      <a:cubicBezTo>
                        <a:pt x="1763" y="662"/>
                        <a:pt x="1763" y="662"/>
                        <a:pt x="1763" y="662"/>
                      </a:cubicBezTo>
                      <a:cubicBezTo>
                        <a:pt x="1794" y="727"/>
                        <a:pt x="1817" y="796"/>
                        <a:pt x="1830" y="866"/>
                      </a:cubicBezTo>
                      <a:cubicBezTo>
                        <a:pt x="1836" y="903"/>
                        <a:pt x="1836" y="903"/>
                        <a:pt x="1836" y="903"/>
                      </a:cubicBezTo>
                      <a:cubicBezTo>
                        <a:pt x="1924" y="929"/>
                        <a:pt x="1924" y="929"/>
                        <a:pt x="1924" y="929"/>
                      </a:cubicBezTo>
                      <a:cubicBezTo>
                        <a:pt x="1927" y="957"/>
                        <a:pt x="1928" y="986"/>
                        <a:pt x="1928" y="1015"/>
                      </a:cubicBezTo>
                      <a:cubicBezTo>
                        <a:pt x="1928" y="1044"/>
                        <a:pt x="1927" y="1073"/>
                        <a:pt x="1924" y="1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ea typeface="Calibri" panose="020F0502020204030204" pitchFamily="34" charset="0"/>
                    <a:cs typeface="Calibri" panose="020F0502020204030204" pitchFamily="34" charset="0"/>
                  </a:endParaRPr>
                </a:p>
              </p:txBody>
            </p:sp>
            <p:sp>
              <p:nvSpPr>
                <p:cNvPr id="35" name="Rectangle 31">
                  <a:extLst>
                    <a:ext uri="{FF2B5EF4-FFF2-40B4-BE49-F238E27FC236}">
                      <a16:creationId xmlns:a16="http://schemas.microsoft.com/office/drawing/2014/main" id="{5096A144-F923-529A-5753-817AED679981}"/>
                    </a:ext>
                  </a:extLst>
                </p:cNvPr>
                <p:cNvSpPr>
                  <a:spLocks noChangeArrowheads="1"/>
                </p:cNvSpPr>
                <p:nvPr/>
              </p:nvSpPr>
              <p:spPr bwMode="auto">
                <a:xfrm>
                  <a:off x="5192713" y="4910138"/>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ea typeface="Calibri" panose="020F0502020204030204" pitchFamily="34" charset="0"/>
                    <a:cs typeface="Calibri" panose="020F0502020204030204" pitchFamily="34" charset="0"/>
                  </a:endParaRPr>
                </a:p>
              </p:txBody>
            </p:sp>
          </p:grpSp>
          <p:sp>
            <p:nvSpPr>
              <p:cNvPr id="31" name="TextBox 30">
                <a:extLst>
                  <a:ext uri="{FF2B5EF4-FFF2-40B4-BE49-F238E27FC236}">
                    <a16:creationId xmlns:a16="http://schemas.microsoft.com/office/drawing/2014/main" id="{D7455624-8943-3AB3-71B6-497AEE9F1615}"/>
                  </a:ext>
                </a:extLst>
              </p:cNvPr>
              <p:cNvSpPr txBox="1"/>
              <p:nvPr/>
            </p:nvSpPr>
            <p:spPr>
              <a:xfrm>
                <a:off x="1315329" y="4211901"/>
                <a:ext cx="4956883" cy="276999"/>
              </a:xfrm>
              <a:prstGeom prst="rect">
                <a:avLst/>
              </a:prstGeom>
              <a:noFill/>
            </p:spPr>
            <p:txBody>
              <a:bodyPr wrap="square" lIns="0" tIns="0" rIns="0" bIns="0" rtlCol="0" anchor="ctr">
                <a:spAutoFit/>
              </a:bodyPr>
              <a:lstStyle/>
              <a:p>
                <a:r>
                  <a:rPr lang="en-GB" sz="1800" b="1">
                    <a:effectLst/>
                    <a:ea typeface="Aptos" panose="020B0004020202020204" pitchFamily="34" charset="0"/>
                    <a:cs typeface="Times New Roman" panose="02020603050405020304" pitchFamily="18" charset="0"/>
                  </a:rPr>
                  <a:t>PFI contract expiry planning at Newham Centre</a:t>
                </a:r>
                <a:endParaRPr lang="en-IN">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2E6AC1F1-2BA4-6D21-29FF-D7D70CB0F733}"/>
                  </a:ext>
                </a:extLst>
              </p:cNvPr>
              <p:cNvSpPr txBox="1"/>
              <p:nvPr/>
            </p:nvSpPr>
            <p:spPr>
              <a:xfrm>
                <a:off x="6909887" y="4060703"/>
                <a:ext cx="5604091" cy="553998"/>
              </a:xfrm>
              <a:prstGeom prst="rect">
                <a:avLst/>
              </a:prstGeom>
              <a:noFill/>
            </p:spPr>
            <p:txBody>
              <a:bodyPr wrap="square" lIns="0" tIns="0" rIns="0" bIns="0" rtlCol="0" anchor="ctr">
                <a:spAutoFit/>
              </a:bodyPr>
              <a:lstStyle/>
              <a:p>
                <a:r>
                  <a:rPr lang="en-GB" sz="1200">
                    <a:effectLst/>
                    <a:ea typeface="Aptos" panose="020B0004020202020204" pitchFamily="34" charset="0"/>
                    <a:cs typeface="Times New Roman"/>
                  </a:rPr>
                  <a:t>Collaborative discussions with </a:t>
                </a:r>
                <a:r>
                  <a:rPr lang="en-GB" sz="1200">
                    <a:ea typeface="Aptos" panose="020B0004020202020204" pitchFamily="34" charset="0"/>
                    <a:cs typeface="Times New Roman"/>
                  </a:rPr>
                  <a:t>neighbouring</a:t>
                </a:r>
                <a:r>
                  <a:rPr lang="en-GB" sz="1200">
                    <a:effectLst/>
                    <a:ea typeface="Aptos" panose="020B0004020202020204" pitchFamily="34" charset="0"/>
                    <a:cs typeface="Times New Roman"/>
                  </a:rPr>
                  <a:t> providers on joint approach to PFI/PPP contract expiries; engaging with Government's Infrastructure Project Authority for potential support </a:t>
                </a:r>
                <a:r>
                  <a:rPr lang="en-GB" sz="1200">
                    <a:ea typeface="Aptos" panose="020B0004020202020204" pitchFamily="34" charset="0"/>
                    <a:cs typeface="Times New Roman"/>
                  </a:rPr>
                  <a:t>during</a:t>
                </a:r>
                <a:r>
                  <a:rPr lang="en-GB" sz="1200">
                    <a:effectLst/>
                    <a:ea typeface="Aptos" panose="020B0004020202020204" pitchFamily="34" charset="0"/>
                    <a:cs typeface="Times New Roman"/>
                  </a:rPr>
                  <a:t> 2025/26</a:t>
                </a:r>
                <a:endParaRPr lang="en-US" sz="1100">
                  <a:ea typeface="Calibri" panose="020F0502020204030204" pitchFamily="34" charset="0"/>
                  <a:cs typeface="Times New Roman"/>
                </a:endParaRPr>
              </a:p>
            </p:txBody>
          </p:sp>
          <p:sp>
            <p:nvSpPr>
              <p:cNvPr id="33" name="Rectangle: Rounded Corners 32">
                <a:extLst>
                  <a:ext uri="{FF2B5EF4-FFF2-40B4-BE49-F238E27FC236}">
                    <a16:creationId xmlns:a16="http://schemas.microsoft.com/office/drawing/2014/main" id="{AD764E46-6B66-34DA-93A0-EF0421CDB7BF}"/>
                  </a:ext>
                </a:extLst>
              </p:cNvPr>
              <p:cNvSpPr/>
              <p:nvPr/>
            </p:nvSpPr>
            <p:spPr>
              <a:xfrm>
                <a:off x="698441" y="4095222"/>
                <a:ext cx="510358" cy="5103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7A89087F-3A70-67CD-B5BF-96E16EF50B08}"/>
                </a:ext>
              </a:extLst>
            </p:cNvPr>
            <p:cNvGrpSpPr/>
            <p:nvPr/>
          </p:nvGrpSpPr>
          <p:grpSpPr>
            <a:xfrm>
              <a:off x="683628" y="4857514"/>
              <a:ext cx="11751705" cy="604070"/>
              <a:chOff x="683628" y="4857514"/>
              <a:chExt cx="11751705" cy="604070"/>
            </a:xfrm>
          </p:grpSpPr>
          <p:grpSp>
            <p:nvGrpSpPr>
              <p:cNvPr id="23" name="Group 22">
                <a:extLst>
                  <a:ext uri="{FF2B5EF4-FFF2-40B4-BE49-F238E27FC236}">
                    <a16:creationId xmlns:a16="http://schemas.microsoft.com/office/drawing/2014/main" id="{1FE82511-BD7B-C455-0F40-11EACE7923BD}"/>
                  </a:ext>
                </a:extLst>
              </p:cNvPr>
              <p:cNvGrpSpPr/>
              <p:nvPr/>
            </p:nvGrpSpPr>
            <p:grpSpPr>
              <a:xfrm>
                <a:off x="966724" y="5145692"/>
                <a:ext cx="121545" cy="53102"/>
                <a:chOff x="6911975" y="2989263"/>
                <a:chExt cx="163513" cy="71437"/>
              </a:xfrm>
              <a:solidFill>
                <a:schemeClr val="bg1"/>
              </a:solidFill>
            </p:grpSpPr>
            <p:sp>
              <p:nvSpPr>
                <p:cNvPr id="27" name="Freeform 12">
                  <a:extLst>
                    <a:ext uri="{FF2B5EF4-FFF2-40B4-BE49-F238E27FC236}">
                      <a16:creationId xmlns:a16="http://schemas.microsoft.com/office/drawing/2014/main" id="{C1DAD942-DB4B-CB50-E69C-8584F299FF10}"/>
                    </a:ext>
                  </a:extLst>
                </p:cNvPr>
                <p:cNvSpPr>
                  <a:spLocks/>
                </p:cNvSpPr>
                <p:nvPr/>
              </p:nvSpPr>
              <p:spPr bwMode="auto">
                <a:xfrm>
                  <a:off x="6915150" y="2989263"/>
                  <a:ext cx="31750" cy="31750"/>
                </a:xfrm>
                <a:custGeom>
                  <a:avLst/>
                  <a:gdLst>
                    <a:gd name="T0" fmla="*/ 0 w 20"/>
                    <a:gd name="T1" fmla="*/ 9 h 20"/>
                    <a:gd name="T2" fmla="*/ 8 w 20"/>
                    <a:gd name="T3" fmla="*/ 0 h 20"/>
                    <a:gd name="T4" fmla="*/ 20 w 20"/>
                    <a:gd name="T5" fmla="*/ 12 h 20"/>
                    <a:gd name="T6" fmla="*/ 12 w 20"/>
                    <a:gd name="T7" fmla="*/ 20 h 20"/>
                    <a:gd name="T8" fmla="*/ 0 w 20"/>
                    <a:gd name="T9" fmla="*/ 9 h 20"/>
                  </a:gdLst>
                  <a:ahLst/>
                  <a:cxnLst>
                    <a:cxn ang="0">
                      <a:pos x="T0" y="T1"/>
                    </a:cxn>
                    <a:cxn ang="0">
                      <a:pos x="T2" y="T3"/>
                    </a:cxn>
                    <a:cxn ang="0">
                      <a:pos x="T4" y="T5"/>
                    </a:cxn>
                    <a:cxn ang="0">
                      <a:pos x="T6" y="T7"/>
                    </a:cxn>
                    <a:cxn ang="0">
                      <a:pos x="T8" y="T9"/>
                    </a:cxn>
                  </a:cxnLst>
                  <a:rect l="0" t="0" r="r" b="b"/>
                  <a:pathLst>
                    <a:path w="20" h="20">
                      <a:moveTo>
                        <a:pt x="0" y="9"/>
                      </a:moveTo>
                      <a:lnTo>
                        <a:pt x="8" y="0"/>
                      </a:lnTo>
                      <a:lnTo>
                        <a:pt x="20" y="12"/>
                      </a:lnTo>
                      <a:lnTo>
                        <a:pt x="12" y="2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ea typeface="Calibri" panose="020F0502020204030204" pitchFamily="34" charset="0"/>
                    <a:cs typeface="Calibri" panose="020F0502020204030204" pitchFamily="34" charset="0"/>
                  </a:endParaRPr>
                </a:p>
              </p:txBody>
            </p:sp>
            <p:sp>
              <p:nvSpPr>
                <p:cNvPr id="28" name="Freeform 13">
                  <a:extLst>
                    <a:ext uri="{FF2B5EF4-FFF2-40B4-BE49-F238E27FC236}">
                      <a16:creationId xmlns:a16="http://schemas.microsoft.com/office/drawing/2014/main" id="{B46405F9-0498-0449-1AD6-75A9587FF2F2}"/>
                    </a:ext>
                  </a:extLst>
                </p:cNvPr>
                <p:cNvSpPr>
                  <a:spLocks/>
                </p:cNvSpPr>
                <p:nvPr/>
              </p:nvSpPr>
              <p:spPr bwMode="auto">
                <a:xfrm>
                  <a:off x="7043738" y="2989263"/>
                  <a:ext cx="31750" cy="31750"/>
                </a:xfrm>
                <a:custGeom>
                  <a:avLst/>
                  <a:gdLst>
                    <a:gd name="T0" fmla="*/ 0 w 20"/>
                    <a:gd name="T1" fmla="*/ 12 h 20"/>
                    <a:gd name="T2" fmla="*/ 12 w 20"/>
                    <a:gd name="T3" fmla="*/ 0 h 20"/>
                    <a:gd name="T4" fmla="*/ 20 w 20"/>
                    <a:gd name="T5" fmla="*/ 9 h 20"/>
                    <a:gd name="T6" fmla="*/ 8 w 20"/>
                    <a:gd name="T7" fmla="*/ 20 h 20"/>
                    <a:gd name="T8" fmla="*/ 0 w 20"/>
                    <a:gd name="T9" fmla="*/ 12 h 20"/>
                  </a:gdLst>
                  <a:ahLst/>
                  <a:cxnLst>
                    <a:cxn ang="0">
                      <a:pos x="T0" y="T1"/>
                    </a:cxn>
                    <a:cxn ang="0">
                      <a:pos x="T2" y="T3"/>
                    </a:cxn>
                    <a:cxn ang="0">
                      <a:pos x="T4" y="T5"/>
                    </a:cxn>
                    <a:cxn ang="0">
                      <a:pos x="T6" y="T7"/>
                    </a:cxn>
                    <a:cxn ang="0">
                      <a:pos x="T8" y="T9"/>
                    </a:cxn>
                  </a:cxnLst>
                  <a:rect l="0" t="0" r="r" b="b"/>
                  <a:pathLst>
                    <a:path w="20" h="20">
                      <a:moveTo>
                        <a:pt x="0" y="12"/>
                      </a:moveTo>
                      <a:lnTo>
                        <a:pt x="12" y="0"/>
                      </a:lnTo>
                      <a:lnTo>
                        <a:pt x="20" y="9"/>
                      </a:lnTo>
                      <a:lnTo>
                        <a:pt x="8" y="2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ea typeface="Calibri" panose="020F0502020204030204" pitchFamily="34" charset="0"/>
                    <a:cs typeface="Calibri" panose="020F0502020204030204" pitchFamily="34" charset="0"/>
                  </a:endParaRPr>
                </a:p>
              </p:txBody>
            </p:sp>
            <p:sp>
              <p:nvSpPr>
                <p:cNvPr id="29" name="Rectangle 14">
                  <a:extLst>
                    <a:ext uri="{FF2B5EF4-FFF2-40B4-BE49-F238E27FC236}">
                      <a16:creationId xmlns:a16="http://schemas.microsoft.com/office/drawing/2014/main" id="{46521FE3-A107-7CD7-15B4-EB24CA778F1A}"/>
                    </a:ext>
                  </a:extLst>
                </p:cNvPr>
                <p:cNvSpPr>
                  <a:spLocks noChangeArrowheads="1"/>
                </p:cNvSpPr>
                <p:nvPr/>
              </p:nvSpPr>
              <p:spPr bwMode="auto">
                <a:xfrm>
                  <a:off x="6911975" y="3043238"/>
                  <a:ext cx="28575" cy="17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ea typeface="Calibri" panose="020F0502020204030204" pitchFamily="34" charset="0"/>
                    <a:cs typeface="Calibri" panose="020F0502020204030204" pitchFamily="34" charset="0"/>
                  </a:endParaRPr>
                </a:p>
              </p:txBody>
            </p:sp>
          </p:grpSp>
          <p:sp>
            <p:nvSpPr>
              <p:cNvPr id="24" name="TextBox 23">
                <a:extLst>
                  <a:ext uri="{FF2B5EF4-FFF2-40B4-BE49-F238E27FC236}">
                    <a16:creationId xmlns:a16="http://schemas.microsoft.com/office/drawing/2014/main" id="{2867D538-0B18-D9B0-2E5B-FB3E3BA1F50A}"/>
                  </a:ext>
                </a:extLst>
              </p:cNvPr>
              <p:cNvSpPr txBox="1"/>
              <p:nvPr/>
            </p:nvSpPr>
            <p:spPr>
              <a:xfrm>
                <a:off x="1328621" y="5021264"/>
                <a:ext cx="5185482" cy="276999"/>
              </a:xfrm>
              <a:prstGeom prst="rect">
                <a:avLst/>
              </a:prstGeom>
              <a:noFill/>
            </p:spPr>
            <p:txBody>
              <a:bodyPr wrap="square" lIns="0" tIns="0" rIns="0" bIns="0" rtlCol="0" anchor="ctr">
                <a:spAutoFit/>
              </a:bodyPr>
              <a:lstStyle/>
              <a:p>
                <a:r>
                  <a:rPr lang="en-GB" sz="1800" b="1">
                    <a:effectLst/>
                    <a:ea typeface="Aptos" panose="020B0004020202020204" pitchFamily="34" charset="0"/>
                    <a:cs typeface="Times New Roman" panose="02020603050405020304" pitchFamily="18" charset="0"/>
                  </a:rPr>
                  <a:t>Fire safety compliance issues</a:t>
                </a:r>
                <a:endParaRPr lang="en-IN" sz="120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6D4A7C7-11AE-F8B2-6114-AB09773F958C}"/>
                  </a:ext>
                </a:extLst>
              </p:cNvPr>
              <p:cNvSpPr txBox="1"/>
              <p:nvPr/>
            </p:nvSpPr>
            <p:spPr>
              <a:xfrm>
                <a:off x="6909886" y="4857514"/>
                <a:ext cx="5525447" cy="553998"/>
              </a:xfrm>
              <a:prstGeom prst="rect">
                <a:avLst/>
              </a:prstGeom>
              <a:noFill/>
            </p:spPr>
            <p:txBody>
              <a:bodyPr wrap="square" lIns="0" tIns="0" rIns="0" bIns="0" rtlCol="0" anchor="ctr">
                <a:spAutoFit/>
              </a:bodyPr>
              <a:lstStyle/>
              <a:p>
                <a:r>
                  <a:rPr lang="en-GB" sz="1200">
                    <a:effectLst/>
                    <a:ea typeface="Aptos" panose="020B0004020202020204" pitchFamily="34" charset="0"/>
                    <a:cs typeface="Times New Roman" panose="02020603050405020304" pitchFamily="18" charset="0"/>
                  </a:rPr>
                  <a:t>Comprehensive remediation program underway with £180K allocated for fire door rectification at multiple sites; established regular Safety Group meetings for each engineering discipline; close liaison with Fire Services</a:t>
                </a:r>
                <a:endParaRPr lang="en-US" sz="1100">
                  <a:ea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2AA52562-3413-9261-0241-C70A211A893F}"/>
                  </a:ext>
                </a:extLst>
              </p:cNvPr>
              <p:cNvSpPr/>
              <p:nvPr/>
            </p:nvSpPr>
            <p:spPr>
              <a:xfrm>
                <a:off x="683628" y="4951226"/>
                <a:ext cx="510358" cy="5103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322E130A-0E98-74F1-E77A-370E9E8DC859}"/>
                </a:ext>
              </a:extLst>
            </p:cNvPr>
            <p:cNvGrpSpPr/>
            <p:nvPr/>
          </p:nvGrpSpPr>
          <p:grpSpPr>
            <a:xfrm>
              <a:off x="683628" y="5741786"/>
              <a:ext cx="11581640" cy="510358"/>
              <a:chOff x="683628" y="5741786"/>
              <a:chExt cx="11581640" cy="510358"/>
            </a:xfrm>
          </p:grpSpPr>
          <p:grpSp>
            <p:nvGrpSpPr>
              <p:cNvPr id="17" name="Group 16">
                <a:extLst>
                  <a:ext uri="{FF2B5EF4-FFF2-40B4-BE49-F238E27FC236}">
                    <a16:creationId xmlns:a16="http://schemas.microsoft.com/office/drawing/2014/main" id="{C1B22219-F65D-5E80-BC76-E897560AF9A7}"/>
                  </a:ext>
                </a:extLst>
              </p:cNvPr>
              <p:cNvGrpSpPr/>
              <p:nvPr/>
            </p:nvGrpSpPr>
            <p:grpSpPr>
              <a:xfrm>
                <a:off x="912345" y="5894303"/>
                <a:ext cx="205324" cy="205324"/>
                <a:chOff x="8970963" y="3836988"/>
                <a:chExt cx="276225" cy="276225"/>
              </a:xfrm>
              <a:solidFill>
                <a:schemeClr val="bg1"/>
              </a:solidFill>
            </p:grpSpPr>
            <p:sp>
              <p:nvSpPr>
                <p:cNvPr id="21" name="Freeform 5">
                  <a:extLst>
                    <a:ext uri="{FF2B5EF4-FFF2-40B4-BE49-F238E27FC236}">
                      <a16:creationId xmlns:a16="http://schemas.microsoft.com/office/drawing/2014/main" id="{7EF59AA4-F0C8-4DA6-0259-F93202E71EB8}"/>
                    </a:ext>
                  </a:extLst>
                </p:cNvPr>
                <p:cNvSpPr>
                  <a:spLocks noEditPoints="1"/>
                </p:cNvSpPr>
                <p:nvPr/>
              </p:nvSpPr>
              <p:spPr bwMode="auto">
                <a:xfrm>
                  <a:off x="8970963" y="3836988"/>
                  <a:ext cx="276225" cy="276225"/>
                </a:xfrm>
                <a:custGeom>
                  <a:avLst/>
                  <a:gdLst>
                    <a:gd name="T0" fmla="*/ 1866 w 2046"/>
                    <a:gd name="T1" fmla="*/ 0 h 2048"/>
                    <a:gd name="T2" fmla="*/ 180 w 2046"/>
                    <a:gd name="T3" fmla="*/ 0 h 2048"/>
                    <a:gd name="T4" fmla="*/ 0 w 2046"/>
                    <a:gd name="T5" fmla="*/ 180 h 2048"/>
                    <a:gd name="T6" fmla="*/ 0 w 2046"/>
                    <a:gd name="T7" fmla="*/ 1385 h 2048"/>
                    <a:gd name="T8" fmla="*/ 180 w 2046"/>
                    <a:gd name="T9" fmla="*/ 1565 h 2048"/>
                    <a:gd name="T10" fmla="*/ 793 w 2046"/>
                    <a:gd name="T11" fmla="*/ 1565 h 2048"/>
                    <a:gd name="T12" fmla="*/ 793 w 2046"/>
                    <a:gd name="T13" fmla="*/ 1688 h 2048"/>
                    <a:gd name="T14" fmla="*/ 453 w 2046"/>
                    <a:gd name="T15" fmla="*/ 1688 h 2048"/>
                    <a:gd name="T16" fmla="*/ 393 w 2046"/>
                    <a:gd name="T17" fmla="*/ 2048 h 2048"/>
                    <a:gd name="T18" fmla="*/ 1655 w 2046"/>
                    <a:gd name="T19" fmla="*/ 2048 h 2048"/>
                    <a:gd name="T20" fmla="*/ 1595 w 2046"/>
                    <a:gd name="T21" fmla="*/ 1688 h 2048"/>
                    <a:gd name="T22" fmla="*/ 1253 w 2046"/>
                    <a:gd name="T23" fmla="*/ 1688 h 2048"/>
                    <a:gd name="T24" fmla="*/ 1253 w 2046"/>
                    <a:gd name="T25" fmla="*/ 1565 h 2048"/>
                    <a:gd name="T26" fmla="*/ 1866 w 2046"/>
                    <a:gd name="T27" fmla="*/ 1565 h 2048"/>
                    <a:gd name="T28" fmla="*/ 2046 w 2046"/>
                    <a:gd name="T29" fmla="*/ 1385 h 2048"/>
                    <a:gd name="T30" fmla="*/ 2046 w 2046"/>
                    <a:gd name="T31" fmla="*/ 180 h 2048"/>
                    <a:gd name="T32" fmla="*/ 1866 w 2046"/>
                    <a:gd name="T33" fmla="*/ 0 h 2048"/>
                    <a:gd name="T34" fmla="*/ 180 w 2046"/>
                    <a:gd name="T35" fmla="*/ 120 h 2048"/>
                    <a:gd name="T36" fmla="*/ 1866 w 2046"/>
                    <a:gd name="T37" fmla="*/ 120 h 2048"/>
                    <a:gd name="T38" fmla="*/ 1926 w 2046"/>
                    <a:gd name="T39" fmla="*/ 180 h 2048"/>
                    <a:gd name="T40" fmla="*/ 1926 w 2046"/>
                    <a:gd name="T41" fmla="*/ 1205 h 2048"/>
                    <a:gd name="T42" fmla="*/ 120 w 2046"/>
                    <a:gd name="T43" fmla="*/ 1205 h 2048"/>
                    <a:gd name="T44" fmla="*/ 120 w 2046"/>
                    <a:gd name="T45" fmla="*/ 180 h 2048"/>
                    <a:gd name="T46" fmla="*/ 180 w 2046"/>
                    <a:gd name="T47" fmla="*/ 120 h 2048"/>
                    <a:gd name="T48" fmla="*/ 1513 w 2046"/>
                    <a:gd name="T49" fmla="*/ 1928 h 2048"/>
                    <a:gd name="T50" fmla="*/ 535 w 2046"/>
                    <a:gd name="T51" fmla="*/ 1928 h 2048"/>
                    <a:gd name="T52" fmla="*/ 555 w 2046"/>
                    <a:gd name="T53" fmla="*/ 1808 h 2048"/>
                    <a:gd name="T54" fmla="*/ 1493 w 2046"/>
                    <a:gd name="T55" fmla="*/ 1808 h 2048"/>
                    <a:gd name="T56" fmla="*/ 1513 w 2046"/>
                    <a:gd name="T57" fmla="*/ 1928 h 2048"/>
                    <a:gd name="T58" fmla="*/ 1133 w 2046"/>
                    <a:gd name="T59" fmla="*/ 1688 h 2048"/>
                    <a:gd name="T60" fmla="*/ 913 w 2046"/>
                    <a:gd name="T61" fmla="*/ 1688 h 2048"/>
                    <a:gd name="T62" fmla="*/ 913 w 2046"/>
                    <a:gd name="T63" fmla="*/ 1565 h 2048"/>
                    <a:gd name="T64" fmla="*/ 1133 w 2046"/>
                    <a:gd name="T65" fmla="*/ 1565 h 2048"/>
                    <a:gd name="T66" fmla="*/ 1133 w 2046"/>
                    <a:gd name="T67" fmla="*/ 1688 h 2048"/>
                    <a:gd name="T68" fmla="*/ 1866 w 2046"/>
                    <a:gd name="T69" fmla="*/ 1445 h 2048"/>
                    <a:gd name="T70" fmla="*/ 180 w 2046"/>
                    <a:gd name="T71" fmla="*/ 1445 h 2048"/>
                    <a:gd name="T72" fmla="*/ 120 w 2046"/>
                    <a:gd name="T73" fmla="*/ 1385 h 2048"/>
                    <a:gd name="T74" fmla="*/ 120 w 2046"/>
                    <a:gd name="T75" fmla="*/ 1325 h 2048"/>
                    <a:gd name="T76" fmla="*/ 1926 w 2046"/>
                    <a:gd name="T77" fmla="*/ 1325 h 2048"/>
                    <a:gd name="T78" fmla="*/ 1926 w 2046"/>
                    <a:gd name="T79" fmla="*/ 1385 h 2048"/>
                    <a:gd name="T80" fmla="*/ 1866 w 2046"/>
                    <a:gd name="T81" fmla="*/ 1445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6" h="2048">
                      <a:moveTo>
                        <a:pt x="1866" y="0"/>
                      </a:moveTo>
                      <a:cubicBezTo>
                        <a:pt x="180" y="0"/>
                        <a:pt x="180" y="0"/>
                        <a:pt x="180" y="0"/>
                      </a:cubicBezTo>
                      <a:cubicBezTo>
                        <a:pt x="81" y="0"/>
                        <a:pt x="0" y="81"/>
                        <a:pt x="0" y="180"/>
                      </a:cubicBezTo>
                      <a:cubicBezTo>
                        <a:pt x="0" y="1385"/>
                        <a:pt x="0" y="1385"/>
                        <a:pt x="0" y="1385"/>
                      </a:cubicBezTo>
                      <a:cubicBezTo>
                        <a:pt x="0" y="1484"/>
                        <a:pt x="81" y="1565"/>
                        <a:pt x="180" y="1565"/>
                      </a:cubicBezTo>
                      <a:cubicBezTo>
                        <a:pt x="793" y="1565"/>
                        <a:pt x="793" y="1565"/>
                        <a:pt x="793" y="1565"/>
                      </a:cubicBezTo>
                      <a:cubicBezTo>
                        <a:pt x="793" y="1688"/>
                        <a:pt x="793" y="1688"/>
                        <a:pt x="793" y="1688"/>
                      </a:cubicBezTo>
                      <a:cubicBezTo>
                        <a:pt x="453" y="1688"/>
                        <a:pt x="453" y="1688"/>
                        <a:pt x="453" y="1688"/>
                      </a:cubicBezTo>
                      <a:cubicBezTo>
                        <a:pt x="393" y="2048"/>
                        <a:pt x="393" y="2048"/>
                        <a:pt x="393" y="2048"/>
                      </a:cubicBezTo>
                      <a:cubicBezTo>
                        <a:pt x="1655" y="2048"/>
                        <a:pt x="1655" y="2048"/>
                        <a:pt x="1655" y="2048"/>
                      </a:cubicBezTo>
                      <a:cubicBezTo>
                        <a:pt x="1595" y="1688"/>
                        <a:pt x="1595" y="1688"/>
                        <a:pt x="1595" y="1688"/>
                      </a:cubicBezTo>
                      <a:cubicBezTo>
                        <a:pt x="1253" y="1688"/>
                        <a:pt x="1253" y="1688"/>
                        <a:pt x="1253" y="1688"/>
                      </a:cubicBezTo>
                      <a:cubicBezTo>
                        <a:pt x="1253" y="1565"/>
                        <a:pt x="1253" y="1565"/>
                        <a:pt x="1253" y="1565"/>
                      </a:cubicBezTo>
                      <a:cubicBezTo>
                        <a:pt x="1866" y="1565"/>
                        <a:pt x="1866" y="1565"/>
                        <a:pt x="1866" y="1565"/>
                      </a:cubicBezTo>
                      <a:cubicBezTo>
                        <a:pt x="1965" y="1565"/>
                        <a:pt x="2046" y="1484"/>
                        <a:pt x="2046" y="1385"/>
                      </a:cubicBezTo>
                      <a:cubicBezTo>
                        <a:pt x="2046" y="180"/>
                        <a:pt x="2046" y="180"/>
                        <a:pt x="2046" y="180"/>
                      </a:cubicBezTo>
                      <a:cubicBezTo>
                        <a:pt x="2046" y="81"/>
                        <a:pt x="1965" y="0"/>
                        <a:pt x="1866" y="0"/>
                      </a:cubicBezTo>
                      <a:close/>
                      <a:moveTo>
                        <a:pt x="180" y="120"/>
                      </a:moveTo>
                      <a:cubicBezTo>
                        <a:pt x="1866" y="120"/>
                        <a:pt x="1866" y="120"/>
                        <a:pt x="1866" y="120"/>
                      </a:cubicBezTo>
                      <a:cubicBezTo>
                        <a:pt x="1899" y="120"/>
                        <a:pt x="1926" y="147"/>
                        <a:pt x="1926" y="180"/>
                      </a:cubicBezTo>
                      <a:cubicBezTo>
                        <a:pt x="1926" y="1205"/>
                        <a:pt x="1926" y="1205"/>
                        <a:pt x="1926" y="1205"/>
                      </a:cubicBezTo>
                      <a:cubicBezTo>
                        <a:pt x="120" y="1205"/>
                        <a:pt x="120" y="1205"/>
                        <a:pt x="120" y="1205"/>
                      </a:cubicBezTo>
                      <a:cubicBezTo>
                        <a:pt x="120" y="180"/>
                        <a:pt x="120" y="180"/>
                        <a:pt x="120" y="180"/>
                      </a:cubicBezTo>
                      <a:cubicBezTo>
                        <a:pt x="120" y="147"/>
                        <a:pt x="147" y="120"/>
                        <a:pt x="180" y="120"/>
                      </a:cubicBezTo>
                      <a:close/>
                      <a:moveTo>
                        <a:pt x="1513" y="1928"/>
                      </a:moveTo>
                      <a:cubicBezTo>
                        <a:pt x="535" y="1928"/>
                        <a:pt x="535" y="1928"/>
                        <a:pt x="535" y="1928"/>
                      </a:cubicBezTo>
                      <a:cubicBezTo>
                        <a:pt x="555" y="1808"/>
                        <a:pt x="555" y="1808"/>
                        <a:pt x="555" y="1808"/>
                      </a:cubicBezTo>
                      <a:cubicBezTo>
                        <a:pt x="1493" y="1808"/>
                        <a:pt x="1493" y="1808"/>
                        <a:pt x="1493" y="1808"/>
                      </a:cubicBezTo>
                      <a:lnTo>
                        <a:pt x="1513" y="1928"/>
                      </a:lnTo>
                      <a:close/>
                      <a:moveTo>
                        <a:pt x="1133" y="1688"/>
                      </a:moveTo>
                      <a:cubicBezTo>
                        <a:pt x="913" y="1688"/>
                        <a:pt x="913" y="1688"/>
                        <a:pt x="913" y="1688"/>
                      </a:cubicBezTo>
                      <a:cubicBezTo>
                        <a:pt x="913" y="1565"/>
                        <a:pt x="913" y="1565"/>
                        <a:pt x="913" y="1565"/>
                      </a:cubicBezTo>
                      <a:cubicBezTo>
                        <a:pt x="1133" y="1565"/>
                        <a:pt x="1133" y="1565"/>
                        <a:pt x="1133" y="1565"/>
                      </a:cubicBezTo>
                      <a:lnTo>
                        <a:pt x="1133" y="1688"/>
                      </a:lnTo>
                      <a:close/>
                      <a:moveTo>
                        <a:pt x="1866" y="1445"/>
                      </a:moveTo>
                      <a:cubicBezTo>
                        <a:pt x="180" y="1445"/>
                        <a:pt x="180" y="1445"/>
                        <a:pt x="180" y="1445"/>
                      </a:cubicBezTo>
                      <a:cubicBezTo>
                        <a:pt x="147" y="1445"/>
                        <a:pt x="120" y="1418"/>
                        <a:pt x="120" y="1385"/>
                      </a:cubicBezTo>
                      <a:cubicBezTo>
                        <a:pt x="120" y="1325"/>
                        <a:pt x="120" y="1325"/>
                        <a:pt x="120" y="1325"/>
                      </a:cubicBezTo>
                      <a:cubicBezTo>
                        <a:pt x="1926" y="1325"/>
                        <a:pt x="1926" y="1325"/>
                        <a:pt x="1926" y="1325"/>
                      </a:cubicBezTo>
                      <a:cubicBezTo>
                        <a:pt x="1926" y="1385"/>
                        <a:pt x="1926" y="1385"/>
                        <a:pt x="1926" y="1385"/>
                      </a:cubicBezTo>
                      <a:cubicBezTo>
                        <a:pt x="1926" y="1418"/>
                        <a:pt x="1899" y="1445"/>
                        <a:pt x="1866" y="14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ea typeface="Calibri" panose="020F0502020204030204" pitchFamily="34" charset="0"/>
                    <a:cs typeface="Calibri" panose="020F0502020204030204" pitchFamily="34" charset="0"/>
                  </a:endParaRPr>
                </a:p>
              </p:txBody>
            </p:sp>
            <p:sp>
              <p:nvSpPr>
                <p:cNvPr id="22" name="Freeform 6">
                  <a:extLst>
                    <a:ext uri="{FF2B5EF4-FFF2-40B4-BE49-F238E27FC236}">
                      <a16:creationId xmlns:a16="http://schemas.microsoft.com/office/drawing/2014/main" id="{C0DE52DC-6B29-6EF8-968A-F072280D0E08}"/>
                    </a:ext>
                  </a:extLst>
                </p:cNvPr>
                <p:cNvSpPr>
                  <a:spLocks noEditPoints="1"/>
                </p:cNvSpPr>
                <p:nvPr/>
              </p:nvSpPr>
              <p:spPr bwMode="auto">
                <a:xfrm>
                  <a:off x="9048751" y="3865563"/>
                  <a:ext cx="120650" cy="120650"/>
                </a:xfrm>
                <a:custGeom>
                  <a:avLst/>
                  <a:gdLst>
                    <a:gd name="T0" fmla="*/ 446 w 892"/>
                    <a:gd name="T1" fmla="*/ 892 h 892"/>
                    <a:gd name="T2" fmla="*/ 892 w 892"/>
                    <a:gd name="T3" fmla="*/ 446 h 892"/>
                    <a:gd name="T4" fmla="*/ 446 w 892"/>
                    <a:gd name="T5" fmla="*/ 0 h 892"/>
                    <a:gd name="T6" fmla="*/ 0 w 892"/>
                    <a:gd name="T7" fmla="*/ 446 h 892"/>
                    <a:gd name="T8" fmla="*/ 446 w 892"/>
                    <a:gd name="T9" fmla="*/ 892 h 892"/>
                    <a:gd name="T10" fmla="*/ 126 w 892"/>
                    <a:gd name="T11" fmla="*/ 506 h 892"/>
                    <a:gd name="T12" fmla="*/ 261 w 892"/>
                    <a:gd name="T13" fmla="*/ 506 h 892"/>
                    <a:gd name="T14" fmla="*/ 300 w 892"/>
                    <a:gd name="T15" fmla="*/ 738 h 892"/>
                    <a:gd name="T16" fmla="*/ 126 w 892"/>
                    <a:gd name="T17" fmla="*/ 506 h 892"/>
                    <a:gd name="T18" fmla="*/ 510 w 892"/>
                    <a:gd name="T19" fmla="*/ 386 h 892"/>
                    <a:gd name="T20" fmla="*/ 382 w 892"/>
                    <a:gd name="T21" fmla="*/ 386 h 892"/>
                    <a:gd name="T22" fmla="*/ 446 w 892"/>
                    <a:gd name="T23" fmla="*/ 125 h 892"/>
                    <a:gd name="T24" fmla="*/ 510 w 892"/>
                    <a:gd name="T25" fmla="*/ 386 h 892"/>
                    <a:gd name="T26" fmla="*/ 510 w 892"/>
                    <a:gd name="T27" fmla="*/ 506 h 892"/>
                    <a:gd name="T28" fmla="*/ 446 w 892"/>
                    <a:gd name="T29" fmla="*/ 768 h 892"/>
                    <a:gd name="T30" fmla="*/ 382 w 892"/>
                    <a:gd name="T31" fmla="*/ 506 h 892"/>
                    <a:gd name="T32" fmla="*/ 510 w 892"/>
                    <a:gd name="T33" fmla="*/ 506 h 892"/>
                    <a:gd name="T34" fmla="*/ 592 w 892"/>
                    <a:gd name="T35" fmla="*/ 738 h 892"/>
                    <a:gd name="T36" fmla="*/ 630 w 892"/>
                    <a:gd name="T37" fmla="*/ 506 h 892"/>
                    <a:gd name="T38" fmla="*/ 766 w 892"/>
                    <a:gd name="T39" fmla="*/ 506 h 892"/>
                    <a:gd name="T40" fmla="*/ 592 w 892"/>
                    <a:gd name="T41" fmla="*/ 738 h 892"/>
                    <a:gd name="T42" fmla="*/ 766 w 892"/>
                    <a:gd name="T43" fmla="*/ 386 h 892"/>
                    <a:gd name="T44" fmla="*/ 630 w 892"/>
                    <a:gd name="T45" fmla="*/ 386 h 892"/>
                    <a:gd name="T46" fmla="*/ 592 w 892"/>
                    <a:gd name="T47" fmla="*/ 155 h 892"/>
                    <a:gd name="T48" fmla="*/ 766 w 892"/>
                    <a:gd name="T49" fmla="*/ 386 h 892"/>
                    <a:gd name="T50" fmla="*/ 300 w 892"/>
                    <a:gd name="T51" fmla="*/ 155 h 892"/>
                    <a:gd name="T52" fmla="*/ 261 w 892"/>
                    <a:gd name="T53" fmla="*/ 386 h 892"/>
                    <a:gd name="T54" fmla="*/ 126 w 892"/>
                    <a:gd name="T55" fmla="*/ 386 h 892"/>
                    <a:gd name="T56" fmla="*/ 300 w 892"/>
                    <a:gd name="T57" fmla="*/ 155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2" h="892">
                      <a:moveTo>
                        <a:pt x="446" y="892"/>
                      </a:moveTo>
                      <a:cubicBezTo>
                        <a:pt x="692" y="892"/>
                        <a:pt x="892" y="692"/>
                        <a:pt x="892" y="446"/>
                      </a:cubicBezTo>
                      <a:cubicBezTo>
                        <a:pt x="892" y="201"/>
                        <a:pt x="692" y="0"/>
                        <a:pt x="446" y="0"/>
                      </a:cubicBezTo>
                      <a:cubicBezTo>
                        <a:pt x="200" y="0"/>
                        <a:pt x="0" y="201"/>
                        <a:pt x="0" y="446"/>
                      </a:cubicBezTo>
                      <a:cubicBezTo>
                        <a:pt x="0" y="692"/>
                        <a:pt x="200" y="892"/>
                        <a:pt x="446" y="892"/>
                      </a:cubicBezTo>
                      <a:close/>
                      <a:moveTo>
                        <a:pt x="126" y="506"/>
                      </a:moveTo>
                      <a:cubicBezTo>
                        <a:pt x="261" y="506"/>
                        <a:pt x="261" y="506"/>
                        <a:pt x="261" y="506"/>
                      </a:cubicBezTo>
                      <a:cubicBezTo>
                        <a:pt x="265" y="590"/>
                        <a:pt x="278" y="672"/>
                        <a:pt x="300" y="738"/>
                      </a:cubicBezTo>
                      <a:cubicBezTo>
                        <a:pt x="210" y="693"/>
                        <a:pt x="144" y="608"/>
                        <a:pt x="126" y="506"/>
                      </a:cubicBezTo>
                      <a:close/>
                      <a:moveTo>
                        <a:pt x="510" y="386"/>
                      </a:moveTo>
                      <a:cubicBezTo>
                        <a:pt x="382" y="386"/>
                        <a:pt x="382" y="386"/>
                        <a:pt x="382" y="386"/>
                      </a:cubicBezTo>
                      <a:cubicBezTo>
                        <a:pt x="389" y="238"/>
                        <a:pt x="425" y="150"/>
                        <a:pt x="446" y="125"/>
                      </a:cubicBezTo>
                      <a:cubicBezTo>
                        <a:pt x="467" y="150"/>
                        <a:pt x="502" y="238"/>
                        <a:pt x="510" y="386"/>
                      </a:cubicBezTo>
                      <a:close/>
                      <a:moveTo>
                        <a:pt x="510" y="506"/>
                      </a:moveTo>
                      <a:cubicBezTo>
                        <a:pt x="502" y="655"/>
                        <a:pt x="467" y="743"/>
                        <a:pt x="446" y="768"/>
                      </a:cubicBezTo>
                      <a:cubicBezTo>
                        <a:pt x="425" y="743"/>
                        <a:pt x="389" y="655"/>
                        <a:pt x="382" y="506"/>
                      </a:cubicBezTo>
                      <a:lnTo>
                        <a:pt x="510" y="506"/>
                      </a:lnTo>
                      <a:close/>
                      <a:moveTo>
                        <a:pt x="592" y="738"/>
                      </a:moveTo>
                      <a:cubicBezTo>
                        <a:pt x="614" y="672"/>
                        <a:pt x="626" y="590"/>
                        <a:pt x="630" y="506"/>
                      </a:cubicBezTo>
                      <a:cubicBezTo>
                        <a:pt x="766" y="506"/>
                        <a:pt x="766" y="506"/>
                        <a:pt x="766" y="506"/>
                      </a:cubicBezTo>
                      <a:cubicBezTo>
                        <a:pt x="747" y="608"/>
                        <a:pt x="682" y="693"/>
                        <a:pt x="592" y="738"/>
                      </a:cubicBezTo>
                      <a:close/>
                      <a:moveTo>
                        <a:pt x="766" y="386"/>
                      </a:moveTo>
                      <a:cubicBezTo>
                        <a:pt x="630" y="386"/>
                        <a:pt x="630" y="386"/>
                        <a:pt x="630" y="386"/>
                      </a:cubicBezTo>
                      <a:cubicBezTo>
                        <a:pt x="626" y="303"/>
                        <a:pt x="614" y="221"/>
                        <a:pt x="592" y="155"/>
                      </a:cubicBezTo>
                      <a:cubicBezTo>
                        <a:pt x="682" y="200"/>
                        <a:pt x="747" y="285"/>
                        <a:pt x="766" y="386"/>
                      </a:cubicBezTo>
                      <a:close/>
                      <a:moveTo>
                        <a:pt x="300" y="155"/>
                      </a:moveTo>
                      <a:cubicBezTo>
                        <a:pt x="278" y="221"/>
                        <a:pt x="265" y="303"/>
                        <a:pt x="261" y="386"/>
                      </a:cubicBezTo>
                      <a:cubicBezTo>
                        <a:pt x="126" y="386"/>
                        <a:pt x="126" y="386"/>
                        <a:pt x="126" y="386"/>
                      </a:cubicBezTo>
                      <a:cubicBezTo>
                        <a:pt x="144" y="285"/>
                        <a:pt x="210" y="200"/>
                        <a:pt x="30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ea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ACE0819F-F9C7-19E0-0BCD-05F835DFB0EE}"/>
                  </a:ext>
                </a:extLst>
              </p:cNvPr>
              <p:cNvSpPr txBox="1"/>
              <p:nvPr/>
            </p:nvSpPr>
            <p:spPr>
              <a:xfrm>
                <a:off x="1315329" y="5847051"/>
                <a:ext cx="5052133" cy="299826"/>
              </a:xfrm>
              <a:prstGeom prst="rect">
                <a:avLst/>
              </a:prstGeom>
              <a:noFill/>
            </p:spPr>
            <p:txBody>
              <a:bodyPr wrap="square" lIns="0" tIns="0" rIns="0" bIns="0" rtlCol="0" anchor="ctr">
                <a:spAutoFit/>
              </a:bodyPr>
              <a:lstStyle/>
              <a:p>
                <a:pPr>
                  <a:lnSpc>
                    <a:spcPct val="115000"/>
                  </a:lnSpc>
                  <a:spcAft>
                    <a:spcPts val="800"/>
                  </a:spcAft>
                </a:pPr>
                <a:r>
                  <a:rPr lang="en-GB" sz="1800" b="1" kern="100">
                    <a:effectLst/>
                    <a:ea typeface="Aptos" panose="020B0004020202020204" pitchFamily="34" charset="0"/>
                    <a:cs typeface="Times New Roman" panose="02020603050405020304" pitchFamily="18" charset="0"/>
                  </a:rPr>
                  <a:t>Insufficient engineering and compliance resources</a:t>
                </a:r>
                <a:endParaRPr lang="en-GB" sz="1800" kern="100">
                  <a:effectLst/>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789F81F-C7BA-CDDC-B152-B09FFA075931}"/>
                  </a:ext>
                </a:extLst>
              </p:cNvPr>
              <p:cNvSpPr txBox="1"/>
              <p:nvPr/>
            </p:nvSpPr>
            <p:spPr>
              <a:xfrm>
                <a:off x="6909888" y="5790820"/>
                <a:ext cx="5355380" cy="412292"/>
              </a:xfrm>
              <a:prstGeom prst="rect">
                <a:avLst/>
              </a:prstGeom>
              <a:noFill/>
            </p:spPr>
            <p:txBody>
              <a:bodyPr wrap="square" lIns="0" tIns="0" rIns="0" bIns="0" rtlCol="0" anchor="ctr">
                <a:spAutoFit/>
              </a:bodyPr>
              <a:lstStyle/>
              <a:p>
                <a:pPr lvl="0">
                  <a:lnSpc>
                    <a:spcPct val="115000"/>
                  </a:lnSpc>
                  <a:spcAft>
                    <a:spcPts val="800"/>
                  </a:spcAft>
                  <a:buSzPts val="1000"/>
                  <a:tabLst>
                    <a:tab pos="457200" algn="l"/>
                  </a:tabLst>
                </a:pPr>
                <a:r>
                  <a:rPr lang="en-GB" sz="1200" kern="100">
                    <a:effectLst/>
                    <a:ea typeface="Aptos" panose="020B0004020202020204" pitchFamily="34" charset="0"/>
                    <a:cs typeface="Times New Roman" panose="02020603050405020304" pitchFamily="18" charset="0"/>
                  </a:rPr>
                  <a:t>Training program for existing staff in Authorised Person roles; imbedding of resources into new Hard FM; implementation of new compliance reporting process by Mid 2025</a:t>
                </a:r>
              </a:p>
            </p:txBody>
          </p:sp>
          <p:sp>
            <p:nvSpPr>
              <p:cNvPr id="20" name="Rectangle: Rounded Corners 19">
                <a:extLst>
                  <a:ext uri="{FF2B5EF4-FFF2-40B4-BE49-F238E27FC236}">
                    <a16:creationId xmlns:a16="http://schemas.microsoft.com/office/drawing/2014/main" id="{158FB544-21B0-80C3-1321-FF438004E8CC}"/>
                  </a:ext>
                </a:extLst>
              </p:cNvPr>
              <p:cNvSpPr/>
              <p:nvPr/>
            </p:nvSpPr>
            <p:spPr>
              <a:xfrm>
                <a:off x="683628" y="5741786"/>
                <a:ext cx="510358" cy="5103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grpSp>
      </p:grpSp>
      <p:pic>
        <p:nvPicPr>
          <p:cNvPr id="42" name="Graphic 41" descr="Cycle with people outline">
            <a:extLst>
              <a:ext uri="{FF2B5EF4-FFF2-40B4-BE49-F238E27FC236}">
                <a16:creationId xmlns:a16="http://schemas.microsoft.com/office/drawing/2014/main" id="{F9F592F5-79B3-B1A6-BCAE-12021E07F57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633" y="2284471"/>
            <a:ext cx="461687" cy="461687"/>
          </a:xfrm>
          <a:prstGeom prst="rect">
            <a:avLst/>
          </a:prstGeom>
        </p:spPr>
      </p:pic>
      <p:pic>
        <p:nvPicPr>
          <p:cNvPr id="43" name="Graphic 42" descr="List outline">
            <a:extLst>
              <a:ext uri="{FF2B5EF4-FFF2-40B4-BE49-F238E27FC236}">
                <a16:creationId xmlns:a16="http://schemas.microsoft.com/office/drawing/2014/main" id="{3C1790EE-F2E6-685F-95C0-2C5D8696E8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373" y="3106023"/>
            <a:ext cx="421586" cy="421586"/>
          </a:xfrm>
          <a:prstGeom prst="rect">
            <a:avLst/>
          </a:prstGeom>
        </p:spPr>
      </p:pic>
      <p:sp>
        <p:nvSpPr>
          <p:cNvPr id="44" name="Rectangle: Rounded Corners 43">
            <a:extLst>
              <a:ext uri="{FF2B5EF4-FFF2-40B4-BE49-F238E27FC236}">
                <a16:creationId xmlns:a16="http://schemas.microsoft.com/office/drawing/2014/main" id="{50B69255-0B05-7757-1311-324C37B4546D}"/>
              </a:ext>
            </a:extLst>
          </p:cNvPr>
          <p:cNvSpPr/>
          <p:nvPr/>
        </p:nvSpPr>
        <p:spPr>
          <a:xfrm>
            <a:off x="204626" y="5321321"/>
            <a:ext cx="11904541" cy="697142"/>
          </a:xfrm>
          <a:prstGeom prst="roundRect">
            <a:avLst>
              <a:gd name="adj" fmla="val 7858"/>
            </a:avLst>
          </a:prstGeom>
          <a:solidFill>
            <a:srgbClr val="F8E0EE">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45" name="Rectangle: Rounded Corners 44">
            <a:extLst>
              <a:ext uri="{FF2B5EF4-FFF2-40B4-BE49-F238E27FC236}">
                <a16:creationId xmlns:a16="http://schemas.microsoft.com/office/drawing/2014/main" id="{F4A6C9F2-95C1-858F-DD44-025695A2B2EA}"/>
              </a:ext>
            </a:extLst>
          </p:cNvPr>
          <p:cNvSpPr/>
          <p:nvPr/>
        </p:nvSpPr>
        <p:spPr>
          <a:xfrm>
            <a:off x="204627" y="6115530"/>
            <a:ext cx="11904540" cy="697142"/>
          </a:xfrm>
          <a:prstGeom prst="roundRect">
            <a:avLst>
              <a:gd name="adj" fmla="val 7858"/>
            </a:avLst>
          </a:prstGeom>
          <a:solidFill>
            <a:srgbClr val="F8E0EE">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pic>
        <p:nvPicPr>
          <p:cNvPr id="46" name="Graphic 45" descr="Cycle with people outline">
            <a:extLst>
              <a:ext uri="{FF2B5EF4-FFF2-40B4-BE49-F238E27FC236}">
                <a16:creationId xmlns:a16="http://schemas.microsoft.com/office/drawing/2014/main" id="{8087C60D-1BDB-1DC4-4931-E5AF78D374B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268" y="5439774"/>
            <a:ext cx="461687" cy="461687"/>
          </a:xfrm>
          <a:prstGeom prst="rect">
            <a:avLst/>
          </a:prstGeom>
        </p:spPr>
      </p:pic>
      <p:pic>
        <p:nvPicPr>
          <p:cNvPr id="47" name="Graphic 46" descr="List outline">
            <a:extLst>
              <a:ext uri="{FF2B5EF4-FFF2-40B4-BE49-F238E27FC236}">
                <a16:creationId xmlns:a16="http://schemas.microsoft.com/office/drawing/2014/main" id="{9A5BBE8E-FA25-F3CE-969A-7E7ED9FA1A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008" y="6261326"/>
            <a:ext cx="421586" cy="421586"/>
          </a:xfrm>
          <a:prstGeom prst="rect">
            <a:avLst/>
          </a:prstGeom>
        </p:spPr>
      </p:pic>
      <p:sp>
        <p:nvSpPr>
          <p:cNvPr id="48" name="Rectangle: Rounded Corners 47">
            <a:extLst>
              <a:ext uri="{FF2B5EF4-FFF2-40B4-BE49-F238E27FC236}">
                <a16:creationId xmlns:a16="http://schemas.microsoft.com/office/drawing/2014/main" id="{3AF6D761-A543-5B5F-5B09-9A9D60CD6AC6}"/>
              </a:ext>
            </a:extLst>
          </p:cNvPr>
          <p:cNvSpPr/>
          <p:nvPr/>
        </p:nvSpPr>
        <p:spPr>
          <a:xfrm>
            <a:off x="285354" y="5414713"/>
            <a:ext cx="510358" cy="51035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sp>
        <p:nvSpPr>
          <p:cNvPr id="49" name="Rectangle: Rounded Corners 48">
            <a:extLst>
              <a:ext uri="{FF2B5EF4-FFF2-40B4-BE49-F238E27FC236}">
                <a16:creationId xmlns:a16="http://schemas.microsoft.com/office/drawing/2014/main" id="{8563D83C-A41E-DBBD-44E1-8BCA8952F11E}"/>
              </a:ext>
            </a:extLst>
          </p:cNvPr>
          <p:cNvSpPr/>
          <p:nvPr/>
        </p:nvSpPr>
        <p:spPr>
          <a:xfrm>
            <a:off x="292709" y="6233138"/>
            <a:ext cx="510358" cy="5103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a typeface="Calibri" panose="020F0502020204030204" pitchFamily="34" charset="0"/>
              <a:cs typeface="Calibri" panose="020F0502020204030204" pitchFamily="34" charset="0"/>
            </a:endParaRPr>
          </a:p>
        </p:txBody>
      </p:sp>
      <p:pic>
        <p:nvPicPr>
          <p:cNvPr id="50" name="Graphic 49" descr="Sustainability outline">
            <a:extLst>
              <a:ext uri="{FF2B5EF4-FFF2-40B4-BE49-F238E27FC236}">
                <a16:creationId xmlns:a16="http://schemas.microsoft.com/office/drawing/2014/main" id="{B659FAA1-4B92-88CD-2653-0939B43617A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613" y="5424691"/>
            <a:ext cx="443418" cy="443418"/>
          </a:xfrm>
          <a:prstGeom prst="rect">
            <a:avLst/>
          </a:prstGeom>
        </p:spPr>
      </p:pic>
      <p:pic>
        <p:nvPicPr>
          <p:cNvPr id="51" name="Graphic 50">
            <a:extLst>
              <a:ext uri="{FF2B5EF4-FFF2-40B4-BE49-F238E27FC236}">
                <a16:creationId xmlns:a16="http://schemas.microsoft.com/office/drawing/2014/main" id="{A491E918-710E-1462-34F7-4811C0946C54}"/>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8257" y="6192347"/>
            <a:ext cx="548319" cy="548319"/>
          </a:xfrm>
          <a:prstGeom prst="rect">
            <a:avLst/>
          </a:prstGeom>
        </p:spPr>
      </p:pic>
      <p:sp>
        <p:nvSpPr>
          <p:cNvPr id="52" name="TextBox 51">
            <a:extLst>
              <a:ext uri="{FF2B5EF4-FFF2-40B4-BE49-F238E27FC236}">
                <a16:creationId xmlns:a16="http://schemas.microsoft.com/office/drawing/2014/main" id="{3315DA37-F4CF-01B8-8801-436B41AB0B38}"/>
              </a:ext>
            </a:extLst>
          </p:cNvPr>
          <p:cNvSpPr txBox="1"/>
          <p:nvPr/>
        </p:nvSpPr>
        <p:spPr>
          <a:xfrm>
            <a:off x="925030" y="5366503"/>
            <a:ext cx="4618520" cy="621389"/>
          </a:xfrm>
          <a:prstGeom prst="rect">
            <a:avLst/>
          </a:prstGeom>
          <a:noFill/>
        </p:spPr>
        <p:txBody>
          <a:bodyPr wrap="square" lIns="0" tIns="0" rIns="0" bIns="0" rtlCol="0" anchor="ctr">
            <a:spAutoFit/>
          </a:bodyPr>
          <a:lstStyle/>
          <a:p>
            <a:pPr>
              <a:lnSpc>
                <a:spcPct val="115000"/>
              </a:lnSpc>
              <a:spcAft>
                <a:spcPts val="800"/>
              </a:spcAft>
            </a:pPr>
            <a:r>
              <a:rPr lang="en-GB" sz="1800" b="1" kern="100">
                <a:effectLst/>
                <a:ea typeface="Aptos" panose="020B0004020202020204" pitchFamily="34" charset="0"/>
                <a:cs typeface="Times New Roman" panose="02020603050405020304" pitchFamily="18" charset="0"/>
              </a:rPr>
              <a:t>Space utilisation inefficiencies and high leasehold costs</a:t>
            </a:r>
            <a:endParaRPr lang="en-GB" sz="1800" kern="100">
              <a:effectLst/>
              <a:ea typeface="Aptos" panose="020B000402020202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CBB2A62B-67A0-FA1E-3E2E-88881ECEB2DC}"/>
              </a:ext>
            </a:extLst>
          </p:cNvPr>
          <p:cNvSpPr txBox="1"/>
          <p:nvPr/>
        </p:nvSpPr>
        <p:spPr>
          <a:xfrm>
            <a:off x="923809" y="6133270"/>
            <a:ext cx="3721755" cy="621389"/>
          </a:xfrm>
          <a:prstGeom prst="rect">
            <a:avLst/>
          </a:prstGeom>
          <a:noFill/>
        </p:spPr>
        <p:txBody>
          <a:bodyPr wrap="square" lIns="0" tIns="0" rIns="0" bIns="0" rtlCol="0" anchor="ctr">
            <a:spAutoFit/>
          </a:bodyPr>
          <a:lstStyle/>
          <a:p>
            <a:pPr>
              <a:lnSpc>
                <a:spcPct val="115000"/>
              </a:lnSpc>
              <a:spcAft>
                <a:spcPts val="800"/>
              </a:spcAft>
            </a:pPr>
            <a:r>
              <a:rPr lang="en-GB" sz="1800" b="1" kern="100">
                <a:effectLst/>
                <a:ea typeface="Aptos" panose="020B0004020202020204" pitchFamily="34" charset="0"/>
                <a:cs typeface="Times New Roman" panose="02020603050405020304" pitchFamily="18" charset="0"/>
              </a:rPr>
              <a:t>Environmental quality and patient experience challenges</a:t>
            </a:r>
            <a:endParaRPr lang="en-GB" sz="1800" kern="100">
              <a:effectLst/>
              <a:ea typeface="Aptos" panose="020B000402020202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7425261F-8634-0A66-61F6-C64795CA01DE}"/>
              </a:ext>
            </a:extLst>
          </p:cNvPr>
          <p:cNvSpPr txBox="1"/>
          <p:nvPr/>
        </p:nvSpPr>
        <p:spPr>
          <a:xfrm>
            <a:off x="6505074" y="5393914"/>
            <a:ext cx="5692990" cy="553998"/>
          </a:xfrm>
          <a:prstGeom prst="rect">
            <a:avLst/>
          </a:prstGeom>
          <a:noFill/>
        </p:spPr>
        <p:txBody>
          <a:bodyPr wrap="square" lIns="0" tIns="0" rIns="0" bIns="0" rtlCol="0" anchor="ctr">
            <a:spAutoFit/>
          </a:bodyPr>
          <a:lstStyle/>
          <a:p>
            <a:r>
              <a:rPr lang="en-GB" sz="1200">
                <a:effectLst/>
                <a:ea typeface="Aptos" panose="020B0004020202020204" pitchFamily="34" charset="0"/>
                <a:cs typeface="Times New Roman" panose="02020603050405020304" pitchFamily="18" charset="0"/>
              </a:rPr>
              <a:t>Trust-wide space utilisation review underway with pilot commenced; strategic program to reduce footprint by an additional 1% in 2025/26; targeted micro-review of key leases to identify renegotiation opportunities. Working with NEL on void costs</a:t>
            </a:r>
            <a:endParaRPr lang="en-US" sz="110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4D98CFDB-10C1-2857-20FA-01EE20E1DA22}"/>
              </a:ext>
            </a:extLst>
          </p:cNvPr>
          <p:cNvSpPr txBox="1"/>
          <p:nvPr/>
        </p:nvSpPr>
        <p:spPr>
          <a:xfrm>
            <a:off x="6496137" y="6188719"/>
            <a:ext cx="5193306" cy="553998"/>
          </a:xfrm>
          <a:prstGeom prst="rect">
            <a:avLst/>
          </a:prstGeom>
          <a:noFill/>
        </p:spPr>
        <p:txBody>
          <a:bodyPr wrap="square" lIns="0" tIns="0" rIns="0" bIns="0" rtlCol="0" anchor="ctr">
            <a:spAutoFit/>
          </a:bodyPr>
          <a:lstStyle/>
          <a:p>
            <a:r>
              <a:rPr lang="en-GB" sz="1200">
                <a:effectLst/>
                <a:ea typeface="Aptos" panose="020B0004020202020204" pitchFamily="34" charset="0"/>
                <a:cs typeface="Times New Roman" panose="02020603050405020304" pitchFamily="18" charset="0"/>
              </a:rPr>
              <a:t>Implementing detailed PLACE action plan with 70% of 2023/24 actions completed; establishing food committees across all inpatient areas; Dietician appointment implementing access and signage audit program by July 2025</a:t>
            </a:r>
            <a:endParaRPr lang="en-US" sz="1100">
              <a:ea typeface="Calibri" panose="020F0502020204030204" pitchFamily="34" charset="0"/>
              <a:cs typeface="Calibri" panose="020F0502020204030204" pitchFamily="34" charset="0"/>
            </a:endParaRPr>
          </a:p>
        </p:txBody>
      </p:sp>
      <p:pic>
        <p:nvPicPr>
          <p:cNvPr id="56" name="Graphic 55" descr="Modern architecture with solid fill">
            <a:extLst>
              <a:ext uri="{FF2B5EF4-FFF2-40B4-BE49-F238E27FC236}">
                <a16:creationId xmlns:a16="http://schemas.microsoft.com/office/drawing/2014/main" id="{6CC5BF99-2E1D-4166-BDE3-83AFF5D849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9749" y="1477074"/>
            <a:ext cx="457198" cy="457198"/>
          </a:xfrm>
          <a:prstGeom prst="rect">
            <a:avLst/>
          </a:prstGeom>
        </p:spPr>
      </p:pic>
      <p:pic>
        <p:nvPicPr>
          <p:cNvPr id="57" name="Graphic 56" descr="Fire with solid fill">
            <a:extLst>
              <a:ext uri="{FF2B5EF4-FFF2-40B4-BE49-F238E27FC236}">
                <a16:creationId xmlns:a16="http://schemas.microsoft.com/office/drawing/2014/main" id="{89C29C51-BA04-2D35-37B4-5D311F9DFC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9289" y="3874786"/>
            <a:ext cx="457198" cy="457198"/>
          </a:xfrm>
          <a:prstGeom prst="rect">
            <a:avLst/>
          </a:prstGeom>
        </p:spPr>
      </p:pic>
      <p:pic>
        <p:nvPicPr>
          <p:cNvPr id="58" name="Graphic 57" descr="Man with solid fill">
            <a:extLst>
              <a:ext uri="{FF2B5EF4-FFF2-40B4-BE49-F238E27FC236}">
                <a16:creationId xmlns:a16="http://schemas.microsoft.com/office/drawing/2014/main" id="{6C4DE3F2-BD2E-6773-8880-596D1A2B732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9613" y="4681725"/>
            <a:ext cx="457200" cy="457200"/>
          </a:xfrm>
          <a:prstGeom prst="rect">
            <a:avLst/>
          </a:prstGeom>
        </p:spPr>
      </p:pic>
      <p:cxnSp>
        <p:nvCxnSpPr>
          <p:cNvPr id="59" name="Straight Connector 58">
            <a:extLst>
              <a:ext uri="{FF2B5EF4-FFF2-40B4-BE49-F238E27FC236}">
                <a16:creationId xmlns:a16="http://schemas.microsoft.com/office/drawing/2014/main" id="{8CF5D8C4-3893-AAE4-E536-104B3C131C97}"/>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lide Number Placeholder 3">
            <a:extLst>
              <a:ext uri="{FF2B5EF4-FFF2-40B4-BE49-F238E27FC236}">
                <a16:creationId xmlns:a16="http://schemas.microsoft.com/office/drawing/2014/main" id="{E4F8D0E9-2957-D743-AAD5-F23A72B1A86C}"/>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13</a:t>
            </a:fld>
            <a:endParaRPr lang="en-GB"/>
          </a:p>
        </p:txBody>
      </p:sp>
      <p:sp>
        <p:nvSpPr>
          <p:cNvPr id="60" name="Title 1">
            <a:extLst>
              <a:ext uri="{FF2B5EF4-FFF2-40B4-BE49-F238E27FC236}">
                <a16:creationId xmlns:a16="http://schemas.microsoft.com/office/drawing/2014/main" id="{AF3385DE-1326-513B-576E-F9BADA7E48B5}"/>
              </a:ext>
            </a:extLst>
          </p:cNvPr>
          <p:cNvSpPr txBox="1">
            <a:spLocks/>
          </p:cNvSpPr>
          <p:nvPr/>
        </p:nvSpPr>
        <p:spPr>
          <a:xfrm>
            <a:off x="1204445" y="238993"/>
            <a:ext cx="9684388" cy="51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Estates – Risks &amp; Mitigations</a:t>
            </a:r>
          </a:p>
        </p:txBody>
      </p:sp>
    </p:spTree>
    <p:extLst>
      <p:ext uri="{BB962C8B-B14F-4D97-AF65-F5344CB8AC3E}">
        <p14:creationId xmlns:p14="http://schemas.microsoft.com/office/powerpoint/2010/main" val="53105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BH Awards - Estates team">
            <a:extLst>
              <a:ext uri="{FF2B5EF4-FFF2-40B4-BE49-F238E27FC236}">
                <a16:creationId xmlns:a16="http://schemas.microsoft.com/office/drawing/2014/main" id="{78EE2267-87D0-02F3-A5E9-0065488CA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963" y="1662714"/>
            <a:ext cx="3439752" cy="38890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724E466-3D89-EE0D-29BB-9CA87A62065D}"/>
              </a:ext>
            </a:extLst>
          </p:cNvPr>
          <p:cNvSpPr txBox="1">
            <a:spLocks/>
          </p:cNvSpPr>
          <p:nvPr/>
        </p:nvSpPr>
        <p:spPr>
          <a:xfrm>
            <a:off x="1128677" y="273534"/>
            <a:ext cx="9684388" cy="51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Awards, Nominations and Appointments</a:t>
            </a:r>
          </a:p>
        </p:txBody>
      </p:sp>
      <p:cxnSp>
        <p:nvCxnSpPr>
          <p:cNvPr id="6" name="Straight Connector 5">
            <a:extLst>
              <a:ext uri="{FF2B5EF4-FFF2-40B4-BE49-F238E27FC236}">
                <a16:creationId xmlns:a16="http://schemas.microsoft.com/office/drawing/2014/main" id="{FAF0A022-C7B5-BA02-D733-31C39812BDD4}"/>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86681AEF-AE04-11B5-6EBC-84F11564CA55}"/>
              </a:ext>
            </a:extLst>
          </p:cNvPr>
          <p:cNvGraphicFramePr>
            <a:graphicFrameLocks noGrp="1"/>
          </p:cNvGraphicFramePr>
          <p:nvPr>
            <p:extLst>
              <p:ext uri="{D42A27DB-BD31-4B8C-83A1-F6EECF244321}">
                <p14:modId xmlns:p14="http://schemas.microsoft.com/office/powerpoint/2010/main" val="1008259091"/>
              </p:ext>
            </p:extLst>
          </p:nvPr>
        </p:nvGraphicFramePr>
        <p:xfrm>
          <a:off x="201285" y="907395"/>
          <a:ext cx="8228613" cy="4856479"/>
        </p:xfrm>
        <a:graphic>
          <a:graphicData uri="http://schemas.openxmlformats.org/drawingml/2006/table">
            <a:tbl>
              <a:tblPr firstRow="1" bandRow="1">
                <a:tableStyleId>{5C22544A-7EE6-4342-B048-85BDC9FD1C3A}</a:tableStyleId>
              </a:tblPr>
              <a:tblGrid>
                <a:gridCol w="2742871">
                  <a:extLst>
                    <a:ext uri="{9D8B030D-6E8A-4147-A177-3AD203B41FA5}">
                      <a16:colId xmlns:a16="http://schemas.microsoft.com/office/drawing/2014/main" val="2204964127"/>
                    </a:ext>
                  </a:extLst>
                </a:gridCol>
                <a:gridCol w="2742871">
                  <a:extLst>
                    <a:ext uri="{9D8B030D-6E8A-4147-A177-3AD203B41FA5}">
                      <a16:colId xmlns:a16="http://schemas.microsoft.com/office/drawing/2014/main" val="1929245586"/>
                    </a:ext>
                  </a:extLst>
                </a:gridCol>
                <a:gridCol w="2742871">
                  <a:extLst>
                    <a:ext uri="{9D8B030D-6E8A-4147-A177-3AD203B41FA5}">
                      <a16:colId xmlns:a16="http://schemas.microsoft.com/office/drawing/2014/main" val="3170763988"/>
                    </a:ext>
                  </a:extLst>
                </a:gridCol>
              </a:tblGrid>
              <a:tr h="370840">
                <a:tc>
                  <a:txBody>
                    <a:bodyPr/>
                    <a:lstStyle/>
                    <a:p>
                      <a:r>
                        <a:rPr lang="en-GB"/>
                        <a:t>Award / Appointment / Nomination</a:t>
                      </a:r>
                    </a:p>
                  </a:txBody>
                  <a:tcPr/>
                </a:tc>
                <a:tc>
                  <a:txBody>
                    <a:bodyPr/>
                    <a:lstStyle/>
                    <a:p>
                      <a:r>
                        <a:rPr lang="en-GB"/>
                        <a:t>Awarding Body</a:t>
                      </a:r>
                    </a:p>
                  </a:txBody>
                  <a:tcPr/>
                </a:tc>
                <a:tc>
                  <a:txBody>
                    <a:bodyPr/>
                    <a:lstStyle/>
                    <a:p>
                      <a:r>
                        <a:rPr lang="en-GB"/>
                        <a:t>Link to details</a:t>
                      </a:r>
                    </a:p>
                  </a:txBody>
                  <a:tcPr/>
                </a:tc>
                <a:extLst>
                  <a:ext uri="{0D108BD9-81ED-4DB2-BD59-A6C34878D82A}">
                    <a16:rowId xmlns:a16="http://schemas.microsoft.com/office/drawing/2014/main" val="1028819170"/>
                  </a:ext>
                </a:extLst>
              </a:tr>
              <a:tr h="370840">
                <a:tc>
                  <a:txBody>
                    <a:bodyPr/>
                    <a:lstStyle/>
                    <a:p>
                      <a:r>
                        <a:rPr lang="en-GB" sz="1200" b="0" i="0">
                          <a:solidFill>
                            <a:srgbClr val="212B32"/>
                          </a:solidFill>
                          <a:effectLst/>
                          <a:latin typeface="Frutiger LT W01_55 Roma1475738"/>
                        </a:rPr>
                        <a:t>Estates and Facilities Team of the Year</a:t>
                      </a:r>
                      <a:endParaRPr lang="en-GB" sz="1200"/>
                    </a:p>
                  </a:txBody>
                  <a:tcPr/>
                </a:tc>
                <a:tc>
                  <a:txBody>
                    <a:bodyPr/>
                    <a:lstStyle/>
                    <a:p>
                      <a:r>
                        <a:rPr lang="en-GB" sz="1200" b="0" i="0">
                          <a:solidFill>
                            <a:srgbClr val="212B32"/>
                          </a:solidFill>
                          <a:effectLst/>
                          <a:latin typeface="+mn-lt"/>
                        </a:rPr>
                        <a:t>Better Healthcare Awards 2024</a:t>
                      </a:r>
                      <a:endParaRPr lang="en-GB" sz="1200">
                        <a:latin typeface="+mn-lt"/>
                      </a:endParaRPr>
                    </a:p>
                  </a:txBody>
                  <a:tcPr/>
                </a:tc>
                <a:tc>
                  <a:txBody>
                    <a:bodyPr/>
                    <a:lstStyle/>
                    <a:p>
                      <a:r>
                        <a:rPr lang="en-GB" sz="1200">
                          <a:hlinkClick r:id="rId4"/>
                        </a:rPr>
                        <a:t>National Awards for Trust Estates Team | East London NHS Foundation Trust</a:t>
                      </a:r>
                      <a:endParaRPr lang="en-GB" sz="1200"/>
                    </a:p>
                  </a:txBody>
                  <a:tcPr/>
                </a:tc>
                <a:extLst>
                  <a:ext uri="{0D108BD9-81ED-4DB2-BD59-A6C34878D82A}">
                    <a16:rowId xmlns:a16="http://schemas.microsoft.com/office/drawing/2014/main" val="3680107317"/>
                  </a:ext>
                </a:extLst>
              </a:tr>
              <a:tr h="370840">
                <a:tc>
                  <a:txBody>
                    <a:bodyPr/>
                    <a:lstStyle/>
                    <a:p>
                      <a:r>
                        <a:rPr lang="en-GB" sz="1200"/>
                        <a:t>Estates Team of the Year</a:t>
                      </a:r>
                    </a:p>
                  </a:txBody>
                  <a:tcPr/>
                </a:tc>
                <a:tc>
                  <a:txBody>
                    <a:bodyPr/>
                    <a:lstStyle/>
                    <a:p>
                      <a:r>
                        <a:rPr lang="en-GB" sz="1200">
                          <a:latin typeface="+mn-lt"/>
                          <a:ea typeface="Calibri"/>
                          <a:cs typeface="Calibri"/>
                        </a:rPr>
                        <a:t>Design in mental health awards 2024 </a:t>
                      </a:r>
                      <a:endParaRPr lang="en-GB" sz="1200">
                        <a:latin typeface="+mn-lt"/>
                      </a:endParaRPr>
                    </a:p>
                  </a:txBody>
                  <a:tcPr/>
                </a:tc>
                <a:tc>
                  <a:txBody>
                    <a:bodyPr/>
                    <a:lstStyle/>
                    <a:p>
                      <a:r>
                        <a:rPr lang="en-GB" sz="1200">
                          <a:ea typeface="+mn-lt"/>
                          <a:cs typeface="+mn-lt"/>
                          <a:hlinkClick r:id="rId5"/>
                        </a:rPr>
                        <a:t>https://www.designinmentalhealth.com/awards-2024-winners/#1736776890680-ae507adf-2735</a:t>
                      </a:r>
                      <a:endParaRPr lang="en-GB" sz="1200"/>
                    </a:p>
                  </a:txBody>
                  <a:tcPr/>
                </a:tc>
                <a:extLst>
                  <a:ext uri="{0D108BD9-81ED-4DB2-BD59-A6C34878D82A}">
                    <a16:rowId xmlns:a16="http://schemas.microsoft.com/office/drawing/2014/main" val="2423227925"/>
                  </a:ext>
                </a:extLst>
              </a:tr>
              <a:tr h="370840">
                <a:tc>
                  <a:txBody>
                    <a:bodyPr/>
                    <a:lstStyle/>
                    <a:p>
                      <a:r>
                        <a:rPr lang="en-GB" sz="1200" kern="1200">
                          <a:solidFill>
                            <a:schemeClr val="dk1"/>
                          </a:solidFill>
                          <a:latin typeface="+mn-lt"/>
                          <a:ea typeface="+mn-ea"/>
                          <a:cs typeface="+mn-cs"/>
                        </a:rPr>
                        <a:t>Patient's Choice  Award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212B32"/>
                          </a:solidFill>
                          <a:effectLst/>
                          <a:latin typeface="+mn-lt"/>
                        </a:rPr>
                        <a:t>Better Healthcare Awards 2024</a:t>
                      </a:r>
                      <a:endParaRPr lang="en-GB" sz="1200">
                        <a:latin typeface="+mn-lt"/>
                      </a:endParaRPr>
                    </a:p>
                    <a:p>
                      <a:endParaRPr lang="en-GB" sz="1200">
                        <a:latin typeface="+mn-lt"/>
                      </a:endParaRPr>
                    </a:p>
                  </a:txBody>
                  <a:tcPr/>
                </a:tc>
                <a:tc>
                  <a:txBody>
                    <a:bodyPr/>
                    <a:lstStyle/>
                    <a:p>
                      <a:r>
                        <a:rPr lang="en-GB" sz="1200">
                          <a:hlinkClick r:id="rId6"/>
                        </a:rPr>
                        <a:t>BBH Awards 2024 - The Winners</a:t>
                      </a:r>
                      <a:endParaRPr lang="en-GB" sz="1200"/>
                    </a:p>
                  </a:txBody>
                  <a:tcPr/>
                </a:tc>
                <a:extLst>
                  <a:ext uri="{0D108BD9-81ED-4DB2-BD59-A6C34878D82A}">
                    <a16:rowId xmlns:a16="http://schemas.microsoft.com/office/drawing/2014/main" val="3187988169"/>
                  </a:ext>
                </a:extLst>
              </a:tr>
              <a:tr h="370840">
                <a:tc>
                  <a:txBody>
                    <a:bodyPr/>
                    <a:lstStyle/>
                    <a:p>
                      <a:r>
                        <a:rPr lang="en-GB" sz="1200" kern="1200">
                          <a:solidFill>
                            <a:schemeClr val="dk1"/>
                          </a:solidFill>
                          <a:latin typeface="+mn-lt"/>
                          <a:ea typeface="+mn-ea"/>
                          <a:cs typeface="+mn-cs"/>
                        </a:rPr>
                        <a:t>Best Patient Safety Initiative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212B32"/>
                          </a:solidFill>
                          <a:effectLst/>
                          <a:latin typeface="+mn-lt"/>
                        </a:rPr>
                        <a:t>Better Healthcare Awards 2024</a:t>
                      </a:r>
                      <a:endParaRPr lang="en-GB" sz="1200">
                        <a:latin typeface="+mn-lt"/>
                      </a:endParaRPr>
                    </a:p>
                  </a:txBody>
                  <a:tcPr/>
                </a:tc>
                <a:tc>
                  <a:txBody>
                    <a:bodyPr/>
                    <a:lstStyle/>
                    <a:p>
                      <a:r>
                        <a:rPr lang="en-GB" sz="1200">
                          <a:hlinkClick r:id="rId6"/>
                        </a:rPr>
                        <a:t>BBH Awards 2024 - The Winners</a:t>
                      </a:r>
                      <a:endParaRPr lang="en-GB" sz="1200"/>
                    </a:p>
                  </a:txBody>
                  <a:tcPr/>
                </a:tc>
                <a:extLst>
                  <a:ext uri="{0D108BD9-81ED-4DB2-BD59-A6C34878D82A}">
                    <a16:rowId xmlns:a16="http://schemas.microsoft.com/office/drawing/2014/main" val="2320745702"/>
                  </a:ext>
                </a:extLst>
              </a:tr>
              <a:tr h="370840">
                <a:tc>
                  <a:txBody>
                    <a:bodyPr/>
                    <a:lstStyle/>
                    <a:p>
                      <a:r>
                        <a:rPr lang="en-GB" sz="1200" kern="1200">
                          <a:solidFill>
                            <a:schemeClr val="dk1"/>
                          </a:solidFill>
                          <a:latin typeface="+mn-lt"/>
                          <a:ea typeface="+mn-ea"/>
                          <a:cs typeface="+mn-cs"/>
                        </a:rPr>
                        <a:t>Support Services Award  – Vivian Korankye – Estates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ELFT Staff Award 2024</a:t>
                      </a:r>
                    </a:p>
                  </a:txBody>
                  <a:tcPr/>
                </a:tc>
                <a:tc>
                  <a:txBody>
                    <a:bodyPr/>
                    <a:lstStyle/>
                    <a:p>
                      <a:r>
                        <a:rPr lang="en-GB" sz="1200">
                          <a:hlinkClick r:id="rId7"/>
                        </a:rPr>
                        <a:t>Winners Announced for Distinguished Staff Awards | East London NHS Foundation Trust</a:t>
                      </a:r>
                      <a:endParaRPr lang="en-GB" sz="1200"/>
                    </a:p>
                  </a:txBody>
                  <a:tcPr/>
                </a:tc>
                <a:extLst>
                  <a:ext uri="{0D108BD9-81ED-4DB2-BD59-A6C34878D82A}">
                    <a16:rowId xmlns:a16="http://schemas.microsoft.com/office/drawing/2014/main" val="2427806029"/>
                  </a:ext>
                </a:extLst>
              </a:tr>
              <a:tr h="370840">
                <a:tc>
                  <a:txBody>
                    <a:bodyPr/>
                    <a:lstStyle/>
                    <a:p>
                      <a:r>
                        <a:rPr lang="en-GB" sz="1200"/>
                        <a:t>Working in Collaboration Award Nomination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ELFT Staff Award 2024</a:t>
                      </a:r>
                    </a:p>
                  </a:txBody>
                  <a:tcPr/>
                </a:tc>
                <a:tc>
                  <a:txBody>
                    <a:bodyPr/>
                    <a:lstStyle/>
                    <a:p>
                      <a:r>
                        <a:rPr lang="en-GB" sz="1200">
                          <a:hlinkClick r:id="rId8"/>
                        </a:rPr>
                        <a:t>Staff Awards Celebration 2024</a:t>
                      </a:r>
                      <a:r>
                        <a:rPr lang="en-GB" sz="1200"/>
                        <a:t> </a:t>
                      </a:r>
                    </a:p>
                  </a:txBody>
                  <a:tcPr/>
                </a:tc>
                <a:extLst>
                  <a:ext uri="{0D108BD9-81ED-4DB2-BD59-A6C34878D82A}">
                    <a16:rowId xmlns:a16="http://schemas.microsoft.com/office/drawing/2014/main" val="2714184535"/>
                  </a:ext>
                </a:extLst>
              </a:tr>
              <a:tr h="370839">
                <a:tc>
                  <a:txBody>
                    <a:bodyPr/>
                    <a:lstStyle/>
                    <a:p>
                      <a:pPr lvl="0">
                        <a:buNone/>
                      </a:pPr>
                      <a:r>
                        <a:rPr lang="en-GB" sz="1200"/>
                        <a:t>Team of the Year Award (Finalist)</a:t>
                      </a:r>
                    </a:p>
                  </a:txBody>
                  <a:tcPr/>
                </a:tc>
                <a:tc>
                  <a:txBody>
                    <a:bodyPr/>
                    <a:lstStyle/>
                    <a:p>
                      <a:pPr marL="0" lvl="0" indent="0" algn="l">
                        <a:lnSpc>
                          <a:spcPct val="100000"/>
                        </a:lnSpc>
                        <a:spcBef>
                          <a:spcPts val="0"/>
                        </a:spcBef>
                        <a:spcAft>
                          <a:spcPts val="0"/>
                        </a:spcAft>
                        <a:buNone/>
                      </a:pPr>
                      <a:r>
                        <a:rPr lang="en-GB" sz="1200">
                          <a:latin typeface="+mn-lt"/>
                        </a:rPr>
                        <a:t>Patient Experience Network</a:t>
                      </a:r>
                    </a:p>
                  </a:txBody>
                  <a:tcPr/>
                </a:tc>
                <a:tc>
                  <a:txBody>
                    <a:bodyPr/>
                    <a:lstStyle/>
                    <a:p>
                      <a:pPr lvl="0">
                        <a:buNone/>
                      </a:pPr>
                      <a:endParaRPr lang="en-GB" sz="1200"/>
                    </a:p>
                  </a:txBody>
                  <a:tcPr/>
                </a:tc>
                <a:extLst>
                  <a:ext uri="{0D108BD9-81ED-4DB2-BD59-A6C34878D82A}">
                    <a16:rowId xmlns:a16="http://schemas.microsoft.com/office/drawing/2014/main" val="3573440037"/>
                  </a:ext>
                </a:extLst>
              </a:tr>
              <a:tr h="370839">
                <a:tc>
                  <a:txBody>
                    <a:bodyPr/>
                    <a:lstStyle/>
                    <a:p>
                      <a:r>
                        <a:rPr lang="en-GB" sz="1200">
                          <a:solidFill>
                            <a:srgbClr val="001543"/>
                          </a:solidFill>
                          <a:ea typeface="+mn-lt"/>
                          <a:cs typeface="+mn-lt"/>
                        </a:rPr>
                        <a:t>David Stevens appointed as vice president for CIBSE </a:t>
                      </a:r>
                      <a:endParaRPr lang="en-GB" sz="1200"/>
                    </a:p>
                  </a:txBody>
                  <a:tcPr/>
                </a:tc>
                <a:tc>
                  <a:txBody>
                    <a:bodyPr/>
                    <a:lstStyle/>
                    <a:p>
                      <a:r>
                        <a:rPr lang="en-GB" sz="1200" b="0" i="0" kern="1200">
                          <a:solidFill>
                            <a:schemeClr val="dk1"/>
                          </a:solidFill>
                          <a:effectLst/>
                          <a:latin typeface="+mn-lt"/>
                          <a:ea typeface="+mn-ea"/>
                          <a:cs typeface="+mn-cs"/>
                        </a:rPr>
                        <a:t>Chartered Institute of Building Services Engineers (CIBSE)</a:t>
                      </a:r>
                      <a:endParaRPr lang="en-GB" sz="1200">
                        <a:latin typeface="+mn-lt"/>
                      </a:endParaRPr>
                    </a:p>
                  </a:txBody>
                  <a:tcPr/>
                </a:tc>
                <a:tc>
                  <a:txBody>
                    <a:bodyPr/>
                    <a:lstStyle/>
                    <a:p>
                      <a:r>
                        <a:rPr lang="en-GB" sz="1200">
                          <a:hlinkClick r:id="rId9"/>
                        </a:rPr>
                        <a:t>https://www.elft.nhs.uk/news/david-stevens-appointed-vice-president-cibse</a:t>
                      </a:r>
                      <a:endParaRPr lang="en-GB" sz="1200"/>
                    </a:p>
                  </a:txBody>
                  <a:tcPr/>
                </a:tc>
                <a:extLst>
                  <a:ext uri="{0D108BD9-81ED-4DB2-BD59-A6C34878D82A}">
                    <a16:rowId xmlns:a16="http://schemas.microsoft.com/office/drawing/2014/main" val="81467268"/>
                  </a:ext>
                </a:extLst>
              </a:tr>
            </a:tbl>
          </a:graphicData>
        </a:graphic>
      </p:graphicFrame>
      <p:cxnSp>
        <p:nvCxnSpPr>
          <p:cNvPr id="8" name="Straight Connector 7">
            <a:extLst>
              <a:ext uri="{FF2B5EF4-FFF2-40B4-BE49-F238E27FC236}">
                <a16:creationId xmlns:a16="http://schemas.microsoft.com/office/drawing/2014/main" id="{2A350B69-9215-7D9D-C364-E2137B16F9A9}"/>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0AC1B0A3-490D-2657-1F43-110D9CE583F0}"/>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14</a:t>
            </a:fld>
            <a:endParaRPr lang="en-GB"/>
          </a:p>
        </p:txBody>
      </p:sp>
    </p:spTree>
    <p:extLst>
      <p:ext uri="{BB962C8B-B14F-4D97-AF65-F5344CB8AC3E}">
        <p14:creationId xmlns:p14="http://schemas.microsoft.com/office/powerpoint/2010/main" val="259659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7519A37C-62B7-5310-C94A-B9A42B451305}"/>
              </a:ext>
            </a:extLst>
          </p:cNvPr>
          <p:cNvSpPr/>
          <p:nvPr/>
        </p:nvSpPr>
        <p:spPr>
          <a:xfrm>
            <a:off x="679091" y="1319341"/>
            <a:ext cx="5764353" cy="1607651"/>
          </a:xfrm>
          <a:prstGeom prst="rect">
            <a:avLst/>
          </a:prstGeom>
          <a:noFill/>
          <a:ln/>
        </p:spPr>
        <p:txBody>
          <a:bodyPr wrap="square" lIns="0" tIns="0" rIns="0" bIns="0" rtlCol="0" anchor="t"/>
          <a:lstStyle/>
          <a:p>
            <a:pPr>
              <a:lnSpc>
                <a:spcPts val="2375"/>
              </a:lnSpc>
            </a:pPr>
            <a:r>
              <a:rPr lang="en-GB" sz="1400">
                <a:latin typeface="Calibri"/>
                <a:ea typeface="Nunito Sans" pitchFamily="34" charset="-122"/>
                <a:cs typeface="Calibri"/>
              </a:rPr>
              <a:t>In 2024/25, the Estates, Facilities and Capital Development team delivered over £5.8 million in capital investment, excluding staffing costs. Projects delivered this year have strengthened critical infrastructure, improved patient and staff environments, and supported sustainability across multiple sites.</a:t>
            </a:r>
          </a:p>
          <a:p>
            <a:pPr>
              <a:lnSpc>
                <a:spcPts val="2375"/>
              </a:lnSpc>
            </a:pPr>
            <a:endParaRPr lang="en-GB" sz="1400">
              <a:latin typeface="Calibri" panose="020F0502020204030204" pitchFamily="34" charset="0"/>
              <a:ea typeface="Nunito Sans" pitchFamily="34" charset="-122"/>
              <a:cs typeface="Calibri" panose="020F0502020204030204" pitchFamily="34" charset="0"/>
            </a:endParaRPr>
          </a:p>
          <a:p>
            <a:pPr>
              <a:lnSpc>
                <a:spcPts val="2375"/>
              </a:lnSpc>
            </a:pPr>
            <a:r>
              <a:rPr lang="en-GB" sz="1400">
                <a:latin typeface="Calibri"/>
                <a:ea typeface="Nunito Sans" pitchFamily="34" charset="-122"/>
                <a:cs typeface="Calibri"/>
              </a:rPr>
              <a:t>The directorate has continued to meet high delivery standards despite pressures on internal resources. Key improvements include greater standardisation across processes and stronger clinical engagement in project planning – a significant improvement on previous years. National recognition through professional appointments and nominations for awards has reflected the continued impact and professionalism of the team. </a:t>
            </a:r>
            <a:endParaRPr lang="en-US" sz="1400">
              <a:latin typeface="Nunito Sans"/>
              <a:ea typeface="Calibri"/>
              <a:cs typeface="Calibri"/>
            </a:endParaRPr>
          </a:p>
          <a:p>
            <a:pPr>
              <a:lnSpc>
                <a:spcPts val="2375"/>
              </a:lnSpc>
            </a:pPr>
            <a:endParaRPr lang="en-GB" sz="1400">
              <a:latin typeface="Calibri"/>
              <a:ea typeface="Nunito Sans" pitchFamily="34" charset="-122"/>
              <a:cs typeface="Calibri"/>
            </a:endParaRPr>
          </a:p>
          <a:p>
            <a:pPr>
              <a:lnSpc>
                <a:spcPts val="2375"/>
              </a:lnSpc>
            </a:pPr>
            <a:r>
              <a:rPr lang="en-GB" sz="1400">
                <a:latin typeface="Calibri"/>
                <a:ea typeface="Nunito Sans" pitchFamily="34" charset="-122"/>
                <a:cs typeface="Calibri"/>
              </a:rPr>
              <a:t>The delivery of major projects requires detailed planning and can sometimes be a testing time for those involved e.g. when delivering works amidst a busy operational environment or involving a decant. We are always grateful for the input and forbearance of our Trust colleagues in all disciplines and at all levels.</a:t>
            </a:r>
            <a:endParaRPr lang="en-US" sz="1400">
              <a:latin typeface="Nunito Sans"/>
              <a:ea typeface="Calibri"/>
              <a:cs typeface="Calibri"/>
            </a:endParaRPr>
          </a:p>
          <a:p>
            <a:pPr>
              <a:lnSpc>
                <a:spcPts val="2375"/>
              </a:lnSpc>
            </a:pPr>
            <a:endParaRPr lang="en-GB" sz="1400">
              <a:latin typeface="Calibri"/>
              <a:cs typeface="Calibri"/>
            </a:endParaRPr>
          </a:p>
          <a:p>
            <a:endParaRPr lang="en-GB" sz="1400">
              <a:latin typeface="Calibri"/>
              <a:ea typeface="Calibri"/>
              <a:cs typeface="Calibri"/>
            </a:endParaRPr>
          </a:p>
          <a:p>
            <a:pPr marL="285750" indent="-285750">
              <a:buFont typeface="Arial,Sans-Serif"/>
              <a:buChar char="•"/>
            </a:pPr>
            <a:endParaRPr lang="en-GB"/>
          </a:p>
        </p:txBody>
      </p:sp>
      <p:sp>
        <p:nvSpPr>
          <p:cNvPr id="4" name="Title 6">
            <a:extLst>
              <a:ext uri="{FF2B5EF4-FFF2-40B4-BE49-F238E27FC236}">
                <a16:creationId xmlns:a16="http://schemas.microsoft.com/office/drawing/2014/main" id="{7D36A639-05D8-8037-5AF7-74E5E9311F64}"/>
              </a:ext>
            </a:extLst>
          </p:cNvPr>
          <p:cNvSpPr txBox="1">
            <a:spLocks/>
          </p:cNvSpPr>
          <p:nvPr/>
        </p:nvSpPr>
        <p:spPr>
          <a:xfrm>
            <a:off x="1144718" y="78686"/>
            <a:ext cx="6387158" cy="80514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a:latin typeface="Calibri" panose="020F0502020204030204" pitchFamily="34" charset="0"/>
                <a:cs typeface="Calibri" panose="020F0502020204030204" pitchFamily="34" charset="0"/>
              </a:rPr>
              <a:t>ELFT Capital Development - Annual Update</a:t>
            </a:r>
            <a:endParaRPr lang="en-GB" sz="30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B61361C-3449-C547-3335-5ED01AFBB34B}"/>
              </a:ext>
            </a:extLst>
          </p:cNvPr>
          <p:cNvSpPr txBox="1"/>
          <p:nvPr/>
        </p:nvSpPr>
        <p:spPr>
          <a:xfrm>
            <a:off x="11641632" y="6340358"/>
            <a:ext cx="435428" cy="369332"/>
          </a:xfrm>
          <a:prstGeom prst="rect">
            <a:avLst/>
          </a:prstGeom>
          <a:noFill/>
        </p:spPr>
        <p:txBody>
          <a:bodyPr wrap="square" rtlCol="0">
            <a:spAutoFit/>
          </a:bodyPr>
          <a:lstStyle/>
          <a:p>
            <a:r>
              <a:rPr lang="en-GB"/>
              <a:t>16</a:t>
            </a:r>
          </a:p>
        </p:txBody>
      </p:sp>
      <p:cxnSp>
        <p:nvCxnSpPr>
          <p:cNvPr id="6" name="Straight Connector 5">
            <a:extLst>
              <a:ext uri="{FF2B5EF4-FFF2-40B4-BE49-F238E27FC236}">
                <a16:creationId xmlns:a16="http://schemas.microsoft.com/office/drawing/2014/main" id="{2244417C-0431-3A6D-35FC-F619DF98BFAA}"/>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FD1A30E-9D8B-03D7-761E-E8411C43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212" y="1155042"/>
            <a:ext cx="5245629" cy="3927094"/>
          </a:xfrm>
          <a:prstGeom prst="rect">
            <a:avLst/>
          </a:prstGeom>
        </p:spPr>
      </p:pic>
      <p:sp>
        <p:nvSpPr>
          <p:cNvPr id="8" name="Text 2">
            <a:extLst>
              <a:ext uri="{FF2B5EF4-FFF2-40B4-BE49-F238E27FC236}">
                <a16:creationId xmlns:a16="http://schemas.microsoft.com/office/drawing/2014/main" id="{5856138D-B55D-9219-1347-0D501AC56D2D}"/>
              </a:ext>
            </a:extLst>
          </p:cNvPr>
          <p:cNvSpPr/>
          <p:nvPr/>
        </p:nvSpPr>
        <p:spPr>
          <a:xfrm>
            <a:off x="7645451" y="5091758"/>
            <a:ext cx="3629149" cy="356138"/>
          </a:xfrm>
          <a:prstGeom prst="rect">
            <a:avLst/>
          </a:prstGeom>
          <a:noFill/>
          <a:ln/>
        </p:spPr>
        <p:txBody>
          <a:bodyPr wrap="square" lIns="0" tIns="0" rIns="0" bIns="0" rtlCol="0" anchor="t"/>
          <a:lstStyle/>
          <a:p>
            <a:pPr>
              <a:lnSpc>
                <a:spcPts val="2375"/>
              </a:lnSpc>
            </a:pPr>
            <a:r>
              <a:rPr lang="en-US" sz="1400">
                <a:latin typeface="Calibri" panose="020F0502020204030204" pitchFamily="34" charset="0"/>
                <a:ea typeface="Nunito Sans" pitchFamily="34" charset="-122"/>
                <a:cs typeface="Calibri" panose="020F0502020204030204" pitchFamily="34" charset="0"/>
              </a:rPr>
              <a:t>Alma Street, Car Park front fence on completion</a:t>
            </a:r>
            <a:endParaRPr lang="en-U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50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7">
            <a:extLst>
              <a:ext uri="{FF2B5EF4-FFF2-40B4-BE49-F238E27FC236}">
                <a16:creationId xmlns:a16="http://schemas.microsoft.com/office/drawing/2014/main" id="{95E604CC-92B0-8B91-2B8A-6AB4CF2E8042}"/>
              </a:ext>
            </a:extLst>
          </p:cNvPr>
          <p:cNvSpPr/>
          <p:nvPr/>
        </p:nvSpPr>
        <p:spPr>
          <a:xfrm>
            <a:off x="636044" y="3845329"/>
            <a:ext cx="10467281" cy="2266713"/>
          </a:xfrm>
          <a:prstGeom prst="rect">
            <a:avLst/>
          </a:prstGeom>
          <a:noFill/>
          <a:ln/>
        </p:spPr>
        <p:txBody>
          <a:bodyPr wrap="square" lIns="0" tIns="0" rIns="0" bIns="0" rtlCol="0" anchor="t"/>
          <a:lstStyle/>
          <a:p>
            <a:r>
              <a:rPr lang="en-GB" sz="1400">
                <a:latin typeface="Calibri" panose="020F0502020204030204" pitchFamily="34" charset="0"/>
                <a:ea typeface="Nunito Sans" pitchFamily="34" charset="-122"/>
                <a:cs typeface="Calibri" panose="020F0502020204030204" pitchFamily="34" charset="0"/>
              </a:rPr>
              <a:t>The capital allocation for Estates in 2024/25 totalled £5.834 million, representing just over half of the Trust’s total Capital Departmental Expenditure Limit (CDEL). Digital projects accounted for a further £4.983 million, with the remaining allocation linked to capitalised staffing costs.</a:t>
            </a:r>
          </a:p>
          <a:p>
            <a:endParaRPr lang="en-GB" sz="1400">
              <a:latin typeface="Calibri" panose="020F0502020204030204" pitchFamily="34" charset="0"/>
              <a:ea typeface="Nunito Sans" pitchFamily="34" charset="-122"/>
              <a:cs typeface="Calibri" panose="020F0502020204030204" pitchFamily="34" charset="0"/>
            </a:endParaRPr>
          </a:p>
          <a:p>
            <a:r>
              <a:rPr lang="en-GB" sz="1400">
                <a:latin typeface="Calibri" panose="020F0502020204030204" pitchFamily="34" charset="0"/>
                <a:ea typeface="Nunito Sans" pitchFamily="34" charset="-122"/>
                <a:cs typeface="Calibri" panose="020F0502020204030204" pitchFamily="34" charset="0"/>
              </a:rPr>
              <a:t>In January 2025, the Trust secured £550,000 from the NHS Energy Efficiency Fund to deliver LED lighting upgrades at the John Howard Centre. Equipment was procured during the year, with installation scheduled for 2025/26. This investment supports the Trust’s wider Net Zero ambitions, with an expected 18-month payback period.</a:t>
            </a:r>
          </a:p>
          <a:p>
            <a:endParaRPr lang="en-GB" sz="1400">
              <a:latin typeface="Calibri" panose="020F0502020204030204" pitchFamily="34" charset="0"/>
              <a:ea typeface="Nunito Sans" pitchFamily="34" charset="-122"/>
              <a:cs typeface="Calibri" panose="020F0502020204030204" pitchFamily="34" charset="0"/>
            </a:endParaRPr>
          </a:p>
          <a:p>
            <a:r>
              <a:rPr lang="en-GB" sz="1400">
                <a:latin typeface="Calibri" panose="020F0502020204030204" pitchFamily="34" charset="0"/>
                <a:ea typeface="Nunito Sans" pitchFamily="34" charset="-122"/>
                <a:cs typeface="Calibri" panose="020F0502020204030204" pitchFamily="34" charset="0"/>
              </a:rPr>
              <a:t>Looking ahead, the Estates capital budget for 2025/26 has more than doubled to £12.665 million, which includes significant central funding in addition to CDEL. The capital plan was finalised ahead of schedule and shows stronger project definition and prioritisation compared to previous years</a:t>
            </a:r>
          </a:p>
          <a:p>
            <a:pPr>
              <a:lnSpc>
                <a:spcPts val="1917"/>
              </a:lnSpc>
            </a:pPr>
            <a:endParaRPr lang="en-US" sz="1200">
              <a:latin typeface="Calibri" panose="020F0502020204030204" pitchFamily="34" charset="0"/>
              <a:cs typeface="Calibri" panose="020F0502020204030204" pitchFamily="34" charset="0"/>
            </a:endParaRPr>
          </a:p>
          <a:p>
            <a:pPr>
              <a:lnSpc>
                <a:spcPts val="1917"/>
              </a:lnSpc>
            </a:pPr>
            <a:endParaRPr lang="en-US" sz="1200">
              <a:latin typeface="Calibri" panose="020F0502020204030204" pitchFamily="34" charset="0"/>
              <a:cs typeface="Calibri" panose="020F0502020204030204" pitchFamily="34" charset="0"/>
            </a:endParaRPr>
          </a:p>
        </p:txBody>
      </p:sp>
      <p:sp>
        <p:nvSpPr>
          <p:cNvPr id="12" name="Text 10">
            <a:extLst>
              <a:ext uri="{FF2B5EF4-FFF2-40B4-BE49-F238E27FC236}">
                <a16:creationId xmlns:a16="http://schemas.microsoft.com/office/drawing/2014/main" id="{5AC8BEF5-2991-A701-5D2A-7B00BE0353A0}"/>
              </a:ext>
            </a:extLst>
          </p:cNvPr>
          <p:cNvSpPr/>
          <p:nvPr/>
        </p:nvSpPr>
        <p:spPr>
          <a:xfrm>
            <a:off x="543719" y="4874121"/>
            <a:ext cx="10467281" cy="497086"/>
          </a:xfrm>
          <a:prstGeom prst="rect">
            <a:avLst/>
          </a:prstGeom>
          <a:noFill/>
          <a:ln/>
        </p:spPr>
        <p:txBody>
          <a:bodyPr wrap="square" lIns="0" tIns="0" rIns="0" bIns="0" rtlCol="0" anchor="t"/>
          <a:lstStyle/>
          <a:p>
            <a:pPr>
              <a:lnSpc>
                <a:spcPts val="1917"/>
              </a:lnSpc>
            </a:pPr>
            <a:endParaRPr lang="en-US" sz="1208"/>
          </a:p>
        </p:txBody>
      </p:sp>
      <p:pic>
        <p:nvPicPr>
          <p:cNvPr id="13" name="Picture 2" descr="Healthwatch Hackney">
            <a:extLst>
              <a:ext uri="{FF2B5EF4-FFF2-40B4-BE49-F238E27FC236}">
                <a16:creationId xmlns:a16="http://schemas.microsoft.com/office/drawing/2014/main" id="{26C96A45-791C-DD77-EC58-49A09B42F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055" y="1087437"/>
            <a:ext cx="3248857" cy="24335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E3ED083-C881-57BC-F5E4-A59BC5A2FFF3}"/>
              </a:ext>
            </a:extLst>
          </p:cNvPr>
          <p:cNvSpPr txBox="1"/>
          <p:nvPr/>
        </p:nvSpPr>
        <p:spPr>
          <a:xfrm>
            <a:off x="1109622" y="220237"/>
            <a:ext cx="7642981" cy="579646"/>
          </a:xfrm>
          <a:prstGeom prst="rect">
            <a:avLst/>
          </a:prstGeom>
          <a:noFill/>
        </p:spPr>
        <p:txBody>
          <a:bodyPr wrap="square">
            <a:spAutoFit/>
          </a:bodyPr>
          <a:lstStyle/>
          <a:p>
            <a:pPr>
              <a:lnSpc>
                <a:spcPts val="3792"/>
              </a:lnSpc>
            </a:pPr>
            <a:r>
              <a:rPr lang="en-US" sz="3000">
                <a:latin typeface="Calibri" panose="020F0502020204030204" pitchFamily="34" charset="0"/>
                <a:ea typeface="+mj-ea"/>
                <a:cs typeface="Calibri" panose="020F0502020204030204" pitchFamily="34" charset="0"/>
              </a:rPr>
              <a:t>Capital Financial Overview &amp; Achievements</a:t>
            </a:r>
          </a:p>
        </p:txBody>
      </p:sp>
      <p:cxnSp>
        <p:nvCxnSpPr>
          <p:cNvPr id="17" name="Straight Connector 16">
            <a:extLst>
              <a:ext uri="{FF2B5EF4-FFF2-40B4-BE49-F238E27FC236}">
                <a16:creationId xmlns:a16="http://schemas.microsoft.com/office/drawing/2014/main" id="{D85D42CF-ADF5-70F7-532C-0F705CA6B574}"/>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4CE734ED-FD41-D7F4-8565-744DA334119F}"/>
              </a:ext>
            </a:extLst>
          </p:cNvPr>
          <p:cNvGraphicFramePr>
            <a:graphicFrameLocks/>
          </p:cNvGraphicFramePr>
          <p:nvPr>
            <p:extLst>
              <p:ext uri="{D42A27DB-BD31-4B8C-83A1-F6EECF244321}">
                <p14:modId xmlns:p14="http://schemas.microsoft.com/office/powerpoint/2010/main" val="84956429"/>
              </p:ext>
            </p:extLst>
          </p:nvPr>
        </p:nvGraphicFramePr>
        <p:xfrm>
          <a:off x="407450" y="916300"/>
          <a:ext cx="4845685" cy="290741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3">
            <a:extLst>
              <a:ext uri="{FF2B5EF4-FFF2-40B4-BE49-F238E27FC236}">
                <a16:creationId xmlns:a16="http://schemas.microsoft.com/office/drawing/2014/main" id="{DCDE63AE-7FEB-D9F0-5002-DD871E9DCD53}"/>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16</a:t>
            </a:fld>
            <a:endParaRPr lang="en-GB"/>
          </a:p>
        </p:txBody>
      </p:sp>
    </p:spTree>
    <p:extLst>
      <p:ext uri="{BB962C8B-B14F-4D97-AF65-F5344CB8AC3E}">
        <p14:creationId xmlns:p14="http://schemas.microsoft.com/office/powerpoint/2010/main" val="14547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5EABC4A-6F1C-7919-D9B1-FB27ADF9B831}"/>
              </a:ext>
            </a:extLst>
          </p:cNvPr>
          <p:cNvPicPr>
            <a:picLocks noChangeAspect="1"/>
          </p:cNvPicPr>
          <p:nvPr/>
        </p:nvPicPr>
        <p:blipFill>
          <a:blip r:embed="rId2"/>
          <a:stretch>
            <a:fillRect/>
          </a:stretch>
        </p:blipFill>
        <p:spPr>
          <a:xfrm>
            <a:off x="447774" y="1007567"/>
            <a:ext cx="639663" cy="1236266"/>
          </a:xfrm>
          <a:prstGeom prst="rect">
            <a:avLst/>
          </a:prstGeom>
        </p:spPr>
      </p:pic>
      <p:sp>
        <p:nvSpPr>
          <p:cNvPr id="3" name="Text 1">
            <a:extLst>
              <a:ext uri="{FF2B5EF4-FFF2-40B4-BE49-F238E27FC236}">
                <a16:creationId xmlns:a16="http://schemas.microsoft.com/office/drawing/2014/main" id="{6175275B-94E5-C66A-B0CC-FB0BCD2F494D}"/>
              </a:ext>
            </a:extLst>
          </p:cNvPr>
          <p:cNvSpPr/>
          <p:nvPr/>
        </p:nvSpPr>
        <p:spPr>
          <a:xfrm>
            <a:off x="1279327" y="1135460"/>
            <a:ext cx="1599307"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Building Renovations</a:t>
            </a:r>
            <a:endParaRPr lang="en-US" sz="1400">
              <a:latin typeface="Calibri" panose="020F0502020204030204" pitchFamily="34" charset="0"/>
              <a:cs typeface="Calibri" panose="020F0502020204030204" pitchFamily="34" charset="0"/>
            </a:endParaRPr>
          </a:p>
        </p:txBody>
      </p:sp>
      <p:sp>
        <p:nvSpPr>
          <p:cNvPr id="4" name="Text 2">
            <a:extLst>
              <a:ext uri="{FF2B5EF4-FFF2-40B4-BE49-F238E27FC236}">
                <a16:creationId xmlns:a16="http://schemas.microsoft.com/office/drawing/2014/main" id="{8EDE5110-1C8C-02FB-765B-9C05DCD02958}"/>
              </a:ext>
            </a:extLst>
          </p:cNvPr>
          <p:cNvSpPr/>
          <p:nvPr/>
        </p:nvSpPr>
        <p:spPr>
          <a:xfrm>
            <a:off x="1279327" y="1412082"/>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Luton Health-Based Place of Safety remodeling</a:t>
            </a:r>
            <a:endParaRPr lang="en-US" sz="1400">
              <a:latin typeface="Calibri" panose="020F0502020204030204" pitchFamily="34" charset="0"/>
              <a:cs typeface="Calibri" panose="020F0502020204030204" pitchFamily="34" charset="0"/>
            </a:endParaRPr>
          </a:p>
        </p:txBody>
      </p:sp>
      <p:sp>
        <p:nvSpPr>
          <p:cNvPr id="5" name="Text 3">
            <a:extLst>
              <a:ext uri="{FF2B5EF4-FFF2-40B4-BE49-F238E27FC236}">
                <a16:creationId xmlns:a16="http://schemas.microsoft.com/office/drawing/2014/main" id="{B0C8F9A4-6CBB-1186-48D5-724D677257D4}"/>
              </a:ext>
            </a:extLst>
          </p:cNvPr>
          <p:cNvSpPr/>
          <p:nvPr/>
        </p:nvSpPr>
        <p:spPr>
          <a:xfrm>
            <a:off x="1279327" y="1661617"/>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Alie Street 2nd Floor AV Suite construction</a:t>
            </a:r>
            <a:endParaRPr lang="en-US" sz="1400">
              <a:latin typeface="Calibri" panose="020F0502020204030204" pitchFamily="34" charset="0"/>
              <a:cs typeface="Calibri" panose="020F0502020204030204" pitchFamily="34" charset="0"/>
            </a:endParaRPr>
          </a:p>
        </p:txBody>
      </p:sp>
      <p:sp>
        <p:nvSpPr>
          <p:cNvPr id="6" name="Text 4">
            <a:extLst>
              <a:ext uri="{FF2B5EF4-FFF2-40B4-BE49-F238E27FC236}">
                <a16:creationId xmlns:a16="http://schemas.microsoft.com/office/drawing/2014/main" id="{A2AD7ACF-3004-264F-8AF8-0C183816B4B8}"/>
              </a:ext>
            </a:extLst>
          </p:cNvPr>
          <p:cNvSpPr/>
          <p:nvPr/>
        </p:nvSpPr>
        <p:spPr>
          <a:xfrm>
            <a:off x="1279327" y="1911152"/>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Charter House external repairs (multiple elevations)</a:t>
            </a:r>
            <a:endParaRPr lang="en-US" sz="1400">
              <a:latin typeface="Calibri" panose="020F0502020204030204" pitchFamily="34" charset="0"/>
              <a:cs typeface="Calibri" panose="020F0502020204030204" pitchFamily="34" charset="0"/>
            </a:endParaRPr>
          </a:p>
        </p:txBody>
      </p:sp>
      <p:pic>
        <p:nvPicPr>
          <p:cNvPr id="7" name="Image 1" descr="preencoded.png">
            <a:extLst>
              <a:ext uri="{FF2B5EF4-FFF2-40B4-BE49-F238E27FC236}">
                <a16:creationId xmlns:a16="http://schemas.microsoft.com/office/drawing/2014/main" id="{AFBA6655-9AB7-0F42-37FD-C28E6C56831D}"/>
              </a:ext>
            </a:extLst>
          </p:cNvPr>
          <p:cNvPicPr>
            <a:picLocks noChangeAspect="1"/>
          </p:cNvPicPr>
          <p:nvPr/>
        </p:nvPicPr>
        <p:blipFill>
          <a:blip r:embed="rId3"/>
          <a:stretch>
            <a:fillRect/>
          </a:stretch>
        </p:blipFill>
        <p:spPr>
          <a:xfrm>
            <a:off x="447774" y="2243832"/>
            <a:ext cx="639663" cy="1236266"/>
          </a:xfrm>
          <a:prstGeom prst="rect">
            <a:avLst/>
          </a:prstGeom>
        </p:spPr>
      </p:pic>
      <p:sp>
        <p:nvSpPr>
          <p:cNvPr id="8" name="Text 5">
            <a:extLst>
              <a:ext uri="{FF2B5EF4-FFF2-40B4-BE49-F238E27FC236}">
                <a16:creationId xmlns:a16="http://schemas.microsoft.com/office/drawing/2014/main" id="{10E8C32A-7885-B5BF-DCC8-11A74ECC3F02}"/>
              </a:ext>
            </a:extLst>
          </p:cNvPr>
          <p:cNvSpPr/>
          <p:nvPr/>
        </p:nvSpPr>
        <p:spPr>
          <a:xfrm>
            <a:off x="1279327" y="2371725"/>
            <a:ext cx="1604169"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Accessibility &amp; Safety</a:t>
            </a:r>
            <a:endParaRPr lang="en-US" sz="1400">
              <a:latin typeface="Calibri" panose="020F0502020204030204" pitchFamily="34" charset="0"/>
              <a:cs typeface="Calibri" panose="020F0502020204030204" pitchFamily="34" charset="0"/>
            </a:endParaRPr>
          </a:p>
        </p:txBody>
      </p:sp>
      <p:sp>
        <p:nvSpPr>
          <p:cNvPr id="9" name="Text 6">
            <a:extLst>
              <a:ext uri="{FF2B5EF4-FFF2-40B4-BE49-F238E27FC236}">
                <a16:creationId xmlns:a16="http://schemas.microsoft.com/office/drawing/2014/main" id="{D0BABB7E-8D85-F982-4831-C13F604E144D}"/>
              </a:ext>
            </a:extLst>
          </p:cNvPr>
          <p:cNvSpPr/>
          <p:nvPr/>
        </p:nvSpPr>
        <p:spPr>
          <a:xfrm>
            <a:off x="1279327" y="2648347"/>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Fountains Court accessibility improvements</a:t>
            </a:r>
            <a:endParaRPr lang="en-US" sz="1400">
              <a:latin typeface="Calibri" panose="020F0502020204030204" pitchFamily="34" charset="0"/>
              <a:cs typeface="Calibri" panose="020F0502020204030204" pitchFamily="34" charset="0"/>
            </a:endParaRPr>
          </a:p>
        </p:txBody>
      </p:sp>
      <p:sp>
        <p:nvSpPr>
          <p:cNvPr id="10" name="Text 7">
            <a:extLst>
              <a:ext uri="{FF2B5EF4-FFF2-40B4-BE49-F238E27FC236}">
                <a16:creationId xmlns:a16="http://schemas.microsoft.com/office/drawing/2014/main" id="{6FB69463-86A9-674B-A1AC-FE919E945DAD}"/>
              </a:ext>
            </a:extLst>
          </p:cNvPr>
          <p:cNvSpPr/>
          <p:nvPr/>
        </p:nvSpPr>
        <p:spPr>
          <a:xfrm>
            <a:off x="1279327" y="2897882"/>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Wolfson House lift refurbishment (both lifts)</a:t>
            </a:r>
            <a:endParaRPr lang="en-US" sz="1400">
              <a:latin typeface="Calibri" panose="020F0502020204030204" pitchFamily="34" charset="0"/>
              <a:cs typeface="Calibri" panose="020F0502020204030204" pitchFamily="34" charset="0"/>
            </a:endParaRPr>
          </a:p>
        </p:txBody>
      </p:sp>
      <p:sp>
        <p:nvSpPr>
          <p:cNvPr id="11" name="Text 8">
            <a:extLst>
              <a:ext uri="{FF2B5EF4-FFF2-40B4-BE49-F238E27FC236}">
                <a16:creationId xmlns:a16="http://schemas.microsoft.com/office/drawing/2014/main" id="{E4F43C77-5916-12D3-1C28-A3A226EA7A38}"/>
              </a:ext>
            </a:extLst>
          </p:cNvPr>
          <p:cNvSpPr/>
          <p:nvPr/>
        </p:nvSpPr>
        <p:spPr>
          <a:xfrm>
            <a:off x="1279327" y="3147418"/>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Anti-ligature window installations at Tower Hamlets</a:t>
            </a:r>
            <a:endParaRPr lang="en-US" sz="1400">
              <a:latin typeface="Calibri" panose="020F0502020204030204" pitchFamily="34" charset="0"/>
              <a:cs typeface="Calibri" panose="020F0502020204030204" pitchFamily="34" charset="0"/>
            </a:endParaRPr>
          </a:p>
        </p:txBody>
      </p:sp>
      <p:pic>
        <p:nvPicPr>
          <p:cNvPr id="12" name="Image 2" descr="preencoded.png">
            <a:extLst>
              <a:ext uri="{FF2B5EF4-FFF2-40B4-BE49-F238E27FC236}">
                <a16:creationId xmlns:a16="http://schemas.microsoft.com/office/drawing/2014/main" id="{5795C1C4-4164-E65A-0CB5-96E0B05153F8}"/>
              </a:ext>
            </a:extLst>
          </p:cNvPr>
          <p:cNvPicPr>
            <a:picLocks noChangeAspect="1"/>
          </p:cNvPicPr>
          <p:nvPr/>
        </p:nvPicPr>
        <p:blipFill>
          <a:blip r:embed="rId4"/>
          <a:stretch>
            <a:fillRect/>
          </a:stretch>
        </p:blipFill>
        <p:spPr>
          <a:xfrm>
            <a:off x="447774" y="3480098"/>
            <a:ext cx="639663" cy="1236266"/>
          </a:xfrm>
          <a:prstGeom prst="rect">
            <a:avLst/>
          </a:prstGeom>
        </p:spPr>
      </p:pic>
      <p:sp>
        <p:nvSpPr>
          <p:cNvPr id="13" name="Text 9">
            <a:extLst>
              <a:ext uri="{FF2B5EF4-FFF2-40B4-BE49-F238E27FC236}">
                <a16:creationId xmlns:a16="http://schemas.microsoft.com/office/drawing/2014/main" id="{4CFD981E-4761-93E3-77A9-9FC7E9981C52}"/>
              </a:ext>
            </a:extLst>
          </p:cNvPr>
          <p:cNvSpPr/>
          <p:nvPr/>
        </p:nvSpPr>
        <p:spPr>
          <a:xfrm>
            <a:off x="1279327" y="3607991"/>
            <a:ext cx="2185194"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Environmental Improvements</a:t>
            </a:r>
            <a:endParaRPr lang="en-US" sz="1400">
              <a:latin typeface="Calibri" panose="020F0502020204030204" pitchFamily="34" charset="0"/>
              <a:cs typeface="Calibri" panose="020F0502020204030204" pitchFamily="34" charset="0"/>
            </a:endParaRPr>
          </a:p>
        </p:txBody>
      </p:sp>
      <p:sp>
        <p:nvSpPr>
          <p:cNvPr id="14" name="Text 10">
            <a:extLst>
              <a:ext uri="{FF2B5EF4-FFF2-40B4-BE49-F238E27FC236}">
                <a16:creationId xmlns:a16="http://schemas.microsoft.com/office/drawing/2014/main" id="{8A10AA9D-5A04-FCFA-71E3-55AFBE8D27E4}"/>
              </a:ext>
            </a:extLst>
          </p:cNvPr>
          <p:cNvSpPr/>
          <p:nvPr/>
        </p:nvSpPr>
        <p:spPr>
          <a:xfrm>
            <a:off x="1279327" y="3884613"/>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Millfield Unit garden improvements at John Howard Centre</a:t>
            </a:r>
            <a:endParaRPr lang="en-US" sz="1400">
              <a:latin typeface="Calibri" panose="020F0502020204030204" pitchFamily="34" charset="0"/>
              <a:cs typeface="Calibri" panose="020F0502020204030204" pitchFamily="34" charset="0"/>
            </a:endParaRPr>
          </a:p>
        </p:txBody>
      </p:sp>
      <p:sp>
        <p:nvSpPr>
          <p:cNvPr id="15" name="Text 11">
            <a:extLst>
              <a:ext uri="{FF2B5EF4-FFF2-40B4-BE49-F238E27FC236}">
                <a16:creationId xmlns:a16="http://schemas.microsoft.com/office/drawing/2014/main" id="{9CE2513A-9559-4B01-EBB8-16A000329628}"/>
              </a:ext>
            </a:extLst>
          </p:cNvPr>
          <p:cNvSpPr/>
          <p:nvPr/>
        </p:nvSpPr>
        <p:spPr>
          <a:xfrm>
            <a:off x="1279327" y="4134148"/>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LED lighting upgrades across multiple sites e.g. Twinwoods and the Vivienne Cohen Centre</a:t>
            </a:r>
            <a:endParaRPr lang="en-US" sz="1400">
              <a:latin typeface="Calibri" panose="020F0502020204030204" pitchFamily="34" charset="0"/>
              <a:cs typeface="Calibri" panose="020F0502020204030204" pitchFamily="34" charset="0"/>
            </a:endParaRPr>
          </a:p>
        </p:txBody>
      </p:sp>
      <p:sp>
        <p:nvSpPr>
          <p:cNvPr id="16" name="Text 12">
            <a:extLst>
              <a:ext uri="{FF2B5EF4-FFF2-40B4-BE49-F238E27FC236}">
                <a16:creationId xmlns:a16="http://schemas.microsoft.com/office/drawing/2014/main" id="{45750488-6934-0A69-E813-EC909A381B10}"/>
              </a:ext>
            </a:extLst>
          </p:cNvPr>
          <p:cNvSpPr/>
          <p:nvPr/>
        </p:nvSpPr>
        <p:spPr>
          <a:xfrm>
            <a:off x="1279327" y="4383683"/>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Conolly Ward Kitchen upgrade</a:t>
            </a:r>
            <a:endParaRPr lang="en-US" sz="1400">
              <a:latin typeface="Calibri" panose="020F0502020204030204" pitchFamily="34" charset="0"/>
              <a:cs typeface="Calibri" panose="020F0502020204030204" pitchFamily="34" charset="0"/>
            </a:endParaRPr>
          </a:p>
        </p:txBody>
      </p:sp>
      <p:pic>
        <p:nvPicPr>
          <p:cNvPr id="17" name="Image 3" descr="preencoded.png">
            <a:extLst>
              <a:ext uri="{FF2B5EF4-FFF2-40B4-BE49-F238E27FC236}">
                <a16:creationId xmlns:a16="http://schemas.microsoft.com/office/drawing/2014/main" id="{FEE72198-D97F-713C-4F3E-ADFA736CC5D5}"/>
              </a:ext>
            </a:extLst>
          </p:cNvPr>
          <p:cNvPicPr>
            <a:picLocks noChangeAspect="1"/>
          </p:cNvPicPr>
          <p:nvPr/>
        </p:nvPicPr>
        <p:blipFill>
          <a:blip r:embed="rId5"/>
          <a:stretch>
            <a:fillRect/>
          </a:stretch>
        </p:blipFill>
        <p:spPr>
          <a:xfrm>
            <a:off x="447774" y="4716364"/>
            <a:ext cx="639663" cy="1236266"/>
          </a:xfrm>
          <a:prstGeom prst="rect">
            <a:avLst/>
          </a:prstGeom>
        </p:spPr>
      </p:pic>
      <p:sp>
        <p:nvSpPr>
          <p:cNvPr id="18" name="Text 13">
            <a:extLst>
              <a:ext uri="{FF2B5EF4-FFF2-40B4-BE49-F238E27FC236}">
                <a16:creationId xmlns:a16="http://schemas.microsoft.com/office/drawing/2014/main" id="{4625348B-416B-3889-77E7-425124B5E200}"/>
              </a:ext>
            </a:extLst>
          </p:cNvPr>
          <p:cNvSpPr/>
          <p:nvPr/>
        </p:nvSpPr>
        <p:spPr>
          <a:xfrm>
            <a:off x="1279327" y="4844257"/>
            <a:ext cx="1599307"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Security &amp; Safety</a:t>
            </a:r>
            <a:endParaRPr lang="en-US" sz="1400">
              <a:latin typeface="Calibri" panose="020F0502020204030204" pitchFamily="34" charset="0"/>
              <a:cs typeface="Calibri" panose="020F0502020204030204" pitchFamily="34" charset="0"/>
            </a:endParaRPr>
          </a:p>
        </p:txBody>
      </p:sp>
      <p:sp>
        <p:nvSpPr>
          <p:cNvPr id="19" name="Text 14">
            <a:extLst>
              <a:ext uri="{FF2B5EF4-FFF2-40B4-BE49-F238E27FC236}">
                <a16:creationId xmlns:a16="http://schemas.microsoft.com/office/drawing/2014/main" id="{4B0C4069-EA61-9909-5C1B-BD1518EAECBE}"/>
              </a:ext>
            </a:extLst>
          </p:cNvPr>
          <p:cNvSpPr/>
          <p:nvPr/>
        </p:nvSpPr>
        <p:spPr>
          <a:xfrm>
            <a:off x="1279327" y="5120879"/>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JHC Seclusion Rooms improvements</a:t>
            </a:r>
            <a:endParaRPr lang="en-US" sz="1400">
              <a:latin typeface="Calibri" panose="020F0502020204030204" pitchFamily="34" charset="0"/>
              <a:cs typeface="Calibri" panose="020F0502020204030204" pitchFamily="34" charset="0"/>
            </a:endParaRPr>
          </a:p>
        </p:txBody>
      </p:sp>
      <p:sp>
        <p:nvSpPr>
          <p:cNvPr id="20" name="Text 15">
            <a:extLst>
              <a:ext uri="{FF2B5EF4-FFF2-40B4-BE49-F238E27FC236}">
                <a16:creationId xmlns:a16="http://schemas.microsoft.com/office/drawing/2014/main" id="{8B311BC3-5251-747C-D91F-FCD2B820545C}"/>
              </a:ext>
            </a:extLst>
          </p:cNvPr>
          <p:cNvSpPr/>
          <p:nvPr/>
        </p:nvSpPr>
        <p:spPr>
          <a:xfrm>
            <a:off x="1279327" y="5370414"/>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Pinpoint alarm system installation at Rush Court</a:t>
            </a:r>
            <a:endParaRPr lang="en-US" sz="1400">
              <a:latin typeface="Calibri" panose="020F0502020204030204" pitchFamily="34" charset="0"/>
              <a:cs typeface="Calibri" panose="020F0502020204030204" pitchFamily="34" charset="0"/>
            </a:endParaRPr>
          </a:p>
        </p:txBody>
      </p:sp>
      <p:sp>
        <p:nvSpPr>
          <p:cNvPr id="21" name="Text 16">
            <a:extLst>
              <a:ext uri="{FF2B5EF4-FFF2-40B4-BE49-F238E27FC236}">
                <a16:creationId xmlns:a16="http://schemas.microsoft.com/office/drawing/2014/main" id="{64A36F52-EEC0-1072-B87F-8FCF8D783F54}"/>
              </a:ext>
            </a:extLst>
          </p:cNvPr>
          <p:cNvSpPr/>
          <p:nvPr/>
        </p:nvSpPr>
        <p:spPr>
          <a:xfrm>
            <a:off x="1279327" y="5619949"/>
            <a:ext cx="97316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Fire door upgrades at Newham Centre for Mental Health</a:t>
            </a:r>
            <a:endParaRPr lang="en-US" sz="1400">
              <a:latin typeface="Calibri" panose="020F0502020204030204" pitchFamily="34" charset="0"/>
              <a:cs typeface="Calibri" panose="020F0502020204030204" pitchFamily="34" charset="0"/>
            </a:endParaRPr>
          </a:p>
        </p:txBody>
      </p:sp>
      <p:sp>
        <p:nvSpPr>
          <p:cNvPr id="22" name="Text 17">
            <a:extLst>
              <a:ext uri="{FF2B5EF4-FFF2-40B4-BE49-F238E27FC236}">
                <a16:creationId xmlns:a16="http://schemas.microsoft.com/office/drawing/2014/main" id="{F116CE99-2311-3F78-AEA7-165B3B096646}"/>
              </a:ext>
            </a:extLst>
          </p:cNvPr>
          <p:cNvSpPr/>
          <p:nvPr/>
        </p:nvSpPr>
        <p:spPr>
          <a:xfrm>
            <a:off x="6737685" y="5473047"/>
            <a:ext cx="4753963" cy="1077790"/>
          </a:xfrm>
          <a:prstGeom prst="rect">
            <a:avLst/>
          </a:prstGeom>
          <a:noFill/>
          <a:ln/>
        </p:spPr>
        <p:txBody>
          <a:bodyPr wrap="square" lIns="0" tIns="0" rIns="0" bIns="0" rtlCol="0" anchor="t"/>
          <a:lstStyle/>
          <a:p>
            <a:pPr>
              <a:lnSpc>
                <a:spcPts val="1583"/>
              </a:lnSpc>
            </a:pPr>
            <a:r>
              <a:rPr lang="en-US" sz="1400">
                <a:latin typeface="Calibri" panose="020F0502020204030204" pitchFamily="34" charset="0"/>
                <a:ea typeface="Nunito Sans" pitchFamily="34" charset="-122"/>
                <a:cs typeface="Calibri" panose="020F0502020204030204" pitchFamily="34" charset="0"/>
              </a:rPr>
              <a:t>24/25 saw the successful completion of numerous high-impact projects across our estate. From major renovations like the Luton Health-Based Place of Safety to critical safety improvements such as anti-ligature window and door installations.</a:t>
            </a:r>
            <a:endParaRPr lang="en-US" sz="140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68D96F48-1947-62CB-9A6D-6A91F3419819}"/>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D7CD56-BA0C-8994-B0CE-18C57C5D861A}"/>
              </a:ext>
            </a:extLst>
          </p:cNvPr>
          <p:cNvSpPr txBox="1"/>
          <p:nvPr/>
        </p:nvSpPr>
        <p:spPr>
          <a:xfrm>
            <a:off x="1163824" y="217399"/>
            <a:ext cx="6237247" cy="553998"/>
          </a:xfrm>
          <a:prstGeom prst="rect">
            <a:avLst/>
          </a:prstGeom>
          <a:noFill/>
        </p:spPr>
        <p:txBody>
          <a:bodyPr wrap="square">
            <a:spAutoFit/>
          </a:bodyPr>
          <a:lstStyle/>
          <a:p>
            <a:r>
              <a:rPr lang="en-US" sz="3000">
                <a:latin typeface="Calibri" panose="020F0502020204030204" pitchFamily="34" charset="0"/>
                <a:ea typeface="+mj-ea"/>
                <a:cs typeface="Calibri" panose="020F0502020204030204" pitchFamily="34" charset="0"/>
              </a:rPr>
              <a:t>Capital Key Projects Delivered</a:t>
            </a:r>
            <a:endParaRPr lang="en-GB" sz="3000">
              <a:latin typeface="Calibri" panose="020F0502020204030204" pitchFamily="34" charset="0"/>
              <a:ea typeface="+mj-ea"/>
              <a:cs typeface="Calibri" panose="020F0502020204030204" pitchFamily="34" charset="0"/>
            </a:endParaRPr>
          </a:p>
        </p:txBody>
      </p:sp>
      <p:sp>
        <p:nvSpPr>
          <p:cNvPr id="25" name="Slide Number Placeholder 3">
            <a:extLst>
              <a:ext uri="{FF2B5EF4-FFF2-40B4-BE49-F238E27FC236}">
                <a16:creationId xmlns:a16="http://schemas.microsoft.com/office/drawing/2014/main" id="{6DE9FDD0-0E04-8916-8EAC-11F7958D22AB}"/>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17</a:t>
            </a:fld>
            <a:endParaRPr lang="en-GB"/>
          </a:p>
        </p:txBody>
      </p:sp>
      <p:pic>
        <p:nvPicPr>
          <p:cNvPr id="23" name="Picture 22">
            <a:extLst>
              <a:ext uri="{FF2B5EF4-FFF2-40B4-BE49-F238E27FC236}">
                <a16:creationId xmlns:a16="http://schemas.microsoft.com/office/drawing/2014/main" id="{48449AA0-661D-F413-824F-0222881FF28E}"/>
              </a:ext>
            </a:extLst>
          </p:cNvPr>
          <p:cNvPicPr>
            <a:picLocks noChangeAspect="1"/>
          </p:cNvPicPr>
          <p:nvPr/>
        </p:nvPicPr>
        <p:blipFill>
          <a:blip r:embed="rId6"/>
          <a:stretch>
            <a:fillRect/>
          </a:stretch>
        </p:blipFill>
        <p:spPr>
          <a:xfrm>
            <a:off x="7114400" y="988353"/>
            <a:ext cx="4377248" cy="3072105"/>
          </a:xfrm>
          <a:prstGeom prst="rect">
            <a:avLst/>
          </a:prstGeom>
        </p:spPr>
      </p:pic>
    </p:spTree>
    <p:extLst>
      <p:ext uri="{BB962C8B-B14F-4D97-AF65-F5344CB8AC3E}">
        <p14:creationId xmlns:p14="http://schemas.microsoft.com/office/powerpoint/2010/main" val="417699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523774" y="1188012"/>
            <a:ext cx="2230537" cy="265708"/>
          </a:xfrm>
          <a:prstGeom prst="rect">
            <a:avLst/>
          </a:prstGeom>
          <a:noFill/>
          <a:ln/>
        </p:spPr>
        <p:txBody>
          <a:bodyPr wrap="none" lIns="0" tIns="0" rIns="0" bIns="0" rtlCol="0" anchor="t"/>
          <a:lstStyle/>
          <a:p>
            <a:pPr>
              <a:lnSpc>
                <a:spcPts val="2083"/>
              </a:lnSpc>
            </a:pPr>
            <a:r>
              <a:rPr lang="en-US" sz="1400" b="1">
                <a:latin typeface="Calibri" panose="020F0502020204030204" pitchFamily="34" charset="0"/>
                <a:ea typeface="Nunito Sans Bold" pitchFamily="34" charset="-122"/>
                <a:cs typeface="Calibri" panose="020F0502020204030204" pitchFamily="34" charset="0"/>
              </a:rPr>
              <a:t>Process Improvements</a:t>
            </a:r>
            <a:endParaRPr lang="en-US" sz="1400">
              <a:latin typeface="Calibri" panose="020F0502020204030204" pitchFamily="34" charset="0"/>
              <a:cs typeface="Calibri" panose="020F0502020204030204" pitchFamily="34" charset="0"/>
            </a:endParaRPr>
          </a:p>
        </p:txBody>
      </p:sp>
      <p:sp>
        <p:nvSpPr>
          <p:cNvPr id="4" name="Text 2"/>
          <p:cNvSpPr/>
          <p:nvPr/>
        </p:nvSpPr>
        <p:spPr>
          <a:xfrm>
            <a:off x="523774" y="1552715"/>
            <a:ext cx="3194943" cy="4403924"/>
          </a:xfrm>
          <a:prstGeom prst="rect">
            <a:avLst/>
          </a:prstGeom>
          <a:noFill/>
          <a:ln/>
        </p:spPr>
        <p:txBody>
          <a:bodyPr wrap="square" lIns="0" tIns="0" rIns="0" bIns="0" rtlCol="0" anchor="t"/>
          <a:lstStyle/>
          <a:p>
            <a:pPr>
              <a:lnSpc>
                <a:spcPts val="2125"/>
              </a:lnSpc>
            </a:pPr>
            <a:r>
              <a:rPr lang="en-GB" sz="1400">
                <a:latin typeface="Calibri" panose="020F0502020204030204" pitchFamily="34" charset="0"/>
                <a:ea typeface="Nunito Sans" pitchFamily="34" charset="-122"/>
                <a:cs typeface="Calibri" panose="020F0502020204030204" pitchFamily="34" charset="0"/>
              </a:rPr>
              <a:t>A new Capital Projects Procedures Manual was introduced this year, providing a consistent framework for project delivery across the Trust. All actions identified in the </a:t>
            </a:r>
            <a:r>
              <a:rPr lang="en-GB" sz="1400" err="1">
                <a:latin typeface="Calibri" panose="020F0502020204030204" pitchFamily="34" charset="0"/>
                <a:ea typeface="Nunito Sans" pitchFamily="34" charset="-122"/>
                <a:cs typeface="Calibri" panose="020F0502020204030204" pitchFamily="34" charset="0"/>
              </a:rPr>
              <a:t>RSM</a:t>
            </a:r>
            <a:r>
              <a:rPr lang="en-GB" sz="1400">
                <a:latin typeface="Calibri" panose="020F0502020204030204" pitchFamily="34" charset="0"/>
                <a:ea typeface="Nunito Sans" pitchFamily="34" charset="-122"/>
                <a:cs typeface="Calibri" panose="020F0502020204030204" pitchFamily="34" charset="0"/>
              </a:rPr>
              <a:t> Internal Audit Report 7.23/24 have been completed</a:t>
            </a:r>
            <a:endParaRPr lang="en-US" sz="1400">
              <a:latin typeface="Calibri" panose="020F0502020204030204" pitchFamily="34" charset="0"/>
              <a:cs typeface="Calibri" panose="020F0502020204030204" pitchFamily="34" charset="0"/>
            </a:endParaRPr>
          </a:p>
          <a:p>
            <a:pPr>
              <a:lnSpc>
                <a:spcPts val="2125"/>
              </a:lnSpc>
            </a:pPr>
            <a:endParaRPr lang="en-US" sz="1400">
              <a:latin typeface="Calibri" panose="020F0502020204030204" pitchFamily="34" charset="0"/>
              <a:ea typeface="Nunito Sans" pitchFamily="34" charset="-122"/>
              <a:cs typeface="Calibri" panose="020F0502020204030204" pitchFamily="34" charset="0"/>
            </a:endParaRPr>
          </a:p>
          <a:p>
            <a:pPr>
              <a:lnSpc>
                <a:spcPts val="2125"/>
              </a:lnSpc>
            </a:pPr>
            <a:r>
              <a:rPr lang="en-GB" sz="1400">
                <a:latin typeface="Calibri" panose="020F0502020204030204" pitchFamily="34" charset="0"/>
                <a:ea typeface="Nunito Sans" pitchFamily="34" charset="-122"/>
                <a:cs typeface="Calibri" panose="020F0502020204030204" pitchFamily="34" charset="0"/>
              </a:rPr>
              <a:t>The team also implemented Trust-wide standards for key building components, ensuring greater consistency and quality. Improvements to the capital prioritisation process for 2025/26 have increased clinical and operational engagement, supporting more informed investment decisions.</a:t>
            </a:r>
          </a:p>
        </p:txBody>
      </p:sp>
      <p:sp>
        <p:nvSpPr>
          <p:cNvPr id="6" name="Text 4"/>
          <p:cNvSpPr/>
          <p:nvPr/>
        </p:nvSpPr>
        <p:spPr>
          <a:xfrm>
            <a:off x="4498527" y="1188012"/>
            <a:ext cx="2126059" cy="265708"/>
          </a:xfrm>
          <a:prstGeom prst="rect">
            <a:avLst/>
          </a:prstGeom>
          <a:noFill/>
          <a:ln/>
        </p:spPr>
        <p:txBody>
          <a:bodyPr wrap="none" lIns="0" tIns="0" rIns="0" bIns="0" rtlCol="0" anchor="t"/>
          <a:lstStyle/>
          <a:p>
            <a:pPr>
              <a:lnSpc>
                <a:spcPts val="2083"/>
              </a:lnSpc>
            </a:pPr>
            <a:r>
              <a:rPr lang="en-US" sz="1400" b="1">
                <a:latin typeface="Calibri" panose="020F0502020204030204" pitchFamily="34" charset="0"/>
                <a:ea typeface="Nunito Sans Bold" pitchFamily="34" charset="-122"/>
                <a:cs typeface="Calibri" panose="020F0502020204030204" pitchFamily="34" charset="0"/>
              </a:rPr>
              <a:t>Team Development</a:t>
            </a:r>
            <a:endParaRPr lang="en-US" sz="1400">
              <a:latin typeface="Calibri" panose="020F0502020204030204" pitchFamily="34" charset="0"/>
              <a:cs typeface="Calibri" panose="020F0502020204030204" pitchFamily="34" charset="0"/>
            </a:endParaRPr>
          </a:p>
        </p:txBody>
      </p:sp>
      <p:sp>
        <p:nvSpPr>
          <p:cNvPr id="7" name="Text 5"/>
          <p:cNvSpPr/>
          <p:nvPr/>
        </p:nvSpPr>
        <p:spPr>
          <a:xfrm>
            <a:off x="4498528" y="1552715"/>
            <a:ext cx="3194943" cy="4201183"/>
          </a:xfrm>
          <a:prstGeom prst="rect">
            <a:avLst/>
          </a:prstGeom>
          <a:noFill/>
          <a:ln/>
        </p:spPr>
        <p:txBody>
          <a:bodyPr wrap="square" lIns="0" tIns="0" rIns="0" bIns="0" rtlCol="0" anchor="t"/>
          <a:lstStyle/>
          <a:p>
            <a:pPr>
              <a:lnSpc>
                <a:spcPts val="2125"/>
              </a:lnSpc>
            </a:pPr>
            <a:r>
              <a:rPr lang="en-US" sz="1400">
                <a:latin typeface="Calibri"/>
                <a:ea typeface="Nunito Sans" pitchFamily="34" charset="-122"/>
                <a:cs typeface="Calibri"/>
              </a:rPr>
              <a:t>Despite staffing resource challenges, including the departure of one permanent and two interim team members, the team have maintained high standards of project delivery. The hard work of Vivian Korankye was recognised at the Staff Awards in 2024 and in September 2024 Temi Ohwovoriole joined the team as Senior Project Manager.</a:t>
            </a:r>
          </a:p>
          <a:p>
            <a:pPr>
              <a:lnSpc>
                <a:spcPts val="2125"/>
              </a:lnSpc>
            </a:pPr>
            <a:endParaRPr lang="en-US" sz="1400">
              <a:latin typeface="Calibri" panose="020F0502020204030204" pitchFamily="34" charset="0"/>
              <a:ea typeface="Nunito Sans" pitchFamily="34" charset="-122"/>
              <a:cs typeface="Calibri" panose="020F0502020204030204" pitchFamily="34" charset="0"/>
            </a:endParaRPr>
          </a:p>
          <a:p>
            <a:pPr>
              <a:lnSpc>
                <a:spcPts val="2125"/>
              </a:lnSpc>
            </a:pPr>
            <a:r>
              <a:rPr lang="en-US" sz="1400">
                <a:latin typeface="Calibri"/>
                <a:ea typeface="Nunito Sans" pitchFamily="34" charset="-122"/>
                <a:cs typeface="Calibri"/>
              </a:rPr>
              <a:t>The team reorganised its delivery approach to ensure comprehensive coverage across all Trust regions and are optimising the capital delivery team structure to meet the demands of an expanding project portfolio.</a:t>
            </a:r>
            <a:endParaRPr lang="en-US" sz="1400">
              <a:latin typeface="Calibri"/>
              <a:cs typeface="Calibri"/>
            </a:endParaRPr>
          </a:p>
        </p:txBody>
      </p:sp>
      <p:sp>
        <p:nvSpPr>
          <p:cNvPr id="9" name="Text 7"/>
          <p:cNvSpPr/>
          <p:nvPr/>
        </p:nvSpPr>
        <p:spPr>
          <a:xfrm>
            <a:off x="8472563" y="1188012"/>
            <a:ext cx="2126059" cy="265708"/>
          </a:xfrm>
          <a:prstGeom prst="rect">
            <a:avLst/>
          </a:prstGeom>
          <a:noFill/>
          <a:ln/>
        </p:spPr>
        <p:txBody>
          <a:bodyPr wrap="none" lIns="0" tIns="0" rIns="0" bIns="0" rtlCol="0" anchor="t"/>
          <a:lstStyle/>
          <a:p>
            <a:pPr>
              <a:lnSpc>
                <a:spcPts val="2083"/>
              </a:lnSpc>
            </a:pPr>
            <a:r>
              <a:rPr lang="en-US" sz="1400" b="1">
                <a:latin typeface="Calibri" panose="020F0502020204030204" pitchFamily="34" charset="0"/>
                <a:ea typeface="Nunito Sans Bold" pitchFamily="34" charset="-122"/>
                <a:cs typeface="Calibri" panose="020F0502020204030204" pitchFamily="34" charset="0"/>
              </a:rPr>
              <a:t>Looking Forward</a:t>
            </a:r>
            <a:endParaRPr lang="en-US" sz="1400">
              <a:latin typeface="Calibri" panose="020F0502020204030204" pitchFamily="34" charset="0"/>
              <a:cs typeface="Calibri" panose="020F0502020204030204" pitchFamily="34" charset="0"/>
            </a:endParaRPr>
          </a:p>
        </p:txBody>
      </p:sp>
      <p:sp>
        <p:nvSpPr>
          <p:cNvPr id="10" name="Text 8"/>
          <p:cNvSpPr/>
          <p:nvPr/>
        </p:nvSpPr>
        <p:spPr>
          <a:xfrm>
            <a:off x="8472563" y="1552715"/>
            <a:ext cx="3194943" cy="3357498"/>
          </a:xfrm>
          <a:prstGeom prst="rect">
            <a:avLst/>
          </a:prstGeom>
          <a:noFill/>
          <a:ln/>
        </p:spPr>
        <p:txBody>
          <a:bodyPr wrap="square" lIns="0" tIns="0" rIns="0" bIns="0" rtlCol="0" anchor="t"/>
          <a:lstStyle/>
          <a:p>
            <a:pPr>
              <a:lnSpc>
                <a:spcPts val="2125"/>
              </a:lnSpc>
            </a:pPr>
            <a:r>
              <a:rPr lang="en-US" sz="1400">
                <a:latin typeface="Calibri"/>
                <a:ea typeface="Nunito Sans" pitchFamily="34" charset="-122"/>
                <a:cs typeface="Calibri"/>
              </a:rPr>
              <a:t>Focus for 2025/26 includes an increased emphasis on energy efficiency and Net Zero carbon initiatives – including the installation of LED lighting hardware purchased in 2024/25, representing a total investment of £889k, and a £1.1m investment in solar panels at John Howard Centre and Newham Centre for Mental Health. </a:t>
            </a:r>
          </a:p>
          <a:p>
            <a:pPr>
              <a:lnSpc>
                <a:spcPts val="2125"/>
              </a:lnSpc>
            </a:pPr>
            <a:endParaRPr lang="en-US" sz="1400">
              <a:latin typeface="Calibri" panose="020F0502020204030204" pitchFamily="34" charset="0"/>
              <a:ea typeface="Nunito Sans" pitchFamily="34" charset="-122"/>
              <a:cs typeface="Calibri" panose="020F0502020204030204" pitchFamily="34" charset="0"/>
            </a:endParaRPr>
          </a:p>
          <a:p>
            <a:pPr>
              <a:lnSpc>
                <a:spcPts val="2125"/>
              </a:lnSpc>
            </a:pPr>
            <a:r>
              <a:rPr lang="en-US" sz="1400">
                <a:latin typeface="Calibri"/>
                <a:ea typeface="Nunito Sans" pitchFamily="34" charset="-122"/>
                <a:cs typeface="Calibri"/>
              </a:rPr>
              <a:t>The team will continue to </a:t>
            </a:r>
            <a:r>
              <a:rPr lang="en-US" sz="1400" err="1">
                <a:latin typeface="Calibri"/>
                <a:ea typeface="Nunito Sans" pitchFamily="34" charset="-122"/>
                <a:cs typeface="Calibri"/>
              </a:rPr>
              <a:t>prioritise</a:t>
            </a:r>
            <a:r>
              <a:rPr lang="en-US" sz="1400">
                <a:latin typeface="Calibri"/>
                <a:ea typeface="Nunito Sans" pitchFamily="34" charset="-122"/>
                <a:cs typeface="Calibri"/>
              </a:rPr>
              <a:t> quality standards and improved patient environments, building on the successful approaches developed this year to advance strategic infrastructure goals.</a:t>
            </a:r>
            <a:endParaRPr lang="en-US" sz="1400">
              <a:latin typeface="Calibri"/>
              <a:cs typeface="Calibri"/>
            </a:endParaRPr>
          </a:p>
        </p:txBody>
      </p:sp>
      <p:sp>
        <p:nvSpPr>
          <p:cNvPr id="13" name="Title 12">
            <a:extLst>
              <a:ext uri="{FF2B5EF4-FFF2-40B4-BE49-F238E27FC236}">
                <a16:creationId xmlns:a16="http://schemas.microsoft.com/office/drawing/2014/main" id="{5DCD2E9E-45A1-974C-1CB3-DA95F6E3FB75}"/>
              </a:ext>
            </a:extLst>
          </p:cNvPr>
          <p:cNvSpPr>
            <a:spLocks noGrp="1"/>
          </p:cNvSpPr>
          <p:nvPr>
            <p:ph type="title" idx="4294967295"/>
          </p:nvPr>
        </p:nvSpPr>
        <p:spPr>
          <a:xfrm>
            <a:off x="1129004" y="139439"/>
            <a:ext cx="7827665" cy="755650"/>
          </a:xfrm>
        </p:spPr>
        <p:txBody>
          <a:bodyPr>
            <a:normAutofit/>
          </a:bodyPr>
          <a:lstStyle/>
          <a:p>
            <a:pPr rtl="0" eaLnBrk="1" latinLnBrk="0" hangingPunct="1"/>
            <a:r>
              <a:rPr lang="en-US" sz="3000">
                <a:latin typeface="Calibri" panose="020F0502020204030204" pitchFamily="34" charset="0"/>
                <a:cs typeface="Calibri" panose="020F0502020204030204" pitchFamily="34" charset="0"/>
              </a:rPr>
              <a:t>Capital Process Improvements &amp; Future Plans</a:t>
            </a:r>
            <a:endParaRPr lang="en-GB" sz="300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B532946-2758-27BF-5169-AAD448871C39}"/>
              </a:ext>
            </a:extLst>
          </p:cNvPr>
          <p:cNvCxnSpPr>
            <a:cxnSpLocks/>
          </p:cNvCxnSpPr>
          <p:nvPr/>
        </p:nvCxnSpPr>
        <p:spPr>
          <a:xfrm>
            <a:off x="11701465" y="6500677"/>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03474BD2-9440-544A-4396-576B333D360C}"/>
              </a:ext>
            </a:extLst>
          </p:cNvPr>
          <p:cNvSpPr txBox="1">
            <a:spLocks/>
          </p:cNvSpPr>
          <p:nvPr/>
        </p:nvSpPr>
        <p:spPr>
          <a:xfrm>
            <a:off x="11619512" y="6135552"/>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679617" y="1571573"/>
            <a:ext cx="5777508" cy="3164892"/>
          </a:xfrm>
          <a:prstGeom prst="rect">
            <a:avLst/>
          </a:prstGeom>
          <a:noFill/>
          <a:ln/>
        </p:spPr>
        <p:txBody>
          <a:bodyPr wrap="square" lIns="0" tIns="0" rIns="0" bIns="0" rtlCol="0" anchor="t"/>
          <a:lstStyle/>
          <a:p>
            <a:r>
              <a:rPr lang="en-US" sz="1400">
                <a:latin typeface="Calibri"/>
                <a:ea typeface="Calibri"/>
                <a:cs typeface="Calibri"/>
              </a:rPr>
              <a:t>In October 2020, the Greener NHS National </a:t>
            </a:r>
            <a:r>
              <a:rPr lang="en-US" sz="1400" err="1">
                <a:latin typeface="Calibri"/>
                <a:ea typeface="Calibri"/>
                <a:cs typeface="Calibri"/>
              </a:rPr>
              <a:t>Programme</a:t>
            </a:r>
            <a:r>
              <a:rPr lang="en-US" sz="1400">
                <a:latin typeface="Calibri"/>
                <a:ea typeface="Calibri"/>
                <a:cs typeface="Calibri"/>
              </a:rPr>
              <a:t> published its strategy, Delivering a net zero National Health Service, outlining the impact of climate change on human health and on the delivery of healthcare and committing the NHS to becoming the world’s first net zero healthcare systems. </a:t>
            </a:r>
          </a:p>
          <a:p>
            <a:endParaRPr lang="en-US" sz="1400">
              <a:latin typeface="Calibri" panose="020F0502020204030204" pitchFamily="34" charset="0"/>
              <a:cs typeface="Calibri" panose="020F0502020204030204" pitchFamily="34" charset="0"/>
            </a:endParaRPr>
          </a:p>
          <a:p>
            <a:r>
              <a:rPr lang="en-US" sz="1400">
                <a:latin typeface="Calibri"/>
                <a:ea typeface="Calibri"/>
                <a:cs typeface="Calibri"/>
              </a:rPr>
              <a:t>The report set actions for the entire NHS to reach net zero carbon emissions by 2040 on direct emissions (80% by 2028-32) and 2045 on those we can influence (80% by 2036-2039). These actions include for NHS Trusts to develop local Green Plans detailing our approach to emissions reductions in line with national targets</a:t>
            </a:r>
          </a:p>
          <a:p>
            <a:endParaRPr lang="en-US" sz="1400">
              <a:latin typeface="Calibri" panose="020F0502020204030204" pitchFamily="34" charset="0"/>
              <a:cs typeface="Calibri" panose="020F0502020204030204" pitchFamily="34" charset="0"/>
            </a:endParaRPr>
          </a:p>
          <a:p>
            <a:r>
              <a:rPr lang="en-US" sz="1400">
                <a:latin typeface="Calibri"/>
                <a:ea typeface="Calibri"/>
                <a:cs typeface="Calibri"/>
              </a:rPr>
              <a:t>ELFT's first Green Plan covered the three-year period from 2022 to 2025 and as the Team embarks on the Green Plan update for the next three years it is helpful to look back at the last year of progress for this report and acknowledge those who have helped to make this plan a success. </a:t>
            </a:r>
          </a:p>
        </p:txBody>
      </p:sp>
      <p:sp>
        <p:nvSpPr>
          <p:cNvPr id="7" name="Title 6">
            <a:extLst>
              <a:ext uri="{FF2B5EF4-FFF2-40B4-BE49-F238E27FC236}">
                <a16:creationId xmlns:a16="http://schemas.microsoft.com/office/drawing/2014/main" id="{0B2E2AAE-E257-977D-52DE-49D4A79C4F22}"/>
              </a:ext>
            </a:extLst>
          </p:cNvPr>
          <p:cNvSpPr>
            <a:spLocks noGrp="1"/>
          </p:cNvSpPr>
          <p:nvPr>
            <p:ph type="title" idx="4294967295"/>
          </p:nvPr>
        </p:nvSpPr>
        <p:spPr>
          <a:xfrm>
            <a:off x="1156998" y="212692"/>
            <a:ext cx="7772400" cy="599071"/>
          </a:xfrm>
        </p:spPr>
        <p:txBody>
          <a:bodyPr>
            <a:normAutofit/>
          </a:bodyPr>
          <a:lstStyle/>
          <a:p>
            <a:r>
              <a:rPr lang="en-US" sz="3000">
                <a:latin typeface="Calibri" panose="020F0502020204030204" pitchFamily="34" charset="0"/>
                <a:cs typeface="Calibri" panose="020F0502020204030204" pitchFamily="34" charset="0"/>
              </a:rPr>
              <a:t>Sustainability Progress: Our Green Journey</a:t>
            </a:r>
            <a:endParaRPr lang="en-GB" sz="3000">
              <a:latin typeface="Calibri" panose="020F0502020204030204" pitchFamily="34" charset="0"/>
              <a:cs typeface="Calibri" panose="020F0502020204030204" pitchFamily="34" charset="0"/>
            </a:endParaRPr>
          </a:p>
        </p:txBody>
      </p:sp>
      <p:pic>
        <p:nvPicPr>
          <p:cNvPr id="3" name="Picture 2" descr="A group of people posing for a photo&#10;&#10;AI-generated content may be incorrect.">
            <a:extLst>
              <a:ext uri="{FF2B5EF4-FFF2-40B4-BE49-F238E27FC236}">
                <a16:creationId xmlns:a16="http://schemas.microsoft.com/office/drawing/2014/main" id="{3642130D-9B55-9723-9A19-94B828AF42E2}"/>
              </a:ext>
            </a:extLst>
          </p:cNvPr>
          <p:cNvPicPr>
            <a:picLocks noChangeAspect="1"/>
          </p:cNvPicPr>
          <p:nvPr/>
        </p:nvPicPr>
        <p:blipFill>
          <a:blip r:embed="rId3"/>
          <a:srcRect b="12011"/>
          <a:stretch/>
        </p:blipFill>
        <p:spPr>
          <a:xfrm>
            <a:off x="6797298" y="914399"/>
            <a:ext cx="4624235" cy="5327529"/>
          </a:xfrm>
          <a:prstGeom prst="rect">
            <a:avLst/>
          </a:prstGeom>
        </p:spPr>
      </p:pic>
      <p:cxnSp>
        <p:nvCxnSpPr>
          <p:cNvPr id="5" name="Straight Connector 4">
            <a:extLst>
              <a:ext uri="{FF2B5EF4-FFF2-40B4-BE49-F238E27FC236}">
                <a16:creationId xmlns:a16="http://schemas.microsoft.com/office/drawing/2014/main" id="{FC9F1D07-64F3-74E6-3A9E-C1D41D35E45F}"/>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C752FDC2-C873-5756-00EB-35FA94D7E184}"/>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4A8BE-06D6-051A-B27F-D7C6A5793328}"/>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755404DF-1FE6-FDEE-F38E-286FF8A450BF}"/>
              </a:ext>
            </a:extLst>
          </p:cNvPr>
          <p:cNvSpPr txBox="1">
            <a:spLocks/>
          </p:cNvSpPr>
          <p:nvPr/>
        </p:nvSpPr>
        <p:spPr>
          <a:xfrm>
            <a:off x="1144718" y="78686"/>
            <a:ext cx="6387158" cy="80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ea typeface="Nunito Sans Bold" pitchFamily="34" charset="-122"/>
                <a:cs typeface="Calibri" panose="020F0502020204030204" pitchFamily="34" charset="0"/>
              </a:rPr>
              <a:t>Executive Summary</a:t>
            </a:r>
            <a:endParaRPr lang="en-GB" sz="3200" dirty="0">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51974724-0035-A634-6166-4FCE613ABF62}"/>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E04CE2D-AAEF-4E1A-7A83-8DD3C6F41D17}"/>
              </a:ext>
            </a:extLst>
          </p:cNvPr>
          <p:cNvSpPr txBox="1">
            <a:spLocks/>
          </p:cNvSpPr>
          <p:nvPr/>
        </p:nvSpPr>
        <p:spPr>
          <a:xfrm>
            <a:off x="625480" y="1058580"/>
            <a:ext cx="11075985" cy="56538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accent4"/>
                </a:solidFill>
                <a:latin typeface="+mj-lt"/>
                <a:ea typeface="+mj-ea"/>
                <a:cs typeface="+mj-cs"/>
              </a:defRPr>
            </a:lvl1pPr>
          </a:lstStyle>
          <a:p>
            <a:pPr>
              <a:lnSpc>
                <a:spcPct val="115000"/>
              </a:lnSpc>
              <a:spcAft>
                <a:spcPts val="800"/>
              </a:spcAft>
              <a:buNone/>
            </a:pPr>
            <a:r>
              <a:rPr lang="en-GB" sz="1400" kern="100" dirty="0">
                <a:solidFill>
                  <a:schemeClr val="tx1"/>
                </a:solidFill>
                <a:effectLst/>
                <a:latin typeface="+mn-lt"/>
                <a:ea typeface="Aptos" panose="020B0004020202020204" pitchFamily="34" charset="0"/>
                <a:cs typeface="Times New Roman" panose="02020603050405020304" pitchFamily="18" charset="0"/>
              </a:rPr>
              <a:t>This report reviews the work of the Estates, Facilities and Capital Development Directorate during 2024/25 and outlines priorities for the year ahead. It reflects a period of sustained activity across capital delivery, facilities management, sustainability, compliance and property strategy, with a clear focus on supporting the Trust’s wider objectives.</a:t>
            </a:r>
          </a:p>
          <a:p>
            <a:pPr>
              <a:lnSpc>
                <a:spcPct val="115000"/>
              </a:lnSpc>
              <a:spcAft>
                <a:spcPts val="800"/>
              </a:spcAft>
              <a:buNone/>
            </a:pPr>
            <a:r>
              <a:rPr lang="en-GB" sz="1400" kern="100" dirty="0">
                <a:solidFill>
                  <a:schemeClr val="tx1"/>
                </a:solidFill>
                <a:effectLst/>
                <a:latin typeface="+mn-lt"/>
                <a:ea typeface="Aptos" panose="020B0004020202020204" pitchFamily="34" charset="0"/>
                <a:cs typeface="Times New Roman" panose="02020603050405020304" pitchFamily="18" charset="0"/>
              </a:rPr>
              <a:t>Significant progress has been made in improving the condition and use of the estate. This includes exiting unsuitable properties, delivering capital projects, and improving space utilisation to support better service delivery. Capital investment has been targeted through a more structured approach to prioritisation, enabling high-impact improvements and sourcing additional funding for energy efficiency schemes.</a:t>
            </a:r>
          </a:p>
          <a:p>
            <a:pPr>
              <a:lnSpc>
                <a:spcPct val="115000"/>
              </a:lnSpc>
              <a:spcAft>
                <a:spcPts val="800"/>
              </a:spcAft>
              <a:buNone/>
            </a:pPr>
            <a:r>
              <a:rPr lang="en-GB" sz="1400" kern="100" dirty="0">
                <a:solidFill>
                  <a:schemeClr val="tx1"/>
                </a:solidFill>
                <a:effectLst/>
                <a:latin typeface="+mn-lt"/>
                <a:ea typeface="Aptos" panose="020B0004020202020204" pitchFamily="34" charset="0"/>
                <a:cs typeface="Times New Roman" panose="02020603050405020304" pitchFamily="18" charset="0"/>
              </a:rPr>
              <a:t>The green team has driven forward sustainability goals through staff engagement, investment in renewables, and reductions in energy use and waste – which supports efficiency targets by reducing spend. At the same time, key risks such as backlog maintenance and contractor performance have been managed through strengthened planning, procurement and contracts oversight.</a:t>
            </a:r>
          </a:p>
          <a:p>
            <a:pPr>
              <a:lnSpc>
                <a:spcPct val="115000"/>
              </a:lnSpc>
              <a:spcAft>
                <a:spcPts val="800"/>
              </a:spcAft>
              <a:buNone/>
            </a:pPr>
            <a:r>
              <a:rPr lang="en-GB" sz="1400" kern="100" dirty="0">
                <a:solidFill>
                  <a:schemeClr val="tx1"/>
                </a:solidFill>
                <a:effectLst/>
                <a:latin typeface="+mn-lt"/>
                <a:ea typeface="Aptos" panose="020B0004020202020204" pitchFamily="34" charset="0"/>
                <a:cs typeface="Times New Roman" panose="02020603050405020304" pitchFamily="18" charset="0"/>
              </a:rPr>
              <a:t>We are grateful to all those who have supported our work over the past year. The progress made would not have been possible without the commitment and collaboration of our clinical colleagues, service leads, corporate teams, service users and system partners. Their insight, engagement and practical support have been central to shaping and delivering improvements across our environment and services.</a:t>
            </a:r>
          </a:p>
          <a:p>
            <a:pPr>
              <a:lnSpc>
                <a:spcPct val="115000"/>
              </a:lnSpc>
              <a:spcAft>
                <a:spcPts val="800"/>
              </a:spcAft>
              <a:buNone/>
            </a:pPr>
            <a:r>
              <a:rPr lang="en-GB" sz="1400" kern="100" dirty="0">
                <a:solidFill>
                  <a:schemeClr val="tx1"/>
                </a:solidFill>
                <a:effectLst/>
                <a:latin typeface="+mn-lt"/>
                <a:ea typeface="Aptos" panose="020B0004020202020204" pitchFamily="34" charset="0"/>
                <a:cs typeface="Times New Roman" panose="02020603050405020304" pitchFamily="18" charset="0"/>
              </a:rPr>
              <a:t>Looking ahead to 2025/26, the focus will include completing the Trust-wide space survey, enhancing accessibility, refreshing the Green Plan, supporting efficiency targets and finalising a long-term capital pipeline to ensure the estate continues to meet the needs of service users, staff and services.</a:t>
            </a:r>
          </a:p>
          <a:p>
            <a:pPr>
              <a:lnSpc>
                <a:spcPct val="115000"/>
              </a:lnSpc>
              <a:spcAft>
                <a:spcPts val="800"/>
              </a:spcAft>
              <a:buNone/>
            </a:pPr>
            <a:endParaRPr lang="en-GB" sz="1400" kern="100" dirty="0">
              <a:solidFill>
                <a:schemeClr val="tx1"/>
              </a:solidFill>
              <a:latin typeface="+mn-lt"/>
              <a:ea typeface="Aptos" panose="020B0004020202020204" pitchFamily="34" charset="0"/>
              <a:cs typeface="Times New Roman" panose="02020603050405020304" pitchFamily="18" charset="0"/>
            </a:endParaRPr>
          </a:p>
          <a:p>
            <a:pPr>
              <a:lnSpc>
                <a:spcPct val="115000"/>
              </a:lnSpc>
              <a:spcAft>
                <a:spcPts val="800"/>
              </a:spcAft>
              <a:buNone/>
            </a:pPr>
            <a:r>
              <a:rPr lang="en-GB" sz="1400" kern="100" dirty="0">
                <a:solidFill>
                  <a:schemeClr val="tx1"/>
                </a:solidFill>
                <a:effectLst/>
                <a:latin typeface="+mn-lt"/>
                <a:ea typeface="Aptos" panose="020B0004020202020204" pitchFamily="34" charset="0"/>
                <a:cs typeface="Times New Roman" panose="02020603050405020304" pitchFamily="18" charset="0"/>
              </a:rPr>
              <a:t>								David Stevens</a:t>
            </a:r>
            <a:br>
              <a:rPr lang="en-GB" sz="1400" kern="100" dirty="0">
                <a:solidFill>
                  <a:schemeClr val="tx1"/>
                </a:solidFill>
                <a:effectLst/>
                <a:latin typeface="+mn-lt"/>
                <a:ea typeface="Aptos" panose="020B0004020202020204" pitchFamily="34" charset="0"/>
                <a:cs typeface="Times New Roman" panose="02020603050405020304" pitchFamily="18" charset="0"/>
              </a:rPr>
            </a:br>
            <a:r>
              <a:rPr lang="en-GB" sz="1400" kern="100" dirty="0">
                <a:solidFill>
                  <a:schemeClr val="tx1"/>
                </a:solidFill>
                <a:effectLst/>
                <a:latin typeface="+mn-lt"/>
                <a:ea typeface="Aptos" panose="020B0004020202020204" pitchFamily="34" charset="0"/>
                <a:cs typeface="Times New Roman" panose="02020603050405020304" pitchFamily="18" charset="0"/>
              </a:rPr>
              <a:t>								</a:t>
            </a:r>
            <a:r>
              <a:rPr lang="en-GB" sz="1400" kern="100" dirty="0">
                <a:solidFill>
                  <a:schemeClr val="tx1"/>
                </a:solidFill>
                <a:latin typeface="+mn-lt"/>
                <a:ea typeface="Aptos" panose="020B0004020202020204" pitchFamily="34" charset="0"/>
                <a:cs typeface="Times New Roman" panose="02020603050405020304" pitchFamily="18" charset="0"/>
              </a:rPr>
              <a:t>Director of Estates, Facilities &amp; Capital Development</a:t>
            </a:r>
            <a:br>
              <a:rPr lang="en-GB" sz="1400" kern="100" dirty="0">
                <a:solidFill>
                  <a:schemeClr val="tx1"/>
                </a:solidFill>
                <a:latin typeface="+mn-lt"/>
                <a:ea typeface="Aptos" panose="020B0004020202020204" pitchFamily="34" charset="0"/>
                <a:cs typeface="Times New Roman" panose="02020603050405020304" pitchFamily="18" charset="0"/>
              </a:rPr>
            </a:br>
            <a:r>
              <a:rPr lang="en-GB" sz="1400" kern="100" dirty="0">
                <a:solidFill>
                  <a:schemeClr val="tx1"/>
                </a:solidFill>
                <a:latin typeface="+mn-lt"/>
                <a:ea typeface="Aptos" panose="020B0004020202020204" pitchFamily="34" charset="0"/>
                <a:cs typeface="Times New Roman" panose="02020603050405020304" pitchFamily="18" charset="0"/>
              </a:rPr>
              <a:t>								May 2025</a:t>
            </a:r>
            <a:endParaRPr lang="en-GB" sz="1400" kern="100" dirty="0">
              <a:solidFill>
                <a:schemeClr val="tx1"/>
              </a:solidFill>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9A0F7A7-56B7-260D-35CB-73DB7E76A42A}"/>
              </a:ext>
            </a:extLst>
          </p:cNvPr>
          <p:cNvSpPr txBox="1"/>
          <p:nvPr/>
        </p:nvSpPr>
        <p:spPr>
          <a:xfrm>
            <a:off x="11701465" y="6345900"/>
            <a:ext cx="289250" cy="369332"/>
          </a:xfrm>
          <a:prstGeom prst="rect">
            <a:avLst/>
          </a:prstGeom>
          <a:noFill/>
        </p:spPr>
        <p:txBody>
          <a:bodyPr wrap="square" rtlCol="0">
            <a:spAutoFit/>
          </a:bodyPr>
          <a:lstStyle/>
          <a:p>
            <a:r>
              <a:rPr lang="en-GB" dirty="0"/>
              <a:t>2</a:t>
            </a:r>
          </a:p>
        </p:txBody>
      </p:sp>
      <p:pic>
        <p:nvPicPr>
          <p:cNvPr id="11" name="Picture 10">
            <a:extLst>
              <a:ext uri="{FF2B5EF4-FFF2-40B4-BE49-F238E27FC236}">
                <a16:creationId xmlns:a16="http://schemas.microsoft.com/office/drawing/2014/main" id="{A912DCC1-91B4-EE5A-C646-3108A236ABDD}"/>
              </a:ext>
            </a:extLst>
          </p:cNvPr>
          <p:cNvPicPr>
            <a:picLocks noChangeAspect="1"/>
          </p:cNvPicPr>
          <p:nvPr/>
        </p:nvPicPr>
        <p:blipFill>
          <a:blip r:embed="rId2"/>
          <a:stretch>
            <a:fillRect/>
          </a:stretch>
        </p:blipFill>
        <p:spPr>
          <a:xfrm>
            <a:off x="6352788" y="4973853"/>
            <a:ext cx="1267065" cy="1651133"/>
          </a:xfrm>
          <a:prstGeom prst="rect">
            <a:avLst/>
          </a:prstGeom>
        </p:spPr>
      </p:pic>
    </p:spTree>
    <p:extLst>
      <p:ext uri="{BB962C8B-B14F-4D97-AF65-F5344CB8AC3E}">
        <p14:creationId xmlns:p14="http://schemas.microsoft.com/office/powerpoint/2010/main" val="2197037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557014" y="1024902"/>
            <a:ext cx="5107583" cy="525165"/>
          </a:xfrm>
          <a:prstGeom prst="rect">
            <a:avLst/>
          </a:prstGeom>
          <a:noFill/>
          <a:ln/>
        </p:spPr>
        <p:txBody>
          <a:bodyPr wrap="none" lIns="0" tIns="0" rIns="0" bIns="0" rtlCol="0" anchor="t"/>
          <a:lstStyle/>
          <a:p>
            <a:pPr algn="ctr">
              <a:lnSpc>
                <a:spcPts val="4125"/>
              </a:lnSpc>
            </a:pPr>
            <a:r>
              <a:rPr lang="en-US" sz="4100" b="1">
                <a:latin typeface="Calibri" panose="020F0502020204030204" pitchFamily="34" charset="0"/>
                <a:ea typeface="Nunito Sans Bold" pitchFamily="34" charset="-122"/>
                <a:cs typeface="Calibri" panose="020F0502020204030204" pitchFamily="34" charset="0"/>
              </a:rPr>
              <a:t>6.2%</a:t>
            </a:r>
            <a:endParaRPr lang="en-US" sz="4100">
              <a:latin typeface="Calibri" panose="020F0502020204030204" pitchFamily="34" charset="0"/>
              <a:cs typeface="Calibri" panose="020F0502020204030204" pitchFamily="34" charset="0"/>
            </a:endParaRPr>
          </a:p>
        </p:txBody>
      </p:sp>
      <p:sp>
        <p:nvSpPr>
          <p:cNvPr id="4" name="Text 2"/>
          <p:cNvSpPr/>
          <p:nvPr/>
        </p:nvSpPr>
        <p:spPr>
          <a:xfrm>
            <a:off x="2116138" y="1749000"/>
            <a:ext cx="1989336" cy="248643"/>
          </a:xfrm>
          <a:prstGeom prst="rect">
            <a:avLst/>
          </a:prstGeom>
          <a:noFill/>
          <a:ln/>
        </p:spPr>
        <p:txBody>
          <a:bodyPr wrap="none" lIns="0" tIns="0" rIns="0" bIns="0" rtlCol="0" anchor="t"/>
          <a:lstStyle/>
          <a:p>
            <a:pPr algn="ctr">
              <a:lnSpc>
                <a:spcPts val="1917"/>
              </a:lnSpc>
            </a:pPr>
            <a:r>
              <a:rPr lang="en-US" sz="1542" b="1">
                <a:latin typeface="Calibri" panose="020F0502020204030204" pitchFamily="34" charset="0"/>
                <a:ea typeface="Nunito Sans Bold" pitchFamily="34" charset="-122"/>
                <a:cs typeface="Calibri" panose="020F0502020204030204" pitchFamily="34" charset="0"/>
              </a:rPr>
              <a:t>Gas Reduction</a:t>
            </a:r>
            <a:endParaRPr lang="en-US" sz="1542">
              <a:latin typeface="Calibri" panose="020F0502020204030204" pitchFamily="34" charset="0"/>
              <a:cs typeface="Calibri" panose="020F0502020204030204" pitchFamily="34" charset="0"/>
            </a:endParaRPr>
          </a:p>
        </p:txBody>
      </p:sp>
      <p:sp>
        <p:nvSpPr>
          <p:cNvPr id="5" name="Text 3"/>
          <p:cNvSpPr/>
          <p:nvPr/>
        </p:nvSpPr>
        <p:spPr>
          <a:xfrm>
            <a:off x="557014" y="2093090"/>
            <a:ext cx="5107583" cy="254595"/>
          </a:xfrm>
          <a:prstGeom prst="rect">
            <a:avLst/>
          </a:prstGeom>
          <a:noFill/>
          <a:ln/>
        </p:spPr>
        <p:txBody>
          <a:bodyPr wrap="none" lIns="0" tIns="0" rIns="0" bIns="0" rtlCol="0" anchor="t"/>
          <a:lstStyle/>
          <a:p>
            <a:pPr algn="ctr">
              <a:lnSpc>
                <a:spcPts val="2000"/>
              </a:lnSpc>
            </a:pPr>
            <a:r>
              <a:rPr lang="en-US" sz="1250">
                <a:latin typeface="Calibri" panose="020F0502020204030204" pitchFamily="34" charset="0"/>
                <a:ea typeface="Nunito Sans" pitchFamily="34" charset="-122"/>
                <a:cs typeface="Calibri" panose="020F0502020204030204" pitchFamily="34" charset="0"/>
              </a:rPr>
              <a:t>Decrease in gas usage compared to previous year</a:t>
            </a:r>
            <a:endParaRPr lang="en-US" sz="1250">
              <a:latin typeface="Calibri" panose="020F0502020204030204" pitchFamily="34" charset="0"/>
              <a:cs typeface="Calibri" panose="020F0502020204030204" pitchFamily="34" charset="0"/>
            </a:endParaRPr>
          </a:p>
        </p:txBody>
      </p:sp>
      <p:sp>
        <p:nvSpPr>
          <p:cNvPr id="6" name="Text 4"/>
          <p:cNvSpPr/>
          <p:nvPr/>
        </p:nvSpPr>
        <p:spPr>
          <a:xfrm>
            <a:off x="5903317" y="1024902"/>
            <a:ext cx="5107682" cy="525165"/>
          </a:xfrm>
          <a:prstGeom prst="rect">
            <a:avLst/>
          </a:prstGeom>
          <a:noFill/>
          <a:ln/>
        </p:spPr>
        <p:txBody>
          <a:bodyPr wrap="none" lIns="0" tIns="0" rIns="0" bIns="0" rtlCol="0" anchor="t"/>
          <a:lstStyle/>
          <a:p>
            <a:pPr algn="ctr">
              <a:lnSpc>
                <a:spcPts val="4125"/>
              </a:lnSpc>
            </a:pPr>
            <a:r>
              <a:rPr lang="en-US" sz="4125" b="1">
                <a:latin typeface="Calibri" panose="020F0502020204030204" pitchFamily="34" charset="0"/>
                <a:ea typeface="Nunito Sans Bold" pitchFamily="34" charset="-122"/>
                <a:cs typeface="Calibri" panose="020F0502020204030204" pitchFamily="34" charset="0"/>
              </a:rPr>
              <a:t>32%</a:t>
            </a:r>
            <a:endParaRPr lang="en-US" sz="4125">
              <a:latin typeface="Calibri" panose="020F0502020204030204" pitchFamily="34" charset="0"/>
              <a:cs typeface="Calibri" panose="020F0502020204030204" pitchFamily="34" charset="0"/>
            </a:endParaRPr>
          </a:p>
        </p:txBody>
      </p:sp>
      <p:sp>
        <p:nvSpPr>
          <p:cNvPr id="7" name="Text 5"/>
          <p:cNvSpPr/>
          <p:nvPr/>
        </p:nvSpPr>
        <p:spPr>
          <a:xfrm>
            <a:off x="7462441" y="1749000"/>
            <a:ext cx="1989336" cy="248643"/>
          </a:xfrm>
          <a:prstGeom prst="rect">
            <a:avLst/>
          </a:prstGeom>
          <a:noFill/>
          <a:ln/>
        </p:spPr>
        <p:txBody>
          <a:bodyPr wrap="none" lIns="0" tIns="0" rIns="0" bIns="0" rtlCol="0" anchor="t"/>
          <a:lstStyle/>
          <a:p>
            <a:pPr algn="ctr">
              <a:lnSpc>
                <a:spcPts val="1917"/>
              </a:lnSpc>
            </a:pPr>
            <a:r>
              <a:rPr lang="en-US" sz="1542" b="1">
                <a:latin typeface="Calibri" panose="020F0502020204030204" pitchFamily="34" charset="0"/>
                <a:ea typeface="Nunito Sans Bold" pitchFamily="34" charset="-122"/>
                <a:cs typeface="Calibri" panose="020F0502020204030204" pitchFamily="34" charset="0"/>
              </a:rPr>
              <a:t>Recycling Rate</a:t>
            </a:r>
            <a:endParaRPr lang="en-US" sz="1542">
              <a:latin typeface="Calibri" panose="020F0502020204030204" pitchFamily="34" charset="0"/>
              <a:cs typeface="Calibri" panose="020F0502020204030204" pitchFamily="34" charset="0"/>
            </a:endParaRPr>
          </a:p>
        </p:txBody>
      </p:sp>
      <p:sp>
        <p:nvSpPr>
          <p:cNvPr id="8" name="Text 6"/>
          <p:cNvSpPr/>
          <p:nvPr/>
        </p:nvSpPr>
        <p:spPr>
          <a:xfrm>
            <a:off x="5903317" y="2093090"/>
            <a:ext cx="5107682" cy="254595"/>
          </a:xfrm>
          <a:prstGeom prst="rect">
            <a:avLst/>
          </a:prstGeom>
          <a:noFill/>
          <a:ln/>
        </p:spPr>
        <p:txBody>
          <a:bodyPr wrap="none" lIns="0" tIns="0" rIns="0" bIns="0" rtlCol="0" anchor="t"/>
          <a:lstStyle/>
          <a:p>
            <a:pPr algn="ctr">
              <a:lnSpc>
                <a:spcPts val="2000"/>
              </a:lnSpc>
            </a:pPr>
            <a:r>
              <a:rPr lang="en-US" sz="1250">
                <a:latin typeface="Calibri" panose="020F0502020204030204" pitchFamily="34" charset="0"/>
                <a:ea typeface="Nunito Sans" pitchFamily="34" charset="-122"/>
                <a:cs typeface="Calibri" panose="020F0502020204030204" pitchFamily="34" charset="0"/>
              </a:rPr>
              <a:t>Up from 25%, on track for 35% target</a:t>
            </a:r>
            <a:endParaRPr lang="en-US" sz="1250">
              <a:latin typeface="Calibri" panose="020F0502020204030204" pitchFamily="34" charset="0"/>
              <a:cs typeface="Calibri" panose="020F0502020204030204" pitchFamily="34" charset="0"/>
            </a:endParaRPr>
          </a:p>
        </p:txBody>
      </p:sp>
      <p:sp>
        <p:nvSpPr>
          <p:cNvPr id="9" name="Text 7"/>
          <p:cNvSpPr/>
          <p:nvPr/>
        </p:nvSpPr>
        <p:spPr>
          <a:xfrm>
            <a:off x="557014" y="2663375"/>
            <a:ext cx="5107583" cy="525165"/>
          </a:xfrm>
          <a:prstGeom prst="rect">
            <a:avLst/>
          </a:prstGeom>
          <a:noFill/>
          <a:ln/>
        </p:spPr>
        <p:txBody>
          <a:bodyPr wrap="none" lIns="0" tIns="0" rIns="0" bIns="0" rtlCol="0" anchor="t"/>
          <a:lstStyle/>
          <a:p>
            <a:pPr algn="ctr">
              <a:lnSpc>
                <a:spcPts val="4125"/>
              </a:lnSpc>
            </a:pPr>
            <a:r>
              <a:rPr lang="en-US" sz="4125" b="1">
                <a:latin typeface="Calibri" panose="020F0502020204030204" pitchFamily="34" charset="0"/>
                <a:ea typeface="Nunito Sans Bold" pitchFamily="34" charset="-122"/>
                <a:cs typeface="Calibri" panose="020F0502020204030204" pitchFamily="34" charset="0"/>
              </a:rPr>
              <a:t>£240k</a:t>
            </a:r>
            <a:endParaRPr lang="en-US" sz="4125">
              <a:latin typeface="Calibri" panose="020F0502020204030204" pitchFamily="34" charset="0"/>
              <a:cs typeface="Calibri" panose="020F0502020204030204" pitchFamily="34" charset="0"/>
            </a:endParaRPr>
          </a:p>
        </p:txBody>
      </p:sp>
      <p:sp>
        <p:nvSpPr>
          <p:cNvPr id="10" name="Text 8"/>
          <p:cNvSpPr/>
          <p:nvPr/>
        </p:nvSpPr>
        <p:spPr>
          <a:xfrm>
            <a:off x="2116138" y="3367532"/>
            <a:ext cx="1989336" cy="248643"/>
          </a:xfrm>
          <a:prstGeom prst="rect">
            <a:avLst/>
          </a:prstGeom>
          <a:noFill/>
          <a:ln/>
        </p:spPr>
        <p:txBody>
          <a:bodyPr wrap="none" lIns="0" tIns="0" rIns="0" bIns="0" rtlCol="0" anchor="t"/>
          <a:lstStyle/>
          <a:p>
            <a:pPr algn="ctr">
              <a:lnSpc>
                <a:spcPts val="1917"/>
              </a:lnSpc>
            </a:pPr>
            <a:r>
              <a:rPr lang="en-US" sz="1542" b="1">
                <a:latin typeface="Calibri" panose="020F0502020204030204" pitchFamily="34" charset="0"/>
                <a:ea typeface="Nunito Sans Bold" pitchFamily="34" charset="-122"/>
                <a:cs typeface="Calibri" panose="020F0502020204030204" pitchFamily="34" charset="0"/>
              </a:rPr>
              <a:t>Cost Savings</a:t>
            </a:r>
            <a:endParaRPr lang="en-US" sz="1542">
              <a:latin typeface="Calibri" panose="020F0502020204030204" pitchFamily="34" charset="0"/>
              <a:cs typeface="Calibri" panose="020F0502020204030204" pitchFamily="34" charset="0"/>
            </a:endParaRPr>
          </a:p>
        </p:txBody>
      </p:sp>
      <p:sp>
        <p:nvSpPr>
          <p:cNvPr id="11" name="Text 9"/>
          <p:cNvSpPr/>
          <p:nvPr/>
        </p:nvSpPr>
        <p:spPr>
          <a:xfrm>
            <a:off x="557014" y="3711622"/>
            <a:ext cx="5107583" cy="254595"/>
          </a:xfrm>
          <a:prstGeom prst="rect">
            <a:avLst/>
          </a:prstGeom>
          <a:noFill/>
          <a:ln/>
        </p:spPr>
        <p:txBody>
          <a:bodyPr wrap="none" lIns="0" tIns="0" rIns="0" bIns="0" rtlCol="0" anchor="t"/>
          <a:lstStyle/>
          <a:p>
            <a:pPr algn="ctr">
              <a:lnSpc>
                <a:spcPts val="2000"/>
              </a:lnSpc>
            </a:pPr>
            <a:r>
              <a:rPr lang="en-US" sz="1250">
                <a:latin typeface="Calibri" panose="020F0502020204030204" pitchFamily="34" charset="0"/>
                <a:ea typeface="Nunito Sans" pitchFamily="34" charset="-122"/>
                <a:cs typeface="Calibri" panose="020F0502020204030204" pitchFamily="34" charset="0"/>
              </a:rPr>
              <a:t>Delivered across utilities and waste budget</a:t>
            </a:r>
            <a:endParaRPr lang="en-US" sz="1250">
              <a:latin typeface="Calibri" panose="020F0502020204030204" pitchFamily="34" charset="0"/>
              <a:cs typeface="Calibri" panose="020F0502020204030204" pitchFamily="34" charset="0"/>
            </a:endParaRPr>
          </a:p>
        </p:txBody>
      </p:sp>
      <p:sp>
        <p:nvSpPr>
          <p:cNvPr id="12" name="Text 10"/>
          <p:cNvSpPr/>
          <p:nvPr/>
        </p:nvSpPr>
        <p:spPr>
          <a:xfrm>
            <a:off x="5903317" y="2643433"/>
            <a:ext cx="5107682" cy="525165"/>
          </a:xfrm>
          <a:prstGeom prst="rect">
            <a:avLst/>
          </a:prstGeom>
          <a:noFill/>
          <a:ln/>
        </p:spPr>
        <p:txBody>
          <a:bodyPr wrap="none" lIns="0" tIns="0" rIns="0" bIns="0" rtlCol="0" anchor="t"/>
          <a:lstStyle/>
          <a:p>
            <a:pPr algn="ctr">
              <a:lnSpc>
                <a:spcPts val="4125"/>
              </a:lnSpc>
            </a:pPr>
            <a:r>
              <a:rPr lang="en-US" sz="4125" b="1">
                <a:latin typeface="Calibri" panose="020F0502020204030204" pitchFamily="34" charset="0"/>
                <a:ea typeface="Nunito Sans Bold" pitchFamily="34" charset="-122"/>
                <a:cs typeface="Calibri" panose="020F0502020204030204" pitchFamily="34" charset="0"/>
              </a:rPr>
              <a:t>300+</a:t>
            </a:r>
            <a:endParaRPr lang="en-US" sz="4125">
              <a:latin typeface="Calibri" panose="020F0502020204030204" pitchFamily="34" charset="0"/>
              <a:cs typeface="Calibri" panose="020F0502020204030204" pitchFamily="34" charset="0"/>
            </a:endParaRPr>
          </a:p>
        </p:txBody>
      </p:sp>
      <p:sp>
        <p:nvSpPr>
          <p:cNvPr id="13" name="Text 11"/>
          <p:cNvSpPr/>
          <p:nvPr/>
        </p:nvSpPr>
        <p:spPr>
          <a:xfrm>
            <a:off x="7462441" y="3367532"/>
            <a:ext cx="1989336" cy="248643"/>
          </a:xfrm>
          <a:prstGeom prst="rect">
            <a:avLst/>
          </a:prstGeom>
          <a:noFill/>
          <a:ln/>
        </p:spPr>
        <p:txBody>
          <a:bodyPr wrap="none" lIns="0" tIns="0" rIns="0" bIns="0" rtlCol="0" anchor="t"/>
          <a:lstStyle/>
          <a:p>
            <a:pPr algn="ctr">
              <a:lnSpc>
                <a:spcPts val="1917"/>
              </a:lnSpc>
            </a:pPr>
            <a:r>
              <a:rPr lang="en-US" sz="1500" b="1">
                <a:latin typeface="Calibri" panose="020F0502020204030204" pitchFamily="34" charset="0"/>
                <a:cs typeface="Calibri" panose="020F0502020204030204" pitchFamily="34" charset="0"/>
              </a:rPr>
              <a:t>Members of Climate Network</a:t>
            </a:r>
            <a:endParaRPr lang="en-US" sz="1542">
              <a:latin typeface="Calibri" panose="020F0502020204030204" pitchFamily="34" charset="0"/>
              <a:cs typeface="Calibri" panose="020F0502020204030204" pitchFamily="34" charset="0"/>
            </a:endParaRPr>
          </a:p>
        </p:txBody>
      </p:sp>
      <p:sp>
        <p:nvSpPr>
          <p:cNvPr id="14" name="Text 12"/>
          <p:cNvSpPr/>
          <p:nvPr/>
        </p:nvSpPr>
        <p:spPr>
          <a:xfrm>
            <a:off x="5903317" y="3711622"/>
            <a:ext cx="5107682" cy="254595"/>
          </a:xfrm>
          <a:prstGeom prst="rect">
            <a:avLst/>
          </a:prstGeom>
          <a:noFill/>
          <a:ln/>
        </p:spPr>
        <p:txBody>
          <a:bodyPr wrap="none" lIns="0" tIns="0" rIns="0" bIns="0" rtlCol="0" anchor="t"/>
          <a:lstStyle/>
          <a:p>
            <a:pPr algn="ctr">
              <a:lnSpc>
                <a:spcPts val="2000"/>
              </a:lnSpc>
            </a:pPr>
            <a:r>
              <a:rPr lang="en-US" sz="1250">
                <a:latin typeface="Calibri" panose="020F0502020204030204" pitchFamily="34" charset="0"/>
                <a:cs typeface="Calibri" panose="020F0502020204030204" pitchFamily="34" charset="0"/>
              </a:rPr>
              <a:t>35 active climate champions</a:t>
            </a:r>
          </a:p>
        </p:txBody>
      </p:sp>
      <p:sp>
        <p:nvSpPr>
          <p:cNvPr id="15" name="Text 13"/>
          <p:cNvSpPr/>
          <p:nvPr/>
        </p:nvSpPr>
        <p:spPr>
          <a:xfrm>
            <a:off x="770480" y="4123783"/>
            <a:ext cx="10651039" cy="2144193"/>
          </a:xfrm>
          <a:prstGeom prst="rect">
            <a:avLst/>
          </a:prstGeom>
          <a:noFill/>
          <a:ln/>
        </p:spPr>
        <p:txBody>
          <a:bodyPr wrap="square" lIns="0" tIns="0" rIns="0" bIns="0" rtlCol="0" anchor="t"/>
          <a:lstStyle/>
          <a:p>
            <a:pPr>
              <a:lnSpc>
                <a:spcPts val="2000"/>
              </a:lnSpc>
            </a:pPr>
            <a:r>
              <a:rPr lang="en-US" sz="1400">
                <a:latin typeface="Calibri"/>
                <a:ea typeface="Nunito Sans" pitchFamily="34" charset="-122"/>
                <a:cs typeface="Calibri"/>
              </a:rPr>
              <a:t>The ELFT energy efficiency initiatives have yielded impressive results, with a 6.2% reduction in gas usage. However, electricity consumption increased by 2.3% due to the strategic transition away from gas-powered systems. </a:t>
            </a:r>
            <a:r>
              <a:rPr lang="en-GB" sz="1400">
                <a:latin typeface="Calibri"/>
                <a:ea typeface="Nunito Sans" pitchFamily="34" charset="-122"/>
                <a:cs typeface="Calibri"/>
              </a:rPr>
              <a:t>Funding was secured for LED lighting upgrades and solar PV installations at the John Howard Centre and </a:t>
            </a:r>
            <a:r>
              <a:rPr lang="en-GB" sz="1400" err="1">
                <a:latin typeface="Calibri"/>
                <a:ea typeface="Nunito Sans" pitchFamily="34" charset="-122"/>
                <a:cs typeface="Calibri"/>
              </a:rPr>
              <a:t>NCfMH</a:t>
            </a:r>
            <a:r>
              <a:rPr lang="en-GB" sz="1400">
                <a:latin typeface="Calibri"/>
                <a:ea typeface="Nunito Sans" pitchFamily="34" charset="-122"/>
                <a:cs typeface="Calibri"/>
              </a:rPr>
              <a:t>. Once complete, these initiatives will significantly reduce energy consumption and carbon emissions</a:t>
            </a:r>
            <a:r>
              <a:rPr lang="en-US" sz="1400">
                <a:latin typeface="Calibri"/>
                <a:ea typeface="Nunito Sans" pitchFamily="34" charset="-122"/>
                <a:cs typeface="Calibri"/>
              </a:rPr>
              <a:t>. </a:t>
            </a:r>
          </a:p>
          <a:p>
            <a:pPr>
              <a:lnSpc>
                <a:spcPts val="2000"/>
              </a:lnSpc>
            </a:pPr>
            <a:endParaRPr lang="en-US" sz="800">
              <a:latin typeface="Calibri" panose="020F0502020204030204" pitchFamily="34" charset="0"/>
              <a:ea typeface="Nunito Sans" pitchFamily="34" charset="-122"/>
              <a:cs typeface="Calibri" panose="020F0502020204030204" pitchFamily="34" charset="0"/>
            </a:endParaRPr>
          </a:p>
          <a:p>
            <a:pPr>
              <a:lnSpc>
                <a:spcPts val="2000"/>
              </a:lnSpc>
            </a:pPr>
            <a:r>
              <a:rPr lang="en-GB" sz="1400">
                <a:latin typeface="Calibri"/>
                <a:ea typeface="Nunito Sans" pitchFamily="34" charset="-122"/>
                <a:cs typeface="Calibri"/>
              </a:rPr>
              <a:t>The Green Champions network now includes more than 300 staff members, with over 30 active participants. Service users are also playing a key role in shaping the next Green Plan, supported by a dedicated People Participation Lead for sustainability. Thanks for the progress of this initiative and many others must go to our dedicated clinical leads for sustainability as well as all stakeholders that have had a hand in helping to move this forward. </a:t>
            </a:r>
            <a:endParaRPr lang="en-US" sz="1400">
              <a:latin typeface="Calibri" panose="020F0502020204030204" pitchFamily="34" charset="0"/>
              <a:cs typeface="Calibri" panose="020F0502020204030204" pitchFamily="34" charset="0"/>
            </a:endParaRPr>
          </a:p>
          <a:p>
            <a:pPr>
              <a:lnSpc>
                <a:spcPts val="2000"/>
              </a:lnSpc>
            </a:pPr>
            <a:endParaRPr lang="en-US" sz="125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B8DBA787-458C-BBC4-1163-23705015CD79}"/>
              </a:ext>
            </a:extLst>
          </p:cNvPr>
          <p:cNvSpPr>
            <a:spLocks noGrp="1"/>
          </p:cNvSpPr>
          <p:nvPr>
            <p:ph type="title" idx="4294967295"/>
          </p:nvPr>
        </p:nvSpPr>
        <p:spPr>
          <a:xfrm>
            <a:off x="1147665" y="150423"/>
            <a:ext cx="6096000" cy="763587"/>
          </a:xfrm>
        </p:spPr>
        <p:txBody>
          <a:bodyPr>
            <a:normAutofit/>
          </a:bodyPr>
          <a:lstStyle/>
          <a:p>
            <a:r>
              <a:rPr lang="en-US" sz="3000">
                <a:latin typeface="Calibri" panose="020F0502020204030204" pitchFamily="34" charset="0"/>
                <a:cs typeface="Calibri" panose="020F0502020204030204" pitchFamily="34" charset="0"/>
              </a:rPr>
              <a:t>Sustainability Major Achievements</a:t>
            </a:r>
            <a:endParaRPr lang="en-GB" sz="3000">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4A246DCE-235A-20BE-71C5-FF79B97E5020}"/>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lide Number Placeholder 3">
            <a:extLst>
              <a:ext uri="{FF2B5EF4-FFF2-40B4-BE49-F238E27FC236}">
                <a16:creationId xmlns:a16="http://schemas.microsoft.com/office/drawing/2014/main" id="{29D63120-85BB-E01F-93C4-C1854D0E6321}"/>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tretch>
            <a:fillRect/>
          </a:stretch>
        </p:blipFill>
        <p:spPr>
          <a:xfrm>
            <a:off x="592138" y="1332210"/>
            <a:ext cx="845840" cy="1015107"/>
          </a:xfrm>
          <a:prstGeom prst="rect">
            <a:avLst/>
          </a:prstGeom>
        </p:spPr>
      </p:pic>
      <p:sp>
        <p:nvSpPr>
          <p:cNvPr id="4" name="Text 1"/>
          <p:cNvSpPr/>
          <p:nvPr/>
        </p:nvSpPr>
        <p:spPr>
          <a:xfrm>
            <a:off x="1691680" y="1352088"/>
            <a:ext cx="2114748" cy="264219"/>
          </a:xfrm>
          <a:prstGeom prst="rect">
            <a:avLst/>
          </a:prstGeom>
          <a:noFill/>
          <a:ln/>
        </p:spPr>
        <p:txBody>
          <a:bodyPr wrap="none" lIns="0" tIns="0" rIns="0" bIns="0" rtlCol="0" anchor="t"/>
          <a:lstStyle/>
          <a:p>
            <a:pPr>
              <a:lnSpc>
                <a:spcPts val="2042"/>
              </a:lnSpc>
            </a:pPr>
            <a:r>
              <a:rPr lang="en-US" sz="1400" b="1">
                <a:latin typeface="Calibri" panose="020F0502020204030204" pitchFamily="34" charset="0"/>
                <a:ea typeface="Nunito Sans Bold" pitchFamily="34" charset="-122"/>
                <a:cs typeface="Calibri" panose="020F0502020204030204" pitchFamily="34" charset="0"/>
              </a:rPr>
              <a:t>Green Plan Refresh</a:t>
            </a:r>
            <a:endParaRPr lang="en-US" sz="1400">
              <a:latin typeface="Calibri" panose="020F0502020204030204" pitchFamily="34" charset="0"/>
              <a:cs typeface="Calibri" panose="020F0502020204030204" pitchFamily="34" charset="0"/>
            </a:endParaRPr>
          </a:p>
        </p:txBody>
      </p:sp>
      <p:sp>
        <p:nvSpPr>
          <p:cNvPr id="5" name="Text 2"/>
          <p:cNvSpPr/>
          <p:nvPr/>
        </p:nvSpPr>
        <p:spPr>
          <a:xfrm>
            <a:off x="1691680" y="1669410"/>
            <a:ext cx="9319319" cy="270668"/>
          </a:xfrm>
          <a:prstGeom prst="rect">
            <a:avLst/>
          </a:prstGeom>
          <a:noFill/>
          <a:ln/>
        </p:spPr>
        <p:txBody>
          <a:bodyPr wrap="none" lIns="0" tIns="0" rIns="0" bIns="0" rtlCol="0" anchor="t"/>
          <a:lstStyle/>
          <a:p>
            <a:pPr>
              <a:lnSpc>
                <a:spcPts val="2125"/>
              </a:lnSpc>
            </a:pPr>
            <a:r>
              <a:rPr lang="en-US" sz="1400">
                <a:latin typeface="Calibri"/>
                <a:ea typeface="Nunito Sans" pitchFamily="34" charset="-122"/>
                <a:cs typeface="Calibri"/>
              </a:rPr>
              <a:t>Co-design process underway for 2025-2028 Plan with stakeholders, clinical leads, service users and ICB leads</a:t>
            </a:r>
            <a:endParaRPr lang="en-US" sz="1400">
              <a:latin typeface="Calibri"/>
              <a:cs typeface="Calibri"/>
            </a:endParaRPr>
          </a:p>
        </p:txBody>
      </p:sp>
      <p:pic>
        <p:nvPicPr>
          <p:cNvPr id="6" name="Image 1" descr="preencoded.png"/>
          <p:cNvPicPr>
            <a:picLocks noChangeAspect="1"/>
          </p:cNvPicPr>
          <p:nvPr/>
        </p:nvPicPr>
        <p:blipFill>
          <a:blip r:embed="rId4"/>
          <a:stretch>
            <a:fillRect/>
          </a:stretch>
        </p:blipFill>
        <p:spPr>
          <a:xfrm>
            <a:off x="592138" y="2347317"/>
            <a:ext cx="845840" cy="1015107"/>
          </a:xfrm>
          <a:prstGeom prst="rect">
            <a:avLst/>
          </a:prstGeom>
        </p:spPr>
      </p:pic>
      <p:sp>
        <p:nvSpPr>
          <p:cNvPr id="7" name="Text 3"/>
          <p:cNvSpPr/>
          <p:nvPr/>
        </p:nvSpPr>
        <p:spPr>
          <a:xfrm>
            <a:off x="1691680" y="2413848"/>
            <a:ext cx="2114748" cy="264219"/>
          </a:xfrm>
          <a:prstGeom prst="rect">
            <a:avLst/>
          </a:prstGeom>
          <a:noFill/>
          <a:ln/>
        </p:spPr>
        <p:txBody>
          <a:bodyPr wrap="none" lIns="0" tIns="0" rIns="0" bIns="0" rtlCol="0" anchor="t"/>
          <a:lstStyle/>
          <a:p>
            <a:pPr>
              <a:lnSpc>
                <a:spcPts val="2042"/>
              </a:lnSpc>
            </a:pPr>
            <a:r>
              <a:rPr lang="en-US" sz="1400" b="1">
                <a:latin typeface="Calibri" panose="020F0502020204030204" pitchFamily="34" charset="0"/>
                <a:ea typeface="Nunito Sans Bold" pitchFamily="34" charset="-122"/>
                <a:cs typeface="Calibri" panose="020F0502020204030204" pitchFamily="34" charset="0"/>
              </a:rPr>
              <a:t>QI Integration</a:t>
            </a:r>
            <a:endParaRPr lang="en-US" sz="1400">
              <a:latin typeface="Calibri" panose="020F0502020204030204" pitchFamily="34" charset="0"/>
              <a:cs typeface="Calibri" panose="020F0502020204030204" pitchFamily="34" charset="0"/>
            </a:endParaRPr>
          </a:p>
        </p:txBody>
      </p:sp>
      <p:sp>
        <p:nvSpPr>
          <p:cNvPr id="8" name="Text 4"/>
          <p:cNvSpPr/>
          <p:nvPr/>
        </p:nvSpPr>
        <p:spPr>
          <a:xfrm>
            <a:off x="1691680" y="2666746"/>
            <a:ext cx="6351307" cy="546795"/>
          </a:xfrm>
          <a:prstGeom prst="rect">
            <a:avLst/>
          </a:prstGeom>
          <a:noFill/>
          <a:ln/>
        </p:spPr>
        <p:txBody>
          <a:bodyPr wrap="none" lIns="0" tIns="0" rIns="0" bIns="0" rtlCol="0" anchor="t"/>
          <a:lstStyle/>
          <a:p>
            <a:pPr>
              <a:lnSpc>
                <a:spcPts val="2125"/>
              </a:lnSpc>
            </a:pPr>
            <a:r>
              <a:rPr lang="en-US" sz="1400">
                <a:latin typeface="Calibri" panose="020F0502020204030204" pitchFamily="34" charset="0"/>
                <a:ea typeface="Nunito Sans" pitchFamily="34" charset="-122"/>
                <a:cs typeface="Calibri" panose="020F0502020204030204" pitchFamily="34" charset="0"/>
              </a:rPr>
              <a:t>21 active QI projects linked to Green Plan initiatives across the Trust. </a:t>
            </a:r>
          </a:p>
          <a:p>
            <a:pPr>
              <a:lnSpc>
                <a:spcPts val="2125"/>
              </a:lnSpc>
            </a:pPr>
            <a:r>
              <a:rPr lang="en-US" sz="1400">
                <a:latin typeface="Calibri" panose="020F0502020204030204" pitchFamily="34" charset="0"/>
                <a:ea typeface="Nunito Sans" pitchFamily="34" charset="-122"/>
                <a:cs typeface="Calibri" panose="020F0502020204030204" pitchFamily="34" charset="0"/>
              </a:rPr>
              <a:t>This needs to improve going forward with better engagement and analysis of projects</a:t>
            </a:r>
            <a:endParaRPr lang="en-US" sz="1400">
              <a:latin typeface="Calibri" panose="020F0502020204030204" pitchFamily="34" charset="0"/>
              <a:cs typeface="Calibri" panose="020F0502020204030204" pitchFamily="34" charset="0"/>
            </a:endParaRPr>
          </a:p>
        </p:txBody>
      </p:sp>
      <p:pic>
        <p:nvPicPr>
          <p:cNvPr id="9" name="Image 2" descr="preencoded.png"/>
          <p:cNvPicPr>
            <a:picLocks noChangeAspect="1"/>
          </p:cNvPicPr>
          <p:nvPr/>
        </p:nvPicPr>
        <p:blipFill>
          <a:blip r:embed="rId5"/>
          <a:stretch>
            <a:fillRect/>
          </a:stretch>
        </p:blipFill>
        <p:spPr>
          <a:xfrm>
            <a:off x="592138" y="3362424"/>
            <a:ext cx="845840" cy="1015107"/>
          </a:xfrm>
          <a:prstGeom prst="rect">
            <a:avLst/>
          </a:prstGeom>
        </p:spPr>
      </p:pic>
      <p:sp>
        <p:nvSpPr>
          <p:cNvPr id="10" name="Text 5"/>
          <p:cNvSpPr/>
          <p:nvPr/>
        </p:nvSpPr>
        <p:spPr>
          <a:xfrm>
            <a:off x="1691680" y="3475607"/>
            <a:ext cx="2114748" cy="264219"/>
          </a:xfrm>
          <a:prstGeom prst="rect">
            <a:avLst/>
          </a:prstGeom>
          <a:noFill/>
          <a:ln/>
        </p:spPr>
        <p:txBody>
          <a:bodyPr wrap="none" lIns="0" tIns="0" rIns="0" bIns="0" rtlCol="0" anchor="t"/>
          <a:lstStyle/>
          <a:p>
            <a:pPr>
              <a:lnSpc>
                <a:spcPts val="2042"/>
              </a:lnSpc>
            </a:pPr>
            <a:r>
              <a:rPr lang="en-US" sz="1400" b="1">
                <a:latin typeface="Calibri" panose="020F0502020204030204" pitchFamily="34" charset="0"/>
                <a:ea typeface="Nunito Sans Bold" pitchFamily="34" charset="-122"/>
                <a:cs typeface="Calibri" panose="020F0502020204030204" pitchFamily="34" charset="0"/>
              </a:rPr>
              <a:t>Green Spaces</a:t>
            </a:r>
            <a:endParaRPr lang="en-US" sz="1400">
              <a:latin typeface="Calibri" panose="020F0502020204030204" pitchFamily="34" charset="0"/>
              <a:cs typeface="Calibri" panose="020F0502020204030204" pitchFamily="34" charset="0"/>
            </a:endParaRPr>
          </a:p>
        </p:txBody>
      </p:sp>
      <p:sp>
        <p:nvSpPr>
          <p:cNvPr id="11" name="Text 6"/>
          <p:cNvSpPr/>
          <p:nvPr/>
        </p:nvSpPr>
        <p:spPr>
          <a:xfrm>
            <a:off x="1691680" y="3730950"/>
            <a:ext cx="6584572" cy="270668"/>
          </a:xfrm>
          <a:prstGeom prst="rect">
            <a:avLst/>
          </a:prstGeom>
          <a:noFill/>
          <a:ln/>
        </p:spPr>
        <p:txBody>
          <a:bodyPr wrap="none" lIns="0" tIns="0" rIns="0" bIns="0" rtlCol="0" anchor="t"/>
          <a:lstStyle/>
          <a:p>
            <a:pPr>
              <a:lnSpc>
                <a:spcPts val="2125"/>
              </a:lnSpc>
            </a:pPr>
            <a:r>
              <a:rPr lang="en-US" sz="1400">
                <a:latin typeface="Calibri" panose="020F0502020204030204" pitchFamily="34" charset="0"/>
                <a:ea typeface="Nunito Sans" pitchFamily="34" charset="-122"/>
                <a:cs typeface="Calibri" panose="020F0502020204030204" pitchFamily="34" charset="0"/>
              </a:rPr>
              <a:t>Developing therapeutic green environments through horticultural group and site surveys</a:t>
            </a:r>
            <a:endParaRPr lang="en-US" sz="1400">
              <a:latin typeface="Calibri" panose="020F0502020204030204" pitchFamily="34" charset="0"/>
              <a:cs typeface="Calibri" panose="020F0502020204030204" pitchFamily="34" charset="0"/>
            </a:endParaRPr>
          </a:p>
        </p:txBody>
      </p:sp>
      <p:pic>
        <p:nvPicPr>
          <p:cNvPr id="12" name="Image 3" descr="preencoded.png"/>
          <p:cNvPicPr>
            <a:picLocks noChangeAspect="1"/>
          </p:cNvPicPr>
          <p:nvPr/>
        </p:nvPicPr>
        <p:blipFill>
          <a:blip r:embed="rId6"/>
          <a:stretch>
            <a:fillRect/>
          </a:stretch>
        </p:blipFill>
        <p:spPr>
          <a:xfrm>
            <a:off x="592138" y="4377532"/>
            <a:ext cx="845840" cy="1015107"/>
          </a:xfrm>
          <a:prstGeom prst="rect">
            <a:avLst/>
          </a:prstGeom>
        </p:spPr>
      </p:pic>
      <p:sp>
        <p:nvSpPr>
          <p:cNvPr id="13" name="Text 7"/>
          <p:cNvSpPr/>
          <p:nvPr/>
        </p:nvSpPr>
        <p:spPr>
          <a:xfrm>
            <a:off x="1691680" y="4448273"/>
            <a:ext cx="2114748" cy="264219"/>
          </a:xfrm>
          <a:prstGeom prst="rect">
            <a:avLst/>
          </a:prstGeom>
          <a:noFill/>
          <a:ln/>
        </p:spPr>
        <p:txBody>
          <a:bodyPr wrap="none" lIns="0" tIns="0" rIns="0" bIns="0" rtlCol="0" anchor="t"/>
          <a:lstStyle/>
          <a:p>
            <a:pPr>
              <a:lnSpc>
                <a:spcPts val="2042"/>
              </a:lnSpc>
            </a:pPr>
            <a:r>
              <a:rPr lang="en-US" sz="1400" b="1">
                <a:latin typeface="Calibri" panose="020F0502020204030204" pitchFamily="34" charset="0"/>
                <a:ea typeface="Nunito Sans Bold" pitchFamily="34" charset="-122"/>
                <a:cs typeface="Calibri" panose="020F0502020204030204" pitchFamily="34" charset="0"/>
              </a:rPr>
              <a:t>Infrastructure</a:t>
            </a:r>
            <a:endParaRPr lang="en-US" sz="1400">
              <a:latin typeface="Calibri" panose="020F0502020204030204" pitchFamily="34" charset="0"/>
              <a:cs typeface="Calibri" panose="020F0502020204030204" pitchFamily="34" charset="0"/>
            </a:endParaRPr>
          </a:p>
        </p:txBody>
      </p:sp>
      <p:sp>
        <p:nvSpPr>
          <p:cNvPr id="14" name="Text 8"/>
          <p:cNvSpPr/>
          <p:nvPr/>
        </p:nvSpPr>
        <p:spPr>
          <a:xfrm>
            <a:off x="1691680" y="4735380"/>
            <a:ext cx="7107086" cy="270668"/>
          </a:xfrm>
          <a:prstGeom prst="rect">
            <a:avLst/>
          </a:prstGeom>
          <a:noFill/>
          <a:ln/>
        </p:spPr>
        <p:txBody>
          <a:bodyPr wrap="none" lIns="0" tIns="0" rIns="0" bIns="0" rtlCol="0" anchor="t"/>
          <a:lstStyle/>
          <a:p>
            <a:pPr>
              <a:lnSpc>
                <a:spcPts val="2125"/>
              </a:lnSpc>
            </a:pPr>
            <a:r>
              <a:rPr lang="en-US" sz="1400">
                <a:latin typeface="Calibri" panose="020F0502020204030204" pitchFamily="34" charset="0"/>
                <a:ea typeface="Nunito Sans" pitchFamily="34" charset="-122"/>
                <a:cs typeface="Calibri" panose="020F0502020204030204" pitchFamily="34" charset="0"/>
              </a:rPr>
              <a:t>BMS audit completed with new systems installed where required, rolling out food waste provision</a:t>
            </a:r>
            <a:endParaRPr lang="en-US" sz="1400">
              <a:latin typeface="Calibri" panose="020F0502020204030204" pitchFamily="34" charset="0"/>
              <a:cs typeface="Calibri" panose="020F0502020204030204" pitchFamily="34" charset="0"/>
            </a:endParaRPr>
          </a:p>
        </p:txBody>
      </p:sp>
      <p:sp>
        <p:nvSpPr>
          <p:cNvPr id="15" name="Text 9"/>
          <p:cNvSpPr/>
          <p:nvPr/>
        </p:nvSpPr>
        <p:spPr>
          <a:xfrm>
            <a:off x="592137" y="5415527"/>
            <a:ext cx="11029578" cy="812007"/>
          </a:xfrm>
          <a:prstGeom prst="rect">
            <a:avLst/>
          </a:prstGeom>
          <a:noFill/>
          <a:ln/>
        </p:spPr>
        <p:txBody>
          <a:bodyPr wrap="square" lIns="0" tIns="0" rIns="0" bIns="0" rtlCol="0" anchor="t"/>
          <a:lstStyle/>
          <a:p>
            <a:pPr>
              <a:lnSpc>
                <a:spcPts val="2125"/>
              </a:lnSpc>
            </a:pPr>
            <a:r>
              <a:rPr lang="en-GB" sz="1400">
                <a:latin typeface="Calibri" panose="020F0502020204030204" pitchFamily="34" charset="0"/>
                <a:ea typeface="Nunito Sans" pitchFamily="34" charset="-122"/>
                <a:cs typeface="Calibri" panose="020F0502020204030204" pitchFamily="34" charset="0"/>
              </a:rPr>
              <a:t>The Trust has committed to a set of ambitious environmental targets. These include achieving a 5% reduction in energy consumption year-on-year and ensuring that all sites are equipped with Automated Meter Reading (AMR) for both gas and electricity. The rollout of LED lighting is set to increase by at least 10% annually, with full coverage targeted by 2028. In addition, recycling rates are expected to reach 40% by the end of the 2025/26 financial year.</a:t>
            </a:r>
            <a:endParaRPr lang="en-US" sz="1400">
              <a:latin typeface="Calibri" panose="020F0502020204030204" pitchFamily="34" charset="0"/>
              <a:cs typeface="Calibri" panose="020F0502020204030204" pitchFamily="34" charset="0"/>
            </a:endParaRPr>
          </a:p>
        </p:txBody>
      </p:sp>
      <p:sp>
        <p:nvSpPr>
          <p:cNvPr id="17" name="Title 16">
            <a:extLst>
              <a:ext uri="{FF2B5EF4-FFF2-40B4-BE49-F238E27FC236}">
                <a16:creationId xmlns:a16="http://schemas.microsoft.com/office/drawing/2014/main" id="{26EA2274-39C7-F047-788C-EC0BA7E5936A}"/>
              </a:ext>
            </a:extLst>
          </p:cNvPr>
          <p:cNvSpPr>
            <a:spLocks noGrp="1"/>
          </p:cNvSpPr>
          <p:nvPr>
            <p:ph type="title" idx="4294967295"/>
          </p:nvPr>
        </p:nvSpPr>
        <p:spPr>
          <a:xfrm>
            <a:off x="1175657" y="299041"/>
            <a:ext cx="7473821" cy="497385"/>
          </a:xfrm>
        </p:spPr>
        <p:txBody>
          <a:bodyPr>
            <a:noAutofit/>
          </a:bodyPr>
          <a:lstStyle/>
          <a:p>
            <a:r>
              <a:rPr lang="en-US" sz="3000">
                <a:latin typeface="Calibri" panose="020F0502020204030204" pitchFamily="34" charset="0"/>
                <a:cs typeface="Calibri" panose="020F0502020204030204" pitchFamily="34" charset="0"/>
              </a:rPr>
              <a:t>Sustainability - Current Initiatives &amp; Targets</a:t>
            </a:r>
            <a:endParaRPr lang="en-GB" sz="300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FAAF952F-BE05-FB25-C7C2-CDA0F3DE84EC}"/>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lide Number Placeholder 3">
            <a:extLst>
              <a:ext uri="{FF2B5EF4-FFF2-40B4-BE49-F238E27FC236}">
                <a16:creationId xmlns:a16="http://schemas.microsoft.com/office/drawing/2014/main" id="{3A1BD985-0F15-3F7C-104F-0981D9CF3A6B}"/>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598785" y="1433513"/>
            <a:ext cx="2138561" cy="267196"/>
          </a:xfrm>
          <a:prstGeom prst="rect">
            <a:avLst/>
          </a:prstGeom>
          <a:noFill/>
          <a:ln/>
        </p:spPr>
        <p:txBody>
          <a:bodyPr wrap="none" lIns="0" tIns="0" rIns="0" bIns="0" rtlCol="0" anchor="t"/>
          <a:lstStyle/>
          <a:p>
            <a:pPr>
              <a:lnSpc>
                <a:spcPts val="2083"/>
              </a:lnSpc>
            </a:pPr>
            <a:r>
              <a:rPr lang="en-US" sz="1400" b="1">
                <a:latin typeface="Calibri" panose="020F0502020204030204" pitchFamily="34" charset="0"/>
                <a:ea typeface="Nunito Sans Bold" pitchFamily="34" charset="-122"/>
                <a:cs typeface="Calibri" panose="020F0502020204030204" pitchFamily="34" charset="0"/>
              </a:rPr>
              <a:t>Key Challenges</a:t>
            </a:r>
            <a:endParaRPr lang="en-US" sz="1400">
              <a:latin typeface="Calibri" panose="020F0502020204030204" pitchFamily="34" charset="0"/>
              <a:cs typeface="Calibri" panose="020F0502020204030204" pitchFamily="34" charset="0"/>
            </a:endParaRPr>
          </a:p>
        </p:txBody>
      </p:sp>
      <p:sp>
        <p:nvSpPr>
          <p:cNvPr id="4" name="Text 2"/>
          <p:cNvSpPr/>
          <p:nvPr/>
        </p:nvSpPr>
        <p:spPr>
          <a:xfrm>
            <a:off x="598785" y="1871763"/>
            <a:ext cx="4997450" cy="354904"/>
          </a:xfrm>
          <a:prstGeom prst="rect">
            <a:avLst/>
          </a:prstGeom>
          <a:noFill/>
          <a:ln/>
        </p:spPr>
        <p:txBody>
          <a:bodyPr wrap="squar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Staffing constraints associated with triple lock</a:t>
            </a:r>
            <a:endParaRPr lang="en-US" sz="1400">
              <a:latin typeface="Calibri" panose="020F0502020204030204" pitchFamily="34" charset="0"/>
              <a:cs typeface="Calibri" panose="020F0502020204030204" pitchFamily="34" charset="0"/>
            </a:endParaRPr>
          </a:p>
        </p:txBody>
      </p:sp>
      <p:sp>
        <p:nvSpPr>
          <p:cNvPr id="5" name="Text 3"/>
          <p:cNvSpPr/>
          <p:nvPr/>
        </p:nvSpPr>
        <p:spPr>
          <a:xfrm>
            <a:off x="598785" y="2289697"/>
            <a:ext cx="4997450" cy="354807"/>
          </a:xfrm>
          <a:prstGeom prst="rect">
            <a:avLst/>
          </a:prstGeom>
          <a:noFill/>
          <a:ln/>
        </p:spPr>
        <p:txBody>
          <a:bodyPr wrap="squar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Operational waste management issues at John Howard Centre</a:t>
            </a:r>
            <a:endParaRPr lang="en-US" sz="1400">
              <a:latin typeface="Calibri" panose="020F0502020204030204" pitchFamily="34" charset="0"/>
              <a:cs typeface="Calibri" panose="020F0502020204030204" pitchFamily="34" charset="0"/>
            </a:endParaRPr>
          </a:p>
        </p:txBody>
      </p:sp>
      <p:sp>
        <p:nvSpPr>
          <p:cNvPr id="6" name="Text 4"/>
          <p:cNvSpPr/>
          <p:nvPr/>
        </p:nvSpPr>
        <p:spPr>
          <a:xfrm>
            <a:off x="598784" y="2623552"/>
            <a:ext cx="5153833" cy="547291"/>
          </a:xfrm>
          <a:prstGeom prst="rect">
            <a:avLst/>
          </a:prstGeom>
          <a:noFill/>
          <a:ln/>
        </p:spPr>
        <p:txBody>
          <a:bodyPr wrap="squar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Balancing increased electricity usage whilst </a:t>
            </a:r>
            <a:br>
              <a:rPr lang="en-US" sz="1400">
                <a:latin typeface="Calibri" panose="020F0502020204030204" pitchFamily="34" charset="0"/>
                <a:ea typeface="Nunito Sans" pitchFamily="34" charset="-122"/>
                <a:cs typeface="Calibri" panose="020F0502020204030204" pitchFamily="34" charset="0"/>
              </a:rPr>
            </a:br>
            <a:r>
              <a:rPr lang="en-US" sz="1400">
                <a:latin typeface="Calibri" panose="020F0502020204030204" pitchFamily="34" charset="0"/>
                <a:ea typeface="Nunito Sans" pitchFamily="34" charset="-122"/>
                <a:cs typeface="Calibri" panose="020F0502020204030204" pitchFamily="34" charset="0"/>
              </a:rPr>
              <a:t>reducing gas consumption</a:t>
            </a:r>
            <a:endParaRPr lang="en-US" sz="1400">
              <a:latin typeface="Calibri" panose="020F0502020204030204" pitchFamily="34" charset="0"/>
              <a:cs typeface="Calibri" panose="020F0502020204030204" pitchFamily="34" charset="0"/>
            </a:endParaRPr>
          </a:p>
        </p:txBody>
      </p:sp>
      <p:sp>
        <p:nvSpPr>
          <p:cNvPr id="7" name="Text 5"/>
          <p:cNvSpPr/>
          <p:nvPr/>
        </p:nvSpPr>
        <p:spPr>
          <a:xfrm>
            <a:off x="598785" y="3230671"/>
            <a:ext cx="4997450" cy="273645"/>
          </a:xfrm>
          <a:prstGeom prst="rect">
            <a:avLst/>
          </a:prstGeom>
          <a:noFill/>
          <a:ln/>
        </p:spPr>
        <p:txBody>
          <a:bodyPr wrap="non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Securing investment for energy efficiency measures</a:t>
            </a:r>
            <a:endParaRPr lang="en-US" sz="1400">
              <a:latin typeface="Calibri" panose="020F0502020204030204" pitchFamily="34" charset="0"/>
              <a:cs typeface="Calibri" panose="020F0502020204030204" pitchFamily="34" charset="0"/>
            </a:endParaRPr>
          </a:p>
        </p:txBody>
      </p:sp>
      <p:sp>
        <p:nvSpPr>
          <p:cNvPr id="8" name="Text 6"/>
          <p:cNvSpPr/>
          <p:nvPr/>
        </p:nvSpPr>
        <p:spPr>
          <a:xfrm>
            <a:off x="598785" y="3564145"/>
            <a:ext cx="4997450" cy="273645"/>
          </a:xfrm>
          <a:prstGeom prst="rect">
            <a:avLst/>
          </a:prstGeom>
          <a:noFill/>
          <a:ln/>
        </p:spPr>
        <p:txBody>
          <a:bodyPr wrap="non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Underdeveloped climate adaptation planning</a:t>
            </a:r>
            <a:endParaRPr lang="en-US" sz="1400">
              <a:latin typeface="Calibri" panose="020F0502020204030204" pitchFamily="34" charset="0"/>
              <a:cs typeface="Calibri" panose="020F0502020204030204" pitchFamily="34" charset="0"/>
            </a:endParaRPr>
          </a:p>
        </p:txBody>
      </p:sp>
      <p:sp>
        <p:nvSpPr>
          <p:cNvPr id="9" name="Text 7"/>
          <p:cNvSpPr/>
          <p:nvPr/>
        </p:nvSpPr>
        <p:spPr>
          <a:xfrm>
            <a:off x="6019900" y="1433513"/>
            <a:ext cx="2138561" cy="267196"/>
          </a:xfrm>
          <a:prstGeom prst="rect">
            <a:avLst/>
          </a:prstGeom>
          <a:noFill/>
          <a:ln/>
        </p:spPr>
        <p:txBody>
          <a:bodyPr wrap="none" lIns="0" tIns="0" rIns="0" bIns="0" rtlCol="0" anchor="t"/>
          <a:lstStyle/>
          <a:p>
            <a:pPr>
              <a:lnSpc>
                <a:spcPts val="2083"/>
              </a:lnSpc>
            </a:pPr>
            <a:r>
              <a:rPr lang="en-US" sz="1400" b="1">
                <a:latin typeface="Calibri" panose="020F0502020204030204" pitchFamily="34" charset="0"/>
                <a:ea typeface="Nunito Sans Bold" pitchFamily="34" charset="-122"/>
                <a:cs typeface="Calibri" panose="020F0502020204030204" pitchFamily="34" charset="0"/>
              </a:rPr>
              <a:t>Next Steps</a:t>
            </a:r>
            <a:endParaRPr lang="en-US" sz="1400">
              <a:latin typeface="Calibri" panose="020F0502020204030204" pitchFamily="34" charset="0"/>
              <a:cs typeface="Calibri" panose="020F0502020204030204" pitchFamily="34" charset="0"/>
            </a:endParaRPr>
          </a:p>
        </p:txBody>
      </p:sp>
      <p:sp>
        <p:nvSpPr>
          <p:cNvPr id="10" name="Text 8"/>
          <p:cNvSpPr/>
          <p:nvPr/>
        </p:nvSpPr>
        <p:spPr>
          <a:xfrm>
            <a:off x="6019899" y="1871762"/>
            <a:ext cx="4997450" cy="273645"/>
          </a:xfrm>
          <a:prstGeom prst="rect">
            <a:avLst/>
          </a:prstGeom>
          <a:noFill/>
          <a:ln/>
        </p:spPr>
        <p:txBody>
          <a:bodyPr wrap="non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Complete implementation of LED and solar PV projects</a:t>
            </a:r>
            <a:endParaRPr lang="en-US" sz="1400">
              <a:latin typeface="Calibri" panose="020F0502020204030204" pitchFamily="34" charset="0"/>
              <a:cs typeface="Calibri" panose="020F0502020204030204" pitchFamily="34" charset="0"/>
            </a:endParaRPr>
          </a:p>
        </p:txBody>
      </p:sp>
      <p:sp>
        <p:nvSpPr>
          <p:cNvPr id="11" name="Text 9"/>
          <p:cNvSpPr/>
          <p:nvPr/>
        </p:nvSpPr>
        <p:spPr>
          <a:xfrm>
            <a:off x="6019899" y="2205236"/>
            <a:ext cx="4997450" cy="547291"/>
          </a:xfrm>
          <a:prstGeom prst="rect">
            <a:avLst/>
          </a:prstGeom>
          <a:noFill/>
          <a:ln/>
        </p:spPr>
        <p:txBody>
          <a:bodyPr wrap="squar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Continue Green Plan refresh with broader stakeholder engagement</a:t>
            </a:r>
            <a:endParaRPr lang="en-US" sz="1400">
              <a:latin typeface="Calibri" panose="020F0502020204030204" pitchFamily="34" charset="0"/>
              <a:cs typeface="Calibri" panose="020F0502020204030204" pitchFamily="34" charset="0"/>
            </a:endParaRPr>
          </a:p>
        </p:txBody>
      </p:sp>
      <p:sp>
        <p:nvSpPr>
          <p:cNvPr id="12" name="Text 10"/>
          <p:cNvSpPr/>
          <p:nvPr/>
        </p:nvSpPr>
        <p:spPr>
          <a:xfrm>
            <a:off x="6019899" y="2812356"/>
            <a:ext cx="4997450" cy="273645"/>
          </a:xfrm>
          <a:prstGeom prst="rect">
            <a:avLst/>
          </a:prstGeom>
          <a:noFill/>
          <a:ln/>
        </p:spPr>
        <p:txBody>
          <a:bodyPr wrap="non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Develop robust climate change adaptation planning</a:t>
            </a:r>
            <a:endParaRPr lang="en-US" sz="1400">
              <a:latin typeface="Calibri" panose="020F0502020204030204" pitchFamily="34" charset="0"/>
              <a:cs typeface="Calibri" panose="020F0502020204030204" pitchFamily="34" charset="0"/>
            </a:endParaRPr>
          </a:p>
        </p:txBody>
      </p:sp>
      <p:sp>
        <p:nvSpPr>
          <p:cNvPr id="13" name="Text 11"/>
          <p:cNvSpPr/>
          <p:nvPr/>
        </p:nvSpPr>
        <p:spPr>
          <a:xfrm>
            <a:off x="6019899" y="3145830"/>
            <a:ext cx="4997450" cy="273645"/>
          </a:xfrm>
          <a:prstGeom prst="rect">
            <a:avLst/>
          </a:prstGeom>
          <a:noFill/>
          <a:ln/>
        </p:spPr>
        <p:txBody>
          <a:bodyPr wrap="non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Expand green space improvements and outdoor projects</a:t>
            </a:r>
            <a:endParaRPr lang="en-US" sz="1400">
              <a:latin typeface="Calibri" panose="020F0502020204030204" pitchFamily="34" charset="0"/>
              <a:cs typeface="Calibri" panose="020F0502020204030204" pitchFamily="34" charset="0"/>
            </a:endParaRPr>
          </a:p>
        </p:txBody>
      </p:sp>
      <p:sp>
        <p:nvSpPr>
          <p:cNvPr id="14" name="Text 12"/>
          <p:cNvSpPr/>
          <p:nvPr/>
        </p:nvSpPr>
        <p:spPr>
          <a:xfrm>
            <a:off x="6019899" y="3479304"/>
            <a:ext cx="4997450" cy="273645"/>
          </a:xfrm>
          <a:prstGeom prst="rect">
            <a:avLst/>
          </a:prstGeom>
          <a:noFill/>
          <a:ln/>
        </p:spPr>
        <p:txBody>
          <a:bodyPr wrap="none" lIns="0" tIns="0" rIns="0" bIns="0" rtlCol="0" anchor="t"/>
          <a:lstStyle/>
          <a:p>
            <a:pPr marL="285739" indent="-285739">
              <a:lnSpc>
                <a:spcPts val="2125"/>
              </a:lnSpc>
              <a:buSzPct val="100000"/>
              <a:buChar char="•"/>
            </a:pPr>
            <a:r>
              <a:rPr lang="en-US" sz="1400">
                <a:latin typeface="Calibri" panose="020F0502020204030204" pitchFamily="34" charset="0"/>
                <a:ea typeface="Nunito Sans" pitchFamily="34" charset="-122"/>
                <a:cs typeface="Calibri" panose="020F0502020204030204" pitchFamily="34" charset="0"/>
              </a:rPr>
              <a:t>Prioritise carbon reduction through GFGT workstream</a:t>
            </a:r>
            <a:endParaRPr lang="en-US" sz="1400">
              <a:latin typeface="Calibri" panose="020F0502020204030204" pitchFamily="34" charset="0"/>
              <a:cs typeface="Calibri" panose="020F0502020204030204" pitchFamily="34" charset="0"/>
            </a:endParaRPr>
          </a:p>
        </p:txBody>
      </p:sp>
      <p:sp>
        <p:nvSpPr>
          <p:cNvPr id="15" name="Text 13"/>
          <p:cNvSpPr/>
          <p:nvPr/>
        </p:nvSpPr>
        <p:spPr>
          <a:xfrm>
            <a:off x="605135" y="4105474"/>
            <a:ext cx="10412214" cy="1680267"/>
          </a:xfrm>
          <a:prstGeom prst="rect">
            <a:avLst/>
          </a:prstGeom>
          <a:noFill/>
          <a:ln/>
        </p:spPr>
        <p:txBody>
          <a:bodyPr wrap="square" lIns="0" tIns="0" rIns="0" bIns="0" rtlCol="0" anchor="t"/>
          <a:lstStyle/>
          <a:p>
            <a:pPr>
              <a:lnSpc>
                <a:spcPts val="2125"/>
              </a:lnSpc>
            </a:pPr>
            <a:r>
              <a:rPr lang="en-GB" sz="1400">
                <a:latin typeface="Calibri" panose="020F0502020204030204" pitchFamily="34" charset="0"/>
                <a:ea typeface="Nunito Sans" pitchFamily="34" charset="-122"/>
                <a:cs typeface="Calibri" panose="020F0502020204030204" pitchFamily="34" charset="0"/>
              </a:rPr>
              <a:t>While progress has been made, several challenges remain. Reducing reliance on gas while managing an increase in electricity demand continues to be a difficult balance, particularly in the context of overall energy reduction targets. Work on climate adaptation planning also needs to be strengthened to better prepare for future risks.</a:t>
            </a:r>
            <a:br>
              <a:rPr lang="en-GB" sz="1400">
                <a:latin typeface="Calibri" panose="020F0502020204030204" pitchFamily="34" charset="0"/>
                <a:ea typeface="Nunito Sans" pitchFamily="34" charset="-122"/>
                <a:cs typeface="Calibri" panose="020F0502020204030204" pitchFamily="34" charset="0"/>
              </a:rPr>
            </a:br>
            <a:br>
              <a:rPr lang="en-GB" sz="1400">
                <a:latin typeface="Calibri" panose="020F0502020204030204" pitchFamily="34" charset="0"/>
                <a:ea typeface="Nunito Sans" pitchFamily="34" charset="-122"/>
                <a:cs typeface="Calibri" panose="020F0502020204030204" pitchFamily="34" charset="0"/>
              </a:rPr>
            </a:br>
            <a:r>
              <a:rPr lang="en-GB" sz="1400">
                <a:latin typeface="Calibri" panose="020F0502020204030204" pitchFamily="34" charset="0"/>
                <a:ea typeface="Nunito Sans" pitchFamily="34" charset="-122"/>
                <a:cs typeface="Calibri" panose="020F0502020204030204" pitchFamily="34" charset="0"/>
              </a:rPr>
              <a:t>The focus over the coming year will be on completing planned infrastructure upgrades and continuing the development of green spaces across Trust sites. The Green Plan is currently being refreshed, with wider input from stakeholders to ensure the 2025–2028 strategy is both practical and inclusive. The Trust remains committed to meeting its environmental targets through steady and sustained action.</a:t>
            </a:r>
            <a:endParaRPr lang="en-US" sz="1400">
              <a:latin typeface="Calibri" panose="020F0502020204030204" pitchFamily="34" charset="0"/>
              <a:ea typeface="Nunito Sans" pitchFamily="34" charset="-122"/>
              <a:cs typeface="Calibri" panose="020F0502020204030204" pitchFamily="34" charset="0"/>
            </a:endParaRPr>
          </a:p>
          <a:p>
            <a:pPr>
              <a:lnSpc>
                <a:spcPts val="2125"/>
              </a:lnSpc>
            </a:pPr>
            <a:endParaRPr lang="en-US" sz="1400">
              <a:latin typeface="Calibri" panose="020F0502020204030204" pitchFamily="34" charset="0"/>
              <a:cs typeface="Calibri" panose="020F0502020204030204" pitchFamily="34" charset="0"/>
            </a:endParaRPr>
          </a:p>
        </p:txBody>
      </p:sp>
      <p:sp>
        <p:nvSpPr>
          <p:cNvPr id="18" name="Title 17">
            <a:extLst>
              <a:ext uri="{FF2B5EF4-FFF2-40B4-BE49-F238E27FC236}">
                <a16:creationId xmlns:a16="http://schemas.microsoft.com/office/drawing/2014/main" id="{D93401DD-0C9D-7421-61A3-AA9C9E737F1A}"/>
              </a:ext>
            </a:extLst>
          </p:cNvPr>
          <p:cNvSpPr>
            <a:spLocks noGrp="1"/>
          </p:cNvSpPr>
          <p:nvPr>
            <p:ph type="title" idx="4294967295"/>
          </p:nvPr>
        </p:nvSpPr>
        <p:spPr>
          <a:xfrm>
            <a:off x="1145814" y="308939"/>
            <a:ext cx="6662057" cy="462610"/>
          </a:xfrm>
        </p:spPr>
        <p:txBody>
          <a:bodyPr>
            <a:noAutofit/>
          </a:bodyPr>
          <a:lstStyle/>
          <a:p>
            <a:r>
              <a:rPr lang="en-US" sz="3000">
                <a:latin typeface="Calibri" panose="020F0502020204030204" pitchFamily="34" charset="0"/>
                <a:cs typeface="Calibri" panose="020F0502020204030204" pitchFamily="34" charset="0"/>
              </a:rPr>
              <a:t>Sustainability Challenges &amp; Next Steps</a:t>
            </a:r>
            <a:endParaRPr lang="en-GB" sz="3000">
              <a:latin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CEEA2C07-3F62-1A63-7A44-87E72E46D10A}"/>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C3B5E37B-68D4-9DF2-A3FC-301DD19DC8F7}"/>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117633" y="1003039"/>
            <a:ext cx="3504082" cy="5256124"/>
          </a:xfrm>
          <a:prstGeom prst="rect">
            <a:avLst/>
          </a:prstGeom>
        </p:spPr>
      </p:pic>
      <p:sp>
        <p:nvSpPr>
          <p:cNvPr id="5" name="Text 2"/>
          <p:cNvSpPr/>
          <p:nvPr/>
        </p:nvSpPr>
        <p:spPr>
          <a:xfrm>
            <a:off x="821094" y="2172500"/>
            <a:ext cx="6297018" cy="2512999"/>
          </a:xfrm>
          <a:prstGeom prst="rect">
            <a:avLst/>
          </a:prstGeom>
          <a:noFill/>
          <a:ln/>
        </p:spPr>
        <p:txBody>
          <a:bodyPr wrap="square" lIns="0" tIns="0" rIns="0" bIns="0" rtlCol="0" anchor="t"/>
          <a:lstStyle/>
          <a:p>
            <a:pPr>
              <a:lnSpc>
                <a:spcPts val="2375"/>
              </a:lnSpc>
            </a:pPr>
            <a:r>
              <a:rPr lang="en-GB" sz="1400">
                <a:latin typeface="Calibri" panose="020F0502020204030204" pitchFamily="34" charset="0"/>
                <a:ea typeface="Nunito Sans" pitchFamily="34" charset="-122"/>
                <a:cs typeface="Calibri" panose="020F0502020204030204" pitchFamily="34" charset="0"/>
              </a:rPr>
              <a:t>This section outlines the performance of the Facilities Management team in 2024/25. Despite some challenges at partner-run sites, the team has worked collaboratively to improve service delivery, increase cost efficiency, and enhance the care environment.</a:t>
            </a:r>
          </a:p>
          <a:p>
            <a:pPr>
              <a:lnSpc>
                <a:spcPts val="2375"/>
              </a:lnSpc>
            </a:pPr>
            <a:endParaRPr lang="en-GB" sz="1400">
              <a:latin typeface="Calibri" panose="020F0502020204030204" pitchFamily="34" charset="0"/>
              <a:ea typeface="Nunito Sans" pitchFamily="34" charset="-122"/>
              <a:cs typeface="Calibri" panose="020F0502020204030204" pitchFamily="34" charset="0"/>
            </a:endParaRPr>
          </a:p>
          <a:p>
            <a:pPr>
              <a:lnSpc>
                <a:spcPts val="2375"/>
              </a:lnSpc>
            </a:pPr>
            <a:r>
              <a:rPr lang="en-GB" sz="1400">
                <a:latin typeface="Calibri" panose="020F0502020204030204" pitchFamily="34" charset="0"/>
                <a:ea typeface="Nunito Sans" pitchFamily="34" charset="-122"/>
                <a:cs typeface="Calibri" panose="020F0502020204030204" pitchFamily="34" charset="0"/>
              </a:rPr>
              <a:t>The focus remains on delivering well-managed, safe and compliant spaces that support high standards of patient care, while making best use of available resources.</a:t>
            </a:r>
          </a:p>
          <a:p>
            <a:pPr>
              <a:lnSpc>
                <a:spcPts val="2375"/>
              </a:lnSpc>
            </a:pPr>
            <a:endParaRPr lang="en-GB" sz="1400">
              <a:latin typeface="Calibri" panose="020F0502020204030204" pitchFamily="34" charset="0"/>
              <a:cs typeface="Calibri" panose="020F0502020204030204" pitchFamily="34" charset="0"/>
            </a:endParaRPr>
          </a:p>
          <a:p>
            <a:pPr>
              <a:lnSpc>
                <a:spcPts val="2375"/>
              </a:lnSpc>
            </a:pPr>
            <a:r>
              <a:rPr lang="en-GB" sz="1400">
                <a:latin typeface="Calibri" panose="020F0502020204030204" pitchFamily="34" charset="0"/>
                <a:cs typeface="Calibri" panose="020F0502020204030204" pitchFamily="34" charset="0"/>
              </a:rPr>
              <a:t>This involves working collaboratively with our service partners and fellow NHS Trusts.</a:t>
            </a:r>
            <a:endParaRPr lang="en-US" sz="1400">
              <a:latin typeface="Calibri" panose="020F0502020204030204" pitchFamily="34" charset="0"/>
              <a:cs typeface="Calibri" panose="020F0502020204030204" pitchFamily="34" charset="0"/>
            </a:endParaRPr>
          </a:p>
        </p:txBody>
      </p:sp>
      <p:sp>
        <p:nvSpPr>
          <p:cNvPr id="6" name="Shape 3"/>
          <p:cNvSpPr/>
          <p:nvPr/>
        </p:nvSpPr>
        <p:spPr>
          <a:xfrm>
            <a:off x="661492" y="5734845"/>
            <a:ext cx="302419" cy="302419"/>
          </a:xfrm>
          <a:prstGeom prst="roundRect">
            <a:avLst>
              <a:gd name="adj" fmla="val 25194296"/>
            </a:avLst>
          </a:prstGeom>
          <a:noFill/>
          <a:ln w="7620">
            <a:solidFill>
              <a:srgbClr val="FFFFFF"/>
            </a:solidFill>
            <a:prstDash val="solid"/>
          </a:ln>
        </p:spPr>
        <p:txBody>
          <a:bodyPr/>
          <a:lstStyle/>
          <a:p>
            <a:endParaRPr lang="en-GB"/>
          </a:p>
        </p:txBody>
      </p:sp>
      <p:sp>
        <p:nvSpPr>
          <p:cNvPr id="7" name="Title 6">
            <a:extLst>
              <a:ext uri="{FF2B5EF4-FFF2-40B4-BE49-F238E27FC236}">
                <a16:creationId xmlns:a16="http://schemas.microsoft.com/office/drawing/2014/main" id="{2DE4EECE-A2BD-BF99-9C77-2FC22B0FB60D}"/>
              </a:ext>
            </a:extLst>
          </p:cNvPr>
          <p:cNvSpPr>
            <a:spLocks noGrp="1"/>
          </p:cNvSpPr>
          <p:nvPr>
            <p:ph type="title" idx="4294967295"/>
          </p:nvPr>
        </p:nvSpPr>
        <p:spPr>
          <a:xfrm>
            <a:off x="1126386" y="307910"/>
            <a:ext cx="4210724" cy="502932"/>
          </a:xfrm>
        </p:spPr>
        <p:txBody>
          <a:bodyPr>
            <a:noAutofit/>
          </a:bodyPr>
          <a:lstStyle/>
          <a:p>
            <a:pPr rtl="0" eaLnBrk="1" latinLnBrk="0" hangingPunct="1"/>
            <a:r>
              <a:rPr lang="en-US" sz="3000">
                <a:latin typeface="Calibri" panose="020F0502020204030204" pitchFamily="34" charset="0"/>
                <a:cs typeface="Calibri" panose="020F0502020204030204" pitchFamily="34" charset="0"/>
              </a:rPr>
              <a:t>Facilities Management</a:t>
            </a:r>
            <a:endParaRPr lang="en-GB" sz="300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7194A893-FEC7-71AF-B239-FD470B072DE0}"/>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543AB8C7-44E4-CC72-DE04-FC6354B02CCF}"/>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p:cNvPicPr>
            <a:picLocks noChangeAspect="1"/>
          </p:cNvPicPr>
          <p:nvPr/>
        </p:nvPicPr>
        <p:blipFill>
          <a:blip r:embed="rId3"/>
          <a:stretch>
            <a:fillRect/>
          </a:stretch>
        </p:blipFill>
        <p:spPr>
          <a:xfrm>
            <a:off x="174892" y="1744862"/>
            <a:ext cx="676374" cy="811609"/>
          </a:xfrm>
          <a:prstGeom prst="rect">
            <a:avLst/>
          </a:prstGeom>
        </p:spPr>
      </p:pic>
      <p:sp>
        <p:nvSpPr>
          <p:cNvPr id="5" name="Text 1"/>
          <p:cNvSpPr/>
          <p:nvPr/>
        </p:nvSpPr>
        <p:spPr>
          <a:xfrm>
            <a:off x="1054168" y="1880097"/>
            <a:ext cx="1690985" cy="211336"/>
          </a:xfrm>
          <a:prstGeom prst="rect">
            <a:avLst/>
          </a:prstGeom>
          <a:noFill/>
          <a:ln/>
        </p:spPr>
        <p:txBody>
          <a:bodyPr wrap="none" lIns="0" tIns="0" rIns="0" bIns="0" rtlCol="0" anchor="t"/>
          <a:lstStyle/>
          <a:p>
            <a:pPr>
              <a:lnSpc>
                <a:spcPts val="1625"/>
              </a:lnSpc>
            </a:pPr>
            <a:r>
              <a:rPr lang="en-US" sz="1400" b="1">
                <a:latin typeface="Calibri" panose="020F0502020204030204" pitchFamily="34" charset="0"/>
                <a:ea typeface="Nunito Sans Bold" pitchFamily="34" charset="-122"/>
                <a:cs typeface="Calibri" panose="020F0502020204030204" pitchFamily="34" charset="0"/>
              </a:rPr>
              <a:t>Team Growth</a:t>
            </a:r>
            <a:endParaRPr lang="en-US" sz="1400">
              <a:latin typeface="Calibri" panose="020F0502020204030204" pitchFamily="34" charset="0"/>
              <a:cs typeface="Calibri" panose="020F0502020204030204" pitchFamily="34" charset="0"/>
            </a:endParaRPr>
          </a:p>
        </p:txBody>
      </p:sp>
      <p:sp>
        <p:nvSpPr>
          <p:cNvPr id="6" name="Text 2"/>
          <p:cNvSpPr/>
          <p:nvPr/>
        </p:nvSpPr>
        <p:spPr>
          <a:xfrm>
            <a:off x="1054168" y="2172594"/>
            <a:ext cx="10365780" cy="216297"/>
          </a:xfrm>
          <a:prstGeom prst="rect">
            <a:avLst/>
          </a:prstGeom>
          <a:noFill/>
          <a:ln/>
        </p:spPr>
        <p:txBody>
          <a:bodyPr wrap="none" lIns="0" tIns="0" rIns="0" bIns="0" rtlCol="0" anchor="t"/>
          <a:lstStyle/>
          <a:p>
            <a:pPr>
              <a:lnSpc>
                <a:spcPts val="1667"/>
              </a:lnSpc>
            </a:pPr>
            <a:r>
              <a:rPr lang="en-US" sz="1400">
                <a:latin typeface="Calibri" panose="020F0502020204030204" pitchFamily="34" charset="0"/>
                <a:ea typeface="Nunito Sans" pitchFamily="34" charset="-122"/>
                <a:cs typeface="Calibri" panose="020F0502020204030204" pitchFamily="34" charset="0"/>
              </a:rPr>
              <a:t>A new Facilities Officer joined the Bedfordshire team (June 2024) and an Estates H&amp;S Manager (January 2025), strengthening capabilities in key areas.</a:t>
            </a:r>
            <a:endParaRPr lang="en-US" sz="1400">
              <a:latin typeface="Calibri" panose="020F0502020204030204" pitchFamily="34" charset="0"/>
              <a:cs typeface="Calibri" panose="020F0502020204030204" pitchFamily="34" charset="0"/>
            </a:endParaRPr>
          </a:p>
        </p:txBody>
      </p:sp>
      <p:pic>
        <p:nvPicPr>
          <p:cNvPr id="7" name="Image 2" descr="preencoded.png"/>
          <p:cNvPicPr>
            <a:picLocks noChangeAspect="1"/>
          </p:cNvPicPr>
          <p:nvPr/>
        </p:nvPicPr>
        <p:blipFill>
          <a:blip r:embed="rId4"/>
          <a:stretch>
            <a:fillRect/>
          </a:stretch>
        </p:blipFill>
        <p:spPr>
          <a:xfrm>
            <a:off x="174892" y="2556472"/>
            <a:ext cx="676374" cy="811609"/>
          </a:xfrm>
          <a:prstGeom prst="rect">
            <a:avLst/>
          </a:prstGeom>
        </p:spPr>
      </p:pic>
      <p:sp>
        <p:nvSpPr>
          <p:cNvPr id="8" name="Text 3"/>
          <p:cNvSpPr/>
          <p:nvPr/>
        </p:nvSpPr>
        <p:spPr>
          <a:xfrm>
            <a:off x="1054168" y="2691707"/>
            <a:ext cx="1690985" cy="211336"/>
          </a:xfrm>
          <a:prstGeom prst="rect">
            <a:avLst/>
          </a:prstGeom>
          <a:noFill/>
          <a:ln/>
        </p:spPr>
        <p:txBody>
          <a:bodyPr wrap="none" lIns="0" tIns="0" rIns="0" bIns="0" rtlCol="0" anchor="t"/>
          <a:lstStyle/>
          <a:p>
            <a:pPr>
              <a:lnSpc>
                <a:spcPts val="1625"/>
              </a:lnSpc>
            </a:pPr>
            <a:r>
              <a:rPr lang="en-US" sz="1400" b="1">
                <a:latin typeface="Calibri" panose="020F0502020204030204" pitchFamily="34" charset="0"/>
                <a:ea typeface="Nunito Sans Bold" pitchFamily="34" charset="-122"/>
                <a:cs typeface="Calibri" panose="020F0502020204030204" pitchFamily="34" charset="0"/>
              </a:rPr>
              <a:t>Training Excellence</a:t>
            </a:r>
            <a:endParaRPr lang="en-US" sz="1400">
              <a:latin typeface="Calibri" panose="020F0502020204030204" pitchFamily="34" charset="0"/>
              <a:cs typeface="Calibri" panose="020F0502020204030204" pitchFamily="34" charset="0"/>
            </a:endParaRPr>
          </a:p>
        </p:txBody>
      </p:sp>
      <p:sp>
        <p:nvSpPr>
          <p:cNvPr id="9" name="Text 4"/>
          <p:cNvSpPr/>
          <p:nvPr/>
        </p:nvSpPr>
        <p:spPr>
          <a:xfrm>
            <a:off x="1054168" y="2984203"/>
            <a:ext cx="10365780" cy="216297"/>
          </a:xfrm>
          <a:prstGeom prst="rect">
            <a:avLst/>
          </a:prstGeom>
          <a:noFill/>
          <a:ln/>
        </p:spPr>
        <p:txBody>
          <a:bodyPr wrap="none" lIns="0" tIns="0" rIns="0" bIns="0" rtlCol="0" anchor="t"/>
          <a:lstStyle/>
          <a:p>
            <a:pPr>
              <a:lnSpc>
                <a:spcPts val="1667"/>
              </a:lnSpc>
            </a:pPr>
            <a:r>
              <a:rPr lang="en-US" sz="1400">
                <a:latin typeface="Calibri" panose="020F0502020204030204" pitchFamily="34" charset="0"/>
                <a:ea typeface="Nunito Sans" pitchFamily="34" charset="-122"/>
                <a:cs typeface="Calibri" panose="020F0502020204030204" pitchFamily="34" charset="0"/>
              </a:rPr>
              <a:t>Maintained 93-100% training compliance with quarterly team events focused on Patient Environment Standards, PLACE, and personal safety awareness.</a:t>
            </a:r>
            <a:endParaRPr lang="en-US" sz="1400">
              <a:latin typeface="Calibri" panose="020F0502020204030204" pitchFamily="34" charset="0"/>
              <a:cs typeface="Calibri" panose="020F0502020204030204" pitchFamily="34" charset="0"/>
            </a:endParaRPr>
          </a:p>
        </p:txBody>
      </p:sp>
      <p:pic>
        <p:nvPicPr>
          <p:cNvPr id="10" name="Image 3" descr="preencoded.png"/>
          <p:cNvPicPr>
            <a:picLocks noChangeAspect="1"/>
          </p:cNvPicPr>
          <p:nvPr/>
        </p:nvPicPr>
        <p:blipFill>
          <a:blip r:embed="rId5"/>
          <a:stretch>
            <a:fillRect/>
          </a:stretch>
        </p:blipFill>
        <p:spPr>
          <a:xfrm>
            <a:off x="174892" y="3368082"/>
            <a:ext cx="676374" cy="811609"/>
          </a:xfrm>
          <a:prstGeom prst="rect">
            <a:avLst/>
          </a:prstGeom>
        </p:spPr>
      </p:pic>
      <p:sp>
        <p:nvSpPr>
          <p:cNvPr id="11" name="Text 5"/>
          <p:cNvSpPr/>
          <p:nvPr/>
        </p:nvSpPr>
        <p:spPr>
          <a:xfrm>
            <a:off x="1054168" y="3503316"/>
            <a:ext cx="1690985" cy="211336"/>
          </a:xfrm>
          <a:prstGeom prst="rect">
            <a:avLst/>
          </a:prstGeom>
          <a:noFill/>
          <a:ln/>
        </p:spPr>
        <p:txBody>
          <a:bodyPr wrap="none" lIns="0" tIns="0" rIns="0" bIns="0" rtlCol="0" anchor="t"/>
          <a:lstStyle/>
          <a:p>
            <a:pPr>
              <a:lnSpc>
                <a:spcPts val="1625"/>
              </a:lnSpc>
            </a:pPr>
            <a:r>
              <a:rPr lang="en-US" sz="1400" b="1">
                <a:latin typeface="Calibri" panose="020F0502020204030204" pitchFamily="34" charset="0"/>
                <a:ea typeface="Nunito Sans Bold" pitchFamily="34" charset="-122"/>
                <a:cs typeface="Calibri" panose="020F0502020204030204" pitchFamily="34" charset="0"/>
              </a:rPr>
              <a:t>Service Optimisation</a:t>
            </a:r>
            <a:endParaRPr lang="en-US" sz="1400">
              <a:latin typeface="Calibri" panose="020F0502020204030204" pitchFamily="34" charset="0"/>
              <a:cs typeface="Calibri" panose="020F0502020204030204" pitchFamily="34" charset="0"/>
            </a:endParaRPr>
          </a:p>
        </p:txBody>
      </p:sp>
      <p:sp>
        <p:nvSpPr>
          <p:cNvPr id="12" name="Text 6"/>
          <p:cNvSpPr/>
          <p:nvPr/>
        </p:nvSpPr>
        <p:spPr>
          <a:xfrm>
            <a:off x="1054168" y="3795813"/>
            <a:ext cx="10365780" cy="216297"/>
          </a:xfrm>
          <a:prstGeom prst="rect">
            <a:avLst/>
          </a:prstGeom>
          <a:noFill/>
          <a:ln/>
        </p:spPr>
        <p:txBody>
          <a:bodyPr wrap="none" lIns="0" tIns="0" rIns="0" bIns="0" rtlCol="0" anchor="t"/>
          <a:lstStyle/>
          <a:p>
            <a:pPr>
              <a:lnSpc>
                <a:spcPts val="1667"/>
              </a:lnSpc>
            </a:pPr>
            <a:r>
              <a:rPr lang="en-US" sz="1400" dirty="0">
                <a:latin typeface="Calibri"/>
                <a:ea typeface="Nunito Sans" pitchFamily="34" charset="-122"/>
                <a:cs typeface="Calibri"/>
              </a:rPr>
              <a:t>Implemented portion size optimization from 1.5 to 1.0 portions per (standard) meal, reducing waste &amp; projecting annual savings of over £600,000.</a:t>
            </a:r>
            <a:endParaRPr lang="en-US" sz="1400" dirty="0">
              <a:latin typeface="Calibri"/>
              <a:cs typeface="Calibri"/>
            </a:endParaRPr>
          </a:p>
        </p:txBody>
      </p:sp>
      <p:pic>
        <p:nvPicPr>
          <p:cNvPr id="13" name="Image 4" descr="preencoded.png"/>
          <p:cNvPicPr>
            <a:picLocks noChangeAspect="1"/>
          </p:cNvPicPr>
          <p:nvPr/>
        </p:nvPicPr>
        <p:blipFill>
          <a:blip r:embed="rId6"/>
          <a:stretch>
            <a:fillRect/>
          </a:stretch>
        </p:blipFill>
        <p:spPr>
          <a:xfrm>
            <a:off x="174892" y="4179691"/>
            <a:ext cx="676374" cy="811609"/>
          </a:xfrm>
          <a:prstGeom prst="rect">
            <a:avLst/>
          </a:prstGeom>
        </p:spPr>
      </p:pic>
      <p:sp>
        <p:nvSpPr>
          <p:cNvPr id="14" name="Text 7"/>
          <p:cNvSpPr/>
          <p:nvPr/>
        </p:nvSpPr>
        <p:spPr>
          <a:xfrm>
            <a:off x="1054169" y="4314926"/>
            <a:ext cx="1745853" cy="211336"/>
          </a:xfrm>
          <a:prstGeom prst="rect">
            <a:avLst/>
          </a:prstGeom>
          <a:noFill/>
          <a:ln/>
        </p:spPr>
        <p:txBody>
          <a:bodyPr wrap="none" lIns="0" tIns="0" rIns="0" bIns="0" rtlCol="0" anchor="t"/>
          <a:lstStyle/>
          <a:p>
            <a:pPr>
              <a:lnSpc>
                <a:spcPts val="1625"/>
              </a:lnSpc>
            </a:pPr>
            <a:r>
              <a:rPr lang="en-US" sz="1400" b="1">
                <a:latin typeface="Calibri" panose="020F0502020204030204" pitchFamily="34" charset="0"/>
                <a:ea typeface="Nunito Sans Bold" pitchFamily="34" charset="-122"/>
                <a:cs typeface="Calibri" panose="020F0502020204030204" pitchFamily="34" charset="0"/>
              </a:rPr>
              <a:t>Contract Management</a:t>
            </a:r>
            <a:endParaRPr lang="en-US" sz="1400">
              <a:latin typeface="Calibri" panose="020F0502020204030204" pitchFamily="34" charset="0"/>
              <a:cs typeface="Calibri" panose="020F0502020204030204" pitchFamily="34" charset="0"/>
            </a:endParaRPr>
          </a:p>
        </p:txBody>
      </p:sp>
      <p:sp>
        <p:nvSpPr>
          <p:cNvPr id="15" name="Text 8"/>
          <p:cNvSpPr/>
          <p:nvPr/>
        </p:nvSpPr>
        <p:spPr>
          <a:xfrm>
            <a:off x="1054168" y="4607422"/>
            <a:ext cx="10365780" cy="216297"/>
          </a:xfrm>
          <a:prstGeom prst="rect">
            <a:avLst/>
          </a:prstGeom>
          <a:noFill/>
          <a:ln/>
        </p:spPr>
        <p:txBody>
          <a:bodyPr wrap="none" lIns="0" tIns="0" rIns="0" bIns="0" rtlCol="0" anchor="t"/>
          <a:lstStyle/>
          <a:p>
            <a:pPr>
              <a:lnSpc>
                <a:spcPts val="1667"/>
              </a:lnSpc>
            </a:pPr>
            <a:r>
              <a:rPr lang="en-US" sz="1400">
                <a:latin typeface="Calibri" panose="020F0502020204030204" pitchFamily="34" charset="0"/>
                <a:ea typeface="Nunito Sans" pitchFamily="34" charset="-122"/>
                <a:cs typeface="Calibri" panose="020F0502020204030204" pitchFamily="34" charset="0"/>
              </a:rPr>
              <a:t>Identified and delivered cost savings of approximately £800,000 across soft FM services whilst successfully navigating supplier </a:t>
            </a:r>
            <a:br>
              <a:rPr lang="en-US" sz="1400">
                <a:latin typeface="Calibri" panose="020F0502020204030204" pitchFamily="34" charset="0"/>
                <a:ea typeface="Nunito Sans" pitchFamily="34" charset="-122"/>
                <a:cs typeface="Calibri" panose="020F0502020204030204" pitchFamily="34" charset="0"/>
              </a:rPr>
            </a:br>
            <a:r>
              <a:rPr lang="en-US" sz="1400">
                <a:latin typeface="Calibri" panose="020F0502020204030204" pitchFamily="34" charset="0"/>
                <a:ea typeface="Nunito Sans" pitchFamily="34" charset="-122"/>
                <a:cs typeface="Calibri" panose="020F0502020204030204" pitchFamily="34" charset="0"/>
              </a:rPr>
              <a:t>senior management changes.</a:t>
            </a:r>
            <a:endParaRPr lang="en-US" sz="1400">
              <a:latin typeface="Calibri" panose="020F0502020204030204" pitchFamily="34" charset="0"/>
              <a:cs typeface="Calibri" panose="020F0502020204030204" pitchFamily="34" charset="0"/>
            </a:endParaRPr>
          </a:p>
        </p:txBody>
      </p:sp>
      <p:sp>
        <p:nvSpPr>
          <p:cNvPr id="16" name="Title 15">
            <a:extLst>
              <a:ext uri="{FF2B5EF4-FFF2-40B4-BE49-F238E27FC236}">
                <a16:creationId xmlns:a16="http://schemas.microsoft.com/office/drawing/2014/main" id="{31FD25C5-E284-40F7-56B7-07F3874C2C83}"/>
              </a:ext>
            </a:extLst>
          </p:cNvPr>
          <p:cNvSpPr>
            <a:spLocks noGrp="1"/>
          </p:cNvSpPr>
          <p:nvPr>
            <p:ph type="title" idx="4294967295"/>
          </p:nvPr>
        </p:nvSpPr>
        <p:spPr>
          <a:xfrm>
            <a:off x="1164061" y="0"/>
            <a:ext cx="10537403" cy="888903"/>
          </a:xfrm>
        </p:spPr>
        <p:txBody>
          <a:bodyPr>
            <a:noAutofit/>
          </a:bodyPr>
          <a:lstStyle/>
          <a:p>
            <a:r>
              <a:rPr lang="en-GB" sz="3000">
                <a:latin typeface="Calibri" panose="020F0502020204030204" pitchFamily="34" charset="0"/>
                <a:cs typeface="Calibri" panose="020F0502020204030204" pitchFamily="34" charset="0"/>
              </a:rPr>
              <a:t>FM - </a:t>
            </a:r>
            <a:r>
              <a:rPr lang="en-US" sz="3000">
                <a:latin typeface="Calibri" panose="020F0502020204030204" pitchFamily="34" charset="0"/>
                <a:cs typeface="Calibri" panose="020F0502020204030204" pitchFamily="34" charset="0"/>
              </a:rPr>
              <a:t>Team Development &amp; Key Achievements</a:t>
            </a:r>
            <a:endParaRPr lang="en-GB" sz="3000">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4EC12C91-CFBF-352F-00DD-07AEA5693AB8}"/>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B7635A5C-C710-5ECF-A47B-55D879B876D0}"/>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
          <p:cNvSpPr/>
          <p:nvPr/>
        </p:nvSpPr>
        <p:spPr>
          <a:xfrm>
            <a:off x="248232" y="907217"/>
            <a:ext cx="6555283" cy="283023"/>
          </a:xfrm>
          <a:prstGeom prst="rect">
            <a:avLst/>
          </a:prstGeom>
          <a:solidFill>
            <a:srgbClr val="FFFFFF">
              <a:alpha val="4000"/>
            </a:srgbClr>
          </a:solidFill>
          <a:ln/>
        </p:spPr>
        <p:txBody>
          <a:bodyPr/>
          <a:lstStyle/>
          <a:p>
            <a:endParaRPr lang="en-GB" sz="1200" dirty="0">
              <a:latin typeface="Calibri" panose="020F0502020204030204" pitchFamily="34" charset="0"/>
              <a:cs typeface="Calibri" panose="020F0502020204030204" pitchFamily="34" charset="0"/>
            </a:endParaRPr>
          </a:p>
        </p:txBody>
      </p:sp>
      <p:sp>
        <p:nvSpPr>
          <p:cNvPr id="29" name="Text 26"/>
          <p:cNvSpPr/>
          <p:nvPr/>
        </p:nvSpPr>
        <p:spPr>
          <a:xfrm>
            <a:off x="320563" y="3160066"/>
            <a:ext cx="6482952" cy="3035274"/>
          </a:xfrm>
          <a:prstGeom prst="rect">
            <a:avLst/>
          </a:prstGeom>
          <a:noFill/>
          <a:ln/>
        </p:spPr>
        <p:txBody>
          <a:bodyPr wrap="square" lIns="0" tIns="0" rIns="0" bIns="0" rtlCol="0" anchor="t"/>
          <a:lstStyle/>
          <a:p>
            <a:pPr>
              <a:lnSpc>
                <a:spcPts val="1875"/>
              </a:lnSpc>
            </a:pPr>
            <a:r>
              <a:rPr lang="en-GB" sz="1000" dirty="0">
                <a:latin typeface="Calibri" panose="020F0502020204030204" pitchFamily="34" charset="0"/>
                <a:ea typeface="Nunito Sans" pitchFamily="34" charset="-122"/>
                <a:cs typeface="Calibri" panose="020F0502020204030204" pitchFamily="34" charset="0"/>
              </a:rPr>
              <a:t>The Going Forward, Going Together (GFGT) programme delivered substantial savings this year, particularly through catering efficiencies where ELFT’s contractor OCS provides the service. ELFT was providing food previously working to 1.5 portions of main course per person which was an anomaly in the provider peer group. It gave additional choices above and beyond the desired level but also led to substantial waste. Portion sizes were reduced to the nutritionally balanced and recommended standard, generating a monthly saving of nearly £50,000.</a:t>
            </a:r>
          </a:p>
          <a:p>
            <a:pPr>
              <a:lnSpc>
                <a:spcPts val="1875"/>
              </a:lnSpc>
            </a:pPr>
            <a:endParaRPr lang="en-GB" sz="1000" dirty="0">
              <a:latin typeface="Calibri" panose="020F0502020204030204" pitchFamily="34" charset="0"/>
              <a:ea typeface="Nunito Sans" pitchFamily="34" charset="-122"/>
              <a:cs typeface="Calibri" panose="020F0502020204030204" pitchFamily="34" charset="0"/>
            </a:endParaRPr>
          </a:p>
          <a:p>
            <a:pPr>
              <a:lnSpc>
                <a:spcPts val="1875"/>
              </a:lnSpc>
            </a:pPr>
            <a:r>
              <a:rPr lang="en-GB" sz="1000" dirty="0">
                <a:latin typeface="Calibri" panose="020F0502020204030204" pitchFamily="34" charset="0"/>
                <a:ea typeface="Nunito Sans" pitchFamily="34" charset="-122"/>
                <a:cs typeface="Calibri" panose="020F0502020204030204" pitchFamily="34" charset="0"/>
              </a:rPr>
              <a:t>These savings have been achieved whilst maintaining service quality and addressing operational challenges. Estates worked with dieticians, the cook-freeze provider Apetito, and Food Committee attendees before the changes, and received positive feedback from the EAGs (Environment Assurance Groups) for Bedfordshire and Forensics afterwards.</a:t>
            </a:r>
          </a:p>
          <a:p>
            <a:pPr>
              <a:lnSpc>
                <a:spcPts val="1875"/>
              </a:lnSpc>
            </a:pPr>
            <a:endParaRPr lang="en-GB" sz="1000" dirty="0">
              <a:latin typeface="Calibri" panose="020F0502020204030204" pitchFamily="34" charset="0"/>
              <a:ea typeface="Nunito Sans" pitchFamily="34" charset="-122"/>
              <a:cs typeface="Calibri" panose="020F0502020204030204" pitchFamily="34" charset="0"/>
            </a:endParaRPr>
          </a:p>
          <a:p>
            <a:pPr>
              <a:lnSpc>
                <a:spcPts val="1875"/>
              </a:lnSpc>
            </a:pPr>
            <a:r>
              <a:rPr lang="en-GB" sz="1000" dirty="0">
                <a:latin typeface="Calibri" panose="020F0502020204030204" pitchFamily="34" charset="0"/>
                <a:ea typeface="Nunito Sans" pitchFamily="34" charset="-122"/>
                <a:cs typeface="Calibri" panose="020F0502020204030204" pitchFamily="34" charset="0"/>
              </a:rPr>
              <a:t>The comprehensive cost control measures reflect our commitment to effective resource management within the constantly evolving healthcare environment</a:t>
            </a:r>
            <a:r>
              <a:rPr lang="en-US" sz="1000" dirty="0">
                <a:latin typeface="Calibri" panose="020F0502020204030204" pitchFamily="34" charset="0"/>
                <a:ea typeface="Nunito Sans" pitchFamily="34" charset="-122"/>
                <a:cs typeface="Calibri" panose="020F0502020204030204" pitchFamily="34" charset="0"/>
              </a:rPr>
              <a:t>.</a:t>
            </a:r>
            <a:endParaRPr lang="en-US" sz="1000" dirty="0">
              <a:latin typeface="Calibri" panose="020F0502020204030204" pitchFamily="34" charset="0"/>
              <a:cs typeface="Calibri" panose="020F0502020204030204" pitchFamily="34" charset="0"/>
            </a:endParaRPr>
          </a:p>
          <a:p>
            <a:pPr>
              <a:lnSpc>
                <a:spcPts val="1875"/>
              </a:lnSpc>
            </a:pPr>
            <a:endParaRPr lang="en-US" sz="1200" dirty="0">
              <a:latin typeface="Calibri" panose="020F0502020204030204" pitchFamily="34" charset="0"/>
              <a:cs typeface="Calibri" panose="020F0502020204030204" pitchFamily="34" charset="0"/>
            </a:endParaRPr>
          </a:p>
        </p:txBody>
      </p:sp>
      <p:sp>
        <p:nvSpPr>
          <p:cNvPr id="31" name="Title 30">
            <a:extLst>
              <a:ext uri="{FF2B5EF4-FFF2-40B4-BE49-F238E27FC236}">
                <a16:creationId xmlns:a16="http://schemas.microsoft.com/office/drawing/2014/main" id="{562DA25D-DF41-626E-3187-ADADF9DAD308}"/>
              </a:ext>
            </a:extLst>
          </p:cNvPr>
          <p:cNvSpPr>
            <a:spLocks noGrp="1"/>
          </p:cNvSpPr>
          <p:nvPr>
            <p:ph type="title" idx="4294967295"/>
          </p:nvPr>
        </p:nvSpPr>
        <p:spPr>
          <a:xfrm>
            <a:off x="1147665" y="185991"/>
            <a:ext cx="9713167" cy="745931"/>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dirty="0">
                <a:latin typeface="Calibri" panose="020F0502020204030204" pitchFamily="34" charset="0"/>
                <a:cs typeface="Calibri" panose="020F0502020204030204" pitchFamily="34" charset="0"/>
              </a:rPr>
              <a:t>FM - Financial Performance &amp; Cost Savings</a:t>
            </a:r>
            <a:endParaRPr lang="en-GB" sz="3000" dirty="0">
              <a:latin typeface="Calibri" panose="020F0502020204030204" pitchFamily="34" charset="0"/>
              <a:cs typeface="Calibri" panose="020F0502020204030204" pitchFamily="34" charset="0"/>
            </a:endParaRPr>
          </a:p>
        </p:txBody>
      </p:sp>
      <p:pic>
        <p:nvPicPr>
          <p:cNvPr id="1026" name="Picture 2" descr="OCS recognised by Crown Commercial Service for Healthcare">
            <a:extLst>
              <a:ext uri="{FF2B5EF4-FFF2-40B4-BE49-F238E27FC236}">
                <a16:creationId xmlns:a16="http://schemas.microsoft.com/office/drawing/2014/main" id="{16AF6D07-96AE-32D2-6012-24171E768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921" y="941076"/>
            <a:ext cx="4975847" cy="4975847"/>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3041D30E-E05B-C6C6-5234-F426982CDA94}"/>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Slide Number Placeholder 3">
            <a:extLst>
              <a:ext uri="{FF2B5EF4-FFF2-40B4-BE49-F238E27FC236}">
                <a16:creationId xmlns:a16="http://schemas.microsoft.com/office/drawing/2014/main" id="{86B89A6E-1AA8-B270-188B-1A7EE9CFC9EB}"/>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25</a:t>
            </a:fld>
            <a:endParaRPr lang="en-GB" dirty="0"/>
          </a:p>
        </p:txBody>
      </p:sp>
      <p:graphicFrame>
        <p:nvGraphicFramePr>
          <p:cNvPr id="2" name="Table 1">
            <a:extLst>
              <a:ext uri="{FF2B5EF4-FFF2-40B4-BE49-F238E27FC236}">
                <a16:creationId xmlns:a16="http://schemas.microsoft.com/office/drawing/2014/main" id="{A24C0903-E205-597C-BDCA-20AE3B951059}"/>
              </a:ext>
            </a:extLst>
          </p:cNvPr>
          <p:cNvGraphicFramePr>
            <a:graphicFrameLocks noGrp="1"/>
          </p:cNvGraphicFramePr>
          <p:nvPr>
            <p:extLst>
              <p:ext uri="{D42A27DB-BD31-4B8C-83A1-F6EECF244321}">
                <p14:modId xmlns:p14="http://schemas.microsoft.com/office/powerpoint/2010/main" val="1228916640"/>
              </p:ext>
            </p:extLst>
          </p:nvPr>
        </p:nvGraphicFramePr>
        <p:xfrm>
          <a:off x="320563" y="900867"/>
          <a:ext cx="6482952" cy="2172293"/>
        </p:xfrm>
        <a:graphic>
          <a:graphicData uri="http://schemas.openxmlformats.org/drawingml/2006/table">
            <a:tbl>
              <a:tblPr firstRow="1" bandRow="1">
                <a:tableStyleId>{2D5ABB26-0587-4C30-8999-92F81FD0307C}</a:tableStyleId>
              </a:tblPr>
              <a:tblGrid>
                <a:gridCol w="1862496">
                  <a:extLst>
                    <a:ext uri="{9D8B030D-6E8A-4147-A177-3AD203B41FA5}">
                      <a16:colId xmlns:a16="http://schemas.microsoft.com/office/drawing/2014/main" val="10513686"/>
                    </a:ext>
                  </a:extLst>
                </a:gridCol>
                <a:gridCol w="2897573">
                  <a:extLst>
                    <a:ext uri="{9D8B030D-6E8A-4147-A177-3AD203B41FA5}">
                      <a16:colId xmlns:a16="http://schemas.microsoft.com/office/drawing/2014/main" val="419832945"/>
                    </a:ext>
                  </a:extLst>
                </a:gridCol>
                <a:gridCol w="1722883">
                  <a:extLst>
                    <a:ext uri="{9D8B030D-6E8A-4147-A177-3AD203B41FA5}">
                      <a16:colId xmlns:a16="http://schemas.microsoft.com/office/drawing/2014/main" val="1188382156"/>
                    </a:ext>
                  </a:extLst>
                </a:gridCol>
              </a:tblGrid>
              <a:tr h="339566">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Service</a:t>
                      </a:r>
                    </a:p>
                  </a:txBody>
                  <a:tcPr>
                    <a:solidFill>
                      <a:schemeClr val="bg2"/>
                    </a:solidFill>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Average Monthly Spend (£)</a:t>
                      </a:r>
                    </a:p>
                  </a:txBody>
                  <a:tcPr>
                    <a:solidFill>
                      <a:schemeClr val="bg2"/>
                    </a:solidFill>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Trend</a:t>
                      </a:r>
                    </a:p>
                  </a:txBody>
                  <a:tcPr>
                    <a:solidFill>
                      <a:schemeClr val="bg2"/>
                    </a:solidFill>
                  </a:tcPr>
                </a:tc>
                <a:extLst>
                  <a:ext uri="{0D108BD9-81ED-4DB2-BD59-A6C34878D82A}">
                    <a16:rowId xmlns:a16="http://schemas.microsoft.com/office/drawing/2014/main" val="3396160623"/>
                  </a:ext>
                </a:extLst>
              </a:tr>
              <a:tr h="339566">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Catering</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181,165</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Decreasing</a:t>
                      </a:r>
                    </a:p>
                  </a:txBody>
                  <a:tcPr/>
                </a:tc>
                <a:extLst>
                  <a:ext uri="{0D108BD9-81ED-4DB2-BD59-A6C34878D82A}">
                    <a16:rowId xmlns:a16="http://schemas.microsoft.com/office/drawing/2014/main" val="1761083110"/>
                  </a:ext>
                </a:extLst>
              </a:tr>
              <a:tr h="339566">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Linen</a:t>
                      </a:r>
                    </a:p>
                  </a:txBody>
                  <a:tcPr>
                    <a:solidFill>
                      <a:schemeClr val="bg2"/>
                    </a:solidFill>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13,311</a:t>
                      </a:r>
                    </a:p>
                  </a:txBody>
                  <a:tcPr>
                    <a:solidFill>
                      <a:schemeClr val="bg2"/>
                    </a:solidFill>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Stable</a:t>
                      </a:r>
                    </a:p>
                  </a:txBody>
                  <a:tcPr>
                    <a:solidFill>
                      <a:schemeClr val="bg2"/>
                    </a:solidFill>
                  </a:tcPr>
                </a:tc>
                <a:extLst>
                  <a:ext uri="{0D108BD9-81ED-4DB2-BD59-A6C34878D82A}">
                    <a16:rowId xmlns:a16="http://schemas.microsoft.com/office/drawing/2014/main" val="2165050934"/>
                  </a:ext>
                </a:extLst>
              </a:tr>
              <a:tr h="474463">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Consumables</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31,576</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Stable</a:t>
                      </a:r>
                    </a:p>
                  </a:txBody>
                  <a:tcPr/>
                </a:tc>
                <a:extLst>
                  <a:ext uri="{0D108BD9-81ED-4DB2-BD59-A6C34878D82A}">
                    <a16:rowId xmlns:a16="http://schemas.microsoft.com/office/drawing/2014/main" val="3054490571"/>
                  </a:ext>
                </a:extLst>
              </a:tr>
              <a:tr h="339566">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Escorting</a:t>
                      </a:r>
                    </a:p>
                  </a:txBody>
                  <a:tcPr>
                    <a:solidFill>
                      <a:schemeClr val="bg2"/>
                    </a:solidFill>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10,526</a:t>
                      </a:r>
                    </a:p>
                  </a:txBody>
                  <a:tcPr>
                    <a:solidFill>
                      <a:schemeClr val="bg2"/>
                    </a:solidFill>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Decreasing</a:t>
                      </a:r>
                    </a:p>
                  </a:txBody>
                  <a:tcPr>
                    <a:solidFill>
                      <a:schemeClr val="bg2"/>
                    </a:solidFill>
                  </a:tcPr>
                </a:tc>
                <a:extLst>
                  <a:ext uri="{0D108BD9-81ED-4DB2-BD59-A6C34878D82A}">
                    <a16:rowId xmlns:a16="http://schemas.microsoft.com/office/drawing/2014/main" val="3558153589"/>
                  </a:ext>
                </a:extLst>
              </a:tr>
              <a:tr h="339566">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Ad-hocs</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17,970</a:t>
                      </a:r>
                    </a:p>
                  </a:txBody>
                  <a:tcPr/>
                </a:tc>
                <a:tc>
                  <a:txBody>
                    <a:bodyPr/>
                    <a:lstStyle/>
                    <a:p>
                      <a:r>
                        <a:rPr lang="en-GB" sz="1200" dirty="0">
                          <a:latin typeface="Calibri" panose="020F0502020204030204" pitchFamily="34" charset="0"/>
                          <a:ea typeface="Calibri" panose="020F0502020204030204" pitchFamily="34" charset="0"/>
                          <a:cs typeface="Calibri" panose="020F0502020204030204" pitchFamily="34" charset="0"/>
                        </a:rPr>
                        <a:t>Decreasing</a:t>
                      </a:r>
                    </a:p>
                  </a:txBody>
                  <a:tcPr/>
                </a:tc>
                <a:extLst>
                  <a:ext uri="{0D108BD9-81ED-4DB2-BD59-A6C34878D82A}">
                    <a16:rowId xmlns:a16="http://schemas.microsoft.com/office/drawing/2014/main" val="398711782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661492" y="1495646"/>
            <a:ext cx="3707507" cy="295275"/>
          </a:xfrm>
          <a:prstGeom prst="rect">
            <a:avLst/>
          </a:prstGeom>
          <a:noFill/>
          <a:ln/>
        </p:spPr>
        <p:txBody>
          <a:bodyPr wrap="none" lIns="0" tIns="0" rIns="0" bIns="0" rtlCol="0" anchor="t"/>
          <a:lstStyle/>
          <a:p>
            <a:pPr>
              <a:lnSpc>
                <a:spcPts val="2292"/>
              </a:lnSpc>
            </a:pPr>
            <a:r>
              <a:rPr lang="en-US" sz="1400" b="1" dirty="0">
                <a:latin typeface="Calibri" panose="020F0502020204030204" pitchFamily="34" charset="0"/>
                <a:ea typeface="Nunito Sans Bold" pitchFamily="34" charset="-122"/>
                <a:cs typeface="Calibri" panose="020F0502020204030204" pitchFamily="34" charset="0"/>
              </a:rPr>
              <a:t>PLACE Programme Achievements</a:t>
            </a:r>
            <a:endParaRPr lang="en-US" sz="1400" dirty="0">
              <a:latin typeface="Calibri" panose="020F0502020204030204" pitchFamily="34" charset="0"/>
              <a:cs typeface="Calibri" panose="020F0502020204030204" pitchFamily="34" charset="0"/>
            </a:endParaRPr>
          </a:p>
        </p:txBody>
      </p:sp>
      <p:sp>
        <p:nvSpPr>
          <p:cNvPr id="4" name="Text 2"/>
          <p:cNvSpPr/>
          <p:nvPr/>
        </p:nvSpPr>
        <p:spPr>
          <a:xfrm>
            <a:off x="661492" y="2059643"/>
            <a:ext cx="5434508" cy="3436217"/>
          </a:xfrm>
          <a:prstGeom prst="rect">
            <a:avLst/>
          </a:prstGeom>
          <a:noFill/>
          <a:ln/>
        </p:spPr>
        <p:txBody>
          <a:bodyPr wrap="square" lIns="0" tIns="0" rIns="0" bIns="0" rtlCol="0" anchor="t"/>
          <a:lstStyle/>
          <a:p>
            <a:pPr>
              <a:lnSpc>
                <a:spcPts val="2375"/>
              </a:lnSpc>
            </a:pPr>
            <a:r>
              <a:rPr lang="en-GB" sz="1400" dirty="0">
                <a:latin typeface="Calibri" panose="020F0502020204030204" pitchFamily="34" charset="0"/>
                <a:ea typeface="Nunito Sans" pitchFamily="34" charset="-122"/>
                <a:cs typeface="Calibri" panose="020F0502020204030204" pitchFamily="34" charset="0"/>
              </a:rPr>
              <a:t>The Patient-Led Assessments of the Care Environment (PLACE) programme has made strong progress during the year and we are grateful to clinical colleagues for supporting the Facilities Team with updates. The full assessment cycle was completed using enhanced monitoring protocols, with over 70% of action points closed by February 2025 and the programme on track to reach 80% completion by March.</a:t>
            </a:r>
          </a:p>
          <a:p>
            <a:pPr>
              <a:lnSpc>
                <a:spcPts val="2375"/>
              </a:lnSpc>
            </a:pPr>
            <a:endParaRPr lang="en-GB" sz="1400" dirty="0">
              <a:latin typeface="Calibri" panose="020F0502020204030204" pitchFamily="34" charset="0"/>
              <a:ea typeface="Nunito Sans" pitchFamily="34" charset="-122"/>
              <a:cs typeface="Calibri" panose="020F0502020204030204" pitchFamily="34" charset="0"/>
            </a:endParaRPr>
          </a:p>
          <a:p>
            <a:pPr>
              <a:lnSpc>
                <a:spcPts val="2375"/>
              </a:lnSpc>
            </a:pPr>
            <a:r>
              <a:rPr lang="en-GB" sz="1400" dirty="0">
                <a:latin typeface="Calibri" panose="020F0502020204030204" pitchFamily="34" charset="0"/>
                <a:ea typeface="Nunito Sans" pitchFamily="34" charset="-122"/>
                <a:cs typeface="Calibri" panose="020F0502020204030204" pitchFamily="34" charset="0"/>
              </a:rPr>
              <a:t>The Trust has worked closely with NHS England to improve the assessment methodology for mental health settings, helping to ensure that environments are appropriate for the people using them. Environmental Action Groups have now been established at all sites, increasing service user involvement in reviewing and shaping the care environment</a:t>
            </a:r>
            <a:endParaRPr lang="en-US" sz="1400" dirty="0">
              <a:latin typeface="Calibri" panose="020F0502020204030204" pitchFamily="34" charset="0"/>
              <a:cs typeface="Calibri" panose="020F0502020204030204" pitchFamily="34" charset="0"/>
            </a:endParaRPr>
          </a:p>
        </p:txBody>
      </p:sp>
      <p:sp>
        <p:nvSpPr>
          <p:cNvPr id="6" name="Text 4"/>
          <p:cNvSpPr/>
          <p:nvPr/>
        </p:nvSpPr>
        <p:spPr>
          <a:xfrm>
            <a:off x="6571488" y="1495646"/>
            <a:ext cx="3058319" cy="295275"/>
          </a:xfrm>
          <a:prstGeom prst="rect">
            <a:avLst/>
          </a:prstGeom>
          <a:noFill/>
          <a:ln/>
        </p:spPr>
        <p:txBody>
          <a:bodyPr wrap="none" lIns="0" tIns="0" rIns="0" bIns="0" rtlCol="0" anchor="t"/>
          <a:lstStyle/>
          <a:p>
            <a:pPr>
              <a:lnSpc>
                <a:spcPts val="2292"/>
              </a:lnSpc>
            </a:pPr>
            <a:r>
              <a:rPr lang="en-US" sz="1400" b="1" dirty="0">
                <a:latin typeface="Calibri" panose="020F0502020204030204" pitchFamily="34" charset="0"/>
                <a:ea typeface="Nunito Sans Bold" pitchFamily="34" charset="-122"/>
                <a:cs typeface="Calibri" panose="020F0502020204030204" pitchFamily="34" charset="0"/>
              </a:rPr>
              <a:t>2025-26 Strategic Priorities</a:t>
            </a:r>
            <a:endParaRPr lang="en-US" sz="1400" dirty="0">
              <a:latin typeface="Calibri" panose="020F0502020204030204" pitchFamily="34" charset="0"/>
              <a:cs typeface="Calibri" panose="020F0502020204030204" pitchFamily="34" charset="0"/>
            </a:endParaRPr>
          </a:p>
        </p:txBody>
      </p:sp>
      <p:sp>
        <p:nvSpPr>
          <p:cNvPr id="7" name="Text 5"/>
          <p:cNvSpPr/>
          <p:nvPr/>
        </p:nvSpPr>
        <p:spPr>
          <a:xfrm>
            <a:off x="6548669" y="2218135"/>
            <a:ext cx="4944169" cy="302419"/>
          </a:xfrm>
          <a:prstGeom prst="rect">
            <a:avLst/>
          </a:prstGeom>
          <a:noFill/>
          <a:ln/>
        </p:spPr>
        <p:txBody>
          <a:bodyPr wrap="none" lIns="0" tIns="0" rIns="0" bIns="0" rtlCol="0" anchor="t"/>
          <a:lstStyle/>
          <a:p>
            <a:pPr marL="285739" indent="-285739">
              <a:lnSpc>
                <a:spcPts val="2375"/>
              </a:lnSpc>
              <a:buSzPct val="100000"/>
              <a:buChar char="•"/>
            </a:pPr>
            <a:r>
              <a:rPr lang="en-US" sz="1400" dirty="0" err="1">
                <a:latin typeface="Calibri" panose="020F0502020204030204" pitchFamily="34" charset="0"/>
                <a:ea typeface="Nunito Sans" pitchFamily="34" charset="-122"/>
                <a:cs typeface="Calibri" panose="020F0502020204030204" pitchFamily="34" charset="0"/>
              </a:rPr>
              <a:t>Standardised</a:t>
            </a:r>
            <a:r>
              <a:rPr lang="en-US" sz="1400" dirty="0">
                <a:latin typeface="Calibri" panose="020F0502020204030204" pitchFamily="34" charset="0"/>
                <a:ea typeface="Nunito Sans" pitchFamily="34" charset="-122"/>
                <a:cs typeface="Calibri" panose="020F0502020204030204" pitchFamily="34" charset="0"/>
              </a:rPr>
              <a:t> ward kitchen design implementation</a:t>
            </a:r>
            <a:endParaRPr lang="en-US" sz="1400" dirty="0">
              <a:latin typeface="Calibri" panose="020F0502020204030204" pitchFamily="34" charset="0"/>
              <a:cs typeface="Calibri" panose="020F0502020204030204" pitchFamily="34" charset="0"/>
            </a:endParaRPr>
          </a:p>
        </p:txBody>
      </p:sp>
      <p:sp>
        <p:nvSpPr>
          <p:cNvPr id="8" name="Text 6"/>
          <p:cNvSpPr/>
          <p:nvPr/>
        </p:nvSpPr>
        <p:spPr>
          <a:xfrm>
            <a:off x="6548669" y="2586633"/>
            <a:ext cx="4944169" cy="302419"/>
          </a:xfrm>
          <a:prstGeom prst="rect">
            <a:avLst/>
          </a:prstGeom>
          <a:noFill/>
          <a:ln/>
        </p:spPr>
        <p:txBody>
          <a:bodyPr wrap="none" lIns="0" tIns="0" rIns="0" bIns="0" rtlCol="0" anchor="t"/>
          <a:lstStyle/>
          <a:p>
            <a:pPr marL="285739" indent="-285739">
              <a:lnSpc>
                <a:spcPts val="2375"/>
              </a:lnSpc>
              <a:buSzPct val="100000"/>
              <a:buChar char="•"/>
            </a:pPr>
            <a:r>
              <a:rPr lang="en-US" sz="1400">
                <a:latin typeface="Calibri" panose="020F0502020204030204" pitchFamily="34" charset="0"/>
                <a:ea typeface="Nunito Sans" pitchFamily="34" charset="-122"/>
                <a:cs typeface="Calibri" panose="020F0502020204030204" pitchFamily="34" charset="0"/>
              </a:rPr>
              <a:t>Three-year rolling programme for kitchen upgrades</a:t>
            </a:r>
            <a:endParaRPr lang="en-US" sz="1400">
              <a:latin typeface="Calibri" panose="020F0502020204030204" pitchFamily="34" charset="0"/>
              <a:cs typeface="Calibri" panose="020F0502020204030204" pitchFamily="34" charset="0"/>
            </a:endParaRPr>
          </a:p>
        </p:txBody>
      </p:sp>
      <p:sp>
        <p:nvSpPr>
          <p:cNvPr id="9" name="Text 7"/>
          <p:cNvSpPr/>
          <p:nvPr/>
        </p:nvSpPr>
        <p:spPr>
          <a:xfrm>
            <a:off x="6548669" y="2955132"/>
            <a:ext cx="4944169" cy="302419"/>
          </a:xfrm>
          <a:prstGeom prst="rect">
            <a:avLst/>
          </a:prstGeom>
          <a:noFill/>
          <a:ln/>
        </p:spPr>
        <p:txBody>
          <a:bodyPr wrap="none" lIns="0" tIns="0" rIns="0" bIns="0" rtlCol="0" anchor="t"/>
          <a:lstStyle/>
          <a:p>
            <a:pPr marL="285739" indent="-285739">
              <a:lnSpc>
                <a:spcPts val="2375"/>
              </a:lnSpc>
              <a:buSzPct val="100000"/>
              <a:buChar char="•"/>
            </a:pPr>
            <a:r>
              <a:rPr lang="en-US" sz="1400">
                <a:latin typeface="Calibri" panose="020F0502020204030204" pitchFamily="34" charset="0"/>
                <a:ea typeface="Nunito Sans" pitchFamily="34" charset="-122"/>
                <a:cs typeface="Calibri" panose="020F0502020204030204" pitchFamily="34" charset="0"/>
              </a:rPr>
              <a:t>New audit tracker for facilities officers</a:t>
            </a:r>
            <a:endParaRPr lang="en-US" sz="1400">
              <a:latin typeface="Calibri" panose="020F0502020204030204" pitchFamily="34" charset="0"/>
              <a:cs typeface="Calibri" panose="020F0502020204030204" pitchFamily="34" charset="0"/>
            </a:endParaRPr>
          </a:p>
        </p:txBody>
      </p:sp>
      <p:sp>
        <p:nvSpPr>
          <p:cNvPr id="10" name="Text 8"/>
          <p:cNvSpPr/>
          <p:nvPr/>
        </p:nvSpPr>
        <p:spPr>
          <a:xfrm>
            <a:off x="6548669" y="3323631"/>
            <a:ext cx="4944169" cy="302419"/>
          </a:xfrm>
          <a:prstGeom prst="rect">
            <a:avLst/>
          </a:prstGeom>
          <a:noFill/>
          <a:ln/>
        </p:spPr>
        <p:txBody>
          <a:bodyPr wrap="none" lIns="0" tIns="0" rIns="0" bIns="0" rtlCol="0" anchor="t"/>
          <a:lstStyle/>
          <a:p>
            <a:pPr marL="285739" indent="-285739">
              <a:lnSpc>
                <a:spcPts val="2375"/>
              </a:lnSpc>
              <a:buSzPct val="100000"/>
              <a:buChar char="•"/>
            </a:pPr>
            <a:r>
              <a:rPr lang="en-US" sz="1400">
                <a:latin typeface="Calibri" panose="020F0502020204030204" pitchFamily="34" charset="0"/>
                <a:ea typeface="Nunito Sans" pitchFamily="34" charset="-122"/>
                <a:cs typeface="Calibri" panose="020F0502020204030204" pitchFamily="34" charset="0"/>
              </a:rPr>
              <a:t>Expansion of service assurance meetings</a:t>
            </a:r>
            <a:endParaRPr lang="en-US" sz="1400">
              <a:latin typeface="Calibri" panose="020F0502020204030204" pitchFamily="34" charset="0"/>
              <a:cs typeface="Calibri" panose="020F0502020204030204" pitchFamily="34" charset="0"/>
            </a:endParaRPr>
          </a:p>
        </p:txBody>
      </p:sp>
      <p:sp>
        <p:nvSpPr>
          <p:cNvPr id="11" name="Text 9"/>
          <p:cNvSpPr/>
          <p:nvPr/>
        </p:nvSpPr>
        <p:spPr>
          <a:xfrm>
            <a:off x="6548669" y="3692129"/>
            <a:ext cx="4944169" cy="302419"/>
          </a:xfrm>
          <a:prstGeom prst="rect">
            <a:avLst/>
          </a:prstGeom>
          <a:noFill/>
          <a:ln/>
        </p:spPr>
        <p:txBody>
          <a:bodyPr wrap="none" lIns="0" tIns="0" rIns="0" bIns="0" rtlCol="0" anchor="t"/>
          <a:lstStyle/>
          <a:p>
            <a:pPr marL="285739" indent="-285739">
              <a:lnSpc>
                <a:spcPts val="2375"/>
              </a:lnSpc>
              <a:buSzPct val="100000"/>
              <a:buChar char="•"/>
            </a:pPr>
            <a:r>
              <a:rPr lang="en-US" sz="1400">
                <a:latin typeface="Calibri" panose="020F0502020204030204" pitchFamily="34" charset="0"/>
                <a:ea typeface="Nunito Sans" pitchFamily="34" charset="-122"/>
                <a:cs typeface="Calibri" panose="020F0502020204030204" pitchFamily="34" charset="0"/>
              </a:rPr>
              <a:t>Comprehensive accessibility audit tools</a:t>
            </a:r>
            <a:endParaRPr lang="en-US" sz="1400">
              <a:latin typeface="Calibri" panose="020F0502020204030204" pitchFamily="34" charset="0"/>
              <a:cs typeface="Calibri" panose="020F0502020204030204" pitchFamily="34" charset="0"/>
            </a:endParaRPr>
          </a:p>
        </p:txBody>
      </p:sp>
      <p:sp>
        <p:nvSpPr>
          <p:cNvPr id="12" name="Text 10"/>
          <p:cNvSpPr/>
          <p:nvPr/>
        </p:nvSpPr>
        <p:spPr>
          <a:xfrm>
            <a:off x="6548669" y="4060627"/>
            <a:ext cx="4944169" cy="302419"/>
          </a:xfrm>
          <a:prstGeom prst="rect">
            <a:avLst/>
          </a:prstGeom>
          <a:noFill/>
          <a:ln/>
        </p:spPr>
        <p:txBody>
          <a:bodyPr wrap="none" lIns="0" tIns="0" rIns="0" bIns="0" rtlCol="0" anchor="t"/>
          <a:lstStyle/>
          <a:p>
            <a:pPr marL="285739" indent="-285739">
              <a:lnSpc>
                <a:spcPts val="2375"/>
              </a:lnSpc>
              <a:buSzPct val="100000"/>
              <a:buChar char="•"/>
            </a:pPr>
            <a:r>
              <a:rPr lang="en-US" sz="1400">
                <a:latin typeface="Calibri" panose="020F0502020204030204" pitchFamily="34" charset="0"/>
                <a:ea typeface="Nunito Sans" pitchFamily="34" charset="-122"/>
                <a:cs typeface="Calibri" panose="020F0502020204030204" pitchFamily="34" charset="0"/>
              </a:rPr>
              <a:t>Further progress on PLACE action items</a:t>
            </a:r>
            <a:endParaRPr lang="en-US" sz="1400">
              <a:latin typeface="Calibri" panose="020F0502020204030204" pitchFamily="34" charset="0"/>
              <a:cs typeface="Calibri" panose="020F0502020204030204" pitchFamily="34" charset="0"/>
            </a:endParaRPr>
          </a:p>
        </p:txBody>
      </p:sp>
      <p:sp>
        <p:nvSpPr>
          <p:cNvPr id="13" name="Text 11"/>
          <p:cNvSpPr/>
          <p:nvPr/>
        </p:nvSpPr>
        <p:spPr>
          <a:xfrm>
            <a:off x="6548669" y="4429125"/>
            <a:ext cx="4944169" cy="604838"/>
          </a:xfrm>
          <a:prstGeom prst="rect">
            <a:avLst/>
          </a:prstGeom>
          <a:noFill/>
          <a:ln/>
        </p:spPr>
        <p:txBody>
          <a:bodyPr wrap="square" lIns="0" tIns="0" rIns="0" bIns="0" rtlCol="0" anchor="t"/>
          <a:lstStyle/>
          <a:p>
            <a:pPr marL="285739" indent="-285739">
              <a:lnSpc>
                <a:spcPts val="2375"/>
              </a:lnSpc>
              <a:buSzPct val="100000"/>
              <a:buChar char="•"/>
            </a:pPr>
            <a:r>
              <a:rPr lang="en-US" sz="1400">
                <a:latin typeface="Calibri" panose="020F0502020204030204" pitchFamily="34" charset="0"/>
                <a:ea typeface="Nunito Sans" pitchFamily="34" charset="-122"/>
                <a:cs typeface="Calibri" panose="020F0502020204030204" pitchFamily="34" charset="0"/>
              </a:rPr>
              <a:t>Implementation of National Standards for Healthcare Food and Drink</a:t>
            </a:r>
            <a:endParaRPr lang="en-US" sz="1400">
              <a:latin typeface="Calibri" panose="020F0502020204030204" pitchFamily="34" charset="0"/>
              <a:cs typeface="Calibri" panose="020F0502020204030204" pitchFamily="34" charset="0"/>
            </a:endParaRPr>
          </a:p>
        </p:txBody>
      </p:sp>
      <p:sp>
        <p:nvSpPr>
          <p:cNvPr id="15" name="Title 14">
            <a:extLst>
              <a:ext uri="{FF2B5EF4-FFF2-40B4-BE49-F238E27FC236}">
                <a16:creationId xmlns:a16="http://schemas.microsoft.com/office/drawing/2014/main" id="{0A0DE179-AFE0-6880-B98A-9F27D2FD899B}"/>
              </a:ext>
            </a:extLst>
          </p:cNvPr>
          <p:cNvSpPr>
            <a:spLocks noGrp="1"/>
          </p:cNvSpPr>
          <p:nvPr>
            <p:ph type="title" idx="4294967295"/>
          </p:nvPr>
        </p:nvSpPr>
        <p:spPr>
          <a:xfrm>
            <a:off x="1110343" y="120127"/>
            <a:ext cx="6941976" cy="875083"/>
          </a:xfrm>
        </p:spPr>
        <p:txBody>
          <a:bodyPr>
            <a:normAutofit/>
          </a:bodyPr>
          <a:lstStyle/>
          <a:p>
            <a:pPr rtl="0" eaLnBrk="1" latinLnBrk="0" hangingPunct="1"/>
            <a:r>
              <a:rPr lang="en-US" sz="3000">
                <a:latin typeface="Calibri" panose="020F0502020204030204" pitchFamily="34" charset="0"/>
                <a:cs typeface="Calibri" panose="020F0502020204030204" pitchFamily="34" charset="0"/>
              </a:rPr>
              <a:t>PLACE Success &amp; Future Priorities</a:t>
            </a:r>
            <a:endParaRPr lang="en-GB" sz="300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27CC065-A6C1-174A-E84D-EADF4CEEA013}"/>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94D6E9DE-E801-55EB-FCD7-0B2D888F5D18}"/>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565240" y="1143054"/>
            <a:ext cx="10671720" cy="1603031"/>
          </a:xfrm>
          <a:prstGeom prst="rect">
            <a:avLst/>
          </a:prstGeom>
          <a:noFill/>
          <a:ln/>
        </p:spPr>
        <p:txBody>
          <a:bodyPr wrap="square" lIns="0" tIns="0" rIns="0" bIns="0" rtlCol="0" anchor="t"/>
          <a:lstStyle/>
          <a:p>
            <a:pPr>
              <a:lnSpc>
                <a:spcPts val="2375"/>
              </a:lnSpc>
            </a:pPr>
            <a:r>
              <a:rPr lang="en-US" sz="1400">
                <a:latin typeface="Calibri" panose="020F0502020204030204" pitchFamily="34" charset="0"/>
                <a:ea typeface="Nunito Sans" pitchFamily="34" charset="-122"/>
                <a:cs typeface="Calibri" panose="020F0502020204030204" pitchFamily="34" charset="0"/>
              </a:rPr>
              <a:t>Our diverse portfolio spans 139 properties across the London </a:t>
            </a:r>
            <a:r>
              <a:rPr lang="en-GB" sz="1400">
                <a:latin typeface="Calibri" panose="020F0502020204030204" pitchFamily="34" charset="0"/>
                <a:cs typeface="Calibri" panose="020F0502020204030204" pitchFamily="34" charset="0"/>
              </a:rPr>
              <a:t>Boroughs of City and Hackney, Tower Hamlets and Newham in East London</a:t>
            </a:r>
            <a:r>
              <a:rPr lang="en-US" sz="1400">
                <a:latin typeface="Calibri" panose="020F0502020204030204" pitchFamily="34" charset="0"/>
                <a:ea typeface="Nunito Sans" pitchFamily="34" charset="-122"/>
                <a:cs typeface="Calibri" panose="020F0502020204030204" pitchFamily="34" charset="0"/>
              </a:rPr>
              <a:t> and also Luton and Bedfordshire. The Trust manages 842 beds across52 wards.</a:t>
            </a:r>
            <a:br>
              <a:rPr lang="en-US" sz="1400">
                <a:latin typeface="Calibri" panose="020F0502020204030204" pitchFamily="34" charset="0"/>
                <a:ea typeface="Nunito Sans" pitchFamily="34" charset="-122"/>
                <a:cs typeface="Calibri" panose="020F0502020204030204" pitchFamily="34" charset="0"/>
              </a:rPr>
            </a:br>
            <a:endParaRPr lang="en-US" sz="1400">
              <a:latin typeface="Calibri" panose="020F0502020204030204" pitchFamily="34" charset="0"/>
              <a:ea typeface="Nunito Sans" pitchFamily="34" charset="-122"/>
              <a:cs typeface="Calibri" panose="020F0502020204030204" pitchFamily="34" charset="0"/>
            </a:endParaRPr>
          </a:p>
          <a:p>
            <a:pPr>
              <a:lnSpc>
                <a:spcPts val="2375"/>
              </a:lnSpc>
            </a:pPr>
            <a:r>
              <a:rPr lang="en-US" sz="1400">
                <a:latin typeface="Calibri" panose="020F0502020204030204" pitchFamily="34" charset="0"/>
                <a:ea typeface="Nunito Sans" pitchFamily="34" charset="-122"/>
                <a:cs typeface="Calibri" panose="020F0502020204030204" pitchFamily="34" charset="0"/>
              </a:rPr>
              <a:t>The next slides show our property distribution, financial highlights, upcoming estate activities, and safety priorities.</a:t>
            </a:r>
            <a:endParaRPr lang="en-US" sz="1400">
              <a:latin typeface="Calibri" panose="020F0502020204030204" pitchFamily="34" charset="0"/>
              <a:cs typeface="Calibri" panose="020F0502020204030204" pitchFamily="34" charset="0"/>
            </a:endParaRPr>
          </a:p>
          <a:p>
            <a:pPr>
              <a:lnSpc>
                <a:spcPts val="2375"/>
              </a:lnSpc>
            </a:pPr>
            <a:endParaRPr lang="en-US" sz="1400">
              <a:latin typeface="Calibri" panose="020F0502020204030204" pitchFamily="34" charset="0"/>
              <a:ea typeface="Nunito Sans" pitchFamily="34" charset="-122"/>
              <a:cs typeface="Calibri" panose="020F0502020204030204" pitchFamily="34" charset="0"/>
            </a:endParaRPr>
          </a:p>
          <a:p>
            <a:pPr>
              <a:lnSpc>
                <a:spcPts val="2375"/>
              </a:lnSpc>
            </a:pPr>
            <a:endParaRPr lang="en-US" sz="1400">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B44B3FDE-7F42-BE15-422F-FAD06B665597}"/>
              </a:ext>
            </a:extLst>
          </p:cNvPr>
          <p:cNvSpPr>
            <a:spLocks noGrp="1"/>
          </p:cNvSpPr>
          <p:nvPr>
            <p:ph type="title" idx="4294967295"/>
          </p:nvPr>
        </p:nvSpPr>
        <p:spPr>
          <a:xfrm>
            <a:off x="1087657" y="245553"/>
            <a:ext cx="7902339" cy="586924"/>
          </a:xfrm>
        </p:spPr>
        <p:txBody>
          <a:bodyPr>
            <a:normAutofit/>
          </a:bodyPr>
          <a:lstStyle/>
          <a:p>
            <a:r>
              <a:rPr lang="en-US" sz="3000">
                <a:latin typeface="Calibri" panose="020F0502020204030204" pitchFamily="34" charset="0"/>
                <a:cs typeface="Calibri" panose="020F0502020204030204" pitchFamily="34" charset="0"/>
              </a:rPr>
              <a:t>Property Portfolio Performance &amp; Strategy</a:t>
            </a:r>
            <a:endParaRPr lang="en-GB" sz="3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989F0AD-7698-6F2B-23ED-CC940233C2E7}"/>
              </a:ext>
            </a:extLst>
          </p:cNvPr>
          <p:cNvPicPr>
            <a:picLocks noChangeAspect="1"/>
          </p:cNvPicPr>
          <p:nvPr/>
        </p:nvPicPr>
        <p:blipFill>
          <a:blip r:embed="rId3"/>
          <a:srcRect t="10516"/>
          <a:stretch/>
        </p:blipFill>
        <p:spPr>
          <a:xfrm>
            <a:off x="2711008" y="2677557"/>
            <a:ext cx="5776835" cy="3667008"/>
          </a:xfrm>
          <a:prstGeom prst="rect">
            <a:avLst/>
          </a:prstGeom>
        </p:spPr>
      </p:pic>
      <p:cxnSp>
        <p:nvCxnSpPr>
          <p:cNvPr id="3" name="Straight Connector 2">
            <a:extLst>
              <a:ext uri="{FF2B5EF4-FFF2-40B4-BE49-F238E27FC236}">
                <a16:creationId xmlns:a16="http://schemas.microsoft.com/office/drawing/2014/main" id="{677237F7-F9A7-EC96-0A52-71B8381A9032}"/>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B528AC44-47B9-C92C-E5C4-7738D38B7CED}"/>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01187FC4-6DCF-A726-B95B-BEF9DB942762}"/>
              </a:ext>
            </a:extLst>
          </p:cNvPr>
          <p:cNvSpPr>
            <a:spLocks noGrp="1"/>
          </p:cNvSpPr>
          <p:nvPr>
            <p:ph type="title" idx="4294967295"/>
          </p:nvPr>
        </p:nvSpPr>
        <p:spPr>
          <a:xfrm>
            <a:off x="1120502" y="283473"/>
            <a:ext cx="8726866" cy="557672"/>
          </a:xfrm>
        </p:spPr>
        <p:txBody>
          <a:bodyPr>
            <a:normAutofit/>
          </a:bodyPr>
          <a:lstStyle/>
          <a:p>
            <a:r>
              <a:rPr lang="en-US" sz="3000">
                <a:latin typeface="Calibri" panose="020F0502020204030204" pitchFamily="34" charset="0"/>
                <a:cs typeface="Calibri" panose="020F0502020204030204" pitchFamily="34" charset="0"/>
              </a:rPr>
              <a:t>Portfolio Overview</a:t>
            </a:r>
          </a:p>
        </p:txBody>
      </p:sp>
      <p:sp>
        <p:nvSpPr>
          <p:cNvPr id="2" name="Rectangle 1">
            <a:extLst>
              <a:ext uri="{FF2B5EF4-FFF2-40B4-BE49-F238E27FC236}">
                <a16:creationId xmlns:a16="http://schemas.microsoft.com/office/drawing/2014/main" id="{DC85964C-4C0F-1212-FA8C-76ED50343232}"/>
              </a:ext>
            </a:extLst>
          </p:cNvPr>
          <p:cNvSpPr/>
          <p:nvPr/>
        </p:nvSpPr>
        <p:spPr>
          <a:xfrm>
            <a:off x="2948654" y="2220983"/>
            <a:ext cx="2456679" cy="753910"/>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55FF545C-31B3-FF2E-3ABE-2A6A8CCBB25F}"/>
              </a:ext>
            </a:extLst>
          </p:cNvPr>
          <p:cNvSpPr/>
          <p:nvPr/>
        </p:nvSpPr>
        <p:spPr>
          <a:xfrm>
            <a:off x="360634" y="1424640"/>
            <a:ext cx="2456679" cy="760974"/>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72886CD8-9985-7E49-9FA3-BE083CF570FF}"/>
              </a:ext>
            </a:extLst>
          </p:cNvPr>
          <p:cNvSpPr txBox="1"/>
          <p:nvPr/>
        </p:nvSpPr>
        <p:spPr>
          <a:xfrm>
            <a:off x="1171704" y="1573748"/>
            <a:ext cx="164560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t>
            </a:r>
            <a:r>
              <a:rPr lang="en-GB" sz="2000">
                <a:solidFill>
                  <a:prstClr val="white"/>
                </a:solidFill>
                <a:latin typeface="Calibri" panose="020F0502020204030204" pitchFamily="34" charset="0"/>
                <a:ea typeface="Calibri"/>
                <a:cs typeface="Calibri" panose="020F0502020204030204" pitchFamily="34" charset="0"/>
              </a:rPr>
              <a:t>75</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Properties</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32" name="Graphic 31">
            <a:extLst>
              <a:ext uri="{FF2B5EF4-FFF2-40B4-BE49-F238E27FC236}">
                <a16:creationId xmlns:a16="http://schemas.microsoft.com/office/drawing/2014/main" id="{62E730BC-2757-7EC0-AB5F-92C2B4CCBED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310" y="1453393"/>
            <a:ext cx="702065" cy="702062"/>
          </a:xfrm>
          <a:prstGeom prst="rect">
            <a:avLst/>
          </a:prstGeom>
        </p:spPr>
      </p:pic>
      <p:sp>
        <p:nvSpPr>
          <p:cNvPr id="33" name="Rectangle 32">
            <a:extLst>
              <a:ext uri="{FF2B5EF4-FFF2-40B4-BE49-F238E27FC236}">
                <a16:creationId xmlns:a16="http://schemas.microsoft.com/office/drawing/2014/main" id="{4D377314-3B5D-2AB2-7CA0-8451A4BA651E}"/>
              </a:ext>
            </a:extLst>
          </p:cNvPr>
          <p:cNvSpPr/>
          <p:nvPr/>
        </p:nvSpPr>
        <p:spPr>
          <a:xfrm>
            <a:off x="2948354" y="1419489"/>
            <a:ext cx="2456679" cy="766125"/>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6B5F102-F2D9-F2B4-2A73-2716C41F6BB4}"/>
              </a:ext>
            </a:extLst>
          </p:cNvPr>
          <p:cNvSpPr txBox="1"/>
          <p:nvPr/>
        </p:nvSpPr>
        <p:spPr>
          <a:xfrm>
            <a:off x="3759424" y="1568598"/>
            <a:ext cx="164560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a:ea typeface="Calibri"/>
                <a:cs typeface="Calibri"/>
              </a:rPr>
              <a:t>102,821 </a:t>
            </a:r>
            <a:r>
              <a:rPr lang="en-GB" sz="1100">
                <a:solidFill>
                  <a:prstClr val="white"/>
                </a:solidFill>
                <a:latin typeface="Calibri"/>
                <a:ea typeface="Calibri"/>
                <a:cs typeface="Calibri"/>
              </a:rPr>
              <a:t>sqm</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a:solidFill>
                  <a:prstClr val="white"/>
                </a:solidFill>
                <a:latin typeface="Calibri"/>
                <a:ea typeface="Calibri"/>
                <a:cs typeface="Calibri"/>
              </a:rPr>
              <a:t>Total size of estate</a:t>
            </a:r>
            <a:endParaRPr lang="en-GB" sz="1100" b="0" i="0" u="none" strike="noStrike" kern="1200" cap="none" spc="0" normalizeH="0" baseline="0" noProof="0">
              <a:ln>
                <a:noFill/>
              </a:ln>
              <a:solidFill>
                <a:prstClr val="white"/>
              </a:solidFill>
              <a:effectLst/>
              <a:uLnTx/>
              <a:uFillTx/>
              <a:latin typeface="Calibri"/>
              <a:ea typeface="Calibri"/>
              <a:cs typeface="Calibri"/>
            </a:endParaRPr>
          </a:p>
        </p:txBody>
      </p:sp>
      <p:pic>
        <p:nvPicPr>
          <p:cNvPr id="35" name="Graphic 34">
            <a:extLst>
              <a:ext uri="{FF2B5EF4-FFF2-40B4-BE49-F238E27FC236}">
                <a16:creationId xmlns:a16="http://schemas.microsoft.com/office/drawing/2014/main" id="{B33D9570-0C9F-A56F-DCA0-D751AB7727E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1280" y="1458542"/>
            <a:ext cx="651259" cy="651259"/>
          </a:xfrm>
          <a:prstGeom prst="rect">
            <a:avLst/>
          </a:prstGeom>
        </p:spPr>
      </p:pic>
      <p:sp>
        <p:nvSpPr>
          <p:cNvPr id="36" name="Rectangle 35">
            <a:extLst>
              <a:ext uri="{FF2B5EF4-FFF2-40B4-BE49-F238E27FC236}">
                <a16:creationId xmlns:a16="http://schemas.microsoft.com/office/drawing/2014/main" id="{FD4CADE6-CF14-D7B0-D159-B7552E076646}"/>
              </a:ext>
            </a:extLst>
          </p:cNvPr>
          <p:cNvSpPr/>
          <p:nvPr/>
        </p:nvSpPr>
        <p:spPr>
          <a:xfrm>
            <a:off x="362545" y="2213920"/>
            <a:ext cx="2456679" cy="760974"/>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22A9EDB7-B98A-E031-8C79-021B3C9C16BD}"/>
              </a:ext>
            </a:extLst>
          </p:cNvPr>
          <p:cNvSpPr txBox="1"/>
          <p:nvPr/>
        </p:nvSpPr>
        <p:spPr>
          <a:xfrm>
            <a:off x="3751242" y="2314704"/>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32%</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t>
            </a:r>
            <a:r>
              <a:rPr lang="en-GB" sz="1100">
                <a:solidFill>
                  <a:prstClr val="white"/>
                </a:solidFill>
                <a:latin typeface="Calibri" panose="020F0502020204030204" pitchFamily="34" charset="0"/>
                <a:ea typeface="Calibri"/>
                <a:cs typeface="Calibri" panose="020F0502020204030204" pitchFamily="34" charset="0"/>
              </a:rPr>
              <a:t>Leasehold</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a:solidFill>
                  <a:prstClr val="white"/>
                </a:solidFill>
                <a:latin typeface="Calibri" panose="020F0502020204030204" pitchFamily="34" charset="0"/>
                <a:ea typeface="Calibri"/>
                <a:cs typeface="Calibri" panose="020F0502020204030204" pitchFamily="34" charset="0"/>
              </a:rPr>
              <a:t>Based on sqm</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38" name="TextBox 37">
            <a:extLst>
              <a:ext uri="{FF2B5EF4-FFF2-40B4-BE49-F238E27FC236}">
                <a16:creationId xmlns:a16="http://schemas.microsoft.com/office/drawing/2014/main" id="{58E2AABE-06CA-30FA-CE7C-0C087B680CE2}"/>
              </a:ext>
            </a:extLst>
          </p:cNvPr>
          <p:cNvSpPr txBox="1"/>
          <p:nvPr/>
        </p:nvSpPr>
        <p:spPr>
          <a:xfrm>
            <a:off x="1291832" y="2233393"/>
            <a:ext cx="1581385"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1400">
                <a:solidFill>
                  <a:prstClr val="white"/>
                </a:solidFill>
                <a:latin typeface="Calibri" panose="020F0502020204030204" pitchFamily="34" charset="0"/>
                <a:ea typeface="Calibri"/>
                <a:cs typeface="Calibri" panose="020F0502020204030204" pitchFamily="34" charset="0"/>
              </a:rPr>
              <a:t>22 leasehold properties can be exited on the next 5 years </a:t>
            </a:r>
            <a:endParaRPr kumimoji="0" lang="en-GB" sz="9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39" name="Graphic 38">
            <a:extLst>
              <a:ext uri="{FF2B5EF4-FFF2-40B4-BE49-F238E27FC236}">
                <a16:creationId xmlns:a16="http://schemas.microsoft.com/office/drawing/2014/main" id="{06B3D865-E034-5D7F-3773-D54E64BFB16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1542" y="2264384"/>
            <a:ext cx="758589" cy="754495"/>
          </a:xfrm>
          <a:prstGeom prst="rect">
            <a:avLst/>
          </a:prstGeom>
        </p:spPr>
      </p:pic>
      <p:sp>
        <p:nvSpPr>
          <p:cNvPr id="40" name="Rectangle 39">
            <a:extLst>
              <a:ext uri="{FF2B5EF4-FFF2-40B4-BE49-F238E27FC236}">
                <a16:creationId xmlns:a16="http://schemas.microsoft.com/office/drawing/2014/main" id="{460E29E1-A852-F3A9-5041-23D901C488F9}"/>
              </a:ext>
            </a:extLst>
          </p:cNvPr>
          <p:cNvSpPr/>
          <p:nvPr/>
        </p:nvSpPr>
        <p:spPr>
          <a:xfrm>
            <a:off x="362586" y="3009086"/>
            <a:ext cx="2456679" cy="760974"/>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DE7AE08-16F8-974D-7037-0FC7474B0AF8}"/>
              </a:ext>
            </a:extLst>
          </p:cNvPr>
          <p:cNvSpPr txBox="1"/>
          <p:nvPr/>
        </p:nvSpPr>
        <p:spPr>
          <a:xfrm>
            <a:off x="1169050" y="3103984"/>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75%</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t>
            </a:r>
            <a:r>
              <a:rPr lang="en-GB" sz="1100">
                <a:solidFill>
                  <a:prstClr val="white"/>
                </a:solidFill>
                <a:latin typeface="Calibri" panose="020F0502020204030204" pitchFamily="34" charset="0"/>
                <a:ea typeface="Calibri"/>
                <a:cs typeface="Calibri" panose="020F0502020204030204" pitchFamily="34" charset="0"/>
              </a:rPr>
              <a:t>of estate footprint</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a:solidFill>
                  <a:prstClr val="white"/>
                </a:solidFill>
                <a:latin typeface="Calibri" panose="020F0502020204030204" pitchFamily="34" charset="0"/>
                <a:ea typeface="Calibri"/>
                <a:cs typeface="Calibri" panose="020F0502020204030204" pitchFamily="34" charset="0"/>
              </a:rPr>
              <a:t>is clinical</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42" name="Rectangle 41">
            <a:extLst>
              <a:ext uri="{FF2B5EF4-FFF2-40B4-BE49-F238E27FC236}">
                <a16:creationId xmlns:a16="http://schemas.microsoft.com/office/drawing/2014/main" id="{DEF31851-3E5B-77E1-0535-CA87B72ACD4C}"/>
              </a:ext>
            </a:extLst>
          </p:cNvPr>
          <p:cNvSpPr/>
          <p:nvPr/>
        </p:nvSpPr>
        <p:spPr>
          <a:xfrm>
            <a:off x="2944430" y="3007807"/>
            <a:ext cx="2456679" cy="761120"/>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3" name="Graphic 42" descr="Stethoscope outline">
            <a:extLst>
              <a:ext uri="{FF2B5EF4-FFF2-40B4-BE49-F238E27FC236}">
                <a16:creationId xmlns:a16="http://schemas.microsoft.com/office/drawing/2014/main" id="{6159C487-4C90-8678-D794-4CFC434F9F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198" y="3049891"/>
            <a:ext cx="647399" cy="647399"/>
          </a:xfrm>
          <a:prstGeom prst="rect">
            <a:avLst/>
          </a:prstGeom>
        </p:spPr>
      </p:pic>
      <p:pic>
        <p:nvPicPr>
          <p:cNvPr id="44" name="Graphic 43">
            <a:extLst>
              <a:ext uri="{FF2B5EF4-FFF2-40B4-BE49-F238E27FC236}">
                <a16:creationId xmlns:a16="http://schemas.microsoft.com/office/drawing/2014/main" id="{8A1BECB2-7CAC-3040-5759-91303E5FE066}"/>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9309" y="2171562"/>
            <a:ext cx="782519" cy="782519"/>
          </a:xfrm>
          <a:prstGeom prst="rect">
            <a:avLst/>
          </a:prstGeom>
        </p:spPr>
      </p:pic>
      <p:sp>
        <p:nvSpPr>
          <p:cNvPr id="45" name="TextBox 44">
            <a:extLst>
              <a:ext uri="{FF2B5EF4-FFF2-40B4-BE49-F238E27FC236}">
                <a16:creationId xmlns:a16="http://schemas.microsoft.com/office/drawing/2014/main" id="{2C8C17D7-7D06-98B0-A7DD-9ED5BADF8E38}"/>
              </a:ext>
            </a:extLst>
          </p:cNvPr>
          <p:cNvSpPr txBox="1"/>
          <p:nvPr/>
        </p:nvSpPr>
        <p:spPr>
          <a:xfrm>
            <a:off x="3799182" y="3064637"/>
            <a:ext cx="1811319" cy="610066"/>
          </a:xfrm>
          <a:prstGeom prst="rect">
            <a:avLst/>
          </a:prstGeom>
          <a:noFill/>
        </p:spPr>
        <p:txBody>
          <a:bodyPr wrap="square" lIns="0" tIns="72000" rIns="0" bIns="0" rtlCol="0">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panose="020F0502020204030204" pitchFamily="34" charset="0"/>
                <a:cs typeface="Calibri" panose="020F0502020204030204" pitchFamily="34" charset="0"/>
              </a:rPr>
              <a:t>60%</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GB" sz="1100">
                <a:solidFill>
                  <a:prstClr val="white"/>
                </a:solidFill>
                <a:latin typeface="Calibri" panose="020F0502020204030204" pitchFamily="34" charset="0"/>
                <a:ea typeface="Calibri" panose="020F0502020204030204" pitchFamily="34" charset="0"/>
                <a:cs typeface="Calibri" panose="020F0502020204030204" pitchFamily="34" charset="0"/>
              </a:rPr>
              <a:t>of estate in East London is over 40 years old</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14EE75E8-2530-A040-3833-FA3CA6A6EF8D}"/>
              </a:ext>
            </a:extLst>
          </p:cNvPr>
          <p:cNvSpPr/>
          <p:nvPr/>
        </p:nvSpPr>
        <p:spPr>
          <a:xfrm>
            <a:off x="2948354" y="3802964"/>
            <a:ext cx="2456679" cy="760974"/>
          </a:xfrm>
          <a:prstGeom prst="rect">
            <a:avLst/>
          </a:prstGeom>
          <a:solidFill>
            <a:schemeClr val="accent3"/>
          </a:solidFill>
          <a:ln w="12700" cap="flat" cmpd="sng" algn="ctr">
            <a:solidFill>
              <a:schemeClr val="accent3"/>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7" name="Graphic 46">
            <a:extLst>
              <a:ext uri="{FF2B5EF4-FFF2-40B4-BE49-F238E27FC236}">
                <a16:creationId xmlns:a16="http://schemas.microsoft.com/office/drawing/2014/main" id="{8C70807C-DBF6-E066-D8D9-9BF6EBD2ADF7}"/>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993589" y="3005436"/>
            <a:ext cx="708551" cy="708551"/>
          </a:xfrm>
          <a:prstGeom prst="rect">
            <a:avLst/>
          </a:prstGeom>
        </p:spPr>
      </p:pic>
      <p:sp>
        <p:nvSpPr>
          <p:cNvPr id="48" name="Rectangle 47">
            <a:extLst>
              <a:ext uri="{FF2B5EF4-FFF2-40B4-BE49-F238E27FC236}">
                <a16:creationId xmlns:a16="http://schemas.microsoft.com/office/drawing/2014/main" id="{77B25861-BE4F-300A-43E0-3E7AB79CFDF1}"/>
              </a:ext>
            </a:extLst>
          </p:cNvPr>
          <p:cNvSpPr/>
          <p:nvPr/>
        </p:nvSpPr>
        <p:spPr>
          <a:xfrm>
            <a:off x="359309" y="4628890"/>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0D5D9BB0-8EE4-A74E-7063-4EBFDB7BE90C}"/>
              </a:ext>
            </a:extLst>
          </p:cNvPr>
          <p:cNvSpPr txBox="1"/>
          <p:nvPr/>
        </p:nvSpPr>
        <p:spPr>
          <a:xfrm>
            <a:off x="1165773" y="4641895"/>
            <a:ext cx="1650215" cy="610066"/>
          </a:xfrm>
          <a:prstGeom prst="rect">
            <a:avLst/>
          </a:prstGeom>
          <a:noFill/>
        </p:spPr>
        <p:txBody>
          <a:bodyPr wrap="square" lIns="0" tIns="72000" rIns="0" bIns="0" rtlCol="0" anchor="t">
            <a:noAutofit/>
          </a:bodyPr>
          <a:lstStyle/>
          <a:p>
            <a:pPr defTabSz="914400">
              <a:lnSpc>
                <a:spcPct val="80000"/>
              </a:lnSpc>
              <a:spcAft>
                <a:spcPts val="300"/>
              </a:spcAft>
              <a:defRPr/>
            </a:pP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a:t>
            </a:r>
            <a:r>
              <a:rPr lang="en-GB" sz="2000">
                <a:solidFill>
                  <a:prstClr val="white"/>
                </a:solidFill>
                <a:latin typeface="Calibri" panose="020F0502020204030204" pitchFamily="34" charset="0"/>
                <a:ea typeface="Calibri"/>
                <a:cs typeface="Calibri" panose="020F0502020204030204" pitchFamily="34" charset="0"/>
              </a:rPr>
              <a:t>357 </a:t>
            </a:r>
            <a:r>
              <a:rPr lang="en-GB" sz="1100">
                <a:solidFill>
                  <a:prstClr val="white"/>
                </a:solidFill>
                <a:latin typeface="Calibri" panose="020F0502020204030204" pitchFamily="34" charset="0"/>
                <a:ea typeface="Calibri"/>
                <a:cs typeface="Calibri" panose="020F0502020204030204" pitchFamily="34" charset="0"/>
              </a:rPr>
              <a:t>m2</a:t>
            </a: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average cost of leasehold occupation in East London </a:t>
            </a:r>
            <a:r>
              <a:rPr lang="en-GB" sz="800">
                <a:solidFill>
                  <a:prstClr val="white"/>
                </a:solidFill>
                <a:latin typeface="Calibri" panose="020F0502020204030204" pitchFamily="34" charset="0"/>
                <a:ea typeface="Calibri"/>
                <a:cs typeface="Calibri" panose="020F0502020204030204" pitchFamily="34" charset="0"/>
              </a:rPr>
              <a:t>(rent, S.C. &amp; rates)</a:t>
            </a:r>
            <a:endParaRPr kumimoji="0" lang="en-GB" sz="8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50" name="Rectangle 49">
            <a:extLst>
              <a:ext uri="{FF2B5EF4-FFF2-40B4-BE49-F238E27FC236}">
                <a16:creationId xmlns:a16="http://schemas.microsoft.com/office/drawing/2014/main" id="{60BC080B-5BF8-4574-8B61-2345595C2257}"/>
              </a:ext>
            </a:extLst>
          </p:cNvPr>
          <p:cNvSpPr/>
          <p:nvPr/>
        </p:nvSpPr>
        <p:spPr>
          <a:xfrm>
            <a:off x="2933412" y="4641493"/>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1" name="Graphic 50" descr="Coins outline">
            <a:extLst>
              <a:ext uri="{FF2B5EF4-FFF2-40B4-BE49-F238E27FC236}">
                <a16:creationId xmlns:a16="http://schemas.microsoft.com/office/drawing/2014/main" id="{27C321BF-044B-6CBE-52FB-239FD0CFC66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4238" y="4636245"/>
            <a:ext cx="746264" cy="746264"/>
          </a:xfrm>
          <a:prstGeom prst="rect">
            <a:avLst/>
          </a:prstGeom>
        </p:spPr>
      </p:pic>
      <p:sp>
        <p:nvSpPr>
          <p:cNvPr id="52" name="TextBox 51">
            <a:extLst>
              <a:ext uri="{FF2B5EF4-FFF2-40B4-BE49-F238E27FC236}">
                <a16:creationId xmlns:a16="http://schemas.microsoft.com/office/drawing/2014/main" id="{0866ABD7-FBDD-0090-C892-70A0F56BCC13}"/>
              </a:ext>
            </a:extLst>
          </p:cNvPr>
          <p:cNvSpPr txBox="1"/>
          <p:nvPr/>
        </p:nvSpPr>
        <p:spPr>
          <a:xfrm>
            <a:off x="3743799" y="3877768"/>
            <a:ext cx="1650215"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638</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t>
            </a: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beds in East London estate</a:t>
            </a:r>
            <a:endParaRPr kumimoji="0" lang="en-GB" sz="8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53" name="Rectangle 52">
            <a:extLst>
              <a:ext uri="{FF2B5EF4-FFF2-40B4-BE49-F238E27FC236}">
                <a16:creationId xmlns:a16="http://schemas.microsoft.com/office/drawing/2014/main" id="{8A2E5179-2E54-CB4D-96DF-B7674F6EF58D}"/>
              </a:ext>
            </a:extLst>
          </p:cNvPr>
          <p:cNvSpPr/>
          <p:nvPr/>
        </p:nvSpPr>
        <p:spPr>
          <a:xfrm>
            <a:off x="364228" y="3841080"/>
            <a:ext cx="2456679" cy="756888"/>
          </a:xfrm>
          <a:prstGeom prst="rect">
            <a:avLst/>
          </a:prstGeom>
          <a:solidFill>
            <a:schemeClr val="accent1">
              <a:lumMod val="75000"/>
            </a:schemeClr>
          </a:solidFill>
          <a:ln w="12700" cap="flat" cmpd="sng" algn="ctr">
            <a:solidFill>
              <a:schemeClr val="accent1">
                <a:lumMod val="75000"/>
              </a:schemeClr>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4" name="Graphic 53" descr="Sleep outline">
            <a:extLst>
              <a:ext uri="{FF2B5EF4-FFF2-40B4-BE49-F238E27FC236}">
                <a16:creationId xmlns:a16="http://schemas.microsoft.com/office/drawing/2014/main" id="{829D6989-78B2-0A7E-2844-F2C26F67A6D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44493" y="3691470"/>
            <a:ext cx="800449" cy="800449"/>
          </a:xfrm>
          <a:prstGeom prst="rect">
            <a:avLst/>
          </a:prstGeom>
        </p:spPr>
      </p:pic>
      <p:sp>
        <p:nvSpPr>
          <p:cNvPr id="55" name="TextBox 54">
            <a:extLst>
              <a:ext uri="{FF2B5EF4-FFF2-40B4-BE49-F238E27FC236}">
                <a16:creationId xmlns:a16="http://schemas.microsoft.com/office/drawing/2014/main" id="{08B29345-C61A-D4A8-7725-2FD9AB72BBCD}"/>
              </a:ext>
            </a:extLst>
          </p:cNvPr>
          <p:cNvSpPr txBox="1"/>
          <p:nvPr/>
        </p:nvSpPr>
        <p:spPr>
          <a:xfrm>
            <a:off x="273514" y="995147"/>
            <a:ext cx="760144" cy="315471"/>
          </a:xfrm>
          <a:prstGeom prst="rect">
            <a:avLst/>
          </a:prstGeom>
          <a:noFill/>
        </p:spPr>
        <p:txBody>
          <a:bodyPr wrap="none" rtlCol="0">
            <a:spAutoFit/>
          </a:bodyPr>
          <a:lstStyle/>
          <a:p>
            <a:r>
              <a:rPr lang="en-GB" sz="1400" b="1">
                <a:solidFill>
                  <a:srgbClr val="330072"/>
                </a:solidFill>
                <a:latin typeface="Calibri" panose="020F0502020204030204" pitchFamily="34" charset="0"/>
                <a:cs typeface="Calibri" panose="020F0502020204030204" pitchFamily="34" charset="0"/>
              </a:rPr>
              <a:t>London</a:t>
            </a:r>
          </a:p>
        </p:txBody>
      </p:sp>
      <p:sp>
        <p:nvSpPr>
          <p:cNvPr id="56" name="Rectangle 55">
            <a:extLst>
              <a:ext uri="{FF2B5EF4-FFF2-40B4-BE49-F238E27FC236}">
                <a16:creationId xmlns:a16="http://schemas.microsoft.com/office/drawing/2014/main" id="{BD64EBB1-C266-0629-DE08-213144369BF5}"/>
              </a:ext>
            </a:extLst>
          </p:cNvPr>
          <p:cNvSpPr/>
          <p:nvPr/>
        </p:nvSpPr>
        <p:spPr>
          <a:xfrm>
            <a:off x="6578676" y="1420555"/>
            <a:ext cx="2456679" cy="760974"/>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0A03A7FE-D3CF-A6A2-415D-CFC1E57A0B22}"/>
              </a:ext>
            </a:extLst>
          </p:cNvPr>
          <p:cNvSpPr txBox="1"/>
          <p:nvPr/>
        </p:nvSpPr>
        <p:spPr>
          <a:xfrm>
            <a:off x="7389746" y="1569663"/>
            <a:ext cx="1645609" cy="610066"/>
          </a:xfrm>
          <a:prstGeom prst="rect">
            <a:avLst/>
          </a:prstGeom>
          <a:noFill/>
        </p:spPr>
        <p:txBody>
          <a:bodyPr wrap="square" lIns="0" tIns="72000" rIns="0" bIns="0" rtlCol="0" anchor="t">
            <a:noAutofit/>
          </a:bodyPr>
          <a:lstStyle/>
          <a:p>
            <a:pPr defTabSz="914400">
              <a:lnSpc>
                <a:spcPct val="80000"/>
              </a:lnSpc>
              <a:spcAft>
                <a:spcPts val="300"/>
              </a:spcAft>
              <a:defRPr/>
            </a:pPr>
            <a:r>
              <a:rPr lang="en-GB" sz="2000">
                <a:solidFill>
                  <a:prstClr val="white"/>
                </a:solidFill>
                <a:latin typeface="Calibri" panose="020F0502020204030204" pitchFamily="34" charset="0"/>
                <a:ea typeface="Calibri"/>
                <a:cs typeface="Calibri" panose="020F0502020204030204" pitchFamily="34" charset="0"/>
              </a:rPr>
              <a:t> 64</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Properties</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58" name="Graphic 57">
            <a:extLst>
              <a:ext uri="{FF2B5EF4-FFF2-40B4-BE49-F238E27FC236}">
                <a16:creationId xmlns:a16="http://schemas.microsoft.com/office/drawing/2014/main" id="{9051FECB-DFC0-6E88-2D8A-380AE0C06A1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7352" y="1449308"/>
            <a:ext cx="702065" cy="702062"/>
          </a:xfrm>
          <a:prstGeom prst="rect">
            <a:avLst/>
          </a:prstGeom>
        </p:spPr>
      </p:pic>
      <p:sp>
        <p:nvSpPr>
          <p:cNvPr id="59" name="Rectangle 58">
            <a:extLst>
              <a:ext uri="{FF2B5EF4-FFF2-40B4-BE49-F238E27FC236}">
                <a16:creationId xmlns:a16="http://schemas.microsoft.com/office/drawing/2014/main" id="{A386E6A2-2330-C4CA-1465-03AB19E1F784}"/>
              </a:ext>
            </a:extLst>
          </p:cNvPr>
          <p:cNvSpPr/>
          <p:nvPr/>
        </p:nvSpPr>
        <p:spPr>
          <a:xfrm>
            <a:off x="9166396" y="1415404"/>
            <a:ext cx="2456679" cy="766125"/>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BA139976-7588-D9FE-08CE-B11571057D7A}"/>
              </a:ext>
            </a:extLst>
          </p:cNvPr>
          <p:cNvSpPr txBox="1"/>
          <p:nvPr/>
        </p:nvSpPr>
        <p:spPr>
          <a:xfrm>
            <a:off x="9977466" y="1564513"/>
            <a:ext cx="164560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a:ea typeface="Calibri"/>
                <a:cs typeface="Calibri"/>
              </a:rPr>
              <a:t>37,827 </a:t>
            </a:r>
            <a:r>
              <a:rPr lang="en-GB" sz="1100">
                <a:solidFill>
                  <a:prstClr val="white"/>
                </a:solidFill>
                <a:latin typeface="Calibri"/>
                <a:ea typeface="Calibri"/>
                <a:cs typeface="Calibri"/>
              </a:rPr>
              <a:t>sqm</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a:solidFill>
                  <a:prstClr val="white"/>
                </a:solidFill>
                <a:latin typeface="Calibri"/>
                <a:ea typeface="Calibri"/>
                <a:cs typeface="Calibri"/>
              </a:rPr>
              <a:t>Total size of estate</a:t>
            </a:r>
            <a:endParaRPr lang="en-GB" sz="1100" b="0" i="0" u="none" strike="noStrike" kern="1200" cap="none" spc="0" normalizeH="0" baseline="0" noProof="0">
              <a:ln>
                <a:noFill/>
              </a:ln>
              <a:solidFill>
                <a:prstClr val="white"/>
              </a:solidFill>
              <a:effectLst/>
              <a:uLnTx/>
              <a:uFillTx/>
              <a:latin typeface="Calibri"/>
              <a:ea typeface="Calibri"/>
              <a:cs typeface="Calibri"/>
            </a:endParaRPr>
          </a:p>
        </p:txBody>
      </p:sp>
      <p:pic>
        <p:nvPicPr>
          <p:cNvPr id="61" name="Graphic 60">
            <a:extLst>
              <a:ext uri="{FF2B5EF4-FFF2-40B4-BE49-F238E27FC236}">
                <a16:creationId xmlns:a16="http://schemas.microsoft.com/office/drawing/2014/main" id="{276449A9-8AA9-383E-2793-9FE1292F5595}"/>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9322" y="1454457"/>
            <a:ext cx="651259" cy="651259"/>
          </a:xfrm>
          <a:prstGeom prst="rect">
            <a:avLst/>
          </a:prstGeom>
        </p:spPr>
      </p:pic>
      <p:sp>
        <p:nvSpPr>
          <p:cNvPr id="62" name="Rectangle 61">
            <a:extLst>
              <a:ext uri="{FF2B5EF4-FFF2-40B4-BE49-F238E27FC236}">
                <a16:creationId xmlns:a16="http://schemas.microsoft.com/office/drawing/2014/main" id="{F324FEF0-3E68-AFD0-80A3-74450BA59238}"/>
              </a:ext>
            </a:extLst>
          </p:cNvPr>
          <p:cNvSpPr/>
          <p:nvPr/>
        </p:nvSpPr>
        <p:spPr>
          <a:xfrm>
            <a:off x="6580587" y="2209835"/>
            <a:ext cx="2456679" cy="760974"/>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a:extLst>
              <a:ext uri="{FF2B5EF4-FFF2-40B4-BE49-F238E27FC236}">
                <a16:creationId xmlns:a16="http://schemas.microsoft.com/office/drawing/2014/main" id="{0BCA98BA-A16F-9290-C353-8DFEF331E50A}"/>
              </a:ext>
            </a:extLst>
          </p:cNvPr>
          <p:cNvSpPr/>
          <p:nvPr/>
        </p:nvSpPr>
        <p:spPr>
          <a:xfrm>
            <a:off x="9166696" y="2216898"/>
            <a:ext cx="2456679" cy="753910"/>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97001ECE-93C4-9AA1-7204-B0E3ED0E92FD}"/>
              </a:ext>
            </a:extLst>
          </p:cNvPr>
          <p:cNvSpPr/>
          <p:nvPr/>
        </p:nvSpPr>
        <p:spPr>
          <a:xfrm>
            <a:off x="6580628" y="3005001"/>
            <a:ext cx="2456679" cy="760974"/>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C01BE894-EAD5-4C91-1D6D-F6F6F5A6F894}"/>
              </a:ext>
            </a:extLst>
          </p:cNvPr>
          <p:cNvSpPr txBox="1"/>
          <p:nvPr/>
        </p:nvSpPr>
        <p:spPr>
          <a:xfrm>
            <a:off x="7387092" y="3099899"/>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85%</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t>
            </a:r>
            <a:r>
              <a:rPr lang="en-GB" sz="1100">
                <a:solidFill>
                  <a:prstClr val="white"/>
                </a:solidFill>
                <a:latin typeface="Calibri" panose="020F0502020204030204" pitchFamily="34" charset="0"/>
                <a:ea typeface="Calibri"/>
                <a:cs typeface="Calibri" panose="020F0502020204030204" pitchFamily="34" charset="0"/>
              </a:rPr>
              <a:t>of estate footprint</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a:solidFill>
                  <a:prstClr val="white"/>
                </a:solidFill>
                <a:latin typeface="Calibri" panose="020F0502020204030204" pitchFamily="34" charset="0"/>
                <a:ea typeface="Calibri"/>
                <a:cs typeface="Calibri" panose="020F0502020204030204" pitchFamily="34" charset="0"/>
              </a:rPr>
              <a:t>is clinical</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66" name="Rectangle 65">
            <a:extLst>
              <a:ext uri="{FF2B5EF4-FFF2-40B4-BE49-F238E27FC236}">
                <a16:creationId xmlns:a16="http://schemas.microsoft.com/office/drawing/2014/main" id="{F2C364C3-03D8-CCB1-D484-C16145B89F60}"/>
              </a:ext>
            </a:extLst>
          </p:cNvPr>
          <p:cNvSpPr/>
          <p:nvPr/>
        </p:nvSpPr>
        <p:spPr>
          <a:xfrm>
            <a:off x="9168348" y="3002397"/>
            <a:ext cx="2456679" cy="761120"/>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7" name="Graphic 66" descr="Stethoscope outline">
            <a:extLst>
              <a:ext uri="{FF2B5EF4-FFF2-40B4-BE49-F238E27FC236}">
                <a16:creationId xmlns:a16="http://schemas.microsoft.com/office/drawing/2014/main" id="{5E835DE7-7855-7AE1-29BB-D1D99E253A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81240" y="3045806"/>
            <a:ext cx="647399" cy="647399"/>
          </a:xfrm>
          <a:prstGeom prst="rect">
            <a:avLst/>
          </a:prstGeom>
        </p:spPr>
      </p:pic>
      <p:sp>
        <p:nvSpPr>
          <p:cNvPr id="68" name="Rectangle 67">
            <a:extLst>
              <a:ext uri="{FF2B5EF4-FFF2-40B4-BE49-F238E27FC236}">
                <a16:creationId xmlns:a16="http://schemas.microsoft.com/office/drawing/2014/main" id="{CA96BF6B-63DC-B94A-A471-ECDD003DD991}"/>
              </a:ext>
            </a:extLst>
          </p:cNvPr>
          <p:cNvSpPr/>
          <p:nvPr/>
        </p:nvSpPr>
        <p:spPr>
          <a:xfrm>
            <a:off x="6581114" y="3810431"/>
            <a:ext cx="2456679" cy="760974"/>
          </a:xfrm>
          <a:prstGeom prst="rect">
            <a:avLst/>
          </a:prstGeom>
          <a:solidFill>
            <a:schemeClr val="accent3"/>
          </a:solidFill>
          <a:ln w="12700" cap="flat" cmpd="sng" algn="ctr">
            <a:solidFill>
              <a:schemeClr val="accent3"/>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13F3CE5C-FE39-ABCD-97BF-EA953CE24913}"/>
              </a:ext>
            </a:extLst>
          </p:cNvPr>
          <p:cNvSpPr txBox="1"/>
          <p:nvPr/>
        </p:nvSpPr>
        <p:spPr>
          <a:xfrm>
            <a:off x="10017483" y="3035943"/>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40% </a:t>
            </a:r>
            <a:r>
              <a:rPr lang="en-GB" sz="1100">
                <a:solidFill>
                  <a:prstClr val="white"/>
                </a:solidFill>
                <a:latin typeface="Calibri" panose="020F0502020204030204" pitchFamily="34" charset="0"/>
                <a:ea typeface="Calibri"/>
                <a:cs typeface="Calibri" panose="020F0502020204030204" pitchFamily="34" charset="0"/>
              </a:rPr>
              <a:t>of estate in Bedfordshire and Luton is </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Older than 40 year</a:t>
            </a:r>
            <a:r>
              <a:rPr lang="en-GB" sz="1100">
                <a:solidFill>
                  <a:prstClr val="white"/>
                </a:solidFill>
                <a:latin typeface="Calibri" panose="020F0502020204030204" pitchFamily="34" charset="0"/>
                <a:ea typeface="Calibri"/>
                <a:cs typeface="Calibri" panose="020F0502020204030204" pitchFamily="34" charset="0"/>
              </a:rPr>
              <a:t>s old</a:t>
            </a:r>
            <a:endParaRPr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70" name="Graphic 69">
            <a:extLst>
              <a:ext uri="{FF2B5EF4-FFF2-40B4-BE49-F238E27FC236}">
                <a16:creationId xmlns:a16="http://schemas.microsoft.com/office/drawing/2014/main" id="{F3FB4980-6149-340D-14C4-E7E8A27A4E0E}"/>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206528" y="3008133"/>
            <a:ext cx="708551" cy="708551"/>
          </a:xfrm>
          <a:prstGeom prst="rect">
            <a:avLst/>
          </a:prstGeom>
        </p:spPr>
      </p:pic>
      <p:sp>
        <p:nvSpPr>
          <p:cNvPr id="71" name="Rectangle 70">
            <a:extLst>
              <a:ext uri="{FF2B5EF4-FFF2-40B4-BE49-F238E27FC236}">
                <a16:creationId xmlns:a16="http://schemas.microsoft.com/office/drawing/2014/main" id="{C7CA6768-9A38-2995-3EE6-87547FFF1DAF}"/>
              </a:ext>
            </a:extLst>
          </p:cNvPr>
          <p:cNvSpPr/>
          <p:nvPr/>
        </p:nvSpPr>
        <p:spPr>
          <a:xfrm>
            <a:off x="6577351" y="4651081"/>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a:extLst>
              <a:ext uri="{FF2B5EF4-FFF2-40B4-BE49-F238E27FC236}">
                <a16:creationId xmlns:a16="http://schemas.microsoft.com/office/drawing/2014/main" id="{AEE9E9EE-28F0-31AC-EDCA-8228E9C8CCCF}"/>
              </a:ext>
            </a:extLst>
          </p:cNvPr>
          <p:cNvSpPr/>
          <p:nvPr/>
        </p:nvSpPr>
        <p:spPr>
          <a:xfrm>
            <a:off x="9165071" y="4655167"/>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7A95441D-5CDC-DFBB-DE0D-3A2DCE417AEC}"/>
              </a:ext>
            </a:extLst>
          </p:cNvPr>
          <p:cNvSpPr/>
          <p:nvPr/>
        </p:nvSpPr>
        <p:spPr>
          <a:xfrm>
            <a:off x="9165071" y="3800767"/>
            <a:ext cx="2456679" cy="756888"/>
          </a:xfrm>
          <a:prstGeom prst="rect">
            <a:avLst/>
          </a:prstGeom>
          <a:solidFill>
            <a:schemeClr val="accent1">
              <a:lumMod val="75000"/>
            </a:schemeClr>
          </a:solidFill>
          <a:ln w="12700" cap="flat" cmpd="sng" algn="ctr">
            <a:solidFill>
              <a:schemeClr val="accent1">
                <a:lumMod val="75000"/>
              </a:schemeClr>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091F3F43-BDC7-84C3-7D64-460A6E7E390A}"/>
              </a:ext>
            </a:extLst>
          </p:cNvPr>
          <p:cNvSpPr txBox="1"/>
          <p:nvPr/>
        </p:nvSpPr>
        <p:spPr>
          <a:xfrm>
            <a:off x="9971536" y="3857565"/>
            <a:ext cx="1584920" cy="610066"/>
          </a:xfrm>
          <a:prstGeom prst="rect">
            <a:avLst/>
          </a:prstGeom>
          <a:noFill/>
        </p:spPr>
        <p:txBody>
          <a:bodyPr wrap="square" lIns="0" tIns="72000" rIns="0" bIns="0" rtlCol="0">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panose="020F0502020204030204" pitchFamily="34" charset="0"/>
                <a:cs typeface="Calibri" panose="020F0502020204030204" pitchFamily="34" charset="0"/>
              </a:rPr>
              <a:t>204 </a:t>
            </a: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beds in Bedfordshire and Luton estate</a:t>
            </a:r>
            <a:endParaRPr kumimoji="0" lang="en-GB" sz="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5" name="Graphic 74" descr="Sleep outline">
            <a:extLst>
              <a:ext uri="{FF2B5EF4-FFF2-40B4-BE49-F238E27FC236}">
                <a16:creationId xmlns:a16="http://schemas.microsoft.com/office/drawing/2014/main" id="{16C21EF5-14DB-0C1E-D592-EF0FB0E5A5E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67957" y="3749852"/>
            <a:ext cx="800449" cy="800449"/>
          </a:xfrm>
          <a:prstGeom prst="rect">
            <a:avLst/>
          </a:prstGeom>
        </p:spPr>
      </p:pic>
      <p:sp>
        <p:nvSpPr>
          <p:cNvPr id="76" name="TextBox 75">
            <a:extLst>
              <a:ext uri="{FF2B5EF4-FFF2-40B4-BE49-F238E27FC236}">
                <a16:creationId xmlns:a16="http://schemas.microsoft.com/office/drawing/2014/main" id="{7F279ADC-D165-FDEB-29EA-F52F22DE3669}"/>
              </a:ext>
            </a:extLst>
          </p:cNvPr>
          <p:cNvSpPr txBox="1"/>
          <p:nvPr/>
        </p:nvSpPr>
        <p:spPr>
          <a:xfrm>
            <a:off x="6572276" y="985328"/>
            <a:ext cx="1208792" cy="315471"/>
          </a:xfrm>
          <a:prstGeom prst="rect">
            <a:avLst/>
          </a:prstGeom>
          <a:noFill/>
        </p:spPr>
        <p:txBody>
          <a:bodyPr wrap="none" rtlCol="0">
            <a:spAutoFit/>
          </a:bodyPr>
          <a:lstStyle/>
          <a:p>
            <a:r>
              <a:rPr lang="en-GB" sz="1400" b="1">
                <a:solidFill>
                  <a:srgbClr val="330072"/>
                </a:solidFill>
                <a:latin typeface="Calibri" panose="020F0502020204030204" pitchFamily="34" charset="0"/>
                <a:cs typeface="Calibri" panose="020F0502020204030204" pitchFamily="34" charset="0"/>
              </a:rPr>
              <a:t>Luton &amp; Beds</a:t>
            </a:r>
          </a:p>
        </p:txBody>
      </p:sp>
      <p:sp>
        <p:nvSpPr>
          <p:cNvPr id="77" name="TextBox 76">
            <a:extLst>
              <a:ext uri="{FF2B5EF4-FFF2-40B4-BE49-F238E27FC236}">
                <a16:creationId xmlns:a16="http://schemas.microsoft.com/office/drawing/2014/main" id="{C27AE820-BC09-A44F-5CED-C7768E6D1FFA}"/>
              </a:ext>
            </a:extLst>
          </p:cNvPr>
          <p:cNvSpPr txBox="1"/>
          <p:nvPr/>
        </p:nvSpPr>
        <p:spPr>
          <a:xfrm>
            <a:off x="3669290" y="4733607"/>
            <a:ext cx="1707542" cy="645101"/>
          </a:xfrm>
          <a:prstGeom prst="rect">
            <a:avLst/>
          </a:prstGeom>
          <a:noFill/>
        </p:spPr>
        <p:txBody>
          <a:bodyPr wrap="square" lIns="0" tIns="72000" rIns="0" bIns="0" rtlCol="0" anchor="t">
            <a:noAutofit/>
          </a:bodyPr>
          <a:lstStyle/>
          <a:p>
            <a:pPr defTabSz="914400">
              <a:lnSpc>
                <a:spcPct val="80000"/>
              </a:lnSpc>
              <a:spcAft>
                <a:spcPts val="300"/>
              </a:spcAft>
              <a:defRPr/>
            </a:pPr>
            <a:r>
              <a:rPr lang="en-GB" sz="2000">
                <a:solidFill>
                  <a:prstClr val="white"/>
                </a:solidFill>
                <a:latin typeface="Calibri" panose="020F0502020204030204" pitchFamily="34" charset="0"/>
                <a:ea typeface="Calibri"/>
                <a:cs typeface="Calibri" panose="020F0502020204030204" pitchFamily="34" charset="0"/>
              </a:rPr>
              <a:t>£190m </a:t>
            </a:r>
            <a:r>
              <a:rPr lang="en-GB" sz="1100">
                <a:solidFill>
                  <a:prstClr val="white"/>
                </a:solidFill>
                <a:latin typeface="Calibri" panose="020F0502020204030204" pitchFamily="34" charset="0"/>
                <a:ea typeface="Calibri"/>
                <a:cs typeface="Calibri" panose="020F0502020204030204" pitchFamily="34" charset="0"/>
              </a:rPr>
              <a:t>Value of Freehold assets </a:t>
            </a:r>
          </a:p>
          <a:p>
            <a:pPr defTabSz="914400">
              <a:lnSpc>
                <a:spcPct val="80000"/>
              </a:lnSpc>
              <a:spcAft>
                <a:spcPts val="300"/>
              </a:spcAft>
              <a:defRPr/>
            </a:pPr>
            <a:r>
              <a:rPr lang="en-GB" sz="1100">
                <a:solidFill>
                  <a:prstClr val="white"/>
                </a:solidFill>
                <a:latin typeface="Calibri" panose="020F0502020204030204" pitchFamily="34" charset="0"/>
                <a:ea typeface="Calibri"/>
                <a:cs typeface="Calibri" panose="020F0502020204030204" pitchFamily="34" charset="0"/>
              </a:rPr>
              <a:t>*based 24/25 asset valuation </a:t>
            </a:r>
          </a:p>
        </p:txBody>
      </p:sp>
      <p:pic>
        <p:nvPicPr>
          <p:cNvPr id="78" name="Graphic 77">
            <a:extLst>
              <a:ext uri="{FF2B5EF4-FFF2-40B4-BE49-F238E27FC236}">
                <a16:creationId xmlns:a16="http://schemas.microsoft.com/office/drawing/2014/main" id="{099D724A-4758-17F5-8EE6-844A78A42AF8}"/>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27794" y="4576023"/>
            <a:ext cx="782519" cy="782519"/>
          </a:xfrm>
          <a:prstGeom prst="rect">
            <a:avLst/>
          </a:prstGeom>
        </p:spPr>
      </p:pic>
      <p:sp>
        <p:nvSpPr>
          <p:cNvPr id="79" name="TextBox 78">
            <a:extLst>
              <a:ext uri="{FF2B5EF4-FFF2-40B4-BE49-F238E27FC236}">
                <a16:creationId xmlns:a16="http://schemas.microsoft.com/office/drawing/2014/main" id="{AD0F35E8-1F18-9DA5-DB28-68BAA068CC39}"/>
              </a:ext>
            </a:extLst>
          </p:cNvPr>
          <p:cNvSpPr txBox="1"/>
          <p:nvPr/>
        </p:nvSpPr>
        <p:spPr>
          <a:xfrm>
            <a:off x="1183975" y="3939214"/>
            <a:ext cx="1811319" cy="610066"/>
          </a:xfrm>
          <a:prstGeom prst="rect">
            <a:avLst/>
          </a:prstGeom>
          <a:noFill/>
        </p:spPr>
        <p:txBody>
          <a:bodyPr wrap="square" lIns="0" tIns="72000" rIns="0" bIns="0" rtlCol="0" anchor="t">
            <a:noAutofit/>
          </a:bodyPr>
          <a:lstStyle/>
          <a:p>
            <a:pPr defTabSz="914400">
              <a:lnSpc>
                <a:spcPct val="80000"/>
              </a:lnSpc>
              <a:spcAft>
                <a:spcPts val="300"/>
              </a:spcAft>
              <a:defRPr/>
            </a:pPr>
            <a:r>
              <a:rPr lang="en-GB" sz="2000">
                <a:solidFill>
                  <a:prstClr val="white"/>
                </a:solidFill>
                <a:latin typeface="Calibri" panose="020F0502020204030204" pitchFamily="34" charset="0"/>
                <a:ea typeface="Calibri"/>
                <a:cs typeface="Calibri" panose="020F0502020204030204" pitchFamily="34" charset="0"/>
              </a:rPr>
              <a:t>60% </a:t>
            </a:r>
            <a:r>
              <a:rPr lang="en-GB" sz="1100">
                <a:solidFill>
                  <a:prstClr val="white"/>
                </a:solidFill>
                <a:latin typeface="Calibri" panose="020F0502020204030204" pitchFamily="34" charset="0"/>
                <a:ea typeface="Calibri"/>
                <a:cs typeface="Calibri" panose="020F0502020204030204" pitchFamily="34" charset="0"/>
              </a:rPr>
              <a:t>in partner buildings</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Ba</a:t>
            </a:r>
            <a:r>
              <a:rPr lang="en-GB" sz="1100">
                <a:solidFill>
                  <a:prstClr val="white"/>
                </a:solidFill>
                <a:latin typeface="Calibri" panose="020F0502020204030204" pitchFamily="34" charset="0"/>
                <a:ea typeface="Calibri"/>
                <a:cs typeface="Calibri" panose="020F0502020204030204" pitchFamily="34" charset="0"/>
              </a:rPr>
              <a:t>sed on sqm</a:t>
            </a:r>
            <a:endParaRPr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80" name="Graphic 79" descr="Handshake outline">
            <a:extLst>
              <a:ext uri="{FF2B5EF4-FFF2-40B4-BE49-F238E27FC236}">
                <a16:creationId xmlns:a16="http://schemas.microsoft.com/office/drawing/2014/main" id="{F5B5B591-B8EF-3041-C486-8545814A69B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5754" y="3956731"/>
            <a:ext cx="645359" cy="610066"/>
          </a:xfrm>
          <a:prstGeom prst="rect">
            <a:avLst/>
          </a:prstGeom>
        </p:spPr>
      </p:pic>
      <p:pic>
        <p:nvPicPr>
          <p:cNvPr id="81" name="Graphic 80">
            <a:extLst>
              <a:ext uri="{FF2B5EF4-FFF2-40B4-BE49-F238E27FC236}">
                <a16:creationId xmlns:a16="http://schemas.microsoft.com/office/drawing/2014/main" id="{9ACD28B1-BB0B-0DBC-A3B3-C090D76EF9A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8517" y="3773826"/>
            <a:ext cx="758589" cy="754495"/>
          </a:xfrm>
          <a:prstGeom prst="rect">
            <a:avLst/>
          </a:prstGeom>
        </p:spPr>
      </p:pic>
      <p:sp>
        <p:nvSpPr>
          <p:cNvPr id="82" name="TextBox 81">
            <a:extLst>
              <a:ext uri="{FF2B5EF4-FFF2-40B4-BE49-F238E27FC236}">
                <a16:creationId xmlns:a16="http://schemas.microsoft.com/office/drawing/2014/main" id="{BD1A8BBA-DBB8-25F6-21FF-102CC429A9BF}"/>
              </a:ext>
            </a:extLst>
          </p:cNvPr>
          <p:cNvSpPr txBox="1"/>
          <p:nvPr/>
        </p:nvSpPr>
        <p:spPr>
          <a:xfrm>
            <a:off x="7478785" y="4627433"/>
            <a:ext cx="1584920"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£228 </a:t>
            </a: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m2 average cost of leasehold occupation in  Bedfordshire &amp; Luton </a:t>
            </a:r>
            <a:r>
              <a:rPr kumimoji="0" lang="en-GB" sz="8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(rent, S.C. </a:t>
            </a:r>
            <a:r>
              <a:rPr lang="en-GB" sz="800">
                <a:solidFill>
                  <a:prstClr val="white"/>
                </a:solidFill>
                <a:latin typeface="Calibri" panose="020F0502020204030204" pitchFamily="34" charset="0"/>
                <a:ea typeface="Calibri"/>
                <a:cs typeface="Calibri" panose="020F0502020204030204" pitchFamily="34" charset="0"/>
              </a:rPr>
              <a:t>&amp; rates)</a:t>
            </a:r>
            <a:endParaRPr kumimoji="0" lang="en-GB" sz="8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83" name="Graphic 82" descr="Coins outline">
            <a:extLst>
              <a:ext uri="{FF2B5EF4-FFF2-40B4-BE49-F238E27FC236}">
                <a16:creationId xmlns:a16="http://schemas.microsoft.com/office/drawing/2014/main" id="{16E226B8-E065-D1DE-C6ED-22A8F55FB64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36248" y="4573904"/>
            <a:ext cx="746264" cy="746264"/>
          </a:xfrm>
          <a:prstGeom prst="rect">
            <a:avLst/>
          </a:prstGeom>
        </p:spPr>
      </p:pic>
      <p:sp>
        <p:nvSpPr>
          <p:cNvPr id="84" name="TextBox 83">
            <a:extLst>
              <a:ext uri="{FF2B5EF4-FFF2-40B4-BE49-F238E27FC236}">
                <a16:creationId xmlns:a16="http://schemas.microsoft.com/office/drawing/2014/main" id="{95F92508-B5CF-C4B2-9811-F13D6951926E}"/>
              </a:ext>
            </a:extLst>
          </p:cNvPr>
          <p:cNvSpPr txBox="1"/>
          <p:nvPr/>
        </p:nvSpPr>
        <p:spPr>
          <a:xfrm>
            <a:off x="9753467" y="4679007"/>
            <a:ext cx="2014091" cy="601307"/>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£41m </a:t>
            </a:r>
            <a:r>
              <a:rPr lang="en-GB" sz="1100">
                <a:solidFill>
                  <a:prstClr val="white"/>
                </a:solidFill>
                <a:latin typeface="Calibri" panose="020F0502020204030204" pitchFamily="34" charset="0"/>
                <a:ea typeface="Calibri"/>
                <a:cs typeface="Calibri" panose="020F0502020204030204" pitchFamily="34" charset="0"/>
              </a:rPr>
              <a:t>Value of Freehold assets</a:t>
            </a:r>
          </a:p>
          <a:p>
            <a:pPr defTabSz="914400">
              <a:lnSpc>
                <a:spcPct val="80000"/>
              </a:lnSpc>
              <a:spcAft>
                <a:spcPts val="300"/>
              </a:spcAft>
              <a:defRPr/>
            </a:pPr>
            <a:r>
              <a:rPr lang="en-GB" sz="1100">
                <a:solidFill>
                  <a:prstClr val="white"/>
                </a:solidFill>
                <a:latin typeface="Calibri" panose="020F0502020204030204" pitchFamily="34" charset="0"/>
                <a:ea typeface="Calibri"/>
                <a:cs typeface="Calibri" panose="020F0502020204030204" pitchFamily="34" charset="0"/>
              </a:rPr>
              <a:t>*based on 24/25 asset valuation</a:t>
            </a:r>
          </a:p>
        </p:txBody>
      </p:sp>
      <p:pic>
        <p:nvPicPr>
          <p:cNvPr id="85" name="Graphic 84">
            <a:extLst>
              <a:ext uri="{FF2B5EF4-FFF2-40B4-BE49-F238E27FC236}">
                <a16:creationId xmlns:a16="http://schemas.microsoft.com/office/drawing/2014/main" id="{F0E357AB-DB42-030A-6828-88637A973964}"/>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11424" y="4592380"/>
            <a:ext cx="782519" cy="782519"/>
          </a:xfrm>
          <a:prstGeom prst="rect">
            <a:avLst/>
          </a:prstGeom>
        </p:spPr>
      </p:pic>
      <p:sp>
        <p:nvSpPr>
          <p:cNvPr id="86" name="TextBox 85">
            <a:extLst>
              <a:ext uri="{FF2B5EF4-FFF2-40B4-BE49-F238E27FC236}">
                <a16:creationId xmlns:a16="http://schemas.microsoft.com/office/drawing/2014/main" id="{F21DC534-A874-4AEE-284D-F5A975E8EB9A}"/>
              </a:ext>
            </a:extLst>
          </p:cNvPr>
          <p:cNvSpPr txBox="1"/>
          <p:nvPr/>
        </p:nvSpPr>
        <p:spPr>
          <a:xfrm>
            <a:off x="10095660" y="2277755"/>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panose="020F0502020204030204" pitchFamily="34" charset="0"/>
                <a:ea typeface="Calibri"/>
                <a:cs typeface="Calibri" panose="020F0502020204030204" pitchFamily="34" charset="0"/>
              </a:rPr>
              <a:t>35%</a:t>
            </a:r>
            <a:r>
              <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  </a:t>
            </a:r>
            <a:r>
              <a:rPr lang="en-GB" sz="1100">
                <a:solidFill>
                  <a:prstClr val="white"/>
                </a:solidFill>
                <a:latin typeface="Calibri" panose="020F0502020204030204" pitchFamily="34" charset="0"/>
                <a:ea typeface="Calibri"/>
                <a:cs typeface="Calibri" panose="020F0502020204030204" pitchFamily="34" charset="0"/>
              </a:rPr>
              <a:t>Leasehold</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a:solidFill>
                  <a:prstClr val="white"/>
                </a:solidFill>
                <a:latin typeface="Calibri" panose="020F0502020204030204" pitchFamily="34" charset="0"/>
                <a:ea typeface="Calibri"/>
                <a:cs typeface="Calibri" panose="020F0502020204030204" pitchFamily="34" charset="0"/>
              </a:rPr>
              <a:t>Based on sqm</a:t>
            </a:r>
            <a:endParaRPr kumimoji="0" lang="en-GB" sz="20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87" name="Graphic 86">
            <a:extLst>
              <a:ext uri="{FF2B5EF4-FFF2-40B4-BE49-F238E27FC236}">
                <a16:creationId xmlns:a16="http://schemas.microsoft.com/office/drawing/2014/main" id="{CCBB4E8F-CCBA-8669-398E-5A1D6BEA3A70}"/>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85960" y="2227435"/>
            <a:ext cx="758589" cy="754495"/>
          </a:xfrm>
          <a:prstGeom prst="rect">
            <a:avLst/>
          </a:prstGeom>
        </p:spPr>
      </p:pic>
      <p:sp>
        <p:nvSpPr>
          <p:cNvPr id="88" name="TextBox 87">
            <a:extLst>
              <a:ext uri="{FF2B5EF4-FFF2-40B4-BE49-F238E27FC236}">
                <a16:creationId xmlns:a16="http://schemas.microsoft.com/office/drawing/2014/main" id="{A8BB04BC-D079-9FCB-A62A-7B3DC38D5D7A}"/>
              </a:ext>
            </a:extLst>
          </p:cNvPr>
          <p:cNvSpPr txBox="1"/>
          <p:nvPr/>
        </p:nvSpPr>
        <p:spPr>
          <a:xfrm>
            <a:off x="7557505" y="2219256"/>
            <a:ext cx="1581385"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1400">
                <a:solidFill>
                  <a:prstClr val="white"/>
                </a:solidFill>
                <a:latin typeface="Calibri" panose="020F0502020204030204" pitchFamily="34" charset="0"/>
                <a:ea typeface="Calibri"/>
                <a:cs typeface="Calibri" panose="020F0502020204030204" pitchFamily="34" charset="0"/>
              </a:rPr>
              <a:t>39 leasehold properties can be exited on the next 5 years </a:t>
            </a:r>
            <a:endParaRPr kumimoji="0" lang="en-GB" sz="9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pic>
        <p:nvPicPr>
          <p:cNvPr id="89" name="Graphic 88">
            <a:extLst>
              <a:ext uri="{FF2B5EF4-FFF2-40B4-BE49-F238E27FC236}">
                <a16:creationId xmlns:a16="http://schemas.microsoft.com/office/drawing/2014/main" id="{F36E02D0-266E-E203-0444-BD5C047A0381}"/>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4982" y="2157425"/>
            <a:ext cx="782519" cy="782519"/>
          </a:xfrm>
          <a:prstGeom prst="rect">
            <a:avLst/>
          </a:prstGeom>
        </p:spPr>
      </p:pic>
      <p:sp>
        <p:nvSpPr>
          <p:cNvPr id="90" name="TextBox 89">
            <a:extLst>
              <a:ext uri="{FF2B5EF4-FFF2-40B4-BE49-F238E27FC236}">
                <a16:creationId xmlns:a16="http://schemas.microsoft.com/office/drawing/2014/main" id="{956A8E24-72A5-C3D1-0AA8-C101F287B8D5}"/>
              </a:ext>
            </a:extLst>
          </p:cNvPr>
          <p:cNvSpPr txBox="1"/>
          <p:nvPr/>
        </p:nvSpPr>
        <p:spPr>
          <a:xfrm>
            <a:off x="7367562" y="3904180"/>
            <a:ext cx="1811319" cy="610066"/>
          </a:xfrm>
          <a:prstGeom prst="rect">
            <a:avLst/>
          </a:prstGeom>
          <a:noFill/>
        </p:spPr>
        <p:txBody>
          <a:bodyPr wrap="square" lIns="0" tIns="72000" rIns="0" bIns="0" rtlCol="0" anchor="t">
            <a:noAutofit/>
          </a:bodyPr>
          <a:lstStyle/>
          <a:p>
            <a:pPr defTabSz="914400">
              <a:lnSpc>
                <a:spcPct val="80000"/>
              </a:lnSpc>
              <a:spcAft>
                <a:spcPts val="300"/>
              </a:spcAft>
              <a:defRPr/>
            </a:pPr>
            <a:r>
              <a:rPr lang="en-GB" sz="2000">
                <a:solidFill>
                  <a:prstClr val="white"/>
                </a:solidFill>
                <a:latin typeface="Calibri" panose="020F0502020204030204" pitchFamily="34" charset="0"/>
                <a:ea typeface="Calibri"/>
                <a:cs typeface="Calibri" panose="020F0502020204030204" pitchFamily="34" charset="0"/>
              </a:rPr>
              <a:t>50% </a:t>
            </a:r>
            <a:r>
              <a:rPr lang="en-GB" sz="1100">
                <a:solidFill>
                  <a:prstClr val="white"/>
                </a:solidFill>
                <a:latin typeface="Calibri" panose="020F0502020204030204" pitchFamily="34" charset="0"/>
                <a:ea typeface="Calibri"/>
                <a:cs typeface="Calibri" panose="020F0502020204030204" pitchFamily="34" charset="0"/>
              </a:rPr>
              <a:t>in partner buildings</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rPr>
              <a:t>Ba</a:t>
            </a:r>
            <a:r>
              <a:rPr lang="en-GB" sz="1100">
                <a:solidFill>
                  <a:prstClr val="white"/>
                </a:solidFill>
                <a:latin typeface="Calibri" panose="020F0502020204030204" pitchFamily="34" charset="0"/>
                <a:ea typeface="Calibri"/>
                <a:cs typeface="Calibri" panose="020F0502020204030204" pitchFamily="34" charset="0"/>
              </a:rPr>
              <a:t>sed on sqm</a:t>
            </a:r>
            <a:endParaRPr lang="en-GB" sz="1100" b="0" i="0" u="none" strike="noStrike" kern="1200" cap="none" spc="0" normalizeH="0" baseline="0" noProof="0">
              <a:ln>
                <a:noFill/>
              </a:ln>
              <a:solidFill>
                <a:prstClr val="white"/>
              </a:solidFill>
              <a:effectLst/>
              <a:uLnTx/>
              <a:uFillTx/>
              <a:latin typeface="Calibri" panose="020F0502020204030204" pitchFamily="34" charset="0"/>
              <a:ea typeface="Calibri"/>
              <a:cs typeface="Calibri" panose="020F0502020204030204" pitchFamily="34" charset="0"/>
            </a:endParaRPr>
          </a:p>
        </p:txBody>
      </p:sp>
      <p:cxnSp>
        <p:nvCxnSpPr>
          <p:cNvPr id="5" name="Straight Connector 4">
            <a:extLst>
              <a:ext uri="{FF2B5EF4-FFF2-40B4-BE49-F238E27FC236}">
                <a16:creationId xmlns:a16="http://schemas.microsoft.com/office/drawing/2014/main" id="{DE31CBC3-5F02-508D-09F3-1D1FC23B29F7}"/>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8F4FC407-DF66-F945-42B2-D2E7CA143579}"/>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1356463" y="1576428"/>
            <a:ext cx="1652338" cy="492224"/>
          </a:xfrm>
          <a:prstGeom prst="rect">
            <a:avLst/>
          </a:prstGeom>
          <a:noFill/>
          <a:ln/>
        </p:spPr>
        <p:txBody>
          <a:bodyPr wrap="none" lIns="0" tIns="0" rIns="0" bIns="0" rtlCol="0" anchor="t"/>
          <a:lstStyle/>
          <a:p>
            <a:pPr algn="ctr">
              <a:lnSpc>
                <a:spcPts val="3875"/>
              </a:lnSpc>
            </a:pPr>
            <a:r>
              <a:rPr lang="en-US" sz="3875" b="1">
                <a:latin typeface="Calibri" panose="020F0502020204030204" pitchFamily="34" charset="0"/>
                <a:ea typeface="Nunito Sans Bold" pitchFamily="34" charset="-122"/>
                <a:cs typeface="Calibri" panose="020F0502020204030204" pitchFamily="34" charset="0"/>
              </a:rPr>
              <a:t>£1M</a:t>
            </a:r>
            <a:endParaRPr lang="en-US" sz="3875">
              <a:latin typeface="Calibri" panose="020F0502020204030204" pitchFamily="34" charset="0"/>
              <a:cs typeface="Calibri" panose="020F0502020204030204" pitchFamily="34" charset="0"/>
            </a:endParaRPr>
          </a:p>
        </p:txBody>
      </p:sp>
      <p:sp>
        <p:nvSpPr>
          <p:cNvPr id="5" name="Text 2"/>
          <p:cNvSpPr/>
          <p:nvPr/>
        </p:nvSpPr>
        <p:spPr>
          <a:xfrm>
            <a:off x="1255298" y="2254985"/>
            <a:ext cx="1915120" cy="232966"/>
          </a:xfrm>
          <a:prstGeom prst="rect">
            <a:avLst/>
          </a:prstGeom>
          <a:noFill/>
          <a:ln/>
        </p:spPr>
        <p:txBody>
          <a:bodyPr wrap="none" lIns="0" tIns="0" rIns="0" bIns="0" rtlCol="0" anchor="t"/>
          <a:lstStyle/>
          <a:p>
            <a:pPr algn="ctr">
              <a:lnSpc>
                <a:spcPts val="1833"/>
              </a:lnSpc>
            </a:pPr>
            <a:r>
              <a:rPr lang="en-US" sz="1458" b="1">
                <a:latin typeface="Calibri" panose="020F0502020204030204" pitchFamily="34" charset="0"/>
                <a:ea typeface="Nunito Sans Bold" pitchFamily="34" charset="-122"/>
                <a:cs typeface="Calibri" panose="020F0502020204030204" pitchFamily="34" charset="0"/>
              </a:rPr>
              <a:t>Annual </a:t>
            </a:r>
            <a:r>
              <a:rPr lang="en-US" sz="1400" b="1">
                <a:latin typeface="Calibri" panose="020F0502020204030204" pitchFamily="34" charset="0"/>
                <a:ea typeface="Nunito Sans Bold" pitchFamily="34" charset="-122"/>
                <a:cs typeface="Calibri" panose="020F0502020204030204" pitchFamily="34" charset="0"/>
              </a:rPr>
              <a:t>Rental</a:t>
            </a:r>
            <a:r>
              <a:rPr lang="en-US" sz="1458" b="1">
                <a:latin typeface="Calibri" panose="020F0502020204030204" pitchFamily="34" charset="0"/>
                <a:ea typeface="Nunito Sans Bold" pitchFamily="34" charset="-122"/>
                <a:cs typeface="Calibri" panose="020F0502020204030204" pitchFamily="34" charset="0"/>
              </a:rPr>
              <a:t> Income</a:t>
            </a:r>
            <a:endParaRPr lang="en-US" sz="1458">
              <a:latin typeface="Calibri" panose="020F0502020204030204" pitchFamily="34" charset="0"/>
              <a:cs typeface="Calibri" panose="020F0502020204030204" pitchFamily="34" charset="0"/>
            </a:endParaRPr>
          </a:p>
        </p:txBody>
      </p:sp>
      <p:sp>
        <p:nvSpPr>
          <p:cNvPr id="6" name="Text 3"/>
          <p:cNvSpPr/>
          <p:nvPr/>
        </p:nvSpPr>
        <p:spPr>
          <a:xfrm>
            <a:off x="1255298" y="2577445"/>
            <a:ext cx="1753503" cy="238720"/>
          </a:xfrm>
          <a:prstGeom prst="rect">
            <a:avLst/>
          </a:prstGeom>
          <a:noFill/>
          <a:ln/>
        </p:spPr>
        <p:txBody>
          <a:bodyPr wrap="none" lIns="0" tIns="0" rIns="0" bIns="0" rtlCol="0" anchor="t"/>
          <a:lstStyle/>
          <a:p>
            <a:pPr algn="ctr">
              <a:lnSpc>
                <a:spcPts val="1875"/>
              </a:lnSpc>
            </a:pPr>
            <a:r>
              <a:rPr lang="en-US" sz="1400">
                <a:latin typeface="Calibri" panose="020F0502020204030204" pitchFamily="34" charset="0"/>
                <a:ea typeface="Nunito Sans" pitchFamily="34" charset="-122"/>
                <a:cs typeface="Calibri" panose="020F0502020204030204" pitchFamily="34" charset="0"/>
              </a:rPr>
              <a:t>From leased properties</a:t>
            </a:r>
            <a:endParaRPr lang="en-US" sz="1400">
              <a:latin typeface="Calibri" panose="020F0502020204030204" pitchFamily="34" charset="0"/>
              <a:cs typeface="Calibri" panose="020F0502020204030204" pitchFamily="34" charset="0"/>
            </a:endParaRPr>
          </a:p>
        </p:txBody>
      </p:sp>
      <p:sp>
        <p:nvSpPr>
          <p:cNvPr id="7" name="Text 4"/>
          <p:cNvSpPr/>
          <p:nvPr/>
        </p:nvSpPr>
        <p:spPr>
          <a:xfrm>
            <a:off x="4076867" y="1576428"/>
            <a:ext cx="1785954" cy="492224"/>
          </a:xfrm>
          <a:prstGeom prst="rect">
            <a:avLst/>
          </a:prstGeom>
          <a:noFill/>
          <a:ln/>
        </p:spPr>
        <p:txBody>
          <a:bodyPr wrap="none" lIns="0" tIns="0" rIns="0" bIns="0" rtlCol="0" anchor="t"/>
          <a:lstStyle/>
          <a:p>
            <a:pPr algn="ctr">
              <a:lnSpc>
                <a:spcPts val="3875"/>
              </a:lnSpc>
            </a:pPr>
            <a:r>
              <a:rPr lang="en-US" sz="3850" b="1">
                <a:latin typeface="Calibri" panose="020F0502020204030204" pitchFamily="34" charset="0"/>
                <a:ea typeface="Nunito Sans Bold" pitchFamily="34" charset="-122"/>
                <a:cs typeface="Calibri" panose="020F0502020204030204" pitchFamily="34" charset="0"/>
              </a:rPr>
              <a:t>£1.5M</a:t>
            </a:r>
            <a:endParaRPr lang="en-US" sz="3875">
              <a:latin typeface="Calibri" panose="020F0502020204030204" pitchFamily="34" charset="0"/>
              <a:cs typeface="Calibri" panose="020F0502020204030204" pitchFamily="34" charset="0"/>
            </a:endParaRPr>
          </a:p>
        </p:txBody>
      </p:sp>
      <p:sp>
        <p:nvSpPr>
          <p:cNvPr id="8" name="Text 5"/>
          <p:cNvSpPr/>
          <p:nvPr/>
        </p:nvSpPr>
        <p:spPr>
          <a:xfrm>
            <a:off x="3912378" y="2254985"/>
            <a:ext cx="2036267" cy="232966"/>
          </a:xfrm>
          <a:prstGeom prst="rect">
            <a:avLst/>
          </a:prstGeom>
          <a:noFill/>
          <a:ln/>
        </p:spPr>
        <p:txBody>
          <a:bodyPr wrap="none" lIns="0" tIns="0" rIns="0" bIns="0" rtlCol="0" anchor="t"/>
          <a:lstStyle/>
          <a:p>
            <a:pPr algn="ctr">
              <a:lnSpc>
                <a:spcPts val="1833"/>
              </a:lnSpc>
            </a:pPr>
            <a:r>
              <a:rPr lang="en-US" sz="1400" b="1">
                <a:latin typeface="Calibri" panose="020F0502020204030204" pitchFamily="34" charset="0"/>
                <a:ea typeface="Nunito Sans Bold" pitchFamily="34" charset="-122"/>
                <a:cs typeface="Calibri" panose="020F0502020204030204" pitchFamily="34" charset="0"/>
              </a:rPr>
              <a:t>Business Rates Savings</a:t>
            </a:r>
            <a:endParaRPr lang="en-US" sz="1400">
              <a:latin typeface="Calibri" panose="020F0502020204030204" pitchFamily="34" charset="0"/>
              <a:cs typeface="Calibri" panose="020F0502020204030204" pitchFamily="34" charset="0"/>
            </a:endParaRPr>
          </a:p>
        </p:txBody>
      </p:sp>
      <p:sp>
        <p:nvSpPr>
          <p:cNvPr id="9" name="Text 6"/>
          <p:cNvSpPr/>
          <p:nvPr/>
        </p:nvSpPr>
        <p:spPr>
          <a:xfrm>
            <a:off x="3912378" y="2577445"/>
            <a:ext cx="2036267" cy="238720"/>
          </a:xfrm>
          <a:prstGeom prst="rect">
            <a:avLst/>
          </a:prstGeom>
          <a:noFill/>
          <a:ln/>
        </p:spPr>
        <p:txBody>
          <a:bodyPr wrap="none" lIns="0" tIns="0" rIns="0" bIns="0" rtlCol="0" anchor="t"/>
          <a:lstStyle/>
          <a:p>
            <a:pPr algn="ctr">
              <a:lnSpc>
                <a:spcPts val="1875"/>
              </a:lnSpc>
            </a:pPr>
            <a:r>
              <a:rPr lang="en-US" sz="1400">
                <a:latin typeface="Calibri" panose="020F0502020204030204" pitchFamily="34" charset="0"/>
                <a:ea typeface="Nunito Sans" pitchFamily="34" charset="-122"/>
                <a:cs typeface="Calibri" panose="020F0502020204030204" pitchFamily="34" charset="0"/>
              </a:rPr>
              <a:t>Additional £200K expected</a:t>
            </a:r>
            <a:endParaRPr lang="en-US" sz="1400">
              <a:latin typeface="Calibri" panose="020F0502020204030204" pitchFamily="34" charset="0"/>
              <a:cs typeface="Calibri" panose="020F0502020204030204" pitchFamily="34" charset="0"/>
            </a:endParaRPr>
          </a:p>
        </p:txBody>
      </p:sp>
      <p:sp>
        <p:nvSpPr>
          <p:cNvPr id="10" name="Text 7"/>
          <p:cNvSpPr/>
          <p:nvPr/>
        </p:nvSpPr>
        <p:spPr>
          <a:xfrm>
            <a:off x="1255299" y="3338156"/>
            <a:ext cx="1915120" cy="492224"/>
          </a:xfrm>
          <a:prstGeom prst="rect">
            <a:avLst/>
          </a:prstGeom>
          <a:noFill/>
          <a:ln/>
        </p:spPr>
        <p:txBody>
          <a:bodyPr wrap="none" lIns="0" tIns="0" rIns="0" bIns="0" rtlCol="0" anchor="t"/>
          <a:lstStyle/>
          <a:p>
            <a:pPr algn="ctr">
              <a:lnSpc>
                <a:spcPts val="3875"/>
              </a:lnSpc>
            </a:pPr>
            <a:r>
              <a:rPr lang="en-US" sz="3875" b="1">
                <a:latin typeface="Calibri" panose="020F0502020204030204" pitchFamily="34" charset="0"/>
                <a:ea typeface="Nunito Sans Bold" pitchFamily="34" charset="-122"/>
                <a:cs typeface="Calibri" panose="020F0502020204030204" pitchFamily="34" charset="0"/>
              </a:rPr>
              <a:t>£78K</a:t>
            </a:r>
            <a:endParaRPr lang="en-US" sz="3875">
              <a:latin typeface="Calibri" panose="020F0502020204030204" pitchFamily="34" charset="0"/>
              <a:cs typeface="Calibri" panose="020F0502020204030204" pitchFamily="34" charset="0"/>
            </a:endParaRPr>
          </a:p>
        </p:txBody>
      </p:sp>
      <p:sp>
        <p:nvSpPr>
          <p:cNvPr id="11" name="Text 8"/>
          <p:cNvSpPr/>
          <p:nvPr/>
        </p:nvSpPr>
        <p:spPr>
          <a:xfrm>
            <a:off x="1129489" y="4016713"/>
            <a:ext cx="2166739" cy="232966"/>
          </a:xfrm>
          <a:prstGeom prst="rect">
            <a:avLst/>
          </a:prstGeom>
          <a:noFill/>
          <a:ln/>
        </p:spPr>
        <p:txBody>
          <a:bodyPr wrap="none" lIns="0" tIns="0" rIns="0" bIns="0" rtlCol="0" anchor="t"/>
          <a:lstStyle/>
          <a:p>
            <a:pPr algn="ctr">
              <a:lnSpc>
                <a:spcPts val="1833"/>
              </a:lnSpc>
            </a:pPr>
            <a:r>
              <a:rPr lang="en-US" sz="1458" b="1">
                <a:latin typeface="Calibri" panose="020F0502020204030204" pitchFamily="34" charset="0"/>
                <a:ea typeface="Nunito Sans Bold" pitchFamily="34" charset="-122"/>
                <a:cs typeface="Calibri" panose="020F0502020204030204" pitchFamily="34" charset="0"/>
              </a:rPr>
              <a:t>Space Reduction Savings</a:t>
            </a:r>
            <a:endParaRPr lang="en-US" sz="1458">
              <a:latin typeface="Calibri" panose="020F0502020204030204" pitchFamily="34" charset="0"/>
              <a:cs typeface="Calibri" panose="020F0502020204030204" pitchFamily="34" charset="0"/>
            </a:endParaRPr>
          </a:p>
        </p:txBody>
      </p:sp>
      <p:sp>
        <p:nvSpPr>
          <p:cNvPr id="12" name="Text 9"/>
          <p:cNvSpPr/>
          <p:nvPr/>
        </p:nvSpPr>
        <p:spPr>
          <a:xfrm>
            <a:off x="1255299" y="4339173"/>
            <a:ext cx="1950444" cy="238720"/>
          </a:xfrm>
          <a:prstGeom prst="rect">
            <a:avLst/>
          </a:prstGeom>
          <a:noFill/>
          <a:ln/>
        </p:spPr>
        <p:txBody>
          <a:bodyPr wrap="none" lIns="0" tIns="0" rIns="0" bIns="0" rtlCol="0" anchor="t"/>
          <a:lstStyle/>
          <a:p>
            <a:pPr algn="ctr">
              <a:lnSpc>
                <a:spcPts val="1875"/>
              </a:lnSpc>
            </a:pPr>
            <a:r>
              <a:rPr lang="en-US" sz="1400">
                <a:latin typeface="Calibri" panose="020F0502020204030204" pitchFamily="34" charset="0"/>
                <a:ea typeface="Nunito Sans" pitchFamily="34" charset="-122"/>
                <a:cs typeface="Calibri" panose="020F0502020204030204" pitchFamily="34" charset="0"/>
              </a:rPr>
              <a:t>From strategic initiatives</a:t>
            </a:r>
            <a:endParaRPr lang="en-US" sz="1400">
              <a:latin typeface="Calibri" panose="020F0502020204030204" pitchFamily="34" charset="0"/>
              <a:cs typeface="Calibri" panose="020F0502020204030204" pitchFamily="34" charset="0"/>
            </a:endParaRPr>
          </a:p>
        </p:txBody>
      </p:sp>
      <p:sp>
        <p:nvSpPr>
          <p:cNvPr id="13" name="Text 10"/>
          <p:cNvSpPr/>
          <p:nvPr/>
        </p:nvSpPr>
        <p:spPr>
          <a:xfrm>
            <a:off x="4129769" y="3338156"/>
            <a:ext cx="1544134" cy="492224"/>
          </a:xfrm>
          <a:prstGeom prst="rect">
            <a:avLst/>
          </a:prstGeom>
          <a:noFill/>
          <a:ln/>
        </p:spPr>
        <p:txBody>
          <a:bodyPr wrap="none" lIns="0" tIns="0" rIns="0" bIns="0" rtlCol="0" anchor="t"/>
          <a:lstStyle/>
          <a:p>
            <a:pPr algn="ctr">
              <a:lnSpc>
                <a:spcPts val="3875"/>
              </a:lnSpc>
            </a:pPr>
            <a:r>
              <a:rPr lang="en-US" sz="3850" b="1">
                <a:latin typeface="Calibri"/>
                <a:ea typeface="Nunito Sans Bold" pitchFamily="34" charset="-122"/>
                <a:cs typeface="Calibri"/>
              </a:rPr>
              <a:t>£178K</a:t>
            </a:r>
            <a:endParaRPr lang="en-US" sz="3875">
              <a:latin typeface="Calibri" panose="020F0502020204030204" pitchFamily="34" charset="0"/>
              <a:cs typeface="Calibri" panose="020F0502020204030204" pitchFamily="34" charset="0"/>
            </a:endParaRPr>
          </a:p>
        </p:txBody>
      </p:sp>
      <p:sp>
        <p:nvSpPr>
          <p:cNvPr id="14" name="Text 11"/>
          <p:cNvSpPr/>
          <p:nvPr/>
        </p:nvSpPr>
        <p:spPr>
          <a:xfrm>
            <a:off x="4075694" y="3990882"/>
            <a:ext cx="1683805" cy="258797"/>
          </a:xfrm>
          <a:prstGeom prst="rect">
            <a:avLst/>
          </a:prstGeom>
          <a:noFill/>
          <a:ln/>
        </p:spPr>
        <p:txBody>
          <a:bodyPr wrap="none" lIns="0" tIns="0" rIns="0" bIns="0" rtlCol="0" anchor="t"/>
          <a:lstStyle/>
          <a:p>
            <a:pPr algn="ctr">
              <a:lnSpc>
                <a:spcPts val="1833"/>
              </a:lnSpc>
            </a:pPr>
            <a:r>
              <a:rPr lang="en-US" sz="1400" b="1">
                <a:latin typeface="Calibri"/>
                <a:ea typeface="Calibri"/>
                <a:cs typeface="Calibri"/>
              </a:rPr>
              <a:t>Highest New Rental Income</a:t>
            </a:r>
          </a:p>
        </p:txBody>
      </p:sp>
      <p:sp>
        <p:nvSpPr>
          <p:cNvPr id="15" name="Text 12"/>
          <p:cNvSpPr/>
          <p:nvPr/>
        </p:nvSpPr>
        <p:spPr>
          <a:xfrm>
            <a:off x="3826555" y="4339173"/>
            <a:ext cx="2122090" cy="238720"/>
          </a:xfrm>
          <a:prstGeom prst="rect">
            <a:avLst/>
          </a:prstGeom>
          <a:noFill/>
          <a:ln/>
        </p:spPr>
        <p:txBody>
          <a:bodyPr wrap="none" lIns="0" tIns="0" rIns="0" bIns="0" rtlCol="0" anchor="t"/>
          <a:lstStyle/>
          <a:p>
            <a:pPr algn="ctr">
              <a:lnSpc>
                <a:spcPts val="1875"/>
              </a:lnSpc>
            </a:pPr>
            <a:r>
              <a:rPr lang="en-US" sz="1400">
                <a:latin typeface="Calibri"/>
                <a:ea typeface="Calibri"/>
                <a:cs typeface="Calibri"/>
              </a:rPr>
              <a:t>For Robin Pinto Unit</a:t>
            </a:r>
            <a:endParaRPr lang="en-US" sz="1400">
              <a:latin typeface="Calibri" panose="020F0502020204030204" pitchFamily="34" charset="0"/>
              <a:ea typeface="Calibri"/>
              <a:cs typeface="Calibri" panose="020F0502020204030204" pitchFamily="34" charset="0"/>
            </a:endParaRPr>
          </a:p>
        </p:txBody>
      </p:sp>
      <p:sp>
        <p:nvSpPr>
          <p:cNvPr id="16" name="Text 13"/>
          <p:cNvSpPr/>
          <p:nvPr/>
        </p:nvSpPr>
        <p:spPr>
          <a:xfrm>
            <a:off x="945224" y="5004604"/>
            <a:ext cx="10424618" cy="1141509"/>
          </a:xfrm>
          <a:prstGeom prst="rect">
            <a:avLst/>
          </a:prstGeom>
          <a:noFill/>
          <a:ln/>
        </p:spPr>
        <p:txBody>
          <a:bodyPr wrap="none" lIns="0" tIns="0" rIns="0" bIns="0" rtlCol="0" anchor="t"/>
          <a:lstStyle/>
          <a:p>
            <a:pPr>
              <a:lnSpc>
                <a:spcPts val="1875"/>
              </a:lnSpc>
            </a:pPr>
            <a:r>
              <a:rPr lang="en-GB" sz="1400">
                <a:latin typeface="Calibri"/>
                <a:ea typeface="Nunito Sans" pitchFamily="34" charset="-122"/>
                <a:cs typeface="Calibri"/>
              </a:rPr>
              <a:t>In 2024/25, the Trust generated £1 million in rental income from leased properties, supported by commercial tenancies including </a:t>
            </a:r>
          </a:p>
          <a:p>
            <a:pPr>
              <a:lnSpc>
                <a:spcPts val="1875"/>
              </a:lnSpc>
            </a:pPr>
            <a:r>
              <a:rPr lang="en-GB" sz="1400">
                <a:latin typeface="Calibri"/>
                <a:ea typeface="Nunito Sans" pitchFamily="34" charset="-122"/>
                <a:cs typeface="Calibri"/>
              </a:rPr>
              <a:t>Happy Computers (£155K), Essex Partnership University (£178K), and Kent Community Health (£71K).</a:t>
            </a:r>
            <a:endParaRPr lang="en-US" sz="1400">
              <a:latin typeface="Nunito Sans"/>
              <a:ea typeface="Calibri"/>
              <a:cs typeface="Calibri"/>
            </a:endParaRPr>
          </a:p>
        </p:txBody>
      </p:sp>
      <p:sp>
        <p:nvSpPr>
          <p:cNvPr id="17" name="Title 16">
            <a:extLst>
              <a:ext uri="{FF2B5EF4-FFF2-40B4-BE49-F238E27FC236}">
                <a16:creationId xmlns:a16="http://schemas.microsoft.com/office/drawing/2014/main" id="{FACFB5D7-77F7-B523-B65C-D96AF8A84661}"/>
              </a:ext>
            </a:extLst>
          </p:cNvPr>
          <p:cNvSpPr>
            <a:spLocks noGrp="1"/>
          </p:cNvSpPr>
          <p:nvPr>
            <p:ph type="title" idx="4294967295"/>
          </p:nvPr>
        </p:nvSpPr>
        <p:spPr>
          <a:xfrm>
            <a:off x="1129489" y="216899"/>
            <a:ext cx="6178559" cy="654711"/>
          </a:xfrm>
        </p:spPr>
        <p:txBody>
          <a:bodyPr>
            <a:normAutofit/>
          </a:bodyPr>
          <a:lstStyle/>
          <a:p>
            <a:pPr rtl="0" eaLnBrk="1" latinLnBrk="0" hangingPunct="1"/>
            <a:r>
              <a:rPr lang="en-US" sz="3000">
                <a:latin typeface="Calibri" panose="020F0502020204030204" pitchFamily="34" charset="0"/>
                <a:cs typeface="Calibri" panose="020F0502020204030204" pitchFamily="34" charset="0"/>
              </a:rPr>
              <a:t>Property Financial Performance</a:t>
            </a:r>
            <a:endParaRPr lang="en-GB" sz="3000">
              <a:latin typeface="Calibri" panose="020F0502020204030204" pitchFamily="34" charset="0"/>
              <a:cs typeface="Calibri" panose="020F0502020204030204" pitchFamily="34" charset="0"/>
            </a:endParaRPr>
          </a:p>
        </p:txBody>
      </p:sp>
      <p:pic>
        <p:nvPicPr>
          <p:cNvPr id="18" name="Picture 17" descr="A few men sitting on a couch&#10;&#10;Description automatically generated with medium confidence">
            <a:extLst>
              <a:ext uri="{FF2B5EF4-FFF2-40B4-BE49-F238E27FC236}">
                <a16:creationId xmlns:a16="http://schemas.microsoft.com/office/drawing/2014/main" id="{8E024C7E-1CEB-74F1-EE9D-2040B9343B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89424" y="1576428"/>
            <a:ext cx="5507871" cy="3094954"/>
          </a:xfrm>
          <a:prstGeom prst="rect">
            <a:avLst/>
          </a:prstGeom>
        </p:spPr>
      </p:pic>
      <p:cxnSp>
        <p:nvCxnSpPr>
          <p:cNvPr id="2" name="Straight Connector 1">
            <a:extLst>
              <a:ext uri="{FF2B5EF4-FFF2-40B4-BE49-F238E27FC236}">
                <a16:creationId xmlns:a16="http://schemas.microsoft.com/office/drawing/2014/main" id="{9EC9C8E2-51F8-603D-B34F-E83F2F1B4FB4}"/>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64880A32-BD38-5312-A88C-43414DFEBE7F}"/>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9981-2579-0C99-4680-3568AE5F49BE}"/>
              </a:ext>
            </a:extLst>
          </p:cNvPr>
          <p:cNvSpPr txBox="1">
            <a:spLocks/>
          </p:cNvSpPr>
          <p:nvPr/>
        </p:nvSpPr>
        <p:spPr>
          <a:xfrm>
            <a:off x="1128677" y="273534"/>
            <a:ext cx="9684388" cy="5155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dirty="0">
                <a:latin typeface="Calibri" panose="020F0502020204030204" pitchFamily="34" charset="0"/>
                <a:cs typeface="Calibri" panose="020F0502020204030204" pitchFamily="34" charset="0"/>
              </a:rPr>
              <a:t>Contents</a:t>
            </a:r>
          </a:p>
        </p:txBody>
      </p:sp>
      <p:graphicFrame>
        <p:nvGraphicFramePr>
          <p:cNvPr id="3" name="Table 2">
            <a:extLst>
              <a:ext uri="{FF2B5EF4-FFF2-40B4-BE49-F238E27FC236}">
                <a16:creationId xmlns:a16="http://schemas.microsoft.com/office/drawing/2014/main" id="{470C63A5-57E1-F929-FA39-D05384E11560}"/>
              </a:ext>
            </a:extLst>
          </p:cNvPr>
          <p:cNvGraphicFramePr>
            <a:graphicFrameLocks noGrp="1"/>
          </p:cNvGraphicFramePr>
          <p:nvPr>
            <p:extLst>
              <p:ext uri="{D42A27DB-BD31-4B8C-83A1-F6EECF244321}">
                <p14:modId xmlns:p14="http://schemas.microsoft.com/office/powerpoint/2010/main" val="529997430"/>
              </p:ext>
            </p:extLst>
          </p:nvPr>
        </p:nvGraphicFramePr>
        <p:xfrm>
          <a:off x="1704357" y="1357243"/>
          <a:ext cx="7552854" cy="3962400"/>
        </p:xfrm>
        <a:graphic>
          <a:graphicData uri="http://schemas.openxmlformats.org/drawingml/2006/table">
            <a:tbl>
              <a:tblPr firstRow="1" bandRow="1">
                <a:tableStyleId>{5C22544A-7EE6-4342-B048-85BDC9FD1C3A}</a:tableStyleId>
              </a:tblPr>
              <a:tblGrid>
                <a:gridCol w="5365541">
                  <a:extLst>
                    <a:ext uri="{9D8B030D-6E8A-4147-A177-3AD203B41FA5}">
                      <a16:colId xmlns:a16="http://schemas.microsoft.com/office/drawing/2014/main" val="4096001915"/>
                    </a:ext>
                  </a:extLst>
                </a:gridCol>
                <a:gridCol w="2187313">
                  <a:extLst>
                    <a:ext uri="{9D8B030D-6E8A-4147-A177-3AD203B41FA5}">
                      <a16:colId xmlns:a16="http://schemas.microsoft.com/office/drawing/2014/main" val="2854287604"/>
                    </a:ext>
                  </a:extLst>
                </a:gridCol>
              </a:tblGrid>
              <a:tr h="231535">
                <a:tc>
                  <a:txBody>
                    <a:bodyPr/>
                    <a:lstStyle/>
                    <a:p>
                      <a:r>
                        <a:rPr lang="en-GB" sz="1400" dirty="0">
                          <a:latin typeface="+mn-lt"/>
                        </a:rPr>
                        <a:t>Area</a:t>
                      </a:r>
                    </a:p>
                  </a:txBody>
                  <a:tcPr/>
                </a:tc>
                <a:tc>
                  <a:txBody>
                    <a:bodyPr/>
                    <a:lstStyle/>
                    <a:p>
                      <a:pPr algn="ctr"/>
                      <a:r>
                        <a:rPr lang="en-GB" sz="1400" dirty="0">
                          <a:latin typeface="+mn-lt"/>
                        </a:rPr>
                        <a:t>Slide</a:t>
                      </a:r>
                      <a:endParaRPr lang="en-GB" sz="1400" dirty="0">
                        <a:solidFill>
                          <a:srgbClr val="FF0000"/>
                        </a:solidFill>
                        <a:latin typeface="+mn-lt"/>
                      </a:endParaRPr>
                    </a:p>
                  </a:txBody>
                  <a:tcPr/>
                </a:tc>
                <a:extLst>
                  <a:ext uri="{0D108BD9-81ED-4DB2-BD59-A6C34878D82A}">
                    <a16:rowId xmlns:a16="http://schemas.microsoft.com/office/drawing/2014/main" val="1619697053"/>
                  </a:ext>
                </a:extLst>
              </a:tr>
              <a:tr h="231535">
                <a:tc>
                  <a:txBody>
                    <a:bodyPr/>
                    <a:lstStyle/>
                    <a:p>
                      <a:r>
                        <a:rPr lang="en-GB" sz="1400" b="0" dirty="0">
                          <a:latin typeface="+mn-lt"/>
                          <a:ea typeface="Calibri"/>
                          <a:cs typeface="Calibri"/>
                        </a:rPr>
                        <a:t>Key Estate Metrics</a:t>
                      </a:r>
                      <a:endParaRPr lang="en-GB" sz="1400" b="0" dirty="0">
                        <a:latin typeface="+mn-lt"/>
                      </a:endParaRPr>
                    </a:p>
                  </a:txBody>
                  <a:tcPr/>
                </a:tc>
                <a:tc>
                  <a:txBody>
                    <a:bodyPr/>
                    <a:lstStyle/>
                    <a:p>
                      <a:pPr algn="ctr"/>
                      <a:r>
                        <a:rPr lang="en-GB" sz="1400" dirty="0">
                          <a:latin typeface="+mn-lt"/>
                        </a:rPr>
                        <a:t>4</a:t>
                      </a:r>
                    </a:p>
                  </a:txBody>
                  <a:tcPr/>
                </a:tc>
                <a:extLst>
                  <a:ext uri="{0D108BD9-81ED-4DB2-BD59-A6C34878D82A}">
                    <a16:rowId xmlns:a16="http://schemas.microsoft.com/office/drawing/2014/main" val="3628157386"/>
                  </a:ext>
                </a:extLst>
              </a:tr>
              <a:tr h="231535">
                <a:tc>
                  <a:txBody>
                    <a:bodyPr/>
                    <a:lstStyle/>
                    <a:p>
                      <a:r>
                        <a:rPr lang="en-GB" sz="1400" b="0" dirty="0">
                          <a:latin typeface="+mn-lt"/>
                          <a:ea typeface="Calibri" panose="020F0502020204030204" pitchFamily="34" charset="0"/>
                          <a:cs typeface="Calibri" panose="020F0502020204030204" pitchFamily="34" charset="0"/>
                        </a:rPr>
                        <a:t>ELFT Environmental Strategy </a:t>
                      </a:r>
                      <a:endParaRPr lang="en-GB" sz="1400" b="0" dirty="0">
                        <a:latin typeface="+mn-lt"/>
                      </a:endParaRPr>
                    </a:p>
                  </a:txBody>
                  <a:tcPr/>
                </a:tc>
                <a:tc>
                  <a:txBody>
                    <a:bodyPr/>
                    <a:lstStyle/>
                    <a:p>
                      <a:pPr algn="ctr"/>
                      <a:r>
                        <a:rPr lang="en-GB" sz="1400" dirty="0">
                          <a:latin typeface="+mn-lt"/>
                        </a:rPr>
                        <a:t>5</a:t>
                      </a:r>
                    </a:p>
                  </a:txBody>
                  <a:tcPr/>
                </a:tc>
                <a:extLst>
                  <a:ext uri="{0D108BD9-81ED-4DB2-BD59-A6C34878D82A}">
                    <a16:rowId xmlns:a16="http://schemas.microsoft.com/office/drawing/2014/main" val="47813937"/>
                  </a:ext>
                </a:extLst>
              </a:tr>
              <a:tr h="231535">
                <a:tc>
                  <a:txBody>
                    <a:bodyPr/>
                    <a:lstStyle/>
                    <a:p>
                      <a:r>
                        <a:rPr lang="en-GB" sz="1400" b="0" dirty="0">
                          <a:latin typeface="+mn-lt"/>
                          <a:ea typeface="Calibri" panose="020F0502020204030204" pitchFamily="34" charset="0"/>
                          <a:cs typeface="Calibri" panose="020F0502020204030204" pitchFamily="34" charset="0"/>
                        </a:rPr>
                        <a:t>ELFT Estates Environmental Strategy – Updates</a:t>
                      </a:r>
                      <a:endParaRPr lang="en-GB" sz="1400" b="0" dirty="0">
                        <a:latin typeface="+mn-lt"/>
                      </a:endParaRPr>
                    </a:p>
                  </a:txBody>
                  <a:tcPr/>
                </a:tc>
                <a:tc>
                  <a:txBody>
                    <a:bodyPr/>
                    <a:lstStyle/>
                    <a:p>
                      <a:pPr algn="ctr"/>
                      <a:r>
                        <a:rPr lang="en-GB" sz="1400" dirty="0">
                          <a:latin typeface="+mn-lt"/>
                        </a:rPr>
                        <a:t>6 - 11</a:t>
                      </a:r>
                    </a:p>
                  </a:txBody>
                  <a:tcPr/>
                </a:tc>
                <a:extLst>
                  <a:ext uri="{0D108BD9-81ED-4DB2-BD59-A6C34878D82A}">
                    <a16:rowId xmlns:a16="http://schemas.microsoft.com/office/drawing/2014/main" val="4289228410"/>
                  </a:ext>
                </a:extLst>
              </a:tr>
              <a:tr h="231535">
                <a:tc>
                  <a:txBody>
                    <a:bodyPr/>
                    <a:lstStyle/>
                    <a:p>
                      <a:r>
                        <a:rPr lang="en-GB" sz="1400" dirty="0">
                          <a:latin typeface="+mn-lt"/>
                          <a:ea typeface="Calibri"/>
                          <a:cs typeface="Calibri"/>
                        </a:rPr>
                        <a:t>Impact on Staff and Service Users</a:t>
                      </a:r>
                      <a:endParaRPr lang="en-GB" sz="1400" dirty="0">
                        <a:latin typeface="+mn-lt"/>
                      </a:endParaRPr>
                    </a:p>
                  </a:txBody>
                  <a:tcPr/>
                </a:tc>
                <a:tc>
                  <a:txBody>
                    <a:bodyPr/>
                    <a:lstStyle/>
                    <a:p>
                      <a:pPr algn="ctr"/>
                      <a:r>
                        <a:rPr lang="en-GB" sz="1400" dirty="0">
                          <a:latin typeface="+mn-lt"/>
                        </a:rPr>
                        <a:t>12</a:t>
                      </a:r>
                    </a:p>
                  </a:txBody>
                  <a:tcPr/>
                </a:tc>
                <a:extLst>
                  <a:ext uri="{0D108BD9-81ED-4DB2-BD59-A6C34878D82A}">
                    <a16:rowId xmlns:a16="http://schemas.microsoft.com/office/drawing/2014/main" val="1083161345"/>
                  </a:ext>
                </a:extLst>
              </a:tr>
              <a:tr h="231535">
                <a:tc>
                  <a:txBody>
                    <a:bodyPr/>
                    <a:lstStyle/>
                    <a:p>
                      <a:r>
                        <a:rPr lang="en-GB" sz="1400" dirty="0">
                          <a:latin typeface="+mn-lt"/>
                          <a:ea typeface="Calibri"/>
                          <a:cs typeface="Calibri"/>
                        </a:rPr>
                        <a:t>Risks and mitigations</a:t>
                      </a:r>
                      <a:endParaRPr lang="en-GB" sz="1400" dirty="0">
                        <a:latin typeface="+mn-lt"/>
                      </a:endParaRPr>
                    </a:p>
                  </a:txBody>
                  <a:tcPr/>
                </a:tc>
                <a:tc>
                  <a:txBody>
                    <a:bodyPr/>
                    <a:lstStyle/>
                    <a:p>
                      <a:pPr algn="ctr"/>
                      <a:r>
                        <a:rPr lang="en-GB" sz="1400" dirty="0">
                          <a:latin typeface="+mn-lt"/>
                        </a:rPr>
                        <a:t>13</a:t>
                      </a:r>
                    </a:p>
                  </a:txBody>
                  <a:tcPr/>
                </a:tc>
                <a:extLst>
                  <a:ext uri="{0D108BD9-81ED-4DB2-BD59-A6C34878D82A}">
                    <a16:rowId xmlns:a16="http://schemas.microsoft.com/office/drawing/2014/main" val="4004028890"/>
                  </a:ext>
                </a:extLst>
              </a:tr>
              <a:tr h="231535">
                <a:tc>
                  <a:txBody>
                    <a:bodyPr/>
                    <a:lstStyle/>
                    <a:p>
                      <a:r>
                        <a:rPr lang="en-GB" sz="1400" kern="1200" dirty="0">
                          <a:solidFill>
                            <a:schemeClr val="dk1"/>
                          </a:solidFill>
                          <a:latin typeface="+mn-lt"/>
                          <a:ea typeface="Calibri" panose="020F0502020204030204" pitchFamily="34" charset="0"/>
                          <a:cs typeface="Calibri"/>
                        </a:rPr>
                        <a:t>Awards, </a:t>
                      </a:r>
                      <a:r>
                        <a:rPr lang="en-GB" sz="1400" dirty="0">
                          <a:latin typeface="+mn-lt"/>
                          <a:cs typeface="Calibri" panose="020F0502020204030204" pitchFamily="34" charset="0"/>
                        </a:rPr>
                        <a:t>Nominations and Appointments</a:t>
                      </a:r>
                      <a:endParaRPr lang="en-GB" sz="1400" kern="1200" dirty="0">
                        <a:solidFill>
                          <a:schemeClr val="dk1"/>
                        </a:solidFill>
                        <a:latin typeface="+mn-lt"/>
                        <a:cs typeface="Calibri"/>
                      </a:endParaRPr>
                    </a:p>
                  </a:txBody>
                  <a:tcPr/>
                </a:tc>
                <a:tc>
                  <a:txBody>
                    <a:bodyPr/>
                    <a:lstStyle/>
                    <a:p>
                      <a:pPr algn="ctr"/>
                      <a:r>
                        <a:rPr lang="en-GB" sz="1400" dirty="0">
                          <a:latin typeface="+mn-lt"/>
                        </a:rPr>
                        <a:t>14</a:t>
                      </a:r>
                    </a:p>
                  </a:txBody>
                  <a:tcPr/>
                </a:tc>
                <a:extLst>
                  <a:ext uri="{0D108BD9-81ED-4DB2-BD59-A6C34878D82A}">
                    <a16:rowId xmlns:a16="http://schemas.microsoft.com/office/drawing/2014/main" val="841489147"/>
                  </a:ext>
                </a:extLst>
              </a:tr>
              <a:tr h="231535">
                <a:tc>
                  <a:txBody>
                    <a:bodyPr/>
                    <a:lstStyle/>
                    <a:p>
                      <a:r>
                        <a:rPr lang="en-US" sz="1400" dirty="0">
                          <a:latin typeface="+mn-lt"/>
                          <a:cs typeface="Calibri" panose="020F0502020204030204" pitchFamily="34" charset="0"/>
                        </a:rPr>
                        <a:t>Capital Team - Annual Update</a:t>
                      </a:r>
                      <a:endParaRPr lang="en-GB" sz="1400" kern="1200" dirty="0">
                        <a:solidFill>
                          <a:schemeClr val="dk1"/>
                        </a:solidFill>
                        <a:latin typeface="+mn-lt"/>
                        <a:cs typeface="Calibri"/>
                      </a:endParaRPr>
                    </a:p>
                  </a:txBody>
                  <a:tcPr/>
                </a:tc>
                <a:tc>
                  <a:txBody>
                    <a:bodyPr/>
                    <a:lstStyle/>
                    <a:p>
                      <a:pPr algn="ctr"/>
                      <a:r>
                        <a:rPr lang="en-GB" sz="1400" dirty="0">
                          <a:latin typeface="+mn-lt"/>
                        </a:rPr>
                        <a:t>15 - 18</a:t>
                      </a:r>
                    </a:p>
                  </a:txBody>
                  <a:tcPr/>
                </a:tc>
                <a:extLst>
                  <a:ext uri="{0D108BD9-81ED-4DB2-BD59-A6C34878D82A}">
                    <a16:rowId xmlns:a16="http://schemas.microsoft.com/office/drawing/2014/main" val="2877320499"/>
                  </a:ext>
                </a:extLst>
              </a:tr>
              <a:tr h="231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Sustainability Team - Annual Update</a:t>
                      </a:r>
                      <a:endParaRPr lang="en-GB" sz="1400" kern="1200" dirty="0">
                        <a:solidFill>
                          <a:schemeClr val="dk1"/>
                        </a:solidFill>
                        <a:latin typeface="+mn-lt"/>
                        <a:cs typeface="Calibri"/>
                      </a:endParaRPr>
                    </a:p>
                  </a:txBody>
                  <a:tcPr/>
                </a:tc>
                <a:tc>
                  <a:txBody>
                    <a:bodyPr/>
                    <a:lstStyle/>
                    <a:p>
                      <a:pPr algn="ctr"/>
                      <a:r>
                        <a:rPr lang="en-GB" sz="1400" dirty="0">
                          <a:latin typeface="+mn-lt"/>
                        </a:rPr>
                        <a:t>19 - 22</a:t>
                      </a:r>
                    </a:p>
                  </a:txBody>
                  <a:tcPr/>
                </a:tc>
                <a:extLst>
                  <a:ext uri="{0D108BD9-81ED-4DB2-BD59-A6C34878D82A}">
                    <a16:rowId xmlns:a16="http://schemas.microsoft.com/office/drawing/2014/main" val="3260231688"/>
                  </a:ext>
                </a:extLst>
              </a:tr>
              <a:tr h="231535">
                <a:tc>
                  <a:txBody>
                    <a:bodyPr/>
                    <a:lstStyle/>
                    <a:p>
                      <a:r>
                        <a:rPr lang="en-US" sz="1400" dirty="0">
                          <a:latin typeface="+mn-lt"/>
                          <a:cs typeface="Calibri" panose="020F0502020204030204" pitchFamily="34" charset="0"/>
                        </a:rPr>
                        <a:t>Facilities Management - Annual Update (inc. PLACE)</a:t>
                      </a:r>
                      <a:endParaRPr lang="en-GB" sz="1400" kern="1200" dirty="0">
                        <a:solidFill>
                          <a:schemeClr val="dk1"/>
                        </a:solidFill>
                        <a:latin typeface="+mn-lt"/>
                        <a:cs typeface="Calibri"/>
                      </a:endParaRPr>
                    </a:p>
                  </a:txBody>
                  <a:tcPr/>
                </a:tc>
                <a:tc>
                  <a:txBody>
                    <a:bodyPr/>
                    <a:lstStyle/>
                    <a:p>
                      <a:pPr algn="ctr"/>
                      <a:r>
                        <a:rPr lang="en-GB" sz="1400" dirty="0">
                          <a:latin typeface="+mn-lt"/>
                        </a:rPr>
                        <a:t>23 - 26</a:t>
                      </a:r>
                    </a:p>
                  </a:txBody>
                  <a:tcPr/>
                </a:tc>
                <a:extLst>
                  <a:ext uri="{0D108BD9-81ED-4DB2-BD59-A6C34878D82A}">
                    <a16:rowId xmlns:a16="http://schemas.microsoft.com/office/drawing/2014/main" val="759422800"/>
                  </a:ext>
                </a:extLst>
              </a:tr>
              <a:tr h="231535">
                <a:tc>
                  <a:txBody>
                    <a:bodyPr/>
                    <a:lstStyle/>
                    <a:p>
                      <a:r>
                        <a:rPr lang="en-US" sz="1400" dirty="0">
                          <a:latin typeface="+mn-lt"/>
                          <a:cs typeface="Calibri" panose="020F0502020204030204" pitchFamily="34" charset="0"/>
                        </a:rPr>
                        <a:t>Property Team - Annual Update</a:t>
                      </a:r>
                      <a:endParaRPr lang="en-GB" sz="1400" kern="1200" dirty="0">
                        <a:solidFill>
                          <a:schemeClr val="dk1"/>
                        </a:solidFill>
                        <a:latin typeface="+mn-lt"/>
                        <a:cs typeface="Calibri"/>
                      </a:endParaRPr>
                    </a:p>
                  </a:txBody>
                  <a:tcPr/>
                </a:tc>
                <a:tc>
                  <a:txBody>
                    <a:bodyPr/>
                    <a:lstStyle/>
                    <a:p>
                      <a:pPr algn="ctr"/>
                      <a:r>
                        <a:rPr lang="en-GB" sz="1400" dirty="0">
                          <a:latin typeface="+mn-lt"/>
                        </a:rPr>
                        <a:t>27 - 31</a:t>
                      </a:r>
                    </a:p>
                  </a:txBody>
                  <a:tcPr/>
                </a:tc>
                <a:extLst>
                  <a:ext uri="{0D108BD9-81ED-4DB2-BD59-A6C34878D82A}">
                    <a16:rowId xmlns:a16="http://schemas.microsoft.com/office/drawing/2014/main" val="244063063"/>
                  </a:ext>
                </a:extLst>
              </a:tr>
              <a:tr h="231535">
                <a:tc>
                  <a:txBody>
                    <a:bodyPr/>
                    <a:lstStyle/>
                    <a:p>
                      <a:r>
                        <a:rPr lang="en-GB" sz="1400" dirty="0">
                          <a:latin typeface="+mn-lt"/>
                          <a:cs typeface="Calibri" panose="020F0502020204030204" pitchFamily="34" charset="0"/>
                        </a:rPr>
                        <a:t>Infrastructure and Engineering </a:t>
                      </a:r>
                      <a:r>
                        <a:rPr lang="en-US" sz="1400" dirty="0">
                          <a:latin typeface="+mn-lt"/>
                          <a:cs typeface="Calibri" panose="020F0502020204030204" pitchFamily="34" charset="0"/>
                        </a:rPr>
                        <a:t>- Annual Update</a:t>
                      </a:r>
                      <a:endParaRPr lang="en-GB" sz="1400" kern="1200" dirty="0">
                        <a:solidFill>
                          <a:schemeClr val="dk1"/>
                        </a:solidFill>
                        <a:latin typeface="+mn-lt"/>
                        <a:cs typeface="Calibri"/>
                      </a:endParaRPr>
                    </a:p>
                  </a:txBody>
                  <a:tcPr/>
                </a:tc>
                <a:tc>
                  <a:txBody>
                    <a:bodyPr/>
                    <a:lstStyle/>
                    <a:p>
                      <a:pPr algn="ctr"/>
                      <a:r>
                        <a:rPr lang="en-GB" sz="1400" dirty="0">
                          <a:latin typeface="+mn-lt"/>
                        </a:rPr>
                        <a:t>32 - 37</a:t>
                      </a:r>
                    </a:p>
                  </a:txBody>
                  <a:tcPr/>
                </a:tc>
                <a:extLst>
                  <a:ext uri="{0D108BD9-81ED-4DB2-BD59-A6C34878D82A}">
                    <a16:rowId xmlns:a16="http://schemas.microsoft.com/office/drawing/2014/main" val="2759256731"/>
                  </a:ext>
                </a:extLst>
              </a:tr>
              <a:tr h="231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Fire Team - Annual Update</a:t>
                      </a:r>
                      <a:endParaRPr lang="en-GB" sz="1400" kern="1200" dirty="0">
                        <a:solidFill>
                          <a:schemeClr val="dk1"/>
                        </a:solidFill>
                        <a:latin typeface="+mn-lt"/>
                        <a:cs typeface="Calibri"/>
                      </a:endParaRPr>
                    </a:p>
                  </a:txBody>
                  <a:tcPr/>
                </a:tc>
                <a:tc>
                  <a:txBody>
                    <a:bodyPr/>
                    <a:lstStyle/>
                    <a:p>
                      <a:pPr algn="ctr"/>
                      <a:r>
                        <a:rPr lang="en-GB" sz="1400" dirty="0">
                          <a:latin typeface="+mn-lt"/>
                        </a:rPr>
                        <a:t>38 - 41</a:t>
                      </a:r>
                    </a:p>
                  </a:txBody>
                  <a:tcPr/>
                </a:tc>
                <a:extLst>
                  <a:ext uri="{0D108BD9-81ED-4DB2-BD59-A6C34878D82A}">
                    <a16:rowId xmlns:a16="http://schemas.microsoft.com/office/drawing/2014/main" val="712245954"/>
                  </a:ext>
                </a:extLst>
              </a:tr>
            </a:tbl>
          </a:graphicData>
        </a:graphic>
      </p:graphicFrame>
      <p:cxnSp>
        <p:nvCxnSpPr>
          <p:cNvPr id="7" name="Straight Connector 6">
            <a:extLst>
              <a:ext uri="{FF2B5EF4-FFF2-40B4-BE49-F238E27FC236}">
                <a16:creationId xmlns:a16="http://schemas.microsoft.com/office/drawing/2014/main" id="{5999844E-0A45-68E8-32DC-990CA0B1C9AE}"/>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39651853-DCCA-9339-D25F-B707CB3CD6ED}"/>
              </a:ext>
            </a:extLst>
          </p:cNvPr>
          <p:cNvSpPr txBox="1">
            <a:spLocks/>
          </p:cNvSpPr>
          <p:nvPr/>
        </p:nvSpPr>
        <p:spPr>
          <a:xfrm>
            <a:off x="11701464" y="6344565"/>
            <a:ext cx="3157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a:t>
            </a:fld>
            <a:endParaRPr lang="en-GB" dirty="0"/>
          </a:p>
        </p:txBody>
      </p:sp>
    </p:spTree>
    <p:extLst>
      <p:ext uri="{BB962C8B-B14F-4D97-AF65-F5344CB8AC3E}">
        <p14:creationId xmlns:p14="http://schemas.microsoft.com/office/powerpoint/2010/main" val="4100073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719462" y="1059452"/>
            <a:ext cx="3541398" cy="5314403"/>
          </a:xfrm>
          <a:prstGeom prst="rect">
            <a:avLst/>
          </a:prstGeom>
        </p:spPr>
      </p:pic>
      <p:pic>
        <p:nvPicPr>
          <p:cNvPr id="4" name="Image 1" descr="preencoded.png"/>
          <p:cNvPicPr>
            <a:picLocks noChangeAspect="1"/>
          </p:cNvPicPr>
          <p:nvPr/>
        </p:nvPicPr>
        <p:blipFill>
          <a:blip r:embed="rId4"/>
          <a:stretch>
            <a:fillRect/>
          </a:stretch>
        </p:blipFill>
        <p:spPr>
          <a:xfrm>
            <a:off x="552333" y="1016073"/>
            <a:ext cx="871637" cy="1727795"/>
          </a:xfrm>
          <a:prstGeom prst="rect">
            <a:avLst/>
          </a:prstGeom>
        </p:spPr>
      </p:pic>
      <p:sp>
        <p:nvSpPr>
          <p:cNvPr id="5" name="Text 1"/>
          <p:cNvSpPr/>
          <p:nvPr/>
        </p:nvSpPr>
        <p:spPr>
          <a:xfrm>
            <a:off x="1685411" y="1094150"/>
            <a:ext cx="2179043" cy="272356"/>
          </a:xfrm>
          <a:prstGeom prst="rect">
            <a:avLst/>
          </a:prstGeom>
          <a:noFill/>
          <a:ln/>
        </p:spPr>
        <p:txBody>
          <a:bodyPr wrap="none" lIns="0" tIns="0" rIns="0" bIns="0" rtlCol="0" anchor="t"/>
          <a:lstStyle/>
          <a:p>
            <a:pPr>
              <a:lnSpc>
                <a:spcPts val="2125"/>
              </a:lnSpc>
            </a:pPr>
            <a:r>
              <a:rPr lang="en-US" sz="1400" b="1">
                <a:latin typeface="Calibri" panose="020F0502020204030204" pitchFamily="34" charset="0"/>
                <a:ea typeface="Nunito Sans Bold" pitchFamily="34" charset="-122"/>
                <a:cs typeface="Calibri" panose="020F0502020204030204" pitchFamily="34" charset="0"/>
              </a:rPr>
              <a:t>New Leases</a:t>
            </a:r>
            <a:endParaRPr lang="en-US" sz="1400">
              <a:latin typeface="Calibri" panose="020F0502020204030204" pitchFamily="34" charset="0"/>
              <a:cs typeface="Calibri" panose="020F0502020204030204" pitchFamily="34" charset="0"/>
            </a:endParaRPr>
          </a:p>
        </p:txBody>
      </p:sp>
      <p:sp>
        <p:nvSpPr>
          <p:cNvPr id="6" name="Text 2"/>
          <p:cNvSpPr/>
          <p:nvPr/>
        </p:nvSpPr>
        <p:spPr>
          <a:xfrm>
            <a:off x="1685411" y="1471082"/>
            <a:ext cx="4695825" cy="278904"/>
          </a:xfrm>
          <a:prstGeom prst="rect">
            <a:avLst/>
          </a:prstGeom>
          <a:noFill/>
          <a:ln/>
        </p:spPr>
        <p:txBody>
          <a:bodyPr wrap="none" lIns="0" tIns="0" rIns="0" bIns="0" rtlCol="0" anchor="t"/>
          <a:lstStyle/>
          <a:p>
            <a:pPr>
              <a:lnSpc>
                <a:spcPts val="2167"/>
              </a:lnSpc>
            </a:pPr>
            <a:r>
              <a:rPr lang="en-US" sz="1400">
                <a:latin typeface="Calibri" panose="020F0502020204030204" pitchFamily="34" charset="0"/>
                <a:ea typeface="Nunito Sans" pitchFamily="34" charset="-122"/>
                <a:cs typeface="Calibri" panose="020F0502020204030204" pitchFamily="34" charset="0"/>
              </a:rPr>
              <a:t>7 properties with combined annual rental of £400K</a:t>
            </a:r>
            <a:endParaRPr lang="en-US" sz="1400">
              <a:latin typeface="Calibri" panose="020F0502020204030204" pitchFamily="34" charset="0"/>
              <a:cs typeface="Calibri" panose="020F0502020204030204" pitchFamily="34" charset="0"/>
            </a:endParaRPr>
          </a:p>
        </p:txBody>
      </p:sp>
      <p:sp>
        <p:nvSpPr>
          <p:cNvPr id="7" name="Text 3"/>
          <p:cNvSpPr/>
          <p:nvPr/>
        </p:nvSpPr>
        <p:spPr>
          <a:xfrm>
            <a:off x="1685411" y="1854563"/>
            <a:ext cx="4695825" cy="278904"/>
          </a:xfrm>
          <a:prstGeom prst="rect">
            <a:avLst/>
          </a:prstGeom>
          <a:noFill/>
          <a:ln/>
        </p:spPr>
        <p:txBody>
          <a:bodyPr wrap="none" lIns="0" tIns="0" rIns="0" bIns="0" rtlCol="0" anchor="t"/>
          <a:lstStyle/>
          <a:p>
            <a:pPr>
              <a:lnSpc>
                <a:spcPts val="2167"/>
              </a:lnSpc>
              <a:buSzPct val="100000"/>
            </a:pPr>
            <a:endParaRPr lang="en-US" sz="1400">
              <a:latin typeface="Calibri" panose="020F0502020204030204" pitchFamily="34" charset="0"/>
              <a:ea typeface="Calibri" panose="020F0502020204030204" pitchFamily="34" charset="0"/>
              <a:cs typeface="Calibri"/>
            </a:endParaRPr>
          </a:p>
        </p:txBody>
      </p:sp>
      <p:sp>
        <p:nvSpPr>
          <p:cNvPr id="8" name="Text 4"/>
          <p:cNvSpPr/>
          <p:nvPr/>
        </p:nvSpPr>
        <p:spPr>
          <a:xfrm>
            <a:off x="1685411" y="1756237"/>
            <a:ext cx="4695825" cy="278904"/>
          </a:xfrm>
          <a:prstGeom prst="rect">
            <a:avLst/>
          </a:prstGeom>
          <a:noFill/>
          <a:ln/>
        </p:spPr>
        <p:txBody>
          <a:bodyPr wrap="none" lIns="0" tIns="0" rIns="0" bIns="0" rtlCol="0" anchor="t"/>
          <a:lstStyle/>
          <a:p>
            <a:pPr marL="285115" indent="-285115">
              <a:lnSpc>
                <a:spcPts val="2167"/>
              </a:lnSpc>
              <a:buSzPct val="100000"/>
              <a:buChar char="•"/>
            </a:pPr>
            <a:r>
              <a:rPr lang="en-US" sz="1400">
                <a:latin typeface="Calibri" panose="020F0502020204030204" pitchFamily="34" charset="0"/>
                <a:ea typeface="Nunito Sans" pitchFamily="34" charset="-122"/>
                <a:cs typeface="Calibri" panose="020F0502020204030204" pitchFamily="34" charset="0"/>
              </a:rPr>
              <a:t>4 Primary Care APMS contract properties: £361K p.a.</a:t>
            </a:r>
          </a:p>
          <a:p>
            <a:pPr marL="285115" indent="-285115">
              <a:lnSpc>
                <a:spcPts val="2167"/>
              </a:lnSpc>
              <a:buSzPct val="100000"/>
              <a:buChar char="•"/>
            </a:pPr>
            <a:r>
              <a:rPr lang="en-US" sz="1400">
                <a:latin typeface="Calibri" panose="020F0502020204030204" pitchFamily="34" charset="0"/>
                <a:ea typeface="Calibri"/>
                <a:cs typeface="Calibri" panose="020F0502020204030204" pitchFamily="34" charset="0"/>
              </a:rPr>
              <a:t>1 CHP/LIFT property for Pharmacy Service: £43K p.a.</a:t>
            </a:r>
            <a:endParaRPr lang="en-US" sz="1400">
              <a:latin typeface="Calibri" panose="020F0502020204030204" pitchFamily="34" charset="0"/>
              <a:ea typeface="Calibri" panose="020F0502020204030204" pitchFamily="34" charset="0"/>
              <a:cs typeface="Calibri" panose="020F0502020204030204" pitchFamily="34" charset="0"/>
            </a:endParaRPr>
          </a:p>
          <a:p>
            <a:pPr marL="285115" indent="-285115">
              <a:lnSpc>
                <a:spcPts val="2167"/>
              </a:lnSpc>
              <a:buSzPct val="100000"/>
              <a:buChar char="•"/>
            </a:pPr>
            <a:r>
              <a:rPr lang="en-US" sz="1400">
                <a:latin typeface="Calibri" panose="020F0502020204030204" pitchFamily="34" charset="0"/>
                <a:ea typeface="Calibri"/>
                <a:cs typeface="Calibri" panose="020F0502020204030204" pitchFamily="34" charset="0"/>
              </a:rPr>
              <a:t>1 Private Landlord property for </a:t>
            </a:r>
            <a:r>
              <a:rPr lang="en-US" sz="1400" err="1">
                <a:latin typeface="Calibri" panose="020F0502020204030204" pitchFamily="34" charset="0"/>
                <a:ea typeface="Calibri"/>
                <a:cs typeface="Calibri" panose="020F0502020204030204" pitchFamily="34" charset="0"/>
              </a:rPr>
              <a:t>CAHMS</a:t>
            </a:r>
            <a:r>
              <a:rPr lang="en-US" sz="1400">
                <a:latin typeface="Calibri" panose="020F0502020204030204" pitchFamily="34" charset="0"/>
                <a:ea typeface="Calibri"/>
                <a:cs typeface="Calibri" panose="020F0502020204030204" pitchFamily="34" charset="0"/>
              </a:rPr>
              <a:t> service: £23K p.a</a:t>
            </a:r>
            <a:r>
              <a:rPr lang="en-US" sz="1400">
                <a:latin typeface="Nunito Sans"/>
                <a:ea typeface="Calibri"/>
                <a:cs typeface="Calibri"/>
              </a:rPr>
              <a:t>.</a:t>
            </a:r>
            <a:endParaRPr lang="en-US" sz="1400">
              <a:latin typeface="Nunito Sans"/>
              <a:ea typeface="Calibri" panose="020F0502020204030204" pitchFamily="34" charset="0"/>
              <a:cs typeface="Calibri"/>
            </a:endParaRPr>
          </a:p>
          <a:p>
            <a:pPr marL="285115" indent="-285115">
              <a:lnSpc>
                <a:spcPts val="2167"/>
              </a:lnSpc>
              <a:buSzPct val="100000"/>
              <a:buChar char="•"/>
            </a:pPr>
            <a:endParaRPr lang="en-US" sz="1400">
              <a:latin typeface="Nunito Sans"/>
              <a:ea typeface="Calibri" panose="020F0502020204030204" pitchFamily="34" charset="0"/>
              <a:cs typeface="Calibri"/>
            </a:endParaRPr>
          </a:p>
        </p:txBody>
      </p:sp>
      <p:pic>
        <p:nvPicPr>
          <p:cNvPr id="9" name="Image 2" descr="preencoded.png"/>
          <p:cNvPicPr>
            <a:picLocks noChangeAspect="1"/>
          </p:cNvPicPr>
          <p:nvPr/>
        </p:nvPicPr>
        <p:blipFill>
          <a:blip r:embed="rId5"/>
          <a:stretch>
            <a:fillRect/>
          </a:stretch>
        </p:blipFill>
        <p:spPr>
          <a:xfrm>
            <a:off x="552333" y="2743868"/>
            <a:ext cx="871637" cy="1684139"/>
          </a:xfrm>
          <a:prstGeom prst="rect">
            <a:avLst/>
          </a:prstGeom>
        </p:spPr>
      </p:pic>
      <p:sp>
        <p:nvSpPr>
          <p:cNvPr id="10" name="Text 5"/>
          <p:cNvSpPr/>
          <p:nvPr/>
        </p:nvSpPr>
        <p:spPr>
          <a:xfrm>
            <a:off x="1685411" y="2860445"/>
            <a:ext cx="2179043" cy="272356"/>
          </a:xfrm>
          <a:prstGeom prst="rect">
            <a:avLst/>
          </a:prstGeom>
          <a:noFill/>
          <a:ln/>
        </p:spPr>
        <p:txBody>
          <a:bodyPr wrap="none" lIns="0" tIns="0" rIns="0" bIns="0" rtlCol="0" anchor="t"/>
          <a:lstStyle/>
          <a:p>
            <a:pPr>
              <a:lnSpc>
                <a:spcPts val="2125"/>
              </a:lnSpc>
            </a:pPr>
            <a:r>
              <a:rPr lang="en-US" sz="1400" b="1">
                <a:latin typeface="Calibri" panose="020F0502020204030204" pitchFamily="34" charset="0"/>
                <a:ea typeface="Nunito Sans Bold" pitchFamily="34" charset="-122"/>
                <a:cs typeface="Calibri" panose="020F0502020204030204" pitchFamily="34" charset="0"/>
              </a:rPr>
              <a:t>Key Rent Reviews</a:t>
            </a:r>
            <a:endParaRPr lang="en-US" sz="1400">
              <a:latin typeface="Calibri" panose="020F0502020204030204" pitchFamily="34" charset="0"/>
              <a:cs typeface="Calibri" panose="020F0502020204030204" pitchFamily="34" charset="0"/>
            </a:endParaRPr>
          </a:p>
        </p:txBody>
      </p:sp>
      <p:sp>
        <p:nvSpPr>
          <p:cNvPr id="11" name="Text 6"/>
          <p:cNvSpPr/>
          <p:nvPr/>
        </p:nvSpPr>
        <p:spPr>
          <a:xfrm>
            <a:off x="1685411" y="3237377"/>
            <a:ext cx="4695825" cy="278904"/>
          </a:xfrm>
          <a:prstGeom prst="rect">
            <a:avLst/>
          </a:prstGeom>
          <a:noFill/>
          <a:ln/>
        </p:spPr>
        <p:txBody>
          <a:bodyPr wrap="none" lIns="0" tIns="0" rIns="0" bIns="0" rtlCol="0" anchor="t"/>
          <a:lstStyle/>
          <a:p>
            <a:pPr marL="285115" indent="-285115">
              <a:lnSpc>
                <a:spcPts val="2167"/>
              </a:lnSpc>
              <a:buSzPct val="100000"/>
              <a:buChar char="•"/>
            </a:pPr>
            <a:r>
              <a:rPr lang="en-US" sz="1400">
                <a:latin typeface="Calibri"/>
                <a:ea typeface="Nunito Sans" pitchFamily="34" charset="-122"/>
                <a:cs typeface="Calibri"/>
              </a:rPr>
              <a:t>15 Homerton Row: £83K p.a. to £165K p.a.</a:t>
            </a:r>
            <a:endParaRPr lang="en-US" sz="1400">
              <a:latin typeface="Calibri"/>
              <a:ea typeface="Calibri" panose="020F0502020204030204" pitchFamily="34" charset="0"/>
              <a:cs typeface="Calibri"/>
            </a:endParaRPr>
          </a:p>
        </p:txBody>
      </p:sp>
      <p:sp>
        <p:nvSpPr>
          <p:cNvPr id="12" name="Text 7"/>
          <p:cNvSpPr/>
          <p:nvPr/>
        </p:nvSpPr>
        <p:spPr>
          <a:xfrm>
            <a:off x="1685411" y="3577202"/>
            <a:ext cx="4695825" cy="278904"/>
          </a:xfrm>
          <a:prstGeom prst="rect">
            <a:avLst/>
          </a:prstGeom>
          <a:noFill/>
          <a:ln/>
        </p:spPr>
        <p:txBody>
          <a:bodyPr wrap="none" lIns="0" tIns="0" rIns="0" bIns="0" rtlCol="0" anchor="t"/>
          <a:lstStyle/>
          <a:p>
            <a:pPr marL="285739" indent="-285739">
              <a:lnSpc>
                <a:spcPts val="2167"/>
              </a:lnSpc>
              <a:buSzPct val="100000"/>
              <a:buChar char="•"/>
            </a:pPr>
            <a:r>
              <a:rPr lang="en-US" sz="1400">
                <a:latin typeface="Calibri" panose="020F0502020204030204" pitchFamily="34" charset="0"/>
                <a:ea typeface="Nunito Sans" pitchFamily="34" charset="-122"/>
                <a:cs typeface="Calibri" panose="020F0502020204030204" pitchFamily="34" charset="0"/>
              </a:rPr>
              <a:t>409 Stratford High Street: Peppercorn to £74K</a:t>
            </a:r>
            <a:endParaRPr lang="en-US" sz="1400">
              <a:latin typeface="Calibri" panose="020F0502020204030204" pitchFamily="34" charset="0"/>
              <a:cs typeface="Calibri" panose="020F0502020204030204" pitchFamily="34" charset="0"/>
            </a:endParaRPr>
          </a:p>
        </p:txBody>
      </p:sp>
      <p:sp>
        <p:nvSpPr>
          <p:cNvPr id="13" name="Text 8"/>
          <p:cNvSpPr/>
          <p:nvPr/>
        </p:nvSpPr>
        <p:spPr>
          <a:xfrm>
            <a:off x="1685411" y="3917026"/>
            <a:ext cx="4695825" cy="278904"/>
          </a:xfrm>
          <a:prstGeom prst="rect">
            <a:avLst/>
          </a:prstGeom>
          <a:noFill/>
          <a:ln/>
        </p:spPr>
        <p:txBody>
          <a:bodyPr wrap="none" lIns="0" tIns="0" rIns="0" bIns="0" rtlCol="0" anchor="t"/>
          <a:lstStyle/>
          <a:p>
            <a:pPr marL="285739" indent="-285739">
              <a:lnSpc>
                <a:spcPts val="2167"/>
              </a:lnSpc>
              <a:buSzPct val="100000"/>
              <a:buChar char="•"/>
            </a:pPr>
            <a:r>
              <a:rPr lang="en-US" sz="1400">
                <a:latin typeface="Calibri" panose="020F0502020204030204" pitchFamily="34" charset="0"/>
                <a:ea typeface="Nunito Sans" pitchFamily="34" charset="-122"/>
                <a:cs typeface="Calibri" panose="020F0502020204030204" pitchFamily="34" charset="0"/>
              </a:rPr>
              <a:t>West Ham Lane: £160K to £267K</a:t>
            </a:r>
            <a:endParaRPr lang="en-US" sz="1400">
              <a:latin typeface="Calibri" panose="020F0502020204030204" pitchFamily="34" charset="0"/>
              <a:cs typeface="Calibri" panose="020F0502020204030204" pitchFamily="34" charset="0"/>
            </a:endParaRPr>
          </a:p>
        </p:txBody>
      </p:sp>
      <p:pic>
        <p:nvPicPr>
          <p:cNvPr id="14" name="Image 3" descr="preencoded.png"/>
          <p:cNvPicPr>
            <a:picLocks noChangeAspect="1"/>
          </p:cNvPicPr>
          <p:nvPr/>
        </p:nvPicPr>
        <p:blipFill>
          <a:blip r:embed="rId6"/>
          <a:stretch>
            <a:fillRect/>
          </a:stretch>
        </p:blipFill>
        <p:spPr>
          <a:xfrm>
            <a:off x="552333" y="4428007"/>
            <a:ext cx="871637" cy="1684139"/>
          </a:xfrm>
          <a:prstGeom prst="rect">
            <a:avLst/>
          </a:prstGeom>
        </p:spPr>
      </p:pic>
      <p:sp>
        <p:nvSpPr>
          <p:cNvPr id="15" name="Text 9"/>
          <p:cNvSpPr/>
          <p:nvPr/>
        </p:nvSpPr>
        <p:spPr>
          <a:xfrm>
            <a:off x="1685412" y="4563835"/>
            <a:ext cx="2179241" cy="272356"/>
          </a:xfrm>
          <a:prstGeom prst="rect">
            <a:avLst/>
          </a:prstGeom>
          <a:noFill/>
          <a:ln/>
        </p:spPr>
        <p:txBody>
          <a:bodyPr wrap="none" lIns="0" tIns="0" rIns="0" bIns="0" rtlCol="0" anchor="t"/>
          <a:lstStyle/>
          <a:p>
            <a:pPr>
              <a:lnSpc>
                <a:spcPts val="2125"/>
              </a:lnSpc>
            </a:pPr>
            <a:r>
              <a:rPr lang="en-US" sz="1400" b="1">
                <a:latin typeface="Calibri" panose="020F0502020204030204" pitchFamily="34" charset="0"/>
                <a:ea typeface="Nunito Sans Bold" pitchFamily="34" charset="-122"/>
                <a:cs typeface="Calibri" panose="020F0502020204030204" pitchFamily="34" charset="0"/>
              </a:rPr>
              <a:t>Disposals in Progress</a:t>
            </a:r>
            <a:endParaRPr lang="en-US" sz="1400">
              <a:latin typeface="Calibri" panose="020F0502020204030204" pitchFamily="34" charset="0"/>
              <a:cs typeface="Calibri" panose="020F0502020204030204" pitchFamily="34" charset="0"/>
            </a:endParaRPr>
          </a:p>
        </p:txBody>
      </p:sp>
      <p:sp>
        <p:nvSpPr>
          <p:cNvPr id="16" name="Text 10"/>
          <p:cNvSpPr/>
          <p:nvPr/>
        </p:nvSpPr>
        <p:spPr>
          <a:xfrm>
            <a:off x="1685411" y="4940766"/>
            <a:ext cx="5396514" cy="278904"/>
          </a:xfrm>
          <a:prstGeom prst="rect">
            <a:avLst/>
          </a:prstGeom>
          <a:noFill/>
          <a:ln/>
        </p:spPr>
        <p:txBody>
          <a:bodyPr wrap="none" lIns="0" tIns="0" rIns="0" bIns="0" rtlCol="0" anchor="t"/>
          <a:lstStyle/>
          <a:p>
            <a:pPr marL="285115" indent="-285115">
              <a:lnSpc>
                <a:spcPts val="2167"/>
              </a:lnSpc>
              <a:buSzPct val="100000"/>
              <a:buChar char="•"/>
            </a:pPr>
            <a:r>
              <a:rPr lang="en-US" sz="1400">
                <a:latin typeface="Calibri" panose="020F0502020204030204" pitchFamily="34" charset="0"/>
                <a:ea typeface="Nunito Sans" pitchFamily="34" charset="-122"/>
                <a:cs typeface="Calibri" panose="020F0502020204030204" pitchFamily="34" charset="0"/>
              </a:rPr>
              <a:t>54 Lewsey Road: Transfer at Book Value to Beds Hospital NHS Trust</a:t>
            </a:r>
            <a:endParaRPr lang="en-US" sz="1400">
              <a:latin typeface="Calibri" panose="020F0502020204030204" pitchFamily="34" charset="0"/>
              <a:ea typeface="Calibri" panose="020F0502020204030204"/>
              <a:cs typeface="Calibri" panose="020F0502020204030204" pitchFamily="34" charset="0"/>
            </a:endParaRPr>
          </a:p>
        </p:txBody>
      </p:sp>
      <p:sp>
        <p:nvSpPr>
          <p:cNvPr id="17" name="Text 11"/>
          <p:cNvSpPr/>
          <p:nvPr/>
        </p:nvSpPr>
        <p:spPr>
          <a:xfrm>
            <a:off x="1685411" y="5280591"/>
            <a:ext cx="4695825" cy="278904"/>
          </a:xfrm>
          <a:prstGeom prst="rect">
            <a:avLst/>
          </a:prstGeom>
          <a:noFill/>
          <a:ln/>
        </p:spPr>
        <p:txBody>
          <a:bodyPr wrap="none" lIns="0" tIns="0" rIns="0" bIns="0" rtlCol="0" anchor="t"/>
          <a:lstStyle/>
          <a:p>
            <a:pPr marL="285739" indent="-285739">
              <a:lnSpc>
                <a:spcPts val="2167"/>
              </a:lnSpc>
              <a:buSzPct val="100000"/>
              <a:buChar char="•"/>
            </a:pPr>
            <a:r>
              <a:rPr lang="en-US" sz="1400">
                <a:latin typeface="Calibri" panose="020F0502020204030204" pitchFamily="34" charset="0"/>
                <a:ea typeface="Nunito Sans" pitchFamily="34" charset="-122"/>
                <a:cs typeface="Calibri" panose="020F0502020204030204" pitchFamily="34" charset="0"/>
              </a:rPr>
              <a:t>Beacon House: Market value £350K</a:t>
            </a:r>
            <a:endParaRPr lang="en-US" sz="1400">
              <a:latin typeface="Calibri" panose="020F0502020204030204" pitchFamily="34" charset="0"/>
              <a:cs typeface="Calibri" panose="020F0502020204030204" pitchFamily="34" charset="0"/>
            </a:endParaRPr>
          </a:p>
        </p:txBody>
      </p:sp>
      <p:sp>
        <p:nvSpPr>
          <p:cNvPr id="18" name="Text 12"/>
          <p:cNvSpPr/>
          <p:nvPr/>
        </p:nvSpPr>
        <p:spPr>
          <a:xfrm>
            <a:off x="1685411" y="5620415"/>
            <a:ext cx="4695825" cy="278904"/>
          </a:xfrm>
          <a:prstGeom prst="rect">
            <a:avLst/>
          </a:prstGeom>
          <a:noFill/>
          <a:ln/>
        </p:spPr>
        <p:txBody>
          <a:bodyPr wrap="none" lIns="0" tIns="0" rIns="0" bIns="0" rtlCol="0" anchor="t"/>
          <a:lstStyle/>
          <a:p>
            <a:pPr marL="285115" indent="-285115">
              <a:lnSpc>
                <a:spcPts val="2167"/>
              </a:lnSpc>
              <a:buSzPct val="100000"/>
              <a:buChar char="•"/>
            </a:pPr>
            <a:r>
              <a:rPr lang="en-US" sz="1400">
                <a:latin typeface="Calibri"/>
                <a:ea typeface="Nunito Sans" pitchFamily="34" charset="-122"/>
                <a:cs typeface="Calibri"/>
              </a:rPr>
              <a:t>King Street Surgery: Expected sale date June 2025</a:t>
            </a:r>
            <a:endParaRPr lang="en-US" sz="1400">
              <a:latin typeface="Nunito Sans"/>
              <a:ea typeface="Calibri" panose="020F0502020204030204"/>
              <a:cs typeface="Calibri"/>
            </a:endParaRPr>
          </a:p>
        </p:txBody>
      </p:sp>
      <p:sp>
        <p:nvSpPr>
          <p:cNvPr id="20" name="Title 19">
            <a:extLst>
              <a:ext uri="{FF2B5EF4-FFF2-40B4-BE49-F238E27FC236}">
                <a16:creationId xmlns:a16="http://schemas.microsoft.com/office/drawing/2014/main" id="{626C08B4-69ED-4C45-07FC-20D248B61737}"/>
              </a:ext>
            </a:extLst>
          </p:cNvPr>
          <p:cNvSpPr>
            <a:spLocks noGrp="1"/>
          </p:cNvSpPr>
          <p:nvPr>
            <p:ph type="title" idx="4294967295"/>
          </p:nvPr>
        </p:nvSpPr>
        <p:spPr>
          <a:xfrm>
            <a:off x="1096641" y="112413"/>
            <a:ext cx="5381625" cy="865187"/>
          </a:xfrm>
        </p:spPr>
        <p:txBody>
          <a:bodyPr>
            <a:normAutofit/>
          </a:bodyPr>
          <a:lstStyle/>
          <a:p>
            <a:pPr rtl="0" eaLnBrk="1" latinLnBrk="0" hangingPunct="1"/>
            <a:r>
              <a:rPr lang="en-US" sz="3000">
                <a:latin typeface="Calibri" panose="020F0502020204030204" pitchFamily="34" charset="0"/>
                <a:cs typeface="Calibri" panose="020F0502020204030204" pitchFamily="34" charset="0"/>
              </a:rPr>
              <a:t>Property Activity 2024/25</a:t>
            </a:r>
            <a:endParaRPr lang="en-GB" sz="300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2B8485-1850-05CB-D004-50E28A1FB174}"/>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lide Number Placeholder 3">
            <a:extLst>
              <a:ext uri="{FF2B5EF4-FFF2-40B4-BE49-F238E27FC236}">
                <a16:creationId xmlns:a16="http://schemas.microsoft.com/office/drawing/2014/main" id="{172B84CB-1A25-5457-32D2-16764B88380C}"/>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p:cNvSpPr/>
          <p:nvPr/>
        </p:nvSpPr>
        <p:spPr>
          <a:xfrm>
            <a:off x="654844" y="1098591"/>
            <a:ext cx="140295" cy="1003201"/>
          </a:xfrm>
          <a:prstGeom prst="roundRect">
            <a:avLst>
              <a:gd name="adj" fmla="val 56017"/>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sp>
        <p:nvSpPr>
          <p:cNvPr id="5" name="Text 2"/>
          <p:cNvSpPr/>
          <p:nvPr/>
        </p:nvSpPr>
        <p:spPr>
          <a:xfrm>
            <a:off x="1075730" y="1040841"/>
            <a:ext cx="2338883" cy="292298"/>
          </a:xfrm>
          <a:prstGeom prst="rect">
            <a:avLst/>
          </a:prstGeom>
          <a:noFill/>
          <a:ln/>
        </p:spPr>
        <p:txBody>
          <a:bodyPr wrap="none" lIns="0" tIns="0" rIns="0" bIns="0" rtlCol="0" anchor="t"/>
          <a:lstStyle/>
          <a:p>
            <a:pPr>
              <a:lnSpc>
                <a:spcPts val="2292"/>
              </a:lnSpc>
            </a:pPr>
            <a:r>
              <a:rPr lang="en-US" sz="1400" b="1">
                <a:latin typeface="Calibri" panose="020F0502020204030204" pitchFamily="34" charset="0"/>
                <a:ea typeface="Nunito Sans Bold" pitchFamily="34" charset="-122"/>
                <a:cs typeface="Calibri" panose="020F0502020204030204" pitchFamily="34" charset="0"/>
              </a:rPr>
              <a:t>Safety Compliance</a:t>
            </a:r>
            <a:endParaRPr lang="en-US" sz="1400">
              <a:latin typeface="Calibri" panose="020F0502020204030204" pitchFamily="34" charset="0"/>
              <a:cs typeface="Calibri" panose="020F0502020204030204" pitchFamily="34" charset="0"/>
            </a:endParaRPr>
          </a:p>
        </p:txBody>
      </p:sp>
      <p:sp>
        <p:nvSpPr>
          <p:cNvPr id="6" name="Text 3"/>
          <p:cNvSpPr/>
          <p:nvPr/>
        </p:nvSpPr>
        <p:spPr>
          <a:xfrm>
            <a:off x="1075729" y="1340288"/>
            <a:ext cx="5889427" cy="890780"/>
          </a:xfrm>
          <a:prstGeom prst="rect">
            <a:avLst/>
          </a:prstGeom>
          <a:noFill/>
          <a:ln/>
        </p:spPr>
        <p:txBody>
          <a:bodyPr wrap="square" lIns="0" tIns="0" rIns="0" bIns="0" rtlCol="0" anchor="t"/>
          <a:lstStyle/>
          <a:p>
            <a:pPr>
              <a:lnSpc>
                <a:spcPts val="2333"/>
              </a:lnSpc>
            </a:pPr>
            <a:r>
              <a:rPr lang="en-US" sz="1400">
                <a:latin typeface="Calibri"/>
                <a:ea typeface="Nunito Sans" pitchFamily="34" charset="-122"/>
                <a:cs typeface="Calibri"/>
              </a:rPr>
              <a:t>RAAC assessments completed with no issues found. Estate reviewed against new Building Safety Act 2022 requirements. 3 higher-risk buildings have full compliance measures in place.</a:t>
            </a:r>
            <a:endParaRPr lang="en-US" sz="1400">
              <a:latin typeface="Nunito Sans"/>
              <a:ea typeface="Calibri" panose="020F0502020204030204" pitchFamily="34" charset="0"/>
              <a:cs typeface="Calibri" panose="020F0502020204030204" pitchFamily="34" charset="0"/>
            </a:endParaRPr>
          </a:p>
        </p:txBody>
      </p:sp>
      <p:sp>
        <p:nvSpPr>
          <p:cNvPr id="7" name="Shape 4"/>
          <p:cNvSpPr/>
          <p:nvPr/>
        </p:nvSpPr>
        <p:spPr>
          <a:xfrm>
            <a:off x="935434" y="2336944"/>
            <a:ext cx="140295" cy="1003201"/>
          </a:xfrm>
          <a:prstGeom prst="roundRect">
            <a:avLst>
              <a:gd name="adj" fmla="val 56017"/>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sp>
        <p:nvSpPr>
          <p:cNvPr id="8" name="Text 5"/>
          <p:cNvSpPr/>
          <p:nvPr/>
        </p:nvSpPr>
        <p:spPr>
          <a:xfrm>
            <a:off x="1356320" y="2336943"/>
            <a:ext cx="2338883" cy="292298"/>
          </a:xfrm>
          <a:prstGeom prst="rect">
            <a:avLst/>
          </a:prstGeom>
          <a:noFill/>
          <a:ln/>
        </p:spPr>
        <p:txBody>
          <a:bodyPr wrap="none" lIns="0" tIns="0" rIns="0" bIns="0" rtlCol="0" anchor="t"/>
          <a:lstStyle/>
          <a:p>
            <a:pPr>
              <a:lnSpc>
                <a:spcPts val="2292"/>
              </a:lnSpc>
            </a:pPr>
            <a:r>
              <a:rPr lang="en-US" sz="1400" b="1">
                <a:latin typeface="Calibri"/>
                <a:ea typeface="Nunito Sans Bold" pitchFamily="34" charset="-122"/>
                <a:cs typeface="Calibri"/>
              </a:rPr>
              <a:t>Space Optimisation</a:t>
            </a:r>
            <a:endParaRPr lang="en-US" sz="1400">
              <a:latin typeface="Calibri"/>
              <a:cs typeface="Calibri"/>
            </a:endParaRPr>
          </a:p>
        </p:txBody>
      </p:sp>
      <p:sp>
        <p:nvSpPr>
          <p:cNvPr id="9" name="Text 6"/>
          <p:cNvSpPr/>
          <p:nvPr/>
        </p:nvSpPr>
        <p:spPr>
          <a:xfrm>
            <a:off x="1356320" y="2637126"/>
            <a:ext cx="5608836" cy="598686"/>
          </a:xfrm>
          <a:prstGeom prst="rect">
            <a:avLst/>
          </a:prstGeom>
          <a:noFill/>
          <a:ln/>
        </p:spPr>
        <p:txBody>
          <a:bodyPr wrap="square" lIns="0" tIns="0" rIns="0" bIns="0" rtlCol="0" anchor="t"/>
          <a:lstStyle/>
          <a:p>
            <a:pPr>
              <a:lnSpc>
                <a:spcPts val="2333"/>
              </a:lnSpc>
            </a:pPr>
            <a:r>
              <a:rPr lang="en-US" sz="1400">
                <a:latin typeface="Calibri"/>
                <a:ea typeface="Nunito Sans" pitchFamily="34" charset="-122"/>
                <a:cs typeface="Calibri"/>
              </a:rPr>
              <a:t>In conjunction with clinical teams, 50% of target achieved with 1,000 sqm reduction. £1.5M additional business rates savings with additional rebates pending.</a:t>
            </a:r>
            <a:endParaRPr lang="en-US" sz="1400">
              <a:latin typeface="Nunito Sans"/>
              <a:ea typeface="Calibri"/>
              <a:cs typeface="Calibri" panose="020F0502020204030204" pitchFamily="34" charset="0"/>
            </a:endParaRPr>
          </a:p>
        </p:txBody>
      </p:sp>
      <p:sp>
        <p:nvSpPr>
          <p:cNvPr id="10" name="Shape 7"/>
          <p:cNvSpPr/>
          <p:nvPr/>
        </p:nvSpPr>
        <p:spPr>
          <a:xfrm>
            <a:off x="1216124" y="3507922"/>
            <a:ext cx="140295" cy="1003201"/>
          </a:xfrm>
          <a:prstGeom prst="roundRect">
            <a:avLst>
              <a:gd name="adj" fmla="val 56017"/>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sp>
        <p:nvSpPr>
          <p:cNvPr id="11" name="Text 8"/>
          <p:cNvSpPr/>
          <p:nvPr/>
        </p:nvSpPr>
        <p:spPr>
          <a:xfrm>
            <a:off x="1637010" y="3507922"/>
            <a:ext cx="2416473" cy="292298"/>
          </a:xfrm>
          <a:prstGeom prst="rect">
            <a:avLst/>
          </a:prstGeom>
          <a:noFill/>
          <a:ln/>
        </p:spPr>
        <p:txBody>
          <a:bodyPr wrap="none" lIns="0" tIns="0" rIns="0" bIns="0" rtlCol="0" anchor="t"/>
          <a:lstStyle/>
          <a:p>
            <a:pPr>
              <a:lnSpc>
                <a:spcPts val="2292"/>
              </a:lnSpc>
            </a:pPr>
            <a:r>
              <a:rPr lang="en-US" sz="1400" b="1">
                <a:latin typeface="Calibri"/>
                <a:cs typeface="Calibri"/>
              </a:rPr>
              <a:t>Lease Review Programme</a:t>
            </a:r>
            <a:endParaRPr lang="en-US" sz="1400" b="1">
              <a:latin typeface="Calibri" panose="020F0502020204030204" pitchFamily="34" charset="0"/>
              <a:ea typeface="Calibri"/>
              <a:cs typeface="Calibri" panose="020F0502020204030204" pitchFamily="34" charset="0"/>
            </a:endParaRPr>
          </a:p>
        </p:txBody>
      </p:sp>
      <p:sp>
        <p:nvSpPr>
          <p:cNvPr id="12" name="Text 9"/>
          <p:cNvSpPr/>
          <p:nvPr/>
        </p:nvSpPr>
        <p:spPr>
          <a:xfrm>
            <a:off x="1637010" y="3800220"/>
            <a:ext cx="5328146" cy="598686"/>
          </a:xfrm>
          <a:prstGeom prst="rect">
            <a:avLst/>
          </a:prstGeom>
          <a:noFill/>
          <a:ln/>
        </p:spPr>
        <p:txBody>
          <a:bodyPr wrap="square" lIns="0" tIns="0" rIns="0" bIns="0" rtlCol="0" anchor="t"/>
          <a:lstStyle/>
          <a:p>
            <a:pPr>
              <a:lnSpc>
                <a:spcPts val="2333"/>
              </a:lnSpc>
            </a:pPr>
            <a:endParaRPr lang="en-US" sz="1400">
              <a:latin typeface="Nunito Sans"/>
              <a:ea typeface="Calibri"/>
              <a:cs typeface="Calibri" panose="020F0502020204030204" pitchFamily="34" charset="0"/>
            </a:endParaRPr>
          </a:p>
        </p:txBody>
      </p:sp>
      <p:sp>
        <p:nvSpPr>
          <p:cNvPr id="13" name="Text 10"/>
          <p:cNvSpPr/>
          <p:nvPr/>
        </p:nvSpPr>
        <p:spPr>
          <a:xfrm>
            <a:off x="1487344" y="6116263"/>
            <a:ext cx="6426551" cy="572854"/>
          </a:xfrm>
          <a:prstGeom prst="rect">
            <a:avLst/>
          </a:prstGeom>
          <a:noFill/>
          <a:ln/>
        </p:spPr>
        <p:txBody>
          <a:bodyPr wrap="square" lIns="0" tIns="0" rIns="0" bIns="0" rtlCol="0" anchor="t"/>
          <a:lstStyle/>
          <a:p>
            <a:pPr>
              <a:lnSpc>
                <a:spcPts val="2333"/>
              </a:lnSpc>
            </a:pPr>
            <a:r>
              <a:rPr lang="en-US" sz="1400">
                <a:latin typeface="Calibri" panose="020F0502020204030204" pitchFamily="34" charset="0"/>
                <a:ea typeface="Nunito Sans" pitchFamily="34" charset="-122"/>
                <a:cs typeface="Calibri" panose="020F0502020204030204" pitchFamily="34" charset="0"/>
              </a:rPr>
              <a:t>Resource needs identified: PFI/LIFT Manager, Space Planner, and Property Assistant.</a:t>
            </a:r>
            <a:endParaRPr lang="en-US" sz="1400">
              <a:latin typeface="Calibri" panose="020F0502020204030204" pitchFamily="34" charset="0"/>
              <a:cs typeface="Calibri" panose="020F0502020204030204" pitchFamily="34" charset="0"/>
            </a:endParaRPr>
          </a:p>
        </p:txBody>
      </p:sp>
      <p:sp>
        <p:nvSpPr>
          <p:cNvPr id="14" name="Title 13">
            <a:extLst>
              <a:ext uri="{FF2B5EF4-FFF2-40B4-BE49-F238E27FC236}">
                <a16:creationId xmlns:a16="http://schemas.microsoft.com/office/drawing/2014/main" id="{747CF972-38DE-CF53-EDC6-AFC23FEF7549}"/>
              </a:ext>
            </a:extLst>
          </p:cNvPr>
          <p:cNvSpPr>
            <a:spLocks noGrp="1"/>
          </p:cNvSpPr>
          <p:nvPr>
            <p:ph type="title" idx="4294967295"/>
          </p:nvPr>
        </p:nvSpPr>
        <p:spPr>
          <a:xfrm>
            <a:off x="1098899" y="149779"/>
            <a:ext cx="6462117" cy="814594"/>
          </a:xfrm>
        </p:spPr>
        <p:txBody>
          <a:bodyPr>
            <a:normAutofit/>
          </a:bodyPr>
          <a:lstStyle/>
          <a:p>
            <a:r>
              <a:rPr lang="en-US" sz="3000">
                <a:latin typeface="Calibri" panose="020F0502020204030204" pitchFamily="34" charset="0"/>
                <a:cs typeface="Calibri" panose="020F0502020204030204" pitchFamily="34" charset="0"/>
              </a:rPr>
              <a:t>Property Safety &amp; Future Plans</a:t>
            </a:r>
            <a:endParaRPr lang="en-GB" sz="3000">
              <a:latin typeface="Calibri" panose="020F0502020204030204" pitchFamily="34" charset="0"/>
              <a:cs typeface="Calibri" panose="020F0502020204030204" pitchFamily="34" charset="0"/>
            </a:endParaRPr>
          </a:p>
        </p:txBody>
      </p:sp>
      <p:sp>
        <p:nvSpPr>
          <p:cNvPr id="16" name="Shape 7">
            <a:extLst>
              <a:ext uri="{FF2B5EF4-FFF2-40B4-BE49-F238E27FC236}">
                <a16:creationId xmlns:a16="http://schemas.microsoft.com/office/drawing/2014/main" id="{5CFE38C5-D785-AF41-C01D-DC0502A5998E}"/>
              </a:ext>
            </a:extLst>
          </p:cNvPr>
          <p:cNvSpPr/>
          <p:nvPr/>
        </p:nvSpPr>
        <p:spPr>
          <a:xfrm>
            <a:off x="1487344" y="4883027"/>
            <a:ext cx="153210" cy="1067777"/>
          </a:xfrm>
          <a:prstGeom prst="roundRect">
            <a:avLst>
              <a:gd name="adj" fmla="val 56017"/>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sp>
        <p:nvSpPr>
          <p:cNvPr id="18" name="Text 9">
            <a:extLst>
              <a:ext uri="{FF2B5EF4-FFF2-40B4-BE49-F238E27FC236}">
                <a16:creationId xmlns:a16="http://schemas.microsoft.com/office/drawing/2014/main" id="{843A3291-3EC3-5EE2-E8AF-FFA6C72D515B}"/>
              </a:ext>
            </a:extLst>
          </p:cNvPr>
          <p:cNvSpPr/>
          <p:nvPr/>
        </p:nvSpPr>
        <p:spPr>
          <a:xfrm>
            <a:off x="1817823" y="4878274"/>
            <a:ext cx="5328146" cy="963738"/>
          </a:xfrm>
          <a:prstGeom prst="rect">
            <a:avLst/>
          </a:prstGeom>
          <a:noFill/>
          <a:ln/>
        </p:spPr>
        <p:txBody>
          <a:bodyPr wrap="square" lIns="0" tIns="0" rIns="0" bIns="0" rtlCol="0" anchor="t"/>
          <a:lstStyle/>
          <a:p>
            <a:pPr>
              <a:lnSpc>
                <a:spcPts val="2333"/>
              </a:lnSpc>
            </a:pPr>
            <a:r>
              <a:rPr lang="en-US" sz="1400" b="1">
                <a:latin typeface="Calibri"/>
                <a:cs typeface="Calibri"/>
              </a:rPr>
              <a:t>System Improvements</a:t>
            </a:r>
            <a:r>
              <a:rPr lang="en-US" sz="1400">
                <a:latin typeface="Calibri"/>
                <a:cs typeface="Calibri"/>
              </a:rPr>
              <a:t> </a:t>
            </a:r>
          </a:p>
          <a:p>
            <a:pPr>
              <a:lnSpc>
                <a:spcPts val="2333"/>
              </a:lnSpc>
            </a:pPr>
            <a:r>
              <a:rPr lang="en-US" sz="1400">
                <a:latin typeface="Calibri"/>
                <a:cs typeface="Calibri"/>
              </a:rPr>
              <a:t>Property data migration to dedicated Estates Portal. </a:t>
            </a:r>
            <a:endParaRPr lang="en-US" sz="1400">
              <a:latin typeface="Calibri"/>
              <a:ea typeface="Calibri"/>
              <a:cs typeface="Calibri"/>
            </a:endParaRPr>
          </a:p>
          <a:p>
            <a:pPr>
              <a:lnSpc>
                <a:spcPts val="2333"/>
              </a:lnSpc>
            </a:pPr>
            <a:r>
              <a:rPr lang="en-US" sz="1400">
                <a:latin typeface="Calibri"/>
                <a:cs typeface="Calibri"/>
              </a:rPr>
              <a:t>Structured governance with SLAs and KPIs established.</a:t>
            </a:r>
            <a:endParaRPr lang="en-US"/>
          </a:p>
        </p:txBody>
      </p:sp>
      <p:sp>
        <p:nvSpPr>
          <p:cNvPr id="19" name="TextBox 18">
            <a:extLst>
              <a:ext uri="{FF2B5EF4-FFF2-40B4-BE49-F238E27FC236}">
                <a16:creationId xmlns:a16="http://schemas.microsoft.com/office/drawing/2014/main" id="{04ABAC0C-DF9B-5B9C-D8A2-73DA12536EA1}"/>
              </a:ext>
            </a:extLst>
          </p:cNvPr>
          <p:cNvSpPr txBox="1"/>
          <p:nvPr/>
        </p:nvSpPr>
        <p:spPr>
          <a:xfrm>
            <a:off x="1563949" y="3823331"/>
            <a:ext cx="5791199" cy="81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147"/>
              </a:lnSpc>
            </a:pPr>
            <a:r>
              <a:rPr lang="en-US" sz="1400">
                <a:latin typeface="Calibri"/>
                <a:cs typeface="Segoe UI"/>
              </a:rPr>
              <a:t>Initial workshop style meeting held with Property Management Consultants.</a:t>
            </a:r>
            <a:endParaRPr lang="en-US" sz="1400">
              <a:latin typeface="Calibri"/>
              <a:ea typeface="Calibri"/>
              <a:cs typeface="Segoe UI"/>
            </a:endParaRPr>
          </a:p>
          <a:p>
            <a:pPr>
              <a:lnSpc>
                <a:spcPts val="1147"/>
              </a:lnSpc>
            </a:pPr>
            <a:endParaRPr lang="en-US" sz="1400">
              <a:latin typeface="Calibri"/>
              <a:ea typeface="Calibri"/>
              <a:cs typeface="Segoe UI"/>
            </a:endParaRPr>
          </a:p>
          <a:p>
            <a:pPr>
              <a:lnSpc>
                <a:spcPts val="1147"/>
              </a:lnSpc>
            </a:pPr>
            <a:r>
              <a:rPr lang="en-US" sz="1400">
                <a:latin typeface="Calibri"/>
                <a:ea typeface="Calibri"/>
                <a:cs typeface="Segoe UI"/>
              </a:rPr>
              <a:t>Review of leases in progress to identify opportunities to reduce costs, </a:t>
            </a:r>
            <a:endParaRPr lang="en-US">
              <a:latin typeface="Aptos" panose="02110004020202020204"/>
              <a:ea typeface="Calibri"/>
              <a:cs typeface="Segoe UI"/>
            </a:endParaRPr>
          </a:p>
          <a:p>
            <a:pPr>
              <a:lnSpc>
                <a:spcPts val="1147"/>
              </a:lnSpc>
            </a:pPr>
            <a:endParaRPr lang="en-US" sz="1400">
              <a:latin typeface="Calibri"/>
              <a:ea typeface="Calibri"/>
              <a:cs typeface="Segoe UI"/>
            </a:endParaRPr>
          </a:p>
          <a:p>
            <a:pPr>
              <a:lnSpc>
                <a:spcPts val="1147"/>
              </a:lnSpc>
            </a:pPr>
            <a:r>
              <a:rPr lang="en-US" sz="1400">
                <a:latin typeface="Calibri"/>
                <a:ea typeface="Calibri"/>
                <a:cs typeface="Segoe UI"/>
              </a:rPr>
              <a:t>achieve value for money, renegotiate lease terms and mitigate risks.</a:t>
            </a:r>
            <a:endParaRPr lang="en-US"/>
          </a:p>
        </p:txBody>
      </p:sp>
      <p:pic>
        <p:nvPicPr>
          <p:cNvPr id="20" name="Picture 19">
            <a:extLst>
              <a:ext uri="{FF2B5EF4-FFF2-40B4-BE49-F238E27FC236}">
                <a16:creationId xmlns:a16="http://schemas.microsoft.com/office/drawing/2014/main" id="{D5A5CABD-2D35-D9BA-190F-C29682858940}"/>
              </a:ext>
            </a:extLst>
          </p:cNvPr>
          <p:cNvPicPr>
            <a:picLocks noChangeAspect="1"/>
          </p:cNvPicPr>
          <p:nvPr/>
        </p:nvPicPr>
        <p:blipFill>
          <a:blip r:embed="rId3"/>
          <a:srcRect l="35547" r="14577"/>
          <a:stretch/>
        </p:blipFill>
        <p:spPr>
          <a:xfrm>
            <a:off x="7635739" y="1186989"/>
            <a:ext cx="4065726" cy="3948299"/>
          </a:xfrm>
          <a:prstGeom prst="rect">
            <a:avLst/>
          </a:prstGeom>
        </p:spPr>
      </p:pic>
      <p:cxnSp>
        <p:nvCxnSpPr>
          <p:cNvPr id="2" name="Straight Connector 1">
            <a:extLst>
              <a:ext uri="{FF2B5EF4-FFF2-40B4-BE49-F238E27FC236}">
                <a16:creationId xmlns:a16="http://schemas.microsoft.com/office/drawing/2014/main" id="{680CB39A-7B8A-B301-A07B-806D75FB09DF}"/>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E1B68145-A6BB-BC5C-BBE8-823FF3FE6C65}"/>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716F-BB48-54D4-1D42-D6818546027E}"/>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A74C1F8D-0F81-D448-61F6-EBD001049D6E}"/>
              </a:ext>
            </a:extLst>
          </p:cNvPr>
          <p:cNvSpPr/>
          <p:nvPr/>
        </p:nvSpPr>
        <p:spPr>
          <a:xfrm>
            <a:off x="612177" y="1614538"/>
            <a:ext cx="6297018" cy="1512094"/>
          </a:xfrm>
          <a:prstGeom prst="rect">
            <a:avLst/>
          </a:prstGeom>
          <a:noFill/>
          <a:ln/>
        </p:spPr>
        <p:txBody>
          <a:bodyPr wrap="square" lIns="0" tIns="0" rIns="0" bIns="0" rtlCol="0" anchor="t"/>
          <a:lstStyle/>
          <a:p>
            <a:endParaRPr lang="en-GB" sz="1458">
              <a:solidFill>
                <a:srgbClr val="330072"/>
              </a:solidFill>
              <a:latin typeface="Calibri" panose="020F0502020204030204" pitchFamily="34" charset="0"/>
              <a:ea typeface="Nunito Sans" pitchFamily="34" charset="-122"/>
              <a:cs typeface="Calibri" panose="020F0502020204030204" pitchFamily="34" charset="0"/>
            </a:endParaRPr>
          </a:p>
        </p:txBody>
      </p:sp>
      <p:sp>
        <p:nvSpPr>
          <p:cNvPr id="6" name="Shape 3">
            <a:extLst>
              <a:ext uri="{FF2B5EF4-FFF2-40B4-BE49-F238E27FC236}">
                <a16:creationId xmlns:a16="http://schemas.microsoft.com/office/drawing/2014/main" id="{CC317601-C68F-E073-782D-6675E45B23B5}"/>
              </a:ext>
            </a:extLst>
          </p:cNvPr>
          <p:cNvSpPr/>
          <p:nvPr/>
        </p:nvSpPr>
        <p:spPr>
          <a:xfrm>
            <a:off x="661492" y="5734845"/>
            <a:ext cx="302419" cy="302419"/>
          </a:xfrm>
          <a:prstGeom prst="roundRect">
            <a:avLst>
              <a:gd name="adj" fmla="val 25194296"/>
            </a:avLst>
          </a:prstGeom>
          <a:noFill/>
          <a:ln w="7620">
            <a:solidFill>
              <a:srgbClr val="FFFFFF"/>
            </a:solidFill>
            <a:prstDash val="solid"/>
          </a:ln>
        </p:spPr>
        <p:txBody>
          <a:bodyPr/>
          <a:lstStyle/>
          <a:p>
            <a:endParaRPr lang="en-GB">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D83221BA-4385-494C-D29F-309D49370AED}"/>
              </a:ext>
            </a:extLst>
          </p:cNvPr>
          <p:cNvSpPr>
            <a:spLocks noGrp="1"/>
          </p:cNvSpPr>
          <p:nvPr>
            <p:ph type="title" idx="4294967295"/>
          </p:nvPr>
        </p:nvSpPr>
        <p:spPr>
          <a:xfrm>
            <a:off x="1116531" y="172668"/>
            <a:ext cx="6036810" cy="760981"/>
          </a:xfrm>
        </p:spPr>
        <p:txBody>
          <a:bodyPr>
            <a:normAutofit/>
          </a:bodyPr>
          <a:lstStyle/>
          <a:p>
            <a:r>
              <a:rPr lang="en-GB" sz="3000">
                <a:latin typeface="Calibri" panose="020F0502020204030204" pitchFamily="34" charset="0"/>
                <a:cs typeface="Calibri" panose="020F0502020204030204" pitchFamily="34" charset="0"/>
              </a:rPr>
              <a:t>Infrastructure and Engineering</a:t>
            </a:r>
          </a:p>
        </p:txBody>
      </p:sp>
      <p:sp>
        <p:nvSpPr>
          <p:cNvPr id="8" name="Rectangle 1">
            <a:extLst>
              <a:ext uri="{FF2B5EF4-FFF2-40B4-BE49-F238E27FC236}">
                <a16:creationId xmlns:a16="http://schemas.microsoft.com/office/drawing/2014/main" id="{83A2EC1F-9BEC-6C40-00A3-200F1F3C4734}"/>
              </a:ext>
            </a:extLst>
          </p:cNvPr>
          <p:cNvSpPr>
            <a:spLocks noChangeArrowheads="1"/>
          </p:cNvSpPr>
          <p:nvPr/>
        </p:nvSpPr>
        <p:spPr bwMode="auto">
          <a:xfrm>
            <a:off x="489439" y="860110"/>
            <a:ext cx="6124012"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400">
                <a:latin typeface="Calibri" panose="020F0502020204030204" pitchFamily="34" charset="0"/>
                <a:cs typeface="Calibri" panose="020F0502020204030204" pitchFamily="34" charset="0"/>
              </a:rPr>
              <a:t>The Infrastructure and Engineering department is responsible for maintaining the technical foundation that supports the trusts operations. </a:t>
            </a:r>
          </a:p>
          <a:p>
            <a:endParaRPr lang="en-GB" sz="1400">
              <a:latin typeface="Calibri" panose="020F0502020204030204" pitchFamily="34" charset="0"/>
              <a:ea typeface="Nunito Sans" pitchFamily="34" charset="-122"/>
              <a:cs typeface="Calibri" panose="020F0502020204030204" pitchFamily="34" charset="0"/>
            </a:endParaRPr>
          </a:p>
          <a:p>
            <a:r>
              <a:rPr lang="en-GB" sz="1400">
                <a:latin typeface="Calibri" panose="020F0502020204030204" pitchFamily="34" charset="0"/>
                <a:ea typeface="Nunito Sans" pitchFamily="34" charset="-122"/>
                <a:cs typeface="Calibri" panose="020F0502020204030204" pitchFamily="34" charset="0"/>
              </a:rPr>
              <a:t>The Backlog Maintenance Programme aims to achieve a 2.5% reduction in backlog maintenance by 31st March 2026. Alongside this, the Hard FM Transformation Project is focused on appointing a Trust wide Strategic Hard FM Contractor, with the target date set for completion by the 31st October 2025.</a:t>
            </a:r>
          </a:p>
          <a:p>
            <a:endParaRPr lang="en-GB" sz="1400">
              <a:latin typeface="Calibri" panose="020F0502020204030204" pitchFamily="34" charset="0"/>
              <a:ea typeface="Nunito Sans" pitchFamily="34" charset="-122"/>
              <a:cs typeface="Calibri" panose="020F0502020204030204" pitchFamily="34" charset="0"/>
            </a:endParaRPr>
          </a:p>
          <a:p>
            <a:r>
              <a:rPr lang="en-GB" sz="1400">
                <a:latin typeface="Calibri" panose="020F0502020204030204" pitchFamily="34" charset="0"/>
                <a:ea typeface="Nunito Sans" pitchFamily="34" charset="-122"/>
                <a:cs typeface="Calibri" panose="020F0502020204030204" pitchFamily="34" charset="0"/>
              </a:rPr>
              <a:t>Additionally, a Compliance Programme of Improvement is underway, with the objective of reaching 80% Compliance Assurance by the 31st March 2026. These initiatives form part of a broader strategy to enhance operational efficiency, ensure regulatory compliance, and improve the overall quality and reliability of facilities management services.</a:t>
            </a:r>
          </a:p>
          <a:p>
            <a:endParaRPr lang="en-GB" sz="1400">
              <a:latin typeface="Calibri" panose="020F0502020204030204" pitchFamily="34" charset="0"/>
              <a:ea typeface="Nunito Sans" pitchFamily="34" charset="-122"/>
              <a:cs typeface="Calibri" panose="020F0502020204030204" pitchFamily="34" charset="0"/>
            </a:endParaRPr>
          </a:p>
          <a:p>
            <a:r>
              <a:rPr lang="en-GB" sz="1400">
                <a:latin typeface="Calibri" panose="020F0502020204030204" pitchFamily="34" charset="0"/>
                <a:cs typeface="Calibri" panose="020F0502020204030204" pitchFamily="34" charset="0"/>
              </a:rPr>
              <a:t>The Infrastructure and Engineering team would like to thank those that have collaborated, supported and engaged with our team this year including but not limited to.</a:t>
            </a:r>
          </a:p>
          <a:p>
            <a:endParaRPr lang="en-GB" sz="1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latin typeface="Calibri" panose="020F0502020204030204" pitchFamily="34" charset="0"/>
                <a:cs typeface="Calibri" panose="020F0502020204030204" pitchFamily="34" charset="0"/>
              </a:rPr>
              <a:t>Clinical colleagues who have supported our infrastructure and engineering improvements works and have supported the Trust’s Hard FM Tender.</a:t>
            </a:r>
          </a:p>
          <a:p>
            <a:pPr marL="285750" indent="-285750">
              <a:buFont typeface="Arial" panose="020B0604020202020204" pitchFamily="34" charset="0"/>
              <a:buChar char="•"/>
            </a:pPr>
            <a:r>
              <a:rPr lang="en-GB" sz="1400">
                <a:latin typeface="Calibri" panose="020F0502020204030204" pitchFamily="34" charset="0"/>
                <a:cs typeface="Calibri" panose="020F0502020204030204" pitchFamily="34" charset="0"/>
              </a:rPr>
              <a:t>Service Users who are a key stakeholder at ELFT’s Safety Groups and have supported the Trust’s Hard FM Tender.</a:t>
            </a:r>
          </a:p>
          <a:p>
            <a:pPr marL="285750" indent="-285750">
              <a:buFont typeface="Arial" panose="020B0604020202020204" pitchFamily="34" charset="0"/>
              <a:buChar char="•"/>
            </a:pPr>
            <a:r>
              <a:rPr lang="en-GB" sz="1400">
                <a:latin typeface="Calibri" panose="020F0502020204030204" pitchFamily="34" charset="0"/>
                <a:cs typeface="Calibri" panose="020F0502020204030204" pitchFamily="34" charset="0"/>
              </a:rPr>
              <a:t>Digital colleagues who work with the Estates team to ensure that we’re able to provide the best service possible to our Service Users, Visitors and Colleagues.</a:t>
            </a:r>
          </a:p>
        </p:txBody>
      </p:sp>
      <p:cxnSp>
        <p:nvCxnSpPr>
          <p:cNvPr id="3" name="Straight Connector 2">
            <a:extLst>
              <a:ext uri="{FF2B5EF4-FFF2-40B4-BE49-F238E27FC236}">
                <a16:creationId xmlns:a16="http://schemas.microsoft.com/office/drawing/2014/main" id="{6913697D-E8D3-88DD-B5D3-C737620BA537}"/>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180CA289-C40B-89C3-0B19-3205671ECA6C}"/>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32</a:t>
            </a:fld>
            <a:endParaRPr lang="en-GB"/>
          </a:p>
        </p:txBody>
      </p:sp>
      <p:pic>
        <p:nvPicPr>
          <p:cNvPr id="10" name="Picture 9" descr="A person standing next to a sign">
            <a:extLst>
              <a:ext uri="{FF2B5EF4-FFF2-40B4-BE49-F238E27FC236}">
                <a16:creationId xmlns:a16="http://schemas.microsoft.com/office/drawing/2014/main" id="{61B60786-98FE-5561-502E-5549CBCA7F3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31179" y="1311118"/>
            <a:ext cx="5128167" cy="4576403"/>
          </a:xfrm>
          <a:prstGeom prst="rect">
            <a:avLst/>
          </a:prstGeom>
        </p:spPr>
      </p:pic>
    </p:spTree>
    <p:extLst>
      <p:ext uri="{BB962C8B-B14F-4D97-AF65-F5344CB8AC3E}">
        <p14:creationId xmlns:p14="http://schemas.microsoft.com/office/powerpoint/2010/main" val="412533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3E3BF5D-1659-4C0E-239E-6B68944B332A}"/>
              </a:ext>
            </a:extLst>
          </p:cNvPr>
          <p:cNvSpPr txBox="1">
            <a:spLocks/>
          </p:cNvSpPr>
          <p:nvPr/>
        </p:nvSpPr>
        <p:spPr>
          <a:xfrm>
            <a:off x="1141304" y="238489"/>
            <a:ext cx="6855031" cy="656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Infrastructure and Engineering - APM</a:t>
            </a:r>
          </a:p>
        </p:txBody>
      </p:sp>
      <p:sp>
        <p:nvSpPr>
          <p:cNvPr id="3" name="TextBox 2">
            <a:extLst>
              <a:ext uri="{FF2B5EF4-FFF2-40B4-BE49-F238E27FC236}">
                <a16:creationId xmlns:a16="http://schemas.microsoft.com/office/drawing/2014/main" id="{85B4BD52-FD70-B7F5-1E2D-AC0744DC82F5}"/>
              </a:ext>
            </a:extLst>
          </p:cNvPr>
          <p:cNvSpPr txBox="1"/>
          <p:nvPr/>
        </p:nvSpPr>
        <p:spPr>
          <a:xfrm>
            <a:off x="233794" y="1098696"/>
            <a:ext cx="11479233" cy="765402"/>
          </a:xfrm>
          <a:prstGeom prst="rect">
            <a:avLst/>
          </a:prstGeom>
          <a:noFill/>
        </p:spPr>
        <p:txBody>
          <a:bodyPr wrap="square">
            <a:spAutoFit/>
          </a:bodyPr>
          <a:lstStyle/>
          <a:p>
            <a:pPr>
              <a:buNone/>
            </a:pPr>
            <a:r>
              <a:rPr lang="en-GB" sz="1400" b="1">
                <a:latin typeface="Calibri" panose="020F0502020204030204" pitchFamily="34" charset="0"/>
                <a:cs typeface="Calibri" panose="020F0502020204030204" pitchFamily="34" charset="0"/>
              </a:rPr>
              <a:t>Asset Property Management (APM)</a:t>
            </a:r>
          </a:p>
          <a:p>
            <a:pPr>
              <a:buNone/>
            </a:pPr>
            <a:endParaRPr lang="en-GB" sz="1400" b="1">
              <a:latin typeface="Calibri" panose="020F0502020204030204" pitchFamily="34" charset="0"/>
              <a:cs typeface="Calibri" panose="020F0502020204030204" pitchFamily="34" charset="0"/>
            </a:endParaRPr>
          </a:p>
          <a:p>
            <a:pPr>
              <a:buNone/>
            </a:pPr>
            <a:r>
              <a:rPr lang="en-GB" sz="1400">
                <a:latin typeface="Calibri" panose="020F0502020204030204" pitchFamily="34" charset="0"/>
                <a:cs typeface="Calibri" panose="020F0502020204030204" pitchFamily="34" charset="0"/>
              </a:rPr>
              <a:t>APM had an allocated budget of £2,832k in the last financial year.</a:t>
            </a:r>
            <a:endParaRPr lang="en-GB" sz="1400" b="1">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54E681CB-E3DC-46D3-3B4D-57B13C5C7114}"/>
              </a:ext>
            </a:extLst>
          </p:cNvPr>
          <p:cNvGraphicFramePr/>
          <p:nvPr>
            <p:extLst>
              <p:ext uri="{D42A27DB-BD31-4B8C-83A1-F6EECF244321}">
                <p14:modId xmlns:p14="http://schemas.microsoft.com/office/powerpoint/2010/main" val="3413328626"/>
              </p:ext>
            </p:extLst>
          </p:nvPr>
        </p:nvGraphicFramePr>
        <p:xfrm>
          <a:off x="233795" y="2009870"/>
          <a:ext cx="11479233" cy="2648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7087BF0-9ABB-05C3-9438-54DCAE3C0400}"/>
              </a:ext>
            </a:extLst>
          </p:cNvPr>
          <p:cNvSpPr txBox="1"/>
          <p:nvPr/>
        </p:nvSpPr>
        <p:spPr>
          <a:xfrm>
            <a:off x="11621715" y="6340358"/>
            <a:ext cx="475261"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21</a:t>
            </a:r>
          </a:p>
        </p:txBody>
      </p:sp>
      <p:cxnSp>
        <p:nvCxnSpPr>
          <p:cNvPr id="6" name="Straight Connector 5">
            <a:extLst>
              <a:ext uri="{FF2B5EF4-FFF2-40B4-BE49-F238E27FC236}">
                <a16:creationId xmlns:a16="http://schemas.microsoft.com/office/drawing/2014/main" id="{97E84665-7370-0D5E-EEF3-B979BE7D25EE}"/>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2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FBDBD06-2C0B-D98A-9C15-A3758470E8C9}"/>
              </a:ext>
            </a:extLst>
          </p:cNvPr>
          <p:cNvSpPr txBox="1">
            <a:spLocks/>
          </p:cNvSpPr>
          <p:nvPr/>
        </p:nvSpPr>
        <p:spPr>
          <a:xfrm>
            <a:off x="1122643" y="230333"/>
            <a:ext cx="9364965" cy="618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unito Sans Bold" charset="0"/>
                <a:ea typeface="+mj-ea"/>
                <a:cs typeface="+mj-cs"/>
              </a:defRPr>
            </a:lvl1pPr>
          </a:lstStyle>
          <a:p>
            <a:r>
              <a:rPr lang="en-GB" sz="3000">
                <a:latin typeface="Calibri" panose="020F0502020204030204" pitchFamily="34" charset="0"/>
                <a:cs typeface="Calibri" panose="020F0502020204030204" pitchFamily="34" charset="0"/>
              </a:rPr>
              <a:t>Infrastructure and Engineering – Estates Management</a:t>
            </a:r>
          </a:p>
        </p:txBody>
      </p:sp>
      <p:graphicFrame>
        <p:nvGraphicFramePr>
          <p:cNvPr id="3" name="Diagram 2">
            <a:extLst>
              <a:ext uri="{FF2B5EF4-FFF2-40B4-BE49-F238E27FC236}">
                <a16:creationId xmlns:a16="http://schemas.microsoft.com/office/drawing/2014/main" id="{45B3BEF1-BF97-6F51-9985-5D7B4D7FD744}"/>
              </a:ext>
            </a:extLst>
          </p:cNvPr>
          <p:cNvGraphicFramePr/>
          <p:nvPr>
            <p:extLst>
              <p:ext uri="{D42A27DB-BD31-4B8C-83A1-F6EECF244321}">
                <p14:modId xmlns:p14="http://schemas.microsoft.com/office/powerpoint/2010/main" val="2396329834"/>
              </p:ext>
            </p:extLst>
          </p:nvPr>
        </p:nvGraphicFramePr>
        <p:xfrm>
          <a:off x="468878" y="1081686"/>
          <a:ext cx="11254244" cy="5179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4ED8B6B-9ED8-FB18-2E68-0F23FB0F0D69}"/>
              </a:ext>
            </a:extLst>
          </p:cNvPr>
          <p:cNvSpPr txBox="1"/>
          <p:nvPr/>
        </p:nvSpPr>
        <p:spPr>
          <a:xfrm>
            <a:off x="11621715" y="6340358"/>
            <a:ext cx="475261"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22</a:t>
            </a:r>
          </a:p>
        </p:txBody>
      </p:sp>
      <p:cxnSp>
        <p:nvCxnSpPr>
          <p:cNvPr id="5" name="Straight Connector 4">
            <a:extLst>
              <a:ext uri="{FF2B5EF4-FFF2-40B4-BE49-F238E27FC236}">
                <a16:creationId xmlns:a16="http://schemas.microsoft.com/office/drawing/2014/main" id="{19B0D111-3234-CBB2-9432-527C93DEAC07}"/>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03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9FEB5B2-D78E-C4B1-48B7-142BEC2FC0AF}"/>
              </a:ext>
            </a:extLst>
          </p:cNvPr>
          <p:cNvSpPr txBox="1">
            <a:spLocks/>
          </p:cNvSpPr>
          <p:nvPr/>
        </p:nvSpPr>
        <p:spPr>
          <a:xfrm>
            <a:off x="1096564" y="129375"/>
            <a:ext cx="9726986" cy="5696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 Programme Management Office</a:t>
            </a:r>
          </a:p>
        </p:txBody>
      </p:sp>
      <p:grpSp>
        <p:nvGrpSpPr>
          <p:cNvPr id="6" name="Group 5">
            <a:extLst>
              <a:ext uri="{FF2B5EF4-FFF2-40B4-BE49-F238E27FC236}">
                <a16:creationId xmlns:a16="http://schemas.microsoft.com/office/drawing/2014/main" id="{DBF9852E-EE8F-9A22-7BD6-57272CD56C2A}"/>
              </a:ext>
            </a:extLst>
          </p:cNvPr>
          <p:cNvGrpSpPr/>
          <p:nvPr/>
        </p:nvGrpSpPr>
        <p:grpSpPr>
          <a:xfrm>
            <a:off x="1470625" y="1041149"/>
            <a:ext cx="9352925" cy="5097183"/>
            <a:chOff x="1470625" y="1041149"/>
            <a:chExt cx="9352925" cy="5097183"/>
          </a:xfrm>
        </p:grpSpPr>
        <p:sp>
          <p:nvSpPr>
            <p:cNvPr id="7" name="Freeform: Shape 6">
              <a:extLst>
                <a:ext uri="{FF2B5EF4-FFF2-40B4-BE49-F238E27FC236}">
                  <a16:creationId xmlns:a16="http://schemas.microsoft.com/office/drawing/2014/main" id="{455BD0C2-11F0-E653-E095-C7D91A6B432C}"/>
                </a:ext>
              </a:extLst>
            </p:cNvPr>
            <p:cNvSpPr/>
            <p:nvPr/>
          </p:nvSpPr>
          <p:spPr>
            <a:xfrm>
              <a:off x="6827546" y="4507234"/>
              <a:ext cx="3996004" cy="1631098"/>
            </a:xfrm>
            <a:custGeom>
              <a:avLst/>
              <a:gdLst>
                <a:gd name="connsiteX0" fmla="*/ 0 w 3996004"/>
                <a:gd name="connsiteY0" fmla="*/ 163110 h 1631098"/>
                <a:gd name="connsiteX1" fmla="*/ 163110 w 3996004"/>
                <a:gd name="connsiteY1" fmla="*/ 0 h 1631098"/>
                <a:gd name="connsiteX2" fmla="*/ 3832894 w 3996004"/>
                <a:gd name="connsiteY2" fmla="*/ 0 h 1631098"/>
                <a:gd name="connsiteX3" fmla="*/ 3996004 w 3996004"/>
                <a:gd name="connsiteY3" fmla="*/ 163110 h 1631098"/>
                <a:gd name="connsiteX4" fmla="*/ 3996004 w 3996004"/>
                <a:gd name="connsiteY4" fmla="*/ 1467988 h 1631098"/>
                <a:gd name="connsiteX5" fmla="*/ 3832894 w 3996004"/>
                <a:gd name="connsiteY5" fmla="*/ 1631098 h 1631098"/>
                <a:gd name="connsiteX6" fmla="*/ 163110 w 3996004"/>
                <a:gd name="connsiteY6" fmla="*/ 1631098 h 1631098"/>
                <a:gd name="connsiteX7" fmla="*/ 0 w 3996004"/>
                <a:gd name="connsiteY7" fmla="*/ 1467988 h 1631098"/>
                <a:gd name="connsiteX8" fmla="*/ 0 w 3996004"/>
                <a:gd name="connsiteY8" fmla="*/ 163110 h 16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04" h="1631098">
                  <a:moveTo>
                    <a:pt x="0" y="163110"/>
                  </a:moveTo>
                  <a:cubicBezTo>
                    <a:pt x="0" y="73027"/>
                    <a:pt x="73027" y="0"/>
                    <a:pt x="163110" y="0"/>
                  </a:cubicBezTo>
                  <a:lnTo>
                    <a:pt x="3832894" y="0"/>
                  </a:lnTo>
                  <a:cubicBezTo>
                    <a:pt x="3922977" y="0"/>
                    <a:pt x="3996004" y="73027"/>
                    <a:pt x="3996004" y="163110"/>
                  </a:cubicBezTo>
                  <a:lnTo>
                    <a:pt x="3996004" y="1467988"/>
                  </a:lnTo>
                  <a:cubicBezTo>
                    <a:pt x="3996004" y="1558071"/>
                    <a:pt x="3922977" y="1631098"/>
                    <a:pt x="3832894" y="1631098"/>
                  </a:cubicBezTo>
                  <a:lnTo>
                    <a:pt x="163110" y="1631098"/>
                  </a:lnTo>
                  <a:cubicBezTo>
                    <a:pt x="73027" y="1631098"/>
                    <a:pt x="0" y="1558071"/>
                    <a:pt x="0" y="1467988"/>
                  </a:cubicBezTo>
                  <a:lnTo>
                    <a:pt x="0" y="1631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352" tIns="489324" rIns="81549" bIns="81550" numCol="1" spcCol="1270" anchor="b"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endParaRPr lang="en-GB" sz="1200" kern="1200">
                <a:solidFill>
                  <a:schemeClr val="tx1"/>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GB" sz="1400" kern="1200">
                  <a:solidFill>
                    <a:schemeClr val="tx1"/>
                  </a:solidFill>
                  <a:latin typeface="Calibri" panose="020F0502020204030204" pitchFamily="34" charset="0"/>
                  <a:ea typeface="Nunito Sans" pitchFamily="34" charset="-122"/>
                  <a:cs typeface="Calibri" panose="020F0502020204030204" pitchFamily="34" charset="0"/>
                </a:rPr>
                <a:t>Document Repository in development which will support the ‘One version of the Truth’ for Estates data.</a:t>
              </a:r>
            </a:p>
          </p:txBody>
        </p:sp>
        <p:sp>
          <p:nvSpPr>
            <p:cNvPr id="8" name="Freeform: Shape 7">
              <a:extLst>
                <a:ext uri="{FF2B5EF4-FFF2-40B4-BE49-F238E27FC236}">
                  <a16:creationId xmlns:a16="http://schemas.microsoft.com/office/drawing/2014/main" id="{FF7991DB-59E1-A015-E7B5-37BC93F4D69C}"/>
                </a:ext>
              </a:extLst>
            </p:cNvPr>
            <p:cNvSpPr/>
            <p:nvPr/>
          </p:nvSpPr>
          <p:spPr>
            <a:xfrm>
              <a:off x="1470625" y="4507234"/>
              <a:ext cx="3996004" cy="1631098"/>
            </a:xfrm>
            <a:custGeom>
              <a:avLst/>
              <a:gdLst>
                <a:gd name="connsiteX0" fmla="*/ 0 w 3996004"/>
                <a:gd name="connsiteY0" fmla="*/ 163110 h 1631098"/>
                <a:gd name="connsiteX1" fmla="*/ 163110 w 3996004"/>
                <a:gd name="connsiteY1" fmla="*/ 0 h 1631098"/>
                <a:gd name="connsiteX2" fmla="*/ 3832894 w 3996004"/>
                <a:gd name="connsiteY2" fmla="*/ 0 h 1631098"/>
                <a:gd name="connsiteX3" fmla="*/ 3996004 w 3996004"/>
                <a:gd name="connsiteY3" fmla="*/ 163110 h 1631098"/>
                <a:gd name="connsiteX4" fmla="*/ 3996004 w 3996004"/>
                <a:gd name="connsiteY4" fmla="*/ 1467988 h 1631098"/>
                <a:gd name="connsiteX5" fmla="*/ 3832894 w 3996004"/>
                <a:gd name="connsiteY5" fmla="*/ 1631098 h 1631098"/>
                <a:gd name="connsiteX6" fmla="*/ 163110 w 3996004"/>
                <a:gd name="connsiteY6" fmla="*/ 1631098 h 1631098"/>
                <a:gd name="connsiteX7" fmla="*/ 0 w 3996004"/>
                <a:gd name="connsiteY7" fmla="*/ 1467988 h 1631098"/>
                <a:gd name="connsiteX8" fmla="*/ 0 w 3996004"/>
                <a:gd name="connsiteY8" fmla="*/ 163110 h 16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04" h="1631098">
                  <a:moveTo>
                    <a:pt x="0" y="163110"/>
                  </a:moveTo>
                  <a:cubicBezTo>
                    <a:pt x="0" y="73027"/>
                    <a:pt x="73027" y="0"/>
                    <a:pt x="163110" y="0"/>
                  </a:cubicBezTo>
                  <a:lnTo>
                    <a:pt x="3832894" y="0"/>
                  </a:lnTo>
                  <a:cubicBezTo>
                    <a:pt x="3922977" y="0"/>
                    <a:pt x="3996004" y="73027"/>
                    <a:pt x="3996004" y="163110"/>
                  </a:cubicBezTo>
                  <a:lnTo>
                    <a:pt x="3996004" y="1467988"/>
                  </a:lnTo>
                  <a:cubicBezTo>
                    <a:pt x="3996004" y="1558071"/>
                    <a:pt x="3922977" y="1631098"/>
                    <a:pt x="3832894" y="1631098"/>
                  </a:cubicBezTo>
                  <a:lnTo>
                    <a:pt x="163110" y="1631098"/>
                  </a:lnTo>
                  <a:cubicBezTo>
                    <a:pt x="73027" y="1631098"/>
                    <a:pt x="0" y="1558071"/>
                    <a:pt x="0" y="1467988"/>
                  </a:cubicBezTo>
                  <a:lnTo>
                    <a:pt x="0" y="1631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50" tIns="489324" rIns="1280351" bIns="81550" numCol="1" spcCol="1270" anchor="b" anchorCtr="0">
              <a:noAutofit/>
            </a:bodyPr>
            <a:lstStyle/>
            <a:p>
              <a:pPr marL="114300" lvl="1" indent="-114300" algn="l" defTabSz="533400">
                <a:lnSpc>
                  <a:spcPct val="90000"/>
                </a:lnSpc>
                <a:spcBef>
                  <a:spcPct val="0"/>
                </a:spcBef>
                <a:spcAft>
                  <a:spcPct val="15000"/>
                </a:spcAft>
                <a:buChar char="•"/>
              </a:pPr>
              <a:r>
                <a:rPr lang="en-GB" sz="1400" kern="1200">
                  <a:solidFill>
                    <a:schemeClr val="tx1"/>
                  </a:solidFill>
                  <a:latin typeface="Calibri" panose="020F0502020204030204" pitchFamily="34" charset="0"/>
                  <a:ea typeface="Nunito Sans" pitchFamily="34" charset="-122"/>
                  <a:cs typeface="Calibri" panose="020F0502020204030204" pitchFamily="34" charset="0"/>
                </a:rPr>
                <a:t>Utilising AI technology to analyse their existing data and draw out themes and summaries.</a:t>
              </a:r>
            </a:p>
            <a:p>
              <a:pPr marL="114300" lvl="1" indent="-114300" algn="l" defTabSz="533400">
                <a:lnSpc>
                  <a:spcPct val="90000"/>
                </a:lnSpc>
                <a:spcBef>
                  <a:spcPct val="0"/>
                </a:spcBef>
                <a:spcAft>
                  <a:spcPct val="15000"/>
                </a:spcAft>
                <a:buFont typeface="Arial" panose="020B0604020202020204" pitchFamily="34" charset="0"/>
                <a:buChar char="•"/>
              </a:pPr>
              <a:r>
                <a:rPr lang="en-GB" sz="1400" kern="1200">
                  <a:solidFill>
                    <a:schemeClr val="tx1"/>
                  </a:solidFill>
                  <a:latin typeface="Calibri" panose="020F0502020204030204" pitchFamily="34" charset="0"/>
                  <a:ea typeface="Nunito Sans" pitchFamily="34" charset="-122"/>
                  <a:cs typeface="Calibri" panose="020F0502020204030204" pitchFamily="34" charset="0"/>
                </a:rPr>
                <a:t>Development of Power BI dashboards.</a:t>
              </a:r>
            </a:p>
          </p:txBody>
        </p:sp>
        <p:sp>
          <p:nvSpPr>
            <p:cNvPr id="9" name="Freeform: Shape 8">
              <a:extLst>
                <a:ext uri="{FF2B5EF4-FFF2-40B4-BE49-F238E27FC236}">
                  <a16:creationId xmlns:a16="http://schemas.microsoft.com/office/drawing/2014/main" id="{65EB74AC-5653-EF04-14F6-B1E189608D12}"/>
                </a:ext>
              </a:extLst>
            </p:cNvPr>
            <p:cNvSpPr/>
            <p:nvPr/>
          </p:nvSpPr>
          <p:spPr>
            <a:xfrm>
              <a:off x="6827546" y="1041149"/>
              <a:ext cx="3996004" cy="1631098"/>
            </a:xfrm>
            <a:custGeom>
              <a:avLst/>
              <a:gdLst>
                <a:gd name="connsiteX0" fmla="*/ 0 w 3996004"/>
                <a:gd name="connsiteY0" fmla="*/ 163110 h 1631098"/>
                <a:gd name="connsiteX1" fmla="*/ 163110 w 3996004"/>
                <a:gd name="connsiteY1" fmla="*/ 0 h 1631098"/>
                <a:gd name="connsiteX2" fmla="*/ 3832894 w 3996004"/>
                <a:gd name="connsiteY2" fmla="*/ 0 h 1631098"/>
                <a:gd name="connsiteX3" fmla="*/ 3996004 w 3996004"/>
                <a:gd name="connsiteY3" fmla="*/ 163110 h 1631098"/>
                <a:gd name="connsiteX4" fmla="*/ 3996004 w 3996004"/>
                <a:gd name="connsiteY4" fmla="*/ 1467988 h 1631098"/>
                <a:gd name="connsiteX5" fmla="*/ 3832894 w 3996004"/>
                <a:gd name="connsiteY5" fmla="*/ 1631098 h 1631098"/>
                <a:gd name="connsiteX6" fmla="*/ 163110 w 3996004"/>
                <a:gd name="connsiteY6" fmla="*/ 1631098 h 1631098"/>
                <a:gd name="connsiteX7" fmla="*/ 0 w 3996004"/>
                <a:gd name="connsiteY7" fmla="*/ 1467988 h 1631098"/>
                <a:gd name="connsiteX8" fmla="*/ 0 w 3996004"/>
                <a:gd name="connsiteY8" fmla="*/ 163110 h 16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04" h="1631098">
                  <a:moveTo>
                    <a:pt x="0" y="163110"/>
                  </a:moveTo>
                  <a:cubicBezTo>
                    <a:pt x="0" y="73027"/>
                    <a:pt x="73027" y="0"/>
                    <a:pt x="163110" y="0"/>
                  </a:cubicBezTo>
                  <a:lnTo>
                    <a:pt x="3832894" y="0"/>
                  </a:lnTo>
                  <a:cubicBezTo>
                    <a:pt x="3922977" y="0"/>
                    <a:pt x="3996004" y="73027"/>
                    <a:pt x="3996004" y="163110"/>
                  </a:cubicBezTo>
                  <a:lnTo>
                    <a:pt x="3996004" y="1467988"/>
                  </a:lnTo>
                  <a:cubicBezTo>
                    <a:pt x="3996004" y="1558071"/>
                    <a:pt x="3922977" y="1631098"/>
                    <a:pt x="3832894" y="1631098"/>
                  </a:cubicBezTo>
                  <a:lnTo>
                    <a:pt x="163110" y="1631098"/>
                  </a:lnTo>
                  <a:cubicBezTo>
                    <a:pt x="73027" y="1631098"/>
                    <a:pt x="0" y="1558071"/>
                    <a:pt x="0" y="1467988"/>
                  </a:cubicBezTo>
                  <a:lnTo>
                    <a:pt x="0" y="1631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352" tIns="81550" rIns="81549" bIns="48932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400" kern="1200">
                  <a:solidFill>
                    <a:schemeClr val="tx1"/>
                  </a:solidFill>
                  <a:latin typeface="Calibri" panose="020F0502020204030204" pitchFamily="34" charset="0"/>
                  <a:ea typeface="Nunito Sans" pitchFamily="34" charset="-122"/>
                  <a:cs typeface="Calibri" panose="020F0502020204030204" pitchFamily="34" charset="0"/>
                </a:rPr>
                <a:t>Reports development, including Annual Report, Insightful Leadership Report,  Environmental Strategy, and Digital Estates Transformation Board report.</a:t>
              </a:r>
              <a:endParaRPr lang="en-GB" sz="1400" kern="1200">
                <a:solidFill>
                  <a:schemeClr val="tx1"/>
                </a:solidFill>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C7A16EA1-16A2-7C4E-CA0B-B340B7D447B7}"/>
                </a:ext>
              </a:extLst>
            </p:cNvPr>
            <p:cNvSpPr/>
            <p:nvPr/>
          </p:nvSpPr>
          <p:spPr>
            <a:xfrm>
              <a:off x="1470625" y="1041149"/>
              <a:ext cx="3996004" cy="1631098"/>
            </a:xfrm>
            <a:custGeom>
              <a:avLst/>
              <a:gdLst>
                <a:gd name="connsiteX0" fmla="*/ 0 w 3996004"/>
                <a:gd name="connsiteY0" fmla="*/ 163110 h 1631098"/>
                <a:gd name="connsiteX1" fmla="*/ 163110 w 3996004"/>
                <a:gd name="connsiteY1" fmla="*/ 0 h 1631098"/>
                <a:gd name="connsiteX2" fmla="*/ 3832894 w 3996004"/>
                <a:gd name="connsiteY2" fmla="*/ 0 h 1631098"/>
                <a:gd name="connsiteX3" fmla="*/ 3996004 w 3996004"/>
                <a:gd name="connsiteY3" fmla="*/ 163110 h 1631098"/>
                <a:gd name="connsiteX4" fmla="*/ 3996004 w 3996004"/>
                <a:gd name="connsiteY4" fmla="*/ 1467988 h 1631098"/>
                <a:gd name="connsiteX5" fmla="*/ 3832894 w 3996004"/>
                <a:gd name="connsiteY5" fmla="*/ 1631098 h 1631098"/>
                <a:gd name="connsiteX6" fmla="*/ 163110 w 3996004"/>
                <a:gd name="connsiteY6" fmla="*/ 1631098 h 1631098"/>
                <a:gd name="connsiteX7" fmla="*/ 0 w 3996004"/>
                <a:gd name="connsiteY7" fmla="*/ 1467988 h 1631098"/>
                <a:gd name="connsiteX8" fmla="*/ 0 w 3996004"/>
                <a:gd name="connsiteY8" fmla="*/ 163110 h 16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04" h="1631098">
                  <a:moveTo>
                    <a:pt x="0" y="163110"/>
                  </a:moveTo>
                  <a:cubicBezTo>
                    <a:pt x="0" y="73027"/>
                    <a:pt x="73027" y="0"/>
                    <a:pt x="163110" y="0"/>
                  </a:cubicBezTo>
                  <a:lnTo>
                    <a:pt x="3832894" y="0"/>
                  </a:lnTo>
                  <a:cubicBezTo>
                    <a:pt x="3922977" y="0"/>
                    <a:pt x="3996004" y="73027"/>
                    <a:pt x="3996004" y="163110"/>
                  </a:cubicBezTo>
                  <a:lnTo>
                    <a:pt x="3996004" y="1467988"/>
                  </a:lnTo>
                  <a:cubicBezTo>
                    <a:pt x="3996004" y="1558071"/>
                    <a:pt x="3922977" y="1631098"/>
                    <a:pt x="3832894" y="1631098"/>
                  </a:cubicBezTo>
                  <a:lnTo>
                    <a:pt x="163110" y="1631098"/>
                  </a:lnTo>
                  <a:cubicBezTo>
                    <a:pt x="73027" y="1631098"/>
                    <a:pt x="0" y="1558071"/>
                    <a:pt x="0" y="1467988"/>
                  </a:cubicBezTo>
                  <a:lnTo>
                    <a:pt x="0" y="16311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550" tIns="81550" rIns="1280351" bIns="48932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400" kern="1200">
                  <a:solidFill>
                    <a:schemeClr val="tx1"/>
                  </a:solidFill>
                  <a:latin typeface="Calibri" panose="020F0502020204030204" pitchFamily="34" charset="0"/>
                  <a:ea typeface="Nunito Sans" pitchFamily="34" charset="-122"/>
                  <a:cs typeface="Calibri" panose="020F0502020204030204" pitchFamily="34" charset="0"/>
                </a:rPr>
                <a:t>PMO Programme developed showing projects which the PMO track across the Estates function.</a:t>
              </a:r>
              <a:endParaRPr lang="en-GB" sz="1400" kern="1200">
                <a:solidFill>
                  <a:schemeClr val="tx1"/>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GB" sz="1400" kern="1200">
                  <a:solidFill>
                    <a:schemeClr val="tx1"/>
                  </a:solidFill>
                  <a:latin typeface="Calibri" panose="020F0502020204030204" pitchFamily="34" charset="0"/>
                  <a:cs typeface="Calibri" panose="020F0502020204030204" pitchFamily="34" charset="0"/>
                </a:rPr>
                <a:t>Governance structure developed with Capital colleague inc. Post Project Review Board.</a:t>
              </a:r>
            </a:p>
          </p:txBody>
        </p:sp>
        <p:sp>
          <p:nvSpPr>
            <p:cNvPr id="11" name="Freeform: Shape 10">
              <a:extLst>
                <a:ext uri="{FF2B5EF4-FFF2-40B4-BE49-F238E27FC236}">
                  <a16:creationId xmlns:a16="http://schemas.microsoft.com/office/drawing/2014/main" id="{86790CB1-8379-81F3-5468-9BC9C96E1BA1}"/>
                </a:ext>
              </a:extLst>
            </p:cNvPr>
            <p:cNvSpPr/>
            <p:nvPr/>
          </p:nvSpPr>
          <p:spPr>
            <a:xfrm>
              <a:off x="3888925" y="1331688"/>
              <a:ext cx="2207080" cy="2207080"/>
            </a:xfrm>
            <a:custGeom>
              <a:avLst/>
              <a:gdLst>
                <a:gd name="connsiteX0" fmla="*/ 0 w 2207080"/>
                <a:gd name="connsiteY0" fmla="*/ 2207080 h 2207080"/>
                <a:gd name="connsiteX1" fmla="*/ 2207080 w 2207080"/>
                <a:gd name="connsiteY1" fmla="*/ 0 h 2207080"/>
                <a:gd name="connsiteX2" fmla="*/ 2207080 w 2207080"/>
                <a:gd name="connsiteY2" fmla="*/ 2207080 h 2207080"/>
                <a:gd name="connsiteX3" fmla="*/ 0 w 2207080"/>
                <a:gd name="connsiteY3" fmla="*/ 2207080 h 2207080"/>
              </a:gdLst>
              <a:ahLst/>
              <a:cxnLst>
                <a:cxn ang="0">
                  <a:pos x="connsiteX0" y="connsiteY0"/>
                </a:cxn>
                <a:cxn ang="0">
                  <a:pos x="connsiteX1" y="connsiteY1"/>
                </a:cxn>
                <a:cxn ang="0">
                  <a:pos x="connsiteX2" y="connsiteY2"/>
                </a:cxn>
                <a:cxn ang="0">
                  <a:pos x="connsiteX3" y="connsiteY3"/>
                </a:cxn>
              </a:cxnLst>
              <a:rect l="l" t="t" r="r" b="b"/>
              <a:pathLst>
                <a:path w="2207080" h="2207080">
                  <a:moveTo>
                    <a:pt x="0" y="2207080"/>
                  </a:moveTo>
                  <a:cubicBezTo>
                    <a:pt x="0" y="988143"/>
                    <a:pt x="988143" y="0"/>
                    <a:pt x="2207080" y="0"/>
                  </a:cubicBezTo>
                  <a:lnTo>
                    <a:pt x="2207080" y="2207080"/>
                  </a:lnTo>
                  <a:lnTo>
                    <a:pt x="0" y="220708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74455" tIns="774455"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latin typeface="Calibri" panose="020F0502020204030204" pitchFamily="34" charset="0"/>
                  <a:cs typeface="Calibri" panose="020F0502020204030204" pitchFamily="34" charset="0"/>
                </a:rPr>
                <a:t>Programme Management</a:t>
              </a:r>
            </a:p>
          </p:txBody>
        </p:sp>
        <p:sp>
          <p:nvSpPr>
            <p:cNvPr id="12" name="Freeform: Shape 11">
              <a:extLst>
                <a:ext uri="{FF2B5EF4-FFF2-40B4-BE49-F238E27FC236}">
                  <a16:creationId xmlns:a16="http://schemas.microsoft.com/office/drawing/2014/main" id="{74C423AD-C5F9-93E7-69CF-B62023613D7D}"/>
                </a:ext>
              </a:extLst>
            </p:cNvPr>
            <p:cNvSpPr/>
            <p:nvPr/>
          </p:nvSpPr>
          <p:spPr>
            <a:xfrm>
              <a:off x="6198170" y="1331688"/>
              <a:ext cx="2207080" cy="2207080"/>
            </a:xfrm>
            <a:custGeom>
              <a:avLst/>
              <a:gdLst>
                <a:gd name="connsiteX0" fmla="*/ 0 w 2207080"/>
                <a:gd name="connsiteY0" fmla="*/ 2207080 h 2207080"/>
                <a:gd name="connsiteX1" fmla="*/ 2207080 w 2207080"/>
                <a:gd name="connsiteY1" fmla="*/ 0 h 2207080"/>
                <a:gd name="connsiteX2" fmla="*/ 2207080 w 2207080"/>
                <a:gd name="connsiteY2" fmla="*/ 2207080 h 2207080"/>
                <a:gd name="connsiteX3" fmla="*/ 0 w 2207080"/>
                <a:gd name="connsiteY3" fmla="*/ 2207080 h 2207080"/>
              </a:gdLst>
              <a:ahLst/>
              <a:cxnLst>
                <a:cxn ang="0">
                  <a:pos x="connsiteX0" y="connsiteY0"/>
                </a:cxn>
                <a:cxn ang="0">
                  <a:pos x="connsiteX1" y="connsiteY1"/>
                </a:cxn>
                <a:cxn ang="0">
                  <a:pos x="connsiteX2" y="connsiteY2"/>
                </a:cxn>
                <a:cxn ang="0">
                  <a:pos x="connsiteX3" y="connsiteY3"/>
                </a:cxn>
              </a:cxnLst>
              <a:rect l="l" t="t" r="r" b="b"/>
              <a:pathLst>
                <a:path w="2207080" h="2207080">
                  <a:moveTo>
                    <a:pt x="0" y="0"/>
                  </a:moveTo>
                  <a:cubicBezTo>
                    <a:pt x="1218937" y="0"/>
                    <a:pt x="2207080" y="988143"/>
                    <a:pt x="2207080" y="2207080"/>
                  </a:cubicBezTo>
                  <a:lnTo>
                    <a:pt x="0" y="220708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8016" tIns="774455" rIns="774455" bIns="128016"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latin typeface="Calibri" panose="020F0502020204030204" pitchFamily="34" charset="0"/>
                  <a:cs typeface="Calibri" panose="020F0502020204030204" pitchFamily="34" charset="0"/>
                </a:rPr>
                <a:t>Reporting</a:t>
              </a:r>
            </a:p>
          </p:txBody>
        </p:sp>
        <p:sp>
          <p:nvSpPr>
            <p:cNvPr id="13" name="Freeform: Shape 12">
              <a:extLst>
                <a:ext uri="{FF2B5EF4-FFF2-40B4-BE49-F238E27FC236}">
                  <a16:creationId xmlns:a16="http://schemas.microsoft.com/office/drawing/2014/main" id="{1E266B24-D61F-A704-EFBA-D1D14C8A3749}"/>
                </a:ext>
              </a:extLst>
            </p:cNvPr>
            <p:cNvSpPr/>
            <p:nvPr/>
          </p:nvSpPr>
          <p:spPr>
            <a:xfrm rot="21600000">
              <a:off x="6198170" y="3640712"/>
              <a:ext cx="2207081" cy="2207080"/>
            </a:xfrm>
            <a:custGeom>
              <a:avLst/>
              <a:gdLst>
                <a:gd name="connsiteX0" fmla="*/ 0 w 2207080"/>
                <a:gd name="connsiteY0" fmla="*/ 2207080 h 2207080"/>
                <a:gd name="connsiteX1" fmla="*/ 2207080 w 2207080"/>
                <a:gd name="connsiteY1" fmla="*/ 0 h 2207080"/>
                <a:gd name="connsiteX2" fmla="*/ 2207080 w 2207080"/>
                <a:gd name="connsiteY2" fmla="*/ 2207080 h 2207080"/>
                <a:gd name="connsiteX3" fmla="*/ 0 w 2207080"/>
                <a:gd name="connsiteY3" fmla="*/ 2207080 h 2207080"/>
              </a:gdLst>
              <a:ahLst/>
              <a:cxnLst>
                <a:cxn ang="0">
                  <a:pos x="connsiteX0" y="connsiteY0"/>
                </a:cxn>
                <a:cxn ang="0">
                  <a:pos x="connsiteX1" y="connsiteY1"/>
                </a:cxn>
                <a:cxn ang="0">
                  <a:pos x="connsiteX2" y="connsiteY2"/>
                </a:cxn>
                <a:cxn ang="0">
                  <a:pos x="connsiteX3" y="connsiteY3"/>
                </a:cxn>
              </a:cxnLst>
              <a:rect l="l" t="t" r="r" b="b"/>
              <a:pathLst>
                <a:path w="2207080" h="2207080">
                  <a:moveTo>
                    <a:pt x="2207080" y="0"/>
                  </a:moveTo>
                  <a:cubicBezTo>
                    <a:pt x="2207080" y="1218937"/>
                    <a:pt x="1218937" y="2207080"/>
                    <a:pt x="0" y="2207080"/>
                  </a:cubicBezTo>
                  <a:lnTo>
                    <a:pt x="0" y="0"/>
                  </a:lnTo>
                  <a:lnTo>
                    <a:pt x="220708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8016" tIns="128015" rIns="774456" bIns="774455"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latin typeface="Calibri" panose="020F0502020204030204" pitchFamily="34" charset="0"/>
                  <a:cs typeface="Calibri" panose="020F0502020204030204" pitchFamily="34" charset="0"/>
                </a:rPr>
                <a:t>Data Management</a:t>
              </a:r>
            </a:p>
          </p:txBody>
        </p:sp>
        <p:sp>
          <p:nvSpPr>
            <p:cNvPr id="14" name="Freeform: Shape 13">
              <a:extLst>
                <a:ext uri="{FF2B5EF4-FFF2-40B4-BE49-F238E27FC236}">
                  <a16:creationId xmlns:a16="http://schemas.microsoft.com/office/drawing/2014/main" id="{CDF28C4A-0BA6-7956-C87D-831D5F70C80C}"/>
                </a:ext>
              </a:extLst>
            </p:cNvPr>
            <p:cNvSpPr/>
            <p:nvPr/>
          </p:nvSpPr>
          <p:spPr>
            <a:xfrm rot="21600000">
              <a:off x="3889145" y="3640712"/>
              <a:ext cx="2207081" cy="2207080"/>
            </a:xfrm>
            <a:custGeom>
              <a:avLst/>
              <a:gdLst>
                <a:gd name="connsiteX0" fmla="*/ 0 w 2207080"/>
                <a:gd name="connsiteY0" fmla="*/ 2207080 h 2207080"/>
                <a:gd name="connsiteX1" fmla="*/ 2207080 w 2207080"/>
                <a:gd name="connsiteY1" fmla="*/ 0 h 2207080"/>
                <a:gd name="connsiteX2" fmla="*/ 2207080 w 2207080"/>
                <a:gd name="connsiteY2" fmla="*/ 2207080 h 2207080"/>
                <a:gd name="connsiteX3" fmla="*/ 0 w 2207080"/>
                <a:gd name="connsiteY3" fmla="*/ 2207080 h 2207080"/>
              </a:gdLst>
              <a:ahLst/>
              <a:cxnLst>
                <a:cxn ang="0">
                  <a:pos x="connsiteX0" y="connsiteY0"/>
                </a:cxn>
                <a:cxn ang="0">
                  <a:pos x="connsiteX1" y="connsiteY1"/>
                </a:cxn>
                <a:cxn ang="0">
                  <a:pos x="connsiteX2" y="connsiteY2"/>
                </a:cxn>
                <a:cxn ang="0">
                  <a:pos x="connsiteX3" y="connsiteY3"/>
                </a:cxn>
              </a:cxnLst>
              <a:rect l="l" t="t" r="r" b="b"/>
              <a:pathLst>
                <a:path w="2207080" h="2207080">
                  <a:moveTo>
                    <a:pt x="2207080" y="2207080"/>
                  </a:moveTo>
                  <a:cubicBezTo>
                    <a:pt x="988143" y="2207080"/>
                    <a:pt x="0" y="1218937"/>
                    <a:pt x="0" y="0"/>
                  </a:cubicBezTo>
                  <a:lnTo>
                    <a:pt x="2207080" y="0"/>
                  </a:lnTo>
                  <a:lnTo>
                    <a:pt x="2207080" y="220708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774456" tIns="128016" rIns="128016" bIns="774454"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latin typeface="Calibri" panose="020F0502020204030204" pitchFamily="34" charset="0"/>
                  <a:ea typeface="Nunito Sans" pitchFamily="34" charset="-122"/>
                  <a:cs typeface="Calibri" panose="020F0502020204030204" pitchFamily="34" charset="0"/>
                </a:rPr>
                <a:t>Technology</a:t>
              </a:r>
            </a:p>
          </p:txBody>
        </p:sp>
        <p:sp>
          <p:nvSpPr>
            <p:cNvPr id="15" name="Arrow: Circular 14">
              <a:extLst>
                <a:ext uri="{FF2B5EF4-FFF2-40B4-BE49-F238E27FC236}">
                  <a16:creationId xmlns:a16="http://schemas.microsoft.com/office/drawing/2014/main" id="{3CBCF151-8334-FF6E-2588-896852E46452}"/>
                </a:ext>
              </a:extLst>
            </p:cNvPr>
            <p:cNvSpPr/>
            <p:nvPr/>
          </p:nvSpPr>
          <p:spPr>
            <a:xfrm>
              <a:off x="5766184" y="3130994"/>
              <a:ext cx="762029" cy="662633"/>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solidFill>
                  <a:schemeClr val="tx1"/>
                </a:solidFill>
              </a:endParaRPr>
            </a:p>
          </p:txBody>
        </p:sp>
        <p:sp>
          <p:nvSpPr>
            <p:cNvPr id="16" name="Arrow: Circular 15">
              <a:extLst>
                <a:ext uri="{FF2B5EF4-FFF2-40B4-BE49-F238E27FC236}">
                  <a16:creationId xmlns:a16="http://schemas.microsoft.com/office/drawing/2014/main" id="{35ADA271-95AE-6954-EB40-BC5E4017FB37}"/>
                </a:ext>
              </a:extLst>
            </p:cNvPr>
            <p:cNvSpPr/>
            <p:nvPr/>
          </p:nvSpPr>
          <p:spPr>
            <a:xfrm rot="10800000">
              <a:off x="5766184" y="3385853"/>
              <a:ext cx="762029" cy="662633"/>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solidFill>
                  <a:schemeClr val="tx1"/>
                </a:solidFill>
              </a:endParaRPr>
            </a:p>
          </p:txBody>
        </p:sp>
      </p:grpSp>
      <p:cxnSp>
        <p:nvCxnSpPr>
          <p:cNvPr id="3" name="Straight Connector 2">
            <a:extLst>
              <a:ext uri="{FF2B5EF4-FFF2-40B4-BE49-F238E27FC236}">
                <a16:creationId xmlns:a16="http://schemas.microsoft.com/office/drawing/2014/main" id="{DD6B0EE5-2BF9-D122-1464-EA54A7503A00}"/>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DF7CC5AA-7FAB-508A-6AB7-87CADC5C9DF1}"/>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35</a:t>
            </a:fld>
            <a:endParaRPr lang="en-GB"/>
          </a:p>
        </p:txBody>
      </p:sp>
    </p:spTree>
    <p:extLst>
      <p:ext uri="{BB962C8B-B14F-4D97-AF65-F5344CB8AC3E}">
        <p14:creationId xmlns:p14="http://schemas.microsoft.com/office/powerpoint/2010/main" val="2259022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E758C67-934D-363C-10A8-7D42086A9DD8}"/>
              </a:ext>
            </a:extLst>
          </p:cNvPr>
          <p:cNvSpPr txBox="1">
            <a:spLocks/>
          </p:cNvSpPr>
          <p:nvPr/>
        </p:nvSpPr>
        <p:spPr>
          <a:xfrm>
            <a:off x="1123198" y="214025"/>
            <a:ext cx="7662584" cy="634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Infrastructure and Engineering Compliance</a:t>
            </a:r>
          </a:p>
        </p:txBody>
      </p:sp>
      <p:graphicFrame>
        <p:nvGraphicFramePr>
          <p:cNvPr id="3" name="Diagram 2">
            <a:extLst>
              <a:ext uri="{FF2B5EF4-FFF2-40B4-BE49-F238E27FC236}">
                <a16:creationId xmlns:a16="http://schemas.microsoft.com/office/drawing/2014/main" id="{84F238F5-42E6-A452-A14A-F9F47FA697E5}"/>
              </a:ext>
            </a:extLst>
          </p:cNvPr>
          <p:cNvGraphicFramePr/>
          <p:nvPr>
            <p:extLst>
              <p:ext uri="{D42A27DB-BD31-4B8C-83A1-F6EECF244321}">
                <p14:modId xmlns:p14="http://schemas.microsoft.com/office/powerpoint/2010/main" val="1085319807"/>
              </p:ext>
            </p:extLst>
          </p:nvPr>
        </p:nvGraphicFramePr>
        <p:xfrm>
          <a:off x="293593" y="1475715"/>
          <a:ext cx="5998565" cy="506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E60DA5FB-8595-82EF-D67D-D2A61FF2D876}"/>
              </a:ext>
            </a:extLst>
          </p:cNvPr>
          <p:cNvGrpSpPr/>
          <p:nvPr/>
        </p:nvGrpSpPr>
        <p:grpSpPr>
          <a:xfrm>
            <a:off x="6570484" y="1000102"/>
            <a:ext cx="5036641" cy="5643873"/>
            <a:chOff x="7560297" y="1000102"/>
            <a:chExt cx="4046442" cy="5643873"/>
          </a:xfrm>
        </p:grpSpPr>
        <p:sp>
          <p:nvSpPr>
            <p:cNvPr id="6" name="Isosceles Triangle 5">
              <a:extLst>
                <a:ext uri="{FF2B5EF4-FFF2-40B4-BE49-F238E27FC236}">
                  <a16:creationId xmlns:a16="http://schemas.microsoft.com/office/drawing/2014/main" id="{0FF399C9-5E12-2892-8554-F17C854C3E90}"/>
                </a:ext>
              </a:extLst>
            </p:cNvPr>
            <p:cNvSpPr/>
            <p:nvPr/>
          </p:nvSpPr>
          <p:spPr>
            <a:xfrm>
              <a:off x="7560297" y="1000102"/>
              <a:ext cx="2942328" cy="5643873"/>
            </a:xfrm>
            <a:prstGeom prst="triangle">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GB">
                <a:solidFill>
                  <a:srgbClr val="330072"/>
                </a:solidFill>
              </a:endParaRPr>
            </a:p>
          </p:txBody>
        </p:sp>
        <p:sp>
          <p:nvSpPr>
            <p:cNvPr id="7" name="Freeform: Shape 6">
              <a:extLst>
                <a:ext uri="{FF2B5EF4-FFF2-40B4-BE49-F238E27FC236}">
                  <a16:creationId xmlns:a16="http://schemas.microsoft.com/office/drawing/2014/main" id="{919A892A-5C47-C2D8-F20F-4D62626880D3}"/>
                </a:ext>
              </a:extLst>
            </p:cNvPr>
            <p:cNvSpPr/>
            <p:nvPr/>
          </p:nvSpPr>
          <p:spPr>
            <a:xfrm>
              <a:off x="8949389" y="1582332"/>
              <a:ext cx="2657350" cy="923448"/>
            </a:xfrm>
            <a:custGeom>
              <a:avLst/>
              <a:gdLst>
                <a:gd name="connsiteX0" fmla="*/ 0 w 1993963"/>
                <a:gd name="connsiteY0" fmla="*/ 122161 h 732950"/>
                <a:gd name="connsiteX1" fmla="*/ 122161 w 1993963"/>
                <a:gd name="connsiteY1" fmla="*/ 0 h 732950"/>
                <a:gd name="connsiteX2" fmla="*/ 1871802 w 1993963"/>
                <a:gd name="connsiteY2" fmla="*/ 0 h 732950"/>
                <a:gd name="connsiteX3" fmla="*/ 1993963 w 1993963"/>
                <a:gd name="connsiteY3" fmla="*/ 122161 h 732950"/>
                <a:gd name="connsiteX4" fmla="*/ 1993963 w 1993963"/>
                <a:gd name="connsiteY4" fmla="*/ 610789 h 732950"/>
                <a:gd name="connsiteX5" fmla="*/ 1871802 w 1993963"/>
                <a:gd name="connsiteY5" fmla="*/ 732950 h 732950"/>
                <a:gd name="connsiteX6" fmla="*/ 122161 w 1993963"/>
                <a:gd name="connsiteY6" fmla="*/ 732950 h 732950"/>
                <a:gd name="connsiteX7" fmla="*/ 0 w 1993963"/>
                <a:gd name="connsiteY7" fmla="*/ 610789 h 732950"/>
                <a:gd name="connsiteX8" fmla="*/ 0 w 1993963"/>
                <a:gd name="connsiteY8" fmla="*/ 122161 h 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63" h="732950">
                  <a:moveTo>
                    <a:pt x="0" y="122161"/>
                  </a:moveTo>
                  <a:cubicBezTo>
                    <a:pt x="0" y="54693"/>
                    <a:pt x="54693" y="0"/>
                    <a:pt x="122161" y="0"/>
                  </a:cubicBezTo>
                  <a:lnTo>
                    <a:pt x="1871802" y="0"/>
                  </a:lnTo>
                  <a:cubicBezTo>
                    <a:pt x="1939270" y="0"/>
                    <a:pt x="1993963" y="54693"/>
                    <a:pt x="1993963" y="122161"/>
                  </a:cubicBezTo>
                  <a:lnTo>
                    <a:pt x="1993963" y="610789"/>
                  </a:lnTo>
                  <a:cubicBezTo>
                    <a:pt x="1993963" y="678257"/>
                    <a:pt x="1939270" y="732950"/>
                    <a:pt x="1871802" y="732950"/>
                  </a:cubicBezTo>
                  <a:lnTo>
                    <a:pt x="122161" y="732950"/>
                  </a:lnTo>
                  <a:cubicBezTo>
                    <a:pt x="54693" y="732950"/>
                    <a:pt x="0" y="678257"/>
                    <a:pt x="0" y="610789"/>
                  </a:cubicBezTo>
                  <a:lnTo>
                    <a:pt x="0" y="122161"/>
                  </a:lnTo>
                  <a:close/>
                </a:path>
              </a:pathLst>
            </a:custGeom>
            <a:solidFill>
              <a:srgbClr val="FF0000">
                <a:alpha val="90000"/>
              </a:srgbClr>
            </a:solidFill>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7690" tIns="77690" rIns="77690" bIns="77690" numCol="1" spcCol="1270" anchor="ctr" anchorCtr="0">
              <a:noAutofit/>
            </a:bodyPr>
            <a:lstStyle/>
            <a:p>
              <a:pPr marL="0" lvl="0" indent="0" algn="ctr" defTabSz="488950">
                <a:lnSpc>
                  <a:spcPct val="90000"/>
                </a:lnSpc>
                <a:spcBef>
                  <a:spcPct val="0"/>
                </a:spcBef>
                <a:spcAft>
                  <a:spcPct val="35000"/>
                </a:spcAft>
                <a:buNone/>
              </a:pPr>
              <a:r>
                <a:rPr lang="en-GB" sz="1400" kern="1200">
                  <a:solidFill>
                    <a:srgbClr val="001543"/>
                  </a:solidFill>
                  <a:latin typeface="Calibri" panose="020F0502020204030204" pitchFamily="34" charset="0"/>
                  <a:cs typeface="Calibri" panose="020F0502020204030204" pitchFamily="34" charset="0"/>
                </a:rPr>
                <a:t>Key Risks</a:t>
              </a:r>
            </a:p>
          </p:txBody>
        </p:sp>
        <p:sp>
          <p:nvSpPr>
            <p:cNvPr id="8" name="Freeform: Shape 7">
              <a:extLst>
                <a:ext uri="{FF2B5EF4-FFF2-40B4-BE49-F238E27FC236}">
                  <a16:creationId xmlns:a16="http://schemas.microsoft.com/office/drawing/2014/main" id="{17ECF7E9-9D1B-3F2A-95F4-04101DD312F0}"/>
                </a:ext>
              </a:extLst>
            </p:cNvPr>
            <p:cNvSpPr/>
            <p:nvPr/>
          </p:nvSpPr>
          <p:spPr>
            <a:xfrm>
              <a:off x="8947045" y="2591925"/>
              <a:ext cx="2648312" cy="923447"/>
            </a:xfrm>
            <a:custGeom>
              <a:avLst/>
              <a:gdLst>
                <a:gd name="connsiteX0" fmla="*/ 0 w 1993963"/>
                <a:gd name="connsiteY0" fmla="*/ 122161 h 732950"/>
                <a:gd name="connsiteX1" fmla="*/ 122161 w 1993963"/>
                <a:gd name="connsiteY1" fmla="*/ 0 h 732950"/>
                <a:gd name="connsiteX2" fmla="*/ 1871802 w 1993963"/>
                <a:gd name="connsiteY2" fmla="*/ 0 h 732950"/>
                <a:gd name="connsiteX3" fmla="*/ 1993963 w 1993963"/>
                <a:gd name="connsiteY3" fmla="*/ 122161 h 732950"/>
                <a:gd name="connsiteX4" fmla="*/ 1993963 w 1993963"/>
                <a:gd name="connsiteY4" fmla="*/ 610789 h 732950"/>
                <a:gd name="connsiteX5" fmla="*/ 1871802 w 1993963"/>
                <a:gd name="connsiteY5" fmla="*/ 732950 h 732950"/>
                <a:gd name="connsiteX6" fmla="*/ 122161 w 1993963"/>
                <a:gd name="connsiteY6" fmla="*/ 732950 h 732950"/>
                <a:gd name="connsiteX7" fmla="*/ 0 w 1993963"/>
                <a:gd name="connsiteY7" fmla="*/ 610789 h 732950"/>
                <a:gd name="connsiteX8" fmla="*/ 0 w 1993963"/>
                <a:gd name="connsiteY8" fmla="*/ 122161 h 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63" h="732950">
                  <a:moveTo>
                    <a:pt x="0" y="122161"/>
                  </a:moveTo>
                  <a:cubicBezTo>
                    <a:pt x="0" y="54693"/>
                    <a:pt x="54693" y="0"/>
                    <a:pt x="122161" y="0"/>
                  </a:cubicBezTo>
                  <a:lnTo>
                    <a:pt x="1871802" y="0"/>
                  </a:lnTo>
                  <a:cubicBezTo>
                    <a:pt x="1939270" y="0"/>
                    <a:pt x="1993963" y="54693"/>
                    <a:pt x="1993963" y="122161"/>
                  </a:cubicBezTo>
                  <a:lnTo>
                    <a:pt x="1993963" y="610789"/>
                  </a:lnTo>
                  <a:cubicBezTo>
                    <a:pt x="1993963" y="678257"/>
                    <a:pt x="1939270" y="732950"/>
                    <a:pt x="1871802" y="732950"/>
                  </a:cubicBezTo>
                  <a:lnTo>
                    <a:pt x="122161" y="732950"/>
                  </a:lnTo>
                  <a:cubicBezTo>
                    <a:pt x="54693" y="732950"/>
                    <a:pt x="0" y="678257"/>
                    <a:pt x="0" y="610789"/>
                  </a:cubicBezTo>
                  <a:lnTo>
                    <a:pt x="0" y="122161"/>
                  </a:lnTo>
                  <a:close/>
                </a:path>
              </a:pathLst>
            </a:custGeom>
            <a:solidFill>
              <a:srgbClr val="FFC000">
                <a:alpha val="90000"/>
              </a:srgbClr>
            </a:solidFill>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7690" tIns="77690" rIns="77690" bIns="77690" numCol="1" spcCol="1270" anchor="t" anchorCtr="0">
              <a:noAutofit/>
            </a:bodyPr>
            <a:lstStyle/>
            <a:p>
              <a:pPr marL="0" lvl="0" indent="0" algn="l" defTabSz="488950">
                <a:lnSpc>
                  <a:spcPct val="90000"/>
                </a:lnSpc>
                <a:spcBef>
                  <a:spcPct val="0"/>
                </a:spcBef>
                <a:spcAft>
                  <a:spcPct val="35000"/>
                </a:spcAft>
                <a:buNone/>
              </a:pPr>
              <a:r>
                <a:rPr lang="en-GB" sz="1400" kern="1200">
                  <a:solidFill>
                    <a:srgbClr val="001543"/>
                  </a:solidFill>
                  <a:latin typeface="Calibri" panose="020F0502020204030204" pitchFamily="34" charset="0"/>
                  <a:cs typeface="Calibri" panose="020F0502020204030204" pitchFamily="34" charset="0"/>
                </a:rPr>
                <a:t>Documentation</a:t>
              </a:r>
            </a:p>
            <a:p>
              <a:pPr marL="57150" lvl="1" indent="-57150" algn="l" defTabSz="488950">
                <a:lnSpc>
                  <a:spcPct val="90000"/>
                </a:lnSpc>
                <a:spcBef>
                  <a:spcPct val="0"/>
                </a:spcBef>
                <a:spcAft>
                  <a:spcPct val="15000"/>
                </a:spcAft>
                <a:buChar char="•"/>
              </a:pPr>
              <a:r>
                <a:rPr lang="en-GB" sz="1400" kern="1200">
                  <a:solidFill>
                    <a:srgbClr val="001543"/>
                  </a:solidFill>
                  <a:latin typeface="Calibri" panose="020F0502020204030204" pitchFamily="34" charset="0"/>
                  <a:cs typeface="Calibri" panose="020F0502020204030204" pitchFamily="34" charset="0"/>
                </a:rPr>
                <a:t>Poor quality documentation provided by Suppliers.</a:t>
              </a:r>
            </a:p>
          </p:txBody>
        </p:sp>
        <p:sp>
          <p:nvSpPr>
            <p:cNvPr id="9" name="Freeform: Shape 8">
              <a:extLst>
                <a:ext uri="{FF2B5EF4-FFF2-40B4-BE49-F238E27FC236}">
                  <a16:creationId xmlns:a16="http://schemas.microsoft.com/office/drawing/2014/main" id="{118EC466-B8A5-FDDC-85CC-A3316D13826C}"/>
                </a:ext>
              </a:extLst>
            </p:cNvPr>
            <p:cNvSpPr/>
            <p:nvPr/>
          </p:nvSpPr>
          <p:spPr>
            <a:xfrm>
              <a:off x="8937230" y="3601517"/>
              <a:ext cx="2658127" cy="923448"/>
            </a:xfrm>
            <a:custGeom>
              <a:avLst/>
              <a:gdLst>
                <a:gd name="connsiteX0" fmla="*/ 0 w 1993963"/>
                <a:gd name="connsiteY0" fmla="*/ 122161 h 732950"/>
                <a:gd name="connsiteX1" fmla="*/ 122161 w 1993963"/>
                <a:gd name="connsiteY1" fmla="*/ 0 h 732950"/>
                <a:gd name="connsiteX2" fmla="*/ 1871802 w 1993963"/>
                <a:gd name="connsiteY2" fmla="*/ 0 h 732950"/>
                <a:gd name="connsiteX3" fmla="*/ 1993963 w 1993963"/>
                <a:gd name="connsiteY3" fmla="*/ 122161 h 732950"/>
                <a:gd name="connsiteX4" fmla="*/ 1993963 w 1993963"/>
                <a:gd name="connsiteY4" fmla="*/ 610789 h 732950"/>
                <a:gd name="connsiteX5" fmla="*/ 1871802 w 1993963"/>
                <a:gd name="connsiteY5" fmla="*/ 732950 h 732950"/>
                <a:gd name="connsiteX6" fmla="*/ 122161 w 1993963"/>
                <a:gd name="connsiteY6" fmla="*/ 732950 h 732950"/>
                <a:gd name="connsiteX7" fmla="*/ 0 w 1993963"/>
                <a:gd name="connsiteY7" fmla="*/ 610789 h 732950"/>
                <a:gd name="connsiteX8" fmla="*/ 0 w 1993963"/>
                <a:gd name="connsiteY8" fmla="*/ 122161 h 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63" h="732950">
                  <a:moveTo>
                    <a:pt x="0" y="122161"/>
                  </a:moveTo>
                  <a:cubicBezTo>
                    <a:pt x="0" y="54693"/>
                    <a:pt x="54693" y="0"/>
                    <a:pt x="122161" y="0"/>
                  </a:cubicBezTo>
                  <a:lnTo>
                    <a:pt x="1871802" y="0"/>
                  </a:lnTo>
                  <a:cubicBezTo>
                    <a:pt x="1939270" y="0"/>
                    <a:pt x="1993963" y="54693"/>
                    <a:pt x="1993963" y="122161"/>
                  </a:cubicBezTo>
                  <a:lnTo>
                    <a:pt x="1993963" y="610789"/>
                  </a:lnTo>
                  <a:cubicBezTo>
                    <a:pt x="1993963" y="678257"/>
                    <a:pt x="1939270" y="732950"/>
                    <a:pt x="1871802" y="732950"/>
                  </a:cubicBezTo>
                  <a:lnTo>
                    <a:pt x="122161" y="732950"/>
                  </a:lnTo>
                  <a:cubicBezTo>
                    <a:pt x="54693" y="732950"/>
                    <a:pt x="0" y="678257"/>
                    <a:pt x="0" y="610789"/>
                  </a:cubicBezTo>
                  <a:lnTo>
                    <a:pt x="0" y="122161"/>
                  </a:lnTo>
                  <a:close/>
                </a:path>
              </a:pathLst>
            </a:custGeom>
            <a:solidFill>
              <a:srgbClr val="FFFF00">
                <a:alpha val="90000"/>
              </a:srgbClr>
            </a:solidFill>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7690" tIns="77690" rIns="77690" bIns="77690" numCol="1" spcCol="1270" anchor="t" anchorCtr="0">
              <a:noAutofit/>
            </a:bodyPr>
            <a:lstStyle/>
            <a:p>
              <a:pPr marL="0" lvl="0" indent="0" algn="l" defTabSz="488950">
                <a:lnSpc>
                  <a:spcPct val="90000"/>
                </a:lnSpc>
                <a:spcBef>
                  <a:spcPct val="0"/>
                </a:spcBef>
                <a:spcAft>
                  <a:spcPct val="35000"/>
                </a:spcAft>
                <a:buNone/>
              </a:pPr>
              <a:r>
                <a:rPr lang="en-GB" sz="1400" kern="1200">
                  <a:solidFill>
                    <a:srgbClr val="001543"/>
                  </a:solidFill>
                  <a:latin typeface="Calibri" panose="020F0502020204030204" pitchFamily="34" charset="0"/>
                  <a:cs typeface="Calibri" panose="020F0502020204030204" pitchFamily="34" charset="0"/>
                </a:rPr>
                <a:t>Attendance</a:t>
              </a:r>
            </a:p>
            <a:p>
              <a:pPr marL="57150" lvl="1" indent="-57150" algn="l" defTabSz="488950">
                <a:lnSpc>
                  <a:spcPct val="90000"/>
                </a:lnSpc>
                <a:spcBef>
                  <a:spcPct val="0"/>
                </a:spcBef>
                <a:spcAft>
                  <a:spcPct val="15000"/>
                </a:spcAft>
                <a:buChar char="•"/>
              </a:pPr>
              <a:r>
                <a:rPr lang="en-GB" sz="1400" kern="1200">
                  <a:solidFill>
                    <a:srgbClr val="001543"/>
                  </a:solidFill>
                  <a:latin typeface="Calibri" panose="020F0502020204030204" pitchFamily="34" charset="0"/>
                  <a:cs typeface="Calibri" panose="020F0502020204030204" pitchFamily="34" charset="0"/>
                </a:rPr>
                <a:t>Poor attendance at some of the Safety Groups.</a:t>
              </a:r>
            </a:p>
          </p:txBody>
        </p:sp>
        <p:sp>
          <p:nvSpPr>
            <p:cNvPr id="10" name="Freeform: Shape 9">
              <a:extLst>
                <a:ext uri="{FF2B5EF4-FFF2-40B4-BE49-F238E27FC236}">
                  <a16:creationId xmlns:a16="http://schemas.microsoft.com/office/drawing/2014/main" id="{FD14C8C7-6F2D-AE1C-62FC-62DDA9566D4E}"/>
                </a:ext>
              </a:extLst>
            </p:cNvPr>
            <p:cNvSpPr/>
            <p:nvPr/>
          </p:nvSpPr>
          <p:spPr>
            <a:xfrm>
              <a:off x="8927415" y="4611110"/>
              <a:ext cx="2677758" cy="923448"/>
            </a:xfrm>
            <a:custGeom>
              <a:avLst/>
              <a:gdLst>
                <a:gd name="connsiteX0" fmla="*/ 0 w 2300296"/>
                <a:gd name="connsiteY0" fmla="*/ 122161 h 732950"/>
                <a:gd name="connsiteX1" fmla="*/ 122161 w 2300296"/>
                <a:gd name="connsiteY1" fmla="*/ 0 h 732950"/>
                <a:gd name="connsiteX2" fmla="*/ 2178135 w 2300296"/>
                <a:gd name="connsiteY2" fmla="*/ 0 h 732950"/>
                <a:gd name="connsiteX3" fmla="*/ 2300296 w 2300296"/>
                <a:gd name="connsiteY3" fmla="*/ 122161 h 732950"/>
                <a:gd name="connsiteX4" fmla="*/ 2300296 w 2300296"/>
                <a:gd name="connsiteY4" fmla="*/ 610789 h 732950"/>
                <a:gd name="connsiteX5" fmla="*/ 2178135 w 2300296"/>
                <a:gd name="connsiteY5" fmla="*/ 732950 h 732950"/>
                <a:gd name="connsiteX6" fmla="*/ 122161 w 2300296"/>
                <a:gd name="connsiteY6" fmla="*/ 732950 h 732950"/>
                <a:gd name="connsiteX7" fmla="*/ 0 w 2300296"/>
                <a:gd name="connsiteY7" fmla="*/ 610789 h 732950"/>
                <a:gd name="connsiteX8" fmla="*/ 0 w 2300296"/>
                <a:gd name="connsiteY8" fmla="*/ 122161 h 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0296" h="732950">
                  <a:moveTo>
                    <a:pt x="0" y="122161"/>
                  </a:moveTo>
                  <a:cubicBezTo>
                    <a:pt x="0" y="54693"/>
                    <a:pt x="54693" y="0"/>
                    <a:pt x="122161" y="0"/>
                  </a:cubicBezTo>
                  <a:lnTo>
                    <a:pt x="2178135" y="0"/>
                  </a:lnTo>
                  <a:cubicBezTo>
                    <a:pt x="2245603" y="0"/>
                    <a:pt x="2300296" y="54693"/>
                    <a:pt x="2300296" y="122161"/>
                  </a:cubicBezTo>
                  <a:lnTo>
                    <a:pt x="2300296" y="610789"/>
                  </a:lnTo>
                  <a:cubicBezTo>
                    <a:pt x="2300296" y="678257"/>
                    <a:pt x="2245603" y="732950"/>
                    <a:pt x="2178135" y="732950"/>
                  </a:cubicBezTo>
                  <a:lnTo>
                    <a:pt x="122161" y="732950"/>
                  </a:lnTo>
                  <a:cubicBezTo>
                    <a:pt x="54693" y="732950"/>
                    <a:pt x="0" y="678257"/>
                    <a:pt x="0" y="610789"/>
                  </a:cubicBezTo>
                  <a:lnTo>
                    <a:pt x="0" y="122161"/>
                  </a:lnTo>
                  <a:close/>
                </a:path>
              </a:pathLst>
            </a:custGeom>
            <a:solidFill>
              <a:srgbClr val="92D050">
                <a:alpha val="90000"/>
              </a:srgbClr>
            </a:solidFill>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7690" tIns="77690" rIns="77690" bIns="77690" numCol="1" spcCol="1270" anchor="t" anchorCtr="0">
              <a:noAutofit/>
            </a:bodyPr>
            <a:lstStyle/>
            <a:p>
              <a:pPr marL="0" lvl="0" indent="0" algn="l" defTabSz="488950">
                <a:lnSpc>
                  <a:spcPct val="90000"/>
                </a:lnSpc>
                <a:spcBef>
                  <a:spcPct val="0"/>
                </a:spcBef>
                <a:spcAft>
                  <a:spcPct val="35000"/>
                </a:spcAft>
                <a:buNone/>
              </a:pPr>
              <a:r>
                <a:rPr lang="en-GB" sz="1400" kern="1200">
                  <a:solidFill>
                    <a:srgbClr val="001543"/>
                  </a:solidFill>
                  <a:latin typeface="Calibri" panose="020F0502020204030204" pitchFamily="34" charset="0"/>
                  <a:cs typeface="Calibri" panose="020F0502020204030204" pitchFamily="34" charset="0"/>
                </a:rPr>
                <a:t>Professional Structure</a:t>
              </a:r>
            </a:p>
            <a:p>
              <a:pPr marL="57150" lvl="1" indent="-57150" algn="l" defTabSz="488950">
                <a:lnSpc>
                  <a:spcPct val="90000"/>
                </a:lnSpc>
                <a:spcBef>
                  <a:spcPct val="0"/>
                </a:spcBef>
                <a:spcAft>
                  <a:spcPct val="15000"/>
                </a:spcAft>
                <a:buChar char="•"/>
              </a:pPr>
              <a:r>
                <a:rPr lang="en-GB" sz="1400" kern="1200">
                  <a:solidFill>
                    <a:srgbClr val="001543"/>
                  </a:solidFill>
                  <a:latin typeface="Calibri" panose="020F0502020204030204" pitchFamily="34" charset="0"/>
                  <a:cs typeface="Calibri" panose="020F0502020204030204" pitchFamily="34" charset="0"/>
                </a:rPr>
                <a:t>Estates do not have the resource for all Authorised / Responsible Person roles as detailed with the relevant HTMs.</a:t>
              </a:r>
            </a:p>
          </p:txBody>
        </p:sp>
        <p:sp>
          <p:nvSpPr>
            <p:cNvPr id="11" name="Freeform: Shape 10">
              <a:extLst>
                <a:ext uri="{FF2B5EF4-FFF2-40B4-BE49-F238E27FC236}">
                  <a16:creationId xmlns:a16="http://schemas.microsoft.com/office/drawing/2014/main" id="{D39C8AEE-D87D-65CA-F357-519E787081EE}"/>
                </a:ext>
              </a:extLst>
            </p:cNvPr>
            <p:cNvSpPr/>
            <p:nvPr/>
          </p:nvSpPr>
          <p:spPr>
            <a:xfrm>
              <a:off x="8917599" y="5615068"/>
              <a:ext cx="2677758" cy="923448"/>
            </a:xfrm>
            <a:custGeom>
              <a:avLst/>
              <a:gdLst>
                <a:gd name="connsiteX0" fmla="*/ 0 w 2261035"/>
                <a:gd name="connsiteY0" fmla="*/ 122161 h 732950"/>
                <a:gd name="connsiteX1" fmla="*/ 122161 w 2261035"/>
                <a:gd name="connsiteY1" fmla="*/ 0 h 732950"/>
                <a:gd name="connsiteX2" fmla="*/ 2138874 w 2261035"/>
                <a:gd name="connsiteY2" fmla="*/ 0 h 732950"/>
                <a:gd name="connsiteX3" fmla="*/ 2261035 w 2261035"/>
                <a:gd name="connsiteY3" fmla="*/ 122161 h 732950"/>
                <a:gd name="connsiteX4" fmla="*/ 2261035 w 2261035"/>
                <a:gd name="connsiteY4" fmla="*/ 610789 h 732950"/>
                <a:gd name="connsiteX5" fmla="*/ 2138874 w 2261035"/>
                <a:gd name="connsiteY5" fmla="*/ 732950 h 732950"/>
                <a:gd name="connsiteX6" fmla="*/ 122161 w 2261035"/>
                <a:gd name="connsiteY6" fmla="*/ 732950 h 732950"/>
                <a:gd name="connsiteX7" fmla="*/ 0 w 2261035"/>
                <a:gd name="connsiteY7" fmla="*/ 610789 h 732950"/>
                <a:gd name="connsiteX8" fmla="*/ 0 w 2261035"/>
                <a:gd name="connsiteY8" fmla="*/ 122161 h 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035" h="732950">
                  <a:moveTo>
                    <a:pt x="0" y="122161"/>
                  </a:moveTo>
                  <a:cubicBezTo>
                    <a:pt x="0" y="54693"/>
                    <a:pt x="54693" y="0"/>
                    <a:pt x="122161" y="0"/>
                  </a:cubicBezTo>
                  <a:lnTo>
                    <a:pt x="2138874" y="0"/>
                  </a:lnTo>
                  <a:cubicBezTo>
                    <a:pt x="2206342" y="0"/>
                    <a:pt x="2261035" y="54693"/>
                    <a:pt x="2261035" y="122161"/>
                  </a:cubicBezTo>
                  <a:lnTo>
                    <a:pt x="2261035" y="610789"/>
                  </a:lnTo>
                  <a:cubicBezTo>
                    <a:pt x="2261035" y="678257"/>
                    <a:pt x="2206342" y="732950"/>
                    <a:pt x="2138874" y="732950"/>
                  </a:cubicBezTo>
                  <a:lnTo>
                    <a:pt x="122161" y="732950"/>
                  </a:lnTo>
                  <a:cubicBezTo>
                    <a:pt x="54693" y="732950"/>
                    <a:pt x="0" y="678257"/>
                    <a:pt x="0" y="610789"/>
                  </a:cubicBezTo>
                  <a:lnTo>
                    <a:pt x="0" y="122161"/>
                  </a:lnTo>
                  <a:close/>
                </a:path>
              </a:pathLst>
            </a:custGeom>
            <a:solidFill>
              <a:srgbClr val="00B0F0">
                <a:alpha val="90000"/>
              </a:srgbClr>
            </a:solidFill>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77690" tIns="77690" rIns="77690" bIns="77690" numCol="1" spcCol="1270" anchor="t" anchorCtr="0">
              <a:noAutofit/>
            </a:bodyPr>
            <a:lstStyle/>
            <a:p>
              <a:pPr marL="0" lvl="0" indent="0" algn="l" defTabSz="488950">
                <a:lnSpc>
                  <a:spcPct val="90000"/>
                </a:lnSpc>
                <a:spcBef>
                  <a:spcPct val="0"/>
                </a:spcBef>
                <a:spcAft>
                  <a:spcPct val="35000"/>
                </a:spcAft>
                <a:buNone/>
              </a:pPr>
              <a:r>
                <a:rPr lang="en-GB" sz="1400" kern="1200">
                  <a:solidFill>
                    <a:srgbClr val="001543"/>
                  </a:solidFill>
                  <a:latin typeface="Calibri" panose="020F0502020204030204" pitchFamily="34" charset="0"/>
                  <a:cs typeface="Calibri" panose="020F0502020204030204" pitchFamily="34" charset="0"/>
                </a:rPr>
                <a:t>Gaps</a:t>
              </a:r>
            </a:p>
            <a:p>
              <a:pPr marL="57150" lvl="1" indent="-57150" algn="l" defTabSz="488950">
                <a:lnSpc>
                  <a:spcPct val="90000"/>
                </a:lnSpc>
                <a:spcBef>
                  <a:spcPct val="0"/>
                </a:spcBef>
                <a:spcAft>
                  <a:spcPct val="15000"/>
                </a:spcAft>
                <a:buChar char="•"/>
              </a:pPr>
              <a:r>
                <a:rPr lang="en-GB" sz="1400" kern="1200">
                  <a:solidFill>
                    <a:srgbClr val="001543"/>
                  </a:solidFill>
                  <a:latin typeface="Calibri" panose="020F0502020204030204" pitchFamily="34" charset="0"/>
                  <a:cs typeface="Calibri" panose="020F0502020204030204" pitchFamily="34" charset="0"/>
                </a:rPr>
                <a:t>Gaps in Compliance activities.</a:t>
              </a:r>
            </a:p>
          </p:txBody>
        </p:sp>
      </p:grpSp>
      <p:cxnSp>
        <p:nvCxnSpPr>
          <p:cNvPr id="4" name="Straight Connector 3">
            <a:extLst>
              <a:ext uri="{FF2B5EF4-FFF2-40B4-BE49-F238E27FC236}">
                <a16:creationId xmlns:a16="http://schemas.microsoft.com/office/drawing/2014/main" id="{0264FA49-9326-C6D1-6A58-B1699C9A35DB}"/>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3">
            <a:extLst>
              <a:ext uri="{FF2B5EF4-FFF2-40B4-BE49-F238E27FC236}">
                <a16:creationId xmlns:a16="http://schemas.microsoft.com/office/drawing/2014/main" id="{D62080B6-CEAE-C2BF-BAAE-B0BB3A296A5D}"/>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36</a:t>
            </a:fld>
            <a:endParaRPr lang="en-GB"/>
          </a:p>
        </p:txBody>
      </p:sp>
    </p:spTree>
    <p:extLst>
      <p:ext uri="{BB962C8B-B14F-4D97-AF65-F5344CB8AC3E}">
        <p14:creationId xmlns:p14="http://schemas.microsoft.com/office/powerpoint/2010/main" val="295851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91489F50-B0B0-9349-5D40-CC538ADE2B70}"/>
              </a:ext>
            </a:extLst>
          </p:cNvPr>
          <p:cNvSpPr/>
          <p:nvPr/>
        </p:nvSpPr>
        <p:spPr>
          <a:xfrm>
            <a:off x="661492" y="5734845"/>
            <a:ext cx="302419" cy="302419"/>
          </a:xfrm>
          <a:prstGeom prst="roundRect">
            <a:avLst>
              <a:gd name="adj" fmla="val 25194296"/>
            </a:avLst>
          </a:prstGeom>
          <a:noFill/>
          <a:ln w="7620">
            <a:solidFill>
              <a:srgbClr val="FFFFFF"/>
            </a:solidFill>
            <a:prstDash val="solid"/>
          </a:ln>
        </p:spPr>
        <p:txBody>
          <a:bodyPr/>
          <a:lstStyle/>
          <a:p>
            <a:endParaRPr lang="en-GB">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18968F6-D79C-5151-720F-78E10BFD513F}"/>
              </a:ext>
            </a:extLst>
          </p:cNvPr>
          <p:cNvSpPr txBox="1">
            <a:spLocks/>
          </p:cNvSpPr>
          <p:nvPr/>
        </p:nvSpPr>
        <p:spPr>
          <a:xfrm>
            <a:off x="1107578" y="245097"/>
            <a:ext cx="10515600" cy="655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Calibri" panose="020F0502020204030204" pitchFamily="34" charset="0"/>
                <a:cs typeface="Calibri" panose="020F0502020204030204" pitchFamily="34" charset="0"/>
              </a:rPr>
              <a:t>Infrastructure and Engineering - Key Priorities &amp; Future Plans</a:t>
            </a:r>
          </a:p>
        </p:txBody>
      </p:sp>
      <p:graphicFrame>
        <p:nvGraphicFramePr>
          <p:cNvPr id="4" name="Diagram 3">
            <a:extLst>
              <a:ext uri="{FF2B5EF4-FFF2-40B4-BE49-F238E27FC236}">
                <a16:creationId xmlns:a16="http://schemas.microsoft.com/office/drawing/2014/main" id="{3E121AF1-5BE6-C3A1-D868-B0F4AB9AF53F}"/>
              </a:ext>
            </a:extLst>
          </p:cNvPr>
          <p:cNvGraphicFramePr/>
          <p:nvPr>
            <p:extLst>
              <p:ext uri="{D42A27DB-BD31-4B8C-83A1-F6EECF244321}">
                <p14:modId xmlns:p14="http://schemas.microsoft.com/office/powerpoint/2010/main" val="2647709550"/>
              </p:ext>
            </p:extLst>
          </p:nvPr>
        </p:nvGraphicFramePr>
        <p:xfrm>
          <a:off x="287446" y="900992"/>
          <a:ext cx="11617108" cy="532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DA236922-A0CB-AF5E-286B-913927B89E7D}"/>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EBC7D3EF-121F-8BCD-A64D-8340C54330BD}"/>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37</a:t>
            </a:fld>
            <a:endParaRPr lang="en-GB"/>
          </a:p>
        </p:txBody>
      </p:sp>
    </p:spTree>
    <p:extLst>
      <p:ext uri="{BB962C8B-B14F-4D97-AF65-F5344CB8AC3E}">
        <p14:creationId xmlns:p14="http://schemas.microsoft.com/office/powerpoint/2010/main" val="2879643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440775" y="1453055"/>
            <a:ext cx="6105249" cy="4685528"/>
          </a:xfrm>
          <a:prstGeom prst="rect">
            <a:avLst/>
          </a:prstGeom>
          <a:noFill/>
          <a:ln/>
        </p:spPr>
        <p:txBody>
          <a:bodyPr wrap="square" lIns="0" tIns="0" rIns="0" bIns="0" rtlCol="0" anchor="t"/>
          <a:lstStyle/>
          <a:p>
            <a:pPr>
              <a:lnSpc>
                <a:spcPts val="2375"/>
              </a:lnSpc>
            </a:pPr>
            <a:r>
              <a:rPr lang="en-GB" sz="1400">
                <a:latin typeface="Calibri"/>
                <a:ea typeface="Nunito Sans" pitchFamily="34" charset="-122"/>
                <a:cs typeface="Calibri"/>
              </a:rPr>
              <a:t>This section provides an overview of the Trust’s fire safety performance and developments during 2024/25. It outlines key achievements, current initiatives, ongoing challenges, and future priorities in maintaining high standards across all ELFT sites.</a:t>
            </a:r>
          </a:p>
          <a:p>
            <a:pPr>
              <a:lnSpc>
                <a:spcPts val="2375"/>
              </a:lnSpc>
            </a:pPr>
            <a:endParaRPr lang="en-GB" sz="1400">
              <a:latin typeface="Calibri" panose="020F0502020204030204" pitchFamily="34" charset="0"/>
              <a:ea typeface="Nunito Sans" pitchFamily="34" charset="-122"/>
              <a:cs typeface="Calibri" panose="020F0502020204030204" pitchFamily="34" charset="0"/>
            </a:endParaRPr>
          </a:p>
          <a:p>
            <a:pPr>
              <a:lnSpc>
                <a:spcPts val="2375"/>
              </a:lnSpc>
            </a:pPr>
            <a:r>
              <a:rPr lang="en-GB" sz="1400">
                <a:latin typeface="Calibri"/>
                <a:ea typeface="Nunito Sans" pitchFamily="34" charset="-122"/>
                <a:cs typeface="Calibri"/>
              </a:rPr>
              <a:t>Over the past year, notable progress has been made in strengthening fire safety infrastructure, improving training compliance, and building team capacity. At the same time, several complex challenges remain and will require sustained focus and investment.</a:t>
            </a:r>
          </a:p>
          <a:p>
            <a:pPr>
              <a:lnSpc>
                <a:spcPts val="2375"/>
              </a:lnSpc>
            </a:pPr>
            <a:endParaRPr lang="en-GB" sz="1400">
              <a:latin typeface="Calibri" panose="020F0502020204030204" pitchFamily="34" charset="0"/>
              <a:ea typeface="Nunito Sans" pitchFamily="34" charset="-122"/>
              <a:cs typeface="Calibri" panose="020F0502020204030204" pitchFamily="34" charset="0"/>
            </a:endParaRPr>
          </a:p>
          <a:p>
            <a:pPr>
              <a:lnSpc>
                <a:spcPts val="2375"/>
              </a:lnSpc>
            </a:pPr>
            <a:r>
              <a:rPr lang="en-GB" sz="1400">
                <a:latin typeface="Calibri"/>
                <a:ea typeface="Nunito Sans" pitchFamily="34" charset="-122"/>
                <a:cs typeface="Calibri"/>
              </a:rPr>
              <a:t>Effective fire safety management continues to play a vital role in protecting patients, staff and buildings, and remains central to the delivery of safe, high-quality care. Integral to this is the outstanding assistance and cooperation of staff across the organisation in their commitment and support to the Fire Team.  </a:t>
            </a:r>
            <a:endParaRPr lang="en-GB" sz="1400">
              <a:latin typeface="Nunito Sans"/>
              <a:ea typeface="Calibri"/>
              <a:cs typeface="Calibri" panose="020F0502020204030204" pitchFamily="34" charset="0"/>
            </a:endParaRPr>
          </a:p>
        </p:txBody>
      </p:sp>
      <p:sp>
        <p:nvSpPr>
          <p:cNvPr id="7" name="Title 6">
            <a:extLst>
              <a:ext uri="{FF2B5EF4-FFF2-40B4-BE49-F238E27FC236}">
                <a16:creationId xmlns:a16="http://schemas.microsoft.com/office/drawing/2014/main" id="{A670B33D-F78A-CE77-C38A-74C6EADC174C}"/>
              </a:ext>
            </a:extLst>
          </p:cNvPr>
          <p:cNvSpPr>
            <a:spLocks noGrp="1"/>
          </p:cNvSpPr>
          <p:nvPr>
            <p:ph type="title" idx="4294967295"/>
          </p:nvPr>
        </p:nvSpPr>
        <p:spPr>
          <a:xfrm>
            <a:off x="1139932" y="255480"/>
            <a:ext cx="8441483" cy="561166"/>
          </a:xfrm>
        </p:spPr>
        <p:txBody>
          <a:bodyPr>
            <a:normAutofit/>
          </a:bodyPr>
          <a:lstStyle/>
          <a:p>
            <a:pPr rtl="0" eaLnBrk="1" latinLnBrk="0" hangingPunct="1"/>
            <a:r>
              <a:rPr lang="en-US" sz="3000">
                <a:latin typeface="Calibri" panose="020F0502020204030204" pitchFamily="34" charset="0"/>
                <a:cs typeface="Calibri" panose="020F0502020204030204" pitchFamily="34" charset="0"/>
              </a:rPr>
              <a:t>Fire Safety</a:t>
            </a:r>
          </a:p>
        </p:txBody>
      </p:sp>
      <p:cxnSp>
        <p:nvCxnSpPr>
          <p:cNvPr id="5" name="Straight Connector 4">
            <a:extLst>
              <a:ext uri="{FF2B5EF4-FFF2-40B4-BE49-F238E27FC236}">
                <a16:creationId xmlns:a16="http://schemas.microsoft.com/office/drawing/2014/main" id="{8E71D328-F0B2-F794-8CA7-B043268107CB}"/>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467FFC6F-9708-C21E-112B-0BC7329AC806}"/>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38</a:t>
            </a:fld>
            <a:endParaRPr lang="en-GB"/>
          </a:p>
        </p:txBody>
      </p:sp>
      <p:pic>
        <p:nvPicPr>
          <p:cNvPr id="12" name="Picture 11">
            <a:extLst>
              <a:ext uri="{FF2B5EF4-FFF2-40B4-BE49-F238E27FC236}">
                <a16:creationId xmlns:a16="http://schemas.microsoft.com/office/drawing/2014/main" id="{79E24C11-93F9-4EE8-F37F-CD1620AE9983}"/>
              </a:ext>
            </a:extLst>
          </p:cNvPr>
          <p:cNvPicPr>
            <a:picLocks noChangeAspect="1"/>
          </p:cNvPicPr>
          <p:nvPr/>
        </p:nvPicPr>
        <p:blipFill>
          <a:blip r:embed="rId3"/>
          <a:stretch>
            <a:fillRect/>
          </a:stretch>
        </p:blipFill>
        <p:spPr>
          <a:xfrm>
            <a:off x="7335522" y="939654"/>
            <a:ext cx="4176122" cy="5502117"/>
          </a:xfrm>
          <a:prstGeom prst="rect">
            <a:avLst/>
          </a:prstGeom>
        </p:spPr>
      </p:pic>
      <p:sp>
        <p:nvSpPr>
          <p:cNvPr id="6" name="TextBox 5">
            <a:extLst>
              <a:ext uri="{FF2B5EF4-FFF2-40B4-BE49-F238E27FC236}">
                <a16:creationId xmlns:a16="http://schemas.microsoft.com/office/drawing/2014/main" id="{45465B7D-931F-21CF-586C-6BD70B9779C5}"/>
              </a:ext>
            </a:extLst>
          </p:cNvPr>
          <p:cNvSpPr txBox="1"/>
          <p:nvPr/>
        </p:nvSpPr>
        <p:spPr>
          <a:xfrm>
            <a:off x="9969910" y="5476567"/>
            <a:ext cx="1541734" cy="738664"/>
          </a:xfrm>
          <a:prstGeom prst="rect">
            <a:avLst/>
          </a:prstGeom>
          <a:noFill/>
        </p:spPr>
        <p:txBody>
          <a:bodyPr wrap="square" lIns="91440" tIns="45720" rIns="91440" bIns="45720" anchor="t">
            <a:spAutoFit/>
          </a:bodyPr>
          <a:lstStyle/>
          <a:p>
            <a:r>
              <a:rPr lang="en-GB" sz="1400">
                <a:solidFill>
                  <a:schemeClr val="bg1"/>
                </a:solidFill>
                <a:latin typeface="Calibri"/>
                <a:cs typeface="Calibri"/>
              </a:rPr>
              <a:t>Duane Davis, ELFT Senior Fire Safety Adviser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42463" y="835791"/>
            <a:ext cx="45719" cy="4016128"/>
          </a:xfrm>
          <a:prstGeom prst="roundRect">
            <a:avLst>
              <a:gd name="adj" fmla="val 319016"/>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sp>
        <p:nvSpPr>
          <p:cNvPr id="4" name="Shape 2"/>
          <p:cNvSpPr/>
          <p:nvPr/>
        </p:nvSpPr>
        <p:spPr>
          <a:xfrm>
            <a:off x="812850" y="1120133"/>
            <a:ext cx="434082" cy="19050"/>
          </a:xfrm>
          <a:prstGeom prst="roundRect">
            <a:avLst>
              <a:gd name="adj" fmla="val 319016"/>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sp>
        <p:nvSpPr>
          <p:cNvPr id="5" name="Shape 3"/>
          <p:cNvSpPr/>
          <p:nvPr/>
        </p:nvSpPr>
        <p:spPr>
          <a:xfrm>
            <a:off x="506362" y="966940"/>
            <a:ext cx="325537" cy="325537"/>
          </a:xfrm>
          <a:prstGeom prst="roundRect">
            <a:avLst>
              <a:gd name="adj" fmla="val 18668"/>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pic>
        <p:nvPicPr>
          <p:cNvPr id="6" name="Image 0" descr="preencoded.png"/>
          <p:cNvPicPr>
            <a:picLocks noChangeAspect="1"/>
          </p:cNvPicPr>
          <p:nvPr/>
        </p:nvPicPr>
        <p:blipFill>
          <a:blip r:embed="rId3"/>
          <a:stretch>
            <a:fillRect/>
          </a:stretch>
        </p:blipFill>
        <p:spPr>
          <a:xfrm>
            <a:off x="560586" y="994027"/>
            <a:ext cx="216992" cy="271264"/>
          </a:xfrm>
          <a:prstGeom prst="rect">
            <a:avLst/>
          </a:prstGeom>
        </p:spPr>
      </p:pic>
      <p:sp>
        <p:nvSpPr>
          <p:cNvPr id="7" name="Text 4"/>
          <p:cNvSpPr/>
          <p:nvPr/>
        </p:nvSpPr>
        <p:spPr>
          <a:xfrm>
            <a:off x="1392635" y="948881"/>
            <a:ext cx="2400399" cy="226020"/>
          </a:xfrm>
          <a:prstGeom prst="rect">
            <a:avLst/>
          </a:prstGeom>
          <a:noFill/>
          <a:ln/>
        </p:spPr>
        <p:txBody>
          <a:bodyPr wrap="none" lIns="0" tIns="0" rIns="0" bIns="0" rtlCol="0" anchor="t"/>
          <a:lstStyle/>
          <a:p>
            <a:pPr>
              <a:lnSpc>
                <a:spcPts val="1750"/>
              </a:lnSpc>
            </a:pPr>
            <a:r>
              <a:rPr lang="en-US" sz="1400" b="1">
                <a:latin typeface="Calibri" panose="020F0502020204030204" pitchFamily="34" charset="0"/>
                <a:ea typeface="Nunito Sans Bold" pitchFamily="34" charset="-122"/>
                <a:cs typeface="Calibri" panose="020F0502020204030204" pitchFamily="34" charset="0"/>
              </a:rPr>
              <a:t>Infrastructure Improvements</a:t>
            </a:r>
            <a:endParaRPr lang="en-US" sz="1400">
              <a:latin typeface="Calibri" panose="020F0502020204030204" pitchFamily="34" charset="0"/>
              <a:cs typeface="Calibri" panose="020F0502020204030204" pitchFamily="34" charset="0"/>
            </a:endParaRPr>
          </a:p>
        </p:txBody>
      </p:sp>
      <p:sp>
        <p:nvSpPr>
          <p:cNvPr id="8" name="Text 5"/>
          <p:cNvSpPr/>
          <p:nvPr/>
        </p:nvSpPr>
        <p:spPr>
          <a:xfrm>
            <a:off x="1392634" y="1261718"/>
            <a:ext cx="9618365" cy="462757"/>
          </a:xfrm>
          <a:prstGeom prst="rect">
            <a:avLst/>
          </a:prstGeom>
          <a:noFill/>
          <a:ln/>
        </p:spPr>
        <p:txBody>
          <a:bodyPr wrap="square" lIns="0" tIns="0" rIns="0" bIns="0" rtlCol="0" anchor="t"/>
          <a:lstStyle/>
          <a:p>
            <a:pPr>
              <a:lnSpc>
                <a:spcPts val="1792"/>
              </a:lnSpc>
            </a:pPr>
            <a:r>
              <a:rPr lang="en-US" sz="1400">
                <a:latin typeface="Calibri" panose="020F0502020204030204" pitchFamily="34" charset="0"/>
                <a:ea typeface="Nunito Sans" pitchFamily="34" charset="-122"/>
                <a:cs typeface="Calibri" panose="020F0502020204030204" pitchFamily="34" charset="0"/>
              </a:rPr>
              <a:t>Completed critical compartmentation works at </a:t>
            </a:r>
            <a:r>
              <a:rPr lang="en-US" sz="1400" err="1">
                <a:latin typeface="Calibri" panose="020F0502020204030204" pitchFamily="34" charset="0"/>
                <a:ea typeface="Nunito Sans" pitchFamily="34" charset="-122"/>
                <a:cs typeface="Calibri" panose="020F0502020204030204" pitchFamily="34" charset="0"/>
              </a:rPr>
              <a:t>Felstead</a:t>
            </a:r>
            <a:r>
              <a:rPr lang="en-US" sz="1400">
                <a:latin typeface="Calibri" panose="020F0502020204030204" pitchFamily="34" charset="0"/>
                <a:ea typeface="Nunito Sans" pitchFamily="34" charset="-122"/>
                <a:cs typeface="Calibri" panose="020F0502020204030204" pitchFamily="34" charset="0"/>
              </a:rPr>
              <a:t> Street and Three Colts Lane,  with surveys completed at Wolfson House and Elizabeth Fry Building identifying remedial works required.  Upgraded fire doors across City &amp; Hackney, Tower Hamlets, and Newham facilities.  </a:t>
            </a:r>
            <a:endParaRPr lang="en-US" sz="1400">
              <a:latin typeface="Calibri" panose="020F0502020204030204" pitchFamily="34" charset="0"/>
              <a:cs typeface="Calibri" panose="020F0502020204030204" pitchFamily="34" charset="0"/>
            </a:endParaRPr>
          </a:p>
        </p:txBody>
      </p:sp>
      <p:sp>
        <p:nvSpPr>
          <p:cNvPr id="9" name="Shape 6"/>
          <p:cNvSpPr/>
          <p:nvPr/>
        </p:nvSpPr>
        <p:spPr>
          <a:xfrm>
            <a:off x="812850" y="2273725"/>
            <a:ext cx="434082" cy="19050"/>
          </a:xfrm>
          <a:prstGeom prst="roundRect">
            <a:avLst>
              <a:gd name="adj" fmla="val 319016"/>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sp>
        <p:nvSpPr>
          <p:cNvPr id="10" name="Shape 7"/>
          <p:cNvSpPr/>
          <p:nvPr/>
        </p:nvSpPr>
        <p:spPr>
          <a:xfrm>
            <a:off x="506362" y="2120531"/>
            <a:ext cx="325537" cy="325537"/>
          </a:xfrm>
          <a:prstGeom prst="roundRect">
            <a:avLst>
              <a:gd name="adj" fmla="val 18668"/>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pic>
        <p:nvPicPr>
          <p:cNvPr id="11" name="Image 1" descr="preencoded.png"/>
          <p:cNvPicPr>
            <a:picLocks noChangeAspect="1"/>
          </p:cNvPicPr>
          <p:nvPr/>
        </p:nvPicPr>
        <p:blipFill>
          <a:blip r:embed="rId4"/>
          <a:stretch>
            <a:fillRect/>
          </a:stretch>
        </p:blipFill>
        <p:spPr>
          <a:xfrm>
            <a:off x="560586" y="2147619"/>
            <a:ext cx="216992" cy="271264"/>
          </a:xfrm>
          <a:prstGeom prst="rect">
            <a:avLst/>
          </a:prstGeom>
        </p:spPr>
      </p:pic>
      <p:sp>
        <p:nvSpPr>
          <p:cNvPr id="12" name="Text 8"/>
          <p:cNvSpPr/>
          <p:nvPr/>
        </p:nvSpPr>
        <p:spPr>
          <a:xfrm>
            <a:off x="1392635" y="2102473"/>
            <a:ext cx="2158306" cy="226020"/>
          </a:xfrm>
          <a:prstGeom prst="rect">
            <a:avLst/>
          </a:prstGeom>
          <a:noFill/>
          <a:ln/>
        </p:spPr>
        <p:txBody>
          <a:bodyPr wrap="none" lIns="0" tIns="0" rIns="0" bIns="0" rtlCol="0" anchor="t"/>
          <a:lstStyle/>
          <a:p>
            <a:pPr>
              <a:lnSpc>
                <a:spcPts val="1750"/>
              </a:lnSpc>
            </a:pPr>
            <a:r>
              <a:rPr lang="en-US" sz="1400" b="1">
                <a:latin typeface="Calibri" panose="020F0502020204030204" pitchFamily="34" charset="0"/>
                <a:ea typeface="Nunito Sans Bold" pitchFamily="34" charset="-122"/>
                <a:cs typeface="Calibri" panose="020F0502020204030204" pitchFamily="34" charset="0"/>
              </a:rPr>
              <a:t>Equipment Modernisation</a:t>
            </a:r>
            <a:endParaRPr lang="en-US" sz="1400">
              <a:latin typeface="Calibri" panose="020F0502020204030204" pitchFamily="34" charset="0"/>
              <a:cs typeface="Calibri" panose="020F0502020204030204" pitchFamily="34" charset="0"/>
            </a:endParaRPr>
          </a:p>
        </p:txBody>
      </p:sp>
      <p:sp>
        <p:nvSpPr>
          <p:cNvPr id="13" name="Text 9"/>
          <p:cNvSpPr/>
          <p:nvPr/>
        </p:nvSpPr>
        <p:spPr>
          <a:xfrm>
            <a:off x="1392634" y="2415310"/>
            <a:ext cx="9618365" cy="462757"/>
          </a:xfrm>
          <a:prstGeom prst="rect">
            <a:avLst/>
          </a:prstGeom>
          <a:noFill/>
          <a:ln/>
        </p:spPr>
        <p:txBody>
          <a:bodyPr wrap="square" lIns="0" tIns="0" rIns="0" bIns="0" rtlCol="0" anchor="t"/>
          <a:lstStyle/>
          <a:p>
            <a:pPr>
              <a:lnSpc>
                <a:spcPts val="1792"/>
              </a:lnSpc>
            </a:pPr>
            <a:r>
              <a:rPr lang="en-US" sz="1400">
                <a:latin typeface="Calibri" panose="020F0502020204030204" pitchFamily="34" charset="0"/>
                <a:ea typeface="Nunito Sans" pitchFamily="34" charset="-122"/>
                <a:cs typeface="Calibri" panose="020F0502020204030204" pitchFamily="34" charset="0"/>
              </a:rPr>
              <a:t>Implemented P50 multi-purpose fire extinguishers at Tower Hamlets Centre, delivering projected cost savings through reduced maintenance requirements.  Units already installed across Forensics, Bedfordshire and Luton in-patient sites.</a:t>
            </a:r>
            <a:endParaRPr lang="en-US" sz="1400">
              <a:latin typeface="Calibri" panose="020F0502020204030204" pitchFamily="34" charset="0"/>
              <a:cs typeface="Calibri" panose="020F0502020204030204" pitchFamily="34" charset="0"/>
            </a:endParaRPr>
          </a:p>
        </p:txBody>
      </p:sp>
      <p:sp>
        <p:nvSpPr>
          <p:cNvPr id="14" name="Shape 10"/>
          <p:cNvSpPr/>
          <p:nvPr/>
        </p:nvSpPr>
        <p:spPr>
          <a:xfrm>
            <a:off x="812850" y="3184723"/>
            <a:ext cx="434082" cy="19050"/>
          </a:xfrm>
          <a:prstGeom prst="roundRect">
            <a:avLst>
              <a:gd name="adj" fmla="val 319016"/>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sp>
        <p:nvSpPr>
          <p:cNvPr id="15" name="Shape 11"/>
          <p:cNvSpPr/>
          <p:nvPr/>
        </p:nvSpPr>
        <p:spPr>
          <a:xfrm>
            <a:off x="506362" y="3031529"/>
            <a:ext cx="325537" cy="325537"/>
          </a:xfrm>
          <a:prstGeom prst="roundRect">
            <a:avLst>
              <a:gd name="adj" fmla="val 18668"/>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pic>
        <p:nvPicPr>
          <p:cNvPr id="16" name="Image 2" descr="preencoded.png"/>
          <p:cNvPicPr>
            <a:picLocks noChangeAspect="1"/>
          </p:cNvPicPr>
          <p:nvPr/>
        </p:nvPicPr>
        <p:blipFill>
          <a:blip r:embed="rId5"/>
          <a:stretch>
            <a:fillRect/>
          </a:stretch>
        </p:blipFill>
        <p:spPr>
          <a:xfrm>
            <a:off x="560586" y="3058617"/>
            <a:ext cx="216992" cy="271264"/>
          </a:xfrm>
          <a:prstGeom prst="rect">
            <a:avLst/>
          </a:prstGeom>
        </p:spPr>
      </p:pic>
      <p:sp>
        <p:nvSpPr>
          <p:cNvPr id="17" name="Text 12"/>
          <p:cNvSpPr/>
          <p:nvPr/>
        </p:nvSpPr>
        <p:spPr>
          <a:xfrm>
            <a:off x="1392634" y="3013471"/>
            <a:ext cx="1808658" cy="226020"/>
          </a:xfrm>
          <a:prstGeom prst="rect">
            <a:avLst/>
          </a:prstGeom>
          <a:noFill/>
          <a:ln/>
        </p:spPr>
        <p:txBody>
          <a:bodyPr wrap="none" lIns="0" tIns="0" rIns="0" bIns="0" rtlCol="0" anchor="t"/>
          <a:lstStyle/>
          <a:p>
            <a:pPr>
              <a:lnSpc>
                <a:spcPts val="1750"/>
              </a:lnSpc>
            </a:pPr>
            <a:r>
              <a:rPr lang="en-US" sz="1400" b="1">
                <a:latin typeface="Calibri" panose="020F0502020204030204" pitchFamily="34" charset="0"/>
                <a:ea typeface="Nunito Sans Bold" pitchFamily="34" charset="-122"/>
                <a:cs typeface="Calibri" panose="020F0502020204030204" pitchFamily="34" charset="0"/>
              </a:rPr>
              <a:t>Training Compliance</a:t>
            </a:r>
            <a:endParaRPr lang="en-US" sz="1400">
              <a:latin typeface="Calibri" panose="020F0502020204030204" pitchFamily="34" charset="0"/>
              <a:cs typeface="Calibri" panose="020F0502020204030204" pitchFamily="34" charset="0"/>
            </a:endParaRPr>
          </a:p>
        </p:txBody>
      </p:sp>
      <p:sp>
        <p:nvSpPr>
          <p:cNvPr id="18" name="Text 13"/>
          <p:cNvSpPr/>
          <p:nvPr/>
        </p:nvSpPr>
        <p:spPr>
          <a:xfrm>
            <a:off x="1392634" y="3326308"/>
            <a:ext cx="10036235" cy="462757"/>
          </a:xfrm>
          <a:prstGeom prst="rect">
            <a:avLst/>
          </a:prstGeom>
          <a:noFill/>
          <a:ln/>
        </p:spPr>
        <p:txBody>
          <a:bodyPr wrap="square" lIns="0" tIns="0" rIns="0" bIns="0" rtlCol="0" anchor="t"/>
          <a:lstStyle/>
          <a:p>
            <a:pPr>
              <a:lnSpc>
                <a:spcPts val="1792"/>
              </a:lnSpc>
            </a:pPr>
            <a:r>
              <a:rPr lang="en-US" sz="1400">
                <a:latin typeface="Calibri" panose="020F0502020204030204" pitchFamily="34" charset="0"/>
                <a:ea typeface="Nunito Sans" pitchFamily="34" charset="-122"/>
                <a:cs typeface="Calibri" panose="020F0502020204030204" pitchFamily="34" charset="0"/>
              </a:rPr>
              <a:t>Increased Trust-wide fire safety training compliance from 86% to 87.67% as of February 2025, reflecting our commitment to ensuring all staff have current fire safety knowledge.  Supplemented with mandatory site-specific training courses for all nurses across the </a:t>
            </a:r>
            <a:r>
              <a:rPr lang="en-US" sz="1400" err="1">
                <a:latin typeface="Calibri" panose="020F0502020204030204" pitchFamily="34" charset="0"/>
                <a:ea typeface="Nunito Sans" pitchFamily="34" charset="-122"/>
                <a:cs typeface="Calibri" panose="020F0502020204030204" pitchFamily="34" charset="0"/>
              </a:rPr>
              <a:t>organisation</a:t>
            </a:r>
            <a:r>
              <a:rPr lang="en-US" sz="1400">
                <a:latin typeface="Calibri" panose="020F0502020204030204" pitchFamily="34" charset="0"/>
                <a:ea typeface="Nunito Sans" pitchFamily="34" charset="-122"/>
                <a:cs typeface="Calibri" panose="020F0502020204030204" pitchFamily="34" charset="0"/>
              </a:rPr>
              <a:t>.</a:t>
            </a:r>
            <a:endParaRPr lang="en-US" sz="1400">
              <a:latin typeface="Calibri" panose="020F0502020204030204" pitchFamily="34" charset="0"/>
              <a:cs typeface="Calibri" panose="020F0502020204030204" pitchFamily="34" charset="0"/>
            </a:endParaRPr>
          </a:p>
        </p:txBody>
      </p:sp>
      <p:sp>
        <p:nvSpPr>
          <p:cNvPr id="19" name="Shape 14"/>
          <p:cNvSpPr/>
          <p:nvPr/>
        </p:nvSpPr>
        <p:spPr>
          <a:xfrm>
            <a:off x="812850" y="4151697"/>
            <a:ext cx="434082" cy="19050"/>
          </a:xfrm>
          <a:prstGeom prst="roundRect">
            <a:avLst>
              <a:gd name="adj" fmla="val 319016"/>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sp>
        <p:nvSpPr>
          <p:cNvPr id="20" name="Shape 15"/>
          <p:cNvSpPr/>
          <p:nvPr/>
        </p:nvSpPr>
        <p:spPr>
          <a:xfrm>
            <a:off x="506362" y="3998503"/>
            <a:ext cx="325537" cy="325537"/>
          </a:xfrm>
          <a:prstGeom prst="roundRect">
            <a:avLst>
              <a:gd name="adj" fmla="val 18668"/>
            </a:avLst>
          </a:prstGeom>
          <a:solidFill>
            <a:srgbClr val="CCEAFF"/>
          </a:solidFill>
          <a:ln w="7620">
            <a:solidFill>
              <a:srgbClr val="B2D0E5"/>
            </a:solidFill>
            <a:prstDash val="solid"/>
          </a:ln>
        </p:spPr>
        <p:txBody>
          <a:bodyPr/>
          <a:lstStyle/>
          <a:p>
            <a:endParaRPr lang="en-GB" sz="1400">
              <a:latin typeface="Calibri" panose="020F0502020204030204" pitchFamily="34" charset="0"/>
              <a:cs typeface="Calibri" panose="020F0502020204030204" pitchFamily="34" charset="0"/>
            </a:endParaRPr>
          </a:p>
        </p:txBody>
      </p:sp>
      <p:pic>
        <p:nvPicPr>
          <p:cNvPr id="21" name="Image 3" descr="preencoded.png"/>
          <p:cNvPicPr>
            <a:picLocks noChangeAspect="1"/>
          </p:cNvPicPr>
          <p:nvPr/>
        </p:nvPicPr>
        <p:blipFill>
          <a:blip r:embed="rId6"/>
          <a:stretch>
            <a:fillRect/>
          </a:stretch>
        </p:blipFill>
        <p:spPr>
          <a:xfrm>
            <a:off x="560586" y="4025590"/>
            <a:ext cx="216992" cy="271264"/>
          </a:xfrm>
          <a:prstGeom prst="rect">
            <a:avLst/>
          </a:prstGeom>
        </p:spPr>
      </p:pic>
      <p:sp>
        <p:nvSpPr>
          <p:cNvPr id="22" name="Text 16"/>
          <p:cNvSpPr/>
          <p:nvPr/>
        </p:nvSpPr>
        <p:spPr>
          <a:xfrm>
            <a:off x="1392634" y="3980445"/>
            <a:ext cx="1808658" cy="226020"/>
          </a:xfrm>
          <a:prstGeom prst="rect">
            <a:avLst/>
          </a:prstGeom>
          <a:noFill/>
          <a:ln/>
        </p:spPr>
        <p:txBody>
          <a:bodyPr wrap="none" lIns="0" tIns="0" rIns="0" bIns="0" rtlCol="0" anchor="t"/>
          <a:lstStyle/>
          <a:p>
            <a:pPr>
              <a:lnSpc>
                <a:spcPts val="1750"/>
              </a:lnSpc>
            </a:pPr>
            <a:r>
              <a:rPr lang="en-US" sz="1400" b="1">
                <a:latin typeface="Calibri" panose="020F0502020204030204" pitchFamily="34" charset="0"/>
                <a:ea typeface="Nunito Sans Bold" pitchFamily="34" charset="-122"/>
                <a:cs typeface="Calibri" panose="020F0502020204030204" pitchFamily="34" charset="0"/>
              </a:rPr>
              <a:t>Team Strengthening</a:t>
            </a:r>
            <a:endParaRPr lang="en-US" sz="1400">
              <a:latin typeface="Calibri" panose="020F0502020204030204" pitchFamily="34" charset="0"/>
              <a:cs typeface="Calibri" panose="020F0502020204030204" pitchFamily="34" charset="0"/>
            </a:endParaRPr>
          </a:p>
        </p:txBody>
      </p:sp>
      <p:sp>
        <p:nvSpPr>
          <p:cNvPr id="23" name="Text 17"/>
          <p:cNvSpPr/>
          <p:nvPr/>
        </p:nvSpPr>
        <p:spPr>
          <a:xfrm>
            <a:off x="1392634" y="4293281"/>
            <a:ext cx="9618365" cy="462757"/>
          </a:xfrm>
          <a:prstGeom prst="rect">
            <a:avLst/>
          </a:prstGeom>
          <a:noFill/>
          <a:ln/>
        </p:spPr>
        <p:txBody>
          <a:bodyPr wrap="square" lIns="0" tIns="0" rIns="0" bIns="0" rtlCol="0" anchor="t"/>
          <a:lstStyle/>
          <a:p>
            <a:pPr>
              <a:lnSpc>
                <a:spcPts val="1792"/>
              </a:lnSpc>
            </a:pPr>
            <a:r>
              <a:rPr lang="en-US" sz="1400">
                <a:latin typeface="Calibri" panose="020F0502020204030204" pitchFamily="34" charset="0"/>
                <a:ea typeface="Nunito Sans" pitchFamily="34" charset="-122"/>
                <a:cs typeface="Calibri" panose="020F0502020204030204" pitchFamily="34" charset="0"/>
              </a:rPr>
              <a:t>Appointed Duane Davis as Senior Fire Safety Advisor and Dalver Singh Basi as Health &amp; Safety Manager (with fire safety responsibilities), enhancing </a:t>
            </a:r>
            <a:r>
              <a:rPr lang="en-US" sz="1400" err="1">
                <a:latin typeface="Calibri" panose="020F0502020204030204" pitchFamily="34" charset="0"/>
                <a:ea typeface="Nunito Sans" pitchFamily="34" charset="-122"/>
                <a:cs typeface="Calibri" panose="020F0502020204030204" pitchFamily="34" charset="0"/>
              </a:rPr>
              <a:t>ELFT’s</a:t>
            </a:r>
            <a:r>
              <a:rPr lang="en-US" sz="1400">
                <a:latin typeface="Calibri" panose="020F0502020204030204" pitchFamily="34" charset="0"/>
                <a:ea typeface="Nunito Sans" pitchFamily="34" charset="-122"/>
                <a:cs typeface="Calibri" panose="020F0502020204030204" pitchFamily="34" charset="0"/>
              </a:rPr>
              <a:t> expertise and capacity.</a:t>
            </a:r>
            <a:endParaRPr lang="en-US" sz="1400">
              <a:latin typeface="Calibri" panose="020F0502020204030204" pitchFamily="34" charset="0"/>
              <a:cs typeface="Calibri" panose="020F0502020204030204" pitchFamily="34" charset="0"/>
            </a:endParaRPr>
          </a:p>
        </p:txBody>
      </p:sp>
      <p:sp>
        <p:nvSpPr>
          <p:cNvPr id="24" name="Text 18"/>
          <p:cNvSpPr/>
          <p:nvPr/>
        </p:nvSpPr>
        <p:spPr>
          <a:xfrm>
            <a:off x="460693" y="4989578"/>
            <a:ext cx="10504587" cy="462757"/>
          </a:xfrm>
          <a:prstGeom prst="rect">
            <a:avLst/>
          </a:prstGeom>
          <a:noFill/>
          <a:ln/>
        </p:spPr>
        <p:txBody>
          <a:bodyPr wrap="square" lIns="0" tIns="0" rIns="0" bIns="0" rtlCol="0" anchor="t"/>
          <a:lstStyle/>
          <a:p>
            <a:pPr>
              <a:lnSpc>
                <a:spcPts val="1792"/>
              </a:lnSpc>
            </a:pPr>
            <a:r>
              <a:rPr lang="en-US" sz="1400">
                <a:latin typeface="Calibri" panose="020F0502020204030204" pitchFamily="34" charset="0"/>
                <a:ea typeface="Nunito Sans" pitchFamily="34" charset="-122"/>
                <a:cs typeface="Calibri" panose="020F0502020204030204" pitchFamily="34" charset="0"/>
              </a:rPr>
              <a:t>These achievements demonstrate the Trusts continuing commitment to enhancing fire safety infrastructure and capabilities. The successful Fire Audits (by an external Auditor) at Tower Hamlets Centre and Calnwood Road, further highlight the robust approach to fire safety management.</a:t>
            </a:r>
            <a:endParaRPr lang="en-US" sz="1400">
              <a:latin typeface="Calibri" panose="020F0502020204030204" pitchFamily="34" charset="0"/>
              <a:cs typeface="Calibri" panose="020F0502020204030204" pitchFamily="34" charset="0"/>
            </a:endParaRPr>
          </a:p>
        </p:txBody>
      </p:sp>
      <p:sp>
        <p:nvSpPr>
          <p:cNvPr id="26" name="Title 25">
            <a:extLst>
              <a:ext uri="{FF2B5EF4-FFF2-40B4-BE49-F238E27FC236}">
                <a16:creationId xmlns:a16="http://schemas.microsoft.com/office/drawing/2014/main" id="{44C64887-5A29-1E05-7702-2668709D56E6}"/>
              </a:ext>
            </a:extLst>
          </p:cNvPr>
          <p:cNvSpPr>
            <a:spLocks noGrp="1"/>
          </p:cNvSpPr>
          <p:nvPr>
            <p:ph type="title" idx="4294967295"/>
          </p:nvPr>
        </p:nvSpPr>
        <p:spPr>
          <a:xfrm>
            <a:off x="1121804" y="227423"/>
            <a:ext cx="8752114" cy="624085"/>
          </a:xfrm>
        </p:spPr>
        <p:txBody>
          <a:bodyPr>
            <a:normAutofit/>
          </a:bodyPr>
          <a:lstStyle/>
          <a:p>
            <a:r>
              <a:rPr lang="en-US" sz="3000">
                <a:latin typeface="Calibri" panose="020F0502020204030204" pitchFamily="34" charset="0"/>
                <a:cs typeface="Calibri" panose="020F0502020204030204" pitchFamily="34" charset="0"/>
              </a:rPr>
              <a:t>Fire Safety  - Achievements and Team Development</a:t>
            </a:r>
            <a:endParaRPr lang="en-GB" sz="3000">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553EF486-E69C-B2EA-3DA8-5676FF1855E9}"/>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lide Number Placeholder 3">
            <a:extLst>
              <a:ext uri="{FF2B5EF4-FFF2-40B4-BE49-F238E27FC236}">
                <a16:creationId xmlns:a16="http://schemas.microsoft.com/office/drawing/2014/main" id="{695AD71A-15A8-1D03-64A4-2DB2D21B02D8}"/>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1136A1-9C9B-192E-7FD8-1C84F6D95496}"/>
              </a:ext>
            </a:extLst>
          </p:cNvPr>
          <p:cNvSpPr/>
          <p:nvPr/>
        </p:nvSpPr>
        <p:spPr>
          <a:xfrm>
            <a:off x="2948654" y="2809560"/>
            <a:ext cx="2456679" cy="753910"/>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8705530-1B81-B758-6A22-E591E714FEE6}"/>
              </a:ext>
            </a:extLst>
          </p:cNvPr>
          <p:cNvSpPr/>
          <p:nvPr/>
        </p:nvSpPr>
        <p:spPr>
          <a:xfrm>
            <a:off x="360634" y="2013217"/>
            <a:ext cx="2456679" cy="760974"/>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74A1E03-B3BC-2EB0-BFDD-2A5C3B63AFD7}"/>
              </a:ext>
            </a:extLst>
          </p:cNvPr>
          <p:cNvSpPr txBox="1"/>
          <p:nvPr/>
        </p:nvSpPr>
        <p:spPr>
          <a:xfrm>
            <a:off x="1171704" y="2162325"/>
            <a:ext cx="164560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Calibri"/>
                <a:cs typeface="Calibri"/>
              </a:rPr>
              <a:t> </a:t>
            </a:r>
            <a:r>
              <a:rPr lang="en-GB" sz="2000" dirty="0">
                <a:solidFill>
                  <a:prstClr val="white"/>
                </a:solidFill>
                <a:latin typeface="Calibri"/>
                <a:ea typeface="Calibri"/>
                <a:cs typeface="Calibri"/>
              </a:rPr>
              <a:t>75</a:t>
            </a:r>
            <a:endParaRPr kumimoji="0" lang="en-GB" sz="2000" b="0" i="0" u="none" strike="noStrike" kern="1200" cap="none" spc="0" normalizeH="0" baseline="0" noProof="0" dirty="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Calibri"/>
                <a:cs typeface="Calibri"/>
              </a:rPr>
              <a:t>Properties</a:t>
            </a:r>
            <a:endParaRPr kumimoji="0" lang="en-GB" sz="2000" b="0" i="0" u="none" strike="noStrike" kern="1200" cap="none" spc="0" normalizeH="0" baseline="0" noProof="0" dirty="0">
              <a:ln>
                <a:noFill/>
              </a:ln>
              <a:solidFill>
                <a:prstClr val="white"/>
              </a:solidFill>
              <a:effectLst/>
              <a:uLnTx/>
              <a:uFillTx/>
              <a:latin typeface="Calibri"/>
              <a:ea typeface="Calibri"/>
              <a:cs typeface="Calibri"/>
            </a:endParaRPr>
          </a:p>
        </p:txBody>
      </p:sp>
      <p:pic>
        <p:nvPicPr>
          <p:cNvPr id="5" name="Graphic 4">
            <a:extLst>
              <a:ext uri="{FF2B5EF4-FFF2-40B4-BE49-F238E27FC236}">
                <a16:creationId xmlns:a16="http://schemas.microsoft.com/office/drawing/2014/main" id="{9AA93B7C-5B87-AEEF-A7A5-93C24F65B4E9}"/>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310" y="2041970"/>
            <a:ext cx="702065" cy="702062"/>
          </a:xfrm>
          <a:prstGeom prst="rect">
            <a:avLst/>
          </a:prstGeom>
        </p:spPr>
      </p:pic>
      <p:sp>
        <p:nvSpPr>
          <p:cNvPr id="6" name="Rectangle 5">
            <a:extLst>
              <a:ext uri="{FF2B5EF4-FFF2-40B4-BE49-F238E27FC236}">
                <a16:creationId xmlns:a16="http://schemas.microsoft.com/office/drawing/2014/main" id="{939C5A21-5BC8-B7C7-5B26-9AE0A5F10519}"/>
              </a:ext>
            </a:extLst>
          </p:cNvPr>
          <p:cNvSpPr/>
          <p:nvPr/>
        </p:nvSpPr>
        <p:spPr>
          <a:xfrm>
            <a:off x="2948354" y="2008066"/>
            <a:ext cx="2456679" cy="766125"/>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BE7A371-9E2E-1F4D-F78E-946C9E06D027}"/>
              </a:ext>
            </a:extLst>
          </p:cNvPr>
          <p:cNvSpPr txBox="1"/>
          <p:nvPr/>
        </p:nvSpPr>
        <p:spPr>
          <a:xfrm>
            <a:off x="3759424" y="2157175"/>
            <a:ext cx="164560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a:ea typeface="Calibri"/>
                <a:cs typeface="Calibri"/>
              </a:rPr>
              <a:t>102,821</a:t>
            </a:r>
            <a:r>
              <a:rPr lang="en-GB" sz="1100" dirty="0">
                <a:solidFill>
                  <a:prstClr val="white"/>
                </a:solidFill>
                <a:latin typeface="Calibri"/>
                <a:ea typeface="Calibri"/>
                <a:cs typeface="Calibri"/>
              </a:rPr>
              <a:t>sqm</a:t>
            </a:r>
            <a:endParaRPr lang="en-US" dirty="0">
              <a:solidFill>
                <a:prstClr val="white"/>
              </a:solidFill>
            </a:endParaRP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dirty="0">
                <a:solidFill>
                  <a:prstClr val="white"/>
                </a:solidFill>
                <a:latin typeface="Calibri"/>
                <a:ea typeface="Calibri"/>
                <a:cs typeface="Calibri"/>
              </a:rPr>
              <a:t>Total size of estate</a:t>
            </a:r>
            <a:endParaRPr lang="en-GB" sz="1100" b="0" i="0" u="none" strike="noStrike" kern="1200" cap="none" spc="0" normalizeH="0" baseline="0" noProof="0" dirty="0">
              <a:ln>
                <a:noFill/>
              </a:ln>
              <a:solidFill>
                <a:prstClr val="white"/>
              </a:solidFill>
              <a:effectLst/>
              <a:uLnTx/>
              <a:uFillTx/>
              <a:latin typeface="Calibri"/>
              <a:ea typeface="Calibri"/>
              <a:cs typeface="Calibri"/>
            </a:endParaRPr>
          </a:p>
        </p:txBody>
      </p:sp>
      <p:pic>
        <p:nvPicPr>
          <p:cNvPr id="8" name="Graphic 7">
            <a:extLst>
              <a:ext uri="{FF2B5EF4-FFF2-40B4-BE49-F238E27FC236}">
                <a16:creationId xmlns:a16="http://schemas.microsoft.com/office/drawing/2014/main" id="{0BEC29FE-7FBF-64BF-7CC3-548166D03D0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1280" y="2047119"/>
            <a:ext cx="651259" cy="651259"/>
          </a:xfrm>
          <a:prstGeom prst="rect">
            <a:avLst/>
          </a:prstGeom>
        </p:spPr>
      </p:pic>
      <p:sp>
        <p:nvSpPr>
          <p:cNvPr id="9" name="Rectangle 8">
            <a:extLst>
              <a:ext uri="{FF2B5EF4-FFF2-40B4-BE49-F238E27FC236}">
                <a16:creationId xmlns:a16="http://schemas.microsoft.com/office/drawing/2014/main" id="{ECA97C61-37E6-3659-1F8B-B9B13BBC0301}"/>
              </a:ext>
            </a:extLst>
          </p:cNvPr>
          <p:cNvSpPr/>
          <p:nvPr/>
        </p:nvSpPr>
        <p:spPr>
          <a:xfrm>
            <a:off x="362545" y="2802497"/>
            <a:ext cx="2456679" cy="760974"/>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F91727-0814-41BE-090D-E7126BF6858C}"/>
              </a:ext>
            </a:extLst>
          </p:cNvPr>
          <p:cNvSpPr txBox="1"/>
          <p:nvPr/>
        </p:nvSpPr>
        <p:spPr>
          <a:xfrm>
            <a:off x="3751242" y="2903281"/>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a:ea typeface="Calibri"/>
                <a:cs typeface="Calibri"/>
              </a:rPr>
              <a:t>32%</a:t>
            </a:r>
            <a:r>
              <a:rPr kumimoji="0" lang="en-GB" sz="2000" b="0" i="0" u="none" strike="noStrike" kern="1200" cap="none" spc="0" normalizeH="0" baseline="0" noProof="0" dirty="0">
                <a:ln>
                  <a:noFill/>
                </a:ln>
                <a:solidFill>
                  <a:prstClr val="white"/>
                </a:solidFill>
                <a:effectLst/>
                <a:uLnTx/>
                <a:uFillTx/>
                <a:latin typeface="Calibri"/>
                <a:ea typeface="Calibri"/>
                <a:cs typeface="Calibri"/>
              </a:rPr>
              <a:t>  </a:t>
            </a:r>
            <a:r>
              <a:rPr lang="en-GB" sz="1100" dirty="0">
                <a:solidFill>
                  <a:prstClr val="white"/>
                </a:solidFill>
                <a:latin typeface="Calibri"/>
                <a:ea typeface="Calibri"/>
                <a:cs typeface="Calibri"/>
              </a:rPr>
              <a:t>Leasehold</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dirty="0">
                <a:solidFill>
                  <a:prstClr val="white"/>
                </a:solidFill>
                <a:latin typeface="Calibri"/>
                <a:ea typeface="Calibri"/>
                <a:cs typeface="Calibri"/>
              </a:rPr>
              <a:t>Based on sqm</a:t>
            </a:r>
            <a:endParaRPr kumimoji="0" lang="en-GB" sz="20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11" name="TextBox 10">
            <a:extLst>
              <a:ext uri="{FF2B5EF4-FFF2-40B4-BE49-F238E27FC236}">
                <a16:creationId xmlns:a16="http://schemas.microsoft.com/office/drawing/2014/main" id="{263E60E5-034D-7531-B259-BA5C7CEBFB28}"/>
              </a:ext>
            </a:extLst>
          </p:cNvPr>
          <p:cNvSpPr txBox="1"/>
          <p:nvPr/>
        </p:nvSpPr>
        <p:spPr>
          <a:xfrm>
            <a:off x="1291832" y="2821970"/>
            <a:ext cx="1581385"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1400" dirty="0">
                <a:solidFill>
                  <a:prstClr val="white"/>
                </a:solidFill>
                <a:latin typeface="Calibri"/>
                <a:ea typeface="Calibri"/>
                <a:cs typeface="Calibri"/>
              </a:rPr>
              <a:t>22 leasehold properties can be exited on the next 5 years </a:t>
            </a:r>
            <a:endParaRPr kumimoji="0" lang="en-GB" sz="900" b="0" i="0" u="none" strike="noStrike" kern="1200" cap="none" spc="0" normalizeH="0" baseline="0" noProof="0" dirty="0">
              <a:ln>
                <a:noFill/>
              </a:ln>
              <a:solidFill>
                <a:prstClr val="white"/>
              </a:solidFill>
              <a:effectLst/>
              <a:uLnTx/>
              <a:uFillTx/>
              <a:latin typeface="Calibri"/>
              <a:ea typeface="Calibri"/>
              <a:cs typeface="Calibri"/>
            </a:endParaRPr>
          </a:p>
        </p:txBody>
      </p:sp>
      <p:pic>
        <p:nvPicPr>
          <p:cNvPr id="12" name="Graphic 11">
            <a:extLst>
              <a:ext uri="{FF2B5EF4-FFF2-40B4-BE49-F238E27FC236}">
                <a16:creationId xmlns:a16="http://schemas.microsoft.com/office/drawing/2014/main" id="{490D1376-3489-4433-81C9-741C75833777}"/>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1542" y="2852961"/>
            <a:ext cx="758589" cy="754495"/>
          </a:xfrm>
          <a:prstGeom prst="rect">
            <a:avLst/>
          </a:prstGeom>
        </p:spPr>
      </p:pic>
      <p:sp>
        <p:nvSpPr>
          <p:cNvPr id="13" name="Rectangle 12">
            <a:extLst>
              <a:ext uri="{FF2B5EF4-FFF2-40B4-BE49-F238E27FC236}">
                <a16:creationId xmlns:a16="http://schemas.microsoft.com/office/drawing/2014/main" id="{8DF9DEBD-BC72-C43E-AA4B-FCA149C11B1A}"/>
              </a:ext>
            </a:extLst>
          </p:cNvPr>
          <p:cNvSpPr/>
          <p:nvPr/>
        </p:nvSpPr>
        <p:spPr>
          <a:xfrm>
            <a:off x="362586" y="3597663"/>
            <a:ext cx="2456679" cy="760974"/>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0D44A73-BABC-5F5C-DCEC-1D79DF571034}"/>
              </a:ext>
            </a:extLst>
          </p:cNvPr>
          <p:cNvSpPr txBox="1"/>
          <p:nvPr/>
        </p:nvSpPr>
        <p:spPr>
          <a:xfrm>
            <a:off x="1169050" y="3692561"/>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a:ea typeface="Calibri"/>
                <a:cs typeface="Calibri"/>
              </a:rPr>
              <a:t>75%</a:t>
            </a:r>
            <a:r>
              <a:rPr kumimoji="0" lang="en-GB" sz="2000" b="0" i="0" u="none" strike="noStrike" kern="1200" cap="none" spc="0" normalizeH="0" baseline="0" noProof="0" dirty="0">
                <a:ln>
                  <a:noFill/>
                </a:ln>
                <a:solidFill>
                  <a:prstClr val="white"/>
                </a:solidFill>
                <a:effectLst/>
                <a:uLnTx/>
                <a:uFillTx/>
                <a:latin typeface="Calibri"/>
                <a:ea typeface="Calibri"/>
                <a:cs typeface="Calibri"/>
              </a:rPr>
              <a:t>  </a:t>
            </a:r>
            <a:r>
              <a:rPr lang="en-GB" sz="1100" dirty="0">
                <a:solidFill>
                  <a:prstClr val="white"/>
                </a:solidFill>
                <a:latin typeface="Calibri"/>
                <a:ea typeface="Calibri"/>
                <a:cs typeface="Calibri"/>
              </a:rPr>
              <a:t>of estate footprint</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dirty="0">
                <a:solidFill>
                  <a:prstClr val="white"/>
                </a:solidFill>
                <a:latin typeface="Calibri"/>
                <a:ea typeface="Calibri"/>
                <a:cs typeface="Calibri"/>
              </a:rPr>
              <a:t>is clinical</a:t>
            </a:r>
            <a:endParaRPr kumimoji="0" lang="en-GB" sz="20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15" name="Rectangle 14">
            <a:extLst>
              <a:ext uri="{FF2B5EF4-FFF2-40B4-BE49-F238E27FC236}">
                <a16:creationId xmlns:a16="http://schemas.microsoft.com/office/drawing/2014/main" id="{52CA03D7-DD43-CE85-D8E0-B12F84E414B1}"/>
              </a:ext>
            </a:extLst>
          </p:cNvPr>
          <p:cNvSpPr/>
          <p:nvPr/>
        </p:nvSpPr>
        <p:spPr>
          <a:xfrm>
            <a:off x="2944430" y="3596384"/>
            <a:ext cx="2456679" cy="761120"/>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6" name="Graphic 15" descr="Stethoscope outline">
            <a:extLst>
              <a:ext uri="{FF2B5EF4-FFF2-40B4-BE49-F238E27FC236}">
                <a16:creationId xmlns:a16="http://schemas.microsoft.com/office/drawing/2014/main" id="{9B39AC52-4D56-19AB-F64E-0AE07DF5DA3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3198" y="3638468"/>
            <a:ext cx="647399" cy="647399"/>
          </a:xfrm>
          <a:prstGeom prst="rect">
            <a:avLst/>
          </a:prstGeom>
        </p:spPr>
      </p:pic>
      <p:pic>
        <p:nvPicPr>
          <p:cNvPr id="17" name="Graphic 16">
            <a:extLst>
              <a:ext uri="{FF2B5EF4-FFF2-40B4-BE49-F238E27FC236}">
                <a16:creationId xmlns:a16="http://schemas.microsoft.com/office/drawing/2014/main" id="{DC6D4EF3-9AF6-6BC2-F744-B2A66299C47B}"/>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9309" y="2760139"/>
            <a:ext cx="782519" cy="782519"/>
          </a:xfrm>
          <a:prstGeom prst="rect">
            <a:avLst/>
          </a:prstGeom>
        </p:spPr>
      </p:pic>
      <p:sp>
        <p:nvSpPr>
          <p:cNvPr id="18" name="TextBox 17">
            <a:extLst>
              <a:ext uri="{FF2B5EF4-FFF2-40B4-BE49-F238E27FC236}">
                <a16:creationId xmlns:a16="http://schemas.microsoft.com/office/drawing/2014/main" id="{38E382D1-12C7-1926-2F37-B58E689B6D7B}"/>
              </a:ext>
            </a:extLst>
          </p:cNvPr>
          <p:cNvSpPr txBox="1"/>
          <p:nvPr/>
        </p:nvSpPr>
        <p:spPr>
          <a:xfrm>
            <a:off x="3799182" y="3653214"/>
            <a:ext cx="1811319" cy="610066"/>
          </a:xfrm>
          <a:prstGeom prst="rect">
            <a:avLst/>
          </a:prstGeom>
          <a:noFill/>
        </p:spPr>
        <p:txBody>
          <a:bodyPr wrap="square" lIns="0" tIns="72000" rIns="0" bIns="0" rtlCol="0">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panose="020F0502020204030204" pitchFamily="34" charset="0"/>
                <a:ea typeface="Calibri" panose="020F0502020204030204" pitchFamily="34" charset="0"/>
                <a:cs typeface="Calibri" panose="020F0502020204030204" pitchFamily="34" charset="0"/>
              </a:rPr>
              <a:t>60%</a:t>
            </a: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GB" sz="1100" dirty="0">
                <a:solidFill>
                  <a:prstClr val="white"/>
                </a:solidFill>
                <a:latin typeface="Calibri" panose="020F0502020204030204" pitchFamily="34" charset="0"/>
                <a:ea typeface="Calibri" panose="020F0502020204030204" pitchFamily="34" charset="0"/>
                <a:cs typeface="Calibri" panose="020F0502020204030204" pitchFamily="34" charset="0"/>
              </a:rPr>
              <a:t>of estate in East London is over 40 years old</a:t>
            </a: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E1C23421-936A-9727-78EA-5A20E5AF271F}"/>
              </a:ext>
            </a:extLst>
          </p:cNvPr>
          <p:cNvSpPr/>
          <p:nvPr/>
        </p:nvSpPr>
        <p:spPr>
          <a:xfrm>
            <a:off x="2948354" y="4391541"/>
            <a:ext cx="2456679" cy="760974"/>
          </a:xfrm>
          <a:prstGeom prst="rect">
            <a:avLst/>
          </a:prstGeom>
          <a:solidFill>
            <a:schemeClr val="accent3"/>
          </a:solidFill>
          <a:ln w="12700" cap="flat" cmpd="sng" algn="ctr">
            <a:solidFill>
              <a:schemeClr val="accent3"/>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0" name="Graphic 19">
            <a:extLst>
              <a:ext uri="{FF2B5EF4-FFF2-40B4-BE49-F238E27FC236}">
                <a16:creationId xmlns:a16="http://schemas.microsoft.com/office/drawing/2014/main" id="{3BD3BA4C-BD90-985D-18FD-ED804B90C48E}"/>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993589" y="3594013"/>
            <a:ext cx="708551" cy="708551"/>
          </a:xfrm>
          <a:prstGeom prst="rect">
            <a:avLst/>
          </a:prstGeom>
        </p:spPr>
      </p:pic>
      <p:sp>
        <p:nvSpPr>
          <p:cNvPr id="21" name="Rectangle 20">
            <a:extLst>
              <a:ext uri="{FF2B5EF4-FFF2-40B4-BE49-F238E27FC236}">
                <a16:creationId xmlns:a16="http://schemas.microsoft.com/office/drawing/2014/main" id="{C315ACE1-8D3D-AF79-DBA8-6F7E7D30C380}"/>
              </a:ext>
            </a:extLst>
          </p:cNvPr>
          <p:cNvSpPr/>
          <p:nvPr/>
        </p:nvSpPr>
        <p:spPr>
          <a:xfrm>
            <a:off x="359309" y="5217467"/>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D2C06D6-A6AA-53A9-8302-AF8070206DE6}"/>
              </a:ext>
            </a:extLst>
          </p:cNvPr>
          <p:cNvSpPr txBox="1"/>
          <p:nvPr/>
        </p:nvSpPr>
        <p:spPr>
          <a:xfrm>
            <a:off x="1165773" y="5230472"/>
            <a:ext cx="1650215" cy="610066"/>
          </a:xfrm>
          <a:prstGeom prst="rect">
            <a:avLst/>
          </a:prstGeom>
          <a:noFill/>
        </p:spPr>
        <p:txBody>
          <a:bodyPr wrap="square" lIns="0" tIns="72000" rIns="0" bIns="0" rtlCol="0" anchor="t">
            <a:noAutofit/>
          </a:bodyPr>
          <a:lstStyle/>
          <a:p>
            <a:pPr defTabSz="914400">
              <a:lnSpc>
                <a:spcPct val="80000"/>
              </a:lnSpc>
              <a:spcAft>
                <a:spcPts val="300"/>
              </a:spcAft>
              <a:defRPr/>
            </a:pPr>
            <a:r>
              <a:rPr kumimoji="0" lang="en-GB" sz="2000" b="0" i="0" u="none" strike="noStrike" kern="1200" cap="none" spc="0" normalizeH="0" baseline="0" noProof="0" dirty="0">
                <a:ln>
                  <a:noFill/>
                </a:ln>
                <a:solidFill>
                  <a:prstClr val="white"/>
                </a:solidFill>
                <a:effectLst/>
                <a:uLnTx/>
                <a:uFillTx/>
                <a:latin typeface="Calibri"/>
                <a:ea typeface="Calibri"/>
                <a:cs typeface="Calibri"/>
              </a:rPr>
              <a:t>£</a:t>
            </a:r>
            <a:r>
              <a:rPr lang="en-GB" sz="2000" dirty="0">
                <a:solidFill>
                  <a:prstClr val="white"/>
                </a:solidFill>
                <a:latin typeface="Calibri"/>
                <a:ea typeface="Calibri"/>
                <a:cs typeface="Calibri"/>
              </a:rPr>
              <a:t>357 </a:t>
            </a:r>
            <a:r>
              <a:rPr lang="en-GB" sz="1100" dirty="0">
                <a:solidFill>
                  <a:prstClr val="white"/>
                </a:solidFill>
                <a:latin typeface="Calibri"/>
                <a:ea typeface="Calibri"/>
                <a:cs typeface="Calibri"/>
              </a:rPr>
              <a:t>m2</a:t>
            </a:r>
            <a:r>
              <a:rPr kumimoji="0" lang="en-GB" sz="1100" b="0" i="0" u="none" strike="noStrike" kern="1200" cap="none" spc="0" normalizeH="0" baseline="0" noProof="0" dirty="0">
                <a:ln>
                  <a:noFill/>
                </a:ln>
                <a:solidFill>
                  <a:prstClr val="white"/>
                </a:solidFill>
                <a:effectLst/>
                <a:uLnTx/>
                <a:uFillTx/>
                <a:latin typeface="Calibri"/>
                <a:ea typeface="Calibri"/>
                <a:cs typeface="Calibri"/>
              </a:rPr>
              <a:t> average cost of leasehold occupation in East London </a:t>
            </a:r>
            <a:r>
              <a:rPr lang="en-GB" sz="800" dirty="0">
                <a:solidFill>
                  <a:prstClr val="white"/>
                </a:solidFill>
                <a:latin typeface="Calibri"/>
                <a:ea typeface="Calibri"/>
                <a:cs typeface="Calibri"/>
              </a:rPr>
              <a:t>(rent, S.C. &amp; rates)</a:t>
            </a:r>
            <a:endParaRPr kumimoji="0" lang="en-GB" sz="8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23" name="Rectangle 22">
            <a:extLst>
              <a:ext uri="{FF2B5EF4-FFF2-40B4-BE49-F238E27FC236}">
                <a16:creationId xmlns:a16="http://schemas.microsoft.com/office/drawing/2014/main" id="{46CB3A42-8E6C-84E0-D000-583E564CEE2E}"/>
              </a:ext>
            </a:extLst>
          </p:cNvPr>
          <p:cNvSpPr/>
          <p:nvPr/>
        </p:nvSpPr>
        <p:spPr>
          <a:xfrm>
            <a:off x="2933412" y="5230070"/>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4" name="Graphic 23" descr="Coins outline">
            <a:extLst>
              <a:ext uri="{FF2B5EF4-FFF2-40B4-BE49-F238E27FC236}">
                <a16:creationId xmlns:a16="http://schemas.microsoft.com/office/drawing/2014/main" id="{ED10D38F-626D-C4B0-F6A8-01319C471B0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4238" y="5224822"/>
            <a:ext cx="746264" cy="746264"/>
          </a:xfrm>
          <a:prstGeom prst="rect">
            <a:avLst/>
          </a:prstGeom>
        </p:spPr>
      </p:pic>
      <p:sp>
        <p:nvSpPr>
          <p:cNvPr id="25" name="TextBox 24">
            <a:extLst>
              <a:ext uri="{FF2B5EF4-FFF2-40B4-BE49-F238E27FC236}">
                <a16:creationId xmlns:a16="http://schemas.microsoft.com/office/drawing/2014/main" id="{B944C7FF-C10C-D4D2-E494-0FD9288EAEC3}"/>
              </a:ext>
            </a:extLst>
          </p:cNvPr>
          <p:cNvSpPr txBox="1"/>
          <p:nvPr/>
        </p:nvSpPr>
        <p:spPr>
          <a:xfrm>
            <a:off x="3743799" y="4466345"/>
            <a:ext cx="1650215"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a:ea typeface="Calibri"/>
                <a:cs typeface="Calibri"/>
              </a:rPr>
              <a:t>638</a:t>
            </a:r>
            <a:r>
              <a:rPr kumimoji="0" lang="en-GB" sz="2000" b="0" i="0" u="none" strike="noStrike" kern="1200" cap="none" spc="0" normalizeH="0" baseline="0" noProof="0" dirty="0">
                <a:ln>
                  <a:noFill/>
                </a:ln>
                <a:solidFill>
                  <a:prstClr val="white"/>
                </a:solidFill>
                <a:effectLst/>
                <a:uLnTx/>
                <a:uFillTx/>
                <a:latin typeface="Calibri"/>
                <a:ea typeface="Calibri"/>
                <a:cs typeface="Calibri"/>
              </a:rPr>
              <a:t> </a:t>
            </a:r>
            <a:r>
              <a:rPr kumimoji="0" lang="en-GB" sz="1100" b="0" i="0" u="none" strike="noStrike" kern="1200" cap="none" spc="0" normalizeH="0" baseline="0" noProof="0" dirty="0">
                <a:ln>
                  <a:noFill/>
                </a:ln>
                <a:solidFill>
                  <a:prstClr val="white"/>
                </a:solidFill>
                <a:effectLst/>
                <a:uLnTx/>
                <a:uFillTx/>
                <a:latin typeface="Calibri"/>
                <a:ea typeface="Calibri"/>
                <a:cs typeface="Calibri"/>
              </a:rPr>
              <a:t>beds in East London estate</a:t>
            </a:r>
            <a:endParaRPr kumimoji="0" lang="en-GB" sz="8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26" name="Rectangle 25">
            <a:extLst>
              <a:ext uri="{FF2B5EF4-FFF2-40B4-BE49-F238E27FC236}">
                <a16:creationId xmlns:a16="http://schemas.microsoft.com/office/drawing/2014/main" id="{E540A23F-F832-B5EF-A200-939FFF27DCEE}"/>
              </a:ext>
            </a:extLst>
          </p:cNvPr>
          <p:cNvSpPr/>
          <p:nvPr/>
        </p:nvSpPr>
        <p:spPr>
          <a:xfrm>
            <a:off x="364228" y="4429657"/>
            <a:ext cx="2456679" cy="756888"/>
          </a:xfrm>
          <a:prstGeom prst="rect">
            <a:avLst/>
          </a:prstGeom>
          <a:solidFill>
            <a:schemeClr val="accent1">
              <a:lumMod val="75000"/>
            </a:schemeClr>
          </a:solidFill>
          <a:ln w="12700" cap="flat" cmpd="sng" algn="ctr">
            <a:solidFill>
              <a:schemeClr val="accent1">
                <a:lumMod val="75000"/>
              </a:schemeClr>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Graphic 26" descr="Sleep outline">
            <a:extLst>
              <a:ext uri="{FF2B5EF4-FFF2-40B4-BE49-F238E27FC236}">
                <a16:creationId xmlns:a16="http://schemas.microsoft.com/office/drawing/2014/main" id="{AF84EE31-B6DE-2ADE-E571-CA5E0967DF0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44493" y="4280047"/>
            <a:ext cx="800449" cy="800449"/>
          </a:xfrm>
          <a:prstGeom prst="rect">
            <a:avLst/>
          </a:prstGeom>
        </p:spPr>
      </p:pic>
      <p:sp>
        <p:nvSpPr>
          <p:cNvPr id="28" name="TextBox 27">
            <a:extLst>
              <a:ext uri="{FF2B5EF4-FFF2-40B4-BE49-F238E27FC236}">
                <a16:creationId xmlns:a16="http://schemas.microsoft.com/office/drawing/2014/main" id="{80EA0733-2995-DC44-542B-7754668DFBB7}"/>
              </a:ext>
            </a:extLst>
          </p:cNvPr>
          <p:cNvSpPr txBox="1"/>
          <p:nvPr/>
        </p:nvSpPr>
        <p:spPr>
          <a:xfrm>
            <a:off x="273514" y="1583724"/>
            <a:ext cx="954107" cy="369332"/>
          </a:xfrm>
          <a:prstGeom prst="rect">
            <a:avLst/>
          </a:prstGeom>
          <a:noFill/>
        </p:spPr>
        <p:txBody>
          <a:bodyPr wrap="none" rtlCol="0">
            <a:spAutoFit/>
          </a:bodyPr>
          <a:lstStyle/>
          <a:p>
            <a:r>
              <a:rPr lang="en-GB" dirty="0"/>
              <a:t>London</a:t>
            </a:r>
          </a:p>
        </p:txBody>
      </p:sp>
      <p:sp>
        <p:nvSpPr>
          <p:cNvPr id="29" name="Rectangle 28">
            <a:extLst>
              <a:ext uri="{FF2B5EF4-FFF2-40B4-BE49-F238E27FC236}">
                <a16:creationId xmlns:a16="http://schemas.microsoft.com/office/drawing/2014/main" id="{898450A0-4948-1DA9-CB08-9DD3C5982A4C}"/>
              </a:ext>
            </a:extLst>
          </p:cNvPr>
          <p:cNvSpPr/>
          <p:nvPr/>
        </p:nvSpPr>
        <p:spPr>
          <a:xfrm>
            <a:off x="6578676" y="2009132"/>
            <a:ext cx="2456679" cy="760974"/>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4AB1051A-9459-30D7-D5B2-48D70AB33190}"/>
              </a:ext>
            </a:extLst>
          </p:cNvPr>
          <p:cNvSpPr txBox="1"/>
          <p:nvPr/>
        </p:nvSpPr>
        <p:spPr>
          <a:xfrm>
            <a:off x="7389746" y="2158240"/>
            <a:ext cx="1645609" cy="610066"/>
          </a:xfrm>
          <a:prstGeom prst="rect">
            <a:avLst/>
          </a:prstGeom>
          <a:noFill/>
        </p:spPr>
        <p:txBody>
          <a:bodyPr wrap="square" lIns="0" tIns="72000" rIns="0" bIns="0" rtlCol="0" anchor="t">
            <a:noAutofit/>
          </a:bodyPr>
          <a:lstStyle/>
          <a:p>
            <a:pPr defTabSz="914400">
              <a:lnSpc>
                <a:spcPct val="80000"/>
              </a:lnSpc>
              <a:spcAft>
                <a:spcPts val="300"/>
              </a:spcAft>
              <a:defRPr/>
            </a:pPr>
            <a:r>
              <a:rPr lang="en-GB" sz="2000" dirty="0">
                <a:solidFill>
                  <a:prstClr val="white"/>
                </a:solidFill>
                <a:latin typeface="Calibri"/>
                <a:ea typeface="Calibri"/>
                <a:cs typeface="Calibri"/>
              </a:rPr>
              <a:t> 64</a:t>
            </a:r>
            <a:r>
              <a:rPr kumimoji="0" lang="en-GB" sz="2000" b="0" i="0" u="none" strike="noStrike" kern="1200" cap="none" spc="0" normalizeH="0" baseline="0" noProof="0" dirty="0">
                <a:ln>
                  <a:noFill/>
                </a:ln>
                <a:solidFill>
                  <a:prstClr val="white"/>
                </a:solidFill>
                <a:effectLst/>
                <a:uLnTx/>
                <a:uFillTx/>
                <a:latin typeface="Calibri"/>
                <a:ea typeface="Calibri"/>
                <a:cs typeface="Calibri"/>
              </a:rPr>
              <a:t> </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Calibri"/>
                <a:cs typeface="Calibri"/>
              </a:rPr>
              <a:t>Properties</a:t>
            </a:r>
            <a:endParaRPr kumimoji="0" lang="en-GB" sz="2000" b="0" i="0" u="none" strike="noStrike" kern="1200" cap="none" spc="0" normalizeH="0" baseline="0" noProof="0" dirty="0">
              <a:ln>
                <a:noFill/>
              </a:ln>
              <a:solidFill>
                <a:prstClr val="white"/>
              </a:solidFill>
              <a:effectLst/>
              <a:uLnTx/>
              <a:uFillTx/>
              <a:latin typeface="Calibri"/>
              <a:ea typeface="Calibri"/>
              <a:cs typeface="Calibri"/>
            </a:endParaRPr>
          </a:p>
        </p:txBody>
      </p:sp>
      <p:pic>
        <p:nvPicPr>
          <p:cNvPr id="31" name="Graphic 30">
            <a:extLst>
              <a:ext uri="{FF2B5EF4-FFF2-40B4-BE49-F238E27FC236}">
                <a16:creationId xmlns:a16="http://schemas.microsoft.com/office/drawing/2014/main" id="{BE6D9B45-A562-8DCA-005D-69992716B61D}"/>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7352" y="2037885"/>
            <a:ext cx="702065" cy="702062"/>
          </a:xfrm>
          <a:prstGeom prst="rect">
            <a:avLst/>
          </a:prstGeom>
        </p:spPr>
      </p:pic>
      <p:sp>
        <p:nvSpPr>
          <p:cNvPr id="32" name="Rectangle 31">
            <a:extLst>
              <a:ext uri="{FF2B5EF4-FFF2-40B4-BE49-F238E27FC236}">
                <a16:creationId xmlns:a16="http://schemas.microsoft.com/office/drawing/2014/main" id="{DC29B043-6AEB-4B0F-BD50-7585B37DBA6B}"/>
              </a:ext>
            </a:extLst>
          </p:cNvPr>
          <p:cNvSpPr/>
          <p:nvPr/>
        </p:nvSpPr>
        <p:spPr>
          <a:xfrm>
            <a:off x="9166396" y="2003981"/>
            <a:ext cx="2456679" cy="766125"/>
          </a:xfrm>
          <a:prstGeom prst="rect">
            <a:avLst/>
          </a:prstGeom>
          <a:solidFill>
            <a:schemeClr val="accent1"/>
          </a:solidFill>
          <a:ln w="12700" cap="flat" cmpd="sng" algn="ctr">
            <a:solidFill>
              <a:schemeClr val="accent1"/>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9B1887B-589F-F472-B960-82108CE24429}"/>
              </a:ext>
            </a:extLst>
          </p:cNvPr>
          <p:cNvSpPr txBox="1"/>
          <p:nvPr/>
        </p:nvSpPr>
        <p:spPr>
          <a:xfrm>
            <a:off x="9977466" y="2153090"/>
            <a:ext cx="164560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a:ea typeface="Calibri"/>
                <a:cs typeface="Calibri"/>
              </a:rPr>
              <a:t>37,827 </a:t>
            </a:r>
            <a:r>
              <a:rPr lang="en-GB" sz="1100" dirty="0">
                <a:solidFill>
                  <a:prstClr val="white"/>
                </a:solidFill>
                <a:latin typeface="Calibri"/>
                <a:ea typeface="Calibri"/>
                <a:cs typeface="Calibri"/>
              </a:rPr>
              <a:t>sqm</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dirty="0">
                <a:solidFill>
                  <a:prstClr val="white"/>
                </a:solidFill>
                <a:latin typeface="Calibri"/>
                <a:ea typeface="Calibri"/>
                <a:cs typeface="Calibri"/>
              </a:rPr>
              <a:t>Total size of estate</a:t>
            </a:r>
            <a:endParaRPr lang="en-GB" sz="1100" b="0" i="0" u="none" strike="noStrike" kern="1200" cap="none" spc="0" normalizeH="0" baseline="0" noProof="0" dirty="0">
              <a:ln>
                <a:noFill/>
              </a:ln>
              <a:solidFill>
                <a:prstClr val="white"/>
              </a:solidFill>
              <a:effectLst/>
              <a:uLnTx/>
              <a:uFillTx/>
              <a:latin typeface="Calibri"/>
              <a:ea typeface="Calibri"/>
              <a:cs typeface="Calibri"/>
            </a:endParaRPr>
          </a:p>
        </p:txBody>
      </p:sp>
      <p:pic>
        <p:nvPicPr>
          <p:cNvPr id="34" name="Graphic 33">
            <a:extLst>
              <a:ext uri="{FF2B5EF4-FFF2-40B4-BE49-F238E27FC236}">
                <a16:creationId xmlns:a16="http://schemas.microsoft.com/office/drawing/2014/main" id="{DF86FCEA-478F-33EF-1C9F-D8E85C0397F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79322" y="2043034"/>
            <a:ext cx="651259" cy="651259"/>
          </a:xfrm>
          <a:prstGeom prst="rect">
            <a:avLst/>
          </a:prstGeom>
        </p:spPr>
      </p:pic>
      <p:sp>
        <p:nvSpPr>
          <p:cNvPr id="35" name="Rectangle 34">
            <a:extLst>
              <a:ext uri="{FF2B5EF4-FFF2-40B4-BE49-F238E27FC236}">
                <a16:creationId xmlns:a16="http://schemas.microsoft.com/office/drawing/2014/main" id="{C57F283C-C48D-C6D5-0EC0-3DB3ECFFEA6E}"/>
              </a:ext>
            </a:extLst>
          </p:cNvPr>
          <p:cNvSpPr/>
          <p:nvPr/>
        </p:nvSpPr>
        <p:spPr>
          <a:xfrm>
            <a:off x="6580587" y="2798412"/>
            <a:ext cx="2456679" cy="760974"/>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A062FE1F-F6E4-6B7E-A454-43A47A17BFD5}"/>
              </a:ext>
            </a:extLst>
          </p:cNvPr>
          <p:cNvSpPr/>
          <p:nvPr/>
        </p:nvSpPr>
        <p:spPr>
          <a:xfrm>
            <a:off x="9166696" y="2805475"/>
            <a:ext cx="2456679" cy="753910"/>
          </a:xfrm>
          <a:prstGeom prst="rect">
            <a:avLst/>
          </a:prstGeom>
          <a:solidFill>
            <a:schemeClr val="accent5"/>
          </a:solidFill>
          <a:ln w="12700" cap="flat" cmpd="sng" algn="ctr">
            <a:solidFill>
              <a:schemeClr val="accent5"/>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D7EEF2EE-E6DE-9208-F5E1-739F556D8DC2}"/>
              </a:ext>
            </a:extLst>
          </p:cNvPr>
          <p:cNvSpPr/>
          <p:nvPr/>
        </p:nvSpPr>
        <p:spPr>
          <a:xfrm>
            <a:off x="6580628" y="3593578"/>
            <a:ext cx="2456679" cy="760974"/>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EBC84C0E-68F7-4015-157F-6565AE2FB480}"/>
              </a:ext>
            </a:extLst>
          </p:cNvPr>
          <p:cNvSpPr txBox="1"/>
          <p:nvPr/>
        </p:nvSpPr>
        <p:spPr>
          <a:xfrm>
            <a:off x="7387092" y="3688476"/>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a:ea typeface="Calibri"/>
                <a:cs typeface="Calibri"/>
              </a:rPr>
              <a:t>85%</a:t>
            </a:r>
            <a:r>
              <a:rPr kumimoji="0" lang="en-GB" sz="2000" b="0" i="0" u="none" strike="noStrike" kern="1200" cap="none" spc="0" normalizeH="0" baseline="0" noProof="0" dirty="0">
                <a:ln>
                  <a:noFill/>
                </a:ln>
                <a:solidFill>
                  <a:prstClr val="white"/>
                </a:solidFill>
                <a:effectLst/>
                <a:uLnTx/>
                <a:uFillTx/>
                <a:latin typeface="Calibri"/>
                <a:ea typeface="Calibri"/>
                <a:cs typeface="Calibri"/>
              </a:rPr>
              <a:t> </a:t>
            </a:r>
            <a:r>
              <a:rPr lang="en-GB" sz="1100" dirty="0">
                <a:solidFill>
                  <a:prstClr val="white"/>
                </a:solidFill>
                <a:latin typeface="Calibri"/>
                <a:ea typeface="Calibri"/>
                <a:cs typeface="Calibri"/>
              </a:rPr>
              <a:t>of estate footprint</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dirty="0">
                <a:solidFill>
                  <a:prstClr val="white"/>
                </a:solidFill>
                <a:latin typeface="Calibri"/>
                <a:ea typeface="Calibri"/>
                <a:cs typeface="Calibri"/>
              </a:rPr>
              <a:t>is clinical</a:t>
            </a:r>
            <a:endParaRPr kumimoji="0" lang="en-GB" sz="2000" b="0" i="0" u="none" strike="noStrike" kern="1200" cap="none" spc="0" normalizeH="0" baseline="0" noProof="0" dirty="0">
              <a:ln>
                <a:noFill/>
              </a:ln>
              <a:solidFill>
                <a:prstClr val="white"/>
              </a:solidFill>
              <a:effectLst/>
              <a:uLnTx/>
              <a:uFillTx/>
              <a:latin typeface="Calibri"/>
              <a:ea typeface="Calibri"/>
              <a:cs typeface="Calibri"/>
            </a:endParaRPr>
          </a:p>
        </p:txBody>
      </p:sp>
      <p:sp>
        <p:nvSpPr>
          <p:cNvPr id="39" name="Rectangle 38">
            <a:extLst>
              <a:ext uri="{FF2B5EF4-FFF2-40B4-BE49-F238E27FC236}">
                <a16:creationId xmlns:a16="http://schemas.microsoft.com/office/drawing/2014/main" id="{DCCFF205-F9A2-5CC6-1239-4CA4808CDCD1}"/>
              </a:ext>
            </a:extLst>
          </p:cNvPr>
          <p:cNvSpPr/>
          <p:nvPr/>
        </p:nvSpPr>
        <p:spPr>
          <a:xfrm>
            <a:off x="9168348" y="3590974"/>
            <a:ext cx="2456679" cy="761120"/>
          </a:xfrm>
          <a:prstGeom prst="rect">
            <a:avLst/>
          </a:prstGeom>
          <a:solidFill>
            <a:schemeClr val="accent4"/>
          </a:solidFill>
          <a:ln w="12700" cap="flat" cmpd="sng" algn="ctr">
            <a:solidFill>
              <a:schemeClr val="accent4"/>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0" name="Graphic 39" descr="Stethoscope outline">
            <a:extLst>
              <a:ext uri="{FF2B5EF4-FFF2-40B4-BE49-F238E27FC236}">
                <a16:creationId xmlns:a16="http://schemas.microsoft.com/office/drawing/2014/main" id="{1EE15144-2228-0551-FE02-3214278ACB3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81240" y="3634383"/>
            <a:ext cx="647399" cy="647399"/>
          </a:xfrm>
          <a:prstGeom prst="rect">
            <a:avLst/>
          </a:prstGeom>
        </p:spPr>
      </p:pic>
      <p:sp>
        <p:nvSpPr>
          <p:cNvPr id="41" name="Rectangle 40">
            <a:extLst>
              <a:ext uri="{FF2B5EF4-FFF2-40B4-BE49-F238E27FC236}">
                <a16:creationId xmlns:a16="http://schemas.microsoft.com/office/drawing/2014/main" id="{C57D64AF-4BED-92B2-236B-0EFA30BF404D}"/>
              </a:ext>
            </a:extLst>
          </p:cNvPr>
          <p:cNvSpPr/>
          <p:nvPr/>
        </p:nvSpPr>
        <p:spPr>
          <a:xfrm>
            <a:off x="6581114" y="4399008"/>
            <a:ext cx="2456679" cy="760974"/>
          </a:xfrm>
          <a:prstGeom prst="rect">
            <a:avLst/>
          </a:prstGeom>
          <a:solidFill>
            <a:schemeClr val="accent3"/>
          </a:solidFill>
          <a:ln w="12700" cap="flat" cmpd="sng" algn="ctr">
            <a:solidFill>
              <a:schemeClr val="accent3"/>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03B90157-6BAA-C8C9-BDAD-2102FEDC33F8}"/>
              </a:ext>
            </a:extLst>
          </p:cNvPr>
          <p:cNvSpPr txBox="1"/>
          <p:nvPr/>
        </p:nvSpPr>
        <p:spPr>
          <a:xfrm>
            <a:off x="10017483" y="3624520"/>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a:ea typeface="Calibri"/>
                <a:cs typeface="Calibri"/>
              </a:rPr>
              <a:t>40% </a:t>
            </a:r>
            <a:r>
              <a:rPr lang="en-GB" sz="1100" dirty="0">
                <a:solidFill>
                  <a:prstClr val="white"/>
                </a:solidFill>
                <a:latin typeface="Calibri"/>
                <a:ea typeface="Calibri"/>
                <a:cs typeface="Calibri"/>
              </a:rPr>
              <a:t>of estate in Bedfordshire and Luton is </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Calibri"/>
                <a:cs typeface="Calibri"/>
              </a:rPr>
              <a:t>Older than 40 year</a:t>
            </a:r>
            <a:r>
              <a:rPr lang="en-GB" sz="1100" dirty="0">
                <a:solidFill>
                  <a:prstClr val="white"/>
                </a:solidFill>
                <a:latin typeface="Calibri"/>
                <a:ea typeface="Calibri"/>
                <a:cs typeface="Calibri"/>
              </a:rPr>
              <a:t>s old</a:t>
            </a:r>
            <a:endParaRPr lang="en-GB" sz="1100" b="0" i="0" u="none" strike="noStrike" kern="1200" cap="none" spc="0" normalizeH="0" baseline="0" noProof="0" dirty="0">
              <a:ln>
                <a:noFill/>
              </a:ln>
              <a:solidFill>
                <a:prstClr val="white"/>
              </a:solidFill>
              <a:effectLst/>
              <a:uLnTx/>
              <a:uFillTx/>
              <a:latin typeface="Calibri"/>
              <a:ea typeface="Calibri"/>
              <a:cs typeface="Calibri"/>
            </a:endParaRPr>
          </a:p>
        </p:txBody>
      </p:sp>
      <p:pic>
        <p:nvPicPr>
          <p:cNvPr id="43" name="Graphic 42">
            <a:extLst>
              <a:ext uri="{FF2B5EF4-FFF2-40B4-BE49-F238E27FC236}">
                <a16:creationId xmlns:a16="http://schemas.microsoft.com/office/drawing/2014/main" id="{B3E2FA24-1546-6441-4224-A0DB6178D543}"/>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206528" y="3596710"/>
            <a:ext cx="708551" cy="708551"/>
          </a:xfrm>
          <a:prstGeom prst="rect">
            <a:avLst/>
          </a:prstGeom>
        </p:spPr>
      </p:pic>
      <p:sp>
        <p:nvSpPr>
          <p:cNvPr id="44" name="Rectangle 43">
            <a:extLst>
              <a:ext uri="{FF2B5EF4-FFF2-40B4-BE49-F238E27FC236}">
                <a16:creationId xmlns:a16="http://schemas.microsoft.com/office/drawing/2014/main" id="{179624A4-BA00-7194-CFCB-96AFCE955DFA}"/>
              </a:ext>
            </a:extLst>
          </p:cNvPr>
          <p:cNvSpPr/>
          <p:nvPr/>
        </p:nvSpPr>
        <p:spPr>
          <a:xfrm>
            <a:off x="6577351" y="5239658"/>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0FA75FAA-E476-2DB2-29FC-5AE055631290}"/>
              </a:ext>
            </a:extLst>
          </p:cNvPr>
          <p:cNvSpPr/>
          <p:nvPr/>
        </p:nvSpPr>
        <p:spPr>
          <a:xfrm>
            <a:off x="9165071" y="5243744"/>
            <a:ext cx="2456679" cy="760974"/>
          </a:xfrm>
          <a:prstGeom prst="rect">
            <a:avLst/>
          </a:prstGeom>
          <a:solidFill>
            <a:schemeClr val="accent2"/>
          </a:solidFill>
          <a:ln w="12700" cap="flat" cmpd="sng" algn="ctr">
            <a:solidFill>
              <a:schemeClr val="accent2"/>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29F29D27-C6E1-E406-6C63-EBE4B214923C}"/>
              </a:ext>
            </a:extLst>
          </p:cNvPr>
          <p:cNvSpPr/>
          <p:nvPr/>
        </p:nvSpPr>
        <p:spPr>
          <a:xfrm>
            <a:off x="9165071" y="4389344"/>
            <a:ext cx="2456679" cy="756888"/>
          </a:xfrm>
          <a:prstGeom prst="rect">
            <a:avLst/>
          </a:prstGeom>
          <a:solidFill>
            <a:schemeClr val="accent1">
              <a:lumMod val="75000"/>
            </a:schemeClr>
          </a:solidFill>
          <a:ln w="12700" cap="flat" cmpd="sng" algn="ctr">
            <a:solidFill>
              <a:schemeClr val="accent1">
                <a:lumMod val="75000"/>
              </a:schemeClr>
            </a:solidFill>
            <a:prstDash val="solid"/>
            <a:miter lim="800000"/>
          </a:ln>
          <a:effectLst/>
        </p:spPr>
        <p:txBody>
          <a:bodyPr rtlCol="0"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93C1BE0D-E177-C2BE-66E5-270CE336A042}"/>
              </a:ext>
            </a:extLst>
          </p:cNvPr>
          <p:cNvSpPr txBox="1"/>
          <p:nvPr/>
        </p:nvSpPr>
        <p:spPr>
          <a:xfrm>
            <a:off x="9971536" y="4446142"/>
            <a:ext cx="1584920" cy="610066"/>
          </a:xfrm>
          <a:prstGeom prst="rect">
            <a:avLst/>
          </a:prstGeom>
          <a:noFill/>
        </p:spPr>
        <p:txBody>
          <a:bodyPr wrap="square" lIns="0" tIns="72000" rIns="0" bIns="0" rtlCol="0">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dirty="0">
                <a:solidFill>
                  <a:prstClr val="white"/>
                </a:solidFill>
                <a:latin typeface="Calibri" panose="020F0502020204030204" pitchFamily="34" charset="0"/>
                <a:ea typeface="Calibri" panose="020F0502020204030204" pitchFamily="34" charset="0"/>
                <a:cs typeface="Calibri" panose="020F0502020204030204" pitchFamily="34" charset="0"/>
              </a:rPr>
              <a:t>204 </a:t>
            </a:r>
            <a:r>
              <a:rPr kumimoji="0" lang="en-GB"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beds in Bedfordshire and Luton estate</a:t>
            </a:r>
            <a:endParaRPr kumimoji="0" lang="en-GB" sz="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Graphic 47" descr="Sleep outline">
            <a:extLst>
              <a:ext uri="{FF2B5EF4-FFF2-40B4-BE49-F238E27FC236}">
                <a16:creationId xmlns:a16="http://schemas.microsoft.com/office/drawing/2014/main" id="{4DCF8DCF-F9AA-BF26-AFDB-8EBB17C5796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67957" y="4338429"/>
            <a:ext cx="800449" cy="800449"/>
          </a:xfrm>
          <a:prstGeom prst="rect">
            <a:avLst/>
          </a:prstGeom>
        </p:spPr>
      </p:pic>
      <p:sp>
        <p:nvSpPr>
          <p:cNvPr id="49" name="TextBox 48">
            <a:extLst>
              <a:ext uri="{FF2B5EF4-FFF2-40B4-BE49-F238E27FC236}">
                <a16:creationId xmlns:a16="http://schemas.microsoft.com/office/drawing/2014/main" id="{C8C43C56-4FE0-8218-4523-6BE360462138}"/>
              </a:ext>
            </a:extLst>
          </p:cNvPr>
          <p:cNvSpPr txBox="1"/>
          <p:nvPr/>
        </p:nvSpPr>
        <p:spPr>
          <a:xfrm>
            <a:off x="6572276" y="1573905"/>
            <a:ext cx="1569660" cy="369332"/>
          </a:xfrm>
          <a:prstGeom prst="rect">
            <a:avLst/>
          </a:prstGeom>
          <a:noFill/>
        </p:spPr>
        <p:txBody>
          <a:bodyPr wrap="none" rtlCol="0">
            <a:spAutoFit/>
          </a:bodyPr>
          <a:lstStyle/>
          <a:p>
            <a:r>
              <a:rPr lang="en-GB" dirty="0"/>
              <a:t>Luton &amp; Beds</a:t>
            </a:r>
          </a:p>
        </p:txBody>
      </p:sp>
      <p:sp>
        <p:nvSpPr>
          <p:cNvPr id="50" name="TextBox 49">
            <a:extLst>
              <a:ext uri="{FF2B5EF4-FFF2-40B4-BE49-F238E27FC236}">
                <a16:creationId xmlns:a16="http://schemas.microsoft.com/office/drawing/2014/main" id="{FB4CD269-02E7-4E64-0F8E-EA2E4C5551A6}"/>
              </a:ext>
            </a:extLst>
          </p:cNvPr>
          <p:cNvSpPr txBox="1"/>
          <p:nvPr/>
        </p:nvSpPr>
        <p:spPr>
          <a:xfrm>
            <a:off x="3669290" y="5322184"/>
            <a:ext cx="1707542" cy="645101"/>
          </a:xfrm>
          <a:prstGeom prst="rect">
            <a:avLst/>
          </a:prstGeom>
          <a:noFill/>
        </p:spPr>
        <p:txBody>
          <a:bodyPr wrap="square" lIns="0" tIns="72000" rIns="0" bIns="0" rtlCol="0" anchor="t">
            <a:noAutofit/>
          </a:bodyPr>
          <a:lstStyle/>
          <a:p>
            <a:pPr defTabSz="914400">
              <a:lnSpc>
                <a:spcPct val="80000"/>
              </a:lnSpc>
              <a:spcAft>
                <a:spcPts val="300"/>
              </a:spcAft>
              <a:defRPr/>
            </a:pPr>
            <a:r>
              <a:rPr lang="en-GB" sz="2000" dirty="0">
                <a:solidFill>
                  <a:prstClr val="white"/>
                </a:solidFill>
                <a:latin typeface="Calibri"/>
                <a:ea typeface="Calibri"/>
                <a:cs typeface="Calibri"/>
              </a:rPr>
              <a:t>£190m </a:t>
            </a:r>
            <a:r>
              <a:rPr lang="en-GB" sz="1100" dirty="0">
                <a:solidFill>
                  <a:prstClr val="white"/>
                </a:solidFill>
                <a:latin typeface="Calibri"/>
                <a:ea typeface="Calibri"/>
                <a:cs typeface="Calibri"/>
              </a:rPr>
              <a:t>Value of Freehold assets </a:t>
            </a:r>
          </a:p>
          <a:p>
            <a:pPr defTabSz="914400">
              <a:lnSpc>
                <a:spcPct val="80000"/>
              </a:lnSpc>
              <a:spcAft>
                <a:spcPts val="300"/>
              </a:spcAft>
              <a:defRPr/>
            </a:pPr>
            <a:r>
              <a:rPr lang="en-GB" sz="1100" dirty="0">
                <a:solidFill>
                  <a:prstClr val="white"/>
                </a:solidFill>
                <a:latin typeface="Calibri"/>
                <a:ea typeface="Calibri"/>
                <a:cs typeface="Calibri"/>
              </a:rPr>
              <a:t>*based 24/25 asset valuation </a:t>
            </a:r>
          </a:p>
        </p:txBody>
      </p:sp>
      <p:pic>
        <p:nvPicPr>
          <p:cNvPr id="51" name="Graphic 50">
            <a:extLst>
              <a:ext uri="{FF2B5EF4-FFF2-40B4-BE49-F238E27FC236}">
                <a16:creationId xmlns:a16="http://schemas.microsoft.com/office/drawing/2014/main" id="{6265C080-CBE0-78AA-6C93-3B5F2ABB845E}"/>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27794" y="5164600"/>
            <a:ext cx="782519" cy="782519"/>
          </a:xfrm>
          <a:prstGeom prst="rect">
            <a:avLst/>
          </a:prstGeom>
        </p:spPr>
      </p:pic>
      <p:sp>
        <p:nvSpPr>
          <p:cNvPr id="52" name="TextBox 51">
            <a:extLst>
              <a:ext uri="{FF2B5EF4-FFF2-40B4-BE49-F238E27FC236}">
                <a16:creationId xmlns:a16="http://schemas.microsoft.com/office/drawing/2014/main" id="{C747C2FD-D885-1144-5783-872A1EABB2D8}"/>
              </a:ext>
            </a:extLst>
          </p:cNvPr>
          <p:cNvSpPr txBox="1"/>
          <p:nvPr/>
        </p:nvSpPr>
        <p:spPr>
          <a:xfrm>
            <a:off x="1183975" y="4527791"/>
            <a:ext cx="1811319" cy="610066"/>
          </a:xfrm>
          <a:prstGeom prst="rect">
            <a:avLst/>
          </a:prstGeom>
          <a:noFill/>
        </p:spPr>
        <p:txBody>
          <a:bodyPr wrap="square" lIns="0" tIns="72000" rIns="0" bIns="0" rtlCol="0" anchor="t">
            <a:noAutofit/>
          </a:bodyPr>
          <a:lstStyle/>
          <a:p>
            <a:pPr defTabSz="914400">
              <a:lnSpc>
                <a:spcPct val="80000"/>
              </a:lnSpc>
              <a:spcAft>
                <a:spcPts val="300"/>
              </a:spcAft>
              <a:defRPr/>
            </a:pPr>
            <a:r>
              <a:rPr lang="en-GB" sz="2000" dirty="0">
                <a:solidFill>
                  <a:prstClr val="white"/>
                </a:solidFill>
                <a:latin typeface="Calibri"/>
                <a:ea typeface="Calibri"/>
                <a:cs typeface="Calibri"/>
              </a:rPr>
              <a:t>60% </a:t>
            </a:r>
            <a:r>
              <a:rPr lang="en-GB" sz="1100" dirty="0">
                <a:solidFill>
                  <a:prstClr val="white"/>
                </a:solidFill>
                <a:latin typeface="Calibri"/>
                <a:ea typeface="Calibri"/>
                <a:cs typeface="Calibri"/>
              </a:rPr>
              <a:t>in partner buildings</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Calibri"/>
                <a:cs typeface="Calibri"/>
              </a:rPr>
              <a:t>Ba</a:t>
            </a:r>
            <a:r>
              <a:rPr lang="en-GB" sz="1100" dirty="0" err="1">
                <a:solidFill>
                  <a:prstClr val="white"/>
                </a:solidFill>
                <a:latin typeface="Calibri"/>
                <a:ea typeface="Calibri"/>
                <a:cs typeface="Calibri"/>
              </a:rPr>
              <a:t>sed</a:t>
            </a:r>
            <a:r>
              <a:rPr lang="en-GB" sz="1100">
                <a:solidFill>
                  <a:prstClr val="white"/>
                </a:solidFill>
                <a:latin typeface="Calibri"/>
                <a:ea typeface="Calibri"/>
                <a:cs typeface="Calibri"/>
              </a:rPr>
              <a:t> on sqm</a:t>
            </a:r>
            <a:endParaRPr lang="en-GB" sz="1100" b="0" i="0" u="none" strike="noStrike" kern="1200" cap="none" spc="0" normalizeH="0" baseline="0" noProof="0">
              <a:ln>
                <a:noFill/>
              </a:ln>
              <a:solidFill>
                <a:prstClr val="white"/>
              </a:solidFill>
              <a:effectLst/>
              <a:uLnTx/>
              <a:uFillTx/>
              <a:latin typeface="Calibri"/>
              <a:ea typeface="Calibri"/>
              <a:cs typeface="Calibri"/>
            </a:endParaRPr>
          </a:p>
        </p:txBody>
      </p:sp>
      <p:pic>
        <p:nvPicPr>
          <p:cNvPr id="53" name="Graphic 52" descr="Handshake outline">
            <a:extLst>
              <a:ext uri="{FF2B5EF4-FFF2-40B4-BE49-F238E27FC236}">
                <a16:creationId xmlns:a16="http://schemas.microsoft.com/office/drawing/2014/main" id="{DB328DB6-96ED-98BE-7DD6-BE05E2DBD35D}"/>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5754" y="4545308"/>
            <a:ext cx="645359" cy="610066"/>
          </a:xfrm>
          <a:prstGeom prst="rect">
            <a:avLst/>
          </a:prstGeom>
        </p:spPr>
      </p:pic>
      <p:pic>
        <p:nvPicPr>
          <p:cNvPr id="54" name="Graphic 53">
            <a:extLst>
              <a:ext uri="{FF2B5EF4-FFF2-40B4-BE49-F238E27FC236}">
                <a16:creationId xmlns:a16="http://schemas.microsoft.com/office/drawing/2014/main" id="{8696D00F-0ABC-234C-2D2C-DA332CDAAFF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98517" y="4362403"/>
            <a:ext cx="758589" cy="754495"/>
          </a:xfrm>
          <a:prstGeom prst="rect">
            <a:avLst/>
          </a:prstGeom>
        </p:spPr>
      </p:pic>
      <p:sp>
        <p:nvSpPr>
          <p:cNvPr id="55" name="TextBox 54">
            <a:extLst>
              <a:ext uri="{FF2B5EF4-FFF2-40B4-BE49-F238E27FC236}">
                <a16:creationId xmlns:a16="http://schemas.microsoft.com/office/drawing/2014/main" id="{3FA90E9E-6233-69D6-75C3-FD37FAB70A35}"/>
              </a:ext>
            </a:extLst>
          </p:cNvPr>
          <p:cNvSpPr txBox="1"/>
          <p:nvPr/>
        </p:nvSpPr>
        <p:spPr>
          <a:xfrm>
            <a:off x="7478785" y="5216010"/>
            <a:ext cx="1584920"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a:ea typeface="Calibri"/>
                <a:cs typeface="Calibri"/>
              </a:rPr>
              <a:t>£228 </a:t>
            </a:r>
            <a:r>
              <a:rPr kumimoji="0" lang="en-GB" sz="1100" b="0" i="0" u="none" strike="noStrike" kern="1200" cap="none" spc="0" normalizeH="0" baseline="0" noProof="0">
                <a:ln>
                  <a:noFill/>
                </a:ln>
                <a:solidFill>
                  <a:prstClr val="white"/>
                </a:solidFill>
                <a:effectLst/>
                <a:uLnTx/>
                <a:uFillTx/>
                <a:latin typeface="Calibri"/>
                <a:ea typeface="Calibri"/>
                <a:cs typeface="Calibri"/>
              </a:rPr>
              <a:t>m2 average cost of leasehold occupation in  Bedfordshire &amp; Luton </a:t>
            </a:r>
            <a:r>
              <a:rPr kumimoji="0" lang="en-GB" sz="800" b="0" i="0" u="none" strike="noStrike" kern="1200" cap="none" spc="0" normalizeH="0" baseline="0" noProof="0">
                <a:ln>
                  <a:noFill/>
                </a:ln>
                <a:solidFill>
                  <a:prstClr val="white"/>
                </a:solidFill>
                <a:effectLst/>
                <a:uLnTx/>
                <a:uFillTx/>
                <a:latin typeface="Calibri"/>
                <a:ea typeface="Calibri"/>
                <a:cs typeface="Calibri"/>
              </a:rPr>
              <a:t>(rent, S.C. </a:t>
            </a:r>
            <a:r>
              <a:rPr lang="en-GB" sz="800">
                <a:solidFill>
                  <a:prstClr val="white"/>
                </a:solidFill>
                <a:latin typeface="Calibri"/>
                <a:ea typeface="Calibri"/>
                <a:cs typeface="Calibri"/>
              </a:rPr>
              <a:t>&amp; rates)</a:t>
            </a:r>
            <a:endParaRPr kumimoji="0" lang="en-GB" sz="800" b="0" i="0" u="none" strike="noStrike" kern="1200" cap="none" spc="0" normalizeH="0" baseline="0" noProof="0">
              <a:ln>
                <a:noFill/>
              </a:ln>
              <a:solidFill>
                <a:prstClr val="white"/>
              </a:solidFill>
              <a:effectLst/>
              <a:uLnTx/>
              <a:uFillTx/>
              <a:latin typeface="Calibri"/>
              <a:ea typeface="Calibri"/>
              <a:cs typeface="Calibri"/>
            </a:endParaRPr>
          </a:p>
        </p:txBody>
      </p:sp>
      <p:pic>
        <p:nvPicPr>
          <p:cNvPr id="56" name="Graphic 55" descr="Coins outline">
            <a:extLst>
              <a:ext uri="{FF2B5EF4-FFF2-40B4-BE49-F238E27FC236}">
                <a16:creationId xmlns:a16="http://schemas.microsoft.com/office/drawing/2014/main" id="{DCE05BD0-017F-75C6-F6B5-B465D890A17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36248" y="5162481"/>
            <a:ext cx="746264" cy="746264"/>
          </a:xfrm>
          <a:prstGeom prst="rect">
            <a:avLst/>
          </a:prstGeom>
        </p:spPr>
      </p:pic>
      <p:sp>
        <p:nvSpPr>
          <p:cNvPr id="57" name="TextBox 56">
            <a:extLst>
              <a:ext uri="{FF2B5EF4-FFF2-40B4-BE49-F238E27FC236}">
                <a16:creationId xmlns:a16="http://schemas.microsoft.com/office/drawing/2014/main" id="{61787BDA-2A1B-1777-58ED-13BAB7FE1A68}"/>
              </a:ext>
            </a:extLst>
          </p:cNvPr>
          <p:cNvSpPr txBox="1"/>
          <p:nvPr/>
        </p:nvSpPr>
        <p:spPr>
          <a:xfrm>
            <a:off x="9753467" y="5267584"/>
            <a:ext cx="2014091" cy="601307"/>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a:ea typeface="Calibri"/>
                <a:cs typeface="Calibri"/>
              </a:rPr>
              <a:t>£41m </a:t>
            </a:r>
            <a:r>
              <a:rPr lang="en-GB" sz="1100">
                <a:solidFill>
                  <a:prstClr val="white"/>
                </a:solidFill>
                <a:latin typeface="Calibri"/>
                <a:ea typeface="Calibri"/>
                <a:cs typeface="Calibri"/>
              </a:rPr>
              <a:t>Value of Freehold assets</a:t>
            </a:r>
          </a:p>
          <a:p>
            <a:pPr defTabSz="914400">
              <a:lnSpc>
                <a:spcPct val="80000"/>
              </a:lnSpc>
              <a:spcAft>
                <a:spcPts val="300"/>
              </a:spcAft>
              <a:defRPr/>
            </a:pPr>
            <a:r>
              <a:rPr lang="en-GB" sz="1100">
                <a:solidFill>
                  <a:prstClr val="white"/>
                </a:solidFill>
                <a:latin typeface="Calibri"/>
                <a:ea typeface="Calibri"/>
                <a:cs typeface="Calibri"/>
              </a:rPr>
              <a:t>*based on 24/25 asset valuation</a:t>
            </a:r>
          </a:p>
        </p:txBody>
      </p:sp>
      <p:pic>
        <p:nvPicPr>
          <p:cNvPr id="58" name="Graphic 57">
            <a:extLst>
              <a:ext uri="{FF2B5EF4-FFF2-40B4-BE49-F238E27FC236}">
                <a16:creationId xmlns:a16="http://schemas.microsoft.com/office/drawing/2014/main" id="{3D41C98D-C3CF-5351-AE17-FA8CC183E122}"/>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11424" y="5180957"/>
            <a:ext cx="782519" cy="782519"/>
          </a:xfrm>
          <a:prstGeom prst="rect">
            <a:avLst/>
          </a:prstGeom>
        </p:spPr>
      </p:pic>
      <p:sp>
        <p:nvSpPr>
          <p:cNvPr id="59" name="TextBox 58">
            <a:extLst>
              <a:ext uri="{FF2B5EF4-FFF2-40B4-BE49-F238E27FC236}">
                <a16:creationId xmlns:a16="http://schemas.microsoft.com/office/drawing/2014/main" id="{5F9A4421-EFD9-01BC-2BD6-E5A66CFE8B56}"/>
              </a:ext>
            </a:extLst>
          </p:cNvPr>
          <p:cNvSpPr txBox="1"/>
          <p:nvPr/>
        </p:nvSpPr>
        <p:spPr>
          <a:xfrm>
            <a:off x="10095660" y="2866332"/>
            <a:ext cx="1811319"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2000">
                <a:solidFill>
                  <a:prstClr val="white"/>
                </a:solidFill>
                <a:latin typeface="Calibri"/>
                <a:ea typeface="Calibri"/>
                <a:cs typeface="Calibri"/>
              </a:rPr>
              <a:t>35%</a:t>
            </a:r>
            <a:r>
              <a:rPr kumimoji="0" lang="en-GB" sz="2000" b="0" i="0" u="none" strike="noStrike" kern="1200" cap="none" spc="0" normalizeH="0" baseline="0" noProof="0">
                <a:ln>
                  <a:noFill/>
                </a:ln>
                <a:solidFill>
                  <a:prstClr val="white"/>
                </a:solidFill>
                <a:effectLst/>
                <a:uLnTx/>
                <a:uFillTx/>
                <a:latin typeface="Calibri"/>
                <a:ea typeface="Calibri"/>
                <a:cs typeface="Calibri"/>
              </a:rPr>
              <a:t>  </a:t>
            </a:r>
            <a:r>
              <a:rPr lang="en-GB" sz="1100">
                <a:solidFill>
                  <a:prstClr val="white"/>
                </a:solidFill>
                <a:latin typeface="Calibri"/>
                <a:ea typeface="Calibri"/>
                <a:cs typeface="Calibri"/>
              </a:rPr>
              <a:t>Leasehold</a:t>
            </a:r>
          </a:p>
          <a:p>
            <a:pPr marL="0" marR="0" lvl="0" indent="0" algn="l" defTabSz="914400" rtl="0" eaLnBrk="1" fontAlgn="auto" latinLnBrk="0" hangingPunct="1">
              <a:lnSpc>
                <a:spcPct val="80000"/>
              </a:lnSpc>
              <a:spcBef>
                <a:spcPts val="0"/>
              </a:spcBef>
              <a:spcAft>
                <a:spcPts val="300"/>
              </a:spcAft>
              <a:buClrTx/>
              <a:buSzTx/>
              <a:buFontTx/>
              <a:buNone/>
              <a:tabLst/>
              <a:defRPr/>
            </a:pPr>
            <a:r>
              <a:rPr lang="en-GB" sz="1100">
                <a:solidFill>
                  <a:prstClr val="white"/>
                </a:solidFill>
                <a:latin typeface="Calibri"/>
                <a:ea typeface="Calibri"/>
                <a:cs typeface="Calibri"/>
              </a:rPr>
              <a:t>Based on sqm</a:t>
            </a:r>
            <a:endParaRPr kumimoji="0" lang="en-GB" sz="2000" b="0" i="0" u="none" strike="noStrike" kern="1200" cap="none" spc="0" normalizeH="0" baseline="0" noProof="0">
              <a:ln>
                <a:noFill/>
              </a:ln>
              <a:solidFill>
                <a:prstClr val="white"/>
              </a:solidFill>
              <a:effectLst/>
              <a:uLnTx/>
              <a:uFillTx/>
              <a:latin typeface="Calibri"/>
              <a:ea typeface="Calibri"/>
              <a:cs typeface="Calibri"/>
            </a:endParaRPr>
          </a:p>
        </p:txBody>
      </p:sp>
      <p:pic>
        <p:nvPicPr>
          <p:cNvPr id="60" name="Graphic 59">
            <a:extLst>
              <a:ext uri="{FF2B5EF4-FFF2-40B4-BE49-F238E27FC236}">
                <a16:creationId xmlns:a16="http://schemas.microsoft.com/office/drawing/2014/main" id="{5E448B03-3CE5-DE6D-537F-C456A07B614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85960" y="2816012"/>
            <a:ext cx="758589" cy="754495"/>
          </a:xfrm>
          <a:prstGeom prst="rect">
            <a:avLst/>
          </a:prstGeom>
        </p:spPr>
      </p:pic>
      <p:sp>
        <p:nvSpPr>
          <p:cNvPr id="61" name="TextBox 60">
            <a:extLst>
              <a:ext uri="{FF2B5EF4-FFF2-40B4-BE49-F238E27FC236}">
                <a16:creationId xmlns:a16="http://schemas.microsoft.com/office/drawing/2014/main" id="{2102635B-33C5-C6A8-C82E-066F4EACC5D1}"/>
              </a:ext>
            </a:extLst>
          </p:cNvPr>
          <p:cNvSpPr txBox="1"/>
          <p:nvPr/>
        </p:nvSpPr>
        <p:spPr>
          <a:xfrm>
            <a:off x="7557505" y="2807833"/>
            <a:ext cx="1581385" cy="610066"/>
          </a:xfrm>
          <a:prstGeom prst="rect">
            <a:avLst/>
          </a:prstGeom>
          <a:noFill/>
        </p:spPr>
        <p:txBody>
          <a:bodyPr wrap="square" lIns="0" tIns="72000" rIns="0" bIns="0" rtlCol="0" anchor="t">
            <a:noAutofit/>
          </a:bodyPr>
          <a:lstStyle/>
          <a:p>
            <a:pPr marL="0" marR="0" lvl="0" indent="0" algn="l" defTabSz="914400" rtl="0" eaLnBrk="1" fontAlgn="auto" latinLnBrk="0" hangingPunct="1">
              <a:lnSpc>
                <a:spcPct val="80000"/>
              </a:lnSpc>
              <a:spcBef>
                <a:spcPts val="0"/>
              </a:spcBef>
              <a:spcAft>
                <a:spcPts val="300"/>
              </a:spcAft>
              <a:buClrTx/>
              <a:buSzTx/>
              <a:buFontTx/>
              <a:buNone/>
              <a:tabLst/>
              <a:defRPr/>
            </a:pPr>
            <a:r>
              <a:rPr lang="en-GB" sz="1400">
                <a:solidFill>
                  <a:prstClr val="white"/>
                </a:solidFill>
                <a:latin typeface="Calibri"/>
                <a:ea typeface="Calibri"/>
                <a:cs typeface="Calibri"/>
              </a:rPr>
              <a:t>39 leasehold properties can be exited on the next 5 years </a:t>
            </a:r>
            <a:endParaRPr kumimoji="0" lang="en-GB" sz="900" b="0" i="0" u="none" strike="noStrike" kern="1200" cap="none" spc="0" normalizeH="0" baseline="0" noProof="0">
              <a:ln>
                <a:noFill/>
              </a:ln>
              <a:solidFill>
                <a:prstClr val="white"/>
              </a:solidFill>
              <a:effectLst/>
              <a:uLnTx/>
              <a:uFillTx/>
              <a:latin typeface="Calibri"/>
              <a:ea typeface="Calibri"/>
              <a:cs typeface="Calibri"/>
            </a:endParaRPr>
          </a:p>
        </p:txBody>
      </p:sp>
      <p:pic>
        <p:nvPicPr>
          <p:cNvPr id="62" name="Graphic 61">
            <a:extLst>
              <a:ext uri="{FF2B5EF4-FFF2-40B4-BE49-F238E27FC236}">
                <a16:creationId xmlns:a16="http://schemas.microsoft.com/office/drawing/2014/main" id="{31B02014-B83D-C8ED-2A23-58C6B5847545}"/>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24982" y="2746002"/>
            <a:ext cx="782519" cy="782519"/>
          </a:xfrm>
          <a:prstGeom prst="rect">
            <a:avLst/>
          </a:prstGeom>
        </p:spPr>
      </p:pic>
      <p:sp>
        <p:nvSpPr>
          <p:cNvPr id="63" name="TextBox 62">
            <a:extLst>
              <a:ext uri="{FF2B5EF4-FFF2-40B4-BE49-F238E27FC236}">
                <a16:creationId xmlns:a16="http://schemas.microsoft.com/office/drawing/2014/main" id="{1C21501F-7A51-208D-4FFA-CF0638043898}"/>
              </a:ext>
            </a:extLst>
          </p:cNvPr>
          <p:cNvSpPr txBox="1"/>
          <p:nvPr/>
        </p:nvSpPr>
        <p:spPr>
          <a:xfrm>
            <a:off x="381444" y="872824"/>
            <a:ext cx="11160123" cy="1169551"/>
          </a:xfrm>
          <a:prstGeom prst="rect">
            <a:avLst/>
          </a:prstGeom>
          <a:noFill/>
        </p:spPr>
        <p:txBody>
          <a:bodyPr wrap="square" lIns="91440" tIns="45720" rIns="91440" bIns="45720" rtlCol="0" anchor="t">
            <a:spAutoFit/>
          </a:bodyPr>
          <a:lstStyle/>
          <a:p>
            <a:pPr defTabSz="914400">
              <a:defRPr/>
            </a:pPr>
            <a:r>
              <a:rPr kumimoji="0" lang="en-GB" sz="1400" b="0" i="0" u="none" strike="noStrike" kern="1200" cap="none" spc="0" normalizeH="0" baseline="0" noProof="0">
                <a:ln>
                  <a:noFill/>
                </a:ln>
                <a:solidFill>
                  <a:prstClr val="black"/>
                </a:solidFill>
                <a:effectLst/>
                <a:uLnTx/>
                <a:uFillTx/>
                <a:latin typeface="Calibri"/>
                <a:ea typeface="+mn-ea"/>
                <a:cs typeface="Calibri"/>
              </a:rPr>
              <a:t>East London NHS Foundation Trust (ELFT) </a:t>
            </a:r>
            <a:r>
              <a:rPr lang="en-GB" sz="1400">
                <a:solidFill>
                  <a:prstClr val="black"/>
                </a:solidFill>
                <a:latin typeface="Calibri"/>
                <a:cs typeface="Calibri"/>
              </a:rPr>
              <a:t>property estates currently consists</a:t>
            </a:r>
            <a:r>
              <a:rPr kumimoji="0" lang="en-GB" sz="1400" b="0" i="0" u="none" strike="noStrike" kern="1200" cap="none" spc="0" normalizeH="0" baseline="0" noProof="0">
                <a:ln>
                  <a:noFill/>
                </a:ln>
                <a:solidFill>
                  <a:prstClr val="black"/>
                </a:solidFill>
                <a:effectLst/>
                <a:uLnTx/>
                <a:uFillTx/>
                <a:latin typeface="Calibri"/>
                <a:ea typeface="+mn-ea"/>
                <a:cs typeface="Calibri"/>
              </a:rPr>
              <a:t> </a:t>
            </a:r>
            <a:r>
              <a:rPr lang="en-GB" sz="1400">
                <a:solidFill>
                  <a:prstClr val="black"/>
                </a:solidFill>
                <a:latin typeface="Calibri"/>
                <a:cs typeface="Calibri"/>
              </a:rPr>
              <a:t> </a:t>
            </a:r>
            <a:r>
              <a:rPr kumimoji="0" lang="en-GB" sz="1400" b="0" i="0" u="none" strike="noStrike" kern="1200" cap="none" spc="0" normalizeH="0" baseline="0" noProof="0">
                <a:ln>
                  <a:noFill/>
                </a:ln>
                <a:solidFill>
                  <a:prstClr val="black"/>
                </a:solidFill>
                <a:effectLst/>
                <a:uLnTx/>
                <a:uFillTx/>
                <a:latin typeface="Calibri"/>
                <a:ea typeface="+mn-ea"/>
                <a:cs typeface="Calibri"/>
              </a:rPr>
              <a:t>of </a:t>
            </a:r>
            <a:r>
              <a:rPr lang="en-GB" sz="1400">
                <a:solidFill>
                  <a:prstClr val="black"/>
                </a:solidFill>
                <a:latin typeface="Calibri"/>
                <a:cs typeface="Calibri"/>
              </a:rPr>
              <a:t>139</a:t>
            </a:r>
            <a:r>
              <a:rPr kumimoji="0" lang="en-GB" sz="1400" b="0" i="0" u="none" strike="noStrike" kern="1200" cap="none" spc="0" normalizeH="0" baseline="0" noProof="0">
                <a:ln>
                  <a:noFill/>
                </a:ln>
                <a:solidFill>
                  <a:prstClr val="black"/>
                </a:solidFill>
                <a:effectLst/>
                <a:uLnTx/>
                <a:uFillTx/>
                <a:latin typeface="Calibri"/>
                <a:ea typeface="+mn-ea"/>
                <a:cs typeface="Calibri"/>
              </a:rPr>
              <a:t> properties with geographical coverage encompassing London, Bedfordshire and Luton. The London estate is situated  across the Boroughs  of City and Hackney, Tower Hamlets and Newham in East London. The Bedford and Luton estate is situated across the towns of Dunstable, Leighton Buzzard and Bedford. </a:t>
            </a:r>
            <a:endParaRPr kumimoji="0" lang="en-GB"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4" name="TextBox 63">
            <a:extLst>
              <a:ext uri="{FF2B5EF4-FFF2-40B4-BE49-F238E27FC236}">
                <a16:creationId xmlns:a16="http://schemas.microsoft.com/office/drawing/2014/main" id="{D722F6F4-3ED7-6A91-E1F9-D7D931F2918A}"/>
              </a:ext>
            </a:extLst>
          </p:cNvPr>
          <p:cNvSpPr txBox="1"/>
          <p:nvPr/>
        </p:nvSpPr>
        <p:spPr>
          <a:xfrm>
            <a:off x="7367562" y="4492757"/>
            <a:ext cx="1811319" cy="610066"/>
          </a:xfrm>
          <a:prstGeom prst="rect">
            <a:avLst/>
          </a:prstGeom>
          <a:noFill/>
        </p:spPr>
        <p:txBody>
          <a:bodyPr wrap="square" lIns="0" tIns="72000" rIns="0" bIns="0" rtlCol="0" anchor="t">
            <a:noAutofit/>
          </a:bodyPr>
          <a:lstStyle/>
          <a:p>
            <a:pPr defTabSz="914400">
              <a:lnSpc>
                <a:spcPct val="80000"/>
              </a:lnSpc>
              <a:spcAft>
                <a:spcPts val="300"/>
              </a:spcAft>
              <a:defRPr/>
            </a:pPr>
            <a:r>
              <a:rPr lang="en-GB" sz="2000">
                <a:solidFill>
                  <a:prstClr val="white"/>
                </a:solidFill>
                <a:latin typeface="Calibri"/>
                <a:ea typeface="Calibri"/>
                <a:cs typeface="Calibri"/>
              </a:rPr>
              <a:t>50% </a:t>
            </a:r>
            <a:r>
              <a:rPr lang="en-GB" sz="1100">
                <a:solidFill>
                  <a:prstClr val="white"/>
                </a:solidFill>
                <a:latin typeface="Calibri"/>
                <a:ea typeface="Calibri"/>
                <a:cs typeface="Calibri"/>
              </a:rPr>
              <a:t>in partner buildings</a:t>
            </a:r>
          </a:p>
          <a:p>
            <a:pPr marL="0" marR="0" lvl="0" indent="0" algn="l" defTabSz="914400" rtl="0" eaLnBrk="1" fontAlgn="auto" latinLnBrk="0" hangingPunct="1">
              <a:lnSpc>
                <a:spcPct val="80000"/>
              </a:lnSpc>
              <a:spcBef>
                <a:spcPts val="0"/>
              </a:spcBef>
              <a:spcAft>
                <a:spcPts val="30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a:ea typeface="Calibri"/>
                <a:cs typeface="Calibri"/>
              </a:rPr>
              <a:t>Ba</a:t>
            </a:r>
            <a:r>
              <a:rPr lang="en-GB" sz="1100">
                <a:solidFill>
                  <a:prstClr val="white"/>
                </a:solidFill>
                <a:latin typeface="Calibri"/>
                <a:ea typeface="Calibri"/>
                <a:cs typeface="Calibri"/>
              </a:rPr>
              <a:t>sed on sqm</a:t>
            </a:r>
            <a:endParaRPr lang="en-GB" sz="1100" b="0" i="0" u="none" strike="noStrike" kern="1200" cap="none" spc="0" normalizeH="0" baseline="0" noProof="0">
              <a:ln>
                <a:noFill/>
              </a:ln>
              <a:solidFill>
                <a:prstClr val="white"/>
              </a:solidFill>
              <a:effectLst/>
              <a:uLnTx/>
              <a:uFillTx/>
              <a:latin typeface="Calibri"/>
              <a:ea typeface="Calibri"/>
              <a:cs typeface="Calibri"/>
            </a:endParaRPr>
          </a:p>
        </p:txBody>
      </p:sp>
      <p:sp>
        <p:nvSpPr>
          <p:cNvPr id="67" name="Title 1">
            <a:extLst>
              <a:ext uri="{FF2B5EF4-FFF2-40B4-BE49-F238E27FC236}">
                <a16:creationId xmlns:a16="http://schemas.microsoft.com/office/drawing/2014/main" id="{ED9DB856-FE91-D1F6-4445-A200100C91D5}"/>
              </a:ext>
            </a:extLst>
          </p:cNvPr>
          <p:cNvSpPr txBox="1">
            <a:spLocks/>
          </p:cNvSpPr>
          <p:nvPr/>
        </p:nvSpPr>
        <p:spPr>
          <a:xfrm>
            <a:off x="1137719" y="216059"/>
            <a:ext cx="9684388" cy="5155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a:latin typeface="Calibri" panose="020F0502020204030204" pitchFamily="34" charset="0"/>
                <a:cs typeface="Calibri" panose="020F0502020204030204" pitchFamily="34" charset="0"/>
              </a:rPr>
              <a:t>Key Estate Metrics</a:t>
            </a:r>
          </a:p>
        </p:txBody>
      </p:sp>
      <p:cxnSp>
        <p:nvCxnSpPr>
          <p:cNvPr id="68" name="Straight Connector 67">
            <a:extLst>
              <a:ext uri="{FF2B5EF4-FFF2-40B4-BE49-F238E27FC236}">
                <a16:creationId xmlns:a16="http://schemas.microsoft.com/office/drawing/2014/main" id="{A69742A1-0F7F-26D8-4D29-22CC8321E4A5}"/>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Slide Number Placeholder 3">
            <a:extLst>
              <a:ext uri="{FF2B5EF4-FFF2-40B4-BE49-F238E27FC236}">
                <a16:creationId xmlns:a16="http://schemas.microsoft.com/office/drawing/2014/main" id="{0E5BBD63-E65E-0440-3939-D5AE296F9635}"/>
              </a:ext>
            </a:extLst>
          </p:cNvPr>
          <p:cNvSpPr txBox="1">
            <a:spLocks/>
          </p:cNvSpPr>
          <p:nvPr/>
        </p:nvSpPr>
        <p:spPr>
          <a:xfrm>
            <a:off x="11701464" y="6344565"/>
            <a:ext cx="3157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4</a:t>
            </a:fld>
            <a:endParaRPr lang="en-GB"/>
          </a:p>
        </p:txBody>
      </p:sp>
    </p:spTree>
    <p:extLst>
      <p:ext uri="{BB962C8B-B14F-4D97-AF65-F5344CB8AC3E}">
        <p14:creationId xmlns:p14="http://schemas.microsoft.com/office/powerpoint/2010/main" val="877706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tretch>
            <a:fillRect/>
          </a:stretch>
        </p:blipFill>
        <p:spPr>
          <a:xfrm>
            <a:off x="2507853" y="901563"/>
            <a:ext cx="1295995" cy="884833"/>
          </a:xfrm>
          <a:prstGeom prst="rect">
            <a:avLst/>
          </a:prstGeom>
        </p:spPr>
      </p:pic>
      <p:pic>
        <p:nvPicPr>
          <p:cNvPr id="4" name="Image 1" descr="preencoded.png"/>
          <p:cNvPicPr>
            <a:picLocks noChangeAspect="1"/>
          </p:cNvPicPr>
          <p:nvPr/>
        </p:nvPicPr>
        <p:blipFill>
          <a:blip r:embed="rId4"/>
          <a:stretch>
            <a:fillRect/>
          </a:stretch>
        </p:blipFill>
        <p:spPr>
          <a:xfrm>
            <a:off x="3047802" y="1318580"/>
            <a:ext cx="215900" cy="269974"/>
          </a:xfrm>
          <a:prstGeom prst="rect">
            <a:avLst/>
          </a:prstGeom>
        </p:spPr>
      </p:pic>
      <p:sp>
        <p:nvSpPr>
          <p:cNvPr id="5" name="Text 1"/>
          <p:cNvSpPr/>
          <p:nvPr/>
        </p:nvSpPr>
        <p:spPr>
          <a:xfrm>
            <a:off x="3957439" y="1055154"/>
            <a:ext cx="1919883" cy="239911"/>
          </a:xfrm>
          <a:prstGeom prst="rect">
            <a:avLst/>
          </a:prstGeom>
          <a:noFill/>
          <a:ln/>
        </p:spPr>
        <p:txBody>
          <a:bodyPr wrap="none" lIns="0" tIns="0" rIns="0" bIns="0" rtlCol="0" anchor="t"/>
          <a:lstStyle/>
          <a:p>
            <a:pPr>
              <a:lnSpc>
                <a:spcPts val="1875"/>
              </a:lnSpc>
            </a:pPr>
            <a:r>
              <a:rPr lang="en-US" sz="1400" b="1">
                <a:latin typeface="Calibri" panose="020F0502020204030204" pitchFamily="34" charset="0"/>
                <a:ea typeface="Nunito Sans Bold" pitchFamily="34" charset="-122"/>
                <a:cs typeface="Calibri" panose="020F0502020204030204" pitchFamily="34" charset="0"/>
              </a:rPr>
              <a:t>Fire Door Issues</a:t>
            </a:r>
            <a:endParaRPr lang="en-US" sz="1400">
              <a:latin typeface="Calibri" panose="020F0502020204030204" pitchFamily="34" charset="0"/>
              <a:cs typeface="Calibri" panose="020F0502020204030204" pitchFamily="34" charset="0"/>
            </a:endParaRPr>
          </a:p>
        </p:txBody>
      </p:sp>
      <p:sp>
        <p:nvSpPr>
          <p:cNvPr id="6" name="Text 2"/>
          <p:cNvSpPr/>
          <p:nvPr/>
        </p:nvSpPr>
        <p:spPr>
          <a:xfrm>
            <a:off x="3957439" y="1387140"/>
            <a:ext cx="3299917" cy="245666"/>
          </a:xfrm>
          <a:prstGeom prst="rect">
            <a:avLst/>
          </a:prstGeom>
          <a:noFill/>
          <a:ln/>
        </p:spPr>
        <p:txBody>
          <a:bodyPr wrap="none" lIns="0" tIns="0" rIns="0" bIns="0" rtlCol="0" anchor="t"/>
          <a:lstStyle/>
          <a:p>
            <a:pPr>
              <a:lnSpc>
                <a:spcPts val="1917"/>
              </a:lnSpc>
            </a:pPr>
            <a:r>
              <a:rPr lang="en-US" sz="1400">
                <a:latin typeface="Calibri" panose="020F0502020204030204" pitchFamily="34" charset="0"/>
                <a:ea typeface="Nunito Sans" pitchFamily="34" charset="-122"/>
                <a:cs typeface="Calibri" panose="020F0502020204030204" pitchFamily="34" charset="0"/>
              </a:rPr>
              <a:t>Substantial cost implications at Newham Centre</a:t>
            </a:r>
            <a:endParaRPr lang="en-US" sz="1400">
              <a:latin typeface="Calibri" panose="020F0502020204030204" pitchFamily="34" charset="0"/>
              <a:cs typeface="Calibri" panose="020F0502020204030204" pitchFamily="34" charset="0"/>
            </a:endParaRPr>
          </a:p>
        </p:txBody>
      </p:sp>
      <p:sp>
        <p:nvSpPr>
          <p:cNvPr id="7" name="Shape 3"/>
          <p:cNvSpPr/>
          <p:nvPr/>
        </p:nvSpPr>
        <p:spPr>
          <a:xfrm>
            <a:off x="3842246" y="1797607"/>
            <a:ext cx="7130356" cy="9525"/>
          </a:xfrm>
          <a:prstGeom prst="roundRect">
            <a:avLst>
              <a:gd name="adj" fmla="val 677269"/>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pic>
        <p:nvPicPr>
          <p:cNvPr id="8" name="Image 2" descr="preencoded.png"/>
          <p:cNvPicPr>
            <a:picLocks noChangeAspect="1"/>
          </p:cNvPicPr>
          <p:nvPr/>
        </p:nvPicPr>
        <p:blipFill>
          <a:blip r:embed="rId5"/>
          <a:stretch>
            <a:fillRect/>
          </a:stretch>
        </p:blipFill>
        <p:spPr>
          <a:xfrm>
            <a:off x="1859757" y="1824793"/>
            <a:ext cx="2592090" cy="884833"/>
          </a:xfrm>
          <a:prstGeom prst="rect">
            <a:avLst/>
          </a:prstGeom>
        </p:spPr>
      </p:pic>
      <p:pic>
        <p:nvPicPr>
          <p:cNvPr id="9" name="Image 3" descr="preencoded.png"/>
          <p:cNvPicPr>
            <a:picLocks noChangeAspect="1"/>
          </p:cNvPicPr>
          <p:nvPr/>
        </p:nvPicPr>
        <p:blipFill>
          <a:blip r:embed="rId6"/>
          <a:stretch>
            <a:fillRect/>
          </a:stretch>
        </p:blipFill>
        <p:spPr>
          <a:xfrm>
            <a:off x="3047802" y="2132173"/>
            <a:ext cx="215900" cy="269974"/>
          </a:xfrm>
          <a:prstGeom prst="rect">
            <a:avLst/>
          </a:prstGeom>
        </p:spPr>
      </p:pic>
      <p:sp>
        <p:nvSpPr>
          <p:cNvPr id="10" name="Text 4"/>
          <p:cNvSpPr/>
          <p:nvPr/>
        </p:nvSpPr>
        <p:spPr>
          <a:xfrm>
            <a:off x="4605437" y="1978384"/>
            <a:ext cx="1919883" cy="239911"/>
          </a:xfrm>
          <a:prstGeom prst="rect">
            <a:avLst/>
          </a:prstGeom>
          <a:noFill/>
          <a:ln/>
        </p:spPr>
        <p:txBody>
          <a:bodyPr wrap="none" lIns="0" tIns="0" rIns="0" bIns="0" rtlCol="0" anchor="t"/>
          <a:lstStyle/>
          <a:p>
            <a:pPr>
              <a:lnSpc>
                <a:spcPts val="1875"/>
              </a:lnSpc>
            </a:pPr>
            <a:r>
              <a:rPr lang="en-US" sz="1400" b="1">
                <a:latin typeface="Calibri" panose="020F0502020204030204" pitchFamily="34" charset="0"/>
                <a:ea typeface="Nunito Sans Bold" pitchFamily="34" charset="-122"/>
                <a:cs typeface="Calibri" panose="020F0502020204030204" pitchFamily="34" charset="0"/>
              </a:rPr>
              <a:t>False Alarms</a:t>
            </a:r>
            <a:endParaRPr lang="en-US" sz="1400">
              <a:latin typeface="Calibri" panose="020F0502020204030204" pitchFamily="34" charset="0"/>
              <a:cs typeface="Calibri" panose="020F0502020204030204" pitchFamily="34" charset="0"/>
            </a:endParaRPr>
          </a:p>
        </p:txBody>
      </p:sp>
      <p:sp>
        <p:nvSpPr>
          <p:cNvPr id="11" name="Text 5"/>
          <p:cNvSpPr/>
          <p:nvPr/>
        </p:nvSpPr>
        <p:spPr>
          <a:xfrm>
            <a:off x="4605437" y="2269403"/>
            <a:ext cx="5803622" cy="286633"/>
          </a:xfrm>
          <a:prstGeom prst="rect">
            <a:avLst/>
          </a:prstGeom>
          <a:noFill/>
          <a:ln/>
        </p:spPr>
        <p:txBody>
          <a:bodyPr wrap="none" lIns="0" tIns="0" rIns="0" bIns="0" rtlCol="0" anchor="t"/>
          <a:lstStyle/>
          <a:p>
            <a:pPr>
              <a:lnSpc>
                <a:spcPts val="1917"/>
              </a:lnSpc>
            </a:pPr>
            <a:r>
              <a:rPr lang="en-US" sz="1400">
                <a:latin typeface="Calibri" panose="020F0502020204030204" pitchFamily="34" charset="0"/>
                <a:ea typeface="Nunito Sans" pitchFamily="34" charset="-122"/>
                <a:cs typeface="Calibri" panose="020F0502020204030204" pitchFamily="34" charset="0"/>
              </a:rPr>
              <a:t>Numerous unwanted fire alarm activations at in-patient sites </a:t>
            </a:r>
            <a:endParaRPr lang="en-US" sz="1400">
              <a:latin typeface="Calibri" panose="020F0502020204030204" pitchFamily="34" charset="0"/>
              <a:cs typeface="Calibri" panose="020F0502020204030204" pitchFamily="34" charset="0"/>
            </a:endParaRPr>
          </a:p>
        </p:txBody>
      </p:sp>
      <p:sp>
        <p:nvSpPr>
          <p:cNvPr id="12" name="Shape 6"/>
          <p:cNvSpPr/>
          <p:nvPr/>
        </p:nvSpPr>
        <p:spPr>
          <a:xfrm>
            <a:off x="4490244" y="2720838"/>
            <a:ext cx="6482358" cy="9525"/>
          </a:xfrm>
          <a:prstGeom prst="roundRect">
            <a:avLst>
              <a:gd name="adj" fmla="val 677269"/>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pic>
        <p:nvPicPr>
          <p:cNvPr id="13" name="Image 4" descr="preencoded.png"/>
          <p:cNvPicPr>
            <a:picLocks noChangeAspect="1"/>
          </p:cNvPicPr>
          <p:nvPr/>
        </p:nvPicPr>
        <p:blipFill>
          <a:blip r:embed="rId7"/>
          <a:stretch>
            <a:fillRect/>
          </a:stretch>
        </p:blipFill>
        <p:spPr>
          <a:xfrm>
            <a:off x="1211759" y="2748024"/>
            <a:ext cx="3888184" cy="884833"/>
          </a:xfrm>
          <a:prstGeom prst="rect">
            <a:avLst/>
          </a:prstGeom>
        </p:spPr>
      </p:pic>
      <p:pic>
        <p:nvPicPr>
          <p:cNvPr id="14" name="Image 5" descr="preencoded.png"/>
          <p:cNvPicPr>
            <a:picLocks noChangeAspect="1"/>
          </p:cNvPicPr>
          <p:nvPr/>
        </p:nvPicPr>
        <p:blipFill>
          <a:blip r:embed="rId8"/>
          <a:stretch>
            <a:fillRect/>
          </a:stretch>
        </p:blipFill>
        <p:spPr>
          <a:xfrm>
            <a:off x="3047901" y="3055404"/>
            <a:ext cx="215900" cy="269974"/>
          </a:xfrm>
          <a:prstGeom prst="rect">
            <a:avLst/>
          </a:prstGeom>
        </p:spPr>
      </p:pic>
      <p:sp>
        <p:nvSpPr>
          <p:cNvPr id="15" name="Text 7"/>
          <p:cNvSpPr/>
          <p:nvPr/>
        </p:nvSpPr>
        <p:spPr>
          <a:xfrm>
            <a:off x="5253534" y="2901615"/>
            <a:ext cx="1919883" cy="239911"/>
          </a:xfrm>
          <a:prstGeom prst="rect">
            <a:avLst/>
          </a:prstGeom>
          <a:noFill/>
          <a:ln/>
        </p:spPr>
        <p:txBody>
          <a:bodyPr wrap="none" lIns="0" tIns="0" rIns="0" bIns="0" rtlCol="0" anchor="t"/>
          <a:lstStyle/>
          <a:p>
            <a:pPr>
              <a:lnSpc>
                <a:spcPts val="1875"/>
              </a:lnSpc>
            </a:pPr>
            <a:r>
              <a:rPr lang="en-US" sz="1400" b="1">
                <a:latin typeface="Calibri" panose="020F0502020204030204" pitchFamily="34" charset="0"/>
                <a:ea typeface="Nunito Sans Bold" pitchFamily="34" charset="-122"/>
                <a:cs typeface="Calibri" panose="020F0502020204030204" pitchFamily="34" charset="0"/>
              </a:rPr>
              <a:t>Evacuation Concerns</a:t>
            </a:r>
            <a:endParaRPr lang="en-US" sz="1400">
              <a:latin typeface="Calibri" panose="020F0502020204030204" pitchFamily="34" charset="0"/>
              <a:cs typeface="Calibri" panose="020F0502020204030204" pitchFamily="34" charset="0"/>
            </a:endParaRPr>
          </a:p>
        </p:txBody>
      </p:sp>
      <p:sp>
        <p:nvSpPr>
          <p:cNvPr id="16" name="Text 8"/>
          <p:cNvSpPr/>
          <p:nvPr/>
        </p:nvSpPr>
        <p:spPr>
          <a:xfrm>
            <a:off x="5253534" y="3176247"/>
            <a:ext cx="3756120" cy="303020"/>
          </a:xfrm>
          <a:prstGeom prst="rect">
            <a:avLst/>
          </a:prstGeom>
          <a:noFill/>
          <a:ln/>
        </p:spPr>
        <p:txBody>
          <a:bodyPr wrap="none" lIns="0" tIns="0" rIns="0" bIns="0" rtlCol="0" anchor="t"/>
          <a:lstStyle/>
          <a:p>
            <a:pPr>
              <a:lnSpc>
                <a:spcPts val="1917"/>
              </a:lnSpc>
            </a:pPr>
            <a:r>
              <a:rPr lang="en-US" sz="1400">
                <a:latin typeface="Calibri" panose="020F0502020204030204" pitchFamily="34" charset="0"/>
                <a:ea typeface="Nunito Sans" pitchFamily="34" charset="-122"/>
                <a:cs typeface="Calibri" panose="020F0502020204030204" pitchFamily="34" charset="0"/>
              </a:rPr>
              <a:t>Lift problems at East Ham Care Centre and Wolfson House</a:t>
            </a:r>
            <a:endParaRPr lang="en-US" sz="1400">
              <a:latin typeface="Calibri" panose="020F0502020204030204" pitchFamily="34" charset="0"/>
              <a:cs typeface="Calibri" panose="020F0502020204030204" pitchFamily="34" charset="0"/>
            </a:endParaRPr>
          </a:p>
        </p:txBody>
      </p:sp>
      <p:sp>
        <p:nvSpPr>
          <p:cNvPr id="17" name="Shape 9"/>
          <p:cNvSpPr/>
          <p:nvPr/>
        </p:nvSpPr>
        <p:spPr>
          <a:xfrm>
            <a:off x="5138341" y="3644068"/>
            <a:ext cx="5834261" cy="9525"/>
          </a:xfrm>
          <a:prstGeom prst="roundRect">
            <a:avLst>
              <a:gd name="adj" fmla="val 677269"/>
            </a:avLst>
          </a:prstGeom>
          <a:solidFill>
            <a:srgbClr val="B2D0E5"/>
          </a:solidFill>
          <a:ln/>
        </p:spPr>
        <p:txBody>
          <a:bodyPr/>
          <a:lstStyle/>
          <a:p>
            <a:endParaRPr lang="en-GB" sz="1400">
              <a:latin typeface="Calibri" panose="020F0502020204030204" pitchFamily="34" charset="0"/>
              <a:cs typeface="Calibri" panose="020F0502020204030204" pitchFamily="34" charset="0"/>
            </a:endParaRPr>
          </a:p>
        </p:txBody>
      </p:sp>
      <p:pic>
        <p:nvPicPr>
          <p:cNvPr id="18" name="Image 6" descr="preencoded.png"/>
          <p:cNvPicPr>
            <a:picLocks noChangeAspect="1"/>
          </p:cNvPicPr>
          <p:nvPr/>
        </p:nvPicPr>
        <p:blipFill>
          <a:blip r:embed="rId9"/>
          <a:stretch>
            <a:fillRect/>
          </a:stretch>
        </p:blipFill>
        <p:spPr>
          <a:xfrm>
            <a:off x="563662" y="3671255"/>
            <a:ext cx="5184279" cy="884833"/>
          </a:xfrm>
          <a:prstGeom prst="rect">
            <a:avLst/>
          </a:prstGeom>
        </p:spPr>
      </p:pic>
      <p:pic>
        <p:nvPicPr>
          <p:cNvPr id="19" name="Image 7" descr="preencoded.png"/>
          <p:cNvPicPr>
            <a:picLocks noChangeAspect="1"/>
          </p:cNvPicPr>
          <p:nvPr/>
        </p:nvPicPr>
        <p:blipFill>
          <a:blip r:embed="rId10"/>
          <a:stretch>
            <a:fillRect/>
          </a:stretch>
        </p:blipFill>
        <p:spPr>
          <a:xfrm>
            <a:off x="3047802" y="3978634"/>
            <a:ext cx="215900" cy="269974"/>
          </a:xfrm>
          <a:prstGeom prst="rect">
            <a:avLst/>
          </a:prstGeom>
        </p:spPr>
      </p:pic>
      <p:sp>
        <p:nvSpPr>
          <p:cNvPr id="20" name="Text 10"/>
          <p:cNvSpPr/>
          <p:nvPr/>
        </p:nvSpPr>
        <p:spPr>
          <a:xfrm>
            <a:off x="5901531" y="3824845"/>
            <a:ext cx="2080915" cy="239911"/>
          </a:xfrm>
          <a:prstGeom prst="rect">
            <a:avLst/>
          </a:prstGeom>
          <a:noFill/>
          <a:ln/>
        </p:spPr>
        <p:txBody>
          <a:bodyPr wrap="none" lIns="0" tIns="0" rIns="0" bIns="0" rtlCol="0" anchor="t"/>
          <a:lstStyle/>
          <a:p>
            <a:pPr>
              <a:lnSpc>
                <a:spcPts val="1875"/>
              </a:lnSpc>
            </a:pPr>
            <a:r>
              <a:rPr lang="en-US" sz="1400" b="1">
                <a:latin typeface="Calibri" panose="020F0502020204030204" pitchFamily="34" charset="0"/>
                <a:ea typeface="Nunito Sans Bold" pitchFamily="34" charset="-122"/>
                <a:cs typeface="Calibri" panose="020F0502020204030204" pitchFamily="34" charset="0"/>
              </a:rPr>
              <a:t>Regulatory Compliance</a:t>
            </a:r>
            <a:endParaRPr lang="en-US" sz="1400">
              <a:latin typeface="Calibri" panose="020F0502020204030204" pitchFamily="34" charset="0"/>
              <a:cs typeface="Calibri" panose="020F0502020204030204" pitchFamily="34" charset="0"/>
            </a:endParaRPr>
          </a:p>
        </p:txBody>
      </p:sp>
      <p:sp>
        <p:nvSpPr>
          <p:cNvPr id="21" name="Text 11"/>
          <p:cNvSpPr/>
          <p:nvPr/>
        </p:nvSpPr>
        <p:spPr>
          <a:xfrm>
            <a:off x="5901531" y="4156831"/>
            <a:ext cx="2684760" cy="245666"/>
          </a:xfrm>
          <a:prstGeom prst="rect">
            <a:avLst/>
          </a:prstGeom>
          <a:noFill/>
          <a:ln/>
        </p:spPr>
        <p:txBody>
          <a:bodyPr wrap="none" lIns="0" tIns="0" rIns="0" bIns="0" rtlCol="0" anchor="t"/>
          <a:lstStyle/>
          <a:p>
            <a:pPr>
              <a:lnSpc>
                <a:spcPts val="1917"/>
              </a:lnSpc>
            </a:pPr>
            <a:r>
              <a:rPr lang="en-US" sz="1400">
                <a:latin typeface="Calibri" panose="020F0502020204030204" pitchFamily="34" charset="0"/>
                <a:ea typeface="Nunito Sans" pitchFamily="34" charset="-122"/>
                <a:cs typeface="Calibri" panose="020F0502020204030204" pitchFamily="34" charset="0"/>
              </a:rPr>
              <a:t>Building Safety Act 2022 requirements</a:t>
            </a:r>
            <a:endParaRPr lang="en-US" sz="1400">
              <a:latin typeface="Calibri" panose="020F0502020204030204" pitchFamily="34" charset="0"/>
              <a:cs typeface="Calibri" panose="020F0502020204030204" pitchFamily="34" charset="0"/>
            </a:endParaRPr>
          </a:p>
        </p:txBody>
      </p:sp>
      <p:sp>
        <p:nvSpPr>
          <p:cNvPr id="22" name="Text 12"/>
          <p:cNvSpPr/>
          <p:nvPr/>
        </p:nvSpPr>
        <p:spPr>
          <a:xfrm>
            <a:off x="563504" y="4669745"/>
            <a:ext cx="10473432" cy="1460324"/>
          </a:xfrm>
          <a:prstGeom prst="rect">
            <a:avLst/>
          </a:prstGeom>
          <a:noFill/>
          <a:ln/>
        </p:spPr>
        <p:txBody>
          <a:bodyPr wrap="square" lIns="0" tIns="0" rIns="0" bIns="0" rtlCol="0" anchor="t"/>
          <a:lstStyle/>
          <a:p>
            <a:pPr>
              <a:lnSpc>
                <a:spcPts val="1917"/>
              </a:lnSpc>
            </a:pPr>
            <a:r>
              <a:rPr lang="en-US" sz="1400">
                <a:latin typeface="Calibri" panose="020F0502020204030204" pitchFamily="34" charset="0"/>
                <a:ea typeface="Nunito Sans" pitchFamily="34" charset="-122"/>
                <a:cs typeface="Calibri" panose="020F0502020204030204" pitchFamily="34" charset="0"/>
              </a:rPr>
              <a:t>The Newham Centre fire door replacement presents significant financial challenges, with costs ranging from £800K for like-for-like replacement to £1.4M for Kingsway alternatives. This represents our most substantial single fire safety expenditure / risk.</a:t>
            </a:r>
          </a:p>
          <a:p>
            <a:pPr>
              <a:lnSpc>
                <a:spcPts val="1917"/>
              </a:lnSpc>
            </a:pPr>
            <a:endParaRPr lang="en-US" sz="1400">
              <a:latin typeface="Calibri" panose="020F0502020204030204" pitchFamily="34" charset="0"/>
              <a:ea typeface="Nunito Sans" pitchFamily="34" charset="-122"/>
              <a:cs typeface="Calibri" panose="020F0502020204030204" pitchFamily="34" charset="0"/>
            </a:endParaRPr>
          </a:p>
          <a:p>
            <a:pPr>
              <a:lnSpc>
                <a:spcPts val="1917"/>
              </a:lnSpc>
            </a:pPr>
            <a:r>
              <a:rPr lang="en-US" sz="1400">
                <a:latin typeface="Calibri" panose="020F0502020204030204" pitchFamily="34" charset="0"/>
                <a:ea typeface="Nunito Sans" pitchFamily="34" charset="-122"/>
                <a:cs typeface="Calibri" panose="020F0502020204030204" pitchFamily="34" charset="0"/>
              </a:rPr>
              <a:t>Patient vaping continues to trigger an unacceptable number of false alarms, disrupting services and straining relationships with landlords.  Additionally, the new Fire Service response protocols requiring confirmation of 'fire' before attendance at non-residential NHS buildings has necessitated urgent adaptation of our evacuation procedures in many ELFT buildings.</a:t>
            </a:r>
            <a:endParaRPr lang="en-US" sz="1400">
              <a:latin typeface="Calibri" panose="020F0502020204030204" pitchFamily="34" charset="0"/>
              <a:cs typeface="Calibri" panose="020F0502020204030204" pitchFamily="34" charset="0"/>
            </a:endParaRPr>
          </a:p>
          <a:p>
            <a:pPr>
              <a:lnSpc>
                <a:spcPts val="1917"/>
              </a:lnSpc>
            </a:pPr>
            <a:endParaRPr lang="en-US" sz="1400">
              <a:latin typeface="Calibri" panose="020F0502020204030204" pitchFamily="34" charset="0"/>
              <a:cs typeface="Calibri" panose="020F0502020204030204" pitchFamily="34" charset="0"/>
            </a:endParaRPr>
          </a:p>
        </p:txBody>
      </p:sp>
      <p:sp>
        <p:nvSpPr>
          <p:cNvPr id="25" name="Title 24">
            <a:extLst>
              <a:ext uri="{FF2B5EF4-FFF2-40B4-BE49-F238E27FC236}">
                <a16:creationId xmlns:a16="http://schemas.microsoft.com/office/drawing/2014/main" id="{D2994245-6B92-CEA5-2BA1-3F1953B8BC62}"/>
              </a:ext>
            </a:extLst>
          </p:cNvPr>
          <p:cNvSpPr>
            <a:spLocks noGrp="1"/>
          </p:cNvSpPr>
          <p:nvPr>
            <p:ph type="title" idx="4294967295"/>
          </p:nvPr>
        </p:nvSpPr>
        <p:spPr>
          <a:xfrm>
            <a:off x="1113347" y="203697"/>
            <a:ext cx="8145624" cy="603350"/>
          </a:xfrm>
        </p:spPr>
        <p:txBody>
          <a:bodyPr>
            <a:normAutofit/>
          </a:bodyPr>
          <a:lstStyle/>
          <a:p>
            <a:r>
              <a:rPr lang="en-US" sz="3000">
                <a:latin typeface="Calibri" panose="020F0502020204030204" pitchFamily="34" charset="0"/>
                <a:cs typeface="Calibri" panose="020F0502020204030204" pitchFamily="34" charset="0"/>
              </a:rPr>
              <a:t>Fire - Current Challenges and Risk Assessment </a:t>
            </a:r>
          </a:p>
        </p:txBody>
      </p:sp>
      <p:cxnSp>
        <p:nvCxnSpPr>
          <p:cNvPr id="23" name="Straight Connector 22">
            <a:extLst>
              <a:ext uri="{FF2B5EF4-FFF2-40B4-BE49-F238E27FC236}">
                <a16:creationId xmlns:a16="http://schemas.microsoft.com/office/drawing/2014/main" id="{C7A66196-4A0D-562C-2D68-CD552227967C}"/>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Slide Number Placeholder 3">
            <a:extLst>
              <a:ext uri="{FF2B5EF4-FFF2-40B4-BE49-F238E27FC236}">
                <a16:creationId xmlns:a16="http://schemas.microsoft.com/office/drawing/2014/main" id="{EFB13045-78FF-C30D-93F1-65E822370E81}"/>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40</a:t>
            </a:fld>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tretch>
            <a:fillRect/>
          </a:stretch>
        </p:blipFill>
        <p:spPr>
          <a:xfrm>
            <a:off x="447774" y="858274"/>
            <a:ext cx="639763" cy="1236266"/>
          </a:xfrm>
          <a:prstGeom prst="rect">
            <a:avLst/>
          </a:prstGeom>
        </p:spPr>
      </p:pic>
      <p:sp>
        <p:nvSpPr>
          <p:cNvPr id="4" name="Text 1"/>
          <p:cNvSpPr/>
          <p:nvPr/>
        </p:nvSpPr>
        <p:spPr>
          <a:xfrm>
            <a:off x="1279426" y="986167"/>
            <a:ext cx="1659831"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Infrastructure Projects</a:t>
            </a:r>
            <a:endParaRPr lang="en-US" sz="1400">
              <a:latin typeface="Calibri" panose="020F0502020204030204" pitchFamily="34" charset="0"/>
              <a:cs typeface="Calibri" panose="020F0502020204030204" pitchFamily="34" charset="0"/>
            </a:endParaRPr>
          </a:p>
        </p:txBody>
      </p:sp>
      <p:sp>
        <p:nvSpPr>
          <p:cNvPr id="5" name="Text 2"/>
          <p:cNvSpPr/>
          <p:nvPr/>
        </p:nvSpPr>
        <p:spPr>
          <a:xfrm>
            <a:off x="1279426" y="1262789"/>
            <a:ext cx="9731573" cy="204788"/>
          </a:xfrm>
          <a:prstGeom prst="rect">
            <a:avLst/>
          </a:prstGeom>
          <a:noFill/>
          <a:ln/>
        </p:spPr>
        <p:txBody>
          <a:bodyPr wrap="none" lIns="0" tIns="0" rIns="0" bIns="0" rtlCol="0" anchor="t"/>
          <a:lstStyle/>
          <a:p>
            <a:pPr marL="285115" indent="-285115">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Fire alarm system replacement at Homerton Hospital Trust East Wing (landlord responsibility)</a:t>
            </a:r>
            <a:endParaRPr lang="en-US" sz="1400">
              <a:latin typeface="Calibri" panose="020F0502020204030204" pitchFamily="34" charset="0"/>
              <a:ea typeface="Calibri" panose="020F0502020204030204"/>
              <a:cs typeface="Calibri" panose="020F0502020204030204" pitchFamily="34" charset="0"/>
            </a:endParaRPr>
          </a:p>
        </p:txBody>
      </p:sp>
      <p:sp>
        <p:nvSpPr>
          <p:cNvPr id="6" name="Text 3"/>
          <p:cNvSpPr/>
          <p:nvPr/>
        </p:nvSpPr>
        <p:spPr>
          <a:xfrm>
            <a:off x="1279426" y="1512324"/>
            <a:ext cx="97315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Wireless fire alarm upgrades at Homerton Row, Primrose Centre, and Shore Road</a:t>
            </a:r>
            <a:endParaRPr lang="en-US" sz="1400">
              <a:latin typeface="Calibri" panose="020F0502020204030204" pitchFamily="34" charset="0"/>
              <a:cs typeface="Calibri" panose="020F0502020204030204" pitchFamily="34" charset="0"/>
            </a:endParaRPr>
          </a:p>
        </p:txBody>
      </p:sp>
      <p:sp>
        <p:nvSpPr>
          <p:cNvPr id="7" name="Text 4"/>
          <p:cNvSpPr/>
          <p:nvPr/>
        </p:nvSpPr>
        <p:spPr>
          <a:xfrm>
            <a:off x="1279426" y="1761859"/>
            <a:ext cx="9731573" cy="204788"/>
          </a:xfrm>
          <a:prstGeom prst="rect">
            <a:avLst/>
          </a:prstGeom>
          <a:noFill/>
          <a:ln/>
        </p:spPr>
        <p:txBody>
          <a:bodyPr wrap="none" lIns="0" tIns="0" rIns="0" bIns="0" rtlCol="0" anchor="t"/>
          <a:lstStyle/>
          <a:p>
            <a:pPr marL="285115" indent="-285115">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Priority compartmentation remediation at Wolfson House and Elizabeth Fry Building (JHC)</a:t>
            </a:r>
            <a:endParaRPr lang="en-US" sz="1400">
              <a:latin typeface="Calibri" panose="020F0502020204030204" pitchFamily="34" charset="0"/>
              <a:ea typeface="Calibri" panose="020F0502020204030204"/>
              <a:cs typeface="Calibri" panose="020F0502020204030204" pitchFamily="34" charset="0"/>
            </a:endParaRPr>
          </a:p>
        </p:txBody>
      </p:sp>
      <p:pic>
        <p:nvPicPr>
          <p:cNvPr id="8" name="Image 1" descr="preencoded.png"/>
          <p:cNvPicPr>
            <a:picLocks noChangeAspect="1"/>
          </p:cNvPicPr>
          <p:nvPr/>
        </p:nvPicPr>
        <p:blipFill>
          <a:blip r:embed="rId4"/>
          <a:stretch>
            <a:fillRect/>
          </a:stretch>
        </p:blipFill>
        <p:spPr>
          <a:xfrm>
            <a:off x="447774" y="2094539"/>
            <a:ext cx="639763" cy="1236266"/>
          </a:xfrm>
          <a:prstGeom prst="rect">
            <a:avLst/>
          </a:prstGeom>
        </p:spPr>
      </p:pic>
      <p:sp>
        <p:nvSpPr>
          <p:cNvPr id="9" name="Text 5"/>
          <p:cNvSpPr/>
          <p:nvPr/>
        </p:nvSpPr>
        <p:spPr>
          <a:xfrm>
            <a:off x="1279426" y="2222432"/>
            <a:ext cx="1727894"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Training Enhancements</a:t>
            </a:r>
            <a:endParaRPr lang="en-US" sz="1400">
              <a:latin typeface="Calibri" panose="020F0502020204030204" pitchFamily="34" charset="0"/>
              <a:cs typeface="Calibri" panose="020F0502020204030204" pitchFamily="34" charset="0"/>
            </a:endParaRPr>
          </a:p>
        </p:txBody>
      </p:sp>
      <p:sp>
        <p:nvSpPr>
          <p:cNvPr id="10" name="Text 6"/>
          <p:cNvSpPr/>
          <p:nvPr/>
        </p:nvSpPr>
        <p:spPr>
          <a:xfrm>
            <a:off x="1279426" y="2499054"/>
            <a:ext cx="9731573" cy="204788"/>
          </a:xfrm>
          <a:prstGeom prst="rect">
            <a:avLst/>
          </a:prstGeom>
          <a:noFill/>
          <a:ln/>
        </p:spPr>
        <p:txBody>
          <a:bodyPr wrap="none" lIns="0" tIns="0" rIns="0" bIns="0" rtlCol="0" anchor="t"/>
          <a:lstStyle/>
          <a:p>
            <a:pPr marL="285115" indent="-285115">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New fire safety awareness training for community staff (initially in C&amp;H with planned future roll out across all Directorates)</a:t>
            </a:r>
            <a:endParaRPr lang="en-US" sz="1400">
              <a:latin typeface="Calibri" panose="020F0502020204030204" pitchFamily="34" charset="0"/>
              <a:ea typeface="Calibri" panose="020F0502020204030204"/>
              <a:cs typeface="Calibri" panose="020F0502020204030204" pitchFamily="34" charset="0"/>
            </a:endParaRPr>
          </a:p>
        </p:txBody>
      </p:sp>
      <p:sp>
        <p:nvSpPr>
          <p:cNvPr id="11" name="Text 7"/>
          <p:cNvSpPr/>
          <p:nvPr/>
        </p:nvSpPr>
        <p:spPr>
          <a:xfrm>
            <a:off x="1279426" y="2748589"/>
            <a:ext cx="97315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Updated evacuation procedures reflecting new Fire Service protocols</a:t>
            </a:r>
            <a:endParaRPr lang="en-US" sz="1400">
              <a:latin typeface="Calibri" panose="020F0502020204030204" pitchFamily="34" charset="0"/>
              <a:cs typeface="Calibri" panose="020F0502020204030204" pitchFamily="34" charset="0"/>
            </a:endParaRPr>
          </a:p>
        </p:txBody>
      </p:sp>
      <p:sp>
        <p:nvSpPr>
          <p:cNvPr id="12" name="Text 8"/>
          <p:cNvSpPr/>
          <p:nvPr/>
        </p:nvSpPr>
        <p:spPr>
          <a:xfrm>
            <a:off x="1279426" y="2998125"/>
            <a:ext cx="9731573" cy="204788"/>
          </a:xfrm>
          <a:prstGeom prst="rect">
            <a:avLst/>
          </a:prstGeom>
          <a:noFill/>
          <a:ln/>
        </p:spPr>
        <p:txBody>
          <a:bodyPr wrap="none" lIns="0" tIns="0" rIns="0" bIns="0" rtlCol="0" anchor="t"/>
          <a:lstStyle/>
          <a:p>
            <a:pPr marL="285115" indent="-285115">
              <a:lnSpc>
                <a:spcPts val="1583"/>
              </a:lnSpc>
              <a:buSzPct val="100000"/>
              <a:buChar char="•"/>
            </a:pPr>
            <a:r>
              <a:rPr lang="en-US" sz="1400">
                <a:latin typeface="Calibri" panose="020F0502020204030204" pitchFamily="34" charset="0"/>
                <a:ea typeface="Calibri" panose="020F0502020204030204"/>
                <a:cs typeface="Calibri" panose="020F0502020204030204" pitchFamily="34" charset="0"/>
              </a:rPr>
              <a:t>Ongoing assessment of in-patient site evacuation protocols to ensure best practice and response </a:t>
            </a:r>
          </a:p>
        </p:txBody>
      </p:sp>
      <p:pic>
        <p:nvPicPr>
          <p:cNvPr id="13" name="Image 2" descr="preencoded.png"/>
          <p:cNvPicPr>
            <a:picLocks noChangeAspect="1"/>
          </p:cNvPicPr>
          <p:nvPr/>
        </p:nvPicPr>
        <p:blipFill>
          <a:blip r:embed="rId5"/>
          <a:stretch>
            <a:fillRect/>
          </a:stretch>
        </p:blipFill>
        <p:spPr>
          <a:xfrm>
            <a:off x="447774" y="3330805"/>
            <a:ext cx="639763" cy="1236266"/>
          </a:xfrm>
          <a:prstGeom prst="rect">
            <a:avLst/>
          </a:prstGeom>
        </p:spPr>
      </p:pic>
      <p:sp>
        <p:nvSpPr>
          <p:cNvPr id="14" name="Text 9"/>
          <p:cNvSpPr/>
          <p:nvPr/>
        </p:nvSpPr>
        <p:spPr>
          <a:xfrm>
            <a:off x="1279426" y="3458698"/>
            <a:ext cx="1906191"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Partnership Development</a:t>
            </a:r>
            <a:endParaRPr lang="en-US" sz="1400">
              <a:latin typeface="Calibri" panose="020F0502020204030204" pitchFamily="34" charset="0"/>
              <a:cs typeface="Calibri" panose="020F0502020204030204" pitchFamily="34" charset="0"/>
            </a:endParaRPr>
          </a:p>
        </p:txBody>
      </p:sp>
      <p:sp>
        <p:nvSpPr>
          <p:cNvPr id="15" name="Text 10"/>
          <p:cNvSpPr/>
          <p:nvPr/>
        </p:nvSpPr>
        <p:spPr>
          <a:xfrm>
            <a:off x="1279426" y="3735320"/>
            <a:ext cx="97315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London Fire Brigade Home Fire Safety Visits for discharged service users</a:t>
            </a:r>
            <a:endParaRPr lang="en-US" sz="1400">
              <a:latin typeface="Calibri" panose="020F0502020204030204" pitchFamily="34" charset="0"/>
              <a:cs typeface="Calibri" panose="020F0502020204030204" pitchFamily="34" charset="0"/>
            </a:endParaRPr>
          </a:p>
        </p:txBody>
      </p:sp>
      <p:sp>
        <p:nvSpPr>
          <p:cNvPr id="16" name="Text 11"/>
          <p:cNvSpPr/>
          <p:nvPr/>
        </p:nvSpPr>
        <p:spPr>
          <a:xfrm>
            <a:off x="1279426" y="3984855"/>
            <a:ext cx="9731573" cy="204788"/>
          </a:xfrm>
          <a:prstGeom prst="rect">
            <a:avLst/>
          </a:prstGeom>
          <a:noFill/>
          <a:ln/>
        </p:spPr>
        <p:txBody>
          <a:bodyPr wrap="none" lIns="0" tIns="0" rIns="0" bIns="0" rtlCol="0" anchor="t"/>
          <a:lstStyle/>
          <a:p>
            <a:pPr marL="285115" indent="-285115">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Resolution of fire door issues with SPV and GFM (Newham)</a:t>
            </a:r>
            <a:endParaRPr lang="en-US" sz="1400">
              <a:latin typeface="Calibri" panose="020F0502020204030204" pitchFamily="34" charset="0"/>
              <a:ea typeface="Calibri" panose="020F0502020204030204"/>
              <a:cs typeface="Calibri" panose="020F0502020204030204" pitchFamily="34" charset="0"/>
            </a:endParaRPr>
          </a:p>
        </p:txBody>
      </p:sp>
      <p:sp>
        <p:nvSpPr>
          <p:cNvPr id="17" name="Text 12"/>
          <p:cNvSpPr/>
          <p:nvPr/>
        </p:nvSpPr>
        <p:spPr>
          <a:xfrm>
            <a:off x="1279426" y="4234390"/>
            <a:ext cx="9731573" cy="204788"/>
          </a:xfrm>
          <a:prstGeom prst="rect">
            <a:avLst/>
          </a:prstGeom>
          <a:noFill/>
          <a:ln/>
        </p:spPr>
        <p:txBody>
          <a:bodyPr wrap="none" lIns="0" tIns="0" rIns="0" bIns="0" rtlCol="0" anchor="t"/>
          <a:lstStyle/>
          <a:p>
            <a:pPr marL="285115" indent="-285115">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The continual development of working relationships with external partners / stakeholders (NHSPS, CHP, HHT, Barts) </a:t>
            </a:r>
            <a:endParaRPr lang="en-US" sz="1400">
              <a:latin typeface="Calibri" panose="020F0502020204030204" pitchFamily="34" charset="0"/>
              <a:ea typeface="Calibri" panose="020F0502020204030204"/>
              <a:cs typeface="Calibri" panose="020F0502020204030204" pitchFamily="34" charset="0"/>
            </a:endParaRPr>
          </a:p>
        </p:txBody>
      </p:sp>
      <p:pic>
        <p:nvPicPr>
          <p:cNvPr id="18" name="Image 3" descr="preencoded.png"/>
          <p:cNvPicPr>
            <a:picLocks noChangeAspect="1"/>
          </p:cNvPicPr>
          <p:nvPr/>
        </p:nvPicPr>
        <p:blipFill>
          <a:blip r:embed="rId6"/>
          <a:stretch>
            <a:fillRect/>
          </a:stretch>
        </p:blipFill>
        <p:spPr>
          <a:xfrm>
            <a:off x="447774" y="4567071"/>
            <a:ext cx="639763" cy="1236266"/>
          </a:xfrm>
          <a:prstGeom prst="rect">
            <a:avLst/>
          </a:prstGeom>
        </p:spPr>
      </p:pic>
      <p:sp>
        <p:nvSpPr>
          <p:cNvPr id="19" name="Text 13"/>
          <p:cNvSpPr/>
          <p:nvPr/>
        </p:nvSpPr>
        <p:spPr>
          <a:xfrm>
            <a:off x="1279426" y="4694964"/>
            <a:ext cx="2366169" cy="199926"/>
          </a:xfrm>
          <a:prstGeom prst="rect">
            <a:avLst/>
          </a:prstGeom>
          <a:noFill/>
          <a:ln/>
        </p:spPr>
        <p:txBody>
          <a:bodyPr wrap="none" lIns="0" tIns="0" rIns="0" bIns="0" rtlCol="0" anchor="t"/>
          <a:lstStyle/>
          <a:p>
            <a:pPr>
              <a:lnSpc>
                <a:spcPts val="1542"/>
              </a:lnSpc>
            </a:pPr>
            <a:r>
              <a:rPr lang="en-US" sz="1400" b="1">
                <a:latin typeface="Calibri" panose="020F0502020204030204" pitchFamily="34" charset="0"/>
                <a:ea typeface="Nunito Sans Bold" pitchFamily="34" charset="-122"/>
                <a:cs typeface="Calibri" panose="020F0502020204030204" pitchFamily="34" charset="0"/>
              </a:rPr>
              <a:t>Documentation and Compliance</a:t>
            </a:r>
            <a:endParaRPr lang="en-US" sz="1400">
              <a:latin typeface="Calibri" panose="020F0502020204030204" pitchFamily="34" charset="0"/>
              <a:cs typeface="Calibri" panose="020F0502020204030204" pitchFamily="34" charset="0"/>
            </a:endParaRPr>
          </a:p>
        </p:txBody>
      </p:sp>
      <p:sp>
        <p:nvSpPr>
          <p:cNvPr id="20" name="Text 14"/>
          <p:cNvSpPr/>
          <p:nvPr/>
        </p:nvSpPr>
        <p:spPr>
          <a:xfrm>
            <a:off x="1279426" y="4971586"/>
            <a:ext cx="97315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Finalizing Fire Strategy documentation for high-risk buildings</a:t>
            </a:r>
            <a:endParaRPr lang="en-US" sz="1400">
              <a:latin typeface="Calibri" panose="020F0502020204030204" pitchFamily="34" charset="0"/>
              <a:cs typeface="Calibri" panose="020F0502020204030204" pitchFamily="34" charset="0"/>
            </a:endParaRPr>
          </a:p>
        </p:txBody>
      </p:sp>
      <p:sp>
        <p:nvSpPr>
          <p:cNvPr id="21" name="Text 15"/>
          <p:cNvSpPr/>
          <p:nvPr/>
        </p:nvSpPr>
        <p:spPr>
          <a:xfrm>
            <a:off x="1279426" y="5221121"/>
            <a:ext cx="9731573" cy="204788"/>
          </a:xfrm>
          <a:prstGeom prst="rect">
            <a:avLst/>
          </a:prstGeom>
          <a:noFill/>
          <a:ln/>
        </p:spPr>
        <p:txBody>
          <a:bodyPr wrap="none" lIns="0" tIns="0" rIns="0" bIns="0" rtlCol="0" anchor="t"/>
          <a:lstStyle/>
          <a:p>
            <a:pPr marL="285739" indent="-285739">
              <a:lnSpc>
                <a:spcPts val="1583"/>
              </a:lnSpc>
              <a:buSzPct val="100000"/>
              <a:buChar char="•"/>
            </a:pPr>
            <a:r>
              <a:rPr lang="en-GB" sz="1400">
                <a:latin typeface="Calibri" panose="020F0502020204030204" pitchFamily="34" charset="0"/>
                <a:cs typeface="Calibri" panose="020F0502020204030204" pitchFamily="34" charset="0"/>
              </a:rPr>
              <a:t>Improvement in compliance recording </a:t>
            </a:r>
            <a:endParaRPr lang="en-US" sz="1400">
              <a:latin typeface="Calibri" panose="020F0502020204030204" pitchFamily="34" charset="0"/>
              <a:cs typeface="Calibri" panose="020F0502020204030204" pitchFamily="34" charset="0"/>
            </a:endParaRPr>
          </a:p>
        </p:txBody>
      </p:sp>
      <p:sp>
        <p:nvSpPr>
          <p:cNvPr id="22" name="Text 16"/>
          <p:cNvSpPr/>
          <p:nvPr/>
        </p:nvSpPr>
        <p:spPr>
          <a:xfrm>
            <a:off x="1279426" y="5470656"/>
            <a:ext cx="9731573" cy="204788"/>
          </a:xfrm>
          <a:prstGeom prst="rect">
            <a:avLst/>
          </a:prstGeom>
          <a:noFill/>
          <a:ln/>
        </p:spPr>
        <p:txBody>
          <a:bodyPr wrap="none" lIns="0" tIns="0" rIns="0" bIns="0" rtlCol="0" anchor="t"/>
          <a:lstStyle/>
          <a:p>
            <a:pPr marL="285739" indent="-285739">
              <a:lnSpc>
                <a:spcPts val="1583"/>
              </a:lnSpc>
              <a:buSzPct val="100000"/>
              <a:buChar char="•"/>
            </a:pPr>
            <a:r>
              <a:rPr lang="en-US" sz="1400">
                <a:latin typeface="Calibri" panose="020F0502020204030204" pitchFamily="34" charset="0"/>
                <a:ea typeface="Nunito Sans" pitchFamily="34" charset="-122"/>
                <a:cs typeface="Calibri" panose="020F0502020204030204" pitchFamily="34" charset="0"/>
              </a:rPr>
              <a:t>Implementing measures to control and reduce false alarms</a:t>
            </a:r>
            <a:endParaRPr lang="en-US" sz="1400">
              <a:latin typeface="Calibri" panose="020F0502020204030204" pitchFamily="34" charset="0"/>
              <a:cs typeface="Calibri" panose="020F0502020204030204" pitchFamily="34" charset="0"/>
            </a:endParaRPr>
          </a:p>
        </p:txBody>
      </p:sp>
      <p:sp>
        <p:nvSpPr>
          <p:cNvPr id="23" name="Text 17"/>
          <p:cNvSpPr/>
          <p:nvPr/>
        </p:nvSpPr>
        <p:spPr>
          <a:xfrm>
            <a:off x="1279427" y="5803337"/>
            <a:ext cx="8741651" cy="409575"/>
          </a:xfrm>
          <a:prstGeom prst="rect">
            <a:avLst/>
          </a:prstGeom>
          <a:noFill/>
          <a:ln/>
        </p:spPr>
        <p:txBody>
          <a:bodyPr wrap="square" lIns="0" tIns="0" rIns="0" bIns="0" rtlCol="0" anchor="t"/>
          <a:lstStyle/>
          <a:p>
            <a:pPr>
              <a:lnSpc>
                <a:spcPts val="1583"/>
              </a:lnSpc>
            </a:pPr>
            <a:r>
              <a:rPr lang="en-US" sz="1400">
                <a:latin typeface="Calibri" panose="020F0502020204030204" pitchFamily="34" charset="0"/>
                <a:ea typeface="Nunito Sans" pitchFamily="34" charset="-122"/>
                <a:cs typeface="Calibri" panose="020F0502020204030204" pitchFamily="34" charset="0"/>
              </a:rPr>
              <a:t>This comprehensive approach addresses immediate concerns while preparing for future regulatory changes. The team are prioritising the most critical safety issues while working to enhance fire safety culture across all ELFT facilities.</a:t>
            </a:r>
            <a:endParaRPr lang="en-US" sz="1400">
              <a:latin typeface="Calibri" panose="020F0502020204030204" pitchFamily="34" charset="0"/>
              <a:cs typeface="Calibri" panose="020F0502020204030204" pitchFamily="34" charset="0"/>
            </a:endParaRPr>
          </a:p>
        </p:txBody>
      </p:sp>
      <p:sp>
        <p:nvSpPr>
          <p:cNvPr id="25" name="Title 24">
            <a:extLst>
              <a:ext uri="{FF2B5EF4-FFF2-40B4-BE49-F238E27FC236}">
                <a16:creationId xmlns:a16="http://schemas.microsoft.com/office/drawing/2014/main" id="{696F628F-08B9-B288-C231-C7DB3609476A}"/>
              </a:ext>
            </a:extLst>
          </p:cNvPr>
          <p:cNvSpPr>
            <a:spLocks noGrp="1"/>
          </p:cNvSpPr>
          <p:nvPr>
            <p:ph type="title" idx="4294967295"/>
          </p:nvPr>
        </p:nvSpPr>
        <p:spPr>
          <a:xfrm>
            <a:off x="1166326" y="188119"/>
            <a:ext cx="7109927" cy="774700"/>
          </a:xfrm>
        </p:spPr>
        <p:txBody>
          <a:bodyPr>
            <a:normAutofit fontScale="90000"/>
          </a:bodyPr>
          <a:lstStyle/>
          <a:p>
            <a:r>
              <a:rPr lang="en-US" sz="3000">
                <a:latin typeface="Calibri" panose="020F0502020204030204" pitchFamily="34" charset="0"/>
                <a:cs typeface="Calibri" panose="020F0502020204030204" pitchFamily="34" charset="0"/>
              </a:rPr>
              <a:t>Fire Safety - Current Initiatives and Future Plans </a:t>
            </a:r>
            <a:endParaRPr lang="en-GB" sz="3000">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FB2CF3B3-B6BC-2041-2D4B-AB62F9C89B04}"/>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Slide Number Placeholder 3">
            <a:extLst>
              <a:ext uri="{FF2B5EF4-FFF2-40B4-BE49-F238E27FC236}">
                <a16:creationId xmlns:a16="http://schemas.microsoft.com/office/drawing/2014/main" id="{E5DBB592-3D87-ED9B-74E5-E3535C69EA27}"/>
              </a:ext>
            </a:extLst>
          </p:cNvPr>
          <p:cNvSpPr txBox="1">
            <a:spLocks/>
          </p:cNvSpPr>
          <p:nvPr/>
        </p:nvSpPr>
        <p:spPr>
          <a:xfrm>
            <a:off x="11621715" y="6344565"/>
            <a:ext cx="4957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41</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1A7AA-1CB4-3940-BA33-50AE4136B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552A1-AE83-BD62-60E2-18F88CCC2264}"/>
              </a:ext>
            </a:extLst>
          </p:cNvPr>
          <p:cNvSpPr txBox="1">
            <a:spLocks/>
          </p:cNvSpPr>
          <p:nvPr/>
        </p:nvSpPr>
        <p:spPr>
          <a:xfrm>
            <a:off x="1128677" y="273534"/>
            <a:ext cx="9684388" cy="5155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a:latin typeface="Calibri" panose="020F0502020204030204" pitchFamily="34" charset="0"/>
                <a:cs typeface="Calibri" panose="020F0502020204030204" pitchFamily="34" charset="0"/>
              </a:rPr>
              <a:t>ELFT Environmental Strategy</a:t>
            </a:r>
          </a:p>
        </p:txBody>
      </p:sp>
      <p:sp>
        <p:nvSpPr>
          <p:cNvPr id="3" name="TextBox 2">
            <a:extLst>
              <a:ext uri="{FF2B5EF4-FFF2-40B4-BE49-F238E27FC236}">
                <a16:creationId xmlns:a16="http://schemas.microsoft.com/office/drawing/2014/main" id="{06B6E602-D838-EEE7-218D-072598F0B925}"/>
              </a:ext>
            </a:extLst>
          </p:cNvPr>
          <p:cNvSpPr txBox="1"/>
          <p:nvPr/>
        </p:nvSpPr>
        <p:spPr>
          <a:xfrm>
            <a:off x="515937" y="789099"/>
            <a:ext cx="11160124" cy="172354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Calibri"/>
                <a:cs typeface="Calibri"/>
              </a:rPr>
              <a:t>ELFT’s vision is to make a positive difference in people's lives by delivering high-quality mental health, community and primary care services. The Estates team supports this by working closely with service users, carers and partners to create and maintain safe, sustainable and effective environments. The team drives continuous improvement and supports innovation in care delivery, sharing learning across the organisation. The environmental strategy was shaped in 2023 through engagement with stakeholders and senior colleagues inside ELFT and our communities</a:t>
            </a:r>
            <a:r>
              <a:rPr lang="en-GB" sz="1400">
                <a:solidFill>
                  <a:prstClr val="black"/>
                </a:solidFill>
                <a:latin typeface="Calibri"/>
                <a:ea typeface="Calibri"/>
                <a:cs typeface="Calibri"/>
              </a:rPr>
              <a:t>.</a:t>
            </a:r>
            <a:r>
              <a:rPr kumimoji="0" lang="en-GB" sz="1400" b="0" i="0" u="none" strike="noStrike" kern="1200" cap="none" spc="0" normalizeH="0" baseline="0" noProof="0">
                <a:ln>
                  <a:noFill/>
                </a:ln>
                <a:solidFill>
                  <a:prstClr val="black"/>
                </a:solidFill>
                <a:effectLst/>
                <a:uLnTx/>
                <a:uFillTx/>
                <a:latin typeface="Calibri"/>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a:ea typeface="Calibri"/>
                <a:cs typeface="Calibri"/>
              </a:rPr>
              <a:t>The Estates values and visions can be attributed to the four key strategic principles to ensure there is alignment between the key principles and the overarching values and visions. </a:t>
            </a:r>
            <a:endParaRPr lang="en-GB" sz="14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36C4993B-077A-E398-1C12-F9D0E3559645}"/>
              </a:ext>
            </a:extLst>
          </p:cNvPr>
          <p:cNvGrpSpPr/>
          <p:nvPr/>
        </p:nvGrpSpPr>
        <p:grpSpPr>
          <a:xfrm>
            <a:off x="1247775" y="2172597"/>
            <a:ext cx="9874207" cy="4345512"/>
            <a:chOff x="1158896" y="2493438"/>
            <a:chExt cx="9874207" cy="4345512"/>
          </a:xfrm>
        </p:grpSpPr>
        <p:pic>
          <p:nvPicPr>
            <p:cNvPr id="5" name="Picture 4">
              <a:extLst>
                <a:ext uri="{FF2B5EF4-FFF2-40B4-BE49-F238E27FC236}">
                  <a16:creationId xmlns:a16="http://schemas.microsoft.com/office/drawing/2014/main" id="{BE5DBC35-3BA0-D8DF-8784-60096DF273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58896" y="2493438"/>
              <a:ext cx="9874207" cy="4345512"/>
            </a:xfrm>
            <a:prstGeom prst="rect">
              <a:avLst/>
            </a:prstGeom>
          </p:spPr>
        </p:pic>
        <p:pic>
          <p:nvPicPr>
            <p:cNvPr id="6" name="Picture 5">
              <a:extLst>
                <a:ext uri="{FF2B5EF4-FFF2-40B4-BE49-F238E27FC236}">
                  <a16:creationId xmlns:a16="http://schemas.microsoft.com/office/drawing/2014/main" id="{CE250D11-C933-C733-F75A-A3EBA3CE4B2A}"/>
                </a:ext>
              </a:extLst>
            </p:cNvPr>
            <p:cNvPicPr>
              <a:picLocks noChangeAspect="1"/>
            </p:cNvPicPr>
            <p:nvPr/>
          </p:nvPicPr>
          <p:blipFill>
            <a:blip r:embed="rId2" cstate="email">
              <a:extLst>
                <a:ext uri="{28A0092B-C50C-407E-A947-70E740481C1C}">
                  <a14:useLocalDpi xmlns:a14="http://schemas.microsoft.com/office/drawing/2010/main" val="0"/>
                </a:ext>
              </a:extLst>
            </a:blip>
            <a:srcRect l="26656" t="32026" r="53858" b="64662"/>
            <a:stretch/>
          </p:blipFill>
          <p:spPr>
            <a:xfrm>
              <a:off x="1247776" y="4046078"/>
              <a:ext cx="4124324" cy="1145047"/>
            </a:xfrm>
            <a:prstGeom prst="rect">
              <a:avLst/>
            </a:prstGeom>
          </p:spPr>
        </p:pic>
        <p:pic>
          <p:nvPicPr>
            <p:cNvPr id="7" name="Picture 6">
              <a:extLst>
                <a:ext uri="{FF2B5EF4-FFF2-40B4-BE49-F238E27FC236}">
                  <a16:creationId xmlns:a16="http://schemas.microsoft.com/office/drawing/2014/main" id="{E597E387-02A8-2BD8-5E10-645A5C9555BC}"/>
                </a:ext>
              </a:extLst>
            </p:cNvPr>
            <p:cNvPicPr>
              <a:picLocks noChangeAspect="1"/>
            </p:cNvPicPr>
            <p:nvPr/>
          </p:nvPicPr>
          <p:blipFill>
            <a:blip r:embed="rId2" cstate="email">
              <a:extLst>
                <a:ext uri="{28A0092B-C50C-407E-A947-70E740481C1C}">
                  <a14:useLocalDpi xmlns:a14="http://schemas.microsoft.com/office/drawing/2010/main" val="0"/>
                </a:ext>
              </a:extLst>
            </a:blip>
            <a:srcRect l="26656" t="32026" r="53858" b="64662"/>
            <a:stretch/>
          </p:blipFill>
          <p:spPr>
            <a:xfrm>
              <a:off x="1638301" y="4074064"/>
              <a:ext cx="4124324" cy="574136"/>
            </a:xfrm>
            <a:prstGeom prst="rect">
              <a:avLst/>
            </a:prstGeom>
          </p:spPr>
        </p:pic>
        <p:pic>
          <p:nvPicPr>
            <p:cNvPr id="8" name="Picture 7">
              <a:extLst>
                <a:ext uri="{FF2B5EF4-FFF2-40B4-BE49-F238E27FC236}">
                  <a16:creationId xmlns:a16="http://schemas.microsoft.com/office/drawing/2014/main" id="{9BEFFB11-59ED-9148-ACB9-E355BB0CCD4F}"/>
                </a:ext>
              </a:extLst>
            </p:cNvPr>
            <p:cNvPicPr>
              <a:picLocks noChangeAspect="1"/>
            </p:cNvPicPr>
            <p:nvPr/>
          </p:nvPicPr>
          <p:blipFill>
            <a:blip r:embed="rId2" cstate="email">
              <a:extLst>
                <a:ext uri="{28A0092B-C50C-407E-A947-70E740481C1C}">
                  <a14:useLocalDpi xmlns:a14="http://schemas.microsoft.com/office/drawing/2010/main" val="0"/>
                </a:ext>
              </a:extLst>
            </a:blip>
            <a:srcRect l="72294" t="29687" r="8093" b="65121"/>
            <a:stretch/>
          </p:blipFill>
          <p:spPr>
            <a:xfrm>
              <a:off x="6434943" y="3966868"/>
              <a:ext cx="4514847" cy="876300"/>
            </a:xfrm>
            <a:prstGeom prst="rect">
              <a:avLst/>
            </a:prstGeom>
          </p:spPr>
        </p:pic>
        <p:pic>
          <p:nvPicPr>
            <p:cNvPr id="9" name="Picture 8">
              <a:extLst>
                <a:ext uri="{FF2B5EF4-FFF2-40B4-BE49-F238E27FC236}">
                  <a16:creationId xmlns:a16="http://schemas.microsoft.com/office/drawing/2014/main" id="{35AAFBBD-BE0F-F3C2-8FA0-B387592A7E85}"/>
                </a:ext>
              </a:extLst>
            </p:cNvPr>
            <p:cNvPicPr>
              <a:picLocks noChangeAspect="1"/>
            </p:cNvPicPr>
            <p:nvPr/>
          </p:nvPicPr>
          <p:blipFill>
            <a:blip r:embed="rId2" cstate="email">
              <a:extLst>
                <a:ext uri="{28A0092B-C50C-407E-A947-70E740481C1C}">
                  <a14:useLocalDpi xmlns:a14="http://schemas.microsoft.com/office/drawing/2010/main" val="0"/>
                </a:ext>
              </a:extLst>
            </a:blip>
            <a:srcRect l="72294" t="29687" r="8093" b="65121"/>
            <a:stretch/>
          </p:blipFill>
          <p:spPr>
            <a:xfrm>
              <a:off x="6459559" y="4648200"/>
              <a:ext cx="2232807" cy="347368"/>
            </a:xfrm>
            <a:prstGeom prst="rect">
              <a:avLst/>
            </a:prstGeom>
          </p:spPr>
        </p:pic>
        <p:pic>
          <p:nvPicPr>
            <p:cNvPr id="10" name="Picture 9">
              <a:extLst>
                <a:ext uri="{FF2B5EF4-FFF2-40B4-BE49-F238E27FC236}">
                  <a16:creationId xmlns:a16="http://schemas.microsoft.com/office/drawing/2014/main" id="{45A4B68C-A12E-8992-14CE-CB574974E19A}"/>
                </a:ext>
              </a:extLst>
            </p:cNvPr>
            <p:cNvPicPr>
              <a:picLocks noChangeAspect="1"/>
            </p:cNvPicPr>
            <p:nvPr/>
          </p:nvPicPr>
          <p:blipFill>
            <a:blip r:embed="rId2" cstate="email">
              <a:extLst>
                <a:ext uri="{28A0092B-C50C-407E-A947-70E740481C1C}">
                  <a14:useLocalDpi xmlns:a14="http://schemas.microsoft.com/office/drawing/2010/main" val="0"/>
                </a:ext>
              </a:extLst>
            </a:blip>
            <a:srcRect l="30321" t="87725" r="54437" b="5480"/>
            <a:stretch/>
          </p:blipFill>
          <p:spPr>
            <a:xfrm>
              <a:off x="1247775" y="5843587"/>
              <a:ext cx="4286249" cy="661988"/>
            </a:xfrm>
            <a:prstGeom prst="rect">
              <a:avLst/>
            </a:prstGeom>
          </p:spPr>
        </p:pic>
        <p:pic>
          <p:nvPicPr>
            <p:cNvPr id="11" name="Picture 10">
              <a:extLst>
                <a:ext uri="{FF2B5EF4-FFF2-40B4-BE49-F238E27FC236}">
                  <a16:creationId xmlns:a16="http://schemas.microsoft.com/office/drawing/2014/main" id="{BBE3DE0D-131D-85A2-22F3-065A23A6548A}"/>
                </a:ext>
              </a:extLst>
            </p:cNvPr>
            <p:cNvPicPr>
              <a:picLocks noChangeAspect="1"/>
            </p:cNvPicPr>
            <p:nvPr/>
          </p:nvPicPr>
          <p:blipFill>
            <a:blip r:embed="rId2" cstate="email">
              <a:extLst>
                <a:ext uri="{28A0092B-C50C-407E-A947-70E740481C1C}">
                  <a14:useLocalDpi xmlns:a14="http://schemas.microsoft.com/office/drawing/2010/main" val="0"/>
                </a:ext>
              </a:extLst>
            </a:blip>
            <a:srcRect l="64180" t="92566" r="22572" b="639"/>
            <a:stretch/>
          </p:blipFill>
          <p:spPr>
            <a:xfrm>
              <a:off x="6478609" y="5879306"/>
              <a:ext cx="4484666" cy="626269"/>
            </a:xfrm>
            <a:prstGeom prst="rect">
              <a:avLst/>
            </a:prstGeom>
          </p:spPr>
        </p:pic>
        <p:pic>
          <p:nvPicPr>
            <p:cNvPr id="12" name="Picture 11">
              <a:extLst>
                <a:ext uri="{FF2B5EF4-FFF2-40B4-BE49-F238E27FC236}">
                  <a16:creationId xmlns:a16="http://schemas.microsoft.com/office/drawing/2014/main" id="{39D37795-77E1-DAAC-D638-37C7752758DD}"/>
                </a:ext>
              </a:extLst>
            </p:cNvPr>
            <p:cNvPicPr>
              <a:picLocks noChangeAspect="1"/>
            </p:cNvPicPr>
            <p:nvPr/>
          </p:nvPicPr>
          <p:blipFill>
            <a:blip r:embed="rId2" cstate="email">
              <a:extLst>
                <a:ext uri="{28A0092B-C50C-407E-A947-70E740481C1C}">
                  <a14:useLocalDpi xmlns:a14="http://schemas.microsoft.com/office/drawing/2010/main" val="0"/>
                </a:ext>
              </a:extLst>
            </a:blip>
            <a:srcRect l="64180" t="92566" r="22572" b="639"/>
            <a:stretch/>
          </p:blipFill>
          <p:spPr>
            <a:xfrm>
              <a:off x="6408781" y="6068901"/>
              <a:ext cx="1944644" cy="626269"/>
            </a:xfrm>
            <a:prstGeom prst="rect">
              <a:avLst/>
            </a:prstGeom>
          </p:spPr>
        </p:pic>
      </p:grpSp>
      <p:sp>
        <p:nvSpPr>
          <p:cNvPr id="13" name="TextBox 12">
            <a:extLst>
              <a:ext uri="{FF2B5EF4-FFF2-40B4-BE49-F238E27FC236}">
                <a16:creationId xmlns:a16="http://schemas.microsoft.com/office/drawing/2014/main" id="{D68375D8-CF8F-1150-C091-E6F5D2B62829}"/>
              </a:ext>
            </a:extLst>
          </p:cNvPr>
          <p:cNvSpPr txBox="1"/>
          <p:nvPr/>
        </p:nvSpPr>
        <p:spPr>
          <a:xfrm>
            <a:off x="1225136" y="3760577"/>
            <a:ext cx="4509283" cy="1169551"/>
          </a:xfrm>
          <a:prstGeom prst="rect">
            <a:avLst/>
          </a:prstGeom>
          <a:noFill/>
        </p:spPr>
        <p:txBody>
          <a:bodyPr wrap="square" rtlCol="0">
            <a:spAutoFit/>
          </a:bodyPr>
          <a:lstStyle/>
          <a:p>
            <a:pPr marL="171450" indent="-171450">
              <a:buFont typeface="Arial" panose="020B0604020202020204" pitchFamily="34" charset="0"/>
              <a:buChar char="•"/>
            </a:pPr>
            <a:r>
              <a:rPr lang="en-US" sz="1000">
                <a:solidFill>
                  <a:schemeClr val="bg2"/>
                </a:solidFill>
              </a:rPr>
              <a:t>Increasing emphasis on population health outcomes, prevention, service user and community engagement e.g. Marmot Trust</a:t>
            </a:r>
            <a:endParaRPr lang="en-US" sz="10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000">
                <a:solidFill>
                  <a:schemeClr val="bg2"/>
                </a:solidFill>
              </a:rPr>
              <a:t>Integration: within ELFT and with partners – physical health, social services, primary care, education</a:t>
            </a:r>
            <a:endParaRPr lang="en-US" sz="10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000">
                <a:solidFill>
                  <a:schemeClr val="bg2"/>
                </a:solidFill>
              </a:rPr>
              <a:t>Co-location: service benefits first, estate rationalisation second</a:t>
            </a:r>
            <a:endParaRPr lang="en-US" sz="10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000">
                <a:solidFill>
                  <a:schemeClr val="bg2"/>
                </a:solidFill>
              </a:rPr>
              <a:t>Anchor institution to </a:t>
            </a:r>
            <a:r>
              <a:rPr lang="en-US" sz="1000" err="1">
                <a:solidFill>
                  <a:schemeClr val="bg2"/>
                </a:solidFill>
              </a:rPr>
              <a:t>maximise</a:t>
            </a:r>
            <a:r>
              <a:rPr lang="en-US" sz="1000">
                <a:solidFill>
                  <a:schemeClr val="bg2"/>
                </a:solidFill>
              </a:rPr>
              <a:t> social value for the community</a:t>
            </a:r>
            <a:endParaRPr lang="en-US" sz="10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000">
                <a:solidFill>
                  <a:schemeClr val="bg2"/>
                </a:solidFill>
              </a:rPr>
              <a:t>Digitally enabled transformation, post-pandemic hybrid models</a:t>
            </a:r>
            <a:endParaRPr lang="en-GB" sz="10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24FF6BC-6680-1487-DFED-5151F2E8351D}"/>
              </a:ext>
            </a:extLst>
          </p:cNvPr>
          <p:cNvSpPr txBox="1"/>
          <p:nvPr/>
        </p:nvSpPr>
        <p:spPr>
          <a:xfrm>
            <a:off x="6391108" y="3789928"/>
            <a:ext cx="4239366" cy="1015663"/>
          </a:xfrm>
          <a:prstGeom prst="rect">
            <a:avLst/>
          </a:prstGeom>
          <a:noFill/>
        </p:spPr>
        <p:txBody>
          <a:bodyPr wrap="square" rtlCol="0">
            <a:spAutoFit/>
          </a:bodyPr>
          <a:lstStyle/>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Increase use of generic accommodation... locate services where the people are</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Flexible space for changing models of care</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Anticipate estate implications of service developments</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Smart system for room booking across ELFT properties (ICS Estate Strategy)</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Good IT infrastructure</a:t>
            </a:r>
            <a:endParaRPr lang="en-GB" sz="10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FF744F7-A988-2FF1-4CCC-8586D43BA8CC}"/>
              </a:ext>
            </a:extLst>
          </p:cNvPr>
          <p:cNvSpPr txBox="1"/>
          <p:nvPr/>
        </p:nvSpPr>
        <p:spPr>
          <a:xfrm>
            <a:off x="1336654" y="5529451"/>
            <a:ext cx="4509283" cy="707886"/>
          </a:xfrm>
          <a:prstGeom prst="rect">
            <a:avLst/>
          </a:prstGeom>
          <a:noFill/>
        </p:spPr>
        <p:txBody>
          <a:bodyPr wrap="square" rtlCol="0">
            <a:spAutoFit/>
          </a:bodyPr>
          <a:lstStyle/>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Trauma-informed approach to care; premises which are accessible, welcoming and safe (trauma-informed and sensory integration-aware)</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Culturally responsive environments and locations</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Improve response to building deficiencies</a:t>
            </a:r>
            <a:endParaRPr lang="en-GB" sz="10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DD05CE7-4B53-F305-BEF0-FDE9C165E1B2}"/>
              </a:ext>
            </a:extLst>
          </p:cNvPr>
          <p:cNvSpPr txBox="1"/>
          <p:nvPr/>
        </p:nvSpPr>
        <p:spPr>
          <a:xfrm>
            <a:off x="6471958" y="5535011"/>
            <a:ext cx="4077665" cy="861774"/>
          </a:xfrm>
          <a:prstGeom prst="rect">
            <a:avLst/>
          </a:prstGeom>
          <a:noFill/>
        </p:spPr>
        <p:txBody>
          <a:bodyPr wrap="square" rtlCol="0">
            <a:spAutoFit/>
          </a:bodyPr>
          <a:lstStyle/>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Environmental contribution to staff wellbeing</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Promote new facilities with suitable staff amenities (e.g. Bedford Health Village, Tower Hamlets Town Hall)</a:t>
            </a:r>
          </a:p>
          <a:p>
            <a:pPr marL="171450" indent="-171450">
              <a:buFont typeface="Arial" panose="020B0604020202020204" pitchFamily="34" charset="0"/>
              <a:buChar char="•"/>
            </a:pPr>
            <a:r>
              <a:rPr lang="en-US" sz="1000">
                <a:solidFill>
                  <a:schemeClr val="bg2"/>
                </a:solidFill>
                <a:latin typeface="Calibri" panose="020F0502020204030204" pitchFamily="34" charset="0"/>
                <a:ea typeface="Calibri" panose="020F0502020204030204" pitchFamily="34" charset="0"/>
                <a:cs typeface="Calibri" panose="020F0502020204030204" pitchFamily="34" charset="0"/>
              </a:rPr>
              <a:t>Flexible working supporting staff to have greater choice in where, when and how they work</a:t>
            </a:r>
            <a:endParaRPr lang="en-GB" sz="10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98B11CFB-FF84-5BDD-3E56-9327C807A6AB}"/>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lide Number Placeholder 3">
            <a:extLst>
              <a:ext uri="{FF2B5EF4-FFF2-40B4-BE49-F238E27FC236}">
                <a16:creationId xmlns:a16="http://schemas.microsoft.com/office/drawing/2014/main" id="{ACA4A1C5-0B95-4838-B453-8C055F9769C7}"/>
              </a:ext>
            </a:extLst>
          </p:cNvPr>
          <p:cNvSpPr txBox="1">
            <a:spLocks/>
          </p:cNvSpPr>
          <p:nvPr/>
        </p:nvSpPr>
        <p:spPr>
          <a:xfrm>
            <a:off x="11701464" y="6344565"/>
            <a:ext cx="3157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5</a:t>
            </a:fld>
            <a:endParaRPr lang="en-GB"/>
          </a:p>
        </p:txBody>
      </p:sp>
    </p:spTree>
    <p:extLst>
      <p:ext uri="{BB962C8B-B14F-4D97-AF65-F5344CB8AC3E}">
        <p14:creationId xmlns:p14="http://schemas.microsoft.com/office/powerpoint/2010/main" val="17851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2894-89B9-E37A-9CBC-564DD3D1A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3D3B6-7E11-EF01-3A52-1B32B90B8D3A}"/>
              </a:ext>
            </a:extLst>
          </p:cNvPr>
          <p:cNvSpPr txBox="1">
            <a:spLocks/>
          </p:cNvSpPr>
          <p:nvPr/>
        </p:nvSpPr>
        <p:spPr>
          <a:xfrm>
            <a:off x="1253806" y="220586"/>
            <a:ext cx="9684388" cy="5155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a:latin typeface="Calibri" panose="020F0502020204030204" pitchFamily="34" charset="0"/>
                <a:cs typeface="Calibri" panose="020F0502020204030204" pitchFamily="34" charset="0"/>
              </a:rPr>
              <a:t>ELFT Estate Environmental Strategy – Key Priorities</a:t>
            </a:r>
          </a:p>
        </p:txBody>
      </p:sp>
      <p:pic>
        <p:nvPicPr>
          <p:cNvPr id="4" name="Picture 3">
            <a:extLst>
              <a:ext uri="{FF2B5EF4-FFF2-40B4-BE49-F238E27FC236}">
                <a16:creationId xmlns:a16="http://schemas.microsoft.com/office/drawing/2014/main" id="{07225075-5E88-BA4A-41D3-855D725F47B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2849" y="908844"/>
            <a:ext cx="8575157" cy="5470799"/>
          </a:xfrm>
          <a:prstGeom prst="rect">
            <a:avLst/>
          </a:prstGeom>
        </p:spPr>
      </p:pic>
      <p:cxnSp>
        <p:nvCxnSpPr>
          <p:cNvPr id="5" name="Straight Connector 4">
            <a:extLst>
              <a:ext uri="{FF2B5EF4-FFF2-40B4-BE49-F238E27FC236}">
                <a16:creationId xmlns:a16="http://schemas.microsoft.com/office/drawing/2014/main" id="{D4DAE52D-EE0C-0CC4-5E5F-2FA340696908}"/>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478E1A89-3200-6CF6-435D-31FAC7927363}"/>
              </a:ext>
            </a:extLst>
          </p:cNvPr>
          <p:cNvSpPr txBox="1">
            <a:spLocks/>
          </p:cNvSpPr>
          <p:nvPr/>
        </p:nvSpPr>
        <p:spPr>
          <a:xfrm>
            <a:off x="11701464" y="6344565"/>
            <a:ext cx="3157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6</a:t>
            </a:fld>
            <a:endParaRPr lang="en-GB"/>
          </a:p>
        </p:txBody>
      </p:sp>
    </p:spTree>
    <p:extLst>
      <p:ext uri="{BB962C8B-B14F-4D97-AF65-F5344CB8AC3E}">
        <p14:creationId xmlns:p14="http://schemas.microsoft.com/office/powerpoint/2010/main" val="260823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02E1-FE25-3A8F-3F13-8A2ABF02A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5599F-1F69-9753-6E27-F31FC5D5D07B}"/>
              </a:ext>
            </a:extLst>
          </p:cNvPr>
          <p:cNvSpPr txBox="1">
            <a:spLocks/>
          </p:cNvSpPr>
          <p:nvPr/>
        </p:nvSpPr>
        <p:spPr>
          <a:xfrm>
            <a:off x="1154882" y="276843"/>
            <a:ext cx="9684388" cy="5155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a:latin typeface="Calibri" panose="020F0502020204030204" pitchFamily="34" charset="0"/>
                <a:cs typeface="Calibri" panose="020F0502020204030204" pitchFamily="34" charset="0"/>
              </a:rPr>
              <a:t>ELFT Estate Environmental Strategy – Action Plan</a:t>
            </a:r>
          </a:p>
        </p:txBody>
      </p:sp>
      <p:grpSp>
        <p:nvGrpSpPr>
          <p:cNvPr id="3" name="Group 2">
            <a:extLst>
              <a:ext uri="{FF2B5EF4-FFF2-40B4-BE49-F238E27FC236}">
                <a16:creationId xmlns:a16="http://schemas.microsoft.com/office/drawing/2014/main" id="{F4096370-B975-A946-4127-B13BC8DB4D4D}"/>
              </a:ext>
            </a:extLst>
          </p:cNvPr>
          <p:cNvGrpSpPr/>
          <p:nvPr/>
        </p:nvGrpSpPr>
        <p:grpSpPr>
          <a:xfrm>
            <a:off x="537481" y="725319"/>
            <a:ext cx="10654394" cy="6181276"/>
            <a:chOff x="666750" y="676724"/>
            <a:chExt cx="10654394" cy="6181276"/>
          </a:xfrm>
        </p:grpSpPr>
        <p:grpSp>
          <p:nvGrpSpPr>
            <p:cNvPr id="4" name="Group 3">
              <a:extLst>
                <a:ext uri="{FF2B5EF4-FFF2-40B4-BE49-F238E27FC236}">
                  <a16:creationId xmlns:a16="http://schemas.microsoft.com/office/drawing/2014/main" id="{8FB7AAD0-3686-6D67-BF65-0942E4E6F61E}"/>
                </a:ext>
              </a:extLst>
            </p:cNvPr>
            <p:cNvGrpSpPr/>
            <p:nvPr/>
          </p:nvGrpSpPr>
          <p:grpSpPr>
            <a:xfrm>
              <a:off x="666750" y="676724"/>
              <a:ext cx="10654394" cy="6181276"/>
              <a:chOff x="1273020" y="676724"/>
              <a:chExt cx="10048124" cy="6181276"/>
            </a:xfrm>
          </p:grpSpPr>
          <p:pic>
            <p:nvPicPr>
              <p:cNvPr id="9" name="Picture 8">
                <a:extLst>
                  <a:ext uri="{FF2B5EF4-FFF2-40B4-BE49-F238E27FC236}">
                    <a16:creationId xmlns:a16="http://schemas.microsoft.com/office/drawing/2014/main" id="{3D29E25C-3DAF-1D76-9B94-B329192C4AF9}"/>
                  </a:ext>
                </a:extLst>
              </p:cNvPr>
              <p:cNvPicPr>
                <a:picLocks noChangeAspect="1"/>
              </p:cNvPicPr>
              <p:nvPr/>
            </p:nvPicPr>
            <p:blipFill>
              <a:blip r:embed="rId2"/>
              <a:stretch>
                <a:fillRect/>
              </a:stretch>
            </p:blipFill>
            <p:spPr>
              <a:xfrm>
                <a:off x="1273020" y="676724"/>
                <a:ext cx="10048124" cy="6181276"/>
              </a:xfrm>
              <a:prstGeom prst="rect">
                <a:avLst/>
              </a:prstGeom>
            </p:spPr>
          </p:pic>
          <p:pic>
            <p:nvPicPr>
              <p:cNvPr id="10" name="Picture 9">
                <a:extLst>
                  <a:ext uri="{FF2B5EF4-FFF2-40B4-BE49-F238E27FC236}">
                    <a16:creationId xmlns:a16="http://schemas.microsoft.com/office/drawing/2014/main" id="{40D40E7A-5DEB-5FAF-419B-5F92564D37C4}"/>
                  </a:ext>
                </a:extLst>
              </p:cNvPr>
              <p:cNvPicPr>
                <a:picLocks noChangeAspect="1"/>
              </p:cNvPicPr>
              <p:nvPr/>
            </p:nvPicPr>
            <p:blipFill>
              <a:blip r:embed="rId2"/>
              <a:srcRect l="60452" t="9777" r="23638" b="88991"/>
              <a:stretch/>
            </p:blipFill>
            <p:spPr>
              <a:xfrm>
                <a:off x="3837811" y="1319663"/>
                <a:ext cx="5077590" cy="975862"/>
              </a:xfrm>
              <a:prstGeom prst="rect">
                <a:avLst/>
              </a:prstGeom>
            </p:spPr>
          </p:pic>
          <p:pic>
            <p:nvPicPr>
              <p:cNvPr id="11" name="Picture 10">
                <a:extLst>
                  <a:ext uri="{FF2B5EF4-FFF2-40B4-BE49-F238E27FC236}">
                    <a16:creationId xmlns:a16="http://schemas.microsoft.com/office/drawing/2014/main" id="{9B9D2256-3B19-A2A2-60A2-E56DC4104CB8}"/>
                  </a:ext>
                </a:extLst>
              </p:cNvPr>
              <p:cNvPicPr>
                <a:picLocks noChangeAspect="1"/>
              </p:cNvPicPr>
              <p:nvPr/>
            </p:nvPicPr>
            <p:blipFill>
              <a:blip r:embed="rId2"/>
              <a:srcRect l="60452" t="9777" r="23638" b="88991"/>
              <a:stretch/>
            </p:blipFill>
            <p:spPr>
              <a:xfrm>
                <a:off x="3857625" y="2569664"/>
                <a:ext cx="5057775" cy="1326060"/>
              </a:xfrm>
              <a:prstGeom prst="rect">
                <a:avLst/>
              </a:prstGeom>
            </p:spPr>
          </p:pic>
          <p:pic>
            <p:nvPicPr>
              <p:cNvPr id="12" name="Picture 11">
                <a:extLst>
                  <a:ext uri="{FF2B5EF4-FFF2-40B4-BE49-F238E27FC236}">
                    <a16:creationId xmlns:a16="http://schemas.microsoft.com/office/drawing/2014/main" id="{9F1AA6BD-83C0-8E0B-079C-73D51EF79843}"/>
                  </a:ext>
                </a:extLst>
              </p:cNvPr>
              <p:cNvPicPr>
                <a:picLocks noChangeAspect="1"/>
              </p:cNvPicPr>
              <p:nvPr/>
            </p:nvPicPr>
            <p:blipFill>
              <a:blip r:embed="rId2"/>
              <a:srcRect l="60452" t="9777" r="23638" b="88991"/>
              <a:stretch/>
            </p:blipFill>
            <p:spPr>
              <a:xfrm>
                <a:off x="3857625" y="4079377"/>
                <a:ext cx="5057775" cy="1149848"/>
              </a:xfrm>
              <a:prstGeom prst="rect">
                <a:avLst/>
              </a:prstGeom>
            </p:spPr>
          </p:pic>
          <p:pic>
            <p:nvPicPr>
              <p:cNvPr id="13" name="Picture 12">
                <a:extLst>
                  <a:ext uri="{FF2B5EF4-FFF2-40B4-BE49-F238E27FC236}">
                    <a16:creationId xmlns:a16="http://schemas.microsoft.com/office/drawing/2014/main" id="{AE020643-298C-1D1C-3DF4-6D840C5621F1}"/>
                  </a:ext>
                </a:extLst>
              </p:cNvPr>
              <p:cNvPicPr>
                <a:picLocks noChangeAspect="1"/>
              </p:cNvPicPr>
              <p:nvPr/>
            </p:nvPicPr>
            <p:blipFill>
              <a:blip r:embed="rId2"/>
              <a:srcRect l="60452" t="9777" r="23638" b="88991"/>
              <a:stretch/>
            </p:blipFill>
            <p:spPr>
              <a:xfrm>
                <a:off x="3837811" y="5716243"/>
                <a:ext cx="5057775" cy="952051"/>
              </a:xfrm>
              <a:prstGeom prst="rect">
                <a:avLst/>
              </a:prstGeom>
            </p:spPr>
          </p:pic>
        </p:grpSp>
        <p:pic>
          <p:nvPicPr>
            <p:cNvPr id="5" name="Picture 4">
              <a:extLst>
                <a:ext uri="{FF2B5EF4-FFF2-40B4-BE49-F238E27FC236}">
                  <a16:creationId xmlns:a16="http://schemas.microsoft.com/office/drawing/2014/main" id="{DD1C1797-820D-D583-6F36-5BA54E2A201A}"/>
                </a:ext>
              </a:extLst>
            </p:cNvPr>
            <p:cNvPicPr>
              <a:picLocks noChangeAspect="1"/>
            </p:cNvPicPr>
            <p:nvPr/>
          </p:nvPicPr>
          <p:blipFill>
            <a:blip r:embed="rId2"/>
            <a:srcRect l="80134" t="10009" r="6042" b="87526"/>
            <a:stretch/>
          </p:blipFill>
          <p:spPr>
            <a:xfrm>
              <a:off x="9134475" y="1510653"/>
              <a:ext cx="2057400" cy="622947"/>
            </a:xfrm>
            <a:prstGeom prst="rect">
              <a:avLst/>
            </a:prstGeom>
          </p:spPr>
        </p:pic>
        <p:pic>
          <p:nvPicPr>
            <p:cNvPr id="6" name="Picture 5">
              <a:extLst>
                <a:ext uri="{FF2B5EF4-FFF2-40B4-BE49-F238E27FC236}">
                  <a16:creationId xmlns:a16="http://schemas.microsoft.com/office/drawing/2014/main" id="{4A639714-C2E6-5585-CE44-3EC7F3766D47}"/>
                </a:ext>
              </a:extLst>
            </p:cNvPr>
            <p:cNvPicPr>
              <a:picLocks noChangeAspect="1"/>
            </p:cNvPicPr>
            <p:nvPr/>
          </p:nvPicPr>
          <p:blipFill>
            <a:blip r:embed="rId2"/>
            <a:srcRect l="80134" t="10009" r="6042" b="87526"/>
            <a:stretch/>
          </p:blipFill>
          <p:spPr>
            <a:xfrm>
              <a:off x="9134475" y="2620619"/>
              <a:ext cx="2057400" cy="1113181"/>
            </a:xfrm>
            <a:prstGeom prst="rect">
              <a:avLst/>
            </a:prstGeom>
          </p:spPr>
        </p:pic>
        <p:pic>
          <p:nvPicPr>
            <p:cNvPr id="7" name="Picture 6">
              <a:extLst>
                <a:ext uri="{FF2B5EF4-FFF2-40B4-BE49-F238E27FC236}">
                  <a16:creationId xmlns:a16="http://schemas.microsoft.com/office/drawing/2014/main" id="{BBF8F5CA-FABE-87E9-A67C-79CB7EB863C4}"/>
                </a:ext>
              </a:extLst>
            </p:cNvPr>
            <p:cNvPicPr>
              <a:picLocks noChangeAspect="1"/>
            </p:cNvPicPr>
            <p:nvPr/>
          </p:nvPicPr>
          <p:blipFill>
            <a:blip r:embed="rId2"/>
            <a:srcRect l="80134" t="10009" r="6042" b="87526"/>
            <a:stretch/>
          </p:blipFill>
          <p:spPr>
            <a:xfrm>
              <a:off x="9134475" y="4105275"/>
              <a:ext cx="2057400" cy="1123949"/>
            </a:xfrm>
            <a:prstGeom prst="rect">
              <a:avLst/>
            </a:prstGeom>
          </p:spPr>
        </p:pic>
        <p:pic>
          <p:nvPicPr>
            <p:cNvPr id="8" name="Picture 7">
              <a:extLst>
                <a:ext uri="{FF2B5EF4-FFF2-40B4-BE49-F238E27FC236}">
                  <a16:creationId xmlns:a16="http://schemas.microsoft.com/office/drawing/2014/main" id="{4DD061B8-8D3D-ECA0-C2E6-575CBE65BD00}"/>
                </a:ext>
              </a:extLst>
            </p:cNvPr>
            <p:cNvPicPr>
              <a:picLocks noChangeAspect="1"/>
            </p:cNvPicPr>
            <p:nvPr/>
          </p:nvPicPr>
          <p:blipFill>
            <a:blip r:embed="rId2"/>
            <a:srcRect l="80134" t="10009" r="6042" b="87526"/>
            <a:stretch/>
          </p:blipFill>
          <p:spPr>
            <a:xfrm>
              <a:off x="9134475" y="5619301"/>
              <a:ext cx="2057400" cy="1152974"/>
            </a:xfrm>
            <a:prstGeom prst="rect">
              <a:avLst/>
            </a:prstGeom>
          </p:spPr>
        </p:pic>
      </p:grpSp>
      <p:sp>
        <p:nvSpPr>
          <p:cNvPr id="14" name="TextBox 13">
            <a:extLst>
              <a:ext uri="{FF2B5EF4-FFF2-40B4-BE49-F238E27FC236}">
                <a16:creationId xmlns:a16="http://schemas.microsoft.com/office/drawing/2014/main" id="{42BB856A-9C30-E184-D4DB-7BF921A95F4C}"/>
              </a:ext>
            </a:extLst>
          </p:cNvPr>
          <p:cNvSpPr txBox="1"/>
          <p:nvPr/>
        </p:nvSpPr>
        <p:spPr>
          <a:xfrm>
            <a:off x="3392140" y="1298661"/>
            <a:ext cx="5372257" cy="1061829"/>
          </a:xfrm>
          <a:prstGeom prst="rect">
            <a:avLst/>
          </a:prstGeom>
          <a:noFill/>
        </p:spPr>
        <p:txBody>
          <a:bodyPr wrap="square" rtlCol="0">
            <a:spAutoFit/>
          </a:bodyPr>
          <a:lstStyle/>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ICS and local providers to ensure maximum usage of the right estate in the right locations, supported by Hubs measured against local needs assessment.</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Implementation of clinical strategy</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Learning from the Pandemic and offering more digital access initiatives</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Establishment of digital champions/expert user network to offer training and support</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Delivery of recruitment and retention strategy group action plan</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Support active modes of travel to sites and improve access for disabled &amp; physically impaired user</a:t>
            </a:r>
            <a:endParaRPr lang="en-GB" sz="9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9462328-E3D0-7409-185F-BE88C92CA90C}"/>
              </a:ext>
            </a:extLst>
          </p:cNvPr>
          <p:cNvSpPr txBox="1"/>
          <p:nvPr/>
        </p:nvSpPr>
        <p:spPr>
          <a:xfrm>
            <a:off x="3376979" y="4102511"/>
            <a:ext cx="5372257" cy="1061829"/>
          </a:xfrm>
          <a:prstGeom prst="rect">
            <a:avLst/>
          </a:prstGeom>
          <a:noFill/>
        </p:spPr>
        <p:txBody>
          <a:bodyPr wrap="square" rtlCol="0">
            <a:spAutoFit/>
          </a:bodyPr>
          <a:lstStyle/>
          <a:p>
            <a:pPr marL="171450" indent="-171450">
              <a:buFont typeface="Arial" panose="020B0604020202020204" pitchFamily="34" charset="0"/>
              <a:buChar char="•"/>
            </a:pPr>
            <a:r>
              <a:rPr lang="en-GB" sz="900" kern="100">
                <a:solidFill>
                  <a:schemeClr val="bg1"/>
                </a:solidFill>
                <a:latin typeface="Aptos"/>
                <a:ea typeface="Aptos" panose="020B0004020202020204" pitchFamily="34" charset="0"/>
                <a:cs typeface="Times New Roman"/>
              </a:rPr>
              <a:t>Regular Estates Liaison meetings with Service Directors, Digital and Finance</a:t>
            </a:r>
          </a:p>
          <a:p>
            <a:pPr marL="171450" indent="-171450">
              <a:buFont typeface="Arial" panose="020B0604020202020204" pitchFamily="34" charset="0"/>
              <a:buChar char="•"/>
            </a:pPr>
            <a:r>
              <a:rPr lang="en-GB"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Further analysis of major projects to support the proposed strategy for services</a:t>
            </a:r>
          </a:p>
          <a:p>
            <a:pPr marL="171450" indent="-171450">
              <a:buFont typeface="Arial" panose="020B0604020202020204" pitchFamily="34" charset="0"/>
              <a:buChar char="•"/>
            </a:pPr>
            <a:r>
              <a:rPr lang="en-GB"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Work with the ICS and other key local healthcare providers to determine potential opportunities for new enhanced inpatient facilities</a:t>
            </a:r>
            <a:endParaRPr lang="en-GB" sz="900" kern="100">
              <a:solidFill>
                <a:schemeClr val="bg1"/>
              </a:solidFill>
              <a:latin typeface="Aptos"/>
              <a:ea typeface="Aptos" panose="020B0004020202020204" pitchFamily="34" charset="0"/>
              <a:cs typeface="Times New Roman"/>
            </a:endParaRPr>
          </a:p>
          <a:p>
            <a:pPr marL="171450" indent="-171450">
              <a:buFont typeface="Arial" panose="020B0604020202020204" pitchFamily="34" charset="0"/>
              <a:buChar char="•"/>
            </a:pPr>
            <a:r>
              <a:rPr lang="en-GB" sz="900" kern="100">
                <a:solidFill>
                  <a:schemeClr val="bg1"/>
                </a:solidFill>
                <a:latin typeface="Aptos"/>
                <a:ea typeface="Aptos" panose="020B0004020202020204" pitchFamily="34" charset="0"/>
                <a:cs typeface="Times New Roman"/>
              </a:rPr>
              <a:t>Finalise the estates input to the Trust business case for the NHSE 25/26 Capital Funding </a:t>
            </a:r>
          </a:p>
          <a:p>
            <a:pPr marL="171450" indent="-171450">
              <a:buFont typeface="Arial" panose="020B0604020202020204" pitchFamily="34" charset="0"/>
              <a:buChar char="•"/>
            </a:pPr>
            <a:r>
              <a:rPr lang="en-GB" sz="900" kern="100">
                <a:solidFill>
                  <a:schemeClr val="bg1"/>
                </a:solidFill>
                <a:effectLst/>
                <a:latin typeface="Aptos"/>
                <a:ea typeface="Aptos" panose="020B0004020202020204" pitchFamily="34" charset="0"/>
                <a:cs typeface="Times New Roman"/>
              </a:rPr>
              <a:t>Continue implementation of standardized capital procedures</a:t>
            </a:r>
          </a:p>
          <a:p>
            <a:pPr marL="171450" indent="-171450">
              <a:buFont typeface="Arial" panose="020B0604020202020204" pitchFamily="34" charset="0"/>
              <a:buChar char="•"/>
            </a:pPr>
            <a:r>
              <a:rPr lang="en-GB"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Continue strategic partnerships with ICBs to maximize external funding opportunities</a:t>
            </a:r>
          </a:p>
        </p:txBody>
      </p:sp>
      <p:sp>
        <p:nvSpPr>
          <p:cNvPr id="16" name="TextBox 15">
            <a:extLst>
              <a:ext uri="{FF2B5EF4-FFF2-40B4-BE49-F238E27FC236}">
                <a16:creationId xmlns:a16="http://schemas.microsoft.com/office/drawing/2014/main" id="{6C5BE046-9BF9-871A-AFBB-7434A6A0DE0D}"/>
              </a:ext>
            </a:extLst>
          </p:cNvPr>
          <p:cNvSpPr txBox="1"/>
          <p:nvPr/>
        </p:nvSpPr>
        <p:spPr>
          <a:xfrm>
            <a:off x="3376979" y="5661353"/>
            <a:ext cx="5372257" cy="1061829"/>
          </a:xfrm>
          <a:prstGeom prst="rect">
            <a:avLst/>
          </a:prstGeom>
          <a:noFill/>
        </p:spPr>
        <p:txBody>
          <a:bodyPr wrap="square" rtlCol="0">
            <a:spAutoFit/>
          </a:bodyPr>
          <a:lstStyle/>
          <a:p>
            <a:pPr marL="171450" indent="-171450">
              <a:buFont typeface="Arial" panose="020B0604020202020204" pitchFamily="34" charset="0"/>
              <a:buChar char="•"/>
            </a:pPr>
            <a:r>
              <a:rPr lang="en-US"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Complete the Green Plan refresh for 2025-2028 following engagement with stakeholders and IC</a:t>
            </a:r>
            <a:r>
              <a:rPr lang="en-US" sz="9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B</a:t>
            </a:r>
          </a:p>
          <a:p>
            <a:pPr marL="171450" indent="-171450">
              <a:buFont typeface="Arial" panose="020B0604020202020204" pitchFamily="34" charset="0"/>
              <a:buChar char="•"/>
            </a:pPr>
            <a:r>
              <a:rPr lang="en-US"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Develop a long-term climate change adaptation plan separate from business continuity plan</a:t>
            </a:r>
          </a:p>
          <a:p>
            <a:pPr marL="171450" indent="-171450">
              <a:buFont typeface="Arial" panose="020B0604020202020204" pitchFamily="34" charset="0"/>
              <a:buChar char="•"/>
            </a:pPr>
            <a:r>
              <a:rPr lang="en-US"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Appoint a nominated lead accountable for adaptation planning and management</a:t>
            </a:r>
            <a:endParaRPr lang="en-US" sz="9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900">
                <a:solidFill>
                  <a:schemeClr val="bg1"/>
                </a:solidFill>
                <a:latin typeface="Calibri" panose="020F0502020204030204" pitchFamily="34" charset="0"/>
                <a:ea typeface="Calibri" panose="020F0502020204030204" pitchFamily="34" charset="0"/>
                <a:cs typeface="Calibri" panose="020F0502020204030204" pitchFamily="34" charset="0"/>
              </a:rPr>
              <a:t>Develop climate change adaptation plan &amp; implement measures</a:t>
            </a:r>
          </a:p>
          <a:p>
            <a:pPr marL="171450" indent="-171450">
              <a:buFont typeface="Arial" panose="020B0604020202020204" pitchFamily="34" charset="0"/>
              <a:buChar char="•"/>
            </a:pPr>
            <a:r>
              <a:rPr lang="en-US" sz="900">
                <a:solidFill>
                  <a:schemeClr val="bg1"/>
                </a:solidFill>
                <a:latin typeface="Calibri" panose="020F0502020204030204" pitchFamily="34" charset="0"/>
                <a:ea typeface="Calibri" panose="020F0502020204030204" pitchFamily="34" charset="0"/>
                <a:cs typeface="Calibri" panose="020F0502020204030204" pitchFamily="34" charset="0"/>
              </a:rPr>
              <a:t>Heat </a:t>
            </a:r>
            <a:r>
              <a:rPr lang="en-US" sz="900" err="1">
                <a:solidFill>
                  <a:schemeClr val="bg1"/>
                </a:solidFill>
                <a:latin typeface="Calibri" panose="020F0502020204030204" pitchFamily="34" charset="0"/>
                <a:ea typeface="Calibri" panose="020F0502020204030204" pitchFamily="34" charset="0"/>
                <a:cs typeface="Calibri" panose="020F0502020204030204" pitchFamily="34" charset="0"/>
              </a:rPr>
              <a:t>Decarbonisation</a:t>
            </a:r>
            <a:r>
              <a:rPr lang="en-US" sz="900">
                <a:solidFill>
                  <a:schemeClr val="bg1"/>
                </a:solidFill>
                <a:latin typeface="Calibri" panose="020F0502020204030204" pitchFamily="34" charset="0"/>
                <a:ea typeface="Calibri" panose="020F0502020204030204" pitchFamily="34" charset="0"/>
                <a:cs typeface="Calibri" panose="020F0502020204030204" pitchFamily="34" charset="0"/>
              </a:rPr>
              <a:t> Plan - audit all sites for retrofit energy generation </a:t>
            </a: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and rewilding potential</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Capital Programmers and investment decisions take full account of sustainability</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Routine consideration of net zero principles in upgrades and maintenance </a:t>
            </a:r>
            <a:r>
              <a:rPr lang="en-US" sz="900" err="1">
                <a:solidFill>
                  <a:schemeClr val="bg2"/>
                </a:solidFill>
                <a:latin typeface="Calibri" panose="020F0502020204030204" pitchFamily="34" charset="0"/>
                <a:ea typeface="Calibri" panose="020F0502020204030204" pitchFamily="34" charset="0"/>
                <a:cs typeface="Calibri" panose="020F0502020204030204" pitchFamily="34" charset="0"/>
              </a:rPr>
              <a:t>programmes</a:t>
            </a:r>
            <a:endParaRPr lang="en-GB" sz="9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9685695-C126-D85D-8C80-5BBBB30A8420}"/>
              </a:ext>
            </a:extLst>
          </p:cNvPr>
          <p:cNvSpPr txBox="1"/>
          <p:nvPr/>
        </p:nvSpPr>
        <p:spPr>
          <a:xfrm>
            <a:off x="9209988" y="1442301"/>
            <a:ext cx="1981887" cy="784830"/>
          </a:xfrm>
          <a:prstGeom prst="rect">
            <a:avLst/>
          </a:prstGeom>
          <a:noFill/>
        </p:spPr>
        <p:txBody>
          <a:bodyPr wrap="square" rtlCol="0">
            <a:spAutoFit/>
          </a:bodyPr>
          <a:lstStyle/>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Patient and staff satisfaction surveys</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Equality Act Audit</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Public Transport Accessibility Levels / Travel Assessment</a:t>
            </a:r>
            <a:endParaRPr lang="en-GB" sz="9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D447D92-0CF8-8F5B-ACBD-38601EE05437}"/>
              </a:ext>
            </a:extLst>
          </p:cNvPr>
          <p:cNvSpPr txBox="1"/>
          <p:nvPr/>
        </p:nvSpPr>
        <p:spPr>
          <a:xfrm>
            <a:off x="9148194" y="2689028"/>
            <a:ext cx="1981887" cy="923330"/>
          </a:xfrm>
          <a:prstGeom prst="rect">
            <a:avLst/>
          </a:prstGeom>
          <a:noFill/>
        </p:spPr>
        <p:txBody>
          <a:bodyPr wrap="square" rtlCol="0">
            <a:spAutoFit/>
          </a:bodyPr>
          <a:lstStyle/>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Compliance database (in Power BI)</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6 Facet Survey Data</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ERIC return data</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PLACE Data</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Base condition of estate to a condition B</a:t>
            </a:r>
            <a:endParaRPr lang="en-GB" sz="9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07EED16-9E24-D23C-8FBA-0BBED180CFA2}"/>
              </a:ext>
            </a:extLst>
          </p:cNvPr>
          <p:cNvSpPr txBox="1"/>
          <p:nvPr/>
        </p:nvSpPr>
        <p:spPr>
          <a:xfrm>
            <a:off x="9197524" y="4033262"/>
            <a:ext cx="1981887" cy="1200329"/>
          </a:xfrm>
          <a:prstGeom prst="rect">
            <a:avLst/>
          </a:prstGeom>
          <a:noFill/>
        </p:spPr>
        <p:txBody>
          <a:bodyPr wrap="square" rtlCol="0">
            <a:spAutoFit/>
          </a:bodyPr>
          <a:lstStyle/>
          <a:p>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Agree Investment Evaluation for projects against criteria:</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Patient safety and compliance</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Strategic Fit</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Net Zero</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Social Value and Wellbeing</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Deliverability</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Timescales</a:t>
            </a:r>
            <a:endParaRPr lang="en-GB" sz="9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E72A675F-98BE-5581-814D-682BB68B1173}"/>
              </a:ext>
            </a:extLst>
          </p:cNvPr>
          <p:cNvSpPr txBox="1"/>
          <p:nvPr/>
        </p:nvSpPr>
        <p:spPr>
          <a:xfrm>
            <a:off x="9153423" y="5603916"/>
            <a:ext cx="1981887" cy="1200329"/>
          </a:xfrm>
          <a:prstGeom prst="rect">
            <a:avLst/>
          </a:prstGeom>
          <a:noFill/>
        </p:spPr>
        <p:txBody>
          <a:bodyPr wrap="square" rtlCol="0">
            <a:spAutoFit/>
          </a:bodyPr>
          <a:lstStyle/>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Reduce energy usage + waste + energy consumption by 5%</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40% reduction in emissions we control directly (Carbon Footprint)</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100% feasible sites with sufficient EV and cycling infrastructure</a:t>
            </a:r>
          </a:p>
          <a:p>
            <a:pPr marL="171450" indent="-171450">
              <a:buFont typeface="Arial" panose="020B0604020202020204" pitchFamily="34" charset="0"/>
              <a:buChar char="•"/>
            </a:pPr>
            <a:r>
              <a:rPr lang="en-US" sz="900">
                <a:solidFill>
                  <a:schemeClr val="bg2"/>
                </a:solidFill>
                <a:latin typeface="Calibri" panose="020F0502020204030204" pitchFamily="34" charset="0"/>
                <a:ea typeface="Calibri" panose="020F0502020204030204" pitchFamily="34" charset="0"/>
                <a:cs typeface="Calibri" panose="020F0502020204030204" pitchFamily="34" charset="0"/>
              </a:rPr>
              <a:t>BREEAM Excellent &amp; Outstanding for new builds and refurbishments</a:t>
            </a:r>
            <a:endParaRPr lang="en-GB" sz="90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29DF41D7-6D41-7498-1460-F3E1398E4DEA}"/>
              </a:ext>
            </a:extLst>
          </p:cNvPr>
          <p:cNvSpPr txBox="1"/>
          <p:nvPr/>
        </p:nvSpPr>
        <p:spPr>
          <a:xfrm>
            <a:off x="3376979" y="2621729"/>
            <a:ext cx="6096000" cy="1200329"/>
          </a:xfrm>
          <a:prstGeom prst="rect">
            <a:avLst/>
          </a:prstGeom>
          <a:noFill/>
        </p:spPr>
        <p:txBody>
          <a:bodyPr wrap="square">
            <a:spAutoFit/>
          </a:bodyPr>
          <a:lstStyle/>
          <a:p>
            <a:pPr marL="171450" marR="0" lvl="0" indent="-171450" algn="l" defTabSz="9143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chemeClr val="bg2"/>
                </a:solidFill>
                <a:latin typeface="Calibri" panose="020F0502020204030204" pitchFamily="34" charset="0"/>
                <a:cs typeface="Calibri" panose="020F0502020204030204" pitchFamily="34" charset="0"/>
              </a:rPr>
              <a:t>Complete implementation of space survey program by Q3/Q4 2025</a:t>
            </a:r>
          </a:p>
          <a:p>
            <a:pPr marL="171450" indent="-171450">
              <a:buFont typeface="Arial" panose="020B0604020202020204" pitchFamily="34" charset="0"/>
              <a:buChar char="•"/>
              <a:defRPr/>
            </a:pPr>
            <a:r>
              <a:rPr lang="en-GB"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Demand and capacity modelling to identify future need</a:t>
            </a:r>
          </a:p>
          <a:p>
            <a:pPr marL="171450" indent="-171450">
              <a:buFont typeface="Arial" panose="020B0604020202020204" pitchFamily="34" charset="0"/>
              <a:buChar char="•"/>
              <a:defRPr/>
            </a:pPr>
            <a:r>
              <a:rPr lang="en-GB"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Improved intelligence on utilization of estate e.g. room sensors &amp; room booking system</a:t>
            </a:r>
          </a:p>
          <a:p>
            <a:pPr marL="171450" indent="-171450">
              <a:buFont typeface="Arial" panose="020B0604020202020204" pitchFamily="34" charset="0"/>
              <a:buChar char="•"/>
              <a:defRPr/>
            </a:pPr>
            <a:r>
              <a:rPr lang="en-GB"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Reduce backlog maintenance by 2.5% by March 2026</a:t>
            </a:r>
          </a:p>
          <a:p>
            <a:pPr marL="171450" indent="-171450">
              <a:buFont typeface="Arial" panose="020B0604020202020204" pitchFamily="34" charset="0"/>
              <a:buChar char="•"/>
              <a:defRPr/>
            </a:pPr>
            <a:r>
              <a:rPr lang="en-GB" sz="9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Annual PAM Improvements and Annual Place improvements</a:t>
            </a:r>
            <a:endParaRPr lang="en-GB" sz="9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defRPr/>
            </a:pPr>
            <a:r>
              <a:rPr lang="en-GB" sz="900">
                <a:solidFill>
                  <a:schemeClr val="bg1"/>
                </a:solidFill>
                <a:latin typeface="Calibri" panose="020F0502020204030204" pitchFamily="34" charset="0"/>
                <a:cs typeface="Calibri" panose="020F0502020204030204" pitchFamily="34" charset="0"/>
              </a:rPr>
              <a:t>Complete Hard FM Tender Project for appointment of new supplier</a:t>
            </a:r>
            <a:r>
              <a:rPr lang="en-GB" sz="900">
                <a:solidFill>
                  <a:schemeClr val="bg2"/>
                </a:solidFill>
                <a:latin typeface="Calibri" panose="020F0502020204030204" pitchFamily="34" charset="0"/>
                <a:cs typeface="Calibri" panose="020F0502020204030204" pitchFamily="34" charset="0"/>
              </a:rPr>
              <a:t>(s) by December 2025</a:t>
            </a:r>
          </a:p>
          <a:p>
            <a:pPr marL="171450" indent="-171450">
              <a:buFont typeface="Arial" panose="020B0604020202020204" pitchFamily="34" charset="0"/>
              <a:buChar char="•"/>
              <a:defRPr/>
            </a:pPr>
            <a:r>
              <a:rPr lang="en-GB" sz="900">
                <a:solidFill>
                  <a:schemeClr val="bg2"/>
                </a:solidFill>
                <a:latin typeface="Calibri" panose="020F0502020204030204" pitchFamily="34" charset="0"/>
                <a:cs typeface="Calibri" panose="020F0502020204030204" pitchFamily="34" charset="0"/>
              </a:rPr>
              <a:t>Implement Compliance Improvement Program to reach 80% compliance assurance by April 2026</a:t>
            </a:r>
          </a:p>
          <a:p>
            <a:pPr marL="171450" indent="-171450">
              <a:buFont typeface="Arial" panose="020B0604020202020204" pitchFamily="34" charset="0"/>
              <a:buChar char="•"/>
              <a:defRPr/>
            </a:pPr>
            <a:r>
              <a:rPr lang="en-GB" sz="900">
                <a:solidFill>
                  <a:schemeClr val="bg2"/>
                </a:solidFill>
                <a:latin typeface="Calibri" panose="020F0502020204030204" pitchFamily="34" charset="0"/>
                <a:cs typeface="Calibri" panose="020F0502020204030204" pitchFamily="34" charset="0"/>
              </a:rPr>
              <a:t>Reduce</a:t>
            </a:r>
          </a:p>
        </p:txBody>
      </p:sp>
      <p:cxnSp>
        <p:nvCxnSpPr>
          <p:cNvPr id="22" name="Straight Connector 21">
            <a:extLst>
              <a:ext uri="{FF2B5EF4-FFF2-40B4-BE49-F238E27FC236}">
                <a16:creationId xmlns:a16="http://schemas.microsoft.com/office/drawing/2014/main" id="{E33315E1-BC57-24D1-E267-D2EB5CAD7BE9}"/>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Slide Number Placeholder 3">
            <a:extLst>
              <a:ext uri="{FF2B5EF4-FFF2-40B4-BE49-F238E27FC236}">
                <a16:creationId xmlns:a16="http://schemas.microsoft.com/office/drawing/2014/main" id="{3DA01D62-06A6-283E-F170-255CA50D4E7B}"/>
              </a:ext>
            </a:extLst>
          </p:cNvPr>
          <p:cNvSpPr txBox="1">
            <a:spLocks/>
          </p:cNvSpPr>
          <p:nvPr/>
        </p:nvSpPr>
        <p:spPr>
          <a:xfrm>
            <a:off x="11697153"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7</a:t>
            </a:fld>
            <a:endParaRPr lang="en-GB"/>
          </a:p>
        </p:txBody>
      </p:sp>
    </p:spTree>
    <p:extLst>
      <p:ext uri="{BB962C8B-B14F-4D97-AF65-F5344CB8AC3E}">
        <p14:creationId xmlns:p14="http://schemas.microsoft.com/office/powerpoint/2010/main" val="135239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5C8C3-EBF3-5BCF-B284-C908CABC7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D839F-90FB-3CD5-993F-466EB32AC8C1}"/>
              </a:ext>
            </a:extLst>
          </p:cNvPr>
          <p:cNvSpPr txBox="1">
            <a:spLocks/>
          </p:cNvSpPr>
          <p:nvPr/>
        </p:nvSpPr>
        <p:spPr>
          <a:xfrm>
            <a:off x="1128677" y="273534"/>
            <a:ext cx="9684388" cy="5155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200">
                <a:latin typeface="+mn-lt"/>
                <a:cs typeface="Calibri" panose="020F0502020204030204" pitchFamily="34" charset="0"/>
              </a:rPr>
              <a:t>Place Based Care &amp; User Experience Update</a:t>
            </a:r>
          </a:p>
        </p:txBody>
      </p:sp>
      <p:sp>
        <p:nvSpPr>
          <p:cNvPr id="3" name="Rectangle: Rounded Corners 2">
            <a:extLst>
              <a:ext uri="{FF2B5EF4-FFF2-40B4-BE49-F238E27FC236}">
                <a16:creationId xmlns:a16="http://schemas.microsoft.com/office/drawing/2014/main" id="{22FA32B3-3A04-03EA-5052-4E9742B3F88F}"/>
              </a:ext>
            </a:extLst>
          </p:cNvPr>
          <p:cNvSpPr/>
          <p:nvPr/>
        </p:nvSpPr>
        <p:spPr>
          <a:xfrm>
            <a:off x="490291" y="1205685"/>
            <a:ext cx="2359238" cy="1629491"/>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buSzPts val="1000"/>
              <a:tabLst>
                <a:tab pos="457200" algn="l"/>
              </a:tabLst>
            </a:pPr>
            <a:r>
              <a:rPr lang="en-GB" sz="1100" b="1" u="sng" kern="100">
                <a:ea typeface="Aptos" panose="020B0004020202020204" pitchFamily="34" charset="0"/>
                <a:cs typeface="Times New Roman" panose="02020603050405020304" pitchFamily="18" charset="0"/>
              </a:rPr>
              <a:t>INTEGRATED CARE DELIVERY</a:t>
            </a:r>
            <a:endParaRPr lang="en-GB" sz="1100" b="1" u="sng" kern="100">
              <a:effectLst/>
              <a:ea typeface="Aptos" panose="020B0004020202020204" pitchFamily="34" charset="0"/>
              <a:cs typeface="Times New Roman" panose="02020603050405020304" pitchFamily="18" charset="0"/>
            </a:endParaRPr>
          </a:p>
          <a:p>
            <a:pPr marL="171450" lvl="0" indent="-171450">
              <a:lnSpc>
                <a:spcPct val="115000"/>
              </a:lnSpc>
              <a:spcAft>
                <a:spcPts val="800"/>
              </a:spcAft>
              <a:buSzPts val="1000"/>
              <a:buFont typeface="Arial" panose="020B0604020202020204" pitchFamily="34" charset="0"/>
              <a:buChar char="•"/>
              <a:tabLst>
                <a:tab pos="457200" algn="l"/>
              </a:tabLst>
            </a:pPr>
            <a:r>
              <a:rPr lang="en-GB" sz="1000" kern="100">
                <a:effectLst/>
                <a:ea typeface="Aptos" panose="020B0004020202020204" pitchFamily="34" charset="0"/>
                <a:cs typeface="Times New Roman" panose="02020603050405020304" pitchFamily="18" charset="0"/>
              </a:rPr>
              <a:t>ICS and local providers to ensure maximum usage of the right estate in the right locations</a:t>
            </a:r>
          </a:p>
          <a:p>
            <a:pPr marL="171450" lvl="0" indent="-171450">
              <a:lnSpc>
                <a:spcPct val="115000"/>
              </a:lnSpc>
              <a:spcAft>
                <a:spcPts val="800"/>
              </a:spcAft>
              <a:buSzPts val="1000"/>
              <a:buFont typeface="Arial" panose="020B0604020202020204" pitchFamily="34" charset="0"/>
              <a:buChar char="•"/>
              <a:tabLst>
                <a:tab pos="457200" algn="l"/>
              </a:tabLst>
            </a:pPr>
            <a:r>
              <a:rPr lang="en-GB" sz="1000" kern="100">
                <a:effectLst/>
                <a:ea typeface="Aptos" panose="020B0004020202020204" pitchFamily="34" charset="0"/>
                <a:cs typeface="Times New Roman" panose="02020603050405020304" pitchFamily="18" charset="0"/>
              </a:rPr>
              <a:t>Implementation of clinical strategy</a:t>
            </a:r>
          </a:p>
        </p:txBody>
      </p:sp>
      <p:sp>
        <p:nvSpPr>
          <p:cNvPr id="4" name="Rectangle: Rounded Corners 3">
            <a:extLst>
              <a:ext uri="{FF2B5EF4-FFF2-40B4-BE49-F238E27FC236}">
                <a16:creationId xmlns:a16="http://schemas.microsoft.com/office/drawing/2014/main" id="{7DFD2A50-C32A-69D3-27BF-0CB89D244C21}"/>
              </a:ext>
            </a:extLst>
          </p:cNvPr>
          <p:cNvSpPr/>
          <p:nvPr/>
        </p:nvSpPr>
        <p:spPr>
          <a:xfrm>
            <a:off x="3468994" y="1078650"/>
            <a:ext cx="4053596" cy="184824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4999"/>
              </a:lnSpc>
              <a:buSzPts val="1000"/>
              <a:buFont typeface="Symbol" panose="05050102010706020507" pitchFamily="18" charset="2"/>
              <a:buChar char=""/>
              <a:tabLst>
                <a:tab pos="457200" algn="l"/>
              </a:tabLst>
            </a:pPr>
            <a:r>
              <a:rPr lang="en-GB" sz="1050" kern="100">
                <a:effectLst/>
                <a:ea typeface="Aptos" panose="020B0004020202020204" pitchFamily="34" charset="0"/>
                <a:cs typeface="Times New Roman"/>
              </a:rPr>
              <a:t>Reviewing void/vacant space in freehold </a:t>
            </a:r>
            <a:r>
              <a:rPr lang="en-GB" sz="1050" kern="100">
                <a:ea typeface="Aptos" panose="020B0004020202020204" pitchFamily="34" charset="0"/>
                <a:cs typeface="Times New Roman"/>
              </a:rPr>
              <a:t>estate to increase</a:t>
            </a:r>
            <a:r>
              <a:rPr lang="en-GB" sz="1050" kern="100">
                <a:effectLst/>
                <a:ea typeface="Aptos" panose="020B0004020202020204" pitchFamily="34" charset="0"/>
                <a:cs typeface="Times New Roman"/>
              </a:rPr>
              <a:t> clinical/corporate capacity or lease to third sector</a:t>
            </a:r>
          </a:p>
          <a:p>
            <a:pPr marL="342900" lvl="0" indent="-342900">
              <a:lnSpc>
                <a:spcPct val="115000"/>
              </a:lnSpc>
              <a:buSzPts val="1000"/>
              <a:buFont typeface="Symbol" panose="05050102010706020507" pitchFamily="18" charset="2"/>
              <a:buChar char=""/>
              <a:tabLst>
                <a:tab pos="457200" algn="l"/>
              </a:tabLst>
            </a:pPr>
            <a:r>
              <a:rPr lang="en-GB" sz="1050" kern="100">
                <a:effectLst/>
                <a:ea typeface="Aptos" panose="020B0004020202020204" pitchFamily="34" charset="0"/>
                <a:cs typeface="Times New Roman"/>
              </a:rPr>
              <a:t>Property data review programme established to assess freehold/leasehold information, team occupation and accommodation requests</a:t>
            </a:r>
          </a:p>
          <a:p>
            <a:pPr marL="342900" lvl="0" indent="-342900">
              <a:lnSpc>
                <a:spcPct val="115000"/>
              </a:lnSpc>
              <a:buSzPts val="1000"/>
              <a:buFont typeface="Symbol" panose="05050102010706020507" pitchFamily="18" charset="2"/>
              <a:buChar char=""/>
              <a:tabLst>
                <a:tab pos="457200" algn="l"/>
              </a:tabLst>
            </a:pPr>
            <a:r>
              <a:rPr lang="en-GB" sz="1050" kern="100">
                <a:effectLst/>
                <a:ea typeface="Aptos" panose="020B0004020202020204" pitchFamily="34" charset="0"/>
                <a:cs typeface="Times New Roman"/>
              </a:rPr>
              <a:t>Created annual service plans and Service/Borough estate dashboards highlighting key estate areas</a:t>
            </a:r>
          </a:p>
        </p:txBody>
      </p:sp>
      <p:sp>
        <p:nvSpPr>
          <p:cNvPr id="5" name="Rectangle: Rounded Corners 4">
            <a:extLst>
              <a:ext uri="{FF2B5EF4-FFF2-40B4-BE49-F238E27FC236}">
                <a16:creationId xmlns:a16="http://schemas.microsoft.com/office/drawing/2014/main" id="{0C822451-C949-4571-CA27-0275B7A1979B}"/>
              </a:ext>
            </a:extLst>
          </p:cNvPr>
          <p:cNvSpPr/>
          <p:nvPr/>
        </p:nvSpPr>
        <p:spPr>
          <a:xfrm>
            <a:off x="7943584" y="1078650"/>
            <a:ext cx="4053596" cy="18482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buSzPts val="1000"/>
              <a:buFont typeface="Symbol" panose="05050102010706020507" pitchFamily="18" charset="2"/>
              <a:buChar char=""/>
              <a:tabLst>
                <a:tab pos="457200" algn="l"/>
              </a:tabLst>
            </a:pPr>
            <a:r>
              <a:rPr lang="en-GB" sz="1000" kern="100">
                <a:cs typeface="Times New Roman"/>
              </a:rPr>
              <a:t>Continued alignment with ICS estates strategies (NEL &amp; BLMK strategies now completed)</a:t>
            </a:r>
          </a:p>
          <a:p>
            <a:pPr marL="342900" indent="-342900">
              <a:lnSpc>
                <a:spcPct val="115000"/>
              </a:lnSpc>
              <a:buSzPts val="1000"/>
              <a:buFont typeface="Symbol" panose="05050102010706020507" pitchFamily="18" charset="2"/>
              <a:buChar char=""/>
              <a:tabLst>
                <a:tab pos="457200" algn="l"/>
              </a:tabLst>
            </a:pPr>
            <a:r>
              <a:rPr lang="en-GB" sz="1000" kern="100">
                <a:cs typeface="Times New Roman"/>
              </a:rPr>
              <a:t>Ongoing discussions at ICS board regarding providers estates plan and potential options to leverage estates</a:t>
            </a:r>
          </a:p>
          <a:p>
            <a:pPr marL="342900" indent="-342900">
              <a:lnSpc>
                <a:spcPct val="115000"/>
              </a:lnSpc>
              <a:buSzPts val="1000"/>
              <a:buFont typeface="Symbol" panose="05050102010706020507" pitchFamily="18" charset="2"/>
              <a:buChar char=""/>
              <a:tabLst>
                <a:tab pos="457200" algn="l"/>
              </a:tabLst>
            </a:pPr>
            <a:r>
              <a:rPr lang="en-GB" sz="1000" kern="100">
                <a:cs typeface="Times New Roman"/>
              </a:rPr>
              <a:t>Complete space survey program by Q3/Q4 2025 to optimise service delivery locations</a:t>
            </a:r>
          </a:p>
          <a:p>
            <a:pPr marL="342900" indent="-342900">
              <a:lnSpc>
                <a:spcPct val="115000"/>
              </a:lnSpc>
              <a:buSzPts val="1000"/>
              <a:buFont typeface="Symbol" panose="05050102010706020507" pitchFamily="18" charset="2"/>
              <a:buChar char=""/>
              <a:tabLst>
                <a:tab pos="457200" algn="l"/>
              </a:tabLst>
            </a:pPr>
            <a:r>
              <a:rPr lang="en-GB" sz="1000" kern="100">
                <a:cs typeface="Times New Roman"/>
              </a:rPr>
              <a:t>Implement standardised approach to data gathering, storing, analysing, and reporting for informed decision making</a:t>
            </a:r>
          </a:p>
        </p:txBody>
      </p:sp>
      <p:sp>
        <p:nvSpPr>
          <p:cNvPr id="6" name="Rectangle: Rounded Corners 5">
            <a:extLst>
              <a:ext uri="{FF2B5EF4-FFF2-40B4-BE49-F238E27FC236}">
                <a16:creationId xmlns:a16="http://schemas.microsoft.com/office/drawing/2014/main" id="{7018D0CF-5D0F-023D-A39B-DFEE8D549F0B}"/>
              </a:ext>
            </a:extLst>
          </p:cNvPr>
          <p:cNvSpPr/>
          <p:nvPr/>
        </p:nvSpPr>
        <p:spPr>
          <a:xfrm>
            <a:off x="490291" y="3162131"/>
            <a:ext cx="2359238" cy="1629491"/>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buSzPts val="1000"/>
              <a:tabLst>
                <a:tab pos="457200" algn="l"/>
              </a:tabLst>
            </a:pPr>
            <a:r>
              <a:rPr lang="en-GB" sz="1100" b="1" u="sng" kern="100">
                <a:effectLst/>
                <a:ea typeface="Aptos" panose="020B0004020202020204" pitchFamily="34" charset="0"/>
                <a:cs typeface="Times New Roman" panose="02020603050405020304" pitchFamily="18" charset="0"/>
              </a:rPr>
              <a:t>DIGITAL INTE</a:t>
            </a:r>
            <a:r>
              <a:rPr lang="en-GB" sz="1100" b="1" u="sng" kern="100">
                <a:ea typeface="Aptos" panose="020B0004020202020204" pitchFamily="34" charset="0"/>
                <a:cs typeface="Times New Roman" panose="02020603050405020304" pitchFamily="18" charset="0"/>
              </a:rPr>
              <a:t>GRATION</a:t>
            </a:r>
            <a:endParaRPr lang="en-GB" sz="1100" b="1" u="sng" kern="100">
              <a:effectLst/>
              <a:ea typeface="Aptos" panose="020B0004020202020204" pitchFamily="34" charset="0"/>
              <a:cs typeface="Times New Roman" panose="02020603050405020304" pitchFamily="18" charset="0"/>
            </a:endParaRPr>
          </a:p>
          <a:p>
            <a:pPr marL="171450" indent="-171450">
              <a:lnSpc>
                <a:spcPct val="115000"/>
              </a:lnSpc>
              <a:spcAft>
                <a:spcPts val="800"/>
              </a:spcAft>
              <a:buSzPts val="1000"/>
              <a:buFont typeface="Arial" panose="020B0604020202020204" pitchFamily="34" charset="0"/>
              <a:buChar char="•"/>
              <a:tabLst>
                <a:tab pos="457200" algn="l"/>
              </a:tabLst>
            </a:pPr>
            <a:r>
              <a:rPr lang="en-GB" sz="1000" kern="100">
                <a:cs typeface="Times New Roman" panose="02020603050405020304" pitchFamily="18" charset="0"/>
              </a:rPr>
              <a:t>Working with </a:t>
            </a:r>
            <a:r>
              <a:rPr lang="en-GB" sz="1000" kern="100" err="1">
                <a:cs typeface="Times New Roman" panose="02020603050405020304" pitchFamily="18" charset="0"/>
              </a:rPr>
              <a:t>Digitail</a:t>
            </a:r>
            <a:r>
              <a:rPr lang="en-GB" sz="1000" kern="100">
                <a:cs typeface="Times New Roman" panose="02020603050405020304" pitchFamily="18" charset="0"/>
              </a:rPr>
              <a:t>- offering more digital access initiatives</a:t>
            </a:r>
          </a:p>
          <a:p>
            <a:pPr marL="171450" indent="-171450">
              <a:lnSpc>
                <a:spcPct val="115000"/>
              </a:lnSpc>
              <a:spcAft>
                <a:spcPts val="800"/>
              </a:spcAft>
              <a:buSzPts val="1000"/>
              <a:buFont typeface="Arial" panose="020B0604020202020204" pitchFamily="34" charset="0"/>
              <a:buChar char="•"/>
              <a:tabLst>
                <a:tab pos="457200" algn="l"/>
              </a:tabLst>
            </a:pPr>
            <a:r>
              <a:rPr lang="en-GB" sz="1000" kern="100">
                <a:cs typeface="Times New Roman" panose="02020603050405020304" pitchFamily="18" charset="0"/>
              </a:rPr>
              <a:t>Establishment of digital champions/expert user network to offer training and support</a:t>
            </a:r>
          </a:p>
        </p:txBody>
      </p:sp>
      <p:sp>
        <p:nvSpPr>
          <p:cNvPr id="7" name="Rectangle: Rounded Corners 6">
            <a:extLst>
              <a:ext uri="{FF2B5EF4-FFF2-40B4-BE49-F238E27FC236}">
                <a16:creationId xmlns:a16="http://schemas.microsoft.com/office/drawing/2014/main" id="{FB68D8B0-F7A0-0F22-F5B1-7990949F1937}"/>
              </a:ext>
            </a:extLst>
          </p:cNvPr>
          <p:cNvSpPr/>
          <p:nvPr/>
        </p:nvSpPr>
        <p:spPr>
          <a:xfrm>
            <a:off x="3468994" y="3035096"/>
            <a:ext cx="4053596" cy="184824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5000"/>
              </a:lnSpc>
              <a:buSzPts val="1000"/>
              <a:buFont typeface="Symbol" panose="05050102010706020507" pitchFamily="18" charset="2"/>
              <a:buChar char=""/>
              <a:tabLst>
                <a:tab pos="457200" algn="l"/>
              </a:tabLst>
            </a:pPr>
            <a:r>
              <a:rPr lang="en-GB" sz="1050" kern="100">
                <a:cs typeface="Times New Roman" panose="02020603050405020304" pitchFamily="18" charset="0"/>
              </a:rPr>
              <a:t>Created boardroom conference facility on 2nd floor of Alie Street with enhanced digital capabilities</a:t>
            </a:r>
          </a:p>
          <a:p>
            <a:pPr marL="342900" indent="-342900">
              <a:lnSpc>
                <a:spcPct val="115000"/>
              </a:lnSpc>
              <a:buSzPts val="1000"/>
              <a:buFont typeface="Symbol" panose="05050102010706020507" pitchFamily="18" charset="2"/>
              <a:buChar char=""/>
              <a:tabLst>
                <a:tab pos="457200" algn="l"/>
              </a:tabLst>
            </a:pPr>
            <a:r>
              <a:rPr lang="en-GB" sz="1050" kern="100">
                <a:cs typeface="Times New Roman" panose="02020603050405020304" pitchFamily="18" charset="0"/>
              </a:rPr>
              <a:t>Developed Power BI dashboards for Compliance data</a:t>
            </a:r>
            <a:endParaRPr lang="en-GB" sz="1050" kern="100">
              <a:solidFill>
                <a:srgbClr val="FF0000"/>
              </a:solidFill>
              <a:cs typeface="Times New Roman" panose="02020603050405020304" pitchFamily="18" charset="0"/>
            </a:endParaRPr>
          </a:p>
          <a:p>
            <a:pPr marL="342900" indent="-342900">
              <a:lnSpc>
                <a:spcPct val="115000"/>
              </a:lnSpc>
              <a:buSzPts val="1000"/>
              <a:buFont typeface="Symbol" panose="05050102010706020507" pitchFamily="18" charset="2"/>
              <a:buChar char=""/>
              <a:tabLst>
                <a:tab pos="457200" algn="l"/>
              </a:tabLst>
            </a:pPr>
            <a:r>
              <a:rPr lang="en-GB" sz="1050" kern="100">
                <a:cs typeface="Times New Roman" panose="02020603050405020304" pitchFamily="18" charset="0"/>
              </a:rPr>
              <a:t>Migration of property data from Master Site Spreadsheet to dedicated ERIC  Portal initiated</a:t>
            </a:r>
          </a:p>
          <a:p>
            <a:pPr marL="342900" lvl="0" indent="-342900">
              <a:lnSpc>
                <a:spcPct val="115000"/>
              </a:lnSpc>
              <a:buSzPts val="1000"/>
              <a:buFont typeface="Symbol" panose="05050102010706020507" pitchFamily="18" charset="2"/>
              <a:buChar char=""/>
              <a:tabLst>
                <a:tab pos="457200" algn="l"/>
              </a:tabLst>
            </a:pPr>
            <a:r>
              <a:rPr lang="en-GB" sz="1050" kern="100">
                <a:effectLst/>
                <a:ea typeface="Aptos" panose="020B0004020202020204" pitchFamily="34" charset="0"/>
                <a:cs typeface="Times New Roman" panose="02020603050405020304" pitchFamily="18" charset="0"/>
              </a:rPr>
              <a:t>Digital champions network established and supporting staff and service users</a:t>
            </a:r>
          </a:p>
        </p:txBody>
      </p:sp>
      <p:sp>
        <p:nvSpPr>
          <p:cNvPr id="8" name="Rectangle: Rounded Corners 7">
            <a:extLst>
              <a:ext uri="{FF2B5EF4-FFF2-40B4-BE49-F238E27FC236}">
                <a16:creationId xmlns:a16="http://schemas.microsoft.com/office/drawing/2014/main" id="{87BE8F01-C3B4-3F81-9C77-B4B6EC1F6E19}"/>
              </a:ext>
            </a:extLst>
          </p:cNvPr>
          <p:cNvSpPr/>
          <p:nvPr/>
        </p:nvSpPr>
        <p:spPr>
          <a:xfrm>
            <a:off x="7943584" y="3035096"/>
            <a:ext cx="4053596" cy="18482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SzPts val="1000"/>
              <a:buFont typeface="Symbol" panose="05050102010706020507" pitchFamily="18" charset="2"/>
              <a:buChar char=""/>
              <a:tabLst>
                <a:tab pos="457200" algn="l"/>
              </a:tabLst>
            </a:pPr>
            <a:r>
              <a:rPr lang="en-GB" sz="1050" kern="100">
                <a:cs typeface="Times New Roman" panose="02020603050405020304" pitchFamily="18" charset="0"/>
              </a:rPr>
              <a:t>Develop and publish Power BI dashboard to ensure all  in Estates can access and manipulate the data.</a:t>
            </a:r>
          </a:p>
          <a:p>
            <a:pPr marL="342900" indent="-342900">
              <a:buSzPts val="1000"/>
              <a:buFont typeface="Symbol" panose="05050102010706020507" pitchFamily="18" charset="2"/>
              <a:buChar char=""/>
              <a:tabLst>
                <a:tab pos="457200" algn="l"/>
              </a:tabLst>
            </a:pPr>
            <a:r>
              <a:rPr lang="en-GB" sz="1050" kern="100">
                <a:cs typeface="Times New Roman" panose="02020603050405020304" pitchFamily="18" charset="0"/>
              </a:rPr>
              <a:t>List of Requirements being drawn up to move Master Site Spreadsheet to ERIC portal</a:t>
            </a:r>
          </a:p>
          <a:p>
            <a:pPr marL="342900" lvl="0" indent="-342900">
              <a:buSzPts val="1000"/>
              <a:buFont typeface="Symbol" panose="05050102010706020507" pitchFamily="18" charset="2"/>
              <a:buChar char=""/>
              <a:tabLst>
                <a:tab pos="457200" algn="l"/>
              </a:tabLst>
            </a:pPr>
            <a:r>
              <a:rPr lang="en-GB" sz="1050" kern="100">
                <a:cs typeface="Times New Roman" panose="02020603050405020304" pitchFamily="18" charset="0"/>
              </a:rPr>
              <a:t>Set up a new ways of working group to discuss technology enablers</a:t>
            </a:r>
          </a:p>
          <a:p>
            <a:pPr marL="342900" lvl="0" indent="-342900">
              <a:buSzPts val="1000"/>
              <a:buFont typeface="Symbol" panose="05050102010706020507" pitchFamily="18" charset="2"/>
              <a:buChar char=""/>
              <a:tabLst>
                <a:tab pos="457200" algn="l"/>
              </a:tabLst>
            </a:pPr>
            <a:r>
              <a:rPr lang="en-GB" sz="1050" kern="100">
                <a:cs typeface="Times New Roman" panose="02020603050405020304" pitchFamily="18" charset="0"/>
              </a:rPr>
              <a:t>Continue to develop and expand digital support networks across the estate</a:t>
            </a:r>
          </a:p>
          <a:p>
            <a:pPr marL="342900" lvl="0" indent="-342900">
              <a:buSzPts val="1000"/>
              <a:buFont typeface="Symbol" panose="05050102010706020507" pitchFamily="18" charset="2"/>
              <a:buChar char=""/>
              <a:tabLst>
                <a:tab pos="457200" algn="l"/>
              </a:tabLst>
            </a:pPr>
            <a:r>
              <a:rPr lang="en-GB" sz="1050" kern="100">
                <a:cs typeface="Times New Roman" panose="02020603050405020304" pitchFamily="18" charset="0"/>
              </a:rPr>
              <a:t>Development of Estates Document Repository (SharePoint)</a:t>
            </a:r>
          </a:p>
        </p:txBody>
      </p:sp>
      <p:sp>
        <p:nvSpPr>
          <p:cNvPr id="9" name="Rectangle: Rounded Corners 8">
            <a:extLst>
              <a:ext uri="{FF2B5EF4-FFF2-40B4-BE49-F238E27FC236}">
                <a16:creationId xmlns:a16="http://schemas.microsoft.com/office/drawing/2014/main" id="{13842284-35E0-5AE9-9B43-F85545DEA8C9}"/>
              </a:ext>
            </a:extLst>
          </p:cNvPr>
          <p:cNvSpPr/>
          <p:nvPr/>
        </p:nvSpPr>
        <p:spPr>
          <a:xfrm>
            <a:off x="515937" y="4987633"/>
            <a:ext cx="2359238" cy="1756526"/>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buSzPts val="1000"/>
              <a:tabLst>
                <a:tab pos="457200" algn="l"/>
              </a:tabLst>
            </a:pPr>
            <a:r>
              <a:rPr lang="en-GB" sz="1100" b="1" u="sng" kern="100">
                <a:ea typeface="Aptos" panose="020B0004020202020204" pitchFamily="34" charset="0"/>
                <a:cs typeface="Times New Roman" panose="02020603050405020304" pitchFamily="18" charset="0"/>
              </a:rPr>
              <a:t>STAFF SUPPORT AND ACTIVE TRAVEL</a:t>
            </a:r>
            <a:endParaRPr lang="en-GB" sz="1100" b="1" u="sng" kern="100">
              <a:effectLst/>
              <a:ea typeface="Aptos" panose="020B0004020202020204" pitchFamily="34" charset="0"/>
              <a:cs typeface="Times New Roman" panose="02020603050405020304" pitchFamily="18" charset="0"/>
            </a:endParaRPr>
          </a:p>
          <a:p>
            <a:pPr marL="171450" lvl="0" indent="-171450">
              <a:lnSpc>
                <a:spcPct val="115000"/>
              </a:lnSpc>
              <a:spcAft>
                <a:spcPts val="800"/>
              </a:spcAft>
              <a:buSzPts val="1000"/>
              <a:buFont typeface="Arial" panose="020B0604020202020204" pitchFamily="34" charset="0"/>
              <a:buChar char="•"/>
              <a:tabLst>
                <a:tab pos="457200" algn="l"/>
              </a:tabLst>
            </a:pPr>
            <a:r>
              <a:rPr lang="en-GB" sz="1000" kern="100">
                <a:cs typeface="Times New Roman" panose="02020603050405020304" pitchFamily="18" charset="0"/>
              </a:rPr>
              <a:t>Delivery of recruitment and retention strategy group action plan</a:t>
            </a:r>
          </a:p>
          <a:p>
            <a:pPr marL="171450" lvl="0" indent="-171450">
              <a:lnSpc>
                <a:spcPct val="115000"/>
              </a:lnSpc>
              <a:spcAft>
                <a:spcPts val="800"/>
              </a:spcAft>
              <a:buSzPts val="1000"/>
              <a:buFont typeface="Arial" panose="020B0604020202020204" pitchFamily="34" charset="0"/>
              <a:buChar char="•"/>
              <a:tabLst>
                <a:tab pos="457200" algn="l"/>
              </a:tabLst>
            </a:pPr>
            <a:r>
              <a:rPr lang="en-GB" sz="1000" kern="100">
                <a:cs typeface="Times New Roman" panose="02020603050405020304" pitchFamily="18" charset="0"/>
              </a:rPr>
              <a:t>Support active modes of travel to sites and improve access for disabled &amp; physically impaired users</a:t>
            </a:r>
          </a:p>
        </p:txBody>
      </p:sp>
      <p:sp>
        <p:nvSpPr>
          <p:cNvPr id="10" name="Rectangle: Rounded Corners 9">
            <a:extLst>
              <a:ext uri="{FF2B5EF4-FFF2-40B4-BE49-F238E27FC236}">
                <a16:creationId xmlns:a16="http://schemas.microsoft.com/office/drawing/2014/main" id="{1964B0DC-A6E9-B8B4-A6C8-C454A8C2B6F7}"/>
              </a:ext>
            </a:extLst>
          </p:cNvPr>
          <p:cNvSpPr/>
          <p:nvPr/>
        </p:nvSpPr>
        <p:spPr>
          <a:xfrm>
            <a:off x="3494640" y="4987632"/>
            <a:ext cx="4053596" cy="184824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buSzPts val="1000"/>
              <a:buFont typeface="Symbol" panose="05050102010706020507" pitchFamily="18" charset="2"/>
              <a:buChar char=""/>
              <a:tabLst>
                <a:tab pos="457200" algn="l"/>
              </a:tabLst>
            </a:pPr>
            <a:r>
              <a:rPr lang="en-GB" sz="900" kern="100">
                <a:cs typeface="Times New Roman" panose="02020603050405020304" pitchFamily="18" charset="0"/>
              </a:rPr>
              <a:t>Established a parking service at </a:t>
            </a:r>
            <a:r>
              <a:rPr lang="en-GB" sz="900" kern="100" err="1">
                <a:cs typeface="Times New Roman" panose="02020603050405020304" pitchFamily="18" charset="0"/>
              </a:rPr>
              <a:t>Calnwood</a:t>
            </a:r>
            <a:r>
              <a:rPr lang="en-GB" sz="900" kern="100">
                <a:cs typeface="Times New Roman" panose="02020603050405020304" pitchFamily="18" charset="0"/>
              </a:rPr>
              <a:t> Road and Alma Street, improving site accessibility</a:t>
            </a:r>
          </a:p>
          <a:p>
            <a:pPr marL="342900" lvl="0" indent="-342900">
              <a:lnSpc>
                <a:spcPct val="115000"/>
              </a:lnSpc>
              <a:buSzPts val="1000"/>
              <a:buFont typeface="Symbol" panose="05050102010706020507" pitchFamily="18" charset="2"/>
              <a:buChar char=""/>
              <a:tabLst>
                <a:tab pos="457200" algn="l"/>
              </a:tabLst>
            </a:pPr>
            <a:r>
              <a:rPr lang="en-GB" sz="900" kern="100">
                <a:cs typeface="Times New Roman" panose="02020603050405020304" pitchFamily="18" charset="0"/>
              </a:rPr>
              <a:t>Commenced access and signage audit creation sessions to improve accessibility</a:t>
            </a:r>
          </a:p>
          <a:p>
            <a:pPr marL="342900" lvl="0" indent="-342900">
              <a:lnSpc>
                <a:spcPct val="115000"/>
              </a:lnSpc>
              <a:buSzPts val="1000"/>
              <a:buFont typeface="Symbol" panose="05050102010706020507" pitchFamily="18" charset="2"/>
              <a:buChar char=""/>
              <a:tabLst>
                <a:tab pos="457200" algn="l"/>
              </a:tabLst>
            </a:pPr>
            <a:r>
              <a:rPr lang="en-GB" sz="900" kern="100">
                <a:cs typeface="Times New Roman" panose="02020603050405020304" pitchFamily="18" charset="0"/>
              </a:rPr>
              <a:t>Improved service user experience by providing modern fit-for-purpose hub facilities</a:t>
            </a:r>
          </a:p>
          <a:p>
            <a:pPr marL="342900" lvl="0" indent="-342900">
              <a:lnSpc>
                <a:spcPct val="115000"/>
              </a:lnSpc>
              <a:buSzPts val="1000"/>
              <a:buFont typeface="Symbol" panose="05050102010706020507" pitchFamily="18" charset="2"/>
              <a:buChar char=""/>
              <a:tabLst>
                <a:tab pos="457200" algn="l"/>
              </a:tabLst>
            </a:pPr>
            <a:r>
              <a:rPr lang="en-GB" sz="900" kern="100">
                <a:cs typeface="Times New Roman" panose="02020603050405020304" pitchFamily="18" charset="0"/>
              </a:rPr>
              <a:t>Promotion of new facilities with suitable staff amenities (Tower Hamlets Town Hall and Grove View)</a:t>
            </a:r>
          </a:p>
          <a:p>
            <a:pPr marL="342900" lvl="0" indent="-342900">
              <a:lnSpc>
                <a:spcPct val="115000"/>
              </a:lnSpc>
              <a:buSzPts val="1000"/>
              <a:buFont typeface="Symbol" panose="05050102010706020507" pitchFamily="18" charset="2"/>
              <a:buChar char=""/>
              <a:tabLst>
                <a:tab pos="457200" algn="l"/>
              </a:tabLst>
            </a:pPr>
            <a:r>
              <a:rPr lang="en-GB" sz="900" kern="100">
                <a:cs typeface="Times New Roman" panose="02020603050405020304" pitchFamily="18" charset="0"/>
              </a:rPr>
              <a:t>Providing flexible working supporting staff to have greater choice in </a:t>
            </a:r>
            <a:r>
              <a:rPr lang="en-GB" sz="900" kern="100">
                <a:effectLst/>
                <a:ea typeface="Aptos" panose="020B0004020202020204" pitchFamily="34" charset="0"/>
                <a:cs typeface="Times New Roman" panose="02020603050405020304" pitchFamily="18" charset="0"/>
              </a:rPr>
              <a:t>where, when and how they work</a:t>
            </a:r>
          </a:p>
        </p:txBody>
      </p:sp>
      <p:sp>
        <p:nvSpPr>
          <p:cNvPr id="11" name="Rectangle: Rounded Corners 10">
            <a:extLst>
              <a:ext uri="{FF2B5EF4-FFF2-40B4-BE49-F238E27FC236}">
                <a16:creationId xmlns:a16="http://schemas.microsoft.com/office/drawing/2014/main" id="{26FD8873-877E-052F-7E8F-DB56CE4FB659}"/>
              </a:ext>
            </a:extLst>
          </p:cNvPr>
          <p:cNvSpPr/>
          <p:nvPr/>
        </p:nvSpPr>
        <p:spPr>
          <a:xfrm>
            <a:off x="7969230" y="4987632"/>
            <a:ext cx="4053596" cy="18482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buSzPts val="1000"/>
              <a:buFont typeface="Symbol" panose="05050102010706020507" pitchFamily="18" charset="2"/>
              <a:buChar char=""/>
              <a:tabLst>
                <a:tab pos="457200" algn="l"/>
              </a:tabLst>
            </a:pPr>
            <a:r>
              <a:rPr lang="en-GB" sz="900" kern="100">
                <a:cs typeface="Times New Roman"/>
              </a:rPr>
              <a:t>Complete accessibility and signage audits by August 2025</a:t>
            </a:r>
            <a:endParaRPr lang="en-GB" sz="900" kern="100">
              <a:cs typeface="Times New Roman" panose="02020603050405020304" pitchFamily="18" charset="0"/>
            </a:endParaRPr>
          </a:p>
          <a:p>
            <a:pPr marL="342900" indent="-342900">
              <a:lnSpc>
                <a:spcPct val="115000"/>
              </a:lnSpc>
              <a:buSzPts val="1000"/>
              <a:buFont typeface="Symbol" panose="05050102010706020507" pitchFamily="18" charset="2"/>
              <a:buChar char=""/>
              <a:tabLst>
                <a:tab pos="457200" algn="l"/>
              </a:tabLst>
            </a:pPr>
            <a:r>
              <a:rPr lang="en-GB" sz="900" kern="100">
                <a:cs typeface="Times New Roman"/>
              </a:rPr>
              <a:t>Implement "Put Yourself In My Shoes" accessibility assessment in 2025 looking at the service user experience from the local gateway point to the building entrance and beyond.</a:t>
            </a:r>
            <a:endParaRPr lang="en-GB" sz="900" kern="100">
              <a:solidFill>
                <a:srgbClr val="FFFF00"/>
              </a:solidFill>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900" kern="100">
                <a:cs typeface="Times New Roman"/>
              </a:rPr>
              <a:t>Continue improving accommodation for staff and service users through the priority of works programme</a:t>
            </a:r>
          </a:p>
          <a:p>
            <a:pPr marL="342900" lvl="0" indent="-342900">
              <a:lnSpc>
                <a:spcPct val="115000"/>
              </a:lnSpc>
              <a:buSzPts val="1000"/>
              <a:buFont typeface="Symbol" panose="05050102010706020507" pitchFamily="18" charset="2"/>
              <a:buChar char=""/>
              <a:tabLst>
                <a:tab pos="457200" algn="l"/>
              </a:tabLst>
            </a:pPr>
            <a:r>
              <a:rPr lang="en-GB" sz="900" kern="100">
                <a:cs typeface="Times New Roman"/>
              </a:rPr>
              <a:t>Review and enhance active travel support at key sites</a:t>
            </a:r>
          </a:p>
          <a:p>
            <a:pPr marL="342900" lvl="0" indent="-342900">
              <a:lnSpc>
                <a:spcPct val="115000"/>
              </a:lnSpc>
              <a:buSzPts val="1000"/>
              <a:buFont typeface="Symbol" panose="05050102010706020507" pitchFamily="18" charset="2"/>
              <a:buChar char=""/>
              <a:tabLst>
                <a:tab pos="457200" algn="l"/>
              </a:tabLst>
            </a:pPr>
            <a:r>
              <a:rPr lang="en-GB" sz="900" kern="100">
                <a:cs typeface="Times New Roman"/>
              </a:rPr>
              <a:t>Expand service user and staff involvement in estate improvement initiatives</a:t>
            </a:r>
          </a:p>
        </p:txBody>
      </p:sp>
      <p:sp>
        <p:nvSpPr>
          <p:cNvPr id="12" name="TextBox 11">
            <a:extLst>
              <a:ext uri="{FF2B5EF4-FFF2-40B4-BE49-F238E27FC236}">
                <a16:creationId xmlns:a16="http://schemas.microsoft.com/office/drawing/2014/main" id="{56F7D2BF-BE9B-0846-80D7-F9E1FADE3D34}"/>
              </a:ext>
            </a:extLst>
          </p:cNvPr>
          <p:cNvSpPr txBox="1"/>
          <p:nvPr/>
        </p:nvSpPr>
        <p:spPr>
          <a:xfrm>
            <a:off x="4639743" y="729893"/>
            <a:ext cx="1763389" cy="369332"/>
          </a:xfrm>
          <a:prstGeom prst="rect">
            <a:avLst/>
          </a:prstGeom>
          <a:noFill/>
        </p:spPr>
        <p:txBody>
          <a:bodyPr wrap="square" rtlCol="0">
            <a:spAutoFit/>
          </a:bodyPr>
          <a:lstStyle/>
          <a:p>
            <a:r>
              <a:rPr lang="en-GB"/>
              <a:t>Progress 24-25</a:t>
            </a:r>
          </a:p>
        </p:txBody>
      </p:sp>
      <p:sp>
        <p:nvSpPr>
          <p:cNvPr id="13" name="TextBox 12">
            <a:extLst>
              <a:ext uri="{FF2B5EF4-FFF2-40B4-BE49-F238E27FC236}">
                <a16:creationId xmlns:a16="http://schemas.microsoft.com/office/drawing/2014/main" id="{494F91D2-32F7-08E9-2BF3-3F2C1DAB1BE2}"/>
              </a:ext>
            </a:extLst>
          </p:cNvPr>
          <p:cNvSpPr txBox="1"/>
          <p:nvPr/>
        </p:nvSpPr>
        <p:spPr>
          <a:xfrm>
            <a:off x="1132450" y="768575"/>
            <a:ext cx="1126212" cy="369332"/>
          </a:xfrm>
          <a:prstGeom prst="rect">
            <a:avLst/>
          </a:prstGeom>
          <a:noFill/>
        </p:spPr>
        <p:txBody>
          <a:bodyPr wrap="square" rtlCol="0">
            <a:spAutoFit/>
          </a:bodyPr>
          <a:lstStyle/>
          <a:p>
            <a:r>
              <a:rPr lang="en-GB"/>
              <a:t>Action</a:t>
            </a:r>
          </a:p>
        </p:txBody>
      </p:sp>
      <p:sp>
        <p:nvSpPr>
          <p:cNvPr id="14" name="TextBox 13">
            <a:extLst>
              <a:ext uri="{FF2B5EF4-FFF2-40B4-BE49-F238E27FC236}">
                <a16:creationId xmlns:a16="http://schemas.microsoft.com/office/drawing/2014/main" id="{342F32FB-709D-6EE0-A0E0-F880460F0A82}"/>
              </a:ext>
            </a:extLst>
          </p:cNvPr>
          <p:cNvSpPr txBox="1"/>
          <p:nvPr/>
        </p:nvSpPr>
        <p:spPr>
          <a:xfrm>
            <a:off x="9143553" y="749197"/>
            <a:ext cx="2378079" cy="369332"/>
          </a:xfrm>
          <a:prstGeom prst="rect">
            <a:avLst/>
          </a:prstGeom>
          <a:noFill/>
        </p:spPr>
        <p:txBody>
          <a:bodyPr wrap="square" rtlCol="0">
            <a:spAutoFit/>
          </a:bodyPr>
          <a:lstStyle/>
          <a:p>
            <a:r>
              <a:rPr lang="en-GB"/>
              <a:t>Next Steps 25-26</a:t>
            </a:r>
          </a:p>
        </p:txBody>
      </p:sp>
      <p:cxnSp>
        <p:nvCxnSpPr>
          <p:cNvPr id="15" name="Straight Connector 14">
            <a:extLst>
              <a:ext uri="{FF2B5EF4-FFF2-40B4-BE49-F238E27FC236}">
                <a16:creationId xmlns:a16="http://schemas.microsoft.com/office/drawing/2014/main" id="{D940E02A-EB54-E80A-9F94-86090CED631C}"/>
              </a:ext>
            </a:extLst>
          </p:cNvPr>
          <p:cNvCxnSpPr>
            <a:cxnSpLocks/>
          </p:cNvCxnSpPr>
          <p:nvPr/>
        </p:nvCxnSpPr>
        <p:spPr>
          <a:xfrm>
            <a:off x="11701465" y="6808546"/>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967EE4F7-E8FC-F242-01A8-3CB411B8FCCE}"/>
              </a:ext>
            </a:extLst>
          </p:cNvPr>
          <p:cNvSpPr txBox="1">
            <a:spLocks/>
          </p:cNvSpPr>
          <p:nvPr/>
        </p:nvSpPr>
        <p:spPr>
          <a:xfrm>
            <a:off x="11676017" y="6443421"/>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8</a:t>
            </a:fld>
            <a:endParaRPr lang="en-GB"/>
          </a:p>
        </p:txBody>
      </p:sp>
    </p:spTree>
    <p:extLst>
      <p:ext uri="{BB962C8B-B14F-4D97-AF65-F5344CB8AC3E}">
        <p14:creationId xmlns:p14="http://schemas.microsoft.com/office/powerpoint/2010/main" val="195751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B9612-830A-0E6C-9EC3-CE4FD9FD9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47405-6F70-D187-65B7-1C42066BE41C}"/>
              </a:ext>
            </a:extLst>
          </p:cNvPr>
          <p:cNvSpPr txBox="1">
            <a:spLocks/>
          </p:cNvSpPr>
          <p:nvPr/>
        </p:nvSpPr>
        <p:spPr>
          <a:xfrm>
            <a:off x="1128677" y="273534"/>
            <a:ext cx="9684388" cy="515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mn-lt"/>
                <a:cs typeface="Calibri" panose="020F0502020204030204" pitchFamily="34" charset="0"/>
              </a:rPr>
              <a:t> Delivering Value for Money / GFGT Updates</a:t>
            </a:r>
          </a:p>
        </p:txBody>
      </p:sp>
      <p:sp>
        <p:nvSpPr>
          <p:cNvPr id="3" name="Rectangle: Rounded Corners 2">
            <a:extLst>
              <a:ext uri="{FF2B5EF4-FFF2-40B4-BE49-F238E27FC236}">
                <a16:creationId xmlns:a16="http://schemas.microsoft.com/office/drawing/2014/main" id="{F920B1DA-4FC4-CB33-29D1-5DBE5B6A3A89}"/>
              </a:ext>
            </a:extLst>
          </p:cNvPr>
          <p:cNvSpPr/>
          <p:nvPr/>
        </p:nvSpPr>
        <p:spPr>
          <a:xfrm>
            <a:off x="194820" y="1162929"/>
            <a:ext cx="3151695" cy="200447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buSzPts val="1000"/>
              <a:tabLst>
                <a:tab pos="457200" algn="l"/>
              </a:tabLst>
            </a:pPr>
            <a:r>
              <a:rPr lang="en-GB" sz="1050" b="1" u="sng" kern="100">
                <a:ea typeface="Aptos" panose="020B0004020202020204" pitchFamily="34" charset="0"/>
                <a:cs typeface="Times New Roman" panose="02020603050405020304" pitchFamily="18" charset="0"/>
              </a:rPr>
              <a:t>SPACE OPTIMISATION AND UTILISATION</a:t>
            </a:r>
            <a:endParaRPr lang="en-GB" sz="1050" b="1" u="sng" kern="100">
              <a:effectLst/>
              <a:ea typeface="Aptos" panose="020B000402020202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Demand and capacity modelling to identify future need</a:t>
            </a: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Improved intelligence on utilization of estate e.g. room sensors &amp; room booking system</a:t>
            </a: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Better timetabled use of space, potentially moving towards a 7 day and extended hours service</a:t>
            </a: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New Ways of Working Programme across the estate</a:t>
            </a:r>
          </a:p>
          <a:p>
            <a:pPr marL="342900" lvl="0" indent="-342900">
              <a:lnSpc>
                <a:spcPct val="115000"/>
              </a:lnSpc>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Quantification of future workspace requirements reflecting operational variances &amp; service need</a:t>
            </a:r>
          </a:p>
        </p:txBody>
      </p:sp>
      <p:sp>
        <p:nvSpPr>
          <p:cNvPr id="4" name="Rectangle: Rounded Corners 3">
            <a:extLst>
              <a:ext uri="{FF2B5EF4-FFF2-40B4-BE49-F238E27FC236}">
                <a16:creationId xmlns:a16="http://schemas.microsoft.com/office/drawing/2014/main" id="{26BCF37F-8A61-67FE-89A7-934E015F6B35}"/>
              </a:ext>
            </a:extLst>
          </p:cNvPr>
          <p:cNvSpPr/>
          <p:nvPr/>
        </p:nvSpPr>
        <p:spPr>
          <a:xfrm>
            <a:off x="3580789" y="1278159"/>
            <a:ext cx="4053596" cy="1549882"/>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buSzPts val="1000"/>
              <a:buFont typeface="Symbol" panose="05050102010706020507" pitchFamily="18" charset="2"/>
              <a:buChar char=""/>
              <a:tabLst>
                <a:tab pos="457200" algn="l"/>
              </a:tabLst>
            </a:pPr>
            <a:r>
              <a:rPr lang="en-GB" sz="800" kern="100">
                <a:ea typeface="Aptos" panose="020B0004020202020204" pitchFamily="34" charset="0"/>
                <a:cs typeface="Times New Roman"/>
              </a:rPr>
              <a:t>In conjunction with clinical teams,  met</a:t>
            </a:r>
            <a:r>
              <a:rPr lang="en-GB" sz="800" kern="100">
                <a:effectLst/>
                <a:ea typeface="Aptos" panose="020B0004020202020204" pitchFamily="34" charset="0"/>
                <a:cs typeface="Times New Roman"/>
              </a:rPr>
              <a:t> 50% of space reduction target (1,000sqm) through GFGT initiative</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Total savings of £78k from space reduction efforts, with additional £</a:t>
            </a:r>
            <a:r>
              <a:rPr lang="en-GB" sz="800" kern="100">
                <a:ea typeface="Aptos" panose="020B0004020202020204" pitchFamily="34" charset="0"/>
                <a:cs typeface="Times New Roman"/>
              </a:rPr>
              <a:t>1.5M</a:t>
            </a:r>
            <a:r>
              <a:rPr lang="en-GB" sz="800" kern="100">
                <a:effectLst/>
                <a:ea typeface="Aptos" panose="020B0004020202020204" pitchFamily="34" charset="0"/>
                <a:cs typeface="Times New Roman"/>
              </a:rPr>
              <a:t> business rates savings</a:t>
            </a:r>
            <a:r>
              <a:rPr lang="en-GB" sz="800" kern="100">
                <a:ea typeface="Aptos" panose="020B0004020202020204" pitchFamily="34" charset="0"/>
                <a:cs typeface="Times New Roman"/>
              </a:rPr>
              <a:t>.</a:t>
            </a:r>
            <a:endParaRPr lang="en-GB" sz="800" kern="100">
              <a:effectLst/>
              <a:ea typeface="Aptos" panose="020B0004020202020204" pitchFamily="34" charset="0"/>
              <a:cs typeface="Times New Roman"/>
            </a:endParaRP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Additional rental income of approximately £50k from lease renewals (Happy Computers increased by £26k, Kent Dental by £23k)</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Reviewed void/vacant space in freehold estate to increase clinical/corporate capacity or lease to third sector</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Created boardroom conference facility on 2nd floor of Alie Street to reduce reliance on external conferencing</a:t>
            </a:r>
          </a:p>
        </p:txBody>
      </p:sp>
      <p:sp>
        <p:nvSpPr>
          <p:cNvPr id="5" name="Rectangle: Rounded Corners 4">
            <a:extLst>
              <a:ext uri="{FF2B5EF4-FFF2-40B4-BE49-F238E27FC236}">
                <a16:creationId xmlns:a16="http://schemas.microsoft.com/office/drawing/2014/main" id="{A9AA67FF-458A-E1FB-1783-9BFAF02601B3}"/>
              </a:ext>
            </a:extLst>
          </p:cNvPr>
          <p:cNvSpPr/>
          <p:nvPr/>
        </p:nvSpPr>
        <p:spPr>
          <a:xfrm>
            <a:off x="7943584" y="1278159"/>
            <a:ext cx="4053596" cy="154988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Complete implementation of space survey program by Q3/Q4 2025</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Improve space management through dedicated space resource (subject to approval)</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Implement standardized approach to data gathering and reporting on space utilization</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Move forward with service-led and risk-assessed approach to planning</a:t>
            </a:r>
          </a:p>
        </p:txBody>
      </p:sp>
      <p:sp>
        <p:nvSpPr>
          <p:cNvPr id="6" name="Rectangle: Rounded Corners 5">
            <a:extLst>
              <a:ext uri="{FF2B5EF4-FFF2-40B4-BE49-F238E27FC236}">
                <a16:creationId xmlns:a16="http://schemas.microsoft.com/office/drawing/2014/main" id="{D2FC3597-74BA-B6F4-14A9-4DFDA7A04710}"/>
              </a:ext>
            </a:extLst>
          </p:cNvPr>
          <p:cNvSpPr/>
          <p:nvPr/>
        </p:nvSpPr>
        <p:spPr>
          <a:xfrm>
            <a:off x="194820" y="3416729"/>
            <a:ext cx="3114554" cy="136644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buSzPts val="1000"/>
              <a:tabLst>
                <a:tab pos="457200" algn="l"/>
              </a:tabLst>
            </a:pPr>
            <a:r>
              <a:rPr lang="en-GB" sz="1050" b="1" u="sng" kern="100">
                <a:effectLst/>
                <a:ea typeface="Aptos" panose="020B0004020202020204" pitchFamily="34" charset="0"/>
                <a:cs typeface="Times New Roman" panose="02020603050405020304" pitchFamily="18" charset="0"/>
              </a:rPr>
              <a:t>ESTATE DATA MANAGEMENT AND SYSTEMS</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To develop a property database, FM system and building management system</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Identify of synergies around disposal, intensification &amp; development potential with ICS partners</a:t>
            </a:r>
          </a:p>
        </p:txBody>
      </p:sp>
      <p:sp>
        <p:nvSpPr>
          <p:cNvPr id="7" name="Rectangle: Rounded Corners 6">
            <a:extLst>
              <a:ext uri="{FF2B5EF4-FFF2-40B4-BE49-F238E27FC236}">
                <a16:creationId xmlns:a16="http://schemas.microsoft.com/office/drawing/2014/main" id="{4C98F6F3-B378-02D9-7FB5-8A6584A63209}"/>
              </a:ext>
            </a:extLst>
          </p:cNvPr>
          <p:cNvSpPr/>
          <p:nvPr/>
        </p:nvSpPr>
        <p:spPr>
          <a:xfrm>
            <a:off x="3580789" y="3299251"/>
            <a:ext cx="4053596" cy="1549882"/>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Migration of property data from Master Site Spreadsheet to dedicated Estates Portal initiated</a:t>
            </a:r>
            <a:r>
              <a:rPr lang="en-GB" sz="800" kern="100">
                <a:ea typeface="Aptos" panose="020B0004020202020204" pitchFamily="34" charset="0"/>
                <a:cs typeface="Times New Roman"/>
              </a:rPr>
              <a:t>. </a:t>
            </a:r>
            <a:endParaRPr lang="en-GB" sz="800" kern="100">
              <a:effectLst/>
              <a:ea typeface="Aptos" panose="020B0004020202020204" pitchFamily="34" charset="0"/>
              <a:cs typeface="Times New Roman"/>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Property data review program established to assess freehold/leasehold information, team occupation and accommodation requests</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Created annual service plans and Service/Borough estate dashboards highlighting key estate areas</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Instructed Lexica to review Property Data and update Dashboards (initially focusing on Primary Care and BCHT directorates)</a:t>
            </a:r>
          </a:p>
        </p:txBody>
      </p:sp>
      <p:sp>
        <p:nvSpPr>
          <p:cNvPr id="8" name="Rectangle: Rounded Corners 7">
            <a:extLst>
              <a:ext uri="{FF2B5EF4-FFF2-40B4-BE49-F238E27FC236}">
                <a16:creationId xmlns:a16="http://schemas.microsoft.com/office/drawing/2014/main" id="{23ADD1CE-890C-D6AB-CD2B-57AED5CA18F5}"/>
              </a:ext>
            </a:extLst>
          </p:cNvPr>
          <p:cNvSpPr/>
          <p:nvPr/>
        </p:nvSpPr>
        <p:spPr>
          <a:xfrm>
            <a:off x="7943584" y="3234605"/>
            <a:ext cx="4053596" cy="154988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Complete three-phase migration process to Estates </a:t>
            </a:r>
            <a:r>
              <a:rPr lang="en-GB" sz="800" kern="100" err="1">
                <a:ea typeface="Aptos" panose="020B0004020202020204" pitchFamily="34" charset="0"/>
                <a:cs typeface="Times New Roman"/>
              </a:rPr>
              <a:t>PortaL</a:t>
            </a:r>
            <a:endParaRPr lang="en-GB" sz="800" kern="10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Develop comprehensive digital dashboards for all directorates/boroughs</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Continue to participate in system-wide strategic property initiatives with ICS partners</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Establish quarterly property reviews with service directors</a:t>
            </a:r>
          </a:p>
        </p:txBody>
      </p:sp>
      <p:sp>
        <p:nvSpPr>
          <p:cNvPr id="9" name="Rectangle: Rounded Corners 8">
            <a:extLst>
              <a:ext uri="{FF2B5EF4-FFF2-40B4-BE49-F238E27FC236}">
                <a16:creationId xmlns:a16="http://schemas.microsoft.com/office/drawing/2014/main" id="{60F78296-3A04-9293-53A4-4A4183DD2D1B}"/>
              </a:ext>
            </a:extLst>
          </p:cNvPr>
          <p:cNvSpPr/>
          <p:nvPr/>
        </p:nvSpPr>
        <p:spPr>
          <a:xfrm>
            <a:off x="243319" y="5101842"/>
            <a:ext cx="3017555" cy="153703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buSzPts val="1000"/>
              <a:tabLst>
                <a:tab pos="457200" algn="l"/>
              </a:tabLst>
            </a:pPr>
            <a:r>
              <a:rPr lang="en-GB" sz="1050" b="1" u="sng" kern="100">
                <a:ea typeface="Aptos" panose="020B0004020202020204" pitchFamily="34" charset="0"/>
                <a:cs typeface="Times New Roman" panose="02020603050405020304" pitchFamily="18" charset="0"/>
              </a:rPr>
              <a:t>ESTATE CONDITION AND COMPLIANCE</a:t>
            </a:r>
            <a:endParaRPr lang="en-GB" sz="1050" b="1" u="sng" kern="10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Prioritisation of properties with a high/significant risk BLM and reduction of BLM</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Annual PAM Improvements and Annual Place improvements</a:t>
            </a:r>
          </a:p>
          <a:p>
            <a:pPr marL="342900" lvl="0" indent="-342900">
              <a:lnSpc>
                <a:spcPct val="115000"/>
              </a:lnSpc>
              <a:spcAft>
                <a:spcPts val="800"/>
              </a:spcAft>
              <a:buSzPts val="1000"/>
              <a:buFont typeface="Symbol" panose="05050102010706020507" pitchFamily="18" charset="2"/>
              <a:buChar char=""/>
              <a:tabLst>
                <a:tab pos="457200" algn="l"/>
              </a:tabLst>
            </a:pPr>
            <a:r>
              <a:rPr lang="en-GB" sz="900" kern="100">
                <a:effectLst/>
                <a:ea typeface="Aptos" panose="020B0004020202020204" pitchFamily="34" charset="0"/>
                <a:cs typeface="Times New Roman" panose="02020603050405020304" pitchFamily="18" charset="0"/>
              </a:rPr>
              <a:t>Annual Service Plan</a:t>
            </a:r>
          </a:p>
        </p:txBody>
      </p:sp>
      <p:sp>
        <p:nvSpPr>
          <p:cNvPr id="10" name="Rectangle: Rounded Corners 9">
            <a:extLst>
              <a:ext uri="{FF2B5EF4-FFF2-40B4-BE49-F238E27FC236}">
                <a16:creationId xmlns:a16="http://schemas.microsoft.com/office/drawing/2014/main" id="{BDAF659B-AB8C-8DC7-AE54-340982C1FFEA}"/>
              </a:ext>
            </a:extLst>
          </p:cNvPr>
          <p:cNvSpPr/>
          <p:nvPr/>
        </p:nvSpPr>
        <p:spPr>
          <a:xfrm>
            <a:off x="3574846" y="4981575"/>
            <a:ext cx="4053596" cy="170712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Six facet surveys completed for all </a:t>
            </a:r>
            <a:r>
              <a:rPr lang="en-GB" sz="800" kern="100">
                <a:ea typeface="Aptos" panose="020B0004020202020204" pitchFamily="34" charset="0"/>
                <a:cs typeface="Times New Roman"/>
              </a:rPr>
              <a:t>properties</a:t>
            </a:r>
            <a:r>
              <a:rPr lang="en-GB" sz="800" kern="100">
                <a:effectLst/>
                <a:ea typeface="Aptos" panose="020B0004020202020204" pitchFamily="34" charset="0"/>
                <a:cs typeface="Times New Roman"/>
              </a:rPr>
              <a:t> under ELFT maintenance and responsibility</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Working with contractors to carry reduce backlog works</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PAM for FY 23/24 successfully submitted on September 13th, 2024</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RAAC assessment completed - confirmed RAAC not present in ELFT freehold estate and 83 leasehold properties</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93% of PLACE 2023 actions completed/closed, with remaining actions integrated into PLACE 2024</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Implemented annual PAM and PLACE improvements</a:t>
            </a:r>
          </a:p>
          <a:p>
            <a:pPr marL="342900" lvl="0" indent="-342900">
              <a:lnSpc>
                <a:spcPct val="115000"/>
              </a:lnSpc>
              <a:spcAft>
                <a:spcPts val="800"/>
              </a:spcAft>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a:rPr>
              <a:t>Creation of Trust Asset Register for Hard FM Tender</a:t>
            </a:r>
          </a:p>
        </p:txBody>
      </p:sp>
      <p:sp>
        <p:nvSpPr>
          <p:cNvPr id="11" name="Rectangle: Rounded Corners 10">
            <a:extLst>
              <a:ext uri="{FF2B5EF4-FFF2-40B4-BE49-F238E27FC236}">
                <a16:creationId xmlns:a16="http://schemas.microsoft.com/office/drawing/2014/main" id="{D4C0B910-26D0-816A-78A6-F12ED1B211F9}"/>
              </a:ext>
            </a:extLst>
          </p:cNvPr>
          <p:cNvSpPr/>
          <p:nvPr/>
        </p:nvSpPr>
        <p:spPr>
          <a:xfrm>
            <a:off x="7943584" y="5098495"/>
            <a:ext cx="4053596" cy="1549882"/>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Implement Compliance Improvement Program to reach 80% compliance assurance by April 2026</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Complete Hard FM Tender Project for appointment of new supplier(s) by November 2025</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Reduce backlog maintenance by 2.5% by March 2026</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Complete remaining PLACE 2024 actions and prepare for PLACE 2025 assessments</a:t>
            </a:r>
          </a:p>
          <a:p>
            <a:pPr marL="342900" lvl="0" indent="-342900">
              <a:lnSpc>
                <a:spcPct val="115000"/>
              </a:lnSpc>
              <a:buSzPts val="1000"/>
              <a:buFont typeface="Symbol" panose="05050102010706020507" pitchFamily="18" charset="2"/>
              <a:buChar char=""/>
              <a:tabLst>
                <a:tab pos="457200" algn="l"/>
              </a:tabLst>
            </a:pPr>
            <a:r>
              <a:rPr lang="en-GB" sz="800" kern="100">
                <a:effectLst/>
                <a:ea typeface="Aptos" panose="020B0004020202020204" pitchFamily="34" charset="0"/>
                <a:cs typeface="Times New Roman" panose="02020603050405020304" pitchFamily="18" charset="0"/>
              </a:rPr>
              <a:t>Establish a program to bring estate up to Condition B and develop mid / long term strategy</a:t>
            </a:r>
          </a:p>
        </p:txBody>
      </p:sp>
      <p:sp>
        <p:nvSpPr>
          <p:cNvPr id="12" name="TextBox 11">
            <a:extLst>
              <a:ext uri="{FF2B5EF4-FFF2-40B4-BE49-F238E27FC236}">
                <a16:creationId xmlns:a16="http://schemas.microsoft.com/office/drawing/2014/main" id="{39413C8A-F51D-4A18-C50A-81C5089C1917}"/>
              </a:ext>
            </a:extLst>
          </p:cNvPr>
          <p:cNvSpPr txBox="1"/>
          <p:nvPr/>
        </p:nvSpPr>
        <p:spPr>
          <a:xfrm>
            <a:off x="4932686" y="793597"/>
            <a:ext cx="1874514" cy="369332"/>
          </a:xfrm>
          <a:prstGeom prst="rect">
            <a:avLst/>
          </a:prstGeom>
          <a:noFill/>
        </p:spPr>
        <p:txBody>
          <a:bodyPr wrap="square" rtlCol="0">
            <a:spAutoFit/>
          </a:bodyPr>
          <a:lstStyle/>
          <a:p>
            <a:r>
              <a:rPr lang="en-GB"/>
              <a:t>Progress 24-25</a:t>
            </a:r>
          </a:p>
        </p:txBody>
      </p:sp>
      <p:sp>
        <p:nvSpPr>
          <p:cNvPr id="13" name="TextBox 12">
            <a:extLst>
              <a:ext uri="{FF2B5EF4-FFF2-40B4-BE49-F238E27FC236}">
                <a16:creationId xmlns:a16="http://schemas.microsoft.com/office/drawing/2014/main" id="{8923FE4A-FC93-4B17-CEDC-CF2F482AA6EB}"/>
              </a:ext>
            </a:extLst>
          </p:cNvPr>
          <p:cNvSpPr txBox="1"/>
          <p:nvPr/>
        </p:nvSpPr>
        <p:spPr>
          <a:xfrm>
            <a:off x="1250915" y="793597"/>
            <a:ext cx="1126212" cy="369332"/>
          </a:xfrm>
          <a:prstGeom prst="rect">
            <a:avLst/>
          </a:prstGeom>
          <a:noFill/>
        </p:spPr>
        <p:txBody>
          <a:bodyPr wrap="square" rtlCol="0">
            <a:spAutoFit/>
          </a:bodyPr>
          <a:lstStyle/>
          <a:p>
            <a:r>
              <a:rPr lang="en-GB"/>
              <a:t>Action</a:t>
            </a:r>
          </a:p>
        </p:txBody>
      </p:sp>
      <p:sp>
        <p:nvSpPr>
          <p:cNvPr id="14" name="TextBox 13">
            <a:extLst>
              <a:ext uri="{FF2B5EF4-FFF2-40B4-BE49-F238E27FC236}">
                <a16:creationId xmlns:a16="http://schemas.microsoft.com/office/drawing/2014/main" id="{2DFBE6E2-09AC-534F-AD73-7744D75E498E}"/>
              </a:ext>
            </a:extLst>
          </p:cNvPr>
          <p:cNvSpPr txBox="1"/>
          <p:nvPr/>
        </p:nvSpPr>
        <p:spPr>
          <a:xfrm>
            <a:off x="8915962" y="832837"/>
            <a:ext cx="2108839" cy="369332"/>
          </a:xfrm>
          <a:prstGeom prst="rect">
            <a:avLst/>
          </a:prstGeom>
          <a:noFill/>
        </p:spPr>
        <p:txBody>
          <a:bodyPr wrap="square" rtlCol="0">
            <a:spAutoFit/>
          </a:bodyPr>
          <a:lstStyle/>
          <a:p>
            <a:r>
              <a:rPr lang="en-GB"/>
              <a:t>Next Steps 25-26</a:t>
            </a:r>
          </a:p>
        </p:txBody>
      </p:sp>
      <p:cxnSp>
        <p:nvCxnSpPr>
          <p:cNvPr id="15" name="Straight Connector 14">
            <a:extLst>
              <a:ext uri="{FF2B5EF4-FFF2-40B4-BE49-F238E27FC236}">
                <a16:creationId xmlns:a16="http://schemas.microsoft.com/office/drawing/2014/main" id="{A514C521-9141-57B0-7850-C4AACA4DFBB5}"/>
              </a:ext>
            </a:extLst>
          </p:cNvPr>
          <p:cNvCxnSpPr>
            <a:cxnSpLocks/>
          </p:cNvCxnSpPr>
          <p:nvPr/>
        </p:nvCxnSpPr>
        <p:spPr>
          <a:xfrm>
            <a:off x="11701465" y="6709690"/>
            <a:ext cx="315763"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DBF1C669-EAD9-8E9F-2BDE-D6BEE31630E6}"/>
              </a:ext>
            </a:extLst>
          </p:cNvPr>
          <p:cNvSpPr txBox="1">
            <a:spLocks/>
          </p:cNvSpPr>
          <p:nvPr/>
        </p:nvSpPr>
        <p:spPr>
          <a:xfrm>
            <a:off x="11601354" y="6344565"/>
            <a:ext cx="5159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FCEB9D-D271-4EDD-BD11-FFE722742BF7}" type="slidenum">
              <a:rPr lang="en-GB" smtClean="0"/>
              <a:pPr/>
              <a:t>9</a:t>
            </a:fld>
            <a:endParaRPr lang="en-GB"/>
          </a:p>
        </p:txBody>
      </p:sp>
    </p:spTree>
    <p:extLst>
      <p:ext uri="{BB962C8B-B14F-4D97-AF65-F5344CB8AC3E}">
        <p14:creationId xmlns:p14="http://schemas.microsoft.com/office/powerpoint/2010/main" val="3627586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ELFT_1">
      <a:dk1>
        <a:sysClr val="windowText" lastClr="000000"/>
      </a:dk1>
      <a:lt1>
        <a:sysClr val="window" lastClr="FFFFFF"/>
      </a:lt1>
      <a:dk2>
        <a:srgbClr val="425563"/>
      </a:dk2>
      <a:lt2>
        <a:srgbClr val="E8EDEE"/>
      </a:lt2>
      <a:accent1>
        <a:srgbClr val="005EB8"/>
      </a:accent1>
      <a:accent2>
        <a:srgbClr val="ED8B00"/>
      </a:accent2>
      <a:accent3>
        <a:srgbClr val="009639"/>
      </a:accent3>
      <a:accent4>
        <a:srgbClr val="330072"/>
      </a:accent4>
      <a:accent5>
        <a:srgbClr val="AE2573"/>
      </a:accent5>
      <a:accent6>
        <a:srgbClr val="003087"/>
      </a:accent6>
      <a:hlink>
        <a:srgbClr val="41B6E6"/>
      </a:hlink>
      <a:folHlink>
        <a:srgbClr val="78BE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3781072-1311-4bb4-91c2-90c42d799489">
      <UserInfo>
        <DisplayName>MARSHALL, Deana (EAST LONDON NHS FOUNDATION TRUST)</DisplayName>
        <AccountId>22</AccountId>
        <AccountType/>
      </UserInfo>
      <UserInfo>
        <DisplayName>STEVENS, David (EAST LONDON NHS FOUNDATION TRUST)</DisplayName>
        <AccountId>10</AccountId>
        <AccountType/>
      </UserInfo>
    </SharedWithUsers>
    <_ip_UnifiedCompliancePolicyUIAction xmlns="http://schemas.microsoft.com/sharepoint/v3" xsi:nil="true"/>
    <TaxCatchAll xmlns="83781072-1311-4bb4-91c2-90c42d799489" xsi:nil="true"/>
    <lcf76f155ced4ddcb4097134ff3c332f xmlns="cd7e5e9c-accf-490e-a90d-a8eeed4b1a6f">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3AA16E00411D4D9F4ABFB0BE74EA49" ma:contentTypeVersion="19" ma:contentTypeDescription="Create a new document." ma:contentTypeScope="" ma:versionID="1d31f25fc6de9726c833d839e90d7fd6">
  <xsd:schema xmlns:xsd="http://www.w3.org/2001/XMLSchema" xmlns:xs="http://www.w3.org/2001/XMLSchema" xmlns:p="http://schemas.microsoft.com/office/2006/metadata/properties" xmlns:ns1="http://schemas.microsoft.com/sharepoint/v3" xmlns:ns2="cd7e5e9c-accf-490e-a90d-a8eeed4b1a6f" xmlns:ns3="83781072-1311-4bb4-91c2-90c42d799489" targetNamespace="http://schemas.microsoft.com/office/2006/metadata/properties" ma:root="true" ma:fieldsID="03b59cbba66b7f114a233b1beefe8f6c" ns1:_="" ns2:_="" ns3:_="">
    <xsd:import namespace="http://schemas.microsoft.com/sharepoint/v3"/>
    <xsd:import namespace="cd7e5e9c-accf-490e-a90d-a8eeed4b1a6f"/>
    <xsd:import namespace="83781072-1311-4bb4-91c2-90c42d7994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e5e9c-accf-490e-a90d-a8eeed4b1a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781072-1311-4bb4-91c2-90c42d79948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59462d2-5479-486e-90a8-1d92db0dd266}" ma:internalName="TaxCatchAll" ma:showField="CatchAllData" ma:web="83781072-1311-4bb4-91c2-90c42d7994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0EB40F-3DD7-4013-B9B5-5DBC5B7CE37C}">
  <ds:schemaRefs>
    <ds:schemaRef ds:uri="http://schemas.microsoft.com/sharepoint/v3/contenttype/forms"/>
  </ds:schemaRefs>
</ds:datastoreItem>
</file>

<file path=customXml/itemProps2.xml><?xml version="1.0" encoding="utf-8"?>
<ds:datastoreItem xmlns:ds="http://schemas.openxmlformats.org/officeDocument/2006/customXml" ds:itemID="{DABE0B68-0EE3-4C72-8464-5EE0270E445B}">
  <ds:schemaRef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cd7e5e9c-accf-490e-a90d-a8eeed4b1a6f"/>
    <ds:schemaRef ds:uri="http://schemas.microsoft.com/office/infopath/2007/PartnerControls"/>
    <ds:schemaRef ds:uri="http://purl.org/dc/terms/"/>
    <ds:schemaRef ds:uri="http://schemas.openxmlformats.org/package/2006/metadata/core-properties"/>
    <ds:schemaRef ds:uri="83781072-1311-4bb4-91c2-90c42d799489"/>
    <ds:schemaRef ds:uri="http://schemas.microsoft.com/sharepoint/v3"/>
  </ds:schemaRefs>
</ds:datastoreItem>
</file>

<file path=customXml/itemProps3.xml><?xml version="1.0" encoding="utf-8"?>
<ds:datastoreItem xmlns:ds="http://schemas.openxmlformats.org/officeDocument/2006/customXml" ds:itemID="{E83F2404-D244-4064-A0A4-11F3B29F7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7e5e9c-accf-490e-a90d-a8eeed4b1a6f"/>
    <ds:schemaRef ds:uri="83781072-1311-4bb4-91c2-90c42d7994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35</TotalTime>
  <Words>8127</Words>
  <Application>Microsoft Office PowerPoint</Application>
  <PresentationFormat>Widescreen</PresentationFormat>
  <Paragraphs>832</Paragraphs>
  <Slides>41</Slides>
  <Notes>22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Aptos</vt:lpstr>
      <vt:lpstr>Aptos Display</vt:lpstr>
      <vt:lpstr>Arial</vt:lpstr>
      <vt:lpstr>Arial,Sans-Serif</vt:lpstr>
      <vt:lpstr>Calibri</vt:lpstr>
      <vt:lpstr>Frutiger LT W01_55 Roma1475738</vt:lpstr>
      <vt:lpstr>Nunito Sans</vt:lpstr>
      <vt:lpstr>Nunito Sans Bold</vt:lpstr>
      <vt:lpstr>Symbol</vt:lpstr>
      <vt:lpstr>Times New Roman</vt:lpstr>
      <vt:lpstr>Office Theme</vt:lpstr>
      <vt:lpstr>1_Custom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Capital Process Improvements &amp; Future Plans</vt:lpstr>
      <vt:lpstr>Sustainability Progress: Our Green Journey</vt:lpstr>
      <vt:lpstr>Sustainability Major Achievements</vt:lpstr>
      <vt:lpstr>Sustainability - Current Initiatives &amp; Targets</vt:lpstr>
      <vt:lpstr>Sustainability Challenges &amp; Next Steps</vt:lpstr>
      <vt:lpstr>Facilities Management</vt:lpstr>
      <vt:lpstr>FM - Team Development &amp; Key Achievements</vt:lpstr>
      <vt:lpstr>FM - Financial Performance &amp; Cost Savings</vt:lpstr>
      <vt:lpstr>PLACE Success &amp; Future Priorities</vt:lpstr>
      <vt:lpstr>Property Portfolio Performance &amp; Strategy</vt:lpstr>
      <vt:lpstr>Portfolio Overview</vt:lpstr>
      <vt:lpstr>Property Financial Performance</vt:lpstr>
      <vt:lpstr>Property Activity 2024/25</vt:lpstr>
      <vt:lpstr>Property Safety &amp; Future Plans</vt:lpstr>
      <vt:lpstr>Infrastructure and Engineering</vt:lpstr>
      <vt:lpstr>PowerPoint Presentation</vt:lpstr>
      <vt:lpstr>PowerPoint Presentation</vt:lpstr>
      <vt:lpstr>PowerPoint Presentation</vt:lpstr>
      <vt:lpstr>PowerPoint Presentation</vt:lpstr>
      <vt:lpstr>PowerPoint Presentation</vt:lpstr>
      <vt:lpstr>Fire Safety</vt:lpstr>
      <vt:lpstr>Fire Safety  - Achievements and Team Development</vt:lpstr>
      <vt:lpstr>Fire - Current Challenges and Risk Assessment </vt:lpstr>
      <vt:lpstr>Fire Safety - Current Initiatives and Future Plans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Stevenson Molly</dc:creator>
  <cp:lastModifiedBy>DJ Stevens</cp:lastModifiedBy>
  <cp:revision>2</cp:revision>
  <dcterms:created xsi:type="dcterms:W3CDTF">2023-08-01T08:18:15Z</dcterms:created>
  <dcterms:modified xsi:type="dcterms:W3CDTF">2025-07-24T08:00:55Z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ContentTypeId">
    <vt:lpwstr>0x010100BE3AA16E00411D4D9F4ABFB0BE74EA49</vt:lpwstr>
  </property>
</Properties>
</file>