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1FA90-9B47-2BA8-0BE1-FD771029E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F35C7-1F77-B60A-5168-9A38E6EF6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8260D-D0BD-F811-80AF-A28B9CA44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3F654-6DA7-9248-5DCB-F731C21D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F8DB4-AF7D-0DA4-3AE8-1231AEE0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536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F9088-1046-ADF7-4753-28DC48F1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F6C2C3-B701-6F38-5F47-688F214B0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4CA64-C1A4-64F1-1588-E7D263A7C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49D79-532F-FC08-91FC-9A165DE9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C96C8-D0AE-392D-1B35-DA5EFD77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402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856E11-A397-FCAC-0DAB-AE8BCC396F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177B33-5821-5F98-8A1C-F82FE61CC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5DF14-0816-4069-3637-E45258EC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E7BAF-5578-35A1-1D84-01F68D8C2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33630-3A52-E7E7-A627-1C7D93ED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2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FEE59-67B9-AE34-99D6-854762E5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F5DB8-79ED-7495-7010-19192DDF2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88418-FF79-506D-BC86-D51C9FBAB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AC292-61D6-A8BA-D969-4C49AF765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32B3C-B5AC-F032-763E-F92DD20B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99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23A70-62FD-FA3A-3253-9114297BA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DE6DA-F8EA-7432-FB49-89A8B295A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D5596-D0F3-1EEC-D8D8-98F1D3463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34E77-1721-223E-9789-67C5375A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3A55E-42ED-076F-D3F9-3C4D65180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71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F1EA8-89FF-2835-34FB-73531E3DD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BCC20-E4FF-21F4-AFC2-7EDA6404C7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4DD71-8F1B-8A30-242E-49BAC74F92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753DE-B119-90A4-30CF-540712727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FBFB67-E82E-E237-1554-E3FF8043E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653B3-71E7-9C64-10ED-52969107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375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4A3E9-3EF6-7CEA-C9A1-AE575357B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02A96-85E2-A86F-918D-B634F2FC3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6FA33-6C82-4867-8FF0-FE55ED53D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0D9040-402D-5020-E980-980327E49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AD0E14-8328-6690-FBB7-0EFFD30CFB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F26794-6BA5-B4D0-ADBF-FBA743F1A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8A014-AFE5-194C-030F-6787C0774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A8D4F-DCFC-D75A-8B61-108803426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9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C9D83-A5A2-EC05-9C05-E5F610948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BA21E8-71B8-95DA-AD6C-AD2BBBDF0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BFB11D-AA76-C77D-97DA-947D8662F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F4AF1-BDA2-EEA5-D148-8B896F91F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67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41E675-547A-9E93-ADF8-784C3A0C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849000-B980-E32E-93CD-EFB6C07E2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E7B79F-1184-C109-1F7A-05FBA9A0B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78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E710E-D50C-8A2D-9872-5A7AF514A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B8B46-424A-27F3-6F07-937DBBF8D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B2178-19B9-9D26-C3B6-887BDB8E0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503CFF-08E5-585C-DFD8-8B74FF521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9BB6E0-07B2-BA7F-D36F-A4F9D79AD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EF776-906D-14CB-D94A-E4F4B30A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02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7A891-823B-44D1-CB9D-7F06B84CB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CB9448-0909-2BC3-EA02-BFEF266E64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03DA02-85CE-7560-02C4-9CD7162CEA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F5DC6-CCBD-5D7B-3938-6EF3687D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53E1A2-33B0-C724-5BE9-49CFFCCC2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217CF-838D-26DD-E9DB-E6D8B2775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1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7FBD25-C109-2D21-12DF-FB17B70BC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CA09B-2CB7-CF9B-5F7F-FD3E15694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A4FF8-B73E-ACF4-1CA4-C81503419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F60046-01AB-4B87-8786-BF46C591F2FA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24710-F784-E4E4-F1BB-38C5AEFB5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6CE04-B5A1-AB59-73B4-956B98229C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531C64-8777-41CA-BF01-A80E777EE4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39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gbr01.safelinks.protection.outlook.com/?url=https%3A%2F%2Fwww.gov.uk%2Fgovernment%2Fpublications%2Fuk-5-year-action-plan-for-antimicrobial-resistance-2024-to-2029%2Fconfronting-antimicrobial-resistance-2024-to-2029&amp;data=05%7C02%7Croberta.contino%40nhs.net%7C3e2a9541c7144215ddd508ddf9a9d6d2%7C37c354b285b047f5b22207b48d774ee3%7C0%7C0%7C638941230021214992%7CUnknown%7CTWFpbGZsb3d8eyJFbXB0eU1hcGkiOnRydWUsIlYiOiIwLjAuMDAwMCIsIlAiOiJXaW4zMiIsIkFOIjoiTWFpbCIsIldUIjoyfQ%3D%3D%7C0%7C%7C%7C&amp;sdata=FMjr0IczNdu7yRll9CNnLNVvZ6e3bau7XOIYslqHUMA%3D&amp;reserved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FACC1CF-23CC-C3D9-C940-B4C8FE930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0968" y="1432769"/>
            <a:ext cx="9406769" cy="3837812"/>
          </a:xfrm>
        </p:spPr>
        <p:txBody>
          <a:bodyPr>
            <a:normAutofit fontScale="32500" lnSpcReduction="20000"/>
          </a:bodyPr>
          <a:lstStyle/>
          <a:p>
            <a:pPr algn="l">
              <a:buNone/>
            </a:pPr>
            <a:r>
              <a:rPr lang="en-GB" sz="4300" b="1" dirty="0">
                <a:solidFill>
                  <a:srgbClr val="242424"/>
                </a:solidFill>
                <a:latin typeface="inherit"/>
              </a:rPr>
              <a:t>Reduce exposure to antibiotics </a:t>
            </a:r>
            <a:endParaRPr lang="en-GB" sz="4300" b="1" i="0" dirty="0">
              <a:solidFill>
                <a:srgbClr val="242424"/>
              </a:solidFill>
              <a:effectLst/>
              <a:latin typeface="inherit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0" i="0" dirty="0">
                <a:solidFill>
                  <a:srgbClr val="242424"/>
                </a:solidFill>
                <a:effectLst/>
                <a:latin typeface="inherit"/>
              </a:rPr>
              <a:t>Safely reduce overprescribing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0" i="0" dirty="0">
                <a:solidFill>
                  <a:srgbClr val="242424"/>
                </a:solidFill>
                <a:effectLst/>
                <a:latin typeface="inherit"/>
              </a:rPr>
              <a:t>Shortest effective course length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242424"/>
                </a:solidFill>
                <a:latin typeface="inherit"/>
              </a:rPr>
              <a:t>R</a:t>
            </a:r>
            <a:r>
              <a:rPr lang="en-GB" sz="4000" b="0" i="0" dirty="0">
                <a:solidFill>
                  <a:srgbClr val="242424"/>
                </a:solidFill>
                <a:effectLst/>
                <a:latin typeface="inherit"/>
              </a:rPr>
              <a:t>educe antimicrobial resistance and reduce environment impact of antimicrobials (i.e. plan to introduce Genomic in Infectious Diseases in future)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242424"/>
                </a:solidFill>
                <a:latin typeface="inherit"/>
              </a:rPr>
              <a:t>E</a:t>
            </a:r>
            <a:r>
              <a:rPr lang="en-GB" sz="4000" b="0" i="0" dirty="0">
                <a:solidFill>
                  <a:srgbClr val="242424"/>
                </a:solidFill>
                <a:effectLst/>
                <a:latin typeface="inherit"/>
              </a:rPr>
              <a:t>ncourage and empower all ELFT prescribers to follow prescribing guidelines for antibiotics on EOLAS Medical platform</a:t>
            </a:r>
          </a:p>
          <a:p>
            <a:pPr marL="571500" indent="-5715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4000" b="0" i="0" dirty="0">
                <a:solidFill>
                  <a:srgbClr val="242424"/>
                </a:solidFill>
                <a:effectLst/>
                <a:latin typeface="inherit"/>
              </a:rPr>
              <a:t>Provide ELFT prescribers with the necessary information, messages and tools to inform patients about the risks of antibiotic resistance and direct their patients towards appropriate use of antibiotics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242424"/>
                </a:solidFill>
                <a:latin typeface="inherit"/>
              </a:rPr>
              <a:t>E</a:t>
            </a:r>
            <a:r>
              <a:rPr lang="en-GB" sz="4000" b="0" i="0" dirty="0">
                <a:solidFill>
                  <a:srgbClr val="242424"/>
                </a:solidFill>
                <a:effectLst/>
                <a:latin typeface="inherit"/>
              </a:rPr>
              <a:t>mpower patients to self-manage common infections, to potentially reduce consultations and unnecessary antibiotic use</a:t>
            </a:r>
          </a:p>
          <a:p>
            <a:pPr algn="l"/>
            <a:endParaRPr lang="en-GB" sz="1500" dirty="0">
              <a:solidFill>
                <a:srgbClr val="242424"/>
              </a:solidFill>
              <a:latin typeface="inherit"/>
            </a:endParaRPr>
          </a:p>
          <a:p>
            <a:pPr algn="l"/>
            <a:r>
              <a:rPr lang="en-GB" sz="4300" b="1" dirty="0">
                <a:solidFill>
                  <a:srgbClr val="242424"/>
                </a:solidFill>
                <a:latin typeface="inherit"/>
              </a:rPr>
              <a:t>Optimise infection management</a:t>
            </a:r>
            <a:endParaRPr lang="en-GB" sz="4300" b="0" i="0" dirty="0">
              <a:solidFill>
                <a:srgbClr val="242424"/>
              </a:solidFill>
              <a:effectLst/>
              <a:latin typeface="inherit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242424"/>
                </a:solidFill>
                <a:latin typeface="inherit"/>
              </a:rPr>
              <a:t>Effective drug choice, route, dose and course length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242424"/>
                </a:solidFill>
                <a:latin typeface="inherit"/>
              </a:rPr>
              <a:t>Review of patients who have received multiple courses of antibiotics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dirty="0">
                <a:solidFill>
                  <a:srgbClr val="242424"/>
                </a:solidFill>
                <a:latin typeface="inherit"/>
              </a:rPr>
              <a:t>72hr review of patients who start on empirical antibiotic treatment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4000" b="0" i="0" dirty="0">
                <a:solidFill>
                  <a:srgbClr val="242424"/>
                </a:solidFill>
                <a:effectLst/>
                <a:latin typeface="inherit"/>
              </a:rPr>
              <a:t>Appropriate </a:t>
            </a:r>
            <a:r>
              <a:rPr lang="en-GB" sz="4000" dirty="0">
                <a:solidFill>
                  <a:srgbClr val="242424"/>
                </a:solidFill>
                <a:latin typeface="inherit"/>
              </a:rPr>
              <a:t>management of infection when antimicrobial doses are omitted</a:t>
            </a:r>
            <a:endParaRPr lang="en-GB" sz="40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82AE12-60EA-86F7-A788-63C634FA4147}"/>
              </a:ext>
            </a:extLst>
          </p:cNvPr>
          <p:cNvSpPr/>
          <p:nvPr/>
        </p:nvSpPr>
        <p:spPr>
          <a:xfrm>
            <a:off x="1362981" y="168250"/>
            <a:ext cx="9466036" cy="1147934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/>
              <a:t>Antimicrobials Strategy</a:t>
            </a:r>
            <a:br>
              <a:rPr lang="en-GB" sz="2000" b="1" dirty="0"/>
            </a:br>
            <a:r>
              <a:rPr lang="en-GB" sz="2000" b="1" dirty="0"/>
              <a:t>Planned areas of focus 2025/26</a:t>
            </a:r>
            <a:endParaRPr lang="en-GB" sz="2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34A5B92-D0D6-9F37-5A51-83D41C5EE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734" y="5711167"/>
            <a:ext cx="9305018" cy="6183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AB669265-F318-B74A-C5F2-22FEF15B5E3D}"/>
              </a:ext>
            </a:extLst>
          </p:cNvPr>
          <p:cNvGrpSpPr/>
          <p:nvPr/>
        </p:nvGrpSpPr>
        <p:grpSpPr>
          <a:xfrm>
            <a:off x="9250680" y="254345"/>
            <a:ext cx="1558017" cy="951607"/>
            <a:chOff x="0" y="0"/>
            <a:chExt cx="1384300" cy="72707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442A64A-17A2-FC67-1D75-4600EF646F5E}"/>
                </a:ext>
              </a:extLst>
            </p:cNvPr>
            <p:cNvSpPr/>
            <p:nvPr/>
          </p:nvSpPr>
          <p:spPr>
            <a:xfrm>
              <a:off x="831088" y="248666"/>
              <a:ext cx="56314" cy="226002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n-GB" sz="1200" b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 </a:t>
              </a:r>
              <a:endParaRPr lang="en-GB" sz="1200" b="1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59A8E6A-9169-C673-6D99-B7A1928FD02A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0"/>
              <a:ext cx="1384300" cy="727075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15E1774-9638-45CC-07A3-6FD7498F7B00}"/>
              </a:ext>
            </a:extLst>
          </p:cNvPr>
          <p:cNvSpPr txBox="1"/>
          <p:nvPr/>
        </p:nvSpPr>
        <p:spPr>
          <a:xfrm>
            <a:off x="1320648" y="5354110"/>
            <a:ext cx="971311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0" i="0" dirty="0">
                <a:effectLst/>
                <a:latin typeface="Arial" panose="020B0604020202020204" pitchFamily="34" charset="0"/>
                <a:hlinkClick r:id="rId4" tooltip="Original URL: https://www.gov.uk/government/publications/uk-5-year-action-plan-for-antimicrobial-resistance-2024-to-2029/confronting-antimicrobial-resistance-2024-to-2029. Click or tap if you trust this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Reference: </a:t>
            </a:r>
            <a:r>
              <a:rPr lang="en-GB" sz="1000" b="0" i="0" dirty="0">
                <a:solidFill>
                  <a:srgbClr val="467886"/>
                </a:solidFill>
                <a:effectLst/>
                <a:latin typeface="Arial" panose="020B0604020202020204" pitchFamily="34" charset="0"/>
                <a:hlinkClick r:id="rId4" tooltip="Original URL: https://www.gov.uk/government/publications/uk-5-year-action-plan-for-antimicrobial-resistance-2024-to-2029/confronting-antimicrobial-resistance-2024-to-2029. Click or tap if you trust this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https://www.gov.uk/government/publications/uk-5-year-action-plan-for-antimicrobial-resistance-2024-to-2029/confronting-antimicrobial-resistance-2024-to-2029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040260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inherit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CONTINO, Roberta (EAST LONDON NHS FOUNDATION TRUST)</dc:creator>
  <cp:lastModifiedBy>KHATUN, Rashida (EAST LONDON NHS FOUNDATION TRUST)</cp:lastModifiedBy>
  <cp:revision>21</cp:revision>
  <dcterms:created xsi:type="dcterms:W3CDTF">2025-09-16T08:22:41Z</dcterms:created>
  <dcterms:modified xsi:type="dcterms:W3CDTF">2025-09-23T08:25:02Z</dcterms:modified>
</cp:coreProperties>
</file>