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56" r:id="rId6"/>
    <p:sldId id="261" r:id="rId7"/>
    <p:sldId id="260" r:id="rId8"/>
    <p:sldId id="262" r:id="rId9"/>
    <p:sldId id="263" r:id="rId10"/>
    <p:sldId id="264" r:id="rId11"/>
    <p:sldId id="26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B1ABE-4CE5-42D5-B59E-402F6BCE8391}" v="37" dt="2025-10-17T20:42:30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0" autoAdjust="0"/>
    <p:restoredTop sz="63382" autoAdjust="0"/>
  </p:normalViewPr>
  <p:slideViewPr>
    <p:cSldViewPr snapToGrid="0">
      <p:cViewPr varScale="1">
        <p:scale>
          <a:sx n="47" d="100"/>
          <a:sy n="47" d="100"/>
        </p:scale>
        <p:origin x="5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4CF84-8A99-4105-A3E0-6EEF9F2330F1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6CBE-B3E1-4B66-9506-AFAEDB34A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1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6CBE-B3E1-4B66-9506-AFAEDB34AF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9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6CBE-B3E1-4B66-9506-AFAEDB34AF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6CBE-B3E1-4B66-9506-AFAEDB34AF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78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6CBE-B3E1-4B66-9506-AFAEDB34AF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5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6CBE-B3E1-4B66-9506-AFAEDB34AF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6CBE-B3E1-4B66-9506-AFAEDB34AF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3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6CBE-B3E1-4B66-9506-AFAEDB34AF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6CBE-B3E1-4B66-9506-AFAEDB34AF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7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6CBE-B3E1-4B66-9506-AFAEDB34AF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5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6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8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9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7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6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6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19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27F3-E689-4409-A87F-55B02D2D32AB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72A7-9DFB-4A51-A18C-4EA52E00A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35" y="12620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ELFT Allied Health Professionals Awards 2025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194C6D31-37D3-80C3-0FEE-1C86B89C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171" y="365125"/>
            <a:ext cx="1704975" cy="847725"/>
          </a:xfrm>
          <a:prstGeom prst="rect">
            <a:avLst/>
          </a:prstGeom>
        </p:spPr>
      </p:pic>
      <p:pic>
        <p:nvPicPr>
          <p:cNvPr id="7" name="Picture 4" descr="Allied Health Professionals - Working across Wessex">
            <a:extLst>
              <a:ext uri="{FF2B5EF4-FFF2-40B4-BE49-F238E27FC236}">
                <a16:creationId xmlns:a16="http://schemas.microsoft.com/office/drawing/2014/main" id="{BC59C31A-ADBF-4869-9964-0F8D985B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5727032"/>
            <a:ext cx="10693668" cy="11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9199" y="1375694"/>
            <a:ext cx="10515600" cy="4351338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230" y="0"/>
            <a:ext cx="9144000" cy="2387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ELFT Allied Health Professionals Awards Categories 2025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62" y="2702153"/>
            <a:ext cx="5313146" cy="292389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/>
              <a:t>1: AHP Innovation and Service Improvement     	Award</a:t>
            </a:r>
          </a:p>
          <a:p>
            <a:pPr algn="l"/>
            <a:r>
              <a:rPr lang="en-GB" dirty="0"/>
              <a:t>2. AHP Support Worker Award</a:t>
            </a:r>
          </a:p>
          <a:p>
            <a:pPr algn="l"/>
            <a:r>
              <a:rPr lang="en-GB" dirty="0"/>
              <a:t>3. AHP Living Well –Working Together Award</a:t>
            </a:r>
          </a:p>
          <a:p>
            <a:pPr algn="l"/>
            <a:r>
              <a:rPr lang="en-GB" dirty="0"/>
              <a:t>4. Climate Champion Award  </a:t>
            </a:r>
          </a:p>
          <a:p>
            <a:pPr algn="l"/>
            <a:r>
              <a:rPr lang="en-GB" dirty="0"/>
              <a:t>5:  Supporting AHP Learners   </a:t>
            </a:r>
          </a:p>
          <a:p>
            <a:pPr algn="l"/>
            <a:r>
              <a:rPr lang="en-GB" dirty="0"/>
              <a:t>6:  AHP Digital Practice Award </a:t>
            </a:r>
          </a:p>
          <a:p>
            <a:pPr algn="l"/>
            <a:r>
              <a:rPr lang="en-GB" dirty="0"/>
              <a:t>7:  AHP of the Year –Leadership Award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310" y="2501831"/>
            <a:ext cx="4832264" cy="3215652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194C6D31-37D3-80C3-0FEE-1C86B89C2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333" y="206068"/>
            <a:ext cx="1704975" cy="847725"/>
          </a:xfrm>
          <a:prstGeom prst="rect">
            <a:avLst/>
          </a:prstGeom>
        </p:spPr>
      </p:pic>
      <p:pic>
        <p:nvPicPr>
          <p:cNvPr id="6" name="Picture 4" descr="Allied Health Professionals - Working across Wessex">
            <a:extLst>
              <a:ext uri="{FF2B5EF4-FFF2-40B4-BE49-F238E27FC236}">
                <a16:creationId xmlns:a16="http://schemas.microsoft.com/office/drawing/2014/main" id="{BC59C31A-ADBF-4869-9964-0F8D985B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0" y="5808923"/>
            <a:ext cx="10661583" cy="9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8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0" y="200050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AHP Innovation and Service Improvement     	Award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194C6D31-37D3-80C3-0FEE-1C86B89C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993" y="200050"/>
            <a:ext cx="1437786" cy="781728"/>
          </a:xfrm>
          <a:prstGeom prst="rect">
            <a:avLst/>
          </a:prstGeom>
        </p:spPr>
      </p:pic>
      <p:pic>
        <p:nvPicPr>
          <p:cNvPr id="5" name="Content Placeholder 4" descr="Allied Health Professionals - Working across Wessex">
            <a:extLst>
              <a:ext uri="{FF2B5EF4-FFF2-40B4-BE49-F238E27FC236}">
                <a16:creationId xmlns:a16="http://schemas.microsoft.com/office/drawing/2014/main" id="{BC59C31A-ADBF-4869-9964-0F8D985B3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" y="5635583"/>
            <a:ext cx="10568539" cy="10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703672"/>
            <a:ext cx="4013735" cy="3753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96480"/>
              </p:ext>
            </p:extLst>
          </p:nvPr>
        </p:nvGraphicFramePr>
        <p:xfrm>
          <a:off x="4622104" y="1456344"/>
          <a:ext cx="7277621" cy="399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56">
                  <a:extLst>
                    <a:ext uri="{9D8B030D-6E8A-4147-A177-3AD203B41FA5}">
                      <a16:colId xmlns:a16="http://schemas.microsoft.com/office/drawing/2014/main" val="2191877116"/>
                    </a:ext>
                  </a:extLst>
                </a:gridCol>
                <a:gridCol w="1595665">
                  <a:extLst>
                    <a:ext uri="{9D8B030D-6E8A-4147-A177-3AD203B41FA5}">
                      <a16:colId xmlns:a16="http://schemas.microsoft.com/office/drawing/2014/main" val="3155684666"/>
                    </a:ext>
                  </a:extLst>
                </a:gridCol>
              </a:tblGrid>
              <a:tr h="395802">
                <a:tc>
                  <a:txBody>
                    <a:bodyPr/>
                    <a:lstStyle/>
                    <a:p>
                      <a:r>
                        <a:rPr lang="en-GB" sz="1400" b="1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Team</a:t>
                      </a:r>
                      <a:r>
                        <a:rPr lang="en-GB" sz="1400" b="1" baseline="0" dirty="0"/>
                        <a:t> 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258505"/>
                  </a:ext>
                </a:extLst>
              </a:tr>
              <a:tr h="1054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Winner: Emma Stoneman and Harriet Ensor-Clinch Complex In-reach Pilot Project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pilot demonstrated a significant reduction </a:t>
                      </a:r>
                      <a:r>
                        <a:rPr lang="en-GB" sz="1800" dirty="0"/>
                        <a:t>between people being declared medically fit for discharge from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dirty="0"/>
                        <a:t>0 days to 8 days.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Fantastic AHP leadership at system level.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Beds CHS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11187"/>
                  </a:ext>
                </a:extLst>
              </a:tr>
              <a:tr h="6439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Hannah McDonald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 -</a:t>
                      </a:r>
                      <a:r>
                        <a:rPr lang="en-GB" sz="1800" dirty="0"/>
                        <a:t>pioneering a unique tracheostomy home service that improves patient safety, reduces hospital stays, eliminates waste, and influences national standards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Tower Hamlets CHS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4668666"/>
                  </a:ext>
                </a:extLst>
              </a:tr>
              <a:tr h="64390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Aida Mumtaz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Therapeutic Engagement QI project …..She has shown leadership, dedication and passion… consistently prioritizing improvement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Newham Mental Health OT Team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16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9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5" y="200049"/>
            <a:ext cx="10481912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ELFT AHP Support Worker Award </a:t>
            </a:r>
            <a:b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194C6D31-37D3-80C3-0FEE-1C86B89C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993" y="200049"/>
            <a:ext cx="1437786" cy="714877"/>
          </a:xfrm>
          <a:prstGeom prst="rect">
            <a:avLst/>
          </a:prstGeom>
        </p:spPr>
      </p:pic>
      <p:pic>
        <p:nvPicPr>
          <p:cNvPr id="5" name="Content Placeholder 4" descr="Allied Health Professionals - Working across Wessex">
            <a:extLst>
              <a:ext uri="{FF2B5EF4-FFF2-40B4-BE49-F238E27FC236}">
                <a16:creationId xmlns:a16="http://schemas.microsoft.com/office/drawing/2014/main" id="{BC59C31A-ADBF-4869-9964-0F8D985B3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1" y="5745816"/>
            <a:ext cx="1053966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3" y="1855764"/>
            <a:ext cx="4177658" cy="2825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94045"/>
              </p:ext>
            </p:extLst>
          </p:nvPr>
        </p:nvGraphicFramePr>
        <p:xfrm>
          <a:off x="4988070" y="1221886"/>
          <a:ext cx="6761167" cy="560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2943">
                  <a:extLst>
                    <a:ext uri="{9D8B030D-6E8A-4147-A177-3AD203B41FA5}">
                      <a16:colId xmlns:a16="http://schemas.microsoft.com/office/drawing/2014/main" val="1367077044"/>
                    </a:ext>
                  </a:extLst>
                </a:gridCol>
                <a:gridCol w="2148224">
                  <a:extLst>
                    <a:ext uri="{9D8B030D-6E8A-4147-A177-3AD203B41FA5}">
                      <a16:colId xmlns:a16="http://schemas.microsoft.com/office/drawing/2014/main" val="1500921335"/>
                    </a:ext>
                  </a:extLst>
                </a:gridCol>
              </a:tblGrid>
              <a:tr h="395795">
                <a:tc>
                  <a:txBody>
                    <a:bodyPr/>
                    <a:lstStyle/>
                    <a:p>
                      <a:r>
                        <a:rPr lang="en-GB" sz="1600" b="1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Team</a:t>
                      </a:r>
                      <a:r>
                        <a:rPr lang="en-GB" sz="1600" b="1" baseline="0" dirty="0"/>
                        <a:t> 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056671"/>
                  </a:ext>
                </a:extLst>
              </a:tr>
              <a:tr h="1415808">
                <a:tc>
                  <a:txBody>
                    <a:bodyPr/>
                    <a:lstStyle/>
                    <a:p>
                      <a:r>
                        <a:rPr lang="en-GB" b="1" dirty="0"/>
                        <a:t>Winner: Elzbieta (Ela) Lach </a:t>
                      </a:r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Runs groups including accessible gym sessions, hydrotherapy sessions and a new accessible dance group for adults with learning disabilities. She is a superstar &amp;without her these groups could not be run.</a:t>
                      </a:r>
                    </a:p>
                    <a:p>
                      <a:endParaRPr lang="en-GB" i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Newham Adult Mental Health &amp; Learning Disabilities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885633"/>
                  </a:ext>
                </a:extLst>
              </a:tr>
              <a:tr h="991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Deborah Charman </a:t>
                      </a:r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consistently strives to gain the best outcomes and supports people with complex needs. Clients report feeling heard and supported.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Care at Home South Team Beds CHS 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48678"/>
                  </a:ext>
                </a:extLst>
              </a:tr>
              <a:tr h="991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Chafinaz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Ramjan</a:t>
                      </a:r>
                      <a:r>
                        <a:rPr lang="en-GB" b="1" dirty="0">
                          <a:effectLst/>
                        </a:rPr>
                        <a:t> </a:t>
                      </a:r>
                      <a:r>
                        <a:rPr lang="en-GB" i="1" dirty="0">
                          <a:effectLst/>
                        </a:rPr>
                        <a:t>supports </a:t>
                      </a:r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therapy assessments for non-complex patients, reducing waiting times. Her work significantly improved patient flow, maximised rehabilitation opportunities, and strengthened the overall quality of service.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Therapy Team, THCHS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077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0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92" y="189888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GB" dirty="0"/>
              <a:t>Supporting AHP Learners Award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194C6D31-37D3-80C3-0FEE-1C86B89C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993" y="200050"/>
            <a:ext cx="1437786" cy="781728"/>
          </a:xfrm>
          <a:prstGeom prst="rect">
            <a:avLst/>
          </a:prstGeom>
        </p:spPr>
      </p:pic>
      <p:pic>
        <p:nvPicPr>
          <p:cNvPr id="5" name="Content Placeholder 4" descr="Allied Health Professionals - Working across Wessex">
            <a:extLst>
              <a:ext uri="{FF2B5EF4-FFF2-40B4-BE49-F238E27FC236}">
                <a16:creationId xmlns:a16="http://schemas.microsoft.com/office/drawing/2014/main" id="{BC59C31A-ADBF-4869-9964-0F8D985B3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1" y="5611529"/>
            <a:ext cx="10260532" cy="10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ium shot smiley people working toge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81" y="1995397"/>
            <a:ext cx="5062819" cy="3372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E97815-DA3E-2CEB-AA15-C1DB0A176D14}"/>
              </a:ext>
            </a:extLst>
          </p:cNvPr>
          <p:cNvSpPr txBox="1"/>
          <p:nvPr/>
        </p:nvSpPr>
        <p:spPr>
          <a:xfrm>
            <a:off x="6578221" y="2650603"/>
            <a:ext cx="5062819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/>
              <a:t>Winner: </a:t>
            </a:r>
          </a:p>
          <a:p>
            <a:endParaRPr lang="en-GB" sz="3200" b="1" dirty="0"/>
          </a:p>
          <a:p>
            <a:r>
              <a:rPr lang="en-GB" sz="3200" b="1" dirty="0"/>
              <a:t>Moji </a:t>
            </a:r>
            <a:r>
              <a:rPr lang="en-GB" sz="3200" b="1" dirty="0" err="1"/>
              <a:t>Ojomo</a:t>
            </a:r>
            <a:r>
              <a:rPr lang="en-GB" sz="3200" b="1" dirty="0"/>
              <a:t> (OT Student University of Northampton)</a:t>
            </a:r>
          </a:p>
        </p:txBody>
      </p:sp>
    </p:spTree>
    <p:extLst>
      <p:ext uri="{BB962C8B-B14F-4D97-AF65-F5344CB8AC3E}">
        <p14:creationId xmlns:p14="http://schemas.microsoft.com/office/powerpoint/2010/main" val="52973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14" y="326624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GB" b="1" dirty="0"/>
              <a:t>AHP Digital Practice Award</a:t>
            </a: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194C6D31-37D3-80C3-0FEE-1C86B89C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993" y="200050"/>
            <a:ext cx="1437786" cy="781728"/>
          </a:xfrm>
          <a:prstGeom prst="rect">
            <a:avLst/>
          </a:prstGeom>
        </p:spPr>
      </p:pic>
      <p:pic>
        <p:nvPicPr>
          <p:cNvPr id="5" name="Content Placeholder 4" descr="Allied Health Professionals - Working across Wessex">
            <a:extLst>
              <a:ext uri="{FF2B5EF4-FFF2-40B4-BE49-F238E27FC236}">
                <a16:creationId xmlns:a16="http://schemas.microsoft.com/office/drawing/2014/main" id="{BC59C31A-ADBF-4869-9964-0F8D985B3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6" y="5896919"/>
            <a:ext cx="1085649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lebration of labour day with 3d cartoon portrait of working wo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6" y="2039057"/>
            <a:ext cx="4693686" cy="3470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7144BE-97CC-301D-85E1-E47982764652}"/>
              </a:ext>
            </a:extLst>
          </p:cNvPr>
          <p:cNvSpPr txBox="1"/>
          <p:nvPr/>
        </p:nvSpPr>
        <p:spPr>
          <a:xfrm>
            <a:off x="5950425" y="1778761"/>
            <a:ext cx="5773002" cy="39087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Winner: Amy Simpson Beds CHS</a:t>
            </a:r>
          </a:p>
          <a:p>
            <a:endParaRPr lang="en-GB" sz="2800" b="1" i="1" dirty="0"/>
          </a:p>
          <a:p>
            <a:r>
              <a:rPr lang="en-GB" sz="2400" i="1" dirty="0"/>
              <a:t>Pioneering remote OT and PT consultations. Through a collaborative “digital experimentation group,” she co-produced tools including a therapy intervention table, digital competency frameworks, and patient resources—ensuring safe, effective, and inclusive digital</a:t>
            </a:r>
          </a:p>
          <a:p>
            <a:r>
              <a:rPr lang="en-GB" sz="2400" i="1" dirty="0"/>
              <a:t>care. </a:t>
            </a:r>
          </a:p>
        </p:txBody>
      </p:sp>
    </p:spTree>
    <p:extLst>
      <p:ext uri="{BB962C8B-B14F-4D97-AF65-F5344CB8AC3E}">
        <p14:creationId xmlns:p14="http://schemas.microsoft.com/office/powerpoint/2010/main" val="271551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52" y="498985"/>
            <a:ext cx="10515600" cy="71829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AHP of the Year –Leadership Award</a:t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194C6D31-37D3-80C3-0FEE-1C86B89C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552" y="93621"/>
            <a:ext cx="1077228" cy="857283"/>
          </a:xfrm>
          <a:prstGeom prst="rect">
            <a:avLst/>
          </a:prstGeom>
        </p:spPr>
      </p:pic>
      <p:pic>
        <p:nvPicPr>
          <p:cNvPr id="5" name="Content Placeholder 4" descr="Allied Health Professionals - Working across Wessex">
            <a:extLst>
              <a:ext uri="{FF2B5EF4-FFF2-40B4-BE49-F238E27FC236}">
                <a16:creationId xmlns:a16="http://schemas.microsoft.com/office/drawing/2014/main" id="{BC59C31A-ADBF-4869-9964-0F8D985B3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5" y="5489763"/>
            <a:ext cx="10809171" cy="12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llied Health Professional roles within the N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7" y="2111324"/>
            <a:ext cx="5057358" cy="2845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46399"/>
              </p:ext>
            </p:extLst>
          </p:nvPr>
        </p:nvGraphicFramePr>
        <p:xfrm>
          <a:off x="5609230" y="950903"/>
          <a:ext cx="6237063" cy="459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585">
                  <a:extLst>
                    <a:ext uri="{9D8B030D-6E8A-4147-A177-3AD203B41FA5}">
                      <a16:colId xmlns:a16="http://schemas.microsoft.com/office/drawing/2014/main" val="2306878493"/>
                    </a:ext>
                  </a:extLst>
                </a:gridCol>
                <a:gridCol w="4012478">
                  <a:extLst>
                    <a:ext uri="{9D8B030D-6E8A-4147-A177-3AD203B41FA5}">
                      <a16:colId xmlns:a16="http://schemas.microsoft.com/office/drawing/2014/main" val="3864798219"/>
                    </a:ext>
                  </a:extLst>
                </a:gridCol>
              </a:tblGrid>
              <a:tr h="475762">
                <a:tc>
                  <a:txBody>
                    <a:bodyPr/>
                    <a:lstStyle/>
                    <a:p>
                      <a:r>
                        <a:rPr lang="en-GB" sz="1600" b="1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Team</a:t>
                      </a:r>
                      <a:r>
                        <a:rPr lang="en-GB" sz="1600" b="1" baseline="0" dirty="0"/>
                        <a:t> 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91364"/>
                  </a:ext>
                </a:extLst>
              </a:tr>
              <a:tr h="47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Emma Stoneman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Bedfordshire Community Health services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92092710"/>
                  </a:ext>
                </a:extLst>
              </a:tr>
              <a:tr h="47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Neusha</a:t>
                      </a: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Khyabani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Coburn Unit CAMHS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875829257"/>
                  </a:ext>
                </a:extLst>
              </a:tr>
              <a:tr h="47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Marisa Bouman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Borough Lead OT TH Directorate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88066896"/>
                  </a:ext>
                </a:extLst>
              </a:tr>
              <a:tr h="47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Amanda Wildgoose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Lead Podiatry Beds CHS 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85556057"/>
                  </a:ext>
                </a:extLst>
              </a:tr>
              <a:tr h="3282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Inthuja </a:t>
                      </a:r>
                      <a:r>
                        <a:rPr lang="en-GB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Kesavanathan</a:t>
                      </a: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of OT Forensic Services 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8219101"/>
                  </a:ext>
                </a:extLst>
              </a:tr>
              <a:tr h="3282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Winner: Ellie Gillet </a:t>
                      </a:r>
                    </a:p>
                  </a:txBody>
                  <a:tcPr marL="9525" marR="9525" marT="95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BLMK AHP Faculty Lead </a:t>
                      </a:r>
                    </a:p>
                  </a:txBody>
                  <a:tcPr marL="9525" marR="9525" marT="9525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035926"/>
                  </a:ext>
                </a:extLst>
              </a:tr>
              <a:tr h="47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Nicola Power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Strategic Lead for Arts Therapies (Learning Disability)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03553619"/>
                  </a:ext>
                </a:extLst>
              </a:tr>
              <a:tr h="47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Olawale Oladimeji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dmission Avoidance and Discharge Service T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ower Hamlets</a:t>
                      </a:r>
                      <a:r>
                        <a:rPr lang="en-GB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125900024"/>
                  </a:ext>
                </a:extLst>
              </a:tr>
              <a:tr h="47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Smith 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OT Crisis Service C&amp;H 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902446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43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194C6D31-37D3-80C3-0FEE-1C86B89C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552" y="93621"/>
            <a:ext cx="1077228" cy="857283"/>
          </a:xfrm>
          <a:prstGeom prst="rect">
            <a:avLst/>
          </a:prstGeom>
        </p:spPr>
      </p:pic>
      <p:pic>
        <p:nvPicPr>
          <p:cNvPr id="5" name="Content Placeholder 4" descr="Allied Health Professionals - Working across Wessex">
            <a:extLst>
              <a:ext uri="{FF2B5EF4-FFF2-40B4-BE49-F238E27FC236}">
                <a16:creationId xmlns:a16="http://schemas.microsoft.com/office/drawing/2014/main" id="{BC59C31A-ADBF-4869-9964-0F8D985B3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5" y="5489763"/>
            <a:ext cx="10809171" cy="12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9995" y="2881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2025 Trust, Place, National Awards &amp;</a:t>
            </a:r>
            <a:br>
              <a:rPr lang="en-GB" dirty="0"/>
            </a:br>
            <a:r>
              <a:rPr lang="en-GB" dirty="0"/>
              <a:t>Nominations so far…</a:t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3902" y="3823528"/>
            <a:ext cx="11225264" cy="176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HSJ Shortlisted: </a:t>
            </a:r>
          </a:p>
          <a:p>
            <a:pPr lvl="1"/>
            <a:r>
              <a:rPr lang="en-GB" dirty="0"/>
              <a:t>Pathways App MH Innovation of the Year Award.</a:t>
            </a:r>
          </a:p>
          <a:p>
            <a:pPr lvl="1"/>
            <a:r>
              <a:rPr lang="en-GB" dirty="0"/>
              <a:t>Community Integrated Mental Health Service (CIMHS) North Team Performance Recovery Award.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00939" y="1248594"/>
            <a:ext cx="4084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64580" y="825404"/>
            <a:ext cx="58892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b="1" dirty="0">
                <a:solidFill>
                  <a:srgbClr val="FF0000"/>
                </a:solidFill>
                <a:latin typeface="-apple-system"/>
              </a:rPr>
              <a:t>Our ELFT Trust AHP Award Winners </a:t>
            </a:r>
          </a:p>
          <a:p>
            <a:pPr fontAlgn="base"/>
            <a:endParaRPr lang="en-GB" sz="2400" dirty="0">
              <a:solidFill>
                <a:srgbClr val="FF0000"/>
              </a:solidFill>
              <a:latin typeface="-apple-system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Star of the Future Award </a:t>
            </a:r>
            <a:r>
              <a:rPr lang="en-GB" dirty="0"/>
              <a:t>– Kate Manning, Luton Mental Health</a:t>
            </a:r>
          </a:p>
          <a:p>
            <a:pPr fontAlgn="base"/>
            <a:endParaRPr lang="en-GB" sz="2400" dirty="0">
              <a:latin typeface="-apple-system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Improving Value Award </a:t>
            </a:r>
            <a:r>
              <a:rPr lang="en-GB" dirty="0"/>
              <a:t>– Community Integrated Mental Health Team (North), Newham Mental Health</a:t>
            </a:r>
            <a:endParaRPr lang="en-GB" sz="2400" dirty="0">
              <a:latin typeface="-apple-system"/>
            </a:endParaRPr>
          </a:p>
          <a:p>
            <a:pPr fontAlgn="base"/>
            <a:endParaRPr lang="en-GB" dirty="0">
              <a:latin typeface="-apple-system"/>
            </a:endParaRPr>
          </a:p>
        </p:txBody>
      </p:sp>
      <p:pic>
        <p:nvPicPr>
          <p:cNvPr id="1026" name="Picture 2" descr="Group photo of colleagues involved in the Pathways app project..">
            <a:extLst>
              <a:ext uri="{FF2B5EF4-FFF2-40B4-BE49-F238E27FC236}">
                <a16:creationId xmlns:a16="http://schemas.microsoft.com/office/drawing/2014/main" id="{D26AE84E-7D67-70AF-9351-3A64746F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1" y="1453105"/>
            <a:ext cx="2807235" cy="18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SJ Awards tile">
            <a:extLst>
              <a:ext uri="{FF2B5EF4-FFF2-40B4-BE49-F238E27FC236}">
                <a16:creationId xmlns:a16="http://schemas.microsoft.com/office/drawing/2014/main" id="{C1DDF770-F29C-3657-4F01-6CBC7D2B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81" y="1792392"/>
            <a:ext cx="2022052" cy="13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8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194C6D31-37D3-80C3-0FEE-1C86B89C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552" y="93621"/>
            <a:ext cx="1077228" cy="857283"/>
          </a:xfrm>
          <a:prstGeom prst="rect">
            <a:avLst/>
          </a:prstGeom>
        </p:spPr>
      </p:pic>
      <p:pic>
        <p:nvPicPr>
          <p:cNvPr id="5" name="Content Placeholder 4" descr="Allied Health Professionals - Working across Wessex">
            <a:extLst>
              <a:ext uri="{FF2B5EF4-FFF2-40B4-BE49-F238E27FC236}">
                <a16:creationId xmlns:a16="http://schemas.microsoft.com/office/drawing/2014/main" id="{BC59C31A-ADBF-4869-9964-0F8D985B3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5" y="5489763"/>
            <a:ext cx="10809171" cy="12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9995" y="288122"/>
            <a:ext cx="10515600" cy="1325563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0059" y="1234188"/>
            <a:ext cx="4084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Content Placeholder 3" descr="Thanks Thank You Message · Free image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33" y="1613685"/>
            <a:ext cx="4875694" cy="3250463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912395" y="4405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Closing Reflections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11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A1C434E910648B716F1B8A4452C7C" ma:contentTypeVersion="19" ma:contentTypeDescription="Create a new document." ma:contentTypeScope="" ma:versionID="d34a7cba06be8a6c1ea10c0afc88de26">
  <xsd:schema xmlns:xsd="http://www.w3.org/2001/XMLSchema" xmlns:xs="http://www.w3.org/2001/XMLSchema" xmlns:p="http://schemas.microsoft.com/office/2006/metadata/properties" xmlns:ns1="http://schemas.microsoft.com/sharepoint/v3" xmlns:ns3="a8e734a9-52cf-49e3-bcde-90df6cef9c0a" xmlns:ns4="fc8c83e1-e4af-414a-b3b5-326eb82e57bc" targetNamespace="http://schemas.microsoft.com/office/2006/metadata/properties" ma:root="true" ma:fieldsID="c59c55e4401dd2ec9e139e8f4199c6b9" ns1:_="" ns3:_="" ns4:_="">
    <xsd:import namespace="http://schemas.microsoft.com/sharepoint/v3"/>
    <xsd:import namespace="a8e734a9-52cf-49e3-bcde-90df6cef9c0a"/>
    <xsd:import namespace="fc8c83e1-e4af-414a-b3b5-326eb82e57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734a9-52cf-49e3-bcde-90df6cef9c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c83e1-e4af-414a-b3b5-326eb82e5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fc8c83e1-e4af-414a-b3b5-326eb82e57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2BFFEF-34FA-42D2-9984-3272C8BB9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8e734a9-52cf-49e3-bcde-90df6cef9c0a"/>
    <ds:schemaRef ds:uri="fc8c83e1-e4af-414a-b3b5-326eb82e5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42F45C-273E-4D71-9868-2F7F9373C4BB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8e734a9-52cf-49e3-bcde-90df6cef9c0a"/>
    <ds:schemaRef ds:uri="http://purl.org/dc/elements/1.1/"/>
    <ds:schemaRef ds:uri="http://schemas.microsoft.com/office/infopath/2007/PartnerControls"/>
    <ds:schemaRef ds:uri="fc8c83e1-e4af-414a-b3b5-326eb82e57b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B574DC-D926-41CB-B1F3-BBE4507B948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532</Words>
  <Application>Microsoft Office PowerPoint</Application>
  <PresentationFormat>Widescreen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Office Theme</vt:lpstr>
      <vt:lpstr>ELFT Allied Health Professionals Awards 2025</vt:lpstr>
      <vt:lpstr>ELFT Allied Health Professionals Awards Categories 2025 </vt:lpstr>
      <vt:lpstr>AHP Innovation and Service Improvement      Award </vt:lpstr>
      <vt:lpstr>ELFT AHP Support Worker Award  </vt:lpstr>
      <vt:lpstr>Supporting AHP Learners Award  </vt:lpstr>
      <vt:lpstr>AHP Digital Practice Award</vt:lpstr>
      <vt:lpstr> AHP of the Year –Leadership Award  </vt:lpstr>
      <vt:lpstr>2025 Trust, Place, National Awards &amp; Nominations so far…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LARTER, Nicola (EAST LONDON NHS FOUNDATION TRUST)</dc:creator>
  <cp:lastModifiedBy>KELLY, Fiona (EAST LONDON NHS FOUNDATION TRUST)</cp:lastModifiedBy>
  <cp:revision>39</cp:revision>
  <dcterms:created xsi:type="dcterms:W3CDTF">2024-10-04T09:19:23Z</dcterms:created>
  <dcterms:modified xsi:type="dcterms:W3CDTF">2025-10-23T11:15:38Z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0x010100204A1C434E910648B716F1B8A4452C7C</vt:lpwstr>
  </property>
</Properties>
</file>