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0"/>
  </p:notesMasterIdLst>
  <p:sldIdLst>
    <p:sldId id="350" r:id="rId5"/>
    <p:sldId id="318" r:id="rId6"/>
    <p:sldId id="347" r:id="rId7"/>
    <p:sldId id="344" r:id="rId8"/>
    <p:sldId id="370" r:id="rId9"/>
    <p:sldId id="354" r:id="rId10"/>
    <p:sldId id="368" r:id="rId11"/>
    <p:sldId id="366" r:id="rId12"/>
    <p:sldId id="359" r:id="rId13"/>
    <p:sldId id="360" r:id="rId14"/>
    <p:sldId id="361" r:id="rId15"/>
    <p:sldId id="369" r:id="rId16"/>
    <p:sldId id="363" r:id="rId17"/>
    <p:sldId id="364" r:id="rId18"/>
    <p:sldId id="365"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D030E10-004A-4B71-9639-1B93E3517F57}" name="Juliana Ansah" initials="JA" userId="S::juliana.ansah@nhs.net::5ec414d0-ff0c-4828-8210-43266fdafb42" providerId="AD"/>
  <p188:author id="{89177E7E-3B03-18EA-997A-032D4C3391AF}" name="HADI, Tahmina (EAST LONDON NHS FOUNDATION TRUST)" initials="HT" userId="S::tahmina.hadi@nhs.net::fcfdc0c1-206c-4e7c-ac06-09014a53e2d7"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EEBF7"/>
    <a:srgbClr val="375DA1"/>
    <a:srgbClr val="1F3764"/>
    <a:srgbClr val="372970"/>
    <a:srgbClr val="E7970D"/>
    <a:srgbClr val="219172"/>
    <a:srgbClr val="F41821"/>
    <a:srgbClr val="002060"/>
    <a:srgbClr val="D4B1F0"/>
    <a:srgbClr val="FF84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45"/>
  </p:normalViewPr>
  <p:slideViewPr>
    <p:cSldViewPr snapToGrid="0">
      <p:cViewPr varScale="1">
        <p:scale>
          <a:sx n="95" d="100"/>
          <a:sy n="95" d="100"/>
        </p:scale>
        <p:origin x="208" y="576"/>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BF4103-589D-5B4F-8A51-53AD54E31E53}" type="datetimeFigureOut">
              <a:rPr lang="en-GB" smtClean="0"/>
              <a:t>29/10/2025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366655-60C5-3A47-B1A8-837D834A601F}" type="slidenum">
              <a:rPr lang="en-GB" smtClean="0"/>
              <a:t>‹#›</a:t>
            </a:fld>
            <a:endParaRPr lang="en-GB"/>
          </a:p>
        </p:txBody>
      </p:sp>
    </p:spTree>
    <p:extLst>
      <p:ext uri="{BB962C8B-B14F-4D97-AF65-F5344CB8AC3E}">
        <p14:creationId xmlns:p14="http://schemas.microsoft.com/office/powerpoint/2010/main" val="29271133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Metric 1 (Representation): Disabled representation is slightly higher among </a:t>
            </a:r>
            <a:r>
              <a:rPr lang="en-US" b="1">
                <a:ea typeface="Calibri"/>
                <a:cs typeface="Calibri"/>
              </a:rPr>
              <a:t>Non-Clinical staff (9.5%)</a:t>
            </a:r>
            <a:r>
              <a:rPr lang="en-US">
                <a:ea typeface="Calibri"/>
                <a:cs typeface="Calibri"/>
              </a:rPr>
              <a:t> than Clinical </a:t>
            </a:r>
            <a:r>
              <a:rPr lang="en-US" b="1">
                <a:ea typeface="Calibri"/>
                <a:cs typeface="Calibri"/>
              </a:rPr>
              <a:t>(8.4%)</a:t>
            </a:r>
            <a:r>
              <a:rPr lang="en-US">
                <a:ea typeface="Calibri"/>
                <a:cs typeface="Calibri"/>
              </a:rPr>
              <a:t>. Representation of disabled staff in Clinical Bands drops off at </a:t>
            </a:r>
            <a:r>
              <a:rPr lang="en-US" b="1">
                <a:ea typeface="Calibri"/>
                <a:cs typeface="Calibri"/>
              </a:rPr>
              <a:t>Band 8a-8b (5.4%)</a:t>
            </a:r>
            <a:r>
              <a:rPr lang="en-US">
                <a:ea typeface="Calibri"/>
                <a:cs typeface="Calibri"/>
              </a:rPr>
              <a:t>, lower than workforce average of </a:t>
            </a:r>
            <a:r>
              <a:rPr lang="en-US" b="1">
                <a:ea typeface="Calibri"/>
                <a:cs typeface="Calibri"/>
              </a:rPr>
              <a:t>8.4%</a:t>
            </a:r>
            <a:r>
              <a:rPr lang="en-US">
                <a:ea typeface="Calibri"/>
                <a:cs typeface="Calibri"/>
              </a:rPr>
              <a:t>.</a:t>
            </a:r>
          </a:p>
          <a:p>
            <a:r>
              <a:rPr lang="en-US">
                <a:ea typeface="Calibri"/>
                <a:cs typeface="Calibri"/>
              </a:rPr>
              <a:t>Metric 3 (Capability Process): In 2024, the Trust ranked in the bottom 10% nationally for capability process metric which was at </a:t>
            </a:r>
            <a:r>
              <a:rPr lang="en-US" b="1">
                <a:ea typeface="Calibri"/>
                <a:cs typeface="Calibri"/>
              </a:rPr>
              <a:t>11.65</a:t>
            </a:r>
            <a:r>
              <a:rPr lang="en-US">
                <a:ea typeface="Calibri"/>
                <a:cs typeface="Calibri"/>
              </a:rPr>
              <a:t> - marked improvements shown with our score at </a:t>
            </a:r>
            <a:r>
              <a:rPr lang="en-US" b="1">
                <a:ea typeface="Calibri"/>
                <a:cs typeface="Calibri"/>
              </a:rPr>
              <a:t>0</a:t>
            </a:r>
            <a:r>
              <a:rPr lang="en-US">
                <a:ea typeface="Calibri"/>
                <a:cs typeface="Calibri"/>
              </a:rPr>
              <a:t> in 2025 reporting.</a:t>
            </a:r>
          </a:p>
          <a:p>
            <a:r>
              <a:rPr lang="en-US">
                <a:ea typeface="Calibri"/>
                <a:cs typeface="Calibri"/>
              </a:rPr>
              <a:t>Metric 5 (Career Progression): Disabled staff of White British and Irish ethnic backgrounds reported similar experience to non-disabled staff (56%) suggesting a racial disability equity gap.</a:t>
            </a:r>
          </a:p>
          <a:p>
            <a:r>
              <a:rPr lang="en-US">
                <a:ea typeface="Calibri"/>
                <a:cs typeface="Calibri"/>
              </a:rPr>
              <a:t>Metric 6 (Pressure to Work): 25% of BME disabled staff answered yes to this question compared to 18% of white disabled staff – again suggesting racial disability equity gap.</a:t>
            </a:r>
          </a:p>
          <a:p>
            <a:r>
              <a:rPr lang="en-US">
                <a:ea typeface="Calibri"/>
                <a:cs typeface="Calibri"/>
              </a:rPr>
              <a:t>Metric 7 (Valued by </a:t>
            </a:r>
            <a:r>
              <a:rPr lang="en-US" err="1">
                <a:ea typeface="Calibri"/>
                <a:cs typeface="Calibri"/>
              </a:rPr>
              <a:t>Organisation</a:t>
            </a:r>
            <a:r>
              <a:rPr lang="en-US">
                <a:ea typeface="Calibri"/>
                <a:cs typeface="Calibri"/>
              </a:rPr>
              <a:t>): 40% of BME disabled staff answered yes to this question compared to 48% of white disabled staff – suggesting racial disability equity gap.</a:t>
            </a:r>
          </a:p>
          <a:p>
            <a:r>
              <a:rPr lang="en-US">
                <a:ea typeface="Calibri"/>
                <a:cs typeface="Calibri"/>
              </a:rPr>
              <a:t>Metric 8 (Reasonable Adjustments): 67% of BME disabled staff answered yes; 79% of white disabled staff answered yes, indicating racial disability equity gap of 12%.</a:t>
            </a:r>
          </a:p>
          <a:p>
            <a:r>
              <a:rPr lang="en-US">
                <a:ea typeface="Calibri"/>
                <a:cs typeface="Calibri"/>
              </a:rPr>
              <a:t>Metric 9a (Staff Engagement Score): Highest engagement scores among disabled staff in Newham (7.7), Forensics (7.5) and Newham CHS (7.3)</a:t>
            </a:r>
          </a:p>
        </p:txBody>
      </p:sp>
      <p:sp>
        <p:nvSpPr>
          <p:cNvPr id="4" name="Slide Number Placeholder 3"/>
          <p:cNvSpPr>
            <a:spLocks noGrp="1"/>
          </p:cNvSpPr>
          <p:nvPr>
            <p:ph type="sldNum" sz="quarter" idx="5"/>
          </p:nvPr>
        </p:nvSpPr>
        <p:spPr/>
        <p:txBody>
          <a:bodyPr/>
          <a:lstStyle/>
          <a:p>
            <a:fld id="{6D366655-60C5-3A47-B1A8-837D834A601F}" type="slidenum">
              <a:rPr lang="en-GB" smtClean="0"/>
              <a:t>5</a:t>
            </a:fld>
            <a:endParaRPr lang="en-GB"/>
          </a:p>
        </p:txBody>
      </p:sp>
    </p:spTree>
    <p:extLst>
      <p:ext uri="{BB962C8B-B14F-4D97-AF65-F5344CB8AC3E}">
        <p14:creationId xmlns:p14="http://schemas.microsoft.com/office/powerpoint/2010/main" val="37664966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3B2F9-7ACD-C534-5DDA-6B03C24398A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939C4AAD-7869-38BF-377B-39217C21EB4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A66506AA-8EE1-01E9-EC18-DABC821E68A4}"/>
              </a:ext>
            </a:extLst>
          </p:cNvPr>
          <p:cNvSpPr>
            <a:spLocks noGrp="1"/>
          </p:cNvSpPr>
          <p:nvPr>
            <p:ph type="dt" sz="half" idx="10"/>
          </p:nvPr>
        </p:nvSpPr>
        <p:spPr/>
        <p:txBody>
          <a:bodyPr/>
          <a:lstStyle/>
          <a:p>
            <a:fld id="{6D05F2DE-62D6-6543-ADAB-D160CF7B7E44}" type="datetimeFigureOut">
              <a:rPr lang="en-GB" smtClean="0"/>
              <a:t>29/10/2025</a:t>
            </a:fld>
            <a:endParaRPr lang="en-GB"/>
          </a:p>
        </p:txBody>
      </p:sp>
      <p:sp>
        <p:nvSpPr>
          <p:cNvPr id="5" name="Footer Placeholder 4">
            <a:extLst>
              <a:ext uri="{FF2B5EF4-FFF2-40B4-BE49-F238E27FC236}">
                <a16:creationId xmlns:a16="http://schemas.microsoft.com/office/drawing/2014/main" id="{C8CF334F-05E0-BD39-B4E8-FDEB7043821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3401FD5-D86F-CE1D-6A9A-15FC39390AFC}"/>
              </a:ext>
            </a:extLst>
          </p:cNvPr>
          <p:cNvSpPr>
            <a:spLocks noGrp="1"/>
          </p:cNvSpPr>
          <p:nvPr>
            <p:ph type="sldNum" sz="quarter" idx="12"/>
          </p:nvPr>
        </p:nvSpPr>
        <p:spPr/>
        <p:txBody>
          <a:bodyPr/>
          <a:lstStyle/>
          <a:p>
            <a:fld id="{AAF65040-696A-DA4F-BA34-D70CD7BF83DC}" type="slidenum">
              <a:rPr lang="en-GB" smtClean="0"/>
              <a:t>‹#›</a:t>
            </a:fld>
            <a:endParaRPr lang="en-GB"/>
          </a:p>
        </p:txBody>
      </p:sp>
    </p:spTree>
    <p:extLst>
      <p:ext uri="{BB962C8B-B14F-4D97-AF65-F5344CB8AC3E}">
        <p14:creationId xmlns:p14="http://schemas.microsoft.com/office/powerpoint/2010/main" val="294416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B7DB3-C67C-56C4-8C29-EC024A3DEBE5}"/>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DD6A8238-CB9F-F54E-CE1D-568D69A2275E}"/>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3B843156-3B48-3E4F-CD0F-8316413B9323}"/>
              </a:ext>
            </a:extLst>
          </p:cNvPr>
          <p:cNvSpPr>
            <a:spLocks noGrp="1"/>
          </p:cNvSpPr>
          <p:nvPr>
            <p:ph type="dt" sz="half" idx="10"/>
          </p:nvPr>
        </p:nvSpPr>
        <p:spPr/>
        <p:txBody>
          <a:bodyPr/>
          <a:lstStyle/>
          <a:p>
            <a:fld id="{6D05F2DE-62D6-6543-ADAB-D160CF7B7E44}" type="datetimeFigureOut">
              <a:rPr lang="en-GB" smtClean="0"/>
              <a:t>29/10/2025</a:t>
            </a:fld>
            <a:endParaRPr lang="en-GB"/>
          </a:p>
        </p:txBody>
      </p:sp>
      <p:sp>
        <p:nvSpPr>
          <p:cNvPr id="5" name="Footer Placeholder 4">
            <a:extLst>
              <a:ext uri="{FF2B5EF4-FFF2-40B4-BE49-F238E27FC236}">
                <a16:creationId xmlns:a16="http://schemas.microsoft.com/office/drawing/2014/main" id="{F32AFF89-22F9-5F82-752E-F91D813EFB0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68FEB76-D831-1F08-41EE-2F6275C0C13E}"/>
              </a:ext>
            </a:extLst>
          </p:cNvPr>
          <p:cNvSpPr>
            <a:spLocks noGrp="1"/>
          </p:cNvSpPr>
          <p:nvPr>
            <p:ph type="sldNum" sz="quarter" idx="12"/>
          </p:nvPr>
        </p:nvSpPr>
        <p:spPr/>
        <p:txBody>
          <a:bodyPr/>
          <a:lstStyle/>
          <a:p>
            <a:fld id="{AAF65040-696A-DA4F-BA34-D70CD7BF83DC}" type="slidenum">
              <a:rPr lang="en-GB" smtClean="0"/>
              <a:t>‹#›</a:t>
            </a:fld>
            <a:endParaRPr lang="en-GB"/>
          </a:p>
        </p:txBody>
      </p:sp>
    </p:spTree>
    <p:extLst>
      <p:ext uri="{BB962C8B-B14F-4D97-AF65-F5344CB8AC3E}">
        <p14:creationId xmlns:p14="http://schemas.microsoft.com/office/powerpoint/2010/main" val="40826542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85A5C2C-A12E-C286-0132-82F1F23A9721}"/>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D69DBE12-6CAC-75AA-027D-7975AA681893}"/>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F0A0F7AC-189F-7072-FE8C-7C9BC5FFA948}"/>
              </a:ext>
            </a:extLst>
          </p:cNvPr>
          <p:cNvSpPr>
            <a:spLocks noGrp="1"/>
          </p:cNvSpPr>
          <p:nvPr>
            <p:ph type="dt" sz="half" idx="10"/>
          </p:nvPr>
        </p:nvSpPr>
        <p:spPr/>
        <p:txBody>
          <a:bodyPr/>
          <a:lstStyle/>
          <a:p>
            <a:fld id="{6D05F2DE-62D6-6543-ADAB-D160CF7B7E44}" type="datetimeFigureOut">
              <a:rPr lang="en-GB" smtClean="0"/>
              <a:t>29/10/2025</a:t>
            </a:fld>
            <a:endParaRPr lang="en-GB"/>
          </a:p>
        </p:txBody>
      </p:sp>
      <p:sp>
        <p:nvSpPr>
          <p:cNvPr id="5" name="Footer Placeholder 4">
            <a:extLst>
              <a:ext uri="{FF2B5EF4-FFF2-40B4-BE49-F238E27FC236}">
                <a16:creationId xmlns:a16="http://schemas.microsoft.com/office/drawing/2014/main" id="{5FDBF7BA-C2D6-E38E-9200-7AEC0BD262A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1D0D10-ECEF-FC64-8F54-D4523A8F905F}"/>
              </a:ext>
            </a:extLst>
          </p:cNvPr>
          <p:cNvSpPr>
            <a:spLocks noGrp="1"/>
          </p:cNvSpPr>
          <p:nvPr>
            <p:ph type="sldNum" sz="quarter" idx="12"/>
          </p:nvPr>
        </p:nvSpPr>
        <p:spPr/>
        <p:txBody>
          <a:bodyPr/>
          <a:lstStyle/>
          <a:p>
            <a:fld id="{AAF65040-696A-DA4F-BA34-D70CD7BF83DC}" type="slidenum">
              <a:rPr lang="en-GB" smtClean="0"/>
              <a:t>‹#›</a:t>
            </a:fld>
            <a:endParaRPr lang="en-GB"/>
          </a:p>
        </p:txBody>
      </p:sp>
    </p:spTree>
    <p:extLst>
      <p:ext uri="{BB962C8B-B14F-4D97-AF65-F5344CB8AC3E}">
        <p14:creationId xmlns:p14="http://schemas.microsoft.com/office/powerpoint/2010/main" val="3079906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600BE-0FF0-B43B-A3BF-0A52893E9D7F}"/>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51E26C92-9C11-0AE9-2CA5-9403A59D2D31}"/>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9080CF9-56D9-91CF-6CF9-569D4586CB1D}"/>
              </a:ext>
            </a:extLst>
          </p:cNvPr>
          <p:cNvSpPr>
            <a:spLocks noGrp="1"/>
          </p:cNvSpPr>
          <p:nvPr>
            <p:ph type="dt" sz="half" idx="10"/>
          </p:nvPr>
        </p:nvSpPr>
        <p:spPr/>
        <p:txBody>
          <a:bodyPr/>
          <a:lstStyle/>
          <a:p>
            <a:fld id="{6D05F2DE-62D6-6543-ADAB-D160CF7B7E44}" type="datetimeFigureOut">
              <a:rPr lang="en-GB" smtClean="0"/>
              <a:t>29/10/2025</a:t>
            </a:fld>
            <a:endParaRPr lang="en-GB"/>
          </a:p>
        </p:txBody>
      </p:sp>
      <p:sp>
        <p:nvSpPr>
          <p:cNvPr id="5" name="Footer Placeholder 4">
            <a:extLst>
              <a:ext uri="{FF2B5EF4-FFF2-40B4-BE49-F238E27FC236}">
                <a16:creationId xmlns:a16="http://schemas.microsoft.com/office/drawing/2014/main" id="{ED27AC03-FF9A-8099-4546-A0534907A4E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F4F4116-9C10-F98A-8138-1EE8FEE12D16}"/>
              </a:ext>
            </a:extLst>
          </p:cNvPr>
          <p:cNvSpPr>
            <a:spLocks noGrp="1"/>
          </p:cNvSpPr>
          <p:nvPr>
            <p:ph type="sldNum" sz="quarter" idx="12"/>
          </p:nvPr>
        </p:nvSpPr>
        <p:spPr/>
        <p:txBody>
          <a:bodyPr/>
          <a:lstStyle/>
          <a:p>
            <a:fld id="{AAF65040-696A-DA4F-BA34-D70CD7BF83DC}" type="slidenum">
              <a:rPr lang="en-GB" smtClean="0"/>
              <a:t>‹#›</a:t>
            </a:fld>
            <a:endParaRPr lang="en-GB"/>
          </a:p>
        </p:txBody>
      </p:sp>
    </p:spTree>
    <p:extLst>
      <p:ext uri="{BB962C8B-B14F-4D97-AF65-F5344CB8AC3E}">
        <p14:creationId xmlns:p14="http://schemas.microsoft.com/office/powerpoint/2010/main" val="13443790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DCABD-4F3E-5B41-D49C-58B194AAF30F}"/>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A9BB9E79-61F5-B484-6847-D9E6F9F9BFB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9B89A734-A03E-3E84-5D5B-F67D330C080A}"/>
              </a:ext>
            </a:extLst>
          </p:cNvPr>
          <p:cNvSpPr>
            <a:spLocks noGrp="1"/>
          </p:cNvSpPr>
          <p:nvPr>
            <p:ph type="dt" sz="half" idx="10"/>
          </p:nvPr>
        </p:nvSpPr>
        <p:spPr/>
        <p:txBody>
          <a:bodyPr/>
          <a:lstStyle/>
          <a:p>
            <a:fld id="{6D05F2DE-62D6-6543-ADAB-D160CF7B7E44}" type="datetimeFigureOut">
              <a:rPr lang="en-GB" smtClean="0"/>
              <a:t>29/10/2025</a:t>
            </a:fld>
            <a:endParaRPr lang="en-GB"/>
          </a:p>
        </p:txBody>
      </p:sp>
      <p:sp>
        <p:nvSpPr>
          <p:cNvPr id="5" name="Footer Placeholder 4">
            <a:extLst>
              <a:ext uri="{FF2B5EF4-FFF2-40B4-BE49-F238E27FC236}">
                <a16:creationId xmlns:a16="http://schemas.microsoft.com/office/drawing/2014/main" id="{EBD90EA1-89C1-B8FA-F4DE-857C07CBC08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D3486BD-5ADC-0114-01DC-B7482350BC9F}"/>
              </a:ext>
            </a:extLst>
          </p:cNvPr>
          <p:cNvSpPr>
            <a:spLocks noGrp="1"/>
          </p:cNvSpPr>
          <p:nvPr>
            <p:ph type="sldNum" sz="quarter" idx="12"/>
          </p:nvPr>
        </p:nvSpPr>
        <p:spPr/>
        <p:txBody>
          <a:bodyPr/>
          <a:lstStyle/>
          <a:p>
            <a:fld id="{AAF65040-696A-DA4F-BA34-D70CD7BF83DC}" type="slidenum">
              <a:rPr lang="en-GB" smtClean="0"/>
              <a:t>‹#›</a:t>
            </a:fld>
            <a:endParaRPr lang="en-GB"/>
          </a:p>
        </p:txBody>
      </p:sp>
    </p:spTree>
    <p:extLst>
      <p:ext uri="{BB962C8B-B14F-4D97-AF65-F5344CB8AC3E}">
        <p14:creationId xmlns:p14="http://schemas.microsoft.com/office/powerpoint/2010/main" val="433324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86FE0-5362-D98C-1AD7-FE6DBCBD98C1}"/>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ED28B607-D8E8-7ED2-A892-3146187366F2}"/>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E24A1E1C-B131-CFC8-348E-DABF628E44F8}"/>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867529BE-1DDD-191A-C3C2-2F3E1CF9EA59}"/>
              </a:ext>
            </a:extLst>
          </p:cNvPr>
          <p:cNvSpPr>
            <a:spLocks noGrp="1"/>
          </p:cNvSpPr>
          <p:nvPr>
            <p:ph type="dt" sz="half" idx="10"/>
          </p:nvPr>
        </p:nvSpPr>
        <p:spPr/>
        <p:txBody>
          <a:bodyPr/>
          <a:lstStyle/>
          <a:p>
            <a:fld id="{6D05F2DE-62D6-6543-ADAB-D160CF7B7E44}" type="datetimeFigureOut">
              <a:rPr lang="en-GB" smtClean="0"/>
              <a:t>29/10/2025</a:t>
            </a:fld>
            <a:endParaRPr lang="en-GB"/>
          </a:p>
        </p:txBody>
      </p:sp>
      <p:sp>
        <p:nvSpPr>
          <p:cNvPr id="6" name="Footer Placeholder 5">
            <a:extLst>
              <a:ext uri="{FF2B5EF4-FFF2-40B4-BE49-F238E27FC236}">
                <a16:creationId xmlns:a16="http://schemas.microsoft.com/office/drawing/2014/main" id="{2B0C4476-0EF6-A97B-4F7A-FA9CFAF78BF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157533C-AE37-94E0-A6AA-E2D1C09BFB70}"/>
              </a:ext>
            </a:extLst>
          </p:cNvPr>
          <p:cNvSpPr>
            <a:spLocks noGrp="1"/>
          </p:cNvSpPr>
          <p:nvPr>
            <p:ph type="sldNum" sz="quarter" idx="12"/>
          </p:nvPr>
        </p:nvSpPr>
        <p:spPr/>
        <p:txBody>
          <a:bodyPr/>
          <a:lstStyle/>
          <a:p>
            <a:fld id="{AAF65040-696A-DA4F-BA34-D70CD7BF83DC}" type="slidenum">
              <a:rPr lang="en-GB" smtClean="0"/>
              <a:t>‹#›</a:t>
            </a:fld>
            <a:endParaRPr lang="en-GB"/>
          </a:p>
        </p:txBody>
      </p:sp>
    </p:spTree>
    <p:extLst>
      <p:ext uri="{BB962C8B-B14F-4D97-AF65-F5344CB8AC3E}">
        <p14:creationId xmlns:p14="http://schemas.microsoft.com/office/powerpoint/2010/main" val="1765119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F736C-F859-3A1B-6553-EA97E4DF631B}"/>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E7D173F9-A6DF-3ABD-3FDF-0A2E7A8DF36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638EBEFA-C2FD-5D6E-703A-21F2331F5295}"/>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177D6A5F-DB0A-F2B4-3758-86F42B2DD8F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13E1B26-2520-6025-8FFF-B47A8053035D}"/>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3574D558-282D-D5F6-0B44-85DD0AB472DA}"/>
              </a:ext>
            </a:extLst>
          </p:cNvPr>
          <p:cNvSpPr>
            <a:spLocks noGrp="1"/>
          </p:cNvSpPr>
          <p:nvPr>
            <p:ph type="dt" sz="half" idx="10"/>
          </p:nvPr>
        </p:nvSpPr>
        <p:spPr/>
        <p:txBody>
          <a:bodyPr/>
          <a:lstStyle/>
          <a:p>
            <a:fld id="{6D05F2DE-62D6-6543-ADAB-D160CF7B7E44}" type="datetimeFigureOut">
              <a:rPr lang="en-GB" smtClean="0"/>
              <a:t>29/10/2025</a:t>
            </a:fld>
            <a:endParaRPr lang="en-GB"/>
          </a:p>
        </p:txBody>
      </p:sp>
      <p:sp>
        <p:nvSpPr>
          <p:cNvPr id="8" name="Footer Placeholder 7">
            <a:extLst>
              <a:ext uri="{FF2B5EF4-FFF2-40B4-BE49-F238E27FC236}">
                <a16:creationId xmlns:a16="http://schemas.microsoft.com/office/drawing/2014/main" id="{3B6C38DA-6A94-6C07-F5BD-4E3D042302E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4F7B00C-F62A-B5B5-791D-94E7E0F50C78}"/>
              </a:ext>
            </a:extLst>
          </p:cNvPr>
          <p:cNvSpPr>
            <a:spLocks noGrp="1"/>
          </p:cNvSpPr>
          <p:nvPr>
            <p:ph type="sldNum" sz="quarter" idx="12"/>
          </p:nvPr>
        </p:nvSpPr>
        <p:spPr/>
        <p:txBody>
          <a:bodyPr/>
          <a:lstStyle/>
          <a:p>
            <a:fld id="{AAF65040-696A-DA4F-BA34-D70CD7BF83DC}" type="slidenum">
              <a:rPr lang="en-GB" smtClean="0"/>
              <a:t>‹#›</a:t>
            </a:fld>
            <a:endParaRPr lang="en-GB"/>
          </a:p>
        </p:txBody>
      </p:sp>
    </p:spTree>
    <p:extLst>
      <p:ext uri="{BB962C8B-B14F-4D97-AF65-F5344CB8AC3E}">
        <p14:creationId xmlns:p14="http://schemas.microsoft.com/office/powerpoint/2010/main" val="4168549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355D9E-D653-470B-F6C5-42CAF5CDA625}"/>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5DA91CD2-BA4B-835F-DEC9-B4525DE91C31}"/>
              </a:ext>
            </a:extLst>
          </p:cNvPr>
          <p:cNvSpPr>
            <a:spLocks noGrp="1"/>
          </p:cNvSpPr>
          <p:nvPr>
            <p:ph type="dt" sz="half" idx="10"/>
          </p:nvPr>
        </p:nvSpPr>
        <p:spPr/>
        <p:txBody>
          <a:bodyPr/>
          <a:lstStyle/>
          <a:p>
            <a:fld id="{6D05F2DE-62D6-6543-ADAB-D160CF7B7E44}" type="datetimeFigureOut">
              <a:rPr lang="en-GB" smtClean="0"/>
              <a:t>29/10/2025</a:t>
            </a:fld>
            <a:endParaRPr lang="en-GB"/>
          </a:p>
        </p:txBody>
      </p:sp>
      <p:sp>
        <p:nvSpPr>
          <p:cNvPr id="4" name="Footer Placeholder 3">
            <a:extLst>
              <a:ext uri="{FF2B5EF4-FFF2-40B4-BE49-F238E27FC236}">
                <a16:creationId xmlns:a16="http://schemas.microsoft.com/office/drawing/2014/main" id="{FA6D9BFD-BC9A-48C0-9A93-3BB71C52CFD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83D56F9-C6E6-B651-A390-4111A7DBA0DC}"/>
              </a:ext>
            </a:extLst>
          </p:cNvPr>
          <p:cNvSpPr>
            <a:spLocks noGrp="1"/>
          </p:cNvSpPr>
          <p:nvPr>
            <p:ph type="sldNum" sz="quarter" idx="12"/>
          </p:nvPr>
        </p:nvSpPr>
        <p:spPr/>
        <p:txBody>
          <a:bodyPr/>
          <a:lstStyle/>
          <a:p>
            <a:fld id="{AAF65040-696A-DA4F-BA34-D70CD7BF83DC}" type="slidenum">
              <a:rPr lang="en-GB" smtClean="0"/>
              <a:t>‹#›</a:t>
            </a:fld>
            <a:endParaRPr lang="en-GB"/>
          </a:p>
        </p:txBody>
      </p:sp>
    </p:spTree>
    <p:extLst>
      <p:ext uri="{BB962C8B-B14F-4D97-AF65-F5344CB8AC3E}">
        <p14:creationId xmlns:p14="http://schemas.microsoft.com/office/powerpoint/2010/main" val="561053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E04F12E-3713-5777-3D4D-2FCFFC0F4D80}"/>
              </a:ext>
            </a:extLst>
          </p:cNvPr>
          <p:cNvSpPr>
            <a:spLocks noGrp="1"/>
          </p:cNvSpPr>
          <p:nvPr>
            <p:ph type="dt" sz="half" idx="10"/>
          </p:nvPr>
        </p:nvSpPr>
        <p:spPr/>
        <p:txBody>
          <a:bodyPr/>
          <a:lstStyle/>
          <a:p>
            <a:fld id="{6D05F2DE-62D6-6543-ADAB-D160CF7B7E44}" type="datetimeFigureOut">
              <a:rPr lang="en-GB" smtClean="0"/>
              <a:t>29/10/2025</a:t>
            </a:fld>
            <a:endParaRPr lang="en-GB"/>
          </a:p>
        </p:txBody>
      </p:sp>
      <p:sp>
        <p:nvSpPr>
          <p:cNvPr id="3" name="Footer Placeholder 2">
            <a:extLst>
              <a:ext uri="{FF2B5EF4-FFF2-40B4-BE49-F238E27FC236}">
                <a16:creationId xmlns:a16="http://schemas.microsoft.com/office/drawing/2014/main" id="{867AD79C-2FC7-042C-A9C0-CC353625059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050EAA8-AFE2-3C95-4D06-584F151228E1}"/>
              </a:ext>
            </a:extLst>
          </p:cNvPr>
          <p:cNvSpPr>
            <a:spLocks noGrp="1"/>
          </p:cNvSpPr>
          <p:nvPr>
            <p:ph type="sldNum" sz="quarter" idx="12"/>
          </p:nvPr>
        </p:nvSpPr>
        <p:spPr/>
        <p:txBody>
          <a:bodyPr/>
          <a:lstStyle/>
          <a:p>
            <a:fld id="{AAF65040-696A-DA4F-BA34-D70CD7BF83DC}" type="slidenum">
              <a:rPr lang="en-GB" smtClean="0"/>
              <a:t>‹#›</a:t>
            </a:fld>
            <a:endParaRPr lang="en-GB"/>
          </a:p>
        </p:txBody>
      </p:sp>
    </p:spTree>
    <p:extLst>
      <p:ext uri="{BB962C8B-B14F-4D97-AF65-F5344CB8AC3E}">
        <p14:creationId xmlns:p14="http://schemas.microsoft.com/office/powerpoint/2010/main" val="521371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A64430-0FEE-0F88-9151-B525D375B00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FEDE3798-FD21-8F7F-7083-CCFEFDDC62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62ADFFDA-4763-F7D6-654E-291325243D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2C1F611-69E8-4793-72F8-3F42FA13C39C}"/>
              </a:ext>
            </a:extLst>
          </p:cNvPr>
          <p:cNvSpPr>
            <a:spLocks noGrp="1"/>
          </p:cNvSpPr>
          <p:nvPr>
            <p:ph type="dt" sz="half" idx="10"/>
          </p:nvPr>
        </p:nvSpPr>
        <p:spPr/>
        <p:txBody>
          <a:bodyPr/>
          <a:lstStyle/>
          <a:p>
            <a:fld id="{6D05F2DE-62D6-6543-ADAB-D160CF7B7E44}" type="datetimeFigureOut">
              <a:rPr lang="en-GB" smtClean="0"/>
              <a:t>29/10/2025</a:t>
            </a:fld>
            <a:endParaRPr lang="en-GB"/>
          </a:p>
        </p:txBody>
      </p:sp>
      <p:sp>
        <p:nvSpPr>
          <p:cNvPr id="6" name="Footer Placeholder 5">
            <a:extLst>
              <a:ext uri="{FF2B5EF4-FFF2-40B4-BE49-F238E27FC236}">
                <a16:creationId xmlns:a16="http://schemas.microsoft.com/office/drawing/2014/main" id="{5599439E-97CD-7FD6-5238-B5CABF7FE5B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EE2D7F2-2EF4-7B74-B2F6-8A0B5615E83C}"/>
              </a:ext>
            </a:extLst>
          </p:cNvPr>
          <p:cNvSpPr>
            <a:spLocks noGrp="1"/>
          </p:cNvSpPr>
          <p:nvPr>
            <p:ph type="sldNum" sz="quarter" idx="12"/>
          </p:nvPr>
        </p:nvSpPr>
        <p:spPr/>
        <p:txBody>
          <a:bodyPr/>
          <a:lstStyle/>
          <a:p>
            <a:fld id="{AAF65040-696A-DA4F-BA34-D70CD7BF83DC}" type="slidenum">
              <a:rPr lang="en-GB" smtClean="0"/>
              <a:t>‹#›</a:t>
            </a:fld>
            <a:endParaRPr lang="en-GB"/>
          </a:p>
        </p:txBody>
      </p:sp>
    </p:spTree>
    <p:extLst>
      <p:ext uri="{BB962C8B-B14F-4D97-AF65-F5344CB8AC3E}">
        <p14:creationId xmlns:p14="http://schemas.microsoft.com/office/powerpoint/2010/main" val="32723417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EF11E8-5553-A83C-398A-C01790172EE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7F0F146D-7197-AA66-7B37-42E1F0E5751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C7F8922-C5D1-7662-67B8-CFFC4C27FA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4A465D2-E2A5-499E-836D-A7ED20301155}"/>
              </a:ext>
            </a:extLst>
          </p:cNvPr>
          <p:cNvSpPr>
            <a:spLocks noGrp="1"/>
          </p:cNvSpPr>
          <p:nvPr>
            <p:ph type="dt" sz="half" idx="10"/>
          </p:nvPr>
        </p:nvSpPr>
        <p:spPr/>
        <p:txBody>
          <a:bodyPr/>
          <a:lstStyle/>
          <a:p>
            <a:fld id="{6D05F2DE-62D6-6543-ADAB-D160CF7B7E44}" type="datetimeFigureOut">
              <a:rPr lang="en-GB" smtClean="0"/>
              <a:t>29/10/2025</a:t>
            </a:fld>
            <a:endParaRPr lang="en-GB"/>
          </a:p>
        </p:txBody>
      </p:sp>
      <p:sp>
        <p:nvSpPr>
          <p:cNvPr id="6" name="Footer Placeholder 5">
            <a:extLst>
              <a:ext uri="{FF2B5EF4-FFF2-40B4-BE49-F238E27FC236}">
                <a16:creationId xmlns:a16="http://schemas.microsoft.com/office/drawing/2014/main" id="{E4B2301C-D7A3-B200-F4C8-5657A4B0198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D6EEDC2-4F12-4648-E576-30D2B629FB82}"/>
              </a:ext>
            </a:extLst>
          </p:cNvPr>
          <p:cNvSpPr>
            <a:spLocks noGrp="1"/>
          </p:cNvSpPr>
          <p:nvPr>
            <p:ph type="sldNum" sz="quarter" idx="12"/>
          </p:nvPr>
        </p:nvSpPr>
        <p:spPr/>
        <p:txBody>
          <a:bodyPr/>
          <a:lstStyle/>
          <a:p>
            <a:fld id="{AAF65040-696A-DA4F-BA34-D70CD7BF83DC}" type="slidenum">
              <a:rPr lang="en-GB" smtClean="0"/>
              <a:t>‹#›</a:t>
            </a:fld>
            <a:endParaRPr lang="en-GB"/>
          </a:p>
        </p:txBody>
      </p:sp>
    </p:spTree>
    <p:extLst>
      <p:ext uri="{BB962C8B-B14F-4D97-AF65-F5344CB8AC3E}">
        <p14:creationId xmlns:p14="http://schemas.microsoft.com/office/powerpoint/2010/main" val="3001168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AB6F182-0750-1B8A-B3A7-2BAC23CD4F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D87D2486-8519-7852-4619-598923A9D25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3213790-0B9E-A257-67A0-1F81FF00B2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05F2DE-62D6-6543-ADAB-D160CF7B7E44}" type="datetimeFigureOut">
              <a:rPr lang="en-GB" smtClean="0"/>
              <a:t>29/10/2025</a:t>
            </a:fld>
            <a:endParaRPr lang="en-GB"/>
          </a:p>
        </p:txBody>
      </p:sp>
      <p:sp>
        <p:nvSpPr>
          <p:cNvPr id="5" name="Footer Placeholder 4">
            <a:extLst>
              <a:ext uri="{FF2B5EF4-FFF2-40B4-BE49-F238E27FC236}">
                <a16:creationId xmlns:a16="http://schemas.microsoft.com/office/drawing/2014/main" id="{6A3C7DCA-3AF2-5912-B970-6C21ABBAD87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B2751AF-3E35-D20B-2BC5-BC014B261A3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F65040-696A-DA4F-BA34-D70CD7BF83DC}" type="slidenum">
              <a:rPr lang="en-GB" smtClean="0"/>
              <a:t>‹#›</a:t>
            </a:fld>
            <a:endParaRPr lang="en-GB"/>
          </a:p>
        </p:txBody>
      </p:sp>
    </p:spTree>
    <p:extLst>
      <p:ext uri="{BB962C8B-B14F-4D97-AF65-F5344CB8AC3E}">
        <p14:creationId xmlns:p14="http://schemas.microsoft.com/office/powerpoint/2010/main" val="3052482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i.emlfiles4.com/cmpdoc/4/5/4/5/8/files/902533_elft_people_plan_strategy_a5_mar22-v6-final-2.pdf?dm_i=1TXQ,7VJJU,QFLSPD,W5TMQ,1" TargetMode="External"/><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www.elft.nhs.uk/intranet/teams-support-me/equity-diversity-inclusion/elft-ability-staff-network" TargetMode="External"/><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Newham backdrop">
            <a:extLst>
              <a:ext uri="{FF2B5EF4-FFF2-40B4-BE49-F238E27FC236}">
                <a16:creationId xmlns:a16="http://schemas.microsoft.com/office/drawing/2014/main" id="{A7C7C1E1-8295-DFB9-8211-BC1F6D7D6A9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7763" r="-1" b="-1"/>
          <a:stretch/>
        </p:blipFill>
        <p:spPr bwMode="auto">
          <a:xfrm>
            <a:off x="-1504" y="1282"/>
            <a:ext cx="12191980" cy="6856718"/>
          </a:xfrm>
          <a:prstGeom prst="rect">
            <a:avLst/>
          </a:prstGeom>
          <a:noFill/>
          <a:extLst>
            <a:ext uri="{909E8E84-426E-40DD-AFC4-6F175D3DCCD1}">
              <a14:hiddenFill xmlns:a14="http://schemas.microsoft.com/office/drawing/2010/main">
                <a:solidFill>
                  <a:srgbClr val="FFFFFF"/>
                </a:solidFill>
              </a14:hiddenFill>
            </a:ext>
          </a:extLst>
        </p:spPr>
      </p:pic>
      <p:sp>
        <p:nvSpPr>
          <p:cNvPr id="2" name="Text Placeholder 4">
            <a:extLst>
              <a:ext uri="{FF2B5EF4-FFF2-40B4-BE49-F238E27FC236}">
                <a16:creationId xmlns:a16="http://schemas.microsoft.com/office/drawing/2014/main" id="{17C75573-D7FC-673A-B48C-B6ACE8E9C6D4}"/>
              </a:ext>
            </a:extLst>
          </p:cNvPr>
          <p:cNvSpPr txBox="1">
            <a:spLocks/>
          </p:cNvSpPr>
          <p:nvPr/>
        </p:nvSpPr>
        <p:spPr>
          <a:xfrm>
            <a:off x="141229" y="641763"/>
            <a:ext cx="7301133" cy="2110155"/>
          </a:xfrm>
          <a:prstGeom prst="rect">
            <a:avLst/>
          </a:prstGeom>
        </p:spPr>
        <p:txBody>
          <a:bodyPr vert="horz" lIns="91440" tIns="45720" rIns="91440" bIns="45720" rtlCol="0" anchor="ctr">
            <a:normAutofit fontScale="92500" lnSpcReduction="10000"/>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5400" b="1">
                <a:solidFill>
                  <a:schemeClr val="bg1"/>
                </a:solidFill>
              </a:rPr>
              <a:t>Workforce Disability Equality Standard </a:t>
            </a:r>
          </a:p>
          <a:p>
            <a:pPr algn="l"/>
            <a:r>
              <a:rPr lang="en-GB" sz="3900">
                <a:solidFill>
                  <a:schemeClr val="bg1"/>
                </a:solidFill>
              </a:rPr>
              <a:t>2024/5 Report</a:t>
            </a:r>
            <a:endParaRPr lang="en-US" sz="1900">
              <a:solidFill>
                <a:schemeClr val="bg1"/>
              </a:solidFill>
            </a:endParaRPr>
          </a:p>
        </p:txBody>
      </p:sp>
      <p:sp>
        <p:nvSpPr>
          <p:cNvPr id="3" name="Text Placeholder 5">
            <a:extLst>
              <a:ext uri="{FF2B5EF4-FFF2-40B4-BE49-F238E27FC236}">
                <a16:creationId xmlns:a16="http://schemas.microsoft.com/office/drawing/2014/main" id="{F5AB7966-D0EE-2C67-21E7-14268251377C}"/>
              </a:ext>
            </a:extLst>
          </p:cNvPr>
          <p:cNvSpPr txBox="1">
            <a:spLocks/>
          </p:cNvSpPr>
          <p:nvPr/>
        </p:nvSpPr>
        <p:spPr>
          <a:xfrm>
            <a:off x="141229" y="5603027"/>
            <a:ext cx="5954771" cy="798362"/>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1600">
                <a:solidFill>
                  <a:schemeClr val="bg1"/>
                </a:solidFill>
              </a:rPr>
              <a:t>Authored by: Juliana Ansah, Head of EDI</a:t>
            </a:r>
          </a:p>
          <a:p>
            <a:pPr marL="0" indent="0">
              <a:buNone/>
            </a:pPr>
            <a:r>
              <a:rPr lang="en-GB" sz="1600">
                <a:solidFill>
                  <a:schemeClr val="bg1"/>
                </a:solidFill>
              </a:rPr>
              <a:t>Accountable Director  Tanya Carter, Chief People Officer</a:t>
            </a:r>
            <a:endParaRPr lang="en-GB" sz="1600">
              <a:solidFill>
                <a:schemeClr val="bg1"/>
              </a:solidFill>
              <a:ea typeface="Calibri"/>
              <a:cs typeface="Calibri"/>
            </a:endParaRPr>
          </a:p>
        </p:txBody>
      </p:sp>
      <p:sp>
        <p:nvSpPr>
          <p:cNvPr id="6" name="TextBox 5">
            <a:extLst>
              <a:ext uri="{FF2B5EF4-FFF2-40B4-BE49-F238E27FC236}">
                <a16:creationId xmlns:a16="http://schemas.microsoft.com/office/drawing/2014/main" id="{1995C253-E282-1407-C5BB-5753937883EF}"/>
              </a:ext>
            </a:extLst>
          </p:cNvPr>
          <p:cNvSpPr txBox="1"/>
          <p:nvPr/>
        </p:nvSpPr>
        <p:spPr>
          <a:xfrm>
            <a:off x="141229" y="6401389"/>
            <a:ext cx="3762175" cy="307777"/>
          </a:xfrm>
          <a:prstGeom prst="rect">
            <a:avLst/>
          </a:prstGeom>
          <a:noFill/>
        </p:spPr>
        <p:txBody>
          <a:bodyPr wrap="square">
            <a:spAutoFit/>
          </a:bodyPr>
          <a:lstStyle/>
          <a:p>
            <a:r>
              <a:rPr lang="en-GB" sz="1400" b="0" i="0" u="none" strike="noStrike">
                <a:effectLst/>
                <a:latin typeface="Arial" panose="020B0604020202020204" pitchFamily="34" charset="0"/>
              </a:rPr>
              <a:t>Draft subject to approval at P&amp;CC Committee</a:t>
            </a:r>
            <a:endParaRPr lang="en-GB" sz="1400"/>
          </a:p>
        </p:txBody>
      </p:sp>
    </p:spTree>
    <p:extLst>
      <p:ext uri="{BB962C8B-B14F-4D97-AF65-F5344CB8AC3E}">
        <p14:creationId xmlns:p14="http://schemas.microsoft.com/office/powerpoint/2010/main" val="19540758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402D0A1D-3780-12A4-B972-5D5AB7FBE605}"/>
              </a:ext>
            </a:extLst>
          </p:cNvPr>
          <p:cNvGraphicFramePr>
            <a:graphicFrameLocks noGrp="1"/>
          </p:cNvGraphicFramePr>
          <p:nvPr>
            <p:extLst>
              <p:ext uri="{D42A27DB-BD31-4B8C-83A1-F6EECF244321}">
                <p14:modId xmlns:p14="http://schemas.microsoft.com/office/powerpoint/2010/main" val="3638064771"/>
              </p:ext>
            </p:extLst>
          </p:nvPr>
        </p:nvGraphicFramePr>
        <p:xfrm>
          <a:off x="648628" y="1621630"/>
          <a:ext cx="10704024" cy="2108150"/>
        </p:xfrm>
        <a:graphic>
          <a:graphicData uri="http://schemas.openxmlformats.org/drawingml/2006/table">
            <a:tbl>
              <a:tblPr firstRow="1" firstCol="1" bandRow="1"/>
              <a:tblGrid>
                <a:gridCol w="4871751">
                  <a:extLst>
                    <a:ext uri="{9D8B030D-6E8A-4147-A177-3AD203B41FA5}">
                      <a16:colId xmlns:a16="http://schemas.microsoft.com/office/drawing/2014/main" val="1359139457"/>
                    </a:ext>
                  </a:extLst>
                </a:gridCol>
                <a:gridCol w="571500">
                  <a:extLst>
                    <a:ext uri="{9D8B030D-6E8A-4147-A177-3AD203B41FA5}">
                      <a16:colId xmlns:a16="http://schemas.microsoft.com/office/drawing/2014/main" val="2140547347"/>
                    </a:ext>
                  </a:extLst>
                </a:gridCol>
                <a:gridCol w="551447">
                  <a:extLst>
                    <a:ext uri="{9D8B030D-6E8A-4147-A177-3AD203B41FA5}">
                      <a16:colId xmlns:a16="http://schemas.microsoft.com/office/drawing/2014/main" val="1596222511"/>
                    </a:ext>
                  </a:extLst>
                </a:gridCol>
                <a:gridCol w="541421">
                  <a:extLst>
                    <a:ext uri="{9D8B030D-6E8A-4147-A177-3AD203B41FA5}">
                      <a16:colId xmlns:a16="http://schemas.microsoft.com/office/drawing/2014/main" val="708940441"/>
                    </a:ext>
                  </a:extLst>
                </a:gridCol>
                <a:gridCol w="366678">
                  <a:extLst>
                    <a:ext uri="{9D8B030D-6E8A-4147-A177-3AD203B41FA5}">
                      <a16:colId xmlns:a16="http://schemas.microsoft.com/office/drawing/2014/main" val="3101118522"/>
                    </a:ext>
                  </a:extLst>
                </a:gridCol>
                <a:gridCol w="3801227">
                  <a:extLst>
                    <a:ext uri="{9D8B030D-6E8A-4147-A177-3AD203B41FA5}">
                      <a16:colId xmlns:a16="http://schemas.microsoft.com/office/drawing/2014/main" val="3129904500"/>
                    </a:ext>
                  </a:extLst>
                </a:gridCol>
              </a:tblGrid>
              <a:tr h="340310">
                <a:tc>
                  <a:txBody>
                    <a:bodyPr/>
                    <a:lstStyle/>
                    <a:p>
                      <a:pPr fontAlgn="base"/>
                      <a:r>
                        <a:rPr lang="en-GB" sz="1400" b="1">
                          <a:solidFill>
                            <a:schemeClr val="bg1"/>
                          </a:solidFill>
                          <a:effectLst/>
                          <a:latin typeface="Calibri"/>
                          <a:ea typeface="Calibri"/>
                          <a:cs typeface="Times New Roman"/>
                        </a:rPr>
                        <a:t>Metric 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algn="ctr" fontAlgn="base"/>
                      <a:r>
                        <a:rPr lang="en-GB" sz="1400" b="1">
                          <a:solidFill>
                            <a:schemeClr val="bg1"/>
                          </a:solidFill>
                          <a:effectLst/>
                          <a:latin typeface="Calibri"/>
                          <a:ea typeface="Calibri"/>
                          <a:cs typeface="Times New Roman"/>
                        </a:rPr>
                        <a:t>2023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algn="ctr" fontAlgn="base"/>
                      <a:r>
                        <a:rPr lang="en-GB" sz="1400" b="1">
                          <a:solidFill>
                            <a:schemeClr val="bg1"/>
                          </a:solidFill>
                          <a:effectLst/>
                          <a:latin typeface="Calibri"/>
                          <a:ea typeface="Calibri"/>
                          <a:cs typeface="Times New Roman"/>
                        </a:rPr>
                        <a:t>2024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lvl="0" algn="ctr">
                        <a:buNone/>
                      </a:pPr>
                      <a:r>
                        <a:rPr lang="en-GB" sz="1400" b="1" kern="1200">
                          <a:solidFill>
                            <a:schemeClr val="bg1"/>
                          </a:solidFill>
                          <a:effectLst/>
                          <a:latin typeface="Calibri"/>
                          <a:ea typeface="Calibri"/>
                          <a:cs typeface="Times New Roman"/>
                        </a:rPr>
                        <a:t>2025</a:t>
                      </a:r>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lvl="0" algn="ctr">
                        <a:buNone/>
                      </a:pPr>
                      <a:endParaRPr lang="en-GB" sz="1400" b="1" kern="1200">
                        <a:solidFill>
                          <a:schemeClr val="bg1"/>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fontAlgn="base"/>
                      <a:r>
                        <a:rPr lang="en-GB" sz="1400" b="1">
                          <a:solidFill>
                            <a:schemeClr val="bg1"/>
                          </a:solidFill>
                          <a:effectLst/>
                          <a:latin typeface="Calibri"/>
                          <a:ea typeface="Calibri"/>
                          <a:cs typeface="Times New Roman"/>
                        </a:rPr>
                        <a:t>Comment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622908189"/>
                  </a:ext>
                </a:extLst>
              </a:tr>
              <a:tr h="1271057">
                <a:tc>
                  <a:txBody>
                    <a:bodyPr/>
                    <a:lstStyle/>
                    <a:p>
                      <a:pPr fontAlgn="base"/>
                      <a:endParaRPr lang="en-GB" sz="1400">
                        <a:effectLst/>
                        <a:latin typeface="Calibri"/>
                        <a:ea typeface="Calibri" panose="020F0502020204030204" pitchFamily="34" charset="0"/>
                        <a:cs typeface="Calibri"/>
                      </a:endParaRPr>
                    </a:p>
                    <a:p>
                      <a:pPr fontAlgn="base"/>
                      <a:endParaRPr lang="en-GB" sz="1400">
                        <a:effectLst/>
                        <a:latin typeface="Calibri" panose="020F0502020204030204" pitchFamily="34" charset="0"/>
                        <a:ea typeface="Calibri" panose="020F0502020204030204" pitchFamily="34" charset="0"/>
                        <a:cs typeface="Times New Roman" panose="02020603050405020304" pitchFamily="18" charset="0"/>
                      </a:endParaRPr>
                    </a:p>
                    <a:p>
                      <a:pPr fontAlgn="base"/>
                      <a:r>
                        <a:rPr lang="en-GB" sz="1200">
                          <a:solidFill>
                            <a:srgbClr val="000000"/>
                          </a:solidFill>
                          <a:effectLst/>
                          <a:latin typeface="Calibri"/>
                          <a:ea typeface="Times New Roman" panose="02020603050405020304" pitchFamily="18" charset="0"/>
                          <a:cs typeface="Calibri"/>
                        </a:rPr>
                        <a:t>Relative likelihood of Non-disabled staff being appointed from shortlisting compared to that of Disabled staff being appointed from shortlisting across all posts</a:t>
                      </a:r>
                      <a:endParaRPr lang="en-GB" sz="1400">
                        <a:effectLst/>
                        <a:latin typeface="Times New Roman"/>
                        <a:ea typeface="Calibri" panose="020F0502020204030204" pitchFamily="34" charset="0"/>
                        <a:cs typeface="Calibri"/>
                      </a:endParaRPr>
                    </a:p>
                    <a:p>
                      <a:pPr fontAlgn="base"/>
                      <a:endParaRPr lang="en-GB" sz="1400">
                        <a:effectLst/>
                        <a:latin typeface="Calibri"/>
                        <a:ea typeface="Calibri" panose="020F0502020204030204" pitchFamily="34" charset="0"/>
                        <a:cs typeface="Calibri"/>
                      </a:endParaRPr>
                    </a:p>
                    <a:p>
                      <a:pPr fontAlgn="base"/>
                      <a:r>
                        <a:rPr lang="en-GB" sz="1200" i="1">
                          <a:solidFill>
                            <a:srgbClr val="000000"/>
                          </a:solidFill>
                          <a:effectLst/>
                          <a:latin typeface="Calibri"/>
                          <a:ea typeface="Times New Roman" panose="02020603050405020304" pitchFamily="18" charset="0"/>
                          <a:cs typeface="Calibri"/>
                        </a:rPr>
                        <a:t>(A figure below 1.00 indicates that disabled staff are more likely than non- disabled staff to be appointed from shortlisting)</a:t>
                      </a:r>
                      <a:endParaRPr lang="en-GB" sz="1400">
                        <a:effectLst/>
                        <a:latin typeface="Times New Roman"/>
                        <a:ea typeface="Calibri" panose="020F0502020204030204" pitchFamily="34" charset="0"/>
                        <a:cs typeface="Calibri"/>
                      </a:endParaRPr>
                    </a:p>
                    <a:p>
                      <a:pPr fontAlgn="base"/>
                      <a:endParaRPr lang="en-GB" sz="1400">
                        <a:effectLst/>
                        <a:latin typeface="Calibri"/>
                        <a:ea typeface="Calibri" panose="020F0502020204030204" pitchFamily="34" charset="0"/>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GB" sz="1400" b="0">
                          <a:solidFill>
                            <a:srgbClr val="000000"/>
                          </a:solidFill>
                          <a:effectLst/>
                          <a:latin typeface="Calibri"/>
                          <a:ea typeface="Calibri"/>
                          <a:cs typeface="Calibri"/>
                        </a:rPr>
                        <a:t>0.98</a:t>
                      </a:r>
                      <a:endParaRPr lang="en-GB" sz="1400" b="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b="0">
                          <a:solidFill>
                            <a:schemeClr val="tx1"/>
                          </a:solidFill>
                          <a:effectLst/>
                          <a:latin typeface="Calibri"/>
                          <a:ea typeface="Times New Roman" panose="02020603050405020304" pitchFamily="18" charset="0"/>
                          <a:cs typeface="Calibri"/>
                        </a:rPr>
                        <a:t>1.1</a:t>
                      </a:r>
                      <a:r>
                        <a:rPr lang="en-GB" sz="1400" b="0">
                          <a:solidFill>
                            <a:srgbClr val="0070C0"/>
                          </a:solidFill>
                          <a:effectLst/>
                          <a:latin typeface="Calibri"/>
                          <a:ea typeface="Times New Roman" panose="02020603050405020304" pitchFamily="18" charset="0"/>
                          <a:cs typeface="Calibri"/>
                        </a:rPr>
                        <a:t>  </a:t>
                      </a:r>
                      <a:endParaRPr lang="en-GB" sz="1400" b="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b="0" i="0" u="none" strike="noStrike" noProof="0">
                          <a:solidFill>
                            <a:schemeClr val="tx1"/>
                          </a:solidFill>
                          <a:effectLst/>
                          <a:latin typeface="+mn-lt"/>
                        </a:rPr>
                        <a:t>1.05</a:t>
                      </a:r>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cap="flat" cmpd="sng" algn="ctr">
                      <a:solidFill>
                        <a:srgbClr val="000000"/>
                      </a:solidFill>
                      <a:prstDash val="solid"/>
                      <a:round/>
                      <a:headEnd type="none" w="med" len="med"/>
                      <a:tailEnd type="none" w="med" len="med"/>
                    </a:lnT>
                    <a:lnB w="12700">
                      <a:solidFill>
                        <a:srgbClr val="000000"/>
                      </a:solidFill>
                    </a:lnB>
                  </a:tcPr>
                </a:tc>
                <a:tc>
                  <a:txBody>
                    <a:bodyPr/>
                    <a:lstStyle/>
                    <a:p>
                      <a:pPr lvl="0" algn="ctr">
                        <a:buNone/>
                      </a:pPr>
                      <a:r>
                        <a:rPr lang="en-GB" sz="1200" b="1" i="0" u="none" strike="noStrike" noProof="0">
                          <a:solidFill>
                            <a:srgbClr val="0070C0"/>
                          </a:solidFill>
                          <a:effectLst/>
                          <a:latin typeface="+mn-lt"/>
                        </a:rPr>
                        <a:t>—</a:t>
                      </a:r>
                      <a:endParaRPr lang="en-GB" sz="1200" b="1" i="0" u="none" strike="noStrike" noProof="0">
                        <a:solidFill>
                          <a:schemeClr val="tx1"/>
                        </a:solidFill>
                        <a:effectLst/>
                        <a:latin typeface="Calibri"/>
                      </a:endParaRPr>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cap="flat" cmpd="sng" algn="ctr">
                      <a:solidFill>
                        <a:srgbClr val="000000"/>
                      </a:solidFill>
                      <a:prstDash val="solid"/>
                      <a:round/>
                      <a:headEnd type="none" w="med" len="med"/>
                      <a:tailEnd type="none" w="med" len="med"/>
                    </a:lnT>
                    <a:lnB w="12700">
                      <a:solidFill>
                        <a:srgbClr val="000000"/>
                      </a:solidFill>
                    </a:lnB>
                  </a:tcPr>
                </a:tc>
                <a:tc>
                  <a:txBody>
                    <a:bodyPr/>
                    <a:lstStyle/>
                    <a:p>
                      <a:pPr lvl="0">
                        <a:buNone/>
                      </a:pPr>
                      <a:r>
                        <a:rPr lang="en-GB" sz="1200" b="0">
                          <a:effectLst/>
                          <a:latin typeface="Calibri"/>
                          <a:ea typeface="Calibri"/>
                          <a:cs typeface="Times New Roman"/>
                        </a:rPr>
                        <a:t>There has been little change since 2023. The relative likelihood of non-disabled staff being appointed from shortlisting compared to disabled staff shows little inequity.</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45562463"/>
                  </a:ext>
                </a:extLst>
              </a:tr>
            </a:tbl>
          </a:graphicData>
        </a:graphic>
      </p:graphicFrame>
      <p:graphicFrame>
        <p:nvGraphicFramePr>
          <p:cNvPr id="4" name="Table 3">
            <a:extLst>
              <a:ext uri="{FF2B5EF4-FFF2-40B4-BE49-F238E27FC236}">
                <a16:creationId xmlns:a16="http://schemas.microsoft.com/office/drawing/2014/main" id="{9FFD469E-2FF1-F52F-68F4-0151F5F9A618}"/>
              </a:ext>
            </a:extLst>
          </p:cNvPr>
          <p:cNvGraphicFramePr>
            <a:graphicFrameLocks noGrp="1"/>
          </p:cNvGraphicFramePr>
          <p:nvPr>
            <p:extLst>
              <p:ext uri="{D42A27DB-BD31-4B8C-83A1-F6EECF244321}">
                <p14:modId xmlns:p14="http://schemas.microsoft.com/office/powerpoint/2010/main" val="3863211584"/>
              </p:ext>
            </p:extLst>
          </p:nvPr>
        </p:nvGraphicFramePr>
        <p:xfrm>
          <a:off x="651849" y="3991672"/>
          <a:ext cx="10694974" cy="1841202"/>
        </p:xfrm>
        <a:graphic>
          <a:graphicData uri="http://schemas.openxmlformats.org/drawingml/2006/table">
            <a:tbl>
              <a:tblPr firstRow="1" firstCol="1" bandRow="1"/>
              <a:tblGrid>
                <a:gridCol w="4865958">
                  <a:extLst>
                    <a:ext uri="{9D8B030D-6E8A-4147-A177-3AD203B41FA5}">
                      <a16:colId xmlns:a16="http://schemas.microsoft.com/office/drawing/2014/main" val="2208007991"/>
                    </a:ext>
                  </a:extLst>
                </a:gridCol>
                <a:gridCol w="591552">
                  <a:extLst>
                    <a:ext uri="{9D8B030D-6E8A-4147-A177-3AD203B41FA5}">
                      <a16:colId xmlns:a16="http://schemas.microsoft.com/office/drawing/2014/main" val="2861410686"/>
                    </a:ext>
                  </a:extLst>
                </a:gridCol>
                <a:gridCol w="526427">
                  <a:extLst>
                    <a:ext uri="{9D8B030D-6E8A-4147-A177-3AD203B41FA5}">
                      <a16:colId xmlns:a16="http://schemas.microsoft.com/office/drawing/2014/main" val="4052457354"/>
                    </a:ext>
                  </a:extLst>
                </a:gridCol>
                <a:gridCol w="559478">
                  <a:extLst>
                    <a:ext uri="{9D8B030D-6E8A-4147-A177-3AD203B41FA5}">
                      <a16:colId xmlns:a16="http://schemas.microsoft.com/office/drawing/2014/main" val="2951398970"/>
                    </a:ext>
                  </a:extLst>
                </a:gridCol>
                <a:gridCol w="341475">
                  <a:extLst>
                    <a:ext uri="{9D8B030D-6E8A-4147-A177-3AD203B41FA5}">
                      <a16:colId xmlns:a16="http://schemas.microsoft.com/office/drawing/2014/main" val="3558539265"/>
                    </a:ext>
                  </a:extLst>
                </a:gridCol>
                <a:gridCol w="3810084">
                  <a:extLst>
                    <a:ext uri="{9D8B030D-6E8A-4147-A177-3AD203B41FA5}">
                      <a16:colId xmlns:a16="http://schemas.microsoft.com/office/drawing/2014/main" val="1062245197"/>
                    </a:ext>
                  </a:extLst>
                </a:gridCol>
              </a:tblGrid>
              <a:tr h="251073">
                <a:tc>
                  <a:txBody>
                    <a:bodyPr/>
                    <a:lstStyle/>
                    <a:p>
                      <a:pPr marL="0" algn="l" defTabSz="914400" rtl="0" eaLnBrk="1" fontAlgn="base" latinLnBrk="0" hangingPunct="1"/>
                      <a:r>
                        <a:rPr lang="en-GB" sz="1400" b="1" kern="1200">
                          <a:solidFill>
                            <a:schemeClr val="bg1"/>
                          </a:solidFill>
                          <a:effectLst/>
                          <a:latin typeface="Calibri"/>
                          <a:ea typeface="Calibri"/>
                          <a:cs typeface="Times New Roman"/>
                        </a:rPr>
                        <a:t>Metric 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algn="ctr" fontAlgn="base"/>
                      <a:r>
                        <a:rPr lang="en-GB" sz="1400" b="1" kern="1200">
                          <a:solidFill>
                            <a:schemeClr val="bg1"/>
                          </a:solidFill>
                          <a:effectLst/>
                          <a:latin typeface="Calibri"/>
                          <a:ea typeface="Calibri"/>
                          <a:cs typeface="Times New Roman"/>
                        </a:rPr>
                        <a:t>2023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marL="0" algn="ctr" defTabSz="914400" rtl="0" eaLnBrk="1" fontAlgn="base" latinLnBrk="0" hangingPunct="1"/>
                      <a:r>
                        <a:rPr lang="en-GB" sz="1400" b="1" kern="1200">
                          <a:solidFill>
                            <a:schemeClr val="bg1"/>
                          </a:solidFill>
                          <a:effectLst/>
                          <a:latin typeface="Calibri"/>
                          <a:ea typeface="Calibri"/>
                          <a:cs typeface="Times New Roman"/>
                        </a:rPr>
                        <a:t>2024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marL="0" lvl="0" algn="ctr" defTabSz="914400" rtl="0" eaLnBrk="1" fontAlgn="base" latinLnBrk="0" hangingPunct="1">
                        <a:buNone/>
                      </a:pPr>
                      <a:r>
                        <a:rPr lang="en-GB" sz="1400" b="1" kern="1200">
                          <a:solidFill>
                            <a:schemeClr val="bg1"/>
                          </a:solidFill>
                          <a:effectLst/>
                          <a:latin typeface="Calibri"/>
                          <a:ea typeface="Calibri"/>
                          <a:cs typeface="Times New Roman"/>
                        </a:rPr>
                        <a:t>2025</a:t>
                      </a:r>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marL="0" lvl="0" algn="ctr" defTabSz="914400" rtl="0" eaLnBrk="1" fontAlgn="base" latinLnBrk="0" hangingPunct="1">
                        <a:buNone/>
                      </a:pPr>
                      <a:endParaRPr lang="en-GB" sz="1400" b="1" kern="1200">
                        <a:solidFill>
                          <a:schemeClr val="bg1"/>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fontAlgn="base"/>
                      <a:r>
                        <a:rPr lang="en-GB" sz="1400" b="1" kern="1200">
                          <a:solidFill>
                            <a:schemeClr val="bg1"/>
                          </a:solidFill>
                          <a:effectLst/>
                          <a:latin typeface="Calibri"/>
                          <a:ea typeface="Calibri"/>
                          <a:cs typeface="Times New Roman"/>
                        </a:rPr>
                        <a:t>Comment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3773519304"/>
                  </a:ext>
                </a:extLst>
              </a:tr>
              <a:tr h="1590129">
                <a:tc>
                  <a:txBody>
                    <a:bodyPr/>
                    <a:lstStyle/>
                    <a:p>
                      <a:pPr fontAlgn="base"/>
                      <a:endParaRPr lang="en-GB" sz="1400">
                        <a:effectLst/>
                        <a:latin typeface="Calibri"/>
                        <a:ea typeface="Calibri" panose="020F0502020204030204" pitchFamily="34" charset="0"/>
                        <a:cs typeface="Calibri"/>
                      </a:endParaRPr>
                    </a:p>
                    <a:p>
                      <a:pPr fontAlgn="base"/>
                      <a:endParaRPr lang="en-GB" sz="1400">
                        <a:effectLst/>
                        <a:latin typeface="Calibri" panose="020F0502020204030204" pitchFamily="34" charset="0"/>
                        <a:ea typeface="Calibri" panose="020F0502020204030204" pitchFamily="34" charset="0"/>
                        <a:cs typeface="Times New Roman" panose="02020603050405020304" pitchFamily="18" charset="0"/>
                      </a:endParaRPr>
                    </a:p>
                    <a:p>
                      <a:pPr fontAlgn="base"/>
                      <a:r>
                        <a:rPr lang="en-GB" sz="1200">
                          <a:solidFill>
                            <a:srgbClr val="000000"/>
                          </a:solidFill>
                          <a:effectLst/>
                          <a:latin typeface="Calibri"/>
                          <a:ea typeface="Times New Roman" panose="02020603050405020304" pitchFamily="18" charset="0"/>
                          <a:cs typeface="Calibri"/>
                        </a:rPr>
                        <a:t>Relative likelihood of disabled staff entering the formal capability process (2 year rolling average), compared to that of Non-disabled staff, as measured by entry into a formal capability procedure</a:t>
                      </a:r>
                      <a:endParaRPr lang="en-GB" sz="1400">
                        <a:effectLst/>
                        <a:latin typeface="Times New Roman"/>
                        <a:ea typeface="Calibri" panose="020F0502020204030204" pitchFamily="34" charset="0"/>
                        <a:cs typeface="Calibri"/>
                      </a:endParaRPr>
                    </a:p>
                    <a:p>
                      <a:pPr fontAlgn="base"/>
                      <a:endParaRPr lang="en-GB" sz="1400">
                        <a:effectLst/>
                        <a:latin typeface="Calibri"/>
                        <a:ea typeface="Calibri" panose="020F0502020204030204" pitchFamily="34" charset="0"/>
                        <a:cs typeface="Calibri"/>
                      </a:endParaRPr>
                    </a:p>
                    <a:p>
                      <a:pPr fontAlgn="base"/>
                      <a:r>
                        <a:rPr lang="en-GB" sz="1100" i="1">
                          <a:solidFill>
                            <a:srgbClr val="000000"/>
                          </a:solidFill>
                          <a:effectLst/>
                          <a:latin typeface="Calibri"/>
                          <a:ea typeface="Times New Roman" panose="02020603050405020304" pitchFamily="18" charset="0"/>
                          <a:cs typeface="Calibri"/>
                        </a:rPr>
                        <a:t>(A figure above 1.00 indicates that disabled staff are more likely than non- disabled staff to enter the formal capability process)</a:t>
                      </a:r>
                      <a:endParaRPr lang="en-GB" sz="1400">
                        <a:effectLst/>
                        <a:latin typeface="Times New Roman"/>
                        <a:ea typeface="Calibri" panose="020F0502020204030204" pitchFamily="34" charset="0"/>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11.65</a:t>
                      </a:r>
                      <a:endParaRPr lang="en-GB" sz="140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effectLst/>
                          <a:latin typeface="Calibri"/>
                          <a:ea typeface="Calibri"/>
                          <a:cs typeface="Times New Roman"/>
                        </a:rPr>
                        <a:t>3.82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b="0" i="0" u="none" strike="noStrike" noProof="0">
                          <a:solidFill>
                            <a:schemeClr val="tx1"/>
                          </a:solidFill>
                          <a:effectLst/>
                          <a:latin typeface="Calibri"/>
                        </a:rPr>
                        <a:t>0.0</a:t>
                      </a:r>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cap="flat" cmpd="sng" algn="ctr">
                      <a:solidFill>
                        <a:srgbClr val="000000"/>
                      </a:solidFill>
                      <a:prstDash val="solid"/>
                      <a:round/>
                      <a:headEnd type="none" w="med" len="med"/>
                      <a:tailEnd type="none" w="med" len="med"/>
                    </a:lnT>
                    <a:lnB w="12700">
                      <a:solidFill>
                        <a:srgbClr val="000000"/>
                      </a:solidFill>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i="0" u="none" strike="noStrike" noProof="0">
                          <a:solidFill>
                            <a:srgbClr val="00B050"/>
                          </a:solidFill>
                          <a:effectLst/>
                          <a:latin typeface="+mn-lt"/>
                        </a:rPr>
                        <a:t>↑</a:t>
                      </a:r>
                      <a:endParaRPr lang="en-US" sz="1200"/>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cap="flat" cmpd="sng" algn="ctr">
                      <a:solidFill>
                        <a:srgbClr val="000000"/>
                      </a:solidFill>
                      <a:prstDash val="solid"/>
                      <a:round/>
                      <a:headEnd type="none" w="med" len="med"/>
                      <a:tailEnd type="none" w="med" len="med"/>
                    </a:lnT>
                    <a:lnB w="12700">
                      <a:solidFill>
                        <a:srgbClr val="000000"/>
                      </a:solidFill>
                    </a:lnB>
                  </a:tcPr>
                </a:tc>
                <a:tc>
                  <a:txBody>
                    <a:bodyPr/>
                    <a:lstStyle/>
                    <a:p>
                      <a:pPr fontAlgn="base"/>
                      <a:r>
                        <a:rPr lang="en-GB" sz="1200">
                          <a:solidFill>
                            <a:srgbClr val="000000"/>
                          </a:solidFill>
                          <a:effectLst/>
                          <a:latin typeface="Calibri"/>
                          <a:ea typeface="Times New Roman" panose="02020603050405020304" pitchFamily="18" charset="0"/>
                          <a:cs typeface="Calibri"/>
                        </a:rPr>
                        <a:t>In 2023, the Trust ranked in the bottom 10% nationally for this metric. 2024 reporting showed improvements but still above the national average. The Trust's 2025 reporting shows that the equity gap has been closed.</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84018383"/>
                  </a:ext>
                </a:extLst>
              </a:tr>
            </a:tbl>
          </a:graphicData>
        </a:graphic>
      </p:graphicFrame>
      <p:sp>
        <p:nvSpPr>
          <p:cNvPr id="6" name="TextBox 5">
            <a:extLst>
              <a:ext uri="{FF2B5EF4-FFF2-40B4-BE49-F238E27FC236}">
                <a16:creationId xmlns:a16="http://schemas.microsoft.com/office/drawing/2014/main" id="{F5E51B3B-1C24-690E-5789-F6B75763CC5B}"/>
              </a:ext>
            </a:extLst>
          </p:cNvPr>
          <p:cNvSpPr txBox="1"/>
          <p:nvPr/>
        </p:nvSpPr>
        <p:spPr>
          <a:xfrm>
            <a:off x="648629" y="219995"/>
            <a:ext cx="9532434" cy="1261884"/>
          </a:xfrm>
          <a:prstGeom prst="rect">
            <a:avLst/>
          </a:prstGeom>
          <a:noFill/>
        </p:spPr>
        <p:txBody>
          <a:bodyPr wrap="square">
            <a:spAutoFit/>
          </a:bodyPr>
          <a:lstStyle/>
          <a:p>
            <a:r>
              <a:rPr lang="en-GB" sz="1600" b="1">
                <a:solidFill>
                  <a:srgbClr val="1E477C"/>
                </a:solidFill>
                <a:effectLst/>
                <a:latin typeface="Calibri" panose="020F0502020204030204" pitchFamily="34" charset="0"/>
                <a:ea typeface="Times New Roman" panose="02020603050405020304" pitchFamily="18" charset="0"/>
              </a:rPr>
              <a:t>WORKFORCE DISABILITY EQUALITY STANDARD (WDES) REPORT </a:t>
            </a:r>
            <a:endParaRPr lang="en-GB" sz="1200">
              <a:effectLst/>
              <a:latin typeface="Times New Roman" panose="02020603050405020304" pitchFamily="18" charset="0"/>
              <a:ea typeface="Times New Roman" panose="02020603050405020304" pitchFamily="18" charset="0"/>
            </a:endParaRPr>
          </a:p>
          <a:p>
            <a:endParaRPr lang="en-GB" sz="1800" b="1">
              <a:solidFill>
                <a:srgbClr val="1E477C"/>
              </a:solidFill>
              <a:effectLst/>
              <a:latin typeface="Calibri" panose="020F0502020204030204" pitchFamily="34" charset="0"/>
              <a:ea typeface="Times New Roman" panose="02020603050405020304" pitchFamily="18" charset="0"/>
            </a:endParaRPr>
          </a:p>
          <a:p>
            <a:r>
              <a:rPr lang="en-GB" sz="2400" b="1">
                <a:solidFill>
                  <a:srgbClr val="1E477C"/>
                </a:solidFill>
                <a:effectLst/>
                <a:latin typeface="Calibri" panose="020F0502020204030204" pitchFamily="34" charset="0"/>
                <a:ea typeface="Times New Roman" panose="02020603050405020304" pitchFamily="18" charset="0"/>
              </a:rPr>
              <a:t>Workforce </a:t>
            </a:r>
            <a:r>
              <a:rPr lang="en-GB" sz="2400" b="1">
                <a:solidFill>
                  <a:srgbClr val="1E477C"/>
                </a:solidFill>
                <a:latin typeface="Calibri" panose="020F0502020204030204" pitchFamily="34" charset="0"/>
                <a:ea typeface="Times New Roman" panose="02020603050405020304" pitchFamily="18" charset="0"/>
              </a:rPr>
              <a:t>M</a:t>
            </a:r>
            <a:r>
              <a:rPr lang="en-GB" sz="2400" b="1">
                <a:solidFill>
                  <a:srgbClr val="1E477C"/>
                </a:solidFill>
                <a:effectLst/>
                <a:latin typeface="Calibri" panose="020F0502020204030204" pitchFamily="34" charset="0"/>
                <a:ea typeface="Times New Roman" panose="02020603050405020304" pitchFamily="18" charset="0"/>
              </a:rPr>
              <a:t>etric 2 &amp; 3</a:t>
            </a:r>
          </a:p>
          <a:p>
            <a:r>
              <a:rPr lang="en-GB" sz="1600">
                <a:latin typeface="ArialMT"/>
              </a:rPr>
              <a:t>The following m</a:t>
            </a:r>
            <a:r>
              <a:rPr lang="en-GB" sz="1600">
                <a:effectLst/>
                <a:latin typeface="ArialMT"/>
              </a:rPr>
              <a:t>etrics compares the difference for Disabled and non-disabled staff. </a:t>
            </a:r>
            <a:endParaRPr lang="en-GB" sz="2000"/>
          </a:p>
        </p:txBody>
      </p:sp>
      <p:pic>
        <p:nvPicPr>
          <p:cNvPr id="8" name="Picture 7" descr="Logo&#10;&#10;Description automatically generated">
            <a:extLst>
              <a:ext uri="{FF2B5EF4-FFF2-40B4-BE49-F238E27FC236}">
                <a16:creationId xmlns:a16="http://schemas.microsoft.com/office/drawing/2014/main" id="{B3CD5C4F-D5AA-D255-D11A-C4C4D4100A3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36934" y="0"/>
            <a:ext cx="2065020" cy="1148715"/>
          </a:xfrm>
          <a:prstGeom prst="rect">
            <a:avLst/>
          </a:prstGeom>
        </p:spPr>
      </p:pic>
      <p:sp>
        <p:nvSpPr>
          <p:cNvPr id="3" name="TextBox 2">
            <a:extLst>
              <a:ext uri="{FF2B5EF4-FFF2-40B4-BE49-F238E27FC236}">
                <a16:creationId xmlns:a16="http://schemas.microsoft.com/office/drawing/2014/main" id="{0B0DA4AD-3248-F9BD-FDA2-E4872BD88B82}"/>
              </a:ext>
            </a:extLst>
          </p:cNvPr>
          <p:cNvSpPr txBox="1"/>
          <p:nvPr/>
        </p:nvSpPr>
        <p:spPr>
          <a:xfrm>
            <a:off x="11572412" y="6468169"/>
            <a:ext cx="529542" cy="369332"/>
          </a:xfrm>
          <a:prstGeom prst="rect">
            <a:avLst/>
          </a:prstGeom>
          <a:noFill/>
        </p:spPr>
        <p:txBody>
          <a:bodyPr wrap="square" lIns="91440" tIns="45720" rIns="91440" bIns="45720" anchor="t">
            <a:spAutoFit/>
          </a:bodyPr>
          <a:lstStyle/>
          <a:p>
            <a:pPr algn="ctr"/>
            <a:r>
              <a:rPr lang="en-GB" b="1">
                <a:solidFill>
                  <a:srgbClr val="1E477C"/>
                </a:solidFill>
                <a:latin typeface="Poppins"/>
                <a:cs typeface="Poppins"/>
              </a:rPr>
              <a:t>10</a:t>
            </a:r>
          </a:p>
        </p:txBody>
      </p:sp>
      <p:sp>
        <p:nvSpPr>
          <p:cNvPr id="5" name="TextBox 6">
            <a:extLst>
              <a:ext uri="{FF2B5EF4-FFF2-40B4-BE49-F238E27FC236}">
                <a16:creationId xmlns:a16="http://schemas.microsoft.com/office/drawing/2014/main" id="{9C79D580-70F6-D55E-CA9A-A13557EB006B}"/>
              </a:ext>
            </a:extLst>
          </p:cNvPr>
          <p:cNvSpPr txBox="1"/>
          <p:nvPr/>
        </p:nvSpPr>
        <p:spPr>
          <a:xfrm>
            <a:off x="2955105" y="6371403"/>
            <a:ext cx="6284582" cy="286179"/>
          </a:xfrm>
          <a:prstGeom prst="rect">
            <a:avLst/>
          </a:prstGeom>
          <a:noFill/>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1200" b="1">
                <a:solidFill>
                  <a:srgbClr val="FF0000"/>
                </a:solidFill>
                <a:effectLst/>
                <a:latin typeface="Calibri"/>
                <a:ea typeface="Times New Roman" panose="02020603050405020304" pitchFamily="18" charset="0"/>
                <a:cs typeface="Calibri"/>
              </a:rPr>
              <a:t>↓ </a:t>
            </a:r>
            <a:r>
              <a:rPr lang="en-GB" sz="1200" b="1">
                <a:solidFill>
                  <a:srgbClr val="FF0000"/>
                </a:solidFill>
                <a:latin typeface="Calibri"/>
                <a:ea typeface="Times New Roman" panose="02020603050405020304" pitchFamily="18" charset="0"/>
                <a:cs typeface="Calibri"/>
              </a:rPr>
              <a:t>Widened Equity Gap</a:t>
            </a:r>
            <a:r>
              <a:rPr lang="en-GB" sz="1200" b="1">
                <a:solidFill>
                  <a:srgbClr val="00B050"/>
                </a:solidFill>
                <a:latin typeface="Calibri"/>
                <a:ea typeface="Times New Roman" panose="02020603050405020304" pitchFamily="18" charset="0"/>
                <a:cs typeface="Calibri"/>
              </a:rPr>
              <a:t> </a:t>
            </a:r>
            <a:r>
              <a:rPr lang="en-GB" sz="1200" b="1">
                <a:solidFill>
                  <a:srgbClr val="00B050"/>
                </a:solidFill>
                <a:effectLst/>
                <a:latin typeface="Calibri"/>
                <a:ea typeface="Times New Roman" panose="02020603050405020304" pitchFamily="18" charset="0"/>
                <a:cs typeface="Calibri"/>
              </a:rPr>
              <a:t>↑ </a:t>
            </a:r>
            <a:r>
              <a:rPr lang="en-GB" sz="1200" b="1">
                <a:solidFill>
                  <a:srgbClr val="00B050"/>
                </a:solidFill>
                <a:latin typeface="Calibri"/>
                <a:ea typeface="Times New Roman" panose="02020603050405020304" pitchFamily="18" charset="0"/>
                <a:cs typeface="Calibri"/>
              </a:rPr>
              <a:t>Narrowed Equity Gap</a:t>
            </a:r>
            <a:r>
              <a:rPr lang="en-GB" sz="1200" b="1">
                <a:solidFill>
                  <a:srgbClr val="0070C0"/>
                </a:solidFill>
                <a:latin typeface="Calibri"/>
                <a:ea typeface="Times New Roman" panose="02020603050405020304" pitchFamily="18" charset="0"/>
                <a:cs typeface="Calibri"/>
              </a:rPr>
              <a:t> </a:t>
            </a:r>
            <a:r>
              <a:rPr lang="en-GB" sz="1200" b="1">
                <a:solidFill>
                  <a:srgbClr val="0070C0"/>
                </a:solidFill>
                <a:effectLst/>
                <a:latin typeface="Calibri"/>
                <a:ea typeface="Times New Roman" panose="02020603050405020304" pitchFamily="18" charset="0"/>
                <a:cs typeface="Calibri"/>
              </a:rPr>
              <a:t>— No </a:t>
            </a:r>
            <a:r>
              <a:rPr lang="en-GB" sz="1200" b="1">
                <a:solidFill>
                  <a:srgbClr val="0070C0"/>
                </a:solidFill>
                <a:latin typeface="Calibri"/>
                <a:ea typeface="Times New Roman" panose="02020603050405020304" pitchFamily="18" charset="0"/>
                <a:cs typeface="Calibri"/>
              </a:rPr>
              <a:t>Change in Equity Gap</a:t>
            </a:r>
            <a:endParaRPr lang="en-GB" sz="1400">
              <a:effectLst/>
              <a:latin typeface="Times New Roman"/>
              <a:ea typeface="Calibri" panose="020F0502020204030204" pitchFamily="34" charset="0"/>
              <a:cs typeface="Calibri"/>
            </a:endParaRPr>
          </a:p>
        </p:txBody>
      </p:sp>
      <p:sp>
        <p:nvSpPr>
          <p:cNvPr id="9" name="TextBox 6">
            <a:extLst>
              <a:ext uri="{FF2B5EF4-FFF2-40B4-BE49-F238E27FC236}">
                <a16:creationId xmlns:a16="http://schemas.microsoft.com/office/drawing/2014/main" id="{7454F2F7-8F4A-6D30-B343-7D9C0EF50AF8}"/>
              </a:ext>
            </a:extLst>
          </p:cNvPr>
          <p:cNvSpPr txBox="1"/>
          <p:nvPr/>
        </p:nvSpPr>
        <p:spPr>
          <a:xfrm>
            <a:off x="2955105" y="6371403"/>
            <a:ext cx="6284582" cy="286179"/>
          </a:xfrm>
          <a:prstGeom prst="rect">
            <a:avLst/>
          </a:prstGeom>
          <a:noFill/>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1200" b="1">
                <a:solidFill>
                  <a:srgbClr val="FF0000"/>
                </a:solidFill>
                <a:effectLst/>
                <a:latin typeface="Calibri"/>
                <a:ea typeface="Times New Roman" panose="02020603050405020304" pitchFamily="18" charset="0"/>
                <a:cs typeface="Calibri"/>
              </a:rPr>
              <a:t>↓ </a:t>
            </a:r>
            <a:r>
              <a:rPr lang="en-GB" sz="1200" b="1">
                <a:solidFill>
                  <a:srgbClr val="FF0000"/>
                </a:solidFill>
                <a:latin typeface="Calibri"/>
                <a:ea typeface="Times New Roman" panose="02020603050405020304" pitchFamily="18" charset="0"/>
                <a:cs typeface="Calibri"/>
              </a:rPr>
              <a:t>Widened Equity Gap</a:t>
            </a:r>
            <a:r>
              <a:rPr lang="en-GB" sz="1200" b="1">
                <a:solidFill>
                  <a:srgbClr val="00B050"/>
                </a:solidFill>
                <a:latin typeface="Calibri"/>
                <a:ea typeface="Times New Roman" panose="02020603050405020304" pitchFamily="18" charset="0"/>
                <a:cs typeface="Calibri"/>
              </a:rPr>
              <a:t> </a:t>
            </a:r>
            <a:r>
              <a:rPr lang="en-GB" sz="1200" b="1">
                <a:solidFill>
                  <a:srgbClr val="00B050"/>
                </a:solidFill>
                <a:effectLst/>
                <a:latin typeface="Calibri"/>
                <a:ea typeface="Times New Roman" panose="02020603050405020304" pitchFamily="18" charset="0"/>
                <a:cs typeface="Calibri"/>
              </a:rPr>
              <a:t>↑ </a:t>
            </a:r>
            <a:r>
              <a:rPr lang="en-GB" sz="1200" b="1">
                <a:solidFill>
                  <a:srgbClr val="00B050"/>
                </a:solidFill>
                <a:latin typeface="Calibri"/>
                <a:ea typeface="Times New Roman" panose="02020603050405020304" pitchFamily="18" charset="0"/>
                <a:cs typeface="Calibri"/>
              </a:rPr>
              <a:t>Narrowed Equity Gap</a:t>
            </a:r>
            <a:r>
              <a:rPr lang="en-GB" sz="1200" b="1">
                <a:solidFill>
                  <a:srgbClr val="0070C0"/>
                </a:solidFill>
                <a:latin typeface="Calibri"/>
                <a:ea typeface="Times New Roman" panose="02020603050405020304" pitchFamily="18" charset="0"/>
                <a:cs typeface="Calibri"/>
              </a:rPr>
              <a:t> </a:t>
            </a:r>
            <a:r>
              <a:rPr lang="en-GB" sz="1200" b="1">
                <a:solidFill>
                  <a:srgbClr val="0070C0"/>
                </a:solidFill>
                <a:effectLst/>
                <a:latin typeface="Calibri"/>
                <a:ea typeface="Times New Roman" panose="02020603050405020304" pitchFamily="18" charset="0"/>
                <a:cs typeface="Calibri"/>
              </a:rPr>
              <a:t>— No </a:t>
            </a:r>
            <a:r>
              <a:rPr lang="en-GB" sz="1200" b="1">
                <a:solidFill>
                  <a:srgbClr val="0070C0"/>
                </a:solidFill>
                <a:latin typeface="Calibri"/>
                <a:ea typeface="Times New Roman" panose="02020603050405020304" pitchFamily="18" charset="0"/>
                <a:cs typeface="Calibri"/>
              </a:rPr>
              <a:t>Change in Equity Gap</a:t>
            </a:r>
            <a:endParaRPr lang="en-GB" sz="1400">
              <a:effectLst/>
              <a:latin typeface="Times New Roman"/>
              <a:ea typeface="Calibri" panose="020F0502020204030204" pitchFamily="34" charset="0"/>
              <a:cs typeface="Calibri"/>
            </a:endParaRPr>
          </a:p>
        </p:txBody>
      </p:sp>
      <p:sp>
        <p:nvSpPr>
          <p:cNvPr id="10" name="TextBox 6">
            <a:extLst>
              <a:ext uri="{FF2B5EF4-FFF2-40B4-BE49-F238E27FC236}">
                <a16:creationId xmlns:a16="http://schemas.microsoft.com/office/drawing/2014/main" id="{C7471540-3ED7-BE78-60BA-AA2AF414F9AF}"/>
              </a:ext>
            </a:extLst>
          </p:cNvPr>
          <p:cNvSpPr txBox="1"/>
          <p:nvPr/>
        </p:nvSpPr>
        <p:spPr>
          <a:xfrm>
            <a:off x="2955105" y="6371403"/>
            <a:ext cx="6284582" cy="286179"/>
          </a:xfrm>
          <a:prstGeom prst="rect">
            <a:avLst/>
          </a:prstGeom>
          <a:noFill/>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1200" b="1">
                <a:solidFill>
                  <a:srgbClr val="FF0000"/>
                </a:solidFill>
                <a:effectLst/>
                <a:latin typeface="Calibri"/>
                <a:ea typeface="Times New Roman" panose="02020603050405020304" pitchFamily="18" charset="0"/>
                <a:cs typeface="Calibri"/>
              </a:rPr>
              <a:t>↓ </a:t>
            </a:r>
            <a:r>
              <a:rPr lang="en-GB" sz="1200" b="1">
                <a:solidFill>
                  <a:srgbClr val="FF0000"/>
                </a:solidFill>
                <a:latin typeface="Calibri"/>
                <a:ea typeface="Times New Roman" panose="02020603050405020304" pitchFamily="18" charset="0"/>
                <a:cs typeface="Calibri"/>
              </a:rPr>
              <a:t>Widened Equity Gap</a:t>
            </a:r>
            <a:r>
              <a:rPr lang="en-GB" sz="1200" b="1">
                <a:solidFill>
                  <a:srgbClr val="00B050"/>
                </a:solidFill>
                <a:latin typeface="Calibri"/>
                <a:ea typeface="Times New Roman" panose="02020603050405020304" pitchFamily="18" charset="0"/>
                <a:cs typeface="Calibri"/>
              </a:rPr>
              <a:t> </a:t>
            </a:r>
            <a:r>
              <a:rPr lang="en-GB" sz="1200" b="1">
                <a:solidFill>
                  <a:srgbClr val="00B050"/>
                </a:solidFill>
                <a:effectLst/>
                <a:latin typeface="Calibri"/>
                <a:ea typeface="Times New Roman" panose="02020603050405020304" pitchFamily="18" charset="0"/>
                <a:cs typeface="Calibri"/>
              </a:rPr>
              <a:t>↑ </a:t>
            </a:r>
            <a:r>
              <a:rPr lang="en-GB" sz="1200" b="1">
                <a:solidFill>
                  <a:srgbClr val="00B050"/>
                </a:solidFill>
                <a:latin typeface="Calibri"/>
                <a:ea typeface="Times New Roman" panose="02020603050405020304" pitchFamily="18" charset="0"/>
                <a:cs typeface="Calibri"/>
              </a:rPr>
              <a:t>Narrowed Equity Gap</a:t>
            </a:r>
            <a:r>
              <a:rPr lang="en-GB" sz="1200" b="1">
                <a:solidFill>
                  <a:srgbClr val="0070C0"/>
                </a:solidFill>
                <a:latin typeface="Calibri"/>
                <a:ea typeface="Times New Roman" panose="02020603050405020304" pitchFamily="18" charset="0"/>
                <a:cs typeface="Calibri"/>
              </a:rPr>
              <a:t> </a:t>
            </a:r>
            <a:r>
              <a:rPr lang="en-GB" sz="1200" b="1">
                <a:solidFill>
                  <a:srgbClr val="0070C0"/>
                </a:solidFill>
                <a:effectLst/>
                <a:latin typeface="Calibri"/>
                <a:ea typeface="Times New Roman" panose="02020603050405020304" pitchFamily="18" charset="0"/>
                <a:cs typeface="Calibri"/>
              </a:rPr>
              <a:t>— No </a:t>
            </a:r>
            <a:r>
              <a:rPr lang="en-GB" sz="1200" b="1">
                <a:solidFill>
                  <a:srgbClr val="0070C0"/>
                </a:solidFill>
                <a:latin typeface="Calibri"/>
                <a:ea typeface="Times New Roman" panose="02020603050405020304" pitchFamily="18" charset="0"/>
                <a:cs typeface="Calibri"/>
              </a:rPr>
              <a:t>Change in Equity Gap</a:t>
            </a:r>
            <a:endParaRPr lang="en-GB" sz="1400">
              <a:effectLst/>
              <a:latin typeface="Times New Roman"/>
              <a:ea typeface="Calibri" panose="020F0502020204030204" pitchFamily="34" charset="0"/>
              <a:cs typeface="Calibri"/>
            </a:endParaRPr>
          </a:p>
        </p:txBody>
      </p:sp>
      <p:sp>
        <p:nvSpPr>
          <p:cNvPr id="11" name="TextBox 6">
            <a:extLst>
              <a:ext uri="{FF2B5EF4-FFF2-40B4-BE49-F238E27FC236}">
                <a16:creationId xmlns:a16="http://schemas.microsoft.com/office/drawing/2014/main" id="{9C79D580-70F6-D55E-CA9A-A13557EB006B}"/>
              </a:ext>
            </a:extLst>
          </p:cNvPr>
          <p:cNvSpPr txBox="1"/>
          <p:nvPr/>
        </p:nvSpPr>
        <p:spPr>
          <a:xfrm>
            <a:off x="2955105" y="6371403"/>
            <a:ext cx="6284582" cy="286179"/>
          </a:xfrm>
          <a:prstGeom prst="rect">
            <a:avLst/>
          </a:prstGeom>
          <a:noFill/>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1200" b="1">
                <a:solidFill>
                  <a:srgbClr val="FF0000"/>
                </a:solidFill>
                <a:effectLst/>
                <a:latin typeface="Calibri"/>
                <a:ea typeface="Times New Roman" panose="02020603050405020304" pitchFamily="18" charset="0"/>
                <a:cs typeface="Calibri"/>
              </a:rPr>
              <a:t>↓ </a:t>
            </a:r>
            <a:r>
              <a:rPr lang="en-GB" sz="1200" b="1">
                <a:solidFill>
                  <a:srgbClr val="FF0000"/>
                </a:solidFill>
                <a:latin typeface="Calibri"/>
                <a:ea typeface="Times New Roman" panose="02020603050405020304" pitchFamily="18" charset="0"/>
                <a:cs typeface="Calibri"/>
              </a:rPr>
              <a:t>Widened Equity Gap</a:t>
            </a:r>
            <a:r>
              <a:rPr lang="en-GB" sz="1200" b="1">
                <a:solidFill>
                  <a:srgbClr val="00B050"/>
                </a:solidFill>
                <a:latin typeface="Calibri"/>
                <a:ea typeface="Times New Roman" panose="02020603050405020304" pitchFamily="18" charset="0"/>
                <a:cs typeface="Calibri"/>
              </a:rPr>
              <a:t> </a:t>
            </a:r>
            <a:r>
              <a:rPr lang="en-GB" sz="1200" b="1">
                <a:solidFill>
                  <a:srgbClr val="00B050"/>
                </a:solidFill>
                <a:effectLst/>
                <a:latin typeface="Calibri"/>
                <a:ea typeface="Times New Roman" panose="02020603050405020304" pitchFamily="18" charset="0"/>
                <a:cs typeface="Calibri"/>
              </a:rPr>
              <a:t>↑ </a:t>
            </a:r>
            <a:r>
              <a:rPr lang="en-GB" sz="1200" b="1">
                <a:solidFill>
                  <a:srgbClr val="00B050"/>
                </a:solidFill>
                <a:latin typeface="Calibri"/>
                <a:ea typeface="Times New Roman" panose="02020603050405020304" pitchFamily="18" charset="0"/>
                <a:cs typeface="Calibri"/>
              </a:rPr>
              <a:t>Narrowed Equity Gap</a:t>
            </a:r>
            <a:r>
              <a:rPr lang="en-GB" sz="1200" b="1">
                <a:solidFill>
                  <a:srgbClr val="0070C0"/>
                </a:solidFill>
                <a:latin typeface="Calibri"/>
                <a:ea typeface="Times New Roman" panose="02020603050405020304" pitchFamily="18" charset="0"/>
                <a:cs typeface="Calibri"/>
              </a:rPr>
              <a:t> </a:t>
            </a:r>
            <a:r>
              <a:rPr lang="en-GB" sz="1200" b="1">
                <a:solidFill>
                  <a:srgbClr val="0070C0"/>
                </a:solidFill>
                <a:effectLst/>
                <a:latin typeface="Calibri"/>
                <a:ea typeface="Times New Roman" panose="02020603050405020304" pitchFamily="18" charset="0"/>
                <a:cs typeface="Calibri"/>
              </a:rPr>
              <a:t>— No </a:t>
            </a:r>
            <a:r>
              <a:rPr lang="en-GB" sz="1200" b="1">
                <a:solidFill>
                  <a:srgbClr val="0070C0"/>
                </a:solidFill>
                <a:latin typeface="Calibri"/>
                <a:ea typeface="Times New Roman" panose="02020603050405020304" pitchFamily="18" charset="0"/>
                <a:cs typeface="Calibri"/>
              </a:rPr>
              <a:t>Change in Equity Gap</a:t>
            </a:r>
            <a:endParaRPr lang="en-GB" sz="1400">
              <a:effectLst/>
              <a:latin typeface="Times New Roman"/>
              <a:ea typeface="Calibri" panose="020F0502020204030204" pitchFamily="34" charset="0"/>
              <a:cs typeface="Calibri"/>
            </a:endParaRPr>
          </a:p>
        </p:txBody>
      </p:sp>
    </p:spTree>
    <p:extLst>
      <p:ext uri="{BB962C8B-B14F-4D97-AF65-F5344CB8AC3E}">
        <p14:creationId xmlns:p14="http://schemas.microsoft.com/office/powerpoint/2010/main" val="6109900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725F91C3-37CD-B08C-515F-155BD5E96233}"/>
              </a:ext>
            </a:extLst>
          </p:cNvPr>
          <p:cNvGraphicFramePr>
            <a:graphicFrameLocks noGrp="1"/>
          </p:cNvGraphicFramePr>
          <p:nvPr>
            <p:extLst>
              <p:ext uri="{D42A27DB-BD31-4B8C-83A1-F6EECF244321}">
                <p14:modId xmlns:p14="http://schemas.microsoft.com/office/powerpoint/2010/main" val="3550616064"/>
              </p:ext>
            </p:extLst>
          </p:nvPr>
        </p:nvGraphicFramePr>
        <p:xfrm>
          <a:off x="761999" y="1478096"/>
          <a:ext cx="11073578" cy="4787356"/>
        </p:xfrm>
        <a:graphic>
          <a:graphicData uri="http://schemas.openxmlformats.org/drawingml/2006/table">
            <a:tbl>
              <a:tblPr firstRow="1" firstCol="1" bandRow="1"/>
              <a:tblGrid>
                <a:gridCol w="956241">
                  <a:extLst>
                    <a:ext uri="{9D8B030D-6E8A-4147-A177-3AD203B41FA5}">
                      <a16:colId xmlns:a16="http://schemas.microsoft.com/office/drawing/2014/main" val="2221524342"/>
                    </a:ext>
                  </a:extLst>
                </a:gridCol>
                <a:gridCol w="1997571">
                  <a:extLst>
                    <a:ext uri="{9D8B030D-6E8A-4147-A177-3AD203B41FA5}">
                      <a16:colId xmlns:a16="http://schemas.microsoft.com/office/drawing/2014/main" val="743996312"/>
                    </a:ext>
                  </a:extLst>
                </a:gridCol>
                <a:gridCol w="728860">
                  <a:extLst>
                    <a:ext uri="{9D8B030D-6E8A-4147-A177-3AD203B41FA5}">
                      <a16:colId xmlns:a16="http://schemas.microsoft.com/office/drawing/2014/main" val="1154923818"/>
                    </a:ext>
                  </a:extLst>
                </a:gridCol>
                <a:gridCol w="524381">
                  <a:extLst>
                    <a:ext uri="{9D8B030D-6E8A-4147-A177-3AD203B41FA5}">
                      <a16:colId xmlns:a16="http://schemas.microsoft.com/office/drawing/2014/main" val="3733018710"/>
                    </a:ext>
                  </a:extLst>
                </a:gridCol>
                <a:gridCol w="531394">
                  <a:extLst>
                    <a:ext uri="{9D8B030D-6E8A-4147-A177-3AD203B41FA5}">
                      <a16:colId xmlns:a16="http://schemas.microsoft.com/office/drawing/2014/main" val="1785055628"/>
                    </a:ext>
                  </a:extLst>
                </a:gridCol>
                <a:gridCol w="701842">
                  <a:extLst>
                    <a:ext uri="{9D8B030D-6E8A-4147-A177-3AD203B41FA5}">
                      <a16:colId xmlns:a16="http://schemas.microsoft.com/office/drawing/2014/main" val="449179437"/>
                    </a:ext>
                  </a:extLst>
                </a:gridCol>
                <a:gridCol w="691813">
                  <a:extLst>
                    <a:ext uri="{9D8B030D-6E8A-4147-A177-3AD203B41FA5}">
                      <a16:colId xmlns:a16="http://schemas.microsoft.com/office/drawing/2014/main" val="134731832"/>
                    </a:ext>
                  </a:extLst>
                </a:gridCol>
                <a:gridCol w="290761">
                  <a:extLst>
                    <a:ext uri="{9D8B030D-6E8A-4147-A177-3AD203B41FA5}">
                      <a16:colId xmlns:a16="http://schemas.microsoft.com/office/drawing/2014/main" val="273983248"/>
                    </a:ext>
                  </a:extLst>
                </a:gridCol>
                <a:gridCol w="4650715">
                  <a:extLst>
                    <a:ext uri="{9D8B030D-6E8A-4147-A177-3AD203B41FA5}">
                      <a16:colId xmlns:a16="http://schemas.microsoft.com/office/drawing/2014/main" val="1039067831"/>
                    </a:ext>
                  </a:extLst>
                </a:gridCol>
              </a:tblGrid>
              <a:tr h="289932">
                <a:tc gridSpan="3">
                  <a:txBody>
                    <a:bodyPr/>
                    <a:lstStyle/>
                    <a:p>
                      <a:pPr fontAlgn="base"/>
                      <a:r>
                        <a:rPr lang="en-GB" sz="1200" b="1">
                          <a:solidFill>
                            <a:srgbClr val="FFFFFF"/>
                          </a:solidFill>
                          <a:effectLst/>
                          <a:latin typeface="Calibri"/>
                          <a:ea typeface="Times New Roman" panose="02020603050405020304" pitchFamily="18" charset="0"/>
                          <a:cs typeface="Calibri"/>
                        </a:rPr>
                        <a:t>Metric 4 – Staff Survey Q.13a-d</a:t>
                      </a:r>
                      <a:endParaRPr lang="en-GB" sz="1400">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hMerge="1">
                  <a:txBody>
                    <a:bodyPr/>
                    <a:lstStyle/>
                    <a:p>
                      <a:endParaRPr lang="en-GB"/>
                    </a:p>
                  </a:txBody>
                  <a:tcPr/>
                </a:tc>
                <a:tc hMerge="1">
                  <a:txBody>
                    <a:bodyPr/>
                    <a:lstStyle/>
                    <a:p>
                      <a:endParaRPr lang="en-GB"/>
                    </a:p>
                  </a:txBody>
                  <a:tcPr/>
                </a:tc>
                <a:tc>
                  <a:txBody>
                    <a:bodyPr/>
                    <a:lstStyle/>
                    <a:p>
                      <a:pPr algn="ctr" fontAlgn="base"/>
                      <a:r>
                        <a:rPr lang="en-GB" sz="1400" b="1">
                          <a:solidFill>
                            <a:srgbClr val="FFFFFF"/>
                          </a:solidFill>
                          <a:effectLst/>
                          <a:latin typeface="Calibri"/>
                          <a:ea typeface="Times New Roman" panose="02020603050405020304" pitchFamily="18" charset="0"/>
                          <a:cs typeface="Calibri"/>
                        </a:rPr>
                        <a:t>2022</a:t>
                      </a:r>
                      <a:endParaRPr lang="en-GB" sz="140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a:txBody>
                    <a:bodyPr/>
                    <a:lstStyle/>
                    <a:p>
                      <a:pPr algn="ctr" fontAlgn="base"/>
                      <a:r>
                        <a:rPr lang="en-GB" sz="1400" b="1">
                          <a:solidFill>
                            <a:srgbClr val="FFFFFF"/>
                          </a:solidFill>
                          <a:effectLst/>
                          <a:latin typeface="Calibri"/>
                          <a:ea typeface="Times New Roman" panose="02020603050405020304" pitchFamily="18" charset="0"/>
                          <a:cs typeface="Calibri"/>
                        </a:rPr>
                        <a:t>2023</a:t>
                      </a:r>
                      <a:endParaRPr lang="en-GB" sz="140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a:txBody>
                    <a:bodyPr/>
                    <a:lstStyle/>
                    <a:p>
                      <a:pPr lvl="0" algn="ctr">
                        <a:buNone/>
                      </a:pPr>
                      <a:r>
                        <a:rPr lang="en-GB" sz="1400" b="1">
                          <a:solidFill>
                            <a:srgbClr val="FFFFFF"/>
                          </a:solidFill>
                          <a:effectLst/>
                          <a:latin typeface="Calibri"/>
                          <a:ea typeface="Calibri"/>
                          <a:cs typeface="Calibri"/>
                        </a:rPr>
                        <a:t>2024</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solidFill>
                      <a:srgbClr val="1F3864"/>
                    </a:solidFill>
                  </a:tcPr>
                </a:tc>
                <a:tc>
                  <a:txBody>
                    <a:bodyPr/>
                    <a:lstStyle/>
                    <a:p>
                      <a:pPr algn="ctr" fontAlgn="base"/>
                      <a:r>
                        <a:rPr lang="en-GB" sz="1400" b="1">
                          <a:solidFill>
                            <a:schemeClr val="bg1"/>
                          </a:solidFill>
                          <a:effectLst/>
                          <a:latin typeface="Calibri"/>
                          <a:ea typeface="Calibri"/>
                          <a:cs typeface="Calibri"/>
                        </a:rPr>
                        <a:t>2025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a:txBody>
                    <a:bodyPr/>
                    <a:lstStyle/>
                    <a:p>
                      <a:pPr algn="ctr" fontAlgn="base"/>
                      <a:endParaRPr lang="en-GB" sz="1400" b="1">
                        <a:solidFill>
                          <a:schemeClr val="bg1"/>
                        </a:solidFill>
                        <a:effectLst/>
                        <a:latin typeface="Calibri"/>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a:txBody>
                    <a:bodyPr/>
                    <a:lstStyle/>
                    <a:p>
                      <a:pPr fontAlgn="base"/>
                      <a:r>
                        <a:rPr lang="en-GB" sz="1200" b="1">
                          <a:solidFill>
                            <a:srgbClr val="FFFFFF"/>
                          </a:solidFill>
                          <a:effectLst/>
                          <a:latin typeface="Calibri"/>
                          <a:ea typeface="Times New Roman" panose="02020603050405020304" pitchFamily="18" charset="0"/>
                          <a:cs typeface="Calibri"/>
                        </a:rPr>
                        <a:t>Comments</a:t>
                      </a:r>
                      <a:endParaRPr lang="en-GB" sz="1400">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extLst>
                  <a:ext uri="{0D108BD9-81ED-4DB2-BD59-A6C34878D82A}">
                    <a16:rowId xmlns:a16="http://schemas.microsoft.com/office/drawing/2014/main" val="3705003978"/>
                  </a:ext>
                </a:extLst>
              </a:tr>
              <a:tr h="491631">
                <a:tc rowSpan="8">
                  <a:txBody>
                    <a:bodyPr/>
                    <a:lstStyle/>
                    <a:p>
                      <a:endParaRPr lang="en-GB" sz="1400">
                        <a:effectLst/>
                        <a:latin typeface="Calibri"/>
                        <a:ea typeface="Times New Roman" panose="02020603050405020304" pitchFamily="18" charset="0"/>
                        <a:cs typeface="Times New Roman"/>
                      </a:endParaRPr>
                    </a:p>
                    <a:p>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p>
                      <a:r>
                        <a:rPr lang="en-GB" sz="1200">
                          <a:solidFill>
                            <a:srgbClr val="000000"/>
                          </a:solidFill>
                          <a:effectLst/>
                          <a:latin typeface="Calibri"/>
                          <a:ea typeface="Times New Roman" panose="02020603050405020304" pitchFamily="18" charset="0"/>
                          <a:cs typeface="Times New Roman"/>
                        </a:rPr>
                        <a:t>Percentage of staff experiencing harassment, bullying or abuse</a:t>
                      </a:r>
                      <a:endParaRPr lang="en-GB" sz="1400">
                        <a:effectLst/>
                        <a:latin typeface="Calibri"/>
                        <a:ea typeface="Times New Roman" panose="02020603050405020304" pitchFamily="18"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r>
                        <a:rPr lang="en-GB" sz="1200" b="1">
                          <a:solidFill>
                            <a:srgbClr val="000000"/>
                          </a:solidFill>
                          <a:effectLst/>
                          <a:latin typeface="Calibri"/>
                          <a:ea typeface="Times New Roman" panose="02020603050405020304" pitchFamily="18" charset="0"/>
                          <a:cs typeface="Times New Roman"/>
                        </a:rPr>
                        <a:t>4a</a:t>
                      </a:r>
                    </a:p>
                    <a:p>
                      <a:r>
                        <a:rPr lang="en-GB" sz="1200">
                          <a:solidFill>
                            <a:srgbClr val="000000"/>
                          </a:solidFill>
                          <a:effectLst/>
                          <a:latin typeface="Calibri"/>
                          <a:ea typeface="Times New Roman" panose="02020603050405020304" pitchFamily="18" charset="0"/>
                          <a:cs typeface="Times New Roman"/>
                        </a:rPr>
                        <a:t>%</a:t>
                      </a:r>
                      <a:r>
                        <a:rPr lang="en-GB" sz="1200" spc="5">
                          <a:solidFill>
                            <a:srgbClr val="000000"/>
                          </a:solidFill>
                          <a:effectLst/>
                          <a:latin typeface="Calibri"/>
                          <a:ea typeface="Times New Roman" panose="02020603050405020304" pitchFamily="18" charset="0"/>
                          <a:cs typeface="Times New Roman"/>
                        </a:rPr>
                        <a:t> </a:t>
                      </a:r>
                      <a:r>
                        <a:rPr lang="en-GB" sz="1200" spc="-5">
                          <a:solidFill>
                            <a:srgbClr val="000000"/>
                          </a:solidFill>
                          <a:effectLst/>
                          <a:latin typeface="Calibri"/>
                          <a:ea typeface="Times New Roman" panose="02020603050405020304" pitchFamily="18" charset="0"/>
                          <a:cs typeface="Times New Roman"/>
                        </a:rPr>
                        <a:t>experiencing</a:t>
                      </a:r>
                      <a:r>
                        <a:rPr lang="en-GB" sz="1200" spc="5">
                          <a:solidFill>
                            <a:srgbClr val="000000"/>
                          </a:solidFill>
                          <a:effectLst/>
                          <a:latin typeface="Calibri"/>
                          <a:ea typeface="Times New Roman" panose="02020603050405020304" pitchFamily="18" charset="0"/>
                          <a:cs typeface="Times New Roman"/>
                        </a:rPr>
                        <a:t> </a:t>
                      </a:r>
                      <a:r>
                        <a:rPr lang="en-GB" sz="1200" spc="-5">
                          <a:solidFill>
                            <a:srgbClr val="000000"/>
                          </a:solidFill>
                          <a:effectLst/>
                          <a:latin typeface="Calibri"/>
                          <a:ea typeface="Times New Roman" panose="02020603050405020304" pitchFamily="18" charset="0"/>
                          <a:cs typeface="Times New Roman"/>
                        </a:rPr>
                        <a:t>harassment, </a:t>
                      </a:r>
                      <a:r>
                        <a:rPr lang="en-GB" sz="1200" spc="-10">
                          <a:solidFill>
                            <a:srgbClr val="000000"/>
                          </a:solidFill>
                          <a:effectLst/>
                          <a:latin typeface="Calibri"/>
                          <a:ea typeface="Times New Roman" panose="02020603050405020304" pitchFamily="18" charset="0"/>
                          <a:cs typeface="Times New Roman"/>
                        </a:rPr>
                        <a:t>bullying</a:t>
                      </a:r>
                      <a:r>
                        <a:rPr lang="en-GB" sz="1200" spc="15">
                          <a:solidFill>
                            <a:srgbClr val="000000"/>
                          </a:solidFill>
                          <a:effectLst/>
                          <a:latin typeface="Calibri"/>
                          <a:ea typeface="Times New Roman" panose="02020603050405020304" pitchFamily="18" charset="0"/>
                          <a:cs typeface="Times New Roman"/>
                        </a:rPr>
                        <a:t> </a:t>
                      </a:r>
                      <a:r>
                        <a:rPr lang="en-GB" sz="1200" spc="-5">
                          <a:solidFill>
                            <a:srgbClr val="000000"/>
                          </a:solidFill>
                          <a:effectLst/>
                          <a:latin typeface="Calibri"/>
                          <a:ea typeface="Times New Roman" panose="02020603050405020304" pitchFamily="18" charset="0"/>
                          <a:cs typeface="Times New Roman"/>
                        </a:rPr>
                        <a:t>or abuse</a:t>
                      </a:r>
                      <a:r>
                        <a:rPr lang="en-GB" sz="1200" spc="-10">
                          <a:solidFill>
                            <a:srgbClr val="000000"/>
                          </a:solidFill>
                          <a:effectLst/>
                          <a:latin typeface="Calibri"/>
                          <a:ea typeface="Times New Roman" panose="02020603050405020304" pitchFamily="18" charset="0"/>
                          <a:cs typeface="Times New Roman"/>
                        </a:rPr>
                        <a:t> </a:t>
                      </a:r>
                      <a:r>
                        <a:rPr lang="en-GB" sz="1200">
                          <a:solidFill>
                            <a:srgbClr val="000000"/>
                          </a:solidFill>
                          <a:effectLst/>
                          <a:latin typeface="Calibri"/>
                          <a:ea typeface="Times New Roman" panose="02020603050405020304" pitchFamily="18" charset="0"/>
                          <a:cs typeface="Times New Roman"/>
                        </a:rPr>
                        <a:t>from</a:t>
                      </a:r>
                      <a:r>
                        <a:rPr lang="en-GB" sz="1200" spc="-5">
                          <a:solidFill>
                            <a:srgbClr val="000000"/>
                          </a:solidFill>
                          <a:effectLst/>
                          <a:latin typeface="Calibri"/>
                          <a:ea typeface="Times New Roman" panose="02020603050405020304" pitchFamily="18" charset="0"/>
                          <a:cs typeface="Times New Roman"/>
                        </a:rPr>
                        <a:t> Patients/service</a:t>
                      </a:r>
                      <a:r>
                        <a:rPr lang="en-GB" sz="1200">
                          <a:solidFill>
                            <a:srgbClr val="000000"/>
                          </a:solidFill>
                          <a:effectLst/>
                          <a:latin typeface="Calibri"/>
                          <a:ea typeface="Times New Roman" panose="02020603050405020304" pitchFamily="18" charset="0"/>
                          <a:cs typeface="Times New Roman"/>
                        </a:rPr>
                        <a:t> </a:t>
                      </a:r>
                      <a:r>
                        <a:rPr lang="en-GB" sz="1200" spc="-5">
                          <a:solidFill>
                            <a:srgbClr val="000000"/>
                          </a:solidFill>
                          <a:effectLst/>
                          <a:latin typeface="Calibri"/>
                          <a:ea typeface="Times New Roman" panose="02020603050405020304" pitchFamily="18" charset="0"/>
                          <a:cs typeface="Times New Roman"/>
                        </a:rPr>
                        <a:t>user, their</a:t>
                      </a:r>
                      <a:r>
                        <a:rPr lang="en-GB" sz="1200" spc="115">
                          <a:solidFill>
                            <a:srgbClr val="000000"/>
                          </a:solidFill>
                          <a:effectLst/>
                          <a:latin typeface="Calibri"/>
                          <a:ea typeface="Times New Roman" panose="02020603050405020304" pitchFamily="18" charset="0"/>
                          <a:cs typeface="Times New Roman"/>
                        </a:rPr>
                        <a:t> </a:t>
                      </a:r>
                      <a:r>
                        <a:rPr lang="en-GB" sz="1200" spc="-5">
                          <a:solidFill>
                            <a:srgbClr val="000000"/>
                          </a:solidFill>
                          <a:effectLst/>
                          <a:latin typeface="Calibri"/>
                          <a:ea typeface="Times New Roman" panose="02020603050405020304" pitchFamily="18" charset="0"/>
                          <a:cs typeface="Times New Roman"/>
                        </a:rPr>
                        <a:t>relatives</a:t>
                      </a:r>
                      <a:r>
                        <a:rPr lang="en-GB" sz="1200" spc="5">
                          <a:solidFill>
                            <a:srgbClr val="000000"/>
                          </a:solidFill>
                          <a:effectLst/>
                          <a:latin typeface="Calibri"/>
                          <a:ea typeface="Times New Roman" panose="02020603050405020304" pitchFamily="18" charset="0"/>
                          <a:cs typeface="Times New Roman"/>
                        </a:rPr>
                        <a:t> </a:t>
                      </a:r>
                      <a:r>
                        <a:rPr lang="en-GB" sz="1200" spc="-5">
                          <a:solidFill>
                            <a:srgbClr val="000000"/>
                          </a:solidFill>
                          <a:effectLst/>
                          <a:latin typeface="Calibri"/>
                          <a:ea typeface="Times New Roman" panose="02020603050405020304" pitchFamily="18" charset="0"/>
                          <a:cs typeface="Times New Roman"/>
                        </a:rPr>
                        <a:t>or members</a:t>
                      </a:r>
                      <a:r>
                        <a:rPr lang="en-GB" sz="1200" spc="-10">
                          <a:solidFill>
                            <a:srgbClr val="000000"/>
                          </a:solidFill>
                          <a:effectLst/>
                          <a:latin typeface="Calibri"/>
                          <a:ea typeface="Times New Roman" panose="02020603050405020304" pitchFamily="18" charset="0"/>
                          <a:cs typeface="Times New Roman"/>
                        </a:rPr>
                        <a:t> of</a:t>
                      </a:r>
                      <a:r>
                        <a:rPr lang="en-GB" sz="1200" spc="10">
                          <a:solidFill>
                            <a:srgbClr val="000000"/>
                          </a:solidFill>
                          <a:effectLst/>
                          <a:latin typeface="Calibri"/>
                          <a:ea typeface="Times New Roman" panose="02020603050405020304" pitchFamily="18" charset="0"/>
                          <a:cs typeface="Times New Roman"/>
                        </a:rPr>
                        <a:t> </a:t>
                      </a:r>
                      <a:r>
                        <a:rPr lang="en-GB" sz="1200" spc="-5">
                          <a:solidFill>
                            <a:srgbClr val="000000"/>
                          </a:solidFill>
                          <a:effectLst/>
                          <a:latin typeface="Calibri"/>
                          <a:ea typeface="Times New Roman" panose="02020603050405020304" pitchFamily="18" charset="0"/>
                          <a:cs typeface="Times New Roman"/>
                        </a:rPr>
                        <a:t>the</a:t>
                      </a:r>
                      <a:r>
                        <a:rPr lang="en-GB" sz="1200">
                          <a:solidFill>
                            <a:srgbClr val="000000"/>
                          </a:solidFill>
                          <a:effectLst/>
                          <a:latin typeface="Calibri"/>
                          <a:ea typeface="Times New Roman" panose="02020603050405020304" pitchFamily="18" charset="0"/>
                          <a:cs typeface="Times New Roman"/>
                        </a:rPr>
                        <a:t> </a:t>
                      </a:r>
                      <a:r>
                        <a:rPr lang="en-GB" sz="1200" spc="-5">
                          <a:solidFill>
                            <a:srgbClr val="000000"/>
                          </a:solidFill>
                          <a:effectLst/>
                          <a:latin typeface="Calibri"/>
                          <a:ea typeface="Times New Roman" panose="02020603050405020304" pitchFamily="18" charset="0"/>
                          <a:cs typeface="Times New Roman"/>
                        </a:rPr>
                        <a:t>public in the last 12 months</a:t>
                      </a:r>
                      <a:endParaRPr lang="en-GB" sz="1400">
                        <a:effectLst/>
                        <a:latin typeface="Calibri"/>
                        <a:ea typeface="Times New Roman" panose="02020603050405020304" pitchFamily="18" charset="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200" b="1">
                          <a:solidFill>
                            <a:srgbClr val="000000"/>
                          </a:solidFill>
                          <a:effectLst/>
                          <a:latin typeface="Calibri"/>
                          <a:ea typeface="Times New Roman" panose="02020603050405020304" pitchFamily="18" charset="0"/>
                          <a:cs typeface="Times New Roman"/>
                        </a:rPr>
                        <a:t>Disabled</a:t>
                      </a:r>
                      <a:endParaRPr lang="en-GB" sz="1400">
                        <a:effectLst/>
                        <a:latin typeface="Calibri"/>
                        <a:ea typeface="Times New Roman" panose="02020603050405020304" pitchFamily="18" charset="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34%</a:t>
                      </a:r>
                      <a:endParaRPr lang="en-GB" sz="140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35%</a:t>
                      </a:r>
                      <a:endParaRPr lang="en-GB" sz="140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a:solidFill>
                            <a:srgbClr val="000000"/>
                          </a:solidFill>
                          <a:effectLst/>
                          <a:latin typeface="Calibri"/>
                          <a:ea typeface="Calibri"/>
                          <a:cs typeface="Calibri"/>
                        </a:rPr>
                        <a:t>27.80%</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algn="ctr" fontAlgn="base"/>
                      <a:r>
                        <a:rPr lang="en-GB" sz="1400">
                          <a:effectLst/>
                          <a:latin typeface="+mn-lt"/>
                          <a:ea typeface="Calibri"/>
                          <a:cs typeface="Calibri"/>
                        </a:rPr>
                        <a:t>25.50%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lvl="0" algn="ctr">
                        <a:buNone/>
                      </a:pPr>
                      <a:r>
                        <a:rPr lang="en-GB" sz="1200" b="1" i="0" u="none" strike="noStrike" noProof="0">
                          <a:solidFill>
                            <a:srgbClr val="FF0000"/>
                          </a:solidFill>
                          <a:effectLst/>
                          <a:latin typeface="Calibri"/>
                        </a:rPr>
                        <a:t>↓</a:t>
                      </a:r>
                      <a:endParaRPr lang="en-US"/>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tcPr>
                </a:tc>
                <a:tc rowSpan="2">
                  <a:txBody>
                    <a:bodyPr/>
                    <a:lstStyle/>
                    <a:p>
                      <a:pPr lvl="0">
                        <a:buNone/>
                      </a:pPr>
                      <a:r>
                        <a:rPr lang="en-GB" sz="1200" b="0" i="0" u="none" strike="noStrike" noProof="0">
                          <a:solidFill>
                            <a:srgbClr val="000000"/>
                          </a:solidFill>
                          <a:effectLst/>
                          <a:latin typeface="Calibri"/>
                        </a:rPr>
                        <a:t>Whilst the equity gap has widened, f</a:t>
                      </a:r>
                      <a:r>
                        <a:rPr lang="en-GB" sz="1200">
                          <a:effectLst/>
                          <a:latin typeface="Calibri"/>
                          <a:ea typeface="Calibri"/>
                          <a:cs typeface="Times New Roman"/>
                        </a:rPr>
                        <a:t>or the second year in a row, a lower percentage of disabled staff reported experiencing harassment, bullying or abuse from patients than non-disabled staff.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02829392"/>
                  </a:ext>
                </a:extLst>
              </a:tr>
              <a:tr h="582592">
                <a:tc vMerge="1">
                  <a:txBody>
                    <a:bodyPr/>
                    <a:lstStyle/>
                    <a:p>
                      <a:endParaRPr lang="en-GB"/>
                    </a:p>
                  </a:txBody>
                  <a:tcPr/>
                </a:tc>
                <a:tc vMerge="1">
                  <a:txBody>
                    <a:bodyPr/>
                    <a:lstStyle/>
                    <a:p>
                      <a:endParaRPr lang="en-GB"/>
                    </a:p>
                  </a:txBody>
                  <a:tcPr/>
                </a:tc>
                <a:tc>
                  <a:txBody>
                    <a:bodyPr/>
                    <a:lstStyle/>
                    <a:p>
                      <a:r>
                        <a:rPr lang="en-GB" sz="1200" b="1">
                          <a:solidFill>
                            <a:srgbClr val="000000"/>
                          </a:solidFill>
                          <a:effectLst/>
                          <a:latin typeface="Calibri"/>
                          <a:ea typeface="Times New Roman" panose="02020603050405020304" pitchFamily="18" charset="0"/>
                          <a:cs typeface="Times New Roman"/>
                        </a:rPr>
                        <a:t>Non- Disabled</a:t>
                      </a:r>
                      <a:endParaRPr lang="en-GB" sz="1400">
                        <a:effectLst/>
                        <a:latin typeface="Calibri"/>
                        <a:ea typeface="Times New Roman" panose="02020603050405020304" pitchFamily="18" charset="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30%</a:t>
                      </a:r>
                      <a:endParaRPr lang="en-GB" sz="140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30%</a:t>
                      </a:r>
                      <a:endParaRPr lang="en-GB" sz="140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a:solidFill>
                            <a:srgbClr val="000000"/>
                          </a:solidFill>
                          <a:effectLst/>
                          <a:latin typeface="Calibri"/>
                          <a:ea typeface="Calibri"/>
                          <a:cs typeface="Calibri"/>
                        </a:rPr>
                        <a:t>28.70%</a:t>
                      </a:r>
                      <a:endParaRPr lang="en-US" sz="1400"/>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algn="ctr" fontAlgn="base"/>
                      <a:r>
                        <a:rPr lang="en-GB" sz="1400">
                          <a:effectLst/>
                          <a:latin typeface="+mn-lt"/>
                          <a:ea typeface="Calibri"/>
                          <a:cs typeface="Calibri"/>
                        </a:rPr>
                        <a:t>27.20%</a:t>
                      </a:r>
                    </a:p>
                  </a:txBody>
                  <a:tcPr marL="68580" marR="68580" marT="0" marB="0" anchor="ct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marL="68580" marR="68580" marT="0" marB="0" anchor="ctr">
                    <a:lnT w="12700" cap="flat" cmpd="sng" algn="ctr">
                      <a:solidFill>
                        <a:srgbClr val="000000"/>
                      </a:solidFill>
                      <a:prstDash val="solid"/>
                      <a:round/>
                      <a:headEnd type="none" w="med" len="med"/>
                      <a:tailEnd type="none" w="med" len="med"/>
                    </a:lnT>
                  </a:tcPr>
                </a:tc>
                <a:tc vMerge="1">
                  <a:txBody>
                    <a:bodyPr/>
                    <a:lstStyle/>
                    <a:p>
                      <a:endParaRPr lang="en-GB"/>
                    </a:p>
                  </a:txBody>
                  <a:tcPr/>
                </a:tc>
                <a:extLst>
                  <a:ext uri="{0D108BD9-81ED-4DB2-BD59-A6C34878D82A}">
                    <a16:rowId xmlns:a16="http://schemas.microsoft.com/office/drawing/2014/main" val="757179904"/>
                  </a:ext>
                </a:extLst>
              </a:tr>
              <a:tr h="625031">
                <a:tc vMerge="1">
                  <a:txBody>
                    <a:bodyPr/>
                    <a:lstStyle/>
                    <a:p>
                      <a:endParaRPr lang="en-GB"/>
                    </a:p>
                  </a:txBody>
                  <a:tcPr>
                    <a:lnT w="12700" cap="flat" cmpd="sng" algn="ctr">
                      <a:solidFill>
                        <a:srgbClr val="000000"/>
                      </a:solidFill>
                      <a:prstDash val="solid"/>
                      <a:round/>
                      <a:headEnd type="none" w="med" len="med"/>
                      <a:tailEnd type="none" w="med" len="med"/>
                    </a:lnT>
                  </a:tcPr>
                </a:tc>
                <a:tc rowSpan="2">
                  <a:txBody>
                    <a:bodyPr/>
                    <a:lstStyle/>
                    <a:p>
                      <a:r>
                        <a:rPr lang="en-GB" sz="1200" b="1">
                          <a:solidFill>
                            <a:srgbClr val="000000"/>
                          </a:solidFill>
                          <a:effectLst/>
                          <a:latin typeface="Calibri"/>
                          <a:ea typeface="Times New Roman" panose="02020603050405020304" pitchFamily="18" charset="0"/>
                          <a:cs typeface="Times New Roman"/>
                        </a:rPr>
                        <a:t>4b</a:t>
                      </a:r>
                    </a:p>
                    <a:p>
                      <a:r>
                        <a:rPr lang="en-GB" sz="1200">
                          <a:solidFill>
                            <a:srgbClr val="000000"/>
                          </a:solidFill>
                          <a:effectLst/>
                          <a:latin typeface="Calibri"/>
                          <a:ea typeface="Times New Roman" panose="02020603050405020304" pitchFamily="18" charset="0"/>
                          <a:cs typeface="Times New Roman"/>
                        </a:rPr>
                        <a:t>%</a:t>
                      </a:r>
                      <a:r>
                        <a:rPr lang="en-GB" sz="1200" spc="5">
                          <a:solidFill>
                            <a:srgbClr val="000000"/>
                          </a:solidFill>
                          <a:effectLst/>
                          <a:latin typeface="Calibri"/>
                          <a:ea typeface="Times New Roman" panose="02020603050405020304" pitchFamily="18" charset="0"/>
                          <a:cs typeface="Times New Roman"/>
                        </a:rPr>
                        <a:t> </a:t>
                      </a:r>
                      <a:r>
                        <a:rPr lang="en-GB" sz="1200" spc="-5">
                          <a:solidFill>
                            <a:srgbClr val="000000"/>
                          </a:solidFill>
                          <a:effectLst/>
                          <a:latin typeface="Calibri"/>
                          <a:ea typeface="Times New Roman" panose="02020603050405020304" pitchFamily="18" charset="0"/>
                          <a:cs typeface="Times New Roman"/>
                        </a:rPr>
                        <a:t>experiencing</a:t>
                      </a:r>
                      <a:r>
                        <a:rPr lang="en-GB" sz="1200">
                          <a:solidFill>
                            <a:srgbClr val="000000"/>
                          </a:solidFill>
                          <a:effectLst/>
                          <a:latin typeface="Calibri"/>
                          <a:ea typeface="Times New Roman" panose="02020603050405020304" pitchFamily="18" charset="0"/>
                          <a:cs typeface="Times New Roman"/>
                        </a:rPr>
                        <a:t> </a:t>
                      </a:r>
                      <a:r>
                        <a:rPr lang="en-GB" sz="1200" spc="-5">
                          <a:solidFill>
                            <a:srgbClr val="000000"/>
                          </a:solidFill>
                          <a:effectLst/>
                          <a:latin typeface="Calibri"/>
                          <a:ea typeface="Times New Roman" panose="02020603050405020304" pitchFamily="18" charset="0"/>
                          <a:cs typeface="Times New Roman"/>
                        </a:rPr>
                        <a:t>harassment, </a:t>
                      </a:r>
                      <a:r>
                        <a:rPr lang="en-GB" sz="1200" spc="-10">
                          <a:solidFill>
                            <a:srgbClr val="000000"/>
                          </a:solidFill>
                          <a:effectLst/>
                          <a:latin typeface="Calibri"/>
                          <a:ea typeface="Times New Roman" panose="02020603050405020304" pitchFamily="18" charset="0"/>
                          <a:cs typeface="Times New Roman"/>
                        </a:rPr>
                        <a:t>bullying</a:t>
                      </a:r>
                      <a:r>
                        <a:rPr lang="en-GB" sz="1200" spc="15">
                          <a:solidFill>
                            <a:srgbClr val="000000"/>
                          </a:solidFill>
                          <a:effectLst/>
                          <a:latin typeface="Calibri"/>
                          <a:ea typeface="Times New Roman" panose="02020603050405020304" pitchFamily="18" charset="0"/>
                          <a:cs typeface="Times New Roman"/>
                        </a:rPr>
                        <a:t> </a:t>
                      </a:r>
                      <a:r>
                        <a:rPr lang="en-GB" sz="1200" spc="-5">
                          <a:solidFill>
                            <a:srgbClr val="000000"/>
                          </a:solidFill>
                          <a:effectLst/>
                          <a:latin typeface="Calibri"/>
                          <a:ea typeface="Times New Roman" panose="02020603050405020304" pitchFamily="18" charset="0"/>
                          <a:cs typeface="Times New Roman"/>
                        </a:rPr>
                        <a:t>or</a:t>
                      </a:r>
                      <a:r>
                        <a:rPr lang="en-GB" sz="1200" spc="100">
                          <a:solidFill>
                            <a:srgbClr val="000000"/>
                          </a:solidFill>
                          <a:effectLst/>
                          <a:latin typeface="Calibri"/>
                          <a:ea typeface="Times New Roman" panose="02020603050405020304" pitchFamily="18" charset="0"/>
                          <a:cs typeface="Times New Roman"/>
                        </a:rPr>
                        <a:t> </a:t>
                      </a:r>
                      <a:r>
                        <a:rPr lang="en-GB" sz="1200" spc="-5">
                          <a:solidFill>
                            <a:srgbClr val="000000"/>
                          </a:solidFill>
                          <a:effectLst/>
                          <a:latin typeface="Calibri"/>
                          <a:ea typeface="Times New Roman" panose="02020603050405020304" pitchFamily="18" charset="0"/>
                          <a:cs typeface="Times New Roman"/>
                        </a:rPr>
                        <a:t>abuse</a:t>
                      </a:r>
                      <a:r>
                        <a:rPr lang="en-GB" sz="1200" spc="-10">
                          <a:solidFill>
                            <a:srgbClr val="000000"/>
                          </a:solidFill>
                          <a:effectLst/>
                          <a:latin typeface="Calibri"/>
                          <a:ea typeface="Times New Roman" panose="02020603050405020304" pitchFamily="18" charset="0"/>
                          <a:cs typeface="Times New Roman"/>
                        </a:rPr>
                        <a:t> </a:t>
                      </a:r>
                      <a:r>
                        <a:rPr lang="en-GB" sz="1200">
                          <a:solidFill>
                            <a:srgbClr val="000000"/>
                          </a:solidFill>
                          <a:effectLst/>
                          <a:latin typeface="Calibri"/>
                          <a:ea typeface="Times New Roman" panose="02020603050405020304" pitchFamily="18" charset="0"/>
                          <a:cs typeface="Times New Roman"/>
                        </a:rPr>
                        <a:t>from</a:t>
                      </a:r>
                      <a:r>
                        <a:rPr lang="en-GB" sz="1200" spc="-15">
                          <a:solidFill>
                            <a:srgbClr val="000000"/>
                          </a:solidFill>
                          <a:effectLst/>
                          <a:latin typeface="Calibri"/>
                          <a:ea typeface="Times New Roman" panose="02020603050405020304" pitchFamily="18" charset="0"/>
                          <a:cs typeface="Times New Roman"/>
                        </a:rPr>
                        <a:t> </a:t>
                      </a:r>
                      <a:r>
                        <a:rPr lang="en-GB" sz="1200" spc="-5">
                          <a:solidFill>
                            <a:srgbClr val="000000"/>
                          </a:solidFill>
                          <a:effectLst/>
                          <a:latin typeface="Calibri"/>
                          <a:ea typeface="Times New Roman" panose="02020603050405020304" pitchFamily="18" charset="0"/>
                          <a:cs typeface="Times New Roman"/>
                        </a:rPr>
                        <a:t>managers</a:t>
                      </a:r>
                      <a:r>
                        <a:rPr lang="en-GB" sz="1200" spc="-10">
                          <a:solidFill>
                            <a:srgbClr val="000000"/>
                          </a:solidFill>
                          <a:effectLst/>
                          <a:latin typeface="Calibri"/>
                          <a:ea typeface="Times New Roman" panose="02020603050405020304" pitchFamily="18" charset="0"/>
                          <a:cs typeface="Times New Roman"/>
                        </a:rPr>
                        <a:t> </a:t>
                      </a:r>
                      <a:r>
                        <a:rPr lang="en-GB" sz="1200" spc="-5">
                          <a:solidFill>
                            <a:srgbClr val="000000"/>
                          </a:solidFill>
                          <a:effectLst/>
                          <a:latin typeface="Calibri"/>
                          <a:ea typeface="Times New Roman" panose="02020603050405020304" pitchFamily="18" charset="0"/>
                          <a:cs typeface="Times New Roman"/>
                        </a:rPr>
                        <a:t>in</a:t>
                      </a:r>
                      <a:r>
                        <a:rPr lang="en-GB" sz="1200" spc="-10">
                          <a:solidFill>
                            <a:srgbClr val="000000"/>
                          </a:solidFill>
                          <a:effectLst/>
                          <a:latin typeface="Calibri"/>
                          <a:ea typeface="Times New Roman" panose="02020603050405020304" pitchFamily="18" charset="0"/>
                          <a:cs typeface="Times New Roman"/>
                        </a:rPr>
                        <a:t> </a:t>
                      </a:r>
                      <a:r>
                        <a:rPr lang="en-GB" sz="1200">
                          <a:solidFill>
                            <a:srgbClr val="000000"/>
                          </a:solidFill>
                          <a:effectLst/>
                          <a:latin typeface="Calibri"/>
                          <a:ea typeface="Times New Roman" panose="02020603050405020304" pitchFamily="18" charset="0"/>
                          <a:cs typeface="Times New Roman"/>
                        </a:rPr>
                        <a:t>the </a:t>
                      </a:r>
                      <a:r>
                        <a:rPr lang="en-GB" sz="1200" spc="-5">
                          <a:solidFill>
                            <a:srgbClr val="000000"/>
                          </a:solidFill>
                          <a:effectLst/>
                          <a:latin typeface="Calibri"/>
                          <a:ea typeface="Times New Roman" panose="02020603050405020304" pitchFamily="18" charset="0"/>
                          <a:cs typeface="Times New Roman"/>
                        </a:rPr>
                        <a:t>last 12</a:t>
                      </a:r>
                      <a:r>
                        <a:rPr lang="en-GB" sz="1200" spc="-10">
                          <a:solidFill>
                            <a:srgbClr val="000000"/>
                          </a:solidFill>
                          <a:effectLst/>
                          <a:latin typeface="Calibri"/>
                          <a:ea typeface="Times New Roman" panose="02020603050405020304" pitchFamily="18" charset="0"/>
                          <a:cs typeface="Times New Roman"/>
                        </a:rPr>
                        <a:t> </a:t>
                      </a:r>
                      <a:r>
                        <a:rPr lang="en-GB" sz="1200" spc="-5">
                          <a:solidFill>
                            <a:srgbClr val="000000"/>
                          </a:solidFill>
                          <a:effectLst/>
                          <a:latin typeface="Calibri"/>
                          <a:ea typeface="Times New Roman" panose="02020603050405020304" pitchFamily="18" charset="0"/>
                          <a:cs typeface="Times New Roman"/>
                        </a:rPr>
                        <a:t>months</a:t>
                      </a:r>
                      <a:endParaRPr lang="en-GB" sz="1400">
                        <a:effectLst/>
                        <a:latin typeface="Calibri"/>
                        <a:ea typeface="Times New Roman" panose="02020603050405020304" pitchFamily="18" charset="0"/>
                        <a:cs typeface="Times New Roman"/>
                      </a:endParaRPr>
                    </a:p>
                  </a:txBody>
                  <a:tcPr marL="68580" marR="68580" marT="0" marB="0" anchor="ctr">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200" b="1">
                          <a:solidFill>
                            <a:srgbClr val="000000"/>
                          </a:solidFill>
                          <a:effectLst/>
                          <a:latin typeface="Calibri"/>
                          <a:ea typeface="Times New Roman" panose="02020603050405020304" pitchFamily="18" charset="0"/>
                          <a:cs typeface="Times New Roman"/>
                        </a:rPr>
                        <a:t>Disabled</a:t>
                      </a:r>
                      <a:endParaRPr lang="en-GB" sz="1400">
                        <a:effectLst/>
                        <a:latin typeface="Calibri"/>
                        <a:ea typeface="Times New Roman" panose="02020603050405020304" pitchFamily="18" charset="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18%</a:t>
                      </a:r>
                      <a:endParaRPr lang="en-GB" sz="140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a:solidFill>
                            <a:srgbClr val="000000"/>
                          </a:solidFill>
                          <a:effectLst/>
                          <a:latin typeface="Calibri"/>
                          <a:ea typeface="Times New Roman" panose="02020603050405020304" pitchFamily="18" charset="0"/>
                          <a:cs typeface="Calibri"/>
                        </a:rPr>
                        <a:t>20%</a:t>
                      </a:r>
                      <a:endParaRPr lang="en-GB" sz="140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a:solidFill>
                            <a:srgbClr val="000000"/>
                          </a:solidFill>
                          <a:effectLst/>
                          <a:latin typeface="Calibri"/>
                          <a:ea typeface="Calibri"/>
                          <a:cs typeface="Calibri"/>
                        </a:rPr>
                        <a:t>14.20%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lnB>
                  </a:tcPr>
                </a:tc>
                <a:tc>
                  <a:txBody>
                    <a:bodyPr/>
                    <a:lstStyle/>
                    <a:p>
                      <a:pPr algn="ctr" fontAlgn="base"/>
                      <a:r>
                        <a:rPr lang="en-GB" sz="1400">
                          <a:effectLst/>
                          <a:latin typeface="+mn-lt"/>
                          <a:ea typeface="Calibri"/>
                          <a:cs typeface="Calibri"/>
                        </a:rPr>
                        <a:t>17.20%</a:t>
                      </a:r>
                    </a:p>
                  </a:txBody>
                  <a:tcPr marL="68580" marR="68580" marT="0" marB="0" anchor="ct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lvl="0" algn="ctr">
                        <a:buNone/>
                      </a:pPr>
                      <a:r>
                        <a:rPr lang="en-GB" sz="1100" b="1" i="0" u="none" strike="noStrike" noProof="0">
                          <a:solidFill>
                            <a:srgbClr val="FF0000"/>
                          </a:solidFill>
                          <a:effectLst/>
                          <a:latin typeface="Calibri"/>
                        </a:rPr>
                        <a:t>↓</a:t>
                      </a:r>
                      <a:endParaRPr lang="en-GB" sz="1200">
                        <a:solidFill>
                          <a:schemeClr val="tx1"/>
                        </a:solidFill>
                        <a:effectLst/>
                        <a:latin typeface="Times New Roman"/>
                        <a:ea typeface="Calibri"/>
                        <a:cs typeface="Calibri"/>
                      </a:endParaRPr>
                    </a:p>
                  </a:txBody>
                  <a:tcPr marL="68580" marR="68580" marT="0" marB="0" anchor="ctr"/>
                </a:tc>
                <a:tc rowSpan="2">
                  <a:txBody>
                    <a:bodyPr/>
                    <a:lstStyle/>
                    <a:p>
                      <a:pPr lvl="0">
                        <a:buNone/>
                      </a:pPr>
                      <a:r>
                        <a:rPr lang="en-GB" sz="1200">
                          <a:effectLst/>
                          <a:latin typeface="Calibri"/>
                          <a:ea typeface="Calibri"/>
                          <a:cs typeface="Times New Roman"/>
                        </a:rPr>
                        <a:t>There has been no change in the experiences of non-disabled staff. However, the metric has declined for disabled staff, with the equity gap widening by 3% since 2024. </a:t>
                      </a:r>
                    </a:p>
                  </a:txBody>
                  <a:tcPr marL="68580" marR="68580" marT="0" marB="0" anchor="ctr">
                    <a:lnR w="12700">
                      <a:solidFill>
                        <a:srgbClr val="000000"/>
                      </a:solidFill>
                    </a:lnR>
                    <a:lnT w="12700">
                      <a:solidFill>
                        <a:srgbClr val="000000"/>
                      </a:solidFill>
                    </a:lnT>
                    <a:lnB w="12700">
                      <a:solidFill>
                        <a:srgbClr val="000000"/>
                      </a:solidFill>
                    </a:lnB>
                  </a:tcPr>
                </a:tc>
                <a:extLst>
                  <a:ext uri="{0D108BD9-81ED-4DB2-BD59-A6C34878D82A}">
                    <a16:rowId xmlns:a16="http://schemas.microsoft.com/office/drawing/2014/main" val="3157661440"/>
                  </a:ext>
                </a:extLst>
              </a:tr>
              <a:tr h="493853">
                <a:tc vMerge="1">
                  <a:txBody>
                    <a:bodyPr/>
                    <a:lstStyle/>
                    <a:p>
                      <a:endParaRPr lang="en-GB"/>
                    </a:p>
                  </a:txBody>
                  <a:tcPr>
                    <a:lnT w="12700" cap="flat" cmpd="sng" algn="ctr">
                      <a:solidFill>
                        <a:srgbClr val="000000"/>
                      </a:solidFill>
                      <a:prstDash val="solid"/>
                      <a:round/>
                      <a:headEnd type="none" w="med" len="med"/>
                      <a:tailEnd type="none" w="med" len="med"/>
                    </a:lnT>
                  </a:tcPr>
                </a:tc>
                <a:tc vMerge="1">
                  <a:txBody>
                    <a:bodyPr/>
                    <a:lstStyle/>
                    <a:p>
                      <a:endParaRPr lang="en-GB"/>
                    </a:p>
                  </a:txBody>
                  <a:tcPr>
                    <a:lnT w="12700" cap="flat" cmpd="sng" algn="ctr">
                      <a:solidFill>
                        <a:srgbClr val="000000"/>
                      </a:solidFill>
                      <a:prstDash val="solid"/>
                      <a:round/>
                      <a:headEnd type="none" w="med" len="med"/>
                      <a:tailEnd type="none" w="med" len="med"/>
                    </a:lnT>
                  </a:tcPr>
                </a:tc>
                <a:tc>
                  <a:txBody>
                    <a:bodyPr/>
                    <a:lstStyle/>
                    <a:p>
                      <a:r>
                        <a:rPr lang="en-GB" sz="1200" b="1">
                          <a:solidFill>
                            <a:srgbClr val="000000"/>
                          </a:solidFill>
                          <a:effectLst/>
                          <a:latin typeface="Calibri"/>
                          <a:ea typeface="Times New Roman" panose="02020603050405020304" pitchFamily="18" charset="0"/>
                          <a:cs typeface="Times New Roman"/>
                        </a:rPr>
                        <a:t>Non- Disabled</a:t>
                      </a:r>
                      <a:endParaRPr lang="en-GB" sz="1400">
                        <a:effectLst/>
                        <a:latin typeface="Calibri"/>
                        <a:ea typeface="Times New Roman" panose="02020603050405020304" pitchFamily="18" charset="0"/>
                        <a:cs typeface="Times New Roman"/>
                      </a:endParaRPr>
                    </a:p>
                  </a:txBody>
                  <a:tcPr marL="68580" marR="68580" marT="0" marB="0" anchor="ctr">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9%</a:t>
                      </a:r>
                      <a:endParaRPr lang="en-GB" sz="140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12%</a:t>
                      </a:r>
                      <a:endParaRPr lang="en-GB" sz="140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a:solidFill>
                            <a:srgbClr val="000000"/>
                          </a:solidFill>
                          <a:effectLst/>
                          <a:latin typeface="Calibri"/>
                          <a:ea typeface="Calibri"/>
                          <a:cs typeface="Calibri"/>
                        </a:rPr>
                        <a:t>9%</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lnB>
                  </a:tcPr>
                </a:tc>
                <a:tc>
                  <a:txBody>
                    <a:bodyPr/>
                    <a:lstStyle/>
                    <a:p>
                      <a:pPr algn="ctr" fontAlgn="base"/>
                      <a:r>
                        <a:rPr lang="en-GB" sz="1400">
                          <a:effectLst/>
                          <a:latin typeface="+mn-lt"/>
                          <a:ea typeface="Calibri"/>
                          <a:cs typeface="Calibri"/>
                        </a:rPr>
                        <a:t>9%</a:t>
                      </a:r>
                    </a:p>
                  </a:txBody>
                  <a:tcPr marL="68580" marR="68580" marT="0" marB="0" anchor="ct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marL="68580" marR="68580" marT="0" marB="0" anchor="ctr"/>
                </a:tc>
                <a:tc vMerge="1">
                  <a:txBody>
                    <a:bodyPr/>
                    <a:lstStyle/>
                    <a:p>
                      <a:endParaRPr lang="en-GB"/>
                    </a:p>
                  </a:txBody>
                  <a:tcPr>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2106438061"/>
                  </a:ext>
                </a:extLst>
              </a:tr>
              <a:tr h="559417">
                <a:tc vMerge="1">
                  <a:txBody>
                    <a:bodyPr/>
                    <a:lstStyle/>
                    <a:p>
                      <a:endParaRPr lang="en-GB"/>
                    </a:p>
                  </a:txBody>
                  <a:tcPr>
                    <a:lnT w="12700" cap="flat" cmpd="sng" algn="ctr">
                      <a:solidFill>
                        <a:srgbClr val="000000"/>
                      </a:solidFill>
                      <a:prstDash val="solid"/>
                      <a:round/>
                      <a:headEnd type="none" w="med" len="med"/>
                      <a:tailEnd type="none" w="med" len="med"/>
                    </a:lnT>
                  </a:tcPr>
                </a:tc>
                <a:tc rowSpan="2">
                  <a:txBody>
                    <a:bodyPr/>
                    <a:lstStyle/>
                    <a:p>
                      <a:r>
                        <a:rPr lang="en-GB" sz="1200" b="1">
                          <a:solidFill>
                            <a:srgbClr val="000000"/>
                          </a:solidFill>
                          <a:effectLst/>
                          <a:latin typeface="Calibri"/>
                          <a:ea typeface="Times New Roman" panose="02020603050405020304" pitchFamily="18" charset="0"/>
                          <a:cs typeface="Times New Roman"/>
                        </a:rPr>
                        <a:t>4c</a:t>
                      </a:r>
                    </a:p>
                    <a:p>
                      <a:r>
                        <a:rPr lang="en-GB" sz="1200">
                          <a:solidFill>
                            <a:srgbClr val="000000"/>
                          </a:solidFill>
                          <a:effectLst/>
                          <a:latin typeface="Calibri"/>
                          <a:ea typeface="Times New Roman" panose="02020603050405020304" pitchFamily="18" charset="0"/>
                          <a:cs typeface="Times New Roman"/>
                        </a:rPr>
                        <a:t>% of staff experiencing harassment, bullying or abuse from other colleagues in the last 12 months </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200" b="1">
                          <a:solidFill>
                            <a:srgbClr val="000000"/>
                          </a:solidFill>
                          <a:effectLst/>
                          <a:latin typeface="Calibri"/>
                          <a:ea typeface="Times New Roman" panose="02020603050405020304" pitchFamily="18" charset="0"/>
                          <a:cs typeface="Times New Roman"/>
                        </a:rPr>
                        <a:t>Disabled</a:t>
                      </a:r>
                      <a:endParaRPr lang="en-GB" sz="1400">
                        <a:effectLst/>
                        <a:latin typeface="Calibri"/>
                        <a:ea typeface="Times New Roman" panose="02020603050405020304" pitchFamily="18" charset="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23%</a:t>
                      </a:r>
                      <a:endParaRPr lang="en-GB" sz="140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26%</a:t>
                      </a:r>
                      <a:endParaRPr lang="en-GB" sz="140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a:solidFill>
                            <a:srgbClr val="000000"/>
                          </a:solidFill>
                          <a:effectLst/>
                          <a:latin typeface="Calibri"/>
                          <a:ea typeface="Calibri"/>
                          <a:cs typeface="Calibri"/>
                        </a:rPr>
                        <a:t>23.10%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lnB>
                  </a:tcPr>
                </a:tc>
                <a:tc>
                  <a:txBody>
                    <a:bodyPr/>
                    <a:lstStyle/>
                    <a:p>
                      <a:pPr algn="ctr" fontAlgn="base"/>
                      <a:r>
                        <a:rPr lang="en-GB" sz="1400">
                          <a:effectLst/>
                          <a:latin typeface="+mn-lt"/>
                          <a:ea typeface="Calibri"/>
                          <a:cs typeface="Calibri"/>
                        </a:rPr>
                        <a:t>22.30%</a:t>
                      </a:r>
                    </a:p>
                  </a:txBody>
                  <a:tcPr marL="68580" marR="68580" marT="0" marB="0" anchor="ct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lvl="0" algn="ctr">
                        <a:buNone/>
                      </a:pPr>
                      <a:r>
                        <a:rPr lang="en-GB" sz="1200" b="1" i="0" u="none" strike="noStrike" noProof="0">
                          <a:solidFill>
                            <a:srgbClr val="00B050"/>
                          </a:solidFill>
                          <a:effectLst/>
                          <a:latin typeface="Calibri"/>
                        </a:rPr>
                        <a:t>↑</a:t>
                      </a:r>
                      <a:endParaRPr lang="en-US"/>
                    </a:p>
                  </a:txBody>
                  <a:tcPr marL="68580" marR="68580" marT="0" marB="0" anchor="ctr"/>
                </a:tc>
                <a:tc rowSpan="2">
                  <a:txBody>
                    <a:bodyPr/>
                    <a:lstStyle/>
                    <a:p>
                      <a:pPr lvl="0">
                        <a:buNone/>
                      </a:pPr>
                      <a:r>
                        <a:rPr lang="en-GB" sz="1200">
                          <a:effectLst/>
                          <a:latin typeface="Calibri"/>
                          <a:ea typeface="Calibri"/>
                          <a:cs typeface="Times New Roman"/>
                        </a:rPr>
                        <a:t>Slight improvement has been shown for the experiences of disabled staff, whilst the experience of non-disabled staff showed no change. The equity gap has narrowed slightly, from 8.5% in 2024 to 7.6%.</a:t>
                      </a:r>
                    </a:p>
                  </a:txBody>
                  <a:tcPr marL="68580" marR="68580" marT="0" marB="0" anchor="ctr">
                    <a:lnR w="12700">
                      <a:solidFill>
                        <a:srgbClr val="000000"/>
                      </a:solidFill>
                    </a:lnR>
                    <a:lnT w="12700">
                      <a:solidFill>
                        <a:srgbClr val="000000"/>
                      </a:solidFill>
                    </a:lnT>
                    <a:lnB w="12700">
                      <a:solidFill>
                        <a:srgbClr val="000000"/>
                      </a:solidFill>
                    </a:lnB>
                  </a:tcPr>
                </a:tc>
                <a:extLst>
                  <a:ext uri="{0D108BD9-81ED-4DB2-BD59-A6C34878D82A}">
                    <a16:rowId xmlns:a16="http://schemas.microsoft.com/office/drawing/2014/main" val="151639129"/>
                  </a:ext>
                </a:extLst>
              </a:tr>
              <a:tr h="441683">
                <a:tc vMerge="1">
                  <a:txBody>
                    <a:bodyPr/>
                    <a:lstStyle/>
                    <a:p>
                      <a:endParaRPr lang="en-GB"/>
                    </a:p>
                  </a:txBody>
                  <a:tcPr/>
                </a:tc>
                <a:tc vMerge="1">
                  <a:txBody>
                    <a:bodyPr/>
                    <a:lstStyle/>
                    <a:p>
                      <a:endParaRPr lang="en-GB"/>
                    </a:p>
                  </a:txBody>
                  <a:tcPr/>
                </a:tc>
                <a:tc>
                  <a:txBody>
                    <a:bodyPr/>
                    <a:lstStyle/>
                    <a:p>
                      <a:r>
                        <a:rPr lang="en-GB" sz="1200" b="1">
                          <a:solidFill>
                            <a:srgbClr val="000000"/>
                          </a:solidFill>
                          <a:effectLst/>
                          <a:latin typeface="Calibri"/>
                          <a:ea typeface="Times New Roman" panose="02020603050405020304" pitchFamily="18" charset="0"/>
                          <a:cs typeface="Times New Roman"/>
                        </a:rPr>
                        <a:t>Non- Disabled</a:t>
                      </a:r>
                      <a:endParaRPr lang="en-GB" sz="1400">
                        <a:effectLst/>
                        <a:latin typeface="Calibri"/>
                        <a:ea typeface="Times New Roman" panose="02020603050405020304" pitchFamily="18" charset="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14%</a:t>
                      </a:r>
                      <a:endParaRPr lang="en-GB" sz="140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16%</a:t>
                      </a:r>
                      <a:endParaRPr lang="en-GB" sz="140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a:solidFill>
                            <a:srgbClr val="000000"/>
                          </a:solidFill>
                          <a:effectLst/>
                          <a:latin typeface="Calibri"/>
                          <a:ea typeface="Calibri"/>
                          <a:cs typeface="Calibri"/>
                        </a:rPr>
                        <a:t>14.60%</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algn="ctr" fontAlgn="base"/>
                      <a:r>
                        <a:rPr lang="en-GB" sz="1400">
                          <a:effectLst/>
                          <a:latin typeface="+mn-lt"/>
                          <a:ea typeface="Calibri"/>
                          <a:cs typeface="Calibri"/>
                        </a:rPr>
                        <a:t>14.70%</a:t>
                      </a:r>
                    </a:p>
                  </a:txBody>
                  <a:tcPr marL="68580" marR="68580" marT="0" marB="0" anchor="ct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marL="68580" marR="68580" marT="0" marB="0" anchor="ctr"/>
                </a:tc>
                <a:tc vMerge="1">
                  <a:txBody>
                    <a:bodyPr/>
                    <a:lstStyle/>
                    <a:p>
                      <a:endParaRPr lang="en-GB"/>
                    </a:p>
                  </a:txBody>
                  <a:tcPr/>
                </a:tc>
                <a:extLst>
                  <a:ext uri="{0D108BD9-81ED-4DB2-BD59-A6C34878D82A}">
                    <a16:rowId xmlns:a16="http://schemas.microsoft.com/office/drawing/2014/main" val="33475350"/>
                  </a:ext>
                </a:extLst>
              </a:tr>
              <a:tr h="327949">
                <a:tc vMerge="1">
                  <a:txBody>
                    <a:bodyPr/>
                    <a:lstStyle/>
                    <a:p>
                      <a:endParaRPr lang="en-GB"/>
                    </a:p>
                  </a:txBody>
                  <a:tcPr/>
                </a:tc>
                <a:tc rowSpan="2">
                  <a:txBody>
                    <a:bodyPr/>
                    <a:lstStyle/>
                    <a:p>
                      <a:r>
                        <a:rPr lang="en-GB" sz="1200" b="1">
                          <a:solidFill>
                            <a:srgbClr val="000000"/>
                          </a:solidFill>
                          <a:effectLst/>
                          <a:latin typeface="Calibri"/>
                          <a:ea typeface="Times New Roman" panose="02020603050405020304" pitchFamily="18" charset="0"/>
                          <a:cs typeface="Times New Roman"/>
                        </a:rPr>
                        <a:t>4d</a:t>
                      </a:r>
                    </a:p>
                    <a:p>
                      <a:r>
                        <a:rPr lang="en-GB" sz="1200">
                          <a:solidFill>
                            <a:srgbClr val="000000"/>
                          </a:solidFill>
                          <a:effectLst/>
                          <a:latin typeface="Calibri"/>
                          <a:ea typeface="Times New Roman" panose="02020603050405020304" pitchFamily="18" charset="0"/>
                          <a:cs typeface="Times New Roman"/>
                        </a:rPr>
                        <a:t>% of staff saying that the last time they experienced harassment, bullying or abuse at work, they or a colleague reported it in the last 12 months</a:t>
                      </a:r>
                      <a:endParaRPr lang="en-GB" sz="1400">
                        <a:effectLst/>
                        <a:latin typeface="Calibri"/>
                        <a:ea typeface="Times New Roman" panose="02020603050405020304" pitchFamily="18" charset="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200" b="1">
                          <a:solidFill>
                            <a:srgbClr val="000000"/>
                          </a:solidFill>
                          <a:effectLst/>
                          <a:latin typeface="Calibri"/>
                          <a:ea typeface="Times New Roman" panose="02020603050405020304" pitchFamily="18" charset="0"/>
                          <a:cs typeface="Times New Roman"/>
                        </a:rPr>
                        <a:t>Disabled</a:t>
                      </a:r>
                      <a:endParaRPr lang="en-GB" sz="1400">
                        <a:effectLst/>
                        <a:latin typeface="Calibri"/>
                        <a:ea typeface="Times New Roman" panose="02020603050405020304" pitchFamily="18" charset="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60%</a:t>
                      </a:r>
                      <a:endParaRPr lang="en-GB" sz="140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56%</a:t>
                      </a:r>
                      <a:endParaRPr lang="en-GB" sz="140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a:solidFill>
                            <a:srgbClr val="000000"/>
                          </a:solidFill>
                          <a:effectLst/>
                          <a:latin typeface="Calibri"/>
                          <a:ea typeface="Calibri"/>
                          <a:cs typeface="Calibri"/>
                        </a:rPr>
                        <a:t>59.90%</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algn="ctr" fontAlgn="base"/>
                      <a:r>
                        <a:rPr lang="en-GB" sz="1400">
                          <a:effectLst/>
                          <a:latin typeface="+mn-lt"/>
                          <a:ea typeface="Calibri"/>
                          <a:cs typeface="Calibri"/>
                        </a:rPr>
                        <a:t>59.70%</a:t>
                      </a:r>
                    </a:p>
                  </a:txBody>
                  <a:tcPr marL="68580" marR="68580" marT="0" marB="0" anchor="ct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lvl="0" algn="ctr">
                        <a:buNone/>
                      </a:pPr>
                      <a:r>
                        <a:rPr lang="en-GB" sz="1100" b="1" i="0" u="none" strike="noStrike" noProof="0">
                          <a:solidFill>
                            <a:srgbClr val="FF0000"/>
                          </a:solidFill>
                          <a:effectLst/>
                          <a:latin typeface="Calibri"/>
                        </a:rPr>
                        <a:t>↓</a:t>
                      </a:r>
                      <a:endParaRPr lang="en-US"/>
                    </a:p>
                  </a:txBody>
                  <a:tcPr marL="68580" marR="68580" marT="0" marB="0" anchor="ctr"/>
                </a:tc>
                <a:tc rowSpan="2">
                  <a:txBody>
                    <a:bodyPr/>
                    <a:lstStyle/>
                    <a:p>
                      <a:pPr lvl="0">
                        <a:buNone/>
                      </a:pPr>
                      <a:r>
                        <a:rPr lang="en-GB" sz="1200">
                          <a:effectLst/>
                          <a:latin typeface="Calibri"/>
                          <a:ea typeface="Calibri"/>
                          <a:cs typeface="Times New Roman"/>
                        </a:rPr>
                        <a:t>There has been little change in our reporting for this metric for disabled staff. The equity gap has widened slightly, from 2% in 2024 to 3.2% in 2025. Among age groups, disabled staff aged 41-50 had the highest percentage for reporting harassment, bullying and abuse. </a:t>
                      </a:r>
                    </a:p>
                  </a:txBody>
                  <a:tcPr marL="68580" marR="68580" marT="0" marB="0" anchor="ctr">
                    <a:lnR w="12700">
                      <a:solidFill>
                        <a:srgbClr val="000000"/>
                      </a:solidFill>
                    </a:lnR>
                    <a:lnT w="12700">
                      <a:solidFill>
                        <a:srgbClr val="000000"/>
                      </a:solidFill>
                    </a:lnT>
                    <a:lnB w="12700">
                      <a:solidFill>
                        <a:srgbClr val="000000"/>
                      </a:solidFill>
                    </a:lnB>
                  </a:tcPr>
                </a:tc>
                <a:extLst>
                  <a:ext uri="{0D108BD9-81ED-4DB2-BD59-A6C34878D82A}">
                    <a16:rowId xmlns:a16="http://schemas.microsoft.com/office/drawing/2014/main" val="1786840157"/>
                  </a:ext>
                </a:extLst>
              </a:tr>
              <a:tr h="0">
                <a:tc vMerge="1">
                  <a:txBody>
                    <a:bodyPr/>
                    <a:lstStyle/>
                    <a:p>
                      <a:endParaRPr lang="en-GB"/>
                    </a:p>
                  </a:txBody>
                  <a:tcPr>
                    <a:lnT w="12700" cap="flat" cmpd="sng" algn="ctr">
                      <a:solidFill>
                        <a:srgbClr val="000000"/>
                      </a:solidFill>
                      <a:prstDash val="solid"/>
                      <a:round/>
                      <a:headEnd type="none" w="med" len="med"/>
                      <a:tailEnd type="none" w="med" len="med"/>
                    </a:lnT>
                  </a:tcPr>
                </a:tc>
                <a:tc vMerge="1">
                  <a:txBody>
                    <a:bodyPr/>
                    <a:lstStyle/>
                    <a:p>
                      <a:endParaRPr lang="en-GB"/>
                    </a:p>
                  </a:txBody>
                  <a:tcPr>
                    <a:lnT w="12700" cap="flat" cmpd="sng" algn="ctr">
                      <a:solidFill>
                        <a:srgbClr val="000000"/>
                      </a:solidFill>
                      <a:prstDash val="solid"/>
                      <a:round/>
                      <a:headEnd type="none" w="med" len="med"/>
                      <a:tailEnd type="none" w="med" len="med"/>
                    </a:lnT>
                  </a:tcPr>
                </a:tc>
                <a:tc>
                  <a:txBody>
                    <a:bodyPr/>
                    <a:lstStyle/>
                    <a:p>
                      <a:r>
                        <a:rPr lang="en-GB" sz="1200" b="1">
                          <a:solidFill>
                            <a:srgbClr val="000000"/>
                          </a:solidFill>
                          <a:effectLst/>
                          <a:latin typeface="Calibri"/>
                          <a:ea typeface="Times New Roman" panose="02020603050405020304" pitchFamily="18" charset="0"/>
                          <a:cs typeface="Times New Roman"/>
                        </a:rPr>
                        <a:t>Non- Disabled</a:t>
                      </a:r>
                      <a:endParaRPr lang="en-GB" sz="1400">
                        <a:effectLst/>
                        <a:latin typeface="Calibri"/>
                        <a:ea typeface="Times New Roman" panose="02020603050405020304" pitchFamily="18" charset="0"/>
                        <a:cs typeface="Times New Roman"/>
                      </a:endParaRPr>
                    </a:p>
                  </a:txBody>
                  <a:tcPr marL="68580" marR="68580" marT="0" marB="0" anchor="ctr">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64%</a:t>
                      </a:r>
                      <a:endParaRPr lang="en-GB" sz="140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57%</a:t>
                      </a:r>
                      <a:endParaRPr lang="en-GB" sz="140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a:solidFill>
                            <a:srgbClr val="000000"/>
                          </a:solidFill>
                          <a:effectLst/>
                          <a:latin typeface="Calibri"/>
                          <a:ea typeface="Calibri"/>
                          <a:cs typeface="Calibri"/>
                        </a:rPr>
                        <a:t>61.90%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lnB>
                  </a:tcPr>
                </a:tc>
                <a:tc>
                  <a:txBody>
                    <a:bodyPr/>
                    <a:lstStyle/>
                    <a:p>
                      <a:pPr algn="ctr" fontAlgn="base"/>
                      <a:r>
                        <a:rPr lang="en-GB" sz="1400">
                          <a:effectLst/>
                          <a:latin typeface="+mn-lt"/>
                          <a:ea typeface="Calibri"/>
                          <a:cs typeface="Calibri"/>
                        </a:rPr>
                        <a:t>62.90%</a:t>
                      </a:r>
                    </a:p>
                  </a:txBody>
                  <a:tcPr marL="68580" marR="68580" marT="0" marB="0" anchor="ct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marL="68580" marR="68580" marT="0" marB="0" anchor="ctr"/>
                </a:tc>
                <a:tc vMerge="1">
                  <a:txBody>
                    <a:bodyPr/>
                    <a:lstStyle/>
                    <a:p>
                      <a:endParaRPr lang="en-GB"/>
                    </a:p>
                  </a:txBody>
                  <a:tcPr>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798924539"/>
                  </a:ext>
                </a:extLst>
              </a:tr>
            </a:tbl>
          </a:graphicData>
        </a:graphic>
      </p:graphicFrame>
      <p:sp>
        <p:nvSpPr>
          <p:cNvPr id="6" name="TextBox 5">
            <a:extLst>
              <a:ext uri="{FF2B5EF4-FFF2-40B4-BE49-F238E27FC236}">
                <a16:creationId xmlns:a16="http://schemas.microsoft.com/office/drawing/2014/main" id="{BC50D271-A9E0-A571-0497-CE652275A6F2}"/>
              </a:ext>
            </a:extLst>
          </p:cNvPr>
          <p:cNvSpPr txBox="1"/>
          <p:nvPr/>
        </p:nvSpPr>
        <p:spPr>
          <a:xfrm>
            <a:off x="648629" y="219995"/>
            <a:ext cx="9532434" cy="1261884"/>
          </a:xfrm>
          <a:prstGeom prst="rect">
            <a:avLst/>
          </a:prstGeom>
          <a:noFill/>
        </p:spPr>
        <p:txBody>
          <a:bodyPr wrap="square">
            <a:spAutoFit/>
          </a:bodyPr>
          <a:lstStyle/>
          <a:p>
            <a:r>
              <a:rPr lang="en-GB" sz="1600" b="1">
                <a:solidFill>
                  <a:srgbClr val="1E477C"/>
                </a:solidFill>
                <a:effectLst/>
                <a:latin typeface="Calibri" panose="020F0502020204030204" pitchFamily="34" charset="0"/>
                <a:ea typeface="Times New Roman" panose="02020603050405020304" pitchFamily="18" charset="0"/>
              </a:rPr>
              <a:t>WORKFORCE DISABILITY EQUALITY STANDARD (WDES) REPORT </a:t>
            </a:r>
            <a:endParaRPr lang="en-GB" sz="1200">
              <a:effectLst/>
              <a:latin typeface="Times New Roman" panose="02020603050405020304" pitchFamily="18" charset="0"/>
              <a:ea typeface="Times New Roman" panose="02020603050405020304" pitchFamily="18" charset="0"/>
            </a:endParaRPr>
          </a:p>
          <a:p>
            <a:endParaRPr lang="en-GB" sz="1800" b="1">
              <a:solidFill>
                <a:srgbClr val="1E477C"/>
              </a:solidFill>
              <a:effectLst/>
              <a:latin typeface="Calibri" panose="020F0502020204030204" pitchFamily="34" charset="0"/>
              <a:ea typeface="Times New Roman" panose="02020603050405020304" pitchFamily="18" charset="0"/>
            </a:endParaRPr>
          </a:p>
          <a:p>
            <a:r>
              <a:rPr lang="en-GB" sz="2400" b="1">
                <a:solidFill>
                  <a:srgbClr val="1E477C"/>
                </a:solidFill>
                <a:effectLst/>
                <a:latin typeface="Calibri" panose="020F0502020204030204" pitchFamily="34" charset="0"/>
                <a:ea typeface="Times New Roman" panose="02020603050405020304" pitchFamily="18" charset="0"/>
              </a:rPr>
              <a:t>National NHS Staff Survey Metric 4</a:t>
            </a:r>
          </a:p>
          <a:p>
            <a:r>
              <a:rPr lang="en-GB" sz="1600">
                <a:latin typeface="ArialMT"/>
              </a:rPr>
              <a:t>The following Staff Survey Metrics, compare the responses for both Disabled and non-disabled staff.</a:t>
            </a:r>
            <a:endParaRPr lang="en-GB" sz="2000"/>
          </a:p>
        </p:txBody>
      </p:sp>
      <p:pic>
        <p:nvPicPr>
          <p:cNvPr id="8" name="Picture 7" descr="Logo&#10;&#10;Description automatically generated">
            <a:extLst>
              <a:ext uri="{FF2B5EF4-FFF2-40B4-BE49-F238E27FC236}">
                <a16:creationId xmlns:a16="http://schemas.microsoft.com/office/drawing/2014/main" id="{2C0BA853-0829-89B8-199C-7AB87ADE6A0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36934" y="0"/>
            <a:ext cx="2065020" cy="1148715"/>
          </a:xfrm>
          <a:prstGeom prst="rect">
            <a:avLst/>
          </a:prstGeom>
        </p:spPr>
      </p:pic>
      <p:sp>
        <p:nvSpPr>
          <p:cNvPr id="3" name="TextBox 2">
            <a:extLst>
              <a:ext uri="{FF2B5EF4-FFF2-40B4-BE49-F238E27FC236}">
                <a16:creationId xmlns:a16="http://schemas.microsoft.com/office/drawing/2014/main" id="{E4F27689-68C7-80A0-EA89-71426F7330D1}"/>
              </a:ext>
            </a:extLst>
          </p:cNvPr>
          <p:cNvSpPr txBox="1"/>
          <p:nvPr/>
        </p:nvSpPr>
        <p:spPr>
          <a:xfrm>
            <a:off x="11572412" y="6468169"/>
            <a:ext cx="529542" cy="369332"/>
          </a:xfrm>
          <a:prstGeom prst="rect">
            <a:avLst/>
          </a:prstGeom>
          <a:noFill/>
        </p:spPr>
        <p:txBody>
          <a:bodyPr wrap="square" lIns="91440" tIns="45720" rIns="91440" bIns="45720" anchor="t">
            <a:spAutoFit/>
          </a:bodyPr>
          <a:lstStyle/>
          <a:p>
            <a:pPr algn="ctr"/>
            <a:r>
              <a:rPr lang="en-GB" b="1">
                <a:solidFill>
                  <a:srgbClr val="1E477C"/>
                </a:solidFill>
                <a:latin typeface="Poppins"/>
                <a:cs typeface="Poppins"/>
              </a:rPr>
              <a:t>11</a:t>
            </a:r>
            <a:endParaRPr lang="en-GB"/>
          </a:p>
        </p:txBody>
      </p:sp>
      <p:sp>
        <p:nvSpPr>
          <p:cNvPr id="4" name="TextBox 6">
            <a:extLst>
              <a:ext uri="{FF2B5EF4-FFF2-40B4-BE49-F238E27FC236}">
                <a16:creationId xmlns:a16="http://schemas.microsoft.com/office/drawing/2014/main" id="{F38E4418-041B-9559-94BF-46C3A6592260}"/>
              </a:ext>
            </a:extLst>
          </p:cNvPr>
          <p:cNvSpPr txBox="1"/>
          <p:nvPr/>
        </p:nvSpPr>
        <p:spPr>
          <a:xfrm>
            <a:off x="2955105" y="6371403"/>
            <a:ext cx="6284582" cy="286179"/>
          </a:xfrm>
          <a:prstGeom prst="rect">
            <a:avLst/>
          </a:prstGeom>
          <a:noFill/>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1200" b="1">
                <a:solidFill>
                  <a:srgbClr val="FF0000"/>
                </a:solidFill>
                <a:effectLst/>
                <a:latin typeface="Calibri"/>
                <a:ea typeface="Times New Roman" panose="02020603050405020304" pitchFamily="18" charset="0"/>
                <a:cs typeface="Calibri"/>
              </a:rPr>
              <a:t>↓ </a:t>
            </a:r>
            <a:r>
              <a:rPr lang="en-GB" sz="1200" b="1">
                <a:solidFill>
                  <a:srgbClr val="FF0000"/>
                </a:solidFill>
                <a:latin typeface="Calibri"/>
                <a:ea typeface="Times New Roman" panose="02020603050405020304" pitchFamily="18" charset="0"/>
                <a:cs typeface="Calibri"/>
              </a:rPr>
              <a:t>Widened Equity Gap</a:t>
            </a:r>
            <a:r>
              <a:rPr lang="en-GB" sz="1200" b="1">
                <a:solidFill>
                  <a:srgbClr val="00B050"/>
                </a:solidFill>
                <a:latin typeface="Calibri"/>
                <a:ea typeface="Times New Roman" panose="02020603050405020304" pitchFamily="18" charset="0"/>
                <a:cs typeface="Calibri"/>
              </a:rPr>
              <a:t> </a:t>
            </a:r>
            <a:r>
              <a:rPr lang="en-GB" sz="1200" b="1">
                <a:solidFill>
                  <a:srgbClr val="00B050"/>
                </a:solidFill>
                <a:effectLst/>
                <a:latin typeface="Calibri"/>
                <a:ea typeface="Times New Roman" panose="02020603050405020304" pitchFamily="18" charset="0"/>
                <a:cs typeface="Calibri"/>
              </a:rPr>
              <a:t>↑ </a:t>
            </a:r>
            <a:r>
              <a:rPr lang="en-GB" sz="1200" b="1">
                <a:solidFill>
                  <a:srgbClr val="00B050"/>
                </a:solidFill>
                <a:latin typeface="Calibri"/>
                <a:ea typeface="Times New Roman" panose="02020603050405020304" pitchFamily="18" charset="0"/>
                <a:cs typeface="Calibri"/>
              </a:rPr>
              <a:t>Narrowed Equity Gap</a:t>
            </a:r>
            <a:r>
              <a:rPr lang="en-GB" sz="1200" b="1">
                <a:solidFill>
                  <a:srgbClr val="0070C0"/>
                </a:solidFill>
                <a:latin typeface="Calibri"/>
                <a:ea typeface="Times New Roman" panose="02020603050405020304" pitchFamily="18" charset="0"/>
                <a:cs typeface="Calibri"/>
              </a:rPr>
              <a:t> </a:t>
            </a:r>
            <a:r>
              <a:rPr lang="en-GB" sz="1200" b="1">
                <a:solidFill>
                  <a:srgbClr val="0070C0"/>
                </a:solidFill>
                <a:effectLst/>
                <a:latin typeface="Calibri"/>
                <a:ea typeface="Times New Roman" panose="02020603050405020304" pitchFamily="18" charset="0"/>
                <a:cs typeface="Calibri"/>
              </a:rPr>
              <a:t>— No </a:t>
            </a:r>
            <a:r>
              <a:rPr lang="en-GB" sz="1200" b="1">
                <a:solidFill>
                  <a:srgbClr val="0070C0"/>
                </a:solidFill>
                <a:latin typeface="Calibri"/>
                <a:ea typeface="Times New Roman" panose="02020603050405020304" pitchFamily="18" charset="0"/>
                <a:cs typeface="Calibri"/>
              </a:rPr>
              <a:t>Change in Equity Gap</a:t>
            </a:r>
            <a:endParaRPr lang="en-GB" sz="1400">
              <a:effectLst/>
              <a:latin typeface="Times New Roman"/>
              <a:ea typeface="Calibri" panose="020F0502020204030204" pitchFamily="34" charset="0"/>
              <a:cs typeface="Calibri"/>
            </a:endParaRPr>
          </a:p>
        </p:txBody>
      </p:sp>
    </p:spTree>
    <p:extLst>
      <p:ext uri="{BB962C8B-B14F-4D97-AF65-F5344CB8AC3E}">
        <p14:creationId xmlns:p14="http://schemas.microsoft.com/office/powerpoint/2010/main" val="15633111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42CD93-18A4-7CD6-828F-A5487502BC02}"/>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FD777167-56EE-564B-61C2-6E2893DB6F0F}"/>
              </a:ext>
            </a:extLst>
          </p:cNvPr>
          <p:cNvGraphicFramePr>
            <a:graphicFrameLocks noGrp="1"/>
          </p:cNvGraphicFramePr>
          <p:nvPr>
            <p:extLst>
              <p:ext uri="{D42A27DB-BD31-4B8C-83A1-F6EECF244321}">
                <p14:modId xmlns:p14="http://schemas.microsoft.com/office/powerpoint/2010/main" val="1279086036"/>
              </p:ext>
            </p:extLst>
          </p:nvPr>
        </p:nvGraphicFramePr>
        <p:xfrm>
          <a:off x="797397" y="1569800"/>
          <a:ext cx="10590328" cy="2265320"/>
        </p:xfrm>
        <a:graphic>
          <a:graphicData uri="http://schemas.openxmlformats.org/drawingml/2006/table">
            <a:tbl>
              <a:tblPr firstRow="1" firstCol="1" bandRow="1"/>
              <a:tblGrid>
                <a:gridCol w="3639552">
                  <a:extLst>
                    <a:ext uri="{9D8B030D-6E8A-4147-A177-3AD203B41FA5}">
                      <a16:colId xmlns:a16="http://schemas.microsoft.com/office/drawing/2014/main" val="1535042733"/>
                    </a:ext>
                  </a:extLst>
                </a:gridCol>
                <a:gridCol w="731920">
                  <a:extLst>
                    <a:ext uri="{9D8B030D-6E8A-4147-A177-3AD203B41FA5}">
                      <a16:colId xmlns:a16="http://schemas.microsoft.com/office/drawing/2014/main" val="4037531072"/>
                    </a:ext>
                  </a:extLst>
                </a:gridCol>
                <a:gridCol w="541421">
                  <a:extLst>
                    <a:ext uri="{9D8B030D-6E8A-4147-A177-3AD203B41FA5}">
                      <a16:colId xmlns:a16="http://schemas.microsoft.com/office/drawing/2014/main" val="2793754861"/>
                    </a:ext>
                  </a:extLst>
                </a:gridCol>
                <a:gridCol w="511804">
                  <a:extLst>
                    <a:ext uri="{9D8B030D-6E8A-4147-A177-3AD203B41FA5}">
                      <a16:colId xmlns:a16="http://schemas.microsoft.com/office/drawing/2014/main" val="353729782"/>
                    </a:ext>
                  </a:extLst>
                </a:gridCol>
                <a:gridCol w="701838">
                  <a:extLst>
                    <a:ext uri="{9D8B030D-6E8A-4147-A177-3AD203B41FA5}">
                      <a16:colId xmlns:a16="http://schemas.microsoft.com/office/drawing/2014/main" val="4000967240"/>
                    </a:ext>
                  </a:extLst>
                </a:gridCol>
                <a:gridCol w="681788">
                  <a:extLst>
                    <a:ext uri="{9D8B030D-6E8A-4147-A177-3AD203B41FA5}">
                      <a16:colId xmlns:a16="http://schemas.microsoft.com/office/drawing/2014/main" val="3640992758"/>
                    </a:ext>
                  </a:extLst>
                </a:gridCol>
                <a:gridCol w="275808">
                  <a:extLst>
                    <a:ext uri="{9D8B030D-6E8A-4147-A177-3AD203B41FA5}">
                      <a16:colId xmlns:a16="http://schemas.microsoft.com/office/drawing/2014/main" val="1646832674"/>
                    </a:ext>
                  </a:extLst>
                </a:gridCol>
                <a:gridCol w="3506197">
                  <a:extLst>
                    <a:ext uri="{9D8B030D-6E8A-4147-A177-3AD203B41FA5}">
                      <a16:colId xmlns:a16="http://schemas.microsoft.com/office/drawing/2014/main" val="1101340753"/>
                    </a:ext>
                  </a:extLst>
                </a:gridCol>
              </a:tblGrid>
              <a:tr h="358077">
                <a:tc gridSpan="2">
                  <a:txBody>
                    <a:bodyPr/>
                    <a:lstStyle/>
                    <a:p>
                      <a:r>
                        <a:rPr lang="en-GB" sz="1200" b="1">
                          <a:solidFill>
                            <a:schemeClr val="bg1"/>
                          </a:solidFill>
                          <a:effectLst/>
                          <a:latin typeface="Calibri"/>
                          <a:ea typeface="Times New Roman" panose="02020603050405020304" pitchFamily="18" charset="0"/>
                          <a:cs typeface="Times New Roman"/>
                        </a:rPr>
                        <a:t>Metric  5 – Staff Survey Q.14 </a:t>
                      </a:r>
                      <a:endParaRPr lang="en-GB" sz="14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hMerge="1">
                  <a:txBody>
                    <a:bodyPr/>
                    <a:lstStyle/>
                    <a:p>
                      <a:endParaRPr lang="en-GB"/>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b="1">
                          <a:solidFill>
                            <a:schemeClr val="bg1"/>
                          </a:solidFill>
                          <a:effectLst/>
                          <a:latin typeface="Calibri"/>
                          <a:ea typeface="Times New Roman" panose="02020603050405020304" pitchFamily="18" charset="0"/>
                          <a:cs typeface="Calibri"/>
                        </a:rPr>
                        <a:t>2022</a:t>
                      </a:r>
                      <a:endParaRPr lang="en-GB" sz="1400">
                        <a:solidFill>
                          <a:schemeClr val="bg1"/>
                        </a:solidFill>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algn="ctr" fontAlgn="base"/>
                      <a:r>
                        <a:rPr lang="en-GB" sz="1400" b="1">
                          <a:solidFill>
                            <a:schemeClr val="bg1"/>
                          </a:solidFill>
                          <a:effectLst/>
                          <a:latin typeface="Calibri"/>
                          <a:ea typeface="Times New Roman" panose="02020603050405020304" pitchFamily="18" charset="0"/>
                          <a:cs typeface="Calibri"/>
                        </a:rPr>
                        <a:t>2023</a:t>
                      </a:r>
                      <a:endParaRPr lang="en-GB" sz="1400">
                        <a:solidFill>
                          <a:schemeClr val="bg1"/>
                        </a:solidFill>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lvl="0" algn="ctr">
                        <a:buNone/>
                      </a:pPr>
                      <a:r>
                        <a:rPr lang="en-GB" sz="1400" b="1">
                          <a:solidFill>
                            <a:schemeClr val="bg1"/>
                          </a:solidFill>
                          <a:effectLst/>
                          <a:latin typeface="Calibri"/>
                          <a:ea typeface="Calibri"/>
                          <a:cs typeface="Calibri"/>
                        </a:rPr>
                        <a:t>2024</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solidFill>
                      <a:schemeClr val="accent1">
                        <a:lumMod val="50000"/>
                      </a:schemeClr>
                    </a:solidFill>
                  </a:tcPr>
                </a:tc>
                <a:tc>
                  <a:txBody>
                    <a:bodyPr/>
                    <a:lstStyle/>
                    <a:p>
                      <a:pPr lvl="0" algn="ctr">
                        <a:buNone/>
                      </a:pPr>
                      <a:r>
                        <a:rPr lang="en-GB" sz="1400" b="1">
                          <a:solidFill>
                            <a:schemeClr val="bg1"/>
                          </a:solidFill>
                          <a:effectLst/>
                          <a:latin typeface="Calibri"/>
                          <a:ea typeface="Calibri"/>
                          <a:cs typeface="Calibri"/>
                        </a:rPr>
                        <a:t>2025</a:t>
                      </a:r>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lvl="0" algn="ctr">
                        <a:buNone/>
                      </a:pPr>
                      <a:endParaRPr lang="en-GB" sz="1200" b="1">
                        <a:solidFill>
                          <a:schemeClr val="bg1"/>
                        </a:solidFill>
                        <a:effectLst/>
                        <a:latin typeface="Calibri"/>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fontAlgn="base"/>
                      <a:r>
                        <a:rPr lang="en-GB" sz="1200" b="1">
                          <a:solidFill>
                            <a:schemeClr val="bg1"/>
                          </a:solidFill>
                          <a:effectLst/>
                          <a:latin typeface="Calibri"/>
                          <a:ea typeface="Times New Roman" panose="02020603050405020304" pitchFamily="18" charset="0"/>
                          <a:cs typeface="Calibri"/>
                        </a:rPr>
                        <a:t>Comment</a:t>
                      </a:r>
                      <a:endParaRPr lang="en-GB" sz="1400">
                        <a:solidFill>
                          <a:schemeClr val="bg1"/>
                        </a:solidFill>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1565824439"/>
                  </a:ext>
                </a:extLst>
              </a:tr>
              <a:tr h="992545">
                <a:tc rowSpan="2">
                  <a:txBody>
                    <a:bodyPr/>
                    <a:lstStyle/>
                    <a:p>
                      <a:endParaRPr lang="en-GB" sz="1400">
                        <a:effectLst/>
                        <a:latin typeface="Calibri"/>
                        <a:ea typeface="Times New Roman" panose="02020603050405020304" pitchFamily="18" charset="0"/>
                        <a:cs typeface="Times New Roman"/>
                      </a:endParaRPr>
                    </a:p>
                    <a:p>
                      <a:endParaRPr lang="en-GB"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r>
                        <a:rPr lang="en-GB" sz="1200">
                          <a:solidFill>
                            <a:srgbClr val="000000"/>
                          </a:solidFill>
                          <a:effectLst/>
                          <a:latin typeface="Calibri"/>
                          <a:ea typeface="Times New Roman" panose="02020603050405020304" pitchFamily="18" charset="0"/>
                          <a:cs typeface="Times New Roman"/>
                        </a:rPr>
                        <a:t>Percentage of Disabled staff compared to non-disabled staff believing that the Trust provides equal opportunities for career progression or promotion.</a:t>
                      </a:r>
                      <a:endParaRPr lang="en-GB" sz="1400">
                        <a:effectLst/>
                        <a:latin typeface="Calibri"/>
                        <a:ea typeface="Times New Roman" panose="02020603050405020304" pitchFamily="18"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200" b="1">
                          <a:solidFill>
                            <a:srgbClr val="000000"/>
                          </a:solidFill>
                          <a:effectLst/>
                          <a:latin typeface="Calibri"/>
                          <a:ea typeface="Times New Roman" panose="02020603050405020304" pitchFamily="18" charset="0"/>
                          <a:cs typeface="Times New Roman"/>
                        </a:rPr>
                        <a:t>Disabled</a:t>
                      </a:r>
                      <a:endParaRPr lang="en-GB" sz="1400">
                        <a:effectLst/>
                        <a:latin typeface="Calibri"/>
                        <a:ea typeface="Times New Roman" panose="02020603050405020304" pitchFamily="18" charset="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50%</a:t>
                      </a:r>
                      <a:endParaRPr lang="en-GB" sz="1400">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51%</a:t>
                      </a:r>
                      <a:endParaRPr lang="en-GB" sz="140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a:solidFill>
                            <a:srgbClr val="000000"/>
                          </a:solidFill>
                          <a:effectLst/>
                          <a:latin typeface="Calibri"/>
                          <a:ea typeface="Calibri"/>
                          <a:cs typeface="Calibri"/>
                        </a:rPr>
                        <a:t>53.90%</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lvl="0" algn="ctr">
                        <a:buNone/>
                      </a:pPr>
                      <a:r>
                        <a:rPr lang="en-GB" sz="1400" b="0">
                          <a:solidFill>
                            <a:schemeClr val="tx1"/>
                          </a:solidFill>
                          <a:effectLst/>
                          <a:latin typeface="Calibri"/>
                          <a:ea typeface="Calibri"/>
                          <a:cs typeface="Calibri"/>
                        </a:rPr>
                        <a:t>48.90%</a:t>
                      </a:r>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lvl="0" algn="ctr">
                        <a:buNone/>
                      </a:pPr>
                      <a:r>
                        <a:rPr lang="en-GB" sz="1100" b="1">
                          <a:solidFill>
                            <a:srgbClr val="FF0000"/>
                          </a:solidFill>
                          <a:effectLst/>
                          <a:latin typeface="+mn-lt"/>
                          <a:ea typeface="Times New Roman" panose="02020603050405020304" pitchFamily="18" charset="0"/>
                          <a:cs typeface="Calibri"/>
                        </a:rPr>
                        <a:t>↓</a:t>
                      </a:r>
                      <a:endParaRPr lang="en-GB" sz="1100" b="1">
                        <a:solidFill>
                          <a:schemeClr val="tx1"/>
                        </a:solidFill>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cap="flat" cmpd="sng" algn="ctr">
                      <a:solidFill>
                        <a:srgbClr val="000000"/>
                      </a:solidFill>
                      <a:prstDash val="solid"/>
                      <a:round/>
                      <a:headEnd type="none" w="med" len="med"/>
                      <a:tailEnd type="none" w="med" len="med"/>
                    </a:lnT>
                    <a:lnB w="12700">
                      <a:solidFill>
                        <a:srgbClr val="000000"/>
                      </a:solidFill>
                    </a:lnB>
                  </a:tcPr>
                </a:tc>
                <a:tc rowSpan="2">
                  <a:txBody>
                    <a:bodyPr/>
                    <a:lstStyle/>
                    <a:p>
                      <a:pPr fontAlgn="base"/>
                      <a:r>
                        <a:rPr lang="en-GB" sz="1200">
                          <a:effectLst/>
                          <a:latin typeface="+mn-lt"/>
                          <a:ea typeface="Calibri"/>
                          <a:cs typeface="Calibri"/>
                        </a:rPr>
                        <a:t>This metric has declined for the first time since 2022. In 2025, the equity gap is at 7.4%, more than double the 2024 equity gap of 3.6%.</a:t>
                      </a:r>
                      <a:endParaRPr lang="en-US"/>
                    </a:p>
                    <a:p>
                      <a:pPr fontAlgn="base"/>
                      <a:endParaRPr lang="en-GB" sz="1200">
                        <a:effectLst/>
                        <a:latin typeface="+mn-lt"/>
                        <a:ea typeface="Calibri"/>
                        <a:cs typeface="Calibri"/>
                      </a:endParaRPr>
                    </a:p>
                    <a:p>
                      <a:pPr fontAlgn="base"/>
                      <a:r>
                        <a:rPr lang="en-GB" sz="1200">
                          <a:effectLst/>
                          <a:latin typeface="+mn-lt"/>
                          <a:ea typeface="Calibri"/>
                          <a:cs typeface="Calibri"/>
                        </a:rPr>
                        <a:t>Staffing groups reporting the lowest in this metric were Add Prof Scientific and Technic (40.8%), Administrative and Clerical (43.9%), and Medical and Dental (44%). Disabled staff of White British and Irish ethnic backgrounds reported the similar experience to non-disabled staff (56.2%).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32284475"/>
                  </a:ext>
                </a:extLst>
              </a:tr>
              <a:tr h="914698">
                <a:tc vMerge="1">
                  <a:txBody>
                    <a:bodyPr/>
                    <a:lstStyle/>
                    <a:p>
                      <a:endParaRPr lang="en-GB"/>
                    </a:p>
                  </a:txBody>
                  <a:tcPr/>
                </a:tc>
                <a:tc>
                  <a:txBody>
                    <a:bodyPr/>
                    <a:lstStyle/>
                    <a:p>
                      <a:r>
                        <a:rPr lang="en-GB" sz="1200" b="1">
                          <a:solidFill>
                            <a:srgbClr val="000000"/>
                          </a:solidFill>
                          <a:effectLst/>
                          <a:latin typeface="Calibri"/>
                          <a:ea typeface="Times New Roman" panose="02020603050405020304" pitchFamily="18" charset="0"/>
                          <a:cs typeface="Times New Roman"/>
                        </a:rPr>
                        <a:t>Non- Disabled</a:t>
                      </a:r>
                      <a:endParaRPr lang="en-GB" sz="1400">
                        <a:effectLst/>
                        <a:latin typeface="Calibri"/>
                        <a:ea typeface="Times New Roman" panose="02020603050405020304" pitchFamily="18" charset="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58%</a:t>
                      </a:r>
                      <a:endParaRPr lang="en-GB" sz="1400">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59%</a:t>
                      </a:r>
                      <a:endParaRPr lang="en-GB" sz="140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a:solidFill>
                            <a:srgbClr val="000000"/>
                          </a:solidFill>
                          <a:effectLst/>
                          <a:latin typeface="Calibri"/>
                          <a:ea typeface="Calibri"/>
                          <a:cs typeface="Calibri"/>
                        </a:rPr>
                        <a:t>57.50%</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lvl="0" algn="ctr">
                        <a:buNone/>
                      </a:pPr>
                      <a:r>
                        <a:rPr lang="en-GB" sz="1400" b="0">
                          <a:solidFill>
                            <a:schemeClr val="tx1"/>
                          </a:solidFill>
                          <a:effectLst/>
                          <a:latin typeface="+mn-lt"/>
                          <a:ea typeface="Calibri"/>
                          <a:cs typeface="Calibri"/>
                        </a:rPr>
                        <a:t>56.30%</a:t>
                      </a:r>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cap="flat" cmpd="sng" algn="ctr">
                      <a:solidFill>
                        <a:srgbClr val="000000"/>
                      </a:solidFill>
                      <a:prstDash val="solid"/>
                      <a:round/>
                      <a:headEnd type="none" w="med" len="med"/>
                      <a:tailEnd type="none" w="med" len="med"/>
                    </a:lnT>
                    <a:lnB w="12700">
                      <a:solidFill>
                        <a:srgbClr val="000000"/>
                      </a:solidFill>
                    </a:lnB>
                  </a:tcPr>
                </a:tc>
                <a:tc vMerge="1">
                  <a:txBody>
                    <a:bodyPr/>
                    <a:lstStyle/>
                    <a:p>
                      <a:endParaRPr lang="en-US"/>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cap="flat" cmpd="sng" algn="ctr">
                      <a:solidFill>
                        <a:srgbClr val="000000"/>
                      </a:solidFill>
                      <a:prstDash val="solid"/>
                      <a:round/>
                      <a:headEnd type="none" w="med" len="med"/>
                      <a:tailEnd type="none" w="med" len="med"/>
                    </a:lnT>
                    <a:lnB w="12700">
                      <a:solidFill>
                        <a:srgbClr val="000000"/>
                      </a:solidFill>
                    </a:lnB>
                  </a:tcPr>
                </a:tc>
                <a:tc vMerge="1">
                  <a:txBody>
                    <a:bodyPr/>
                    <a:lstStyle/>
                    <a:p>
                      <a:endParaRPr lang="en-GB"/>
                    </a:p>
                  </a:txBody>
                  <a:tcPr/>
                </a:tc>
                <a:extLst>
                  <a:ext uri="{0D108BD9-81ED-4DB2-BD59-A6C34878D82A}">
                    <a16:rowId xmlns:a16="http://schemas.microsoft.com/office/drawing/2014/main" val="65557214"/>
                  </a:ext>
                </a:extLst>
              </a:tr>
            </a:tbl>
          </a:graphicData>
        </a:graphic>
      </p:graphicFrame>
      <p:graphicFrame>
        <p:nvGraphicFramePr>
          <p:cNvPr id="3" name="Table 2">
            <a:extLst>
              <a:ext uri="{FF2B5EF4-FFF2-40B4-BE49-F238E27FC236}">
                <a16:creationId xmlns:a16="http://schemas.microsoft.com/office/drawing/2014/main" id="{73EB84C4-D47A-7A83-46B7-0AC175A72F55}"/>
              </a:ext>
            </a:extLst>
          </p:cNvPr>
          <p:cNvGraphicFramePr>
            <a:graphicFrameLocks noGrp="1"/>
          </p:cNvGraphicFramePr>
          <p:nvPr>
            <p:extLst>
              <p:ext uri="{D42A27DB-BD31-4B8C-83A1-F6EECF244321}">
                <p14:modId xmlns:p14="http://schemas.microsoft.com/office/powerpoint/2010/main" val="102272264"/>
              </p:ext>
            </p:extLst>
          </p:nvPr>
        </p:nvGraphicFramePr>
        <p:xfrm>
          <a:off x="797156" y="3983047"/>
          <a:ext cx="10594233" cy="2267547"/>
        </p:xfrm>
        <a:graphic>
          <a:graphicData uri="http://schemas.openxmlformats.org/drawingml/2006/table">
            <a:tbl>
              <a:tblPr firstRow="1" firstCol="1" bandRow="1"/>
              <a:tblGrid>
                <a:gridCol w="3649578">
                  <a:extLst>
                    <a:ext uri="{9D8B030D-6E8A-4147-A177-3AD203B41FA5}">
                      <a16:colId xmlns:a16="http://schemas.microsoft.com/office/drawing/2014/main" val="1574546475"/>
                    </a:ext>
                  </a:extLst>
                </a:gridCol>
                <a:gridCol w="711867">
                  <a:extLst>
                    <a:ext uri="{9D8B030D-6E8A-4147-A177-3AD203B41FA5}">
                      <a16:colId xmlns:a16="http://schemas.microsoft.com/office/drawing/2014/main" val="3089791497"/>
                    </a:ext>
                  </a:extLst>
                </a:gridCol>
                <a:gridCol w="561473">
                  <a:extLst>
                    <a:ext uri="{9D8B030D-6E8A-4147-A177-3AD203B41FA5}">
                      <a16:colId xmlns:a16="http://schemas.microsoft.com/office/drawing/2014/main" val="2494368407"/>
                    </a:ext>
                  </a:extLst>
                </a:gridCol>
                <a:gridCol w="515633">
                  <a:extLst>
                    <a:ext uri="{9D8B030D-6E8A-4147-A177-3AD203B41FA5}">
                      <a16:colId xmlns:a16="http://schemas.microsoft.com/office/drawing/2014/main" val="1209577732"/>
                    </a:ext>
                  </a:extLst>
                </a:gridCol>
                <a:gridCol w="691815">
                  <a:extLst>
                    <a:ext uri="{9D8B030D-6E8A-4147-A177-3AD203B41FA5}">
                      <a16:colId xmlns:a16="http://schemas.microsoft.com/office/drawing/2014/main" val="1510332407"/>
                    </a:ext>
                  </a:extLst>
                </a:gridCol>
                <a:gridCol w="691815">
                  <a:extLst>
                    <a:ext uri="{9D8B030D-6E8A-4147-A177-3AD203B41FA5}">
                      <a16:colId xmlns:a16="http://schemas.microsoft.com/office/drawing/2014/main" val="773602410"/>
                    </a:ext>
                  </a:extLst>
                </a:gridCol>
                <a:gridCol w="258116">
                  <a:extLst>
                    <a:ext uri="{9D8B030D-6E8A-4147-A177-3AD203B41FA5}">
                      <a16:colId xmlns:a16="http://schemas.microsoft.com/office/drawing/2014/main" val="2963045829"/>
                    </a:ext>
                  </a:extLst>
                </a:gridCol>
                <a:gridCol w="3513936">
                  <a:extLst>
                    <a:ext uri="{9D8B030D-6E8A-4147-A177-3AD203B41FA5}">
                      <a16:colId xmlns:a16="http://schemas.microsoft.com/office/drawing/2014/main" val="3047290596"/>
                    </a:ext>
                  </a:extLst>
                </a:gridCol>
              </a:tblGrid>
              <a:tr h="438747">
                <a:tc gridSpan="2">
                  <a:txBody>
                    <a:bodyPr/>
                    <a:lstStyle/>
                    <a:p>
                      <a:r>
                        <a:rPr lang="en-GB" sz="1200" b="1">
                          <a:solidFill>
                            <a:schemeClr val="bg1"/>
                          </a:solidFill>
                          <a:effectLst/>
                          <a:latin typeface="Calibri"/>
                          <a:ea typeface="Times New Roman" panose="02020603050405020304" pitchFamily="18" charset="0"/>
                          <a:cs typeface="Times New Roman"/>
                        </a:rPr>
                        <a:t>Metric  6 – Staff Survey Q.11e</a:t>
                      </a:r>
                      <a:endParaRPr lang="en-GB" sz="1400">
                        <a:solidFill>
                          <a:schemeClr val="bg1"/>
                        </a:solidFill>
                        <a:effectLst/>
                        <a:latin typeface="Calibri"/>
                        <a:ea typeface="Times New Roman" panose="02020603050405020304" pitchFamily="18" charset="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hMerge="1">
                  <a:txBody>
                    <a:bodyPr/>
                    <a:lstStyle/>
                    <a:p>
                      <a:endParaRPr lang="en-GB"/>
                    </a:p>
                  </a:txBody>
                  <a:tcPr/>
                </a:tc>
                <a:tc>
                  <a:txBody>
                    <a:bodyPr/>
                    <a:lstStyle/>
                    <a:p>
                      <a:pPr algn="ctr" fontAlgn="base"/>
                      <a:r>
                        <a:rPr lang="en-GB" sz="1400" b="1">
                          <a:solidFill>
                            <a:schemeClr val="bg1"/>
                          </a:solidFill>
                          <a:effectLst/>
                          <a:latin typeface="Calibri"/>
                          <a:ea typeface="Times New Roman" panose="02020603050405020304" pitchFamily="18" charset="0"/>
                          <a:cs typeface="Calibri"/>
                        </a:rPr>
                        <a:t>2022</a:t>
                      </a:r>
                      <a:endParaRPr lang="en-GB" sz="1400">
                        <a:solidFill>
                          <a:schemeClr val="bg1"/>
                        </a:solidFill>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algn="ctr" fontAlgn="base"/>
                      <a:r>
                        <a:rPr lang="en-GB" sz="1400" b="1">
                          <a:solidFill>
                            <a:schemeClr val="bg1"/>
                          </a:solidFill>
                          <a:effectLst/>
                          <a:latin typeface="Calibri"/>
                          <a:ea typeface="Times New Roman" panose="02020603050405020304" pitchFamily="18" charset="0"/>
                          <a:cs typeface="Calibri"/>
                        </a:rPr>
                        <a:t>2023</a:t>
                      </a:r>
                      <a:endParaRPr lang="en-GB" sz="1400">
                        <a:solidFill>
                          <a:schemeClr val="bg1"/>
                        </a:solidFill>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lvl="0" algn="ctr">
                        <a:buNone/>
                      </a:pPr>
                      <a:r>
                        <a:rPr lang="en-GB" sz="1400" b="1">
                          <a:solidFill>
                            <a:schemeClr val="bg1"/>
                          </a:solidFill>
                          <a:effectLst/>
                          <a:latin typeface="Calibri"/>
                          <a:ea typeface="Calibri"/>
                          <a:cs typeface="Calibri"/>
                        </a:rPr>
                        <a:t>2024</a:t>
                      </a:r>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lvl="0" algn="ctr">
                        <a:buNone/>
                      </a:pPr>
                      <a:r>
                        <a:rPr lang="en-GB" sz="1400" b="1" i="0" u="none" strike="noStrike" noProof="0">
                          <a:solidFill>
                            <a:schemeClr val="bg1"/>
                          </a:solidFill>
                          <a:effectLst/>
                          <a:latin typeface="Calibri"/>
                        </a:rPr>
                        <a:t>2025</a:t>
                      </a:r>
                      <a:endParaRPr lang="en-US" sz="1400">
                        <a:latin typeface="Calibri"/>
                      </a:endParaRPr>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lvl="0" algn="ctr">
                        <a:buNone/>
                      </a:pPr>
                      <a:endParaRPr lang="en-GB" sz="1200" b="1" i="0" u="none" strike="noStrike" noProof="0">
                        <a:solidFill>
                          <a:schemeClr val="bg1"/>
                        </a:solidFill>
                        <a:effectLst/>
                        <a:latin typeface="Calibri"/>
                      </a:endParaRP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solidFill>
                      <a:schemeClr val="accent1">
                        <a:lumMod val="50000"/>
                      </a:schemeClr>
                    </a:solidFill>
                  </a:tcPr>
                </a:tc>
                <a:tc>
                  <a:txBody>
                    <a:bodyPr/>
                    <a:lstStyle/>
                    <a:p>
                      <a:pPr fontAlgn="base"/>
                      <a:r>
                        <a:rPr lang="en-GB" sz="1200" b="1">
                          <a:solidFill>
                            <a:schemeClr val="bg1"/>
                          </a:solidFill>
                          <a:effectLst/>
                          <a:latin typeface="Calibri"/>
                          <a:ea typeface="Times New Roman" panose="02020603050405020304" pitchFamily="18" charset="0"/>
                          <a:cs typeface="Calibri"/>
                        </a:rPr>
                        <a:t>Comment</a:t>
                      </a:r>
                      <a:endParaRPr lang="en-GB" sz="1400">
                        <a:solidFill>
                          <a:schemeClr val="bg1"/>
                        </a:solidFill>
                        <a:effectLst/>
                        <a:latin typeface="Times New Roman"/>
                        <a:ea typeface="Calibri" panose="020F0502020204030204" pitchFamily="34" charset="0"/>
                        <a:cs typeface="Calibri"/>
                      </a:endParaRPr>
                    </a:p>
                  </a:txBody>
                  <a:tcPr marL="68580" marR="68580" marT="0" marB="0" anchor="ctr">
                    <a:lnL w="12700">
                      <a:solidFill>
                        <a:srgbClr val="000000"/>
                      </a:solid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2584045834"/>
                  </a:ext>
                </a:extLst>
              </a:tr>
              <a:tr h="914400">
                <a:tc rowSpan="2">
                  <a:txBody>
                    <a:bodyPr/>
                    <a:lstStyle/>
                    <a:p>
                      <a:endParaRPr lang="en-GB" sz="1400">
                        <a:effectLst/>
                        <a:latin typeface="Calibri"/>
                        <a:ea typeface="Times New Roman" panose="02020603050405020304" pitchFamily="18" charset="0"/>
                        <a:cs typeface="Times New Roman"/>
                      </a:endParaRPr>
                    </a:p>
                    <a:p>
                      <a:endParaRPr lang="en-GB"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r>
                        <a:rPr lang="en-GB" sz="1200">
                          <a:solidFill>
                            <a:srgbClr val="000000"/>
                          </a:solidFill>
                          <a:effectLst/>
                          <a:latin typeface="Calibri"/>
                          <a:ea typeface="Times New Roman" panose="02020603050405020304" pitchFamily="18" charset="0"/>
                          <a:cs typeface="Times New Roman"/>
                        </a:rPr>
                        <a:t>Percentage of Disabled staff compared to non-disabled staff saying that they have felt pressure from their manager to come to work, despite not feeling well enough to perform their duties. </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buNone/>
                      </a:pPr>
                      <a:endParaRPr lang="en-GB" sz="1200">
                        <a:effectLst/>
                        <a:latin typeface="Calibri"/>
                        <a:cs typeface="Times New Roman"/>
                      </a:endParaRPr>
                    </a:p>
                    <a:p>
                      <a:r>
                        <a:rPr lang="en-GB" sz="1200" b="1">
                          <a:effectLst/>
                          <a:latin typeface="Calibri"/>
                          <a:cs typeface="Times New Roman"/>
                        </a:rPr>
                        <a:t>Disabled</a:t>
                      </a:r>
                    </a:p>
                    <a:p>
                      <a:endParaRPr lang="en-GB" sz="1200">
                        <a:effectLst/>
                        <a:latin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b="0" i="0" u="none" strike="noStrike" noProof="0">
                          <a:solidFill>
                            <a:schemeClr val="tx1"/>
                          </a:solidFill>
                          <a:effectLst/>
                          <a:latin typeface="Calibri"/>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400" b="0"/>
                        <a:t>25%</a:t>
                      </a:r>
                      <a:endParaRPr sz="1400" b="0"/>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400" b="0"/>
                        <a:t>21.20%</a:t>
                      </a:r>
                      <a:endParaRPr sz="1400" b="0"/>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400" b="0"/>
                        <a:t>20.70%</a:t>
                      </a:r>
                      <a:endParaRPr sz="1400" b="0"/>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lvl="0" algn="ctr">
                        <a:buNone/>
                      </a:pPr>
                      <a:r>
                        <a:rPr lang="en-GB" sz="1200" b="1" i="0" u="none" strike="noStrike" noProof="0">
                          <a:solidFill>
                            <a:srgbClr val="00B050"/>
                          </a:solidFill>
                          <a:latin typeface="Calibri"/>
                        </a:rPr>
                        <a:t>↑</a:t>
                      </a:r>
                      <a:endParaRPr lang="en-US"/>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rowSpan="2">
                  <a:txBody>
                    <a:bodyPr/>
                    <a:lstStyle/>
                    <a:p>
                      <a:pPr fontAlgn="base"/>
                      <a:r>
                        <a:rPr lang="en-GB" sz="1200">
                          <a:effectLst/>
                          <a:latin typeface="Calibri"/>
                          <a:ea typeface="Calibri"/>
                          <a:cs typeface="Times New Roman"/>
                        </a:rPr>
                        <a:t>Whilst the equity gap has narrowed, from 5.8% in 2024 to 4.6% in 2025, this is attributed to declining experiences reported by non-disabled staff, rather than improvements for disabled staff.</a:t>
                      </a:r>
                    </a:p>
                    <a:p>
                      <a:pPr lvl="0">
                        <a:buNone/>
                      </a:pPr>
                      <a:endParaRPr lang="en-GB" sz="1200">
                        <a:effectLst/>
                        <a:latin typeface="Calibri"/>
                        <a:ea typeface="Calibri"/>
                        <a:cs typeface="Times New Roman"/>
                      </a:endParaRPr>
                    </a:p>
                    <a:p>
                      <a:pPr lvl="0">
                        <a:buNone/>
                      </a:pPr>
                      <a:r>
                        <a:rPr lang="en-GB" sz="1200">
                          <a:effectLst/>
                          <a:latin typeface="Calibri"/>
                          <a:ea typeface="Calibri"/>
                          <a:cs typeface="Times New Roman"/>
                        </a:rPr>
                        <a:t>By locality, more than 30% of disabled staff in City &amp; Hackney answered yes to this question as did 25% of BME disabled staff. When compared to 17.9% of white disabled staff, this indicates a racial disability equity gap of 7.1%.</a:t>
                      </a:r>
                    </a:p>
                  </a:txBody>
                  <a:tcPr marL="68580" marR="68580" marT="0" marB="0" anchor="ctr">
                    <a:lnL w="12700">
                      <a:solidFill>
                        <a:srgbClr val="000000"/>
                      </a:solid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28783938"/>
                  </a:ext>
                </a:extLst>
              </a:tr>
              <a:tr h="756212">
                <a:tc vMerge="1">
                  <a:txBody>
                    <a:bodyPr/>
                    <a:lstStyle/>
                    <a:p>
                      <a:endParaRPr lang="en-GB"/>
                    </a:p>
                  </a:txBody>
                  <a:tcPr>
                    <a:lnT w="12700" cap="flat" cmpd="sng" algn="ctr">
                      <a:solidFill>
                        <a:srgbClr val="000000"/>
                      </a:solidFill>
                      <a:prstDash val="solid"/>
                      <a:round/>
                      <a:headEnd type="none" w="med" len="med"/>
                      <a:tailEnd type="none" w="med" len="med"/>
                    </a:lnT>
                  </a:tcPr>
                </a:tc>
                <a:tc>
                  <a:txBody>
                    <a:bodyPr/>
                    <a:lstStyle/>
                    <a:p>
                      <a:r>
                        <a:rPr lang="en-GB" sz="1200" b="1">
                          <a:effectLst/>
                          <a:latin typeface="Calibri"/>
                          <a:cs typeface="Times New Roman"/>
                        </a:rPr>
                        <a:t>Non-Disabled</a:t>
                      </a:r>
                    </a:p>
                  </a:txBody>
                  <a:tcPr marL="68580" marR="68580" marT="0" marB="0" anchor="ctr">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b="0"/>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b="0"/>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b="0"/>
                        <a:t>15.40%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b="0"/>
                        <a:t>16.10%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vMerge="1">
                  <a:txBody>
                    <a:bodyPr/>
                    <a:lstStyle/>
                    <a:p>
                      <a:endParaRPr lang="en-GB"/>
                    </a:p>
                  </a:txBody>
                  <a:tcPr>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4070065455"/>
                  </a:ext>
                </a:extLst>
              </a:tr>
            </a:tbl>
          </a:graphicData>
        </a:graphic>
      </p:graphicFrame>
      <p:sp>
        <p:nvSpPr>
          <p:cNvPr id="6" name="TextBox 5">
            <a:extLst>
              <a:ext uri="{FF2B5EF4-FFF2-40B4-BE49-F238E27FC236}">
                <a16:creationId xmlns:a16="http://schemas.microsoft.com/office/drawing/2014/main" id="{37848E61-1401-4042-FE42-8104387E0065}"/>
              </a:ext>
            </a:extLst>
          </p:cNvPr>
          <p:cNvSpPr txBox="1"/>
          <p:nvPr/>
        </p:nvSpPr>
        <p:spPr>
          <a:xfrm>
            <a:off x="648629" y="219995"/>
            <a:ext cx="10168054" cy="1231106"/>
          </a:xfrm>
          <a:prstGeom prst="rect">
            <a:avLst/>
          </a:prstGeom>
          <a:noFill/>
        </p:spPr>
        <p:txBody>
          <a:bodyPr wrap="square">
            <a:spAutoFit/>
          </a:bodyPr>
          <a:lstStyle/>
          <a:p>
            <a:r>
              <a:rPr lang="en-GB" sz="1600" b="1">
                <a:solidFill>
                  <a:srgbClr val="1E477C"/>
                </a:solidFill>
                <a:effectLst/>
                <a:latin typeface="Calibri" panose="020F0502020204030204" pitchFamily="34" charset="0"/>
                <a:ea typeface="Times New Roman" panose="02020603050405020304" pitchFamily="18" charset="0"/>
              </a:rPr>
              <a:t>WORKFORCE DISABILITY EQUALITY STANDARD (WDES) REPORT </a:t>
            </a:r>
            <a:endParaRPr lang="en-GB" sz="1200">
              <a:effectLst/>
              <a:latin typeface="Times New Roman" panose="02020603050405020304" pitchFamily="18" charset="0"/>
              <a:ea typeface="Times New Roman" panose="02020603050405020304" pitchFamily="18" charset="0"/>
            </a:endParaRPr>
          </a:p>
          <a:p>
            <a:endParaRPr lang="en-GB" sz="1800" b="1">
              <a:solidFill>
                <a:srgbClr val="1E477C"/>
              </a:solidFill>
              <a:effectLst/>
              <a:latin typeface="Calibri" panose="020F0502020204030204" pitchFamily="34" charset="0"/>
              <a:ea typeface="Times New Roman" panose="02020603050405020304" pitchFamily="18" charset="0"/>
            </a:endParaRPr>
          </a:p>
          <a:p>
            <a:r>
              <a:rPr lang="en-GB" sz="2400" b="1">
                <a:solidFill>
                  <a:srgbClr val="1E477C"/>
                </a:solidFill>
                <a:effectLst/>
                <a:latin typeface="Calibri" panose="020F0502020204030204" pitchFamily="34" charset="0"/>
                <a:ea typeface="Times New Roman" panose="02020603050405020304" pitchFamily="18" charset="0"/>
              </a:rPr>
              <a:t>National NHS Staff Survey Metric 5 &amp; 6</a:t>
            </a:r>
          </a:p>
          <a:p>
            <a:r>
              <a:rPr lang="en-GB" sz="1600">
                <a:latin typeface="ArialMT"/>
              </a:rPr>
              <a:t>The following Staff Survey Metrics, compare the responses for both Disabled and non-disabled staff</a:t>
            </a:r>
            <a:endParaRPr lang="en-GB" sz="2000"/>
          </a:p>
        </p:txBody>
      </p:sp>
      <p:pic>
        <p:nvPicPr>
          <p:cNvPr id="8" name="Picture 7" descr="Logo&#10;&#10;Description automatically generated">
            <a:extLst>
              <a:ext uri="{FF2B5EF4-FFF2-40B4-BE49-F238E27FC236}">
                <a16:creationId xmlns:a16="http://schemas.microsoft.com/office/drawing/2014/main" id="{7BC51183-BB9E-6CB8-3C7E-A38E80461A8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36934" y="0"/>
            <a:ext cx="2065020" cy="1148715"/>
          </a:xfrm>
          <a:prstGeom prst="rect">
            <a:avLst/>
          </a:prstGeom>
        </p:spPr>
      </p:pic>
      <p:sp>
        <p:nvSpPr>
          <p:cNvPr id="4" name="TextBox 3">
            <a:extLst>
              <a:ext uri="{FF2B5EF4-FFF2-40B4-BE49-F238E27FC236}">
                <a16:creationId xmlns:a16="http://schemas.microsoft.com/office/drawing/2014/main" id="{D618EFEA-35AC-F127-1310-E0A03B3440A8}"/>
              </a:ext>
            </a:extLst>
          </p:cNvPr>
          <p:cNvSpPr txBox="1"/>
          <p:nvPr/>
        </p:nvSpPr>
        <p:spPr>
          <a:xfrm>
            <a:off x="11572412" y="6468169"/>
            <a:ext cx="529542" cy="369332"/>
          </a:xfrm>
          <a:prstGeom prst="rect">
            <a:avLst/>
          </a:prstGeom>
          <a:noFill/>
        </p:spPr>
        <p:txBody>
          <a:bodyPr wrap="square" lIns="91440" tIns="45720" rIns="91440" bIns="45720" anchor="t">
            <a:spAutoFit/>
          </a:bodyPr>
          <a:lstStyle/>
          <a:p>
            <a:pPr algn="ctr"/>
            <a:r>
              <a:rPr lang="en-GB" b="1">
                <a:solidFill>
                  <a:srgbClr val="1E477C"/>
                </a:solidFill>
                <a:latin typeface="Poppins"/>
                <a:cs typeface="Poppins"/>
              </a:rPr>
              <a:t>12</a:t>
            </a:r>
            <a:endParaRPr lang="en-GB"/>
          </a:p>
        </p:txBody>
      </p:sp>
      <p:sp>
        <p:nvSpPr>
          <p:cNvPr id="5" name="TextBox 6">
            <a:extLst>
              <a:ext uri="{FF2B5EF4-FFF2-40B4-BE49-F238E27FC236}">
                <a16:creationId xmlns:a16="http://schemas.microsoft.com/office/drawing/2014/main" id="{62BC93AC-D976-8E0B-7157-FC923A638B85}"/>
              </a:ext>
            </a:extLst>
          </p:cNvPr>
          <p:cNvSpPr txBox="1"/>
          <p:nvPr/>
        </p:nvSpPr>
        <p:spPr>
          <a:xfrm>
            <a:off x="2955105" y="6371403"/>
            <a:ext cx="6284582" cy="286179"/>
          </a:xfrm>
          <a:prstGeom prst="rect">
            <a:avLst/>
          </a:prstGeom>
          <a:noFill/>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1200" b="1">
                <a:solidFill>
                  <a:srgbClr val="FF0000"/>
                </a:solidFill>
                <a:effectLst/>
                <a:latin typeface="Calibri"/>
                <a:ea typeface="Times New Roman" panose="02020603050405020304" pitchFamily="18" charset="0"/>
                <a:cs typeface="Calibri"/>
              </a:rPr>
              <a:t>↓ </a:t>
            </a:r>
            <a:r>
              <a:rPr lang="en-GB" sz="1200" b="1">
                <a:solidFill>
                  <a:srgbClr val="FF0000"/>
                </a:solidFill>
                <a:latin typeface="Calibri"/>
                <a:ea typeface="Times New Roman" panose="02020603050405020304" pitchFamily="18" charset="0"/>
                <a:cs typeface="Calibri"/>
              </a:rPr>
              <a:t>Widened Equity Gap</a:t>
            </a:r>
            <a:r>
              <a:rPr lang="en-GB" sz="1200" b="1">
                <a:solidFill>
                  <a:srgbClr val="00B050"/>
                </a:solidFill>
                <a:latin typeface="Calibri"/>
                <a:ea typeface="Times New Roman" panose="02020603050405020304" pitchFamily="18" charset="0"/>
                <a:cs typeface="Calibri"/>
              </a:rPr>
              <a:t> </a:t>
            </a:r>
            <a:r>
              <a:rPr lang="en-GB" sz="1200" b="1">
                <a:solidFill>
                  <a:srgbClr val="00B050"/>
                </a:solidFill>
                <a:effectLst/>
                <a:latin typeface="Calibri"/>
                <a:ea typeface="Times New Roman" panose="02020603050405020304" pitchFamily="18" charset="0"/>
                <a:cs typeface="Calibri"/>
              </a:rPr>
              <a:t>↑ </a:t>
            </a:r>
            <a:r>
              <a:rPr lang="en-GB" sz="1200" b="1">
                <a:solidFill>
                  <a:srgbClr val="00B050"/>
                </a:solidFill>
                <a:latin typeface="Calibri"/>
                <a:ea typeface="Times New Roman" panose="02020603050405020304" pitchFamily="18" charset="0"/>
                <a:cs typeface="Calibri"/>
              </a:rPr>
              <a:t>Narrowed Equity Gap</a:t>
            </a:r>
            <a:r>
              <a:rPr lang="en-GB" sz="1200" b="1">
                <a:solidFill>
                  <a:srgbClr val="0070C0"/>
                </a:solidFill>
                <a:latin typeface="Calibri"/>
                <a:ea typeface="Times New Roman" panose="02020603050405020304" pitchFamily="18" charset="0"/>
                <a:cs typeface="Calibri"/>
              </a:rPr>
              <a:t> </a:t>
            </a:r>
            <a:r>
              <a:rPr lang="en-GB" sz="1200" b="1">
                <a:solidFill>
                  <a:srgbClr val="0070C0"/>
                </a:solidFill>
                <a:effectLst/>
                <a:latin typeface="Calibri"/>
                <a:ea typeface="Times New Roman" panose="02020603050405020304" pitchFamily="18" charset="0"/>
                <a:cs typeface="Calibri"/>
              </a:rPr>
              <a:t>— No </a:t>
            </a:r>
            <a:r>
              <a:rPr lang="en-GB" sz="1200" b="1">
                <a:solidFill>
                  <a:srgbClr val="0070C0"/>
                </a:solidFill>
                <a:latin typeface="Calibri"/>
                <a:ea typeface="Times New Roman" panose="02020603050405020304" pitchFamily="18" charset="0"/>
                <a:cs typeface="Calibri"/>
              </a:rPr>
              <a:t>Change in Equity Gap</a:t>
            </a:r>
            <a:endParaRPr lang="en-GB" sz="1400">
              <a:effectLst/>
              <a:latin typeface="Times New Roman"/>
              <a:ea typeface="Calibri" panose="020F0502020204030204" pitchFamily="34" charset="0"/>
              <a:cs typeface="Calibri"/>
            </a:endParaRPr>
          </a:p>
        </p:txBody>
      </p:sp>
    </p:spTree>
    <p:extLst>
      <p:ext uri="{BB962C8B-B14F-4D97-AF65-F5344CB8AC3E}">
        <p14:creationId xmlns:p14="http://schemas.microsoft.com/office/powerpoint/2010/main" val="17665573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BA5934FB-6861-7E89-91EE-7C24DC293E99}"/>
              </a:ext>
            </a:extLst>
          </p:cNvPr>
          <p:cNvGraphicFramePr>
            <a:graphicFrameLocks noGrp="1"/>
          </p:cNvGraphicFramePr>
          <p:nvPr>
            <p:extLst>
              <p:ext uri="{D42A27DB-BD31-4B8C-83A1-F6EECF244321}">
                <p14:modId xmlns:p14="http://schemas.microsoft.com/office/powerpoint/2010/main" val="1701323235"/>
              </p:ext>
            </p:extLst>
          </p:nvPr>
        </p:nvGraphicFramePr>
        <p:xfrm>
          <a:off x="582649" y="3830606"/>
          <a:ext cx="11024342" cy="2093051"/>
        </p:xfrm>
        <a:graphic>
          <a:graphicData uri="http://schemas.openxmlformats.org/drawingml/2006/table">
            <a:tbl>
              <a:tblPr firstRow="1" firstCol="1" bandRow="1"/>
              <a:tblGrid>
                <a:gridCol w="4461710">
                  <a:extLst>
                    <a:ext uri="{9D8B030D-6E8A-4147-A177-3AD203B41FA5}">
                      <a16:colId xmlns:a16="http://schemas.microsoft.com/office/drawing/2014/main" val="4088984820"/>
                    </a:ext>
                  </a:extLst>
                </a:gridCol>
                <a:gridCol w="571500">
                  <a:extLst>
                    <a:ext uri="{9D8B030D-6E8A-4147-A177-3AD203B41FA5}">
                      <a16:colId xmlns:a16="http://schemas.microsoft.com/office/drawing/2014/main" val="3371767375"/>
                    </a:ext>
                  </a:extLst>
                </a:gridCol>
                <a:gridCol w="561473">
                  <a:extLst>
                    <a:ext uri="{9D8B030D-6E8A-4147-A177-3AD203B41FA5}">
                      <a16:colId xmlns:a16="http://schemas.microsoft.com/office/drawing/2014/main" val="2448737728"/>
                    </a:ext>
                  </a:extLst>
                </a:gridCol>
                <a:gridCol w="691815">
                  <a:extLst>
                    <a:ext uri="{9D8B030D-6E8A-4147-A177-3AD203B41FA5}">
                      <a16:colId xmlns:a16="http://schemas.microsoft.com/office/drawing/2014/main" val="3365672387"/>
                    </a:ext>
                  </a:extLst>
                </a:gridCol>
                <a:gridCol w="661736">
                  <a:extLst>
                    <a:ext uri="{9D8B030D-6E8A-4147-A177-3AD203B41FA5}">
                      <a16:colId xmlns:a16="http://schemas.microsoft.com/office/drawing/2014/main" val="2914289014"/>
                    </a:ext>
                  </a:extLst>
                </a:gridCol>
                <a:gridCol w="290752">
                  <a:extLst>
                    <a:ext uri="{9D8B030D-6E8A-4147-A177-3AD203B41FA5}">
                      <a16:colId xmlns:a16="http://schemas.microsoft.com/office/drawing/2014/main" val="4212776571"/>
                    </a:ext>
                  </a:extLst>
                </a:gridCol>
                <a:gridCol w="3785356">
                  <a:extLst>
                    <a:ext uri="{9D8B030D-6E8A-4147-A177-3AD203B41FA5}">
                      <a16:colId xmlns:a16="http://schemas.microsoft.com/office/drawing/2014/main" val="3698999598"/>
                    </a:ext>
                  </a:extLst>
                </a:gridCol>
              </a:tblGrid>
              <a:tr h="390293">
                <a:tc>
                  <a:txBody>
                    <a:bodyPr/>
                    <a:lstStyle/>
                    <a:p>
                      <a:r>
                        <a:rPr lang="en-GB" sz="1200" b="1">
                          <a:solidFill>
                            <a:schemeClr val="bg1"/>
                          </a:solidFill>
                          <a:effectLst/>
                          <a:latin typeface="Calibri"/>
                          <a:ea typeface="Times New Roman" panose="02020603050405020304" pitchFamily="18" charset="0"/>
                          <a:cs typeface="Times New Roman"/>
                        </a:rPr>
                        <a:t>Metric 8 – Staff Survey Q.26b </a:t>
                      </a:r>
                      <a:endParaRPr lang="en-GB" sz="14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GB" sz="1400" b="1">
                          <a:solidFill>
                            <a:schemeClr val="bg1"/>
                          </a:solidFill>
                          <a:effectLst/>
                          <a:latin typeface="Calibri"/>
                          <a:ea typeface="Times New Roman" panose="02020603050405020304" pitchFamily="18" charset="0"/>
                          <a:cs typeface="Calibri"/>
                        </a:rPr>
                        <a:t>2022</a:t>
                      </a:r>
                      <a:endParaRPr lang="en-GB" sz="1400">
                        <a:solidFill>
                          <a:schemeClr val="bg1"/>
                        </a:solidFill>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GB" sz="1400" b="1">
                          <a:solidFill>
                            <a:schemeClr val="bg1"/>
                          </a:solidFill>
                          <a:effectLst/>
                          <a:latin typeface="Calibri"/>
                          <a:ea typeface="Times New Roman" panose="02020603050405020304" pitchFamily="18" charset="0"/>
                          <a:cs typeface="Calibri"/>
                        </a:rPr>
                        <a:t>2023</a:t>
                      </a:r>
                      <a:endParaRPr lang="en-GB" sz="1400">
                        <a:solidFill>
                          <a:schemeClr val="bg1"/>
                        </a:solidFill>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marL="0" lvl="0" indent="0" algn="ctr" defTabSz="914400">
                        <a:lnSpc>
                          <a:spcPct val="100000"/>
                        </a:lnSpc>
                        <a:spcBef>
                          <a:spcPts val="0"/>
                        </a:spcBef>
                        <a:spcAft>
                          <a:spcPts val="0"/>
                        </a:spcAft>
                        <a:buNone/>
                        <a:tabLst/>
                        <a:defRPr/>
                      </a:pPr>
                      <a:r>
                        <a:rPr lang="en-GB" sz="1400" b="1">
                          <a:solidFill>
                            <a:schemeClr val="bg1"/>
                          </a:solidFill>
                          <a:effectLst/>
                          <a:latin typeface="Calibri"/>
                          <a:ea typeface="Calibri"/>
                          <a:cs typeface="Calibri"/>
                        </a:rPr>
                        <a:t>2024</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solidFill>
                      <a:schemeClr val="accent1">
                        <a:lumMod val="50000"/>
                      </a:schemeClr>
                    </a:solidFill>
                  </a:tcPr>
                </a:tc>
                <a:tc>
                  <a:txBody>
                    <a:bodyPr/>
                    <a:lstStyle/>
                    <a:p>
                      <a:pPr lvl="0" algn="ctr">
                        <a:buNone/>
                      </a:pPr>
                      <a:r>
                        <a:rPr lang="en-GB" sz="1400" b="1" i="0" u="none" strike="noStrike" noProof="0">
                          <a:solidFill>
                            <a:schemeClr val="bg1"/>
                          </a:solidFill>
                          <a:effectLst/>
                          <a:latin typeface="Calibri"/>
                        </a:rPr>
                        <a:t>2025</a:t>
                      </a:r>
                      <a:endParaRPr lang="en-US" sz="1400"/>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lvl="0" algn="ctr">
                        <a:buNone/>
                      </a:pPr>
                      <a:endParaRPr lang="en-US"/>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GB" sz="1400" b="1">
                          <a:solidFill>
                            <a:schemeClr val="bg1"/>
                          </a:solidFill>
                          <a:effectLst/>
                          <a:latin typeface="Calibri"/>
                          <a:ea typeface="Times New Roman" panose="02020603050405020304" pitchFamily="18" charset="0"/>
                          <a:cs typeface="Calibri"/>
                        </a:rPr>
                        <a:t>Comment</a:t>
                      </a:r>
                      <a:endParaRPr lang="en-GB" sz="1600">
                        <a:solidFill>
                          <a:schemeClr val="bg1"/>
                        </a:solidFill>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1373143338"/>
                  </a:ext>
                </a:extLst>
              </a:tr>
              <a:tr h="1702758">
                <a:tc>
                  <a:txBody>
                    <a:bodyPr/>
                    <a:lstStyle/>
                    <a:p>
                      <a:endParaRPr lang="en-GB" sz="1400">
                        <a:effectLst/>
                        <a:latin typeface="Calibri"/>
                        <a:ea typeface="Times New Roman" panose="02020603050405020304" pitchFamily="18" charset="0"/>
                        <a:cs typeface="Times New Roman"/>
                      </a:endParaRPr>
                    </a:p>
                    <a:p>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p>
                      <a:r>
                        <a:rPr lang="en-GB" sz="1200">
                          <a:solidFill>
                            <a:srgbClr val="000000"/>
                          </a:solidFill>
                          <a:effectLst/>
                          <a:latin typeface="Calibri"/>
                          <a:ea typeface="Times New Roman" panose="02020603050405020304" pitchFamily="18" charset="0"/>
                          <a:cs typeface="Times New Roman"/>
                        </a:rPr>
                        <a:t>Percentage of Disabled staff saying that their employer has made adequate adjustment(s) to enable them to carry out their work. </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p>
                      <a:pPr fontAlgn="base"/>
                      <a:endParaRPr lang="en-GB" sz="1400">
                        <a:effectLst/>
                        <a:latin typeface="Calibri"/>
                        <a:ea typeface="Calibri" panose="020F0502020204030204" pitchFamily="34" charset="0"/>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76%</a:t>
                      </a:r>
                      <a:endParaRPr lang="en-GB" sz="1400">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71%</a:t>
                      </a:r>
                      <a:endParaRPr lang="en-GB" sz="140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a:solidFill>
                            <a:srgbClr val="000000"/>
                          </a:solidFill>
                          <a:effectLst/>
                          <a:latin typeface="Calibri"/>
                          <a:ea typeface="Calibri"/>
                          <a:cs typeface="Calibri"/>
                        </a:rPr>
                        <a:t>76.4%</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lvl="0" algn="ctr">
                        <a:buNone/>
                      </a:pPr>
                      <a:r>
                        <a:rPr lang="en-GB" sz="1400" b="0">
                          <a:solidFill>
                            <a:schemeClr val="tx1"/>
                          </a:solidFill>
                          <a:effectLst/>
                          <a:latin typeface="+mn-lt"/>
                          <a:ea typeface="Calibri"/>
                          <a:cs typeface="Calibri"/>
                        </a:rPr>
                        <a:t>74.0%</a:t>
                      </a:r>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cap="flat" cmpd="sng" algn="ctr">
                      <a:solidFill>
                        <a:srgbClr val="000000"/>
                      </a:solidFill>
                      <a:prstDash val="solid"/>
                      <a:round/>
                      <a:headEnd type="none" w="med" len="med"/>
                      <a:tailEnd type="none" w="med" len="med"/>
                    </a:lnT>
                    <a:lnB w="12700">
                      <a:solidFill>
                        <a:srgbClr val="000000"/>
                      </a:solidFill>
                    </a:lnB>
                  </a:tcPr>
                </a:tc>
                <a:tc>
                  <a:txBody>
                    <a:bodyPr/>
                    <a:lstStyle/>
                    <a:p>
                      <a:pPr lvl="0" algn="ctr">
                        <a:buNone/>
                      </a:pPr>
                      <a:r>
                        <a:rPr lang="en-GB" sz="1100" b="1">
                          <a:solidFill>
                            <a:srgbClr val="FF0000"/>
                          </a:solidFill>
                          <a:effectLst/>
                          <a:latin typeface="Calibri"/>
                          <a:ea typeface="Times New Roman" panose="02020603050405020304" pitchFamily="18" charset="0"/>
                          <a:cs typeface="Calibri"/>
                        </a:rPr>
                        <a:t>↓</a:t>
                      </a:r>
                      <a:endParaRPr lang="en-GB" sz="1100" b="1">
                        <a:solidFill>
                          <a:schemeClr val="tx1"/>
                        </a:solidFill>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cap="flat" cmpd="sng" algn="ctr">
                      <a:solidFill>
                        <a:srgbClr val="000000"/>
                      </a:solidFill>
                      <a:prstDash val="solid"/>
                      <a:round/>
                      <a:headEnd type="none" w="med" len="med"/>
                      <a:tailEnd type="none" w="med" len="med"/>
                    </a:lnT>
                    <a:lnB w="12700">
                      <a:solidFill>
                        <a:srgbClr val="000000"/>
                      </a:solidFill>
                    </a:lnB>
                  </a:tcPr>
                </a:tc>
                <a:tc>
                  <a:txBody>
                    <a:bodyPr/>
                    <a:lstStyle/>
                    <a:p>
                      <a:pPr fontAlgn="base"/>
                      <a:r>
                        <a:rPr lang="en-GB" sz="1200">
                          <a:effectLst/>
                          <a:latin typeface="Calibri"/>
                          <a:ea typeface="Calibri"/>
                          <a:cs typeface="Times New Roman"/>
                        </a:rPr>
                        <a:t>Since being identified as a priority in our 2023 reporting, we have continued to put in efforts to improve this metric. </a:t>
                      </a:r>
                    </a:p>
                    <a:p>
                      <a:pPr lvl="0">
                        <a:buNone/>
                      </a:pPr>
                      <a:endParaRPr lang="en-GB" sz="1200">
                        <a:effectLst/>
                        <a:latin typeface="Calibri"/>
                        <a:ea typeface="Calibri"/>
                        <a:cs typeface="Times New Roman"/>
                      </a:endParaRPr>
                    </a:p>
                    <a:p>
                      <a:pPr fontAlgn="base"/>
                      <a:r>
                        <a:rPr lang="en-GB" sz="1200">
                          <a:effectLst/>
                          <a:latin typeface="Calibri"/>
                          <a:ea typeface="Calibri"/>
                          <a:cs typeface="Times New Roman"/>
                        </a:rPr>
                        <a:t>Disabled staff aged 31-40 have reported the highest levels of reasonable adjustments for this metric. Staff aged 41-50 have reported the lowest.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71509092"/>
                  </a:ext>
                </a:extLst>
              </a:tr>
            </a:tbl>
          </a:graphicData>
        </a:graphic>
      </p:graphicFrame>
      <p:sp>
        <p:nvSpPr>
          <p:cNvPr id="3" name="TextBox 2">
            <a:extLst>
              <a:ext uri="{FF2B5EF4-FFF2-40B4-BE49-F238E27FC236}">
                <a16:creationId xmlns:a16="http://schemas.microsoft.com/office/drawing/2014/main" id="{BF6E3254-A0F0-8162-D60F-02307AAD4840}"/>
              </a:ext>
            </a:extLst>
          </p:cNvPr>
          <p:cNvSpPr txBox="1"/>
          <p:nvPr/>
        </p:nvSpPr>
        <p:spPr>
          <a:xfrm>
            <a:off x="582649" y="279923"/>
            <a:ext cx="10168054" cy="1231106"/>
          </a:xfrm>
          <a:prstGeom prst="rect">
            <a:avLst/>
          </a:prstGeom>
          <a:noFill/>
        </p:spPr>
        <p:txBody>
          <a:bodyPr wrap="square">
            <a:spAutoFit/>
          </a:bodyPr>
          <a:lstStyle/>
          <a:p>
            <a:r>
              <a:rPr lang="en-GB" sz="1600" b="1">
                <a:solidFill>
                  <a:srgbClr val="1E477C"/>
                </a:solidFill>
                <a:effectLst/>
                <a:latin typeface="Calibri" panose="020F0502020204030204" pitchFamily="34" charset="0"/>
                <a:ea typeface="Times New Roman" panose="02020603050405020304" pitchFamily="18" charset="0"/>
              </a:rPr>
              <a:t>WORKFORCE DISABILITY EQUALITY STANDARD (WDES) REPORT </a:t>
            </a:r>
            <a:endParaRPr lang="en-GB" sz="1200">
              <a:effectLst/>
              <a:latin typeface="Times New Roman" panose="02020603050405020304" pitchFamily="18" charset="0"/>
              <a:ea typeface="Times New Roman" panose="02020603050405020304" pitchFamily="18" charset="0"/>
            </a:endParaRPr>
          </a:p>
          <a:p>
            <a:endParaRPr lang="en-GB" sz="1800" b="1">
              <a:solidFill>
                <a:srgbClr val="1E477C"/>
              </a:solidFill>
              <a:effectLst/>
              <a:latin typeface="Calibri" panose="020F0502020204030204" pitchFamily="34" charset="0"/>
              <a:ea typeface="Times New Roman" panose="02020603050405020304" pitchFamily="18" charset="0"/>
            </a:endParaRPr>
          </a:p>
          <a:p>
            <a:r>
              <a:rPr lang="en-GB" sz="2400" b="1">
                <a:solidFill>
                  <a:srgbClr val="1E477C"/>
                </a:solidFill>
                <a:effectLst/>
                <a:latin typeface="Calibri" panose="020F0502020204030204" pitchFamily="34" charset="0"/>
                <a:ea typeface="Times New Roman" panose="02020603050405020304" pitchFamily="18" charset="0"/>
              </a:rPr>
              <a:t>National NHS Staff Survey Metric 7 &amp; 8</a:t>
            </a:r>
          </a:p>
          <a:p>
            <a:r>
              <a:rPr lang="en-GB" sz="1600">
                <a:latin typeface="ArialMT"/>
              </a:rPr>
              <a:t>The following Staff Survey Metrics, compare the responses for both Disabled and non-disabled staff</a:t>
            </a:r>
            <a:endParaRPr lang="en-GB" sz="2000"/>
          </a:p>
        </p:txBody>
      </p:sp>
      <p:graphicFrame>
        <p:nvGraphicFramePr>
          <p:cNvPr id="4" name="Table 3">
            <a:extLst>
              <a:ext uri="{FF2B5EF4-FFF2-40B4-BE49-F238E27FC236}">
                <a16:creationId xmlns:a16="http://schemas.microsoft.com/office/drawing/2014/main" id="{CAF6BB2E-DC31-06FD-D731-19CB80255EFD}"/>
              </a:ext>
            </a:extLst>
          </p:cNvPr>
          <p:cNvGraphicFramePr>
            <a:graphicFrameLocks noGrp="1"/>
          </p:cNvGraphicFramePr>
          <p:nvPr>
            <p:extLst>
              <p:ext uri="{D42A27DB-BD31-4B8C-83A1-F6EECF244321}">
                <p14:modId xmlns:p14="http://schemas.microsoft.com/office/powerpoint/2010/main" val="2293945135"/>
              </p:ext>
            </p:extLst>
          </p:nvPr>
        </p:nvGraphicFramePr>
        <p:xfrm>
          <a:off x="582648" y="1593142"/>
          <a:ext cx="10989734" cy="1944348"/>
        </p:xfrm>
        <a:graphic>
          <a:graphicData uri="http://schemas.openxmlformats.org/drawingml/2006/table">
            <a:tbl>
              <a:tblPr firstRow="1" firstCol="1" bandRow="1"/>
              <a:tblGrid>
                <a:gridCol w="3450733">
                  <a:extLst>
                    <a:ext uri="{9D8B030D-6E8A-4147-A177-3AD203B41FA5}">
                      <a16:colId xmlns:a16="http://schemas.microsoft.com/office/drawing/2014/main" val="281954571"/>
                    </a:ext>
                  </a:extLst>
                </a:gridCol>
                <a:gridCol w="688931">
                  <a:extLst>
                    <a:ext uri="{9D8B030D-6E8A-4147-A177-3AD203B41FA5}">
                      <a16:colId xmlns:a16="http://schemas.microsoft.com/office/drawing/2014/main" val="3259739016"/>
                    </a:ext>
                  </a:extLst>
                </a:gridCol>
                <a:gridCol w="638828">
                  <a:extLst>
                    <a:ext uri="{9D8B030D-6E8A-4147-A177-3AD203B41FA5}">
                      <a16:colId xmlns:a16="http://schemas.microsoft.com/office/drawing/2014/main" val="3778078566"/>
                    </a:ext>
                  </a:extLst>
                </a:gridCol>
                <a:gridCol w="613775">
                  <a:extLst>
                    <a:ext uri="{9D8B030D-6E8A-4147-A177-3AD203B41FA5}">
                      <a16:colId xmlns:a16="http://schemas.microsoft.com/office/drawing/2014/main" val="840920804"/>
                    </a:ext>
                  </a:extLst>
                </a:gridCol>
                <a:gridCol w="839244">
                  <a:extLst>
                    <a:ext uri="{9D8B030D-6E8A-4147-A177-3AD203B41FA5}">
                      <a16:colId xmlns:a16="http://schemas.microsoft.com/office/drawing/2014/main" val="1586354769"/>
                    </a:ext>
                  </a:extLst>
                </a:gridCol>
                <a:gridCol w="698722">
                  <a:extLst>
                    <a:ext uri="{9D8B030D-6E8A-4147-A177-3AD203B41FA5}">
                      <a16:colId xmlns:a16="http://schemas.microsoft.com/office/drawing/2014/main" val="1595156085"/>
                    </a:ext>
                  </a:extLst>
                </a:gridCol>
                <a:gridCol w="286385">
                  <a:extLst>
                    <a:ext uri="{9D8B030D-6E8A-4147-A177-3AD203B41FA5}">
                      <a16:colId xmlns:a16="http://schemas.microsoft.com/office/drawing/2014/main" val="4098054681"/>
                    </a:ext>
                  </a:extLst>
                </a:gridCol>
                <a:gridCol w="3773116">
                  <a:extLst>
                    <a:ext uri="{9D8B030D-6E8A-4147-A177-3AD203B41FA5}">
                      <a16:colId xmlns:a16="http://schemas.microsoft.com/office/drawing/2014/main" val="3035724480"/>
                    </a:ext>
                  </a:extLst>
                </a:gridCol>
              </a:tblGrid>
              <a:tr h="329068">
                <a:tc gridSpan="2">
                  <a:txBody>
                    <a:bodyPr/>
                    <a:lstStyle/>
                    <a:p>
                      <a:pPr>
                        <a:tabLst>
                          <a:tab pos="1038225" algn="l"/>
                        </a:tabLst>
                      </a:pPr>
                      <a:r>
                        <a:rPr lang="en-GB" sz="1200" b="1">
                          <a:solidFill>
                            <a:schemeClr val="bg1"/>
                          </a:solidFill>
                          <a:effectLst/>
                          <a:latin typeface="Calibri"/>
                          <a:ea typeface="Times New Roman" panose="02020603050405020304" pitchFamily="18" charset="0"/>
                          <a:cs typeface="Times New Roman"/>
                        </a:rPr>
                        <a:t>Metric 7 – Staff Survey Q.5f</a:t>
                      </a:r>
                      <a:endParaRPr lang="en-GB" sz="1400">
                        <a:solidFill>
                          <a:schemeClr val="bg1"/>
                        </a:solidFill>
                        <a:effectLst/>
                        <a:latin typeface="Calibri"/>
                        <a:ea typeface="Times New Roman" panose="02020603050405020304" pitchFamily="18" charset="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hMerge="1">
                  <a:txBody>
                    <a:bodyPr/>
                    <a:lstStyle/>
                    <a:p>
                      <a:pPr algn="ctr" fontAlgn="base"/>
                      <a:endParaRPr lang="en-GB" sz="12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GB" sz="1400" b="1">
                          <a:solidFill>
                            <a:schemeClr val="bg1"/>
                          </a:solidFill>
                          <a:effectLst/>
                          <a:latin typeface="Calibri"/>
                          <a:ea typeface="Times New Roman" panose="02020603050405020304" pitchFamily="18" charset="0"/>
                          <a:cs typeface="Calibri"/>
                        </a:rPr>
                        <a:t>2022</a:t>
                      </a:r>
                      <a:endParaRPr lang="en-GB" sz="1400">
                        <a:solidFill>
                          <a:schemeClr val="bg1"/>
                        </a:solidFill>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GB" sz="1400" b="1">
                          <a:solidFill>
                            <a:schemeClr val="bg1"/>
                          </a:solidFill>
                          <a:effectLst/>
                          <a:latin typeface="Calibri"/>
                          <a:ea typeface="Times New Roman" panose="02020603050405020304" pitchFamily="18" charset="0"/>
                          <a:cs typeface="Calibri"/>
                        </a:rPr>
                        <a:t>2023</a:t>
                      </a:r>
                      <a:endParaRPr lang="en-GB" sz="1400">
                        <a:solidFill>
                          <a:schemeClr val="bg1"/>
                        </a:solidFill>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marL="0" lvl="0" indent="0" algn="ctr" defTabSz="914400">
                        <a:lnSpc>
                          <a:spcPct val="100000"/>
                        </a:lnSpc>
                        <a:spcBef>
                          <a:spcPts val="0"/>
                        </a:spcBef>
                        <a:spcAft>
                          <a:spcPts val="0"/>
                        </a:spcAft>
                        <a:buNone/>
                        <a:tabLst/>
                        <a:defRPr/>
                      </a:pPr>
                      <a:r>
                        <a:rPr lang="en-GB" sz="1400" b="1">
                          <a:solidFill>
                            <a:schemeClr val="bg1"/>
                          </a:solidFill>
                          <a:effectLst/>
                          <a:latin typeface="Calibri"/>
                          <a:ea typeface="Calibri"/>
                          <a:cs typeface="Calibri"/>
                        </a:rPr>
                        <a:t>2024</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solidFill>
                      <a:schemeClr val="accent1">
                        <a:lumMod val="50000"/>
                      </a:schemeClr>
                    </a:solidFill>
                  </a:tcPr>
                </a:tc>
                <a:tc>
                  <a:txBody>
                    <a:bodyPr/>
                    <a:lstStyle/>
                    <a:p>
                      <a:pPr lvl="0" algn="ctr">
                        <a:buNone/>
                      </a:pPr>
                      <a:r>
                        <a:rPr lang="en-GB" sz="1400" b="1" i="0" u="none" strike="noStrike" noProof="0">
                          <a:solidFill>
                            <a:schemeClr val="bg1"/>
                          </a:solidFill>
                          <a:effectLst/>
                          <a:latin typeface="Calibri"/>
                        </a:rPr>
                        <a:t>2025</a:t>
                      </a:r>
                      <a:endParaRPr lang="en-US" sz="1400"/>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lvl="0" algn="ctr">
                        <a:buNone/>
                      </a:pPr>
                      <a:endParaRPr lang="en-US"/>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GB" sz="1400" b="1">
                          <a:solidFill>
                            <a:schemeClr val="bg1"/>
                          </a:solidFill>
                          <a:effectLst/>
                          <a:latin typeface="Calibri"/>
                          <a:ea typeface="Times New Roman" panose="02020603050405020304" pitchFamily="18" charset="0"/>
                          <a:cs typeface="Calibri"/>
                        </a:rPr>
                        <a:t>Comment</a:t>
                      </a:r>
                      <a:endParaRPr lang="en-GB" sz="1600">
                        <a:solidFill>
                          <a:schemeClr val="bg1"/>
                        </a:solidFill>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942624296"/>
                  </a:ext>
                </a:extLst>
              </a:tr>
              <a:tr h="864305">
                <a:tc rowSpan="2">
                  <a:txBody>
                    <a:bodyPr/>
                    <a:lstStyle/>
                    <a:p>
                      <a:endParaRPr lang="en-GB" sz="1400">
                        <a:effectLst/>
                        <a:latin typeface="Calibri"/>
                        <a:ea typeface="Times New Roman" panose="02020603050405020304" pitchFamily="18" charset="0"/>
                        <a:cs typeface="Times New Roman"/>
                      </a:endParaRPr>
                    </a:p>
                    <a:p>
                      <a:endParaRPr lang="en-GB" sz="1400">
                        <a:effectLst/>
                        <a:latin typeface="Calibri"/>
                        <a:ea typeface="Times New Roman" panose="02020603050405020304" pitchFamily="18" charset="0"/>
                        <a:cs typeface="Times New Roman"/>
                      </a:endParaRPr>
                    </a:p>
                    <a:p>
                      <a:r>
                        <a:rPr lang="en-GB" sz="1200">
                          <a:solidFill>
                            <a:srgbClr val="000000"/>
                          </a:solidFill>
                          <a:effectLst/>
                          <a:latin typeface="Calibri"/>
                          <a:ea typeface="Times New Roman" panose="02020603050405020304" pitchFamily="18" charset="0"/>
                          <a:cs typeface="Times New Roman"/>
                        </a:rPr>
                        <a:t>Percentage of Disabled staff compared to non-disabled staff saying that they are satisfied with the extent to which their organisation values their work. </a:t>
                      </a:r>
                      <a:endParaRPr lang="en-GB" sz="1400">
                        <a:effectLst/>
                        <a:latin typeface="Calibri"/>
                        <a:ea typeface="Times New Roman" panose="02020603050405020304" pitchFamily="18" charset="0"/>
                        <a:cs typeface="Times New Roman"/>
                      </a:endParaRPr>
                    </a:p>
                    <a:p>
                      <a:endParaRPr lang="en-GB" sz="1400">
                        <a:effectLst/>
                        <a:latin typeface="Calibri"/>
                        <a:ea typeface="Times New Roman" panose="02020603050405020304" pitchFamily="18"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200" b="1">
                          <a:solidFill>
                            <a:srgbClr val="000000"/>
                          </a:solidFill>
                          <a:effectLst/>
                          <a:latin typeface="Calibri"/>
                          <a:ea typeface="Times New Roman" panose="02020603050405020304" pitchFamily="18" charset="0"/>
                          <a:cs typeface="Times New Roman"/>
                        </a:rPr>
                        <a:t>Disabled</a:t>
                      </a:r>
                      <a:endParaRPr lang="en-GB" sz="1400">
                        <a:effectLst/>
                        <a:latin typeface="Calibri"/>
                        <a:ea typeface="Times New Roman" panose="02020603050405020304" pitchFamily="18" charset="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47%</a:t>
                      </a:r>
                      <a:endParaRPr lang="en-GB" sz="1400">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43%</a:t>
                      </a:r>
                      <a:endParaRPr lang="en-GB" sz="140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a:solidFill>
                            <a:srgbClr val="000000"/>
                          </a:solidFill>
                          <a:effectLst/>
                          <a:latin typeface="Calibri"/>
                          <a:ea typeface="Calibri"/>
                          <a:cs typeface="Calibri"/>
                        </a:rPr>
                        <a:t>49.30%</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lvl="0" algn="ctr">
                        <a:buNone/>
                      </a:pPr>
                      <a:r>
                        <a:rPr lang="en-GB" sz="1400" b="0">
                          <a:solidFill>
                            <a:schemeClr val="tx1"/>
                          </a:solidFill>
                          <a:effectLst/>
                          <a:latin typeface="+mn-lt"/>
                          <a:ea typeface="Calibri"/>
                          <a:cs typeface="Calibri"/>
                        </a:rPr>
                        <a:t>44.70%</a:t>
                      </a:r>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lvl="0" algn="ctr">
                        <a:buNone/>
                      </a:pPr>
                      <a:r>
                        <a:rPr lang="en-GB" sz="1200" b="1" i="0" u="none" strike="noStrike" noProof="0">
                          <a:solidFill>
                            <a:srgbClr val="0070C0"/>
                          </a:solidFill>
                          <a:effectLst/>
                          <a:latin typeface="Calibri"/>
                        </a:rPr>
                        <a:t>—</a:t>
                      </a:r>
                      <a:endParaRPr lang="en-US"/>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cap="flat" cmpd="sng" algn="ctr">
                      <a:solidFill>
                        <a:srgbClr val="000000"/>
                      </a:solidFill>
                      <a:prstDash val="solid"/>
                      <a:round/>
                      <a:headEnd type="none" w="med" len="med"/>
                      <a:tailEnd type="none" w="med" len="med"/>
                    </a:lnT>
                    <a:lnB w="12700">
                      <a:solidFill>
                        <a:srgbClr val="000000"/>
                      </a:solidFill>
                    </a:lnB>
                  </a:tcPr>
                </a:tc>
                <a:tc rowSpan="2">
                  <a:txBody>
                    <a:bodyPr/>
                    <a:lstStyle/>
                    <a:p>
                      <a:pPr lvl="0">
                        <a:buNone/>
                      </a:pPr>
                      <a:r>
                        <a:rPr lang="en-GB" sz="1200">
                          <a:effectLst/>
                          <a:latin typeface="Calibri"/>
                          <a:ea typeface="Calibri"/>
                          <a:cs typeface="Times New Roman"/>
                        </a:rPr>
                        <a:t>After improving in 2024 for disabled staff, this metric has now declined in 2025. The equity gap has seen no change, from 8.8% in 2024 and 8.7% in 2025. By ethnicity, only 39% of Asian/Asian British disabled staff answered yes to this Staff Survey question, in comparison to 48% of their white disabled counterparts.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83564748"/>
                  </a:ext>
                </a:extLst>
              </a:tr>
              <a:tr h="750975">
                <a:tc vMerge="1">
                  <a:txBody>
                    <a:bodyPr/>
                    <a:lstStyle/>
                    <a:p>
                      <a:endParaRPr lang="en-GB"/>
                    </a:p>
                  </a:txBody>
                  <a:tcPr/>
                </a:tc>
                <a:tc>
                  <a:txBody>
                    <a:bodyPr/>
                    <a:lstStyle/>
                    <a:p>
                      <a:r>
                        <a:rPr lang="en-GB" sz="1200" b="1">
                          <a:solidFill>
                            <a:srgbClr val="000000"/>
                          </a:solidFill>
                          <a:effectLst/>
                          <a:latin typeface="Calibri"/>
                          <a:ea typeface="Times New Roman" panose="02020603050405020304" pitchFamily="18" charset="0"/>
                          <a:cs typeface="Times New Roman"/>
                        </a:rPr>
                        <a:t>Non- Disabled</a:t>
                      </a:r>
                      <a:endParaRPr lang="en-GB" sz="1400">
                        <a:effectLst/>
                        <a:latin typeface="Calibri"/>
                        <a:ea typeface="Times New Roman" panose="02020603050405020304" pitchFamily="18" charset="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56%</a:t>
                      </a:r>
                      <a:endParaRPr lang="en-GB" sz="1400">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54%</a:t>
                      </a:r>
                      <a:endParaRPr lang="en-GB" sz="140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a:solidFill>
                            <a:srgbClr val="000000"/>
                          </a:solidFill>
                          <a:effectLst/>
                          <a:latin typeface="Calibri"/>
                          <a:ea typeface="Calibri"/>
                          <a:cs typeface="Calibri"/>
                        </a:rPr>
                        <a:t>58.10%</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lvl="0" algn="ctr">
                        <a:buNone/>
                      </a:pPr>
                      <a:r>
                        <a:rPr lang="en-GB" sz="1400" b="0">
                          <a:solidFill>
                            <a:schemeClr val="tx1"/>
                          </a:solidFill>
                          <a:effectLst/>
                          <a:latin typeface="+mn-lt"/>
                          <a:ea typeface="Calibri"/>
                          <a:cs typeface="Calibri"/>
                        </a:rPr>
                        <a:t>53.40%</a:t>
                      </a:r>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cap="flat" cmpd="sng" algn="ctr">
                      <a:solidFill>
                        <a:srgbClr val="000000"/>
                      </a:solidFill>
                      <a:prstDash val="solid"/>
                      <a:round/>
                      <a:headEnd type="none" w="med" len="med"/>
                      <a:tailEnd type="none" w="med" len="med"/>
                    </a:lnT>
                    <a:lnB w="12700">
                      <a:solidFill>
                        <a:srgbClr val="000000"/>
                      </a:solidFill>
                    </a:lnB>
                  </a:tcPr>
                </a:tc>
                <a:tc vMerge="1">
                  <a:txBody>
                    <a:bodyPr/>
                    <a:lstStyle/>
                    <a:p>
                      <a:endParaRPr lang="en-US"/>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cap="flat" cmpd="sng" algn="ctr">
                      <a:solidFill>
                        <a:srgbClr val="000000"/>
                      </a:solidFill>
                      <a:prstDash val="solid"/>
                      <a:round/>
                      <a:headEnd type="none" w="med" len="med"/>
                      <a:tailEnd type="none" w="med" len="med"/>
                    </a:lnT>
                    <a:lnB w="12700">
                      <a:solidFill>
                        <a:srgbClr val="000000"/>
                      </a:solidFill>
                    </a:lnB>
                  </a:tcPr>
                </a:tc>
                <a:tc vMerge="1">
                  <a:txBody>
                    <a:bodyPr/>
                    <a:lstStyle/>
                    <a:p>
                      <a:endParaRPr lang="en-GB"/>
                    </a:p>
                  </a:txBody>
                  <a:tcPr/>
                </a:tc>
                <a:extLst>
                  <a:ext uri="{0D108BD9-81ED-4DB2-BD59-A6C34878D82A}">
                    <a16:rowId xmlns:a16="http://schemas.microsoft.com/office/drawing/2014/main" val="19127974"/>
                  </a:ext>
                </a:extLst>
              </a:tr>
            </a:tbl>
          </a:graphicData>
        </a:graphic>
      </p:graphicFrame>
      <p:pic>
        <p:nvPicPr>
          <p:cNvPr id="6" name="Picture 5" descr="Logo&#10;&#10;Description automatically generated">
            <a:extLst>
              <a:ext uri="{FF2B5EF4-FFF2-40B4-BE49-F238E27FC236}">
                <a16:creationId xmlns:a16="http://schemas.microsoft.com/office/drawing/2014/main" id="{F9AD6A34-7096-280F-18CA-1278AAD29C4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36934" y="0"/>
            <a:ext cx="2065020" cy="1148715"/>
          </a:xfrm>
          <a:prstGeom prst="rect">
            <a:avLst/>
          </a:prstGeom>
        </p:spPr>
      </p:pic>
      <p:sp>
        <p:nvSpPr>
          <p:cNvPr id="7" name="TextBox 6">
            <a:extLst>
              <a:ext uri="{FF2B5EF4-FFF2-40B4-BE49-F238E27FC236}">
                <a16:creationId xmlns:a16="http://schemas.microsoft.com/office/drawing/2014/main" id="{284A6140-2975-8F7C-6408-C95DB7F1FEB7}"/>
              </a:ext>
            </a:extLst>
          </p:cNvPr>
          <p:cNvSpPr txBox="1"/>
          <p:nvPr/>
        </p:nvSpPr>
        <p:spPr>
          <a:xfrm>
            <a:off x="11572412" y="6468169"/>
            <a:ext cx="529542" cy="369332"/>
          </a:xfrm>
          <a:prstGeom prst="rect">
            <a:avLst/>
          </a:prstGeom>
          <a:noFill/>
        </p:spPr>
        <p:txBody>
          <a:bodyPr wrap="square" lIns="91440" tIns="45720" rIns="91440" bIns="45720" anchor="t">
            <a:spAutoFit/>
          </a:bodyPr>
          <a:lstStyle/>
          <a:p>
            <a:pPr algn="ctr"/>
            <a:r>
              <a:rPr lang="en-GB" b="1">
                <a:solidFill>
                  <a:srgbClr val="1E477C"/>
                </a:solidFill>
                <a:latin typeface="Poppins"/>
                <a:cs typeface="Poppins"/>
              </a:rPr>
              <a:t>13</a:t>
            </a:r>
            <a:endParaRPr lang="en-GB"/>
          </a:p>
        </p:txBody>
      </p:sp>
      <p:sp>
        <p:nvSpPr>
          <p:cNvPr id="8" name="TextBox 6">
            <a:extLst>
              <a:ext uri="{FF2B5EF4-FFF2-40B4-BE49-F238E27FC236}">
                <a16:creationId xmlns:a16="http://schemas.microsoft.com/office/drawing/2014/main" id="{6900A4AD-36DE-961D-D1A6-225F5709EAA0}"/>
              </a:ext>
            </a:extLst>
          </p:cNvPr>
          <p:cNvSpPr txBox="1"/>
          <p:nvPr/>
        </p:nvSpPr>
        <p:spPr>
          <a:xfrm>
            <a:off x="2955105" y="6371403"/>
            <a:ext cx="6284582" cy="286179"/>
          </a:xfrm>
          <a:prstGeom prst="rect">
            <a:avLst/>
          </a:prstGeom>
          <a:noFill/>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1200" b="1">
                <a:solidFill>
                  <a:srgbClr val="FF0000"/>
                </a:solidFill>
                <a:effectLst/>
                <a:latin typeface="Calibri"/>
                <a:ea typeface="Times New Roman" panose="02020603050405020304" pitchFamily="18" charset="0"/>
                <a:cs typeface="Calibri"/>
              </a:rPr>
              <a:t>↓ </a:t>
            </a:r>
            <a:r>
              <a:rPr lang="en-GB" sz="1200" b="1">
                <a:solidFill>
                  <a:srgbClr val="FF0000"/>
                </a:solidFill>
                <a:latin typeface="Calibri"/>
                <a:ea typeface="Times New Roman" panose="02020603050405020304" pitchFamily="18" charset="0"/>
                <a:cs typeface="Calibri"/>
              </a:rPr>
              <a:t>Widened Equity Gap</a:t>
            </a:r>
            <a:r>
              <a:rPr lang="en-GB" sz="1200" b="1">
                <a:solidFill>
                  <a:srgbClr val="00B050"/>
                </a:solidFill>
                <a:latin typeface="Calibri"/>
                <a:ea typeface="Times New Roman" panose="02020603050405020304" pitchFamily="18" charset="0"/>
                <a:cs typeface="Calibri"/>
              </a:rPr>
              <a:t> </a:t>
            </a:r>
            <a:r>
              <a:rPr lang="en-GB" sz="1200" b="1">
                <a:solidFill>
                  <a:srgbClr val="00B050"/>
                </a:solidFill>
                <a:effectLst/>
                <a:latin typeface="Calibri"/>
                <a:ea typeface="Times New Roman" panose="02020603050405020304" pitchFamily="18" charset="0"/>
                <a:cs typeface="Calibri"/>
              </a:rPr>
              <a:t>↑ </a:t>
            </a:r>
            <a:r>
              <a:rPr lang="en-GB" sz="1200" b="1">
                <a:solidFill>
                  <a:srgbClr val="00B050"/>
                </a:solidFill>
                <a:latin typeface="Calibri"/>
                <a:ea typeface="Times New Roman" panose="02020603050405020304" pitchFamily="18" charset="0"/>
                <a:cs typeface="Calibri"/>
              </a:rPr>
              <a:t>Narrowed Equity Gap</a:t>
            </a:r>
            <a:r>
              <a:rPr lang="en-GB" sz="1200" b="1">
                <a:solidFill>
                  <a:srgbClr val="0070C0"/>
                </a:solidFill>
                <a:latin typeface="Calibri"/>
                <a:ea typeface="Times New Roman" panose="02020603050405020304" pitchFamily="18" charset="0"/>
                <a:cs typeface="Calibri"/>
              </a:rPr>
              <a:t> </a:t>
            </a:r>
            <a:r>
              <a:rPr lang="en-GB" sz="1200" b="1">
                <a:solidFill>
                  <a:srgbClr val="0070C0"/>
                </a:solidFill>
                <a:effectLst/>
                <a:latin typeface="Calibri"/>
                <a:ea typeface="Times New Roman" panose="02020603050405020304" pitchFamily="18" charset="0"/>
                <a:cs typeface="Calibri"/>
              </a:rPr>
              <a:t>— No </a:t>
            </a:r>
            <a:r>
              <a:rPr lang="en-GB" sz="1200" b="1">
                <a:solidFill>
                  <a:srgbClr val="0070C0"/>
                </a:solidFill>
                <a:latin typeface="Calibri"/>
                <a:ea typeface="Times New Roman" panose="02020603050405020304" pitchFamily="18" charset="0"/>
                <a:cs typeface="Calibri"/>
              </a:rPr>
              <a:t>Change in Equity Gap</a:t>
            </a:r>
            <a:endParaRPr lang="en-GB" sz="1400">
              <a:effectLst/>
              <a:latin typeface="Times New Roman"/>
              <a:ea typeface="Calibri" panose="020F0502020204030204" pitchFamily="34" charset="0"/>
              <a:cs typeface="Calibri"/>
            </a:endParaRPr>
          </a:p>
        </p:txBody>
      </p:sp>
    </p:spTree>
    <p:extLst>
      <p:ext uri="{BB962C8B-B14F-4D97-AF65-F5344CB8AC3E}">
        <p14:creationId xmlns:p14="http://schemas.microsoft.com/office/powerpoint/2010/main" val="12578079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6B965BDE-1688-3D98-4841-A0D4CAEF2660}"/>
              </a:ext>
            </a:extLst>
          </p:cNvPr>
          <p:cNvGraphicFramePr>
            <a:graphicFrameLocks noGrp="1"/>
          </p:cNvGraphicFramePr>
          <p:nvPr>
            <p:extLst>
              <p:ext uri="{D42A27DB-BD31-4B8C-83A1-F6EECF244321}">
                <p14:modId xmlns:p14="http://schemas.microsoft.com/office/powerpoint/2010/main" val="2679079879"/>
              </p:ext>
            </p:extLst>
          </p:nvPr>
        </p:nvGraphicFramePr>
        <p:xfrm>
          <a:off x="512957" y="1691739"/>
          <a:ext cx="10876688" cy="2421693"/>
        </p:xfrm>
        <a:graphic>
          <a:graphicData uri="http://schemas.openxmlformats.org/drawingml/2006/table">
            <a:tbl>
              <a:tblPr firstRow="1" firstCol="1" bandRow="1"/>
              <a:tblGrid>
                <a:gridCol w="3737170">
                  <a:extLst>
                    <a:ext uri="{9D8B030D-6E8A-4147-A177-3AD203B41FA5}">
                      <a16:colId xmlns:a16="http://schemas.microsoft.com/office/drawing/2014/main" val="3451630243"/>
                    </a:ext>
                  </a:extLst>
                </a:gridCol>
                <a:gridCol w="756211">
                  <a:extLst>
                    <a:ext uri="{9D8B030D-6E8A-4147-A177-3AD203B41FA5}">
                      <a16:colId xmlns:a16="http://schemas.microsoft.com/office/drawing/2014/main" val="4058601407"/>
                    </a:ext>
                  </a:extLst>
                </a:gridCol>
                <a:gridCol w="509286">
                  <a:extLst>
                    <a:ext uri="{9D8B030D-6E8A-4147-A177-3AD203B41FA5}">
                      <a16:colId xmlns:a16="http://schemas.microsoft.com/office/drawing/2014/main" val="2680648650"/>
                    </a:ext>
                  </a:extLst>
                </a:gridCol>
                <a:gridCol w="549407">
                  <a:extLst>
                    <a:ext uri="{9D8B030D-6E8A-4147-A177-3AD203B41FA5}">
                      <a16:colId xmlns:a16="http://schemas.microsoft.com/office/drawing/2014/main" val="782704249"/>
                    </a:ext>
                  </a:extLst>
                </a:gridCol>
                <a:gridCol w="600782">
                  <a:extLst>
                    <a:ext uri="{9D8B030D-6E8A-4147-A177-3AD203B41FA5}">
                      <a16:colId xmlns:a16="http://schemas.microsoft.com/office/drawing/2014/main" val="2654202581"/>
                    </a:ext>
                  </a:extLst>
                </a:gridCol>
                <a:gridCol w="549495">
                  <a:extLst>
                    <a:ext uri="{9D8B030D-6E8A-4147-A177-3AD203B41FA5}">
                      <a16:colId xmlns:a16="http://schemas.microsoft.com/office/drawing/2014/main" val="1468003797"/>
                    </a:ext>
                  </a:extLst>
                </a:gridCol>
                <a:gridCol w="549495">
                  <a:extLst>
                    <a:ext uri="{9D8B030D-6E8A-4147-A177-3AD203B41FA5}">
                      <a16:colId xmlns:a16="http://schemas.microsoft.com/office/drawing/2014/main" val="261695913"/>
                    </a:ext>
                  </a:extLst>
                </a:gridCol>
                <a:gridCol w="3624842">
                  <a:extLst>
                    <a:ext uri="{9D8B030D-6E8A-4147-A177-3AD203B41FA5}">
                      <a16:colId xmlns:a16="http://schemas.microsoft.com/office/drawing/2014/main" val="1600485880"/>
                    </a:ext>
                  </a:extLst>
                </a:gridCol>
              </a:tblGrid>
              <a:tr h="410013">
                <a:tc gridSpan="2">
                  <a:txBody>
                    <a:bodyPr/>
                    <a:lstStyle/>
                    <a:p>
                      <a:pPr>
                        <a:tabLst>
                          <a:tab pos="1038225" algn="l"/>
                        </a:tabLst>
                      </a:pPr>
                      <a:r>
                        <a:rPr lang="en-GB" sz="1200" b="1">
                          <a:solidFill>
                            <a:schemeClr val="bg1"/>
                          </a:solidFill>
                          <a:effectLst/>
                          <a:latin typeface="Calibri"/>
                          <a:ea typeface="Times New Roman" panose="02020603050405020304" pitchFamily="18" charset="0"/>
                          <a:cs typeface="Times New Roman"/>
                        </a:rPr>
                        <a:t>Metric 9a</a:t>
                      </a:r>
                      <a:endParaRPr lang="en-GB" sz="1400">
                        <a:solidFill>
                          <a:schemeClr val="bg1"/>
                        </a:solidFill>
                        <a:effectLst/>
                        <a:latin typeface="Calibri"/>
                        <a:ea typeface="Times New Roman" panose="02020603050405020304" pitchFamily="18" charset="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hMerge="1">
                  <a:txBody>
                    <a:bodyPr/>
                    <a:lstStyle/>
                    <a:p>
                      <a:pPr algn="ctr" fontAlgn="base"/>
                      <a:endParaRPr lang="en-GB" sz="12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GB" sz="1400" b="1">
                          <a:solidFill>
                            <a:schemeClr val="bg1"/>
                          </a:solidFill>
                          <a:effectLst/>
                          <a:latin typeface="Calibri"/>
                          <a:ea typeface="Times New Roman" panose="02020603050405020304" pitchFamily="18" charset="0"/>
                          <a:cs typeface="Calibri"/>
                        </a:rPr>
                        <a:t>2022</a:t>
                      </a:r>
                      <a:endParaRPr lang="en-GB" sz="1400">
                        <a:solidFill>
                          <a:schemeClr val="bg1"/>
                        </a:solidFill>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GB" sz="1400" b="1">
                          <a:solidFill>
                            <a:schemeClr val="bg1"/>
                          </a:solidFill>
                          <a:effectLst/>
                          <a:latin typeface="Calibri"/>
                          <a:ea typeface="Times New Roman" panose="02020603050405020304" pitchFamily="18" charset="0"/>
                          <a:cs typeface="Calibri"/>
                        </a:rPr>
                        <a:t>2023</a:t>
                      </a:r>
                      <a:endParaRPr lang="en-GB" sz="1400">
                        <a:solidFill>
                          <a:schemeClr val="bg1"/>
                        </a:solidFill>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lvl="0" algn="ctr">
                        <a:buNone/>
                      </a:pPr>
                      <a:r>
                        <a:rPr lang="en-GB" sz="1400" b="1" kern="1200" noProof="0">
                          <a:solidFill>
                            <a:schemeClr val="bg1"/>
                          </a:solidFill>
                          <a:effectLst/>
                          <a:latin typeface="Calibri"/>
                          <a:cs typeface="Calibri"/>
                        </a:rPr>
                        <a:t>2024</a:t>
                      </a:r>
                      <a:r>
                        <a:rPr lang="en-GB" sz="1200" b="1" i="0" u="none" strike="noStrike" noProof="0">
                          <a:solidFill>
                            <a:schemeClr val="bg1"/>
                          </a:solidFill>
                          <a:effectLst/>
                          <a:latin typeface="Calibri"/>
                        </a:rPr>
                        <a:t> </a:t>
                      </a:r>
                      <a:endParaRPr lang="en-US" sz="1200"/>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lvl="0" algn="ctr">
                        <a:buNone/>
                      </a:pPr>
                      <a:r>
                        <a:rPr lang="en-US" sz="1400" b="1" kern="1200">
                          <a:solidFill>
                            <a:schemeClr val="bg1"/>
                          </a:solidFill>
                          <a:effectLst/>
                          <a:latin typeface="Calibri"/>
                          <a:ea typeface="+mn-ea"/>
                          <a:cs typeface="Calibri"/>
                        </a:rPr>
                        <a:t>2025</a:t>
                      </a:r>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lvl="0" algn="ctr">
                        <a:buNone/>
                      </a:pPr>
                      <a:endParaRPr lang="en-US" sz="1400" b="1" kern="1200">
                        <a:solidFill>
                          <a:schemeClr val="bg1"/>
                        </a:solidFill>
                        <a:effectLst/>
                        <a:latin typeface="Calibri"/>
                        <a:ea typeface="+mn-ea"/>
                        <a:cs typeface="Calibri"/>
                      </a:endParaRP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solidFill>
                      <a:schemeClr val="accent1">
                        <a:lumMod val="50000"/>
                      </a:schemeClr>
                    </a:solid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GB" sz="1400" b="1">
                          <a:solidFill>
                            <a:schemeClr val="bg1"/>
                          </a:solidFill>
                          <a:effectLst/>
                          <a:latin typeface="Calibri"/>
                          <a:ea typeface="Times New Roman" panose="02020603050405020304" pitchFamily="18" charset="0"/>
                          <a:cs typeface="Calibri"/>
                        </a:rPr>
                        <a:t>Comment</a:t>
                      </a:r>
                      <a:endParaRPr lang="en-GB" sz="1600">
                        <a:solidFill>
                          <a:schemeClr val="bg1"/>
                        </a:solidFill>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1368357412"/>
                  </a:ext>
                </a:extLst>
              </a:tr>
              <a:tr h="788961">
                <a:tc rowSpan="2">
                  <a:txBody>
                    <a:bodyPr/>
                    <a:lstStyle/>
                    <a:p>
                      <a:endParaRPr lang="en-GB" sz="1400">
                        <a:effectLst/>
                        <a:latin typeface="Calibri"/>
                        <a:ea typeface="Times New Roman" panose="02020603050405020304" pitchFamily="18" charset="0"/>
                        <a:cs typeface="Times New Roman"/>
                      </a:endParaRPr>
                    </a:p>
                    <a:p>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p>
                      <a:r>
                        <a:rPr lang="en-GB" sz="1200">
                          <a:solidFill>
                            <a:srgbClr val="000000"/>
                          </a:solidFill>
                          <a:effectLst/>
                          <a:latin typeface="Calibri"/>
                          <a:ea typeface="Times New Roman" panose="02020603050405020304" pitchFamily="18" charset="0"/>
                          <a:cs typeface="Times New Roman"/>
                        </a:rPr>
                        <a:t>The staff engagement score for Disabled staff, compared to non-disabled staff and the overall engagement score for the organisation. </a:t>
                      </a:r>
                      <a:endParaRPr lang="en-GB" sz="1400">
                        <a:effectLst/>
                        <a:latin typeface="Calibri"/>
                        <a:ea typeface="Times New Roman" panose="02020603050405020304" pitchFamily="18" charset="0"/>
                        <a:cs typeface="Times New Roman"/>
                      </a:endParaRPr>
                    </a:p>
                    <a:p>
                      <a:endParaRPr lang="en-GB" sz="1400">
                        <a:effectLst/>
                        <a:latin typeface="Calibri"/>
                        <a:ea typeface="Times New Roman" panose="02020603050405020304" pitchFamily="18"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200" b="1">
                          <a:solidFill>
                            <a:srgbClr val="000000"/>
                          </a:solidFill>
                          <a:effectLst/>
                          <a:latin typeface="Calibri"/>
                          <a:ea typeface="Times New Roman" panose="02020603050405020304" pitchFamily="18" charset="0"/>
                          <a:cs typeface="Times New Roman"/>
                        </a:rPr>
                        <a:t>Disabled</a:t>
                      </a:r>
                      <a:endParaRPr lang="en-GB" sz="1400">
                        <a:effectLst/>
                        <a:latin typeface="Calibri"/>
                        <a:ea typeface="Times New Roman" panose="02020603050405020304" pitchFamily="18" charset="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Calibri"/>
                          <a:cs typeface="Calibri"/>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6.7</a:t>
                      </a:r>
                      <a:endParaRPr lang="en-GB" sz="140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6.96</a:t>
                      </a:r>
                      <a:endParaRPr lang="en-GB" sz="140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b="0">
                          <a:solidFill>
                            <a:schemeClr val="tx1"/>
                          </a:solidFill>
                          <a:effectLst/>
                          <a:latin typeface="+mn-lt"/>
                          <a:ea typeface="Calibri"/>
                          <a:cs typeface="Calibri"/>
                        </a:rPr>
                        <a:t>6.7</a:t>
                      </a:r>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lvl="0" algn="ctr">
                        <a:buNone/>
                      </a:pPr>
                      <a:r>
                        <a:rPr lang="en-GB" sz="1200" b="1" i="0" u="none" strike="noStrike" noProof="0">
                          <a:solidFill>
                            <a:srgbClr val="0070C0"/>
                          </a:solidFill>
                          <a:effectLst/>
                          <a:latin typeface="Calibri"/>
                        </a:rPr>
                        <a:t>—</a:t>
                      </a:r>
                      <a:endParaRPr lang="en-US"/>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rowSpan="2">
                  <a:txBody>
                    <a:bodyPr/>
                    <a:lstStyle/>
                    <a:p>
                      <a:pPr lvl="0">
                        <a:buNone/>
                      </a:pPr>
                      <a:r>
                        <a:rPr lang="en-GB" sz="1200" b="0">
                          <a:solidFill>
                            <a:srgbClr val="000000"/>
                          </a:solidFill>
                          <a:effectLst/>
                          <a:latin typeface="Calibri"/>
                          <a:ea typeface="Times New Roman" panose="02020603050405020304" pitchFamily="18" charset="0"/>
                          <a:cs typeface="Calibri"/>
                        </a:rPr>
                        <a:t>In 2024, the e</a:t>
                      </a:r>
                      <a:r>
                        <a:rPr lang="en-GB" sz="1200">
                          <a:solidFill>
                            <a:srgbClr val="000000"/>
                          </a:solidFill>
                          <a:effectLst/>
                          <a:latin typeface="Calibri"/>
                          <a:ea typeface="Times New Roman" panose="02020603050405020304" pitchFamily="18" charset="0"/>
                          <a:cs typeface="Calibri"/>
                        </a:rPr>
                        <a:t>quity gap was at 0.5%, and we ranked in the top 20% for disabled and non-disabled staff. Although the equity gap has shown no change at 0.4%, engagement scores have declined for all staff. Our engagement score for disabled staff has reverted to our 2023 figure and is below the overall staff engagement score of 7.0.</a:t>
                      </a:r>
                      <a:endParaRPr lang="en-US"/>
                    </a:p>
                    <a:p>
                      <a:pPr fontAlgn="base"/>
                      <a:endParaRPr lang="en-GB" sz="1200">
                        <a:solidFill>
                          <a:srgbClr val="000000"/>
                        </a:solidFill>
                        <a:effectLst/>
                        <a:latin typeface="Calibri"/>
                        <a:ea typeface="Times New Roman" panose="02020603050405020304" pitchFamily="18" charset="0"/>
                        <a:cs typeface="Calibri"/>
                      </a:endParaRPr>
                    </a:p>
                    <a:p>
                      <a:pPr lvl="0">
                        <a:buNone/>
                      </a:pPr>
                      <a:r>
                        <a:rPr lang="en-GB" sz="1200">
                          <a:solidFill>
                            <a:srgbClr val="000000"/>
                          </a:solidFill>
                          <a:effectLst/>
                          <a:latin typeface="Calibri"/>
                          <a:ea typeface="Calibri"/>
                          <a:cs typeface="Calibri"/>
                        </a:rPr>
                        <a:t>Among disabled staff, the locality with the highest engagement score (7.7) was Newham, followed by Forensics (7.5) and Newham CHS (7.3).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57046058"/>
                  </a:ext>
                </a:extLst>
              </a:tr>
              <a:tr h="699980">
                <a:tc vMerge="1">
                  <a:txBody>
                    <a:bodyPr/>
                    <a:lstStyle/>
                    <a:p>
                      <a:endParaRPr lang="en-GB"/>
                    </a:p>
                  </a:txBody>
                  <a:tcPr/>
                </a:tc>
                <a:tc>
                  <a:txBody>
                    <a:bodyPr/>
                    <a:lstStyle/>
                    <a:p>
                      <a:r>
                        <a:rPr lang="en-GB" sz="1200" b="1">
                          <a:solidFill>
                            <a:srgbClr val="000000"/>
                          </a:solidFill>
                          <a:effectLst/>
                          <a:latin typeface="Calibri"/>
                          <a:ea typeface="Times New Roman" panose="02020603050405020304" pitchFamily="18" charset="0"/>
                          <a:cs typeface="Times New Roman"/>
                        </a:rPr>
                        <a:t>Non- Disabled</a:t>
                      </a:r>
                      <a:endParaRPr lang="en-GB" sz="1400">
                        <a:effectLst/>
                        <a:latin typeface="Calibri"/>
                        <a:ea typeface="Times New Roman" panose="02020603050405020304" pitchFamily="18" charset="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Calibri"/>
                          <a:cs typeface="Calibri"/>
                        </a:rPr>
                        <a:t>7.4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7.33</a:t>
                      </a:r>
                      <a:endParaRPr lang="en-GB" sz="140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Calibri"/>
                          <a:ea typeface="Times New Roman" panose="02020603050405020304" pitchFamily="18" charset="0"/>
                          <a:cs typeface="Calibri"/>
                        </a:rPr>
                        <a:t>7.46</a:t>
                      </a:r>
                      <a:endParaRPr lang="en-GB" sz="140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cap="flat" cmpd="sng" algn="ctr">
                      <a:solidFill>
                        <a:srgbClr val="000000"/>
                      </a:solidFill>
                      <a:prstDash val="solid"/>
                      <a:round/>
                      <a:headEnd type="none" w="med" len="med"/>
                      <a:tailEnd type="none" w="med" len="med"/>
                    </a:lnT>
                    <a:lnB w="12700">
                      <a:solidFill>
                        <a:srgbClr val="000000"/>
                      </a:solidFill>
                    </a:lnB>
                  </a:tcPr>
                </a:tc>
                <a:tc>
                  <a:txBody>
                    <a:bodyPr/>
                    <a:lstStyle/>
                    <a:p>
                      <a:pPr lvl="0" algn="ctr">
                        <a:buNone/>
                      </a:pPr>
                      <a:r>
                        <a:rPr lang="en-GB" sz="1400" b="0">
                          <a:solidFill>
                            <a:schemeClr val="tx1"/>
                          </a:solidFill>
                          <a:effectLst/>
                          <a:latin typeface="+mn-lt"/>
                          <a:ea typeface="Calibri"/>
                          <a:cs typeface="Calibri"/>
                        </a:rPr>
                        <a:t>7.1</a:t>
                      </a:r>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cap="flat" cmpd="sng" algn="ctr">
                      <a:solidFill>
                        <a:srgbClr val="000000"/>
                      </a:solidFill>
                      <a:prstDash val="solid"/>
                      <a:round/>
                      <a:headEnd type="none" w="med" len="med"/>
                      <a:tailEnd type="none" w="med" len="med"/>
                    </a:lnT>
                    <a:lnB w="12700">
                      <a:solidFill>
                        <a:srgbClr val="000000"/>
                      </a:solidFill>
                    </a:lnB>
                  </a:tcPr>
                </a:tc>
                <a:tc vMerge="1">
                  <a:txBody>
                    <a:bodyPr/>
                    <a:lstStyle/>
                    <a:p>
                      <a:endParaRPr lang="en-US"/>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vMerge="1">
                  <a:txBody>
                    <a:bodyPr/>
                    <a:lstStyle/>
                    <a:p>
                      <a:endParaRPr lang="en-GB"/>
                    </a:p>
                  </a:txBody>
                  <a:tcPr/>
                </a:tc>
                <a:extLst>
                  <a:ext uri="{0D108BD9-81ED-4DB2-BD59-A6C34878D82A}">
                    <a16:rowId xmlns:a16="http://schemas.microsoft.com/office/drawing/2014/main" val="2173954111"/>
                  </a:ext>
                </a:extLst>
              </a:tr>
            </a:tbl>
          </a:graphicData>
        </a:graphic>
      </p:graphicFrame>
      <p:graphicFrame>
        <p:nvGraphicFramePr>
          <p:cNvPr id="4" name="Table 3">
            <a:extLst>
              <a:ext uri="{FF2B5EF4-FFF2-40B4-BE49-F238E27FC236}">
                <a16:creationId xmlns:a16="http://schemas.microsoft.com/office/drawing/2014/main" id="{22CB6277-D01F-17ED-2C9A-835DD8847CA5}"/>
              </a:ext>
            </a:extLst>
          </p:cNvPr>
          <p:cNvGraphicFramePr>
            <a:graphicFrameLocks noGrp="1"/>
          </p:cNvGraphicFramePr>
          <p:nvPr>
            <p:extLst>
              <p:ext uri="{D42A27DB-BD31-4B8C-83A1-F6EECF244321}">
                <p14:modId xmlns:p14="http://schemas.microsoft.com/office/powerpoint/2010/main" val="3976396146"/>
              </p:ext>
            </p:extLst>
          </p:nvPr>
        </p:nvGraphicFramePr>
        <p:xfrm>
          <a:off x="503942" y="4746414"/>
          <a:ext cx="10894732" cy="1331658"/>
        </p:xfrm>
        <a:graphic>
          <a:graphicData uri="http://schemas.openxmlformats.org/drawingml/2006/table">
            <a:tbl>
              <a:tblPr firstRow="1" firstCol="1" bandRow="1"/>
              <a:tblGrid>
                <a:gridCol w="5797916">
                  <a:extLst>
                    <a:ext uri="{9D8B030D-6E8A-4147-A177-3AD203B41FA5}">
                      <a16:colId xmlns:a16="http://schemas.microsoft.com/office/drawing/2014/main" val="525165385"/>
                    </a:ext>
                  </a:extLst>
                </a:gridCol>
                <a:gridCol w="1138798">
                  <a:extLst>
                    <a:ext uri="{9D8B030D-6E8A-4147-A177-3AD203B41FA5}">
                      <a16:colId xmlns:a16="http://schemas.microsoft.com/office/drawing/2014/main" val="2677093653"/>
                    </a:ext>
                  </a:extLst>
                </a:gridCol>
                <a:gridCol w="389964">
                  <a:extLst>
                    <a:ext uri="{9D8B030D-6E8A-4147-A177-3AD203B41FA5}">
                      <a16:colId xmlns:a16="http://schemas.microsoft.com/office/drawing/2014/main" val="364108958"/>
                    </a:ext>
                  </a:extLst>
                </a:gridCol>
                <a:gridCol w="3568054">
                  <a:extLst>
                    <a:ext uri="{9D8B030D-6E8A-4147-A177-3AD203B41FA5}">
                      <a16:colId xmlns:a16="http://schemas.microsoft.com/office/drawing/2014/main" val="2140572032"/>
                    </a:ext>
                  </a:extLst>
                </a:gridCol>
              </a:tblGrid>
              <a:tr h="260695">
                <a:tc>
                  <a:txBody>
                    <a:bodyPr/>
                    <a:lstStyle/>
                    <a:p>
                      <a:pPr>
                        <a:tabLst>
                          <a:tab pos="1038225" algn="l"/>
                        </a:tabLst>
                      </a:pPr>
                      <a:r>
                        <a:rPr lang="en-GB" sz="1200" b="1">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Metric 9b	</a:t>
                      </a:r>
                      <a:endParaRPr lang="en-GB" sz="14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algn="ctr" fontAlgn="base"/>
                      <a:r>
                        <a:rPr lang="en-GB" sz="12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2022 - 2025</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a:txBody>
                    <a:bodyPr/>
                    <a:lstStyle/>
                    <a:p>
                      <a:pPr algn="ctr" fontAlgn="base"/>
                      <a:r>
                        <a:rPr lang="en-GB" sz="12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a:txBody>
                    <a:bodyPr/>
                    <a:lstStyle/>
                    <a:p>
                      <a:pPr fontAlgn="base"/>
                      <a:r>
                        <a:rPr lang="en-GB" sz="12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Comment</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extLst>
                  <a:ext uri="{0D108BD9-81ED-4DB2-BD59-A6C34878D82A}">
                    <a16:rowId xmlns:a16="http://schemas.microsoft.com/office/drawing/2014/main" val="1380070413"/>
                  </a:ext>
                </a:extLst>
              </a:tr>
              <a:tr h="1070963">
                <a:tc>
                  <a:txBody>
                    <a:bodyPr/>
                    <a:lstStyle/>
                    <a:p>
                      <a:r>
                        <a:rPr lang="en-GB" sz="12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p>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p>
                      <a:r>
                        <a:rPr lang="en-GB"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Has your Trust taken action to facilitate the voices of Disabled staff in your organisation to be heard? </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YES</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200" b="1">
                          <a:solidFill>
                            <a:srgbClr val="0070C0"/>
                          </a:solidFill>
                          <a:effectLst/>
                          <a:latin typeface="Calibri" panose="020F0502020204030204" pitchFamily="34" charset="0"/>
                          <a:ea typeface="Times New Roman" panose="02020603050405020304" pitchFamily="18" charset="0"/>
                          <a:cs typeface="Calibri" panose="020F0502020204030204" pitchFamily="34" charset="0"/>
                        </a:rPr>
                        <a:t>—</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fontAlgn="base"/>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30557262"/>
                  </a:ext>
                </a:extLst>
              </a:tr>
            </a:tbl>
          </a:graphicData>
        </a:graphic>
      </p:graphicFrame>
      <p:sp>
        <p:nvSpPr>
          <p:cNvPr id="8" name="TextBox 7">
            <a:extLst>
              <a:ext uri="{FF2B5EF4-FFF2-40B4-BE49-F238E27FC236}">
                <a16:creationId xmlns:a16="http://schemas.microsoft.com/office/drawing/2014/main" id="{9579B3FA-7EF6-2474-7FE8-7EA177400310}"/>
              </a:ext>
            </a:extLst>
          </p:cNvPr>
          <p:cNvSpPr txBox="1"/>
          <p:nvPr/>
        </p:nvSpPr>
        <p:spPr>
          <a:xfrm>
            <a:off x="512954" y="320356"/>
            <a:ext cx="11030414" cy="1231106"/>
          </a:xfrm>
          <a:prstGeom prst="rect">
            <a:avLst/>
          </a:prstGeom>
          <a:noFill/>
        </p:spPr>
        <p:txBody>
          <a:bodyPr wrap="square">
            <a:spAutoFit/>
          </a:bodyPr>
          <a:lstStyle/>
          <a:p>
            <a:r>
              <a:rPr lang="en-GB" sz="1600" b="1">
                <a:solidFill>
                  <a:srgbClr val="1E477C"/>
                </a:solidFill>
                <a:effectLst/>
                <a:latin typeface="Calibri" panose="020F0502020204030204" pitchFamily="34" charset="0"/>
                <a:ea typeface="Times New Roman" panose="02020603050405020304" pitchFamily="18" charset="0"/>
              </a:rPr>
              <a:t>WORKFORCE DISABILITY EQUALITY STANDARD (WDES) REPORT </a:t>
            </a:r>
            <a:endParaRPr lang="en-GB" sz="1200">
              <a:effectLst/>
              <a:latin typeface="Times New Roman" panose="02020603050405020304" pitchFamily="18" charset="0"/>
              <a:ea typeface="Times New Roman" panose="02020603050405020304" pitchFamily="18" charset="0"/>
            </a:endParaRPr>
          </a:p>
          <a:p>
            <a:endParaRPr lang="en-GB" sz="1800" b="1">
              <a:solidFill>
                <a:srgbClr val="1E477C"/>
              </a:solidFill>
              <a:effectLst/>
              <a:latin typeface="Calibri" panose="020F0502020204030204" pitchFamily="34" charset="0"/>
              <a:ea typeface="Times New Roman" panose="02020603050405020304" pitchFamily="18" charset="0"/>
            </a:endParaRPr>
          </a:p>
          <a:p>
            <a:r>
              <a:rPr lang="en-GB" sz="2400" b="1">
                <a:solidFill>
                  <a:srgbClr val="1E477C"/>
                </a:solidFill>
                <a:effectLst/>
                <a:latin typeface="Calibri" panose="020F0502020204030204" pitchFamily="34" charset="0"/>
                <a:ea typeface="Times New Roman" panose="02020603050405020304" pitchFamily="18" charset="0"/>
              </a:rPr>
              <a:t>NHS Staff Survey and the engagement of Disabled staff – </a:t>
            </a:r>
            <a:r>
              <a:rPr lang="en-GB" sz="2400" b="1">
                <a:solidFill>
                  <a:srgbClr val="1E477C"/>
                </a:solidFill>
                <a:latin typeface="Calibri" panose="020F0502020204030204" pitchFamily="34" charset="0"/>
                <a:ea typeface="Times New Roman" panose="02020603050405020304" pitchFamily="18" charset="0"/>
              </a:rPr>
              <a:t>M</a:t>
            </a:r>
            <a:r>
              <a:rPr lang="en-GB" sz="2400" b="1">
                <a:solidFill>
                  <a:srgbClr val="1E477C"/>
                </a:solidFill>
                <a:effectLst/>
                <a:latin typeface="Calibri" panose="020F0502020204030204" pitchFamily="34" charset="0"/>
                <a:ea typeface="Times New Roman" panose="02020603050405020304" pitchFamily="18" charset="0"/>
              </a:rPr>
              <a:t>etric 9a &amp; 9b </a:t>
            </a:r>
          </a:p>
          <a:p>
            <a:r>
              <a:rPr lang="en-GB" sz="1600">
                <a:effectLst/>
                <a:latin typeface="ArialMT"/>
              </a:rPr>
              <a:t>Metric </a:t>
            </a:r>
            <a:r>
              <a:rPr lang="en-GB" sz="1600">
                <a:latin typeface="ArialMT"/>
              </a:rPr>
              <a:t>9a</a:t>
            </a:r>
            <a:r>
              <a:rPr lang="en-GB" sz="1600">
                <a:effectLst/>
                <a:latin typeface="ArialMT"/>
              </a:rPr>
              <a:t> compares the difference for Disabled and non-disabled staff (9a); and 9b is collection of evidence. </a:t>
            </a:r>
            <a:endParaRPr lang="en-GB" sz="2000"/>
          </a:p>
        </p:txBody>
      </p:sp>
      <p:pic>
        <p:nvPicPr>
          <p:cNvPr id="10" name="Picture 9" descr="Logo&#10;&#10;Description automatically generated">
            <a:extLst>
              <a:ext uri="{FF2B5EF4-FFF2-40B4-BE49-F238E27FC236}">
                <a16:creationId xmlns:a16="http://schemas.microsoft.com/office/drawing/2014/main" id="{A1ECC4F3-032D-BFC1-4225-38A889BD0EC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36934" y="0"/>
            <a:ext cx="2065020" cy="1148715"/>
          </a:xfrm>
          <a:prstGeom prst="rect">
            <a:avLst/>
          </a:prstGeom>
        </p:spPr>
      </p:pic>
      <p:sp>
        <p:nvSpPr>
          <p:cNvPr id="2" name="TextBox 1">
            <a:extLst>
              <a:ext uri="{FF2B5EF4-FFF2-40B4-BE49-F238E27FC236}">
                <a16:creationId xmlns:a16="http://schemas.microsoft.com/office/drawing/2014/main" id="{B811DB84-2DF0-924F-85A3-B7E7535E3935}"/>
              </a:ext>
            </a:extLst>
          </p:cNvPr>
          <p:cNvSpPr txBox="1"/>
          <p:nvPr/>
        </p:nvSpPr>
        <p:spPr>
          <a:xfrm>
            <a:off x="11572412" y="6468169"/>
            <a:ext cx="529542" cy="369332"/>
          </a:xfrm>
          <a:prstGeom prst="rect">
            <a:avLst/>
          </a:prstGeom>
          <a:noFill/>
        </p:spPr>
        <p:txBody>
          <a:bodyPr wrap="square" lIns="91440" tIns="45720" rIns="91440" bIns="45720" anchor="t">
            <a:spAutoFit/>
          </a:bodyPr>
          <a:lstStyle/>
          <a:p>
            <a:pPr algn="ctr"/>
            <a:r>
              <a:rPr lang="en-GB" b="1">
                <a:solidFill>
                  <a:srgbClr val="1E477C"/>
                </a:solidFill>
                <a:latin typeface="Poppins"/>
                <a:cs typeface="Poppins"/>
              </a:rPr>
              <a:t>14</a:t>
            </a:r>
            <a:endParaRPr lang="en-GB"/>
          </a:p>
        </p:txBody>
      </p:sp>
      <p:sp>
        <p:nvSpPr>
          <p:cNvPr id="5" name="TextBox 6">
            <a:extLst>
              <a:ext uri="{FF2B5EF4-FFF2-40B4-BE49-F238E27FC236}">
                <a16:creationId xmlns:a16="http://schemas.microsoft.com/office/drawing/2014/main" id="{A6F76E5B-487F-DD9B-2E7A-A1682D8BBCBE}"/>
              </a:ext>
            </a:extLst>
          </p:cNvPr>
          <p:cNvSpPr txBox="1"/>
          <p:nvPr/>
        </p:nvSpPr>
        <p:spPr>
          <a:xfrm>
            <a:off x="2955105" y="6371403"/>
            <a:ext cx="6284582" cy="286179"/>
          </a:xfrm>
          <a:prstGeom prst="rect">
            <a:avLst/>
          </a:prstGeom>
          <a:noFill/>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1200" b="1">
                <a:solidFill>
                  <a:srgbClr val="FF0000"/>
                </a:solidFill>
                <a:effectLst/>
                <a:latin typeface="Calibri"/>
                <a:ea typeface="Times New Roman" panose="02020603050405020304" pitchFamily="18" charset="0"/>
                <a:cs typeface="Calibri"/>
              </a:rPr>
              <a:t>↓ </a:t>
            </a:r>
            <a:r>
              <a:rPr lang="en-GB" sz="1200" b="1">
                <a:solidFill>
                  <a:srgbClr val="FF0000"/>
                </a:solidFill>
                <a:latin typeface="Calibri"/>
                <a:ea typeface="Times New Roman" panose="02020603050405020304" pitchFamily="18" charset="0"/>
                <a:cs typeface="Calibri"/>
              </a:rPr>
              <a:t>Widened Equity Gap</a:t>
            </a:r>
            <a:r>
              <a:rPr lang="en-GB" sz="1200" b="1">
                <a:solidFill>
                  <a:srgbClr val="00B050"/>
                </a:solidFill>
                <a:latin typeface="Calibri"/>
                <a:ea typeface="Times New Roman" panose="02020603050405020304" pitchFamily="18" charset="0"/>
                <a:cs typeface="Calibri"/>
              </a:rPr>
              <a:t> </a:t>
            </a:r>
            <a:r>
              <a:rPr lang="en-GB" sz="1200" b="1">
                <a:solidFill>
                  <a:srgbClr val="00B050"/>
                </a:solidFill>
                <a:effectLst/>
                <a:latin typeface="Calibri"/>
                <a:ea typeface="Times New Roman" panose="02020603050405020304" pitchFamily="18" charset="0"/>
                <a:cs typeface="Calibri"/>
              </a:rPr>
              <a:t>↑ </a:t>
            </a:r>
            <a:r>
              <a:rPr lang="en-GB" sz="1200" b="1">
                <a:solidFill>
                  <a:srgbClr val="00B050"/>
                </a:solidFill>
                <a:latin typeface="Calibri"/>
                <a:ea typeface="Times New Roman" panose="02020603050405020304" pitchFamily="18" charset="0"/>
                <a:cs typeface="Calibri"/>
              </a:rPr>
              <a:t>Narrowed Equity Gap</a:t>
            </a:r>
            <a:r>
              <a:rPr lang="en-GB" sz="1200" b="1">
                <a:solidFill>
                  <a:srgbClr val="0070C0"/>
                </a:solidFill>
                <a:latin typeface="Calibri"/>
                <a:ea typeface="Times New Roman" panose="02020603050405020304" pitchFamily="18" charset="0"/>
                <a:cs typeface="Calibri"/>
              </a:rPr>
              <a:t> </a:t>
            </a:r>
            <a:r>
              <a:rPr lang="en-GB" sz="1200" b="1">
                <a:solidFill>
                  <a:srgbClr val="0070C0"/>
                </a:solidFill>
                <a:effectLst/>
                <a:latin typeface="Calibri"/>
                <a:ea typeface="Times New Roman" panose="02020603050405020304" pitchFamily="18" charset="0"/>
                <a:cs typeface="Calibri"/>
              </a:rPr>
              <a:t>— No </a:t>
            </a:r>
            <a:r>
              <a:rPr lang="en-GB" sz="1200" b="1">
                <a:solidFill>
                  <a:srgbClr val="0070C0"/>
                </a:solidFill>
                <a:latin typeface="Calibri"/>
                <a:ea typeface="Times New Roman" panose="02020603050405020304" pitchFamily="18" charset="0"/>
                <a:cs typeface="Calibri"/>
              </a:rPr>
              <a:t>Change in Equity Gap</a:t>
            </a:r>
            <a:endParaRPr lang="en-GB" sz="1400">
              <a:effectLst/>
              <a:latin typeface="Times New Roman"/>
              <a:ea typeface="Calibri" panose="020F0502020204030204" pitchFamily="34" charset="0"/>
              <a:cs typeface="Calibri"/>
            </a:endParaRPr>
          </a:p>
        </p:txBody>
      </p:sp>
    </p:spTree>
    <p:extLst>
      <p:ext uri="{BB962C8B-B14F-4D97-AF65-F5344CB8AC3E}">
        <p14:creationId xmlns:p14="http://schemas.microsoft.com/office/powerpoint/2010/main" val="7751669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E484A164-BFA0-6B62-98C6-5C8D573663B0}"/>
              </a:ext>
            </a:extLst>
          </p:cNvPr>
          <p:cNvGraphicFramePr>
            <a:graphicFrameLocks noGrp="1"/>
          </p:cNvGraphicFramePr>
          <p:nvPr>
            <p:extLst>
              <p:ext uri="{D42A27DB-BD31-4B8C-83A1-F6EECF244321}">
                <p14:modId xmlns:p14="http://schemas.microsoft.com/office/powerpoint/2010/main" val="862611971"/>
              </p:ext>
            </p:extLst>
          </p:nvPr>
        </p:nvGraphicFramePr>
        <p:xfrm>
          <a:off x="648629" y="1496079"/>
          <a:ext cx="10492501" cy="4916428"/>
        </p:xfrm>
        <a:graphic>
          <a:graphicData uri="http://schemas.openxmlformats.org/drawingml/2006/table">
            <a:tbl>
              <a:tblPr firstRow="1" firstCol="1" bandRow="1"/>
              <a:tblGrid>
                <a:gridCol w="2552443">
                  <a:extLst>
                    <a:ext uri="{9D8B030D-6E8A-4147-A177-3AD203B41FA5}">
                      <a16:colId xmlns:a16="http://schemas.microsoft.com/office/drawing/2014/main" val="2409835674"/>
                    </a:ext>
                  </a:extLst>
                </a:gridCol>
                <a:gridCol w="2997868">
                  <a:extLst>
                    <a:ext uri="{9D8B030D-6E8A-4147-A177-3AD203B41FA5}">
                      <a16:colId xmlns:a16="http://schemas.microsoft.com/office/drawing/2014/main" val="3342553583"/>
                    </a:ext>
                  </a:extLst>
                </a:gridCol>
                <a:gridCol w="741946">
                  <a:extLst>
                    <a:ext uri="{9D8B030D-6E8A-4147-A177-3AD203B41FA5}">
                      <a16:colId xmlns:a16="http://schemas.microsoft.com/office/drawing/2014/main" val="1909773209"/>
                    </a:ext>
                  </a:extLst>
                </a:gridCol>
                <a:gridCol w="721894">
                  <a:extLst>
                    <a:ext uri="{9D8B030D-6E8A-4147-A177-3AD203B41FA5}">
                      <a16:colId xmlns:a16="http://schemas.microsoft.com/office/drawing/2014/main" val="293354393"/>
                    </a:ext>
                  </a:extLst>
                </a:gridCol>
                <a:gridCol w="701337">
                  <a:extLst>
                    <a:ext uri="{9D8B030D-6E8A-4147-A177-3AD203B41FA5}">
                      <a16:colId xmlns:a16="http://schemas.microsoft.com/office/drawing/2014/main" val="884928250"/>
                    </a:ext>
                  </a:extLst>
                </a:gridCol>
                <a:gridCol w="308387">
                  <a:extLst>
                    <a:ext uri="{9D8B030D-6E8A-4147-A177-3AD203B41FA5}">
                      <a16:colId xmlns:a16="http://schemas.microsoft.com/office/drawing/2014/main" val="622362799"/>
                    </a:ext>
                  </a:extLst>
                </a:gridCol>
                <a:gridCol w="2468626">
                  <a:extLst>
                    <a:ext uri="{9D8B030D-6E8A-4147-A177-3AD203B41FA5}">
                      <a16:colId xmlns:a16="http://schemas.microsoft.com/office/drawing/2014/main" val="3375234080"/>
                    </a:ext>
                  </a:extLst>
                </a:gridCol>
              </a:tblGrid>
              <a:tr h="321570">
                <a:tc gridSpan="2">
                  <a:txBody>
                    <a:bodyPr/>
                    <a:lstStyle/>
                    <a:p>
                      <a:pPr fontAlgn="base"/>
                      <a:r>
                        <a:rPr lang="en-GB" sz="1400" b="1">
                          <a:solidFill>
                            <a:srgbClr val="FFFFFF"/>
                          </a:solidFill>
                          <a:effectLst/>
                          <a:latin typeface="Calibri"/>
                          <a:ea typeface="Times New Roman" panose="02020603050405020304" pitchFamily="18" charset="0"/>
                          <a:cs typeface="Calibri"/>
                        </a:rPr>
                        <a:t>Metric 10</a:t>
                      </a:r>
                      <a:endParaRPr lang="en-GB" sz="1600">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hMerge="1">
                  <a:txBody>
                    <a:bodyPr/>
                    <a:lstStyle/>
                    <a:p>
                      <a:endParaRPr lang="en-GB"/>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b="1">
                          <a:solidFill>
                            <a:srgbClr val="FFFFFF"/>
                          </a:solidFill>
                          <a:effectLst/>
                          <a:latin typeface="Calibri"/>
                          <a:ea typeface="Times New Roman" panose="02020603050405020304" pitchFamily="18" charset="0"/>
                          <a:cs typeface="Calibri"/>
                        </a:rPr>
                        <a:t>2023</a:t>
                      </a:r>
                      <a:endParaRPr lang="en-GB" sz="1600">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algn="ctr" fontAlgn="base"/>
                      <a:r>
                        <a:rPr lang="en-GB" sz="1400" b="1">
                          <a:solidFill>
                            <a:srgbClr val="FFFFFF"/>
                          </a:solidFill>
                          <a:effectLst/>
                          <a:latin typeface="Calibri"/>
                          <a:ea typeface="Times New Roman" panose="02020603050405020304" pitchFamily="18" charset="0"/>
                          <a:cs typeface="Calibri"/>
                        </a:rPr>
                        <a:t>2024</a:t>
                      </a:r>
                      <a:endParaRPr lang="en-GB" sz="1600">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lvl="0" algn="ctr">
                        <a:buNone/>
                      </a:pPr>
                      <a:r>
                        <a:rPr lang="en-GB" sz="1400" b="1" kern="1200" noProof="0">
                          <a:solidFill>
                            <a:srgbClr val="FFFFFF"/>
                          </a:solidFill>
                          <a:effectLst/>
                          <a:latin typeface="Calibri"/>
                          <a:cs typeface="Calibri"/>
                        </a:rPr>
                        <a:t>2025</a:t>
                      </a:r>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lvl="0" algn="ctr">
                        <a:buNone/>
                      </a:pPr>
                      <a:endParaRPr lang="en-US"/>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1">
                        <a:lumMod val="50000"/>
                      </a:schemeClr>
                    </a:solidFill>
                  </a:tcPr>
                </a:tc>
                <a:tc>
                  <a:txBody>
                    <a:bodyPr/>
                    <a:lstStyle/>
                    <a:p>
                      <a:pPr fontAlgn="base"/>
                      <a:r>
                        <a:rPr lang="en-GB" sz="1400" b="1">
                          <a:solidFill>
                            <a:srgbClr val="FFFFFF"/>
                          </a:solidFill>
                          <a:effectLst/>
                          <a:latin typeface="Calibri"/>
                          <a:ea typeface="Times New Roman" panose="02020603050405020304" pitchFamily="18" charset="0"/>
                          <a:cs typeface="Calibri"/>
                        </a:rPr>
                        <a:t>Comments</a:t>
                      </a:r>
                      <a:endParaRPr lang="en-GB" sz="1600">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1641175765"/>
                  </a:ext>
                </a:extLst>
              </a:tr>
              <a:tr h="619697">
                <a:tc rowSpan="8">
                  <a:txBody>
                    <a:bodyPr/>
                    <a:lstStyle/>
                    <a:p>
                      <a:endParaRPr lang="en-GB" sz="1400">
                        <a:effectLst/>
                        <a:latin typeface="Calibri"/>
                        <a:ea typeface="Times New Roman" panose="02020603050405020304" pitchFamily="18" charset="0"/>
                        <a:cs typeface="Times New Roman"/>
                      </a:endParaRPr>
                    </a:p>
                    <a:p>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p>
                      <a:r>
                        <a:rPr lang="en-GB" sz="1200">
                          <a:solidFill>
                            <a:srgbClr val="000000"/>
                          </a:solidFill>
                          <a:effectLst/>
                          <a:latin typeface="Calibri"/>
                          <a:ea typeface="Times New Roman" panose="02020603050405020304" pitchFamily="18" charset="0"/>
                          <a:cs typeface="Times New Roman"/>
                        </a:rPr>
                        <a:t>Percentage difference between the organisation’s Board voting membership and its organisation’s overall workforce, disaggregated:</a:t>
                      </a:r>
                      <a:endParaRPr lang="en-GB" sz="1400">
                        <a:effectLst/>
                        <a:latin typeface="Calibri"/>
                        <a:ea typeface="Times New Roman" panose="02020603050405020304" pitchFamily="18" charset="0"/>
                        <a:cs typeface="Times New Roman"/>
                      </a:endParaRPr>
                    </a:p>
                    <a:p>
                      <a:r>
                        <a:rPr lang="en-GB" sz="1200">
                          <a:solidFill>
                            <a:srgbClr val="000000"/>
                          </a:solidFill>
                          <a:effectLst/>
                          <a:latin typeface="Calibri"/>
                          <a:ea typeface="Times New Roman" panose="02020603050405020304" pitchFamily="18" charset="0"/>
                          <a:cs typeface="Times New Roman"/>
                        </a:rPr>
                        <a:t>By Voting membership of the Board</a:t>
                      </a:r>
                      <a:endParaRPr lang="en-GB" sz="1400">
                        <a:effectLst/>
                        <a:latin typeface="Calibri"/>
                        <a:ea typeface="Times New Roman" panose="02020603050405020304" pitchFamily="18" charset="0"/>
                        <a:cs typeface="Times New Roman"/>
                      </a:endParaRPr>
                    </a:p>
                    <a:p>
                      <a:r>
                        <a:rPr lang="en-GB" sz="1200">
                          <a:solidFill>
                            <a:srgbClr val="000000"/>
                          </a:solidFill>
                          <a:effectLst/>
                          <a:latin typeface="Calibri"/>
                          <a:ea typeface="Times New Roman" panose="02020603050405020304" pitchFamily="18" charset="0"/>
                          <a:cs typeface="Times New Roman"/>
                        </a:rPr>
                        <a:t>By Executive membership of the Board</a:t>
                      </a:r>
                      <a:endParaRPr lang="en-GB" sz="1400">
                        <a:effectLst/>
                        <a:latin typeface="Calibri"/>
                        <a:ea typeface="Times New Roman" panose="02020603050405020304" pitchFamily="18" charset="0"/>
                        <a:cs typeface="Times New Roman"/>
                      </a:endParaRPr>
                    </a:p>
                    <a:p>
                      <a:endParaRPr lang="en-GB" sz="1400">
                        <a:effectLst/>
                        <a:latin typeface="Calibri"/>
                        <a:ea typeface="Times New Roman" panose="02020603050405020304" pitchFamily="18" charset="0"/>
                        <a:cs typeface="Times New Roman"/>
                      </a:endParaRPr>
                    </a:p>
                  </a:txBody>
                  <a:tcPr marL="68580" marR="68580" marT="0"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a:txBody>
                    <a:bodyPr/>
                    <a:lstStyle/>
                    <a:p>
                      <a:r>
                        <a:rPr lang="en-GB" sz="1200" b="1">
                          <a:solidFill>
                            <a:srgbClr val="000000"/>
                          </a:solidFill>
                          <a:effectLst/>
                          <a:latin typeface="Calibri"/>
                          <a:ea typeface="Times New Roman" panose="02020603050405020304" pitchFamily="18" charset="0"/>
                          <a:cs typeface="Times New Roman"/>
                        </a:rPr>
                        <a:t>Total Board members</a:t>
                      </a:r>
                      <a:endParaRPr lang="en-GB" sz="1400">
                        <a:effectLst/>
                        <a:latin typeface="Calibri"/>
                        <a:ea typeface="Times New Roman" panose="02020603050405020304" pitchFamily="18" charset="0"/>
                        <a:cs typeface="Times New Roman"/>
                      </a:endParaRPr>
                    </a:p>
                  </a:txBody>
                  <a:tcPr marL="68580" marR="68580" marT="0" marB="0" anchor="ctr">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b="0">
                          <a:solidFill>
                            <a:srgbClr val="000000"/>
                          </a:solidFill>
                          <a:effectLst/>
                          <a:latin typeface="Calibri"/>
                          <a:ea typeface="Times New Roman" panose="02020603050405020304" pitchFamily="18" charset="0"/>
                          <a:cs typeface="Calibri"/>
                        </a:rPr>
                        <a:t> 11.11%</a:t>
                      </a:r>
                      <a:endParaRPr lang="en-GB" sz="1400" b="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b="0">
                          <a:effectLst/>
                          <a:latin typeface="Calibri"/>
                          <a:ea typeface="Calibri"/>
                          <a:cs typeface="Times New Roman"/>
                        </a:rPr>
                        <a:t>15.79%</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400" b="0" i="0" u="none" strike="noStrike" noProof="0">
                          <a:solidFill>
                            <a:schemeClr val="tx1"/>
                          </a:solidFill>
                          <a:effectLst/>
                          <a:latin typeface="Calibri"/>
                        </a:rPr>
                        <a:t>15.79%</a:t>
                      </a:r>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a:lnSpc>
                          <a:spcPct val="100000"/>
                        </a:lnSpc>
                        <a:spcBef>
                          <a:spcPts val="0"/>
                        </a:spcBef>
                        <a:spcAft>
                          <a:spcPts val="0"/>
                        </a:spcAft>
                        <a:buNone/>
                        <a:tabLst/>
                        <a:defRPr/>
                      </a:pPr>
                      <a:r>
                        <a:rPr lang="en-GB" sz="1100" b="1" i="0" u="none" strike="noStrike" kern="1200" cap="none" spc="0" normalizeH="0" baseline="0" noProof="0">
                          <a:ln>
                            <a:noFill/>
                          </a:ln>
                          <a:solidFill>
                            <a:srgbClr val="00B050"/>
                          </a:solidFill>
                          <a:effectLst/>
                          <a:uLnTx/>
                          <a:uFillTx/>
                          <a:latin typeface="Calibri"/>
                        </a:rPr>
                        <a:t>↑</a:t>
                      </a:r>
                      <a:endParaRPr kumimoji="0" lang="en-US"/>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8">
                  <a:txBody>
                    <a:bodyPr/>
                    <a:lstStyle/>
                    <a:p>
                      <a:pPr lvl="0">
                        <a:buNone/>
                      </a:pPr>
                      <a:r>
                        <a:rPr lang="en-GB" sz="1200">
                          <a:solidFill>
                            <a:srgbClr val="000000"/>
                          </a:solidFill>
                          <a:effectLst/>
                          <a:latin typeface="Calibri"/>
                          <a:cs typeface="Calibri"/>
                        </a:rPr>
                        <a:t>In 2025, we have seen an increase in disabled representation for voting Board members and Executive Board members. Disabled representation among non exec and non-voting Board members has decreased, as has the difference between the total Board in comparison to the workforce.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28065045"/>
                  </a:ext>
                </a:extLst>
              </a:tr>
              <a:tr h="619697">
                <a:tc vMerge="1">
                  <a:txBody>
                    <a:bodyPr/>
                    <a:lstStyle/>
                    <a:p>
                      <a:endParaRPr lang="en-GB"/>
                    </a:p>
                  </a:txBody>
                  <a:tcPr/>
                </a:tc>
                <a:tc>
                  <a:txBody>
                    <a:bodyPr/>
                    <a:lstStyle/>
                    <a:p>
                      <a:r>
                        <a:rPr lang="en-GB" sz="1200" b="1">
                          <a:solidFill>
                            <a:srgbClr val="000000"/>
                          </a:solidFill>
                          <a:effectLst/>
                          <a:latin typeface="Calibri"/>
                          <a:ea typeface="Times New Roman" panose="02020603050405020304" pitchFamily="18" charset="0"/>
                          <a:cs typeface="Times New Roman"/>
                        </a:rPr>
                        <a:t>Voting Board members</a:t>
                      </a:r>
                      <a:endParaRPr lang="en-GB" sz="1400">
                        <a:effectLst/>
                        <a:latin typeface="Calibri"/>
                        <a:ea typeface="Times New Roman" panose="02020603050405020304" pitchFamily="18" charset="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b="0">
                          <a:solidFill>
                            <a:srgbClr val="000000"/>
                          </a:solidFill>
                          <a:effectLst/>
                          <a:latin typeface="Calibri"/>
                          <a:ea typeface="Times New Roman" panose="02020603050405020304" pitchFamily="18" charset="0"/>
                          <a:cs typeface="Calibri"/>
                        </a:rPr>
                        <a:t>12.5%</a:t>
                      </a:r>
                      <a:endParaRPr lang="en-GB" sz="1400" b="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b="0">
                          <a:effectLst/>
                          <a:latin typeface="Calibri"/>
                          <a:ea typeface="Calibri"/>
                          <a:cs typeface="Times New Roman"/>
                        </a:rPr>
                        <a:t>11.76%</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i="0" u="none" strike="noStrike" kern="1200" cap="none" spc="0" normalizeH="0" baseline="0" noProof="0">
                          <a:ln>
                            <a:noFill/>
                          </a:ln>
                          <a:solidFill>
                            <a:prstClr val="black"/>
                          </a:solidFill>
                          <a:effectLst/>
                          <a:uLnTx/>
                          <a:uFillTx/>
                          <a:latin typeface="Calibri"/>
                          <a:ea typeface="+mn-ea"/>
                          <a:cs typeface="+mn-cs"/>
                        </a:rPr>
                        <a:t>12.50%</a:t>
                      </a:r>
                      <a:endParaRPr kumimoji="0" lang="en-GB" sz="1400" b="0" i="0" u="none" strike="noStrike" kern="1200" cap="none" spc="0" normalizeH="0" baseline="0" noProof="0">
                        <a:ln>
                          <a:noFill/>
                        </a:ln>
                        <a:solidFill>
                          <a:prstClr val="black"/>
                        </a:solidFill>
                        <a:effectLst/>
                        <a:uLnTx/>
                        <a:uFillTx/>
                        <a:latin typeface="Calibri"/>
                        <a:ea typeface="+mn-ea"/>
                        <a:cs typeface="+mn-cs"/>
                      </a:endParaRPr>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a:lnSpc>
                          <a:spcPct val="100000"/>
                        </a:lnSpc>
                        <a:spcBef>
                          <a:spcPts val="0"/>
                        </a:spcBef>
                        <a:spcAft>
                          <a:spcPts val="0"/>
                        </a:spcAft>
                        <a:buNone/>
                        <a:tabLst/>
                        <a:defRPr/>
                      </a:pPr>
                      <a:r>
                        <a:rPr lang="en-GB" sz="1100" b="1" i="0" u="none" strike="noStrike" kern="1200" cap="none" spc="0" normalizeH="0" baseline="0" noProof="0">
                          <a:ln>
                            <a:noFill/>
                          </a:ln>
                          <a:solidFill>
                            <a:srgbClr val="00B050"/>
                          </a:solidFill>
                          <a:effectLst/>
                          <a:uLnTx/>
                          <a:uFillTx/>
                          <a:latin typeface="Calibri"/>
                        </a:rPr>
                        <a:t>↑</a:t>
                      </a:r>
                      <a:endParaRPr kumimoji="0" lang="en-US"/>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GB"/>
                    </a:p>
                  </a:txBody>
                  <a:tcPr/>
                </a:tc>
                <a:extLst>
                  <a:ext uri="{0D108BD9-81ED-4DB2-BD59-A6C34878D82A}">
                    <a16:rowId xmlns:a16="http://schemas.microsoft.com/office/drawing/2014/main" val="808445215"/>
                  </a:ext>
                </a:extLst>
              </a:tr>
              <a:tr h="413132">
                <a:tc vMerge="1">
                  <a:txBody>
                    <a:bodyPr/>
                    <a:lstStyle/>
                    <a:p>
                      <a:endParaRPr lang="en-GB"/>
                    </a:p>
                  </a:txBody>
                  <a:tcPr/>
                </a:tc>
                <a:tc>
                  <a:txBody>
                    <a:bodyPr/>
                    <a:lstStyle/>
                    <a:p>
                      <a:r>
                        <a:rPr lang="en-GB" sz="1200" b="1">
                          <a:solidFill>
                            <a:srgbClr val="000000"/>
                          </a:solidFill>
                          <a:effectLst/>
                          <a:latin typeface="Calibri"/>
                          <a:ea typeface="Times New Roman" panose="02020603050405020304" pitchFamily="18" charset="0"/>
                          <a:cs typeface="Times New Roman"/>
                        </a:rPr>
                        <a:t>Non-Voting Board members</a:t>
                      </a:r>
                      <a:endParaRPr lang="en-GB" sz="1400">
                        <a:effectLst/>
                        <a:latin typeface="Calibri"/>
                        <a:ea typeface="Times New Roman" panose="02020603050405020304" pitchFamily="18" charset="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b="0">
                          <a:solidFill>
                            <a:srgbClr val="000000"/>
                          </a:solidFill>
                          <a:effectLst/>
                          <a:latin typeface="Calibri"/>
                          <a:ea typeface="Times New Roman" panose="02020603050405020304" pitchFamily="18" charset="0"/>
                          <a:cs typeface="Calibri"/>
                        </a:rPr>
                        <a:t>0.0%</a:t>
                      </a:r>
                      <a:endParaRPr lang="en-GB" sz="1400" b="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b="0">
                          <a:effectLst/>
                          <a:latin typeface="Calibri"/>
                          <a:ea typeface="Calibri"/>
                          <a:cs typeface="Times New Roman"/>
                        </a:rPr>
                        <a:t>50%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i="0" u="none" strike="noStrike" kern="1200" cap="none" spc="0" normalizeH="0" baseline="0" noProof="0">
                          <a:ln>
                            <a:noFill/>
                          </a:ln>
                          <a:solidFill>
                            <a:prstClr val="black"/>
                          </a:solidFill>
                          <a:effectLst/>
                          <a:uLnTx/>
                          <a:uFillTx/>
                          <a:latin typeface="Calibri"/>
                          <a:ea typeface="+mn-ea"/>
                          <a:cs typeface="+mn-cs"/>
                        </a:rPr>
                        <a:t>18.18%</a:t>
                      </a:r>
                      <a:endParaRPr kumimoji="0" lang="en-GB" sz="1400" b="0" i="0" u="none" strike="noStrike" kern="1200" cap="none" spc="0" normalizeH="0" baseline="0" noProof="0">
                        <a:ln>
                          <a:noFill/>
                        </a:ln>
                        <a:solidFill>
                          <a:prstClr val="black"/>
                        </a:solidFill>
                        <a:effectLst/>
                        <a:uLnTx/>
                        <a:uFillTx/>
                        <a:latin typeface="Calibri"/>
                        <a:ea typeface="+mn-ea"/>
                        <a:cs typeface="+mn-cs"/>
                      </a:endParaRPr>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a:lnSpc>
                          <a:spcPct val="100000"/>
                        </a:lnSpc>
                        <a:spcBef>
                          <a:spcPts val="0"/>
                        </a:spcBef>
                        <a:spcAft>
                          <a:spcPts val="0"/>
                        </a:spcAft>
                        <a:buNone/>
                        <a:tabLst/>
                        <a:defRPr/>
                      </a:pPr>
                      <a:r>
                        <a:rPr lang="en-GB" sz="1100" b="1" i="0" u="none" strike="noStrike" kern="1200" cap="none" spc="0" normalizeH="0" baseline="0" noProof="0">
                          <a:ln>
                            <a:noFill/>
                          </a:ln>
                          <a:solidFill>
                            <a:srgbClr val="00B050"/>
                          </a:solidFill>
                          <a:effectLst/>
                          <a:uLnTx/>
                          <a:uFillTx/>
                          <a:latin typeface="Calibri"/>
                        </a:rPr>
                        <a:t>↑</a:t>
                      </a:r>
                      <a:endParaRPr kumimoji="0" lang="en-US"/>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GB"/>
                    </a:p>
                  </a:txBody>
                  <a:tcPr/>
                </a:tc>
                <a:extLst>
                  <a:ext uri="{0D108BD9-81ED-4DB2-BD59-A6C34878D82A}">
                    <a16:rowId xmlns:a16="http://schemas.microsoft.com/office/drawing/2014/main" val="3305341092"/>
                  </a:ext>
                </a:extLst>
              </a:tr>
              <a:tr h="619697">
                <a:tc vMerge="1">
                  <a:txBody>
                    <a:bodyPr/>
                    <a:lstStyle/>
                    <a:p>
                      <a:endParaRPr lang="en-GB"/>
                    </a:p>
                  </a:txBody>
                  <a:tcPr/>
                </a:tc>
                <a:tc>
                  <a:txBody>
                    <a:bodyPr/>
                    <a:lstStyle/>
                    <a:p>
                      <a:r>
                        <a:rPr lang="en-GB" sz="1200" b="1">
                          <a:solidFill>
                            <a:srgbClr val="000000"/>
                          </a:solidFill>
                          <a:effectLst/>
                          <a:latin typeface="Calibri"/>
                          <a:ea typeface="Times New Roman" panose="02020603050405020304" pitchFamily="18" charset="0"/>
                          <a:cs typeface="Times New Roman"/>
                        </a:rPr>
                        <a:t>Exec Board members</a:t>
                      </a:r>
                      <a:endParaRPr lang="en-GB" sz="1400">
                        <a:effectLst/>
                        <a:latin typeface="Calibri"/>
                        <a:ea typeface="Times New Roman" panose="02020603050405020304" pitchFamily="18" charset="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b="0">
                          <a:solidFill>
                            <a:srgbClr val="000000"/>
                          </a:solidFill>
                          <a:effectLst/>
                          <a:latin typeface="Calibri"/>
                          <a:ea typeface="Times New Roman" panose="02020603050405020304" pitchFamily="18" charset="0"/>
                          <a:cs typeface="Calibri"/>
                        </a:rPr>
                        <a:t>10.0%</a:t>
                      </a:r>
                      <a:endParaRPr lang="en-GB" sz="1400" b="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b="0">
                          <a:effectLst/>
                          <a:latin typeface="Calibri"/>
                          <a:ea typeface="Calibri"/>
                          <a:cs typeface="Times New Roman"/>
                        </a:rPr>
                        <a:t>18.18%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i="0" u="none" strike="noStrike" kern="1200" cap="none" spc="0" normalizeH="0" baseline="0" noProof="0">
                          <a:ln>
                            <a:noFill/>
                          </a:ln>
                          <a:solidFill>
                            <a:prstClr val="black"/>
                          </a:solidFill>
                          <a:effectLst/>
                          <a:uLnTx/>
                          <a:uFillTx/>
                          <a:latin typeface="Calibri"/>
                          <a:ea typeface="+mn-ea"/>
                          <a:cs typeface="+mn-cs"/>
                        </a:rPr>
                        <a:t>22.22%</a:t>
                      </a:r>
                      <a:endParaRPr kumimoji="0" lang="en-GB" sz="1400" b="0" i="0" u="none" strike="noStrike" kern="1200" cap="none" spc="0" normalizeH="0" baseline="0" noProof="0">
                        <a:ln>
                          <a:noFill/>
                        </a:ln>
                        <a:solidFill>
                          <a:prstClr val="black"/>
                        </a:solidFill>
                        <a:effectLst/>
                        <a:uLnTx/>
                        <a:uFillTx/>
                        <a:latin typeface="Calibri"/>
                        <a:ea typeface="+mn-ea"/>
                        <a:cs typeface="+mn-cs"/>
                      </a:endParaRPr>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a:lnSpc>
                          <a:spcPct val="100000"/>
                        </a:lnSpc>
                        <a:spcBef>
                          <a:spcPts val="0"/>
                        </a:spcBef>
                        <a:spcAft>
                          <a:spcPts val="0"/>
                        </a:spcAft>
                        <a:buNone/>
                        <a:tabLst/>
                        <a:defRPr/>
                      </a:pPr>
                      <a:r>
                        <a:rPr lang="en-GB" sz="1100" b="1" i="0" u="none" strike="noStrike" kern="1200" cap="none" spc="0" normalizeH="0" baseline="0" noProof="0">
                          <a:ln>
                            <a:noFill/>
                          </a:ln>
                          <a:solidFill>
                            <a:srgbClr val="00B050"/>
                          </a:solidFill>
                          <a:effectLst/>
                          <a:uLnTx/>
                          <a:uFillTx/>
                          <a:latin typeface="Calibri"/>
                        </a:rPr>
                        <a:t>↑</a:t>
                      </a:r>
                      <a:endParaRPr kumimoji="0" lang="en-US"/>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GB"/>
                    </a:p>
                  </a:txBody>
                  <a:tcPr/>
                </a:tc>
                <a:extLst>
                  <a:ext uri="{0D108BD9-81ED-4DB2-BD59-A6C34878D82A}">
                    <a16:rowId xmlns:a16="http://schemas.microsoft.com/office/drawing/2014/main" val="2163888441"/>
                  </a:ext>
                </a:extLst>
              </a:tr>
              <a:tr h="619697">
                <a:tc vMerge="1">
                  <a:txBody>
                    <a:bodyPr/>
                    <a:lstStyle/>
                    <a:p>
                      <a:endParaRPr lang="en-GB"/>
                    </a:p>
                  </a:txBody>
                  <a:tcPr/>
                </a:tc>
                <a:tc>
                  <a:txBody>
                    <a:bodyPr/>
                    <a:lstStyle/>
                    <a:p>
                      <a:r>
                        <a:rPr lang="en-GB" sz="1200" b="1">
                          <a:solidFill>
                            <a:srgbClr val="000000"/>
                          </a:solidFill>
                          <a:effectLst/>
                          <a:latin typeface="Calibri"/>
                          <a:ea typeface="Times New Roman" panose="02020603050405020304" pitchFamily="18" charset="0"/>
                          <a:cs typeface="Times New Roman"/>
                        </a:rPr>
                        <a:t>Non-Executive Board members</a:t>
                      </a:r>
                      <a:endParaRPr lang="en-GB" sz="1400">
                        <a:effectLst/>
                        <a:latin typeface="Calibri"/>
                        <a:ea typeface="Times New Roman" panose="02020603050405020304" pitchFamily="18" charset="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b="0">
                          <a:solidFill>
                            <a:srgbClr val="000000"/>
                          </a:solidFill>
                          <a:effectLst/>
                          <a:latin typeface="Calibri"/>
                          <a:ea typeface="Times New Roman" panose="02020603050405020304" pitchFamily="18" charset="0"/>
                          <a:cs typeface="Calibri"/>
                        </a:rPr>
                        <a:t>12.32%</a:t>
                      </a:r>
                      <a:endParaRPr lang="en-GB" sz="1400" b="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b="0">
                          <a:effectLst/>
                          <a:latin typeface="Calibri"/>
                          <a:ea typeface="Calibri"/>
                          <a:cs typeface="Times New Roman"/>
                        </a:rPr>
                        <a:t>12.5%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i="0" u="none" strike="noStrike" kern="1200" cap="none" spc="0" normalizeH="0" baseline="0" noProof="0">
                          <a:ln>
                            <a:noFill/>
                          </a:ln>
                          <a:solidFill>
                            <a:prstClr val="black"/>
                          </a:solidFill>
                          <a:effectLst/>
                          <a:uLnTx/>
                          <a:uFillTx/>
                          <a:latin typeface="Calibri"/>
                          <a:ea typeface="+mn-ea"/>
                          <a:cs typeface="+mn-cs"/>
                        </a:rPr>
                        <a:t>10%</a:t>
                      </a:r>
                      <a:endParaRPr kumimoji="0" lang="en-GB" sz="1400" b="0" i="0" u="none" strike="noStrike" kern="1200" cap="none" spc="0" normalizeH="0" baseline="0" noProof="0">
                        <a:ln>
                          <a:noFill/>
                        </a:ln>
                        <a:solidFill>
                          <a:prstClr val="black"/>
                        </a:solidFill>
                        <a:effectLst/>
                        <a:uLnTx/>
                        <a:uFillTx/>
                        <a:latin typeface="Calibri"/>
                        <a:ea typeface="+mn-ea"/>
                        <a:cs typeface="+mn-cs"/>
                      </a:endParaRPr>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a:lnSpc>
                          <a:spcPct val="100000"/>
                        </a:lnSpc>
                        <a:spcBef>
                          <a:spcPts val="0"/>
                        </a:spcBef>
                        <a:spcAft>
                          <a:spcPts val="0"/>
                        </a:spcAft>
                        <a:buNone/>
                        <a:tabLst/>
                        <a:defRPr/>
                      </a:pPr>
                      <a:r>
                        <a:rPr lang="en-GB" sz="1100" b="1" i="0" u="none" strike="noStrike" kern="1200" cap="none" spc="0" normalizeH="0" baseline="0" noProof="0">
                          <a:ln>
                            <a:noFill/>
                          </a:ln>
                          <a:solidFill>
                            <a:srgbClr val="00B050"/>
                          </a:solidFill>
                          <a:effectLst/>
                          <a:uLnTx/>
                          <a:uFillTx/>
                          <a:latin typeface="Calibri"/>
                        </a:rPr>
                        <a:t>↑</a:t>
                      </a:r>
                      <a:endParaRPr kumimoji="0" lang="en-US"/>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GB"/>
                    </a:p>
                  </a:txBody>
                  <a:tcPr/>
                </a:tc>
                <a:extLst>
                  <a:ext uri="{0D108BD9-81ED-4DB2-BD59-A6C34878D82A}">
                    <a16:rowId xmlns:a16="http://schemas.microsoft.com/office/drawing/2014/main" val="2437510855"/>
                  </a:ext>
                </a:extLst>
              </a:tr>
              <a:tr h="463544">
                <a:tc vMerge="1">
                  <a:txBody>
                    <a:bodyPr/>
                    <a:lstStyle/>
                    <a:p>
                      <a:endParaRPr lang="en-GB"/>
                    </a:p>
                  </a:txBody>
                  <a:tcPr/>
                </a:tc>
                <a:tc>
                  <a:txBody>
                    <a:bodyPr/>
                    <a:lstStyle/>
                    <a:p>
                      <a:r>
                        <a:rPr lang="en-GB" sz="1200" b="1">
                          <a:solidFill>
                            <a:srgbClr val="000000"/>
                          </a:solidFill>
                          <a:effectLst/>
                          <a:latin typeface="Calibri"/>
                          <a:ea typeface="Times New Roman" panose="02020603050405020304" pitchFamily="18" charset="0"/>
                          <a:cs typeface="Times New Roman"/>
                        </a:rPr>
                        <a:t>Difference (Total Board - Overall workforce)</a:t>
                      </a:r>
                      <a:endParaRPr lang="en-GB" sz="1400">
                        <a:effectLst/>
                        <a:latin typeface="Calibri"/>
                        <a:ea typeface="Times New Roman" panose="02020603050405020304" pitchFamily="18" charset="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b="0">
                          <a:solidFill>
                            <a:srgbClr val="000000"/>
                          </a:solidFill>
                          <a:effectLst/>
                          <a:latin typeface="Calibri"/>
                          <a:ea typeface="Times New Roman" panose="02020603050405020304" pitchFamily="18" charset="0"/>
                          <a:cs typeface="Calibri"/>
                        </a:rPr>
                        <a:t> 3.79%</a:t>
                      </a:r>
                      <a:endParaRPr lang="en-GB" sz="1400" b="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b="0">
                          <a:effectLst/>
                          <a:latin typeface="Calibri"/>
                          <a:ea typeface="Calibri"/>
                          <a:cs typeface="Times New Roman"/>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i="0" u="none" strike="noStrike" kern="1200" cap="none" spc="0" normalizeH="0" baseline="0" noProof="0">
                          <a:ln>
                            <a:noFill/>
                          </a:ln>
                          <a:solidFill>
                            <a:prstClr val="black"/>
                          </a:solidFill>
                          <a:effectLst/>
                          <a:uLnTx/>
                          <a:uFillTx/>
                          <a:latin typeface="Calibri"/>
                          <a:ea typeface="+mn-ea"/>
                          <a:cs typeface="+mn-cs"/>
                        </a:rPr>
                        <a:t>7%</a:t>
                      </a:r>
                      <a:endParaRPr kumimoji="0" lang="en-GB" sz="1400" b="0" i="0" u="none" strike="noStrike" kern="1200" cap="none" spc="0" normalizeH="0" baseline="0" noProof="0">
                        <a:ln>
                          <a:noFill/>
                        </a:ln>
                        <a:solidFill>
                          <a:prstClr val="black"/>
                        </a:solidFill>
                        <a:effectLst/>
                        <a:uLnTx/>
                        <a:uFillTx/>
                        <a:latin typeface="Calibri"/>
                        <a:ea typeface="+mn-ea"/>
                        <a:cs typeface="+mn-cs"/>
                      </a:endParaRPr>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a:lnSpc>
                          <a:spcPct val="100000"/>
                        </a:lnSpc>
                        <a:spcBef>
                          <a:spcPts val="0"/>
                        </a:spcBef>
                        <a:spcAft>
                          <a:spcPts val="0"/>
                        </a:spcAft>
                        <a:buNone/>
                        <a:tabLst/>
                        <a:defRPr/>
                      </a:pPr>
                      <a:r>
                        <a:rPr lang="en-GB" sz="1100" b="1" i="0" u="none" strike="noStrike" kern="1200" cap="none" spc="0" normalizeH="0" baseline="0" noProof="0">
                          <a:ln>
                            <a:noFill/>
                          </a:ln>
                          <a:solidFill>
                            <a:srgbClr val="FF0000"/>
                          </a:solidFill>
                          <a:effectLst/>
                          <a:uLnTx/>
                          <a:uFillTx/>
                          <a:latin typeface="Calibri"/>
                        </a:rPr>
                        <a:t>↓</a:t>
                      </a:r>
                      <a:endParaRPr kumimoji="0" lang="en-US"/>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GB"/>
                    </a:p>
                  </a:txBody>
                  <a:tcPr/>
                </a:tc>
                <a:extLst>
                  <a:ext uri="{0D108BD9-81ED-4DB2-BD59-A6C34878D82A}">
                    <a16:rowId xmlns:a16="http://schemas.microsoft.com/office/drawing/2014/main" val="232439413"/>
                  </a:ext>
                </a:extLst>
              </a:tr>
              <a:tr h="619697">
                <a:tc vMerge="1">
                  <a:txBody>
                    <a:bodyPr/>
                    <a:lstStyle/>
                    <a:p>
                      <a:endParaRPr lang="en-GB"/>
                    </a:p>
                  </a:txBody>
                  <a:tcPr/>
                </a:tc>
                <a:tc>
                  <a:txBody>
                    <a:bodyPr/>
                    <a:lstStyle/>
                    <a:p>
                      <a:r>
                        <a:rPr lang="en-GB" sz="1200" b="1">
                          <a:solidFill>
                            <a:srgbClr val="000000"/>
                          </a:solidFill>
                          <a:effectLst/>
                          <a:latin typeface="Calibri"/>
                          <a:ea typeface="Times New Roman" panose="02020603050405020304" pitchFamily="18" charset="0"/>
                          <a:cs typeface="Times New Roman"/>
                        </a:rPr>
                        <a:t>Difference (Voting membership - Overall Workforce)</a:t>
                      </a:r>
                      <a:endParaRPr lang="en-GB" sz="1400">
                        <a:effectLst/>
                        <a:latin typeface="Calibri"/>
                        <a:ea typeface="Times New Roman" panose="02020603050405020304" pitchFamily="18" charset="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b="0">
                          <a:solidFill>
                            <a:srgbClr val="000000"/>
                          </a:solidFill>
                          <a:effectLst/>
                          <a:latin typeface="Calibri"/>
                          <a:ea typeface="Times New Roman" panose="02020603050405020304" pitchFamily="18" charset="0"/>
                          <a:cs typeface="Calibri"/>
                        </a:rPr>
                        <a:t> 5.18%</a:t>
                      </a:r>
                      <a:endParaRPr lang="en-GB" sz="1400" b="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b="0">
                          <a:effectLst/>
                          <a:latin typeface="Calibri"/>
                          <a:ea typeface="Calibri"/>
                          <a:cs typeface="Times New Roman"/>
                        </a:rPr>
                        <a:t>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i="0" u="none" strike="noStrike" kern="1200" cap="none" spc="0" normalizeH="0" baseline="0" noProof="0">
                          <a:ln>
                            <a:noFill/>
                          </a:ln>
                          <a:solidFill>
                            <a:prstClr val="black"/>
                          </a:solidFill>
                          <a:effectLst/>
                          <a:uLnTx/>
                          <a:uFillTx/>
                          <a:latin typeface="Calibri"/>
                          <a:ea typeface="+mn-ea"/>
                          <a:cs typeface="+mn-cs"/>
                        </a:rPr>
                        <a:t>4%</a:t>
                      </a:r>
                      <a:endParaRPr kumimoji="0" lang="en-GB" sz="1400" b="0" i="0" u="none" strike="noStrike" kern="1200" cap="none" spc="0" normalizeH="0" baseline="0" noProof="0">
                        <a:ln>
                          <a:noFill/>
                        </a:ln>
                        <a:solidFill>
                          <a:prstClr val="black"/>
                        </a:solidFill>
                        <a:effectLst/>
                        <a:uLnTx/>
                        <a:uFillTx/>
                        <a:latin typeface="Calibri"/>
                        <a:ea typeface="+mn-ea"/>
                        <a:cs typeface="+mn-cs"/>
                      </a:endParaRPr>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a:lnSpc>
                          <a:spcPct val="100000"/>
                        </a:lnSpc>
                        <a:spcBef>
                          <a:spcPts val="0"/>
                        </a:spcBef>
                        <a:spcAft>
                          <a:spcPts val="0"/>
                        </a:spcAft>
                        <a:buNone/>
                        <a:tabLst/>
                        <a:defRPr/>
                      </a:pPr>
                      <a:r>
                        <a:rPr lang="en-GB" sz="1100" b="1" i="0" u="none" strike="noStrike" kern="1200" cap="none" spc="0" normalizeH="0" baseline="0" noProof="0">
                          <a:ln>
                            <a:noFill/>
                          </a:ln>
                          <a:solidFill>
                            <a:srgbClr val="FF0000"/>
                          </a:solidFill>
                          <a:effectLst/>
                          <a:uLnTx/>
                          <a:uFillTx/>
                          <a:latin typeface="Calibri"/>
                        </a:rPr>
                        <a:t>↓</a:t>
                      </a:r>
                      <a:endParaRPr kumimoji="0" lang="en-US"/>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GB"/>
                    </a:p>
                  </a:txBody>
                  <a:tcPr/>
                </a:tc>
                <a:extLst>
                  <a:ext uri="{0D108BD9-81ED-4DB2-BD59-A6C34878D82A}">
                    <a16:rowId xmlns:a16="http://schemas.microsoft.com/office/drawing/2014/main" val="2336201503"/>
                  </a:ext>
                </a:extLst>
              </a:tr>
              <a:tr h="619697">
                <a:tc vMerge="1">
                  <a:txBody>
                    <a:bodyPr/>
                    <a:lstStyle/>
                    <a:p>
                      <a:endParaRPr lang="en-GB"/>
                    </a:p>
                  </a:txBody>
                  <a:tcPr/>
                </a:tc>
                <a:tc>
                  <a:txBody>
                    <a:bodyPr/>
                    <a:lstStyle/>
                    <a:p>
                      <a:r>
                        <a:rPr lang="en-GB" sz="1200" b="1">
                          <a:solidFill>
                            <a:srgbClr val="000000"/>
                          </a:solidFill>
                          <a:effectLst/>
                          <a:latin typeface="Calibri"/>
                          <a:ea typeface="Times New Roman" panose="02020603050405020304" pitchFamily="18" charset="0"/>
                          <a:cs typeface="Times New Roman"/>
                        </a:rPr>
                        <a:t>Difference (Executive membership - Overall Workforce)</a:t>
                      </a:r>
                      <a:endParaRPr lang="en-GB" sz="1400">
                        <a:effectLst/>
                        <a:latin typeface="Calibri"/>
                        <a:ea typeface="Times New Roman" panose="02020603050405020304" pitchFamily="18" charset="0"/>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b="0">
                          <a:solidFill>
                            <a:srgbClr val="000000"/>
                          </a:solidFill>
                          <a:effectLst/>
                          <a:latin typeface="Calibri"/>
                          <a:ea typeface="Times New Roman" panose="02020603050405020304" pitchFamily="18" charset="0"/>
                          <a:cs typeface="Calibri"/>
                        </a:rPr>
                        <a:t> 2.68%</a:t>
                      </a:r>
                      <a:endParaRPr lang="en-GB" sz="1400" b="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b="0">
                          <a:effectLst/>
                          <a:latin typeface="Calibri"/>
                          <a:ea typeface="Calibri"/>
                          <a:cs typeface="Times New Roman"/>
                        </a:rPr>
                        <a:t>11%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i="0" u="none" strike="noStrike" kern="1200" cap="none" spc="0" normalizeH="0" baseline="0" noProof="0">
                          <a:ln>
                            <a:noFill/>
                          </a:ln>
                          <a:solidFill>
                            <a:prstClr val="black"/>
                          </a:solidFill>
                          <a:effectLst/>
                          <a:uLnTx/>
                          <a:uFillTx/>
                          <a:latin typeface="Calibri"/>
                          <a:ea typeface="+mn-ea"/>
                          <a:cs typeface="+mn-cs"/>
                        </a:rPr>
                        <a:t>14%</a:t>
                      </a:r>
                      <a:endParaRPr kumimoji="0" lang="en-GB" sz="1400" b="0" i="0" u="none" strike="noStrike" kern="1200" cap="none" spc="0" normalizeH="0" baseline="0" noProof="0">
                        <a:ln>
                          <a:noFill/>
                        </a:ln>
                        <a:solidFill>
                          <a:prstClr val="black"/>
                        </a:solidFill>
                        <a:effectLst/>
                        <a:uLnTx/>
                        <a:uFillTx/>
                        <a:latin typeface="Calibri"/>
                        <a:ea typeface="+mn-ea"/>
                        <a:cs typeface="+mn-cs"/>
                      </a:endParaRPr>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cap="flat" cmpd="sng" algn="ctr">
                      <a:solidFill>
                        <a:srgbClr val="000000"/>
                      </a:solidFill>
                      <a:prstDash val="solid"/>
                      <a:round/>
                      <a:headEnd type="none" w="med" len="med"/>
                      <a:tailEnd type="none" w="med" len="med"/>
                    </a:lnT>
                    <a:lnB w="12700">
                      <a:solidFill>
                        <a:srgbClr val="000000"/>
                      </a:solidFill>
                    </a:lnB>
                  </a:tcPr>
                </a:tc>
                <a:tc>
                  <a:txBody>
                    <a:bodyPr/>
                    <a:lstStyle/>
                    <a:p>
                      <a:pPr marL="0" marR="0" lvl="0" indent="0" algn="ctr" defTabSz="914400">
                        <a:lnSpc>
                          <a:spcPct val="100000"/>
                        </a:lnSpc>
                        <a:spcBef>
                          <a:spcPts val="0"/>
                        </a:spcBef>
                        <a:spcAft>
                          <a:spcPts val="0"/>
                        </a:spcAft>
                        <a:buNone/>
                        <a:tabLst/>
                        <a:defRPr/>
                      </a:pPr>
                      <a:r>
                        <a:rPr lang="en-GB" sz="1100" b="1" i="0" u="none" strike="noStrike" kern="1200" cap="none" spc="0" normalizeH="0" baseline="0" noProof="0">
                          <a:ln>
                            <a:noFill/>
                          </a:ln>
                          <a:solidFill>
                            <a:srgbClr val="00B050"/>
                          </a:solidFill>
                          <a:effectLst/>
                          <a:uLnTx/>
                          <a:uFillTx/>
                          <a:latin typeface="Calibri"/>
                        </a:rPr>
                        <a:t>↑</a:t>
                      </a:r>
                      <a:endParaRPr kumimoji="0" lang="en-US"/>
                    </a:p>
                  </a:txBody>
                  <a:tcPr marL="68580" marR="68580" marT="0" marB="0" anchor="ctr">
                    <a:lnL w="12700" cap="flat" cmpd="sng" algn="ctr">
                      <a:solidFill>
                        <a:srgbClr val="000000"/>
                      </a:solidFill>
                      <a:prstDash val="solid"/>
                      <a:round/>
                      <a:headEnd type="none" w="med" len="med"/>
                      <a:tailEnd type="none" w="med" len="med"/>
                    </a:lnL>
                    <a:lnR w="12700">
                      <a:solidFill>
                        <a:srgbClr val="000000"/>
                      </a:solidFill>
                    </a:lnR>
                    <a:lnT w="12700" cap="flat" cmpd="sng" algn="ctr">
                      <a:solidFill>
                        <a:srgbClr val="000000"/>
                      </a:solidFill>
                      <a:prstDash val="solid"/>
                      <a:round/>
                      <a:headEnd type="none" w="med" len="med"/>
                      <a:tailEnd type="none" w="med" len="med"/>
                    </a:lnT>
                    <a:lnB w="12700">
                      <a:solidFill>
                        <a:srgbClr val="000000"/>
                      </a:solidFill>
                    </a:lnB>
                  </a:tcPr>
                </a:tc>
                <a:tc vMerge="1">
                  <a:txBody>
                    <a:bodyPr/>
                    <a:lstStyle/>
                    <a:p>
                      <a:endParaRPr lang="en-GB"/>
                    </a:p>
                  </a:txBody>
                  <a:tcPr/>
                </a:tc>
                <a:extLst>
                  <a:ext uri="{0D108BD9-81ED-4DB2-BD59-A6C34878D82A}">
                    <a16:rowId xmlns:a16="http://schemas.microsoft.com/office/drawing/2014/main" val="3874713418"/>
                  </a:ext>
                </a:extLst>
              </a:tr>
            </a:tbl>
          </a:graphicData>
        </a:graphic>
      </p:graphicFrame>
      <p:sp>
        <p:nvSpPr>
          <p:cNvPr id="3" name="TextBox 2">
            <a:extLst>
              <a:ext uri="{FF2B5EF4-FFF2-40B4-BE49-F238E27FC236}">
                <a16:creationId xmlns:a16="http://schemas.microsoft.com/office/drawing/2014/main" id="{5CFDD942-6313-78D8-2CA7-A80586F969E3}"/>
              </a:ext>
            </a:extLst>
          </p:cNvPr>
          <p:cNvSpPr txBox="1"/>
          <p:nvPr/>
        </p:nvSpPr>
        <p:spPr>
          <a:xfrm>
            <a:off x="648629" y="234195"/>
            <a:ext cx="9532434" cy="1261884"/>
          </a:xfrm>
          <a:prstGeom prst="rect">
            <a:avLst/>
          </a:prstGeom>
          <a:noFill/>
        </p:spPr>
        <p:txBody>
          <a:bodyPr wrap="square">
            <a:spAutoFit/>
          </a:bodyPr>
          <a:lstStyle/>
          <a:p>
            <a:r>
              <a:rPr lang="en-GB" sz="1600" b="1">
                <a:solidFill>
                  <a:srgbClr val="1E477C"/>
                </a:solidFill>
                <a:effectLst/>
                <a:latin typeface="Calibri" panose="020F0502020204030204" pitchFamily="34" charset="0"/>
                <a:ea typeface="Times New Roman" panose="02020603050405020304" pitchFamily="18" charset="0"/>
              </a:rPr>
              <a:t>WORKFORCE DISABILITY EQUALITY STANDARD (WDES) REPORT </a:t>
            </a:r>
            <a:endParaRPr lang="en-GB" sz="1200">
              <a:effectLst/>
              <a:latin typeface="Times New Roman" panose="02020603050405020304" pitchFamily="18" charset="0"/>
              <a:ea typeface="Times New Roman" panose="02020603050405020304" pitchFamily="18" charset="0"/>
            </a:endParaRPr>
          </a:p>
          <a:p>
            <a:endParaRPr lang="en-GB" sz="1800" b="1">
              <a:solidFill>
                <a:srgbClr val="1E477C"/>
              </a:solidFill>
              <a:effectLst/>
              <a:latin typeface="Calibri" panose="020F0502020204030204" pitchFamily="34" charset="0"/>
              <a:ea typeface="Times New Roman" panose="02020603050405020304" pitchFamily="18" charset="0"/>
            </a:endParaRPr>
          </a:p>
          <a:p>
            <a:r>
              <a:rPr lang="en-GB" sz="2400" b="1">
                <a:solidFill>
                  <a:srgbClr val="1E477C"/>
                </a:solidFill>
                <a:effectLst/>
                <a:latin typeface="Calibri" panose="020F0502020204030204" pitchFamily="34" charset="0"/>
                <a:ea typeface="Times New Roman" panose="02020603050405020304" pitchFamily="18" charset="0"/>
              </a:rPr>
              <a:t>Board Representation - </a:t>
            </a:r>
            <a:r>
              <a:rPr lang="en-GB" sz="2400" b="1">
                <a:solidFill>
                  <a:srgbClr val="1E477C"/>
                </a:solidFill>
                <a:latin typeface="Calibri" panose="020F0502020204030204" pitchFamily="34" charset="0"/>
                <a:ea typeface="Times New Roman" panose="02020603050405020304" pitchFamily="18" charset="0"/>
              </a:rPr>
              <a:t>M</a:t>
            </a:r>
            <a:r>
              <a:rPr lang="en-GB" sz="2400" b="1">
                <a:solidFill>
                  <a:srgbClr val="1E477C"/>
                </a:solidFill>
                <a:effectLst/>
                <a:latin typeface="Calibri" panose="020F0502020204030204" pitchFamily="34" charset="0"/>
                <a:ea typeface="Times New Roman" panose="02020603050405020304" pitchFamily="18" charset="0"/>
              </a:rPr>
              <a:t>etric 10</a:t>
            </a:r>
          </a:p>
          <a:p>
            <a:r>
              <a:rPr lang="en-GB" sz="1600">
                <a:latin typeface="ArialMT"/>
              </a:rPr>
              <a:t>This m</a:t>
            </a:r>
            <a:r>
              <a:rPr lang="en-GB" sz="1600">
                <a:effectLst/>
                <a:latin typeface="ArialMT"/>
              </a:rPr>
              <a:t>etric compares the difference for Disabled and non-disabled staff. </a:t>
            </a:r>
            <a:endParaRPr lang="en-GB" sz="2000"/>
          </a:p>
        </p:txBody>
      </p:sp>
      <p:pic>
        <p:nvPicPr>
          <p:cNvPr id="5" name="Picture 4" descr="Logo&#10;&#10;Description automatically generated">
            <a:extLst>
              <a:ext uri="{FF2B5EF4-FFF2-40B4-BE49-F238E27FC236}">
                <a16:creationId xmlns:a16="http://schemas.microsoft.com/office/drawing/2014/main" id="{BA0D7863-10C5-41E1-65D4-FA467472FAA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36934" y="0"/>
            <a:ext cx="2065020" cy="1148715"/>
          </a:xfrm>
          <a:prstGeom prst="rect">
            <a:avLst/>
          </a:prstGeom>
        </p:spPr>
      </p:pic>
      <p:sp>
        <p:nvSpPr>
          <p:cNvPr id="6" name="TextBox 5">
            <a:extLst>
              <a:ext uri="{FF2B5EF4-FFF2-40B4-BE49-F238E27FC236}">
                <a16:creationId xmlns:a16="http://schemas.microsoft.com/office/drawing/2014/main" id="{5026B20E-FB5F-1EE8-D6BA-E03979693C93}"/>
              </a:ext>
            </a:extLst>
          </p:cNvPr>
          <p:cNvSpPr txBox="1"/>
          <p:nvPr/>
        </p:nvSpPr>
        <p:spPr>
          <a:xfrm>
            <a:off x="11572412" y="6468169"/>
            <a:ext cx="529542" cy="369332"/>
          </a:xfrm>
          <a:prstGeom prst="rect">
            <a:avLst/>
          </a:prstGeom>
          <a:noFill/>
        </p:spPr>
        <p:txBody>
          <a:bodyPr wrap="square" lIns="91440" tIns="45720" rIns="91440" bIns="45720" anchor="t">
            <a:spAutoFit/>
          </a:bodyPr>
          <a:lstStyle/>
          <a:p>
            <a:pPr algn="ctr"/>
            <a:r>
              <a:rPr lang="en-GB" b="1">
                <a:solidFill>
                  <a:srgbClr val="1E477C"/>
                </a:solidFill>
                <a:latin typeface="Poppins"/>
                <a:cs typeface="Poppins"/>
              </a:rPr>
              <a:t>15</a:t>
            </a:r>
            <a:endParaRPr lang="en-GB"/>
          </a:p>
        </p:txBody>
      </p:sp>
      <p:sp>
        <p:nvSpPr>
          <p:cNvPr id="7" name="TextBox 11">
            <a:extLst>
              <a:ext uri="{FF2B5EF4-FFF2-40B4-BE49-F238E27FC236}">
                <a16:creationId xmlns:a16="http://schemas.microsoft.com/office/drawing/2014/main" id="{7E0AE19B-96E9-8617-9959-4BDE5E14D4FF}"/>
              </a:ext>
            </a:extLst>
          </p:cNvPr>
          <p:cNvSpPr txBox="1"/>
          <p:nvPr/>
        </p:nvSpPr>
        <p:spPr>
          <a:xfrm>
            <a:off x="2330909" y="6469754"/>
            <a:ext cx="6817066" cy="276999"/>
          </a:xfrm>
          <a:prstGeom prst="rect">
            <a:avLst/>
          </a:prstGeom>
          <a:noFill/>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1200" b="1">
                <a:solidFill>
                  <a:srgbClr val="FF0000"/>
                </a:solidFill>
                <a:latin typeface="Calibri"/>
                <a:ea typeface="Times New Roman" panose="02020603050405020304" pitchFamily="18" charset="0"/>
                <a:cs typeface="Calibri"/>
              </a:rPr>
              <a:t>↓ Below Workforce Average </a:t>
            </a:r>
            <a:r>
              <a:rPr lang="en-GB" sz="1200" b="1">
                <a:solidFill>
                  <a:srgbClr val="00B050"/>
                </a:solidFill>
                <a:latin typeface="Calibri"/>
                <a:ea typeface="Times New Roman" panose="02020603050405020304" pitchFamily="18" charset="0"/>
                <a:cs typeface="Calibri"/>
              </a:rPr>
              <a:t>   </a:t>
            </a:r>
            <a:r>
              <a:rPr lang="en-GB" sz="1200" b="1">
                <a:solidFill>
                  <a:srgbClr val="00B050"/>
                </a:solidFill>
                <a:latin typeface="Calibri"/>
                <a:ea typeface="Calibri"/>
                <a:cs typeface="Calibri"/>
              </a:rPr>
              <a:t>↑</a:t>
            </a:r>
            <a:r>
              <a:rPr lang="en-GB" sz="1200" b="1">
                <a:solidFill>
                  <a:srgbClr val="00B050"/>
                </a:solidFill>
                <a:latin typeface="Calibri"/>
                <a:ea typeface="Times New Roman" panose="02020603050405020304" pitchFamily="18" charset="0"/>
                <a:cs typeface="Calibri"/>
              </a:rPr>
              <a:t> Above Workforce Average </a:t>
            </a:r>
            <a:r>
              <a:rPr lang="en-GB" sz="1200" b="1">
                <a:solidFill>
                  <a:srgbClr val="0070C0"/>
                </a:solidFill>
                <a:latin typeface="Calibri"/>
                <a:ea typeface="Times New Roman" panose="02020603050405020304" pitchFamily="18" charset="0"/>
                <a:cs typeface="Calibri"/>
              </a:rPr>
              <a:t>   </a:t>
            </a:r>
            <a:r>
              <a:rPr lang="en-GB" sz="1200" b="1">
                <a:solidFill>
                  <a:srgbClr val="0070C0"/>
                </a:solidFill>
                <a:effectLst/>
                <a:latin typeface="Calibri"/>
                <a:ea typeface="Times New Roman" panose="02020603050405020304" pitchFamily="18" charset="0"/>
                <a:cs typeface="Calibri"/>
              </a:rPr>
              <a:t>— </a:t>
            </a:r>
            <a:r>
              <a:rPr lang="en-GB" sz="1200" b="1">
                <a:solidFill>
                  <a:srgbClr val="0070C0"/>
                </a:solidFill>
                <a:latin typeface="Calibri"/>
                <a:ea typeface="Times New Roman" panose="02020603050405020304" pitchFamily="18" charset="0"/>
                <a:cs typeface="Calibri"/>
              </a:rPr>
              <a:t>Equal to Workforce Average</a:t>
            </a:r>
            <a:endParaRPr lang="en-GB" sz="1400">
              <a:effectLst/>
              <a:latin typeface="Times New Roman"/>
              <a:ea typeface="Calibri" panose="020F0502020204030204" pitchFamily="34" charset="0"/>
              <a:cs typeface="Calibri"/>
            </a:endParaRPr>
          </a:p>
        </p:txBody>
      </p:sp>
    </p:spTree>
    <p:extLst>
      <p:ext uri="{BB962C8B-B14F-4D97-AF65-F5344CB8AC3E}">
        <p14:creationId xmlns:p14="http://schemas.microsoft.com/office/powerpoint/2010/main" val="3545577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Logo&#10;&#10;Description automatically generated">
            <a:extLst>
              <a:ext uri="{FF2B5EF4-FFF2-40B4-BE49-F238E27FC236}">
                <a16:creationId xmlns:a16="http://schemas.microsoft.com/office/drawing/2014/main" id="{6330FA16-2D7D-802E-5F96-572AE29E327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36934" y="0"/>
            <a:ext cx="2065020" cy="1148715"/>
          </a:xfrm>
          <a:prstGeom prst="rect">
            <a:avLst/>
          </a:prstGeom>
        </p:spPr>
      </p:pic>
      <p:sp>
        <p:nvSpPr>
          <p:cNvPr id="6" name="TextBox 5">
            <a:extLst>
              <a:ext uri="{FF2B5EF4-FFF2-40B4-BE49-F238E27FC236}">
                <a16:creationId xmlns:a16="http://schemas.microsoft.com/office/drawing/2014/main" id="{423D065B-1243-2481-0412-BF216EB4788B}"/>
              </a:ext>
            </a:extLst>
          </p:cNvPr>
          <p:cNvSpPr txBox="1"/>
          <p:nvPr/>
        </p:nvSpPr>
        <p:spPr>
          <a:xfrm>
            <a:off x="492466" y="517023"/>
            <a:ext cx="1962868" cy="461665"/>
          </a:xfrm>
          <a:prstGeom prst="rect">
            <a:avLst/>
          </a:prstGeom>
          <a:noFill/>
        </p:spPr>
        <p:txBody>
          <a:bodyPr wrap="square">
            <a:spAutoFit/>
          </a:bodyPr>
          <a:lstStyle/>
          <a:p>
            <a:r>
              <a:rPr lang="en-GB" sz="2400" b="1">
                <a:solidFill>
                  <a:srgbClr val="1E477C"/>
                </a:solidFill>
                <a:latin typeface="Poppins" pitchFamily="2" charset="77"/>
                <a:cs typeface="Poppins" pitchFamily="2" charset="77"/>
              </a:rPr>
              <a:t>Contents</a:t>
            </a:r>
            <a:endParaRPr lang="en-GB" sz="2400" b="1">
              <a:effectLst/>
              <a:latin typeface="Poppins" pitchFamily="2" charset="77"/>
              <a:ea typeface="Times New Roman" panose="02020603050405020304" pitchFamily="18" charset="0"/>
              <a:cs typeface="Poppins" pitchFamily="2" charset="77"/>
            </a:endParaRPr>
          </a:p>
        </p:txBody>
      </p:sp>
      <p:graphicFrame>
        <p:nvGraphicFramePr>
          <p:cNvPr id="10" name="Table 9">
            <a:extLst>
              <a:ext uri="{FF2B5EF4-FFF2-40B4-BE49-F238E27FC236}">
                <a16:creationId xmlns:a16="http://schemas.microsoft.com/office/drawing/2014/main" id="{9A070B27-FF85-E040-DE76-CC4075501FCB}"/>
              </a:ext>
            </a:extLst>
          </p:cNvPr>
          <p:cNvGraphicFramePr>
            <a:graphicFrameLocks noGrp="1"/>
          </p:cNvGraphicFramePr>
          <p:nvPr>
            <p:extLst>
              <p:ext uri="{D42A27DB-BD31-4B8C-83A1-F6EECF244321}">
                <p14:modId xmlns:p14="http://schemas.microsoft.com/office/powerpoint/2010/main" val="3042695071"/>
              </p:ext>
            </p:extLst>
          </p:nvPr>
        </p:nvGraphicFramePr>
        <p:xfrm>
          <a:off x="2224087" y="1428750"/>
          <a:ext cx="7743825" cy="4000500"/>
        </p:xfrm>
        <a:graphic>
          <a:graphicData uri="http://schemas.openxmlformats.org/drawingml/2006/table">
            <a:tbl>
              <a:tblPr bandRow="1">
                <a:tableStyleId>{5C22544A-7EE6-4342-B048-85BDC9FD1C3A}</a:tableStyleId>
              </a:tblPr>
              <a:tblGrid>
                <a:gridCol w="7296150">
                  <a:extLst>
                    <a:ext uri="{9D8B030D-6E8A-4147-A177-3AD203B41FA5}">
                      <a16:colId xmlns:a16="http://schemas.microsoft.com/office/drawing/2014/main" val="3296748733"/>
                    </a:ext>
                  </a:extLst>
                </a:gridCol>
                <a:gridCol w="447675">
                  <a:extLst>
                    <a:ext uri="{9D8B030D-6E8A-4147-A177-3AD203B41FA5}">
                      <a16:colId xmlns:a16="http://schemas.microsoft.com/office/drawing/2014/main" val="1048273851"/>
                    </a:ext>
                  </a:extLst>
                </a:gridCol>
              </a:tblGrid>
              <a:tr h="571500">
                <a:tc>
                  <a:txBody>
                    <a:bodyPr/>
                    <a:lstStyle/>
                    <a:p>
                      <a:pPr fontAlgn="base">
                        <a:lnSpc>
                          <a:spcPts val="1950"/>
                        </a:lnSpc>
                        <a:buNone/>
                      </a:pPr>
                      <a:r>
                        <a:rPr lang="en-GB" sz="1600" b="1">
                          <a:effectLst/>
                          <a:latin typeface="Poppins"/>
                        </a:rPr>
                        <a:t>Introduction</a:t>
                      </a:r>
                      <a:endParaRPr lang="en-GB">
                        <a:effectLst/>
                        <a:latin typeface="Poppins"/>
                      </a:endParaRPr>
                    </a:p>
                  </a:txBody>
                  <a:tcPr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9525" cap="flat" cmpd="sng" algn="ctr">
                      <a:solidFill>
                        <a:srgbClr val="000000"/>
                      </a:solidFill>
                      <a:prstDash val="dot"/>
                      <a:round/>
                      <a:headEnd type="none" w="med" len="med"/>
                      <a:tailEnd type="none" w="med" len="med"/>
                    </a:lnB>
                    <a:noFill/>
                  </a:tcPr>
                </a:tc>
                <a:tc>
                  <a:txBody>
                    <a:bodyPr/>
                    <a:lstStyle/>
                    <a:p>
                      <a:pPr fontAlgn="base">
                        <a:lnSpc>
                          <a:spcPts val="2400"/>
                        </a:lnSpc>
                        <a:buNone/>
                      </a:pPr>
                      <a:r>
                        <a:rPr lang="en-GB" sz="2000">
                          <a:effectLst/>
                          <a:latin typeface="Calibri"/>
                        </a:rPr>
                        <a:t>3</a:t>
                      </a:r>
                      <a:endParaRPr lang="en-GB">
                        <a:effectLst/>
                        <a:latin typeface="Calibri"/>
                      </a:endParaRPr>
                    </a:p>
                  </a:txBody>
                  <a:tcPr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975206881"/>
                  </a:ext>
                </a:extLst>
              </a:tr>
              <a:tr h="571500">
                <a:tc>
                  <a:txBody>
                    <a:bodyPr/>
                    <a:lstStyle/>
                    <a:p>
                      <a:pPr fontAlgn="base">
                        <a:lnSpc>
                          <a:spcPts val="1950"/>
                        </a:lnSpc>
                        <a:buNone/>
                      </a:pPr>
                      <a:r>
                        <a:rPr lang="en-GB" sz="1600" b="1">
                          <a:effectLst/>
                          <a:latin typeface="Poppins"/>
                        </a:rPr>
                        <a:t>Our People</a:t>
                      </a:r>
                      <a:endParaRPr lang="en-GB">
                        <a:effectLst/>
                        <a:latin typeface="Poppins"/>
                      </a:endParaRPr>
                    </a:p>
                  </a:txBody>
                  <a:tcPr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9525" cap="flat" cmpd="sng" algn="ctr">
                      <a:solidFill>
                        <a:srgbClr val="000000"/>
                      </a:solidFill>
                      <a:prstDash val="dot"/>
                      <a:round/>
                      <a:headEnd type="none" w="med" len="med"/>
                      <a:tailEnd type="none" w="med" len="med"/>
                    </a:lnT>
                    <a:lnB w="9525" cap="flat" cmpd="sng" algn="ctr">
                      <a:solidFill>
                        <a:srgbClr val="000000"/>
                      </a:solidFill>
                      <a:prstDash val="dot"/>
                      <a:round/>
                      <a:headEnd type="none" w="med" len="med"/>
                      <a:tailEnd type="none" w="med" len="med"/>
                    </a:lnB>
                    <a:noFill/>
                  </a:tcPr>
                </a:tc>
                <a:tc>
                  <a:txBody>
                    <a:bodyPr/>
                    <a:lstStyle/>
                    <a:p>
                      <a:pPr fontAlgn="base">
                        <a:lnSpc>
                          <a:spcPts val="2400"/>
                        </a:lnSpc>
                        <a:buNone/>
                      </a:pPr>
                      <a:r>
                        <a:rPr lang="en-GB" sz="2000">
                          <a:effectLst/>
                          <a:latin typeface="Calibri"/>
                        </a:rPr>
                        <a:t>4</a:t>
                      </a:r>
                      <a:endParaRPr lang="en-GB">
                        <a:effectLst/>
                        <a:latin typeface="Calibri"/>
                      </a:endParaRPr>
                    </a:p>
                  </a:txBody>
                  <a:tcPr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4257133258"/>
                  </a:ext>
                </a:extLst>
              </a:tr>
              <a:tr h="571500">
                <a:tc>
                  <a:txBody>
                    <a:bodyPr/>
                    <a:lstStyle/>
                    <a:p>
                      <a:pPr fontAlgn="base">
                        <a:lnSpc>
                          <a:spcPts val="1950"/>
                        </a:lnSpc>
                        <a:buNone/>
                      </a:pPr>
                      <a:r>
                        <a:rPr lang="en-GB" sz="1600" b="1">
                          <a:effectLst/>
                          <a:latin typeface="Poppins"/>
                        </a:rPr>
                        <a:t>Summary of Key Findings</a:t>
                      </a:r>
                      <a:endParaRPr lang="en-GB">
                        <a:effectLst/>
                        <a:latin typeface="Poppins"/>
                      </a:endParaRPr>
                    </a:p>
                  </a:txBody>
                  <a:tcPr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9525" cap="flat" cmpd="sng" algn="ctr">
                      <a:solidFill>
                        <a:srgbClr val="000000"/>
                      </a:solidFill>
                      <a:prstDash val="dot"/>
                      <a:round/>
                      <a:headEnd type="none" w="med" len="med"/>
                      <a:tailEnd type="none" w="med" len="med"/>
                    </a:lnT>
                    <a:lnB w="9525" cap="flat" cmpd="sng" algn="ctr">
                      <a:solidFill>
                        <a:srgbClr val="000000"/>
                      </a:solidFill>
                      <a:prstDash val="dot"/>
                      <a:round/>
                      <a:headEnd type="none" w="med" len="med"/>
                      <a:tailEnd type="none" w="med" len="med"/>
                    </a:lnB>
                    <a:noFill/>
                  </a:tcPr>
                </a:tc>
                <a:tc>
                  <a:txBody>
                    <a:bodyPr/>
                    <a:lstStyle/>
                    <a:p>
                      <a:pPr fontAlgn="base">
                        <a:lnSpc>
                          <a:spcPts val="2400"/>
                        </a:lnSpc>
                        <a:buNone/>
                      </a:pPr>
                      <a:r>
                        <a:rPr lang="en-GB" sz="2000">
                          <a:effectLst/>
                          <a:latin typeface="Calibri"/>
                        </a:rPr>
                        <a:t>5</a:t>
                      </a:r>
                      <a:endParaRPr lang="en-GB">
                        <a:effectLst/>
                        <a:latin typeface="Calibri"/>
                      </a:endParaRPr>
                    </a:p>
                  </a:txBody>
                  <a:tcPr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2416992761"/>
                  </a:ext>
                </a:extLst>
              </a:tr>
              <a:tr h="571500">
                <a:tc>
                  <a:txBody>
                    <a:bodyPr/>
                    <a:lstStyle/>
                    <a:p>
                      <a:pPr fontAlgn="base">
                        <a:lnSpc>
                          <a:spcPts val="1950"/>
                        </a:lnSpc>
                        <a:buNone/>
                      </a:pPr>
                      <a:r>
                        <a:rPr lang="en-GB" sz="1600" b="1">
                          <a:effectLst/>
                          <a:latin typeface="Poppins"/>
                        </a:rPr>
                        <a:t>Our Priorities </a:t>
                      </a:r>
                      <a:endParaRPr lang="en-GB">
                        <a:effectLst/>
                        <a:latin typeface="Poppins"/>
                      </a:endParaRPr>
                    </a:p>
                  </a:txBody>
                  <a:tcPr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9525" cap="flat" cmpd="sng" algn="ctr">
                      <a:solidFill>
                        <a:srgbClr val="000000"/>
                      </a:solidFill>
                      <a:prstDash val="dot"/>
                      <a:round/>
                      <a:headEnd type="none" w="med" len="med"/>
                      <a:tailEnd type="none" w="med" len="med"/>
                    </a:lnT>
                    <a:lnB w="9525" cap="flat" cmpd="sng" algn="ctr">
                      <a:solidFill>
                        <a:srgbClr val="000000"/>
                      </a:solidFill>
                      <a:prstDash val="dot"/>
                      <a:round/>
                      <a:headEnd type="none" w="med" len="med"/>
                      <a:tailEnd type="none" w="med" len="med"/>
                    </a:lnB>
                    <a:noFill/>
                  </a:tcPr>
                </a:tc>
                <a:tc>
                  <a:txBody>
                    <a:bodyPr/>
                    <a:lstStyle/>
                    <a:p>
                      <a:pPr fontAlgn="base">
                        <a:lnSpc>
                          <a:spcPts val="2400"/>
                        </a:lnSpc>
                        <a:buNone/>
                      </a:pPr>
                      <a:r>
                        <a:rPr lang="en-GB" sz="2000">
                          <a:effectLst/>
                          <a:latin typeface="Calibri"/>
                        </a:rPr>
                        <a:t>6</a:t>
                      </a:r>
                      <a:endParaRPr lang="en-GB">
                        <a:effectLst/>
                        <a:latin typeface="Calibri"/>
                      </a:endParaRPr>
                    </a:p>
                  </a:txBody>
                  <a:tcPr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4038074117"/>
                  </a:ext>
                </a:extLst>
              </a:tr>
              <a:tr h="571500">
                <a:tc>
                  <a:txBody>
                    <a:bodyPr/>
                    <a:lstStyle/>
                    <a:p>
                      <a:pPr fontAlgn="base">
                        <a:lnSpc>
                          <a:spcPts val="1950"/>
                        </a:lnSpc>
                        <a:buNone/>
                      </a:pPr>
                      <a:r>
                        <a:rPr lang="en-GB" sz="1600" b="1">
                          <a:effectLst/>
                          <a:latin typeface="Poppins"/>
                        </a:rPr>
                        <a:t>Review of 2024 Action Plan</a:t>
                      </a:r>
                      <a:endParaRPr lang="en-GB">
                        <a:effectLst/>
                        <a:latin typeface="Poppins"/>
                      </a:endParaRPr>
                    </a:p>
                  </a:txBody>
                  <a:tcPr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9525" cap="flat" cmpd="sng" algn="ctr">
                      <a:solidFill>
                        <a:srgbClr val="000000"/>
                      </a:solidFill>
                      <a:prstDash val="dot"/>
                      <a:round/>
                      <a:headEnd type="none" w="med" len="med"/>
                      <a:tailEnd type="none" w="med" len="med"/>
                    </a:lnT>
                    <a:lnB w="9525" cap="flat" cmpd="sng" algn="ctr">
                      <a:solidFill>
                        <a:srgbClr val="000000"/>
                      </a:solidFill>
                      <a:prstDash val="dot"/>
                      <a:round/>
                      <a:headEnd type="none" w="med" len="med"/>
                      <a:tailEnd type="none" w="med" len="med"/>
                    </a:lnB>
                    <a:noFill/>
                  </a:tcPr>
                </a:tc>
                <a:tc>
                  <a:txBody>
                    <a:bodyPr/>
                    <a:lstStyle/>
                    <a:p>
                      <a:pPr fontAlgn="base">
                        <a:lnSpc>
                          <a:spcPts val="2400"/>
                        </a:lnSpc>
                        <a:buNone/>
                      </a:pPr>
                      <a:r>
                        <a:rPr lang="en-GB" sz="2000">
                          <a:effectLst/>
                          <a:latin typeface="Calibri"/>
                        </a:rPr>
                        <a:t>7</a:t>
                      </a:r>
                      <a:endParaRPr lang="en-GB">
                        <a:effectLst/>
                        <a:latin typeface="Calibri"/>
                      </a:endParaRPr>
                    </a:p>
                  </a:txBody>
                  <a:tcPr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781112799"/>
                  </a:ext>
                </a:extLst>
              </a:tr>
              <a:tr h="571500">
                <a:tc>
                  <a:txBody>
                    <a:bodyPr/>
                    <a:lstStyle/>
                    <a:p>
                      <a:pPr fontAlgn="base">
                        <a:lnSpc>
                          <a:spcPts val="1950"/>
                        </a:lnSpc>
                        <a:buNone/>
                      </a:pPr>
                      <a:r>
                        <a:rPr lang="en-GB" sz="1600" b="1">
                          <a:effectLst/>
                          <a:latin typeface="Poppins"/>
                        </a:rPr>
                        <a:t>Appendix</a:t>
                      </a:r>
                      <a:endParaRPr lang="en-GB">
                        <a:effectLst/>
                        <a:latin typeface="Poppins"/>
                      </a:endParaRPr>
                    </a:p>
                  </a:txBody>
                  <a:tcPr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9525" cap="flat" cmpd="sng" algn="ctr">
                      <a:solidFill>
                        <a:srgbClr val="000000"/>
                      </a:solidFill>
                      <a:prstDash val="dot"/>
                      <a:round/>
                      <a:headEnd type="none" w="med" len="med"/>
                      <a:tailEnd type="none" w="med" len="med"/>
                    </a:lnT>
                    <a:lnB w="12700" cap="flat" cmpd="sng" algn="ctr">
                      <a:solidFill>
                        <a:srgbClr val="FFFFFF"/>
                      </a:solidFill>
                      <a:prstDash val="solid"/>
                      <a:round/>
                      <a:headEnd type="none" w="med" len="med"/>
                      <a:tailEnd type="none" w="med" len="med"/>
                    </a:lnB>
                    <a:noFill/>
                  </a:tcPr>
                </a:tc>
                <a:tc>
                  <a:txBody>
                    <a:bodyPr/>
                    <a:lstStyle/>
                    <a:p>
                      <a:pPr fontAlgn="auto">
                        <a:lnSpc>
                          <a:spcPts val="2400"/>
                        </a:lnSpc>
                        <a:buNone/>
                      </a:pPr>
                      <a:endParaRPr lang="en-GB" sz="2000">
                        <a:effectLst/>
                        <a:latin typeface="Calibri" panose="020F0502020204030204" pitchFamily="34" charset="0"/>
                      </a:endParaRPr>
                    </a:p>
                  </a:txBody>
                  <a:tcPr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758335417"/>
                  </a:ext>
                </a:extLst>
              </a:tr>
              <a:tr h="571500">
                <a:tc>
                  <a:txBody>
                    <a:bodyPr/>
                    <a:lstStyle/>
                    <a:p>
                      <a:pPr fontAlgn="base">
                        <a:lnSpc>
                          <a:spcPts val="1950"/>
                        </a:lnSpc>
                        <a:buNone/>
                      </a:pPr>
                      <a:r>
                        <a:rPr lang="en-GB" sz="1600">
                          <a:effectLst/>
                          <a:latin typeface="Poppins"/>
                        </a:rPr>
                        <a:t>Workforce Disability Equality Standard (WDES) Data</a:t>
                      </a:r>
                      <a:endParaRPr lang="en-GB">
                        <a:effectLst/>
                        <a:latin typeface="Poppins"/>
                      </a:endParaRPr>
                    </a:p>
                  </a:txBody>
                  <a:tcPr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9525" cap="flat" cmpd="sng" algn="ctr">
                      <a:solidFill>
                        <a:srgbClr val="000000"/>
                      </a:solidFill>
                      <a:prstDash val="dot"/>
                      <a:round/>
                      <a:headEnd type="none" w="med" len="med"/>
                      <a:tailEnd type="none" w="med" len="med"/>
                    </a:lnB>
                    <a:noFill/>
                  </a:tcPr>
                </a:tc>
                <a:tc>
                  <a:txBody>
                    <a:bodyPr/>
                    <a:lstStyle/>
                    <a:p>
                      <a:pPr fontAlgn="base">
                        <a:lnSpc>
                          <a:spcPts val="2400"/>
                        </a:lnSpc>
                        <a:buNone/>
                      </a:pPr>
                      <a:r>
                        <a:rPr lang="en-GB" sz="2000">
                          <a:effectLst/>
                          <a:latin typeface="Calibri"/>
                        </a:rPr>
                        <a:t>8</a:t>
                      </a:r>
                    </a:p>
                  </a:txBody>
                  <a:tcPr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263081017"/>
                  </a:ext>
                </a:extLst>
              </a:tr>
            </a:tbl>
          </a:graphicData>
        </a:graphic>
      </p:graphicFrame>
    </p:spTree>
    <p:extLst>
      <p:ext uri="{BB962C8B-B14F-4D97-AF65-F5344CB8AC3E}">
        <p14:creationId xmlns:p14="http://schemas.microsoft.com/office/powerpoint/2010/main" val="24486301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A6D8B77-EE82-0A96-E47F-0859713BA0A6}"/>
              </a:ext>
            </a:extLst>
          </p:cNvPr>
          <p:cNvSpPr txBox="1"/>
          <p:nvPr/>
        </p:nvSpPr>
        <p:spPr>
          <a:xfrm>
            <a:off x="300668" y="376636"/>
            <a:ext cx="11365147" cy="3600986"/>
          </a:xfrm>
          <a:prstGeom prst="rect">
            <a:avLst/>
          </a:prstGeom>
          <a:noFill/>
        </p:spPr>
        <p:txBody>
          <a:bodyPr wrap="square" lIns="91440" tIns="45720" rIns="91440" bIns="45720" anchor="t">
            <a:spAutoFit/>
          </a:bodyPr>
          <a:lstStyle/>
          <a:p>
            <a:r>
              <a:rPr lang="en-GB" sz="2400" b="1">
                <a:solidFill>
                  <a:srgbClr val="1E477C"/>
                </a:solidFill>
                <a:effectLst/>
                <a:latin typeface="Poppins"/>
                <a:ea typeface="Times New Roman" panose="02020603050405020304" pitchFamily="18" charset="0"/>
                <a:cs typeface="Poppins"/>
              </a:rPr>
              <a:t>Introduction</a:t>
            </a:r>
            <a:r>
              <a:rPr lang="en-GB" sz="2400" b="1">
                <a:solidFill>
                  <a:srgbClr val="1E477C"/>
                </a:solidFill>
                <a:effectLst/>
                <a:latin typeface="Calibri"/>
                <a:ea typeface="Times New Roman" panose="02020603050405020304" pitchFamily="18" charset="0"/>
                <a:cs typeface="Calibri"/>
              </a:rPr>
              <a:t> </a:t>
            </a:r>
          </a:p>
          <a:p>
            <a:endParaRPr lang="en-GB" sz="2400">
              <a:effectLst/>
              <a:latin typeface="Times New Roman" panose="02020603050405020304" pitchFamily="18" charset="0"/>
              <a:ea typeface="Times New Roman" panose="02020603050405020304" pitchFamily="18" charset="0"/>
              <a:cs typeface="Times New Roman"/>
            </a:endParaRPr>
          </a:p>
          <a:p>
            <a:r>
              <a:rPr lang="en-GB" sz="1800">
                <a:effectLst/>
                <a:latin typeface="Calibri"/>
                <a:ea typeface="Times New Roman" panose="02020603050405020304" pitchFamily="18" charset="0"/>
                <a:cs typeface="Calibri"/>
              </a:rPr>
              <a:t>The Workforce Disability Equality Standard (WDES) is a national standard</a:t>
            </a:r>
            <a:r>
              <a:rPr lang="en-GB">
                <a:latin typeface="Calibri"/>
                <a:ea typeface="Times New Roman" panose="02020603050405020304" pitchFamily="18" charset="0"/>
                <a:cs typeface="Calibri"/>
              </a:rPr>
              <a:t>. Its</a:t>
            </a:r>
            <a:r>
              <a:rPr lang="en-GB" sz="1800">
                <a:effectLst/>
                <a:latin typeface="Calibri"/>
                <a:ea typeface="Times New Roman" panose="02020603050405020304" pitchFamily="18" charset="0"/>
                <a:cs typeface="Calibri"/>
              </a:rPr>
              <a:t> purpose is to identify inequity and agree action to ensure disabled staff have equal access to career opportunities and receive fair treatment in the workplace. </a:t>
            </a:r>
            <a:r>
              <a:rPr lang="en-GB">
                <a:latin typeface="Calibri"/>
                <a:ea typeface="Times New Roman" panose="02020603050405020304" pitchFamily="18" charset="0"/>
                <a:cs typeface="Calibri"/>
              </a:rPr>
              <a:t>ELFT is committed to meeting the requirements of the Workforce Disability Equality Standard for NHS Trusts, and to reporting the outcomes of all equity surveys. This includes submitting the Trust's workforce data to the national Workforce Equality team in 2025, as per our contractual obligations.</a:t>
            </a:r>
          </a:p>
          <a:p>
            <a:endParaRPr lang="en-GB">
              <a:highlight>
                <a:srgbClr val="FFFF00"/>
              </a:highlight>
              <a:latin typeface="Calibri"/>
              <a:ea typeface="Times New Roman" panose="02020603050405020304" pitchFamily="18" charset="0"/>
              <a:cs typeface="Calibri"/>
            </a:endParaRPr>
          </a:p>
          <a:p>
            <a:r>
              <a:rPr lang="en-GB">
                <a:latin typeface="Calibri"/>
                <a:ea typeface="Calibri"/>
                <a:cs typeface="Calibri"/>
              </a:rPr>
              <a:t>2024 </a:t>
            </a:r>
            <a:r>
              <a:rPr lang="en-GB">
                <a:effectLst/>
                <a:latin typeface="Calibri"/>
                <a:ea typeface="Calibri"/>
                <a:cs typeface="Calibri"/>
              </a:rPr>
              <a:t>Staff Survey results </a:t>
            </a:r>
            <a:r>
              <a:rPr lang="en-GB">
                <a:latin typeface="Calibri"/>
                <a:ea typeface="Calibri"/>
                <a:cs typeface="Calibri"/>
              </a:rPr>
              <a:t>are labelled 2025 for the year of reporting.</a:t>
            </a:r>
            <a:r>
              <a:rPr lang="en-GB">
                <a:effectLst/>
                <a:latin typeface="Calibri"/>
                <a:ea typeface="Calibri"/>
                <a:cs typeface="Calibri"/>
              </a:rPr>
              <a:t> </a:t>
            </a:r>
            <a:r>
              <a:rPr lang="en-GB">
                <a:latin typeface="Calibri"/>
                <a:ea typeface="Calibri"/>
                <a:cs typeface="Calibri"/>
              </a:rPr>
              <a:t>All other </a:t>
            </a:r>
            <a:r>
              <a:rPr lang="en-GB">
                <a:effectLst/>
                <a:latin typeface="Calibri"/>
                <a:ea typeface="Calibri"/>
                <a:cs typeface="Calibri"/>
              </a:rPr>
              <a:t>staff information </a:t>
            </a:r>
            <a:r>
              <a:rPr lang="en-GB">
                <a:latin typeface="Calibri"/>
                <a:ea typeface="Calibri"/>
                <a:cs typeface="Calibri"/>
              </a:rPr>
              <a:t>is a snapshot </a:t>
            </a:r>
            <a:r>
              <a:rPr lang="en-GB">
                <a:effectLst/>
                <a:latin typeface="Calibri"/>
                <a:ea typeface="Calibri"/>
                <a:cs typeface="Calibri"/>
              </a:rPr>
              <a:t>as of</a:t>
            </a:r>
            <a:r>
              <a:rPr lang="en-GB">
                <a:latin typeface="Calibri"/>
                <a:ea typeface="Calibri"/>
                <a:cs typeface="Calibri"/>
              </a:rPr>
              <a:t> </a:t>
            </a:r>
            <a:r>
              <a:rPr lang="en-GB">
                <a:effectLst/>
                <a:latin typeface="Calibri"/>
                <a:ea typeface="Calibri"/>
                <a:cs typeface="Calibri"/>
              </a:rPr>
              <a:t>31st </a:t>
            </a:r>
            <a:r>
              <a:rPr lang="en-GB">
                <a:latin typeface="Calibri"/>
                <a:ea typeface="Calibri"/>
                <a:cs typeface="Calibri"/>
              </a:rPr>
              <a:t>March</a:t>
            </a:r>
            <a:r>
              <a:rPr lang="en-GB">
                <a:effectLst/>
                <a:latin typeface="Calibri"/>
                <a:ea typeface="Calibri"/>
                <a:cs typeface="Calibri"/>
              </a:rPr>
              <a:t> </a:t>
            </a:r>
            <a:r>
              <a:rPr lang="en-GB">
                <a:latin typeface="Calibri"/>
                <a:ea typeface="Calibri"/>
                <a:cs typeface="Calibri"/>
              </a:rPr>
              <a:t>2025</a:t>
            </a:r>
            <a:r>
              <a:rPr lang="en-GB">
                <a:effectLst/>
                <a:latin typeface="Calibri"/>
                <a:ea typeface="Calibri"/>
                <a:cs typeface="Calibri"/>
              </a:rPr>
              <a:t>.</a:t>
            </a:r>
            <a:r>
              <a:rPr lang="en-GB">
                <a:latin typeface="Calibri"/>
                <a:ea typeface="Calibri"/>
                <a:cs typeface="Calibri"/>
              </a:rPr>
              <a:t> We have also amended how we monitor our progress to focus more on equity gaps and increasing disabled representation relative to the overall workforce. The equity gap is calculated by difference in experience between disabled and non-disabled staff compared to previous year. </a:t>
            </a:r>
            <a:endParaRPr lang="en-GB"/>
          </a:p>
        </p:txBody>
      </p:sp>
      <p:pic>
        <p:nvPicPr>
          <p:cNvPr id="4" name="Picture 3" descr="Logo&#10;&#10;Description automatically generated">
            <a:extLst>
              <a:ext uri="{FF2B5EF4-FFF2-40B4-BE49-F238E27FC236}">
                <a16:creationId xmlns:a16="http://schemas.microsoft.com/office/drawing/2014/main" id="{6330FA16-2D7D-802E-5F96-572AE29E327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36934" y="0"/>
            <a:ext cx="2065020" cy="1148715"/>
          </a:xfrm>
          <a:prstGeom prst="rect">
            <a:avLst/>
          </a:prstGeom>
        </p:spPr>
      </p:pic>
      <p:sp>
        <p:nvSpPr>
          <p:cNvPr id="2" name="Rounded Rectangle 1">
            <a:extLst>
              <a:ext uri="{FF2B5EF4-FFF2-40B4-BE49-F238E27FC236}">
                <a16:creationId xmlns:a16="http://schemas.microsoft.com/office/drawing/2014/main" id="{917C83C5-75A8-5AF0-8223-D354FBAE5425}"/>
              </a:ext>
            </a:extLst>
          </p:cNvPr>
          <p:cNvSpPr/>
          <p:nvPr/>
        </p:nvSpPr>
        <p:spPr>
          <a:xfrm>
            <a:off x="396684" y="4253360"/>
            <a:ext cx="11503407" cy="2407858"/>
          </a:xfrm>
          <a:prstGeom prst="roundRect">
            <a:avLst/>
          </a:prstGeom>
          <a:noFill/>
          <a:ln w="57150">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D17D0A5C-95E9-0E47-3E56-CFFFAA439513}"/>
              </a:ext>
            </a:extLst>
          </p:cNvPr>
          <p:cNvSpPr txBox="1"/>
          <p:nvPr/>
        </p:nvSpPr>
        <p:spPr>
          <a:xfrm>
            <a:off x="763327" y="4441626"/>
            <a:ext cx="11027296" cy="2031325"/>
          </a:xfrm>
          <a:prstGeom prst="rect">
            <a:avLst/>
          </a:prstGeom>
          <a:noFill/>
        </p:spPr>
        <p:txBody>
          <a:bodyPr wrap="square" lIns="91440" tIns="45720" rIns="91440" bIns="45720" anchor="t">
            <a:spAutoFit/>
          </a:bodyPr>
          <a:lstStyle/>
          <a:p>
            <a:r>
              <a:rPr lang="en-GB" sz="1800">
                <a:effectLst/>
              </a:rPr>
              <a:t>To ensure that this report plays a key role in our journey towards becoming anti-discriminatory organisation, we have also aligned WDES actions with four themes to reflect the Trust’s </a:t>
            </a:r>
            <a:r>
              <a:rPr lang="en-GB" sz="1800">
                <a:effectLst/>
                <a:hlinkClick r:id="rId3">
                  <a:extLst>
                    <a:ext uri="{A12FA001-AC4F-418D-AE19-62706E023703}">
                      <ahyp:hlinkClr xmlns:ahyp="http://schemas.microsoft.com/office/drawing/2018/hyperlinkcolor" val="tx"/>
                    </a:ext>
                  </a:extLst>
                </a:hlinkClick>
              </a:rPr>
              <a:t>People Strategy</a:t>
            </a:r>
            <a:r>
              <a:rPr lang="en-GB" sz="1800">
                <a:effectLst/>
              </a:rPr>
              <a:t>, and report to the Equity Programme </a:t>
            </a:r>
            <a:r>
              <a:rPr lang="en-GB"/>
              <a:t>Committee </a:t>
            </a:r>
            <a:r>
              <a:rPr lang="en-GB" sz="1800">
                <a:effectLst/>
              </a:rPr>
              <a:t>monthly.</a:t>
            </a:r>
          </a:p>
          <a:p>
            <a:pPr marL="285750" indent="-285750">
              <a:buFont typeface="Arial" panose="020B0604020202020204" pitchFamily="34" charset="0"/>
              <a:buChar char="•"/>
            </a:pPr>
            <a:r>
              <a:rPr lang="en-GB" sz="1800">
                <a:effectLst/>
              </a:rPr>
              <a:t>New Ways of </a:t>
            </a:r>
            <a:r>
              <a:rPr lang="en-GB"/>
              <a:t>Working</a:t>
            </a:r>
            <a:r>
              <a:rPr lang="en-GB" sz="1800">
                <a:effectLst/>
              </a:rPr>
              <a:t> </a:t>
            </a:r>
            <a:endParaRPr lang="en-GB" sz="1800">
              <a:effectLst/>
              <a:ea typeface="Calibri"/>
              <a:cs typeface="Calibri"/>
            </a:endParaRPr>
          </a:p>
          <a:p>
            <a:pPr marL="285750" indent="-285750">
              <a:buFont typeface="Arial" panose="020B0604020202020204" pitchFamily="34" charset="0"/>
              <a:buChar char="•"/>
            </a:pPr>
            <a:r>
              <a:rPr lang="en-GB" sz="1800">
                <a:effectLst/>
              </a:rPr>
              <a:t>Looking After Our People</a:t>
            </a:r>
            <a:endParaRPr lang="en-GB" sz="1800">
              <a:effectLst/>
              <a:ea typeface="Calibri"/>
              <a:cs typeface="Calibri"/>
            </a:endParaRPr>
          </a:p>
          <a:p>
            <a:pPr marL="285750" indent="-285750">
              <a:buFont typeface="Arial" panose="020B0604020202020204" pitchFamily="34" charset="0"/>
              <a:buChar char="•"/>
            </a:pPr>
            <a:r>
              <a:rPr lang="en-GB" sz="1800">
                <a:effectLst/>
              </a:rPr>
              <a:t>Belonging in the NHS </a:t>
            </a:r>
            <a:endParaRPr lang="en-GB" sz="1800">
              <a:effectLst/>
              <a:ea typeface="Calibri"/>
              <a:cs typeface="Calibri"/>
            </a:endParaRPr>
          </a:p>
          <a:p>
            <a:pPr marL="285750" indent="-285750">
              <a:buFont typeface="Arial" panose="020B0604020202020204" pitchFamily="34" charset="0"/>
              <a:buChar char="•"/>
            </a:pPr>
            <a:r>
              <a:rPr lang="en-GB" sz="1800">
                <a:effectLst/>
              </a:rPr>
              <a:t>Growing and Developing for the Future</a:t>
            </a:r>
            <a:endParaRPr lang="en-GB" sz="1800">
              <a:effectLst/>
              <a:ea typeface="Calibri"/>
              <a:cs typeface="Calibri"/>
            </a:endParaRPr>
          </a:p>
        </p:txBody>
      </p:sp>
      <p:sp>
        <p:nvSpPr>
          <p:cNvPr id="6" name="TextBox 5">
            <a:extLst>
              <a:ext uri="{FF2B5EF4-FFF2-40B4-BE49-F238E27FC236}">
                <a16:creationId xmlns:a16="http://schemas.microsoft.com/office/drawing/2014/main" id="{867A12EF-8525-7075-D41A-5A695933BAD0}"/>
              </a:ext>
            </a:extLst>
          </p:cNvPr>
          <p:cNvSpPr txBox="1"/>
          <p:nvPr/>
        </p:nvSpPr>
        <p:spPr>
          <a:xfrm>
            <a:off x="11752942" y="6468169"/>
            <a:ext cx="349012" cy="369332"/>
          </a:xfrm>
          <a:prstGeom prst="rect">
            <a:avLst/>
          </a:prstGeom>
          <a:noFill/>
        </p:spPr>
        <p:txBody>
          <a:bodyPr wrap="square">
            <a:spAutoFit/>
          </a:bodyPr>
          <a:lstStyle/>
          <a:p>
            <a:r>
              <a:rPr lang="en-GB" b="1">
                <a:solidFill>
                  <a:srgbClr val="1E477C"/>
                </a:solidFill>
                <a:latin typeface="Poppins"/>
                <a:cs typeface="Poppins"/>
              </a:rPr>
              <a:t>3</a:t>
            </a:r>
            <a:endParaRPr lang="en-GB"/>
          </a:p>
        </p:txBody>
      </p:sp>
    </p:spTree>
    <p:extLst>
      <p:ext uri="{BB962C8B-B14F-4D97-AF65-F5344CB8AC3E}">
        <p14:creationId xmlns:p14="http://schemas.microsoft.com/office/powerpoint/2010/main" val="2186414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extBox 6"/>
          <p:cNvSpPr txBox="1"/>
          <p:nvPr/>
        </p:nvSpPr>
        <p:spPr>
          <a:xfrm>
            <a:off x="416345" y="614871"/>
            <a:ext cx="6308162" cy="343043"/>
          </a:xfrm>
          <a:prstGeom prst="rect">
            <a:avLst/>
          </a:prstGeom>
        </p:spPr>
        <p:txBody>
          <a:bodyPr wrap="square" lIns="0" tIns="0" rIns="0" bIns="0" rtlCol="0" anchor="t">
            <a:spAutoFit/>
          </a:bodyPr>
          <a:lstStyle/>
          <a:p>
            <a:pPr>
              <a:lnSpc>
                <a:spcPts val="2519"/>
              </a:lnSpc>
            </a:pPr>
            <a:r>
              <a:rPr lang="en-US" sz="2400" spc="119">
                <a:solidFill>
                  <a:srgbClr val="2B4A9D"/>
                </a:solidFill>
                <a:latin typeface="Poppins ExtraBold"/>
              </a:rPr>
              <a:t>Our People</a:t>
            </a:r>
          </a:p>
        </p:txBody>
      </p:sp>
      <p:pic>
        <p:nvPicPr>
          <p:cNvPr id="8" name="Picture 7" descr="Logo&#10;&#10;Description automatically generated">
            <a:extLst>
              <a:ext uri="{FF2B5EF4-FFF2-40B4-BE49-F238E27FC236}">
                <a16:creationId xmlns:a16="http://schemas.microsoft.com/office/drawing/2014/main" id="{F5F33895-824B-A444-728A-BE93AAC4B0A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213673" y="63318"/>
            <a:ext cx="1978327" cy="1115645"/>
          </a:xfrm>
          <a:prstGeom prst="rect">
            <a:avLst/>
          </a:prstGeom>
        </p:spPr>
      </p:pic>
      <p:sp>
        <p:nvSpPr>
          <p:cNvPr id="11" name="TextBox 10">
            <a:extLst>
              <a:ext uri="{FF2B5EF4-FFF2-40B4-BE49-F238E27FC236}">
                <a16:creationId xmlns:a16="http://schemas.microsoft.com/office/drawing/2014/main" id="{5162ABD8-4BD2-54DD-9D51-7B8CA7EA449C}"/>
              </a:ext>
            </a:extLst>
          </p:cNvPr>
          <p:cNvSpPr txBox="1"/>
          <p:nvPr/>
        </p:nvSpPr>
        <p:spPr>
          <a:xfrm>
            <a:off x="348219" y="1112737"/>
            <a:ext cx="11431889" cy="2308324"/>
          </a:xfrm>
          <a:prstGeom prst="rect">
            <a:avLst/>
          </a:prstGeom>
          <a:noFill/>
        </p:spPr>
        <p:txBody>
          <a:bodyPr wrap="square" lIns="91440" tIns="45720" rIns="91440" bIns="45720" anchor="t">
            <a:spAutoFit/>
          </a:bodyPr>
          <a:lstStyle/>
          <a:p>
            <a:r>
              <a:rPr lang="en-GB">
                <a:solidFill>
                  <a:srgbClr val="000000"/>
                </a:solidFill>
                <a:latin typeface="Calibri"/>
                <a:ea typeface="Times New Roman" panose="02020603050405020304" pitchFamily="18" charset="0"/>
                <a:cs typeface="Calibri"/>
              </a:rPr>
              <a:t>At the Trust, the experiences and voices of disabled people are valued and built into the support and initiatives we provide to promote equity. In 2025, 8.4% of our staff declared their disability, an increase from 7.5% from 2024.</a:t>
            </a:r>
          </a:p>
          <a:p>
            <a:endParaRPr lang="en-GB">
              <a:solidFill>
                <a:srgbClr val="000000"/>
              </a:solidFill>
              <a:latin typeface="Calibri" panose="020F0502020204030204" pitchFamily="34" charset="0"/>
              <a:ea typeface="Times New Roman" panose="02020603050405020304" pitchFamily="18" charset="0"/>
              <a:cs typeface="Calibri"/>
            </a:endParaRPr>
          </a:p>
          <a:p>
            <a:r>
              <a:rPr lang="en-GB">
                <a:solidFill>
                  <a:srgbClr val="000000"/>
                </a:solidFill>
                <a:latin typeface="Calibri"/>
                <a:ea typeface="Times New Roman" panose="02020603050405020304" pitchFamily="18" charset="0"/>
                <a:cs typeface="Calibri"/>
              </a:rPr>
              <a:t>Having reviewed our accreditation as a Level 2 Disability Confident Employer in 2024, we are committed to ensuring our recruitment processes are inclusive and accessible. Through our Purple Space professional development hub membership, we provide a network and resources for disabled employees, network and resource group leaders and allies from all sectors and trades. </a:t>
            </a:r>
            <a:r>
              <a:rPr lang="en-GB">
                <a:solidFill>
                  <a:srgbClr val="212B32"/>
                </a:solidFill>
                <a:latin typeface="Calibri"/>
                <a:cs typeface="Calibri"/>
              </a:rPr>
              <a:t>In </a:t>
            </a:r>
            <a:r>
              <a:rPr lang="en-GB" i="0" u="none" strike="noStrike">
                <a:solidFill>
                  <a:srgbClr val="212B32"/>
                </a:solidFill>
                <a:effectLst/>
                <a:latin typeface="Calibri"/>
                <a:cs typeface="Calibri"/>
              </a:rPr>
              <a:t>agreement with Business Disability Forum</a:t>
            </a:r>
            <a:r>
              <a:rPr lang="en-GB">
                <a:solidFill>
                  <a:srgbClr val="000000"/>
                </a:solidFill>
                <a:latin typeface="Calibri"/>
                <a:ea typeface="Times New Roman" panose="02020603050405020304" pitchFamily="18" charset="0"/>
                <a:cs typeface="Calibri"/>
              </a:rPr>
              <a:t>, we actively take a person-centred approach when supporting our workforce. We have also been a signatory of the Mindful Employer Charter since 2008.</a:t>
            </a:r>
          </a:p>
        </p:txBody>
      </p:sp>
      <p:sp>
        <p:nvSpPr>
          <p:cNvPr id="4" name="TextBox 3">
            <a:extLst>
              <a:ext uri="{FF2B5EF4-FFF2-40B4-BE49-F238E27FC236}">
                <a16:creationId xmlns:a16="http://schemas.microsoft.com/office/drawing/2014/main" id="{85660CC5-32D3-E81F-22C9-83A0264B2F33}"/>
              </a:ext>
            </a:extLst>
          </p:cNvPr>
          <p:cNvSpPr txBox="1"/>
          <p:nvPr/>
        </p:nvSpPr>
        <p:spPr>
          <a:xfrm>
            <a:off x="375037" y="3430580"/>
            <a:ext cx="7507708" cy="3139321"/>
          </a:xfrm>
          <a:prstGeom prst="rect">
            <a:avLst/>
          </a:prstGeom>
          <a:noFill/>
        </p:spPr>
        <p:txBody>
          <a:bodyPr wrap="square" lIns="91440" tIns="45720" rIns="91440" bIns="45720" anchor="t">
            <a:spAutoFit/>
          </a:bodyPr>
          <a:lstStyle/>
          <a:p>
            <a:r>
              <a:rPr lang="en-GB">
                <a:solidFill>
                  <a:srgbClr val="000000"/>
                </a:solidFill>
                <a:highlight>
                  <a:srgbClr val="FFFF00"/>
                </a:highlight>
                <a:latin typeface="Calibri"/>
                <a:ea typeface="Times New Roman" panose="02020603050405020304" pitchFamily="18" charset="0"/>
                <a:cs typeface="Calibri"/>
              </a:rPr>
              <a:t>​</a:t>
            </a:r>
            <a:r>
              <a:rPr lang="en-GB" sz="1600" b="1">
                <a:solidFill>
                  <a:srgbClr val="002060"/>
                </a:solidFill>
                <a:latin typeface="Poppins"/>
                <a:ea typeface="Times New Roman" panose="02020603050405020304" pitchFamily="18" charset="0"/>
                <a:cs typeface="Poppins"/>
              </a:rPr>
              <a:t>Data Cleansing</a:t>
            </a:r>
          </a:p>
          <a:p>
            <a:r>
              <a:rPr lang="en-GB" sz="1800">
                <a:solidFill>
                  <a:srgbClr val="000000"/>
                </a:solidFill>
                <a:effectLst/>
                <a:latin typeface="Calibri"/>
                <a:ea typeface="Times New Roman" panose="02020603050405020304" pitchFamily="18" charset="0"/>
                <a:cs typeface="Calibri"/>
              </a:rPr>
              <a:t>The Trust continues to </a:t>
            </a:r>
            <a:r>
              <a:rPr lang="en-GB">
                <a:solidFill>
                  <a:srgbClr val="000000"/>
                </a:solidFill>
                <a:latin typeface="Calibri"/>
                <a:ea typeface="Times New Roman" panose="02020603050405020304" pitchFamily="18" charset="0"/>
                <a:cs typeface="Calibri"/>
              </a:rPr>
              <a:t>endeavour making our data as complete as possible. In 2025, 5.95% of staff had an unknown disability status, a slight improvement from 2024 where this figure was 6.25%. Staff are reminded during induction to update their Equity and Diversity data, including their disability status, every 12 months. </a:t>
            </a:r>
            <a:r>
              <a:rPr lang="en-GB" sz="1800">
                <a:solidFill>
                  <a:srgbClr val="000000"/>
                </a:solidFill>
                <a:effectLst/>
                <a:latin typeface="Calibri"/>
                <a:ea typeface="Times New Roman" panose="02020603050405020304" pitchFamily="18" charset="0"/>
                <a:cs typeface="Calibri"/>
              </a:rPr>
              <a:t>Improvements have been made in the quality of data on ESR, by encouraging </a:t>
            </a:r>
            <a:r>
              <a:rPr lang="en-GB">
                <a:solidFill>
                  <a:srgbClr val="000000"/>
                </a:solidFill>
                <a:latin typeface="Calibri"/>
                <a:ea typeface="Times New Roman" panose="02020603050405020304" pitchFamily="18" charset="0"/>
                <a:cs typeface="Calibri"/>
              </a:rPr>
              <a:t>staff</a:t>
            </a:r>
            <a:r>
              <a:rPr lang="en-GB" sz="1800">
                <a:solidFill>
                  <a:srgbClr val="000000"/>
                </a:solidFill>
                <a:effectLst/>
                <a:latin typeface="Calibri"/>
                <a:ea typeface="Times New Roman" panose="02020603050405020304" pitchFamily="18" charset="0"/>
                <a:cs typeface="Calibri"/>
              </a:rPr>
              <a:t> to ensure their personal details are up to date, by using self-service. </a:t>
            </a:r>
            <a:r>
              <a:rPr lang="en-GB">
                <a:solidFill>
                  <a:srgbClr val="000000"/>
                </a:solidFill>
                <a:latin typeface="Calibri"/>
                <a:ea typeface="Times New Roman" panose="02020603050405020304" pitchFamily="18" charset="0"/>
                <a:cs typeface="Calibri"/>
              </a:rPr>
              <a:t>Staff are informed of disability definitions that are inclusive of neurodiversity and irrespective of formal diagnosis. </a:t>
            </a:r>
            <a:r>
              <a:rPr lang="en-GB" sz="1800">
                <a:solidFill>
                  <a:srgbClr val="000000"/>
                </a:solidFill>
                <a:effectLst/>
                <a:latin typeface="Calibri"/>
                <a:ea typeface="Times New Roman" panose="02020603050405020304" pitchFamily="18" charset="0"/>
                <a:cs typeface="Calibri"/>
              </a:rPr>
              <a:t>Ongoing communications campaign using agreed positive messages on disability has supported staff to understand of the importance and value of recording the data.</a:t>
            </a:r>
            <a:endParaRPr lang="en-GB">
              <a:solidFill>
                <a:srgbClr val="000000"/>
              </a:solidFill>
              <a:latin typeface="Calibri"/>
              <a:ea typeface="Times New Roman" panose="02020603050405020304" pitchFamily="18" charset="0"/>
              <a:cs typeface="Calibri"/>
            </a:endParaRPr>
          </a:p>
        </p:txBody>
      </p:sp>
      <p:sp>
        <p:nvSpPr>
          <p:cNvPr id="9" name="TextBox 1">
            <a:extLst>
              <a:ext uri="{FF2B5EF4-FFF2-40B4-BE49-F238E27FC236}">
                <a16:creationId xmlns:a16="http://schemas.microsoft.com/office/drawing/2014/main" id="{6E50D2F7-DDD1-43D8-E430-31774CF8B307}"/>
              </a:ext>
            </a:extLst>
          </p:cNvPr>
          <p:cNvSpPr txBox="1"/>
          <p:nvPr/>
        </p:nvSpPr>
        <p:spPr>
          <a:xfrm>
            <a:off x="7455166" y="3748233"/>
            <a:ext cx="4776596" cy="52322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800" b="1">
                <a:solidFill>
                  <a:srgbClr val="002060"/>
                </a:solidFill>
                <a:latin typeface="Poppins ExtraBold"/>
                <a:cs typeface="Calibri"/>
              </a:rPr>
              <a:t>% of DISABLED STAFF</a:t>
            </a:r>
            <a:endParaRPr lang="en-US" sz="2800">
              <a:ea typeface="Calibri"/>
              <a:cs typeface="Calibri"/>
            </a:endParaRPr>
          </a:p>
        </p:txBody>
      </p:sp>
      <p:sp>
        <p:nvSpPr>
          <p:cNvPr id="10" name="TextBox 2">
            <a:extLst>
              <a:ext uri="{FF2B5EF4-FFF2-40B4-BE49-F238E27FC236}">
                <a16:creationId xmlns:a16="http://schemas.microsoft.com/office/drawing/2014/main" id="{CB7C6CEE-547A-105F-9386-51F59352142C}"/>
              </a:ext>
            </a:extLst>
          </p:cNvPr>
          <p:cNvSpPr txBox="1"/>
          <p:nvPr/>
        </p:nvSpPr>
        <p:spPr>
          <a:xfrm>
            <a:off x="7611238" y="4602013"/>
            <a:ext cx="2230409" cy="144655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4400" b="1">
                <a:solidFill>
                  <a:srgbClr val="375DA1"/>
                </a:solidFill>
                <a:latin typeface="Poppins"/>
                <a:cs typeface="Calibri"/>
              </a:rPr>
              <a:t>2024:</a:t>
            </a:r>
            <a:endParaRPr lang="en-US" sz="4400">
              <a:solidFill>
                <a:srgbClr val="375DA1"/>
              </a:solidFill>
              <a:latin typeface="Calibri" panose="020F0502020204030204"/>
              <a:cs typeface="Calibri"/>
            </a:endParaRPr>
          </a:p>
          <a:p>
            <a:pPr algn="ctr"/>
            <a:r>
              <a:rPr lang="en-US" sz="4400">
                <a:solidFill>
                  <a:srgbClr val="375DA1"/>
                </a:solidFill>
                <a:latin typeface="Poppins"/>
                <a:cs typeface="Calibri"/>
              </a:rPr>
              <a:t>7.5%</a:t>
            </a:r>
            <a:endParaRPr lang="en-US" sz="4400" b="1">
              <a:solidFill>
                <a:srgbClr val="375DA1"/>
              </a:solidFill>
              <a:latin typeface="Poppins ExtraBold"/>
              <a:cs typeface="Calibri"/>
            </a:endParaRPr>
          </a:p>
        </p:txBody>
      </p:sp>
      <p:sp>
        <p:nvSpPr>
          <p:cNvPr id="12" name="TextBox 6">
            <a:extLst>
              <a:ext uri="{FF2B5EF4-FFF2-40B4-BE49-F238E27FC236}">
                <a16:creationId xmlns:a16="http://schemas.microsoft.com/office/drawing/2014/main" id="{F44BC64A-81DB-D550-3E98-C9A5BF9E9579}"/>
              </a:ext>
            </a:extLst>
          </p:cNvPr>
          <p:cNvSpPr txBox="1"/>
          <p:nvPr/>
        </p:nvSpPr>
        <p:spPr>
          <a:xfrm>
            <a:off x="10020383" y="4602013"/>
            <a:ext cx="1982759" cy="144655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4400" b="1">
                <a:solidFill>
                  <a:srgbClr val="372970"/>
                </a:solidFill>
                <a:latin typeface="Poppins"/>
                <a:cs typeface="Calibri"/>
              </a:rPr>
              <a:t>2025:</a:t>
            </a:r>
            <a:endParaRPr lang="en-US" sz="4400">
              <a:solidFill>
                <a:srgbClr val="372970"/>
              </a:solidFill>
              <a:latin typeface="Calibri" panose="020F0502020204030204"/>
              <a:cs typeface="Calibri"/>
            </a:endParaRPr>
          </a:p>
          <a:p>
            <a:pPr algn="ctr"/>
            <a:r>
              <a:rPr lang="en-US" sz="4400">
                <a:solidFill>
                  <a:srgbClr val="372970"/>
                </a:solidFill>
                <a:latin typeface="Poppins"/>
                <a:cs typeface="Calibri"/>
              </a:rPr>
              <a:t>8.4%</a:t>
            </a:r>
            <a:endParaRPr lang="en-US" sz="4400">
              <a:solidFill>
                <a:srgbClr val="372970"/>
              </a:solidFill>
              <a:cs typeface="Calibri"/>
            </a:endParaRPr>
          </a:p>
        </p:txBody>
      </p:sp>
      <p:sp>
        <p:nvSpPr>
          <p:cNvPr id="2" name="TextBox 1">
            <a:extLst>
              <a:ext uri="{FF2B5EF4-FFF2-40B4-BE49-F238E27FC236}">
                <a16:creationId xmlns:a16="http://schemas.microsoft.com/office/drawing/2014/main" id="{9C59E5C5-52FF-E1CF-274D-B2741043644B}"/>
              </a:ext>
            </a:extLst>
          </p:cNvPr>
          <p:cNvSpPr txBox="1"/>
          <p:nvPr/>
        </p:nvSpPr>
        <p:spPr>
          <a:xfrm>
            <a:off x="11752942" y="6468169"/>
            <a:ext cx="349012" cy="369332"/>
          </a:xfrm>
          <a:prstGeom prst="rect">
            <a:avLst/>
          </a:prstGeom>
          <a:noFill/>
        </p:spPr>
        <p:txBody>
          <a:bodyPr wrap="square">
            <a:spAutoFit/>
          </a:bodyPr>
          <a:lstStyle/>
          <a:p>
            <a:r>
              <a:rPr lang="en-GB" b="1">
                <a:solidFill>
                  <a:srgbClr val="1E477C"/>
                </a:solidFill>
                <a:latin typeface="Poppins"/>
                <a:cs typeface="Poppins"/>
              </a:rPr>
              <a:t>4</a:t>
            </a:r>
            <a:endParaRPr lang="en-GB"/>
          </a:p>
        </p:txBody>
      </p:sp>
    </p:spTree>
    <p:extLst>
      <p:ext uri="{BB962C8B-B14F-4D97-AF65-F5344CB8AC3E}">
        <p14:creationId xmlns:p14="http://schemas.microsoft.com/office/powerpoint/2010/main" val="2855683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A6D8B77-EE82-0A96-E47F-0859713BA0A6}"/>
              </a:ext>
            </a:extLst>
          </p:cNvPr>
          <p:cNvSpPr txBox="1"/>
          <p:nvPr/>
        </p:nvSpPr>
        <p:spPr>
          <a:xfrm>
            <a:off x="322252" y="1145230"/>
            <a:ext cx="11873228" cy="646331"/>
          </a:xfrm>
          <a:prstGeom prst="rect">
            <a:avLst/>
          </a:prstGeom>
          <a:noFill/>
        </p:spPr>
        <p:txBody>
          <a:bodyPr wrap="square" lIns="91440" tIns="45720" rIns="91440" bIns="45720" anchor="t">
            <a:spAutoFit/>
          </a:bodyPr>
          <a:lstStyle/>
          <a:p>
            <a:r>
              <a:rPr lang="en-GB">
                <a:effectLst/>
                <a:latin typeface="Calibri"/>
                <a:ea typeface="Times New Roman" panose="02020603050405020304" pitchFamily="18" charset="0"/>
                <a:cs typeface="Calibri"/>
              </a:rPr>
              <a:t>The WDES enables NHS organisations to better understand the experiences of their disabled staff</a:t>
            </a:r>
            <a:r>
              <a:rPr lang="en-GB">
                <a:latin typeface="Calibri"/>
                <a:ea typeface="Times New Roman" panose="02020603050405020304" pitchFamily="18" charset="0"/>
                <a:cs typeface="Calibri"/>
              </a:rPr>
              <a:t>, supporting</a:t>
            </a:r>
            <a:r>
              <a:rPr lang="en-GB">
                <a:effectLst/>
                <a:latin typeface="Calibri"/>
                <a:ea typeface="Times New Roman" panose="02020603050405020304" pitchFamily="18" charset="0"/>
                <a:cs typeface="Calibri"/>
              </a:rPr>
              <a:t> positive change for all staff by creating a more inclusive environment for disabled people working and seeking employment in the NHS.</a:t>
            </a:r>
          </a:p>
        </p:txBody>
      </p:sp>
      <p:pic>
        <p:nvPicPr>
          <p:cNvPr id="4" name="Picture 3" descr="Logo&#10;&#10;Description automatically generated">
            <a:extLst>
              <a:ext uri="{FF2B5EF4-FFF2-40B4-BE49-F238E27FC236}">
                <a16:creationId xmlns:a16="http://schemas.microsoft.com/office/drawing/2014/main" id="{6330FA16-2D7D-802E-5F96-572AE29E327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36934" y="0"/>
            <a:ext cx="2065020" cy="1148715"/>
          </a:xfrm>
          <a:prstGeom prst="rect">
            <a:avLst/>
          </a:prstGeom>
        </p:spPr>
      </p:pic>
      <p:graphicFrame>
        <p:nvGraphicFramePr>
          <p:cNvPr id="5" name="Table 4">
            <a:extLst>
              <a:ext uri="{FF2B5EF4-FFF2-40B4-BE49-F238E27FC236}">
                <a16:creationId xmlns:a16="http://schemas.microsoft.com/office/drawing/2014/main" id="{494236C4-5DD9-45FF-3F7D-8CDB628D737C}"/>
              </a:ext>
            </a:extLst>
          </p:cNvPr>
          <p:cNvGraphicFramePr>
            <a:graphicFrameLocks noGrp="1"/>
          </p:cNvGraphicFramePr>
          <p:nvPr/>
        </p:nvGraphicFramePr>
        <p:xfrm>
          <a:off x="397598" y="1788292"/>
          <a:ext cx="11504713" cy="4934410"/>
        </p:xfrm>
        <a:graphic>
          <a:graphicData uri="http://schemas.openxmlformats.org/drawingml/2006/table">
            <a:tbl>
              <a:tblPr firstRow="1" bandRow="1">
                <a:tableStyleId>{5C22544A-7EE6-4342-B048-85BDC9FD1C3A}</a:tableStyleId>
              </a:tblPr>
              <a:tblGrid>
                <a:gridCol w="1089844">
                  <a:extLst>
                    <a:ext uri="{9D8B030D-6E8A-4147-A177-3AD203B41FA5}">
                      <a16:colId xmlns:a16="http://schemas.microsoft.com/office/drawing/2014/main" val="2500381950"/>
                    </a:ext>
                  </a:extLst>
                </a:gridCol>
                <a:gridCol w="10414869">
                  <a:extLst>
                    <a:ext uri="{9D8B030D-6E8A-4147-A177-3AD203B41FA5}">
                      <a16:colId xmlns:a16="http://schemas.microsoft.com/office/drawing/2014/main" val="2130786511"/>
                    </a:ext>
                  </a:extLst>
                </a:gridCol>
              </a:tblGrid>
              <a:tr h="306950">
                <a:tc>
                  <a:txBody>
                    <a:bodyPr/>
                    <a:lstStyle/>
                    <a:p>
                      <a:r>
                        <a:rPr lang="en-GB"/>
                        <a:t>Indicator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a:solidFill>
                            <a:schemeClr val="bg1"/>
                          </a:solidFill>
                          <a:effectLst/>
                        </a:rPr>
                        <a:t>Key findings</a:t>
                      </a:r>
                      <a:endParaRPr lang="en-GB" sz="1800" b="1">
                        <a:solidFill>
                          <a:schemeClr val="bg1"/>
                        </a:solidFill>
                        <a:effectLst/>
                        <a:latin typeface="Calibri" panose="020F0502020204030204" pitchFamily="34" charset="0"/>
                        <a:ea typeface="Times New Roman" panose="02020603050405020304" pitchFamily="18" charset="0"/>
                      </a:endParaRPr>
                    </a:p>
                  </a:txBody>
                  <a:tcPr/>
                </a:tc>
                <a:extLst>
                  <a:ext uri="{0D108BD9-81ED-4DB2-BD59-A6C34878D82A}">
                    <a16:rowId xmlns:a16="http://schemas.microsoft.com/office/drawing/2014/main" val="4037112725"/>
                  </a:ext>
                </a:extLst>
              </a:tr>
              <a:tr h="613901">
                <a:tc>
                  <a:txBody>
                    <a:bodyPr/>
                    <a:lstStyle/>
                    <a:p>
                      <a:r>
                        <a:rPr lang="en-GB" sz="1400"/>
                        <a:t>1</a:t>
                      </a:r>
                    </a:p>
                  </a:txBody>
                  <a:tcPr>
                    <a:solidFill>
                      <a:schemeClr val="accent5">
                        <a:lumMod val="20000"/>
                        <a:lumOff val="80000"/>
                      </a:schemeClr>
                    </a:solidFill>
                  </a:tcPr>
                </a:tc>
                <a:tc>
                  <a:txBody>
                    <a:bodyPr/>
                    <a:lstStyle/>
                    <a:p>
                      <a:pPr marL="285750" lvl="0" indent="-285750">
                        <a:buFont typeface="Arial"/>
                        <a:buChar char="•"/>
                      </a:pPr>
                      <a:r>
                        <a:rPr lang="en-GB" sz="1400" b="0" i="0" u="none" strike="noStrike" noProof="0">
                          <a:solidFill>
                            <a:srgbClr val="000000"/>
                          </a:solidFill>
                          <a:effectLst/>
                          <a:latin typeface="Calibri"/>
                        </a:rPr>
                        <a:t>Representation of disabled staff has increased in Non-Clinical Band 5 and above; and all Clinical Bands except Band 8a-8b. </a:t>
                      </a:r>
                      <a:endParaRPr lang="en-US" sz="1400"/>
                    </a:p>
                    <a:p>
                      <a:pPr marL="285750" lvl="0" indent="-285750">
                        <a:buFont typeface="Arial"/>
                        <a:buChar char="•"/>
                      </a:pPr>
                      <a:r>
                        <a:rPr lang="en-GB" sz="1400" b="0" i="0" u="none" strike="noStrike" noProof="0">
                          <a:solidFill>
                            <a:srgbClr val="000000"/>
                          </a:solidFill>
                          <a:effectLst/>
                          <a:latin typeface="Calibri"/>
                        </a:rPr>
                        <a:t>All Non-Clinical Bands have higher disabled representation than the workforce average. Highest percentages in Non-Clinical Band 8a-VSM.</a:t>
                      </a:r>
                    </a:p>
                    <a:p>
                      <a:pPr marL="285750" lvl="0" indent="-285750">
                        <a:buFont typeface="Arial"/>
                        <a:buChar char="•"/>
                      </a:pPr>
                      <a:r>
                        <a:rPr lang="en-GB" sz="1400" b="0" i="0" u="none" strike="noStrike" noProof="0">
                          <a:solidFill>
                            <a:srgbClr val="000000"/>
                          </a:solidFill>
                          <a:effectLst/>
                          <a:latin typeface="Calibri"/>
                        </a:rPr>
                        <a:t>Disabled representation is below the workforce average (8.4%) for Clinical Band 8a-VSM and Medical &amp; Dental roles.</a:t>
                      </a:r>
                    </a:p>
                  </a:txBody>
                  <a:tcPr>
                    <a:solidFill>
                      <a:schemeClr val="accent5">
                        <a:lumMod val="20000"/>
                        <a:lumOff val="80000"/>
                      </a:schemeClr>
                    </a:solidFill>
                  </a:tcPr>
                </a:tc>
                <a:extLst>
                  <a:ext uri="{0D108BD9-81ED-4DB2-BD59-A6C34878D82A}">
                    <a16:rowId xmlns:a16="http://schemas.microsoft.com/office/drawing/2014/main" val="3612733223"/>
                  </a:ext>
                </a:extLst>
              </a:tr>
              <a:tr h="255792">
                <a:tc>
                  <a:txBody>
                    <a:bodyPr/>
                    <a:lstStyle/>
                    <a:p>
                      <a:pPr lvl="0">
                        <a:buNone/>
                      </a:pPr>
                      <a:r>
                        <a:rPr lang="en-GB" sz="1400"/>
                        <a:t>2</a:t>
                      </a:r>
                    </a:p>
                  </a:txBody>
                  <a:tcPr>
                    <a:solidFill>
                      <a:schemeClr val="bg1"/>
                    </a:solidFill>
                  </a:tcPr>
                </a:tc>
                <a:tc>
                  <a:txBody>
                    <a:bodyPr/>
                    <a:lstStyle/>
                    <a:p>
                      <a:pPr marL="0" lvl="0" indent="0">
                        <a:buNone/>
                      </a:pPr>
                      <a:r>
                        <a:rPr lang="en-GB" sz="1400" b="0" i="0" u="none" strike="noStrike" noProof="0">
                          <a:solidFill>
                            <a:srgbClr val="000000"/>
                          </a:solidFill>
                          <a:effectLst/>
                          <a:latin typeface="Calibri"/>
                        </a:rPr>
                        <a:t>Non-disabled staff are 1.05 as likely to be appointed from shortlisting compared to disabled staff, which shows little inequity.</a:t>
                      </a:r>
                    </a:p>
                  </a:txBody>
                  <a:tcPr>
                    <a:solidFill>
                      <a:schemeClr val="bg1"/>
                    </a:solidFill>
                  </a:tcPr>
                </a:tc>
                <a:extLst>
                  <a:ext uri="{0D108BD9-81ED-4DB2-BD59-A6C34878D82A}">
                    <a16:rowId xmlns:a16="http://schemas.microsoft.com/office/drawing/2014/main" val="1781265832"/>
                  </a:ext>
                </a:extLst>
              </a:tr>
              <a:tr h="255792">
                <a:tc>
                  <a:txBody>
                    <a:bodyPr/>
                    <a:lstStyle/>
                    <a:p>
                      <a:pPr lvl="0">
                        <a:buNone/>
                      </a:pPr>
                      <a:r>
                        <a:rPr lang="en-GB" sz="1400" b="0" i="0" u="none" strike="noStrike" noProof="0">
                          <a:solidFill>
                            <a:srgbClr val="000000"/>
                          </a:solidFill>
                          <a:latin typeface="Calibri"/>
                        </a:rPr>
                        <a:t>3</a:t>
                      </a:r>
                      <a:endParaRPr lang="en-GB" sz="1400"/>
                    </a:p>
                  </a:txBody>
                  <a:tcPr>
                    <a:solidFill>
                      <a:srgbClr val="DEEBF7"/>
                    </a:solidFill>
                  </a:tcPr>
                </a:tc>
                <a:tc>
                  <a:txBody>
                    <a:bodyPr/>
                    <a:lstStyle/>
                    <a:p>
                      <a:pPr lvl="0" algn="l">
                        <a:lnSpc>
                          <a:spcPct val="100000"/>
                        </a:lnSpc>
                        <a:spcBef>
                          <a:spcPts val="0"/>
                        </a:spcBef>
                        <a:spcAft>
                          <a:spcPts val="0"/>
                        </a:spcAft>
                        <a:buNone/>
                      </a:pPr>
                      <a:r>
                        <a:rPr lang="en-GB" sz="1400" b="0" i="0" u="none" strike="noStrike" noProof="0">
                          <a:solidFill>
                            <a:srgbClr val="000000"/>
                          </a:solidFill>
                          <a:effectLst/>
                          <a:latin typeface="Calibri"/>
                        </a:rPr>
                        <a:t>Likelihood of disabled staff entering the formal capability process over a two-year period is 0, improving from 2024 likelihood of 3.82.</a:t>
                      </a:r>
                    </a:p>
                  </a:txBody>
                  <a:tcPr>
                    <a:solidFill>
                      <a:srgbClr val="DEEBF7"/>
                    </a:solidFill>
                  </a:tcPr>
                </a:tc>
                <a:extLst>
                  <a:ext uri="{0D108BD9-81ED-4DB2-BD59-A6C34878D82A}">
                    <a16:rowId xmlns:a16="http://schemas.microsoft.com/office/drawing/2014/main" val="3207195287"/>
                  </a:ext>
                </a:extLst>
              </a:tr>
              <a:tr h="972010">
                <a:tc>
                  <a:txBody>
                    <a:bodyPr/>
                    <a:lstStyle/>
                    <a:p>
                      <a:pPr lvl="0">
                        <a:buNone/>
                      </a:pPr>
                      <a:r>
                        <a:rPr lang="en-GB" sz="1400" b="0" i="0" u="none" strike="noStrike" noProof="0">
                          <a:solidFill>
                            <a:srgbClr val="000000"/>
                          </a:solidFill>
                          <a:latin typeface="Calibri"/>
                        </a:rPr>
                        <a:t>4a-4d</a:t>
                      </a:r>
                      <a:endParaRPr lang="en-US" sz="1400"/>
                    </a:p>
                  </a:txBody>
                  <a:tcPr>
                    <a:solidFill>
                      <a:schemeClr val="bg1"/>
                    </a:solidFill>
                  </a:tcPr>
                </a:tc>
                <a:tc>
                  <a:txBody>
                    <a:bodyPr/>
                    <a:lstStyle/>
                    <a:p>
                      <a:pPr marL="285750" lvl="0" indent="-285750">
                        <a:buFont typeface="Arial"/>
                        <a:buChar char="•"/>
                      </a:pPr>
                      <a:r>
                        <a:rPr lang="en-GB" sz="1400" b="0" i="0" u="none" strike="noStrike" noProof="0">
                          <a:solidFill>
                            <a:srgbClr val="000000"/>
                          </a:solidFill>
                          <a:effectLst/>
                          <a:latin typeface="Calibri"/>
                        </a:rPr>
                        <a:t>A lower percentage of disabled staff (25.5%) reported bullying and harassment from patients compared to non-disabled staff (27.2%).</a:t>
                      </a:r>
                    </a:p>
                    <a:p>
                      <a:pPr marL="285750" lvl="0" indent="-285750">
                        <a:buFont typeface="Arial"/>
                        <a:buChar char="•"/>
                      </a:pPr>
                      <a:r>
                        <a:rPr lang="en-GB" sz="1400" b="0" i="0" u="none" strike="noStrike" noProof="0">
                          <a:solidFill>
                            <a:srgbClr val="000000"/>
                          </a:solidFill>
                          <a:effectLst/>
                          <a:latin typeface="Calibri"/>
                        </a:rPr>
                        <a:t>Equity gap widened by 3% for disabled staff facing bullying and harassment from managers. </a:t>
                      </a:r>
                      <a:endParaRPr lang="en-US"/>
                    </a:p>
                    <a:p>
                      <a:pPr marL="285750" lvl="0" indent="-285750">
                        <a:buFont typeface="Arial"/>
                        <a:buChar char="•"/>
                      </a:pPr>
                      <a:r>
                        <a:rPr lang="en-GB" sz="1400" b="0" i="0" u="none" strike="noStrike" noProof="0">
                          <a:solidFill>
                            <a:srgbClr val="000000"/>
                          </a:solidFill>
                          <a:effectLst/>
                          <a:latin typeface="Calibri"/>
                        </a:rPr>
                        <a:t>Percentage of disabled staff facing bullying and harassment from colleagues decreased with a slightly narrower equity gap since 2024. </a:t>
                      </a:r>
                    </a:p>
                    <a:p>
                      <a:pPr marL="285750" lvl="0" indent="-285750">
                        <a:buFont typeface="Arial"/>
                        <a:buChar char="•"/>
                      </a:pPr>
                      <a:r>
                        <a:rPr lang="en-GB" sz="1400" b="0" i="0" u="none" strike="noStrike" noProof="0">
                          <a:solidFill>
                            <a:srgbClr val="000000"/>
                          </a:solidFill>
                          <a:effectLst/>
                          <a:latin typeface="Calibri"/>
                        </a:rPr>
                        <a:t>Equity gap increased to 3.2% for disabled staff or their colleagues reporting bullying, harassment or abuse at work they experienced.</a:t>
                      </a:r>
                    </a:p>
                  </a:txBody>
                  <a:tcPr>
                    <a:solidFill>
                      <a:schemeClr val="bg1"/>
                    </a:solidFill>
                  </a:tcPr>
                </a:tc>
                <a:extLst>
                  <a:ext uri="{0D108BD9-81ED-4DB2-BD59-A6C34878D82A}">
                    <a16:rowId xmlns:a16="http://schemas.microsoft.com/office/drawing/2014/main" val="2077599849"/>
                  </a:ext>
                </a:extLst>
              </a:tr>
              <a:tr h="255792">
                <a:tc>
                  <a:txBody>
                    <a:bodyPr/>
                    <a:lstStyle/>
                    <a:p>
                      <a:pPr lvl="0">
                        <a:buNone/>
                      </a:pPr>
                      <a:r>
                        <a:rPr lang="en-GB" sz="1400" b="0" i="0" u="none" strike="noStrike" noProof="0">
                          <a:solidFill>
                            <a:srgbClr val="000000"/>
                          </a:solidFill>
                          <a:latin typeface="Calibri"/>
                        </a:rPr>
                        <a:t>5</a:t>
                      </a:r>
                      <a:endParaRPr lang="en-US" sz="1400"/>
                    </a:p>
                  </a:txBody>
                  <a:tcPr>
                    <a:solidFill>
                      <a:srgbClr val="DEEBF7"/>
                    </a:solidFill>
                  </a:tcPr>
                </a:tc>
                <a:tc>
                  <a:txBody>
                    <a:bodyPr/>
                    <a:lstStyle/>
                    <a:p>
                      <a:pPr lvl="0">
                        <a:buNone/>
                      </a:pPr>
                      <a:r>
                        <a:rPr lang="en-US" sz="1400" b="0" i="0" u="none" strike="noStrike" noProof="0">
                          <a:solidFill>
                            <a:srgbClr val="000000"/>
                          </a:solidFill>
                          <a:effectLst/>
                          <a:latin typeface="Calibri"/>
                        </a:rPr>
                        <a:t>48.9% of disabled staff believe Trust gives equal career progression opportunities, declining from 53.9% in 2024, doubling equity gap.</a:t>
                      </a:r>
                      <a:endParaRPr lang="en-GB" sz="1400" b="0" i="0" u="none" strike="noStrike" noProof="0">
                        <a:solidFill>
                          <a:srgbClr val="000000"/>
                        </a:solidFill>
                        <a:effectLst/>
                        <a:latin typeface="Calibri"/>
                      </a:endParaRPr>
                    </a:p>
                  </a:txBody>
                  <a:tcPr>
                    <a:solidFill>
                      <a:srgbClr val="DEEBF7"/>
                    </a:solidFill>
                  </a:tcPr>
                </a:tc>
                <a:extLst>
                  <a:ext uri="{0D108BD9-81ED-4DB2-BD59-A6C34878D82A}">
                    <a16:rowId xmlns:a16="http://schemas.microsoft.com/office/drawing/2014/main" val="1856824033"/>
                  </a:ext>
                </a:extLst>
              </a:tr>
              <a:tr h="434846">
                <a:tc>
                  <a:txBody>
                    <a:bodyPr/>
                    <a:lstStyle/>
                    <a:p>
                      <a:pPr lvl="0">
                        <a:buNone/>
                      </a:pPr>
                      <a:r>
                        <a:rPr lang="en-GB" sz="1400" b="0" i="0" u="none" strike="noStrike" noProof="0">
                          <a:solidFill>
                            <a:srgbClr val="000000"/>
                          </a:solidFill>
                          <a:latin typeface="Calibri"/>
                        </a:rPr>
                        <a:t>6</a:t>
                      </a:r>
                    </a:p>
                  </a:txBody>
                  <a:tcPr>
                    <a:noFill/>
                  </a:tcPr>
                </a:tc>
                <a:tc>
                  <a:txBody>
                    <a:bodyPr/>
                    <a:lstStyle/>
                    <a:p>
                      <a:pPr lvl="0">
                        <a:buNone/>
                      </a:pPr>
                      <a:r>
                        <a:rPr lang="en-GB" sz="1400" b="0" i="0" u="none" strike="noStrike" noProof="0">
                          <a:solidFill>
                            <a:srgbClr val="000000"/>
                          </a:solidFill>
                          <a:effectLst/>
                          <a:latin typeface="Calibri"/>
                        </a:rPr>
                        <a:t>20.7% of disabled staff compared to non-disabled staff feeling pressure from manager to work despite not feeling well enough, showing no change from 2024 reporting. Equity gap narrowed due to declining experiences reported by non-disabled staff.</a:t>
                      </a:r>
                    </a:p>
                  </a:txBody>
                  <a:tcPr>
                    <a:noFill/>
                  </a:tcPr>
                </a:tc>
                <a:extLst>
                  <a:ext uri="{0D108BD9-81ED-4DB2-BD59-A6C34878D82A}">
                    <a16:rowId xmlns:a16="http://schemas.microsoft.com/office/drawing/2014/main" val="3368809848"/>
                  </a:ext>
                </a:extLst>
              </a:tr>
              <a:tr h="281371">
                <a:tc>
                  <a:txBody>
                    <a:bodyPr/>
                    <a:lstStyle/>
                    <a:p>
                      <a:pPr lvl="0">
                        <a:buNone/>
                      </a:pPr>
                      <a:r>
                        <a:rPr lang="en-GB" sz="1400" b="0" i="0" u="none" strike="noStrike" noProof="0">
                          <a:solidFill>
                            <a:srgbClr val="000000"/>
                          </a:solidFill>
                          <a:latin typeface="Calibri"/>
                        </a:rPr>
                        <a:t>7</a:t>
                      </a:r>
                    </a:p>
                  </a:txBody>
                  <a:tcPr>
                    <a:solidFill>
                      <a:srgbClr val="DEEBF7"/>
                    </a:solidFill>
                  </a:tcPr>
                </a:tc>
                <a:tc>
                  <a:txBody>
                    <a:bodyPr/>
                    <a:lstStyle/>
                    <a:p>
                      <a:pPr lvl="0">
                        <a:buNone/>
                      </a:pPr>
                      <a:r>
                        <a:rPr lang="en-GB" sz="1400" b="0" i="0" u="none" strike="noStrike" noProof="0">
                          <a:solidFill>
                            <a:srgbClr val="000000"/>
                          </a:solidFill>
                          <a:effectLst/>
                          <a:latin typeface="Calibri"/>
                        </a:rPr>
                        <a:t>44.7% of disabled staff satisfied with their organisation valuing their work, declining from 49.3% in 2024. Equity gap has seen no change.</a:t>
                      </a:r>
                    </a:p>
                  </a:txBody>
                  <a:tcPr>
                    <a:solidFill>
                      <a:srgbClr val="DEEBF7"/>
                    </a:solidFill>
                  </a:tcPr>
                </a:tc>
                <a:extLst>
                  <a:ext uri="{0D108BD9-81ED-4DB2-BD59-A6C34878D82A}">
                    <a16:rowId xmlns:a16="http://schemas.microsoft.com/office/drawing/2014/main" val="553528398"/>
                  </a:ext>
                </a:extLst>
              </a:tr>
              <a:tr h="255792">
                <a:tc>
                  <a:txBody>
                    <a:bodyPr/>
                    <a:lstStyle/>
                    <a:p>
                      <a:r>
                        <a:rPr lang="en-GB" sz="1400"/>
                        <a:t>8</a:t>
                      </a:r>
                    </a:p>
                  </a:txBody>
                  <a:tcPr>
                    <a:solidFill>
                      <a:schemeClr val="bg1"/>
                    </a:solidFill>
                  </a:tcPr>
                </a:tc>
                <a:tc>
                  <a:txBody>
                    <a:bodyPr/>
                    <a:lstStyle/>
                    <a:p>
                      <a:pPr lvl="0">
                        <a:buNone/>
                      </a:pPr>
                      <a:r>
                        <a:rPr lang="en-GB" sz="1400" b="0" i="0" u="none" strike="noStrike" noProof="0">
                          <a:solidFill>
                            <a:srgbClr val="000000"/>
                          </a:solidFill>
                          <a:effectLst/>
                          <a:latin typeface="Calibri"/>
                        </a:rPr>
                        <a:t>74% of disabled staff reported adequate workplace adjustments, decreasing from 76.4% in 2024.</a:t>
                      </a:r>
                    </a:p>
                  </a:txBody>
                  <a:tcPr>
                    <a:solidFill>
                      <a:schemeClr val="bg1"/>
                    </a:solidFill>
                  </a:tcPr>
                </a:tc>
                <a:extLst>
                  <a:ext uri="{0D108BD9-81ED-4DB2-BD59-A6C34878D82A}">
                    <a16:rowId xmlns:a16="http://schemas.microsoft.com/office/drawing/2014/main" val="2138940654"/>
                  </a:ext>
                </a:extLst>
              </a:tr>
              <a:tr h="255792">
                <a:tc>
                  <a:txBody>
                    <a:bodyPr/>
                    <a:lstStyle/>
                    <a:p>
                      <a:pPr lvl="0">
                        <a:buNone/>
                      </a:pPr>
                      <a:r>
                        <a:rPr lang="en-GB" sz="1400"/>
                        <a:t>9a</a:t>
                      </a:r>
                    </a:p>
                  </a:txBody>
                  <a:tcPr>
                    <a:solidFill>
                      <a:srgbClr val="DEEBF7"/>
                    </a:solidFill>
                  </a:tcPr>
                </a:tc>
                <a:tc>
                  <a:txBody>
                    <a:bodyPr/>
                    <a:lstStyle/>
                    <a:p>
                      <a:pPr lvl="0">
                        <a:buNone/>
                      </a:pPr>
                      <a:r>
                        <a:rPr lang="en-GB" sz="1400" b="0" i="0" u="none" strike="noStrike" noProof="0">
                          <a:solidFill>
                            <a:srgbClr val="000000"/>
                          </a:solidFill>
                          <a:effectLst/>
                          <a:latin typeface="Calibri"/>
                        </a:rPr>
                        <a:t>Staff Survey engagement score for disabled staff decreased from 6.96 in 2024 to 6.7 in 2025. All staff engagement score in 2025 was 7.0.</a:t>
                      </a:r>
                    </a:p>
                  </a:txBody>
                  <a:tcPr>
                    <a:solidFill>
                      <a:srgbClr val="DEEBF7"/>
                    </a:solidFill>
                  </a:tcPr>
                </a:tc>
                <a:extLst>
                  <a:ext uri="{0D108BD9-81ED-4DB2-BD59-A6C34878D82A}">
                    <a16:rowId xmlns:a16="http://schemas.microsoft.com/office/drawing/2014/main" val="2764470518"/>
                  </a:ext>
                </a:extLst>
              </a:tr>
              <a:tr h="434846">
                <a:tc>
                  <a:txBody>
                    <a:bodyPr/>
                    <a:lstStyle/>
                    <a:p>
                      <a:pPr lvl="0">
                        <a:buNone/>
                      </a:pPr>
                      <a:r>
                        <a:rPr lang="en-GB" sz="1400"/>
                        <a:t>10</a:t>
                      </a:r>
                    </a:p>
                  </a:txBody>
                  <a:tcPr>
                    <a:solidFill>
                      <a:schemeClr val="bg1"/>
                    </a:solidFill>
                  </a:tcPr>
                </a:tc>
                <a:tc>
                  <a:txBody>
                    <a:bodyPr/>
                    <a:lstStyle/>
                    <a:p>
                      <a:pPr lvl="0">
                        <a:buNone/>
                      </a:pPr>
                      <a:r>
                        <a:rPr lang="en-GB" sz="1400" b="0" i="0" u="none" strike="noStrike" noProof="0">
                          <a:solidFill>
                            <a:srgbClr val="000000"/>
                          </a:solidFill>
                          <a:effectLst/>
                          <a:latin typeface="Calibri"/>
                        </a:rPr>
                        <a:t>Increased disabled Board representation for Voting Board and Executive Board members. 15.79% of total Board members are disabled, exceeding workforce average of 8.4%.</a:t>
                      </a:r>
                    </a:p>
                  </a:txBody>
                  <a:tcPr>
                    <a:solidFill>
                      <a:schemeClr val="bg1"/>
                    </a:solidFill>
                  </a:tcPr>
                </a:tc>
                <a:extLst>
                  <a:ext uri="{0D108BD9-81ED-4DB2-BD59-A6C34878D82A}">
                    <a16:rowId xmlns:a16="http://schemas.microsoft.com/office/drawing/2014/main" val="1095498621"/>
                  </a:ext>
                </a:extLst>
              </a:tr>
            </a:tbl>
          </a:graphicData>
        </a:graphic>
      </p:graphicFrame>
      <p:sp>
        <p:nvSpPr>
          <p:cNvPr id="2" name="TextBox 6">
            <a:extLst>
              <a:ext uri="{FF2B5EF4-FFF2-40B4-BE49-F238E27FC236}">
                <a16:creationId xmlns:a16="http://schemas.microsoft.com/office/drawing/2014/main" id="{5D6D44DC-1B9E-4204-A8D7-B43FDA43FBD0}"/>
              </a:ext>
            </a:extLst>
          </p:cNvPr>
          <p:cNvSpPr txBox="1"/>
          <p:nvPr/>
        </p:nvSpPr>
        <p:spPr>
          <a:xfrm>
            <a:off x="397598" y="574357"/>
            <a:ext cx="6308162" cy="343043"/>
          </a:xfrm>
          <a:prstGeom prst="rect">
            <a:avLst/>
          </a:prstGeom>
        </p:spPr>
        <p:txBody>
          <a:bodyPr wrap="square" lIns="0" tIns="0" rIns="0" bIns="0" rtlCol="0" anchor="t">
            <a:spAutoFit/>
          </a:bodyPr>
          <a:lstStyle/>
          <a:p>
            <a:pPr>
              <a:lnSpc>
                <a:spcPts val="2519"/>
              </a:lnSpc>
            </a:pPr>
            <a:r>
              <a:rPr lang="en-US" sz="2400" b="1">
                <a:solidFill>
                  <a:srgbClr val="1E477C"/>
                </a:solidFill>
                <a:latin typeface="Poppins"/>
                <a:cs typeface="Poppins"/>
              </a:rPr>
              <a:t>Summary of Key Findings</a:t>
            </a:r>
          </a:p>
        </p:txBody>
      </p:sp>
      <p:sp>
        <p:nvSpPr>
          <p:cNvPr id="7" name="TextBox 6">
            <a:extLst>
              <a:ext uri="{FF2B5EF4-FFF2-40B4-BE49-F238E27FC236}">
                <a16:creationId xmlns:a16="http://schemas.microsoft.com/office/drawing/2014/main" id="{E766F097-A6DC-4C04-7674-F01AAD46C446}"/>
              </a:ext>
            </a:extLst>
          </p:cNvPr>
          <p:cNvSpPr txBox="1"/>
          <p:nvPr/>
        </p:nvSpPr>
        <p:spPr>
          <a:xfrm>
            <a:off x="11752942" y="6468169"/>
            <a:ext cx="349012" cy="369332"/>
          </a:xfrm>
          <a:prstGeom prst="rect">
            <a:avLst/>
          </a:prstGeom>
          <a:noFill/>
        </p:spPr>
        <p:txBody>
          <a:bodyPr wrap="square">
            <a:spAutoFit/>
          </a:bodyPr>
          <a:lstStyle/>
          <a:p>
            <a:r>
              <a:rPr lang="en-GB" b="1">
                <a:solidFill>
                  <a:srgbClr val="1E477C"/>
                </a:solidFill>
                <a:latin typeface="Poppins"/>
                <a:cs typeface="Poppins"/>
              </a:rPr>
              <a:t>5</a:t>
            </a:r>
            <a:endParaRPr lang="en-GB"/>
          </a:p>
        </p:txBody>
      </p:sp>
    </p:spTree>
    <p:extLst>
      <p:ext uri="{BB962C8B-B14F-4D97-AF65-F5344CB8AC3E}">
        <p14:creationId xmlns:p14="http://schemas.microsoft.com/office/powerpoint/2010/main" val="39302341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A6D8B77-EE82-0A96-E47F-0859713BA0A6}"/>
              </a:ext>
            </a:extLst>
          </p:cNvPr>
          <p:cNvSpPr txBox="1"/>
          <p:nvPr/>
        </p:nvSpPr>
        <p:spPr>
          <a:xfrm>
            <a:off x="381736" y="205165"/>
            <a:ext cx="11426918" cy="5632311"/>
          </a:xfrm>
          <a:prstGeom prst="rect">
            <a:avLst/>
          </a:prstGeom>
          <a:noFill/>
        </p:spPr>
        <p:txBody>
          <a:bodyPr wrap="square" lIns="91440" tIns="45720" rIns="91440" bIns="45720" anchor="t">
            <a:spAutoFit/>
          </a:bodyPr>
          <a:lstStyle/>
          <a:p>
            <a:endParaRPr lang="en-GB" sz="2400" b="1">
              <a:solidFill>
                <a:srgbClr val="1E477C"/>
              </a:solidFill>
              <a:latin typeface="Poppins"/>
              <a:ea typeface="Times New Roman" panose="02020603050405020304" pitchFamily="18" charset="0"/>
              <a:cs typeface="Poppins"/>
            </a:endParaRPr>
          </a:p>
          <a:p>
            <a:r>
              <a:rPr lang="en-GB" sz="2400" b="1">
                <a:solidFill>
                  <a:srgbClr val="1E477C"/>
                </a:solidFill>
                <a:effectLst/>
                <a:latin typeface="Poppins"/>
                <a:ea typeface="Times New Roman" panose="02020603050405020304" pitchFamily="18" charset="0"/>
                <a:cs typeface="Poppins"/>
              </a:rPr>
              <a:t>Our Priorities</a:t>
            </a:r>
          </a:p>
          <a:p>
            <a:endParaRPr lang="en-GB" sz="2400" b="1">
              <a:solidFill>
                <a:srgbClr val="1E477C"/>
              </a:solidFill>
              <a:effectLst/>
              <a:latin typeface="Poppins"/>
              <a:ea typeface="Times New Roman" panose="02020603050405020304" pitchFamily="18" charset="0"/>
              <a:cs typeface="Poppins"/>
            </a:endParaRPr>
          </a:p>
          <a:p>
            <a:r>
              <a:rPr lang="en-GB" sz="1600" b="1">
                <a:solidFill>
                  <a:srgbClr val="1E477C"/>
                </a:solidFill>
                <a:latin typeface="Poppins"/>
                <a:ea typeface="+mn-lt"/>
                <a:cs typeface="Poppins"/>
              </a:rPr>
              <a:t>Priority area for improvement </a:t>
            </a:r>
            <a:endParaRPr lang="en-US" sz="1600">
              <a:latin typeface="Poppins"/>
              <a:ea typeface="+mn-lt"/>
              <a:cs typeface="Poppins"/>
            </a:endParaRPr>
          </a:p>
          <a:p>
            <a:r>
              <a:rPr lang="en-GB" sz="1600" b="1">
                <a:ea typeface="+mn-lt"/>
                <a:cs typeface="+mn-lt"/>
              </a:rPr>
              <a:t>Indicator 1: </a:t>
            </a:r>
            <a:r>
              <a:rPr lang="en-GB" sz="1600">
                <a:ea typeface="+mn-lt"/>
                <a:cs typeface="+mn-lt"/>
              </a:rPr>
              <a:t>Disabled representation in the workplace</a:t>
            </a:r>
          </a:p>
          <a:p>
            <a:endParaRPr lang="en-GB" sz="1600">
              <a:ea typeface="+mn-lt"/>
              <a:cs typeface="+mn-lt"/>
            </a:endParaRPr>
          </a:p>
          <a:p>
            <a:r>
              <a:rPr lang="en-GB" sz="1600" b="1">
                <a:ea typeface="+mn-lt"/>
                <a:cs typeface="+mn-lt"/>
              </a:rPr>
              <a:t>Objective: </a:t>
            </a:r>
            <a:r>
              <a:rPr lang="en-GB" sz="1600">
                <a:ea typeface="+mn-lt"/>
                <a:cs typeface="+mn-lt"/>
              </a:rPr>
              <a:t>Increase the overall declaration of disabilities from 8.4% to 10% by April 2026.</a:t>
            </a:r>
          </a:p>
          <a:p>
            <a:endParaRPr lang="en-GB" sz="1600">
              <a:ea typeface="+mn-lt"/>
              <a:cs typeface="+mn-lt"/>
            </a:endParaRPr>
          </a:p>
          <a:p>
            <a:r>
              <a:rPr lang="en-GB" sz="1600" b="1">
                <a:ea typeface="+mn-lt"/>
                <a:cs typeface="+mn-lt"/>
              </a:rPr>
              <a:t>Measurement: </a:t>
            </a:r>
            <a:r>
              <a:rPr lang="en-GB" sz="1600">
                <a:ea typeface="+mn-lt"/>
                <a:cs typeface="+mn-lt"/>
              </a:rPr>
              <a:t>Utilise ESR to record neurodiversity and other disabilities, encouraging more employees to disclose their conditions.</a:t>
            </a:r>
          </a:p>
          <a:p>
            <a:endParaRPr lang="en-GB" sz="1600">
              <a:ea typeface="+mn-lt"/>
              <a:cs typeface="+mn-lt"/>
            </a:endParaRPr>
          </a:p>
          <a:p>
            <a:r>
              <a:rPr lang="en-GB" sz="1600" b="1">
                <a:ea typeface="+mn-lt"/>
                <a:cs typeface="+mn-lt"/>
              </a:rPr>
              <a:t>Rationale: </a:t>
            </a:r>
            <a:r>
              <a:rPr lang="en-GB" sz="1600">
                <a:ea typeface="+mn-lt"/>
                <a:cs typeface="+mn-lt"/>
              </a:rPr>
              <a:t>It is estimated that 15 to 20% of the general population is neurodivergent, a statistic that can be reflected in the workforce. This will help with Metric 1 in increasing disabled staff representation, which can improve with higher declaration rates from staff, especially Clinical Band 8a-VSM, which show lower disabled representation compared to the Trust average.</a:t>
            </a:r>
          </a:p>
          <a:p>
            <a:endParaRPr lang="en-GB" sz="1600">
              <a:ea typeface="+mn-lt"/>
              <a:cs typeface="+mn-lt"/>
            </a:endParaRPr>
          </a:p>
          <a:p>
            <a:endParaRPr lang="en-GB" sz="1600">
              <a:solidFill>
                <a:srgbClr val="000000"/>
              </a:solidFill>
              <a:latin typeface="Calibri"/>
              <a:ea typeface="Calibri"/>
              <a:cs typeface="Calibri"/>
            </a:endParaRPr>
          </a:p>
          <a:p>
            <a:r>
              <a:rPr lang="en-GB" sz="1600" b="1">
                <a:solidFill>
                  <a:srgbClr val="1E477C"/>
                </a:solidFill>
                <a:latin typeface="Poppins"/>
                <a:ea typeface="Calibri"/>
                <a:cs typeface="Poppins"/>
              </a:rPr>
              <a:t>Other areas for improvement </a:t>
            </a:r>
            <a:endParaRPr lang="en-GB"/>
          </a:p>
          <a:p>
            <a:r>
              <a:rPr lang="en-GB" sz="1600">
                <a:solidFill>
                  <a:srgbClr val="000000"/>
                </a:solidFill>
                <a:latin typeface="Calibri"/>
                <a:ea typeface="Calibri"/>
                <a:cs typeface="Calibri"/>
              </a:rPr>
              <a:t>The Trust will continue to focus efforts in areas where disparities persist:</a:t>
            </a:r>
            <a:endParaRPr lang="en-GB" sz="1600">
              <a:latin typeface="Poppins"/>
              <a:ea typeface="Times New Roman" panose="02020603050405020304" pitchFamily="18" charset="0"/>
              <a:cs typeface="Poppins"/>
            </a:endParaRPr>
          </a:p>
          <a:p>
            <a:endParaRPr lang="en-GB" sz="1600">
              <a:ea typeface="Calibri"/>
              <a:cs typeface="Calibri"/>
            </a:endParaRPr>
          </a:p>
          <a:p>
            <a:r>
              <a:rPr lang="en-GB" sz="1600" b="1">
                <a:ea typeface="+mn-lt"/>
                <a:cs typeface="+mn-lt"/>
              </a:rPr>
              <a:t>Indicator 4b</a:t>
            </a:r>
            <a:r>
              <a:rPr lang="en-GB" sz="1600">
                <a:ea typeface="+mn-lt"/>
                <a:cs typeface="+mn-lt"/>
              </a:rPr>
              <a:t>: Harassment, bullying or abuse from managers. Enhancing managers' training in disability awareness and Access to Work.</a:t>
            </a:r>
          </a:p>
          <a:p>
            <a:r>
              <a:rPr lang="en-GB" sz="1600" b="1">
                <a:latin typeface="Calibri"/>
                <a:ea typeface="+mn-lt"/>
                <a:cs typeface="Calibri"/>
              </a:rPr>
              <a:t>Indicator 5</a:t>
            </a:r>
            <a:r>
              <a:rPr lang="en-GB" sz="1600">
                <a:latin typeface="Calibri"/>
                <a:ea typeface="+mn-lt"/>
                <a:cs typeface="Calibri"/>
              </a:rPr>
              <a:t>: Improve opportunities for Career Progression. Explore career development schemes for disabled colleagues.</a:t>
            </a:r>
          </a:p>
          <a:p>
            <a:r>
              <a:rPr lang="en-GB" sz="1600" b="1">
                <a:latin typeface="Calibri"/>
                <a:ea typeface="+mn-lt"/>
                <a:cs typeface="Calibri"/>
              </a:rPr>
              <a:t>Indicator 8</a:t>
            </a:r>
            <a:r>
              <a:rPr lang="en-GB" sz="1600">
                <a:latin typeface="Calibri"/>
                <a:ea typeface="+mn-lt"/>
                <a:cs typeface="Calibri"/>
              </a:rPr>
              <a:t>: Adequate Workplace Adjustments. Continue to monitor ongoing initiatives towards standardised approach across the Trust.</a:t>
            </a:r>
          </a:p>
        </p:txBody>
      </p:sp>
      <p:pic>
        <p:nvPicPr>
          <p:cNvPr id="4" name="Picture 3" descr="Logo&#10;&#10;Description automatically generated">
            <a:extLst>
              <a:ext uri="{FF2B5EF4-FFF2-40B4-BE49-F238E27FC236}">
                <a16:creationId xmlns:a16="http://schemas.microsoft.com/office/drawing/2014/main" id="{6330FA16-2D7D-802E-5F96-572AE29E327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36934" y="0"/>
            <a:ext cx="2065020" cy="1148715"/>
          </a:xfrm>
          <a:prstGeom prst="rect">
            <a:avLst/>
          </a:prstGeom>
        </p:spPr>
      </p:pic>
      <p:sp>
        <p:nvSpPr>
          <p:cNvPr id="8" name="TextBox 7">
            <a:extLst>
              <a:ext uri="{FF2B5EF4-FFF2-40B4-BE49-F238E27FC236}">
                <a16:creationId xmlns:a16="http://schemas.microsoft.com/office/drawing/2014/main" id="{A4B2FF50-D6C2-6BF7-E03B-BF81CB7C1428}"/>
              </a:ext>
            </a:extLst>
          </p:cNvPr>
          <p:cNvSpPr txBox="1"/>
          <p:nvPr/>
        </p:nvSpPr>
        <p:spPr>
          <a:xfrm>
            <a:off x="11752942" y="6468169"/>
            <a:ext cx="349012" cy="369332"/>
          </a:xfrm>
          <a:prstGeom prst="rect">
            <a:avLst/>
          </a:prstGeom>
          <a:noFill/>
        </p:spPr>
        <p:txBody>
          <a:bodyPr wrap="square">
            <a:spAutoFit/>
          </a:bodyPr>
          <a:lstStyle/>
          <a:p>
            <a:r>
              <a:rPr lang="en-GB" b="1">
                <a:solidFill>
                  <a:srgbClr val="1E477C"/>
                </a:solidFill>
                <a:latin typeface="Poppins"/>
                <a:cs typeface="Poppins"/>
              </a:rPr>
              <a:t>6</a:t>
            </a:r>
            <a:endParaRPr lang="en-GB"/>
          </a:p>
        </p:txBody>
      </p:sp>
    </p:spTree>
    <p:extLst>
      <p:ext uri="{BB962C8B-B14F-4D97-AF65-F5344CB8AC3E}">
        <p14:creationId xmlns:p14="http://schemas.microsoft.com/office/powerpoint/2010/main" val="21761257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Logo&#10;&#10;Description automatically generated">
            <a:extLst>
              <a:ext uri="{FF2B5EF4-FFF2-40B4-BE49-F238E27FC236}">
                <a16:creationId xmlns:a16="http://schemas.microsoft.com/office/drawing/2014/main" id="{53E7D9C5-45CD-1EB0-A0CF-416652A257F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83840" y="0"/>
            <a:ext cx="1618114" cy="900113"/>
          </a:xfrm>
          <a:prstGeom prst="rect">
            <a:avLst/>
          </a:prstGeom>
        </p:spPr>
      </p:pic>
      <p:graphicFrame>
        <p:nvGraphicFramePr>
          <p:cNvPr id="5" name="Table 4">
            <a:extLst>
              <a:ext uri="{FF2B5EF4-FFF2-40B4-BE49-F238E27FC236}">
                <a16:creationId xmlns:a16="http://schemas.microsoft.com/office/drawing/2014/main" id="{31C4B8E4-3950-0847-187A-77A7341CFB9D}"/>
              </a:ext>
            </a:extLst>
          </p:cNvPr>
          <p:cNvGraphicFramePr>
            <a:graphicFrameLocks noGrp="1"/>
          </p:cNvGraphicFramePr>
          <p:nvPr>
            <p:extLst>
              <p:ext uri="{D42A27DB-BD31-4B8C-83A1-F6EECF244321}">
                <p14:modId xmlns:p14="http://schemas.microsoft.com/office/powerpoint/2010/main" val="2884447127"/>
              </p:ext>
            </p:extLst>
          </p:nvPr>
        </p:nvGraphicFramePr>
        <p:xfrm>
          <a:off x="314257" y="1070345"/>
          <a:ext cx="11571609" cy="5570561"/>
        </p:xfrm>
        <a:graphic>
          <a:graphicData uri="http://schemas.openxmlformats.org/drawingml/2006/table">
            <a:tbl>
              <a:tblPr firstRow="1" firstCol="1" bandRow="1"/>
              <a:tblGrid>
                <a:gridCol w="162560">
                  <a:extLst>
                    <a:ext uri="{9D8B030D-6E8A-4147-A177-3AD203B41FA5}">
                      <a16:colId xmlns:a16="http://schemas.microsoft.com/office/drawing/2014/main" val="3255522624"/>
                    </a:ext>
                  </a:extLst>
                </a:gridCol>
                <a:gridCol w="2997868">
                  <a:extLst>
                    <a:ext uri="{9D8B030D-6E8A-4147-A177-3AD203B41FA5}">
                      <a16:colId xmlns:a16="http://schemas.microsoft.com/office/drawing/2014/main" val="2323399538"/>
                    </a:ext>
                  </a:extLst>
                </a:gridCol>
                <a:gridCol w="621631">
                  <a:extLst>
                    <a:ext uri="{9D8B030D-6E8A-4147-A177-3AD203B41FA5}">
                      <a16:colId xmlns:a16="http://schemas.microsoft.com/office/drawing/2014/main" val="239528900"/>
                    </a:ext>
                  </a:extLst>
                </a:gridCol>
                <a:gridCol w="1092867">
                  <a:extLst>
                    <a:ext uri="{9D8B030D-6E8A-4147-A177-3AD203B41FA5}">
                      <a16:colId xmlns:a16="http://schemas.microsoft.com/office/drawing/2014/main" val="1595937415"/>
                    </a:ext>
                  </a:extLst>
                </a:gridCol>
                <a:gridCol w="6696683">
                  <a:extLst>
                    <a:ext uri="{9D8B030D-6E8A-4147-A177-3AD203B41FA5}">
                      <a16:colId xmlns:a16="http://schemas.microsoft.com/office/drawing/2014/main" val="1474420702"/>
                    </a:ext>
                  </a:extLst>
                </a:gridCol>
              </a:tblGrid>
              <a:tr h="252209">
                <a:tc>
                  <a:txBody>
                    <a:bodyPr/>
                    <a:lstStyle/>
                    <a:p>
                      <a:pPr algn="l"/>
                      <a:endParaRPr lang="en-GB" sz="1200">
                        <a:effectLst/>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a:txBody>
                    <a:bodyPr/>
                    <a:lstStyle/>
                    <a:p>
                      <a:pPr algn="l"/>
                      <a:r>
                        <a:rPr lang="en-GB" sz="1050" b="1">
                          <a:solidFill>
                            <a:srgbClr val="FFFFFF"/>
                          </a:solidFill>
                          <a:effectLst/>
                          <a:latin typeface="Calibri"/>
                          <a:cs typeface="Calibri"/>
                        </a:rPr>
                        <a:t>Action</a:t>
                      </a:r>
                      <a:endParaRPr lang="en-GB" sz="1200">
                        <a:effectLst/>
                        <a:latin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a:txBody>
                    <a:bodyPr/>
                    <a:lstStyle/>
                    <a:p>
                      <a:pPr algn="l"/>
                      <a:r>
                        <a:rPr lang="en-GB" sz="1050" b="1">
                          <a:solidFill>
                            <a:srgbClr val="FFFFFF"/>
                          </a:solidFill>
                          <a:effectLst/>
                          <a:latin typeface="Calibri"/>
                          <a:ea typeface="Calibri"/>
                          <a:cs typeface="Calibri"/>
                        </a:rPr>
                        <a:t>Metrics</a:t>
                      </a:r>
                      <a:endParaRPr lang="en-GB" sz="1200">
                        <a:effectLst/>
                        <a:latin typeface="Calibri"/>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a:txBody>
                    <a:bodyPr/>
                    <a:lstStyle/>
                    <a:p>
                      <a:pPr lvl="0" algn="l">
                        <a:buNone/>
                      </a:pPr>
                      <a:r>
                        <a:rPr lang="en-GB" sz="1050" b="1">
                          <a:solidFill>
                            <a:srgbClr val="FFFFFF"/>
                          </a:solidFill>
                          <a:effectLst/>
                          <a:latin typeface="Calibri"/>
                          <a:ea typeface="Calibri"/>
                          <a:cs typeface="Calibri"/>
                        </a:rPr>
                        <a:t>Owner</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solidFill>
                      <a:srgbClr val="1F3864"/>
                    </a:solidFill>
                  </a:tcPr>
                </a:tc>
                <a:tc>
                  <a:txBody>
                    <a:bodyPr/>
                    <a:lstStyle/>
                    <a:p>
                      <a:pPr algn="l"/>
                      <a:r>
                        <a:rPr lang="en-GB" sz="1050" b="1">
                          <a:solidFill>
                            <a:schemeClr val="bg1"/>
                          </a:solidFill>
                          <a:effectLst/>
                          <a:latin typeface="+mn-lt"/>
                          <a:ea typeface="Calibri"/>
                          <a:cs typeface="Times New Roman"/>
                        </a:rPr>
                        <a:t>Comment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extLst>
                  <a:ext uri="{0D108BD9-81ED-4DB2-BD59-A6C34878D82A}">
                    <a16:rowId xmlns:a16="http://schemas.microsoft.com/office/drawing/2014/main" val="325253744"/>
                  </a:ext>
                </a:extLst>
              </a:tr>
              <a:tr h="270710">
                <a:tc>
                  <a:txBody>
                    <a:bodyPr/>
                    <a:lstStyle/>
                    <a:p>
                      <a:pPr algn="ctr"/>
                      <a:r>
                        <a:rPr lang="en-GB" sz="1000" b="1">
                          <a:solidFill>
                            <a:srgbClr val="FFFFFF"/>
                          </a:solidFill>
                          <a:effectLst/>
                          <a:latin typeface="Calibri"/>
                          <a:ea typeface="Calibri"/>
                          <a:cs typeface="Calibri"/>
                        </a:rPr>
                        <a:t>1</a:t>
                      </a:r>
                      <a:endParaRPr lang="en-GB" sz="1200">
                        <a:effectLst/>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a:txBody>
                    <a:bodyPr/>
                    <a:lstStyle/>
                    <a:p>
                      <a:pPr algn="l"/>
                      <a:r>
                        <a:rPr lang="en-GB" sz="1000" b="1">
                          <a:solidFill>
                            <a:srgbClr val="FFFFFF"/>
                          </a:solidFill>
                          <a:effectLst/>
                          <a:latin typeface="Calibri"/>
                          <a:ea typeface="Times New Roman" panose="02020603050405020304" pitchFamily="18" charset="0"/>
                          <a:cs typeface="Times New Roman"/>
                        </a:rPr>
                        <a:t>New Ways of Working</a:t>
                      </a:r>
                      <a:endParaRPr lang="en-GB" sz="1000">
                        <a:effectLst/>
                        <a:latin typeface="Calibri"/>
                        <a:ea typeface="Times New Roman" panose="02020603050405020304" pitchFamily="18"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a:txBody>
                    <a:bodyPr/>
                    <a:lstStyle/>
                    <a:p>
                      <a:endParaRPr lang="en-GB"/>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a:txBody>
                    <a:bodyPr/>
                    <a:lstStyle/>
                    <a:p>
                      <a:pPr lvl="0">
                        <a:buNone/>
                      </a:pPr>
                      <a:endParaRPr lang="en-GB"/>
                    </a:p>
                  </a:txBody>
                  <a:tcPr marL="68580" marR="68580" marT="0" marB="0">
                    <a:lnL w="12700">
                      <a:solidFill>
                        <a:srgbClr val="000000"/>
                      </a:solidFill>
                    </a:lnL>
                    <a:lnR w="12700">
                      <a:solidFill>
                        <a:srgbClr val="000000"/>
                      </a:solidFill>
                    </a:lnR>
                    <a:lnT w="12700">
                      <a:solidFill>
                        <a:srgbClr val="000000"/>
                      </a:solidFill>
                    </a:lnT>
                    <a:lnB w="12700">
                      <a:solidFill>
                        <a:srgbClr val="000000"/>
                      </a:solidFill>
                    </a:lnB>
                    <a:solidFill>
                      <a:srgbClr val="1F3864"/>
                    </a:solidFill>
                  </a:tcPr>
                </a:tc>
                <a:tc>
                  <a:txBody>
                    <a:bodyPr/>
                    <a:lstStyle/>
                    <a:p>
                      <a:pPr algn="l"/>
                      <a:endParaRPr lang="en-GB"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solidFill>
                      <a:srgbClr val="1F3864"/>
                    </a:solidFill>
                  </a:tcPr>
                </a:tc>
                <a:extLst>
                  <a:ext uri="{0D108BD9-81ED-4DB2-BD59-A6C34878D82A}">
                    <a16:rowId xmlns:a16="http://schemas.microsoft.com/office/drawing/2014/main" val="1295587871"/>
                  </a:ext>
                </a:extLst>
              </a:tr>
              <a:tr h="545450">
                <a:tc>
                  <a:txBody>
                    <a:bodyPr/>
                    <a:lstStyle/>
                    <a:p>
                      <a:pPr algn="ctr"/>
                      <a:r>
                        <a:rPr lang="en-GB" sz="1000">
                          <a:effectLst/>
                          <a:latin typeface="Calibri"/>
                          <a:ea typeface="Calibri"/>
                          <a:cs typeface="Calibri"/>
                        </a:rPr>
                        <a:t>a</a:t>
                      </a:r>
                      <a:endParaRPr lang="en-GB" sz="1200">
                        <a:effectLst/>
                        <a:latin typeface="Calibri"/>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a:lnSpc>
                          <a:spcPct val="100000"/>
                        </a:lnSpc>
                        <a:spcBef>
                          <a:spcPts val="0"/>
                        </a:spcBef>
                        <a:spcAft>
                          <a:spcPts val="0"/>
                        </a:spcAft>
                        <a:buNone/>
                      </a:pPr>
                      <a:r>
                        <a:rPr lang="en-GB" sz="1000" b="0" i="0" u="none" strike="noStrike" noProof="0">
                          <a:solidFill>
                            <a:srgbClr val="000000"/>
                          </a:solidFill>
                          <a:effectLst/>
                          <a:latin typeface="Calibri"/>
                        </a:rPr>
                        <a:t>Review and update flexible working policies, to ensure equitable access to the workplace for disabled staff.</a:t>
                      </a:r>
                      <a:endParaRPr lang="en-US"/>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a:t>ALL</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lvl="0" indent="0" algn="ctr">
                        <a:lnSpc>
                          <a:spcPct val="100000"/>
                        </a:lnSpc>
                        <a:spcBef>
                          <a:spcPts val="0"/>
                        </a:spcBef>
                        <a:spcAft>
                          <a:spcPts val="0"/>
                        </a:spcAft>
                        <a:buNone/>
                      </a:pPr>
                      <a:r>
                        <a:rPr lang="en-GB" sz="1000" b="0" i="0" u="none" strike="noStrike" noProof="0">
                          <a:solidFill>
                            <a:srgbClr val="000000"/>
                          </a:solidFill>
                          <a:latin typeface="Calibri"/>
                        </a:rPr>
                        <a:t>Associate Director of Business Partnering</a:t>
                      </a:r>
                      <a:endParaRPr lang="en-US"/>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lvl="0" algn="l">
                        <a:buNone/>
                      </a:pPr>
                      <a:r>
                        <a:rPr lang="en-GB" sz="1000" b="0" i="0" u="none" strike="noStrike" noProof="0">
                          <a:solidFill>
                            <a:srgbClr val="000000"/>
                          </a:solidFill>
                          <a:effectLst/>
                          <a:latin typeface="Calibri"/>
                        </a:rPr>
                        <a:t>The work life balance policy has recently been reviewed by the Joint Staff Committee, and annual work life balance reports review and analyse these requests. The last work life balance report (Nov 2023-June 2024) shows 11% of the requests were from staff recorded on ESR as disabled. The next report will be produced in summer 2025.</a:t>
                      </a:r>
                      <a:endParaRPr lang="en-US"/>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79409832"/>
                  </a:ext>
                </a:extLst>
              </a:tr>
              <a:tr h="474996">
                <a:tc>
                  <a:txBody>
                    <a:bodyPr/>
                    <a:lstStyle/>
                    <a:p>
                      <a:pPr algn="ctr"/>
                      <a:r>
                        <a:rPr lang="en-GB" sz="1000">
                          <a:effectLst/>
                          <a:latin typeface="Calibri"/>
                          <a:ea typeface="Calibri"/>
                          <a:cs typeface="Times New Roman"/>
                        </a:rPr>
                        <a:t>b</a:t>
                      </a:r>
                      <a:endParaRPr lang="en-GB"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a:lnSpc>
                          <a:spcPct val="100000"/>
                        </a:lnSpc>
                        <a:spcBef>
                          <a:spcPts val="0"/>
                        </a:spcBef>
                        <a:spcAft>
                          <a:spcPts val="0"/>
                        </a:spcAft>
                        <a:buNone/>
                      </a:pPr>
                      <a:r>
                        <a:rPr lang="en-GB" sz="1000" b="0" i="0" u="none" strike="noStrike" noProof="0">
                          <a:solidFill>
                            <a:srgbClr val="000000"/>
                          </a:solidFill>
                          <a:latin typeface="Calibri"/>
                        </a:rPr>
                        <a:t>Review and develop guidance to ensure that the reasonable adjustments policy and process is fit for purpose, to ensure equitable access to the workplace for disabled staff.</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GB" sz="1000">
                          <a:effectLst/>
                          <a:latin typeface="+mn-lt"/>
                          <a:cs typeface="Times New Roman"/>
                        </a:rPr>
                        <a:t>ALL</a:t>
                      </a:r>
                      <a:endParaRPr lang="en-GB" sz="1000">
                        <a:latin typeface="+mn-lt"/>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lvl="0" indent="0" algn="ctr">
                        <a:lnSpc>
                          <a:spcPct val="100000"/>
                        </a:lnSpc>
                        <a:spcBef>
                          <a:spcPts val="0"/>
                        </a:spcBef>
                        <a:spcAft>
                          <a:spcPts val="0"/>
                        </a:spcAft>
                        <a:buNone/>
                      </a:pPr>
                      <a:r>
                        <a:rPr lang="en-GB" sz="1000">
                          <a:effectLst/>
                          <a:latin typeface="+mn-lt"/>
                          <a:cs typeface="Times New Roman"/>
                        </a:rPr>
                        <a:t>Associate Director of Business Partnering</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lvl="0" algn="l">
                        <a:buNone/>
                      </a:pPr>
                      <a:r>
                        <a:rPr lang="en-GB" sz="1000" b="0" i="0" u="none" strike="noStrike" noProof="0">
                          <a:solidFill>
                            <a:srgbClr val="000000"/>
                          </a:solidFill>
                          <a:latin typeface="Calibri"/>
                        </a:rPr>
                        <a:t>A new section on the intranet has been launched containing support and guidance regarding workplace adjustments. This includes a refreshed guidance document, flowchart and process information. </a:t>
                      </a:r>
                      <a:r>
                        <a:rPr lang="en-GB" sz="1000" b="0" i="0" u="none" strike="noStrike" noProof="0">
                          <a:solidFill>
                            <a:srgbClr val="000000"/>
                          </a:solidFill>
                          <a:latin typeface="Calibri"/>
                          <a:hlinkClick r:id="rId3"/>
                        </a:rPr>
                        <a:t>https://www.elft.nhs.uk/intranet/teams-support-me/equity-diversity-inclusion/elft-ability-staff-network</a:t>
                      </a:r>
                      <a:r>
                        <a:rPr lang="en-GB" sz="1000" b="0" i="0" u="none" strike="noStrike" noProof="0">
                          <a:solidFill>
                            <a:srgbClr val="000000"/>
                          </a:solidFill>
                          <a:latin typeface="Calibri"/>
                        </a:rPr>
                        <a:t> </a:t>
                      </a:r>
                      <a:endParaRPr lang="en-US"/>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79853315"/>
                  </a:ext>
                </a:extLst>
              </a:tr>
              <a:tr h="316374">
                <a:tc>
                  <a:txBody>
                    <a:bodyPr/>
                    <a:lstStyle/>
                    <a:p>
                      <a:pPr lvl="0" algn="ctr">
                        <a:buNone/>
                      </a:pPr>
                      <a:r>
                        <a:rPr lang="en-GB" sz="1000">
                          <a:effectLst/>
                          <a:latin typeface="Calibri"/>
                          <a:ea typeface="Calibri"/>
                          <a:cs typeface="Times New Roman"/>
                        </a:rPr>
                        <a:t>c</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marL="0" lvl="0" indent="0" algn="l">
                        <a:lnSpc>
                          <a:spcPct val="100000"/>
                        </a:lnSpc>
                        <a:spcBef>
                          <a:spcPts val="0"/>
                        </a:spcBef>
                        <a:spcAft>
                          <a:spcPts val="0"/>
                        </a:spcAft>
                        <a:buNone/>
                      </a:pPr>
                      <a:r>
                        <a:rPr lang="en-GB" sz="1000" b="0" i="0" u="none" strike="noStrike" noProof="0">
                          <a:solidFill>
                            <a:srgbClr val="000000"/>
                          </a:solidFill>
                          <a:latin typeface="Calibri"/>
                        </a:rPr>
                        <a:t>Develop a plan to improve accessible learning and development opportunities, to promote the development of disabled staff and increase equity of access to career opportunities.</a:t>
                      </a:r>
                      <a:endParaRPr lang="en-US"/>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marL="0" lvl="0" indent="0" algn="ctr" defTabSz="914400">
                        <a:lnSpc>
                          <a:spcPct val="100000"/>
                        </a:lnSpc>
                        <a:spcBef>
                          <a:spcPts val="0"/>
                        </a:spcBef>
                        <a:spcAft>
                          <a:spcPts val="0"/>
                        </a:spcAft>
                        <a:buNone/>
                        <a:tabLst/>
                        <a:defRPr/>
                      </a:pPr>
                      <a:r>
                        <a:rPr lang="en-GB" sz="1000">
                          <a:effectLst/>
                          <a:latin typeface="+mn-lt"/>
                          <a:cs typeface="Times New Roman"/>
                        </a:rPr>
                        <a:t>1</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marL="0" lvl="0" indent="0" algn="ctr">
                        <a:lnSpc>
                          <a:spcPct val="100000"/>
                        </a:lnSpc>
                        <a:spcBef>
                          <a:spcPts val="0"/>
                        </a:spcBef>
                        <a:spcAft>
                          <a:spcPts val="0"/>
                        </a:spcAft>
                        <a:buNone/>
                      </a:pPr>
                      <a:r>
                        <a:rPr lang="en-GB" sz="1000">
                          <a:effectLst/>
                          <a:latin typeface="+mn-lt"/>
                          <a:cs typeface="Times New Roman"/>
                        </a:rPr>
                        <a:t>Associate Director of People Development</a:t>
                      </a:r>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lvl="0" algn="l">
                        <a:lnSpc>
                          <a:spcPct val="100000"/>
                        </a:lnSpc>
                        <a:spcBef>
                          <a:spcPts val="0"/>
                        </a:spcBef>
                        <a:spcAft>
                          <a:spcPts val="0"/>
                        </a:spcAft>
                        <a:buNone/>
                      </a:pPr>
                      <a:r>
                        <a:rPr lang="en-GB" sz="1000" b="0" i="0" u="none" strike="noStrike" noProof="0">
                          <a:solidFill>
                            <a:srgbClr val="000000"/>
                          </a:solidFill>
                          <a:latin typeface="Calibri"/>
                        </a:rPr>
                        <a:t>Within the launch of the supervision and career experience conversations processes in 2024 was an equity focus. The ELFT Ability network gave practical, supportive feedback which was embedded into the final processes. Staff have a suite of opportunities for structured discussions with their manager and/or supervisor to help them improve and progress at work.</a:t>
                      </a:r>
                      <a:endParaRPr lang="en-GB"/>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noFill/>
                  </a:tcPr>
                </a:tc>
                <a:extLst>
                  <a:ext uri="{0D108BD9-81ED-4DB2-BD59-A6C34878D82A}">
                    <a16:rowId xmlns:a16="http://schemas.microsoft.com/office/drawing/2014/main" val="4052875167"/>
                  </a:ext>
                </a:extLst>
              </a:tr>
              <a:tr h="266664">
                <a:tc>
                  <a:txBody>
                    <a:bodyPr/>
                    <a:lstStyle/>
                    <a:p>
                      <a:pPr algn="ctr"/>
                      <a:r>
                        <a:rPr lang="en-GB" sz="1000" b="1">
                          <a:solidFill>
                            <a:srgbClr val="FFFFFF"/>
                          </a:solidFill>
                          <a:effectLst/>
                          <a:latin typeface="Calibri"/>
                          <a:ea typeface="Calibri"/>
                          <a:cs typeface="Calibri"/>
                        </a:rPr>
                        <a:t>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a:txBody>
                    <a:bodyPr/>
                    <a:lstStyle/>
                    <a:p>
                      <a:pPr algn="l"/>
                      <a:r>
                        <a:rPr lang="en-GB" sz="1000" b="1">
                          <a:solidFill>
                            <a:srgbClr val="FFFFFF"/>
                          </a:solidFill>
                          <a:effectLst/>
                          <a:latin typeface="Calibri"/>
                          <a:ea typeface="Calibri"/>
                          <a:cs typeface="Calibri"/>
                        </a:rPr>
                        <a:t>Looking After Our People</a:t>
                      </a:r>
                      <a:endParaRPr lang="en-GB" sz="1000">
                        <a:effectLst/>
                        <a:latin typeface="Calibri"/>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a:txBody>
                    <a:bodyPr/>
                    <a:lstStyle/>
                    <a:p>
                      <a:endParaRPr lang="en-GB"/>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solidFill>
                      <a:srgbClr val="1F3864"/>
                    </a:solidFill>
                  </a:tcPr>
                </a:tc>
                <a:tc>
                  <a:txBody>
                    <a:bodyPr/>
                    <a:lstStyle/>
                    <a:p>
                      <a:pPr lvl="0">
                        <a:buNone/>
                      </a:pPr>
                      <a:endParaRPr lang="en-GB"/>
                    </a:p>
                  </a:txBody>
                  <a:tcPr marL="68580" marR="68580" marT="0" marB="0" anchor="ctr">
                    <a:lnL w="12700">
                      <a:solidFill>
                        <a:srgbClr val="000000"/>
                      </a:solidFill>
                    </a:lnL>
                    <a:lnR w="12700">
                      <a:solidFill>
                        <a:srgbClr val="000000"/>
                      </a:solidFill>
                    </a:lnR>
                    <a:lnT w="12700">
                      <a:solidFill>
                        <a:srgbClr val="000000"/>
                      </a:solidFill>
                    </a:lnT>
                    <a:solidFill>
                      <a:srgbClr val="1F3864"/>
                    </a:solidFill>
                  </a:tcPr>
                </a:tc>
                <a:tc>
                  <a:txBody>
                    <a:bodyPr/>
                    <a:lstStyle/>
                    <a:p>
                      <a:pPr algn="l"/>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solidFill>
                      <a:srgbClr val="1F3864"/>
                    </a:solidFill>
                  </a:tcPr>
                </a:tc>
                <a:extLst>
                  <a:ext uri="{0D108BD9-81ED-4DB2-BD59-A6C34878D82A}">
                    <a16:rowId xmlns:a16="http://schemas.microsoft.com/office/drawing/2014/main" val="2023996270"/>
                  </a:ext>
                </a:extLst>
              </a:tr>
              <a:tr h="462747">
                <a:tc>
                  <a:txBody>
                    <a:bodyPr/>
                    <a:lstStyle/>
                    <a:p>
                      <a:pPr algn="ctr"/>
                      <a:r>
                        <a:rPr lang="en-GB" sz="1000">
                          <a:effectLst/>
                          <a:latin typeface="Calibri"/>
                          <a:ea typeface="Calibri"/>
                          <a:cs typeface="Calibri"/>
                        </a:rPr>
                        <a:t>d</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l">
                        <a:lnSpc>
                          <a:spcPct val="100000"/>
                        </a:lnSpc>
                        <a:spcBef>
                          <a:spcPts val="0"/>
                        </a:spcBef>
                        <a:spcAft>
                          <a:spcPts val="0"/>
                        </a:spcAft>
                        <a:buNone/>
                      </a:pPr>
                      <a:r>
                        <a:rPr lang="en-GB" sz="1000" b="0" i="0" u="none" strike="noStrike" noProof="0">
                          <a:solidFill>
                            <a:srgbClr val="000000"/>
                          </a:solidFill>
                          <a:effectLst/>
                          <a:latin typeface="Calibri"/>
                        </a:rPr>
                        <a:t>Review staff wellbeing offer annually to ensure equitable opportunities for disabled staff.</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GB" sz="1000">
                          <a:effectLst/>
                        </a:rPr>
                        <a:t>ALL</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tc>
                  <a:txBody>
                    <a:bodyPr/>
                    <a:lstStyle/>
                    <a:p>
                      <a:pPr marL="0" lvl="0" indent="0" algn="ctr">
                        <a:lnSpc>
                          <a:spcPct val="100000"/>
                        </a:lnSpc>
                        <a:spcBef>
                          <a:spcPts val="0"/>
                        </a:spcBef>
                        <a:spcAft>
                          <a:spcPts val="0"/>
                        </a:spcAft>
                        <a:buNone/>
                      </a:pPr>
                      <a:r>
                        <a:rPr lang="en-GB" sz="1000">
                          <a:effectLst/>
                        </a:rPr>
                        <a:t>Head of Wellbeing and Engagement</a:t>
                      </a:r>
                    </a:p>
                  </a:txBody>
                  <a:tcPr marL="68580" marR="68580" marT="0" marB="0" anchor="ctr">
                    <a:lnL w="12700">
                      <a:solidFill>
                        <a:srgbClr val="000000"/>
                      </a:solidFill>
                    </a:lnL>
                    <a:lnR w="12700">
                      <a:solidFill>
                        <a:srgbClr val="000000"/>
                      </a:solidFill>
                    </a:lnR>
                    <a:lnB w="12700">
                      <a:solidFill>
                        <a:srgbClr val="000000"/>
                      </a:solidFill>
                    </a:lnB>
                  </a:tcPr>
                </a:tc>
                <a:tc>
                  <a:txBody>
                    <a:bodyPr/>
                    <a:lstStyle/>
                    <a:p>
                      <a:pPr lvl="0" algn="l">
                        <a:buNone/>
                      </a:pPr>
                      <a:r>
                        <a:rPr lang="en-GB" sz="1000" b="0" i="0" u="none" strike="noStrike" kern="1200" noProof="0">
                          <a:solidFill>
                            <a:srgbClr val="000000"/>
                          </a:solidFill>
                          <a:effectLst/>
                          <a:latin typeface="Calibri"/>
                        </a:rPr>
                        <a:t>The Trust continually reviews its wellbeing offer to ensure it is as equitable as possible for our disabled staff. Approved for the Mindful Employee Charter until December 2026, our wellbeing offer includes our eye test voucher scheme, accessible wellbeing newsletter and regularly updated wellbeing intranet page, informed by Staff Survey and WDES data. The wellbeing team works closely with the reasonable adjustments project lead, ensuring disabled staff are utilising our wellbeing offers.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35432045"/>
                  </a:ext>
                </a:extLst>
              </a:tr>
              <a:tr h="462747">
                <a:tc>
                  <a:txBody>
                    <a:bodyPr/>
                    <a:lstStyle/>
                    <a:p>
                      <a:pPr algn="ctr"/>
                      <a:r>
                        <a:rPr lang="en-GB" sz="1000">
                          <a:effectLst/>
                          <a:latin typeface="Calibri"/>
                          <a:ea typeface="Calibri"/>
                          <a:cs typeface="Times New Roman"/>
                        </a:rPr>
                        <a:t>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a:lnSpc>
                          <a:spcPct val="100000"/>
                        </a:lnSpc>
                        <a:spcBef>
                          <a:spcPts val="0"/>
                        </a:spcBef>
                        <a:spcAft>
                          <a:spcPts val="0"/>
                        </a:spcAft>
                        <a:buNone/>
                      </a:pPr>
                      <a:r>
                        <a:rPr lang="en-GB" sz="1000" b="0" i="0" u="none" strike="noStrike" noProof="0">
                          <a:solidFill>
                            <a:srgbClr val="000000"/>
                          </a:solidFill>
                          <a:effectLst/>
                          <a:latin typeface="Calibri"/>
                        </a:rPr>
                        <a:t>Encourage staff to update personal details on Employee Staff Records (ESR) after induction and annually thereafter. This will be achieved by sending annual email reminders to all staff and training for managers.</a:t>
                      </a:r>
                      <a:endParaRPr lang="en-GB" sz="1000">
                        <a:effectLs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GB" sz="1000">
                          <a:effectLst/>
                          <a:latin typeface="Calibri"/>
                          <a:cs typeface="Times New Roman"/>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lvl="0" indent="0" algn="ctr">
                        <a:lnSpc>
                          <a:spcPct val="100000"/>
                        </a:lnSpc>
                        <a:spcBef>
                          <a:spcPts val="0"/>
                        </a:spcBef>
                        <a:spcAft>
                          <a:spcPts val="0"/>
                        </a:spcAft>
                        <a:buNone/>
                      </a:pPr>
                      <a:r>
                        <a:rPr lang="en-GB" sz="1000" b="0" i="0" u="none" strike="noStrike" noProof="0">
                          <a:solidFill>
                            <a:srgbClr val="000000"/>
                          </a:solidFill>
                          <a:effectLst/>
                          <a:latin typeface="Calibri"/>
                        </a:rPr>
                        <a:t>Associate Director of People Development, Head of People and Culture</a:t>
                      </a:r>
                      <a:endParaRPr lang="en-US"/>
                    </a:p>
                  </a:txBody>
                  <a:tcPr marL="68580" marR="68580" marT="0" marB="0" anchor="ctr">
                    <a:lnL w="12700">
                      <a:solidFill>
                        <a:srgbClr val="000000"/>
                      </a:solidFill>
                    </a:lnL>
                    <a:lnR w="12700">
                      <a:solidFill>
                        <a:srgbClr val="000000"/>
                      </a:solidFill>
                    </a:lnR>
                    <a:lnT w="12700">
                      <a:solidFill>
                        <a:srgbClr val="000000"/>
                      </a:solidFill>
                    </a:lnT>
                    <a:lnB w="12700">
                      <a:solidFill>
                        <a:srgbClr val="000000"/>
                      </a:solidFill>
                    </a:lnB>
                  </a:tcPr>
                </a:tc>
                <a:tc>
                  <a:txBody>
                    <a:bodyPr/>
                    <a:lstStyle/>
                    <a:p>
                      <a:pPr lvl="0" algn="l">
                        <a:lnSpc>
                          <a:spcPct val="100000"/>
                        </a:lnSpc>
                        <a:spcBef>
                          <a:spcPts val="0"/>
                        </a:spcBef>
                        <a:spcAft>
                          <a:spcPts val="0"/>
                        </a:spcAft>
                        <a:buNone/>
                      </a:pPr>
                      <a:r>
                        <a:rPr lang="en-GB" sz="1000" b="0" i="0" u="none" strike="noStrike" noProof="0">
                          <a:solidFill>
                            <a:srgbClr val="000000"/>
                          </a:solidFill>
                          <a:latin typeface="Calibri"/>
                        </a:rPr>
                        <a:t>ESR prompts staff to update their personal information and Equality and Diversity data (which includes Disability Status) every 12 months. Staff are reminded within induction of the importance of updating ESR.</a:t>
                      </a:r>
                      <a:endParaRPr lang="en-GB"/>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19823088"/>
                  </a:ext>
                </a:extLst>
              </a:tr>
              <a:tr h="283331">
                <a:tc>
                  <a:txBody>
                    <a:bodyPr/>
                    <a:lstStyle/>
                    <a:p>
                      <a:pPr algn="ctr"/>
                      <a:r>
                        <a:rPr lang="en-GB" sz="1000" b="1">
                          <a:solidFill>
                            <a:srgbClr val="FFFFFF"/>
                          </a:solidFill>
                          <a:effectLst/>
                          <a:latin typeface="Calibri"/>
                          <a:ea typeface="Calibri"/>
                          <a:cs typeface="Calibri"/>
                        </a:rPr>
                        <a:t>3</a:t>
                      </a:r>
                      <a:endParaRPr lang="en-GB" sz="1200">
                        <a:effectLst/>
                        <a:latin typeface="Calibri"/>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a:txBody>
                    <a:bodyPr/>
                    <a:lstStyle/>
                    <a:p>
                      <a:pPr algn="l"/>
                      <a:r>
                        <a:rPr lang="en-GB" sz="1000" b="1">
                          <a:solidFill>
                            <a:srgbClr val="FFFFFF"/>
                          </a:solidFill>
                          <a:effectLst/>
                          <a:latin typeface="Calibri"/>
                          <a:ea typeface="Calibri"/>
                          <a:cs typeface="Calibri"/>
                        </a:rPr>
                        <a:t>Belonging in the NHS </a:t>
                      </a:r>
                      <a:endParaRPr lang="en-GB" sz="1000">
                        <a:effectLst/>
                        <a:latin typeface="Calibri"/>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a:txBody>
                    <a:bodyPr/>
                    <a:lstStyle/>
                    <a:p>
                      <a:endParaRPr lang="en-GB"/>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solidFill>
                      <a:srgbClr val="1F3864"/>
                    </a:solidFill>
                  </a:tcPr>
                </a:tc>
                <a:tc>
                  <a:txBody>
                    <a:bodyPr/>
                    <a:lstStyle/>
                    <a:p>
                      <a:pPr lvl="0">
                        <a:buNone/>
                      </a:pPr>
                      <a:endParaRPr lang="en-GB"/>
                    </a:p>
                  </a:txBody>
                  <a:tcPr marL="68580" marR="68580" marT="0" marB="0" anchor="ctr">
                    <a:lnL w="12700">
                      <a:solidFill>
                        <a:srgbClr val="000000"/>
                      </a:solidFill>
                    </a:lnL>
                    <a:lnR w="12700">
                      <a:solidFill>
                        <a:srgbClr val="000000"/>
                      </a:solidFill>
                    </a:lnR>
                    <a:lnT w="12700">
                      <a:solidFill>
                        <a:srgbClr val="000000"/>
                      </a:solidFill>
                    </a:lnT>
                    <a:solidFill>
                      <a:srgbClr val="1F3864"/>
                    </a:solidFill>
                  </a:tcPr>
                </a:tc>
                <a:tc>
                  <a:txBody>
                    <a:bodyPr/>
                    <a:lstStyle/>
                    <a:p>
                      <a:pPr algn="l"/>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solidFill>
                      <a:srgbClr val="1F3864"/>
                    </a:solidFill>
                  </a:tcPr>
                </a:tc>
                <a:extLst>
                  <a:ext uri="{0D108BD9-81ED-4DB2-BD59-A6C34878D82A}">
                    <a16:rowId xmlns:a16="http://schemas.microsoft.com/office/drawing/2014/main" val="151175362"/>
                  </a:ext>
                </a:extLst>
              </a:tr>
              <a:tr h="283331">
                <a:tc>
                  <a:txBody>
                    <a:bodyPr/>
                    <a:lstStyle/>
                    <a:p>
                      <a:pPr algn="ctr"/>
                      <a:r>
                        <a:rPr lang="en-GB" sz="1000">
                          <a:effectLst/>
                          <a:latin typeface="Calibri"/>
                          <a:ea typeface="Calibri"/>
                          <a:cs typeface="Calibri"/>
                        </a:rPr>
                        <a:t>f</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l">
                        <a:buNone/>
                      </a:pPr>
                      <a:r>
                        <a:rPr lang="en-GB" sz="1000" b="0" i="0" u="none" strike="noStrike" noProof="0">
                          <a:solidFill>
                            <a:srgbClr val="000000"/>
                          </a:solidFill>
                          <a:effectLst/>
                          <a:latin typeface="Calibri"/>
                        </a:rPr>
                        <a:t>Embed intersectional approaches through work between ELFT Ability and other Staff Equity Networks, and supporting other projects that may indirectly affect disabled staff.</a:t>
                      </a:r>
                      <a:endParaRPr lang="en-US"/>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1000">
                          <a:effectLst/>
                          <a:latin typeface="Calibri"/>
                          <a:cs typeface="Times New Roman"/>
                        </a:rPr>
                        <a:t>4a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tc>
                  <a:txBody>
                    <a:bodyPr/>
                    <a:lstStyle/>
                    <a:p>
                      <a:pPr lvl="0" algn="ctr">
                        <a:buNone/>
                      </a:pPr>
                      <a:r>
                        <a:rPr lang="en-GB" sz="1000">
                          <a:effectLst/>
                          <a:latin typeface="Calibri"/>
                          <a:cs typeface="Times New Roman"/>
                        </a:rPr>
                        <a:t>ELFT Ability Network Leads</a:t>
                      </a:r>
                    </a:p>
                  </a:txBody>
                  <a:tcPr marL="68580" marR="68580" marT="0" marB="0" anchor="ctr">
                    <a:lnL w="12700">
                      <a:solidFill>
                        <a:srgbClr val="000000"/>
                      </a:solidFill>
                    </a:lnL>
                    <a:lnR w="12700">
                      <a:solidFill>
                        <a:srgbClr val="000000"/>
                      </a:solidFill>
                    </a:lnR>
                    <a:lnB w="12700">
                      <a:solidFill>
                        <a:srgbClr val="000000"/>
                      </a:solidFill>
                    </a:lnB>
                  </a:tcPr>
                </a:tc>
                <a:tc>
                  <a:txBody>
                    <a:bodyPr/>
                    <a:lstStyle/>
                    <a:p>
                      <a:pPr lvl="0" algn="l">
                        <a:lnSpc>
                          <a:spcPct val="100000"/>
                        </a:lnSpc>
                        <a:spcBef>
                          <a:spcPts val="0"/>
                        </a:spcBef>
                        <a:spcAft>
                          <a:spcPts val="0"/>
                        </a:spcAft>
                        <a:buNone/>
                      </a:pPr>
                      <a:r>
                        <a:rPr lang="en-GB" sz="1000" b="0" i="0" u="none" strike="noStrike" noProof="0">
                          <a:solidFill>
                            <a:srgbClr val="000000"/>
                          </a:solidFill>
                          <a:effectLst/>
                          <a:latin typeface="Calibri"/>
                        </a:rPr>
                        <a:t>ELFT Ability holds monthly meetings, both enabling colleagues to raise issues of general concern (like the impact of financial viability plans and redeployment on disabled colleagues), and as regular learning sessions highlighting different aspects of disability. This includes acknowledging the experience of disabled staff with intersecting identities, such as women who stammer, older colleagues and LGBTQIA+ neurodivergent staff. </a:t>
                      </a:r>
                      <a:endParaRPr lang="en-US"/>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14123585"/>
                  </a:ext>
                </a:extLst>
              </a:tr>
              <a:tr h="283331">
                <a:tc>
                  <a:txBody>
                    <a:bodyPr/>
                    <a:lstStyle/>
                    <a:p>
                      <a:pPr algn="ctr"/>
                      <a:r>
                        <a:rPr lang="en-GB" sz="1000" b="1">
                          <a:solidFill>
                            <a:srgbClr val="FFFFFF"/>
                          </a:solidFill>
                          <a:effectLst/>
                          <a:latin typeface="Calibri"/>
                          <a:ea typeface="Calibri"/>
                          <a:cs typeface="Calibri"/>
                        </a:rPr>
                        <a:t>4</a:t>
                      </a:r>
                      <a:endParaRPr lang="en-GB" sz="1200">
                        <a:effectLst/>
                        <a:latin typeface="Calibri"/>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a:txBody>
                    <a:bodyPr/>
                    <a:lstStyle/>
                    <a:p>
                      <a:pPr algn="l"/>
                      <a:r>
                        <a:rPr lang="en-GB" sz="1000" b="1">
                          <a:solidFill>
                            <a:srgbClr val="FFFFFF"/>
                          </a:solidFill>
                          <a:effectLst/>
                          <a:latin typeface="Calibri"/>
                          <a:ea typeface="Calibri"/>
                          <a:cs typeface="Calibri"/>
                        </a:rPr>
                        <a:t>Growing and Developing for the Future </a:t>
                      </a:r>
                      <a:endParaRPr lang="en-GB" sz="1000">
                        <a:effectLst/>
                        <a:latin typeface="Calibri"/>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a:txBody>
                    <a:bodyPr/>
                    <a:lstStyle/>
                    <a:p>
                      <a:endParaRPr lang="en-GB"/>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solidFill>
                      <a:srgbClr val="1F3864"/>
                    </a:solidFill>
                  </a:tcPr>
                </a:tc>
                <a:tc>
                  <a:txBody>
                    <a:bodyPr/>
                    <a:lstStyle/>
                    <a:p>
                      <a:pPr lvl="0">
                        <a:buNone/>
                      </a:pPr>
                      <a:endParaRPr lang="en-GB"/>
                    </a:p>
                  </a:txBody>
                  <a:tcPr marL="68580" marR="68580" marT="0" marB="0" anchor="ctr">
                    <a:lnL w="12700">
                      <a:solidFill>
                        <a:srgbClr val="000000"/>
                      </a:solidFill>
                    </a:lnL>
                    <a:lnR w="12700">
                      <a:solidFill>
                        <a:srgbClr val="000000"/>
                      </a:solidFill>
                    </a:lnR>
                    <a:lnT w="12700">
                      <a:solidFill>
                        <a:srgbClr val="000000"/>
                      </a:solidFill>
                    </a:lnT>
                    <a:solidFill>
                      <a:srgbClr val="1F3864"/>
                    </a:solidFill>
                  </a:tcPr>
                </a:tc>
                <a:tc>
                  <a:txBody>
                    <a:bodyPr/>
                    <a:lstStyle/>
                    <a:p>
                      <a:pPr algn="l"/>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solidFill>
                      <a:srgbClr val="1F3864"/>
                    </a:solidFill>
                  </a:tcPr>
                </a:tc>
                <a:extLst>
                  <a:ext uri="{0D108BD9-81ED-4DB2-BD59-A6C34878D82A}">
                    <a16:rowId xmlns:a16="http://schemas.microsoft.com/office/drawing/2014/main" val="3252339733"/>
                  </a:ext>
                </a:extLst>
              </a:tr>
              <a:tr h="428712">
                <a:tc>
                  <a:txBody>
                    <a:bodyPr/>
                    <a:lstStyle/>
                    <a:p>
                      <a:pPr algn="ctr"/>
                      <a:r>
                        <a:rPr lang="en-GB" sz="1000">
                          <a:effectLst/>
                          <a:latin typeface="Calibri"/>
                          <a:ea typeface="Calibri"/>
                          <a:cs typeface="Calibri"/>
                        </a:rPr>
                        <a:t>g</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l">
                        <a:lnSpc>
                          <a:spcPct val="100000"/>
                        </a:lnSpc>
                        <a:spcBef>
                          <a:spcPts val="0"/>
                        </a:spcBef>
                        <a:spcAft>
                          <a:spcPts val="0"/>
                        </a:spcAft>
                        <a:buNone/>
                      </a:pPr>
                      <a:r>
                        <a:rPr lang="en-GB" sz="1000" b="0" i="0" u="none" strike="noStrike" noProof="0">
                          <a:solidFill>
                            <a:srgbClr val="000000"/>
                          </a:solidFill>
                          <a:effectLst/>
                          <a:latin typeface="Calibri"/>
                        </a:rPr>
                        <a:t>Establish annual self-assessment process to review Disability Confidence Level 2, whilst developing a plan to attain level 3 by March 2025.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1000">
                          <a:effectLst/>
                          <a:latin typeface="Calibri"/>
                          <a:cs typeface="Times New Roman"/>
                        </a:rPr>
                        <a:t>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tc>
                  <a:txBody>
                    <a:bodyPr/>
                    <a:lstStyle/>
                    <a:p>
                      <a:pPr lvl="0" algn="ctr">
                        <a:buNone/>
                      </a:pPr>
                      <a:r>
                        <a:rPr lang="en-GB" sz="1000">
                          <a:effectLst/>
                          <a:latin typeface="Calibri"/>
                          <a:cs typeface="Times New Roman"/>
                        </a:rPr>
                        <a:t>Head of Equity, Diversity and Inclusion</a:t>
                      </a:r>
                    </a:p>
                  </a:txBody>
                  <a:tcPr marL="68580" marR="68580" marT="0" marB="0" anchor="ctr">
                    <a:lnL w="12700">
                      <a:solidFill>
                        <a:srgbClr val="000000"/>
                      </a:solidFill>
                    </a:lnL>
                    <a:lnR w="12700">
                      <a:solidFill>
                        <a:srgbClr val="000000"/>
                      </a:solidFill>
                    </a:lnR>
                    <a:lnB w="12700">
                      <a:solidFill>
                        <a:srgbClr val="000000"/>
                      </a:solidFill>
                    </a:lnB>
                  </a:tcPr>
                </a:tc>
                <a:tc>
                  <a:txBody>
                    <a:bodyPr/>
                    <a:lstStyle/>
                    <a:p>
                      <a:pPr algn="l"/>
                      <a:r>
                        <a:rPr lang="en-GB" sz="1000">
                          <a:effectLst/>
                          <a:latin typeface="+mn-lt"/>
                          <a:cs typeface="Times New Roman"/>
                        </a:rPr>
                        <a:t>ELFT completed the first review for Disability Confident Level 2, with input from People &amp; Culture, Resourcing and People Development. The Trust will create a plan to attain Disability Confident Level 3 (Leader) by March 2026, aligning all actions with WDES.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35884484"/>
                  </a:ext>
                </a:extLst>
              </a:tr>
            </a:tbl>
          </a:graphicData>
        </a:graphic>
      </p:graphicFrame>
      <p:sp>
        <p:nvSpPr>
          <p:cNvPr id="2" name="TextBox 1">
            <a:extLst>
              <a:ext uri="{FF2B5EF4-FFF2-40B4-BE49-F238E27FC236}">
                <a16:creationId xmlns:a16="http://schemas.microsoft.com/office/drawing/2014/main" id="{89D51134-3BB8-D071-E22A-760A6DCA7450}"/>
              </a:ext>
            </a:extLst>
          </p:cNvPr>
          <p:cNvSpPr txBox="1"/>
          <p:nvPr/>
        </p:nvSpPr>
        <p:spPr>
          <a:xfrm>
            <a:off x="226852" y="174634"/>
            <a:ext cx="10455968" cy="892552"/>
          </a:xfrm>
          <a:prstGeom prst="rect">
            <a:avLst/>
          </a:prstGeom>
          <a:noFill/>
        </p:spPr>
        <p:txBody>
          <a:bodyPr wrap="square" lIns="91440" tIns="45720" rIns="91440" bIns="45720" anchor="t">
            <a:spAutoFit/>
          </a:bodyPr>
          <a:lstStyle/>
          <a:p>
            <a:r>
              <a:rPr lang="en-GB" sz="2400" b="1">
                <a:solidFill>
                  <a:srgbClr val="1E477C"/>
                </a:solidFill>
                <a:latin typeface="Poppins"/>
                <a:cs typeface="Poppins"/>
              </a:rPr>
              <a:t>Review of 2024 Action Plan</a:t>
            </a:r>
            <a:endParaRPr lang="en-US"/>
          </a:p>
          <a:p>
            <a:r>
              <a:rPr lang="en-GB" sz="1400">
                <a:latin typeface="Calibri"/>
                <a:ea typeface="Calibri"/>
                <a:cs typeface="Calibri"/>
              </a:rPr>
              <a:t>Below is a list of actions that have been successfully completed or launched. Outstanding actions that have not been completed in the year it was identified are added as overdue to the next year’s action plan and will be prioritised to ensure timely completion.</a:t>
            </a:r>
            <a:endParaRPr lang="en-GB">
              <a:latin typeface="Calibri"/>
              <a:ea typeface="Calibri"/>
              <a:cs typeface="Calibri"/>
            </a:endParaRPr>
          </a:p>
        </p:txBody>
      </p:sp>
      <p:sp>
        <p:nvSpPr>
          <p:cNvPr id="6" name="TextBox 5">
            <a:extLst>
              <a:ext uri="{FF2B5EF4-FFF2-40B4-BE49-F238E27FC236}">
                <a16:creationId xmlns:a16="http://schemas.microsoft.com/office/drawing/2014/main" id="{817D50E0-829C-2F74-B47D-588168F78ADA}"/>
              </a:ext>
            </a:extLst>
          </p:cNvPr>
          <p:cNvSpPr txBox="1"/>
          <p:nvPr/>
        </p:nvSpPr>
        <p:spPr>
          <a:xfrm>
            <a:off x="11842988" y="6488668"/>
            <a:ext cx="349012" cy="369332"/>
          </a:xfrm>
          <a:prstGeom prst="rect">
            <a:avLst/>
          </a:prstGeom>
          <a:noFill/>
        </p:spPr>
        <p:txBody>
          <a:bodyPr wrap="square" lIns="91440" tIns="45720" rIns="91440" bIns="45720" anchor="t">
            <a:spAutoFit/>
          </a:bodyPr>
          <a:lstStyle/>
          <a:p>
            <a:pPr algn="ctr"/>
            <a:r>
              <a:rPr lang="en-GB" b="1">
                <a:solidFill>
                  <a:srgbClr val="1E477C"/>
                </a:solidFill>
                <a:latin typeface="Poppins"/>
                <a:cs typeface="Poppins"/>
              </a:rPr>
              <a:t>7</a:t>
            </a:r>
          </a:p>
        </p:txBody>
      </p:sp>
    </p:spTree>
    <p:extLst>
      <p:ext uri="{BB962C8B-B14F-4D97-AF65-F5344CB8AC3E}">
        <p14:creationId xmlns:p14="http://schemas.microsoft.com/office/powerpoint/2010/main" val="36694314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8428C-B089-6121-7DDA-FFF90AD91B50}"/>
              </a:ext>
            </a:extLst>
          </p:cNvPr>
          <p:cNvSpPr>
            <a:spLocks noGrp="1"/>
          </p:cNvSpPr>
          <p:nvPr>
            <p:ph type="ctrTitle"/>
          </p:nvPr>
        </p:nvSpPr>
        <p:spPr>
          <a:xfrm>
            <a:off x="1748151" y="976938"/>
            <a:ext cx="9263449" cy="2892126"/>
          </a:xfrm>
        </p:spPr>
        <p:txBody>
          <a:bodyPr>
            <a:normAutofit fontScale="90000"/>
          </a:bodyPr>
          <a:lstStyle/>
          <a:p>
            <a:br>
              <a:rPr lang="en-GB" sz="7200" b="1"/>
            </a:br>
            <a:r>
              <a:rPr lang="en-GB" sz="7200" b="1">
                <a:solidFill>
                  <a:schemeClr val="bg1"/>
                </a:solidFill>
              </a:rPr>
              <a:t>Workforce Disability Equality Standard </a:t>
            </a:r>
            <a:br>
              <a:rPr lang="en-GB" sz="7200" b="1"/>
            </a:br>
            <a:r>
              <a:rPr lang="en-GB" sz="7200" b="1">
                <a:solidFill>
                  <a:schemeClr val="bg1"/>
                </a:solidFill>
              </a:rPr>
              <a:t>(WDES) 2025</a:t>
            </a:r>
          </a:p>
        </p:txBody>
      </p:sp>
      <p:sp>
        <p:nvSpPr>
          <p:cNvPr id="4" name="TextBox 3">
            <a:extLst>
              <a:ext uri="{FF2B5EF4-FFF2-40B4-BE49-F238E27FC236}">
                <a16:creationId xmlns:a16="http://schemas.microsoft.com/office/drawing/2014/main" id="{617FC779-3D04-417C-74F9-FB60D9BB1DBD}"/>
              </a:ext>
            </a:extLst>
          </p:cNvPr>
          <p:cNvSpPr txBox="1"/>
          <p:nvPr/>
        </p:nvSpPr>
        <p:spPr>
          <a:xfrm>
            <a:off x="281353" y="207497"/>
            <a:ext cx="3108961" cy="769441"/>
          </a:xfrm>
          <a:prstGeom prst="rect">
            <a:avLst/>
          </a:prstGeom>
          <a:noFill/>
        </p:spPr>
        <p:txBody>
          <a:bodyPr wrap="square" rtlCol="0">
            <a:spAutoFit/>
          </a:bodyPr>
          <a:lstStyle/>
          <a:p>
            <a:r>
              <a:rPr lang="en-GB" sz="4400">
                <a:solidFill>
                  <a:schemeClr val="bg1"/>
                </a:solidFill>
              </a:rPr>
              <a:t>Appendix A</a:t>
            </a:r>
          </a:p>
        </p:txBody>
      </p:sp>
      <p:sp>
        <p:nvSpPr>
          <p:cNvPr id="3" name="TextBox 2">
            <a:extLst>
              <a:ext uri="{FF2B5EF4-FFF2-40B4-BE49-F238E27FC236}">
                <a16:creationId xmlns:a16="http://schemas.microsoft.com/office/drawing/2014/main" id="{BE7C04DD-FFA6-2B23-1ABE-797E40A87015}"/>
              </a:ext>
            </a:extLst>
          </p:cNvPr>
          <p:cNvSpPr txBox="1"/>
          <p:nvPr/>
        </p:nvSpPr>
        <p:spPr>
          <a:xfrm>
            <a:off x="11752942" y="6468169"/>
            <a:ext cx="349012" cy="369332"/>
          </a:xfrm>
          <a:prstGeom prst="rect">
            <a:avLst/>
          </a:prstGeom>
          <a:noFill/>
        </p:spPr>
        <p:txBody>
          <a:bodyPr wrap="square" lIns="91440" tIns="45720" rIns="91440" bIns="45720" anchor="t">
            <a:spAutoFit/>
          </a:bodyPr>
          <a:lstStyle/>
          <a:p>
            <a:r>
              <a:rPr lang="en-GB" b="1">
                <a:solidFill>
                  <a:schemeClr val="bg1"/>
                </a:solidFill>
                <a:latin typeface="Poppins"/>
                <a:cs typeface="Poppins"/>
              </a:rPr>
              <a:t>8</a:t>
            </a:r>
          </a:p>
        </p:txBody>
      </p:sp>
      <p:sp>
        <p:nvSpPr>
          <p:cNvPr id="5" name="TextBox 4">
            <a:extLst>
              <a:ext uri="{FF2B5EF4-FFF2-40B4-BE49-F238E27FC236}">
                <a16:creationId xmlns:a16="http://schemas.microsoft.com/office/drawing/2014/main" id="{F25E5965-F085-631E-9684-2EDBDFFAE305}"/>
              </a:ext>
            </a:extLst>
          </p:cNvPr>
          <p:cNvSpPr txBox="1"/>
          <p:nvPr/>
        </p:nvSpPr>
        <p:spPr>
          <a:xfrm>
            <a:off x="0" y="4124805"/>
            <a:ext cx="12193761" cy="135421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600" b="1">
                <a:solidFill>
                  <a:schemeClr val="bg1"/>
                </a:solidFill>
                <a:ea typeface="Calibri"/>
                <a:cs typeface="Calibri"/>
              </a:rPr>
              <a:t>The data in the tables have been </a:t>
            </a:r>
            <a:r>
              <a:rPr lang="en-US" sz="1600" b="1" err="1">
                <a:solidFill>
                  <a:schemeClr val="bg1"/>
                </a:solidFill>
                <a:ea typeface="Calibri"/>
                <a:cs typeface="Calibri"/>
              </a:rPr>
              <a:t>categorised</a:t>
            </a:r>
            <a:r>
              <a:rPr lang="en-US" sz="1600" b="1">
                <a:solidFill>
                  <a:schemeClr val="bg1"/>
                </a:solidFill>
                <a:ea typeface="Calibri"/>
                <a:cs typeface="Calibri"/>
              </a:rPr>
              <a:t> as the following:</a:t>
            </a:r>
            <a:endParaRPr lang="en-US">
              <a:solidFill>
                <a:schemeClr val="bg1"/>
              </a:solidFill>
              <a:ea typeface="Calibri"/>
              <a:cs typeface="Calibri"/>
            </a:endParaRPr>
          </a:p>
          <a:p>
            <a:pPr algn="ctr"/>
            <a:endParaRPr lang="en-US" sz="1600">
              <a:solidFill>
                <a:schemeClr val="bg1"/>
              </a:solidFill>
              <a:ea typeface="Calibri"/>
              <a:cs typeface="Calibri"/>
            </a:endParaRPr>
          </a:p>
          <a:p>
            <a:pPr algn="ctr"/>
            <a:r>
              <a:rPr lang="en-US" sz="1600" b="1">
                <a:solidFill>
                  <a:schemeClr val="bg1"/>
                </a:solidFill>
                <a:ea typeface="Calibri"/>
                <a:cs typeface="Calibri"/>
              </a:rPr>
              <a:t>Metric 1 &amp; 10:</a:t>
            </a:r>
            <a:r>
              <a:rPr lang="en-US" sz="1600">
                <a:solidFill>
                  <a:schemeClr val="bg1"/>
                </a:solidFill>
                <a:ea typeface="Calibri"/>
                <a:cs typeface="Calibri"/>
              </a:rPr>
              <a:t> Difference is calculated by a variation of 0.5% above or below Trust average in disabled representation.</a:t>
            </a:r>
          </a:p>
          <a:p>
            <a:pPr algn="ctr"/>
            <a:endParaRPr lang="en-US">
              <a:solidFill>
                <a:schemeClr val="bg1"/>
              </a:solidFill>
              <a:ea typeface="Calibri"/>
              <a:cs typeface="Calibri"/>
            </a:endParaRPr>
          </a:p>
          <a:p>
            <a:pPr algn="ctr"/>
            <a:r>
              <a:rPr lang="en-US" sz="1600" b="1">
                <a:solidFill>
                  <a:schemeClr val="bg1"/>
                </a:solidFill>
                <a:ea typeface="Calibri"/>
                <a:cs typeface="Calibri"/>
              </a:rPr>
              <a:t>Metric 2-9: </a:t>
            </a:r>
            <a:r>
              <a:rPr lang="en-US" sz="1600">
                <a:solidFill>
                  <a:schemeClr val="bg1"/>
                </a:solidFill>
                <a:ea typeface="Calibri"/>
                <a:cs typeface="Calibri"/>
              </a:rPr>
              <a:t>Equity Gap is calculated by difference in experience between disabled and non-disabled staff compared to previous year.</a:t>
            </a:r>
          </a:p>
        </p:txBody>
      </p:sp>
    </p:spTree>
    <p:extLst>
      <p:ext uri="{BB962C8B-B14F-4D97-AF65-F5344CB8AC3E}">
        <p14:creationId xmlns:p14="http://schemas.microsoft.com/office/powerpoint/2010/main" val="32943455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9A804290-C958-4912-B9EE-221207E9436C}"/>
              </a:ext>
            </a:extLst>
          </p:cNvPr>
          <p:cNvSpPr txBox="1"/>
          <p:nvPr/>
        </p:nvSpPr>
        <p:spPr>
          <a:xfrm>
            <a:off x="615198" y="232359"/>
            <a:ext cx="10410436" cy="1477328"/>
          </a:xfrm>
          <a:prstGeom prst="rect">
            <a:avLst/>
          </a:prstGeom>
          <a:noFill/>
        </p:spPr>
        <p:txBody>
          <a:bodyPr wrap="square">
            <a:spAutoFit/>
          </a:bodyPr>
          <a:lstStyle/>
          <a:p>
            <a:r>
              <a:rPr lang="en-GB" sz="1600" b="1">
                <a:solidFill>
                  <a:srgbClr val="1E477C"/>
                </a:solidFill>
                <a:effectLst/>
                <a:latin typeface="Calibri" panose="020F0502020204030204" pitchFamily="34" charset="0"/>
                <a:ea typeface="Times New Roman" panose="02020603050405020304" pitchFamily="18" charset="0"/>
              </a:rPr>
              <a:t>WORKFORCE DISABILITY EQUALITY STANDARD (WDES) REPORT </a:t>
            </a:r>
            <a:endParaRPr lang="en-GB" sz="1200">
              <a:effectLst/>
              <a:latin typeface="Times New Roman" panose="02020603050405020304" pitchFamily="18" charset="0"/>
              <a:ea typeface="Times New Roman" panose="02020603050405020304" pitchFamily="18" charset="0"/>
            </a:endParaRPr>
          </a:p>
          <a:p>
            <a:endParaRPr lang="en-GB" sz="1800" b="1">
              <a:solidFill>
                <a:srgbClr val="1E477C"/>
              </a:solidFill>
              <a:effectLst/>
              <a:latin typeface="Calibri" panose="020F0502020204030204" pitchFamily="34" charset="0"/>
              <a:ea typeface="Times New Roman" panose="02020603050405020304" pitchFamily="18" charset="0"/>
            </a:endParaRPr>
          </a:p>
          <a:p>
            <a:r>
              <a:rPr lang="en-GB" sz="2400" b="1">
                <a:solidFill>
                  <a:srgbClr val="1E477C"/>
                </a:solidFill>
                <a:effectLst/>
                <a:latin typeface="Calibri" panose="020F0502020204030204" pitchFamily="34" charset="0"/>
                <a:ea typeface="Times New Roman" panose="02020603050405020304" pitchFamily="18" charset="0"/>
              </a:rPr>
              <a:t>Workforce </a:t>
            </a:r>
            <a:r>
              <a:rPr lang="en-GB" sz="2400" b="1">
                <a:solidFill>
                  <a:srgbClr val="1E477C"/>
                </a:solidFill>
                <a:latin typeface="Calibri" panose="020F0502020204030204" pitchFamily="34" charset="0"/>
                <a:ea typeface="Times New Roman" panose="02020603050405020304" pitchFamily="18" charset="0"/>
              </a:rPr>
              <a:t>M</a:t>
            </a:r>
            <a:r>
              <a:rPr lang="en-GB" sz="2400" b="1">
                <a:solidFill>
                  <a:srgbClr val="1E477C"/>
                </a:solidFill>
                <a:effectLst/>
                <a:latin typeface="Calibri" panose="020F0502020204030204" pitchFamily="34" charset="0"/>
                <a:ea typeface="Times New Roman" panose="02020603050405020304" pitchFamily="18" charset="0"/>
              </a:rPr>
              <a:t>etric 1</a:t>
            </a:r>
          </a:p>
          <a:p>
            <a:r>
              <a:rPr lang="en-GB" sz="1600">
                <a:latin typeface="ArialMT"/>
              </a:rPr>
              <a:t>The following m</a:t>
            </a:r>
            <a:r>
              <a:rPr lang="en-GB" sz="1600">
                <a:effectLst/>
                <a:latin typeface="ArialMT"/>
              </a:rPr>
              <a:t>etric </a:t>
            </a:r>
            <a:r>
              <a:rPr lang="en-GB" sz="1600">
                <a:latin typeface="ArialMT"/>
              </a:rPr>
              <a:t>shows the representation of</a:t>
            </a:r>
            <a:r>
              <a:rPr lang="en-GB" sz="1600">
                <a:effectLst/>
                <a:latin typeface="ArialMT"/>
              </a:rPr>
              <a:t> Disabled staff. Definitions are based on Electronic Staff Record (ESR) occupation codes, with the exception of medical and dental staff, which are based upon grade codes. </a:t>
            </a:r>
            <a:endParaRPr lang="en-GB" sz="2000"/>
          </a:p>
        </p:txBody>
      </p:sp>
      <p:pic>
        <p:nvPicPr>
          <p:cNvPr id="13" name="Picture 12" descr="Logo&#10;&#10;Description automatically generated">
            <a:extLst>
              <a:ext uri="{FF2B5EF4-FFF2-40B4-BE49-F238E27FC236}">
                <a16:creationId xmlns:a16="http://schemas.microsoft.com/office/drawing/2014/main" id="{4D8A5672-8C76-EB0D-EC75-6AC2195886F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36934" y="0"/>
            <a:ext cx="2065020" cy="1148715"/>
          </a:xfrm>
          <a:prstGeom prst="rect">
            <a:avLst/>
          </a:prstGeom>
        </p:spPr>
      </p:pic>
      <p:graphicFrame>
        <p:nvGraphicFramePr>
          <p:cNvPr id="3" name="Table 2">
            <a:extLst>
              <a:ext uri="{FF2B5EF4-FFF2-40B4-BE49-F238E27FC236}">
                <a16:creationId xmlns:a16="http://schemas.microsoft.com/office/drawing/2014/main" id="{C3BCEB8C-AC05-DF9B-5F57-96325C7E6A25}"/>
              </a:ext>
            </a:extLst>
          </p:cNvPr>
          <p:cNvGraphicFramePr>
            <a:graphicFrameLocks noGrp="1"/>
          </p:cNvGraphicFramePr>
          <p:nvPr>
            <p:extLst>
              <p:ext uri="{D42A27DB-BD31-4B8C-83A1-F6EECF244321}">
                <p14:modId xmlns:p14="http://schemas.microsoft.com/office/powerpoint/2010/main" val="3667011408"/>
              </p:ext>
            </p:extLst>
          </p:nvPr>
        </p:nvGraphicFramePr>
        <p:xfrm>
          <a:off x="619589" y="1684825"/>
          <a:ext cx="10912989" cy="4846320"/>
        </p:xfrm>
        <a:graphic>
          <a:graphicData uri="http://schemas.openxmlformats.org/drawingml/2006/table">
            <a:tbl>
              <a:tblPr firstRow="1" firstCol="1" bandRow="1"/>
              <a:tblGrid>
                <a:gridCol w="2284976">
                  <a:extLst>
                    <a:ext uri="{9D8B030D-6E8A-4147-A177-3AD203B41FA5}">
                      <a16:colId xmlns:a16="http://schemas.microsoft.com/office/drawing/2014/main" val="2385023265"/>
                    </a:ext>
                  </a:extLst>
                </a:gridCol>
                <a:gridCol w="1963270">
                  <a:extLst>
                    <a:ext uri="{9D8B030D-6E8A-4147-A177-3AD203B41FA5}">
                      <a16:colId xmlns:a16="http://schemas.microsoft.com/office/drawing/2014/main" val="4123656485"/>
                    </a:ext>
                  </a:extLst>
                </a:gridCol>
                <a:gridCol w="701841">
                  <a:extLst>
                    <a:ext uri="{9D8B030D-6E8A-4147-A177-3AD203B41FA5}">
                      <a16:colId xmlns:a16="http://schemas.microsoft.com/office/drawing/2014/main" val="2187863912"/>
                    </a:ext>
                  </a:extLst>
                </a:gridCol>
                <a:gridCol w="641684">
                  <a:extLst>
                    <a:ext uri="{9D8B030D-6E8A-4147-A177-3AD203B41FA5}">
                      <a16:colId xmlns:a16="http://schemas.microsoft.com/office/drawing/2014/main" val="698827366"/>
                    </a:ext>
                  </a:extLst>
                </a:gridCol>
                <a:gridCol w="719577">
                  <a:extLst>
                    <a:ext uri="{9D8B030D-6E8A-4147-A177-3AD203B41FA5}">
                      <a16:colId xmlns:a16="http://schemas.microsoft.com/office/drawing/2014/main" val="4211151246"/>
                    </a:ext>
                  </a:extLst>
                </a:gridCol>
                <a:gridCol w="363615">
                  <a:extLst>
                    <a:ext uri="{9D8B030D-6E8A-4147-A177-3AD203B41FA5}">
                      <a16:colId xmlns:a16="http://schemas.microsoft.com/office/drawing/2014/main" val="1803633858"/>
                    </a:ext>
                  </a:extLst>
                </a:gridCol>
                <a:gridCol w="4238026">
                  <a:extLst>
                    <a:ext uri="{9D8B030D-6E8A-4147-A177-3AD203B41FA5}">
                      <a16:colId xmlns:a16="http://schemas.microsoft.com/office/drawing/2014/main" val="2499827152"/>
                    </a:ext>
                  </a:extLst>
                </a:gridCol>
              </a:tblGrid>
              <a:tr h="205120">
                <a:tc gridSpan="2">
                  <a:txBody>
                    <a:bodyPr/>
                    <a:lstStyle/>
                    <a:p>
                      <a:pPr fontAlgn="base"/>
                      <a:r>
                        <a:rPr lang="en-GB" sz="1600" b="1">
                          <a:solidFill>
                            <a:srgbClr val="FFFFFF"/>
                          </a:solidFill>
                          <a:effectLst/>
                          <a:latin typeface="Calibri"/>
                          <a:ea typeface="Times New Roman" panose="02020603050405020304" pitchFamily="18" charset="0"/>
                          <a:cs typeface="Calibri"/>
                        </a:rPr>
                        <a:t>Metric 1 - Staff Representation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hMerge="1">
                  <a:txBody>
                    <a:bodyPr/>
                    <a:lstStyle/>
                    <a:p>
                      <a:endParaRPr lang="en-GB"/>
                    </a:p>
                  </a:txBody>
                  <a:tcPr/>
                </a:tc>
                <a:tc>
                  <a:txBody>
                    <a:bodyPr/>
                    <a:lstStyle/>
                    <a:p>
                      <a:pPr algn="ctr" fontAlgn="base"/>
                      <a:r>
                        <a:rPr lang="en-GB" sz="1600" b="1">
                          <a:solidFill>
                            <a:srgbClr val="FFFFFF"/>
                          </a:solidFill>
                          <a:effectLst/>
                          <a:latin typeface="Calibri"/>
                          <a:ea typeface="Times New Roman" panose="02020603050405020304" pitchFamily="18" charset="0"/>
                          <a:cs typeface="Calibri"/>
                        </a:rPr>
                        <a:t>2023</a:t>
                      </a:r>
                      <a:endParaRPr lang="en-GB" sz="1600">
                        <a:effectLst/>
                        <a:latin typeface="Times New Roman"/>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a:txBody>
                    <a:bodyPr/>
                    <a:lstStyle/>
                    <a:p>
                      <a:pPr algn="ctr" fontAlgn="base"/>
                      <a:r>
                        <a:rPr lang="en-GB" sz="1600" b="1">
                          <a:solidFill>
                            <a:srgbClr val="FFFFFF"/>
                          </a:solidFill>
                          <a:effectLst/>
                          <a:latin typeface="Calibri"/>
                          <a:ea typeface="Times New Roman" panose="02020603050405020304" pitchFamily="18" charset="0"/>
                          <a:cs typeface="Calibri"/>
                        </a:rPr>
                        <a:t>2024</a:t>
                      </a:r>
                      <a:endParaRPr lang="en-GB" sz="1600">
                        <a:effectLst/>
                        <a:latin typeface="Times New Roman"/>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a:txBody>
                    <a:bodyPr/>
                    <a:lstStyle/>
                    <a:p>
                      <a:pPr algn="ctr" fontAlgn="base"/>
                      <a:r>
                        <a:rPr lang="en-GB" sz="1600" b="1" kern="1200">
                          <a:solidFill>
                            <a:srgbClr val="FFFFFF"/>
                          </a:solidFill>
                          <a:effectLst/>
                          <a:latin typeface="Calibri"/>
                          <a:ea typeface="Calibri"/>
                          <a:cs typeface="Calibri"/>
                        </a:rPr>
                        <a:t>2025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a:txBody>
                    <a:bodyPr/>
                    <a:lstStyle/>
                    <a:p>
                      <a:pPr fontAlgn="base"/>
                      <a:endParaRPr lang="en-GB" sz="1800">
                        <a:effectLst/>
                        <a:latin typeface="Calibri"/>
                        <a:ea typeface="Calibri" panose="020F0502020204030204" pitchFamily="34" charset="0"/>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a:txBody>
                    <a:bodyPr/>
                    <a:lstStyle/>
                    <a:p>
                      <a:pPr fontAlgn="base"/>
                      <a:r>
                        <a:rPr lang="en-GB" sz="1600" b="1">
                          <a:solidFill>
                            <a:srgbClr val="FFFFFF"/>
                          </a:solidFill>
                          <a:effectLst/>
                          <a:latin typeface="Calibri"/>
                          <a:ea typeface="Times New Roman" panose="02020603050405020304" pitchFamily="18" charset="0"/>
                          <a:cs typeface="Calibri"/>
                        </a:rPr>
                        <a:t>Comment</a:t>
                      </a:r>
                      <a:endParaRPr lang="en-GB" sz="1800">
                        <a:effectLst/>
                        <a:latin typeface="Times New Roman"/>
                        <a:ea typeface="Calibri" panose="020F0502020204030204" pitchFamily="34" charset="0"/>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extLst>
                  <a:ext uri="{0D108BD9-81ED-4DB2-BD59-A6C34878D82A}">
                    <a16:rowId xmlns:a16="http://schemas.microsoft.com/office/drawing/2014/main" val="1803673997"/>
                  </a:ext>
                </a:extLst>
              </a:tr>
              <a:tr h="314321">
                <a:tc rowSpan="12">
                  <a:txBody>
                    <a:bodyPr/>
                    <a:lstStyle/>
                    <a:p>
                      <a:pPr fontAlgn="base"/>
                      <a:endParaRPr lang="en-GB" sz="1400">
                        <a:effectLst/>
                        <a:latin typeface="Calibri"/>
                        <a:ea typeface="Calibri" panose="020F0502020204030204" pitchFamily="34" charset="0"/>
                        <a:cs typeface="Calibri"/>
                      </a:endParaRPr>
                    </a:p>
                    <a:p>
                      <a:pPr fontAlgn="base"/>
                      <a:endParaRPr lang="en-GB"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fontAlgn="base"/>
                      <a:endParaRPr lang="en-GB" sz="1400">
                        <a:effectLst/>
                        <a:latin typeface="Calibri" panose="020F0502020204030204" pitchFamily="34" charset="0"/>
                        <a:ea typeface="Calibri" panose="020F0502020204030204" pitchFamily="34" charset="0"/>
                        <a:cs typeface="Times New Roman" panose="02020603050405020304" pitchFamily="18" charset="0"/>
                      </a:endParaRPr>
                    </a:p>
                    <a:p>
                      <a:pPr fontAlgn="base"/>
                      <a:r>
                        <a:rPr lang="en-GB" sz="1200">
                          <a:solidFill>
                            <a:srgbClr val="000000"/>
                          </a:solidFill>
                          <a:effectLst/>
                          <a:latin typeface="Calibri"/>
                          <a:ea typeface="Times New Roman" panose="02020603050405020304" pitchFamily="18" charset="0"/>
                          <a:cs typeface="Calibri"/>
                        </a:rPr>
                        <a:t>Percentage of staff in each of the </a:t>
                      </a:r>
                      <a:r>
                        <a:rPr lang="en-GB" sz="1200" err="1">
                          <a:solidFill>
                            <a:srgbClr val="000000"/>
                          </a:solidFill>
                          <a:effectLst/>
                          <a:latin typeface="Calibri"/>
                          <a:ea typeface="Times New Roman" panose="02020603050405020304" pitchFamily="18" charset="0"/>
                          <a:cs typeface="Calibri"/>
                        </a:rPr>
                        <a:t>AfC</a:t>
                      </a:r>
                      <a:r>
                        <a:rPr lang="en-GB" sz="1200">
                          <a:solidFill>
                            <a:srgbClr val="000000"/>
                          </a:solidFill>
                          <a:effectLst/>
                          <a:latin typeface="Calibri"/>
                          <a:ea typeface="Times New Roman" panose="02020603050405020304" pitchFamily="18" charset="0"/>
                          <a:cs typeface="Calibri"/>
                        </a:rPr>
                        <a:t> bands 1 - 9 or medical and dental subgroups and VSM (including executive board members) compared with the percentage of staff in the overall workforce.</a:t>
                      </a:r>
                      <a:endParaRPr lang="en-GB" sz="1400">
                        <a:effectLst/>
                        <a:latin typeface="Times New Roman"/>
                        <a:ea typeface="Calibri" panose="020F0502020204030204" pitchFamily="34" charset="0"/>
                        <a:cs typeface="Calibri"/>
                      </a:endParaRPr>
                    </a:p>
                    <a:p>
                      <a:pPr fontAlgn="base"/>
                      <a:endParaRPr lang="en-GB" sz="1400">
                        <a:effectLst/>
                        <a:latin typeface="Calibri"/>
                        <a:ea typeface="Calibri" panose="020F0502020204030204" pitchFamily="34" charset="0"/>
                        <a:cs typeface="Calibri"/>
                      </a:endParaRPr>
                    </a:p>
                    <a:p>
                      <a:pPr fontAlgn="base"/>
                      <a:endParaRPr lang="en-GB" sz="1400">
                        <a:effectLst/>
                        <a:latin typeface="Calibri"/>
                        <a:ea typeface="Calibri" panose="020F0502020204030204" pitchFamily="34" charset="0"/>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fontAlgn="base"/>
                      <a:r>
                        <a:rPr lang="en-GB" sz="1200">
                          <a:solidFill>
                            <a:srgbClr val="000000"/>
                          </a:solidFill>
                          <a:effectLst/>
                          <a:latin typeface="Calibri"/>
                          <a:ea typeface="Times New Roman" panose="02020603050405020304" pitchFamily="18" charset="0"/>
                          <a:cs typeface="Calibri"/>
                        </a:rPr>
                        <a:t>Overall Percentage of staff who are Disabled</a:t>
                      </a:r>
                      <a:endParaRPr lang="en-GB" sz="1400">
                        <a:effectLst/>
                        <a:latin typeface="Times New Roman"/>
                        <a:ea typeface="Calibri" panose="020F0502020204030204" pitchFamily="34" charset="0"/>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1400">
                          <a:solidFill>
                            <a:srgbClr val="000000"/>
                          </a:solidFill>
                          <a:effectLst/>
                          <a:latin typeface="+mn-lt"/>
                          <a:ea typeface="Times New Roman" panose="02020603050405020304" pitchFamily="18" charset="0"/>
                          <a:cs typeface="Calibri"/>
                        </a:rPr>
                        <a:t>7.30%</a:t>
                      </a:r>
                      <a:endParaRPr lang="en-GB" sz="1400">
                        <a:effectLst/>
                        <a:latin typeface="+mn-lt"/>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1400">
                          <a:effectLst/>
                          <a:latin typeface="+mn-lt"/>
                          <a:ea typeface="Calibri"/>
                          <a:cs typeface="Times New Roman"/>
                        </a:rPr>
                        <a:t>7.52%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effectLst/>
                          <a:latin typeface="Calibri"/>
                          <a:ea typeface="Calibri"/>
                          <a:cs typeface="Calibri"/>
                        </a:rPr>
                        <a:t>8.38%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100" b="1">
                          <a:solidFill>
                            <a:srgbClr val="00B050"/>
                          </a:solidFill>
                          <a:effectLst/>
                          <a:latin typeface="Calibri"/>
                          <a:ea typeface="Times New Roman" panose="02020603050405020304" pitchFamily="18" charset="0"/>
                          <a:cs typeface="Calibri"/>
                        </a:rPr>
                        <a:t>↑</a:t>
                      </a:r>
                      <a:endParaRPr lang="en-GB" sz="120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12">
                  <a:txBody>
                    <a:bodyPr/>
                    <a:lstStyle/>
                    <a:p>
                      <a:pPr lvl="0" algn="l">
                        <a:lnSpc>
                          <a:spcPct val="100000"/>
                        </a:lnSpc>
                        <a:spcBef>
                          <a:spcPts val="0"/>
                        </a:spcBef>
                        <a:spcAft>
                          <a:spcPts val="0"/>
                        </a:spcAft>
                        <a:buNone/>
                      </a:pPr>
                      <a:r>
                        <a:rPr lang="en-GB" sz="1200" b="0" i="0" u="none" strike="noStrike" noProof="0">
                          <a:solidFill>
                            <a:srgbClr val="000000"/>
                          </a:solidFill>
                          <a:effectLst/>
                          <a:latin typeface="Calibri"/>
                        </a:rPr>
                        <a:t>The overall percentage of staff declaring a disability has increased by almost 1% since 2024 reporting. Disabled representation among Non-Clinical staff is slightly higher than the workforce average at 9.5%, whereas disabled representation for Clinical staff is at 8.4%. </a:t>
                      </a:r>
                    </a:p>
                    <a:p>
                      <a:pPr lvl="0" algn="l">
                        <a:lnSpc>
                          <a:spcPct val="100000"/>
                        </a:lnSpc>
                        <a:spcBef>
                          <a:spcPts val="0"/>
                        </a:spcBef>
                        <a:spcAft>
                          <a:spcPts val="0"/>
                        </a:spcAft>
                        <a:buNone/>
                      </a:pPr>
                      <a:endParaRPr lang="en-GB" sz="1200" b="0" i="0" u="none" strike="noStrike" noProof="0">
                        <a:solidFill>
                          <a:srgbClr val="000000"/>
                        </a:solidFill>
                        <a:effectLst/>
                        <a:latin typeface="Calibri"/>
                      </a:endParaRPr>
                    </a:p>
                    <a:p>
                      <a:pPr lvl="0" algn="l">
                        <a:lnSpc>
                          <a:spcPct val="100000"/>
                        </a:lnSpc>
                        <a:spcBef>
                          <a:spcPts val="0"/>
                        </a:spcBef>
                        <a:spcAft>
                          <a:spcPts val="0"/>
                        </a:spcAft>
                        <a:buNone/>
                      </a:pPr>
                      <a:r>
                        <a:rPr lang="en-GB" sz="1200" b="0" i="0" u="none" strike="noStrike" noProof="0">
                          <a:solidFill>
                            <a:srgbClr val="000000"/>
                          </a:solidFill>
                          <a:effectLst/>
                          <a:latin typeface="Calibri"/>
                        </a:rPr>
                        <a:t>The largest increase in disabled representation was for Band 8c-VSM (Non-clinical) which increased to 10.1% in 2025, having decreased in 2024. All Non-Clinical Bands have higher disabled representation than the workforce average, with the highest percentages of disabled staff in Non-Clinical Band 8a-8b and Band 8c-VSM. </a:t>
                      </a:r>
                    </a:p>
                    <a:p>
                      <a:pPr lvl="0" algn="l">
                        <a:lnSpc>
                          <a:spcPct val="100000"/>
                        </a:lnSpc>
                        <a:spcBef>
                          <a:spcPts val="0"/>
                        </a:spcBef>
                        <a:spcAft>
                          <a:spcPts val="0"/>
                        </a:spcAft>
                        <a:buNone/>
                      </a:pPr>
                      <a:endParaRPr lang="en-GB" sz="1200" b="0" i="0" u="none" strike="noStrike" baseline="0" noProof="0">
                        <a:solidFill>
                          <a:srgbClr val="000000"/>
                        </a:solidFill>
                        <a:effectLst/>
                        <a:latin typeface="Calibri"/>
                      </a:endParaRPr>
                    </a:p>
                    <a:p>
                      <a:pPr lvl="0" algn="l">
                        <a:lnSpc>
                          <a:spcPct val="100000"/>
                        </a:lnSpc>
                        <a:spcBef>
                          <a:spcPts val="0"/>
                        </a:spcBef>
                        <a:spcAft>
                          <a:spcPts val="0"/>
                        </a:spcAft>
                        <a:buNone/>
                      </a:pPr>
                      <a:r>
                        <a:rPr lang="en-GB" sz="1200" b="0" i="0" u="none" strike="noStrike" baseline="0" noProof="0">
                          <a:solidFill>
                            <a:srgbClr val="000000"/>
                          </a:solidFill>
                          <a:effectLst/>
                          <a:latin typeface="Calibri"/>
                        </a:rPr>
                        <a:t>Since 2024, representation of disabled staff has increased in Non-Clinical Band 5 and above; and all Clinical Bands except Band 8a-8b, which is where disabled clinical representation starts to drop off. </a:t>
                      </a:r>
                      <a:r>
                        <a:rPr lang="en-GB" sz="1200" b="0" i="0" u="none" strike="noStrike" noProof="0">
                          <a:solidFill>
                            <a:srgbClr val="000000"/>
                          </a:solidFill>
                          <a:effectLst/>
                          <a:latin typeface="Calibri"/>
                        </a:rPr>
                        <a:t>Among Medical and Dental Consultants, ELFT has seen an increase in percentage of disabled staff, closer to the 2023 figure, but at 3.65%, this is less than half the workforce average.</a:t>
                      </a:r>
                      <a:endParaRPr lang="en-GB" sz="1400">
                        <a:effectLst/>
                        <a:latin typeface="Times New Roman"/>
                        <a:ea typeface="Calibri"/>
                        <a:cs typeface="Calibri"/>
                      </a:endParaRPr>
                    </a:p>
                    <a:p>
                      <a:pPr lvl="0" algn="l">
                        <a:lnSpc>
                          <a:spcPct val="100000"/>
                        </a:lnSpc>
                        <a:spcBef>
                          <a:spcPts val="0"/>
                        </a:spcBef>
                        <a:spcAft>
                          <a:spcPts val="0"/>
                        </a:spcAft>
                        <a:buNone/>
                      </a:pPr>
                      <a:endParaRPr lang="en-GB" sz="1200" b="0" i="0" u="none" strike="noStrike" noProof="0">
                        <a:solidFill>
                          <a:srgbClr val="000000"/>
                        </a:solidFill>
                        <a:effectLst/>
                        <a:latin typeface="Calibri"/>
                      </a:endParaRPr>
                    </a:p>
                    <a:p>
                      <a:pPr lvl="0" algn="l">
                        <a:lnSpc>
                          <a:spcPct val="100000"/>
                        </a:lnSpc>
                        <a:spcBef>
                          <a:spcPts val="0"/>
                        </a:spcBef>
                        <a:spcAft>
                          <a:spcPts val="0"/>
                        </a:spcAft>
                        <a:buNone/>
                      </a:pPr>
                      <a:r>
                        <a:rPr lang="en-GB" sz="1200" b="0" i="0" u="none" strike="noStrike" noProof="0">
                          <a:solidFill>
                            <a:srgbClr val="000000"/>
                          </a:solidFill>
                          <a:effectLst/>
                          <a:latin typeface="Calibri"/>
                        </a:rPr>
                        <a:t>There has been a decrease in disabled representation for Medical and Dental Non-Consultants and Trainees in this reporting cycle. Trainees are allocated to the Trust through external processes, which the Trust has no control over and are not subject to ELFT's internal recruitment practices.</a:t>
                      </a:r>
                      <a:endParaRPr lang="en-GB" sz="140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9293078"/>
                  </a:ext>
                </a:extLst>
              </a:tr>
              <a:tr h="308418">
                <a:tc vMerge="1">
                  <a:txBody>
                    <a:bodyPr/>
                    <a:lstStyle/>
                    <a:p>
                      <a:endParaRPr lang="en-GB"/>
                    </a:p>
                  </a:txBody>
                  <a:tcPr/>
                </a:tc>
                <a:tc>
                  <a:txBody>
                    <a:bodyPr/>
                    <a:lstStyle/>
                    <a:p>
                      <a:pPr fontAlgn="base"/>
                      <a:r>
                        <a:rPr lang="en-GB" sz="1200">
                          <a:solidFill>
                            <a:srgbClr val="000000"/>
                          </a:solidFill>
                          <a:effectLst/>
                          <a:latin typeface="Calibri"/>
                          <a:ea typeface="Times New Roman" panose="02020603050405020304" pitchFamily="18" charset="0"/>
                          <a:cs typeface="Calibri"/>
                        </a:rPr>
                        <a:t>Non-clinical Band 1 - 4</a:t>
                      </a:r>
                      <a:endParaRPr lang="en-GB" sz="1400">
                        <a:effectLst/>
                        <a:latin typeface="Times New Roman"/>
                        <a:ea typeface="Calibri" panose="020F0502020204030204" pitchFamily="34" charset="0"/>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mn-lt"/>
                          <a:ea typeface="Times New Roman" panose="02020603050405020304" pitchFamily="18" charset="0"/>
                          <a:cs typeface="Calibri"/>
                        </a:rPr>
                        <a:t>7.80%</a:t>
                      </a:r>
                      <a:endParaRPr lang="en-GB" sz="1400">
                        <a:effectLst/>
                        <a:latin typeface="+mn-lt"/>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effectLst/>
                          <a:latin typeface="+mn-lt"/>
                          <a:ea typeface="Calibri"/>
                          <a:cs typeface="Times New Roman"/>
                        </a:rPr>
                        <a:t>8.80%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effectLst/>
                          <a:latin typeface="Calibri"/>
                          <a:ea typeface="Calibri"/>
                          <a:cs typeface="Calibri"/>
                        </a:rPr>
                        <a:t>8.90%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100" b="1" i="0" u="none" strike="noStrike" noProof="0">
                          <a:solidFill>
                            <a:srgbClr val="00B050"/>
                          </a:solidFill>
                          <a:effectLst/>
                          <a:latin typeface="Calibri"/>
                        </a:rPr>
                        <a:t>↑</a:t>
                      </a:r>
                      <a:endParaRPr lang="en-US"/>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GB"/>
                    </a:p>
                  </a:txBody>
                  <a:tcPr/>
                </a:tc>
                <a:extLst>
                  <a:ext uri="{0D108BD9-81ED-4DB2-BD59-A6C34878D82A}">
                    <a16:rowId xmlns:a16="http://schemas.microsoft.com/office/drawing/2014/main" val="1613602635"/>
                  </a:ext>
                </a:extLst>
              </a:tr>
              <a:tr h="312108">
                <a:tc vMerge="1">
                  <a:txBody>
                    <a:bodyPr/>
                    <a:lstStyle/>
                    <a:p>
                      <a:endParaRPr lang="en-GB"/>
                    </a:p>
                  </a:txBody>
                  <a:tcPr/>
                </a:tc>
                <a:tc>
                  <a:txBody>
                    <a:bodyPr/>
                    <a:lstStyle/>
                    <a:p>
                      <a:pPr fontAlgn="base"/>
                      <a:r>
                        <a:rPr lang="en-GB" sz="1200">
                          <a:solidFill>
                            <a:srgbClr val="000000"/>
                          </a:solidFill>
                          <a:effectLst/>
                          <a:latin typeface="Calibri"/>
                          <a:ea typeface="Times New Roman" panose="02020603050405020304" pitchFamily="18" charset="0"/>
                          <a:cs typeface="Calibri"/>
                        </a:rPr>
                        <a:t>Non-clinical Band 5 - 7</a:t>
                      </a:r>
                      <a:endParaRPr lang="en-GB" sz="1400">
                        <a:effectLst/>
                        <a:latin typeface="Times New Roman"/>
                        <a:ea typeface="Calibri" panose="020F0502020204030204" pitchFamily="34" charset="0"/>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mn-lt"/>
                          <a:ea typeface="Times New Roman" panose="02020603050405020304" pitchFamily="18" charset="0"/>
                          <a:cs typeface="Calibri"/>
                        </a:rPr>
                        <a:t>9.70%</a:t>
                      </a:r>
                      <a:endParaRPr lang="en-GB" sz="1400">
                        <a:effectLst/>
                        <a:latin typeface="+mn-lt"/>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effectLst/>
                          <a:latin typeface="+mn-lt"/>
                          <a:ea typeface="Calibri"/>
                          <a:cs typeface="Times New Roman"/>
                        </a:rPr>
                        <a:t>8.80%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effectLst/>
                          <a:latin typeface="Calibri"/>
                          <a:ea typeface="Calibri"/>
                          <a:cs typeface="Calibri"/>
                        </a:rPr>
                        <a:t>9.40%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100" b="1" i="0" u="none" strike="noStrike" noProof="0">
                          <a:solidFill>
                            <a:srgbClr val="00B050"/>
                          </a:solidFill>
                          <a:effectLst/>
                          <a:latin typeface="Calibri"/>
                        </a:rPr>
                        <a:t>↑</a:t>
                      </a:r>
                      <a:endParaRPr lang="en-US"/>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GB"/>
                    </a:p>
                  </a:txBody>
                  <a:tcPr/>
                </a:tc>
                <a:extLst>
                  <a:ext uri="{0D108BD9-81ED-4DB2-BD59-A6C34878D82A}">
                    <a16:rowId xmlns:a16="http://schemas.microsoft.com/office/drawing/2014/main" val="3081244826"/>
                  </a:ext>
                </a:extLst>
              </a:tr>
              <a:tr h="303253">
                <a:tc vMerge="1">
                  <a:txBody>
                    <a:bodyPr/>
                    <a:lstStyle/>
                    <a:p>
                      <a:endParaRPr lang="en-GB"/>
                    </a:p>
                  </a:txBody>
                  <a:tcPr/>
                </a:tc>
                <a:tc>
                  <a:txBody>
                    <a:bodyPr/>
                    <a:lstStyle/>
                    <a:p>
                      <a:pPr fontAlgn="base"/>
                      <a:r>
                        <a:rPr lang="en-GB" sz="1200">
                          <a:solidFill>
                            <a:srgbClr val="000000"/>
                          </a:solidFill>
                          <a:effectLst/>
                          <a:latin typeface="Calibri"/>
                          <a:ea typeface="Times New Roman" panose="02020603050405020304" pitchFamily="18" charset="0"/>
                          <a:cs typeface="Calibri"/>
                        </a:rPr>
                        <a:t>Non-clinical Band 8A - 8B</a:t>
                      </a:r>
                      <a:endParaRPr lang="en-GB" sz="1400">
                        <a:effectLst/>
                        <a:latin typeface="Times New Roman"/>
                        <a:ea typeface="Calibri" panose="020F0502020204030204" pitchFamily="34" charset="0"/>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1400">
                          <a:solidFill>
                            <a:srgbClr val="000000"/>
                          </a:solidFill>
                          <a:effectLst/>
                          <a:latin typeface="+mn-lt"/>
                          <a:ea typeface="Calibri"/>
                          <a:cs typeface="Times New Roman"/>
                        </a:rPr>
                        <a:t>9%</a:t>
                      </a:r>
                      <a:endParaRPr lang="en-GB" sz="140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effectLst/>
                          <a:latin typeface="+mn-lt"/>
                          <a:ea typeface="Calibri"/>
                          <a:cs typeface="Times New Roman"/>
                        </a:rPr>
                        <a:t>9.30%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effectLst/>
                          <a:latin typeface="Calibri"/>
                          <a:ea typeface="Calibri"/>
                          <a:cs typeface="Calibri"/>
                        </a:rPr>
                        <a:t>11.90%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100" b="1">
                          <a:solidFill>
                            <a:srgbClr val="00B050"/>
                          </a:solidFill>
                          <a:effectLst/>
                          <a:latin typeface="Calibri"/>
                          <a:ea typeface="Times New Roman" panose="02020603050405020304" pitchFamily="18" charset="0"/>
                          <a:cs typeface="Calibri"/>
                        </a:rPr>
                        <a:t>↑</a:t>
                      </a:r>
                      <a:endParaRPr lang="en-GB" sz="120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GB"/>
                    </a:p>
                  </a:txBody>
                  <a:tcPr/>
                </a:tc>
                <a:extLst>
                  <a:ext uri="{0D108BD9-81ED-4DB2-BD59-A6C34878D82A}">
                    <a16:rowId xmlns:a16="http://schemas.microsoft.com/office/drawing/2014/main" val="3589048662"/>
                  </a:ext>
                </a:extLst>
              </a:tr>
              <a:tr h="305466">
                <a:tc vMerge="1">
                  <a:txBody>
                    <a:bodyPr/>
                    <a:lstStyle/>
                    <a:p>
                      <a:endParaRPr lang="en-GB"/>
                    </a:p>
                  </a:txBody>
                  <a:tcPr/>
                </a:tc>
                <a:tc>
                  <a:txBody>
                    <a:bodyPr/>
                    <a:lstStyle/>
                    <a:p>
                      <a:pPr fontAlgn="base"/>
                      <a:r>
                        <a:rPr lang="en-GB" sz="1200">
                          <a:solidFill>
                            <a:srgbClr val="000000"/>
                          </a:solidFill>
                          <a:effectLst/>
                          <a:latin typeface="Calibri"/>
                          <a:ea typeface="Times New Roman" panose="02020603050405020304" pitchFamily="18" charset="0"/>
                          <a:cs typeface="Calibri"/>
                        </a:rPr>
                        <a:t>Non-clinical Band 8C - VSM</a:t>
                      </a:r>
                      <a:endParaRPr lang="en-GB" sz="1400">
                        <a:effectLst/>
                        <a:latin typeface="Times New Roman"/>
                        <a:ea typeface="Calibri" panose="020F0502020204030204" pitchFamily="34" charset="0"/>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mn-lt"/>
                          <a:ea typeface="Times New Roman" panose="02020603050405020304" pitchFamily="18" charset="0"/>
                          <a:cs typeface="Calibri"/>
                        </a:rPr>
                        <a:t>9%</a:t>
                      </a:r>
                      <a:endParaRPr lang="en-GB" sz="1400">
                        <a:effectLst/>
                        <a:latin typeface="+mn-lt"/>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effectLst/>
                          <a:latin typeface="+mn-lt"/>
                          <a:ea typeface="Calibri"/>
                          <a:cs typeface="Times New Roman"/>
                        </a:rPr>
                        <a:t>7.30%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effectLst/>
                          <a:latin typeface="Calibri"/>
                          <a:ea typeface="Calibri"/>
                          <a:cs typeface="Calibri"/>
                        </a:rPr>
                        <a:t>10.10%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100" b="1" i="0" u="none" strike="noStrike" noProof="0">
                          <a:solidFill>
                            <a:srgbClr val="00B050"/>
                          </a:solidFill>
                          <a:effectLst/>
                          <a:latin typeface="Calibri"/>
                        </a:rPr>
                        <a:t>↑</a:t>
                      </a:r>
                      <a:endParaRPr lang="en-US"/>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GB"/>
                    </a:p>
                  </a:txBody>
                  <a:tcPr/>
                </a:tc>
                <a:extLst>
                  <a:ext uri="{0D108BD9-81ED-4DB2-BD59-A6C34878D82A}">
                    <a16:rowId xmlns:a16="http://schemas.microsoft.com/office/drawing/2014/main" val="891921494"/>
                  </a:ext>
                </a:extLst>
              </a:tr>
              <a:tr h="305466">
                <a:tc vMerge="1">
                  <a:txBody>
                    <a:bodyPr/>
                    <a:lstStyle/>
                    <a:p>
                      <a:endParaRPr lang="en-GB"/>
                    </a:p>
                  </a:txBody>
                  <a:tcPr/>
                </a:tc>
                <a:tc>
                  <a:txBody>
                    <a:bodyPr/>
                    <a:lstStyle/>
                    <a:p>
                      <a:pPr fontAlgn="base"/>
                      <a:r>
                        <a:rPr lang="en-GB" sz="1200">
                          <a:solidFill>
                            <a:srgbClr val="000000"/>
                          </a:solidFill>
                          <a:effectLst/>
                          <a:latin typeface="Calibri"/>
                          <a:ea typeface="Times New Roman" panose="02020603050405020304" pitchFamily="18" charset="0"/>
                          <a:cs typeface="Calibri"/>
                        </a:rPr>
                        <a:t>Clinical Band 1 - 4</a:t>
                      </a:r>
                      <a:endParaRPr lang="en-GB" sz="1400">
                        <a:effectLst/>
                        <a:latin typeface="Times New Roman"/>
                        <a:ea typeface="Calibri" panose="020F0502020204030204" pitchFamily="34" charset="0"/>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solidFill>
                            <a:srgbClr val="000000"/>
                          </a:solidFill>
                          <a:effectLst/>
                          <a:latin typeface="+mn-lt"/>
                          <a:ea typeface="Times New Roman" panose="02020603050405020304" pitchFamily="18" charset="0"/>
                          <a:cs typeface="Calibri"/>
                        </a:rPr>
                        <a:t>7.80%</a:t>
                      </a:r>
                      <a:endParaRPr lang="en-GB" sz="1400">
                        <a:effectLst/>
                        <a:latin typeface="+mn-lt"/>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effectLst/>
                          <a:latin typeface="+mn-lt"/>
                          <a:ea typeface="Calibri"/>
                          <a:cs typeface="Times New Roman"/>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effectLst/>
                          <a:latin typeface="Calibri"/>
                          <a:ea typeface="Calibri"/>
                          <a:cs typeface="Calibri"/>
                        </a:rPr>
                        <a:t>9.30%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100" b="1">
                          <a:solidFill>
                            <a:srgbClr val="00B050"/>
                          </a:solidFill>
                          <a:effectLst/>
                          <a:latin typeface="Calibri"/>
                          <a:ea typeface="Times New Roman" panose="02020603050405020304" pitchFamily="18" charset="0"/>
                          <a:cs typeface="Calibri"/>
                        </a:rPr>
                        <a:t>↑</a:t>
                      </a:r>
                      <a:endParaRPr lang="en-GB" sz="120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GB"/>
                    </a:p>
                  </a:txBody>
                  <a:tcPr/>
                </a:tc>
                <a:extLst>
                  <a:ext uri="{0D108BD9-81ED-4DB2-BD59-A6C34878D82A}">
                    <a16:rowId xmlns:a16="http://schemas.microsoft.com/office/drawing/2014/main" val="2063977356"/>
                  </a:ext>
                </a:extLst>
              </a:tr>
              <a:tr h="305466">
                <a:tc vMerge="1">
                  <a:txBody>
                    <a:bodyPr/>
                    <a:lstStyle/>
                    <a:p>
                      <a:endParaRPr lang="en-GB"/>
                    </a:p>
                  </a:txBody>
                  <a:tcPr/>
                </a:tc>
                <a:tc>
                  <a:txBody>
                    <a:bodyPr/>
                    <a:lstStyle/>
                    <a:p>
                      <a:pPr fontAlgn="base"/>
                      <a:r>
                        <a:rPr lang="en-GB" sz="1200">
                          <a:solidFill>
                            <a:srgbClr val="000000"/>
                          </a:solidFill>
                          <a:effectLst/>
                          <a:latin typeface="Calibri"/>
                          <a:ea typeface="Times New Roman" panose="02020603050405020304" pitchFamily="18" charset="0"/>
                          <a:cs typeface="Calibri"/>
                        </a:rPr>
                        <a:t>Clinical Band 5 - 7</a:t>
                      </a:r>
                      <a:endParaRPr lang="en-GB" sz="1400">
                        <a:effectLst/>
                        <a:latin typeface="Times New Roman"/>
                        <a:ea typeface="Calibri" panose="020F0502020204030204" pitchFamily="34" charset="0"/>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1400">
                          <a:solidFill>
                            <a:srgbClr val="000000"/>
                          </a:solidFill>
                          <a:effectLst/>
                          <a:latin typeface="+mn-lt"/>
                          <a:ea typeface="Calibri"/>
                          <a:cs typeface="Times New Roman"/>
                        </a:rPr>
                        <a:t>7.40%</a:t>
                      </a:r>
                      <a:endParaRPr lang="en-GB" sz="140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1400">
                          <a:effectLst/>
                          <a:latin typeface="+mn-lt"/>
                          <a:ea typeface="Calibri"/>
                          <a:cs typeface="Times New Roman"/>
                        </a:rPr>
                        <a:t>7.60%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effectLst/>
                          <a:latin typeface="Calibri"/>
                          <a:ea typeface="Calibri"/>
                          <a:cs typeface="Calibri"/>
                        </a:rPr>
                        <a:t>8.70%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100" b="1">
                          <a:solidFill>
                            <a:srgbClr val="00B050"/>
                          </a:solidFill>
                          <a:effectLst/>
                          <a:latin typeface="Calibri"/>
                          <a:ea typeface="Times New Roman" panose="02020603050405020304" pitchFamily="18" charset="0"/>
                          <a:cs typeface="Calibri"/>
                        </a:rPr>
                        <a:t>↑</a:t>
                      </a:r>
                      <a:endParaRPr lang="en-GB" sz="1200">
                        <a:effectLst/>
                        <a:latin typeface="Times New Roman"/>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GB"/>
                    </a:p>
                  </a:txBody>
                  <a:tcPr/>
                </a:tc>
                <a:extLst>
                  <a:ext uri="{0D108BD9-81ED-4DB2-BD59-A6C34878D82A}">
                    <a16:rowId xmlns:a16="http://schemas.microsoft.com/office/drawing/2014/main" val="3226895005"/>
                  </a:ext>
                </a:extLst>
              </a:tr>
              <a:tr h="305466">
                <a:tc vMerge="1">
                  <a:txBody>
                    <a:bodyPr/>
                    <a:lstStyle/>
                    <a:p>
                      <a:endParaRPr lang="en-GB"/>
                    </a:p>
                  </a:txBody>
                  <a:tcPr/>
                </a:tc>
                <a:tc>
                  <a:txBody>
                    <a:bodyPr/>
                    <a:lstStyle/>
                    <a:p>
                      <a:pPr fontAlgn="base"/>
                      <a:r>
                        <a:rPr lang="en-GB" sz="1200">
                          <a:solidFill>
                            <a:srgbClr val="000000"/>
                          </a:solidFill>
                          <a:effectLst/>
                          <a:latin typeface="Calibri"/>
                          <a:ea typeface="Times New Roman" panose="02020603050405020304" pitchFamily="18" charset="0"/>
                          <a:cs typeface="Calibri"/>
                        </a:rPr>
                        <a:t>Clinical Band 8A - 8B</a:t>
                      </a:r>
                      <a:endParaRPr lang="en-GB" sz="1400">
                        <a:effectLst/>
                        <a:latin typeface="Times New Roman"/>
                        <a:ea typeface="Calibri" panose="020F0502020204030204" pitchFamily="34" charset="0"/>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1400">
                          <a:solidFill>
                            <a:srgbClr val="000000"/>
                          </a:solidFill>
                          <a:effectLst/>
                          <a:latin typeface="+mn-lt"/>
                          <a:ea typeface="Times New Roman" panose="02020603050405020304" pitchFamily="18" charset="0"/>
                          <a:cs typeface="Calibri"/>
                        </a:rPr>
                        <a:t>4.80%</a:t>
                      </a:r>
                      <a:endParaRPr lang="en-GB" sz="1400">
                        <a:effectLst/>
                        <a:latin typeface="+mn-lt"/>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1400">
                          <a:effectLst/>
                          <a:latin typeface="+mn-lt"/>
                          <a:ea typeface="Calibri"/>
                          <a:cs typeface="Times New Roman"/>
                        </a:rPr>
                        <a:t>5.20%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effectLst/>
                          <a:latin typeface="Calibri"/>
                          <a:ea typeface="Calibri"/>
                          <a:cs typeface="Calibri"/>
                        </a:rPr>
                        <a:t>5.40%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100" b="1" i="0" u="none" strike="noStrike" noProof="0">
                          <a:solidFill>
                            <a:srgbClr val="FF0000"/>
                          </a:solidFill>
                          <a:effectLst/>
                          <a:latin typeface="Calibri"/>
                        </a:rPr>
                        <a:t>↓</a:t>
                      </a:r>
                      <a:endParaRPr lang="en-US"/>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GB"/>
                    </a:p>
                  </a:txBody>
                  <a:tcPr/>
                </a:tc>
                <a:extLst>
                  <a:ext uri="{0D108BD9-81ED-4DB2-BD59-A6C34878D82A}">
                    <a16:rowId xmlns:a16="http://schemas.microsoft.com/office/drawing/2014/main" val="471179629"/>
                  </a:ext>
                </a:extLst>
              </a:tr>
              <a:tr h="305466">
                <a:tc vMerge="1">
                  <a:txBody>
                    <a:bodyPr/>
                    <a:lstStyle/>
                    <a:p>
                      <a:endParaRPr lang="en-GB"/>
                    </a:p>
                  </a:txBody>
                  <a:tcPr/>
                </a:tc>
                <a:tc>
                  <a:txBody>
                    <a:bodyPr/>
                    <a:lstStyle/>
                    <a:p>
                      <a:pPr fontAlgn="base"/>
                      <a:r>
                        <a:rPr lang="en-GB" sz="1200">
                          <a:solidFill>
                            <a:srgbClr val="000000"/>
                          </a:solidFill>
                          <a:effectLst/>
                          <a:latin typeface="Calibri"/>
                          <a:ea typeface="Times New Roman" panose="02020603050405020304" pitchFamily="18" charset="0"/>
                          <a:cs typeface="Calibri"/>
                        </a:rPr>
                        <a:t>Clinical Band 8C - VSM</a:t>
                      </a:r>
                      <a:endParaRPr lang="en-GB" sz="1400">
                        <a:effectLst/>
                        <a:latin typeface="Times New Roman"/>
                        <a:ea typeface="Calibri" panose="020F0502020204030204" pitchFamily="34" charset="0"/>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1400">
                          <a:solidFill>
                            <a:srgbClr val="000000"/>
                          </a:solidFill>
                          <a:effectLst/>
                          <a:latin typeface="+mn-lt"/>
                          <a:ea typeface="Times New Roman" panose="02020603050405020304" pitchFamily="18" charset="0"/>
                          <a:cs typeface="Calibri"/>
                        </a:rPr>
                        <a:t>5.90%</a:t>
                      </a:r>
                      <a:endParaRPr lang="en-GB" sz="1400">
                        <a:effectLst/>
                        <a:latin typeface="+mn-lt"/>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1400">
                          <a:effectLst/>
                          <a:latin typeface="+mn-lt"/>
                          <a:ea typeface="Calibri"/>
                          <a:cs typeface="Times New Roman"/>
                        </a:rPr>
                        <a:t>4.80%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effectLst/>
                          <a:latin typeface="Calibri"/>
                          <a:ea typeface="Calibri"/>
                          <a:cs typeface="Calibri"/>
                        </a:rPr>
                        <a:t>5.40%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100" b="1" i="0" u="none" strike="noStrike" noProof="0">
                          <a:solidFill>
                            <a:srgbClr val="FF0000"/>
                          </a:solidFill>
                          <a:effectLst/>
                          <a:latin typeface="Calibri"/>
                        </a:rPr>
                        <a:t>↓</a:t>
                      </a:r>
                      <a:endParaRPr lang="en-US"/>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GB"/>
                    </a:p>
                  </a:txBody>
                  <a:tcPr/>
                </a:tc>
                <a:extLst>
                  <a:ext uri="{0D108BD9-81ED-4DB2-BD59-A6C34878D82A}">
                    <a16:rowId xmlns:a16="http://schemas.microsoft.com/office/drawing/2014/main" val="2781570318"/>
                  </a:ext>
                </a:extLst>
              </a:tr>
              <a:tr h="498044">
                <a:tc vMerge="1">
                  <a:txBody>
                    <a:bodyPr/>
                    <a:lstStyle/>
                    <a:p>
                      <a:endParaRPr lang="en-GB"/>
                    </a:p>
                  </a:txBody>
                  <a:tcPr/>
                </a:tc>
                <a:tc>
                  <a:txBody>
                    <a:bodyPr/>
                    <a:lstStyle/>
                    <a:p>
                      <a:pPr fontAlgn="base"/>
                      <a:r>
                        <a:rPr lang="en-GB" sz="1200">
                          <a:solidFill>
                            <a:srgbClr val="000000"/>
                          </a:solidFill>
                          <a:effectLst/>
                          <a:latin typeface="Calibri"/>
                          <a:ea typeface="Times New Roman" panose="02020603050405020304" pitchFamily="18" charset="0"/>
                          <a:cs typeface="Calibri"/>
                        </a:rPr>
                        <a:t>Medical and Dental Consultants</a:t>
                      </a:r>
                      <a:endParaRPr lang="en-GB" sz="1400">
                        <a:effectLst/>
                        <a:latin typeface="Times New Roman"/>
                        <a:ea typeface="Calibri" panose="020F0502020204030204" pitchFamily="34" charset="0"/>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1400">
                          <a:solidFill>
                            <a:srgbClr val="000000"/>
                          </a:solidFill>
                          <a:effectLst/>
                          <a:latin typeface="+mn-lt"/>
                          <a:ea typeface="Calibri"/>
                          <a:cs typeface="Times New Roman"/>
                        </a:rPr>
                        <a:t>3.70%</a:t>
                      </a:r>
                      <a:endParaRPr lang="en-GB" sz="140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1400">
                          <a:effectLst/>
                          <a:latin typeface="+mn-lt"/>
                          <a:ea typeface="Calibri"/>
                          <a:cs typeface="Times New Roman"/>
                        </a:rPr>
                        <a:t>2.82%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effectLst/>
                          <a:latin typeface="Calibri"/>
                          <a:ea typeface="Calibri"/>
                          <a:cs typeface="Calibri"/>
                        </a:rPr>
                        <a:t>3.65%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100" b="1" i="0" u="none" strike="noStrike" noProof="0">
                          <a:solidFill>
                            <a:srgbClr val="FF0000"/>
                          </a:solidFill>
                          <a:effectLst/>
                          <a:latin typeface="Calibri"/>
                        </a:rPr>
                        <a:t>↓</a:t>
                      </a:r>
                      <a:endParaRPr lang="en-US"/>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GB"/>
                    </a:p>
                  </a:txBody>
                  <a:tcPr/>
                </a:tc>
                <a:extLst>
                  <a:ext uri="{0D108BD9-81ED-4DB2-BD59-A6C34878D82A}">
                    <a16:rowId xmlns:a16="http://schemas.microsoft.com/office/drawing/2014/main" val="2744336025"/>
                  </a:ext>
                </a:extLst>
              </a:tr>
              <a:tr h="467791">
                <a:tc vMerge="1">
                  <a:txBody>
                    <a:bodyPr/>
                    <a:lstStyle/>
                    <a:p>
                      <a:endParaRPr lang="en-GB"/>
                    </a:p>
                  </a:txBody>
                  <a:tcPr/>
                </a:tc>
                <a:tc>
                  <a:txBody>
                    <a:bodyPr/>
                    <a:lstStyle/>
                    <a:p>
                      <a:pPr fontAlgn="base"/>
                      <a:r>
                        <a:rPr lang="en-GB" sz="1200">
                          <a:solidFill>
                            <a:srgbClr val="000000"/>
                          </a:solidFill>
                          <a:effectLst/>
                          <a:latin typeface="Calibri"/>
                          <a:ea typeface="Times New Roman" panose="02020603050405020304" pitchFamily="18" charset="0"/>
                          <a:cs typeface="Calibri"/>
                        </a:rPr>
                        <a:t>Medical and Dental Non-Consultants</a:t>
                      </a:r>
                      <a:endParaRPr lang="en-GB" sz="1400">
                        <a:effectLst/>
                        <a:latin typeface="Times New Roman"/>
                        <a:ea typeface="Calibri" panose="020F0502020204030204" pitchFamily="34" charset="0"/>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1400">
                          <a:solidFill>
                            <a:srgbClr val="000000"/>
                          </a:solidFill>
                          <a:effectLst/>
                          <a:latin typeface="+mn-lt"/>
                          <a:ea typeface="Calibri"/>
                          <a:cs typeface="Times New Roman"/>
                        </a:rPr>
                        <a:t>6.70%</a:t>
                      </a:r>
                      <a:endParaRPr lang="en-GB" sz="140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1400">
                          <a:effectLst/>
                          <a:latin typeface="+mn-lt"/>
                          <a:ea typeface="Calibri"/>
                          <a:cs typeface="Times New Roman"/>
                        </a:rPr>
                        <a:t>8.40%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effectLst/>
                          <a:latin typeface="Calibri"/>
                          <a:ea typeface="Calibri"/>
                          <a:cs typeface="Calibri"/>
                        </a:rPr>
                        <a:t>7.83%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100" b="1" i="0" u="none" strike="noStrike" noProof="0">
                          <a:solidFill>
                            <a:srgbClr val="FF0000"/>
                          </a:solidFill>
                          <a:effectLst/>
                          <a:latin typeface="Calibri"/>
                        </a:rPr>
                        <a:t>↓</a:t>
                      </a:r>
                      <a:endParaRPr lang="en-US"/>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GB"/>
                    </a:p>
                  </a:txBody>
                  <a:tcPr/>
                </a:tc>
                <a:extLst>
                  <a:ext uri="{0D108BD9-81ED-4DB2-BD59-A6C34878D82A}">
                    <a16:rowId xmlns:a16="http://schemas.microsoft.com/office/drawing/2014/main" val="798314999"/>
                  </a:ext>
                </a:extLst>
              </a:tr>
              <a:tr h="0">
                <a:tc vMerge="1">
                  <a:txBody>
                    <a:bodyPr/>
                    <a:lstStyle/>
                    <a:p>
                      <a:endParaRPr lang="en-GB"/>
                    </a:p>
                  </a:txBody>
                  <a:tcPr/>
                </a:tc>
                <a:tc>
                  <a:txBody>
                    <a:bodyPr/>
                    <a:lstStyle/>
                    <a:p>
                      <a:pPr fontAlgn="base"/>
                      <a:r>
                        <a:rPr lang="en-GB" sz="1200">
                          <a:solidFill>
                            <a:srgbClr val="000000"/>
                          </a:solidFill>
                          <a:effectLst/>
                          <a:latin typeface="Calibri"/>
                          <a:ea typeface="Times New Roman" panose="02020603050405020304" pitchFamily="18" charset="0"/>
                          <a:cs typeface="Calibri"/>
                        </a:rPr>
                        <a:t>Medical and Dental Trainees</a:t>
                      </a:r>
                      <a:endParaRPr lang="en-GB" sz="1400">
                        <a:effectLst/>
                        <a:latin typeface="Times New Roman"/>
                        <a:ea typeface="Calibri" panose="020F0502020204030204" pitchFamily="34" charset="0"/>
                        <a:cs typeface="Calibri"/>
                      </a:endParaRPr>
                    </a:p>
                    <a:p>
                      <a:pPr fontAlgn="base"/>
                      <a:endParaRPr lang="en-GB" sz="1400">
                        <a:effectLst/>
                        <a:latin typeface="Calibri"/>
                        <a:ea typeface="Calibri" panose="020F0502020204030204" pitchFamily="34" charset="0"/>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1400">
                          <a:effectLst/>
                          <a:latin typeface="+mn-lt"/>
                          <a:ea typeface="Times New Roman" panose="02020603050405020304" pitchFamily="18" charset="0"/>
                          <a:cs typeface="Calibri"/>
                        </a:rPr>
                        <a:t>4.90%</a:t>
                      </a:r>
                      <a:endParaRPr lang="en-GB" sz="1400">
                        <a:effectLst/>
                        <a:latin typeface="+mn-lt"/>
                        <a:ea typeface="Calibri"/>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1400">
                          <a:effectLst/>
                          <a:latin typeface="+mn-lt"/>
                          <a:ea typeface="Calibri"/>
                          <a:cs typeface="Times New Roman"/>
                        </a:rPr>
                        <a:t>5.59%</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r>
                        <a:rPr lang="en-GB" sz="1400">
                          <a:effectLst/>
                          <a:latin typeface="Calibri"/>
                          <a:ea typeface="Calibri"/>
                          <a:cs typeface="Calibri"/>
                        </a:rPr>
                        <a:t>4.92%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buNone/>
                      </a:pPr>
                      <a:r>
                        <a:rPr lang="en-GB" sz="1100" b="1" i="0" u="none" strike="noStrike" noProof="0">
                          <a:solidFill>
                            <a:srgbClr val="FF0000"/>
                          </a:solidFill>
                          <a:effectLst/>
                          <a:latin typeface="Calibri"/>
                        </a:rPr>
                        <a:t>↓</a:t>
                      </a:r>
                      <a:endParaRPr lang="en-US"/>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GB"/>
                    </a:p>
                  </a:txBody>
                  <a:tcPr/>
                </a:tc>
                <a:extLst>
                  <a:ext uri="{0D108BD9-81ED-4DB2-BD59-A6C34878D82A}">
                    <a16:rowId xmlns:a16="http://schemas.microsoft.com/office/drawing/2014/main" val="3075018077"/>
                  </a:ext>
                </a:extLst>
              </a:tr>
            </a:tbl>
          </a:graphicData>
        </a:graphic>
      </p:graphicFrame>
      <p:sp>
        <p:nvSpPr>
          <p:cNvPr id="5" name="TextBox 4">
            <a:extLst>
              <a:ext uri="{FF2B5EF4-FFF2-40B4-BE49-F238E27FC236}">
                <a16:creationId xmlns:a16="http://schemas.microsoft.com/office/drawing/2014/main" id="{12938D1D-61F1-5E8E-2777-3646D0FE89D0}"/>
              </a:ext>
            </a:extLst>
          </p:cNvPr>
          <p:cNvSpPr txBox="1"/>
          <p:nvPr/>
        </p:nvSpPr>
        <p:spPr>
          <a:xfrm>
            <a:off x="11572412" y="6468169"/>
            <a:ext cx="529542" cy="369332"/>
          </a:xfrm>
          <a:prstGeom prst="rect">
            <a:avLst/>
          </a:prstGeom>
          <a:noFill/>
        </p:spPr>
        <p:txBody>
          <a:bodyPr wrap="square" lIns="91440" tIns="45720" rIns="91440" bIns="45720" anchor="t">
            <a:spAutoFit/>
          </a:bodyPr>
          <a:lstStyle/>
          <a:p>
            <a:pPr algn="ctr"/>
            <a:r>
              <a:rPr lang="en-GB" b="1">
                <a:solidFill>
                  <a:srgbClr val="1E477C"/>
                </a:solidFill>
                <a:latin typeface="Poppins"/>
                <a:cs typeface="Poppins"/>
              </a:rPr>
              <a:t>9</a:t>
            </a:r>
          </a:p>
        </p:txBody>
      </p:sp>
      <p:sp>
        <p:nvSpPr>
          <p:cNvPr id="2" name="TextBox 11">
            <a:extLst>
              <a:ext uri="{FF2B5EF4-FFF2-40B4-BE49-F238E27FC236}">
                <a16:creationId xmlns:a16="http://schemas.microsoft.com/office/drawing/2014/main" id="{5302EA3A-F514-0671-0457-8ED6D2B40064}"/>
              </a:ext>
            </a:extLst>
          </p:cNvPr>
          <p:cNvSpPr txBox="1"/>
          <p:nvPr/>
        </p:nvSpPr>
        <p:spPr>
          <a:xfrm>
            <a:off x="2330909" y="6469754"/>
            <a:ext cx="6817066" cy="276999"/>
          </a:xfrm>
          <a:prstGeom prst="rect">
            <a:avLst/>
          </a:prstGeom>
          <a:noFill/>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1200" b="1">
                <a:solidFill>
                  <a:srgbClr val="FF0000"/>
                </a:solidFill>
                <a:latin typeface="Calibri"/>
                <a:ea typeface="Times New Roman" panose="02020603050405020304" pitchFamily="18" charset="0"/>
                <a:cs typeface="Calibri"/>
              </a:rPr>
              <a:t>↓ Below Workforce Average </a:t>
            </a:r>
            <a:r>
              <a:rPr lang="en-GB" sz="1200" b="1">
                <a:solidFill>
                  <a:srgbClr val="00B050"/>
                </a:solidFill>
                <a:latin typeface="Calibri"/>
                <a:ea typeface="Times New Roman" panose="02020603050405020304" pitchFamily="18" charset="0"/>
                <a:cs typeface="Calibri"/>
              </a:rPr>
              <a:t>   </a:t>
            </a:r>
            <a:r>
              <a:rPr lang="en-GB" sz="1200" b="1">
                <a:solidFill>
                  <a:srgbClr val="00B050"/>
                </a:solidFill>
                <a:latin typeface="Calibri"/>
                <a:ea typeface="Calibri"/>
                <a:cs typeface="Calibri"/>
              </a:rPr>
              <a:t>↑</a:t>
            </a:r>
            <a:r>
              <a:rPr lang="en-GB" sz="1200" b="1">
                <a:solidFill>
                  <a:srgbClr val="00B050"/>
                </a:solidFill>
                <a:latin typeface="Calibri"/>
                <a:ea typeface="Times New Roman" panose="02020603050405020304" pitchFamily="18" charset="0"/>
                <a:cs typeface="Calibri"/>
              </a:rPr>
              <a:t> Above Workforce Average </a:t>
            </a:r>
            <a:r>
              <a:rPr lang="en-GB" sz="1200" b="1">
                <a:solidFill>
                  <a:srgbClr val="0070C0"/>
                </a:solidFill>
                <a:latin typeface="Calibri"/>
                <a:ea typeface="Times New Roman" panose="02020603050405020304" pitchFamily="18" charset="0"/>
                <a:cs typeface="Calibri"/>
              </a:rPr>
              <a:t>   </a:t>
            </a:r>
            <a:r>
              <a:rPr lang="en-GB" sz="1200" b="1">
                <a:solidFill>
                  <a:srgbClr val="0070C0"/>
                </a:solidFill>
                <a:effectLst/>
                <a:latin typeface="Calibri"/>
                <a:ea typeface="Times New Roman" panose="02020603050405020304" pitchFamily="18" charset="0"/>
                <a:cs typeface="Calibri"/>
              </a:rPr>
              <a:t>— </a:t>
            </a:r>
            <a:r>
              <a:rPr lang="en-GB" sz="1200" b="1">
                <a:solidFill>
                  <a:srgbClr val="0070C0"/>
                </a:solidFill>
                <a:latin typeface="Calibri"/>
                <a:ea typeface="Times New Roman" panose="02020603050405020304" pitchFamily="18" charset="0"/>
                <a:cs typeface="Calibri"/>
              </a:rPr>
              <a:t>Equal to Workforce Average</a:t>
            </a:r>
            <a:endParaRPr lang="en-GB" sz="1400">
              <a:effectLst/>
              <a:latin typeface="Times New Roman"/>
              <a:ea typeface="Calibri" panose="020F0502020204030204" pitchFamily="34" charset="0"/>
              <a:cs typeface="Calibri"/>
            </a:endParaRPr>
          </a:p>
        </p:txBody>
      </p:sp>
    </p:spTree>
    <p:extLst>
      <p:ext uri="{BB962C8B-B14F-4D97-AF65-F5344CB8AC3E}">
        <p14:creationId xmlns:p14="http://schemas.microsoft.com/office/powerpoint/2010/main" val="41457557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8a580fc1-a251-4bdb-8e6b-f51cb9506066">
      <Terms xmlns="http://schemas.microsoft.com/office/infopath/2007/PartnerControls"/>
    </lcf76f155ced4ddcb4097134ff3c332f>
    <TaxCatchAll xmlns="00f9da26-3a50-43cc-8baf-0bc536e5bd9e" xsi:nil="true"/>
    <_ip_UnifiedCompliancePolicyUIAction xmlns="http://schemas.microsoft.com/sharepoint/v3" xsi:nil="true"/>
    <_ip_UnifiedCompliancePolicyProperties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BA693AE21F3A5479D209E3D144EB7BB" ma:contentTypeVersion="16" ma:contentTypeDescription="Create a new document." ma:contentTypeScope="" ma:versionID="a115b499828d389af99d29975306a0fa">
  <xsd:schema xmlns:xsd="http://www.w3.org/2001/XMLSchema" xmlns:xs="http://www.w3.org/2001/XMLSchema" xmlns:p="http://schemas.microsoft.com/office/2006/metadata/properties" xmlns:ns1="http://schemas.microsoft.com/sharepoint/v3" xmlns:ns2="8a580fc1-a251-4bdb-8e6b-f51cb9506066" xmlns:ns3="00f9da26-3a50-43cc-8baf-0bc536e5bd9e" targetNamespace="http://schemas.microsoft.com/office/2006/metadata/properties" ma:root="true" ma:fieldsID="49e21010c2660966367d335d170d2fa6" ns1:_="" ns2:_="" ns3:_="">
    <xsd:import namespace="http://schemas.microsoft.com/sharepoint/v3"/>
    <xsd:import namespace="8a580fc1-a251-4bdb-8e6b-f51cb9506066"/>
    <xsd:import namespace="00f9da26-3a50-43cc-8baf-0bc536e5bd9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2" nillable="true" ma:displayName="Unified Compliance Policy Properties" ma:hidden="true" ma:internalName="_ip_UnifiedCompliancePolicyProperties">
      <xsd:simpleType>
        <xsd:restriction base="dms:Note"/>
      </xsd:simpleType>
    </xsd:element>
    <xsd:element name="_ip_UnifiedCompliancePolicyUIAction" ma:index="23"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a580fc1-a251-4bdb-8e6b-f51cb950606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0f9da26-3a50-43cc-8baf-0bc536e5bd9e"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24f10c37-e67a-4b5c-8c7a-769abab72683}" ma:internalName="TaxCatchAll" ma:showField="CatchAllData" ma:web="00f9da26-3a50-43cc-8baf-0bc536e5bd9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4992374-C0B5-4BAF-BFB3-67D62010CB7B}">
  <ds:schemaRefs>
    <ds:schemaRef ds:uri="http://schemas.microsoft.com/office/2006/metadata/properties"/>
    <ds:schemaRef ds:uri="http://schemas.microsoft.com/office/2006/documentManagement/types"/>
    <ds:schemaRef ds:uri="8a580fc1-a251-4bdb-8e6b-f51cb9506066"/>
    <ds:schemaRef ds:uri="http://schemas.microsoft.com/sharepoint/v3"/>
    <ds:schemaRef ds:uri="http://purl.org/dc/dcmitype/"/>
    <ds:schemaRef ds:uri="http://purl.org/dc/elements/1.1/"/>
    <ds:schemaRef ds:uri="http://purl.org/dc/terms/"/>
    <ds:schemaRef ds:uri="http://schemas.openxmlformats.org/package/2006/metadata/core-properties"/>
    <ds:schemaRef ds:uri="http://schemas.microsoft.com/office/infopath/2007/PartnerControls"/>
    <ds:schemaRef ds:uri="00f9da26-3a50-43cc-8baf-0bc536e5bd9e"/>
    <ds:schemaRef ds:uri="http://www.w3.org/XML/1998/namespace"/>
  </ds:schemaRefs>
</ds:datastoreItem>
</file>

<file path=customXml/itemProps2.xml><?xml version="1.0" encoding="utf-8"?>
<ds:datastoreItem xmlns:ds="http://schemas.openxmlformats.org/officeDocument/2006/customXml" ds:itemID="{28A400D5-92C1-40FF-9F08-7D554B25B97C}">
  <ds:schemaRefs>
    <ds:schemaRef ds:uri="00f9da26-3a50-43cc-8baf-0bc536e5bd9e"/>
    <ds:schemaRef ds:uri="8a580fc1-a251-4bdb-8e6b-f51cb950606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B6CB99B8-7516-4C92-8CDF-473048EA8162}">
  <ds:schemaRefs>
    <ds:schemaRef ds:uri="http://schemas.microsoft.com/sharepoint/v3/contenttype/forms"/>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otalTime>0</TotalTime>
  <Words>4330</Words>
  <Application>Microsoft Macintosh PowerPoint</Application>
  <PresentationFormat>Widescreen</PresentationFormat>
  <Paragraphs>542</Paragraphs>
  <Slides>15</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ArialMT</vt:lpstr>
      <vt:lpstr>Calibri</vt:lpstr>
      <vt:lpstr>Calibri Light</vt:lpstr>
      <vt:lpstr>Poppins</vt:lpstr>
      <vt:lpstr>Poppins ExtraBold</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Workforce Disability Equality Standard  (WDES) 2025</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WDES</dc:title>
  <dc:creator>Juliana E Ansah</dc:creator>
  <cp:lastModifiedBy>ANSAH, Juliana (EAST LONDON NHS FOUNDATION TRUST)</cp:lastModifiedBy>
  <cp:revision>1</cp:revision>
  <dcterms:created xsi:type="dcterms:W3CDTF">2022-11-08T16:02:41Z</dcterms:created>
  <dcterms:modified xsi:type="dcterms:W3CDTF">2025-10-29T19:59:43Z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0x0101002BA693AE21F3A5479D209E3D144EB7BB</vt:lpwstr>
  </property>
  <property fmtid="{D5CDD505-2E9C-101B-9397-08002B2CF9AE}" pid="3" name="MediaServiceImageTags">
    <vt:lpwstr/>
  </property>
</Properties>
</file>