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9"/>
  </p:notesMasterIdLst>
  <p:sldIdLst>
    <p:sldId id="349" r:id="rId5"/>
    <p:sldId id="353" r:id="rId6"/>
    <p:sldId id="265" r:id="rId7"/>
    <p:sldId id="359" r:id="rId8"/>
    <p:sldId id="377" r:id="rId9"/>
    <p:sldId id="343" r:id="rId10"/>
    <p:sldId id="335" r:id="rId11"/>
    <p:sldId id="361" r:id="rId12"/>
    <p:sldId id="375" r:id="rId13"/>
    <p:sldId id="370" r:id="rId14"/>
    <p:sldId id="371" r:id="rId15"/>
    <p:sldId id="372" r:id="rId16"/>
    <p:sldId id="373" r:id="rId17"/>
    <p:sldId id="3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D030E10-004A-4B71-9639-1B93E3517F57}" name="Juliana Ansah" initials="JA" userId="S::juliana.ansah@nhs.net::5ec414d0-ff0c-4828-8210-43266fdafb42" providerId="AD"/>
  <p188:author id="{89177E7E-3B03-18EA-997A-032D4C3391AF}" name="HADI, Tahmina (EAST LONDON NHS FOUNDATION TRUST)" initials="HT" userId="S::tahmina.hadi@nhs.net::fcfdc0c1-206c-4e7c-ac06-09014a53e2d7" providerId="AD"/>
  <p188:author id="{504D14CB-E7EC-495B-BF0B-8D0C9B6C2C6B}" name="FERRAS, Anabel (EAST LONDON NHS FOUNDATION TRUST)" initials="" userId="S::anabel.ferras@nhs.net::138196b2-b6d4-436b-849d-af45bf37024e"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AE3F3"/>
    <a:srgbClr val="C00000"/>
    <a:srgbClr val="FF0000"/>
    <a:srgbClr val="FF5DB5"/>
    <a:srgbClr val="FAA166"/>
    <a:srgbClr val="00B050"/>
    <a:srgbClr val="FF8480"/>
    <a:srgbClr val="F5F5F5"/>
    <a:srgbClr val="372970"/>
    <a:srgbClr val="EDE4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630"/>
    <p:restoredTop sz="94626"/>
  </p:normalViewPr>
  <p:slideViewPr>
    <p:cSldViewPr snapToGrid="0">
      <p:cViewPr varScale="1">
        <p:scale>
          <a:sx n="95" d="100"/>
          <a:sy n="95" d="100"/>
        </p:scale>
        <p:origin x="208" y="848"/>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BF4103-589D-5B4F-8A51-53AD54E31E53}" type="datetimeFigureOut">
              <a:rPr lang="en-GB" smtClean="0"/>
              <a:t>29/10/2025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366655-60C5-3A47-B1A8-837D834A601F}" type="slidenum">
              <a:rPr lang="en-GB" smtClean="0"/>
              <a:t>‹#›</a:t>
            </a:fld>
            <a:endParaRPr lang="en-GB"/>
          </a:p>
        </p:txBody>
      </p:sp>
    </p:spTree>
    <p:extLst>
      <p:ext uri="{BB962C8B-B14F-4D97-AF65-F5344CB8AC3E}">
        <p14:creationId xmlns:p14="http://schemas.microsoft.com/office/powerpoint/2010/main" val="29271133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D366655-60C5-3A47-B1A8-837D834A601F}" type="slidenum">
              <a:rPr lang="en-GB" smtClean="0"/>
              <a:t>2</a:t>
            </a:fld>
            <a:endParaRPr lang="en-GB"/>
          </a:p>
        </p:txBody>
      </p:sp>
    </p:spTree>
    <p:extLst>
      <p:ext uri="{BB962C8B-B14F-4D97-AF65-F5344CB8AC3E}">
        <p14:creationId xmlns:p14="http://schemas.microsoft.com/office/powerpoint/2010/main" val="34035727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D366655-60C5-3A47-B1A8-837D834A601F}" type="slidenum">
              <a:rPr lang="en-GB" smtClean="0"/>
              <a:t>3</a:t>
            </a:fld>
            <a:endParaRPr lang="en-GB"/>
          </a:p>
        </p:txBody>
      </p:sp>
    </p:spTree>
    <p:extLst>
      <p:ext uri="{BB962C8B-B14F-4D97-AF65-F5344CB8AC3E}">
        <p14:creationId xmlns:p14="http://schemas.microsoft.com/office/powerpoint/2010/main" val="2255698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D366655-60C5-3A47-B1A8-837D834A601F}" type="slidenum">
              <a:rPr lang="en-GB" smtClean="0"/>
              <a:t>4</a:t>
            </a:fld>
            <a:endParaRPr lang="en-GB"/>
          </a:p>
        </p:txBody>
      </p:sp>
    </p:spTree>
    <p:extLst>
      <p:ext uri="{BB962C8B-B14F-4D97-AF65-F5344CB8AC3E}">
        <p14:creationId xmlns:p14="http://schemas.microsoft.com/office/powerpoint/2010/main" val="33668322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Metric 1 (Representation): BME representation increased for all non-Medical bands except </a:t>
            </a:r>
            <a:r>
              <a:rPr lang="en-US" b="1">
                <a:ea typeface="Calibri"/>
                <a:cs typeface="Calibri"/>
              </a:rPr>
              <a:t>Band 8c-VSM (Non-Clinical)</a:t>
            </a:r>
            <a:r>
              <a:rPr lang="en-US">
                <a:ea typeface="Calibri"/>
                <a:cs typeface="Calibri"/>
              </a:rPr>
              <a:t>. Lowest levels of BME representation in </a:t>
            </a:r>
            <a:r>
              <a:rPr lang="en-US" b="1">
                <a:ea typeface="Calibri"/>
                <a:cs typeface="Calibri"/>
              </a:rPr>
              <a:t>Clinical Band 8c-VSM (27.7%)</a:t>
            </a:r>
            <a:r>
              <a:rPr lang="en-US">
                <a:ea typeface="Calibri"/>
                <a:cs typeface="Calibri"/>
              </a:rPr>
              <a:t> and </a:t>
            </a:r>
            <a:r>
              <a:rPr lang="en-US" b="1">
                <a:ea typeface="Calibri"/>
                <a:cs typeface="Calibri"/>
              </a:rPr>
              <a:t>Non-Clinical Band 8c-VSM (32%)</a:t>
            </a:r>
            <a:r>
              <a:rPr lang="en-US">
                <a:ea typeface="Calibri"/>
                <a:cs typeface="Calibri"/>
              </a:rPr>
              <a:t>. Indicates need for more BME leadership representation.</a:t>
            </a:r>
            <a:endParaRPr lang="en-US"/>
          </a:p>
          <a:p>
            <a:r>
              <a:rPr lang="en-US">
                <a:ea typeface="Calibri"/>
                <a:cs typeface="Calibri"/>
              </a:rPr>
              <a:t>Metric 3 (Disciplinary): </a:t>
            </a:r>
            <a:r>
              <a:rPr lang="en-US" b="1">
                <a:ea typeface="Calibri"/>
                <a:cs typeface="Calibri"/>
              </a:rPr>
              <a:t>60 </a:t>
            </a:r>
            <a:r>
              <a:rPr lang="en-US">
                <a:ea typeface="Calibri"/>
                <a:cs typeface="Calibri"/>
              </a:rPr>
              <a:t>BME</a:t>
            </a:r>
            <a:r>
              <a:rPr lang="en-US" b="1">
                <a:ea typeface="Calibri"/>
                <a:cs typeface="Calibri"/>
              </a:rPr>
              <a:t> </a:t>
            </a:r>
            <a:r>
              <a:rPr lang="en-US">
                <a:ea typeface="Calibri"/>
                <a:cs typeface="Calibri"/>
              </a:rPr>
              <a:t>and </a:t>
            </a:r>
            <a:r>
              <a:rPr lang="en-US" b="1">
                <a:ea typeface="Calibri"/>
                <a:cs typeface="Calibri"/>
              </a:rPr>
              <a:t>8 </a:t>
            </a:r>
            <a:r>
              <a:rPr lang="en-US">
                <a:ea typeface="Calibri"/>
                <a:cs typeface="Calibri"/>
              </a:rPr>
              <a:t>white staff went through disciplinary in 2025 reporting. 2024 figure: </a:t>
            </a:r>
            <a:r>
              <a:rPr lang="en-US" b="1">
                <a:ea typeface="Calibri"/>
                <a:cs typeface="Calibri"/>
              </a:rPr>
              <a:t>2.12</a:t>
            </a:r>
            <a:r>
              <a:rPr lang="en-US">
                <a:ea typeface="Calibri"/>
                <a:cs typeface="Calibri"/>
              </a:rPr>
              <a:t>. 2023 figure: </a:t>
            </a:r>
            <a:r>
              <a:rPr lang="en-US" b="1">
                <a:ea typeface="Calibri"/>
                <a:cs typeface="Calibri"/>
              </a:rPr>
              <a:t>2.91</a:t>
            </a:r>
            <a:r>
              <a:rPr lang="en-US">
                <a:ea typeface="Calibri"/>
                <a:cs typeface="Calibri"/>
              </a:rPr>
              <a:t>.</a:t>
            </a:r>
          </a:p>
          <a:p>
            <a:r>
              <a:rPr lang="en-US">
                <a:ea typeface="Calibri"/>
                <a:cs typeface="Calibri"/>
              </a:rPr>
              <a:t>Metric 4 (CPD): </a:t>
            </a:r>
            <a:r>
              <a:rPr lang="en-US" b="1">
                <a:ea typeface="Calibri"/>
                <a:cs typeface="Calibri"/>
              </a:rPr>
              <a:t>3625</a:t>
            </a:r>
            <a:r>
              <a:rPr lang="en-US">
                <a:ea typeface="Calibri"/>
                <a:cs typeface="Calibri"/>
              </a:rPr>
              <a:t> BME staff (</a:t>
            </a:r>
            <a:r>
              <a:rPr lang="en-US" b="1">
                <a:ea typeface="Calibri"/>
                <a:cs typeface="Calibri"/>
              </a:rPr>
              <a:t>78%</a:t>
            </a:r>
            <a:r>
              <a:rPr lang="en-US">
                <a:ea typeface="Calibri"/>
                <a:cs typeface="Calibri"/>
              </a:rPr>
              <a:t> of BME workforce) accessed non-mandatory training and CPD in 2025 compared to </a:t>
            </a:r>
            <a:r>
              <a:rPr lang="en-US" b="1">
                <a:ea typeface="Calibri"/>
                <a:cs typeface="Calibri"/>
              </a:rPr>
              <a:t>1974</a:t>
            </a:r>
            <a:r>
              <a:rPr lang="en-US">
                <a:ea typeface="Calibri"/>
                <a:cs typeface="Calibri"/>
              </a:rPr>
              <a:t> white staff (</a:t>
            </a:r>
            <a:r>
              <a:rPr lang="en-US" b="1">
                <a:ea typeface="Calibri"/>
                <a:cs typeface="Calibri"/>
              </a:rPr>
              <a:t>64%</a:t>
            </a:r>
            <a:r>
              <a:rPr lang="en-US">
                <a:ea typeface="Calibri"/>
                <a:cs typeface="Calibri"/>
              </a:rPr>
              <a:t> of white workforce).</a:t>
            </a:r>
          </a:p>
          <a:p>
            <a:r>
              <a:rPr lang="en-US">
                <a:ea typeface="Calibri"/>
                <a:cs typeface="Calibri"/>
              </a:rPr>
              <a:t>Metric 5 (Bullying/Harassment from Patients): </a:t>
            </a:r>
            <a:r>
              <a:rPr lang="en-US" b="1">
                <a:ea typeface="Calibri"/>
                <a:cs typeface="Calibri"/>
              </a:rPr>
              <a:t>45.3%</a:t>
            </a:r>
            <a:r>
              <a:rPr lang="en-US">
                <a:ea typeface="Calibri"/>
                <a:cs typeface="Calibri"/>
              </a:rPr>
              <a:t> of BME Nursing and Midwifery staff reported bullying/harassment from patients, higher than BME score (</a:t>
            </a:r>
            <a:r>
              <a:rPr lang="en-US" b="1">
                <a:ea typeface="Calibri"/>
                <a:cs typeface="Calibri"/>
              </a:rPr>
              <a:t>30.5%</a:t>
            </a:r>
            <a:r>
              <a:rPr lang="en-US">
                <a:ea typeface="Calibri"/>
                <a:cs typeface="Calibri"/>
              </a:rPr>
              <a:t>).</a:t>
            </a:r>
          </a:p>
          <a:p>
            <a:r>
              <a:rPr lang="en-US">
                <a:ea typeface="Calibri"/>
                <a:cs typeface="Calibri"/>
              </a:rPr>
              <a:t>Metric 6 (Bullying/Harassment from Staff): </a:t>
            </a:r>
            <a:r>
              <a:rPr lang="en-GB"/>
              <a:t>Disabled BME staff (</a:t>
            </a:r>
            <a:r>
              <a:rPr lang="en-GB" b="1"/>
              <a:t>36.4%</a:t>
            </a:r>
            <a:r>
              <a:rPr lang="en-GB"/>
              <a:t>) experienced a higher rate of bullying and harassment from colleagues than non-disabled BME staff (</a:t>
            </a:r>
            <a:r>
              <a:rPr lang="en-GB" b="1"/>
              <a:t>20.5%</a:t>
            </a:r>
            <a:r>
              <a:rPr lang="en-GB"/>
              <a:t>). Non-disabled BME staff in WDES report a similar percentage to white staff in WRES.</a:t>
            </a:r>
            <a:endParaRPr lang="en-GB">
              <a:ea typeface="Calibri"/>
              <a:cs typeface="Calibri"/>
            </a:endParaRPr>
          </a:p>
          <a:p>
            <a:r>
              <a:rPr lang="en-GB">
                <a:ea typeface="Calibri"/>
                <a:cs typeface="Calibri"/>
              </a:rPr>
              <a:t>Metric 8 (Discrimination): </a:t>
            </a:r>
            <a:r>
              <a:rPr lang="en-GB"/>
              <a:t>Female BME staff reported higher percentages of discrimination for this metric compared to female white staff, with a racial gender equity gap of </a:t>
            </a:r>
            <a:r>
              <a:rPr lang="en-GB" b="1"/>
              <a:t>7.3%</a:t>
            </a:r>
            <a:r>
              <a:rPr lang="en-GB"/>
              <a:t>.</a:t>
            </a:r>
            <a:endParaRPr lang="en-GB">
              <a:ea typeface="Calibri"/>
              <a:cs typeface="Calibri"/>
            </a:endParaRPr>
          </a:p>
          <a:p>
            <a:r>
              <a:rPr lang="en-GB">
                <a:ea typeface="Calibri"/>
                <a:cs typeface="Calibri"/>
              </a:rPr>
              <a:t>Metric 9 (Board Representation):</a:t>
            </a:r>
            <a:r>
              <a:rPr lang="en-GB"/>
              <a:t> Given small numbers on the Board and lower turnover compared to the overall workforce, having </a:t>
            </a:r>
            <a:r>
              <a:rPr lang="en-GB" b="1"/>
              <a:t>59%</a:t>
            </a:r>
            <a:r>
              <a:rPr lang="en-GB"/>
              <a:t> BME Board representation may not be feasible. </a:t>
            </a:r>
            <a:endParaRPr lang="en-US"/>
          </a:p>
        </p:txBody>
      </p:sp>
      <p:sp>
        <p:nvSpPr>
          <p:cNvPr id="4" name="Slide Number Placeholder 3"/>
          <p:cNvSpPr>
            <a:spLocks noGrp="1"/>
          </p:cNvSpPr>
          <p:nvPr>
            <p:ph type="sldNum" sz="quarter" idx="5"/>
          </p:nvPr>
        </p:nvSpPr>
        <p:spPr/>
        <p:txBody>
          <a:bodyPr/>
          <a:lstStyle/>
          <a:p>
            <a:fld id="{6D366655-60C5-3A47-B1A8-837D834A601F}" type="slidenum">
              <a:rPr lang="en-GB" smtClean="0"/>
              <a:t>5</a:t>
            </a:fld>
            <a:endParaRPr lang="en-GB"/>
          </a:p>
        </p:txBody>
      </p:sp>
    </p:spTree>
    <p:extLst>
      <p:ext uri="{BB962C8B-B14F-4D97-AF65-F5344CB8AC3E}">
        <p14:creationId xmlns:p14="http://schemas.microsoft.com/office/powerpoint/2010/main" val="2650443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3B2F9-7ACD-C534-5DDA-6B03C24398A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939C4AAD-7869-38BF-377B-39217C21EB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A66506AA-8EE1-01E9-EC18-DABC821E68A4}"/>
              </a:ext>
            </a:extLst>
          </p:cNvPr>
          <p:cNvSpPr>
            <a:spLocks noGrp="1"/>
          </p:cNvSpPr>
          <p:nvPr>
            <p:ph type="dt" sz="half" idx="10"/>
          </p:nvPr>
        </p:nvSpPr>
        <p:spPr/>
        <p:txBody>
          <a:bodyPr/>
          <a:lstStyle/>
          <a:p>
            <a:fld id="{DABFA442-381F-8446-BFF5-2E7467F6A9E1}" type="datetime1">
              <a:rPr lang="en-GB" smtClean="0"/>
              <a:t>29/10/2025</a:t>
            </a:fld>
            <a:endParaRPr lang="en-GB"/>
          </a:p>
        </p:txBody>
      </p:sp>
      <p:sp>
        <p:nvSpPr>
          <p:cNvPr id="5" name="Footer Placeholder 4">
            <a:extLst>
              <a:ext uri="{FF2B5EF4-FFF2-40B4-BE49-F238E27FC236}">
                <a16:creationId xmlns:a16="http://schemas.microsoft.com/office/drawing/2014/main" id="{C8CF334F-05E0-BD39-B4E8-FDEB704382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3401FD5-D86F-CE1D-6A9A-15FC39390AFC}"/>
              </a:ext>
            </a:extLst>
          </p:cNvPr>
          <p:cNvSpPr>
            <a:spLocks noGrp="1"/>
          </p:cNvSpPr>
          <p:nvPr>
            <p:ph type="sldNum" sz="quarter" idx="12"/>
          </p:nvPr>
        </p:nvSpPr>
        <p:spPr/>
        <p:txBody>
          <a:bodyPr/>
          <a:lstStyle/>
          <a:p>
            <a:fld id="{AAF65040-696A-DA4F-BA34-D70CD7BF83DC}" type="slidenum">
              <a:rPr lang="en-GB" smtClean="0"/>
              <a:t>‹#›</a:t>
            </a:fld>
            <a:endParaRPr lang="en-GB"/>
          </a:p>
        </p:txBody>
      </p:sp>
    </p:spTree>
    <p:extLst>
      <p:ext uri="{BB962C8B-B14F-4D97-AF65-F5344CB8AC3E}">
        <p14:creationId xmlns:p14="http://schemas.microsoft.com/office/powerpoint/2010/main" val="29441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B7DB3-C67C-56C4-8C29-EC024A3DEBE5}"/>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DD6A8238-CB9F-F54E-CE1D-568D69A2275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B843156-3B48-3E4F-CD0F-8316413B9323}"/>
              </a:ext>
            </a:extLst>
          </p:cNvPr>
          <p:cNvSpPr>
            <a:spLocks noGrp="1"/>
          </p:cNvSpPr>
          <p:nvPr>
            <p:ph type="dt" sz="half" idx="10"/>
          </p:nvPr>
        </p:nvSpPr>
        <p:spPr/>
        <p:txBody>
          <a:bodyPr/>
          <a:lstStyle/>
          <a:p>
            <a:fld id="{BF379EA7-B14B-E64D-94C4-02CE401D130C}" type="datetime1">
              <a:rPr lang="en-GB" smtClean="0"/>
              <a:t>29/10/2025</a:t>
            </a:fld>
            <a:endParaRPr lang="en-GB"/>
          </a:p>
        </p:txBody>
      </p:sp>
      <p:sp>
        <p:nvSpPr>
          <p:cNvPr id="5" name="Footer Placeholder 4">
            <a:extLst>
              <a:ext uri="{FF2B5EF4-FFF2-40B4-BE49-F238E27FC236}">
                <a16:creationId xmlns:a16="http://schemas.microsoft.com/office/drawing/2014/main" id="{F32AFF89-22F9-5F82-752E-F91D813EFB0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68FEB76-D831-1F08-41EE-2F6275C0C13E}"/>
              </a:ext>
            </a:extLst>
          </p:cNvPr>
          <p:cNvSpPr>
            <a:spLocks noGrp="1"/>
          </p:cNvSpPr>
          <p:nvPr>
            <p:ph type="sldNum" sz="quarter" idx="12"/>
          </p:nvPr>
        </p:nvSpPr>
        <p:spPr/>
        <p:txBody>
          <a:bodyPr/>
          <a:lstStyle/>
          <a:p>
            <a:fld id="{AAF65040-696A-DA4F-BA34-D70CD7BF83DC}" type="slidenum">
              <a:rPr lang="en-GB" smtClean="0"/>
              <a:t>‹#›</a:t>
            </a:fld>
            <a:endParaRPr lang="en-GB"/>
          </a:p>
        </p:txBody>
      </p:sp>
    </p:spTree>
    <p:extLst>
      <p:ext uri="{BB962C8B-B14F-4D97-AF65-F5344CB8AC3E}">
        <p14:creationId xmlns:p14="http://schemas.microsoft.com/office/powerpoint/2010/main" val="4082654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85A5C2C-A12E-C286-0132-82F1F23A9721}"/>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D69DBE12-6CAC-75AA-027D-7975AA68189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0A0F7AC-189F-7072-FE8C-7C9BC5FFA948}"/>
              </a:ext>
            </a:extLst>
          </p:cNvPr>
          <p:cNvSpPr>
            <a:spLocks noGrp="1"/>
          </p:cNvSpPr>
          <p:nvPr>
            <p:ph type="dt" sz="half" idx="10"/>
          </p:nvPr>
        </p:nvSpPr>
        <p:spPr/>
        <p:txBody>
          <a:bodyPr/>
          <a:lstStyle/>
          <a:p>
            <a:fld id="{7C713BF0-8A88-984B-8BFB-EEA41C729DE9}" type="datetime1">
              <a:rPr lang="en-GB" smtClean="0"/>
              <a:t>29/10/2025</a:t>
            </a:fld>
            <a:endParaRPr lang="en-GB"/>
          </a:p>
        </p:txBody>
      </p:sp>
      <p:sp>
        <p:nvSpPr>
          <p:cNvPr id="5" name="Footer Placeholder 4">
            <a:extLst>
              <a:ext uri="{FF2B5EF4-FFF2-40B4-BE49-F238E27FC236}">
                <a16:creationId xmlns:a16="http://schemas.microsoft.com/office/drawing/2014/main" id="{5FDBF7BA-C2D6-E38E-9200-7AEC0BD262A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1D0D10-ECEF-FC64-8F54-D4523A8F905F}"/>
              </a:ext>
            </a:extLst>
          </p:cNvPr>
          <p:cNvSpPr>
            <a:spLocks noGrp="1"/>
          </p:cNvSpPr>
          <p:nvPr>
            <p:ph type="sldNum" sz="quarter" idx="12"/>
          </p:nvPr>
        </p:nvSpPr>
        <p:spPr/>
        <p:txBody>
          <a:bodyPr/>
          <a:lstStyle/>
          <a:p>
            <a:fld id="{AAF65040-696A-DA4F-BA34-D70CD7BF83DC}" type="slidenum">
              <a:rPr lang="en-GB" smtClean="0"/>
              <a:t>‹#›</a:t>
            </a:fld>
            <a:endParaRPr lang="en-GB"/>
          </a:p>
        </p:txBody>
      </p:sp>
    </p:spTree>
    <p:extLst>
      <p:ext uri="{BB962C8B-B14F-4D97-AF65-F5344CB8AC3E}">
        <p14:creationId xmlns:p14="http://schemas.microsoft.com/office/powerpoint/2010/main" val="3079906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600BE-0FF0-B43B-A3BF-0A52893E9D7F}"/>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51E26C92-9C11-0AE9-2CA5-9403A59D2D31}"/>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9080CF9-56D9-91CF-6CF9-569D4586CB1D}"/>
              </a:ext>
            </a:extLst>
          </p:cNvPr>
          <p:cNvSpPr>
            <a:spLocks noGrp="1"/>
          </p:cNvSpPr>
          <p:nvPr>
            <p:ph type="dt" sz="half" idx="10"/>
          </p:nvPr>
        </p:nvSpPr>
        <p:spPr/>
        <p:txBody>
          <a:bodyPr/>
          <a:lstStyle/>
          <a:p>
            <a:fld id="{123079E7-8C60-7341-A5C6-C53D4F037E6F}" type="datetime1">
              <a:rPr lang="en-GB" smtClean="0"/>
              <a:t>29/10/2025</a:t>
            </a:fld>
            <a:endParaRPr lang="en-GB"/>
          </a:p>
        </p:txBody>
      </p:sp>
      <p:sp>
        <p:nvSpPr>
          <p:cNvPr id="5" name="Footer Placeholder 4">
            <a:extLst>
              <a:ext uri="{FF2B5EF4-FFF2-40B4-BE49-F238E27FC236}">
                <a16:creationId xmlns:a16="http://schemas.microsoft.com/office/drawing/2014/main" id="{ED27AC03-FF9A-8099-4546-A0534907A4E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4F4116-9C10-F98A-8138-1EE8FEE12D16}"/>
              </a:ext>
            </a:extLst>
          </p:cNvPr>
          <p:cNvSpPr>
            <a:spLocks noGrp="1"/>
          </p:cNvSpPr>
          <p:nvPr>
            <p:ph type="sldNum" sz="quarter" idx="12"/>
          </p:nvPr>
        </p:nvSpPr>
        <p:spPr/>
        <p:txBody>
          <a:bodyPr/>
          <a:lstStyle/>
          <a:p>
            <a:fld id="{AAF65040-696A-DA4F-BA34-D70CD7BF83DC}" type="slidenum">
              <a:rPr lang="en-GB" smtClean="0"/>
              <a:t>‹#›</a:t>
            </a:fld>
            <a:endParaRPr lang="en-GB"/>
          </a:p>
        </p:txBody>
      </p:sp>
    </p:spTree>
    <p:extLst>
      <p:ext uri="{BB962C8B-B14F-4D97-AF65-F5344CB8AC3E}">
        <p14:creationId xmlns:p14="http://schemas.microsoft.com/office/powerpoint/2010/main" val="1344379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DCABD-4F3E-5B41-D49C-58B194AAF30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A9BB9E79-61F5-B484-6847-D9E6F9F9BF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B89A734-A03E-3E84-5D5B-F67D330C080A}"/>
              </a:ext>
            </a:extLst>
          </p:cNvPr>
          <p:cNvSpPr>
            <a:spLocks noGrp="1"/>
          </p:cNvSpPr>
          <p:nvPr>
            <p:ph type="dt" sz="half" idx="10"/>
          </p:nvPr>
        </p:nvSpPr>
        <p:spPr/>
        <p:txBody>
          <a:bodyPr/>
          <a:lstStyle/>
          <a:p>
            <a:fld id="{9B66E68D-D2F4-364B-95E8-E05C09D6A254}" type="datetime1">
              <a:rPr lang="en-GB" smtClean="0"/>
              <a:t>29/10/2025</a:t>
            </a:fld>
            <a:endParaRPr lang="en-GB"/>
          </a:p>
        </p:txBody>
      </p:sp>
      <p:sp>
        <p:nvSpPr>
          <p:cNvPr id="5" name="Footer Placeholder 4">
            <a:extLst>
              <a:ext uri="{FF2B5EF4-FFF2-40B4-BE49-F238E27FC236}">
                <a16:creationId xmlns:a16="http://schemas.microsoft.com/office/drawing/2014/main" id="{EBD90EA1-89C1-B8FA-F4DE-857C07CBC0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3486BD-5ADC-0114-01DC-B7482350BC9F}"/>
              </a:ext>
            </a:extLst>
          </p:cNvPr>
          <p:cNvSpPr>
            <a:spLocks noGrp="1"/>
          </p:cNvSpPr>
          <p:nvPr>
            <p:ph type="sldNum" sz="quarter" idx="12"/>
          </p:nvPr>
        </p:nvSpPr>
        <p:spPr/>
        <p:txBody>
          <a:bodyPr/>
          <a:lstStyle/>
          <a:p>
            <a:fld id="{AAF65040-696A-DA4F-BA34-D70CD7BF83DC}" type="slidenum">
              <a:rPr lang="en-GB" smtClean="0"/>
              <a:t>‹#›</a:t>
            </a:fld>
            <a:endParaRPr lang="en-GB"/>
          </a:p>
        </p:txBody>
      </p:sp>
    </p:spTree>
    <p:extLst>
      <p:ext uri="{BB962C8B-B14F-4D97-AF65-F5344CB8AC3E}">
        <p14:creationId xmlns:p14="http://schemas.microsoft.com/office/powerpoint/2010/main" val="433324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86FE0-5362-D98C-1AD7-FE6DBCBD98C1}"/>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D28B607-D8E8-7ED2-A892-3146187366F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E24A1E1C-B131-CFC8-348E-DABF628E44F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867529BE-1DDD-191A-C3C2-2F3E1CF9EA59}"/>
              </a:ext>
            </a:extLst>
          </p:cNvPr>
          <p:cNvSpPr>
            <a:spLocks noGrp="1"/>
          </p:cNvSpPr>
          <p:nvPr>
            <p:ph type="dt" sz="half" idx="10"/>
          </p:nvPr>
        </p:nvSpPr>
        <p:spPr/>
        <p:txBody>
          <a:bodyPr/>
          <a:lstStyle/>
          <a:p>
            <a:fld id="{D4DCF855-FAFB-534B-BE35-B29965CE0788}" type="datetime1">
              <a:rPr lang="en-GB" smtClean="0"/>
              <a:t>29/10/2025</a:t>
            </a:fld>
            <a:endParaRPr lang="en-GB"/>
          </a:p>
        </p:txBody>
      </p:sp>
      <p:sp>
        <p:nvSpPr>
          <p:cNvPr id="6" name="Footer Placeholder 5">
            <a:extLst>
              <a:ext uri="{FF2B5EF4-FFF2-40B4-BE49-F238E27FC236}">
                <a16:creationId xmlns:a16="http://schemas.microsoft.com/office/drawing/2014/main" id="{2B0C4476-0EF6-A97B-4F7A-FA9CFAF78BF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57533C-AE37-94E0-A6AA-E2D1C09BFB70}"/>
              </a:ext>
            </a:extLst>
          </p:cNvPr>
          <p:cNvSpPr>
            <a:spLocks noGrp="1"/>
          </p:cNvSpPr>
          <p:nvPr>
            <p:ph type="sldNum" sz="quarter" idx="12"/>
          </p:nvPr>
        </p:nvSpPr>
        <p:spPr/>
        <p:txBody>
          <a:bodyPr/>
          <a:lstStyle/>
          <a:p>
            <a:fld id="{AAF65040-696A-DA4F-BA34-D70CD7BF83DC}" type="slidenum">
              <a:rPr lang="en-GB" smtClean="0"/>
              <a:t>‹#›</a:t>
            </a:fld>
            <a:endParaRPr lang="en-GB"/>
          </a:p>
        </p:txBody>
      </p:sp>
    </p:spTree>
    <p:extLst>
      <p:ext uri="{BB962C8B-B14F-4D97-AF65-F5344CB8AC3E}">
        <p14:creationId xmlns:p14="http://schemas.microsoft.com/office/powerpoint/2010/main" val="1765119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F736C-F859-3A1B-6553-EA97E4DF631B}"/>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E7D173F9-A6DF-3ABD-3FDF-0A2E7A8DF3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38EBEFA-C2FD-5D6E-703A-21F2331F529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177D6A5F-DB0A-F2B4-3758-86F42B2DD8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13E1B26-2520-6025-8FFF-B47A8053035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3574D558-282D-D5F6-0B44-85DD0AB472DA}"/>
              </a:ext>
            </a:extLst>
          </p:cNvPr>
          <p:cNvSpPr>
            <a:spLocks noGrp="1"/>
          </p:cNvSpPr>
          <p:nvPr>
            <p:ph type="dt" sz="half" idx="10"/>
          </p:nvPr>
        </p:nvSpPr>
        <p:spPr/>
        <p:txBody>
          <a:bodyPr/>
          <a:lstStyle/>
          <a:p>
            <a:fld id="{405D679D-B441-4241-8602-A4057216C01F}" type="datetime1">
              <a:rPr lang="en-GB" smtClean="0"/>
              <a:t>29/10/2025</a:t>
            </a:fld>
            <a:endParaRPr lang="en-GB"/>
          </a:p>
        </p:txBody>
      </p:sp>
      <p:sp>
        <p:nvSpPr>
          <p:cNvPr id="8" name="Footer Placeholder 7">
            <a:extLst>
              <a:ext uri="{FF2B5EF4-FFF2-40B4-BE49-F238E27FC236}">
                <a16:creationId xmlns:a16="http://schemas.microsoft.com/office/drawing/2014/main" id="{3B6C38DA-6A94-6C07-F5BD-4E3D042302E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4F7B00C-F62A-B5B5-791D-94E7E0F50C78}"/>
              </a:ext>
            </a:extLst>
          </p:cNvPr>
          <p:cNvSpPr>
            <a:spLocks noGrp="1"/>
          </p:cNvSpPr>
          <p:nvPr>
            <p:ph type="sldNum" sz="quarter" idx="12"/>
          </p:nvPr>
        </p:nvSpPr>
        <p:spPr/>
        <p:txBody>
          <a:bodyPr/>
          <a:lstStyle/>
          <a:p>
            <a:fld id="{AAF65040-696A-DA4F-BA34-D70CD7BF83DC}" type="slidenum">
              <a:rPr lang="en-GB" smtClean="0"/>
              <a:t>‹#›</a:t>
            </a:fld>
            <a:endParaRPr lang="en-GB"/>
          </a:p>
        </p:txBody>
      </p:sp>
    </p:spTree>
    <p:extLst>
      <p:ext uri="{BB962C8B-B14F-4D97-AF65-F5344CB8AC3E}">
        <p14:creationId xmlns:p14="http://schemas.microsoft.com/office/powerpoint/2010/main" val="4168549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55D9E-D653-470B-F6C5-42CAF5CDA625}"/>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5DA91CD2-BA4B-835F-DEC9-B4525DE91C31}"/>
              </a:ext>
            </a:extLst>
          </p:cNvPr>
          <p:cNvSpPr>
            <a:spLocks noGrp="1"/>
          </p:cNvSpPr>
          <p:nvPr>
            <p:ph type="dt" sz="half" idx="10"/>
          </p:nvPr>
        </p:nvSpPr>
        <p:spPr/>
        <p:txBody>
          <a:bodyPr/>
          <a:lstStyle/>
          <a:p>
            <a:fld id="{322F35C0-2282-C74E-AF12-143F5950F0CD}" type="datetime1">
              <a:rPr lang="en-GB" smtClean="0"/>
              <a:t>29/10/2025</a:t>
            </a:fld>
            <a:endParaRPr lang="en-GB"/>
          </a:p>
        </p:txBody>
      </p:sp>
      <p:sp>
        <p:nvSpPr>
          <p:cNvPr id="4" name="Footer Placeholder 3">
            <a:extLst>
              <a:ext uri="{FF2B5EF4-FFF2-40B4-BE49-F238E27FC236}">
                <a16:creationId xmlns:a16="http://schemas.microsoft.com/office/drawing/2014/main" id="{FA6D9BFD-BC9A-48C0-9A93-3BB71C52CFD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83D56F9-C6E6-B651-A390-4111A7DBA0DC}"/>
              </a:ext>
            </a:extLst>
          </p:cNvPr>
          <p:cNvSpPr>
            <a:spLocks noGrp="1"/>
          </p:cNvSpPr>
          <p:nvPr>
            <p:ph type="sldNum" sz="quarter" idx="12"/>
          </p:nvPr>
        </p:nvSpPr>
        <p:spPr/>
        <p:txBody>
          <a:bodyPr/>
          <a:lstStyle/>
          <a:p>
            <a:fld id="{AAF65040-696A-DA4F-BA34-D70CD7BF83DC}" type="slidenum">
              <a:rPr lang="en-GB" smtClean="0"/>
              <a:t>‹#›</a:t>
            </a:fld>
            <a:endParaRPr lang="en-GB"/>
          </a:p>
        </p:txBody>
      </p:sp>
    </p:spTree>
    <p:extLst>
      <p:ext uri="{BB962C8B-B14F-4D97-AF65-F5344CB8AC3E}">
        <p14:creationId xmlns:p14="http://schemas.microsoft.com/office/powerpoint/2010/main" val="56105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04F12E-3713-5777-3D4D-2FCFFC0F4D80}"/>
              </a:ext>
            </a:extLst>
          </p:cNvPr>
          <p:cNvSpPr>
            <a:spLocks noGrp="1"/>
          </p:cNvSpPr>
          <p:nvPr>
            <p:ph type="dt" sz="half" idx="10"/>
          </p:nvPr>
        </p:nvSpPr>
        <p:spPr/>
        <p:txBody>
          <a:bodyPr/>
          <a:lstStyle/>
          <a:p>
            <a:fld id="{EAF1CB48-1148-7441-B4EF-486F989748DE}" type="datetime1">
              <a:rPr lang="en-GB" smtClean="0"/>
              <a:t>29/10/2025</a:t>
            </a:fld>
            <a:endParaRPr lang="en-GB"/>
          </a:p>
        </p:txBody>
      </p:sp>
      <p:sp>
        <p:nvSpPr>
          <p:cNvPr id="3" name="Footer Placeholder 2">
            <a:extLst>
              <a:ext uri="{FF2B5EF4-FFF2-40B4-BE49-F238E27FC236}">
                <a16:creationId xmlns:a16="http://schemas.microsoft.com/office/drawing/2014/main" id="{867AD79C-2FC7-042C-A9C0-CC353625059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050EAA8-AFE2-3C95-4D06-584F151228E1}"/>
              </a:ext>
            </a:extLst>
          </p:cNvPr>
          <p:cNvSpPr>
            <a:spLocks noGrp="1"/>
          </p:cNvSpPr>
          <p:nvPr>
            <p:ph type="sldNum" sz="quarter" idx="12"/>
          </p:nvPr>
        </p:nvSpPr>
        <p:spPr/>
        <p:txBody>
          <a:bodyPr/>
          <a:lstStyle/>
          <a:p>
            <a:fld id="{AAF65040-696A-DA4F-BA34-D70CD7BF83DC}" type="slidenum">
              <a:rPr lang="en-GB" smtClean="0"/>
              <a:t>‹#›</a:t>
            </a:fld>
            <a:endParaRPr lang="en-GB"/>
          </a:p>
        </p:txBody>
      </p:sp>
    </p:spTree>
    <p:extLst>
      <p:ext uri="{BB962C8B-B14F-4D97-AF65-F5344CB8AC3E}">
        <p14:creationId xmlns:p14="http://schemas.microsoft.com/office/powerpoint/2010/main" val="521371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64430-0FEE-0F88-9151-B525D375B00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FEDE3798-FD21-8F7F-7083-CCFEFDDC62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62ADFFDA-4763-F7D6-654E-291325243D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2C1F611-69E8-4793-72F8-3F42FA13C39C}"/>
              </a:ext>
            </a:extLst>
          </p:cNvPr>
          <p:cNvSpPr>
            <a:spLocks noGrp="1"/>
          </p:cNvSpPr>
          <p:nvPr>
            <p:ph type="dt" sz="half" idx="10"/>
          </p:nvPr>
        </p:nvSpPr>
        <p:spPr/>
        <p:txBody>
          <a:bodyPr/>
          <a:lstStyle/>
          <a:p>
            <a:fld id="{9D9DFA80-C7B6-8F4C-8E00-B21D56D0599F}" type="datetime1">
              <a:rPr lang="en-GB" smtClean="0"/>
              <a:t>29/10/2025</a:t>
            </a:fld>
            <a:endParaRPr lang="en-GB"/>
          </a:p>
        </p:txBody>
      </p:sp>
      <p:sp>
        <p:nvSpPr>
          <p:cNvPr id="6" name="Footer Placeholder 5">
            <a:extLst>
              <a:ext uri="{FF2B5EF4-FFF2-40B4-BE49-F238E27FC236}">
                <a16:creationId xmlns:a16="http://schemas.microsoft.com/office/drawing/2014/main" id="{5599439E-97CD-7FD6-5238-B5CABF7FE5B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EE2D7F2-2EF4-7B74-B2F6-8A0B5615E83C}"/>
              </a:ext>
            </a:extLst>
          </p:cNvPr>
          <p:cNvSpPr>
            <a:spLocks noGrp="1"/>
          </p:cNvSpPr>
          <p:nvPr>
            <p:ph type="sldNum" sz="quarter" idx="12"/>
          </p:nvPr>
        </p:nvSpPr>
        <p:spPr/>
        <p:txBody>
          <a:bodyPr/>
          <a:lstStyle/>
          <a:p>
            <a:fld id="{AAF65040-696A-DA4F-BA34-D70CD7BF83DC}" type="slidenum">
              <a:rPr lang="en-GB" smtClean="0"/>
              <a:t>‹#›</a:t>
            </a:fld>
            <a:endParaRPr lang="en-GB"/>
          </a:p>
        </p:txBody>
      </p:sp>
    </p:spTree>
    <p:extLst>
      <p:ext uri="{BB962C8B-B14F-4D97-AF65-F5344CB8AC3E}">
        <p14:creationId xmlns:p14="http://schemas.microsoft.com/office/powerpoint/2010/main" val="3272341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F11E8-5553-A83C-398A-C01790172EE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7F0F146D-7197-AA66-7B37-42E1F0E575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C7F8922-C5D1-7662-67B8-CFFC4C27FA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4A465D2-E2A5-499E-836D-A7ED20301155}"/>
              </a:ext>
            </a:extLst>
          </p:cNvPr>
          <p:cNvSpPr>
            <a:spLocks noGrp="1"/>
          </p:cNvSpPr>
          <p:nvPr>
            <p:ph type="dt" sz="half" idx="10"/>
          </p:nvPr>
        </p:nvSpPr>
        <p:spPr/>
        <p:txBody>
          <a:bodyPr/>
          <a:lstStyle/>
          <a:p>
            <a:fld id="{078BB3F6-659A-2443-AA68-81B809298B65}" type="datetime1">
              <a:rPr lang="en-GB" smtClean="0"/>
              <a:t>29/10/2025</a:t>
            </a:fld>
            <a:endParaRPr lang="en-GB"/>
          </a:p>
        </p:txBody>
      </p:sp>
      <p:sp>
        <p:nvSpPr>
          <p:cNvPr id="6" name="Footer Placeholder 5">
            <a:extLst>
              <a:ext uri="{FF2B5EF4-FFF2-40B4-BE49-F238E27FC236}">
                <a16:creationId xmlns:a16="http://schemas.microsoft.com/office/drawing/2014/main" id="{E4B2301C-D7A3-B200-F4C8-5657A4B019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D6EEDC2-4F12-4648-E576-30D2B629FB82}"/>
              </a:ext>
            </a:extLst>
          </p:cNvPr>
          <p:cNvSpPr>
            <a:spLocks noGrp="1"/>
          </p:cNvSpPr>
          <p:nvPr>
            <p:ph type="sldNum" sz="quarter" idx="12"/>
          </p:nvPr>
        </p:nvSpPr>
        <p:spPr/>
        <p:txBody>
          <a:bodyPr/>
          <a:lstStyle/>
          <a:p>
            <a:fld id="{AAF65040-696A-DA4F-BA34-D70CD7BF83DC}" type="slidenum">
              <a:rPr lang="en-GB" smtClean="0"/>
              <a:t>‹#›</a:t>
            </a:fld>
            <a:endParaRPr lang="en-GB"/>
          </a:p>
        </p:txBody>
      </p:sp>
    </p:spTree>
    <p:extLst>
      <p:ext uri="{BB962C8B-B14F-4D97-AF65-F5344CB8AC3E}">
        <p14:creationId xmlns:p14="http://schemas.microsoft.com/office/powerpoint/2010/main" val="3001168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B6F182-0750-1B8A-B3A7-2BAC23CD4F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D87D2486-8519-7852-4619-598923A9D2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3213790-0B9E-A257-67A0-1F81FF00B2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416716-7825-5240-9361-23FFF2E9F6CE}" type="datetime1">
              <a:rPr lang="en-GB" smtClean="0"/>
              <a:t>29/10/2025</a:t>
            </a:fld>
            <a:endParaRPr lang="en-GB"/>
          </a:p>
        </p:txBody>
      </p:sp>
      <p:sp>
        <p:nvSpPr>
          <p:cNvPr id="5" name="Footer Placeholder 4">
            <a:extLst>
              <a:ext uri="{FF2B5EF4-FFF2-40B4-BE49-F238E27FC236}">
                <a16:creationId xmlns:a16="http://schemas.microsoft.com/office/drawing/2014/main" id="{6A3C7DCA-3AF2-5912-B970-6C21ABBAD8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B2751AF-3E35-D20B-2BC5-BC014B261A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F65040-696A-DA4F-BA34-D70CD7BF83DC}" type="slidenum">
              <a:rPr lang="en-GB" smtClean="0"/>
              <a:t>‹#›</a:t>
            </a:fld>
            <a:endParaRPr lang="en-GB"/>
          </a:p>
        </p:txBody>
      </p:sp>
    </p:spTree>
    <p:extLst>
      <p:ext uri="{BB962C8B-B14F-4D97-AF65-F5344CB8AC3E}">
        <p14:creationId xmlns:p14="http://schemas.microsoft.com/office/powerpoint/2010/main" val="305248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hyperlink" Target="https://i.emlfiles4.com/cmpdoc/4/5/4/5/8/files/902533_elft_people_plan_strategy_a5_mar22-v6-final-2.pdf?dm_i=1TXQ,7VJJU,QFLSPD,W5TMQ,1"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ity &amp; Hackney backdrop">
            <a:extLst>
              <a:ext uri="{FF2B5EF4-FFF2-40B4-BE49-F238E27FC236}">
                <a16:creationId xmlns:a16="http://schemas.microsoft.com/office/drawing/2014/main" id="{BE17B2DD-E71A-6403-6641-8FCD78F027A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8207" r="1" b="1"/>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Lst>
        </p:spPr>
      </p:pic>
      <p:sp>
        <p:nvSpPr>
          <p:cNvPr id="4" name="Text Placeholder 4">
            <a:extLst>
              <a:ext uri="{FF2B5EF4-FFF2-40B4-BE49-F238E27FC236}">
                <a16:creationId xmlns:a16="http://schemas.microsoft.com/office/drawing/2014/main" id="{BE7436D9-6034-79FE-EC8D-BB5D1AB2C9D3}"/>
              </a:ext>
            </a:extLst>
          </p:cNvPr>
          <p:cNvSpPr txBox="1">
            <a:spLocks/>
          </p:cNvSpPr>
          <p:nvPr/>
        </p:nvSpPr>
        <p:spPr>
          <a:xfrm>
            <a:off x="141229" y="641763"/>
            <a:ext cx="7301133" cy="2110155"/>
          </a:xfrm>
          <a:prstGeom prst="rect">
            <a:avLst/>
          </a:prstGeom>
        </p:spPr>
        <p:txBody>
          <a:bodyPr vert="horz" lIns="91440" tIns="45720" rIns="91440" bIns="45720" rtlCol="0" anchor="ctr">
            <a:normAutofit fontScale="92500" lnSpcReduction="10000"/>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5400" b="1">
                <a:solidFill>
                  <a:schemeClr val="bg1"/>
                </a:solidFill>
              </a:rPr>
              <a:t>Workforce Race </a:t>
            </a:r>
          </a:p>
          <a:p>
            <a:pPr algn="l"/>
            <a:r>
              <a:rPr lang="en-GB" sz="5400" b="1">
                <a:solidFill>
                  <a:schemeClr val="bg1"/>
                </a:solidFill>
              </a:rPr>
              <a:t>Equality Standard </a:t>
            </a:r>
            <a:endParaRPr lang="en-GB" sz="5400" b="1">
              <a:solidFill>
                <a:schemeClr val="bg1"/>
              </a:solidFill>
              <a:ea typeface="Calibri"/>
              <a:cs typeface="Calibri"/>
            </a:endParaRPr>
          </a:p>
          <a:p>
            <a:pPr algn="l"/>
            <a:r>
              <a:rPr lang="en-GB" sz="3900">
                <a:solidFill>
                  <a:schemeClr val="bg1"/>
                </a:solidFill>
              </a:rPr>
              <a:t>2024/25 Report</a:t>
            </a:r>
            <a:endParaRPr lang="en-US" sz="1900">
              <a:solidFill>
                <a:schemeClr val="bg1"/>
              </a:solidFill>
            </a:endParaRPr>
          </a:p>
        </p:txBody>
      </p:sp>
      <p:sp>
        <p:nvSpPr>
          <p:cNvPr id="6" name="Text Placeholder 5">
            <a:extLst>
              <a:ext uri="{FF2B5EF4-FFF2-40B4-BE49-F238E27FC236}">
                <a16:creationId xmlns:a16="http://schemas.microsoft.com/office/drawing/2014/main" id="{6B0A71B6-80A2-DCDD-C5EF-FCE63A4AC342}"/>
              </a:ext>
            </a:extLst>
          </p:cNvPr>
          <p:cNvSpPr txBox="1">
            <a:spLocks/>
          </p:cNvSpPr>
          <p:nvPr/>
        </p:nvSpPr>
        <p:spPr>
          <a:xfrm>
            <a:off x="141227" y="5429036"/>
            <a:ext cx="3699251" cy="103054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600">
                <a:solidFill>
                  <a:schemeClr val="bg1"/>
                </a:solidFill>
              </a:rPr>
              <a:t>Authored by: Juliana Ansah, Head of EDI</a:t>
            </a:r>
          </a:p>
          <a:p>
            <a:pPr marL="0" indent="0">
              <a:buNone/>
            </a:pPr>
            <a:r>
              <a:rPr lang="en-GB" sz="1600">
                <a:solidFill>
                  <a:schemeClr val="bg1"/>
                </a:solidFill>
              </a:rPr>
              <a:t>Accountable Director  Tanya Carter, </a:t>
            </a:r>
          </a:p>
          <a:p>
            <a:pPr marL="0" indent="0">
              <a:buNone/>
            </a:pPr>
            <a:r>
              <a:rPr lang="en-GB" sz="1600">
                <a:solidFill>
                  <a:schemeClr val="bg1"/>
                </a:solidFill>
              </a:rPr>
              <a:t>Chief People Officer</a:t>
            </a:r>
            <a:endParaRPr lang="en-GB" sz="1600">
              <a:solidFill>
                <a:schemeClr val="bg1"/>
              </a:solidFill>
              <a:ea typeface="Calibri"/>
              <a:cs typeface="Calibri"/>
            </a:endParaRPr>
          </a:p>
        </p:txBody>
      </p:sp>
      <p:sp>
        <p:nvSpPr>
          <p:cNvPr id="8" name="TextBox 7">
            <a:extLst>
              <a:ext uri="{FF2B5EF4-FFF2-40B4-BE49-F238E27FC236}">
                <a16:creationId xmlns:a16="http://schemas.microsoft.com/office/drawing/2014/main" id="{7F40E306-8A91-0BBB-897C-B5CAA951A633}"/>
              </a:ext>
            </a:extLst>
          </p:cNvPr>
          <p:cNvSpPr txBox="1"/>
          <p:nvPr/>
        </p:nvSpPr>
        <p:spPr>
          <a:xfrm>
            <a:off x="109766" y="6459580"/>
            <a:ext cx="3762175" cy="307777"/>
          </a:xfrm>
          <a:prstGeom prst="rect">
            <a:avLst/>
          </a:prstGeom>
          <a:noFill/>
        </p:spPr>
        <p:txBody>
          <a:bodyPr wrap="square">
            <a:spAutoFit/>
          </a:bodyPr>
          <a:lstStyle/>
          <a:p>
            <a:r>
              <a:rPr lang="en-GB" sz="1400" b="0" i="0" u="none" strike="noStrike">
                <a:effectLst/>
                <a:latin typeface="Arial" panose="020B0604020202020204" pitchFamily="34" charset="0"/>
              </a:rPr>
              <a:t>Draft subject to approval at P&amp;CC Committee</a:t>
            </a:r>
            <a:endParaRPr lang="en-GB" sz="1400"/>
          </a:p>
        </p:txBody>
      </p:sp>
    </p:spTree>
    <p:extLst>
      <p:ext uri="{BB962C8B-B14F-4D97-AF65-F5344CB8AC3E}">
        <p14:creationId xmlns:p14="http://schemas.microsoft.com/office/powerpoint/2010/main" val="18567407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F5E51B3B-1C24-690E-5789-F6B75763CC5B}"/>
              </a:ext>
            </a:extLst>
          </p:cNvPr>
          <p:cNvSpPr txBox="1"/>
          <p:nvPr/>
        </p:nvSpPr>
        <p:spPr>
          <a:xfrm>
            <a:off x="504500" y="228749"/>
            <a:ext cx="9532434" cy="1231106"/>
          </a:xfrm>
          <a:prstGeom prst="rect">
            <a:avLst/>
          </a:prstGeom>
          <a:noFill/>
        </p:spPr>
        <p:txBody>
          <a:bodyPr wrap="square">
            <a:spAutoFit/>
          </a:bodyPr>
          <a:lstStyle/>
          <a:p>
            <a:r>
              <a:rPr lang="en-GB" sz="1600" b="1">
                <a:solidFill>
                  <a:srgbClr val="1E477C"/>
                </a:solidFill>
                <a:effectLst/>
                <a:latin typeface="Calibri" panose="020F0502020204030204" pitchFamily="34" charset="0"/>
                <a:ea typeface="Times New Roman" panose="02020603050405020304" pitchFamily="18" charset="0"/>
              </a:rPr>
              <a:t>WORKFORCE RACE EQUALITY STANDARD (WRES) REPORT </a:t>
            </a:r>
            <a:endParaRPr lang="en-GB" sz="1200">
              <a:effectLst/>
              <a:latin typeface="Times New Roman" panose="02020603050405020304" pitchFamily="18" charset="0"/>
              <a:ea typeface="Times New Roman" panose="02020603050405020304" pitchFamily="18" charset="0"/>
            </a:endParaRPr>
          </a:p>
          <a:p>
            <a:endParaRPr lang="en-GB" sz="1800" b="1">
              <a:solidFill>
                <a:srgbClr val="1E477C"/>
              </a:solidFill>
              <a:effectLst/>
              <a:latin typeface="Calibri" panose="020F0502020204030204" pitchFamily="34" charset="0"/>
              <a:ea typeface="Times New Roman" panose="02020603050405020304" pitchFamily="18" charset="0"/>
            </a:endParaRPr>
          </a:p>
          <a:p>
            <a:r>
              <a:rPr lang="en-GB" sz="2400" b="1">
                <a:solidFill>
                  <a:srgbClr val="1E477C"/>
                </a:solidFill>
                <a:effectLst/>
                <a:latin typeface="Calibri" panose="020F0502020204030204" pitchFamily="34" charset="0"/>
                <a:ea typeface="Times New Roman" panose="02020603050405020304" pitchFamily="18" charset="0"/>
              </a:rPr>
              <a:t>Workforce </a:t>
            </a:r>
            <a:r>
              <a:rPr lang="en-GB" sz="2400" b="1">
                <a:solidFill>
                  <a:srgbClr val="1E477C"/>
                </a:solidFill>
                <a:latin typeface="Calibri" panose="020F0502020204030204" pitchFamily="34" charset="0"/>
                <a:ea typeface="Times New Roman" panose="02020603050405020304" pitchFamily="18" charset="0"/>
              </a:rPr>
              <a:t>M</a:t>
            </a:r>
            <a:r>
              <a:rPr lang="en-GB" sz="2400" b="1">
                <a:solidFill>
                  <a:srgbClr val="1E477C"/>
                </a:solidFill>
                <a:effectLst/>
                <a:latin typeface="Calibri" panose="020F0502020204030204" pitchFamily="34" charset="0"/>
                <a:ea typeface="Times New Roman" panose="02020603050405020304" pitchFamily="18" charset="0"/>
              </a:rPr>
              <a:t>etric 2 &amp; 3</a:t>
            </a:r>
          </a:p>
          <a:p>
            <a:r>
              <a:rPr lang="en-GB" sz="1600">
                <a:latin typeface="ArialMT"/>
              </a:rPr>
              <a:t>The following m</a:t>
            </a:r>
            <a:r>
              <a:rPr lang="en-GB" sz="1600">
                <a:effectLst/>
                <a:latin typeface="ArialMT"/>
              </a:rPr>
              <a:t>etric shows the relative likelihood for BME staff across all posts. </a:t>
            </a:r>
            <a:endParaRPr lang="en-GB" sz="2000"/>
          </a:p>
        </p:txBody>
      </p:sp>
      <p:sp>
        <p:nvSpPr>
          <p:cNvPr id="7" name="TextBox 6">
            <a:extLst>
              <a:ext uri="{FF2B5EF4-FFF2-40B4-BE49-F238E27FC236}">
                <a16:creationId xmlns:a16="http://schemas.microsoft.com/office/drawing/2014/main" id="{9C79D580-70F6-D55E-CA9A-A13557EB006B}"/>
              </a:ext>
            </a:extLst>
          </p:cNvPr>
          <p:cNvSpPr txBox="1"/>
          <p:nvPr/>
        </p:nvSpPr>
        <p:spPr>
          <a:xfrm>
            <a:off x="2955105" y="6371403"/>
            <a:ext cx="6284582" cy="286179"/>
          </a:xfrm>
          <a:prstGeom prst="rect">
            <a:avLst/>
          </a:prstGeom>
          <a:noFill/>
        </p:spPr>
        <p:txBody>
          <a:bodyPr wrap="square" lIns="91440" tIns="45720" rIns="91440" bIns="45720" anchor="t">
            <a:spAutoFit/>
          </a:bodyPr>
          <a:lstStyle/>
          <a:p>
            <a:pPr algn="r"/>
            <a:r>
              <a:rPr lang="en-GB" sz="1200" b="1">
                <a:solidFill>
                  <a:srgbClr val="FF0000"/>
                </a:solidFill>
                <a:effectLst/>
                <a:latin typeface="Calibri"/>
                <a:ea typeface="Times New Roman" panose="02020603050405020304" pitchFamily="18" charset="0"/>
                <a:cs typeface="Calibri"/>
              </a:rPr>
              <a:t>↓ </a:t>
            </a:r>
            <a:r>
              <a:rPr lang="en-GB" sz="1200" b="1">
                <a:solidFill>
                  <a:srgbClr val="FF0000"/>
                </a:solidFill>
                <a:latin typeface="Calibri"/>
                <a:ea typeface="Times New Roman" panose="02020603050405020304" pitchFamily="18" charset="0"/>
                <a:cs typeface="Calibri"/>
              </a:rPr>
              <a:t>Widened Equity Gap</a:t>
            </a:r>
            <a:r>
              <a:rPr lang="en-GB" sz="1200" b="1">
                <a:solidFill>
                  <a:srgbClr val="00B050"/>
                </a:solidFill>
                <a:latin typeface="Calibri"/>
                <a:ea typeface="Times New Roman" panose="02020603050405020304" pitchFamily="18" charset="0"/>
                <a:cs typeface="Calibri"/>
              </a:rPr>
              <a:t> </a:t>
            </a:r>
            <a:r>
              <a:rPr lang="en-GB" sz="1200" b="1">
                <a:solidFill>
                  <a:srgbClr val="00B050"/>
                </a:solidFill>
                <a:effectLst/>
                <a:latin typeface="Calibri"/>
                <a:ea typeface="Times New Roman" panose="02020603050405020304" pitchFamily="18" charset="0"/>
                <a:cs typeface="Calibri"/>
              </a:rPr>
              <a:t>↑ </a:t>
            </a:r>
            <a:r>
              <a:rPr lang="en-GB" sz="1200" b="1">
                <a:solidFill>
                  <a:srgbClr val="00B050"/>
                </a:solidFill>
                <a:latin typeface="Calibri"/>
                <a:ea typeface="Times New Roman" panose="02020603050405020304" pitchFamily="18" charset="0"/>
                <a:cs typeface="Calibri"/>
              </a:rPr>
              <a:t>Narrowed Equity Gap</a:t>
            </a:r>
            <a:r>
              <a:rPr lang="en-GB" sz="1200" b="1">
                <a:solidFill>
                  <a:srgbClr val="0070C0"/>
                </a:solidFill>
                <a:latin typeface="Calibri"/>
                <a:ea typeface="Times New Roman" panose="02020603050405020304" pitchFamily="18" charset="0"/>
                <a:cs typeface="Calibri"/>
              </a:rPr>
              <a:t> </a:t>
            </a:r>
            <a:r>
              <a:rPr lang="en-GB" sz="1200" b="1">
                <a:solidFill>
                  <a:srgbClr val="0070C0"/>
                </a:solidFill>
                <a:effectLst/>
                <a:latin typeface="Calibri"/>
                <a:ea typeface="Times New Roman" panose="02020603050405020304" pitchFamily="18" charset="0"/>
                <a:cs typeface="Calibri"/>
              </a:rPr>
              <a:t>— No </a:t>
            </a:r>
            <a:r>
              <a:rPr lang="en-GB" sz="1200" b="1">
                <a:solidFill>
                  <a:srgbClr val="0070C0"/>
                </a:solidFill>
                <a:latin typeface="Calibri"/>
                <a:ea typeface="Times New Roman" panose="02020603050405020304" pitchFamily="18" charset="0"/>
                <a:cs typeface="Calibri"/>
              </a:rPr>
              <a:t>Change in Equity Gap</a:t>
            </a:r>
            <a:endParaRPr lang="en-GB" sz="1400">
              <a:effectLst/>
              <a:latin typeface="Times New Roman"/>
              <a:ea typeface="Calibri" panose="020F0502020204030204" pitchFamily="34" charset="0"/>
              <a:cs typeface="Calibri"/>
            </a:endParaRPr>
          </a:p>
        </p:txBody>
      </p:sp>
      <p:pic>
        <p:nvPicPr>
          <p:cNvPr id="8" name="Picture 7" descr="Logo&#10;&#10;Description automatically generated">
            <a:extLst>
              <a:ext uri="{FF2B5EF4-FFF2-40B4-BE49-F238E27FC236}">
                <a16:creationId xmlns:a16="http://schemas.microsoft.com/office/drawing/2014/main" id="{B3CD5C4F-D5AA-D255-D11A-C4C4D4100A3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6934" y="0"/>
            <a:ext cx="2065020" cy="1148715"/>
          </a:xfrm>
          <a:prstGeom prst="rect">
            <a:avLst/>
          </a:prstGeom>
        </p:spPr>
      </p:pic>
      <p:graphicFrame>
        <p:nvGraphicFramePr>
          <p:cNvPr id="10" name="Table 9">
            <a:extLst>
              <a:ext uri="{FF2B5EF4-FFF2-40B4-BE49-F238E27FC236}">
                <a16:creationId xmlns:a16="http://schemas.microsoft.com/office/drawing/2014/main" id="{4B353E13-241F-1B1A-AECE-727CF303094F}"/>
              </a:ext>
            </a:extLst>
          </p:cNvPr>
          <p:cNvGraphicFramePr>
            <a:graphicFrameLocks noGrp="1"/>
          </p:cNvGraphicFramePr>
          <p:nvPr>
            <p:extLst>
              <p:ext uri="{D42A27DB-BD31-4B8C-83A1-F6EECF244321}">
                <p14:modId xmlns:p14="http://schemas.microsoft.com/office/powerpoint/2010/main" val="1887568437"/>
              </p:ext>
            </p:extLst>
          </p:nvPr>
        </p:nvGraphicFramePr>
        <p:xfrm>
          <a:off x="648629" y="1483866"/>
          <a:ext cx="11106189" cy="1667628"/>
        </p:xfrm>
        <a:graphic>
          <a:graphicData uri="http://schemas.openxmlformats.org/drawingml/2006/table">
            <a:tbl>
              <a:tblPr firstRow="1" firstCol="1" bandRow="1"/>
              <a:tblGrid>
                <a:gridCol w="4915188">
                  <a:extLst>
                    <a:ext uri="{9D8B030D-6E8A-4147-A177-3AD203B41FA5}">
                      <a16:colId xmlns:a16="http://schemas.microsoft.com/office/drawing/2014/main" val="3475292871"/>
                    </a:ext>
                  </a:extLst>
                </a:gridCol>
                <a:gridCol w="600774">
                  <a:extLst>
                    <a:ext uri="{9D8B030D-6E8A-4147-A177-3AD203B41FA5}">
                      <a16:colId xmlns:a16="http://schemas.microsoft.com/office/drawing/2014/main" val="3892896471"/>
                    </a:ext>
                  </a:extLst>
                </a:gridCol>
                <a:gridCol w="631322">
                  <a:extLst>
                    <a:ext uri="{9D8B030D-6E8A-4147-A177-3AD203B41FA5}">
                      <a16:colId xmlns:a16="http://schemas.microsoft.com/office/drawing/2014/main" val="3556200883"/>
                    </a:ext>
                  </a:extLst>
                </a:gridCol>
                <a:gridCol w="631322">
                  <a:extLst>
                    <a:ext uri="{9D8B030D-6E8A-4147-A177-3AD203B41FA5}">
                      <a16:colId xmlns:a16="http://schemas.microsoft.com/office/drawing/2014/main" val="2733200252"/>
                    </a:ext>
                  </a:extLst>
                </a:gridCol>
                <a:gridCol w="336025">
                  <a:extLst>
                    <a:ext uri="{9D8B030D-6E8A-4147-A177-3AD203B41FA5}">
                      <a16:colId xmlns:a16="http://schemas.microsoft.com/office/drawing/2014/main" val="3202540600"/>
                    </a:ext>
                  </a:extLst>
                </a:gridCol>
                <a:gridCol w="3991558">
                  <a:extLst>
                    <a:ext uri="{9D8B030D-6E8A-4147-A177-3AD203B41FA5}">
                      <a16:colId xmlns:a16="http://schemas.microsoft.com/office/drawing/2014/main" val="353322174"/>
                    </a:ext>
                  </a:extLst>
                </a:gridCol>
              </a:tblGrid>
              <a:tr h="296028">
                <a:tc>
                  <a:txBody>
                    <a:bodyPr/>
                    <a:lstStyle/>
                    <a:p>
                      <a:pPr fontAlgn="base"/>
                      <a:r>
                        <a:rPr lang="en-GB" sz="1600" b="1">
                          <a:solidFill>
                            <a:schemeClr val="bg1"/>
                          </a:solidFill>
                          <a:effectLst/>
                          <a:latin typeface="Calibri"/>
                          <a:ea typeface="Calibri"/>
                          <a:cs typeface="Times New Roman"/>
                        </a:rPr>
                        <a:t>Metric 2 - Recruitment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fontAlgn="base"/>
                      <a:r>
                        <a:rPr lang="en-GB" sz="1600" b="1">
                          <a:solidFill>
                            <a:schemeClr val="bg1"/>
                          </a:solidFill>
                          <a:effectLst/>
                          <a:latin typeface="Calibri"/>
                          <a:ea typeface="Calibri"/>
                          <a:cs typeface="Times New Roman"/>
                        </a:rPr>
                        <a:t>2023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fontAlgn="base"/>
                      <a:r>
                        <a:rPr lang="en-GB" sz="1600" b="1">
                          <a:solidFill>
                            <a:schemeClr val="bg1"/>
                          </a:solidFill>
                          <a:effectLst/>
                          <a:latin typeface="Calibri"/>
                          <a:ea typeface="Calibri"/>
                          <a:cs typeface="Times New Roman"/>
                        </a:rPr>
                        <a:t>2024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lvl="0" algn="ctr">
                        <a:buNone/>
                      </a:pPr>
                      <a:r>
                        <a:rPr lang="en-GB" sz="1600" b="1">
                          <a:solidFill>
                            <a:schemeClr val="bg1"/>
                          </a:solidFill>
                          <a:effectLst/>
                          <a:latin typeface="Calibri"/>
                          <a:ea typeface="Calibri"/>
                          <a:cs typeface="Times New Roman"/>
                        </a:rPr>
                        <a:t>2025</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solidFill>
                      <a:schemeClr val="accent1">
                        <a:lumMod val="50000"/>
                      </a:schemeClr>
                    </a:solidFill>
                  </a:tcPr>
                </a:tc>
                <a:tc>
                  <a:txBody>
                    <a:bodyPr/>
                    <a:lstStyle/>
                    <a:p>
                      <a:pPr algn="ctr" fontAlgn="base"/>
                      <a:endParaRPr lang="en-GB" sz="16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fontAlgn="base"/>
                      <a:r>
                        <a:rPr lang="en-GB" sz="1600" b="1">
                          <a:solidFill>
                            <a:schemeClr val="bg1"/>
                          </a:solidFill>
                          <a:effectLst/>
                          <a:latin typeface="Calibri"/>
                          <a:ea typeface="Calibri"/>
                          <a:cs typeface="Times New Roman"/>
                        </a:rPr>
                        <a:t>Comment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556643220"/>
                  </a:ext>
                </a:extLst>
              </a:tr>
              <a:tr h="1358254">
                <a:tc>
                  <a:txBody>
                    <a:bodyPr/>
                    <a:lstStyle/>
                    <a:p>
                      <a:pPr fontAlgn="base"/>
                      <a:endParaRPr lang="en-GB" sz="1400">
                        <a:effectLst/>
                        <a:latin typeface="Calibri"/>
                        <a:ea typeface="Calibri" panose="020F0502020204030204" pitchFamily="34" charset="0"/>
                        <a:cs typeface="Calibri"/>
                      </a:endParaRPr>
                    </a:p>
                    <a:p>
                      <a:pPr fontAlgn="base"/>
                      <a:r>
                        <a:rPr lang="en-GB" sz="1200">
                          <a:solidFill>
                            <a:srgbClr val="000000"/>
                          </a:solidFill>
                          <a:effectLst/>
                          <a:latin typeface="Calibri"/>
                          <a:ea typeface="Times New Roman" panose="02020603050405020304" pitchFamily="18" charset="0"/>
                          <a:cs typeface="Calibri"/>
                        </a:rPr>
                        <a:t>Relative likelihood of White staff being appointed from shortlisting across all posts</a:t>
                      </a:r>
                      <a:endParaRPr lang="en-GB" sz="1400">
                        <a:effectLst/>
                        <a:latin typeface="Times New Roman"/>
                        <a:ea typeface="Calibri" panose="020F0502020204030204" pitchFamily="34" charset="0"/>
                        <a:cs typeface="Calibri"/>
                      </a:endParaRPr>
                    </a:p>
                    <a:p>
                      <a:pPr fontAlgn="base"/>
                      <a:r>
                        <a:rPr lang="en-GB" sz="1200" i="1">
                          <a:solidFill>
                            <a:srgbClr val="000000"/>
                          </a:solidFill>
                          <a:effectLst/>
                          <a:latin typeface="Calibri"/>
                          <a:ea typeface="Times New Roman" panose="02020603050405020304" pitchFamily="18" charset="0"/>
                          <a:cs typeface="Calibri"/>
                        </a:rPr>
                        <a:t>(A figure below 1.00 indicates that BME staff are more likely than white staff to be appointed from shortlisting)</a:t>
                      </a:r>
                      <a:endParaRPr lang="en-GB" sz="1400">
                        <a:effectLst/>
                        <a:latin typeface="Times New Roman"/>
                        <a:ea typeface="Calibri" panose="020F0502020204030204" pitchFamily="34" charset="0"/>
                        <a:cs typeface="Calibri"/>
                      </a:endParaRPr>
                    </a:p>
                    <a:p>
                      <a:pPr fontAlgn="base"/>
                      <a:endParaRPr lang="en-GB" sz="1400">
                        <a:effectLst/>
                        <a:latin typeface="Calibri"/>
                        <a:ea typeface="Calibri" panose="020F0502020204030204" pitchFamily="34" charset="0"/>
                        <a:cs typeface="Calibri"/>
                      </a:endParaRPr>
                    </a:p>
                    <a:p>
                      <a:pPr fontAlgn="base"/>
                      <a:endParaRPr lang="en-GB" sz="1400">
                        <a:effectLst/>
                        <a:latin typeface="Calibri"/>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1.40</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Times New Roman"/>
                        </a:rPr>
                        <a:t>1.25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effectLst/>
                          <a:latin typeface="Calibri"/>
                          <a:ea typeface="Calibri"/>
                          <a:cs typeface="Times New Roman"/>
                        </a:rPr>
                        <a:t>1.48</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200" b="1" i="0" u="none" strike="noStrike" noProof="0">
                          <a:solidFill>
                            <a:srgbClr val="FF0000"/>
                          </a:solidFill>
                          <a:effectLst/>
                          <a:latin typeface="Calibri"/>
                        </a:rPr>
                        <a:t>↓</a:t>
                      </a:r>
                      <a:r>
                        <a:rPr lang="en-GB" sz="1200" b="1" i="0" u="none" strike="noStrike" noProof="0">
                          <a:solidFill>
                            <a:srgbClr val="00B050"/>
                          </a:solidFill>
                          <a:effectLst/>
                          <a:latin typeface="Calibri"/>
                        </a:rPr>
                        <a:t> </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buNone/>
                      </a:pPr>
                      <a:r>
                        <a:rPr lang="en-GB" sz="1200" b="0">
                          <a:effectLst/>
                          <a:latin typeface="Calibri"/>
                          <a:ea typeface="Calibri"/>
                          <a:cs typeface="Times New Roman"/>
                        </a:rPr>
                        <a:t>Since improving and ranking nationally in the top 20% for this metric in 2024, the equity gap has since widened. In our 2025 reporting cycle, 5,029 applicants were shortlisted and of those, 68% were BME. Of the 1,155 applicants appointed from shortlisting, 58% were BME.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6194117"/>
                  </a:ext>
                </a:extLst>
              </a:tr>
            </a:tbl>
          </a:graphicData>
        </a:graphic>
      </p:graphicFrame>
      <p:graphicFrame>
        <p:nvGraphicFramePr>
          <p:cNvPr id="11" name="Table 10">
            <a:extLst>
              <a:ext uri="{FF2B5EF4-FFF2-40B4-BE49-F238E27FC236}">
                <a16:creationId xmlns:a16="http://schemas.microsoft.com/office/drawing/2014/main" id="{7B52AA52-CA5D-7DEA-7B6B-CD107624F209}"/>
              </a:ext>
            </a:extLst>
          </p:cNvPr>
          <p:cNvGraphicFramePr>
            <a:graphicFrameLocks noGrp="1"/>
          </p:cNvGraphicFramePr>
          <p:nvPr>
            <p:extLst>
              <p:ext uri="{D42A27DB-BD31-4B8C-83A1-F6EECF244321}">
                <p14:modId xmlns:p14="http://schemas.microsoft.com/office/powerpoint/2010/main" val="406180464"/>
              </p:ext>
            </p:extLst>
          </p:nvPr>
        </p:nvGraphicFramePr>
        <p:xfrm>
          <a:off x="648629" y="3324490"/>
          <a:ext cx="11108016" cy="2842028"/>
        </p:xfrm>
        <a:graphic>
          <a:graphicData uri="http://schemas.openxmlformats.org/drawingml/2006/table">
            <a:tbl>
              <a:tblPr firstRow="1" firstCol="1" bandRow="1"/>
              <a:tblGrid>
                <a:gridCol w="4874343">
                  <a:extLst>
                    <a:ext uri="{9D8B030D-6E8A-4147-A177-3AD203B41FA5}">
                      <a16:colId xmlns:a16="http://schemas.microsoft.com/office/drawing/2014/main" val="2661252475"/>
                    </a:ext>
                  </a:extLst>
                </a:gridCol>
                <a:gridCol w="640465">
                  <a:extLst>
                    <a:ext uri="{9D8B030D-6E8A-4147-A177-3AD203B41FA5}">
                      <a16:colId xmlns:a16="http://schemas.microsoft.com/office/drawing/2014/main" val="4181598285"/>
                    </a:ext>
                  </a:extLst>
                </a:gridCol>
                <a:gridCol w="613458">
                  <a:extLst>
                    <a:ext uri="{9D8B030D-6E8A-4147-A177-3AD203B41FA5}">
                      <a16:colId xmlns:a16="http://schemas.microsoft.com/office/drawing/2014/main" val="4180634347"/>
                    </a:ext>
                  </a:extLst>
                </a:gridCol>
                <a:gridCol w="661791">
                  <a:extLst>
                    <a:ext uri="{9D8B030D-6E8A-4147-A177-3AD203B41FA5}">
                      <a16:colId xmlns:a16="http://schemas.microsoft.com/office/drawing/2014/main" val="1906485696"/>
                    </a:ext>
                  </a:extLst>
                </a:gridCol>
                <a:gridCol w="316373">
                  <a:extLst>
                    <a:ext uri="{9D8B030D-6E8A-4147-A177-3AD203B41FA5}">
                      <a16:colId xmlns:a16="http://schemas.microsoft.com/office/drawing/2014/main" val="3442083003"/>
                    </a:ext>
                  </a:extLst>
                </a:gridCol>
                <a:gridCol w="4001586">
                  <a:extLst>
                    <a:ext uri="{9D8B030D-6E8A-4147-A177-3AD203B41FA5}">
                      <a16:colId xmlns:a16="http://schemas.microsoft.com/office/drawing/2014/main" val="2575122827"/>
                    </a:ext>
                  </a:extLst>
                </a:gridCol>
              </a:tblGrid>
              <a:tr h="285318">
                <a:tc>
                  <a:txBody>
                    <a:bodyPr/>
                    <a:lstStyle/>
                    <a:p>
                      <a:pPr marL="0" algn="l" rtl="0" eaLnBrk="1" fontAlgn="base" latinLnBrk="0" hangingPunct="1"/>
                      <a:r>
                        <a:rPr lang="en-GB" sz="1600" b="1" kern="1200">
                          <a:solidFill>
                            <a:schemeClr val="bg1"/>
                          </a:solidFill>
                          <a:effectLst/>
                          <a:latin typeface="Calibri"/>
                          <a:ea typeface="Times New Roman" panose="02020603050405020304" pitchFamily="18" charset="0"/>
                          <a:cs typeface="Times New Roman"/>
                        </a:rPr>
                        <a:t>Metric 3 - Disciplinary </a:t>
                      </a:r>
                      <a:endParaRPr lang="en-GB" sz="1600" b="1" kern="12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marL="0" algn="l" defTabSz="914400" rtl="0" eaLnBrk="1" fontAlgn="base" latinLnBrk="0" hangingPunct="1"/>
                      <a:r>
                        <a:rPr lang="en-GB" sz="1600" b="1" kern="1200">
                          <a:solidFill>
                            <a:schemeClr val="bg1"/>
                          </a:solidFill>
                          <a:effectLst/>
                          <a:latin typeface="Calibri"/>
                          <a:ea typeface="Times New Roman" panose="02020603050405020304" pitchFamily="18" charset="0"/>
                          <a:cs typeface="Times New Roman"/>
                        </a:rPr>
                        <a:t>2023</a:t>
                      </a:r>
                      <a:endParaRPr lang="en-GB" sz="1600" b="1" kern="1200">
                        <a:solidFill>
                          <a:schemeClr val="bg1"/>
                        </a:solidFill>
                        <a:effectLst/>
                        <a:latin typeface="Times New Roman"/>
                        <a:ea typeface="Calibri" panose="020F0502020204030204" pitchFamily="34"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marL="0" algn="l" defTabSz="914400" rtl="0" eaLnBrk="1" fontAlgn="base" latinLnBrk="0" hangingPunct="1"/>
                      <a:r>
                        <a:rPr lang="en-GB" sz="1600" b="1" kern="1200">
                          <a:solidFill>
                            <a:schemeClr val="bg1"/>
                          </a:solidFill>
                          <a:effectLst/>
                          <a:latin typeface="Calibri"/>
                          <a:ea typeface="Times New Roman" panose="02020603050405020304" pitchFamily="18" charset="0"/>
                          <a:cs typeface="Times New Roman"/>
                        </a:rPr>
                        <a:t>2024</a:t>
                      </a:r>
                      <a:endParaRPr lang="en-GB" sz="1600" b="1" kern="1200">
                        <a:solidFill>
                          <a:schemeClr val="bg1"/>
                        </a:solidFill>
                        <a:effectLst/>
                        <a:latin typeface="Times New Roman"/>
                        <a:ea typeface="Calibri" panose="020F0502020204030204" pitchFamily="34"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marL="0" lvl="0" algn="l" defTabSz="914400">
                        <a:buNone/>
                      </a:pPr>
                      <a:r>
                        <a:rPr lang="en-GB" sz="1600" b="1" i="0" u="none" strike="noStrike" kern="1200" noProof="0">
                          <a:solidFill>
                            <a:schemeClr val="bg1"/>
                          </a:solidFill>
                          <a:effectLst/>
                          <a:latin typeface="Calibri"/>
                        </a:rPr>
                        <a:t>2025</a:t>
                      </a:r>
                      <a:endParaRPr lang="en-US"/>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solidFill>
                      <a:srgbClr val="1F3864"/>
                    </a:solidFill>
                  </a:tcPr>
                </a:tc>
                <a:tc>
                  <a:txBody>
                    <a:bodyPr/>
                    <a:lstStyle/>
                    <a:p>
                      <a:pPr marL="0" algn="l" defTabSz="914400" rtl="0" eaLnBrk="1" fontAlgn="base" latinLnBrk="0" hangingPunct="1"/>
                      <a:endParaRPr lang="en-GB" sz="1600" b="1" kern="1200">
                        <a:solidFill>
                          <a:schemeClr val="bg1"/>
                        </a:solidFill>
                        <a:effectLst/>
                        <a:latin typeface="Calibri"/>
                        <a:ea typeface="Calibri" panose="020F0502020204030204" pitchFamily="34"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marL="0" algn="l" defTabSz="914400" rtl="0" eaLnBrk="1" fontAlgn="base" latinLnBrk="0" hangingPunct="1"/>
                      <a:r>
                        <a:rPr lang="en-GB" sz="1600" b="1" kern="1200">
                          <a:solidFill>
                            <a:schemeClr val="bg1"/>
                          </a:solidFill>
                          <a:effectLst/>
                          <a:latin typeface="Calibri"/>
                          <a:ea typeface="Times New Roman" panose="02020603050405020304" pitchFamily="18" charset="0"/>
                          <a:cs typeface="Times New Roman"/>
                        </a:rPr>
                        <a:t>Comments</a:t>
                      </a:r>
                      <a:endParaRPr lang="en-GB" sz="1600" b="1" kern="1200">
                        <a:solidFill>
                          <a:schemeClr val="bg1"/>
                        </a:solidFill>
                        <a:effectLst/>
                        <a:latin typeface="Times New Roman"/>
                        <a:ea typeface="Calibri" panose="020F0502020204030204" pitchFamily="34"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extLst>
                  <a:ext uri="{0D108BD9-81ED-4DB2-BD59-A6C34878D82A}">
                    <a16:rowId xmlns:a16="http://schemas.microsoft.com/office/drawing/2014/main" val="3288533523"/>
                  </a:ext>
                </a:extLst>
              </a:tr>
              <a:tr h="2556710">
                <a:tc>
                  <a:txBody>
                    <a:bodyPr/>
                    <a:lstStyle/>
                    <a:p>
                      <a:pPr fontAlgn="base"/>
                      <a:endParaRPr lang="en-GB" sz="1200">
                        <a:effectLst/>
                        <a:latin typeface="Calibri"/>
                        <a:ea typeface="Calibri" panose="020F0502020204030204" pitchFamily="34" charset="0"/>
                        <a:cs typeface="Calibri"/>
                      </a:endParaRPr>
                    </a:p>
                    <a:p>
                      <a:pPr fontAlgn="base"/>
                      <a:endParaRPr lang="en-GB" sz="12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fontAlgn="base"/>
                      <a:endParaRPr lang="en-GB" sz="1200">
                        <a:effectLst/>
                        <a:latin typeface="Calibri"/>
                        <a:ea typeface="Calibri" panose="020F0502020204030204" pitchFamily="34" charset="0"/>
                        <a:cs typeface="Calibri"/>
                      </a:endParaRPr>
                    </a:p>
                    <a:p>
                      <a:pPr fontAlgn="base"/>
                      <a:r>
                        <a:rPr lang="en-GB" sz="1200">
                          <a:solidFill>
                            <a:srgbClr val="000000"/>
                          </a:solidFill>
                          <a:effectLst/>
                          <a:latin typeface="Calibri"/>
                          <a:ea typeface="Times New Roman" panose="02020603050405020304" pitchFamily="18" charset="0"/>
                          <a:cs typeface="Calibri"/>
                        </a:rPr>
                        <a:t>Relative likelihood of staff entering the formal disciplinary process, as measured by entry into a formal disciplinary investigation</a:t>
                      </a:r>
                      <a:endParaRPr lang="en-GB" sz="1200">
                        <a:effectLst/>
                        <a:latin typeface="Times New Roman"/>
                        <a:ea typeface="Calibri" panose="020F0502020204030204" pitchFamily="34" charset="0"/>
                        <a:cs typeface="Calibri"/>
                      </a:endParaRPr>
                    </a:p>
                    <a:p>
                      <a:pPr fontAlgn="base"/>
                      <a:r>
                        <a:rPr lang="en-GB" sz="1200" i="1">
                          <a:solidFill>
                            <a:srgbClr val="000000"/>
                          </a:solidFill>
                          <a:effectLst/>
                          <a:latin typeface="Calibri"/>
                          <a:ea typeface="Times New Roman" panose="02020603050405020304" pitchFamily="18" charset="0"/>
                          <a:cs typeface="Calibri"/>
                        </a:rPr>
                        <a:t>Note: This indicator will be based on data from a two-year rolling average of the current year and the previous year.</a:t>
                      </a:r>
                      <a:endParaRPr lang="en-GB" sz="1200">
                        <a:effectLst/>
                        <a:latin typeface="Times New Roman"/>
                        <a:ea typeface="Calibri" panose="020F0502020204030204" pitchFamily="34" charset="0"/>
                        <a:cs typeface="Calibri"/>
                      </a:endParaRPr>
                    </a:p>
                    <a:p>
                      <a:pPr fontAlgn="base"/>
                      <a:endParaRPr lang="en-GB" sz="1200">
                        <a:effectLst/>
                        <a:latin typeface="Calibri"/>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2.91</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endParaRPr lang="en-GB" sz="1400">
                        <a:effectLst/>
                        <a:latin typeface="Calibri"/>
                        <a:ea typeface="Calibri" panose="020F0502020204030204" pitchFamily="34" charset="0"/>
                        <a:cs typeface="Calibri"/>
                      </a:endParaRPr>
                    </a:p>
                    <a:p>
                      <a:pPr algn="ctr" fontAlgn="base"/>
                      <a:r>
                        <a:rPr lang="en-GB" sz="1400">
                          <a:effectLst/>
                          <a:latin typeface="Calibri"/>
                          <a:ea typeface="Calibri"/>
                          <a:cs typeface="Times New Roman"/>
                        </a:rPr>
                        <a:t>2.12</a:t>
                      </a:r>
                    </a:p>
                    <a:p>
                      <a:pPr algn="ctr" fontAlgn="base"/>
                      <a:endParaRPr lang="en-GB" sz="1400">
                        <a:effectLst/>
                        <a:latin typeface="Calibri"/>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effectLst/>
                          <a:latin typeface="Calibri"/>
                          <a:ea typeface="Calibri"/>
                          <a:cs typeface="Calibri"/>
                        </a:rPr>
                        <a:t>5.02</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200" b="1" i="0" u="none" strike="noStrike" noProof="0">
                          <a:solidFill>
                            <a:srgbClr val="FF0000"/>
                          </a:solidFill>
                          <a:effectLst/>
                          <a:latin typeface="Calibri"/>
                        </a:rPr>
                        <a:t>↓</a:t>
                      </a:r>
                      <a:r>
                        <a:rPr lang="en-GB" sz="1200" b="1" i="0" u="none" strike="noStrike" noProof="0">
                          <a:solidFill>
                            <a:srgbClr val="00B050"/>
                          </a:solidFill>
                          <a:effectLst/>
                          <a:latin typeface="Calibri"/>
                        </a:rPr>
                        <a:t> </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buNone/>
                      </a:pPr>
                      <a:r>
                        <a:rPr lang="en-GB" sz="1200" b="0">
                          <a:solidFill>
                            <a:srgbClr val="000000"/>
                          </a:solidFill>
                          <a:effectLst/>
                          <a:latin typeface="Calibri"/>
                          <a:cs typeface="Calibri"/>
                        </a:rPr>
                        <a:t>Identified as a priority area in previous reporting, this metric has seen significant deterioration that is more than double the 2024 figure. </a:t>
                      </a:r>
                      <a:r>
                        <a:rPr lang="en-GB" sz="1200" b="1">
                          <a:solidFill>
                            <a:srgbClr val="000000"/>
                          </a:solidFill>
                          <a:effectLst/>
                          <a:latin typeface="Calibri"/>
                          <a:cs typeface="Calibri"/>
                        </a:rPr>
                        <a:t>BME staff are more than 5 times more likely to go through the formal disciplinary process than white staff.</a:t>
                      </a:r>
                      <a:endParaRPr lang="en-US" b="0"/>
                    </a:p>
                    <a:p>
                      <a:pPr fontAlgn="base"/>
                      <a:endParaRPr lang="en-GB" sz="1200" b="1">
                        <a:solidFill>
                          <a:srgbClr val="000000"/>
                        </a:solidFill>
                        <a:effectLst/>
                        <a:latin typeface="Calibri"/>
                        <a:cs typeface="Calibri"/>
                      </a:endParaRPr>
                    </a:p>
                    <a:p>
                      <a:pPr lvl="0">
                        <a:buNone/>
                      </a:pPr>
                      <a:r>
                        <a:rPr lang="en-GB" sz="1200" b="1">
                          <a:solidFill>
                            <a:srgbClr val="000000"/>
                          </a:solidFill>
                          <a:effectLst/>
                          <a:latin typeface="Calibri"/>
                          <a:ea typeface="Times New Roman" panose="02020603050405020304" pitchFamily="18" charset="0"/>
                          <a:cs typeface="Calibri"/>
                        </a:rPr>
                        <a:t>Headcount:</a:t>
                      </a:r>
                      <a:endParaRPr lang="en-GB"/>
                    </a:p>
                    <a:p>
                      <a:pPr fontAlgn="base"/>
                      <a:endParaRPr lang="en-GB" sz="1200" b="1">
                        <a:solidFill>
                          <a:srgbClr val="000000"/>
                        </a:solidFill>
                        <a:effectLst/>
                        <a:latin typeface="Calibri"/>
                        <a:ea typeface="Times New Roman" panose="02020603050405020304" pitchFamily="18" charset="0"/>
                        <a:cs typeface="Calibri"/>
                      </a:endParaRPr>
                    </a:p>
                    <a:p>
                      <a:pPr lvl="0">
                        <a:buNone/>
                      </a:pPr>
                      <a:endParaRPr lang="en-GB" sz="1200" b="1">
                        <a:solidFill>
                          <a:srgbClr val="000000"/>
                        </a:solidFill>
                        <a:effectLst/>
                        <a:latin typeface="Calibri"/>
                        <a:ea typeface="Times New Roman" panose="02020603050405020304" pitchFamily="18" charset="0"/>
                        <a:cs typeface="Calibri"/>
                      </a:endParaRPr>
                    </a:p>
                    <a:p>
                      <a:pPr lvl="0">
                        <a:buNone/>
                      </a:pPr>
                      <a:endParaRPr lang="en-GB" sz="1200" b="1">
                        <a:solidFill>
                          <a:srgbClr val="000000"/>
                        </a:solidFill>
                        <a:effectLst/>
                        <a:latin typeface="Calibri"/>
                        <a:ea typeface="Times New Roman" panose="02020603050405020304" pitchFamily="18" charset="0"/>
                        <a:cs typeface="Calibri"/>
                      </a:endParaRPr>
                    </a:p>
                    <a:p>
                      <a:pPr lvl="0">
                        <a:buNone/>
                      </a:pPr>
                      <a:endParaRPr lang="en-GB" sz="1200" b="1">
                        <a:solidFill>
                          <a:srgbClr val="000000"/>
                        </a:solidFill>
                        <a:effectLst/>
                        <a:latin typeface="Calibri"/>
                        <a:ea typeface="Times New Roman" panose="02020603050405020304" pitchFamily="18" charset="0"/>
                        <a:cs typeface="Calibri"/>
                      </a:endParaRPr>
                    </a:p>
                    <a:p>
                      <a:pPr lvl="0">
                        <a:buNone/>
                      </a:pPr>
                      <a:endParaRPr lang="en-GB" sz="1200" b="1">
                        <a:solidFill>
                          <a:srgbClr val="000000"/>
                        </a:solidFill>
                        <a:effectLst/>
                        <a:latin typeface="Calibri"/>
                        <a:ea typeface="Times New Roman" panose="02020603050405020304" pitchFamily="18" charset="0"/>
                        <a:cs typeface="Calibri"/>
                      </a:endParaRPr>
                    </a:p>
                    <a:p>
                      <a:pPr lvl="0">
                        <a:buNone/>
                      </a:pPr>
                      <a:endParaRPr lang="en-GB" sz="1200" b="1">
                        <a:solidFill>
                          <a:srgbClr val="000000"/>
                        </a:solidFill>
                        <a:effectLst/>
                        <a:latin typeface="Calibri"/>
                        <a:ea typeface="Times New Roman" panose="02020603050405020304" pitchFamily="18"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9140036"/>
                  </a:ext>
                </a:extLst>
              </a:tr>
            </a:tbl>
          </a:graphicData>
        </a:graphic>
      </p:graphicFrame>
      <p:sp>
        <p:nvSpPr>
          <p:cNvPr id="2" name="TextBox 1">
            <a:extLst>
              <a:ext uri="{FF2B5EF4-FFF2-40B4-BE49-F238E27FC236}">
                <a16:creationId xmlns:a16="http://schemas.microsoft.com/office/drawing/2014/main" id="{344CC54F-131F-5879-A51A-34DC5F6BDFA1}"/>
              </a:ext>
            </a:extLst>
          </p:cNvPr>
          <p:cNvSpPr txBox="1"/>
          <p:nvPr/>
        </p:nvSpPr>
        <p:spPr>
          <a:xfrm>
            <a:off x="11572412" y="6468169"/>
            <a:ext cx="529542" cy="369332"/>
          </a:xfrm>
          <a:prstGeom prst="rect">
            <a:avLst/>
          </a:prstGeom>
          <a:noFill/>
        </p:spPr>
        <p:txBody>
          <a:bodyPr wrap="square" lIns="91440" tIns="45720" rIns="91440" bIns="45720" anchor="t">
            <a:spAutoFit/>
          </a:bodyPr>
          <a:lstStyle/>
          <a:p>
            <a:pPr algn="ctr"/>
            <a:r>
              <a:rPr lang="en-GB" b="1">
                <a:solidFill>
                  <a:srgbClr val="1E477C"/>
                </a:solidFill>
                <a:latin typeface="Poppins"/>
                <a:cs typeface="Poppins"/>
              </a:rPr>
              <a:t>10</a:t>
            </a:r>
          </a:p>
        </p:txBody>
      </p:sp>
      <p:graphicFrame>
        <p:nvGraphicFramePr>
          <p:cNvPr id="4" name="Table 3">
            <a:extLst>
              <a:ext uri="{FF2B5EF4-FFF2-40B4-BE49-F238E27FC236}">
                <a16:creationId xmlns:a16="http://schemas.microsoft.com/office/drawing/2014/main" id="{892CDE2E-0B47-19E3-4148-6BBEF2B77449}"/>
              </a:ext>
            </a:extLst>
          </p:cNvPr>
          <p:cNvGraphicFramePr>
            <a:graphicFrameLocks noGrp="1"/>
          </p:cNvGraphicFramePr>
          <p:nvPr>
            <p:extLst>
              <p:ext uri="{D42A27DB-BD31-4B8C-83A1-F6EECF244321}">
                <p14:modId xmlns:p14="http://schemas.microsoft.com/office/powerpoint/2010/main" val="2052654606"/>
              </p:ext>
            </p:extLst>
          </p:nvPr>
        </p:nvGraphicFramePr>
        <p:xfrm>
          <a:off x="7848284" y="5019798"/>
          <a:ext cx="2266104" cy="1042736"/>
        </p:xfrm>
        <a:graphic>
          <a:graphicData uri="http://schemas.openxmlformats.org/drawingml/2006/table">
            <a:tbl>
              <a:tblPr firstRow="1" bandRow="1">
                <a:tableStyleId>{5C22544A-7EE6-4342-B048-85BDC9FD1C3A}</a:tableStyleId>
              </a:tblPr>
              <a:tblGrid>
                <a:gridCol w="793615">
                  <a:extLst>
                    <a:ext uri="{9D8B030D-6E8A-4147-A177-3AD203B41FA5}">
                      <a16:colId xmlns:a16="http://schemas.microsoft.com/office/drawing/2014/main" val="1435857259"/>
                    </a:ext>
                  </a:extLst>
                </a:gridCol>
                <a:gridCol w="478081">
                  <a:extLst>
                    <a:ext uri="{9D8B030D-6E8A-4147-A177-3AD203B41FA5}">
                      <a16:colId xmlns:a16="http://schemas.microsoft.com/office/drawing/2014/main" val="3653904402"/>
                    </a:ext>
                  </a:extLst>
                </a:gridCol>
                <a:gridCol w="497204">
                  <a:extLst>
                    <a:ext uri="{9D8B030D-6E8A-4147-A177-3AD203B41FA5}">
                      <a16:colId xmlns:a16="http://schemas.microsoft.com/office/drawing/2014/main" val="328364654"/>
                    </a:ext>
                  </a:extLst>
                </a:gridCol>
                <a:gridCol w="497204">
                  <a:extLst>
                    <a:ext uri="{9D8B030D-6E8A-4147-A177-3AD203B41FA5}">
                      <a16:colId xmlns:a16="http://schemas.microsoft.com/office/drawing/2014/main" val="2259630872"/>
                    </a:ext>
                  </a:extLst>
                </a:gridCol>
              </a:tblGrid>
              <a:tr h="260684">
                <a:tc>
                  <a:txBody>
                    <a:bodyPr/>
                    <a:lstStyle/>
                    <a:p>
                      <a:r>
                        <a:rPr lang="en-US" sz="1100"/>
                        <a:t>Ethnicity</a:t>
                      </a:r>
                    </a:p>
                  </a:txBody>
                  <a:tcPr>
                    <a:lnT w="12700" cap="flat" cmpd="sng" algn="ctr">
                      <a:solidFill>
                        <a:schemeClr val="tx1"/>
                      </a:solidFill>
                      <a:prstDash val="solid"/>
                      <a:round/>
                      <a:headEnd type="none" w="med" len="med"/>
                      <a:tailEnd type="none" w="med" len="med"/>
                    </a:lnT>
                    <a:lnB w="12700">
                      <a:solidFill>
                        <a:schemeClr val="tx1"/>
                      </a:solidFill>
                    </a:lnB>
                  </a:tcPr>
                </a:tc>
                <a:tc>
                  <a:txBody>
                    <a:bodyPr/>
                    <a:lstStyle/>
                    <a:p>
                      <a:r>
                        <a:rPr lang="en-US" sz="1100"/>
                        <a:t>2023</a:t>
                      </a:r>
                    </a:p>
                  </a:txBody>
                  <a:tcPr>
                    <a:lnT w="12700" cap="flat" cmpd="sng" algn="ctr">
                      <a:solidFill>
                        <a:schemeClr val="tx1"/>
                      </a:solidFill>
                      <a:prstDash val="solid"/>
                      <a:round/>
                      <a:headEnd type="none" w="med" len="med"/>
                      <a:tailEnd type="none" w="med" len="med"/>
                    </a:lnT>
                    <a:lnB w="12700">
                      <a:solidFill>
                        <a:schemeClr val="tx1"/>
                      </a:solidFill>
                    </a:lnB>
                  </a:tcPr>
                </a:tc>
                <a:tc>
                  <a:txBody>
                    <a:bodyPr/>
                    <a:lstStyle/>
                    <a:p>
                      <a:r>
                        <a:rPr lang="en-US" sz="1100"/>
                        <a:t>2024</a:t>
                      </a:r>
                    </a:p>
                  </a:txBody>
                  <a:tcPr>
                    <a:lnT w="12700" cap="flat" cmpd="sng" algn="ctr">
                      <a:solidFill>
                        <a:schemeClr val="tx1"/>
                      </a:solidFill>
                      <a:prstDash val="solid"/>
                      <a:round/>
                      <a:headEnd type="none" w="med" len="med"/>
                      <a:tailEnd type="none" w="med" len="med"/>
                    </a:lnT>
                    <a:lnB w="12700">
                      <a:solidFill>
                        <a:schemeClr val="tx1"/>
                      </a:solidFill>
                    </a:lnB>
                  </a:tcPr>
                </a:tc>
                <a:tc>
                  <a:txBody>
                    <a:bodyPr/>
                    <a:lstStyle/>
                    <a:p>
                      <a:pPr lvl="0">
                        <a:buNone/>
                      </a:pPr>
                      <a:r>
                        <a:rPr lang="en-US" sz="1100"/>
                        <a:t>2025</a:t>
                      </a:r>
                    </a:p>
                  </a:txBody>
                  <a:tcPr>
                    <a:lnT w="12700" cap="flat" cmpd="sng" algn="ctr">
                      <a:solidFill>
                        <a:schemeClr val="tx1"/>
                      </a:solidFill>
                      <a:prstDash val="solid"/>
                      <a:round/>
                      <a:headEnd type="none" w="med" len="med"/>
                      <a:tailEnd type="none" w="med" len="med"/>
                    </a:lnT>
                    <a:lnB w="12700">
                      <a:solidFill>
                        <a:schemeClr val="tx1"/>
                      </a:solidFill>
                    </a:lnB>
                  </a:tcPr>
                </a:tc>
                <a:extLst>
                  <a:ext uri="{0D108BD9-81ED-4DB2-BD59-A6C34878D82A}">
                    <a16:rowId xmlns:a16="http://schemas.microsoft.com/office/drawing/2014/main" val="2346183883"/>
                  </a:ext>
                </a:extLst>
              </a:tr>
              <a:tr h="260684">
                <a:tc>
                  <a:txBody>
                    <a:bodyPr/>
                    <a:lstStyle/>
                    <a:p>
                      <a:r>
                        <a:rPr lang="en-US" sz="1100"/>
                        <a:t>White</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r>
                        <a:rPr lang="en-US" sz="1100"/>
                        <a:t>11</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r>
                        <a:rPr lang="en-US" sz="1100"/>
                        <a:t>17</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noFill/>
                  </a:tcPr>
                </a:tc>
                <a:tc>
                  <a:txBody>
                    <a:bodyPr/>
                    <a:lstStyle/>
                    <a:p>
                      <a:pPr lvl="0">
                        <a:buNone/>
                      </a:pPr>
                      <a:r>
                        <a:rPr lang="en-US" sz="1100"/>
                        <a:t>8</a:t>
                      </a: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3842712991"/>
                  </a:ext>
                </a:extLst>
              </a:tr>
              <a:tr h="260684">
                <a:tc>
                  <a:txBody>
                    <a:bodyPr/>
                    <a:lstStyle/>
                    <a:p>
                      <a:r>
                        <a:rPr lang="en-US" sz="1100"/>
                        <a:t>BME</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r>
                        <a:rPr lang="en-US" sz="1100"/>
                        <a:t>41</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r>
                        <a:rPr lang="en-US" sz="1100"/>
                        <a:t>50</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noFill/>
                  </a:tcPr>
                </a:tc>
                <a:tc>
                  <a:txBody>
                    <a:bodyPr/>
                    <a:lstStyle/>
                    <a:p>
                      <a:pPr lvl="0">
                        <a:buNone/>
                      </a:pPr>
                      <a:r>
                        <a:rPr lang="en-US" sz="1100"/>
                        <a:t>60</a:t>
                      </a: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1407578292"/>
                  </a:ext>
                </a:extLst>
              </a:tr>
              <a:tr h="260684">
                <a:tc>
                  <a:txBody>
                    <a:bodyPr/>
                    <a:lstStyle/>
                    <a:p>
                      <a:r>
                        <a:rPr lang="en-US" sz="1100"/>
                        <a:t>Unknown</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r>
                        <a:rPr lang="en-US" sz="1100"/>
                        <a:t>0</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r>
                        <a:rPr lang="en-US" sz="1100"/>
                        <a:t>&lt;5</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noFill/>
                  </a:tcPr>
                </a:tc>
                <a:tc>
                  <a:txBody>
                    <a:bodyPr/>
                    <a:lstStyle/>
                    <a:p>
                      <a:pPr lvl="0">
                        <a:buNone/>
                      </a:pPr>
                      <a:r>
                        <a:rPr lang="en-US" sz="1100"/>
                        <a:t>0</a:t>
                      </a: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1139955657"/>
                  </a:ext>
                </a:extLst>
              </a:tr>
            </a:tbl>
          </a:graphicData>
        </a:graphic>
      </p:graphicFrame>
    </p:spTree>
    <p:extLst>
      <p:ext uri="{BB962C8B-B14F-4D97-AF65-F5344CB8AC3E}">
        <p14:creationId xmlns:p14="http://schemas.microsoft.com/office/powerpoint/2010/main" val="3862041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C50D271-A9E0-A571-0497-CE652275A6F2}"/>
              </a:ext>
            </a:extLst>
          </p:cNvPr>
          <p:cNvSpPr txBox="1"/>
          <p:nvPr/>
        </p:nvSpPr>
        <p:spPr>
          <a:xfrm>
            <a:off x="521752" y="399626"/>
            <a:ext cx="10123243" cy="1231106"/>
          </a:xfrm>
          <a:prstGeom prst="rect">
            <a:avLst/>
          </a:prstGeom>
          <a:noFill/>
        </p:spPr>
        <p:txBody>
          <a:bodyPr wrap="square">
            <a:spAutoFit/>
          </a:bodyPr>
          <a:lstStyle/>
          <a:p>
            <a:r>
              <a:rPr lang="en-GB" sz="1600" b="1">
                <a:solidFill>
                  <a:srgbClr val="1E477C"/>
                </a:solidFill>
                <a:effectLst/>
                <a:latin typeface="Calibri" panose="020F0502020204030204" pitchFamily="34" charset="0"/>
                <a:ea typeface="Times New Roman" panose="02020603050405020304" pitchFamily="18" charset="0"/>
              </a:rPr>
              <a:t>WORKFORCE RACE EQUALITY STANDARD (WRES) REPORT </a:t>
            </a:r>
            <a:endParaRPr lang="en-GB" sz="1200">
              <a:effectLst/>
              <a:latin typeface="Times New Roman" panose="02020603050405020304" pitchFamily="18" charset="0"/>
              <a:ea typeface="Times New Roman" panose="02020603050405020304" pitchFamily="18" charset="0"/>
            </a:endParaRPr>
          </a:p>
          <a:p>
            <a:endParaRPr lang="en-GB" sz="1800" b="1">
              <a:solidFill>
                <a:srgbClr val="1E477C"/>
              </a:solidFill>
              <a:effectLst/>
              <a:latin typeface="Calibri" panose="020F0502020204030204" pitchFamily="34" charset="0"/>
              <a:ea typeface="Times New Roman" panose="02020603050405020304" pitchFamily="18" charset="0"/>
            </a:endParaRPr>
          </a:p>
          <a:p>
            <a:r>
              <a:rPr lang="en-GB" sz="2400" b="1">
                <a:solidFill>
                  <a:srgbClr val="1E477C"/>
                </a:solidFill>
                <a:effectLst/>
                <a:latin typeface="Calibri" panose="020F0502020204030204" pitchFamily="34" charset="0"/>
                <a:ea typeface="Times New Roman" panose="02020603050405020304" pitchFamily="18" charset="0"/>
              </a:rPr>
              <a:t>Training Access Metric 4</a:t>
            </a:r>
          </a:p>
          <a:p>
            <a:r>
              <a:rPr lang="en-GB" sz="1600">
                <a:latin typeface="ArialMT"/>
              </a:rPr>
              <a:t>The following metric shows the relative likelihood of BME staff accessing non-mandatory training and CPD.</a:t>
            </a:r>
            <a:endParaRPr lang="en-GB" sz="2000"/>
          </a:p>
        </p:txBody>
      </p:sp>
      <p:pic>
        <p:nvPicPr>
          <p:cNvPr id="8" name="Picture 7" descr="Logo&#10;&#10;Description automatically generated">
            <a:extLst>
              <a:ext uri="{FF2B5EF4-FFF2-40B4-BE49-F238E27FC236}">
                <a16:creationId xmlns:a16="http://schemas.microsoft.com/office/drawing/2014/main" id="{2C0BA853-0829-89B8-199C-7AB87ADE6A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6934" y="0"/>
            <a:ext cx="2065020" cy="1148715"/>
          </a:xfrm>
          <a:prstGeom prst="rect">
            <a:avLst/>
          </a:prstGeom>
        </p:spPr>
      </p:pic>
      <p:graphicFrame>
        <p:nvGraphicFramePr>
          <p:cNvPr id="3" name="Table 2">
            <a:extLst>
              <a:ext uri="{FF2B5EF4-FFF2-40B4-BE49-F238E27FC236}">
                <a16:creationId xmlns:a16="http://schemas.microsoft.com/office/drawing/2014/main" id="{993EFE1F-F1F9-3F29-0124-8BC7932F3F61}"/>
              </a:ext>
            </a:extLst>
          </p:cNvPr>
          <p:cNvGraphicFramePr>
            <a:graphicFrameLocks noGrp="1"/>
          </p:cNvGraphicFramePr>
          <p:nvPr>
            <p:extLst>
              <p:ext uri="{D42A27DB-BD31-4B8C-83A1-F6EECF244321}">
                <p14:modId xmlns:p14="http://schemas.microsoft.com/office/powerpoint/2010/main" val="596468761"/>
              </p:ext>
            </p:extLst>
          </p:nvPr>
        </p:nvGraphicFramePr>
        <p:xfrm>
          <a:off x="666496" y="1839244"/>
          <a:ext cx="11037060" cy="2283531"/>
        </p:xfrm>
        <a:graphic>
          <a:graphicData uri="http://schemas.openxmlformats.org/drawingml/2006/table">
            <a:tbl>
              <a:tblPr firstRow="1" firstCol="1" bandRow="1"/>
              <a:tblGrid>
                <a:gridCol w="4726910">
                  <a:extLst>
                    <a:ext uri="{9D8B030D-6E8A-4147-A177-3AD203B41FA5}">
                      <a16:colId xmlns:a16="http://schemas.microsoft.com/office/drawing/2014/main" val="2373568846"/>
                    </a:ext>
                  </a:extLst>
                </a:gridCol>
                <a:gridCol w="592837">
                  <a:extLst>
                    <a:ext uri="{9D8B030D-6E8A-4147-A177-3AD203B41FA5}">
                      <a16:colId xmlns:a16="http://schemas.microsoft.com/office/drawing/2014/main" val="1888203396"/>
                    </a:ext>
                  </a:extLst>
                </a:gridCol>
                <a:gridCol w="674607">
                  <a:extLst>
                    <a:ext uri="{9D8B030D-6E8A-4147-A177-3AD203B41FA5}">
                      <a16:colId xmlns:a16="http://schemas.microsoft.com/office/drawing/2014/main" val="3351777128"/>
                    </a:ext>
                  </a:extLst>
                </a:gridCol>
                <a:gridCol w="674607">
                  <a:extLst>
                    <a:ext uri="{9D8B030D-6E8A-4147-A177-3AD203B41FA5}">
                      <a16:colId xmlns:a16="http://schemas.microsoft.com/office/drawing/2014/main" val="4047530334"/>
                    </a:ext>
                  </a:extLst>
                </a:gridCol>
                <a:gridCol w="449737">
                  <a:extLst>
                    <a:ext uri="{9D8B030D-6E8A-4147-A177-3AD203B41FA5}">
                      <a16:colId xmlns:a16="http://schemas.microsoft.com/office/drawing/2014/main" val="3920610908"/>
                    </a:ext>
                  </a:extLst>
                </a:gridCol>
                <a:gridCol w="3918362">
                  <a:extLst>
                    <a:ext uri="{9D8B030D-6E8A-4147-A177-3AD203B41FA5}">
                      <a16:colId xmlns:a16="http://schemas.microsoft.com/office/drawing/2014/main" val="3543895442"/>
                    </a:ext>
                  </a:extLst>
                </a:gridCol>
              </a:tblGrid>
              <a:tr h="294649">
                <a:tc>
                  <a:txBody>
                    <a:bodyPr/>
                    <a:lstStyle/>
                    <a:p>
                      <a:pPr fontAlgn="base"/>
                      <a:r>
                        <a:rPr lang="en-GB" sz="1600" b="1">
                          <a:solidFill>
                            <a:schemeClr val="bg1"/>
                          </a:solidFill>
                          <a:effectLst/>
                          <a:latin typeface="Calibri"/>
                          <a:ea typeface="Calibri"/>
                          <a:cs typeface="Times New Roman"/>
                        </a:rPr>
                        <a:t>Metric 4 - CPD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fontAlgn="base"/>
                      <a:r>
                        <a:rPr lang="en-GB" sz="1600" b="1">
                          <a:solidFill>
                            <a:schemeClr val="bg1"/>
                          </a:solidFill>
                          <a:effectLst/>
                          <a:latin typeface="Calibri"/>
                          <a:ea typeface="Calibri"/>
                          <a:cs typeface="Times New Roman"/>
                        </a:rPr>
                        <a:t>2023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fontAlgn="base"/>
                      <a:r>
                        <a:rPr lang="en-GB" sz="1600" b="1">
                          <a:solidFill>
                            <a:schemeClr val="bg1"/>
                          </a:solidFill>
                          <a:effectLst/>
                          <a:latin typeface="Calibri"/>
                          <a:ea typeface="Calibri"/>
                          <a:cs typeface="Times New Roman"/>
                        </a:rPr>
                        <a:t>2024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lvl="0" algn="ctr">
                        <a:buNone/>
                      </a:pPr>
                      <a:r>
                        <a:rPr lang="en-GB" sz="1600" b="1" i="0" u="none" strike="noStrike" noProof="0">
                          <a:solidFill>
                            <a:schemeClr val="bg1"/>
                          </a:solidFill>
                          <a:effectLst/>
                          <a:latin typeface="Calibri"/>
                        </a:rPr>
                        <a:t>2025</a:t>
                      </a:r>
                      <a:endParaRPr lang="en-US"/>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solidFill>
                      <a:schemeClr val="accent1">
                        <a:lumMod val="50000"/>
                      </a:schemeClr>
                    </a:solidFill>
                  </a:tcPr>
                </a:tc>
                <a:tc>
                  <a:txBody>
                    <a:bodyPr/>
                    <a:lstStyle/>
                    <a:p>
                      <a:pPr algn="ctr" fontAlgn="base"/>
                      <a:endParaRPr lang="en-GB" sz="16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fontAlgn="base"/>
                      <a:r>
                        <a:rPr lang="en-GB" sz="1600" b="1">
                          <a:solidFill>
                            <a:schemeClr val="bg1"/>
                          </a:solidFill>
                          <a:effectLst/>
                          <a:latin typeface="Calibri"/>
                          <a:ea typeface="Calibri"/>
                          <a:cs typeface="Times New Roman"/>
                        </a:rPr>
                        <a:t>Comment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275117808"/>
                  </a:ext>
                </a:extLst>
              </a:tr>
              <a:tr h="1988882">
                <a:tc>
                  <a:txBody>
                    <a:bodyPr/>
                    <a:lstStyle/>
                    <a:p>
                      <a:r>
                        <a:rPr lang="en-GB" sz="1200">
                          <a:solidFill>
                            <a:srgbClr val="000000"/>
                          </a:solidFill>
                          <a:effectLst/>
                          <a:latin typeface="Calibri"/>
                          <a:ea typeface="Times New Roman" panose="02020603050405020304" pitchFamily="18" charset="0"/>
                          <a:cs typeface="Times New Roman"/>
                        </a:rPr>
                        <a:t>Relative likelihood of BME staff accessing non-mandatory training and CPD compared to white staff</a:t>
                      </a:r>
                      <a:endParaRPr lang="en-GB" sz="1400">
                        <a:effectLst/>
                        <a:latin typeface="Calibri"/>
                        <a:ea typeface="Times New Roman" panose="02020603050405020304" pitchFamily="18" charset="0"/>
                        <a:cs typeface="Times New Roman"/>
                      </a:endParaRPr>
                    </a:p>
                    <a:p>
                      <a:r>
                        <a:rPr lang="en-GB" sz="1200" i="1">
                          <a:solidFill>
                            <a:srgbClr val="000000"/>
                          </a:solidFill>
                          <a:effectLst/>
                          <a:latin typeface="Calibri"/>
                          <a:ea typeface="Times New Roman" panose="02020603050405020304" pitchFamily="18" charset="0"/>
                          <a:cs typeface="Times New Roman"/>
                        </a:rPr>
                        <a:t>(A figure below 1.00 indicates that BME staff are more likely than white staff to access non-mandatory training and CPD)</a:t>
                      </a:r>
                      <a:endParaRPr lang="en-GB" sz="1400">
                        <a:effectLst/>
                        <a:latin typeface="Calibri"/>
                        <a:ea typeface="Times New Roman" panose="02020603050405020304" pitchFamily="18" charset="0"/>
                        <a:cs typeface="Times New Roman"/>
                      </a:endParaRPr>
                    </a:p>
                    <a:p>
                      <a:pPr fontAlgn="base"/>
                      <a:endParaRPr lang="en-GB" sz="1400">
                        <a:effectLst/>
                        <a:latin typeface="Calibri"/>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0.90</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Times New Roman"/>
                        </a:rPr>
                        <a:t>0.92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effectLst/>
                          <a:latin typeface="Calibri"/>
                          <a:ea typeface="Calibri"/>
                          <a:cs typeface="Times New Roman"/>
                        </a:rPr>
                        <a:t>0.81</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100" b="1" i="0" u="none" strike="noStrike" noProof="0">
                          <a:solidFill>
                            <a:srgbClr val="00B05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buNone/>
                      </a:pPr>
                      <a:r>
                        <a:rPr lang="en-GB" sz="1200" b="0">
                          <a:solidFill>
                            <a:srgbClr val="000000"/>
                          </a:solidFill>
                          <a:effectLst/>
                          <a:latin typeface="Calibri"/>
                          <a:cs typeface="Calibri"/>
                        </a:rPr>
                        <a:t>The Trust ranked in the top 20% nationally for this metric in 2024 and has continued to improve for BME staff in 2025, which saw a total of 3625 BME staff (78% of our BME workforce) accessing non-mandatory training and CPD. However, this does not align with our career progression metric which continues to indicate an equity gap between BME and white staff.</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54687955"/>
                  </a:ext>
                </a:extLst>
              </a:tr>
            </a:tbl>
          </a:graphicData>
        </a:graphic>
      </p:graphicFrame>
      <p:sp>
        <p:nvSpPr>
          <p:cNvPr id="2" name="TextBox 1">
            <a:extLst>
              <a:ext uri="{FF2B5EF4-FFF2-40B4-BE49-F238E27FC236}">
                <a16:creationId xmlns:a16="http://schemas.microsoft.com/office/drawing/2014/main" id="{3AA1421D-BAB6-9079-F02A-0A7606CCA93D}"/>
              </a:ext>
            </a:extLst>
          </p:cNvPr>
          <p:cNvSpPr txBox="1"/>
          <p:nvPr/>
        </p:nvSpPr>
        <p:spPr>
          <a:xfrm>
            <a:off x="11572412" y="6468169"/>
            <a:ext cx="529542" cy="369332"/>
          </a:xfrm>
          <a:prstGeom prst="rect">
            <a:avLst/>
          </a:prstGeom>
          <a:noFill/>
        </p:spPr>
        <p:txBody>
          <a:bodyPr wrap="square" lIns="91440" tIns="45720" rIns="91440" bIns="45720" anchor="t">
            <a:spAutoFit/>
          </a:bodyPr>
          <a:lstStyle/>
          <a:p>
            <a:pPr algn="ctr"/>
            <a:r>
              <a:rPr lang="en-GB" b="1">
                <a:solidFill>
                  <a:srgbClr val="1E477C"/>
                </a:solidFill>
                <a:latin typeface="Poppins"/>
                <a:cs typeface="Poppins"/>
              </a:rPr>
              <a:t>11</a:t>
            </a:r>
            <a:endParaRPr lang="en-GB"/>
          </a:p>
        </p:txBody>
      </p:sp>
      <p:sp>
        <p:nvSpPr>
          <p:cNvPr id="5" name="TextBox 4">
            <a:extLst>
              <a:ext uri="{FF2B5EF4-FFF2-40B4-BE49-F238E27FC236}">
                <a16:creationId xmlns:a16="http://schemas.microsoft.com/office/drawing/2014/main" id="{66D09A48-CF8E-B4BD-C5C0-648B74845173}"/>
              </a:ext>
            </a:extLst>
          </p:cNvPr>
          <p:cNvSpPr txBox="1"/>
          <p:nvPr/>
        </p:nvSpPr>
        <p:spPr>
          <a:xfrm>
            <a:off x="2955105" y="6371403"/>
            <a:ext cx="6284582" cy="286179"/>
          </a:xfrm>
          <a:prstGeom prst="rect">
            <a:avLst/>
          </a:prstGeom>
          <a:noFill/>
        </p:spPr>
        <p:txBody>
          <a:bodyPr wrap="square" lIns="91440" tIns="45720" rIns="91440" bIns="45720" anchor="t">
            <a:spAutoFit/>
          </a:bodyPr>
          <a:lstStyle/>
          <a:p>
            <a:pPr algn="r"/>
            <a:r>
              <a:rPr lang="en-GB" sz="1200" b="1">
                <a:solidFill>
                  <a:srgbClr val="FF0000"/>
                </a:solidFill>
                <a:effectLst/>
                <a:latin typeface="Calibri"/>
                <a:ea typeface="Times New Roman" panose="02020603050405020304" pitchFamily="18" charset="0"/>
                <a:cs typeface="Calibri"/>
              </a:rPr>
              <a:t>↓ </a:t>
            </a:r>
            <a:r>
              <a:rPr lang="en-GB" sz="1200" b="1">
                <a:solidFill>
                  <a:srgbClr val="FF0000"/>
                </a:solidFill>
                <a:latin typeface="Calibri"/>
                <a:ea typeface="Times New Roman" panose="02020603050405020304" pitchFamily="18" charset="0"/>
                <a:cs typeface="Calibri"/>
              </a:rPr>
              <a:t>Widened Equity Gap</a:t>
            </a:r>
            <a:r>
              <a:rPr lang="en-GB" sz="1200" b="1">
                <a:solidFill>
                  <a:srgbClr val="00B050"/>
                </a:solidFill>
                <a:latin typeface="Calibri"/>
                <a:ea typeface="Times New Roman" panose="02020603050405020304" pitchFamily="18" charset="0"/>
                <a:cs typeface="Calibri"/>
              </a:rPr>
              <a:t> </a:t>
            </a:r>
            <a:r>
              <a:rPr lang="en-GB" sz="1200" b="1">
                <a:solidFill>
                  <a:srgbClr val="00B050"/>
                </a:solidFill>
                <a:effectLst/>
                <a:latin typeface="Calibri"/>
                <a:ea typeface="Times New Roman" panose="02020603050405020304" pitchFamily="18" charset="0"/>
                <a:cs typeface="Calibri"/>
              </a:rPr>
              <a:t>↑ </a:t>
            </a:r>
            <a:r>
              <a:rPr lang="en-GB" sz="1200" b="1">
                <a:solidFill>
                  <a:srgbClr val="00B050"/>
                </a:solidFill>
                <a:latin typeface="Calibri"/>
                <a:ea typeface="Times New Roman" panose="02020603050405020304" pitchFamily="18" charset="0"/>
                <a:cs typeface="Calibri"/>
              </a:rPr>
              <a:t>Narrowed Equity Gap</a:t>
            </a:r>
            <a:r>
              <a:rPr lang="en-GB" sz="1200" b="1">
                <a:solidFill>
                  <a:srgbClr val="0070C0"/>
                </a:solidFill>
                <a:latin typeface="Calibri"/>
                <a:ea typeface="Times New Roman" panose="02020603050405020304" pitchFamily="18" charset="0"/>
                <a:cs typeface="Calibri"/>
              </a:rPr>
              <a:t> </a:t>
            </a:r>
            <a:r>
              <a:rPr lang="en-GB" sz="1200" b="1">
                <a:solidFill>
                  <a:srgbClr val="0070C0"/>
                </a:solidFill>
                <a:effectLst/>
                <a:latin typeface="Calibri"/>
                <a:ea typeface="Times New Roman" panose="02020603050405020304" pitchFamily="18" charset="0"/>
                <a:cs typeface="Calibri"/>
              </a:rPr>
              <a:t>— No </a:t>
            </a:r>
            <a:r>
              <a:rPr lang="en-GB" sz="1200" b="1">
                <a:solidFill>
                  <a:srgbClr val="0070C0"/>
                </a:solidFill>
                <a:latin typeface="Calibri"/>
                <a:ea typeface="Times New Roman" panose="02020603050405020304" pitchFamily="18" charset="0"/>
                <a:cs typeface="Calibri"/>
              </a:rPr>
              <a:t>Change in Equity Gap</a:t>
            </a:r>
            <a:endParaRPr lang="en-GB" sz="1400">
              <a:effectLst/>
              <a:latin typeface="Times New Roman"/>
              <a:ea typeface="Calibri" panose="020F0502020204030204" pitchFamily="34" charset="0"/>
              <a:cs typeface="Calibri"/>
            </a:endParaRPr>
          </a:p>
        </p:txBody>
      </p:sp>
    </p:spTree>
    <p:extLst>
      <p:ext uri="{BB962C8B-B14F-4D97-AF65-F5344CB8AC3E}">
        <p14:creationId xmlns:p14="http://schemas.microsoft.com/office/powerpoint/2010/main" val="916772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9DD14BB-D0FD-64A8-3852-1D6AEA698ED8}"/>
              </a:ext>
            </a:extLst>
          </p:cNvPr>
          <p:cNvSpPr txBox="1"/>
          <p:nvPr/>
        </p:nvSpPr>
        <p:spPr>
          <a:xfrm>
            <a:off x="614737" y="282540"/>
            <a:ext cx="10168054" cy="1231106"/>
          </a:xfrm>
          <a:prstGeom prst="rect">
            <a:avLst/>
          </a:prstGeom>
          <a:noFill/>
        </p:spPr>
        <p:txBody>
          <a:bodyPr wrap="square">
            <a:spAutoFit/>
          </a:bodyPr>
          <a:lstStyle/>
          <a:p>
            <a:r>
              <a:rPr lang="en-GB" sz="1600" b="1">
                <a:solidFill>
                  <a:srgbClr val="1E477C"/>
                </a:solidFill>
                <a:effectLst/>
                <a:latin typeface="Calibri" panose="020F0502020204030204" pitchFamily="34" charset="0"/>
                <a:ea typeface="Times New Roman" panose="02020603050405020304" pitchFamily="18" charset="0"/>
              </a:rPr>
              <a:t>WORKFORCE RACE EQUALITY STANDARD (WRES) REPORT </a:t>
            </a:r>
            <a:endParaRPr lang="en-GB" sz="1200">
              <a:effectLst/>
              <a:latin typeface="Times New Roman" panose="02020603050405020304" pitchFamily="18" charset="0"/>
              <a:ea typeface="Times New Roman" panose="02020603050405020304" pitchFamily="18" charset="0"/>
            </a:endParaRPr>
          </a:p>
          <a:p>
            <a:endParaRPr lang="en-GB" sz="1800" b="1">
              <a:solidFill>
                <a:srgbClr val="1E477C"/>
              </a:solidFill>
              <a:effectLst/>
              <a:latin typeface="Calibri" panose="020F0502020204030204" pitchFamily="34" charset="0"/>
              <a:ea typeface="Times New Roman" panose="02020603050405020304" pitchFamily="18" charset="0"/>
            </a:endParaRPr>
          </a:p>
          <a:p>
            <a:r>
              <a:rPr lang="en-GB" sz="2400" b="1">
                <a:solidFill>
                  <a:srgbClr val="1E477C"/>
                </a:solidFill>
                <a:effectLst/>
                <a:latin typeface="Calibri" panose="020F0502020204030204" pitchFamily="34" charset="0"/>
                <a:ea typeface="Times New Roman" panose="02020603050405020304" pitchFamily="18" charset="0"/>
              </a:rPr>
              <a:t>National NHS Staff Survey Metric 5 &amp; 6 </a:t>
            </a:r>
          </a:p>
          <a:p>
            <a:r>
              <a:rPr lang="en-GB" sz="1600">
                <a:latin typeface="ArialMT"/>
              </a:rPr>
              <a:t>The following Staff Survey Metrics, compare the responses for both BME and white staff</a:t>
            </a:r>
            <a:endParaRPr lang="en-GB" sz="2000"/>
          </a:p>
        </p:txBody>
      </p:sp>
      <p:pic>
        <p:nvPicPr>
          <p:cNvPr id="8" name="Picture 7" descr="Logo&#10;&#10;Description automatically generated">
            <a:extLst>
              <a:ext uri="{FF2B5EF4-FFF2-40B4-BE49-F238E27FC236}">
                <a16:creationId xmlns:a16="http://schemas.microsoft.com/office/drawing/2014/main" id="{7E3EDFC1-7DEB-A05E-ECBE-734E660CF14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6934" y="0"/>
            <a:ext cx="2065020" cy="1148715"/>
          </a:xfrm>
          <a:prstGeom prst="rect">
            <a:avLst/>
          </a:prstGeom>
        </p:spPr>
      </p:pic>
      <p:graphicFrame>
        <p:nvGraphicFramePr>
          <p:cNvPr id="4" name="Table 3">
            <a:extLst>
              <a:ext uri="{FF2B5EF4-FFF2-40B4-BE49-F238E27FC236}">
                <a16:creationId xmlns:a16="http://schemas.microsoft.com/office/drawing/2014/main" id="{263656D9-9B5D-D43F-6E65-9F98E0434DFE}"/>
              </a:ext>
            </a:extLst>
          </p:cNvPr>
          <p:cNvGraphicFramePr>
            <a:graphicFrameLocks noGrp="1"/>
          </p:cNvGraphicFramePr>
          <p:nvPr>
            <p:extLst>
              <p:ext uri="{D42A27DB-BD31-4B8C-83A1-F6EECF244321}">
                <p14:modId xmlns:p14="http://schemas.microsoft.com/office/powerpoint/2010/main" val="1535237886"/>
              </p:ext>
            </p:extLst>
          </p:nvPr>
        </p:nvGraphicFramePr>
        <p:xfrm>
          <a:off x="714323" y="1515317"/>
          <a:ext cx="10960054" cy="2181431"/>
        </p:xfrm>
        <a:graphic>
          <a:graphicData uri="http://schemas.openxmlformats.org/drawingml/2006/table">
            <a:tbl>
              <a:tblPr firstRow="1" firstCol="1" bandRow="1"/>
              <a:tblGrid>
                <a:gridCol w="3887665">
                  <a:extLst>
                    <a:ext uri="{9D8B030D-6E8A-4147-A177-3AD203B41FA5}">
                      <a16:colId xmlns:a16="http://schemas.microsoft.com/office/drawing/2014/main" val="549568463"/>
                    </a:ext>
                  </a:extLst>
                </a:gridCol>
                <a:gridCol w="541421">
                  <a:extLst>
                    <a:ext uri="{9D8B030D-6E8A-4147-A177-3AD203B41FA5}">
                      <a16:colId xmlns:a16="http://schemas.microsoft.com/office/drawing/2014/main" val="2583198879"/>
                    </a:ext>
                  </a:extLst>
                </a:gridCol>
                <a:gridCol w="571500">
                  <a:extLst>
                    <a:ext uri="{9D8B030D-6E8A-4147-A177-3AD203B41FA5}">
                      <a16:colId xmlns:a16="http://schemas.microsoft.com/office/drawing/2014/main" val="214843467"/>
                    </a:ext>
                  </a:extLst>
                </a:gridCol>
                <a:gridCol w="711868">
                  <a:extLst>
                    <a:ext uri="{9D8B030D-6E8A-4147-A177-3AD203B41FA5}">
                      <a16:colId xmlns:a16="http://schemas.microsoft.com/office/drawing/2014/main" val="4213262124"/>
                    </a:ext>
                  </a:extLst>
                </a:gridCol>
                <a:gridCol w="720473">
                  <a:extLst>
                    <a:ext uri="{9D8B030D-6E8A-4147-A177-3AD203B41FA5}">
                      <a16:colId xmlns:a16="http://schemas.microsoft.com/office/drawing/2014/main" val="754520169"/>
                    </a:ext>
                  </a:extLst>
                </a:gridCol>
                <a:gridCol w="686817">
                  <a:extLst>
                    <a:ext uri="{9D8B030D-6E8A-4147-A177-3AD203B41FA5}">
                      <a16:colId xmlns:a16="http://schemas.microsoft.com/office/drawing/2014/main" val="1339563333"/>
                    </a:ext>
                  </a:extLst>
                </a:gridCol>
                <a:gridCol w="464612">
                  <a:extLst>
                    <a:ext uri="{9D8B030D-6E8A-4147-A177-3AD203B41FA5}">
                      <a16:colId xmlns:a16="http://schemas.microsoft.com/office/drawing/2014/main" val="1402871760"/>
                    </a:ext>
                  </a:extLst>
                </a:gridCol>
                <a:gridCol w="3375698">
                  <a:extLst>
                    <a:ext uri="{9D8B030D-6E8A-4147-A177-3AD203B41FA5}">
                      <a16:colId xmlns:a16="http://schemas.microsoft.com/office/drawing/2014/main" val="4006916231"/>
                    </a:ext>
                  </a:extLst>
                </a:gridCol>
              </a:tblGrid>
              <a:tr h="352631">
                <a:tc gridSpan="2">
                  <a:txBody>
                    <a:bodyPr/>
                    <a:lstStyle/>
                    <a:p>
                      <a:r>
                        <a:rPr lang="en-GB" sz="1600" b="1">
                          <a:solidFill>
                            <a:schemeClr val="bg1"/>
                          </a:solidFill>
                          <a:effectLst/>
                          <a:latin typeface="Calibri"/>
                          <a:ea typeface="Times New Roman" panose="02020603050405020304" pitchFamily="18" charset="0"/>
                          <a:cs typeface="Times New Roman"/>
                        </a:rPr>
                        <a:t>Metric 5 - Bullying and Harassment </a:t>
                      </a:r>
                      <a:endParaRPr lang="en-GB" sz="16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hMerge="1">
                  <a:txBody>
                    <a:bodyPr/>
                    <a:lstStyle/>
                    <a:p>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600" b="1">
                          <a:solidFill>
                            <a:schemeClr val="bg1"/>
                          </a:solidFill>
                          <a:effectLst/>
                          <a:latin typeface="Calibri"/>
                          <a:ea typeface="Calibri"/>
                          <a:cs typeface="Times New Roman"/>
                        </a:rPr>
                        <a:t>2022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fontAlgn="base"/>
                      <a:r>
                        <a:rPr lang="en-GB" sz="1600" b="1">
                          <a:solidFill>
                            <a:schemeClr val="bg1"/>
                          </a:solidFill>
                          <a:effectLst/>
                          <a:latin typeface="Calibri"/>
                          <a:ea typeface="Calibri"/>
                          <a:cs typeface="Times New Roman"/>
                        </a:rPr>
                        <a:t>2023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lvl="0" algn="ctr">
                        <a:buNone/>
                      </a:pPr>
                      <a:r>
                        <a:rPr lang="en-GB" sz="1600" b="1">
                          <a:solidFill>
                            <a:schemeClr val="bg1"/>
                          </a:solidFill>
                          <a:effectLst/>
                          <a:latin typeface="Calibri"/>
                          <a:ea typeface="Calibri"/>
                          <a:cs typeface="Times New Roman"/>
                        </a:rPr>
                        <a:t>2024</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solidFill>
                      <a:schemeClr val="accent1">
                        <a:lumMod val="50000"/>
                      </a:schemeClr>
                    </a:solidFill>
                  </a:tcPr>
                </a:tc>
                <a:tc>
                  <a:txBody>
                    <a:bodyPr/>
                    <a:lstStyle/>
                    <a:p>
                      <a:pPr lvl="0" algn="ctr">
                        <a:buNone/>
                      </a:pPr>
                      <a:r>
                        <a:rPr lang="en-GB" sz="1600" b="1" i="0" u="none" strike="noStrike" noProof="0">
                          <a:solidFill>
                            <a:schemeClr val="bg1"/>
                          </a:solidFill>
                          <a:effectLst/>
                          <a:latin typeface="Calibri"/>
                        </a:rPr>
                        <a:t>2025</a:t>
                      </a:r>
                      <a:endParaRPr lang="en-US"/>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solidFill>
                      <a:schemeClr val="accent1">
                        <a:lumMod val="50000"/>
                      </a:schemeClr>
                    </a:solidFill>
                  </a:tcPr>
                </a:tc>
                <a:tc>
                  <a:txBody>
                    <a:bodyPr/>
                    <a:lstStyle/>
                    <a:p>
                      <a:pPr algn="ctr" fontAlgn="base"/>
                      <a:endParaRPr lang="en-GB" sz="16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fontAlgn="base"/>
                      <a:r>
                        <a:rPr lang="en-GB" sz="1600" b="1">
                          <a:solidFill>
                            <a:schemeClr val="bg1"/>
                          </a:solidFill>
                          <a:effectLst/>
                          <a:latin typeface="Calibri"/>
                          <a:ea typeface="Calibri"/>
                          <a:cs typeface="Times New Roman"/>
                        </a:rPr>
                        <a:t>Comment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2164216383"/>
                  </a:ext>
                </a:extLst>
              </a:tr>
              <a:tr h="572018">
                <a:tc rowSpan="2">
                  <a:txBody>
                    <a:bodyPr/>
                    <a:lstStyle/>
                    <a:p>
                      <a:r>
                        <a:rPr lang="en-GB" sz="1200">
                          <a:solidFill>
                            <a:srgbClr val="000000"/>
                          </a:solidFill>
                          <a:effectLst/>
                          <a:latin typeface="Calibri"/>
                          <a:ea typeface="Times New Roman" panose="02020603050405020304" pitchFamily="18" charset="0"/>
                          <a:cs typeface="Times New Roman"/>
                        </a:rPr>
                        <a:t>KF25. Percentage of staff experiencing harassment, bullying or abuse from patients, relatives or the public in last 12 months</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200" b="1">
                          <a:solidFill>
                            <a:srgbClr val="000000"/>
                          </a:solidFill>
                          <a:effectLst/>
                          <a:latin typeface="Calibri"/>
                          <a:ea typeface="Times New Roman" panose="02020603050405020304" pitchFamily="18" charset="0"/>
                          <a:cs typeface="Times New Roman"/>
                        </a:rPr>
                        <a:t>BME</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30%</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Calibri"/>
                          <a:cs typeface="Calibri"/>
                        </a:rPr>
                        <a:t>35.90%</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solidFill>
                            <a:srgbClr val="000000"/>
                          </a:solidFill>
                          <a:effectLst/>
                          <a:latin typeface="Calibri"/>
                          <a:ea typeface="Calibri"/>
                          <a:cs typeface="Calibri"/>
                        </a:rPr>
                        <a:t>33%</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400">
                          <a:solidFill>
                            <a:srgbClr val="000000"/>
                          </a:solidFill>
                          <a:effectLst/>
                          <a:latin typeface="Calibri"/>
                          <a:ea typeface="Calibri"/>
                          <a:cs typeface="Calibri"/>
                        </a:rPr>
                        <a:t>30.50%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rowSpan="2">
                  <a:txBody>
                    <a:bodyPr/>
                    <a:lstStyle/>
                    <a:p>
                      <a:pPr marL="0" marR="0" lvl="0" indent="0" algn="ctr">
                        <a:lnSpc>
                          <a:spcPct val="100000"/>
                        </a:lnSpc>
                        <a:spcBef>
                          <a:spcPts val="0"/>
                        </a:spcBef>
                        <a:spcAft>
                          <a:spcPts val="0"/>
                        </a:spcAft>
                        <a:buNone/>
                      </a:pPr>
                      <a:r>
                        <a:rPr lang="en-GB" sz="1200" b="1" i="0" u="none" strike="noStrike" noProof="0">
                          <a:solidFill>
                            <a:srgbClr val="00B050"/>
                          </a:solidFill>
                          <a:effectLst/>
                          <a:latin typeface="Calibri"/>
                        </a:rPr>
                        <a:t>↑</a:t>
                      </a:r>
                      <a:endParaRPr lang="en-US"/>
                    </a:p>
                  </a:txBody>
                  <a:tcPr marL="68580" marR="68580" marT="0" marB="0" anchor="ctr">
                    <a:lnL w="12700">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lvl="0" indent="0" algn="l">
                        <a:lnSpc>
                          <a:spcPct val="100000"/>
                        </a:lnSpc>
                        <a:spcBef>
                          <a:spcPts val="0"/>
                        </a:spcBef>
                        <a:spcAft>
                          <a:spcPts val="0"/>
                        </a:spcAft>
                        <a:buNone/>
                      </a:pPr>
                      <a:r>
                        <a:rPr lang="en-GB" sz="1200" b="0">
                          <a:solidFill>
                            <a:srgbClr val="000000"/>
                          </a:solidFill>
                          <a:effectLst/>
                          <a:latin typeface="Calibri"/>
                          <a:ea typeface="Calibri"/>
                          <a:cs typeface="Calibri"/>
                        </a:rPr>
                        <a:t>After ranking in the bottom 70% nationally in 2024 for BME staff, this metric has seen slight improvement in 2025. The equity gap has improved, from 8.2% in 2024 to 6.8% in 2025.</a:t>
                      </a:r>
                    </a:p>
                    <a:p>
                      <a:pPr marL="0" marR="0" lvl="0" indent="0" algn="l">
                        <a:lnSpc>
                          <a:spcPct val="100000"/>
                        </a:lnSpc>
                        <a:spcBef>
                          <a:spcPts val="0"/>
                        </a:spcBef>
                        <a:spcAft>
                          <a:spcPts val="0"/>
                        </a:spcAft>
                        <a:buNone/>
                      </a:pPr>
                      <a:endParaRPr lang="en-GB" sz="1200" b="0">
                        <a:solidFill>
                          <a:srgbClr val="000000"/>
                        </a:solidFill>
                        <a:effectLst/>
                        <a:latin typeface="Calibri"/>
                        <a:ea typeface="Calibri"/>
                        <a:cs typeface="Calibri"/>
                      </a:endParaRPr>
                    </a:p>
                    <a:p>
                      <a:pPr marL="0" marR="0" lvl="0" indent="0" algn="l">
                        <a:lnSpc>
                          <a:spcPct val="100000"/>
                        </a:lnSpc>
                        <a:spcBef>
                          <a:spcPts val="0"/>
                        </a:spcBef>
                        <a:spcAft>
                          <a:spcPts val="0"/>
                        </a:spcAft>
                        <a:buNone/>
                      </a:pPr>
                      <a:r>
                        <a:rPr lang="en-GB" sz="1200" b="0">
                          <a:solidFill>
                            <a:srgbClr val="000000"/>
                          </a:solidFill>
                          <a:effectLst/>
                          <a:latin typeface="Calibri"/>
                          <a:ea typeface="Calibri"/>
                          <a:cs typeface="Calibri"/>
                        </a:rPr>
                        <a:t>At 45.3%, BME staff in Nursing and Midwifery reported the highest levels of bullying and harassment for this metric compared to other staff groups. 52% of Mixed (White &amp; Black African) staff reported bullying and harassment from patients.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963764"/>
                  </a:ext>
                </a:extLst>
              </a:tr>
              <a:tr h="656796">
                <a:tc vMerge="1">
                  <a:txBody>
                    <a:bodyPr/>
                    <a:lstStyle/>
                    <a:p>
                      <a:endParaRPr lang="en-GB"/>
                    </a:p>
                  </a:txBody>
                  <a:tcPr/>
                </a:tc>
                <a:tc>
                  <a:txBody>
                    <a:bodyPr/>
                    <a:lstStyle/>
                    <a:p>
                      <a:r>
                        <a:rPr lang="en-GB" sz="1200" b="1">
                          <a:solidFill>
                            <a:srgbClr val="000000"/>
                          </a:solidFill>
                          <a:effectLst/>
                          <a:latin typeface="Calibri"/>
                          <a:ea typeface="Times New Roman" panose="02020603050405020304" pitchFamily="18" charset="0"/>
                          <a:cs typeface="Times New Roman"/>
                        </a:rPr>
                        <a:t>White</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33%</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Times New Roman"/>
                        </a:rPr>
                        <a:t>26.80%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b="0" i="0" u="none" strike="noStrike" noProof="0">
                          <a:solidFill>
                            <a:srgbClr val="000000"/>
                          </a:solidFill>
                          <a:effectLst/>
                          <a:latin typeface="Calibri"/>
                        </a:rPr>
                        <a:t>24.80%</a:t>
                      </a:r>
                      <a:endParaRPr lang="en-US" sz="1400"/>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400" b="0" i="0" u="none" strike="noStrike" noProof="0">
                          <a:solidFill>
                            <a:srgbClr val="000000"/>
                          </a:solidFill>
                          <a:effectLst/>
                          <a:latin typeface="Calibri"/>
                        </a:rPr>
                        <a:t>23.70%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vMerge="1">
                  <a:txBody>
                    <a:bodyPr/>
                    <a:lstStyle/>
                    <a:p>
                      <a:endParaRPr lang="en-US"/>
                    </a:p>
                  </a:txBody>
                  <a:tcPr marL="68580" marR="68580" marT="0" marB="0" anchor="ctr">
                    <a:lnL w="12700">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3365061905"/>
                  </a:ext>
                </a:extLst>
              </a:tr>
            </a:tbl>
          </a:graphicData>
        </a:graphic>
      </p:graphicFrame>
      <p:graphicFrame>
        <p:nvGraphicFramePr>
          <p:cNvPr id="2" name="Table 1">
            <a:extLst>
              <a:ext uri="{FF2B5EF4-FFF2-40B4-BE49-F238E27FC236}">
                <a16:creationId xmlns:a16="http://schemas.microsoft.com/office/drawing/2014/main" id="{C4B3ABA9-851A-A266-BEF7-20D2CD201E3E}"/>
              </a:ext>
            </a:extLst>
          </p:cNvPr>
          <p:cNvGraphicFramePr>
            <a:graphicFrameLocks noGrp="1"/>
          </p:cNvGraphicFramePr>
          <p:nvPr>
            <p:extLst>
              <p:ext uri="{D42A27DB-BD31-4B8C-83A1-F6EECF244321}">
                <p14:modId xmlns:p14="http://schemas.microsoft.com/office/powerpoint/2010/main" val="2727911475"/>
              </p:ext>
            </p:extLst>
          </p:nvPr>
        </p:nvGraphicFramePr>
        <p:xfrm>
          <a:off x="714325" y="3810519"/>
          <a:ext cx="10958676" cy="2776126"/>
        </p:xfrm>
        <a:graphic>
          <a:graphicData uri="http://schemas.openxmlformats.org/drawingml/2006/table">
            <a:tbl>
              <a:tblPr firstRow="1" firstCol="1" bandRow="1"/>
              <a:tblGrid>
                <a:gridCol w="3896074">
                  <a:extLst>
                    <a:ext uri="{9D8B030D-6E8A-4147-A177-3AD203B41FA5}">
                      <a16:colId xmlns:a16="http://schemas.microsoft.com/office/drawing/2014/main" val="2733807188"/>
                    </a:ext>
                  </a:extLst>
                </a:gridCol>
                <a:gridCol w="551447">
                  <a:extLst>
                    <a:ext uri="{9D8B030D-6E8A-4147-A177-3AD203B41FA5}">
                      <a16:colId xmlns:a16="http://schemas.microsoft.com/office/drawing/2014/main" val="1555338045"/>
                    </a:ext>
                  </a:extLst>
                </a:gridCol>
                <a:gridCol w="571500">
                  <a:extLst>
                    <a:ext uri="{9D8B030D-6E8A-4147-A177-3AD203B41FA5}">
                      <a16:colId xmlns:a16="http://schemas.microsoft.com/office/drawing/2014/main" val="3691728904"/>
                    </a:ext>
                  </a:extLst>
                </a:gridCol>
                <a:gridCol w="741946">
                  <a:extLst>
                    <a:ext uri="{9D8B030D-6E8A-4147-A177-3AD203B41FA5}">
                      <a16:colId xmlns:a16="http://schemas.microsoft.com/office/drawing/2014/main" val="3470917005"/>
                    </a:ext>
                  </a:extLst>
                </a:gridCol>
                <a:gridCol w="691815">
                  <a:extLst>
                    <a:ext uri="{9D8B030D-6E8A-4147-A177-3AD203B41FA5}">
                      <a16:colId xmlns:a16="http://schemas.microsoft.com/office/drawing/2014/main" val="3315089597"/>
                    </a:ext>
                  </a:extLst>
                </a:gridCol>
                <a:gridCol w="671763">
                  <a:extLst>
                    <a:ext uri="{9D8B030D-6E8A-4147-A177-3AD203B41FA5}">
                      <a16:colId xmlns:a16="http://schemas.microsoft.com/office/drawing/2014/main" val="3262169973"/>
                    </a:ext>
                  </a:extLst>
                </a:gridCol>
                <a:gridCol w="446123">
                  <a:extLst>
                    <a:ext uri="{9D8B030D-6E8A-4147-A177-3AD203B41FA5}">
                      <a16:colId xmlns:a16="http://schemas.microsoft.com/office/drawing/2014/main" val="2067410467"/>
                    </a:ext>
                  </a:extLst>
                </a:gridCol>
                <a:gridCol w="3388008">
                  <a:extLst>
                    <a:ext uri="{9D8B030D-6E8A-4147-A177-3AD203B41FA5}">
                      <a16:colId xmlns:a16="http://schemas.microsoft.com/office/drawing/2014/main" val="2541710083"/>
                    </a:ext>
                  </a:extLst>
                </a:gridCol>
              </a:tblGrid>
              <a:tr h="398686">
                <a:tc gridSpan="2">
                  <a:txBody>
                    <a:bodyPr/>
                    <a:lstStyle/>
                    <a:p>
                      <a:r>
                        <a:rPr lang="en-GB" sz="1600" b="1">
                          <a:solidFill>
                            <a:schemeClr val="bg1"/>
                          </a:solidFill>
                          <a:effectLst/>
                          <a:latin typeface="Calibri"/>
                          <a:ea typeface="Times New Roman" panose="02020603050405020304" pitchFamily="18" charset="0"/>
                          <a:cs typeface="Times New Roman"/>
                        </a:rPr>
                        <a:t>Metric 6 - Bullying and Harassment </a:t>
                      </a:r>
                      <a:endParaRPr lang="en-GB" sz="16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hMerge="1">
                  <a:txBody>
                    <a:bodyPr/>
                    <a:lstStyle/>
                    <a:p>
                      <a:endParaRPr lang="en-GB"/>
                    </a:p>
                  </a:txBody>
                  <a:tcPr/>
                </a:tc>
                <a:tc>
                  <a:txBody>
                    <a:bodyPr/>
                    <a:lstStyle/>
                    <a:p>
                      <a:pPr fontAlgn="base"/>
                      <a:r>
                        <a:rPr lang="en-GB" sz="1600" b="1">
                          <a:solidFill>
                            <a:srgbClr val="FFFFFF"/>
                          </a:solidFill>
                          <a:effectLst/>
                          <a:latin typeface="Calibri"/>
                          <a:ea typeface="Times New Roman" panose="02020603050405020304" pitchFamily="18" charset="0"/>
                          <a:cs typeface="Calibri"/>
                        </a:rPr>
                        <a:t>2022</a:t>
                      </a:r>
                      <a:endParaRPr lang="en-GB" sz="18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fontAlgn="base"/>
                      <a:r>
                        <a:rPr lang="en-GB" sz="1600" b="1">
                          <a:solidFill>
                            <a:srgbClr val="FFFFFF"/>
                          </a:solidFill>
                          <a:effectLst/>
                          <a:latin typeface="Calibri"/>
                          <a:ea typeface="Times New Roman" panose="02020603050405020304" pitchFamily="18" charset="0"/>
                          <a:cs typeface="Calibri"/>
                        </a:rPr>
                        <a:t>2023</a:t>
                      </a:r>
                      <a:endParaRPr lang="en-GB" sz="18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lvl="0">
                        <a:buNone/>
                      </a:pPr>
                      <a:r>
                        <a:rPr lang="en-GB" sz="1600" b="1">
                          <a:solidFill>
                            <a:srgbClr val="FFFFFF"/>
                          </a:solidFill>
                          <a:effectLst/>
                          <a:latin typeface="Calibri"/>
                          <a:ea typeface="Calibri"/>
                          <a:cs typeface="Calibri"/>
                        </a:rPr>
                        <a:t>2024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lnB>
                    <a:solidFill>
                      <a:srgbClr val="1F3864"/>
                    </a:solidFill>
                  </a:tcPr>
                </a:tc>
                <a:tc>
                  <a:txBody>
                    <a:bodyPr/>
                    <a:lstStyle/>
                    <a:p>
                      <a:pPr lvl="0">
                        <a:buNone/>
                      </a:pPr>
                      <a:r>
                        <a:rPr lang="en-GB" sz="1600" b="1" i="0" u="none" strike="noStrike" noProof="0">
                          <a:solidFill>
                            <a:schemeClr val="bg1"/>
                          </a:solidFill>
                          <a:effectLst/>
                          <a:latin typeface="Calibri"/>
                        </a:rPr>
                        <a:t>2025</a:t>
                      </a:r>
                      <a:endParaRPr lang="en-US"/>
                    </a:p>
                  </a:txBody>
                  <a:tcPr marL="68580" marR="68580" marT="0" marB="0">
                    <a:lnL w="12700">
                      <a:solidFill>
                        <a:srgbClr val="000000"/>
                      </a:solidFill>
                    </a:lnL>
                    <a:lnR w="12700">
                      <a:solidFill>
                        <a:srgbClr val="000000"/>
                      </a:solidFill>
                    </a:lnR>
                    <a:lnT w="12700">
                      <a:solidFill>
                        <a:srgbClr val="000000"/>
                      </a:solidFill>
                    </a:lnT>
                    <a:lnB w="12700">
                      <a:solidFill>
                        <a:srgbClr val="000000"/>
                      </a:solidFill>
                    </a:lnB>
                    <a:solidFill>
                      <a:srgbClr val="1F3864"/>
                    </a:solidFill>
                  </a:tcPr>
                </a:tc>
                <a:tc>
                  <a:txBody>
                    <a:bodyPr/>
                    <a:lstStyle/>
                    <a:p>
                      <a:pPr fontAlgn="base"/>
                      <a:endParaRPr lang="en-GB" sz="1800">
                        <a:effectLst/>
                        <a:latin typeface="Calibri"/>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fontAlgn="base"/>
                      <a:r>
                        <a:rPr lang="en-GB" sz="1600" b="1">
                          <a:solidFill>
                            <a:srgbClr val="FFFFFF"/>
                          </a:solidFill>
                          <a:effectLst/>
                          <a:latin typeface="Calibri"/>
                          <a:ea typeface="Times New Roman" panose="02020603050405020304" pitchFamily="18" charset="0"/>
                          <a:cs typeface="Calibri"/>
                        </a:rPr>
                        <a:t>Comment</a:t>
                      </a:r>
                      <a:endParaRPr lang="en-GB" sz="18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extLst>
                  <a:ext uri="{0D108BD9-81ED-4DB2-BD59-A6C34878D82A}">
                    <a16:rowId xmlns:a16="http://schemas.microsoft.com/office/drawing/2014/main" val="3546952880"/>
                  </a:ext>
                </a:extLst>
              </a:tr>
              <a:tr h="920462">
                <a:tc rowSpan="2">
                  <a:txBody>
                    <a:bodyPr/>
                    <a:lstStyle/>
                    <a:p>
                      <a:endParaRPr lang="en-GB" sz="1400">
                        <a:effectLst/>
                        <a:latin typeface="Calibri"/>
                        <a:ea typeface="Times New Roman" panose="02020603050405020304" pitchFamily="18" charset="0"/>
                        <a:cs typeface="Times New Roman"/>
                      </a:endParaRPr>
                    </a:p>
                    <a:p>
                      <a:endParaRPr lang="en-GB"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en-GB" sz="1200">
                        <a:solidFill>
                          <a:srgbClr val="000000"/>
                        </a:solidFill>
                        <a:effectLst/>
                        <a:highlight>
                          <a:srgbClr val="FFFF00"/>
                        </a:highlight>
                        <a:latin typeface="Calibri"/>
                        <a:ea typeface="Times New Roman" panose="02020603050405020304" pitchFamily="18" charset="0"/>
                        <a:cs typeface="Times New Roman"/>
                      </a:endParaRPr>
                    </a:p>
                    <a:p>
                      <a:r>
                        <a:rPr lang="en-GB" sz="1200">
                          <a:solidFill>
                            <a:srgbClr val="000000"/>
                          </a:solidFill>
                          <a:effectLst/>
                          <a:latin typeface="Calibri"/>
                          <a:ea typeface="Times New Roman" panose="02020603050405020304" pitchFamily="18" charset="0"/>
                          <a:cs typeface="Times New Roman"/>
                        </a:rPr>
                        <a:t>KF26. Percentage of staff experiencing harassment, bullying or abuse from staff in last 12 months. </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200" b="1">
                          <a:solidFill>
                            <a:srgbClr val="000000"/>
                          </a:solidFill>
                          <a:effectLst/>
                          <a:latin typeface="Calibri"/>
                          <a:ea typeface="Times New Roman" panose="02020603050405020304" pitchFamily="18" charset="0"/>
                          <a:cs typeface="Times New Roman"/>
                        </a:rPr>
                        <a:t>BME</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22%</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ase"/>
                      <a:r>
                        <a:rPr lang="en-GB" sz="1400">
                          <a:solidFill>
                            <a:srgbClr val="000000"/>
                          </a:solidFill>
                          <a:effectLst/>
                          <a:latin typeface="Calibri"/>
                          <a:ea typeface="Times New Roman" panose="02020603050405020304" pitchFamily="18" charset="0"/>
                          <a:cs typeface="Calibri"/>
                        </a:rPr>
                        <a:t>22.40%</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buNone/>
                      </a:pPr>
                      <a:r>
                        <a:rPr lang="en-GB" sz="1400">
                          <a:solidFill>
                            <a:srgbClr val="000000"/>
                          </a:solidFill>
                          <a:effectLst/>
                          <a:latin typeface="Calibri"/>
                          <a:ea typeface="Calibri"/>
                          <a:cs typeface="Calibri"/>
                        </a:rPr>
                        <a:t>19%</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buNone/>
                      </a:pPr>
                      <a:r>
                        <a:rPr lang="en-GB" sz="1400">
                          <a:solidFill>
                            <a:srgbClr val="000000"/>
                          </a:solidFill>
                          <a:effectLst/>
                          <a:latin typeface="Calibri"/>
                          <a:ea typeface="Calibri"/>
                          <a:cs typeface="Calibri"/>
                        </a:rPr>
                        <a:t>23.50%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rowSpan="2">
                  <a:txBody>
                    <a:bodyPr/>
                    <a:lstStyle/>
                    <a:p>
                      <a:pPr lvl="0" algn="ctr">
                        <a:lnSpc>
                          <a:spcPct val="100000"/>
                        </a:lnSpc>
                        <a:spcBef>
                          <a:spcPts val="0"/>
                        </a:spcBef>
                        <a:spcAft>
                          <a:spcPts val="0"/>
                        </a:spcAft>
                        <a:buNone/>
                      </a:pPr>
                      <a:r>
                        <a:rPr lang="en-GB" sz="1200" b="1" i="0" u="none" strike="noStrike" noProof="0">
                          <a:solidFill>
                            <a:srgbClr val="00B050"/>
                          </a:solidFill>
                          <a:effectLst/>
                          <a:latin typeface="Calibri"/>
                        </a:rPr>
                        <a:t>↑</a:t>
                      </a:r>
                      <a:endParaRPr lang="en-GB" sz="1200" b="0" i="0" u="none" strike="noStrike" noProof="0">
                        <a:solidFill>
                          <a:srgbClr val="000000"/>
                        </a:solidFill>
                        <a:effectLst/>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lvl="0" indent="0" algn="l">
                        <a:lnSpc>
                          <a:spcPct val="100000"/>
                        </a:lnSpc>
                        <a:spcBef>
                          <a:spcPts val="0"/>
                        </a:spcBef>
                        <a:spcAft>
                          <a:spcPts val="0"/>
                        </a:spcAft>
                        <a:buNone/>
                      </a:pPr>
                      <a:r>
                        <a:rPr lang="en-GB" sz="1200" b="0">
                          <a:solidFill>
                            <a:srgbClr val="000000"/>
                          </a:solidFill>
                          <a:effectLst/>
                          <a:latin typeface="Calibri"/>
                          <a:ea typeface="Calibri"/>
                          <a:cs typeface="Calibri"/>
                        </a:rPr>
                        <a:t>Whilst the equity gap has halved for this metric (from 4.7% in 2024 to 2.4% in 2025), this is attributed to the increase in white staff reporting bullying and harassment from staff. The percentage of BME staff experiencing bullying and harassment from staff has increased beyond 2022 levels, up 4.5% from 2024. </a:t>
                      </a:r>
                    </a:p>
                    <a:p>
                      <a:pPr marL="0" marR="0" lvl="0" indent="0" algn="l">
                        <a:lnSpc>
                          <a:spcPct val="100000"/>
                        </a:lnSpc>
                        <a:spcBef>
                          <a:spcPts val="0"/>
                        </a:spcBef>
                        <a:spcAft>
                          <a:spcPts val="0"/>
                        </a:spcAft>
                        <a:buNone/>
                      </a:pPr>
                      <a:endParaRPr lang="en-GB" sz="1200" b="0">
                        <a:solidFill>
                          <a:srgbClr val="000000"/>
                        </a:solidFill>
                        <a:effectLst/>
                        <a:latin typeface="Calibri"/>
                        <a:ea typeface="Calibri"/>
                        <a:cs typeface="Calibri"/>
                      </a:endParaRPr>
                    </a:p>
                    <a:p>
                      <a:pPr marL="0" marR="0" lvl="0" indent="0" algn="l">
                        <a:lnSpc>
                          <a:spcPct val="100000"/>
                        </a:lnSpc>
                        <a:spcBef>
                          <a:spcPts val="0"/>
                        </a:spcBef>
                        <a:spcAft>
                          <a:spcPts val="0"/>
                        </a:spcAft>
                        <a:buNone/>
                      </a:pPr>
                      <a:r>
                        <a:rPr lang="en-GB" sz="1200" b="0">
                          <a:solidFill>
                            <a:srgbClr val="000000"/>
                          </a:solidFill>
                          <a:effectLst/>
                          <a:latin typeface="Calibri"/>
                          <a:ea typeface="Calibri"/>
                          <a:cs typeface="Calibri"/>
                        </a:rPr>
                        <a:t>Disabled BME staff (</a:t>
                      </a:r>
                      <a:r>
                        <a:rPr lang="en-GB" sz="1200" b="0" i="0" u="none" strike="noStrike" noProof="0">
                          <a:solidFill>
                            <a:srgbClr val="000000"/>
                          </a:solidFill>
                          <a:effectLst/>
                          <a:latin typeface="Calibri"/>
                        </a:rPr>
                        <a:t>36.4%)</a:t>
                      </a:r>
                      <a:r>
                        <a:rPr lang="en-GB" sz="1200" b="0">
                          <a:solidFill>
                            <a:srgbClr val="000000"/>
                          </a:solidFill>
                          <a:effectLst/>
                          <a:latin typeface="Calibri"/>
                          <a:ea typeface="Calibri"/>
                          <a:cs typeface="Calibri"/>
                        </a:rPr>
                        <a:t> experienced a higher rate of bullying and harassment from colleagues than non-disabled BME staff (20.5%). Non-disabled BME staff in WDES report a similar percentage to white staff in WRES.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6535108"/>
                  </a:ext>
                </a:extLst>
              </a:tr>
              <a:tr h="618725">
                <a:tc vMerge="1">
                  <a:txBody>
                    <a:bodyPr/>
                    <a:lstStyle/>
                    <a:p>
                      <a:endParaRPr lang="en-GB"/>
                    </a:p>
                  </a:txBody>
                  <a:tcPr/>
                </a:tc>
                <a:tc>
                  <a:txBody>
                    <a:bodyPr/>
                    <a:lstStyle/>
                    <a:p>
                      <a:r>
                        <a:rPr lang="en-GB" sz="1200" b="1">
                          <a:solidFill>
                            <a:srgbClr val="000000"/>
                          </a:solidFill>
                          <a:effectLst/>
                          <a:latin typeface="Calibri"/>
                          <a:ea typeface="Times New Roman" panose="02020603050405020304" pitchFamily="18" charset="0"/>
                          <a:cs typeface="Times New Roman"/>
                        </a:rPr>
                        <a:t>White</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21%</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27.60%</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solidFill>
                            <a:srgbClr val="000000"/>
                          </a:solidFill>
                          <a:effectLst/>
                          <a:latin typeface="Calibri"/>
                          <a:ea typeface="Calibri"/>
                          <a:cs typeface="Calibri"/>
                        </a:rPr>
                        <a:t>14.20%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400">
                          <a:solidFill>
                            <a:srgbClr val="000000"/>
                          </a:solidFill>
                          <a:effectLst/>
                          <a:latin typeface="Calibri"/>
                          <a:ea typeface="Calibri"/>
                          <a:cs typeface="Calibri"/>
                        </a:rPr>
                        <a:t>20.10%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vMerge="1">
                  <a:txBody>
                    <a:bodyPr/>
                    <a:lstStyle/>
                    <a:p>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513519319"/>
                  </a:ext>
                </a:extLst>
              </a:tr>
            </a:tbl>
          </a:graphicData>
        </a:graphic>
      </p:graphicFrame>
      <p:sp>
        <p:nvSpPr>
          <p:cNvPr id="3" name="TextBox 2">
            <a:extLst>
              <a:ext uri="{FF2B5EF4-FFF2-40B4-BE49-F238E27FC236}">
                <a16:creationId xmlns:a16="http://schemas.microsoft.com/office/drawing/2014/main" id="{6CEECDBA-7590-1936-5107-E6AFE6680D98}"/>
              </a:ext>
            </a:extLst>
          </p:cNvPr>
          <p:cNvSpPr txBox="1"/>
          <p:nvPr/>
        </p:nvSpPr>
        <p:spPr>
          <a:xfrm>
            <a:off x="11572412" y="6468169"/>
            <a:ext cx="529542" cy="369332"/>
          </a:xfrm>
          <a:prstGeom prst="rect">
            <a:avLst/>
          </a:prstGeom>
          <a:noFill/>
        </p:spPr>
        <p:txBody>
          <a:bodyPr wrap="square" lIns="91440" tIns="45720" rIns="91440" bIns="45720" anchor="t">
            <a:spAutoFit/>
          </a:bodyPr>
          <a:lstStyle/>
          <a:p>
            <a:pPr algn="ctr"/>
            <a:r>
              <a:rPr lang="en-GB" b="1">
                <a:solidFill>
                  <a:srgbClr val="1E477C"/>
                </a:solidFill>
                <a:latin typeface="Poppins"/>
                <a:cs typeface="Poppins"/>
              </a:rPr>
              <a:t>12</a:t>
            </a:r>
            <a:endParaRPr lang="en-GB"/>
          </a:p>
        </p:txBody>
      </p:sp>
      <p:sp>
        <p:nvSpPr>
          <p:cNvPr id="9" name="TextBox 8">
            <a:extLst>
              <a:ext uri="{FF2B5EF4-FFF2-40B4-BE49-F238E27FC236}">
                <a16:creationId xmlns:a16="http://schemas.microsoft.com/office/drawing/2014/main" id="{9BF2021D-2D0B-ADC7-E498-FB8533F57FBA}"/>
              </a:ext>
            </a:extLst>
          </p:cNvPr>
          <p:cNvSpPr txBox="1"/>
          <p:nvPr/>
        </p:nvSpPr>
        <p:spPr>
          <a:xfrm>
            <a:off x="2955105" y="6555018"/>
            <a:ext cx="6284582" cy="286179"/>
          </a:xfrm>
          <a:prstGeom prst="rect">
            <a:avLst/>
          </a:prstGeom>
          <a:noFill/>
        </p:spPr>
        <p:txBody>
          <a:bodyPr wrap="square" lIns="91440" tIns="45720" rIns="91440" bIns="45720" anchor="t">
            <a:spAutoFit/>
          </a:bodyPr>
          <a:lstStyle/>
          <a:p>
            <a:pPr algn="r"/>
            <a:r>
              <a:rPr lang="en-GB" sz="1200" b="1">
                <a:solidFill>
                  <a:srgbClr val="FF0000"/>
                </a:solidFill>
                <a:effectLst/>
                <a:latin typeface="Calibri"/>
                <a:ea typeface="Times New Roman" panose="02020603050405020304" pitchFamily="18" charset="0"/>
                <a:cs typeface="Calibri"/>
              </a:rPr>
              <a:t>↓ </a:t>
            </a:r>
            <a:r>
              <a:rPr lang="en-GB" sz="1200" b="1">
                <a:solidFill>
                  <a:srgbClr val="FF0000"/>
                </a:solidFill>
                <a:latin typeface="Calibri"/>
                <a:ea typeface="Times New Roman" panose="02020603050405020304" pitchFamily="18" charset="0"/>
                <a:cs typeface="Calibri"/>
              </a:rPr>
              <a:t>Widened Equity Gap</a:t>
            </a:r>
            <a:r>
              <a:rPr lang="en-GB" sz="1200" b="1">
                <a:solidFill>
                  <a:srgbClr val="00B050"/>
                </a:solidFill>
                <a:latin typeface="Calibri"/>
                <a:ea typeface="Times New Roman" panose="02020603050405020304" pitchFamily="18" charset="0"/>
                <a:cs typeface="Calibri"/>
              </a:rPr>
              <a:t> </a:t>
            </a:r>
            <a:r>
              <a:rPr lang="en-GB" sz="1200" b="1">
                <a:solidFill>
                  <a:srgbClr val="00B050"/>
                </a:solidFill>
                <a:effectLst/>
                <a:latin typeface="Calibri"/>
                <a:ea typeface="Times New Roman" panose="02020603050405020304" pitchFamily="18" charset="0"/>
                <a:cs typeface="Calibri"/>
              </a:rPr>
              <a:t>↑ </a:t>
            </a:r>
            <a:r>
              <a:rPr lang="en-GB" sz="1200" b="1">
                <a:solidFill>
                  <a:srgbClr val="00B050"/>
                </a:solidFill>
                <a:latin typeface="Calibri"/>
                <a:ea typeface="Times New Roman" panose="02020603050405020304" pitchFamily="18" charset="0"/>
                <a:cs typeface="Calibri"/>
              </a:rPr>
              <a:t>Narrowed Equity Gap</a:t>
            </a:r>
            <a:r>
              <a:rPr lang="en-GB" sz="1200" b="1">
                <a:solidFill>
                  <a:srgbClr val="0070C0"/>
                </a:solidFill>
                <a:latin typeface="Calibri"/>
                <a:ea typeface="Times New Roman" panose="02020603050405020304" pitchFamily="18" charset="0"/>
                <a:cs typeface="Calibri"/>
              </a:rPr>
              <a:t> </a:t>
            </a:r>
            <a:r>
              <a:rPr lang="en-GB" sz="1200" b="1">
                <a:solidFill>
                  <a:srgbClr val="0070C0"/>
                </a:solidFill>
                <a:effectLst/>
                <a:latin typeface="Calibri"/>
                <a:ea typeface="Times New Roman" panose="02020603050405020304" pitchFamily="18" charset="0"/>
                <a:cs typeface="Calibri"/>
              </a:rPr>
              <a:t>— No </a:t>
            </a:r>
            <a:r>
              <a:rPr lang="en-GB" sz="1200" b="1">
                <a:solidFill>
                  <a:srgbClr val="0070C0"/>
                </a:solidFill>
                <a:latin typeface="Calibri"/>
                <a:ea typeface="Times New Roman" panose="02020603050405020304" pitchFamily="18" charset="0"/>
                <a:cs typeface="Calibri"/>
              </a:rPr>
              <a:t>Change in Equity Gap</a:t>
            </a:r>
            <a:endParaRPr lang="en-GB" sz="1400">
              <a:effectLst/>
              <a:latin typeface="Times New Roman"/>
              <a:ea typeface="Calibri" panose="020F0502020204030204" pitchFamily="34" charset="0"/>
              <a:cs typeface="Calibri"/>
            </a:endParaRPr>
          </a:p>
        </p:txBody>
      </p:sp>
    </p:spTree>
    <p:extLst>
      <p:ext uri="{BB962C8B-B14F-4D97-AF65-F5344CB8AC3E}">
        <p14:creationId xmlns:p14="http://schemas.microsoft.com/office/powerpoint/2010/main" val="3023487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6E3254-A0F0-8162-D60F-02307AAD4840}"/>
              </a:ext>
            </a:extLst>
          </p:cNvPr>
          <p:cNvSpPr txBox="1"/>
          <p:nvPr/>
        </p:nvSpPr>
        <p:spPr>
          <a:xfrm>
            <a:off x="582649" y="378688"/>
            <a:ext cx="10168054" cy="1231106"/>
          </a:xfrm>
          <a:prstGeom prst="rect">
            <a:avLst/>
          </a:prstGeom>
          <a:noFill/>
        </p:spPr>
        <p:txBody>
          <a:bodyPr wrap="square">
            <a:spAutoFit/>
          </a:bodyPr>
          <a:lstStyle/>
          <a:p>
            <a:r>
              <a:rPr lang="en-GB" sz="1600" b="1">
                <a:solidFill>
                  <a:srgbClr val="1E477C"/>
                </a:solidFill>
                <a:effectLst/>
                <a:latin typeface="Calibri" panose="020F0502020204030204" pitchFamily="34" charset="0"/>
                <a:ea typeface="Times New Roman" panose="02020603050405020304" pitchFamily="18" charset="0"/>
              </a:rPr>
              <a:t>WORKFORCE RACE EQUALITY STANDARD (WRES) REPORT </a:t>
            </a:r>
            <a:endParaRPr lang="en-GB" sz="1200">
              <a:effectLst/>
              <a:latin typeface="Times New Roman" panose="02020603050405020304" pitchFamily="18" charset="0"/>
              <a:ea typeface="Times New Roman" panose="02020603050405020304" pitchFamily="18" charset="0"/>
            </a:endParaRPr>
          </a:p>
          <a:p>
            <a:endParaRPr lang="en-GB" sz="1800" b="1">
              <a:solidFill>
                <a:srgbClr val="1E477C"/>
              </a:solidFill>
              <a:effectLst/>
              <a:latin typeface="Calibri" panose="020F0502020204030204" pitchFamily="34" charset="0"/>
              <a:ea typeface="Times New Roman" panose="02020603050405020304" pitchFamily="18" charset="0"/>
            </a:endParaRPr>
          </a:p>
          <a:p>
            <a:r>
              <a:rPr lang="en-GB" sz="2400" b="1">
                <a:solidFill>
                  <a:srgbClr val="1E477C"/>
                </a:solidFill>
                <a:effectLst/>
                <a:latin typeface="Calibri" panose="020F0502020204030204" pitchFamily="34" charset="0"/>
                <a:ea typeface="Times New Roman" panose="02020603050405020304" pitchFamily="18" charset="0"/>
              </a:rPr>
              <a:t>National NHS Staff Survey Metric 7 &amp; 8</a:t>
            </a:r>
          </a:p>
          <a:p>
            <a:r>
              <a:rPr lang="en-GB" sz="1600">
                <a:latin typeface="ArialMT"/>
              </a:rPr>
              <a:t>The following Staff Survey Metrics, compare the responses for both BME and white staff</a:t>
            </a:r>
            <a:endParaRPr lang="en-GB" sz="2000"/>
          </a:p>
        </p:txBody>
      </p:sp>
      <p:pic>
        <p:nvPicPr>
          <p:cNvPr id="6" name="Picture 5" descr="Logo&#10;&#10;Description automatically generated">
            <a:extLst>
              <a:ext uri="{FF2B5EF4-FFF2-40B4-BE49-F238E27FC236}">
                <a16:creationId xmlns:a16="http://schemas.microsoft.com/office/drawing/2014/main" id="{F9AD6A34-7096-280F-18CA-1278AAD29C4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6934" y="0"/>
            <a:ext cx="2065020" cy="1148715"/>
          </a:xfrm>
          <a:prstGeom prst="rect">
            <a:avLst/>
          </a:prstGeom>
        </p:spPr>
      </p:pic>
      <p:graphicFrame>
        <p:nvGraphicFramePr>
          <p:cNvPr id="7" name="Table 6">
            <a:extLst>
              <a:ext uri="{FF2B5EF4-FFF2-40B4-BE49-F238E27FC236}">
                <a16:creationId xmlns:a16="http://schemas.microsoft.com/office/drawing/2014/main" id="{083E2298-F2F9-FC39-F9D0-C4B202D09C95}"/>
              </a:ext>
            </a:extLst>
          </p:cNvPr>
          <p:cNvGraphicFramePr>
            <a:graphicFrameLocks noGrp="1"/>
          </p:cNvGraphicFramePr>
          <p:nvPr>
            <p:extLst>
              <p:ext uri="{D42A27DB-BD31-4B8C-83A1-F6EECF244321}">
                <p14:modId xmlns:p14="http://schemas.microsoft.com/office/powerpoint/2010/main" val="1475780269"/>
              </p:ext>
            </p:extLst>
          </p:nvPr>
        </p:nvGraphicFramePr>
        <p:xfrm>
          <a:off x="692818" y="1610906"/>
          <a:ext cx="11012299" cy="1927455"/>
        </p:xfrm>
        <a:graphic>
          <a:graphicData uri="http://schemas.openxmlformats.org/drawingml/2006/table">
            <a:tbl>
              <a:tblPr firstRow="1" firstCol="1" bandRow="1"/>
              <a:tblGrid>
                <a:gridCol w="3918311">
                  <a:extLst>
                    <a:ext uri="{9D8B030D-6E8A-4147-A177-3AD203B41FA5}">
                      <a16:colId xmlns:a16="http://schemas.microsoft.com/office/drawing/2014/main" val="855382661"/>
                    </a:ext>
                  </a:extLst>
                </a:gridCol>
                <a:gridCol w="564610">
                  <a:extLst>
                    <a:ext uri="{9D8B030D-6E8A-4147-A177-3AD203B41FA5}">
                      <a16:colId xmlns:a16="http://schemas.microsoft.com/office/drawing/2014/main" val="1657529131"/>
                    </a:ext>
                  </a:extLst>
                </a:gridCol>
                <a:gridCol w="561473">
                  <a:extLst>
                    <a:ext uri="{9D8B030D-6E8A-4147-A177-3AD203B41FA5}">
                      <a16:colId xmlns:a16="http://schemas.microsoft.com/office/drawing/2014/main" val="746453495"/>
                    </a:ext>
                  </a:extLst>
                </a:gridCol>
                <a:gridCol w="892342">
                  <a:extLst>
                    <a:ext uri="{9D8B030D-6E8A-4147-A177-3AD203B41FA5}">
                      <a16:colId xmlns:a16="http://schemas.microsoft.com/office/drawing/2014/main" val="2764720490"/>
                    </a:ext>
                  </a:extLst>
                </a:gridCol>
                <a:gridCol w="671587">
                  <a:extLst>
                    <a:ext uri="{9D8B030D-6E8A-4147-A177-3AD203B41FA5}">
                      <a16:colId xmlns:a16="http://schemas.microsoft.com/office/drawing/2014/main" val="2441350065"/>
                    </a:ext>
                  </a:extLst>
                </a:gridCol>
                <a:gridCol w="717078">
                  <a:extLst>
                    <a:ext uri="{9D8B030D-6E8A-4147-A177-3AD203B41FA5}">
                      <a16:colId xmlns:a16="http://schemas.microsoft.com/office/drawing/2014/main" val="1176734913"/>
                    </a:ext>
                  </a:extLst>
                </a:gridCol>
                <a:gridCol w="308617">
                  <a:extLst>
                    <a:ext uri="{9D8B030D-6E8A-4147-A177-3AD203B41FA5}">
                      <a16:colId xmlns:a16="http://schemas.microsoft.com/office/drawing/2014/main" val="146247066"/>
                    </a:ext>
                  </a:extLst>
                </a:gridCol>
                <a:gridCol w="3378281">
                  <a:extLst>
                    <a:ext uri="{9D8B030D-6E8A-4147-A177-3AD203B41FA5}">
                      <a16:colId xmlns:a16="http://schemas.microsoft.com/office/drawing/2014/main" val="174669707"/>
                    </a:ext>
                  </a:extLst>
                </a:gridCol>
              </a:tblGrid>
              <a:tr h="442459">
                <a:tc gridSpan="2">
                  <a:txBody>
                    <a:bodyPr/>
                    <a:lstStyle/>
                    <a:p>
                      <a:r>
                        <a:rPr lang="en-GB" sz="1600" b="1">
                          <a:solidFill>
                            <a:schemeClr val="bg1"/>
                          </a:solidFill>
                          <a:effectLst/>
                          <a:latin typeface="Calibri"/>
                          <a:ea typeface="Times New Roman" panose="02020603050405020304" pitchFamily="18" charset="0"/>
                          <a:cs typeface="Times New Roman"/>
                        </a:rPr>
                        <a:t>Metric 7 - Career Progression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hMerge="1">
                  <a:txBody>
                    <a:bodyPr/>
                    <a:lstStyle/>
                    <a:p>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600" b="1">
                          <a:solidFill>
                            <a:schemeClr val="bg1"/>
                          </a:solidFill>
                          <a:effectLst/>
                          <a:latin typeface="Calibri"/>
                          <a:ea typeface="Calibri"/>
                          <a:cs typeface="Times New Roman"/>
                        </a:rPr>
                        <a:t>2022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fontAlgn="base"/>
                      <a:r>
                        <a:rPr lang="en-GB" sz="1600" b="1">
                          <a:solidFill>
                            <a:schemeClr val="bg1"/>
                          </a:solidFill>
                          <a:effectLst/>
                          <a:latin typeface="Calibri"/>
                          <a:ea typeface="Calibri"/>
                          <a:cs typeface="Times New Roman"/>
                        </a:rPr>
                        <a:t>2023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lvl="0" algn="ctr">
                        <a:buNone/>
                      </a:pPr>
                      <a:r>
                        <a:rPr lang="en-GB" sz="1600" b="1">
                          <a:solidFill>
                            <a:schemeClr val="bg1"/>
                          </a:solidFill>
                          <a:effectLst/>
                          <a:latin typeface="Calibri"/>
                          <a:ea typeface="Calibri"/>
                          <a:cs typeface="Times New Roman"/>
                        </a:rPr>
                        <a:t>2024</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solidFill>
                      <a:schemeClr val="accent1">
                        <a:lumMod val="50000"/>
                      </a:schemeClr>
                    </a:solidFill>
                  </a:tcPr>
                </a:tc>
                <a:tc>
                  <a:txBody>
                    <a:bodyPr/>
                    <a:lstStyle/>
                    <a:p>
                      <a:pPr lvl="0" algn="ctr">
                        <a:buNone/>
                      </a:pPr>
                      <a:r>
                        <a:rPr lang="en-GB" sz="1600" b="1" i="0" u="none" strike="noStrike" noProof="0">
                          <a:solidFill>
                            <a:schemeClr val="bg1"/>
                          </a:solidFill>
                          <a:effectLst/>
                          <a:latin typeface="Calibri"/>
                        </a:rPr>
                        <a:t>2025</a:t>
                      </a:r>
                      <a:endParaRPr lang="en-US"/>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solidFill>
                      <a:schemeClr val="accent1">
                        <a:lumMod val="50000"/>
                      </a:schemeClr>
                    </a:solidFill>
                  </a:tcPr>
                </a:tc>
                <a:tc>
                  <a:txBody>
                    <a:bodyPr/>
                    <a:lstStyle/>
                    <a:p>
                      <a:pPr algn="ctr" fontAlgn="base"/>
                      <a:endParaRPr lang="en-GB" sz="16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fontAlgn="base"/>
                      <a:r>
                        <a:rPr lang="en-GB" sz="1600" b="1">
                          <a:solidFill>
                            <a:schemeClr val="bg1"/>
                          </a:solidFill>
                          <a:effectLst/>
                          <a:latin typeface="Calibri"/>
                          <a:ea typeface="Calibri"/>
                          <a:cs typeface="Times New Roman"/>
                        </a:rPr>
                        <a:t>Comment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3136216602"/>
                  </a:ext>
                </a:extLst>
              </a:tr>
              <a:tr h="657618">
                <a:tc rowSpan="2">
                  <a:txBody>
                    <a:bodyPr/>
                    <a:lstStyle/>
                    <a:p>
                      <a:r>
                        <a:rPr lang="en-GB" sz="1200">
                          <a:solidFill>
                            <a:srgbClr val="000000"/>
                          </a:solidFill>
                          <a:effectLst/>
                          <a:latin typeface="Calibri"/>
                          <a:ea typeface="Times New Roman" panose="02020603050405020304" pitchFamily="18" charset="0"/>
                          <a:cs typeface="Times New Roman"/>
                        </a:rPr>
                        <a:t>KF21. Percentage believing that trust provides equal opportunities for career progression or promotion</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100" b="1">
                          <a:solidFill>
                            <a:srgbClr val="000000"/>
                          </a:solidFill>
                          <a:effectLst/>
                          <a:latin typeface="Calibri"/>
                          <a:ea typeface="Times New Roman" panose="02020603050405020304" pitchFamily="18" charset="0"/>
                          <a:cs typeface="Times New Roman"/>
                        </a:rPr>
                        <a:t>BME</a:t>
                      </a:r>
                      <a:endParaRPr lang="en-GB" sz="12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50%</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 48.20%</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solidFill>
                            <a:srgbClr val="000000"/>
                          </a:solidFill>
                          <a:effectLst/>
                          <a:latin typeface="Calibri"/>
                          <a:ea typeface="Calibri"/>
                          <a:cs typeface="Calibri"/>
                        </a:rPr>
                        <a:t>52.70%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400">
                          <a:solidFill>
                            <a:srgbClr val="000000"/>
                          </a:solidFill>
                          <a:effectLst/>
                          <a:latin typeface="Calibri"/>
                          <a:ea typeface="Calibri"/>
                          <a:cs typeface="Calibri"/>
                        </a:rPr>
                        <a:t>50.80%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rowSpan="2">
                  <a:txBody>
                    <a:bodyPr/>
                    <a:lstStyle/>
                    <a:p>
                      <a:pPr lvl="0" algn="ctr">
                        <a:buNone/>
                      </a:pPr>
                      <a:r>
                        <a:rPr lang="en-GB" sz="1200" b="1" i="0" u="none" strike="noStrike" noProof="0">
                          <a:solidFill>
                            <a:srgbClr val="0070C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lvl="0">
                        <a:buNone/>
                      </a:pPr>
                      <a:r>
                        <a:rPr lang="en-GB" sz="1200" b="0">
                          <a:solidFill>
                            <a:srgbClr val="000000"/>
                          </a:solidFill>
                          <a:effectLst/>
                          <a:latin typeface="Calibri"/>
                          <a:ea typeface="Times New Roman" panose="02020603050405020304" pitchFamily="18" charset="0"/>
                          <a:cs typeface="Calibri"/>
                        </a:rPr>
                        <a:t>Since ranking in the best quarter nationally for BME staff in 2024, this metric has now declined in 2025 for both BME and white staff. The equity gap has seen no change since 2024, at 7.6%.</a:t>
                      </a:r>
                    </a:p>
                    <a:p>
                      <a:pPr lvl="0">
                        <a:buNone/>
                      </a:pPr>
                      <a:endParaRPr lang="en-GB" sz="1200">
                        <a:solidFill>
                          <a:srgbClr val="000000"/>
                        </a:solidFill>
                        <a:effectLst/>
                        <a:latin typeface="Calibri"/>
                        <a:cs typeface="Calibri"/>
                      </a:endParaRPr>
                    </a:p>
                    <a:p>
                      <a:pPr lvl="0">
                        <a:buNone/>
                      </a:pPr>
                      <a:r>
                        <a:rPr lang="en-GB" sz="1200">
                          <a:solidFill>
                            <a:srgbClr val="000000"/>
                          </a:solidFill>
                          <a:effectLst/>
                          <a:latin typeface="Calibri"/>
                          <a:cs typeface="Calibri"/>
                        </a:rPr>
                        <a:t>Across age groups, BME staff aged 21-30 report the highest rate of belief that the Trust provides equal promotion or progression opportunities.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9666126"/>
                  </a:ext>
                </a:extLst>
              </a:tr>
              <a:tr h="827378">
                <a:tc vMerge="1">
                  <a:txBody>
                    <a:bodyPr/>
                    <a:lstStyle/>
                    <a:p>
                      <a:endParaRPr lang="en-GB"/>
                    </a:p>
                  </a:txBody>
                  <a:tcPr/>
                </a:tc>
                <a:tc>
                  <a:txBody>
                    <a:bodyPr/>
                    <a:lstStyle/>
                    <a:p>
                      <a:r>
                        <a:rPr lang="en-GB" sz="1200" b="1">
                          <a:solidFill>
                            <a:srgbClr val="000000"/>
                          </a:solidFill>
                          <a:effectLst/>
                          <a:latin typeface="Calibri"/>
                          <a:ea typeface="Times New Roman" panose="02020603050405020304" pitchFamily="18" charset="0"/>
                          <a:cs typeface="Times New Roman"/>
                        </a:rPr>
                        <a:t>White</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61%</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63.30%</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buNone/>
                      </a:pPr>
                      <a:r>
                        <a:rPr lang="en-GB" sz="1400">
                          <a:solidFill>
                            <a:srgbClr val="000000"/>
                          </a:solidFill>
                          <a:effectLst/>
                          <a:latin typeface="Calibri"/>
                          <a:ea typeface="Calibri"/>
                          <a:cs typeface="Calibri"/>
                        </a:rPr>
                        <a:t>60.20%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buNone/>
                      </a:pPr>
                      <a:r>
                        <a:rPr lang="en-GB" sz="1400">
                          <a:solidFill>
                            <a:srgbClr val="000000"/>
                          </a:solidFill>
                          <a:effectLst/>
                          <a:latin typeface="Calibri"/>
                          <a:ea typeface="Calibri"/>
                          <a:cs typeface="Calibri"/>
                        </a:rPr>
                        <a:t>58.40%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vMerge="1">
                  <a:txBody>
                    <a:bodyPr/>
                    <a:lstStyle/>
                    <a:p>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3740378051"/>
                  </a:ext>
                </a:extLst>
              </a:tr>
            </a:tbl>
          </a:graphicData>
        </a:graphic>
      </p:graphicFrame>
      <p:graphicFrame>
        <p:nvGraphicFramePr>
          <p:cNvPr id="8" name="Table 7">
            <a:extLst>
              <a:ext uri="{FF2B5EF4-FFF2-40B4-BE49-F238E27FC236}">
                <a16:creationId xmlns:a16="http://schemas.microsoft.com/office/drawing/2014/main" id="{981A9F03-3D20-A06B-3F03-F67E6738C250}"/>
              </a:ext>
            </a:extLst>
          </p:cNvPr>
          <p:cNvGraphicFramePr>
            <a:graphicFrameLocks noGrp="1"/>
          </p:cNvGraphicFramePr>
          <p:nvPr>
            <p:extLst>
              <p:ext uri="{D42A27DB-BD31-4B8C-83A1-F6EECF244321}">
                <p14:modId xmlns:p14="http://schemas.microsoft.com/office/powerpoint/2010/main" val="1219415187"/>
              </p:ext>
            </p:extLst>
          </p:nvPr>
        </p:nvGraphicFramePr>
        <p:xfrm>
          <a:off x="692707" y="3642172"/>
          <a:ext cx="11007480" cy="2800954"/>
        </p:xfrm>
        <a:graphic>
          <a:graphicData uri="http://schemas.openxmlformats.org/drawingml/2006/table">
            <a:tbl>
              <a:tblPr firstRow="1" firstCol="1" bandRow="1"/>
              <a:tblGrid>
                <a:gridCol w="3907128">
                  <a:extLst>
                    <a:ext uri="{9D8B030D-6E8A-4147-A177-3AD203B41FA5}">
                      <a16:colId xmlns:a16="http://schemas.microsoft.com/office/drawing/2014/main" val="2188487338"/>
                    </a:ext>
                  </a:extLst>
                </a:gridCol>
                <a:gridCol w="572704">
                  <a:extLst>
                    <a:ext uri="{9D8B030D-6E8A-4147-A177-3AD203B41FA5}">
                      <a16:colId xmlns:a16="http://schemas.microsoft.com/office/drawing/2014/main" val="2822606950"/>
                    </a:ext>
                  </a:extLst>
                </a:gridCol>
                <a:gridCol w="551447">
                  <a:extLst>
                    <a:ext uri="{9D8B030D-6E8A-4147-A177-3AD203B41FA5}">
                      <a16:colId xmlns:a16="http://schemas.microsoft.com/office/drawing/2014/main" val="550975783"/>
                    </a:ext>
                  </a:extLst>
                </a:gridCol>
                <a:gridCol w="913037">
                  <a:extLst>
                    <a:ext uri="{9D8B030D-6E8A-4147-A177-3AD203B41FA5}">
                      <a16:colId xmlns:a16="http://schemas.microsoft.com/office/drawing/2014/main" val="903040445"/>
                    </a:ext>
                  </a:extLst>
                </a:gridCol>
                <a:gridCol w="701842">
                  <a:extLst>
                    <a:ext uri="{9D8B030D-6E8A-4147-A177-3AD203B41FA5}">
                      <a16:colId xmlns:a16="http://schemas.microsoft.com/office/drawing/2014/main" val="2807225850"/>
                    </a:ext>
                  </a:extLst>
                </a:gridCol>
                <a:gridCol w="691150">
                  <a:extLst>
                    <a:ext uri="{9D8B030D-6E8A-4147-A177-3AD203B41FA5}">
                      <a16:colId xmlns:a16="http://schemas.microsoft.com/office/drawing/2014/main" val="2258421565"/>
                    </a:ext>
                  </a:extLst>
                </a:gridCol>
                <a:gridCol w="301532">
                  <a:extLst>
                    <a:ext uri="{9D8B030D-6E8A-4147-A177-3AD203B41FA5}">
                      <a16:colId xmlns:a16="http://schemas.microsoft.com/office/drawing/2014/main" val="2102898302"/>
                    </a:ext>
                  </a:extLst>
                </a:gridCol>
                <a:gridCol w="3368640">
                  <a:extLst>
                    <a:ext uri="{9D8B030D-6E8A-4147-A177-3AD203B41FA5}">
                      <a16:colId xmlns:a16="http://schemas.microsoft.com/office/drawing/2014/main" val="2797516726"/>
                    </a:ext>
                  </a:extLst>
                </a:gridCol>
              </a:tblGrid>
              <a:tr h="423514">
                <a:tc gridSpan="2">
                  <a:txBody>
                    <a:bodyPr/>
                    <a:lstStyle/>
                    <a:p>
                      <a:r>
                        <a:rPr lang="en-GB" sz="1600" b="1">
                          <a:solidFill>
                            <a:schemeClr val="bg1"/>
                          </a:solidFill>
                          <a:effectLst/>
                          <a:latin typeface="Calibri"/>
                          <a:ea typeface="Times New Roman" panose="02020603050405020304" pitchFamily="18" charset="0"/>
                          <a:cs typeface="Times New Roman"/>
                        </a:rPr>
                        <a:t>Metric 8 – Discrimination </a:t>
                      </a:r>
                      <a:endParaRPr lang="en-GB" sz="16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hMerge="1">
                  <a:txBody>
                    <a:bodyPr/>
                    <a:lstStyle/>
                    <a:p>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600" b="1">
                          <a:solidFill>
                            <a:schemeClr val="bg1"/>
                          </a:solidFill>
                          <a:effectLst/>
                          <a:latin typeface="Calibri"/>
                          <a:ea typeface="Calibri"/>
                          <a:cs typeface="Times New Roman"/>
                        </a:rPr>
                        <a:t>2022</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fontAlgn="base"/>
                      <a:r>
                        <a:rPr lang="en-GB" sz="1600" b="1">
                          <a:solidFill>
                            <a:schemeClr val="bg1"/>
                          </a:solidFill>
                          <a:effectLst/>
                          <a:latin typeface="Calibri"/>
                          <a:ea typeface="Calibri"/>
                          <a:cs typeface="Times New Roman"/>
                        </a:rPr>
                        <a:t>2023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lvl="0" algn="ctr">
                        <a:buNone/>
                      </a:pPr>
                      <a:r>
                        <a:rPr lang="en-GB" sz="1600" b="1">
                          <a:solidFill>
                            <a:schemeClr val="bg1"/>
                          </a:solidFill>
                          <a:effectLst/>
                          <a:latin typeface="Calibri"/>
                          <a:ea typeface="Calibri"/>
                          <a:cs typeface="Times New Roman"/>
                        </a:rPr>
                        <a:t>2024</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solidFill>
                      <a:schemeClr val="accent1">
                        <a:lumMod val="50000"/>
                      </a:schemeClr>
                    </a:solidFill>
                  </a:tcPr>
                </a:tc>
                <a:tc>
                  <a:txBody>
                    <a:bodyPr/>
                    <a:lstStyle/>
                    <a:p>
                      <a:pPr lvl="0" algn="ctr">
                        <a:buNone/>
                      </a:pPr>
                      <a:r>
                        <a:rPr lang="en-GB" sz="1600" b="1" i="0" u="none" strike="noStrike" noProof="0">
                          <a:solidFill>
                            <a:schemeClr val="bg1"/>
                          </a:solidFill>
                          <a:effectLst/>
                          <a:latin typeface="Calibri"/>
                        </a:rPr>
                        <a:t>2025</a:t>
                      </a:r>
                      <a:endParaRPr lang="en-US"/>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solidFill>
                      <a:schemeClr val="accent1">
                        <a:lumMod val="50000"/>
                      </a:schemeClr>
                    </a:solidFill>
                  </a:tcPr>
                </a:tc>
                <a:tc>
                  <a:txBody>
                    <a:bodyPr/>
                    <a:lstStyle/>
                    <a:p>
                      <a:pPr algn="ctr" fontAlgn="base"/>
                      <a:endParaRPr lang="en-GB" sz="16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fontAlgn="base"/>
                      <a:r>
                        <a:rPr lang="en-GB" sz="1600" b="1">
                          <a:solidFill>
                            <a:schemeClr val="bg1"/>
                          </a:solidFill>
                          <a:effectLst/>
                          <a:latin typeface="Calibri"/>
                          <a:ea typeface="Calibri"/>
                          <a:cs typeface="Times New Roman"/>
                        </a:rPr>
                        <a:t>Comment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3546773325"/>
                  </a:ext>
                </a:extLst>
              </a:tr>
              <a:tr h="796909">
                <a:tc rowSpan="2">
                  <a:txBody>
                    <a:bodyPr/>
                    <a:lstStyle/>
                    <a:p>
                      <a:endParaRPr lang="en-GB" sz="1400">
                        <a:effectLst/>
                        <a:latin typeface="Calibri"/>
                        <a:ea typeface="Times New Roman" panose="02020603050405020304" pitchFamily="18" charset="0"/>
                        <a:cs typeface="Times New Roman"/>
                      </a:endParaRPr>
                    </a:p>
                    <a:p>
                      <a:endParaRPr lang="en-GB" sz="1200">
                        <a:solidFill>
                          <a:srgbClr val="000000"/>
                        </a:solidFill>
                        <a:effectLst/>
                        <a:latin typeface="Calibri"/>
                        <a:ea typeface="Times New Roman" panose="02020603050405020304" pitchFamily="18" charset="0"/>
                        <a:cs typeface="Times New Roman"/>
                      </a:endParaRPr>
                    </a:p>
                    <a:p>
                      <a:r>
                        <a:rPr lang="en-GB" sz="1200">
                          <a:solidFill>
                            <a:srgbClr val="000000"/>
                          </a:solidFill>
                          <a:effectLst/>
                          <a:latin typeface="Calibri"/>
                          <a:ea typeface="Times New Roman" panose="02020603050405020304" pitchFamily="18" charset="0"/>
                          <a:cs typeface="Times New Roman"/>
                        </a:rPr>
                        <a:t>Q17. In the last 12 months have you personally experienced discrimination at work from any of the following?</a:t>
                      </a:r>
                      <a:endParaRPr lang="en-GB" sz="1400">
                        <a:effectLst/>
                        <a:latin typeface="Calibri"/>
                        <a:ea typeface="Times New Roman" panose="02020603050405020304" pitchFamily="18" charset="0"/>
                        <a:cs typeface="Times New Roman"/>
                      </a:endParaRPr>
                    </a:p>
                    <a:p>
                      <a:r>
                        <a:rPr lang="en-GB" sz="1200">
                          <a:solidFill>
                            <a:srgbClr val="000000"/>
                          </a:solidFill>
                          <a:effectLst/>
                          <a:latin typeface="Calibri"/>
                          <a:ea typeface="Times New Roman" panose="02020603050405020304" pitchFamily="18" charset="0"/>
                          <a:cs typeface="Times New Roman"/>
                        </a:rPr>
                        <a:t>b) Manager/team leader or other colleagues </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200" b="1">
                          <a:solidFill>
                            <a:srgbClr val="000000"/>
                          </a:solidFill>
                          <a:effectLst/>
                          <a:latin typeface="Calibri"/>
                          <a:ea typeface="Times New Roman" panose="02020603050405020304" pitchFamily="18" charset="0"/>
                          <a:cs typeface="Times New Roman"/>
                        </a:rPr>
                        <a:t>BME</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15%</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17.20%</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solidFill>
                            <a:srgbClr val="000000"/>
                          </a:solidFill>
                          <a:effectLst/>
                          <a:latin typeface="Calibri"/>
                          <a:ea typeface="Calibri"/>
                          <a:cs typeface="Calibri"/>
                        </a:rPr>
                        <a:t>12.60%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400">
                          <a:solidFill>
                            <a:srgbClr val="000000"/>
                          </a:solidFill>
                          <a:effectLst/>
                          <a:latin typeface="Calibri"/>
                          <a:ea typeface="Calibri"/>
                          <a:cs typeface="Calibri"/>
                        </a:rPr>
                        <a:t>15.10%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rowSpan="2">
                  <a:txBody>
                    <a:bodyPr/>
                    <a:lstStyle/>
                    <a:p>
                      <a:pPr lvl="0" algn="ctr">
                        <a:buNone/>
                      </a:pPr>
                      <a:r>
                        <a:rPr lang="en-GB" sz="1100" b="1" i="0" u="none" strike="noStrike" noProof="0">
                          <a:solidFill>
                            <a:srgbClr val="FF0000"/>
                          </a:solidFill>
                          <a:effectLst/>
                          <a:latin typeface="Calibri"/>
                        </a:rPr>
                        <a:t>↓</a:t>
                      </a:r>
                      <a:r>
                        <a:rPr lang="en-GB" sz="1200" b="1" i="0" u="none" strike="noStrike" noProof="0">
                          <a:solidFill>
                            <a:srgbClr val="00B050"/>
                          </a:solidFill>
                          <a:effectLst/>
                          <a:latin typeface="Calibri"/>
                        </a:rPr>
                        <a:t> </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fontAlgn="base"/>
                      <a:r>
                        <a:rPr lang="en-GB" sz="1200" b="0" i="0" u="none" strike="noStrike" noProof="0">
                          <a:solidFill>
                            <a:srgbClr val="000000"/>
                          </a:solidFill>
                          <a:effectLst/>
                          <a:latin typeface="Calibri"/>
                        </a:rPr>
                        <a:t>Since reporting began, this metric worsened each year until 2024 where improvement was recorded for the first time, with an equity gap of 5%. In 2025, however, this metric declined, reverting to 2022 percentages and with a widened equity gap of 6.4%.</a:t>
                      </a:r>
                      <a:endParaRPr lang="en-GB" b="0"/>
                    </a:p>
                    <a:p>
                      <a:pPr lvl="0">
                        <a:buNone/>
                      </a:pPr>
                      <a:endParaRPr lang="en-GB" sz="1200" b="0">
                        <a:solidFill>
                          <a:srgbClr val="000000"/>
                        </a:solidFill>
                        <a:effectLst/>
                        <a:latin typeface="Calibri"/>
                        <a:ea typeface="Times New Roman" panose="02020603050405020304" pitchFamily="18" charset="0"/>
                        <a:cs typeface="Calibri"/>
                      </a:endParaRPr>
                    </a:p>
                    <a:p>
                      <a:pPr fontAlgn="base"/>
                      <a:r>
                        <a:rPr lang="en-GB" sz="1200" b="0">
                          <a:solidFill>
                            <a:srgbClr val="000000"/>
                          </a:solidFill>
                          <a:effectLst/>
                          <a:latin typeface="Calibri"/>
                          <a:ea typeface="Times New Roman" panose="02020603050405020304" pitchFamily="18" charset="0"/>
                          <a:cs typeface="Calibri"/>
                        </a:rPr>
                        <a:t>Female BME staff reported higher percentages of discrimination for this metric compared to female white staff, with a racial gender equity gap of 7.3%. By disability, 29.5% of disabled BME staff reported discrimination, more than double reported by non-disabled BME staff (11.5%) and white disabled staff (13.5%).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989156"/>
                  </a:ext>
                </a:extLst>
              </a:tr>
              <a:tr h="707032">
                <a:tc vMerge="1">
                  <a:txBody>
                    <a:bodyPr/>
                    <a:lstStyle/>
                    <a:p>
                      <a:endParaRPr lang="en-GB"/>
                    </a:p>
                  </a:txBody>
                  <a:tcPr/>
                </a:tc>
                <a:tc>
                  <a:txBody>
                    <a:bodyPr/>
                    <a:lstStyle/>
                    <a:p>
                      <a:r>
                        <a:rPr lang="en-GB" sz="1200" b="1">
                          <a:solidFill>
                            <a:srgbClr val="000000"/>
                          </a:solidFill>
                          <a:effectLst/>
                          <a:latin typeface="Calibri"/>
                          <a:ea typeface="Times New Roman" panose="02020603050405020304" pitchFamily="18" charset="0"/>
                          <a:cs typeface="Times New Roman"/>
                        </a:rPr>
                        <a:t>White</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9%</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10.30%</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solidFill>
                            <a:srgbClr val="000000"/>
                          </a:solidFill>
                          <a:effectLst/>
                          <a:latin typeface="Calibri"/>
                          <a:ea typeface="Calibri"/>
                          <a:cs typeface="Calibri"/>
                        </a:rPr>
                        <a:t>7.60%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400">
                          <a:solidFill>
                            <a:srgbClr val="000000"/>
                          </a:solidFill>
                          <a:effectLst/>
                          <a:latin typeface="Calibri"/>
                          <a:ea typeface="Calibri"/>
                          <a:cs typeface="Calibri"/>
                        </a:rPr>
                        <a:t>8.70%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vMerge="1">
                  <a:txBody>
                    <a:bodyPr/>
                    <a:lstStyle/>
                    <a:p>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2809749535"/>
                  </a:ext>
                </a:extLst>
              </a:tr>
            </a:tbl>
          </a:graphicData>
        </a:graphic>
      </p:graphicFrame>
      <p:sp>
        <p:nvSpPr>
          <p:cNvPr id="2" name="TextBox 1">
            <a:extLst>
              <a:ext uri="{FF2B5EF4-FFF2-40B4-BE49-F238E27FC236}">
                <a16:creationId xmlns:a16="http://schemas.microsoft.com/office/drawing/2014/main" id="{372B6B76-6887-972F-DC66-84AA2C787812}"/>
              </a:ext>
            </a:extLst>
          </p:cNvPr>
          <p:cNvSpPr txBox="1"/>
          <p:nvPr/>
        </p:nvSpPr>
        <p:spPr>
          <a:xfrm>
            <a:off x="11572412" y="6468169"/>
            <a:ext cx="529542" cy="369332"/>
          </a:xfrm>
          <a:prstGeom prst="rect">
            <a:avLst/>
          </a:prstGeom>
          <a:noFill/>
        </p:spPr>
        <p:txBody>
          <a:bodyPr wrap="square" lIns="91440" tIns="45720" rIns="91440" bIns="45720" anchor="t">
            <a:spAutoFit/>
          </a:bodyPr>
          <a:lstStyle/>
          <a:p>
            <a:pPr algn="ctr"/>
            <a:r>
              <a:rPr lang="en-GB" b="1">
                <a:solidFill>
                  <a:srgbClr val="1E477C"/>
                </a:solidFill>
                <a:latin typeface="Poppins"/>
                <a:cs typeface="Poppins"/>
              </a:rPr>
              <a:t>13</a:t>
            </a:r>
            <a:endParaRPr lang="en-GB"/>
          </a:p>
        </p:txBody>
      </p:sp>
      <p:sp>
        <p:nvSpPr>
          <p:cNvPr id="9" name="TextBox 8">
            <a:extLst>
              <a:ext uri="{FF2B5EF4-FFF2-40B4-BE49-F238E27FC236}">
                <a16:creationId xmlns:a16="http://schemas.microsoft.com/office/drawing/2014/main" id="{E126B2E1-F8AE-1040-C00D-5451395057F3}"/>
              </a:ext>
            </a:extLst>
          </p:cNvPr>
          <p:cNvSpPr txBox="1"/>
          <p:nvPr/>
        </p:nvSpPr>
        <p:spPr>
          <a:xfrm>
            <a:off x="2955105" y="6454029"/>
            <a:ext cx="6284582" cy="286179"/>
          </a:xfrm>
          <a:prstGeom prst="rect">
            <a:avLst/>
          </a:prstGeom>
          <a:noFill/>
        </p:spPr>
        <p:txBody>
          <a:bodyPr wrap="square" lIns="91440" tIns="45720" rIns="91440" bIns="45720" anchor="t">
            <a:spAutoFit/>
          </a:bodyPr>
          <a:lstStyle/>
          <a:p>
            <a:pPr algn="r"/>
            <a:r>
              <a:rPr lang="en-GB" sz="1200" b="1">
                <a:solidFill>
                  <a:srgbClr val="FF0000"/>
                </a:solidFill>
                <a:effectLst/>
                <a:latin typeface="Calibri"/>
                <a:ea typeface="Times New Roman" panose="02020603050405020304" pitchFamily="18" charset="0"/>
                <a:cs typeface="Calibri"/>
              </a:rPr>
              <a:t>↓ </a:t>
            </a:r>
            <a:r>
              <a:rPr lang="en-GB" sz="1200" b="1">
                <a:solidFill>
                  <a:srgbClr val="FF0000"/>
                </a:solidFill>
                <a:latin typeface="Calibri"/>
                <a:ea typeface="Times New Roman" panose="02020603050405020304" pitchFamily="18" charset="0"/>
                <a:cs typeface="Calibri"/>
              </a:rPr>
              <a:t>Widened Equity Gap</a:t>
            </a:r>
            <a:r>
              <a:rPr lang="en-GB" sz="1200" b="1">
                <a:solidFill>
                  <a:srgbClr val="00B050"/>
                </a:solidFill>
                <a:latin typeface="Calibri"/>
                <a:ea typeface="Times New Roman" panose="02020603050405020304" pitchFamily="18" charset="0"/>
                <a:cs typeface="Calibri"/>
              </a:rPr>
              <a:t> </a:t>
            </a:r>
            <a:r>
              <a:rPr lang="en-GB" sz="1200" b="1">
                <a:solidFill>
                  <a:srgbClr val="00B050"/>
                </a:solidFill>
                <a:effectLst/>
                <a:latin typeface="Calibri"/>
                <a:ea typeface="Times New Roman" panose="02020603050405020304" pitchFamily="18" charset="0"/>
                <a:cs typeface="Calibri"/>
              </a:rPr>
              <a:t>↑ </a:t>
            </a:r>
            <a:r>
              <a:rPr lang="en-GB" sz="1200" b="1">
                <a:solidFill>
                  <a:srgbClr val="00B050"/>
                </a:solidFill>
                <a:latin typeface="Calibri"/>
                <a:ea typeface="Times New Roman" panose="02020603050405020304" pitchFamily="18" charset="0"/>
                <a:cs typeface="Calibri"/>
              </a:rPr>
              <a:t>Narrowed Equity Gap</a:t>
            </a:r>
            <a:r>
              <a:rPr lang="en-GB" sz="1200" b="1">
                <a:solidFill>
                  <a:srgbClr val="0070C0"/>
                </a:solidFill>
                <a:latin typeface="Calibri"/>
                <a:ea typeface="Times New Roman" panose="02020603050405020304" pitchFamily="18" charset="0"/>
                <a:cs typeface="Calibri"/>
              </a:rPr>
              <a:t> </a:t>
            </a:r>
            <a:r>
              <a:rPr lang="en-GB" sz="1200" b="1">
                <a:solidFill>
                  <a:srgbClr val="0070C0"/>
                </a:solidFill>
                <a:effectLst/>
                <a:latin typeface="Calibri"/>
                <a:ea typeface="Times New Roman" panose="02020603050405020304" pitchFamily="18" charset="0"/>
                <a:cs typeface="Calibri"/>
              </a:rPr>
              <a:t>— No </a:t>
            </a:r>
            <a:r>
              <a:rPr lang="en-GB" sz="1200" b="1">
                <a:solidFill>
                  <a:srgbClr val="0070C0"/>
                </a:solidFill>
                <a:latin typeface="Calibri"/>
                <a:ea typeface="Times New Roman" panose="02020603050405020304" pitchFamily="18" charset="0"/>
                <a:cs typeface="Calibri"/>
              </a:rPr>
              <a:t>Change in Equity Gap</a:t>
            </a:r>
            <a:endParaRPr lang="en-GB" sz="1400">
              <a:effectLst/>
              <a:latin typeface="Times New Roman"/>
              <a:ea typeface="Calibri" panose="020F0502020204030204" pitchFamily="34" charset="0"/>
              <a:cs typeface="Calibri"/>
            </a:endParaRPr>
          </a:p>
        </p:txBody>
      </p:sp>
    </p:spTree>
    <p:extLst>
      <p:ext uri="{BB962C8B-B14F-4D97-AF65-F5344CB8AC3E}">
        <p14:creationId xmlns:p14="http://schemas.microsoft.com/office/powerpoint/2010/main" val="1631012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FDD942-6313-78D8-2CA7-A80586F969E3}"/>
              </a:ext>
            </a:extLst>
          </p:cNvPr>
          <p:cNvSpPr txBox="1"/>
          <p:nvPr/>
        </p:nvSpPr>
        <p:spPr>
          <a:xfrm>
            <a:off x="504500" y="367638"/>
            <a:ext cx="9532434" cy="1231106"/>
          </a:xfrm>
          <a:prstGeom prst="rect">
            <a:avLst/>
          </a:prstGeom>
          <a:noFill/>
        </p:spPr>
        <p:txBody>
          <a:bodyPr wrap="square">
            <a:spAutoFit/>
          </a:bodyPr>
          <a:lstStyle/>
          <a:p>
            <a:r>
              <a:rPr lang="en-GB" sz="1600" b="1">
                <a:solidFill>
                  <a:srgbClr val="1E477C"/>
                </a:solidFill>
                <a:effectLst/>
                <a:latin typeface="Calibri" panose="020F0502020204030204" pitchFamily="34" charset="0"/>
                <a:ea typeface="Times New Roman" panose="02020603050405020304" pitchFamily="18" charset="0"/>
              </a:rPr>
              <a:t>WORKFORCE RACE EQUALITY STANDARD (WRES) REPORT </a:t>
            </a:r>
            <a:endParaRPr lang="en-GB" sz="1200">
              <a:effectLst/>
              <a:latin typeface="Times New Roman" panose="02020603050405020304" pitchFamily="18" charset="0"/>
              <a:ea typeface="Times New Roman" panose="02020603050405020304" pitchFamily="18" charset="0"/>
            </a:endParaRPr>
          </a:p>
          <a:p>
            <a:endParaRPr lang="en-GB" sz="1800" b="1">
              <a:solidFill>
                <a:srgbClr val="1E477C"/>
              </a:solidFill>
              <a:effectLst/>
              <a:latin typeface="Calibri" panose="020F0502020204030204" pitchFamily="34" charset="0"/>
              <a:ea typeface="Times New Roman" panose="02020603050405020304" pitchFamily="18" charset="0"/>
            </a:endParaRPr>
          </a:p>
          <a:p>
            <a:r>
              <a:rPr lang="en-GB" sz="2400" b="1">
                <a:solidFill>
                  <a:srgbClr val="1E477C"/>
                </a:solidFill>
                <a:effectLst/>
                <a:latin typeface="Calibri" panose="020F0502020204030204" pitchFamily="34" charset="0"/>
                <a:ea typeface="Times New Roman" panose="02020603050405020304" pitchFamily="18" charset="0"/>
              </a:rPr>
              <a:t>Board Representation - </a:t>
            </a:r>
            <a:r>
              <a:rPr lang="en-GB" sz="2400" b="1">
                <a:solidFill>
                  <a:srgbClr val="1E477C"/>
                </a:solidFill>
                <a:latin typeface="Calibri" panose="020F0502020204030204" pitchFamily="34" charset="0"/>
                <a:ea typeface="Times New Roman" panose="02020603050405020304" pitchFamily="18" charset="0"/>
              </a:rPr>
              <a:t>M</a:t>
            </a:r>
            <a:r>
              <a:rPr lang="en-GB" sz="2400" b="1">
                <a:solidFill>
                  <a:srgbClr val="1E477C"/>
                </a:solidFill>
                <a:effectLst/>
                <a:latin typeface="Calibri" panose="020F0502020204030204" pitchFamily="34" charset="0"/>
                <a:ea typeface="Times New Roman" panose="02020603050405020304" pitchFamily="18" charset="0"/>
              </a:rPr>
              <a:t>etric </a:t>
            </a:r>
            <a:r>
              <a:rPr lang="en-GB" sz="2400" b="1">
                <a:solidFill>
                  <a:srgbClr val="1E477C"/>
                </a:solidFill>
                <a:latin typeface="Calibri" panose="020F0502020204030204" pitchFamily="34" charset="0"/>
                <a:ea typeface="Times New Roman" panose="02020603050405020304" pitchFamily="18" charset="0"/>
              </a:rPr>
              <a:t>9</a:t>
            </a:r>
            <a:endParaRPr lang="en-GB" sz="2400" b="1">
              <a:solidFill>
                <a:srgbClr val="1E477C"/>
              </a:solidFill>
              <a:effectLst/>
              <a:latin typeface="Calibri" panose="020F0502020204030204" pitchFamily="34" charset="0"/>
              <a:ea typeface="Times New Roman" panose="02020603050405020304" pitchFamily="18" charset="0"/>
            </a:endParaRPr>
          </a:p>
          <a:p>
            <a:r>
              <a:rPr lang="en-GB" sz="1600">
                <a:latin typeface="ArialMT"/>
              </a:rPr>
              <a:t>This m</a:t>
            </a:r>
            <a:r>
              <a:rPr lang="en-GB" sz="1600">
                <a:effectLst/>
                <a:latin typeface="ArialMT"/>
              </a:rPr>
              <a:t>etric shows the percentage of BME staff on the organisations Board.</a:t>
            </a:r>
            <a:endParaRPr lang="en-GB" sz="2000"/>
          </a:p>
        </p:txBody>
      </p:sp>
      <p:pic>
        <p:nvPicPr>
          <p:cNvPr id="5" name="Picture 4" descr="Logo&#10;&#10;Description automatically generated">
            <a:extLst>
              <a:ext uri="{FF2B5EF4-FFF2-40B4-BE49-F238E27FC236}">
                <a16:creationId xmlns:a16="http://schemas.microsoft.com/office/drawing/2014/main" id="{BA0D7863-10C5-41E1-65D4-FA467472FAA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6934" y="0"/>
            <a:ext cx="2065020" cy="1148715"/>
          </a:xfrm>
          <a:prstGeom prst="rect">
            <a:avLst/>
          </a:prstGeom>
        </p:spPr>
      </p:pic>
      <p:graphicFrame>
        <p:nvGraphicFramePr>
          <p:cNvPr id="7" name="Table 6">
            <a:extLst>
              <a:ext uri="{FF2B5EF4-FFF2-40B4-BE49-F238E27FC236}">
                <a16:creationId xmlns:a16="http://schemas.microsoft.com/office/drawing/2014/main" id="{EBE3A139-F675-CEE7-C6B1-AEAEDE22B7A3}"/>
              </a:ext>
            </a:extLst>
          </p:cNvPr>
          <p:cNvGraphicFramePr>
            <a:graphicFrameLocks noGrp="1"/>
          </p:cNvGraphicFramePr>
          <p:nvPr>
            <p:extLst>
              <p:ext uri="{D42A27DB-BD31-4B8C-83A1-F6EECF244321}">
                <p14:modId xmlns:p14="http://schemas.microsoft.com/office/powerpoint/2010/main" val="1642295118"/>
              </p:ext>
            </p:extLst>
          </p:nvPr>
        </p:nvGraphicFramePr>
        <p:xfrm>
          <a:off x="503774" y="1596396"/>
          <a:ext cx="11074117" cy="4375978"/>
        </p:xfrm>
        <a:graphic>
          <a:graphicData uri="http://schemas.openxmlformats.org/drawingml/2006/table">
            <a:tbl>
              <a:tblPr firstRow="1" firstCol="1" bandRow="1"/>
              <a:tblGrid>
                <a:gridCol w="3178342">
                  <a:extLst>
                    <a:ext uri="{9D8B030D-6E8A-4147-A177-3AD203B41FA5}">
                      <a16:colId xmlns:a16="http://schemas.microsoft.com/office/drawing/2014/main" val="1953282315"/>
                    </a:ext>
                  </a:extLst>
                </a:gridCol>
                <a:gridCol w="1920163">
                  <a:extLst>
                    <a:ext uri="{9D8B030D-6E8A-4147-A177-3AD203B41FA5}">
                      <a16:colId xmlns:a16="http://schemas.microsoft.com/office/drawing/2014/main" val="1396156318"/>
                    </a:ext>
                  </a:extLst>
                </a:gridCol>
                <a:gridCol w="717816">
                  <a:extLst>
                    <a:ext uri="{9D8B030D-6E8A-4147-A177-3AD203B41FA5}">
                      <a16:colId xmlns:a16="http://schemas.microsoft.com/office/drawing/2014/main" val="1735969560"/>
                    </a:ext>
                  </a:extLst>
                </a:gridCol>
                <a:gridCol w="717816">
                  <a:extLst>
                    <a:ext uri="{9D8B030D-6E8A-4147-A177-3AD203B41FA5}">
                      <a16:colId xmlns:a16="http://schemas.microsoft.com/office/drawing/2014/main" val="2682018625"/>
                    </a:ext>
                  </a:extLst>
                </a:gridCol>
                <a:gridCol w="717816">
                  <a:extLst>
                    <a:ext uri="{9D8B030D-6E8A-4147-A177-3AD203B41FA5}">
                      <a16:colId xmlns:a16="http://schemas.microsoft.com/office/drawing/2014/main" val="1655773667"/>
                    </a:ext>
                  </a:extLst>
                </a:gridCol>
                <a:gridCol w="426527">
                  <a:extLst>
                    <a:ext uri="{9D8B030D-6E8A-4147-A177-3AD203B41FA5}">
                      <a16:colId xmlns:a16="http://schemas.microsoft.com/office/drawing/2014/main" val="489840162"/>
                    </a:ext>
                  </a:extLst>
                </a:gridCol>
                <a:gridCol w="3395637">
                  <a:extLst>
                    <a:ext uri="{9D8B030D-6E8A-4147-A177-3AD203B41FA5}">
                      <a16:colId xmlns:a16="http://schemas.microsoft.com/office/drawing/2014/main" val="1567611212"/>
                    </a:ext>
                  </a:extLst>
                </a:gridCol>
              </a:tblGrid>
              <a:tr h="551493">
                <a:tc gridSpan="2">
                  <a:txBody>
                    <a:bodyPr/>
                    <a:lstStyle/>
                    <a:p>
                      <a:r>
                        <a:rPr lang="en-GB" sz="1600" b="1">
                          <a:solidFill>
                            <a:schemeClr val="bg1"/>
                          </a:solidFill>
                          <a:effectLst/>
                          <a:latin typeface="Calibri"/>
                          <a:ea typeface="Times New Roman" panose="02020603050405020304" pitchFamily="18" charset="0"/>
                          <a:cs typeface="Times New Roman"/>
                        </a:rPr>
                        <a:t>Metric 9 – Board Representation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hMerge="1">
                  <a:txBody>
                    <a:bodyPr/>
                    <a:lstStyle/>
                    <a:p>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600" b="1">
                          <a:solidFill>
                            <a:schemeClr val="bg1"/>
                          </a:solidFill>
                          <a:effectLst/>
                          <a:latin typeface="Calibri"/>
                          <a:ea typeface="Calibri"/>
                          <a:cs typeface="Times New Roman"/>
                        </a:rPr>
                        <a:t>2023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fontAlgn="base"/>
                      <a:r>
                        <a:rPr lang="en-GB" sz="1600" b="1">
                          <a:solidFill>
                            <a:schemeClr val="bg1"/>
                          </a:solidFill>
                          <a:effectLst/>
                          <a:latin typeface="Calibri"/>
                          <a:ea typeface="Calibri"/>
                          <a:cs typeface="Times New Roman"/>
                        </a:rPr>
                        <a:t>2024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lvl="0" algn="ctr">
                        <a:buNone/>
                      </a:pPr>
                      <a:r>
                        <a:rPr lang="en-GB" sz="1600" b="1" i="0" u="none" strike="noStrike" noProof="0">
                          <a:solidFill>
                            <a:schemeClr val="bg1"/>
                          </a:solidFill>
                          <a:effectLst/>
                          <a:latin typeface="Calibri"/>
                        </a:rPr>
                        <a:t>2025</a:t>
                      </a:r>
                      <a:endParaRPr lang="en-US"/>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solidFill>
                      <a:schemeClr val="accent1">
                        <a:lumMod val="50000"/>
                      </a:schemeClr>
                    </a:solidFill>
                  </a:tcPr>
                </a:tc>
                <a:tc>
                  <a:txBody>
                    <a:bodyPr/>
                    <a:lstStyle/>
                    <a:p>
                      <a:pPr algn="ctr" fontAlgn="base"/>
                      <a:endParaRPr lang="en-GB" sz="16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fontAlgn="base"/>
                      <a:r>
                        <a:rPr lang="en-GB" sz="1600" b="1">
                          <a:solidFill>
                            <a:schemeClr val="bg1"/>
                          </a:solidFill>
                          <a:effectLst/>
                          <a:latin typeface="Calibri"/>
                          <a:ea typeface="Calibri"/>
                          <a:cs typeface="Times New Roman"/>
                        </a:rPr>
                        <a:t>Comment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258208216"/>
                  </a:ext>
                </a:extLst>
              </a:tr>
              <a:tr h="647405">
                <a:tc rowSpan="6">
                  <a:txBody>
                    <a:bodyPr/>
                    <a:lstStyle/>
                    <a:p>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p>
                      <a:r>
                        <a:rPr lang="en-GB" sz="1200">
                          <a:solidFill>
                            <a:srgbClr val="000000"/>
                          </a:solidFill>
                          <a:effectLst/>
                          <a:latin typeface="Calibri"/>
                          <a:ea typeface="Times New Roman" panose="02020603050405020304" pitchFamily="18" charset="0"/>
                          <a:cs typeface="Times New Roman"/>
                        </a:rPr>
                        <a:t>Percentage difference between the organisations’ Board voting membership and its overall workforce. Note: Only voting members of the Board should be included when considering this indicator.</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lnB>
                  </a:tcPr>
                </a:tc>
                <a:tc>
                  <a:txBody>
                    <a:bodyPr/>
                    <a:lstStyle/>
                    <a:p>
                      <a:r>
                        <a:rPr lang="en-GB" sz="1400">
                          <a:solidFill>
                            <a:srgbClr val="000000"/>
                          </a:solidFill>
                          <a:effectLst/>
                          <a:latin typeface="Calibri"/>
                          <a:ea typeface="Times New Roman" panose="02020603050405020304" pitchFamily="18" charset="0"/>
                          <a:cs typeface="Times New Roman"/>
                        </a:rPr>
                        <a:t>Overall Trust Board</a:t>
                      </a:r>
                      <a:endParaRPr lang="en-GB" sz="1400">
                        <a:effectLst/>
                        <a:latin typeface="Calibri"/>
                        <a:ea typeface="Times New Roman" panose="02020603050405020304" pitchFamily="18"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50%</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Times New Roman"/>
                        </a:rPr>
                        <a:t>42.10%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effectLst/>
                          <a:latin typeface="Calibri"/>
                          <a:ea typeface="Calibri"/>
                          <a:cs typeface="Times New Roman"/>
                        </a:rPr>
                        <a:t>36.84%</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algn="ctr" fontAlgn="base"/>
                      <a:r>
                        <a:rPr lang="en-GB" sz="1100" b="1">
                          <a:solidFill>
                            <a:srgbClr val="FF0000"/>
                          </a:solidFill>
                          <a:effectLst/>
                          <a:latin typeface="Calibri"/>
                          <a:ea typeface="Times New Roman" panose="02020603050405020304" pitchFamily="18" charset="0"/>
                          <a:cs typeface="Calibri"/>
                        </a:rPr>
                        <a:t>↓</a:t>
                      </a:r>
                      <a:endParaRPr lang="en-GB" sz="12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lvl="0">
                        <a:buNone/>
                      </a:pPr>
                      <a:r>
                        <a:rPr lang="en-GB" sz="1200" b="0" i="0" u="none" strike="noStrike" noProof="0">
                          <a:solidFill>
                            <a:srgbClr val="000000"/>
                          </a:solidFill>
                          <a:effectLst/>
                          <a:latin typeface="Calibri"/>
                        </a:rPr>
                        <a:t>It is important to note that this metric – as well as the direction of travel – is calculated by the difference in BME representation on the Board and overall workforce. Given that the Trust has a high level of BME representation that continues to increase year on year and is higher than other Trusts nationally, national ranking may be subjective. Additionally, given small numbers on the Board and lower turnover compared to the overall workforce, having 59% BME Board representation may not be feasible.</a:t>
                      </a:r>
                    </a:p>
                    <a:p>
                      <a:pPr lvl="0">
                        <a:buNone/>
                      </a:pPr>
                      <a:endParaRPr lang="en-GB" sz="1200">
                        <a:solidFill>
                          <a:srgbClr val="000000"/>
                        </a:solidFill>
                        <a:effectLst/>
                        <a:latin typeface="Calibri"/>
                        <a:ea typeface="Times New Roman" panose="02020603050405020304" pitchFamily="18" charset="0"/>
                        <a:cs typeface="Calibri"/>
                      </a:endParaRPr>
                    </a:p>
                    <a:p>
                      <a:pPr lvl="0">
                        <a:buNone/>
                      </a:pPr>
                      <a:r>
                        <a:rPr lang="en-GB" sz="1200">
                          <a:solidFill>
                            <a:srgbClr val="000000"/>
                          </a:solidFill>
                          <a:effectLst/>
                          <a:latin typeface="Calibri"/>
                          <a:ea typeface="Times New Roman" panose="02020603050405020304" pitchFamily="18" charset="0"/>
                          <a:cs typeface="Calibri"/>
                        </a:rPr>
                        <a:t>In 2025, BME representation has decreased in almost every aspect of Board representation.</a:t>
                      </a:r>
                      <a:endParaRPr lang="en-GB" sz="1200">
                        <a:solidFill>
                          <a:srgbClr val="000000"/>
                        </a:solidFill>
                        <a:effectLst/>
                        <a:latin typeface="Times New Roman"/>
                        <a:ea typeface="Calibri"/>
                        <a:cs typeface="Calibri"/>
                      </a:endParaRPr>
                    </a:p>
                    <a:p>
                      <a:pPr lvl="0">
                        <a:buNone/>
                      </a:pPr>
                      <a:endParaRPr lang="en-GB" sz="1200">
                        <a:solidFill>
                          <a:srgbClr val="000000"/>
                        </a:solidFill>
                        <a:effectLst/>
                        <a:latin typeface="Calibri"/>
                        <a:ea typeface="Times New Roman" panose="02020603050405020304" pitchFamily="18" charset="0"/>
                        <a:cs typeface="Calibri"/>
                      </a:endParaRPr>
                    </a:p>
                    <a:p>
                      <a:pPr fontAlgn="base"/>
                      <a:r>
                        <a:rPr lang="en-GB" sz="1200">
                          <a:solidFill>
                            <a:srgbClr val="000000"/>
                          </a:solidFill>
                          <a:effectLst/>
                          <a:latin typeface="Calibri"/>
                          <a:ea typeface="Times New Roman" panose="02020603050405020304" pitchFamily="18" charset="0"/>
                          <a:cs typeface="Calibri"/>
                        </a:rPr>
                        <a:t>All Board members declared their ethnicity for our 2025 reporting.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3875682"/>
                  </a:ext>
                </a:extLst>
              </a:tr>
              <a:tr h="647405">
                <a:tc vMerge="1">
                  <a:txBody>
                    <a:bodyPr/>
                    <a:lstStyle/>
                    <a:p>
                      <a:endParaRPr lang="en-GB"/>
                    </a:p>
                  </a:txBody>
                  <a:tcPr/>
                </a:tc>
                <a:tc>
                  <a:txBody>
                    <a:bodyPr/>
                    <a:lstStyle/>
                    <a:p>
                      <a:r>
                        <a:rPr lang="en-GB" sz="1200">
                          <a:solidFill>
                            <a:srgbClr val="000000"/>
                          </a:solidFill>
                          <a:effectLst/>
                          <a:latin typeface="Calibri"/>
                          <a:ea typeface="Times New Roman" panose="02020603050405020304" pitchFamily="18" charset="0"/>
                          <a:cs typeface="Times New Roman"/>
                        </a:rPr>
                        <a:t>Voting Membership</a:t>
                      </a:r>
                      <a:endParaRPr lang="en-GB" sz="1400">
                        <a:effectLst/>
                        <a:latin typeface="Calibri"/>
                        <a:ea typeface="Times New Roman" panose="02020603050405020304" pitchFamily="18"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50%</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Times New Roman"/>
                        </a:rPr>
                        <a:t>41.20%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effectLst/>
                          <a:latin typeface="Calibri"/>
                          <a:ea typeface="Calibri"/>
                          <a:cs typeface="Times New Roman"/>
                        </a:rPr>
                        <a:t>50.00%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lnSpc>
                          <a:spcPct val="100000"/>
                        </a:lnSpc>
                        <a:spcBef>
                          <a:spcPts val="0"/>
                        </a:spcBef>
                        <a:spcAft>
                          <a:spcPts val="0"/>
                        </a:spcAft>
                        <a:buNone/>
                      </a:pPr>
                      <a:r>
                        <a:rPr lang="en-GB" sz="1100" b="1" i="0" u="none" strike="noStrike" noProof="0">
                          <a:solidFill>
                            <a:srgbClr val="FF000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2507184001"/>
                  </a:ext>
                </a:extLst>
              </a:tr>
              <a:tr h="587460">
                <a:tc vMerge="1">
                  <a:txBody>
                    <a:bodyPr/>
                    <a:lstStyle/>
                    <a:p>
                      <a:endParaRPr lang="en-GB"/>
                    </a:p>
                  </a:txBody>
                  <a:tcPr/>
                </a:tc>
                <a:tc>
                  <a:txBody>
                    <a:bodyPr/>
                    <a:lstStyle/>
                    <a:p>
                      <a:r>
                        <a:rPr lang="en-GB" sz="1200">
                          <a:solidFill>
                            <a:srgbClr val="000000"/>
                          </a:solidFill>
                          <a:effectLst/>
                          <a:latin typeface="Calibri"/>
                          <a:ea typeface="Times New Roman" panose="02020603050405020304" pitchFamily="18" charset="0"/>
                          <a:cs typeface="Times New Roman"/>
                        </a:rPr>
                        <a:t>Non-voting Executives</a:t>
                      </a:r>
                      <a:endParaRPr lang="en-GB" sz="1400">
                        <a:effectLst/>
                        <a:latin typeface="Calibri"/>
                        <a:ea typeface="Times New Roman" panose="02020603050405020304" pitchFamily="18"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Calibri"/>
                          <a:cs typeface="Calibri"/>
                        </a:rPr>
                        <a:t>50%</a:t>
                      </a:r>
                      <a:endParaRPr lang="en-GB" sz="1400">
                        <a:effectLst/>
                        <a:latin typeface="Calibri"/>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Times New Roman"/>
                        </a:rPr>
                        <a:t>50.00%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effectLst/>
                          <a:latin typeface="Calibri"/>
                          <a:ea typeface="Calibri"/>
                          <a:cs typeface="Times New Roman"/>
                        </a:rPr>
                        <a:t>27.27%</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100" b="1" i="0" u="none" strike="noStrike" noProof="0">
                          <a:solidFill>
                            <a:srgbClr val="FF000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1342567933"/>
                  </a:ext>
                </a:extLst>
              </a:tr>
              <a:tr h="647405">
                <a:tc vMerge="1">
                  <a:txBody>
                    <a:bodyPr/>
                    <a:lstStyle/>
                    <a:p>
                      <a:endParaRPr lang="en-GB"/>
                    </a:p>
                  </a:txBody>
                  <a:tcPr/>
                </a:tc>
                <a:tc>
                  <a:txBody>
                    <a:bodyPr/>
                    <a:lstStyle/>
                    <a:p>
                      <a:r>
                        <a:rPr lang="en-GB" sz="1400">
                          <a:solidFill>
                            <a:srgbClr val="000000"/>
                          </a:solidFill>
                          <a:effectLst/>
                          <a:latin typeface="Calibri"/>
                          <a:ea typeface="Times New Roman" panose="02020603050405020304" pitchFamily="18" charset="0"/>
                          <a:cs typeface="Times New Roman"/>
                        </a:rPr>
                        <a:t>Executive Team</a:t>
                      </a:r>
                      <a:endParaRPr lang="en-GB" sz="1400">
                        <a:effectLst/>
                        <a:latin typeface="Calibri"/>
                        <a:ea typeface="Times New Roman" panose="02020603050405020304" pitchFamily="18"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Calibri"/>
                          <a:cs typeface="Calibri"/>
                        </a:rPr>
                        <a:t>60%</a:t>
                      </a:r>
                      <a:endParaRPr lang="en-GB" sz="1400">
                        <a:effectLst/>
                        <a:latin typeface="Calibri"/>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Times New Roman"/>
                        </a:rPr>
                        <a:t>50.00%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effectLst/>
                          <a:latin typeface="Calibri"/>
                          <a:ea typeface="Calibri"/>
                          <a:cs typeface="Times New Roman"/>
                        </a:rPr>
                        <a:t>44.44%</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marL="0" marR="0" lvl="0" indent="0" algn="ctr" defTabSz="914400">
                        <a:lnSpc>
                          <a:spcPct val="100000"/>
                        </a:lnSpc>
                        <a:spcBef>
                          <a:spcPts val="0"/>
                        </a:spcBef>
                        <a:spcAft>
                          <a:spcPts val="0"/>
                        </a:spcAft>
                        <a:buNone/>
                        <a:tabLst/>
                        <a:defRPr/>
                      </a:pPr>
                      <a:r>
                        <a:rPr lang="en-GB" sz="1100" b="1" i="0" u="none" strike="noStrike" noProof="0">
                          <a:solidFill>
                            <a:srgbClr val="FF000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658488888"/>
                  </a:ext>
                </a:extLst>
              </a:tr>
              <a:tr h="647405">
                <a:tc vMerge="1">
                  <a:txBody>
                    <a:bodyPr/>
                    <a:lstStyle/>
                    <a:p>
                      <a:endParaRPr lang="en-GB"/>
                    </a:p>
                  </a:txBody>
                  <a:tcPr/>
                </a:tc>
                <a:tc>
                  <a:txBody>
                    <a:bodyPr/>
                    <a:lstStyle/>
                    <a:p>
                      <a:r>
                        <a:rPr lang="en-GB" sz="1400">
                          <a:solidFill>
                            <a:srgbClr val="000000"/>
                          </a:solidFill>
                          <a:effectLst/>
                          <a:latin typeface="Calibri"/>
                          <a:ea typeface="Times New Roman" panose="02020603050405020304" pitchFamily="18" charset="0"/>
                          <a:cs typeface="Times New Roman"/>
                        </a:rPr>
                        <a:t>Non-executive Team</a:t>
                      </a:r>
                      <a:endParaRPr lang="en-GB" sz="1400">
                        <a:effectLst/>
                        <a:latin typeface="Calibri"/>
                        <a:ea typeface="Times New Roman" panose="02020603050405020304" pitchFamily="18"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37.50%</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Times New Roman"/>
                        </a:rPr>
                        <a:t>33.30%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effectLst/>
                          <a:latin typeface="Calibri"/>
                          <a:ea typeface="Calibri"/>
                          <a:cs typeface="Times New Roman"/>
                        </a:rPr>
                        <a:t>30.00%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algn="ctr" fontAlgn="base"/>
                      <a:r>
                        <a:rPr lang="en-GB" sz="1100" b="1">
                          <a:solidFill>
                            <a:srgbClr val="FF0000"/>
                          </a:solidFill>
                          <a:effectLst/>
                          <a:latin typeface="Calibri"/>
                          <a:ea typeface="Times New Roman" panose="02020603050405020304" pitchFamily="18" charset="0"/>
                          <a:cs typeface="Calibri"/>
                        </a:rPr>
                        <a:t>↓</a:t>
                      </a:r>
                      <a:endParaRPr lang="en-GB" sz="12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812210833"/>
                  </a:ext>
                </a:extLst>
              </a:tr>
              <a:tr h="647405">
                <a:tc vMerge="1">
                  <a:txBody>
                    <a:bodyPr/>
                    <a:lstStyle/>
                    <a:p>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a:ea typeface="Times New Roman" panose="02020603050405020304" pitchFamily="18" charset="0"/>
                          <a:cs typeface="Times New Roman"/>
                        </a:rPr>
                        <a:t>Difference (Total Board -Overall workforce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base"/>
                      <a:r>
                        <a:rPr lang="en-GB" sz="1400">
                          <a:effectLst/>
                          <a:latin typeface="Calibri"/>
                          <a:ea typeface="Calibri"/>
                          <a:cs typeface="Times New Roman"/>
                        </a:rPr>
                        <a:t>-5.40%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base"/>
                      <a:r>
                        <a:rPr lang="en-GB" sz="1400">
                          <a:effectLst/>
                          <a:latin typeface="Calibri"/>
                          <a:ea typeface="Calibri"/>
                          <a:cs typeface="Times New Roman"/>
                        </a:rPr>
                        <a:t>-15%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lvl="0" algn="ctr">
                        <a:buNone/>
                      </a:pPr>
                      <a:r>
                        <a:rPr lang="en-GB" sz="1400">
                          <a:effectLst/>
                          <a:latin typeface="Calibri"/>
                          <a:ea typeface="Calibri"/>
                          <a:cs typeface="Times New Roman"/>
                        </a:rPr>
                        <a:t>-22%</a:t>
                      </a:r>
                    </a:p>
                  </a:txBody>
                  <a:tcPr marL="68580" marR="68580" marT="0" marB="0" anchor="ctr">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lvl="0" algn="ctr">
                        <a:buNone/>
                      </a:pPr>
                      <a:r>
                        <a:rPr lang="en-GB" sz="1100" b="1" i="0" u="none" strike="noStrike" noProof="0">
                          <a:solidFill>
                            <a:srgbClr val="FF000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vMerge="1">
                  <a:txBody>
                    <a:bodyPr/>
                    <a:lstStyle/>
                    <a:p>
                      <a:pPr fontAlgn="base"/>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716226"/>
                  </a:ext>
                </a:extLst>
              </a:tr>
            </a:tbl>
          </a:graphicData>
        </a:graphic>
      </p:graphicFrame>
      <p:sp>
        <p:nvSpPr>
          <p:cNvPr id="2" name="TextBox 1">
            <a:extLst>
              <a:ext uri="{FF2B5EF4-FFF2-40B4-BE49-F238E27FC236}">
                <a16:creationId xmlns:a16="http://schemas.microsoft.com/office/drawing/2014/main" id="{3D215CC1-E6E6-7ABD-84F4-C55CBBE632B0}"/>
              </a:ext>
            </a:extLst>
          </p:cNvPr>
          <p:cNvSpPr txBox="1"/>
          <p:nvPr/>
        </p:nvSpPr>
        <p:spPr>
          <a:xfrm>
            <a:off x="11572412" y="6468169"/>
            <a:ext cx="529542" cy="369332"/>
          </a:xfrm>
          <a:prstGeom prst="rect">
            <a:avLst/>
          </a:prstGeom>
          <a:noFill/>
        </p:spPr>
        <p:txBody>
          <a:bodyPr wrap="square" lIns="91440" tIns="45720" rIns="91440" bIns="45720" anchor="t">
            <a:spAutoFit/>
          </a:bodyPr>
          <a:lstStyle/>
          <a:p>
            <a:pPr algn="ctr"/>
            <a:r>
              <a:rPr lang="en-GB" b="1">
                <a:solidFill>
                  <a:srgbClr val="1E477C"/>
                </a:solidFill>
                <a:latin typeface="Poppins"/>
                <a:cs typeface="Poppins"/>
              </a:rPr>
              <a:t>14</a:t>
            </a:r>
            <a:endParaRPr lang="en-GB"/>
          </a:p>
        </p:txBody>
      </p:sp>
      <p:sp>
        <p:nvSpPr>
          <p:cNvPr id="8" name="TextBox 7">
            <a:extLst>
              <a:ext uri="{FF2B5EF4-FFF2-40B4-BE49-F238E27FC236}">
                <a16:creationId xmlns:a16="http://schemas.microsoft.com/office/drawing/2014/main" id="{7144924C-0DE0-E193-0A2D-0D1692FC5EC4}"/>
              </a:ext>
            </a:extLst>
          </p:cNvPr>
          <p:cNvSpPr txBox="1"/>
          <p:nvPr/>
        </p:nvSpPr>
        <p:spPr>
          <a:xfrm>
            <a:off x="2330909" y="6469754"/>
            <a:ext cx="6817066" cy="276999"/>
          </a:xfrm>
          <a:prstGeom prst="rect">
            <a:avLst/>
          </a:prstGeom>
          <a:noFill/>
        </p:spPr>
        <p:txBody>
          <a:bodyPr wrap="square" lIns="91440" tIns="45720" rIns="91440" bIns="45720" anchor="t">
            <a:spAutoFit/>
          </a:bodyPr>
          <a:lstStyle/>
          <a:p>
            <a:pPr algn="r"/>
            <a:r>
              <a:rPr lang="en-GB" sz="1200" b="1">
                <a:solidFill>
                  <a:srgbClr val="FF0000"/>
                </a:solidFill>
                <a:latin typeface="Calibri"/>
                <a:ea typeface="Times New Roman" panose="02020603050405020304" pitchFamily="18" charset="0"/>
                <a:cs typeface="Calibri"/>
              </a:rPr>
              <a:t>↓ Below Workforce Average </a:t>
            </a:r>
            <a:r>
              <a:rPr lang="en-GB" sz="1200" b="1">
                <a:solidFill>
                  <a:srgbClr val="00B050"/>
                </a:solidFill>
                <a:latin typeface="Calibri"/>
                <a:ea typeface="Times New Roman" panose="02020603050405020304" pitchFamily="18" charset="0"/>
                <a:cs typeface="Calibri"/>
              </a:rPr>
              <a:t>   </a:t>
            </a:r>
            <a:r>
              <a:rPr lang="en-GB" sz="1200" b="1">
                <a:solidFill>
                  <a:srgbClr val="00B050"/>
                </a:solidFill>
                <a:latin typeface="Calibri"/>
                <a:ea typeface="Calibri"/>
                <a:cs typeface="Calibri"/>
              </a:rPr>
              <a:t>↑</a:t>
            </a:r>
            <a:r>
              <a:rPr lang="en-GB" sz="1200" b="1">
                <a:solidFill>
                  <a:srgbClr val="00B050"/>
                </a:solidFill>
                <a:latin typeface="Calibri"/>
                <a:ea typeface="Times New Roman" panose="02020603050405020304" pitchFamily="18" charset="0"/>
                <a:cs typeface="Calibri"/>
              </a:rPr>
              <a:t> Above Workforce Average </a:t>
            </a:r>
            <a:r>
              <a:rPr lang="en-GB" sz="1200" b="1">
                <a:solidFill>
                  <a:srgbClr val="0070C0"/>
                </a:solidFill>
                <a:latin typeface="Calibri"/>
                <a:ea typeface="Times New Roman" panose="02020603050405020304" pitchFamily="18" charset="0"/>
                <a:cs typeface="Calibri"/>
              </a:rPr>
              <a:t>   </a:t>
            </a:r>
            <a:r>
              <a:rPr lang="en-GB" sz="1200" b="1">
                <a:solidFill>
                  <a:srgbClr val="0070C0"/>
                </a:solidFill>
                <a:effectLst/>
                <a:latin typeface="Calibri"/>
                <a:ea typeface="Times New Roman" panose="02020603050405020304" pitchFamily="18" charset="0"/>
                <a:cs typeface="Calibri"/>
              </a:rPr>
              <a:t>— </a:t>
            </a:r>
            <a:r>
              <a:rPr lang="en-GB" sz="1200" b="1">
                <a:solidFill>
                  <a:srgbClr val="0070C0"/>
                </a:solidFill>
                <a:latin typeface="Calibri"/>
                <a:ea typeface="Times New Roman" panose="02020603050405020304" pitchFamily="18" charset="0"/>
                <a:cs typeface="Calibri"/>
              </a:rPr>
              <a:t>Equal to Workforce Average</a:t>
            </a:r>
            <a:endParaRPr lang="en-GB" sz="1400">
              <a:effectLst/>
              <a:latin typeface="Times New Roman"/>
              <a:ea typeface="Calibri" panose="020F0502020204030204" pitchFamily="34" charset="0"/>
              <a:cs typeface="Calibri"/>
            </a:endParaRPr>
          </a:p>
        </p:txBody>
      </p:sp>
    </p:spTree>
    <p:extLst>
      <p:ext uri="{BB962C8B-B14F-4D97-AF65-F5344CB8AC3E}">
        <p14:creationId xmlns:p14="http://schemas.microsoft.com/office/powerpoint/2010/main" val="3657060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10;&#10;Description automatically generated">
            <a:extLst>
              <a:ext uri="{FF2B5EF4-FFF2-40B4-BE49-F238E27FC236}">
                <a16:creationId xmlns:a16="http://schemas.microsoft.com/office/drawing/2014/main" id="{6330FA16-2D7D-802E-5F96-572AE29E327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36934" y="0"/>
            <a:ext cx="2065020" cy="1148715"/>
          </a:xfrm>
          <a:prstGeom prst="rect">
            <a:avLst/>
          </a:prstGeom>
        </p:spPr>
      </p:pic>
      <p:sp>
        <p:nvSpPr>
          <p:cNvPr id="6" name="TextBox 5">
            <a:extLst>
              <a:ext uri="{FF2B5EF4-FFF2-40B4-BE49-F238E27FC236}">
                <a16:creationId xmlns:a16="http://schemas.microsoft.com/office/drawing/2014/main" id="{423D065B-1243-2481-0412-BF216EB4788B}"/>
              </a:ext>
            </a:extLst>
          </p:cNvPr>
          <p:cNvSpPr txBox="1"/>
          <p:nvPr/>
        </p:nvSpPr>
        <p:spPr>
          <a:xfrm>
            <a:off x="492466" y="517023"/>
            <a:ext cx="1962868" cy="461665"/>
          </a:xfrm>
          <a:prstGeom prst="rect">
            <a:avLst/>
          </a:prstGeom>
          <a:noFill/>
        </p:spPr>
        <p:txBody>
          <a:bodyPr wrap="square">
            <a:spAutoFit/>
          </a:bodyPr>
          <a:lstStyle/>
          <a:p>
            <a:r>
              <a:rPr lang="en-GB" sz="2400" b="1">
                <a:solidFill>
                  <a:srgbClr val="1E477C"/>
                </a:solidFill>
                <a:latin typeface="Poppins" pitchFamily="2" charset="77"/>
                <a:cs typeface="Poppins" pitchFamily="2" charset="77"/>
              </a:rPr>
              <a:t>Contents</a:t>
            </a:r>
            <a:endParaRPr lang="en-GB" sz="2400" b="1">
              <a:effectLst/>
              <a:latin typeface="Poppins" pitchFamily="2" charset="77"/>
              <a:ea typeface="Times New Roman" panose="02020603050405020304" pitchFamily="18" charset="0"/>
              <a:cs typeface="Poppins" pitchFamily="2" charset="77"/>
            </a:endParaRPr>
          </a:p>
        </p:txBody>
      </p:sp>
      <p:graphicFrame>
        <p:nvGraphicFramePr>
          <p:cNvPr id="5" name="Table 4">
            <a:extLst>
              <a:ext uri="{FF2B5EF4-FFF2-40B4-BE49-F238E27FC236}">
                <a16:creationId xmlns:a16="http://schemas.microsoft.com/office/drawing/2014/main" id="{F21C781B-0DAA-4BE8-96D1-D700B3CD6E59}"/>
              </a:ext>
            </a:extLst>
          </p:cNvPr>
          <p:cNvGraphicFramePr>
            <a:graphicFrameLocks noGrp="1"/>
          </p:cNvGraphicFramePr>
          <p:nvPr>
            <p:extLst>
              <p:ext uri="{D42A27DB-BD31-4B8C-83A1-F6EECF244321}">
                <p14:modId xmlns:p14="http://schemas.microsoft.com/office/powerpoint/2010/main" val="2267825862"/>
              </p:ext>
            </p:extLst>
          </p:nvPr>
        </p:nvGraphicFramePr>
        <p:xfrm>
          <a:off x="2228850" y="1428750"/>
          <a:ext cx="7734300" cy="4000500"/>
        </p:xfrm>
        <a:graphic>
          <a:graphicData uri="http://schemas.openxmlformats.org/drawingml/2006/table">
            <a:tbl>
              <a:tblPr bandRow="1">
                <a:tableStyleId>{5C22544A-7EE6-4342-B048-85BDC9FD1C3A}</a:tableStyleId>
              </a:tblPr>
              <a:tblGrid>
                <a:gridCol w="7286625">
                  <a:extLst>
                    <a:ext uri="{9D8B030D-6E8A-4147-A177-3AD203B41FA5}">
                      <a16:colId xmlns:a16="http://schemas.microsoft.com/office/drawing/2014/main" val="949260008"/>
                    </a:ext>
                  </a:extLst>
                </a:gridCol>
                <a:gridCol w="447675">
                  <a:extLst>
                    <a:ext uri="{9D8B030D-6E8A-4147-A177-3AD203B41FA5}">
                      <a16:colId xmlns:a16="http://schemas.microsoft.com/office/drawing/2014/main" val="3295819337"/>
                    </a:ext>
                  </a:extLst>
                </a:gridCol>
              </a:tblGrid>
              <a:tr h="571500">
                <a:tc>
                  <a:txBody>
                    <a:bodyPr/>
                    <a:lstStyle/>
                    <a:p>
                      <a:pPr fontAlgn="base">
                        <a:lnSpc>
                          <a:spcPts val="1950"/>
                        </a:lnSpc>
                        <a:buNone/>
                      </a:pPr>
                      <a:r>
                        <a:rPr lang="en-GB" sz="1600" b="1">
                          <a:effectLst/>
                          <a:latin typeface="Poppins"/>
                        </a:rPr>
                        <a:t>Introduction</a:t>
                      </a:r>
                      <a:endParaRPr lang="en-GB">
                        <a:effectLst/>
                        <a:latin typeface="Poppins"/>
                      </a:endParaRPr>
                    </a:p>
                  </a:txBody>
                  <a:tcPr anchor="b">
                    <a:lnL w="12059" cap="flat" cmpd="sng" algn="ctr">
                      <a:solidFill>
                        <a:srgbClr val="FFFFFF"/>
                      </a:solidFill>
                      <a:prstDash val="solid"/>
                      <a:round/>
                      <a:headEnd type="none" w="med" len="med"/>
                      <a:tailEnd type="none" w="med" len="med"/>
                    </a:lnL>
                    <a:lnR w="12059" cap="flat" cmpd="sng" algn="ctr">
                      <a:solidFill>
                        <a:srgbClr val="FFFFFF"/>
                      </a:solidFill>
                      <a:prstDash val="solid"/>
                      <a:round/>
                      <a:headEnd type="none" w="med" len="med"/>
                      <a:tailEnd type="none" w="med" len="med"/>
                    </a:lnR>
                    <a:lnT w="12059" cap="flat" cmpd="sng" algn="ctr">
                      <a:solidFill>
                        <a:srgbClr val="FFFFFF"/>
                      </a:solidFill>
                      <a:prstDash val="solid"/>
                      <a:round/>
                      <a:headEnd type="none" w="med" len="med"/>
                      <a:tailEnd type="none" w="med" len="med"/>
                    </a:lnT>
                    <a:lnB w="9525" cap="flat" cmpd="sng" algn="ctr">
                      <a:solidFill>
                        <a:srgbClr val="000000"/>
                      </a:solidFill>
                      <a:prstDash val="dot"/>
                      <a:round/>
                      <a:headEnd type="none" w="med" len="med"/>
                      <a:tailEnd type="none" w="med" len="med"/>
                    </a:lnB>
                    <a:noFill/>
                  </a:tcPr>
                </a:tc>
                <a:tc>
                  <a:txBody>
                    <a:bodyPr/>
                    <a:lstStyle/>
                    <a:p>
                      <a:pPr fontAlgn="base">
                        <a:lnSpc>
                          <a:spcPts val="2400"/>
                        </a:lnSpc>
                        <a:buNone/>
                      </a:pPr>
                      <a:r>
                        <a:rPr lang="en-GB" sz="2000">
                          <a:effectLst/>
                          <a:latin typeface="Calibri"/>
                        </a:rPr>
                        <a:t>3</a:t>
                      </a:r>
                      <a:endParaRPr lang="en-GB">
                        <a:effectLst/>
                        <a:latin typeface="Calibri"/>
                      </a:endParaRPr>
                    </a:p>
                  </a:txBody>
                  <a:tcPr anchor="b">
                    <a:lnL w="12059" cap="flat" cmpd="sng" algn="ctr">
                      <a:solidFill>
                        <a:srgbClr val="FFFFFF"/>
                      </a:solidFill>
                      <a:prstDash val="solid"/>
                      <a:round/>
                      <a:headEnd type="none" w="med" len="med"/>
                      <a:tailEnd type="none" w="med" len="med"/>
                    </a:lnL>
                    <a:lnR w="12059" cap="flat" cmpd="sng" algn="ctr">
                      <a:solidFill>
                        <a:srgbClr val="FFFFFF"/>
                      </a:solidFill>
                      <a:prstDash val="solid"/>
                      <a:round/>
                      <a:headEnd type="none" w="med" len="med"/>
                      <a:tailEnd type="none" w="med" len="med"/>
                    </a:lnR>
                    <a:lnT w="12059" cap="flat" cmpd="sng" algn="ctr">
                      <a:solidFill>
                        <a:srgbClr val="FFFFFF"/>
                      </a:solidFill>
                      <a:prstDash val="solid"/>
                      <a:round/>
                      <a:headEnd type="none" w="med" len="med"/>
                      <a:tailEnd type="none" w="med" len="med"/>
                    </a:lnT>
                    <a:lnB w="12059"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664928762"/>
                  </a:ext>
                </a:extLst>
              </a:tr>
              <a:tr h="571500">
                <a:tc>
                  <a:txBody>
                    <a:bodyPr/>
                    <a:lstStyle/>
                    <a:p>
                      <a:pPr fontAlgn="base">
                        <a:lnSpc>
                          <a:spcPts val="1950"/>
                        </a:lnSpc>
                        <a:buNone/>
                      </a:pPr>
                      <a:r>
                        <a:rPr lang="en-GB" sz="1600" b="1">
                          <a:effectLst/>
                          <a:latin typeface="Poppins"/>
                        </a:rPr>
                        <a:t>Our People</a:t>
                      </a:r>
                      <a:endParaRPr lang="en-GB">
                        <a:effectLst/>
                        <a:latin typeface="Poppins"/>
                      </a:endParaRPr>
                    </a:p>
                  </a:txBody>
                  <a:tcPr anchor="b">
                    <a:lnL w="12059" cap="flat" cmpd="sng" algn="ctr">
                      <a:solidFill>
                        <a:srgbClr val="FFFFFF"/>
                      </a:solidFill>
                      <a:prstDash val="solid"/>
                      <a:round/>
                      <a:headEnd type="none" w="med" len="med"/>
                      <a:tailEnd type="none" w="med" len="med"/>
                    </a:lnL>
                    <a:lnR w="12059" cap="flat" cmpd="sng" algn="ctr">
                      <a:solidFill>
                        <a:srgbClr val="FFFFFF"/>
                      </a:solidFill>
                      <a:prstDash val="solid"/>
                      <a:round/>
                      <a:headEnd type="none" w="med" len="med"/>
                      <a:tailEnd type="none" w="med" len="med"/>
                    </a:lnR>
                    <a:lnT w="9525" cap="flat" cmpd="sng" algn="ctr">
                      <a:solidFill>
                        <a:srgbClr val="000000"/>
                      </a:solidFill>
                      <a:prstDash val="dot"/>
                      <a:round/>
                      <a:headEnd type="none" w="med" len="med"/>
                      <a:tailEnd type="none" w="med" len="med"/>
                    </a:lnT>
                    <a:lnB w="9525" cap="flat" cmpd="sng" algn="ctr">
                      <a:solidFill>
                        <a:srgbClr val="000000"/>
                      </a:solidFill>
                      <a:prstDash val="dot"/>
                      <a:round/>
                      <a:headEnd type="none" w="med" len="med"/>
                      <a:tailEnd type="none" w="med" len="med"/>
                    </a:lnB>
                    <a:noFill/>
                  </a:tcPr>
                </a:tc>
                <a:tc>
                  <a:txBody>
                    <a:bodyPr/>
                    <a:lstStyle/>
                    <a:p>
                      <a:pPr fontAlgn="base">
                        <a:lnSpc>
                          <a:spcPts val="2400"/>
                        </a:lnSpc>
                        <a:buNone/>
                      </a:pPr>
                      <a:r>
                        <a:rPr lang="en-GB" sz="2000">
                          <a:effectLst/>
                          <a:latin typeface="Calibri"/>
                        </a:rPr>
                        <a:t>4</a:t>
                      </a:r>
                      <a:endParaRPr lang="en-GB">
                        <a:effectLst/>
                        <a:latin typeface="Calibri"/>
                      </a:endParaRPr>
                    </a:p>
                  </a:txBody>
                  <a:tcPr anchor="b">
                    <a:lnL w="12059" cap="flat" cmpd="sng" algn="ctr">
                      <a:solidFill>
                        <a:srgbClr val="FFFFFF"/>
                      </a:solidFill>
                      <a:prstDash val="solid"/>
                      <a:round/>
                      <a:headEnd type="none" w="med" len="med"/>
                      <a:tailEnd type="none" w="med" len="med"/>
                    </a:lnL>
                    <a:lnR w="12059" cap="flat" cmpd="sng" algn="ctr">
                      <a:solidFill>
                        <a:srgbClr val="FFFFFF"/>
                      </a:solidFill>
                      <a:prstDash val="solid"/>
                      <a:round/>
                      <a:headEnd type="none" w="med" len="med"/>
                      <a:tailEnd type="none" w="med" len="med"/>
                    </a:lnR>
                    <a:lnT w="12059" cap="flat" cmpd="sng" algn="ctr">
                      <a:solidFill>
                        <a:srgbClr val="FFFFFF"/>
                      </a:solidFill>
                      <a:prstDash val="solid"/>
                      <a:round/>
                      <a:headEnd type="none" w="med" len="med"/>
                      <a:tailEnd type="none" w="med" len="med"/>
                    </a:lnT>
                    <a:lnB w="12059"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956977263"/>
                  </a:ext>
                </a:extLst>
              </a:tr>
              <a:tr h="571500">
                <a:tc>
                  <a:txBody>
                    <a:bodyPr/>
                    <a:lstStyle/>
                    <a:p>
                      <a:pPr fontAlgn="base">
                        <a:lnSpc>
                          <a:spcPts val="1950"/>
                        </a:lnSpc>
                        <a:buNone/>
                      </a:pPr>
                      <a:r>
                        <a:rPr lang="en-GB" sz="1600" b="1">
                          <a:effectLst/>
                          <a:latin typeface="Poppins"/>
                        </a:rPr>
                        <a:t>Summary of Key Findings</a:t>
                      </a:r>
                      <a:endParaRPr lang="en-GB">
                        <a:effectLst/>
                        <a:latin typeface="Poppins"/>
                      </a:endParaRPr>
                    </a:p>
                  </a:txBody>
                  <a:tcPr anchor="b">
                    <a:lnL w="12059" cap="flat" cmpd="sng" algn="ctr">
                      <a:solidFill>
                        <a:srgbClr val="FFFFFF"/>
                      </a:solidFill>
                      <a:prstDash val="solid"/>
                      <a:round/>
                      <a:headEnd type="none" w="med" len="med"/>
                      <a:tailEnd type="none" w="med" len="med"/>
                    </a:lnL>
                    <a:lnR w="12059" cap="flat" cmpd="sng" algn="ctr">
                      <a:solidFill>
                        <a:srgbClr val="FFFFFF"/>
                      </a:solidFill>
                      <a:prstDash val="solid"/>
                      <a:round/>
                      <a:headEnd type="none" w="med" len="med"/>
                      <a:tailEnd type="none" w="med" len="med"/>
                    </a:lnR>
                    <a:lnT w="9525" cap="flat" cmpd="sng" algn="ctr">
                      <a:solidFill>
                        <a:srgbClr val="000000"/>
                      </a:solidFill>
                      <a:prstDash val="dot"/>
                      <a:round/>
                      <a:headEnd type="none" w="med" len="med"/>
                      <a:tailEnd type="none" w="med" len="med"/>
                    </a:lnT>
                    <a:lnB w="9525" cap="flat" cmpd="sng" algn="ctr">
                      <a:solidFill>
                        <a:srgbClr val="000000"/>
                      </a:solidFill>
                      <a:prstDash val="dot"/>
                      <a:round/>
                      <a:headEnd type="none" w="med" len="med"/>
                      <a:tailEnd type="none" w="med" len="med"/>
                    </a:lnB>
                    <a:noFill/>
                  </a:tcPr>
                </a:tc>
                <a:tc>
                  <a:txBody>
                    <a:bodyPr/>
                    <a:lstStyle/>
                    <a:p>
                      <a:pPr fontAlgn="base">
                        <a:lnSpc>
                          <a:spcPts val="2400"/>
                        </a:lnSpc>
                        <a:buNone/>
                      </a:pPr>
                      <a:r>
                        <a:rPr lang="en-GB" sz="2000">
                          <a:effectLst/>
                          <a:latin typeface="Calibri"/>
                        </a:rPr>
                        <a:t>5</a:t>
                      </a:r>
                      <a:endParaRPr lang="en-GB">
                        <a:effectLst/>
                        <a:latin typeface="Calibri"/>
                      </a:endParaRPr>
                    </a:p>
                  </a:txBody>
                  <a:tcPr anchor="b">
                    <a:lnL w="12059" cap="flat" cmpd="sng" algn="ctr">
                      <a:solidFill>
                        <a:srgbClr val="FFFFFF"/>
                      </a:solidFill>
                      <a:prstDash val="solid"/>
                      <a:round/>
                      <a:headEnd type="none" w="med" len="med"/>
                      <a:tailEnd type="none" w="med" len="med"/>
                    </a:lnL>
                    <a:lnR w="12059" cap="flat" cmpd="sng" algn="ctr">
                      <a:solidFill>
                        <a:srgbClr val="FFFFFF"/>
                      </a:solidFill>
                      <a:prstDash val="solid"/>
                      <a:round/>
                      <a:headEnd type="none" w="med" len="med"/>
                      <a:tailEnd type="none" w="med" len="med"/>
                    </a:lnR>
                    <a:lnT w="12059" cap="flat" cmpd="sng" algn="ctr">
                      <a:solidFill>
                        <a:srgbClr val="FFFFFF"/>
                      </a:solidFill>
                      <a:prstDash val="solid"/>
                      <a:round/>
                      <a:headEnd type="none" w="med" len="med"/>
                      <a:tailEnd type="none" w="med" len="med"/>
                    </a:lnT>
                    <a:lnB w="12059"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86083946"/>
                  </a:ext>
                </a:extLst>
              </a:tr>
              <a:tr h="571500">
                <a:tc>
                  <a:txBody>
                    <a:bodyPr/>
                    <a:lstStyle/>
                    <a:p>
                      <a:pPr fontAlgn="base">
                        <a:lnSpc>
                          <a:spcPts val="1950"/>
                        </a:lnSpc>
                        <a:buNone/>
                      </a:pPr>
                      <a:r>
                        <a:rPr lang="en-GB" sz="1600" b="1">
                          <a:effectLst/>
                          <a:latin typeface="Poppins"/>
                        </a:rPr>
                        <a:t>Our Priorities </a:t>
                      </a:r>
                      <a:endParaRPr lang="en-GB">
                        <a:effectLst/>
                        <a:latin typeface="Poppins"/>
                      </a:endParaRPr>
                    </a:p>
                  </a:txBody>
                  <a:tcPr anchor="b">
                    <a:lnL w="12059" cap="flat" cmpd="sng" algn="ctr">
                      <a:solidFill>
                        <a:srgbClr val="FFFFFF"/>
                      </a:solidFill>
                      <a:prstDash val="solid"/>
                      <a:round/>
                      <a:headEnd type="none" w="med" len="med"/>
                      <a:tailEnd type="none" w="med" len="med"/>
                    </a:lnL>
                    <a:lnR w="12059" cap="flat" cmpd="sng" algn="ctr">
                      <a:solidFill>
                        <a:srgbClr val="FFFFFF"/>
                      </a:solidFill>
                      <a:prstDash val="solid"/>
                      <a:round/>
                      <a:headEnd type="none" w="med" len="med"/>
                      <a:tailEnd type="none" w="med" len="med"/>
                    </a:lnR>
                    <a:lnT w="9525" cap="flat" cmpd="sng" algn="ctr">
                      <a:solidFill>
                        <a:srgbClr val="000000"/>
                      </a:solidFill>
                      <a:prstDash val="dot"/>
                      <a:round/>
                      <a:headEnd type="none" w="med" len="med"/>
                      <a:tailEnd type="none" w="med" len="med"/>
                    </a:lnT>
                    <a:lnB w="9525" cap="flat" cmpd="sng" algn="ctr">
                      <a:solidFill>
                        <a:srgbClr val="000000"/>
                      </a:solidFill>
                      <a:prstDash val="dot"/>
                      <a:round/>
                      <a:headEnd type="none" w="med" len="med"/>
                      <a:tailEnd type="none" w="med" len="med"/>
                    </a:lnB>
                    <a:noFill/>
                  </a:tcPr>
                </a:tc>
                <a:tc>
                  <a:txBody>
                    <a:bodyPr/>
                    <a:lstStyle/>
                    <a:p>
                      <a:pPr fontAlgn="base">
                        <a:lnSpc>
                          <a:spcPts val="2400"/>
                        </a:lnSpc>
                        <a:buNone/>
                      </a:pPr>
                      <a:r>
                        <a:rPr lang="en-GB" sz="2000">
                          <a:effectLst/>
                          <a:latin typeface="Calibri"/>
                        </a:rPr>
                        <a:t>6</a:t>
                      </a:r>
                      <a:endParaRPr lang="en-GB">
                        <a:effectLst/>
                        <a:latin typeface="Calibri"/>
                      </a:endParaRPr>
                    </a:p>
                  </a:txBody>
                  <a:tcPr anchor="b">
                    <a:lnL w="12059" cap="flat" cmpd="sng" algn="ctr">
                      <a:solidFill>
                        <a:srgbClr val="FFFFFF"/>
                      </a:solidFill>
                      <a:prstDash val="solid"/>
                      <a:round/>
                      <a:headEnd type="none" w="med" len="med"/>
                      <a:tailEnd type="none" w="med" len="med"/>
                    </a:lnL>
                    <a:lnR w="12059" cap="flat" cmpd="sng" algn="ctr">
                      <a:solidFill>
                        <a:srgbClr val="FFFFFF"/>
                      </a:solidFill>
                      <a:prstDash val="solid"/>
                      <a:round/>
                      <a:headEnd type="none" w="med" len="med"/>
                      <a:tailEnd type="none" w="med" len="med"/>
                    </a:lnR>
                    <a:lnT w="12059" cap="flat" cmpd="sng" algn="ctr">
                      <a:solidFill>
                        <a:srgbClr val="FFFFFF"/>
                      </a:solidFill>
                      <a:prstDash val="solid"/>
                      <a:round/>
                      <a:headEnd type="none" w="med" len="med"/>
                      <a:tailEnd type="none" w="med" len="med"/>
                    </a:lnT>
                    <a:lnB w="12059"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186408537"/>
                  </a:ext>
                </a:extLst>
              </a:tr>
              <a:tr h="571500">
                <a:tc>
                  <a:txBody>
                    <a:bodyPr/>
                    <a:lstStyle/>
                    <a:p>
                      <a:pPr fontAlgn="base">
                        <a:lnSpc>
                          <a:spcPts val="1950"/>
                        </a:lnSpc>
                        <a:buNone/>
                      </a:pPr>
                      <a:r>
                        <a:rPr lang="en-GB" sz="1600" b="1">
                          <a:effectLst/>
                          <a:latin typeface="Poppins"/>
                        </a:rPr>
                        <a:t>Review of 2024 Action Plan</a:t>
                      </a:r>
                      <a:endParaRPr lang="en-GB">
                        <a:effectLst/>
                        <a:latin typeface="Poppins"/>
                      </a:endParaRPr>
                    </a:p>
                  </a:txBody>
                  <a:tcPr anchor="b">
                    <a:lnL w="12059" cap="flat" cmpd="sng" algn="ctr">
                      <a:solidFill>
                        <a:srgbClr val="FFFFFF"/>
                      </a:solidFill>
                      <a:prstDash val="solid"/>
                      <a:round/>
                      <a:headEnd type="none" w="med" len="med"/>
                      <a:tailEnd type="none" w="med" len="med"/>
                    </a:lnL>
                    <a:lnR w="12059" cap="flat" cmpd="sng" algn="ctr">
                      <a:solidFill>
                        <a:srgbClr val="FFFFFF"/>
                      </a:solidFill>
                      <a:prstDash val="solid"/>
                      <a:round/>
                      <a:headEnd type="none" w="med" len="med"/>
                      <a:tailEnd type="none" w="med" len="med"/>
                    </a:lnR>
                    <a:lnT w="9525" cap="flat" cmpd="sng" algn="ctr">
                      <a:solidFill>
                        <a:srgbClr val="000000"/>
                      </a:solidFill>
                      <a:prstDash val="dot"/>
                      <a:round/>
                      <a:headEnd type="none" w="med" len="med"/>
                      <a:tailEnd type="none" w="med" len="med"/>
                    </a:lnT>
                    <a:lnB w="9525" cap="flat" cmpd="sng" algn="ctr">
                      <a:solidFill>
                        <a:srgbClr val="000000"/>
                      </a:solidFill>
                      <a:prstDash val="dot"/>
                      <a:round/>
                      <a:headEnd type="none" w="med" len="med"/>
                      <a:tailEnd type="none" w="med" len="med"/>
                    </a:lnB>
                    <a:noFill/>
                  </a:tcPr>
                </a:tc>
                <a:tc>
                  <a:txBody>
                    <a:bodyPr/>
                    <a:lstStyle/>
                    <a:p>
                      <a:pPr fontAlgn="base">
                        <a:lnSpc>
                          <a:spcPts val="2400"/>
                        </a:lnSpc>
                        <a:buNone/>
                      </a:pPr>
                      <a:r>
                        <a:rPr lang="en-GB" sz="2000">
                          <a:effectLst/>
                          <a:latin typeface="Calibri"/>
                        </a:rPr>
                        <a:t>7</a:t>
                      </a:r>
                      <a:endParaRPr lang="en-GB">
                        <a:effectLst/>
                        <a:latin typeface="Calibri"/>
                      </a:endParaRPr>
                    </a:p>
                  </a:txBody>
                  <a:tcPr anchor="b">
                    <a:lnL w="12059" cap="flat" cmpd="sng" algn="ctr">
                      <a:solidFill>
                        <a:srgbClr val="FFFFFF"/>
                      </a:solidFill>
                      <a:prstDash val="solid"/>
                      <a:round/>
                      <a:headEnd type="none" w="med" len="med"/>
                      <a:tailEnd type="none" w="med" len="med"/>
                    </a:lnL>
                    <a:lnR w="12059" cap="flat" cmpd="sng" algn="ctr">
                      <a:solidFill>
                        <a:srgbClr val="FFFFFF"/>
                      </a:solidFill>
                      <a:prstDash val="solid"/>
                      <a:round/>
                      <a:headEnd type="none" w="med" len="med"/>
                      <a:tailEnd type="none" w="med" len="med"/>
                    </a:lnR>
                    <a:lnT w="12059" cap="flat" cmpd="sng" algn="ctr">
                      <a:solidFill>
                        <a:srgbClr val="FFFFFF"/>
                      </a:solidFill>
                      <a:prstDash val="solid"/>
                      <a:round/>
                      <a:headEnd type="none" w="med" len="med"/>
                      <a:tailEnd type="none" w="med" len="med"/>
                    </a:lnT>
                    <a:lnB w="12059"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07255199"/>
                  </a:ext>
                </a:extLst>
              </a:tr>
              <a:tr h="571500">
                <a:tc>
                  <a:txBody>
                    <a:bodyPr/>
                    <a:lstStyle/>
                    <a:p>
                      <a:pPr fontAlgn="base">
                        <a:lnSpc>
                          <a:spcPts val="1950"/>
                        </a:lnSpc>
                        <a:buNone/>
                      </a:pPr>
                      <a:r>
                        <a:rPr lang="en-GB" sz="1600" b="1">
                          <a:effectLst/>
                          <a:latin typeface="Poppins"/>
                        </a:rPr>
                        <a:t>Appendix</a:t>
                      </a:r>
                      <a:endParaRPr lang="en-GB">
                        <a:effectLst/>
                        <a:latin typeface="Poppins"/>
                      </a:endParaRPr>
                    </a:p>
                  </a:txBody>
                  <a:tcPr anchor="b">
                    <a:lnL w="12059" cap="flat" cmpd="sng" algn="ctr">
                      <a:solidFill>
                        <a:srgbClr val="FFFFFF"/>
                      </a:solidFill>
                      <a:prstDash val="solid"/>
                      <a:round/>
                      <a:headEnd type="none" w="med" len="med"/>
                      <a:tailEnd type="none" w="med" len="med"/>
                    </a:lnL>
                    <a:lnR w="12059" cap="flat" cmpd="sng" algn="ctr">
                      <a:solidFill>
                        <a:srgbClr val="FFFFFF"/>
                      </a:solidFill>
                      <a:prstDash val="solid"/>
                      <a:round/>
                      <a:headEnd type="none" w="med" len="med"/>
                      <a:tailEnd type="none" w="med" len="med"/>
                    </a:lnR>
                    <a:lnT w="9525" cap="flat" cmpd="sng" algn="ctr">
                      <a:solidFill>
                        <a:srgbClr val="000000"/>
                      </a:solidFill>
                      <a:prstDash val="dot"/>
                      <a:round/>
                      <a:headEnd type="none" w="med" len="med"/>
                      <a:tailEnd type="none" w="med" len="med"/>
                    </a:lnT>
                    <a:lnB w="12059" cap="flat" cmpd="sng" algn="ctr">
                      <a:solidFill>
                        <a:srgbClr val="FFFFFF"/>
                      </a:solidFill>
                      <a:prstDash val="solid"/>
                      <a:round/>
                      <a:headEnd type="none" w="med" len="med"/>
                      <a:tailEnd type="none" w="med" len="med"/>
                    </a:lnB>
                    <a:noFill/>
                  </a:tcPr>
                </a:tc>
                <a:tc>
                  <a:txBody>
                    <a:bodyPr/>
                    <a:lstStyle/>
                    <a:p>
                      <a:pPr fontAlgn="base">
                        <a:lnSpc>
                          <a:spcPts val="2400"/>
                        </a:lnSpc>
                        <a:buNone/>
                      </a:pPr>
                      <a:endParaRPr lang="en-GB" sz="2000">
                        <a:effectLst/>
                        <a:latin typeface="Calibri" panose="020F0502020204030204" pitchFamily="34" charset="0"/>
                      </a:endParaRPr>
                    </a:p>
                  </a:txBody>
                  <a:tcPr anchor="b">
                    <a:lnL w="12059" cap="flat" cmpd="sng" algn="ctr">
                      <a:solidFill>
                        <a:srgbClr val="FFFFFF"/>
                      </a:solidFill>
                      <a:prstDash val="solid"/>
                      <a:round/>
                      <a:headEnd type="none" w="med" len="med"/>
                      <a:tailEnd type="none" w="med" len="med"/>
                    </a:lnL>
                    <a:lnR w="12059" cap="flat" cmpd="sng" algn="ctr">
                      <a:solidFill>
                        <a:srgbClr val="FFFFFF"/>
                      </a:solidFill>
                      <a:prstDash val="solid"/>
                      <a:round/>
                      <a:headEnd type="none" w="med" len="med"/>
                      <a:tailEnd type="none" w="med" len="med"/>
                    </a:lnR>
                    <a:lnT w="12059" cap="flat" cmpd="sng" algn="ctr">
                      <a:solidFill>
                        <a:srgbClr val="FFFFFF"/>
                      </a:solidFill>
                      <a:prstDash val="solid"/>
                      <a:round/>
                      <a:headEnd type="none" w="med" len="med"/>
                      <a:tailEnd type="none" w="med" len="med"/>
                    </a:lnT>
                    <a:lnB w="12059"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610811681"/>
                  </a:ext>
                </a:extLst>
              </a:tr>
              <a:tr h="571500">
                <a:tc>
                  <a:txBody>
                    <a:bodyPr/>
                    <a:lstStyle/>
                    <a:p>
                      <a:pPr fontAlgn="base">
                        <a:lnSpc>
                          <a:spcPts val="1950"/>
                        </a:lnSpc>
                        <a:buNone/>
                      </a:pPr>
                      <a:r>
                        <a:rPr lang="en-GB" sz="1600">
                          <a:effectLst/>
                          <a:latin typeface="Poppins"/>
                        </a:rPr>
                        <a:t>Workforce Race Equality Standard (WRES) Data</a:t>
                      </a:r>
                      <a:endParaRPr lang="en-GB">
                        <a:effectLst/>
                        <a:latin typeface="Poppins"/>
                      </a:endParaRPr>
                    </a:p>
                  </a:txBody>
                  <a:tcPr anchor="b">
                    <a:lnL w="12059" cap="flat" cmpd="sng" algn="ctr">
                      <a:solidFill>
                        <a:srgbClr val="FFFFFF"/>
                      </a:solidFill>
                      <a:prstDash val="solid"/>
                      <a:round/>
                      <a:headEnd type="none" w="med" len="med"/>
                      <a:tailEnd type="none" w="med" len="med"/>
                    </a:lnL>
                    <a:lnR w="12059" cap="flat" cmpd="sng" algn="ctr">
                      <a:solidFill>
                        <a:srgbClr val="FFFFFF"/>
                      </a:solidFill>
                      <a:prstDash val="solid"/>
                      <a:round/>
                      <a:headEnd type="none" w="med" len="med"/>
                      <a:tailEnd type="none" w="med" len="med"/>
                    </a:lnR>
                    <a:lnT w="12059" cap="flat" cmpd="sng" algn="ctr">
                      <a:solidFill>
                        <a:srgbClr val="FFFFFF"/>
                      </a:solidFill>
                      <a:prstDash val="solid"/>
                      <a:round/>
                      <a:headEnd type="none" w="med" len="med"/>
                      <a:tailEnd type="none" w="med" len="med"/>
                    </a:lnT>
                    <a:lnB w="9525" cap="flat" cmpd="sng" algn="ctr">
                      <a:solidFill>
                        <a:srgbClr val="000000"/>
                      </a:solidFill>
                      <a:prstDash val="dot"/>
                      <a:round/>
                      <a:headEnd type="none" w="med" len="med"/>
                      <a:tailEnd type="none" w="med" len="med"/>
                    </a:lnB>
                    <a:noFill/>
                  </a:tcPr>
                </a:tc>
                <a:tc>
                  <a:txBody>
                    <a:bodyPr/>
                    <a:lstStyle/>
                    <a:p>
                      <a:pPr fontAlgn="base">
                        <a:lnSpc>
                          <a:spcPts val="2400"/>
                        </a:lnSpc>
                        <a:buNone/>
                      </a:pPr>
                      <a:r>
                        <a:rPr lang="en-GB" sz="2000">
                          <a:effectLst/>
                          <a:latin typeface="Calibri"/>
                        </a:rPr>
                        <a:t>8</a:t>
                      </a:r>
                    </a:p>
                  </a:txBody>
                  <a:tcPr anchor="b">
                    <a:lnL w="12059" cap="flat" cmpd="sng" algn="ctr">
                      <a:solidFill>
                        <a:srgbClr val="FFFFFF"/>
                      </a:solidFill>
                      <a:prstDash val="solid"/>
                      <a:round/>
                      <a:headEnd type="none" w="med" len="med"/>
                      <a:tailEnd type="none" w="med" len="med"/>
                    </a:lnL>
                    <a:lnR w="12059" cap="flat" cmpd="sng" algn="ctr">
                      <a:solidFill>
                        <a:srgbClr val="FFFFFF"/>
                      </a:solidFill>
                      <a:prstDash val="solid"/>
                      <a:round/>
                      <a:headEnd type="none" w="med" len="med"/>
                      <a:tailEnd type="none" w="med" len="med"/>
                    </a:lnR>
                    <a:lnT w="12059" cap="flat" cmpd="sng" algn="ctr">
                      <a:solidFill>
                        <a:srgbClr val="FFFFFF"/>
                      </a:solidFill>
                      <a:prstDash val="solid"/>
                      <a:round/>
                      <a:headEnd type="none" w="med" len="med"/>
                      <a:tailEnd type="none" w="med" len="med"/>
                    </a:lnT>
                    <a:lnB w="12059"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81049563"/>
                  </a:ext>
                </a:extLst>
              </a:tr>
            </a:tbl>
          </a:graphicData>
        </a:graphic>
      </p:graphicFrame>
    </p:spTree>
    <p:extLst>
      <p:ext uri="{BB962C8B-B14F-4D97-AF65-F5344CB8AC3E}">
        <p14:creationId xmlns:p14="http://schemas.microsoft.com/office/powerpoint/2010/main" val="2127143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A6D8B77-EE82-0A96-E47F-0859713BA0A6}"/>
              </a:ext>
            </a:extLst>
          </p:cNvPr>
          <p:cNvSpPr txBox="1"/>
          <p:nvPr/>
        </p:nvSpPr>
        <p:spPr>
          <a:xfrm>
            <a:off x="396785" y="482520"/>
            <a:ext cx="11184674" cy="3447098"/>
          </a:xfrm>
          <a:prstGeom prst="rect">
            <a:avLst/>
          </a:prstGeom>
          <a:noFill/>
        </p:spPr>
        <p:txBody>
          <a:bodyPr wrap="square" lIns="91440" tIns="45720" rIns="91440" bIns="45720" anchor="t">
            <a:spAutoFit/>
          </a:bodyPr>
          <a:lstStyle/>
          <a:p>
            <a:r>
              <a:rPr lang="en-GB" sz="2400" b="1">
                <a:solidFill>
                  <a:srgbClr val="1E477C"/>
                </a:solidFill>
                <a:effectLst/>
                <a:latin typeface="Poppins"/>
                <a:ea typeface="Times New Roman" panose="02020603050405020304" pitchFamily="18" charset="0"/>
                <a:cs typeface="Poppins"/>
              </a:rPr>
              <a:t>Introduction</a:t>
            </a:r>
            <a:r>
              <a:rPr lang="en-GB" sz="2400" b="1">
                <a:solidFill>
                  <a:srgbClr val="1E477C"/>
                </a:solidFill>
                <a:effectLst/>
                <a:latin typeface="Calibri"/>
                <a:ea typeface="Times New Roman" panose="02020603050405020304" pitchFamily="18" charset="0"/>
                <a:cs typeface="Calibri"/>
              </a:rPr>
              <a:t> </a:t>
            </a:r>
          </a:p>
          <a:p>
            <a:endParaRPr lang="en-GB" sz="1400">
              <a:effectLst/>
              <a:latin typeface="Times New Roman" panose="02020603050405020304" pitchFamily="18" charset="0"/>
              <a:ea typeface="Times New Roman" panose="02020603050405020304" pitchFamily="18" charset="0"/>
            </a:endParaRPr>
          </a:p>
          <a:p>
            <a:r>
              <a:rPr lang="en-GB" sz="1800">
                <a:effectLst/>
                <a:latin typeface="Calibri"/>
                <a:ea typeface="Times New Roman" panose="02020603050405020304" pitchFamily="18" charset="0"/>
                <a:cs typeface="Calibri"/>
              </a:rPr>
              <a:t>The Workforce Race Equality Standard (WRES) is a national framework designed to address and correct inequities, ensuring employees from Black and Minority Ethnic (BME) backgrounds have equal career opportunities and fair treatment in the workplace.</a:t>
            </a:r>
            <a:r>
              <a:rPr lang="en-GB">
                <a:latin typeface="Calibri"/>
                <a:ea typeface="Times New Roman" panose="02020603050405020304" pitchFamily="18" charset="0"/>
                <a:cs typeface="Calibri"/>
              </a:rPr>
              <a:t> ELFT</a:t>
            </a:r>
            <a:r>
              <a:rPr lang="en-GB" sz="1800">
                <a:effectLst/>
                <a:latin typeface="Calibri"/>
                <a:ea typeface="Times New Roman" panose="02020603050405020304" pitchFamily="18" charset="0"/>
                <a:cs typeface="Calibri"/>
              </a:rPr>
              <a:t> is dedicated to fulfilling the WRES requirements and reporting outcomes from all </a:t>
            </a:r>
            <a:r>
              <a:rPr lang="en-GB">
                <a:latin typeface="Calibri"/>
                <a:ea typeface="Times New Roman" panose="02020603050405020304" pitchFamily="18" charset="0"/>
                <a:cs typeface="Calibri"/>
              </a:rPr>
              <a:t>equity</a:t>
            </a:r>
            <a:r>
              <a:rPr lang="en-GB" sz="1800">
                <a:effectLst/>
                <a:latin typeface="Calibri"/>
                <a:ea typeface="Times New Roman" panose="02020603050405020304" pitchFamily="18" charset="0"/>
                <a:cs typeface="Calibri"/>
              </a:rPr>
              <a:t> surveys. We </a:t>
            </a:r>
            <a:r>
              <a:rPr lang="en-GB">
                <a:latin typeface="Calibri"/>
                <a:ea typeface="Times New Roman" panose="02020603050405020304" pitchFamily="18" charset="0"/>
                <a:cs typeface="Calibri"/>
              </a:rPr>
              <a:t>have submitted </a:t>
            </a:r>
            <a:r>
              <a:rPr lang="en-GB" sz="1800">
                <a:effectLst/>
                <a:latin typeface="Calibri"/>
                <a:ea typeface="Times New Roman" panose="02020603050405020304" pitchFamily="18" charset="0"/>
                <a:cs typeface="Calibri"/>
              </a:rPr>
              <a:t>our workforce data to the National Workforce Equality team in </a:t>
            </a:r>
            <a:r>
              <a:rPr lang="en-GB">
                <a:latin typeface="Calibri"/>
                <a:ea typeface="Times New Roman" panose="02020603050405020304" pitchFamily="18" charset="0"/>
                <a:cs typeface="Calibri"/>
              </a:rPr>
              <a:t>May 2025</a:t>
            </a:r>
            <a:r>
              <a:rPr lang="en-GB" sz="1800">
                <a:effectLst/>
                <a:latin typeface="Calibri"/>
                <a:ea typeface="Times New Roman" panose="02020603050405020304" pitchFamily="18" charset="0"/>
                <a:cs typeface="Calibri"/>
              </a:rPr>
              <a:t>, as required. </a:t>
            </a:r>
            <a:endParaRPr lang="en-GB" sz="1800">
              <a:effectLst/>
              <a:latin typeface="Calibri" panose="020F0502020204030204" pitchFamily="34" charset="0"/>
              <a:ea typeface="Times New Roman" panose="02020603050405020304" pitchFamily="18" charset="0"/>
              <a:cs typeface="Calibri"/>
            </a:endParaRPr>
          </a:p>
          <a:p>
            <a:endParaRPr lang="en-GB">
              <a:latin typeface="Times New Roman"/>
              <a:ea typeface="Calibri"/>
              <a:cs typeface="Calibri"/>
            </a:endParaRPr>
          </a:p>
          <a:p>
            <a:r>
              <a:rPr lang="en-GB">
                <a:latin typeface="Calibri"/>
                <a:ea typeface="Calibri"/>
                <a:cs typeface="Calibri"/>
              </a:rPr>
              <a:t>2024 Staff Survey results are labelled 2025 for the year of reporting. All other</a:t>
            </a:r>
            <a:r>
              <a:rPr lang="en-GB" sz="1800">
                <a:effectLst/>
                <a:latin typeface="Calibri"/>
                <a:ea typeface="Calibri"/>
                <a:cs typeface="Calibri"/>
              </a:rPr>
              <a:t> </a:t>
            </a:r>
            <a:r>
              <a:rPr lang="en-GB">
                <a:latin typeface="Calibri"/>
                <a:ea typeface="Calibri"/>
                <a:cs typeface="Calibri"/>
              </a:rPr>
              <a:t>staff information is a snapshot as of 31st March 2025. We have also amended how we monitor our progress to focus more on equity gaps and increasing BME representation relative to the overall workforce. </a:t>
            </a:r>
            <a:r>
              <a:rPr lang="en-GB">
                <a:ea typeface="+mn-lt"/>
                <a:cs typeface="+mn-lt"/>
              </a:rPr>
              <a:t>The equity gap is calculated by difference in experience between BME and white staff compared to previous year. </a:t>
            </a:r>
            <a:endParaRPr lang="en-GB">
              <a:ea typeface="Calibri"/>
              <a:cs typeface="Calibri"/>
            </a:endParaRPr>
          </a:p>
        </p:txBody>
      </p:sp>
      <p:pic>
        <p:nvPicPr>
          <p:cNvPr id="4" name="Picture 3" descr="Logo&#10;&#10;Description automatically generated">
            <a:extLst>
              <a:ext uri="{FF2B5EF4-FFF2-40B4-BE49-F238E27FC236}">
                <a16:creationId xmlns:a16="http://schemas.microsoft.com/office/drawing/2014/main" id="{6330FA16-2D7D-802E-5F96-572AE29E327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36934" y="0"/>
            <a:ext cx="2065020" cy="1148715"/>
          </a:xfrm>
          <a:prstGeom prst="rect">
            <a:avLst/>
          </a:prstGeom>
        </p:spPr>
      </p:pic>
      <p:sp>
        <p:nvSpPr>
          <p:cNvPr id="5" name="Rounded Rectangle 4">
            <a:extLst>
              <a:ext uri="{FF2B5EF4-FFF2-40B4-BE49-F238E27FC236}">
                <a16:creationId xmlns:a16="http://schemas.microsoft.com/office/drawing/2014/main" id="{37F94486-2644-C346-F272-3EE8D41FD553}"/>
              </a:ext>
            </a:extLst>
          </p:cNvPr>
          <p:cNvSpPr/>
          <p:nvPr/>
        </p:nvSpPr>
        <p:spPr>
          <a:xfrm>
            <a:off x="508152" y="4237188"/>
            <a:ext cx="11372889" cy="2379283"/>
          </a:xfrm>
          <a:prstGeom prst="roundRect">
            <a:avLst/>
          </a:prstGeom>
          <a:noFill/>
          <a:ln w="5715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C6FEE492-47D9-4F65-7CAC-BC2350D5EA13}"/>
              </a:ext>
            </a:extLst>
          </p:cNvPr>
          <p:cNvSpPr txBox="1"/>
          <p:nvPr/>
        </p:nvSpPr>
        <p:spPr>
          <a:xfrm>
            <a:off x="656449" y="4396879"/>
            <a:ext cx="10665346" cy="2031325"/>
          </a:xfrm>
          <a:prstGeom prst="rect">
            <a:avLst/>
          </a:prstGeom>
          <a:noFill/>
        </p:spPr>
        <p:txBody>
          <a:bodyPr wrap="square" lIns="91440" tIns="45720" rIns="91440" bIns="45720" anchor="t">
            <a:spAutoFit/>
          </a:bodyPr>
          <a:lstStyle/>
          <a:p>
            <a:r>
              <a:rPr lang="en-GB" sz="1800">
                <a:effectLst/>
              </a:rPr>
              <a:t>To ensure that this report plays a key role in our journey towards becoming anti-discriminatory organisation, we have also aligned WRES actions with four themes to reflect the Trust’s </a:t>
            </a:r>
            <a:r>
              <a:rPr lang="en-GB" sz="1800">
                <a:effectLst/>
                <a:hlinkClick r:id="rId4">
                  <a:extLst>
                    <a:ext uri="{A12FA001-AC4F-418D-AE19-62706E023703}">
                      <ahyp:hlinkClr xmlns:ahyp="http://schemas.microsoft.com/office/drawing/2018/hyperlinkcolor" val="tx"/>
                    </a:ext>
                  </a:extLst>
                </a:hlinkClick>
              </a:rPr>
              <a:t>People Strategy</a:t>
            </a:r>
            <a:r>
              <a:rPr lang="en-GB" sz="1800">
                <a:effectLst/>
              </a:rPr>
              <a:t>, and report to the Equity Programme </a:t>
            </a:r>
            <a:r>
              <a:rPr lang="en-GB"/>
              <a:t>Board</a:t>
            </a:r>
            <a:r>
              <a:rPr lang="en-GB" sz="1800">
                <a:effectLst/>
              </a:rPr>
              <a:t> monthly.</a:t>
            </a:r>
          </a:p>
          <a:p>
            <a:pPr marL="285750" indent="-285750">
              <a:buFont typeface="Arial" panose="020B0604020202020204" pitchFamily="34" charset="0"/>
              <a:buChar char="•"/>
            </a:pPr>
            <a:r>
              <a:rPr lang="en-GB" sz="1800">
                <a:effectLst/>
              </a:rPr>
              <a:t>New Ways of </a:t>
            </a:r>
            <a:r>
              <a:rPr lang="en-GB"/>
              <a:t>Working</a:t>
            </a:r>
            <a:r>
              <a:rPr lang="en-GB" sz="1800">
                <a:effectLst/>
              </a:rPr>
              <a:t> </a:t>
            </a:r>
            <a:endParaRPr lang="en-GB" sz="1800">
              <a:effectLst/>
              <a:ea typeface="Calibri"/>
              <a:cs typeface="Calibri"/>
            </a:endParaRPr>
          </a:p>
          <a:p>
            <a:pPr marL="285750" indent="-285750">
              <a:buFont typeface="Arial" panose="020B0604020202020204" pitchFamily="34" charset="0"/>
              <a:buChar char="•"/>
            </a:pPr>
            <a:r>
              <a:rPr lang="en-GB" sz="1800">
                <a:effectLst/>
              </a:rPr>
              <a:t>Looking After Our People</a:t>
            </a:r>
            <a:endParaRPr lang="en-GB" sz="1800">
              <a:effectLst/>
              <a:ea typeface="Calibri"/>
              <a:cs typeface="Calibri"/>
            </a:endParaRPr>
          </a:p>
          <a:p>
            <a:pPr marL="285750" indent="-285750">
              <a:buFont typeface="Arial" panose="020B0604020202020204" pitchFamily="34" charset="0"/>
              <a:buChar char="•"/>
            </a:pPr>
            <a:r>
              <a:rPr lang="en-GB" sz="1800">
                <a:effectLst/>
              </a:rPr>
              <a:t>Belonging in the NHS </a:t>
            </a:r>
            <a:endParaRPr lang="en-GB" sz="1800">
              <a:effectLst/>
              <a:ea typeface="Calibri"/>
              <a:cs typeface="Calibri"/>
            </a:endParaRPr>
          </a:p>
          <a:p>
            <a:pPr marL="285750" indent="-285750">
              <a:buFont typeface="Arial" panose="020B0604020202020204" pitchFamily="34" charset="0"/>
              <a:buChar char="•"/>
            </a:pPr>
            <a:r>
              <a:rPr lang="en-GB" sz="1800">
                <a:effectLst/>
              </a:rPr>
              <a:t>Growing and Developing for the Future</a:t>
            </a:r>
            <a:endParaRPr lang="en-GB" sz="1800">
              <a:effectLst/>
              <a:ea typeface="Calibri"/>
              <a:cs typeface="Calibri"/>
            </a:endParaRPr>
          </a:p>
        </p:txBody>
      </p:sp>
      <p:sp>
        <p:nvSpPr>
          <p:cNvPr id="2" name="TextBox 1">
            <a:extLst>
              <a:ext uri="{FF2B5EF4-FFF2-40B4-BE49-F238E27FC236}">
                <a16:creationId xmlns:a16="http://schemas.microsoft.com/office/drawing/2014/main" id="{4EE8814A-E9B5-03B8-EAC1-D6B5846C3620}"/>
              </a:ext>
            </a:extLst>
          </p:cNvPr>
          <p:cNvSpPr txBox="1"/>
          <p:nvPr/>
        </p:nvSpPr>
        <p:spPr>
          <a:xfrm>
            <a:off x="11811652" y="6488668"/>
            <a:ext cx="349012" cy="369332"/>
          </a:xfrm>
          <a:prstGeom prst="rect">
            <a:avLst/>
          </a:prstGeom>
          <a:noFill/>
        </p:spPr>
        <p:txBody>
          <a:bodyPr wrap="square">
            <a:spAutoFit/>
          </a:bodyPr>
          <a:lstStyle/>
          <a:p>
            <a:r>
              <a:rPr lang="en-GB" b="1">
                <a:solidFill>
                  <a:srgbClr val="1E477C"/>
                </a:solidFill>
                <a:latin typeface="Poppins"/>
                <a:cs typeface="Poppins"/>
              </a:rPr>
              <a:t>3</a:t>
            </a:r>
            <a:endParaRPr lang="en-GB"/>
          </a:p>
        </p:txBody>
      </p:sp>
    </p:spTree>
    <p:extLst>
      <p:ext uri="{BB962C8B-B14F-4D97-AF65-F5344CB8AC3E}">
        <p14:creationId xmlns:p14="http://schemas.microsoft.com/office/powerpoint/2010/main" val="3391421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6"/>
          <p:cNvSpPr txBox="1"/>
          <p:nvPr/>
        </p:nvSpPr>
        <p:spPr>
          <a:xfrm>
            <a:off x="378582" y="459615"/>
            <a:ext cx="2364618" cy="343043"/>
          </a:xfrm>
          <a:prstGeom prst="rect">
            <a:avLst/>
          </a:prstGeom>
        </p:spPr>
        <p:txBody>
          <a:bodyPr wrap="square" lIns="0" tIns="0" rIns="0" bIns="0" rtlCol="0" anchor="t">
            <a:spAutoFit/>
          </a:bodyPr>
          <a:lstStyle/>
          <a:p>
            <a:pPr>
              <a:lnSpc>
                <a:spcPts val="2519"/>
              </a:lnSpc>
            </a:pPr>
            <a:r>
              <a:rPr lang="en-US" sz="2400" spc="119">
                <a:solidFill>
                  <a:srgbClr val="2B4A9D"/>
                </a:solidFill>
                <a:latin typeface="Poppins ExtraBold"/>
              </a:rPr>
              <a:t>Our People</a:t>
            </a:r>
          </a:p>
        </p:txBody>
      </p:sp>
      <p:pic>
        <p:nvPicPr>
          <p:cNvPr id="8" name="Picture 7" descr="Logo&#10;&#10;Description automatically generated">
            <a:extLst>
              <a:ext uri="{FF2B5EF4-FFF2-40B4-BE49-F238E27FC236}">
                <a16:creationId xmlns:a16="http://schemas.microsoft.com/office/drawing/2014/main" id="{F5F33895-824B-A444-728A-BE93AAC4B0A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23627" y="20499"/>
            <a:ext cx="1978327" cy="1115645"/>
          </a:xfrm>
          <a:prstGeom prst="rect">
            <a:avLst/>
          </a:prstGeom>
        </p:spPr>
      </p:pic>
      <p:sp>
        <p:nvSpPr>
          <p:cNvPr id="11" name="TextBox 10">
            <a:extLst>
              <a:ext uri="{FF2B5EF4-FFF2-40B4-BE49-F238E27FC236}">
                <a16:creationId xmlns:a16="http://schemas.microsoft.com/office/drawing/2014/main" id="{5162ABD8-4BD2-54DD-9D51-7B8CA7EA449C}"/>
              </a:ext>
            </a:extLst>
          </p:cNvPr>
          <p:cNvSpPr txBox="1"/>
          <p:nvPr/>
        </p:nvSpPr>
        <p:spPr>
          <a:xfrm>
            <a:off x="280067" y="927713"/>
            <a:ext cx="6076988" cy="4247317"/>
          </a:xfrm>
          <a:prstGeom prst="rect">
            <a:avLst/>
          </a:prstGeom>
          <a:noFill/>
        </p:spPr>
        <p:txBody>
          <a:bodyPr wrap="square" lIns="91440" tIns="45720" rIns="91440" bIns="45720" anchor="t">
            <a:spAutoFit/>
          </a:bodyPr>
          <a:lstStyle/>
          <a:p>
            <a:r>
              <a:rPr lang="en-GB">
                <a:solidFill>
                  <a:srgbClr val="000000"/>
                </a:solidFill>
                <a:latin typeface="Calibri"/>
                <a:ea typeface="Times New Roman" panose="02020603050405020304" pitchFamily="18" charset="0"/>
                <a:cs typeface="Calibri"/>
              </a:rPr>
              <a:t>At ELFT, 6 out of 10 in our workforce are BME (59%), an increase from 2024 when that figure was 57%. We take great pride in our workforce's ethnic diversity, given the diversity of the populations we serve. </a:t>
            </a:r>
          </a:p>
          <a:p>
            <a:endParaRPr lang="en-GB">
              <a:solidFill>
                <a:srgbClr val="000000"/>
              </a:solidFill>
              <a:latin typeface="Times New Roman"/>
              <a:ea typeface="Calibri"/>
              <a:cs typeface="Calibri"/>
            </a:endParaRPr>
          </a:p>
          <a:p>
            <a:r>
              <a:rPr lang="en-GB">
                <a:solidFill>
                  <a:srgbClr val="000000"/>
                </a:solidFill>
                <a:latin typeface="Calibri"/>
                <a:ea typeface="Calibri"/>
                <a:cs typeface="Calibri"/>
              </a:rPr>
              <a:t>Staff have access to support with career and wellbeing, in addition to resources and networking opportunities through the Trust’s </a:t>
            </a:r>
            <a:r>
              <a:rPr lang="en-GB" err="1">
                <a:solidFill>
                  <a:srgbClr val="000000"/>
                </a:solidFill>
                <a:latin typeface="Calibri"/>
                <a:ea typeface="Calibri"/>
                <a:cs typeface="Calibri"/>
              </a:rPr>
              <a:t>RaCE</a:t>
            </a:r>
            <a:r>
              <a:rPr lang="en-GB">
                <a:solidFill>
                  <a:srgbClr val="000000"/>
                </a:solidFill>
                <a:latin typeface="Calibri"/>
                <a:ea typeface="Calibri"/>
                <a:cs typeface="Calibri"/>
              </a:rPr>
              <a:t> (Race and Culture Equity) Network.</a:t>
            </a:r>
          </a:p>
          <a:p>
            <a:endParaRPr lang="en-GB">
              <a:solidFill>
                <a:srgbClr val="000000"/>
              </a:solidFill>
              <a:latin typeface="Calibri"/>
              <a:ea typeface="Calibri"/>
              <a:cs typeface="Calibri"/>
            </a:endParaRPr>
          </a:p>
          <a:p>
            <a:pPr algn="just"/>
            <a:r>
              <a:rPr lang="en-GB">
                <a:solidFill>
                  <a:srgbClr val="000000"/>
                </a:solidFill>
                <a:latin typeface="Calibri"/>
                <a:ea typeface="Calibri"/>
                <a:cs typeface="Calibri"/>
              </a:rPr>
              <a:t>We understand that true progress lies in integration, hence we strive to make EDI a natural part of our everyday routines and culture. We understand that those who fit within the BME category are not a homogenous group, so we listen to the voices of our diverse workforce when building our plans and initiatives and developing the support we offer.</a:t>
            </a:r>
          </a:p>
        </p:txBody>
      </p:sp>
      <p:sp>
        <p:nvSpPr>
          <p:cNvPr id="5" name="TextBox 4">
            <a:extLst>
              <a:ext uri="{FF2B5EF4-FFF2-40B4-BE49-F238E27FC236}">
                <a16:creationId xmlns:a16="http://schemas.microsoft.com/office/drawing/2014/main" id="{656DA041-ECEB-F460-B4A0-27DAD165F321}"/>
              </a:ext>
            </a:extLst>
          </p:cNvPr>
          <p:cNvSpPr txBox="1"/>
          <p:nvPr/>
        </p:nvSpPr>
        <p:spPr>
          <a:xfrm>
            <a:off x="280068" y="5182653"/>
            <a:ext cx="11331998" cy="923330"/>
          </a:xfrm>
          <a:prstGeom prst="rect">
            <a:avLst/>
          </a:prstGeom>
          <a:noFill/>
        </p:spPr>
        <p:txBody>
          <a:bodyPr wrap="square" lIns="91440" tIns="45720" rIns="91440" bIns="45720" anchor="t">
            <a:spAutoFit/>
          </a:bodyPr>
          <a:lstStyle/>
          <a:p>
            <a:pPr algn="just"/>
            <a:r>
              <a:rPr lang="en-GB">
                <a:effectLst/>
                <a:latin typeface="Calibri"/>
                <a:ea typeface="Times New Roman" panose="02020603050405020304" pitchFamily="18" charset="0"/>
                <a:cs typeface="Calibri"/>
              </a:rPr>
              <a:t>Throughout this report, </a:t>
            </a:r>
            <a:r>
              <a:rPr lang="en-GB">
                <a:latin typeface="Calibri"/>
                <a:ea typeface="Times New Roman" panose="02020603050405020304" pitchFamily="18" charset="0"/>
                <a:cs typeface="Calibri"/>
              </a:rPr>
              <a:t>'BME'</a:t>
            </a:r>
            <a:r>
              <a:rPr lang="en-GB">
                <a:effectLst/>
                <a:latin typeface="Calibri"/>
                <a:ea typeface="Times New Roman" panose="02020603050405020304" pitchFamily="18" charset="0"/>
                <a:cs typeface="Calibri"/>
              </a:rPr>
              <a:t> refers to staff from any ethnicity group other than 'White'. While ELFT uses terms like </a:t>
            </a:r>
            <a:r>
              <a:rPr lang="en-GB">
                <a:latin typeface="Calibri"/>
                <a:ea typeface="Times New Roman" panose="02020603050405020304" pitchFamily="18" charset="0"/>
                <a:cs typeface="Calibri"/>
              </a:rPr>
              <a:t>'racialised', 'ethnically</a:t>
            </a:r>
            <a:r>
              <a:rPr lang="en-GB">
                <a:effectLst/>
                <a:latin typeface="Calibri"/>
                <a:ea typeface="Times New Roman" panose="02020603050405020304" pitchFamily="18" charset="0"/>
                <a:cs typeface="Calibri"/>
              </a:rPr>
              <a:t> diverse</a:t>
            </a:r>
            <a:r>
              <a:rPr lang="en-GB">
                <a:latin typeface="Calibri"/>
                <a:ea typeface="Times New Roman" panose="02020603050405020304" pitchFamily="18" charset="0"/>
                <a:cs typeface="Calibri"/>
              </a:rPr>
              <a:t>'</a:t>
            </a:r>
            <a:r>
              <a:rPr lang="en-GB">
                <a:effectLst/>
                <a:latin typeface="Calibri"/>
                <a:ea typeface="Times New Roman" panose="02020603050405020304" pitchFamily="18" charset="0"/>
                <a:cs typeface="Calibri"/>
              </a:rPr>
              <a:t> and </a:t>
            </a:r>
            <a:r>
              <a:rPr lang="en-GB">
                <a:latin typeface="Calibri"/>
                <a:ea typeface="Times New Roman" panose="02020603050405020304" pitchFamily="18" charset="0"/>
                <a:cs typeface="Calibri"/>
              </a:rPr>
              <a:t>'Global</a:t>
            </a:r>
            <a:r>
              <a:rPr lang="en-GB">
                <a:effectLst/>
                <a:latin typeface="Calibri"/>
                <a:ea typeface="Times New Roman" panose="02020603050405020304" pitchFamily="18" charset="0"/>
                <a:cs typeface="Calibri"/>
              </a:rPr>
              <a:t> </a:t>
            </a:r>
            <a:r>
              <a:rPr lang="en-GB">
                <a:latin typeface="Calibri"/>
                <a:ea typeface="Times New Roman" panose="02020603050405020304" pitchFamily="18" charset="0"/>
                <a:cs typeface="Calibri"/>
              </a:rPr>
              <a:t>Majority',</a:t>
            </a:r>
            <a:r>
              <a:rPr lang="en-GB">
                <a:effectLst/>
                <a:latin typeface="Calibri"/>
                <a:ea typeface="Times New Roman" panose="02020603050405020304" pitchFamily="18" charset="0"/>
                <a:cs typeface="Calibri"/>
              </a:rPr>
              <a:t> the WRES data and national reports use </a:t>
            </a:r>
            <a:r>
              <a:rPr lang="en-GB">
                <a:latin typeface="Calibri"/>
                <a:ea typeface="Times New Roman" panose="02020603050405020304" pitchFamily="18" charset="0"/>
                <a:cs typeface="Calibri"/>
              </a:rPr>
              <a:t>BME for consistency, and to ensure accuracy in national benchmarking.</a:t>
            </a:r>
          </a:p>
        </p:txBody>
      </p:sp>
      <p:sp>
        <p:nvSpPr>
          <p:cNvPr id="2" name="TextBox 1">
            <a:extLst>
              <a:ext uri="{FF2B5EF4-FFF2-40B4-BE49-F238E27FC236}">
                <a16:creationId xmlns:a16="http://schemas.microsoft.com/office/drawing/2014/main" id="{6E50D2F7-DDD1-43D8-E430-31774CF8B307}"/>
              </a:ext>
            </a:extLst>
          </p:cNvPr>
          <p:cNvSpPr txBox="1"/>
          <p:nvPr/>
        </p:nvSpPr>
        <p:spPr>
          <a:xfrm>
            <a:off x="6665310" y="1903757"/>
            <a:ext cx="4614955"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600" b="1">
                <a:solidFill>
                  <a:schemeClr val="accent1">
                    <a:lumMod val="75000"/>
                  </a:schemeClr>
                </a:solidFill>
                <a:latin typeface="Poppins ExtraBold"/>
                <a:cs typeface="Calibri"/>
              </a:rPr>
              <a:t>% OF BME STAFF</a:t>
            </a:r>
            <a:endParaRPr lang="en-US" sz="3600">
              <a:solidFill>
                <a:schemeClr val="accent1">
                  <a:lumMod val="75000"/>
                </a:schemeClr>
              </a:solidFill>
              <a:ea typeface="Calibri"/>
              <a:cs typeface="Calibri"/>
            </a:endParaRPr>
          </a:p>
        </p:txBody>
      </p:sp>
      <p:sp>
        <p:nvSpPr>
          <p:cNvPr id="3" name="TextBox 2">
            <a:extLst>
              <a:ext uri="{FF2B5EF4-FFF2-40B4-BE49-F238E27FC236}">
                <a16:creationId xmlns:a16="http://schemas.microsoft.com/office/drawing/2014/main" id="{CB7C6CEE-547A-105F-9386-51F59352142C}"/>
              </a:ext>
            </a:extLst>
          </p:cNvPr>
          <p:cNvSpPr txBox="1"/>
          <p:nvPr/>
        </p:nvSpPr>
        <p:spPr>
          <a:xfrm>
            <a:off x="6983470" y="2794397"/>
            <a:ext cx="2230409" cy="14465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400" b="1">
                <a:solidFill>
                  <a:srgbClr val="002060"/>
                </a:solidFill>
                <a:latin typeface="Poppins"/>
                <a:cs typeface="Calibri"/>
              </a:rPr>
              <a:t>2024:</a:t>
            </a:r>
            <a:endParaRPr lang="en-US" sz="4400">
              <a:solidFill>
                <a:srgbClr val="002060"/>
              </a:solidFill>
              <a:latin typeface="Calibri" panose="020F0502020204030204"/>
              <a:ea typeface="Calibri"/>
              <a:cs typeface="Calibri"/>
            </a:endParaRPr>
          </a:p>
          <a:p>
            <a:pPr algn="ctr"/>
            <a:r>
              <a:rPr lang="en-US" sz="4400">
                <a:solidFill>
                  <a:srgbClr val="002060"/>
                </a:solidFill>
                <a:latin typeface="Poppins"/>
                <a:cs typeface="Calibri"/>
              </a:rPr>
              <a:t>57.4%</a:t>
            </a:r>
            <a:endParaRPr lang="en-US">
              <a:solidFill>
                <a:srgbClr val="002060"/>
              </a:solidFill>
            </a:endParaRPr>
          </a:p>
        </p:txBody>
      </p:sp>
      <p:sp>
        <p:nvSpPr>
          <p:cNvPr id="7" name="TextBox 6">
            <a:extLst>
              <a:ext uri="{FF2B5EF4-FFF2-40B4-BE49-F238E27FC236}">
                <a16:creationId xmlns:a16="http://schemas.microsoft.com/office/drawing/2014/main" id="{F44BC64A-81DB-D550-3E98-C9A5BF9E9579}"/>
              </a:ext>
            </a:extLst>
          </p:cNvPr>
          <p:cNvSpPr txBox="1"/>
          <p:nvPr/>
        </p:nvSpPr>
        <p:spPr>
          <a:xfrm>
            <a:off x="9065965" y="2796606"/>
            <a:ext cx="1982759" cy="14465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400" b="1">
                <a:solidFill>
                  <a:srgbClr val="0070C0"/>
                </a:solidFill>
                <a:latin typeface="Poppins"/>
                <a:cs typeface="Calibri"/>
              </a:rPr>
              <a:t>2025:</a:t>
            </a:r>
            <a:endParaRPr lang="en-US" sz="4400">
              <a:solidFill>
                <a:srgbClr val="0070C0"/>
              </a:solidFill>
              <a:latin typeface="Calibri" panose="020F0502020204030204"/>
              <a:ea typeface="Calibri"/>
              <a:cs typeface="Calibri"/>
            </a:endParaRPr>
          </a:p>
          <a:p>
            <a:pPr algn="ctr"/>
            <a:r>
              <a:rPr lang="en-US" sz="4400">
                <a:solidFill>
                  <a:srgbClr val="0070C0"/>
                </a:solidFill>
                <a:latin typeface="Poppins"/>
                <a:cs typeface="Calibri"/>
              </a:rPr>
              <a:t>59.2%</a:t>
            </a:r>
            <a:endParaRPr lang="en-US">
              <a:solidFill>
                <a:srgbClr val="0070C0"/>
              </a:solidFill>
            </a:endParaRPr>
          </a:p>
        </p:txBody>
      </p:sp>
      <p:sp>
        <p:nvSpPr>
          <p:cNvPr id="9" name="TextBox 8">
            <a:extLst>
              <a:ext uri="{FF2B5EF4-FFF2-40B4-BE49-F238E27FC236}">
                <a16:creationId xmlns:a16="http://schemas.microsoft.com/office/drawing/2014/main" id="{6BBE74F3-E7BD-8E2C-5A09-DC566A1F146B}"/>
              </a:ext>
            </a:extLst>
          </p:cNvPr>
          <p:cNvSpPr txBox="1"/>
          <p:nvPr/>
        </p:nvSpPr>
        <p:spPr>
          <a:xfrm>
            <a:off x="11752942" y="6468169"/>
            <a:ext cx="349012" cy="369332"/>
          </a:xfrm>
          <a:prstGeom prst="rect">
            <a:avLst/>
          </a:prstGeom>
          <a:noFill/>
        </p:spPr>
        <p:txBody>
          <a:bodyPr wrap="square">
            <a:spAutoFit/>
          </a:bodyPr>
          <a:lstStyle/>
          <a:p>
            <a:r>
              <a:rPr lang="en-GB" b="1">
                <a:solidFill>
                  <a:srgbClr val="1E477C"/>
                </a:solidFill>
                <a:latin typeface="Poppins"/>
                <a:cs typeface="Poppins"/>
              </a:rPr>
              <a:t>4</a:t>
            </a:r>
            <a:endParaRPr lang="en-GB"/>
          </a:p>
        </p:txBody>
      </p:sp>
    </p:spTree>
    <p:extLst>
      <p:ext uri="{BB962C8B-B14F-4D97-AF65-F5344CB8AC3E}">
        <p14:creationId xmlns:p14="http://schemas.microsoft.com/office/powerpoint/2010/main" val="1848626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A6D8B77-EE82-0A96-E47F-0859713BA0A6}"/>
              </a:ext>
            </a:extLst>
          </p:cNvPr>
          <p:cNvSpPr txBox="1"/>
          <p:nvPr/>
        </p:nvSpPr>
        <p:spPr>
          <a:xfrm>
            <a:off x="286188" y="1101232"/>
            <a:ext cx="11184674" cy="1200329"/>
          </a:xfrm>
          <a:prstGeom prst="rect">
            <a:avLst/>
          </a:prstGeom>
          <a:noFill/>
        </p:spPr>
        <p:txBody>
          <a:bodyPr wrap="square" lIns="91440" tIns="45720" rIns="91440" bIns="45720" anchor="t">
            <a:spAutoFit/>
          </a:bodyPr>
          <a:lstStyle/>
          <a:p>
            <a:r>
              <a:rPr lang="en-GB">
                <a:effectLst/>
                <a:latin typeface="Calibri"/>
                <a:ea typeface="Times New Roman" panose="02020603050405020304" pitchFamily="18" charset="0"/>
                <a:cs typeface="Calibri"/>
              </a:rPr>
              <a:t>The Trust have submitted the Workforce Race Equality Standard (WRES) data since its implementation in 2018/19. The WRES is a requirement for NHS commissioners and NHS healthcare providers including independent organisations, through the NHS standard contract.</a:t>
            </a:r>
            <a:r>
              <a:rPr lang="en-GB">
                <a:latin typeface="Calibri"/>
                <a:ea typeface="Times New Roman" panose="02020603050405020304" pitchFamily="18" charset="0"/>
                <a:cs typeface="Calibri"/>
              </a:rPr>
              <a:t> </a:t>
            </a:r>
            <a:r>
              <a:rPr lang="en-GB">
                <a:effectLst/>
                <a:latin typeface="Calibri"/>
                <a:ea typeface="Times New Roman" panose="02020603050405020304" pitchFamily="18" charset="0"/>
                <a:cs typeface="Calibri"/>
              </a:rPr>
              <a:t>The purpose </a:t>
            </a:r>
            <a:r>
              <a:rPr lang="en-GB">
                <a:latin typeface="Calibri"/>
                <a:ea typeface="Times New Roman" panose="02020603050405020304" pitchFamily="18" charset="0"/>
                <a:cs typeface="Calibri"/>
              </a:rPr>
              <a:t>of</a:t>
            </a:r>
            <a:r>
              <a:rPr lang="en-GB">
                <a:effectLst/>
                <a:latin typeface="Calibri"/>
                <a:ea typeface="Times New Roman" panose="02020603050405020304" pitchFamily="18" charset="0"/>
                <a:cs typeface="Calibri"/>
              </a:rPr>
              <a:t> WRES is to identify inequity and agree action to ensure </a:t>
            </a:r>
            <a:r>
              <a:rPr lang="en-GB">
                <a:latin typeface="Calibri"/>
                <a:ea typeface="Times New Roman" panose="02020603050405020304" pitchFamily="18" charset="0"/>
                <a:cs typeface="Calibri"/>
              </a:rPr>
              <a:t>BME employees</a:t>
            </a:r>
            <a:r>
              <a:rPr lang="en-GB">
                <a:effectLst/>
                <a:latin typeface="Calibri"/>
                <a:ea typeface="Times New Roman" panose="02020603050405020304" pitchFamily="18" charset="0"/>
                <a:cs typeface="Calibri"/>
              </a:rPr>
              <a:t> have equal access to career opportunities and receive fair treatment in the workplace.</a:t>
            </a:r>
          </a:p>
        </p:txBody>
      </p:sp>
      <p:pic>
        <p:nvPicPr>
          <p:cNvPr id="4" name="Picture 3" descr="Logo&#10;&#10;Description automatically generated">
            <a:extLst>
              <a:ext uri="{FF2B5EF4-FFF2-40B4-BE49-F238E27FC236}">
                <a16:creationId xmlns:a16="http://schemas.microsoft.com/office/drawing/2014/main" id="{6330FA16-2D7D-802E-5F96-572AE29E327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36934" y="0"/>
            <a:ext cx="2065020" cy="1148715"/>
          </a:xfrm>
          <a:prstGeom prst="rect">
            <a:avLst/>
          </a:prstGeom>
        </p:spPr>
      </p:pic>
      <p:graphicFrame>
        <p:nvGraphicFramePr>
          <p:cNvPr id="6" name="Table 5">
            <a:extLst>
              <a:ext uri="{FF2B5EF4-FFF2-40B4-BE49-F238E27FC236}">
                <a16:creationId xmlns:a16="http://schemas.microsoft.com/office/drawing/2014/main" id="{0C71AA49-BE2B-2041-4CCB-42CE41FC01CA}"/>
              </a:ext>
            </a:extLst>
          </p:cNvPr>
          <p:cNvGraphicFramePr>
            <a:graphicFrameLocks noGrp="1"/>
          </p:cNvGraphicFramePr>
          <p:nvPr/>
        </p:nvGraphicFramePr>
        <p:xfrm>
          <a:off x="399283" y="2300495"/>
          <a:ext cx="11419699" cy="4168136"/>
        </p:xfrm>
        <a:graphic>
          <a:graphicData uri="http://schemas.openxmlformats.org/drawingml/2006/table">
            <a:tbl>
              <a:tblPr firstRow="1" firstCol="1" bandRow="1">
                <a:tableStyleId>{5C22544A-7EE6-4342-B048-85BDC9FD1C3A}</a:tableStyleId>
              </a:tblPr>
              <a:tblGrid>
                <a:gridCol w="713601">
                  <a:extLst>
                    <a:ext uri="{9D8B030D-6E8A-4147-A177-3AD203B41FA5}">
                      <a16:colId xmlns:a16="http://schemas.microsoft.com/office/drawing/2014/main" val="1574061684"/>
                    </a:ext>
                  </a:extLst>
                </a:gridCol>
                <a:gridCol w="10706098">
                  <a:extLst>
                    <a:ext uri="{9D8B030D-6E8A-4147-A177-3AD203B41FA5}">
                      <a16:colId xmlns:a16="http://schemas.microsoft.com/office/drawing/2014/main" val="201698648"/>
                    </a:ext>
                  </a:extLst>
                </a:gridCol>
              </a:tblGrid>
              <a:tr h="361950">
                <a:tc>
                  <a:txBody>
                    <a:bodyPr/>
                    <a:lstStyle/>
                    <a:p>
                      <a:pPr fontAlgn="base"/>
                      <a:r>
                        <a:rPr lang="en-US" sz="1800" b="1">
                          <a:solidFill>
                            <a:srgbClr val="FFFFFF"/>
                          </a:solidFill>
                          <a:effectLst/>
                          <a:latin typeface="Calibri"/>
                          <a:ea typeface="Times New Roman" panose="02020603050405020304" pitchFamily="18" charset="0"/>
                          <a:cs typeface="Calibri"/>
                        </a:rPr>
                        <a:t>Metric</a:t>
                      </a:r>
                      <a:endParaRPr lang="en-US" sz="1800">
                        <a:effectLst/>
                        <a:latin typeface="Calibri"/>
                        <a:cs typeface="Calibri"/>
                      </a:endParaRPr>
                    </a:p>
                  </a:txBody>
                  <a:tcPr marL="9525" marR="9525" marT="9525" marB="95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4472C4"/>
                    </a:solidFill>
                  </a:tcPr>
                </a:tc>
                <a:tc>
                  <a:txBody>
                    <a:bodyPr/>
                    <a:lstStyle/>
                    <a:p>
                      <a:pPr fontAlgn="base"/>
                      <a:r>
                        <a:rPr lang="en-US" sz="1800" b="1">
                          <a:solidFill>
                            <a:srgbClr val="FFFFFF"/>
                          </a:solidFill>
                          <a:effectLst/>
                          <a:latin typeface="Calibri"/>
                          <a:ea typeface="Times New Roman" panose="02020603050405020304" pitchFamily="18" charset="0"/>
                          <a:cs typeface="Calibri"/>
                        </a:rPr>
                        <a:t>Key findings</a:t>
                      </a:r>
                      <a:endParaRPr lang="en-US" sz="1800">
                        <a:effectLst/>
                        <a:latin typeface="Calibri"/>
                        <a:cs typeface="Calibri"/>
                      </a:endParaRPr>
                    </a:p>
                  </a:txBody>
                  <a:tcPr marL="9525" marR="9525" marT="9525" marB="952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2520868132"/>
                  </a:ext>
                </a:extLst>
              </a:tr>
              <a:tr h="361950">
                <a:tc>
                  <a:txBody>
                    <a:bodyPr/>
                    <a:lstStyle/>
                    <a:p>
                      <a:pPr algn="ctr" fontAlgn="base"/>
                      <a:r>
                        <a:rPr lang="en-US" sz="1400">
                          <a:solidFill>
                            <a:srgbClr val="000000"/>
                          </a:solidFill>
                          <a:effectLst/>
                          <a:latin typeface="Calibri"/>
                          <a:ea typeface="Times New Roman" panose="02020603050405020304" pitchFamily="18" charset="0"/>
                          <a:cs typeface="Calibri"/>
                        </a:rPr>
                        <a:t>1</a:t>
                      </a:r>
                      <a:endParaRPr lang="en-US" sz="1400">
                        <a:effectLst/>
                        <a:latin typeface="Calibri"/>
                        <a:cs typeface="Calibri"/>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marL="0" indent="0" algn="l" fontAlgn="base">
                        <a:buNone/>
                      </a:pPr>
                      <a:r>
                        <a:rPr lang="en-US" sz="1400" b="0" i="0" u="none" strike="noStrike" noProof="0">
                          <a:solidFill>
                            <a:srgbClr val="000000"/>
                          </a:solidFill>
                          <a:effectLst/>
                          <a:latin typeface="Calibri"/>
                        </a:rPr>
                        <a:t>The Trust's BME workforce is 59%. </a:t>
                      </a:r>
                      <a:endParaRPr lang="en-US" sz="1400"/>
                    </a:p>
                    <a:p>
                      <a:pPr marL="285750" lvl="0" indent="-285750" algn="l">
                        <a:buFont typeface="Arial"/>
                        <a:buChar char="•"/>
                      </a:pPr>
                      <a:r>
                        <a:rPr lang="en-US" sz="1400" b="0" i="0" u="none" strike="noStrike" noProof="0">
                          <a:solidFill>
                            <a:srgbClr val="000000"/>
                          </a:solidFill>
                          <a:effectLst/>
                          <a:latin typeface="Calibri"/>
                        </a:rPr>
                        <a:t>BME staff are overrepresented across </a:t>
                      </a:r>
                      <a:r>
                        <a:rPr lang="en-US" sz="1400" b="0" i="0" u="none" strike="noStrike" noProof="0" err="1">
                          <a:solidFill>
                            <a:srgbClr val="000000"/>
                          </a:solidFill>
                          <a:effectLst/>
                          <a:latin typeface="Calibri"/>
                        </a:rPr>
                        <a:t>AfC</a:t>
                      </a:r>
                      <a:r>
                        <a:rPr lang="en-US" sz="1400" b="0" i="0" u="none" strike="noStrike" noProof="0">
                          <a:solidFill>
                            <a:srgbClr val="000000"/>
                          </a:solidFill>
                          <a:effectLst/>
                          <a:latin typeface="Calibri"/>
                        </a:rPr>
                        <a:t> Band 1-7, and underrepresented in Band 8a-VSM in both Clinical and Non-Clinical roles. </a:t>
                      </a:r>
                      <a:endParaRPr lang="en-US" sz="1400"/>
                    </a:p>
                    <a:p>
                      <a:pPr marL="285750" lvl="0" indent="-285750" algn="l">
                        <a:buFont typeface="Arial"/>
                        <a:buChar char="•"/>
                      </a:pPr>
                      <a:r>
                        <a:rPr lang="en-US" sz="1400">
                          <a:solidFill>
                            <a:srgbClr val="000000"/>
                          </a:solidFill>
                          <a:effectLst/>
                          <a:latin typeface="Calibri"/>
                          <a:cs typeface="Calibri"/>
                        </a:rPr>
                        <a:t>BME representation in Medical and Dental Consultants and Trainees is below the workforce average. </a:t>
                      </a: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729127369"/>
                  </a:ext>
                </a:extLst>
              </a:tr>
              <a:tr h="361950">
                <a:tc>
                  <a:txBody>
                    <a:bodyPr/>
                    <a:lstStyle/>
                    <a:p>
                      <a:pPr lvl="0" algn="ctr">
                        <a:buNone/>
                      </a:pPr>
                      <a:r>
                        <a:rPr lang="en-US" sz="1400">
                          <a:solidFill>
                            <a:srgbClr val="000000"/>
                          </a:solidFill>
                          <a:effectLst/>
                          <a:latin typeface="Calibri"/>
                          <a:cs typeface="Calibri"/>
                        </a:rPr>
                        <a:t>2</a:t>
                      </a:r>
                    </a:p>
                  </a:txBody>
                  <a:tcPr marL="9524" marR="9524" marT="9524" marB="9524" anchor="ctr">
                    <a:lnL w="12700">
                      <a:solidFill>
                        <a:srgbClr val="FFFFFF"/>
                      </a:solidFill>
                    </a:lnL>
                    <a:lnR w="12700">
                      <a:solidFill>
                        <a:srgbClr val="FFFFFF"/>
                      </a:solidFill>
                    </a:lnR>
                    <a:lnT w="12700" cap="flat" cmpd="sng" algn="ctr">
                      <a:solidFill>
                        <a:srgbClr val="FFFFFF"/>
                      </a:solidFill>
                      <a:prstDash val="solid"/>
                      <a:round/>
                      <a:headEnd type="none" w="med" len="med"/>
                      <a:tailEnd type="none" w="med" len="med"/>
                    </a:lnT>
                    <a:lnB w="12700">
                      <a:solidFill>
                        <a:srgbClr val="FFFFFF"/>
                      </a:solidFill>
                    </a:lnB>
                    <a:solidFill>
                      <a:srgbClr val="DAE3F3"/>
                    </a:solidFill>
                  </a:tcPr>
                </a:tc>
                <a:tc>
                  <a:txBody>
                    <a:bodyPr/>
                    <a:lstStyle/>
                    <a:p>
                      <a:pPr marL="0" lvl="0" indent="0" algn="l">
                        <a:buNone/>
                      </a:pPr>
                      <a:r>
                        <a:rPr lang="en-US" sz="1400">
                          <a:solidFill>
                            <a:srgbClr val="000000"/>
                          </a:solidFill>
                          <a:effectLst/>
                          <a:latin typeface="Calibri"/>
                          <a:cs typeface="Calibri"/>
                        </a:rPr>
                        <a:t>Likelihood of white staff being appointed from shortlisting compared to BME staff across all posts declined from 1.25 to 1.48 times more likely.</a:t>
                      </a:r>
                    </a:p>
                  </a:txBody>
                  <a:tcPr marL="9524" marR="9524" marT="9524" marB="9524" anchor="ctr">
                    <a:lnL w="12700">
                      <a:solidFill>
                        <a:srgbClr val="FFFFFF"/>
                      </a:solidFill>
                    </a:lnL>
                    <a:lnR w="12700">
                      <a:solidFill>
                        <a:srgbClr val="FFFFFF"/>
                      </a:solidFill>
                    </a:lnR>
                    <a:lnT w="12700" cap="flat" cmpd="sng" algn="ctr">
                      <a:solidFill>
                        <a:srgbClr val="FFFFFF"/>
                      </a:solidFill>
                      <a:prstDash val="solid"/>
                      <a:round/>
                      <a:headEnd type="none" w="med" len="med"/>
                      <a:tailEnd type="none" w="med" len="med"/>
                    </a:lnT>
                    <a:lnB w="12700">
                      <a:solidFill>
                        <a:srgbClr val="FFFFFF"/>
                      </a:solidFill>
                    </a:lnB>
                    <a:solidFill>
                      <a:srgbClr val="DAE3F3"/>
                    </a:solidFill>
                  </a:tcPr>
                </a:tc>
                <a:extLst>
                  <a:ext uri="{0D108BD9-81ED-4DB2-BD59-A6C34878D82A}">
                    <a16:rowId xmlns:a16="http://schemas.microsoft.com/office/drawing/2014/main" val="2156475700"/>
                  </a:ext>
                </a:extLst>
              </a:tr>
              <a:tr h="361950">
                <a:tc>
                  <a:txBody>
                    <a:bodyPr/>
                    <a:lstStyle/>
                    <a:p>
                      <a:pPr algn="ctr" fontAlgn="base"/>
                      <a:r>
                        <a:rPr lang="en-US" sz="1400">
                          <a:solidFill>
                            <a:schemeClr val="bg1"/>
                          </a:solidFill>
                          <a:effectLst/>
                          <a:latin typeface="Calibri"/>
                          <a:ea typeface="Times New Roman" panose="02020603050405020304" pitchFamily="18" charset="0"/>
                          <a:cs typeface="Calibri"/>
                        </a:rPr>
                        <a:t>3</a:t>
                      </a:r>
                      <a:endParaRPr lang="en-US" sz="1400">
                        <a:solidFill>
                          <a:schemeClr val="bg1"/>
                        </a:solidFill>
                        <a:effectLst/>
                        <a:latin typeface="Calibri"/>
                        <a:cs typeface="Calibri"/>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00000"/>
                    </a:solidFill>
                  </a:tcPr>
                </a:tc>
                <a:tc>
                  <a:txBody>
                    <a:bodyPr/>
                    <a:lstStyle/>
                    <a:p>
                      <a:pPr algn="l" fontAlgn="base"/>
                      <a:r>
                        <a:rPr lang="en-US" sz="1400">
                          <a:solidFill>
                            <a:srgbClr val="000000"/>
                          </a:solidFill>
                          <a:effectLst/>
                          <a:latin typeface="Calibri"/>
                          <a:ea typeface="Times New Roman" panose="02020603050405020304" pitchFamily="18" charset="0"/>
                          <a:cs typeface="Calibri"/>
                        </a:rPr>
                        <a:t>BME staff 5.02 times more likely to enter formal disciplinary process compared to white staff, more than doubling since 2024.</a:t>
                      </a:r>
                      <a:endParaRPr lang="en-US" sz="1400">
                        <a:effectLst/>
                        <a:latin typeface="Calibri"/>
                        <a:cs typeface="Calibri"/>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3859515505"/>
                  </a:ext>
                </a:extLst>
              </a:tr>
              <a:tr h="361950">
                <a:tc>
                  <a:txBody>
                    <a:bodyPr/>
                    <a:lstStyle/>
                    <a:p>
                      <a:pPr lvl="0" algn="ctr">
                        <a:buNone/>
                      </a:pPr>
                      <a:r>
                        <a:rPr lang="en-US" sz="1400">
                          <a:solidFill>
                            <a:srgbClr val="000000"/>
                          </a:solidFill>
                          <a:effectLst/>
                          <a:latin typeface="Calibri"/>
                          <a:cs typeface="Calibri"/>
                        </a:rPr>
                        <a:t>4</a:t>
                      </a:r>
                    </a:p>
                  </a:txBody>
                  <a:tcPr marL="9524" marR="9524" marT="9524" marB="9524" anchor="ctr">
                    <a:lnL w="12700">
                      <a:solidFill>
                        <a:srgbClr val="FFFFFF"/>
                      </a:solidFill>
                    </a:lnL>
                    <a:lnR w="12700">
                      <a:solidFill>
                        <a:srgbClr val="FFFFFF"/>
                      </a:solidFill>
                    </a:lnR>
                    <a:lnT w="12700">
                      <a:solidFill>
                        <a:srgbClr val="FFFFFF"/>
                      </a:solidFill>
                    </a:lnT>
                    <a:lnB w="12700">
                      <a:solidFill>
                        <a:srgbClr val="FFFFFF"/>
                      </a:solidFill>
                    </a:lnB>
                    <a:solidFill>
                      <a:srgbClr val="DAE3F3"/>
                    </a:solidFill>
                  </a:tcPr>
                </a:tc>
                <a:tc>
                  <a:txBody>
                    <a:bodyPr/>
                    <a:lstStyle/>
                    <a:p>
                      <a:pPr lvl="0" algn="l">
                        <a:buNone/>
                      </a:pPr>
                      <a:r>
                        <a:rPr lang="en-US" sz="1400">
                          <a:solidFill>
                            <a:srgbClr val="000000"/>
                          </a:solidFill>
                          <a:effectLst/>
                          <a:latin typeface="Calibri"/>
                          <a:cs typeface="Calibri"/>
                        </a:rPr>
                        <a:t>Likelihood of BME staff accessing non-mandatory training and Continuous Professional Development compared to white staff is 0.81. This overrepresentation conflicts with lower BME satisfaction rate in career progression opportunities.</a:t>
                      </a:r>
                    </a:p>
                  </a:txBody>
                  <a:tcPr marL="9524" marR="9524" marT="9524" marB="9524" anchor="ctr">
                    <a:lnL w="12700">
                      <a:solidFill>
                        <a:srgbClr val="FFFFFF"/>
                      </a:solidFill>
                    </a:lnL>
                    <a:lnR w="12700">
                      <a:solidFill>
                        <a:srgbClr val="FFFFFF"/>
                      </a:solidFill>
                    </a:lnR>
                    <a:lnT w="12700">
                      <a:solidFill>
                        <a:srgbClr val="FFFFFF"/>
                      </a:solidFill>
                    </a:lnT>
                    <a:lnB w="12700">
                      <a:solidFill>
                        <a:srgbClr val="FFFFFF"/>
                      </a:solidFill>
                    </a:lnB>
                    <a:solidFill>
                      <a:srgbClr val="DAE3F3"/>
                    </a:solidFill>
                  </a:tcPr>
                </a:tc>
                <a:extLst>
                  <a:ext uri="{0D108BD9-81ED-4DB2-BD59-A6C34878D82A}">
                    <a16:rowId xmlns:a16="http://schemas.microsoft.com/office/drawing/2014/main" val="4032688931"/>
                  </a:ext>
                </a:extLst>
              </a:tr>
              <a:tr h="361950">
                <a:tc>
                  <a:txBody>
                    <a:bodyPr/>
                    <a:lstStyle/>
                    <a:p>
                      <a:pPr algn="ctr" fontAlgn="base"/>
                      <a:r>
                        <a:rPr lang="en-US" sz="1400">
                          <a:solidFill>
                            <a:srgbClr val="000000"/>
                          </a:solidFill>
                          <a:effectLst/>
                          <a:latin typeface="Calibri"/>
                          <a:cs typeface="Calibri"/>
                        </a:rPr>
                        <a:t>5</a:t>
                      </a:r>
                      <a:endParaRPr lang="en-US" sz="1400">
                        <a:effectLst/>
                        <a:latin typeface="Calibri"/>
                        <a:cs typeface="Calibri"/>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lvl="0" algn="l">
                        <a:buNone/>
                      </a:pPr>
                      <a:r>
                        <a:rPr lang="en-US" sz="1400">
                          <a:solidFill>
                            <a:srgbClr val="000000"/>
                          </a:solidFill>
                          <a:effectLst/>
                          <a:latin typeface="Calibri"/>
                          <a:cs typeface="Calibri"/>
                        </a:rPr>
                        <a:t>30.5% of BME staff experienced bullying and harassment from patients, improved from 33% in 2024; equity gap narrowed.</a:t>
                      </a:r>
                      <a:endParaRPr lang="en-US" sz="1400"/>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265404472"/>
                  </a:ext>
                </a:extLst>
              </a:tr>
              <a:tr h="361950">
                <a:tc>
                  <a:txBody>
                    <a:bodyPr/>
                    <a:lstStyle/>
                    <a:p>
                      <a:pPr lvl="0" algn="ctr">
                        <a:buNone/>
                      </a:pPr>
                      <a:r>
                        <a:rPr lang="en-US" sz="1400">
                          <a:solidFill>
                            <a:srgbClr val="000000"/>
                          </a:solidFill>
                          <a:effectLst/>
                          <a:latin typeface="Calibri"/>
                          <a:cs typeface="Calibri"/>
                        </a:rPr>
                        <a:t>6</a:t>
                      </a:r>
                    </a:p>
                  </a:txBody>
                  <a:tcPr marL="9524" marR="9524" marT="9524" marB="9524" anchor="ctr">
                    <a:lnL w="12700">
                      <a:solidFill>
                        <a:srgbClr val="FFFFFF"/>
                      </a:solidFill>
                    </a:lnL>
                    <a:lnR w="12700">
                      <a:solidFill>
                        <a:srgbClr val="FFFFFF"/>
                      </a:solidFill>
                    </a:lnR>
                    <a:lnT w="12700">
                      <a:solidFill>
                        <a:srgbClr val="FFFFFF"/>
                      </a:solidFill>
                    </a:lnT>
                    <a:lnB w="12700">
                      <a:solidFill>
                        <a:srgbClr val="FFFFFF"/>
                      </a:solidFill>
                    </a:lnB>
                    <a:solidFill>
                      <a:srgbClr val="DAE3F3"/>
                    </a:solidFill>
                  </a:tcPr>
                </a:tc>
                <a:tc>
                  <a:txBody>
                    <a:bodyPr/>
                    <a:lstStyle/>
                    <a:p>
                      <a:pPr lvl="0" algn="l">
                        <a:buNone/>
                      </a:pPr>
                      <a:r>
                        <a:rPr lang="en-US" sz="1400">
                          <a:solidFill>
                            <a:srgbClr val="000000"/>
                          </a:solidFill>
                          <a:effectLst/>
                          <a:latin typeface="Calibri"/>
                          <a:cs typeface="Calibri"/>
                        </a:rPr>
                        <a:t>23.5% of BME staff experienced bullying and harassment from staff, increasing from 19% in 2024. Halved equity gap attributed to increase in white staff reporting bullying and harassment from staff.</a:t>
                      </a:r>
                    </a:p>
                  </a:txBody>
                  <a:tcPr marL="9524" marR="9524" marT="9524" marB="9524" anchor="ctr">
                    <a:lnL w="12700">
                      <a:solidFill>
                        <a:srgbClr val="FFFFFF"/>
                      </a:solidFill>
                    </a:lnL>
                    <a:lnR w="12700">
                      <a:solidFill>
                        <a:srgbClr val="FFFFFF"/>
                      </a:solidFill>
                    </a:lnR>
                    <a:lnT w="12700">
                      <a:solidFill>
                        <a:srgbClr val="FFFFFF"/>
                      </a:solidFill>
                    </a:lnT>
                    <a:lnB w="12700">
                      <a:solidFill>
                        <a:srgbClr val="FFFFFF"/>
                      </a:solidFill>
                    </a:lnB>
                    <a:solidFill>
                      <a:srgbClr val="DAE3F3"/>
                    </a:solidFill>
                  </a:tcPr>
                </a:tc>
                <a:extLst>
                  <a:ext uri="{0D108BD9-81ED-4DB2-BD59-A6C34878D82A}">
                    <a16:rowId xmlns:a16="http://schemas.microsoft.com/office/drawing/2014/main" val="1938577317"/>
                  </a:ext>
                </a:extLst>
              </a:tr>
              <a:tr h="361950">
                <a:tc>
                  <a:txBody>
                    <a:bodyPr/>
                    <a:lstStyle/>
                    <a:p>
                      <a:pPr lvl="0" algn="ctr">
                        <a:buNone/>
                      </a:pPr>
                      <a:r>
                        <a:rPr lang="en-US" sz="1400">
                          <a:solidFill>
                            <a:srgbClr val="000000"/>
                          </a:solidFill>
                          <a:effectLst/>
                          <a:latin typeface="Calibri"/>
                          <a:cs typeface="Calibri"/>
                        </a:rPr>
                        <a:t>7</a:t>
                      </a:r>
                    </a:p>
                  </a:txBody>
                  <a:tcPr marL="9524" marR="9524" marT="9524" marB="9524" anchor="ctr">
                    <a:lnL w="12700">
                      <a:solidFill>
                        <a:srgbClr val="FFFFFF"/>
                      </a:solidFill>
                    </a:lnL>
                    <a:lnR w="12700">
                      <a:solidFill>
                        <a:srgbClr val="FFFFFF"/>
                      </a:solidFill>
                    </a:lnR>
                    <a:lnT w="12700">
                      <a:solidFill>
                        <a:srgbClr val="FFFFFF"/>
                      </a:solidFill>
                    </a:lnT>
                    <a:lnB w="12700">
                      <a:solidFill>
                        <a:srgbClr val="FFFFFF"/>
                      </a:solidFill>
                    </a:lnB>
                    <a:noFill/>
                  </a:tcPr>
                </a:tc>
                <a:tc>
                  <a:txBody>
                    <a:bodyPr/>
                    <a:lstStyle/>
                    <a:p>
                      <a:pPr lvl="0" algn="l">
                        <a:buNone/>
                      </a:pPr>
                      <a:r>
                        <a:rPr lang="en-US" sz="1400">
                          <a:solidFill>
                            <a:srgbClr val="000000"/>
                          </a:solidFill>
                          <a:effectLst/>
                          <a:latin typeface="Calibri"/>
                          <a:cs typeface="Calibri"/>
                        </a:rPr>
                        <a:t>50.8% of BME staff believe Trust provides equal opportunities for career progression, declining from 52.7% in 2024. Equity gap has seen no change.</a:t>
                      </a:r>
                    </a:p>
                  </a:txBody>
                  <a:tcPr marL="9524" marR="9524" marT="9524" marB="9524" anchor="ctr">
                    <a:lnL w="12700">
                      <a:solidFill>
                        <a:srgbClr val="FFFFFF"/>
                      </a:solidFill>
                    </a:lnL>
                    <a:lnR w="12700">
                      <a:solidFill>
                        <a:srgbClr val="FFFFFF"/>
                      </a:solidFill>
                    </a:lnR>
                    <a:lnT w="12700">
                      <a:solidFill>
                        <a:srgbClr val="FFFFFF"/>
                      </a:solidFill>
                    </a:lnT>
                    <a:lnB w="12700">
                      <a:solidFill>
                        <a:srgbClr val="FFFFFF"/>
                      </a:solidFill>
                    </a:lnB>
                    <a:noFill/>
                  </a:tcPr>
                </a:tc>
                <a:extLst>
                  <a:ext uri="{0D108BD9-81ED-4DB2-BD59-A6C34878D82A}">
                    <a16:rowId xmlns:a16="http://schemas.microsoft.com/office/drawing/2014/main" val="4174680933"/>
                  </a:ext>
                </a:extLst>
              </a:tr>
              <a:tr h="361950">
                <a:tc>
                  <a:txBody>
                    <a:bodyPr/>
                    <a:lstStyle/>
                    <a:p>
                      <a:pPr lvl="0" algn="ctr">
                        <a:buNone/>
                      </a:pPr>
                      <a:r>
                        <a:rPr lang="en-US" sz="1400">
                          <a:solidFill>
                            <a:srgbClr val="000000"/>
                          </a:solidFill>
                          <a:effectLst/>
                          <a:latin typeface="Calibri"/>
                          <a:cs typeface="Calibri"/>
                        </a:rPr>
                        <a:t>8</a:t>
                      </a:r>
                    </a:p>
                  </a:txBody>
                  <a:tcPr marL="9524" marR="9524" marT="9524" marB="9524" anchor="ctr">
                    <a:lnL w="12700">
                      <a:solidFill>
                        <a:srgbClr val="FFFFFF"/>
                      </a:solidFill>
                    </a:lnL>
                    <a:lnR w="12700">
                      <a:solidFill>
                        <a:srgbClr val="FFFFFF"/>
                      </a:solidFill>
                    </a:lnR>
                    <a:lnT w="12700">
                      <a:solidFill>
                        <a:srgbClr val="FFFFFF"/>
                      </a:solidFill>
                    </a:lnT>
                    <a:lnB w="12700">
                      <a:solidFill>
                        <a:srgbClr val="FFFFFF"/>
                      </a:solidFill>
                    </a:lnB>
                    <a:solidFill>
                      <a:srgbClr val="DAE3F3"/>
                    </a:solidFill>
                  </a:tcPr>
                </a:tc>
                <a:tc>
                  <a:txBody>
                    <a:bodyPr/>
                    <a:lstStyle/>
                    <a:p>
                      <a:pPr lvl="0" algn="l">
                        <a:buNone/>
                      </a:pPr>
                      <a:r>
                        <a:rPr lang="en-US" sz="1400">
                          <a:solidFill>
                            <a:srgbClr val="000000"/>
                          </a:solidFill>
                          <a:effectLst/>
                          <a:latin typeface="Calibri"/>
                          <a:cs typeface="Calibri"/>
                        </a:rPr>
                        <a:t>15.1% of BME staff experiencing discrimination from staff, increasing from 12.6% in 2024. Equity gap has widened.</a:t>
                      </a:r>
                    </a:p>
                  </a:txBody>
                  <a:tcPr marL="9524" marR="9524" marT="9524" marB="9524" anchor="ctr">
                    <a:lnL w="12700">
                      <a:solidFill>
                        <a:srgbClr val="FFFFFF"/>
                      </a:solidFill>
                    </a:lnL>
                    <a:lnR w="12700">
                      <a:solidFill>
                        <a:srgbClr val="FFFFFF"/>
                      </a:solidFill>
                    </a:lnR>
                    <a:lnT w="12700">
                      <a:solidFill>
                        <a:srgbClr val="FFFFFF"/>
                      </a:solidFill>
                    </a:lnT>
                    <a:lnB w="12700">
                      <a:solidFill>
                        <a:srgbClr val="FFFFFF"/>
                      </a:solidFill>
                    </a:lnB>
                    <a:solidFill>
                      <a:srgbClr val="DAE3F3"/>
                    </a:solidFill>
                  </a:tcPr>
                </a:tc>
                <a:extLst>
                  <a:ext uri="{0D108BD9-81ED-4DB2-BD59-A6C34878D82A}">
                    <a16:rowId xmlns:a16="http://schemas.microsoft.com/office/drawing/2014/main" val="3072926149"/>
                  </a:ext>
                </a:extLst>
              </a:tr>
              <a:tr h="361950">
                <a:tc>
                  <a:txBody>
                    <a:bodyPr/>
                    <a:lstStyle/>
                    <a:p>
                      <a:pPr algn="ctr" fontAlgn="base"/>
                      <a:r>
                        <a:rPr lang="en-US" sz="1400">
                          <a:solidFill>
                            <a:srgbClr val="000000"/>
                          </a:solidFill>
                          <a:effectLst/>
                          <a:latin typeface="Calibri"/>
                          <a:cs typeface="Calibri"/>
                        </a:rPr>
                        <a:t>9</a:t>
                      </a: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l" fontAlgn="base"/>
                      <a:r>
                        <a:rPr lang="en-US" sz="1400">
                          <a:solidFill>
                            <a:srgbClr val="000000"/>
                          </a:solidFill>
                          <a:effectLst/>
                          <a:latin typeface="Calibri"/>
                          <a:ea typeface="Times New Roman" panose="02020603050405020304" pitchFamily="18" charset="0"/>
                          <a:cs typeface="Calibri"/>
                        </a:rPr>
                        <a:t>BME Board Representation has increased in Voting Membership but decreased in all other categories, where representation is below the BME workforce average of 59%.</a:t>
                      </a:r>
                      <a:endParaRPr lang="en-US" sz="1400">
                        <a:solidFill>
                          <a:srgbClr val="000000"/>
                        </a:solidFill>
                        <a:effectLst/>
                        <a:latin typeface="Calibri"/>
                        <a:cs typeface="Calibri"/>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1279526490"/>
                  </a:ext>
                </a:extLst>
              </a:tr>
            </a:tbl>
          </a:graphicData>
        </a:graphic>
      </p:graphicFrame>
      <p:sp>
        <p:nvSpPr>
          <p:cNvPr id="2" name="TextBox 6">
            <a:extLst>
              <a:ext uri="{FF2B5EF4-FFF2-40B4-BE49-F238E27FC236}">
                <a16:creationId xmlns:a16="http://schemas.microsoft.com/office/drawing/2014/main" id="{0EF68FE4-CD64-AEA5-C09F-5F2C322BDE86}"/>
              </a:ext>
            </a:extLst>
          </p:cNvPr>
          <p:cNvSpPr txBox="1"/>
          <p:nvPr/>
        </p:nvSpPr>
        <p:spPr>
          <a:xfrm>
            <a:off x="397598" y="574357"/>
            <a:ext cx="6308162" cy="343043"/>
          </a:xfrm>
          <a:prstGeom prst="rect">
            <a:avLst/>
          </a:prstGeom>
        </p:spPr>
        <p:txBody>
          <a:bodyPr wrap="square" lIns="0" tIns="0" rIns="0" bIns="0" rtlCol="0" anchor="t">
            <a:spAutoFit/>
          </a:bodyPr>
          <a:lstStyle/>
          <a:p>
            <a:pPr>
              <a:lnSpc>
                <a:spcPts val="2519"/>
              </a:lnSpc>
            </a:pPr>
            <a:r>
              <a:rPr lang="en-US" sz="2400" spc="119">
                <a:solidFill>
                  <a:srgbClr val="2B4A9D"/>
                </a:solidFill>
                <a:latin typeface="Poppins ExtraBold"/>
              </a:rPr>
              <a:t>Summary of Key Findings</a:t>
            </a:r>
          </a:p>
        </p:txBody>
      </p:sp>
      <p:sp>
        <p:nvSpPr>
          <p:cNvPr id="7" name="TextBox 6">
            <a:extLst>
              <a:ext uri="{FF2B5EF4-FFF2-40B4-BE49-F238E27FC236}">
                <a16:creationId xmlns:a16="http://schemas.microsoft.com/office/drawing/2014/main" id="{9C79D580-70F6-D55E-CA9A-A13557EB006B}"/>
              </a:ext>
            </a:extLst>
          </p:cNvPr>
          <p:cNvSpPr txBox="1"/>
          <p:nvPr/>
        </p:nvSpPr>
        <p:spPr>
          <a:xfrm>
            <a:off x="5061752" y="6464325"/>
            <a:ext cx="1630940" cy="276999"/>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200" b="1">
                <a:solidFill>
                  <a:srgbClr val="C00000"/>
                </a:solidFill>
                <a:latin typeface="Calibri"/>
                <a:ea typeface="Times New Roman" panose="02020603050405020304" pitchFamily="18" charset="0"/>
                <a:cs typeface="Calibri"/>
              </a:rPr>
              <a:t>Priority Area</a:t>
            </a:r>
            <a:endParaRPr lang="en-GB" sz="1200" b="1">
              <a:solidFill>
                <a:srgbClr val="C00000"/>
              </a:solidFill>
              <a:effectLst/>
              <a:latin typeface="Times New Roman"/>
              <a:ea typeface="Calibri" panose="020F0502020204030204" pitchFamily="34" charset="0"/>
              <a:cs typeface="Calibri"/>
            </a:endParaRPr>
          </a:p>
        </p:txBody>
      </p:sp>
      <p:sp>
        <p:nvSpPr>
          <p:cNvPr id="8" name="TextBox 7">
            <a:extLst>
              <a:ext uri="{FF2B5EF4-FFF2-40B4-BE49-F238E27FC236}">
                <a16:creationId xmlns:a16="http://schemas.microsoft.com/office/drawing/2014/main" id="{660FB6E5-5F24-C8EB-982D-340D747C658D}"/>
              </a:ext>
            </a:extLst>
          </p:cNvPr>
          <p:cNvSpPr txBox="1"/>
          <p:nvPr/>
        </p:nvSpPr>
        <p:spPr>
          <a:xfrm>
            <a:off x="11752942" y="6468169"/>
            <a:ext cx="349012" cy="369332"/>
          </a:xfrm>
          <a:prstGeom prst="rect">
            <a:avLst/>
          </a:prstGeom>
          <a:noFill/>
        </p:spPr>
        <p:txBody>
          <a:bodyPr wrap="square">
            <a:spAutoFit/>
          </a:bodyPr>
          <a:lstStyle/>
          <a:p>
            <a:r>
              <a:rPr lang="en-GB" b="1">
                <a:solidFill>
                  <a:srgbClr val="1E477C"/>
                </a:solidFill>
                <a:latin typeface="Poppins"/>
                <a:cs typeface="Poppins"/>
              </a:rPr>
              <a:t>5</a:t>
            </a:r>
            <a:endParaRPr lang="en-GB"/>
          </a:p>
        </p:txBody>
      </p:sp>
    </p:spTree>
    <p:extLst>
      <p:ext uri="{BB962C8B-B14F-4D97-AF65-F5344CB8AC3E}">
        <p14:creationId xmlns:p14="http://schemas.microsoft.com/office/powerpoint/2010/main" val="2690303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A6D8B77-EE82-0A96-E47F-0859713BA0A6}"/>
              </a:ext>
            </a:extLst>
          </p:cNvPr>
          <p:cNvSpPr txBox="1"/>
          <p:nvPr/>
        </p:nvSpPr>
        <p:spPr>
          <a:xfrm>
            <a:off x="295048" y="528081"/>
            <a:ext cx="11184674" cy="5632311"/>
          </a:xfrm>
          <a:prstGeom prst="rect">
            <a:avLst/>
          </a:prstGeom>
          <a:noFill/>
        </p:spPr>
        <p:txBody>
          <a:bodyPr wrap="square" lIns="91440" tIns="45720" rIns="91440" bIns="45720" anchor="t">
            <a:spAutoFit/>
          </a:bodyPr>
          <a:lstStyle/>
          <a:p>
            <a:r>
              <a:rPr lang="en-GB" sz="2400" b="1">
                <a:solidFill>
                  <a:srgbClr val="1E477C"/>
                </a:solidFill>
                <a:effectLst/>
                <a:latin typeface="Poppins"/>
                <a:ea typeface="Times New Roman" panose="02020603050405020304" pitchFamily="18" charset="0"/>
                <a:cs typeface="Poppins"/>
              </a:rPr>
              <a:t>Our Priorities</a:t>
            </a:r>
          </a:p>
          <a:p>
            <a:endParaRPr lang="en-GB" sz="1600" b="1">
              <a:solidFill>
                <a:srgbClr val="1E477C"/>
              </a:solidFill>
              <a:effectLst/>
              <a:latin typeface="Poppins"/>
              <a:ea typeface="Times New Roman" panose="02020603050405020304" pitchFamily="18" charset="0"/>
              <a:cs typeface="Poppins"/>
            </a:endParaRPr>
          </a:p>
          <a:p>
            <a:endParaRPr lang="en-GB" sz="1600" b="1">
              <a:solidFill>
                <a:srgbClr val="1E477C"/>
              </a:solidFill>
              <a:effectLst/>
              <a:latin typeface="Poppins"/>
              <a:ea typeface="Times New Roman" panose="02020603050405020304" pitchFamily="18" charset="0"/>
              <a:cs typeface="Poppins"/>
            </a:endParaRPr>
          </a:p>
          <a:p>
            <a:r>
              <a:rPr lang="en-GB" sz="1600" b="1">
                <a:solidFill>
                  <a:srgbClr val="1E477C"/>
                </a:solidFill>
                <a:latin typeface="Poppins"/>
                <a:ea typeface="Times New Roman" panose="02020603050405020304" pitchFamily="18" charset="0"/>
                <a:cs typeface="Poppins"/>
              </a:rPr>
              <a:t>Priority a</a:t>
            </a:r>
            <a:r>
              <a:rPr lang="en-GB" sz="1600" b="1">
                <a:solidFill>
                  <a:srgbClr val="1E477C"/>
                </a:solidFill>
                <a:effectLst/>
                <a:latin typeface="Poppins"/>
                <a:ea typeface="Times New Roman" panose="02020603050405020304" pitchFamily="18" charset="0"/>
                <a:cs typeface="Poppins"/>
              </a:rPr>
              <a:t>rea for improvement </a:t>
            </a:r>
          </a:p>
          <a:p>
            <a:r>
              <a:rPr lang="en-GB" sz="1600" b="1">
                <a:ea typeface="Times New Roman" panose="02020603050405020304" pitchFamily="18" charset="0"/>
              </a:rPr>
              <a:t>Indicator 3: </a:t>
            </a:r>
            <a:r>
              <a:rPr lang="en-GB" sz="1600">
                <a:ea typeface="Times New Roman" panose="02020603050405020304" pitchFamily="18" charset="0"/>
              </a:rPr>
              <a:t>Likelihood of Entering Formal Disciplinary Proceedings</a:t>
            </a:r>
            <a:endParaRPr lang="en-GB" sz="1600">
              <a:ea typeface="Times New Roman" panose="02020603050405020304" pitchFamily="18" charset="0"/>
              <a:cs typeface="Calibri"/>
            </a:endParaRPr>
          </a:p>
          <a:p>
            <a:endParaRPr lang="en-GB" sz="1600">
              <a:ea typeface="Times New Roman" panose="02020603050405020304" pitchFamily="18" charset="0"/>
              <a:cs typeface="Calibri"/>
            </a:endParaRPr>
          </a:p>
          <a:p>
            <a:r>
              <a:rPr lang="en-GB" sz="1600" b="1">
                <a:ea typeface="Times New Roman" panose="02020603050405020304" pitchFamily="18" charset="0"/>
              </a:rPr>
              <a:t>Objective: </a:t>
            </a:r>
            <a:r>
              <a:rPr lang="en-GB" sz="1600">
                <a:ea typeface="Times New Roman" panose="02020603050405020304" pitchFamily="18" charset="0"/>
              </a:rPr>
              <a:t>Reduce the relative likelihood of BME staff entering the formal disciplinary process compared to white staff, aiming for zero inequity by April 2026. </a:t>
            </a:r>
            <a:endParaRPr lang="en-GB" sz="1600">
              <a:ea typeface="Times New Roman" panose="02020603050405020304" pitchFamily="18" charset="0"/>
              <a:cs typeface="Calibri"/>
            </a:endParaRPr>
          </a:p>
          <a:p>
            <a:endParaRPr lang="en-GB" sz="1600">
              <a:ea typeface="Times New Roman" panose="02020603050405020304" pitchFamily="18" charset="0"/>
              <a:cs typeface="Calibri"/>
            </a:endParaRPr>
          </a:p>
          <a:p>
            <a:r>
              <a:rPr lang="en-GB" sz="1600" b="1">
                <a:ea typeface="Times New Roman" panose="02020603050405020304" pitchFamily="18" charset="0"/>
              </a:rPr>
              <a:t>Measurement: </a:t>
            </a:r>
            <a:r>
              <a:rPr lang="en-GB" sz="1600">
                <a:ea typeface="Times New Roman" panose="02020603050405020304" pitchFamily="18" charset="0"/>
              </a:rPr>
              <a:t>Rate of BME staff entry into formal disciplinary investigations per month for 1 year. </a:t>
            </a:r>
            <a:endParaRPr lang="en-GB" sz="1600">
              <a:ea typeface="Times New Roman" panose="02020603050405020304" pitchFamily="18" charset="0"/>
              <a:cs typeface="Calibri"/>
            </a:endParaRPr>
          </a:p>
          <a:p>
            <a:endParaRPr lang="en-GB" sz="1600">
              <a:ea typeface="Times New Roman" panose="02020603050405020304" pitchFamily="18" charset="0"/>
              <a:cs typeface="Calibri"/>
            </a:endParaRPr>
          </a:p>
          <a:p>
            <a:r>
              <a:rPr lang="en-GB" sz="1600" b="1">
                <a:ea typeface="Times New Roman" panose="02020603050405020304" pitchFamily="18" charset="0"/>
              </a:rPr>
              <a:t>Rationale: </a:t>
            </a:r>
            <a:r>
              <a:rPr lang="en-GB" sz="1600">
                <a:ea typeface="Times New Roman" panose="02020603050405020304" pitchFamily="18" charset="0"/>
              </a:rPr>
              <a:t>59.2% of the total workforce is BME. BME staff are more than five times as likely to enter disciplinary processes compared to their white counterparts. In 2025, 60 BME staff, compared to 8 White staff, entered the process.</a:t>
            </a:r>
            <a:endParaRPr lang="en-GB" sz="1600">
              <a:ea typeface="Times New Roman" panose="02020603050405020304" pitchFamily="18" charset="0"/>
              <a:cs typeface="Calibri"/>
            </a:endParaRPr>
          </a:p>
          <a:p>
            <a:endParaRPr lang="en-GB" sz="1600">
              <a:latin typeface="Poppins" pitchFamily="2" charset="77"/>
              <a:ea typeface="Times New Roman" panose="02020603050405020304" pitchFamily="18" charset="0"/>
              <a:cs typeface="Poppins" pitchFamily="2" charset="77"/>
            </a:endParaRPr>
          </a:p>
          <a:p>
            <a:r>
              <a:rPr lang="en-GB" sz="1600" b="1">
                <a:solidFill>
                  <a:srgbClr val="1E477C"/>
                </a:solidFill>
                <a:effectLst/>
                <a:latin typeface="Poppins"/>
                <a:ea typeface="Times New Roman" panose="02020603050405020304" pitchFamily="18" charset="0"/>
                <a:cs typeface="Poppins"/>
              </a:rPr>
              <a:t>Other areas for improvement </a:t>
            </a:r>
            <a:endParaRPr lang="en-GB">
              <a:ea typeface="Times New Roman" panose="02020603050405020304" pitchFamily="18" charset="0"/>
            </a:endParaRPr>
          </a:p>
          <a:p>
            <a:r>
              <a:rPr lang="en-GB" sz="1600">
                <a:ea typeface="Times New Roman" panose="02020603050405020304" pitchFamily="18" charset="0"/>
              </a:rPr>
              <a:t>The Trust will continue to focus efforts in areas where disparities persist:</a:t>
            </a:r>
            <a:endParaRPr lang="en-GB" sz="1600">
              <a:ea typeface="Times New Roman" panose="02020603050405020304" pitchFamily="18" charset="0"/>
              <a:cs typeface="Calibri"/>
            </a:endParaRPr>
          </a:p>
          <a:p>
            <a:endParaRPr lang="en-GB" sz="1600">
              <a:ea typeface="Times New Roman" panose="02020603050405020304" pitchFamily="18" charset="0"/>
              <a:cs typeface="Calibri"/>
            </a:endParaRPr>
          </a:p>
          <a:p>
            <a:r>
              <a:rPr lang="en-GB" sz="1600" b="1">
                <a:ea typeface="Times New Roman" panose="02020603050405020304" pitchFamily="18" charset="0"/>
              </a:rPr>
              <a:t>Indicator 1: </a:t>
            </a:r>
            <a:r>
              <a:rPr lang="en-GB" sz="1600">
                <a:ea typeface="Times New Roman" panose="02020603050405020304" pitchFamily="18" charset="0"/>
              </a:rPr>
              <a:t>The disparity in BME representation begins at Band 8 and requires more leadership opportunities for mid-level BME staff.</a:t>
            </a:r>
            <a:endParaRPr lang="en-GB" sz="1600">
              <a:ea typeface="Times New Roman" panose="02020603050405020304" pitchFamily="18" charset="0"/>
              <a:cs typeface="Calibri"/>
            </a:endParaRPr>
          </a:p>
          <a:p>
            <a:r>
              <a:rPr lang="en-GB" sz="1600" b="1">
                <a:ea typeface="Times New Roman" panose="02020603050405020304" pitchFamily="18" charset="0"/>
                <a:cs typeface="Calibri"/>
              </a:rPr>
              <a:t>Indicator 2:</a:t>
            </a:r>
            <a:r>
              <a:rPr lang="en-GB" sz="1600">
                <a:ea typeface="Times New Roman" panose="02020603050405020304" pitchFamily="18" charset="0"/>
                <a:cs typeface="Calibri"/>
              </a:rPr>
              <a:t> Improve BME appointments from shortlisting, by exploring recruitment processes and employability skills.</a:t>
            </a:r>
          </a:p>
          <a:p>
            <a:r>
              <a:rPr lang="en-GB" sz="1600" b="1">
                <a:ea typeface="Calibri"/>
                <a:cs typeface="Calibri"/>
              </a:rPr>
              <a:t>Indicator 7: </a:t>
            </a:r>
            <a:r>
              <a:rPr lang="en-GB" sz="1600">
                <a:ea typeface="Calibri"/>
                <a:cs typeface="Calibri"/>
              </a:rPr>
              <a:t>Career progression opportunities for Bands 5-7. Increasing sponsorship and reciprocal mentorship offers. </a:t>
            </a:r>
            <a:endParaRPr lang="en-GB"/>
          </a:p>
          <a:p>
            <a:r>
              <a:rPr lang="en-GB" sz="1600" b="1">
                <a:ea typeface="Times New Roman" panose="02020603050405020304" pitchFamily="18" charset="0"/>
                <a:cs typeface="Calibri"/>
              </a:rPr>
              <a:t>Indicator 8: </a:t>
            </a:r>
            <a:r>
              <a:rPr lang="en-GB" sz="1600">
                <a:ea typeface="Times New Roman" panose="02020603050405020304" pitchFamily="18" charset="0"/>
                <a:cs typeface="Calibri"/>
              </a:rPr>
              <a:t>Discrimination from manager/team leader or other colleagues. Continue anti-racism programme, and provide support BME staff who experience harassment or bullying from other staff. </a:t>
            </a:r>
            <a:endParaRPr lang="en-GB" sz="1600">
              <a:effectLst/>
              <a:latin typeface="Calibri"/>
              <a:ea typeface="Times New Roman" panose="02020603050405020304" pitchFamily="18" charset="0"/>
              <a:cs typeface="Calibri"/>
            </a:endParaRPr>
          </a:p>
        </p:txBody>
      </p:sp>
      <p:pic>
        <p:nvPicPr>
          <p:cNvPr id="4" name="Picture 3" descr="Logo&#10;&#10;Description automatically generated">
            <a:extLst>
              <a:ext uri="{FF2B5EF4-FFF2-40B4-BE49-F238E27FC236}">
                <a16:creationId xmlns:a16="http://schemas.microsoft.com/office/drawing/2014/main" id="{6330FA16-2D7D-802E-5F96-572AE29E32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6934" y="0"/>
            <a:ext cx="2065020" cy="1148715"/>
          </a:xfrm>
          <a:prstGeom prst="rect">
            <a:avLst/>
          </a:prstGeom>
        </p:spPr>
      </p:pic>
      <p:sp>
        <p:nvSpPr>
          <p:cNvPr id="2" name="TextBox 1">
            <a:extLst>
              <a:ext uri="{FF2B5EF4-FFF2-40B4-BE49-F238E27FC236}">
                <a16:creationId xmlns:a16="http://schemas.microsoft.com/office/drawing/2014/main" id="{9A2F0F6F-D356-04BC-508D-ADFE482052A8}"/>
              </a:ext>
            </a:extLst>
          </p:cNvPr>
          <p:cNvSpPr txBox="1"/>
          <p:nvPr/>
        </p:nvSpPr>
        <p:spPr>
          <a:xfrm>
            <a:off x="11752942" y="6468169"/>
            <a:ext cx="349012" cy="369332"/>
          </a:xfrm>
          <a:prstGeom prst="rect">
            <a:avLst/>
          </a:prstGeom>
          <a:noFill/>
        </p:spPr>
        <p:txBody>
          <a:bodyPr wrap="square">
            <a:spAutoFit/>
          </a:bodyPr>
          <a:lstStyle/>
          <a:p>
            <a:r>
              <a:rPr lang="en-GB" b="1">
                <a:solidFill>
                  <a:srgbClr val="1E477C"/>
                </a:solidFill>
                <a:latin typeface="Poppins"/>
                <a:cs typeface="Poppins"/>
              </a:rPr>
              <a:t>6</a:t>
            </a:r>
            <a:endParaRPr lang="en-GB"/>
          </a:p>
        </p:txBody>
      </p:sp>
    </p:spTree>
    <p:extLst>
      <p:ext uri="{BB962C8B-B14F-4D97-AF65-F5344CB8AC3E}">
        <p14:creationId xmlns:p14="http://schemas.microsoft.com/office/powerpoint/2010/main" val="9358106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64B2680-5455-7143-0C05-84D3F34E58C8}"/>
              </a:ext>
            </a:extLst>
          </p:cNvPr>
          <p:cNvSpPr txBox="1"/>
          <p:nvPr/>
        </p:nvSpPr>
        <p:spPr>
          <a:xfrm>
            <a:off x="214346" y="258555"/>
            <a:ext cx="10672392" cy="677108"/>
          </a:xfrm>
          <a:prstGeom prst="rect">
            <a:avLst/>
          </a:prstGeom>
          <a:noFill/>
        </p:spPr>
        <p:txBody>
          <a:bodyPr wrap="square" lIns="91440" tIns="45720" rIns="91440" bIns="45720" anchor="t">
            <a:spAutoFit/>
          </a:bodyPr>
          <a:lstStyle/>
          <a:p>
            <a:r>
              <a:rPr lang="en-GB" sz="2400" b="1">
                <a:solidFill>
                  <a:srgbClr val="1E477C"/>
                </a:solidFill>
                <a:latin typeface="Poppins"/>
                <a:cs typeface="Poppins"/>
              </a:rPr>
              <a:t>Review of 2024 Action Plan</a:t>
            </a:r>
            <a:endParaRPr lang="en-US"/>
          </a:p>
          <a:p>
            <a:r>
              <a:rPr lang="en-GB" sz="1400">
                <a:latin typeface="Calibri"/>
                <a:ea typeface="Calibri"/>
                <a:cs typeface="Calibri"/>
              </a:rPr>
              <a:t>Below is a list of actions that have been successfully completed or launched. </a:t>
            </a:r>
          </a:p>
        </p:txBody>
      </p:sp>
      <p:pic>
        <p:nvPicPr>
          <p:cNvPr id="4" name="Picture 3" descr="Logo&#10;&#10;Description automatically generated">
            <a:extLst>
              <a:ext uri="{FF2B5EF4-FFF2-40B4-BE49-F238E27FC236}">
                <a16:creationId xmlns:a16="http://schemas.microsoft.com/office/drawing/2014/main" id="{53E7D9C5-45CD-1EB0-A0CF-416652A257F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86738" y="0"/>
            <a:ext cx="1215215" cy="675991"/>
          </a:xfrm>
          <a:prstGeom prst="rect">
            <a:avLst/>
          </a:prstGeom>
        </p:spPr>
      </p:pic>
      <p:graphicFrame>
        <p:nvGraphicFramePr>
          <p:cNvPr id="5" name="Table 4">
            <a:extLst>
              <a:ext uri="{FF2B5EF4-FFF2-40B4-BE49-F238E27FC236}">
                <a16:creationId xmlns:a16="http://schemas.microsoft.com/office/drawing/2014/main" id="{31C4B8E4-3950-0847-187A-77A7341CFB9D}"/>
              </a:ext>
            </a:extLst>
          </p:cNvPr>
          <p:cNvGraphicFramePr>
            <a:graphicFrameLocks noGrp="1"/>
          </p:cNvGraphicFramePr>
          <p:nvPr>
            <p:extLst>
              <p:ext uri="{D42A27DB-BD31-4B8C-83A1-F6EECF244321}">
                <p14:modId xmlns:p14="http://schemas.microsoft.com/office/powerpoint/2010/main" val="4166305133"/>
              </p:ext>
            </p:extLst>
          </p:nvPr>
        </p:nvGraphicFramePr>
        <p:xfrm>
          <a:off x="293563" y="1027324"/>
          <a:ext cx="11604842" cy="5657358"/>
        </p:xfrm>
        <a:graphic>
          <a:graphicData uri="http://schemas.openxmlformats.org/drawingml/2006/table">
            <a:tbl>
              <a:tblPr firstRow="1" firstCol="1" bandRow="1"/>
              <a:tblGrid>
                <a:gridCol w="191429">
                  <a:extLst>
                    <a:ext uri="{9D8B030D-6E8A-4147-A177-3AD203B41FA5}">
                      <a16:colId xmlns:a16="http://schemas.microsoft.com/office/drawing/2014/main" val="3255522624"/>
                    </a:ext>
                  </a:extLst>
                </a:gridCol>
                <a:gridCol w="2536656">
                  <a:extLst>
                    <a:ext uri="{9D8B030D-6E8A-4147-A177-3AD203B41FA5}">
                      <a16:colId xmlns:a16="http://schemas.microsoft.com/office/drawing/2014/main" val="2323399538"/>
                    </a:ext>
                  </a:extLst>
                </a:gridCol>
                <a:gridCol w="541421">
                  <a:extLst>
                    <a:ext uri="{9D8B030D-6E8A-4147-A177-3AD203B41FA5}">
                      <a16:colId xmlns:a16="http://schemas.microsoft.com/office/drawing/2014/main" val="2345282079"/>
                    </a:ext>
                  </a:extLst>
                </a:gridCol>
                <a:gridCol w="882315">
                  <a:extLst>
                    <a:ext uri="{9D8B030D-6E8A-4147-A177-3AD203B41FA5}">
                      <a16:colId xmlns:a16="http://schemas.microsoft.com/office/drawing/2014/main" val="2120909746"/>
                    </a:ext>
                  </a:extLst>
                </a:gridCol>
                <a:gridCol w="7453021">
                  <a:extLst>
                    <a:ext uri="{9D8B030D-6E8A-4147-A177-3AD203B41FA5}">
                      <a16:colId xmlns:a16="http://schemas.microsoft.com/office/drawing/2014/main" val="3068243640"/>
                    </a:ext>
                  </a:extLst>
                </a:gridCol>
              </a:tblGrid>
              <a:tr h="252209">
                <a:tc>
                  <a:txBody>
                    <a:bodyPr/>
                    <a:lstStyle/>
                    <a:p>
                      <a:pPr algn="l"/>
                      <a:endParaRPr lang="en-GB" sz="1000">
                        <a:effectLst/>
                        <a:latin typeface="Calibri"/>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algn="l"/>
                      <a:r>
                        <a:rPr lang="en-GB" sz="1000" b="1">
                          <a:solidFill>
                            <a:srgbClr val="FFFFFF"/>
                          </a:solidFill>
                          <a:effectLst/>
                          <a:latin typeface="Calibri"/>
                          <a:cs typeface="Calibri"/>
                        </a:rPr>
                        <a:t>Action</a:t>
                      </a:r>
                      <a:endParaRPr lang="en-GB" sz="1000">
                        <a:effectLst/>
                        <a:latin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algn="l"/>
                      <a:r>
                        <a:rPr lang="en-GB" sz="1000" b="1">
                          <a:solidFill>
                            <a:srgbClr val="FFFFFF"/>
                          </a:solidFill>
                          <a:effectLst/>
                          <a:latin typeface="Calibri"/>
                          <a:ea typeface="Calibri"/>
                          <a:cs typeface="Calibri"/>
                        </a:rPr>
                        <a:t> Metric</a:t>
                      </a:r>
                      <a:endParaRPr lang="en-GB" sz="1000">
                        <a:effectLst/>
                        <a:latin typeface="Calibri"/>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lvl="0" algn="l">
                        <a:buNone/>
                      </a:pPr>
                      <a:r>
                        <a:rPr lang="en-GB" sz="1000" b="1">
                          <a:solidFill>
                            <a:srgbClr val="FFFFFF"/>
                          </a:solidFill>
                          <a:effectLst/>
                          <a:latin typeface="Calibri"/>
                          <a:ea typeface="Calibri"/>
                          <a:cs typeface="Calibri"/>
                        </a:rPr>
                        <a:t>Owner</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solidFill>
                      <a:srgbClr val="1F3864"/>
                    </a:solidFill>
                  </a:tcPr>
                </a:tc>
                <a:tc>
                  <a:txBody>
                    <a:bodyPr/>
                    <a:lstStyle/>
                    <a:p>
                      <a:pPr algn="l"/>
                      <a:r>
                        <a:rPr lang="en-GB" sz="1000" b="1">
                          <a:solidFill>
                            <a:schemeClr val="bg1"/>
                          </a:solidFill>
                          <a:effectLst/>
                          <a:latin typeface="Calibri"/>
                          <a:ea typeface="Calibri"/>
                          <a:cs typeface="Times New Roman"/>
                        </a:rPr>
                        <a:t>Comment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extLst>
                  <a:ext uri="{0D108BD9-81ED-4DB2-BD59-A6C34878D82A}">
                    <a16:rowId xmlns:a16="http://schemas.microsoft.com/office/drawing/2014/main" val="325253744"/>
                  </a:ext>
                </a:extLst>
              </a:tr>
              <a:tr h="296967">
                <a:tc gridSpan="2">
                  <a:txBody>
                    <a:bodyPr/>
                    <a:lstStyle/>
                    <a:p>
                      <a:pPr algn="l"/>
                      <a:r>
                        <a:rPr lang="en-GB" sz="1000" b="1">
                          <a:solidFill>
                            <a:srgbClr val="FFFFFF"/>
                          </a:solidFill>
                          <a:effectLst/>
                          <a:latin typeface="Calibri"/>
                          <a:cs typeface="Times New Roman"/>
                        </a:rPr>
                        <a:t>New Ways of Working</a:t>
                      </a:r>
                      <a:endParaRPr lang="en-GB" sz="1000">
                        <a:effectLst/>
                        <a:latin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hMerge="1">
                  <a:txBody>
                    <a:bodyPr/>
                    <a:lstStyle/>
                    <a:p>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endParaRPr lang="en-GB"/>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solidFill>
                      <a:srgbClr val="1F3864"/>
                    </a:solidFill>
                  </a:tcPr>
                </a:tc>
                <a:tc>
                  <a:txBody>
                    <a:bodyPr/>
                    <a:lstStyle/>
                    <a:p>
                      <a:pPr lvl="0">
                        <a:buNone/>
                      </a:pPr>
                      <a:endParaRPr lang="en-GB"/>
                    </a:p>
                  </a:txBody>
                  <a:tcPr marL="68580" marR="68580" marT="0" marB="0">
                    <a:lnL w="12700">
                      <a:solidFill>
                        <a:srgbClr val="000000"/>
                      </a:solidFill>
                    </a:lnL>
                    <a:lnR w="12700">
                      <a:solidFill>
                        <a:srgbClr val="000000"/>
                      </a:solidFill>
                    </a:lnR>
                    <a:lnT w="12700">
                      <a:solidFill>
                        <a:srgbClr val="000000"/>
                      </a:solidFill>
                    </a:lnT>
                    <a:solidFill>
                      <a:srgbClr val="1F3864"/>
                    </a:solidFill>
                  </a:tcPr>
                </a:tc>
                <a:tc>
                  <a:txBody>
                    <a:bodyPr/>
                    <a:lstStyle/>
                    <a:p>
                      <a:pPr algn="l"/>
                      <a:endParaRPr lang="en-GB"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solidFill>
                      <a:srgbClr val="1F3864"/>
                    </a:solidFill>
                  </a:tcPr>
                </a:tc>
                <a:extLst>
                  <a:ext uri="{0D108BD9-81ED-4DB2-BD59-A6C34878D82A}">
                    <a16:rowId xmlns:a16="http://schemas.microsoft.com/office/drawing/2014/main" val="1295587871"/>
                  </a:ext>
                </a:extLst>
              </a:tr>
              <a:tr h="545450">
                <a:tc>
                  <a:txBody>
                    <a:bodyPr/>
                    <a:lstStyle/>
                    <a:p>
                      <a:pPr algn="ctr"/>
                      <a:r>
                        <a:rPr lang="en-GB" sz="1000">
                          <a:effectLst/>
                          <a:latin typeface="Calibri"/>
                          <a:ea typeface="Calibri"/>
                          <a:cs typeface="Calibri"/>
                        </a:rPr>
                        <a: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buNone/>
                      </a:pPr>
                      <a:r>
                        <a:rPr lang="en-GB" sz="1000" b="0" i="0" u="none" strike="noStrike" noProof="0">
                          <a:solidFill>
                            <a:srgbClr val="000000"/>
                          </a:solidFill>
                          <a:effectLst/>
                          <a:latin typeface="Calibri"/>
                        </a:rPr>
                        <a:t>Integrate unconscious bias and anti-racism into onboarding process for new managers and HR staff</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1000">
                          <a:effectLst/>
                          <a:latin typeface="Calibri"/>
                          <a:ea typeface="Calibri"/>
                          <a:cs typeface="Calibri"/>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a:txBody>
                    <a:bodyPr/>
                    <a:lstStyle/>
                    <a:p>
                      <a:pPr lvl="0" algn="ctr">
                        <a:buNone/>
                      </a:pPr>
                      <a:r>
                        <a:rPr lang="en-GB" sz="1000" b="0" i="0" u="none" strike="noStrike" noProof="0">
                          <a:solidFill>
                            <a:srgbClr val="000000"/>
                          </a:solidFill>
                          <a:effectLst/>
                          <a:latin typeface="Calibri"/>
                        </a:rPr>
                        <a:t>Associate Director of People Development</a:t>
                      </a:r>
                      <a:endParaRPr lang="en-US"/>
                    </a:p>
                  </a:txBody>
                  <a:tcPr marL="68580" marR="68580" marT="0" marB="0" anchor="ctr">
                    <a:lnL w="12700">
                      <a:solidFill>
                        <a:srgbClr val="000000"/>
                      </a:solidFill>
                    </a:lnL>
                    <a:lnR w="12700">
                      <a:solidFill>
                        <a:srgbClr val="000000"/>
                      </a:solidFill>
                    </a:lnR>
                    <a:lnB w="12700">
                      <a:solidFill>
                        <a:srgbClr val="000000"/>
                      </a:solidFill>
                    </a:lnB>
                  </a:tcPr>
                </a:tc>
                <a:tc>
                  <a:txBody>
                    <a:bodyPr/>
                    <a:lstStyle/>
                    <a:p>
                      <a:pPr algn="l"/>
                      <a:r>
                        <a:rPr lang="en-GB" sz="1000">
                          <a:effectLst/>
                          <a:latin typeface="Calibri"/>
                          <a:cs typeface="Times New Roman"/>
                        </a:rPr>
                        <a:t>All staff are required to complete mandatory equality, diversity and human rights training, which promotes a proactive, inclusive approach to EDI and how to utilise organisational policies and processes to raise concerns, including those relating to EDI. Equity is emphasised in Recruiting Managers' training modules that cover recruitment, legislation and the interview process.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79409832"/>
                  </a:ext>
                </a:extLst>
              </a:tr>
              <a:tr h="266664">
                <a:tc gridSpan="2">
                  <a:txBody>
                    <a:bodyPr/>
                    <a:lstStyle/>
                    <a:p>
                      <a:pPr algn="l"/>
                      <a:r>
                        <a:rPr lang="en-GB" sz="1000" b="1">
                          <a:solidFill>
                            <a:srgbClr val="FFFFFF"/>
                          </a:solidFill>
                          <a:effectLst/>
                          <a:latin typeface="Calibri"/>
                          <a:cs typeface="Calibri"/>
                        </a:rPr>
                        <a:t>Looking After Our People</a:t>
                      </a:r>
                      <a:endParaRPr lang="en-GB" sz="1000">
                        <a:effectLst/>
                        <a:latin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hMerge="1">
                  <a:txBody>
                    <a:bodyPr/>
                    <a:lstStyle/>
                    <a:p>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endParaRPr lang="en-GB"/>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solidFill>
                      <a:srgbClr val="1F3864"/>
                    </a:solidFill>
                  </a:tcPr>
                </a:tc>
                <a:tc>
                  <a:txBody>
                    <a:bodyPr/>
                    <a:lstStyle/>
                    <a:p>
                      <a:pPr lvl="0">
                        <a:buNone/>
                      </a:pPr>
                      <a:endParaRPr lang="en-GB"/>
                    </a:p>
                  </a:txBody>
                  <a:tcPr marL="68580" marR="68580" marT="0" marB="0" anchor="ctr">
                    <a:lnL w="12700">
                      <a:solidFill>
                        <a:srgbClr val="000000"/>
                      </a:solidFill>
                    </a:lnL>
                    <a:lnR w="12700">
                      <a:solidFill>
                        <a:srgbClr val="000000"/>
                      </a:solidFill>
                    </a:lnR>
                    <a:lnT w="12700">
                      <a:solidFill>
                        <a:srgbClr val="000000"/>
                      </a:solidFill>
                    </a:lnT>
                    <a:solidFill>
                      <a:srgbClr val="1F3864"/>
                    </a:solidFill>
                  </a:tcPr>
                </a:tc>
                <a:tc>
                  <a:txBody>
                    <a:bodyPr/>
                    <a:lstStyle/>
                    <a:p>
                      <a:pPr algn="l"/>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solidFill>
                      <a:srgbClr val="1F3864"/>
                    </a:solidFill>
                  </a:tcPr>
                </a:tc>
                <a:extLst>
                  <a:ext uri="{0D108BD9-81ED-4DB2-BD59-A6C34878D82A}">
                    <a16:rowId xmlns:a16="http://schemas.microsoft.com/office/drawing/2014/main" val="2023996270"/>
                  </a:ext>
                </a:extLst>
              </a:tr>
              <a:tr h="452820">
                <a:tc>
                  <a:txBody>
                    <a:bodyPr/>
                    <a:lstStyle/>
                    <a:p>
                      <a:pPr algn="ctr"/>
                      <a:r>
                        <a:rPr lang="en-GB" sz="1000">
                          <a:effectLst/>
                          <a:latin typeface="Calibri"/>
                          <a:ea typeface="Calibri"/>
                          <a:cs typeface="Calibri"/>
                        </a:rPr>
                        <a:t>b</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a:lnSpc>
                          <a:spcPct val="100000"/>
                        </a:lnSpc>
                        <a:spcBef>
                          <a:spcPts val="0"/>
                        </a:spcBef>
                        <a:spcAft>
                          <a:spcPts val="0"/>
                        </a:spcAft>
                        <a:buNone/>
                      </a:pPr>
                      <a:r>
                        <a:rPr lang="en-GB" sz="1000" b="0" i="0" u="none" strike="noStrike" noProof="0">
                          <a:solidFill>
                            <a:schemeClr val="tx1"/>
                          </a:solidFill>
                          <a:effectLst/>
                          <a:latin typeface="Calibri"/>
                        </a:rPr>
                        <a:t>Promote the use of both formal and informal reporting mechanisms across the Trust, to facilitate reporting and recording of racialised incidents.</a:t>
                      </a:r>
                      <a:endParaRPr lang="en-US" sz="100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GB" sz="1000">
                          <a:effectLst/>
                          <a:latin typeface="Calibri"/>
                          <a:cs typeface="Times New Roman"/>
                        </a:rPr>
                        <a:t>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a:txBody>
                    <a:bodyPr/>
                    <a:lstStyle/>
                    <a:p>
                      <a:pPr marL="0" lvl="0" indent="0" algn="ctr">
                        <a:lnSpc>
                          <a:spcPct val="100000"/>
                        </a:lnSpc>
                        <a:spcBef>
                          <a:spcPts val="0"/>
                        </a:spcBef>
                        <a:spcAft>
                          <a:spcPts val="0"/>
                        </a:spcAft>
                        <a:buNone/>
                      </a:pPr>
                      <a:r>
                        <a:rPr lang="en-GB" sz="1000" b="0" i="0" u="none" strike="noStrike" noProof="0">
                          <a:solidFill>
                            <a:srgbClr val="000000"/>
                          </a:solidFill>
                          <a:effectLst/>
                          <a:latin typeface="Calibri"/>
                        </a:rPr>
                        <a:t>Associate Director of Business Partnering</a:t>
                      </a:r>
                      <a:endParaRPr lang="en-US"/>
                    </a:p>
                  </a:txBody>
                  <a:tcPr marL="68580" marR="68580" marT="0" marB="0" anchor="ctr">
                    <a:lnL w="12700">
                      <a:solidFill>
                        <a:srgbClr val="000000"/>
                      </a:solidFill>
                    </a:lnL>
                    <a:lnR w="12700">
                      <a:solidFill>
                        <a:srgbClr val="000000"/>
                      </a:solidFill>
                    </a:lnR>
                    <a:lnB w="12700">
                      <a:solidFill>
                        <a:srgbClr val="000000"/>
                      </a:solidFill>
                    </a:lnB>
                  </a:tcPr>
                </a:tc>
                <a:tc>
                  <a:txBody>
                    <a:bodyPr/>
                    <a:lstStyle/>
                    <a:p>
                      <a:pPr lvl="0" algn="l">
                        <a:buNone/>
                      </a:pPr>
                      <a:r>
                        <a:rPr lang="en-GB" sz="1000" b="0" i="0" u="none" strike="noStrike" noProof="0">
                          <a:solidFill>
                            <a:srgbClr val="000000"/>
                          </a:solidFill>
                          <a:effectLst/>
                          <a:latin typeface="Calibri"/>
                        </a:rPr>
                        <a:t>The Trust has different routes in supporting and promoting formal and informal reporting mechanisms, which include the Dignity at Work Policy, FTSU (Freedom to Speak Up) Guardian, FTSU champions, and Bullying and Harassment Advisors. In addition, the Trust has an anonymous raising concerns inbox which is available to staff to report any issues. People and Culture and FTSU Guardian record any reports of incidents and summaries are reported to Board. The Head of People Relations and FTSU Guardian meet monthly to triangulate data to ensure any themes are identified and addressed.</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35432045"/>
                  </a:ext>
                </a:extLst>
              </a:tr>
              <a:tr h="424157">
                <a:tc>
                  <a:txBody>
                    <a:bodyPr/>
                    <a:lstStyle/>
                    <a:p>
                      <a:pPr algn="ctr"/>
                      <a:r>
                        <a:rPr lang="en-GB" sz="1000">
                          <a:effectLst/>
                          <a:latin typeface="Calibri"/>
                          <a:ea typeface="Calibri"/>
                          <a:cs typeface="Calibri"/>
                        </a:rPr>
                        <a:t>c</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lgn="l">
                        <a:buNone/>
                      </a:pPr>
                      <a:r>
                        <a:rPr lang="en-GB" sz="1000" b="0" i="0" u="none" strike="noStrike" noProof="0">
                          <a:solidFill>
                            <a:schemeClr val="tx1"/>
                          </a:solidFill>
                          <a:effectLst/>
                          <a:latin typeface="Calibri"/>
                        </a:rPr>
                        <a:t>Promote fair investigation processes reviewing the current pool of managers who are trained to undertake investigations and assess the ethnic breakdown of that pool</a:t>
                      </a:r>
                      <a:endParaRPr lang="en-GB" sz="1000">
                        <a:effectLst/>
                        <a:latin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000">
                          <a:effectLst/>
                          <a:latin typeface="Calibri"/>
                          <a:cs typeface="Times New Roman"/>
                        </a:rPr>
                        <a:t>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000" b="0" i="0" u="none" strike="noStrike" noProof="0">
                          <a:solidFill>
                            <a:srgbClr val="000000"/>
                          </a:solidFill>
                          <a:effectLst/>
                          <a:latin typeface="Calibri"/>
                        </a:rPr>
                        <a:t>Associate Director of Business Partnering</a:t>
                      </a:r>
                      <a:endParaRPr lang="en-US"/>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l">
                        <a:buNone/>
                      </a:pPr>
                      <a:r>
                        <a:rPr lang="en-GB" sz="1000" b="0" i="0" u="none" strike="noStrike" noProof="0">
                          <a:solidFill>
                            <a:srgbClr val="000000"/>
                          </a:solidFill>
                          <a:latin typeface="Calibri"/>
                        </a:rPr>
                        <a:t>Since January 2024 after 4 additional internal training sessions, 73 newly trained investigators are available to undertake formal investigations. 45% of newly trained investigating officers are from BME backgrounds.</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08864411"/>
                  </a:ext>
                </a:extLst>
              </a:tr>
              <a:tr h="283331">
                <a:tc gridSpan="2">
                  <a:txBody>
                    <a:bodyPr/>
                    <a:lstStyle/>
                    <a:p>
                      <a:pPr algn="l"/>
                      <a:r>
                        <a:rPr lang="en-GB" sz="1000" b="1">
                          <a:solidFill>
                            <a:srgbClr val="FFFFFF"/>
                          </a:solidFill>
                          <a:effectLst/>
                          <a:latin typeface="Calibri"/>
                          <a:cs typeface="Calibri"/>
                        </a:rPr>
                        <a:t>Belonging in the NHS </a:t>
                      </a:r>
                      <a:endParaRPr lang="en-GB" sz="1000">
                        <a:effectLst/>
                        <a:latin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hMerge="1">
                  <a:txBody>
                    <a:bodyPr/>
                    <a:lstStyle/>
                    <a:p>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endParaRPr lang="en-GB"/>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solidFill>
                      <a:srgbClr val="1F3864"/>
                    </a:solidFill>
                  </a:tcPr>
                </a:tc>
                <a:tc>
                  <a:txBody>
                    <a:bodyPr/>
                    <a:lstStyle/>
                    <a:p>
                      <a:pPr lvl="0">
                        <a:buNone/>
                      </a:pPr>
                      <a:endParaRPr lang="en-GB"/>
                    </a:p>
                  </a:txBody>
                  <a:tcPr marL="68580" marR="68580" marT="0" marB="0" anchor="ctr">
                    <a:lnL w="12700">
                      <a:solidFill>
                        <a:srgbClr val="000000"/>
                      </a:solidFill>
                    </a:lnL>
                    <a:lnR w="12700">
                      <a:solidFill>
                        <a:srgbClr val="000000"/>
                      </a:solidFill>
                    </a:lnR>
                    <a:lnT w="12700">
                      <a:solidFill>
                        <a:srgbClr val="000000"/>
                      </a:solidFill>
                    </a:lnT>
                    <a:solidFill>
                      <a:srgbClr val="1F3864"/>
                    </a:solidFill>
                  </a:tcPr>
                </a:tc>
                <a:tc>
                  <a:txBody>
                    <a:bodyPr/>
                    <a:lstStyle/>
                    <a:p>
                      <a:pPr algn="l"/>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solidFill>
                      <a:srgbClr val="1F3864"/>
                    </a:solidFill>
                  </a:tcPr>
                </a:tc>
                <a:extLst>
                  <a:ext uri="{0D108BD9-81ED-4DB2-BD59-A6C34878D82A}">
                    <a16:rowId xmlns:a16="http://schemas.microsoft.com/office/drawing/2014/main" val="151175362"/>
                  </a:ext>
                </a:extLst>
              </a:tr>
              <a:tr h="363633">
                <a:tc>
                  <a:txBody>
                    <a:bodyPr/>
                    <a:lstStyle/>
                    <a:p>
                      <a:pPr algn="ctr"/>
                      <a:r>
                        <a:rPr lang="en-GB" sz="1000">
                          <a:effectLst/>
                          <a:latin typeface="Calibri"/>
                          <a:ea typeface="Calibri"/>
                          <a:cs typeface="Calibri"/>
                        </a:rPr>
                        <a:t>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a:lnSpc>
                          <a:spcPct val="100000"/>
                        </a:lnSpc>
                        <a:spcBef>
                          <a:spcPts val="0"/>
                        </a:spcBef>
                        <a:spcAft>
                          <a:spcPts val="0"/>
                        </a:spcAft>
                        <a:buNone/>
                      </a:pPr>
                      <a:r>
                        <a:rPr lang="en-GB" sz="1000" b="0" i="0" u="none" strike="noStrike" noProof="0">
                          <a:solidFill>
                            <a:srgbClr val="000000"/>
                          </a:solidFill>
                          <a:effectLst/>
                          <a:latin typeface="Calibri"/>
                        </a:rPr>
                        <a:t>Embed cultural competency learning in existing training offered by Quality Improvement and People Development training for all staff and managers.</a:t>
                      </a:r>
                      <a:endParaRPr lang="en-GB" sz="1000">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GB" sz="1000">
                          <a:effectLst/>
                          <a:latin typeface="Calibri"/>
                          <a:ea typeface="Calibri"/>
                          <a:cs typeface="Calibri"/>
                        </a:rPr>
                        <a:t>5</a:t>
                      </a:r>
                      <a:endParaRPr lang="en-GB" sz="1000">
                        <a:effectLst/>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a:txBody>
                    <a:bodyPr/>
                    <a:lstStyle/>
                    <a:p>
                      <a:pPr marL="0" lvl="0" indent="0" algn="ctr">
                        <a:lnSpc>
                          <a:spcPct val="100000"/>
                        </a:lnSpc>
                        <a:spcBef>
                          <a:spcPts val="0"/>
                        </a:spcBef>
                        <a:spcAft>
                          <a:spcPts val="0"/>
                        </a:spcAft>
                        <a:buNone/>
                      </a:pPr>
                      <a:r>
                        <a:rPr lang="en-GB" sz="1000">
                          <a:effectLst/>
                          <a:latin typeface="Calibri"/>
                          <a:ea typeface="Calibri"/>
                          <a:cs typeface="Calibri"/>
                        </a:rPr>
                        <a:t>Head of Equity, Diversity and Inclusion</a:t>
                      </a:r>
                    </a:p>
                  </a:txBody>
                  <a:tcPr marL="68580" marR="68580" marT="0" marB="0" anchor="ctr">
                    <a:lnL w="12700">
                      <a:solidFill>
                        <a:srgbClr val="000000"/>
                      </a:solidFill>
                    </a:lnL>
                    <a:lnR w="12700">
                      <a:solidFill>
                        <a:srgbClr val="000000"/>
                      </a:solidFill>
                    </a:lnR>
                    <a:lnB w="12700">
                      <a:solidFill>
                        <a:srgbClr val="000000"/>
                      </a:solidFill>
                    </a:lnB>
                  </a:tcPr>
                </a:tc>
                <a:tc>
                  <a:txBody>
                    <a:bodyPr/>
                    <a:lstStyle/>
                    <a:p>
                      <a:pPr algn="l"/>
                      <a:r>
                        <a:rPr lang="en-GB" sz="1000"/>
                        <a:t>Cultural competency learning has been embedded into the Improvement Leaders and Improvement Coaches programmes, in collaboration with Quality Improvement colleagues. Managers' Induction training now includes an hour-long EDI section that covers all protected characteristics and explores how to confront unconscious bias – including racial biases.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78387926"/>
                  </a:ext>
                </a:extLst>
              </a:tr>
              <a:tr h="363633">
                <a:tc>
                  <a:txBody>
                    <a:bodyPr/>
                    <a:lstStyle/>
                    <a:p>
                      <a:pPr algn="ctr"/>
                      <a:r>
                        <a:rPr lang="en-GB" sz="1000">
                          <a:effectLst/>
                          <a:latin typeface="Calibri"/>
                          <a:ea typeface="Calibri"/>
                          <a:cs typeface="Times New Roman"/>
                        </a:rPr>
                        <a:t>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a:lnSpc>
                          <a:spcPct val="100000"/>
                        </a:lnSpc>
                        <a:spcBef>
                          <a:spcPts val="0"/>
                        </a:spcBef>
                        <a:spcAft>
                          <a:spcPts val="0"/>
                        </a:spcAft>
                        <a:buNone/>
                      </a:pPr>
                      <a:r>
                        <a:rPr lang="en-GB" sz="1000" b="0" i="0" u="none" strike="noStrike" noProof="0">
                          <a:solidFill>
                            <a:srgbClr val="000000"/>
                          </a:solidFill>
                          <a:effectLst/>
                          <a:latin typeface="Calibri"/>
                        </a:rPr>
                        <a:t>Host a series of workshops organised by Tanya Carter, Chief People Officer. Themes included will be xenophobia, anti-racism, islamophobia and antisemitism. </a:t>
                      </a:r>
                      <a:endParaRPr lang="en-GB" sz="1000">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GB" sz="1000">
                          <a:solidFill>
                            <a:schemeClr val="tx1"/>
                          </a:solidFill>
                          <a:effectLst/>
                          <a:latin typeface="Calibri"/>
                          <a:cs typeface="Times New Roman"/>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lgn="ctr">
                        <a:lnSpc>
                          <a:spcPct val="100000"/>
                        </a:lnSpc>
                        <a:spcBef>
                          <a:spcPts val="0"/>
                        </a:spcBef>
                        <a:spcAft>
                          <a:spcPts val="0"/>
                        </a:spcAft>
                        <a:buNone/>
                      </a:pPr>
                      <a:r>
                        <a:rPr lang="en-GB" sz="1000">
                          <a:solidFill>
                            <a:schemeClr val="tx1"/>
                          </a:solidFill>
                          <a:effectLst/>
                          <a:latin typeface="Calibri"/>
                          <a:cs typeface="Times New Roman"/>
                        </a:rPr>
                        <a:t>Chief People Officer</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l">
                        <a:buNone/>
                      </a:pPr>
                      <a:r>
                        <a:rPr lang="en-GB" sz="1000" b="0" i="0" u="none" strike="noStrike" baseline="0" noProof="0">
                          <a:solidFill>
                            <a:srgbClr val="000000"/>
                          </a:solidFill>
                          <a:latin typeface="Calibri"/>
                        </a:rPr>
                        <a:t>These virtual workshops had individual focuses on antisemitism, xenophobia and Islamophobia, to better understand different forms of racism faced by our diverse workforce and communities. Sessions were overall well-attended, with staff praising sessions for their practical suggestions and engaging content. Across workshops, participants valued the opportunity to reflect candidly on workplace dynamics whilst also exploring psychological safety and confronting biases. Participants commended the external facilitators and their ability to combine lived experience with legal and historical context, leading to a renewed commitment amongst staff to apply their learning, share insights with colleagues and drive meaningful change.</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3768813"/>
                  </a:ext>
                </a:extLst>
              </a:tr>
              <a:tr h="283331">
                <a:tc gridSpan="2">
                  <a:txBody>
                    <a:bodyPr/>
                    <a:lstStyle/>
                    <a:p>
                      <a:pPr algn="l"/>
                      <a:r>
                        <a:rPr lang="en-GB" sz="1000" b="1">
                          <a:solidFill>
                            <a:srgbClr val="FFFFFF"/>
                          </a:solidFill>
                          <a:effectLst/>
                          <a:latin typeface="Calibri"/>
                          <a:cs typeface="Calibri"/>
                        </a:rPr>
                        <a:t>Growing and Developing for the Future </a:t>
                      </a:r>
                      <a:endParaRPr lang="en-GB" sz="1000">
                        <a:effectLst/>
                        <a:latin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hMerge="1">
                  <a:txBody>
                    <a:bodyPr/>
                    <a:lstStyle/>
                    <a:p>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endParaRPr lang="en-GB"/>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solidFill>
                      <a:srgbClr val="1F3864"/>
                    </a:solidFill>
                  </a:tcPr>
                </a:tc>
                <a:tc>
                  <a:txBody>
                    <a:bodyPr/>
                    <a:lstStyle/>
                    <a:p>
                      <a:pPr lvl="0">
                        <a:buNone/>
                      </a:pPr>
                      <a:endParaRPr lang="en-GB"/>
                    </a:p>
                  </a:txBody>
                  <a:tcPr marL="68580" marR="68580" marT="0" marB="0" anchor="ctr">
                    <a:lnL w="12700">
                      <a:solidFill>
                        <a:srgbClr val="000000"/>
                      </a:solidFill>
                    </a:lnL>
                    <a:lnR w="12700">
                      <a:solidFill>
                        <a:srgbClr val="000000"/>
                      </a:solidFill>
                    </a:lnR>
                    <a:lnT w="12700">
                      <a:solidFill>
                        <a:srgbClr val="000000"/>
                      </a:solidFill>
                    </a:lnT>
                    <a:solidFill>
                      <a:srgbClr val="1F3864"/>
                    </a:solidFill>
                  </a:tcPr>
                </a:tc>
                <a:tc>
                  <a:txBody>
                    <a:bodyPr/>
                    <a:lstStyle/>
                    <a:p>
                      <a:pPr algn="l"/>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solidFill>
                      <a:srgbClr val="1F3864"/>
                    </a:solidFill>
                  </a:tcPr>
                </a:tc>
                <a:extLst>
                  <a:ext uri="{0D108BD9-81ED-4DB2-BD59-A6C34878D82A}">
                    <a16:rowId xmlns:a16="http://schemas.microsoft.com/office/drawing/2014/main" val="3252339733"/>
                  </a:ext>
                </a:extLst>
              </a:tr>
              <a:tr h="283331">
                <a:tc>
                  <a:txBody>
                    <a:bodyPr/>
                    <a:lstStyle/>
                    <a:p>
                      <a:pPr algn="ctr"/>
                      <a:r>
                        <a:rPr lang="en-GB" sz="1000">
                          <a:effectLst/>
                          <a:latin typeface="Calibri"/>
                          <a:ea typeface="Calibri"/>
                          <a:cs typeface="Calibri"/>
                        </a:rPr>
                        <a:t>f</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l">
                        <a:buNone/>
                      </a:pPr>
                      <a:r>
                        <a:rPr lang="en-GB" sz="1000" b="0" i="0" u="none" strike="noStrike" noProof="0">
                          <a:solidFill>
                            <a:srgbClr val="000000"/>
                          </a:solidFill>
                          <a:effectLst/>
                          <a:latin typeface="Calibri"/>
                        </a:rPr>
                        <a:t>Expand on and promote the Trust's existing Mentorship Programmes, training more senior managers to take on BME staff mentees, to enable equity of career development.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1000">
                          <a:effectLst/>
                          <a:latin typeface="Calibri"/>
                          <a:cs typeface="Calibri"/>
                        </a:rPr>
                        <a:t>1, 7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a:txBody>
                    <a:bodyPr/>
                    <a:lstStyle/>
                    <a:p>
                      <a:pPr lvl="0" algn="ctr">
                        <a:buNone/>
                      </a:pPr>
                      <a:r>
                        <a:rPr lang="en-GB" sz="1000" b="0" i="0" u="none" strike="noStrike" noProof="0">
                          <a:solidFill>
                            <a:srgbClr val="000000"/>
                          </a:solidFill>
                          <a:effectLst/>
                          <a:latin typeface="Calibri"/>
                        </a:rPr>
                        <a:t>Associate Director of People Development</a:t>
                      </a:r>
                      <a:endParaRPr lang="en-US"/>
                    </a:p>
                  </a:txBody>
                  <a:tcPr marL="68580" marR="68580" marT="0" marB="0" anchor="ctr">
                    <a:lnL w="12700">
                      <a:solidFill>
                        <a:srgbClr val="000000"/>
                      </a:solidFill>
                    </a:lnL>
                    <a:lnR w="12700">
                      <a:solidFill>
                        <a:srgbClr val="000000"/>
                      </a:solidFill>
                    </a:lnR>
                    <a:lnB w="12700">
                      <a:solidFill>
                        <a:srgbClr val="000000"/>
                      </a:solidFill>
                    </a:lnB>
                  </a:tcPr>
                </a:tc>
                <a:tc>
                  <a:txBody>
                    <a:bodyPr/>
                    <a:lstStyle/>
                    <a:p>
                      <a:pPr marL="0" lvl="0" indent="0" algn="l">
                        <a:lnSpc>
                          <a:spcPct val="100000"/>
                        </a:lnSpc>
                        <a:buNone/>
                      </a:pPr>
                      <a:r>
                        <a:rPr lang="en-GB" sz="1000" b="0" i="0" u="none" strike="noStrike" baseline="0" noProof="0">
                          <a:solidFill>
                            <a:srgbClr val="000000"/>
                          </a:solidFill>
                          <a:effectLst/>
                          <a:latin typeface="Calibri"/>
                        </a:rPr>
                        <a:t>Whilst there has been no specific training on mentoring, there has been an increase in the focus for all staff on having high quality conversations to help develop careers, feeding from the launch of the ELFT Leadership behaviours in 2024, the launch of the career experience programme and then the launch of a training available for all managers called meaningful people conversations.</a:t>
                      </a:r>
                      <a:endParaRPr lang="en-GB"/>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07589570"/>
                  </a:ext>
                </a:extLst>
              </a:tr>
            </a:tbl>
          </a:graphicData>
        </a:graphic>
      </p:graphicFrame>
      <p:sp>
        <p:nvSpPr>
          <p:cNvPr id="2" name="TextBox 1">
            <a:extLst>
              <a:ext uri="{FF2B5EF4-FFF2-40B4-BE49-F238E27FC236}">
                <a16:creationId xmlns:a16="http://schemas.microsoft.com/office/drawing/2014/main" id="{5F3785E1-62AE-6A76-E7AF-8D472232F426}"/>
              </a:ext>
            </a:extLst>
          </p:cNvPr>
          <p:cNvSpPr txBox="1"/>
          <p:nvPr/>
        </p:nvSpPr>
        <p:spPr>
          <a:xfrm>
            <a:off x="11842988" y="6472674"/>
            <a:ext cx="349012" cy="369332"/>
          </a:xfrm>
          <a:prstGeom prst="rect">
            <a:avLst/>
          </a:prstGeom>
          <a:noFill/>
        </p:spPr>
        <p:txBody>
          <a:bodyPr wrap="square" lIns="91440" tIns="45720" rIns="91440" bIns="45720" anchor="t">
            <a:spAutoFit/>
          </a:bodyPr>
          <a:lstStyle/>
          <a:p>
            <a:r>
              <a:rPr lang="en-GB" b="1">
                <a:solidFill>
                  <a:srgbClr val="1E477C"/>
                </a:solidFill>
                <a:latin typeface="Poppins"/>
                <a:cs typeface="Poppins"/>
              </a:rPr>
              <a:t>7</a:t>
            </a:r>
          </a:p>
        </p:txBody>
      </p:sp>
    </p:spTree>
    <p:extLst>
      <p:ext uri="{BB962C8B-B14F-4D97-AF65-F5344CB8AC3E}">
        <p14:creationId xmlns:p14="http://schemas.microsoft.com/office/powerpoint/2010/main" val="2303853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8428C-B089-6121-7DDA-FFF90AD91B50}"/>
              </a:ext>
            </a:extLst>
          </p:cNvPr>
          <p:cNvSpPr>
            <a:spLocks noGrp="1"/>
          </p:cNvSpPr>
          <p:nvPr>
            <p:ph type="ctrTitle"/>
          </p:nvPr>
        </p:nvSpPr>
        <p:spPr>
          <a:xfrm>
            <a:off x="2404115" y="1301415"/>
            <a:ext cx="7388530" cy="2256827"/>
          </a:xfrm>
        </p:spPr>
        <p:txBody>
          <a:bodyPr>
            <a:normAutofit fontScale="90000"/>
          </a:bodyPr>
          <a:lstStyle/>
          <a:p>
            <a:r>
              <a:rPr lang="en-GB" sz="6500" b="1">
                <a:solidFill>
                  <a:schemeClr val="bg1"/>
                </a:solidFill>
              </a:rPr>
              <a:t>Workforce Race Equality Standard (WRES) 2025</a:t>
            </a:r>
            <a:endParaRPr lang="en-GB" sz="6500" b="1">
              <a:solidFill>
                <a:schemeClr val="bg1"/>
              </a:solidFill>
              <a:ea typeface="Calibri Light"/>
              <a:cs typeface="Calibri Light"/>
            </a:endParaRPr>
          </a:p>
        </p:txBody>
      </p:sp>
      <p:sp>
        <p:nvSpPr>
          <p:cNvPr id="4" name="TextBox 3">
            <a:extLst>
              <a:ext uri="{FF2B5EF4-FFF2-40B4-BE49-F238E27FC236}">
                <a16:creationId xmlns:a16="http://schemas.microsoft.com/office/drawing/2014/main" id="{27C17D13-EC8C-2233-08DE-DE121F6401F1}"/>
              </a:ext>
            </a:extLst>
          </p:cNvPr>
          <p:cNvSpPr txBox="1"/>
          <p:nvPr/>
        </p:nvSpPr>
        <p:spPr>
          <a:xfrm>
            <a:off x="281353" y="207497"/>
            <a:ext cx="3108961" cy="769441"/>
          </a:xfrm>
          <a:prstGeom prst="rect">
            <a:avLst/>
          </a:prstGeom>
          <a:noFill/>
        </p:spPr>
        <p:txBody>
          <a:bodyPr wrap="square" rtlCol="0">
            <a:spAutoFit/>
          </a:bodyPr>
          <a:lstStyle/>
          <a:p>
            <a:r>
              <a:rPr lang="en-GB" sz="4400">
                <a:solidFill>
                  <a:schemeClr val="bg1"/>
                </a:solidFill>
              </a:rPr>
              <a:t>Appendix A</a:t>
            </a:r>
          </a:p>
        </p:txBody>
      </p:sp>
      <p:sp>
        <p:nvSpPr>
          <p:cNvPr id="3" name="TextBox 2">
            <a:extLst>
              <a:ext uri="{FF2B5EF4-FFF2-40B4-BE49-F238E27FC236}">
                <a16:creationId xmlns:a16="http://schemas.microsoft.com/office/drawing/2014/main" id="{BEF1D4A7-1781-785E-C8E2-A6698337B29A}"/>
              </a:ext>
            </a:extLst>
          </p:cNvPr>
          <p:cNvSpPr txBox="1"/>
          <p:nvPr/>
        </p:nvSpPr>
        <p:spPr>
          <a:xfrm>
            <a:off x="11752942" y="6468169"/>
            <a:ext cx="349012" cy="369332"/>
          </a:xfrm>
          <a:prstGeom prst="rect">
            <a:avLst/>
          </a:prstGeom>
          <a:noFill/>
        </p:spPr>
        <p:txBody>
          <a:bodyPr wrap="square" lIns="91440" tIns="45720" rIns="91440" bIns="45720" anchor="t">
            <a:spAutoFit/>
          </a:bodyPr>
          <a:lstStyle/>
          <a:p>
            <a:r>
              <a:rPr lang="en-GB" b="1">
                <a:solidFill>
                  <a:schemeClr val="bg1"/>
                </a:solidFill>
                <a:latin typeface="Poppins"/>
                <a:cs typeface="Poppins"/>
              </a:rPr>
              <a:t>8</a:t>
            </a:r>
          </a:p>
        </p:txBody>
      </p:sp>
      <p:sp>
        <p:nvSpPr>
          <p:cNvPr id="5" name="TextBox 4">
            <a:extLst>
              <a:ext uri="{FF2B5EF4-FFF2-40B4-BE49-F238E27FC236}">
                <a16:creationId xmlns:a16="http://schemas.microsoft.com/office/drawing/2014/main" id="{F25E5965-F085-631E-9684-2EDBDFFAE305}"/>
              </a:ext>
            </a:extLst>
          </p:cNvPr>
          <p:cNvSpPr txBox="1"/>
          <p:nvPr/>
        </p:nvSpPr>
        <p:spPr>
          <a:xfrm>
            <a:off x="0" y="4124805"/>
            <a:ext cx="12193761" cy="135421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00" b="1">
                <a:solidFill>
                  <a:schemeClr val="bg1"/>
                </a:solidFill>
                <a:ea typeface="Calibri"/>
                <a:cs typeface="Calibri"/>
              </a:rPr>
              <a:t>The data in the tables have been </a:t>
            </a:r>
            <a:r>
              <a:rPr lang="en-US" sz="1600" b="1" err="1">
                <a:solidFill>
                  <a:schemeClr val="bg1"/>
                </a:solidFill>
                <a:ea typeface="Calibri"/>
                <a:cs typeface="Calibri"/>
              </a:rPr>
              <a:t>categorised</a:t>
            </a:r>
            <a:r>
              <a:rPr lang="en-US" sz="1600" b="1">
                <a:solidFill>
                  <a:schemeClr val="bg1"/>
                </a:solidFill>
                <a:ea typeface="Calibri"/>
                <a:cs typeface="Calibri"/>
              </a:rPr>
              <a:t> as the following:</a:t>
            </a:r>
            <a:endParaRPr lang="en-US">
              <a:solidFill>
                <a:schemeClr val="bg1"/>
              </a:solidFill>
              <a:ea typeface="Calibri"/>
              <a:cs typeface="Calibri"/>
            </a:endParaRPr>
          </a:p>
          <a:p>
            <a:pPr algn="ctr"/>
            <a:endParaRPr lang="en-US" sz="1600">
              <a:solidFill>
                <a:schemeClr val="bg1"/>
              </a:solidFill>
              <a:ea typeface="Calibri"/>
              <a:cs typeface="Calibri"/>
            </a:endParaRPr>
          </a:p>
          <a:p>
            <a:pPr algn="ctr"/>
            <a:r>
              <a:rPr lang="en-US" sz="1600" b="1">
                <a:solidFill>
                  <a:schemeClr val="bg1"/>
                </a:solidFill>
                <a:ea typeface="Calibri"/>
                <a:cs typeface="Calibri"/>
              </a:rPr>
              <a:t>Metric 1 &amp; 9:</a:t>
            </a:r>
            <a:r>
              <a:rPr lang="en-US" sz="1600">
                <a:solidFill>
                  <a:schemeClr val="bg1"/>
                </a:solidFill>
                <a:ea typeface="Calibri"/>
                <a:cs typeface="Calibri"/>
              </a:rPr>
              <a:t> Difference is calculated by a variation of 0.5% above or below Trust average in BME representation.</a:t>
            </a:r>
          </a:p>
          <a:p>
            <a:pPr algn="ctr"/>
            <a:endParaRPr lang="en-US">
              <a:solidFill>
                <a:schemeClr val="bg1"/>
              </a:solidFill>
              <a:ea typeface="Calibri"/>
              <a:cs typeface="Calibri"/>
            </a:endParaRPr>
          </a:p>
          <a:p>
            <a:pPr algn="ctr"/>
            <a:r>
              <a:rPr lang="en-US" sz="1600" b="1">
                <a:solidFill>
                  <a:schemeClr val="bg1"/>
                </a:solidFill>
                <a:ea typeface="Calibri"/>
                <a:cs typeface="Calibri"/>
              </a:rPr>
              <a:t>Metric 2-8: </a:t>
            </a:r>
            <a:r>
              <a:rPr lang="en-US" sz="1600">
                <a:solidFill>
                  <a:schemeClr val="bg1"/>
                </a:solidFill>
                <a:ea typeface="Calibri"/>
                <a:cs typeface="Calibri"/>
              </a:rPr>
              <a:t>Equity Gap is calculated by difference in experience between BME and white staff compared to previous year.</a:t>
            </a:r>
          </a:p>
        </p:txBody>
      </p:sp>
    </p:spTree>
    <p:extLst>
      <p:ext uri="{BB962C8B-B14F-4D97-AF65-F5344CB8AC3E}">
        <p14:creationId xmlns:p14="http://schemas.microsoft.com/office/powerpoint/2010/main" val="2493996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00835-2A98-A05C-75E8-A94B5E4A4225}"/>
            </a:ext>
          </a:extLst>
        </p:cNvPr>
        <p:cNvGrpSpPr/>
        <p:nvPr/>
      </p:nvGrpSpPr>
      <p:grpSpPr>
        <a:xfrm>
          <a:off x="0" y="0"/>
          <a:ext cx="0" cy="0"/>
          <a:chOff x="0" y="0"/>
          <a:chExt cx="0" cy="0"/>
        </a:xfrm>
      </p:grpSpPr>
      <p:sp>
        <p:nvSpPr>
          <p:cNvPr id="10" name="TextBox 9">
            <a:extLst>
              <a:ext uri="{FF2B5EF4-FFF2-40B4-BE49-F238E27FC236}">
                <a16:creationId xmlns:a16="http://schemas.microsoft.com/office/drawing/2014/main" id="{52DD5100-21CA-BFB0-75F1-C44A37DAB576}"/>
              </a:ext>
            </a:extLst>
          </p:cNvPr>
          <p:cNvSpPr txBox="1"/>
          <p:nvPr/>
        </p:nvSpPr>
        <p:spPr>
          <a:xfrm>
            <a:off x="527858" y="281496"/>
            <a:ext cx="10410436" cy="1477328"/>
          </a:xfrm>
          <a:prstGeom prst="rect">
            <a:avLst/>
          </a:prstGeom>
          <a:noFill/>
        </p:spPr>
        <p:txBody>
          <a:bodyPr wrap="square">
            <a:spAutoFit/>
          </a:bodyPr>
          <a:lstStyle/>
          <a:p>
            <a:r>
              <a:rPr lang="en-GB" sz="1600" b="1">
                <a:solidFill>
                  <a:srgbClr val="1E477C"/>
                </a:solidFill>
                <a:effectLst/>
                <a:latin typeface="Calibri" panose="020F0502020204030204" pitchFamily="34" charset="0"/>
                <a:ea typeface="Times New Roman" panose="02020603050405020304" pitchFamily="18" charset="0"/>
              </a:rPr>
              <a:t>WORKFORCE RACE EQUALITY STANDARD (WRES) REPORT </a:t>
            </a:r>
            <a:endParaRPr lang="en-GB" sz="1200">
              <a:effectLst/>
              <a:latin typeface="Times New Roman" panose="02020603050405020304" pitchFamily="18" charset="0"/>
              <a:ea typeface="Times New Roman" panose="02020603050405020304" pitchFamily="18" charset="0"/>
            </a:endParaRPr>
          </a:p>
          <a:p>
            <a:endParaRPr lang="en-GB" sz="1800" b="1">
              <a:solidFill>
                <a:srgbClr val="1E477C"/>
              </a:solidFill>
              <a:effectLst/>
              <a:latin typeface="Calibri" panose="020F0502020204030204" pitchFamily="34" charset="0"/>
              <a:ea typeface="Times New Roman" panose="02020603050405020304" pitchFamily="18" charset="0"/>
            </a:endParaRPr>
          </a:p>
          <a:p>
            <a:r>
              <a:rPr lang="en-GB" sz="2400" b="1">
                <a:solidFill>
                  <a:srgbClr val="1E477C"/>
                </a:solidFill>
                <a:effectLst/>
                <a:latin typeface="Calibri" panose="020F0502020204030204" pitchFamily="34" charset="0"/>
                <a:ea typeface="Times New Roman" panose="02020603050405020304" pitchFamily="18" charset="0"/>
              </a:rPr>
              <a:t>Workforce </a:t>
            </a:r>
            <a:r>
              <a:rPr lang="en-GB" sz="2400" b="1">
                <a:solidFill>
                  <a:srgbClr val="1E477C"/>
                </a:solidFill>
                <a:latin typeface="Calibri" panose="020F0502020204030204" pitchFamily="34" charset="0"/>
                <a:ea typeface="Times New Roman" panose="02020603050405020304" pitchFamily="18" charset="0"/>
              </a:rPr>
              <a:t>M</a:t>
            </a:r>
            <a:r>
              <a:rPr lang="en-GB" sz="2400" b="1">
                <a:solidFill>
                  <a:srgbClr val="1E477C"/>
                </a:solidFill>
                <a:effectLst/>
                <a:latin typeface="Calibri" panose="020F0502020204030204" pitchFamily="34" charset="0"/>
                <a:ea typeface="Times New Roman" panose="02020603050405020304" pitchFamily="18" charset="0"/>
              </a:rPr>
              <a:t>etric 1</a:t>
            </a:r>
          </a:p>
          <a:p>
            <a:r>
              <a:rPr lang="en-GB" sz="1600">
                <a:latin typeface="ArialMT"/>
              </a:rPr>
              <a:t>The following m</a:t>
            </a:r>
            <a:r>
              <a:rPr lang="en-GB" sz="1600">
                <a:effectLst/>
                <a:latin typeface="ArialMT"/>
              </a:rPr>
              <a:t>etric </a:t>
            </a:r>
            <a:r>
              <a:rPr lang="en-GB" sz="1600">
                <a:latin typeface="ArialMT"/>
              </a:rPr>
              <a:t>shows the representation of</a:t>
            </a:r>
            <a:r>
              <a:rPr lang="en-GB" sz="1600">
                <a:effectLst/>
                <a:latin typeface="ArialMT"/>
              </a:rPr>
              <a:t> BME staff. Definitions are based on Electronic Staff Record (ESR) occupation codes, with the exception of medical and dental staff, which are based upon grade codes. </a:t>
            </a:r>
            <a:endParaRPr lang="en-GB" sz="2000"/>
          </a:p>
        </p:txBody>
      </p:sp>
      <p:sp>
        <p:nvSpPr>
          <p:cNvPr id="12" name="TextBox 11">
            <a:extLst>
              <a:ext uri="{FF2B5EF4-FFF2-40B4-BE49-F238E27FC236}">
                <a16:creationId xmlns:a16="http://schemas.microsoft.com/office/drawing/2014/main" id="{5302EA3A-F514-0671-0457-8ED6D2B40064}"/>
              </a:ext>
            </a:extLst>
          </p:cNvPr>
          <p:cNvSpPr txBox="1"/>
          <p:nvPr/>
        </p:nvSpPr>
        <p:spPr>
          <a:xfrm>
            <a:off x="2330909" y="6469754"/>
            <a:ext cx="6817066" cy="276999"/>
          </a:xfrm>
          <a:prstGeom prst="rect">
            <a:avLst/>
          </a:prstGeom>
          <a:noFill/>
        </p:spPr>
        <p:txBody>
          <a:bodyPr wrap="square" lIns="91440" tIns="45720" rIns="91440" bIns="45720" anchor="t">
            <a:spAutoFit/>
          </a:bodyPr>
          <a:lstStyle/>
          <a:p>
            <a:pPr algn="r"/>
            <a:r>
              <a:rPr lang="en-GB" sz="1200" b="1">
                <a:solidFill>
                  <a:srgbClr val="FF0000"/>
                </a:solidFill>
                <a:latin typeface="Calibri"/>
                <a:ea typeface="Times New Roman" panose="02020603050405020304" pitchFamily="18" charset="0"/>
                <a:cs typeface="Calibri"/>
              </a:rPr>
              <a:t>↓ Below Workforce Average </a:t>
            </a:r>
            <a:r>
              <a:rPr lang="en-GB" sz="1200" b="1">
                <a:solidFill>
                  <a:srgbClr val="00B050"/>
                </a:solidFill>
                <a:latin typeface="Calibri"/>
                <a:ea typeface="Times New Roman" panose="02020603050405020304" pitchFamily="18" charset="0"/>
                <a:cs typeface="Calibri"/>
              </a:rPr>
              <a:t>   </a:t>
            </a:r>
            <a:r>
              <a:rPr lang="en-GB" sz="1200" b="1">
                <a:solidFill>
                  <a:srgbClr val="00B050"/>
                </a:solidFill>
                <a:latin typeface="Calibri"/>
                <a:ea typeface="Calibri"/>
                <a:cs typeface="Calibri"/>
              </a:rPr>
              <a:t>↑</a:t>
            </a:r>
            <a:r>
              <a:rPr lang="en-GB" sz="1200" b="1">
                <a:solidFill>
                  <a:srgbClr val="00B050"/>
                </a:solidFill>
                <a:latin typeface="Calibri"/>
                <a:ea typeface="Times New Roman" panose="02020603050405020304" pitchFamily="18" charset="0"/>
                <a:cs typeface="Calibri"/>
              </a:rPr>
              <a:t> Above Workforce Average </a:t>
            </a:r>
            <a:r>
              <a:rPr lang="en-GB" sz="1200" b="1">
                <a:solidFill>
                  <a:srgbClr val="0070C0"/>
                </a:solidFill>
                <a:latin typeface="Calibri"/>
                <a:ea typeface="Times New Roman" panose="02020603050405020304" pitchFamily="18" charset="0"/>
                <a:cs typeface="Calibri"/>
              </a:rPr>
              <a:t>   </a:t>
            </a:r>
            <a:r>
              <a:rPr lang="en-GB" sz="1200" b="1">
                <a:solidFill>
                  <a:srgbClr val="0070C0"/>
                </a:solidFill>
                <a:effectLst/>
                <a:latin typeface="Calibri"/>
                <a:ea typeface="Times New Roman" panose="02020603050405020304" pitchFamily="18" charset="0"/>
                <a:cs typeface="Calibri"/>
              </a:rPr>
              <a:t>— </a:t>
            </a:r>
            <a:r>
              <a:rPr lang="en-GB" sz="1200" b="1">
                <a:solidFill>
                  <a:srgbClr val="0070C0"/>
                </a:solidFill>
                <a:latin typeface="Calibri"/>
                <a:ea typeface="Times New Roman" panose="02020603050405020304" pitchFamily="18" charset="0"/>
                <a:cs typeface="Calibri"/>
              </a:rPr>
              <a:t>Equal to Workforce Average</a:t>
            </a:r>
            <a:endParaRPr lang="en-GB" sz="1400">
              <a:effectLst/>
              <a:latin typeface="Times New Roman"/>
              <a:ea typeface="Calibri" panose="020F0502020204030204" pitchFamily="34" charset="0"/>
              <a:cs typeface="Calibri"/>
            </a:endParaRPr>
          </a:p>
        </p:txBody>
      </p:sp>
      <p:pic>
        <p:nvPicPr>
          <p:cNvPr id="13" name="Picture 12" descr="Logo&#10;&#10;Description automatically generated">
            <a:extLst>
              <a:ext uri="{FF2B5EF4-FFF2-40B4-BE49-F238E27FC236}">
                <a16:creationId xmlns:a16="http://schemas.microsoft.com/office/drawing/2014/main" id="{D1753DA5-A5D4-9817-3E9F-A2B706516EB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6934" y="0"/>
            <a:ext cx="2065020" cy="1148715"/>
          </a:xfrm>
          <a:prstGeom prst="rect">
            <a:avLst/>
          </a:prstGeom>
        </p:spPr>
      </p:pic>
      <p:graphicFrame>
        <p:nvGraphicFramePr>
          <p:cNvPr id="3" name="Table 2">
            <a:extLst>
              <a:ext uri="{FF2B5EF4-FFF2-40B4-BE49-F238E27FC236}">
                <a16:creationId xmlns:a16="http://schemas.microsoft.com/office/drawing/2014/main" id="{839E7EFE-B8FA-65F2-4B6B-79F9D748BE93}"/>
              </a:ext>
            </a:extLst>
          </p:cNvPr>
          <p:cNvGraphicFramePr>
            <a:graphicFrameLocks noGrp="1"/>
          </p:cNvGraphicFramePr>
          <p:nvPr>
            <p:extLst>
              <p:ext uri="{D42A27DB-BD31-4B8C-83A1-F6EECF244321}">
                <p14:modId xmlns:p14="http://schemas.microsoft.com/office/powerpoint/2010/main" val="998938074"/>
              </p:ext>
            </p:extLst>
          </p:nvPr>
        </p:nvGraphicFramePr>
        <p:xfrm>
          <a:off x="619589" y="1743917"/>
          <a:ext cx="10952805" cy="4663440"/>
        </p:xfrm>
        <a:graphic>
          <a:graphicData uri="http://schemas.openxmlformats.org/drawingml/2006/table">
            <a:tbl>
              <a:tblPr firstRow="1" firstCol="1" bandRow="1"/>
              <a:tblGrid>
                <a:gridCol w="2559822">
                  <a:extLst>
                    <a:ext uri="{9D8B030D-6E8A-4147-A177-3AD203B41FA5}">
                      <a16:colId xmlns:a16="http://schemas.microsoft.com/office/drawing/2014/main" val="2385023265"/>
                    </a:ext>
                  </a:extLst>
                </a:gridCol>
                <a:gridCol w="1965156">
                  <a:extLst>
                    <a:ext uri="{9D8B030D-6E8A-4147-A177-3AD203B41FA5}">
                      <a16:colId xmlns:a16="http://schemas.microsoft.com/office/drawing/2014/main" val="4123656485"/>
                    </a:ext>
                  </a:extLst>
                </a:gridCol>
                <a:gridCol w="711867">
                  <a:extLst>
                    <a:ext uri="{9D8B030D-6E8A-4147-A177-3AD203B41FA5}">
                      <a16:colId xmlns:a16="http://schemas.microsoft.com/office/drawing/2014/main" val="2187863912"/>
                    </a:ext>
                  </a:extLst>
                </a:gridCol>
                <a:gridCol w="691815">
                  <a:extLst>
                    <a:ext uri="{9D8B030D-6E8A-4147-A177-3AD203B41FA5}">
                      <a16:colId xmlns:a16="http://schemas.microsoft.com/office/drawing/2014/main" val="698827366"/>
                    </a:ext>
                  </a:extLst>
                </a:gridCol>
                <a:gridCol w="823163">
                  <a:extLst>
                    <a:ext uri="{9D8B030D-6E8A-4147-A177-3AD203B41FA5}">
                      <a16:colId xmlns:a16="http://schemas.microsoft.com/office/drawing/2014/main" val="4261840209"/>
                    </a:ext>
                  </a:extLst>
                </a:gridCol>
                <a:gridCol w="391481">
                  <a:extLst>
                    <a:ext uri="{9D8B030D-6E8A-4147-A177-3AD203B41FA5}">
                      <a16:colId xmlns:a16="http://schemas.microsoft.com/office/drawing/2014/main" val="1803633858"/>
                    </a:ext>
                  </a:extLst>
                </a:gridCol>
                <a:gridCol w="3809501">
                  <a:extLst>
                    <a:ext uri="{9D8B030D-6E8A-4147-A177-3AD203B41FA5}">
                      <a16:colId xmlns:a16="http://schemas.microsoft.com/office/drawing/2014/main" val="2499827152"/>
                    </a:ext>
                  </a:extLst>
                </a:gridCol>
              </a:tblGrid>
              <a:tr h="249625">
                <a:tc gridSpan="2">
                  <a:txBody>
                    <a:bodyPr/>
                    <a:lstStyle/>
                    <a:p>
                      <a:pPr fontAlgn="base"/>
                      <a:r>
                        <a:rPr lang="en-GB" sz="1600" b="1">
                          <a:solidFill>
                            <a:srgbClr val="FFFFFF"/>
                          </a:solidFill>
                          <a:effectLst/>
                          <a:latin typeface="Calibri"/>
                          <a:ea typeface="Times New Roman" panose="02020603050405020304" pitchFamily="18" charset="0"/>
                          <a:cs typeface="Calibri"/>
                        </a:rPr>
                        <a:t>Metric 1 - Staff Representation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hMerge="1">
                  <a:txBody>
                    <a:bodyPr/>
                    <a:lstStyle/>
                    <a:p>
                      <a:endParaRPr lang="en-GB"/>
                    </a:p>
                  </a:txBody>
                  <a:tcPr/>
                </a:tc>
                <a:tc>
                  <a:txBody>
                    <a:bodyPr/>
                    <a:lstStyle/>
                    <a:p>
                      <a:pPr algn="ctr" fontAlgn="base"/>
                      <a:r>
                        <a:rPr lang="en-GB" sz="1600" b="1">
                          <a:solidFill>
                            <a:srgbClr val="FFFFFF"/>
                          </a:solidFill>
                          <a:effectLst/>
                          <a:latin typeface="Calibri"/>
                          <a:ea typeface="Times New Roman" panose="02020603050405020304" pitchFamily="18" charset="0"/>
                          <a:cs typeface="Calibri"/>
                        </a:rPr>
                        <a:t>2023</a:t>
                      </a:r>
                      <a:endParaRPr lang="en-GB" sz="18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algn="ctr" fontAlgn="base"/>
                      <a:r>
                        <a:rPr lang="en-GB" sz="1600" b="1">
                          <a:solidFill>
                            <a:srgbClr val="FFFFFF"/>
                          </a:solidFill>
                          <a:effectLst/>
                          <a:latin typeface="Calibri"/>
                          <a:ea typeface="Times New Roman" panose="02020603050405020304" pitchFamily="18" charset="0"/>
                          <a:cs typeface="Calibri"/>
                        </a:rPr>
                        <a:t>2024</a:t>
                      </a:r>
                      <a:endParaRPr lang="en-GB" sz="18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lvl="0" algn="ctr">
                        <a:buNone/>
                      </a:pPr>
                      <a:r>
                        <a:rPr lang="en-GB" sz="1600" b="1">
                          <a:solidFill>
                            <a:srgbClr val="FFFFFF"/>
                          </a:solidFill>
                          <a:effectLst/>
                          <a:latin typeface="Calibri"/>
                          <a:ea typeface="Calibri"/>
                          <a:cs typeface="Calibri"/>
                        </a:rPr>
                        <a:t>2025</a:t>
                      </a:r>
                    </a:p>
                  </a:txBody>
                  <a:tcPr marL="68580" marR="68580" marT="0" marB="0">
                    <a:lnL w="12700">
                      <a:solidFill>
                        <a:srgbClr val="000000"/>
                      </a:solidFill>
                    </a:lnL>
                    <a:lnR w="12700">
                      <a:solidFill>
                        <a:srgbClr val="000000"/>
                      </a:solidFill>
                    </a:lnR>
                    <a:lnT w="12700">
                      <a:solidFill>
                        <a:srgbClr val="000000"/>
                      </a:solidFill>
                    </a:lnT>
                    <a:lnB w="12700">
                      <a:solidFill>
                        <a:srgbClr val="000000"/>
                      </a:solidFill>
                    </a:lnB>
                    <a:solidFill>
                      <a:srgbClr val="1F3864"/>
                    </a:solidFill>
                  </a:tcPr>
                </a:tc>
                <a:tc>
                  <a:txBody>
                    <a:bodyPr/>
                    <a:lstStyle/>
                    <a:p>
                      <a:pPr fontAlgn="base"/>
                      <a:endParaRPr lang="en-GB" sz="1800">
                        <a:effectLst/>
                        <a:latin typeface="Calibri"/>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fontAlgn="base"/>
                      <a:r>
                        <a:rPr lang="en-GB" sz="1600" b="1">
                          <a:solidFill>
                            <a:srgbClr val="FFFFFF"/>
                          </a:solidFill>
                          <a:effectLst/>
                          <a:latin typeface="Calibri"/>
                          <a:ea typeface="Times New Roman" panose="02020603050405020304" pitchFamily="18" charset="0"/>
                          <a:cs typeface="Calibri"/>
                        </a:rPr>
                        <a:t>Comment</a:t>
                      </a:r>
                      <a:endParaRPr lang="en-GB" sz="18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extLst>
                  <a:ext uri="{0D108BD9-81ED-4DB2-BD59-A6C34878D82A}">
                    <a16:rowId xmlns:a16="http://schemas.microsoft.com/office/drawing/2014/main" val="1803673997"/>
                  </a:ext>
                </a:extLst>
              </a:tr>
              <a:tr h="240379">
                <a:tc rowSpan="12">
                  <a:txBody>
                    <a:bodyPr/>
                    <a:lstStyle/>
                    <a:p>
                      <a:pPr fontAlgn="base"/>
                      <a:endParaRPr lang="en-GB" sz="1400">
                        <a:effectLst/>
                        <a:latin typeface="Calibri"/>
                        <a:ea typeface="Calibri" panose="020F0502020204030204" pitchFamily="34" charset="0"/>
                        <a:cs typeface="Calibri"/>
                      </a:endParaRPr>
                    </a:p>
                    <a:p>
                      <a:pPr fontAlgn="base"/>
                      <a:endParaRPr lang="en-GB"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fontAlgn="base"/>
                      <a:r>
                        <a:rPr lang="en-GB" sz="1200">
                          <a:solidFill>
                            <a:srgbClr val="000000"/>
                          </a:solidFill>
                          <a:effectLst/>
                          <a:latin typeface="Calibri"/>
                          <a:ea typeface="Times New Roman" panose="02020603050405020304" pitchFamily="18" charset="0"/>
                          <a:cs typeface="Calibri"/>
                        </a:rPr>
                        <a:t>Percentage of BME staff in each of the </a:t>
                      </a:r>
                      <a:r>
                        <a:rPr lang="en-GB" sz="1200" err="1">
                          <a:solidFill>
                            <a:srgbClr val="000000"/>
                          </a:solidFill>
                          <a:effectLst/>
                          <a:latin typeface="Calibri"/>
                          <a:ea typeface="Times New Roman" panose="02020603050405020304" pitchFamily="18" charset="0"/>
                          <a:cs typeface="Calibri"/>
                        </a:rPr>
                        <a:t>AfC</a:t>
                      </a:r>
                      <a:r>
                        <a:rPr lang="en-GB" sz="1200">
                          <a:solidFill>
                            <a:srgbClr val="000000"/>
                          </a:solidFill>
                          <a:effectLst/>
                          <a:latin typeface="Calibri"/>
                          <a:ea typeface="Times New Roman" panose="02020603050405020304" pitchFamily="18" charset="0"/>
                          <a:cs typeface="Calibri"/>
                        </a:rPr>
                        <a:t> bands 1 - 9 or medical and dental subgroups and VSM (including executive board members) compared with the percentage of staff in the overall workforce.</a:t>
                      </a:r>
                      <a:endParaRPr lang="en-GB" sz="1400">
                        <a:effectLst/>
                        <a:latin typeface="Times New Roman"/>
                        <a:ea typeface="Calibri" panose="020F0502020204030204" pitchFamily="34" charset="0"/>
                        <a:cs typeface="Calibri"/>
                      </a:endParaRPr>
                    </a:p>
                    <a:p>
                      <a:pPr fontAlgn="base"/>
                      <a:endParaRPr lang="en-GB" sz="1400">
                        <a:effectLst/>
                        <a:latin typeface="Calibri"/>
                        <a:ea typeface="Calibri" panose="020F0502020204030204" pitchFamily="34" charset="0"/>
                        <a:cs typeface="Calibri"/>
                      </a:endParaRPr>
                    </a:p>
                    <a:p>
                      <a:pPr fontAlgn="base"/>
                      <a:endParaRPr lang="en-GB" sz="1400">
                        <a:effectLst/>
                        <a:latin typeface="Calibri"/>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ase"/>
                      <a:r>
                        <a:rPr lang="en-GB" sz="1200">
                          <a:solidFill>
                            <a:srgbClr val="000000"/>
                          </a:solidFill>
                          <a:effectLst/>
                          <a:latin typeface="Calibri"/>
                          <a:ea typeface="Times New Roman" panose="02020603050405020304" pitchFamily="18" charset="0"/>
                          <a:cs typeface="Calibri"/>
                        </a:rPr>
                        <a:t>Overall BME Percentage</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55.40%</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Times New Roman"/>
                        </a:rPr>
                        <a:t>57.40%</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effectLst/>
                          <a:latin typeface="Calibri"/>
                          <a:ea typeface="Calibri"/>
                          <a:cs typeface="Times New Roman"/>
                        </a:rPr>
                        <a:t>59.21%</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100" b="1" i="0" u="none" strike="noStrike" noProof="0">
                          <a:solidFill>
                            <a:srgbClr val="00B05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12">
                  <a:txBody>
                    <a:bodyPr/>
                    <a:lstStyle/>
                    <a:p>
                      <a:pPr lvl="0" algn="l">
                        <a:lnSpc>
                          <a:spcPct val="100000"/>
                        </a:lnSpc>
                        <a:spcBef>
                          <a:spcPts val="0"/>
                        </a:spcBef>
                        <a:spcAft>
                          <a:spcPts val="0"/>
                        </a:spcAft>
                        <a:buNone/>
                      </a:pPr>
                      <a:r>
                        <a:rPr lang="en-GB" sz="1200" b="0" i="0" u="none" strike="noStrike" noProof="0">
                          <a:solidFill>
                            <a:srgbClr val="000000"/>
                          </a:solidFill>
                          <a:effectLst/>
                        </a:rPr>
                        <a:t>Our overall BME percentage has increased from last year. BME representation in Non-Clinical workforce is 58.3%, and 60.1% in Clinical workforce. </a:t>
                      </a:r>
                      <a:endParaRPr lang="en-US"/>
                    </a:p>
                    <a:p>
                      <a:pPr lvl="0" algn="l">
                        <a:lnSpc>
                          <a:spcPct val="100000"/>
                        </a:lnSpc>
                        <a:spcBef>
                          <a:spcPts val="0"/>
                        </a:spcBef>
                        <a:spcAft>
                          <a:spcPts val="0"/>
                        </a:spcAft>
                        <a:buNone/>
                      </a:pPr>
                      <a:endParaRPr lang="en-GB" sz="1200" b="0" i="0" u="none" strike="noStrike" noProof="0">
                        <a:solidFill>
                          <a:srgbClr val="000000"/>
                        </a:solidFill>
                        <a:effectLst/>
                      </a:endParaRPr>
                    </a:p>
                    <a:p>
                      <a:pPr lvl="0" algn="l">
                        <a:lnSpc>
                          <a:spcPct val="100000"/>
                        </a:lnSpc>
                        <a:spcBef>
                          <a:spcPts val="0"/>
                        </a:spcBef>
                        <a:spcAft>
                          <a:spcPts val="0"/>
                        </a:spcAft>
                        <a:buNone/>
                      </a:pPr>
                      <a:r>
                        <a:rPr lang="en-GB" sz="1200" b="0" i="0" u="none" strike="noStrike" noProof="0">
                          <a:solidFill>
                            <a:srgbClr val="000000"/>
                          </a:solidFill>
                          <a:effectLst/>
                        </a:rPr>
                        <a:t>BME representation has increased for all non-Medical bands except Band 8c-VSM (Non-Clinical). The biggest increase in BME representation is in Band 8c-VSM (Clinical). But it is noteworthy that Band 8a-VSM (Clinical and Non-clinical) have lower BME representation than the workforce average, with the lowest levels of BME representation in Clinical Band 8c-VSM. This indicates the need for more BME representation in leadership roles.</a:t>
                      </a:r>
                      <a:endParaRPr lang="en-US"/>
                    </a:p>
                    <a:p>
                      <a:pPr lvl="0" algn="l">
                        <a:lnSpc>
                          <a:spcPct val="100000"/>
                        </a:lnSpc>
                        <a:spcBef>
                          <a:spcPts val="0"/>
                        </a:spcBef>
                        <a:spcAft>
                          <a:spcPts val="0"/>
                        </a:spcAft>
                        <a:buNone/>
                      </a:pPr>
                      <a:endParaRPr lang="en-GB" sz="1200" b="0" i="0" u="none" strike="noStrike" noProof="0">
                        <a:solidFill>
                          <a:srgbClr val="000000"/>
                        </a:solidFill>
                        <a:effectLst/>
                      </a:endParaRPr>
                    </a:p>
                    <a:p>
                      <a:pPr lvl="0" algn="l">
                        <a:lnSpc>
                          <a:spcPct val="100000"/>
                        </a:lnSpc>
                        <a:spcBef>
                          <a:spcPts val="0"/>
                        </a:spcBef>
                        <a:spcAft>
                          <a:spcPts val="0"/>
                        </a:spcAft>
                        <a:buNone/>
                      </a:pPr>
                      <a:r>
                        <a:rPr lang="en-GB" sz="1200" b="0" i="0" u="none" strike="noStrike" noProof="0">
                          <a:solidFill>
                            <a:srgbClr val="000000"/>
                          </a:solidFill>
                          <a:effectLst/>
                        </a:rPr>
                        <a:t>Medical &amp; Dental Non-Consultants saw a decrease of 4.5% in BME representation, after seeing an increase of more than 10% in 2024. However, at 64.35%, BME representation in this category is still above the overall workforce average. </a:t>
                      </a:r>
                    </a:p>
                    <a:p>
                      <a:pPr lvl="0" algn="l">
                        <a:lnSpc>
                          <a:spcPct val="100000"/>
                        </a:lnSpc>
                        <a:spcBef>
                          <a:spcPts val="0"/>
                        </a:spcBef>
                        <a:spcAft>
                          <a:spcPts val="0"/>
                        </a:spcAft>
                        <a:buNone/>
                      </a:pPr>
                      <a:endParaRPr lang="en-GB" sz="1200" b="0" i="0" u="none" strike="noStrike" noProof="0">
                        <a:solidFill>
                          <a:srgbClr val="000000"/>
                        </a:solidFill>
                        <a:effectLst/>
                      </a:endParaRPr>
                    </a:p>
                    <a:p>
                      <a:pPr lvl="0" algn="l">
                        <a:lnSpc>
                          <a:spcPct val="100000"/>
                        </a:lnSpc>
                        <a:spcBef>
                          <a:spcPts val="0"/>
                        </a:spcBef>
                        <a:spcAft>
                          <a:spcPts val="0"/>
                        </a:spcAft>
                        <a:buNone/>
                      </a:pPr>
                      <a:r>
                        <a:rPr lang="en-GB" sz="1200" b="0" i="0" u="none" strike="noStrike" noProof="0">
                          <a:solidFill>
                            <a:srgbClr val="000000"/>
                          </a:solidFill>
                          <a:effectLst/>
                        </a:rPr>
                        <a:t>Medical &amp; Dental Trainees saw a decrease of 1.88%. This staff group is not subject to the Trust's internal recruitment processes, due to being allocated by external systems. Changes in BME representation may be attributed to external allocation processes the Trust has no control over.</a:t>
                      </a:r>
                      <a:endParaRPr lang="en-GB"/>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293078"/>
                  </a:ext>
                </a:extLst>
              </a:tr>
              <a:tr h="231134">
                <a:tc vMerge="1">
                  <a:txBody>
                    <a:bodyPr/>
                    <a:lstStyle/>
                    <a:p>
                      <a:endParaRPr lang="en-GB"/>
                    </a:p>
                  </a:txBody>
                  <a:tcPr/>
                </a:tc>
                <a:tc>
                  <a:txBody>
                    <a:bodyPr/>
                    <a:lstStyle/>
                    <a:p>
                      <a:pPr fontAlgn="base"/>
                      <a:r>
                        <a:rPr lang="en-GB" sz="1200">
                          <a:solidFill>
                            <a:srgbClr val="000000"/>
                          </a:solidFill>
                          <a:effectLst/>
                          <a:latin typeface="Calibri"/>
                          <a:ea typeface="Times New Roman" panose="02020603050405020304" pitchFamily="18" charset="0"/>
                          <a:cs typeface="Calibri"/>
                        </a:rPr>
                        <a:t>Non-clinical Band 1 - 4</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kern="1200">
                          <a:solidFill>
                            <a:schemeClr val="tx1"/>
                          </a:solidFill>
                          <a:effectLst/>
                          <a:latin typeface="Calibri"/>
                          <a:ea typeface="Calibri"/>
                          <a:cs typeface="Times New Roman"/>
                        </a:rPr>
                        <a:t>57.90%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Times New Roman"/>
                        </a:rPr>
                        <a:t>61.20%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effectLst/>
                          <a:latin typeface="Calibri"/>
                          <a:ea typeface="Calibri"/>
                          <a:cs typeface="Times New Roman"/>
                        </a:rPr>
                        <a:t>62.60%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100" b="1" i="0" u="none" strike="noStrike" noProof="0">
                          <a:solidFill>
                            <a:srgbClr val="00B05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1613602635"/>
                  </a:ext>
                </a:extLst>
              </a:tr>
              <a:tr h="231134">
                <a:tc vMerge="1">
                  <a:txBody>
                    <a:bodyPr/>
                    <a:lstStyle/>
                    <a:p>
                      <a:endParaRPr lang="en-GB"/>
                    </a:p>
                  </a:txBody>
                  <a:tcPr/>
                </a:tc>
                <a:tc>
                  <a:txBody>
                    <a:bodyPr/>
                    <a:lstStyle/>
                    <a:p>
                      <a:pPr fontAlgn="base"/>
                      <a:r>
                        <a:rPr lang="en-GB" sz="1200">
                          <a:solidFill>
                            <a:srgbClr val="000000"/>
                          </a:solidFill>
                          <a:effectLst/>
                          <a:latin typeface="Calibri"/>
                          <a:ea typeface="Times New Roman" panose="02020603050405020304" pitchFamily="18" charset="0"/>
                          <a:cs typeface="Calibri"/>
                        </a:rPr>
                        <a:t>Non-clinical Band 5 - 7</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kern="1200">
                          <a:solidFill>
                            <a:schemeClr val="tx1"/>
                          </a:solidFill>
                          <a:effectLst/>
                          <a:latin typeface="Calibri"/>
                          <a:ea typeface="Calibri"/>
                          <a:cs typeface="Times New Roman"/>
                        </a:rPr>
                        <a:t>56.60%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Times New Roman"/>
                        </a:rPr>
                        <a:t>57.30%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effectLst/>
                          <a:latin typeface="Calibri"/>
                          <a:ea typeface="Calibri"/>
                          <a:cs typeface="Times New Roman"/>
                        </a:rPr>
                        <a:t>60.60%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algn="ctr" fontAlgn="base"/>
                      <a:r>
                        <a:rPr lang="en-GB" sz="1100" b="1">
                          <a:solidFill>
                            <a:srgbClr val="00B050"/>
                          </a:solidFill>
                          <a:effectLst/>
                          <a:latin typeface="Calibri"/>
                          <a:ea typeface="Times New Roman" panose="02020603050405020304" pitchFamily="18" charset="0"/>
                          <a:cs typeface="Calibri"/>
                        </a:rPr>
                        <a:t>↑</a:t>
                      </a:r>
                      <a:endParaRPr lang="en-GB" sz="12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3081244826"/>
                  </a:ext>
                </a:extLst>
              </a:tr>
              <a:tr h="231134">
                <a:tc vMerge="1">
                  <a:txBody>
                    <a:bodyPr/>
                    <a:lstStyle/>
                    <a:p>
                      <a:endParaRPr lang="en-GB"/>
                    </a:p>
                  </a:txBody>
                  <a:tcPr/>
                </a:tc>
                <a:tc>
                  <a:txBody>
                    <a:bodyPr/>
                    <a:lstStyle/>
                    <a:p>
                      <a:pPr fontAlgn="base"/>
                      <a:r>
                        <a:rPr lang="en-GB" sz="1200">
                          <a:solidFill>
                            <a:srgbClr val="000000"/>
                          </a:solidFill>
                          <a:effectLst/>
                          <a:latin typeface="Calibri"/>
                          <a:ea typeface="Times New Roman" panose="02020603050405020304" pitchFamily="18" charset="0"/>
                          <a:cs typeface="Calibri"/>
                        </a:rPr>
                        <a:t>Non-clinical Band 8A - 8B</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kern="1200">
                          <a:solidFill>
                            <a:schemeClr val="tx1"/>
                          </a:solidFill>
                          <a:effectLst/>
                          <a:latin typeface="Calibri"/>
                          <a:ea typeface="Calibri"/>
                          <a:cs typeface="Times New Roman"/>
                        </a:rPr>
                        <a:t>38.70%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Times New Roman"/>
                        </a:rPr>
                        <a:t>42.0%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effectLst/>
                          <a:latin typeface="Calibri"/>
                          <a:ea typeface="Calibri"/>
                          <a:cs typeface="Times New Roman"/>
                        </a:rPr>
                        <a:t>44.80%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200" b="1" i="0" u="none" strike="noStrike" noProof="0">
                          <a:solidFill>
                            <a:srgbClr val="FF000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3589048662"/>
                  </a:ext>
                </a:extLst>
              </a:tr>
              <a:tr h="231134">
                <a:tc vMerge="1">
                  <a:txBody>
                    <a:bodyPr/>
                    <a:lstStyle/>
                    <a:p>
                      <a:endParaRPr lang="en-GB"/>
                    </a:p>
                  </a:txBody>
                  <a:tcPr/>
                </a:tc>
                <a:tc>
                  <a:txBody>
                    <a:bodyPr/>
                    <a:lstStyle/>
                    <a:p>
                      <a:pPr fontAlgn="base"/>
                      <a:r>
                        <a:rPr lang="en-GB" sz="1200">
                          <a:solidFill>
                            <a:srgbClr val="000000"/>
                          </a:solidFill>
                          <a:effectLst/>
                          <a:latin typeface="Calibri"/>
                          <a:ea typeface="Times New Roman" panose="02020603050405020304" pitchFamily="18" charset="0"/>
                          <a:cs typeface="Calibri"/>
                        </a:rPr>
                        <a:t>Non-clinical Band 8C - VSM</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kern="1200">
                          <a:solidFill>
                            <a:schemeClr val="tx1"/>
                          </a:solidFill>
                          <a:effectLst/>
                          <a:latin typeface="Calibri"/>
                          <a:ea typeface="Calibri"/>
                          <a:cs typeface="Times New Roman"/>
                        </a:rPr>
                        <a:t>28.10%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Times New Roman"/>
                        </a:rPr>
                        <a:t>33.30%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effectLst/>
                          <a:latin typeface="Calibri"/>
                          <a:ea typeface="Calibri"/>
                          <a:cs typeface="Times New Roman"/>
                        </a:rPr>
                        <a:t>32.00%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200" b="1" i="0" u="none" strike="noStrike" noProof="0">
                          <a:solidFill>
                            <a:srgbClr val="FF000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891921494"/>
                  </a:ext>
                </a:extLst>
              </a:tr>
              <a:tr h="212644">
                <a:tc vMerge="1">
                  <a:txBody>
                    <a:bodyPr/>
                    <a:lstStyle/>
                    <a:p>
                      <a:endParaRPr lang="en-GB"/>
                    </a:p>
                  </a:txBody>
                  <a:tcPr/>
                </a:tc>
                <a:tc>
                  <a:txBody>
                    <a:bodyPr/>
                    <a:lstStyle/>
                    <a:p>
                      <a:pPr fontAlgn="base"/>
                      <a:r>
                        <a:rPr lang="en-GB" sz="1200">
                          <a:solidFill>
                            <a:srgbClr val="000000"/>
                          </a:solidFill>
                          <a:effectLst/>
                          <a:latin typeface="Calibri"/>
                          <a:ea typeface="Times New Roman" panose="02020603050405020304" pitchFamily="18" charset="0"/>
                          <a:cs typeface="Calibri"/>
                        </a:rPr>
                        <a:t>Clinical Band 1 - 4</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kern="1200">
                          <a:solidFill>
                            <a:schemeClr val="tx1"/>
                          </a:solidFill>
                          <a:effectLst/>
                          <a:latin typeface="Calibri"/>
                          <a:ea typeface="Calibri"/>
                          <a:cs typeface="Times New Roman"/>
                        </a:rPr>
                        <a:t>67.70%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Times New Roman"/>
                        </a:rPr>
                        <a:t>70.20%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effectLst/>
                          <a:latin typeface="Calibri"/>
                          <a:ea typeface="Calibri"/>
                          <a:cs typeface="Times New Roman"/>
                        </a:rPr>
                        <a:t>71.60%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algn="ctr" fontAlgn="base"/>
                      <a:r>
                        <a:rPr lang="en-GB" sz="1100" b="1">
                          <a:solidFill>
                            <a:srgbClr val="00B050"/>
                          </a:solidFill>
                          <a:effectLst/>
                          <a:latin typeface="Calibri"/>
                          <a:ea typeface="Times New Roman" panose="02020603050405020304" pitchFamily="18" charset="0"/>
                          <a:cs typeface="Calibri"/>
                        </a:rPr>
                        <a:t>↑</a:t>
                      </a:r>
                      <a:endParaRPr lang="en-GB" sz="12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2063977356"/>
                  </a:ext>
                </a:extLst>
              </a:tr>
              <a:tr h="231134">
                <a:tc vMerge="1">
                  <a:txBody>
                    <a:bodyPr/>
                    <a:lstStyle/>
                    <a:p>
                      <a:endParaRPr lang="en-GB"/>
                    </a:p>
                  </a:txBody>
                  <a:tcPr/>
                </a:tc>
                <a:tc>
                  <a:txBody>
                    <a:bodyPr/>
                    <a:lstStyle/>
                    <a:p>
                      <a:pPr fontAlgn="base"/>
                      <a:r>
                        <a:rPr lang="en-GB" sz="1200">
                          <a:solidFill>
                            <a:srgbClr val="000000"/>
                          </a:solidFill>
                          <a:effectLst/>
                          <a:latin typeface="Calibri"/>
                          <a:ea typeface="Times New Roman" panose="02020603050405020304" pitchFamily="18" charset="0"/>
                          <a:cs typeface="Calibri"/>
                        </a:rPr>
                        <a:t>Clinical Band 5 - 7</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kern="1200">
                          <a:solidFill>
                            <a:schemeClr val="tx1"/>
                          </a:solidFill>
                          <a:effectLst/>
                          <a:latin typeface="Calibri"/>
                          <a:ea typeface="Calibri"/>
                          <a:cs typeface="Times New Roman"/>
                        </a:rPr>
                        <a:t>56.50%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Times New Roman"/>
                        </a:rPr>
                        <a:t>58.20%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effectLst/>
                          <a:latin typeface="Calibri"/>
                          <a:ea typeface="Calibri"/>
                          <a:cs typeface="Times New Roman"/>
                        </a:rPr>
                        <a:t>61.00%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algn="ctr" fontAlgn="base"/>
                      <a:r>
                        <a:rPr lang="en-GB" sz="1100" b="1">
                          <a:solidFill>
                            <a:srgbClr val="00B050"/>
                          </a:solidFill>
                          <a:effectLst/>
                          <a:latin typeface="Calibri"/>
                          <a:ea typeface="Times New Roman" panose="02020603050405020304" pitchFamily="18" charset="0"/>
                          <a:cs typeface="Calibri"/>
                        </a:rPr>
                        <a:t>↑</a:t>
                      </a:r>
                      <a:endParaRPr lang="en-GB" sz="12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3226895005"/>
                  </a:ext>
                </a:extLst>
              </a:tr>
              <a:tr h="231134">
                <a:tc vMerge="1">
                  <a:txBody>
                    <a:bodyPr/>
                    <a:lstStyle/>
                    <a:p>
                      <a:endParaRPr lang="en-GB"/>
                    </a:p>
                  </a:txBody>
                  <a:tcPr/>
                </a:tc>
                <a:tc>
                  <a:txBody>
                    <a:bodyPr/>
                    <a:lstStyle/>
                    <a:p>
                      <a:pPr fontAlgn="base"/>
                      <a:r>
                        <a:rPr lang="en-GB" sz="1200">
                          <a:solidFill>
                            <a:srgbClr val="000000"/>
                          </a:solidFill>
                          <a:effectLst/>
                          <a:latin typeface="Calibri"/>
                          <a:ea typeface="Times New Roman" panose="02020603050405020304" pitchFamily="18" charset="0"/>
                          <a:cs typeface="Calibri"/>
                        </a:rPr>
                        <a:t>Clinical Band 8A - 8B</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kern="1200">
                          <a:solidFill>
                            <a:schemeClr val="tx1"/>
                          </a:solidFill>
                          <a:effectLst/>
                          <a:latin typeface="Calibri"/>
                          <a:ea typeface="Calibri"/>
                          <a:cs typeface="Times New Roman"/>
                        </a:rPr>
                        <a:t>36.40%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Times New Roman"/>
                        </a:rPr>
                        <a:t>37.80%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effectLst/>
                          <a:latin typeface="Calibri"/>
                          <a:ea typeface="Calibri"/>
                          <a:cs typeface="Times New Roman"/>
                        </a:rPr>
                        <a:t>38.80%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200" b="1" i="0" u="none" strike="noStrike" noProof="0">
                          <a:solidFill>
                            <a:srgbClr val="FF000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471179629"/>
                  </a:ext>
                </a:extLst>
              </a:tr>
              <a:tr h="240379">
                <a:tc vMerge="1">
                  <a:txBody>
                    <a:bodyPr/>
                    <a:lstStyle/>
                    <a:p>
                      <a:endParaRPr lang="en-GB"/>
                    </a:p>
                  </a:txBody>
                  <a:tcPr/>
                </a:tc>
                <a:tc>
                  <a:txBody>
                    <a:bodyPr/>
                    <a:lstStyle/>
                    <a:p>
                      <a:pPr fontAlgn="base"/>
                      <a:r>
                        <a:rPr lang="en-GB" sz="1200">
                          <a:solidFill>
                            <a:srgbClr val="000000"/>
                          </a:solidFill>
                          <a:effectLst/>
                          <a:latin typeface="Calibri"/>
                          <a:ea typeface="Times New Roman" panose="02020603050405020304" pitchFamily="18" charset="0"/>
                          <a:cs typeface="Calibri"/>
                        </a:rPr>
                        <a:t>Clinical Band 8C - VSM</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kern="1200">
                          <a:solidFill>
                            <a:schemeClr val="tx1"/>
                          </a:solidFill>
                          <a:effectLst/>
                          <a:latin typeface="Calibri"/>
                          <a:ea typeface="Calibri"/>
                          <a:cs typeface="Times New Roman"/>
                        </a:rPr>
                        <a:t>22.50%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Times New Roman"/>
                        </a:rPr>
                        <a:t>22.10%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effectLst/>
                          <a:latin typeface="Calibri"/>
                          <a:ea typeface="Calibri"/>
                          <a:cs typeface="Times New Roman"/>
                        </a:rPr>
                        <a:t>27.70%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200" b="1" i="0" u="none" strike="noStrike" noProof="0">
                          <a:solidFill>
                            <a:srgbClr val="FF000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2781570318"/>
                  </a:ext>
                </a:extLst>
              </a:tr>
              <a:tr h="536231">
                <a:tc vMerge="1">
                  <a:txBody>
                    <a:bodyPr/>
                    <a:lstStyle/>
                    <a:p>
                      <a:endParaRPr lang="en-GB"/>
                    </a:p>
                  </a:txBody>
                  <a:tcPr/>
                </a:tc>
                <a:tc>
                  <a:txBody>
                    <a:bodyPr/>
                    <a:lstStyle/>
                    <a:p>
                      <a:pPr fontAlgn="base"/>
                      <a:r>
                        <a:rPr lang="en-GB" sz="1200">
                          <a:solidFill>
                            <a:srgbClr val="000000"/>
                          </a:solidFill>
                          <a:effectLst/>
                          <a:latin typeface="Calibri"/>
                          <a:ea typeface="Times New Roman" panose="02020603050405020304" pitchFamily="18" charset="0"/>
                          <a:cs typeface="Calibri"/>
                        </a:rPr>
                        <a:t>Medical and Dental Consultants</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kern="1200">
                          <a:solidFill>
                            <a:schemeClr val="tx1"/>
                          </a:solidFill>
                          <a:effectLst/>
                          <a:latin typeface="Calibri"/>
                          <a:ea typeface="Calibri"/>
                          <a:cs typeface="Times New Roman"/>
                        </a:rPr>
                        <a:t>42.30%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Times New Roman"/>
                        </a:rPr>
                        <a:t>42.70%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effectLst/>
                          <a:latin typeface="Calibri"/>
                          <a:ea typeface="Calibri"/>
                          <a:cs typeface="Times New Roman"/>
                        </a:rPr>
                        <a:t>43.95%</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lnSpc>
                          <a:spcPct val="100000"/>
                        </a:lnSpc>
                        <a:spcBef>
                          <a:spcPts val="0"/>
                        </a:spcBef>
                        <a:spcAft>
                          <a:spcPts val="0"/>
                        </a:spcAft>
                        <a:buNone/>
                      </a:pPr>
                      <a:r>
                        <a:rPr lang="en-GB" sz="1200" b="1" i="0" u="none" strike="noStrike" noProof="0">
                          <a:solidFill>
                            <a:srgbClr val="FF000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2744336025"/>
                  </a:ext>
                </a:extLst>
              </a:tr>
              <a:tr h="767366">
                <a:tc vMerge="1">
                  <a:txBody>
                    <a:bodyPr/>
                    <a:lstStyle/>
                    <a:p>
                      <a:endParaRPr lang="en-GB"/>
                    </a:p>
                  </a:txBody>
                  <a:tcPr/>
                </a:tc>
                <a:tc>
                  <a:txBody>
                    <a:bodyPr/>
                    <a:lstStyle/>
                    <a:p>
                      <a:pPr fontAlgn="base"/>
                      <a:r>
                        <a:rPr lang="en-GB" sz="1200">
                          <a:solidFill>
                            <a:srgbClr val="000000"/>
                          </a:solidFill>
                          <a:effectLst/>
                          <a:latin typeface="Calibri"/>
                          <a:ea typeface="Times New Roman" panose="02020603050405020304" pitchFamily="18" charset="0"/>
                          <a:cs typeface="Calibri"/>
                        </a:rPr>
                        <a:t>Medical and Dental Non-Consultants</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kern="1200">
                          <a:solidFill>
                            <a:schemeClr val="tx1"/>
                          </a:solidFill>
                          <a:effectLst/>
                          <a:latin typeface="Calibri"/>
                          <a:ea typeface="Calibri"/>
                          <a:cs typeface="Times New Roman"/>
                        </a:rPr>
                        <a:t>58.70%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Times New Roman"/>
                        </a:rPr>
                        <a:t>68.90%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effectLst/>
                          <a:latin typeface="Calibri"/>
                          <a:ea typeface="Calibri"/>
                          <a:cs typeface="Times New Roman"/>
                        </a:rPr>
                        <a:t>64.35%</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100" b="1" i="0" u="none" strike="noStrike" noProof="0">
                          <a:solidFill>
                            <a:srgbClr val="00B05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798314999"/>
                  </a:ext>
                </a:extLst>
              </a:tr>
              <a:tr h="859819">
                <a:tc vMerge="1">
                  <a:txBody>
                    <a:bodyPr/>
                    <a:lstStyle/>
                    <a:p>
                      <a:endParaRPr lang="en-GB"/>
                    </a:p>
                  </a:txBody>
                  <a:tcPr/>
                </a:tc>
                <a:tc>
                  <a:txBody>
                    <a:bodyPr/>
                    <a:lstStyle/>
                    <a:p>
                      <a:pPr fontAlgn="base"/>
                      <a:r>
                        <a:rPr lang="en-GB" sz="1200">
                          <a:solidFill>
                            <a:srgbClr val="000000"/>
                          </a:solidFill>
                          <a:effectLst/>
                          <a:latin typeface="Calibri"/>
                          <a:ea typeface="Times New Roman" panose="02020603050405020304" pitchFamily="18" charset="0"/>
                          <a:cs typeface="Calibri"/>
                        </a:rPr>
                        <a:t>Medical and Dental Trainees</a:t>
                      </a:r>
                      <a:endParaRPr lang="en-GB" sz="1400">
                        <a:effectLst/>
                        <a:latin typeface="Times New Roman"/>
                        <a:ea typeface="Calibri" panose="020F0502020204030204" pitchFamily="34" charset="0"/>
                        <a:cs typeface="Calibri"/>
                      </a:endParaRPr>
                    </a:p>
                    <a:p>
                      <a:pPr fontAlgn="base"/>
                      <a:endParaRPr lang="en-GB" sz="1400">
                        <a:effectLst/>
                        <a:latin typeface="Calibri"/>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kern="1200">
                          <a:solidFill>
                            <a:schemeClr val="tx1"/>
                          </a:solidFill>
                          <a:effectLst/>
                          <a:latin typeface="Calibri"/>
                          <a:ea typeface="Calibri"/>
                          <a:cs typeface="Times New Roman"/>
                        </a:rPr>
                        <a:t>56.20%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Times New Roman"/>
                        </a:rPr>
                        <a:t>54.0%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effectLst/>
                          <a:latin typeface="Calibri"/>
                          <a:ea typeface="Calibri"/>
                          <a:cs typeface="Times New Roman"/>
                        </a:rPr>
                        <a:t>52.12%</a:t>
                      </a:r>
                    </a:p>
                  </a:txBody>
                  <a:tcPr marL="68580" marR="68580" marT="0" marB="0">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200" b="1" i="0" u="none" strike="noStrike" noProof="0">
                          <a:solidFill>
                            <a:srgbClr val="FF000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3075018077"/>
                  </a:ext>
                </a:extLst>
              </a:tr>
            </a:tbl>
          </a:graphicData>
        </a:graphic>
      </p:graphicFrame>
      <p:sp>
        <p:nvSpPr>
          <p:cNvPr id="2" name="TextBox 1">
            <a:extLst>
              <a:ext uri="{FF2B5EF4-FFF2-40B4-BE49-F238E27FC236}">
                <a16:creationId xmlns:a16="http://schemas.microsoft.com/office/drawing/2014/main" id="{5478B4A5-1B90-0CE7-2D7D-AE652B8827E0}"/>
              </a:ext>
            </a:extLst>
          </p:cNvPr>
          <p:cNvSpPr txBox="1"/>
          <p:nvPr/>
        </p:nvSpPr>
        <p:spPr>
          <a:xfrm>
            <a:off x="11572412" y="6468169"/>
            <a:ext cx="529542" cy="369332"/>
          </a:xfrm>
          <a:prstGeom prst="rect">
            <a:avLst/>
          </a:prstGeom>
          <a:noFill/>
        </p:spPr>
        <p:txBody>
          <a:bodyPr wrap="square" lIns="91440" tIns="45720" rIns="91440" bIns="45720" anchor="t">
            <a:spAutoFit/>
          </a:bodyPr>
          <a:lstStyle/>
          <a:p>
            <a:pPr algn="ctr"/>
            <a:r>
              <a:rPr lang="en-GB" b="1">
                <a:solidFill>
                  <a:srgbClr val="1E477C"/>
                </a:solidFill>
                <a:latin typeface="Poppins"/>
                <a:cs typeface="Poppins"/>
              </a:rPr>
              <a:t>9</a:t>
            </a:r>
          </a:p>
        </p:txBody>
      </p:sp>
    </p:spTree>
    <p:extLst>
      <p:ext uri="{BB962C8B-B14F-4D97-AF65-F5344CB8AC3E}">
        <p14:creationId xmlns:p14="http://schemas.microsoft.com/office/powerpoint/2010/main" val="7272947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8a580fc1-a251-4bdb-8e6b-f51cb9506066">
      <Terms xmlns="http://schemas.microsoft.com/office/infopath/2007/PartnerControls"/>
    </lcf76f155ced4ddcb4097134ff3c332f>
    <TaxCatchAll xmlns="00f9da26-3a50-43cc-8baf-0bc536e5bd9e" xsi:nil="true"/>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BA693AE21F3A5479D209E3D144EB7BB" ma:contentTypeVersion="16" ma:contentTypeDescription="Create a new document." ma:contentTypeScope="" ma:versionID="a115b499828d389af99d29975306a0fa">
  <xsd:schema xmlns:xsd="http://www.w3.org/2001/XMLSchema" xmlns:xs="http://www.w3.org/2001/XMLSchema" xmlns:p="http://schemas.microsoft.com/office/2006/metadata/properties" xmlns:ns1="http://schemas.microsoft.com/sharepoint/v3" xmlns:ns2="8a580fc1-a251-4bdb-8e6b-f51cb9506066" xmlns:ns3="00f9da26-3a50-43cc-8baf-0bc536e5bd9e" targetNamespace="http://schemas.microsoft.com/office/2006/metadata/properties" ma:root="true" ma:fieldsID="49e21010c2660966367d335d170d2fa6" ns1:_="" ns2:_="" ns3:_="">
    <xsd:import namespace="http://schemas.microsoft.com/sharepoint/v3"/>
    <xsd:import namespace="8a580fc1-a251-4bdb-8e6b-f51cb9506066"/>
    <xsd:import namespace="00f9da26-3a50-43cc-8baf-0bc536e5bd9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a580fc1-a251-4bdb-8e6b-f51cb95060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0f9da26-3a50-43cc-8baf-0bc536e5bd9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24f10c37-e67a-4b5c-8c7a-769abab72683}" ma:internalName="TaxCatchAll" ma:showField="CatchAllData" ma:web="00f9da26-3a50-43cc-8baf-0bc536e5bd9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4992374-C0B5-4BAF-BFB3-67D62010CB7B}">
  <ds:schemaRefs>
    <ds:schemaRef ds:uri="http://www.w3.org/XML/1998/namespace"/>
    <ds:schemaRef ds:uri="00f9da26-3a50-43cc-8baf-0bc536e5bd9e"/>
    <ds:schemaRef ds:uri="http://purl.org/dc/elements/1.1/"/>
    <ds:schemaRef ds:uri="http://schemas.microsoft.com/office/infopath/2007/PartnerControls"/>
    <ds:schemaRef ds:uri="http://purl.org/dc/dcmitype/"/>
    <ds:schemaRef ds:uri="http://schemas.microsoft.com/sharepoint/v3"/>
    <ds:schemaRef ds:uri="http://purl.org/dc/terms/"/>
    <ds:schemaRef ds:uri="http://schemas.microsoft.com/office/2006/metadata/properties"/>
    <ds:schemaRef ds:uri="http://schemas.microsoft.com/office/2006/documentManagement/types"/>
    <ds:schemaRef ds:uri="http://schemas.openxmlformats.org/package/2006/metadata/core-properties"/>
    <ds:schemaRef ds:uri="8a580fc1-a251-4bdb-8e6b-f51cb9506066"/>
  </ds:schemaRefs>
</ds:datastoreItem>
</file>

<file path=customXml/itemProps2.xml><?xml version="1.0" encoding="utf-8"?>
<ds:datastoreItem xmlns:ds="http://schemas.openxmlformats.org/officeDocument/2006/customXml" ds:itemID="{B6CB99B8-7516-4C92-8CDF-473048EA8162}">
  <ds:schemaRefs>
    <ds:schemaRef ds:uri="http://schemas.microsoft.com/sharepoint/v3/contenttype/forms"/>
  </ds:schemaRefs>
</ds:datastoreItem>
</file>

<file path=customXml/itemProps3.xml><?xml version="1.0" encoding="utf-8"?>
<ds:datastoreItem xmlns:ds="http://schemas.openxmlformats.org/officeDocument/2006/customXml" ds:itemID="{1A6E03CA-FF3D-4D6B-840C-7918453298F6}">
  <ds:schemaRefs>
    <ds:schemaRef ds:uri="00f9da26-3a50-43cc-8baf-0bc536e5bd9e"/>
    <ds:schemaRef ds:uri="8a580fc1-a251-4bdb-8e6b-f51cb950606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0</TotalTime>
  <Words>3750</Words>
  <Application>Microsoft Macintosh PowerPoint</Application>
  <PresentationFormat>Widescreen</PresentationFormat>
  <Paragraphs>457</Paragraphs>
  <Slides>14</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ArialMT</vt:lpstr>
      <vt:lpstr>Calibri</vt:lpstr>
      <vt:lpstr>Calibri Light</vt:lpstr>
      <vt:lpstr>Poppins</vt:lpstr>
      <vt:lpstr>Poppins ExtraBold</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Workforce Race Equality Standard (WRES) 2025</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WDES</dc:title>
  <dc:creator>Juliana E Ansah</dc:creator>
  <cp:lastModifiedBy>ANSAH, Juliana (EAST LONDON NHS FOUNDATION TRUST)</cp:lastModifiedBy>
  <cp:revision>1</cp:revision>
  <dcterms:created xsi:type="dcterms:W3CDTF">2022-11-08T16:02:41Z</dcterms:created>
  <dcterms:modified xsi:type="dcterms:W3CDTF">2025-10-29T19:59:56Z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0x0101002BA693AE21F3A5479D209E3D144EB7BB</vt:lpwstr>
  </property>
  <property fmtid="{D5CDD505-2E9C-101B-9397-08002B2CF9AE}" pid="3" name="MediaServiceImageTags">
    <vt:lpwstr/>
  </property>
</Properties>
</file>