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56" r:id="rId2"/>
    <p:sldId id="269" r:id="rId3"/>
    <p:sldId id="258" r:id="rId4"/>
    <p:sldId id="259" r:id="rId5"/>
    <p:sldId id="260" r:id="rId6"/>
    <p:sldId id="271" r:id="rId7"/>
    <p:sldId id="261" r:id="rId8"/>
    <p:sldId id="272" r:id="rId9"/>
    <p:sldId id="262" r:id="rId10"/>
    <p:sldId id="273" r:id="rId11"/>
    <p:sldId id="263" r:id="rId12"/>
    <p:sldId id="274" r:id="rId13"/>
    <p:sldId id="264" r:id="rId14"/>
    <p:sldId id="275" r:id="rId15"/>
    <p:sldId id="265" r:id="rId16"/>
    <p:sldId id="270" r:id="rId17"/>
    <p:sldId id="276" r:id="rId18"/>
    <p:sldId id="266" r:id="rId19"/>
    <p:sldId id="277" r:id="rId20"/>
    <p:sldId id="267" r:id="rId21"/>
    <p:sldId id="280" r:id="rId22"/>
    <p:sldId id="281" r:id="rId23"/>
    <p:sldId id="284" r:id="rId24"/>
    <p:sldId id="268" r:id="rId25"/>
    <p:sldId id="282" r:id="rId26"/>
    <p:sldId id="25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D4976-9ABB-4A2C-BD2E-539D705505EF}" v="444" dt="2025-03-14T11:49:48.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man, Nadine" userId="44a110d3-cf91-4d11-8154-d9508371105c" providerId="ADAL" clId="{962B37D7-8F27-46CB-B06E-0DEE3574A7A9}"/>
    <pc:docChg chg="modSld">
      <pc:chgData name="Salman, Nadine" userId="44a110d3-cf91-4d11-8154-d9508371105c" providerId="ADAL" clId="{962B37D7-8F27-46CB-B06E-0DEE3574A7A9}" dt="2024-05-21T17:43:16.758" v="48" actId="20577"/>
      <pc:docMkLst>
        <pc:docMk/>
      </pc:docMkLst>
      <pc:sldChg chg="modSp mod">
        <pc:chgData name="Salman, Nadine" userId="44a110d3-cf91-4d11-8154-d9508371105c" providerId="ADAL" clId="{962B37D7-8F27-46CB-B06E-0DEE3574A7A9}" dt="2024-05-21T17:43:06.596" v="47" actId="20577"/>
        <pc:sldMkLst>
          <pc:docMk/>
          <pc:sldMk cId="2024172485" sldId="258"/>
        </pc:sldMkLst>
      </pc:sldChg>
      <pc:sldChg chg="modSp">
        <pc:chgData name="Salman, Nadine" userId="44a110d3-cf91-4d11-8154-d9508371105c" providerId="ADAL" clId="{962B37D7-8F27-46CB-B06E-0DEE3574A7A9}" dt="2024-05-21T17:43:16.758" v="48" actId="20577"/>
        <pc:sldMkLst>
          <pc:docMk/>
          <pc:sldMk cId="1008234877" sldId="262"/>
        </pc:sldMkLst>
      </pc:sldChg>
      <pc:sldChg chg="modSp">
        <pc:chgData name="Salman, Nadine" userId="44a110d3-cf91-4d11-8154-d9508371105c" providerId="ADAL" clId="{962B37D7-8F27-46CB-B06E-0DEE3574A7A9}" dt="2024-05-21T17:14:23.249" v="44"/>
        <pc:sldMkLst>
          <pc:docMk/>
          <pc:sldMk cId="1548882813" sldId="269"/>
        </pc:sldMkLst>
      </pc:sldChg>
    </pc:docChg>
  </pc:docChgLst>
  <pc:docChgLst>
    <pc:chgData name="Salman, Nadine" userId="44a110d3-cf91-4d11-8154-d9508371105c" providerId="ADAL" clId="{750D4976-9ABB-4A2C-BD2E-539D705505EF}"/>
    <pc:docChg chg="undo redo custSel addSld delSld modSld sldOrd">
      <pc:chgData name="Salman, Nadine" userId="44a110d3-cf91-4d11-8154-d9508371105c" providerId="ADAL" clId="{750D4976-9ABB-4A2C-BD2E-539D705505EF}" dt="2025-03-14T16:51:36.959" v="921" actId="20577"/>
      <pc:docMkLst>
        <pc:docMk/>
      </pc:docMkLst>
      <pc:sldChg chg="modSp mod">
        <pc:chgData name="Salman, Nadine" userId="44a110d3-cf91-4d11-8154-d9508371105c" providerId="ADAL" clId="{750D4976-9ABB-4A2C-BD2E-539D705505EF}" dt="2025-03-14T16:51:36.959" v="921" actId="20577"/>
        <pc:sldMkLst>
          <pc:docMk/>
          <pc:sldMk cId="3704466827" sldId="256"/>
        </pc:sldMkLst>
        <pc:spChg chg="mod">
          <ac:chgData name="Salman, Nadine" userId="44a110d3-cf91-4d11-8154-d9508371105c" providerId="ADAL" clId="{750D4976-9ABB-4A2C-BD2E-539D705505EF}" dt="2025-03-14T16:51:36.959" v="921" actId="20577"/>
          <ac:spMkLst>
            <pc:docMk/>
            <pc:sldMk cId="3704466827" sldId="256"/>
            <ac:spMk id="2" creationId="{FF899399-3FE6-9F45-70B9-B9D42E504491}"/>
          </ac:spMkLst>
        </pc:spChg>
        <pc:spChg chg="mod">
          <ac:chgData name="Salman, Nadine" userId="44a110d3-cf91-4d11-8154-d9508371105c" providerId="ADAL" clId="{750D4976-9ABB-4A2C-BD2E-539D705505EF}" dt="2025-03-14T11:24:37.018" v="621" actId="20577"/>
          <ac:spMkLst>
            <pc:docMk/>
            <pc:sldMk cId="3704466827" sldId="256"/>
            <ac:spMk id="3" creationId="{F7B9EC7B-E3CB-254A-438A-8AEF41F243E5}"/>
          </ac:spMkLst>
        </pc:spChg>
      </pc:sldChg>
      <pc:sldChg chg="modSp">
        <pc:chgData name="Salman, Nadine" userId="44a110d3-cf91-4d11-8154-d9508371105c" providerId="ADAL" clId="{750D4976-9ABB-4A2C-BD2E-539D705505EF}" dt="2025-03-14T11:49:48.433" v="885" actId="20577"/>
        <pc:sldMkLst>
          <pc:docMk/>
          <pc:sldMk cId="100625442" sldId="265"/>
        </pc:sldMkLst>
        <pc:spChg chg="mod">
          <ac:chgData name="Salman, Nadine" userId="44a110d3-cf91-4d11-8154-d9508371105c" providerId="ADAL" clId="{750D4976-9ABB-4A2C-BD2E-539D705505EF}" dt="2025-03-14T11:49:48.433" v="885" actId="20577"/>
          <ac:spMkLst>
            <pc:docMk/>
            <pc:sldMk cId="100625442" sldId="265"/>
            <ac:spMk id="3" creationId="{DD1E3559-0797-61E0-161C-A1108C889445}"/>
          </ac:spMkLst>
        </pc:spChg>
      </pc:sldChg>
      <pc:sldChg chg="modSp">
        <pc:chgData name="Salman, Nadine" userId="44a110d3-cf91-4d11-8154-d9508371105c" providerId="ADAL" clId="{750D4976-9ABB-4A2C-BD2E-539D705505EF}" dt="2025-03-12T15:22:44.795" v="440" actId="20577"/>
        <pc:sldMkLst>
          <pc:docMk/>
          <pc:sldMk cId="178030882" sldId="267"/>
        </pc:sldMkLst>
        <pc:spChg chg="mod">
          <ac:chgData name="Salman, Nadine" userId="44a110d3-cf91-4d11-8154-d9508371105c" providerId="ADAL" clId="{750D4976-9ABB-4A2C-BD2E-539D705505EF}" dt="2025-03-12T15:22:44.795" v="440" actId="20577"/>
          <ac:spMkLst>
            <pc:docMk/>
            <pc:sldMk cId="178030882" sldId="267"/>
            <ac:spMk id="3" creationId="{795747F4-375E-1CC7-BFB1-FD020CB1BD99}"/>
          </ac:spMkLst>
        </pc:spChg>
      </pc:sldChg>
      <pc:sldChg chg="addSp delSp modSp mod setBg">
        <pc:chgData name="Salman, Nadine" userId="44a110d3-cf91-4d11-8154-d9508371105c" providerId="ADAL" clId="{750D4976-9ABB-4A2C-BD2E-539D705505EF}" dt="2025-03-14T11:48:15.112" v="882" actId="26606"/>
        <pc:sldMkLst>
          <pc:docMk/>
          <pc:sldMk cId="3181262042" sldId="268"/>
        </pc:sldMkLst>
        <pc:spChg chg="mod">
          <ac:chgData name="Salman, Nadine" userId="44a110d3-cf91-4d11-8154-d9508371105c" providerId="ADAL" clId="{750D4976-9ABB-4A2C-BD2E-539D705505EF}" dt="2025-03-14T11:48:15.112" v="882" actId="26606"/>
          <ac:spMkLst>
            <pc:docMk/>
            <pc:sldMk cId="3181262042" sldId="268"/>
            <ac:spMk id="2" creationId="{91F3DF80-A67D-0D5D-747D-C87AF25E6C6A}"/>
          </ac:spMkLst>
        </pc:spChg>
        <pc:spChg chg="mod">
          <ac:chgData name="Salman, Nadine" userId="44a110d3-cf91-4d11-8154-d9508371105c" providerId="ADAL" clId="{750D4976-9ABB-4A2C-BD2E-539D705505EF}" dt="2025-03-14T11:48:15.112" v="882" actId="26606"/>
          <ac:spMkLst>
            <pc:docMk/>
            <pc:sldMk cId="3181262042" sldId="268"/>
            <ac:spMk id="3" creationId="{2AB3C059-9765-940B-948C-4B02D930EF88}"/>
          </ac:spMkLst>
        </pc:spChg>
        <pc:picChg chg="add del">
          <ac:chgData name="Salman, Nadine" userId="44a110d3-cf91-4d11-8154-d9508371105c" providerId="ADAL" clId="{750D4976-9ABB-4A2C-BD2E-539D705505EF}" dt="2025-03-14T11:48:15.112" v="882" actId="26606"/>
          <ac:picMkLst>
            <pc:docMk/>
            <pc:sldMk cId="3181262042" sldId="268"/>
            <ac:picMk id="5" creationId="{3212C891-872B-86FB-98FF-43E04725AB2B}"/>
          </ac:picMkLst>
        </pc:picChg>
      </pc:sldChg>
      <pc:sldChg chg="modSp">
        <pc:chgData name="Salman, Nadine" userId="44a110d3-cf91-4d11-8154-d9508371105c" providerId="ADAL" clId="{750D4976-9ABB-4A2C-BD2E-539D705505EF}" dt="2025-03-14T11:26:45.343" v="821" actId="20577"/>
        <pc:sldMkLst>
          <pc:docMk/>
          <pc:sldMk cId="1548882813" sldId="269"/>
        </pc:sldMkLst>
        <pc:graphicFrameChg chg="mod">
          <ac:chgData name="Salman, Nadine" userId="44a110d3-cf91-4d11-8154-d9508371105c" providerId="ADAL" clId="{750D4976-9ABB-4A2C-BD2E-539D705505EF}" dt="2025-03-14T11:26:45.343" v="821" actId="20577"/>
          <ac:graphicFrameMkLst>
            <pc:docMk/>
            <pc:sldMk cId="1548882813" sldId="269"/>
            <ac:graphicFrameMk id="5" creationId="{6B82755E-2D19-E3FC-F924-42D10A93466C}"/>
          </ac:graphicFrameMkLst>
        </pc:graphicFrameChg>
      </pc:sldChg>
      <pc:sldChg chg="addSp delSp modSp add mod setBg delAnim modAnim">
        <pc:chgData name="Salman, Nadine" userId="44a110d3-cf91-4d11-8154-d9508371105c" providerId="ADAL" clId="{750D4976-9ABB-4A2C-BD2E-539D705505EF}" dt="2025-03-14T11:28:13.800" v="824"/>
        <pc:sldMkLst>
          <pc:docMk/>
          <pc:sldMk cId="1592808435" sldId="271"/>
        </pc:sldMkLst>
        <pc:spChg chg="mod">
          <ac:chgData name="Salman, Nadine" userId="44a110d3-cf91-4d11-8154-d9508371105c" providerId="ADAL" clId="{750D4976-9ABB-4A2C-BD2E-539D705505EF}" dt="2025-03-14T11:27:56.392" v="823" actId="26606"/>
          <ac:spMkLst>
            <pc:docMk/>
            <pc:sldMk cId="1592808435" sldId="271"/>
            <ac:spMk id="7" creationId="{FA362E47-E9F8-7EF3-56C5-8468A264E08D}"/>
          </ac:spMkLst>
        </pc:spChg>
        <pc:spChg chg="mod">
          <ac:chgData name="Salman, Nadine" userId="44a110d3-cf91-4d11-8154-d9508371105c" providerId="ADAL" clId="{750D4976-9ABB-4A2C-BD2E-539D705505EF}" dt="2025-03-14T11:27:56.392" v="823" actId="26606"/>
          <ac:spMkLst>
            <pc:docMk/>
            <pc:sldMk cId="1592808435" sldId="271"/>
            <ac:spMk id="8" creationId="{69FBC7AC-2E81-ED19-4E2B-5384DAB28AC3}"/>
          </ac:spMkLst>
        </pc:spChg>
        <pc:spChg chg="add">
          <ac:chgData name="Salman, Nadine" userId="44a110d3-cf91-4d11-8154-d9508371105c" providerId="ADAL" clId="{750D4976-9ABB-4A2C-BD2E-539D705505EF}" dt="2025-03-14T11:27:56.392" v="823" actId="26606"/>
          <ac:spMkLst>
            <pc:docMk/>
            <pc:sldMk cId="1592808435" sldId="271"/>
            <ac:spMk id="15" creationId="{81AEB8A9-B768-4E30-BA55-D919E6687343}"/>
          </ac:spMkLst>
        </pc:spChg>
        <pc:picChg chg="add">
          <ac:chgData name="Salman, Nadine" userId="44a110d3-cf91-4d11-8154-d9508371105c" providerId="ADAL" clId="{750D4976-9ABB-4A2C-BD2E-539D705505EF}" dt="2025-03-14T11:27:56.392" v="823" actId="26606"/>
          <ac:picMkLst>
            <pc:docMk/>
            <pc:sldMk cId="1592808435" sldId="271"/>
            <ac:picMk id="12" creationId="{DAC94146-7DBC-46CB-C529-C65E1004A26B}"/>
          </ac:picMkLst>
        </pc:picChg>
      </pc:sldChg>
      <pc:sldChg chg="modSp add mod setBg modAnim">
        <pc:chgData name="Salman, Nadine" userId="44a110d3-cf91-4d11-8154-d9508371105c" providerId="ADAL" clId="{750D4976-9ABB-4A2C-BD2E-539D705505EF}" dt="2025-03-14T11:29:02.729" v="827"/>
        <pc:sldMkLst>
          <pc:docMk/>
          <pc:sldMk cId="2028807280" sldId="272"/>
        </pc:sldMkLst>
        <pc:spChg chg="mod">
          <ac:chgData name="Salman, Nadine" userId="44a110d3-cf91-4d11-8154-d9508371105c" providerId="ADAL" clId="{750D4976-9ABB-4A2C-BD2E-539D705505EF}" dt="2025-03-12T15:13:55.168" v="163" actId="20577"/>
          <ac:spMkLst>
            <pc:docMk/>
            <pc:sldMk cId="2028807280" sldId="272"/>
            <ac:spMk id="3" creationId="{A2D480F5-DB7F-AD98-435C-05E76525F44D}"/>
          </ac:spMkLst>
        </pc:spChg>
      </pc:sldChg>
      <pc:sldChg chg="delSp add del setBg delDesignElem">
        <pc:chgData name="Salman, Nadine" userId="44a110d3-cf91-4d11-8154-d9508371105c" providerId="ADAL" clId="{750D4976-9ABB-4A2C-BD2E-539D705505EF}" dt="2025-03-12T15:14:05.545" v="166" actId="47"/>
        <pc:sldMkLst>
          <pc:docMk/>
          <pc:sldMk cId="1432234012" sldId="273"/>
        </pc:sldMkLst>
      </pc:sldChg>
      <pc:sldChg chg="modSp add modAnim">
        <pc:chgData name="Salman, Nadine" userId="44a110d3-cf91-4d11-8154-d9508371105c" providerId="ADAL" clId="{750D4976-9ABB-4A2C-BD2E-539D705505EF}" dt="2025-03-12T15:14:57.997" v="216" actId="20577"/>
        <pc:sldMkLst>
          <pc:docMk/>
          <pc:sldMk cId="2900534874" sldId="273"/>
        </pc:sldMkLst>
        <pc:spChg chg="mod">
          <ac:chgData name="Salman, Nadine" userId="44a110d3-cf91-4d11-8154-d9508371105c" providerId="ADAL" clId="{750D4976-9ABB-4A2C-BD2E-539D705505EF}" dt="2025-03-12T15:14:57.997" v="216" actId="20577"/>
          <ac:spMkLst>
            <pc:docMk/>
            <pc:sldMk cId="2900534874" sldId="273"/>
            <ac:spMk id="3" creationId="{9E1F1397-1C62-BD78-842C-799416436940}"/>
          </ac:spMkLst>
        </pc:spChg>
      </pc:sldChg>
      <pc:sldChg chg="addSp delSp modSp add mod setBg delAnim modAnim">
        <pc:chgData name="Salman, Nadine" userId="44a110d3-cf91-4d11-8154-d9508371105c" providerId="ADAL" clId="{750D4976-9ABB-4A2C-BD2E-539D705505EF}" dt="2025-03-14T11:31:09.937" v="831" actId="26606"/>
        <pc:sldMkLst>
          <pc:docMk/>
          <pc:sldMk cId="1977753633" sldId="274"/>
        </pc:sldMkLst>
        <pc:spChg chg="mod">
          <ac:chgData name="Salman, Nadine" userId="44a110d3-cf91-4d11-8154-d9508371105c" providerId="ADAL" clId="{750D4976-9ABB-4A2C-BD2E-539D705505EF}" dt="2025-03-14T11:31:09.937" v="831" actId="26606"/>
          <ac:spMkLst>
            <pc:docMk/>
            <pc:sldMk cId="1977753633" sldId="274"/>
            <ac:spMk id="2" creationId="{E8A6D026-D595-4B25-C8F5-8373A2AFEFEC}"/>
          </ac:spMkLst>
        </pc:spChg>
        <pc:spChg chg="mod">
          <ac:chgData name="Salman, Nadine" userId="44a110d3-cf91-4d11-8154-d9508371105c" providerId="ADAL" clId="{750D4976-9ABB-4A2C-BD2E-539D705505EF}" dt="2025-03-14T11:31:09.937" v="831" actId="26606"/>
          <ac:spMkLst>
            <pc:docMk/>
            <pc:sldMk cId="1977753633" sldId="274"/>
            <ac:spMk id="3" creationId="{A4C5C721-0CCC-DACC-4193-99770A79AB9A}"/>
          </ac:spMkLst>
        </pc:spChg>
        <pc:picChg chg="add del">
          <ac:chgData name="Salman, Nadine" userId="44a110d3-cf91-4d11-8154-d9508371105c" providerId="ADAL" clId="{750D4976-9ABB-4A2C-BD2E-539D705505EF}" dt="2025-03-14T11:31:01.588" v="830" actId="26606"/>
          <ac:picMkLst>
            <pc:docMk/>
            <pc:sldMk cId="1977753633" sldId="274"/>
            <ac:picMk id="5" creationId="{54112124-23AE-BD89-3E26-50325E403ABE}"/>
          </ac:picMkLst>
        </pc:picChg>
        <pc:picChg chg="add">
          <ac:chgData name="Salman, Nadine" userId="44a110d3-cf91-4d11-8154-d9508371105c" providerId="ADAL" clId="{750D4976-9ABB-4A2C-BD2E-539D705505EF}" dt="2025-03-14T11:31:09.937" v="831" actId="26606"/>
          <ac:picMkLst>
            <pc:docMk/>
            <pc:sldMk cId="1977753633" sldId="274"/>
            <ac:picMk id="7" creationId="{9DEB7EC8-BB6A-5E9D-C688-40BF6AC4B568}"/>
          </ac:picMkLst>
        </pc:picChg>
      </pc:sldChg>
      <pc:sldChg chg="delSp modSp add mod delAnim modAnim">
        <pc:chgData name="Salman, Nadine" userId="44a110d3-cf91-4d11-8154-d9508371105c" providerId="ADAL" clId="{750D4976-9ABB-4A2C-BD2E-539D705505EF}" dt="2025-03-12T15:17:48.253" v="284" actId="20577"/>
        <pc:sldMkLst>
          <pc:docMk/>
          <pc:sldMk cId="2879874820" sldId="275"/>
        </pc:sldMkLst>
        <pc:spChg chg="mod">
          <ac:chgData name="Salman, Nadine" userId="44a110d3-cf91-4d11-8154-d9508371105c" providerId="ADAL" clId="{750D4976-9ABB-4A2C-BD2E-539D705505EF}" dt="2025-03-12T15:17:48.253" v="284" actId="20577"/>
          <ac:spMkLst>
            <pc:docMk/>
            <pc:sldMk cId="2879874820" sldId="275"/>
            <ac:spMk id="3" creationId="{1E499530-9AE4-028F-C477-CF6A41661802}"/>
          </ac:spMkLst>
        </pc:spChg>
      </pc:sldChg>
      <pc:sldChg chg="modSp add mod ord modAnim">
        <pc:chgData name="Salman, Nadine" userId="44a110d3-cf91-4d11-8154-d9508371105c" providerId="ADAL" clId="{750D4976-9ABB-4A2C-BD2E-539D705505EF}" dt="2025-03-14T11:32:04.643" v="832"/>
        <pc:sldMkLst>
          <pc:docMk/>
          <pc:sldMk cId="616922363" sldId="276"/>
        </pc:sldMkLst>
        <pc:spChg chg="mod">
          <ac:chgData name="Salman, Nadine" userId="44a110d3-cf91-4d11-8154-d9508371105c" providerId="ADAL" clId="{750D4976-9ABB-4A2C-BD2E-539D705505EF}" dt="2025-03-12T15:18:48.681" v="319" actId="12"/>
          <ac:spMkLst>
            <pc:docMk/>
            <pc:sldMk cId="616922363" sldId="276"/>
            <ac:spMk id="3" creationId="{742E5C28-C63C-7D11-1072-36F0FA58D461}"/>
          </ac:spMkLst>
        </pc:spChg>
      </pc:sldChg>
      <pc:sldChg chg="delSp modSp add mod delAnim modAnim">
        <pc:chgData name="Salman, Nadine" userId="44a110d3-cf91-4d11-8154-d9508371105c" providerId="ADAL" clId="{750D4976-9ABB-4A2C-BD2E-539D705505EF}" dt="2025-03-12T15:19:49.744" v="355" actId="13822"/>
        <pc:sldMkLst>
          <pc:docMk/>
          <pc:sldMk cId="3630868237" sldId="277"/>
        </pc:sldMkLst>
        <pc:spChg chg="mod">
          <ac:chgData name="Salman, Nadine" userId="44a110d3-cf91-4d11-8154-d9508371105c" providerId="ADAL" clId="{750D4976-9ABB-4A2C-BD2E-539D705505EF}" dt="2025-03-12T15:19:49.744" v="355" actId="13822"/>
          <ac:spMkLst>
            <pc:docMk/>
            <pc:sldMk cId="3630868237" sldId="277"/>
            <ac:spMk id="3" creationId="{8B05BB3C-F976-20DD-BC40-73C0393A2910}"/>
          </ac:spMkLst>
        </pc:spChg>
      </pc:sldChg>
      <pc:sldChg chg="addSp delSp modSp add del mod addAnim delAnim modAnim">
        <pc:chgData name="Salman, Nadine" userId="44a110d3-cf91-4d11-8154-d9508371105c" providerId="ADAL" clId="{750D4976-9ABB-4A2C-BD2E-539D705505EF}" dt="2025-03-12T15:25:00.208" v="466" actId="47"/>
        <pc:sldMkLst>
          <pc:docMk/>
          <pc:sldMk cId="2240387891" sldId="278"/>
        </pc:sldMkLst>
      </pc:sldChg>
      <pc:sldChg chg="delSp modSp add del mod delAnim modAnim">
        <pc:chgData name="Salman, Nadine" userId="44a110d3-cf91-4d11-8154-d9508371105c" providerId="ADAL" clId="{750D4976-9ABB-4A2C-BD2E-539D705505EF}" dt="2025-03-12T15:25:53.976" v="485" actId="47"/>
        <pc:sldMkLst>
          <pc:docMk/>
          <pc:sldMk cId="4228958951" sldId="279"/>
        </pc:sldMkLst>
      </pc:sldChg>
      <pc:sldChg chg="addSp delSp modSp add mod setBg delAnim modAnim">
        <pc:chgData name="Salman, Nadine" userId="44a110d3-cf91-4d11-8154-d9508371105c" providerId="ADAL" clId="{750D4976-9ABB-4A2C-BD2E-539D705505EF}" dt="2025-03-12T15:25:17.133" v="471" actId="26606"/>
        <pc:sldMkLst>
          <pc:docMk/>
          <pc:sldMk cId="1046390047" sldId="280"/>
        </pc:sldMkLst>
        <pc:spChg chg="mod">
          <ac:chgData name="Salman, Nadine" userId="44a110d3-cf91-4d11-8154-d9508371105c" providerId="ADAL" clId="{750D4976-9ABB-4A2C-BD2E-539D705505EF}" dt="2025-03-12T15:25:17.133" v="471" actId="26606"/>
          <ac:spMkLst>
            <pc:docMk/>
            <pc:sldMk cId="1046390047" sldId="280"/>
            <ac:spMk id="2" creationId="{50FDD850-25A4-54BD-BB3E-44A902E36F4B}"/>
          </ac:spMkLst>
        </pc:spChg>
        <pc:spChg chg="mod">
          <ac:chgData name="Salman, Nadine" userId="44a110d3-cf91-4d11-8154-d9508371105c" providerId="ADAL" clId="{750D4976-9ABB-4A2C-BD2E-539D705505EF}" dt="2025-03-12T15:25:17.133" v="471" actId="26606"/>
          <ac:spMkLst>
            <pc:docMk/>
            <pc:sldMk cId="1046390047" sldId="280"/>
            <ac:spMk id="3" creationId="{708DAB1F-1AD6-8F5B-4D5E-C9D6A90F649D}"/>
          </ac:spMkLst>
        </pc:spChg>
        <pc:spChg chg="add">
          <ac:chgData name="Salman, Nadine" userId="44a110d3-cf91-4d11-8154-d9508371105c" providerId="ADAL" clId="{750D4976-9ABB-4A2C-BD2E-539D705505EF}" dt="2025-03-12T15:25:17.133" v="471" actId="26606"/>
          <ac:spMkLst>
            <pc:docMk/>
            <pc:sldMk cId="1046390047" sldId="280"/>
            <ac:spMk id="8" creationId="{B0890400-BB8B-4A44-AB63-65C7CA223EBA}"/>
          </ac:spMkLst>
        </pc:spChg>
        <pc:cxnChg chg="add">
          <ac:chgData name="Salman, Nadine" userId="44a110d3-cf91-4d11-8154-d9508371105c" providerId="ADAL" clId="{750D4976-9ABB-4A2C-BD2E-539D705505EF}" dt="2025-03-12T15:25:17.133" v="471" actId="26606"/>
          <ac:cxnSpMkLst>
            <pc:docMk/>
            <pc:sldMk cId="1046390047" sldId="280"/>
            <ac:cxnSpMk id="10" creationId="{4D39B797-CDC6-4529-8A36-9CBFC9816337}"/>
          </ac:cxnSpMkLst>
        </pc:cxnChg>
      </pc:sldChg>
      <pc:sldChg chg="modSp add mod modAnim">
        <pc:chgData name="Salman, Nadine" userId="44a110d3-cf91-4d11-8154-d9508371105c" providerId="ADAL" clId="{750D4976-9ABB-4A2C-BD2E-539D705505EF}" dt="2025-03-12T15:25:46.261" v="484" actId="14100"/>
        <pc:sldMkLst>
          <pc:docMk/>
          <pc:sldMk cId="2148053181" sldId="281"/>
        </pc:sldMkLst>
        <pc:spChg chg="mod">
          <ac:chgData name="Salman, Nadine" userId="44a110d3-cf91-4d11-8154-d9508371105c" providerId="ADAL" clId="{750D4976-9ABB-4A2C-BD2E-539D705505EF}" dt="2025-03-12T15:25:46.261" v="484" actId="14100"/>
          <ac:spMkLst>
            <pc:docMk/>
            <pc:sldMk cId="2148053181" sldId="281"/>
            <ac:spMk id="2" creationId="{9FC46801-D3B5-9589-9EC4-50B7DA599E61}"/>
          </ac:spMkLst>
        </pc:spChg>
        <pc:spChg chg="mod">
          <ac:chgData name="Salman, Nadine" userId="44a110d3-cf91-4d11-8154-d9508371105c" providerId="ADAL" clId="{750D4976-9ABB-4A2C-BD2E-539D705505EF}" dt="2025-03-12T15:25:33.768" v="473"/>
          <ac:spMkLst>
            <pc:docMk/>
            <pc:sldMk cId="2148053181" sldId="281"/>
            <ac:spMk id="3" creationId="{F850C9D5-284B-1363-0D9A-79C8742525C1}"/>
          </ac:spMkLst>
        </pc:spChg>
      </pc:sldChg>
      <pc:sldChg chg="addSp delSp modSp new mod setBg modClrScheme chgLayout">
        <pc:chgData name="Salman, Nadine" userId="44a110d3-cf91-4d11-8154-d9508371105c" providerId="ADAL" clId="{750D4976-9ABB-4A2C-BD2E-539D705505EF}" dt="2025-03-14T11:25:52.527" v="761" actId="20577"/>
        <pc:sldMkLst>
          <pc:docMk/>
          <pc:sldMk cId="3069081810" sldId="282"/>
        </pc:sldMkLst>
        <pc:spChg chg="add del mod ord">
          <ac:chgData name="Salman, Nadine" userId="44a110d3-cf91-4d11-8154-d9508371105c" providerId="ADAL" clId="{750D4976-9ABB-4A2C-BD2E-539D705505EF}" dt="2025-03-14T11:25:52.527" v="761" actId="20577"/>
          <ac:spMkLst>
            <pc:docMk/>
            <pc:sldMk cId="3069081810" sldId="282"/>
            <ac:spMk id="2" creationId="{AF608A59-43F0-D24D-602C-53E04A92CA5D}"/>
          </ac:spMkLst>
        </pc:spChg>
        <pc:spChg chg="add">
          <ac:chgData name="Salman, Nadine" userId="44a110d3-cf91-4d11-8154-d9508371105c" providerId="ADAL" clId="{750D4976-9ABB-4A2C-BD2E-539D705505EF}" dt="2025-03-12T15:29:37.521" v="529" actId="26606"/>
          <ac:spMkLst>
            <pc:docMk/>
            <pc:sldMk cId="3069081810" sldId="282"/>
            <ac:spMk id="13" creationId="{8CD2B798-7994-4548-A2BE-4AEF9C1A5FAE}"/>
          </ac:spMkLst>
        </pc:spChg>
        <pc:spChg chg="add mod">
          <ac:chgData name="Salman, Nadine" userId="44a110d3-cf91-4d11-8154-d9508371105c" providerId="ADAL" clId="{750D4976-9ABB-4A2C-BD2E-539D705505EF}" dt="2025-03-14T11:25:23.613" v="699" actId="20577"/>
          <ac:spMkLst>
            <pc:docMk/>
            <pc:sldMk cId="3069081810" sldId="282"/>
            <ac:spMk id="14" creationId="{0DFA7108-90DB-CF06-7A61-3172DCEA5E94}"/>
          </ac:spMkLst>
        </pc:spChg>
        <pc:spChg chg="add">
          <ac:chgData name="Salman, Nadine" userId="44a110d3-cf91-4d11-8154-d9508371105c" providerId="ADAL" clId="{750D4976-9ABB-4A2C-BD2E-539D705505EF}" dt="2025-03-12T15:29:37.521" v="529" actId="26606"/>
          <ac:spMkLst>
            <pc:docMk/>
            <pc:sldMk cId="3069081810" sldId="282"/>
            <ac:spMk id="15" creationId="{E6162320-3B67-42BB-AF9D-939326E6489E}"/>
          </ac:spMkLst>
        </pc:spChg>
        <pc:spChg chg="add">
          <ac:chgData name="Salman, Nadine" userId="44a110d3-cf91-4d11-8154-d9508371105c" providerId="ADAL" clId="{750D4976-9ABB-4A2C-BD2E-539D705505EF}" dt="2025-03-12T15:29:37.521" v="529" actId="26606"/>
          <ac:spMkLst>
            <pc:docMk/>
            <pc:sldMk cId="3069081810" sldId="282"/>
            <ac:spMk id="19" creationId="{F3D45596-EA0E-4DD4-956D-80389BE0D742}"/>
          </ac:spMkLst>
        </pc:spChg>
        <pc:picChg chg="add mod ord">
          <ac:chgData name="Salman, Nadine" userId="44a110d3-cf91-4d11-8154-d9508371105c" providerId="ADAL" clId="{750D4976-9ABB-4A2C-BD2E-539D705505EF}" dt="2025-03-12T15:29:57.095" v="531" actId="27614"/>
          <ac:picMkLst>
            <pc:docMk/>
            <pc:sldMk cId="3069081810" sldId="282"/>
            <ac:picMk id="7" creationId="{B208F06B-2D90-D1A8-2D50-8F68E4E95E8C}"/>
          </ac:picMkLst>
        </pc:picChg>
        <pc:cxnChg chg="add">
          <ac:chgData name="Salman, Nadine" userId="44a110d3-cf91-4d11-8154-d9508371105c" providerId="ADAL" clId="{750D4976-9ABB-4A2C-BD2E-539D705505EF}" dt="2025-03-12T15:29:37.521" v="529" actId="26606"/>
          <ac:cxnSpMkLst>
            <pc:docMk/>
            <pc:sldMk cId="3069081810" sldId="282"/>
            <ac:cxnSpMk id="17" creationId="{6722E143-84C1-4F95-937C-78B92D2811CF}"/>
          </ac:cxnSpMkLst>
        </pc:cxnChg>
        <pc:cxnChg chg="add">
          <ac:chgData name="Salman, Nadine" userId="44a110d3-cf91-4d11-8154-d9508371105c" providerId="ADAL" clId="{750D4976-9ABB-4A2C-BD2E-539D705505EF}" dt="2025-03-12T15:29:37.521" v="529" actId="26606"/>
          <ac:cxnSpMkLst>
            <pc:docMk/>
            <pc:sldMk cId="3069081810" sldId="282"/>
            <ac:cxnSpMk id="21" creationId="{8E6A78A1-C775-42C8-9A7B-6998977BCBEC}"/>
          </ac:cxnSpMkLst>
        </pc:cxnChg>
      </pc:sldChg>
      <pc:sldChg chg="modSp add del mod modClrScheme chgLayout">
        <pc:chgData name="Salman, Nadine" userId="44a110d3-cf91-4d11-8154-d9508371105c" providerId="ADAL" clId="{750D4976-9ABB-4A2C-BD2E-539D705505EF}" dt="2025-03-14T11:39:42.582" v="840" actId="47"/>
        <pc:sldMkLst>
          <pc:docMk/>
          <pc:sldMk cId="3925488325" sldId="283"/>
        </pc:sldMkLst>
        <pc:spChg chg="mod ord">
          <ac:chgData name="Salman, Nadine" userId="44a110d3-cf91-4d11-8154-d9508371105c" providerId="ADAL" clId="{750D4976-9ABB-4A2C-BD2E-539D705505EF}" dt="2025-03-14T11:38:22.018" v="834" actId="700"/>
          <ac:spMkLst>
            <pc:docMk/>
            <pc:sldMk cId="3925488325" sldId="283"/>
            <ac:spMk id="2" creationId="{0C02BF4C-A70C-4241-9218-741732C6BAFD}"/>
          </ac:spMkLst>
        </pc:spChg>
        <pc:spChg chg="mod">
          <ac:chgData name="Salman, Nadine" userId="44a110d3-cf91-4d11-8154-d9508371105c" providerId="ADAL" clId="{750D4976-9ABB-4A2C-BD2E-539D705505EF}" dt="2025-03-14T11:38:36.375" v="836" actId="1076"/>
          <ac:spMkLst>
            <pc:docMk/>
            <pc:sldMk cId="3925488325" sldId="283"/>
            <ac:spMk id="6" creationId="{F826AFCD-3CCE-44C0-93D9-4F5A5A1AC716}"/>
          </ac:spMkLst>
        </pc:spChg>
        <pc:spChg chg="mod ord">
          <ac:chgData name="Salman, Nadine" userId="44a110d3-cf91-4d11-8154-d9508371105c" providerId="ADAL" clId="{750D4976-9ABB-4A2C-BD2E-539D705505EF}" dt="2025-03-14T11:38:22.018" v="834" actId="700"/>
          <ac:spMkLst>
            <pc:docMk/>
            <pc:sldMk cId="3925488325" sldId="283"/>
            <ac:spMk id="7" creationId="{F8846E75-A34A-415C-8305-AB9641AF85B2}"/>
          </ac:spMkLst>
        </pc:spChg>
        <pc:spChg chg="mod">
          <ac:chgData name="Salman, Nadine" userId="44a110d3-cf91-4d11-8154-d9508371105c" providerId="ADAL" clId="{750D4976-9ABB-4A2C-BD2E-539D705505EF}" dt="2025-03-14T11:39:12.143" v="838" actId="207"/>
          <ac:spMkLst>
            <pc:docMk/>
            <pc:sldMk cId="3925488325" sldId="283"/>
            <ac:spMk id="8" creationId="{FE3C88F8-4628-46DF-9BD5-54BA9B80FF7C}"/>
          </ac:spMkLst>
        </pc:spChg>
      </pc:sldChg>
      <pc:sldChg chg="modSp add mod modAnim">
        <pc:chgData name="Salman, Nadine" userId="44a110d3-cf91-4d11-8154-d9508371105c" providerId="ADAL" clId="{750D4976-9ABB-4A2C-BD2E-539D705505EF}" dt="2025-03-14T11:43:32.018" v="880"/>
        <pc:sldMkLst>
          <pc:docMk/>
          <pc:sldMk cId="4162143616" sldId="284"/>
        </pc:sldMkLst>
        <pc:spChg chg="mod">
          <ac:chgData name="Salman, Nadine" userId="44a110d3-cf91-4d11-8154-d9508371105c" providerId="ADAL" clId="{750D4976-9ABB-4A2C-BD2E-539D705505EF}" dt="2025-03-14T11:39:49.821" v="858" actId="20577"/>
          <ac:spMkLst>
            <pc:docMk/>
            <pc:sldMk cId="4162143616" sldId="284"/>
            <ac:spMk id="2" creationId="{5BD014FA-17F7-D2D5-25AF-FE105BB8E0E0}"/>
          </ac:spMkLst>
        </pc:spChg>
        <pc:spChg chg="mod">
          <ac:chgData name="Salman, Nadine" userId="44a110d3-cf91-4d11-8154-d9508371105c" providerId="ADAL" clId="{750D4976-9ABB-4A2C-BD2E-539D705505EF}" dt="2025-03-14T11:39:55.991" v="859"/>
          <ac:spMkLst>
            <pc:docMk/>
            <pc:sldMk cId="4162143616" sldId="284"/>
            <ac:spMk id="3" creationId="{40262512-491D-2ADE-D4D7-73790312A45A}"/>
          </ac:spMkLst>
        </pc:spChg>
        <pc:spChg chg="mod">
          <ac:chgData name="Salman, Nadine" userId="44a110d3-cf91-4d11-8154-d9508371105c" providerId="ADAL" clId="{750D4976-9ABB-4A2C-BD2E-539D705505EF}" dt="2025-03-14T11:40:31.054" v="873" actId="1076"/>
          <ac:spMkLst>
            <pc:docMk/>
            <pc:sldMk cId="4162143616" sldId="284"/>
            <ac:spMk id="7" creationId="{DBB622AB-AEFA-B2D5-9EDF-F6CE2AE6E569}"/>
          </ac:spMkLst>
        </pc:spChg>
        <pc:spChg chg="mod">
          <ac:chgData name="Salman, Nadine" userId="44a110d3-cf91-4d11-8154-d9508371105c" providerId="ADAL" clId="{750D4976-9ABB-4A2C-BD2E-539D705505EF}" dt="2025-03-14T11:40:29.345" v="872" actId="1076"/>
          <ac:spMkLst>
            <pc:docMk/>
            <pc:sldMk cId="4162143616" sldId="284"/>
            <ac:spMk id="9" creationId="{DE9128E4-E62D-EF1F-E91E-73610F853835}"/>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D5047-1C24-4DDF-BA5F-ACC8194780D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A31E8E-6C3F-4F32-871C-58B813A69015}">
      <dgm:prSet/>
      <dgm:spPr/>
      <dgm:t>
        <a:bodyPr/>
        <a:lstStyle/>
        <a:p>
          <a:pPr>
            <a:lnSpc>
              <a:spcPct val="100000"/>
            </a:lnSpc>
          </a:pPr>
          <a:r>
            <a:rPr lang="en-GB" dirty="0"/>
            <a:t>Neurodiversity: Some Definitions</a:t>
          </a:r>
          <a:endParaRPr lang="en-US" dirty="0"/>
        </a:p>
      </dgm:t>
    </dgm:pt>
    <dgm:pt modelId="{8B8A6510-737D-4BEF-BFF2-C51C4AD309CF}" type="parTrans" cxnId="{C36C9B6D-0553-4273-89AE-97C2A86DC382}">
      <dgm:prSet/>
      <dgm:spPr/>
      <dgm:t>
        <a:bodyPr/>
        <a:lstStyle/>
        <a:p>
          <a:endParaRPr lang="en-US"/>
        </a:p>
      </dgm:t>
    </dgm:pt>
    <dgm:pt modelId="{41F28C3F-D814-4809-BE70-B50AD9159AA3}" type="sibTrans" cxnId="{C36C9B6D-0553-4273-89AE-97C2A86DC382}">
      <dgm:prSet/>
      <dgm:spPr/>
      <dgm:t>
        <a:bodyPr/>
        <a:lstStyle/>
        <a:p>
          <a:endParaRPr lang="en-US"/>
        </a:p>
      </dgm:t>
    </dgm:pt>
    <dgm:pt modelId="{368D31B4-8825-4454-AC4D-23640BD9604E}">
      <dgm:prSet/>
      <dgm:spPr/>
      <dgm:t>
        <a:bodyPr/>
        <a:lstStyle/>
        <a:p>
          <a:pPr>
            <a:lnSpc>
              <a:spcPct val="100000"/>
            </a:lnSpc>
          </a:pPr>
          <a:r>
            <a:rPr lang="en-GB" dirty="0"/>
            <a:t>Research Background</a:t>
          </a:r>
          <a:endParaRPr lang="en-US" dirty="0"/>
        </a:p>
      </dgm:t>
    </dgm:pt>
    <dgm:pt modelId="{94F481E3-9A87-4669-9BC8-8A8C08A24EF9}" type="parTrans" cxnId="{A0A58139-F2E1-4388-AADF-A69C9F249492}">
      <dgm:prSet/>
      <dgm:spPr/>
      <dgm:t>
        <a:bodyPr/>
        <a:lstStyle/>
        <a:p>
          <a:endParaRPr lang="en-US"/>
        </a:p>
      </dgm:t>
    </dgm:pt>
    <dgm:pt modelId="{51EFE693-447B-467C-B492-D09E2BF6045D}" type="sibTrans" cxnId="{A0A58139-F2E1-4388-AADF-A69C9F249492}">
      <dgm:prSet/>
      <dgm:spPr/>
      <dgm:t>
        <a:bodyPr/>
        <a:lstStyle/>
        <a:p>
          <a:endParaRPr lang="en-US"/>
        </a:p>
      </dgm:t>
    </dgm:pt>
    <dgm:pt modelId="{6E68CEB8-2039-405C-995F-D7A4E376FA12}">
      <dgm:prSet/>
      <dgm:spPr/>
      <dgm:t>
        <a:bodyPr/>
        <a:lstStyle/>
        <a:p>
          <a:pPr>
            <a:lnSpc>
              <a:spcPct val="100000"/>
            </a:lnSpc>
          </a:pPr>
          <a:r>
            <a:rPr lang="en-GB" dirty="0"/>
            <a:t>Key Findings and Questions for Practitioners</a:t>
          </a:r>
          <a:endParaRPr lang="en-US" dirty="0"/>
        </a:p>
      </dgm:t>
    </dgm:pt>
    <dgm:pt modelId="{6F4A385C-1BDF-47DC-BB29-715D0FC0B84E}" type="parTrans" cxnId="{D9F3764C-80DA-4952-BDBB-7FF91A812691}">
      <dgm:prSet/>
      <dgm:spPr/>
      <dgm:t>
        <a:bodyPr/>
        <a:lstStyle/>
        <a:p>
          <a:endParaRPr lang="en-US"/>
        </a:p>
      </dgm:t>
    </dgm:pt>
    <dgm:pt modelId="{546C30A5-5ABC-4D98-BFC9-BB978F99ADE5}" type="sibTrans" cxnId="{D9F3764C-80DA-4952-BDBB-7FF91A812691}">
      <dgm:prSet/>
      <dgm:spPr/>
      <dgm:t>
        <a:bodyPr/>
        <a:lstStyle/>
        <a:p>
          <a:endParaRPr lang="en-US"/>
        </a:p>
      </dgm:t>
    </dgm:pt>
    <dgm:pt modelId="{D3E3963B-D292-4879-9558-8D98C1A63718}">
      <dgm:prSet/>
      <dgm:spPr/>
      <dgm:t>
        <a:bodyPr/>
        <a:lstStyle/>
        <a:p>
          <a:pPr>
            <a:lnSpc>
              <a:spcPct val="100000"/>
            </a:lnSpc>
          </a:pPr>
          <a:r>
            <a:rPr lang="en-GB" dirty="0"/>
            <a:t>Conclusions: Enhancing Resilience &amp; Considerations for Practice</a:t>
          </a:r>
          <a:endParaRPr lang="en-US" dirty="0"/>
        </a:p>
      </dgm:t>
    </dgm:pt>
    <dgm:pt modelId="{F25C8B92-FF0A-4FAD-8CCB-7324FF1FEE53}" type="parTrans" cxnId="{7C13ABD8-0E54-4882-9812-D7AC70F32238}">
      <dgm:prSet/>
      <dgm:spPr/>
      <dgm:t>
        <a:bodyPr/>
        <a:lstStyle/>
        <a:p>
          <a:endParaRPr lang="en-US"/>
        </a:p>
      </dgm:t>
    </dgm:pt>
    <dgm:pt modelId="{342292CF-D2E6-4046-A476-092580E6ECA0}" type="sibTrans" cxnId="{7C13ABD8-0E54-4882-9812-D7AC70F32238}">
      <dgm:prSet/>
      <dgm:spPr/>
      <dgm:t>
        <a:bodyPr/>
        <a:lstStyle/>
        <a:p>
          <a:endParaRPr lang="en-US"/>
        </a:p>
      </dgm:t>
    </dgm:pt>
    <dgm:pt modelId="{5C7F459E-2C38-4767-AFB1-E8A690873F02}">
      <dgm:prSet/>
      <dgm:spPr/>
      <dgm:t>
        <a:bodyPr/>
        <a:lstStyle/>
        <a:p>
          <a:pPr>
            <a:lnSpc>
              <a:spcPct val="100000"/>
            </a:lnSpc>
          </a:pPr>
          <a:r>
            <a:rPr lang="en-US" dirty="0"/>
            <a:t>Questions</a:t>
          </a:r>
        </a:p>
      </dgm:t>
    </dgm:pt>
    <dgm:pt modelId="{15585AA1-247F-4084-BE89-D826475F3969}" type="parTrans" cxnId="{A25F4407-0AA5-4521-8B7B-B33AA16C09C5}">
      <dgm:prSet/>
      <dgm:spPr/>
      <dgm:t>
        <a:bodyPr/>
        <a:lstStyle/>
        <a:p>
          <a:endParaRPr lang="en-GB"/>
        </a:p>
      </dgm:t>
    </dgm:pt>
    <dgm:pt modelId="{387BFCCB-396E-4AEE-AFD7-E6F1C0A58188}" type="sibTrans" cxnId="{A25F4407-0AA5-4521-8B7B-B33AA16C09C5}">
      <dgm:prSet/>
      <dgm:spPr/>
      <dgm:t>
        <a:bodyPr/>
        <a:lstStyle/>
        <a:p>
          <a:endParaRPr lang="en-GB"/>
        </a:p>
      </dgm:t>
    </dgm:pt>
    <dgm:pt modelId="{8CF19EC7-56F3-4D24-BAD5-06D0A25BACC1}" type="pres">
      <dgm:prSet presAssocID="{A80D5047-1C24-4DDF-BA5F-ACC8194780D7}" presName="root" presStyleCnt="0">
        <dgm:presLayoutVars>
          <dgm:dir/>
          <dgm:resizeHandles val="exact"/>
        </dgm:presLayoutVars>
      </dgm:prSet>
      <dgm:spPr/>
    </dgm:pt>
    <dgm:pt modelId="{782CA765-3938-4358-8CC9-445904752BEE}" type="pres">
      <dgm:prSet presAssocID="{ACA31E8E-6C3F-4F32-871C-58B813A69015}" presName="compNode" presStyleCnt="0"/>
      <dgm:spPr/>
    </dgm:pt>
    <dgm:pt modelId="{43ED75D1-8287-433B-BCD8-CE8433B37E79}" type="pres">
      <dgm:prSet presAssocID="{ACA31E8E-6C3F-4F32-871C-58B813A69015}" presName="bgRect" presStyleLbl="bgShp" presStyleIdx="0" presStyleCnt="5"/>
      <dgm:spPr/>
    </dgm:pt>
    <dgm:pt modelId="{0DF25974-1608-4C55-B49B-E772EEE3A366}" type="pres">
      <dgm:prSet presAssocID="{ACA31E8E-6C3F-4F32-871C-58B813A6901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EF9B756F-C2D5-4D15-BBB9-6D855CE1114B}" type="pres">
      <dgm:prSet presAssocID="{ACA31E8E-6C3F-4F32-871C-58B813A69015}" presName="spaceRect" presStyleCnt="0"/>
      <dgm:spPr/>
    </dgm:pt>
    <dgm:pt modelId="{63938B1A-8862-4339-802D-70B967E300CA}" type="pres">
      <dgm:prSet presAssocID="{ACA31E8E-6C3F-4F32-871C-58B813A69015}" presName="parTx" presStyleLbl="revTx" presStyleIdx="0" presStyleCnt="5">
        <dgm:presLayoutVars>
          <dgm:chMax val="0"/>
          <dgm:chPref val="0"/>
        </dgm:presLayoutVars>
      </dgm:prSet>
      <dgm:spPr/>
    </dgm:pt>
    <dgm:pt modelId="{6D8D8772-B54C-43BD-B7C6-B89D4C70B0EE}" type="pres">
      <dgm:prSet presAssocID="{41F28C3F-D814-4809-BE70-B50AD9159AA3}" presName="sibTrans" presStyleCnt="0"/>
      <dgm:spPr/>
    </dgm:pt>
    <dgm:pt modelId="{A6575348-785B-48AE-8176-4B261DD7621D}" type="pres">
      <dgm:prSet presAssocID="{368D31B4-8825-4454-AC4D-23640BD9604E}" presName="compNode" presStyleCnt="0"/>
      <dgm:spPr/>
    </dgm:pt>
    <dgm:pt modelId="{90B4F3E9-6A06-420F-B31E-E8974D86B051}" type="pres">
      <dgm:prSet presAssocID="{368D31B4-8825-4454-AC4D-23640BD9604E}" presName="bgRect" presStyleLbl="bgShp" presStyleIdx="1" presStyleCnt="5"/>
      <dgm:spPr/>
    </dgm:pt>
    <dgm:pt modelId="{61DE61D3-6B6B-4219-841A-70BFF799D0F0}" type="pres">
      <dgm:prSet presAssocID="{368D31B4-8825-4454-AC4D-23640BD9604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88E09A5E-E155-423C-911D-7BEB9C49746F}" type="pres">
      <dgm:prSet presAssocID="{368D31B4-8825-4454-AC4D-23640BD9604E}" presName="spaceRect" presStyleCnt="0"/>
      <dgm:spPr/>
    </dgm:pt>
    <dgm:pt modelId="{91AE1CA0-D32E-4693-8AE8-864B77072699}" type="pres">
      <dgm:prSet presAssocID="{368D31B4-8825-4454-AC4D-23640BD9604E}" presName="parTx" presStyleLbl="revTx" presStyleIdx="1" presStyleCnt="5">
        <dgm:presLayoutVars>
          <dgm:chMax val="0"/>
          <dgm:chPref val="0"/>
        </dgm:presLayoutVars>
      </dgm:prSet>
      <dgm:spPr/>
    </dgm:pt>
    <dgm:pt modelId="{81E8D9A1-19BD-43FF-AFF1-BB4D6FC505E6}" type="pres">
      <dgm:prSet presAssocID="{51EFE693-447B-467C-B492-D09E2BF6045D}" presName="sibTrans" presStyleCnt="0"/>
      <dgm:spPr/>
    </dgm:pt>
    <dgm:pt modelId="{71466782-8720-46AC-ACD9-3950ABD5D6FC}" type="pres">
      <dgm:prSet presAssocID="{6E68CEB8-2039-405C-995F-D7A4E376FA12}" presName="compNode" presStyleCnt="0"/>
      <dgm:spPr/>
    </dgm:pt>
    <dgm:pt modelId="{FCA39A1B-7094-44BE-AE78-48A491A510DC}" type="pres">
      <dgm:prSet presAssocID="{6E68CEB8-2039-405C-995F-D7A4E376FA12}" presName="bgRect" presStyleLbl="bgShp" presStyleIdx="2" presStyleCnt="5"/>
      <dgm:spPr/>
    </dgm:pt>
    <dgm:pt modelId="{4E067744-55AF-4B35-ADFB-0530D1E07932}" type="pres">
      <dgm:prSet presAssocID="{6E68CEB8-2039-405C-995F-D7A4E376FA1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73D840B8-C33E-4319-A1B1-936ADA2BC120}" type="pres">
      <dgm:prSet presAssocID="{6E68CEB8-2039-405C-995F-D7A4E376FA12}" presName="spaceRect" presStyleCnt="0"/>
      <dgm:spPr/>
    </dgm:pt>
    <dgm:pt modelId="{4AD42156-52BB-45C0-9325-28F71D0FB930}" type="pres">
      <dgm:prSet presAssocID="{6E68CEB8-2039-405C-995F-D7A4E376FA12}" presName="parTx" presStyleLbl="revTx" presStyleIdx="2" presStyleCnt="5">
        <dgm:presLayoutVars>
          <dgm:chMax val="0"/>
          <dgm:chPref val="0"/>
        </dgm:presLayoutVars>
      </dgm:prSet>
      <dgm:spPr/>
    </dgm:pt>
    <dgm:pt modelId="{D0DCFC53-C2C3-46B3-9BE8-3B41F50AEE44}" type="pres">
      <dgm:prSet presAssocID="{546C30A5-5ABC-4D98-BFC9-BB978F99ADE5}" presName="sibTrans" presStyleCnt="0"/>
      <dgm:spPr/>
    </dgm:pt>
    <dgm:pt modelId="{CDFCB6CC-FADB-43EE-B322-92762E54D816}" type="pres">
      <dgm:prSet presAssocID="{D3E3963B-D292-4879-9558-8D98C1A63718}" presName="compNode" presStyleCnt="0"/>
      <dgm:spPr/>
    </dgm:pt>
    <dgm:pt modelId="{C00C5322-8220-4B4A-AAB2-6328EEE65008}" type="pres">
      <dgm:prSet presAssocID="{D3E3963B-D292-4879-9558-8D98C1A63718}" presName="bgRect" presStyleLbl="bgShp" presStyleIdx="3" presStyleCnt="5"/>
      <dgm:spPr/>
    </dgm:pt>
    <dgm:pt modelId="{3D6F08B9-2EF0-462F-8E5B-A05003A67852}" type="pres">
      <dgm:prSet presAssocID="{D3E3963B-D292-4879-9558-8D98C1A6371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ipboard with solid fill"/>
        </a:ext>
      </dgm:extLst>
    </dgm:pt>
    <dgm:pt modelId="{6158EAEC-1D5E-4056-95C1-5A2323F88163}" type="pres">
      <dgm:prSet presAssocID="{D3E3963B-D292-4879-9558-8D98C1A63718}" presName="spaceRect" presStyleCnt="0"/>
      <dgm:spPr/>
    </dgm:pt>
    <dgm:pt modelId="{05C791DE-01EB-4C73-8519-72A440359111}" type="pres">
      <dgm:prSet presAssocID="{D3E3963B-D292-4879-9558-8D98C1A63718}" presName="parTx" presStyleLbl="revTx" presStyleIdx="3" presStyleCnt="5">
        <dgm:presLayoutVars>
          <dgm:chMax val="0"/>
          <dgm:chPref val="0"/>
        </dgm:presLayoutVars>
      </dgm:prSet>
      <dgm:spPr/>
    </dgm:pt>
    <dgm:pt modelId="{4DCFA66A-EBA4-4863-899F-028E49617B5B}" type="pres">
      <dgm:prSet presAssocID="{342292CF-D2E6-4046-A476-092580E6ECA0}" presName="sibTrans" presStyleCnt="0"/>
      <dgm:spPr/>
    </dgm:pt>
    <dgm:pt modelId="{43344B79-4076-49D4-B7BA-EFB128FACD75}" type="pres">
      <dgm:prSet presAssocID="{5C7F459E-2C38-4767-AFB1-E8A690873F02}" presName="compNode" presStyleCnt="0"/>
      <dgm:spPr/>
    </dgm:pt>
    <dgm:pt modelId="{CA05833B-6832-41F1-8C4B-9D5C86119C0B}" type="pres">
      <dgm:prSet presAssocID="{5C7F459E-2C38-4767-AFB1-E8A690873F02}" presName="bgRect" presStyleLbl="bgShp" presStyleIdx="4" presStyleCnt="5"/>
      <dgm:spPr/>
    </dgm:pt>
    <dgm:pt modelId="{91E89AD7-9C1A-49B6-9ECA-910CC2F0E4AB}" type="pres">
      <dgm:prSet presAssocID="{5C7F459E-2C38-4767-AFB1-E8A690873F0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Question Mark with solid fill"/>
        </a:ext>
      </dgm:extLst>
    </dgm:pt>
    <dgm:pt modelId="{64D90ED3-5FE9-4FE3-ADEE-8D7085945E54}" type="pres">
      <dgm:prSet presAssocID="{5C7F459E-2C38-4767-AFB1-E8A690873F02}" presName="spaceRect" presStyleCnt="0"/>
      <dgm:spPr/>
    </dgm:pt>
    <dgm:pt modelId="{1E9C51DD-E7D0-4366-8664-968356053BC4}" type="pres">
      <dgm:prSet presAssocID="{5C7F459E-2C38-4767-AFB1-E8A690873F02}" presName="parTx" presStyleLbl="revTx" presStyleIdx="4" presStyleCnt="5">
        <dgm:presLayoutVars>
          <dgm:chMax val="0"/>
          <dgm:chPref val="0"/>
        </dgm:presLayoutVars>
      </dgm:prSet>
      <dgm:spPr/>
    </dgm:pt>
  </dgm:ptLst>
  <dgm:cxnLst>
    <dgm:cxn modelId="{A25F4407-0AA5-4521-8B7B-B33AA16C09C5}" srcId="{A80D5047-1C24-4DDF-BA5F-ACC8194780D7}" destId="{5C7F459E-2C38-4767-AFB1-E8A690873F02}" srcOrd="4" destOrd="0" parTransId="{15585AA1-247F-4084-BE89-D826475F3969}" sibTransId="{387BFCCB-396E-4AEE-AFD7-E6F1C0A58188}"/>
    <dgm:cxn modelId="{487F3A37-A8C1-4B65-B18A-388E94456CC6}" type="presOf" srcId="{368D31B4-8825-4454-AC4D-23640BD9604E}" destId="{91AE1CA0-D32E-4693-8AE8-864B77072699}" srcOrd="0" destOrd="0" presId="urn:microsoft.com/office/officeart/2018/2/layout/IconVerticalSolidList"/>
    <dgm:cxn modelId="{A0A58139-F2E1-4388-AADF-A69C9F249492}" srcId="{A80D5047-1C24-4DDF-BA5F-ACC8194780D7}" destId="{368D31B4-8825-4454-AC4D-23640BD9604E}" srcOrd="1" destOrd="0" parTransId="{94F481E3-9A87-4669-9BC8-8A8C08A24EF9}" sibTransId="{51EFE693-447B-467C-B492-D09E2BF6045D}"/>
    <dgm:cxn modelId="{D9F3764C-80DA-4952-BDBB-7FF91A812691}" srcId="{A80D5047-1C24-4DDF-BA5F-ACC8194780D7}" destId="{6E68CEB8-2039-405C-995F-D7A4E376FA12}" srcOrd="2" destOrd="0" parTransId="{6F4A385C-1BDF-47DC-BB29-715D0FC0B84E}" sibTransId="{546C30A5-5ABC-4D98-BFC9-BB978F99ADE5}"/>
    <dgm:cxn modelId="{C36C9B6D-0553-4273-89AE-97C2A86DC382}" srcId="{A80D5047-1C24-4DDF-BA5F-ACC8194780D7}" destId="{ACA31E8E-6C3F-4F32-871C-58B813A69015}" srcOrd="0" destOrd="0" parTransId="{8B8A6510-737D-4BEF-BFF2-C51C4AD309CF}" sibTransId="{41F28C3F-D814-4809-BE70-B50AD9159AA3}"/>
    <dgm:cxn modelId="{ED2A1B54-FECA-4BBE-BACC-3AC29A1CAFD0}" type="presOf" srcId="{A80D5047-1C24-4DDF-BA5F-ACC8194780D7}" destId="{8CF19EC7-56F3-4D24-BAD5-06D0A25BACC1}" srcOrd="0" destOrd="0" presId="urn:microsoft.com/office/officeart/2018/2/layout/IconVerticalSolidList"/>
    <dgm:cxn modelId="{C3704A97-366F-4FEE-9931-5FAB8C33BF67}" type="presOf" srcId="{6E68CEB8-2039-405C-995F-D7A4E376FA12}" destId="{4AD42156-52BB-45C0-9325-28F71D0FB930}" srcOrd="0" destOrd="0" presId="urn:microsoft.com/office/officeart/2018/2/layout/IconVerticalSolidList"/>
    <dgm:cxn modelId="{3155139A-5FF3-4B7B-8CA7-5C80FD416B77}" type="presOf" srcId="{D3E3963B-D292-4879-9558-8D98C1A63718}" destId="{05C791DE-01EB-4C73-8519-72A440359111}" srcOrd="0" destOrd="0" presId="urn:microsoft.com/office/officeart/2018/2/layout/IconVerticalSolidList"/>
    <dgm:cxn modelId="{D5872DBF-8BD1-4BA9-BAD3-34BD12542C78}" type="presOf" srcId="{5C7F459E-2C38-4767-AFB1-E8A690873F02}" destId="{1E9C51DD-E7D0-4366-8664-968356053BC4}" srcOrd="0" destOrd="0" presId="urn:microsoft.com/office/officeart/2018/2/layout/IconVerticalSolidList"/>
    <dgm:cxn modelId="{7C13ABD8-0E54-4882-9812-D7AC70F32238}" srcId="{A80D5047-1C24-4DDF-BA5F-ACC8194780D7}" destId="{D3E3963B-D292-4879-9558-8D98C1A63718}" srcOrd="3" destOrd="0" parTransId="{F25C8B92-FF0A-4FAD-8CCB-7324FF1FEE53}" sibTransId="{342292CF-D2E6-4046-A476-092580E6ECA0}"/>
    <dgm:cxn modelId="{FA8176F3-366D-4DAD-BCC1-CA7B09F2BDC8}" type="presOf" srcId="{ACA31E8E-6C3F-4F32-871C-58B813A69015}" destId="{63938B1A-8862-4339-802D-70B967E300CA}" srcOrd="0" destOrd="0" presId="urn:microsoft.com/office/officeart/2018/2/layout/IconVerticalSolidList"/>
    <dgm:cxn modelId="{E1326551-A285-4C3D-B08D-EEAF774A46D6}" type="presParOf" srcId="{8CF19EC7-56F3-4D24-BAD5-06D0A25BACC1}" destId="{782CA765-3938-4358-8CC9-445904752BEE}" srcOrd="0" destOrd="0" presId="urn:microsoft.com/office/officeart/2018/2/layout/IconVerticalSolidList"/>
    <dgm:cxn modelId="{57475004-E453-4F58-B191-92A36ABC8F90}" type="presParOf" srcId="{782CA765-3938-4358-8CC9-445904752BEE}" destId="{43ED75D1-8287-433B-BCD8-CE8433B37E79}" srcOrd="0" destOrd="0" presId="urn:microsoft.com/office/officeart/2018/2/layout/IconVerticalSolidList"/>
    <dgm:cxn modelId="{BCDD490B-2190-45CF-B77E-5FD25B660DE7}" type="presParOf" srcId="{782CA765-3938-4358-8CC9-445904752BEE}" destId="{0DF25974-1608-4C55-B49B-E772EEE3A366}" srcOrd="1" destOrd="0" presId="urn:microsoft.com/office/officeart/2018/2/layout/IconVerticalSolidList"/>
    <dgm:cxn modelId="{FA6A7DD4-301D-429C-B85C-4B453C29D1AA}" type="presParOf" srcId="{782CA765-3938-4358-8CC9-445904752BEE}" destId="{EF9B756F-C2D5-4D15-BBB9-6D855CE1114B}" srcOrd="2" destOrd="0" presId="urn:microsoft.com/office/officeart/2018/2/layout/IconVerticalSolidList"/>
    <dgm:cxn modelId="{9397338E-0614-480B-B68A-06ABC5C7C926}" type="presParOf" srcId="{782CA765-3938-4358-8CC9-445904752BEE}" destId="{63938B1A-8862-4339-802D-70B967E300CA}" srcOrd="3" destOrd="0" presId="urn:microsoft.com/office/officeart/2018/2/layout/IconVerticalSolidList"/>
    <dgm:cxn modelId="{B93458A7-CBDE-4CA9-91C7-A3A15C2667F3}" type="presParOf" srcId="{8CF19EC7-56F3-4D24-BAD5-06D0A25BACC1}" destId="{6D8D8772-B54C-43BD-B7C6-B89D4C70B0EE}" srcOrd="1" destOrd="0" presId="urn:microsoft.com/office/officeart/2018/2/layout/IconVerticalSolidList"/>
    <dgm:cxn modelId="{F1580414-DC4E-4A93-88CF-59256E87EE82}" type="presParOf" srcId="{8CF19EC7-56F3-4D24-BAD5-06D0A25BACC1}" destId="{A6575348-785B-48AE-8176-4B261DD7621D}" srcOrd="2" destOrd="0" presId="urn:microsoft.com/office/officeart/2018/2/layout/IconVerticalSolidList"/>
    <dgm:cxn modelId="{8BB77CBB-7105-4E65-B30E-422495D6ED50}" type="presParOf" srcId="{A6575348-785B-48AE-8176-4B261DD7621D}" destId="{90B4F3E9-6A06-420F-B31E-E8974D86B051}" srcOrd="0" destOrd="0" presId="urn:microsoft.com/office/officeart/2018/2/layout/IconVerticalSolidList"/>
    <dgm:cxn modelId="{454D847F-5619-473C-B4C4-D917F60B7F9A}" type="presParOf" srcId="{A6575348-785B-48AE-8176-4B261DD7621D}" destId="{61DE61D3-6B6B-4219-841A-70BFF799D0F0}" srcOrd="1" destOrd="0" presId="urn:microsoft.com/office/officeart/2018/2/layout/IconVerticalSolidList"/>
    <dgm:cxn modelId="{0BCDBA4B-8E20-4E91-84DE-6D69849B7071}" type="presParOf" srcId="{A6575348-785B-48AE-8176-4B261DD7621D}" destId="{88E09A5E-E155-423C-911D-7BEB9C49746F}" srcOrd="2" destOrd="0" presId="urn:microsoft.com/office/officeart/2018/2/layout/IconVerticalSolidList"/>
    <dgm:cxn modelId="{103040B4-7740-4762-B7FD-870B9BD636E5}" type="presParOf" srcId="{A6575348-785B-48AE-8176-4B261DD7621D}" destId="{91AE1CA0-D32E-4693-8AE8-864B77072699}" srcOrd="3" destOrd="0" presId="urn:microsoft.com/office/officeart/2018/2/layout/IconVerticalSolidList"/>
    <dgm:cxn modelId="{2684127D-FD6D-4372-85D2-5F1FA37F489E}" type="presParOf" srcId="{8CF19EC7-56F3-4D24-BAD5-06D0A25BACC1}" destId="{81E8D9A1-19BD-43FF-AFF1-BB4D6FC505E6}" srcOrd="3" destOrd="0" presId="urn:microsoft.com/office/officeart/2018/2/layout/IconVerticalSolidList"/>
    <dgm:cxn modelId="{F3DB2E8C-B51C-4207-A872-3459B18EBFCB}" type="presParOf" srcId="{8CF19EC7-56F3-4D24-BAD5-06D0A25BACC1}" destId="{71466782-8720-46AC-ACD9-3950ABD5D6FC}" srcOrd="4" destOrd="0" presId="urn:microsoft.com/office/officeart/2018/2/layout/IconVerticalSolidList"/>
    <dgm:cxn modelId="{DA393031-B6DE-4BF0-B016-54B6AF6FE3D2}" type="presParOf" srcId="{71466782-8720-46AC-ACD9-3950ABD5D6FC}" destId="{FCA39A1B-7094-44BE-AE78-48A491A510DC}" srcOrd="0" destOrd="0" presId="urn:microsoft.com/office/officeart/2018/2/layout/IconVerticalSolidList"/>
    <dgm:cxn modelId="{7141E941-CDEC-421D-828D-ECD34C6B98D1}" type="presParOf" srcId="{71466782-8720-46AC-ACD9-3950ABD5D6FC}" destId="{4E067744-55AF-4B35-ADFB-0530D1E07932}" srcOrd="1" destOrd="0" presId="urn:microsoft.com/office/officeart/2018/2/layout/IconVerticalSolidList"/>
    <dgm:cxn modelId="{1DCE5119-8C67-4224-BFFD-46DF10D6FF17}" type="presParOf" srcId="{71466782-8720-46AC-ACD9-3950ABD5D6FC}" destId="{73D840B8-C33E-4319-A1B1-936ADA2BC120}" srcOrd="2" destOrd="0" presId="urn:microsoft.com/office/officeart/2018/2/layout/IconVerticalSolidList"/>
    <dgm:cxn modelId="{2D6F9340-34C0-4E07-9D1B-CB218573063E}" type="presParOf" srcId="{71466782-8720-46AC-ACD9-3950ABD5D6FC}" destId="{4AD42156-52BB-45C0-9325-28F71D0FB930}" srcOrd="3" destOrd="0" presId="urn:microsoft.com/office/officeart/2018/2/layout/IconVerticalSolidList"/>
    <dgm:cxn modelId="{48663307-12D4-4836-9C33-D09995F23A38}" type="presParOf" srcId="{8CF19EC7-56F3-4D24-BAD5-06D0A25BACC1}" destId="{D0DCFC53-C2C3-46B3-9BE8-3B41F50AEE44}" srcOrd="5" destOrd="0" presId="urn:microsoft.com/office/officeart/2018/2/layout/IconVerticalSolidList"/>
    <dgm:cxn modelId="{8C9CF7EE-B0D7-462D-8093-3833D7E250CB}" type="presParOf" srcId="{8CF19EC7-56F3-4D24-BAD5-06D0A25BACC1}" destId="{CDFCB6CC-FADB-43EE-B322-92762E54D816}" srcOrd="6" destOrd="0" presId="urn:microsoft.com/office/officeart/2018/2/layout/IconVerticalSolidList"/>
    <dgm:cxn modelId="{32DFCC98-C497-423B-8A3F-AD980243925D}" type="presParOf" srcId="{CDFCB6CC-FADB-43EE-B322-92762E54D816}" destId="{C00C5322-8220-4B4A-AAB2-6328EEE65008}" srcOrd="0" destOrd="0" presId="urn:microsoft.com/office/officeart/2018/2/layout/IconVerticalSolidList"/>
    <dgm:cxn modelId="{72B7913A-043F-4828-B06E-65D24A716266}" type="presParOf" srcId="{CDFCB6CC-FADB-43EE-B322-92762E54D816}" destId="{3D6F08B9-2EF0-462F-8E5B-A05003A67852}" srcOrd="1" destOrd="0" presId="urn:microsoft.com/office/officeart/2018/2/layout/IconVerticalSolidList"/>
    <dgm:cxn modelId="{D28EBE27-438A-4B45-A37D-44DB7131565E}" type="presParOf" srcId="{CDFCB6CC-FADB-43EE-B322-92762E54D816}" destId="{6158EAEC-1D5E-4056-95C1-5A2323F88163}" srcOrd="2" destOrd="0" presId="urn:microsoft.com/office/officeart/2018/2/layout/IconVerticalSolidList"/>
    <dgm:cxn modelId="{5BF76AC8-AED8-4B28-BC11-58CCF07E6BC8}" type="presParOf" srcId="{CDFCB6CC-FADB-43EE-B322-92762E54D816}" destId="{05C791DE-01EB-4C73-8519-72A440359111}" srcOrd="3" destOrd="0" presId="urn:microsoft.com/office/officeart/2018/2/layout/IconVerticalSolidList"/>
    <dgm:cxn modelId="{47F9A577-293A-4225-8B73-5D29C74021B5}" type="presParOf" srcId="{8CF19EC7-56F3-4D24-BAD5-06D0A25BACC1}" destId="{4DCFA66A-EBA4-4863-899F-028E49617B5B}" srcOrd="7" destOrd="0" presId="urn:microsoft.com/office/officeart/2018/2/layout/IconVerticalSolidList"/>
    <dgm:cxn modelId="{E00FA03D-DF12-4791-822A-3085E930A01F}" type="presParOf" srcId="{8CF19EC7-56F3-4D24-BAD5-06D0A25BACC1}" destId="{43344B79-4076-49D4-B7BA-EFB128FACD75}" srcOrd="8" destOrd="0" presId="urn:microsoft.com/office/officeart/2018/2/layout/IconVerticalSolidList"/>
    <dgm:cxn modelId="{89500B10-C8F9-4AEB-AD71-E26598AC5C26}" type="presParOf" srcId="{43344B79-4076-49D4-B7BA-EFB128FACD75}" destId="{CA05833B-6832-41F1-8C4B-9D5C86119C0B}" srcOrd="0" destOrd="0" presId="urn:microsoft.com/office/officeart/2018/2/layout/IconVerticalSolidList"/>
    <dgm:cxn modelId="{775D117D-C916-4437-94BA-3A11156C8F06}" type="presParOf" srcId="{43344B79-4076-49D4-B7BA-EFB128FACD75}" destId="{91E89AD7-9C1A-49B6-9ECA-910CC2F0E4AB}" srcOrd="1" destOrd="0" presId="urn:microsoft.com/office/officeart/2018/2/layout/IconVerticalSolidList"/>
    <dgm:cxn modelId="{48F341C9-6659-462C-8E36-6D675C1F48DE}" type="presParOf" srcId="{43344B79-4076-49D4-B7BA-EFB128FACD75}" destId="{64D90ED3-5FE9-4FE3-ADEE-8D7085945E54}" srcOrd="2" destOrd="0" presId="urn:microsoft.com/office/officeart/2018/2/layout/IconVerticalSolidList"/>
    <dgm:cxn modelId="{1708EE0E-D1AB-4B6D-B335-6570CDE0FCE8}" type="presParOf" srcId="{43344B79-4076-49D4-B7BA-EFB128FACD75}" destId="{1E9C51DD-E7D0-4366-8664-968356053B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5D1-8287-433B-BCD8-CE8433B37E79}">
      <dsp:nvSpPr>
        <dsp:cNvPr id="0" name=""/>
        <dsp:cNvSpPr/>
      </dsp:nvSpPr>
      <dsp:spPr>
        <a:xfrm>
          <a:off x="0" y="3143"/>
          <a:ext cx="9720072"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25974-1608-4C55-B49B-E772EEE3A366}">
      <dsp:nvSpPr>
        <dsp:cNvPr id="0" name=""/>
        <dsp:cNvSpPr/>
      </dsp:nvSpPr>
      <dsp:spPr>
        <a:xfrm>
          <a:off x="202527" y="153783"/>
          <a:ext cx="368231" cy="368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38B1A-8862-4339-802D-70B967E300CA}">
      <dsp:nvSpPr>
        <dsp:cNvPr id="0" name=""/>
        <dsp:cNvSpPr/>
      </dsp:nvSpPr>
      <dsp:spPr>
        <a:xfrm>
          <a:off x="773286" y="3143"/>
          <a:ext cx="8946786"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844550">
            <a:lnSpc>
              <a:spcPct val="100000"/>
            </a:lnSpc>
            <a:spcBef>
              <a:spcPct val="0"/>
            </a:spcBef>
            <a:spcAft>
              <a:spcPct val="35000"/>
            </a:spcAft>
            <a:buNone/>
          </a:pPr>
          <a:r>
            <a:rPr lang="en-GB" sz="1900" kern="1200" dirty="0"/>
            <a:t>Neurodiversity: Some Definitions</a:t>
          </a:r>
          <a:endParaRPr lang="en-US" sz="1900" kern="1200" dirty="0"/>
        </a:p>
      </dsp:txBody>
      <dsp:txXfrm>
        <a:off x="773286" y="3143"/>
        <a:ext cx="8946786" cy="669512"/>
      </dsp:txXfrm>
    </dsp:sp>
    <dsp:sp modelId="{90B4F3E9-6A06-420F-B31E-E8974D86B051}">
      <dsp:nvSpPr>
        <dsp:cNvPr id="0" name=""/>
        <dsp:cNvSpPr/>
      </dsp:nvSpPr>
      <dsp:spPr>
        <a:xfrm>
          <a:off x="0" y="840033"/>
          <a:ext cx="9720072"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E61D3-6B6B-4219-841A-70BFF799D0F0}">
      <dsp:nvSpPr>
        <dsp:cNvPr id="0" name=""/>
        <dsp:cNvSpPr/>
      </dsp:nvSpPr>
      <dsp:spPr>
        <a:xfrm>
          <a:off x="202527" y="990673"/>
          <a:ext cx="368231" cy="368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E1CA0-D32E-4693-8AE8-864B77072699}">
      <dsp:nvSpPr>
        <dsp:cNvPr id="0" name=""/>
        <dsp:cNvSpPr/>
      </dsp:nvSpPr>
      <dsp:spPr>
        <a:xfrm>
          <a:off x="773286" y="840033"/>
          <a:ext cx="8946786"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844550">
            <a:lnSpc>
              <a:spcPct val="100000"/>
            </a:lnSpc>
            <a:spcBef>
              <a:spcPct val="0"/>
            </a:spcBef>
            <a:spcAft>
              <a:spcPct val="35000"/>
            </a:spcAft>
            <a:buNone/>
          </a:pPr>
          <a:r>
            <a:rPr lang="en-GB" sz="1900" kern="1200" dirty="0"/>
            <a:t>Research Background</a:t>
          </a:r>
          <a:endParaRPr lang="en-US" sz="1900" kern="1200" dirty="0"/>
        </a:p>
      </dsp:txBody>
      <dsp:txXfrm>
        <a:off x="773286" y="840033"/>
        <a:ext cx="8946786" cy="669512"/>
      </dsp:txXfrm>
    </dsp:sp>
    <dsp:sp modelId="{FCA39A1B-7094-44BE-AE78-48A491A510DC}">
      <dsp:nvSpPr>
        <dsp:cNvPr id="0" name=""/>
        <dsp:cNvSpPr/>
      </dsp:nvSpPr>
      <dsp:spPr>
        <a:xfrm>
          <a:off x="0" y="1676923"/>
          <a:ext cx="9720072"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67744-55AF-4B35-ADFB-0530D1E07932}">
      <dsp:nvSpPr>
        <dsp:cNvPr id="0" name=""/>
        <dsp:cNvSpPr/>
      </dsp:nvSpPr>
      <dsp:spPr>
        <a:xfrm>
          <a:off x="202527" y="1827564"/>
          <a:ext cx="368231" cy="368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D42156-52BB-45C0-9325-28F71D0FB930}">
      <dsp:nvSpPr>
        <dsp:cNvPr id="0" name=""/>
        <dsp:cNvSpPr/>
      </dsp:nvSpPr>
      <dsp:spPr>
        <a:xfrm>
          <a:off x="773286" y="1676923"/>
          <a:ext cx="8946786"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844550">
            <a:lnSpc>
              <a:spcPct val="100000"/>
            </a:lnSpc>
            <a:spcBef>
              <a:spcPct val="0"/>
            </a:spcBef>
            <a:spcAft>
              <a:spcPct val="35000"/>
            </a:spcAft>
            <a:buNone/>
          </a:pPr>
          <a:r>
            <a:rPr lang="en-GB" sz="1900" kern="1200" dirty="0"/>
            <a:t>Key Findings and Questions for Practitioners</a:t>
          </a:r>
          <a:endParaRPr lang="en-US" sz="1900" kern="1200" dirty="0"/>
        </a:p>
      </dsp:txBody>
      <dsp:txXfrm>
        <a:off x="773286" y="1676923"/>
        <a:ext cx="8946786" cy="669512"/>
      </dsp:txXfrm>
    </dsp:sp>
    <dsp:sp modelId="{C00C5322-8220-4B4A-AAB2-6328EEE65008}">
      <dsp:nvSpPr>
        <dsp:cNvPr id="0" name=""/>
        <dsp:cNvSpPr/>
      </dsp:nvSpPr>
      <dsp:spPr>
        <a:xfrm>
          <a:off x="0" y="2513814"/>
          <a:ext cx="9720072"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6F08B9-2EF0-462F-8E5B-A05003A67852}">
      <dsp:nvSpPr>
        <dsp:cNvPr id="0" name=""/>
        <dsp:cNvSpPr/>
      </dsp:nvSpPr>
      <dsp:spPr>
        <a:xfrm>
          <a:off x="202527" y="2664454"/>
          <a:ext cx="368231" cy="36823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791DE-01EB-4C73-8519-72A440359111}">
      <dsp:nvSpPr>
        <dsp:cNvPr id="0" name=""/>
        <dsp:cNvSpPr/>
      </dsp:nvSpPr>
      <dsp:spPr>
        <a:xfrm>
          <a:off x="773286" y="2513814"/>
          <a:ext cx="8946786"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844550">
            <a:lnSpc>
              <a:spcPct val="100000"/>
            </a:lnSpc>
            <a:spcBef>
              <a:spcPct val="0"/>
            </a:spcBef>
            <a:spcAft>
              <a:spcPct val="35000"/>
            </a:spcAft>
            <a:buNone/>
          </a:pPr>
          <a:r>
            <a:rPr lang="en-GB" sz="1900" kern="1200" dirty="0"/>
            <a:t>Conclusions: Enhancing Resilience &amp; Considerations for Practice</a:t>
          </a:r>
          <a:endParaRPr lang="en-US" sz="1900" kern="1200" dirty="0"/>
        </a:p>
      </dsp:txBody>
      <dsp:txXfrm>
        <a:off x="773286" y="2513814"/>
        <a:ext cx="8946786" cy="669512"/>
      </dsp:txXfrm>
    </dsp:sp>
    <dsp:sp modelId="{CA05833B-6832-41F1-8C4B-9D5C86119C0B}">
      <dsp:nvSpPr>
        <dsp:cNvPr id="0" name=""/>
        <dsp:cNvSpPr/>
      </dsp:nvSpPr>
      <dsp:spPr>
        <a:xfrm>
          <a:off x="0" y="3350704"/>
          <a:ext cx="9720072"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E89AD7-9C1A-49B6-9ECA-910CC2F0E4AB}">
      <dsp:nvSpPr>
        <dsp:cNvPr id="0" name=""/>
        <dsp:cNvSpPr/>
      </dsp:nvSpPr>
      <dsp:spPr>
        <a:xfrm>
          <a:off x="202527" y="3501344"/>
          <a:ext cx="368231" cy="36823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C51DD-E7D0-4366-8664-968356053BC4}">
      <dsp:nvSpPr>
        <dsp:cNvPr id="0" name=""/>
        <dsp:cNvSpPr/>
      </dsp:nvSpPr>
      <dsp:spPr>
        <a:xfrm>
          <a:off x="773286" y="3350704"/>
          <a:ext cx="8946786"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844550">
            <a:lnSpc>
              <a:spcPct val="100000"/>
            </a:lnSpc>
            <a:spcBef>
              <a:spcPct val="0"/>
            </a:spcBef>
            <a:spcAft>
              <a:spcPct val="35000"/>
            </a:spcAft>
            <a:buNone/>
          </a:pPr>
          <a:r>
            <a:rPr lang="en-US" sz="1900" kern="1200" dirty="0"/>
            <a:t>Questions</a:t>
          </a:r>
        </a:p>
      </dsp:txBody>
      <dsp:txXfrm>
        <a:off x="773286" y="3350704"/>
        <a:ext cx="8946786" cy="6695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E81E4-D3C7-4BEA-8688-22ED5133D1AF}" type="datetimeFigureOut">
              <a:rPr lang="en-GB" smtClean="0"/>
              <a:t>14/03/2025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C1F53-51EF-4FD6-B9C6-D3BAD1C1E03A}" type="slidenum">
              <a:rPr lang="en-GB" smtClean="0"/>
              <a:t>‹#›</a:t>
            </a:fld>
            <a:endParaRPr lang="en-GB"/>
          </a:p>
        </p:txBody>
      </p:sp>
    </p:spTree>
    <p:extLst>
      <p:ext uri="{BB962C8B-B14F-4D97-AF65-F5344CB8AC3E}">
        <p14:creationId xmlns:p14="http://schemas.microsoft.com/office/powerpoint/2010/main" val="123621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CC1F53-51EF-4FD6-B9C6-D3BAD1C1E03A}" type="slidenum">
              <a:rPr lang="en-GB" smtClean="0"/>
              <a:t>2</a:t>
            </a:fld>
            <a:endParaRPr lang="en-GB"/>
          </a:p>
        </p:txBody>
      </p:sp>
    </p:spTree>
    <p:extLst>
      <p:ext uri="{BB962C8B-B14F-4D97-AF65-F5344CB8AC3E}">
        <p14:creationId xmlns:p14="http://schemas.microsoft.com/office/powerpoint/2010/main" val="267881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5B6560D-3268-49C0-9F99-442BC6562CA0}"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13239-F53A-4BCC-BB15-C52ED73D44C9}"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64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6560D-3268-49C0-9F99-442BC6562CA0}"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13239-F53A-4BCC-BB15-C52ED73D44C9}" type="slidenum">
              <a:rPr lang="en-GB" smtClean="0"/>
              <a:t>‹#›</a:t>
            </a:fld>
            <a:endParaRPr lang="en-GB"/>
          </a:p>
        </p:txBody>
      </p:sp>
    </p:spTree>
    <p:extLst>
      <p:ext uri="{BB962C8B-B14F-4D97-AF65-F5344CB8AC3E}">
        <p14:creationId xmlns:p14="http://schemas.microsoft.com/office/powerpoint/2010/main" val="17079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6560D-3268-49C0-9F99-442BC6562CA0}"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13239-F53A-4BCC-BB15-C52ED73D44C9}"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66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1D7B-4C05-4FE1-B512-2F0FCD86A9D9}"/>
              </a:ext>
            </a:extLst>
          </p:cNvPr>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5966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75C3C8-6E32-4269-9316-DC942E00A4E2}"/>
              </a:ext>
              <a:ext uri="{C183D7F6-B498-43B3-948B-1728B52AA6E4}">
                <adec:decorative xmlns:adec="http://schemas.microsoft.com/office/drawing/2017/decorative" val="1"/>
              </a:ext>
            </a:extLst>
          </p:cNvPr>
          <p:cNvSpPr/>
          <p:nvPr userDrawn="1"/>
        </p:nvSpPr>
        <p:spPr>
          <a:xfrm>
            <a:off x="0" y="0"/>
            <a:ext cx="12188952" cy="57436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247C2144-3704-461F-AEA4-5AD7F2A4BA9E}"/>
              </a:ext>
              <a:ext uri="{C183D7F6-B498-43B3-948B-1728B52AA6E4}">
                <adec:decorative xmlns:adec="http://schemas.microsoft.com/office/drawing/2017/decorative" val="1"/>
              </a:ext>
            </a:extLst>
          </p:cNvPr>
          <p:cNvSpPr/>
          <p:nvPr userDrawn="1"/>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id="{EBBBF2BB-36BE-45E7-A35B-260E76E7D477}"/>
              </a:ext>
            </a:extLst>
          </p:cNvPr>
          <p:cNvSpPr>
            <a:spLocks noGrp="1"/>
          </p:cNvSpPr>
          <p:nvPr>
            <p:ph type="title" hasCustomPrompt="1"/>
          </p:nvPr>
        </p:nvSpPr>
        <p:spPr>
          <a:xfrm>
            <a:off x="457200" y="725467"/>
            <a:ext cx="5410197" cy="1982171"/>
          </a:xfrm>
          <a:prstGeom prst="rect">
            <a:avLst/>
          </a:prstGeom>
        </p:spPr>
        <p:txBody>
          <a:bodyPr>
            <a:normAutofit/>
          </a:bodyPr>
          <a:lstStyle>
            <a:lvl1pPr>
              <a:defRPr/>
            </a:lvl1pPr>
          </a:lstStyle>
          <a:p>
            <a:pPr>
              <a:lnSpc>
                <a:spcPct val="110000"/>
              </a:lnSpc>
            </a:pPr>
            <a:r>
              <a:rPr lang="en-US" dirty="0">
                <a:solidFill>
                  <a:srgbClr val="FFFFFF"/>
                </a:solidFill>
                <a:cs typeface="Posterama" panose="020B0504020200020000" pitchFamily="34" charset="0"/>
              </a:rPr>
              <a:t>Click to edit Title</a:t>
            </a:r>
          </a:p>
        </p:txBody>
      </p:sp>
      <p:sp>
        <p:nvSpPr>
          <p:cNvPr id="42" name="Content Placeholder 38">
            <a:extLst>
              <a:ext uri="{FF2B5EF4-FFF2-40B4-BE49-F238E27FC236}">
                <a16:creationId xmlns:a16="http://schemas.microsoft.com/office/drawing/2014/main" id="{03257FF4-6F58-4A1E-866D-198569F9174B}"/>
              </a:ext>
            </a:extLst>
          </p:cNvPr>
          <p:cNvSpPr>
            <a:spLocks noGrp="1"/>
          </p:cNvSpPr>
          <p:nvPr>
            <p:ph sz="quarter" idx="15" hasCustomPrompt="1"/>
          </p:nvPr>
        </p:nvSpPr>
        <p:spPr>
          <a:xfrm>
            <a:off x="453104" y="2957666"/>
            <a:ext cx="5543524" cy="2608946"/>
          </a:xfrm>
          <a:prstGeom prst="rect">
            <a:avLst/>
          </a:prstGeom>
        </p:spPr>
        <p:txBody>
          <a:bodyPr/>
          <a:lstStyle>
            <a:lvl1pPr marL="0" indent="0">
              <a:lnSpc>
                <a:spcPct val="120000"/>
              </a:lnSpc>
              <a:buNone/>
              <a:defRPr sz="1800">
                <a:solidFill>
                  <a:schemeClr val="bg1"/>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a:r>
              <a:rPr lang="en-US" dirty="0"/>
              <a:t>Click to add text</a:t>
            </a:r>
          </a:p>
        </p:txBody>
      </p:sp>
      <p:sp>
        <p:nvSpPr>
          <p:cNvPr id="44" name="Picture Placeholder 42">
            <a:extLst>
              <a:ext uri="{FF2B5EF4-FFF2-40B4-BE49-F238E27FC236}">
                <a16:creationId xmlns:a16="http://schemas.microsoft.com/office/drawing/2014/main" id="{32195099-4E20-48F3-8272-F12592AD44FC}"/>
              </a:ext>
            </a:extLst>
          </p:cNvPr>
          <p:cNvSpPr>
            <a:spLocks noGrp="1"/>
          </p:cNvSpPr>
          <p:nvPr>
            <p:ph type="pic" sz="quarter" idx="13" hasCustomPrompt="1"/>
          </p:nvPr>
        </p:nvSpPr>
        <p:spPr>
          <a:xfrm>
            <a:off x="6619875" y="725487"/>
            <a:ext cx="5388490" cy="4841125"/>
          </a:xfrm>
          <a:prstGeom prst="rect">
            <a:avLst/>
          </a:prstGeom>
        </p:spPr>
        <p:txBody>
          <a:bodyPr/>
          <a:lstStyle>
            <a:lvl1pPr marL="0" indent="0" algn="ctr">
              <a:buNone/>
              <a:defRPr/>
            </a:lvl1pPr>
          </a:lstStyle>
          <a:p>
            <a:r>
              <a:rPr lang="en-US" dirty="0"/>
              <a:t>Insert photo here</a:t>
            </a:r>
          </a:p>
        </p:txBody>
      </p:sp>
    </p:spTree>
    <p:extLst>
      <p:ext uri="{BB962C8B-B14F-4D97-AF65-F5344CB8AC3E}">
        <p14:creationId xmlns:p14="http://schemas.microsoft.com/office/powerpoint/2010/main" val="176363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6560D-3268-49C0-9F99-442BC6562CA0}"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13239-F53A-4BCC-BB15-C52ED73D44C9}" type="slidenum">
              <a:rPr lang="en-GB" smtClean="0"/>
              <a:t>‹#›</a:t>
            </a:fld>
            <a:endParaRPr lang="en-GB"/>
          </a:p>
        </p:txBody>
      </p:sp>
    </p:spTree>
    <p:extLst>
      <p:ext uri="{BB962C8B-B14F-4D97-AF65-F5344CB8AC3E}">
        <p14:creationId xmlns:p14="http://schemas.microsoft.com/office/powerpoint/2010/main" val="182048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B6560D-3268-49C0-9F99-442BC6562CA0}"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13239-F53A-4BCC-BB15-C52ED73D44C9}"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71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B6560D-3268-49C0-9F99-442BC6562CA0}" type="datetimeFigureOut">
              <a:rPr lang="en-GB" smtClean="0"/>
              <a:t>14/03/2025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13239-F53A-4BCC-BB15-C52ED73D44C9}" type="slidenum">
              <a:rPr lang="en-GB" smtClean="0"/>
              <a:t>‹#›</a:t>
            </a:fld>
            <a:endParaRPr lang="en-GB"/>
          </a:p>
        </p:txBody>
      </p:sp>
    </p:spTree>
    <p:extLst>
      <p:ext uri="{BB962C8B-B14F-4D97-AF65-F5344CB8AC3E}">
        <p14:creationId xmlns:p14="http://schemas.microsoft.com/office/powerpoint/2010/main" val="114072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B6560D-3268-49C0-9F99-442BC6562CA0}" type="datetimeFigureOut">
              <a:rPr lang="en-GB" smtClean="0"/>
              <a:t>14/03/2025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813239-F53A-4BCC-BB15-C52ED73D44C9}" type="slidenum">
              <a:rPr lang="en-GB" smtClean="0"/>
              <a:t>‹#›</a:t>
            </a:fld>
            <a:endParaRPr lang="en-GB"/>
          </a:p>
        </p:txBody>
      </p:sp>
    </p:spTree>
    <p:extLst>
      <p:ext uri="{BB962C8B-B14F-4D97-AF65-F5344CB8AC3E}">
        <p14:creationId xmlns:p14="http://schemas.microsoft.com/office/powerpoint/2010/main" val="98329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6560D-3268-49C0-9F99-442BC6562CA0}" type="datetimeFigureOut">
              <a:rPr lang="en-GB" smtClean="0"/>
              <a:t>14/03/2025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813239-F53A-4BCC-BB15-C52ED73D44C9}" type="slidenum">
              <a:rPr lang="en-GB" smtClean="0"/>
              <a:t>‹#›</a:t>
            </a:fld>
            <a:endParaRPr lang="en-GB"/>
          </a:p>
        </p:txBody>
      </p:sp>
    </p:spTree>
    <p:extLst>
      <p:ext uri="{BB962C8B-B14F-4D97-AF65-F5344CB8AC3E}">
        <p14:creationId xmlns:p14="http://schemas.microsoft.com/office/powerpoint/2010/main" val="99676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6560D-3268-49C0-9F99-442BC6562CA0}" type="datetimeFigureOut">
              <a:rPr lang="en-GB" smtClean="0"/>
              <a:t>14/03/2025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813239-F53A-4BCC-BB15-C52ED73D44C9}" type="slidenum">
              <a:rPr lang="en-GB" smtClean="0"/>
              <a:t>‹#›</a:t>
            </a:fld>
            <a:endParaRPr lang="en-GB"/>
          </a:p>
        </p:txBody>
      </p:sp>
    </p:spTree>
    <p:extLst>
      <p:ext uri="{BB962C8B-B14F-4D97-AF65-F5344CB8AC3E}">
        <p14:creationId xmlns:p14="http://schemas.microsoft.com/office/powerpoint/2010/main" val="37306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B6560D-3268-49C0-9F99-442BC6562CA0}" type="datetimeFigureOut">
              <a:rPr lang="en-GB" smtClean="0"/>
              <a:t>14/03/2025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13239-F53A-4BCC-BB15-C52ED73D44C9}" type="slidenum">
              <a:rPr lang="en-GB" smtClean="0"/>
              <a:t>‹#›</a:t>
            </a:fld>
            <a:endParaRPr lang="en-GB"/>
          </a:p>
        </p:txBody>
      </p:sp>
    </p:spTree>
    <p:extLst>
      <p:ext uri="{BB962C8B-B14F-4D97-AF65-F5344CB8AC3E}">
        <p14:creationId xmlns:p14="http://schemas.microsoft.com/office/powerpoint/2010/main" val="198912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B6560D-3268-49C0-9F99-442BC6562CA0}" type="datetimeFigureOut">
              <a:rPr lang="en-GB" smtClean="0"/>
              <a:t>14/03/2025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13239-F53A-4BCC-BB15-C52ED73D44C9}"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67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B6560D-3268-49C0-9F99-442BC6562CA0}" type="datetimeFigureOut">
              <a:rPr lang="en-GB" smtClean="0"/>
              <a:t>14/03/2025</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B813239-F53A-4BCC-BB15-C52ED73D44C9}"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406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restresearch.ac.uk/projects/practice-consolidation-and-assessment/" TargetMode="External"/><Relationship Id="rId1" Type="http://schemas.openxmlformats.org/officeDocument/2006/relationships/slideLayout" Target="../slideLayouts/slideLayout8.xml"/><Relationship Id="rId4" Type="http://schemas.openxmlformats.org/officeDocument/2006/relationships/hyperlink" Target="mailto:Nadine.salman@ucl.ac.u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7B9EC7B-E3CB-254A-438A-8AEF41F243E5}"/>
              </a:ext>
            </a:extLst>
          </p:cNvPr>
          <p:cNvSpPr>
            <a:spLocks noGrp="1"/>
          </p:cNvSpPr>
          <p:nvPr>
            <p:ph type="subTitle" idx="1"/>
          </p:nvPr>
        </p:nvSpPr>
        <p:spPr>
          <a:xfrm>
            <a:off x="7662671" y="4960137"/>
            <a:ext cx="4148329" cy="1463040"/>
          </a:xfrm>
        </p:spPr>
        <p:txBody>
          <a:bodyPr>
            <a:normAutofit/>
          </a:bodyPr>
          <a:lstStyle/>
          <a:p>
            <a:r>
              <a:rPr lang="en-GB" dirty="0"/>
              <a:t>Dr Nadine Salman </a:t>
            </a:r>
          </a:p>
          <a:p>
            <a:r>
              <a:rPr lang="en-GB" dirty="0"/>
              <a:t>Professor Zainab Al-Attar</a:t>
            </a:r>
          </a:p>
        </p:txBody>
      </p:sp>
      <p:sp>
        <p:nvSpPr>
          <p:cNvPr id="10" name="Rectangle 9">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F899399-3FE6-9F45-70B9-B9D42E504491}"/>
              </a:ext>
            </a:extLst>
          </p:cNvPr>
          <p:cNvSpPr>
            <a:spLocks noGrp="1"/>
          </p:cNvSpPr>
          <p:nvPr>
            <p:ph type="ctrTitle"/>
          </p:nvPr>
        </p:nvSpPr>
        <p:spPr>
          <a:xfrm>
            <a:off x="1286933" y="977048"/>
            <a:ext cx="9618133" cy="2960980"/>
          </a:xfrm>
        </p:spPr>
        <p:txBody>
          <a:bodyPr anchor="b">
            <a:normAutofit/>
          </a:bodyPr>
          <a:lstStyle/>
          <a:p>
            <a:pPr algn="l"/>
            <a:r>
              <a:rPr lang="en-GB" sz="6000" dirty="0">
                <a:solidFill>
                  <a:srgbClr val="FFFFFF"/>
                </a:solidFill>
              </a:rPr>
              <a:t>Neurodiversity and engagement </a:t>
            </a:r>
            <a:r>
              <a:rPr lang="en-GB" sz="6000">
                <a:solidFill>
                  <a:srgbClr val="FFFFFF"/>
                </a:solidFill>
              </a:rPr>
              <a:t>with radicalisation</a:t>
            </a:r>
            <a:endParaRPr lang="en-GB" sz="6000" dirty="0">
              <a:solidFill>
                <a:srgbClr val="FFFFFF"/>
              </a:solidFill>
            </a:endParaRPr>
          </a:p>
        </p:txBody>
      </p:sp>
      <p:cxnSp>
        <p:nvCxnSpPr>
          <p:cNvPr id="12" name="Straight Connector 11">
            <a:extLst>
              <a:ext uri="{FF2B5EF4-FFF2-40B4-BE49-F238E27FC236}">
                <a16:creationId xmlns:a16="http://schemas.microsoft.com/office/drawing/2014/main" id="{47F95953-8E19-4C01-997F-0E959B52B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552199" y="523445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09AAC26-5C9D-269D-EFFE-3D02B64C0927}"/>
              </a:ext>
            </a:extLst>
          </p:cNvPr>
          <p:cNvPicPr>
            <a:picLocks noChangeAspect="1"/>
          </p:cNvPicPr>
          <p:nvPr/>
        </p:nvPicPr>
        <p:blipFill>
          <a:blip r:embed="rId2"/>
          <a:stretch>
            <a:fillRect/>
          </a:stretch>
        </p:blipFill>
        <p:spPr>
          <a:xfrm>
            <a:off x="2551370" y="5208773"/>
            <a:ext cx="4176863" cy="1120622"/>
          </a:xfrm>
          <a:prstGeom prst="rect">
            <a:avLst/>
          </a:prstGeom>
        </p:spPr>
      </p:pic>
    </p:spTree>
    <p:extLst>
      <p:ext uri="{BB962C8B-B14F-4D97-AF65-F5344CB8AC3E}">
        <p14:creationId xmlns:p14="http://schemas.microsoft.com/office/powerpoint/2010/main" val="370446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0BC740-EF25-AC46-DB62-49C36D5BE6B4}"/>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C88D4BB9-A706-E470-B35E-1D315FF3D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83D54-7247-E584-6454-AABDB1A81CFE}"/>
              </a:ext>
            </a:extLst>
          </p:cNvPr>
          <p:cNvSpPr>
            <a:spLocks noGrp="1"/>
          </p:cNvSpPr>
          <p:nvPr>
            <p:ph type="title"/>
          </p:nvPr>
        </p:nvSpPr>
        <p:spPr>
          <a:xfrm>
            <a:off x="573024" y="4608575"/>
            <a:ext cx="5242560" cy="1765715"/>
          </a:xfrm>
        </p:spPr>
        <p:txBody>
          <a:bodyPr>
            <a:normAutofit/>
          </a:bodyPr>
          <a:lstStyle/>
          <a:p>
            <a:pPr algn="r"/>
            <a:r>
              <a:rPr lang="en-GB" sz="4400">
                <a:solidFill>
                  <a:srgbClr val="FFFFFF"/>
                </a:solidFill>
              </a:rPr>
              <a:t>3. Obsessionality, Repetition, and Collecting</a:t>
            </a:r>
          </a:p>
        </p:txBody>
      </p:sp>
      <p:pic>
        <p:nvPicPr>
          <p:cNvPr id="15" name="Picture 14" descr="Paperback and hardbound books in a white bookshelf">
            <a:extLst>
              <a:ext uri="{FF2B5EF4-FFF2-40B4-BE49-F238E27FC236}">
                <a16:creationId xmlns:a16="http://schemas.microsoft.com/office/drawing/2014/main" id="{9BEE29B6-1497-8C25-C15B-F6CDDD894600}"/>
              </a:ext>
            </a:extLst>
          </p:cNvPr>
          <p:cNvPicPr>
            <a:picLocks noChangeAspect="1"/>
          </p:cNvPicPr>
          <p:nvPr/>
        </p:nvPicPr>
        <p:blipFill rotWithShape="1">
          <a:blip r:embed="rId2">
            <a:extLst>
              <a:ext uri="{28A0092B-C50C-407E-A947-70E740481C1C}">
                <a14:useLocalDpi xmlns:a14="http://schemas.microsoft.com/office/drawing/2010/main" val="0"/>
              </a:ext>
            </a:extLst>
          </a:blip>
          <a:srcRect t="3986" b="3986"/>
          <a:stretch/>
        </p:blipFill>
        <p:spPr>
          <a:xfrm>
            <a:off x="327547" y="321733"/>
            <a:ext cx="5688020" cy="3899748"/>
          </a:xfrm>
          <a:prstGeom prst="rect">
            <a:avLst/>
          </a:prstGeom>
        </p:spPr>
      </p:pic>
      <p:sp>
        <p:nvSpPr>
          <p:cNvPr id="51" name="Rectangle 50">
            <a:extLst>
              <a:ext uri="{FF2B5EF4-FFF2-40B4-BE49-F238E27FC236}">
                <a16:creationId xmlns:a16="http://schemas.microsoft.com/office/drawing/2014/main" id="{B5E3A71B-25EE-4035-4F9D-7B0F63185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35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1F1397-1C62-BD78-842C-799416436940}"/>
              </a:ext>
            </a:extLst>
          </p:cNvPr>
          <p:cNvSpPr>
            <a:spLocks noGrp="1"/>
          </p:cNvSpPr>
          <p:nvPr>
            <p:ph idx="1"/>
          </p:nvPr>
        </p:nvSpPr>
        <p:spPr>
          <a:xfrm>
            <a:off x="6661065" y="974875"/>
            <a:ext cx="4724573" cy="4852362"/>
          </a:xfrm>
        </p:spPr>
        <p:txBody>
          <a:bodyPr anchor="ctr">
            <a:normAutofit/>
          </a:bodyPr>
          <a:lstStyle/>
          <a:p>
            <a:pPr marL="0" indent="0">
              <a:buNone/>
            </a:pPr>
            <a:r>
              <a:rPr lang="en-GB" b="1" dirty="0">
                <a:solidFill>
                  <a:schemeClr val="bg1"/>
                </a:solidFill>
              </a:rPr>
              <a:t>Questions to consider:</a:t>
            </a:r>
          </a:p>
          <a:p>
            <a:pPr>
              <a:buFont typeface="Arial" panose="020B0604020202020204" pitchFamily="34" charset="0"/>
              <a:buChar char="•"/>
            </a:pPr>
            <a:r>
              <a:rPr lang="en-GB" dirty="0">
                <a:solidFill>
                  <a:schemeClr val="bg1"/>
                </a:solidFill>
              </a:rPr>
              <a:t>What purpose does any collecting behaviour serve for the individual (e.g., what feelings does it generate)? Does the collecting behaviour feel compulsive? </a:t>
            </a:r>
          </a:p>
          <a:p>
            <a:pPr>
              <a:buFont typeface="Arial" panose="020B0604020202020204" pitchFamily="34" charset="0"/>
              <a:buChar char="•"/>
            </a:pPr>
            <a:r>
              <a:rPr lang="en-GB" dirty="0">
                <a:solidFill>
                  <a:schemeClr val="bg1"/>
                </a:solidFill>
              </a:rPr>
              <a:t>Do collecting behaviours increase risk of harm or offending? Consider whether the items/content collected are directly linked to offending (e.g., preparation of terrorist acts, offensive weapons). </a:t>
            </a:r>
          </a:p>
          <a:p>
            <a:pPr>
              <a:buFont typeface="Arial" panose="020B0604020202020204" pitchFamily="34" charset="0"/>
              <a:buChar char="•"/>
            </a:pPr>
            <a:r>
              <a:rPr lang="en-GB" dirty="0">
                <a:solidFill>
                  <a:schemeClr val="bg1"/>
                </a:solidFill>
              </a:rPr>
              <a:t>Does the individual appear to be fixated on a grievance, injustice, or specific individuals or groups?</a:t>
            </a:r>
          </a:p>
        </p:txBody>
      </p:sp>
    </p:spTree>
    <p:extLst>
      <p:ext uri="{BB962C8B-B14F-4D97-AF65-F5344CB8AC3E}">
        <p14:creationId xmlns:p14="http://schemas.microsoft.com/office/powerpoint/2010/main" val="290053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F0FA-19AA-E508-1C77-E2F9CBEEB916}"/>
              </a:ext>
            </a:extLst>
          </p:cNvPr>
          <p:cNvSpPr>
            <a:spLocks noGrp="1"/>
          </p:cNvSpPr>
          <p:nvPr>
            <p:ph type="title"/>
          </p:nvPr>
        </p:nvSpPr>
        <p:spPr/>
        <p:txBody>
          <a:bodyPr/>
          <a:lstStyle/>
          <a:p>
            <a:r>
              <a:rPr lang="en-GB" dirty="0"/>
              <a:t>4. Social Interaction &amp; Communication Difficulties</a:t>
            </a:r>
          </a:p>
        </p:txBody>
      </p:sp>
      <p:sp>
        <p:nvSpPr>
          <p:cNvPr id="3" name="Content Placeholder 2">
            <a:extLst>
              <a:ext uri="{FF2B5EF4-FFF2-40B4-BE49-F238E27FC236}">
                <a16:creationId xmlns:a16="http://schemas.microsoft.com/office/drawing/2014/main" id="{95060E17-5252-DBD8-1DAE-F6C82CD34E1C}"/>
              </a:ext>
            </a:extLst>
          </p:cNvPr>
          <p:cNvSpPr>
            <a:spLocks noGrp="1"/>
          </p:cNvSpPr>
          <p:nvPr>
            <p:ph idx="1"/>
          </p:nvPr>
        </p:nvSpPr>
        <p:spPr>
          <a:xfrm>
            <a:off x="1024128" y="2286000"/>
            <a:ext cx="5233797" cy="4023360"/>
          </a:xfrm>
        </p:spPr>
        <p:txBody>
          <a:bodyPr/>
          <a:lstStyle/>
          <a:p>
            <a:pPr>
              <a:buFont typeface="Arial" panose="020B0604020202020204" pitchFamily="34" charset="0"/>
              <a:buChar char="•"/>
            </a:pPr>
            <a:r>
              <a:rPr lang="en-GB" dirty="0"/>
              <a:t>Social rejection and isolation</a:t>
            </a:r>
          </a:p>
          <a:p>
            <a:pPr>
              <a:buFont typeface="Arial" panose="020B0604020202020204" pitchFamily="34" charset="0"/>
              <a:buChar char="•"/>
            </a:pPr>
            <a:r>
              <a:rPr lang="en-GB" dirty="0"/>
              <a:t>Resentment/grievance/injustice (e.g., incel)</a:t>
            </a:r>
          </a:p>
          <a:p>
            <a:pPr>
              <a:buFont typeface="Arial" panose="020B0604020202020204" pitchFamily="34" charset="0"/>
              <a:buChar char="•"/>
            </a:pPr>
            <a:r>
              <a:rPr lang="en-GB" dirty="0"/>
              <a:t>Revenge fantasies</a:t>
            </a:r>
          </a:p>
          <a:p>
            <a:pPr>
              <a:buFont typeface="Arial" panose="020B0604020202020204" pitchFamily="34" charset="0"/>
              <a:buChar char="•"/>
            </a:pPr>
            <a:r>
              <a:rPr lang="en-GB" dirty="0"/>
              <a:t>Time spent online</a:t>
            </a:r>
          </a:p>
          <a:p>
            <a:pPr>
              <a:buFont typeface="Arial" panose="020B0604020202020204" pitchFamily="34" charset="0"/>
              <a:buChar char="•"/>
            </a:pPr>
            <a:r>
              <a:rPr lang="en-GB" dirty="0"/>
              <a:t>Need for belonging </a:t>
            </a:r>
          </a:p>
          <a:p>
            <a:pPr>
              <a:buFont typeface="Arial" panose="020B0604020202020204" pitchFamily="34" charset="0"/>
              <a:buChar char="•"/>
            </a:pPr>
            <a:r>
              <a:rPr lang="en-GB" dirty="0"/>
              <a:t>Identification with extreme ideologies</a:t>
            </a:r>
          </a:p>
          <a:p>
            <a:pPr>
              <a:buFont typeface="Arial" panose="020B0604020202020204" pitchFamily="34" charset="0"/>
              <a:buChar char="•"/>
            </a:pPr>
            <a:r>
              <a:rPr lang="en-GB" dirty="0"/>
              <a:t>May not understand others’ intentions</a:t>
            </a:r>
          </a:p>
          <a:p>
            <a:pPr>
              <a:buFont typeface="Arial" panose="020B0604020202020204" pitchFamily="34" charset="0"/>
              <a:buChar char="•"/>
            </a:pPr>
            <a:r>
              <a:rPr lang="en-GB" dirty="0"/>
              <a:t>Lack of social awareness – “leakage”</a:t>
            </a:r>
          </a:p>
        </p:txBody>
      </p:sp>
      <p:sp>
        <p:nvSpPr>
          <p:cNvPr id="6" name="Rectangle 5">
            <a:extLst>
              <a:ext uri="{FF2B5EF4-FFF2-40B4-BE49-F238E27FC236}">
                <a16:creationId xmlns:a16="http://schemas.microsoft.com/office/drawing/2014/main" id="{A13C8F8A-BFA2-0EA7-B6F0-F8FF4FA34741}"/>
              </a:ext>
            </a:extLst>
          </p:cNvPr>
          <p:cNvSpPr/>
          <p:nvPr/>
        </p:nvSpPr>
        <p:spPr>
          <a:xfrm>
            <a:off x="5884164" y="4058286"/>
            <a:ext cx="5890572" cy="1200329"/>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r>
              <a:rPr lang="en-GB" i="1" dirty="0">
                <a:solidFill>
                  <a:srgbClr val="002060"/>
                </a:solidFill>
                <a:latin typeface="Avenir Next LT Pro" panose="020B0504020202020204" pitchFamily="34" charset="0"/>
                <a:ea typeface="Calibri" panose="020F0502020204030204" pitchFamily="34" charset="0"/>
                <a:cs typeface="Times New Roman" panose="02020603050405020304" pitchFamily="18" charset="0"/>
              </a:rPr>
              <a:t>“…the people who are looking to radicalize people online, they’re very clever, aren't they? They're looking to exploit those vulnerabilities…it's the same with any type of grooming isn't it, it’s exactly the same process.”</a:t>
            </a:r>
            <a:endParaRPr lang="en-GB" i="1" dirty="0">
              <a:solidFill>
                <a:srgbClr val="002060"/>
              </a:solidFill>
            </a:endParaRPr>
          </a:p>
        </p:txBody>
      </p:sp>
      <p:sp>
        <p:nvSpPr>
          <p:cNvPr id="8" name="Rectangle 7">
            <a:extLst>
              <a:ext uri="{FF2B5EF4-FFF2-40B4-BE49-F238E27FC236}">
                <a16:creationId xmlns:a16="http://schemas.microsoft.com/office/drawing/2014/main" id="{D4EEA873-943C-5B8E-CEFC-A88B127F96E4}"/>
              </a:ext>
            </a:extLst>
          </p:cNvPr>
          <p:cNvSpPr/>
          <p:nvPr/>
        </p:nvSpPr>
        <p:spPr>
          <a:xfrm>
            <a:off x="6192161" y="1947228"/>
            <a:ext cx="5137556" cy="1477328"/>
          </a:xfrm>
          <a:prstGeom prst="rect">
            <a:avLst/>
          </a:prstGeom>
          <a:solidFill>
            <a:schemeClr val="bg1"/>
          </a:solidFill>
          <a:ln w="19050" cap="flat" cmpd="sng" algn="ctr">
            <a:noFill/>
            <a:prstDash val="solid"/>
            <a:miter lim="800000"/>
          </a:ln>
          <a:effectLst/>
        </p:spPr>
        <p:txBody>
          <a:bodyPr wrap="square">
            <a:spAutoFit/>
          </a:bodyPr>
          <a:lstStyle/>
          <a:p>
            <a:pPr marL="0" marR="0" lvl="0" indent="0" algn="just" defTabSz="914400" eaLnBrk="1" fontAlgn="auto" latinLnBrk="0" hangingPunct="1">
              <a:lnSpc>
                <a:spcPct val="100000"/>
              </a:lnSpc>
              <a:spcBef>
                <a:spcPts val="0"/>
              </a:spcBef>
              <a:spcAft>
                <a:spcPts val="1600"/>
              </a:spcAft>
              <a:buClrTx/>
              <a:buSzTx/>
              <a:buFontTx/>
              <a:buNone/>
              <a:tabLst/>
              <a:defRPr/>
            </a:pPr>
            <a:r>
              <a:rPr kumimoji="0" lang="en-GB" sz="1800" b="0" i="1" u="none" strike="noStrike" kern="0" cap="none" spc="0" normalizeH="0" baseline="0" noProof="0" dirty="0">
                <a:ln>
                  <a:noFill/>
                </a:ln>
                <a:solidFill>
                  <a:srgbClr val="002060"/>
                </a:solidFill>
                <a:effectLst/>
                <a:uLnTx/>
                <a:uFillTx/>
                <a:latin typeface="Avenir Next LT Pro"/>
              </a:rPr>
              <a:t>“…a lack of social connections and young people reaching out online to other people or other organisations where they might be able to find a social connection or a sense of meaning and purpose…”</a:t>
            </a:r>
            <a:endParaRPr kumimoji="0" lang="en-GB" sz="1800" b="0" i="1" u="none" strike="noStrike" kern="0" cap="none" spc="0" normalizeH="0" baseline="0" noProof="0" dirty="0">
              <a:ln>
                <a:noFill/>
              </a:ln>
              <a:solidFill>
                <a:srgbClr val="002060"/>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72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10"/>
                                  </p:iterate>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0" presetClass="exit" presetSubtype="0" fill="hold" grpId="1" nodeType="withEffect">
                                  <p:stCondLst>
                                    <p:cond delay="0"/>
                                  </p:stCondLst>
                                  <p:iterate type="lt">
                                    <p:tmPct val="0"/>
                                  </p:iterate>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500"/>
                            </p:stCondLst>
                            <p:childTnLst>
                              <p:par>
                                <p:cTn id="39" presetID="1" presetClass="entr" presetSubtype="0" fill="hold" grpId="0" nodeType="afterEffect">
                                  <p:stCondLst>
                                    <p:cond delay="0"/>
                                  </p:stCondLst>
                                  <p:iterate type="lt">
                                    <p:tmAbs val="10"/>
                                  </p:iterate>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919628-28CE-9488-F630-BED54EA09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6D026-D595-4B25-C8F5-8373A2AFEFEC}"/>
              </a:ext>
            </a:extLst>
          </p:cNvPr>
          <p:cNvSpPr>
            <a:spLocks noGrp="1"/>
          </p:cNvSpPr>
          <p:nvPr>
            <p:ph type="title"/>
          </p:nvPr>
        </p:nvSpPr>
        <p:spPr>
          <a:xfrm>
            <a:off x="1024128" y="585216"/>
            <a:ext cx="6066818" cy="1499616"/>
          </a:xfrm>
        </p:spPr>
        <p:txBody>
          <a:bodyPr>
            <a:normAutofit/>
          </a:bodyPr>
          <a:lstStyle/>
          <a:p>
            <a:r>
              <a:rPr lang="en-GB" sz="4600"/>
              <a:t>4. Social Interaction &amp; Communication Difficulties</a:t>
            </a:r>
          </a:p>
        </p:txBody>
      </p:sp>
      <p:sp>
        <p:nvSpPr>
          <p:cNvPr id="3" name="Content Placeholder 2">
            <a:extLst>
              <a:ext uri="{FF2B5EF4-FFF2-40B4-BE49-F238E27FC236}">
                <a16:creationId xmlns:a16="http://schemas.microsoft.com/office/drawing/2014/main" id="{A4C5C721-0CCC-DACC-4193-99770A79AB9A}"/>
              </a:ext>
            </a:extLst>
          </p:cNvPr>
          <p:cNvSpPr>
            <a:spLocks noGrp="1"/>
          </p:cNvSpPr>
          <p:nvPr>
            <p:ph idx="1"/>
          </p:nvPr>
        </p:nvSpPr>
        <p:spPr>
          <a:xfrm>
            <a:off x="1024128" y="2286000"/>
            <a:ext cx="6066818" cy="402336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sz="1900" b="1"/>
              <a:t>Questions to consider:</a:t>
            </a:r>
          </a:p>
          <a:p>
            <a:pPr>
              <a:buFont typeface="Arial" panose="020B0604020202020204" pitchFamily="34" charset="0"/>
              <a:buChar char="•"/>
            </a:pPr>
            <a:r>
              <a:rPr lang="en-GB" sz="1900"/>
              <a:t>Have social interaction and communication difficulties contributed to experiences of stress, threat, grievance, and injustice that may relate (directly or indirectly) to extremism pathways? </a:t>
            </a:r>
          </a:p>
          <a:p>
            <a:pPr>
              <a:buFont typeface="Arial" panose="020B0604020202020204" pitchFamily="34" charset="0"/>
              <a:buChar char="•"/>
            </a:pPr>
            <a:r>
              <a:rPr lang="en-GB" sz="1900"/>
              <a:t>Does extremism engagement (online or offline) fulfil social needs? </a:t>
            </a:r>
          </a:p>
          <a:p>
            <a:pPr>
              <a:buFont typeface="Arial" panose="020B0604020202020204" pitchFamily="34" charset="0"/>
              <a:buChar char="•"/>
            </a:pPr>
            <a:r>
              <a:rPr lang="en-GB" sz="1900"/>
              <a:t>Does the individual appear to have additional vulnerabilities (e.g., to exploitation) related to a lack of social awareness? </a:t>
            </a:r>
          </a:p>
          <a:p>
            <a:pPr>
              <a:buFont typeface="Arial" panose="020B0604020202020204" pitchFamily="34" charset="0"/>
              <a:buChar char="•"/>
            </a:pPr>
            <a:r>
              <a:rPr lang="en-GB" sz="1900"/>
              <a:t>Do communication strengths linked to extremist interests afford social acceptance, status, or identity?</a:t>
            </a:r>
          </a:p>
        </p:txBody>
      </p:sp>
      <p:pic>
        <p:nvPicPr>
          <p:cNvPr id="7" name="Picture 6" descr="Different colored question marks">
            <a:extLst>
              <a:ext uri="{FF2B5EF4-FFF2-40B4-BE49-F238E27FC236}">
                <a16:creationId xmlns:a16="http://schemas.microsoft.com/office/drawing/2014/main" id="{9DEB7EC8-BB6A-5E9D-C688-40BF6AC4B568}"/>
              </a:ext>
            </a:extLst>
          </p:cNvPr>
          <p:cNvPicPr>
            <a:picLocks noChangeAspect="1"/>
          </p:cNvPicPr>
          <p:nvPr/>
        </p:nvPicPr>
        <p:blipFill>
          <a:blip r:embed="rId2"/>
          <a:srcRect l="29279" r="32665"/>
          <a:stretch/>
        </p:blipFill>
        <p:spPr>
          <a:xfrm>
            <a:off x="7552266" y="10"/>
            <a:ext cx="4639733" cy="6857990"/>
          </a:xfrm>
          <a:prstGeom prst="rect">
            <a:avLst/>
          </a:prstGeom>
        </p:spPr>
      </p:pic>
    </p:spTree>
    <p:extLst>
      <p:ext uri="{BB962C8B-B14F-4D97-AF65-F5344CB8AC3E}">
        <p14:creationId xmlns:p14="http://schemas.microsoft.com/office/powerpoint/2010/main" val="19777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4670-CF21-8C47-1385-36E02DD54F20}"/>
              </a:ext>
            </a:extLst>
          </p:cNvPr>
          <p:cNvSpPr>
            <a:spLocks noGrp="1"/>
          </p:cNvSpPr>
          <p:nvPr>
            <p:ph type="title"/>
          </p:nvPr>
        </p:nvSpPr>
        <p:spPr>
          <a:xfrm>
            <a:off x="1024128" y="585216"/>
            <a:ext cx="6066818" cy="1499616"/>
          </a:xfrm>
        </p:spPr>
        <p:txBody>
          <a:bodyPr>
            <a:normAutofit/>
          </a:bodyPr>
          <a:lstStyle/>
          <a:p>
            <a:r>
              <a:rPr lang="en-GB" sz="4600"/>
              <a:t>5. Need for Order, Rules, Routines, and Predictability</a:t>
            </a:r>
          </a:p>
        </p:txBody>
      </p:sp>
      <p:sp>
        <p:nvSpPr>
          <p:cNvPr id="3" name="Content Placeholder 2">
            <a:extLst>
              <a:ext uri="{FF2B5EF4-FFF2-40B4-BE49-F238E27FC236}">
                <a16:creationId xmlns:a16="http://schemas.microsoft.com/office/drawing/2014/main" id="{823FD811-992C-93FC-DD1A-5FFF50A9EA3E}"/>
              </a:ext>
            </a:extLst>
          </p:cNvPr>
          <p:cNvSpPr>
            <a:spLocks noGrp="1"/>
          </p:cNvSpPr>
          <p:nvPr>
            <p:ph idx="1"/>
          </p:nvPr>
        </p:nvSpPr>
        <p:spPr>
          <a:xfrm>
            <a:off x="1024128" y="2286000"/>
            <a:ext cx="6066818" cy="2145323"/>
          </a:xfrm>
        </p:spPr>
        <p:txBody>
          <a:bodyPr>
            <a:normAutofit lnSpcReduction="10000"/>
          </a:bodyPr>
          <a:lstStyle/>
          <a:p>
            <a:pPr marL="285750" indent="-285750">
              <a:buFont typeface="Arial" panose="020B0604020202020204" pitchFamily="34" charset="0"/>
              <a:buChar char="•"/>
            </a:pPr>
            <a:r>
              <a:rPr lang="en-GB" dirty="0"/>
              <a:t>Changes to routines/loss of order may contribute to grievances</a:t>
            </a:r>
          </a:p>
          <a:p>
            <a:pPr marL="285750" indent="-285750">
              <a:buFont typeface="Arial" panose="020B0604020202020204" pitchFamily="34" charset="0"/>
              <a:buChar char="•"/>
            </a:pPr>
            <a:r>
              <a:rPr lang="en-GB" dirty="0"/>
              <a:t>‘Rule-based’ ideologies restore order</a:t>
            </a:r>
          </a:p>
          <a:p>
            <a:pPr marL="285750" indent="-285750">
              <a:buFont typeface="Arial" panose="020B0604020202020204" pitchFamily="34" charset="0"/>
              <a:buChar char="•"/>
            </a:pPr>
            <a:r>
              <a:rPr lang="en-GB" dirty="0"/>
              <a:t>‘Black and white’ thinking</a:t>
            </a:r>
          </a:p>
          <a:p>
            <a:pPr marL="285750" indent="-285750">
              <a:buFont typeface="Arial" panose="020B0604020202020204" pitchFamily="34" charset="0"/>
              <a:buChar char="•"/>
            </a:pPr>
            <a:r>
              <a:rPr lang="en-GB" dirty="0"/>
              <a:t>Literal interpretations</a:t>
            </a:r>
          </a:p>
          <a:p>
            <a:endParaRPr lang="en-GB" dirty="0"/>
          </a:p>
        </p:txBody>
      </p:sp>
      <p:pic>
        <p:nvPicPr>
          <p:cNvPr id="5" name="Picture 4" descr="White puzzle with one red piece">
            <a:extLst>
              <a:ext uri="{FF2B5EF4-FFF2-40B4-BE49-F238E27FC236}">
                <a16:creationId xmlns:a16="http://schemas.microsoft.com/office/drawing/2014/main" id="{20F9E790-6921-1FF3-91C1-5035F2789A9F}"/>
              </a:ext>
            </a:extLst>
          </p:cNvPr>
          <p:cNvPicPr>
            <a:picLocks noChangeAspect="1"/>
          </p:cNvPicPr>
          <p:nvPr/>
        </p:nvPicPr>
        <p:blipFill rotWithShape="1">
          <a:blip r:embed="rId2"/>
          <a:srcRect l="31754" r="30190"/>
          <a:stretch/>
        </p:blipFill>
        <p:spPr>
          <a:xfrm>
            <a:off x="7552266" y="10"/>
            <a:ext cx="4639734" cy="6857990"/>
          </a:xfrm>
          <a:prstGeom prst="rect">
            <a:avLst/>
          </a:prstGeom>
        </p:spPr>
      </p:pic>
      <p:sp>
        <p:nvSpPr>
          <p:cNvPr id="8" name="Rectangle 7">
            <a:extLst>
              <a:ext uri="{FF2B5EF4-FFF2-40B4-BE49-F238E27FC236}">
                <a16:creationId xmlns:a16="http://schemas.microsoft.com/office/drawing/2014/main" id="{00412558-816E-124A-FC62-D415D52A5FBA}"/>
              </a:ext>
            </a:extLst>
          </p:cNvPr>
          <p:cNvSpPr/>
          <p:nvPr/>
        </p:nvSpPr>
        <p:spPr>
          <a:xfrm>
            <a:off x="896928" y="4431323"/>
            <a:ext cx="6321217" cy="2236510"/>
          </a:xfrm>
          <a:prstGeom prst="rect">
            <a:avLst/>
          </a:prstGeom>
          <a:solidFill>
            <a:schemeClr val="bg1"/>
          </a:solidFill>
          <a:ln w="19050" cap="flat" cmpd="sng" algn="ctr">
            <a:noFill/>
            <a:prstDash val="solid"/>
            <a:miter lim="800000"/>
          </a:ln>
          <a:effectLst/>
        </p:spPr>
        <p:txBody>
          <a:bodyPr wrap="square">
            <a:spAutoFit/>
          </a:bodyPr>
          <a:lstStyle/>
          <a:p>
            <a:pPr marL="0" marR="0" lvl="0" indent="0" algn="just" defTabSz="914400" eaLnBrk="1" fontAlgn="auto" latinLnBrk="0" hangingPunct="1">
              <a:lnSpc>
                <a:spcPct val="100000"/>
              </a:lnSpc>
              <a:spcBef>
                <a:spcPts val="0"/>
              </a:spcBef>
              <a:spcAft>
                <a:spcPts val="1600"/>
              </a:spcAft>
              <a:buClrTx/>
              <a:buSzTx/>
              <a:buFontTx/>
              <a:buNone/>
              <a:tabLst/>
              <a:defRPr/>
            </a:pPr>
            <a:r>
              <a:rPr kumimoji="0" lang="en-GB" sz="1800" b="0" i="1" u="none" strike="noStrike" kern="0" cap="none" spc="0" normalizeH="0" baseline="0" noProof="0" dirty="0">
                <a:ln>
                  <a:noFill/>
                </a:ln>
                <a:solidFill>
                  <a:srgbClr val="002060"/>
                </a:solidFill>
                <a:effectLst/>
                <a:uLnTx/>
                <a:uFillTx/>
                <a:latin typeface="Avenir Next LT Pro"/>
                <a:ea typeface="+mn-ea"/>
                <a:cs typeface="+mn-cs"/>
              </a:rPr>
              <a:t>“…it offers some kind of structure and rigidity to thinking, it can be quite logical, black and white – this is the specific belief system, and what we stand for as a group – whether on the right-wing side or Islamist side. </a:t>
            </a:r>
          </a:p>
          <a:p>
            <a:pPr marL="0" marR="0" lvl="0" indent="0" algn="just" defTabSz="914400" eaLnBrk="1" fontAlgn="auto" latinLnBrk="0" hangingPunct="1">
              <a:lnSpc>
                <a:spcPct val="100000"/>
              </a:lnSpc>
              <a:spcBef>
                <a:spcPts val="0"/>
              </a:spcBef>
              <a:spcAft>
                <a:spcPts val="1600"/>
              </a:spcAft>
              <a:buClrTx/>
              <a:buSzTx/>
              <a:buFontTx/>
              <a:buNone/>
              <a:tabLst/>
              <a:defRPr/>
            </a:pPr>
            <a:r>
              <a:rPr kumimoji="0" lang="en-GB" sz="1800" b="0" i="1" u="none" strike="noStrike" kern="0" cap="none" spc="0" normalizeH="0" baseline="0" noProof="0" dirty="0">
                <a:ln>
                  <a:noFill/>
                </a:ln>
                <a:solidFill>
                  <a:srgbClr val="002060"/>
                </a:solidFill>
                <a:effectLst/>
                <a:uLnTx/>
                <a:uFillTx/>
                <a:latin typeface="Avenir Next LT Pro"/>
              </a:rPr>
              <a:t>Generally, that could be appealing because there is no ambiguity, it appeals to sense of order that might be attractive to an individual with neurodiversity.”</a:t>
            </a:r>
            <a:endParaRPr kumimoji="0" lang="en-GB" sz="1800" b="0" i="1" u="none" strike="noStrike" kern="0" cap="none" spc="0" normalizeH="0" baseline="0" noProof="0" dirty="0">
              <a:ln>
                <a:noFill/>
              </a:ln>
              <a:solidFill>
                <a:srgbClr val="002060"/>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189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0"/>
                                  </p:iterate>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48BE1C-7257-BF99-6770-C11838CFA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30296F-34B0-CB51-886B-CCBB4D618D2B}"/>
              </a:ext>
            </a:extLst>
          </p:cNvPr>
          <p:cNvSpPr>
            <a:spLocks noGrp="1"/>
          </p:cNvSpPr>
          <p:nvPr>
            <p:ph type="title"/>
          </p:nvPr>
        </p:nvSpPr>
        <p:spPr>
          <a:xfrm>
            <a:off x="1024128" y="585216"/>
            <a:ext cx="6066818" cy="1499616"/>
          </a:xfrm>
        </p:spPr>
        <p:txBody>
          <a:bodyPr>
            <a:normAutofit/>
          </a:bodyPr>
          <a:lstStyle/>
          <a:p>
            <a:r>
              <a:rPr lang="en-GB" sz="4600"/>
              <a:t>5. Need for Order, Rules, Routines, and Predictability</a:t>
            </a:r>
          </a:p>
        </p:txBody>
      </p:sp>
      <p:sp>
        <p:nvSpPr>
          <p:cNvPr id="3" name="Content Placeholder 2">
            <a:extLst>
              <a:ext uri="{FF2B5EF4-FFF2-40B4-BE49-F238E27FC236}">
                <a16:creationId xmlns:a16="http://schemas.microsoft.com/office/drawing/2014/main" id="{1E499530-9AE4-028F-C477-CF6A41661802}"/>
              </a:ext>
            </a:extLst>
          </p:cNvPr>
          <p:cNvSpPr>
            <a:spLocks noGrp="1"/>
          </p:cNvSpPr>
          <p:nvPr>
            <p:ph idx="1"/>
          </p:nvPr>
        </p:nvSpPr>
        <p:spPr>
          <a:xfrm>
            <a:off x="1024128" y="2286000"/>
            <a:ext cx="6066818" cy="2145323"/>
          </a:xfr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buNone/>
            </a:pPr>
            <a:r>
              <a:rPr lang="en-GB" b="1" dirty="0"/>
              <a:t>Questions to consider:</a:t>
            </a:r>
          </a:p>
          <a:p>
            <a:pPr>
              <a:buFont typeface="Arial" panose="020B0604020202020204" pitchFamily="34" charset="0"/>
              <a:buChar char="•"/>
            </a:pPr>
            <a:r>
              <a:rPr lang="en-GB" dirty="0"/>
              <a:t>Does the risk-related interest, fantasy, ideology, or group meet a need to restore order, punish rule-breaking, or provide a sense of predictability? </a:t>
            </a:r>
          </a:p>
          <a:p>
            <a:pPr>
              <a:buFont typeface="Arial" panose="020B0604020202020204" pitchFamily="34" charset="0"/>
              <a:buChar char="•"/>
            </a:pPr>
            <a:r>
              <a:rPr lang="en-GB" dirty="0"/>
              <a:t>Does a disruption to routines, order, or rule-breaking feed into a threat or grievance narrative for the individual?</a:t>
            </a:r>
          </a:p>
        </p:txBody>
      </p:sp>
      <p:pic>
        <p:nvPicPr>
          <p:cNvPr id="5" name="Picture 4" descr="White puzzle with one red piece">
            <a:extLst>
              <a:ext uri="{FF2B5EF4-FFF2-40B4-BE49-F238E27FC236}">
                <a16:creationId xmlns:a16="http://schemas.microsoft.com/office/drawing/2014/main" id="{77F6C457-87AA-71C8-2F04-59FEC31D7AC5}"/>
              </a:ext>
            </a:extLst>
          </p:cNvPr>
          <p:cNvPicPr>
            <a:picLocks noChangeAspect="1"/>
          </p:cNvPicPr>
          <p:nvPr/>
        </p:nvPicPr>
        <p:blipFill rotWithShape="1">
          <a:blip r:embed="rId2"/>
          <a:srcRect l="31754" r="30190"/>
          <a:stretch/>
        </p:blipFill>
        <p:spPr>
          <a:xfrm>
            <a:off x="7552266" y="10"/>
            <a:ext cx="4639734" cy="6857990"/>
          </a:xfrm>
          <a:prstGeom prst="rect">
            <a:avLst/>
          </a:prstGeom>
        </p:spPr>
      </p:pic>
    </p:spTree>
    <p:extLst>
      <p:ext uri="{BB962C8B-B14F-4D97-AF65-F5344CB8AC3E}">
        <p14:creationId xmlns:p14="http://schemas.microsoft.com/office/powerpoint/2010/main" val="28798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3B3-D810-8F03-F1D4-F1AFC6B49C61}"/>
              </a:ext>
            </a:extLst>
          </p:cNvPr>
          <p:cNvSpPr>
            <a:spLocks noGrp="1"/>
          </p:cNvSpPr>
          <p:nvPr>
            <p:ph type="title"/>
          </p:nvPr>
        </p:nvSpPr>
        <p:spPr>
          <a:xfrm>
            <a:off x="1024128" y="585216"/>
            <a:ext cx="6066818" cy="1499616"/>
          </a:xfrm>
        </p:spPr>
        <p:txBody>
          <a:bodyPr>
            <a:normAutofit/>
          </a:bodyPr>
          <a:lstStyle/>
          <a:p>
            <a:r>
              <a:rPr lang="en-GB" dirty="0"/>
              <a:t>6. Cognitive Styles (Strengths &amp; Difficulties)</a:t>
            </a:r>
          </a:p>
        </p:txBody>
      </p:sp>
      <p:sp>
        <p:nvSpPr>
          <p:cNvPr id="3" name="Content Placeholder 2">
            <a:extLst>
              <a:ext uri="{FF2B5EF4-FFF2-40B4-BE49-F238E27FC236}">
                <a16:creationId xmlns:a16="http://schemas.microsoft.com/office/drawing/2014/main" id="{DD1E3559-0797-61E0-161C-A1108C889445}"/>
              </a:ext>
            </a:extLst>
          </p:cNvPr>
          <p:cNvSpPr>
            <a:spLocks noGrp="1"/>
          </p:cNvSpPr>
          <p:nvPr>
            <p:ph idx="1"/>
          </p:nvPr>
        </p:nvSpPr>
        <p:spPr>
          <a:xfrm>
            <a:off x="1024128" y="2286000"/>
            <a:ext cx="6066818" cy="4023360"/>
          </a:xfrm>
        </p:spPr>
        <p:txBody>
          <a:bodyPr>
            <a:normAutofit/>
          </a:bodyPr>
          <a:lstStyle/>
          <a:p>
            <a:pPr>
              <a:buFont typeface="Arial" panose="020B0604020202020204" pitchFamily="34" charset="0"/>
              <a:buChar char="•"/>
            </a:pPr>
            <a:r>
              <a:rPr lang="en-GB"/>
              <a:t>Importance </a:t>
            </a:r>
            <a:r>
              <a:rPr lang="en-GB" dirty="0"/>
              <a:t>of considering neurodivergent cognitive styles, both as strengths and potential difficulties</a:t>
            </a:r>
          </a:p>
          <a:p>
            <a:pPr>
              <a:buFont typeface="Arial" panose="020B0604020202020204" pitchFamily="34" charset="0"/>
              <a:buChar char="•"/>
            </a:pPr>
            <a:r>
              <a:rPr lang="en-GB" dirty="0"/>
              <a:t>Overfocus on minute details whilst overlooking bigger picture</a:t>
            </a:r>
          </a:p>
          <a:p>
            <a:pPr>
              <a:buFont typeface="Arial" panose="020B0604020202020204" pitchFamily="34" charset="0"/>
              <a:buChar char="•"/>
            </a:pPr>
            <a:r>
              <a:rPr lang="en-GB" dirty="0"/>
              <a:t>Pull of facts, categories, fine details, patterns</a:t>
            </a:r>
          </a:p>
          <a:p>
            <a:pPr>
              <a:buFont typeface="Arial" panose="020B0604020202020204" pitchFamily="34" charset="0"/>
              <a:buChar char="•"/>
            </a:pPr>
            <a:r>
              <a:rPr lang="en-GB" dirty="0"/>
              <a:t>Difficulties in organisation, planning, prioritisation</a:t>
            </a:r>
          </a:p>
          <a:p>
            <a:pPr>
              <a:buFont typeface="Arial" panose="020B0604020202020204" pitchFamily="34" charset="0"/>
              <a:buChar char="•"/>
            </a:pPr>
            <a:r>
              <a:rPr lang="en-GB" dirty="0"/>
              <a:t>Impulsivity</a:t>
            </a:r>
          </a:p>
        </p:txBody>
      </p:sp>
      <p:pic>
        <p:nvPicPr>
          <p:cNvPr id="5" name="Picture 4" descr="Checkmate in a chess game">
            <a:extLst>
              <a:ext uri="{FF2B5EF4-FFF2-40B4-BE49-F238E27FC236}">
                <a16:creationId xmlns:a16="http://schemas.microsoft.com/office/drawing/2014/main" id="{2E22C2E6-4A4F-6967-09EC-032C671C0AAF}"/>
              </a:ext>
            </a:extLst>
          </p:cNvPr>
          <p:cNvPicPr>
            <a:picLocks noChangeAspect="1"/>
          </p:cNvPicPr>
          <p:nvPr/>
        </p:nvPicPr>
        <p:blipFill>
          <a:blip r:embed="rId2">
            <a:extLst>
              <a:ext uri="{28A0092B-C50C-407E-A947-70E740481C1C}">
                <a14:useLocalDpi xmlns:a14="http://schemas.microsoft.com/office/drawing/2010/main" val="0"/>
              </a:ext>
            </a:extLst>
          </a:blip>
          <a:srcRect l="24398" r="24398"/>
          <a:stretch/>
        </p:blipFill>
        <p:spPr>
          <a:xfrm>
            <a:off x="7552266" y="10"/>
            <a:ext cx="4639733" cy="6857990"/>
          </a:xfrm>
          <a:prstGeom prst="rect">
            <a:avLst/>
          </a:prstGeom>
        </p:spPr>
      </p:pic>
    </p:spTree>
    <p:extLst>
      <p:ext uri="{BB962C8B-B14F-4D97-AF65-F5344CB8AC3E}">
        <p14:creationId xmlns:p14="http://schemas.microsoft.com/office/powerpoint/2010/main" val="1006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3B3-D810-8F03-F1D4-F1AFC6B49C61}"/>
              </a:ext>
            </a:extLst>
          </p:cNvPr>
          <p:cNvSpPr>
            <a:spLocks noGrp="1"/>
          </p:cNvSpPr>
          <p:nvPr>
            <p:ph type="title"/>
          </p:nvPr>
        </p:nvSpPr>
        <p:spPr>
          <a:xfrm>
            <a:off x="1024128" y="585216"/>
            <a:ext cx="6066818" cy="1499616"/>
          </a:xfrm>
        </p:spPr>
        <p:txBody>
          <a:bodyPr>
            <a:normAutofit/>
          </a:bodyPr>
          <a:lstStyle/>
          <a:p>
            <a:r>
              <a:rPr lang="en-GB" dirty="0"/>
              <a:t>6. Cognitive Styles (Strengths &amp; Difficulties)</a:t>
            </a:r>
          </a:p>
        </p:txBody>
      </p:sp>
      <p:pic>
        <p:nvPicPr>
          <p:cNvPr id="5" name="Picture 4" descr="Checkmate in a chess game">
            <a:extLst>
              <a:ext uri="{FF2B5EF4-FFF2-40B4-BE49-F238E27FC236}">
                <a16:creationId xmlns:a16="http://schemas.microsoft.com/office/drawing/2014/main" id="{2E22C2E6-4A4F-6967-09EC-032C671C0AAF}"/>
              </a:ext>
            </a:extLst>
          </p:cNvPr>
          <p:cNvPicPr>
            <a:picLocks noChangeAspect="1"/>
          </p:cNvPicPr>
          <p:nvPr/>
        </p:nvPicPr>
        <p:blipFill>
          <a:blip r:embed="rId2">
            <a:extLst>
              <a:ext uri="{28A0092B-C50C-407E-A947-70E740481C1C}">
                <a14:useLocalDpi xmlns:a14="http://schemas.microsoft.com/office/drawing/2010/main" val="0"/>
              </a:ext>
            </a:extLst>
          </a:blip>
          <a:srcRect l="24398" r="24398"/>
          <a:stretch/>
        </p:blipFill>
        <p:spPr>
          <a:xfrm>
            <a:off x="7552266" y="10"/>
            <a:ext cx="4639733" cy="6857990"/>
          </a:xfrm>
          <a:prstGeom prst="rect">
            <a:avLst/>
          </a:prstGeom>
        </p:spPr>
      </p:pic>
      <p:sp>
        <p:nvSpPr>
          <p:cNvPr id="7" name="Rectangle 6">
            <a:extLst>
              <a:ext uri="{FF2B5EF4-FFF2-40B4-BE49-F238E27FC236}">
                <a16:creationId xmlns:a16="http://schemas.microsoft.com/office/drawing/2014/main" id="{DEC16C4B-7A6D-5F8E-1351-54248F8443F9}"/>
              </a:ext>
            </a:extLst>
          </p:cNvPr>
          <p:cNvSpPr/>
          <p:nvPr/>
        </p:nvSpPr>
        <p:spPr>
          <a:xfrm>
            <a:off x="1024128" y="2413337"/>
            <a:ext cx="5229384" cy="2031325"/>
          </a:xfrm>
          <a:prstGeom prst="rect">
            <a:avLst/>
          </a:prstGeom>
          <a:solidFill>
            <a:schemeClr val="bg1"/>
          </a:solidFill>
          <a:ln w="19050" cap="flat" cmpd="sng" algn="ctr">
            <a:noFill/>
            <a:prstDash val="solid"/>
            <a:miter lim="800000"/>
          </a:ln>
          <a:effectLst/>
        </p:spPr>
        <p:txBody>
          <a:bodyPr wrap="square">
            <a:spAutoFit/>
          </a:bodyPr>
          <a:lstStyle/>
          <a:p>
            <a:pPr lvl="0" algn="just" defTabSz="914400">
              <a:spcAft>
                <a:spcPts val="1600"/>
              </a:spcAft>
            </a:pPr>
            <a:r>
              <a:rPr lang="en-GB" i="1" kern="0" dirty="0">
                <a:solidFill>
                  <a:srgbClr val="002060"/>
                </a:solidFill>
                <a:latin typeface="Avenir Next LT Pro"/>
              </a:rPr>
              <a:t>“They're totally devoted to their studies…people say this all the time, ‘he’s a really bright kid who is really committed to his studies’…is that a useful protective factor in this instance?... He can tell you in the most minute detail about the Second World War, but I think that's what got us to where we are today.”</a:t>
            </a:r>
            <a:endParaRPr kumimoji="0" lang="en-GB" sz="1800" b="0" i="1" u="none" strike="noStrike" kern="0" cap="none" spc="0" normalizeH="0" baseline="0" noProof="0" dirty="0">
              <a:ln>
                <a:noFill/>
              </a:ln>
              <a:solidFill>
                <a:srgbClr val="002060"/>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10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
                                  </p:iterate>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A12DBD-03A2-DFA5-D90A-EBB8CB847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52660-CF4A-EA94-9BE6-667A5F36A216}"/>
              </a:ext>
            </a:extLst>
          </p:cNvPr>
          <p:cNvSpPr>
            <a:spLocks noGrp="1"/>
          </p:cNvSpPr>
          <p:nvPr>
            <p:ph type="title"/>
          </p:nvPr>
        </p:nvSpPr>
        <p:spPr>
          <a:xfrm>
            <a:off x="1024128" y="585216"/>
            <a:ext cx="6066818" cy="1499616"/>
          </a:xfrm>
        </p:spPr>
        <p:txBody>
          <a:bodyPr>
            <a:normAutofit/>
          </a:bodyPr>
          <a:lstStyle/>
          <a:p>
            <a:r>
              <a:rPr lang="en-GB" dirty="0"/>
              <a:t>6. Cognitive Styles (Strengths &amp; Difficulties)</a:t>
            </a:r>
          </a:p>
        </p:txBody>
      </p:sp>
      <p:sp>
        <p:nvSpPr>
          <p:cNvPr id="3" name="Content Placeholder 2">
            <a:extLst>
              <a:ext uri="{FF2B5EF4-FFF2-40B4-BE49-F238E27FC236}">
                <a16:creationId xmlns:a16="http://schemas.microsoft.com/office/drawing/2014/main" id="{742E5C28-C63C-7D11-1072-36F0FA58D461}"/>
              </a:ext>
            </a:extLst>
          </p:cNvPr>
          <p:cNvSpPr>
            <a:spLocks noGrp="1"/>
          </p:cNvSpPr>
          <p:nvPr>
            <p:ph idx="1"/>
          </p:nvPr>
        </p:nvSpPr>
        <p:spPr>
          <a:xfrm>
            <a:off x="1024128" y="2286000"/>
            <a:ext cx="6066818" cy="402336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GB" b="1" dirty="0"/>
              <a:t>Questions to consider:</a:t>
            </a:r>
          </a:p>
          <a:p>
            <a:pPr>
              <a:buFont typeface="Arial" panose="020B0604020202020204" pitchFamily="34" charset="0"/>
              <a:buChar char="•"/>
            </a:pPr>
            <a:r>
              <a:rPr lang="en-GB" dirty="0"/>
              <a:t>Have difficulties in education, work, and managing day-to-day demands contributed to distress and pushed towards a grievance narrative? </a:t>
            </a:r>
          </a:p>
          <a:p>
            <a:pPr>
              <a:buFont typeface="Arial" panose="020B0604020202020204" pitchFamily="34" charset="0"/>
              <a:buChar char="•"/>
            </a:pPr>
            <a:r>
              <a:rPr lang="en-GB" dirty="0"/>
              <a:t>Does the individual demonstrate an attention to detail in risky interests that could confer terrorist capability (e.g., bomb-making) or susceptibility to an ideology? </a:t>
            </a:r>
          </a:p>
          <a:p>
            <a:pPr>
              <a:buFont typeface="Arial" panose="020B0604020202020204" pitchFamily="34" charset="0"/>
              <a:buChar char="•"/>
            </a:pPr>
            <a:r>
              <a:rPr lang="en-GB" dirty="0"/>
              <a:t>Does the individual have an appreciation of the wider context and social and legal consequences of their extremist interests and actions? </a:t>
            </a:r>
          </a:p>
          <a:p>
            <a:pPr>
              <a:buFont typeface="Arial" panose="020B0604020202020204" pitchFamily="34" charset="0"/>
              <a:buChar char="•"/>
            </a:pPr>
            <a:r>
              <a:rPr lang="en-GB" dirty="0"/>
              <a:t>Does the individual struggle to understand how their actions may be perceived by, or may affect, others?</a:t>
            </a:r>
          </a:p>
        </p:txBody>
      </p:sp>
      <p:pic>
        <p:nvPicPr>
          <p:cNvPr id="5" name="Picture 4" descr="Checkmate in a chess game">
            <a:extLst>
              <a:ext uri="{FF2B5EF4-FFF2-40B4-BE49-F238E27FC236}">
                <a16:creationId xmlns:a16="http://schemas.microsoft.com/office/drawing/2014/main" id="{0BFD38CE-9890-90FD-9EA8-46583BB5E480}"/>
              </a:ext>
            </a:extLst>
          </p:cNvPr>
          <p:cNvPicPr>
            <a:picLocks noChangeAspect="1"/>
          </p:cNvPicPr>
          <p:nvPr/>
        </p:nvPicPr>
        <p:blipFill>
          <a:blip r:embed="rId2">
            <a:extLst>
              <a:ext uri="{28A0092B-C50C-407E-A947-70E740481C1C}">
                <a14:useLocalDpi xmlns:a14="http://schemas.microsoft.com/office/drawing/2010/main" val="0"/>
              </a:ext>
            </a:extLst>
          </a:blip>
          <a:srcRect l="24398" r="24398"/>
          <a:stretch/>
        </p:blipFill>
        <p:spPr>
          <a:xfrm>
            <a:off x="7552266" y="10"/>
            <a:ext cx="4639733" cy="6857990"/>
          </a:xfrm>
          <a:prstGeom prst="rect">
            <a:avLst/>
          </a:prstGeom>
        </p:spPr>
      </p:pic>
    </p:spTree>
    <p:extLst>
      <p:ext uri="{BB962C8B-B14F-4D97-AF65-F5344CB8AC3E}">
        <p14:creationId xmlns:p14="http://schemas.microsoft.com/office/powerpoint/2010/main" val="6169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475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79CA1-31D1-2951-1232-A4CF663B4965}"/>
              </a:ext>
            </a:extLst>
          </p:cNvPr>
          <p:cNvSpPr>
            <a:spLocks noGrp="1"/>
          </p:cNvSpPr>
          <p:nvPr>
            <p:ph type="title"/>
          </p:nvPr>
        </p:nvSpPr>
        <p:spPr>
          <a:xfrm>
            <a:off x="1024128" y="585216"/>
            <a:ext cx="6007027" cy="1499616"/>
          </a:xfrm>
        </p:spPr>
        <p:txBody>
          <a:bodyPr>
            <a:normAutofit/>
          </a:bodyPr>
          <a:lstStyle/>
          <a:p>
            <a:r>
              <a:rPr lang="en-GB">
                <a:solidFill>
                  <a:srgbClr val="FFFFFF"/>
                </a:solidFill>
              </a:rPr>
              <a:t>7. Sensory Needs and Sensation-Seeking</a:t>
            </a:r>
          </a:p>
        </p:txBody>
      </p:sp>
      <p:cxnSp>
        <p:nvCxnSpPr>
          <p:cNvPr id="12" name="Straight Connector 11">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4A9145-94EF-0CC5-313A-2DDACF1F7E1D}"/>
              </a:ext>
            </a:extLst>
          </p:cNvPr>
          <p:cNvSpPr>
            <a:spLocks noGrp="1"/>
          </p:cNvSpPr>
          <p:nvPr>
            <p:ph idx="1"/>
          </p:nvPr>
        </p:nvSpPr>
        <p:spPr>
          <a:xfrm>
            <a:off x="1024128" y="2286000"/>
            <a:ext cx="6007027" cy="4023360"/>
          </a:xfrm>
        </p:spPr>
        <p:txBody>
          <a:bodyPr>
            <a:normAutofit/>
          </a:bodyPr>
          <a:lstStyle/>
          <a:p>
            <a:pPr marL="285750" indent="-285750">
              <a:buFont typeface="Arial" panose="020B0604020202020204" pitchFamily="34" charset="0"/>
              <a:buChar char="•"/>
            </a:pPr>
            <a:r>
              <a:rPr lang="en-GB">
                <a:solidFill>
                  <a:srgbClr val="FFFFFF"/>
                </a:solidFill>
              </a:rPr>
              <a:t>Hypersensitivity – difficulties at school/work</a:t>
            </a:r>
          </a:p>
          <a:p>
            <a:pPr marL="285750" indent="-285750">
              <a:buFont typeface="Arial" panose="020B0604020202020204" pitchFamily="34" charset="0"/>
              <a:buChar char="•"/>
            </a:pPr>
            <a:r>
              <a:rPr lang="en-GB">
                <a:solidFill>
                  <a:srgbClr val="FFFFFF"/>
                </a:solidFill>
              </a:rPr>
              <a:t>Self-soothing through risky interests/online spaces</a:t>
            </a:r>
          </a:p>
          <a:p>
            <a:pPr marL="285750" indent="-285750">
              <a:buFont typeface="Arial" panose="020B0604020202020204" pitchFamily="34" charset="0"/>
              <a:buChar char="•"/>
            </a:pPr>
            <a:r>
              <a:rPr lang="en-GB">
                <a:solidFill>
                  <a:srgbClr val="FFFFFF"/>
                </a:solidFill>
              </a:rPr>
              <a:t>Hyposensitivity and sensation-seeking</a:t>
            </a:r>
          </a:p>
          <a:p>
            <a:pPr marL="285750" indent="-285750">
              <a:buFont typeface="Arial" panose="020B0604020202020204" pitchFamily="34" charset="0"/>
              <a:buChar char="•"/>
            </a:pPr>
            <a:r>
              <a:rPr lang="en-GB">
                <a:solidFill>
                  <a:srgbClr val="FFFFFF"/>
                </a:solidFill>
              </a:rPr>
              <a:t>Extreme content, “shock &amp; gore”</a:t>
            </a:r>
          </a:p>
          <a:p>
            <a:pPr marL="285750" indent="-285750">
              <a:buFont typeface="Arial" panose="020B0604020202020204" pitchFamily="34" charset="0"/>
              <a:buChar char="•"/>
            </a:pPr>
            <a:r>
              <a:rPr lang="en-GB">
                <a:solidFill>
                  <a:srgbClr val="FFFFFF"/>
                </a:solidFill>
              </a:rPr>
              <a:t>Desensitisation from repeated exposure</a:t>
            </a:r>
          </a:p>
          <a:p>
            <a:endParaRPr lang="en-GB">
              <a:solidFill>
                <a:srgbClr val="FFFFFF"/>
              </a:solidFill>
            </a:endParaRPr>
          </a:p>
        </p:txBody>
      </p:sp>
      <p:pic>
        <p:nvPicPr>
          <p:cNvPr id="5" name="Picture 4" descr="Person holding smartphone">
            <a:extLst>
              <a:ext uri="{FF2B5EF4-FFF2-40B4-BE49-F238E27FC236}">
                <a16:creationId xmlns:a16="http://schemas.microsoft.com/office/drawing/2014/main" id="{FBA2D638-A4D1-20E1-AC1F-1E61E767E5AB}"/>
              </a:ext>
            </a:extLst>
          </p:cNvPr>
          <p:cNvPicPr>
            <a:picLocks noChangeAspect="1"/>
          </p:cNvPicPr>
          <p:nvPr/>
        </p:nvPicPr>
        <p:blipFill rotWithShape="1">
          <a:blip r:embed="rId2">
            <a:extLst>
              <a:ext uri="{28A0092B-C50C-407E-A947-70E740481C1C}">
                <a14:useLocalDpi xmlns:a14="http://schemas.microsoft.com/office/drawing/2010/main" val="0"/>
              </a:ext>
            </a:extLst>
          </a:blip>
          <a:srcRect l="45089" r="9921"/>
          <a:stretch/>
        </p:blipFill>
        <p:spPr>
          <a:xfrm>
            <a:off x="7552266" y="10"/>
            <a:ext cx="4639733" cy="6857990"/>
          </a:xfrm>
          <a:prstGeom prst="rect">
            <a:avLst/>
          </a:prstGeom>
        </p:spPr>
      </p:pic>
      <p:sp>
        <p:nvSpPr>
          <p:cNvPr id="4" name="Rectangle 3">
            <a:extLst>
              <a:ext uri="{FF2B5EF4-FFF2-40B4-BE49-F238E27FC236}">
                <a16:creationId xmlns:a16="http://schemas.microsoft.com/office/drawing/2014/main" id="{F34440DB-E870-BF6B-4E86-36866DEC1BB6}"/>
              </a:ext>
            </a:extLst>
          </p:cNvPr>
          <p:cNvSpPr/>
          <p:nvPr/>
        </p:nvSpPr>
        <p:spPr>
          <a:xfrm>
            <a:off x="1801771" y="4739699"/>
            <a:ext cx="5229384" cy="646331"/>
          </a:xfrm>
          <a:prstGeom prst="rect">
            <a:avLst/>
          </a:prstGeom>
          <a:noFill/>
          <a:ln w="19050" cap="flat" cmpd="sng" algn="ctr">
            <a:noFill/>
            <a:prstDash val="solid"/>
            <a:miter lim="800000"/>
          </a:ln>
          <a:effectLst/>
        </p:spPr>
        <p:txBody>
          <a:bodyPr wrap="square">
            <a:spAutoFit/>
          </a:bodyPr>
          <a:lstStyle/>
          <a:p>
            <a:pPr marL="0" marR="0" lvl="0" indent="0" algn="just" defTabSz="914400" eaLnBrk="1" fontAlgn="auto" latinLnBrk="0" hangingPunct="1">
              <a:lnSpc>
                <a:spcPct val="100000"/>
              </a:lnSpc>
              <a:spcBef>
                <a:spcPts val="0"/>
              </a:spcBef>
              <a:spcAft>
                <a:spcPts val="1600"/>
              </a:spcAft>
              <a:buClrTx/>
              <a:buSzTx/>
              <a:buFontTx/>
              <a:buNone/>
              <a:tabLst/>
              <a:defRPr/>
            </a:pPr>
            <a:r>
              <a:rPr kumimoji="0" lang="en-GB" sz="1800" b="0" i="1" u="none" strike="noStrike" kern="0" cap="none" spc="0" normalizeH="0" baseline="0" noProof="0" dirty="0">
                <a:ln>
                  <a:noFill/>
                </a:ln>
                <a:solidFill>
                  <a:prstClr val="white"/>
                </a:solidFill>
                <a:effectLst/>
                <a:uLnTx/>
                <a:uFillTx/>
                <a:latin typeface="Avenir Next LT Pro"/>
                <a:ea typeface="+mn-ea"/>
                <a:cs typeface="+mn-cs"/>
              </a:rPr>
              <a:t>“…the more extreme the videos, the more excited they seem to become…”</a:t>
            </a:r>
            <a:endParaRPr kumimoji="0" lang="en-GB" sz="1800" b="0" i="1" u="none" strike="noStrike" kern="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F92E79A-91B6-6F29-56D1-FB29C855A290}"/>
              </a:ext>
            </a:extLst>
          </p:cNvPr>
          <p:cNvSpPr/>
          <p:nvPr/>
        </p:nvSpPr>
        <p:spPr>
          <a:xfrm>
            <a:off x="503017" y="5660350"/>
            <a:ext cx="5229384" cy="923330"/>
          </a:xfrm>
          <a:prstGeom prst="rect">
            <a:avLst/>
          </a:prstGeom>
          <a:noFill/>
          <a:ln w="19050" cap="flat" cmpd="sng" algn="ctr">
            <a:noFill/>
            <a:prstDash val="solid"/>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prstClr val="white"/>
                </a:solidFill>
                <a:effectLst/>
                <a:uLnTx/>
                <a:uFillTx/>
                <a:latin typeface="Avenir Next LT Pro"/>
                <a:ea typeface="+mn-ea"/>
                <a:cs typeface="+mn-cs"/>
              </a:rPr>
              <a:t>“They won't just watch a couple, they'll watch 100, 200 for hours…they've kind of desensitised themselves at that point.”</a:t>
            </a:r>
          </a:p>
        </p:txBody>
      </p:sp>
    </p:spTree>
    <p:extLst>
      <p:ext uri="{BB962C8B-B14F-4D97-AF65-F5344CB8AC3E}">
        <p14:creationId xmlns:p14="http://schemas.microsoft.com/office/powerpoint/2010/main" val="19303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type="lt">
                                    <p:tmAbs val="10"/>
                                  </p:iterate>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0" presetClass="exit" presetSubtype="0" fill="hold" grpId="1" nodeType="withEffect">
                                  <p:stCondLst>
                                    <p:cond delay="0"/>
                                  </p:stCondLst>
                                  <p:iterate type="lt">
                                    <p:tmPct val="0"/>
                                  </p:iterate>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par>
                          <p:cTn id="29" fill="hold">
                            <p:stCondLst>
                              <p:cond delay="500"/>
                            </p:stCondLst>
                            <p:childTnLst>
                              <p:par>
                                <p:cTn id="30" presetID="1" presetClass="entr" presetSubtype="0" fill="hold" grpId="0" nodeType="afterEffect">
                                  <p:stCondLst>
                                    <p:cond delay="0"/>
                                  </p:stCondLst>
                                  <p:iterate type="lt">
                                    <p:tmAbs val="10"/>
                                  </p:iterate>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13ACD7-8F5F-6B7A-2196-65098168F84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28F8FA7-363A-4A4C-641C-4D7FC44E6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475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41DE4-23B4-51B0-202E-B1FE0FEC2994}"/>
              </a:ext>
            </a:extLst>
          </p:cNvPr>
          <p:cNvSpPr>
            <a:spLocks noGrp="1"/>
          </p:cNvSpPr>
          <p:nvPr>
            <p:ph type="title"/>
          </p:nvPr>
        </p:nvSpPr>
        <p:spPr>
          <a:xfrm>
            <a:off x="1024128" y="585216"/>
            <a:ext cx="6007027" cy="1499616"/>
          </a:xfrm>
        </p:spPr>
        <p:txBody>
          <a:bodyPr>
            <a:normAutofit/>
          </a:bodyPr>
          <a:lstStyle/>
          <a:p>
            <a:r>
              <a:rPr lang="en-GB">
                <a:solidFill>
                  <a:srgbClr val="FFFFFF"/>
                </a:solidFill>
              </a:rPr>
              <a:t>7. Sensory Needs and Sensation-Seeking</a:t>
            </a:r>
          </a:p>
        </p:txBody>
      </p:sp>
      <p:cxnSp>
        <p:nvCxnSpPr>
          <p:cNvPr id="12" name="Straight Connector 11">
            <a:extLst>
              <a:ext uri="{FF2B5EF4-FFF2-40B4-BE49-F238E27FC236}">
                <a16:creationId xmlns:a16="http://schemas.microsoft.com/office/drawing/2014/main" id="{42716652-57A5-6441-9F6F-560157C79F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05BB3C-F976-20DD-BC40-73C0393A2910}"/>
              </a:ext>
            </a:extLst>
          </p:cNvPr>
          <p:cNvSpPr>
            <a:spLocks noGrp="1"/>
          </p:cNvSpPr>
          <p:nvPr>
            <p:ph idx="1"/>
          </p:nvPr>
        </p:nvSpPr>
        <p:spPr>
          <a:xfrm>
            <a:off x="1024128" y="2286000"/>
            <a:ext cx="6007027" cy="4023360"/>
          </a:xfrm>
        </p:spPr>
        <p:txBody>
          <a:bodyPr>
            <a:normAutofit/>
          </a:bodyPr>
          <a:lstStyle/>
          <a:p>
            <a:pPr marL="0" indent="0">
              <a:buNone/>
            </a:pPr>
            <a:r>
              <a:rPr lang="en-GB" b="1" dirty="0">
                <a:solidFill>
                  <a:schemeClr val="bg1"/>
                </a:solidFill>
              </a:rPr>
              <a:t>Questions to consider:</a:t>
            </a:r>
          </a:p>
          <a:p>
            <a:pPr>
              <a:buFont typeface="Arial" panose="020B0604020202020204" pitchFamily="34" charset="0"/>
              <a:buChar char="•"/>
            </a:pPr>
            <a:r>
              <a:rPr lang="en-GB" dirty="0">
                <a:solidFill>
                  <a:schemeClr val="bg1"/>
                </a:solidFill>
              </a:rPr>
              <a:t>Have sensory sensitivities (directly or indirectly) contributed towards stressors that push towards grievance narratives, or self-soothing through extremism engagement? </a:t>
            </a:r>
          </a:p>
          <a:p>
            <a:pPr>
              <a:buFont typeface="Arial" panose="020B0604020202020204" pitchFamily="34" charset="0"/>
              <a:buChar char="•"/>
            </a:pPr>
            <a:r>
              <a:rPr lang="en-GB" dirty="0">
                <a:solidFill>
                  <a:schemeClr val="bg1"/>
                </a:solidFill>
              </a:rPr>
              <a:t>Does extreme content and behaviour provide a sensory reward for the individual? </a:t>
            </a:r>
          </a:p>
        </p:txBody>
      </p:sp>
      <p:pic>
        <p:nvPicPr>
          <p:cNvPr id="5" name="Picture 4" descr="Person holding smartphone">
            <a:extLst>
              <a:ext uri="{FF2B5EF4-FFF2-40B4-BE49-F238E27FC236}">
                <a16:creationId xmlns:a16="http://schemas.microsoft.com/office/drawing/2014/main" id="{4C541105-0C01-63AF-8EF5-CBFA56D6A10C}"/>
              </a:ext>
            </a:extLst>
          </p:cNvPr>
          <p:cNvPicPr>
            <a:picLocks noChangeAspect="1"/>
          </p:cNvPicPr>
          <p:nvPr/>
        </p:nvPicPr>
        <p:blipFill rotWithShape="1">
          <a:blip r:embed="rId2">
            <a:extLst>
              <a:ext uri="{28A0092B-C50C-407E-A947-70E740481C1C}">
                <a14:useLocalDpi xmlns:a14="http://schemas.microsoft.com/office/drawing/2010/main" val="0"/>
              </a:ext>
            </a:extLst>
          </a:blip>
          <a:srcRect l="45089" r="9921"/>
          <a:stretch/>
        </p:blipFill>
        <p:spPr>
          <a:xfrm>
            <a:off x="7552266" y="10"/>
            <a:ext cx="4639733" cy="6857990"/>
          </a:xfrm>
          <a:prstGeom prst="rect">
            <a:avLst/>
          </a:prstGeom>
        </p:spPr>
      </p:pic>
    </p:spTree>
    <p:extLst>
      <p:ext uri="{BB962C8B-B14F-4D97-AF65-F5344CB8AC3E}">
        <p14:creationId xmlns:p14="http://schemas.microsoft.com/office/powerpoint/2010/main" val="36308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E57F-7E75-CBBE-B2E4-16430FD8CBF6}"/>
              </a:ext>
            </a:extLst>
          </p:cNvPr>
          <p:cNvSpPr>
            <a:spLocks noGrp="1"/>
          </p:cNvSpPr>
          <p:nvPr>
            <p:ph type="title"/>
          </p:nvPr>
        </p:nvSpPr>
        <p:spPr/>
        <p:txBody>
          <a:bodyPr/>
          <a:lstStyle/>
          <a:p>
            <a:r>
              <a:rPr lang="en-GB" dirty="0"/>
              <a:t>Overview</a:t>
            </a:r>
          </a:p>
        </p:txBody>
      </p:sp>
      <p:graphicFrame>
        <p:nvGraphicFramePr>
          <p:cNvPr id="5" name="Content Placeholder 2">
            <a:extLst>
              <a:ext uri="{FF2B5EF4-FFF2-40B4-BE49-F238E27FC236}">
                <a16:creationId xmlns:a16="http://schemas.microsoft.com/office/drawing/2014/main" id="{6B82755E-2D19-E3FC-F924-42D10A93466C}"/>
              </a:ext>
            </a:extLst>
          </p:cNvPr>
          <p:cNvGraphicFramePr>
            <a:graphicFrameLocks noGrp="1"/>
          </p:cNvGraphicFramePr>
          <p:nvPr>
            <p:ph idx="1"/>
            <p:extLst>
              <p:ext uri="{D42A27DB-BD31-4B8C-83A1-F6EECF244321}">
                <p14:modId xmlns:p14="http://schemas.microsoft.com/office/powerpoint/2010/main" val="1724081780"/>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882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9E9F-F6AF-356E-12A8-FEEFB2267D46}"/>
              </a:ext>
            </a:extLst>
          </p:cNvPr>
          <p:cNvSpPr>
            <a:spLocks noGrp="1"/>
          </p:cNvSpPr>
          <p:nvPr>
            <p:ph type="title"/>
          </p:nvPr>
        </p:nvSpPr>
        <p:spPr/>
        <p:txBody>
          <a:bodyPr/>
          <a:lstStyle/>
          <a:p>
            <a:r>
              <a:rPr lang="en-GB" dirty="0"/>
              <a:t>8. Complex Needs and Comorbidities</a:t>
            </a:r>
          </a:p>
        </p:txBody>
      </p:sp>
      <p:sp>
        <p:nvSpPr>
          <p:cNvPr id="3" name="Content Placeholder 2">
            <a:extLst>
              <a:ext uri="{FF2B5EF4-FFF2-40B4-BE49-F238E27FC236}">
                <a16:creationId xmlns:a16="http://schemas.microsoft.com/office/drawing/2014/main" id="{795747F4-375E-1CC7-BFB1-FD020CB1BD99}"/>
              </a:ext>
            </a:extLst>
          </p:cNvPr>
          <p:cNvSpPr>
            <a:spLocks noGrp="1"/>
          </p:cNvSpPr>
          <p:nvPr>
            <p:ph idx="1"/>
          </p:nvPr>
        </p:nvSpPr>
        <p:spPr>
          <a:xfrm>
            <a:off x="1024128" y="2286000"/>
            <a:ext cx="4979243" cy="4023360"/>
          </a:xfrm>
        </p:spPr>
        <p:txBody>
          <a:bodyPr/>
          <a:lstStyle/>
          <a:p>
            <a:pPr marL="285750" indent="-285750">
              <a:buFont typeface="Arial" panose="020B0604020202020204" pitchFamily="34" charset="0"/>
              <a:buChar char="•"/>
            </a:pPr>
            <a:r>
              <a:rPr lang="en-GB" sz="2000" dirty="0"/>
              <a:t>Multiple diagnoses (including ADHD)</a:t>
            </a:r>
          </a:p>
          <a:p>
            <a:pPr marL="285750" indent="-285750">
              <a:buFont typeface="Arial" panose="020B0604020202020204" pitchFamily="34" charset="0"/>
              <a:buChar char="•"/>
            </a:pPr>
            <a:r>
              <a:rPr lang="en-GB" sz="2000" dirty="0"/>
              <a:t>Mental ill health</a:t>
            </a:r>
          </a:p>
          <a:p>
            <a:pPr marL="285750" indent="-285750">
              <a:buFont typeface="Arial" panose="020B0604020202020204" pitchFamily="34" charset="0"/>
              <a:buChar char="•"/>
            </a:pPr>
            <a:r>
              <a:rPr lang="en-GB" sz="2000" dirty="0"/>
              <a:t>Family difficulties</a:t>
            </a:r>
          </a:p>
          <a:p>
            <a:pPr marL="285750" indent="-285750">
              <a:buFont typeface="Arial" panose="020B0604020202020204" pitchFamily="34" charset="0"/>
              <a:buChar char="•"/>
            </a:pPr>
            <a:r>
              <a:rPr lang="en-GB" sz="2000" dirty="0"/>
              <a:t>Trauma</a:t>
            </a:r>
          </a:p>
          <a:p>
            <a:pPr marL="285750" indent="-285750">
              <a:buFont typeface="Arial" panose="020B0604020202020204" pitchFamily="34" charset="0"/>
              <a:buChar char="•"/>
            </a:pPr>
            <a:r>
              <a:rPr lang="en-GB" sz="2000" dirty="0"/>
              <a:t>Sexual and gender identity</a:t>
            </a:r>
          </a:p>
          <a:p>
            <a:pPr marL="285750" indent="-285750">
              <a:buFont typeface="Arial" panose="020B0604020202020204" pitchFamily="34" charset="0"/>
              <a:buChar char="•"/>
            </a:pPr>
            <a:r>
              <a:rPr lang="en-GB" sz="2000" dirty="0"/>
              <a:t>Adolescence</a:t>
            </a:r>
          </a:p>
          <a:p>
            <a:pPr marL="285750" indent="-285750">
              <a:buFont typeface="Arial" panose="020B0604020202020204" pitchFamily="34" charset="0"/>
              <a:buChar char="•"/>
            </a:pPr>
            <a:r>
              <a:rPr lang="en-GB" sz="2000" dirty="0"/>
              <a:t>Difficulties at school/work</a:t>
            </a:r>
          </a:p>
          <a:p>
            <a:pPr marL="285750" indent="-285750">
              <a:buFont typeface="Arial" panose="020B0604020202020204" pitchFamily="34" charset="0"/>
              <a:buChar char="•"/>
            </a:pPr>
            <a:r>
              <a:rPr lang="en-GB" sz="2000" dirty="0"/>
              <a:t>Lack of support services</a:t>
            </a:r>
          </a:p>
          <a:p>
            <a:pPr marL="285750" indent="-285750">
              <a:buFont typeface="Arial" panose="020B0604020202020204" pitchFamily="34" charset="0"/>
              <a:buChar char="•"/>
            </a:pPr>
            <a:r>
              <a:rPr lang="en-GB" sz="2000" dirty="0"/>
              <a:t>Transition periods (e.g., to adulthood)</a:t>
            </a:r>
          </a:p>
        </p:txBody>
      </p:sp>
      <p:sp>
        <p:nvSpPr>
          <p:cNvPr id="7" name="Rectangle 6">
            <a:extLst>
              <a:ext uri="{FF2B5EF4-FFF2-40B4-BE49-F238E27FC236}">
                <a16:creationId xmlns:a16="http://schemas.microsoft.com/office/drawing/2014/main" id="{E0B27042-2AA4-863A-ABFC-D81D14F2FB62}"/>
              </a:ext>
            </a:extLst>
          </p:cNvPr>
          <p:cNvSpPr/>
          <p:nvPr/>
        </p:nvSpPr>
        <p:spPr>
          <a:xfrm>
            <a:off x="6550316" y="1907822"/>
            <a:ext cx="5229384" cy="1200329"/>
          </a:xfrm>
          <a:prstGeom prst="rect">
            <a:avLst/>
          </a:prstGeom>
          <a:noFill/>
          <a:ln w="19050" cap="flat" cmpd="sng" algn="ctr">
            <a:noFill/>
            <a:prstDash val="solid"/>
            <a:miter lim="800000"/>
          </a:ln>
          <a:effectLst/>
        </p:spPr>
        <p:txBody>
          <a:bodyPr wrap="square">
            <a:spAutoFit/>
          </a:bodyPr>
          <a:lstStyle/>
          <a:p>
            <a:pPr marL="0" marR="0" lvl="0" indent="0" algn="just" defTabSz="914400" eaLnBrk="1" fontAlgn="auto" latinLnBrk="0" hangingPunct="1">
              <a:lnSpc>
                <a:spcPct val="100000"/>
              </a:lnSpc>
              <a:spcBef>
                <a:spcPts val="0"/>
              </a:spcBef>
              <a:spcAft>
                <a:spcPts val="1600"/>
              </a:spcAft>
              <a:buClrTx/>
              <a:buSzTx/>
              <a:buFontTx/>
              <a:buNone/>
              <a:tabLst/>
              <a:defRPr/>
            </a:pPr>
            <a:r>
              <a:rPr kumimoji="0" lang="en-GB" sz="1800" b="0" i="1" u="none" strike="noStrike" kern="0" cap="none" spc="0" normalizeH="0" baseline="0" noProof="0" dirty="0">
                <a:ln>
                  <a:noFill/>
                </a:ln>
                <a:solidFill>
                  <a:srgbClr val="002060"/>
                </a:solidFill>
                <a:effectLst/>
                <a:uLnTx/>
                <a:uFillTx/>
                <a:latin typeface="Avenir Next LT Pro"/>
              </a:rPr>
              <a:t>"I think you tend to see a little bit of a triad of autism with a specific special interest, alongside mental health, alongside chaotic home lives, and lack of e-safety in the home." </a:t>
            </a:r>
            <a:endParaRPr kumimoji="0" lang="en-GB" sz="1800" b="0" i="1" u="none" strike="noStrike" kern="0" cap="none" spc="0" normalizeH="0" baseline="0" noProof="0" dirty="0">
              <a:ln>
                <a:noFill/>
              </a:ln>
              <a:solidFill>
                <a:srgbClr val="002060"/>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357000B-27DB-EC62-04BC-71256DEE283C}"/>
              </a:ext>
            </a:extLst>
          </p:cNvPr>
          <p:cNvSpPr/>
          <p:nvPr/>
        </p:nvSpPr>
        <p:spPr>
          <a:xfrm>
            <a:off x="6188631" y="3749850"/>
            <a:ext cx="4633329" cy="2585323"/>
          </a:xfrm>
          <a:prstGeom prst="rect">
            <a:avLst/>
          </a:prstGeom>
          <a:noFill/>
          <a:ln w="19050" cap="flat" cmpd="sng" algn="ctr">
            <a:noFill/>
            <a:prstDash val="solid"/>
            <a:miter lim="800000"/>
          </a:ln>
          <a:effectLst/>
        </p:spPr>
        <p:txBody>
          <a:bodyPr wrap="square">
            <a:spAutoFit/>
          </a:bodyPr>
          <a:lstStyle/>
          <a:p>
            <a:pPr lvl="0" algn="just" defTabSz="914400"/>
            <a:r>
              <a:rPr lang="en-GB" i="1" kern="0" dirty="0">
                <a:solidFill>
                  <a:srgbClr val="002060"/>
                </a:solidFill>
                <a:latin typeface="Avenir Next LT Pro"/>
              </a:rPr>
              <a:t>“You're out of school, and then there’s nothing. And so, you might find that actually there's a huge drop off in how well an autistic child is doing actually at that point of transition to adult services. And maybe that's a period of vulnerability as well, because they fall out the other end and they've got even less kind of framework or protection.”</a:t>
            </a:r>
            <a:endParaRPr kumimoji="0" lang="en-GB" sz="1800" b="0" i="1" u="none" strike="noStrike" kern="0" cap="none" spc="0" normalizeH="0" baseline="0" noProof="0" dirty="0">
              <a:ln>
                <a:noFill/>
              </a:ln>
              <a:solidFill>
                <a:srgbClr val="002060"/>
              </a:solidFill>
              <a:effectLst/>
              <a:uLnTx/>
              <a:uFillTx/>
              <a:latin typeface="Avenir Next LT Pro"/>
            </a:endParaRPr>
          </a:p>
        </p:txBody>
      </p:sp>
    </p:spTree>
    <p:extLst>
      <p:ext uri="{BB962C8B-B14F-4D97-AF65-F5344CB8AC3E}">
        <p14:creationId xmlns:p14="http://schemas.microsoft.com/office/powerpoint/2010/main" val="17803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type="lt">
                                    <p:tmAbs val="10"/>
                                  </p:iterate>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par>
                                <p:cTn id="38" presetID="10" presetClass="exit" presetSubtype="0" fill="hold" grpId="1" nodeType="withEffect">
                                  <p:stCondLst>
                                    <p:cond delay="0"/>
                                  </p:stCondLst>
                                  <p:iterate type="lt">
                                    <p:tmPct val="0"/>
                                  </p:iterate>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iterate type="lt">
                                    <p:tmAbs val="10"/>
                                  </p:iterate>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6288A-BD91-BE00-10F9-16165D170BF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DD850-25A4-54BD-BB3E-44A902E36F4B}"/>
              </a:ext>
            </a:extLst>
          </p:cNvPr>
          <p:cNvSpPr>
            <a:spLocks noGrp="1"/>
          </p:cNvSpPr>
          <p:nvPr>
            <p:ph type="title"/>
          </p:nvPr>
        </p:nvSpPr>
        <p:spPr>
          <a:xfrm>
            <a:off x="964788" y="804333"/>
            <a:ext cx="3391900" cy="5249334"/>
          </a:xfrm>
        </p:spPr>
        <p:txBody>
          <a:bodyPr>
            <a:normAutofit/>
          </a:bodyPr>
          <a:lstStyle/>
          <a:p>
            <a:pPr algn="r"/>
            <a:r>
              <a:rPr lang="en-GB" dirty="0"/>
              <a:t>8. Complex Needs and Comorbidities</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8DAB1F-1AD6-8F5B-4D5E-C9D6A90F649D}"/>
              </a:ext>
            </a:extLst>
          </p:cNvPr>
          <p:cNvSpPr>
            <a:spLocks noGrp="1"/>
          </p:cNvSpPr>
          <p:nvPr>
            <p:ph idx="1"/>
          </p:nvPr>
        </p:nvSpPr>
        <p:spPr>
          <a:xfrm>
            <a:off x="4999330" y="804333"/>
            <a:ext cx="6257721" cy="5249334"/>
          </a:xfrm>
        </p:spPr>
        <p:txBody>
          <a:bodyPr anchor="ctr">
            <a:normAutofit/>
          </a:bodyPr>
          <a:lstStyle/>
          <a:p>
            <a:pPr marL="0" indent="0">
              <a:buNone/>
            </a:pPr>
            <a:r>
              <a:rPr lang="en-GB" b="1" dirty="0"/>
              <a:t>Questions to consider:</a:t>
            </a:r>
          </a:p>
          <a:p>
            <a:pPr>
              <a:buFont typeface="Arial" panose="020B0604020202020204" pitchFamily="34" charset="0"/>
              <a:buChar char="•"/>
            </a:pPr>
            <a:r>
              <a:rPr lang="en-GB" dirty="0"/>
              <a:t>Do additional mental health difficulties or life stressors contribute to feelings of isolation, hopelessness, threat, and/or grievance? </a:t>
            </a:r>
          </a:p>
          <a:p>
            <a:pPr>
              <a:buFont typeface="Arial" panose="020B0604020202020204" pitchFamily="34" charset="0"/>
              <a:buChar char="•"/>
            </a:pPr>
            <a:r>
              <a:rPr lang="en-GB" dirty="0"/>
              <a:t>Does engaging in risky behaviours or interests help to soothe distress associated with mental health difficulties and life stressors?</a:t>
            </a:r>
          </a:p>
        </p:txBody>
      </p:sp>
    </p:spTree>
    <p:extLst>
      <p:ext uri="{BB962C8B-B14F-4D97-AF65-F5344CB8AC3E}">
        <p14:creationId xmlns:p14="http://schemas.microsoft.com/office/powerpoint/2010/main" val="104639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F51510-24C8-AB35-E5F2-0C1CC345EC6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D35197-A279-C3F5-7AD9-6BF4ABDD3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46801-D3B5-9589-9EC4-50B7DA599E61}"/>
              </a:ext>
            </a:extLst>
          </p:cNvPr>
          <p:cNvSpPr>
            <a:spLocks noGrp="1"/>
          </p:cNvSpPr>
          <p:nvPr>
            <p:ph type="title"/>
          </p:nvPr>
        </p:nvSpPr>
        <p:spPr>
          <a:xfrm>
            <a:off x="859536" y="804333"/>
            <a:ext cx="3497152" cy="5249334"/>
          </a:xfrm>
        </p:spPr>
        <p:txBody>
          <a:bodyPr>
            <a:normAutofit/>
          </a:bodyPr>
          <a:lstStyle/>
          <a:p>
            <a:pPr algn="r"/>
            <a:r>
              <a:rPr lang="en-GB" dirty="0"/>
              <a:t>8. Complex Needs and Comorbidities:</a:t>
            </a:r>
            <a:br>
              <a:rPr lang="en-GB" dirty="0"/>
            </a:br>
            <a:r>
              <a:rPr lang="en-GB" dirty="0"/>
              <a:t>ADHD</a:t>
            </a:r>
          </a:p>
        </p:txBody>
      </p:sp>
      <p:cxnSp>
        <p:nvCxnSpPr>
          <p:cNvPr id="10" name="Straight Connector 9">
            <a:extLst>
              <a:ext uri="{FF2B5EF4-FFF2-40B4-BE49-F238E27FC236}">
                <a16:creationId xmlns:a16="http://schemas.microsoft.com/office/drawing/2014/main" id="{853FBF96-3ADF-C947-403F-04C4FD3782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50C9D5-284B-1363-0D9A-79C8742525C1}"/>
              </a:ext>
            </a:extLst>
          </p:cNvPr>
          <p:cNvSpPr>
            <a:spLocks noGrp="1"/>
          </p:cNvSpPr>
          <p:nvPr>
            <p:ph idx="1"/>
          </p:nvPr>
        </p:nvSpPr>
        <p:spPr>
          <a:xfrm>
            <a:off x="4999330" y="804333"/>
            <a:ext cx="6257721" cy="5249334"/>
          </a:xfrm>
        </p:spPr>
        <p:txBody>
          <a:bodyPr anchor="ctr">
            <a:normAutofit/>
          </a:bodyPr>
          <a:lstStyle/>
          <a:p>
            <a:r>
              <a:rPr lang="en-GB" b="1" dirty="0"/>
              <a:t>Questions to consider:</a:t>
            </a:r>
          </a:p>
          <a:p>
            <a:pPr>
              <a:buFont typeface="Arial" panose="020B0604020202020204" pitchFamily="34" charset="0"/>
              <a:buChar char="•"/>
            </a:pPr>
            <a:r>
              <a:rPr lang="en-GB" dirty="0"/>
              <a:t>Does impulsive, reckless, or risk-taking behaviour play a role in behaviours of concern (e.g., accessing extreme content, sharing extreme views, violence)? </a:t>
            </a:r>
          </a:p>
          <a:p>
            <a:pPr>
              <a:buFont typeface="Arial" panose="020B0604020202020204" pitchFamily="34" charset="0"/>
              <a:buChar char="•"/>
            </a:pPr>
            <a:r>
              <a:rPr lang="en-GB" dirty="0"/>
              <a:t>What rewards (e.g., sensory, novelty, interest) does extremism engagement provide for the individual? </a:t>
            </a:r>
          </a:p>
          <a:p>
            <a:pPr>
              <a:buFont typeface="Arial" panose="020B0604020202020204" pitchFamily="34" charset="0"/>
              <a:buChar char="•"/>
            </a:pPr>
            <a:r>
              <a:rPr lang="en-GB" dirty="0"/>
              <a:t>Does the individual switch between or seek several different risky interests, ideologies, or groups? </a:t>
            </a:r>
          </a:p>
        </p:txBody>
      </p:sp>
    </p:spTree>
    <p:extLst>
      <p:ext uri="{BB962C8B-B14F-4D97-AF65-F5344CB8AC3E}">
        <p14:creationId xmlns:p14="http://schemas.microsoft.com/office/powerpoint/2010/main" val="214805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10DA6-BD49-E5EE-DEE5-9C6F79F2C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014FA-17F7-D2D5-25AF-FE105BB8E0E0}"/>
              </a:ext>
            </a:extLst>
          </p:cNvPr>
          <p:cNvSpPr>
            <a:spLocks noGrp="1"/>
          </p:cNvSpPr>
          <p:nvPr>
            <p:ph type="title"/>
          </p:nvPr>
        </p:nvSpPr>
        <p:spPr/>
        <p:txBody>
          <a:bodyPr/>
          <a:lstStyle/>
          <a:p>
            <a:r>
              <a:rPr lang="en-GB" dirty="0"/>
              <a:t>Protective Factors</a:t>
            </a:r>
          </a:p>
        </p:txBody>
      </p:sp>
      <p:sp>
        <p:nvSpPr>
          <p:cNvPr id="3" name="Content Placeholder 2">
            <a:extLst>
              <a:ext uri="{FF2B5EF4-FFF2-40B4-BE49-F238E27FC236}">
                <a16:creationId xmlns:a16="http://schemas.microsoft.com/office/drawing/2014/main" id="{40262512-491D-2ADE-D4D7-73790312A45A}"/>
              </a:ext>
            </a:extLst>
          </p:cNvPr>
          <p:cNvSpPr>
            <a:spLocks noGrp="1"/>
          </p:cNvSpPr>
          <p:nvPr>
            <p:ph idx="1"/>
          </p:nvPr>
        </p:nvSpPr>
        <p:spPr>
          <a:xfrm>
            <a:off x="1024128" y="2286000"/>
            <a:ext cx="4979243" cy="4023360"/>
          </a:xfrm>
        </p:spPr>
        <p:txBody>
          <a:bodyPr/>
          <a:lstStyle/>
          <a:p>
            <a:pPr marL="285750" indent="-285750">
              <a:buFont typeface="Arial" panose="020B0604020202020204" pitchFamily="34" charset="0"/>
              <a:buChar char="•"/>
            </a:pPr>
            <a:r>
              <a:rPr lang="en-GB" sz="2000" dirty="0"/>
              <a:t>Availability of multi-agency support</a:t>
            </a:r>
          </a:p>
          <a:p>
            <a:pPr marL="285750" indent="-285750">
              <a:buFont typeface="Arial" panose="020B0604020202020204" pitchFamily="34" charset="0"/>
              <a:buChar char="•"/>
            </a:pPr>
            <a:r>
              <a:rPr lang="en-GB" sz="2000" dirty="0"/>
              <a:t>Alternative interests/offshoots</a:t>
            </a:r>
          </a:p>
          <a:p>
            <a:pPr marL="285750" indent="-285750">
              <a:buFont typeface="Arial" panose="020B0604020202020204" pitchFamily="34" charset="0"/>
              <a:buChar char="•"/>
            </a:pPr>
            <a:r>
              <a:rPr lang="en-GB" sz="2000" dirty="0"/>
              <a:t>Cognitive rigidity/need for structure</a:t>
            </a:r>
          </a:p>
          <a:p>
            <a:pPr marL="285750" indent="-285750">
              <a:buFont typeface="Arial" panose="020B0604020202020204" pitchFamily="34" charset="0"/>
              <a:buChar char="•"/>
            </a:pPr>
            <a:r>
              <a:rPr lang="en-GB" sz="2000" dirty="0"/>
              <a:t>Healthy relationships</a:t>
            </a:r>
          </a:p>
          <a:p>
            <a:pPr marL="285750" indent="-285750">
              <a:buFont typeface="Arial" panose="020B0604020202020204" pitchFamily="34" charset="0"/>
              <a:buChar char="•"/>
            </a:pPr>
            <a:r>
              <a:rPr lang="en-GB" sz="2000" dirty="0"/>
              <a:t>In SOME cases – lack of intent/capability</a:t>
            </a:r>
          </a:p>
          <a:p>
            <a:pPr marL="285750" indent="-285750">
              <a:buFont typeface="Arial" panose="020B0604020202020204" pitchFamily="34" charset="0"/>
              <a:buChar char="•"/>
            </a:pPr>
            <a:r>
              <a:rPr lang="en-GB" sz="2000" dirty="0"/>
              <a:t>Leakage</a:t>
            </a:r>
          </a:p>
        </p:txBody>
      </p:sp>
      <p:sp>
        <p:nvSpPr>
          <p:cNvPr id="7" name="Rectangle 6">
            <a:extLst>
              <a:ext uri="{FF2B5EF4-FFF2-40B4-BE49-F238E27FC236}">
                <a16:creationId xmlns:a16="http://schemas.microsoft.com/office/drawing/2014/main" id="{DBB622AB-AEFA-B2D5-9EDF-F6CE2AE6E569}"/>
              </a:ext>
            </a:extLst>
          </p:cNvPr>
          <p:cNvSpPr/>
          <p:nvPr/>
        </p:nvSpPr>
        <p:spPr>
          <a:xfrm>
            <a:off x="6188631" y="1713928"/>
            <a:ext cx="5229384" cy="1477328"/>
          </a:xfrm>
          <a:prstGeom prst="rect">
            <a:avLst/>
          </a:prstGeom>
          <a:noFill/>
          <a:ln w="19050" cap="flat" cmpd="sng" algn="ctr">
            <a:noFill/>
            <a:prstDash val="solid"/>
            <a:miter lim="800000"/>
          </a:ln>
          <a:effectLst/>
        </p:spPr>
        <p:txBody>
          <a:bodyPr wrap="square">
            <a:spAutoFit/>
          </a:bodyPr>
          <a:lstStyle/>
          <a:p>
            <a:pPr lvl="0" algn="just" defTabSz="914400">
              <a:spcAft>
                <a:spcPts val="1600"/>
              </a:spcAft>
              <a:defRPr/>
            </a:pPr>
            <a:r>
              <a:rPr lang="en-GB" i="1" kern="0" dirty="0">
                <a:solidFill>
                  <a:srgbClr val="002060"/>
                </a:solidFill>
                <a:latin typeface="Avenir Next LT Pro"/>
              </a:rPr>
              <a:t>“That person is willing to be highly dedicated to something. So safe offshoots – the potential for that individual to pursue that interest in a slightly different way that’s just as fulfilling to them – and how we help them to do that." </a:t>
            </a:r>
          </a:p>
        </p:txBody>
      </p:sp>
      <p:sp>
        <p:nvSpPr>
          <p:cNvPr id="9" name="Rectangle 8">
            <a:extLst>
              <a:ext uri="{FF2B5EF4-FFF2-40B4-BE49-F238E27FC236}">
                <a16:creationId xmlns:a16="http://schemas.microsoft.com/office/drawing/2014/main" id="{DE9128E4-E62D-EF1F-E91E-73610F853835}"/>
              </a:ext>
            </a:extLst>
          </p:cNvPr>
          <p:cNvSpPr/>
          <p:nvPr/>
        </p:nvSpPr>
        <p:spPr>
          <a:xfrm>
            <a:off x="6188631" y="4297680"/>
            <a:ext cx="4633329" cy="1754326"/>
          </a:xfrm>
          <a:prstGeom prst="rect">
            <a:avLst/>
          </a:prstGeom>
          <a:noFill/>
          <a:ln w="19050" cap="flat" cmpd="sng" algn="ctr">
            <a:noFill/>
            <a:prstDash val="solid"/>
            <a:miter lim="800000"/>
          </a:ln>
          <a:effectLst/>
        </p:spPr>
        <p:txBody>
          <a:bodyPr wrap="square">
            <a:spAutoFit/>
          </a:bodyPr>
          <a:lstStyle/>
          <a:p>
            <a:pPr lvl="0" algn="just" defTabSz="914400"/>
            <a:r>
              <a:rPr lang="en-GB" i="1" kern="0" dirty="0">
                <a:solidFill>
                  <a:srgbClr val="002060"/>
                </a:solidFill>
                <a:latin typeface="Avenir Next LT Pro"/>
              </a:rPr>
              <a:t>“…a willingness to be quite open with people working with them – could be seen as being blunt or direct …this can be very useful, that’s a strength…you can get good insight into what’s going on when they’re honest about that behaviour.”</a:t>
            </a:r>
          </a:p>
        </p:txBody>
      </p:sp>
    </p:spTree>
    <p:extLst>
      <p:ext uri="{BB962C8B-B14F-4D97-AF65-F5344CB8AC3E}">
        <p14:creationId xmlns:p14="http://schemas.microsoft.com/office/powerpoint/2010/main" val="41621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type="lt">
                                    <p:tmAbs val="10"/>
                                  </p:iterate>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iterate type="lt">
                                    <p:tmAbs val="10"/>
                                  </p:iterate>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DF80-A67D-0D5D-747D-C87AF25E6C6A}"/>
              </a:ext>
            </a:extLst>
          </p:cNvPr>
          <p:cNvSpPr>
            <a:spLocks noGrp="1"/>
          </p:cNvSpPr>
          <p:nvPr>
            <p:ph type="title"/>
          </p:nvPr>
        </p:nvSpPr>
        <p:spPr/>
        <p:txBody>
          <a:bodyPr/>
          <a:lstStyle/>
          <a:p>
            <a:r>
              <a:rPr lang="en-GB"/>
              <a:t>Conclusions: Enhancing Resilience &amp; Considerations for Practice</a:t>
            </a:r>
            <a:endParaRPr lang="en-GB" dirty="0"/>
          </a:p>
        </p:txBody>
      </p:sp>
      <p:sp>
        <p:nvSpPr>
          <p:cNvPr id="3" name="Content Placeholder 2">
            <a:extLst>
              <a:ext uri="{FF2B5EF4-FFF2-40B4-BE49-F238E27FC236}">
                <a16:creationId xmlns:a16="http://schemas.microsoft.com/office/drawing/2014/main" id="{2AB3C059-9765-940B-948C-4B02D930EF88}"/>
              </a:ext>
            </a:extLst>
          </p:cNvPr>
          <p:cNvSpPr>
            <a:spLocks noGrp="1"/>
          </p:cNvSpPr>
          <p:nvPr>
            <p:ph idx="1"/>
          </p:nvPr>
        </p:nvSpPr>
        <p:spPr/>
        <p:txBody>
          <a:bodyPr>
            <a:normAutofit/>
          </a:bodyPr>
          <a:lstStyle/>
          <a:p>
            <a:pPr marL="91440" marR="0" lvl="0" indent="-9144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en-GB" sz="2400">
                <a:solidFill>
                  <a:sysClr val="windowText" lastClr="000000"/>
                </a:solidFill>
                <a:latin typeface="Tw Cen MT" panose="020B0602020104020603"/>
              </a:rPr>
              <a:t> Neurodivergent features do not directly </a:t>
            </a:r>
            <a:r>
              <a:rPr lang="en-GB" sz="2400" b="1">
                <a:solidFill>
                  <a:sysClr val="windowText" lastClr="000000"/>
                </a:solidFill>
                <a:latin typeface="Tw Cen MT" panose="020B0602020104020603"/>
              </a:rPr>
              <a:t>cause </a:t>
            </a:r>
            <a:r>
              <a:rPr lang="en-GB" sz="2400">
                <a:solidFill>
                  <a:sysClr val="windowText" lastClr="000000"/>
                </a:solidFill>
                <a:latin typeface="Tw Cen MT" panose="020B0602020104020603"/>
              </a:rPr>
              <a:t>risk</a:t>
            </a:r>
          </a:p>
          <a:p>
            <a:pPr marL="91440" marR="0" lvl="0" indent="-9144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en-GB" sz="2400">
                <a:solidFill>
                  <a:sysClr val="windowText" lastClr="000000"/>
                </a:solidFill>
                <a:latin typeface="Tw Cen MT" panose="020B0602020104020603"/>
              </a:rPr>
              <a:t> Context for push and pull factors, may exacerbate vulnerabilities</a:t>
            </a:r>
          </a:p>
          <a:p>
            <a:pPr>
              <a:buFont typeface="Arial" panose="020B0604020202020204" pitchFamily="34" charset="0"/>
              <a:buChar char="•"/>
              <a:defRPr/>
            </a:pPr>
            <a:r>
              <a:rPr lang="en-GB" sz="2400">
                <a:solidFill>
                  <a:sysClr val="windowText" lastClr="000000"/>
                </a:solidFill>
              </a:rPr>
              <a:t> Tailored assessments and interventions</a:t>
            </a:r>
          </a:p>
          <a:p>
            <a:pPr>
              <a:buFont typeface="Arial" panose="020B0604020202020204" pitchFamily="34" charset="0"/>
              <a:buChar char="•"/>
              <a:defRPr/>
            </a:pPr>
            <a:r>
              <a:rPr lang="en-GB" sz="2400">
                <a:solidFill>
                  <a:sysClr val="windowText" lastClr="000000"/>
                </a:solidFill>
              </a:rPr>
              <a:t> Neurodivergent-friendly approaches</a:t>
            </a:r>
          </a:p>
          <a:p>
            <a:pPr marL="91440" marR="0" lvl="0" indent="-9144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en-GB" sz="2400">
                <a:solidFill>
                  <a:sysClr val="windowText" lastClr="000000"/>
                </a:solidFill>
                <a:latin typeface="Tw Cen MT" panose="020B0602020104020603"/>
              </a:rPr>
              <a:t> Harnessing protective factors</a:t>
            </a:r>
          </a:p>
          <a:p>
            <a:pPr>
              <a:buFont typeface="Arial" panose="020B0604020202020204" pitchFamily="34" charset="0"/>
              <a:buChar char="•"/>
            </a:pPr>
            <a:r>
              <a:rPr lang="en-GB" sz="2400">
                <a:solidFill>
                  <a:sysClr val="windowText" lastClr="000000"/>
                </a:solidFill>
                <a:latin typeface="Tw Cen MT" panose="020B0602020104020603"/>
              </a:rPr>
              <a:t> Systemic factors (e.g., school, family, diagnostic support, multi-agency approaches)</a:t>
            </a:r>
            <a:endParaRPr lang="en-GB" sz="2400" dirty="0">
              <a:solidFill>
                <a:sysClr val="windowText" lastClr="000000"/>
              </a:solidFill>
              <a:latin typeface="Tw Cen MT" panose="020B0602020104020603"/>
            </a:endParaRPr>
          </a:p>
        </p:txBody>
      </p:sp>
    </p:spTree>
    <p:extLst>
      <p:ext uri="{BB962C8B-B14F-4D97-AF65-F5344CB8AC3E}">
        <p14:creationId xmlns:p14="http://schemas.microsoft.com/office/powerpoint/2010/main" val="318126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7" name="Straight Connector 16">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3D45596-EA0E-4DD4-956D-80389BE0D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08A59-43F0-D24D-602C-53E04A92CA5D}"/>
              </a:ext>
            </a:extLst>
          </p:cNvPr>
          <p:cNvSpPr>
            <a:spLocks noGrp="1"/>
          </p:cNvSpPr>
          <p:nvPr>
            <p:ph type="title"/>
          </p:nvPr>
        </p:nvSpPr>
        <p:spPr>
          <a:xfrm>
            <a:off x="457199" y="4960137"/>
            <a:ext cx="8105775" cy="1463040"/>
          </a:xfrm>
        </p:spPr>
        <p:txBody>
          <a:bodyPr vert="horz" lIns="91440" tIns="45720" rIns="91440" bIns="45720" rtlCol="0" anchor="ctr">
            <a:normAutofit/>
          </a:bodyPr>
          <a:lstStyle/>
          <a:p>
            <a:pPr>
              <a:lnSpc>
                <a:spcPct val="100000"/>
              </a:lnSpc>
              <a:spcBef>
                <a:spcPts val="0"/>
              </a:spcBef>
              <a:spcAft>
                <a:spcPts val="200"/>
              </a:spcAft>
              <a:buClr>
                <a:srgbClr val="1CADE4"/>
              </a:buClr>
              <a:buSzPct val="100000"/>
              <a:defRPr/>
            </a:pPr>
            <a:r>
              <a:rPr lang="en-GB" sz="2000" cap="none" spc="0" dirty="0">
                <a:solidFill>
                  <a:prstClr val="black"/>
                </a:solidFill>
                <a:latin typeface="Tw Cen MT" panose="020B0602020104020603"/>
                <a:ea typeface="+mn-ea"/>
                <a:cs typeface="+mn-cs"/>
              </a:rPr>
              <a:t>Resources and further reading:</a:t>
            </a:r>
            <a:br>
              <a:rPr kumimoji="0" lang="en-GB" sz="2000" b="0" i="0" u="none" strike="noStrike" kern="1200" cap="none" spc="0" normalizeH="0" baseline="0" noProof="0" dirty="0">
                <a:ln>
                  <a:noFill/>
                </a:ln>
                <a:solidFill>
                  <a:prstClr val="black"/>
                </a:solidFill>
                <a:effectLst/>
                <a:uLnTx/>
                <a:uFillTx/>
                <a:latin typeface="Tw Cen MT" panose="020B0602020104020603"/>
                <a:ea typeface="+mn-ea"/>
                <a:cs typeface="+mn-cs"/>
                <a:hlinkClick r:id="rId2"/>
              </a:rPr>
            </a:br>
            <a:r>
              <a:rPr kumimoji="0" lang="en-GB" sz="2000" b="0" i="0" u="none" strike="noStrike" kern="1200" cap="none" spc="0" normalizeH="0" baseline="0" noProof="0" dirty="0">
                <a:ln>
                  <a:noFill/>
                </a:ln>
                <a:solidFill>
                  <a:prstClr val="black"/>
                </a:solidFill>
                <a:effectLst/>
                <a:uLnTx/>
                <a:uFillTx/>
                <a:latin typeface="Tw Cen MT" panose="020B0602020104020603"/>
                <a:ea typeface="+mn-ea"/>
                <a:cs typeface="+mn-cs"/>
                <a:hlinkClick r:id="rId2"/>
              </a:rPr>
              <a:t>https://crestresearch.ac.uk/projects/practice-consolidation-and-assessment/</a:t>
            </a:r>
            <a:r>
              <a:rPr kumimoji="0" lang="en-GB" sz="2000" b="0" i="0" u="none" strike="noStrike" kern="1200" cap="none" spc="0" normalizeH="0" baseline="0" noProof="0" dirty="0">
                <a:ln>
                  <a:noFill/>
                </a:ln>
                <a:solidFill>
                  <a:prstClr val="black"/>
                </a:solidFill>
                <a:effectLst/>
                <a:uLnTx/>
                <a:uFillTx/>
                <a:latin typeface="Tw Cen MT" panose="020B0602020104020603"/>
                <a:ea typeface="+mn-ea"/>
                <a:cs typeface="+mn-cs"/>
              </a:rPr>
              <a:t> </a:t>
            </a:r>
            <a:endParaRPr kumimoji="0" lang="en-US" sz="1800" b="0" i="0" u="none" strike="noStrike" kern="1200" cap="none" spc="0" normalizeH="0" baseline="0" noProof="0" dirty="0">
              <a:ln>
                <a:noFill/>
              </a:ln>
              <a:solidFill>
                <a:prstClr val="black">
                  <a:lumMod val="95000"/>
                  <a:lumOff val="5000"/>
                </a:prstClr>
              </a:solidFill>
              <a:effectLst/>
              <a:uLnTx/>
              <a:uFillTx/>
              <a:latin typeface="Tw Cen MT" panose="020B0602020104020603"/>
              <a:ea typeface="+mn-ea"/>
              <a:cs typeface="+mn-cs"/>
            </a:endParaRPr>
          </a:p>
        </p:txBody>
      </p:sp>
      <p:pic>
        <p:nvPicPr>
          <p:cNvPr id="7" name="Content Placeholder 6" descr="A screenshot of a web page&#10;&#10;AI-generated content may be incorrect.">
            <a:extLst>
              <a:ext uri="{FF2B5EF4-FFF2-40B4-BE49-F238E27FC236}">
                <a16:creationId xmlns:a16="http://schemas.microsoft.com/office/drawing/2014/main" id="{B208F06B-2D90-D1A8-2D50-8F68E4E95E8C}"/>
              </a:ext>
            </a:extLst>
          </p:cNvPr>
          <p:cNvPicPr>
            <a:picLocks noGrp="1" noChangeAspect="1"/>
          </p:cNvPicPr>
          <p:nvPr>
            <p:ph idx="1"/>
          </p:nvPr>
        </p:nvPicPr>
        <p:blipFill>
          <a:blip r:embed="rId3"/>
          <a:srcRect t="8334" b="14216"/>
          <a:stretch/>
        </p:blipFill>
        <p:spPr>
          <a:xfrm>
            <a:off x="634276" y="640080"/>
            <a:ext cx="10917644" cy="3931920"/>
          </a:xfrm>
          <a:prstGeom prst="rect">
            <a:avLst/>
          </a:prstGeom>
        </p:spPr>
      </p:pic>
      <p:cxnSp>
        <p:nvCxnSpPr>
          <p:cNvPr id="21" name="Straight Connector 20">
            <a:extLst>
              <a:ext uri="{FF2B5EF4-FFF2-40B4-BE49-F238E27FC236}">
                <a16:creationId xmlns:a16="http://schemas.microsoft.com/office/drawing/2014/main" id="{8E6A78A1-C775-42C8-9A7B-6998977BCB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AA10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DFA7108-90DB-CF06-7A61-3172DCEA5E94}"/>
              </a:ext>
            </a:extLst>
          </p:cNvPr>
          <p:cNvSpPr txBox="1">
            <a:spLocks/>
          </p:cNvSpPr>
          <p:nvPr/>
        </p:nvSpPr>
        <p:spPr>
          <a:xfrm>
            <a:off x="8562974" y="4960136"/>
            <a:ext cx="3171827"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mj-lt"/>
                <a:ea typeface="+mj-ea"/>
                <a:cs typeface="+mj-cs"/>
              </a:defRPr>
            </a:lvl1pPr>
          </a:lstStyle>
          <a:p>
            <a:pPr>
              <a:lnSpc>
                <a:spcPct val="100000"/>
              </a:lnSpc>
              <a:spcBef>
                <a:spcPts val="0"/>
              </a:spcBef>
              <a:spcAft>
                <a:spcPts val="200"/>
              </a:spcAft>
              <a:buClr>
                <a:srgbClr val="1CADE4"/>
              </a:buClr>
              <a:buSzPct val="100000"/>
              <a:buFont typeface="Tw Cen MT" panose="020B0602020104020603" pitchFamily="34" charset="0"/>
              <a:buNone/>
              <a:defRPr/>
            </a:pPr>
            <a:r>
              <a:rPr lang="en-GB" sz="2000" cap="none" spc="0" dirty="0">
                <a:solidFill>
                  <a:prstClr val="black"/>
                </a:solidFill>
                <a:latin typeface="Tw Cen MT" panose="020B0602020104020603"/>
                <a:ea typeface="+mn-ea"/>
                <a:cs typeface="+mn-cs"/>
              </a:rPr>
              <a:t>Contact:</a:t>
            </a:r>
          </a:p>
          <a:p>
            <a:pPr>
              <a:lnSpc>
                <a:spcPct val="100000"/>
              </a:lnSpc>
              <a:spcBef>
                <a:spcPts val="0"/>
              </a:spcBef>
              <a:spcAft>
                <a:spcPts val="200"/>
              </a:spcAft>
              <a:buClr>
                <a:srgbClr val="1CADE4"/>
              </a:buClr>
              <a:buSzPct val="100000"/>
              <a:buFont typeface="Tw Cen MT" panose="020B0602020104020603" pitchFamily="34" charset="0"/>
              <a:buNone/>
              <a:defRPr/>
            </a:pPr>
            <a:r>
              <a:rPr lang="en-GB" sz="2000" cap="none" spc="0" dirty="0">
                <a:solidFill>
                  <a:prstClr val="black"/>
                </a:solidFill>
                <a:latin typeface="Tw Cen MT" panose="020B0602020104020603"/>
                <a:ea typeface="+mn-ea"/>
                <a:cs typeface="+mn-cs"/>
                <a:hlinkClick r:id="rId4"/>
              </a:rPr>
              <a:t>nadine.salman@ucl.ac.uk</a:t>
            </a:r>
            <a:r>
              <a:rPr lang="en-GB" sz="2000" cap="none" spc="0" dirty="0">
                <a:solidFill>
                  <a:prstClr val="black"/>
                </a:solidFill>
                <a:latin typeface="Tw Cen MT" panose="020B0602020104020603"/>
                <a:ea typeface="+mn-ea"/>
                <a:cs typeface="+mn-cs"/>
              </a:rPr>
              <a:t> </a:t>
            </a:r>
            <a:endParaRPr lang="en-US" sz="1800" cap="none" spc="0" dirty="0">
              <a:solidFill>
                <a:prstClr val="black">
                  <a:lumMod val="95000"/>
                  <a:lumOff val="5000"/>
                </a:prstClr>
              </a:solidFill>
              <a:latin typeface="Tw Cen MT" panose="020B0602020104020603"/>
              <a:ea typeface="+mn-ea"/>
              <a:cs typeface="+mn-cs"/>
            </a:endParaRPr>
          </a:p>
        </p:txBody>
      </p:sp>
    </p:spTree>
    <p:extLst>
      <p:ext uri="{BB962C8B-B14F-4D97-AF65-F5344CB8AC3E}">
        <p14:creationId xmlns:p14="http://schemas.microsoft.com/office/powerpoint/2010/main" val="3069081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logo&#10;&#10;Description automatically generated with low confidence">
            <a:extLst>
              <a:ext uri="{FF2B5EF4-FFF2-40B4-BE49-F238E27FC236}">
                <a16:creationId xmlns:a16="http://schemas.microsoft.com/office/drawing/2014/main" id="{79232245-AF3F-6DAE-6E4C-D5CDE3BB4CF8}"/>
              </a:ext>
            </a:extLst>
          </p:cNvPr>
          <p:cNvPicPr>
            <a:picLocks noChangeAspect="1"/>
          </p:cNvPicPr>
          <p:nvPr/>
        </p:nvPicPr>
        <p:blipFill>
          <a:blip r:embed="rId2"/>
          <a:stretch>
            <a:fillRect/>
          </a:stretch>
        </p:blipFill>
        <p:spPr>
          <a:xfrm>
            <a:off x="3526162" y="2272188"/>
            <a:ext cx="4493619" cy="1208394"/>
          </a:xfrm>
          <a:prstGeom prst="rect">
            <a:avLst/>
          </a:prstGeom>
        </p:spPr>
      </p:pic>
      <p:sp>
        <p:nvSpPr>
          <p:cNvPr id="8" name="TextBox 7">
            <a:extLst>
              <a:ext uri="{FF2B5EF4-FFF2-40B4-BE49-F238E27FC236}">
                <a16:creationId xmlns:a16="http://schemas.microsoft.com/office/drawing/2014/main" id="{6EBC92BC-4175-7D62-7EBB-78E75057A69F}"/>
              </a:ext>
            </a:extLst>
          </p:cNvPr>
          <p:cNvSpPr txBox="1"/>
          <p:nvPr/>
        </p:nvSpPr>
        <p:spPr>
          <a:xfrm>
            <a:off x="3200400" y="3546282"/>
            <a:ext cx="5744818" cy="1384995"/>
          </a:xfrm>
          <a:prstGeom prst="rect">
            <a:avLst/>
          </a:prstGeom>
          <a:noFill/>
        </p:spPr>
        <p:txBody>
          <a:bodyPr wrap="square" rtlCol="0">
            <a:spAutoFit/>
          </a:bodyPr>
          <a:lstStyle/>
          <a:p>
            <a:pPr algn="ctr"/>
            <a:r>
              <a:rPr lang="en-GB" sz="1200" b="0" i="0" dirty="0">
                <a:solidFill>
                  <a:srgbClr val="172B4D"/>
                </a:solidFill>
                <a:effectLst/>
              </a:rPr>
              <a:t>This research was funded by the Centre for Research and Evidence on Security Threats (CREST). CREST is funded by the UK’s Home Office and security and intelligence agencies to identify and produce social science that enhances their understanding of security threats and capacity to counter them. </a:t>
            </a:r>
            <a:br>
              <a:rPr lang="en-GB" sz="1200" b="0" i="0" dirty="0">
                <a:solidFill>
                  <a:srgbClr val="172B4D"/>
                </a:solidFill>
                <a:effectLst/>
              </a:rPr>
            </a:br>
            <a:br>
              <a:rPr lang="en-GB" sz="1200" b="0" i="0" dirty="0">
                <a:solidFill>
                  <a:srgbClr val="172B4D"/>
                </a:solidFill>
                <a:effectLst/>
              </a:rPr>
            </a:br>
            <a:r>
              <a:rPr lang="en-GB" sz="1200" b="0" i="0" dirty="0">
                <a:solidFill>
                  <a:srgbClr val="172B4D"/>
                </a:solidFill>
                <a:effectLst/>
              </a:rPr>
              <a:t>Its funding is administered by the Economic and Social Research Council (ESRC Award ES/</a:t>
            </a:r>
            <a:r>
              <a:rPr lang="en-GB" sz="1200" b="0" i="0" dirty="0" err="1">
                <a:solidFill>
                  <a:srgbClr val="172B4D"/>
                </a:solidFill>
                <a:effectLst/>
              </a:rPr>
              <a:t>V002775</a:t>
            </a:r>
            <a:r>
              <a:rPr lang="en-GB" sz="1200" b="0" i="0" dirty="0">
                <a:solidFill>
                  <a:srgbClr val="172B4D"/>
                </a:solidFill>
                <a:effectLst/>
              </a:rPr>
              <a:t>/1).</a:t>
            </a:r>
            <a:endParaRPr lang="en-GB" sz="1200" dirty="0"/>
          </a:p>
        </p:txBody>
      </p:sp>
    </p:spTree>
    <p:extLst>
      <p:ext uri="{BB962C8B-B14F-4D97-AF65-F5344CB8AC3E}">
        <p14:creationId xmlns:p14="http://schemas.microsoft.com/office/powerpoint/2010/main" val="8464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979B-55BF-4F8E-69E9-B18A45E1C80E}"/>
              </a:ext>
            </a:extLst>
          </p:cNvPr>
          <p:cNvSpPr>
            <a:spLocks noGrp="1"/>
          </p:cNvSpPr>
          <p:nvPr>
            <p:ph type="title"/>
          </p:nvPr>
        </p:nvSpPr>
        <p:spPr>
          <a:xfrm>
            <a:off x="1024128" y="585216"/>
            <a:ext cx="6066818" cy="1499616"/>
          </a:xfrm>
        </p:spPr>
        <p:txBody>
          <a:bodyPr>
            <a:normAutofit/>
          </a:bodyPr>
          <a:lstStyle/>
          <a:p>
            <a:r>
              <a:rPr lang="en-GB" dirty="0"/>
              <a:t>Neurodiversity: </a:t>
            </a:r>
            <a:br>
              <a:rPr lang="en-GB" dirty="0"/>
            </a:br>
            <a:r>
              <a:rPr lang="en-GB" dirty="0"/>
              <a:t>Some Definitions</a:t>
            </a:r>
          </a:p>
        </p:txBody>
      </p:sp>
      <p:sp>
        <p:nvSpPr>
          <p:cNvPr id="3" name="Content Placeholder 2">
            <a:extLst>
              <a:ext uri="{FF2B5EF4-FFF2-40B4-BE49-F238E27FC236}">
                <a16:creationId xmlns:a16="http://schemas.microsoft.com/office/drawing/2014/main" id="{70282DB1-F396-6088-B33D-D2926AB79D3A}"/>
              </a:ext>
            </a:extLst>
          </p:cNvPr>
          <p:cNvSpPr>
            <a:spLocks noGrp="1"/>
          </p:cNvSpPr>
          <p:nvPr>
            <p:ph idx="1"/>
          </p:nvPr>
        </p:nvSpPr>
        <p:spPr>
          <a:xfrm>
            <a:off x="753626" y="2084833"/>
            <a:ext cx="6561574" cy="4687756"/>
          </a:xfrm>
        </p:spPr>
        <p:txBody>
          <a:bodyPr>
            <a:normAutofit lnSpcReduction="10000"/>
          </a:bodyPr>
          <a:lstStyle/>
          <a:p>
            <a:pPr>
              <a:buFont typeface="Arial" panose="020B0604020202020204" pitchFamily="34" charset="0"/>
              <a:buChar char="•"/>
            </a:pPr>
            <a:r>
              <a:rPr lang="en-GB" sz="1600" b="1" dirty="0"/>
              <a:t>Neurodiversity: </a:t>
            </a:r>
            <a:r>
              <a:rPr lang="en-GB" sz="1600" dirty="0"/>
              <a:t>refers to the range of different ways of thinking (neurotypes)</a:t>
            </a:r>
          </a:p>
          <a:p>
            <a:pPr>
              <a:buFont typeface="Arial" panose="020B0604020202020204" pitchFamily="34" charset="0"/>
              <a:buChar char="•"/>
            </a:pPr>
            <a:r>
              <a:rPr lang="en-GB" sz="1600" b="1" dirty="0"/>
              <a:t>Neurodivergence: </a:t>
            </a:r>
            <a:r>
              <a:rPr lang="en-GB" sz="1600" dirty="0"/>
              <a:t>umbrella term for neurodevelopmental disorders</a:t>
            </a:r>
          </a:p>
          <a:p>
            <a:pPr lvl="1">
              <a:buFont typeface="Arial" panose="020B0604020202020204" pitchFamily="34" charset="0"/>
              <a:buChar char="•"/>
            </a:pPr>
            <a:r>
              <a:rPr lang="en-GB" sz="1600" dirty="0"/>
              <a:t>e.g., </a:t>
            </a:r>
            <a:r>
              <a:rPr lang="en-GB" sz="1600" dirty="0" err="1"/>
              <a:t>ASD</a:t>
            </a:r>
            <a:r>
              <a:rPr lang="en-GB" sz="1600" dirty="0"/>
              <a:t>, ADHD, learning difficulties and disabilities, developmental language disorders, tic disorders, and some acquired brain injuries (HM Inspectorate of Prisons et al., 2021)</a:t>
            </a:r>
          </a:p>
          <a:p>
            <a:pPr>
              <a:buFont typeface="Arial" panose="020B0604020202020204" pitchFamily="34" charset="0"/>
              <a:buChar char="•"/>
            </a:pPr>
            <a:r>
              <a:rPr lang="en-GB" sz="1600" b="1" dirty="0"/>
              <a:t>Autism Spectrum Disorder (</a:t>
            </a:r>
            <a:r>
              <a:rPr lang="en-GB" sz="1600" b="1" dirty="0" err="1"/>
              <a:t>ASD</a:t>
            </a:r>
            <a:r>
              <a:rPr lang="en-GB" sz="1600" b="1" dirty="0"/>
              <a:t>): </a:t>
            </a:r>
          </a:p>
          <a:p>
            <a:pPr lvl="1">
              <a:buFont typeface="Arial" panose="020B0604020202020204" pitchFamily="34" charset="0"/>
              <a:buChar char="•"/>
            </a:pPr>
            <a:r>
              <a:rPr lang="en-GB" sz="1600" dirty="0"/>
              <a:t>communication and interaction challenges</a:t>
            </a:r>
          </a:p>
          <a:p>
            <a:pPr lvl="1">
              <a:buFont typeface="Arial" panose="020B0604020202020204" pitchFamily="34" charset="0"/>
              <a:buChar char="•"/>
            </a:pPr>
            <a:r>
              <a:rPr lang="en-GB" sz="1600" dirty="0"/>
              <a:t>restricted, repetitive behavioural patterns (World Health Organisation, 2019)</a:t>
            </a:r>
          </a:p>
          <a:p>
            <a:pPr lvl="1">
              <a:buFont typeface="Arial" panose="020B0604020202020204" pitchFamily="34" charset="0"/>
              <a:buChar char="•"/>
            </a:pPr>
            <a:r>
              <a:rPr lang="en-GB" sz="1600" b="0" i="0" u="none" strike="noStrike" baseline="0" dirty="0"/>
              <a:t>may present different characteristics, facets, or symptoms, e.g., sensory under- or over-sensitivity, vivid fantasy and ideation, and differences in executive function and cognition (Al-Attar, 2019; National Autistic Society, 2023)</a:t>
            </a:r>
            <a:endParaRPr lang="en-GB" sz="1600" dirty="0"/>
          </a:p>
          <a:p>
            <a:pPr>
              <a:buFont typeface="Arial" panose="020B0604020202020204" pitchFamily="34" charset="0"/>
              <a:buChar char="•"/>
            </a:pPr>
            <a:r>
              <a:rPr lang="en-GB" sz="1600" b="1" dirty="0"/>
              <a:t>Attention Deficit Hyperactivity Disorder (ADHD): </a:t>
            </a:r>
          </a:p>
          <a:p>
            <a:pPr lvl="1">
              <a:buFont typeface="Arial" panose="020B0604020202020204" pitchFamily="34" charset="0"/>
              <a:buChar char="•"/>
            </a:pPr>
            <a:r>
              <a:rPr lang="en-GB" sz="1600" dirty="0"/>
              <a:t>inattention </a:t>
            </a:r>
          </a:p>
          <a:p>
            <a:pPr lvl="1">
              <a:buFont typeface="Arial" panose="020B0604020202020204" pitchFamily="34" charset="0"/>
              <a:buChar char="•"/>
            </a:pPr>
            <a:r>
              <a:rPr lang="en-GB" sz="1600" dirty="0"/>
              <a:t>hyperactivity-impulsivity (World Health Organisation, 2019)</a:t>
            </a:r>
          </a:p>
          <a:p>
            <a:pPr lvl="1">
              <a:buFont typeface="Arial" panose="020B0604020202020204" pitchFamily="34" charset="0"/>
              <a:buChar char="•"/>
            </a:pPr>
            <a:r>
              <a:rPr lang="en-GB" sz="1600" dirty="0"/>
              <a:t>some shared characteristics and symptoms with </a:t>
            </a:r>
            <a:r>
              <a:rPr lang="en-GB" sz="1600" dirty="0" err="1"/>
              <a:t>ASD</a:t>
            </a:r>
            <a:endParaRPr lang="en-GB" sz="1600" dirty="0"/>
          </a:p>
        </p:txBody>
      </p:sp>
      <p:pic>
        <p:nvPicPr>
          <p:cNvPr id="5" name="Picture 4" descr="Scan of a human brain in a neurology clinic">
            <a:extLst>
              <a:ext uri="{FF2B5EF4-FFF2-40B4-BE49-F238E27FC236}">
                <a16:creationId xmlns:a16="http://schemas.microsoft.com/office/drawing/2014/main" id="{6CEA34E9-9DC9-CD59-0C33-AF6B53631463}"/>
              </a:ext>
            </a:extLst>
          </p:cNvPr>
          <p:cNvPicPr>
            <a:picLocks noChangeAspect="1"/>
          </p:cNvPicPr>
          <p:nvPr/>
        </p:nvPicPr>
        <p:blipFill rotWithShape="1">
          <a:blip r:embed="rId2"/>
          <a:srcRect l="49259"/>
          <a:stretch/>
        </p:blipFill>
        <p:spPr>
          <a:xfrm>
            <a:off x="7552266" y="10"/>
            <a:ext cx="4639733" cy="6857990"/>
          </a:xfrm>
          <a:prstGeom prst="rect">
            <a:avLst/>
          </a:prstGeom>
        </p:spPr>
      </p:pic>
    </p:spTree>
    <p:extLst>
      <p:ext uri="{BB962C8B-B14F-4D97-AF65-F5344CB8AC3E}">
        <p14:creationId xmlns:p14="http://schemas.microsoft.com/office/powerpoint/2010/main" val="202417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0292-55CD-E900-3314-61CA3478FE2D}"/>
              </a:ext>
            </a:extLst>
          </p:cNvPr>
          <p:cNvSpPr>
            <a:spLocks noGrp="1"/>
          </p:cNvSpPr>
          <p:nvPr>
            <p:ph type="title"/>
          </p:nvPr>
        </p:nvSpPr>
        <p:spPr/>
        <p:txBody>
          <a:bodyPr/>
          <a:lstStyle/>
          <a:p>
            <a:r>
              <a:rPr lang="en-GB" dirty="0"/>
              <a:t>Our Research</a:t>
            </a:r>
          </a:p>
        </p:txBody>
      </p:sp>
      <p:sp>
        <p:nvSpPr>
          <p:cNvPr id="4" name="Text Placeholder 3">
            <a:extLst>
              <a:ext uri="{FF2B5EF4-FFF2-40B4-BE49-F238E27FC236}">
                <a16:creationId xmlns:a16="http://schemas.microsoft.com/office/drawing/2014/main" id="{FADE5B9E-A239-801C-7784-681D1EB46D35}"/>
              </a:ext>
            </a:extLst>
          </p:cNvPr>
          <p:cNvSpPr>
            <a:spLocks noGrp="1"/>
          </p:cNvSpPr>
          <p:nvPr>
            <p:ph type="body" idx="1"/>
          </p:nvPr>
        </p:nvSpPr>
        <p:spPr>
          <a:xfrm>
            <a:off x="839788" y="1885949"/>
            <a:ext cx="3436937" cy="619125"/>
          </a:xfrm>
          <a:ln>
            <a:solidFill>
              <a:schemeClr val="accent1"/>
            </a:solidFill>
          </a:ln>
        </p:spPr>
        <p:txBody>
          <a:bodyPr/>
          <a:lstStyle/>
          <a:p>
            <a:pPr algn="ctr"/>
            <a:r>
              <a:rPr lang="en-GB" dirty="0"/>
              <a:t>Systematic Review</a:t>
            </a:r>
          </a:p>
        </p:txBody>
      </p:sp>
      <p:sp>
        <p:nvSpPr>
          <p:cNvPr id="5" name="Content Placeholder 4">
            <a:extLst>
              <a:ext uri="{FF2B5EF4-FFF2-40B4-BE49-F238E27FC236}">
                <a16:creationId xmlns:a16="http://schemas.microsoft.com/office/drawing/2014/main" id="{91505835-4100-BD27-A6B1-52E71E5EB249}"/>
              </a:ext>
            </a:extLst>
          </p:cNvPr>
          <p:cNvSpPr>
            <a:spLocks noGrp="1"/>
          </p:cNvSpPr>
          <p:nvPr>
            <p:ph sz="half" idx="2"/>
          </p:nvPr>
        </p:nvSpPr>
        <p:spPr>
          <a:xfrm>
            <a:off x="839788" y="2505075"/>
            <a:ext cx="3436937" cy="3684588"/>
          </a:xfrm>
          <a:ln>
            <a:solidFill>
              <a:schemeClr val="accent1"/>
            </a:solidFill>
          </a:ln>
        </p:spPr>
        <p:txBody>
          <a:bodyPr>
            <a:normAutofit lnSpcReduction="10000"/>
          </a:bodyPr>
          <a:lstStyle/>
          <a:p>
            <a:pPr>
              <a:buFont typeface="Arial" panose="020B0604020202020204" pitchFamily="34" charset="0"/>
              <a:buChar char="•"/>
            </a:pPr>
            <a:r>
              <a:rPr lang="en-GB" dirty="0"/>
              <a:t>13 databases searched – academic publications &amp; grey literature in public domain </a:t>
            </a:r>
          </a:p>
          <a:p>
            <a:pPr>
              <a:buFont typeface="Arial" panose="020B0604020202020204" pitchFamily="34" charset="0"/>
              <a:buChar char="•"/>
            </a:pPr>
            <a:r>
              <a:rPr lang="en-GB" dirty="0"/>
              <a:t>Keyword search:</a:t>
            </a:r>
          </a:p>
          <a:p>
            <a:pPr marL="685800" lvl="1" indent="-457200">
              <a:buFont typeface="Arial" panose="020B0604020202020204" pitchFamily="34" charset="0"/>
              <a:buChar char="•"/>
            </a:pPr>
            <a:r>
              <a:rPr lang="en-GB" dirty="0"/>
              <a:t>Neurodivergence (e.g., Autism, ADHD); 10 terms</a:t>
            </a:r>
          </a:p>
          <a:p>
            <a:pPr marL="550926" lvl="1" indent="-285750" algn="ctr">
              <a:buFont typeface="Arial" panose="020B0604020202020204" pitchFamily="34" charset="0"/>
              <a:buChar char="•"/>
            </a:pPr>
            <a:r>
              <a:rPr lang="en-GB" dirty="0"/>
              <a:t>AND </a:t>
            </a:r>
          </a:p>
          <a:p>
            <a:pPr marL="685800" lvl="1" indent="-457200">
              <a:buFont typeface="Arial" panose="020B0604020202020204" pitchFamily="34" charset="0"/>
              <a:buChar char="•"/>
            </a:pPr>
            <a:r>
              <a:rPr lang="en-GB" dirty="0"/>
              <a:t>Behaviour of interest (e.g., Extremism, Terrorism); 45 terms</a:t>
            </a:r>
          </a:p>
          <a:p>
            <a:pPr>
              <a:buFont typeface="Arial" panose="020B0604020202020204" pitchFamily="34" charset="0"/>
              <a:buChar char="•"/>
            </a:pPr>
            <a:r>
              <a:rPr lang="en-GB" dirty="0"/>
              <a:t>58 papers included</a:t>
            </a:r>
          </a:p>
        </p:txBody>
      </p:sp>
      <p:sp>
        <p:nvSpPr>
          <p:cNvPr id="9" name="Text Placeholder 5">
            <a:extLst>
              <a:ext uri="{FF2B5EF4-FFF2-40B4-BE49-F238E27FC236}">
                <a16:creationId xmlns:a16="http://schemas.microsoft.com/office/drawing/2014/main" id="{D117A2F2-5B8D-36F0-E808-7642A1BB51EA}"/>
              </a:ext>
            </a:extLst>
          </p:cNvPr>
          <p:cNvSpPr>
            <a:spLocks noGrp="1"/>
          </p:cNvSpPr>
          <p:nvPr>
            <p:ph type="body" sz="quarter" idx="3"/>
          </p:nvPr>
        </p:nvSpPr>
        <p:spPr>
          <a:xfrm>
            <a:off x="4377531" y="1895474"/>
            <a:ext cx="3436937" cy="619125"/>
          </a:xfrm>
          <a:ln>
            <a:solidFill>
              <a:schemeClr val="accent1"/>
            </a:solidFill>
          </a:ln>
        </p:spPr>
        <p:txBody>
          <a:bodyPr/>
          <a:lstStyle/>
          <a:p>
            <a:pPr algn="ctr"/>
            <a:r>
              <a:rPr lang="en-GB" dirty="0"/>
              <a:t>Focus Groups</a:t>
            </a:r>
          </a:p>
        </p:txBody>
      </p:sp>
      <p:sp>
        <p:nvSpPr>
          <p:cNvPr id="7" name="Content Placeholder 6">
            <a:extLst>
              <a:ext uri="{FF2B5EF4-FFF2-40B4-BE49-F238E27FC236}">
                <a16:creationId xmlns:a16="http://schemas.microsoft.com/office/drawing/2014/main" id="{F163395A-DA92-5C15-75C2-156F2A2706B6}"/>
              </a:ext>
            </a:extLst>
          </p:cNvPr>
          <p:cNvSpPr>
            <a:spLocks noGrp="1"/>
          </p:cNvSpPr>
          <p:nvPr>
            <p:ph sz="quarter" idx="4"/>
          </p:nvPr>
        </p:nvSpPr>
        <p:spPr>
          <a:xfrm>
            <a:off x="4377531" y="2514600"/>
            <a:ext cx="3436937" cy="3684588"/>
          </a:xfrm>
          <a:ln>
            <a:solidFill>
              <a:schemeClr val="accent1"/>
            </a:solidFill>
          </a:ln>
        </p:spPr>
        <p:txBody>
          <a:bodyPr>
            <a:normAutofit lnSpcReduction="10000"/>
          </a:bodyPr>
          <a:lstStyle/>
          <a:p>
            <a:pPr>
              <a:buFont typeface="Arial" panose="020B0604020202020204" pitchFamily="34" charset="0"/>
              <a:buChar char="•"/>
            </a:pPr>
            <a:r>
              <a:rPr lang="en-GB" dirty="0"/>
              <a:t>10 groups</a:t>
            </a:r>
          </a:p>
          <a:p>
            <a:pPr>
              <a:buFont typeface="Arial" panose="020B0604020202020204" pitchFamily="34" charset="0"/>
              <a:buChar char="•"/>
            </a:pPr>
            <a:r>
              <a:rPr lang="en-GB" dirty="0"/>
              <a:t>38 participants</a:t>
            </a:r>
          </a:p>
          <a:p>
            <a:pPr>
              <a:buFont typeface="Arial" panose="020B0604020202020204" pitchFamily="34" charset="0"/>
              <a:buChar char="•"/>
            </a:pPr>
            <a:r>
              <a:rPr lang="en-GB" dirty="0"/>
              <a:t>Practitioners with experience working with neurodiverse individuals in </a:t>
            </a:r>
            <a:r>
              <a:rPr lang="en-GB" dirty="0" err="1"/>
              <a:t>PCVE</a:t>
            </a:r>
            <a:r>
              <a:rPr lang="en-GB" dirty="0"/>
              <a:t> contexts</a:t>
            </a:r>
          </a:p>
          <a:p>
            <a:pPr>
              <a:buFont typeface="Arial" panose="020B0604020202020204" pitchFamily="34" charset="0"/>
              <a:buChar char="•"/>
            </a:pPr>
            <a:r>
              <a:rPr lang="en-GB" dirty="0"/>
              <a:t>Thematic analysis approach</a:t>
            </a:r>
          </a:p>
        </p:txBody>
      </p:sp>
      <p:sp>
        <p:nvSpPr>
          <p:cNvPr id="13" name="Text Placeholder 5">
            <a:extLst>
              <a:ext uri="{FF2B5EF4-FFF2-40B4-BE49-F238E27FC236}">
                <a16:creationId xmlns:a16="http://schemas.microsoft.com/office/drawing/2014/main" id="{18F6246C-AADD-9D45-C9A1-27B907FD0539}"/>
              </a:ext>
            </a:extLst>
          </p:cNvPr>
          <p:cNvSpPr txBox="1">
            <a:spLocks/>
          </p:cNvSpPr>
          <p:nvPr/>
        </p:nvSpPr>
        <p:spPr>
          <a:xfrm>
            <a:off x="7915275" y="1895474"/>
            <a:ext cx="3436937" cy="619125"/>
          </a:xfrm>
          <a:prstGeom prst="rect">
            <a:avLst/>
          </a:prstGeom>
          <a:ln>
            <a:solidFill>
              <a:schemeClr val="accent1"/>
            </a:solidFill>
          </a:ln>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lang="en-US" sz="2300" b="0" kern="1200" cap="none" baseline="0" dirty="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algn="ctr"/>
            <a:r>
              <a:rPr lang="en-GB" dirty="0"/>
              <a:t>Case Studies</a:t>
            </a:r>
          </a:p>
        </p:txBody>
      </p:sp>
      <p:sp>
        <p:nvSpPr>
          <p:cNvPr id="14" name="Content Placeholder 6">
            <a:extLst>
              <a:ext uri="{FF2B5EF4-FFF2-40B4-BE49-F238E27FC236}">
                <a16:creationId xmlns:a16="http://schemas.microsoft.com/office/drawing/2014/main" id="{3800A22D-291D-3F70-A9B9-5848BE2DC016}"/>
              </a:ext>
            </a:extLst>
          </p:cNvPr>
          <p:cNvSpPr txBox="1">
            <a:spLocks/>
          </p:cNvSpPr>
          <p:nvPr/>
        </p:nvSpPr>
        <p:spPr>
          <a:xfrm>
            <a:off x="7915275" y="2514599"/>
            <a:ext cx="3436937" cy="3671096"/>
          </a:xfrm>
          <a:prstGeom prst="rect">
            <a:avLst/>
          </a:prstGeom>
          <a:ln>
            <a:solidFill>
              <a:schemeClr val="accent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GB" dirty="0"/>
              <a:t>18 closed-source international cases</a:t>
            </a:r>
          </a:p>
          <a:p>
            <a:pPr>
              <a:buFont typeface="Arial" panose="020B0604020202020204" pitchFamily="34" charset="0"/>
              <a:buChar char="•"/>
            </a:pPr>
            <a:r>
              <a:rPr lang="en-GB" dirty="0"/>
              <a:t>Case formulation summaries provided by practitioners (e.g., forensic psychologists)</a:t>
            </a:r>
          </a:p>
          <a:p>
            <a:pPr>
              <a:buFont typeface="Arial" panose="020B0604020202020204" pitchFamily="34" charset="0"/>
              <a:buChar char="•"/>
            </a:pPr>
            <a:r>
              <a:rPr lang="en-GB" dirty="0"/>
              <a:t>Used FARAS (Al-Attar, 2018, 2019) to provide conceptual framework</a:t>
            </a:r>
          </a:p>
        </p:txBody>
      </p:sp>
    </p:spTree>
    <p:extLst>
      <p:ext uri="{BB962C8B-B14F-4D97-AF65-F5344CB8AC3E}">
        <p14:creationId xmlns:p14="http://schemas.microsoft.com/office/powerpoint/2010/main" val="124668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build="p" animBg="1"/>
      <p:bldP spid="9" grpId="0" uiExpand="1" build="p" animBg="1"/>
      <p:bldP spid="7" grpId="0" build="p"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B7FC59-EEFE-4C3C-CCBD-2A2F1497687F}"/>
              </a:ext>
            </a:extLst>
          </p:cNvPr>
          <p:cNvSpPr>
            <a:spLocks noGrp="1"/>
          </p:cNvSpPr>
          <p:nvPr>
            <p:ph type="title"/>
          </p:nvPr>
        </p:nvSpPr>
        <p:spPr/>
        <p:txBody>
          <a:bodyPr/>
          <a:lstStyle/>
          <a:p>
            <a:r>
              <a:rPr lang="en-GB" dirty="0"/>
              <a:t>1. Restricted Interests</a:t>
            </a:r>
          </a:p>
        </p:txBody>
      </p:sp>
      <p:sp>
        <p:nvSpPr>
          <p:cNvPr id="8" name="Content Placeholder 7">
            <a:extLst>
              <a:ext uri="{FF2B5EF4-FFF2-40B4-BE49-F238E27FC236}">
                <a16:creationId xmlns:a16="http://schemas.microsoft.com/office/drawing/2014/main" id="{CEB7CAAE-3F66-6AB6-F5DC-FEBC81A6212F}"/>
              </a:ext>
            </a:extLst>
          </p:cNvPr>
          <p:cNvSpPr>
            <a:spLocks noGrp="1"/>
          </p:cNvSpPr>
          <p:nvPr>
            <p:ph idx="1"/>
          </p:nvPr>
        </p:nvSpPr>
        <p:spPr>
          <a:xfrm>
            <a:off x="1024129" y="2286000"/>
            <a:ext cx="5186172" cy="4023360"/>
          </a:xfrm>
        </p:spPr>
        <p:txBody>
          <a:bodyPr/>
          <a:lstStyle/>
          <a:p>
            <a:pPr>
              <a:buFont typeface="Arial" panose="020B0604020202020204" pitchFamily="34" charset="0"/>
              <a:buChar char="•"/>
            </a:pPr>
            <a:r>
              <a:rPr lang="en-GB" dirty="0"/>
              <a:t>Function of restricted interests (e.g., alleviating stress)</a:t>
            </a:r>
          </a:p>
          <a:p>
            <a:pPr>
              <a:buFont typeface="Arial" panose="020B0604020202020204" pitchFamily="34" charset="0"/>
              <a:buChar char="•"/>
            </a:pPr>
            <a:r>
              <a:rPr lang="en-GB" dirty="0"/>
              <a:t>May not be dangerous in themselves</a:t>
            </a:r>
          </a:p>
          <a:p>
            <a:pPr>
              <a:buFont typeface="Arial" panose="020B0604020202020204" pitchFamily="34" charset="0"/>
              <a:buChar char="•"/>
            </a:pPr>
            <a:r>
              <a:rPr lang="en-GB" dirty="0"/>
              <a:t>Common concerning themes:</a:t>
            </a:r>
          </a:p>
          <a:p>
            <a:pPr lvl="1">
              <a:buFont typeface="Arial" panose="020B0604020202020204" pitchFamily="34" charset="0"/>
              <a:buChar char="•"/>
            </a:pPr>
            <a:r>
              <a:rPr lang="en-GB" dirty="0"/>
              <a:t>WW2/Hitler/Nazis</a:t>
            </a:r>
          </a:p>
          <a:p>
            <a:pPr lvl="1">
              <a:buFont typeface="Arial" panose="020B0604020202020204" pitchFamily="34" charset="0"/>
              <a:buChar char="•"/>
            </a:pPr>
            <a:r>
              <a:rPr lang="en-GB" dirty="0"/>
              <a:t>Weapons</a:t>
            </a:r>
          </a:p>
          <a:p>
            <a:pPr lvl="1">
              <a:buFont typeface="Arial" panose="020B0604020202020204" pitchFamily="34" charset="0"/>
              <a:buChar char="•"/>
            </a:pPr>
            <a:r>
              <a:rPr lang="en-GB" dirty="0"/>
              <a:t>Conspiracy theories</a:t>
            </a:r>
          </a:p>
          <a:p>
            <a:pPr lvl="1">
              <a:buFont typeface="Arial" panose="020B0604020202020204" pitchFamily="34" charset="0"/>
              <a:buChar char="•"/>
            </a:pPr>
            <a:r>
              <a:rPr lang="en-GB" dirty="0"/>
              <a:t>Extremist narratives/ideologies</a:t>
            </a:r>
          </a:p>
          <a:p>
            <a:pPr>
              <a:buFont typeface="Arial" panose="020B0604020202020204" pitchFamily="34" charset="0"/>
              <a:buChar char="•"/>
            </a:pPr>
            <a:r>
              <a:rPr lang="en-GB" dirty="0"/>
              <a:t>May confer criminal capability (e.g., bomb-making)</a:t>
            </a:r>
          </a:p>
        </p:txBody>
      </p:sp>
      <p:sp>
        <p:nvSpPr>
          <p:cNvPr id="2" name="Rectangle 1">
            <a:extLst>
              <a:ext uri="{FF2B5EF4-FFF2-40B4-BE49-F238E27FC236}">
                <a16:creationId xmlns:a16="http://schemas.microsoft.com/office/drawing/2014/main" id="{A8902B00-DBE7-B746-AC23-A94D58C35884}"/>
              </a:ext>
            </a:extLst>
          </p:cNvPr>
          <p:cNvSpPr/>
          <p:nvPr/>
        </p:nvSpPr>
        <p:spPr>
          <a:xfrm>
            <a:off x="5884164" y="2933700"/>
            <a:ext cx="5684243" cy="1477328"/>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just">
              <a:spcAft>
                <a:spcPts val="1600"/>
              </a:spcAft>
            </a:pPr>
            <a:r>
              <a:rPr lang="en-GB" i="1" dirty="0">
                <a:solidFill>
                  <a:srgbClr val="002060"/>
                </a:solidFill>
                <a:latin typeface="Avenir Next LT Pro" panose="020B0504020202020204" pitchFamily="34" charset="0"/>
                <a:ea typeface="Calibri" panose="020F0502020204030204" pitchFamily="34" charset="0"/>
                <a:cs typeface="Times New Roman" panose="02020603050405020304" pitchFamily="18" charset="0"/>
              </a:rPr>
              <a:t>“…his obsession with all things Hitler…was absolutely front and centre every day, through to how he dressed, through to the hours that he spent on the Internet, and through to how he projected himself within the group that he was involved in.”</a:t>
            </a:r>
          </a:p>
        </p:txBody>
      </p:sp>
    </p:spTree>
    <p:extLst>
      <p:ext uri="{BB962C8B-B14F-4D97-AF65-F5344CB8AC3E}">
        <p14:creationId xmlns:p14="http://schemas.microsoft.com/office/powerpoint/2010/main" val="384957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10"/>
                                  </p:iterate>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D97B7D-4684-59EA-A97A-FE2562F2C0D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A362E47-E9F8-7EF3-56C5-8468A264E08D}"/>
              </a:ext>
            </a:extLst>
          </p:cNvPr>
          <p:cNvSpPr>
            <a:spLocks noGrp="1"/>
          </p:cNvSpPr>
          <p:nvPr>
            <p:ph type="title"/>
          </p:nvPr>
        </p:nvSpPr>
        <p:spPr>
          <a:xfrm>
            <a:off x="310039" y="640080"/>
            <a:ext cx="3429855" cy="5613236"/>
          </a:xfrm>
        </p:spPr>
        <p:txBody>
          <a:bodyPr anchor="ctr">
            <a:normAutofit/>
          </a:bodyPr>
          <a:lstStyle/>
          <a:p>
            <a:r>
              <a:rPr lang="en-GB">
                <a:solidFill>
                  <a:srgbClr val="FFFFFF"/>
                </a:solidFill>
              </a:rPr>
              <a:t>1. Restricted Interests </a:t>
            </a:r>
          </a:p>
        </p:txBody>
      </p:sp>
      <p:sp>
        <p:nvSpPr>
          <p:cNvPr id="8" name="Content Placeholder 7">
            <a:extLst>
              <a:ext uri="{FF2B5EF4-FFF2-40B4-BE49-F238E27FC236}">
                <a16:creationId xmlns:a16="http://schemas.microsoft.com/office/drawing/2014/main" id="{69FBC7AC-2E81-ED19-4E2B-5384DAB28AC3}"/>
              </a:ext>
            </a:extLst>
          </p:cNvPr>
          <p:cNvSpPr>
            <a:spLocks noGrp="1"/>
          </p:cNvSpPr>
          <p:nvPr>
            <p:ph idx="1"/>
          </p:nvPr>
        </p:nvSpPr>
        <p:spPr>
          <a:xfrm>
            <a:off x="4699818" y="640080"/>
            <a:ext cx="7172138" cy="3745107"/>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sz="1700" b="1" dirty="0"/>
              <a:t>Questions to consider</a:t>
            </a:r>
          </a:p>
          <a:p>
            <a:pPr>
              <a:buFont typeface="Arial" panose="020B0604020202020204" pitchFamily="34" charset="0"/>
              <a:buChar char="•"/>
            </a:pPr>
            <a:r>
              <a:rPr lang="en-GB" sz="1700" dirty="0"/>
              <a:t>What role do the individual’s interests play in their pathway to extremism engagement? </a:t>
            </a:r>
          </a:p>
          <a:p>
            <a:pPr>
              <a:buFont typeface="Arial" panose="020B0604020202020204" pitchFamily="34" charset="0"/>
              <a:buChar char="•"/>
            </a:pPr>
            <a:r>
              <a:rPr lang="en-GB" sz="1700" dirty="0"/>
              <a:t>Where and with whom does the individual engage with risk-related interests (online and offline)? </a:t>
            </a:r>
          </a:p>
          <a:p>
            <a:pPr>
              <a:buFont typeface="Arial" panose="020B0604020202020204" pitchFamily="34" charset="0"/>
              <a:buChar char="•"/>
            </a:pPr>
            <a:r>
              <a:rPr lang="en-GB" sz="1700" dirty="0"/>
              <a:t>What needs does engaging in these interests address? Does it provide positive feelings such as excitement, mastery, connectedness with others, or a deep sense of identity and purpose? Does it reduce negative feelings such as anxiety, depression, agitation, and stress? </a:t>
            </a:r>
          </a:p>
          <a:p>
            <a:pPr>
              <a:buFont typeface="Arial" panose="020B0604020202020204" pitchFamily="34" charset="0"/>
              <a:buChar char="•"/>
            </a:pPr>
            <a:r>
              <a:rPr lang="en-GB" sz="1700" dirty="0"/>
              <a:t>Do other factors (e.g., stressors) exacerbate the need to use risky interests to self-soothe? Do interests link to pre-occupations with life difficulties and stressors?</a:t>
            </a:r>
          </a:p>
        </p:txBody>
      </p:sp>
      <p:pic>
        <p:nvPicPr>
          <p:cNvPr id="12" name="Graphic 11" descr="Questions">
            <a:extLst>
              <a:ext uri="{FF2B5EF4-FFF2-40B4-BE49-F238E27FC236}">
                <a16:creationId xmlns:a16="http://schemas.microsoft.com/office/drawing/2014/main" id="{DAC94146-7DBC-46CB-C529-C65E1004A2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6904" y="4553084"/>
            <a:ext cx="1685977" cy="1685977"/>
          </a:xfrm>
          <a:prstGeom prst="rect">
            <a:avLst/>
          </a:prstGeom>
        </p:spPr>
      </p:pic>
    </p:spTree>
    <p:extLst>
      <p:ext uri="{BB962C8B-B14F-4D97-AF65-F5344CB8AC3E}">
        <p14:creationId xmlns:p14="http://schemas.microsoft.com/office/powerpoint/2010/main" val="159280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DE12-0B9D-D89C-59A3-183A66F6412A}"/>
              </a:ext>
            </a:extLst>
          </p:cNvPr>
          <p:cNvSpPr>
            <a:spLocks noGrp="1"/>
          </p:cNvSpPr>
          <p:nvPr>
            <p:ph type="title"/>
          </p:nvPr>
        </p:nvSpPr>
        <p:spPr>
          <a:xfrm>
            <a:off x="1024128" y="585216"/>
            <a:ext cx="6066818" cy="1499616"/>
          </a:xfrm>
        </p:spPr>
        <p:txBody>
          <a:bodyPr>
            <a:normAutofit/>
          </a:bodyPr>
          <a:lstStyle/>
          <a:p>
            <a:r>
              <a:rPr lang="en-GB"/>
              <a:t>2. Vivid Fantasy and Ideation</a:t>
            </a:r>
            <a:endParaRPr lang="en-GB" dirty="0"/>
          </a:p>
        </p:txBody>
      </p:sp>
      <p:sp>
        <p:nvSpPr>
          <p:cNvPr id="3" name="Content Placeholder 2">
            <a:extLst>
              <a:ext uri="{FF2B5EF4-FFF2-40B4-BE49-F238E27FC236}">
                <a16:creationId xmlns:a16="http://schemas.microsoft.com/office/drawing/2014/main" id="{6B972C58-00AC-428C-5182-8031E9EDDD87}"/>
              </a:ext>
            </a:extLst>
          </p:cNvPr>
          <p:cNvSpPr>
            <a:spLocks noGrp="1"/>
          </p:cNvSpPr>
          <p:nvPr>
            <p:ph idx="1"/>
          </p:nvPr>
        </p:nvSpPr>
        <p:spPr>
          <a:xfrm>
            <a:off x="1024128" y="2286000"/>
            <a:ext cx="6066818" cy="4023360"/>
          </a:xfrm>
        </p:spPr>
        <p:txBody>
          <a:bodyPr>
            <a:normAutofit/>
          </a:bodyPr>
          <a:lstStyle/>
          <a:p>
            <a:pPr>
              <a:buFont typeface="Arial" panose="020B0604020202020204" pitchFamily="34" charset="0"/>
              <a:buChar char="•"/>
            </a:pPr>
            <a:r>
              <a:rPr lang="en-GB" dirty="0"/>
              <a:t>Fantasy and role-playing linked to interests e.g., military re-enactment</a:t>
            </a:r>
          </a:p>
          <a:p>
            <a:pPr>
              <a:buFont typeface="Arial" panose="020B0604020202020204" pitchFamily="34" charset="0"/>
              <a:buChar char="•"/>
            </a:pPr>
            <a:r>
              <a:rPr lang="en-GB" dirty="0"/>
              <a:t>May experience vivid extremism-related fantasies</a:t>
            </a:r>
          </a:p>
          <a:p>
            <a:pPr>
              <a:buFont typeface="Arial" panose="020B0604020202020204" pitchFamily="34" charset="0"/>
              <a:buChar char="•"/>
            </a:pPr>
            <a:r>
              <a:rPr lang="en-GB" dirty="0"/>
              <a:t>Violent ideation/preoccupations with death</a:t>
            </a:r>
          </a:p>
          <a:p>
            <a:pPr>
              <a:buFont typeface="Arial" panose="020B0604020202020204" pitchFamily="34" charset="0"/>
              <a:buChar char="•"/>
            </a:pPr>
            <a:r>
              <a:rPr lang="en-GB" dirty="0"/>
              <a:t>Often inspired by violent imagery</a:t>
            </a:r>
          </a:p>
          <a:p>
            <a:pPr>
              <a:buFont typeface="Arial" panose="020B0604020202020204" pitchFamily="34" charset="0"/>
              <a:buChar char="•"/>
            </a:pPr>
            <a:r>
              <a:rPr lang="en-GB" dirty="0"/>
              <a:t>Function: redress feelings of anger, distress, injustice</a:t>
            </a:r>
          </a:p>
          <a:p>
            <a:pPr>
              <a:buFont typeface="Arial" panose="020B0604020202020204" pitchFamily="34" charset="0"/>
              <a:buChar char="•"/>
            </a:pPr>
            <a:r>
              <a:rPr lang="en-GB" dirty="0"/>
              <a:t>Idealised version of the self/grandiosity</a:t>
            </a:r>
          </a:p>
          <a:p>
            <a:pPr>
              <a:buFont typeface="Arial" panose="020B0604020202020204" pitchFamily="34" charset="0"/>
              <a:buChar char="•"/>
            </a:pPr>
            <a:r>
              <a:rPr lang="en-GB" dirty="0"/>
              <a:t>Desensitisation: may transition from fantasy to action</a:t>
            </a:r>
          </a:p>
        </p:txBody>
      </p:sp>
      <p:pic>
        <p:nvPicPr>
          <p:cNvPr id="13" name="Picture 12" descr="Military servicemen holding bayonets">
            <a:extLst>
              <a:ext uri="{FF2B5EF4-FFF2-40B4-BE49-F238E27FC236}">
                <a16:creationId xmlns:a16="http://schemas.microsoft.com/office/drawing/2014/main" id="{D285DCE5-4772-37BA-74C4-435E20F0EBDF}"/>
              </a:ext>
            </a:extLst>
          </p:cNvPr>
          <p:cNvPicPr>
            <a:picLocks noChangeAspect="1"/>
          </p:cNvPicPr>
          <p:nvPr/>
        </p:nvPicPr>
        <p:blipFill>
          <a:blip r:embed="rId2">
            <a:extLst>
              <a:ext uri="{28A0092B-C50C-407E-A947-70E740481C1C}">
                <a14:useLocalDpi xmlns:a14="http://schemas.microsoft.com/office/drawing/2010/main" val="0"/>
              </a:ext>
            </a:extLst>
          </a:blip>
          <a:srcRect l="28909" r="28909"/>
          <a:stretch/>
        </p:blipFill>
        <p:spPr>
          <a:xfrm>
            <a:off x="7552266" y="10"/>
            <a:ext cx="4639733" cy="6857990"/>
          </a:xfrm>
          <a:prstGeom prst="rect">
            <a:avLst/>
          </a:prstGeom>
        </p:spPr>
      </p:pic>
    </p:spTree>
    <p:extLst>
      <p:ext uri="{BB962C8B-B14F-4D97-AF65-F5344CB8AC3E}">
        <p14:creationId xmlns:p14="http://schemas.microsoft.com/office/powerpoint/2010/main" val="153572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B8705-5303-7AF6-6F3E-8C850EB31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02A9E-2D24-FAB8-8943-AD916F1C6567}"/>
              </a:ext>
            </a:extLst>
          </p:cNvPr>
          <p:cNvSpPr>
            <a:spLocks noGrp="1"/>
          </p:cNvSpPr>
          <p:nvPr>
            <p:ph type="title"/>
          </p:nvPr>
        </p:nvSpPr>
        <p:spPr>
          <a:xfrm>
            <a:off x="1024128" y="585216"/>
            <a:ext cx="6066818" cy="1499616"/>
          </a:xfrm>
        </p:spPr>
        <p:txBody>
          <a:bodyPr>
            <a:normAutofit/>
          </a:bodyPr>
          <a:lstStyle/>
          <a:p>
            <a:r>
              <a:rPr lang="en-GB" dirty="0"/>
              <a:t>2. Vivid Fantasy and Ideation</a:t>
            </a:r>
          </a:p>
        </p:txBody>
      </p:sp>
      <p:sp>
        <p:nvSpPr>
          <p:cNvPr id="3" name="Content Placeholder 2">
            <a:extLst>
              <a:ext uri="{FF2B5EF4-FFF2-40B4-BE49-F238E27FC236}">
                <a16:creationId xmlns:a16="http://schemas.microsoft.com/office/drawing/2014/main" id="{A2D480F5-DB7F-AD98-435C-05E76525F44D}"/>
              </a:ext>
            </a:extLst>
          </p:cNvPr>
          <p:cNvSpPr>
            <a:spLocks noGrp="1"/>
          </p:cNvSpPr>
          <p:nvPr>
            <p:ph idx="1"/>
          </p:nvPr>
        </p:nvSpPr>
        <p:spPr>
          <a:xfrm>
            <a:off x="1024128" y="2286000"/>
            <a:ext cx="6066818" cy="402336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GB" b="1" dirty="0"/>
              <a:t>Questions to consider:</a:t>
            </a:r>
          </a:p>
          <a:p>
            <a:pPr>
              <a:buFont typeface="Arial" panose="020B0604020202020204" pitchFamily="34" charset="0"/>
              <a:buChar char="•"/>
            </a:pPr>
            <a:r>
              <a:rPr lang="en-GB" dirty="0"/>
              <a:t>What risk-related fantasies does the individual experience? </a:t>
            </a:r>
          </a:p>
          <a:p>
            <a:pPr>
              <a:buFont typeface="Arial" panose="020B0604020202020204" pitchFamily="34" charset="0"/>
              <a:buChar char="•"/>
            </a:pPr>
            <a:r>
              <a:rPr lang="en-GB" dirty="0"/>
              <a:t>Where does the inspiration for risk-related fantasies originate? Are these fantasies adapted from extreme content? </a:t>
            </a:r>
          </a:p>
          <a:p>
            <a:pPr>
              <a:buFont typeface="Arial" panose="020B0604020202020204" pitchFamily="34" charset="0"/>
              <a:buChar char="•"/>
            </a:pPr>
            <a:r>
              <a:rPr lang="en-GB" dirty="0"/>
              <a:t>What are the triggers for risk-related fantasies and what feelings do fantasies generate? </a:t>
            </a:r>
          </a:p>
          <a:p>
            <a:pPr>
              <a:buFont typeface="Arial" panose="020B0604020202020204" pitchFamily="34" charset="0"/>
              <a:buChar char="•"/>
            </a:pPr>
            <a:r>
              <a:rPr lang="en-GB" dirty="0"/>
              <a:t>What might be stopping the individual from acting out risk-related fantasies? </a:t>
            </a:r>
          </a:p>
          <a:p>
            <a:pPr>
              <a:buFont typeface="Arial" panose="020B0604020202020204" pitchFamily="34" charset="0"/>
              <a:buChar char="•"/>
            </a:pPr>
            <a:r>
              <a:rPr lang="en-GB" dirty="0"/>
              <a:t>What might be compelling the individual to act out risk-related fantasies? </a:t>
            </a:r>
          </a:p>
        </p:txBody>
      </p:sp>
      <p:pic>
        <p:nvPicPr>
          <p:cNvPr id="13" name="Picture 12" descr="Military servicemen holding bayonets">
            <a:extLst>
              <a:ext uri="{FF2B5EF4-FFF2-40B4-BE49-F238E27FC236}">
                <a16:creationId xmlns:a16="http://schemas.microsoft.com/office/drawing/2014/main" id="{C13A5BB5-776D-2B9C-297B-83A455F7E50A}"/>
              </a:ext>
            </a:extLst>
          </p:cNvPr>
          <p:cNvPicPr>
            <a:picLocks noChangeAspect="1"/>
          </p:cNvPicPr>
          <p:nvPr/>
        </p:nvPicPr>
        <p:blipFill>
          <a:blip r:embed="rId2">
            <a:extLst>
              <a:ext uri="{28A0092B-C50C-407E-A947-70E740481C1C}">
                <a14:useLocalDpi xmlns:a14="http://schemas.microsoft.com/office/drawing/2010/main" val="0"/>
              </a:ext>
            </a:extLst>
          </a:blip>
          <a:srcRect l="28909" r="28909"/>
          <a:stretch/>
        </p:blipFill>
        <p:spPr>
          <a:xfrm>
            <a:off x="7552266" y="10"/>
            <a:ext cx="4639733" cy="6857990"/>
          </a:xfrm>
          <a:prstGeom prst="rect">
            <a:avLst/>
          </a:prstGeom>
        </p:spPr>
      </p:pic>
    </p:spTree>
    <p:extLst>
      <p:ext uri="{BB962C8B-B14F-4D97-AF65-F5344CB8AC3E}">
        <p14:creationId xmlns:p14="http://schemas.microsoft.com/office/powerpoint/2010/main" val="202880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AF454-15AE-C8AA-DE4B-A265C96246B6}"/>
              </a:ext>
            </a:extLst>
          </p:cNvPr>
          <p:cNvSpPr>
            <a:spLocks noGrp="1"/>
          </p:cNvSpPr>
          <p:nvPr>
            <p:ph type="title"/>
          </p:nvPr>
        </p:nvSpPr>
        <p:spPr>
          <a:xfrm>
            <a:off x="573024" y="4608575"/>
            <a:ext cx="5242560" cy="1765715"/>
          </a:xfrm>
        </p:spPr>
        <p:txBody>
          <a:bodyPr>
            <a:normAutofit/>
          </a:bodyPr>
          <a:lstStyle/>
          <a:p>
            <a:pPr algn="r"/>
            <a:r>
              <a:rPr lang="en-GB" sz="4400">
                <a:solidFill>
                  <a:srgbClr val="FFFFFF"/>
                </a:solidFill>
              </a:rPr>
              <a:t>3. Obsessionality, Repetition, and Collecting</a:t>
            </a:r>
          </a:p>
        </p:txBody>
      </p:sp>
      <p:pic>
        <p:nvPicPr>
          <p:cNvPr id="15" name="Picture 14" descr="Paperback and hardbound books in a white bookshelf">
            <a:extLst>
              <a:ext uri="{FF2B5EF4-FFF2-40B4-BE49-F238E27FC236}">
                <a16:creationId xmlns:a16="http://schemas.microsoft.com/office/drawing/2014/main" id="{AD92F765-B9C5-8771-55D2-6E561ADD5208}"/>
              </a:ext>
            </a:extLst>
          </p:cNvPr>
          <p:cNvPicPr>
            <a:picLocks noChangeAspect="1"/>
          </p:cNvPicPr>
          <p:nvPr/>
        </p:nvPicPr>
        <p:blipFill rotWithShape="1">
          <a:blip r:embed="rId2">
            <a:extLst>
              <a:ext uri="{28A0092B-C50C-407E-A947-70E740481C1C}">
                <a14:useLocalDpi xmlns:a14="http://schemas.microsoft.com/office/drawing/2010/main" val="0"/>
              </a:ext>
            </a:extLst>
          </a:blip>
          <a:srcRect t="3986" b="3986"/>
          <a:stretch/>
        </p:blipFill>
        <p:spPr>
          <a:xfrm>
            <a:off x="327547" y="321733"/>
            <a:ext cx="5688020" cy="3899748"/>
          </a:xfrm>
          <a:prstGeom prst="rect">
            <a:avLst/>
          </a:prstGeom>
        </p:spPr>
      </p:pic>
      <p:sp>
        <p:nvSpPr>
          <p:cNvPr id="51" name="Rectangle 50">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35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6A7018-3E60-E807-5D60-1BB9150F42B6}"/>
              </a:ext>
            </a:extLst>
          </p:cNvPr>
          <p:cNvSpPr>
            <a:spLocks noGrp="1"/>
          </p:cNvSpPr>
          <p:nvPr>
            <p:ph idx="1"/>
          </p:nvPr>
        </p:nvSpPr>
        <p:spPr>
          <a:xfrm>
            <a:off x="6661065" y="974875"/>
            <a:ext cx="4724573" cy="4852362"/>
          </a:xfrm>
        </p:spPr>
        <p:txBody>
          <a:bodyPr anchor="ctr">
            <a:normAutofit/>
          </a:bodyPr>
          <a:lstStyle/>
          <a:p>
            <a:pPr>
              <a:buFont typeface="Arial" panose="020B0604020202020204" pitchFamily="34" charset="0"/>
              <a:buChar char="•"/>
            </a:pPr>
            <a:r>
              <a:rPr lang="en-GB" dirty="0">
                <a:solidFill>
                  <a:srgbClr val="FFFFFF"/>
                </a:solidFill>
              </a:rPr>
              <a:t>Interests may become obsessive</a:t>
            </a:r>
          </a:p>
          <a:p>
            <a:pPr>
              <a:buFont typeface="Arial" panose="020B0604020202020204" pitchFamily="34" charset="0"/>
              <a:buChar char="•"/>
            </a:pPr>
            <a:r>
              <a:rPr lang="en-GB" dirty="0">
                <a:solidFill>
                  <a:srgbClr val="FFFFFF"/>
                </a:solidFill>
              </a:rPr>
              <a:t>Collecting:</a:t>
            </a:r>
          </a:p>
          <a:p>
            <a:pPr lvl="1">
              <a:buFont typeface="Arial" panose="020B0604020202020204" pitchFamily="34" charset="0"/>
              <a:buChar char="•"/>
            </a:pPr>
            <a:r>
              <a:rPr lang="en-GB" dirty="0">
                <a:solidFill>
                  <a:srgbClr val="FFFFFF"/>
                </a:solidFill>
              </a:rPr>
              <a:t>Items (e.g., weapons, Nazi memorabilia)</a:t>
            </a:r>
          </a:p>
          <a:p>
            <a:pPr lvl="1">
              <a:buFont typeface="Arial" panose="020B0604020202020204" pitchFamily="34" charset="0"/>
              <a:buChar char="•"/>
            </a:pPr>
            <a:r>
              <a:rPr lang="en-GB" dirty="0">
                <a:solidFill>
                  <a:srgbClr val="FFFFFF"/>
                </a:solidFill>
              </a:rPr>
              <a:t>Images/videos (e.g., memes, propaganda, violent content)</a:t>
            </a:r>
          </a:p>
          <a:p>
            <a:pPr>
              <a:buFont typeface="Arial" panose="020B0604020202020204" pitchFamily="34" charset="0"/>
              <a:buChar char="•"/>
            </a:pPr>
            <a:r>
              <a:rPr lang="en-GB" dirty="0">
                <a:solidFill>
                  <a:srgbClr val="FFFFFF"/>
                </a:solidFill>
              </a:rPr>
              <a:t>Preoccupations with grievances/feelings of injustice</a:t>
            </a:r>
          </a:p>
          <a:p>
            <a:pPr>
              <a:buFont typeface="Arial" panose="020B0604020202020204" pitchFamily="34" charset="0"/>
              <a:buChar char="•"/>
            </a:pPr>
            <a:r>
              <a:rPr lang="en-GB" dirty="0">
                <a:solidFill>
                  <a:srgbClr val="FFFFFF"/>
                </a:solidFill>
              </a:rPr>
              <a:t>Repetitive communications</a:t>
            </a:r>
          </a:p>
          <a:p>
            <a:pPr>
              <a:buFont typeface="Arial" panose="020B0604020202020204" pitchFamily="34" charset="0"/>
              <a:buChar char="•"/>
            </a:pPr>
            <a:endParaRPr lang="en-GB" dirty="0">
              <a:solidFill>
                <a:srgbClr val="FFFFFF"/>
              </a:solidFill>
            </a:endParaRPr>
          </a:p>
          <a:p>
            <a:pPr lvl="1">
              <a:buFont typeface="Arial" panose="020B0604020202020204" pitchFamily="34" charset="0"/>
              <a:buChar char="•"/>
            </a:pPr>
            <a:endParaRPr lang="en-GB" dirty="0">
              <a:solidFill>
                <a:srgbClr val="FFFFFF"/>
              </a:solidFill>
            </a:endParaRPr>
          </a:p>
        </p:txBody>
      </p:sp>
    </p:spTree>
    <p:extLst>
      <p:ext uri="{BB962C8B-B14F-4D97-AF65-F5344CB8AC3E}">
        <p14:creationId xmlns:p14="http://schemas.microsoft.com/office/powerpoint/2010/main" val="100823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0</TotalTime>
  <Words>2081</Words>
  <Application>Microsoft Office PowerPoint</Application>
  <PresentationFormat>Widescreen</PresentationFormat>
  <Paragraphs>177</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Avenir Next LT Pro</vt:lpstr>
      <vt:lpstr>Posterama</vt:lpstr>
      <vt:lpstr>Tw Cen MT</vt:lpstr>
      <vt:lpstr>Tw Cen MT Condensed</vt:lpstr>
      <vt:lpstr>Wingdings 3</vt:lpstr>
      <vt:lpstr>Integral</vt:lpstr>
      <vt:lpstr>Neurodiversity and engagement with radicalisation</vt:lpstr>
      <vt:lpstr>Overview</vt:lpstr>
      <vt:lpstr>Neurodiversity:  Some Definitions</vt:lpstr>
      <vt:lpstr>Our Research</vt:lpstr>
      <vt:lpstr>1. Restricted Interests</vt:lpstr>
      <vt:lpstr>1. Restricted Interests </vt:lpstr>
      <vt:lpstr>2. Vivid Fantasy and Ideation</vt:lpstr>
      <vt:lpstr>2. Vivid Fantasy and Ideation</vt:lpstr>
      <vt:lpstr>3. Obsessionality, Repetition, and Collecting</vt:lpstr>
      <vt:lpstr>3. Obsessionality, Repetition, and Collecting</vt:lpstr>
      <vt:lpstr>4. Social Interaction &amp; Communication Difficulties</vt:lpstr>
      <vt:lpstr>4. Social Interaction &amp; Communication Difficulties</vt:lpstr>
      <vt:lpstr>5. Need for Order, Rules, Routines, and Predictability</vt:lpstr>
      <vt:lpstr>5. Need for Order, Rules, Routines, and Predictability</vt:lpstr>
      <vt:lpstr>6. Cognitive Styles (Strengths &amp; Difficulties)</vt:lpstr>
      <vt:lpstr>6. Cognitive Styles (Strengths &amp; Difficulties)</vt:lpstr>
      <vt:lpstr>6. Cognitive Styles (Strengths &amp; Difficulties)</vt:lpstr>
      <vt:lpstr>7. Sensory Needs and Sensation-Seeking</vt:lpstr>
      <vt:lpstr>7. Sensory Needs and Sensation-Seeking</vt:lpstr>
      <vt:lpstr>8. Complex Needs and Comorbidities</vt:lpstr>
      <vt:lpstr>8. Complex Needs and Comorbidities</vt:lpstr>
      <vt:lpstr>8. Complex Needs and Comorbidities: ADHD</vt:lpstr>
      <vt:lpstr>Protective Factors</vt:lpstr>
      <vt:lpstr>Conclusions: Enhancing Resilience &amp; Considerations for Practice</vt:lpstr>
      <vt:lpstr>Resources and further reading: https://crestresearch.ac.uk/projects/practice-consolidation-and-assessment/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Neurodiversity &amp; Extremism: Implications for working with young people</dc:title>
  <dc:creator>Salman, Nadine</dc:creator>
  <cp:lastModifiedBy>Salman, Nadine</cp:lastModifiedBy>
  <cp:revision>8</cp:revision>
  <dcterms:created xsi:type="dcterms:W3CDTF">2024-05-17T10:19:16Z</dcterms:created>
  <dcterms:modified xsi:type="dcterms:W3CDTF">2025-03-14T16:51:39Z</dcterms:modified>
</cp:coreProperties>
</file>