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04" r:id="rId1"/>
  </p:sldMasterIdLst>
  <p:notesMasterIdLst>
    <p:notesMasterId r:id="rId20"/>
  </p:notesMasterIdLst>
  <p:sldIdLst>
    <p:sldId id="256" r:id="rId2"/>
    <p:sldId id="264" r:id="rId3"/>
    <p:sldId id="377" r:id="rId4"/>
    <p:sldId id="379" r:id="rId5"/>
    <p:sldId id="261" r:id="rId6"/>
    <p:sldId id="382" r:id="rId7"/>
    <p:sldId id="380" r:id="rId8"/>
    <p:sldId id="383" r:id="rId9"/>
    <p:sldId id="385" r:id="rId10"/>
    <p:sldId id="272" r:id="rId11"/>
    <p:sldId id="386" r:id="rId12"/>
    <p:sldId id="370" r:id="rId13"/>
    <p:sldId id="371" r:id="rId14"/>
    <p:sldId id="372" r:id="rId15"/>
    <p:sldId id="381" r:id="rId16"/>
    <p:sldId id="259" r:id="rId17"/>
    <p:sldId id="384" r:id="rId18"/>
    <p:sldId id="378" r:id="rId19"/>
  </p:sldIdLst>
  <p:sldSz cx="12192000" cy="6858000"/>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16" autoAdjust="0"/>
    <p:restoredTop sz="94648"/>
  </p:normalViewPr>
  <p:slideViewPr>
    <p:cSldViewPr snapToGrid="0">
      <p:cViewPr varScale="1">
        <p:scale>
          <a:sx n="119" d="100"/>
          <a:sy n="119" d="100"/>
        </p:scale>
        <p:origin x="3110" y="91"/>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p:scale>
          <a:sx n="200" d="100"/>
          <a:sy n="200" d="100"/>
        </p:scale>
        <p:origin x="1424" y="-34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dirty="0"/>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8019C570-B38C-421B-9D8F-CBA11D4F2A2F}" type="datetimeFigureOut">
              <a:rPr lang="en-GB" smtClean="0"/>
              <a:t>17/11/2025</a:t>
            </a:fld>
            <a:endParaRPr lang="en-GB" dirty="0"/>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dirty="0"/>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dirty="0"/>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E0C0E69B-7B19-4906-B6D4-1BB722C6F745}" type="slidenum">
              <a:rPr lang="en-GB" smtClean="0"/>
              <a:t>‹#›</a:t>
            </a:fld>
            <a:endParaRPr lang="en-GB" dirty="0"/>
          </a:p>
        </p:txBody>
      </p:sp>
    </p:spTree>
    <p:extLst>
      <p:ext uri="{BB962C8B-B14F-4D97-AF65-F5344CB8AC3E}">
        <p14:creationId xmlns:p14="http://schemas.microsoft.com/office/powerpoint/2010/main" val="114705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a:t>
            </a:fld>
            <a:endParaRPr lang="en-GB" dirty="0"/>
          </a:p>
        </p:txBody>
      </p:sp>
    </p:spTree>
    <p:extLst>
      <p:ext uri="{BB962C8B-B14F-4D97-AF65-F5344CB8AC3E}">
        <p14:creationId xmlns:p14="http://schemas.microsoft.com/office/powerpoint/2010/main" val="3986080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10</a:t>
            </a:fld>
            <a:endParaRPr lang="en-GB" dirty="0"/>
          </a:p>
        </p:txBody>
      </p:sp>
    </p:spTree>
    <p:extLst>
      <p:ext uri="{BB962C8B-B14F-4D97-AF65-F5344CB8AC3E}">
        <p14:creationId xmlns:p14="http://schemas.microsoft.com/office/powerpoint/2010/main" val="1343894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11</a:t>
            </a:fld>
            <a:endParaRPr lang="en-GB" dirty="0"/>
          </a:p>
        </p:txBody>
      </p:sp>
    </p:spTree>
    <p:extLst>
      <p:ext uri="{BB962C8B-B14F-4D97-AF65-F5344CB8AC3E}">
        <p14:creationId xmlns:p14="http://schemas.microsoft.com/office/powerpoint/2010/main" val="3814213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12</a:t>
            </a:fld>
            <a:endParaRPr lang="en-GB" dirty="0"/>
          </a:p>
        </p:txBody>
      </p:sp>
    </p:spTree>
    <p:extLst>
      <p:ext uri="{BB962C8B-B14F-4D97-AF65-F5344CB8AC3E}">
        <p14:creationId xmlns:p14="http://schemas.microsoft.com/office/powerpoint/2010/main" val="2075546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13</a:t>
            </a:fld>
            <a:endParaRPr lang="en-GB" dirty="0"/>
          </a:p>
        </p:txBody>
      </p:sp>
    </p:spTree>
    <p:extLst>
      <p:ext uri="{BB962C8B-B14F-4D97-AF65-F5344CB8AC3E}">
        <p14:creationId xmlns:p14="http://schemas.microsoft.com/office/powerpoint/2010/main" val="2170120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85B8D377-58F1-058F-9869-57470018676E}"/>
              </a:ext>
            </a:extLst>
          </p:cNvPr>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44FCCA6D-D143-6D4A-BE89-EBCEAEE43117}" type="slidenum">
              <a:rPr lang="en-GB" altLang="en-US"/>
              <a:pPr eaLnBrk="1" hangingPunct="1">
                <a:spcBef>
                  <a:spcPct val="0"/>
                </a:spcBef>
              </a:pPr>
              <a:t>14</a:t>
            </a:fld>
            <a:endParaRPr lang="en-GB" altLang="en-US" dirty="0"/>
          </a:p>
        </p:txBody>
      </p:sp>
      <p:sp>
        <p:nvSpPr>
          <p:cNvPr id="117763" name="Rectangle 2">
            <a:extLst>
              <a:ext uri="{FF2B5EF4-FFF2-40B4-BE49-F238E27FC236}">
                <a16:creationId xmlns:a16="http://schemas.microsoft.com/office/drawing/2014/main" id="{CCBBF86D-3FF6-B293-81DF-9149D003EAED}"/>
              </a:ext>
            </a:extLst>
          </p:cNvPr>
          <p:cNvSpPr>
            <a:spLocks noGrp="1" noRot="1" noChangeAspect="1" noChangeArrowheads="1" noTextEdit="1"/>
          </p:cNvSpPr>
          <p:nvPr>
            <p:ph type="sldImg"/>
          </p:nvPr>
        </p:nvSpPr>
        <p:spPr>
          <a:ln/>
        </p:spPr>
      </p:sp>
      <p:sp>
        <p:nvSpPr>
          <p:cNvPr id="117764" name="Rectangle 3">
            <a:extLst>
              <a:ext uri="{FF2B5EF4-FFF2-40B4-BE49-F238E27FC236}">
                <a16:creationId xmlns:a16="http://schemas.microsoft.com/office/drawing/2014/main" id="{2E0ECB99-DF9C-45A6-CD85-B73E5A8EBA56}"/>
              </a:ext>
            </a:extLst>
          </p:cNvPr>
          <p:cNvSpPr>
            <a:spLocks noGrp="1" noChangeArrowheads="1"/>
          </p:cNvSpPr>
          <p:nvPr>
            <p:ph type="body" idx="1"/>
          </p:nvPr>
        </p:nvSpPr>
        <p:spPr>
          <a:noFill/>
        </p:spPr>
        <p:txBody>
          <a:bodyPr/>
          <a:lstStyle/>
          <a:p>
            <a:pPr eaLnBrk="1" hangingPunct="1"/>
            <a:r>
              <a:rPr lang="en-GB" altLang="en-US" dirty="0">
                <a:latin typeface="Arial" panose="020B0604020202020204" pitchFamily="34" charset="0"/>
              </a:rPr>
              <a:t>While the father, stepfather, or mother's partner might pose a risk to the child's safety, he may, on the other hand, act as a protective presence, or have important information and insights into the children's safety.</a:t>
            </a:r>
          </a:p>
          <a:p>
            <a:pPr eaLnBrk="1" hangingPunct="1"/>
            <a:endParaRPr lang="en-GB" altLang="en-US" dirty="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15</a:t>
            </a:fld>
            <a:endParaRPr lang="en-GB" dirty="0"/>
          </a:p>
        </p:txBody>
      </p:sp>
    </p:spTree>
    <p:extLst>
      <p:ext uri="{BB962C8B-B14F-4D97-AF65-F5344CB8AC3E}">
        <p14:creationId xmlns:p14="http://schemas.microsoft.com/office/powerpoint/2010/main" val="2052872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16</a:t>
            </a:fld>
            <a:endParaRPr lang="en-GB" dirty="0"/>
          </a:p>
        </p:txBody>
      </p:sp>
    </p:spTree>
    <p:extLst>
      <p:ext uri="{BB962C8B-B14F-4D97-AF65-F5344CB8AC3E}">
        <p14:creationId xmlns:p14="http://schemas.microsoft.com/office/powerpoint/2010/main" val="7808766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17</a:t>
            </a:fld>
            <a:endParaRPr lang="en-GB" dirty="0"/>
          </a:p>
        </p:txBody>
      </p:sp>
    </p:spTree>
    <p:extLst>
      <p:ext uri="{BB962C8B-B14F-4D97-AF65-F5344CB8AC3E}">
        <p14:creationId xmlns:p14="http://schemas.microsoft.com/office/powerpoint/2010/main" val="33886653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18</a:t>
            </a:fld>
            <a:endParaRPr lang="en-GB" dirty="0"/>
          </a:p>
        </p:txBody>
      </p:sp>
    </p:spTree>
    <p:extLst>
      <p:ext uri="{BB962C8B-B14F-4D97-AF65-F5344CB8AC3E}">
        <p14:creationId xmlns:p14="http://schemas.microsoft.com/office/powerpoint/2010/main" val="4044782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C0E69B-7B19-4906-B6D4-1BB722C6F745}" type="slidenum">
              <a:rPr lang="en-GB" smtClean="0"/>
              <a:t>2</a:t>
            </a:fld>
            <a:endParaRPr lang="en-GB" dirty="0"/>
          </a:p>
        </p:txBody>
      </p:sp>
    </p:spTree>
    <p:extLst>
      <p:ext uri="{BB962C8B-B14F-4D97-AF65-F5344CB8AC3E}">
        <p14:creationId xmlns:p14="http://schemas.microsoft.com/office/powerpoint/2010/main" val="3557665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3</a:t>
            </a:fld>
            <a:endParaRPr lang="en-GB" dirty="0"/>
          </a:p>
        </p:txBody>
      </p:sp>
    </p:spTree>
    <p:extLst>
      <p:ext uri="{BB962C8B-B14F-4D97-AF65-F5344CB8AC3E}">
        <p14:creationId xmlns:p14="http://schemas.microsoft.com/office/powerpoint/2010/main" val="3818621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4</a:t>
            </a:fld>
            <a:endParaRPr lang="en-GB" dirty="0"/>
          </a:p>
        </p:txBody>
      </p:sp>
    </p:spTree>
    <p:extLst>
      <p:ext uri="{BB962C8B-B14F-4D97-AF65-F5344CB8AC3E}">
        <p14:creationId xmlns:p14="http://schemas.microsoft.com/office/powerpoint/2010/main" val="3870320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5</a:t>
            </a:fld>
            <a:endParaRPr lang="en-GB" dirty="0"/>
          </a:p>
        </p:txBody>
      </p:sp>
    </p:spTree>
    <p:extLst>
      <p:ext uri="{BB962C8B-B14F-4D97-AF65-F5344CB8AC3E}">
        <p14:creationId xmlns:p14="http://schemas.microsoft.com/office/powerpoint/2010/main" val="328705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6</a:t>
            </a:fld>
            <a:endParaRPr lang="en-GB" dirty="0"/>
          </a:p>
        </p:txBody>
      </p:sp>
    </p:spTree>
    <p:extLst>
      <p:ext uri="{BB962C8B-B14F-4D97-AF65-F5344CB8AC3E}">
        <p14:creationId xmlns:p14="http://schemas.microsoft.com/office/powerpoint/2010/main" val="67047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7</a:t>
            </a:fld>
            <a:endParaRPr lang="en-GB" dirty="0"/>
          </a:p>
        </p:txBody>
      </p:sp>
    </p:spTree>
    <p:extLst>
      <p:ext uri="{BB962C8B-B14F-4D97-AF65-F5344CB8AC3E}">
        <p14:creationId xmlns:p14="http://schemas.microsoft.com/office/powerpoint/2010/main" val="1591825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Keys to effective practice is:</a:t>
            </a:r>
          </a:p>
          <a:p>
            <a:endParaRPr lang="en-US" dirty="0"/>
          </a:p>
          <a:p>
            <a:pPr marL="171450" indent="-171450">
              <a:buFont typeface="Arial" panose="020B0604020202020204" pitchFamily="34" charset="0"/>
              <a:buChar char="•"/>
            </a:pPr>
            <a:r>
              <a:rPr lang="en-US" dirty="0"/>
              <a:t>To see yourself in the shoes of whoever you are working with.</a:t>
            </a:r>
          </a:p>
          <a:p>
            <a:pPr marL="171450" indent="-171450">
              <a:buFont typeface="Arial" panose="020B0604020202020204" pitchFamily="34" charset="0"/>
              <a:buChar char="•"/>
            </a:pPr>
            <a:r>
              <a:rPr lang="en-US" dirty="0"/>
              <a:t>Be determined, take time to learn, find out and understand what is their experience – short term early help or crisis intervention methods mitigate against this</a:t>
            </a:r>
          </a:p>
          <a:p>
            <a:pPr marL="171450" indent="-171450">
              <a:buFont typeface="Arial" panose="020B0604020202020204" pitchFamily="34" charset="0"/>
              <a:buChar char="•"/>
            </a:pPr>
            <a:r>
              <a:rPr lang="en-US" dirty="0"/>
              <a:t>Developing a relationship, trust and rapport really matter and take time</a:t>
            </a:r>
          </a:p>
          <a:p>
            <a:endParaRPr lang="en-US" dirty="0"/>
          </a:p>
          <a:p>
            <a:r>
              <a:rPr lang="en-US" b="1" dirty="0"/>
              <a:t>For example:</a:t>
            </a:r>
          </a:p>
          <a:p>
            <a:endParaRPr lang="en-US" dirty="0"/>
          </a:p>
          <a:p>
            <a:r>
              <a:rPr lang="en-US" dirty="0"/>
              <a:t>Ask yourself – when I leave this home, am I glad to be leaving? If so why?</a:t>
            </a:r>
          </a:p>
          <a:p>
            <a:endParaRPr lang="en-US" dirty="0"/>
          </a:p>
          <a:p>
            <a:r>
              <a:rPr lang="en-US" dirty="0"/>
              <a:t>How does it feel to be having the lived experience of that person? The adult or the child.</a:t>
            </a:r>
          </a:p>
          <a:p>
            <a:endParaRPr lang="en-US" dirty="0"/>
          </a:p>
          <a:p>
            <a:r>
              <a:rPr lang="en-US" dirty="0"/>
              <a:t>Does the person have options, choices about changing their life?</a:t>
            </a:r>
          </a:p>
          <a:p>
            <a:endParaRPr lang="en-US" dirty="0"/>
          </a:p>
          <a:p>
            <a:r>
              <a:rPr lang="en-US" b="1" dirty="0"/>
              <a:t>For a child in Particular </a:t>
            </a:r>
            <a:r>
              <a:rPr lang="en-US" dirty="0"/>
              <a:t>– what choices do they / would I have?</a:t>
            </a:r>
          </a:p>
          <a:p>
            <a:r>
              <a:rPr lang="en-US" dirty="0"/>
              <a:t>Are they free / able to say /share what they are experiencing – </a:t>
            </a:r>
          </a:p>
          <a:p>
            <a:pPr marL="171450" indent="-171450">
              <a:buFont typeface="Arial" panose="020B0604020202020204" pitchFamily="34" charset="0"/>
              <a:buChar char="•"/>
            </a:pPr>
            <a:r>
              <a:rPr lang="en-US" dirty="0"/>
              <a:t>issues of developmental stage / age </a:t>
            </a:r>
          </a:p>
          <a:p>
            <a:pPr marL="171450" indent="-171450">
              <a:buFont typeface="Arial" panose="020B0604020202020204" pitchFamily="34" charset="0"/>
              <a:buChar char="•"/>
            </a:pPr>
            <a:r>
              <a:rPr lang="en-US" dirty="0"/>
              <a:t>possibility of disability (learning, physical, emotional) affecting ability to express themself, </a:t>
            </a:r>
          </a:p>
          <a:p>
            <a:pPr marL="171450" indent="-171450">
              <a:buFont typeface="Arial" panose="020B0604020202020204" pitchFamily="34" charset="0"/>
              <a:buChar char="•"/>
            </a:pPr>
            <a:r>
              <a:rPr lang="en-US" dirty="0"/>
              <a:t>Parental influence - loyalty,</a:t>
            </a:r>
          </a:p>
          <a:p>
            <a:pPr marL="171450" indent="-171450">
              <a:buFont typeface="Arial" panose="020B0604020202020204" pitchFamily="34" charset="0"/>
              <a:buChar char="•"/>
            </a:pPr>
            <a:r>
              <a:rPr lang="en-US" dirty="0"/>
              <a:t>Or perhaps fear</a:t>
            </a:r>
          </a:p>
        </p:txBody>
      </p:sp>
      <p:sp>
        <p:nvSpPr>
          <p:cNvPr id="4" name="Slide Number Placeholder 3"/>
          <p:cNvSpPr>
            <a:spLocks noGrp="1"/>
          </p:cNvSpPr>
          <p:nvPr>
            <p:ph type="sldNum" sz="quarter" idx="5"/>
          </p:nvPr>
        </p:nvSpPr>
        <p:spPr/>
        <p:txBody>
          <a:bodyPr/>
          <a:lstStyle/>
          <a:p>
            <a:fld id="{E0C0E69B-7B19-4906-B6D4-1BB722C6F745}" type="slidenum">
              <a:rPr lang="en-GB" smtClean="0"/>
              <a:t>8</a:t>
            </a:fld>
            <a:endParaRPr lang="en-GB" dirty="0"/>
          </a:p>
        </p:txBody>
      </p:sp>
    </p:spTree>
    <p:extLst>
      <p:ext uri="{BB962C8B-B14F-4D97-AF65-F5344CB8AC3E}">
        <p14:creationId xmlns:p14="http://schemas.microsoft.com/office/powerpoint/2010/main" val="1670332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C0E69B-7B19-4906-B6D4-1BB722C6F745}" type="slidenum">
              <a:rPr lang="en-GB" smtClean="0"/>
              <a:t>9</a:t>
            </a:fld>
            <a:endParaRPr lang="en-GB" dirty="0"/>
          </a:p>
        </p:txBody>
      </p:sp>
    </p:spTree>
    <p:extLst>
      <p:ext uri="{BB962C8B-B14F-4D97-AF65-F5344CB8AC3E}">
        <p14:creationId xmlns:p14="http://schemas.microsoft.com/office/powerpoint/2010/main" val="1684068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A65417-5B15-493A-8044-5ADB26E0D715}"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296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4D8758-FDCB-4CE6-AC83-EB842BBC9514}"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264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3282B2-41F1-4EE5-BFCF-194A877A7FBD}"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4511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7B05B-B756-4BAD-A3D2-414EBF3A7DED}"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9769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A7C64C-0C7C-451E-9F4B-D263A691839A}"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31789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2B7760-88E4-414F-A7B4-202E646A91B9}"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3938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D2AAA5-809E-4761-B64A-A4014E1FA55E}"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7439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B97338-C964-4823-81CD-B2C560295EF0}"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320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B30587-01C9-4B6E-AE3B-74754E945F9F}"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5021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F375F3-3BDF-466C-AC20-D6F4F8F8D76F}" type="datetime1">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0004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38DC26-E879-4C26-AE01-A5C8CCDC0D0E}" type="datetime1">
              <a:rPr lang="en-US" smtClean="0"/>
              <a:t>11/17/2025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7733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9AF092-B0D3-465C-810E-2DF96A632E95}" type="datetime1">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5292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01381B-5935-43B0-8370-4CB8136C464A}" type="datetime1">
              <a:rPr lang="en-US" smtClean="0"/>
              <a:t>11/17/2025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290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360570-DA8A-42EA-A16F-E94997693447}" type="datetime1">
              <a:rPr lang="en-US" smtClean="0"/>
              <a:t>11/17/2025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5935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C2573D-6C01-4516-B344-B3D246B6FB76}" type="datetime1">
              <a:rPr lang="en-US" smtClean="0"/>
              <a:t>11/17/2025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175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3D357B9-5333-4F86-B7D0-A72202988FB4}" type="datetime1">
              <a:rPr lang="en-US" smtClean="0"/>
              <a:t>11/17/2025</a:t>
            </a:fld>
            <a:endParaRPr lang="en-US" dirty="0"/>
          </a:p>
        </p:txBody>
      </p:sp>
    </p:spTree>
    <p:extLst>
      <p:ext uri="{BB962C8B-B14F-4D97-AF65-F5344CB8AC3E}">
        <p14:creationId xmlns:p14="http://schemas.microsoft.com/office/powerpoint/2010/main" val="4188238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45C4E8-152C-48B2-8B4E-C14F116DCFD4}" type="datetime1">
              <a:rPr lang="en-US" smtClean="0"/>
              <a:t>11/17/2025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1932043"/>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afeguardingbedfordshire.org.uk/about-us/luton-safeguarding-children-partnershi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safeguardingbedfordshire.org.uk/assets/b3a83ecf/final_safeguarding_practice_review_family_t_sept_2024.pdf"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67AEE-35DB-4A0B-A351-D783C9B3A30A}"/>
              </a:ext>
            </a:extLst>
          </p:cNvPr>
          <p:cNvSpPr>
            <a:spLocks noGrp="1"/>
          </p:cNvSpPr>
          <p:nvPr>
            <p:ph type="ctrTitle"/>
          </p:nvPr>
        </p:nvSpPr>
        <p:spPr>
          <a:xfrm>
            <a:off x="985968" y="4473225"/>
            <a:ext cx="8288035" cy="1095059"/>
          </a:xfrm>
        </p:spPr>
        <p:txBody>
          <a:bodyPr>
            <a:normAutofit/>
          </a:bodyPr>
          <a:lstStyle/>
          <a:p>
            <a:pPr algn="l"/>
            <a:r>
              <a:rPr lang="en-GB" sz="4800" dirty="0"/>
              <a:t>FAMILY T JOINT REVIEW</a:t>
            </a:r>
          </a:p>
        </p:txBody>
      </p:sp>
      <p:sp>
        <p:nvSpPr>
          <p:cNvPr id="3" name="Subtitle 2">
            <a:extLst>
              <a:ext uri="{FF2B5EF4-FFF2-40B4-BE49-F238E27FC236}">
                <a16:creationId xmlns:a16="http://schemas.microsoft.com/office/drawing/2014/main" id="{B557047B-9842-47B9-9DC1-1845B1D9F002}"/>
              </a:ext>
            </a:extLst>
          </p:cNvPr>
          <p:cNvSpPr>
            <a:spLocks noGrp="1"/>
          </p:cNvSpPr>
          <p:nvPr>
            <p:ph type="subTitle" idx="1"/>
          </p:nvPr>
        </p:nvSpPr>
        <p:spPr>
          <a:xfrm>
            <a:off x="985968" y="5569874"/>
            <a:ext cx="8288035" cy="471488"/>
          </a:xfrm>
        </p:spPr>
        <p:txBody>
          <a:bodyPr>
            <a:normAutofit/>
          </a:bodyPr>
          <a:lstStyle/>
          <a:p>
            <a:pPr algn="l"/>
            <a:r>
              <a:rPr lang="en-GB" sz="2400" b="1" dirty="0">
                <a:latin typeface="+mj-lt"/>
                <a:ea typeface="+mj-ea"/>
                <a:cs typeface="+mj-cs"/>
              </a:rPr>
              <a:t>ELFT </a:t>
            </a:r>
            <a:r>
              <a:rPr lang="en-GB" sz="2400" b="1" dirty="0" smtClean="0">
                <a:latin typeface="+mj-lt"/>
                <a:ea typeface="+mj-ea"/>
                <a:cs typeface="+mj-cs"/>
              </a:rPr>
              <a:t>Safeguarding </a:t>
            </a:r>
            <a:r>
              <a:rPr lang="en-GB" sz="2400" b="1" dirty="0">
                <a:latin typeface="+mj-lt"/>
                <a:ea typeface="+mj-ea"/>
                <a:cs typeface="+mj-cs"/>
              </a:rPr>
              <a:t>Conference 26/11/2025</a:t>
            </a:r>
          </a:p>
        </p:txBody>
      </p:sp>
      <p:pic>
        <p:nvPicPr>
          <p:cNvPr id="5" name="Picture 4" descr="A picture containing text, font, logo, electric blue&#10;&#10;Description automatically generated">
            <a:extLst>
              <a:ext uri="{FF2B5EF4-FFF2-40B4-BE49-F238E27FC236}">
                <a16:creationId xmlns:a16="http://schemas.microsoft.com/office/drawing/2014/main" id="{AD00F94F-5323-5E96-B7E3-C75DCE5E89D3}"/>
              </a:ext>
            </a:extLst>
          </p:cNvPr>
          <p:cNvPicPr>
            <a:picLocks noChangeAspect="1"/>
          </p:cNvPicPr>
          <p:nvPr/>
        </p:nvPicPr>
        <p:blipFill>
          <a:blip r:embed="rId3"/>
          <a:stretch>
            <a:fillRect/>
          </a:stretch>
        </p:blipFill>
        <p:spPr>
          <a:xfrm>
            <a:off x="985966" y="1311770"/>
            <a:ext cx="2443034" cy="1721229"/>
          </a:xfrm>
          <a:prstGeom prst="rect">
            <a:avLst/>
          </a:prstGeom>
        </p:spPr>
      </p:pic>
      <p:pic>
        <p:nvPicPr>
          <p:cNvPr id="4" name="Picture 3" descr="Purple handprints on a black background&#10;&#10;Description automatically generated with medium confidence">
            <a:extLst>
              <a:ext uri="{FF2B5EF4-FFF2-40B4-BE49-F238E27FC236}">
                <a16:creationId xmlns:a16="http://schemas.microsoft.com/office/drawing/2014/main" id="{5CB665CA-FD7D-9446-0EA7-447CF46F2EA0}"/>
              </a:ext>
            </a:extLst>
          </p:cNvPr>
          <p:cNvPicPr>
            <a:picLocks noChangeAspect="1"/>
          </p:cNvPicPr>
          <p:nvPr/>
        </p:nvPicPr>
        <p:blipFill>
          <a:blip r:embed="rId4"/>
          <a:stretch>
            <a:fillRect/>
          </a:stretch>
        </p:blipFill>
        <p:spPr>
          <a:xfrm>
            <a:off x="4391103" y="745530"/>
            <a:ext cx="3686098" cy="2544386"/>
          </a:xfrm>
          <a:prstGeom prst="rect">
            <a:avLst/>
          </a:prstGeom>
        </p:spPr>
      </p:pic>
    </p:spTree>
    <p:extLst>
      <p:ext uri="{BB962C8B-B14F-4D97-AF65-F5344CB8AC3E}">
        <p14:creationId xmlns:p14="http://schemas.microsoft.com/office/powerpoint/2010/main" val="411282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977B-8502-8BB0-99C4-4151B19C7289}"/>
              </a:ext>
            </a:extLst>
          </p:cNvPr>
          <p:cNvSpPr>
            <a:spLocks noGrp="1"/>
          </p:cNvSpPr>
          <p:nvPr>
            <p:ph type="title"/>
          </p:nvPr>
        </p:nvSpPr>
        <p:spPr>
          <a:xfrm>
            <a:off x="677334" y="451513"/>
            <a:ext cx="8596668" cy="1320800"/>
          </a:xfrm>
        </p:spPr>
        <p:txBody>
          <a:bodyPr>
            <a:normAutofit fontScale="90000"/>
          </a:bodyPr>
          <a:lstStyle/>
          <a:p>
            <a:r>
              <a:rPr lang="en-GB" dirty="0"/>
              <a:t>Practitioner Events</a:t>
            </a:r>
            <a:br>
              <a:rPr lang="en-GB" dirty="0"/>
            </a:br>
            <a:r>
              <a:rPr lang="en-GB" dirty="0"/>
              <a:t>What was it like working with this family?</a:t>
            </a:r>
            <a:br>
              <a:rPr lang="en-GB" dirty="0"/>
            </a:br>
            <a:endParaRPr lang="en-GB" sz="2700" dirty="0"/>
          </a:p>
        </p:txBody>
      </p:sp>
      <p:sp>
        <p:nvSpPr>
          <p:cNvPr id="3" name="Content Placeholder 2">
            <a:extLst>
              <a:ext uri="{FF2B5EF4-FFF2-40B4-BE49-F238E27FC236}">
                <a16:creationId xmlns:a16="http://schemas.microsoft.com/office/drawing/2014/main" id="{AF7B5F32-1111-074A-347D-F7EA97E046CC}"/>
              </a:ext>
            </a:extLst>
          </p:cNvPr>
          <p:cNvSpPr>
            <a:spLocks noGrp="1"/>
          </p:cNvSpPr>
          <p:nvPr>
            <p:ph idx="1"/>
          </p:nvPr>
        </p:nvSpPr>
        <p:spPr>
          <a:xfrm>
            <a:off x="629833" y="1899332"/>
            <a:ext cx="8596668" cy="3880773"/>
          </a:xfrm>
        </p:spPr>
        <p:txBody>
          <a:bodyPr>
            <a:noAutofit/>
          </a:bodyPr>
          <a:lstStyle/>
          <a:p>
            <a:pPr>
              <a:lnSpc>
                <a:spcPct val="80000"/>
              </a:lnSpc>
              <a:buFont typeface="Wingdings" pitchFamily="2" charset="2"/>
              <a:buChar char=""/>
            </a:pPr>
            <a:r>
              <a:rPr lang="en-GB" sz="2400" dirty="0">
                <a:cs typeface="Calibri" panose="020F0502020204030204" pitchFamily="34" charset="0"/>
              </a:rPr>
              <a:t>How did this case make you feel?</a:t>
            </a:r>
          </a:p>
          <a:p>
            <a:pPr>
              <a:lnSpc>
                <a:spcPct val="80000"/>
              </a:lnSpc>
              <a:buFont typeface="Wingdings" pitchFamily="2" charset="2"/>
              <a:buChar char=""/>
            </a:pPr>
            <a:r>
              <a:rPr lang="en-GB" sz="2400" dirty="0">
                <a:cs typeface="Calibri" panose="020F0502020204030204" pitchFamily="34" charset="0"/>
              </a:rPr>
              <a:t>Were you well supported to work with the children and the family?</a:t>
            </a:r>
          </a:p>
          <a:p>
            <a:pPr>
              <a:lnSpc>
                <a:spcPct val="80000"/>
              </a:lnSpc>
              <a:buFont typeface="Wingdings" pitchFamily="2" charset="2"/>
              <a:buChar char=""/>
            </a:pPr>
            <a:r>
              <a:rPr lang="en-GB" sz="2400" dirty="0">
                <a:cs typeface="Calibri" panose="020F0502020204030204" pitchFamily="34" charset="0"/>
              </a:rPr>
              <a:t>How were you supported to exercise  critical thinking and professional curiosity? </a:t>
            </a:r>
          </a:p>
          <a:p>
            <a:pPr>
              <a:lnSpc>
                <a:spcPct val="80000"/>
              </a:lnSpc>
              <a:buFont typeface="Wingdings" pitchFamily="2" charset="2"/>
              <a:buChar char=""/>
            </a:pPr>
            <a:r>
              <a:rPr lang="en-GB" sz="2400" dirty="0">
                <a:cs typeface="Calibri" panose="020F0502020204030204" pitchFamily="34" charset="0"/>
              </a:rPr>
              <a:t>What support did you seek and receive to manage the challenges?</a:t>
            </a:r>
          </a:p>
          <a:p>
            <a:pPr>
              <a:lnSpc>
                <a:spcPct val="80000"/>
              </a:lnSpc>
              <a:buFont typeface="Wingdings" pitchFamily="2" charset="2"/>
              <a:buChar char=""/>
            </a:pPr>
            <a:r>
              <a:rPr lang="en-GB" sz="2400" dirty="0">
                <a:cs typeface="Calibri" panose="020F0502020204030204" pitchFamily="34" charset="0"/>
              </a:rPr>
              <a:t>On reflection, what, if anything, would you have done differently and why? </a:t>
            </a:r>
          </a:p>
          <a:p>
            <a:pPr>
              <a:lnSpc>
                <a:spcPct val="80000"/>
              </a:lnSpc>
              <a:buFont typeface="Wingdings" pitchFamily="2" charset="2"/>
              <a:buChar char=""/>
            </a:pPr>
            <a:r>
              <a:rPr lang="en-GB" sz="2400" dirty="0">
                <a:cs typeface="Calibri" panose="020F0502020204030204" pitchFamily="34" charset="0"/>
              </a:rPr>
              <a:t>A</a:t>
            </a:r>
            <a:r>
              <a:rPr lang="en-GB" sz="2400" dirty="0"/>
              <a:t>nything else to comment?</a:t>
            </a:r>
          </a:p>
        </p:txBody>
      </p:sp>
      <p:sp>
        <p:nvSpPr>
          <p:cNvPr id="4" name="Slide Number Placeholder 3">
            <a:extLst>
              <a:ext uri="{FF2B5EF4-FFF2-40B4-BE49-F238E27FC236}">
                <a16:creationId xmlns:a16="http://schemas.microsoft.com/office/drawing/2014/main" id="{B7C47D6C-BDA6-FD3E-4CEE-A108F9E781AD}"/>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2841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80A73-9A23-7458-AACC-714E9B3ED8F9}"/>
              </a:ext>
            </a:extLst>
          </p:cNvPr>
          <p:cNvSpPr>
            <a:spLocks noGrp="1"/>
          </p:cNvSpPr>
          <p:nvPr>
            <p:ph type="title"/>
          </p:nvPr>
        </p:nvSpPr>
        <p:spPr/>
        <p:txBody>
          <a:bodyPr/>
          <a:lstStyle/>
          <a:p>
            <a:r>
              <a:rPr lang="en-US" dirty="0"/>
              <a:t>What did Practitioners tell us</a:t>
            </a:r>
          </a:p>
        </p:txBody>
      </p:sp>
      <p:sp>
        <p:nvSpPr>
          <p:cNvPr id="3" name="Content Placeholder 2">
            <a:extLst>
              <a:ext uri="{FF2B5EF4-FFF2-40B4-BE49-F238E27FC236}">
                <a16:creationId xmlns:a16="http://schemas.microsoft.com/office/drawing/2014/main" id="{85028CEC-B367-2070-6D28-5A0687B07B44}"/>
              </a:ext>
            </a:extLst>
          </p:cNvPr>
          <p:cNvSpPr>
            <a:spLocks noGrp="1"/>
          </p:cNvSpPr>
          <p:nvPr>
            <p:ph idx="1"/>
          </p:nvPr>
        </p:nvSpPr>
        <p:spPr>
          <a:xfrm>
            <a:off x="677334" y="1594023"/>
            <a:ext cx="8596668" cy="4447340"/>
          </a:xfrm>
        </p:spPr>
        <p:txBody>
          <a:bodyPr>
            <a:normAutofit/>
          </a:bodyPr>
          <a:lstStyle/>
          <a:p>
            <a:r>
              <a:rPr lang="en-GB" dirty="0"/>
              <a:t>They felt desensitised and demoralised in the face of the sheer extent of the circumstances in which the children are living and being parented.</a:t>
            </a:r>
          </a:p>
          <a:p>
            <a:r>
              <a:rPr lang="en-GB" dirty="0"/>
              <a:t>One said - most of some meetings about the children were side-tracked into discussion about the practical barriers, particularly the unsuitability of the accommodation, which were identified for the parents to care for the children. </a:t>
            </a:r>
          </a:p>
          <a:p>
            <a:r>
              <a:rPr lang="en-GB" dirty="0"/>
              <a:t>Lack of curiosity around the living arrangements and clarification sought about the housing position given that Adult E needed personal care and support which was hard to deliver in the house with its unusable bathroom which the nurses could not even use to wash their hands. The housing was also unsuitable for the children. </a:t>
            </a:r>
          </a:p>
          <a:p>
            <a:r>
              <a:rPr lang="en-GB" dirty="0"/>
              <a:t> It seemed that the adult’s personal and physical circumstances were being used as an “excuse” for or reason to explain away the neglect of the children. </a:t>
            </a:r>
          </a:p>
          <a:p>
            <a:endParaRPr lang="en-GB" dirty="0"/>
          </a:p>
          <a:p>
            <a:endParaRPr lang="en-US" dirty="0"/>
          </a:p>
        </p:txBody>
      </p:sp>
      <p:sp>
        <p:nvSpPr>
          <p:cNvPr id="4" name="Slide Number Placeholder 3">
            <a:extLst>
              <a:ext uri="{FF2B5EF4-FFF2-40B4-BE49-F238E27FC236}">
                <a16:creationId xmlns:a16="http://schemas.microsoft.com/office/drawing/2014/main" id="{1EC491A0-85C1-8161-B827-BEE4CE4B4BD2}"/>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2663515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a:extLst>
              <a:ext uri="{FF2B5EF4-FFF2-40B4-BE49-F238E27FC236}">
                <a16:creationId xmlns:a16="http://schemas.microsoft.com/office/drawing/2014/main" id="{55B72F60-3782-2A14-8220-590C3B286A8B}"/>
              </a:ext>
            </a:extLst>
          </p:cNvPr>
          <p:cNvSpPr>
            <a:spLocks noGrp="1"/>
          </p:cNvSpPr>
          <p:nvPr>
            <p:ph type="ftr" sz="quarter" idx="11"/>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i="1" dirty="0">
                <a:solidFill>
                  <a:srgbClr val="009900"/>
                </a:solidFill>
              </a:rPr>
              <a:t>National Learning from Serious Case Reviews – Marian Brandon et al.</a:t>
            </a:r>
            <a:endParaRPr lang="en-GB" altLang="en-US" sz="1100" i="1" dirty="0"/>
          </a:p>
        </p:txBody>
      </p:sp>
      <p:sp>
        <p:nvSpPr>
          <p:cNvPr id="11267" name="Rectangle 2">
            <a:extLst>
              <a:ext uri="{FF2B5EF4-FFF2-40B4-BE49-F238E27FC236}">
                <a16:creationId xmlns:a16="http://schemas.microsoft.com/office/drawing/2014/main" id="{0F5D3E55-7EDE-8565-0CBC-E67452350DA8}"/>
              </a:ext>
            </a:extLst>
          </p:cNvPr>
          <p:cNvSpPr>
            <a:spLocks noGrp="1" noChangeArrowheads="1"/>
          </p:cNvSpPr>
          <p:nvPr>
            <p:ph type="title"/>
          </p:nvPr>
        </p:nvSpPr>
        <p:spPr>
          <a:xfrm>
            <a:off x="677334" y="609600"/>
            <a:ext cx="8596668" cy="797626"/>
          </a:xfrm>
        </p:spPr>
        <p:txBody>
          <a:bodyPr>
            <a:normAutofit fontScale="90000"/>
          </a:bodyPr>
          <a:lstStyle/>
          <a:p>
            <a:pPr eaLnBrk="1" hangingPunct="1"/>
            <a:r>
              <a:rPr lang="en-GB" altLang="en-US" sz="4000" dirty="0"/>
              <a:t>The ‘start again syndrome</a:t>
            </a:r>
            <a:r>
              <a:rPr lang="en-GB" altLang="en-US" sz="4000" b="1" dirty="0">
                <a:solidFill>
                  <a:srgbClr val="009900"/>
                </a:solidFill>
              </a:rPr>
              <a:t>’</a:t>
            </a:r>
            <a:r>
              <a:rPr lang="en-GB" altLang="en-US" sz="4800" dirty="0"/>
              <a:t/>
            </a:r>
            <a:br>
              <a:rPr lang="en-GB" altLang="en-US" sz="4800" dirty="0"/>
            </a:br>
            <a:endParaRPr lang="en-GB" altLang="en-US" sz="4000" b="1" dirty="0">
              <a:solidFill>
                <a:srgbClr val="009900"/>
              </a:solidFill>
            </a:endParaRPr>
          </a:p>
        </p:txBody>
      </p:sp>
      <p:sp>
        <p:nvSpPr>
          <p:cNvPr id="11268" name="Rectangle 3">
            <a:extLst>
              <a:ext uri="{FF2B5EF4-FFF2-40B4-BE49-F238E27FC236}">
                <a16:creationId xmlns:a16="http://schemas.microsoft.com/office/drawing/2014/main" id="{00E39E82-022E-3EE9-A0E6-906657D87DD3}"/>
              </a:ext>
            </a:extLst>
          </p:cNvPr>
          <p:cNvSpPr>
            <a:spLocks noGrp="1" noChangeArrowheads="1"/>
          </p:cNvSpPr>
          <p:nvPr>
            <p:ph type="body" idx="1"/>
          </p:nvPr>
        </p:nvSpPr>
        <p:spPr>
          <a:xfrm>
            <a:off x="803008" y="1390919"/>
            <a:ext cx="8229600" cy="4525962"/>
          </a:xfrm>
        </p:spPr>
        <p:txBody>
          <a:bodyPr/>
          <a:lstStyle/>
          <a:p>
            <a:pPr marL="0" indent="0" eaLnBrk="1" hangingPunct="1">
              <a:lnSpc>
                <a:spcPct val="80000"/>
              </a:lnSpc>
              <a:buNone/>
            </a:pPr>
            <a:endParaRPr lang="en-GB" altLang="en-US" sz="2000" dirty="0"/>
          </a:p>
          <a:p>
            <a:pPr eaLnBrk="1" hangingPunct="1">
              <a:lnSpc>
                <a:spcPct val="80000"/>
              </a:lnSpc>
            </a:pPr>
            <a:r>
              <a:rPr lang="en-GB" altLang="en-US" sz="2000" dirty="0"/>
              <a:t>Knowledge of the past is put aside with a focus on the present and on short-term thinking e.g. an unfounded assumption that a new baby, or a different partner, presents an opportunity for the family to embark on a more successful period of parenting - has the capacity to care for the child in reality changed?</a:t>
            </a:r>
          </a:p>
          <a:p>
            <a:pPr eaLnBrk="1" hangingPunct="1">
              <a:lnSpc>
                <a:spcPct val="80000"/>
              </a:lnSpc>
            </a:pPr>
            <a:r>
              <a:rPr lang="en-GB" altLang="en-US" sz="2000" dirty="0"/>
              <a:t>A way of dealing with overwhelming amounts of information and/or feelings of helplessness generated by families, especially in long term neglect cases. </a:t>
            </a:r>
          </a:p>
          <a:p>
            <a:pPr eaLnBrk="1" hangingPunct="1">
              <a:lnSpc>
                <a:spcPct val="80000"/>
              </a:lnSpc>
            </a:pPr>
            <a:r>
              <a:rPr lang="en-GB" altLang="en-US" sz="2000" dirty="0"/>
              <a:t>Prevents workers from having a clear and systematic understanding of a case. </a:t>
            </a:r>
          </a:p>
          <a:p>
            <a:pPr eaLnBrk="1" hangingPunct="1">
              <a:lnSpc>
                <a:spcPct val="80000"/>
              </a:lnSpc>
            </a:pPr>
            <a:r>
              <a:rPr lang="en-GB" altLang="en-US" sz="2000" dirty="0"/>
              <a:t>Can be prompted by a worker leaving (or being away on sick leave) or a new practitioner starting afresh to form an “unprejudiced‟ view of the case.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a:extLst>
              <a:ext uri="{FF2B5EF4-FFF2-40B4-BE49-F238E27FC236}">
                <a16:creationId xmlns:a16="http://schemas.microsoft.com/office/drawing/2014/main" id="{424EC2C3-2B80-62DF-E5B6-CCE6870503FD}"/>
              </a:ext>
            </a:extLst>
          </p:cNvPr>
          <p:cNvSpPr>
            <a:spLocks noGrp="1"/>
          </p:cNvSpPr>
          <p:nvPr>
            <p:ph type="ftr" sz="quarter" idx="11"/>
          </p:nvPr>
        </p:nvSpPr>
        <p:spPr>
          <a:xfrm>
            <a:off x="695586" y="6328499"/>
            <a:ext cx="6297612" cy="365125"/>
          </a:xfrm>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400" i="1" dirty="0">
                <a:solidFill>
                  <a:srgbClr val="009900"/>
                </a:solidFill>
              </a:rPr>
              <a:t>	National Learning from Serious Case Reviews – Marian Brandon et al.</a:t>
            </a:r>
            <a:endParaRPr lang="en-GB" altLang="en-US" sz="1400" i="1" dirty="0"/>
          </a:p>
          <a:p>
            <a:pPr eaLnBrk="1" hangingPunct="1">
              <a:spcBef>
                <a:spcPct val="0"/>
              </a:spcBef>
              <a:buFontTx/>
              <a:buNone/>
            </a:pPr>
            <a:endParaRPr lang="en-GB" altLang="en-US" sz="1400" dirty="0"/>
          </a:p>
        </p:txBody>
      </p:sp>
      <p:sp>
        <p:nvSpPr>
          <p:cNvPr id="12291" name="Rectangle 2">
            <a:extLst>
              <a:ext uri="{FF2B5EF4-FFF2-40B4-BE49-F238E27FC236}">
                <a16:creationId xmlns:a16="http://schemas.microsoft.com/office/drawing/2014/main" id="{67FECE3B-D142-2B85-5215-FEB4CC7E36A9}"/>
              </a:ext>
            </a:extLst>
          </p:cNvPr>
          <p:cNvSpPr>
            <a:spLocks noGrp="1" noChangeArrowheads="1"/>
          </p:cNvSpPr>
          <p:nvPr>
            <p:ph type="title"/>
          </p:nvPr>
        </p:nvSpPr>
        <p:spPr>
          <a:xfrm>
            <a:off x="677334" y="609600"/>
            <a:ext cx="8596668" cy="756574"/>
          </a:xfrm>
        </p:spPr>
        <p:txBody>
          <a:bodyPr>
            <a:normAutofit fontScale="90000"/>
          </a:bodyPr>
          <a:lstStyle/>
          <a:p>
            <a:pPr eaLnBrk="1" hangingPunct="1"/>
            <a:r>
              <a:rPr lang="en-GB" altLang="en-US" sz="4000" dirty="0"/>
              <a:t>The rule of optimism</a:t>
            </a:r>
            <a:r>
              <a:rPr lang="en-GB" altLang="en-US" sz="4000" b="1" dirty="0">
                <a:solidFill>
                  <a:srgbClr val="009900"/>
                </a:solidFill>
              </a:rPr>
              <a:t/>
            </a:r>
            <a:br>
              <a:rPr lang="en-GB" altLang="en-US" sz="4000" b="1" dirty="0">
                <a:solidFill>
                  <a:srgbClr val="009900"/>
                </a:solidFill>
              </a:rPr>
            </a:br>
            <a:endParaRPr lang="en-GB" altLang="en-US" sz="4000" b="1" dirty="0">
              <a:solidFill>
                <a:srgbClr val="009900"/>
              </a:solidFill>
            </a:endParaRPr>
          </a:p>
        </p:txBody>
      </p:sp>
      <p:sp>
        <p:nvSpPr>
          <p:cNvPr id="12292" name="Rectangle 3">
            <a:extLst>
              <a:ext uri="{FF2B5EF4-FFF2-40B4-BE49-F238E27FC236}">
                <a16:creationId xmlns:a16="http://schemas.microsoft.com/office/drawing/2014/main" id="{0D57E3C6-0B0A-61A1-2412-5585FCDECD92}"/>
              </a:ext>
            </a:extLst>
          </p:cNvPr>
          <p:cNvSpPr>
            <a:spLocks noGrp="1" noChangeArrowheads="1"/>
          </p:cNvSpPr>
          <p:nvPr>
            <p:ph type="body" idx="1"/>
          </p:nvPr>
        </p:nvSpPr>
        <p:spPr>
          <a:xfrm>
            <a:off x="788636" y="1288186"/>
            <a:ext cx="8374063" cy="5040313"/>
          </a:xfrm>
        </p:spPr>
        <p:txBody>
          <a:bodyPr>
            <a:normAutofit fontScale="92500" lnSpcReduction="10000"/>
          </a:bodyPr>
          <a:lstStyle/>
          <a:p>
            <a:pPr eaLnBrk="1" hangingPunct="1">
              <a:lnSpc>
                <a:spcPct val="80000"/>
              </a:lnSpc>
              <a:buFontTx/>
              <a:buNone/>
            </a:pPr>
            <a:endParaRPr lang="en-GB" altLang="en-US" sz="1200" b="1" dirty="0"/>
          </a:p>
          <a:p>
            <a:pPr eaLnBrk="1" hangingPunct="1">
              <a:lnSpc>
                <a:spcPct val="80000"/>
              </a:lnSpc>
            </a:pPr>
            <a:r>
              <a:rPr lang="en-GB" altLang="en-US" sz="2400" dirty="0"/>
              <a:t>Professionals make uncritical efforts to think the best of families </a:t>
            </a:r>
          </a:p>
          <a:p>
            <a:pPr eaLnBrk="1" hangingPunct="1">
              <a:lnSpc>
                <a:spcPct val="80000"/>
              </a:lnSpc>
            </a:pPr>
            <a:r>
              <a:rPr lang="en-GB" altLang="en-US" sz="2400" dirty="0"/>
              <a:t>A reluctance among many practitioners to make negative professional judgements about a parent. </a:t>
            </a:r>
          </a:p>
          <a:p>
            <a:pPr eaLnBrk="1" hangingPunct="1">
              <a:lnSpc>
                <a:spcPct val="80000"/>
              </a:lnSpc>
            </a:pPr>
            <a:r>
              <a:rPr lang="en-GB" altLang="en-US" sz="2400" dirty="0"/>
              <a:t>Workers, including those in adult-led mental health services, domestic violence projects and substance misuse services were keen to acknowledge the successes of the often disadvantaged, socially excluded parents who were using their services, and reluctant to see them as parents and judge their behaviour as harmful to the child. </a:t>
            </a:r>
          </a:p>
          <a:p>
            <a:pPr eaLnBrk="1" hangingPunct="1">
              <a:lnSpc>
                <a:spcPct val="80000"/>
              </a:lnSpc>
            </a:pPr>
            <a:r>
              <a:rPr lang="en-GB" altLang="en-US" sz="2400" dirty="0"/>
              <a:t>Adult-focused workers perceived their primary role as working within their own sector and failed to take account of children in the household.</a:t>
            </a:r>
          </a:p>
          <a:p>
            <a:pPr eaLnBrk="1" hangingPunct="1">
              <a:lnSpc>
                <a:spcPct val="80000"/>
              </a:lnSpc>
            </a:pPr>
            <a:r>
              <a:rPr lang="en-GB" altLang="en-US" sz="2400" dirty="0"/>
              <a:t>Children and Families workers were insufficiently aware of the impact of disability or of the options for assessment and support</a:t>
            </a:r>
          </a:p>
          <a:p>
            <a:pPr eaLnBrk="1" hangingPunct="1">
              <a:lnSpc>
                <a:spcPct val="80000"/>
              </a:lnSpc>
            </a:pPr>
            <a:endParaRPr lang="en-GB"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a:extLst>
              <a:ext uri="{FF2B5EF4-FFF2-40B4-BE49-F238E27FC236}">
                <a16:creationId xmlns:a16="http://schemas.microsoft.com/office/drawing/2014/main" id="{77E33229-8BD1-B614-896C-50D27ABF6271}"/>
              </a:ext>
            </a:extLst>
          </p:cNvPr>
          <p:cNvSpPr>
            <a:spLocks noGrp="1"/>
          </p:cNvSpPr>
          <p:nvPr>
            <p:ph type="ftr" sz="quarter" idx="11"/>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i="1" dirty="0">
                <a:solidFill>
                  <a:srgbClr val="009900"/>
                </a:solidFill>
              </a:rPr>
              <a:t>National Learning from Serious Case Reviews – Marian Brandon et al.</a:t>
            </a:r>
            <a:endParaRPr lang="en-GB" altLang="en-US" sz="1100" i="1" dirty="0"/>
          </a:p>
          <a:p>
            <a:pPr eaLnBrk="1" hangingPunct="1">
              <a:spcBef>
                <a:spcPct val="0"/>
              </a:spcBef>
              <a:buFontTx/>
              <a:buNone/>
            </a:pPr>
            <a:endParaRPr lang="en-GB" altLang="en-US" sz="1400" dirty="0"/>
          </a:p>
        </p:txBody>
      </p:sp>
      <p:sp>
        <p:nvSpPr>
          <p:cNvPr id="13315" name="Rectangle 2">
            <a:extLst>
              <a:ext uri="{FF2B5EF4-FFF2-40B4-BE49-F238E27FC236}">
                <a16:creationId xmlns:a16="http://schemas.microsoft.com/office/drawing/2014/main" id="{8FFFF9E4-A676-5D4C-9B7F-DDDE9C2326FF}"/>
              </a:ext>
            </a:extLst>
          </p:cNvPr>
          <p:cNvSpPr>
            <a:spLocks noGrp="1" noChangeArrowheads="1"/>
          </p:cNvSpPr>
          <p:nvPr>
            <p:ph type="title"/>
          </p:nvPr>
        </p:nvSpPr>
        <p:spPr>
          <a:xfrm>
            <a:off x="677334" y="609600"/>
            <a:ext cx="8596668" cy="843626"/>
          </a:xfrm>
        </p:spPr>
        <p:txBody>
          <a:bodyPr>
            <a:normAutofit fontScale="90000"/>
          </a:bodyPr>
          <a:lstStyle/>
          <a:p>
            <a:pPr eaLnBrk="1" hangingPunct="1"/>
            <a:r>
              <a:rPr lang="en-GB" altLang="en-US" sz="4000" dirty="0"/>
              <a:t>Flexible thinking</a:t>
            </a:r>
            <a:r>
              <a:rPr lang="en-GB" altLang="en-US" sz="6000" dirty="0">
                <a:solidFill>
                  <a:srgbClr val="009900"/>
                </a:solidFill>
              </a:rPr>
              <a:t/>
            </a:r>
            <a:br>
              <a:rPr lang="en-GB" altLang="en-US" sz="6000" dirty="0">
                <a:solidFill>
                  <a:srgbClr val="009900"/>
                </a:solidFill>
              </a:rPr>
            </a:br>
            <a:endParaRPr lang="en-GB" altLang="en-US" sz="6000" dirty="0">
              <a:solidFill>
                <a:srgbClr val="009900"/>
              </a:solidFill>
            </a:endParaRPr>
          </a:p>
        </p:txBody>
      </p:sp>
      <p:sp>
        <p:nvSpPr>
          <p:cNvPr id="13316" name="Rectangle 3">
            <a:extLst>
              <a:ext uri="{FF2B5EF4-FFF2-40B4-BE49-F238E27FC236}">
                <a16:creationId xmlns:a16="http://schemas.microsoft.com/office/drawing/2014/main" id="{476723D0-DC9C-346C-BC95-AD6466508DEA}"/>
              </a:ext>
            </a:extLst>
          </p:cNvPr>
          <p:cNvSpPr>
            <a:spLocks noGrp="1" noChangeArrowheads="1"/>
          </p:cNvSpPr>
          <p:nvPr>
            <p:ph type="body" idx="1"/>
          </p:nvPr>
        </p:nvSpPr>
        <p:spPr>
          <a:xfrm>
            <a:off x="786202" y="1378284"/>
            <a:ext cx="8229600" cy="4525962"/>
          </a:xfrm>
        </p:spPr>
        <p:txBody>
          <a:bodyPr>
            <a:normAutofit lnSpcReduction="10000"/>
          </a:bodyPr>
          <a:lstStyle/>
          <a:p>
            <a:pPr eaLnBrk="1" hangingPunct="1">
              <a:lnSpc>
                <a:spcPct val="80000"/>
              </a:lnSpc>
              <a:buFontTx/>
              <a:buNone/>
            </a:pPr>
            <a:endParaRPr lang="en-GB" altLang="en-US" sz="2000" dirty="0"/>
          </a:p>
          <a:p>
            <a:pPr eaLnBrk="1" hangingPunct="1">
              <a:lnSpc>
                <a:spcPct val="80000"/>
              </a:lnSpc>
            </a:pPr>
            <a:r>
              <a:rPr lang="en-GB" altLang="en-US" sz="2400" dirty="0"/>
              <a:t>Professionals need to think flexibly and to be curious about families and the source of harm to children and adults.</a:t>
            </a:r>
          </a:p>
          <a:p>
            <a:pPr eaLnBrk="1" hangingPunct="1">
              <a:lnSpc>
                <a:spcPct val="80000"/>
              </a:lnSpc>
            </a:pPr>
            <a:r>
              <a:rPr lang="en-GB" altLang="en-US" sz="2400" dirty="0"/>
              <a:t>Once a view has been formed there is often a reluctance to revise a judgement about the family, or about individual family members.</a:t>
            </a:r>
          </a:p>
          <a:p>
            <a:pPr eaLnBrk="1" hangingPunct="1">
              <a:lnSpc>
                <a:spcPct val="80000"/>
              </a:lnSpc>
            </a:pPr>
            <a:r>
              <a:rPr lang="en-GB" altLang="en-US" sz="2400" dirty="0"/>
              <a:t>A “neglect‟ mindset could preclude the thought that the child or adult might also be physically or sexually harmed.</a:t>
            </a:r>
          </a:p>
          <a:p>
            <a:pPr eaLnBrk="1" hangingPunct="1">
              <a:lnSpc>
                <a:spcPct val="80000"/>
              </a:lnSpc>
            </a:pPr>
            <a:r>
              <a:rPr lang="en-GB" altLang="en-US" sz="2400" dirty="0"/>
              <a:t>Physical abuse may be “down graded” as over-chastisement</a:t>
            </a:r>
          </a:p>
          <a:p>
            <a:pPr eaLnBrk="1" hangingPunct="1">
              <a:lnSpc>
                <a:spcPct val="80000"/>
              </a:lnSpc>
            </a:pPr>
            <a:r>
              <a:rPr lang="en-GB" altLang="en-US" sz="2400" dirty="0"/>
              <a:t>Father figures can be seen as “all good‟ or “all bad‟, and men may be perceived, primarily, as posing a threat to workers.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F17EC-02BD-E83E-56CD-B9A45F5D4F44}"/>
              </a:ext>
            </a:extLst>
          </p:cNvPr>
          <p:cNvSpPr>
            <a:spLocks noGrp="1"/>
          </p:cNvSpPr>
          <p:nvPr>
            <p:ph type="title"/>
          </p:nvPr>
        </p:nvSpPr>
        <p:spPr>
          <a:xfrm>
            <a:off x="677334" y="609600"/>
            <a:ext cx="8596668" cy="959708"/>
          </a:xfrm>
        </p:spPr>
        <p:txBody>
          <a:bodyPr/>
          <a:lstStyle/>
          <a:p>
            <a:r>
              <a:rPr lang="en-GB" dirty="0">
                <a:solidFill>
                  <a:srgbClr val="3494BA"/>
                </a:solidFill>
                <a:latin typeface="Trebuchet MS" panose="020B0703020202090204" pitchFamily="34" charset="0"/>
              </a:rPr>
              <a:t>Recommendations</a:t>
            </a:r>
            <a:r>
              <a:rPr lang="en-GB" sz="3600" dirty="0">
                <a:solidFill>
                  <a:srgbClr val="3494BA"/>
                </a:solidFill>
                <a:effectLst/>
                <a:latin typeface="Trebuchet MS" panose="020B0703020202090204" pitchFamily="34" charset="0"/>
              </a:rPr>
              <a:t> from the Review – (9)</a:t>
            </a:r>
            <a:endParaRPr lang="en-US" dirty="0"/>
          </a:p>
        </p:txBody>
      </p:sp>
      <p:sp>
        <p:nvSpPr>
          <p:cNvPr id="3" name="Content Placeholder 2">
            <a:extLst>
              <a:ext uri="{FF2B5EF4-FFF2-40B4-BE49-F238E27FC236}">
                <a16:creationId xmlns:a16="http://schemas.microsoft.com/office/drawing/2014/main" id="{001D4DD3-E4FA-4BD2-E7E7-C734CFAAA019}"/>
              </a:ext>
            </a:extLst>
          </p:cNvPr>
          <p:cNvSpPr>
            <a:spLocks noGrp="1"/>
          </p:cNvSpPr>
          <p:nvPr>
            <p:ph idx="1"/>
          </p:nvPr>
        </p:nvSpPr>
        <p:spPr>
          <a:xfrm>
            <a:off x="677334" y="1680519"/>
            <a:ext cx="8596668" cy="4360843"/>
          </a:xfrm>
        </p:spPr>
        <p:txBody>
          <a:bodyPr>
            <a:normAutofit fontScale="92500" lnSpcReduction="10000"/>
          </a:bodyPr>
          <a:lstStyle/>
          <a:p>
            <a:r>
              <a:rPr lang="en-GB" sz="2600" b="1" dirty="0"/>
              <a:t>Develop a Multi-Agency Protocol for working with disabled parents at all</a:t>
            </a:r>
            <a:r>
              <a:rPr lang="en-GB" b="1" dirty="0"/>
              <a:t> </a:t>
            </a:r>
            <a:r>
              <a:rPr lang="en-GB" sz="2400" b="1" dirty="0"/>
              <a:t>levels of intervention</a:t>
            </a:r>
            <a:r>
              <a:rPr lang="en-GB" sz="2400" dirty="0"/>
              <a:t>. Partner agencies should review and improve the local understanding and application of joint working together to safeguard adults and children. This should include ensuring that the quality of care provided to children is the paramount concern and that when children are carrying out caring tasks, the appropriateness of this should be identified and assessed. </a:t>
            </a:r>
          </a:p>
          <a:p>
            <a:r>
              <a:rPr lang="en-GB" sz="2400" dirty="0"/>
              <a:t>There is a need for the partnership to ensure that there is clarity, guidance and training for all practitioners working locally about the required effective and timely </a:t>
            </a:r>
            <a:r>
              <a:rPr lang="en-GB" sz="2400" b="1" dirty="0"/>
              <a:t>response which is required to address the significant harm caused to children as a result of parental neglect. </a:t>
            </a:r>
            <a:endParaRPr lang="en-US" sz="2400" dirty="0"/>
          </a:p>
        </p:txBody>
      </p:sp>
      <p:sp>
        <p:nvSpPr>
          <p:cNvPr id="4" name="Slide Number Placeholder 3">
            <a:extLst>
              <a:ext uri="{FF2B5EF4-FFF2-40B4-BE49-F238E27FC236}">
                <a16:creationId xmlns:a16="http://schemas.microsoft.com/office/drawing/2014/main" id="{FC7F9457-6569-8BB5-029B-BA57F393274A}"/>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199815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B6815-4B79-45F7-AC8D-CDF812913D8A}"/>
              </a:ext>
            </a:extLst>
          </p:cNvPr>
          <p:cNvSpPr>
            <a:spLocks noGrp="1"/>
          </p:cNvSpPr>
          <p:nvPr>
            <p:ph type="title"/>
          </p:nvPr>
        </p:nvSpPr>
        <p:spPr/>
        <p:txBody>
          <a:bodyPr>
            <a:normAutofit fontScale="90000"/>
          </a:bodyPr>
          <a:lstStyle/>
          <a:p>
            <a:r>
              <a:rPr lang="en-GB" dirty="0"/>
              <a:t>CHALENGES in CASES of CHILD NEGLECT AND ADULT SELF-NEGLECT</a:t>
            </a:r>
            <a:br>
              <a:rPr lang="en-GB" dirty="0"/>
            </a:br>
            <a:r>
              <a:rPr lang="en-GB" dirty="0"/>
              <a:t/>
            </a:r>
            <a:br>
              <a:rPr lang="en-GB" dirty="0"/>
            </a:br>
            <a:endParaRPr lang="en-GB" dirty="0"/>
          </a:p>
        </p:txBody>
      </p:sp>
      <p:sp>
        <p:nvSpPr>
          <p:cNvPr id="3" name="Content Placeholder 2">
            <a:extLst>
              <a:ext uri="{FF2B5EF4-FFF2-40B4-BE49-F238E27FC236}">
                <a16:creationId xmlns:a16="http://schemas.microsoft.com/office/drawing/2014/main" id="{1434E23C-96B3-4DD5-A6BB-33C2FD1D3222}"/>
              </a:ext>
            </a:extLst>
          </p:cNvPr>
          <p:cNvSpPr>
            <a:spLocks noGrp="1"/>
          </p:cNvSpPr>
          <p:nvPr>
            <p:ph idx="1"/>
          </p:nvPr>
        </p:nvSpPr>
        <p:spPr>
          <a:xfrm>
            <a:off x="677334" y="1600201"/>
            <a:ext cx="8596668" cy="4441162"/>
          </a:xfrm>
        </p:spPr>
        <p:txBody>
          <a:bodyPr>
            <a:normAutofit fontScale="92500" lnSpcReduction="20000"/>
          </a:bodyPr>
          <a:lstStyle/>
          <a:p>
            <a:pPr marL="0" indent="0">
              <a:buNone/>
            </a:pPr>
            <a:r>
              <a:rPr lang="en-GB" sz="2800" dirty="0">
                <a:effectLst/>
              </a:rPr>
              <a:t>The challenges that face all safeguarding can become insurmountable in work with neglect. They include:</a:t>
            </a:r>
          </a:p>
          <a:p>
            <a:r>
              <a:rPr lang="en-GB" sz="2800" dirty="0">
                <a:effectLst/>
              </a:rPr>
              <a:t>loss of momentum and follow through of plans</a:t>
            </a:r>
          </a:p>
          <a:p>
            <a:r>
              <a:rPr lang="en-GB" sz="2800" dirty="0">
                <a:effectLst/>
              </a:rPr>
              <a:t>difficulty joining up adult and children’s services</a:t>
            </a:r>
          </a:p>
          <a:p>
            <a:r>
              <a:rPr lang="en-GB" sz="2800" dirty="0">
                <a:effectLst/>
              </a:rPr>
              <a:t>desensitisation and demoralisation of practitioners</a:t>
            </a:r>
          </a:p>
          <a:p>
            <a:r>
              <a:rPr lang="en-GB" sz="2800" dirty="0">
                <a:effectLst/>
              </a:rPr>
              <a:t>failure to track referrals</a:t>
            </a:r>
          </a:p>
          <a:p>
            <a:r>
              <a:rPr lang="en-GB" sz="2800" dirty="0">
                <a:effectLst/>
              </a:rPr>
              <a:t>concern about blame where the parent is not intentionally abusive</a:t>
            </a:r>
          </a:p>
          <a:p>
            <a:r>
              <a:rPr lang="en-GB" sz="2800" dirty="0">
                <a:effectLst/>
              </a:rPr>
              <a:t>Lack of exploration of legal thresholds</a:t>
            </a:r>
          </a:p>
          <a:p>
            <a:r>
              <a:rPr lang="en-GB" sz="2800" dirty="0">
                <a:effectLst/>
              </a:rPr>
              <a:t>lack of training and reflective practice.</a:t>
            </a:r>
          </a:p>
          <a:p>
            <a:endParaRPr lang="en-GB" sz="2800" b="1" dirty="0"/>
          </a:p>
        </p:txBody>
      </p:sp>
      <p:sp>
        <p:nvSpPr>
          <p:cNvPr id="4" name="Slide Number Placeholder 3">
            <a:extLst>
              <a:ext uri="{FF2B5EF4-FFF2-40B4-BE49-F238E27FC236}">
                <a16:creationId xmlns:a16="http://schemas.microsoft.com/office/drawing/2014/main" id="{3D924171-D158-40DC-9440-EDE501A46A05}"/>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
        <p:nvSpPr>
          <p:cNvPr id="7" name="TextBox 6">
            <a:extLst>
              <a:ext uri="{FF2B5EF4-FFF2-40B4-BE49-F238E27FC236}">
                <a16:creationId xmlns:a16="http://schemas.microsoft.com/office/drawing/2014/main" id="{37BD5B7F-748E-E13F-2729-4D9CF43C44B3}"/>
              </a:ext>
            </a:extLst>
          </p:cNvPr>
          <p:cNvSpPr txBox="1"/>
          <p:nvPr/>
        </p:nvSpPr>
        <p:spPr>
          <a:xfrm>
            <a:off x="831273" y="6359236"/>
            <a:ext cx="2574744" cy="261610"/>
          </a:xfrm>
          <a:prstGeom prst="rect">
            <a:avLst/>
          </a:prstGeom>
          <a:noFill/>
        </p:spPr>
        <p:txBody>
          <a:bodyPr wrap="none" rtlCol="0">
            <a:spAutoFit/>
          </a:bodyPr>
          <a:lstStyle/>
          <a:p>
            <a:r>
              <a:rPr lang="en-GB" sz="1100" i="1" dirty="0">
                <a:solidFill>
                  <a:srgbClr val="009900"/>
                </a:solidFill>
                <a:latin typeface="Arial" panose="020B0604020202020204" pitchFamily="34" charset="0"/>
              </a:rPr>
              <a:t>Ruth Gardner - Neglect Study NSPCC</a:t>
            </a:r>
          </a:p>
        </p:txBody>
      </p:sp>
    </p:spTree>
    <p:extLst>
      <p:ext uri="{BB962C8B-B14F-4D97-AF65-F5344CB8AC3E}">
        <p14:creationId xmlns:p14="http://schemas.microsoft.com/office/powerpoint/2010/main" val="805612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EA69-B08C-5F31-80C2-41898396FDEA}"/>
              </a:ext>
            </a:extLst>
          </p:cNvPr>
          <p:cNvSpPr>
            <a:spLocks noGrp="1"/>
          </p:cNvSpPr>
          <p:nvPr>
            <p:ph type="title"/>
          </p:nvPr>
        </p:nvSpPr>
        <p:spPr/>
        <p:txBody>
          <a:bodyPr/>
          <a:lstStyle/>
          <a:p>
            <a:r>
              <a:rPr lang="en-US" dirty="0"/>
              <a:t>Learning and Resources LINKS</a:t>
            </a:r>
          </a:p>
        </p:txBody>
      </p:sp>
      <p:sp>
        <p:nvSpPr>
          <p:cNvPr id="3" name="Content Placeholder 2">
            <a:extLst>
              <a:ext uri="{FF2B5EF4-FFF2-40B4-BE49-F238E27FC236}">
                <a16:creationId xmlns:a16="http://schemas.microsoft.com/office/drawing/2014/main" id="{AC271CB6-5BA4-90B4-A98A-9600B9ECEBC5}"/>
              </a:ext>
            </a:extLst>
          </p:cNvPr>
          <p:cNvSpPr>
            <a:spLocks noGrp="1"/>
          </p:cNvSpPr>
          <p:nvPr>
            <p:ph idx="1"/>
          </p:nvPr>
        </p:nvSpPr>
        <p:spPr>
          <a:xfrm>
            <a:off x="677334" y="1668163"/>
            <a:ext cx="8596668" cy="4373200"/>
          </a:xfrm>
        </p:spPr>
        <p:txBody>
          <a:bodyPr/>
          <a:lstStyle/>
          <a:p>
            <a:pPr marL="0" indent="0">
              <a:buNone/>
            </a:pPr>
            <a:r>
              <a:rPr lang="en-US" dirty="0">
                <a:hlinkClick r:id="rId3"/>
              </a:rPr>
              <a:t>Childen’s Partnership</a:t>
            </a:r>
          </a:p>
          <a:p>
            <a:pPr marL="0" indent="0">
              <a:buNone/>
            </a:pPr>
            <a:r>
              <a:rPr lang="en-US" dirty="0">
                <a:hlinkClick r:id="rId3"/>
              </a:rPr>
              <a:t>https://safeguardingbedfordshire.org.uk/about-us/luton-safeguarding-children-partnership</a:t>
            </a:r>
            <a:endParaRPr lang="en-US" dirty="0"/>
          </a:p>
          <a:p>
            <a:pPr marL="0" indent="0">
              <a:buNone/>
            </a:pPr>
            <a:r>
              <a:rPr lang="en-US" dirty="0"/>
              <a:t>Adult SB Link </a:t>
            </a:r>
            <a:r>
              <a:rPr lang="en-US" dirty="0">
                <a:hlinkClick r:id="rId4"/>
              </a:rPr>
              <a:t>https://safeguardingbedfordshire.org.uk/assets/b3a83ecf/final_safeguarding_practice_review_family_t_sept_2024.pdf</a:t>
            </a:r>
            <a:endParaRPr lang="en-US" dirty="0"/>
          </a:p>
          <a:p>
            <a:pPr marL="0" indent="0">
              <a:buNone/>
            </a:pPr>
            <a:endParaRPr lang="en-US" b="1" dirty="0"/>
          </a:p>
          <a:p>
            <a:pPr marL="0" indent="0">
              <a:buNone/>
            </a:pPr>
            <a:r>
              <a:rPr lang="en-US" b="1" dirty="0"/>
              <a:t>Resources</a:t>
            </a:r>
          </a:p>
          <a:p>
            <a:pPr marL="0" indent="0">
              <a:buNone/>
            </a:pPr>
            <a:r>
              <a:rPr lang="en-US" dirty="0"/>
              <a:t>Young Carers Briefing Sept 2024</a:t>
            </a:r>
          </a:p>
          <a:p>
            <a:pPr marL="0" indent="0">
              <a:buNone/>
            </a:pPr>
            <a:r>
              <a:rPr lang="en-US" dirty="0"/>
              <a:t>Joint Protocol for working with parents with disabilities June 2025</a:t>
            </a:r>
          </a:p>
          <a:p>
            <a:pPr marL="0" indent="0">
              <a:buNone/>
            </a:pPr>
            <a:r>
              <a:rPr lang="en-US" dirty="0"/>
              <a:t>7 step briefings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CC785E9-467F-3370-8EB7-494758A6D382}"/>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616086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DDF4E-9E89-BF8D-611B-C19BB7AA1EED}"/>
              </a:ext>
            </a:extLst>
          </p:cNvPr>
          <p:cNvSpPr>
            <a:spLocks noGrp="1"/>
          </p:cNvSpPr>
          <p:nvPr>
            <p:ph type="title"/>
          </p:nvPr>
        </p:nvSpPr>
        <p:spPr/>
        <p:txBody>
          <a:bodyPr/>
          <a:lstStyle/>
          <a:p>
            <a:r>
              <a:rPr lang="en-GB" dirty="0"/>
              <a:t>Summary and conclusions</a:t>
            </a:r>
            <a:endParaRPr lang="en-US" dirty="0"/>
          </a:p>
        </p:txBody>
      </p:sp>
      <p:sp>
        <p:nvSpPr>
          <p:cNvPr id="3" name="Content Placeholder 2">
            <a:extLst>
              <a:ext uri="{FF2B5EF4-FFF2-40B4-BE49-F238E27FC236}">
                <a16:creationId xmlns:a16="http://schemas.microsoft.com/office/drawing/2014/main" id="{7846DE8A-22B6-EA79-B6BC-B4902233AE69}"/>
              </a:ext>
            </a:extLst>
          </p:cNvPr>
          <p:cNvSpPr>
            <a:spLocks noGrp="1"/>
          </p:cNvSpPr>
          <p:nvPr>
            <p:ph idx="1"/>
          </p:nvPr>
        </p:nvSpPr>
        <p:spPr>
          <a:xfrm>
            <a:off x="677334" y="1767017"/>
            <a:ext cx="8596668" cy="4274346"/>
          </a:xfrm>
        </p:spPr>
        <p:txBody>
          <a:bodyPr>
            <a:normAutofit fontScale="92500" lnSpcReduction="10000"/>
          </a:bodyPr>
          <a:lstStyle/>
          <a:p>
            <a:r>
              <a:rPr lang="en-GB" sz="2400" i="1" dirty="0"/>
              <a:t>All of the individuals you heard about in this case were leading difficult and dismal lives with little hope, aspiration or optimism.</a:t>
            </a:r>
          </a:p>
          <a:p>
            <a:r>
              <a:rPr lang="en-GB" sz="2400" i="1" dirty="0"/>
              <a:t>Arnie and Ruby experienced a restricted, limited and harmful environment without the attention, protection or commitment from the adults responsible for them, to put their needs first as vulnerable, developing young children</a:t>
            </a:r>
          </a:p>
          <a:p>
            <a:r>
              <a:rPr lang="en-GB" sz="2400" i="1" dirty="0"/>
              <a:t> We can make a difference to families as Ruby so wisely said REMEMBER - </a:t>
            </a:r>
            <a:r>
              <a:rPr lang="en-GB" sz="2400" b="1" i="1" dirty="0"/>
              <a:t>Together everyone achieves more. </a:t>
            </a:r>
          </a:p>
          <a:p>
            <a:r>
              <a:rPr lang="en-GB" sz="2400" b="1" i="1" dirty="0"/>
              <a:t>Thank you for listening!</a:t>
            </a:r>
          </a:p>
          <a:p>
            <a:r>
              <a:rPr lang="en-GB" sz="2400" b="1" dirty="0"/>
              <a:t>QUESTIONS???</a:t>
            </a:r>
          </a:p>
          <a:p>
            <a:endParaRPr lang="en-US" dirty="0"/>
          </a:p>
        </p:txBody>
      </p:sp>
      <p:sp>
        <p:nvSpPr>
          <p:cNvPr id="4" name="Slide Number Placeholder 3">
            <a:extLst>
              <a:ext uri="{FF2B5EF4-FFF2-40B4-BE49-F238E27FC236}">
                <a16:creationId xmlns:a16="http://schemas.microsoft.com/office/drawing/2014/main" id="{9DE7B4B9-4F8D-60A9-8E22-EF2DBB551CBF}"/>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2423483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77EC-B4C1-435C-B604-07B8A9925EB6}"/>
              </a:ext>
            </a:extLst>
          </p:cNvPr>
          <p:cNvSpPr>
            <a:spLocks noGrp="1"/>
          </p:cNvSpPr>
          <p:nvPr>
            <p:ph type="title"/>
          </p:nvPr>
        </p:nvSpPr>
        <p:spPr/>
        <p:txBody>
          <a:bodyPr/>
          <a:lstStyle/>
          <a:p>
            <a:r>
              <a:rPr lang="en-GB" dirty="0"/>
              <a:t>Purpose of this contribution</a:t>
            </a:r>
          </a:p>
        </p:txBody>
      </p:sp>
      <p:sp>
        <p:nvSpPr>
          <p:cNvPr id="3" name="Content Placeholder 2">
            <a:extLst>
              <a:ext uri="{FF2B5EF4-FFF2-40B4-BE49-F238E27FC236}">
                <a16:creationId xmlns:a16="http://schemas.microsoft.com/office/drawing/2014/main" id="{13A82D93-A3D4-4AAD-B902-3A3875CEC33E}"/>
              </a:ext>
            </a:extLst>
          </p:cNvPr>
          <p:cNvSpPr>
            <a:spLocks noGrp="1"/>
          </p:cNvSpPr>
          <p:nvPr>
            <p:ph idx="1"/>
          </p:nvPr>
        </p:nvSpPr>
        <p:spPr>
          <a:xfrm>
            <a:off x="677334" y="1798983"/>
            <a:ext cx="8596668" cy="4242379"/>
          </a:xfrm>
        </p:spPr>
        <p:txBody>
          <a:bodyPr>
            <a:noAutofit/>
          </a:bodyPr>
          <a:lstStyle/>
          <a:p>
            <a:r>
              <a:rPr lang="en-GB" sz="2400" dirty="0"/>
              <a:t>To share learning from the case</a:t>
            </a:r>
            <a:br>
              <a:rPr lang="en-GB" sz="2400" dirty="0"/>
            </a:br>
            <a:endParaRPr lang="en-GB" sz="2400" dirty="0"/>
          </a:p>
          <a:p>
            <a:r>
              <a:rPr lang="en-GB" sz="2400" dirty="0"/>
              <a:t>To consider what we think, if anything, could have been done differently</a:t>
            </a:r>
            <a:br>
              <a:rPr lang="en-GB" sz="2400" dirty="0"/>
            </a:br>
            <a:endParaRPr lang="en-GB" sz="2400" dirty="0"/>
          </a:p>
          <a:p>
            <a:r>
              <a:rPr lang="en-GB" sz="2400" b="1" dirty="0"/>
              <a:t>To stimulate professional curiosity and to challenge</a:t>
            </a:r>
            <a:br>
              <a:rPr lang="en-GB" sz="2400" b="1" dirty="0"/>
            </a:br>
            <a:r>
              <a:rPr lang="en-GB" sz="2400" b="1" dirty="0"/>
              <a:t>assumptions</a:t>
            </a:r>
          </a:p>
        </p:txBody>
      </p:sp>
      <p:sp>
        <p:nvSpPr>
          <p:cNvPr id="4" name="Slide Number Placeholder 3">
            <a:extLst>
              <a:ext uri="{FF2B5EF4-FFF2-40B4-BE49-F238E27FC236}">
                <a16:creationId xmlns:a16="http://schemas.microsoft.com/office/drawing/2014/main" id="{2A69F01D-8BA7-4F75-A553-F79B94A1DE9A}"/>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21852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08210-5D98-3AC2-7187-4DAA714FB804}"/>
              </a:ext>
            </a:extLst>
          </p:cNvPr>
          <p:cNvSpPr>
            <a:spLocks noGrp="1"/>
          </p:cNvSpPr>
          <p:nvPr>
            <p:ph type="title"/>
          </p:nvPr>
        </p:nvSpPr>
        <p:spPr/>
        <p:txBody>
          <a:bodyPr/>
          <a:lstStyle/>
          <a:p>
            <a:r>
              <a:rPr lang="en-US" dirty="0"/>
              <a:t>Background to the JOINT Review</a:t>
            </a:r>
          </a:p>
        </p:txBody>
      </p:sp>
      <p:sp>
        <p:nvSpPr>
          <p:cNvPr id="3" name="Content Placeholder 2">
            <a:extLst>
              <a:ext uri="{FF2B5EF4-FFF2-40B4-BE49-F238E27FC236}">
                <a16:creationId xmlns:a16="http://schemas.microsoft.com/office/drawing/2014/main" id="{0683568C-D4B3-0B04-BDEE-FD08455FBF95}"/>
              </a:ext>
            </a:extLst>
          </p:cNvPr>
          <p:cNvSpPr>
            <a:spLocks noGrp="1"/>
          </p:cNvSpPr>
          <p:nvPr>
            <p:ph idx="1"/>
          </p:nvPr>
        </p:nvSpPr>
        <p:spPr>
          <a:xfrm>
            <a:off x="677334" y="1841157"/>
            <a:ext cx="8596668" cy="4200205"/>
          </a:xfrm>
        </p:spPr>
        <p:txBody>
          <a:bodyPr>
            <a:normAutofit/>
          </a:bodyPr>
          <a:lstStyle/>
          <a:p>
            <a:r>
              <a:rPr lang="en-GB" sz="2400" b="1" dirty="0"/>
              <a:t>Joint Children CSPR and Adult SAR was completed 9/24.</a:t>
            </a:r>
          </a:p>
          <a:p>
            <a:r>
              <a:rPr lang="en-GB" sz="2400" b="1" dirty="0"/>
              <a:t>Children's lived experience and the impact on them of the parents’ disability &amp;</a:t>
            </a:r>
          </a:p>
          <a:p>
            <a:r>
              <a:rPr lang="en-GB" sz="2400" b="1" dirty="0"/>
              <a:t>Adults’ lived experience and the challenges they faced.</a:t>
            </a:r>
          </a:p>
          <a:p>
            <a:r>
              <a:rPr lang="en-GB" sz="2400" b="1" dirty="0"/>
              <a:t>There had been more than a decade of concerns about the family.</a:t>
            </a:r>
          </a:p>
          <a:p>
            <a:r>
              <a:rPr lang="en-GB" sz="2400" b="1" dirty="0"/>
              <a:t>Review covered the period from January 2020 to December 2023</a:t>
            </a:r>
            <a:endParaRPr lang="en-GB" sz="2400" dirty="0"/>
          </a:p>
          <a:p>
            <a:endParaRPr lang="en-US" dirty="0"/>
          </a:p>
        </p:txBody>
      </p:sp>
      <p:sp>
        <p:nvSpPr>
          <p:cNvPr id="4" name="Slide Number Placeholder 3">
            <a:extLst>
              <a:ext uri="{FF2B5EF4-FFF2-40B4-BE49-F238E27FC236}">
                <a16:creationId xmlns:a16="http://schemas.microsoft.com/office/drawing/2014/main" id="{E4C57152-A4C7-1739-F451-B9391A774B57}"/>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501275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A948C-AF71-4B05-353C-5A84D3B6472D}"/>
              </a:ext>
            </a:extLst>
          </p:cNvPr>
          <p:cNvSpPr>
            <a:spLocks noGrp="1"/>
          </p:cNvSpPr>
          <p:nvPr>
            <p:ph type="title"/>
          </p:nvPr>
        </p:nvSpPr>
        <p:spPr/>
        <p:txBody>
          <a:bodyPr/>
          <a:lstStyle/>
          <a:p>
            <a:r>
              <a:rPr lang="en-US" dirty="0"/>
              <a:t>CSPR and SAR – REMIT of REVIEWS</a:t>
            </a:r>
          </a:p>
        </p:txBody>
      </p:sp>
      <p:sp>
        <p:nvSpPr>
          <p:cNvPr id="3" name="Content Placeholder 2">
            <a:extLst>
              <a:ext uri="{FF2B5EF4-FFF2-40B4-BE49-F238E27FC236}">
                <a16:creationId xmlns:a16="http://schemas.microsoft.com/office/drawing/2014/main" id="{FABF27E0-7279-20D1-D508-B9D0044FE8D5}"/>
              </a:ext>
            </a:extLst>
          </p:cNvPr>
          <p:cNvSpPr>
            <a:spLocks noGrp="1"/>
          </p:cNvSpPr>
          <p:nvPr>
            <p:ph idx="1"/>
          </p:nvPr>
        </p:nvSpPr>
        <p:spPr>
          <a:xfrm>
            <a:off x="677334" y="1532239"/>
            <a:ext cx="8596668" cy="4509124"/>
          </a:xfrm>
        </p:spPr>
        <p:txBody>
          <a:bodyPr>
            <a:normAutofit fontScale="85000" lnSpcReduction="10000"/>
          </a:bodyPr>
          <a:lstStyle/>
          <a:p>
            <a:r>
              <a:rPr lang="en-GB" sz="2400" b="1" dirty="0"/>
              <a:t>This review has been conducted in line with the statutory guidance under Working Together (2018) and the Care Act 2024 section 44 SAR Guidance. </a:t>
            </a:r>
          </a:p>
          <a:p>
            <a:r>
              <a:rPr lang="en-GB" sz="2400" dirty="0"/>
              <a:t>A </a:t>
            </a:r>
            <a:r>
              <a:rPr lang="en-GB" sz="2400" b="1" dirty="0"/>
              <a:t>Child Safeguarding Practice Review </a:t>
            </a:r>
            <a:r>
              <a:rPr lang="en-GB" sz="2400" dirty="0"/>
              <a:t>(CSPR) aims to identify improvements to be made to safeguard and promote the welfare of children. Understanding whether there are systemic issues, and whether and how policy and practice need to change, is crucial to the system being dynamic and self-improving. </a:t>
            </a:r>
          </a:p>
          <a:p>
            <a:r>
              <a:rPr lang="en-GB" sz="2400" dirty="0"/>
              <a:t>The aim of a </a:t>
            </a:r>
            <a:r>
              <a:rPr lang="en-GB" sz="2400" b="1" dirty="0"/>
              <a:t>Safeguarding Adults Reviews </a:t>
            </a:r>
            <a:r>
              <a:rPr lang="en-GB" sz="2400" dirty="0"/>
              <a:t>(SAR) is to determine what relevant agencies and individuals involved could have done differently to have prevented harm or a death from taking place. The purpose of a SAR is not to apportion blame. It is to promote effective learning and improvement to prevent future deaths or serious harm occurring again, and for agencies to work together to aim towards positive outcomes for the Adult and/or family involved. </a:t>
            </a:r>
          </a:p>
          <a:p>
            <a:endParaRPr lang="en-GB" dirty="0"/>
          </a:p>
          <a:p>
            <a:endParaRPr lang="en-US" dirty="0"/>
          </a:p>
        </p:txBody>
      </p:sp>
      <p:sp>
        <p:nvSpPr>
          <p:cNvPr id="4" name="Slide Number Placeholder 3">
            <a:extLst>
              <a:ext uri="{FF2B5EF4-FFF2-40B4-BE49-F238E27FC236}">
                <a16:creationId xmlns:a16="http://schemas.microsoft.com/office/drawing/2014/main" id="{1EB4BBD9-85B7-2E15-1FDA-804295CE6BFB}"/>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6138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F3CE2-30A2-4A0A-AC1E-B57099086B48}"/>
              </a:ext>
            </a:extLst>
          </p:cNvPr>
          <p:cNvSpPr>
            <a:spLocks noGrp="1"/>
          </p:cNvSpPr>
          <p:nvPr>
            <p:ph type="title"/>
          </p:nvPr>
        </p:nvSpPr>
        <p:spPr>
          <a:xfrm>
            <a:off x="587577" y="575941"/>
            <a:ext cx="8596668" cy="1320800"/>
          </a:xfrm>
        </p:spPr>
        <p:txBody>
          <a:bodyPr/>
          <a:lstStyle/>
          <a:p>
            <a:r>
              <a:rPr lang="en-GB" dirty="0"/>
              <a:t>Brief Narrative (1)</a:t>
            </a:r>
          </a:p>
        </p:txBody>
      </p:sp>
      <p:sp>
        <p:nvSpPr>
          <p:cNvPr id="3" name="Content Placeholder 2">
            <a:extLst>
              <a:ext uri="{FF2B5EF4-FFF2-40B4-BE49-F238E27FC236}">
                <a16:creationId xmlns:a16="http://schemas.microsoft.com/office/drawing/2014/main" id="{97874D0B-CC04-4292-94EA-8B265E69E74E}"/>
              </a:ext>
            </a:extLst>
          </p:cNvPr>
          <p:cNvSpPr>
            <a:spLocks noGrp="1"/>
          </p:cNvSpPr>
          <p:nvPr>
            <p:ph idx="1"/>
          </p:nvPr>
        </p:nvSpPr>
        <p:spPr>
          <a:xfrm>
            <a:off x="677334" y="1520260"/>
            <a:ext cx="8596668" cy="4521103"/>
          </a:xfrm>
        </p:spPr>
        <p:txBody>
          <a:bodyPr>
            <a:normAutofit fontScale="92500" lnSpcReduction="20000"/>
          </a:bodyPr>
          <a:lstStyle/>
          <a:p>
            <a:r>
              <a:rPr lang="en-GB" sz="2600" dirty="0">
                <a:effectLst/>
                <a:ea typeface="Calibri" panose="020F0502020204030204" pitchFamily="34" charset="0"/>
                <a:cs typeface="Times New Roman" panose="02020603050405020304" pitchFamily="18" charset="0"/>
              </a:rPr>
              <a:t>The case relates to </a:t>
            </a:r>
            <a:r>
              <a:rPr lang="en-GB" sz="2600" b="1" dirty="0">
                <a:effectLst/>
                <a:ea typeface="Calibri" panose="020F0502020204030204" pitchFamily="34" charset="0"/>
                <a:cs typeface="Times New Roman" panose="02020603050405020304" pitchFamily="18" charset="0"/>
              </a:rPr>
              <a:t>Family T </a:t>
            </a:r>
            <a:r>
              <a:rPr lang="en-GB" sz="2600" dirty="0">
                <a:effectLst/>
                <a:ea typeface="Calibri" panose="020F0502020204030204" pitchFamily="34" charset="0"/>
                <a:cs typeface="Times New Roman" panose="02020603050405020304" pitchFamily="18" charset="0"/>
              </a:rPr>
              <a:t>– Mother </a:t>
            </a:r>
            <a:r>
              <a:rPr lang="en-GB" sz="2600" dirty="0">
                <a:ea typeface="Calibri" panose="020F0502020204030204" pitchFamily="34" charset="0"/>
                <a:cs typeface="Times New Roman" panose="02020603050405020304" pitchFamily="18" charset="0"/>
              </a:rPr>
              <a:t>Adult E</a:t>
            </a:r>
            <a:r>
              <a:rPr lang="en-GB" sz="2600" dirty="0">
                <a:effectLst/>
                <a:ea typeface="Calibri" panose="020F0502020204030204" pitchFamily="34" charset="0"/>
                <a:cs typeface="Times New Roman" panose="02020603050405020304" pitchFamily="18" charset="0"/>
              </a:rPr>
              <a:t>, Stepfather/ Father </a:t>
            </a:r>
            <a:r>
              <a:rPr lang="en-GB" sz="2600" dirty="0">
                <a:ea typeface="Calibri" panose="020F0502020204030204" pitchFamily="34" charset="0"/>
                <a:cs typeface="Times New Roman" panose="02020603050405020304" pitchFamily="18" charset="0"/>
              </a:rPr>
              <a:t>Adult F</a:t>
            </a:r>
            <a:r>
              <a:rPr lang="en-GB" sz="2600" dirty="0">
                <a:effectLst/>
                <a:ea typeface="Calibri" panose="020F0502020204030204" pitchFamily="34" charset="0"/>
                <a:cs typeface="Times New Roman" panose="02020603050405020304" pitchFamily="18" charset="0"/>
              </a:rPr>
              <a:t>, Arnie (16) and </a:t>
            </a:r>
            <a:r>
              <a:rPr lang="en-GB" sz="2600" dirty="0">
                <a:ea typeface="Calibri" panose="020F0502020204030204" pitchFamily="34" charset="0"/>
                <a:cs typeface="Times New Roman" panose="02020603050405020304" pitchFamily="18" charset="0"/>
              </a:rPr>
              <a:t>Ruby</a:t>
            </a:r>
            <a:r>
              <a:rPr lang="en-GB" sz="2600" dirty="0">
                <a:effectLst/>
                <a:ea typeface="Calibri" panose="020F0502020204030204" pitchFamily="34" charset="0"/>
                <a:cs typeface="Times New Roman" panose="02020603050405020304" pitchFamily="18" charset="0"/>
              </a:rPr>
              <a:t> (10)</a:t>
            </a:r>
          </a:p>
          <a:p>
            <a:r>
              <a:rPr lang="en-GB" sz="2600" dirty="0">
                <a:cs typeface="Times New Roman" panose="02020603050405020304" pitchFamily="18" charset="0"/>
              </a:rPr>
              <a:t>Both parents have disabilities – Adult E  MS, Adult F Crohn’s Disease</a:t>
            </a:r>
          </a:p>
          <a:p>
            <a:r>
              <a:rPr lang="en-GB" sz="2600" b="1" dirty="0">
                <a:cs typeface="Times New Roman" panose="02020603050405020304" pitchFamily="18" charset="0"/>
              </a:rPr>
              <a:t>Home conditions (2022) </a:t>
            </a:r>
            <a:r>
              <a:rPr lang="en-GB" sz="2600" i="1" dirty="0">
                <a:cs typeface="Times New Roman" panose="02020603050405020304" pitchFamily="18" charset="0"/>
              </a:rPr>
              <a:t>very poor, home dirty and cramped, bathroom described as unusable, lack of food available, health and safety concerns about the accommodation. </a:t>
            </a:r>
          </a:p>
          <a:p>
            <a:r>
              <a:rPr lang="en-GB" sz="2600" dirty="0">
                <a:cs typeface="Times New Roman" panose="02020603050405020304" pitchFamily="18" charset="0"/>
              </a:rPr>
              <a:t>Children provided a significant level of personal care to the parents.</a:t>
            </a:r>
          </a:p>
          <a:p>
            <a:r>
              <a:rPr lang="en-GB" sz="2600" b="1" dirty="0">
                <a:cs typeface="Times New Roman" panose="02020603050405020304" pitchFamily="18" charset="0"/>
              </a:rPr>
              <a:t>Longstanding concerns </a:t>
            </a:r>
            <a:r>
              <a:rPr lang="en-GB" sz="2600" dirty="0">
                <a:cs typeface="Times New Roman" panose="02020603050405020304" pitchFamily="18" charset="0"/>
              </a:rPr>
              <a:t>- throughout the children’s childhoods - of serious neglect, emotional abuse and some allegations of physical abuse</a:t>
            </a:r>
          </a:p>
          <a:p>
            <a:endParaRPr lang="en-GB" sz="2400" dirty="0">
              <a:latin typeface="Calibri" panose="020F0502020204030204" pitchFamily="34" charset="0"/>
              <a:cs typeface="Times New Roman" panose="02020603050405020304" pitchFamily="18" charset="0"/>
            </a:endParaRPr>
          </a:p>
          <a:p>
            <a:endParaRPr lang="en-GB" sz="2400" dirty="0"/>
          </a:p>
          <a:p>
            <a:endParaRPr lang="en-GB" sz="2000" dirty="0"/>
          </a:p>
        </p:txBody>
      </p:sp>
      <p:sp>
        <p:nvSpPr>
          <p:cNvPr id="4" name="Slide Number Placeholder 3">
            <a:extLst>
              <a:ext uri="{FF2B5EF4-FFF2-40B4-BE49-F238E27FC236}">
                <a16:creationId xmlns:a16="http://schemas.microsoft.com/office/drawing/2014/main" id="{DFD4BAAE-8893-4085-9CFE-C81D17F22D8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039832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EC3B3-813A-38EF-59E9-A38FAB17E76E}"/>
              </a:ext>
            </a:extLst>
          </p:cNvPr>
          <p:cNvSpPr>
            <a:spLocks noGrp="1"/>
          </p:cNvSpPr>
          <p:nvPr>
            <p:ph type="title"/>
          </p:nvPr>
        </p:nvSpPr>
        <p:spPr/>
        <p:txBody>
          <a:bodyPr/>
          <a:lstStyle/>
          <a:p>
            <a:r>
              <a:rPr lang="en-US" dirty="0"/>
              <a:t>Narrative (2)</a:t>
            </a:r>
          </a:p>
        </p:txBody>
      </p:sp>
      <p:sp>
        <p:nvSpPr>
          <p:cNvPr id="3" name="Content Placeholder 2">
            <a:extLst>
              <a:ext uri="{FF2B5EF4-FFF2-40B4-BE49-F238E27FC236}">
                <a16:creationId xmlns:a16="http://schemas.microsoft.com/office/drawing/2014/main" id="{C1F08943-1CD8-865D-36D6-79B38EF6DF4F}"/>
              </a:ext>
            </a:extLst>
          </p:cNvPr>
          <p:cNvSpPr>
            <a:spLocks noGrp="1"/>
          </p:cNvSpPr>
          <p:nvPr>
            <p:ph idx="1"/>
          </p:nvPr>
        </p:nvSpPr>
        <p:spPr>
          <a:xfrm>
            <a:off x="677334" y="1618735"/>
            <a:ext cx="8596668" cy="4422627"/>
          </a:xfrm>
        </p:spPr>
        <p:txBody>
          <a:bodyPr>
            <a:normAutofit/>
          </a:bodyPr>
          <a:lstStyle/>
          <a:p>
            <a:r>
              <a:rPr lang="en-GB" sz="2400" dirty="0">
                <a:cs typeface="Times New Roman" panose="02020603050405020304" pitchFamily="18" charset="0"/>
              </a:rPr>
              <a:t>Long but sporadic history of intervention to support the family in parenting</a:t>
            </a:r>
          </a:p>
          <a:p>
            <a:r>
              <a:rPr lang="en-GB" sz="2400" dirty="0">
                <a:ea typeface="Times New Roman" panose="02020603050405020304" pitchFamily="18" charset="0"/>
              </a:rPr>
              <a:t>In summer 2022 the case was escalated by health professionals; the children were CIN from January 2022; a strategy discussion was held at the end of August, and the children were made subject to Child Protection Plans. </a:t>
            </a:r>
          </a:p>
          <a:p>
            <a:r>
              <a:rPr lang="en-GB" sz="2400" dirty="0">
                <a:ea typeface="Times New Roman" panose="02020603050405020304" pitchFamily="18" charset="0"/>
              </a:rPr>
              <a:t>In September 2022, Adult F became ill and had to be admitted to hospital; Adult E agreed to go to a respite placement, and the children came into care section 20 and were placed in foster care. </a:t>
            </a:r>
            <a:endParaRPr lang="en-GB" sz="2400" dirty="0">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4201A0F7-200C-88DE-3E77-B1EE8B38D91A}"/>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314851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CEE11-1EE6-5A6B-3EFD-9A7CDB1BEDDF}"/>
              </a:ext>
            </a:extLst>
          </p:cNvPr>
          <p:cNvSpPr>
            <a:spLocks noGrp="1"/>
          </p:cNvSpPr>
          <p:nvPr>
            <p:ph type="title"/>
          </p:nvPr>
        </p:nvSpPr>
        <p:spPr>
          <a:xfrm>
            <a:off x="677334" y="609600"/>
            <a:ext cx="8596668" cy="1138237"/>
          </a:xfrm>
        </p:spPr>
        <p:txBody>
          <a:bodyPr/>
          <a:lstStyle/>
          <a:p>
            <a:r>
              <a:rPr lang="en-US" dirty="0"/>
              <a:t>Ruby - </a:t>
            </a:r>
            <a:r>
              <a:rPr lang="en-US" i="1" dirty="0"/>
              <a:t>Together everyone achieves more</a:t>
            </a:r>
          </a:p>
        </p:txBody>
      </p:sp>
      <p:sp>
        <p:nvSpPr>
          <p:cNvPr id="3" name="Content Placeholder 2">
            <a:extLst>
              <a:ext uri="{FF2B5EF4-FFF2-40B4-BE49-F238E27FC236}">
                <a16:creationId xmlns:a16="http://schemas.microsoft.com/office/drawing/2014/main" id="{114258F6-6E84-E3E7-5273-49E8CF77FCE4}"/>
              </a:ext>
            </a:extLst>
          </p:cNvPr>
          <p:cNvSpPr>
            <a:spLocks noGrp="1"/>
          </p:cNvSpPr>
          <p:nvPr>
            <p:ph idx="1"/>
          </p:nvPr>
        </p:nvSpPr>
        <p:spPr>
          <a:xfrm>
            <a:off x="677334" y="1930400"/>
            <a:ext cx="8596668" cy="4293524"/>
          </a:xfrm>
        </p:spPr>
        <p:txBody>
          <a:bodyPr>
            <a:normAutofit/>
          </a:bodyPr>
          <a:lstStyle/>
          <a:p>
            <a:r>
              <a:rPr lang="en-GB" sz="2400" dirty="0"/>
              <a:t>Ruby has shared some of her experience of living at home. </a:t>
            </a:r>
          </a:p>
          <a:p>
            <a:r>
              <a:rPr lang="en-GB" sz="2400" dirty="0"/>
              <a:t>Very happy to be living with her foster parents now – as is Arnie. </a:t>
            </a:r>
          </a:p>
          <a:p>
            <a:r>
              <a:rPr lang="en-GB" sz="2400" dirty="0"/>
              <a:t>She described </a:t>
            </a:r>
            <a:r>
              <a:rPr lang="en-GB" sz="2400" i="1" dirty="0"/>
              <a:t>the tiny room which she and her brother shared and how she felt she was never listened to when she did share how she was feeling. She talked about having a small corner of that room as her special place where she had a poster saying, </a:t>
            </a:r>
            <a:r>
              <a:rPr lang="en-GB" sz="2400" b="1" i="1" dirty="0"/>
              <a:t>“together everyone achieves more”. </a:t>
            </a:r>
            <a:endParaRPr lang="en-US" b="1" dirty="0"/>
          </a:p>
        </p:txBody>
      </p:sp>
      <p:sp>
        <p:nvSpPr>
          <p:cNvPr id="4" name="Slide Number Placeholder 3">
            <a:extLst>
              <a:ext uri="{FF2B5EF4-FFF2-40B4-BE49-F238E27FC236}">
                <a16:creationId xmlns:a16="http://schemas.microsoft.com/office/drawing/2014/main" id="{B6E46DD8-FCE3-7B7F-3ACF-F6F263CE1695}"/>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203846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EF938-5B89-1BA1-84C1-93D7097BF16F}"/>
              </a:ext>
            </a:extLst>
          </p:cNvPr>
          <p:cNvSpPr>
            <a:spLocks noGrp="1"/>
          </p:cNvSpPr>
          <p:nvPr>
            <p:ph type="title"/>
          </p:nvPr>
        </p:nvSpPr>
        <p:spPr/>
        <p:txBody>
          <a:bodyPr/>
          <a:lstStyle/>
          <a:p>
            <a:r>
              <a:rPr lang="en-US" dirty="0"/>
              <a:t>Ruby (2) -</a:t>
            </a:r>
            <a:r>
              <a:rPr lang="en-GB" i="1" dirty="0"/>
              <a:t>Why did it take so long?</a:t>
            </a:r>
            <a:br>
              <a:rPr lang="en-GB" i="1" dirty="0"/>
            </a:br>
            <a:endParaRPr lang="en-US" dirty="0"/>
          </a:p>
        </p:txBody>
      </p:sp>
      <p:sp>
        <p:nvSpPr>
          <p:cNvPr id="3" name="Content Placeholder 2">
            <a:extLst>
              <a:ext uri="{FF2B5EF4-FFF2-40B4-BE49-F238E27FC236}">
                <a16:creationId xmlns:a16="http://schemas.microsoft.com/office/drawing/2014/main" id="{9AF6EB9D-EBF0-B169-9B85-189C419B3DCB}"/>
              </a:ext>
            </a:extLst>
          </p:cNvPr>
          <p:cNvSpPr>
            <a:spLocks noGrp="1"/>
          </p:cNvSpPr>
          <p:nvPr>
            <p:ph idx="1"/>
          </p:nvPr>
        </p:nvSpPr>
        <p:spPr>
          <a:xfrm>
            <a:off x="677334" y="1717589"/>
            <a:ext cx="8596668" cy="4323773"/>
          </a:xfrm>
        </p:spPr>
        <p:txBody>
          <a:bodyPr/>
          <a:lstStyle/>
          <a:p>
            <a:r>
              <a:rPr lang="en-GB" sz="2400" dirty="0"/>
              <a:t>Ruby’s key messages for those who were involved with the family were that she could not understand why it had taken so long for the family situation to be understood or for action to be taken to provide her and her brother with the care and attention they needed. </a:t>
            </a:r>
          </a:p>
          <a:p>
            <a:r>
              <a:rPr lang="en-GB" sz="2400" dirty="0"/>
              <a:t>She said that she realised how difficult she found it to share when she did not know who to trust. </a:t>
            </a:r>
          </a:p>
          <a:p>
            <a:r>
              <a:rPr lang="en-GB" sz="2400" dirty="0"/>
              <a:t>She said much to my surprise - </a:t>
            </a:r>
            <a:r>
              <a:rPr lang="en-GB" sz="2400" b="1" i="1" dirty="0"/>
              <a:t>Why did it take so long?</a:t>
            </a:r>
          </a:p>
          <a:p>
            <a:endParaRPr lang="en-US" dirty="0"/>
          </a:p>
        </p:txBody>
      </p:sp>
      <p:sp>
        <p:nvSpPr>
          <p:cNvPr id="4" name="Slide Number Placeholder 3">
            <a:extLst>
              <a:ext uri="{FF2B5EF4-FFF2-40B4-BE49-F238E27FC236}">
                <a16:creationId xmlns:a16="http://schemas.microsoft.com/office/drawing/2014/main" id="{3C2028B0-8406-EAAF-9D36-27C7987E3B9E}"/>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582181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B8F11-FD9E-5113-AE25-690768027E69}"/>
              </a:ext>
            </a:extLst>
          </p:cNvPr>
          <p:cNvSpPr>
            <a:spLocks noGrp="1"/>
          </p:cNvSpPr>
          <p:nvPr>
            <p:ph type="title"/>
          </p:nvPr>
        </p:nvSpPr>
        <p:spPr/>
        <p:txBody>
          <a:bodyPr/>
          <a:lstStyle/>
          <a:p>
            <a:r>
              <a:rPr lang="en-US" dirty="0"/>
              <a:t>Focus on Practitioner Experience</a:t>
            </a:r>
          </a:p>
        </p:txBody>
      </p:sp>
      <p:sp>
        <p:nvSpPr>
          <p:cNvPr id="3" name="Content Placeholder 2">
            <a:extLst>
              <a:ext uri="{FF2B5EF4-FFF2-40B4-BE49-F238E27FC236}">
                <a16:creationId xmlns:a16="http://schemas.microsoft.com/office/drawing/2014/main" id="{AACD884F-4251-26EF-DBDD-A4A4A3272EB8}"/>
              </a:ext>
            </a:extLst>
          </p:cNvPr>
          <p:cNvSpPr>
            <a:spLocks noGrp="1"/>
          </p:cNvSpPr>
          <p:nvPr>
            <p:ph idx="1"/>
          </p:nvPr>
        </p:nvSpPr>
        <p:spPr>
          <a:xfrm>
            <a:off x="677334" y="1532239"/>
            <a:ext cx="8596668" cy="4509124"/>
          </a:xfrm>
        </p:spPr>
        <p:txBody>
          <a:bodyPr>
            <a:normAutofit/>
          </a:bodyPr>
          <a:lstStyle/>
          <a:p>
            <a:r>
              <a:rPr lang="en-US" sz="2400" dirty="0"/>
              <a:t>Commitment by the Review to learn from experience of all concerned</a:t>
            </a:r>
          </a:p>
          <a:p>
            <a:r>
              <a:rPr lang="en-US" sz="2400" dirty="0"/>
              <a:t>3 separate events were held with practitioners – 1 was face-to-face</a:t>
            </a:r>
          </a:p>
          <a:p>
            <a:r>
              <a:rPr lang="en-US" sz="2400" dirty="0"/>
              <a:t>A separate event was held with managers who knew the case</a:t>
            </a:r>
          </a:p>
          <a:p>
            <a:r>
              <a:rPr lang="en-US" sz="2400" dirty="0"/>
              <a:t>Provided key learning for us all. And allowed professionals to share the impact this case had on them.</a:t>
            </a:r>
          </a:p>
        </p:txBody>
      </p:sp>
      <p:sp>
        <p:nvSpPr>
          <p:cNvPr id="4" name="Slide Number Placeholder 3">
            <a:extLst>
              <a:ext uri="{FF2B5EF4-FFF2-40B4-BE49-F238E27FC236}">
                <a16:creationId xmlns:a16="http://schemas.microsoft.com/office/drawing/2014/main" id="{8AAAE5EA-B015-38DC-DABC-C79BEF681610}"/>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155236124"/>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6405</TotalTime>
  <Words>1944</Words>
  <Application>Microsoft Office PowerPoint</Application>
  <PresentationFormat>Widescreen</PresentationFormat>
  <Paragraphs>156</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Times New Roman</vt:lpstr>
      <vt:lpstr>Trebuchet MS</vt:lpstr>
      <vt:lpstr>Wingdings</vt:lpstr>
      <vt:lpstr>Wingdings 3</vt:lpstr>
      <vt:lpstr>Facet</vt:lpstr>
      <vt:lpstr>FAMILY T JOINT REVIEW</vt:lpstr>
      <vt:lpstr>Purpose of this contribution</vt:lpstr>
      <vt:lpstr>Background to the JOINT Review</vt:lpstr>
      <vt:lpstr>CSPR and SAR – REMIT of REVIEWS</vt:lpstr>
      <vt:lpstr>Brief Narrative (1)</vt:lpstr>
      <vt:lpstr>Narrative (2)</vt:lpstr>
      <vt:lpstr>Ruby - Together everyone achieves more</vt:lpstr>
      <vt:lpstr>Ruby (2) -Why did it take so long? </vt:lpstr>
      <vt:lpstr>Focus on Practitioner Experience</vt:lpstr>
      <vt:lpstr>Practitioner Events What was it like working with this family? </vt:lpstr>
      <vt:lpstr>What did Practitioners tell us</vt:lpstr>
      <vt:lpstr>The ‘start again syndrome’ </vt:lpstr>
      <vt:lpstr>The rule of optimism </vt:lpstr>
      <vt:lpstr>Flexible thinking </vt:lpstr>
      <vt:lpstr>Recommendations from the Review – (9)</vt:lpstr>
      <vt:lpstr>CHALENGES in CASES of CHILD NEGLECT AND ADULT SELF-NEGLECT  </vt:lpstr>
      <vt:lpstr>Learning and Resources LINKS</vt:lpstr>
      <vt:lpstr>Summary and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PRACTITIONER EVENT</dc:title>
  <dc:creator>Amy Weir</dc:creator>
  <cp:lastModifiedBy>Wye Clarissa</cp:lastModifiedBy>
  <cp:revision>45</cp:revision>
  <cp:lastPrinted>2025-11-17T12:21:55Z</cp:lastPrinted>
  <dcterms:created xsi:type="dcterms:W3CDTF">2018-08-30T21:06:05Z</dcterms:created>
  <dcterms:modified xsi:type="dcterms:W3CDTF">2025-11-17T13:49:51Z</dcterms:modified>
</cp:coreProperties>
</file>