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173990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605575"/>
              <a:satOff val="15655"/>
              <a:lumOff val="22628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7AAA9"/>
              </a:solidFill>
              <a:prstDash val="solid"/>
              <a:miter lim="400000"/>
            </a:ln>
          </a:left>
          <a:right>
            <a:ln w="12700" cap="flat">
              <a:solidFill>
                <a:srgbClr val="A7AA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7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7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	Hi everyone, it’s a pleasure to be here. </a:t>
            </a:r>
          </a:p>
          <a:p>
            <a:pPr/>
            <a:r>
              <a:t>-	I want to thank the NHS east London Foundation Trust for inviting me to this conference. I hope I can provide a meaningful contribution.</a:t>
            </a:r>
          </a:p>
          <a:p>
            <a:pPr/>
            <a:r>
              <a:t>-	So, I am Sofia Orellana – I am a neuroscientist, and today I will talk a little bit about how one might research the long-term effects of childhood maltreatment - as a neuroscientist.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MEETINGS LATER: You develop a sense that all of these things are connected. </a:t>
            </a:r>
            <a:br/>
            <a:r>
              <a:t>Stressful life circumstances, affect mental health, worsening physical health is also linked.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working with these people you can sense ok, they are in a stressful situation, this makes mental health worse. You’ve done this work. </a:t>
            </a:r>
            <a:r>
              <a:rPr b="1">
                <a:solidFill>
                  <a:schemeClr val="accent5"/>
                </a:solidFill>
              </a:rPr>
              <a:t>You have likely learned about it in your own profession. </a:t>
            </a:r>
            <a:r>
              <a:rPr b="1">
                <a:solidFill>
                  <a:srgbClr val="FFFFFF"/>
                </a:solidFill>
              </a:rPr>
              <a:t>You probably learned about this in your work.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hape 3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working with these people you can sense ok, they are in a stressful situation, this makes mental health worse. You’ve done this work. </a:t>
            </a:r>
            <a:r>
              <a:rPr b="1">
                <a:solidFill>
                  <a:schemeClr val="accent5"/>
                </a:solidFill>
              </a:rPr>
              <a:t>You have likely learned about it in your own profession. </a:t>
            </a:r>
            <a:r>
              <a:rPr b="1">
                <a:solidFill>
                  <a:srgbClr val="FFFFFF"/>
                </a:solidFill>
              </a:rPr>
              <a:t>You probably learned about this in your work. </a:t>
            </a:r>
            <a:br/>
            <a:b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Well, if we look at the literature …. And you will find that several of your hunches are confirmed.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as a scientist I sort of try to look at what you have stablished and what I have stablished.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hape 3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comes first, next and afterwards.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hape 3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Well, if we look at the literature …. And you will find that several of your hunches are confirmed.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Much work has been published since then to corroborate this.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hape 3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8713" indent="-288713">
              <a:buSzPct val="175000"/>
              <a:buChar char="-"/>
            </a:pPr>
            <a:r>
              <a:t>Risk of revictimization “adult trauma”</a:t>
            </a:r>
          </a:p>
          <a:p>
            <a:pPr marL="288713" indent="-288713">
              <a:buSzPct val="175000"/>
              <a:buChar char="-"/>
            </a:pPr>
            <a:r>
              <a:t>Psychiatric disorder risk:</a:t>
            </a:r>
          </a:p>
          <a:p>
            <a:pPr lvl="1" marL="682413" indent="-288713">
              <a:buSzPct val="175000"/>
              <a:buChar char="-"/>
            </a:pPr>
            <a:r>
              <a:t>For people who report CM these tend to be more severe, have earlier onset, display chronicity and treatment resistance.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hape 3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build a model based on the literature and test these hypotheses about how these “things” are related.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childhood maltreatment? </a:t>
            </a:r>
          </a:p>
          <a:p>
            <a:pPr/>
            <a:r>
              <a:t>- We can define this to encompass a few different experiences.</a:t>
            </a:r>
          </a:p>
          <a:p>
            <a:pPr marL="288713" indent="-288713">
              <a:buSzPct val="175000"/>
              <a:buChar char="-"/>
            </a:pPr>
            <a:r>
              <a:t>These are any experiences before adulthood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hape 3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Psychiatric risk will be facilitated by changes to the brain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hape 4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build a model based on the literature and test these hypotheses. </a:t>
            </a:r>
          </a:p>
          <a:p>
            <a:pPr/>
            <a:r>
              <a:t>For this we need to specify each of the variables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hape 5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Questionnaire item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hape 5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Questionnaire item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Shape 5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SES will invariably drive a lot of what you observe in this study! It correlates aggressively with many of the things we will show. </a:t>
            </a:r>
            <a:r>
              <a:rPr b="1"/>
              <a:t>And I am sure many of you here are aware of this.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Shape 5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DIRECTIONALITY: We believe it is CM affecting BMI and not the other way around.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hape 5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SQUARE: These numbers - you can ignore them but they say something about how strong these relationships are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hape 6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this makes sense, because we know that obesity is a pro-inflammatory factor—&gt;  (EFFECT) adipose tissue  (FAT CELLS) also contains immune cells that can estimulate further immune activation.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Shape 6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is a lot to this figure: But - in normal circumstances: the body releases cortisol due to threat and this tends to dampen the immune response. Under CHRONIC release - Childhood stress that continues into adulthood - cortisol can not longer STOP inflammation - becomes chronic.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Shape 6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we measure the independent effects of these variables on the brain?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88713" indent="-288713">
              <a:buSzPct val="175000"/>
              <a:buChar char="-"/>
            </a:lvl1pPr>
          </a:lstStyle>
          <a:p>
            <a:pPr/>
            <a:r>
              <a:t>These experiences are relevant in a safeguarding context because  we believe their influence can be observed across the lifetime.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hape 6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Cortical thickness: is the thickness of the outer grey matter layer for the brain.</a:t>
            </a:r>
          </a:p>
          <a:p>
            <a:pPr marL="288713" indent="-288713">
              <a:buSzPct val="175000"/>
              <a:buChar char="-"/>
            </a:pPr>
            <a:r>
              <a:t>Red: surface of the brain </a:t>
            </a:r>
          </a:p>
          <a:p>
            <a:pPr marL="288713" indent="-288713">
              <a:buSzPct val="175000"/>
              <a:buChar char="-"/>
            </a:pPr>
            <a:r>
              <a:t>Yellow: white mater - or the fat that connects sort of the cables neurons (brains cells) use to connect to each other.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Shape 7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BMI goes up? How does CT behave?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Shape 7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look surprisingly  similar &amp; we can test!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Shape 7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Mind you they are independent tests.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hape 7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Now, we can see that self-reported adult trauma rates have a different pattern. This pattern however only affects the sub cortex of the brain. - i.e. less brain regions, rich in stress hormone (cortisol) receptors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Shape 7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mentioned earlier we know that inflammation and adiposity in the periphery are related to each other!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5" name="Shape 8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i.e. less brain regions, rich in stress hormone (cortisol) receptors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Shape 8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POSSIBLE MECHANISM: Potential for dysregulation of the local neuronal environment through excessive exposure.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hape 8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identify two pathways relating physiology to the brain: Stress-sytem vs inmuno-metabolic system.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8" name="Shape 8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look surprisingly  similar &amp; we can test!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Imagine an integrated care team where 3 interdisciplinary professionals come together every week to support individuals with complex needs in the community. </a:t>
            </a:r>
          </a:p>
          <a:p>
            <a:pPr/>
            <a:r>
              <a:t>-	A social worker</a:t>
            </a:r>
          </a:p>
          <a:p>
            <a:pPr/>
            <a:r>
              <a:t>-	A doctor or GP</a:t>
            </a:r>
          </a:p>
          <a:p>
            <a:pPr/>
            <a:r>
              <a:t>-	A psychologist or mental health practitioner of some kind.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8" name="Shape 8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brain —&gt; IS NOT independent of physical health AND stress exposure. We can observe  a relationship.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Shape 8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exposure to CM account for the effects of psychosocial and physiological risks on the brain?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2" name="Shape 9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test this we can do so with a hypothesis.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Shape 9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One of two possible.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7" name="Shape 9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One of two possible.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hape 9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much of it? How many regions? - what we will see is one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4" name="Shape 9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Hopefully there is a small tidbit of something useful that can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hape 10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to my collaborators at both Cambridge and Leiden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also collect information about their life  &amp; they report abuse at home.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Again this person also reports some sort of childhood adversity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Whilst not all individuals display the same characteristics.</a:t>
            </a:r>
          </a:p>
          <a:p>
            <a:pPr marL="288713" indent="-288713">
              <a:buSzPct val="175000"/>
              <a:buChar char="-"/>
            </a:pPr>
            <a:r>
              <a:t>SOME display ALL </a:t>
            </a:r>
          </a:p>
          <a:p>
            <a:pPr marL="288713" indent="-288713">
              <a:buSzPct val="175000"/>
              <a:buChar char="-"/>
            </a:pPr>
            <a:r>
              <a:t>Some only one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observe that for the most part - many issues co-occurr together.</a:t>
            </a:r>
          </a:p>
          <a:p>
            <a:pPr/>
            <a:r>
              <a:t>Most people tend to present with complication of at least a few kinds.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3….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5526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711200" y="8410816"/>
            <a:ext cx="11582400" cy="429261"/>
          </a:xfrm>
          <a:prstGeom prst="rect">
            <a:avLst/>
          </a:prstGeom>
        </p:spPr>
        <p:txBody>
          <a:bodyPr/>
          <a:lstStyle>
            <a:lvl1pPr marL="0" indent="0" algn="ctr" defTabSz="587022">
              <a:lnSpc>
                <a:spcPct val="100000"/>
              </a:lnSpc>
              <a:spcBef>
                <a:spcPts val="0"/>
              </a:spcBef>
              <a:buSzTx/>
              <a:buNone/>
              <a:defRPr spc="-1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idx="1" hasCustomPrompt="1"/>
          </p:nvPr>
        </p:nvSpPr>
        <p:spPr>
          <a:xfrm>
            <a:off x="711200" y="2997518"/>
            <a:ext cx="11582400" cy="6045201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Agenda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0" name="Agenda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idx="1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half" idx="1" hasCustomPrompt="1"/>
          </p:nvPr>
        </p:nvSpPr>
        <p:spPr>
          <a:xfrm>
            <a:off x="711200" y="1926083"/>
            <a:ext cx="11582400" cy="415703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711200" y="562540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711200" y="7191692"/>
            <a:ext cx="115824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711200" y="2743200"/>
            <a:ext cx="11582400" cy="3619500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584200">
              <a:lnSpc>
                <a:spcPct val="80000"/>
              </a:lnSpc>
              <a:spcBef>
                <a:spcPts val="0"/>
              </a:spcBef>
              <a:buSzTx/>
              <a:buNone/>
              <a:defRPr sz="58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1"/>
          <p:cNvSpPr/>
          <p:nvPr>
            <p:ph type="pic" sz="quarter" idx="21"/>
          </p:nvPr>
        </p:nvSpPr>
        <p:spPr>
          <a:xfrm>
            <a:off x="6598373" y="762000"/>
            <a:ext cx="5715001" cy="3809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each and sea at sunset"/>
          <p:cNvSpPr/>
          <p:nvPr>
            <p:ph type="pic" idx="22"/>
          </p:nvPr>
        </p:nvSpPr>
        <p:spPr>
          <a:xfrm>
            <a:off x="-23876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Sea against sky at sunset 2"/>
          <p:cNvSpPr/>
          <p:nvPr>
            <p:ph type="pic" sz="half" idx="23"/>
          </p:nvPr>
        </p:nvSpPr>
        <p:spPr>
          <a:xfrm>
            <a:off x="6661873" y="3637404"/>
            <a:ext cx="5588001" cy="6282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6349238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/>
          <p:nvPr>
            <p:ph type="pic" idx="21"/>
          </p:nvPr>
        </p:nvSpPr>
        <p:spPr>
          <a:xfrm>
            <a:off x="558800" y="762000"/>
            <a:ext cx="118872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/>
          <p:nvPr>
            <p:ph type="body" idx="1" hasCustomPrompt="1"/>
          </p:nvPr>
        </p:nvSpPr>
        <p:spPr>
          <a:xfrm>
            <a:off x="711200" y="2997518"/>
            <a:ext cx="11582400" cy="6045201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0" name="Agenda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71" name="Agenda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solidFill>
                  <a:schemeClr val="accent4">
                    <a:hueOff val="-904334"/>
                    <a:lumOff val="2953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/>
          <p:nvPr>
            <p:ph type="body" idx="1" hasCustomPrompt="1"/>
          </p:nvPr>
        </p:nvSpPr>
        <p:spPr>
          <a:xfrm>
            <a:off x="711200" y="2997518"/>
            <a:ext cx="11582400" cy="6045201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587022">
              <a:lnSpc>
                <a:spcPct val="100000"/>
              </a:lnSpc>
              <a:spcBef>
                <a:spcPts val="1700"/>
              </a:spcBef>
              <a:buSzTx/>
              <a:buNone/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0" name="Agenda Title"/>
          <p:cNvSpPr txBox="1"/>
          <p:nvPr>
            <p:ph type="title" hasCustomPrompt="1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Agenda Title</a:t>
            </a:r>
          </a:p>
        </p:txBody>
      </p:sp>
      <p:sp>
        <p:nvSpPr>
          <p:cNvPr id="181" name="Agenda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6284243" y="8992488"/>
            <a:ext cx="429541" cy="454534"/>
          </a:xfrm>
          <a:prstGeom prst="rect">
            <a:avLst/>
          </a:prstGeom>
        </p:spPr>
        <p:txBody>
          <a:bodyPr/>
          <a:lstStyle>
            <a:lvl1pPr>
              <a:defRPr b="1" sz="2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-1320800" y="-596900"/>
            <a:ext cx="15633700" cy="10422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711200" y="2197100"/>
            <a:ext cx="115824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82" sz="82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711200" y="5334000"/>
            <a:ext cx="11582400" cy="145715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8" sz="38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711200" y="8407400"/>
            <a:ext cx="11582400" cy="429260"/>
          </a:xfrm>
          <a:prstGeom prst="rect">
            <a:avLst/>
          </a:prstGeom>
        </p:spPr>
        <p:txBody>
          <a:bodyPr/>
          <a:lstStyle>
            <a:lvl1pPr marL="0" indent="0" algn="ctr" defTabSz="587022">
              <a:lnSpc>
                <a:spcPct val="100000"/>
              </a:lnSpc>
              <a:spcBef>
                <a:spcPts val="0"/>
              </a:spcBef>
              <a:buSzTx/>
              <a:buNone/>
              <a:defRPr spc="-19" sz="2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a against sky at sunset"/>
          <p:cNvSpPr/>
          <p:nvPr>
            <p:ph type="pic" idx="21"/>
          </p:nvPr>
        </p:nvSpPr>
        <p:spPr>
          <a:xfrm>
            <a:off x="3427686" y="762000"/>
            <a:ext cx="11889828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711406" y="2851794"/>
            <a:ext cx="5058553" cy="208850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711406" y="4775200"/>
            <a:ext cx="5058553" cy="3911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711200" y="1504879"/>
            <a:ext cx="11582400" cy="63093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7912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lide Subtitle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Sea against sky at sunset"/>
          <p:cNvSpPr/>
          <p:nvPr>
            <p:ph type="pic" idx="22"/>
          </p:nvPr>
        </p:nvSpPr>
        <p:spPr>
          <a:xfrm>
            <a:off x="5848049" y="762000"/>
            <a:ext cx="7049102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Subtitle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707744" y="369937"/>
            <a:ext cx="5054071" cy="203036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711200" y="3412066"/>
            <a:ext cx="5054600" cy="5267095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Subtitle"/>
          <p:cNvSpPr txBox="1"/>
          <p:nvPr>
            <p:ph type="body" sz="quarter" idx="21" hasCustomPrompt="1"/>
          </p:nvPr>
        </p:nvSpPr>
        <p:spPr>
          <a:xfrm>
            <a:off x="711200" y="2268982"/>
            <a:ext cx="5054600" cy="630937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711200" y="2451100"/>
            <a:ext cx="11582400" cy="44450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defRPr spc="-82" sz="82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6349999" y="9118599"/>
            <a:ext cx="306325" cy="3284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711200" y="2997200"/>
            <a:ext cx="11582400" cy="604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45851" y="9118599"/>
            <a:ext cx="306325" cy="32842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17399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58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3937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7874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1811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15748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19685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23622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27559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31496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3543300" marR="0" indent="-393700" algn="l" defTabSz="17399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1739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34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hyperlink" Target="mailto:sdco2@cam.ac.uk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athways from childhood maltreatment  to brain structure alterations in later life"/>
          <p:cNvSpPr txBox="1"/>
          <p:nvPr>
            <p:ph type="ctrTitle"/>
          </p:nvPr>
        </p:nvSpPr>
        <p:spPr>
          <a:xfrm>
            <a:off x="711200" y="1515344"/>
            <a:ext cx="11582400" cy="3302001"/>
          </a:xfrm>
          <a:prstGeom prst="rect">
            <a:avLst/>
          </a:prstGeom>
        </p:spPr>
        <p:txBody>
          <a:bodyPr/>
          <a:lstStyle>
            <a:lvl1pPr defTabSz="1357121">
              <a:defRPr spc="-63" sz="6396"/>
            </a:lvl1pPr>
          </a:lstStyle>
          <a:p>
            <a:pPr/>
            <a:r>
              <a:t>Pathways from childhood maltreatment  to brain structure alterations in later life</a:t>
            </a:r>
          </a:p>
        </p:txBody>
      </p:sp>
      <p:sp>
        <p:nvSpPr>
          <p:cNvPr id="192" name="Sofia Orellana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Sofia Orellana</a:t>
            </a:r>
          </a:p>
          <a:p>
            <a:pPr>
              <a:defRPr>
                <a:solidFill>
                  <a:srgbClr val="5E5E5E"/>
                </a:solidFill>
              </a:defRPr>
            </a:pPr>
            <a:r>
              <a:t>NHS Safeguarding Conference </a:t>
            </a:r>
          </a:p>
        </p:txBody>
      </p:sp>
      <p:sp>
        <p:nvSpPr>
          <p:cNvPr id="193" name="November 202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November 2025</a:t>
            </a:r>
          </a:p>
        </p:txBody>
      </p:sp>
      <p:pic>
        <p:nvPicPr>
          <p:cNvPr id="19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770" y="8907449"/>
            <a:ext cx="2387601" cy="49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You emerge with the sense that all these things are connec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09141">
              <a:defRPr spc="-33" sz="3364"/>
            </a:lvl1pPr>
          </a:lstStyle>
          <a:p>
            <a:pPr/>
            <a:r>
              <a:t>You emerge with the sense that all these things are connected</a:t>
            </a:r>
          </a:p>
        </p:txBody>
      </p:sp>
      <p:pic>
        <p:nvPicPr>
          <p:cNvPr id="315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740" y="4030843"/>
            <a:ext cx="5572399" cy="55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tethoscope"/>
          <p:cNvSpPr/>
          <p:nvPr/>
        </p:nvSpPr>
        <p:spPr>
          <a:xfrm>
            <a:off x="6053521" y="3000042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17" name="Sofa"/>
          <p:cNvSpPr/>
          <p:nvPr/>
        </p:nvSpPr>
        <p:spPr>
          <a:xfrm>
            <a:off x="9102106" y="4633852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18" name="Bank"/>
          <p:cNvSpPr/>
          <p:nvPr/>
        </p:nvSpPr>
        <p:spPr>
          <a:xfrm>
            <a:off x="2372616" y="4554387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You emerge with the sense that all these things are connec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09141">
              <a:defRPr spc="-33" sz="3364"/>
            </a:lvl1pPr>
          </a:lstStyle>
          <a:p>
            <a:pPr/>
            <a:r>
              <a:t>You emerge with the sense that all these things are connected</a:t>
            </a:r>
          </a:p>
        </p:txBody>
      </p:sp>
      <p:pic>
        <p:nvPicPr>
          <p:cNvPr id="323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740" y="4030843"/>
            <a:ext cx="5572399" cy="55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tethoscope"/>
          <p:cNvSpPr/>
          <p:nvPr/>
        </p:nvSpPr>
        <p:spPr>
          <a:xfrm>
            <a:off x="6053521" y="3000042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25" name="Sofa"/>
          <p:cNvSpPr/>
          <p:nvPr/>
        </p:nvSpPr>
        <p:spPr>
          <a:xfrm>
            <a:off x="9102106" y="4633852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26" name="Bank"/>
          <p:cNvSpPr/>
          <p:nvPr/>
        </p:nvSpPr>
        <p:spPr>
          <a:xfrm>
            <a:off x="2372616" y="4554387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27" name="You have also been reading the news"/>
          <p:cNvSpPr txBox="1"/>
          <p:nvPr/>
        </p:nvSpPr>
        <p:spPr>
          <a:xfrm>
            <a:off x="711200" y="1302063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You have also been reading the news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You emerge with the sense that all these things are connec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009141">
              <a:defRPr spc="-33" sz="3364"/>
            </a:lvl1pPr>
          </a:lstStyle>
          <a:p>
            <a:pPr/>
            <a:r>
              <a:t>You emerge with the sense that all these things are connected</a:t>
            </a:r>
          </a:p>
        </p:txBody>
      </p:sp>
      <p:pic>
        <p:nvPicPr>
          <p:cNvPr id="332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740" y="4030843"/>
            <a:ext cx="5572399" cy="55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tethoscope"/>
          <p:cNvSpPr/>
          <p:nvPr/>
        </p:nvSpPr>
        <p:spPr>
          <a:xfrm>
            <a:off x="6053521" y="3000042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34" name="Sofa"/>
          <p:cNvSpPr/>
          <p:nvPr/>
        </p:nvSpPr>
        <p:spPr>
          <a:xfrm>
            <a:off x="9102106" y="4633852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35" name="Bank"/>
          <p:cNvSpPr/>
          <p:nvPr/>
        </p:nvSpPr>
        <p:spPr>
          <a:xfrm>
            <a:off x="2372616" y="4554387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36" name="You have also been reading the news"/>
          <p:cNvSpPr txBox="1"/>
          <p:nvPr/>
        </p:nvSpPr>
        <p:spPr>
          <a:xfrm>
            <a:off x="711200" y="1302063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You have also been reading the news</a:t>
            </a:r>
          </a:p>
        </p:txBody>
      </p:sp>
      <p:pic>
        <p:nvPicPr>
          <p:cNvPr id="33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350" y="1989667"/>
            <a:ext cx="6565901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64340" y="2399003"/>
            <a:ext cx="6743701" cy="388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3720" y="4803545"/>
            <a:ext cx="9131301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28886" y="5569588"/>
            <a:ext cx="6320877" cy="3978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  <p:bldP build="whole" bldLvl="1" animBg="1" rev="0" advAuto="0" spid="340" grpId="4"/>
      <p:bldP build="whole" bldLvl="1" animBg="1" rev="0" advAuto="0" spid="338" grpId="2"/>
      <p:bldP build="whole" bldLvl="1" animBg="1" rev="0" advAuto="0" spid="33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How do we understand the way these things are connected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do we understand the way these things are connected?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his is hopefully where I come 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This is hopefully where I come in </a:t>
            </a:r>
          </a:p>
        </p:txBody>
      </p:sp>
      <p:sp>
        <p:nvSpPr>
          <p:cNvPr id="349" name="Computer"/>
          <p:cNvSpPr/>
          <p:nvPr/>
        </p:nvSpPr>
        <p:spPr>
          <a:xfrm>
            <a:off x="4553418" y="4112827"/>
            <a:ext cx="3897964" cy="3145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50" name="Bell Curve"/>
          <p:cNvSpPr/>
          <p:nvPr/>
        </p:nvSpPr>
        <p:spPr>
          <a:xfrm>
            <a:off x="5866558" y="4750643"/>
            <a:ext cx="1271684" cy="126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2165" y="20628"/>
                </a:lnTo>
                <a:lnTo>
                  <a:pt x="12165" y="19779"/>
                </a:lnTo>
                <a:lnTo>
                  <a:pt x="11626" y="19779"/>
                </a:lnTo>
                <a:lnTo>
                  <a:pt x="11626" y="20628"/>
                </a:lnTo>
                <a:lnTo>
                  <a:pt x="1163" y="20628"/>
                </a:lnTo>
                <a:cubicBezTo>
                  <a:pt x="1057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1876" y="5159"/>
                </a:moveTo>
                <a:cubicBezTo>
                  <a:pt x="10741" y="5159"/>
                  <a:pt x="10243" y="6260"/>
                  <a:pt x="10080" y="6621"/>
                </a:cubicBezTo>
                <a:cubicBezTo>
                  <a:pt x="9717" y="7423"/>
                  <a:pt x="9465" y="8488"/>
                  <a:pt x="9172" y="9720"/>
                </a:cubicBezTo>
                <a:cubicBezTo>
                  <a:pt x="8905" y="10847"/>
                  <a:pt x="8601" y="12125"/>
                  <a:pt x="8166" y="13338"/>
                </a:cubicBezTo>
                <a:cubicBezTo>
                  <a:pt x="7432" y="15385"/>
                  <a:pt x="6483" y="16961"/>
                  <a:pt x="5344" y="18024"/>
                </a:cubicBezTo>
                <a:cubicBezTo>
                  <a:pt x="4185" y="19106"/>
                  <a:pt x="2822" y="19654"/>
                  <a:pt x="1293" y="19654"/>
                </a:cubicBezTo>
                <a:lnTo>
                  <a:pt x="1293" y="20410"/>
                </a:lnTo>
                <a:cubicBezTo>
                  <a:pt x="4654" y="20410"/>
                  <a:pt x="7277" y="18053"/>
                  <a:pt x="8876" y="13593"/>
                </a:cubicBezTo>
                <a:cubicBezTo>
                  <a:pt x="9325" y="12340"/>
                  <a:pt x="9634" y="11040"/>
                  <a:pt x="9906" y="9894"/>
                </a:cubicBezTo>
                <a:cubicBezTo>
                  <a:pt x="10433" y="7671"/>
                  <a:pt x="10849" y="5916"/>
                  <a:pt x="11876" y="5916"/>
                </a:cubicBezTo>
                <a:cubicBezTo>
                  <a:pt x="12815" y="5916"/>
                  <a:pt x="13161" y="7265"/>
                  <a:pt x="13648" y="9467"/>
                </a:cubicBezTo>
                <a:cubicBezTo>
                  <a:pt x="13935" y="10763"/>
                  <a:pt x="14259" y="12232"/>
                  <a:pt x="14842" y="13651"/>
                </a:cubicBezTo>
                <a:cubicBezTo>
                  <a:pt x="16579" y="17884"/>
                  <a:pt x="19106" y="20410"/>
                  <a:pt x="21600" y="20410"/>
                </a:cubicBezTo>
                <a:lnTo>
                  <a:pt x="21600" y="19654"/>
                </a:lnTo>
                <a:cubicBezTo>
                  <a:pt x="20557" y="19654"/>
                  <a:pt x="19457" y="19095"/>
                  <a:pt x="18417" y="18035"/>
                </a:cubicBezTo>
                <a:cubicBezTo>
                  <a:pt x="17339" y="16937"/>
                  <a:pt x="16343" y="15322"/>
                  <a:pt x="15538" y="13362"/>
                </a:cubicBezTo>
                <a:cubicBezTo>
                  <a:pt x="14981" y="12004"/>
                  <a:pt x="14664" y="10569"/>
                  <a:pt x="14384" y="9303"/>
                </a:cubicBezTo>
                <a:cubicBezTo>
                  <a:pt x="14136" y="8183"/>
                  <a:pt x="13923" y="7216"/>
                  <a:pt x="13593" y="6489"/>
                </a:cubicBezTo>
                <a:cubicBezTo>
                  <a:pt x="13186" y="5595"/>
                  <a:pt x="12624" y="5159"/>
                  <a:pt x="11876" y="5159"/>
                </a:cubicBezTo>
                <a:close/>
                <a:moveTo>
                  <a:pt x="11626" y="6692"/>
                </a:moveTo>
                <a:lnTo>
                  <a:pt x="11626" y="7703"/>
                </a:lnTo>
                <a:lnTo>
                  <a:pt x="12165" y="7703"/>
                </a:lnTo>
                <a:lnTo>
                  <a:pt x="12165" y="6692"/>
                </a:lnTo>
                <a:lnTo>
                  <a:pt x="11626" y="6692"/>
                </a:lnTo>
                <a:close/>
                <a:moveTo>
                  <a:pt x="11596" y="8905"/>
                </a:moveTo>
                <a:lnTo>
                  <a:pt x="11596" y="9916"/>
                </a:lnTo>
                <a:lnTo>
                  <a:pt x="12135" y="9916"/>
                </a:lnTo>
                <a:lnTo>
                  <a:pt x="12135" y="8905"/>
                </a:lnTo>
                <a:lnTo>
                  <a:pt x="11596" y="8905"/>
                </a:lnTo>
                <a:close/>
                <a:moveTo>
                  <a:pt x="11626" y="11293"/>
                </a:moveTo>
                <a:lnTo>
                  <a:pt x="11626" y="12305"/>
                </a:lnTo>
                <a:lnTo>
                  <a:pt x="12165" y="12305"/>
                </a:lnTo>
                <a:lnTo>
                  <a:pt x="12165" y="11293"/>
                </a:lnTo>
                <a:lnTo>
                  <a:pt x="11626" y="11293"/>
                </a:lnTo>
                <a:close/>
                <a:moveTo>
                  <a:pt x="11596" y="13316"/>
                </a:moveTo>
                <a:lnTo>
                  <a:pt x="11596" y="14327"/>
                </a:lnTo>
                <a:lnTo>
                  <a:pt x="12135" y="14327"/>
                </a:lnTo>
                <a:lnTo>
                  <a:pt x="12135" y="13316"/>
                </a:lnTo>
                <a:lnTo>
                  <a:pt x="11596" y="13316"/>
                </a:lnTo>
                <a:close/>
                <a:moveTo>
                  <a:pt x="11626" y="15435"/>
                </a:moveTo>
                <a:lnTo>
                  <a:pt x="11626" y="16446"/>
                </a:lnTo>
                <a:lnTo>
                  <a:pt x="12165" y="16446"/>
                </a:lnTo>
                <a:lnTo>
                  <a:pt x="12165" y="15435"/>
                </a:lnTo>
                <a:lnTo>
                  <a:pt x="11626" y="15435"/>
                </a:lnTo>
                <a:close/>
                <a:moveTo>
                  <a:pt x="11596" y="17590"/>
                </a:moveTo>
                <a:lnTo>
                  <a:pt x="11596" y="18601"/>
                </a:lnTo>
                <a:lnTo>
                  <a:pt x="12135" y="18601"/>
                </a:lnTo>
                <a:lnTo>
                  <a:pt x="12135" y="17590"/>
                </a:lnTo>
                <a:lnTo>
                  <a:pt x="11596" y="1759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0150" y="3314700"/>
            <a:ext cx="10604500" cy="312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Let’s look at the literature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look at the literature</a:t>
            </a:r>
          </a:p>
        </p:txBody>
      </p:sp>
      <p:pic>
        <p:nvPicPr>
          <p:cNvPr id="359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898" y="7013499"/>
            <a:ext cx="2311069" cy="2311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M is associated with several risks across lif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91919">
              <a:defRPr spc="-46" sz="464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defRPr>
            </a:lvl1pPr>
          </a:lstStyle>
          <a:p>
            <a:pPr/>
            <a:r>
              <a:t>CM is associated with several risks across life</a:t>
            </a:r>
          </a:p>
        </p:txBody>
      </p:sp>
      <p:pic>
        <p:nvPicPr>
          <p:cNvPr id="36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2174" t="1982" r="2174" b="1982"/>
          <a:stretch>
            <a:fillRect/>
          </a:stretch>
        </p:blipFill>
        <p:spPr>
          <a:xfrm>
            <a:off x="1460779" y="1824239"/>
            <a:ext cx="9359658" cy="696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Danese et al., 2009, Arch Pediatr Adolesc Med"/>
          <p:cNvSpPr txBox="1"/>
          <p:nvPr/>
        </p:nvSpPr>
        <p:spPr>
          <a:xfrm>
            <a:off x="170353" y="9262319"/>
            <a:ext cx="401558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Danese et al., 2009, </a:t>
            </a:r>
            <a:r>
              <a:rPr i="1"/>
              <a:t>Arch Pediatr Adolesc Med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~30% of psychiatric patients report exposure to CM.…"/>
          <p:cNvSpPr txBox="1"/>
          <p:nvPr>
            <p:ph type="body" idx="1"/>
          </p:nvPr>
        </p:nvSpPr>
        <p:spPr>
          <a:xfrm>
            <a:off x="711200" y="2997518"/>
            <a:ext cx="11118240" cy="6045201"/>
          </a:xfrm>
          <a:prstGeom prst="rect">
            <a:avLst/>
          </a:prstGeom>
        </p:spPr>
        <p:txBody>
          <a:bodyPr/>
          <a:lstStyle/>
          <a:p>
            <a:pPr marL="577426" indent="-577426">
              <a:buSzPct val="175000"/>
              <a:buChar char="•"/>
              <a:defRPr spc="-74" sz="3700"/>
            </a:pPr>
            <a:r>
              <a:t>~30% of psychiatric patients report exposure to CM.</a:t>
            </a:r>
          </a:p>
          <a:p>
            <a:pPr lvl="1" marL="971126" indent="-577426">
              <a:buSzPct val="175000"/>
              <a:buChar char="•"/>
              <a:defRPr spc="-74" sz="3700"/>
            </a:pPr>
            <a:r>
              <a:t>**Not everyone who experiences CM develops an illness - but there is a small causal risk.</a:t>
            </a:r>
          </a:p>
          <a:p>
            <a:pPr marL="577426" indent="-577426">
              <a:buSzPct val="175000"/>
              <a:buChar char="•"/>
              <a:defRPr spc="-74" sz="3700"/>
            </a:pPr>
            <a:r>
              <a:t>CM is associated with revictimization risk</a:t>
            </a:r>
          </a:p>
        </p:txBody>
      </p:sp>
      <p:sp>
        <p:nvSpPr>
          <p:cNvPr id="370" name="CM is associated with several risks across lif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91919">
              <a:defRPr spc="-46" sz="464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defRPr>
            </a:lvl1pPr>
          </a:lstStyle>
          <a:p>
            <a:pPr/>
            <a:r>
              <a:t>CM is associated with several risks across life</a:t>
            </a:r>
          </a:p>
        </p:txBody>
      </p:sp>
      <p:sp>
        <p:nvSpPr>
          <p:cNvPr id="371" name="Text"/>
          <p:cNvSpPr txBox="1"/>
          <p:nvPr/>
        </p:nvSpPr>
        <p:spPr>
          <a:xfrm>
            <a:off x="170353" y="9262319"/>
            <a:ext cx="1669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72" name="Kessler et al., 2010, Br J Psychiatry; Grummitt et al., 2024, JAMA Psychiatry; Widom et al., 2008, Child Abuse Negl"/>
          <p:cNvSpPr txBox="1"/>
          <p:nvPr/>
        </p:nvSpPr>
        <p:spPr>
          <a:xfrm>
            <a:off x="170353" y="9277598"/>
            <a:ext cx="9689542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1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Kessler et al., 2010, </a:t>
            </a:r>
            <a:r>
              <a:rPr i="1"/>
              <a:t>Br J Psychiatry;</a:t>
            </a:r>
            <a:r>
              <a:t> Grummitt et al., 2024, </a:t>
            </a:r>
            <a:r>
              <a:rPr i="1"/>
              <a:t>JAMA Psychiatry</a:t>
            </a:r>
            <a:r>
              <a:t>; Widom et al., 2008, </a:t>
            </a:r>
            <a:r>
              <a:rPr i="1"/>
              <a:t>Child Abuse Negl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Building &amp; testing a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Building &amp; testing a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M can encompass multiple thing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CM can encompass multiple things</a:t>
            </a:r>
          </a:p>
          <a:p>
            <a:pPr lvl="1"/>
            <a:r>
              <a:t>Abuse: physical, sexual, emotional</a:t>
            </a:r>
          </a:p>
          <a:p>
            <a:pPr lvl="1"/>
            <a:r>
              <a:t>Neglect: physical, emotional</a:t>
            </a:r>
          </a:p>
        </p:txBody>
      </p:sp>
      <p:sp>
        <p:nvSpPr>
          <p:cNvPr id="199" name="Why childhood maltreatmen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Why childhood maltreatment?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Building &amp; testing a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Building &amp; testing a model</a:t>
            </a:r>
          </a:p>
        </p:txBody>
      </p:sp>
      <p:sp>
        <p:nvSpPr>
          <p:cNvPr id="381" name="CM"/>
          <p:cNvSpPr/>
          <p:nvPr/>
        </p:nvSpPr>
        <p:spPr>
          <a:xfrm>
            <a:off x="675720" y="4739148"/>
            <a:ext cx="1517500" cy="1422401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sp>
        <p:nvSpPr>
          <p:cNvPr id="382" name="Metabolic"/>
          <p:cNvSpPr/>
          <p:nvPr/>
        </p:nvSpPr>
        <p:spPr>
          <a:xfrm>
            <a:off x="4561494" y="1779128"/>
            <a:ext cx="2446901" cy="1764581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Metabolic</a:t>
            </a:r>
          </a:p>
        </p:txBody>
      </p:sp>
      <p:sp>
        <p:nvSpPr>
          <p:cNvPr id="383" name="Immune"/>
          <p:cNvSpPr/>
          <p:nvPr/>
        </p:nvSpPr>
        <p:spPr>
          <a:xfrm>
            <a:off x="4561494" y="4429818"/>
            <a:ext cx="2446901" cy="1764581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Immune</a:t>
            </a:r>
          </a:p>
        </p:txBody>
      </p:sp>
      <p:sp>
        <p:nvSpPr>
          <p:cNvPr id="384" name="Psychosocial"/>
          <p:cNvSpPr/>
          <p:nvPr/>
        </p:nvSpPr>
        <p:spPr>
          <a:xfrm>
            <a:off x="4561494" y="7356988"/>
            <a:ext cx="2446901" cy="1764582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Psychosocial</a:t>
            </a:r>
          </a:p>
        </p:txBody>
      </p:sp>
      <p:sp>
        <p:nvSpPr>
          <p:cNvPr id="385" name="Brain"/>
          <p:cNvSpPr/>
          <p:nvPr/>
        </p:nvSpPr>
        <p:spPr>
          <a:xfrm flipH="1">
            <a:off x="9661999" y="4704624"/>
            <a:ext cx="2446901" cy="1877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3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86" name="Line"/>
          <p:cNvSpPr/>
          <p:nvPr/>
        </p:nvSpPr>
        <p:spPr>
          <a:xfrm flipV="1">
            <a:off x="2418719" y="3627400"/>
            <a:ext cx="1815641" cy="115780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Line"/>
          <p:cNvSpPr/>
          <p:nvPr/>
        </p:nvSpPr>
        <p:spPr>
          <a:xfrm>
            <a:off x="2418719" y="5450348"/>
            <a:ext cx="180881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Line"/>
          <p:cNvSpPr/>
          <p:nvPr/>
        </p:nvSpPr>
        <p:spPr>
          <a:xfrm>
            <a:off x="2425548" y="6115491"/>
            <a:ext cx="1815641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Line"/>
          <p:cNvSpPr/>
          <p:nvPr/>
        </p:nvSpPr>
        <p:spPr>
          <a:xfrm flipV="1">
            <a:off x="7335529" y="6380959"/>
            <a:ext cx="1815641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Line"/>
          <p:cNvSpPr/>
          <p:nvPr/>
        </p:nvSpPr>
        <p:spPr>
          <a:xfrm>
            <a:off x="7335529" y="3508411"/>
            <a:ext cx="1815642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Line"/>
          <p:cNvSpPr/>
          <p:nvPr/>
        </p:nvSpPr>
        <p:spPr>
          <a:xfrm>
            <a:off x="7335529" y="5523588"/>
            <a:ext cx="151750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Line"/>
          <p:cNvSpPr/>
          <p:nvPr/>
        </p:nvSpPr>
        <p:spPr>
          <a:xfrm flipV="1">
            <a:off x="5784945" y="6455906"/>
            <a:ext cx="1" cy="63957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Line"/>
          <p:cNvSpPr/>
          <p:nvPr/>
        </p:nvSpPr>
        <p:spPr>
          <a:xfrm>
            <a:off x="5779823" y="3689216"/>
            <a:ext cx="1" cy="63957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Building &amp; testing a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Building &amp; testing a model</a:t>
            </a:r>
          </a:p>
        </p:txBody>
      </p:sp>
      <p:sp>
        <p:nvSpPr>
          <p:cNvPr id="398" name="CM"/>
          <p:cNvSpPr/>
          <p:nvPr/>
        </p:nvSpPr>
        <p:spPr>
          <a:xfrm>
            <a:off x="675720" y="4739148"/>
            <a:ext cx="1517500" cy="1422401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sp>
        <p:nvSpPr>
          <p:cNvPr id="399" name="Metabolic"/>
          <p:cNvSpPr/>
          <p:nvPr/>
        </p:nvSpPr>
        <p:spPr>
          <a:xfrm>
            <a:off x="4561494" y="1779128"/>
            <a:ext cx="2446901" cy="1764581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Metabolic</a:t>
            </a:r>
          </a:p>
        </p:txBody>
      </p:sp>
      <p:sp>
        <p:nvSpPr>
          <p:cNvPr id="400" name="Immune"/>
          <p:cNvSpPr/>
          <p:nvPr/>
        </p:nvSpPr>
        <p:spPr>
          <a:xfrm>
            <a:off x="4561494" y="4429818"/>
            <a:ext cx="2446901" cy="1764581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Immune</a:t>
            </a:r>
          </a:p>
        </p:txBody>
      </p:sp>
      <p:sp>
        <p:nvSpPr>
          <p:cNvPr id="401" name="Psychosocial"/>
          <p:cNvSpPr/>
          <p:nvPr/>
        </p:nvSpPr>
        <p:spPr>
          <a:xfrm>
            <a:off x="4561494" y="7356988"/>
            <a:ext cx="2446901" cy="1764582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Psychosocial</a:t>
            </a:r>
          </a:p>
        </p:txBody>
      </p:sp>
      <p:sp>
        <p:nvSpPr>
          <p:cNvPr id="402" name="Brain"/>
          <p:cNvSpPr/>
          <p:nvPr/>
        </p:nvSpPr>
        <p:spPr>
          <a:xfrm flipH="1">
            <a:off x="9661999" y="4704624"/>
            <a:ext cx="2446901" cy="1877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3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03" name="Line"/>
          <p:cNvSpPr/>
          <p:nvPr/>
        </p:nvSpPr>
        <p:spPr>
          <a:xfrm flipV="1">
            <a:off x="2418719" y="3627400"/>
            <a:ext cx="1815641" cy="115780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4" name="Line"/>
          <p:cNvSpPr/>
          <p:nvPr/>
        </p:nvSpPr>
        <p:spPr>
          <a:xfrm>
            <a:off x="2418719" y="5450348"/>
            <a:ext cx="180881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5" name="Line"/>
          <p:cNvSpPr/>
          <p:nvPr/>
        </p:nvSpPr>
        <p:spPr>
          <a:xfrm>
            <a:off x="2425548" y="6115491"/>
            <a:ext cx="1815641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6" name="Line"/>
          <p:cNvSpPr/>
          <p:nvPr/>
        </p:nvSpPr>
        <p:spPr>
          <a:xfrm flipV="1">
            <a:off x="7335529" y="6380959"/>
            <a:ext cx="1815641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7" name="Line"/>
          <p:cNvSpPr/>
          <p:nvPr/>
        </p:nvSpPr>
        <p:spPr>
          <a:xfrm>
            <a:off x="7335529" y="3508411"/>
            <a:ext cx="1815642" cy="115780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8" name="Line"/>
          <p:cNvSpPr/>
          <p:nvPr/>
        </p:nvSpPr>
        <p:spPr>
          <a:xfrm>
            <a:off x="7335529" y="5523588"/>
            <a:ext cx="151750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9" name="Line"/>
          <p:cNvSpPr/>
          <p:nvPr/>
        </p:nvSpPr>
        <p:spPr>
          <a:xfrm flipV="1">
            <a:off x="5784945" y="6455906"/>
            <a:ext cx="1" cy="63957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0" name="Line"/>
          <p:cNvSpPr/>
          <p:nvPr/>
        </p:nvSpPr>
        <p:spPr>
          <a:xfrm>
            <a:off x="5779823" y="3689216"/>
            <a:ext cx="1" cy="63957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1" name="Stethoscope"/>
          <p:cNvSpPr/>
          <p:nvPr/>
        </p:nvSpPr>
        <p:spPr>
          <a:xfrm>
            <a:off x="7608954" y="2144521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12" name="Sofa"/>
          <p:cNvSpPr/>
          <p:nvPr/>
        </p:nvSpPr>
        <p:spPr>
          <a:xfrm>
            <a:off x="10611106" y="6843652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13" name="Bank"/>
          <p:cNvSpPr/>
          <p:nvPr/>
        </p:nvSpPr>
        <p:spPr>
          <a:xfrm>
            <a:off x="7586979" y="7621406"/>
            <a:ext cx="1302500" cy="1235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roup"/>
          <p:cNvGrpSpPr/>
          <p:nvPr/>
        </p:nvGrpSpPr>
        <p:grpSpPr>
          <a:xfrm>
            <a:off x="731276" y="4294301"/>
            <a:ext cx="2899997" cy="4106049"/>
            <a:chOff x="0" y="0"/>
            <a:chExt cx="2899995" cy="4106048"/>
          </a:xfrm>
        </p:grpSpPr>
        <p:pic>
          <p:nvPicPr>
            <p:cNvPr id="41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073" y="0"/>
              <a:ext cx="2862923" cy="3315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Line"/>
            <p:cNvSpPr/>
            <p:nvPr/>
          </p:nvSpPr>
          <p:spPr>
            <a:xfrm>
              <a:off x="586224" y="3907739"/>
              <a:ext cx="2271953" cy="1"/>
            </a:xfrm>
            <a:prstGeom prst="line">
              <a:avLst/>
            </a:prstGeom>
            <a:noFill/>
            <a:ln w="889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19" name="H1"/>
            <p:cNvSpPr txBox="1"/>
            <p:nvPr/>
          </p:nvSpPr>
          <p:spPr>
            <a:xfrm>
              <a:off x="0" y="3398912"/>
              <a:ext cx="561340" cy="707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H1</a:t>
              </a:r>
            </a:p>
          </p:txBody>
        </p:sp>
      </p:grpSp>
      <p:sp>
        <p:nvSpPr>
          <p:cNvPr id="421" name="First: we must understand each part individually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 defTabSz="1287526">
              <a:defRPr spc="-42" sz="4292"/>
            </a:pPr>
            <a:r>
              <a:t>First: we must understand each </a:t>
            </a: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</a:rPr>
              <a:t>part</a:t>
            </a:r>
            <a:r>
              <a:t> individually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"/>
          <p:cNvGrpSpPr/>
          <p:nvPr/>
        </p:nvGrpSpPr>
        <p:grpSpPr>
          <a:xfrm>
            <a:off x="731276" y="4294301"/>
            <a:ext cx="2899997" cy="4106049"/>
            <a:chOff x="0" y="0"/>
            <a:chExt cx="2899995" cy="4106048"/>
          </a:xfrm>
        </p:grpSpPr>
        <p:pic>
          <p:nvPicPr>
            <p:cNvPr id="423" name="pasted-movie.png" descr="pasted-movie.png"/>
            <p:cNvPicPr>
              <a:picLocks noChangeAspect="1"/>
            </p:cNvPicPr>
            <p:nvPr/>
          </p:nvPicPr>
          <p:blipFill>
            <a:blip r:embed="rId2">
              <a:alphaModFix amt="49216"/>
              <a:extLst/>
            </a:blip>
            <a:stretch>
              <a:fillRect/>
            </a:stretch>
          </p:blipFill>
          <p:spPr>
            <a:xfrm>
              <a:off x="37073" y="0"/>
              <a:ext cx="2862923" cy="3315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Line"/>
            <p:cNvSpPr/>
            <p:nvPr/>
          </p:nvSpPr>
          <p:spPr>
            <a:xfrm>
              <a:off x="586224" y="3907739"/>
              <a:ext cx="2271953" cy="1"/>
            </a:xfrm>
            <a:prstGeom prst="line">
              <a:avLst/>
            </a:prstGeom>
            <a:noFill/>
            <a:ln w="88900" cap="flat">
              <a:solidFill>
                <a:schemeClr val="accent1">
                  <a:alpha val="4921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5" name="H1"/>
            <p:cNvSpPr txBox="1"/>
            <p:nvPr/>
          </p:nvSpPr>
          <p:spPr>
            <a:xfrm>
              <a:off x="0" y="3398912"/>
              <a:ext cx="561340" cy="707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H1</a:t>
              </a:r>
            </a:p>
          </p:txBody>
        </p:sp>
      </p:grpSp>
      <p:sp>
        <p:nvSpPr>
          <p:cNvPr id="427" name="First: we must understand each part individually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 defTabSz="1287526">
              <a:defRPr spc="-42" sz="4292"/>
            </a:pPr>
            <a:r>
              <a:t>First: we must understand each </a:t>
            </a: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</a:rPr>
              <a:t>part</a:t>
            </a:r>
            <a:r>
              <a:t> individually </a:t>
            </a:r>
          </a:p>
        </p:txBody>
      </p:sp>
      <p:grpSp>
        <p:nvGrpSpPr>
          <p:cNvPr id="431" name="Group"/>
          <p:cNvGrpSpPr/>
          <p:nvPr/>
        </p:nvGrpSpPr>
        <p:grpSpPr>
          <a:xfrm>
            <a:off x="4241197" y="4172366"/>
            <a:ext cx="3990200" cy="4349919"/>
            <a:chOff x="0" y="0"/>
            <a:chExt cx="3990199" cy="4349918"/>
          </a:xfrm>
        </p:grpSpPr>
        <p:pic>
          <p:nvPicPr>
            <p:cNvPr id="42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5569" y="0"/>
              <a:ext cx="3404631" cy="3356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Line"/>
            <p:cNvSpPr/>
            <p:nvPr/>
          </p:nvSpPr>
          <p:spPr>
            <a:xfrm>
              <a:off x="988461" y="4011156"/>
              <a:ext cx="2403160" cy="1"/>
            </a:xfrm>
            <a:prstGeom prst="line">
              <a:avLst/>
            </a:prstGeom>
            <a:noFill/>
            <a:ln w="1016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0" name="H2"/>
            <p:cNvSpPr txBox="1"/>
            <p:nvPr/>
          </p:nvSpPr>
          <p:spPr>
            <a:xfrm>
              <a:off x="0" y="3672394"/>
              <a:ext cx="597430" cy="67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H2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roup"/>
          <p:cNvGrpSpPr/>
          <p:nvPr/>
        </p:nvGrpSpPr>
        <p:grpSpPr>
          <a:xfrm>
            <a:off x="731276" y="4294301"/>
            <a:ext cx="2899997" cy="4106049"/>
            <a:chOff x="0" y="0"/>
            <a:chExt cx="2899995" cy="4106048"/>
          </a:xfrm>
        </p:grpSpPr>
        <p:pic>
          <p:nvPicPr>
            <p:cNvPr id="433" name="pasted-movie.png" descr="pasted-movie.png"/>
            <p:cNvPicPr>
              <a:picLocks noChangeAspect="1"/>
            </p:cNvPicPr>
            <p:nvPr/>
          </p:nvPicPr>
          <p:blipFill>
            <a:blip r:embed="rId2">
              <a:alphaModFix amt="49216"/>
              <a:extLst/>
            </a:blip>
            <a:stretch>
              <a:fillRect/>
            </a:stretch>
          </p:blipFill>
          <p:spPr>
            <a:xfrm>
              <a:off x="37073" y="0"/>
              <a:ext cx="2862923" cy="3315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Line"/>
            <p:cNvSpPr/>
            <p:nvPr/>
          </p:nvSpPr>
          <p:spPr>
            <a:xfrm>
              <a:off x="586224" y="3907739"/>
              <a:ext cx="2271953" cy="1"/>
            </a:xfrm>
            <a:prstGeom prst="line">
              <a:avLst/>
            </a:prstGeom>
            <a:noFill/>
            <a:ln w="88900" cap="flat">
              <a:solidFill>
                <a:schemeClr val="accent1">
                  <a:alpha val="4921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5" name="H1"/>
            <p:cNvSpPr txBox="1"/>
            <p:nvPr/>
          </p:nvSpPr>
          <p:spPr>
            <a:xfrm>
              <a:off x="0" y="3398912"/>
              <a:ext cx="561340" cy="707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pPr/>
              <a:r>
                <a:t>H1</a:t>
              </a:r>
            </a:p>
          </p:txBody>
        </p:sp>
      </p:grpSp>
      <p:grpSp>
        <p:nvGrpSpPr>
          <p:cNvPr id="440" name="Group"/>
          <p:cNvGrpSpPr/>
          <p:nvPr/>
        </p:nvGrpSpPr>
        <p:grpSpPr>
          <a:xfrm>
            <a:off x="4241197" y="4172366"/>
            <a:ext cx="3990200" cy="4349919"/>
            <a:chOff x="0" y="0"/>
            <a:chExt cx="3990199" cy="4349918"/>
          </a:xfrm>
        </p:grpSpPr>
        <p:pic>
          <p:nvPicPr>
            <p:cNvPr id="437" name="pasted-movie.png" descr="pasted-movie.png"/>
            <p:cNvPicPr>
              <a:picLocks noChangeAspect="1"/>
            </p:cNvPicPr>
            <p:nvPr/>
          </p:nvPicPr>
          <p:blipFill>
            <a:blip r:embed="rId3">
              <a:alphaModFix amt="57449"/>
              <a:extLst/>
            </a:blip>
            <a:srcRect l="0" t="0" r="0" b="0"/>
            <a:stretch>
              <a:fillRect/>
            </a:stretch>
          </p:blipFill>
          <p:spPr>
            <a:xfrm>
              <a:off x="585569" y="0"/>
              <a:ext cx="3404631" cy="3356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Line"/>
            <p:cNvSpPr/>
            <p:nvPr/>
          </p:nvSpPr>
          <p:spPr>
            <a:xfrm>
              <a:off x="988461" y="4011156"/>
              <a:ext cx="240316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5744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9" name="H2"/>
            <p:cNvSpPr txBox="1"/>
            <p:nvPr/>
          </p:nvSpPr>
          <p:spPr>
            <a:xfrm>
              <a:off x="0" y="3672394"/>
              <a:ext cx="597430" cy="67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H2</a:t>
              </a:r>
            </a:p>
          </p:txBody>
        </p:sp>
      </p:grpSp>
      <p:grpSp>
        <p:nvGrpSpPr>
          <p:cNvPr id="444" name="Group"/>
          <p:cNvGrpSpPr/>
          <p:nvPr/>
        </p:nvGrpSpPr>
        <p:grpSpPr>
          <a:xfrm>
            <a:off x="7978782" y="4932111"/>
            <a:ext cx="4817237" cy="3365035"/>
            <a:chOff x="0" y="0"/>
            <a:chExt cx="4817235" cy="3365033"/>
          </a:xfrm>
        </p:grpSpPr>
        <p:sp>
          <p:nvSpPr>
            <p:cNvPr id="441" name="Line"/>
            <p:cNvSpPr/>
            <p:nvPr/>
          </p:nvSpPr>
          <p:spPr>
            <a:xfrm>
              <a:off x="720367" y="3193824"/>
              <a:ext cx="3101317" cy="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2" name="H3"/>
            <p:cNvSpPr txBox="1"/>
            <p:nvPr/>
          </p:nvSpPr>
          <p:spPr>
            <a:xfrm>
              <a:off x="0" y="2673427"/>
              <a:ext cx="621659" cy="691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H3</a:t>
              </a:r>
            </a:p>
          </p:txBody>
        </p:sp>
        <p:pic>
          <p:nvPicPr>
            <p:cNvPr id="44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2551" y="0"/>
              <a:ext cx="4264685" cy="2763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" name="First: we must understand each part individually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/>
          <a:lstStyle/>
          <a:p>
            <a:pPr defTabSz="1287526">
              <a:defRPr spc="-42" sz="4292"/>
            </a:pPr>
            <a:r>
              <a:t>First: we must understand each </a:t>
            </a:r>
            <a:r>
              <a:rPr>
                <a:solidFill>
                  <a:schemeClr val="accent4">
                    <a:hueOff val="-904334"/>
                    <a:lumOff val="2953"/>
                  </a:schemeClr>
                </a:solidFill>
              </a:rPr>
              <a:t>part</a:t>
            </a:r>
            <a:r>
              <a:t> individually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ample:…"/>
          <p:cNvSpPr txBox="1"/>
          <p:nvPr>
            <p:ph type="body" sz="half" idx="1"/>
          </p:nvPr>
        </p:nvSpPr>
        <p:spPr>
          <a:xfrm>
            <a:off x="711200" y="2997200"/>
            <a:ext cx="4962261" cy="604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2300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Sample: </a:t>
            </a:r>
          </a:p>
          <a:p>
            <a:pPr lvl="1" marL="787399" indent="-393699">
              <a:defRPr sz="2300"/>
            </a:pPr>
            <a:r>
              <a:t>~ 20k subjects </a:t>
            </a:r>
          </a:p>
          <a:p>
            <a:pPr lvl="1" marL="787399" indent="-393699">
              <a:defRPr sz="2300"/>
            </a:pPr>
            <a:r>
              <a:t>Ages ~ 40-70</a:t>
            </a:r>
          </a:p>
          <a:p>
            <a:pPr marL="0" indent="0">
              <a:buSzTx/>
              <a:buNone/>
              <a:defRPr sz="2300"/>
            </a:pPr>
          </a:p>
        </p:txBody>
      </p:sp>
      <p:sp>
        <p:nvSpPr>
          <p:cNvPr id="448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pic>
        <p:nvPicPr>
          <p:cNvPr id="4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4293" y="2344871"/>
            <a:ext cx="3673864" cy="176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3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450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1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2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500" y="3771007"/>
            <a:ext cx="5392043" cy="5392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Variables…"/>
          <p:cNvSpPr txBox="1"/>
          <p:nvPr>
            <p:ph type="body" sz="half" idx="1"/>
          </p:nvPr>
        </p:nvSpPr>
        <p:spPr>
          <a:xfrm>
            <a:off x="711200" y="2997200"/>
            <a:ext cx="4962261" cy="604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t>V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ariables</a:t>
            </a:r>
            <a:r>
              <a:t> </a:t>
            </a:r>
          </a:p>
          <a:p>
            <a:pPr marL="393699" indent="-393699">
              <a:defRPr sz="2300"/>
            </a:pPr>
            <a:r>
              <a:t>Childhood maltreatment = CM</a:t>
            </a:r>
          </a:p>
        </p:txBody>
      </p:sp>
      <p:sp>
        <p:nvSpPr>
          <p:cNvPr id="457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pic>
        <p:nvPicPr>
          <p:cNvPr id="458" name="pasted-movie.png" descr="pasted-movie.png"/>
          <p:cNvPicPr>
            <a:picLocks noChangeAspect="1"/>
          </p:cNvPicPr>
          <p:nvPr/>
        </p:nvPicPr>
        <p:blipFill>
          <a:blip r:embed="rId2">
            <a:alphaModFix amt="49914"/>
            <a:extLst/>
          </a:blip>
          <a:stretch>
            <a:fillRect/>
          </a:stretch>
        </p:blipFill>
        <p:spPr>
          <a:xfrm>
            <a:off x="8914293" y="2344871"/>
            <a:ext cx="3673864" cy="176144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CM"/>
          <p:cNvSpPr/>
          <p:nvPr/>
        </p:nvSpPr>
        <p:spPr>
          <a:xfrm>
            <a:off x="7381319" y="6606482"/>
            <a:ext cx="860973" cy="807016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grpSp>
        <p:nvGrpSpPr>
          <p:cNvPr id="463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460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1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2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When I was growing up:…"/>
          <p:cNvSpPr txBox="1"/>
          <p:nvPr>
            <p:ph type="body" sz="half" idx="1"/>
          </p:nvPr>
        </p:nvSpPr>
        <p:spPr>
          <a:xfrm>
            <a:off x="389466" y="2857818"/>
            <a:ext cx="8939346" cy="54192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53" sz="2700"/>
            </a:pPr>
            <a:r>
              <a:t>When I was growing up:</a:t>
            </a:r>
          </a:p>
          <a:p>
            <a:pPr marL="577426" indent="-577426">
              <a:buSzPct val="175000"/>
              <a:buChar char="•"/>
              <a:defRPr spc="-53" sz="2700"/>
            </a:pPr>
            <a:r>
              <a:t>I felt loved</a:t>
            </a:r>
          </a:p>
          <a:p>
            <a:pPr marL="577426" indent="-577426">
              <a:buSzPct val="175000"/>
              <a:buChar char="•"/>
              <a:defRPr spc="-53" sz="2700"/>
            </a:pPr>
            <a:r>
              <a:t>Someone molested me </a:t>
            </a:r>
          </a:p>
          <a:p>
            <a:pPr marL="577426" indent="-577426">
              <a:buSzPct val="175000"/>
              <a:buChar char="•"/>
              <a:defRPr spc="-53" sz="2700"/>
            </a:pPr>
            <a:r>
              <a:t>I felt someone in my family hated me </a:t>
            </a:r>
          </a:p>
          <a:p>
            <a:pPr marL="577426" indent="-577426">
              <a:buSzPct val="175000"/>
              <a:buChar char="•"/>
              <a:defRPr spc="-53" sz="2700"/>
            </a:pPr>
            <a:r>
              <a:t>There was someone to take me to the doctor if I needed it</a:t>
            </a:r>
          </a:p>
          <a:p>
            <a:pPr marL="577426" indent="-577426">
              <a:buSzPct val="175000"/>
              <a:buChar char="•"/>
              <a:defRPr spc="-53" sz="2700"/>
            </a:pPr>
            <a:r>
              <a:t> I was hit and left with bruises and marks</a:t>
            </a:r>
          </a:p>
        </p:txBody>
      </p:sp>
      <p:sp>
        <p:nvSpPr>
          <p:cNvPr id="466" name="Sample &amp; methods"/>
          <p:cNvSpPr txBox="1"/>
          <p:nvPr>
            <p:ph type="title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sp>
        <p:nvSpPr>
          <p:cNvPr id="467" name="Example CM questionnaire"/>
          <p:cNvSpPr txBox="1"/>
          <p:nvPr/>
        </p:nvSpPr>
        <p:spPr>
          <a:xfrm>
            <a:off x="711200" y="1504879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solidFill>
                  <a:schemeClr val="accent4">
                    <a:hueOff val="-904334"/>
                    <a:lumOff val="2953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Example CM questionnaire 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9252077" y="2540000"/>
            <a:ext cx="3219871" cy="911860"/>
            <a:chOff x="0" y="0"/>
            <a:chExt cx="3219870" cy="911859"/>
          </a:xfrm>
        </p:grpSpPr>
        <p:sp>
          <p:nvSpPr>
            <p:cNvPr id="468" name="Line"/>
            <p:cNvSpPr/>
            <p:nvPr/>
          </p:nvSpPr>
          <p:spPr>
            <a:xfrm>
              <a:off x="18922" y="0"/>
              <a:ext cx="3200949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9" name="1"/>
            <p:cNvSpPr txBox="1"/>
            <p:nvPr/>
          </p:nvSpPr>
          <p:spPr>
            <a:xfrm>
              <a:off x="0" y="72262"/>
              <a:ext cx="271145" cy="820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470" name="2"/>
            <p:cNvSpPr txBox="1"/>
            <p:nvPr/>
          </p:nvSpPr>
          <p:spPr>
            <a:xfrm>
              <a:off x="668866" y="53340"/>
              <a:ext cx="355093" cy="85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471" name="4"/>
            <p:cNvSpPr txBox="1"/>
            <p:nvPr/>
          </p:nvSpPr>
          <p:spPr>
            <a:xfrm>
              <a:off x="2131568" y="147954"/>
              <a:ext cx="323851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4</a:t>
              </a:r>
            </a:p>
          </p:txBody>
        </p:sp>
        <p:sp>
          <p:nvSpPr>
            <p:cNvPr id="472" name="3"/>
            <p:cNvSpPr txBox="1"/>
            <p:nvPr/>
          </p:nvSpPr>
          <p:spPr>
            <a:xfrm>
              <a:off x="1394502" y="147954"/>
              <a:ext cx="306325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473" name="5"/>
            <p:cNvSpPr txBox="1"/>
            <p:nvPr/>
          </p:nvSpPr>
          <p:spPr>
            <a:xfrm>
              <a:off x="2886160" y="147954"/>
              <a:ext cx="306706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5</a:t>
              </a:r>
            </a:p>
          </p:txBody>
        </p:sp>
        <p:sp>
          <p:nvSpPr>
            <p:cNvPr id="474" name="Line"/>
            <p:cNvSpPr/>
            <p:nvPr/>
          </p:nvSpPr>
          <p:spPr>
            <a:xfrm flipH="1">
              <a:off x="135572" y="2453"/>
              <a:ext cx="1" cy="150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5" name="Line"/>
            <p:cNvSpPr/>
            <p:nvPr/>
          </p:nvSpPr>
          <p:spPr>
            <a:xfrm>
              <a:off x="846412" y="2453"/>
              <a:ext cx="1" cy="150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6" name="Line"/>
            <p:cNvSpPr/>
            <p:nvPr/>
          </p:nvSpPr>
          <p:spPr>
            <a:xfrm>
              <a:off x="1547664" y="2453"/>
              <a:ext cx="1" cy="150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7" name="Line"/>
            <p:cNvSpPr/>
            <p:nvPr/>
          </p:nvSpPr>
          <p:spPr>
            <a:xfrm>
              <a:off x="2293493" y="2453"/>
              <a:ext cx="1" cy="150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8" name="Line"/>
            <p:cNvSpPr/>
            <p:nvPr/>
          </p:nvSpPr>
          <p:spPr>
            <a:xfrm>
              <a:off x="3039322" y="2453"/>
              <a:ext cx="1" cy="150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480" name="*(inverted)"/>
          <p:cNvSpPr txBox="1"/>
          <p:nvPr/>
        </p:nvSpPr>
        <p:spPr>
          <a:xfrm>
            <a:off x="2825876" y="3696843"/>
            <a:ext cx="1209295" cy="442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4">
                    <a:hueOff val="-1306536"/>
                    <a:satOff val="-22407"/>
                    <a:lumOff val="-8954"/>
                  </a:schemeClr>
                </a:solidFill>
              </a:defRPr>
            </a:lvl1pPr>
          </a:lstStyle>
          <a:p>
            <a:pPr/>
            <a:r>
              <a:t>*(inverted)</a:t>
            </a:r>
          </a:p>
        </p:txBody>
      </p:sp>
      <p:sp>
        <p:nvSpPr>
          <p:cNvPr id="481" name="*(inverted)"/>
          <p:cNvSpPr txBox="1"/>
          <p:nvPr/>
        </p:nvSpPr>
        <p:spPr>
          <a:xfrm>
            <a:off x="9290177" y="5795288"/>
            <a:ext cx="1209295" cy="442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4">
                    <a:hueOff val="-1306536"/>
                    <a:satOff val="-22407"/>
                    <a:lumOff val="-8954"/>
                  </a:schemeClr>
                </a:solidFill>
              </a:defRPr>
            </a:lvl1pPr>
          </a:lstStyle>
          <a:p>
            <a:pPr/>
            <a:r>
              <a:t>*(inverted)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482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3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4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Variables…"/>
          <p:cNvSpPr txBox="1"/>
          <p:nvPr>
            <p:ph type="body" sz="half" idx="1"/>
          </p:nvPr>
        </p:nvSpPr>
        <p:spPr>
          <a:xfrm>
            <a:off x="711200" y="2997200"/>
            <a:ext cx="4962261" cy="604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Variables</a:t>
            </a:r>
            <a:r>
              <a:t> </a:t>
            </a:r>
          </a:p>
          <a:p>
            <a:pPr marL="393699" indent="-393699">
              <a:defRPr sz="2300"/>
            </a:pPr>
            <a:r>
              <a:t>Childhood maltreatment = CM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Immune</a:t>
            </a:r>
            <a:r>
              <a:t> = CRP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Metabolic</a:t>
            </a:r>
            <a:r>
              <a:t> = BMI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Psychosocial</a:t>
            </a:r>
            <a:r>
              <a:rPr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 </a:t>
            </a:r>
            <a:r>
              <a:t>= AT</a:t>
            </a:r>
          </a:p>
        </p:txBody>
      </p:sp>
      <p:sp>
        <p:nvSpPr>
          <p:cNvPr id="488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grpSp>
        <p:nvGrpSpPr>
          <p:cNvPr id="496" name="Group"/>
          <p:cNvGrpSpPr/>
          <p:nvPr/>
        </p:nvGrpSpPr>
        <p:grpSpPr>
          <a:xfrm>
            <a:off x="7381319" y="5053964"/>
            <a:ext cx="3673864" cy="3712660"/>
            <a:chOff x="0" y="0"/>
            <a:chExt cx="3673862" cy="3712658"/>
          </a:xfrm>
        </p:grpSpPr>
        <p:sp>
          <p:nvSpPr>
            <p:cNvPr id="489" name="CM"/>
            <p:cNvSpPr/>
            <p:nvPr/>
          </p:nvSpPr>
          <p:spPr>
            <a:xfrm>
              <a:off x="0" y="1552517"/>
              <a:ext cx="860972" cy="807017"/>
            </a:xfrm>
            <a:prstGeom prst="roundRect">
              <a:avLst>
                <a:gd name="adj" fmla="val 15044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CM</a:t>
              </a:r>
            </a:p>
          </p:txBody>
        </p:sp>
        <p:sp>
          <p:nvSpPr>
            <p:cNvPr id="490" name="BMI"/>
            <p:cNvSpPr/>
            <p:nvPr/>
          </p:nvSpPr>
          <p:spPr>
            <a:xfrm>
              <a:off x="2285583" y="0"/>
              <a:ext cx="1388280" cy="1001156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BMI</a:t>
              </a:r>
            </a:p>
          </p:txBody>
        </p:sp>
        <p:sp>
          <p:nvSpPr>
            <p:cNvPr id="491" name="CRP"/>
            <p:cNvSpPr/>
            <p:nvPr/>
          </p:nvSpPr>
          <p:spPr>
            <a:xfrm>
              <a:off x="2285583" y="1338321"/>
              <a:ext cx="1388280" cy="100115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4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CRP</a:t>
              </a:r>
            </a:p>
          </p:txBody>
        </p:sp>
        <p:sp>
          <p:nvSpPr>
            <p:cNvPr id="492" name="AT"/>
            <p:cNvSpPr/>
            <p:nvPr/>
          </p:nvSpPr>
          <p:spPr>
            <a:xfrm>
              <a:off x="2285583" y="2711502"/>
              <a:ext cx="1388280" cy="100115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AT</a:t>
              </a:r>
            </a:p>
          </p:txBody>
        </p:sp>
        <p:sp>
          <p:nvSpPr>
            <p:cNvPr id="493" name="Line"/>
            <p:cNvSpPr/>
            <p:nvPr/>
          </p:nvSpPr>
          <p:spPr>
            <a:xfrm flipV="1">
              <a:off x="988912" y="921753"/>
              <a:ext cx="1030126" cy="65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4" name="Line"/>
            <p:cNvSpPr/>
            <p:nvPr/>
          </p:nvSpPr>
          <p:spPr>
            <a:xfrm>
              <a:off x="988912" y="1956025"/>
              <a:ext cx="102625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5" name="Line"/>
            <p:cNvSpPr/>
            <p:nvPr/>
          </p:nvSpPr>
          <p:spPr>
            <a:xfrm>
              <a:off x="992786" y="2333402"/>
              <a:ext cx="1030126" cy="65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7" name="pasted-movie.png" descr="pasted-movie.png"/>
          <p:cNvPicPr>
            <a:picLocks noChangeAspect="1"/>
          </p:cNvPicPr>
          <p:nvPr/>
        </p:nvPicPr>
        <p:blipFill>
          <a:blip r:embed="rId3">
            <a:alphaModFix amt="49914"/>
            <a:extLst/>
          </a:blip>
          <a:stretch>
            <a:fillRect/>
          </a:stretch>
        </p:blipFill>
        <p:spPr>
          <a:xfrm>
            <a:off x="8914293" y="2344871"/>
            <a:ext cx="3673864" cy="176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1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498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9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00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Variables…"/>
          <p:cNvSpPr txBox="1"/>
          <p:nvPr>
            <p:ph type="body" sz="half" idx="1"/>
          </p:nvPr>
        </p:nvSpPr>
        <p:spPr>
          <a:xfrm>
            <a:off x="711200" y="2997200"/>
            <a:ext cx="4962261" cy="604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Variables</a:t>
            </a:r>
            <a:r>
              <a:t> </a:t>
            </a:r>
          </a:p>
          <a:p>
            <a:pPr marL="393699" indent="-393699">
              <a:defRPr sz="2300"/>
            </a:pPr>
            <a:r>
              <a:t>Childhood maltreatment = CM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Immune</a:t>
            </a:r>
            <a:r>
              <a:t> = CRP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Metabolic</a:t>
            </a:r>
            <a:r>
              <a:t> = BMI</a:t>
            </a:r>
          </a:p>
          <a:p>
            <a:pPr marL="393699" indent="-393699">
              <a:defRPr sz="2300"/>
            </a:pP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Psychosocial</a:t>
            </a:r>
            <a:r>
              <a:rPr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 </a:t>
            </a:r>
            <a:r>
              <a:t>= AT</a:t>
            </a:r>
          </a:p>
        </p:txBody>
      </p:sp>
      <p:sp>
        <p:nvSpPr>
          <p:cNvPr id="506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grpSp>
        <p:nvGrpSpPr>
          <p:cNvPr id="514" name="Group"/>
          <p:cNvGrpSpPr/>
          <p:nvPr/>
        </p:nvGrpSpPr>
        <p:grpSpPr>
          <a:xfrm>
            <a:off x="7381319" y="5053964"/>
            <a:ext cx="3673864" cy="3712660"/>
            <a:chOff x="0" y="0"/>
            <a:chExt cx="3673862" cy="3712658"/>
          </a:xfrm>
        </p:grpSpPr>
        <p:sp>
          <p:nvSpPr>
            <p:cNvPr id="507" name="CM"/>
            <p:cNvSpPr/>
            <p:nvPr/>
          </p:nvSpPr>
          <p:spPr>
            <a:xfrm>
              <a:off x="0" y="1552517"/>
              <a:ext cx="860972" cy="807017"/>
            </a:xfrm>
            <a:prstGeom prst="roundRect">
              <a:avLst>
                <a:gd name="adj" fmla="val 15044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CM</a:t>
              </a:r>
            </a:p>
          </p:txBody>
        </p:sp>
        <p:sp>
          <p:nvSpPr>
            <p:cNvPr id="508" name="BMI"/>
            <p:cNvSpPr/>
            <p:nvPr/>
          </p:nvSpPr>
          <p:spPr>
            <a:xfrm>
              <a:off x="2285583" y="0"/>
              <a:ext cx="1388280" cy="1001156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BMI</a:t>
              </a:r>
            </a:p>
          </p:txBody>
        </p:sp>
        <p:sp>
          <p:nvSpPr>
            <p:cNvPr id="509" name="CRP"/>
            <p:cNvSpPr/>
            <p:nvPr/>
          </p:nvSpPr>
          <p:spPr>
            <a:xfrm>
              <a:off x="2285583" y="1338321"/>
              <a:ext cx="1388280" cy="100115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4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CRP</a:t>
              </a:r>
            </a:p>
          </p:txBody>
        </p:sp>
        <p:sp>
          <p:nvSpPr>
            <p:cNvPr id="510" name="AT"/>
            <p:cNvSpPr/>
            <p:nvPr/>
          </p:nvSpPr>
          <p:spPr>
            <a:xfrm>
              <a:off x="2285583" y="2711502"/>
              <a:ext cx="1388280" cy="100115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500"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AT</a:t>
              </a:r>
            </a:p>
          </p:txBody>
        </p:sp>
        <p:sp>
          <p:nvSpPr>
            <p:cNvPr id="511" name="Line"/>
            <p:cNvSpPr/>
            <p:nvPr/>
          </p:nvSpPr>
          <p:spPr>
            <a:xfrm flipV="1">
              <a:off x="988912" y="921753"/>
              <a:ext cx="1030126" cy="65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12" name="Line"/>
            <p:cNvSpPr/>
            <p:nvPr/>
          </p:nvSpPr>
          <p:spPr>
            <a:xfrm>
              <a:off x="988912" y="1956025"/>
              <a:ext cx="102625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13" name="Line"/>
            <p:cNvSpPr/>
            <p:nvPr/>
          </p:nvSpPr>
          <p:spPr>
            <a:xfrm>
              <a:off x="992786" y="2333402"/>
              <a:ext cx="1030126" cy="65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1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15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1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1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M can encompass multiple things…"/>
          <p:cNvSpPr txBox="1"/>
          <p:nvPr>
            <p:ph type="body" sz="half" idx="1"/>
          </p:nvPr>
        </p:nvSpPr>
        <p:spPr>
          <a:xfrm>
            <a:off x="711200" y="2093747"/>
            <a:ext cx="11582400" cy="358785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929292"/>
                </a:solidFill>
              </a:defRPr>
            </a:pPr>
            <a:r>
              <a:t>CM can encompass multiple things</a:t>
            </a:r>
          </a:p>
          <a:p>
            <a:pPr lvl="1">
              <a:defRPr>
                <a:solidFill>
                  <a:srgbClr val="929292"/>
                </a:solidFill>
              </a:defRPr>
            </a:pPr>
            <a:r>
              <a:t>Abuse: physical, sexual, emotional</a:t>
            </a:r>
          </a:p>
          <a:p>
            <a:pPr lvl="1">
              <a:defRPr>
                <a:solidFill>
                  <a:srgbClr val="929292"/>
                </a:solidFill>
              </a:defRPr>
            </a:pPr>
            <a:r>
              <a:t>Neglect: physical, emotional</a:t>
            </a:r>
          </a:p>
          <a:p>
            <a:pPr/>
            <a:r>
              <a:t>Relevant across the lifetime</a:t>
            </a:r>
          </a:p>
        </p:txBody>
      </p:sp>
      <p:sp>
        <p:nvSpPr>
          <p:cNvPr id="204" name="Why childhood maltreatmen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Why childhood maltreatment?</a:t>
            </a:r>
          </a:p>
        </p:txBody>
      </p:sp>
      <p:sp>
        <p:nvSpPr>
          <p:cNvPr id="205" name="Child at Play"/>
          <p:cNvSpPr/>
          <p:nvPr/>
        </p:nvSpPr>
        <p:spPr>
          <a:xfrm>
            <a:off x="5792080" y="6724752"/>
            <a:ext cx="1420640" cy="192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06" name="Infant Crawling"/>
          <p:cNvSpPr/>
          <p:nvPr/>
        </p:nvSpPr>
        <p:spPr>
          <a:xfrm>
            <a:off x="3782359" y="7482658"/>
            <a:ext cx="1420640" cy="106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192" fill="norm" stroke="1" extrusionOk="0">
                <a:moveTo>
                  <a:pt x="17338" y="0"/>
                </a:moveTo>
                <a:cubicBezTo>
                  <a:pt x="17184" y="-1"/>
                  <a:pt x="17026" y="7"/>
                  <a:pt x="16863" y="24"/>
                </a:cubicBezTo>
                <a:cubicBezTo>
                  <a:pt x="14606" y="265"/>
                  <a:pt x="14522" y="3352"/>
                  <a:pt x="14539" y="4168"/>
                </a:cubicBezTo>
                <a:cubicBezTo>
                  <a:pt x="14541" y="4260"/>
                  <a:pt x="14481" y="4330"/>
                  <a:pt x="14411" y="4320"/>
                </a:cubicBezTo>
                <a:cubicBezTo>
                  <a:pt x="14232" y="4292"/>
                  <a:pt x="13926" y="4358"/>
                  <a:pt x="13804" y="5056"/>
                </a:cubicBezTo>
                <a:cubicBezTo>
                  <a:pt x="13742" y="5414"/>
                  <a:pt x="13780" y="5842"/>
                  <a:pt x="13857" y="6244"/>
                </a:cubicBezTo>
                <a:cubicBezTo>
                  <a:pt x="13883" y="6381"/>
                  <a:pt x="13856" y="6527"/>
                  <a:pt x="13779" y="6627"/>
                </a:cubicBezTo>
                <a:cubicBezTo>
                  <a:pt x="12987" y="7643"/>
                  <a:pt x="10776" y="8319"/>
                  <a:pt x="8310" y="8841"/>
                </a:cubicBezTo>
                <a:cubicBezTo>
                  <a:pt x="8211" y="8862"/>
                  <a:pt x="8112" y="8810"/>
                  <a:pt x="8054" y="8703"/>
                </a:cubicBezTo>
                <a:cubicBezTo>
                  <a:pt x="7971" y="8549"/>
                  <a:pt x="7886" y="8424"/>
                  <a:pt x="7798" y="8336"/>
                </a:cubicBezTo>
                <a:cubicBezTo>
                  <a:pt x="7727" y="8264"/>
                  <a:pt x="7633" y="8237"/>
                  <a:pt x="7545" y="8261"/>
                </a:cubicBezTo>
                <a:cubicBezTo>
                  <a:pt x="7040" y="8396"/>
                  <a:pt x="6790" y="8497"/>
                  <a:pt x="6586" y="8791"/>
                </a:cubicBezTo>
                <a:cubicBezTo>
                  <a:pt x="6506" y="8905"/>
                  <a:pt x="6372" y="8930"/>
                  <a:pt x="6258" y="8890"/>
                </a:cubicBezTo>
                <a:cubicBezTo>
                  <a:pt x="6044" y="8815"/>
                  <a:pt x="5602" y="8774"/>
                  <a:pt x="4759" y="9083"/>
                </a:cubicBezTo>
                <a:cubicBezTo>
                  <a:pt x="3289" y="9623"/>
                  <a:pt x="1479" y="12638"/>
                  <a:pt x="3692" y="17008"/>
                </a:cubicBezTo>
                <a:cubicBezTo>
                  <a:pt x="3742" y="17106"/>
                  <a:pt x="3660" y="17226"/>
                  <a:pt x="3580" y="17173"/>
                </a:cubicBezTo>
                <a:cubicBezTo>
                  <a:pt x="3480" y="17107"/>
                  <a:pt x="3373" y="17049"/>
                  <a:pt x="3248" y="17008"/>
                </a:cubicBezTo>
                <a:cubicBezTo>
                  <a:pt x="2672" y="16817"/>
                  <a:pt x="2147" y="17532"/>
                  <a:pt x="2066" y="18125"/>
                </a:cubicBezTo>
                <a:cubicBezTo>
                  <a:pt x="1985" y="18717"/>
                  <a:pt x="1466" y="19287"/>
                  <a:pt x="1030" y="19447"/>
                </a:cubicBezTo>
                <a:cubicBezTo>
                  <a:pt x="745" y="19551"/>
                  <a:pt x="601" y="19831"/>
                  <a:pt x="536" y="20012"/>
                </a:cubicBezTo>
                <a:cubicBezTo>
                  <a:pt x="504" y="20099"/>
                  <a:pt x="434" y="20154"/>
                  <a:pt x="361" y="20146"/>
                </a:cubicBezTo>
                <a:cubicBezTo>
                  <a:pt x="216" y="20131"/>
                  <a:pt x="0" y="20176"/>
                  <a:pt x="0" y="20586"/>
                </a:cubicBezTo>
                <a:cubicBezTo>
                  <a:pt x="0" y="21201"/>
                  <a:pt x="1520" y="21134"/>
                  <a:pt x="2353" y="21134"/>
                </a:cubicBezTo>
                <a:cubicBezTo>
                  <a:pt x="3186" y="21134"/>
                  <a:pt x="3178" y="20359"/>
                  <a:pt x="3531" y="20359"/>
                </a:cubicBezTo>
                <a:cubicBezTo>
                  <a:pt x="3884" y="20359"/>
                  <a:pt x="4908" y="21156"/>
                  <a:pt x="5956" y="21156"/>
                </a:cubicBezTo>
                <a:cubicBezTo>
                  <a:pt x="7004" y="21156"/>
                  <a:pt x="5747" y="21156"/>
                  <a:pt x="9170" y="21156"/>
                </a:cubicBezTo>
                <a:cubicBezTo>
                  <a:pt x="10984" y="21156"/>
                  <a:pt x="10988" y="19548"/>
                  <a:pt x="10592" y="18037"/>
                </a:cubicBezTo>
                <a:cubicBezTo>
                  <a:pt x="10553" y="17888"/>
                  <a:pt x="10642" y="17734"/>
                  <a:pt x="10762" y="17742"/>
                </a:cubicBezTo>
                <a:cubicBezTo>
                  <a:pt x="11100" y="17764"/>
                  <a:pt x="11458" y="17753"/>
                  <a:pt x="11826" y="17689"/>
                </a:cubicBezTo>
                <a:cubicBezTo>
                  <a:pt x="11915" y="17674"/>
                  <a:pt x="11999" y="17751"/>
                  <a:pt x="12016" y="17868"/>
                </a:cubicBezTo>
                <a:cubicBezTo>
                  <a:pt x="12285" y="19718"/>
                  <a:pt x="13061" y="21599"/>
                  <a:pt x="14512" y="21048"/>
                </a:cubicBezTo>
                <a:cubicBezTo>
                  <a:pt x="15083" y="21296"/>
                  <a:pt x="15499" y="21198"/>
                  <a:pt x="15749" y="20949"/>
                </a:cubicBezTo>
                <a:cubicBezTo>
                  <a:pt x="16298" y="21270"/>
                  <a:pt x="16674" y="20792"/>
                  <a:pt x="16356" y="20439"/>
                </a:cubicBezTo>
                <a:cubicBezTo>
                  <a:pt x="16054" y="20103"/>
                  <a:pt x="15486" y="19298"/>
                  <a:pt x="14573" y="19299"/>
                </a:cubicBezTo>
                <a:cubicBezTo>
                  <a:pt x="14475" y="19299"/>
                  <a:pt x="14390" y="19209"/>
                  <a:pt x="14371" y="19084"/>
                </a:cubicBezTo>
                <a:cubicBezTo>
                  <a:pt x="14277" y="18494"/>
                  <a:pt x="14527" y="17143"/>
                  <a:pt x="14662" y="15972"/>
                </a:cubicBezTo>
                <a:cubicBezTo>
                  <a:pt x="14676" y="15852"/>
                  <a:pt x="14715" y="15741"/>
                  <a:pt x="14777" y="15651"/>
                </a:cubicBezTo>
                <a:cubicBezTo>
                  <a:pt x="15000" y="15325"/>
                  <a:pt x="15213" y="14954"/>
                  <a:pt x="15412" y="14529"/>
                </a:cubicBezTo>
                <a:cubicBezTo>
                  <a:pt x="15469" y="14408"/>
                  <a:pt x="15604" y="14409"/>
                  <a:pt x="15656" y="14533"/>
                </a:cubicBezTo>
                <a:cubicBezTo>
                  <a:pt x="15799" y="14870"/>
                  <a:pt x="15975" y="15184"/>
                  <a:pt x="16192" y="15439"/>
                </a:cubicBezTo>
                <a:cubicBezTo>
                  <a:pt x="16266" y="15526"/>
                  <a:pt x="16318" y="15639"/>
                  <a:pt x="16337" y="15765"/>
                </a:cubicBezTo>
                <a:cubicBezTo>
                  <a:pt x="16585" y="17373"/>
                  <a:pt x="18080" y="20842"/>
                  <a:pt x="19101" y="20942"/>
                </a:cubicBezTo>
                <a:cubicBezTo>
                  <a:pt x="20107" y="20917"/>
                  <a:pt x="20135" y="21172"/>
                  <a:pt x="20508" y="21173"/>
                </a:cubicBezTo>
                <a:cubicBezTo>
                  <a:pt x="20743" y="21174"/>
                  <a:pt x="20862" y="20793"/>
                  <a:pt x="20628" y="20540"/>
                </a:cubicBezTo>
                <a:cubicBezTo>
                  <a:pt x="20609" y="20519"/>
                  <a:pt x="20620" y="20478"/>
                  <a:pt x="20645" y="20478"/>
                </a:cubicBezTo>
                <a:cubicBezTo>
                  <a:pt x="20759" y="20479"/>
                  <a:pt x="20848" y="20482"/>
                  <a:pt x="20899" y="20485"/>
                </a:cubicBezTo>
                <a:cubicBezTo>
                  <a:pt x="20930" y="20486"/>
                  <a:pt x="20958" y="20504"/>
                  <a:pt x="20977" y="20535"/>
                </a:cubicBezTo>
                <a:cubicBezTo>
                  <a:pt x="21021" y="20606"/>
                  <a:pt x="21114" y="20741"/>
                  <a:pt x="21241" y="20815"/>
                </a:cubicBezTo>
                <a:cubicBezTo>
                  <a:pt x="21415" y="20916"/>
                  <a:pt x="21600" y="20710"/>
                  <a:pt x="21553" y="20469"/>
                </a:cubicBezTo>
                <a:cubicBezTo>
                  <a:pt x="21517" y="20281"/>
                  <a:pt x="21459" y="20059"/>
                  <a:pt x="21408" y="19878"/>
                </a:cubicBezTo>
                <a:cubicBezTo>
                  <a:pt x="21348" y="19662"/>
                  <a:pt x="21223" y="19489"/>
                  <a:pt x="21061" y="19398"/>
                </a:cubicBezTo>
                <a:cubicBezTo>
                  <a:pt x="20606" y="19143"/>
                  <a:pt x="20185" y="18944"/>
                  <a:pt x="19469" y="18789"/>
                </a:cubicBezTo>
                <a:cubicBezTo>
                  <a:pt x="19345" y="18762"/>
                  <a:pt x="19240" y="18647"/>
                  <a:pt x="19204" y="18490"/>
                </a:cubicBezTo>
                <a:cubicBezTo>
                  <a:pt x="19002" y="17615"/>
                  <a:pt x="19276" y="15944"/>
                  <a:pt x="18469" y="14355"/>
                </a:cubicBezTo>
                <a:cubicBezTo>
                  <a:pt x="18330" y="13193"/>
                  <a:pt x="18240" y="12130"/>
                  <a:pt x="17985" y="11219"/>
                </a:cubicBezTo>
                <a:cubicBezTo>
                  <a:pt x="17946" y="11077"/>
                  <a:pt x="18017" y="10926"/>
                  <a:pt x="18132" y="10909"/>
                </a:cubicBezTo>
                <a:cubicBezTo>
                  <a:pt x="19469" y="10712"/>
                  <a:pt x="20004" y="9093"/>
                  <a:pt x="20031" y="8149"/>
                </a:cubicBezTo>
                <a:cubicBezTo>
                  <a:pt x="20067" y="6948"/>
                  <a:pt x="21518" y="5148"/>
                  <a:pt x="21235" y="3532"/>
                </a:cubicBezTo>
                <a:cubicBezTo>
                  <a:pt x="20969" y="2017"/>
                  <a:pt x="19647" y="16"/>
                  <a:pt x="1733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07" name="Man Walking"/>
          <p:cNvSpPr/>
          <p:nvPr/>
        </p:nvSpPr>
        <p:spPr>
          <a:xfrm>
            <a:off x="8075069" y="5924459"/>
            <a:ext cx="1226617" cy="2723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0" h="21577" fill="norm" stroke="1" extrusionOk="0">
                <a:moveTo>
                  <a:pt x="9311" y="0"/>
                </a:moveTo>
                <a:cubicBezTo>
                  <a:pt x="9114" y="1"/>
                  <a:pt x="8985" y="9"/>
                  <a:pt x="8973" y="10"/>
                </a:cubicBezTo>
                <a:cubicBezTo>
                  <a:pt x="7445" y="183"/>
                  <a:pt x="6460" y="741"/>
                  <a:pt x="6483" y="1401"/>
                </a:cubicBezTo>
                <a:cubicBezTo>
                  <a:pt x="6495" y="1769"/>
                  <a:pt x="6599" y="1889"/>
                  <a:pt x="6858" y="2154"/>
                </a:cubicBezTo>
                <a:cubicBezTo>
                  <a:pt x="7022" y="2322"/>
                  <a:pt x="7458" y="2603"/>
                  <a:pt x="7493" y="2652"/>
                </a:cubicBezTo>
                <a:cubicBezTo>
                  <a:pt x="7599" y="2798"/>
                  <a:pt x="7669" y="2821"/>
                  <a:pt x="7445" y="2983"/>
                </a:cubicBezTo>
                <a:cubicBezTo>
                  <a:pt x="7422" y="2999"/>
                  <a:pt x="7001" y="3037"/>
                  <a:pt x="7001" y="3048"/>
                </a:cubicBezTo>
                <a:lnTo>
                  <a:pt x="6766" y="3232"/>
                </a:lnTo>
                <a:cubicBezTo>
                  <a:pt x="4463" y="3887"/>
                  <a:pt x="4709" y="3850"/>
                  <a:pt x="4016" y="4797"/>
                </a:cubicBezTo>
                <a:cubicBezTo>
                  <a:pt x="3745" y="5171"/>
                  <a:pt x="2912" y="6761"/>
                  <a:pt x="2653" y="6821"/>
                </a:cubicBezTo>
                <a:cubicBezTo>
                  <a:pt x="2418" y="6870"/>
                  <a:pt x="2371" y="6957"/>
                  <a:pt x="2359" y="7033"/>
                </a:cubicBezTo>
                <a:cubicBezTo>
                  <a:pt x="2324" y="7303"/>
                  <a:pt x="2193" y="7440"/>
                  <a:pt x="2264" y="7640"/>
                </a:cubicBezTo>
                <a:cubicBezTo>
                  <a:pt x="2287" y="7721"/>
                  <a:pt x="2334" y="7759"/>
                  <a:pt x="2451" y="7780"/>
                </a:cubicBezTo>
                <a:cubicBezTo>
                  <a:pt x="2204" y="8885"/>
                  <a:pt x="2428" y="9838"/>
                  <a:pt x="2323" y="10407"/>
                </a:cubicBezTo>
                <a:cubicBezTo>
                  <a:pt x="2311" y="10472"/>
                  <a:pt x="2254" y="10537"/>
                  <a:pt x="2172" y="10591"/>
                </a:cubicBezTo>
                <a:cubicBezTo>
                  <a:pt x="1761" y="10840"/>
                  <a:pt x="1618" y="11051"/>
                  <a:pt x="1559" y="11484"/>
                </a:cubicBezTo>
                <a:cubicBezTo>
                  <a:pt x="1524" y="11734"/>
                  <a:pt x="1853" y="11734"/>
                  <a:pt x="1794" y="11864"/>
                </a:cubicBezTo>
                <a:cubicBezTo>
                  <a:pt x="1735" y="11993"/>
                  <a:pt x="1875" y="12063"/>
                  <a:pt x="1981" y="12144"/>
                </a:cubicBezTo>
                <a:cubicBezTo>
                  <a:pt x="2016" y="12177"/>
                  <a:pt x="2066" y="12188"/>
                  <a:pt x="2113" y="12193"/>
                </a:cubicBezTo>
                <a:cubicBezTo>
                  <a:pt x="2207" y="12204"/>
                  <a:pt x="2312" y="12225"/>
                  <a:pt x="2370" y="12258"/>
                </a:cubicBezTo>
                <a:cubicBezTo>
                  <a:pt x="2441" y="12296"/>
                  <a:pt x="2535" y="12333"/>
                  <a:pt x="2664" y="12344"/>
                </a:cubicBezTo>
                <a:cubicBezTo>
                  <a:pt x="2911" y="12371"/>
                  <a:pt x="3123" y="12019"/>
                  <a:pt x="3123" y="12019"/>
                </a:cubicBezTo>
                <a:cubicBezTo>
                  <a:pt x="3170" y="12165"/>
                  <a:pt x="3698" y="12215"/>
                  <a:pt x="3663" y="12090"/>
                </a:cubicBezTo>
                <a:cubicBezTo>
                  <a:pt x="3569" y="11830"/>
                  <a:pt x="3908" y="11684"/>
                  <a:pt x="4038" y="11224"/>
                </a:cubicBezTo>
                <a:cubicBezTo>
                  <a:pt x="4108" y="10980"/>
                  <a:pt x="3981" y="10764"/>
                  <a:pt x="3828" y="10596"/>
                </a:cubicBezTo>
                <a:cubicBezTo>
                  <a:pt x="3958" y="9990"/>
                  <a:pt x="4627" y="8326"/>
                  <a:pt x="4827" y="8012"/>
                </a:cubicBezTo>
                <a:cubicBezTo>
                  <a:pt x="4992" y="8001"/>
                  <a:pt x="4969" y="7915"/>
                  <a:pt x="5051" y="7764"/>
                </a:cubicBezTo>
                <a:cubicBezTo>
                  <a:pt x="5086" y="7693"/>
                  <a:pt x="5238" y="8680"/>
                  <a:pt x="5308" y="9671"/>
                </a:cubicBezTo>
                <a:cubicBezTo>
                  <a:pt x="5344" y="10147"/>
                  <a:pt x="4428" y="10775"/>
                  <a:pt x="5521" y="11652"/>
                </a:cubicBezTo>
                <a:cubicBezTo>
                  <a:pt x="5651" y="11755"/>
                  <a:pt x="5695" y="11868"/>
                  <a:pt x="5672" y="11982"/>
                </a:cubicBezTo>
                <a:cubicBezTo>
                  <a:pt x="5284" y="13693"/>
                  <a:pt x="5131" y="15063"/>
                  <a:pt x="4967" y="15551"/>
                </a:cubicBezTo>
                <a:cubicBezTo>
                  <a:pt x="4920" y="15686"/>
                  <a:pt x="4743" y="16071"/>
                  <a:pt x="4614" y="16195"/>
                </a:cubicBezTo>
                <a:cubicBezTo>
                  <a:pt x="4285" y="16417"/>
                  <a:pt x="3876" y="16752"/>
                  <a:pt x="3876" y="16757"/>
                </a:cubicBezTo>
                <a:cubicBezTo>
                  <a:pt x="2971" y="17504"/>
                  <a:pt x="2266" y="18382"/>
                  <a:pt x="1761" y="18972"/>
                </a:cubicBezTo>
                <a:lnTo>
                  <a:pt x="1148" y="19573"/>
                </a:lnTo>
                <a:cubicBezTo>
                  <a:pt x="1136" y="19584"/>
                  <a:pt x="1137" y="19596"/>
                  <a:pt x="1126" y="19607"/>
                </a:cubicBezTo>
                <a:cubicBezTo>
                  <a:pt x="1067" y="19655"/>
                  <a:pt x="1090" y="19692"/>
                  <a:pt x="1019" y="19789"/>
                </a:cubicBezTo>
                <a:cubicBezTo>
                  <a:pt x="949" y="19887"/>
                  <a:pt x="-369" y="20554"/>
                  <a:pt x="101" y="20744"/>
                </a:cubicBezTo>
                <a:cubicBezTo>
                  <a:pt x="1076" y="21134"/>
                  <a:pt x="1137" y="20993"/>
                  <a:pt x="1948" y="21285"/>
                </a:cubicBezTo>
                <a:cubicBezTo>
                  <a:pt x="2618" y="21529"/>
                  <a:pt x="3157" y="21523"/>
                  <a:pt x="3733" y="21544"/>
                </a:cubicBezTo>
                <a:lnTo>
                  <a:pt x="6201" y="21539"/>
                </a:lnTo>
                <a:cubicBezTo>
                  <a:pt x="6424" y="21539"/>
                  <a:pt x="6495" y="21458"/>
                  <a:pt x="6483" y="21355"/>
                </a:cubicBezTo>
                <a:cubicBezTo>
                  <a:pt x="6483" y="21257"/>
                  <a:pt x="6273" y="21138"/>
                  <a:pt x="6109" y="21106"/>
                </a:cubicBezTo>
                <a:cubicBezTo>
                  <a:pt x="5886" y="21068"/>
                  <a:pt x="5778" y="21068"/>
                  <a:pt x="5543" y="21057"/>
                </a:cubicBezTo>
                <a:cubicBezTo>
                  <a:pt x="5214" y="21046"/>
                  <a:pt x="4909" y="20970"/>
                  <a:pt x="4721" y="20845"/>
                </a:cubicBezTo>
                <a:cubicBezTo>
                  <a:pt x="4415" y="20656"/>
                  <a:pt x="3991" y="20375"/>
                  <a:pt x="3792" y="20240"/>
                </a:cubicBezTo>
                <a:cubicBezTo>
                  <a:pt x="4015" y="20245"/>
                  <a:pt x="4214" y="20239"/>
                  <a:pt x="4214" y="20223"/>
                </a:cubicBezTo>
                <a:cubicBezTo>
                  <a:pt x="4226" y="20174"/>
                  <a:pt x="4437" y="19968"/>
                  <a:pt x="5095" y="19329"/>
                </a:cubicBezTo>
                <a:cubicBezTo>
                  <a:pt x="5225" y="19199"/>
                  <a:pt x="5366" y="19076"/>
                  <a:pt x="5496" y="18962"/>
                </a:cubicBezTo>
                <a:cubicBezTo>
                  <a:pt x="6024" y="18556"/>
                  <a:pt x="6624" y="18084"/>
                  <a:pt x="6895" y="17835"/>
                </a:cubicBezTo>
                <a:cubicBezTo>
                  <a:pt x="7506" y="17288"/>
                  <a:pt x="8174" y="16817"/>
                  <a:pt x="8444" y="16346"/>
                </a:cubicBezTo>
                <a:cubicBezTo>
                  <a:pt x="8750" y="15810"/>
                  <a:pt x="9539" y="14532"/>
                  <a:pt x="9539" y="14532"/>
                </a:cubicBezTo>
                <a:cubicBezTo>
                  <a:pt x="9503" y="14581"/>
                  <a:pt x="10091" y="14960"/>
                  <a:pt x="10479" y="15317"/>
                </a:cubicBezTo>
                <a:cubicBezTo>
                  <a:pt x="10620" y="15442"/>
                  <a:pt x="10891" y="15945"/>
                  <a:pt x="10938" y="16080"/>
                </a:cubicBezTo>
                <a:cubicBezTo>
                  <a:pt x="11079" y="16432"/>
                  <a:pt x="11360" y="17137"/>
                  <a:pt x="11536" y="17375"/>
                </a:cubicBezTo>
                <a:cubicBezTo>
                  <a:pt x="11948" y="17949"/>
                  <a:pt x="12675" y="18865"/>
                  <a:pt x="13310" y="19531"/>
                </a:cubicBezTo>
                <a:lnTo>
                  <a:pt x="14052" y="20424"/>
                </a:lnTo>
                <a:cubicBezTo>
                  <a:pt x="14111" y="20489"/>
                  <a:pt x="14238" y="20532"/>
                  <a:pt x="14379" y="20532"/>
                </a:cubicBezTo>
                <a:cubicBezTo>
                  <a:pt x="14379" y="20868"/>
                  <a:pt x="14426" y="21598"/>
                  <a:pt x="14896" y="21576"/>
                </a:cubicBezTo>
                <a:cubicBezTo>
                  <a:pt x="16694" y="21495"/>
                  <a:pt x="15061" y="21469"/>
                  <a:pt x="17305" y="21485"/>
                </a:cubicBezTo>
                <a:cubicBezTo>
                  <a:pt x="18528" y="21490"/>
                  <a:pt x="19810" y="21236"/>
                  <a:pt x="20574" y="20911"/>
                </a:cubicBezTo>
                <a:cubicBezTo>
                  <a:pt x="20785" y="20819"/>
                  <a:pt x="20914" y="20764"/>
                  <a:pt x="21055" y="20678"/>
                </a:cubicBezTo>
                <a:cubicBezTo>
                  <a:pt x="21231" y="20548"/>
                  <a:pt x="20726" y="20369"/>
                  <a:pt x="20104" y="20439"/>
                </a:cubicBezTo>
                <a:cubicBezTo>
                  <a:pt x="19058" y="20558"/>
                  <a:pt x="18398" y="20472"/>
                  <a:pt x="18080" y="20407"/>
                </a:cubicBezTo>
                <a:cubicBezTo>
                  <a:pt x="17963" y="20380"/>
                  <a:pt x="17858" y="20342"/>
                  <a:pt x="17775" y="20299"/>
                </a:cubicBezTo>
                <a:cubicBezTo>
                  <a:pt x="17611" y="20207"/>
                  <a:pt x="17376" y="20110"/>
                  <a:pt x="17247" y="20050"/>
                </a:cubicBezTo>
                <a:cubicBezTo>
                  <a:pt x="17399" y="20023"/>
                  <a:pt x="17516" y="19996"/>
                  <a:pt x="17493" y="19974"/>
                </a:cubicBezTo>
                <a:cubicBezTo>
                  <a:pt x="17446" y="19931"/>
                  <a:pt x="17083" y="19477"/>
                  <a:pt x="16589" y="18822"/>
                </a:cubicBezTo>
                <a:cubicBezTo>
                  <a:pt x="16354" y="18480"/>
                  <a:pt x="16131" y="18155"/>
                  <a:pt x="16002" y="17960"/>
                </a:cubicBezTo>
                <a:cubicBezTo>
                  <a:pt x="15120" y="16634"/>
                  <a:pt x="14861" y="15788"/>
                  <a:pt x="14720" y="15133"/>
                </a:cubicBezTo>
                <a:cubicBezTo>
                  <a:pt x="14603" y="14575"/>
                  <a:pt x="14133" y="14358"/>
                  <a:pt x="13721" y="13617"/>
                </a:cubicBezTo>
                <a:lnTo>
                  <a:pt x="12076" y="11224"/>
                </a:lnTo>
                <a:cubicBezTo>
                  <a:pt x="11970" y="11013"/>
                  <a:pt x="12194" y="10904"/>
                  <a:pt x="12194" y="10693"/>
                </a:cubicBezTo>
                <a:cubicBezTo>
                  <a:pt x="12182" y="10211"/>
                  <a:pt x="12077" y="9323"/>
                  <a:pt x="12300" y="8852"/>
                </a:cubicBezTo>
                <a:cubicBezTo>
                  <a:pt x="13464" y="9268"/>
                  <a:pt x="15720" y="9556"/>
                  <a:pt x="15825" y="9632"/>
                </a:cubicBezTo>
                <a:cubicBezTo>
                  <a:pt x="16119" y="9827"/>
                  <a:pt x="16543" y="9973"/>
                  <a:pt x="17048" y="10055"/>
                </a:cubicBezTo>
                <a:cubicBezTo>
                  <a:pt x="17272" y="10087"/>
                  <a:pt x="17377" y="10158"/>
                  <a:pt x="17471" y="10212"/>
                </a:cubicBezTo>
                <a:lnTo>
                  <a:pt x="17647" y="10298"/>
                </a:lnTo>
                <a:cubicBezTo>
                  <a:pt x="17776" y="10331"/>
                  <a:pt x="18023" y="10346"/>
                  <a:pt x="18411" y="10205"/>
                </a:cubicBezTo>
                <a:lnTo>
                  <a:pt x="18716" y="10082"/>
                </a:lnTo>
                <a:cubicBezTo>
                  <a:pt x="18810" y="10038"/>
                  <a:pt x="18929" y="9935"/>
                  <a:pt x="18859" y="9875"/>
                </a:cubicBezTo>
                <a:lnTo>
                  <a:pt x="18940" y="9757"/>
                </a:lnTo>
                <a:cubicBezTo>
                  <a:pt x="19022" y="9703"/>
                  <a:pt x="19012" y="9626"/>
                  <a:pt x="18918" y="9577"/>
                </a:cubicBezTo>
                <a:cubicBezTo>
                  <a:pt x="18682" y="9448"/>
                  <a:pt x="18398" y="9340"/>
                  <a:pt x="18139" y="9242"/>
                </a:cubicBezTo>
                <a:cubicBezTo>
                  <a:pt x="18021" y="9199"/>
                  <a:pt x="17858" y="9171"/>
                  <a:pt x="17706" y="9176"/>
                </a:cubicBezTo>
                <a:lnTo>
                  <a:pt x="17401" y="9139"/>
                </a:lnTo>
                <a:cubicBezTo>
                  <a:pt x="17307" y="9128"/>
                  <a:pt x="17202" y="9123"/>
                  <a:pt x="17096" y="9117"/>
                </a:cubicBezTo>
                <a:cubicBezTo>
                  <a:pt x="16802" y="9112"/>
                  <a:pt x="16014" y="9031"/>
                  <a:pt x="14992" y="8381"/>
                </a:cubicBezTo>
                <a:cubicBezTo>
                  <a:pt x="14522" y="8083"/>
                  <a:pt x="13840" y="7818"/>
                  <a:pt x="13299" y="7596"/>
                </a:cubicBezTo>
                <a:cubicBezTo>
                  <a:pt x="13323" y="7536"/>
                  <a:pt x="13336" y="7439"/>
                  <a:pt x="13218" y="7352"/>
                </a:cubicBezTo>
                <a:cubicBezTo>
                  <a:pt x="13077" y="7244"/>
                  <a:pt x="12816" y="7211"/>
                  <a:pt x="12557" y="7060"/>
                </a:cubicBezTo>
                <a:cubicBezTo>
                  <a:pt x="12263" y="6253"/>
                  <a:pt x="12454" y="6193"/>
                  <a:pt x="12348" y="5711"/>
                </a:cubicBezTo>
                <a:cubicBezTo>
                  <a:pt x="12148" y="4774"/>
                  <a:pt x="11476" y="4428"/>
                  <a:pt x="11030" y="4059"/>
                </a:cubicBezTo>
                <a:cubicBezTo>
                  <a:pt x="11030" y="4059"/>
                  <a:pt x="11149" y="3973"/>
                  <a:pt x="11055" y="3924"/>
                </a:cubicBezTo>
                <a:cubicBezTo>
                  <a:pt x="10985" y="3892"/>
                  <a:pt x="10314" y="3648"/>
                  <a:pt x="10302" y="3648"/>
                </a:cubicBezTo>
                <a:cubicBezTo>
                  <a:pt x="10091" y="3589"/>
                  <a:pt x="10479" y="3437"/>
                  <a:pt x="10596" y="3318"/>
                </a:cubicBezTo>
                <a:cubicBezTo>
                  <a:pt x="10737" y="3183"/>
                  <a:pt x="10865" y="3150"/>
                  <a:pt x="11500" y="3166"/>
                </a:cubicBezTo>
                <a:cubicBezTo>
                  <a:pt x="11887" y="3171"/>
                  <a:pt x="12064" y="3096"/>
                  <a:pt x="12028" y="2939"/>
                </a:cubicBezTo>
                <a:cubicBezTo>
                  <a:pt x="11993" y="2733"/>
                  <a:pt x="12360" y="2765"/>
                  <a:pt x="12219" y="2597"/>
                </a:cubicBezTo>
                <a:cubicBezTo>
                  <a:pt x="12208" y="2581"/>
                  <a:pt x="12299" y="2534"/>
                  <a:pt x="12311" y="2523"/>
                </a:cubicBezTo>
                <a:cubicBezTo>
                  <a:pt x="12417" y="2458"/>
                  <a:pt x="12228" y="2382"/>
                  <a:pt x="12322" y="2262"/>
                </a:cubicBezTo>
                <a:cubicBezTo>
                  <a:pt x="12381" y="2192"/>
                  <a:pt x="12676" y="2187"/>
                  <a:pt x="12653" y="2041"/>
                </a:cubicBezTo>
                <a:cubicBezTo>
                  <a:pt x="12617" y="1851"/>
                  <a:pt x="11899" y="1787"/>
                  <a:pt x="12087" y="1548"/>
                </a:cubicBezTo>
                <a:cubicBezTo>
                  <a:pt x="12334" y="1245"/>
                  <a:pt x="11984" y="909"/>
                  <a:pt x="11984" y="909"/>
                </a:cubicBezTo>
                <a:cubicBezTo>
                  <a:pt x="12231" y="817"/>
                  <a:pt x="12193" y="763"/>
                  <a:pt x="11793" y="498"/>
                </a:cubicBezTo>
                <a:cubicBezTo>
                  <a:pt x="11124" y="55"/>
                  <a:pt x="9901" y="-2"/>
                  <a:pt x="931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hese are imperfect measur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7426" indent="-577426">
              <a:buSzPct val="175000"/>
              <a:buChar char="•"/>
            </a:pPr>
            <a:r>
              <a:t>These are imperfect measures </a:t>
            </a:r>
          </a:p>
          <a:p>
            <a:pPr lvl="1" marL="971126" indent="-577426">
              <a:buSzPct val="175000"/>
              <a:buChar char="•"/>
              <a:defRPr spc="-70" sz="3500"/>
            </a:pPr>
            <a:r>
              <a:t>Hopefully — a population-level signal emerges</a:t>
            </a:r>
          </a:p>
          <a:p>
            <a:pPr marL="577426" indent="-577426">
              <a:buSzPct val="175000"/>
              <a:buChar char="•"/>
            </a:pPr>
            <a:r>
              <a:t>All measurements are corrected for socio-economic status.</a:t>
            </a:r>
          </a:p>
        </p:txBody>
      </p:sp>
      <p:sp>
        <p:nvSpPr>
          <p:cNvPr id="523" name="Notes and caveats"/>
          <p:cNvSpPr txBox="1"/>
          <p:nvPr>
            <p:ph type="title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</p:spPr>
        <p:txBody>
          <a:bodyPr/>
          <a:lstStyle>
            <a:lvl1pPr defTabSz="1652904">
              <a:defRPr spc="-55" sz="5510">
                <a:solidFill>
                  <a:srgbClr val="5E5E5E"/>
                </a:solidFill>
              </a:defRPr>
            </a:lvl1pPr>
          </a:lstStyle>
          <a:p>
            <a:pPr/>
            <a:r>
              <a:t>Notes and caveats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24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25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26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M"/>
          <p:cNvSpPr/>
          <p:nvPr/>
        </p:nvSpPr>
        <p:spPr>
          <a:xfrm>
            <a:off x="675720" y="4927234"/>
            <a:ext cx="1015461" cy="951823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  <a:alpha val="5051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sp>
        <p:nvSpPr>
          <p:cNvPr id="532" name="BMI"/>
          <p:cNvSpPr/>
          <p:nvPr/>
        </p:nvSpPr>
        <p:spPr>
          <a:xfrm>
            <a:off x="3275950" y="2946488"/>
            <a:ext cx="1637384" cy="1180799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  <a:alpha val="5051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BMI</a:t>
            </a:r>
          </a:p>
        </p:txBody>
      </p:sp>
      <p:sp>
        <p:nvSpPr>
          <p:cNvPr id="533" name="CRP"/>
          <p:cNvSpPr/>
          <p:nvPr/>
        </p:nvSpPr>
        <p:spPr>
          <a:xfrm>
            <a:off x="3275950" y="4720241"/>
            <a:ext cx="1637384" cy="1180799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  <a:alpha val="5051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CRP</a:t>
            </a:r>
          </a:p>
        </p:txBody>
      </p:sp>
      <p:sp>
        <p:nvSpPr>
          <p:cNvPr id="534" name="AT"/>
          <p:cNvSpPr/>
          <p:nvPr/>
        </p:nvSpPr>
        <p:spPr>
          <a:xfrm>
            <a:off x="3275950" y="6679005"/>
            <a:ext cx="1637384" cy="1180799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  <a:alpha val="5051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AT</a:t>
            </a:r>
          </a:p>
        </p:txBody>
      </p:sp>
      <p:sp>
        <p:nvSpPr>
          <p:cNvPr id="535" name="Line"/>
          <p:cNvSpPr/>
          <p:nvPr/>
        </p:nvSpPr>
        <p:spPr>
          <a:xfrm flipV="1">
            <a:off x="1842077" y="4183289"/>
            <a:ext cx="1214966" cy="774766"/>
          </a:xfrm>
          <a:prstGeom prst="line">
            <a:avLst/>
          </a:prstGeom>
          <a:ln w="38100">
            <a:solidFill>
              <a:srgbClr val="000000">
                <a:alpha val="50514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6" name="Line"/>
          <p:cNvSpPr/>
          <p:nvPr/>
        </p:nvSpPr>
        <p:spPr>
          <a:xfrm>
            <a:off x="1842077" y="5403145"/>
            <a:ext cx="1210397" cy="1"/>
          </a:xfrm>
          <a:prstGeom prst="line">
            <a:avLst/>
          </a:prstGeom>
          <a:ln w="38100">
            <a:solidFill>
              <a:srgbClr val="000000">
                <a:alpha val="50514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7" name="Line"/>
          <p:cNvSpPr/>
          <p:nvPr/>
        </p:nvSpPr>
        <p:spPr>
          <a:xfrm>
            <a:off x="1846646" y="5848237"/>
            <a:ext cx="1214966" cy="774765"/>
          </a:xfrm>
          <a:prstGeom prst="line">
            <a:avLst/>
          </a:prstGeom>
          <a:ln w="38100">
            <a:solidFill>
              <a:srgbClr val="000000">
                <a:alpha val="50514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8" name="Line"/>
          <p:cNvSpPr/>
          <p:nvPr/>
        </p:nvSpPr>
        <p:spPr>
          <a:xfrm flipV="1">
            <a:off x="4094642" y="6076030"/>
            <a:ext cx="1" cy="427983"/>
          </a:xfrm>
          <a:prstGeom prst="line">
            <a:avLst/>
          </a:prstGeom>
          <a:ln w="38100">
            <a:solidFill>
              <a:srgbClr val="000000">
                <a:alpha val="50514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9" name="Line"/>
          <p:cNvSpPr/>
          <p:nvPr/>
        </p:nvSpPr>
        <p:spPr>
          <a:xfrm>
            <a:off x="4091214" y="4224655"/>
            <a:ext cx="1" cy="427982"/>
          </a:xfrm>
          <a:prstGeom prst="line">
            <a:avLst/>
          </a:prstGeom>
          <a:ln w="38100">
            <a:solidFill>
              <a:srgbClr val="000000">
                <a:alpha val="50514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0" name="Hypothesis 1:…"/>
          <p:cNvSpPr/>
          <p:nvPr/>
        </p:nvSpPr>
        <p:spPr>
          <a:xfrm>
            <a:off x="6819720" y="3007370"/>
            <a:ext cx="4838441" cy="4606540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b="1" sz="3200">
                <a:latin typeface="Graphik"/>
                <a:ea typeface="Graphik"/>
                <a:cs typeface="Graphik"/>
                <a:sym typeface="Graphik"/>
              </a:defRPr>
            </a:pPr>
            <a:r>
              <a:t>Hypothesis 1: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2800">
                <a:latin typeface="Graphik"/>
                <a:ea typeface="Graphik"/>
                <a:cs typeface="Graphik"/>
                <a:sym typeface="Graphik"/>
              </a:defRPr>
            </a:pPr>
            <a:r>
              <a:t>Has direct/indirect effects on BMI, CRP, AT</a:t>
            </a:r>
          </a:p>
        </p:txBody>
      </p:sp>
      <p:grpSp>
        <p:nvGrpSpPr>
          <p:cNvPr id="544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41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2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3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45" name="H1: CM effects on psycho-physiology"/>
          <p:cNvSpPr txBox="1"/>
          <p:nvPr>
            <p:ph type="title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1"/>
                </a:solidFill>
              </a:rPr>
              <a:t>H1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CM effects on psycho-physiology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58800" b="0"/>
          <a:stretch>
            <a:fillRect/>
          </a:stretch>
        </p:blipFill>
        <p:spPr>
          <a:xfrm>
            <a:off x="760001" y="2218101"/>
            <a:ext cx="5030588" cy="590134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Method:…"/>
          <p:cNvSpPr/>
          <p:nvPr/>
        </p:nvSpPr>
        <p:spPr>
          <a:xfrm>
            <a:off x="6819720" y="3007370"/>
            <a:ext cx="4838441" cy="4606540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b="1" sz="3200">
                <a:latin typeface="Graphik"/>
                <a:ea typeface="Graphik"/>
                <a:cs typeface="Graphik"/>
                <a:sym typeface="Graphik"/>
              </a:defRPr>
            </a:pPr>
            <a:r>
              <a:t>Method: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  <a:r>
              <a:t>Path model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704426" indent="-704426" algn="ctr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i="1" sz="3200">
                <a:latin typeface="Graphik"/>
                <a:ea typeface="Graphik"/>
                <a:cs typeface="Graphik"/>
                <a:sym typeface="Graphik"/>
              </a:defRPr>
            </a:pPr>
            <a:r>
              <a:t>Are these variables related?</a:t>
            </a:r>
          </a:p>
          <a:p>
            <a:pPr marL="704426" indent="-704426" algn="ctr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i="1" sz="3200">
                <a:latin typeface="Graphik"/>
                <a:ea typeface="Graphik"/>
                <a:cs typeface="Graphik"/>
                <a:sym typeface="Graphik"/>
              </a:defRPr>
            </a:pPr>
            <a:r>
              <a:t>How </a:t>
            </a:r>
            <a:r>
              <a:rPr b="1"/>
              <a:t>strong </a:t>
            </a:r>
            <a:r>
              <a:t>are these relationships?</a:t>
            </a:r>
          </a:p>
        </p:txBody>
      </p:sp>
      <p:grpSp>
        <p:nvGrpSpPr>
          <p:cNvPr id="552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49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50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51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53" name="H1: CM effects on psycho-phys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1"/>
                </a:solidFill>
              </a:rPr>
              <a:t>H1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CM effects on psycho-physiology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"/>
          <p:cNvSpPr/>
          <p:nvPr/>
        </p:nvSpPr>
        <p:spPr>
          <a:xfrm>
            <a:off x="889000" y="2142066"/>
            <a:ext cx="803805" cy="750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558" name="H1_imaging.png" descr="H1_imaging.png"/>
          <p:cNvPicPr>
            <a:picLocks noChangeAspect="1"/>
          </p:cNvPicPr>
          <p:nvPr/>
        </p:nvPicPr>
        <p:blipFill>
          <a:blip r:embed="rId3">
            <a:extLst/>
          </a:blip>
          <a:srcRect l="48489" t="0" r="0" b="0"/>
          <a:stretch>
            <a:fillRect/>
          </a:stretch>
        </p:blipFill>
        <p:spPr>
          <a:xfrm>
            <a:off x="957753" y="2381594"/>
            <a:ext cx="6117108" cy="6043350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Rectangle"/>
          <p:cNvSpPr/>
          <p:nvPr/>
        </p:nvSpPr>
        <p:spPr>
          <a:xfrm>
            <a:off x="889000" y="2142066"/>
            <a:ext cx="803805" cy="750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60" name="Results:…"/>
          <p:cNvSpPr/>
          <p:nvPr/>
        </p:nvSpPr>
        <p:spPr>
          <a:xfrm>
            <a:off x="7683320" y="3099932"/>
            <a:ext cx="4838441" cy="4606541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Results: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CM predicts greater BMI and AT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61" name="Rectangle"/>
          <p:cNvSpPr/>
          <p:nvPr/>
        </p:nvSpPr>
        <p:spPr>
          <a:xfrm>
            <a:off x="2133600" y="4875326"/>
            <a:ext cx="3338844" cy="9221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62" name="Rectangle"/>
          <p:cNvSpPr/>
          <p:nvPr/>
        </p:nvSpPr>
        <p:spPr>
          <a:xfrm>
            <a:off x="5003800" y="3427526"/>
            <a:ext cx="1862138" cy="9221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63" name="Rectangle"/>
          <p:cNvSpPr/>
          <p:nvPr/>
        </p:nvSpPr>
        <p:spPr>
          <a:xfrm>
            <a:off x="5003800" y="6043726"/>
            <a:ext cx="1862138" cy="9221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64" name="Rectangle"/>
          <p:cNvSpPr/>
          <p:nvPr/>
        </p:nvSpPr>
        <p:spPr>
          <a:xfrm>
            <a:off x="4580466" y="3341843"/>
            <a:ext cx="1299767" cy="38445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56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65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6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6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69" name="H1: CM effects on psycho-phys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1"/>
                </a:solidFill>
              </a:rPr>
              <a:t>H1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CM effects on psycho-physiology</a:t>
            </a:r>
          </a:p>
        </p:txBody>
      </p:sp>
      <p:sp>
        <p:nvSpPr>
          <p:cNvPr id="570" name="Rectangle"/>
          <p:cNvSpPr/>
          <p:nvPr/>
        </p:nvSpPr>
        <p:spPr>
          <a:xfrm>
            <a:off x="1816100" y="2822787"/>
            <a:ext cx="1836738" cy="1793578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"/>
          <p:cNvSpPr/>
          <p:nvPr/>
        </p:nvSpPr>
        <p:spPr>
          <a:xfrm>
            <a:off x="889000" y="2142066"/>
            <a:ext cx="803805" cy="750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575" name="H1_imaging.png" descr="H1_imaging.png"/>
          <p:cNvPicPr>
            <a:picLocks noChangeAspect="1"/>
          </p:cNvPicPr>
          <p:nvPr/>
        </p:nvPicPr>
        <p:blipFill>
          <a:blip r:embed="rId2">
            <a:extLst/>
          </a:blip>
          <a:srcRect l="48489" t="0" r="0" b="0"/>
          <a:stretch>
            <a:fillRect/>
          </a:stretch>
        </p:blipFill>
        <p:spPr>
          <a:xfrm>
            <a:off x="957753" y="2381594"/>
            <a:ext cx="6117108" cy="604335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Rectangle"/>
          <p:cNvSpPr/>
          <p:nvPr/>
        </p:nvSpPr>
        <p:spPr>
          <a:xfrm>
            <a:off x="581598" y="5802252"/>
            <a:ext cx="7264856" cy="2849186"/>
          </a:xfrm>
          <a:prstGeom prst="rect">
            <a:avLst/>
          </a:prstGeom>
          <a:solidFill>
            <a:srgbClr val="FFFFFF">
              <a:alpha val="6375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77" name="Rectangle"/>
          <p:cNvSpPr/>
          <p:nvPr/>
        </p:nvSpPr>
        <p:spPr>
          <a:xfrm>
            <a:off x="876951" y="1788372"/>
            <a:ext cx="7264856" cy="3011339"/>
          </a:xfrm>
          <a:prstGeom prst="rect">
            <a:avLst/>
          </a:prstGeom>
          <a:solidFill>
            <a:srgbClr val="FFFFFF">
              <a:alpha val="6352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78" name="Rectangle"/>
          <p:cNvSpPr/>
          <p:nvPr/>
        </p:nvSpPr>
        <p:spPr>
          <a:xfrm>
            <a:off x="889000" y="2142066"/>
            <a:ext cx="803805" cy="750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79" name="Results:…"/>
          <p:cNvSpPr/>
          <p:nvPr/>
        </p:nvSpPr>
        <p:spPr>
          <a:xfrm>
            <a:off x="7683320" y="3099932"/>
            <a:ext cx="4838441" cy="4606541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Results: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CM predicts greater BMI and AT</a:t>
            </a: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Does </a:t>
            </a:r>
            <a:r>
              <a:rPr b="1"/>
              <a:t>not</a:t>
            </a:r>
            <a:r>
              <a:t> predict </a:t>
            </a:r>
            <a:r>
              <a:rPr i="1"/>
              <a:t>inflammation</a:t>
            </a:r>
          </a:p>
        </p:txBody>
      </p:sp>
      <p:sp>
        <p:nvSpPr>
          <p:cNvPr id="580" name="Rectangle"/>
          <p:cNvSpPr/>
          <p:nvPr/>
        </p:nvSpPr>
        <p:spPr>
          <a:xfrm>
            <a:off x="4394200" y="3223310"/>
            <a:ext cx="2369476" cy="1566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81" name="Rectangle"/>
          <p:cNvSpPr/>
          <p:nvPr/>
        </p:nvSpPr>
        <p:spPr>
          <a:xfrm>
            <a:off x="4690533" y="5754843"/>
            <a:ext cx="2369477" cy="15667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585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82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83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84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86" name="H1: CM effects on psycho-phys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1"/>
                </a:solidFill>
              </a:rPr>
              <a:t>H1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CM effects on psycho-physiology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H1_imaging.png" descr="H1_imaging.png"/>
          <p:cNvPicPr>
            <a:picLocks noChangeAspect="1"/>
          </p:cNvPicPr>
          <p:nvPr/>
        </p:nvPicPr>
        <p:blipFill>
          <a:blip r:embed="rId2">
            <a:extLst/>
          </a:blip>
          <a:srcRect l="48489" t="0" r="0" b="0"/>
          <a:stretch>
            <a:fillRect/>
          </a:stretch>
        </p:blipFill>
        <p:spPr>
          <a:xfrm>
            <a:off x="957753" y="2381594"/>
            <a:ext cx="6117108" cy="6043350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Rectangle"/>
          <p:cNvSpPr/>
          <p:nvPr/>
        </p:nvSpPr>
        <p:spPr>
          <a:xfrm>
            <a:off x="2033907" y="4819002"/>
            <a:ext cx="2323949" cy="1168401"/>
          </a:xfrm>
          <a:prstGeom prst="rect">
            <a:avLst/>
          </a:prstGeom>
          <a:solidFill>
            <a:srgbClr val="FFFFFF">
              <a:alpha val="7542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90" name="Rectangle"/>
          <p:cNvSpPr/>
          <p:nvPr/>
        </p:nvSpPr>
        <p:spPr>
          <a:xfrm>
            <a:off x="990600" y="2396066"/>
            <a:ext cx="803805" cy="750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91" name="Results:…"/>
          <p:cNvSpPr/>
          <p:nvPr/>
        </p:nvSpPr>
        <p:spPr>
          <a:xfrm>
            <a:off x="7683320" y="3099932"/>
            <a:ext cx="4838441" cy="4606541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Results: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CM predicts greater BMI and AT</a:t>
            </a: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Does not predict </a:t>
            </a:r>
            <a:r>
              <a:rPr i="1"/>
              <a:t>inflammation</a:t>
            </a: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Inflammation - predicted by greater trauma and metabolic disfunction.</a:t>
            </a:r>
          </a:p>
        </p:txBody>
      </p:sp>
      <p:grpSp>
        <p:nvGrpSpPr>
          <p:cNvPr id="595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592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93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alpha val="3517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94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96" name="H1: CM effects on psycho-phys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1"/>
                </a:solidFill>
              </a:rPr>
              <a:t>H1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CM effects on psycho-physiology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777" y="975719"/>
            <a:ext cx="12249246" cy="8166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7" name="Group"/>
          <p:cNvGrpSpPr/>
          <p:nvPr/>
        </p:nvGrpSpPr>
        <p:grpSpPr>
          <a:xfrm>
            <a:off x="2629156" y="2393693"/>
            <a:ext cx="9181588" cy="5626614"/>
            <a:chOff x="0" y="0"/>
            <a:chExt cx="9181586" cy="5626612"/>
          </a:xfrm>
        </p:grpSpPr>
        <p:sp>
          <p:nvSpPr>
            <p:cNvPr id="599" name="Virus"/>
            <p:cNvSpPr/>
            <p:nvPr/>
          </p:nvSpPr>
          <p:spPr>
            <a:xfrm>
              <a:off x="5054600" y="6477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0" name="Virus"/>
            <p:cNvSpPr/>
            <p:nvPr/>
          </p:nvSpPr>
          <p:spPr>
            <a:xfrm>
              <a:off x="0" y="26035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1" name="Virus"/>
            <p:cNvSpPr/>
            <p:nvPr/>
          </p:nvSpPr>
          <p:spPr>
            <a:xfrm>
              <a:off x="7912100" y="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2" name="Virus"/>
            <p:cNvSpPr/>
            <p:nvPr/>
          </p:nvSpPr>
          <p:spPr>
            <a:xfrm>
              <a:off x="1879600" y="2286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3" name="Virus"/>
            <p:cNvSpPr/>
            <p:nvPr/>
          </p:nvSpPr>
          <p:spPr>
            <a:xfrm>
              <a:off x="1752600" y="43561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4" name="Virus"/>
            <p:cNvSpPr/>
            <p:nvPr/>
          </p:nvSpPr>
          <p:spPr>
            <a:xfrm>
              <a:off x="6908800" y="42164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5" name="Virus"/>
            <p:cNvSpPr/>
            <p:nvPr/>
          </p:nvSpPr>
          <p:spPr>
            <a:xfrm>
              <a:off x="4826000" y="33909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06" name="Virus"/>
            <p:cNvSpPr/>
            <p:nvPr/>
          </p:nvSpPr>
          <p:spPr>
            <a:xfrm>
              <a:off x="2743200" y="22987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sp>
        <p:nvSpPr>
          <p:cNvPr id="608" name="Makki et al., 2013, ISNR Inflammation"/>
          <p:cNvSpPr txBox="1"/>
          <p:nvPr/>
        </p:nvSpPr>
        <p:spPr>
          <a:xfrm>
            <a:off x="170353" y="9262319"/>
            <a:ext cx="325833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Makki et al., 2013, </a:t>
            </a:r>
            <a:r>
              <a:rPr i="1"/>
              <a:t>ISNR Inflammation</a:t>
            </a:r>
          </a:p>
        </p:txBody>
      </p:sp>
      <p:pic>
        <p:nvPicPr>
          <p:cNvPr id="60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508000"/>
            <a:ext cx="1066800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Rectangle"/>
          <p:cNvSpPr/>
          <p:nvPr/>
        </p:nvSpPr>
        <p:spPr>
          <a:xfrm>
            <a:off x="800100" y="1795660"/>
            <a:ext cx="472629" cy="547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1500" y="1092200"/>
            <a:ext cx="9321800" cy="730250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Rectangle"/>
          <p:cNvSpPr/>
          <p:nvPr/>
        </p:nvSpPr>
        <p:spPr>
          <a:xfrm>
            <a:off x="5219700" y="806450"/>
            <a:ext cx="6335564" cy="6804819"/>
          </a:xfrm>
          <a:prstGeom prst="rect">
            <a:avLst/>
          </a:prstGeom>
          <a:solidFill>
            <a:srgbClr val="FFFFFF">
              <a:alpha val="671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618" name="Group"/>
          <p:cNvGrpSpPr/>
          <p:nvPr/>
        </p:nvGrpSpPr>
        <p:grpSpPr>
          <a:xfrm>
            <a:off x="1676400" y="7512050"/>
            <a:ext cx="9978207" cy="1524000"/>
            <a:chOff x="0" y="0"/>
            <a:chExt cx="9978206" cy="1524000"/>
          </a:xfrm>
        </p:grpSpPr>
        <p:sp>
          <p:nvSpPr>
            <p:cNvPr id="616" name="Rectangle"/>
            <p:cNvSpPr/>
            <p:nvPr/>
          </p:nvSpPr>
          <p:spPr>
            <a:xfrm>
              <a:off x="0" y="254000"/>
              <a:ext cx="9652000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17" name="Rectangle"/>
            <p:cNvSpPr/>
            <p:nvPr/>
          </p:nvSpPr>
          <p:spPr>
            <a:xfrm>
              <a:off x="3443957" y="0"/>
              <a:ext cx="6534250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pic>
        <p:nvPicPr>
          <p:cNvPr id="61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171450"/>
            <a:ext cx="1193800" cy="360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Rectangle"/>
          <p:cNvSpPr/>
          <p:nvPr/>
        </p:nvSpPr>
        <p:spPr>
          <a:xfrm>
            <a:off x="901700" y="1579760"/>
            <a:ext cx="472629" cy="547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21" name="Rectangle"/>
          <p:cNvSpPr/>
          <p:nvPr/>
        </p:nvSpPr>
        <p:spPr>
          <a:xfrm>
            <a:off x="1320800" y="2183209"/>
            <a:ext cx="1193800" cy="4692105"/>
          </a:xfrm>
          <a:prstGeom prst="rect">
            <a:avLst/>
          </a:prstGeom>
          <a:solidFill>
            <a:srgbClr val="FFFFFF">
              <a:alpha val="8175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22" name="Nusslock &amp; Miller, 2016, Biol Psychiatry  (adapted figure)"/>
          <p:cNvSpPr txBox="1"/>
          <p:nvPr/>
        </p:nvSpPr>
        <p:spPr>
          <a:xfrm>
            <a:off x="250659" y="9113548"/>
            <a:ext cx="483613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Nusslock &amp; Miller, 2016,</a:t>
            </a:r>
            <a:r>
              <a:rPr i="1"/>
              <a:t> Biol Psychiatry</a:t>
            </a:r>
            <a:r>
              <a:t>  (adapted figure)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sp>
        <p:nvSpPr>
          <p:cNvPr id="627" name="Hypothesis 2:…"/>
          <p:cNvSpPr/>
          <p:nvPr/>
        </p:nvSpPr>
        <p:spPr>
          <a:xfrm>
            <a:off x="7751053" y="3200899"/>
            <a:ext cx="4838441" cy="4606541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b="1" sz="3200">
                <a:latin typeface="Graphik"/>
                <a:ea typeface="Graphik"/>
                <a:cs typeface="Graphik"/>
                <a:sym typeface="Graphik"/>
              </a:defRPr>
            </a:pPr>
            <a:r>
              <a:t>Hypothesis 2: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2800">
                <a:latin typeface="Graphik"/>
                <a:ea typeface="Graphik"/>
                <a:cs typeface="Graphik"/>
                <a:sym typeface="Graphik"/>
              </a:defRPr>
            </a:pPr>
            <a:r>
              <a:t>BMI, CRP, AT have direct effects on brain structure. </a:t>
            </a:r>
          </a:p>
        </p:txBody>
      </p:sp>
      <p:sp>
        <p:nvSpPr>
          <p:cNvPr id="628" name="BMI"/>
          <p:cNvSpPr/>
          <p:nvPr/>
        </p:nvSpPr>
        <p:spPr>
          <a:xfrm>
            <a:off x="1020732" y="2593705"/>
            <a:ext cx="1939850" cy="1398922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BMI</a:t>
            </a:r>
          </a:p>
        </p:txBody>
      </p:sp>
      <p:sp>
        <p:nvSpPr>
          <p:cNvPr id="629" name="CRP"/>
          <p:cNvSpPr/>
          <p:nvPr/>
        </p:nvSpPr>
        <p:spPr>
          <a:xfrm>
            <a:off x="1020732" y="4695115"/>
            <a:ext cx="1939850" cy="1398922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CRP</a:t>
            </a:r>
          </a:p>
        </p:txBody>
      </p:sp>
      <p:sp>
        <p:nvSpPr>
          <p:cNvPr id="630" name="AT"/>
          <p:cNvSpPr/>
          <p:nvPr/>
        </p:nvSpPr>
        <p:spPr>
          <a:xfrm>
            <a:off x="1020732" y="7015712"/>
            <a:ext cx="1939850" cy="1398922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3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AT</a:t>
            </a:r>
          </a:p>
        </p:txBody>
      </p:sp>
      <p:sp>
        <p:nvSpPr>
          <p:cNvPr id="631" name="Brain"/>
          <p:cNvSpPr/>
          <p:nvPr/>
        </p:nvSpPr>
        <p:spPr>
          <a:xfrm flipH="1">
            <a:off x="5064302" y="4912975"/>
            <a:ext cx="1939850" cy="1488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32" name="Line"/>
          <p:cNvSpPr/>
          <p:nvPr/>
        </p:nvSpPr>
        <p:spPr>
          <a:xfrm flipV="1">
            <a:off x="3219927" y="6241938"/>
            <a:ext cx="1439401" cy="917884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3" name="Line"/>
          <p:cNvSpPr/>
          <p:nvPr/>
        </p:nvSpPr>
        <p:spPr>
          <a:xfrm>
            <a:off x="3219927" y="3964644"/>
            <a:ext cx="1439401" cy="917884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4" name="Line"/>
          <p:cNvSpPr/>
          <p:nvPr/>
        </p:nvSpPr>
        <p:spPr>
          <a:xfrm>
            <a:off x="3219927" y="5562232"/>
            <a:ext cx="120304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63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635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3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3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ample: 20k subjec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Sample: </a:t>
            </a:r>
            <a:r>
              <a:t>20k subjects </a:t>
            </a:r>
          </a:p>
          <a:p>
            <a:pPr/>
            <a:r>
              <a:t>Grey matter morphology (macroscopic)</a:t>
            </a:r>
          </a:p>
          <a:p>
            <a:pPr lvl="1" marL="787399" indent="-393699">
              <a:defRPr sz="2400"/>
            </a:pPr>
            <a:r>
              <a:t>Cortical thickness</a:t>
            </a:r>
          </a:p>
          <a:p>
            <a:pPr lvl="1" marL="708659" indent="-314959"/>
            <a:r>
              <a:rPr sz="2400"/>
              <a:t>Subcortical volume </a:t>
            </a:r>
            <a:r>
              <a:t>  </a:t>
            </a:r>
          </a:p>
        </p:txBody>
      </p:sp>
      <p:sp>
        <p:nvSpPr>
          <p:cNvPr id="643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pic>
        <p:nvPicPr>
          <p:cNvPr id="6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0956" y="2666453"/>
            <a:ext cx="2781301" cy="133350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How do we measure the brain?"/>
          <p:cNvSpPr txBox="1"/>
          <p:nvPr/>
        </p:nvSpPr>
        <p:spPr>
          <a:xfrm>
            <a:off x="711200" y="1504879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solidFill>
                  <a:schemeClr val="accent4">
                    <a:hueOff val="-904334"/>
                    <a:lumOff val="2953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How do we measure the brain?</a:t>
            </a:r>
          </a:p>
        </p:txBody>
      </p:sp>
      <p:pic>
        <p:nvPicPr>
          <p:cNvPr id="64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12821" t="17140" r="18820" b="20547"/>
          <a:stretch>
            <a:fillRect/>
          </a:stretch>
        </p:blipFill>
        <p:spPr>
          <a:xfrm>
            <a:off x="7036395" y="5686089"/>
            <a:ext cx="4924149" cy="33672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647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48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49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6139" y="2500505"/>
            <a:ext cx="5572399" cy="5572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tethoscope"/>
          <p:cNvSpPr/>
          <p:nvPr/>
        </p:nvSpPr>
        <p:spPr>
          <a:xfrm>
            <a:off x="5968919" y="1469703"/>
            <a:ext cx="1258548" cy="1281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13" name="Sofa"/>
          <p:cNvSpPr/>
          <p:nvPr/>
        </p:nvSpPr>
        <p:spPr>
          <a:xfrm>
            <a:off x="9017504" y="3103513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14" name="Bank"/>
          <p:cNvSpPr/>
          <p:nvPr/>
        </p:nvSpPr>
        <p:spPr>
          <a:xfrm>
            <a:off x="2288015" y="3024049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2"/>
      <p:bldP build="whole" bldLvl="1" animBg="1" rev="0" advAuto="0" spid="214" grpId="1"/>
      <p:bldP build="whole" bldLvl="1" animBg="1" rev="0" advAuto="0" spid="213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50" y="2389741"/>
            <a:ext cx="11493500" cy="6311901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Line"/>
          <p:cNvSpPr/>
          <p:nvPr/>
        </p:nvSpPr>
        <p:spPr>
          <a:xfrm flipV="1">
            <a:off x="5776402" y="2659613"/>
            <a:ext cx="1721171" cy="963392"/>
          </a:xfrm>
          <a:prstGeom prst="line">
            <a:avLst/>
          </a:prstGeom>
          <a:ln w="635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4" name="Line"/>
          <p:cNvSpPr/>
          <p:nvPr/>
        </p:nvSpPr>
        <p:spPr>
          <a:xfrm>
            <a:off x="5776402" y="4701889"/>
            <a:ext cx="1721171" cy="1491742"/>
          </a:xfrm>
          <a:prstGeom prst="line">
            <a:avLst/>
          </a:prstGeom>
          <a:ln w="635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5" name="Rectangle"/>
          <p:cNvSpPr/>
          <p:nvPr/>
        </p:nvSpPr>
        <p:spPr>
          <a:xfrm>
            <a:off x="7462449" y="2633887"/>
            <a:ext cx="4829167" cy="3592932"/>
          </a:xfrm>
          <a:prstGeom prst="rect">
            <a:avLst/>
          </a:prstGeom>
          <a:ln w="762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56" name="Rectangle"/>
          <p:cNvSpPr/>
          <p:nvPr/>
        </p:nvSpPr>
        <p:spPr>
          <a:xfrm>
            <a:off x="4502256" y="3651293"/>
            <a:ext cx="1283166" cy="1092201"/>
          </a:xfrm>
          <a:prstGeom prst="rect">
            <a:avLst/>
          </a:prstGeom>
          <a:ln w="762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657" name="Sample &amp; methods"/>
          <p:cNvSpPr txBox="1"/>
          <p:nvPr>
            <p:ph type="title"/>
          </p:nvPr>
        </p:nvSpPr>
        <p:spPr>
          <a:xfrm>
            <a:off x="711200" y="397933"/>
            <a:ext cx="11582400" cy="1168401"/>
          </a:xfrm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sp>
        <p:nvSpPr>
          <p:cNvPr id="658" name="Meaning of MRI measurements"/>
          <p:cNvSpPr txBox="1"/>
          <p:nvPr/>
        </p:nvSpPr>
        <p:spPr>
          <a:xfrm>
            <a:off x="711200" y="1504879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solidFill>
                  <a:schemeClr val="accent4">
                    <a:hueOff val="-904334"/>
                    <a:lumOff val="2953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Meaning of MRI measurements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ample: 20k subjec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Sample: </a:t>
            </a:r>
            <a:r>
              <a:t>20k subjects </a:t>
            </a:r>
          </a:p>
          <a:p>
            <a:pPr lvl="1"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Adults</a:t>
            </a:r>
            <a:r>
              <a:t>: ages ~ 40-70</a:t>
            </a:r>
          </a:p>
          <a:p>
            <a:pPr/>
            <a:r>
              <a:t>Grey matter morphology (macroscopic)</a:t>
            </a:r>
          </a:p>
          <a:p>
            <a:pPr lvl="1" marL="787399" indent="-393699">
              <a:defRPr sz="2400"/>
            </a:pPr>
            <a:r>
              <a:t>Cortical thickness</a:t>
            </a:r>
          </a:p>
          <a:p>
            <a:pPr lvl="1" marL="708659" indent="-314959"/>
            <a:r>
              <a:rPr sz="2400"/>
              <a:t>Subcortical volume </a:t>
            </a:r>
            <a:r>
              <a:t>  </a:t>
            </a:r>
          </a:p>
          <a:p>
            <a:pPr/>
            <a:r>
              <a:t>Number of brain regions</a:t>
            </a:r>
          </a:p>
          <a:p>
            <a:pPr lvl="1" marL="787399" indent="-393699">
              <a:defRPr sz="2000"/>
            </a:pPr>
            <a:r>
              <a:t>180 cortex</a:t>
            </a:r>
          </a:p>
          <a:p>
            <a:pPr lvl="1" marL="787399" indent="-393699">
              <a:defRPr sz="2000"/>
            </a:pPr>
            <a:r>
              <a:t>7 subcortex</a:t>
            </a:r>
          </a:p>
        </p:txBody>
      </p:sp>
      <p:sp>
        <p:nvSpPr>
          <p:cNvPr id="663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sp>
        <p:nvSpPr>
          <p:cNvPr id="664" name="How do we measure the brain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4">
                    <a:hueOff val="-904334"/>
                    <a:lumOff val="2953"/>
                  </a:schemeClr>
                </a:solidFill>
              </a:defRPr>
            </a:lvl1pPr>
          </a:lstStyle>
          <a:p>
            <a:pPr/>
            <a:r>
              <a:t>How do we measure the brain?</a:t>
            </a:r>
          </a:p>
        </p:txBody>
      </p:sp>
      <p:pic>
        <p:nvPicPr>
          <p:cNvPr id="6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4293" y="2344871"/>
            <a:ext cx="3673864" cy="176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8397" y="5333039"/>
            <a:ext cx="3225801" cy="2476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0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667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68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69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ample &amp;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Sample &amp; methods</a:t>
            </a:r>
          </a:p>
        </p:txBody>
      </p:sp>
      <p:sp>
        <p:nvSpPr>
          <p:cNvPr id="673" name="How do we relate variables to the brain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4">
                    <a:hueOff val="-904334"/>
                    <a:lumOff val="2953"/>
                  </a:schemeClr>
                </a:solidFill>
              </a:defRPr>
            </a:lvl1pPr>
          </a:lstStyle>
          <a:p>
            <a:pPr/>
            <a:r>
              <a:t>How do we relate variables to the brain?</a:t>
            </a:r>
          </a:p>
        </p:txBody>
      </p:sp>
      <p:pic>
        <p:nvPicPr>
          <p:cNvPr id="67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128" y="4133624"/>
            <a:ext cx="3225801" cy="2476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675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7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7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679" name="Line"/>
          <p:cNvSpPr/>
          <p:nvPr/>
        </p:nvSpPr>
        <p:spPr>
          <a:xfrm>
            <a:off x="3235263" y="4499986"/>
            <a:ext cx="12276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0" name="`"/>
          <p:cNvSpPr/>
          <p:nvPr/>
        </p:nvSpPr>
        <p:spPr>
          <a:xfrm>
            <a:off x="2683511" y="4202400"/>
            <a:ext cx="560325" cy="592837"/>
          </a:xfrm>
          <a:prstGeom prst="ellipse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681" name="CT ( )"/>
          <p:cNvSpPr txBox="1"/>
          <p:nvPr/>
        </p:nvSpPr>
        <p:spPr>
          <a:xfrm>
            <a:off x="4726114" y="2696221"/>
            <a:ext cx="2371731" cy="822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CT (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A</m:t>
                    </m:r>
                  </m:sub>
                </m:sSub>
              </m:oMath>
            </a14:m>
            <a:r>
              <a:t>)</a:t>
            </a:r>
            <a:endParaRPr>
              <a:solidFill>
                <a:srgbClr val="3E74D1"/>
              </a:solidFill>
            </a:endParaRPr>
          </a:p>
        </p:txBody>
      </p:sp>
      <p:sp>
        <p:nvSpPr>
          <p:cNvPr id="682" name="BMI ( )"/>
          <p:cNvSpPr txBox="1"/>
          <p:nvPr/>
        </p:nvSpPr>
        <p:spPr>
          <a:xfrm>
            <a:off x="8351201" y="2604726"/>
            <a:ext cx="1872948" cy="777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BMI (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3D73D1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)</a:t>
            </a:r>
            <a:endParaRPr>
              <a:solidFill>
                <a:srgbClr val="3E74D1"/>
              </a:solidFill>
            </a:endParaRPr>
          </a:p>
        </p:txBody>
      </p:sp>
      <p:grpSp>
        <p:nvGrpSpPr>
          <p:cNvPr id="697" name="Group"/>
          <p:cNvGrpSpPr/>
          <p:nvPr/>
        </p:nvGrpSpPr>
        <p:grpSpPr>
          <a:xfrm>
            <a:off x="4739447" y="3513499"/>
            <a:ext cx="672964" cy="3916955"/>
            <a:chOff x="0" y="0"/>
            <a:chExt cx="672962" cy="3916953"/>
          </a:xfrm>
        </p:grpSpPr>
        <p:sp>
          <p:nvSpPr>
            <p:cNvPr id="683" name="Rounded Rectangle"/>
            <p:cNvSpPr/>
            <p:nvPr/>
          </p:nvSpPr>
          <p:spPr>
            <a:xfrm>
              <a:off x="15991" y="12700"/>
              <a:ext cx="656972" cy="3904254"/>
            </a:xfrm>
            <a:prstGeom prst="roundRect">
              <a:avLst>
                <a:gd name="adj" fmla="val 28997"/>
              </a:avLst>
            </a:prstGeom>
            <a:solidFill>
              <a:srgbClr val="D5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>
              <a:off x="16624" y="591392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5" name="Line"/>
            <p:cNvSpPr/>
            <p:nvPr/>
          </p:nvSpPr>
          <p:spPr>
            <a:xfrm>
              <a:off x="16624" y="1160874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6" name="Line"/>
            <p:cNvSpPr/>
            <p:nvPr/>
          </p:nvSpPr>
          <p:spPr>
            <a:xfrm>
              <a:off x="0" y="1730356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7" name="Line"/>
            <p:cNvSpPr/>
            <p:nvPr/>
          </p:nvSpPr>
          <p:spPr>
            <a:xfrm>
              <a:off x="0" y="2299838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8" name="Line"/>
            <p:cNvSpPr/>
            <p:nvPr/>
          </p:nvSpPr>
          <p:spPr>
            <a:xfrm>
              <a:off x="16624" y="2869319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9" name="Line"/>
            <p:cNvSpPr/>
            <p:nvPr/>
          </p:nvSpPr>
          <p:spPr>
            <a:xfrm>
              <a:off x="0" y="3438801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90" name="1.5"/>
            <p:cNvSpPr txBox="1"/>
            <p:nvPr/>
          </p:nvSpPr>
          <p:spPr>
            <a:xfrm>
              <a:off x="88501" y="629817"/>
              <a:ext cx="405271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1.5</a:t>
              </a:r>
            </a:p>
          </p:txBody>
        </p:sp>
        <p:sp>
          <p:nvSpPr>
            <p:cNvPr id="691" name="1.3"/>
            <p:cNvSpPr txBox="1"/>
            <p:nvPr/>
          </p:nvSpPr>
          <p:spPr>
            <a:xfrm>
              <a:off x="109571" y="1199298"/>
              <a:ext cx="409004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1.3</a:t>
              </a:r>
            </a:p>
          </p:txBody>
        </p:sp>
        <p:sp>
          <p:nvSpPr>
            <p:cNvPr id="692" name="1.9"/>
            <p:cNvSpPr txBox="1"/>
            <p:nvPr/>
          </p:nvSpPr>
          <p:spPr>
            <a:xfrm>
              <a:off x="139975" y="1768780"/>
              <a:ext cx="424739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1.9</a:t>
              </a:r>
            </a:p>
          </p:txBody>
        </p:sp>
        <p:sp>
          <p:nvSpPr>
            <p:cNvPr id="693" name="1.5"/>
            <p:cNvSpPr txBox="1"/>
            <p:nvPr/>
          </p:nvSpPr>
          <p:spPr>
            <a:xfrm>
              <a:off x="139975" y="2338262"/>
              <a:ext cx="405270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1.5</a:t>
              </a:r>
            </a:p>
          </p:txBody>
        </p:sp>
        <p:sp>
          <p:nvSpPr>
            <p:cNvPr id="694" name="1.7"/>
            <p:cNvSpPr txBox="1"/>
            <p:nvPr/>
          </p:nvSpPr>
          <p:spPr>
            <a:xfrm>
              <a:off x="141842" y="2907743"/>
              <a:ext cx="399670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1.7</a:t>
              </a:r>
            </a:p>
          </p:txBody>
        </p:sp>
        <p:sp>
          <p:nvSpPr>
            <p:cNvPr id="695" name="…"/>
            <p:cNvSpPr txBox="1"/>
            <p:nvPr/>
          </p:nvSpPr>
          <p:spPr>
            <a:xfrm>
              <a:off x="186514" y="0"/>
              <a:ext cx="315926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696" name="…"/>
            <p:cNvSpPr txBox="1"/>
            <p:nvPr/>
          </p:nvSpPr>
          <p:spPr>
            <a:xfrm>
              <a:off x="194381" y="3285230"/>
              <a:ext cx="315927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</p:grpSp>
      <p:grpSp>
        <p:nvGrpSpPr>
          <p:cNvPr id="712" name="Group"/>
          <p:cNvGrpSpPr/>
          <p:nvPr/>
        </p:nvGrpSpPr>
        <p:grpSpPr>
          <a:xfrm>
            <a:off x="8669405" y="3413398"/>
            <a:ext cx="672963" cy="3916954"/>
            <a:chOff x="0" y="0"/>
            <a:chExt cx="672962" cy="3916953"/>
          </a:xfrm>
        </p:grpSpPr>
        <p:sp>
          <p:nvSpPr>
            <p:cNvPr id="698" name="Rounded Rectangle"/>
            <p:cNvSpPr/>
            <p:nvPr/>
          </p:nvSpPr>
          <p:spPr>
            <a:xfrm>
              <a:off x="15991" y="12700"/>
              <a:ext cx="656972" cy="3904254"/>
            </a:xfrm>
            <a:prstGeom prst="roundRect">
              <a:avLst>
                <a:gd name="adj" fmla="val 28997"/>
              </a:avLst>
            </a:prstGeom>
            <a:solidFill>
              <a:srgbClr val="D5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699" name="Line"/>
            <p:cNvSpPr/>
            <p:nvPr/>
          </p:nvSpPr>
          <p:spPr>
            <a:xfrm>
              <a:off x="16624" y="591392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0" name="Line"/>
            <p:cNvSpPr/>
            <p:nvPr/>
          </p:nvSpPr>
          <p:spPr>
            <a:xfrm>
              <a:off x="16624" y="1160874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1" name="Line"/>
            <p:cNvSpPr/>
            <p:nvPr/>
          </p:nvSpPr>
          <p:spPr>
            <a:xfrm>
              <a:off x="0" y="1730356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2" name="Line"/>
            <p:cNvSpPr/>
            <p:nvPr/>
          </p:nvSpPr>
          <p:spPr>
            <a:xfrm>
              <a:off x="0" y="2299838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3" name="Line"/>
            <p:cNvSpPr/>
            <p:nvPr/>
          </p:nvSpPr>
          <p:spPr>
            <a:xfrm>
              <a:off x="16624" y="2869319"/>
              <a:ext cx="6557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4" name="Line"/>
            <p:cNvSpPr/>
            <p:nvPr/>
          </p:nvSpPr>
          <p:spPr>
            <a:xfrm>
              <a:off x="0" y="3438801"/>
              <a:ext cx="6557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5" name="24"/>
            <p:cNvSpPr txBox="1"/>
            <p:nvPr/>
          </p:nvSpPr>
          <p:spPr>
            <a:xfrm>
              <a:off x="88501" y="629817"/>
              <a:ext cx="387402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24</a:t>
              </a:r>
            </a:p>
          </p:txBody>
        </p:sp>
        <p:sp>
          <p:nvSpPr>
            <p:cNvPr id="706" name="30"/>
            <p:cNvSpPr txBox="1"/>
            <p:nvPr/>
          </p:nvSpPr>
          <p:spPr>
            <a:xfrm>
              <a:off x="109571" y="1199298"/>
              <a:ext cx="404204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30</a:t>
              </a:r>
            </a:p>
          </p:txBody>
        </p:sp>
        <p:sp>
          <p:nvSpPr>
            <p:cNvPr id="707" name="27"/>
            <p:cNvSpPr txBox="1"/>
            <p:nvPr/>
          </p:nvSpPr>
          <p:spPr>
            <a:xfrm>
              <a:off x="139975" y="1768780"/>
              <a:ext cx="360465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27</a:t>
              </a:r>
            </a:p>
          </p:txBody>
        </p:sp>
        <p:sp>
          <p:nvSpPr>
            <p:cNvPr id="708" name="38"/>
            <p:cNvSpPr txBox="1"/>
            <p:nvPr/>
          </p:nvSpPr>
          <p:spPr>
            <a:xfrm>
              <a:off x="139975" y="2338262"/>
              <a:ext cx="381801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38</a:t>
              </a:r>
            </a:p>
          </p:txBody>
        </p:sp>
        <p:sp>
          <p:nvSpPr>
            <p:cNvPr id="709" name="25"/>
            <p:cNvSpPr txBox="1"/>
            <p:nvPr/>
          </p:nvSpPr>
          <p:spPr>
            <a:xfrm>
              <a:off x="141842" y="2907743"/>
              <a:ext cx="364732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25</a:t>
              </a:r>
            </a:p>
          </p:txBody>
        </p:sp>
        <p:sp>
          <p:nvSpPr>
            <p:cNvPr id="710" name="…"/>
            <p:cNvSpPr txBox="1"/>
            <p:nvPr/>
          </p:nvSpPr>
          <p:spPr>
            <a:xfrm>
              <a:off x="186514" y="0"/>
              <a:ext cx="315926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711" name="…"/>
            <p:cNvSpPr txBox="1"/>
            <p:nvPr/>
          </p:nvSpPr>
          <p:spPr>
            <a:xfrm>
              <a:off x="194381" y="3285230"/>
              <a:ext cx="315927" cy="49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…</a:t>
              </a:r>
            </a:p>
          </p:txBody>
        </p:sp>
      </p:grpSp>
      <p:sp>
        <p:nvSpPr>
          <p:cNvPr id="713" name="Text"/>
          <p:cNvSpPr txBox="1"/>
          <p:nvPr/>
        </p:nvSpPr>
        <p:spPr>
          <a:xfrm>
            <a:off x="6164086" y="4805448"/>
            <a:ext cx="924712" cy="77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5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b>
                    <m:e>
                      <m:r>
                        <a:rPr xmlns:a="http://schemas.openxmlformats.org/drawingml/2006/main" sz="35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</a:p>
        </p:txBody>
      </p:sp>
      <p:sp>
        <p:nvSpPr>
          <p:cNvPr id="714" name="="/>
          <p:cNvSpPr txBox="1"/>
          <p:nvPr/>
        </p:nvSpPr>
        <p:spPr>
          <a:xfrm>
            <a:off x="5673873" y="4859429"/>
            <a:ext cx="412624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= </a:t>
            </a:r>
          </a:p>
        </p:txBody>
      </p:sp>
      <p:sp>
        <p:nvSpPr>
          <p:cNvPr id="715" name="Text"/>
          <p:cNvSpPr txBox="1"/>
          <p:nvPr/>
        </p:nvSpPr>
        <p:spPr>
          <a:xfrm>
            <a:off x="8112433" y="4805448"/>
            <a:ext cx="486299" cy="77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500" i="1">
                          <a:solidFill>
                            <a:srgbClr val="3D73D1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3D73D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>
              <a:solidFill>
                <a:srgbClr val="3E74D1"/>
              </a:solidFill>
            </a:endParaRPr>
          </a:p>
        </p:txBody>
      </p:sp>
      <p:sp>
        <p:nvSpPr>
          <p:cNvPr id="716" name="+"/>
          <p:cNvSpPr txBox="1"/>
          <p:nvPr/>
        </p:nvSpPr>
        <p:spPr>
          <a:xfrm>
            <a:off x="7404527" y="4764814"/>
            <a:ext cx="392177" cy="85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17" name="+"/>
          <p:cNvSpPr txBox="1"/>
          <p:nvPr/>
        </p:nvSpPr>
        <p:spPr>
          <a:xfrm>
            <a:off x="9788820" y="4764814"/>
            <a:ext cx="392177" cy="85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18" name="Noise &amp; confounds"/>
          <p:cNvSpPr txBox="1"/>
          <p:nvPr/>
        </p:nvSpPr>
        <p:spPr>
          <a:xfrm>
            <a:off x="10385157" y="4779864"/>
            <a:ext cx="2061931" cy="118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/>
            <a:r>
              <a:t>Noise &amp; confounds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22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23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24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525" y="2130868"/>
            <a:ext cx="4181658" cy="280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997" y="2464114"/>
            <a:ext cx="3522910" cy="308961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Line"/>
          <p:cNvSpPr/>
          <p:nvPr/>
        </p:nvSpPr>
        <p:spPr>
          <a:xfrm>
            <a:off x="4542861" y="2764058"/>
            <a:ext cx="1977261" cy="3168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9" name="`"/>
          <p:cNvSpPr/>
          <p:nvPr/>
        </p:nvSpPr>
        <p:spPr>
          <a:xfrm>
            <a:off x="4097560" y="2471960"/>
            <a:ext cx="429028" cy="434762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730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sp>
        <p:nvSpPr>
          <p:cNvPr id="731" name="`"/>
          <p:cNvSpPr/>
          <p:nvPr/>
        </p:nvSpPr>
        <p:spPr>
          <a:xfrm>
            <a:off x="9202960" y="3264074"/>
            <a:ext cx="328717" cy="315748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732" name="Line"/>
          <p:cNvSpPr/>
          <p:nvPr/>
        </p:nvSpPr>
        <p:spPr>
          <a:xfrm flipV="1">
            <a:off x="9521260" y="2722053"/>
            <a:ext cx="638285" cy="63828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3" name="Single subject’s data"/>
          <p:cNvSpPr txBox="1"/>
          <p:nvPr/>
        </p:nvSpPr>
        <p:spPr>
          <a:xfrm>
            <a:off x="10331577" y="2341424"/>
            <a:ext cx="2562607" cy="49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Single subject’s data</a:t>
            </a:r>
          </a:p>
        </p:txBody>
      </p:sp>
      <p:sp>
        <p:nvSpPr>
          <p:cNvPr id="734" name="Cortical thickness (CT)…"/>
          <p:cNvSpPr txBox="1"/>
          <p:nvPr/>
        </p:nvSpPr>
        <p:spPr>
          <a:xfrm>
            <a:off x="928708" y="6233256"/>
            <a:ext cx="4149472" cy="220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Cortical thickness (CT)</a:t>
            </a:r>
          </a:p>
          <a:p>
            <a:pPr marL="393700" indent="-393700">
              <a:buSzPct val="175000"/>
              <a:buChar char="-"/>
            </a:pPr>
            <a:r>
              <a:rPr>
                <a:solidFill>
                  <a:schemeClr val="accent1"/>
                </a:solidFill>
              </a:rPr>
              <a:t>Increase</a:t>
            </a:r>
          </a:p>
          <a:p>
            <a:pPr marL="393700" indent="-393700">
              <a:buSzPct val="175000"/>
              <a:buChar char="-"/>
            </a:pPr>
            <a:r>
              <a:rPr>
                <a:solidFill>
                  <a:schemeClr val="accent5"/>
                </a:solidFill>
              </a:rPr>
              <a:t>Decrease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3" grpId="6"/>
      <p:bldP build="whole" bldLvl="1" animBg="1" rev="0" advAuto="0" spid="731" grpId="4"/>
      <p:bldP build="whole" bldLvl="1" animBg="1" rev="0" advAuto="0" spid="727" grpId="3"/>
      <p:bldP build="whole" bldLvl="1" animBg="1" rev="0" advAuto="0" spid="734" grpId="7"/>
      <p:bldP build="whole" bldLvl="1" animBg="1" rev="0" advAuto="0" spid="729" grpId="1"/>
      <p:bldP build="whole" bldLvl="1" animBg="1" rev="0" advAuto="0" spid="728" grpId="2"/>
      <p:bldP build="whole" bldLvl="1" animBg="1" rev="0" advAuto="0" spid="732" grpId="5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36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37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38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40" name="Immune and metabolic variables have surprisingly similar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74344">
              <a:defRPr spc="-32" sz="3248"/>
            </a:pPr>
            <a:r>
              <a:t>Immune and metabolic variables have surprisingly </a:t>
            </a:r>
            <a:r>
              <a:rPr i="1"/>
              <a:t>similar</a:t>
            </a:r>
            <a:r>
              <a:t> effects</a:t>
            </a:r>
          </a:p>
        </p:txBody>
      </p:sp>
      <p:pic>
        <p:nvPicPr>
          <p:cNvPr id="74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045" y="5167569"/>
            <a:ext cx="3252746" cy="220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735" y="2114000"/>
            <a:ext cx="3489366" cy="2339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46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47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48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50" name="pasted-movie.png" descr="pasted-movie.png"/>
          <p:cNvPicPr>
            <a:picLocks noChangeAspect="1"/>
          </p:cNvPicPr>
          <p:nvPr/>
        </p:nvPicPr>
        <p:blipFill>
          <a:blip r:embed="rId3">
            <a:alphaModFix amt="50308"/>
            <a:extLst/>
          </a:blip>
          <a:stretch>
            <a:fillRect/>
          </a:stretch>
        </p:blipFill>
        <p:spPr>
          <a:xfrm rot="16200000">
            <a:off x="1758045" y="2906969"/>
            <a:ext cx="3252746" cy="220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pasted-movie.png" descr="pasted-movie.png"/>
          <p:cNvPicPr>
            <a:picLocks noChangeAspect="1"/>
          </p:cNvPicPr>
          <p:nvPr/>
        </p:nvPicPr>
        <p:blipFill>
          <a:blip r:embed="rId4">
            <a:alphaModFix amt="59394"/>
            <a:extLst/>
          </a:blip>
          <a:stretch>
            <a:fillRect/>
          </a:stretch>
        </p:blipFill>
        <p:spPr>
          <a:xfrm>
            <a:off x="5602135" y="6739394"/>
            <a:ext cx="3030970" cy="2032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4648" y="2291382"/>
            <a:ext cx="3988753" cy="4306582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Immune and metabolic variables have surprisingly similar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74344">
              <a:defRPr spc="-32" sz="3248"/>
            </a:pPr>
            <a:r>
              <a:t>Immune and metabolic variables have surprisingly </a:t>
            </a:r>
            <a:r>
              <a:rPr i="1"/>
              <a:t>similar</a:t>
            </a:r>
            <a:r>
              <a:t>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57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58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59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045" y="5167569"/>
            <a:ext cx="3252746" cy="220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735" y="2114000"/>
            <a:ext cx="3489366" cy="2339927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Results:…"/>
          <p:cNvSpPr/>
          <p:nvPr/>
        </p:nvSpPr>
        <p:spPr>
          <a:xfrm>
            <a:off x="7657920" y="1923545"/>
            <a:ext cx="4422714" cy="3579136"/>
          </a:xfrm>
          <a:prstGeom prst="roundRect">
            <a:avLst>
              <a:gd name="adj" fmla="val 17485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Results: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723900" indent="-698500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BMI and CRP have similar cortical patterns</a:t>
            </a:r>
          </a:p>
        </p:txBody>
      </p:sp>
      <p:sp>
        <p:nvSpPr>
          <p:cNvPr id="764" name="Implication…"/>
          <p:cNvSpPr/>
          <p:nvPr/>
        </p:nvSpPr>
        <p:spPr>
          <a:xfrm>
            <a:off x="7518220" y="5864125"/>
            <a:ext cx="4422714" cy="2943292"/>
          </a:xfrm>
          <a:prstGeom prst="roundRect">
            <a:avLst>
              <a:gd name="adj" fmla="val 20245"/>
            </a:avLst>
          </a:prstGeom>
          <a:solidFill>
            <a:schemeClr val="accent3">
              <a:hueOff val="605575"/>
              <a:satOff val="15655"/>
              <a:lumOff val="226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Implication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defTabSz="1130300">
              <a:lnSpc>
                <a:spcPct val="100000"/>
              </a:lnSpc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rPr b="1">
                <a:solidFill>
                  <a:srgbClr val="FFFFFF"/>
                </a:solidFill>
              </a:rPr>
              <a:t>Peripheral</a:t>
            </a:r>
            <a:r>
              <a:rPr b="1"/>
              <a:t> </a:t>
            </a:r>
            <a:r>
              <a:t>Immune and metabolic effects are not entirely independent on the brain </a:t>
            </a:r>
          </a:p>
        </p:txBody>
      </p:sp>
      <p:sp>
        <p:nvSpPr>
          <p:cNvPr id="765" name="Immune and metabolic variables have surprisingly similar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74344">
              <a:defRPr spc="-32" sz="3248"/>
            </a:pPr>
            <a:r>
              <a:t>Immune and metabolic variables have surprisingly </a:t>
            </a:r>
            <a:r>
              <a:rPr i="1"/>
              <a:t>similar</a:t>
            </a:r>
            <a:r>
              <a:t>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4" grpId="2"/>
      <p:bldP build="whole" bldLvl="1" animBg="1" rev="0" advAuto="0" spid="76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67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68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69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71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pic>
        <p:nvPicPr>
          <p:cNvPr id="772" name="pasted-movie.png" descr="pasted-movie.png"/>
          <p:cNvPicPr>
            <a:picLocks noChangeAspect="1"/>
          </p:cNvPicPr>
          <p:nvPr/>
        </p:nvPicPr>
        <p:blipFill>
          <a:blip r:embed="rId3">
            <a:alphaModFix amt="67215"/>
            <a:extLst/>
          </a:blip>
          <a:stretch>
            <a:fillRect/>
          </a:stretch>
        </p:blipFill>
        <p:spPr>
          <a:xfrm>
            <a:off x="678545" y="4211180"/>
            <a:ext cx="3086527" cy="208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pasted-movie.png" descr="pasted-movie.png"/>
          <p:cNvPicPr>
            <a:picLocks noChangeAspect="1"/>
          </p:cNvPicPr>
          <p:nvPr/>
        </p:nvPicPr>
        <p:blipFill>
          <a:blip r:embed="rId4">
            <a:alphaModFix amt="67215"/>
            <a:extLst/>
          </a:blip>
          <a:stretch>
            <a:fillRect/>
          </a:stretch>
        </p:blipFill>
        <p:spPr>
          <a:xfrm>
            <a:off x="678545" y="1796014"/>
            <a:ext cx="3252746" cy="218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454" y="6823562"/>
            <a:ext cx="3232928" cy="21812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7" name="Group"/>
          <p:cNvGrpSpPr/>
          <p:nvPr/>
        </p:nvGrpSpPr>
        <p:grpSpPr>
          <a:xfrm>
            <a:off x="5824959" y="3849732"/>
            <a:ext cx="4001711" cy="3117851"/>
            <a:chOff x="0" y="0"/>
            <a:chExt cx="4001710" cy="3117850"/>
          </a:xfrm>
        </p:grpSpPr>
        <p:pic>
          <p:nvPicPr>
            <p:cNvPr id="775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42007"/>
            <a:stretch>
              <a:fillRect/>
            </a:stretch>
          </p:blipFill>
          <p:spPr>
            <a:xfrm>
              <a:off x="0" y="0"/>
              <a:ext cx="3798711" cy="1564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6" name="Effects exclusive to sub-cortex"/>
            <p:cNvSpPr/>
            <p:nvPr/>
          </p:nvSpPr>
          <p:spPr>
            <a:xfrm>
              <a:off x="111207" y="3117850"/>
              <a:ext cx="389050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Effects exclusive to sub-cortex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7" grpId="2"/>
      <p:bldP build="whole" bldLvl="1" animBg="1" rev="0" advAuto="0" spid="77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777" y="975719"/>
            <a:ext cx="12249246" cy="8166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Group"/>
          <p:cNvGrpSpPr/>
          <p:nvPr/>
        </p:nvGrpSpPr>
        <p:grpSpPr>
          <a:xfrm>
            <a:off x="2629156" y="2393693"/>
            <a:ext cx="9181588" cy="5626614"/>
            <a:chOff x="0" y="0"/>
            <a:chExt cx="9181586" cy="5626612"/>
          </a:xfrm>
        </p:grpSpPr>
        <p:sp>
          <p:nvSpPr>
            <p:cNvPr id="782" name="Virus"/>
            <p:cNvSpPr/>
            <p:nvPr/>
          </p:nvSpPr>
          <p:spPr>
            <a:xfrm>
              <a:off x="5054600" y="6477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3" name="Virus"/>
            <p:cNvSpPr/>
            <p:nvPr/>
          </p:nvSpPr>
          <p:spPr>
            <a:xfrm>
              <a:off x="0" y="26035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4" name="Virus"/>
            <p:cNvSpPr/>
            <p:nvPr/>
          </p:nvSpPr>
          <p:spPr>
            <a:xfrm>
              <a:off x="7912100" y="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5" name="Virus"/>
            <p:cNvSpPr/>
            <p:nvPr/>
          </p:nvSpPr>
          <p:spPr>
            <a:xfrm>
              <a:off x="1879600" y="2286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6" name="Virus"/>
            <p:cNvSpPr/>
            <p:nvPr/>
          </p:nvSpPr>
          <p:spPr>
            <a:xfrm>
              <a:off x="1752600" y="43561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7" name="Virus"/>
            <p:cNvSpPr/>
            <p:nvPr/>
          </p:nvSpPr>
          <p:spPr>
            <a:xfrm>
              <a:off x="6908800" y="42164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8" name="Virus"/>
            <p:cNvSpPr/>
            <p:nvPr/>
          </p:nvSpPr>
          <p:spPr>
            <a:xfrm>
              <a:off x="4826000" y="33909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89" name="Virus"/>
            <p:cNvSpPr/>
            <p:nvPr/>
          </p:nvSpPr>
          <p:spPr>
            <a:xfrm>
              <a:off x="2743200" y="2298700"/>
              <a:ext cx="1269487" cy="127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8095" y="0"/>
                  </a:moveTo>
                  <a:cubicBezTo>
                    <a:pt x="8041" y="0"/>
                    <a:pt x="7982" y="6"/>
                    <a:pt x="7933" y="22"/>
                  </a:cubicBezTo>
                  <a:cubicBezTo>
                    <a:pt x="7745" y="70"/>
                    <a:pt x="7583" y="188"/>
                    <a:pt x="7480" y="361"/>
                  </a:cubicBezTo>
                  <a:cubicBezTo>
                    <a:pt x="7378" y="534"/>
                    <a:pt x="7353" y="728"/>
                    <a:pt x="7406" y="922"/>
                  </a:cubicBezTo>
                  <a:cubicBezTo>
                    <a:pt x="7455" y="1100"/>
                    <a:pt x="7568" y="1257"/>
                    <a:pt x="7730" y="1354"/>
                  </a:cubicBezTo>
                  <a:cubicBezTo>
                    <a:pt x="7853" y="1430"/>
                    <a:pt x="7939" y="1538"/>
                    <a:pt x="7987" y="1663"/>
                  </a:cubicBezTo>
                  <a:cubicBezTo>
                    <a:pt x="8106" y="1981"/>
                    <a:pt x="8214" y="2309"/>
                    <a:pt x="8305" y="2649"/>
                  </a:cubicBezTo>
                  <a:cubicBezTo>
                    <a:pt x="8386" y="2962"/>
                    <a:pt x="8457" y="3276"/>
                    <a:pt x="8511" y="3578"/>
                  </a:cubicBezTo>
                  <a:cubicBezTo>
                    <a:pt x="8564" y="3880"/>
                    <a:pt x="8397" y="4171"/>
                    <a:pt x="8117" y="4285"/>
                  </a:cubicBezTo>
                  <a:lnTo>
                    <a:pt x="8063" y="4317"/>
                  </a:lnTo>
                  <a:cubicBezTo>
                    <a:pt x="7982" y="4349"/>
                    <a:pt x="7897" y="4371"/>
                    <a:pt x="7810" y="4371"/>
                  </a:cubicBezTo>
                  <a:cubicBezTo>
                    <a:pt x="7595" y="4371"/>
                    <a:pt x="7390" y="4262"/>
                    <a:pt x="7277" y="4084"/>
                  </a:cubicBezTo>
                  <a:cubicBezTo>
                    <a:pt x="7244" y="4035"/>
                    <a:pt x="7211" y="3988"/>
                    <a:pt x="7184" y="3934"/>
                  </a:cubicBezTo>
                  <a:cubicBezTo>
                    <a:pt x="7173" y="3912"/>
                    <a:pt x="7163" y="3896"/>
                    <a:pt x="7152" y="3875"/>
                  </a:cubicBezTo>
                  <a:cubicBezTo>
                    <a:pt x="7077" y="3735"/>
                    <a:pt x="7055" y="3561"/>
                    <a:pt x="7103" y="3399"/>
                  </a:cubicBezTo>
                  <a:cubicBezTo>
                    <a:pt x="7157" y="3205"/>
                    <a:pt x="7132" y="2995"/>
                    <a:pt x="7029" y="2823"/>
                  </a:cubicBezTo>
                  <a:cubicBezTo>
                    <a:pt x="6905" y="2612"/>
                    <a:pt x="6652" y="2477"/>
                    <a:pt x="6388" y="2477"/>
                  </a:cubicBezTo>
                  <a:cubicBezTo>
                    <a:pt x="6264" y="2477"/>
                    <a:pt x="6150" y="2504"/>
                    <a:pt x="6048" y="2563"/>
                  </a:cubicBezTo>
                  <a:cubicBezTo>
                    <a:pt x="5876" y="2660"/>
                    <a:pt x="5752" y="2816"/>
                    <a:pt x="5698" y="3005"/>
                  </a:cubicBezTo>
                  <a:cubicBezTo>
                    <a:pt x="5644" y="3194"/>
                    <a:pt x="5672" y="3394"/>
                    <a:pt x="5769" y="3566"/>
                  </a:cubicBezTo>
                  <a:cubicBezTo>
                    <a:pt x="5866" y="3734"/>
                    <a:pt x="6021" y="3858"/>
                    <a:pt x="6210" y="3907"/>
                  </a:cubicBezTo>
                  <a:cubicBezTo>
                    <a:pt x="6382" y="3955"/>
                    <a:pt x="6528" y="4052"/>
                    <a:pt x="6609" y="4187"/>
                  </a:cubicBezTo>
                  <a:cubicBezTo>
                    <a:pt x="6619" y="4208"/>
                    <a:pt x="6630" y="4224"/>
                    <a:pt x="6641" y="4246"/>
                  </a:cubicBezTo>
                  <a:cubicBezTo>
                    <a:pt x="6673" y="4300"/>
                    <a:pt x="6699" y="4354"/>
                    <a:pt x="6726" y="4408"/>
                  </a:cubicBezTo>
                  <a:cubicBezTo>
                    <a:pt x="6861" y="4677"/>
                    <a:pt x="6781" y="5018"/>
                    <a:pt x="6533" y="5207"/>
                  </a:cubicBezTo>
                  <a:lnTo>
                    <a:pt x="6506" y="5229"/>
                  </a:lnTo>
                  <a:cubicBezTo>
                    <a:pt x="6387" y="5321"/>
                    <a:pt x="6247" y="5369"/>
                    <a:pt x="6102" y="5369"/>
                  </a:cubicBezTo>
                  <a:cubicBezTo>
                    <a:pt x="5951" y="5369"/>
                    <a:pt x="5816" y="5321"/>
                    <a:pt x="5703" y="5224"/>
                  </a:cubicBezTo>
                  <a:cubicBezTo>
                    <a:pt x="5461" y="5024"/>
                    <a:pt x="5224" y="4803"/>
                    <a:pt x="4993" y="4576"/>
                  </a:cubicBezTo>
                  <a:cubicBezTo>
                    <a:pt x="4745" y="4328"/>
                    <a:pt x="4513" y="4068"/>
                    <a:pt x="4298" y="3809"/>
                  </a:cubicBezTo>
                  <a:cubicBezTo>
                    <a:pt x="4211" y="3701"/>
                    <a:pt x="4163" y="3572"/>
                    <a:pt x="4163" y="3448"/>
                  </a:cubicBezTo>
                  <a:cubicBezTo>
                    <a:pt x="4163" y="3265"/>
                    <a:pt x="4093" y="3086"/>
                    <a:pt x="3969" y="2951"/>
                  </a:cubicBezTo>
                  <a:cubicBezTo>
                    <a:pt x="3835" y="2805"/>
                    <a:pt x="3641" y="2725"/>
                    <a:pt x="3431" y="2725"/>
                  </a:cubicBezTo>
                  <a:cubicBezTo>
                    <a:pt x="3237" y="2725"/>
                    <a:pt x="3059" y="2794"/>
                    <a:pt x="2924" y="2924"/>
                  </a:cubicBezTo>
                  <a:cubicBezTo>
                    <a:pt x="2784" y="3059"/>
                    <a:pt x="2704" y="3249"/>
                    <a:pt x="2704" y="3443"/>
                  </a:cubicBezTo>
                  <a:cubicBezTo>
                    <a:pt x="2704" y="3643"/>
                    <a:pt x="2779" y="3826"/>
                    <a:pt x="2919" y="3966"/>
                  </a:cubicBezTo>
                  <a:cubicBezTo>
                    <a:pt x="3054" y="4101"/>
                    <a:pt x="3231" y="4176"/>
                    <a:pt x="3414" y="4182"/>
                  </a:cubicBezTo>
                  <a:cubicBezTo>
                    <a:pt x="3554" y="4187"/>
                    <a:pt x="3672" y="4224"/>
                    <a:pt x="3764" y="4300"/>
                  </a:cubicBezTo>
                  <a:cubicBezTo>
                    <a:pt x="4033" y="4521"/>
                    <a:pt x="4299" y="4759"/>
                    <a:pt x="4552" y="5013"/>
                  </a:cubicBezTo>
                  <a:cubicBezTo>
                    <a:pt x="4783" y="5245"/>
                    <a:pt x="4999" y="5482"/>
                    <a:pt x="5198" y="5725"/>
                  </a:cubicBezTo>
                  <a:cubicBezTo>
                    <a:pt x="5387" y="5957"/>
                    <a:pt x="5392" y="6286"/>
                    <a:pt x="5203" y="6529"/>
                  </a:cubicBezTo>
                  <a:lnTo>
                    <a:pt x="5181" y="6556"/>
                  </a:lnTo>
                  <a:cubicBezTo>
                    <a:pt x="5057" y="6718"/>
                    <a:pt x="4864" y="6816"/>
                    <a:pt x="4664" y="6816"/>
                  </a:cubicBezTo>
                  <a:cubicBezTo>
                    <a:pt x="4568" y="6816"/>
                    <a:pt x="4475" y="6793"/>
                    <a:pt x="4383" y="6750"/>
                  </a:cubicBezTo>
                  <a:cubicBezTo>
                    <a:pt x="4330" y="6723"/>
                    <a:pt x="4276" y="6696"/>
                    <a:pt x="4222" y="6664"/>
                  </a:cubicBezTo>
                  <a:cubicBezTo>
                    <a:pt x="4189" y="6642"/>
                    <a:pt x="4158" y="6626"/>
                    <a:pt x="4121" y="6605"/>
                  </a:cubicBezTo>
                  <a:cubicBezTo>
                    <a:pt x="4008" y="6535"/>
                    <a:pt x="3921" y="6405"/>
                    <a:pt x="3883" y="6249"/>
                  </a:cubicBezTo>
                  <a:cubicBezTo>
                    <a:pt x="3835" y="6049"/>
                    <a:pt x="3706" y="5876"/>
                    <a:pt x="3528" y="5779"/>
                  </a:cubicBezTo>
                  <a:cubicBezTo>
                    <a:pt x="3426" y="5719"/>
                    <a:pt x="3302" y="5693"/>
                    <a:pt x="3183" y="5693"/>
                  </a:cubicBezTo>
                  <a:cubicBezTo>
                    <a:pt x="2925" y="5693"/>
                    <a:pt x="2681" y="5827"/>
                    <a:pt x="2552" y="6048"/>
                  </a:cubicBezTo>
                  <a:cubicBezTo>
                    <a:pt x="2450" y="6216"/>
                    <a:pt x="2423" y="6416"/>
                    <a:pt x="2471" y="6605"/>
                  </a:cubicBezTo>
                  <a:cubicBezTo>
                    <a:pt x="2520" y="6794"/>
                    <a:pt x="2644" y="6954"/>
                    <a:pt x="2811" y="7052"/>
                  </a:cubicBezTo>
                  <a:cubicBezTo>
                    <a:pt x="2924" y="7116"/>
                    <a:pt x="3049" y="7149"/>
                    <a:pt x="3178" y="7149"/>
                  </a:cubicBezTo>
                  <a:cubicBezTo>
                    <a:pt x="3243" y="7149"/>
                    <a:pt x="3307" y="7139"/>
                    <a:pt x="3367" y="7122"/>
                  </a:cubicBezTo>
                  <a:cubicBezTo>
                    <a:pt x="3431" y="7106"/>
                    <a:pt x="3496" y="7095"/>
                    <a:pt x="3560" y="7095"/>
                  </a:cubicBezTo>
                  <a:cubicBezTo>
                    <a:pt x="3668" y="7095"/>
                    <a:pt x="3765" y="7118"/>
                    <a:pt x="3851" y="7166"/>
                  </a:cubicBezTo>
                  <a:cubicBezTo>
                    <a:pt x="3873" y="7177"/>
                    <a:pt x="3889" y="7188"/>
                    <a:pt x="3910" y="7198"/>
                  </a:cubicBezTo>
                  <a:cubicBezTo>
                    <a:pt x="3964" y="7231"/>
                    <a:pt x="4012" y="7257"/>
                    <a:pt x="4060" y="7289"/>
                  </a:cubicBezTo>
                  <a:cubicBezTo>
                    <a:pt x="4319" y="7457"/>
                    <a:pt x="4416" y="7792"/>
                    <a:pt x="4298" y="8084"/>
                  </a:cubicBezTo>
                  <a:lnTo>
                    <a:pt x="4292" y="8094"/>
                  </a:lnTo>
                  <a:cubicBezTo>
                    <a:pt x="4185" y="8347"/>
                    <a:pt x="3936" y="8515"/>
                    <a:pt x="3656" y="8515"/>
                  </a:cubicBezTo>
                  <a:cubicBezTo>
                    <a:pt x="3613" y="8515"/>
                    <a:pt x="3576" y="8509"/>
                    <a:pt x="3533" y="8503"/>
                  </a:cubicBezTo>
                  <a:cubicBezTo>
                    <a:pt x="3242" y="8449"/>
                    <a:pt x="2941" y="8385"/>
                    <a:pt x="2645" y="8304"/>
                  </a:cubicBezTo>
                  <a:cubicBezTo>
                    <a:pt x="2305" y="8213"/>
                    <a:pt x="1976" y="8110"/>
                    <a:pt x="1658" y="7986"/>
                  </a:cubicBezTo>
                  <a:cubicBezTo>
                    <a:pt x="1529" y="7937"/>
                    <a:pt x="1421" y="7851"/>
                    <a:pt x="1362" y="7743"/>
                  </a:cubicBezTo>
                  <a:cubicBezTo>
                    <a:pt x="1270" y="7586"/>
                    <a:pt x="1120" y="7468"/>
                    <a:pt x="948" y="7414"/>
                  </a:cubicBezTo>
                  <a:cubicBezTo>
                    <a:pt x="878" y="7393"/>
                    <a:pt x="808" y="7382"/>
                    <a:pt x="738" y="7382"/>
                  </a:cubicBezTo>
                  <a:cubicBezTo>
                    <a:pt x="409" y="7382"/>
                    <a:pt x="118" y="7597"/>
                    <a:pt x="32" y="7910"/>
                  </a:cubicBezTo>
                  <a:cubicBezTo>
                    <a:pt x="-22" y="8099"/>
                    <a:pt x="-1" y="8299"/>
                    <a:pt x="96" y="8471"/>
                  </a:cubicBezTo>
                  <a:cubicBezTo>
                    <a:pt x="193" y="8644"/>
                    <a:pt x="350" y="8768"/>
                    <a:pt x="544" y="8817"/>
                  </a:cubicBezTo>
                  <a:cubicBezTo>
                    <a:pt x="603" y="8833"/>
                    <a:pt x="668" y="8844"/>
                    <a:pt x="732" y="8844"/>
                  </a:cubicBezTo>
                  <a:cubicBezTo>
                    <a:pt x="851" y="8844"/>
                    <a:pt x="970" y="8812"/>
                    <a:pt x="1078" y="8758"/>
                  </a:cubicBezTo>
                  <a:cubicBezTo>
                    <a:pt x="1174" y="8709"/>
                    <a:pt x="1276" y="8677"/>
                    <a:pt x="1379" y="8677"/>
                  </a:cubicBezTo>
                  <a:cubicBezTo>
                    <a:pt x="1411" y="8677"/>
                    <a:pt x="1442" y="8677"/>
                    <a:pt x="1475" y="8682"/>
                  </a:cubicBezTo>
                  <a:cubicBezTo>
                    <a:pt x="1809" y="8736"/>
                    <a:pt x="2149" y="8811"/>
                    <a:pt x="2483" y="8903"/>
                  </a:cubicBezTo>
                  <a:cubicBezTo>
                    <a:pt x="2795" y="8984"/>
                    <a:pt x="3096" y="9082"/>
                    <a:pt x="3387" y="9190"/>
                  </a:cubicBezTo>
                  <a:cubicBezTo>
                    <a:pt x="3672" y="9292"/>
                    <a:pt x="3846" y="9584"/>
                    <a:pt x="3803" y="9891"/>
                  </a:cubicBezTo>
                  <a:lnTo>
                    <a:pt x="3798" y="9923"/>
                  </a:lnTo>
                  <a:cubicBezTo>
                    <a:pt x="3760" y="10236"/>
                    <a:pt x="3505" y="10474"/>
                    <a:pt x="3198" y="10490"/>
                  </a:cubicBezTo>
                  <a:cubicBezTo>
                    <a:pt x="3139" y="10495"/>
                    <a:pt x="3081" y="10495"/>
                    <a:pt x="3022" y="10495"/>
                  </a:cubicBezTo>
                  <a:cubicBezTo>
                    <a:pt x="2984" y="10495"/>
                    <a:pt x="2945" y="10495"/>
                    <a:pt x="2902" y="10495"/>
                  </a:cubicBezTo>
                  <a:cubicBezTo>
                    <a:pt x="2767" y="10489"/>
                    <a:pt x="2633" y="10425"/>
                    <a:pt x="2520" y="10306"/>
                  </a:cubicBezTo>
                  <a:cubicBezTo>
                    <a:pt x="2380" y="10160"/>
                    <a:pt x="2192" y="10080"/>
                    <a:pt x="1993" y="10080"/>
                  </a:cubicBezTo>
                  <a:lnTo>
                    <a:pt x="1976" y="10080"/>
                  </a:lnTo>
                  <a:cubicBezTo>
                    <a:pt x="1589" y="10085"/>
                    <a:pt x="1265" y="10408"/>
                    <a:pt x="1259" y="10797"/>
                  </a:cubicBezTo>
                  <a:cubicBezTo>
                    <a:pt x="1254" y="10996"/>
                    <a:pt x="1330" y="11181"/>
                    <a:pt x="1470" y="11321"/>
                  </a:cubicBezTo>
                  <a:cubicBezTo>
                    <a:pt x="1610" y="11461"/>
                    <a:pt x="1793" y="11537"/>
                    <a:pt x="1986" y="11537"/>
                  </a:cubicBezTo>
                  <a:cubicBezTo>
                    <a:pt x="2180" y="11537"/>
                    <a:pt x="2365" y="11461"/>
                    <a:pt x="2505" y="11321"/>
                  </a:cubicBezTo>
                  <a:cubicBezTo>
                    <a:pt x="2634" y="11192"/>
                    <a:pt x="2790" y="11121"/>
                    <a:pt x="2946" y="11115"/>
                  </a:cubicBezTo>
                  <a:cubicBezTo>
                    <a:pt x="2967" y="11115"/>
                    <a:pt x="2990" y="11115"/>
                    <a:pt x="3017" y="11115"/>
                  </a:cubicBezTo>
                  <a:cubicBezTo>
                    <a:pt x="3076" y="11115"/>
                    <a:pt x="3134" y="11115"/>
                    <a:pt x="3193" y="11120"/>
                  </a:cubicBezTo>
                  <a:cubicBezTo>
                    <a:pt x="3500" y="11137"/>
                    <a:pt x="3753" y="11379"/>
                    <a:pt x="3791" y="11687"/>
                  </a:cubicBezTo>
                  <a:lnTo>
                    <a:pt x="3798" y="11719"/>
                  </a:lnTo>
                  <a:cubicBezTo>
                    <a:pt x="3835" y="12027"/>
                    <a:pt x="3667" y="12313"/>
                    <a:pt x="3382" y="12415"/>
                  </a:cubicBezTo>
                  <a:cubicBezTo>
                    <a:pt x="3091" y="12523"/>
                    <a:pt x="2785" y="12621"/>
                    <a:pt x="2478" y="12702"/>
                  </a:cubicBezTo>
                  <a:cubicBezTo>
                    <a:pt x="2144" y="12794"/>
                    <a:pt x="1804" y="12864"/>
                    <a:pt x="1470" y="12923"/>
                  </a:cubicBezTo>
                  <a:cubicBezTo>
                    <a:pt x="1432" y="12928"/>
                    <a:pt x="1400" y="12933"/>
                    <a:pt x="1362" y="12933"/>
                  </a:cubicBezTo>
                  <a:cubicBezTo>
                    <a:pt x="1260" y="12933"/>
                    <a:pt x="1168" y="12912"/>
                    <a:pt x="1088" y="12864"/>
                  </a:cubicBezTo>
                  <a:cubicBezTo>
                    <a:pt x="980" y="12799"/>
                    <a:pt x="851" y="12766"/>
                    <a:pt x="727" y="12766"/>
                  </a:cubicBezTo>
                  <a:cubicBezTo>
                    <a:pt x="674" y="12766"/>
                    <a:pt x="620" y="12772"/>
                    <a:pt x="566" y="12783"/>
                  </a:cubicBezTo>
                  <a:cubicBezTo>
                    <a:pt x="383" y="12826"/>
                    <a:pt x="215" y="12944"/>
                    <a:pt x="113" y="13117"/>
                  </a:cubicBezTo>
                  <a:cubicBezTo>
                    <a:pt x="11" y="13289"/>
                    <a:pt x="-28" y="13490"/>
                    <a:pt x="20" y="13673"/>
                  </a:cubicBezTo>
                  <a:cubicBezTo>
                    <a:pt x="101" y="13997"/>
                    <a:pt x="393" y="14228"/>
                    <a:pt x="727" y="14228"/>
                  </a:cubicBezTo>
                  <a:cubicBezTo>
                    <a:pt x="792" y="14228"/>
                    <a:pt x="857" y="14217"/>
                    <a:pt x="916" y="14201"/>
                  </a:cubicBezTo>
                  <a:cubicBezTo>
                    <a:pt x="1094" y="14152"/>
                    <a:pt x="1250" y="14039"/>
                    <a:pt x="1347" y="13877"/>
                  </a:cubicBezTo>
                  <a:cubicBezTo>
                    <a:pt x="1422" y="13753"/>
                    <a:pt x="1529" y="13668"/>
                    <a:pt x="1653" y="13619"/>
                  </a:cubicBezTo>
                  <a:cubicBezTo>
                    <a:pt x="1971" y="13501"/>
                    <a:pt x="2300" y="13392"/>
                    <a:pt x="2640" y="13301"/>
                  </a:cubicBezTo>
                  <a:cubicBezTo>
                    <a:pt x="2952" y="13220"/>
                    <a:pt x="3263" y="13149"/>
                    <a:pt x="3570" y="13095"/>
                  </a:cubicBezTo>
                  <a:cubicBezTo>
                    <a:pt x="3608" y="13089"/>
                    <a:pt x="3646" y="13085"/>
                    <a:pt x="3678" y="13085"/>
                  </a:cubicBezTo>
                  <a:cubicBezTo>
                    <a:pt x="3942" y="13085"/>
                    <a:pt x="4173" y="13247"/>
                    <a:pt x="4276" y="13489"/>
                  </a:cubicBezTo>
                  <a:lnTo>
                    <a:pt x="4287" y="13521"/>
                  </a:lnTo>
                  <a:cubicBezTo>
                    <a:pt x="4411" y="13813"/>
                    <a:pt x="4309" y="14143"/>
                    <a:pt x="4050" y="14316"/>
                  </a:cubicBezTo>
                  <a:cubicBezTo>
                    <a:pt x="4002" y="14348"/>
                    <a:pt x="3952" y="14380"/>
                    <a:pt x="3899" y="14407"/>
                  </a:cubicBezTo>
                  <a:cubicBezTo>
                    <a:pt x="3877" y="14418"/>
                    <a:pt x="3861" y="14428"/>
                    <a:pt x="3840" y="14439"/>
                  </a:cubicBezTo>
                  <a:cubicBezTo>
                    <a:pt x="3754" y="14487"/>
                    <a:pt x="3651" y="14515"/>
                    <a:pt x="3548" y="14515"/>
                  </a:cubicBezTo>
                  <a:cubicBezTo>
                    <a:pt x="3489" y="14515"/>
                    <a:pt x="3426" y="14504"/>
                    <a:pt x="3367" y="14488"/>
                  </a:cubicBezTo>
                  <a:cubicBezTo>
                    <a:pt x="3302" y="14471"/>
                    <a:pt x="3231" y="14461"/>
                    <a:pt x="3166" y="14461"/>
                  </a:cubicBezTo>
                  <a:cubicBezTo>
                    <a:pt x="3032" y="14461"/>
                    <a:pt x="2902" y="14498"/>
                    <a:pt x="2789" y="14569"/>
                  </a:cubicBezTo>
                  <a:cubicBezTo>
                    <a:pt x="2466" y="14763"/>
                    <a:pt x="2349" y="15221"/>
                    <a:pt x="2532" y="15550"/>
                  </a:cubicBezTo>
                  <a:cubicBezTo>
                    <a:pt x="2661" y="15782"/>
                    <a:pt x="2902" y="15923"/>
                    <a:pt x="3166" y="15923"/>
                  </a:cubicBezTo>
                  <a:cubicBezTo>
                    <a:pt x="3296" y="15923"/>
                    <a:pt x="3420" y="15891"/>
                    <a:pt x="3533" y="15827"/>
                  </a:cubicBezTo>
                  <a:cubicBezTo>
                    <a:pt x="3700" y="15729"/>
                    <a:pt x="3823" y="15572"/>
                    <a:pt x="3872" y="15383"/>
                  </a:cubicBezTo>
                  <a:cubicBezTo>
                    <a:pt x="3920" y="15210"/>
                    <a:pt x="4018" y="15064"/>
                    <a:pt x="4153" y="14983"/>
                  </a:cubicBezTo>
                  <a:cubicBezTo>
                    <a:pt x="4174" y="14973"/>
                    <a:pt x="4190" y="14962"/>
                    <a:pt x="4212" y="14951"/>
                  </a:cubicBezTo>
                  <a:cubicBezTo>
                    <a:pt x="4266" y="14919"/>
                    <a:pt x="4319" y="14892"/>
                    <a:pt x="4373" y="14865"/>
                  </a:cubicBezTo>
                  <a:cubicBezTo>
                    <a:pt x="4459" y="14822"/>
                    <a:pt x="4556" y="14801"/>
                    <a:pt x="4653" y="14801"/>
                  </a:cubicBezTo>
                  <a:cubicBezTo>
                    <a:pt x="4852" y="14801"/>
                    <a:pt x="5047" y="14897"/>
                    <a:pt x="5171" y="15059"/>
                  </a:cubicBezTo>
                  <a:lnTo>
                    <a:pt x="5191" y="15086"/>
                  </a:lnTo>
                  <a:cubicBezTo>
                    <a:pt x="5380" y="15329"/>
                    <a:pt x="5380" y="15664"/>
                    <a:pt x="5186" y="15891"/>
                  </a:cubicBezTo>
                  <a:cubicBezTo>
                    <a:pt x="4987" y="16133"/>
                    <a:pt x="4766" y="16370"/>
                    <a:pt x="4540" y="16602"/>
                  </a:cubicBezTo>
                  <a:cubicBezTo>
                    <a:pt x="4292" y="16850"/>
                    <a:pt x="4034" y="17083"/>
                    <a:pt x="3776" y="17299"/>
                  </a:cubicBezTo>
                  <a:cubicBezTo>
                    <a:pt x="3668" y="17385"/>
                    <a:pt x="3538" y="17433"/>
                    <a:pt x="3414" y="17433"/>
                  </a:cubicBezTo>
                  <a:cubicBezTo>
                    <a:pt x="3231" y="17433"/>
                    <a:pt x="3054" y="17503"/>
                    <a:pt x="2919" y="17627"/>
                  </a:cubicBezTo>
                  <a:cubicBezTo>
                    <a:pt x="2779" y="17757"/>
                    <a:pt x="2699" y="17947"/>
                    <a:pt x="2693" y="18147"/>
                  </a:cubicBezTo>
                  <a:cubicBezTo>
                    <a:pt x="2688" y="18346"/>
                    <a:pt x="2757" y="18540"/>
                    <a:pt x="2892" y="18674"/>
                  </a:cubicBezTo>
                  <a:cubicBezTo>
                    <a:pt x="3032" y="18820"/>
                    <a:pt x="3215" y="18895"/>
                    <a:pt x="3414" y="18895"/>
                  </a:cubicBezTo>
                  <a:cubicBezTo>
                    <a:pt x="3608" y="18895"/>
                    <a:pt x="3792" y="18820"/>
                    <a:pt x="3932" y="18680"/>
                  </a:cubicBezTo>
                  <a:cubicBezTo>
                    <a:pt x="4067" y="18545"/>
                    <a:pt x="4142" y="18367"/>
                    <a:pt x="4148" y="18184"/>
                  </a:cubicBezTo>
                  <a:cubicBezTo>
                    <a:pt x="4153" y="18044"/>
                    <a:pt x="4190" y="17925"/>
                    <a:pt x="4266" y="17833"/>
                  </a:cubicBezTo>
                  <a:cubicBezTo>
                    <a:pt x="4486" y="17563"/>
                    <a:pt x="4723" y="17299"/>
                    <a:pt x="4976" y="17046"/>
                  </a:cubicBezTo>
                  <a:cubicBezTo>
                    <a:pt x="5207" y="16814"/>
                    <a:pt x="5445" y="16598"/>
                    <a:pt x="5688" y="16398"/>
                  </a:cubicBezTo>
                  <a:cubicBezTo>
                    <a:pt x="5801" y="16306"/>
                    <a:pt x="5941" y="16251"/>
                    <a:pt x="6087" y="16251"/>
                  </a:cubicBezTo>
                  <a:cubicBezTo>
                    <a:pt x="6232" y="16251"/>
                    <a:pt x="6372" y="16301"/>
                    <a:pt x="6496" y="16398"/>
                  </a:cubicBezTo>
                  <a:lnTo>
                    <a:pt x="6518" y="16413"/>
                  </a:lnTo>
                  <a:cubicBezTo>
                    <a:pt x="6765" y="16602"/>
                    <a:pt x="6846" y="16937"/>
                    <a:pt x="6711" y="17213"/>
                  </a:cubicBezTo>
                  <a:cubicBezTo>
                    <a:pt x="6684" y="17267"/>
                    <a:pt x="6658" y="17320"/>
                    <a:pt x="6625" y="17374"/>
                  </a:cubicBezTo>
                  <a:cubicBezTo>
                    <a:pt x="6604" y="17407"/>
                    <a:pt x="6586" y="17440"/>
                    <a:pt x="6565" y="17477"/>
                  </a:cubicBezTo>
                  <a:cubicBezTo>
                    <a:pt x="6495" y="17591"/>
                    <a:pt x="6366" y="17677"/>
                    <a:pt x="6210" y="17715"/>
                  </a:cubicBezTo>
                  <a:cubicBezTo>
                    <a:pt x="6010" y="17764"/>
                    <a:pt x="5839" y="17893"/>
                    <a:pt x="5742" y="18071"/>
                  </a:cubicBezTo>
                  <a:cubicBezTo>
                    <a:pt x="5553" y="18411"/>
                    <a:pt x="5672" y="18853"/>
                    <a:pt x="6006" y="19047"/>
                  </a:cubicBezTo>
                  <a:cubicBezTo>
                    <a:pt x="6119" y="19117"/>
                    <a:pt x="6247" y="19150"/>
                    <a:pt x="6376" y="19150"/>
                  </a:cubicBezTo>
                  <a:cubicBezTo>
                    <a:pt x="6635" y="19150"/>
                    <a:pt x="6878" y="19009"/>
                    <a:pt x="7007" y="18782"/>
                  </a:cubicBezTo>
                  <a:cubicBezTo>
                    <a:pt x="7104" y="18615"/>
                    <a:pt x="7130" y="18416"/>
                    <a:pt x="7077" y="18228"/>
                  </a:cubicBezTo>
                  <a:cubicBezTo>
                    <a:pt x="7028" y="18055"/>
                    <a:pt x="7045" y="17882"/>
                    <a:pt x="7120" y="17742"/>
                  </a:cubicBezTo>
                  <a:cubicBezTo>
                    <a:pt x="7131" y="17720"/>
                    <a:pt x="7141" y="17703"/>
                    <a:pt x="7152" y="17681"/>
                  </a:cubicBezTo>
                  <a:cubicBezTo>
                    <a:pt x="7185" y="17627"/>
                    <a:pt x="7213" y="17580"/>
                    <a:pt x="7245" y="17531"/>
                  </a:cubicBezTo>
                  <a:cubicBezTo>
                    <a:pt x="7363" y="17353"/>
                    <a:pt x="7561" y="17245"/>
                    <a:pt x="7777" y="17245"/>
                  </a:cubicBezTo>
                  <a:cubicBezTo>
                    <a:pt x="7863" y="17245"/>
                    <a:pt x="7950" y="17261"/>
                    <a:pt x="8031" y="17293"/>
                  </a:cubicBezTo>
                  <a:lnTo>
                    <a:pt x="8063" y="17304"/>
                  </a:lnTo>
                  <a:cubicBezTo>
                    <a:pt x="8348" y="17422"/>
                    <a:pt x="8510" y="17715"/>
                    <a:pt x="8462" y="18017"/>
                  </a:cubicBezTo>
                  <a:cubicBezTo>
                    <a:pt x="8408" y="18324"/>
                    <a:pt x="8337" y="18636"/>
                    <a:pt x="8256" y="18949"/>
                  </a:cubicBezTo>
                  <a:cubicBezTo>
                    <a:pt x="8165" y="19289"/>
                    <a:pt x="8062" y="19619"/>
                    <a:pt x="7938" y="19937"/>
                  </a:cubicBezTo>
                  <a:cubicBezTo>
                    <a:pt x="7890" y="20067"/>
                    <a:pt x="7804" y="20175"/>
                    <a:pt x="7696" y="20234"/>
                  </a:cubicBezTo>
                  <a:cubicBezTo>
                    <a:pt x="7540" y="20326"/>
                    <a:pt x="7422" y="20476"/>
                    <a:pt x="7368" y="20649"/>
                  </a:cubicBezTo>
                  <a:cubicBezTo>
                    <a:pt x="7314" y="20832"/>
                    <a:pt x="7335" y="21038"/>
                    <a:pt x="7427" y="21210"/>
                  </a:cubicBezTo>
                  <a:cubicBezTo>
                    <a:pt x="7518" y="21383"/>
                    <a:pt x="7681" y="21512"/>
                    <a:pt x="7864" y="21566"/>
                  </a:cubicBezTo>
                  <a:cubicBezTo>
                    <a:pt x="7929" y="21582"/>
                    <a:pt x="7998" y="21593"/>
                    <a:pt x="8063" y="21593"/>
                  </a:cubicBezTo>
                  <a:cubicBezTo>
                    <a:pt x="8391" y="21593"/>
                    <a:pt x="8682" y="21372"/>
                    <a:pt x="8768" y="21054"/>
                  </a:cubicBezTo>
                  <a:cubicBezTo>
                    <a:pt x="8817" y="20876"/>
                    <a:pt x="8796" y="20683"/>
                    <a:pt x="8704" y="20521"/>
                  </a:cubicBezTo>
                  <a:cubicBezTo>
                    <a:pt x="8634" y="20397"/>
                    <a:pt x="8612" y="20256"/>
                    <a:pt x="8633" y="20121"/>
                  </a:cubicBezTo>
                  <a:cubicBezTo>
                    <a:pt x="8687" y="19787"/>
                    <a:pt x="8762" y="19446"/>
                    <a:pt x="8854" y="19111"/>
                  </a:cubicBezTo>
                  <a:cubicBezTo>
                    <a:pt x="8935" y="18798"/>
                    <a:pt x="9032" y="18497"/>
                    <a:pt x="9140" y="18206"/>
                  </a:cubicBezTo>
                  <a:cubicBezTo>
                    <a:pt x="9232" y="17952"/>
                    <a:pt x="9480" y="17784"/>
                    <a:pt x="9749" y="17784"/>
                  </a:cubicBezTo>
                  <a:cubicBezTo>
                    <a:pt x="9776" y="17784"/>
                    <a:pt x="9808" y="17784"/>
                    <a:pt x="9840" y="17789"/>
                  </a:cubicBezTo>
                  <a:lnTo>
                    <a:pt x="9872" y="17796"/>
                  </a:lnTo>
                  <a:cubicBezTo>
                    <a:pt x="10185" y="17834"/>
                    <a:pt x="10422" y="18087"/>
                    <a:pt x="10438" y="18395"/>
                  </a:cubicBezTo>
                  <a:cubicBezTo>
                    <a:pt x="10443" y="18454"/>
                    <a:pt x="10443" y="18512"/>
                    <a:pt x="10443" y="18572"/>
                  </a:cubicBezTo>
                  <a:cubicBezTo>
                    <a:pt x="10443" y="18609"/>
                    <a:pt x="10443" y="18648"/>
                    <a:pt x="10443" y="18691"/>
                  </a:cubicBezTo>
                  <a:cubicBezTo>
                    <a:pt x="10438" y="18826"/>
                    <a:pt x="10373" y="18961"/>
                    <a:pt x="10254" y="19074"/>
                  </a:cubicBezTo>
                  <a:cubicBezTo>
                    <a:pt x="10104" y="19214"/>
                    <a:pt x="10023" y="19414"/>
                    <a:pt x="10029" y="19619"/>
                  </a:cubicBezTo>
                  <a:cubicBezTo>
                    <a:pt x="10034" y="20007"/>
                    <a:pt x="10358" y="20332"/>
                    <a:pt x="10746" y="20337"/>
                  </a:cubicBezTo>
                  <a:cubicBezTo>
                    <a:pt x="10746" y="20337"/>
                    <a:pt x="10756" y="20337"/>
                    <a:pt x="10756" y="20337"/>
                  </a:cubicBezTo>
                  <a:cubicBezTo>
                    <a:pt x="11160" y="20337"/>
                    <a:pt x="11483" y="20008"/>
                    <a:pt x="11483" y="19609"/>
                  </a:cubicBezTo>
                  <a:cubicBezTo>
                    <a:pt x="11483" y="19414"/>
                    <a:pt x="11408" y="19231"/>
                    <a:pt x="11268" y="19091"/>
                  </a:cubicBezTo>
                  <a:cubicBezTo>
                    <a:pt x="11138" y="18961"/>
                    <a:pt x="11068" y="18804"/>
                    <a:pt x="11062" y="18647"/>
                  </a:cubicBezTo>
                  <a:cubicBezTo>
                    <a:pt x="11062" y="18626"/>
                    <a:pt x="11062" y="18605"/>
                    <a:pt x="11062" y="18578"/>
                  </a:cubicBezTo>
                  <a:cubicBezTo>
                    <a:pt x="11062" y="18519"/>
                    <a:pt x="11064" y="18459"/>
                    <a:pt x="11069" y="18400"/>
                  </a:cubicBezTo>
                  <a:cubicBezTo>
                    <a:pt x="11085" y="18092"/>
                    <a:pt x="11328" y="17839"/>
                    <a:pt x="11635" y="17801"/>
                  </a:cubicBezTo>
                  <a:lnTo>
                    <a:pt x="11667" y="17796"/>
                  </a:lnTo>
                  <a:cubicBezTo>
                    <a:pt x="11694" y="17791"/>
                    <a:pt x="11726" y="17789"/>
                    <a:pt x="11752" y="17789"/>
                  </a:cubicBezTo>
                  <a:cubicBezTo>
                    <a:pt x="12022" y="17789"/>
                    <a:pt x="12270" y="17957"/>
                    <a:pt x="12362" y="18211"/>
                  </a:cubicBezTo>
                  <a:cubicBezTo>
                    <a:pt x="12470" y="18502"/>
                    <a:pt x="12565" y="18810"/>
                    <a:pt x="12646" y="19118"/>
                  </a:cubicBezTo>
                  <a:cubicBezTo>
                    <a:pt x="12738" y="19458"/>
                    <a:pt x="12808" y="19797"/>
                    <a:pt x="12867" y="20126"/>
                  </a:cubicBezTo>
                  <a:cubicBezTo>
                    <a:pt x="12888" y="20261"/>
                    <a:pt x="12867" y="20396"/>
                    <a:pt x="12808" y="20509"/>
                  </a:cubicBezTo>
                  <a:cubicBezTo>
                    <a:pt x="12716" y="20671"/>
                    <a:pt x="12689" y="20855"/>
                    <a:pt x="12732" y="21033"/>
                  </a:cubicBezTo>
                  <a:cubicBezTo>
                    <a:pt x="12808" y="21357"/>
                    <a:pt x="13115" y="21600"/>
                    <a:pt x="13454" y="21600"/>
                  </a:cubicBezTo>
                  <a:cubicBezTo>
                    <a:pt x="13508" y="21600"/>
                    <a:pt x="13567" y="21594"/>
                    <a:pt x="13616" y="21578"/>
                  </a:cubicBezTo>
                  <a:cubicBezTo>
                    <a:pt x="13810" y="21530"/>
                    <a:pt x="13966" y="21410"/>
                    <a:pt x="14069" y="21237"/>
                  </a:cubicBezTo>
                  <a:cubicBezTo>
                    <a:pt x="14171" y="21065"/>
                    <a:pt x="14198" y="20870"/>
                    <a:pt x="14144" y="20676"/>
                  </a:cubicBezTo>
                  <a:cubicBezTo>
                    <a:pt x="14096" y="20498"/>
                    <a:pt x="13983" y="20341"/>
                    <a:pt x="13821" y="20244"/>
                  </a:cubicBezTo>
                  <a:cubicBezTo>
                    <a:pt x="13697" y="20169"/>
                    <a:pt x="13610" y="20062"/>
                    <a:pt x="13562" y="19937"/>
                  </a:cubicBezTo>
                  <a:cubicBezTo>
                    <a:pt x="13443" y="19619"/>
                    <a:pt x="13335" y="19289"/>
                    <a:pt x="13244" y="18949"/>
                  </a:cubicBezTo>
                  <a:cubicBezTo>
                    <a:pt x="13163" y="18636"/>
                    <a:pt x="13094" y="18324"/>
                    <a:pt x="13040" y="18022"/>
                  </a:cubicBezTo>
                  <a:cubicBezTo>
                    <a:pt x="12986" y="17720"/>
                    <a:pt x="13152" y="17429"/>
                    <a:pt x="13432" y="17315"/>
                  </a:cubicBezTo>
                  <a:lnTo>
                    <a:pt x="13466" y="17304"/>
                  </a:lnTo>
                  <a:cubicBezTo>
                    <a:pt x="13547" y="17271"/>
                    <a:pt x="13632" y="17250"/>
                    <a:pt x="13718" y="17250"/>
                  </a:cubicBezTo>
                  <a:cubicBezTo>
                    <a:pt x="13934" y="17250"/>
                    <a:pt x="14139" y="17358"/>
                    <a:pt x="14252" y="17536"/>
                  </a:cubicBezTo>
                  <a:cubicBezTo>
                    <a:pt x="14284" y="17585"/>
                    <a:pt x="14316" y="17634"/>
                    <a:pt x="14343" y="17688"/>
                  </a:cubicBezTo>
                  <a:cubicBezTo>
                    <a:pt x="14354" y="17710"/>
                    <a:pt x="14364" y="17725"/>
                    <a:pt x="14375" y="17747"/>
                  </a:cubicBezTo>
                  <a:cubicBezTo>
                    <a:pt x="14450" y="17887"/>
                    <a:pt x="14472" y="18059"/>
                    <a:pt x="14424" y="18221"/>
                  </a:cubicBezTo>
                  <a:cubicBezTo>
                    <a:pt x="14370" y="18415"/>
                    <a:pt x="14397" y="18627"/>
                    <a:pt x="14499" y="18799"/>
                  </a:cubicBezTo>
                  <a:cubicBezTo>
                    <a:pt x="14623" y="19010"/>
                    <a:pt x="14877" y="19145"/>
                    <a:pt x="15141" y="19145"/>
                  </a:cubicBezTo>
                  <a:cubicBezTo>
                    <a:pt x="15265" y="19145"/>
                    <a:pt x="15377" y="19117"/>
                    <a:pt x="15479" y="19057"/>
                  </a:cubicBezTo>
                  <a:cubicBezTo>
                    <a:pt x="15651" y="18960"/>
                    <a:pt x="15775" y="18804"/>
                    <a:pt x="15829" y="18615"/>
                  </a:cubicBezTo>
                  <a:cubicBezTo>
                    <a:pt x="15883" y="18427"/>
                    <a:pt x="15857" y="18227"/>
                    <a:pt x="15760" y="18054"/>
                  </a:cubicBezTo>
                  <a:cubicBezTo>
                    <a:pt x="15663" y="17887"/>
                    <a:pt x="15506" y="17764"/>
                    <a:pt x="15318" y="17715"/>
                  </a:cubicBezTo>
                  <a:cubicBezTo>
                    <a:pt x="15145" y="17666"/>
                    <a:pt x="15001" y="17568"/>
                    <a:pt x="14920" y="17433"/>
                  </a:cubicBezTo>
                  <a:cubicBezTo>
                    <a:pt x="14910" y="17412"/>
                    <a:pt x="14897" y="17396"/>
                    <a:pt x="14887" y="17374"/>
                  </a:cubicBezTo>
                  <a:cubicBezTo>
                    <a:pt x="14854" y="17320"/>
                    <a:pt x="14828" y="17267"/>
                    <a:pt x="14801" y="17213"/>
                  </a:cubicBezTo>
                  <a:cubicBezTo>
                    <a:pt x="14666" y="16943"/>
                    <a:pt x="14747" y="16602"/>
                    <a:pt x="14994" y="16413"/>
                  </a:cubicBezTo>
                  <a:lnTo>
                    <a:pt x="15021" y="16393"/>
                  </a:lnTo>
                  <a:cubicBezTo>
                    <a:pt x="15140" y="16301"/>
                    <a:pt x="15280" y="16251"/>
                    <a:pt x="15425" y="16251"/>
                  </a:cubicBezTo>
                  <a:cubicBezTo>
                    <a:pt x="15576" y="16251"/>
                    <a:pt x="15711" y="16301"/>
                    <a:pt x="15824" y="16398"/>
                  </a:cubicBezTo>
                  <a:cubicBezTo>
                    <a:pt x="16067" y="16598"/>
                    <a:pt x="16305" y="16819"/>
                    <a:pt x="16536" y="17046"/>
                  </a:cubicBezTo>
                  <a:cubicBezTo>
                    <a:pt x="16784" y="17294"/>
                    <a:pt x="17014" y="17552"/>
                    <a:pt x="17230" y="17811"/>
                  </a:cubicBezTo>
                  <a:cubicBezTo>
                    <a:pt x="17316" y="17919"/>
                    <a:pt x="17364" y="18050"/>
                    <a:pt x="17364" y="18174"/>
                  </a:cubicBezTo>
                  <a:cubicBezTo>
                    <a:pt x="17364" y="18357"/>
                    <a:pt x="17436" y="18535"/>
                    <a:pt x="17560" y="18669"/>
                  </a:cubicBezTo>
                  <a:cubicBezTo>
                    <a:pt x="17694" y="18815"/>
                    <a:pt x="17888" y="18895"/>
                    <a:pt x="18098" y="18895"/>
                  </a:cubicBezTo>
                  <a:cubicBezTo>
                    <a:pt x="18292" y="18895"/>
                    <a:pt x="18468" y="18826"/>
                    <a:pt x="18603" y="18696"/>
                  </a:cubicBezTo>
                  <a:cubicBezTo>
                    <a:pt x="18743" y="18561"/>
                    <a:pt x="18825" y="18373"/>
                    <a:pt x="18825" y="18179"/>
                  </a:cubicBezTo>
                  <a:cubicBezTo>
                    <a:pt x="18825" y="17979"/>
                    <a:pt x="18750" y="17795"/>
                    <a:pt x="18610" y="17654"/>
                  </a:cubicBezTo>
                  <a:cubicBezTo>
                    <a:pt x="18475" y="17519"/>
                    <a:pt x="18296" y="17444"/>
                    <a:pt x="18113" y="17439"/>
                  </a:cubicBezTo>
                  <a:cubicBezTo>
                    <a:pt x="17973" y="17433"/>
                    <a:pt x="17855" y="17396"/>
                    <a:pt x="17763" y="17320"/>
                  </a:cubicBezTo>
                  <a:cubicBezTo>
                    <a:pt x="17494" y="17099"/>
                    <a:pt x="17230" y="16863"/>
                    <a:pt x="16977" y="16609"/>
                  </a:cubicBezTo>
                  <a:cubicBezTo>
                    <a:pt x="16746" y="16377"/>
                    <a:pt x="16530" y="16138"/>
                    <a:pt x="16331" y="15896"/>
                  </a:cubicBezTo>
                  <a:cubicBezTo>
                    <a:pt x="16142" y="15664"/>
                    <a:pt x="16137" y="15334"/>
                    <a:pt x="16326" y="15091"/>
                  </a:cubicBezTo>
                  <a:lnTo>
                    <a:pt x="16348" y="15064"/>
                  </a:lnTo>
                  <a:cubicBezTo>
                    <a:pt x="16472" y="14902"/>
                    <a:pt x="16665" y="14806"/>
                    <a:pt x="16864" y="14806"/>
                  </a:cubicBezTo>
                  <a:cubicBezTo>
                    <a:pt x="16961" y="14806"/>
                    <a:pt x="17052" y="14827"/>
                    <a:pt x="17144" y="14870"/>
                  </a:cubicBezTo>
                  <a:cubicBezTo>
                    <a:pt x="17198" y="14897"/>
                    <a:pt x="17252" y="14924"/>
                    <a:pt x="17305" y="14956"/>
                  </a:cubicBezTo>
                  <a:cubicBezTo>
                    <a:pt x="17338" y="14978"/>
                    <a:pt x="17370" y="14996"/>
                    <a:pt x="17408" y="15017"/>
                  </a:cubicBezTo>
                  <a:cubicBezTo>
                    <a:pt x="17521" y="15087"/>
                    <a:pt x="17608" y="15216"/>
                    <a:pt x="17645" y="15373"/>
                  </a:cubicBezTo>
                  <a:cubicBezTo>
                    <a:pt x="17694" y="15573"/>
                    <a:pt x="17823" y="15745"/>
                    <a:pt x="18001" y="15842"/>
                  </a:cubicBezTo>
                  <a:cubicBezTo>
                    <a:pt x="18103" y="15901"/>
                    <a:pt x="18227" y="15928"/>
                    <a:pt x="18346" y="15928"/>
                  </a:cubicBezTo>
                  <a:cubicBezTo>
                    <a:pt x="18604" y="15928"/>
                    <a:pt x="18846" y="15793"/>
                    <a:pt x="18975" y="15572"/>
                  </a:cubicBezTo>
                  <a:cubicBezTo>
                    <a:pt x="19077" y="15405"/>
                    <a:pt x="19104" y="15206"/>
                    <a:pt x="19056" y="15017"/>
                  </a:cubicBezTo>
                  <a:cubicBezTo>
                    <a:pt x="19007" y="14828"/>
                    <a:pt x="18885" y="14666"/>
                    <a:pt x="18718" y="14569"/>
                  </a:cubicBezTo>
                  <a:cubicBezTo>
                    <a:pt x="18604" y="14504"/>
                    <a:pt x="18480" y="14471"/>
                    <a:pt x="18351" y="14471"/>
                  </a:cubicBezTo>
                  <a:cubicBezTo>
                    <a:pt x="18286" y="14471"/>
                    <a:pt x="18221" y="14482"/>
                    <a:pt x="18162" y="14498"/>
                  </a:cubicBezTo>
                  <a:cubicBezTo>
                    <a:pt x="18098" y="14514"/>
                    <a:pt x="18033" y="14525"/>
                    <a:pt x="17969" y="14525"/>
                  </a:cubicBezTo>
                  <a:cubicBezTo>
                    <a:pt x="17861" y="14525"/>
                    <a:pt x="17764" y="14504"/>
                    <a:pt x="17677" y="14456"/>
                  </a:cubicBezTo>
                  <a:cubicBezTo>
                    <a:pt x="17656" y="14445"/>
                    <a:pt x="17640" y="14434"/>
                    <a:pt x="17618" y="14424"/>
                  </a:cubicBezTo>
                  <a:cubicBezTo>
                    <a:pt x="17565" y="14391"/>
                    <a:pt x="17515" y="14363"/>
                    <a:pt x="17467" y="14331"/>
                  </a:cubicBezTo>
                  <a:cubicBezTo>
                    <a:pt x="17208" y="14164"/>
                    <a:pt x="17111" y="13830"/>
                    <a:pt x="17230" y="13538"/>
                  </a:cubicBezTo>
                  <a:lnTo>
                    <a:pt x="17241" y="13506"/>
                  </a:lnTo>
                  <a:cubicBezTo>
                    <a:pt x="17344" y="13258"/>
                    <a:pt x="17580" y="13102"/>
                    <a:pt x="17839" y="13102"/>
                  </a:cubicBezTo>
                  <a:cubicBezTo>
                    <a:pt x="17877" y="13102"/>
                    <a:pt x="17914" y="13106"/>
                    <a:pt x="17947" y="13112"/>
                  </a:cubicBezTo>
                  <a:cubicBezTo>
                    <a:pt x="18254" y="13166"/>
                    <a:pt x="18567" y="13237"/>
                    <a:pt x="18879" y="13317"/>
                  </a:cubicBezTo>
                  <a:cubicBezTo>
                    <a:pt x="19219" y="13409"/>
                    <a:pt x="19546" y="13510"/>
                    <a:pt x="19864" y="13634"/>
                  </a:cubicBezTo>
                  <a:cubicBezTo>
                    <a:pt x="19988" y="13683"/>
                    <a:pt x="20096" y="13775"/>
                    <a:pt x="20172" y="13894"/>
                  </a:cubicBezTo>
                  <a:cubicBezTo>
                    <a:pt x="20269" y="14051"/>
                    <a:pt x="20425" y="14169"/>
                    <a:pt x="20603" y="14218"/>
                  </a:cubicBezTo>
                  <a:cubicBezTo>
                    <a:pt x="20662" y="14234"/>
                    <a:pt x="20727" y="14245"/>
                    <a:pt x="20791" y="14245"/>
                  </a:cubicBezTo>
                  <a:cubicBezTo>
                    <a:pt x="21125" y="14245"/>
                    <a:pt x="21416" y="14018"/>
                    <a:pt x="21497" y="13688"/>
                  </a:cubicBezTo>
                  <a:cubicBezTo>
                    <a:pt x="21567" y="13483"/>
                    <a:pt x="21533" y="13284"/>
                    <a:pt x="21431" y="13112"/>
                  </a:cubicBezTo>
                  <a:cubicBezTo>
                    <a:pt x="21329" y="12944"/>
                    <a:pt x="21162" y="12821"/>
                    <a:pt x="20973" y="12778"/>
                  </a:cubicBezTo>
                  <a:cubicBezTo>
                    <a:pt x="20919" y="12767"/>
                    <a:pt x="20865" y="12761"/>
                    <a:pt x="20812" y="12761"/>
                  </a:cubicBezTo>
                  <a:cubicBezTo>
                    <a:pt x="20628" y="12761"/>
                    <a:pt x="20451" y="12831"/>
                    <a:pt x="20317" y="12955"/>
                  </a:cubicBezTo>
                  <a:cubicBezTo>
                    <a:pt x="19907" y="12896"/>
                    <a:pt x="19481" y="12815"/>
                    <a:pt x="19061" y="12702"/>
                  </a:cubicBezTo>
                  <a:cubicBezTo>
                    <a:pt x="18749" y="12621"/>
                    <a:pt x="18448" y="12523"/>
                    <a:pt x="18157" y="12415"/>
                  </a:cubicBezTo>
                  <a:cubicBezTo>
                    <a:pt x="17872" y="12313"/>
                    <a:pt x="17698" y="12021"/>
                    <a:pt x="17741" y="11714"/>
                  </a:cubicBezTo>
                  <a:lnTo>
                    <a:pt x="17748" y="11682"/>
                  </a:lnTo>
                  <a:cubicBezTo>
                    <a:pt x="17786" y="11369"/>
                    <a:pt x="18039" y="11132"/>
                    <a:pt x="18346" y="11115"/>
                  </a:cubicBezTo>
                  <a:cubicBezTo>
                    <a:pt x="18405" y="11110"/>
                    <a:pt x="18463" y="11110"/>
                    <a:pt x="18522" y="11110"/>
                  </a:cubicBezTo>
                  <a:cubicBezTo>
                    <a:pt x="18646" y="11110"/>
                    <a:pt x="18777" y="11116"/>
                    <a:pt x="18906" y="11132"/>
                  </a:cubicBezTo>
                  <a:cubicBezTo>
                    <a:pt x="19030" y="11375"/>
                    <a:pt x="19278" y="11525"/>
                    <a:pt x="19552" y="11525"/>
                  </a:cubicBezTo>
                  <a:lnTo>
                    <a:pt x="19568" y="11525"/>
                  </a:lnTo>
                  <a:cubicBezTo>
                    <a:pt x="19955" y="11520"/>
                    <a:pt x="20279" y="11197"/>
                    <a:pt x="20285" y="10808"/>
                  </a:cubicBezTo>
                  <a:cubicBezTo>
                    <a:pt x="20290" y="10609"/>
                    <a:pt x="20214" y="10424"/>
                    <a:pt x="20074" y="10284"/>
                  </a:cubicBezTo>
                  <a:cubicBezTo>
                    <a:pt x="19934" y="10144"/>
                    <a:pt x="19751" y="10068"/>
                    <a:pt x="19558" y="10068"/>
                  </a:cubicBezTo>
                  <a:cubicBezTo>
                    <a:pt x="19364" y="10068"/>
                    <a:pt x="19181" y="10144"/>
                    <a:pt x="19041" y="10284"/>
                  </a:cubicBezTo>
                  <a:cubicBezTo>
                    <a:pt x="18912" y="10414"/>
                    <a:pt x="18754" y="10484"/>
                    <a:pt x="18598" y="10490"/>
                  </a:cubicBezTo>
                  <a:cubicBezTo>
                    <a:pt x="18577" y="10490"/>
                    <a:pt x="18556" y="10490"/>
                    <a:pt x="18529" y="10490"/>
                  </a:cubicBezTo>
                  <a:cubicBezTo>
                    <a:pt x="18470" y="10490"/>
                    <a:pt x="18410" y="10490"/>
                    <a:pt x="18351" y="10485"/>
                  </a:cubicBezTo>
                  <a:cubicBezTo>
                    <a:pt x="18044" y="10468"/>
                    <a:pt x="17791" y="10226"/>
                    <a:pt x="17753" y="9918"/>
                  </a:cubicBezTo>
                  <a:lnTo>
                    <a:pt x="17748" y="9884"/>
                  </a:lnTo>
                  <a:cubicBezTo>
                    <a:pt x="17710" y="9577"/>
                    <a:pt x="17877" y="9292"/>
                    <a:pt x="18162" y="9190"/>
                  </a:cubicBezTo>
                  <a:cubicBezTo>
                    <a:pt x="18453" y="9082"/>
                    <a:pt x="18761" y="8984"/>
                    <a:pt x="19068" y="8903"/>
                  </a:cubicBezTo>
                  <a:cubicBezTo>
                    <a:pt x="19407" y="8811"/>
                    <a:pt x="19746" y="8742"/>
                    <a:pt x="20074" y="8682"/>
                  </a:cubicBezTo>
                  <a:cubicBezTo>
                    <a:pt x="20112" y="8677"/>
                    <a:pt x="20144" y="8670"/>
                    <a:pt x="20182" y="8670"/>
                  </a:cubicBezTo>
                  <a:cubicBezTo>
                    <a:pt x="20284" y="8670"/>
                    <a:pt x="20376" y="8693"/>
                    <a:pt x="20456" y="8741"/>
                  </a:cubicBezTo>
                  <a:cubicBezTo>
                    <a:pt x="20564" y="8806"/>
                    <a:pt x="20694" y="8839"/>
                    <a:pt x="20818" y="8839"/>
                  </a:cubicBezTo>
                  <a:cubicBezTo>
                    <a:pt x="20872" y="8839"/>
                    <a:pt x="20926" y="8833"/>
                    <a:pt x="20980" y="8822"/>
                  </a:cubicBezTo>
                  <a:cubicBezTo>
                    <a:pt x="21163" y="8779"/>
                    <a:pt x="21329" y="8661"/>
                    <a:pt x="21431" y="8488"/>
                  </a:cubicBezTo>
                  <a:cubicBezTo>
                    <a:pt x="21533" y="8316"/>
                    <a:pt x="21572" y="8115"/>
                    <a:pt x="21524" y="7932"/>
                  </a:cubicBezTo>
                  <a:cubicBezTo>
                    <a:pt x="21443" y="7608"/>
                    <a:pt x="21152" y="7375"/>
                    <a:pt x="20818" y="7375"/>
                  </a:cubicBezTo>
                  <a:cubicBezTo>
                    <a:pt x="20754" y="7375"/>
                    <a:pt x="20689" y="7386"/>
                    <a:pt x="20630" y="7402"/>
                  </a:cubicBezTo>
                  <a:cubicBezTo>
                    <a:pt x="20452" y="7451"/>
                    <a:pt x="20296" y="7564"/>
                    <a:pt x="20199" y="7726"/>
                  </a:cubicBezTo>
                  <a:cubicBezTo>
                    <a:pt x="20123" y="7850"/>
                    <a:pt x="20015" y="7937"/>
                    <a:pt x="19891" y="7986"/>
                  </a:cubicBezTo>
                  <a:cubicBezTo>
                    <a:pt x="19573" y="8104"/>
                    <a:pt x="19245" y="8213"/>
                    <a:pt x="18906" y="8304"/>
                  </a:cubicBezTo>
                  <a:cubicBezTo>
                    <a:pt x="18594" y="8385"/>
                    <a:pt x="18281" y="8455"/>
                    <a:pt x="17974" y="8508"/>
                  </a:cubicBezTo>
                  <a:cubicBezTo>
                    <a:pt x="17936" y="8514"/>
                    <a:pt x="17898" y="8520"/>
                    <a:pt x="17866" y="8520"/>
                  </a:cubicBezTo>
                  <a:cubicBezTo>
                    <a:pt x="17602" y="8520"/>
                    <a:pt x="17371" y="8364"/>
                    <a:pt x="17268" y="8116"/>
                  </a:cubicBezTo>
                  <a:lnTo>
                    <a:pt x="17257" y="8084"/>
                  </a:lnTo>
                  <a:cubicBezTo>
                    <a:pt x="17133" y="7792"/>
                    <a:pt x="17235" y="7457"/>
                    <a:pt x="17494" y="7289"/>
                  </a:cubicBezTo>
                  <a:cubicBezTo>
                    <a:pt x="17542" y="7257"/>
                    <a:pt x="17592" y="7225"/>
                    <a:pt x="17645" y="7198"/>
                  </a:cubicBezTo>
                  <a:cubicBezTo>
                    <a:pt x="17667" y="7188"/>
                    <a:pt x="17683" y="7177"/>
                    <a:pt x="17704" y="7166"/>
                  </a:cubicBezTo>
                  <a:cubicBezTo>
                    <a:pt x="17790" y="7118"/>
                    <a:pt x="17893" y="7090"/>
                    <a:pt x="17996" y="7090"/>
                  </a:cubicBezTo>
                  <a:cubicBezTo>
                    <a:pt x="18055" y="7090"/>
                    <a:pt x="18120" y="7101"/>
                    <a:pt x="18179" y="7117"/>
                  </a:cubicBezTo>
                  <a:cubicBezTo>
                    <a:pt x="18244" y="7134"/>
                    <a:pt x="18313" y="7144"/>
                    <a:pt x="18378" y="7144"/>
                  </a:cubicBezTo>
                  <a:cubicBezTo>
                    <a:pt x="18512" y="7144"/>
                    <a:pt x="18642" y="7107"/>
                    <a:pt x="18755" y="7036"/>
                  </a:cubicBezTo>
                  <a:cubicBezTo>
                    <a:pt x="19078" y="6842"/>
                    <a:pt x="19197" y="6383"/>
                    <a:pt x="19014" y="6053"/>
                  </a:cubicBezTo>
                  <a:cubicBezTo>
                    <a:pt x="18885" y="5821"/>
                    <a:pt x="18642" y="5682"/>
                    <a:pt x="18378" y="5682"/>
                  </a:cubicBezTo>
                  <a:cubicBezTo>
                    <a:pt x="18248" y="5682"/>
                    <a:pt x="18124" y="5714"/>
                    <a:pt x="18011" y="5779"/>
                  </a:cubicBezTo>
                  <a:cubicBezTo>
                    <a:pt x="17844" y="5876"/>
                    <a:pt x="17721" y="6033"/>
                    <a:pt x="17672" y="6222"/>
                  </a:cubicBezTo>
                  <a:cubicBezTo>
                    <a:pt x="17624" y="6395"/>
                    <a:pt x="17526" y="6539"/>
                    <a:pt x="17391" y="6620"/>
                  </a:cubicBezTo>
                  <a:cubicBezTo>
                    <a:pt x="17370" y="6631"/>
                    <a:pt x="17354" y="6643"/>
                    <a:pt x="17332" y="6654"/>
                  </a:cubicBezTo>
                  <a:cubicBezTo>
                    <a:pt x="17278" y="6686"/>
                    <a:pt x="17225" y="6713"/>
                    <a:pt x="17171" y="6740"/>
                  </a:cubicBezTo>
                  <a:cubicBezTo>
                    <a:pt x="17085" y="6783"/>
                    <a:pt x="16988" y="6804"/>
                    <a:pt x="16891" y="6804"/>
                  </a:cubicBezTo>
                  <a:cubicBezTo>
                    <a:pt x="16692" y="6804"/>
                    <a:pt x="16498" y="6708"/>
                    <a:pt x="16375" y="6546"/>
                  </a:cubicBezTo>
                  <a:lnTo>
                    <a:pt x="16353" y="6519"/>
                  </a:lnTo>
                  <a:cubicBezTo>
                    <a:pt x="16164" y="6276"/>
                    <a:pt x="16164" y="5941"/>
                    <a:pt x="16358" y="5714"/>
                  </a:cubicBezTo>
                  <a:cubicBezTo>
                    <a:pt x="16557" y="5472"/>
                    <a:pt x="16778" y="5233"/>
                    <a:pt x="17004" y="5001"/>
                  </a:cubicBezTo>
                  <a:cubicBezTo>
                    <a:pt x="17252" y="4753"/>
                    <a:pt x="17510" y="4522"/>
                    <a:pt x="17768" y="4307"/>
                  </a:cubicBezTo>
                  <a:cubicBezTo>
                    <a:pt x="17876" y="4220"/>
                    <a:pt x="18006" y="4172"/>
                    <a:pt x="18130" y="4172"/>
                  </a:cubicBezTo>
                  <a:cubicBezTo>
                    <a:pt x="18313" y="4172"/>
                    <a:pt x="18490" y="4100"/>
                    <a:pt x="18625" y="3976"/>
                  </a:cubicBezTo>
                  <a:cubicBezTo>
                    <a:pt x="18765" y="3847"/>
                    <a:pt x="18847" y="3658"/>
                    <a:pt x="18852" y="3458"/>
                  </a:cubicBezTo>
                  <a:cubicBezTo>
                    <a:pt x="18858" y="3259"/>
                    <a:pt x="18787" y="3065"/>
                    <a:pt x="18652" y="2931"/>
                  </a:cubicBezTo>
                  <a:cubicBezTo>
                    <a:pt x="18512" y="2785"/>
                    <a:pt x="18329" y="2708"/>
                    <a:pt x="18130" y="2708"/>
                  </a:cubicBezTo>
                  <a:cubicBezTo>
                    <a:pt x="17936" y="2708"/>
                    <a:pt x="17753" y="2784"/>
                    <a:pt x="17613" y="2924"/>
                  </a:cubicBezTo>
                  <a:cubicBezTo>
                    <a:pt x="17479" y="3059"/>
                    <a:pt x="17403" y="3238"/>
                    <a:pt x="17398" y="3421"/>
                  </a:cubicBezTo>
                  <a:cubicBezTo>
                    <a:pt x="17393" y="3562"/>
                    <a:pt x="17354" y="3680"/>
                    <a:pt x="17278" y="3772"/>
                  </a:cubicBezTo>
                  <a:cubicBezTo>
                    <a:pt x="17058" y="4042"/>
                    <a:pt x="16821" y="4306"/>
                    <a:pt x="16568" y="4559"/>
                  </a:cubicBezTo>
                  <a:cubicBezTo>
                    <a:pt x="16337" y="4791"/>
                    <a:pt x="16099" y="5007"/>
                    <a:pt x="15856" y="5207"/>
                  </a:cubicBezTo>
                  <a:cubicBezTo>
                    <a:pt x="15743" y="5299"/>
                    <a:pt x="15604" y="5352"/>
                    <a:pt x="15459" y="5352"/>
                  </a:cubicBezTo>
                  <a:cubicBezTo>
                    <a:pt x="15313" y="5352"/>
                    <a:pt x="15173" y="5304"/>
                    <a:pt x="15055" y="5212"/>
                  </a:cubicBezTo>
                  <a:lnTo>
                    <a:pt x="15028" y="5190"/>
                  </a:lnTo>
                  <a:cubicBezTo>
                    <a:pt x="14780" y="5001"/>
                    <a:pt x="14698" y="4668"/>
                    <a:pt x="14833" y="4393"/>
                  </a:cubicBezTo>
                  <a:cubicBezTo>
                    <a:pt x="14860" y="4339"/>
                    <a:pt x="14888" y="4285"/>
                    <a:pt x="14920" y="4231"/>
                  </a:cubicBezTo>
                  <a:cubicBezTo>
                    <a:pt x="14942" y="4198"/>
                    <a:pt x="14958" y="4166"/>
                    <a:pt x="14979" y="4128"/>
                  </a:cubicBezTo>
                  <a:cubicBezTo>
                    <a:pt x="15049" y="4014"/>
                    <a:pt x="15178" y="3928"/>
                    <a:pt x="15334" y="3890"/>
                  </a:cubicBezTo>
                  <a:cubicBezTo>
                    <a:pt x="15534" y="3841"/>
                    <a:pt x="15705" y="3712"/>
                    <a:pt x="15802" y="3534"/>
                  </a:cubicBezTo>
                  <a:cubicBezTo>
                    <a:pt x="15991" y="3194"/>
                    <a:pt x="15874" y="2752"/>
                    <a:pt x="15540" y="2558"/>
                  </a:cubicBezTo>
                  <a:cubicBezTo>
                    <a:pt x="15427" y="2488"/>
                    <a:pt x="15297" y="2455"/>
                    <a:pt x="15168" y="2455"/>
                  </a:cubicBezTo>
                  <a:cubicBezTo>
                    <a:pt x="14909" y="2455"/>
                    <a:pt x="14666" y="2596"/>
                    <a:pt x="14537" y="2823"/>
                  </a:cubicBezTo>
                  <a:cubicBezTo>
                    <a:pt x="14440" y="2990"/>
                    <a:pt x="14414" y="3189"/>
                    <a:pt x="14467" y="3377"/>
                  </a:cubicBezTo>
                  <a:cubicBezTo>
                    <a:pt x="14516" y="3550"/>
                    <a:pt x="14499" y="3723"/>
                    <a:pt x="14424" y="3863"/>
                  </a:cubicBezTo>
                  <a:cubicBezTo>
                    <a:pt x="14413" y="3885"/>
                    <a:pt x="14403" y="3900"/>
                    <a:pt x="14392" y="3922"/>
                  </a:cubicBezTo>
                  <a:cubicBezTo>
                    <a:pt x="14359" y="3976"/>
                    <a:pt x="14333" y="4025"/>
                    <a:pt x="14301" y="4074"/>
                  </a:cubicBezTo>
                  <a:cubicBezTo>
                    <a:pt x="14182" y="4252"/>
                    <a:pt x="13983" y="4360"/>
                    <a:pt x="13767" y="4360"/>
                  </a:cubicBezTo>
                  <a:cubicBezTo>
                    <a:pt x="13681" y="4360"/>
                    <a:pt x="13594" y="4344"/>
                    <a:pt x="13513" y="4307"/>
                  </a:cubicBezTo>
                  <a:lnTo>
                    <a:pt x="13481" y="4295"/>
                  </a:lnTo>
                  <a:cubicBezTo>
                    <a:pt x="13196" y="4176"/>
                    <a:pt x="13034" y="3885"/>
                    <a:pt x="13082" y="3583"/>
                  </a:cubicBezTo>
                  <a:cubicBezTo>
                    <a:pt x="13136" y="3276"/>
                    <a:pt x="13207" y="2962"/>
                    <a:pt x="13288" y="2649"/>
                  </a:cubicBezTo>
                  <a:cubicBezTo>
                    <a:pt x="13379" y="2309"/>
                    <a:pt x="13482" y="1981"/>
                    <a:pt x="13606" y="1663"/>
                  </a:cubicBezTo>
                  <a:cubicBezTo>
                    <a:pt x="13654" y="1533"/>
                    <a:pt x="13740" y="1425"/>
                    <a:pt x="13848" y="1366"/>
                  </a:cubicBezTo>
                  <a:cubicBezTo>
                    <a:pt x="14004" y="1274"/>
                    <a:pt x="14122" y="1122"/>
                    <a:pt x="14176" y="949"/>
                  </a:cubicBezTo>
                  <a:cubicBezTo>
                    <a:pt x="14230" y="766"/>
                    <a:pt x="14209" y="560"/>
                    <a:pt x="14117" y="388"/>
                  </a:cubicBezTo>
                  <a:cubicBezTo>
                    <a:pt x="14026" y="215"/>
                    <a:pt x="13865" y="86"/>
                    <a:pt x="13681" y="32"/>
                  </a:cubicBezTo>
                  <a:cubicBezTo>
                    <a:pt x="13617" y="16"/>
                    <a:pt x="13546" y="5"/>
                    <a:pt x="13481" y="5"/>
                  </a:cubicBezTo>
                  <a:cubicBezTo>
                    <a:pt x="13153" y="5"/>
                    <a:pt x="12862" y="226"/>
                    <a:pt x="12776" y="545"/>
                  </a:cubicBezTo>
                  <a:cubicBezTo>
                    <a:pt x="12727" y="723"/>
                    <a:pt x="12748" y="917"/>
                    <a:pt x="12840" y="1079"/>
                  </a:cubicBezTo>
                  <a:cubicBezTo>
                    <a:pt x="12910" y="1203"/>
                    <a:pt x="12932" y="1344"/>
                    <a:pt x="12911" y="1479"/>
                  </a:cubicBezTo>
                  <a:cubicBezTo>
                    <a:pt x="12857" y="1813"/>
                    <a:pt x="12782" y="2153"/>
                    <a:pt x="12690" y="2487"/>
                  </a:cubicBezTo>
                  <a:cubicBezTo>
                    <a:pt x="12609" y="2800"/>
                    <a:pt x="12512" y="3103"/>
                    <a:pt x="12404" y="3394"/>
                  </a:cubicBezTo>
                  <a:cubicBezTo>
                    <a:pt x="12312" y="3648"/>
                    <a:pt x="12066" y="3814"/>
                    <a:pt x="11796" y="3814"/>
                  </a:cubicBezTo>
                  <a:cubicBezTo>
                    <a:pt x="11769" y="3814"/>
                    <a:pt x="11736" y="3814"/>
                    <a:pt x="11709" y="3809"/>
                  </a:cubicBezTo>
                  <a:lnTo>
                    <a:pt x="11677" y="3804"/>
                  </a:lnTo>
                  <a:cubicBezTo>
                    <a:pt x="11364" y="3766"/>
                    <a:pt x="11127" y="3513"/>
                    <a:pt x="11111" y="3205"/>
                  </a:cubicBezTo>
                  <a:cubicBezTo>
                    <a:pt x="11106" y="3146"/>
                    <a:pt x="11106" y="3086"/>
                    <a:pt x="11106" y="3027"/>
                  </a:cubicBezTo>
                  <a:cubicBezTo>
                    <a:pt x="11106" y="2989"/>
                    <a:pt x="11106" y="2952"/>
                    <a:pt x="11106" y="2909"/>
                  </a:cubicBezTo>
                  <a:cubicBezTo>
                    <a:pt x="11112" y="2774"/>
                    <a:pt x="11176" y="2639"/>
                    <a:pt x="11295" y="2526"/>
                  </a:cubicBezTo>
                  <a:cubicBezTo>
                    <a:pt x="11445" y="2386"/>
                    <a:pt x="11526" y="2185"/>
                    <a:pt x="11520" y="1980"/>
                  </a:cubicBezTo>
                  <a:cubicBezTo>
                    <a:pt x="11515" y="1591"/>
                    <a:pt x="11193" y="1268"/>
                    <a:pt x="10805" y="1263"/>
                  </a:cubicBezTo>
                  <a:cubicBezTo>
                    <a:pt x="10805" y="1263"/>
                    <a:pt x="10793" y="1263"/>
                    <a:pt x="10793" y="1263"/>
                  </a:cubicBezTo>
                  <a:cubicBezTo>
                    <a:pt x="10389" y="1263"/>
                    <a:pt x="10066" y="1592"/>
                    <a:pt x="10066" y="1991"/>
                  </a:cubicBezTo>
                  <a:cubicBezTo>
                    <a:pt x="10066" y="2186"/>
                    <a:pt x="10141" y="2369"/>
                    <a:pt x="10281" y="2509"/>
                  </a:cubicBezTo>
                  <a:cubicBezTo>
                    <a:pt x="10411" y="2639"/>
                    <a:pt x="10481" y="2794"/>
                    <a:pt x="10487" y="2951"/>
                  </a:cubicBezTo>
                  <a:cubicBezTo>
                    <a:pt x="10487" y="2972"/>
                    <a:pt x="10487" y="2995"/>
                    <a:pt x="10487" y="3022"/>
                  </a:cubicBezTo>
                  <a:cubicBezTo>
                    <a:pt x="10487" y="3081"/>
                    <a:pt x="10487" y="3141"/>
                    <a:pt x="10482" y="3200"/>
                  </a:cubicBezTo>
                  <a:cubicBezTo>
                    <a:pt x="10465" y="3508"/>
                    <a:pt x="10223" y="3761"/>
                    <a:pt x="9916" y="3799"/>
                  </a:cubicBezTo>
                  <a:lnTo>
                    <a:pt x="9884" y="3804"/>
                  </a:lnTo>
                  <a:cubicBezTo>
                    <a:pt x="9857" y="3809"/>
                    <a:pt x="9824" y="3809"/>
                    <a:pt x="9797" y="3809"/>
                  </a:cubicBezTo>
                  <a:cubicBezTo>
                    <a:pt x="9527" y="3809"/>
                    <a:pt x="9281" y="3643"/>
                    <a:pt x="9189" y="3389"/>
                  </a:cubicBezTo>
                  <a:cubicBezTo>
                    <a:pt x="9081" y="3098"/>
                    <a:pt x="8984" y="2790"/>
                    <a:pt x="8903" y="2482"/>
                  </a:cubicBezTo>
                  <a:cubicBezTo>
                    <a:pt x="8811" y="2148"/>
                    <a:pt x="8742" y="1808"/>
                    <a:pt x="8682" y="1474"/>
                  </a:cubicBezTo>
                  <a:cubicBezTo>
                    <a:pt x="8661" y="1339"/>
                    <a:pt x="8682" y="1203"/>
                    <a:pt x="8741" y="1089"/>
                  </a:cubicBezTo>
                  <a:cubicBezTo>
                    <a:pt x="8833" y="927"/>
                    <a:pt x="8860" y="745"/>
                    <a:pt x="8817" y="567"/>
                  </a:cubicBezTo>
                  <a:cubicBezTo>
                    <a:pt x="8742" y="243"/>
                    <a:pt x="8434" y="0"/>
                    <a:pt x="8095" y="0"/>
                  </a:cubicBezTo>
                  <a:close/>
                  <a:moveTo>
                    <a:pt x="10783" y="5999"/>
                  </a:moveTo>
                  <a:cubicBezTo>
                    <a:pt x="11033" y="5999"/>
                    <a:pt x="11284" y="6111"/>
                    <a:pt x="11451" y="6335"/>
                  </a:cubicBezTo>
                  <a:cubicBezTo>
                    <a:pt x="11683" y="6643"/>
                    <a:pt x="12092" y="6756"/>
                    <a:pt x="12443" y="6600"/>
                  </a:cubicBezTo>
                  <a:cubicBezTo>
                    <a:pt x="12949" y="6378"/>
                    <a:pt x="13530" y="6712"/>
                    <a:pt x="13589" y="7262"/>
                  </a:cubicBezTo>
                  <a:cubicBezTo>
                    <a:pt x="13632" y="7645"/>
                    <a:pt x="13934" y="7948"/>
                    <a:pt x="14316" y="7991"/>
                  </a:cubicBezTo>
                  <a:cubicBezTo>
                    <a:pt x="14865" y="8056"/>
                    <a:pt x="15200" y="8634"/>
                    <a:pt x="14979" y="9141"/>
                  </a:cubicBezTo>
                  <a:cubicBezTo>
                    <a:pt x="14828" y="9492"/>
                    <a:pt x="14936" y="9907"/>
                    <a:pt x="15243" y="10134"/>
                  </a:cubicBezTo>
                  <a:cubicBezTo>
                    <a:pt x="15685" y="10468"/>
                    <a:pt x="15685" y="11132"/>
                    <a:pt x="15243" y="11466"/>
                  </a:cubicBezTo>
                  <a:cubicBezTo>
                    <a:pt x="14936" y="11698"/>
                    <a:pt x="14823" y="12108"/>
                    <a:pt x="14979" y="12459"/>
                  </a:cubicBezTo>
                  <a:cubicBezTo>
                    <a:pt x="15200" y="12966"/>
                    <a:pt x="14865" y="13548"/>
                    <a:pt x="14316" y="13607"/>
                  </a:cubicBezTo>
                  <a:cubicBezTo>
                    <a:pt x="13934" y="13651"/>
                    <a:pt x="13632" y="13953"/>
                    <a:pt x="13589" y="14336"/>
                  </a:cubicBezTo>
                  <a:cubicBezTo>
                    <a:pt x="13524" y="14886"/>
                    <a:pt x="12949" y="15222"/>
                    <a:pt x="12443" y="15000"/>
                  </a:cubicBezTo>
                  <a:cubicBezTo>
                    <a:pt x="12092" y="14849"/>
                    <a:pt x="11677" y="14957"/>
                    <a:pt x="11451" y="15265"/>
                  </a:cubicBezTo>
                  <a:cubicBezTo>
                    <a:pt x="11123" y="15713"/>
                    <a:pt x="10454" y="15713"/>
                    <a:pt x="10120" y="15265"/>
                  </a:cubicBezTo>
                  <a:cubicBezTo>
                    <a:pt x="9888" y="14957"/>
                    <a:pt x="9480" y="14844"/>
                    <a:pt x="9130" y="15000"/>
                  </a:cubicBezTo>
                  <a:cubicBezTo>
                    <a:pt x="8624" y="15222"/>
                    <a:pt x="8041" y="14886"/>
                    <a:pt x="7982" y="14336"/>
                  </a:cubicBezTo>
                  <a:cubicBezTo>
                    <a:pt x="7939" y="13953"/>
                    <a:pt x="7637" y="13651"/>
                    <a:pt x="7255" y="13607"/>
                  </a:cubicBezTo>
                  <a:cubicBezTo>
                    <a:pt x="6706" y="13543"/>
                    <a:pt x="6371" y="12966"/>
                    <a:pt x="6592" y="12459"/>
                  </a:cubicBezTo>
                  <a:cubicBezTo>
                    <a:pt x="6743" y="12108"/>
                    <a:pt x="6636" y="11693"/>
                    <a:pt x="6329" y="11466"/>
                  </a:cubicBezTo>
                  <a:cubicBezTo>
                    <a:pt x="5882" y="11137"/>
                    <a:pt x="5882" y="10468"/>
                    <a:pt x="6329" y="10134"/>
                  </a:cubicBezTo>
                  <a:cubicBezTo>
                    <a:pt x="6636" y="9902"/>
                    <a:pt x="6748" y="9492"/>
                    <a:pt x="6592" y="9141"/>
                  </a:cubicBezTo>
                  <a:cubicBezTo>
                    <a:pt x="6371" y="8634"/>
                    <a:pt x="6706" y="8050"/>
                    <a:pt x="7255" y="7991"/>
                  </a:cubicBezTo>
                  <a:cubicBezTo>
                    <a:pt x="7637" y="7948"/>
                    <a:pt x="7939" y="7645"/>
                    <a:pt x="7982" y="7262"/>
                  </a:cubicBezTo>
                  <a:cubicBezTo>
                    <a:pt x="8047" y="6712"/>
                    <a:pt x="8624" y="6378"/>
                    <a:pt x="9130" y="6600"/>
                  </a:cubicBezTo>
                  <a:cubicBezTo>
                    <a:pt x="9480" y="6751"/>
                    <a:pt x="9894" y="6643"/>
                    <a:pt x="10120" y="6335"/>
                  </a:cubicBezTo>
                  <a:cubicBezTo>
                    <a:pt x="10284" y="6111"/>
                    <a:pt x="10533" y="5999"/>
                    <a:pt x="10783" y="5999"/>
                  </a:cubicBezTo>
                  <a:close/>
                  <a:moveTo>
                    <a:pt x="10778" y="8547"/>
                  </a:moveTo>
                  <a:cubicBezTo>
                    <a:pt x="9539" y="8547"/>
                    <a:pt x="8531" y="9556"/>
                    <a:pt x="8531" y="10797"/>
                  </a:cubicBezTo>
                  <a:cubicBezTo>
                    <a:pt x="8531" y="12038"/>
                    <a:pt x="9539" y="13048"/>
                    <a:pt x="10778" y="13048"/>
                  </a:cubicBezTo>
                  <a:cubicBezTo>
                    <a:pt x="12017" y="13048"/>
                    <a:pt x="13023" y="12038"/>
                    <a:pt x="13023" y="10797"/>
                  </a:cubicBezTo>
                  <a:cubicBezTo>
                    <a:pt x="13023" y="9556"/>
                    <a:pt x="12017" y="8547"/>
                    <a:pt x="10778" y="854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sp>
        <p:nvSpPr>
          <p:cNvPr id="791" name="Makki et al., 2013, ISNR Inflammation"/>
          <p:cNvSpPr txBox="1"/>
          <p:nvPr/>
        </p:nvSpPr>
        <p:spPr>
          <a:xfrm>
            <a:off x="170353" y="9262319"/>
            <a:ext cx="325833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Makki et al., 2013, </a:t>
            </a:r>
            <a:r>
              <a:rPr i="1"/>
              <a:t>ISNR Inflammation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795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9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9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99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pic>
        <p:nvPicPr>
          <p:cNvPr id="80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574" y="3025133"/>
            <a:ext cx="5214145" cy="3703334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Line"/>
          <p:cNvSpPr/>
          <p:nvPr/>
        </p:nvSpPr>
        <p:spPr>
          <a:xfrm flipV="1">
            <a:off x="5524500" y="3029573"/>
            <a:ext cx="1409077" cy="14090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2" name="Regions rich in stress receptors"/>
          <p:cNvSpPr txBox="1"/>
          <p:nvPr/>
        </p:nvSpPr>
        <p:spPr>
          <a:xfrm>
            <a:off x="7207377" y="2643504"/>
            <a:ext cx="5572126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Regions rich in stress receptors </a:t>
            </a:r>
          </a:p>
        </p:txBody>
      </p:sp>
      <p:sp>
        <p:nvSpPr>
          <p:cNvPr id="803" name="Luppien et al., 2018, Nat Rev Neurosci"/>
          <p:cNvSpPr txBox="1"/>
          <p:nvPr/>
        </p:nvSpPr>
        <p:spPr>
          <a:xfrm>
            <a:off x="106853" y="8881319"/>
            <a:ext cx="33340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Luppien et al., 2018, </a:t>
            </a:r>
            <a:r>
              <a:rPr i="1"/>
              <a:t>Nat Rev Neurosci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as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Case 1</a:t>
            </a:r>
          </a:p>
        </p:txBody>
      </p:sp>
      <p:sp>
        <p:nvSpPr>
          <p:cNvPr id="219" name="Female, Age 40"/>
          <p:cNvSpPr txBox="1"/>
          <p:nvPr>
            <p:ph type="body" idx="21"/>
          </p:nvPr>
        </p:nvSpPr>
        <p:spPr>
          <a:xfrm>
            <a:off x="711200" y="9891191"/>
            <a:ext cx="11582400" cy="630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Female, Age 40</a:t>
            </a:r>
          </a:p>
        </p:txBody>
      </p:sp>
      <p:grpSp>
        <p:nvGrpSpPr>
          <p:cNvPr id="225" name="Group"/>
          <p:cNvGrpSpPr/>
          <p:nvPr/>
        </p:nvGrpSpPr>
        <p:grpSpPr>
          <a:xfrm>
            <a:off x="4972899" y="2504143"/>
            <a:ext cx="3441629" cy="6065651"/>
            <a:chOff x="0" y="0"/>
            <a:chExt cx="3441627" cy="6065650"/>
          </a:xfrm>
        </p:grpSpPr>
        <p:sp>
          <p:nvSpPr>
            <p:cNvPr id="220" name="Document"/>
            <p:cNvSpPr/>
            <p:nvPr/>
          </p:nvSpPr>
          <p:spPr>
            <a:xfrm>
              <a:off x="0" y="1608789"/>
              <a:ext cx="3441628" cy="445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4515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21" name="Pre-diabetes"/>
            <p:cNvSpPr txBox="1"/>
            <p:nvPr/>
          </p:nvSpPr>
          <p:spPr>
            <a:xfrm>
              <a:off x="211065" y="2892364"/>
              <a:ext cx="2688083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Pre-diabetes</a:t>
              </a:r>
            </a:p>
          </p:txBody>
        </p:sp>
        <p:sp>
          <p:nvSpPr>
            <p:cNvPr id="222" name="High blood pressure"/>
            <p:cNvSpPr txBox="1"/>
            <p:nvPr/>
          </p:nvSpPr>
          <p:spPr>
            <a:xfrm>
              <a:off x="211065" y="3533797"/>
              <a:ext cx="3163496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High blood pressure </a:t>
              </a:r>
            </a:p>
          </p:txBody>
        </p:sp>
        <p:sp>
          <p:nvSpPr>
            <p:cNvPr id="223" name="Inflammatory bowel"/>
            <p:cNvSpPr txBox="1"/>
            <p:nvPr/>
          </p:nvSpPr>
          <p:spPr>
            <a:xfrm>
              <a:off x="211065" y="4676998"/>
              <a:ext cx="3163496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Inflammatory bowel </a:t>
              </a:r>
            </a:p>
          </p:txBody>
        </p:sp>
        <p:sp>
          <p:nvSpPr>
            <p:cNvPr id="224" name="Stethoscope"/>
            <p:cNvSpPr/>
            <p:nvPr/>
          </p:nvSpPr>
          <p:spPr>
            <a:xfrm>
              <a:off x="925833" y="0"/>
              <a:ext cx="1258548" cy="128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4660" y="0"/>
                  </a:moveTo>
                  <a:cubicBezTo>
                    <a:pt x="4486" y="0"/>
                    <a:pt x="4333" y="77"/>
                    <a:pt x="4229" y="199"/>
                  </a:cubicBezTo>
                  <a:lnTo>
                    <a:pt x="3737" y="123"/>
                  </a:lnTo>
                  <a:cubicBezTo>
                    <a:pt x="3611" y="103"/>
                    <a:pt x="3497" y="199"/>
                    <a:pt x="3497" y="325"/>
                  </a:cubicBezTo>
                  <a:lnTo>
                    <a:pt x="3497" y="356"/>
                  </a:lnTo>
                  <a:lnTo>
                    <a:pt x="3192" y="356"/>
                  </a:lnTo>
                  <a:cubicBezTo>
                    <a:pt x="2222" y="356"/>
                    <a:pt x="1316" y="783"/>
                    <a:pt x="707" y="1529"/>
                  </a:cubicBezTo>
                  <a:cubicBezTo>
                    <a:pt x="99" y="2274"/>
                    <a:pt x="-132" y="3240"/>
                    <a:pt x="73" y="4176"/>
                  </a:cubicBezTo>
                  <a:lnTo>
                    <a:pt x="1323" y="9889"/>
                  </a:lnTo>
                  <a:cubicBezTo>
                    <a:pt x="1244" y="9911"/>
                    <a:pt x="1177" y="9959"/>
                    <a:pt x="1132" y="10027"/>
                  </a:cubicBezTo>
                  <a:cubicBezTo>
                    <a:pt x="1084" y="10102"/>
                    <a:pt x="1067" y="10189"/>
                    <a:pt x="1086" y="10275"/>
                  </a:cubicBezTo>
                  <a:lnTo>
                    <a:pt x="1696" y="13068"/>
                  </a:lnTo>
                  <a:cubicBezTo>
                    <a:pt x="2020" y="14547"/>
                    <a:pt x="3366" y="15619"/>
                    <a:pt x="4897" y="15619"/>
                  </a:cubicBezTo>
                  <a:lnTo>
                    <a:pt x="5236" y="15619"/>
                  </a:lnTo>
                  <a:lnTo>
                    <a:pt x="5236" y="18509"/>
                  </a:lnTo>
                  <a:cubicBezTo>
                    <a:pt x="5236" y="20214"/>
                    <a:pt x="6701" y="21600"/>
                    <a:pt x="8502" y="21600"/>
                  </a:cubicBezTo>
                  <a:cubicBezTo>
                    <a:pt x="9813" y="21600"/>
                    <a:pt x="10992" y="20863"/>
                    <a:pt x="11506" y="19721"/>
                  </a:cubicBezTo>
                  <a:lnTo>
                    <a:pt x="11522" y="19689"/>
                  </a:lnTo>
                  <a:lnTo>
                    <a:pt x="14654" y="8875"/>
                  </a:lnTo>
                  <a:cubicBezTo>
                    <a:pt x="14936" y="8011"/>
                    <a:pt x="15813" y="7407"/>
                    <a:pt x="16787" y="7407"/>
                  </a:cubicBezTo>
                  <a:cubicBezTo>
                    <a:pt x="18016" y="7407"/>
                    <a:pt x="19016" y="8335"/>
                    <a:pt x="19016" y="9475"/>
                  </a:cubicBezTo>
                  <a:lnTo>
                    <a:pt x="19016" y="12151"/>
                  </a:lnTo>
                  <a:cubicBezTo>
                    <a:pt x="18200" y="12375"/>
                    <a:pt x="17601" y="13113"/>
                    <a:pt x="17601" y="13991"/>
                  </a:cubicBezTo>
                  <a:cubicBezTo>
                    <a:pt x="17601" y="15047"/>
                    <a:pt x="18466" y="15902"/>
                    <a:pt x="19534" y="15902"/>
                  </a:cubicBezTo>
                  <a:cubicBezTo>
                    <a:pt x="20602" y="15902"/>
                    <a:pt x="21468" y="15047"/>
                    <a:pt x="21468" y="13991"/>
                  </a:cubicBezTo>
                  <a:cubicBezTo>
                    <a:pt x="21468" y="13113"/>
                    <a:pt x="20869" y="12375"/>
                    <a:pt x="20053" y="12151"/>
                  </a:cubicBezTo>
                  <a:lnTo>
                    <a:pt x="20053" y="9475"/>
                  </a:lnTo>
                  <a:cubicBezTo>
                    <a:pt x="20053" y="7770"/>
                    <a:pt x="18588" y="6382"/>
                    <a:pt x="16787" y="6382"/>
                  </a:cubicBezTo>
                  <a:cubicBezTo>
                    <a:pt x="15341" y="6382"/>
                    <a:pt x="14085" y="7261"/>
                    <a:pt x="13663" y="8570"/>
                  </a:cubicBezTo>
                  <a:lnTo>
                    <a:pt x="10545" y="19335"/>
                  </a:lnTo>
                  <a:cubicBezTo>
                    <a:pt x="10189" y="20090"/>
                    <a:pt x="9392" y="20575"/>
                    <a:pt x="8502" y="20575"/>
                  </a:cubicBezTo>
                  <a:cubicBezTo>
                    <a:pt x="7273" y="20575"/>
                    <a:pt x="6273" y="19649"/>
                    <a:pt x="6273" y="18509"/>
                  </a:cubicBezTo>
                  <a:lnTo>
                    <a:pt x="6273" y="15619"/>
                  </a:lnTo>
                  <a:lnTo>
                    <a:pt x="6612" y="15619"/>
                  </a:lnTo>
                  <a:cubicBezTo>
                    <a:pt x="8143" y="15619"/>
                    <a:pt x="9489" y="14547"/>
                    <a:pt x="9813" y="13068"/>
                  </a:cubicBezTo>
                  <a:lnTo>
                    <a:pt x="10423" y="10275"/>
                  </a:lnTo>
                  <a:cubicBezTo>
                    <a:pt x="10442" y="10189"/>
                    <a:pt x="10426" y="10102"/>
                    <a:pt x="10377" y="10027"/>
                  </a:cubicBezTo>
                  <a:cubicBezTo>
                    <a:pt x="10333" y="9959"/>
                    <a:pt x="10265" y="9911"/>
                    <a:pt x="10186" y="9889"/>
                  </a:cubicBezTo>
                  <a:lnTo>
                    <a:pt x="11438" y="4176"/>
                  </a:lnTo>
                  <a:cubicBezTo>
                    <a:pt x="11643" y="3240"/>
                    <a:pt x="11411" y="2274"/>
                    <a:pt x="10802" y="1529"/>
                  </a:cubicBezTo>
                  <a:cubicBezTo>
                    <a:pt x="10193" y="783"/>
                    <a:pt x="9287" y="356"/>
                    <a:pt x="8318" y="356"/>
                  </a:cubicBezTo>
                  <a:lnTo>
                    <a:pt x="8014" y="356"/>
                  </a:lnTo>
                  <a:lnTo>
                    <a:pt x="8014" y="325"/>
                  </a:lnTo>
                  <a:cubicBezTo>
                    <a:pt x="8014" y="199"/>
                    <a:pt x="7898" y="103"/>
                    <a:pt x="7772" y="123"/>
                  </a:cubicBezTo>
                  <a:lnTo>
                    <a:pt x="7281" y="199"/>
                  </a:lnTo>
                  <a:cubicBezTo>
                    <a:pt x="7177" y="77"/>
                    <a:pt x="7025" y="0"/>
                    <a:pt x="6851" y="0"/>
                  </a:cubicBezTo>
                  <a:cubicBezTo>
                    <a:pt x="6382" y="0"/>
                    <a:pt x="6382" y="1121"/>
                    <a:pt x="6851" y="1121"/>
                  </a:cubicBezTo>
                  <a:cubicBezTo>
                    <a:pt x="7025" y="1121"/>
                    <a:pt x="7177" y="1042"/>
                    <a:pt x="7281" y="920"/>
                  </a:cubicBezTo>
                  <a:lnTo>
                    <a:pt x="7772" y="998"/>
                  </a:lnTo>
                  <a:cubicBezTo>
                    <a:pt x="7898" y="1018"/>
                    <a:pt x="8014" y="920"/>
                    <a:pt x="8014" y="794"/>
                  </a:cubicBezTo>
                  <a:lnTo>
                    <a:pt x="8014" y="765"/>
                  </a:lnTo>
                  <a:lnTo>
                    <a:pt x="8318" y="765"/>
                  </a:lnTo>
                  <a:cubicBezTo>
                    <a:pt x="9161" y="765"/>
                    <a:pt x="9950" y="1137"/>
                    <a:pt x="10480" y="1786"/>
                  </a:cubicBezTo>
                  <a:cubicBezTo>
                    <a:pt x="11009" y="2435"/>
                    <a:pt x="11211" y="3274"/>
                    <a:pt x="11032" y="4088"/>
                  </a:cubicBezTo>
                  <a:lnTo>
                    <a:pt x="9782" y="9801"/>
                  </a:lnTo>
                  <a:cubicBezTo>
                    <a:pt x="9609" y="9775"/>
                    <a:pt x="9441" y="9886"/>
                    <a:pt x="9404" y="10058"/>
                  </a:cubicBezTo>
                  <a:lnTo>
                    <a:pt x="8793" y="12848"/>
                  </a:lnTo>
                  <a:cubicBezTo>
                    <a:pt x="8573" y="13856"/>
                    <a:pt x="7656" y="14588"/>
                    <a:pt x="6612" y="14588"/>
                  </a:cubicBezTo>
                  <a:lnTo>
                    <a:pt x="4899" y="14588"/>
                  </a:lnTo>
                  <a:cubicBezTo>
                    <a:pt x="3855" y="14588"/>
                    <a:pt x="2937" y="13856"/>
                    <a:pt x="2716" y="12848"/>
                  </a:cubicBezTo>
                  <a:lnTo>
                    <a:pt x="2106" y="10058"/>
                  </a:lnTo>
                  <a:cubicBezTo>
                    <a:pt x="2087" y="9971"/>
                    <a:pt x="2036" y="9897"/>
                    <a:pt x="1961" y="9849"/>
                  </a:cubicBezTo>
                  <a:cubicBezTo>
                    <a:pt x="1891" y="9805"/>
                    <a:pt x="1808" y="9789"/>
                    <a:pt x="1727" y="9801"/>
                  </a:cubicBezTo>
                  <a:lnTo>
                    <a:pt x="477" y="4088"/>
                  </a:lnTo>
                  <a:cubicBezTo>
                    <a:pt x="299" y="3274"/>
                    <a:pt x="502" y="2435"/>
                    <a:pt x="1031" y="1786"/>
                  </a:cubicBezTo>
                  <a:cubicBezTo>
                    <a:pt x="1561" y="1137"/>
                    <a:pt x="2348" y="765"/>
                    <a:pt x="3192" y="765"/>
                  </a:cubicBezTo>
                  <a:lnTo>
                    <a:pt x="3497" y="765"/>
                  </a:lnTo>
                  <a:lnTo>
                    <a:pt x="3497" y="794"/>
                  </a:lnTo>
                  <a:cubicBezTo>
                    <a:pt x="3497" y="920"/>
                    <a:pt x="3611" y="1018"/>
                    <a:pt x="3737" y="998"/>
                  </a:cubicBezTo>
                  <a:lnTo>
                    <a:pt x="4229" y="920"/>
                  </a:lnTo>
                  <a:cubicBezTo>
                    <a:pt x="4333" y="1042"/>
                    <a:pt x="4486" y="1121"/>
                    <a:pt x="4660" y="1121"/>
                  </a:cubicBezTo>
                  <a:cubicBezTo>
                    <a:pt x="5129" y="1121"/>
                    <a:pt x="5129" y="0"/>
                    <a:pt x="4660" y="0"/>
                  </a:cubicBezTo>
                  <a:close/>
                  <a:moveTo>
                    <a:pt x="19016" y="12768"/>
                  </a:moveTo>
                  <a:lnTo>
                    <a:pt x="19016" y="13314"/>
                  </a:lnTo>
                  <a:cubicBezTo>
                    <a:pt x="18817" y="13467"/>
                    <a:pt x="18688" y="13705"/>
                    <a:pt x="18688" y="13973"/>
                  </a:cubicBezTo>
                  <a:cubicBezTo>
                    <a:pt x="18688" y="14433"/>
                    <a:pt x="19068" y="14808"/>
                    <a:pt x="19534" y="14808"/>
                  </a:cubicBezTo>
                  <a:cubicBezTo>
                    <a:pt x="20001" y="14808"/>
                    <a:pt x="20380" y="14433"/>
                    <a:pt x="20380" y="13973"/>
                  </a:cubicBezTo>
                  <a:cubicBezTo>
                    <a:pt x="20380" y="13705"/>
                    <a:pt x="20251" y="13467"/>
                    <a:pt x="20053" y="13314"/>
                  </a:cubicBezTo>
                  <a:lnTo>
                    <a:pt x="20053" y="12768"/>
                  </a:lnTo>
                  <a:cubicBezTo>
                    <a:pt x="20526" y="12967"/>
                    <a:pt x="20857" y="13432"/>
                    <a:pt x="20857" y="13973"/>
                  </a:cubicBezTo>
                  <a:cubicBezTo>
                    <a:pt x="20857" y="14694"/>
                    <a:pt x="20265" y="15282"/>
                    <a:pt x="19534" y="15282"/>
                  </a:cubicBezTo>
                  <a:cubicBezTo>
                    <a:pt x="18804" y="15282"/>
                    <a:pt x="18209" y="14694"/>
                    <a:pt x="18209" y="13973"/>
                  </a:cubicBezTo>
                  <a:cubicBezTo>
                    <a:pt x="18209" y="13432"/>
                    <a:pt x="18542" y="12967"/>
                    <a:pt x="19016" y="12768"/>
                  </a:cubicBezTo>
                  <a:close/>
                </a:path>
              </a:pathLst>
            </a:custGeom>
            <a:solidFill>
              <a:schemeClr val="accent4">
                <a:alpha val="44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grpSp>
        <p:nvGrpSpPr>
          <p:cNvPr id="231" name="Group"/>
          <p:cNvGrpSpPr/>
          <p:nvPr/>
        </p:nvGrpSpPr>
        <p:grpSpPr>
          <a:xfrm>
            <a:off x="8963127" y="3142103"/>
            <a:ext cx="3553077" cy="5435179"/>
            <a:chOff x="0" y="0"/>
            <a:chExt cx="3553076" cy="5435178"/>
          </a:xfrm>
        </p:grpSpPr>
        <p:sp>
          <p:nvSpPr>
            <p:cNvPr id="226" name="Document"/>
            <p:cNvSpPr/>
            <p:nvPr/>
          </p:nvSpPr>
          <p:spPr>
            <a:xfrm>
              <a:off x="0" y="1058344"/>
              <a:ext cx="3379830" cy="43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4526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27" name="Depression"/>
            <p:cNvSpPr txBox="1"/>
            <p:nvPr/>
          </p:nvSpPr>
          <p:spPr>
            <a:xfrm>
              <a:off x="109746" y="2460833"/>
              <a:ext cx="3443331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Depression</a:t>
              </a:r>
            </a:p>
          </p:txBody>
        </p:sp>
        <p:sp>
          <p:nvSpPr>
            <p:cNvPr id="228" name="PTSD"/>
            <p:cNvSpPr txBox="1"/>
            <p:nvPr/>
          </p:nvSpPr>
          <p:spPr>
            <a:xfrm>
              <a:off x="109746" y="3321041"/>
              <a:ext cx="3443331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PTSD</a:t>
              </a:r>
            </a:p>
          </p:txBody>
        </p:sp>
        <p:sp>
          <p:nvSpPr>
            <p:cNvPr id="229" name="Psychosis symptoms (?)"/>
            <p:cNvSpPr txBox="1"/>
            <p:nvPr/>
          </p:nvSpPr>
          <p:spPr>
            <a:xfrm>
              <a:off x="109746" y="4078244"/>
              <a:ext cx="3443331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Psychosis symptoms (?)</a:t>
              </a:r>
            </a:p>
          </p:txBody>
        </p:sp>
        <p:sp>
          <p:nvSpPr>
            <p:cNvPr id="230" name="Sofa"/>
            <p:cNvSpPr/>
            <p:nvPr/>
          </p:nvSpPr>
          <p:spPr>
            <a:xfrm>
              <a:off x="594635" y="0"/>
              <a:ext cx="1530078" cy="5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3864" y="0"/>
                  </a:moveTo>
                  <a:cubicBezTo>
                    <a:pt x="3714" y="0"/>
                    <a:pt x="3584" y="284"/>
                    <a:pt x="3551" y="682"/>
                  </a:cubicBezTo>
                  <a:lnTo>
                    <a:pt x="3209" y="5516"/>
                  </a:lnTo>
                  <a:lnTo>
                    <a:pt x="948" y="3687"/>
                  </a:lnTo>
                  <a:cubicBezTo>
                    <a:pt x="884" y="3626"/>
                    <a:pt x="799" y="3596"/>
                    <a:pt x="698" y="3636"/>
                  </a:cubicBezTo>
                  <a:lnTo>
                    <a:pt x="187" y="3908"/>
                  </a:lnTo>
                  <a:cubicBezTo>
                    <a:pt x="62" y="3975"/>
                    <a:pt x="-20" y="4305"/>
                    <a:pt x="4" y="4645"/>
                  </a:cubicBezTo>
                  <a:lnTo>
                    <a:pt x="657" y="14074"/>
                  </a:lnTo>
                  <a:cubicBezTo>
                    <a:pt x="719" y="14944"/>
                    <a:pt x="999" y="15572"/>
                    <a:pt x="1325" y="15572"/>
                  </a:cubicBezTo>
                  <a:lnTo>
                    <a:pt x="1742" y="15572"/>
                  </a:lnTo>
                  <a:lnTo>
                    <a:pt x="1742" y="17042"/>
                  </a:lnTo>
                  <a:lnTo>
                    <a:pt x="19819" y="17042"/>
                  </a:lnTo>
                  <a:lnTo>
                    <a:pt x="19819" y="15572"/>
                  </a:lnTo>
                  <a:lnTo>
                    <a:pt x="20235" y="15572"/>
                  </a:lnTo>
                  <a:cubicBezTo>
                    <a:pt x="20561" y="15572"/>
                    <a:pt x="20841" y="14944"/>
                    <a:pt x="20903" y="14074"/>
                  </a:cubicBezTo>
                  <a:lnTo>
                    <a:pt x="21556" y="4645"/>
                  </a:lnTo>
                  <a:cubicBezTo>
                    <a:pt x="21580" y="4305"/>
                    <a:pt x="21499" y="3975"/>
                    <a:pt x="21375" y="3908"/>
                  </a:cubicBezTo>
                  <a:lnTo>
                    <a:pt x="20864" y="3636"/>
                  </a:lnTo>
                  <a:cubicBezTo>
                    <a:pt x="20762" y="3596"/>
                    <a:pt x="20678" y="3626"/>
                    <a:pt x="20614" y="3687"/>
                  </a:cubicBezTo>
                  <a:lnTo>
                    <a:pt x="18352" y="5516"/>
                  </a:lnTo>
                  <a:lnTo>
                    <a:pt x="18009" y="682"/>
                  </a:lnTo>
                  <a:cubicBezTo>
                    <a:pt x="17976" y="284"/>
                    <a:pt x="17848" y="0"/>
                    <a:pt x="17698" y="0"/>
                  </a:cubicBezTo>
                  <a:lnTo>
                    <a:pt x="3864" y="0"/>
                  </a:lnTo>
                  <a:close/>
                  <a:moveTo>
                    <a:pt x="10788" y="11558"/>
                  </a:moveTo>
                  <a:cubicBezTo>
                    <a:pt x="10788" y="12040"/>
                    <a:pt x="10911" y="12443"/>
                    <a:pt x="11077" y="12544"/>
                  </a:cubicBezTo>
                  <a:lnTo>
                    <a:pt x="10531" y="12544"/>
                  </a:lnTo>
                  <a:lnTo>
                    <a:pt x="10499" y="12544"/>
                  </a:lnTo>
                  <a:cubicBezTo>
                    <a:pt x="10664" y="12443"/>
                    <a:pt x="10788" y="12040"/>
                    <a:pt x="10788" y="11558"/>
                  </a:cubicBezTo>
                  <a:close/>
                  <a:moveTo>
                    <a:pt x="2161" y="18033"/>
                  </a:moveTo>
                  <a:lnTo>
                    <a:pt x="1866" y="21600"/>
                  </a:lnTo>
                  <a:lnTo>
                    <a:pt x="2187" y="21600"/>
                  </a:lnTo>
                  <a:lnTo>
                    <a:pt x="2829" y="18033"/>
                  </a:lnTo>
                  <a:lnTo>
                    <a:pt x="2161" y="18033"/>
                  </a:lnTo>
                  <a:close/>
                  <a:moveTo>
                    <a:pt x="18733" y="18033"/>
                  </a:moveTo>
                  <a:lnTo>
                    <a:pt x="19375" y="21600"/>
                  </a:lnTo>
                  <a:lnTo>
                    <a:pt x="19696" y="21600"/>
                  </a:lnTo>
                  <a:lnTo>
                    <a:pt x="19400" y="18033"/>
                  </a:lnTo>
                  <a:lnTo>
                    <a:pt x="18733" y="18033"/>
                  </a:lnTo>
                  <a:close/>
                </a:path>
              </a:pathLst>
            </a:custGeom>
            <a:solidFill>
              <a:schemeClr val="accent4">
                <a:alpha val="4526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grpSp>
        <p:nvGrpSpPr>
          <p:cNvPr id="236" name="Group"/>
          <p:cNvGrpSpPr/>
          <p:nvPr/>
        </p:nvGrpSpPr>
        <p:grpSpPr>
          <a:xfrm>
            <a:off x="919172" y="2599560"/>
            <a:ext cx="3443331" cy="5874816"/>
            <a:chOff x="0" y="0"/>
            <a:chExt cx="3443329" cy="5874814"/>
          </a:xfrm>
        </p:grpSpPr>
        <p:sp>
          <p:nvSpPr>
            <p:cNvPr id="232" name="Document"/>
            <p:cNvSpPr/>
            <p:nvPr/>
          </p:nvSpPr>
          <p:spPr>
            <a:xfrm>
              <a:off x="31749" y="1497980"/>
              <a:ext cx="3379831" cy="43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5018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33" name="Intimate partner violence"/>
            <p:cNvSpPr txBox="1"/>
            <p:nvPr/>
          </p:nvSpPr>
          <p:spPr>
            <a:xfrm>
              <a:off x="0" y="2721917"/>
              <a:ext cx="3443330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Intimate partner violence</a:t>
              </a:r>
            </a:p>
          </p:txBody>
        </p:sp>
        <p:sp>
          <p:nvSpPr>
            <p:cNvPr id="234" name="Financially constrained"/>
            <p:cNvSpPr txBox="1"/>
            <p:nvPr/>
          </p:nvSpPr>
          <p:spPr>
            <a:xfrm>
              <a:off x="0" y="4212427"/>
              <a:ext cx="3443330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Financially constrained</a:t>
              </a:r>
            </a:p>
          </p:txBody>
        </p:sp>
        <p:sp>
          <p:nvSpPr>
            <p:cNvPr id="235" name="Bank"/>
            <p:cNvSpPr/>
            <p:nvPr/>
          </p:nvSpPr>
          <p:spPr>
            <a:xfrm>
              <a:off x="828583" y="0"/>
              <a:ext cx="1302500" cy="123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4809"/>
                  </a:lnTo>
                  <a:lnTo>
                    <a:pt x="0" y="6302"/>
                  </a:lnTo>
                  <a:lnTo>
                    <a:pt x="21600" y="6302"/>
                  </a:lnTo>
                  <a:lnTo>
                    <a:pt x="21600" y="4809"/>
                  </a:lnTo>
                  <a:lnTo>
                    <a:pt x="10800" y="0"/>
                  </a:lnTo>
                  <a:close/>
                  <a:moveTo>
                    <a:pt x="2300" y="7104"/>
                  </a:moveTo>
                  <a:lnTo>
                    <a:pt x="2300" y="7712"/>
                  </a:lnTo>
                  <a:lnTo>
                    <a:pt x="2688" y="7712"/>
                  </a:lnTo>
                  <a:lnTo>
                    <a:pt x="2688" y="16945"/>
                  </a:lnTo>
                  <a:lnTo>
                    <a:pt x="2300" y="16945"/>
                  </a:lnTo>
                  <a:lnTo>
                    <a:pt x="2300" y="17559"/>
                  </a:lnTo>
                  <a:lnTo>
                    <a:pt x="5189" y="17559"/>
                  </a:lnTo>
                  <a:lnTo>
                    <a:pt x="5189" y="16945"/>
                  </a:lnTo>
                  <a:lnTo>
                    <a:pt x="4799" y="16945"/>
                  </a:lnTo>
                  <a:lnTo>
                    <a:pt x="4799" y="7712"/>
                  </a:lnTo>
                  <a:lnTo>
                    <a:pt x="5189" y="7712"/>
                  </a:lnTo>
                  <a:lnTo>
                    <a:pt x="5189" y="7104"/>
                  </a:lnTo>
                  <a:lnTo>
                    <a:pt x="2300" y="7104"/>
                  </a:lnTo>
                  <a:close/>
                  <a:moveTo>
                    <a:pt x="6350" y="7104"/>
                  </a:moveTo>
                  <a:lnTo>
                    <a:pt x="6350" y="7712"/>
                  </a:lnTo>
                  <a:lnTo>
                    <a:pt x="6738" y="7712"/>
                  </a:lnTo>
                  <a:lnTo>
                    <a:pt x="6738" y="16945"/>
                  </a:lnTo>
                  <a:lnTo>
                    <a:pt x="6350" y="16945"/>
                  </a:lnTo>
                  <a:lnTo>
                    <a:pt x="6350" y="17559"/>
                  </a:lnTo>
                  <a:lnTo>
                    <a:pt x="9239" y="17559"/>
                  </a:lnTo>
                  <a:lnTo>
                    <a:pt x="9239" y="16945"/>
                  </a:lnTo>
                  <a:lnTo>
                    <a:pt x="8849" y="16945"/>
                  </a:lnTo>
                  <a:lnTo>
                    <a:pt x="8849" y="7712"/>
                  </a:lnTo>
                  <a:lnTo>
                    <a:pt x="9239" y="7712"/>
                  </a:lnTo>
                  <a:lnTo>
                    <a:pt x="9239" y="7104"/>
                  </a:lnTo>
                  <a:lnTo>
                    <a:pt x="6350" y="7104"/>
                  </a:lnTo>
                  <a:close/>
                  <a:moveTo>
                    <a:pt x="12359" y="7104"/>
                  </a:moveTo>
                  <a:lnTo>
                    <a:pt x="12359" y="7712"/>
                  </a:lnTo>
                  <a:lnTo>
                    <a:pt x="12749" y="7712"/>
                  </a:lnTo>
                  <a:lnTo>
                    <a:pt x="12749" y="16945"/>
                  </a:lnTo>
                  <a:lnTo>
                    <a:pt x="12359" y="16945"/>
                  </a:lnTo>
                  <a:lnTo>
                    <a:pt x="12359" y="17559"/>
                  </a:lnTo>
                  <a:lnTo>
                    <a:pt x="15248" y="17559"/>
                  </a:lnTo>
                  <a:lnTo>
                    <a:pt x="15248" y="16945"/>
                  </a:lnTo>
                  <a:lnTo>
                    <a:pt x="14860" y="16945"/>
                  </a:lnTo>
                  <a:lnTo>
                    <a:pt x="14860" y="7712"/>
                  </a:lnTo>
                  <a:lnTo>
                    <a:pt x="15248" y="7712"/>
                  </a:lnTo>
                  <a:lnTo>
                    <a:pt x="15248" y="7104"/>
                  </a:lnTo>
                  <a:lnTo>
                    <a:pt x="12359" y="7104"/>
                  </a:lnTo>
                  <a:close/>
                  <a:moveTo>
                    <a:pt x="16409" y="7104"/>
                  </a:moveTo>
                  <a:lnTo>
                    <a:pt x="16409" y="7712"/>
                  </a:lnTo>
                  <a:lnTo>
                    <a:pt x="16799" y="7712"/>
                  </a:lnTo>
                  <a:lnTo>
                    <a:pt x="16799" y="16945"/>
                  </a:lnTo>
                  <a:lnTo>
                    <a:pt x="16409" y="16945"/>
                  </a:lnTo>
                  <a:lnTo>
                    <a:pt x="16409" y="17559"/>
                  </a:lnTo>
                  <a:lnTo>
                    <a:pt x="19298" y="17559"/>
                  </a:lnTo>
                  <a:lnTo>
                    <a:pt x="19298" y="16945"/>
                  </a:lnTo>
                  <a:lnTo>
                    <a:pt x="18910" y="16945"/>
                  </a:lnTo>
                  <a:lnTo>
                    <a:pt x="18910" y="7712"/>
                  </a:lnTo>
                  <a:lnTo>
                    <a:pt x="19298" y="7712"/>
                  </a:lnTo>
                  <a:lnTo>
                    <a:pt x="19298" y="7104"/>
                  </a:lnTo>
                  <a:lnTo>
                    <a:pt x="16409" y="7104"/>
                  </a:lnTo>
                  <a:close/>
                  <a:moveTo>
                    <a:pt x="1068" y="18363"/>
                  </a:moveTo>
                  <a:lnTo>
                    <a:pt x="1068" y="19579"/>
                  </a:lnTo>
                  <a:lnTo>
                    <a:pt x="20530" y="19579"/>
                  </a:lnTo>
                  <a:lnTo>
                    <a:pt x="20530" y="18363"/>
                  </a:lnTo>
                  <a:lnTo>
                    <a:pt x="1068" y="18363"/>
                  </a:lnTo>
                  <a:close/>
                  <a:moveTo>
                    <a:pt x="0" y="20383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383"/>
                  </a:lnTo>
                  <a:lnTo>
                    <a:pt x="0" y="20383"/>
                  </a:lnTo>
                  <a:close/>
                </a:path>
              </a:pathLst>
            </a:custGeom>
            <a:solidFill>
              <a:schemeClr val="accent4">
                <a:alpha val="4983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sp>
        <p:nvSpPr>
          <p:cNvPr id="237" name="Child at Play"/>
          <p:cNvSpPr/>
          <p:nvPr/>
        </p:nvSpPr>
        <p:spPr>
          <a:xfrm>
            <a:off x="10651752" y="498141"/>
            <a:ext cx="1406888" cy="1908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38" name="Female, Age 37"/>
          <p:cNvSpPr txBox="1"/>
          <p:nvPr/>
        </p:nvSpPr>
        <p:spPr>
          <a:xfrm>
            <a:off x="711200" y="1504879"/>
            <a:ext cx="1158240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2" sz="32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Female, Age 37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07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08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09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11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pic>
        <p:nvPicPr>
          <p:cNvPr id="812" name="pasted-movie.png" descr="pasted-movie.png"/>
          <p:cNvPicPr>
            <a:picLocks noChangeAspect="1"/>
          </p:cNvPicPr>
          <p:nvPr/>
        </p:nvPicPr>
        <p:blipFill>
          <a:blip r:embed="rId3">
            <a:alphaModFix amt="43909"/>
            <a:extLst/>
          </a:blip>
          <a:srcRect l="0" t="0" r="0" b="40554"/>
          <a:stretch>
            <a:fillRect/>
          </a:stretch>
        </p:blipFill>
        <p:spPr>
          <a:xfrm>
            <a:off x="1648574" y="3025133"/>
            <a:ext cx="5214145" cy="2201468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Line"/>
          <p:cNvSpPr/>
          <p:nvPr/>
        </p:nvSpPr>
        <p:spPr>
          <a:xfrm flipV="1">
            <a:off x="5524500" y="3029573"/>
            <a:ext cx="1409077" cy="1409078"/>
          </a:xfrm>
          <a:prstGeom prst="line">
            <a:avLst/>
          </a:prstGeom>
          <a:ln w="25400">
            <a:solidFill>
              <a:srgbClr val="000000">
                <a:alpha val="43909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4" name="Regions rich in stress receptors"/>
          <p:cNvSpPr txBox="1"/>
          <p:nvPr/>
        </p:nvSpPr>
        <p:spPr>
          <a:xfrm>
            <a:off x="7207377" y="2643504"/>
            <a:ext cx="5572126" cy="66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D5D5D5"/>
                </a:solidFill>
              </a:rPr>
              <a:t>Regions rich in</a:t>
            </a:r>
            <a:r>
              <a:t> stress </a:t>
            </a:r>
            <a:r>
              <a:rPr>
                <a:solidFill>
                  <a:srgbClr val="D5D5D5"/>
                </a:solidFill>
              </a:rPr>
              <a:t>receptors</a:t>
            </a:r>
            <a:r>
              <a:t> </a:t>
            </a:r>
          </a:p>
        </p:txBody>
      </p:sp>
      <p:sp>
        <p:nvSpPr>
          <p:cNvPr id="815" name="Luppien et al., 2018, Nat Rev Neurosci"/>
          <p:cNvSpPr txBox="1"/>
          <p:nvPr/>
        </p:nvSpPr>
        <p:spPr>
          <a:xfrm>
            <a:off x="106853" y="8881319"/>
            <a:ext cx="33340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35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Luppien et al., 2018, </a:t>
            </a:r>
            <a:r>
              <a:rPr i="1"/>
              <a:t>Nat Rev Neurosci</a:t>
            </a:r>
          </a:p>
        </p:txBody>
      </p:sp>
      <p:sp>
        <p:nvSpPr>
          <p:cNvPr id="816" name="Lightning"/>
          <p:cNvSpPr/>
          <p:nvPr/>
        </p:nvSpPr>
        <p:spPr>
          <a:xfrm>
            <a:off x="4748470" y="2806245"/>
            <a:ext cx="840860" cy="1509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08" y="0"/>
                </a:moveTo>
                <a:lnTo>
                  <a:pt x="0" y="12520"/>
                </a:lnTo>
                <a:lnTo>
                  <a:pt x="12017" y="12520"/>
                </a:lnTo>
                <a:lnTo>
                  <a:pt x="9664" y="21600"/>
                </a:lnTo>
                <a:lnTo>
                  <a:pt x="21600" y="8375"/>
                </a:lnTo>
                <a:lnTo>
                  <a:pt x="11515" y="8375"/>
                </a:lnTo>
                <a:lnTo>
                  <a:pt x="16221" y="0"/>
                </a:lnTo>
                <a:lnTo>
                  <a:pt x="6808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20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21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22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24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pic>
        <p:nvPicPr>
          <p:cNvPr id="82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545" y="4211180"/>
            <a:ext cx="3086527" cy="208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545" y="1796014"/>
            <a:ext cx="3252746" cy="2181253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Rectangle"/>
          <p:cNvSpPr/>
          <p:nvPr/>
        </p:nvSpPr>
        <p:spPr>
          <a:xfrm>
            <a:off x="445414" y="1373972"/>
            <a:ext cx="4151422" cy="5257550"/>
          </a:xfrm>
          <a:prstGeom prst="rect">
            <a:avLst/>
          </a:prstGeom>
          <a:ln w="254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28" name="Immuno-metabolic"/>
          <p:cNvSpPr txBox="1"/>
          <p:nvPr/>
        </p:nvSpPr>
        <p:spPr>
          <a:xfrm>
            <a:off x="5050924" y="3829184"/>
            <a:ext cx="3410332" cy="1438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-245591"/>
                    <a:satOff val="13830"/>
                    <a:lumOff val="17557"/>
                  </a:schemeClr>
                </a:solidFill>
              </a:defRPr>
            </a:lvl1pPr>
          </a:lstStyle>
          <a:p>
            <a:pPr/>
            <a:r>
              <a:t>Immuno-metabolic</a:t>
            </a:r>
          </a:p>
        </p:txBody>
      </p:sp>
      <p:grpSp>
        <p:nvGrpSpPr>
          <p:cNvPr id="832" name="Group"/>
          <p:cNvGrpSpPr/>
          <p:nvPr/>
        </p:nvGrpSpPr>
        <p:grpSpPr>
          <a:xfrm>
            <a:off x="445414" y="6823562"/>
            <a:ext cx="7635985" cy="2404611"/>
            <a:chOff x="0" y="0"/>
            <a:chExt cx="7635984" cy="2404610"/>
          </a:xfrm>
        </p:grpSpPr>
        <p:pic>
          <p:nvPicPr>
            <p:cNvPr id="829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3040" y="0"/>
              <a:ext cx="3232928" cy="2181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Rectangle"/>
            <p:cNvSpPr/>
            <p:nvPr/>
          </p:nvSpPr>
          <p:spPr>
            <a:xfrm>
              <a:off x="0" y="8204"/>
              <a:ext cx="4151422" cy="2396407"/>
            </a:xfrm>
            <a:prstGeom prst="rect">
              <a:avLst/>
            </a:prstGeom>
            <a:noFill/>
            <a:ln w="25400" cap="flat">
              <a:solidFill>
                <a:schemeClr val="accent5">
                  <a:hueOff val="187634"/>
                  <a:satOff val="22839"/>
                  <a:lumOff val="2502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831" name="Neuroendocrine…"/>
            <p:cNvSpPr txBox="1"/>
            <p:nvPr/>
          </p:nvSpPr>
          <p:spPr>
            <a:xfrm>
              <a:off x="4605510" y="19371"/>
              <a:ext cx="3030475" cy="220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chemeClr val="accent5">
                      <a:hueOff val="187634"/>
                      <a:satOff val="22839"/>
                      <a:lumOff val="25028"/>
                    </a:schemeClr>
                  </a:solidFill>
                </a:defRPr>
              </a:pPr>
              <a:r>
                <a:t>Neuroendocrine </a:t>
              </a:r>
            </a:p>
            <a:p>
              <a:pPr/>
              <a:r>
                <a:t>(Putatively)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36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7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8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40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pic>
        <p:nvPicPr>
          <p:cNvPr id="84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545" y="4211180"/>
            <a:ext cx="3086527" cy="208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545" y="1796014"/>
            <a:ext cx="3252746" cy="218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454" y="6823562"/>
            <a:ext cx="3232928" cy="218125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Rectangle"/>
          <p:cNvSpPr/>
          <p:nvPr/>
        </p:nvSpPr>
        <p:spPr>
          <a:xfrm>
            <a:off x="445414" y="1373972"/>
            <a:ext cx="4151422" cy="5257550"/>
          </a:xfrm>
          <a:prstGeom prst="rect">
            <a:avLst/>
          </a:prstGeom>
          <a:ln w="25400">
            <a:solidFill>
              <a:schemeClr val="accent1">
                <a:hueOff val="-245591"/>
                <a:satOff val="13830"/>
                <a:lumOff val="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45" name="Rectangle"/>
          <p:cNvSpPr/>
          <p:nvPr/>
        </p:nvSpPr>
        <p:spPr>
          <a:xfrm>
            <a:off x="445414" y="6831767"/>
            <a:ext cx="4151422" cy="2396406"/>
          </a:xfrm>
          <a:prstGeom prst="rect">
            <a:avLst/>
          </a:prstGeom>
          <a:ln w="25400">
            <a:solidFill>
              <a:schemeClr val="accent5">
                <a:hueOff val="187634"/>
                <a:satOff val="22839"/>
                <a:lumOff val="2502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46" name="Results:…"/>
          <p:cNvSpPr/>
          <p:nvPr/>
        </p:nvSpPr>
        <p:spPr>
          <a:xfrm>
            <a:off x="7659187" y="3087232"/>
            <a:ext cx="4422714" cy="3579136"/>
          </a:xfrm>
          <a:prstGeom prst="roundRect">
            <a:avLst>
              <a:gd name="adj" fmla="val 17485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spcBef>
                <a:spcPts val="0"/>
              </a:spcBef>
              <a:defRPr b="1" sz="2500">
                <a:latin typeface="Graphik"/>
                <a:ea typeface="Graphik"/>
                <a:cs typeface="Graphik"/>
                <a:sym typeface="Graphik"/>
              </a:defRPr>
            </a:pPr>
            <a:r>
              <a:t>Results: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Even when examined independently,  2 pathways: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pPr>
          </a:p>
          <a:p>
            <a:pPr marL="484293" indent="-484293" defTabSz="1130300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Immuno-metabolic</a:t>
            </a:r>
          </a:p>
          <a:p>
            <a:pPr defTabSz="1130300">
              <a:lnSpc>
                <a:spcPct val="100000"/>
              </a:lnSpc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pPr>
            <a:r>
              <a:t>2.  Neuroendocrine (putatively)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50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51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52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>
                  <a:alpha val="35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54" name="H2: Direct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2904">
              <a:defRPr spc="-55" sz="5510"/>
            </a:pPr>
            <a:r>
              <a:rPr>
                <a:solidFill>
                  <a:schemeClr val="accent3"/>
                </a:solidFill>
              </a:rPr>
              <a:t>H2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Direct brain effects</a:t>
            </a:r>
          </a:p>
        </p:txBody>
      </p:sp>
      <p:sp>
        <p:nvSpPr>
          <p:cNvPr id="855" name="Brain Front"/>
          <p:cNvSpPr/>
          <p:nvPr/>
        </p:nvSpPr>
        <p:spPr>
          <a:xfrm>
            <a:off x="5415947" y="1924271"/>
            <a:ext cx="468443" cy="389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8302" y="9"/>
                </a:moveTo>
                <a:cubicBezTo>
                  <a:pt x="6982" y="101"/>
                  <a:pt x="5943" y="867"/>
                  <a:pt x="5256" y="1602"/>
                </a:cubicBezTo>
                <a:cubicBezTo>
                  <a:pt x="5021" y="1852"/>
                  <a:pt x="4829" y="2167"/>
                  <a:pt x="4726" y="2528"/>
                </a:cubicBezTo>
                <a:cubicBezTo>
                  <a:pt x="4627" y="2877"/>
                  <a:pt x="4605" y="3232"/>
                  <a:pt x="4671" y="3567"/>
                </a:cubicBezTo>
                <a:cubicBezTo>
                  <a:pt x="4747" y="3948"/>
                  <a:pt x="4927" y="4283"/>
                  <a:pt x="5162" y="4487"/>
                </a:cubicBezTo>
                <a:cubicBezTo>
                  <a:pt x="5228" y="4546"/>
                  <a:pt x="5327" y="4527"/>
                  <a:pt x="5370" y="4448"/>
                </a:cubicBezTo>
                <a:cubicBezTo>
                  <a:pt x="5730" y="3830"/>
                  <a:pt x="6309" y="3389"/>
                  <a:pt x="6844" y="3323"/>
                </a:cubicBezTo>
                <a:cubicBezTo>
                  <a:pt x="6925" y="3310"/>
                  <a:pt x="7003" y="3371"/>
                  <a:pt x="7024" y="3463"/>
                </a:cubicBezTo>
                <a:cubicBezTo>
                  <a:pt x="7052" y="3587"/>
                  <a:pt x="6985" y="3704"/>
                  <a:pt x="6881" y="3711"/>
                </a:cubicBezTo>
                <a:cubicBezTo>
                  <a:pt x="6434" y="3770"/>
                  <a:pt x="5949" y="4146"/>
                  <a:pt x="5638" y="4678"/>
                </a:cubicBezTo>
                <a:cubicBezTo>
                  <a:pt x="5431" y="5033"/>
                  <a:pt x="5343" y="5387"/>
                  <a:pt x="5392" y="5670"/>
                </a:cubicBezTo>
                <a:cubicBezTo>
                  <a:pt x="5409" y="5768"/>
                  <a:pt x="5375" y="5873"/>
                  <a:pt x="5293" y="5912"/>
                </a:cubicBezTo>
                <a:cubicBezTo>
                  <a:pt x="5272" y="5919"/>
                  <a:pt x="5256" y="5926"/>
                  <a:pt x="5234" y="5926"/>
                </a:cubicBezTo>
                <a:cubicBezTo>
                  <a:pt x="5157" y="5926"/>
                  <a:pt x="5092" y="5866"/>
                  <a:pt x="5075" y="5774"/>
                </a:cubicBezTo>
                <a:cubicBezTo>
                  <a:pt x="5037" y="5590"/>
                  <a:pt x="5043" y="5387"/>
                  <a:pt x="5087" y="5177"/>
                </a:cubicBezTo>
                <a:cubicBezTo>
                  <a:pt x="5114" y="5046"/>
                  <a:pt x="5071" y="4907"/>
                  <a:pt x="4978" y="4822"/>
                </a:cubicBezTo>
                <a:cubicBezTo>
                  <a:pt x="4672" y="4559"/>
                  <a:pt x="4443" y="4139"/>
                  <a:pt x="4350" y="3666"/>
                </a:cubicBezTo>
                <a:cubicBezTo>
                  <a:pt x="4323" y="3534"/>
                  <a:pt x="4306" y="3403"/>
                  <a:pt x="4306" y="3272"/>
                </a:cubicBezTo>
                <a:cubicBezTo>
                  <a:pt x="4301" y="3101"/>
                  <a:pt x="4175" y="2982"/>
                  <a:pt x="4038" y="3015"/>
                </a:cubicBezTo>
                <a:cubicBezTo>
                  <a:pt x="3503" y="3159"/>
                  <a:pt x="2363" y="3724"/>
                  <a:pt x="1332" y="5524"/>
                </a:cubicBezTo>
                <a:cubicBezTo>
                  <a:pt x="595" y="6917"/>
                  <a:pt x="279" y="8480"/>
                  <a:pt x="426" y="9302"/>
                </a:cubicBezTo>
                <a:cubicBezTo>
                  <a:pt x="443" y="9492"/>
                  <a:pt x="486" y="9670"/>
                  <a:pt x="541" y="9827"/>
                </a:cubicBezTo>
                <a:cubicBezTo>
                  <a:pt x="595" y="9978"/>
                  <a:pt x="748" y="10038"/>
                  <a:pt x="868" y="9953"/>
                </a:cubicBezTo>
                <a:cubicBezTo>
                  <a:pt x="1179" y="9729"/>
                  <a:pt x="1484" y="9624"/>
                  <a:pt x="1751" y="9585"/>
                </a:cubicBezTo>
                <a:cubicBezTo>
                  <a:pt x="2292" y="9500"/>
                  <a:pt x="2756" y="9664"/>
                  <a:pt x="3051" y="9815"/>
                </a:cubicBezTo>
                <a:cubicBezTo>
                  <a:pt x="3231" y="9907"/>
                  <a:pt x="3400" y="10019"/>
                  <a:pt x="3542" y="10144"/>
                </a:cubicBezTo>
                <a:cubicBezTo>
                  <a:pt x="3635" y="10222"/>
                  <a:pt x="3765" y="10190"/>
                  <a:pt x="3825" y="10072"/>
                </a:cubicBezTo>
                <a:cubicBezTo>
                  <a:pt x="3967" y="9789"/>
                  <a:pt x="4148" y="9553"/>
                  <a:pt x="4350" y="9382"/>
                </a:cubicBezTo>
                <a:cubicBezTo>
                  <a:pt x="4416" y="9329"/>
                  <a:pt x="4507" y="9328"/>
                  <a:pt x="4562" y="9400"/>
                </a:cubicBezTo>
                <a:cubicBezTo>
                  <a:pt x="4638" y="9492"/>
                  <a:pt x="4623" y="9638"/>
                  <a:pt x="4541" y="9704"/>
                </a:cubicBezTo>
                <a:cubicBezTo>
                  <a:pt x="4170" y="10006"/>
                  <a:pt x="3885" y="10617"/>
                  <a:pt x="3820" y="11260"/>
                </a:cubicBezTo>
                <a:cubicBezTo>
                  <a:pt x="3776" y="11687"/>
                  <a:pt x="3836" y="12056"/>
                  <a:pt x="3989" y="12273"/>
                </a:cubicBezTo>
                <a:cubicBezTo>
                  <a:pt x="4043" y="12351"/>
                  <a:pt x="4055" y="12463"/>
                  <a:pt x="4001" y="12542"/>
                </a:cubicBezTo>
                <a:cubicBezTo>
                  <a:pt x="3968" y="12588"/>
                  <a:pt x="3924" y="12607"/>
                  <a:pt x="3875" y="12607"/>
                </a:cubicBezTo>
                <a:cubicBezTo>
                  <a:pt x="3831" y="12607"/>
                  <a:pt x="3788" y="12588"/>
                  <a:pt x="3755" y="12542"/>
                </a:cubicBezTo>
                <a:cubicBezTo>
                  <a:pt x="3531" y="12239"/>
                  <a:pt x="3438" y="11765"/>
                  <a:pt x="3493" y="11207"/>
                </a:cubicBezTo>
                <a:cubicBezTo>
                  <a:pt x="3503" y="11102"/>
                  <a:pt x="3520" y="11004"/>
                  <a:pt x="3542" y="10899"/>
                </a:cubicBezTo>
                <a:cubicBezTo>
                  <a:pt x="3569" y="10774"/>
                  <a:pt x="3537" y="10635"/>
                  <a:pt x="3455" y="10550"/>
                </a:cubicBezTo>
                <a:cubicBezTo>
                  <a:pt x="3122" y="10202"/>
                  <a:pt x="2472" y="9868"/>
                  <a:pt x="1801" y="9973"/>
                </a:cubicBezTo>
                <a:cubicBezTo>
                  <a:pt x="1774" y="9980"/>
                  <a:pt x="1746" y="9979"/>
                  <a:pt x="1719" y="9985"/>
                </a:cubicBezTo>
                <a:cubicBezTo>
                  <a:pt x="1113" y="10110"/>
                  <a:pt x="606" y="10616"/>
                  <a:pt x="355" y="11299"/>
                </a:cubicBezTo>
                <a:cubicBezTo>
                  <a:pt x="126" y="11930"/>
                  <a:pt x="0" y="12621"/>
                  <a:pt x="0" y="13351"/>
                </a:cubicBezTo>
                <a:cubicBezTo>
                  <a:pt x="0" y="16287"/>
                  <a:pt x="2063" y="18664"/>
                  <a:pt x="4606" y="18664"/>
                </a:cubicBezTo>
                <a:cubicBezTo>
                  <a:pt x="5899" y="18664"/>
                  <a:pt x="7073" y="18046"/>
                  <a:pt x="7908" y="17054"/>
                </a:cubicBezTo>
                <a:cubicBezTo>
                  <a:pt x="7957" y="17002"/>
                  <a:pt x="7946" y="16897"/>
                  <a:pt x="7880" y="16851"/>
                </a:cubicBezTo>
                <a:cubicBezTo>
                  <a:pt x="7766" y="16772"/>
                  <a:pt x="7661" y="16687"/>
                  <a:pt x="7563" y="16595"/>
                </a:cubicBezTo>
                <a:cubicBezTo>
                  <a:pt x="7503" y="16535"/>
                  <a:pt x="7477" y="16425"/>
                  <a:pt x="7521" y="16340"/>
                </a:cubicBezTo>
                <a:cubicBezTo>
                  <a:pt x="7575" y="16228"/>
                  <a:pt x="7690" y="16208"/>
                  <a:pt x="7766" y="16280"/>
                </a:cubicBezTo>
                <a:cubicBezTo>
                  <a:pt x="7952" y="16471"/>
                  <a:pt x="8651" y="17023"/>
                  <a:pt x="9289" y="17030"/>
                </a:cubicBezTo>
                <a:cubicBezTo>
                  <a:pt x="10009" y="17036"/>
                  <a:pt x="10599" y="16305"/>
                  <a:pt x="10599" y="15412"/>
                </a:cubicBezTo>
                <a:cubicBezTo>
                  <a:pt x="10599" y="15228"/>
                  <a:pt x="10571" y="15051"/>
                  <a:pt x="10527" y="14886"/>
                </a:cubicBezTo>
                <a:cubicBezTo>
                  <a:pt x="10374" y="14453"/>
                  <a:pt x="10080" y="14139"/>
                  <a:pt x="9649" y="13942"/>
                </a:cubicBezTo>
                <a:cubicBezTo>
                  <a:pt x="8716" y="13515"/>
                  <a:pt x="7390" y="13783"/>
                  <a:pt x="6615" y="14256"/>
                </a:cubicBezTo>
                <a:cubicBezTo>
                  <a:pt x="5846" y="14722"/>
                  <a:pt x="5343" y="15578"/>
                  <a:pt x="5338" y="15584"/>
                </a:cubicBezTo>
                <a:lnTo>
                  <a:pt x="5310" y="15630"/>
                </a:lnTo>
                <a:cubicBezTo>
                  <a:pt x="5261" y="15715"/>
                  <a:pt x="5152" y="15722"/>
                  <a:pt x="5097" y="15630"/>
                </a:cubicBezTo>
                <a:lnTo>
                  <a:pt x="5070" y="15584"/>
                </a:lnTo>
                <a:cubicBezTo>
                  <a:pt x="4442" y="14527"/>
                  <a:pt x="2920" y="14106"/>
                  <a:pt x="2046" y="14736"/>
                </a:cubicBezTo>
                <a:cubicBezTo>
                  <a:pt x="1970" y="14789"/>
                  <a:pt x="1872" y="14768"/>
                  <a:pt x="1823" y="14683"/>
                </a:cubicBezTo>
                <a:cubicBezTo>
                  <a:pt x="1768" y="14591"/>
                  <a:pt x="1791" y="14461"/>
                  <a:pt x="1872" y="14402"/>
                </a:cubicBezTo>
                <a:cubicBezTo>
                  <a:pt x="2773" y="13738"/>
                  <a:pt x="4213" y="14026"/>
                  <a:pt x="5043" y="14946"/>
                </a:cubicBezTo>
                <a:cubicBezTo>
                  <a:pt x="5136" y="15044"/>
                  <a:pt x="5271" y="15039"/>
                  <a:pt x="5353" y="14934"/>
                </a:cubicBezTo>
                <a:cubicBezTo>
                  <a:pt x="5593" y="14618"/>
                  <a:pt x="5981" y="14190"/>
                  <a:pt x="6467" y="13895"/>
                </a:cubicBezTo>
                <a:cubicBezTo>
                  <a:pt x="7323" y="13376"/>
                  <a:pt x="8732" y="13093"/>
                  <a:pt x="9763" y="13560"/>
                </a:cubicBezTo>
                <a:cubicBezTo>
                  <a:pt x="10052" y="13691"/>
                  <a:pt x="10292" y="13876"/>
                  <a:pt x="10478" y="14106"/>
                </a:cubicBezTo>
                <a:cubicBezTo>
                  <a:pt x="10489" y="14067"/>
                  <a:pt x="10506" y="14020"/>
                  <a:pt x="10517" y="13981"/>
                </a:cubicBezTo>
                <a:cubicBezTo>
                  <a:pt x="10446" y="12161"/>
                  <a:pt x="9840" y="11095"/>
                  <a:pt x="8634" y="10649"/>
                </a:cubicBezTo>
                <a:cubicBezTo>
                  <a:pt x="8547" y="10616"/>
                  <a:pt x="8491" y="10511"/>
                  <a:pt x="8513" y="10412"/>
                </a:cubicBezTo>
                <a:cubicBezTo>
                  <a:pt x="8535" y="10301"/>
                  <a:pt x="8628" y="10236"/>
                  <a:pt x="8721" y="10269"/>
                </a:cubicBezTo>
                <a:cubicBezTo>
                  <a:pt x="9289" y="10472"/>
                  <a:pt x="9735" y="10806"/>
                  <a:pt x="10074" y="11273"/>
                </a:cubicBezTo>
                <a:cubicBezTo>
                  <a:pt x="10139" y="11358"/>
                  <a:pt x="10254" y="11359"/>
                  <a:pt x="10309" y="11260"/>
                </a:cubicBezTo>
                <a:cubicBezTo>
                  <a:pt x="10483" y="10971"/>
                  <a:pt x="10599" y="10564"/>
                  <a:pt x="10599" y="10117"/>
                </a:cubicBezTo>
                <a:cubicBezTo>
                  <a:pt x="10599" y="9795"/>
                  <a:pt x="10538" y="9500"/>
                  <a:pt x="10440" y="9244"/>
                </a:cubicBezTo>
                <a:cubicBezTo>
                  <a:pt x="10435" y="9231"/>
                  <a:pt x="10429" y="9216"/>
                  <a:pt x="10423" y="9203"/>
                </a:cubicBezTo>
                <a:cubicBezTo>
                  <a:pt x="10423" y="9203"/>
                  <a:pt x="10423" y="9204"/>
                  <a:pt x="10423" y="9197"/>
                </a:cubicBezTo>
                <a:cubicBezTo>
                  <a:pt x="10401" y="9151"/>
                  <a:pt x="10386" y="9105"/>
                  <a:pt x="10358" y="9059"/>
                </a:cubicBezTo>
                <a:cubicBezTo>
                  <a:pt x="10336" y="9013"/>
                  <a:pt x="10315" y="8968"/>
                  <a:pt x="10299" y="8916"/>
                </a:cubicBezTo>
                <a:cubicBezTo>
                  <a:pt x="10135" y="8627"/>
                  <a:pt x="9867" y="8383"/>
                  <a:pt x="9518" y="8199"/>
                </a:cubicBezTo>
                <a:cubicBezTo>
                  <a:pt x="8868" y="7864"/>
                  <a:pt x="8082" y="7825"/>
                  <a:pt x="7558" y="8101"/>
                </a:cubicBezTo>
                <a:cubicBezTo>
                  <a:pt x="6952" y="8423"/>
                  <a:pt x="6505" y="9079"/>
                  <a:pt x="6390" y="9815"/>
                </a:cubicBezTo>
                <a:cubicBezTo>
                  <a:pt x="6314" y="10295"/>
                  <a:pt x="6352" y="11018"/>
                  <a:pt x="6953" y="11747"/>
                </a:cubicBezTo>
                <a:cubicBezTo>
                  <a:pt x="7018" y="11826"/>
                  <a:pt x="7024" y="11964"/>
                  <a:pt x="6953" y="12043"/>
                </a:cubicBezTo>
                <a:cubicBezTo>
                  <a:pt x="6920" y="12076"/>
                  <a:pt x="6882" y="12088"/>
                  <a:pt x="6844" y="12088"/>
                </a:cubicBezTo>
                <a:cubicBezTo>
                  <a:pt x="6800" y="12088"/>
                  <a:pt x="6762" y="12068"/>
                  <a:pt x="6729" y="12028"/>
                </a:cubicBezTo>
                <a:cubicBezTo>
                  <a:pt x="6178" y="11365"/>
                  <a:pt x="5949" y="10558"/>
                  <a:pt x="6074" y="9743"/>
                </a:cubicBezTo>
                <a:cubicBezTo>
                  <a:pt x="6102" y="9572"/>
                  <a:pt x="6139" y="9408"/>
                  <a:pt x="6194" y="9250"/>
                </a:cubicBezTo>
                <a:cubicBezTo>
                  <a:pt x="6248" y="9093"/>
                  <a:pt x="6238" y="8908"/>
                  <a:pt x="6156" y="8764"/>
                </a:cubicBezTo>
                <a:cubicBezTo>
                  <a:pt x="6145" y="8744"/>
                  <a:pt x="6139" y="8738"/>
                  <a:pt x="6139" y="8731"/>
                </a:cubicBezTo>
                <a:cubicBezTo>
                  <a:pt x="5932" y="8324"/>
                  <a:pt x="4863" y="6766"/>
                  <a:pt x="2718" y="7056"/>
                </a:cubicBezTo>
                <a:cubicBezTo>
                  <a:pt x="2620" y="7069"/>
                  <a:pt x="2527" y="6971"/>
                  <a:pt x="2538" y="6846"/>
                </a:cubicBezTo>
                <a:cubicBezTo>
                  <a:pt x="2543" y="6748"/>
                  <a:pt x="2609" y="6674"/>
                  <a:pt x="2691" y="6668"/>
                </a:cubicBezTo>
                <a:cubicBezTo>
                  <a:pt x="4650" y="6411"/>
                  <a:pt x="5904" y="7628"/>
                  <a:pt x="6390" y="8429"/>
                </a:cubicBezTo>
                <a:cubicBezTo>
                  <a:pt x="6445" y="8521"/>
                  <a:pt x="6560" y="8527"/>
                  <a:pt x="6625" y="8441"/>
                </a:cubicBezTo>
                <a:cubicBezTo>
                  <a:pt x="6849" y="8146"/>
                  <a:pt x="7122" y="7904"/>
                  <a:pt x="7439" y="7739"/>
                </a:cubicBezTo>
                <a:cubicBezTo>
                  <a:pt x="8039" y="7424"/>
                  <a:pt x="8928" y="7463"/>
                  <a:pt x="9654" y="7838"/>
                </a:cubicBezTo>
                <a:cubicBezTo>
                  <a:pt x="9916" y="7969"/>
                  <a:pt x="10134" y="8140"/>
                  <a:pt x="10314" y="8337"/>
                </a:cubicBezTo>
                <a:cubicBezTo>
                  <a:pt x="10330" y="8297"/>
                  <a:pt x="10347" y="8251"/>
                  <a:pt x="10363" y="8211"/>
                </a:cubicBezTo>
                <a:cubicBezTo>
                  <a:pt x="10511" y="7929"/>
                  <a:pt x="10599" y="7561"/>
                  <a:pt x="10599" y="7160"/>
                </a:cubicBezTo>
                <a:cubicBezTo>
                  <a:pt x="10599" y="6714"/>
                  <a:pt x="10489" y="6312"/>
                  <a:pt x="10309" y="6017"/>
                </a:cubicBezTo>
                <a:cubicBezTo>
                  <a:pt x="10303" y="6010"/>
                  <a:pt x="10304" y="6005"/>
                  <a:pt x="10299" y="5998"/>
                </a:cubicBezTo>
                <a:cubicBezTo>
                  <a:pt x="10206" y="5841"/>
                  <a:pt x="10041" y="5760"/>
                  <a:pt x="9883" y="5820"/>
                </a:cubicBezTo>
                <a:cubicBezTo>
                  <a:pt x="9675" y="5898"/>
                  <a:pt x="9462" y="5932"/>
                  <a:pt x="9255" y="5932"/>
                </a:cubicBezTo>
                <a:cubicBezTo>
                  <a:pt x="8949" y="5932"/>
                  <a:pt x="8660" y="5861"/>
                  <a:pt x="8436" y="5762"/>
                </a:cubicBezTo>
                <a:cubicBezTo>
                  <a:pt x="8360" y="5729"/>
                  <a:pt x="8311" y="5637"/>
                  <a:pt x="8327" y="5538"/>
                </a:cubicBezTo>
                <a:cubicBezTo>
                  <a:pt x="8344" y="5413"/>
                  <a:pt x="8453" y="5347"/>
                  <a:pt x="8546" y="5386"/>
                </a:cubicBezTo>
                <a:cubicBezTo>
                  <a:pt x="8960" y="5577"/>
                  <a:pt x="9589" y="5624"/>
                  <a:pt x="10053" y="5302"/>
                </a:cubicBezTo>
                <a:cubicBezTo>
                  <a:pt x="10086" y="5276"/>
                  <a:pt x="10118" y="5248"/>
                  <a:pt x="10150" y="5222"/>
                </a:cubicBezTo>
                <a:cubicBezTo>
                  <a:pt x="10259" y="5124"/>
                  <a:pt x="10347" y="4999"/>
                  <a:pt x="10413" y="4855"/>
                </a:cubicBezTo>
                <a:cubicBezTo>
                  <a:pt x="10522" y="4592"/>
                  <a:pt x="10592" y="4270"/>
                  <a:pt x="10592" y="3929"/>
                </a:cubicBezTo>
                <a:lnTo>
                  <a:pt x="10592" y="3922"/>
                </a:lnTo>
                <a:cubicBezTo>
                  <a:pt x="10592" y="3647"/>
                  <a:pt x="10511" y="3369"/>
                  <a:pt x="10363" y="3159"/>
                </a:cubicBezTo>
                <a:cubicBezTo>
                  <a:pt x="9840" y="2397"/>
                  <a:pt x="9190" y="2095"/>
                  <a:pt x="8426" y="2259"/>
                </a:cubicBezTo>
                <a:cubicBezTo>
                  <a:pt x="8344" y="2279"/>
                  <a:pt x="8262" y="2232"/>
                  <a:pt x="8235" y="2140"/>
                </a:cubicBezTo>
                <a:cubicBezTo>
                  <a:pt x="8197" y="2022"/>
                  <a:pt x="8258" y="1898"/>
                  <a:pt x="8361" y="1871"/>
                </a:cubicBezTo>
                <a:cubicBezTo>
                  <a:pt x="9087" y="1714"/>
                  <a:pt x="9736" y="1924"/>
                  <a:pt x="10282" y="2489"/>
                </a:cubicBezTo>
                <a:cubicBezTo>
                  <a:pt x="10353" y="2568"/>
                  <a:pt x="10468" y="2523"/>
                  <a:pt x="10490" y="2411"/>
                </a:cubicBezTo>
                <a:cubicBezTo>
                  <a:pt x="10506" y="2306"/>
                  <a:pt x="10522" y="2160"/>
                  <a:pt x="10517" y="1970"/>
                </a:cubicBezTo>
                <a:cubicBezTo>
                  <a:pt x="10495" y="886"/>
                  <a:pt x="10195" y="118"/>
                  <a:pt x="8885" y="13"/>
                </a:cubicBezTo>
                <a:cubicBezTo>
                  <a:pt x="8685" y="-3"/>
                  <a:pt x="8490" y="-4"/>
                  <a:pt x="8302" y="9"/>
                </a:cubicBezTo>
                <a:close/>
                <a:moveTo>
                  <a:pt x="13298" y="9"/>
                </a:moveTo>
                <a:cubicBezTo>
                  <a:pt x="13110" y="-4"/>
                  <a:pt x="12915" y="-3"/>
                  <a:pt x="12715" y="13"/>
                </a:cubicBezTo>
                <a:cubicBezTo>
                  <a:pt x="11405" y="118"/>
                  <a:pt x="11105" y="886"/>
                  <a:pt x="11083" y="1970"/>
                </a:cubicBezTo>
                <a:cubicBezTo>
                  <a:pt x="11078" y="2160"/>
                  <a:pt x="11094" y="2306"/>
                  <a:pt x="11110" y="2411"/>
                </a:cubicBezTo>
                <a:cubicBezTo>
                  <a:pt x="11132" y="2523"/>
                  <a:pt x="11247" y="2568"/>
                  <a:pt x="11318" y="2489"/>
                </a:cubicBezTo>
                <a:cubicBezTo>
                  <a:pt x="11864" y="1924"/>
                  <a:pt x="12513" y="1714"/>
                  <a:pt x="13239" y="1871"/>
                </a:cubicBezTo>
                <a:cubicBezTo>
                  <a:pt x="13342" y="1898"/>
                  <a:pt x="13403" y="2022"/>
                  <a:pt x="13365" y="2140"/>
                </a:cubicBezTo>
                <a:cubicBezTo>
                  <a:pt x="13338" y="2232"/>
                  <a:pt x="13256" y="2279"/>
                  <a:pt x="13174" y="2259"/>
                </a:cubicBezTo>
                <a:cubicBezTo>
                  <a:pt x="12410" y="2095"/>
                  <a:pt x="11760" y="2397"/>
                  <a:pt x="11237" y="3159"/>
                </a:cubicBezTo>
                <a:cubicBezTo>
                  <a:pt x="11089" y="3369"/>
                  <a:pt x="11008" y="3647"/>
                  <a:pt x="11008" y="3922"/>
                </a:cubicBezTo>
                <a:lnTo>
                  <a:pt x="11008" y="3929"/>
                </a:lnTo>
                <a:cubicBezTo>
                  <a:pt x="11008" y="4270"/>
                  <a:pt x="11078" y="4592"/>
                  <a:pt x="11187" y="4855"/>
                </a:cubicBezTo>
                <a:cubicBezTo>
                  <a:pt x="11253" y="4999"/>
                  <a:pt x="11341" y="5124"/>
                  <a:pt x="11450" y="5222"/>
                </a:cubicBezTo>
                <a:cubicBezTo>
                  <a:pt x="11482" y="5248"/>
                  <a:pt x="11514" y="5276"/>
                  <a:pt x="11547" y="5302"/>
                </a:cubicBezTo>
                <a:cubicBezTo>
                  <a:pt x="12011" y="5624"/>
                  <a:pt x="12640" y="5577"/>
                  <a:pt x="13054" y="5386"/>
                </a:cubicBezTo>
                <a:cubicBezTo>
                  <a:pt x="13147" y="5347"/>
                  <a:pt x="13256" y="5413"/>
                  <a:pt x="13273" y="5538"/>
                </a:cubicBezTo>
                <a:cubicBezTo>
                  <a:pt x="13289" y="5637"/>
                  <a:pt x="13240" y="5729"/>
                  <a:pt x="13164" y="5762"/>
                </a:cubicBezTo>
                <a:cubicBezTo>
                  <a:pt x="12940" y="5861"/>
                  <a:pt x="12651" y="5932"/>
                  <a:pt x="12345" y="5932"/>
                </a:cubicBezTo>
                <a:cubicBezTo>
                  <a:pt x="12138" y="5932"/>
                  <a:pt x="11925" y="5898"/>
                  <a:pt x="11717" y="5820"/>
                </a:cubicBezTo>
                <a:cubicBezTo>
                  <a:pt x="11559" y="5760"/>
                  <a:pt x="11394" y="5841"/>
                  <a:pt x="11301" y="5998"/>
                </a:cubicBezTo>
                <a:cubicBezTo>
                  <a:pt x="11296" y="6005"/>
                  <a:pt x="11297" y="6010"/>
                  <a:pt x="11291" y="6017"/>
                </a:cubicBezTo>
                <a:cubicBezTo>
                  <a:pt x="11111" y="6312"/>
                  <a:pt x="11001" y="6714"/>
                  <a:pt x="11001" y="7160"/>
                </a:cubicBezTo>
                <a:cubicBezTo>
                  <a:pt x="11001" y="7561"/>
                  <a:pt x="11089" y="7929"/>
                  <a:pt x="11237" y="8211"/>
                </a:cubicBezTo>
                <a:cubicBezTo>
                  <a:pt x="11253" y="8251"/>
                  <a:pt x="11270" y="8297"/>
                  <a:pt x="11286" y="8337"/>
                </a:cubicBezTo>
                <a:cubicBezTo>
                  <a:pt x="11466" y="8140"/>
                  <a:pt x="11684" y="7969"/>
                  <a:pt x="11946" y="7838"/>
                </a:cubicBezTo>
                <a:cubicBezTo>
                  <a:pt x="12672" y="7463"/>
                  <a:pt x="13561" y="7424"/>
                  <a:pt x="14161" y="7739"/>
                </a:cubicBezTo>
                <a:cubicBezTo>
                  <a:pt x="14478" y="7904"/>
                  <a:pt x="14751" y="8146"/>
                  <a:pt x="14975" y="8441"/>
                </a:cubicBezTo>
                <a:cubicBezTo>
                  <a:pt x="15040" y="8527"/>
                  <a:pt x="15155" y="8521"/>
                  <a:pt x="15210" y="8429"/>
                </a:cubicBezTo>
                <a:cubicBezTo>
                  <a:pt x="15696" y="7628"/>
                  <a:pt x="16950" y="6411"/>
                  <a:pt x="18909" y="6668"/>
                </a:cubicBezTo>
                <a:cubicBezTo>
                  <a:pt x="18991" y="6674"/>
                  <a:pt x="19057" y="6748"/>
                  <a:pt x="19062" y="6846"/>
                </a:cubicBezTo>
                <a:cubicBezTo>
                  <a:pt x="19073" y="6971"/>
                  <a:pt x="18980" y="7069"/>
                  <a:pt x="18882" y="7056"/>
                </a:cubicBezTo>
                <a:cubicBezTo>
                  <a:pt x="16737" y="6766"/>
                  <a:pt x="15668" y="8324"/>
                  <a:pt x="15461" y="8731"/>
                </a:cubicBezTo>
                <a:cubicBezTo>
                  <a:pt x="15461" y="8738"/>
                  <a:pt x="15455" y="8744"/>
                  <a:pt x="15444" y="8764"/>
                </a:cubicBezTo>
                <a:cubicBezTo>
                  <a:pt x="15362" y="8908"/>
                  <a:pt x="15352" y="9093"/>
                  <a:pt x="15406" y="9250"/>
                </a:cubicBezTo>
                <a:cubicBezTo>
                  <a:pt x="15461" y="9408"/>
                  <a:pt x="15498" y="9572"/>
                  <a:pt x="15526" y="9743"/>
                </a:cubicBezTo>
                <a:cubicBezTo>
                  <a:pt x="15651" y="10558"/>
                  <a:pt x="15422" y="11365"/>
                  <a:pt x="14871" y="12028"/>
                </a:cubicBezTo>
                <a:cubicBezTo>
                  <a:pt x="14838" y="12068"/>
                  <a:pt x="14800" y="12088"/>
                  <a:pt x="14756" y="12088"/>
                </a:cubicBezTo>
                <a:cubicBezTo>
                  <a:pt x="14718" y="12088"/>
                  <a:pt x="14680" y="12076"/>
                  <a:pt x="14647" y="12043"/>
                </a:cubicBezTo>
                <a:cubicBezTo>
                  <a:pt x="14576" y="11964"/>
                  <a:pt x="14582" y="11826"/>
                  <a:pt x="14647" y="11747"/>
                </a:cubicBezTo>
                <a:cubicBezTo>
                  <a:pt x="15248" y="11018"/>
                  <a:pt x="15286" y="10295"/>
                  <a:pt x="15210" y="9815"/>
                </a:cubicBezTo>
                <a:cubicBezTo>
                  <a:pt x="15095" y="9079"/>
                  <a:pt x="14648" y="8423"/>
                  <a:pt x="14042" y="8101"/>
                </a:cubicBezTo>
                <a:cubicBezTo>
                  <a:pt x="13518" y="7825"/>
                  <a:pt x="12732" y="7864"/>
                  <a:pt x="12082" y="8199"/>
                </a:cubicBezTo>
                <a:cubicBezTo>
                  <a:pt x="11733" y="8383"/>
                  <a:pt x="11465" y="8627"/>
                  <a:pt x="11301" y="8916"/>
                </a:cubicBezTo>
                <a:cubicBezTo>
                  <a:pt x="11285" y="8968"/>
                  <a:pt x="11264" y="9013"/>
                  <a:pt x="11242" y="9059"/>
                </a:cubicBezTo>
                <a:cubicBezTo>
                  <a:pt x="11214" y="9105"/>
                  <a:pt x="11199" y="9151"/>
                  <a:pt x="11177" y="9197"/>
                </a:cubicBezTo>
                <a:cubicBezTo>
                  <a:pt x="11177" y="9204"/>
                  <a:pt x="11177" y="9203"/>
                  <a:pt x="11177" y="9203"/>
                </a:cubicBezTo>
                <a:cubicBezTo>
                  <a:pt x="11171" y="9216"/>
                  <a:pt x="11165" y="9231"/>
                  <a:pt x="11160" y="9244"/>
                </a:cubicBezTo>
                <a:cubicBezTo>
                  <a:pt x="11062" y="9500"/>
                  <a:pt x="11001" y="9795"/>
                  <a:pt x="11001" y="10117"/>
                </a:cubicBezTo>
                <a:cubicBezTo>
                  <a:pt x="11001" y="10564"/>
                  <a:pt x="11117" y="10971"/>
                  <a:pt x="11291" y="11260"/>
                </a:cubicBezTo>
                <a:cubicBezTo>
                  <a:pt x="11346" y="11359"/>
                  <a:pt x="11461" y="11358"/>
                  <a:pt x="11526" y="11273"/>
                </a:cubicBezTo>
                <a:cubicBezTo>
                  <a:pt x="11865" y="10806"/>
                  <a:pt x="12311" y="10472"/>
                  <a:pt x="12879" y="10269"/>
                </a:cubicBezTo>
                <a:cubicBezTo>
                  <a:pt x="12972" y="10236"/>
                  <a:pt x="13065" y="10301"/>
                  <a:pt x="13087" y="10412"/>
                </a:cubicBezTo>
                <a:cubicBezTo>
                  <a:pt x="13109" y="10511"/>
                  <a:pt x="13053" y="10616"/>
                  <a:pt x="12966" y="10649"/>
                </a:cubicBezTo>
                <a:cubicBezTo>
                  <a:pt x="11760" y="11095"/>
                  <a:pt x="11154" y="12161"/>
                  <a:pt x="11083" y="13981"/>
                </a:cubicBezTo>
                <a:cubicBezTo>
                  <a:pt x="11094" y="14020"/>
                  <a:pt x="11111" y="14067"/>
                  <a:pt x="11122" y="14106"/>
                </a:cubicBezTo>
                <a:cubicBezTo>
                  <a:pt x="11308" y="13876"/>
                  <a:pt x="11548" y="13691"/>
                  <a:pt x="11837" y="13560"/>
                </a:cubicBezTo>
                <a:cubicBezTo>
                  <a:pt x="12868" y="13093"/>
                  <a:pt x="14277" y="13376"/>
                  <a:pt x="15133" y="13895"/>
                </a:cubicBezTo>
                <a:cubicBezTo>
                  <a:pt x="15619" y="14190"/>
                  <a:pt x="16007" y="14618"/>
                  <a:pt x="16247" y="14934"/>
                </a:cubicBezTo>
                <a:cubicBezTo>
                  <a:pt x="16329" y="15039"/>
                  <a:pt x="16465" y="15044"/>
                  <a:pt x="16557" y="14946"/>
                </a:cubicBezTo>
                <a:cubicBezTo>
                  <a:pt x="17387" y="14026"/>
                  <a:pt x="18827" y="13738"/>
                  <a:pt x="19728" y="14402"/>
                </a:cubicBezTo>
                <a:cubicBezTo>
                  <a:pt x="19809" y="14461"/>
                  <a:pt x="19832" y="14591"/>
                  <a:pt x="19777" y="14683"/>
                </a:cubicBezTo>
                <a:cubicBezTo>
                  <a:pt x="19728" y="14768"/>
                  <a:pt x="19630" y="14789"/>
                  <a:pt x="19554" y="14736"/>
                </a:cubicBezTo>
                <a:cubicBezTo>
                  <a:pt x="18680" y="14106"/>
                  <a:pt x="17158" y="14527"/>
                  <a:pt x="16530" y="15584"/>
                </a:cubicBezTo>
                <a:lnTo>
                  <a:pt x="16503" y="15630"/>
                </a:lnTo>
                <a:cubicBezTo>
                  <a:pt x="16448" y="15722"/>
                  <a:pt x="16339" y="15715"/>
                  <a:pt x="16290" y="15630"/>
                </a:cubicBezTo>
                <a:lnTo>
                  <a:pt x="16262" y="15584"/>
                </a:lnTo>
                <a:cubicBezTo>
                  <a:pt x="16257" y="15578"/>
                  <a:pt x="15754" y="14722"/>
                  <a:pt x="14985" y="14256"/>
                </a:cubicBezTo>
                <a:cubicBezTo>
                  <a:pt x="14210" y="13783"/>
                  <a:pt x="12884" y="13515"/>
                  <a:pt x="11951" y="13942"/>
                </a:cubicBezTo>
                <a:cubicBezTo>
                  <a:pt x="11520" y="14139"/>
                  <a:pt x="11226" y="14453"/>
                  <a:pt x="11073" y="14886"/>
                </a:cubicBezTo>
                <a:cubicBezTo>
                  <a:pt x="11029" y="15051"/>
                  <a:pt x="11001" y="15228"/>
                  <a:pt x="11001" y="15412"/>
                </a:cubicBezTo>
                <a:cubicBezTo>
                  <a:pt x="11001" y="16305"/>
                  <a:pt x="11591" y="17036"/>
                  <a:pt x="12311" y="17030"/>
                </a:cubicBezTo>
                <a:cubicBezTo>
                  <a:pt x="12949" y="17023"/>
                  <a:pt x="13648" y="16471"/>
                  <a:pt x="13834" y="16280"/>
                </a:cubicBezTo>
                <a:cubicBezTo>
                  <a:pt x="13910" y="16208"/>
                  <a:pt x="14025" y="16228"/>
                  <a:pt x="14079" y="16340"/>
                </a:cubicBezTo>
                <a:cubicBezTo>
                  <a:pt x="14123" y="16425"/>
                  <a:pt x="14097" y="16535"/>
                  <a:pt x="14037" y="16595"/>
                </a:cubicBezTo>
                <a:cubicBezTo>
                  <a:pt x="13939" y="16686"/>
                  <a:pt x="13834" y="16772"/>
                  <a:pt x="13720" y="16851"/>
                </a:cubicBezTo>
                <a:cubicBezTo>
                  <a:pt x="13654" y="16897"/>
                  <a:pt x="13643" y="17002"/>
                  <a:pt x="13692" y="17054"/>
                </a:cubicBezTo>
                <a:cubicBezTo>
                  <a:pt x="14527" y="18046"/>
                  <a:pt x="15701" y="18664"/>
                  <a:pt x="16994" y="18664"/>
                </a:cubicBezTo>
                <a:cubicBezTo>
                  <a:pt x="19537" y="18664"/>
                  <a:pt x="21600" y="16287"/>
                  <a:pt x="21600" y="13351"/>
                </a:cubicBezTo>
                <a:cubicBezTo>
                  <a:pt x="21600" y="12621"/>
                  <a:pt x="21474" y="11930"/>
                  <a:pt x="21245" y="11299"/>
                </a:cubicBezTo>
                <a:cubicBezTo>
                  <a:pt x="20994" y="10616"/>
                  <a:pt x="20487" y="10110"/>
                  <a:pt x="19881" y="9985"/>
                </a:cubicBezTo>
                <a:cubicBezTo>
                  <a:pt x="19854" y="9979"/>
                  <a:pt x="19826" y="9980"/>
                  <a:pt x="19799" y="9973"/>
                </a:cubicBezTo>
                <a:cubicBezTo>
                  <a:pt x="19128" y="9868"/>
                  <a:pt x="18478" y="10202"/>
                  <a:pt x="18145" y="10550"/>
                </a:cubicBezTo>
                <a:cubicBezTo>
                  <a:pt x="18063" y="10635"/>
                  <a:pt x="18031" y="10774"/>
                  <a:pt x="18058" y="10899"/>
                </a:cubicBezTo>
                <a:cubicBezTo>
                  <a:pt x="18080" y="11004"/>
                  <a:pt x="18097" y="11102"/>
                  <a:pt x="18107" y="11207"/>
                </a:cubicBezTo>
                <a:cubicBezTo>
                  <a:pt x="18162" y="11765"/>
                  <a:pt x="18069" y="12239"/>
                  <a:pt x="17845" y="12542"/>
                </a:cubicBezTo>
                <a:cubicBezTo>
                  <a:pt x="17812" y="12588"/>
                  <a:pt x="17769" y="12607"/>
                  <a:pt x="17725" y="12607"/>
                </a:cubicBezTo>
                <a:cubicBezTo>
                  <a:pt x="17676" y="12607"/>
                  <a:pt x="17632" y="12588"/>
                  <a:pt x="17599" y="12542"/>
                </a:cubicBezTo>
                <a:cubicBezTo>
                  <a:pt x="17545" y="12463"/>
                  <a:pt x="17557" y="12351"/>
                  <a:pt x="17611" y="12273"/>
                </a:cubicBezTo>
                <a:cubicBezTo>
                  <a:pt x="17764" y="12056"/>
                  <a:pt x="17824" y="11687"/>
                  <a:pt x="17780" y="11260"/>
                </a:cubicBezTo>
                <a:cubicBezTo>
                  <a:pt x="17715" y="10617"/>
                  <a:pt x="17430" y="10006"/>
                  <a:pt x="17059" y="9704"/>
                </a:cubicBezTo>
                <a:cubicBezTo>
                  <a:pt x="16977" y="9638"/>
                  <a:pt x="16962" y="9492"/>
                  <a:pt x="17038" y="9400"/>
                </a:cubicBezTo>
                <a:cubicBezTo>
                  <a:pt x="17093" y="9328"/>
                  <a:pt x="17184" y="9329"/>
                  <a:pt x="17250" y="9382"/>
                </a:cubicBezTo>
                <a:cubicBezTo>
                  <a:pt x="17452" y="9553"/>
                  <a:pt x="17633" y="9789"/>
                  <a:pt x="17775" y="10072"/>
                </a:cubicBezTo>
                <a:cubicBezTo>
                  <a:pt x="17835" y="10190"/>
                  <a:pt x="17965" y="10222"/>
                  <a:pt x="18058" y="10144"/>
                </a:cubicBezTo>
                <a:cubicBezTo>
                  <a:pt x="18200" y="10019"/>
                  <a:pt x="18369" y="9907"/>
                  <a:pt x="18549" y="9815"/>
                </a:cubicBezTo>
                <a:cubicBezTo>
                  <a:pt x="18844" y="9664"/>
                  <a:pt x="19308" y="9500"/>
                  <a:pt x="19849" y="9585"/>
                </a:cubicBezTo>
                <a:cubicBezTo>
                  <a:pt x="20116" y="9624"/>
                  <a:pt x="20421" y="9729"/>
                  <a:pt x="20732" y="9953"/>
                </a:cubicBezTo>
                <a:cubicBezTo>
                  <a:pt x="20852" y="10038"/>
                  <a:pt x="21005" y="9978"/>
                  <a:pt x="21059" y="9827"/>
                </a:cubicBezTo>
                <a:cubicBezTo>
                  <a:pt x="21114" y="9670"/>
                  <a:pt x="21157" y="9492"/>
                  <a:pt x="21174" y="9302"/>
                </a:cubicBezTo>
                <a:cubicBezTo>
                  <a:pt x="21321" y="8480"/>
                  <a:pt x="21005" y="6917"/>
                  <a:pt x="20268" y="5524"/>
                </a:cubicBezTo>
                <a:cubicBezTo>
                  <a:pt x="19237" y="3724"/>
                  <a:pt x="18097" y="3160"/>
                  <a:pt x="17562" y="3015"/>
                </a:cubicBezTo>
                <a:cubicBezTo>
                  <a:pt x="17425" y="2982"/>
                  <a:pt x="17299" y="3101"/>
                  <a:pt x="17294" y="3272"/>
                </a:cubicBezTo>
                <a:cubicBezTo>
                  <a:pt x="17294" y="3403"/>
                  <a:pt x="17277" y="3534"/>
                  <a:pt x="17250" y="3666"/>
                </a:cubicBezTo>
                <a:cubicBezTo>
                  <a:pt x="17157" y="4139"/>
                  <a:pt x="16928" y="4559"/>
                  <a:pt x="16622" y="4822"/>
                </a:cubicBezTo>
                <a:cubicBezTo>
                  <a:pt x="16529" y="4907"/>
                  <a:pt x="16486" y="5046"/>
                  <a:pt x="16513" y="5177"/>
                </a:cubicBezTo>
                <a:cubicBezTo>
                  <a:pt x="16557" y="5387"/>
                  <a:pt x="16563" y="5590"/>
                  <a:pt x="16525" y="5774"/>
                </a:cubicBezTo>
                <a:cubicBezTo>
                  <a:pt x="16509" y="5866"/>
                  <a:pt x="16443" y="5926"/>
                  <a:pt x="16366" y="5926"/>
                </a:cubicBezTo>
                <a:cubicBezTo>
                  <a:pt x="16344" y="5926"/>
                  <a:pt x="16328" y="5919"/>
                  <a:pt x="16307" y="5912"/>
                </a:cubicBezTo>
                <a:cubicBezTo>
                  <a:pt x="16225" y="5873"/>
                  <a:pt x="16191" y="5768"/>
                  <a:pt x="16208" y="5670"/>
                </a:cubicBezTo>
                <a:cubicBezTo>
                  <a:pt x="16257" y="5387"/>
                  <a:pt x="16169" y="5033"/>
                  <a:pt x="15962" y="4678"/>
                </a:cubicBezTo>
                <a:cubicBezTo>
                  <a:pt x="15651" y="4146"/>
                  <a:pt x="15166" y="3770"/>
                  <a:pt x="14719" y="3711"/>
                </a:cubicBezTo>
                <a:cubicBezTo>
                  <a:pt x="14615" y="3704"/>
                  <a:pt x="14548" y="3587"/>
                  <a:pt x="14576" y="3463"/>
                </a:cubicBezTo>
                <a:cubicBezTo>
                  <a:pt x="14597" y="3371"/>
                  <a:pt x="14675" y="3310"/>
                  <a:pt x="14756" y="3323"/>
                </a:cubicBezTo>
                <a:cubicBezTo>
                  <a:pt x="15291" y="3389"/>
                  <a:pt x="15870" y="3830"/>
                  <a:pt x="16230" y="4448"/>
                </a:cubicBezTo>
                <a:cubicBezTo>
                  <a:pt x="16274" y="4527"/>
                  <a:pt x="16372" y="4546"/>
                  <a:pt x="16438" y="4487"/>
                </a:cubicBezTo>
                <a:cubicBezTo>
                  <a:pt x="16673" y="4283"/>
                  <a:pt x="16853" y="3948"/>
                  <a:pt x="16929" y="3567"/>
                </a:cubicBezTo>
                <a:cubicBezTo>
                  <a:pt x="16995" y="3232"/>
                  <a:pt x="16973" y="2877"/>
                  <a:pt x="16874" y="2528"/>
                </a:cubicBezTo>
                <a:cubicBezTo>
                  <a:pt x="16771" y="2167"/>
                  <a:pt x="16579" y="1852"/>
                  <a:pt x="16344" y="1602"/>
                </a:cubicBezTo>
                <a:cubicBezTo>
                  <a:pt x="15657" y="867"/>
                  <a:pt x="14618" y="101"/>
                  <a:pt x="13298" y="9"/>
                </a:cubicBezTo>
                <a:close/>
                <a:moveTo>
                  <a:pt x="10805" y="16504"/>
                </a:moveTo>
                <a:cubicBezTo>
                  <a:pt x="10505" y="17122"/>
                  <a:pt x="9959" y="17535"/>
                  <a:pt x="9337" y="17535"/>
                </a:cubicBezTo>
                <a:cubicBezTo>
                  <a:pt x="9119" y="17535"/>
                  <a:pt x="8901" y="17481"/>
                  <a:pt x="8704" y="17383"/>
                </a:cubicBezTo>
                <a:cubicBezTo>
                  <a:pt x="8524" y="17298"/>
                  <a:pt x="8317" y="17338"/>
                  <a:pt x="8181" y="17496"/>
                </a:cubicBezTo>
                <a:cubicBezTo>
                  <a:pt x="7247" y="18560"/>
                  <a:pt x="5976" y="19177"/>
                  <a:pt x="4656" y="19177"/>
                </a:cubicBezTo>
                <a:cubicBezTo>
                  <a:pt x="4355" y="19177"/>
                  <a:pt x="4060" y="19144"/>
                  <a:pt x="3771" y="19085"/>
                </a:cubicBezTo>
                <a:cubicBezTo>
                  <a:pt x="4518" y="20590"/>
                  <a:pt x="5883" y="21596"/>
                  <a:pt x="7444" y="21596"/>
                </a:cubicBezTo>
                <a:cubicBezTo>
                  <a:pt x="8644" y="21596"/>
                  <a:pt x="9693" y="20997"/>
                  <a:pt x="10467" y="20031"/>
                </a:cubicBezTo>
                <a:cubicBezTo>
                  <a:pt x="10560" y="19913"/>
                  <a:pt x="10685" y="19855"/>
                  <a:pt x="10810" y="19855"/>
                </a:cubicBezTo>
                <a:cubicBezTo>
                  <a:pt x="10936" y="19855"/>
                  <a:pt x="11062" y="19913"/>
                  <a:pt x="11155" y="20031"/>
                </a:cubicBezTo>
                <a:cubicBezTo>
                  <a:pt x="11930" y="20997"/>
                  <a:pt x="12978" y="21596"/>
                  <a:pt x="14178" y="21596"/>
                </a:cubicBezTo>
                <a:cubicBezTo>
                  <a:pt x="15739" y="21596"/>
                  <a:pt x="17102" y="20590"/>
                  <a:pt x="17850" y="19085"/>
                </a:cubicBezTo>
                <a:cubicBezTo>
                  <a:pt x="17566" y="19144"/>
                  <a:pt x="17272" y="19177"/>
                  <a:pt x="16967" y="19177"/>
                </a:cubicBezTo>
                <a:cubicBezTo>
                  <a:pt x="15630" y="19177"/>
                  <a:pt x="14357" y="18560"/>
                  <a:pt x="13430" y="17496"/>
                </a:cubicBezTo>
                <a:cubicBezTo>
                  <a:pt x="13288" y="17332"/>
                  <a:pt x="13086" y="17291"/>
                  <a:pt x="12906" y="17383"/>
                </a:cubicBezTo>
                <a:cubicBezTo>
                  <a:pt x="12704" y="17481"/>
                  <a:pt x="12492" y="17535"/>
                  <a:pt x="12273" y="17535"/>
                </a:cubicBezTo>
                <a:cubicBezTo>
                  <a:pt x="11651" y="17535"/>
                  <a:pt x="11105" y="17122"/>
                  <a:pt x="10805" y="1650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856" name="imghh.png" descr="imgh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0187" y="2081807"/>
            <a:ext cx="4117006" cy="617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CM"/>
          <p:cNvSpPr/>
          <p:nvPr/>
        </p:nvSpPr>
        <p:spPr>
          <a:xfrm>
            <a:off x="945840" y="4839662"/>
            <a:ext cx="769884" cy="721637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sp>
        <p:nvSpPr>
          <p:cNvPr id="861" name="BMI…"/>
          <p:cNvSpPr/>
          <p:nvPr/>
        </p:nvSpPr>
        <p:spPr>
          <a:xfrm>
            <a:off x="2917236" y="3337935"/>
            <a:ext cx="1241403" cy="895237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1800">
                <a:latin typeface="Graphik"/>
                <a:ea typeface="Graphik"/>
                <a:cs typeface="Graphik"/>
                <a:sym typeface="Graphik"/>
              </a:defRPr>
            </a:pPr>
            <a:r>
              <a:t>BMI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Metabolic</a:t>
            </a:r>
          </a:p>
        </p:txBody>
      </p:sp>
      <p:sp>
        <p:nvSpPr>
          <p:cNvPr id="862" name="CRP…"/>
          <p:cNvSpPr/>
          <p:nvPr/>
        </p:nvSpPr>
        <p:spPr>
          <a:xfrm>
            <a:off x="2917236" y="4682727"/>
            <a:ext cx="1241403" cy="895237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pPr>
            <a:r>
              <a:t>CRP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Immune</a:t>
            </a:r>
          </a:p>
        </p:txBody>
      </p:sp>
      <p:sp>
        <p:nvSpPr>
          <p:cNvPr id="863" name="AT…"/>
          <p:cNvSpPr/>
          <p:nvPr/>
        </p:nvSpPr>
        <p:spPr>
          <a:xfrm>
            <a:off x="2917236" y="6167788"/>
            <a:ext cx="1241403" cy="895237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1400">
                <a:latin typeface="Graphik"/>
                <a:ea typeface="Graphik"/>
                <a:cs typeface="Graphik"/>
                <a:sym typeface="Graphik"/>
              </a:defRPr>
            </a:pPr>
            <a:r>
              <a:t>AT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Psychosocial</a:t>
            </a:r>
          </a:p>
        </p:txBody>
      </p:sp>
      <p:sp>
        <p:nvSpPr>
          <p:cNvPr id="864" name="Brain"/>
          <p:cNvSpPr/>
          <p:nvPr/>
        </p:nvSpPr>
        <p:spPr>
          <a:xfrm flipH="1">
            <a:off x="5504908" y="4822147"/>
            <a:ext cx="1241403" cy="952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fill="norm" stroke="1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865" name="Line"/>
          <p:cNvSpPr/>
          <p:nvPr/>
        </p:nvSpPr>
        <p:spPr>
          <a:xfrm flipV="1">
            <a:off x="1830127" y="4275631"/>
            <a:ext cx="921142" cy="587399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6" name="Line"/>
          <p:cNvSpPr/>
          <p:nvPr/>
        </p:nvSpPr>
        <p:spPr>
          <a:xfrm>
            <a:off x="1830127" y="5200480"/>
            <a:ext cx="91767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7" name="Line"/>
          <p:cNvSpPr/>
          <p:nvPr/>
        </p:nvSpPr>
        <p:spPr>
          <a:xfrm>
            <a:off x="1833592" y="5537931"/>
            <a:ext cx="921141" cy="58739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8" name="Line"/>
          <p:cNvSpPr/>
          <p:nvPr/>
        </p:nvSpPr>
        <p:spPr>
          <a:xfrm flipV="1">
            <a:off x="4324605" y="5672613"/>
            <a:ext cx="921142" cy="58739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9" name="Line"/>
          <p:cNvSpPr/>
          <p:nvPr/>
        </p:nvSpPr>
        <p:spPr>
          <a:xfrm>
            <a:off x="4324605" y="4215264"/>
            <a:ext cx="921142" cy="58739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0" name="Line"/>
          <p:cNvSpPr/>
          <p:nvPr/>
        </p:nvSpPr>
        <p:spPr>
          <a:xfrm>
            <a:off x="4324605" y="5237637"/>
            <a:ext cx="769885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1" name="Line"/>
          <p:cNvSpPr/>
          <p:nvPr/>
        </p:nvSpPr>
        <p:spPr>
          <a:xfrm flipV="1">
            <a:off x="3537937" y="5710636"/>
            <a:ext cx="1" cy="32448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2" name="Line"/>
          <p:cNvSpPr/>
          <p:nvPr/>
        </p:nvSpPr>
        <p:spPr>
          <a:xfrm>
            <a:off x="3535339" y="4306993"/>
            <a:ext cx="1" cy="32448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876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73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74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75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77" name="H3: Mediated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5"/>
                </a:solidFill>
              </a:rPr>
              <a:t>H3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Mediated brain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roup"/>
          <p:cNvGrpSpPr/>
          <p:nvPr/>
        </p:nvGrpSpPr>
        <p:grpSpPr>
          <a:xfrm>
            <a:off x="945840" y="3337935"/>
            <a:ext cx="5800471" cy="3725090"/>
            <a:chOff x="0" y="0"/>
            <a:chExt cx="5800470" cy="3725088"/>
          </a:xfrm>
        </p:grpSpPr>
        <p:sp>
          <p:nvSpPr>
            <p:cNvPr id="881" name="CM"/>
            <p:cNvSpPr/>
            <p:nvPr/>
          </p:nvSpPr>
          <p:spPr>
            <a:xfrm>
              <a:off x="0" y="1501726"/>
              <a:ext cx="769884" cy="721637"/>
            </a:xfrm>
            <a:prstGeom prst="roundRect">
              <a:avLst>
                <a:gd name="adj" fmla="val 15044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1303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/>
              <a:r>
                <a:t>CM</a:t>
              </a:r>
            </a:p>
          </p:txBody>
        </p:sp>
        <p:sp>
          <p:nvSpPr>
            <p:cNvPr id="882" name="BMI…"/>
            <p:cNvSpPr/>
            <p:nvPr/>
          </p:nvSpPr>
          <p:spPr>
            <a:xfrm>
              <a:off x="1971395" y="0"/>
              <a:ext cx="1241403" cy="89523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18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BMI</a:t>
              </a:r>
            </a:p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Metabolic</a:t>
              </a:r>
            </a:p>
          </p:txBody>
        </p:sp>
        <p:sp>
          <p:nvSpPr>
            <p:cNvPr id="883" name="CRP…"/>
            <p:cNvSpPr/>
            <p:nvPr/>
          </p:nvSpPr>
          <p:spPr>
            <a:xfrm>
              <a:off x="1971395" y="1344792"/>
              <a:ext cx="1241403" cy="89523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20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CRP</a:t>
              </a:r>
            </a:p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Immune</a:t>
              </a:r>
            </a:p>
          </p:txBody>
        </p:sp>
        <p:sp>
          <p:nvSpPr>
            <p:cNvPr id="884" name="AT…"/>
            <p:cNvSpPr/>
            <p:nvPr/>
          </p:nvSpPr>
          <p:spPr>
            <a:xfrm>
              <a:off x="1971395" y="2829852"/>
              <a:ext cx="1241403" cy="895237"/>
            </a:xfrm>
            <a:prstGeom prst="roundRect">
              <a:avLst>
                <a:gd name="adj" fmla="val 15000"/>
              </a:avLst>
            </a:prstGeom>
            <a:solidFill>
              <a:schemeClr val="accent1">
                <a:hueOff val="-245591"/>
                <a:satOff val="13830"/>
                <a:lumOff val="1755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14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AT</a:t>
              </a:r>
            </a:p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Psychosocial</a:t>
              </a:r>
            </a:p>
          </p:txBody>
        </p:sp>
        <p:sp>
          <p:nvSpPr>
            <p:cNvPr id="885" name="Brain"/>
            <p:cNvSpPr/>
            <p:nvPr/>
          </p:nvSpPr>
          <p:spPr>
            <a:xfrm flipH="1">
              <a:off x="4559068" y="1484211"/>
              <a:ext cx="1241403" cy="95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427" fill="norm" stroke="1" extrusionOk="0">
                  <a:moveTo>
                    <a:pt x="7654" y="1"/>
                  </a:moveTo>
                  <a:cubicBezTo>
                    <a:pt x="6294" y="20"/>
                    <a:pt x="4753" y="903"/>
                    <a:pt x="4110" y="2532"/>
                  </a:cubicBezTo>
                  <a:cubicBezTo>
                    <a:pt x="4110" y="2532"/>
                    <a:pt x="4104" y="2532"/>
                    <a:pt x="4104" y="2532"/>
                  </a:cubicBezTo>
                  <a:cubicBezTo>
                    <a:pt x="3722" y="3624"/>
                    <a:pt x="3929" y="4445"/>
                    <a:pt x="3945" y="4495"/>
                  </a:cubicBezTo>
                  <a:cubicBezTo>
                    <a:pt x="3976" y="4602"/>
                    <a:pt x="3935" y="4724"/>
                    <a:pt x="3855" y="4767"/>
                  </a:cubicBezTo>
                  <a:cubicBezTo>
                    <a:pt x="3839" y="4774"/>
                    <a:pt x="3828" y="4781"/>
                    <a:pt x="3812" y="4781"/>
                  </a:cubicBezTo>
                  <a:cubicBezTo>
                    <a:pt x="3743" y="4788"/>
                    <a:pt x="3679" y="4730"/>
                    <a:pt x="3653" y="4644"/>
                  </a:cubicBezTo>
                  <a:cubicBezTo>
                    <a:pt x="3642" y="4595"/>
                    <a:pt x="3430" y="3790"/>
                    <a:pt x="3722" y="2691"/>
                  </a:cubicBezTo>
                  <a:cubicBezTo>
                    <a:pt x="3754" y="2562"/>
                    <a:pt x="3690" y="2425"/>
                    <a:pt x="3590" y="2425"/>
                  </a:cubicBezTo>
                  <a:cubicBezTo>
                    <a:pt x="1950" y="2425"/>
                    <a:pt x="273" y="5524"/>
                    <a:pt x="347" y="7372"/>
                  </a:cubicBezTo>
                  <a:cubicBezTo>
                    <a:pt x="353" y="7515"/>
                    <a:pt x="475" y="7579"/>
                    <a:pt x="555" y="7493"/>
                  </a:cubicBezTo>
                  <a:cubicBezTo>
                    <a:pt x="778" y="7236"/>
                    <a:pt x="1021" y="7029"/>
                    <a:pt x="1281" y="6886"/>
                  </a:cubicBezTo>
                  <a:cubicBezTo>
                    <a:pt x="1350" y="6850"/>
                    <a:pt x="1429" y="6879"/>
                    <a:pt x="1472" y="6964"/>
                  </a:cubicBezTo>
                  <a:cubicBezTo>
                    <a:pt x="1530" y="7078"/>
                    <a:pt x="1487" y="7236"/>
                    <a:pt x="1397" y="7279"/>
                  </a:cubicBezTo>
                  <a:cubicBezTo>
                    <a:pt x="1036" y="7471"/>
                    <a:pt x="750" y="7772"/>
                    <a:pt x="516" y="8129"/>
                  </a:cubicBezTo>
                  <a:cubicBezTo>
                    <a:pt x="-529" y="10034"/>
                    <a:pt x="140" y="12853"/>
                    <a:pt x="1392" y="14423"/>
                  </a:cubicBezTo>
                  <a:cubicBezTo>
                    <a:pt x="1610" y="14680"/>
                    <a:pt x="1833" y="14902"/>
                    <a:pt x="2056" y="15088"/>
                  </a:cubicBezTo>
                  <a:cubicBezTo>
                    <a:pt x="2156" y="15166"/>
                    <a:pt x="2358" y="15310"/>
                    <a:pt x="2352" y="15324"/>
                  </a:cubicBezTo>
                  <a:cubicBezTo>
                    <a:pt x="3759" y="16381"/>
                    <a:pt x="5347" y="16295"/>
                    <a:pt x="5973" y="16216"/>
                  </a:cubicBezTo>
                  <a:cubicBezTo>
                    <a:pt x="6105" y="16202"/>
                    <a:pt x="6238" y="16244"/>
                    <a:pt x="6344" y="16344"/>
                  </a:cubicBezTo>
                  <a:cubicBezTo>
                    <a:pt x="6567" y="16543"/>
                    <a:pt x="8073" y="17950"/>
                    <a:pt x="10605" y="17872"/>
                  </a:cubicBezTo>
                  <a:cubicBezTo>
                    <a:pt x="11231" y="17850"/>
                    <a:pt x="12001" y="17751"/>
                    <a:pt x="12824" y="17401"/>
                  </a:cubicBezTo>
                  <a:cubicBezTo>
                    <a:pt x="13912" y="16937"/>
                    <a:pt x="14755" y="15760"/>
                    <a:pt x="14686" y="14325"/>
                  </a:cubicBezTo>
                  <a:cubicBezTo>
                    <a:pt x="14506" y="12369"/>
                    <a:pt x="13817" y="11205"/>
                    <a:pt x="12469" y="10377"/>
                  </a:cubicBezTo>
                  <a:cubicBezTo>
                    <a:pt x="11806" y="9970"/>
                    <a:pt x="11046" y="9898"/>
                    <a:pt x="10467" y="9926"/>
                  </a:cubicBezTo>
                  <a:cubicBezTo>
                    <a:pt x="10122" y="9948"/>
                    <a:pt x="9815" y="9999"/>
                    <a:pt x="9550" y="10056"/>
                  </a:cubicBezTo>
                  <a:lnTo>
                    <a:pt x="9512" y="10069"/>
                  </a:lnTo>
                  <a:cubicBezTo>
                    <a:pt x="8599" y="10283"/>
                    <a:pt x="8137" y="10662"/>
                    <a:pt x="8132" y="10669"/>
                  </a:cubicBezTo>
                  <a:cubicBezTo>
                    <a:pt x="8111" y="10691"/>
                    <a:pt x="8085" y="10698"/>
                    <a:pt x="8064" y="10698"/>
                  </a:cubicBezTo>
                  <a:cubicBezTo>
                    <a:pt x="8006" y="10705"/>
                    <a:pt x="7952" y="10669"/>
                    <a:pt x="7920" y="10598"/>
                  </a:cubicBezTo>
                  <a:cubicBezTo>
                    <a:pt x="7872" y="10498"/>
                    <a:pt x="7899" y="10370"/>
                    <a:pt x="7968" y="10306"/>
                  </a:cubicBezTo>
                  <a:cubicBezTo>
                    <a:pt x="7989" y="10291"/>
                    <a:pt x="8266" y="10062"/>
                    <a:pt x="8807" y="9848"/>
                  </a:cubicBezTo>
                  <a:cubicBezTo>
                    <a:pt x="8903" y="9813"/>
                    <a:pt x="8918" y="9641"/>
                    <a:pt x="8839" y="9570"/>
                  </a:cubicBezTo>
                  <a:cubicBezTo>
                    <a:pt x="8313" y="9098"/>
                    <a:pt x="7617" y="8270"/>
                    <a:pt x="7416" y="7071"/>
                  </a:cubicBezTo>
                  <a:cubicBezTo>
                    <a:pt x="7394" y="6957"/>
                    <a:pt x="7448" y="6843"/>
                    <a:pt x="7533" y="6821"/>
                  </a:cubicBezTo>
                  <a:cubicBezTo>
                    <a:pt x="7618" y="6793"/>
                    <a:pt x="7698" y="6865"/>
                    <a:pt x="7719" y="6987"/>
                  </a:cubicBezTo>
                  <a:cubicBezTo>
                    <a:pt x="7942" y="8321"/>
                    <a:pt x="8912" y="9179"/>
                    <a:pt x="9358" y="9507"/>
                  </a:cubicBezTo>
                  <a:cubicBezTo>
                    <a:pt x="9469" y="9586"/>
                    <a:pt x="9597" y="9620"/>
                    <a:pt x="9719" y="9592"/>
                  </a:cubicBezTo>
                  <a:cubicBezTo>
                    <a:pt x="10234" y="9492"/>
                    <a:pt x="11518" y="9334"/>
                    <a:pt x="12595" y="9998"/>
                  </a:cubicBezTo>
                  <a:cubicBezTo>
                    <a:pt x="12998" y="10240"/>
                    <a:pt x="13345" y="10521"/>
                    <a:pt x="13636" y="10828"/>
                  </a:cubicBezTo>
                  <a:cubicBezTo>
                    <a:pt x="13743" y="10942"/>
                    <a:pt x="13897" y="10948"/>
                    <a:pt x="14008" y="10841"/>
                  </a:cubicBezTo>
                  <a:cubicBezTo>
                    <a:pt x="14640" y="10241"/>
                    <a:pt x="15270" y="10013"/>
                    <a:pt x="15902" y="10156"/>
                  </a:cubicBezTo>
                  <a:cubicBezTo>
                    <a:pt x="16756" y="10356"/>
                    <a:pt x="17361" y="11205"/>
                    <a:pt x="17584" y="11691"/>
                  </a:cubicBezTo>
                  <a:cubicBezTo>
                    <a:pt x="17626" y="11784"/>
                    <a:pt x="17616" y="11912"/>
                    <a:pt x="17552" y="11983"/>
                  </a:cubicBezTo>
                  <a:cubicBezTo>
                    <a:pt x="17526" y="12011"/>
                    <a:pt x="17499" y="12025"/>
                    <a:pt x="17468" y="12025"/>
                  </a:cubicBezTo>
                  <a:cubicBezTo>
                    <a:pt x="17414" y="12032"/>
                    <a:pt x="17357" y="11996"/>
                    <a:pt x="17325" y="11925"/>
                  </a:cubicBezTo>
                  <a:cubicBezTo>
                    <a:pt x="17144" y="11532"/>
                    <a:pt x="16602" y="10749"/>
                    <a:pt x="15849" y="10578"/>
                  </a:cubicBezTo>
                  <a:cubicBezTo>
                    <a:pt x="15313" y="10456"/>
                    <a:pt x="14766" y="10648"/>
                    <a:pt x="14214" y="11169"/>
                  </a:cubicBezTo>
                  <a:cubicBezTo>
                    <a:pt x="14123" y="11254"/>
                    <a:pt x="14108" y="11418"/>
                    <a:pt x="14177" y="11532"/>
                  </a:cubicBezTo>
                  <a:cubicBezTo>
                    <a:pt x="14389" y="11875"/>
                    <a:pt x="14565" y="12262"/>
                    <a:pt x="14698" y="12683"/>
                  </a:cubicBezTo>
                  <a:cubicBezTo>
                    <a:pt x="14847" y="13169"/>
                    <a:pt x="14952" y="13695"/>
                    <a:pt x="15005" y="14316"/>
                  </a:cubicBezTo>
                  <a:cubicBezTo>
                    <a:pt x="16369" y="14966"/>
                    <a:pt x="19967" y="14602"/>
                    <a:pt x="20652" y="11448"/>
                  </a:cubicBezTo>
                  <a:cubicBezTo>
                    <a:pt x="21071" y="9520"/>
                    <a:pt x="20280" y="7208"/>
                    <a:pt x="19086" y="6630"/>
                  </a:cubicBezTo>
                  <a:cubicBezTo>
                    <a:pt x="18943" y="6558"/>
                    <a:pt x="18795" y="6680"/>
                    <a:pt x="18758" y="6879"/>
                  </a:cubicBezTo>
                  <a:cubicBezTo>
                    <a:pt x="18652" y="7472"/>
                    <a:pt x="18444" y="7944"/>
                    <a:pt x="18242" y="8258"/>
                  </a:cubicBezTo>
                  <a:cubicBezTo>
                    <a:pt x="18189" y="8336"/>
                    <a:pt x="18189" y="8458"/>
                    <a:pt x="18242" y="8543"/>
                  </a:cubicBezTo>
                  <a:cubicBezTo>
                    <a:pt x="18338" y="8693"/>
                    <a:pt x="18481" y="8971"/>
                    <a:pt x="18635" y="9442"/>
                  </a:cubicBezTo>
                  <a:cubicBezTo>
                    <a:pt x="18667" y="9542"/>
                    <a:pt x="18640" y="9678"/>
                    <a:pt x="18565" y="9728"/>
                  </a:cubicBezTo>
                  <a:cubicBezTo>
                    <a:pt x="18544" y="9742"/>
                    <a:pt x="18529" y="9748"/>
                    <a:pt x="18507" y="9748"/>
                  </a:cubicBezTo>
                  <a:cubicBezTo>
                    <a:pt x="18438" y="9755"/>
                    <a:pt x="18375" y="9700"/>
                    <a:pt x="18348" y="9614"/>
                  </a:cubicBezTo>
                  <a:cubicBezTo>
                    <a:pt x="18348" y="9607"/>
                    <a:pt x="18226" y="9179"/>
                    <a:pt x="17977" y="8793"/>
                  </a:cubicBezTo>
                  <a:cubicBezTo>
                    <a:pt x="17653" y="8301"/>
                    <a:pt x="17271" y="8108"/>
                    <a:pt x="16836" y="8222"/>
                  </a:cubicBezTo>
                  <a:cubicBezTo>
                    <a:pt x="16740" y="8244"/>
                    <a:pt x="16650" y="8150"/>
                    <a:pt x="16650" y="8015"/>
                  </a:cubicBezTo>
                  <a:cubicBezTo>
                    <a:pt x="16650" y="7908"/>
                    <a:pt x="16708" y="7822"/>
                    <a:pt x="16783" y="7807"/>
                  </a:cubicBezTo>
                  <a:cubicBezTo>
                    <a:pt x="17244" y="7686"/>
                    <a:pt x="17610" y="7886"/>
                    <a:pt x="17791" y="8022"/>
                  </a:cubicBezTo>
                  <a:cubicBezTo>
                    <a:pt x="17871" y="8079"/>
                    <a:pt x="17971" y="8057"/>
                    <a:pt x="18030" y="7957"/>
                  </a:cubicBezTo>
                  <a:cubicBezTo>
                    <a:pt x="18444" y="7300"/>
                    <a:pt x="18980" y="5845"/>
                    <a:pt x="18215" y="4332"/>
                  </a:cubicBezTo>
                  <a:cubicBezTo>
                    <a:pt x="17738" y="3390"/>
                    <a:pt x="16750" y="2824"/>
                    <a:pt x="15965" y="2789"/>
                  </a:cubicBezTo>
                  <a:cubicBezTo>
                    <a:pt x="15901" y="2789"/>
                    <a:pt x="15843" y="2790"/>
                    <a:pt x="15779" y="2798"/>
                  </a:cubicBezTo>
                  <a:cubicBezTo>
                    <a:pt x="15647" y="2812"/>
                    <a:pt x="15403" y="2824"/>
                    <a:pt x="15074" y="2931"/>
                  </a:cubicBezTo>
                  <a:cubicBezTo>
                    <a:pt x="14560" y="3096"/>
                    <a:pt x="14279" y="3382"/>
                    <a:pt x="14273" y="3382"/>
                  </a:cubicBezTo>
                  <a:cubicBezTo>
                    <a:pt x="14204" y="3453"/>
                    <a:pt x="14107" y="3433"/>
                    <a:pt x="14054" y="3333"/>
                  </a:cubicBezTo>
                  <a:cubicBezTo>
                    <a:pt x="14007" y="3240"/>
                    <a:pt x="14019" y="3103"/>
                    <a:pt x="14088" y="3039"/>
                  </a:cubicBezTo>
                  <a:cubicBezTo>
                    <a:pt x="14114" y="3010"/>
                    <a:pt x="14470" y="2669"/>
                    <a:pt x="15096" y="2483"/>
                  </a:cubicBezTo>
                  <a:cubicBezTo>
                    <a:pt x="15186" y="2455"/>
                    <a:pt x="15227" y="2304"/>
                    <a:pt x="15169" y="2204"/>
                  </a:cubicBezTo>
                  <a:cubicBezTo>
                    <a:pt x="14341" y="648"/>
                    <a:pt x="11471" y="-173"/>
                    <a:pt x="10170" y="641"/>
                  </a:cubicBezTo>
                  <a:cubicBezTo>
                    <a:pt x="10048" y="719"/>
                    <a:pt x="9996" y="919"/>
                    <a:pt x="10059" y="1076"/>
                  </a:cubicBezTo>
                  <a:cubicBezTo>
                    <a:pt x="10203" y="1461"/>
                    <a:pt x="10265" y="1904"/>
                    <a:pt x="10233" y="2325"/>
                  </a:cubicBezTo>
                  <a:cubicBezTo>
                    <a:pt x="10228" y="2432"/>
                    <a:pt x="10165" y="2512"/>
                    <a:pt x="10091" y="2519"/>
                  </a:cubicBezTo>
                  <a:cubicBezTo>
                    <a:pt x="10080" y="2519"/>
                    <a:pt x="10075" y="2519"/>
                    <a:pt x="10064" y="2519"/>
                  </a:cubicBezTo>
                  <a:cubicBezTo>
                    <a:pt x="9979" y="2505"/>
                    <a:pt x="9916" y="2404"/>
                    <a:pt x="9927" y="2282"/>
                  </a:cubicBezTo>
                  <a:cubicBezTo>
                    <a:pt x="9937" y="2140"/>
                    <a:pt x="10011" y="1106"/>
                    <a:pt x="9295" y="520"/>
                  </a:cubicBezTo>
                  <a:cubicBezTo>
                    <a:pt x="8854" y="161"/>
                    <a:pt x="8273" y="-8"/>
                    <a:pt x="7654" y="1"/>
                  </a:cubicBezTo>
                  <a:close/>
                  <a:moveTo>
                    <a:pt x="6930" y="3139"/>
                  </a:moveTo>
                  <a:cubicBezTo>
                    <a:pt x="7435" y="3144"/>
                    <a:pt x="7913" y="3351"/>
                    <a:pt x="8361" y="3761"/>
                  </a:cubicBezTo>
                  <a:cubicBezTo>
                    <a:pt x="8886" y="4239"/>
                    <a:pt x="9242" y="4895"/>
                    <a:pt x="9449" y="5352"/>
                  </a:cubicBezTo>
                  <a:cubicBezTo>
                    <a:pt x="9491" y="5444"/>
                    <a:pt x="9582" y="5480"/>
                    <a:pt x="9656" y="5430"/>
                  </a:cubicBezTo>
                  <a:cubicBezTo>
                    <a:pt x="10925" y="4509"/>
                    <a:pt x="12288" y="4695"/>
                    <a:pt x="13403" y="5952"/>
                  </a:cubicBezTo>
                  <a:cubicBezTo>
                    <a:pt x="13456" y="6009"/>
                    <a:pt x="13535" y="6015"/>
                    <a:pt x="13593" y="5958"/>
                  </a:cubicBezTo>
                  <a:cubicBezTo>
                    <a:pt x="13795" y="5758"/>
                    <a:pt x="14331" y="5353"/>
                    <a:pt x="15154" y="5617"/>
                  </a:cubicBezTo>
                  <a:cubicBezTo>
                    <a:pt x="15239" y="5631"/>
                    <a:pt x="15291" y="5745"/>
                    <a:pt x="15270" y="5867"/>
                  </a:cubicBezTo>
                  <a:cubicBezTo>
                    <a:pt x="15249" y="5981"/>
                    <a:pt x="15164" y="6045"/>
                    <a:pt x="15079" y="6016"/>
                  </a:cubicBezTo>
                  <a:cubicBezTo>
                    <a:pt x="14527" y="5866"/>
                    <a:pt x="14076" y="5967"/>
                    <a:pt x="13736" y="6331"/>
                  </a:cubicBezTo>
                  <a:cubicBezTo>
                    <a:pt x="13418" y="6673"/>
                    <a:pt x="13217" y="7243"/>
                    <a:pt x="13195" y="7856"/>
                  </a:cubicBezTo>
                  <a:cubicBezTo>
                    <a:pt x="13190" y="7964"/>
                    <a:pt x="13132" y="8050"/>
                    <a:pt x="13053" y="8057"/>
                  </a:cubicBezTo>
                  <a:cubicBezTo>
                    <a:pt x="13026" y="8057"/>
                    <a:pt x="13000" y="8057"/>
                    <a:pt x="12973" y="8028"/>
                  </a:cubicBezTo>
                  <a:cubicBezTo>
                    <a:pt x="12915" y="7985"/>
                    <a:pt x="12882" y="7900"/>
                    <a:pt x="12887" y="7814"/>
                  </a:cubicBezTo>
                  <a:cubicBezTo>
                    <a:pt x="12903" y="7336"/>
                    <a:pt x="13015" y="6880"/>
                    <a:pt x="13195" y="6509"/>
                  </a:cubicBezTo>
                  <a:cubicBezTo>
                    <a:pt x="13243" y="6416"/>
                    <a:pt x="13228" y="6295"/>
                    <a:pt x="13164" y="6224"/>
                  </a:cubicBezTo>
                  <a:cubicBezTo>
                    <a:pt x="11630" y="4532"/>
                    <a:pt x="10133" y="5487"/>
                    <a:pt x="9543" y="5994"/>
                  </a:cubicBezTo>
                  <a:cubicBezTo>
                    <a:pt x="9464" y="6058"/>
                    <a:pt x="9364" y="6023"/>
                    <a:pt x="9321" y="5909"/>
                  </a:cubicBezTo>
                  <a:cubicBezTo>
                    <a:pt x="9194" y="5559"/>
                    <a:pt x="8827" y="4688"/>
                    <a:pt x="8185" y="4102"/>
                  </a:cubicBezTo>
                  <a:cubicBezTo>
                    <a:pt x="7548" y="3524"/>
                    <a:pt x="6843" y="3403"/>
                    <a:pt x="6084" y="3746"/>
                  </a:cubicBezTo>
                  <a:cubicBezTo>
                    <a:pt x="5999" y="3781"/>
                    <a:pt x="5909" y="3717"/>
                    <a:pt x="5888" y="3603"/>
                  </a:cubicBezTo>
                  <a:cubicBezTo>
                    <a:pt x="5867" y="3496"/>
                    <a:pt x="5915" y="3375"/>
                    <a:pt x="5994" y="3346"/>
                  </a:cubicBezTo>
                  <a:cubicBezTo>
                    <a:pt x="6315" y="3204"/>
                    <a:pt x="6627" y="3136"/>
                    <a:pt x="6930" y="3139"/>
                  </a:cubicBezTo>
                  <a:close/>
                  <a:moveTo>
                    <a:pt x="4412" y="7120"/>
                  </a:moveTo>
                  <a:cubicBezTo>
                    <a:pt x="4454" y="7118"/>
                    <a:pt x="4496" y="7136"/>
                    <a:pt x="4528" y="7178"/>
                  </a:cubicBezTo>
                  <a:cubicBezTo>
                    <a:pt x="5112" y="7964"/>
                    <a:pt x="5357" y="9491"/>
                    <a:pt x="4678" y="11169"/>
                  </a:cubicBezTo>
                  <a:cubicBezTo>
                    <a:pt x="4630" y="11290"/>
                    <a:pt x="4688" y="11440"/>
                    <a:pt x="4789" y="11448"/>
                  </a:cubicBezTo>
                  <a:cubicBezTo>
                    <a:pt x="5622" y="11512"/>
                    <a:pt x="7236" y="11876"/>
                    <a:pt x="8250" y="13725"/>
                  </a:cubicBezTo>
                  <a:cubicBezTo>
                    <a:pt x="8287" y="13789"/>
                    <a:pt x="8351" y="13816"/>
                    <a:pt x="8409" y="13781"/>
                  </a:cubicBezTo>
                  <a:cubicBezTo>
                    <a:pt x="9009" y="13474"/>
                    <a:pt x="9645" y="13354"/>
                    <a:pt x="10245" y="13439"/>
                  </a:cubicBezTo>
                  <a:cubicBezTo>
                    <a:pt x="10314" y="13447"/>
                    <a:pt x="10373" y="13374"/>
                    <a:pt x="10373" y="13281"/>
                  </a:cubicBezTo>
                  <a:cubicBezTo>
                    <a:pt x="10373" y="12831"/>
                    <a:pt x="10547" y="12183"/>
                    <a:pt x="11237" y="11833"/>
                  </a:cubicBezTo>
                  <a:cubicBezTo>
                    <a:pt x="11322" y="11791"/>
                    <a:pt x="11413" y="11855"/>
                    <a:pt x="11439" y="11970"/>
                  </a:cubicBezTo>
                  <a:cubicBezTo>
                    <a:pt x="11466" y="12077"/>
                    <a:pt x="11417" y="12190"/>
                    <a:pt x="11338" y="12233"/>
                  </a:cubicBezTo>
                  <a:cubicBezTo>
                    <a:pt x="10547" y="12640"/>
                    <a:pt x="10691" y="13418"/>
                    <a:pt x="10696" y="13446"/>
                  </a:cubicBezTo>
                  <a:cubicBezTo>
                    <a:pt x="10707" y="13510"/>
                    <a:pt x="10743" y="13552"/>
                    <a:pt x="10786" y="13567"/>
                  </a:cubicBezTo>
                  <a:cubicBezTo>
                    <a:pt x="11391" y="13788"/>
                    <a:pt x="11889" y="14216"/>
                    <a:pt x="12170" y="14780"/>
                  </a:cubicBezTo>
                  <a:cubicBezTo>
                    <a:pt x="12218" y="14873"/>
                    <a:pt x="12208" y="15010"/>
                    <a:pt x="12144" y="15074"/>
                  </a:cubicBezTo>
                  <a:cubicBezTo>
                    <a:pt x="12117" y="15103"/>
                    <a:pt x="12091" y="15117"/>
                    <a:pt x="12059" y="15117"/>
                  </a:cubicBezTo>
                  <a:cubicBezTo>
                    <a:pt x="12006" y="15124"/>
                    <a:pt x="11954" y="15087"/>
                    <a:pt x="11917" y="15023"/>
                  </a:cubicBezTo>
                  <a:cubicBezTo>
                    <a:pt x="11386" y="13945"/>
                    <a:pt x="9852" y="13361"/>
                    <a:pt x="8308" y="14289"/>
                  </a:cubicBezTo>
                  <a:cubicBezTo>
                    <a:pt x="8239" y="14332"/>
                    <a:pt x="8160" y="14295"/>
                    <a:pt x="8117" y="14209"/>
                  </a:cubicBezTo>
                  <a:cubicBezTo>
                    <a:pt x="6870" y="11625"/>
                    <a:pt x="4296" y="11862"/>
                    <a:pt x="4270" y="11862"/>
                  </a:cubicBezTo>
                  <a:lnTo>
                    <a:pt x="3961" y="11847"/>
                  </a:lnTo>
                  <a:cubicBezTo>
                    <a:pt x="3924" y="11818"/>
                    <a:pt x="3892" y="11768"/>
                    <a:pt x="3881" y="11711"/>
                  </a:cubicBezTo>
                  <a:cubicBezTo>
                    <a:pt x="3759" y="11011"/>
                    <a:pt x="3176" y="10055"/>
                    <a:pt x="2332" y="9641"/>
                  </a:cubicBezTo>
                  <a:cubicBezTo>
                    <a:pt x="2264" y="9605"/>
                    <a:pt x="2209" y="9514"/>
                    <a:pt x="2220" y="9407"/>
                  </a:cubicBezTo>
                  <a:cubicBezTo>
                    <a:pt x="2236" y="9271"/>
                    <a:pt x="2337" y="9192"/>
                    <a:pt x="2427" y="9235"/>
                  </a:cubicBezTo>
                  <a:cubicBezTo>
                    <a:pt x="2788" y="9406"/>
                    <a:pt x="3170" y="9735"/>
                    <a:pt x="3483" y="10120"/>
                  </a:cubicBezTo>
                  <a:cubicBezTo>
                    <a:pt x="3680" y="10363"/>
                    <a:pt x="3913" y="10720"/>
                    <a:pt x="4067" y="11162"/>
                  </a:cubicBezTo>
                  <a:cubicBezTo>
                    <a:pt x="4115" y="11291"/>
                    <a:pt x="4248" y="11306"/>
                    <a:pt x="4306" y="11184"/>
                  </a:cubicBezTo>
                  <a:cubicBezTo>
                    <a:pt x="5022" y="9614"/>
                    <a:pt x="4831" y="8186"/>
                    <a:pt x="4311" y="7486"/>
                  </a:cubicBezTo>
                  <a:cubicBezTo>
                    <a:pt x="4253" y="7408"/>
                    <a:pt x="4243" y="7273"/>
                    <a:pt x="4301" y="7194"/>
                  </a:cubicBezTo>
                  <a:cubicBezTo>
                    <a:pt x="4330" y="7148"/>
                    <a:pt x="4370" y="7123"/>
                    <a:pt x="4412" y="7120"/>
                  </a:cubicBezTo>
                  <a:close/>
                  <a:moveTo>
                    <a:pt x="2258" y="15717"/>
                  </a:moveTo>
                  <a:cubicBezTo>
                    <a:pt x="1971" y="17680"/>
                    <a:pt x="4031" y="19435"/>
                    <a:pt x="5702" y="18764"/>
                  </a:cubicBezTo>
                  <a:cubicBezTo>
                    <a:pt x="5612" y="19699"/>
                    <a:pt x="5001" y="21083"/>
                    <a:pt x="5001" y="21083"/>
                  </a:cubicBezTo>
                  <a:lnTo>
                    <a:pt x="6238" y="21427"/>
                  </a:lnTo>
                  <a:lnTo>
                    <a:pt x="8727" y="18063"/>
                  </a:lnTo>
                  <a:cubicBezTo>
                    <a:pt x="7390" y="17742"/>
                    <a:pt x="6699" y="17172"/>
                    <a:pt x="6333" y="16843"/>
                  </a:cubicBezTo>
                  <a:cubicBezTo>
                    <a:pt x="6163" y="16686"/>
                    <a:pt x="5962" y="16614"/>
                    <a:pt x="5761" y="16636"/>
                  </a:cubicBezTo>
                  <a:cubicBezTo>
                    <a:pt x="5442" y="16672"/>
                    <a:pt x="4954" y="16693"/>
                    <a:pt x="4381" y="16593"/>
                  </a:cubicBezTo>
                  <a:cubicBezTo>
                    <a:pt x="3786" y="16494"/>
                    <a:pt x="3027" y="16259"/>
                    <a:pt x="2258" y="157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886" name="Line"/>
            <p:cNvSpPr/>
            <p:nvPr/>
          </p:nvSpPr>
          <p:spPr>
            <a:xfrm flipV="1">
              <a:off x="884287" y="937695"/>
              <a:ext cx="921142" cy="58739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87" name="Line"/>
            <p:cNvSpPr/>
            <p:nvPr/>
          </p:nvSpPr>
          <p:spPr>
            <a:xfrm>
              <a:off x="884287" y="1862544"/>
              <a:ext cx="91767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88" name="Line"/>
            <p:cNvSpPr/>
            <p:nvPr/>
          </p:nvSpPr>
          <p:spPr>
            <a:xfrm>
              <a:off x="887751" y="2199995"/>
              <a:ext cx="921142" cy="58739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89" name="Line"/>
            <p:cNvSpPr/>
            <p:nvPr/>
          </p:nvSpPr>
          <p:spPr>
            <a:xfrm flipV="1">
              <a:off x="3378765" y="2334677"/>
              <a:ext cx="921142" cy="58739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0" name="Line"/>
            <p:cNvSpPr/>
            <p:nvPr/>
          </p:nvSpPr>
          <p:spPr>
            <a:xfrm>
              <a:off x="3378765" y="877328"/>
              <a:ext cx="921142" cy="58739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1" name="Line"/>
            <p:cNvSpPr/>
            <p:nvPr/>
          </p:nvSpPr>
          <p:spPr>
            <a:xfrm>
              <a:off x="3378765" y="1899701"/>
              <a:ext cx="769884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2" name="Line"/>
            <p:cNvSpPr/>
            <p:nvPr/>
          </p:nvSpPr>
          <p:spPr>
            <a:xfrm flipV="1">
              <a:off x="2592097" y="2372700"/>
              <a:ext cx="1" cy="32448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3" name="Line"/>
            <p:cNvSpPr/>
            <p:nvPr/>
          </p:nvSpPr>
          <p:spPr>
            <a:xfrm>
              <a:off x="2589498" y="969057"/>
              <a:ext cx="1" cy="32448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95" name="Hypothesis 3:…"/>
          <p:cNvSpPr/>
          <p:nvPr/>
        </p:nvSpPr>
        <p:spPr>
          <a:xfrm>
            <a:off x="7696020" y="3007370"/>
            <a:ext cx="4838441" cy="4606540"/>
          </a:xfrm>
          <a:prstGeom prst="roundRect">
            <a:avLst>
              <a:gd name="adj" fmla="val 14862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b="1" sz="3200">
                <a:latin typeface="Graphik"/>
                <a:ea typeface="Graphik"/>
                <a:cs typeface="Graphik"/>
                <a:sym typeface="Graphik"/>
              </a:defRPr>
            </a:pPr>
            <a:r>
              <a:t>Hypothesis 3:</a:t>
            </a:r>
          </a:p>
          <a:p>
            <a:pPr algn="ctr" defTabSz="1130300">
              <a:lnSpc>
                <a:spcPct val="100000"/>
              </a:lnSpc>
              <a:spcBef>
                <a:spcPts val="0"/>
              </a:spcBef>
              <a:defRPr sz="2800">
                <a:latin typeface="Graphik"/>
                <a:ea typeface="Graphik"/>
                <a:cs typeface="Graphik"/>
                <a:sym typeface="Graphik"/>
              </a:defRPr>
            </a:pPr>
            <a:r>
              <a:t>CM affects the brain through its effects in psychology and physiology </a:t>
            </a:r>
          </a:p>
        </p:txBody>
      </p:sp>
      <p:grpSp>
        <p:nvGrpSpPr>
          <p:cNvPr id="899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896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7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8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900" name="H3: Mediated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5"/>
                </a:solidFill>
              </a:rPr>
              <a:t>H3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Mediated brain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904" name="Line"/>
            <p:cNvSpPr/>
            <p:nvPr/>
          </p:nvSpPr>
          <p:spPr>
            <a:xfrm>
              <a:off x="-1" y="-1"/>
              <a:ext cx="4433775" cy="1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05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06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0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400" y="2741751"/>
            <a:ext cx="5154528" cy="4667619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Inflammation is the main variable affecting the brain"/>
          <p:cNvSpPr txBox="1"/>
          <p:nvPr/>
        </p:nvSpPr>
        <p:spPr>
          <a:xfrm>
            <a:off x="1555877" y="7724762"/>
            <a:ext cx="3862656" cy="8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/>
            </a:lvl1pPr>
          </a:lstStyle>
          <a:p>
            <a:pPr/>
            <a:r>
              <a:t>Inflammation is the main variable affecting the brain </a:t>
            </a:r>
          </a:p>
        </p:txBody>
      </p:sp>
      <p:sp>
        <p:nvSpPr>
          <p:cNvPr id="910" name="H3: Mediated brain effects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5"/>
                </a:solidFill>
              </a:rPr>
              <a:t>H3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Mediated brain effects</a:t>
            </a:r>
          </a:p>
        </p:txBody>
      </p:sp>
      <p:sp>
        <p:nvSpPr>
          <p:cNvPr id="911" name="Sparse model"/>
          <p:cNvSpPr txBox="1"/>
          <p:nvPr/>
        </p:nvSpPr>
        <p:spPr>
          <a:xfrm>
            <a:off x="1682877" y="1892972"/>
            <a:ext cx="3862656" cy="51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Sparse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915" name="Line"/>
            <p:cNvSpPr/>
            <p:nvPr/>
          </p:nvSpPr>
          <p:spPr>
            <a:xfrm>
              <a:off x="-1" y="-1"/>
              <a:ext cx="4433775" cy="1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16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17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1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1900" y="2932068"/>
            <a:ext cx="4852897" cy="4286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400" y="2741751"/>
            <a:ext cx="5154528" cy="4667619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Inflammation is the main variable affecting the brain"/>
          <p:cNvSpPr txBox="1"/>
          <p:nvPr/>
        </p:nvSpPr>
        <p:spPr>
          <a:xfrm>
            <a:off x="1555877" y="7724762"/>
            <a:ext cx="3862656" cy="8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/>
            </a:lvl1pPr>
          </a:lstStyle>
          <a:p>
            <a:pPr/>
            <a:r>
              <a:t>Inflammation is the main variable affecting the brain </a:t>
            </a:r>
          </a:p>
        </p:txBody>
      </p:sp>
      <p:sp>
        <p:nvSpPr>
          <p:cNvPr id="922" name="All variables affect the brain"/>
          <p:cNvSpPr txBox="1"/>
          <p:nvPr/>
        </p:nvSpPr>
        <p:spPr>
          <a:xfrm>
            <a:off x="8077020" y="7913497"/>
            <a:ext cx="3862657" cy="51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/>
            </a:lvl1pPr>
          </a:lstStyle>
          <a:p>
            <a:pPr/>
            <a:r>
              <a:t>All variables affect the brain </a:t>
            </a:r>
          </a:p>
        </p:txBody>
      </p:sp>
      <p:sp>
        <p:nvSpPr>
          <p:cNvPr id="923" name="H3: Mediated brain effects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5"/>
                </a:solidFill>
              </a:rPr>
              <a:t>H3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Mediated brain effects</a:t>
            </a:r>
          </a:p>
        </p:txBody>
      </p:sp>
      <p:sp>
        <p:nvSpPr>
          <p:cNvPr id="924" name="Sparse model"/>
          <p:cNvSpPr txBox="1"/>
          <p:nvPr/>
        </p:nvSpPr>
        <p:spPr>
          <a:xfrm>
            <a:off x="1682877" y="1892972"/>
            <a:ext cx="3862656" cy="51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Sparse model</a:t>
            </a:r>
          </a:p>
        </p:txBody>
      </p:sp>
      <p:sp>
        <p:nvSpPr>
          <p:cNvPr id="925" name="Full model"/>
          <p:cNvSpPr txBox="1"/>
          <p:nvPr/>
        </p:nvSpPr>
        <p:spPr>
          <a:xfrm>
            <a:off x="8077020" y="1892972"/>
            <a:ext cx="3862657" cy="51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2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 Full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“Stats magic” to find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“Stats magic” to find:</a:t>
            </a:r>
          </a:p>
          <a:p>
            <a:pPr>
              <a:defRPr spc="-52" sz="2600"/>
            </a:pPr>
            <a:r>
              <a:t>1. Where does each model </a:t>
            </a:r>
            <a:r>
              <a:rPr i="1"/>
              <a:t>work</a:t>
            </a:r>
            <a:r>
              <a:t> best?</a:t>
            </a:r>
          </a:p>
          <a:p>
            <a:pPr lvl="1">
              <a:defRPr spc="-52" sz="2600"/>
            </a:pPr>
            <a:r>
              <a:t>(Which regions?)</a:t>
            </a:r>
          </a:p>
          <a:p>
            <a:pPr>
              <a:defRPr spc="-52" sz="2600"/>
            </a:pPr>
            <a:r>
              <a:t>2. We examine results </a:t>
            </a:r>
            <a:r>
              <a:rPr i="1"/>
              <a:t>only </a:t>
            </a:r>
            <a:r>
              <a:t>in those regions. </a:t>
            </a:r>
          </a:p>
        </p:txBody>
      </p:sp>
      <p:sp>
        <p:nvSpPr>
          <p:cNvPr id="930" name="H3: Mediated brain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defTabSz="1652904">
              <a:defRPr spc="-55" sz="5510"/>
            </a:pPr>
            <a:r>
              <a:rPr>
                <a:solidFill>
                  <a:schemeClr val="accent5"/>
                </a:solidFill>
              </a:rPr>
              <a:t>H3</a:t>
            </a:r>
            <a:r>
              <a:t>: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Mediated brain effects</a:t>
            </a:r>
          </a:p>
        </p:txBody>
      </p:sp>
      <p:pic>
        <p:nvPicPr>
          <p:cNvPr id="9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840" y="7240661"/>
            <a:ext cx="5022656" cy="1687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7881" y="7381517"/>
            <a:ext cx="1552384" cy="1405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8071" y="7516321"/>
            <a:ext cx="1591310" cy="14057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7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934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35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36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Is anything explainable?"/>
          <p:cNvSpPr txBox="1"/>
          <p:nvPr>
            <p:ph type="title" idx="4294967295"/>
          </p:nvPr>
        </p:nvSpPr>
        <p:spPr>
          <a:xfrm>
            <a:off x="711200" y="393700"/>
            <a:ext cx="11582400" cy="1168400"/>
          </a:xfrm>
          <a:prstGeom prst="rect">
            <a:avLst/>
          </a:prstGeom>
        </p:spPr>
        <p:txBody>
          <a:bodyPr anchor="ctr"/>
          <a:lstStyle>
            <a:lvl1pPr defTabSz="1652904">
              <a:defRPr spc="-55" sz="5510"/>
            </a:lvl1pPr>
          </a:lstStyle>
          <a:p>
            <a:pPr/>
            <a:r>
              <a:t>Is anything explainable?</a:t>
            </a:r>
          </a:p>
        </p:txBody>
      </p:sp>
      <p:pic>
        <p:nvPicPr>
          <p:cNvPr id="94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6300" y="3344034"/>
            <a:ext cx="3355748" cy="2250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4" name="Group"/>
          <p:cNvGrpSpPr/>
          <p:nvPr/>
        </p:nvGrpSpPr>
        <p:grpSpPr>
          <a:xfrm>
            <a:off x="1807" y="9415719"/>
            <a:ext cx="13034435" cy="1"/>
            <a:chOff x="0" y="0"/>
            <a:chExt cx="13034434" cy="0"/>
          </a:xfrm>
        </p:grpSpPr>
        <p:sp>
          <p:nvSpPr>
            <p:cNvPr id="941" name="Line"/>
            <p:cNvSpPr/>
            <p:nvPr/>
          </p:nvSpPr>
          <p:spPr>
            <a:xfrm>
              <a:off x="0" y="-1"/>
              <a:ext cx="4462399" cy="2"/>
            </a:xfrm>
            <a:prstGeom prst="line">
              <a:avLst/>
            </a:prstGeom>
            <a:noFill/>
            <a:ln w="101600" cap="flat">
              <a:solidFill>
                <a:schemeClr val="accent1">
                  <a:alpha val="3498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42" name="Line"/>
            <p:cNvSpPr/>
            <p:nvPr/>
          </p:nvSpPr>
          <p:spPr>
            <a:xfrm>
              <a:off x="4432837" y="-1"/>
              <a:ext cx="4163590" cy="1"/>
            </a:xfrm>
            <a:prstGeom prst="line">
              <a:avLst/>
            </a:prstGeom>
            <a:noFill/>
            <a:ln w="101600" cap="flat">
              <a:solidFill>
                <a:schemeClr val="accent3">
                  <a:hueOff val="979751"/>
                  <a:satOff val="49372"/>
                  <a:lumOff val="-18941"/>
                  <a:alpha val="3565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43" name="Line"/>
            <p:cNvSpPr/>
            <p:nvPr/>
          </p:nvSpPr>
          <p:spPr>
            <a:xfrm>
              <a:off x="8572035" y="-1"/>
              <a:ext cx="4462400" cy="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945" name="CM"/>
          <p:cNvSpPr/>
          <p:nvPr/>
        </p:nvSpPr>
        <p:spPr>
          <a:xfrm>
            <a:off x="2824819" y="3961752"/>
            <a:ext cx="1082743" cy="1014889"/>
          </a:xfrm>
          <a:prstGeom prst="roundRect">
            <a:avLst>
              <a:gd name="adj" fmla="val 15044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CM</a:t>
            </a:r>
          </a:p>
        </p:txBody>
      </p:sp>
      <p:sp>
        <p:nvSpPr>
          <p:cNvPr id="946" name="BMI"/>
          <p:cNvSpPr/>
          <p:nvPr/>
        </p:nvSpPr>
        <p:spPr>
          <a:xfrm>
            <a:off x="5597334" y="1849766"/>
            <a:ext cx="1745874" cy="1259036"/>
          </a:xfrm>
          <a:prstGeom prst="roundRect">
            <a:avLst>
              <a:gd name="adj" fmla="val 15000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BMI</a:t>
            </a:r>
          </a:p>
        </p:txBody>
      </p:sp>
      <p:sp>
        <p:nvSpPr>
          <p:cNvPr id="947" name="Line"/>
          <p:cNvSpPr/>
          <p:nvPr/>
        </p:nvSpPr>
        <p:spPr>
          <a:xfrm flipV="1">
            <a:off x="4068456" y="3168515"/>
            <a:ext cx="1295468" cy="82610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8" name="Line"/>
          <p:cNvSpPr/>
          <p:nvPr/>
        </p:nvSpPr>
        <p:spPr>
          <a:xfrm>
            <a:off x="7576619" y="3083616"/>
            <a:ext cx="1295467" cy="82610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9" name="Rectangle"/>
          <p:cNvSpPr/>
          <p:nvPr/>
        </p:nvSpPr>
        <p:spPr>
          <a:xfrm>
            <a:off x="8772663" y="2899701"/>
            <a:ext cx="665800" cy="7614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as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Case 2</a:t>
            </a:r>
          </a:p>
        </p:txBody>
      </p:sp>
      <p:sp>
        <p:nvSpPr>
          <p:cNvPr id="243" name="Male, Age 4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Male, Age 45</a:t>
            </a:r>
          </a:p>
        </p:txBody>
      </p:sp>
      <p:grpSp>
        <p:nvGrpSpPr>
          <p:cNvPr id="248" name="Group"/>
          <p:cNvGrpSpPr/>
          <p:nvPr/>
        </p:nvGrpSpPr>
        <p:grpSpPr>
          <a:xfrm>
            <a:off x="8963127" y="3142103"/>
            <a:ext cx="3553077" cy="5435179"/>
            <a:chOff x="0" y="0"/>
            <a:chExt cx="3553076" cy="5435178"/>
          </a:xfrm>
        </p:grpSpPr>
        <p:sp>
          <p:nvSpPr>
            <p:cNvPr id="244" name="Document"/>
            <p:cNvSpPr/>
            <p:nvPr/>
          </p:nvSpPr>
          <p:spPr>
            <a:xfrm>
              <a:off x="0" y="1058344"/>
              <a:ext cx="3379830" cy="43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45672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45" name="Depression"/>
            <p:cNvSpPr txBox="1"/>
            <p:nvPr/>
          </p:nvSpPr>
          <p:spPr>
            <a:xfrm>
              <a:off x="109746" y="3321041"/>
              <a:ext cx="3443331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Depression</a:t>
              </a:r>
            </a:p>
          </p:txBody>
        </p:sp>
        <p:sp>
          <p:nvSpPr>
            <p:cNvPr id="246" name="Alcohol &amp; drug misuse"/>
            <p:cNvSpPr txBox="1"/>
            <p:nvPr/>
          </p:nvSpPr>
          <p:spPr>
            <a:xfrm>
              <a:off x="109746" y="4078244"/>
              <a:ext cx="3443331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Alcohol &amp; drug misuse</a:t>
              </a:r>
            </a:p>
          </p:txBody>
        </p:sp>
        <p:sp>
          <p:nvSpPr>
            <p:cNvPr id="247" name="Sofa"/>
            <p:cNvSpPr/>
            <p:nvPr/>
          </p:nvSpPr>
          <p:spPr>
            <a:xfrm>
              <a:off x="594635" y="0"/>
              <a:ext cx="1530078" cy="5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3864" y="0"/>
                  </a:moveTo>
                  <a:cubicBezTo>
                    <a:pt x="3714" y="0"/>
                    <a:pt x="3584" y="284"/>
                    <a:pt x="3551" y="682"/>
                  </a:cubicBezTo>
                  <a:lnTo>
                    <a:pt x="3209" y="5516"/>
                  </a:lnTo>
                  <a:lnTo>
                    <a:pt x="948" y="3687"/>
                  </a:lnTo>
                  <a:cubicBezTo>
                    <a:pt x="884" y="3626"/>
                    <a:pt x="799" y="3596"/>
                    <a:pt x="698" y="3636"/>
                  </a:cubicBezTo>
                  <a:lnTo>
                    <a:pt x="187" y="3908"/>
                  </a:lnTo>
                  <a:cubicBezTo>
                    <a:pt x="62" y="3975"/>
                    <a:pt x="-20" y="4305"/>
                    <a:pt x="4" y="4645"/>
                  </a:cubicBezTo>
                  <a:lnTo>
                    <a:pt x="657" y="14074"/>
                  </a:lnTo>
                  <a:cubicBezTo>
                    <a:pt x="719" y="14944"/>
                    <a:pt x="999" y="15572"/>
                    <a:pt x="1325" y="15572"/>
                  </a:cubicBezTo>
                  <a:lnTo>
                    <a:pt x="1742" y="15572"/>
                  </a:lnTo>
                  <a:lnTo>
                    <a:pt x="1742" y="17042"/>
                  </a:lnTo>
                  <a:lnTo>
                    <a:pt x="19819" y="17042"/>
                  </a:lnTo>
                  <a:lnTo>
                    <a:pt x="19819" y="15572"/>
                  </a:lnTo>
                  <a:lnTo>
                    <a:pt x="20235" y="15572"/>
                  </a:lnTo>
                  <a:cubicBezTo>
                    <a:pt x="20561" y="15572"/>
                    <a:pt x="20841" y="14944"/>
                    <a:pt x="20903" y="14074"/>
                  </a:cubicBezTo>
                  <a:lnTo>
                    <a:pt x="21556" y="4645"/>
                  </a:lnTo>
                  <a:cubicBezTo>
                    <a:pt x="21580" y="4305"/>
                    <a:pt x="21499" y="3975"/>
                    <a:pt x="21375" y="3908"/>
                  </a:cubicBezTo>
                  <a:lnTo>
                    <a:pt x="20864" y="3636"/>
                  </a:lnTo>
                  <a:cubicBezTo>
                    <a:pt x="20762" y="3596"/>
                    <a:pt x="20678" y="3626"/>
                    <a:pt x="20614" y="3687"/>
                  </a:cubicBezTo>
                  <a:lnTo>
                    <a:pt x="18352" y="5516"/>
                  </a:lnTo>
                  <a:lnTo>
                    <a:pt x="18009" y="682"/>
                  </a:lnTo>
                  <a:cubicBezTo>
                    <a:pt x="17976" y="284"/>
                    <a:pt x="17848" y="0"/>
                    <a:pt x="17698" y="0"/>
                  </a:cubicBezTo>
                  <a:lnTo>
                    <a:pt x="3864" y="0"/>
                  </a:lnTo>
                  <a:close/>
                  <a:moveTo>
                    <a:pt x="10788" y="11558"/>
                  </a:moveTo>
                  <a:cubicBezTo>
                    <a:pt x="10788" y="12040"/>
                    <a:pt x="10911" y="12443"/>
                    <a:pt x="11077" y="12544"/>
                  </a:cubicBezTo>
                  <a:lnTo>
                    <a:pt x="10531" y="12544"/>
                  </a:lnTo>
                  <a:lnTo>
                    <a:pt x="10499" y="12544"/>
                  </a:lnTo>
                  <a:cubicBezTo>
                    <a:pt x="10664" y="12443"/>
                    <a:pt x="10788" y="12040"/>
                    <a:pt x="10788" y="11558"/>
                  </a:cubicBezTo>
                  <a:close/>
                  <a:moveTo>
                    <a:pt x="2161" y="18033"/>
                  </a:moveTo>
                  <a:lnTo>
                    <a:pt x="1866" y="21600"/>
                  </a:lnTo>
                  <a:lnTo>
                    <a:pt x="2187" y="21600"/>
                  </a:lnTo>
                  <a:lnTo>
                    <a:pt x="2829" y="18033"/>
                  </a:lnTo>
                  <a:lnTo>
                    <a:pt x="2161" y="18033"/>
                  </a:lnTo>
                  <a:close/>
                  <a:moveTo>
                    <a:pt x="18733" y="18033"/>
                  </a:moveTo>
                  <a:lnTo>
                    <a:pt x="19375" y="21600"/>
                  </a:lnTo>
                  <a:lnTo>
                    <a:pt x="19696" y="21600"/>
                  </a:lnTo>
                  <a:lnTo>
                    <a:pt x="19400" y="18033"/>
                  </a:lnTo>
                  <a:lnTo>
                    <a:pt x="18733" y="18033"/>
                  </a:lnTo>
                  <a:close/>
                </a:path>
              </a:pathLst>
            </a:custGeom>
            <a:solidFill>
              <a:schemeClr val="accent4">
                <a:alpha val="4457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sp>
        <p:nvSpPr>
          <p:cNvPr id="249" name="Child at Play"/>
          <p:cNvSpPr/>
          <p:nvPr/>
        </p:nvSpPr>
        <p:spPr>
          <a:xfrm>
            <a:off x="10858840" y="498141"/>
            <a:ext cx="1199800" cy="1627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grpSp>
        <p:nvGrpSpPr>
          <p:cNvPr id="255" name="Group"/>
          <p:cNvGrpSpPr/>
          <p:nvPr/>
        </p:nvGrpSpPr>
        <p:grpSpPr>
          <a:xfrm>
            <a:off x="5017921" y="2504143"/>
            <a:ext cx="3379830" cy="6065651"/>
            <a:chOff x="0" y="0"/>
            <a:chExt cx="3379829" cy="6065650"/>
          </a:xfrm>
        </p:grpSpPr>
        <p:sp>
          <p:nvSpPr>
            <p:cNvPr id="250" name="Document"/>
            <p:cNvSpPr/>
            <p:nvPr/>
          </p:nvSpPr>
          <p:spPr>
            <a:xfrm>
              <a:off x="0" y="1688816"/>
              <a:ext cx="3379830" cy="43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44858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51" name="High cholesterol"/>
            <p:cNvSpPr txBox="1"/>
            <p:nvPr/>
          </p:nvSpPr>
          <p:spPr>
            <a:xfrm>
              <a:off x="211065" y="2725042"/>
              <a:ext cx="3163496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High cholesterol </a:t>
              </a:r>
            </a:p>
          </p:txBody>
        </p:sp>
        <p:sp>
          <p:nvSpPr>
            <p:cNvPr id="252" name="Chronic back pain"/>
            <p:cNvSpPr txBox="1"/>
            <p:nvPr/>
          </p:nvSpPr>
          <p:spPr>
            <a:xfrm>
              <a:off x="211065" y="3948468"/>
              <a:ext cx="3163496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Chronic back pain  </a:t>
              </a:r>
            </a:p>
          </p:txBody>
        </p:sp>
        <p:sp>
          <p:nvSpPr>
            <p:cNvPr id="253" name="Arthritis"/>
            <p:cNvSpPr txBox="1"/>
            <p:nvPr/>
          </p:nvSpPr>
          <p:spPr>
            <a:xfrm>
              <a:off x="211065" y="5171894"/>
              <a:ext cx="3163496" cy="6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Arthritis</a:t>
              </a:r>
            </a:p>
          </p:txBody>
        </p:sp>
        <p:sp>
          <p:nvSpPr>
            <p:cNvPr id="254" name="Stethoscope"/>
            <p:cNvSpPr/>
            <p:nvPr/>
          </p:nvSpPr>
          <p:spPr>
            <a:xfrm>
              <a:off x="925833" y="0"/>
              <a:ext cx="1258548" cy="128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4660" y="0"/>
                  </a:moveTo>
                  <a:cubicBezTo>
                    <a:pt x="4486" y="0"/>
                    <a:pt x="4333" y="77"/>
                    <a:pt x="4229" y="199"/>
                  </a:cubicBezTo>
                  <a:lnTo>
                    <a:pt x="3737" y="123"/>
                  </a:lnTo>
                  <a:cubicBezTo>
                    <a:pt x="3611" y="103"/>
                    <a:pt x="3497" y="199"/>
                    <a:pt x="3497" y="325"/>
                  </a:cubicBezTo>
                  <a:lnTo>
                    <a:pt x="3497" y="356"/>
                  </a:lnTo>
                  <a:lnTo>
                    <a:pt x="3192" y="356"/>
                  </a:lnTo>
                  <a:cubicBezTo>
                    <a:pt x="2222" y="356"/>
                    <a:pt x="1316" y="783"/>
                    <a:pt x="707" y="1529"/>
                  </a:cubicBezTo>
                  <a:cubicBezTo>
                    <a:pt x="99" y="2274"/>
                    <a:pt x="-132" y="3240"/>
                    <a:pt x="73" y="4176"/>
                  </a:cubicBezTo>
                  <a:lnTo>
                    <a:pt x="1323" y="9889"/>
                  </a:lnTo>
                  <a:cubicBezTo>
                    <a:pt x="1244" y="9911"/>
                    <a:pt x="1177" y="9959"/>
                    <a:pt x="1132" y="10027"/>
                  </a:cubicBezTo>
                  <a:cubicBezTo>
                    <a:pt x="1084" y="10102"/>
                    <a:pt x="1067" y="10189"/>
                    <a:pt x="1086" y="10275"/>
                  </a:cubicBezTo>
                  <a:lnTo>
                    <a:pt x="1696" y="13068"/>
                  </a:lnTo>
                  <a:cubicBezTo>
                    <a:pt x="2020" y="14547"/>
                    <a:pt x="3366" y="15619"/>
                    <a:pt x="4897" y="15619"/>
                  </a:cubicBezTo>
                  <a:lnTo>
                    <a:pt x="5236" y="15619"/>
                  </a:lnTo>
                  <a:lnTo>
                    <a:pt x="5236" y="18509"/>
                  </a:lnTo>
                  <a:cubicBezTo>
                    <a:pt x="5236" y="20214"/>
                    <a:pt x="6701" y="21600"/>
                    <a:pt x="8502" y="21600"/>
                  </a:cubicBezTo>
                  <a:cubicBezTo>
                    <a:pt x="9813" y="21600"/>
                    <a:pt x="10992" y="20863"/>
                    <a:pt x="11506" y="19721"/>
                  </a:cubicBezTo>
                  <a:lnTo>
                    <a:pt x="11522" y="19689"/>
                  </a:lnTo>
                  <a:lnTo>
                    <a:pt x="14654" y="8875"/>
                  </a:lnTo>
                  <a:cubicBezTo>
                    <a:pt x="14936" y="8011"/>
                    <a:pt x="15813" y="7407"/>
                    <a:pt x="16787" y="7407"/>
                  </a:cubicBezTo>
                  <a:cubicBezTo>
                    <a:pt x="18016" y="7407"/>
                    <a:pt x="19016" y="8335"/>
                    <a:pt x="19016" y="9475"/>
                  </a:cubicBezTo>
                  <a:lnTo>
                    <a:pt x="19016" y="12151"/>
                  </a:lnTo>
                  <a:cubicBezTo>
                    <a:pt x="18200" y="12375"/>
                    <a:pt x="17601" y="13113"/>
                    <a:pt x="17601" y="13991"/>
                  </a:cubicBezTo>
                  <a:cubicBezTo>
                    <a:pt x="17601" y="15047"/>
                    <a:pt x="18466" y="15902"/>
                    <a:pt x="19534" y="15902"/>
                  </a:cubicBezTo>
                  <a:cubicBezTo>
                    <a:pt x="20602" y="15902"/>
                    <a:pt x="21468" y="15047"/>
                    <a:pt x="21468" y="13991"/>
                  </a:cubicBezTo>
                  <a:cubicBezTo>
                    <a:pt x="21468" y="13113"/>
                    <a:pt x="20869" y="12375"/>
                    <a:pt x="20053" y="12151"/>
                  </a:cubicBezTo>
                  <a:lnTo>
                    <a:pt x="20053" y="9475"/>
                  </a:lnTo>
                  <a:cubicBezTo>
                    <a:pt x="20053" y="7770"/>
                    <a:pt x="18588" y="6382"/>
                    <a:pt x="16787" y="6382"/>
                  </a:cubicBezTo>
                  <a:cubicBezTo>
                    <a:pt x="15341" y="6382"/>
                    <a:pt x="14085" y="7261"/>
                    <a:pt x="13663" y="8570"/>
                  </a:cubicBezTo>
                  <a:lnTo>
                    <a:pt x="10545" y="19335"/>
                  </a:lnTo>
                  <a:cubicBezTo>
                    <a:pt x="10189" y="20090"/>
                    <a:pt x="9392" y="20575"/>
                    <a:pt x="8502" y="20575"/>
                  </a:cubicBezTo>
                  <a:cubicBezTo>
                    <a:pt x="7273" y="20575"/>
                    <a:pt x="6273" y="19649"/>
                    <a:pt x="6273" y="18509"/>
                  </a:cubicBezTo>
                  <a:lnTo>
                    <a:pt x="6273" y="15619"/>
                  </a:lnTo>
                  <a:lnTo>
                    <a:pt x="6612" y="15619"/>
                  </a:lnTo>
                  <a:cubicBezTo>
                    <a:pt x="8143" y="15619"/>
                    <a:pt x="9489" y="14547"/>
                    <a:pt x="9813" y="13068"/>
                  </a:cubicBezTo>
                  <a:lnTo>
                    <a:pt x="10423" y="10275"/>
                  </a:lnTo>
                  <a:cubicBezTo>
                    <a:pt x="10442" y="10189"/>
                    <a:pt x="10426" y="10102"/>
                    <a:pt x="10377" y="10027"/>
                  </a:cubicBezTo>
                  <a:cubicBezTo>
                    <a:pt x="10333" y="9959"/>
                    <a:pt x="10265" y="9911"/>
                    <a:pt x="10186" y="9889"/>
                  </a:cubicBezTo>
                  <a:lnTo>
                    <a:pt x="11438" y="4176"/>
                  </a:lnTo>
                  <a:cubicBezTo>
                    <a:pt x="11643" y="3240"/>
                    <a:pt x="11411" y="2274"/>
                    <a:pt x="10802" y="1529"/>
                  </a:cubicBezTo>
                  <a:cubicBezTo>
                    <a:pt x="10193" y="783"/>
                    <a:pt x="9287" y="356"/>
                    <a:pt x="8318" y="356"/>
                  </a:cubicBezTo>
                  <a:lnTo>
                    <a:pt x="8014" y="356"/>
                  </a:lnTo>
                  <a:lnTo>
                    <a:pt x="8014" y="325"/>
                  </a:lnTo>
                  <a:cubicBezTo>
                    <a:pt x="8014" y="199"/>
                    <a:pt x="7898" y="103"/>
                    <a:pt x="7772" y="123"/>
                  </a:cubicBezTo>
                  <a:lnTo>
                    <a:pt x="7281" y="199"/>
                  </a:lnTo>
                  <a:cubicBezTo>
                    <a:pt x="7177" y="77"/>
                    <a:pt x="7025" y="0"/>
                    <a:pt x="6851" y="0"/>
                  </a:cubicBezTo>
                  <a:cubicBezTo>
                    <a:pt x="6382" y="0"/>
                    <a:pt x="6382" y="1121"/>
                    <a:pt x="6851" y="1121"/>
                  </a:cubicBezTo>
                  <a:cubicBezTo>
                    <a:pt x="7025" y="1121"/>
                    <a:pt x="7177" y="1042"/>
                    <a:pt x="7281" y="920"/>
                  </a:cubicBezTo>
                  <a:lnTo>
                    <a:pt x="7772" y="998"/>
                  </a:lnTo>
                  <a:cubicBezTo>
                    <a:pt x="7898" y="1018"/>
                    <a:pt x="8014" y="920"/>
                    <a:pt x="8014" y="794"/>
                  </a:cubicBezTo>
                  <a:lnTo>
                    <a:pt x="8014" y="765"/>
                  </a:lnTo>
                  <a:lnTo>
                    <a:pt x="8318" y="765"/>
                  </a:lnTo>
                  <a:cubicBezTo>
                    <a:pt x="9161" y="765"/>
                    <a:pt x="9950" y="1137"/>
                    <a:pt x="10480" y="1786"/>
                  </a:cubicBezTo>
                  <a:cubicBezTo>
                    <a:pt x="11009" y="2435"/>
                    <a:pt x="11211" y="3274"/>
                    <a:pt x="11032" y="4088"/>
                  </a:cubicBezTo>
                  <a:lnTo>
                    <a:pt x="9782" y="9801"/>
                  </a:lnTo>
                  <a:cubicBezTo>
                    <a:pt x="9609" y="9775"/>
                    <a:pt x="9441" y="9886"/>
                    <a:pt x="9404" y="10058"/>
                  </a:cubicBezTo>
                  <a:lnTo>
                    <a:pt x="8793" y="12848"/>
                  </a:lnTo>
                  <a:cubicBezTo>
                    <a:pt x="8573" y="13856"/>
                    <a:pt x="7656" y="14588"/>
                    <a:pt x="6612" y="14588"/>
                  </a:cubicBezTo>
                  <a:lnTo>
                    <a:pt x="4899" y="14588"/>
                  </a:lnTo>
                  <a:cubicBezTo>
                    <a:pt x="3855" y="14588"/>
                    <a:pt x="2937" y="13856"/>
                    <a:pt x="2716" y="12848"/>
                  </a:cubicBezTo>
                  <a:lnTo>
                    <a:pt x="2106" y="10058"/>
                  </a:lnTo>
                  <a:cubicBezTo>
                    <a:pt x="2087" y="9971"/>
                    <a:pt x="2036" y="9897"/>
                    <a:pt x="1961" y="9849"/>
                  </a:cubicBezTo>
                  <a:cubicBezTo>
                    <a:pt x="1891" y="9805"/>
                    <a:pt x="1808" y="9789"/>
                    <a:pt x="1727" y="9801"/>
                  </a:cubicBezTo>
                  <a:lnTo>
                    <a:pt x="477" y="4088"/>
                  </a:lnTo>
                  <a:cubicBezTo>
                    <a:pt x="299" y="3274"/>
                    <a:pt x="502" y="2435"/>
                    <a:pt x="1031" y="1786"/>
                  </a:cubicBezTo>
                  <a:cubicBezTo>
                    <a:pt x="1561" y="1137"/>
                    <a:pt x="2348" y="765"/>
                    <a:pt x="3192" y="765"/>
                  </a:cubicBezTo>
                  <a:lnTo>
                    <a:pt x="3497" y="765"/>
                  </a:lnTo>
                  <a:lnTo>
                    <a:pt x="3497" y="794"/>
                  </a:lnTo>
                  <a:cubicBezTo>
                    <a:pt x="3497" y="920"/>
                    <a:pt x="3611" y="1018"/>
                    <a:pt x="3737" y="998"/>
                  </a:cubicBezTo>
                  <a:lnTo>
                    <a:pt x="4229" y="920"/>
                  </a:lnTo>
                  <a:cubicBezTo>
                    <a:pt x="4333" y="1042"/>
                    <a:pt x="4486" y="1121"/>
                    <a:pt x="4660" y="1121"/>
                  </a:cubicBezTo>
                  <a:cubicBezTo>
                    <a:pt x="5129" y="1121"/>
                    <a:pt x="5129" y="0"/>
                    <a:pt x="4660" y="0"/>
                  </a:cubicBezTo>
                  <a:close/>
                  <a:moveTo>
                    <a:pt x="19016" y="12768"/>
                  </a:moveTo>
                  <a:lnTo>
                    <a:pt x="19016" y="13314"/>
                  </a:lnTo>
                  <a:cubicBezTo>
                    <a:pt x="18817" y="13467"/>
                    <a:pt x="18688" y="13705"/>
                    <a:pt x="18688" y="13973"/>
                  </a:cubicBezTo>
                  <a:cubicBezTo>
                    <a:pt x="18688" y="14433"/>
                    <a:pt x="19068" y="14808"/>
                    <a:pt x="19534" y="14808"/>
                  </a:cubicBezTo>
                  <a:cubicBezTo>
                    <a:pt x="20001" y="14808"/>
                    <a:pt x="20380" y="14433"/>
                    <a:pt x="20380" y="13973"/>
                  </a:cubicBezTo>
                  <a:cubicBezTo>
                    <a:pt x="20380" y="13705"/>
                    <a:pt x="20251" y="13467"/>
                    <a:pt x="20053" y="13314"/>
                  </a:cubicBezTo>
                  <a:lnTo>
                    <a:pt x="20053" y="12768"/>
                  </a:lnTo>
                  <a:cubicBezTo>
                    <a:pt x="20526" y="12967"/>
                    <a:pt x="20857" y="13432"/>
                    <a:pt x="20857" y="13973"/>
                  </a:cubicBezTo>
                  <a:cubicBezTo>
                    <a:pt x="20857" y="14694"/>
                    <a:pt x="20265" y="15282"/>
                    <a:pt x="19534" y="15282"/>
                  </a:cubicBezTo>
                  <a:cubicBezTo>
                    <a:pt x="18804" y="15282"/>
                    <a:pt x="18209" y="14694"/>
                    <a:pt x="18209" y="13973"/>
                  </a:cubicBezTo>
                  <a:cubicBezTo>
                    <a:pt x="18209" y="13432"/>
                    <a:pt x="18542" y="12967"/>
                    <a:pt x="19016" y="12768"/>
                  </a:cubicBezTo>
                  <a:close/>
                </a:path>
              </a:pathLst>
            </a:custGeom>
            <a:solidFill>
              <a:schemeClr val="accent4">
                <a:alpha val="4485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1009215" y="2702467"/>
            <a:ext cx="3443331" cy="5874815"/>
            <a:chOff x="0" y="0"/>
            <a:chExt cx="3443329" cy="5874814"/>
          </a:xfrm>
        </p:grpSpPr>
        <p:sp>
          <p:nvSpPr>
            <p:cNvPr id="256" name="Document"/>
            <p:cNvSpPr/>
            <p:nvPr/>
          </p:nvSpPr>
          <p:spPr>
            <a:xfrm>
              <a:off x="31749" y="1497980"/>
              <a:ext cx="3379831" cy="43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" y="0"/>
                  </a:moveTo>
                  <a:cubicBezTo>
                    <a:pt x="96" y="0"/>
                    <a:pt x="0" y="72"/>
                    <a:pt x="0" y="162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5"/>
                  </a:lnTo>
                  <a:cubicBezTo>
                    <a:pt x="21600" y="5863"/>
                    <a:pt x="21567" y="5837"/>
                    <a:pt x="21525" y="5837"/>
                  </a:cubicBezTo>
                  <a:lnTo>
                    <a:pt x="14257" y="5837"/>
                  </a:lnTo>
                  <a:cubicBezTo>
                    <a:pt x="14140" y="5837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0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0"/>
                    <a:pt x="15185" y="5120"/>
                  </a:cubicBezTo>
                  <a:lnTo>
                    <a:pt x="21419" y="5120"/>
                  </a:lnTo>
                  <a:cubicBezTo>
                    <a:pt x="21486" y="5120"/>
                    <a:pt x="21519" y="5058"/>
                    <a:pt x="21472" y="5021"/>
                  </a:cubicBezTo>
                  <a:lnTo>
                    <a:pt x="15100" y="99"/>
                  </a:lnTo>
                  <a:cubicBezTo>
                    <a:pt x="15077" y="81"/>
                    <a:pt x="15044" y="78"/>
                    <a:pt x="15018" y="86"/>
                  </a:cubicBezTo>
                  <a:close/>
                </a:path>
              </a:pathLst>
            </a:custGeom>
            <a:noFill/>
            <a:ln w="63500" cap="flat">
              <a:solidFill>
                <a:srgbClr val="000000">
                  <a:alpha val="44674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57" name="Unstable relationships"/>
            <p:cNvSpPr txBox="1"/>
            <p:nvPr/>
          </p:nvSpPr>
          <p:spPr>
            <a:xfrm>
              <a:off x="0" y="2721917"/>
              <a:ext cx="3443330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Unstable relationships </a:t>
              </a:r>
            </a:p>
          </p:txBody>
        </p:sp>
        <p:sp>
          <p:nvSpPr>
            <p:cNvPr id="258" name="No long-term employment"/>
            <p:cNvSpPr txBox="1"/>
            <p:nvPr/>
          </p:nvSpPr>
          <p:spPr>
            <a:xfrm>
              <a:off x="0" y="4212427"/>
              <a:ext cx="3443330" cy="1184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93700" indent="-393700">
                <a:buSzPct val="175000"/>
                <a:buChar char="•"/>
              </a:lvl1pPr>
            </a:lstStyle>
            <a:p>
              <a:pPr/>
              <a:r>
                <a:t>No long-term employment</a:t>
              </a:r>
            </a:p>
          </p:txBody>
        </p:sp>
        <p:sp>
          <p:nvSpPr>
            <p:cNvPr id="259" name="Bank"/>
            <p:cNvSpPr/>
            <p:nvPr/>
          </p:nvSpPr>
          <p:spPr>
            <a:xfrm>
              <a:off x="828583" y="0"/>
              <a:ext cx="1302500" cy="123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4809"/>
                  </a:lnTo>
                  <a:lnTo>
                    <a:pt x="0" y="6302"/>
                  </a:lnTo>
                  <a:lnTo>
                    <a:pt x="21600" y="6302"/>
                  </a:lnTo>
                  <a:lnTo>
                    <a:pt x="21600" y="4809"/>
                  </a:lnTo>
                  <a:lnTo>
                    <a:pt x="10800" y="0"/>
                  </a:lnTo>
                  <a:close/>
                  <a:moveTo>
                    <a:pt x="2300" y="7104"/>
                  </a:moveTo>
                  <a:lnTo>
                    <a:pt x="2300" y="7712"/>
                  </a:lnTo>
                  <a:lnTo>
                    <a:pt x="2688" y="7712"/>
                  </a:lnTo>
                  <a:lnTo>
                    <a:pt x="2688" y="16945"/>
                  </a:lnTo>
                  <a:lnTo>
                    <a:pt x="2300" y="16945"/>
                  </a:lnTo>
                  <a:lnTo>
                    <a:pt x="2300" y="17559"/>
                  </a:lnTo>
                  <a:lnTo>
                    <a:pt x="5189" y="17559"/>
                  </a:lnTo>
                  <a:lnTo>
                    <a:pt x="5189" y="16945"/>
                  </a:lnTo>
                  <a:lnTo>
                    <a:pt x="4799" y="16945"/>
                  </a:lnTo>
                  <a:lnTo>
                    <a:pt x="4799" y="7712"/>
                  </a:lnTo>
                  <a:lnTo>
                    <a:pt x="5189" y="7712"/>
                  </a:lnTo>
                  <a:lnTo>
                    <a:pt x="5189" y="7104"/>
                  </a:lnTo>
                  <a:lnTo>
                    <a:pt x="2300" y="7104"/>
                  </a:lnTo>
                  <a:close/>
                  <a:moveTo>
                    <a:pt x="6350" y="7104"/>
                  </a:moveTo>
                  <a:lnTo>
                    <a:pt x="6350" y="7712"/>
                  </a:lnTo>
                  <a:lnTo>
                    <a:pt x="6738" y="7712"/>
                  </a:lnTo>
                  <a:lnTo>
                    <a:pt x="6738" y="16945"/>
                  </a:lnTo>
                  <a:lnTo>
                    <a:pt x="6350" y="16945"/>
                  </a:lnTo>
                  <a:lnTo>
                    <a:pt x="6350" y="17559"/>
                  </a:lnTo>
                  <a:lnTo>
                    <a:pt x="9239" y="17559"/>
                  </a:lnTo>
                  <a:lnTo>
                    <a:pt x="9239" y="16945"/>
                  </a:lnTo>
                  <a:lnTo>
                    <a:pt x="8849" y="16945"/>
                  </a:lnTo>
                  <a:lnTo>
                    <a:pt x="8849" y="7712"/>
                  </a:lnTo>
                  <a:lnTo>
                    <a:pt x="9239" y="7712"/>
                  </a:lnTo>
                  <a:lnTo>
                    <a:pt x="9239" y="7104"/>
                  </a:lnTo>
                  <a:lnTo>
                    <a:pt x="6350" y="7104"/>
                  </a:lnTo>
                  <a:close/>
                  <a:moveTo>
                    <a:pt x="12359" y="7104"/>
                  </a:moveTo>
                  <a:lnTo>
                    <a:pt x="12359" y="7712"/>
                  </a:lnTo>
                  <a:lnTo>
                    <a:pt x="12749" y="7712"/>
                  </a:lnTo>
                  <a:lnTo>
                    <a:pt x="12749" y="16945"/>
                  </a:lnTo>
                  <a:lnTo>
                    <a:pt x="12359" y="16945"/>
                  </a:lnTo>
                  <a:lnTo>
                    <a:pt x="12359" y="17559"/>
                  </a:lnTo>
                  <a:lnTo>
                    <a:pt x="15248" y="17559"/>
                  </a:lnTo>
                  <a:lnTo>
                    <a:pt x="15248" y="16945"/>
                  </a:lnTo>
                  <a:lnTo>
                    <a:pt x="14860" y="16945"/>
                  </a:lnTo>
                  <a:lnTo>
                    <a:pt x="14860" y="7712"/>
                  </a:lnTo>
                  <a:lnTo>
                    <a:pt x="15248" y="7712"/>
                  </a:lnTo>
                  <a:lnTo>
                    <a:pt x="15248" y="7104"/>
                  </a:lnTo>
                  <a:lnTo>
                    <a:pt x="12359" y="7104"/>
                  </a:lnTo>
                  <a:close/>
                  <a:moveTo>
                    <a:pt x="16409" y="7104"/>
                  </a:moveTo>
                  <a:lnTo>
                    <a:pt x="16409" y="7712"/>
                  </a:lnTo>
                  <a:lnTo>
                    <a:pt x="16799" y="7712"/>
                  </a:lnTo>
                  <a:lnTo>
                    <a:pt x="16799" y="16945"/>
                  </a:lnTo>
                  <a:lnTo>
                    <a:pt x="16409" y="16945"/>
                  </a:lnTo>
                  <a:lnTo>
                    <a:pt x="16409" y="17559"/>
                  </a:lnTo>
                  <a:lnTo>
                    <a:pt x="19298" y="17559"/>
                  </a:lnTo>
                  <a:lnTo>
                    <a:pt x="19298" y="16945"/>
                  </a:lnTo>
                  <a:lnTo>
                    <a:pt x="18910" y="16945"/>
                  </a:lnTo>
                  <a:lnTo>
                    <a:pt x="18910" y="7712"/>
                  </a:lnTo>
                  <a:lnTo>
                    <a:pt x="19298" y="7712"/>
                  </a:lnTo>
                  <a:lnTo>
                    <a:pt x="19298" y="7104"/>
                  </a:lnTo>
                  <a:lnTo>
                    <a:pt x="16409" y="7104"/>
                  </a:lnTo>
                  <a:close/>
                  <a:moveTo>
                    <a:pt x="1068" y="18363"/>
                  </a:moveTo>
                  <a:lnTo>
                    <a:pt x="1068" y="19579"/>
                  </a:lnTo>
                  <a:lnTo>
                    <a:pt x="20530" y="19579"/>
                  </a:lnTo>
                  <a:lnTo>
                    <a:pt x="20530" y="18363"/>
                  </a:lnTo>
                  <a:lnTo>
                    <a:pt x="1068" y="18363"/>
                  </a:lnTo>
                  <a:close/>
                  <a:moveTo>
                    <a:pt x="0" y="20383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383"/>
                  </a:lnTo>
                  <a:lnTo>
                    <a:pt x="0" y="20383"/>
                  </a:lnTo>
                  <a:close/>
                </a:path>
              </a:pathLst>
            </a:custGeom>
            <a:solidFill>
              <a:schemeClr val="accent4">
                <a:alpha val="4467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roup"/>
          <p:cNvGrpSpPr/>
          <p:nvPr/>
        </p:nvGrpSpPr>
        <p:grpSpPr>
          <a:xfrm>
            <a:off x="4914181" y="394976"/>
            <a:ext cx="2961113" cy="2861915"/>
            <a:chOff x="0" y="0"/>
            <a:chExt cx="2961112" cy="2861913"/>
          </a:xfrm>
        </p:grpSpPr>
        <p:pic>
          <p:nvPicPr>
            <p:cNvPr id="95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76" y="0"/>
              <a:ext cx="2955537" cy="2610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4" name="Rectangle"/>
            <p:cNvSpPr/>
            <p:nvPr/>
          </p:nvSpPr>
          <p:spPr>
            <a:xfrm>
              <a:off x="588297" y="1011946"/>
              <a:ext cx="1553271" cy="18499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55" name="Rectangle"/>
            <p:cNvSpPr/>
            <p:nvPr/>
          </p:nvSpPr>
          <p:spPr>
            <a:xfrm>
              <a:off x="1634210" y="1619055"/>
              <a:ext cx="1065712" cy="8987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56" name="Rectangle"/>
            <p:cNvSpPr/>
            <p:nvPr/>
          </p:nvSpPr>
          <p:spPr>
            <a:xfrm>
              <a:off x="1761210" y="1746055"/>
              <a:ext cx="1065712" cy="8987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57" name="Rectangle"/>
            <p:cNvSpPr/>
            <p:nvPr/>
          </p:nvSpPr>
          <p:spPr>
            <a:xfrm>
              <a:off x="0" y="1513453"/>
              <a:ext cx="1065712" cy="9956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58" name="Rectangle"/>
            <p:cNvSpPr/>
            <p:nvPr/>
          </p:nvSpPr>
          <p:spPr>
            <a:xfrm>
              <a:off x="1146028" y="560953"/>
              <a:ext cx="437808" cy="9956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pic>
        <p:nvPicPr>
          <p:cNvPr id="96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2292" y="185448"/>
            <a:ext cx="4115060" cy="2861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5" name="Group"/>
          <p:cNvGrpSpPr/>
          <p:nvPr/>
        </p:nvGrpSpPr>
        <p:grpSpPr>
          <a:xfrm>
            <a:off x="4916969" y="3240543"/>
            <a:ext cx="2955537" cy="2610882"/>
            <a:chOff x="0" y="0"/>
            <a:chExt cx="2955535" cy="2610880"/>
          </a:xfrm>
        </p:grpSpPr>
        <p:pic>
          <p:nvPicPr>
            <p:cNvPr id="96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55536" cy="2610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2" name="Rectangle"/>
            <p:cNvSpPr/>
            <p:nvPr/>
          </p:nvSpPr>
          <p:spPr>
            <a:xfrm>
              <a:off x="788055" y="1239025"/>
              <a:ext cx="828875" cy="7719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63" name="Rectangle"/>
            <p:cNvSpPr/>
            <p:nvPr/>
          </p:nvSpPr>
          <p:spPr>
            <a:xfrm>
              <a:off x="604023" y="808599"/>
              <a:ext cx="1510665" cy="7719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64" name="Rectangle"/>
            <p:cNvSpPr/>
            <p:nvPr/>
          </p:nvSpPr>
          <p:spPr>
            <a:xfrm>
              <a:off x="12954" y="27553"/>
              <a:ext cx="2692803" cy="9956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pic>
        <p:nvPicPr>
          <p:cNvPr id="96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0232" y="3463690"/>
            <a:ext cx="3922144" cy="2729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0" name="Group"/>
          <p:cNvGrpSpPr/>
          <p:nvPr/>
        </p:nvGrpSpPr>
        <p:grpSpPr>
          <a:xfrm>
            <a:off x="5149829" y="6639603"/>
            <a:ext cx="3234046" cy="2928549"/>
            <a:chOff x="0" y="0"/>
            <a:chExt cx="3234044" cy="2928548"/>
          </a:xfrm>
        </p:grpSpPr>
        <p:pic>
          <p:nvPicPr>
            <p:cNvPr id="967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34045" cy="2928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8" name="Rectangle"/>
            <p:cNvSpPr/>
            <p:nvPr/>
          </p:nvSpPr>
          <p:spPr>
            <a:xfrm>
              <a:off x="97685" y="1707439"/>
              <a:ext cx="1758455" cy="116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69" name="Rectangle"/>
            <p:cNvSpPr/>
            <p:nvPr/>
          </p:nvSpPr>
          <p:spPr>
            <a:xfrm>
              <a:off x="631085" y="996239"/>
              <a:ext cx="489547" cy="116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pic>
        <p:nvPicPr>
          <p:cNvPr id="971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66747" y="6428819"/>
            <a:ext cx="3962212" cy="2729159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Yes!"/>
          <p:cNvSpPr txBox="1"/>
          <p:nvPr>
            <p:ph type="title" idx="4294967295"/>
          </p:nvPr>
        </p:nvSpPr>
        <p:spPr>
          <a:xfrm>
            <a:off x="-307109" y="310239"/>
            <a:ext cx="5054072" cy="2030364"/>
          </a:xfrm>
          <a:prstGeom prst="rect">
            <a:avLst/>
          </a:prstGeom>
        </p:spPr>
        <p:txBody>
          <a:bodyPr anchor="b"/>
          <a:lstStyle/>
          <a:p>
            <a:pPr/>
            <a:r>
              <a:t>Yes!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roup"/>
          <p:cNvGrpSpPr/>
          <p:nvPr/>
        </p:nvGrpSpPr>
        <p:grpSpPr>
          <a:xfrm>
            <a:off x="5149829" y="6639603"/>
            <a:ext cx="3234046" cy="2928549"/>
            <a:chOff x="0" y="0"/>
            <a:chExt cx="3234044" cy="2928548"/>
          </a:xfrm>
        </p:grpSpPr>
        <p:pic>
          <p:nvPicPr>
            <p:cNvPr id="974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34045" cy="2928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5" name="Rectangle"/>
            <p:cNvSpPr/>
            <p:nvPr/>
          </p:nvSpPr>
          <p:spPr>
            <a:xfrm>
              <a:off x="97685" y="1707439"/>
              <a:ext cx="1758455" cy="116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976" name="Rectangle"/>
            <p:cNvSpPr/>
            <p:nvPr/>
          </p:nvSpPr>
          <p:spPr>
            <a:xfrm>
              <a:off x="631085" y="996239"/>
              <a:ext cx="489547" cy="116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1303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pic>
        <p:nvPicPr>
          <p:cNvPr id="97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6747" y="6428819"/>
            <a:ext cx="3962212" cy="2729159"/>
          </a:xfrm>
          <a:prstGeom prst="rect">
            <a:avLst/>
          </a:prstGeom>
          <a:ln w="12700">
            <a:miter lim="400000"/>
          </a:ln>
        </p:spPr>
      </p:pic>
      <p:sp>
        <p:nvSpPr>
          <p:cNvPr id="979" name="Yes!"/>
          <p:cNvSpPr txBox="1"/>
          <p:nvPr>
            <p:ph type="title" idx="4294967295"/>
          </p:nvPr>
        </p:nvSpPr>
        <p:spPr>
          <a:xfrm>
            <a:off x="-307109" y="310239"/>
            <a:ext cx="5054072" cy="2030364"/>
          </a:xfrm>
          <a:prstGeom prst="rect">
            <a:avLst/>
          </a:prstGeom>
        </p:spPr>
        <p:txBody>
          <a:bodyPr anchor="b"/>
          <a:lstStyle/>
          <a:p>
            <a:pPr/>
            <a:r>
              <a:t>Yes!</a:t>
            </a:r>
          </a:p>
        </p:txBody>
      </p:sp>
      <p:pic>
        <p:nvPicPr>
          <p:cNvPr id="980" name="pasted-movie.png" descr="pasted-movie.png"/>
          <p:cNvPicPr>
            <a:picLocks noChangeAspect="1"/>
          </p:cNvPicPr>
          <p:nvPr/>
        </p:nvPicPr>
        <p:blipFill>
          <a:blip r:embed="rId4">
            <a:alphaModFix amt="58167"/>
            <a:extLst/>
          </a:blip>
          <a:stretch>
            <a:fillRect/>
          </a:stretch>
        </p:blipFill>
        <p:spPr>
          <a:xfrm>
            <a:off x="5160995" y="63685"/>
            <a:ext cx="7705831" cy="6196038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*and! Inflammation effects are primarily driven by metabolism"/>
          <p:cNvSpPr txBox="1"/>
          <p:nvPr/>
        </p:nvSpPr>
        <p:spPr>
          <a:xfrm>
            <a:off x="407980" y="4477667"/>
            <a:ext cx="3623894" cy="1554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*</a:t>
            </a:r>
            <a:r>
              <a:rPr sz="2600"/>
              <a:t>and! Inflammation </a:t>
            </a:r>
            <a:r>
              <a:rPr i="1" sz="2600"/>
              <a:t>effects</a:t>
            </a:r>
            <a:r>
              <a:rPr sz="2600"/>
              <a:t> are primarily driven by metabolism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Early life stress (CM) is strongly associated with later physiological and psychosocial alterations.…"/>
          <p:cNvSpPr txBox="1"/>
          <p:nvPr>
            <p:ph type="body" idx="1"/>
          </p:nvPr>
        </p:nvSpPr>
        <p:spPr>
          <a:xfrm>
            <a:off x="952864" y="2989641"/>
            <a:ext cx="11213103" cy="6045201"/>
          </a:xfrm>
          <a:prstGeom prst="rect">
            <a:avLst/>
          </a:prstGeom>
        </p:spPr>
        <p:txBody>
          <a:bodyPr/>
          <a:lstStyle/>
          <a:p>
            <a:pPr/>
            <a:r>
              <a:t>Early life </a:t>
            </a:r>
            <a:r>
              <a:rPr i="1"/>
              <a:t>stress </a:t>
            </a:r>
            <a:r>
              <a:t>(CM) is strongly associated with later physiological and psychosocial alterations.</a:t>
            </a:r>
          </a:p>
          <a:p>
            <a:pPr/>
            <a:r>
              <a:t>These alterations appear to drive differences in brain structure. </a:t>
            </a:r>
          </a:p>
          <a:p>
            <a:pPr/>
            <a:r>
              <a:t>There is reason to believe these alterations in brain structure help sustain psychiatric risks in CM-exposed individuals</a:t>
            </a:r>
          </a:p>
        </p:txBody>
      </p:sp>
      <p:sp>
        <p:nvSpPr>
          <p:cNvPr id="984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The diversity of risks points to multiple possible points of intervention.…"/>
          <p:cNvSpPr txBox="1"/>
          <p:nvPr>
            <p:ph type="body" idx="1"/>
          </p:nvPr>
        </p:nvSpPr>
        <p:spPr>
          <a:xfrm>
            <a:off x="952864" y="2989641"/>
            <a:ext cx="11213103" cy="6045201"/>
          </a:xfrm>
          <a:prstGeom prst="rect">
            <a:avLst/>
          </a:prstGeom>
        </p:spPr>
        <p:txBody>
          <a:bodyPr/>
          <a:lstStyle/>
          <a:p>
            <a:pPr/>
            <a:r>
              <a:t>The diversity of risks points to multiple possible points of intervention.</a:t>
            </a:r>
          </a:p>
          <a:p>
            <a:pPr/>
            <a:r>
              <a:t>Repeated stressors and poor physical health should be addressed at the same time in affected individuals.</a:t>
            </a:r>
          </a:p>
          <a:p>
            <a:pPr/>
            <a:r>
              <a:t>Highlights the need for </a:t>
            </a:r>
            <a:r>
              <a:rPr i="1"/>
              <a:t>multidisciplinary</a:t>
            </a:r>
            <a:r>
              <a:t> intervention</a:t>
            </a:r>
          </a:p>
        </p:txBody>
      </p:sp>
      <p:sp>
        <p:nvSpPr>
          <p:cNvPr id="987" name="Conclusion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Conclusion 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picto w woman.png" descr="picto w 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740" y="4030843"/>
            <a:ext cx="5572399" cy="55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Stethoscope"/>
          <p:cNvSpPr/>
          <p:nvPr/>
        </p:nvSpPr>
        <p:spPr>
          <a:xfrm>
            <a:off x="6053521" y="3000042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991" name="Sofa"/>
          <p:cNvSpPr/>
          <p:nvPr/>
        </p:nvSpPr>
        <p:spPr>
          <a:xfrm>
            <a:off x="9102106" y="4633852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992" name="Bank"/>
          <p:cNvSpPr/>
          <p:nvPr/>
        </p:nvSpPr>
        <p:spPr>
          <a:xfrm>
            <a:off x="2372616" y="4554387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Collaborators:…"/>
          <p:cNvSpPr txBox="1"/>
          <p:nvPr>
            <p:ph type="body" sz="half" idx="1"/>
          </p:nvPr>
        </p:nvSpPr>
        <p:spPr>
          <a:xfrm>
            <a:off x="191593" y="2409935"/>
            <a:ext cx="5885360" cy="4933730"/>
          </a:xfrm>
          <a:prstGeom prst="rect">
            <a:avLst/>
          </a:prstGeom>
        </p:spPr>
        <p:txBody>
          <a:bodyPr/>
          <a:lstStyle/>
          <a:p>
            <a:pPr/>
            <a:r>
              <a:t>Collaborators:</a:t>
            </a:r>
          </a:p>
          <a:p>
            <a:pPr marL="577426" indent="-577426">
              <a:buSzPct val="175000"/>
              <a:buChar char="•"/>
              <a:defRPr spc="-53" sz="2700">
                <a:solidFill>
                  <a:srgbClr val="5E5E5E"/>
                </a:solidFill>
              </a:defRPr>
            </a:pPr>
            <a:r>
              <a:t>Prof. Ed Bullmore</a:t>
            </a:r>
          </a:p>
          <a:p>
            <a:pPr marL="577426" indent="-577426">
              <a:buSzPct val="175000"/>
              <a:buChar char="•"/>
              <a:defRPr spc="-53" sz="2700">
                <a:solidFill>
                  <a:srgbClr val="5E5E5E"/>
                </a:solidFill>
              </a:defRPr>
            </a:pPr>
            <a:r>
              <a:t>Prof. Petra Vértes</a:t>
            </a:r>
          </a:p>
          <a:p>
            <a:pPr marL="577426" indent="-577426">
              <a:buSzPct val="175000"/>
              <a:buChar char="•"/>
              <a:defRPr spc="-53" sz="2700">
                <a:solidFill>
                  <a:srgbClr val="5E5E5E"/>
                </a:solidFill>
              </a:defRPr>
            </a:pPr>
            <a:r>
              <a:t>Dr. Ivan Sympson-Kent</a:t>
            </a:r>
          </a:p>
          <a:p>
            <a:pPr marL="577426" indent="-577426">
              <a:buSzPct val="175000"/>
              <a:buChar char="•"/>
              <a:defRPr spc="-53" sz="2700">
                <a:solidFill>
                  <a:srgbClr val="5E5E5E"/>
                </a:solidFill>
              </a:defRPr>
            </a:pPr>
            <a:r>
              <a:t>Dr. Richard Bethlehem</a:t>
            </a:r>
          </a:p>
          <a:p>
            <a:pPr marL="577426" indent="-577426">
              <a:buSzPct val="175000"/>
              <a:buChar char="•"/>
              <a:defRPr spc="-53" sz="2700">
                <a:solidFill>
                  <a:srgbClr val="5E5E5E"/>
                </a:solidFill>
              </a:defRPr>
            </a:pPr>
            <a:r>
              <a:t>Prof. Anne-Laura van Harmelen</a:t>
            </a:r>
          </a:p>
        </p:txBody>
      </p:sp>
      <p:sp>
        <p:nvSpPr>
          <p:cNvPr id="997" name="Thank you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Thank you!</a:t>
            </a:r>
          </a:p>
        </p:txBody>
      </p:sp>
      <p:pic>
        <p:nvPicPr>
          <p:cNvPr id="99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380" y="7548425"/>
            <a:ext cx="2286118" cy="474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160" y="8421942"/>
            <a:ext cx="2019956" cy="89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1077" y="3590440"/>
            <a:ext cx="4572001" cy="72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Funders:"/>
          <p:cNvSpPr txBox="1"/>
          <p:nvPr/>
        </p:nvSpPr>
        <p:spPr>
          <a:xfrm>
            <a:off x="8100490" y="2370936"/>
            <a:ext cx="2157273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7022">
              <a:lnSpc>
                <a:spcPct val="100000"/>
              </a:lnSpc>
              <a:spcBef>
                <a:spcPts val="1700"/>
              </a:spcBef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</a:lstStyle>
          <a:p>
            <a:pPr/>
            <a:r>
              <a:t>Funders:</a:t>
            </a:r>
          </a:p>
        </p:txBody>
      </p:sp>
      <p:pic>
        <p:nvPicPr>
          <p:cNvPr id="1002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8069" y="4798498"/>
            <a:ext cx="3059456" cy="110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How to find me:"/>
          <p:cNvSpPr txBox="1"/>
          <p:nvPr/>
        </p:nvSpPr>
        <p:spPr>
          <a:xfrm>
            <a:off x="6874404" y="6727607"/>
            <a:ext cx="3835350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7022">
              <a:lnSpc>
                <a:spcPct val="100000"/>
              </a:lnSpc>
              <a:spcBef>
                <a:spcPts val="1700"/>
              </a:spcBef>
              <a:defRPr spc="-88" sz="44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</a:lstStyle>
          <a:p>
            <a:pPr/>
            <a:r>
              <a:t>How to find me:</a:t>
            </a:r>
          </a:p>
        </p:txBody>
      </p:sp>
      <p:sp>
        <p:nvSpPr>
          <p:cNvPr id="1004" name="sdco2@cam.ac.uk…"/>
          <p:cNvSpPr txBox="1"/>
          <p:nvPr/>
        </p:nvSpPr>
        <p:spPr>
          <a:xfrm>
            <a:off x="6905627" y="7685074"/>
            <a:ext cx="5635753" cy="1438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E5E5E"/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sdco2@cam.ac.uk</a:t>
            </a:r>
          </a:p>
          <a:p>
            <a:pPr>
              <a:defRPr>
                <a:solidFill>
                  <a:srgbClr val="5E5E5E"/>
                </a:solidFill>
              </a:defRPr>
            </a:pPr>
            <a:r>
              <a:t>linkedin.com/in/sofia-c-orellana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Many cases later …"/>
          <p:cNvSpPr txBox="1"/>
          <p:nvPr>
            <p:ph type="body" sz="half" idx="1"/>
          </p:nvPr>
        </p:nvSpPr>
        <p:spPr>
          <a:xfrm>
            <a:off x="711200" y="3472394"/>
            <a:ext cx="11582400" cy="2505781"/>
          </a:xfrm>
          <a:prstGeom prst="rect">
            <a:avLst/>
          </a:prstGeom>
        </p:spPr>
        <p:txBody>
          <a:bodyPr/>
          <a:lstStyle/>
          <a:p>
            <a:pPr/>
            <a:r>
              <a:t>Many cases later …</a:t>
            </a:r>
          </a:p>
        </p:txBody>
      </p:sp>
      <p:sp>
        <p:nvSpPr>
          <p:cNvPr id="265" name="Male"/>
          <p:cNvSpPr/>
          <p:nvPr/>
        </p:nvSpPr>
        <p:spPr>
          <a:xfrm>
            <a:off x="2049124" y="1158408"/>
            <a:ext cx="455348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66" name="Bank"/>
          <p:cNvSpPr/>
          <p:nvPr/>
        </p:nvSpPr>
        <p:spPr>
          <a:xfrm>
            <a:off x="1365759" y="1098802"/>
            <a:ext cx="455349" cy="43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67" name="Stethoscope"/>
          <p:cNvSpPr/>
          <p:nvPr/>
        </p:nvSpPr>
        <p:spPr>
          <a:xfrm>
            <a:off x="2445794" y="724063"/>
            <a:ext cx="657432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68" name="Sofa"/>
          <p:cNvSpPr/>
          <p:nvPr/>
        </p:nvSpPr>
        <p:spPr>
          <a:xfrm>
            <a:off x="2732489" y="1917423"/>
            <a:ext cx="657431" cy="241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69" name="Child at Play"/>
          <p:cNvSpPr/>
          <p:nvPr/>
        </p:nvSpPr>
        <p:spPr>
          <a:xfrm>
            <a:off x="1365759" y="1729323"/>
            <a:ext cx="455349" cy="61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70" name="Male"/>
          <p:cNvSpPr/>
          <p:nvPr/>
        </p:nvSpPr>
        <p:spPr>
          <a:xfrm>
            <a:off x="1287602" y="7103447"/>
            <a:ext cx="455349" cy="122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71" name="Stethoscope"/>
          <p:cNvSpPr/>
          <p:nvPr/>
        </p:nvSpPr>
        <p:spPr>
          <a:xfrm>
            <a:off x="1684273" y="6669101"/>
            <a:ext cx="657431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Many cases later …"/>
          <p:cNvSpPr txBox="1"/>
          <p:nvPr>
            <p:ph type="body" sz="half" idx="1"/>
          </p:nvPr>
        </p:nvSpPr>
        <p:spPr>
          <a:xfrm>
            <a:off x="711200" y="3472394"/>
            <a:ext cx="11582400" cy="2505781"/>
          </a:xfrm>
          <a:prstGeom prst="rect">
            <a:avLst/>
          </a:prstGeom>
        </p:spPr>
        <p:txBody>
          <a:bodyPr/>
          <a:lstStyle/>
          <a:p>
            <a:pPr/>
            <a:r>
              <a:t>Many cases later …</a:t>
            </a:r>
          </a:p>
        </p:txBody>
      </p:sp>
      <p:sp>
        <p:nvSpPr>
          <p:cNvPr id="276" name="Male"/>
          <p:cNvSpPr/>
          <p:nvPr/>
        </p:nvSpPr>
        <p:spPr>
          <a:xfrm>
            <a:off x="2049124" y="1158408"/>
            <a:ext cx="455348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77" name="Bank"/>
          <p:cNvSpPr/>
          <p:nvPr/>
        </p:nvSpPr>
        <p:spPr>
          <a:xfrm>
            <a:off x="1365759" y="1098802"/>
            <a:ext cx="455349" cy="43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78" name="Stethoscope"/>
          <p:cNvSpPr/>
          <p:nvPr/>
        </p:nvSpPr>
        <p:spPr>
          <a:xfrm>
            <a:off x="2445794" y="724063"/>
            <a:ext cx="657432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79" name="Sofa"/>
          <p:cNvSpPr/>
          <p:nvPr/>
        </p:nvSpPr>
        <p:spPr>
          <a:xfrm>
            <a:off x="2732489" y="1917423"/>
            <a:ext cx="657431" cy="241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0" name="Child at Play"/>
          <p:cNvSpPr/>
          <p:nvPr/>
        </p:nvSpPr>
        <p:spPr>
          <a:xfrm>
            <a:off x="1365759" y="1729323"/>
            <a:ext cx="455349" cy="61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1" name="Male"/>
          <p:cNvSpPr/>
          <p:nvPr/>
        </p:nvSpPr>
        <p:spPr>
          <a:xfrm>
            <a:off x="6000764" y="1147168"/>
            <a:ext cx="455349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2" name="Bank"/>
          <p:cNvSpPr/>
          <p:nvPr/>
        </p:nvSpPr>
        <p:spPr>
          <a:xfrm>
            <a:off x="5317399" y="1087562"/>
            <a:ext cx="455349" cy="43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3" name="Stethoscope"/>
          <p:cNvSpPr/>
          <p:nvPr/>
        </p:nvSpPr>
        <p:spPr>
          <a:xfrm>
            <a:off x="6397435" y="712823"/>
            <a:ext cx="657431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4" name="Sofa"/>
          <p:cNvSpPr/>
          <p:nvPr/>
        </p:nvSpPr>
        <p:spPr>
          <a:xfrm>
            <a:off x="6684129" y="1906183"/>
            <a:ext cx="657431" cy="241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5" name="Male"/>
          <p:cNvSpPr/>
          <p:nvPr/>
        </p:nvSpPr>
        <p:spPr>
          <a:xfrm>
            <a:off x="10147964" y="1070368"/>
            <a:ext cx="455348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6" name="Bank"/>
          <p:cNvSpPr/>
          <p:nvPr/>
        </p:nvSpPr>
        <p:spPr>
          <a:xfrm>
            <a:off x="9464599" y="1010762"/>
            <a:ext cx="455349" cy="43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7" name="Sofa"/>
          <p:cNvSpPr/>
          <p:nvPr/>
        </p:nvSpPr>
        <p:spPr>
          <a:xfrm>
            <a:off x="10831329" y="1829383"/>
            <a:ext cx="657432" cy="241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8" name="Male"/>
          <p:cNvSpPr/>
          <p:nvPr/>
        </p:nvSpPr>
        <p:spPr>
          <a:xfrm>
            <a:off x="1287602" y="7103447"/>
            <a:ext cx="455349" cy="122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9" name="Stethoscope"/>
          <p:cNvSpPr/>
          <p:nvPr/>
        </p:nvSpPr>
        <p:spPr>
          <a:xfrm>
            <a:off x="1684273" y="6669101"/>
            <a:ext cx="657431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0" name="Male"/>
          <p:cNvSpPr/>
          <p:nvPr/>
        </p:nvSpPr>
        <p:spPr>
          <a:xfrm>
            <a:off x="6173684" y="6907169"/>
            <a:ext cx="455349" cy="122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1" name="Stethoscope"/>
          <p:cNvSpPr/>
          <p:nvPr/>
        </p:nvSpPr>
        <p:spPr>
          <a:xfrm>
            <a:off x="6570354" y="6472823"/>
            <a:ext cx="657432" cy="66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2" name="Sofa"/>
          <p:cNvSpPr/>
          <p:nvPr/>
        </p:nvSpPr>
        <p:spPr>
          <a:xfrm>
            <a:off x="6857049" y="7666184"/>
            <a:ext cx="657432" cy="24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3" name="Child at Play"/>
          <p:cNvSpPr/>
          <p:nvPr/>
        </p:nvSpPr>
        <p:spPr>
          <a:xfrm>
            <a:off x="5490319" y="7478083"/>
            <a:ext cx="455349" cy="61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4" name="Male"/>
          <p:cNvSpPr/>
          <p:nvPr/>
        </p:nvSpPr>
        <p:spPr>
          <a:xfrm>
            <a:off x="10171404" y="6926649"/>
            <a:ext cx="455349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5" name="Sofa"/>
          <p:cNvSpPr/>
          <p:nvPr/>
        </p:nvSpPr>
        <p:spPr>
          <a:xfrm>
            <a:off x="10854769" y="7685664"/>
            <a:ext cx="657432" cy="24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6" name="Child at Play"/>
          <p:cNvSpPr/>
          <p:nvPr/>
        </p:nvSpPr>
        <p:spPr>
          <a:xfrm>
            <a:off x="9488040" y="7497564"/>
            <a:ext cx="455348" cy="617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fill="norm" stroke="1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7" name="Bank"/>
          <p:cNvSpPr/>
          <p:nvPr/>
        </p:nvSpPr>
        <p:spPr>
          <a:xfrm>
            <a:off x="9488040" y="6610942"/>
            <a:ext cx="455348" cy="432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tethoscope"/>
          <p:cNvSpPr/>
          <p:nvPr/>
        </p:nvSpPr>
        <p:spPr>
          <a:xfrm>
            <a:off x="5943755" y="2504143"/>
            <a:ext cx="1258548" cy="128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fill="norm" stroke="1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2" name="Sofa"/>
          <p:cNvSpPr/>
          <p:nvPr/>
        </p:nvSpPr>
        <p:spPr>
          <a:xfrm>
            <a:off x="9557763" y="3142103"/>
            <a:ext cx="1530078" cy="56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fill="norm" stroke="1" extrusionOk="0">
                <a:moveTo>
                  <a:pt x="3864" y="0"/>
                </a:moveTo>
                <a:cubicBezTo>
                  <a:pt x="3714" y="0"/>
                  <a:pt x="3584" y="284"/>
                  <a:pt x="3551" y="682"/>
                </a:cubicBezTo>
                <a:lnTo>
                  <a:pt x="3209" y="5516"/>
                </a:lnTo>
                <a:lnTo>
                  <a:pt x="948" y="3687"/>
                </a:lnTo>
                <a:cubicBezTo>
                  <a:pt x="884" y="3626"/>
                  <a:pt x="799" y="3596"/>
                  <a:pt x="698" y="3636"/>
                </a:cubicBezTo>
                <a:lnTo>
                  <a:pt x="187" y="3908"/>
                </a:lnTo>
                <a:cubicBezTo>
                  <a:pt x="62" y="3975"/>
                  <a:pt x="-20" y="4305"/>
                  <a:pt x="4" y="4645"/>
                </a:cubicBezTo>
                <a:lnTo>
                  <a:pt x="657" y="14074"/>
                </a:lnTo>
                <a:cubicBezTo>
                  <a:pt x="719" y="14944"/>
                  <a:pt x="999" y="15572"/>
                  <a:pt x="1325" y="15572"/>
                </a:cubicBezTo>
                <a:lnTo>
                  <a:pt x="1742" y="15572"/>
                </a:lnTo>
                <a:lnTo>
                  <a:pt x="1742" y="17042"/>
                </a:lnTo>
                <a:lnTo>
                  <a:pt x="19819" y="17042"/>
                </a:lnTo>
                <a:lnTo>
                  <a:pt x="19819" y="15572"/>
                </a:lnTo>
                <a:lnTo>
                  <a:pt x="20235" y="15572"/>
                </a:lnTo>
                <a:cubicBezTo>
                  <a:pt x="20561" y="15572"/>
                  <a:pt x="20841" y="14944"/>
                  <a:pt x="20903" y="14074"/>
                </a:cubicBezTo>
                <a:lnTo>
                  <a:pt x="21556" y="4645"/>
                </a:lnTo>
                <a:cubicBezTo>
                  <a:pt x="21580" y="4305"/>
                  <a:pt x="21499" y="3975"/>
                  <a:pt x="21375" y="3908"/>
                </a:cubicBezTo>
                <a:lnTo>
                  <a:pt x="20864" y="3636"/>
                </a:lnTo>
                <a:cubicBezTo>
                  <a:pt x="20762" y="3596"/>
                  <a:pt x="20678" y="3626"/>
                  <a:pt x="20614" y="3687"/>
                </a:cubicBezTo>
                <a:lnTo>
                  <a:pt x="18352" y="5516"/>
                </a:lnTo>
                <a:lnTo>
                  <a:pt x="18009" y="682"/>
                </a:lnTo>
                <a:cubicBezTo>
                  <a:pt x="17976" y="284"/>
                  <a:pt x="17848" y="0"/>
                  <a:pt x="17698" y="0"/>
                </a:cubicBezTo>
                <a:lnTo>
                  <a:pt x="3864" y="0"/>
                </a:lnTo>
                <a:close/>
                <a:moveTo>
                  <a:pt x="10788" y="11558"/>
                </a:moveTo>
                <a:cubicBezTo>
                  <a:pt x="10788" y="12040"/>
                  <a:pt x="10911" y="12443"/>
                  <a:pt x="11077" y="12544"/>
                </a:cubicBezTo>
                <a:lnTo>
                  <a:pt x="10531" y="12544"/>
                </a:lnTo>
                <a:lnTo>
                  <a:pt x="10499" y="12544"/>
                </a:lnTo>
                <a:cubicBezTo>
                  <a:pt x="10664" y="12443"/>
                  <a:pt x="10788" y="12040"/>
                  <a:pt x="10788" y="11558"/>
                </a:cubicBezTo>
                <a:close/>
                <a:moveTo>
                  <a:pt x="2161" y="18033"/>
                </a:moveTo>
                <a:lnTo>
                  <a:pt x="1866" y="21600"/>
                </a:lnTo>
                <a:lnTo>
                  <a:pt x="2187" y="21600"/>
                </a:lnTo>
                <a:lnTo>
                  <a:pt x="2829" y="18033"/>
                </a:lnTo>
                <a:lnTo>
                  <a:pt x="2161" y="18033"/>
                </a:lnTo>
                <a:close/>
                <a:moveTo>
                  <a:pt x="18733" y="18033"/>
                </a:moveTo>
                <a:lnTo>
                  <a:pt x="19375" y="21600"/>
                </a:lnTo>
                <a:lnTo>
                  <a:pt x="19696" y="21600"/>
                </a:lnTo>
                <a:lnTo>
                  <a:pt x="19400" y="18033"/>
                </a:lnTo>
                <a:lnTo>
                  <a:pt x="18733" y="1803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3" name="Bank"/>
          <p:cNvSpPr/>
          <p:nvPr/>
        </p:nvSpPr>
        <p:spPr>
          <a:xfrm>
            <a:off x="1837799" y="2702467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4" name="Document"/>
          <p:cNvSpPr/>
          <p:nvPr/>
        </p:nvSpPr>
        <p:spPr>
          <a:xfrm>
            <a:off x="1278513" y="4200448"/>
            <a:ext cx="3379830" cy="4376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rgbClr val="D5D5D5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5" name="Document"/>
          <p:cNvSpPr/>
          <p:nvPr/>
        </p:nvSpPr>
        <p:spPr>
          <a:xfrm>
            <a:off x="5062327" y="4200448"/>
            <a:ext cx="3379830" cy="4376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rgbClr val="D5D5D5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6" name="Document"/>
          <p:cNvSpPr/>
          <p:nvPr/>
        </p:nvSpPr>
        <p:spPr>
          <a:xfrm>
            <a:off x="8846141" y="4200448"/>
            <a:ext cx="3379830" cy="4376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rgbClr val="D5D5D5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7" name="Psychosocial issues"/>
          <p:cNvSpPr txBox="1"/>
          <p:nvPr/>
        </p:nvSpPr>
        <p:spPr>
          <a:xfrm>
            <a:off x="1246763" y="5796854"/>
            <a:ext cx="3443330" cy="118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>
              <a:buSzPct val="175000"/>
              <a:buChar char="•"/>
            </a:lvl1pPr>
          </a:lstStyle>
          <a:p>
            <a:pPr/>
            <a:r>
              <a:t>Psychosocial issues  </a:t>
            </a:r>
          </a:p>
        </p:txBody>
      </p:sp>
      <p:sp>
        <p:nvSpPr>
          <p:cNvPr id="308" name="Physiological / physical illness"/>
          <p:cNvSpPr txBox="1"/>
          <p:nvPr/>
        </p:nvSpPr>
        <p:spPr>
          <a:xfrm>
            <a:off x="5030577" y="5796854"/>
            <a:ext cx="3443330" cy="118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>
              <a:buSzPct val="175000"/>
              <a:buChar char="•"/>
            </a:lvl1pPr>
          </a:lstStyle>
          <a:p>
            <a:pPr/>
            <a:r>
              <a:t>Physiological / physical illness  </a:t>
            </a:r>
          </a:p>
        </p:txBody>
      </p:sp>
      <p:sp>
        <p:nvSpPr>
          <p:cNvPr id="309" name="At least one psychiatric diagnosis"/>
          <p:cNvSpPr txBox="1"/>
          <p:nvPr/>
        </p:nvSpPr>
        <p:spPr>
          <a:xfrm>
            <a:off x="8814391" y="5539489"/>
            <a:ext cx="3443330" cy="169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>
              <a:buSzPct val="175000"/>
              <a:buChar char="•"/>
            </a:lvl1pPr>
          </a:lstStyle>
          <a:p>
            <a:pPr/>
            <a:r>
              <a:t>At least one psychiatric diagnosis</a:t>
            </a:r>
          </a:p>
        </p:txBody>
      </p:sp>
      <p:sp>
        <p:nvSpPr>
          <p:cNvPr id="310" name="Average patte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52904">
              <a:defRPr spc="-55" sz="5510"/>
            </a:lvl1pPr>
          </a:lstStyle>
          <a:p>
            <a:pPr/>
            <a:r>
              <a:t>Average pattern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990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990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