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33"/>
  </p:notesMasterIdLst>
  <p:sldIdLst>
    <p:sldId id="256" r:id="rId6"/>
    <p:sldId id="282" r:id="rId7"/>
    <p:sldId id="466" r:id="rId8"/>
    <p:sldId id="478" r:id="rId9"/>
    <p:sldId id="479" r:id="rId10"/>
    <p:sldId id="457" r:id="rId11"/>
    <p:sldId id="452" r:id="rId12"/>
    <p:sldId id="456" r:id="rId13"/>
    <p:sldId id="450" r:id="rId14"/>
    <p:sldId id="444" r:id="rId15"/>
    <p:sldId id="445" r:id="rId16"/>
    <p:sldId id="499" r:id="rId17"/>
    <p:sldId id="505" r:id="rId18"/>
    <p:sldId id="506" r:id="rId19"/>
    <p:sldId id="508" r:id="rId20"/>
    <p:sldId id="509" r:id="rId21"/>
    <p:sldId id="503" r:id="rId22"/>
    <p:sldId id="496" r:id="rId23"/>
    <p:sldId id="497" r:id="rId24"/>
    <p:sldId id="498" r:id="rId25"/>
    <p:sldId id="510" r:id="rId26"/>
    <p:sldId id="354" r:id="rId27"/>
    <p:sldId id="273" r:id="rId28"/>
    <p:sldId id="275" r:id="rId29"/>
    <p:sldId id="276" r:id="rId30"/>
    <p:sldId id="366" r:id="rId31"/>
    <p:sldId id="367"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825904-D218-49C7-B6DD-1B4FBB329CFD}" v="143" dt="2025-11-24T16:04:19.28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25" autoAdjust="0"/>
  </p:normalViewPr>
  <p:slideViewPr>
    <p:cSldViewPr snapToGrid="0">
      <p:cViewPr varScale="1">
        <p:scale>
          <a:sx n="35" d="100"/>
          <a:sy n="35" d="100"/>
        </p:scale>
        <p:origin x="2130" y="8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xfrm>
            <a:off x="1143000" y="685800"/>
            <a:ext cx="4572000" cy="3429000"/>
          </a:xfrm>
          <a:prstGeom prst="rect">
            <a:avLst/>
          </a:prstGeom>
        </p:spPr>
        <p:txBody>
          <a:bodyPr/>
          <a:lstStyle/>
          <a:p>
            <a:endParaRPr/>
          </a:p>
        </p:txBody>
      </p:sp>
      <p:sp>
        <p:nvSpPr>
          <p:cNvPr id="79" name="Shape 7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7806F-F1E1-049F-3956-555379B0C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40D426-8DAE-E712-39F0-3E02331906E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DF2FFE7-2C46-B90A-AC7F-E09A539E63AE}"/>
              </a:ext>
            </a:extLst>
          </p:cNvPr>
          <p:cNvSpPr>
            <a:spLocks noGrp="1"/>
          </p:cNvSpPr>
          <p:nvPr>
            <p:ph type="body" idx="1"/>
          </p:nvPr>
        </p:nvSpPr>
        <p:spPr/>
        <p:txBody>
          <a:bodyPr/>
          <a:lstStyle/>
          <a:p>
            <a:pPr>
              <a:lnSpc>
                <a:spcPct val="90000"/>
              </a:lnSpc>
            </a:pPr>
            <a:r>
              <a:rPr lang="en-GB" altLang="en-US" sz="1600" dirty="0"/>
              <a:t>Quote by Neil </a:t>
            </a:r>
            <a:r>
              <a:rPr lang="en-GB" altLang="en-US" sz="1600" dirty="0" err="1"/>
              <a:t>Garnham</a:t>
            </a:r>
            <a:r>
              <a:rPr lang="en-GB" altLang="en-US" sz="1600" dirty="0"/>
              <a:t> QC, Counsel to the Inquiry:-</a:t>
            </a:r>
          </a:p>
          <a:p>
            <a:pPr>
              <a:lnSpc>
                <a:spcPct val="90000"/>
              </a:lnSpc>
            </a:pPr>
            <a:r>
              <a:rPr lang="en-GB" altLang="en-US" sz="1600" dirty="0"/>
              <a:t>“The food would be cold and would be given to her on a piece of plastic while she was tied up in the bath. She would eat like a dog, pushing her face to the plate. Except of course that a dog is not usually tied up in a plastic bag full of its excrement. To say that </a:t>
            </a:r>
            <a:r>
              <a:rPr lang="en-GB" altLang="en-US" sz="1600" dirty="0" err="1"/>
              <a:t>Kouao</a:t>
            </a:r>
            <a:r>
              <a:rPr lang="en-GB" altLang="en-US" sz="1600" dirty="0"/>
              <a:t> and Manning treated Victoria like a dog would be unfair; she was treated worse than a dog</a:t>
            </a:r>
            <a:endParaRPr lang="en-GB" sz="1600" dirty="0"/>
          </a:p>
          <a:p>
            <a:endParaRPr lang="en-GB" dirty="0"/>
          </a:p>
        </p:txBody>
      </p:sp>
      <p:sp>
        <p:nvSpPr>
          <p:cNvPr id="4" name="Slide Number Placeholder 3">
            <a:extLst>
              <a:ext uri="{FF2B5EF4-FFF2-40B4-BE49-F238E27FC236}">
                <a16:creationId xmlns:a16="http://schemas.microsoft.com/office/drawing/2014/main" id="{DF29E061-7BF4-FF4A-67A8-6720A5D7A4EC}"/>
              </a:ext>
            </a:extLst>
          </p:cNvPr>
          <p:cNvSpPr>
            <a:spLocks noGrp="1"/>
          </p:cNvSpPr>
          <p:nvPr>
            <p:ph type="sldNum" sz="quarter" idx="10"/>
          </p:nvPr>
        </p:nvSpPr>
        <p:spPr/>
        <p:txBody>
          <a:bodyPr/>
          <a:lstStyle/>
          <a:p>
            <a:fld id="{CE0EC10C-4F76-4190-AD4A-2844F8479C14}" type="slidenum">
              <a:rPr lang="en-GB" smtClean="0"/>
              <a:t>3</a:t>
            </a:fld>
            <a:endParaRPr lang="en-GB" dirty="0"/>
          </a:p>
        </p:txBody>
      </p:sp>
    </p:spTree>
    <p:extLst>
      <p:ext uri="{BB962C8B-B14F-4D97-AF65-F5344CB8AC3E}">
        <p14:creationId xmlns:p14="http://schemas.microsoft.com/office/powerpoint/2010/main" val="250739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71A9D-53B2-0071-1228-388E9E64F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2AC2A4-A6A0-7504-D2BA-C6787765757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02BE325-CB55-5AC2-F3F7-BBF9C227AD3B}"/>
              </a:ext>
            </a:extLst>
          </p:cNvPr>
          <p:cNvSpPr>
            <a:spLocks noGrp="1"/>
          </p:cNvSpPr>
          <p:nvPr>
            <p:ph type="body" idx="1"/>
          </p:nvPr>
        </p:nvSpPr>
        <p:spPr/>
        <p:txBody>
          <a:bodyPr/>
          <a:lstStyle/>
          <a:p>
            <a:r>
              <a:rPr lang="en-GB" dirty="0"/>
              <a:t>Majority of live jobs come in this way, as</a:t>
            </a:r>
            <a:r>
              <a:rPr lang="en-GB" baseline="0" dirty="0"/>
              <a:t> many as 11-12 referrals in a day.</a:t>
            </a:r>
          </a:p>
          <a:p>
            <a:r>
              <a:rPr lang="en-GB" baseline="0" dirty="0"/>
              <a:t>Social Care responsible for Safeguarding – usually parents will consent to child staying somewhere else until a core assessment can be done by SC.  In extreme cases where parents don’t consent or have no where else to go – PPO is an option</a:t>
            </a:r>
          </a:p>
          <a:p>
            <a:r>
              <a:rPr lang="en-GB" baseline="0" dirty="0"/>
              <a:t>Go through MASH process</a:t>
            </a:r>
            <a:endParaRPr lang="en-GB" dirty="0"/>
          </a:p>
        </p:txBody>
      </p:sp>
      <p:sp>
        <p:nvSpPr>
          <p:cNvPr id="4" name="Slide Number Placeholder 3">
            <a:extLst>
              <a:ext uri="{FF2B5EF4-FFF2-40B4-BE49-F238E27FC236}">
                <a16:creationId xmlns:a16="http://schemas.microsoft.com/office/drawing/2014/main" id="{4EE34DB2-D763-F438-0BB5-B808C1762822}"/>
              </a:ext>
            </a:extLst>
          </p:cNvPr>
          <p:cNvSpPr>
            <a:spLocks noGrp="1"/>
          </p:cNvSpPr>
          <p:nvPr>
            <p:ph type="sldNum" sz="quarter" idx="10"/>
          </p:nvPr>
        </p:nvSpPr>
        <p:spPr/>
        <p:txBody>
          <a:bodyPr/>
          <a:lstStyle/>
          <a:p>
            <a:fld id="{B1FA2660-8856-49CE-864D-6F03D1D98837}" type="slidenum">
              <a:rPr lang="en-GB" smtClean="0"/>
              <a:t>4</a:t>
            </a:fld>
            <a:endParaRPr lang="en-GB"/>
          </a:p>
        </p:txBody>
      </p:sp>
    </p:spTree>
    <p:extLst>
      <p:ext uri="{BB962C8B-B14F-4D97-AF65-F5344CB8AC3E}">
        <p14:creationId xmlns:p14="http://schemas.microsoft.com/office/powerpoint/2010/main" val="2570660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Main Title">
    <p:spTree>
      <p:nvGrpSpPr>
        <p:cNvPr id="1" name=""/>
        <p:cNvGrpSpPr/>
        <p:nvPr/>
      </p:nvGrpSpPr>
      <p:grpSpPr>
        <a:xfrm>
          <a:off x="0" y="0"/>
          <a:ext cx="0" cy="0"/>
          <a:chOff x="0" y="0"/>
          <a:chExt cx="0" cy="0"/>
        </a:xfrm>
      </p:grpSpPr>
      <p:pic>
        <p:nvPicPr>
          <p:cNvPr id="16" name="Image" descr="Image"/>
          <p:cNvPicPr>
            <a:picLocks noChangeAspect="1"/>
          </p:cNvPicPr>
          <p:nvPr/>
        </p:nvPicPr>
        <p:blipFill>
          <a:blip r:embed="rId2"/>
          <a:stretch>
            <a:fillRect/>
          </a:stretch>
        </p:blipFill>
        <p:spPr>
          <a:xfrm>
            <a:off x="7105650" y="10011359"/>
            <a:ext cx="10172700" cy="1391070"/>
          </a:xfrm>
          <a:prstGeom prst="rect">
            <a:avLst/>
          </a:prstGeom>
          <a:ln w="12700">
            <a:miter lim="400000"/>
          </a:ln>
        </p:spPr>
      </p:pic>
      <p:pic>
        <p:nvPicPr>
          <p:cNvPr id="17" name="Image" descr="Image"/>
          <p:cNvPicPr>
            <a:picLocks noChangeAspect="1"/>
          </p:cNvPicPr>
          <p:nvPr/>
        </p:nvPicPr>
        <p:blipFill>
          <a:blip r:embed="rId3"/>
          <a:stretch>
            <a:fillRect/>
          </a:stretch>
        </p:blipFill>
        <p:spPr>
          <a:xfrm>
            <a:off x="9048794" y="1698904"/>
            <a:ext cx="6286412" cy="7416801"/>
          </a:xfrm>
          <a:prstGeom prst="rect">
            <a:avLst/>
          </a:prstGeom>
          <a:ln w="12700">
            <a:miter lim="400000"/>
          </a:ln>
        </p:spPr>
      </p:pic>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9" name="Header Text"/>
          <p:cNvSpPr txBox="1">
            <a:spLocks noGrp="1"/>
          </p:cNvSpPr>
          <p:nvPr>
            <p:ph type="body" sz="quarter" idx="21" hasCustomPrompt="1"/>
          </p:nvPr>
        </p:nvSpPr>
        <p:spPr>
          <a:xfrm>
            <a:off x="1620000" y="2818534"/>
            <a:ext cx="16421528" cy="1193801"/>
          </a:xfrm>
          <a:prstGeom prst="rect">
            <a:avLst/>
          </a:prstGeom>
        </p:spPr>
        <p:txBody>
          <a:bodyPr>
            <a:spAutoFit/>
          </a:bodyPr>
          <a:lstStyle>
            <a:lvl1pPr marL="0" indent="0">
              <a:lnSpc>
                <a:spcPct val="100000"/>
              </a:lnSpc>
              <a:spcBef>
                <a:spcPts val="0"/>
              </a:spcBef>
              <a:buSzTx/>
              <a:buNone/>
              <a:defRPr sz="7000">
                <a:solidFill>
                  <a:srgbClr val="FFFFFF"/>
                </a:solidFill>
                <a:latin typeface="Montserrat Bold"/>
                <a:ea typeface="Montserrat Bold"/>
                <a:cs typeface="Montserrat Bold"/>
                <a:sym typeface="Montserrat Bold"/>
              </a:defRPr>
            </a:lvl1pPr>
          </a:lstStyle>
          <a:p>
            <a:r>
              <a:t>Header Text</a:t>
            </a:r>
          </a:p>
        </p:txBody>
      </p:sp>
      <p:sp>
        <p:nvSpPr>
          <p:cNvPr id="40" name="Text…"/>
          <p:cNvSpPr txBox="1">
            <a:spLocks noGrp="1"/>
          </p:cNvSpPr>
          <p:nvPr>
            <p:ph type="body" sz="quarter" idx="22" hasCustomPrompt="1"/>
          </p:nvPr>
        </p:nvSpPr>
        <p:spPr>
          <a:xfrm>
            <a:off x="1620000" y="4397186"/>
            <a:ext cx="17299185" cy="1968501"/>
          </a:xfrm>
          <a:prstGeom prst="rect">
            <a:avLst/>
          </a:prstGeom>
        </p:spPr>
        <p:txBody>
          <a:bodyPr>
            <a:spAutoFit/>
          </a:bodyPr>
          <a:lstStyle>
            <a:lvl1pPr marL="228600" indent="-228600">
              <a:lnSpc>
                <a:spcPct val="100000"/>
              </a:lnSpc>
              <a:spcBef>
                <a:spcPts val="0"/>
              </a:spcBef>
              <a:buClr>
                <a:srgbClr val="F0B73D"/>
              </a:buClr>
              <a:buSzPct val="100000"/>
              <a:defRPr sz="4000">
                <a:solidFill>
                  <a:srgbClr val="FFFFFF"/>
                </a:solidFill>
                <a:latin typeface="Montserrat Medium"/>
                <a:ea typeface="Montserrat Medium"/>
                <a:cs typeface="Montserrat Medium"/>
                <a:sym typeface="Montserrat Medium"/>
              </a:defRPr>
            </a:lvl1pPr>
            <a:lvl2pPr marL="457200" indent="0">
              <a:lnSpc>
                <a:spcPct val="100000"/>
              </a:lnSpc>
              <a:spcBef>
                <a:spcPts val="0"/>
              </a:spcBef>
              <a:buClr>
                <a:srgbClr val="F0B73D"/>
              </a:buClr>
              <a:buSzPct val="100000"/>
              <a:defRPr sz="4000">
                <a:solidFill>
                  <a:srgbClr val="FFFFFF"/>
                </a:solidFill>
                <a:latin typeface="Montserrat Light"/>
                <a:ea typeface="Montserrat Light"/>
                <a:cs typeface="Montserrat Light"/>
                <a:sym typeface="Montserrat Light"/>
              </a:defRPr>
            </a:lvl2pPr>
            <a:lvl3pPr marL="914400" indent="0">
              <a:lnSpc>
                <a:spcPct val="100000"/>
              </a:lnSpc>
              <a:spcBef>
                <a:spcPts val="0"/>
              </a:spcBef>
              <a:buClr>
                <a:srgbClr val="F0B73D"/>
              </a:buClr>
              <a:buSzPct val="100000"/>
              <a:defRPr sz="4000" i="1">
                <a:solidFill>
                  <a:srgbClr val="FFFFFF"/>
                </a:solidFill>
                <a:latin typeface="Montserrat Light"/>
                <a:ea typeface="Montserrat Light"/>
                <a:cs typeface="Montserrat Light"/>
                <a:sym typeface="Montserrat Light"/>
              </a:defRPr>
            </a:lvl3pPr>
          </a:lstStyle>
          <a:p>
            <a:r>
              <a:t>Bullet Text</a:t>
            </a:r>
          </a:p>
          <a:p>
            <a:pPr lvl="1"/>
            <a:endParaRPr/>
          </a:p>
          <a:p>
            <a:pPr lvl="2"/>
            <a:endParaRP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914400"/>
            <a:ext cx="21945600" cy="2743200"/>
          </a:xfrm>
        </p:spPr>
        <p:txBody>
          <a:bodyPr/>
          <a:lstStyle/>
          <a:p>
            <a:r>
              <a:rPr lang="en-US"/>
              <a:t>Click to edit Master title style</a:t>
            </a:r>
            <a:endParaRPr lang="en-GB"/>
          </a:p>
        </p:txBody>
      </p:sp>
      <p:sp>
        <p:nvSpPr>
          <p:cNvPr id="3" name="Content Placeholder 2"/>
          <p:cNvSpPr>
            <a:spLocks noGrp="1"/>
          </p:cNvSpPr>
          <p:nvPr>
            <p:ph sz="quarter" idx="1"/>
          </p:nvPr>
        </p:nvSpPr>
        <p:spPr>
          <a:xfrm>
            <a:off x="1219200" y="3962400"/>
            <a:ext cx="107696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12395200" y="3962400"/>
            <a:ext cx="107696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1219200" y="8001000"/>
            <a:ext cx="107696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12395200" y="8001000"/>
            <a:ext cx="107696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
          <p:cNvSpPr>
            <a:spLocks noGrp="1" noChangeArrowheads="1"/>
          </p:cNvSpPr>
          <p:nvPr>
            <p:ph type="ftr" sz="quarter" idx="10"/>
          </p:nvPr>
        </p:nvSpPr>
        <p:spPr>
          <a:xfrm>
            <a:off x="8331200" y="12496800"/>
            <a:ext cx="7721600" cy="914400"/>
          </a:xfrm>
          <a:prstGeom prst="rect">
            <a:avLst/>
          </a:prstGeom>
          <a:ln/>
        </p:spPr>
        <p:txBody>
          <a:bodyPr/>
          <a:lstStyle>
            <a:lvl1pPr>
              <a:defRPr/>
            </a:lvl1pPr>
          </a:lstStyle>
          <a:p>
            <a:pPr>
              <a:defRPr/>
            </a:pPr>
            <a:r>
              <a:rPr lang="en-GB"/>
              <a:t>EVERY CHILD MATTERS  </a:t>
            </a:r>
          </a:p>
        </p:txBody>
      </p:sp>
      <p:sp>
        <p:nvSpPr>
          <p:cNvPr id="8" name="Rectangle 3"/>
          <p:cNvSpPr>
            <a:spLocks noGrp="1" noChangeArrowheads="1"/>
          </p:cNvSpPr>
          <p:nvPr>
            <p:ph type="sldNum" sz="quarter" idx="11"/>
          </p:nvPr>
        </p:nvSpPr>
        <p:spPr>
          <a:xfrm>
            <a:off x="20127639" y="13031609"/>
            <a:ext cx="384721" cy="379591"/>
          </a:xfrm>
          <a:prstGeom prst="rect">
            <a:avLst/>
          </a:prstGeom>
          <a:ln/>
        </p:spPr>
        <p:txBody>
          <a:bodyPr/>
          <a:lstStyle>
            <a:lvl1pPr>
              <a:defRPr/>
            </a:lvl1pPr>
          </a:lstStyle>
          <a:p>
            <a:fld id="{5A9F51CF-8D9E-4720-A5D1-13B4FE5A3FEE}" type="slidenum">
              <a:rPr lang="en-GB" altLang="en-US"/>
              <a:pPr/>
              <a:t>‹#›</a:t>
            </a:fld>
            <a:endParaRPr lang="en-GB" altLang="en-US"/>
          </a:p>
        </p:txBody>
      </p:sp>
      <p:sp>
        <p:nvSpPr>
          <p:cNvPr id="9" name="Rectangle 16"/>
          <p:cNvSpPr>
            <a:spLocks noGrp="1" noChangeArrowheads="1"/>
          </p:cNvSpPr>
          <p:nvPr>
            <p:ph type="dt" sz="half" idx="12"/>
          </p:nvPr>
        </p:nvSpPr>
        <p:spPr>
          <a:xfrm>
            <a:off x="1219200" y="12490450"/>
            <a:ext cx="5689600" cy="952500"/>
          </a:xfrm>
          <a:prstGeom prst="rect">
            <a:avLst/>
          </a:prstGeom>
          <a:ln/>
        </p:spPr>
        <p:txBody>
          <a:bodyPr/>
          <a:lstStyle>
            <a:lvl1pPr>
              <a:defRPr/>
            </a:lvl1pPr>
          </a:lstStyle>
          <a:p>
            <a:pPr>
              <a:defRPr/>
            </a:pPr>
            <a:endParaRPr lang="en-GB"/>
          </a:p>
        </p:txBody>
      </p:sp>
    </p:spTree>
    <p:extLst>
      <p:ext uri="{BB962C8B-B14F-4D97-AF65-F5344CB8AC3E}">
        <p14:creationId xmlns:p14="http://schemas.microsoft.com/office/powerpoint/2010/main" val="239476740"/>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72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D80C4C-5AC6-45E9-9AED-DDF6C73C41A9}" type="datetimeFigureOut">
              <a:rPr lang="en-GB" smtClean="0"/>
              <a:t>24/11/2025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1993391" y="13076008"/>
            <a:ext cx="384721" cy="379591"/>
          </a:xfrm>
        </p:spPr>
        <p:txBody>
          <a:bodyPr/>
          <a:lstStyle/>
          <a:p>
            <a:fld id="{5C47231F-789D-45A6-A5C5-3FCC65495699}" type="slidenum">
              <a:rPr lang="en-GB" smtClean="0"/>
              <a:t>‹#›</a:t>
            </a:fld>
            <a:endParaRPr lang="en-GB"/>
          </a:p>
        </p:txBody>
      </p:sp>
    </p:spTree>
    <p:extLst>
      <p:ext uri="{BB962C8B-B14F-4D97-AF65-F5344CB8AC3E}">
        <p14:creationId xmlns:p14="http://schemas.microsoft.com/office/powerpoint/2010/main" val="403994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D80C4C-5AC6-45E9-9AED-DDF6C73C41A9}" type="datetimeFigureOut">
              <a:rPr lang="en-GB" smtClean="0"/>
              <a:t>24/11/2025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11993391" y="13076008"/>
            <a:ext cx="384721" cy="379591"/>
          </a:xfrm>
        </p:spPr>
        <p:txBody>
          <a:bodyPr/>
          <a:lstStyle/>
          <a:p>
            <a:fld id="{5C47231F-789D-45A6-A5C5-3FCC65495699}" type="slidenum">
              <a:rPr lang="en-GB" smtClean="0"/>
              <a:t>‹#›</a:t>
            </a:fld>
            <a:endParaRPr lang="en-GB"/>
          </a:p>
        </p:txBody>
      </p:sp>
    </p:spTree>
    <p:extLst>
      <p:ext uri="{BB962C8B-B14F-4D97-AF65-F5344CB8AC3E}">
        <p14:creationId xmlns:p14="http://schemas.microsoft.com/office/powerpoint/2010/main" val="4166482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4" cy="636980"/>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3"/>
            <a:ext cx="21971004"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3" y="7223191"/>
            <a:ext cx="21971002" cy="190500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1993391" y="13076008"/>
            <a:ext cx="384721" cy="3795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023539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38"/>
            </a:gs>
            <a:gs pos="100000">
              <a:srgbClr val="232E66"/>
            </a:gs>
          </a:gsLst>
          <a:lin ang="5400000" scaled="0"/>
        </a:gradFill>
        <a:effectLst/>
      </p:bgPr>
    </p:bg>
    <p:spTree>
      <p:nvGrpSpPr>
        <p:cNvPr id="1" name=""/>
        <p:cNvGrpSpPr/>
        <p:nvPr/>
      </p:nvGrpSpPr>
      <p:grpSpPr>
        <a:xfrm>
          <a:off x="0" y="0"/>
          <a:ext cx="0" cy="0"/>
          <a:chOff x="0" y="0"/>
          <a:chExt cx="0" cy="0"/>
        </a:xfrm>
      </p:grpSpPr>
      <p:sp>
        <p:nvSpPr>
          <p:cNvPr id="2" name="Circle"/>
          <p:cNvSpPr/>
          <p:nvPr/>
        </p:nvSpPr>
        <p:spPr>
          <a:xfrm>
            <a:off x="13814164" y="-3692836"/>
            <a:ext cx="15494003" cy="15494003"/>
          </a:xfrm>
          <a:prstGeom prst="ellipse">
            <a:avLst/>
          </a:prstGeom>
          <a:ln w="749300" cap="rnd">
            <a:solidFill>
              <a:srgbClr val="F0B73D">
                <a:alpha val="10916"/>
              </a:srgbClr>
            </a:solidFill>
            <a:custDash>
              <a:ds d="100000" sp="200000"/>
            </a:custDash>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 name="Circle"/>
          <p:cNvSpPr/>
          <p:nvPr/>
        </p:nvSpPr>
        <p:spPr>
          <a:xfrm>
            <a:off x="6974875" y="10687618"/>
            <a:ext cx="11391903" cy="11391903"/>
          </a:xfrm>
          <a:prstGeom prst="ellipse">
            <a:avLst/>
          </a:prstGeom>
          <a:ln w="25400">
            <a:solidFill>
              <a:srgbClr val="D1E1FB">
                <a:alpha val="18021"/>
              </a:srgbClr>
            </a:solidFill>
            <a:custDash>
              <a:ds d="600000" sp="600000"/>
            </a:custDash>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4" name="Circle"/>
          <p:cNvSpPr/>
          <p:nvPr/>
        </p:nvSpPr>
        <p:spPr>
          <a:xfrm>
            <a:off x="-1501310" y="-674201"/>
            <a:ext cx="18208747" cy="18208746"/>
          </a:xfrm>
          <a:prstGeom prst="ellipse">
            <a:avLst/>
          </a:prstGeom>
          <a:ln w="25400">
            <a:solidFill>
              <a:srgbClr val="D1E1FB">
                <a:alpha val="18021"/>
              </a:srgbClr>
            </a:solidFill>
            <a:custDash>
              <a:ds d="600000" sp="600000"/>
            </a:custDash>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5" name="Image" descr="Image"/>
          <p:cNvPicPr>
            <a:picLocks noChangeAspect="1"/>
          </p:cNvPicPr>
          <p:nvPr/>
        </p:nvPicPr>
        <p:blipFill>
          <a:blip r:embed="rId8">
            <a:alphaModFix amt="50463"/>
          </a:blip>
          <a:srcRect r="19025" b="17278"/>
          <a:stretch>
            <a:fillRect/>
          </a:stretch>
        </p:blipFill>
        <p:spPr>
          <a:xfrm>
            <a:off x="16993410" y="4860260"/>
            <a:ext cx="7390402" cy="8855608"/>
          </a:xfrm>
          <a:prstGeom prst="rect">
            <a:avLst/>
          </a:prstGeom>
          <a:ln w="12700">
            <a:miter lim="400000"/>
          </a:ln>
        </p:spPr>
      </p:pic>
      <p:pic>
        <p:nvPicPr>
          <p:cNvPr id="6" name="Image" descr="Image"/>
          <p:cNvPicPr>
            <a:picLocks noChangeAspect="1"/>
          </p:cNvPicPr>
          <p:nvPr/>
        </p:nvPicPr>
        <p:blipFill>
          <a:blip r:embed="rId9"/>
          <a:stretch>
            <a:fillRect/>
          </a:stretch>
        </p:blipFill>
        <p:spPr>
          <a:xfrm>
            <a:off x="635308" y="591943"/>
            <a:ext cx="7594601" cy="1842354"/>
          </a:xfrm>
          <a:prstGeom prst="rect">
            <a:avLst/>
          </a:prstGeom>
          <a:ln w="12700">
            <a:miter lim="400000"/>
          </a:ln>
        </p:spPr>
      </p:pic>
      <p:sp>
        <p:nvSpPr>
          <p:cNvPr id="7"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8"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9"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cpdonline.co.uk/knowledge-base/care/alternative-careers-for-healthcare-workers/"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en.wikipedia.org/wiki/Home_Office" TargetMode="External"/><Relationship Id="rId3" Type="http://schemas.openxmlformats.org/officeDocument/2006/relationships/image" Target="../media/image5.jpeg"/><Relationship Id="rId7" Type="http://schemas.openxmlformats.org/officeDocument/2006/relationships/hyperlink" Target="http://en.wikipedia.org/wiki/Malnutrition"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en.wikipedia.org/wiki/Multiple_organ_dysfunction_syndrome" TargetMode="External"/><Relationship Id="rId5" Type="http://schemas.openxmlformats.org/officeDocument/2006/relationships/hyperlink" Target="http://en.wikipedia.org/wiki/Hypothermia" TargetMode="External"/><Relationship Id="rId10" Type="http://schemas.openxmlformats.org/officeDocument/2006/relationships/image" Target="../media/image6.jpeg"/><Relationship Id="rId4" Type="http://schemas.openxmlformats.org/officeDocument/2006/relationships/hyperlink" Target="http://en.wikipedia.org/wiki/Unconsciousness" TargetMode="External"/><Relationship Id="rId9" Type="http://schemas.openxmlformats.org/officeDocument/2006/relationships/hyperlink" Target="http://en.wikipedia.org/wiki/Pathology"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le of trash on the floor&#10;&#10;Description automatically generated">
            <a:extLst>
              <a:ext uri="{FF2B5EF4-FFF2-40B4-BE49-F238E27FC236}">
                <a16:creationId xmlns:a16="http://schemas.microsoft.com/office/drawing/2014/main" id="{AEEE34FE-B061-4E8E-6B3E-82ADF75CFF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0"/>
            <a:ext cx="20574000" cy="13716000"/>
          </a:xfrm>
          <a:prstGeom prst="rect">
            <a:avLst/>
          </a:prstGeom>
        </p:spPr>
      </p:pic>
    </p:spTree>
    <p:extLst>
      <p:ext uri="{BB962C8B-B14F-4D97-AF65-F5344CB8AC3E}">
        <p14:creationId xmlns:p14="http://schemas.microsoft.com/office/powerpoint/2010/main" val="1522624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eiling with wires coming out of it&#10;&#10;Description automatically generated">
            <a:extLst>
              <a:ext uri="{FF2B5EF4-FFF2-40B4-BE49-F238E27FC236}">
                <a16:creationId xmlns:a16="http://schemas.microsoft.com/office/drawing/2014/main" id="{8340F617-3CE7-5DD0-A8F5-F705DC871B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500" y="0"/>
            <a:ext cx="10287000" cy="13716000"/>
          </a:xfrm>
          <a:prstGeom prst="rect">
            <a:avLst/>
          </a:prstGeom>
        </p:spPr>
      </p:pic>
    </p:spTree>
    <p:extLst>
      <p:ext uri="{BB962C8B-B14F-4D97-AF65-F5344CB8AC3E}">
        <p14:creationId xmlns:p14="http://schemas.microsoft.com/office/powerpoint/2010/main" val="1965679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AA0F-F0F7-2027-A609-4D1966730AB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D7BBE1-1889-E9C7-37A9-853BE823FBB9}"/>
              </a:ext>
            </a:extLst>
          </p:cNvPr>
          <p:cNvSpPr>
            <a:spLocks noGrp="1"/>
          </p:cNvSpPr>
          <p:nvPr>
            <p:ph type="body" sz="quarter" idx="21"/>
          </p:nvPr>
        </p:nvSpPr>
        <p:spPr>
          <a:xfrm>
            <a:off x="2876550" y="2076450"/>
            <a:ext cx="19335750" cy="1025922"/>
          </a:xfrm>
        </p:spPr>
        <p:txBody>
          <a:bodyPr/>
          <a:lstStyle/>
          <a:p>
            <a:pPr algn="ctr"/>
            <a:r>
              <a:rPr lang="en-GB" sz="6000" dirty="0">
                <a:solidFill>
                  <a:srgbClr val="FFC000"/>
                </a:solidFill>
              </a:rPr>
              <a:t>Voice of the child</a:t>
            </a:r>
          </a:p>
        </p:txBody>
      </p:sp>
      <p:sp>
        <p:nvSpPr>
          <p:cNvPr id="3" name="Text Placeholder 2">
            <a:extLst>
              <a:ext uri="{FF2B5EF4-FFF2-40B4-BE49-F238E27FC236}">
                <a16:creationId xmlns:a16="http://schemas.microsoft.com/office/drawing/2014/main" id="{B21F6D28-02D5-3801-21CF-2A2E1A429AD5}"/>
              </a:ext>
            </a:extLst>
          </p:cNvPr>
          <p:cNvSpPr>
            <a:spLocks noGrp="1"/>
          </p:cNvSpPr>
          <p:nvPr>
            <p:ph type="body" sz="quarter" idx="22"/>
          </p:nvPr>
        </p:nvSpPr>
        <p:spPr>
          <a:xfrm>
            <a:off x="1620000" y="3257550"/>
            <a:ext cx="21392400" cy="8720336"/>
          </a:xfrm>
        </p:spPr>
        <p:txBody>
          <a:bodyPr/>
          <a:lstStyle/>
          <a:p>
            <a:pPr>
              <a:defRPr/>
            </a:pPr>
            <a:r>
              <a:rPr lang="en-GB" dirty="0">
                <a:solidFill>
                  <a:srgbClr val="F0B73D"/>
                </a:solidFill>
              </a:rPr>
              <a:t>Children’s experiences, feelings, thoughts and comments – more than just what children say – refers to many other aspects of their presentation, behaviour and home environment.</a:t>
            </a:r>
          </a:p>
          <a:p>
            <a:pPr>
              <a:defRPr/>
            </a:pPr>
            <a:endParaRPr lang="en-GB" dirty="0">
              <a:solidFill>
                <a:srgbClr val="F0B73D"/>
              </a:solidFill>
            </a:endParaRPr>
          </a:p>
          <a:p>
            <a:pPr>
              <a:defRPr/>
            </a:pPr>
            <a:r>
              <a:rPr lang="en-GB" dirty="0">
                <a:solidFill>
                  <a:srgbClr val="F0B73D"/>
                </a:solidFill>
              </a:rPr>
              <a:t>Includes children who are too young to speak or less able to communicate effectively.</a:t>
            </a:r>
          </a:p>
          <a:p>
            <a:pPr>
              <a:defRPr/>
            </a:pPr>
            <a:endParaRPr lang="en-GB" dirty="0">
              <a:solidFill>
                <a:srgbClr val="F0B73D"/>
              </a:solidFill>
            </a:endParaRPr>
          </a:p>
          <a:p>
            <a:pPr>
              <a:defRPr/>
            </a:pPr>
            <a:r>
              <a:rPr lang="en-GB" dirty="0">
                <a:solidFill>
                  <a:srgbClr val="F0B73D"/>
                </a:solidFill>
              </a:rPr>
              <a:t>Police and other services with safeguarding responsibilities should consider the voice of the child before making any decisions that affect them.</a:t>
            </a:r>
          </a:p>
          <a:p>
            <a:pPr>
              <a:defRPr/>
            </a:pPr>
            <a:endParaRPr lang="en-GB" dirty="0">
              <a:solidFill>
                <a:srgbClr val="F0B73D"/>
              </a:solidFill>
            </a:endParaRPr>
          </a:p>
          <a:p>
            <a:pPr>
              <a:defRPr/>
            </a:pPr>
            <a:r>
              <a:rPr lang="en-GB" dirty="0">
                <a:solidFill>
                  <a:srgbClr val="F0B73D"/>
                </a:solidFill>
              </a:rPr>
              <a:t>Share with Social Care partners and use when assessing the signs of safety.  Enhances the multi-agency child safeguarding response</a:t>
            </a:r>
          </a:p>
          <a:p>
            <a:pPr>
              <a:defRPr/>
            </a:pPr>
            <a:endParaRPr lang="en-GB" dirty="0">
              <a:solidFill>
                <a:srgbClr val="F0B73D"/>
              </a:solidFill>
            </a:endParaRPr>
          </a:p>
          <a:p>
            <a:pPr>
              <a:defRPr/>
            </a:pPr>
            <a:endParaRPr lang="en-GB" dirty="0">
              <a:solidFill>
                <a:srgbClr val="F0B73D"/>
              </a:solidFill>
            </a:endParaRPr>
          </a:p>
        </p:txBody>
      </p:sp>
    </p:spTree>
    <p:extLst>
      <p:ext uri="{BB962C8B-B14F-4D97-AF65-F5344CB8AC3E}">
        <p14:creationId xmlns:p14="http://schemas.microsoft.com/office/powerpoint/2010/main" val="42772314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D1716-33FF-B978-5AE1-C1FB184244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494429-26A6-06FE-EAB4-C2F88D935244}"/>
              </a:ext>
            </a:extLst>
          </p:cNvPr>
          <p:cNvSpPr>
            <a:spLocks noGrp="1"/>
          </p:cNvSpPr>
          <p:nvPr>
            <p:ph type="title"/>
          </p:nvPr>
        </p:nvSpPr>
        <p:spPr>
          <a:xfrm>
            <a:off x="8877300" y="1390650"/>
            <a:ext cx="15182850" cy="2568041"/>
          </a:xfrm>
        </p:spPr>
        <p:txBody>
          <a:bodyPr>
            <a:normAutofit/>
          </a:bodyPr>
          <a:lstStyle/>
          <a:p>
            <a:r>
              <a:rPr lang="en-GB" sz="5400" kern="1200" spc="0" dirty="0">
                <a:solidFill>
                  <a:srgbClr val="FF0000"/>
                </a:solidFill>
                <a:latin typeface="Arial" panose="020B0604020202020204" pitchFamily="34" charset="0"/>
                <a:cs typeface="Arial" panose="020B0604020202020204" pitchFamily="34" charset="0"/>
              </a:rPr>
              <a:t>Issues in criminal investigations - neglect</a:t>
            </a:r>
            <a:br>
              <a:rPr lang="en-GB" kern="1200" spc="0" dirty="0">
                <a:solidFill>
                  <a:srgbClr val="FF0000"/>
                </a:solidFill>
                <a:latin typeface="Arial" panose="020B0604020202020204" pitchFamily="34" charset="0"/>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26DCFDD8-5160-5FD1-AE68-7E89FD93AA0D}"/>
              </a:ext>
            </a:extLst>
          </p:cNvPr>
          <p:cNvSpPr>
            <a:spLocks noGrp="1"/>
          </p:cNvSpPr>
          <p:nvPr>
            <p:ph idx="1"/>
          </p:nvPr>
        </p:nvSpPr>
        <p:spPr>
          <a:xfrm>
            <a:off x="1206500" y="2762250"/>
            <a:ext cx="21971000" cy="9742266"/>
          </a:xfrm>
        </p:spPr>
        <p:txBody>
          <a:bodyPr>
            <a:normAutofit fontScale="85000" lnSpcReduction="20000"/>
          </a:bodyPr>
          <a:lstStyle/>
          <a:p>
            <a:r>
              <a:rPr lang="en-GB" dirty="0">
                <a:solidFill>
                  <a:srgbClr val="FFC000"/>
                </a:solidFill>
              </a:rPr>
              <a:t>Evidence</a:t>
            </a:r>
            <a:r>
              <a:rPr lang="en-GB" dirty="0">
                <a:solidFill>
                  <a:srgbClr val="FFFF00"/>
                </a:solidFill>
              </a:rPr>
              <a:t> – </a:t>
            </a:r>
            <a:r>
              <a:rPr lang="en-GB" dirty="0">
                <a:solidFill>
                  <a:schemeClr val="bg1"/>
                </a:solidFill>
              </a:rPr>
              <a:t>quality and availability of evidence.  Neglect often lacks clear physical evidence.  Signs of neglect, such as malnutrition or poor hygiene, less obvious and more subjective.</a:t>
            </a:r>
          </a:p>
          <a:p>
            <a:r>
              <a:rPr lang="en-GB" dirty="0">
                <a:solidFill>
                  <a:srgbClr val="FFC000"/>
                </a:solidFill>
              </a:rPr>
              <a:t>Documentation</a:t>
            </a:r>
            <a:r>
              <a:rPr lang="en-GB" dirty="0">
                <a:solidFill>
                  <a:schemeClr val="bg1"/>
                </a:solidFill>
              </a:rPr>
              <a:t> – reliable documentation including medical records, school reports and social worker notes are crucial – but can be incomplete or inconsistent.</a:t>
            </a:r>
          </a:p>
          <a:p>
            <a:r>
              <a:rPr lang="en-GB" dirty="0">
                <a:solidFill>
                  <a:srgbClr val="FFC000"/>
                </a:solidFill>
              </a:rPr>
              <a:t>Witness testimonies </a:t>
            </a:r>
            <a:r>
              <a:rPr lang="en-GB" dirty="0">
                <a:solidFill>
                  <a:schemeClr val="bg1"/>
                </a:solidFill>
              </a:rPr>
              <a:t>– children as primary witnesses may struggle to articulate their experiences due to age, fear and trauma.  Reluctance of others to get involved. </a:t>
            </a:r>
          </a:p>
          <a:p>
            <a:r>
              <a:rPr lang="en-GB" dirty="0">
                <a:solidFill>
                  <a:srgbClr val="FFC000"/>
                </a:solidFill>
              </a:rPr>
              <a:t>Proving neglect </a:t>
            </a:r>
            <a:r>
              <a:rPr lang="en-GB" dirty="0">
                <a:solidFill>
                  <a:schemeClr val="bg1"/>
                </a:solidFill>
              </a:rPr>
              <a:t>– intentional or recklessness can be difficult – threshold for what constitutes significant harm and parent’s culpability can be hard to establish.</a:t>
            </a:r>
          </a:p>
          <a:p>
            <a:r>
              <a:rPr lang="en-GB" b="1" dirty="0">
                <a:solidFill>
                  <a:srgbClr val="FFC000"/>
                </a:solidFill>
              </a:rPr>
              <a:t>Long-term impact </a:t>
            </a:r>
            <a:r>
              <a:rPr lang="en-GB" dirty="0">
                <a:solidFill>
                  <a:schemeClr val="bg1"/>
                </a:solidFill>
              </a:rPr>
              <a:t>– demonstrating the long-term impact of neglect on a child’s well-being requires expert testimony and longitudinal evidence, which can be complex and resource-intensive</a:t>
            </a:r>
            <a:r>
              <a:rPr lang="en-GB" dirty="0"/>
              <a:t>.</a:t>
            </a:r>
          </a:p>
          <a:p>
            <a:r>
              <a:rPr lang="en-GB" sz="4400" dirty="0">
                <a:solidFill>
                  <a:schemeClr val="bg1"/>
                </a:solidFill>
              </a:rPr>
              <a:t> </a:t>
            </a:r>
            <a:r>
              <a:rPr lang="en-GB" b="1" dirty="0">
                <a:solidFill>
                  <a:srgbClr val="FFC000"/>
                </a:solidFill>
              </a:rPr>
              <a:t>Legal framework </a:t>
            </a:r>
            <a:r>
              <a:rPr lang="en-GB" dirty="0">
                <a:solidFill>
                  <a:schemeClr val="bg1"/>
                </a:solidFill>
              </a:rPr>
              <a:t>– the Children Act 1989 is the cornerstone for child welfare in the UK, defining neglect and the local authority’s role in intervention. However, its application can vary between local authorities</a:t>
            </a:r>
            <a:endParaRPr lang="en-GB" sz="4400" dirty="0">
              <a:solidFill>
                <a:schemeClr val="bg1"/>
              </a:solidFill>
            </a:endParaRPr>
          </a:p>
          <a:p>
            <a:endParaRPr lang="en-GB" dirty="0">
              <a:solidFill>
                <a:srgbClr val="FFFF00"/>
              </a:solidFill>
            </a:endParaRPr>
          </a:p>
        </p:txBody>
      </p:sp>
    </p:spTree>
    <p:extLst>
      <p:ext uri="{BB962C8B-B14F-4D97-AF65-F5344CB8AC3E}">
        <p14:creationId xmlns:p14="http://schemas.microsoft.com/office/powerpoint/2010/main" val="1796390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24D9B-D553-D314-7965-3D7A3B2A46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5BDA45-F1C8-F24C-541D-30D7B86CEBDD}"/>
              </a:ext>
            </a:extLst>
          </p:cNvPr>
          <p:cNvSpPr>
            <a:spLocks noGrp="1"/>
          </p:cNvSpPr>
          <p:nvPr>
            <p:ph type="title"/>
          </p:nvPr>
        </p:nvSpPr>
        <p:spPr>
          <a:xfrm>
            <a:off x="8877300" y="1390650"/>
            <a:ext cx="15182850" cy="2568041"/>
          </a:xfrm>
        </p:spPr>
        <p:txBody>
          <a:bodyPr>
            <a:normAutofit/>
          </a:bodyPr>
          <a:lstStyle/>
          <a:p>
            <a:r>
              <a:rPr lang="en-GB" sz="5400" kern="1200" spc="0" dirty="0">
                <a:solidFill>
                  <a:srgbClr val="FF0000"/>
                </a:solidFill>
                <a:latin typeface="Arial" panose="020B0604020202020204" pitchFamily="34" charset="0"/>
                <a:cs typeface="Arial" panose="020B0604020202020204" pitchFamily="34" charset="0"/>
              </a:rPr>
              <a:t>Issues in criminal investigations</a:t>
            </a:r>
            <a:br>
              <a:rPr lang="en-GB" kern="1200" spc="0" dirty="0">
                <a:solidFill>
                  <a:srgbClr val="FF0000"/>
                </a:solidFill>
                <a:latin typeface="Arial" panose="020B0604020202020204" pitchFamily="34" charset="0"/>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6D966385-3E87-A936-FE40-085C0E6A68E1}"/>
              </a:ext>
            </a:extLst>
          </p:cNvPr>
          <p:cNvSpPr>
            <a:spLocks noGrp="1"/>
          </p:cNvSpPr>
          <p:nvPr>
            <p:ph idx="1"/>
          </p:nvPr>
        </p:nvSpPr>
        <p:spPr>
          <a:xfrm>
            <a:off x="1206500" y="2674670"/>
            <a:ext cx="21971000" cy="9742266"/>
          </a:xfrm>
        </p:spPr>
        <p:txBody>
          <a:bodyPr>
            <a:normAutofit fontScale="92500"/>
          </a:bodyPr>
          <a:lstStyle/>
          <a:p>
            <a:r>
              <a:rPr lang="en-GB" sz="3900" b="1" dirty="0">
                <a:solidFill>
                  <a:srgbClr val="FFC000"/>
                </a:solidFill>
                <a:latin typeface="+mj-lt"/>
                <a:ea typeface="Calibri" panose="020F0502020204030204" pitchFamily="34" charset="0"/>
                <a:cs typeface="Calibri" panose="020F0502020204030204" pitchFamily="34" charset="0"/>
              </a:rPr>
              <a:t>Cross-border issues</a:t>
            </a:r>
            <a:r>
              <a:rPr lang="en-GB" sz="3900" dirty="0">
                <a:solidFill>
                  <a:srgbClr val="FFC000"/>
                </a:solidFill>
                <a:latin typeface="+mj-lt"/>
                <a:ea typeface="Calibri" panose="020F0502020204030204" pitchFamily="34" charset="0"/>
                <a:cs typeface="Calibri" panose="020F0502020204030204" pitchFamily="34" charset="0"/>
              </a:rPr>
              <a:t> </a:t>
            </a:r>
            <a:r>
              <a:rPr lang="en-GB" sz="3900" dirty="0">
                <a:solidFill>
                  <a:schemeClr val="bg1"/>
                </a:solidFill>
                <a:latin typeface="+mj-lt"/>
                <a:ea typeface="Calibri" panose="020F0502020204030204" pitchFamily="34" charset="0"/>
                <a:cs typeface="Calibri" panose="020F0502020204030204" pitchFamily="34" charset="0"/>
              </a:rPr>
              <a:t>– cases where families move across borders within the UK or internationally can cause complexities.</a:t>
            </a:r>
          </a:p>
          <a:p>
            <a:r>
              <a:rPr lang="en-GB" sz="3900" b="1" dirty="0">
                <a:solidFill>
                  <a:srgbClr val="FFC000"/>
                </a:solidFill>
                <a:latin typeface="+mj-lt"/>
                <a:ea typeface="Calibri" panose="020F0502020204030204" pitchFamily="34" charset="0"/>
                <a:cs typeface="Calibri" panose="020F0502020204030204" pitchFamily="34" charset="0"/>
              </a:rPr>
              <a:t>Resources and policies</a:t>
            </a:r>
            <a:r>
              <a:rPr lang="en-GB" sz="3900" dirty="0">
                <a:solidFill>
                  <a:srgbClr val="FFC000"/>
                </a:solidFill>
                <a:latin typeface="+mj-lt"/>
                <a:ea typeface="Calibri" panose="020F0502020204030204" pitchFamily="34" charset="0"/>
                <a:cs typeface="Calibri" panose="020F0502020204030204" pitchFamily="34" charset="0"/>
              </a:rPr>
              <a:t> </a:t>
            </a:r>
            <a:r>
              <a:rPr lang="en-GB" sz="3900" dirty="0">
                <a:solidFill>
                  <a:schemeClr val="bg1"/>
                </a:solidFill>
                <a:latin typeface="+mj-lt"/>
                <a:ea typeface="Calibri" panose="020F0502020204030204" pitchFamily="34" charset="0"/>
                <a:cs typeface="Calibri" panose="020F0502020204030204" pitchFamily="34" charset="0"/>
              </a:rPr>
              <a:t>– local authorities differ in resources, policies and thresholds for intervention, leading to inconsistent application of the law and varied levels of protection for children.</a:t>
            </a:r>
          </a:p>
          <a:p>
            <a:r>
              <a:rPr lang="en-GB" sz="3900" b="1" dirty="0">
                <a:solidFill>
                  <a:srgbClr val="FFC000"/>
                </a:solidFill>
                <a:latin typeface="+mj-lt"/>
                <a:ea typeface="Calibri" panose="020F0502020204030204" pitchFamily="34" charset="0"/>
                <a:cs typeface="Calibri" panose="020F0502020204030204" pitchFamily="34" charset="0"/>
              </a:rPr>
              <a:t>Fair trial</a:t>
            </a:r>
            <a:r>
              <a:rPr lang="en-GB" sz="3900" dirty="0">
                <a:solidFill>
                  <a:srgbClr val="FFC000"/>
                </a:solidFill>
                <a:latin typeface="+mj-lt"/>
                <a:ea typeface="Calibri" panose="020F0502020204030204" pitchFamily="34" charset="0"/>
                <a:cs typeface="Calibri" panose="020F0502020204030204" pitchFamily="34" charset="0"/>
              </a:rPr>
              <a:t> </a:t>
            </a:r>
            <a:r>
              <a:rPr lang="en-GB" sz="3900" dirty="0">
                <a:solidFill>
                  <a:schemeClr val="bg1"/>
                </a:solidFill>
                <a:latin typeface="+mj-lt"/>
                <a:ea typeface="Calibri" panose="020F0502020204030204" pitchFamily="34" charset="0"/>
                <a:cs typeface="Calibri" panose="020F0502020204030204" pitchFamily="34" charset="0"/>
              </a:rPr>
              <a:t>– ensuring a fair trial for parents or guardians accused of neglect while protecting the child’s interests is a delicate balance. This includes the right to legal representation and the presumption of innocence.</a:t>
            </a:r>
          </a:p>
          <a:p>
            <a:r>
              <a:rPr lang="en-GB" sz="3900" b="1" dirty="0">
                <a:solidFill>
                  <a:srgbClr val="FFC000"/>
                </a:solidFill>
                <a:latin typeface="+mj-lt"/>
                <a:ea typeface="Calibri" panose="020F0502020204030204" pitchFamily="34" charset="0"/>
                <a:cs typeface="Calibri" panose="020F0502020204030204" pitchFamily="34" charset="0"/>
              </a:rPr>
              <a:t>Publicity and confidentiality</a:t>
            </a:r>
            <a:r>
              <a:rPr lang="en-GB" sz="3900" dirty="0">
                <a:solidFill>
                  <a:srgbClr val="FFC000"/>
                </a:solidFill>
                <a:latin typeface="+mj-lt"/>
                <a:ea typeface="Calibri" panose="020F0502020204030204" pitchFamily="34" charset="0"/>
                <a:cs typeface="Calibri" panose="020F0502020204030204" pitchFamily="34" charset="0"/>
              </a:rPr>
              <a:t> </a:t>
            </a:r>
            <a:r>
              <a:rPr lang="en-GB" sz="3900" dirty="0">
                <a:solidFill>
                  <a:schemeClr val="bg1"/>
                </a:solidFill>
                <a:latin typeface="+mj-lt"/>
                <a:ea typeface="Calibri" panose="020F0502020204030204" pitchFamily="34" charset="0"/>
                <a:cs typeface="Calibri" panose="020F0502020204030204" pitchFamily="34" charset="0"/>
              </a:rPr>
              <a:t>– child neglect cases often involve sensitive information. Maintaining the confidentiality of the child while ensuring transparency in the legal process is challenging.</a:t>
            </a:r>
          </a:p>
          <a:p>
            <a:r>
              <a:rPr lang="en-GB" sz="3900" b="1" dirty="0">
                <a:solidFill>
                  <a:srgbClr val="FFC000"/>
                </a:solidFill>
                <a:latin typeface="+mj-lt"/>
                <a:ea typeface="Calibri" panose="020F0502020204030204" pitchFamily="34" charset="0"/>
                <a:cs typeface="Calibri" panose="020F0502020204030204" pitchFamily="34" charset="0"/>
              </a:rPr>
              <a:t>Child’s rights and welfare</a:t>
            </a:r>
            <a:r>
              <a:rPr lang="en-GB" sz="3900" dirty="0">
                <a:solidFill>
                  <a:srgbClr val="FFC000"/>
                </a:solidFill>
                <a:latin typeface="+mj-lt"/>
                <a:ea typeface="Calibri" panose="020F0502020204030204" pitchFamily="34" charset="0"/>
                <a:cs typeface="Calibri" panose="020F0502020204030204" pitchFamily="34" charset="0"/>
              </a:rPr>
              <a:t> </a:t>
            </a:r>
            <a:r>
              <a:rPr lang="en-GB" sz="3900" dirty="0">
                <a:solidFill>
                  <a:schemeClr val="bg1"/>
                </a:solidFill>
                <a:latin typeface="+mj-lt"/>
                <a:ea typeface="Calibri" panose="020F0502020204030204" pitchFamily="34" charset="0"/>
                <a:cs typeface="Calibri" panose="020F0502020204030204" pitchFamily="34" charset="0"/>
              </a:rPr>
              <a:t>– legal proceedings must prioritise the child’s best interests, which can sometimes conflict with the due process rights of the parents.</a:t>
            </a:r>
          </a:p>
          <a:p>
            <a:r>
              <a:rPr lang="en-GB" sz="3900" b="1" dirty="0">
                <a:solidFill>
                  <a:srgbClr val="FFC000"/>
                </a:solidFill>
                <a:latin typeface="+mj-lt"/>
                <a:ea typeface="Calibri" panose="020F0502020204030204" pitchFamily="34" charset="0"/>
                <a:cs typeface="Calibri" panose="020F0502020204030204" pitchFamily="34" charset="0"/>
              </a:rPr>
              <a:t>Participation in proceedings</a:t>
            </a:r>
            <a:r>
              <a:rPr lang="en-GB" sz="3900" dirty="0">
                <a:solidFill>
                  <a:srgbClr val="FFC000"/>
                </a:solidFill>
                <a:latin typeface="+mj-lt"/>
                <a:ea typeface="Calibri" panose="020F0502020204030204" pitchFamily="34" charset="0"/>
                <a:cs typeface="Calibri" panose="020F0502020204030204" pitchFamily="34" charset="0"/>
              </a:rPr>
              <a:t> </a:t>
            </a:r>
            <a:r>
              <a:rPr lang="en-GB" sz="3900" dirty="0">
                <a:solidFill>
                  <a:schemeClr val="bg1"/>
                </a:solidFill>
                <a:latin typeface="+mj-lt"/>
                <a:ea typeface="Calibri" panose="020F0502020204030204" pitchFamily="34" charset="0"/>
                <a:cs typeface="Calibri" panose="020F0502020204030204" pitchFamily="34" charset="0"/>
              </a:rPr>
              <a:t>– ensuring that children’s voices are heard in legal proceedings, appropriate to their age and maturity, without causing additional trauma</a:t>
            </a:r>
          </a:p>
          <a:p>
            <a:endParaRPr lang="en-GB" dirty="0">
              <a:solidFill>
                <a:srgbClr val="FFFF00"/>
              </a:solidFill>
            </a:endParaRPr>
          </a:p>
        </p:txBody>
      </p:sp>
      <p:sp>
        <p:nvSpPr>
          <p:cNvPr id="5" name="TextBox 4">
            <a:extLst>
              <a:ext uri="{FF2B5EF4-FFF2-40B4-BE49-F238E27FC236}">
                <a16:creationId xmlns:a16="http://schemas.microsoft.com/office/drawing/2014/main" id="{55BAE29D-96BE-BC28-7A58-B2E7E17926AE}"/>
              </a:ext>
            </a:extLst>
          </p:cNvPr>
          <p:cNvSpPr txBox="1"/>
          <p:nvPr/>
        </p:nvSpPr>
        <p:spPr>
          <a:xfrm>
            <a:off x="6303818" y="8248334"/>
            <a:ext cx="15600218"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buFont typeface="Arial" panose="020B0604020202020204" pitchFamily="34" charset="0"/>
              <a:buChar char="•"/>
            </a:pPr>
            <a:r>
              <a:rPr lang="en-GB" b="1" i="0" dirty="0">
                <a:solidFill>
                  <a:srgbClr val="3A3A3A"/>
                </a:solidFill>
                <a:effectLst/>
                <a:latin typeface="Nunito" pitchFamily="2" charset="0"/>
              </a:rPr>
              <a:t>Child’s rights and welfare</a:t>
            </a:r>
            <a:r>
              <a:rPr lang="en-GB" b="0" i="0" dirty="0">
                <a:solidFill>
                  <a:srgbClr val="3A3A3A"/>
                </a:solidFill>
                <a:effectLst/>
                <a:latin typeface="Nunito" pitchFamily="2" charset="0"/>
              </a:rPr>
              <a:t> – legal proceedings must prioritise the child’s best interests, which can sometimes conflict with the due process rights of the parents.</a:t>
            </a:r>
          </a:p>
          <a:p>
            <a:pPr algn="l">
              <a:buFont typeface="Arial" panose="020B0604020202020204" pitchFamily="34" charset="0"/>
              <a:buChar char="•"/>
            </a:pPr>
            <a:r>
              <a:rPr lang="en-GB" b="1" i="0" dirty="0">
                <a:solidFill>
                  <a:srgbClr val="3A3A3A"/>
                </a:solidFill>
                <a:effectLst/>
                <a:latin typeface="Nunito" pitchFamily="2" charset="0"/>
              </a:rPr>
              <a:t>Participation in proceedings</a:t>
            </a:r>
            <a:r>
              <a:rPr lang="en-GB" b="0" i="0" dirty="0">
                <a:solidFill>
                  <a:srgbClr val="3A3A3A"/>
                </a:solidFill>
                <a:effectLst/>
                <a:latin typeface="Nunito" pitchFamily="2" charset="0"/>
              </a:rPr>
              <a:t> – ensuring that children’s voices are heard in legal proceedings, appropriate to their age and maturity, without causing additional trauma</a:t>
            </a:r>
          </a:p>
        </p:txBody>
      </p:sp>
    </p:spTree>
    <p:extLst>
      <p:ext uri="{BB962C8B-B14F-4D97-AF65-F5344CB8AC3E}">
        <p14:creationId xmlns:p14="http://schemas.microsoft.com/office/powerpoint/2010/main" val="509235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B6BD5-0D2F-75D0-13B9-F5A9120085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F4C23F-9140-F2E5-D697-B3988040855E}"/>
              </a:ext>
            </a:extLst>
          </p:cNvPr>
          <p:cNvSpPr>
            <a:spLocks noGrp="1"/>
          </p:cNvSpPr>
          <p:nvPr>
            <p:ph type="title"/>
          </p:nvPr>
        </p:nvSpPr>
        <p:spPr>
          <a:xfrm>
            <a:off x="8877300" y="1390650"/>
            <a:ext cx="15182850" cy="2568041"/>
          </a:xfrm>
        </p:spPr>
        <p:txBody>
          <a:bodyPr>
            <a:normAutofit/>
          </a:bodyPr>
          <a:lstStyle/>
          <a:p>
            <a:r>
              <a:rPr lang="en-GB" sz="5400" kern="1200" spc="0" dirty="0">
                <a:solidFill>
                  <a:srgbClr val="FF0000"/>
                </a:solidFill>
                <a:latin typeface="Arial" panose="020B0604020202020204" pitchFamily="34" charset="0"/>
                <a:cs typeface="Arial" panose="020B0604020202020204" pitchFamily="34" charset="0"/>
              </a:rPr>
              <a:t>Issues in criminal investigations</a:t>
            </a:r>
            <a:br>
              <a:rPr lang="en-GB" kern="1200" spc="0" dirty="0">
                <a:solidFill>
                  <a:srgbClr val="FF0000"/>
                </a:solidFill>
                <a:latin typeface="Arial" panose="020B0604020202020204" pitchFamily="34" charset="0"/>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8436B225-7AB8-BFE9-7C5F-DA0A23A9B12C}"/>
              </a:ext>
            </a:extLst>
          </p:cNvPr>
          <p:cNvSpPr>
            <a:spLocks noGrp="1"/>
          </p:cNvSpPr>
          <p:nvPr>
            <p:ph idx="1"/>
          </p:nvPr>
        </p:nvSpPr>
        <p:spPr>
          <a:xfrm>
            <a:off x="1206500" y="2674670"/>
            <a:ext cx="21971000" cy="9742266"/>
          </a:xfrm>
        </p:spPr>
        <p:txBody>
          <a:bodyPr>
            <a:normAutofit/>
          </a:bodyPr>
          <a:lstStyle/>
          <a:p>
            <a:r>
              <a:rPr lang="en-GB" sz="4400" b="1" dirty="0">
                <a:solidFill>
                  <a:srgbClr val="FFC000"/>
                </a:solidFill>
              </a:rPr>
              <a:t>Systemic challenges</a:t>
            </a:r>
            <a:r>
              <a:rPr lang="en-GB" sz="4400" dirty="0">
                <a:solidFill>
                  <a:srgbClr val="FFC000"/>
                </a:solidFill>
              </a:rPr>
              <a:t> </a:t>
            </a:r>
            <a:r>
              <a:rPr lang="en-GB" sz="4400" dirty="0">
                <a:solidFill>
                  <a:schemeClr val="bg1"/>
                </a:solidFill>
              </a:rPr>
              <a:t>– effective prosecution requires robust inter-agency cooperation, including children’s services, </a:t>
            </a:r>
            <a:r>
              <a:rPr lang="en-GB" sz="4400" dirty="0">
                <a:solidFill>
                  <a:schemeClr val="bg1"/>
                </a:solidFill>
                <a:hlinkClick r:id="rId2">
                  <a:extLst>
                    <a:ext uri="{A12FA001-AC4F-418D-AE19-62706E023703}">
                      <ahyp:hlinkClr xmlns:ahyp="http://schemas.microsoft.com/office/drawing/2018/hyperlinkcolor" val="tx"/>
                    </a:ext>
                  </a:extLst>
                </a:hlinkClick>
              </a:rPr>
              <a:t>healthcare professionals</a:t>
            </a:r>
            <a:r>
              <a:rPr lang="en-GB" sz="4400" dirty="0">
                <a:solidFill>
                  <a:schemeClr val="bg1"/>
                </a:solidFill>
              </a:rPr>
              <a:t>, education and police, which can be hampered by bureaucratic hurdles and communication issues.</a:t>
            </a:r>
          </a:p>
          <a:p>
            <a:r>
              <a:rPr lang="en-GB" sz="4400" b="1" dirty="0">
                <a:solidFill>
                  <a:srgbClr val="FFC000"/>
                </a:solidFill>
              </a:rPr>
              <a:t>Resource limitations</a:t>
            </a:r>
            <a:r>
              <a:rPr lang="en-GB" sz="4400" dirty="0">
                <a:solidFill>
                  <a:srgbClr val="FFC000"/>
                </a:solidFill>
              </a:rPr>
              <a:t> </a:t>
            </a:r>
            <a:r>
              <a:rPr lang="en-GB" sz="4400" dirty="0">
                <a:solidFill>
                  <a:schemeClr val="bg1"/>
                </a:solidFill>
              </a:rPr>
              <a:t>– overstretched social services and legal systems may struggle to provide the necessary support and intervention for neglected children.</a:t>
            </a:r>
          </a:p>
          <a:p>
            <a:r>
              <a:rPr lang="en-GB" sz="4400" b="1" dirty="0">
                <a:solidFill>
                  <a:srgbClr val="FFC000"/>
                </a:solidFill>
              </a:rPr>
              <a:t>Training and awareness</a:t>
            </a:r>
            <a:r>
              <a:rPr lang="en-GB" sz="4400" dirty="0">
                <a:solidFill>
                  <a:srgbClr val="FFC000"/>
                </a:solidFill>
              </a:rPr>
              <a:t> </a:t>
            </a:r>
            <a:r>
              <a:rPr lang="en-GB" sz="4400" dirty="0">
                <a:solidFill>
                  <a:schemeClr val="bg1"/>
                </a:solidFill>
              </a:rPr>
              <a:t>– judges, lawyers, social workers and police officers require specialised training in order to handle neglect cases sensitively and effectively.</a:t>
            </a:r>
          </a:p>
          <a:p>
            <a:r>
              <a:rPr lang="en-GB" sz="4400" b="1" dirty="0">
                <a:solidFill>
                  <a:srgbClr val="FFC000"/>
                </a:solidFill>
              </a:rPr>
              <a:t>Public awareness </a:t>
            </a:r>
            <a:r>
              <a:rPr lang="en-GB" sz="4400" dirty="0">
                <a:solidFill>
                  <a:schemeClr val="bg1"/>
                </a:solidFill>
              </a:rPr>
              <a:t>– greater public awareness and understanding of neglect can aid in early detection and reporting, but different attitudes towards parenting can influence perceptions of what constitutes neglect.</a:t>
            </a:r>
          </a:p>
          <a:p>
            <a:endParaRPr lang="en-GB" dirty="0">
              <a:solidFill>
                <a:srgbClr val="FFFF00"/>
              </a:solidFill>
            </a:endParaRPr>
          </a:p>
        </p:txBody>
      </p:sp>
    </p:spTree>
    <p:extLst>
      <p:ext uri="{BB962C8B-B14F-4D97-AF65-F5344CB8AC3E}">
        <p14:creationId xmlns:p14="http://schemas.microsoft.com/office/powerpoint/2010/main" val="375660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5A589-C9CC-6C0B-99C6-517CE6593C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1210EF-5963-D10C-556D-C744E0A70890}"/>
              </a:ext>
            </a:extLst>
          </p:cNvPr>
          <p:cNvSpPr>
            <a:spLocks noGrp="1"/>
          </p:cNvSpPr>
          <p:nvPr>
            <p:ph type="title"/>
          </p:nvPr>
        </p:nvSpPr>
        <p:spPr>
          <a:xfrm>
            <a:off x="8877300" y="1390650"/>
            <a:ext cx="15182850" cy="2568041"/>
          </a:xfrm>
        </p:spPr>
        <p:txBody>
          <a:bodyPr>
            <a:normAutofit/>
          </a:bodyPr>
          <a:lstStyle/>
          <a:p>
            <a:r>
              <a:rPr lang="en-GB" sz="5400" kern="1200" spc="0" dirty="0">
                <a:solidFill>
                  <a:srgbClr val="FF0000"/>
                </a:solidFill>
                <a:latin typeface="Arial" panose="020B0604020202020204" pitchFamily="34" charset="0"/>
                <a:cs typeface="Arial" panose="020B0604020202020204" pitchFamily="34" charset="0"/>
              </a:rPr>
              <a:t>Issues in criminal investigations</a:t>
            </a:r>
            <a:br>
              <a:rPr lang="en-GB" kern="1200" spc="0" dirty="0">
                <a:solidFill>
                  <a:srgbClr val="FF0000"/>
                </a:solidFill>
                <a:latin typeface="Arial" panose="020B0604020202020204" pitchFamily="34" charset="0"/>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06D8D95F-1066-D9F1-9A09-81CEAA141FDE}"/>
              </a:ext>
            </a:extLst>
          </p:cNvPr>
          <p:cNvSpPr>
            <a:spLocks noGrp="1"/>
          </p:cNvSpPr>
          <p:nvPr>
            <p:ph idx="1"/>
          </p:nvPr>
        </p:nvSpPr>
        <p:spPr>
          <a:xfrm>
            <a:off x="1206500" y="2674670"/>
            <a:ext cx="21971000" cy="9742266"/>
          </a:xfrm>
        </p:spPr>
        <p:txBody>
          <a:bodyPr>
            <a:normAutofit/>
          </a:bodyPr>
          <a:lstStyle/>
          <a:p>
            <a:pPr marL="0" indent="0">
              <a:buNone/>
            </a:pPr>
            <a:r>
              <a:rPr lang="en-GB" dirty="0">
                <a:solidFill>
                  <a:schemeClr val="bg1"/>
                </a:solidFill>
              </a:rPr>
              <a:t>Legal framework – comprehensive protections against child neglect, balancing need for safeguarding children with the rights of parents and guardians.</a:t>
            </a:r>
          </a:p>
          <a:p>
            <a:pPr marL="0" indent="0">
              <a:buNone/>
            </a:pPr>
            <a:r>
              <a:rPr lang="en-GB" dirty="0">
                <a:solidFill>
                  <a:schemeClr val="bg1"/>
                </a:solidFill>
              </a:rPr>
              <a:t>Children Act 1989 – outlines responsibilities of local authority and other professionals in preventing and addressing neglect.</a:t>
            </a:r>
          </a:p>
          <a:p>
            <a:pPr marL="0" indent="0">
              <a:buNone/>
            </a:pPr>
            <a:r>
              <a:rPr lang="en-GB" dirty="0">
                <a:solidFill>
                  <a:schemeClr val="bg1"/>
                </a:solidFill>
              </a:rPr>
              <a:t>The role of children’s services, healthcare providers and educational institutions is critical in early detection and intervention, supported by mandatory reporting requirements and multi-agency cooperation</a:t>
            </a:r>
          </a:p>
          <a:p>
            <a:pPr marL="0" indent="0">
              <a:buNone/>
            </a:pPr>
            <a:r>
              <a:rPr lang="en-GB" dirty="0">
                <a:solidFill>
                  <a:srgbClr val="FFFF00"/>
                </a:solidFill>
              </a:rPr>
              <a:t> </a:t>
            </a:r>
            <a:endParaRPr lang="en-GB" dirty="0">
              <a:solidFill>
                <a:schemeClr val="bg1"/>
              </a:solidFill>
            </a:endParaRPr>
          </a:p>
        </p:txBody>
      </p:sp>
    </p:spTree>
    <p:extLst>
      <p:ext uri="{BB962C8B-B14F-4D97-AF65-F5344CB8AC3E}">
        <p14:creationId xmlns:p14="http://schemas.microsoft.com/office/powerpoint/2010/main" val="2537379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21B4B-D944-6A0A-F685-ADEA83110C1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2F571E2-79EC-69B5-D917-381D3EFF93A9}"/>
              </a:ext>
            </a:extLst>
          </p:cNvPr>
          <p:cNvSpPr>
            <a:spLocks noGrp="1"/>
          </p:cNvSpPr>
          <p:nvPr>
            <p:ph type="body" sz="quarter" idx="21"/>
          </p:nvPr>
        </p:nvSpPr>
        <p:spPr>
          <a:xfrm>
            <a:off x="8439150" y="1733549"/>
            <a:ext cx="15163800" cy="3057247"/>
          </a:xfrm>
        </p:spPr>
        <p:txBody>
          <a:bodyPr/>
          <a:lstStyle/>
          <a:p>
            <a:r>
              <a:rPr lang="en-GB" sz="4800" dirty="0">
                <a:solidFill>
                  <a:srgbClr val="FFC000"/>
                </a:solidFill>
              </a:rPr>
              <a:t> Murders of Athur </a:t>
            </a:r>
            <a:r>
              <a:rPr lang="en-GB" sz="4800" dirty="0" err="1">
                <a:solidFill>
                  <a:srgbClr val="FFC000"/>
                </a:solidFill>
              </a:rPr>
              <a:t>Labinjo</a:t>
            </a:r>
            <a:r>
              <a:rPr lang="en-GB" sz="4800" dirty="0">
                <a:solidFill>
                  <a:srgbClr val="FFC000"/>
                </a:solidFill>
              </a:rPr>
              <a:t> Hughes and Star Hobson</a:t>
            </a:r>
          </a:p>
          <a:p>
            <a:endParaRPr lang="en-GB" sz="4800" dirty="0">
              <a:solidFill>
                <a:srgbClr val="FFC000"/>
              </a:solidFill>
            </a:endParaRPr>
          </a:p>
          <a:p>
            <a:endParaRPr lang="en-GB" sz="4800" dirty="0">
              <a:solidFill>
                <a:srgbClr val="FFC000"/>
              </a:solidFill>
            </a:endParaRPr>
          </a:p>
        </p:txBody>
      </p:sp>
      <p:sp>
        <p:nvSpPr>
          <p:cNvPr id="3" name="Text Placeholder 2">
            <a:extLst>
              <a:ext uri="{FF2B5EF4-FFF2-40B4-BE49-F238E27FC236}">
                <a16:creationId xmlns:a16="http://schemas.microsoft.com/office/drawing/2014/main" id="{00927BC3-3DC8-674E-CDF2-057570BF1C98}"/>
              </a:ext>
            </a:extLst>
          </p:cNvPr>
          <p:cNvSpPr>
            <a:spLocks noGrp="1"/>
          </p:cNvSpPr>
          <p:nvPr>
            <p:ph type="body" sz="quarter" idx="22"/>
          </p:nvPr>
        </p:nvSpPr>
        <p:spPr>
          <a:xfrm>
            <a:off x="1620000" y="3543300"/>
            <a:ext cx="21506700" cy="11859657"/>
          </a:xfrm>
        </p:spPr>
        <p:txBody>
          <a:bodyPr/>
          <a:lstStyle/>
          <a:p>
            <a:pPr marL="0" indent="0">
              <a:buNone/>
            </a:pPr>
            <a:r>
              <a:rPr lang="en-GB" sz="3600" dirty="0"/>
              <a:t>Core issues</a:t>
            </a:r>
          </a:p>
          <a:p>
            <a:pPr marL="0" indent="0">
              <a:buNone/>
            </a:pPr>
            <a:endParaRPr lang="en-GB" sz="3600" dirty="0"/>
          </a:p>
          <a:p>
            <a:pPr marL="0" indent="0">
              <a:buNone/>
            </a:pPr>
            <a:r>
              <a:rPr lang="en-GB" sz="3600" dirty="0"/>
              <a:t>• Weaknesses in information sharing and seeking within and between agencies. </a:t>
            </a:r>
          </a:p>
          <a:p>
            <a:pPr marL="0" indent="0">
              <a:buNone/>
            </a:pPr>
            <a:endParaRPr lang="en-GB" sz="3600" dirty="0"/>
          </a:p>
          <a:p>
            <a:pPr marL="0" indent="0">
              <a:buNone/>
            </a:pPr>
            <a:r>
              <a:rPr lang="en-GB" sz="3600" dirty="0"/>
              <a:t>• A lack of robust critical thinking and challenge within and between agencies, compounded by a failure to trigger statutory multi-agency child protection processes at key moments. </a:t>
            </a:r>
          </a:p>
          <a:p>
            <a:pPr marL="0" indent="0">
              <a:buNone/>
            </a:pPr>
            <a:endParaRPr lang="en-GB" sz="3600" dirty="0"/>
          </a:p>
          <a:p>
            <a:pPr marL="0" indent="0">
              <a:buNone/>
            </a:pPr>
            <a:r>
              <a:rPr lang="en-GB" sz="3600" dirty="0"/>
              <a:t>• A need for sharper specialist child protection skills and expertise, especially in relation to complex risk assessment and decision making, engaging reluctant parents, understanding the daily life of children and domestic abuse.</a:t>
            </a:r>
          </a:p>
          <a:p>
            <a:pPr marL="0" indent="0">
              <a:buNone/>
            </a:pPr>
            <a:endParaRPr lang="en-GB" sz="3600" dirty="0"/>
          </a:p>
          <a:p>
            <a:pPr marL="0" indent="0">
              <a:buNone/>
            </a:pPr>
            <a:r>
              <a:rPr lang="en-GB" sz="3600" dirty="0"/>
              <a:t> • Underpinning these issues is the need for leaders to have a powerful enabling impact on child protection practice, creating and protecting the organisational conditions needed to undertake this complex work.</a:t>
            </a:r>
          </a:p>
          <a:p>
            <a:endParaRPr lang="en-GB" sz="3600" dirty="0"/>
          </a:p>
          <a:p>
            <a:endParaRPr lang="en-GB" sz="3600" dirty="0"/>
          </a:p>
          <a:p>
            <a:endParaRPr lang="en-GB" sz="3600" dirty="0"/>
          </a:p>
          <a:p>
            <a:endParaRPr lang="en-GB" sz="3600" dirty="0"/>
          </a:p>
          <a:p>
            <a:endParaRPr lang="en-GB" dirty="0"/>
          </a:p>
          <a:p>
            <a:endParaRPr lang="en-GB" dirty="0"/>
          </a:p>
        </p:txBody>
      </p:sp>
    </p:spTree>
    <p:extLst>
      <p:ext uri="{BB962C8B-B14F-4D97-AF65-F5344CB8AC3E}">
        <p14:creationId xmlns:p14="http://schemas.microsoft.com/office/powerpoint/2010/main" val="427698476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0627B3-6464-AC4D-7C9A-AFD49886E449}"/>
              </a:ext>
            </a:extLst>
          </p:cNvPr>
          <p:cNvSpPr>
            <a:spLocks noGrp="1"/>
          </p:cNvSpPr>
          <p:nvPr>
            <p:ph type="body" sz="quarter" idx="21"/>
          </p:nvPr>
        </p:nvSpPr>
        <p:spPr>
          <a:xfrm>
            <a:off x="8439150" y="1733549"/>
            <a:ext cx="15163800" cy="952501"/>
          </a:xfrm>
        </p:spPr>
        <p:txBody>
          <a:bodyPr/>
          <a:lstStyle/>
          <a:p>
            <a:r>
              <a:rPr lang="en-GB" sz="4800" dirty="0">
                <a:solidFill>
                  <a:srgbClr val="FFC000"/>
                </a:solidFill>
              </a:rPr>
              <a:t>Information sharing – Working Together 2023</a:t>
            </a:r>
          </a:p>
          <a:p>
            <a:endParaRPr lang="en-GB" sz="4800" dirty="0">
              <a:solidFill>
                <a:srgbClr val="FFC000"/>
              </a:solidFill>
            </a:endParaRPr>
          </a:p>
        </p:txBody>
      </p:sp>
      <p:sp>
        <p:nvSpPr>
          <p:cNvPr id="3" name="Text Placeholder 2">
            <a:extLst>
              <a:ext uri="{FF2B5EF4-FFF2-40B4-BE49-F238E27FC236}">
                <a16:creationId xmlns:a16="http://schemas.microsoft.com/office/drawing/2014/main" id="{6C3EB3CD-D1ED-F84A-4780-365AAC3FF9C9}"/>
              </a:ext>
            </a:extLst>
          </p:cNvPr>
          <p:cNvSpPr>
            <a:spLocks noGrp="1"/>
          </p:cNvSpPr>
          <p:nvPr>
            <p:ph type="body" sz="quarter" idx="22"/>
          </p:nvPr>
        </p:nvSpPr>
        <p:spPr>
          <a:xfrm>
            <a:off x="1620000" y="3065822"/>
            <a:ext cx="21506700" cy="9951442"/>
          </a:xfrm>
        </p:spPr>
        <p:txBody>
          <a:bodyPr/>
          <a:lstStyle/>
          <a:p>
            <a:r>
              <a:rPr lang="en-GB" dirty="0"/>
              <a:t>NO single practitioner can have a full picture of a child’s needs and circumstances – need effective information sharing between agencies.</a:t>
            </a:r>
          </a:p>
          <a:p>
            <a:endParaRPr lang="en-GB" dirty="0"/>
          </a:p>
          <a:p>
            <a:r>
              <a:rPr lang="en-GB" dirty="0"/>
              <a:t>Rapid reviews and safeguarding practice reviews have highlighted missed opportunities to record, understand the significance of, and share information in a timely manner can have severe consequences for children.</a:t>
            </a:r>
          </a:p>
          <a:p>
            <a:endParaRPr lang="en-GB" dirty="0"/>
          </a:p>
          <a:p>
            <a:r>
              <a:rPr lang="en-GB" dirty="0"/>
              <a:t>Practitioners need to be proactive in sharing information as early as possible to help identify, assess and respond to concerns about the safety of children.</a:t>
            </a:r>
          </a:p>
          <a:p>
            <a:endParaRPr lang="en-GB" dirty="0"/>
          </a:p>
          <a:p>
            <a:r>
              <a:rPr lang="en-GB" dirty="0"/>
              <a:t>The Data Protection Act 2018 and UK General Data Protection Regulation (UK GDPR) supports the sharing of relevant information for the purposes of keeping children safe.</a:t>
            </a:r>
          </a:p>
          <a:p>
            <a:endParaRPr lang="en-GB" dirty="0"/>
          </a:p>
          <a:p>
            <a:r>
              <a:rPr lang="en-GB" dirty="0"/>
              <a:t>Fears about sharing information must not be allowed to stand in the way of safeguarding and promoting the welfare of children.</a:t>
            </a:r>
          </a:p>
        </p:txBody>
      </p:sp>
    </p:spTree>
    <p:extLst>
      <p:ext uri="{BB962C8B-B14F-4D97-AF65-F5344CB8AC3E}">
        <p14:creationId xmlns:p14="http://schemas.microsoft.com/office/powerpoint/2010/main" val="6211947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9302C-0016-02E4-0E01-D3CBAEBA6D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D1DAA77-CFE9-42D0-D718-4EF17F87CDA7}"/>
              </a:ext>
            </a:extLst>
          </p:cNvPr>
          <p:cNvSpPr>
            <a:spLocks noGrp="1"/>
          </p:cNvSpPr>
          <p:nvPr>
            <p:ph type="body" sz="quarter" idx="21"/>
          </p:nvPr>
        </p:nvSpPr>
        <p:spPr>
          <a:xfrm>
            <a:off x="8439150" y="1733549"/>
            <a:ext cx="15163800" cy="841256"/>
          </a:xfrm>
        </p:spPr>
        <p:txBody>
          <a:bodyPr/>
          <a:lstStyle/>
          <a:p>
            <a:r>
              <a:rPr lang="en-GB" sz="4800" dirty="0">
                <a:solidFill>
                  <a:srgbClr val="FFC000"/>
                </a:solidFill>
              </a:rPr>
              <a:t> Parental Contact – change in Law</a:t>
            </a:r>
          </a:p>
        </p:txBody>
      </p:sp>
      <p:sp>
        <p:nvSpPr>
          <p:cNvPr id="3" name="Text Placeholder 2">
            <a:extLst>
              <a:ext uri="{FF2B5EF4-FFF2-40B4-BE49-F238E27FC236}">
                <a16:creationId xmlns:a16="http://schemas.microsoft.com/office/drawing/2014/main" id="{975C8E90-726E-73A4-14F2-FFC44E9CE38E}"/>
              </a:ext>
            </a:extLst>
          </p:cNvPr>
          <p:cNvSpPr>
            <a:spLocks noGrp="1"/>
          </p:cNvSpPr>
          <p:nvPr>
            <p:ph type="body" sz="quarter" idx="22"/>
          </p:nvPr>
        </p:nvSpPr>
        <p:spPr>
          <a:xfrm>
            <a:off x="1620000" y="3065822"/>
            <a:ext cx="21506700" cy="10566995"/>
          </a:xfrm>
        </p:spPr>
        <p:txBody>
          <a:bodyPr/>
          <a:lstStyle/>
          <a:p>
            <a:r>
              <a:rPr lang="en-GB" dirty="0"/>
              <a:t>The government will repeal the legal presumption of parental involvement in the family courts, a move that survivors of domestic abuse, children’s advocates, and frontline organisations have long called for.</a:t>
            </a:r>
          </a:p>
          <a:p>
            <a:endParaRPr lang="en-GB" dirty="0"/>
          </a:p>
          <a:p>
            <a:r>
              <a:rPr lang="en-GB" dirty="0"/>
              <a:t>This change comes after a thorough review found that the “no stone unturned” approach to promoting a child’s relationship with both parents has, in too many cases, resulted in unsafe decisions that risk the wellbeing and safety of both children and adult survivors.</a:t>
            </a:r>
          </a:p>
          <a:p>
            <a:endParaRPr lang="en-GB" dirty="0"/>
          </a:p>
          <a:p>
            <a:r>
              <a:rPr lang="en-GB" b="1" i="1" u="sng" dirty="0">
                <a:solidFill>
                  <a:srgbClr val="FF0000"/>
                </a:solidFill>
              </a:rPr>
              <a:t>Why This Change Matters</a:t>
            </a:r>
            <a:endParaRPr lang="en-GB" dirty="0">
              <a:solidFill>
                <a:srgbClr val="FF0000"/>
              </a:solidFill>
            </a:endParaRPr>
          </a:p>
          <a:p>
            <a:endParaRPr lang="en-GB" dirty="0"/>
          </a:p>
          <a:p>
            <a:r>
              <a:rPr lang="en-GB" dirty="0"/>
              <a:t>The presumption, introduced in 2014 through the Children and Families Act, instructed family courts to assume that a child’s welfare is best served by being involved with both parents, whether directly or indirectly, unless there was evidence that this would put the child at risk of harm.</a:t>
            </a:r>
          </a:p>
          <a:p>
            <a:endParaRPr lang="en-GB" dirty="0"/>
          </a:p>
          <a:p>
            <a:endParaRPr lang="en-GB" dirty="0"/>
          </a:p>
        </p:txBody>
      </p:sp>
    </p:spTree>
    <p:extLst>
      <p:ext uri="{BB962C8B-B14F-4D97-AF65-F5344CB8AC3E}">
        <p14:creationId xmlns:p14="http://schemas.microsoft.com/office/powerpoint/2010/main" val="366868435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AAA89D-513B-FA98-D5BE-FD915278E2A3}"/>
              </a:ext>
            </a:extLst>
          </p:cNvPr>
          <p:cNvSpPr>
            <a:spLocks noGrp="1"/>
          </p:cNvSpPr>
          <p:nvPr>
            <p:ph type="body" sz="quarter" idx="21"/>
          </p:nvPr>
        </p:nvSpPr>
        <p:spPr>
          <a:xfrm>
            <a:off x="1867650" y="2400300"/>
            <a:ext cx="18230100" cy="1219200"/>
          </a:xfrm>
        </p:spPr>
        <p:txBody>
          <a:bodyPr/>
          <a:lstStyle/>
          <a:p>
            <a:r>
              <a:rPr lang="en-GB" sz="7200" dirty="0">
                <a:solidFill>
                  <a:srgbClr val="FFC000"/>
                </a:solidFill>
              </a:rPr>
              <a:t>Section 17 &amp; Section 47 Children’s Act</a:t>
            </a:r>
          </a:p>
        </p:txBody>
      </p:sp>
      <p:sp>
        <p:nvSpPr>
          <p:cNvPr id="3" name="Text Placeholder 2">
            <a:extLst>
              <a:ext uri="{FF2B5EF4-FFF2-40B4-BE49-F238E27FC236}">
                <a16:creationId xmlns:a16="http://schemas.microsoft.com/office/drawing/2014/main" id="{7D1484FE-B205-2F1E-F6B0-AEBA667F8CA8}"/>
              </a:ext>
            </a:extLst>
          </p:cNvPr>
          <p:cNvSpPr>
            <a:spLocks noGrp="1"/>
          </p:cNvSpPr>
          <p:nvPr>
            <p:ph type="body" sz="quarter" idx="22"/>
          </p:nvPr>
        </p:nvSpPr>
        <p:spPr>
          <a:xfrm>
            <a:off x="1620000" y="4397186"/>
            <a:ext cx="17299185" cy="8239179"/>
          </a:xfrm>
        </p:spPr>
        <p:txBody>
          <a:bodyPr/>
          <a:lstStyle/>
          <a:p>
            <a:pPr>
              <a:lnSpc>
                <a:spcPct val="115000"/>
              </a:lnSpc>
              <a:spcAft>
                <a:spcPts val="800"/>
              </a:spcAft>
              <a:tabLst>
                <a:tab pos="457200" algn="l"/>
              </a:tabLst>
            </a:pPr>
            <a:r>
              <a:rPr lang="en-GB" sz="3600" b="1" kern="100" dirty="0">
                <a:effectLst/>
                <a:latin typeface="Aptos" panose="020B0004020202020204" pitchFamily="34" charset="0"/>
                <a:ea typeface="Aptos" panose="020B0004020202020204" pitchFamily="34" charset="0"/>
                <a:cs typeface="Times New Roman" panose="02020603050405020304" pitchFamily="18" charset="0"/>
              </a:rPr>
              <a:t> </a:t>
            </a:r>
            <a:r>
              <a:rPr lang="en-GB" sz="3600" b="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Section 17 of the Children Act 1989 Enquiry – Child in Need, single agency enquiry by Social Care.</a:t>
            </a:r>
            <a:endParaRPr lang="en-GB" sz="3600"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3600" b="1" i="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Example – Minor neglect or emotional abuse.  If a criminal offence has been committed Social Care must inform the Police for crime recording purposes, but not warrant a police investigation.</a:t>
            </a:r>
          </a:p>
          <a:p>
            <a:pPr>
              <a:lnSpc>
                <a:spcPct val="115000"/>
              </a:lnSpc>
              <a:spcAft>
                <a:spcPts val="800"/>
              </a:spcAft>
              <a:buNone/>
            </a:pPr>
            <a:endParaRPr lang="en-GB" sz="3600"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tabLst>
                <a:tab pos="457200" algn="l"/>
              </a:tabLst>
            </a:pPr>
            <a:r>
              <a:rPr lang="en-GB" sz="3600" b="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Section 47 of the Children Act 1989 Enquiry – Child is likely to be at risk of Significant Harm.  Joint enquiry by Police and Social Care.</a:t>
            </a:r>
            <a:endParaRPr lang="en-GB" sz="3600"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3600" b="1" i="1"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Example – referral comes into the MASH from a school where a child has an injury and disclosed the parents caused that injury.  Police lead on Criminal side Social Services on Safeguarding</a:t>
            </a:r>
            <a:endParaRPr lang="en-GB" sz="3600"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47513895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39B35-28BD-D6F9-BC7E-FB40E65E66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19C08E4-8AFA-C708-239D-55A4684AB1E4}"/>
              </a:ext>
            </a:extLst>
          </p:cNvPr>
          <p:cNvSpPr>
            <a:spLocks noGrp="1"/>
          </p:cNvSpPr>
          <p:nvPr>
            <p:ph type="body" sz="quarter" idx="21"/>
          </p:nvPr>
        </p:nvSpPr>
        <p:spPr>
          <a:xfrm>
            <a:off x="8439150" y="1733549"/>
            <a:ext cx="15163800" cy="841256"/>
          </a:xfrm>
        </p:spPr>
        <p:txBody>
          <a:bodyPr/>
          <a:lstStyle/>
          <a:p>
            <a:r>
              <a:rPr lang="en-GB" sz="4800" dirty="0">
                <a:solidFill>
                  <a:srgbClr val="FFC000"/>
                </a:solidFill>
              </a:rPr>
              <a:t> Parental Contact – change in Law</a:t>
            </a:r>
          </a:p>
        </p:txBody>
      </p:sp>
      <p:sp>
        <p:nvSpPr>
          <p:cNvPr id="3" name="Text Placeholder 2">
            <a:extLst>
              <a:ext uri="{FF2B5EF4-FFF2-40B4-BE49-F238E27FC236}">
                <a16:creationId xmlns:a16="http://schemas.microsoft.com/office/drawing/2014/main" id="{DDE76A8E-AB16-8C1D-079A-89F1C55F55F9}"/>
              </a:ext>
            </a:extLst>
          </p:cNvPr>
          <p:cNvSpPr>
            <a:spLocks noGrp="1"/>
          </p:cNvSpPr>
          <p:nvPr>
            <p:ph type="body" sz="quarter" idx="22"/>
          </p:nvPr>
        </p:nvSpPr>
        <p:spPr>
          <a:xfrm>
            <a:off x="1620000" y="3065823"/>
            <a:ext cx="21506700" cy="10135828"/>
          </a:xfrm>
        </p:spPr>
        <p:txBody>
          <a:bodyPr/>
          <a:lstStyle/>
          <a:p>
            <a:r>
              <a:rPr lang="en-GB" sz="3600" dirty="0"/>
              <a:t>But for years, survivors and professionals have warned that this presumption has often tipped the balance away from safety, reinforcing a “pro-contact” culture that overlooks or minimises the impact of domestic abuse. It has also made it harder for survivors to protect their children from harmful contact arrangements, often requiring them to prove a risk, even in the face of ongoing abuse.</a:t>
            </a:r>
          </a:p>
          <a:p>
            <a:endParaRPr lang="en-GB" sz="3600" dirty="0"/>
          </a:p>
          <a:p>
            <a:r>
              <a:rPr lang="en-GB" sz="3600" b="1" i="1" u="sng" dirty="0">
                <a:solidFill>
                  <a:srgbClr val="FF0000"/>
                </a:solidFill>
              </a:rPr>
              <a:t>What Happens Next?</a:t>
            </a:r>
            <a:endParaRPr lang="en-GB" sz="3600" dirty="0">
              <a:solidFill>
                <a:srgbClr val="FF0000"/>
              </a:solidFill>
            </a:endParaRPr>
          </a:p>
          <a:p>
            <a:r>
              <a:rPr lang="en-GB" sz="3600" dirty="0"/>
              <a:t> </a:t>
            </a:r>
          </a:p>
          <a:p>
            <a:r>
              <a:rPr lang="en-GB" sz="3600" dirty="0"/>
              <a:t>The Ministry of Justice has confirmed it will legislate to remove the presumption as soon as parliamentary time allows. This marks a critical step in shifting the culture of the family courts towards one where the child’s welfare and safety are truly paramount, not assumed, but assessed carefully and on a case-by-case basis.</a:t>
            </a:r>
          </a:p>
          <a:p>
            <a:endParaRPr lang="en-GB" sz="3600" dirty="0"/>
          </a:p>
          <a:p>
            <a:r>
              <a:rPr lang="en-GB" sz="3600" dirty="0"/>
              <a:t>Justice Minister Baroness Levitt rightly stated:</a:t>
            </a:r>
          </a:p>
          <a:p>
            <a:r>
              <a:rPr lang="en-GB" sz="3600" dirty="0"/>
              <a:t> </a:t>
            </a:r>
          </a:p>
          <a:p>
            <a:r>
              <a:rPr lang="en-GB" sz="3600" dirty="0"/>
              <a:t>“Being a parent is a privilege, not a right. The only right that matters is a child’s right to safety.”</a:t>
            </a:r>
          </a:p>
          <a:p>
            <a:r>
              <a:rPr lang="en-GB" dirty="0"/>
              <a:t> </a:t>
            </a:r>
          </a:p>
          <a:p>
            <a:endParaRPr lang="en-GB" sz="3600" dirty="0"/>
          </a:p>
          <a:p>
            <a:endParaRPr lang="en-GB" sz="3600" dirty="0"/>
          </a:p>
          <a:p>
            <a:endParaRPr lang="en-GB" sz="3600" dirty="0"/>
          </a:p>
          <a:p>
            <a:endParaRPr lang="en-GB" dirty="0"/>
          </a:p>
          <a:p>
            <a:endParaRPr lang="en-GB" dirty="0"/>
          </a:p>
        </p:txBody>
      </p:sp>
    </p:spTree>
    <p:extLst>
      <p:ext uri="{BB962C8B-B14F-4D97-AF65-F5344CB8AC3E}">
        <p14:creationId xmlns:p14="http://schemas.microsoft.com/office/powerpoint/2010/main" val="352246576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94E2D-26F3-4D8C-9FB6-9843EDC7292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3FD8B0B-991F-DF4C-C1DF-65C461124729}"/>
              </a:ext>
            </a:extLst>
          </p:cNvPr>
          <p:cNvSpPr>
            <a:spLocks noGrp="1"/>
          </p:cNvSpPr>
          <p:nvPr>
            <p:ph type="body" sz="quarter" idx="21"/>
          </p:nvPr>
        </p:nvSpPr>
        <p:spPr>
          <a:xfrm>
            <a:off x="9220200" y="1390651"/>
            <a:ext cx="13277850" cy="1333500"/>
          </a:xfrm>
        </p:spPr>
        <p:txBody>
          <a:bodyPr/>
          <a:lstStyle/>
          <a:p>
            <a:r>
              <a:rPr lang="en-GB" dirty="0">
                <a:solidFill>
                  <a:srgbClr val="FFC000"/>
                </a:solidFill>
              </a:rPr>
              <a:t>Domestic Abuse Act 2021</a:t>
            </a:r>
          </a:p>
        </p:txBody>
      </p:sp>
      <p:sp>
        <p:nvSpPr>
          <p:cNvPr id="3" name="Text Placeholder 2">
            <a:extLst>
              <a:ext uri="{FF2B5EF4-FFF2-40B4-BE49-F238E27FC236}">
                <a16:creationId xmlns:a16="http://schemas.microsoft.com/office/drawing/2014/main" id="{C76DC4E6-162C-C828-BE49-1EA0FD7931DF}"/>
              </a:ext>
            </a:extLst>
          </p:cNvPr>
          <p:cNvSpPr>
            <a:spLocks noGrp="1"/>
          </p:cNvSpPr>
          <p:nvPr>
            <p:ph type="body" sz="quarter" idx="22"/>
          </p:nvPr>
        </p:nvSpPr>
        <p:spPr>
          <a:xfrm>
            <a:off x="1620000" y="2724152"/>
            <a:ext cx="21849600" cy="10566995"/>
          </a:xfrm>
        </p:spPr>
        <p:txBody>
          <a:bodyPr/>
          <a:lstStyle/>
          <a:p>
            <a:r>
              <a:rPr lang="en-GB" dirty="0"/>
              <a:t>Recognises children as victims of domestic abuse in their own right, rather than just witnesses.</a:t>
            </a:r>
          </a:p>
          <a:p>
            <a:endParaRPr lang="en-GB" dirty="0"/>
          </a:p>
          <a:p>
            <a:r>
              <a:rPr lang="en-GB" dirty="0"/>
              <a:t>Significant step ensuring they receive the necessary support and protection.  </a:t>
            </a:r>
          </a:p>
          <a:p>
            <a:endParaRPr lang="en-GB" dirty="0"/>
          </a:p>
          <a:p>
            <a:r>
              <a:rPr lang="en-GB" dirty="0"/>
              <a:t>Legal recognition empathises the need for tailored interventions and support to address the unique needs of children affected by domestic abuse.</a:t>
            </a:r>
          </a:p>
          <a:p>
            <a:endParaRPr lang="en-GB" dirty="0"/>
          </a:p>
          <a:p>
            <a:r>
              <a:rPr lang="en-GB" dirty="0"/>
              <a:t>The effects of domestic abuse on children are profound and multifaceted, impacting their emotional, psychological, and physical health</a:t>
            </a:r>
          </a:p>
          <a:p>
            <a:endParaRPr lang="en-GB" dirty="0"/>
          </a:p>
          <a:p>
            <a:r>
              <a:rPr lang="en-GB" dirty="0"/>
              <a:t>By the time they start school, at least one child in every class will have been living with domestic abuse since they were born. 78% of these will experience direct abuse in the home.</a:t>
            </a:r>
          </a:p>
          <a:p>
            <a:endParaRPr lang="en-GB" dirty="0"/>
          </a:p>
          <a:p>
            <a:endParaRPr lang="en-GB" dirty="0"/>
          </a:p>
          <a:p>
            <a:endParaRPr lang="en-GB" dirty="0"/>
          </a:p>
        </p:txBody>
      </p:sp>
    </p:spTree>
    <p:extLst>
      <p:ext uri="{BB962C8B-B14F-4D97-AF65-F5344CB8AC3E}">
        <p14:creationId xmlns:p14="http://schemas.microsoft.com/office/powerpoint/2010/main" val="318563309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 descr="Image"/>
          <p:cNvPicPr>
            <a:picLocks noChangeAspect="1"/>
          </p:cNvPicPr>
          <p:nvPr/>
        </p:nvPicPr>
        <p:blipFill>
          <a:blip r:embed="rId2" cstate="screen">
            <a:alphaModFix amt="42941"/>
            <a:extLst>
              <a:ext uri="{28A0092B-C50C-407E-A947-70E740481C1C}">
                <a14:useLocalDpi xmlns:a14="http://schemas.microsoft.com/office/drawing/2010/main"/>
              </a:ext>
            </a:extLst>
          </a:blip>
          <a:srcRect/>
          <a:stretch>
            <a:fillRect/>
          </a:stretch>
        </p:blipFill>
        <p:spPr>
          <a:xfrm>
            <a:off x="0" y="-4364"/>
            <a:ext cx="24383812" cy="13716000"/>
          </a:xfrm>
          <a:prstGeom prst="rect">
            <a:avLst/>
          </a:prstGeom>
          <a:ln w="12700">
            <a:miter lim="400000"/>
          </a:ln>
        </p:spPr>
      </p:pic>
      <p:sp>
        <p:nvSpPr>
          <p:cNvPr id="2" name="TextBox 1">
            <a:extLst>
              <a:ext uri="{FF2B5EF4-FFF2-40B4-BE49-F238E27FC236}">
                <a16:creationId xmlns:a16="http://schemas.microsoft.com/office/drawing/2014/main" id="{7BF7ED20-536E-E9AE-560C-4CE1B2F48B73}"/>
              </a:ext>
            </a:extLst>
          </p:cNvPr>
          <p:cNvSpPr txBox="1"/>
          <p:nvPr/>
        </p:nvSpPr>
        <p:spPr>
          <a:xfrm>
            <a:off x="4105181" y="2045658"/>
            <a:ext cx="16173450" cy="7848302"/>
          </a:xfrm>
          <a:prstGeom prst="rect">
            <a:avLst/>
          </a:prstGeom>
          <a:noFill/>
        </p:spPr>
        <p:txBody>
          <a:bodyPr wrap="square" rtlCol="0">
            <a:spAutoFit/>
          </a:bodyPr>
          <a:lstStyle/>
          <a:p>
            <a:pPr algn="ctr"/>
            <a:endParaRPr lang="en-GB" sz="7200" dirty="0">
              <a:latin typeface="Montserrat Medium" panose="00000600000000000000" pitchFamily="2" charset="0"/>
            </a:endParaRPr>
          </a:p>
          <a:p>
            <a:pPr algn="ctr"/>
            <a:endParaRPr lang="en-GB" sz="7200" dirty="0">
              <a:latin typeface="Montserrat Medium" panose="00000600000000000000" pitchFamily="2" charset="0"/>
            </a:endParaRPr>
          </a:p>
          <a:p>
            <a:pPr algn="ctr"/>
            <a:r>
              <a:rPr lang="en-GB" sz="7200" b="1" u="sng" dirty="0">
                <a:solidFill>
                  <a:srgbClr val="FFC000"/>
                </a:solidFill>
                <a:effectLst>
                  <a:outerShdw blurRad="38100" dist="38100" dir="2700000" algn="tl">
                    <a:srgbClr val="000000">
                      <a:alpha val="43137"/>
                    </a:srgbClr>
                  </a:outerShdw>
                </a:effectLst>
                <a:latin typeface="Montserrat Medium" panose="00000600000000000000" pitchFamily="2" charset="0"/>
              </a:rPr>
              <a:t>ELP</a:t>
            </a:r>
          </a:p>
          <a:p>
            <a:pPr algn="ctr"/>
            <a:endParaRPr lang="en-GB" sz="7200" b="1" u="sng" dirty="0">
              <a:solidFill>
                <a:srgbClr val="FFC000"/>
              </a:solidFill>
              <a:effectLst>
                <a:outerShdw blurRad="38100" dist="38100" dir="2700000" algn="tl">
                  <a:srgbClr val="000000">
                    <a:alpha val="43137"/>
                  </a:srgbClr>
                </a:outerShdw>
              </a:effectLst>
              <a:latin typeface="Montserrat Medium" panose="00000600000000000000" pitchFamily="2" charset="0"/>
            </a:endParaRPr>
          </a:p>
          <a:p>
            <a:pPr algn="ctr"/>
            <a:r>
              <a:rPr lang="en-GB" sz="7200" b="1" u="sng" dirty="0">
                <a:solidFill>
                  <a:srgbClr val="FFC000"/>
                </a:solidFill>
                <a:effectLst>
                  <a:outerShdw blurRad="38100" dist="38100" dir="2700000" algn="tl">
                    <a:srgbClr val="000000">
                      <a:alpha val="43137"/>
                    </a:srgbClr>
                  </a:outerShdw>
                </a:effectLst>
                <a:latin typeface="Montserrat Medium" panose="00000600000000000000" pitchFamily="2" charset="0"/>
              </a:rPr>
              <a:t>EVIDENCE LED PROSECUTIONS </a:t>
            </a:r>
          </a:p>
          <a:p>
            <a:pPr algn="ctr"/>
            <a:endParaRPr lang="en-GB" sz="7200" b="1" u="sng" dirty="0">
              <a:effectLst>
                <a:outerShdw blurRad="38100" dist="38100" dir="2700000" algn="tl">
                  <a:srgbClr val="000000">
                    <a:alpha val="43137"/>
                  </a:srgbClr>
                </a:outerShdw>
              </a:effectLst>
              <a:latin typeface="Montserrat Medium" panose="00000600000000000000" pitchFamily="2" charset="0"/>
            </a:endParaRPr>
          </a:p>
          <a:p>
            <a:pPr algn="ctr"/>
            <a:endParaRPr lang="en-GB" sz="7200" b="1" u="sng" dirty="0">
              <a:effectLst>
                <a:outerShdw blurRad="38100" dist="38100" dir="2700000" algn="tl">
                  <a:srgbClr val="000000">
                    <a:alpha val="43137"/>
                  </a:srgbClr>
                </a:outerShdw>
              </a:effectLst>
              <a:latin typeface="Montserrat Medium" panose="00000600000000000000" pitchFamily="2" charset="0"/>
            </a:endParaRPr>
          </a:p>
        </p:txBody>
      </p:sp>
    </p:spTree>
    <p:extLst>
      <p:ext uri="{BB962C8B-B14F-4D97-AF65-F5344CB8AC3E}">
        <p14:creationId xmlns:p14="http://schemas.microsoft.com/office/powerpoint/2010/main" val="397150671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 descr="Image"/>
          <p:cNvPicPr>
            <a:picLocks noChangeAspect="1"/>
          </p:cNvPicPr>
          <p:nvPr/>
        </p:nvPicPr>
        <p:blipFill>
          <a:blip r:embed="rId2" cstate="screen">
            <a:alphaModFix amt="42941"/>
            <a:extLst>
              <a:ext uri="{28A0092B-C50C-407E-A947-70E740481C1C}">
                <a14:useLocalDpi xmlns:a14="http://schemas.microsoft.com/office/drawing/2010/main"/>
              </a:ext>
            </a:extLst>
          </a:blip>
          <a:srcRect/>
          <a:stretch>
            <a:fillRect/>
          </a:stretch>
        </p:blipFill>
        <p:spPr>
          <a:xfrm>
            <a:off x="0" y="-4364"/>
            <a:ext cx="24383812" cy="13716000"/>
          </a:xfrm>
          <a:prstGeom prst="rect">
            <a:avLst/>
          </a:prstGeom>
          <a:ln w="12700">
            <a:miter lim="400000"/>
          </a:ln>
        </p:spPr>
      </p:pic>
      <p:pic>
        <p:nvPicPr>
          <p:cNvPr id="10" name="Picture 9">
            <a:extLst>
              <a:ext uri="{FF2B5EF4-FFF2-40B4-BE49-F238E27FC236}">
                <a16:creationId xmlns:a16="http://schemas.microsoft.com/office/drawing/2014/main" id="{7B8643D3-9B24-5706-F940-B7BD874E81E6}"/>
              </a:ext>
            </a:extLst>
          </p:cNvPr>
          <p:cNvPicPr/>
          <p:nvPr/>
        </p:nvPicPr>
        <p:blipFill rotWithShape="1">
          <a:blip r:embed="rId3"/>
          <a:srcRect l="19474" t="26933" r="67040" b="49043"/>
          <a:stretch/>
        </p:blipFill>
        <p:spPr bwMode="auto">
          <a:xfrm>
            <a:off x="1039941" y="3310336"/>
            <a:ext cx="3486150" cy="354330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26FB3B74-4B07-46D5-830D-41A23FCABDCD}"/>
              </a:ext>
            </a:extLst>
          </p:cNvPr>
          <p:cNvSpPr txBox="1"/>
          <p:nvPr/>
        </p:nvSpPr>
        <p:spPr>
          <a:xfrm>
            <a:off x="973724" y="6918366"/>
            <a:ext cx="3268312" cy="1384995"/>
          </a:xfrm>
          <a:prstGeom prst="rect">
            <a:avLst/>
          </a:prstGeom>
          <a:noFill/>
        </p:spPr>
        <p:txBody>
          <a:bodyPr wrap="square" rtlCol="0">
            <a:spAutoFit/>
          </a:bodyPr>
          <a:lstStyle/>
          <a:p>
            <a:r>
              <a:rPr lang="en-GB" sz="2800" dirty="0"/>
              <a:t>- </a:t>
            </a:r>
            <a:r>
              <a:rPr lang="en-GB" sz="2800" dirty="0">
                <a:solidFill>
                  <a:schemeClr val="bg1"/>
                </a:solidFill>
                <a:latin typeface="Montserrat Medium" panose="00000600000000000000" pitchFamily="2" charset="0"/>
              </a:rPr>
              <a:t>Reconciliation  </a:t>
            </a:r>
          </a:p>
          <a:p>
            <a:r>
              <a:rPr lang="en-GB" sz="2800" dirty="0">
                <a:solidFill>
                  <a:schemeClr val="bg1"/>
                </a:solidFill>
                <a:latin typeface="Montserrat Medium" panose="00000600000000000000" pitchFamily="2" charset="0"/>
              </a:rPr>
              <a:t>- Remain in relationship </a:t>
            </a:r>
          </a:p>
        </p:txBody>
      </p:sp>
      <p:sp>
        <p:nvSpPr>
          <p:cNvPr id="6" name="Oval 5">
            <a:extLst>
              <a:ext uri="{FF2B5EF4-FFF2-40B4-BE49-F238E27FC236}">
                <a16:creationId xmlns:a16="http://schemas.microsoft.com/office/drawing/2014/main" id="{4034EDED-1BCD-F8B1-723C-445E1B442617}"/>
              </a:ext>
            </a:extLst>
          </p:cNvPr>
          <p:cNvSpPr/>
          <p:nvPr/>
        </p:nvSpPr>
        <p:spPr>
          <a:xfrm>
            <a:off x="9001133" y="4464798"/>
            <a:ext cx="6381734" cy="374575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4800" dirty="0">
                <a:latin typeface="Montserrat Medium" panose="00000600000000000000" pitchFamily="2" charset="0"/>
              </a:rPr>
              <a:t>Why our victims unsupportive or withdraw support</a:t>
            </a:r>
          </a:p>
        </p:txBody>
      </p:sp>
      <p:cxnSp>
        <p:nvCxnSpPr>
          <p:cNvPr id="12" name="Straight Arrow Connector 11">
            <a:extLst>
              <a:ext uri="{FF2B5EF4-FFF2-40B4-BE49-F238E27FC236}">
                <a16:creationId xmlns:a16="http://schemas.microsoft.com/office/drawing/2014/main" id="{3BF51173-B5CE-8ABD-69DB-FE563930CC25}"/>
              </a:ext>
            </a:extLst>
          </p:cNvPr>
          <p:cNvCxnSpPr>
            <a:cxnSpLocks/>
            <a:stCxn id="6" idx="2"/>
            <a:endCxn id="10" idx="3"/>
          </p:cNvCxnSpPr>
          <p:nvPr/>
        </p:nvCxnSpPr>
        <p:spPr>
          <a:xfrm flipH="1" flipV="1">
            <a:off x="4526091" y="5081986"/>
            <a:ext cx="4475042" cy="1255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12B18B8-0AD1-2699-1E61-A3AF1F2F8E49}"/>
              </a:ext>
            </a:extLst>
          </p:cNvPr>
          <p:cNvPicPr/>
          <p:nvPr/>
        </p:nvPicPr>
        <p:blipFill rotWithShape="1">
          <a:blip r:embed="rId3"/>
          <a:srcRect l="35029" t="27028" r="51656" b="49615"/>
          <a:stretch/>
        </p:blipFill>
        <p:spPr bwMode="auto">
          <a:xfrm>
            <a:off x="18999355" y="3654123"/>
            <a:ext cx="3298670" cy="3416434"/>
          </a:xfrm>
          <a:prstGeom prst="rect">
            <a:avLst/>
          </a:prstGeom>
          <a:ln>
            <a:noFill/>
          </a:ln>
          <a:extLst>
            <a:ext uri="{53640926-AAD7-44D8-BBD7-CCE9431645EC}">
              <a14:shadowObscured xmlns:a14="http://schemas.microsoft.com/office/drawing/2010/main"/>
            </a:ext>
          </a:extLst>
        </p:spPr>
      </p:pic>
      <p:sp>
        <p:nvSpPr>
          <p:cNvPr id="22" name="TextBox 21">
            <a:extLst>
              <a:ext uri="{FF2B5EF4-FFF2-40B4-BE49-F238E27FC236}">
                <a16:creationId xmlns:a16="http://schemas.microsoft.com/office/drawing/2014/main" id="{8C647CDD-3500-5D83-245C-FD6AE9DF6914}"/>
              </a:ext>
            </a:extLst>
          </p:cNvPr>
          <p:cNvSpPr txBox="1"/>
          <p:nvPr/>
        </p:nvSpPr>
        <p:spPr>
          <a:xfrm>
            <a:off x="18999355" y="7226143"/>
            <a:ext cx="4297014" cy="2677656"/>
          </a:xfrm>
          <a:prstGeom prst="rect">
            <a:avLst/>
          </a:prstGeom>
          <a:noFill/>
        </p:spPr>
        <p:txBody>
          <a:bodyPr wrap="square" rtlCol="0">
            <a:spAutoFit/>
          </a:bodyPr>
          <a:lstStyle/>
          <a:p>
            <a:r>
              <a:rPr lang="en-GB" sz="2800" dirty="0">
                <a:solidFill>
                  <a:schemeClr val="bg1"/>
                </a:solidFill>
              </a:rPr>
              <a:t>- </a:t>
            </a:r>
            <a:r>
              <a:rPr lang="en-GB" sz="2800" dirty="0">
                <a:solidFill>
                  <a:schemeClr val="bg1"/>
                </a:solidFill>
                <a:latin typeface="Montserrat Medium" panose="00000600000000000000" pitchFamily="2" charset="0"/>
              </a:rPr>
              <a:t>Family </a:t>
            </a:r>
          </a:p>
          <a:p>
            <a:r>
              <a:rPr lang="en-GB" sz="2800" dirty="0">
                <a:solidFill>
                  <a:schemeClr val="bg1"/>
                </a:solidFill>
                <a:latin typeface="Montserrat Medium" panose="00000600000000000000" pitchFamily="2" charset="0"/>
              </a:rPr>
              <a:t>- Friends </a:t>
            </a:r>
          </a:p>
          <a:p>
            <a:r>
              <a:rPr lang="en-GB" sz="2800" dirty="0">
                <a:solidFill>
                  <a:schemeClr val="bg1"/>
                </a:solidFill>
                <a:latin typeface="Montserrat Medium" panose="00000600000000000000" pitchFamily="2" charset="0"/>
              </a:rPr>
              <a:t>- Gang Members</a:t>
            </a:r>
          </a:p>
          <a:p>
            <a:r>
              <a:rPr lang="en-GB" sz="2800" dirty="0">
                <a:solidFill>
                  <a:schemeClr val="bg1"/>
                </a:solidFill>
                <a:latin typeface="Montserrat Medium" panose="00000600000000000000" pitchFamily="2" charset="0"/>
              </a:rPr>
              <a:t> - Further harm from suspect – in person/social media</a:t>
            </a:r>
          </a:p>
        </p:txBody>
      </p:sp>
      <p:cxnSp>
        <p:nvCxnSpPr>
          <p:cNvPr id="23" name="Straight Arrow Connector 22">
            <a:extLst>
              <a:ext uri="{FF2B5EF4-FFF2-40B4-BE49-F238E27FC236}">
                <a16:creationId xmlns:a16="http://schemas.microsoft.com/office/drawing/2014/main" id="{A5A40EFD-0FE9-0FE3-AEB2-EC207A6F0AA2}"/>
              </a:ext>
            </a:extLst>
          </p:cNvPr>
          <p:cNvCxnSpPr>
            <a:cxnSpLocks/>
            <a:stCxn id="6" idx="6"/>
            <a:endCxn id="20" idx="1"/>
          </p:cNvCxnSpPr>
          <p:nvPr/>
        </p:nvCxnSpPr>
        <p:spPr>
          <a:xfrm flipV="1">
            <a:off x="15382867" y="5362340"/>
            <a:ext cx="3616488" cy="975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635C83E3-4722-DD6F-7181-D9A3685A49C5}"/>
              </a:ext>
            </a:extLst>
          </p:cNvPr>
          <p:cNvPicPr/>
          <p:nvPr/>
        </p:nvPicPr>
        <p:blipFill rotWithShape="1">
          <a:blip r:embed="rId3"/>
          <a:srcRect l="50213" t="27028" r="35849" b="49802"/>
          <a:stretch/>
        </p:blipFill>
        <p:spPr bwMode="auto">
          <a:xfrm>
            <a:off x="8066905" y="8901334"/>
            <a:ext cx="3220930" cy="3168352"/>
          </a:xfrm>
          <a:prstGeom prst="rect">
            <a:avLst/>
          </a:prstGeom>
          <a:ln>
            <a:noFill/>
          </a:ln>
          <a:extLst>
            <a:ext uri="{53640926-AAD7-44D8-BBD7-CCE9431645EC}">
              <a14:shadowObscured xmlns:a14="http://schemas.microsoft.com/office/drawing/2010/main"/>
            </a:ext>
          </a:extLst>
        </p:spPr>
      </p:pic>
      <p:sp>
        <p:nvSpPr>
          <p:cNvPr id="30" name="TextBox 29">
            <a:extLst>
              <a:ext uri="{FF2B5EF4-FFF2-40B4-BE49-F238E27FC236}">
                <a16:creationId xmlns:a16="http://schemas.microsoft.com/office/drawing/2014/main" id="{A432B5B6-DEFB-C704-12D1-4C3CCE36339B}"/>
              </a:ext>
            </a:extLst>
          </p:cNvPr>
          <p:cNvSpPr txBox="1"/>
          <p:nvPr/>
        </p:nvSpPr>
        <p:spPr>
          <a:xfrm>
            <a:off x="11287835" y="9702570"/>
            <a:ext cx="6381734" cy="1815882"/>
          </a:xfrm>
          <a:prstGeom prst="rect">
            <a:avLst/>
          </a:prstGeom>
          <a:noFill/>
        </p:spPr>
        <p:txBody>
          <a:bodyPr wrap="square" rtlCol="0">
            <a:spAutoFit/>
          </a:bodyPr>
          <a:lstStyle/>
          <a:p>
            <a:r>
              <a:rPr lang="en-GB" sz="2800" dirty="0">
                <a:solidFill>
                  <a:schemeClr val="bg1"/>
                </a:solidFill>
                <a:latin typeface="Montserrat Medium" panose="00000600000000000000" pitchFamily="2" charset="0"/>
              </a:rPr>
              <a:t>- Community leaders/elders – shame and public humiliation </a:t>
            </a:r>
          </a:p>
          <a:p>
            <a:r>
              <a:rPr lang="en-GB" sz="2800" dirty="0">
                <a:solidFill>
                  <a:schemeClr val="bg1"/>
                </a:solidFill>
                <a:latin typeface="Montserrat Medium" panose="00000600000000000000" pitchFamily="2" charset="0"/>
              </a:rPr>
              <a:t>- Family and friends </a:t>
            </a:r>
          </a:p>
          <a:p>
            <a:r>
              <a:rPr lang="en-GB" sz="2800" dirty="0">
                <a:solidFill>
                  <a:schemeClr val="bg1"/>
                </a:solidFill>
                <a:latin typeface="Montserrat Medium" panose="00000600000000000000" pitchFamily="2" charset="0"/>
              </a:rPr>
              <a:t>- Pressure from suspect </a:t>
            </a:r>
          </a:p>
        </p:txBody>
      </p:sp>
      <p:cxnSp>
        <p:nvCxnSpPr>
          <p:cNvPr id="37" name="Straight Arrow Connector 36">
            <a:extLst>
              <a:ext uri="{FF2B5EF4-FFF2-40B4-BE49-F238E27FC236}">
                <a16:creationId xmlns:a16="http://schemas.microsoft.com/office/drawing/2014/main" id="{5C82F645-A7C8-2E66-2463-8CF7B88EB85E}"/>
              </a:ext>
            </a:extLst>
          </p:cNvPr>
          <p:cNvCxnSpPr>
            <a:cxnSpLocks/>
            <a:stCxn id="6" idx="4"/>
            <a:endCxn id="27" idx="0"/>
          </p:cNvCxnSpPr>
          <p:nvPr/>
        </p:nvCxnSpPr>
        <p:spPr>
          <a:xfrm flipH="1">
            <a:off x="9677370" y="8210550"/>
            <a:ext cx="2514630" cy="690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31DD84C5-96C7-0231-BC22-32E61BBCD5B5}"/>
              </a:ext>
            </a:extLst>
          </p:cNvPr>
          <p:cNvPicPr/>
          <p:nvPr/>
        </p:nvPicPr>
        <p:blipFill rotWithShape="1">
          <a:blip r:embed="rId3"/>
          <a:srcRect l="34634" t="53358" r="51824" b="22417"/>
          <a:stretch/>
        </p:blipFill>
        <p:spPr bwMode="auto">
          <a:xfrm>
            <a:off x="8425042" y="670896"/>
            <a:ext cx="3129492" cy="3312368"/>
          </a:xfrm>
          <a:prstGeom prst="rect">
            <a:avLst/>
          </a:prstGeom>
          <a:ln>
            <a:noFill/>
          </a:ln>
          <a:extLst>
            <a:ext uri="{53640926-AAD7-44D8-BBD7-CCE9431645EC}">
              <a14:shadowObscured xmlns:a14="http://schemas.microsoft.com/office/drawing/2010/main"/>
            </a:ext>
          </a:extLst>
        </p:spPr>
      </p:pic>
      <p:cxnSp>
        <p:nvCxnSpPr>
          <p:cNvPr id="41" name="Straight Arrow Connector 40">
            <a:extLst>
              <a:ext uri="{FF2B5EF4-FFF2-40B4-BE49-F238E27FC236}">
                <a16:creationId xmlns:a16="http://schemas.microsoft.com/office/drawing/2014/main" id="{3CAF15BA-8A02-4497-A515-9D2B21D24A8C}"/>
              </a:ext>
            </a:extLst>
          </p:cNvPr>
          <p:cNvCxnSpPr>
            <a:cxnSpLocks/>
            <a:stCxn id="6" idx="0"/>
            <a:endCxn id="40" idx="2"/>
          </p:cNvCxnSpPr>
          <p:nvPr/>
        </p:nvCxnSpPr>
        <p:spPr>
          <a:xfrm flipH="1" flipV="1">
            <a:off x="9989788" y="3983264"/>
            <a:ext cx="2202212" cy="481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AEBA983-2657-7C5F-B615-3429E5BBC355}"/>
              </a:ext>
            </a:extLst>
          </p:cNvPr>
          <p:cNvSpPr txBox="1"/>
          <p:nvPr/>
        </p:nvSpPr>
        <p:spPr>
          <a:xfrm>
            <a:off x="11287835" y="1322276"/>
            <a:ext cx="6686550" cy="1815882"/>
          </a:xfrm>
          <a:prstGeom prst="rect">
            <a:avLst/>
          </a:prstGeom>
          <a:noFill/>
        </p:spPr>
        <p:txBody>
          <a:bodyPr wrap="square" rtlCol="0">
            <a:spAutoFit/>
          </a:bodyPr>
          <a:lstStyle/>
          <a:p>
            <a:r>
              <a:rPr lang="en-GB" sz="2800" dirty="0"/>
              <a:t>- </a:t>
            </a:r>
            <a:r>
              <a:rPr lang="en-GB" sz="2800" dirty="0">
                <a:solidFill>
                  <a:schemeClr val="bg1"/>
                </a:solidFill>
                <a:latin typeface="Montserrat Medium" panose="00000600000000000000" pitchFamily="2" charset="0"/>
              </a:rPr>
              <a:t>Threats of removal from country </a:t>
            </a:r>
          </a:p>
          <a:p>
            <a:r>
              <a:rPr lang="en-GB" sz="2800" dirty="0">
                <a:solidFill>
                  <a:schemeClr val="bg1"/>
                </a:solidFill>
                <a:latin typeface="Montserrat Medium" panose="00000600000000000000" pitchFamily="2" charset="0"/>
              </a:rPr>
              <a:t>- Concern around victim/suspect VISA status</a:t>
            </a:r>
          </a:p>
          <a:p>
            <a:endParaRPr lang="en-GB" sz="2800" dirty="0"/>
          </a:p>
        </p:txBody>
      </p:sp>
    </p:spTree>
    <p:extLst>
      <p:ext uri="{BB962C8B-B14F-4D97-AF65-F5344CB8AC3E}">
        <p14:creationId xmlns:p14="http://schemas.microsoft.com/office/powerpoint/2010/main" val="3709473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2" grpId="0"/>
      <p:bldP spid="30" grpId="0"/>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 descr="Image"/>
          <p:cNvPicPr>
            <a:picLocks noChangeAspect="1"/>
          </p:cNvPicPr>
          <p:nvPr/>
        </p:nvPicPr>
        <p:blipFill>
          <a:blip r:embed="rId2" cstate="screen">
            <a:alphaModFix amt="42941"/>
            <a:extLst>
              <a:ext uri="{28A0092B-C50C-407E-A947-70E740481C1C}">
                <a14:useLocalDpi xmlns:a14="http://schemas.microsoft.com/office/drawing/2010/main"/>
              </a:ext>
            </a:extLst>
          </a:blip>
          <a:srcRect/>
          <a:stretch>
            <a:fillRect/>
          </a:stretch>
        </p:blipFill>
        <p:spPr>
          <a:xfrm>
            <a:off x="188" y="0"/>
            <a:ext cx="24383812" cy="13716000"/>
          </a:xfrm>
          <a:prstGeom prst="rect">
            <a:avLst/>
          </a:prstGeom>
          <a:ln w="12700">
            <a:miter lim="400000"/>
          </a:ln>
        </p:spPr>
      </p:pic>
      <p:sp>
        <p:nvSpPr>
          <p:cNvPr id="5" name="TextBox 4">
            <a:extLst>
              <a:ext uri="{FF2B5EF4-FFF2-40B4-BE49-F238E27FC236}">
                <a16:creationId xmlns:a16="http://schemas.microsoft.com/office/drawing/2014/main" id="{26FB3B74-4B07-46D5-830D-41A23FCABDCD}"/>
              </a:ext>
            </a:extLst>
          </p:cNvPr>
          <p:cNvSpPr txBox="1"/>
          <p:nvPr/>
        </p:nvSpPr>
        <p:spPr>
          <a:xfrm>
            <a:off x="1178988" y="6858001"/>
            <a:ext cx="4009140" cy="3539430"/>
          </a:xfrm>
          <a:prstGeom prst="rect">
            <a:avLst/>
          </a:prstGeom>
          <a:noFill/>
        </p:spPr>
        <p:txBody>
          <a:bodyPr wrap="square" rtlCol="0">
            <a:spAutoFit/>
          </a:bodyPr>
          <a:lstStyle/>
          <a:p>
            <a:r>
              <a:rPr lang="en-GB" sz="2800" dirty="0">
                <a:solidFill>
                  <a:schemeClr val="bg1"/>
                </a:solidFill>
                <a:latin typeface="Montserrat Medium" panose="00000600000000000000" pitchFamily="2" charset="0"/>
              </a:rPr>
              <a:t>- Removed/placed in care</a:t>
            </a:r>
          </a:p>
          <a:p>
            <a:r>
              <a:rPr lang="en-GB" sz="2800" dirty="0">
                <a:solidFill>
                  <a:schemeClr val="bg1"/>
                </a:solidFill>
                <a:latin typeface="Montserrat Medium" panose="00000600000000000000" pitchFamily="2" charset="0"/>
              </a:rPr>
              <a:t>- Difficulty in child contact</a:t>
            </a:r>
          </a:p>
          <a:p>
            <a:r>
              <a:rPr lang="en-GB" sz="2800" dirty="0">
                <a:solidFill>
                  <a:schemeClr val="bg1"/>
                </a:solidFill>
                <a:latin typeface="Montserrat Medium" panose="00000600000000000000" pitchFamily="2" charset="0"/>
              </a:rPr>
              <a:t>- Social services involvement </a:t>
            </a:r>
          </a:p>
          <a:p>
            <a:r>
              <a:rPr lang="en-GB" sz="2800" dirty="0">
                <a:solidFill>
                  <a:schemeClr val="bg1"/>
                </a:solidFill>
                <a:latin typeface="Montserrat Medium" panose="00000600000000000000" pitchFamily="2" charset="0"/>
              </a:rPr>
              <a:t>- Lose children – custody applications </a:t>
            </a:r>
          </a:p>
        </p:txBody>
      </p:sp>
      <p:sp>
        <p:nvSpPr>
          <p:cNvPr id="6" name="Oval 5">
            <a:extLst>
              <a:ext uri="{FF2B5EF4-FFF2-40B4-BE49-F238E27FC236}">
                <a16:creationId xmlns:a16="http://schemas.microsoft.com/office/drawing/2014/main" id="{4034EDED-1BCD-F8B1-723C-445E1B442617}"/>
              </a:ext>
            </a:extLst>
          </p:cNvPr>
          <p:cNvSpPr/>
          <p:nvPr/>
        </p:nvSpPr>
        <p:spPr>
          <a:xfrm>
            <a:off x="9001133" y="4725080"/>
            <a:ext cx="6381734" cy="363658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4800" dirty="0">
                <a:latin typeface="Montserrat Medium" panose="00000600000000000000" pitchFamily="2" charset="0"/>
              </a:rPr>
              <a:t>Why are victims unsupportive or withdraw support</a:t>
            </a:r>
          </a:p>
        </p:txBody>
      </p:sp>
      <p:cxnSp>
        <p:nvCxnSpPr>
          <p:cNvPr id="12" name="Straight Arrow Connector 11">
            <a:extLst>
              <a:ext uri="{FF2B5EF4-FFF2-40B4-BE49-F238E27FC236}">
                <a16:creationId xmlns:a16="http://schemas.microsoft.com/office/drawing/2014/main" id="{3BF51173-B5CE-8ABD-69DB-FE563930CC25}"/>
              </a:ext>
            </a:extLst>
          </p:cNvPr>
          <p:cNvCxnSpPr>
            <a:cxnSpLocks/>
            <a:stCxn id="6" idx="2"/>
            <a:endCxn id="24" idx="3"/>
          </p:cNvCxnSpPr>
          <p:nvPr/>
        </p:nvCxnSpPr>
        <p:spPr>
          <a:xfrm flipH="1" flipV="1">
            <a:off x="4509436" y="5170182"/>
            <a:ext cx="4491697" cy="1373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C647CDD-3500-5D83-245C-FD6AE9DF6914}"/>
              </a:ext>
            </a:extLst>
          </p:cNvPr>
          <p:cNvSpPr txBox="1"/>
          <p:nvPr/>
        </p:nvSpPr>
        <p:spPr>
          <a:xfrm>
            <a:off x="17823031" y="6754359"/>
            <a:ext cx="5594322" cy="4832092"/>
          </a:xfrm>
          <a:prstGeom prst="rect">
            <a:avLst/>
          </a:prstGeom>
          <a:noFill/>
        </p:spPr>
        <p:txBody>
          <a:bodyPr wrap="square" rtlCol="0">
            <a:spAutoFit/>
          </a:bodyPr>
          <a:lstStyle/>
          <a:p>
            <a:r>
              <a:rPr lang="en-GB" sz="2800" dirty="0">
                <a:solidFill>
                  <a:schemeClr val="bg1"/>
                </a:solidFill>
              </a:rPr>
              <a:t>- </a:t>
            </a:r>
            <a:r>
              <a:rPr lang="en-GB" sz="2800" dirty="0">
                <a:solidFill>
                  <a:schemeClr val="bg1"/>
                </a:solidFill>
                <a:latin typeface="Montserrat Medium" panose="00000600000000000000" pitchFamily="2" charset="0"/>
              </a:rPr>
              <a:t>Not being believed</a:t>
            </a:r>
          </a:p>
          <a:p>
            <a:r>
              <a:rPr lang="en-GB" sz="2800" dirty="0">
                <a:solidFill>
                  <a:schemeClr val="bg1"/>
                </a:solidFill>
                <a:latin typeface="Montserrat Medium" panose="00000600000000000000" pitchFamily="2" charset="0"/>
              </a:rPr>
              <a:t>- Being treated as suspect</a:t>
            </a:r>
          </a:p>
          <a:p>
            <a:r>
              <a:rPr lang="en-GB" sz="2800" dirty="0">
                <a:solidFill>
                  <a:schemeClr val="bg1"/>
                </a:solidFill>
                <a:latin typeface="Montserrat Medium" panose="00000600000000000000" pitchFamily="2" charset="0"/>
              </a:rPr>
              <a:t>- Lack of engagement </a:t>
            </a:r>
          </a:p>
          <a:p>
            <a:r>
              <a:rPr lang="en-GB" sz="2800" dirty="0">
                <a:solidFill>
                  <a:schemeClr val="bg1"/>
                </a:solidFill>
                <a:latin typeface="Montserrat Medium" panose="00000600000000000000" pitchFamily="2" charset="0"/>
              </a:rPr>
              <a:t>- CJ don’t understand issues (special measures)</a:t>
            </a:r>
          </a:p>
          <a:p>
            <a:r>
              <a:rPr lang="en-GB" sz="2800" dirty="0">
                <a:solidFill>
                  <a:schemeClr val="bg1"/>
                </a:solidFill>
                <a:latin typeface="Montserrat Medium" panose="00000600000000000000" pitchFamily="2" charset="0"/>
              </a:rPr>
              <a:t>- Personal information being revealed/sexual orientation disclosed </a:t>
            </a:r>
          </a:p>
          <a:p>
            <a:r>
              <a:rPr lang="en-GB" sz="2800" dirty="0">
                <a:solidFill>
                  <a:schemeClr val="bg1"/>
                </a:solidFill>
                <a:latin typeface="Montserrat Medium" panose="00000600000000000000" pitchFamily="2" charset="0"/>
              </a:rPr>
              <a:t>- No longer in relationship/does not wish to relive experience </a:t>
            </a:r>
          </a:p>
        </p:txBody>
      </p:sp>
      <p:cxnSp>
        <p:nvCxnSpPr>
          <p:cNvPr id="23" name="Straight Arrow Connector 22">
            <a:extLst>
              <a:ext uri="{FF2B5EF4-FFF2-40B4-BE49-F238E27FC236}">
                <a16:creationId xmlns:a16="http://schemas.microsoft.com/office/drawing/2014/main" id="{A5A40EFD-0FE9-0FE3-AEB2-EC207A6F0AA2}"/>
              </a:ext>
            </a:extLst>
          </p:cNvPr>
          <p:cNvCxnSpPr>
            <a:cxnSpLocks/>
            <a:stCxn id="6" idx="6"/>
            <a:endCxn id="26" idx="1"/>
          </p:cNvCxnSpPr>
          <p:nvPr/>
        </p:nvCxnSpPr>
        <p:spPr>
          <a:xfrm flipV="1">
            <a:off x="15382867" y="5098174"/>
            <a:ext cx="3824788" cy="1445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432B5B6-DEFB-C704-12D1-4C3CCE36339B}"/>
              </a:ext>
            </a:extLst>
          </p:cNvPr>
          <p:cNvSpPr txBox="1"/>
          <p:nvPr/>
        </p:nvSpPr>
        <p:spPr>
          <a:xfrm>
            <a:off x="10511533" y="9858155"/>
            <a:ext cx="6381734" cy="1815882"/>
          </a:xfrm>
          <a:prstGeom prst="rect">
            <a:avLst/>
          </a:prstGeom>
          <a:noFill/>
        </p:spPr>
        <p:txBody>
          <a:bodyPr wrap="square" rtlCol="0">
            <a:spAutoFit/>
          </a:bodyPr>
          <a:lstStyle/>
          <a:p>
            <a:pPr marL="571500" indent="-571500">
              <a:buFontTx/>
              <a:buChar char="-"/>
            </a:pPr>
            <a:r>
              <a:rPr lang="en-GB" sz="2800" dirty="0">
                <a:solidFill>
                  <a:schemeClr val="bg1"/>
                </a:solidFill>
                <a:latin typeface="Montserrat Medium" panose="00000600000000000000" pitchFamily="2" charset="0"/>
              </a:rPr>
              <a:t>Loss of finances </a:t>
            </a:r>
          </a:p>
          <a:p>
            <a:pPr marL="571500" indent="-571500">
              <a:buFontTx/>
              <a:buChar char="-"/>
            </a:pPr>
            <a:r>
              <a:rPr lang="en-GB" sz="2800" dirty="0">
                <a:solidFill>
                  <a:schemeClr val="bg1"/>
                </a:solidFill>
                <a:latin typeface="Montserrat Medium" panose="00000600000000000000" pitchFamily="2" charset="0"/>
              </a:rPr>
              <a:t>Refusal to pay</a:t>
            </a:r>
          </a:p>
          <a:p>
            <a:pPr marL="571500" indent="-571500">
              <a:buFontTx/>
              <a:buChar char="-"/>
            </a:pPr>
            <a:r>
              <a:rPr lang="en-GB" sz="2800" dirty="0">
                <a:solidFill>
                  <a:schemeClr val="bg1"/>
                </a:solidFill>
                <a:latin typeface="Montserrat Medium" panose="00000600000000000000" pitchFamily="2" charset="0"/>
              </a:rPr>
              <a:t>Benefits paid into suspect account </a:t>
            </a:r>
          </a:p>
        </p:txBody>
      </p:sp>
      <p:cxnSp>
        <p:nvCxnSpPr>
          <p:cNvPr id="37" name="Straight Arrow Connector 36">
            <a:extLst>
              <a:ext uri="{FF2B5EF4-FFF2-40B4-BE49-F238E27FC236}">
                <a16:creationId xmlns:a16="http://schemas.microsoft.com/office/drawing/2014/main" id="{5C82F645-A7C8-2E66-2463-8CF7B88EB85E}"/>
              </a:ext>
            </a:extLst>
          </p:cNvPr>
          <p:cNvCxnSpPr>
            <a:cxnSpLocks/>
            <a:stCxn id="6" idx="4"/>
          </p:cNvCxnSpPr>
          <p:nvPr/>
        </p:nvCxnSpPr>
        <p:spPr>
          <a:xfrm flipH="1">
            <a:off x="9964928" y="8361668"/>
            <a:ext cx="2227072" cy="424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CAF15BA-8A02-4497-A515-9D2B21D24A8C}"/>
              </a:ext>
            </a:extLst>
          </p:cNvPr>
          <p:cNvCxnSpPr>
            <a:cxnSpLocks/>
            <a:stCxn id="6" idx="0"/>
          </p:cNvCxnSpPr>
          <p:nvPr/>
        </p:nvCxnSpPr>
        <p:spPr>
          <a:xfrm flipH="1" flipV="1">
            <a:off x="10830319" y="3926738"/>
            <a:ext cx="1361681" cy="798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AEBA983-2657-7C5F-B615-3429E5BBC355}"/>
              </a:ext>
            </a:extLst>
          </p:cNvPr>
          <p:cNvSpPr txBox="1"/>
          <p:nvPr/>
        </p:nvSpPr>
        <p:spPr>
          <a:xfrm>
            <a:off x="10830318" y="1275398"/>
            <a:ext cx="8162531" cy="1384995"/>
          </a:xfrm>
          <a:prstGeom prst="rect">
            <a:avLst/>
          </a:prstGeom>
          <a:noFill/>
        </p:spPr>
        <p:txBody>
          <a:bodyPr wrap="square" rtlCol="0">
            <a:spAutoFit/>
          </a:bodyPr>
          <a:lstStyle/>
          <a:p>
            <a:r>
              <a:rPr lang="en-GB" sz="2800" dirty="0"/>
              <a:t>- </a:t>
            </a:r>
            <a:r>
              <a:rPr lang="en-GB" sz="2800" dirty="0">
                <a:solidFill>
                  <a:schemeClr val="bg1"/>
                </a:solidFill>
                <a:latin typeface="Montserrat Medium" panose="00000600000000000000" pitchFamily="2" charset="0"/>
              </a:rPr>
              <a:t>Victim will blame themselves </a:t>
            </a:r>
          </a:p>
          <a:p>
            <a:r>
              <a:rPr lang="en-GB" sz="2800" dirty="0">
                <a:solidFill>
                  <a:schemeClr val="bg1"/>
                </a:solidFill>
                <a:latin typeface="Montserrat Medium" panose="00000600000000000000" pitchFamily="2" charset="0"/>
              </a:rPr>
              <a:t>- Impact/Break up family  </a:t>
            </a:r>
          </a:p>
          <a:p>
            <a:endParaRPr lang="en-GB" sz="2800" dirty="0"/>
          </a:p>
        </p:txBody>
      </p:sp>
      <p:pic>
        <p:nvPicPr>
          <p:cNvPr id="24" name="Picture 23">
            <a:extLst>
              <a:ext uri="{FF2B5EF4-FFF2-40B4-BE49-F238E27FC236}">
                <a16:creationId xmlns:a16="http://schemas.microsoft.com/office/drawing/2014/main" id="{19F4CC74-488D-774B-7ED1-820BA8312D7C}"/>
              </a:ext>
            </a:extLst>
          </p:cNvPr>
          <p:cNvPicPr/>
          <p:nvPr/>
        </p:nvPicPr>
        <p:blipFill rotWithShape="1">
          <a:blip r:embed="rId3"/>
          <a:srcRect l="65566" t="27028" r="20892" b="49801"/>
          <a:stretch/>
        </p:blipFill>
        <p:spPr bwMode="auto">
          <a:xfrm>
            <a:off x="1379940" y="3586006"/>
            <a:ext cx="3129496" cy="3168352"/>
          </a:xfrm>
          <a:prstGeom prst="rect">
            <a:avLst/>
          </a:prstGeom>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ABCCBAD1-F452-B662-F8AB-8239CB176761}"/>
              </a:ext>
            </a:extLst>
          </p:cNvPr>
          <p:cNvPicPr/>
          <p:nvPr/>
        </p:nvPicPr>
        <p:blipFill rotWithShape="1">
          <a:blip r:embed="rId3"/>
          <a:srcRect l="19222" t="53358" r="67009" b="22417"/>
          <a:stretch/>
        </p:blipFill>
        <p:spPr bwMode="auto">
          <a:xfrm>
            <a:off x="8546972" y="1344055"/>
            <a:ext cx="3182070" cy="3312368"/>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048F5DDE-7443-3930-14B7-2E748B70196F}"/>
              </a:ext>
            </a:extLst>
          </p:cNvPr>
          <p:cNvPicPr/>
          <p:nvPr/>
        </p:nvPicPr>
        <p:blipFill rotWithShape="1">
          <a:blip r:embed="rId3"/>
          <a:srcRect l="50379" t="53358" r="35852" b="22417"/>
          <a:stretch/>
        </p:blipFill>
        <p:spPr bwMode="auto">
          <a:xfrm>
            <a:off x="19207655" y="3441990"/>
            <a:ext cx="3182070" cy="3312368"/>
          </a:xfrm>
          <a:prstGeom prst="rect">
            <a:avLst/>
          </a:prstGeom>
          <a:ln>
            <a:noFill/>
          </a:ln>
          <a:extLst>
            <a:ext uri="{53640926-AAD7-44D8-BBD7-CCE9431645EC}">
              <a14:shadowObscured xmlns:a14="http://schemas.microsoft.com/office/drawing/2010/main"/>
            </a:ext>
          </a:extLst>
        </p:spPr>
      </p:pic>
      <p:pic>
        <p:nvPicPr>
          <p:cNvPr id="31" name="Picture 30">
            <a:extLst>
              <a:ext uri="{FF2B5EF4-FFF2-40B4-BE49-F238E27FC236}">
                <a16:creationId xmlns:a16="http://schemas.microsoft.com/office/drawing/2014/main" id="{76F5077C-87AB-B099-4D89-6E3558C2241E}"/>
              </a:ext>
            </a:extLst>
          </p:cNvPr>
          <p:cNvPicPr/>
          <p:nvPr/>
        </p:nvPicPr>
        <p:blipFill rotWithShape="1">
          <a:blip r:embed="rId3"/>
          <a:srcRect l="65562" t="53358" r="20501" b="22417"/>
          <a:stretch/>
        </p:blipFill>
        <p:spPr bwMode="auto">
          <a:xfrm>
            <a:off x="7301145" y="8753826"/>
            <a:ext cx="3220930" cy="3312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59598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anim calcmode="lin" valueType="num">
                                      <p:cBhvr>
                                        <p:cTn id="62" dur="1000" fill="hold"/>
                                        <p:tgtEl>
                                          <p:spTgt spid="30"/>
                                        </p:tgtEl>
                                        <p:attrNameLst>
                                          <p:attrName>ppt_x</p:attrName>
                                        </p:attrNameLst>
                                      </p:cBhvr>
                                      <p:tavLst>
                                        <p:tav tm="0">
                                          <p:val>
                                            <p:strVal val="#ppt_x"/>
                                          </p:val>
                                        </p:tav>
                                        <p:tav tm="100000">
                                          <p:val>
                                            <p:strVal val="#ppt_x"/>
                                          </p:val>
                                        </p:tav>
                                      </p:tavLst>
                                    </p:anim>
                                    <p:anim calcmode="lin" valueType="num">
                                      <p:cBhvr>
                                        <p:cTn id="6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2" grpId="0"/>
      <p:bldP spid="30" grpId="0"/>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 descr="Image"/>
          <p:cNvPicPr>
            <a:picLocks noChangeAspect="1"/>
          </p:cNvPicPr>
          <p:nvPr/>
        </p:nvPicPr>
        <p:blipFill>
          <a:blip r:embed="rId2" cstate="screen">
            <a:alphaModFix amt="42941"/>
            <a:extLst>
              <a:ext uri="{28A0092B-C50C-407E-A947-70E740481C1C}">
                <a14:useLocalDpi xmlns:a14="http://schemas.microsoft.com/office/drawing/2010/main"/>
              </a:ext>
            </a:extLst>
          </a:blip>
          <a:srcRect/>
          <a:stretch>
            <a:fillRect/>
          </a:stretch>
        </p:blipFill>
        <p:spPr>
          <a:xfrm>
            <a:off x="0" y="-6586"/>
            <a:ext cx="24383812" cy="13716000"/>
          </a:xfrm>
          <a:prstGeom prst="rect">
            <a:avLst/>
          </a:prstGeom>
          <a:ln w="12700">
            <a:miter lim="400000"/>
          </a:ln>
        </p:spPr>
      </p:pic>
      <p:sp>
        <p:nvSpPr>
          <p:cNvPr id="7" name="TextBox 6">
            <a:extLst>
              <a:ext uri="{FF2B5EF4-FFF2-40B4-BE49-F238E27FC236}">
                <a16:creationId xmlns:a16="http://schemas.microsoft.com/office/drawing/2014/main" id="{5794E52D-67AC-6C03-B28D-AB0EF157C9C1}"/>
              </a:ext>
            </a:extLst>
          </p:cNvPr>
          <p:cNvSpPr txBox="1"/>
          <p:nvPr/>
        </p:nvSpPr>
        <p:spPr>
          <a:xfrm>
            <a:off x="2017644" y="6586"/>
            <a:ext cx="21604356" cy="16096714"/>
          </a:xfrm>
          <a:prstGeom prst="rect">
            <a:avLst/>
          </a:prstGeom>
          <a:noFill/>
        </p:spPr>
        <p:txBody>
          <a:bodyPr wrap="square" rtlCol="0">
            <a:spAutoFit/>
          </a:bodyPr>
          <a:lstStyle/>
          <a:p>
            <a:endParaRPr lang="en-GB" sz="4800" dirty="0">
              <a:solidFill>
                <a:schemeClr val="bg1"/>
              </a:solidFill>
              <a:latin typeface="Montserrat Medium" panose="00000600000000000000" pitchFamily="2" charset="0"/>
            </a:endParaRPr>
          </a:p>
          <a:p>
            <a:endParaRPr lang="en-GB" sz="3200" dirty="0">
              <a:solidFill>
                <a:schemeClr val="bg1"/>
              </a:solidFill>
              <a:latin typeface="Montserrat Medium" panose="00000600000000000000" pitchFamily="2" charset="0"/>
            </a:endParaRPr>
          </a:p>
          <a:p>
            <a:endParaRPr lang="en-GB" sz="3200" dirty="0">
              <a:solidFill>
                <a:schemeClr val="bg1"/>
              </a:solidFill>
              <a:latin typeface="Montserrat Medium" panose="00000600000000000000" pitchFamily="2" charset="0"/>
            </a:endParaRPr>
          </a:p>
          <a:p>
            <a:endParaRPr lang="en-GB" sz="3200" dirty="0">
              <a:solidFill>
                <a:schemeClr val="bg1"/>
              </a:solidFill>
              <a:latin typeface="Montserrat Medium" panose="00000600000000000000" pitchFamily="2" charset="0"/>
            </a:endParaRPr>
          </a:p>
          <a:p>
            <a:r>
              <a:rPr lang="en-GB" sz="3200" dirty="0">
                <a:solidFill>
                  <a:schemeClr val="bg1"/>
                </a:solidFill>
                <a:latin typeface="Montserrat Medium" panose="00000600000000000000" pitchFamily="2" charset="0"/>
              </a:rPr>
              <a:t>An evidence led prosecution relies on evidence other than that provided by the victim to a secure a conviction. This prosecution is likely to take place where the victim is unwilling to give evidence, and it is in the public interest to proceed.</a:t>
            </a:r>
          </a:p>
          <a:p>
            <a:endParaRPr lang="en-GB" sz="3200" dirty="0">
              <a:solidFill>
                <a:schemeClr val="bg1"/>
              </a:solidFill>
              <a:latin typeface="Montserrat Medium" panose="00000600000000000000" pitchFamily="2" charset="0"/>
            </a:endParaRPr>
          </a:p>
          <a:p>
            <a:endParaRPr lang="en-GB" sz="3200" dirty="0">
              <a:solidFill>
                <a:schemeClr val="bg1"/>
              </a:solidFill>
              <a:latin typeface="Montserrat Medium" panose="00000600000000000000" pitchFamily="2" charset="0"/>
            </a:endParaRPr>
          </a:p>
          <a:p>
            <a:endParaRPr lang="en-GB" sz="3200" dirty="0">
              <a:solidFill>
                <a:schemeClr val="bg1"/>
              </a:solidFill>
              <a:latin typeface="Montserrat Medium" panose="00000600000000000000" pitchFamily="2" charset="0"/>
            </a:endParaRPr>
          </a:p>
          <a:p>
            <a:endParaRPr lang="en-GB" sz="3200" dirty="0">
              <a:solidFill>
                <a:schemeClr val="bg1"/>
              </a:solidFill>
              <a:latin typeface="Montserrat Medium" panose="00000600000000000000" pitchFamily="2" charset="0"/>
            </a:endParaRPr>
          </a:p>
          <a:p>
            <a:endParaRPr lang="en-GB" sz="3200" dirty="0">
              <a:solidFill>
                <a:schemeClr val="bg1"/>
              </a:solidFill>
              <a:latin typeface="Montserrat Medium" panose="00000600000000000000" pitchFamily="2" charset="0"/>
            </a:endParaRPr>
          </a:p>
          <a:p>
            <a:endParaRPr lang="en-GB" sz="3200" dirty="0">
              <a:solidFill>
                <a:schemeClr val="bg1"/>
              </a:solidFill>
              <a:latin typeface="Montserrat Medium" panose="00000600000000000000" pitchFamily="2" charset="0"/>
            </a:endParaRPr>
          </a:p>
          <a:p>
            <a:endParaRPr lang="en-GB" sz="3200" dirty="0">
              <a:solidFill>
                <a:schemeClr val="bg1"/>
              </a:solidFill>
              <a:latin typeface="Montserrat Medium" panose="00000600000000000000" pitchFamily="2" charset="0"/>
            </a:endParaRPr>
          </a:p>
          <a:p>
            <a:endParaRPr lang="en-GB" sz="3200" dirty="0">
              <a:solidFill>
                <a:schemeClr val="bg1"/>
              </a:solidFill>
              <a:latin typeface="Montserrat Medium" panose="00000600000000000000" pitchFamily="2" charset="0"/>
            </a:endParaRPr>
          </a:p>
          <a:p>
            <a:pPr algn="ctr"/>
            <a:endParaRPr lang="en-GB" sz="3200" dirty="0">
              <a:solidFill>
                <a:schemeClr val="bg1"/>
              </a:solidFill>
              <a:latin typeface="Montserrat Medium" panose="00000600000000000000" pitchFamily="2" charset="0"/>
            </a:endParaRPr>
          </a:p>
          <a:p>
            <a:pPr algn="ctr"/>
            <a:endParaRPr lang="en-GB" sz="3200" b="1" u="sng" dirty="0">
              <a:solidFill>
                <a:schemeClr val="bg1"/>
              </a:solidFill>
              <a:latin typeface="Montserrat Medium" panose="00000600000000000000" pitchFamily="2" charset="0"/>
            </a:endParaRPr>
          </a:p>
          <a:p>
            <a:pPr algn="ctr"/>
            <a:endParaRPr lang="en-GB" sz="3200" b="1" u="sng" dirty="0">
              <a:solidFill>
                <a:schemeClr val="bg1"/>
              </a:solidFill>
              <a:latin typeface="Montserrat Medium" panose="00000600000000000000" pitchFamily="2" charset="0"/>
            </a:endParaRPr>
          </a:p>
          <a:p>
            <a:pPr algn="ctr"/>
            <a:endParaRPr lang="en-GB" sz="3200" b="1" u="sng" dirty="0">
              <a:solidFill>
                <a:schemeClr val="bg1"/>
              </a:solidFill>
              <a:latin typeface="Montserrat Medium" panose="00000600000000000000" pitchFamily="2" charset="0"/>
            </a:endParaRPr>
          </a:p>
          <a:p>
            <a:pPr algn="ctr"/>
            <a:r>
              <a:rPr lang="en-GB" sz="3200" b="1" u="sng" dirty="0">
                <a:solidFill>
                  <a:schemeClr val="bg1"/>
                </a:solidFill>
                <a:latin typeface="Montserrat Medium" panose="00000600000000000000" pitchFamily="2" charset="0"/>
              </a:rPr>
              <a:t>Res Gestae (things done)</a:t>
            </a:r>
          </a:p>
          <a:p>
            <a:r>
              <a:rPr lang="en-GB" sz="3200" dirty="0">
                <a:solidFill>
                  <a:schemeClr val="bg1"/>
                </a:solidFill>
                <a:latin typeface="Montserrat Medium" panose="00000600000000000000" pitchFamily="2" charset="0"/>
              </a:rPr>
              <a:t>- Statements made by the victim or a witness to a third party around the time the offence was allegedly committed and is so directly linked to the event that it’s unlikely it was distorted or concocted </a:t>
            </a:r>
          </a:p>
          <a:p>
            <a:r>
              <a:rPr lang="en-GB" sz="3200" dirty="0">
                <a:solidFill>
                  <a:schemeClr val="bg1"/>
                </a:solidFill>
                <a:latin typeface="Montserrat Medium" panose="00000600000000000000" pitchFamily="2" charset="0"/>
              </a:rPr>
              <a:t>- Evidence from 999 calls and/or comments made to Police Officers immediately after the event</a:t>
            </a:r>
          </a:p>
          <a:p>
            <a:r>
              <a:rPr lang="en-GB" sz="3200" dirty="0">
                <a:solidFill>
                  <a:schemeClr val="bg1"/>
                </a:solidFill>
                <a:latin typeface="Montserrat Medium" panose="00000600000000000000" pitchFamily="2" charset="0"/>
              </a:rPr>
              <a:t>- Such evidence is widely used in domestic violence prosecutions where a victim is unwilling to give evidence through fear or another reason, but it is in the public interest to prosecute</a:t>
            </a:r>
          </a:p>
          <a:p>
            <a:endParaRPr lang="en-GB" sz="3200" dirty="0">
              <a:solidFill>
                <a:schemeClr val="bg1"/>
              </a:solidFill>
              <a:latin typeface="Montserrat Medium" panose="00000600000000000000" pitchFamily="2" charset="0"/>
            </a:endParaRPr>
          </a:p>
          <a:p>
            <a:pPr algn="ctr"/>
            <a:endParaRPr lang="en-GB" sz="4800" b="1" u="sng" dirty="0">
              <a:latin typeface="Montserrat Medium" panose="00000600000000000000" pitchFamily="2" charset="0"/>
            </a:endParaRPr>
          </a:p>
          <a:p>
            <a:pPr algn="ctr"/>
            <a:endParaRPr lang="en-GB" sz="4800" dirty="0">
              <a:latin typeface="Montserrat Medium" panose="00000600000000000000" pitchFamily="2" charset="0"/>
            </a:endParaRPr>
          </a:p>
          <a:p>
            <a:endParaRPr lang="en-GB" sz="4800" dirty="0">
              <a:latin typeface="Montserrat Medium" panose="00000600000000000000" pitchFamily="2" charset="0"/>
            </a:endParaRPr>
          </a:p>
          <a:p>
            <a:endParaRPr lang="en-GB" sz="4800" dirty="0"/>
          </a:p>
        </p:txBody>
      </p:sp>
      <p:graphicFrame>
        <p:nvGraphicFramePr>
          <p:cNvPr id="8" name="Table 8">
            <a:extLst>
              <a:ext uri="{FF2B5EF4-FFF2-40B4-BE49-F238E27FC236}">
                <a16:creationId xmlns:a16="http://schemas.microsoft.com/office/drawing/2014/main" id="{7B9F12DA-F327-613A-47CD-E6FDBAE568C3}"/>
              </a:ext>
            </a:extLst>
          </p:cNvPr>
          <p:cNvGraphicFramePr>
            <a:graphicFrameLocks noGrp="1"/>
          </p:cNvGraphicFramePr>
          <p:nvPr>
            <p:extLst>
              <p:ext uri="{D42A27DB-BD31-4B8C-83A1-F6EECF244321}">
                <p14:modId xmlns:p14="http://schemas.microsoft.com/office/powerpoint/2010/main" val="830999444"/>
              </p:ext>
            </p:extLst>
          </p:nvPr>
        </p:nvGraphicFramePr>
        <p:xfrm>
          <a:off x="3517900" y="4019550"/>
          <a:ext cx="16236950" cy="5354682"/>
        </p:xfrm>
        <a:graphic>
          <a:graphicData uri="http://schemas.openxmlformats.org/drawingml/2006/table">
            <a:tbl>
              <a:tblPr firstRow="1" bandRow="1">
                <a:tableStyleId>{5C22544A-7EE6-4342-B048-85BDC9FD1C3A}</a:tableStyleId>
              </a:tblPr>
              <a:tblGrid>
                <a:gridCol w="8026400">
                  <a:extLst>
                    <a:ext uri="{9D8B030D-6E8A-4147-A177-3AD203B41FA5}">
                      <a16:colId xmlns:a16="http://schemas.microsoft.com/office/drawing/2014/main" val="631640434"/>
                    </a:ext>
                  </a:extLst>
                </a:gridCol>
                <a:gridCol w="8210550">
                  <a:extLst>
                    <a:ext uri="{9D8B030D-6E8A-4147-A177-3AD203B41FA5}">
                      <a16:colId xmlns:a16="http://schemas.microsoft.com/office/drawing/2014/main" val="2837290111"/>
                    </a:ext>
                  </a:extLst>
                </a:gridCol>
              </a:tblGrid>
              <a:tr h="699407">
                <a:tc>
                  <a:txBody>
                    <a:bodyPr/>
                    <a:lstStyle/>
                    <a:p>
                      <a:pPr algn="ctr"/>
                      <a:r>
                        <a:rPr lang="en-GB" sz="3200" u="sng" dirty="0">
                          <a:solidFill>
                            <a:srgbClr val="FF0000"/>
                          </a:solidFill>
                          <a:latin typeface="Montserrat Medium" panose="00000600000000000000" pitchFamily="2" charset="0"/>
                        </a:rPr>
                        <a:t>Direct Evidence </a:t>
                      </a:r>
                    </a:p>
                  </a:txBody>
                  <a:tcPr marL="182880" marR="182880" marT="91440" marB="91440">
                    <a:noFill/>
                  </a:tcPr>
                </a:tc>
                <a:tc>
                  <a:txBody>
                    <a:bodyPr/>
                    <a:lstStyle/>
                    <a:p>
                      <a:pPr algn="ctr"/>
                      <a:r>
                        <a:rPr lang="en-GB" sz="3200" u="sng" dirty="0">
                          <a:solidFill>
                            <a:srgbClr val="FF0000"/>
                          </a:solidFill>
                          <a:latin typeface="Montserrat Medium" panose="00000600000000000000" pitchFamily="2" charset="0"/>
                        </a:rPr>
                        <a:t>Hearsay Evidence </a:t>
                      </a:r>
                    </a:p>
                  </a:txBody>
                  <a:tcPr marL="182880" marR="182880" marT="91440" marB="91440">
                    <a:noFill/>
                  </a:tcPr>
                </a:tc>
                <a:extLst>
                  <a:ext uri="{0D108BD9-81ED-4DB2-BD59-A6C34878D82A}">
                    <a16:rowId xmlns:a16="http://schemas.microsoft.com/office/drawing/2014/main" val="1805391050"/>
                  </a:ext>
                </a:extLst>
              </a:tr>
              <a:tr h="699407">
                <a:tc>
                  <a:txBody>
                    <a:bodyPr/>
                    <a:lstStyle/>
                    <a:p>
                      <a:pPr algn="ctr"/>
                      <a:r>
                        <a:rPr lang="en-GB" sz="3200" dirty="0">
                          <a:solidFill>
                            <a:srgbClr val="FFC000"/>
                          </a:solidFill>
                          <a:latin typeface="Montserrat Medium" panose="00000600000000000000" pitchFamily="2" charset="0"/>
                        </a:rPr>
                        <a:t>Body Worn Account </a:t>
                      </a:r>
                    </a:p>
                  </a:txBody>
                  <a:tcPr marL="182880" marR="182880" marT="91440" marB="91440">
                    <a:noFill/>
                  </a:tcPr>
                </a:tc>
                <a:tc>
                  <a:txBody>
                    <a:bodyPr/>
                    <a:lstStyle/>
                    <a:p>
                      <a:pPr algn="ctr"/>
                      <a:r>
                        <a:rPr lang="en-GB" sz="3200" dirty="0">
                          <a:solidFill>
                            <a:srgbClr val="FFC000"/>
                          </a:solidFill>
                          <a:latin typeface="Montserrat Medium" panose="00000600000000000000" pitchFamily="2" charset="0"/>
                        </a:rPr>
                        <a:t>Medical records </a:t>
                      </a:r>
                    </a:p>
                  </a:txBody>
                  <a:tcPr marL="182880" marR="182880" marT="91440" marB="91440">
                    <a:noFill/>
                  </a:tcPr>
                </a:tc>
                <a:extLst>
                  <a:ext uri="{0D108BD9-81ED-4DB2-BD59-A6C34878D82A}">
                    <a16:rowId xmlns:a16="http://schemas.microsoft.com/office/drawing/2014/main" val="708293308"/>
                  </a:ext>
                </a:extLst>
              </a:tr>
              <a:tr h="699407">
                <a:tc>
                  <a:txBody>
                    <a:bodyPr/>
                    <a:lstStyle/>
                    <a:p>
                      <a:pPr algn="ctr"/>
                      <a:r>
                        <a:rPr lang="en-GB" sz="3200" dirty="0">
                          <a:solidFill>
                            <a:srgbClr val="FFC000"/>
                          </a:solidFill>
                          <a:latin typeface="Montserrat Medium" panose="00000600000000000000" pitchFamily="2" charset="0"/>
                        </a:rPr>
                        <a:t>999 calls </a:t>
                      </a:r>
                    </a:p>
                  </a:txBody>
                  <a:tcPr marL="182880" marR="182880" marT="91440" marB="91440">
                    <a:noFill/>
                  </a:tcPr>
                </a:tc>
                <a:tc>
                  <a:txBody>
                    <a:bodyPr/>
                    <a:lstStyle/>
                    <a:p>
                      <a:pPr algn="ctr"/>
                      <a:r>
                        <a:rPr lang="en-GB" sz="3200" dirty="0">
                          <a:solidFill>
                            <a:srgbClr val="FFC000"/>
                          </a:solidFill>
                          <a:latin typeface="Montserrat Medium" panose="00000600000000000000" pitchFamily="2" charset="0"/>
                        </a:rPr>
                        <a:t>3</a:t>
                      </a:r>
                      <a:r>
                        <a:rPr lang="en-GB" sz="3200" baseline="30000" dirty="0">
                          <a:solidFill>
                            <a:srgbClr val="FFC000"/>
                          </a:solidFill>
                          <a:latin typeface="Montserrat Medium" panose="00000600000000000000" pitchFamily="2" charset="0"/>
                        </a:rPr>
                        <a:t>rd</a:t>
                      </a:r>
                      <a:r>
                        <a:rPr lang="en-GB" sz="3200" dirty="0">
                          <a:solidFill>
                            <a:srgbClr val="FFC000"/>
                          </a:solidFill>
                          <a:latin typeface="Montserrat Medium" panose="00000600000000000000" pitchFamily="2" charset="0"/>
                        </a:rPr>
                        <a:t> Party Records (</a:t>
                      </a:r>
                      <a:r>
                        <a:rPr lang="en-GB" sz="3200">
                          <a:solidFill>
                            <a:srgbClr val="FFC000"/>
                          </a:solidFill>
                          <a:latin typeface="Montserrat Medium" panose="00000600000000000000" pitchFamily="2" charset="0"/>
                        </a:rPr>
                        <a:t>social services/medical)</a:t>
                      </a:r>
                      <a:endParaRPr lang="en-GB" sz="3200" dirty="0">
                        <a:solidFill>
                          <a:srgbClr val="FFC000"/>
                        </a:solidFill>
                        <a:latin typeface="Montserrat Medium" panose="00000600000000000000" pitchFamily="2" charset="0"/>
                      </a:endParaRPr>
                    </a:p>
                  </a:txBody>
                  <a:tcPr marL="182880" marR="182880" marT="91440" marB="91440">
                    <a:noFill/>
                  </a:tcPr>
                </a:tc>
                <a:extLst>
                  <a:ext uri="{0D108BD9-81ED-4DB2-BD59-A6C34878D82A}">
                    <a16:rowId xmlns:a16="http://schemas.microsoft.com/office/drawing/2014/main" val="1018862355"/>
                  </a:ext>
                </a:extLst>
              </a:tr>
              <a:tr h="699407">
                <a:tc>
                  <a:txBody>
                    <a:bodyPr/>
                    <a:lstStyle/>
                    <a:p>
                      <a:pPr algn="ctr"/>
                      <a:r>
                        <a:rPr lang="en-GB" sz="3200" dirty="0">
                          <a:solidFill>
                            <a:srgbClr val="FFC000"/>
                          </a:solidFill>
                          <a:latin typeface="Montserrat Medium" panose="00000600000000000000" pitchFamily="2" charset="0"/>
                        </a:rPr>
                        <a:t>Mobile phone data/CCTV</a:t>
                      </a:r>
                    </a:p>
                  </a:txBody>
                  <a:tcPr marL="182880" marR="182880" marT="91440" marB="91440">
                    <a:noFill/>
                  </a:tcPr>
                </a:tc>
                <a:tc>
                  <a:txBody>
                    <a:bodyPr/>
                    <a:lstStyle/>
                    <a:p>
                      <a:pPr algn="ctr"/>
                      <a:r>
                        <a:rPr lang="en-GB" sz="3200" dirty="0">
                          <a:solidFill>
                            <a:srgbClr val="FFC000"/>
                          </a:solidFill>
                          <a:latin typeface="Montserrat Medium" panose="00000600000000000000" pitchFamily="2" charset="0"/>
                        </a:rPr>
                        <a:t>Bank Records </a:t>
                      </a:r>
                    </a:p>
                  </a:txBody>
                  <a:tcPr marL="182880" marR="182880" marT="91440" marB="91440">
                    <a:noFill/>
                  </a:tcPr>
                </a:tc>
                <a:extLst>
                  <a:ext uri="{0D108BD9-81ED-4DB2-BD59-A6C34878D82A}">
                    <a16:rowId xmlns:a16="http://schemas.microsoft.com/office/drawing/2014/main" val="3341550385"/>
                  </a:ext>
                </a:extLst>
              </a:tr>
              <a:tr h="699407">
                <a:tc>
                  <a:txBody>
                    <a:bodyPr/>
                    <a:lstStyle/>
                    <a:p>
                      <a:pPr algn="ctr"/>
                      <a:r>
                        <a:rPr lang="en-GB" sz="3200" dirty="0">
                          <a:solidFill>
                            <a:srgbClr val="FFC000"/>
                          </a:solidFill>
                          <a:latin typeface="Montserrat Medium" panose="00000600000000000000" pitchFamily="2" charset="0"/>
                        </a:rPr>
                        <a:t>Other Witnesses/Expert witness </a:t>
                      </a:r>
                    </a:p>
                  </a:txBody>
                  <a:tcPr marL="182880" marR="182880" marT="91440" marB="91440">
                    <a:noFill/>
                  </a:tcPr>
                </a:tc>
                <a:tc>
                  <a:txBody>
                    <a:bodyPr/>
                    <a:lstStyle/>
                    <a:p>
                      <a:pPr algn="ctr"/>
                      <a:r>
                        <a:rPr lang="en-GB" sz="3200" dirty="0">
                          <a:solidFill>
                            <a:srgbClr val="FFC000"/>
                          </a:solidFill>
                          <a:latin typeface="Montserrat Medium" panose="00000600000000000000" pitchFamily="2" charset="0"/>
                        </a:rPr>
                        <a:t>Bad Character </a:t>
                      </a:r>
                    </a:p>
                  </a:txBody>
                  <a:tcPr marL="182880" marR="182880" marT="91440" marB="91440">
                    <a:noFill/>
                  </a:tcPr>
                </a:tc>
                <a:extLst>
                  <a:ext uri="{0D108BD9-81ED-4DB2-BD59-A6C34878D82A}">
                    <a16:rowId xmlns:a16="http://schemas.microsoft.com/office/drawing/2014/main" val="3676896703"/>
                  </a:ext>
                </a:extLst>
              </a:tr>
              <a:tr h="699407">
                <a:tc>
                  <a:txBody>
                    <a:bodyPr/>
                    <a:lstStyle/>
                    <a:p>
                      <a:pPr algn="ctr"/>
                      <a:r>
                        <a:rPr lang="en-GB" sz="3200" dirty="0">
                          <a:solidFill>
                            <a:srgbClr val="FFC000"/>
                          </a:solidFill>
                          <a:latin typeface="Montserrat Medium" panose="00000600000000000000" pitchFamily="2" charset="0"/>
                        </a:rPr>
                        <a:t>Photos of Damage or Injury </a:t>
                      </a:r>
                    </a:p>
                  </a:txBody>
                  <a:tcPr marL="182880" marR="182880" marT="91440" marB="91440">
                    <a:noFill/>
                  </a:tcPr>
                </a:tc>
                <a:tc>
                  <a:txBody>
                    <a:bodyPr/>
                    <a:lstStyle/>
                    <a:p>
                      <a:pPr algn="ctr"/>
                      <a:r>
                        <a:rPr lang="en-GB" sz="3200" dirty="0">
                          <a:solidFill>
                            <a:srgbClr val="FFC000"/>
                          </a:solidFill>
                          <a:latin typeface="Montserrat Medium" panose="00000600000000000000" pitchFamily="2" charset="0"/>
                        </a:rPr>
                        <a:t>Victim can be shown to be in fear </a:t>
                      </a:r>
                    </a:p>
                  </a:txBody>
                  <a:tcPr marL="182880" marR="182880" marT="91440" marB="91440">
                    <a:noFill/>
                  </a:tcPr>
                </a:tc>
                <a:extLst>
                  <a:ext uri="{0D108BD9-81ED-4DB2-BD59-A6C34878D82A}">
                    <a16:rowId xmlns:a16="http://schemas.microsoft.com/office/drawing/2014/main" val="2062740800"/>
                  </a:ext>
                </a:extLst>
              </a:tr>
              <a:tr h="699407">
                <a:tc>
                  <a:txBody>
                    <a:bodyPr/>
                    <a:lstStyle/>
                    <a:p>
                      <a:pPr algn="ctr"/>
                      <a:r>
                        <a:rPr lang="en-GB" sz="3200" dirty="0">
                          <a:solidFill>
                            <a:srgbClr val="FFC000"/>
                          </a:solidFill>
                          <a:latin typeface="Montserrat Medium" panose="00000600000000000000" pitchFamily="2" charset="0"/>
                        </a:rPr>
                        <a:t>Officer Statements</a:t>
                      </a:r>
                    </a:p>
                  </a:txBody>
                  <a:tcPr marL="182880" marR="182880" marT="91440" marB="91440">
                    <a:noFill/>
                  </a:tcPr>
                </a:tc>
                <a:tc>
                  <a:txBody>
                    <a:bodyPr/>
                    <a:lstStyle/>
                    <a:p>
                      <a:pPr algn="ctr"/>
                      <a:endParaRPr lang="en-GB" sz="3200" dirty="0">
                        <a:latin typeface="Montserrat Medium" panose="00000600000000000000" pitchFamily="2" charset="0"/>
                      </a:endParaRPr>
                    </a:p>
                  </a:txBody>
                  <a:tcPr marL="182880" marR="182880" marT="91440" marB="91440">
                    <a:noFill/>
                  </a:tcPr>
                </a:tc>
                <a:extLst>
                  <a:ext uri="{0D108BD9-81ED-4DB2-BD59-A6C34878D82A}">
                    <a16:rowId xmlns:a16="http://schemas.microsoft.com/office/drawing/2014/main" val="3442997523"/>
                  </a:ext>
                </a:extLst>
              </a:tr>
            </a:tbl>
          </a:graphicData>
        </a:graphic>
      </p:graphicFrame>
    </p:spTree>
    <p:extLst>
      <p:ext uri="{BB962C8B-B14F-4D97-AF65-F5344CB8AC3E}">
        <p14:creationId xmlns:p14="http://schemas.microsoft.com/office/powerpoint/2010/main" val="32161565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1000"/>
                                        <p:tgtEl>
                                          <p:spTgt spid="7">
                                            <p:txEl>
                                              <p:pRg st="4" end="4"/>
                                            </p:txEl>
                                          </p:spTgt>
                                        </p:tgtEl>
                                      </p:cBhvr>
                                    </p:animEffect>
                                    <p:anim calcmode="lin" valueType="num">
                                      <p:cBhvr>
                                        <p:cTn id="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7" end="17"/>
                                            </p:txEl>
                                          </p:spTgt>
                                        </p:tgtEl>
                                        <p:attrNameLst>
                                          <p:attrName>style.visibility</p:attrName>
                                        </p:attrNameLst>
                                      </p:cBhvr>
                                      <p:to>
                                        <p:strVal val="visible"/>
                                      </p:to>
                                    </p:set>
                                    <p:animEffect transition="in" filter="fade">
                                      <p:cBhvr>
                                        <p:cTn id="21" dur="1000"/>
                                        <p:tgtEl>
                                          <p:spTgt spid="7">
                                            <p:txEl>
                                              <p:pRg st="17" end="17"/>
                                            </p:txEl>
                                          </p:spTgt>
                                        </p:tgtEl>
                                      </p:cBhvr>
                                    </p:animEffect>
                                    <p:anim calcmode="lin" valueType="num">
                                      <p:cBhvr>
                                        <p:cTn id="22" dur="1000" fill="hold"/>
                                        <p:tgtEl>
                                          <p:spTgt spid="7">
                                            <p:txEl>
                                              <p:pRg st="17" end="17"/>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7" end="1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8" end="18"/>
                                            </p:txEl>
                                          </p:spTgt>
                                        </p:tgtEl>
                                        <p:attrNameLst>
                                          <p:attrName>style.visibility</p:attrName>
                                        </p:attrNameLst>
                                      </p:cBhvr>
                                      <p:to>
                                        <p:strVal val="visible"/>
                                      </p:to>
                                    </p:set>
                                    <p:animEffect transition="in" filter="fade">
                                      <p:cBhvr>
                                        <p:cTn id="28" dur="1000"/>
                                        <p:tgtEl>
                                          <p:spTgt spid="7">
                                            <p:txEl>
                                              <p:pRg st="18" end="18"/>
                                            </p:txEl>
                                          </p:spTgt>
                                        </p:tgtEl>
                                      </p:cBhvr>
                                    </p:animEffect>
                                    <p:anim calcmode="lin" valueType="num">
                                      <p:cBhvr>
                                        <p:cTn id="29" dur="1000" fill="hold"/>
                                        <p:tgtEl>
                                          <p:spTgt spid="7">
                                            <p:txEl>
                                              <p:pRg st="18" end="18"/>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8" end="1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19" end="19"/>
                                            </p:txEl>
                                          </p:spTgt>
                                        </p:tgtEl>
                                        <p:attrNameLst>
                                          <p:attrName>style.visibility</p:attrName>
                                        </p:attrNameLst>
                                      </p:cBhvr>
                                      <p:to>
                                        <p:strVal val="visible"/>
                                      </p:to>
                                    </p:set>
                                    <p:animEffect transition="in" filter="fade">
                                      <p:cBhvr>
                                        <p:cTn id="35" dur="1000"/>
                                        <p:tgtEl>
                                          <p:spTgt spid="7">
                                            <p:txEl>
                                              <p:pRg st="19" end="19"/>
                                            </p:txEl>
                                          </p:spTgt>
                                        </p:tgtEl>
                                      </p:cBhvr>
                                    </p:animEffect>
                                    <p:anim calcmode="lin" valueType="num">
                                      <p:cBhvr>
                                        <p:cTn id="36" dur="1000" fill="hold"/>
                                        <p:tgtEl>
                                          <p:spTgt spid="7">
                                            <p:txEl>
                                              <p:pRg st="19" end="19"/>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19" end="1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20" end="20"/>
                                            </p:txEl>
                                          </p:spTgt>
                                        </p:tgtEl>
                                        <p:attrNameLst>
                                          <p:attrName>style.visibility</p:attrName>
                                        </p:attrNameLst>
                                      </p:cBhvr>
                                      <p:to>
                                        <p:strVal val="visible"/>
                                      </p:to>
                                    </p:set>
                                    <p:animEffect transition="in" filter="fade">
                                      <p:cBhvr>
                                        <p:cTn id="42" dur="1000"/>
                                        <p:tgtEl>
                                          <p:spTgt spid="7">
                                            <p:txEl>
                                              <p:pRg st="20" end="20"/>
                                            </p:txEl>
                                          </p:spTgt>
                                        </p:tgtEl>
                                      </p:cBhvr>
                                    </p:animEffect>
                                    <p:anim calcmode="lin" valueType="num">
                                      <p:cBhvr>
                                        <p:cTn id="43" dur="1000" fill="hold"/>
                                        <p:tgtEl>
                                          <p:spTgt spid="7">
                                            <p:txEl>
                                              <p:pRg st="20" end="20"/>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20" end="2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 descr="Image"/>
          <p:cNvPicPr>
            <a:picLocks noChangeAspect="1"/>
          </p:cNvPicPr>
          <p:nvPr/>
        </p:nvPicPr>
        <p:blipFill>
          <a:blip r:embed="rId2" cstate="screen">
            <a:alphaModFix amt="42941"/>
            <a:extLst>
              <a:ext uri="{28A0092B-C50C-407E-A947-70E740481C1C}">
                <a14:useLocalDpi xmlns:a14="http://schemas.microsoft.com/office/drawing/2010/main"/>
              </a:ext>
            </a:extLst>
          </a:blip>
          <a:srcRect/>
          <a:stretch>
            <a:fillRect/>
          </a:stretch>
        </p:blipFill>
        <p:spPr>
          <a:xfrm>
            <a:off x="188" y="0"/>
            <a:ext cx="24383812" cy="13716000"/>
          </a:xfrm>
          <a:prstGeom prst="rect">
            <a:avLst/>
          </a:prstGeom>
          <a:ln w="12700">
            <a:miter lim="400000"/>
          </a:ln>
        </p:spPr>
      </p:pic>
      <p:sp>
        <p:nvSpPr>
          <p:cNvPr id="3" name="TextBox 2">
            <a:extLst>
              <a:ext uri="{FF2B5EF4-FFF2-40B4-BE49-F238E27FC236}">
                <a16:creationId xmlns:a16="http://schemas.microsoft.com/office/drawing/2014/main" id="{5A86540A-78B4-4AA9-190E-FF589F50142D}"/>
              </a:ext>
            </a:extLst>
          </p:cNvPr>
          <p:cNvSpPr txBox="1"/>
          <p:nvPr/>
        </p:nvSpPr>
        <p:spPr>
          <a:xfrm>
            <a:off x="1781175" y="259639"/>
            <a:ext cx="20821650" cy="13388280"/>
          </a:xfrm>
          <a:prstGeom prst="rect">
            <a:avLst/>
          </a:prstGeom>
          <a:noFill/>
        </p:spPr>
        <p:txBody>
          <a:bodyPr wrap="square" rtlCol="0">
            <a:spAutoFit/>
          </a:bodyPr>
          <a:lstStyle/>
          <a:p>
            <a:pPr algn="ctr"/>
            <a:endParaRPr lang="en-GB" sz="4800" b="1" u="sng" dirty="0">
              <a:solidFill>
                <a:schemeClr val="bg1"/>
              </a:solidFill>
              <a:latin typeface="Montserrat Medium" panose="00000600000000000000" pitchFamily="2" charset="0"/>
            </a:endParaRPr>
          </a:p>
          <a:p>
            <a:pPr algn="ctr"/>
            <a:endParaRPr lang="en-GB" sz="4800" b="1" u="sng" dirty="0">
              <a:solidFill>
                <a:schemeClr val="bg1"/>
              </a:solidFill>
              <a:latin typeface="Montserrat Medium" panose="00000600000000000000" pitchFamily="2" charset="0"/>
            </a:endParaRPr>
          </a:p>
          <a:p>
            <a:pPr algn="ctr"/>
            <a:r>
              <a:rPr lang="en-GB" sz="3600" b="1" u="sng" dirty="0">
                <a:solidFill>
                  <a:schemeClr val="bg1"/>
                </a:solidFill>
                <a:latin typeface="Montserrat Medium" panose="00000600000000000000" pitchFamily="2" charset="0"/>
              </a:rPr>
              <a:t>Op Pasteur case study</a:t>
            </a:r>
          </a:p>
          <a:p>
            <a:pPr algn="ctr"/>
            <a:endParaRPr lang="en-GB" sz="4800" b="1" u="sng" dirty="0">
              <a:solidFill>
                <a:schemeClr val="bg1"/>
              </a:solidFill>
              <a:latin typeface="Montserrat Medium" panose="00000600000000000000" pitchFamily="2" charset="0"/>
            </a:endParaRPr>
          </a:p>
          <a:p>
            <a:pPr marL="571500" indent="-571500">
              <a:buFont typeface="Arial" panose="020B0604020202020204" pitchFamily="34" charset="0"/>
              <a:buChar char="•"/>
            </a:pPr>
            <a:r>
              <a:rPr lang="en-GB" sz="3600" b="1" dirty="0">
                <a:solidFill>
                  <a:schemeClr val="bg1"/>
                </a:solidFill>
                <a:latin typeface="+mj-lt"/>
              </a:rPr>
              <a:t>21st February 2023 – mother reported Sarah missing, she had not seen or heard from her since November/December 2022;</a:t>
            </a:r>
          </a:p>
          <a:p>
            <a:endParaRPr lang="en-GB" sz="3600" b="1" dirty="0">
              <a:solidFill>
                <a:schemeClr val="bg1"/>
              </a:solidFill>
              <a:latin typeface="+mj-lt"/>
            </a:endParaRPr>
          </a:p>
          <a:p>
            <a:pPr marL="571500" indent="-571500">
              <a:buFont typeface="Arial" panose="020B0604020202020204" pitchFamily="34" charset="0"/>
              <a:buChar char="•"/>
            </a:pPr>
            <a:r>
              <a:rPr lang="en-GB" sz="3600" b="1" dirty="0">
                <a:solidFill>
                  <a:schemeClr val="bg1"/>
                </a:solidFill>
                <a:latin typeface="+mj-lt"/>
              </a:rPr>
              <a:t>At the time of her disappearance she was living with her boyfriend, Matt Waddell – History of domestic abuse incidents and coercive and controlling behaviour between them.  Both Sarah and Matt had been noted to be perpetrators on various occasions.</a:t>
            </a:r>
          </a:p>
          <a:p>
            <a:pPr marL="571500" indent="-571500">
              <a:buFont typeface="Arial" panose="020B0604020202020204" pitchFamily="34" charset="0"/>
              <a:buChar char="•"/>
            </a:pPr>
            <a:endParaRPr lang="en-GB" sz="3600" dirty="0">
              <a:solidFill>
                <a:schemeClr val="bg1"/>
              </a:solidFill>
              <a:latin typeface="+mj-lt"/>
            </a:endParaRPr>
          </a:p>
          <a:p>
            <a:pPr marL="571500" indent="-571500">
              <a:buFont typeface="Arial" panose="020B0604020202020204" pitchFamily="34" charset="0"/>
              <a:buChar char="•"/>
            </a:pPr>
            <a:r>
              <a:rPr lang="en-GB" sz="3600" b="1" dirty="0">
                <a:solidFill>
                  <a:schemeClr val="bg1"/>
                </a:solidFill>
                <a:latin typeface="+mj-lt"/>
              </a:rPr>
              <a:t>Sarah had her own health issues, both physical and mental including PTSD and multiple sclerosis.</a:t>
            </a:r>
          </a:p>
          <a:p>
            <a:pPr marL="571500" indent="-571500">
              <a:buFont typeface="Arial" panose="020B0604020202020204" pitchFamily="34" charset="0"/>
              <a:buChar char="•"/>
            </a:pPr>
            <a:endParaRPr lang="en-GB" sz="3600" b="1" dirty="0">
              <a:solidFill>
                <a:schemeClr val="bg1"/>
              </a:solidFill>
              <a:latin typeface="+mj-lt"/>
            </a:endParaRPr>
          </a:p>
          <a:p>
            <a:pPr marL="571500" indent="-571500">
              <a:buFont typeface="Arial" panose="020B0604020202020204" pitchFamily="34" charset="0"/>
              <a:buChar char="•"/>
            </a:pPr>
            <a:r>
              <a:rPr lang="en-GB" sz="3600" b="1" dirty="0">
                <a:solidFill>
                  <a:schemeClr val="bg1"/>
                </a:solidFill>
                <a:latin typeface="+mj-lt"/>
              </a:rPr>
              <a:t>21st February 2023 – Police attended the home address looking for Sarah, they were told by Matt she had been admitted to a neurological hospital in London and had been there for some weeks, but didn’t know the name.  This information was accepted on face value by attending officers and no follow up investigation (professional curiosity)</a:t>
            </a:r>
          </a:p>
          <a:p>
            <a:pPr marL="571500" indent="-571500">
              <a:buFont typeface="Arial" panose="020B0604020202020204" pitchFamily="34" charset="0"/>
              <a:buChar char="•"/>
            </a:pPr>
            <a:endParaRPr lang="en-GB" sz="3600" b="1" u="sng" dirty="0">
              <a:solidFill>
                <a:schemeClr val="bg1"/>
              </a:solidFill>
              <a:latin typeface="+mj-lt"/>
            </a:endParaRPr>
          </a:p>
          <a:p>
            <a:pPr marL="571500" indent="-571500">
              <a:buFont typeface="Arial" panose="020B0604020202020204" pitchFamily="34" charset="0"/>
              <a:buChar char="•"/>
            </a:pPr>
            <a:r>
              <a:rPr lang="en-GB" sz="3600" b="1" dirty="0">
                <a:solidFill>
                  <a:schemeClr val="bg1"/>
                </a:solidFill>
                <a:latin typeface="+mj-lt"/>
                <a:ea typeface="Calibri" panose="020F0502020204030204" pitchFamily="34" charset="0"/>
                <a:cs typeface="Calibri" panose="020F0502020204030204" pitchFamily="34" charset="0"/>
              </a:rPr>
              <a:t>24th February 2024 – missing person investigation graded as a high risk.</a:t>
            </a:r>
          </a:p>
          <a:p>
            <a:pPr marL="571500" indent="-571500">
              <a:buFont typeface="Arial" panose="020B0604020202020204" pitchFamily="34" charset="0"/>
              <a:buChar char="•"/>
            </a:pPr>
            <a:endParaRPr lang="en-GB" sz="3600" b="1" dirty="0">
              <a:solidFill>
                <a:schemeClr val="bg1"/>
              </a:solidFill>
              <a:latin typeface="+mj-lt"/>
              <a:ea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GB" sz="3600" b="1" dirty="0">
                <a:solidFill>
                  <a:schemeClr val="bg1"/>
                </a:solidFill>
                <a:latin typeface="+mj-lt"/>
                <a:ea typeface="Calibri" panose="020F0502020204030204" pitchFamily="34" charset="0"/>
                <a:cs typeface="Calibri" panose="020F0502020204030204" pitchFamily="34" charset="0"/>
              </a:rPr>
              <a:t>25</a:t>
            </a:r>
            <a:r>
              <a:rPr lang="en-GB" sz="3600" b="1" baseline="30000" dirty="0">
                <a:solidFill>
                  <a:schemeClr val="bg1"/>
                </a:solidFill>
                <a:latin typeface="+mj-lt"/>
                <a:ea typeface="Calibri" panose="020F0502020204030204" pitchFamily="34" charset="0"/>
                <a:cs typeface="Calibri" panose="020F0502020204030204" pitchFamily="34" charset="0"/>
              </a:rPr>
              <a:t>th</a:t>
            </a:r>
            <a:r>
              <a:rPr lang="en-GB" sz="3600" b="1" dirty="0">
                <a:solidFill>
                  <a:schemeClr val="bg1"/>
                </a:solidFill>
                <a:latin typeface="+mj-lt"/>
                <a:ea typeface="Calibri" panose="020F0502020204030204" pitchFamily="34" charset="0"/>
                <a:cs typeface="Calibri" panose="020F0502020204030204" pitchFamily="34" charset="0"/>
              </a:rPr>
              <a:t> February 2024 – joint investigation MCU/CID/Missing Persons – Matt arrested on suspicion of murder.</a:t>
            </a:r>
          </a:p>
        </p:txBody>
      </p:sp>
    </p:spTree>
    <p:extLst>
      <p:ext uri="{BB962C8B-B14F-4D97-AF65-F5344CB8AC3E}">
        <p14:creationId xmlns:p14="http://schemas.microsoft.com/office/powerpoint/2010/main" val="15938995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 calcmode="lin" valueType="num">
                                      <p:cBhvr additive="base">
                                        <p:cTn id="3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anim calcmode="lin" valueType="num">
                                      <p:cBhvr additive="base">
                                        <p:cTn id="43"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 descr="Image"/>
          <p:cNvPicPr>
            <a:picLocks noChangeAspect="1"/>
          </p:cNvPicPr>
          <p:nvPr/>
        </p:nvPicPr>
        <p:blipFill>
          <a:blip r:embed="rId2" cstate="screen">
            <a:alphaModFix amt="42941"/>
            <a:extLst>
              <a:ext uri="{28A0092B-C50C-407E-A947-70E740481C1C}">
                <a14:useLocalDpi xmlns:a14="http://schemas.microsoft.com/office/drawing/2010/main"/>
              </a:ext>
            </a:extLst>
          </a:blip>
          <a:srcRect/>
          <a:stretch>
            <a:fillRect/>
          </a:stretch>
        </p:blipFill>
        <p:spPr>
          <a:xfrm>
            <a:off x="0" y="118422"/>
            <a:ext cx="24383812" cy="13716000"/>
          </a:xfrm>
          <a:prstGeom prst="rect">
            <a:avLst/>
          </a:prstGeom>
          <a:ln w="12700">
            <a:miter lim="400000"/>
          </a:ln>
        </p:spPr>
      </p:pic>
      <p:sp>
        <p:nvSpPr>
          <p:cNvPr id="3" name="TextBox 2">
            <a:extLst>
              <a:ext uri="{FF2B5EF4-FFF2-40B4-BE49-F238E27FC236}">
                <a16:creationId xmlns:a16="http://schemas.microsoft.com/office/drawing/2014/main" id="{5A86540A-78B4-4AA9-190E-FF589F50142D}"/>
              </a:ext>
            </a:extLst>
          </p:cNvPr>
          <p:cNvSpPr txBox="1"/>
          <p:nvPr/>
        </p:nvSpPr>
        <p:spPr>
          <a:xfrm>
            <a:off x="1781175" y="118423"/>
            <a:ext cx="20821650" cy="14126944"/>
          </a:xfrm>
          <a:prstGeom prst="rect">
            <a:avLst/>
          </a:prstGeom>
          <a:noFill/>
        </p:spPr>
        <p:txBody>
          <a:bodyPr wrap="square" rtlCol="0">
            <a:spAutoFit/>
          </a:bodyPr>
          <a:lstStyle/>
          <a:p>
            <a:pPr algn="ctr"/>
            <a:endParaRPr lang="en-GB" sz="3200" b="1" u="sng" dirty="0">
              <a:solidFill>
                <a:schemeClr val="bg1"/>
              </a:solidFill>
              <a:latin typeface="Montserrat Medium" panose="00000600000000000000" pitchFamily="2" charset="0"/>
            </a:endParaRPr>
          </a:p>
          <a:p>
            <a:pPr algn="ctr"/>
            <a:endParaRPr lang="en-GB" sz="3200" b="1" u="sng" dirty="0">
              <a:solidFill>
                <a:schemeClr val="bg1"/>
              </a:solidFill>
              <a:latin typeface="Montserrat Medium" panose="00000600000000000000" pitchFamily="2" charset="0"/>
            </a:endParaRPr>
          </a:p>
          <a:p>
            <a:pPr algn="ctr"/>
            <a:endParaRPr lang="en-GB" sz="3200" b="1" u="sng" dirty="0">
              <a:solidFill>
                <a:schemeClr val="bg1"/>
              </a:solidFill>
              <a:latin typeface="Montserrat Medium" panose="00000600000000000000" pitchFamily="2" charset="0"/>
            </a:endParaRPr>
          </a:p>
          <a:p>
            <a:pPr algn="ctr"/>
            <a:endParaRPr lang="en-GB" sz="3200" b="1" u="sng" dirty="0">
              <a:solidFill>
                <a:schemeClr val="bg1"/>
              </a:solidFill>
              <a:latin typeface="Montserrat Medium" panose="00000600000000000000" pitchFamily="2" charset="0"/>
            </a:endParaRPr>
          </a:p>
          <a:p>
            <a:pPr algn="ctr"/>
            <a:r>
              <a:rPr lang="en-GB" sz="3200" b="1" u="sng" dirty="0">
                <a:solidFill>
                  <a:schemeClr val="bg1"/>
                </a:solidFill>
                <a:latin typeface="Montserrat Medium" panose="00000600000000000000" pitchFamily="2" charset="0"/>
              </a:rPr>
              <a:t>CASE STUDY EVIDENCE – Op Pasteur</a:t>
            </a:r>
          </a:p>
          <a:p>
            <a:pPr algn="ctr"/>
            <a:endParaRPr lang="en-GB" sz="3200" b="1" u="sng" dirty="0">
              <a:solidFill>
                <a:schemeClr val="bg1"/>
              </a:solidFill>
              <a:latin typeface="Montserrat Medium" panose="00000600000000000000" pitchFamily="2" charset="0"/>
            </a:endParaRPr>
          </a:p>
          <a:p>
            <a:pPr marL="571500" indent="-571500">
              <a:buFont typeface="Arial" panose="020B0604020202020204" pitchFamily="34" charset="0"/>
              <a:buChar char="•"/>
            </a:pPr>
            <a:r>
              <a:rPr lang="en-GB" sz="3200" b="1" dirty="0">
                <a:solidFill>
                  <a:schemeClr val="bg1"/>
                </a:solidFill>
                <a:latin typeface="Montserrat Medium" panose="00000600000000000000" pitchFamily="2" charset="0"/>
              </a:rPr>
              <a:t>Sarah had been placed inside a suitcase in a wheelie bin with gaffer tape over bin lid. She was badly decomposed due to length of time she had been in the suitcase.</a:t>
            </a:r>
            <a:endParaRPr lang="en-GB" sz="3200" b="1" u="sng" dirty="0">
              <a:solidFill>
                <a:schemeClr val="bg1"/>
              </a:solidFill>
              <a:latin typeface="Montserrat Medium" panose="00000600000000000000" pitchFamily="2" charset="0"/>
            </a:endParaRPr>
          </a:p>
          <a:p>
            <a:pPr marL="571500" indent="-571500">
              <a:buFont typeface="Arial" panose="020B0604020202020204" pitchFamily="34" charset="0"/>
              <a:buChar char="•"/>
            </a:pPr>
            <a:endParaRPr lang="en-GB" sz="3200" b="1" dirty="0">
              <a:solidFill>
                <a:schemeClr val="bg1"/>
              </a:solidFill>
              <a:latin typeface="Montserrat Medium" panose="00000600000000000000" pitchFamily="2" charset="0"/>
            </a:endParaRPr>
          </a:p>
          <a:p>
            <a:pPr marL="571500" indent="-571500">
              <a:buFont typeface="Arial" panose="020B0604020202020204" pitchFamily="34" charset="0"/>
              <a:buChar char="•"/>
            </a:pPr>
            <a:r>
              <a:rPr lang="en-GB" sz="3200" b="1" dirty="0">
                <a:solidFill>
                  <a:schemeClr val="bg1"/>
                </a:solidFill>
                <a:latin typeface="Montserrat Medium" panose="00000600000000000000" pitchFamily="2" charset="0"/>
              </a:rPr>
              <a:t>27</a:t>
            </a:r>
            <a:r>
              <a:rPr lang="en-GB" sz="3200" b="1" baseline="30000" dirty="0">
                <a:solidFill>
                  <a:schemeClr val="bg1"/>
                </a:solidFill>
                <a:latin typeface="Montserrat Medium" panose="00000600000000000000" pitchFamily="2" charset="0"/>
              </a:rPr>
              <a:t>th</a:t>
            </a:r>
            <a:r>
              <a:rPr lang="en-GB" sz="3200" b="1" dirty="0">
                <a:solidFill>
                  <a:schemeClr val="bg1"/>
                </a:solidFill>
                <a:latin typeface="Montserrat Medium" panose="00000600000000000000" pitchFamily="2" charset="0"/>
              </a:rPr>
              <a:t> February 2023 – CPS authorised charge of murder</a:t>
            </a:r>
          </a:p>
          <a:p>
            <a:pPr marL="571500" indent="-571500">
              <a:buFont typeface="Arial" panose="020B0604020202020204" pitchFamily="34" charset="0"/>
              <a:buChar char="•"/>
            </a:pPr>
            <a:endParaRPr lang="en-GB" sz="3200" b="1" dirty="0">
              <a:solidFill>
                <a:schemeClr val="bg1"/>
              </a:solidFill>
              <a:latin typeface="Montserrat Medium" panose="00000600000000000000" pitchFamily="2" charset="0"/>
            </a:endParaRPr>
          </a:p>
          <a:p>
            <a:pPr marL="571500" indent="-571500">
              <a:buFont typeface="Arial" panose="020B0604020202020204" pitchFamily="34" charset="0"/>
              <a:buChar char="•"/>
            </a:pPr>
            <a:r>
              <a:rPr lang="en-GB" sz="3200" b="1" dirty="0">
                <a:solidFill>
                  <a:schemeClr val="bg1"/>
                </a:solidFill>
                <a:latin typeface="Montserrat Medium" panose="00000600000000000000" pitchFamily="2" charset="0"/>
              </a:rPr>
              <a:t>2</a:t>
            </a:r>
            <a:r>
              <a:rPr lang="en-GB" sz="3200" b="1" baseline="30000" dirty="0">
                <a:solidFill>
                  <a:schemeClr val="bg1"/>
                </a:solidFill>
                <a:latin typeface="Montserrat Medium" panose="00000600000000000000" pitchFamily="2" charset="0"/>
              </a:rPr>
              <a:t>nd</a:t>
            </a:r>
            <a:r>
              <a:rPr lang="en-GB" sz="3200" b="1" dirty="0">
                <a:solidFill>
                  <a:schemeClr val="bg1"/>
                </a:solidFill>
                <a:latin typeface="Montserrat Medium" panose="00000600000000000000" pitchFamily="2" charset="0"/>
              </a:rPr>
              <a:t> March 2023 – FPM cause of death “sharp and blunt force trauma to the head”.  Formal identification by way of dental records.</a:t>
            </a:r>
          </a:p>
          <a:p>
            <a:pPr marL="571500" indent="-571500">
              <a:buFont typeface="Arial" panose="020B0604020202020204" pitchFamily="34" charset="0"/>
              <a:buChar char="•"/>
            </a:pPr>
            <a:endParaRPr lang="en-GB" sz="3200" b="1" dirty="0">
              <a:solidFill>
                <a:schemeClr val="bg1"/>
              </a:solidFill>
              <a:latin typeface="Montserrat Medium" panose="00000600000000000000" pitchFamily="2" charset="0"/>
            </a:endParaRPr>
          </a:p>
          <a:p>
            <a:pPr marL="571500" indent="-571500">
              <a:buFont typeface="Arial" panose="020B0604020202020204" pitchFamily="34" charset="0"/>
              <a:buChar char="•"/>
            </a:pPr>
            <a:r>
              <a:rPr lang="en-GB" sz="3200" b="1" dirty="0">
                <a:solidFill>
                  <a:schemeClr val="bg1"/>
                </a:solidFill>
                <a:latin typeface="Montserrat Medium" panose="00000600000000000000" pitchFamily="2" charset="0"/>
              </a:rPr>
              <a:t>Family were of the view police had “failed” Sarah by not protecting her and were hugely critical of the previous policing handlings of the DA investigations.</a:t>
            </a:r>
          </a:p>
          <a:p>
            <a:pPr marL="571500" indent="-571500">
              <a:buFont typeface="Arial" panose="020B0604020202020204" pitchFamily="34" charset="0"/>
              <a:buChar char="•"/>
            </a:pPr>
            <a:endParaRPr lang="en-GB" sz="3200" b="1" dirty="0">
              <a:solidFill>
                <a:schemeClr val="bg1"/>
              </a:solidFill>
              <a:latin typeface="Montserrat Medium" panose="00000600000000000000" pitchFamily="2" charset="0"/>
            </a:endParaRPr>
          </a:p>
          <a:p>
            <a:pPr marL="571500" indent="-571500">
              <a:buFont typeface="Arial" panose="020B0604020202020204" pitchFamily="34" charset="0"/>
              <a:buChar char="•"/>
            </a:pPr>
            <a:r>
              <a:rPr lang="en-GB" sz="3200" b="1" dirty="0">
                <a:solidFill>
                  <a:schemeClr val="bg1"/>
                </a:solidFill>
                <a:latin typeface="Montserrat Medium" panose="00000600000000000000" pitchFamily="2" charset="0"/>
              </a:rPr>
              <a:t>14</a:t>
            </a:r>
            <a:r>
              <a:rPr lang="en-GB" sz="3200" b="1" baseline="30000" dirty="0">
                <a:solidFill>
                  <a:schemeClr val="bg1"/>
                </a:solidFill>
                <a:latin typeface="Montserrat Medium" panose="00000600000000000000" pitchFamily="2" charset="0"/>
              </a:rPr>
              <a:t>th</a:t>
            </a:r>
            <a:r>
              <a:rPr lang="en-GB" sz="3200" b="1" dirty="0">
                <a:solidFill>
                  <a:schemeClr val="bg1"/>
                </a:solidFill>
                <a:latin typeface="Montserrat Medium" panose="00000600000000000000" pitchFamily="2" charset="0"/>
              </a:rPr>
              <a:t> September 2023 – Waddell sentenced to life imprisonment to serve minimum term of 32 years. HHJ Simon critical of Beds Police handling of the previous DV incidents.</a:t>
            </a:r>
          </a:p>
          <a:p>
            <a:pPr marL="571500" indent="-571500">
              <a:buFont typeface="Arial" panose="020B0604020202020204" pitchFamily="34" charset="0"/>
              <a:buChar char="•"/>
            </a:pPr>
            <a:endParaRPr lang="en-GB" sz="3200" b="1" dirty="0">
              <a:solidFill>
                <a:schemeClr val="bg1"/>
              </a:solidFill>
              <a:latin typeface="Montserrat Medium" panose="00000600000000000000" pitchFamily="2" charset="0"/>
            </a:endParaRPr>
          </a:p>
          <a:p>
            <a:pPr marL="571500" indent="-571500">
              <a:buFont typeface="Arial" panose="020B0604020202020204" pitchFamily="34" charset="0"/>
              <a:buChar char="•"/>
            </a:pPr>
            <a:r>
              <a:rPr lang="en-GB" sz="3200" b="1" dirty="0">
                <a:solidFill>
                  <a:schemeClr val="bg1"/>
                </a:solidFill>
                <a:latin typeface="Montserrat Medium" panose="00000600000000000000" pitchFamily="2" charset="0"/>
              </a:rPr>
              <a:t>Evidence led prosecutions – need to consider this - need to consider coercive and controlling behaviour overall.</a:t>
            </a:r>
          </a:p>
          <a:p>
            <a:endParaRPr lang="en-GB" sz="3200" b="1" dirty="0">
              <a:solidFill>
                <a:schemeClr val="bg1"/>
              </a:solidFill>
              <a:latin typeface="Montserrat Medium" panose="00000600000000000000" pitchFamily="2" charset="0"/>
            </a:endParaRPr>
          </a:p>
          <a:p>
            <a:pPr marL="571500" indent="-571500">
              <a:buFont typeface="Arial" panose="020B0604020202020204" pitchFamily="34" charset="0"/>
              <a:buChar char="•"/>
            </a:pPr>
            <a:r>
              <a:rPr lang="en-GB" sz="3200" b="1" dirty="0">
                <a:solidFill>
                  <a:schemeClr val="bg1"/>
                </a:solidFill>
                <a:latin typeface="Montserrat Medium" panose="00000600000000000000" pitchFamily="2" charset="0"/>
              </a:rPr>
              <a:t>How are we mitigating risk – balancing act between people’s right to a private life v’s risk of harm – difficult decisions to make.</a:t>
            </a:r>
          </a:p>
          <a:p>
            <a:pPr marL="571500" indent="-571500">
              <a:buFont typeface="Arial" panose="020B0604020202020204" pitchFamily="34" charset="0"/>
              <a:buChar char="•"/>
            </a:pPr>
            <a:endParaRPr lang="en-GB" sz="3200" b="1" dirty="0">
              <a:solidFill>
                <a:schemeClr val="bg1"/>
              </a:solidFill>
              <a:effectLst>
                <a:outerShdw blurRad="38100" dist="38100" dir="2700000" algn="tl">
                  <a:srgbClr val="000000">
                    <a:alpha val="43137"/>
                  </a:srgbClr>
                </a:outerShdw>
              </a:effectLst>
              <a:latin typeface="Montserrat Medium" panose="00000600000000000000" pitchFamily="2" charset="0"/>
            </a:endParaRPr>
          </a:p>
          <a:p>
            <a:pPr marL="571500" indent="-571500">
              <a:buFont typeface="Arial" panose="020B0604020202020204" pitchFamily="34" charset="0"/>
              <a:buChar char="•"/>
            </a:pPr>
            <a:endParaRPr lang="en-GB" sz="3200" b="1" dirty="0">
              <a:solidFill>
                <a:schemeClr val="bg1"/>
              </a:solidFill>
              <a:effectLst>
                <a:outerShdw blurRad="38100" dist="38100" dir="2700000" algn="tl">
                  <a:srgbClr val="000000">
                    <a:alpha val="43137"/>
                  </a:srgbClr>
                </a:outerShdw>
              </a:effectLst>
              <a:latin typeface="Montserrat Medium" panose="00000600000000000000" pitchFamily="2" charset="0"/>
            </a:endParaRPr>
          </a:p>
          <a:p>
            <a:pPr algn="ctr"/>
            <a:endParaRPr lang="en-GB" sz="4800" b="1" u="sng" dirty="0">
              <a:effectLst>
                <a:outerShdw blurRad="38100" dist="38100" dir="2700000" algn="tl">
                  <a:srgbClr val="000000">
                    <a:alpha val="43137"/>
                  </a:srgbClr>
                </a:outerShdw>
              </a:effectLst>
              <a:latin typeface="Montserrat Medium" panose="00000600000000000000" pitchFamily="2" charset="0"/>
            </a:endParaRPr>
          </a:p>
        </p:txBody>
      </p:sp>
    </p:spTree>
    <p:extLst>
      <p:ext uri="{BB962C8B-B14F-4D97-AF65-F5344CB8AC3E}">
        <p14:creationId xmlns:p14="http://schemas.microsoft.com/office/powerpoint/2010/main" val="9407096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 calcmode="lin" valueType="num">
                                      <p:cBhvr additive="base">
                                        <p:cTn id="1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anim calcmode="lin" valueType="num">
                                      <p:cBhvr additive="base">
                                        <p:cTn id="2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anim calcmode="lin" valueType="num">
                                      <p:cBhvr additive="base">
                                        <p:cTn id="3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anim calcmode="lin" valueType="num">
                                      <p:cBhvr additive="base">
                                        <p:cTn id="37"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8" end="18"/>
                                            </p:txEl>
                                          </p:spTgt>
                                        </p:tgtEl>
                                        <p:attrNameLst>
                                          <p:attrName>style.visibility</p:attrName>
                                        </p:attrNameLst>
                                      </p:cBhvr>
                                      <p:to>
                                        <p:strVal val="visible"/>
                                      </p:to>
                                    </p:set>
                                    <p:anim calcmode="lin" valueType="num">
                                      <p:cBhvr additive="base">
                                        <p:cTn id="43"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AEC31-4D6B-3DB1-649E-009F3A5F68DF}"/>
            </a:ext>
          </a:extLst>
        </p:cNvPr>
        <p:cNvGrpSpPr/>
        <p:nvPr/>
      </p:nvGrpSpPr>
      <p:grpSpPr>
        <a:xfrm>
          <a:off x="0" y="0"/>
          <a:ext cx="0" cy="0"/>
          <a:chOff x="0" y="0"/>
          <a:chExt cx="0" cy="0"/>
        </a:xfrm>
      </p:grpSpPr>
      <p:pic>
        <p:nvPicPr>
          <p:cNvPr id="7" name="Content Placeholder 6" descr="Victoria Climbe">
            <a:extLst>
              <a:ext uri="{FF2B5EF4-FFF2-40B4-BE49-F238E27FC236}">
                <a16:creationId xmlns:a16="http://schemas.microsoft.com/office/drawing/2014/main" id="{C895231E-CA26-2C11-7109-F6304BBF1D4F}"/>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606814" y="2292548"/>
            <a:ext cx="6047574" cy="4565452"/>
          </a:xfrm>
          <a:noFill/>
        </p:spPr>
      </p:pic>
      <p:sp>
        <p:nvSpPr>
          <p:cNvPr id="8" name="Rectangle 7">
            <a:extLst>
              <a:ext uri="{FF2B5EF4-FFF2-40B4-BE49-F238E27FC236}">
                <a16:creationId xmlns:a16="http://schemas.microsoft.com/office/drawing/2014/main" id="{08D50677-DD13-6043-33FA-111926FD6842}"/>
              </a:ext>
            </a:extLst>
          </p:cNvPr>
          <p:cNvSpPr/>
          <p:nvPr/>
        </p:nvSpPr>
        <p:spPr>
          <a:xfrm>
            <a:off x="8159552" y="521298"/>
            <a:ext cx="13356976" cy="4401205"/>
          </a:xfrm>
          <a:prstGeom prst="rect">
            <a:avLst/>
          </a:prstGeom>
        </p:spPr>
        <p:txBody>
          <a:bodyPr wrap="square">
            <a:spAutoFit/>
          </a:bodyPr>
          <a:lstStyle/>
          <a:p>
            <a:r>
              <a:rPr lang="en-GB" altLang="en-US" sz="2800" dirty="0">
                <a:solidFill>
                  <a:schemeClr val="accent2">
                    <a:lumMod val="50000"/>
                  </a:schemeClr>
                </a:solidFill>
                <a:latin typeface="Arial" panose="020B0604020202020204" pitchFamily="34" charset="0"/>
              </a:rPr>
              <a:t>1- Victoria </a:t>
            </a:r>
            <a:r>
              <a:rPr lang="en-GB" altLang="en-US" sz="2800" dirty="0" err="1">
                <a:solidFill>
                  <a:schemeClr val="accent2">
                    <a:lumMod val="50000"/>
                  </a:schemeClr>
                </a:solidFill>
                <a:latin typeface="Arial" panose="020B0604020202020204" pitchFamily="34" charset="0"/>
              </a:rPr>
              <a:t>Climbe</a:t>
            </a:r>
            <a:r>
              <a:rPr lang="en-GB" altLang="en-US" sz="2800" dirty="0">
                <a:solidFill>
                  <a:schemeClr val="accent2">
                    <a:lumMod val="50000"/>
                  </a:schemeClr>
                </a:solidFill>
                <a:latin typeface="Arial" panose="020B0604020202020204" pitchFamily="34" charset="0"/>
              </a:rPr>
              <a:t> - On 24 February 2000, Victoria was taken </a:t>
            </a:r>
            <a:r>
              <a:rPr lang="en-GB" altLang="en-US" sz="2800" dirty="0">
                <a:solidFill>
                  <a:schemeClr val="accent2">
                    <a:lumMod val="50000"/>
                  </a:schemeClr>
                </a:solidFill>
                <a:latin typeface="Arial" panose="020B0604020202020204" pitchFamily="34" charset="0"/>
                <a:hlinkClick r:id="rId4" tooltip="Unconsciousness">
                  <a:extLst>
                    <a:ext uri="{A12FA001-AC4F-418D-AE19-62706E023703}">
                      <ahyp:hlinkClr xmlns:ahyp="http://schemas.microsoft.com/office/drawing/2018/hyperlinkcolor" val="tx"/>
                    </a:ext>
                  </a:extLst>
                </a:hlinkClick>
              </a:rPr>
              <a:t>semi-conscious</a:t>
            </a:r>
            <a:r>
              <a:rPr lang="en-GB" altLang="en-US" sz="2800" dirty="0">
                <a:solidFill>
                  <a:schemeClr val="accent2">
                    <a:lumMod val="50000"/>
                  </a:schemeClr>
                </a:solidFill>
                <a:latin typeface="Arial" panose="020B0604020202020204" pitchFamily="34" charset="0"/>
              </a:rPr>
              <a:t> and suffering from </a:t>
            </a:r>
            <a:r>
              <a:rPr lang="en-GB" altLang="en-US" sz="2800" dirty="0">
                <a:solidFill>
                  <a:schemeClr val="accent2">
                    <a:lumMod val="50000"/>
                  </a:schemeClr>
                </a:solidFill>
                <a:latin typeface="Arial" panose="020B0604020202020204" pitchFamily="34" charset="0"/>
                <a:hlinkClick r:id="rId5" tooltip="Hypothermia">
                  <a:extLst>
                    <a:ext uri="{A12FA001-AC4F-418D-AE19-62706E023703}">
                      <ahyp:hlinkClr xmlns:ahyp="http://schemas.microsoft.com/office/drawing/2018/hyperlinkcolor" val="tx"/>
                    </a:ext>
                  </a:extLst>
                </a:hlinkClick>
              </a:rPr>
              <a:t>hypothermia</a:t>
            </a:r>
            <a:r>
              <a:rPr lang="en-GB" altLang="en-US" sz="2800" dirty="0">
                <a:solidFill>
                  <a:schemeClr val="accent2">
                    <a:lumMod val="50000"/>
                  </a:schemeClr>
                </a:solidFill>
                <a:latin typeface="Arial" panose="020B0604020202020204" pitchFamily="34" charset="0"/>
              </a:rPr>
              <a:t>, </a:t>
            </a:r>
            <a:r>
              <a:rPr lang="en-GB" altLang="en-US" sz="2800" dirty="0">
                <a:solidFill>
                  <a:schemeClr val="accent2">
                    <a:lumMod val="50000"/>
                  </a:schemeClr>
                </a:solidFill>
                <a:latin typeface="Arial" panose="020B0604020202020204" pitchFamily="34" charset="0"/>
                <a:hlinkClick r:id="rId6" tooltip="Multiple organ dysfunction syndrome">
                  <a:extLst>
                    <a:ext uri="{A12FA001-AC4F-418D-AE19-62706E023703}">
                      <ahyp:hlinkClr xmlns:ahyp="http://schemas.microsoft.com/office/drawing/2018/hyperlinkcolor" val="tx"/>
                    </a:ext>
                  </a:extLst>
                </a:hlinkClick>
              </a:rPr>
              <a:t>multiple organ failure</a:t>
            </a:r>
            <a:r>
              <a:rPr lang="en-GB" altLang="en-US" sz="2800" dirty="0">
                <a:solidFill>
                  <a:schemeClr val="accent2">
                    <a:lumMod val="50000"/>
                  </a:schemeClr>
                </a:solidFill>
                <a:latin typeface="Arial" panose="020B0604020202020204" pitchFamily="34" charset="0"/>
              </a:rPr>
              <a:t> and </a:t>
            </a:r>
            <a:r>
              <a:rPr lang="en-GB" altLang="en-US" sz="2800" dirty="0">
                <a:solidFill>
                  <a:schemeClr val="accent2">
                    <a:lumMod val="50000"/>
                  </a:schemeClr>
                </a:solidFill>
                <a:latin typeface="Arial" panose="020B0604020202020204" pitchFamily="34" charset="0"/>
                <a:hlinkClick r:id="rId7" tooltip="Malnutrition">
                  <a:extLst>
                    <a:ext uri="{A12FA001-AC4F-418D-AE19-62706E023703}">
                      <ahyp:hlinkClr xmlns:ahyp="http://schemas.microsoft.com/office/drawing/2018/hyperlinkcolor" val="tx"/>
                    </a:ext>
                  </a:extLst>
                </a:hlinkClick>
              </a:rPr>
              <a:t>malnutrition</a:t>
            </a:r>
            <a:r>
              <a:rPr lang="en-GB" altLang="en-US" sz="2800" dirty="0">
                <a:solidFill>
                  <a:schemeClr val="accent2">
                    <a:lumMod val="50000"/>
                  </a:schemeClr>
                </a:solidFill>
                <a:latin typeface="Arial" panose="020B0604020202020204" pitchFamily="34" charset="0"/>
              </a:rPr>
              <a:t>, to the local Universal Church of the Kingdom of God church. Victoria died the following day at 3:15pm local time. The </a:t>
            </a:r>
            <a:r>
              <a:rPr lang="en-GB" altLang="en-US" sz="2800" dirty="0">
                <a:solidFill>
                  <a:schemeClr val="accent2">
                    <a:lumMod val="50000"/>
                  </a:schemeClr>
                </a:solidFill>
                <a:latin typeface="Arial" panose="020B0604020202020204" pitchFamily="34" charset="0"/>
                <a:hlinkClick r:id="rId8" tooltip="Home Office">
                  <a:extLst>
                    <a:ext uri="{A12FA001-AC4F-418D-AE19-62706E023703}">
                      <ahyp:hlinkClr xmlns:ahyp="http://schemas.microsoft.com/office/drawing/2018/hyperlinkcolor" val="tx"/>
                    </a:ext>
                  </a:extLst>
                </a:hlinkClick>
              </a:rPr>
              <a:t>Home Office</a:t>
            </a:r>
            <a:r>
              <a:rPr lang="en-GB" altLang="en-US" sz="2800" dirty="0">
                <a:solidFill>
                  <a:schemeClr val="accent2">
                    <a:lumMod val="50000"/>
                  </a:schemeClr>
                </a:solidFill>
                <a:latin typeface="Arial" panose="020B0604020202020204" pitchFamily="34" charset="0"/>
              </a:rPr>
              <a:t> </a:t>
            </a:r>
            <a:r>
              <a:rPr lang="en-GB" altLang="en-US" sz="2800" dirty="0">
                <a:solidFill>
                  <a:schemeClr val="accent2">
                    <a:lumMod val="50000"/>
                  </a:schemeClr>
                </a:solidFill>
                <a:latin typeface="Arial" panose="020B0604020202020204" pitchFamily="34" charset="0"/>
                <a:hlinkClick r:id="rId9" tooltip="Pathology">
                  <a:extLst>
                    <a:ext uri="{A12FA001-AC4F-418D-AE19-62706E023703}">
                      <ahyp:hlinkClr xmlns:ahyp="http://schemas.microsoft.com/office/drawing/2018/hyperlinkcolor" val="tx"/>
                    </a:ext>
                  </a:extLst>
                </a:hlinkClick>
              </a:rPr>
              <a:t>pathologist</a:t>
            </a:r>
            <a:r>
              <a:rPr lang="en-GB" altLang="en-US" sz="2800" dirty="0">
                <a:solidFill>
                  <a:schemeClr val="accent2">
                    <a:lumMod val="50000"/>
                  </a:schemeClr>
                </a:solidFill>
                <a:latin typeface="Arial" panose="020B0604020202020204" pitchFamily="34" charset="0"/>
              </a:rPr>
              <a:t> who examined her body noted 128 separate injuries and scars on her body, and described it as "the worst case of child abuse I've encountered". She had been burnt with cigarettes, tied up for periods of longer than 24 hours, and hit with bike chains, hammers and wires. This resulted in the Laming Enquiry which in turn led to the ‘Every Child matters’ report.</a:t>
            </a:r>
          </a:p>
          <a:p>
            <a:r>
              <a:rPr lang="en-GB" altLang="en-US" sz="2800" dirty="0">
                <a:solidFill>
                  <a:schemeClr val="accent2">
                    <a:lumMod val="50000"/>
                  </a:schemeClr>
                </a:solidFill>
                <a:latin typeface="Arial" panose="020B0604020202020204" pitchFamily="34" charset="0"/>
              </a:rPr>
              <a:t>Lord Laming said “A gross failure of the system” by Police, Social Services, and Health Service – 108 Recommendations were made. </a:t>
            </a:r>
          </a:p>
        </p:txBody>
      </p:sp>
      <p:pic>
        <p:nvPicPr>
          <p:cNvPr id="5" name="Picture 4" descr="\\FHQA\VOL1\USERS\USERE42\Personal\climbie3.jpg">
            <a:extLst>
              <a:ext uri="{FF2B5EF4-FFF2-40B4-BE49-F238E27FC236}">
                <a16:creationId xmlns:a16="http://schemas.microsoft.com/office/drawing/2014/main" id="{5D81878E-16C7-9E79-7DE5-85C03BA7AC5C}"/>
              </a:ext>
            </a:extLst>
          </p:cNvPr>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868800" y="7301067"/>
            <a:ext cx="7620000" cy="4235450"/>
          </a:xfrm>
          <a:prstGeom prst="rect">
            <a:avLst/>
          </a:prstGeom>
          <a:ln/>
        </p:spPr>
      </p:pic>
      <p:sp>
        <p:nvSpPr>
          <p:cNvPr id="2" name="TextBox 1">
            <a:extLst>
              <a:ext uri="{FF2B5EF4-FFF2-40B4-BE49-F238E27FC236}">
                <a16:creationId xmlns:a16="http://schemas.microsoft.com/office/drawing/2014/main" id="{D67FEEF5-E9F1-3A4B-E532-87E1E4B1F2B6}"/>
              </a:ext>
            </a:extLst>
          </p:cNvPr>
          <p:cNvSpPr txBox="1"/>
          <p:nvPr/>
        </p:nvSpPr>
        <p:spPr>
          <a:xfrm>
            <a:off x="9499128" y="1153131"/>
            <a:ext cx="13776960" cy="8956298"/>
          </a:xfrm>
          <a:prstGeom prst="rect">
            <a:avLst/>
          </a:prstGeom>
          <a:noFill/>
        </p:spPr>
        <p:txBody>
          <a:bodyPr wrap="square" rtlCol="0">
            <a:spAutoFit/>
          </a:bodyPr>
          <a:lstStyle/>
          <a:p>
            <a:pPr>
              <a:buFont typeface="Wingdings" pitchFamily="2" charset="2"/>
              <a:buNone/>
            </a:pPr>
            <a:r>
              <a:rPr lang="en-GB" altLang="en-US" sz="4800" dirty="0">
                <a:solidFill>
                  <a:schemeClr val="bg1"/>
                </a:solidFill>
                <a:latin typeface="Verdana" pitchFamily="34" charset="0"/>
              </a:rPr>
              <a:t>‘</a:t>
            </a:r>
            <a:r>
              <a:rPr lang="en-GB" altLang="en-US" sz="4800" dirty="0">
                <a:solidFill>
                  <a:schemeClr val="bg1"/>
                </a:solidFill>
                <a:latin typeface="Arial" panose="020B0604020202020204" pitchFamily="34" charset="0"/>
              </a:rPr>
              <a:t>The HO pathologist found the cause of death to be hypothermia, which had arisen in the context of malnourishment, a damp environment and restricted movement. </a:t>
            </a:r>
          </a:p>
          <a:p>
            <a:pPr>
              <a:buFont typeface="Wingdings" pitchFamily="2" charset="2"/>
              <a:buNone/>
            </a:pPr>
            <a:r>
              <a:rPr lang="en-GB" altLang="en-US" sz="4800" dirty="0">
                <a:solidFill>
                  <a:schemeClr val="bg1"/>
                </a:solidFill>
                <a:latin typeface="Arial" panose="020B0604020202020204" pitchFamily="34" charset="0"/>
              </a:rPr>
              <a:t>	He also found 128 separate injuries on Victoria's body, showing she had been beaten with a range of sharp and blunt instruments. No part of her body had been spared. Marks on her wrists and ankles indicated that her arms and legs had been tied together. </a:t>
            </a:r>
          </a:p>
          <a:p>
            <a:pPr>
              <a:buFont typeface="Wingdings" pitchFamily="2" charset="2"/>
              <a:buNone/>
            </a:pPr>
            <a:r>
              <a:rPr lang="en-GB" altLang="en-US" sz="4800" dirty="0">
                <a:solidFill>
                  <a:schemeClr val="bg1"/>
                </a:solidFill>
                <a:latin typeface="Arial" panose="020B0604020202020204" pitchFamily="34" charset="0"/>
              </a:rPr>
              <a:t>	</a:t>
            </a:r>
            <a:r>
              <a:rPr lang="en-GB" altLang="en-US" sz="4800" b="1" dirty="0">
                <a:solidFill>
                  <a:schemeClr val="bg1"/>
                </a:solidFill>
                <a:latin typeface="Arial" panose="020B0604020202020204" pitchFamily="34" charset="0"/>
              </a:rPr>
              <a:t>It was the worst case of deliberate harm to a child he had ever seen’. </a:t>
            </a:r>
          </a:p>
        </p:txBody>
      </p:sp>
    </p:spTree>
    <p:extLst>
      <p:ext uri="{BB962C8B-B14F-4D97-AF65-F5344CB8AC3E}">
        <p14:creationId xmlns:p14="http://schemas.microsoft.com/office/powerpoint/2010/main" val="1824169654"/>
      </p:ext>
    </p:extLst>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5C89E-8FB6-F4EC-EDA6-3915D4A6D7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C69691-844B-0590-5539-703B35B05BAE}"/>
              </a:ext>
            </a:extLst>
          </p:cNvPr>
          <p:cNvSpPr>
            <a:spLocks noGrp="1"/>
          </p:cNvSpPr>
          <p:nvPr>
            <p:ph type="title"/>
          </p:nvPr>
        </p:nvSpPr>
        <p:spPr>
          <a:xfrm>
            <a:off x="2202180" y="1152224"/>
            <a:ext cx="16799052" cy="1537896"/>
          </a:xfrm>
        </p:spPr>
        <p:txBody>
          <a:bodyPr>
            <a:noAutofit/>
          </a:bodyPr>
          <a:lstStyle/>
          <a:p>
            <a:br>
              <a:rPr lang="en-GB" b="1" dirty="0">
                <a:solidFill>
                  <a:srgbClr val="FF0000"/>
                </a:solidFill>
                <a:latin typeface="Arial" panose="020B0604020202020204" pitchFamily="34" charset="0"/>
                <a:cs typeface="Arial" panose="020B0604020202020204" pitchFamily="34" charset="0"/>
              </a:rPr>
            </a:br>
            <a:br>
              <a:rPr lang="en-GB" b="1" dirty="0">
                <a:solidFill>
                  <a:srgbClr val="FF0000"/>
                </a:solidFill>
                <a:latin typeface="Arial" panose="020B0604020202020204" pitchFamily="34" charset="0"/>
                <a:cs typeface="Arial" panose="020B0604020202020204" pitchFamily="34" charset="0"/>
              </a:rPr>
            </a:br>
            <a:endParaRPr lang="en-GB" b="1"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9284C3E-6394-0E35-442A-BE79AEF266B1}"/>
              </a:ext>
            </a:extLst>
          </p:cNvPr>
          <p:cNvSpPr>
            <a:spLocks noGrp="1"/>
          </p:cNvSpPr>
          <p:nvPr>
            <p:ph idx="1"/>
          </p:nvPr>
        </p:nvSpPr>
        <p:spPr>
          <a:xfrm>
            <a:off x="2334880" y="2275367"/>
            <a:ext cx="20443840" cy="8843673"/>
          </a:xfrm>
        </p:spPr>
        <p:txBody>
          <a:bodyPr>
            <a:noAutofit/>
          </a:bodyPr>
          <a:lstStyle/>
          <a:p>
            <a:pPr marL="0" indent="0">
              <a:buNone/>
            </a:pPr>
            <a:r>
              <a:rPr lang="en-GB" sz="4000" dirty="0">
                <a:solidFill>
                  <a:schemeClr val="bg1"/>
                </a:solidFill>
                <a:latin typeface="Arial" panose="020B0604020202020204" pitchFamily="34" charset="0"/>
                <a:cs typeface="Arial" panose="020B0604020202020204" pitchFamily="34" charset="0"/>
              </a:rPr>
              <a:t>Space of a few months Victoria transformed from a healthy, lively and happy little girl, into a wretched wreck of a human being.</a:t>
            </a:r>
          </a:p>
          <a:p>
            <a:pPr marL="0" indent="0">
              <a:buNone/>
            </a:pPr>
            <a:r>
              <a:rPr lang="en-GB" sz="4000" dirty="0">
                <a:solidFill>
                  <a:schemeClr val="bg1"/>
                </a:solidFill>
                <a:latin typeface="Arial" panose="020B0604020202020204" pitchFamily="34" charset="0"/>
                <a:cs typeface="Arial" panose="020B0604020202020204" pitchFamily="34" charset="0"/>
              </a:rPr>
              <a:t>Would strike Victoria on a daily basis with a shoe, coat hanger, wooden cooking spoon and strike her on her toes with a hammer</a:t>
            </a:r>
          </a:p>
          <a:p>
            <a:pPr marL="0" indent="0">
              <a:buNone/>
            </a:pPr>
            <a:r>
              <a:rPr lang="en-GB" sz="4000" dirty="0">
                <a:solidFill>
                  <a:schemeClr val="bg1"/>
                </a:solidFill>
                <a:latin typeface="Arial" panose="020B0604020202020204" pitchFamily="34" charset="0"/>
                <a:cs typeface="Arial" panose="020B0604020202020204" pitchFamily="34" charset="0"/>
              </a:rPr>
              <a:t>Food given to her on a piece of plastic whilst she was tied up in the bath.  She would eat it like a dog…..except a dog is not usually tied up in a plastic bag full of excrement.</a:t>
            </a:r>
          </a:p>
          <a:p>
            <a:pPr marL="0" indent="0">
              <a:buNone/>
            </a:pPr>
            <a:r>
              <a:rPr lang="en-GB" sz="4000" dirty="0">
                <a:solidFill>
                  <a:schemeClr val="bg1"/>
                </a:solidFill>
                <a:latin typeface="Arial" panose="020B0604020202020204" pitchFamily="34" charset="0"/>
                <a:cs typeface="Arial" panose="020B0604020202020204" pitchFamily="34" charset="0"/>
              </a:rPr>
              <a:t>Social workers attended the address on numerous occasions, unable to gain entry.</a:t>
            </a:r>
          </a:p>
          <a:p>
            <a:pPr marL="0" indent="0">
              <a:buNone/>
            </a:pPr>
            <a:r>
              <a:rPr lang="en-GB" sz="4000" i="1" dirty="0">
                <a:solidFill>
                  <a:schemeClr val="bg1"/>
                </a:solidFill>
                <a:latin typeface="Arial" panose="020B0604020202020204" pitchFamily="34" charset="0"/>
                <a:cs typeface="Arial" panose="020B0604020202020204" pitchFamily="34" charset="0"/>
              </a:rPr>
              <a:t>Damning of all professionals involved – poor or non-existent inter agency working.  Lack of focus on Victoria.</a:t>
            </a:r>
          </a:p>
          <a:p>
            <a:pPr marL="0" indent="0">
              <a:buNone/>
            </a:pPr>
            <a:r>
              <a:rPr lang="en-GB" sz="4000" i="1" dirty="0">
                <a:solidFill>
                  <a:schemeClr val="bg1"/>
                </a:solidFill>
                <a:latin typeface="Arial" panose="020B0604020202020204" pitchFamily="34" charset="0"/>
                <a:cs typeface="Arial" panose="020B0604020202020204" pitchFamily="34" charset="0"/>
              </a:rPr>
              <a:t>Known to two housing authorities, four social service departments, two child protection teams, admitted to two hospitals for suspected deliberate harm. Haringey Social Care closed Victoria’s case on the day she died.</a:t>
            </a:r>
          </a:p>
          <a:p>
            <a:pPr marL="0" indent="0">
              <a:buNone/>
            </a:pPr>
            <a:endParaRPr lang="en-GB" sz="4000" i="1" dirty="0">
              <a:solidFill>
                <a:srgbClr val="2D2DB9"/>
              </a:solidFill>
              <a:latin typeface="Arial" panose="020B0604020202020204" pitchFamily="34" charset="0"/>
              <a:cs typeface="Arial" panose="020B0604020202020204" pitchFamily="34" charset="0"/>
            </a:endParaRPr>
          </a:p>
          <a:p>
            <a:pPr marL="0" indent="0">
              <a:buNone/>
            </a:pPr>
            <a:endParaRPr lang="en-GB" sz="4000" i="1" dirty="0">
              <a:solidFill>
                <a:srgbClr val="2D2DB9"/>
              </a:solidFill>
              <a:latin typeface="Arial" panose="020B0604020202020204" pitchFamily="34" charset="0"/>
              <a:cs typeface="Arial" panose="020B0604020202020204" pitchFamily="34" charset="0"/>
            </a:endParaRPr>
          </a:p>
          <a:p>
            <a:pPr marL="0" indent="0">
              <a:buNone/>
            </a:pPr>
            <a:endParaRPr lang="en-GB" sz="4000" i="1" dirty="0">
              <a:solidFill>
                <a:srgbClr val="2D2DB9"/>
              </a:solidFill>
              <a:latin typeface="Arial" panose="020B0604020202020204" pitchFamily="34" charset="0"/>
              <a:cs typeface="Arial" panose="020B0604020202020204" pitchFamily="34" charset="0"/>
            </a:endParaRPr>
          </a:p>
          <a:p>
            <a:pPr marL="0" indent="0">
              <a:buNone/>
            </a:pPr>
            <a:endParaRPr lang="en-GB" sz="4000" i="1" dirty="0">
              <a:solidFill>
                <a:srgbClr val="2D2DB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6724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71BAF-EC3A-F2B3-7760-815FC2ACB172}"/>
              </a:ext>
            </a:extLst>
          </p:cNvPr>
          <p:cNvSpPr>
            <a:spLocks noGrp="1"/>
          </p:cNvSpPr>
          <p:nvPr>
            <p:ph type="title"/>
          </p:nvPr>
        </p:nvSpPr>
        <p:spPr>
          <a:xfrm>
            <a:off x="717402" y="2525528"/>
            <a:ext cx="21971000" cy="1433163"/>
          </a:xfrm>
        </p:spPr>
        <p:txBody>
          <a:bodyPr>
            <a:normAutofit fontScale="90000"/>
          </a:bodyPr>
          <a:lstStyle/>
          <a:p>
            <a:r>
              <a:rPr lang="en-GB" kern="1200" spc="0" dirty="0">
                <a:solidFill>
                  <a:srgbClr val="FF0000"/>
                </a:solidFill>
                <a:latin typeface="Arial" panose="020B0604020202020204" pitchFamily="34" charset="0"/>
                <a:cs typeface="Arial" panose="020B0604020202020204" pitchFamily="34" charset="0"/>
              </a:rPr>
              <a:t>Section 1 of the Children &amp; Young Persons Act 1933</a:t>
            </a:r>
            <a:br>
              <a:rPr lang="en-GB" kern="1200" spc="0" dirty="0">
                <a:solidFill>
                  <a:srgbClr val="FF0000"/>
                </a:solidFill>
                <a:latin typeface="Arial" panose="020B0604020202020204" pitchFamily="34" charset="0"/>
                <a:cs typeface="Arial" panose="020B0604020202020204" pitchFamily="34" charset="0"/>
              </a:rPr>
            </a:br>
            <a:endParaRPr lang="en-GB" dirty="0"/>
          </a:p>
        </p:txBody>
      </p:sp>
      <p:sp>
        <p:nvSpPr>
          <p:cNvPr id="3" name="Content Placeholder 2">
            <a:extLst>
              <a:ext uri="{FF2B5EF4-FFF2-40B4-BE49-F238E27FC236}">
                <a16:creationId xmlns:a16="http://schemas.microsoft.com/office/drawing/2014/main" id="{797A4980-2DB5-BA77-68B7-BA34FC41AB55}"/>
              </a:ext>
            </a:extLst>
          </p:cNvPr>
          <p:cNvSpPr>
            <a:spLocks noGrp="1"/>
          </p:cNvSpPr>
          <p:nvPr>
            <p:ph idx="1"/>
          </p:nvPr>
        </p:nvSpPr>
        <p:spPr/>
        <p:txBody>
          <a:bodyPr/>
          <a:lstStyle/>
          <a:p>
            <a:pPr marL="0" marR="0" lvl="0" indent="0" algn="l" defTabSz="914400" rtl="0" eaLnBrk="1" fontAlgn="auto" latinLnBrk="0" hangingPunct="1">
              <a:lnSpc>
                <a:spcPct val="100000"/>
              </a:lnSpc>
              <a:spcBef>
                <a:spcPts val="2000"/>
              </a:spcBef>
              <a:spcAft>
                <a:spcPts val="0"/>
              </a:spcAft>
              <a:buClr>
                <a:srgbClr val="90C226"/>
              </a:buClr>
              <a:buSzPct val="80000"/>
              <a:buFont typeface="Wingdings 3" charset="2"/>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Any person </a:t>
            </a:r>
            <a:r>
              <a:rPr kumimoji="0" lang="en-GB"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aged 16 or over </a:t>
            </a: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who has responsibility for a child under that age commits an offence if he wilfully assaults, ill-treats, neglects, abandons or exposes that child (or causes or procures him to be so treated) in a manner likely to cause him un-necessary suffering or injury to health.</a:t>
            </a:r>
          </a:p>
          <a:p>
            <a:endParaRPr lang="en-GB" dirty="0"/>
          </a:p>
        </p:txBody>
      </p:sp>
    </p:spTree>
    <p:extLst>
      <p:ext uri="{BB962C8B-B14F-4D97-AF65-F5344CB8AC3E}">
        <p14:creationId xmlns:p14="http://schemas.microsoft.com/office/powerpoint/2010/main" val="4026127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ice room with bunk beds&#10;&#10;Description automatically generated">
            <a:extLst>
              <a:ext uri="{FF2B5EF4-FFF2-40B4-BE49-F238E27FC236}">
                <a16:creationId xmlns:a16="http://schemas.microsoft.com/office/drawing/2014/main" id="{FE86E532-15D8-0550-49F1-5B4A76630E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0"/>
            <a:ext cx="20574000" cy="13716000"/>
          </a:xfrm>
          <a:prstGeom prst="rect">
            <a:avLst/>
          </a:prstGeom>
        </p:spPr>
      </p:pic>
    </p:spTree>
    <p:extLst>
      <p:ext uri="{BB962C8B-B14F-4D97-AF65-F5344CB8AC3E}">
        <p14:creationId xmlns:p14="http://schemas.microsoft.com/office/powerpoint/2010/main" val="2199094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rty baby high chair&#10;&#10;Description automatically generated">
            <a:extLst>
              <a:ext uri="{FF2B5EF4-FFF2-40B4-BE49-F238E27FC236}">
                <a16:creationId xmlns:a16="http://schemas.microsoft.com/office/drawing/2014/main" id="{CC4F38C8-2A12-1F9A-C837-E2DD21D0F6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0"/>
            <a:ext cx="20574000" cy="13716000"/>
          </a:xfrm>
          <a:prstGeom prst="rect">
            <a:avLst/>
          </a:prstGeom>
        </p:spPr>
      </p:pic>
    </p:spTree>
    <p:extLst>
      <p:ext uri="{BB962C8B-B14F-4D97-AF65-F5344CB8AC3E}">
        <p14:creationId xmlns:p14="http://schemas.microsoft.com/office/powerpoint/2010/main" val="2506202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oken bed in a nice room&#10;&#10;Description automatically generated">
            <a:extLst>
              <a:ext uri="{FF2B5EF4-FFF2-40B4-BE49-F238E27FC236}">
                <a16:creationId xmlns:a16="http://schemas.microsoft.com/office/drawing/2014/main" id="{4DE51F91-028D-F838-8B6A-13258BDBBC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0"/>
            <a:ext cx="20574000" cy="13716000"/>
          </a:xfrm>
          <a:prstGeom prst="rect">
            <a:avLst/>
          </a:prstGeom>
        </p:spPr>
      </p:pic>
    </p:spTree>
    <p:extLst>
      <p:ext uri="{BB962C8B-B14F-4D97-AF65-F5344CB8AC3E}">
        <p14:creationId xmlns:p14="http://schemas.microsoft.com/office/powerpoint/2010/main" val="4222310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ice room with shoes and a bag of chips&#10;&#10;Description automatically generated">
            <a:extLst>
              <a:ext uri="{FF2B5EF4-FFF2-40B4-BE49-F238E27FC236}">
                <a16:creationId xmlns:a16="http://schemas.microsoft.com/office/drawing/2014/main" id="{2C2AAF85-DAE4-34E1-A2EE-5A6A8A8715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0"/>
            <a:ext cx="20574000" cy="13716000"/>
          </a:xfrm>
          <a:prstGeom prst="rect">
            <a:avLst/>
          </a:prstGeom>
        </p:spPr>
      </p:pic>
    </p:spTree>
    <p:extLst>
      <p:ext uri="{BB962C8B-B14F-4D97-AF65-F5344CB8AC3E}">
        <p14:creationId xmlns:p14="http://schemas.microsoft.com/office/powerpoint/2010/main" val="1304747321"/>
      </p:ext>
    </p:extLst>
  </p:cSld>
  <p:clrMapOvr>
    <a:masterClrMapping/>
  </p:clrMapOvr>
</p:sld>
</file>

<file path=ppt/theme/theme1.xml><?xml version="1.0" encoding="utf-8"?>
<a:theme xmlns:a="http://schemas.openxmlformats.org/drawingml/2006/main" name="21_BasicWhite">
  <a:themeElements>
    <a:clrScheme name="ERSOU Corporate (new)">
      <a:dk1>
        <a:srgbClr val="000038"/>
      </a:dk1>
      <a:lt1>
        <a:srgbClr val="FFFFFF"/>
      </a:lt1>
      <a:dk2>
        <a:srgbClr val="014289"/>
      </a:dk2>
      <a:lt2>
        <a:srgbClr val="D1E1FB"/>
      </a:lt2>
      <a:accent1>
        <a:srgbClr val="014289"/>
      </a:accent1>
      <a:accent2>
        <a:srgbClr val="014289"/>
      </a:accent2>
      <a:accent3>
        <a:srgbClr val="014289"/>
      </a:accent3>
      <a:accent4>
        <a:srgbClr val="014289"/>
      </a:accent4>
      <a:accent5>
        <a:srgbClr val="014289"/>
      </a:accent5>
      <a:accent6>
        <a:srgbClr val="014289"/>
      </a:accent6>
      <a:hlink>
        <a:srgbClr val="014289"/>
      </a:hlink>
      <a:folHlink>
        <a:srgbClr val="014289"/>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d7a1fd2-cc60-488c-8ce5-885018ad1b23">
      <Value>51</Value>
    </TaxCatchAll>
    <_dlc_DocId xmlns="7d7a1fd2-cc60-488c-8ce5-885018ad1b23">UZM5WJFSNRWQ-212334713-142</_dlc_DocId>
    <_dlc_DocIdUrl xmlns="7d7a1fd2-cc60-488c-8ce5-885018ad1b23">
      <Url>https://bchpolice.sharepoint.com/sites/bch-beds/_layouts/15/DocIdRedir.aspx?ID=UZM5WJFSNRWQ-212334713-142</Url>
      <Description>UZM5WJFSNRWQ-212334713-142</Description>
    </_dlc_DocIdUrl>
    <l7d7397c3d33467fa6dcb3a964d9001f xmlns="7d7a1fd2-cc60-488c-8ce5-885018ad1b23">
      <Terms xmlns="http://schemas.microsoft.com/office/infopath/2007/PartnerControls">
        <TermInfo xmlns="http://schemas.microsoft.com/office/infopath/2007/PartnerControls">
          <TermName xmlns="http://schemas.microsoft.com/office/infopath/2007/PartnerControls">Bedfordshire</TermName>
          <TermId xmlns="http://schemas.microsoft.com/office/infopath/2007/PartnerControls">f9b72453-d516-4275-8e7a-dccd00c0f807</TermId>
        </TermInfo>
      </Terms>
    </l7d7397c3d33467fa6dcb3a964d9001f>
    <SharedWithUsers xmlns="7d7a1fd2-cc60-488c-8ce5-885018ad1b23">
      <UserInfo>
        <DisplayName/>
        <AccountId xsi:nil="true"/>
        <AccountType/>
      </UserInfo>
    </SharedWithUsers>
    <MediaLengthInSeconds xmlns="feec2752-660c-4d5c-b4bc-7676fb9c0777" xsi:nil="true"/>
    <Meetings xmlns="feec2752-660c-4d5c-b4bc-7676fb9c0777">
      <Url xsi:nil="true"/>
      <Description xsi:nil="true"/>
    </Meetings>
  </documentManagement>
</p:properties>
</file>

<file path=customXml/item2.xml><?xml version="1.0" encoding="utf-8"?>
<ct:contentTypeSchema xmlns:ct="http://schemas.microsoft.com/office/2006/metadata/contentType" xmlns:ma="http://schemas.microsoft.com/office/2006/metadata/properties/metaAttributes" ct:_="" ma:_="" ma:contentTypeName="Force Document" ma:contentTypeID="0x010100F27C9619FA46FE41A4759CAFBE5D734A00056CD8635A2165489D69A3F098171E19" ma:contentTypeVersion="14" ma:contentTypeDescription="Create a new document." ma:contentTypeScope="" ma:versionID="44d7ffe51a84ad43dcc9f1595f8fc4be">
  <xsd:schema xmlns:xsd="http://www.w3.org/2001/XMLSchema" xmlns:xs="http://www.w3.org/2001/XMLSchema" xmlns:p="http://schemas.microsoft.com/office/2006/metadata/properties" xmlns:ns2="7d7a1fd2-cc60-488c-8ce5-885018ad1b23" xmlns:ns3="feec2752-660c-4d5c-b4bc-7676fb9c0777" targetNamespace="http://schemas.microsoft.com/office/2006/metadata/properties" ma:root="true" ma:fieldsID="383cdd9e7a49af1cd0835f34b271c146" ns2:_="" ns3:_="">
    <xsd:import namespace="7d7a1fd2-cc60-488c-8ce5-885018ad1b23"/>
    <xsd:import namespace="feec2752-660c-4d5c-b4bc-7676fb9c0777"/>
    <xsd:element name="properties">
      <xsd:complexType>
        <xsd:sequence>
          <xsd:element name="documentManagement">
            <xsd:complexType>
              <xsd:all>
                <xsd:element ref="ns2:_dlc_DocId" minOccurs="0"/>
                <xsd:element ref="ns2:_dlc_DocIdUrl" minOccurs="0"/>
                <xsd:element ref="ns2:_dlc_DocIdPersistId" minOccurs="0"/>
                <xsd:element ref="ns2:l7d7397c3d33467fa6dcb3a964d9001f" minOccurs="0"/>
                <xsd:element ref="ns2:TaxCatchAll" minOccurs="0"/>
                <xsd:element ref="ns2:TaxCatchAllLabel" minOccurs="0"/>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3:MediaServiceObjectDetectorVersions" minOccurs="0"/>
                <xsd:element ref="ns3:MediaServiceGenerationTime" minOccurs="0"/>
                <xsd:element ref="ns3:MediaServiceEventHashCode" minOccurs="0"/>
                <xsd:element ref="ns3:MediaServiceSearchProperties" minOccurs="0"/>
                <xsd:element ref="ns3:Meetin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7a1fd2-cc60-488c-8ce5-885018ad1b2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l7d7397c3d33467fa6dcb3a964d9001f" ma:index="11" nillable="true" ma:taxonomy="true" ma:internalName="l7d7397c3d33467fa6dcb3a964d9001f" ma:taxonomyFieldName="ForceDepartment" ma:displayName="Department" ma:fieldId="{57d7397c-3d33-467f-a6dc-b3a964d9001f}" ma:sspId="da724a42-61fa-4bda-b565-a747fb8ee79c" ma:termSetId="82bed8ce-cc47-44cc-88d0-6118cbe60a74"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7784d8b0-2666-46ac-8537-ee2738567f68}" ma:internalName="TaxCatchAll" ma:showField="CatchAllData" ma:web="7d7a1fd2-cc60-488c-8ce5-885018ad1b23">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7784d8b0-2666-46ac-8537-ee2738567f68}" ma:internalName="TaxCatchAllLabel" ma:readOnly="true" ma:showField="CatchAllDataLabel" ma:web="7d7a1fd2-cc60-488c-8ce5-885018ad1b2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ec2752-660c-4d5c-b4bc-7676fb9c0777" elementFormDefault="qualified">
    <xsd:import namespace="http://schemas.microsoft.com/office/2006/documentManagement/types"/>
    <xsd:import namespace="http://schemas.microsoft.com/office/infopath/2007/PartnerControls"/>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etings" ma:index="25" nillable="true" ma:displayName="Meetings" ma:format="Hyperlink" ma:internalName="Meetings">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16FCDA-2CE0-4379-B0B1-7DDA434B6793}">
  <ds:schemaRefs>
    <ds:schemaRef ds:uri="http://purl.org/dc/terms/"/>
    <ds:schemaRef ds:uri="http://schemas.openxmlformats.org/package/2006/metadata/core-properties"/>
    <ds:schemaRef ds:uri="feec2752-660c-4d5c-b4bc-7676fb9c0777"/>
    <ds:schemaRef ds:uri="http://purl.org/dc/dcmitype/"/>
    <ds:schemaRef ds:uri="http://schemas.microsoft.com/office/2006/documentManagement/types"/>
    <ds:schemaRef ds:uri="7d7a1fd2-cc60-488c-8ce5-885018ad1b23"/>
    <ds:schemaRef ds:uri="http://www.w3.org/XML/1998/namespace"/>
    <ds:schemaRef ds:uri="http://purl.org/dc/elements/1.1/"/>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20486207-AEEE-4468-927E-0F376A399A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7a1fd2-cc60-488c-8ce5-885018ad1b23"/>
    <ds:schemaRef ds:uri="feec2752-660c-4d5c-b4bc-7676fb9c07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BFA6C6-3E36-4996-B767-98F4C5CD5E82}">
  <ds:schemaRefs>
    <ds:schemaRef ds:uri="http://schemas.microsoft.com/sharepoint/events"/>
  </ds:schemaRefs>
</ds:datastoreItem>
</file>

<file path=customXml/itemProps4.xml><?xml version="1.0" encoding="utf-8"?>
<ds:datastoreItem xmlns:ds="http://schemas.openxmlformats.org/officeDocument/2006/customXml" ds:itemID="{D77FD1DC-7BF4-479C-9C05-6A269A1700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1227</TotalTime>
  <Words>2845</Words>
  <Application>Microsoft Office PowerPoint</Application>
  <PresentationFormat>Custom</PresentationFormat>
  <Paragraphs>225</Paragraphs>
  <Slides>27</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Aptos</vt:lpstr>
      <vt:lpstr>Arial</vt:lpstr>
      <vt:lpstr>Helvetica Neue</vt:lpstr>
      <vt:lpstr>Helvetica Neue Medium</vt:lpstr>
      <vt:lpstr>Montserrat Bold</vt:lpstr>
      <vt:lpstr>Montserrat Light</vt:lpstr>
      <vt:lpstr>Montserrat Medium</vt:lpstr>
      <vt:lpstr>Nunito</vt:lpstr>
      <vt:lpstr>Verdana</vt:lpstr>
      <vt:lpstr>Wingdings</vt:lpstr>
      <vt:lpstr>Wingdings 3</vt:lpstr>
      <vt:lpstr>21_BasicWhite</vt:lpstr>
      <vt:lpstr>PowerPoint Presentation</vt:lpstr>
      <vt:lpstr>PowerPoint Presentation</vt:lpstr>
      <vt:lpstr>PowerPoint Presentation</vt:lpstr>
      <vt:lpstr>  </vt:lpstr>
      <vt:lpstr>Section 1 of the Children &amp; Young Persons Act 1933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Issues in criminal investigations - neglect </vt:lpstr>
      <vt:lpstr>Issues in criminal investigations </vt:lpstr>
      <vt:lpstr>Issues in criminal investigations </vt:lpstr>
      <vt:lpstr>Issues in criminal investigations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BOZWARD, Paula 5590</cp:lastModifiedBy>
  <cp:revision>11</cp:revision>
  <dcterms:modified xsi:type="dcterms:W3CDTF">2025-11-24T16:08:55Z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0x010100F27C9619FA46FE41A4759CAFBE5D734A00056CD8635A2165489D69A3F098171E19</vt:lpwstr>
  </property>
  <property fmtid="{D5CDD505-2E9C-101B-9397-08002B2CF9AE}" pid="3" name="ForceDepartment">
    <vt:lpwstr>51;#Bedfordshire|f9b72453-d516-4275-8e7a-dccd00c0f807</vt:lpwstr>
  </property>
  <property fmtid="{D5CDD505-2E9C-101B-9397-08002B2CF9AE}" pid="4" name="_dlc_DocIdItemGuid">
    <vt:lpwstr>87c50921-0cd3-4ad6-9d81-aa7883ffd14c</vt:lpwstr>
  </property>
  <property fmtid="{D5CDD505-2E9C-101B-9397-08002B2CF9AE}" pid="5" name="Order">
    <vt:r8>608000</vt:r8>
  </property>
  <property fmtid="{D5CDD505-2E9C-101B-9397-08002B2CF9AE}" pid="6" name="xd_Signature">
    <vt:bool>false</vt:bool>
  </property>
  <property fmtid="{D5CDD505-2E9C-101B-9397-08002B2CF9AE}" pid="7" name="jd588aa7733547f6865155d56b6edb2b">
    <vt:lpwstr>Public Information|0c953e58-860a-4f4f-9891-f9fa5c068d9f</vt:lpwstr>
  </property>
  <property fmtid="{D5CDD505-2E9C-101B-9397-08002B2CF9AE}" pid="8" name="xd_ProgID">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MSIP_Label_b8b5aee8-5735-4353-85b0-06b0f114040f_Enabled">
    <vt:lpwstr>true</vt:lpwstr>
  </property>
  <property fmtid="{D5CDD505-2E9C-101B-9397-08002B2CF9AE}" pid="14" name="MSIP_Label_b8b5aee8-5735-4353-85b0-06b0f114040f_SetDate">
    <vt:lpwstr>2023-10-06T15:26:07Z</vt:lpwstr>
  </property>
  <property fmtid="{D5CDD505-2E9C-101B-9397-08002B2CF9AE}" pid="15" name="MSIP_Label_b8b5aee8-5735-4353-85b0-06b0f114040f_Method">
    <vt:lpwstr>Standard</vt:lpwstr>
  </property>
  <property fmtid="{D5CDD505-2E9C-101B-9397-08002B2CF9AE}" pid="16" name="MSIP_Label_b8b5aee8-5735-4353-85b0-06b0f114040f_Name">
    <vt:lpwstr>b8b5aee8-5735-4353-85b0-06b0f114040f</vt:lpwstr>
  </property>
  <property fmtid="{D5CDD505-2E9C-101B-9397-08002B2CF9AE}" pid="17" name="MSIP_Label_b8b5aee8-5735-4353-85b0-06b0f114040f_SiteId">
    <vt:lpwstr>a3c59d1b-b8f1-4299-9d6a-39ad8f570422</vt:lpwstr>
  </property>
  <property fmtid="{D5CDD505-2E9C-101B-9397-08002B2CF9AE}" pid="18" name="MSIP_Label_b8b5aee8-5735-4353-85b0-06b0f114040f_ActionId">
    <vt:lpwstr>df93429a-9c41-46d8-bd85-c79c257575be</vt:lpwstr>
  </property>
  <property fmtid="{D5CDD505-2E9C-101B-9397-08002B2CF9AE}" pid="19" name="MSIP_Label_b8b5aee8-5735-4353-85b0-06b0f114040f_ContentBits">
    <vt:lpwstr>0</vt:lpwstr>
  </property>
</Properties>
</file>