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60" r:id="rId5"/>
    <p:sldId id="261" r:id="rId6"/>
    <p:sldId id="259" r:id="rId7"/>
    <p:sldId id="272" r:id="rId8"/>
    <p:sldId id="262" r:id="rId9"/>
    <p:sldId id="263" r:id="rId10"/>
    <p:sldId id="266" r:id="rId11"/>
    <p:sldId id="265" r:id="rId12"/>
    <p:sldId id="267" r:id="rId13"/>
    <p:sldId id="268" r:id="rId14"/>
    <p:sldId id="269" r:id="rId15"/>
    <p:sldId id="264"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4" d="100"/>
          <a:sy n="74" d="100"/>
        </p:scale>
        <p:origin x="8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877CD-46B2-4B51-BBE5-8A5B5A23C4EB}"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387F5112-D0C8-4487-846F-FD16AB5D90A4}">
      <dgm:prSet/>
      <dgm:spPr/>
      <dgm:t>
        <a:bodyPr/>
        <a:lstStyle/>
        <a:p>
          <a:r>
            <a:rPr lang="en-GB"/>
            <a:t>Strategic Business Manager LSCP</a:t>
          </a:r>
          <a:endParaRPr lang="en-US"/>
        </a:p>
      </dgm:t>
    </dgm:pt>
    <dgm:pt modelId="{D3D6B882-6DBC-4958-9DF8-0661F21A22E5}" type="parTrans" cxnId="{13B3777D-0585-459D-B5EF-B20231516A33}">
      <dgm:prSet/>
      <dgm:spPr/>
      <dgm:t>
        <a:bodyPr/>
        <a:lstStyle/>
        <a:p>
          <a:endParaRPr lang="en-US"/>
        </a:p>
      </dgm:t>
    </dgm:pt>
    <dgm:pt modelId="{8EAD7986-78C5-4893-840C-D0248CF26E4E}" type="sibTrans" cxnId="{13B3777D-0585-459D-B5EF-B20231516A33}">
      <dgm:prSet/>
      <dgm:spPr/>
      <dgm:t>
        <a:bodyPr/>
        <a:lstStyle/>
        <a:p>
          <a:endParaRPr lang="en-US"/>
        </a:p>
      </dgm:t>
    </dgm:pt>
    <dgm:pt modelId="{2B1E9BF1-96BF-42C0-AC2B-5BEE0785A1BB}">
      <dgm:prSet/>
      <dgm:spPr/>
      <dgm:t>
        <a:bodyPr/>
        <a:lstStyle/>
        <a:p>
          <a:r>
            <a:rPr lang="en-GB"/>
            <a:t>Registered Social Worker with 25 years plus experience</a:t>
          </a:r>
          <a:endParaRPr lang="en-US"/>
        </a:p>
      </dgm:t>
    </dgm:pt>
    <dgm:pt modelId="{DCFD4D57-57DD-4493-AA0A-B58BB8640829}" type="parTrans" cxnId="{E5BBB53A-FA33-41D9-AFA4-99FF9DBCCFDE}">
      <dgm:prSet/>
      <dgm:spPr/>
      <dgm:t>
        <a:bodyPr/>
        <a:lstStyle/>
        <a:p>
          <a:endParaRPr lang="en-US"/>
        </a:p>
      </dgm:t>
    </dgm:pt>
    <dgm:pt modelId="{5448FE23-BF0F-4ADE-85EB-EC460433CACE}" type="sibTrans" cxnId="{E5BBB53A-FA33-41D9-AFA4-99FF9DBCCFDE}">
      <dgm:prSet/>
      <dgm:spPr/>
      <dgm:t>
        <a:bodyPr/>
        <a:lstStyle/>
        <a:p>
          <a:endParaRPr lang="en-US"/>
        </a:p>
      </dgm:t>
    </dgm:pt>
    <dgm:pt modelId="{53FA10A8-231B-46F2-9F65-9F653BA52BB7}">
      <dgm:prSet/>
      <dgm:spPr/>
      <dgm:t>
        <a:bodyPr/>
        <a:lstStyle/>
        <a:p>
          <a:r>
            <a:rPr lang="en-GB"/>
            <a:t>Independent Safeguarding Consultant</a:t>
          </a:r>
          <a:endParaRPr lang="en-US"/>
        </a:p>
      </dgm:t>
    </dgm:pt>
    <dgm:pt modelId="{4F5A03E3-90BE-4FD1-8535-9F9198D07B50}" type="parTrans" cxnId="{FD7EAD20-04D9-41A4-BE7A-CEF48F662EEB}">
      <dgm:prSet/>
      <dgm:spPr/>
      <dgm:t>
        <a:bodyPr/>
        <a:lstStyle/>
        <a:p>
          <a:endParaRPr lang="en-US"/>
        </a:p>
      </dgm:t>
    </dgm:pt>
    <dgm:pt modelId="{40AC7CE5-CCEA-4F7A-B2F9-515B829BADF1}" type="sibTrans" cxnId="{FD7EAD20-04D9-41A4-BE7A-CEF48F662EEB}">
      <dgm:prSet/>
      <dgm:spPr/>
      <dgm:t>
        <a:bodyPr/>
        <a:lstStyle/>
        <a:p>
          <a:endParaRPr lang="en-US"/>
        </a:p>
      </dgm:t>
    </dgm:pt>
    <dgm:pt modelId="{6E8FD9F7-B071-4876-BDBF-BD16F39BE236}">
      <dgm:prSet/>
      <dgm:spPr/>
      <dgm:t>
        <a:bodyPr/>
        <a:lstStyle/>
        <a:p>
          <a:r>
            <a:rPr lang="en-GB"/>
            <a:t>Independent Reviewer for Statutory Reviews</a:t>
          </a:r>
          <a:endParaRPr lang="en-US"/>
        </a:p>
      </dgm:t>
    </dgm:pt>
    <dgm:pt modelId="{140FE55F-BEB9-404E-BD5F-C02A33A9441A}" type="parTrans" cxnId="{D0C8DBEE-8844-48E8-A1B1-A735BBBFD278}">
      <dgm:prSet/>
      <dgm:spPr/>
      <dgm:t>
        <a:bodyPr/>
        <a:lstStyle/>
        <a:p>
          <a:endParaRPr lang="en-US"/>
        </a:p>
      </dgm:t>
    </dgm:pt>
    <dgm:pt modelId="{704DE103-171B-4B41-9E06-CF67E7A3CFE1}" type="sibTrans" cxnId="{D0C8DBEE-8844-48E8-A1B1-A735BBBFD278}">
      <dgm:prSet/>
      <dgm:spPr/>
      <dgm:t>
        <a:bodyPr/>
        <a:lstStyle/>
        <a:p>
          <a:endParaRPr lang="en-US"/>
        </a:p>
      </dgm:t>
    </dgm:pt>
    <dgm:pt modelId="{8BF6FE26-7F82-4B64-B3AE-1262826C93E3}">
      <dgm:prSet/>
      <dgm:spPr/>
      <dgm:t>
        <a:bodyPr/>
        <a:lstStyle/>
        <a:p>
          <a:r>
            <a:rPr lang="en-GB"/>
            <a:t>Trustee for a Domestic Abuse Charity </a:t>
          </a:r>
          <a:endParaRPr lang="en-US"/>
        </a:p>
      </dgm:t>
    </dgm:pt>
    <dgm:pt modelId="{DE5A7ADE-9F76-42A3-9936-3D0DA4CBC145}" type="parTrans" cxnId="{828B7013-D153-4909-A335-82CD6776CE21}">
      <dgm:prSet/>
      <dgm:spPr/>
      <dgm:t>
        <a:bodyPr/>
        <a:lstStyle/>
        <a:p>
          <a:endParaRPr lang="en-US"/>
        </a:p>
      </dgm:t>
    </dgm:pt>
    <dgm:pt modelId="{F5ED09DC-8D70-4A94-B222-29A2F9A7E900}" type="sibTrans" cxnId="{828B7013-D153-4909-A335-82CD6776CE21}">
      <dgm:prSet/>
      <dgm:spPr/>
      <dgm:t>
        <a:bodyPr/>
        <a:lstStyle/>
        <a:p>
          <a:endParaRPr lang="en-US"/>
        </a:p>
      </dgm:t>
    </dgm:pt>
    <dgm:pt modelId="{F024B9BD-5106-4A50-9182-9E4B763E0D7E}" type="pres">
      <dgm:prSet presAssocID="{306877CD-46B2-4B51-BBE5-8A5B5A23C4EB}" presName="outerComposite" presStyleCnt="0">
        <dgm:presLayoutVars>
          <dgm:chMax val="5"/>
          <dgm:dir/>
          <dgm:resizeHandles val="exact"/>
        </dgm:presLayoutVars>
      </dgm:prSet>
      <dgm:spPr/>
    </dgm:pt>
    <dgm:pt modelId="{7AAB2041-DE12-4574-922B-C18E4C419EE8}" type="pres">
      <dgm:prSet presAssocID="{306877CD-46B2-4B51-BBE5-8A5B5A23C4EB}" presName="dummyMaxCanvas" presStyleCnt="0">
        <dgm:presLayoutVars/>
      </dgm:prSet>
      <dgm:spPr/>
    </dgm:pt>
    <dgm:pt modelId="{53B16FC3-8DDE-4473-9D66-D03C3A58386F}" type="pres">
      <dgm:prSet presAssocID="{306877CD-46B2-4B51-BBE5-8A5B5A23C4EB}" presName="FiveNodes_1" presStyleLbl="node1" presStyleIdx="0" presStyleCnt="5">
        <dgm:presLayoutVars>
          <dgm:bulletEnabled val="1"/>
        </dgm:presLayoutVars>
      </dgm:prSet>
      <dgm:spPr/>
    </dgm:pt>
    <dgm:pt modelId="{A19D42F6-FFD9-46AE-A6E2-8722F0EB0777}" type="pres">
      <dgm:prSet presAssocID="{306877CD-46B2-4B51-BBE5-8A5B5A23C4EB}" presName="FiveNodes_2" presStyleLbl="node1" presStyleIdx="1" presStyleCnt="5">
        <dgm:presLayoutVars>
          <dgm:bulletEnabled val="1"/>
        </dgm:presLayoutVars>
      </dgm:prSet>
      <dgm:spPr/>
    </dgm:pt>
    <dgm:pt modelId="{51E62761-18DB-4E92-87C2-70171A35FD5F}" type="pres">
      <dgm:prSet presAssocID="{306877CD-46B2-4B51-BBE5-8A5B5A23C4EB}" presName="FiveNodes_3" presStyleLbl="node1" presStyleIdx="2" presStyleCnt="5">
        <dgm:presLayoutVars>
          <dgm:bulletEnabled val="1"/>
        </dgm:presLayoutVars>
      </dgm:prSet>
      <dgm:spPr/>
    </dgm:pt>
    <dgm:pt modelId="{670ADE61-DE75-4E9F-B838-151B83B6584D}" type="pres">
      <dgm:prSet presAssocID="{306877CD-46B2-4B51-BBE5-8A5B5A23C4EB}" presName="FiveNodes_4" presStyleLbl="node1" presStyleIdx="3" presStyleCnt="5">
        <dgm:presLayoutVars>
          <dgm:bulletEnabled val="1"/>
        </dgm:presLayoutVars>
      </dgm:prSet>
      <dgm:spPr/>
    </dgm:pt>
    <dgm:pt modelId="{8CC506DD-4296-4D0E-8245-C554B0BB3D27}" type="pres">
      <dgm:prSet presAssocID="{306877CD-46B2-4B51-BBE5-8A5B5A23C4EB}" presName="FiveNodes_5" presStyleLbl="node1" presStyleIdx="4" presStyleCnt="5">
        <dgm:presLayoutVars>
          <dgm:bulletEnabled val="1"/>
        </dgm:presLayoutVars>
      </dgm:prSet>
      <dgm:spPr/>
    </dgm:pt>
    <dgm:pt modelId="{B50FAA4A-BB8D-428C-867F-F1BFA35B1228}" type="pres">
      <dgm:prSet presAssocID="{306877CD-46B2-4B51-BBE5-8A5B5A23C4EB}" presName="FiveConn_1-2" presStyleLbl="fgAccFollowNode1" presStyleIdx="0" presStyleCnt="4">
        <dgm:presLayoutVars>
          <dgm:bulletEnabled val="1"/>
        </dgm:presLayoutVars>
      </dgm:prSet>
      <dgm:spPr/>
    </dgm:pt>
    <dgm:pt modelId="{6E0BF961-3AAB-4966-BB34-9625D536E32F}" type="pres">
      <dgm:prSet presAssocID="{306877CD-46B2-4B51-BBE5-8A5B5A23C4EB}" presName="FiveConn_2-3" presStyleLbl="fgAccFollowNode1" presStyleIdx="1" presStyleCnt="4">
        <dgm:presLayoutVars>
          <dgm:bulletEnabled val="1"/>
        </dgm:presLayoutVars>
      </dgm:prSet>
      <dgm:spPr/>
    </dgm:pt>
    <dgm:pt modelId="{04E0FCFA-4C55-40CF-BC70-6E17E9B2E3F4}" type="pres">
      <dgm:prSet presAssocID="{306877CD-46B2-4B51-BBE5-8A5B5A23C4EB}" presName="FiveConn_3-4" presStyleLbl="fgAccFollowNode1" presStyleIdx="2" presStyleCnt="4">
        <dgm:presLayoutVars>
          <dgm:bulletEnabled val="1"/>
        </dgm:presLayoutVars>
      </dgm:prSet>
      <dgm:spPr/>
    </dgm:pt>
    <dgm:pt modelId="{8B3A602B-C777-4355-B806-AC11A9183CCB}" type="pres">
      <dgm:prSet presAssocID="{306877CD-46B2-4B51-BBE5-8A5B5A23C4EB}" presName="FiveConn_4-5" presStyleLbl="fgAccFollowNode1" presStyleIdx="3" presStyleCnt="4">
        <dgm:presLayoutVars>
          <dgm:bulletEnabled val="1"/>
        </dgm:presLayoutVars>
      </dgm:prSet>
      <dgm:spPr/>
    </dgm:pt>
    <dgm:pt modelId="{C74E1A9A-3552-42B4-87F2-1F66F2E02C03}" type="pres">
      <dgm:prSet presAssocID="{306877CD-46B2-4B51-BBE5-8A5B5A23C4EB}" presName="FiveNodes_1_text" presStyleLbl="node1" presStyleIdx="4" presStyleCnt="5">
        <dgm:presLayoutVars>
          <dgm:bulletEnabled val="1"/>
        </dgm:presLayoutVars>
      </dgm:prSet>
      <dgm:spPr/>
    </dgm:pt>
    <dgm:pt modelId="{D1C5C047-2F58-4D94-B706-87B7ED2741F4}" type="pres">
      <dgm:prSet presAssocID="{306877CD-46B2-4B51-BBE5-8A5B5A23C4EB}" presName="FiveNodes_2_text" presStyleLbl="node1" presStyleIdx="4" presStyleCnt="5">
        <dgm:presLayoutVars>
          <dgm:bulletEnabled val="1"/>
        </dgm:presLayoutVars>
      </dgm:prSet>
      <dgm:spPr/>
    </dgm:pt>
    <dgm:pt modelId="{ABBB17ED-B019-4CEE-B459-7BA2DEDF07D2}" type="pres">
      <dgm:prSet presAssocID="{306877CD-46B2-4B51-BBE5-8A5B5A23C4EB}" presName="FiveNodes_3_text" presStyleLbl="node1" presStyleIdx="4" presStyleCnt="5">
        <dgm:presLayoutVars>
          <dgm:bulletEnabled val="1"/>
        </dgm:presLayoutVars>
      </dgm:prSet>
      <dgm:spPr/>
    </dgm:pt>
    <dgm:pt modelId="{7F42A12A-B0FF-4FE7-8E68-2E963E036E84}" type="pres">
      <dgm:prSet presAssocID="{306877CD-46B2-4B51-BBE5-8A5B5A23C4EB}" presName="FiveNodes_4_text" presStyleLbl="node1" presStyleIdx="4" presStyleCnt="5">
        <dgm:presLayoutVars>
          <dgm:bulletEnabled val="1"/>
        </dgm:presLayoutVars>
      </dgm:prSet>
      <dgm:spPr/>
    </dgm:pt>
    <dgm:pt modelId="{B8A23746-41C2-452C-AAC0-C7FE0D8A1E12}" type="pres">
      <dgm:prSet presAssocID="{306877CD-46B2-4B51-BBE5-8A5B5A23C4EB}" presName="FiveNodes_5_text" presStyleLbl="node1" presStyleIdx="4" presStyleCnt="5">
        <dgm:presLayoutVars>
          <dgm:bulletEnabled val="1"/>
        </dgm:presLayoutVars>
      </dgm:prSet>
      <dgm:spPr/>
    </dgm:pt>
  </dgm:ptLst>
  <dgm:cxnLst>
    <dgm:cxn modelId="{13EC4008-8591-425E-A1EC-1F4B5D9C2752}" type="presOf" srcId="{40AC7CE5-CCEA-4F7A-B2F9-515B829BADF1}" destId="{04E0FCFA-4C55-40CF-BC70-6E17E9B2E3F4}" srcOrd="0" destOrd="0" presId="urn:microsoft.com/office/officeart/2005/8/layout/vProcess5"/>
    <dgm:cxn modelId="{828B7013-D153-4909-A335-82CD6776CE21}" srcId="{306877CD-46B2-4B51-BBE5-8A5B5A23C4EB}" destId="{8BF6FE26-7F82-4B64-B3AE-1262826C93E3}" srcOrd="4" destOrd="0" parTransId="{DE5A7ADE-9F76-42A3-9936-3D0DA4CBC145}" sibTransId="{F5ED09DC-8D70-4A94-B222-29A2F9A7E900}"/>
    <dgm:cxn modelId="{FD7EAD20-04D9-41A4-BE7A-CEF48F662EEB}" srcId="{306877CD-46B2-4B51-BBE5-8A5B5A23C4EB}" destId="{53FA10A8-231B-46F2-9F65-9F653BA52BB7}" srcOrd="2" destOrd="0" parTransId="{4F5A03E3-90BE-4FD1-8535-9F9198D07B50}" sibTransId="{40AC7CE5-CCEA-4F7A-B2F9-515B829BADF1}"/>
    <dgm:cxn modelId="{896DDC2C-BDDB-441B-911E-4DFD227AE355}" type="presOf" srcId="{6E8FD9F7-B071-4876-BDBF-BD16F39BE236}" destId="{7F42A12A-B0FF-4FE7-8E68-2E963E036E84}" srcOrd="1" destOrd="0" presId="urn:microsoft.com/office/officeart/2005/8/layout/vProcess5"/>
    <dgm:cxn modelId="{E5BBB53A-FA33-41D9-AFA4-99FF9DBCCFDE}" srcId="{306877CD-46B2-4B51-BBE5-8A5B5A23C4EB}" destId="{2B1E9BF1-96BF-42C0-AC2B-5BEE0785A1BB}" srcOrd="1" destOrd="0" parTransId="{DCFD4D57-57DD-4493-AA0A-B58BB8640829}" sibTransId="{5448FE23-BF0F-4ADE-85EB-EC460433CACE}"/>
    <dgm:cxn modelId="{74F75A71-5593-4567-8FB8-C09FD61AB0AE}" type="presOf" srcId="{53FA10A8-231B-46F2-9F65-9F653BA52BB7}" destId="{ABBB17ED-B019-4CEE-B459-7BA2DEDF07D2}" srcOrd="1" destOrd="0" presId="urn:microsoft.com/office/officeart/2005/8/layout/vProcess5"/>
    <dgm:cxn modelId="{239C6953-EF2F-4864-A3E9-9C788506C118}" type="presOf" srcId="{387F5112-D0C8-4487-846F-FD16AB5D90A4}" destId="{C74E1A9A-3552-42B4-87F2-1F66F2E02C03}" srcOrd="1" destOrd="0" presId="urn:microsoft.com/office/officeart/2005/8/layout/vProcess5"/>
    <dgm:cxn modelId="{E4E8115A-0930-4AF5-8781-ACD0726B2BC6}" type="presOf" srcId="{8BF6FE26-7F82-4B64-B3AE-1262826C93E3}" destId="{8CC506DD-4296-4D0E-8245-C554B0BB3D27}" srcOrd="0" destOrd="0" presId="urn:microsoft.com/office/officeart/2005/8/layout/vProcess5"/>
    <dgm:cxn modelId="{13B3777D-0585-459D-B5EF-B20231516A33}" srcId="{306877CD-46B2-4B51-BBE5-8A5B5A23C4EB}" destId="{387F5112-D0C8-4487-846F-FD16AB5D90A4}" srcOrd="0" destOrd="0" parTransId="{D3D6B882-6DBC-4958-9DF8-0661F21A22E5}" sibTransId="{8EAD7986-78C5-4893-840C-D0248CF26E4E}"/>
    <dgm:cxn modelId="{C9EC6B84-B33C-4F73-B720-79E34CBFDCDB}" type="presOf" srcId="{6E8FD9F7-B071-4876-BDBF-BD16F39BE236}" destId="{670ADE61-DE75-4E9F-B838-151B83B6584D}" srcOrd="0" destOrd="0" presId="urn:microsoft.com/office/officeart/2005/8/layout/vProcess5"/>
    <dgm:cxn modelId="{37E67790-E80B-45FE-AB1F-F224ECE0678B}" type="presOf" srcId="{704DE103-171B-4B41-9E06-CF67E7A3CFE1}" destId="{8B3A602B-C777-4355-B806-AC11A9183CCB}" srcOrd="0" destOrd="0" presId="urn:microsoft.com/office/officeart/2005/8/layout/vProcess5"/>
    <dgm:cxn modelId="{43C8FD94-6577-4629-99D4-A1E2AFCF6AB7}" type="presOf" srcId="{387F5112-D0C8-4487-846F-FD16AB5D90A4}" destId="{53B16FC3-8DDE-4473-9D66-D03C3A58386F}" srcOrd="0" destOrd="0" presId="urn:microsoft.com/office/officeart/2005/8/layout/vProcess5"/>
    <dgm:cxn modelId="{F1EBE497-3CE7-4A01-B7CD-8F39B362F823}" type="presOf" srcId="{8EAD7986-78C5-4893-840C-D0248CF26E4E}" destId="{B50FAA4A-BB8D-428C-867F-F1BFA35B1228}" srcOrd="0" destOrd="0" presId="urn:microsoft.com/office/officeart/2005/8/layout/vProcess5"/>
    <dgm:cxn modelId="{23B115A3-A470-4015-A6A8-1FA7B56C1F8E}" type="presOf" srcId="{2B1E9BF1-96BF-42C0-AC2B-5BEE0785A1BB}" destId="{A19D42F6-FFD9-46AE-A6E2-8722F0EB0777}" srcOrd="0" destOrd="0" presId="urn:microsoft.com/office/officeart/2005/8/layout/vProcess5"/>
    <dgm:cxn modelId="{A42977CA-C81C-4EB4-BCF3-362A3EEB117C}" type="presOf" srcId="{306877CD-46B2-4B51-BBE5-8A5B5A23C4EB}" destId="{F024B9BD-5106-4A50-9182-9E4B763E0D7E}" srcOrd="0" destOrd="0" presId="urn:microsoft.com/office/officeart/2005/8/layout/vProcess5"/>
    <dgm:cxn modelId="{3567FFD3-FB6B-40E7-A7AE-2C8F1DCD8E0F}" type="presOf" srcId="{5448FE23-BF0F-4ADE-85EB-EC460433CACE}" destId="{6E0BF961-3AAB-4966-BB34-9625D536E32F}" srcOrd="0" destOrd="0" presId="urn:microsoft.com/office/officeart/2005/8/layout/vProcess5"/>
    <dgm:cxn modelId="{523830DD-69C7-470A-834F-1A85695577CF}" type="presOf" srcId="{2B1E9BF1-96BF-42C0-AC2B-5BEE0785A1BB}" destId="{D1C5C047-2F58-4D94-B706-87B7ED2741F4}" srcOrd="1" destOrd="0" presId="urn:microsoft.com/office/officeart/2005/8/layout/vProcess5"/>
    <dgm:cxn modelId="{914A08E4-E764-44D3-93C4-66EA273EBA53}" type="presOf" srcId="{53FA10A8-231B-46F2-9F65-9F653BA52BB7}" destId="{51E62761-18DB-4E92-87C2-70171A35FD5F}" srcOrd="0" destOrd="0" presId="urn:microsoft.com/office/officeart/2005/8/layout/vProcess5"/>
    <dgm:cxn modelId="{D0C8DBEE-8844-48E8-A1B1-A735BBBFD278}" srcId="{306877CD-46B2-4B51-BBE5-8A5B5A23C4EB}" destId="{6E8FD9F7-B071-4876-BDBF-BD16F39BE236}" srcOrd="3" destOrd="0" parTransId="{140FE55F-BEB9-404E-BD5F-C02A33A9441A}" sibTransId="{704DE103-171B-4B41-9E06-CF67E7A3CFE1}"/>
    <dgm:cxn modelId="{C3790FFC-20DE-4A7A-8DC6-F880E79604FB}" type="presOf" srcId="{8BF6FE26-7F82-4B64-B3AE-1262826C93E3}" destId="{B8A23746-41C2-452C-AAC0-C7FE0D8A1E12}" srcOrd="1" destOrd="0" presId="urn:microsoft.com/office/officeart/2005/8/layout/vProcess5"/>
    <dgm:cxn modelId="{3788B463-2C4C-44F9-9781-FD30CBE280EE}" type="presParOf" srcId="{F024B9BD-5106-4A50-9182-9E4B763E0D7E}" destId="{7AAB2041-DE12-4574-922B-C18E4C419EE8}" srcOrd="0" destOrd="0" presId="urn:microsoft.com/office/officeart/2005/8/layout/vProcess5"/>
    <dgm:cxn modelId="{9A5E4CF1-13F6-49A7-97C3-D7C5361B0885}" type="presParOf" srcId="{F024B9BD-5106-4A50-9182-9E4B763E0D7E}" destId="{53B16FC3-8DDE-4473-9D66-D03C3A58386F}" srcOrd="1" destOrd="0" presId="urn:microsoft.com/office/officeart/2005/8/layout/vProcess5"/>
    <dgm:cxn modelId="{9740C606-8753-411C-ABF4-5123B990EAA1}" type="presParOf" srcId="{F024B9BD-5106-4A50-9182-9E4B763E0D7E}" destId="{A19D42F6-FFD9-46AE-A6E2-8722F0EB0777}" srcOrd="2" destOrd="0" presId="urn:microsoft.com/office/officeart/2005/8/layout/vProcess5"/>
    <dgm:cxn modelId="{653731AF-47D6-4E03-B5B0-658A66E79BE8}" type="presParOf" srcId="{F024B9BD-5106-4A50-9182-9E4B763E0D7E}" destId="{51E62761-18DB-4E92-87C2-70171A35FD5F}" srcOrd="3" destOrd="0" presId="urn:microsoft.com/office/officeart/2005/8/layout/vProcess5"/>
    <dgm:cxn modelId="{81445AAB-93E0-456F-9724-28DCC4E370DE}" type="presParOf" srcId="{F024B9BD-5106-4A50-9182-9E4B763E0D7E}" destId="{670ADE61-DE75-4E9F-B838-151B83B6584D}" srcOrd="4" destOrd="0" presId="urn:microsoft.com/office/officeart/2005/8/layout/vProcess5"/>
    <dgm:cxn modelId="{52E6F507-71DA-4154-9A05-1059D53CFFDF}" type="presParOf" srcId="{F024B9BD-5106-4A50-9182-9E4B763E0D7E}" destId="{8CC506DD-4296-4D0E-8245-C554B0BB3D27}" srcOrd="5" destOrd="0" presId="urn:microsoft.com/office/officeart/2005/8/layout/vProcess5"/>
    <dgm:cxn modelId="{45EAC80C-8767-48DA-88ED-F31040568FE5}" type="presParOf" srcId="{F024B9BD-5106-4A50-9182-9E4B763E0D7E}" destId="{B50FAA4A-BB8D-428C-867F-F1BFA35B1228}" srcOrd="6" destOrd="0" presId="urn:microsoft.com/office/officeart/2005/8/layout/vProcess5"/>
    <dgm:cxn modelId="{EBD2D906-79FA-4302-A92B-DDE797498F79}" type="presParOf" srcId="{F024B9BD-5106-4A50-9182-9E4B763E0D7E}" destId="{6E0BF961-3AAB-4966-BB34-9625D536E32F}" srcOrd="7" destOrd="0" presId="urn:microsoft.com/office/officeart/2005/8/layout/vProcess5"/>
    <dgm:cxn modelId="{EDD75A5C-DF7D-4729-A2CD-AAB847A86F57}" type="presParOf" srcId="{F024B9BD-5106-4A50-9182-9E4B763E0D7E}" destId="{04E0FCFA-4C55-40CF-BC70-6E17E9B2E3F4}" srcOrd="8" destOrd="0" presId="urn:microsoft.com/office/officeart/2005/8/layout/vProcess5"/>
    <dgm:cxn modelId="{EF155548-E464-420A-A4CF-1E1CFB33712E}" type="presParOf" srcId="{F024B9BD-5106-4A50-9182-9E4B763E0D7E}" destId="{8B3A602B-C777-4355-B806-AC11A9183CCB}" srcOrd="9" destOrd="0" presId="urn:microsoft.com/office/officeart/2005/8/layout/vProcess5"/>
    <dgm:cxn modelId="{FA3B0C21-11CF-473C-AF3C-7C72E10D3CF9}" type="presParOf" srcId="{F024B9BD-5106-4A50-9182-9E4B763E0D7E}" destId="{C74E1A9A-3552-42B4-87F2-1F66F2E02C03}" srcOrd="10" destOrd="0" presId="urn:microsoft.com/office/officeart/2005/8/layout/vProcess5"/>
    <dgm:cxn modelId="{A39946F2-3749-484B-ADAC-F089A7144908}" type="presParOf" srcId="{F024B9BD-5106-4A50-9182-9E4B763E0D7E}" destId="{D1C5C047-2F58-4D94-B706-87B7ED2741F4}" srcOrd="11" destOrd="0" presId="urn:microsoft.com/office/officeart/2005/8/layout/vProcess5"/>
    <dgm:cxn modelId="{426564AA-42B1-44E1-924F-D0C92A51CF4F}" type="presParOf" srcId="{F024B9BD-5106-4A50-9182-9E4B763E0D7E}" destId="{ABBB17ED-B019-4CEE-B459-7BA2DEDF07D2}" srcOrd="12" destOrd="0" presId="urn:microsoft.com/office/officeart/2005/8/layout/vProcess5"/>
    <dgm:cxn modelId="{F3D10297-2144-4D0A-B484-0EB6A87EFC3F}" type="presParOf" srcId="{F024B9BD-5106-4A50-9182-9E4B763E0D7E}" destId="{7F42A12A-B0FF-4FE7-8E68-2E963E036E84}" srcOrd="13" destOrd="0" presId="urn:microsoft.com/office/officeart/2005/8/layout/vProcess5"/>
    <dgm:cxn modelId="{2085C4F8-7797-4F30-A5B0-290C32A83F7F}" type="presParOf" srcId="{F024B9BD-5106-4A50-9182-9E4B763E0D7E}" destId="{B8A23746-41C2-452C-AAC0-C7FE0D8A1E1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814589-1D15-407E-9BB1-224B063D817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69D498C-5364-4F4D-A36E-25032EF7791B}">
      <dgm:prSet/>
      <dgm:spPr/>
      <dgm:t>
        <a:bodyPr/>
        <a:lstStyle/>
        <a:p>
          <a:r>
            <a:rPr lang="en-GB"/>
            <a:t>“we all knew you as just brilliant at your job and really personable – I never suspected as people don’t cope with things like that”</a:t>
          </a:r>
          <a:endParaRPr lang="en-US"/>
        </a:p>
      </dgm:t>
    </dgm:pt>
    <dgm:pt modelId="{C450C389-5E79-4EF7-8785-0B2C74E610CB}" type="parTrans" cxnId="{6F75FCF6-9E47-48AF-9C15-AEA2276FBA34}">
      <dgm:prSet/>
      <dgm:spPr/>
      <dgm:t>
        <a:bodyPr/>
        <a:lstStyle/>
        <a:p>
          <a:endParaRPr lang="en-US"/>
        </a:p>
      </dgm:t>
    </dgm:pt>
    <dgm:pt modelId="{D731B221-4A39-48BC-9994-28CF5A42C0CD}" type="sibTrans" cxnId="{6F75FCF6-9E47-48AF-9C15-AEA2276FBA34}">
      <dgm:prSet/>
      <dgm:spPr/>
      <dgm:t>
        <a:bodyPr/>
        <a:lstStyle/>
        <a:p>
          <a:endParaRPr lang="en-US"/>
        </a:p>
      </dgm:t>
    </dgm:pt>
    <dgm:pt modelId="{9EA30349-16AA-41CE-AEA7-474697BBF52E}">
      <dgm:prSet/>
      <dgm:spPr/>
      <dgm:t>
        <a:bodyPr/>
        <a:lstStyle/>
        <a:p>
          <a:r>
            <a:rPr lang="en-GB"/>
            <a:t>“many of us were shocked because of what you were achieving, it didn’t seem possible you were being abused – especially with what we then found out you went through”</a:t>
          </a:r>
          <a:endParaRPr lang="en-US"/>
        </a:p>
      </dgm:t>
    </dgm:pt>
    <dgm:pt modelId="{33BC26C6-28DA-43F9-A657-D76E607F8E69}" type="parTrans" cxnId="{BA26E6FB-5371-4F33-BF08-DE45D800B3AF}">
      <dgm:prSet/>
      <dgm:spPr/>
      <dgm:t>
        <a:bodyPr/>
        <a:lstStyle/>
        <a:p>
          <a:endParaRPr lang="en-US"/>
        </a:p>
      </dgm:t>
    </dgm:pt>
    <dgm:pt modelId="{41BECAAA-2C9D-4E64-8225-769A38F18F60}" type="sibTrans" cxnId="{BA26E6FB-5371-4F33-BF08-DE45D800B3AF}">
      <dgm:prSet/>
      <dgm:spPr/>
      <dgm:t>
        <a:bodyPr/>
        <a:lstStyle/>
        <a:p>
          <a:endParaRPr lang="en-US"/>
        </a:p>
      </dgm:t>
    </dgm:pt>
    <dgm:pt modelId="{E6EF42B0-82FF-455B-AF0F-919D66B6B436}">
      <dgm:prSet/>
      <dgm:spPr/>
      <dgm:t>
        <a:bodyPr/>
        <a:lstStyle/>
        <a:p>
          <a:r>
            <a:rPr lang="en-GB"/>
            <a:t>“sometimes it was like you were a robot, things that would have floored me, you kept going, now it makes sense – you needed one aspect you could control.”  </a:t>
          </a:r>
          <a:endParaRPr lang="en-US"/>
        </a:p>
      </dgm:t>
    </dgm:pt>
    <dgm:pt modelId="{89232F17-1345-43CB-8425-606B53CE59A2}" type="parTrans" cxnId="{B5911A75-785A-4C26-83CF-65337FD2A6EE}">
      <dgm:prSet/>
      <dgm:spPr/>
      <dgm:t>
        <a:bodyPr/>
        <a:lstStyle/>
        <a:p>
          <a:endParaRPr lang="en-US"/>
        </a:p>
      </dgm:t>
    </dgm:pt>
    <dgm:pt modelId="{2E7D056E-C96E-4834-B39E-F5C676EA0A30}" type="sibTrans" cxnId="{B5911A75-785A-4C26-83CF-65337FD2A6EE}">
      <dgm:prSet/>
      <dgm:spPr/>
      <dgm:t>
        <a:bodyPr/>
        <a:lstStyle/>
        <a:p>
          <a:endParaRPr lang="en-US"/>
        </a:p>
      </dgm:t>
    </dgm:pt>
    <dgm:pt modelId="{77B2EFDC-BDDF-48D0-98C0-7B4A46BDF2F1}" type="pres">
      <dgm:prSet presAssocID="{83814589-1D15-407E-9BB1-224B063D8173}" presName="linear" presStyleCnt="0">
        <dgm:presLayoutVars>
          <dgm:animLvl val="lvl"/>
          <dgm:resizeHandles val="exact"/>
        </dgm:presLayoutVars>
      </dgm:prSet>
      <dgm:spPr/>
    </dgm:pt>
    <dgm:pt modelId="{CAE915AC-9C96-4035-8F38-A24D2391D1CC}" type="pres">
      <dgm:prSet presAssocID="{069D498C-5364-4F4D-A36E-25032EF7791B}" presName="parentText" presStyleLbl="node1" presStyleIdx="0" presStyleCnt="3">
        <dgm:presLayoutVars>
          <dgm:chMax val="0"/>
          <dgm:bulletEnabled val="1"/>
        </dgm:presLayoutVars>
      </dgm:prSet>
      <dgm:spPr/>
    </dgm:pt>
    <dgm:pt modelId="{29310993-17E5-4ED5-9BEA-C1239C623D88}" type="pres">
      <dgm:prSet presAssocID="{D731B221-4A39-48BC-9994-28CF5A42C0CD}" presName="spacer" presStyleCnt="0"/>
      <dgm:spPr/>
    </dgm:pt>
    <dgm:pt modelId="{3A52E30A-5276-4AA1-BA27-D5982C0327D6}" type="pres">
      <dgm:prSet presAssocID="{9EA30349-16AA-41CE-AEA7-474697BBF52E}" presName="parentText" presStyleLbl="node1" presStyleIdx="1" presStyleCnt="3">
        <dgm:presLayoutVars>
          <dgm:chMax val="0"/>
          <dgm:bulletEnabled val="1"/>
        </dgm:presLayoutVars>
      </dgm:prSet>
      <dgm:spPr/>
    </dgm:pt>
    <dgm:pt modelId="{88735306-C811-438F-A10F-6B503412C66C}" type="pres">
      <dgm:prSet presAssocID="{41BECAAA-2C9D-4E64-8225-769A38F18F60}" presName="spacer" presStyleCnt="0"/>
      <dgm:spPr/>
    </dgm:pt>
    <dgm:pt modelId="{83AA7110-D015-40E7-9228-77BD508F3BFE}" type="pres">
      <dgm:prSet presAssocID="{E6EF42B0-82FF-455B-AF0F-919D66B6B436}" presName="parentText" presStyleLbl="node1" presStyleIdx="2" presStyleCnt="3">
        <dgm:presLayoutVars>
          <dgm:chMax val="0"/>
          <dgm:bulletEnabled val="1"/>
        </dgm:presLayoutVars>
      </dgm:prSet>
      <dgm:spPr/>
    </dgm:pt>
  </dgm:ptLst>
  <dgm:cxnLst>
    <dgm:cxn modelId="{7BDE4E3B-0B1D-432F-97EB-96758BE0E456}" type="presOf" srcId="{9EA30349-16AA-41CE-AEA7-474697BBF52E}" destId="{3A52E30A-5276-4AA1-BA27-D5982C0327D6}" srcOrd="0" destOrd="0" presId="urn:microsoft.com/office/officeart/2005/8/layout/vList2"/>
    <dgm:cxn modelId="{AB44DF4A-FD65-489A-B33F-133255CB938A}" type="presOf" srcId="{069D498C-5364-4F4D-A36E-25032EF7791B}" destId="{CAE915AC-9C96-4035-8F38-A24D2391D1CC}" srcOrd="0" destOrd="0" presId="urn:microsoft.com/office/officeart/2005/8/layout/vList2"/>
    <dgm:cxn modelId="{92CB386B-440F-4B77-9FFC-64151B912791}" type="presOf" srcId="{83814589-1D15-407E-9BB1-224B063D8173}" destId="{77B2EFDC-BDDF-48D0-98C0-7B4A46BDF2F1}" srcOrd="0" destOrd="0" presId="urn:microsoft.com/office/officeart/2005/8/layout/vList2"/>
    <dgm:cxn modelId="{B5911A75-785A-4C26-83CF-65337FD2A6EE}" srcId="{83814589-1D15-407E-9BB1-224B063D8173}" destId="{E6EF42B0-82FF-455B-AF0F-919D66B6B436}" srcOrd="2" destOrd="0" parTransId="{89232F17-1345-43CB-8425-606B53CE59A2}" sibTransId="{2E7D056E-C96E-4834-B39E-F5C676EA0A30}"/>
    <dgm:cxn modelId="{0DF309C6-74EA-4D7B-8036-A2734A6DECAE}" type="presOf" srcId="{E6EF42B0-82FF-455B-AF0F-919D66B6B436}" destId="{83AA7110-D015-40E7-9228-77BD508F3BFE}" srcOrd="0" destOrd="0" presId="urn:microsoft.com/office/officeart/2005/8/layout/vList2"/>
    <dgm:cxn modelId="{6F75FCF6-9E47-48AF-9C15-AEA2276FBA34}" srcId="{83814589-1D15-407E-9BB1-224B063D8173}" destId="{069D498C-5364-4F4D-A36E-25032EF7791B}" srcOrd="0" destOrd="0" parTransId="{C450C389-5E79-4EF7-8785-0B2C74E610CB}" sibTransId="{D731B221-4A39-48BC-9994-28CF5A42C0CD}"/>
    <dgm:cxn modelId="{BA26E6FB-5371-4F33-BF08-DE45D800B3AF}" srcId="{83814589-1D15-407E-9BB1-224B063D8173}" destId="{9EA30349-16AA-41CE-AEA7-474697BBF52E}" srcOrd="1" destOrd="0" parTransId="{33BC26C6-28DA-43F9-A657-D76E607F8E69}" sibTransId="{41BECAAA-2C9D-4E64-8225-769A38F18F60}"/>
    <dgm:cxn modelId="{D2BFDABA-64BB-4AE4-A79F-2D29493B747D}" type="presParOf" srcId="{77B2EFDC-BDDF-48D0-98C0-7B4A46BDF2F1}" destId="{CAE915AC-9C96-4035-8F38-A24D2391D1CC}" srcOrd="0" destOrd="0" presId="urn:microsoft.com/office/officeart/2005/8/layout/vList2"/>
    <dgm:cxn modelId="{7142BBEA-6B0C-4BAD-BB00-9041CD3E4EFA}" type="presParOf" srcId="{77B2EFDC-BDDF-48D0-98C0-7B4A46BDF2F1}" destId="{29310993-17E5-4ED5-9BEA-C1239C623D88}" srcOrd="1" destOrd="0" presId="urn:microsoft.com/office/officeart/2005/8/layout/vList2"/>
    <dgm:cxn modelId="{26AB933C-4FEA-4B75-8205-B4446B256E8C}" type="presParOf" srcId="{77B2EFDC-BDDF-48D0-98C0-7B4A46BDF2F1}" destId="{3A52E30A-5276-4AA1-BA27-D5982C0327D6}" srcOrd="2" destOrd="0" presId="urn:microsoft.com/office/officeart/2005/8/layout/vList2"/>
    <dgm:cxn modelId="{7238AE48-B781-4357-AADD-A9A776C519BE}" type="presParOf" srcId="{77B2EFDC-BDDF-48D0-98C0-7B4A46BDF2F1}" destId="{88735306-C811-438F-A10F-6B503412C66C}" srcOrd="3" destOrd="0" presId="urn:microsoft.com/office/officeart/2005/8/layout/vList2"/>
    <dgm:cxn modelId="{AA5EB7CB-5623-4466-BCE0-D93309B00C17}" type="presParOf" srcId="{77B2EFDC-BDDF-48D0-98C0-7B4A46BDF2F1}" destId="{83AA7110-D015-40E7-9228-77BD508F3BF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6CA665-CFCC-4A12-A9EC-EF9EAE9935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4922A26-8051-4185-ABF9-B85BF8C668EB}">
      <dgm:prSet/>
      <dgm:spPr/>
      <dgm:t>
        <a:bodyPr/>
        <a:lstStyle/>
        <a:p>
          <a:r>
            <a:rPr lang="en-GB"/>
            <a:t>“ I still wonder about a colleague who I noticed had bruises, pulled their sleeves down and wasn’t often seen on camera.. Next time I saw them they had lost a lot of weight suddenly …”</a:t>
          </a:r>
          <a:endParaRPr lang="en-US"/>
        </a:p>
      </dgm:t>
    </dgm:pt>
    <dgm:pt modelId="{FC3B4151-2680-4E2E-BBC8-6F906CAA8975}" type="parTrans" cxnId="{14250065-6C7E-469F-9DAA-10662AD4CF42}">
      <dgm:prSet/>
      <dgm:spPr/>
      <dgm:t>
        <a:bodyPr/>
        <a:lstStyle/>
        <a:p>
          <a:endParaRPr lang="en-US"/>
        </a:p>
      </dgm:t>
    </dgm:pt>
    <dgm:pt modelId="{EE46EEDC-9EA9-4D08-B519-CE3D9FB97D67}" type="sibTrans" cxnId="{14250065-6C7E-469F-9DAA-10662AD4CF42}">
      <dgm:prSet/>
      <dgm:spPr/>
      <dgm:t>
        <a:bodyPr/>
        <a:lstStyle/>
        <a:p>
          <a:endParaRPr lang="en-US"/>
        </a:p>
      </dgm:t>
    </dgm:pt>
    <dgm:pt modelId="{A696DCF5-C016-48E0-9B29-D7921137401D}">
      <dgm:prSet/>
      <dgm:spPr/>
      <dgm:t>
        <a:bodyPr/>
        <a:lstStyle/>
        <a:p>
          <a:r>
            <a:rPr lang="en-GB"/>
            <a:t>“I wish I had asked them. I just didn’t want to offend them or know what to say, as they were a colleague, it would be different if they were a service user…”</a:t>
          </a:r>
          <a:endParaRPr lang="en-US"/>
        </a:p>
      </dgm:t>
    </dgm:pt>
    <dgm:pt modelId="{EC6FD64B-AAF7-4B37-99FD-24141C2CB5E6}" type="parTrans" cxnId="{13ABA456-8B27-4163-8A4D-D0030484566C}">
      <dgm:prSet/>
      <dgm:spPr/>
      <dgm:t>
        <a:bodyPr/>
        <a:lstStyle/>
        <a:p>
          <a:endParaRPr lang="en-US"/>
        </a:p>
      </dgm:t>
    </dgm:pt>
    <dgm:pt modelId="{6211015F-9679-4C45-94A6-2C50525892AE}" type="sibTrans" cxnId="{13ABA456-8B27-4163-8A4D-D0030484566C}">
      <dgm:prSet/>
      <dgm:spPr/>
      <dgm:t>
        <a:bodyPr/>
        <a:lstStyle/>
        <a:p>
          <a:endParaRPr lang="en-US"/>
        </a:p>
      </dgm:t>
    </dgm:pt>
    <dgm:pt modelId="{783F08A4-F1E0-474E-AA3B-4674FC65F34D}">
      <dgm:prSet/>
      <dgm:spPr/>
      <dgm:t>
        <a:bodyPr/>
        <a:lstStyle/>
        <a:p>
          <a:r>
            <a:rPr lang="en-GB"/>
            <a:t>“as your GP I knew you were a professional so assumed you knew what you needed to do to get help – after all you deal with people like that every day – I even wrote it down for you”</a:t>
          </a:r>
          <a:endParaRPr lang="en-US"/>
        </a:p>
      </dgm:t>
    </dgm:pt>
    <dgm:pt modelId="{AF70E664-E5D1-45AA-BA33-18540FDDB153}" type="parTrans" cxnId="{30176CDF-9195-4939-90E0-5F5AD0A00ECE}">
      <dgm:prSet/>
      <dgm:spPr/>
      <dgm:t>
        <a:bodyPr/>
        <a:lstStyle/>
        <a:p>
          <a:endParaRPr lang="en-US"/>
        </a:p>
      </dgm:t>
    </dgm:pt>
    <dgm:pt modelId="{91526506-B1DE-4545-83F3-DDB95E5468B3}" type="sibTrans" cxnId="{30176CDF-9195-4939-90E0-5F5AD0A00ECE}">
      <dgm:prSet/>
      <dgm:spPr/>
      <dgm:t>
        <a:bodyPr/>
        <a:lstStyle/>
        <a:p>
          <a:endParaRPr lang="en-US"/>
        </a:p>
      </dgm:t>
    </dgm:pt>
    <dgm:pt modelId="{4B41A59B-F809-406D-91DD-97D3FD8BF32D}" type="pres">
      <dgm:prSet presAssocID="{AD6CA665-CFCC-4A12-A9EC-EF9EAE993502}" presName="root" presStyleCnt="0">
        <dgm:presLayoutVars>
          <dgm:dir/>
          <dgm:resizeHandles val="exact"/>
        </dgm:presLayoutVars>
      </dgm:prSet>
      <dgm:spPr/>
    </dgm:pt>
    <dgm:pt modelId="{6BD2D401-2561-4056-92C4-B309A87941BC}" type="pres">
      <dgm:prSet presAssocID="{24922A26-8051-4185-ABF9-B85BF8C668EB}" presName="compNode" presStyleCnt="0"/>
      <dgm:spPr/>
    </dgm:pt>
    <dgm:pt modelId="{75C28B5D-1ED0-43E3-A08F-FC3B4448721B}" type="pres">
      <dgm:prSet presAssocID="{24922A26-8051-4185-ABF9-B85BF8C668EB}" presName="bgRect" presStyleLbl="bgShp" presStyleIdx="0" presStyleCnt="3"/>
      <dgm:spPr/>
    </dgm:pt>
    <dgm:pt modelId="{EADE0B9F-3D49-4CF3-96BA-0848A28A88BB}" type="pres">
      <dgm:prSet presAssocID="{24922A26-8051-4185-ABF9-B85BF8C668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ng sleeve shirt"/>
        </a:ext>
      </dgm:extLst>
    </dgm:pt>
    <dgm:pt modelId="{1F34111C-CEEB-478C-8F98-EAA0CA7134F6}" type="pres">
      <dgm:prSet presAssocID="{24922A26-8051-4185-ABF9-B85BF8C668EB}" presName="spaceRect" presStyleCnt="0"/>
      <dgm:spPr/>
    </dgm:pt>
    <dgm:pt modelId="{513DF75E-7745-40E8-8D45-F46DEF776514}" type="pres">
      <dgm:prSet presAssocID="{24922A26-8051-4185-ABF9-B85BF8C668EB}" presName="parTx" presStyleLbl="revTx" presStyleIdx="0" presStyleCnt="3">
        <dgm:presLayoutVars>
          <dgm:chMax val="0"/>
          <dgm:chPref val="0"/>
        </dgm:presLayoutVars>
      </dgm:prSet>
      <dgm:spPr/>
    </dgm:pt>
    <dgm:pt modelId="{C721F9DF-7BF6-473E-9699-E80ACB7F98E3}" type="pres">
      <dgm:prSet presAssocID="{EE46EEDC-9EA9-4D08-B519-CE3D9FB97D67}" presName="sibTrans" presStyleCnt="0"/>
      <dgm:spPr/>
    </dgm:pt>
    <dgm:pt modelId="{9772AD3A-EF60-41D0-941B-49F5FB419F39}" type="pres">
      <dgm:prSet presAssocID="{A696DCF5-C016-48E0-9B29-D7921137401D}" presName="compNode" presStyleCnt="0"/>
      <dgm:spPr/>
    </dgm:pt>
    <dgm:pt modelId="{AFE78D89-36A3-4214-8BFD-0FC6B2929923}" type="pres">
      <dgm:prSet presAssocID="{A696DCF5-C016-48E0-9B29-D7921137401D}" presName="bgRect" presStyleLbl="bgShp" presStyleIdx="1" presStyleCnt="3"/>
      <dgm:spPr/>
    </dgm:pt>
    <dgm:pt modelId="{1F79A864-E70A-444A-BC22-DC4C46503926}" type="pres">
      <dgm:prSet presAssocID="{A696DCF5-C016-48E0-9B29-D792113740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4B15B747-0799-4EE6-AD0F-947A9FEE7334}" type="pres">
      <dgm:prSet presAssocID="{A696DCF5-C016-48E0-9B29-D7921137401D}" presName="spaceRect" presStyleCnt="0"/>
      <dgm:spPr/>
    </dgm:pt>
    <dgm:pt modelId="{7E6EEDA1-0202-4FAC-98D2-B22D645AC8C5}" type="pres">
      <dgm:prSet presAssocID="{A696DCF5-C016-48E0-9B29-D7921137401D}" presName="parTx" presStyleLbl="revTx" presStyleIdx="1" presStyleCnt="3">
        <dgm:presLayoutVars>
          <dgm:chMax val="0"/>
          <dgm:chPref val="0"/>
        </dgm:presLayoutVars>
      </dgm:prSet>
      <dgm:spPr/>
    </dgm:pt>
    <dgm:pt modelId="{34911B07-95BB-44D1-B94D-68FDED94D5BA}" type="pres">
      <dgm:prSet presAssocID="{6211015F-9679-4C45-94A6-2C50525892AE}" presName="sibTrans" presStyleCnt="0"/>
      <dgm:spPr/>
    </dgm:pt>
    <dgm:pt modelId="{B9125166-ADEA-4273-9CED-7C69FA48285C}" type="pres">
      <dgm:prSet presAssocID="{783F08A4-F1E0-474E-AA3B-4674FC65F34D}" presName="compNode" presStyleCnt="0"/>
      <dgm:spPr/>
    </dgm:pt>
    <dgm:pt modelId="{25C18654-82A6-4B49-9C55-8291D1EB53B8}" type="pres">
      <dgm:prSet presAssocID="{783F08A4-F1E0-474E-AA3B-4674FC65F34D}" presName="bgRect" presStyleLbl="bgShp" presStyleIdx="2" presStyleCnt="3"/>
      <dgm:spPr/>
    </dgm:pt>
    <dgm:pt modelId="{C9470E1B-18B5-43AB-B030-6997902CFA03}" type="pres">
      <dgm:prSet presAssocID="{783F08A4-F1E0-474E-AA3B-4674FC65F3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D9C6DC8E-4D90-4F80-8BDC-1D624ABA5475}" type="pres">
      <dgm:prSet presAssocID="{783F08A4-F1E0-474E-AA3B-4674FC65F34D}" presName="spaceRect" presStyleCnt="0"/>
      <dgm:spPr/>
    </dgm:pt>
    <dgm:pt modelId="{FE1C601B-818A-4A75-81DD-6211C7E32C6F}" type="pres">
      <dgm:prSet presAssocID="{783F08A4-F1E0-474E-AA3B-4674FC65F34D}" presName="parTx" presStyleLbl="revTx" presStyleIdx="2" presStyleCnt="3">
        <dgm:presLayoutVars>
          <dgm:chMax val="0"/>
          <dgm:chPref val="0"/>
        </dgm:presLayoutVars>
      </dgm:prSet>
      <dgm:spPr/>
    </dgm:pt>
  </dgm:ptLst>
  <dgm:cxnLst>
    <dgm:cxn modelId="{14250065-6C7E-469F-9DAA-10662AD4CF42}" srcId="{AD6CA665-CFCC-4A12-A9EC-EF9EAE993502}" destId="{24922A26-8051-4185-ABF9-B85BF8C668EB}" srcOrd="0" destOrd="0" parTransId="{FC3B4151-2680-4E2E-BBC8-6F906CAA8975}" sibTransId="{EE46EEDC-9EA9-4D08-B519-CE3D9FB97D67}"/>
    <dgm:cxn modelId="{12730A47-B0F1-49C5-88DB-DEE39C5E6A38}" type="presOf" srcId="{AD6CA665-CFCC-4A12-A9EC-EF9EAE993502}" destId="{4B41A59B-F809-406D-91DD-97D3FD8BF32D}" srcOrd="0" destOrd="0" presId="urn:microsoft.com/office/officeart/2018/2/layout/IconVerticalSolidList"/>
    <dgm:cxn modelId="{13ABA456-8B27-4163-8A4D-D0030484566C}" srcId="{AD6CA665-CFCC-4A12-A9EC-EF9EAE993502}" destId="{A696DCF5-C016-48E0-9B29-D7921137401D}" srcOrd="1" destOrd="0" parTransId="{EC6FD64B-AAF7-4B37-99FD-24141C2CB5E6}" sibTransId="{6211015F-9679-4C45-94A6-2C50525892AE}"/>
    <dgm:cxn modelId="{D276F087-5BC5-4AC9-A7A1-0C93ED0F9809}" type="presOf" srcId="{24922A26-8051-4185-ABF9-B85BF8C668EB}" destId="{513DF75E-7745-40E8-8D45-F46DEF776514}" srcOrd="0" destOrd="0" presId="urn:microsoft.com/office/officeart/2018/2/layout/IconVerticalSolidList"/>
    <dgm:cxn modelId="{C48505D0-C9A5-40A8-93CE-1BC6248EAA67}" type="presOf" srcId="{A696DCF5-C016-48E0-9B29-D7921137401D}" destId="{7E6EEDA1-0202-4FAC-98D2-B22D645AC8C5}" srcOrd="0" destOrd="0" presId="urn:microsoft.com/office/officeart/2018/2/layout/IconVerticalSolidList"/>
    <dgm:cxn modelId="{30176CDF-9195-4939-90E0-5F5AD0A00ECE}" srcId="{AD6CA665-CFCC-4A12-A9EC-EF9EAE993502}" destId="{783F08A4-F1E0-474E-AA3B-4674FC65F34D}" srcOrd="2" destOrd="0" parTransId="{AF70E664-E5D1-45AA-BA33-18540FDDB153}" sibTransId="{91526506-B1DE-4545-83F3-DDB95E5468B3}"/>
    <dgm:cxn modelId="{4FDE30FD-2F9D-42CD-B589-5C0371AB2D3C}" type="presOf" srcId="{783F08A4-F1E0-474E-AA3B-4674FC65F34D}" destId="{FE1C601B-818A-4A75-81DD-6211C7E32C6F}" srcOrd="0" destOrd="0" presId="urn:microsoft.com/office/officeart/2018/2/layout/IconVerticalSolidList"/>
    <dgm:cxn modelId="{9B377FF7-8343-43BC-A861-13AD8868ED02}" type="presParOf" srcId="{4B41A59B-F809-406D-91DD-97D3FD8BF32D}" destId="{6BD2D401-2561-4056-92C4-B309A87941BC}" srcOrd="0" destOrd="0" presId="urn:microsoft.com/office/officeart/2018/2/layout/IconVerticalSolidList"/>
    <dgm:cxn modelId="{BBF57592-738A-4ECE-8A53-8C0D59425893}" type="presParOf" srcId="{6BD2D401-2561-4056-92C4-B309A87941BC}" destId="{75C28B5D-1ED0-43E3-A08F-FC3B4448721B}" srcOrd="0" destOrd="0" presId="urn:microsoft.com/office/officeart/2018/2/layout/IconVerticalSolidList"/>
    <dgm:cxn modelId="{98A75890-FE1F-4496-98EE-5B49990F64BD}" type="presParOf" srcId="{6BD2D401-2561-4056-92C4-B309A87941BC}" destId="{EADE0B9F-3D49-4CF3-96BA-0848A28A88BB}" srcOrd="1" destOrd="0" presId="urn:microsoft.com/office/officeart/2018/2/layout/IconVerticalSolidList"/>
    <dgm:cxn modelId="{E3194565-E46A-4627-9F55-F0AC22F21321}" type="presParOf" srcId="{6BD2D401-2561-4056-92C4-B309A87941BC}" destId="{1F34111C-CEEB-478C-8F98-EAA0CA7134F6}" srcOrd="2" destOrd="0" presId="urn:microsoft.com/office/officeart/2018/2/layout/IconVerticalSolidList"/>
    <dgm:cxn modelId="{6ED07F66-808C-4EFE-A452-3BEFD0D0AB25}" type="presParOf" srcId="{6BD2D401-2561-4056-92C4-B309A87941BC}" destId="{513DF75E-7745-40E8-8D45-F46DEF776514}" srcOrd="3" destOrd="0" presId="urn:microsoft.com/office/officeart/2018/2/layout/IconVerticalSolidList"/>
    <dgm:cxn modelId="{B7FAA997-9809-40F1-AC04-C9701792BCE1}" type="presParOf" srcId="{4B41A59B-F809-406D-91DD-97D3FD8BF32D}" destId="{C721F9DF-7BF6-473E-9699-E80ACB7F98E3}" srcOrd="1" destOrd="0" presId="urn:microsoft.com/office/officeart/2018/2/layout/IconVerticalSolidList"/>
    <dgm:cxn modelId="{38A3B794-7B9B-4BA3-9E07-0C6739DB1EB0}" type="presParOf" srcId="{4B41A59B-F809-406D-91DD-97D3FD8BF32D}" destId="{9772AD3A-EF60-41D0-941B-49F5FB419F39}" srcOrd="2" destOrd="0" presId="urn:microsoft.com/office/officeart/2018/2/layout/IconVerticalSolidList"/>
    <dgm:cxn modelId="{AF9E5CDB-C38B-4EB6-A006-2D51B0C2ACD4}" type="presParOf" srcId="{9772AD3A-EF60-41D0-941B-49F5FB419F39}" destId="{AFE78D89-36A3-4214-8BFD-0FC6B2929923}" srcOrd="0" destOrd="0" presId="urn:microsoft.com/office/officeart/2018/2/layout/IconVerticalSolidList"/>
    <dgm:cxn modelId="{15D882B8-BB1D-46EE-9666-AD95F5C52833}" type="presParOf" srcId="{9772AD3A-EF60-41D0-941B-49F5FB419F39}" destId="{1F79A864-E70A-444A-BC22-DC4C46503926}" srcOrd="1" destOrd="0" presId="urn:microsoft.com/office/officeart/2018/2/layout/IconVerticalSolidList"/>
    <dgm:cxn modelId="{26ECA2BA-6EE6-4FC6-ABE2-FE83774FE9A0}" type="presParOf" srcId="{9772AD3A-EF60-41D0-941B-49F5FB419F39}" destId="{4B15B747-0799-4EE6-AD0F-947A9FEE7334}" srcOrd="2" destOrd="0" presId="urn:microsoft.com/office/officeart/2018/2/layout/IconVerticalSolidList"/>
    <dgm:cxn modelId="{FBD4B8BF-3597-48F9-B026-51DCBE487F8A}" type="presParOf" srcId="{9772AD3A-EF60-41D0-941B-49F5FB419F39}" destId="{7E6EEDA1-0202-4FAC-98D2-B22D645AC8C5}" srcOrd="3" destOrd="0" presId="urn:microsoft.com/office/officeart/2018/2/layout/IconVerticalSolidList"/>
    <dgm:cxn modelId="{445BA48C-4AD4-4B2E-88D2-09295B0C7D37}" type="presParOf" srcId="{4B41A59B-F809-406D-91DD-97D3FD8BF32D}" destId="{34911B07-95BB-44D1-B94D-68FDED94D5BA}" srcOrd="3" destOrd="0" presId="urn:microsoft.com/office/officeart/2018/2/layout/IconVerticalSolidList"/>
    <dgm:cxn modelId="{9E6E5662-5DA0-4564-8344-4EAB370A2B37}" type="presParOf" srcId="{4B41A59B-F809-406D-91DD-97D3FD8BF32D}" destId="{B9125166-ADEA-4273-9CED-7C69FA48285C}" srcOrd="4" destOrd="0" presId="urn:microsoft.com/office/officeart/2018/2/layout/IconVerticalSolidList"/>
    <dgm:cxn modelId="{652DCB95-E233-469B-A642-EE9465B52847}" type="presParOf" srcId="{B9125166-ADEA-4273-9CED-7C69FA48285C}" destId="{25C18654-82A6-4B49-9C55-8291D1EB53B8}" srcOrd="0" destOrd="0" presId="urn:microsoft.com/office/officeart/2018/2/layout/IconVerticalSolidList"/>
    <dgm:cxn modelId="{B2B331E8-C6C7-4C0B-93F1-A9A11BA2E225}" type="presParOf" srcId="{B9125166-ADEA-4273-9CED-7C69FA48285C}" destId="{C9470E1B-18B5-43AB-B030-6997902CFA03}" srcOrd="1" destOrd="0" presId="urn:microsoft.com/office/officeart/2018/2/layout/IconVerticalSolidList"/>
    <dgm:cxn modelId="{1FCAC66E-0546-48A3-AACE-61EE658F1875}" type="presParOf" srcId="{B9125166-ADEA-4273-9CED-7C69FA48285C}" destId="{D9C6DC8E-4D90-4F80-8BDC-1D624ABA5475}" srcOrd="2" destOrd="0" presId="urn:microsoft.com/office/officeart/2018/2/layout/IconVerticalSolidList"/>
    <dgm:cxn modelId="{B6A9A9D7-E5CC-4DC0-9F4B-163121DCDF39}" type="presParOf" srcId="{B9125166-ADEA-4273-9CED-7C69FA48285C}" destId="{FE1C601B-818A-4A75-81DD-6211C7E32C6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FE7AD1-F482-402C-8E82-2DD20CC427C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A93D964-E6F9-421C-9AC3-A2137137DCA8}">
      <dgm:prSet/>
      <dgm:spPr/>
      <dgm:t>
        <a:bodyPr/>
        <a:lstStyle/>
        <a:p>
          <a:r>
            <a:rPr lang="en-GB" dirty="0"/>
            <a:t>Are we ok? If not, do we have a plan or someone to talk to?</a:t>
          </a:r>
          <a:endParaRPr lang="en-US" dirty="0"/>
        </a:p>
      </dgm:t>
    </dgm:pt>
    <dgm:pt modelId="{21F0A407-3D57-4128-A72A-D57895A95488}" type="parTrans" cxnId="{653DA6E5-3C0C-4515-A824-0969E7CEC44F}">
      <dgm:prSet/>
      <dgm:spPr/>
      <dgm:t>
        <a:bodyPr/>
        <a:lstStyle/>
        <a:p>
          <a:endParaRPr lang="en-US"/>
        </a:p>
      </dgm:t>
    </dgm:pt>
    <dgm:pt modelId="{B90CDD99-4AD5-45EF-B9AB-C3061C585F6E}" type="sibTrans" cxnId="{653DA6E5-3C0C-4515-A824-0969E7CEC44F}">
      <dgm:prSet/>
      <dgm:spPr/>
      <dgm:t>
        <a:bodyPr/>
        <a:lstStyle/>
        <a:p>
          <a:endParaRPr lang="en-US"/>
        </a:p>
      </dgm:t>
    </dgm:pt>
    <dgm:pt modelId="{90FDBF81-CA8F-4CC9-81E5-9EE025D4E497}">
      <dgm:prSet/>
      <dgm:spPr/>
      <dgm:t>
        <a:bodyPr/>
        <a:lstStyle/>
        <a:p>
          <a:r>
            <a:rPr lang="en-GB" dirty="0"/>
            <a:t>Remember that not everyone’s experience of domestic abuse is as obvious – some will be experiencing coercive control or emotional abuse which can be harder to spot</a:t>
          </a:r>
          <a:endParaRPr lang="en-US" dirty="0"/>
        </a:p>
      </dgm:t>
    </dgm:pt>
    <dgm:pt modelId="{032207C6-CE54-4E70-82FB-0F6F70E8B59C}" type="parTrans" cxnId="{359F991F-039B-4013-8466-AE0AD185AC86}">
      <dgm:prSet/>
      <dgm:spPr/>
      <dgm:t>
        <a:bodyPr/>
        <a:lstStyle/>
        <a:p>
          <a:endParaRPr lang="en-US"/>
        </a:p>
      </dgm:t>
    </dgm:pt>
    <dgm:pt modelId="{2966FBDA-718E-4C76-898E-0063CFE12CA9}" type="sibTrans" cxnId="{359F991F-039B-4013-8466-AE0AD185AC86}">
      <dgm:prSet/>
      <dgm:spPr/>
      <dgm:t>
        <a:bodyPr/>
        <a:lstStyle/>
        <a:p>
          <a:endParaRPr lang="en-US"/>
        </a:p>
      </dgm:t>
    </dgm:pt>
    <dgm:pt modelId="{13CCF54B-E329-46EF-A894-9E71818032C8}">
      <dgm:prSet/>
      <dgm:spPr/>
      <dgm:t>
        <a:bodyPr/>
        <a:lstStyle/>
        <a:p>
          <a:r>
            <a:rPr lang="en-GB"/>
            <a:t>Anything else you want to ask or know?</a:t>
          </a:r>
          <a:endParaRPr lang="en-US"/>
        </a:p>
      </dgm:t>
    </dgm:pt>
    <dgm:pt modelId="{A3A7ADB4-3205-430A-AA79-FFAFED7CD831}" type="parTrans" cxnId="{6423AF01-A487-43A9-98C4-7E6016E22345}">
      <dgm:prSet/>
      <dgm:spPr/>
      <dgm:t>
        <a:bodyPr/>
        <a:lstStyle/>
        <a:p>
          <a:endParaRPr lang="en-US"/>
        </a:p>
      </dgm:t>
    </dgm:pt>
    <dgm:pt modelId="{8CF0F9B1-8FAC-4AE4-888B-E28D6E444095}" type="sibTrans" cxnId="{6423AF01-A487-43A9-98C4-7E6016E22345}">
      <dgm:prSet/>
      <dgm:spPr/>
      <dgm:t>
        <a:bodyPr/>
        <a:lstStyle/>
        <a:p>
          <a:endParaRPr lang="en-US"/>
        </a:p>
      </dgm:t>
    </dgm:pt>
    <dgm:pt modelId="{038428AE-3F02-475C-A61C-456873AF2807}" type="pres">
      <dgm:prSet presAssocID="{DDFE7AD1-F482-402C-8E82-2DD20CC427CC}" presName="root" presStyleCnt="0">
        <dgm:presLayoutVars>
          <dgm:dir/>
          <dgm:resizeHandles val="exact"/>
        </dgm:presLayoutVars>
      </dgm:prSet>
      <dgm:spPr/>
    </dgm:pt>
    <dgm:pt modelId="{F56E370F-3106-4465-98FB-6A67F81E36C5}" type="pres">
      <dgm:prSet presAssocID="{5A93D964-E6F9-421C-9AC3-A2137137DCA8}" presName="compNode" presStyleCnt="0"/>
      <dgm:spPr/>
    </dgm:pt>
    <dgm:pt modelId="{83D79CE4-60B5-48D0-B1E2-A4CE3F4B1E98}" type="pres">
      <dgm:prSet presAssocID="{5A93D964-E6F9-421C-9AC3-A2137137DCA8}" presName="bgRect" presStyleLbl="bgShp" presStyleIdx="0" presStyleCnt="3"/>
      <dgm:spPr/>
    </dgm:pt>
    <dgm:pt modelId="{C1559D85-D980-4E7E-BE54-D12E1AAB2C61}" type="pres">
      <dgm:prSet presAssocID="{5A93D964-E6F9-421C-9AC3-A2137137DC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B13D93CC-617B-435F-856F-28FFD92565FA}" type="pres">
      <dgm:prSet presAssocID="{5A93D964-E6F9-421C-9AC3-A2137137DCA8}" presName="spaceRect" presStyleCnt="0"/>
      <dgm:spPr/>
    </dgm:pt>
    <dgm:pt modelId="{B525BED4-E6C7-4C24-BECA-DF5D76545C66}" type="pres">
      <dgm:prSet presAssocID="{5A93D964-E6F9-421C-9AC3-A2137137DCA8}" presName="parTx" presStyleLbl="revTx" presStyleIdx="0" presStyleCnt="3">
        <dgm:presLayoutVars>
          <dgm:chMax val="0"/>
          <dgm:chPref val="0"/>
        </dgm:presLayoutVars>
      </dgm:prSet>
      <dgm:spPr/>
    </dgm:pt>
    <dgm:pt modelId="{34A24C6A-A91E-46F7-AA36-1D5FC99D253F}" type="pres">
      <dgm:prSet presAssocID="{B90CDD99-4AD5-45EF-B9AB-C3061C585F6E}" presName="sibTrans" presStyleCnt="0"/>
      <dgm:spPr/>
    </dgm:pt>
    <dgm:pt modelId="{7138F33C-DA99-49BE-B719-C02B2C915FC3}" type="pres">
      <dgm:prSet presAssocID="{90FDBF81-CA8F-4CC9-81E5-9EE025D4E497}" presName="compNode" presStyleCnt="0"/>
      <dgm:spPr/>
    </dgm:pt>
    <dgm:pt modelId="{00E323BD-7E65-4FDE-BEA7-1052998C62F4}" type="pres">
      <dgm:prSet presAssocID="{90FDBF81-CA8F-4CC9-81E5-9EE025D4E497}" presName="bgRect" presStyleLbl="bgShp" presStyleIdx="1" presStyleCnt="3"/>
      <dgm:spPr/>
    </dgm:pt>
    <dgm:pt modelId="{4D4B8C6A-6BC1-4052-8553-7F38E63D3C84}" type="pres">
      <dgm:prSet presAssocID="{90FDBF81-CA8F-4CC9-81E5-9EE025D4E4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432C8F39-E22E-475C-AED8-FBF757C99F3C}" type="pres">
      <dgm:prSet presAssocID="{90FDBF81-CA8F-4CC9-81E5-9EE025D4E497}" presName="spaceRect" presStyleCnt="0"/>
      <dgm:spPr/>
    </dgm:pt>
    <dgm:pt modelId="{6A738252-DADF-4D74-B5F3-564BA63B6DEF}" type="pres">
      <dgm:prSet presAssocID="{90FDBF81-CA8F-4CC9-81E5-9EE025D4E497}" presName="parTx" presStyleLbl="revTx" presStyleIdx="1" presStyleCnt="3">
        <dgm:presLayoutVars>
          <dgm:chMax val="0"/>
          <dgm:chPref val="0"/>
        </dgm:presLayoutVars>
      </dgm:prSet>
      <dgm:spPr/>
    </dgm:pt>
    <dgm:pt modelId="{EE72F1CB-C214-44EA-AE50-528AF707E8B5}" type="pres">
      <dgm:prSet presAssocID="{2966FBDA-718E-4C76-898E-0063CFE12CA9}" presName="sibTrans" presStyleCnt="0"/>
      <dgm:spPr/>
    </dgm:pt>
    <dgm:pt modelId="{C6DD9D19-E26B-4B36-8231-C3E92EE39E43}" type="pres">
      <dgm:prSet presAssocID="{13CCF54B-E329-46EF-A894-9E71818032C8}" presName="compNode" presStyleCnt="0"/>
      <dgm:spPr/>
    </dgm:pt>
    <dgm:pt modelId="{EFB66C37-FBB7-4019-8F71-2E6764ED166D}" type="pres">
      <dgm:prSet presAssocID="{13CCF54B-E329-46EF-A894-9E71818032C8}" presName="bgRect" presStyleLbl="bgShp" presStyleIdx="2" presStyleCnt="3"/>
      <dgm:spPr/>
    </dgm:pt>
    <dgm:pt modelId="{60635590-B7BB-4DA7-A035-DD72626265CA}" type="pres">
      <dgm:prSet presAssocID="{13CCF54B-E329-46EF-A894-9E71818032C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4469AB2E-EC5A-4527-9247-E55080B7DB60}" type="pres">
      <dgm:prSet presAssocID="{13CCF54B-E329-46EF-A894-9E71818032C8}" presName="spaceRect" presStyleCnt="0"/>
      <dgm:spPr/>
    </dgm:pt>
    <dgm:pt modelId="{76707D27-AC47-43B4-A16D-D6032088F7FE}" type="pres">
      <dgm:prSet presAssocID="{13CCF54B-E329-46EF-A894-9E71818032C8}" presName="parTx" presStyleLbl="revTx" presStyleIdx="2" presStyleCnt="3">
        <dgm:presLayoutVars>
          <dgm:chMax val="0"/>
          <dgm:chPref val="0"/>
        </dgm:presLayoutVars>
      </dgm:prSet>
      <dgm:spPr/>
    </dgm:pt>
  </dgm:ptLst>
  <dgm:cxnLst>
    <dgm:cxn modelId="{6423AF01-A487-43A9-98C4-7E6016E22345}" srcId="{DDFE7AD1-F482-402C-8E82-2DD20CC427CC}" destId="{13CCF54B-E329-46EF-A894-9E71818032C8}" srcOrd="2" destOrd="0" parTransId="{A3A7ADB4-3205-430A-AA79-FFAFED7CD831}" sibTransId="{8CF0F9B1-8FAC-4AE4-888B-E28D6E444095}"/>
    <dgm:cxn modelId="{32BD2F0F-FD35-4C90-9AB6-48CA38675A98}" type="presOf" srcId="{DDFE7AD1-F482-402C-8E82-2DD20CC427CC}" destId="{038428AE-3F02-475C-A61C-456873AF2807}" srcOrd="0" destOrd="0" presId="urn:microsoft.com/office/officeart/2018/2/layout/IconVerticalSolidList"/>
    <dgm:cxn modelId="{359F991F-039B-4013-8466-AE0AD185AC86}" srcId="{DDFE7AD1-F482-402C-8E82-2DD20CC427CC}" destId="{90FDBF81-CA8F-4CC9-81E5-9EE025D4E497}" srcOrd="1" destOrd="0" parTransId="{032207C6-CE54-4E70-82FB-0F6F70E8B59C}" sibTransId="{2966FBDA-718E-4C76-898E-0063CFE12CA9}"/>
    <dgm:cxn modelId="{9FE0CE2A-B64A-4855-ADBD-13308D6CC1FD}" type="presOf" srcId="{13CCF54B-E329-46EF-A894-9E71818032C8}" destId="{76707D27-AC47-43B4-A16D-D6032088F7FE}" srcOrd="0" destOrd="0" presId="urn:microsoft.com/office/officeart/2018/2/layout/IconVerticalSolidList"/>
    <dgm:cxn modelId="{B9D1186D-B923-4EAB-8DC6-FD3BA9AF28D0}" type="presOf" srcId="{90FDBF81-CA8F-4CC9-81E5-9EE025D4E497}" destId="{6A738252-DADF-4D74-B5F3-564BA63B6DEF}" srcOrd="0" destOrd="0" presId="urn:microsoft.com/office/officeart/2018/2/layout/IconVerticalSolidList"/>
    <dgm:cxn modelId="{653DA6E5-3C0C-4515-A824-0969E7CEC44F}" srcId="{DDFE7AD1-F482-402C-8E82-2DD20CC427CC}" destId="{5A93D964-E6F9-421C-9AC3-A2137137DCA8}" srcOrd="0" destOrd="0" parTransId="{21F0A407-3D57-4128-A72A-D57895A95488}" sibTransId="{B90CDD99-4AD5-45EF-B9AB-C3061C585F6E}"/>
    <dgm:cxn modelId="{F06F04F7-FB2B-490F-B30C-921F43699E72}" type="presOf" srcId="{5A93D964-E6F9-421C-9AC3-A2137137DCA8}" destId="{B525BED4-E6C7-4C24-BECA-DF5D76545C66}" srcOrd="0" destOrd="0" presId="urn:microsoft.com/office/officeart/2018/2/layout/IconVerticalSolidList"/>
    <dgm:cxn modelId="{F7F999EC-CB9F-4952-A5DF-4FC01B5BACE3}" type="presParOf" srcId="{038428AE-3F02-475C-A61C-456873AF2807}" destId="{F56E370F-3106-4465-98FB-6A67F81E36C5}" srcOrd="0" destOrd="0" presId="urn:microsoft.com/office/officeart/2018/2/layout/IconVerticalSolidList"/>
    <dgm:cxn modelId="{06BC9410-4D37-4F67-A69D-500EE2B260A5}" type="presParOf" srcId="{F56E370F-3106-4465-98FB-6A67F81E36C5}" destId="{83D79CE4-60B5-48D0-B1E2-A4CE3F4B1E98}" srcOrd="0" destOrd="0" presId="urn:microsoft.com/office/officeart/2018/2/layout/IconVerticalSolidList"/>
    <dgm:cxn modelId="{5BB66632-2F87-43A8-BF1D-7AF234F1D544}" type="presParOf" srcId="{F56E370F-3106-4465-98FB-6A67F81E36C5}" destId="{C1559D85-D980-4E7E-BE54-D12E1AAB2C61}" srcOrd="1" destOrd="0" presId="urn:microsoft.com/office/officeart/2018/2/layout/IconVerticalSolidList"/>
    <dgm:cxn modelId="{922E7A58-CFF0-4C15-A8E1-AD4FB6ED9A26}" type="presParOf" srcId="{F56E370F-3106-4465-98FB-6A67F81E36C5}" destId="{B13D93CC-617B-435F-856F-28FFD92565FA}" srcOrd="2" destOrd="0" presId="urn:microsoft.com/office/officeart/2018/2/layout/IconVerticalSolidList"/>
    <dgm:cxn modelId="{45EEB6F1-47CE-4182-8E5A-F48124A18AA2}" type="presParOf" srcId="{F56E370F-3106-4465-98FB-6A67F81E36C5}" destId="{B525BED4-E6C7-4C24-BECA-DF5D76545C66}" srcOrd="3" destOrd="0" presId="urn:microsoft.com/office/officeart/2018/2/layout/IconVerticalSolidList"/>
    <dgm:cxn modelId="{EC1F7771-24EE-4519-BD9C-E7B4DC16BDEF}" type="presParOf" srcId="{038428AE-3F02-475C-A61C-456873AF2807}" destId="{34A24C6A-A91E-46F7-AA36-1D5FC99D253F}" srcOrd="1" destOrd="0" presId="urn:microsoft.com/office/officeart/2018/2/layout/IconVerticalSolidList"/>
    <dgm:cxn modelId="{72DE24BF-45D6-4885-912B-7C65C6B24618}" type="presParOf" srcId="{038428AE-3F02-475C-A61C-456873AF2807}" destId="{7138F33C-DA99-49BE-B719-C02B2C915FC3}" srcOrd="2" destOrd="0" presId="urn:microsoft.com/office/officeart/2018/2/layout/IconVerticalSolidList"/>
    <dgm:cxn modelId="{95FD10AA-9BAC-4644-83E1-5530D8D93D77}" type="presParOf" srcId="{7138F33C-DA99-49BE-B719-C02B2C915FC3}" destId="{00E323BD-7E65-4FDE-BEA7-1052998C62F4}" srcOrd="0" destOrd="0" presId="urn:microsoft.com/office/officeart/2018/2/layout/IconVerticalSolidList"/>
    <dgm:cxn modelId="{05564C94-BC7D-4500-8039-AEFC839B67E9}" type="presParOf" srcId="{7138F33C-DA99-49BE-B719-C02B2C915FC3}" destId="{4D4B8C6A-6BC1-4052-8553-7F38E63D3C84}" srcOrd="1" destOrd="0" presId="urn:microsoft.com/office/officeart/2018/2/layout/IconVerticalSolidList"/>
    <dgm:cxn modelId="{9B4F5886-4B4A-41DC-BC0F-3CE3189C7E7F}" type="presParOf" srcId="{7138F33C-DA99-49BE-B719-C02B2C915FC3}" destId="{432C8F39-E22E-475C-AED8-FBF757C99F3C}" srcOrd="2" destOrd="0" presId="urn:microsoft.com/office/officeart/2018/2/layout/IconVerticalSolidList"/>
    <dgm:cxn modelId="{4C354661-4D9B-4F8E-B926-12DFA7A183F8}" type="presParOf" srcId="{7138F33C-DA99-49BE-B719-C02B2C915FC3}" destId="{6A738252-DADF-4D74-B5F3-564BA63B6DEF}" srcOrd="3" destOrd="0" presId="urn:microsoft.com/office/officeart/2018/2/layout/IconVerticalSolidList"/>
    <dgm:cxn modelId="{501EF324-A78A-4E3F-9AC5-59F7376CEB2E}" type="presParOf" srcId="{038428AE-3F02-475C-A61C-456873AF2807}" destId="{EE72F1CB-C214-44EA-AE50-528AF707E8B5}" srcOrd="3" destOrd="0" presId="urn:microsoft.com/office/officeart/2018/2/layout/IconVerticalSolidList"/>
    <dgm:cxn modelId="{0483E0AA-51FA-47EF-BD3C-DF8B9CCB7B20}" type="presParOf" srcId="{038428AE-3F02-475C-A61C-456873AF2807}" destId="{C6DD9D19-E26B-4B36-8231-C3E92EE39E43}" srcOrd="4" destOrd="0" presId="urn:microsoft.com/office/officeart/2018/2/layout/IconVerticalSolidList"/>
    <dgm:cxn modelId="{10A2B477-BFF7-4547-987B-AC4139C529CD}" type="presParOf" srcId="{C6DD9D19-E26B-4B36-8231-C3E92EE39E43}" destId="{EFB66C37-FBB7-4019-8F71-2E6764ED166D}" srcOrd="0" destOrd="0" presId="urn:microsoft.com/office/officeart/2018/2/layout/IconVerticalSolidList"/>
    <dgm:cxn modelId="{6FFA6382-39B5-4D71-8306-E2D9C982B4C7}" type="presParOf" srcId="{C6DD9D19-E26B-4B36-8231-C3E92EE39E43}" destId="{60635590-B7BB-4DA7-A035-DD72626265CA}" srcOrd="1" destOrd="0" presId="urn:microsoft.com/office/officeart/2018/2/layout/IconVerticalSolidList"/>
    <dgm:cxn modelId="{3619CE6E-A713-467F-AE46-8BEB0009F7AE}" type="presParOf" srcId="{C6DD9D19-E26B-4B36-8231-C3E92EE39E43}" destId="{4469AB2E-EC5A-4527-9247-E55080B7DB60}" srcOrd="2" destOrd="0" presId="urn:microsoft.com/office/officeart/2018/2/layout/IconVerticalSolidList"/>
    <dgm:cxn modelId="{991B21C7-25A3-47C9-A736-E16CAA2586CA}" type="presParOf" srcId="{C6DD9D19-E26B-4B36-8231-C3E92EE39E43}" destId="{76707D27-AC47-43B4-A16D-D6032088F7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16FC3-8DDE-4473-9D66-D03C3A58386F}">
      <dsp:nvSpPr>
        <dsp:cNvPr id="0" name=""/>
        <dsp:cNvSpPr/>
      </dsp:nvSpPr>
      <dsp:spPr>
        <a:xfrm>
          <a:off x="0" y="0"/>
          <a:ext cx="7405962" cy="73682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Strategic Business Manager LSCP</a:t>
          </a:r>
          <a:endParaRPr lang="en-US" sz="2000" kern="1200"/>
        </a:p>
      </dsp:txBody>
      <dsp:txXfrm>
        <a:off x="21581" y="21581"/>
        <a:ext cx="6524659" cy="693664"/>
      </dsp:txXfrm>
    </dsp:sp>
    <dsp:sp modelId="{A19D42F6-FFD9-46AE-A6E2-8722F0EB0777}">
      <dsp:nvSpPr>
        <dsp:cNvPr id="0" name=""/>
        <dsp:cNvSpPr/>
      </dsp:nvSpPr>
      <dsp:spPr>
        <a:xfrm>
          <a:off x="553042" y="839163"/>
          <a:ext cx="7405962" cy="736826"/>
        </a:xfrm>
        <a:prstGeom prst="roundRect">
          <a:avLst>
            <a:gd name="adj" fmla="val 10000"/>
          </a:avLst>
        </a:prstGeom>
        <a:solidFill>
          <a:schemeClr val="accent2">
            <a:hueOff val="-364891"/>
            <a:satOff val="-3184"/>
            <a:lumOff val="-41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Registered Social Worker with 25 years plus experience</a:t>
          </a:r>
          <a:endParaRPr lang="en-US" sz="2000" kern="1200"/>
        </a:p>
      </dsp:txBody>
      <dsp:txXfrm>
        <a:off x="574623" y="860744"/>
        <a:ext cx="6330820" cy="693664"/>
      </dsp:txXfrm>
    </dsp:sp>
    <dsp:sp modelId="{51E62761-18DB-4E92-87C2-70171A35FD5F}">
      <dsp:nvSpPr>
        <dsp:cNvPr id="0" name=""/>
        <dsp:cNvSpPr/>
      </dsp:nvSpPr>
      <dsp:spPr>
        <a:xfrm>
          <a:off x="1106085" y="1678327"/>
          <a:ext cx="7405962" cy="736826"/>
        </a:xfrm>
        <a:prstGeom prst="roundRect">
          <a:avLst>
            <a:gd name="adj" fmla="val 10000"/>
          </a:avLst>
        </a:prstGeom>
        <a:solidFill>
          <a:schemeClr val="accent2">
            <a:hueOff val="-729781"/>
            <a:satOff val="-6367"/>
            <a:lumOff val="-82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Independent Safeguarding Consultant</a:t>
          </a:r>
          <a:endParaRPr lang="en-US" sz="2000" kern="1200"/>
        </a:p>
      </dsp:txBody>
      <dsp:txXfrm>
        <a:off x="1127666" y="1699908"/>
        <a:ext cx="6330820" cy="693664"/>
      </dsp:txXfrm>
    </dsp:sp>
    <dsp:sp modelId="{670ADE61-DE75-4E9F-B838-151B83B6584D}">
      <dsp:nvSpPr>
        <dsp:cNvPr id="0" name=""/>
        <dsp:cNvSpPr/>
      </dsp:nvSpPr>
      <dsp:spPr>
        <a:xfrm>
          <a:off x="1659127" y="2517491"/>
          <a:ext cx="7405962" cy="736826"/>
        </a:xfrm>
        <a:prstGeom prst="roundRect">
          <a:avLst>
            <a:gd name="adj" fmla="val 10000"/>
          </a:avLst>
        </a:prstGeom>
        <a:solidFill>
          <a:schemeClr val="accent2">
            <a:hueOff val="-1094672"/>
            <a:satOff val="-9550"/>
            <a:lumOff val="-1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Independent Reviewer for Statutory Reviews</a:t>
          </a:r>
          <a:endParaRPr lang="en-US" sz="2000" kern="1200"/>
        </a:p>
      </dsp:txBody>
      <dsp:txXfrm>
        <a:off x="1680708" y="2539072"/>
        <a:ext cx="6330820" cy="693664"/>
      </dsp:txXfrm>
    </dsp:sp>
    <dsp:sp modelId="{8CC506DD-4296-4D0E-8245-C554B0BB3D27}">
      <dsp:nvSpPr>
        <dsp:cNvPr id="0" name=""/>
        <dsp:cNvSpPr/>
      </dsp:nvSpPr>
      <dsp:spPr>
        <a:xfrm>
          <a:off x="2212170" y="3356655"/>
          <a:ext cx="7405962" cy="736826"/>
        </a:xfrm>
        <a:prstGeom prst="roundRect">
          <a:avLst>
            <a:gd name="adj" fmla="val 10000"/>
          </a:avLst>
        </a:prstGeom>
        <a:solidFill>
          <a:schemeClr val="accent2">
            <a:hueOff val="-1459563"/>
            <a:satOff val="-12734"/>
            <a:lumOff val="-1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Trustee for a Domestic Abuse Charity </a:t>
          </a:r>
          <a:endParaRPr lang="en-US" sz="2000" kern="1200"/>
        </a:p>
      </dsp:txBody>
      <dsp:txXfrm>
        <a:off x="2233751" y="3378236"/>
        <a:ext cx="6330820" cy="693664"/>
      </dsp:txXfrm>
    </dsp:sp>
    <dsp:sp modelId="{B50FAA4A-BB8D-428C-867F-F1BFA35B1228}">
      <dsp:nvSpPr>
        <dsp:cNvPr id="0" name=""/>
        <dsp:cNvSpPr/>
      </dsp:nvSpPr>
      <dsp:spPr>
        <a:xfrm>
          <a:off x="6927025" y="538292"/>
          <a:ext cx="478937" cy="47893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034786" y="538292"/>
        <a:ext cx="263415" cy="360400"/>
      </dsp:txXfrm>
    </dsp:sp>
    <dsp:sp modelId="{6E0BF961-3AAB-4966-BB34-9625D536E32F}">
      <dsp:nvSpPr>
        <dsp:cNvPr id="0" name=""/>
        <dsp:cNvSpPr/>
      </dsp:nvSpPr>
      <dsp:spPr>
        <a:xfrm>
          <a:off x="7480067" y="1377456"/>
          <a:ext cx="478937" cy="478937"/>
        </a:xfrm>
        <a:prstGeom prst="downArrow">
          <a:avLst>
            <a:gd name="adj1" fmla="val 55000"/>
            <a:gd name="adj2" fmla="val 45000"/>
          </a:avLst>
        </a:prstGeom>
        <a:solidFill>
          <a:schemeClr val="accent2">
            <a:tint val="40000"/>
            <a:alpha val="90000"/>
            <a:hueOff val="-400039"/>
            <a:satOff val="-5129"/>
            <a:lumOff val="-1291"/>
            <a:alphaOff val="0"/>
          </a:schemeClr>
        </a:solidFill>
        <a:ln w="19050" cap="rnd" cmpd="sng" algn="ctr">
          <a:solidFill>
            <a:schemeClr val="accent2">
              <a:tint val="40000"/>
              <a:alpha val="90000"/>
              <a:hueOff val="-400039"/>
              <a:satOff val="-5129"/>
              <a:lumOff val="-12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587828" y="1377456"/>
        <a:ext cx="263415" cy="360400"/>
      </dsp:txXfrm>
    </dsp:sp>
    <dsp:sp modelId="{04E0FCFA-4C55-40CF-BC70-6E17E9B2E3F4}">
      <dsp:nvSpPr>
        <dsp:cNvPr id="0" name=""/>
        <dsp:cNvSpPr/>
      </dsp:nvSpPr>
      <dsp:spPr>
        <a:xfrm>
          <a:off x="8033110" y="2204340"/>
          <a:ext cx="478937" cy="478937"/>
        </a:xfrm>
        <a:prstGeom prst="downArrow">
          <a:avLst>
            <a:gd name="adj1" fmla="val 55000"/>
            <a:gd name="adj2" fmla="val 45000"/>
          </a:avLst>
        </a:prstGeom>
        <a:solidFill>
          <a:schemeClr val="accent2">
            <a:tint val="40000"/>
            <a:alpha val="90000"/>
            <a:hueOff val="-800078"/>
            <a:satOff val="-10257"/>
            <a:lumOff val="-2583"/>
            <a:alphaOff val="0"/>
          </a:schemeClr>
        </a:solidFill>
        <a:ln w="19050" cap="rnd" cmpd="sng" algn="ctr">
          <a:solidFill>
            <a:schemeClr val="accent2">
              <a:tint val="40000"/>
              <a:alpha val="90000"/>
              <a:hueOff val="-800078"/>
              <a:satOff val="-10257"/>
              <a:lumOff val="-25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140871" y="2204340"/>
        <a:ext cx="263415" cy="360400"/>
      </dsp:txXfrm>
    </dsp:sp>
    <dsp:sp modelId="{8B3A602B-C777-4355-B806-AC11A9183CCB}">
      <dsp:nvSpPr>
        <dsp:cNvPr id="0" name=""/>
        <dsp:cNvSpPr/>
      </dsp:nvSpPr>
      <dsp:spPr>
        <a:xfrm>
          <a:off x="8586152" y="3051690"/>
          <a:ext cx="478937" cy="478937"/>
        </a:xfrm>
        <a:prstGeom prst="downArrow">
          <a:avLst>
            <a:gd name="adj1" fmla="val 55000"/>
            <a:gd name="adj2" fmla="val 45000"/>
          </a:avLst>
        </a:prstGeom>
        <a:solidFill>
          <a:schemeClr val="accent2">
            <a:tint val="40000"/>
            <a:alpha val="90000"/>
            <a:hueOff val="-1200117"/>
            <a:satOff val="-15386"/>
            <a:lumOff val="-3874"/>
            <a:alphaOff val="0"/>
          </a:schemeClr>
        </a:solidFill>
        <a:ln w="19050" cap="rnd" cmpd="sng" algn="ctr">
          <a:solidFill>
            <a:schemeClr val="accent2">
              <a:tint val="40000"/>
              <a:alpha val="90000"/>
              <a:hueOff val="-1200117"/>
              <a:satOff val="-15386"/>
              <a:lumOff val="-38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93913" y="3051690"/>
        <a:ext cx="263415" cy="360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915AC-9C96-4035-8F38-A24D2391D1CC}">
      <dsp:nvSpPr>
        <dsp:cNvPr id="0" name=""/>
        <dsp:cNvSpPr/>
      </dsp:nvSpPr>
      <dsp:spPr>
        <a:xfrm>
          <a:off x="0" y="96255"/>
          <a:ext cx="6628804" cy="155152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“we all knew you as just brilliant at your job and really personable – I never suspected as people don’t cope with things like that”</a:t>
          </a:r>
          <a:endParaRPr lang="en-US" sz="2300" kern="1200"/>
        </a:p>
      </dsp:txBody>
      <dsp:txXfrm>
        <a:off x="75739" y="171994"/>
        <a:ext cx="6477326" cy="1400051"/>
      </dsp:txXfrm>
    </dsp:sp>
    <dsp:sp modelId="{3A52E30A-5276-4AA1-BA27-D5982C0327D6}">
      <dsp:nvSpPr>
        <dsp:cNvPr id="0" name=""/>
        <dsp:cNvSpPr/>
      </dsp:nvSpPr>
      <dsp:spPr>
        <a:xfrm>
          <a:off x="0" y="1714025"/>
          <a:ext cx="6628804" cy="1551529"/>
        </a:xfrm>
        <a:prstGeom prst="roundRect">
          <a:avLst/>
        </a:prstGeom>
        <a:gradFill rotWithShape="0">
          <a:gsLst>
            <a:gs pos="0">
              <a:schemeClr val="accent2">
                <a:hueOff val="-729781"/>
                <a:satOff val="-6367"/>
                <a:lumOff val="-8236"/>
                <a:alphaOff val="0"/>
                <a:tint val="96000"/>
                <a:lumMod val="100000"/>
              </a:schemeClr>
            </a:gs>
            <a:gs pos="78000">
              <a:schemeClr val="accent2">
                <a:hueOff val="-729781"/>
                <a:satOff val="-6367"/>
                <a:lumOff val="-823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“many of us were shocked because of what you were achieving, it didn’t seem possible you were being abused – especially with what we then found out you went through”</a:t>
          </a:r>
          <a:endParaRPr lang="en-US" sz="2300" kern="1200"/>
        </a:p>
      </dsp:txBody>
      <dsp:txXfrm>
        <a:off x="75739" y="1789764"/>
        <a:ext cx="6477326" cy="1400051"/>
      </dsp:txXfrm>
    </dsp:sp>
    <dsp:sp modelId="{83AA7110-D015-40E7-9228-77BD508F3BFE}">
      <dsp:nvSpPr>
        <dsp:cNvPr id="0" name=""/>
        <dsp:cNvSpPr/>
      </dsp:nvSpPr>
      <dsp:spPr>
        <a:xfrm>
          <a:off x="0" y="3331795"/>
          <a:ext cx="6628804" cy="1551529"/>
        </a:xfrm>
        <a:prstGeom prst="roundRect">
          <a:avLst/>
        </a:prstGeom>
        <a:gradFill rotWithShape="0">
          <a:gsLst>
            <a:gs pos="0">
              <a:schemeClr val="accent2">
                <a:hueOff val="-1459563"/>
                <a:satOff val="-12734"/>
                <a:lumOff val="-16471"/>
                <a:alphaOff val="0"/>
                <a:tint val="96000"/>
                <a:lumMod val="100000"/>
              </a:schemeClr>
            </a:gs>
            <a:gs pos="78000">
              <a:schemeClr val="accent2">
                <a:hueOff val="-1459563"/>
                <a:satOff val="-12734"/>
                <a:lumOff val="-1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“sometimes it was like you were a robot, things that would have floored me, you kept going, now it makes sense – you needed one aspect you could control.”  </a:t>
          </a:r>
          <a:endParaRPr lang="en-US" sz="2300" kern="1200"/>
        </a:p>
      </dsp:txBody>
      <dsp:txXfrm>
        <a:off x="75739" y="3407534"/>
        <a:ext cx="6477326" cy="1400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28B5D-1ED0-43E3-A08F-FC3B4448721B}">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DE0B9F-3D49-4CF3-96BA-0848A28A88BB}">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3DF75E-7745-40E8-8D45-F46DEF776514}">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933450">
            <a:lnSpc>
              <a:spcPct val="90000"/>
            </a:lnSpc>
            <a:spcBef>
              <a:spcPct val="0"/>
            </a:spcBef>
            <a:spcAft>
              <a:spcPct val="35000"/>
            </a:spcAft>
            <a:buNone/>
          </a:pPr>
          <a:r>
            <a:rPr lang="en-GB" sz="2100" kern="1200"/>
            <a:t>“ I still wonder about a colleague who I noticed had bruises, pulled their sleeves down and wasn’t often seen on camera.. Next time I saw them they had lost a lot of weight suddenly …”</a:t>
          </a:r>
          <a:endParaRPr lang="en-US" sz="2100" kern="1200"/>
        </a:p>
      </dsp:txBody>
      <dsp:txXfrm>
        <a:off x="1350519" y="499"/>
        <a:ext cx="8267613" cy="1169280"/>
      </dsp:txXfrm>
    </dsp:sp>
    <dsp:sp modelId="{AFE78D89-36A3-4214-8BFD-0FC6B2929923}">
      <dsp:nvSpPr>
        <dsp:cNvPr id="0" name=""/>
        <dsp:cNvSpPr/>
      </dsp:nvSpPr>
      <dsp:spPr>
        <a:xfrm>
          <a:off x="0" y="1462100"/>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9A864-E70A-444A-BC22-DC4C46503926}">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6EEDA1-0202-4FAC-98D2-B22D645AC8C5}">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933450">
            <a:lnSpc>
              <a:spcPct val="90000"/>
            </a:lnSpc>
            <a:spcBef>
              <a:spcPct val="0"/>
            </a:spcBef>
            <a:spcAft>
              <a:spcPct val="35000"/>
            </a:spcAft>
            <a:buNone/>
          </a:pPr>
          <a:r>
            <a:rPr lang="en-GB" sz="2100" kern="1200"/>
            <a:t>“I wish I had asked them. I just didn’t want to offend them or know what to say, as they were a colleague, it would be different if they were a service user…”</a:t>
          </a:r>
          <a:endParaRPr lang="en-US" sz="2100" kern="1200"/>
        </a:p>
      </dsp:txBody>
      <dsp:txXfrm>
        <a:off x="1350519" y="1462100"/>
        <a:ext cx="8267613" cy="1169280"/>
      </dsp:txXfrm>
    </dsp:sp>
    <dsp:sp modelId="{25C18654-82A6-4B49-9C55-8291D1EB53B8}">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470E1B-18B5-43AB-B030-6997902CFA03}">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1C601B-818A-4A75-81DD-6211C7E32C6F}">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933450">
            <a:lnSpc>
              <a:spcPct val="90000"/>
            </a:lnSpc>
            <a:spcBef>
              <a:spcPct val="0"/>
            </a:spcBef>
            <a:spcAft>
              <a:spcPct val="35000"/>
            </a:spcAft>
            <a:buNone/>
          </a:pPr>
          <a:r>
            <a:rPr lang="en-GB" sz="2100" kern="1200"/>
            <a:t>“as your GP I knew you were a professional so assumed you knew what you needed to do to get help – after all you deal with people like that every day – I even wrote it down for you”</a:t>
          </a:r>
          <a:endParaRPr lang="en-US" sz="2100" kern="1200"/>
        </a:p>
      </dsp:txBody>
      <dsp:txXfrm>
        <a:off x="1350519" y="2923701"/>
        <a:ext cx="8267613" cy="1169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79CE4-60B5-48D0-B1E2-A4CE3F4B1E98}">
      <dsp:nvSpPr>
        <dsp:cNvPr id="0" name=""/>
        <dsp:cNvSpPr/>
      </dsp:nvSpPr>
      <dsp:spPr>
        <a:xfrm>
          <a:off x="0" y="763"/>
          <a:ext cx="6628804" cy="17857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559D85-D980-4E7E-BE54-D12E1AAB2C61}">
      <dsp:nvSpPr>
        <dsp:cNvPr id="0" name=""/>
        <dsp:cNvSpPr/>
      </dsp:nvSpPr>
      <dsp:spPr>
        <a:xfrm>
          <a:off x="540177" y="402547"/>
          <a:ext cx="982140" cy="982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25BED4-E6C7-4C24-BECA-DF5D76545C66}">
      <dsp:nvSpPr>
        <dsp:cNvPr id="0" name=""/>
        <dsp:cNvSpPr/>
      </dsp:nvSpPr>
      <dsp:spPr>
        <a:xfrm>
          <a:off x="2062494" y="763"/>
          <a:ext cx="4566309" cy="1785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988" tIns="188988" rIns="188988" bIns="188988" numCol="1" spcCol="1270" anchor="ctr" anchorCtr="0">
          <a:noAutofit/>
        </a:bodyPr>
        <a:lstStyle/>
        <a:p>
          <a:pPr marL="0" lvl="0" indent="0" algn="l" defTabSz="844550">
            <a:lnSpc>
              <a:spcPct val="90000"/>
            </a:lnSpc>
            <a:spcBef>
              <a:spcPct val="0"/>
            </a:spcBef>
            <a:spcAft>
              <a:spcPct val="35000"/>
            </a:spcAft>
            <a:buNone/>
          </a:pPr>
          <a:r>
            <a:rPr lang="en-GB" sz="1900" kern="1200" dirty="0"/>
            <a:t>Are we ok? If not, do we have a plan or someone to talk to?</a:t>
          </a:r>
          <a:endParaRPr lang="en-US" sz="1900" kern="1200" dirty="0"/>
        </a:p>
      </dsp:txBody>
      <dsp:txXfrm>
        <a:off x="2062494" y="763"/>
        <a:ext cx="4566309" cy="1785709"/>
      </dsp:txXfrm>
    </dsp:sp>
    <dsp:sp modelId="{00E323BD-7E65-4FDE-BEA7-1052998C62F4}">
      <dsp:nvSpPr>
        <dsp:cNvPr id="0" name=""/>
        <dsp:cNvSpPr/>
      </dsp:nvSpPr>
      <dsp:spPr>
        <a:xfrm>
          <a:off x="0" y="2232900"/>
          <a:ext cx="6628804" cy="17857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4B8C6A-6BC1-4052-8553-7F38E63D3C84}">
      <dsp:nvSpPr>
        <dsp:cNvPr id="0" name=""/>
        <dsp:cNvSpPr/>
      </dsp:nvSpPr>
      <dsp:spPr>
        <a:xfrm>
          <a:off x="540177" y="2634685"/>
          <a:ext cx="982140" cy="982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738252-DADF-4D74-B5F3-564BA63B6DEF}">
      <dsp:nvSpPr>
        <dsp:cNvPr id="0" name=""/>
        <dsp:cNvSpPr/>
      </dsp:nvSpPr>
      <dsp:spPr>
        <a:xfrm>
          <a:off x="2062494" y="2232900"/>
          <a:ext cx="4566309" cy="1785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988" tIns="188988" rIns="188988" bIns="188988" numCol="1" spcCol="1270" anchor="ctr" anchorCtr="0">
          <a:noAutofit/>
        </a:bodyPr>
        <a:lstStyle/>
        <a:p>
          <a:pPr marL="0" lvl="0" indent="0" algn="l" defTabSz="844550">
            <a:lnSpc>
              <a:spcPct val="90000"/>
            </a:lnSpc>
            <a:spcBef>
              <a:spcPct val="0"/>
            </a:spcBef>
            <a:spcAft>
              <a:spcPct val="35000"/>
            </a:spcAft>
            <a:buNone/>
          </a:pPr>
          <a:r>
            <a:rPr lang="en-GB" sz="1900" kern="1200" dirty="0"/>
            <a:t>Remember that not everyone’s experience of domestic abuse is as obvious – some will be experiencing coercive control or emotional abuse which can be harder to spot</a:t>
          </a:r>
          <a:endParaRPr lang="en-US" sz="1900" kern="1200" dirty="0"/>
        </a:p>
      </dsp:txBody>
      <dsp:txXfrm>
        <a:off x="2062494" y="2232900"/>
        <a:ext cx="4566309" cy="1785709"/>
      </dsp:txXfrm>
    </dsp:sp>
    <dsp:sp modelId="{EFB66C37-FBB7-4019-8F71-2E6764ED166D}">
      <dsp:nvSpPr>
        <dsp:cNvPr id="0" name=""/>
        <dsp:cNvSpPr/>
      </dsp:nvSpPr>
      <dsp:spPr>
        <a:xfrm>
          <a:off x="0" y="4465037"/>
          <a:ext cx="6628804" cy="17857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35590-B7BB-4DA7-A035-DD72626265CA}">
      <dsp:nvSpPr>
        <dsp:cNvPr id="0" name=""/>
        <dsp:cNvSpPr/>
      </dsp:nvSpPr>
      <dsp:spPr>
        <a:xfrm>
          <a:off x="540177" y="4866822"/>
          <a:ext cx="982140" cy="9821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707D27-AC47-43B4-A16D-D6032088F7FE}">
      <dsp:nvSpPr>
        <dsp:cNvPr id="0" name=""/>
        <dsp:cNvSpPr/>
      </dsp:nvSpPr>
      <dsp:spPr>
        <a:xfrm>
          <a:off x="2062494" y="4465037"/>
          <a:ext cx="4566309" cy="1785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988" tIns="188988" rIns="188988" bIns="188988" numCol="1" spcCol="1270" anchor="ctr" anchorCtr="0">
          <a:noAutofit/>
        </a:bodyPr>
        <a:lstStyle/>
        <a:p>
          <a:pPr marL="0" lvl="0" indent="0" algn="l" defTabSz="844550">
            <a:lnSpc>
              <a:spcPct val="90000"/>
            </a:lnSpc>
            <a:spcBef>
              <a:spcPct val="0"/>
            </a:spcBef>
            <a:spcAft>
              <a:spcPct val="35000"/>
            </a:spcAft>
            <a:buNone/>
          </a:pPr>
          <a:r>
            <a:rPr lang="en-GB" sz="1900" kern="1200"/>
            <a:t>Anything else you want to ask or know?</a:t>
          </a:r>
          <a:endParaRPr lang="en-US" sz="1900" kern="1200"/>
        </a:p>
      </dsp:txBody>
      <dsp:txXfrm>
        <a:off x="2062494" y="4465037"/>
        <a:ext cx="4566309" cy="178570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6C38F-0F4C-49AF-88DB-0B3889ADFD81}" type="datetimeFigureOut">
              <a:rPr lang="en-GB" smtClean="0"/>
              <a:t>26/11/2025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198D0-C420-4A5E-BB93-9212C206BBFA}" type="slidenum">
              <a:rPr lang="en-GB" smtClean="0"/>
              <a:t>‹#›</a:t>
            </a:fld>
            <a:endParaRPr lang="en-GB"/>
          </a:p>
        </p:txBody>
      </p:sp>
    </p:spTree>
    <p:extLst>
      <p:ext uri="{BB962C8B-B14F-4D97-AF65-F5344CB8AC3E}">
        <p14:creationId xmlns:p14="http://schemas.microsoft.com/office/powerpoint/2010/main" val="973920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mesticabuse.stanford.edu/coworker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mc.ncbi.nlm.nih.gov/articles/PMC824842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Given national statistics on domestic abuse there is likely to be someone with lived experience present today either as a survivor or in a current situation. It is </a:t>
            </a:r>
            <a:r>
              <a:rPr lang="en-GB" dirty="0" err="1"/>
              <a:t>improtoant</a:t>
            </a:r>
            <a:r>
              <a:rPr lang="en-GB" dirty="0"/>
              <a:t> that we look after ourselves and seek support from someone you trust if anything we say today is difficult or triggering</a:t>
            </a:r>
          </a:p>
        </p:txBody>
      </p:sp>
      <p:sp>
        <p:nvSpPr>
          <p:cNvPr id="4" name="Slide Number Placeholder 3"/>
          <p:cNvSpPr>
            <a:spLocks noGrp="1"/>
          </p:cNvSpPr>
          <p:nvPr>
            <p:ph type="sldNum" sz="quarter" idx="5"/>
          </p:nvPr>
        </p:nvSpPr>
        <p:spPr/>
        <p:txBody>
          <a:bodyPr/>
          <a:lstStyle/>
          <a:p>
            <a:fld id="{0CA198D0-C420-4A5E-BB93-9212C206BBFA}" type="slidenum">
              <a:rPr lang="en-GB" smtClean="0"/>
              <a:t>3</a:t>
            </a:fld>
            <a:endParaRPr lang="en-GB"/>
          </a:p>
        </p:txBody>
      </p:sp>
    </p:spTree>
    <p:extLst>
      <p:ext uri="{BB962C8B-B14F-4D97-AF65-F5344CB8AC3E}">
        <p14:creationId xmlns:p14="http://schemas.microsoft.com/office/powerpoint/2010/main" val="1215682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the harm in asking, so what if they get offended – you might be able to sign post them support them – example of in the DARR panel member left and staff member had disclosed DA when asked – if someone had asked me, I might have defected the first few times but I became </a:t>
            </a:r>
            <a:r>
              <a:rPr lang="en-GB" dirty="0" err="1"/>
              <a:t>deperate</a:t>
            </a:r>
            <a:r>
              <a:rPr lang="en-GB" dirty="0"/>
              <a:t>.</a:t>
            </a:r>
          </a:p>
        </p:txBody>
      </p:sp>
      <p:sp>
        <p:nvSpPr>
          <p:cNvPr id="4" name="Slide Number Placeholder 3"/>
          <p:cNvSpPr>
            <a:spLocks noGrp="1"/>
          </p:cNvSpPr>
          <p:nvPr>
            <p:ph type="sldNum" sz="quarter" idx="5"/>
          </p:nvPr>
        </p:nvSpPr>
        <p:spPr/>
        <p:txBody>
          <a:bodyPr/>
          <a:lstStyle/>
          <a:p>
            <a:fld id="{0CA198D0-C420-4A5E-BB93-9212C206BBFA}" type="slidenum">
              <a:rPr lang="en-GB" smtClean="0"/>
              <a:t>15</a:t>
            </a:fld>
            <a:endParaRPr lang="en-GB"/>
          </a:p>
        </p:txBody>
      </p:sp>
    </p:spTree>
    <p:extLst>
      <p:ext uri="{BB962C8B-B14F-4D97-AF65-F5344CB8AC3E}">
        <p14:creationId xmlns:p14="http://schemas.microsoft.com/office/powerpoint/2010/main" val="139459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can be very difficult to know a coworker in an abusive relationship. It is possible that you fear for their safety – and perhaps for the right reasons. Although you may want to rescue your coworker or insist they leave, it is their decision to make. It is important to remember that each situation is unique, as are the people involved. Talking with your coworker might help. The following tips may be helpful.</a:t>
            </a:r>
          </a:p>
        </p:txBody>
      </p:sp>
      <p:sp>
        <p:nvSpPr>
          <p:cNvPr id="4" name="Slide Number Placeholder 3"/>
          <p:cNvSpPr>
            <a:spLocks noGrp="1"/>
          </p:cNvSpPr>
          <p:nvPr>
            <p:ph type="sldNum" sz="quarter" idx="5"/>
          </p:nvPr>
        </p:nvSpPr>
        <p:spPr/>
        <p:txBody>
          <a:bodyPr/>
          <a:lstStyle/>
          <a:p>
            <a:fld id="{0CA198D0-C420-4A5E-BB93-9212C206BBFA}" type="slidenum">
              <a:rPr lang="en-GB" smtClean="0"/>
              <a:t>16</a:t>
            </a:fld>
            <a:endParaRPr lang="en-GB"/>
          </a:p>
        </p:txBody>
      </p:sp>
    </p:spTree>
    <p:extLst>
      <p:ext uri="{BB962C8B-B14F-4D97-AF65-F5344CB8AC3E}">
        <p14:creationId xmlns:p14="http://schemas.microsoft.com/office/powerpoint/2010/main" val="86665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Abusive home situations carry over into the workplace. Employees who live in an abusive home atmosphere bring these </a:t>
            </a:r>
            <a:r>
              <a:rPr lang="en-GB" sz="1200" b="1" i="0" u="none" strike="noStrike" kern="1200" dirty="0">
                <a:solidFill>
                  <a:schemeClr val="tx1"/>
                </a:solidFill>
                <a:effectLst/>
                <a:latin typeface="+mn-lt"/>
                <a:ea typeface="+mn-ea"/>
                <a:cs typeface="+mn-cs"/>
                <a:hlinkClick r:id="rId3"/>
              </a:rPr>
              <a:t>troubles to work</a:t>
            </a:r>
            <a:r>
              <a:rPr lang="en-GB" sz="1200" b="0" i="0" kern="1200" dirty="0">
                <a:solidFill>
                  <a:schemeClr val="tx1"/>
                </a:solidFill>
                <a:effectLst/>
                <a:latin typeface="+mn-lt"/>
                <a:ea typeface="+mn-ea"/>
                <a:cs typeface="+mn-cs"/>
              </a:rPr>
              <a:t> – by effects on their health, and by phone, email or physical harassment at the workplace. This can lead to changes in behaviour at work. These changes can include declines in productivity, excessive lateness or absences, unexplained injuries or bruising, sensitivity to discussing home life, or changes in appearance. Talking to your coworker can help. Here are some ways to identify abuse signs if you suspect your coworker is in an abusive relationship.</a:t>
            </a:r>
            <a:endParaRPr lang="en-GB" dirty="0"/>
          </a:p>
        </p:txBody>
      </p:sp>
      <p:sp>
        <p:nvSpPr>
          <p:cNvPr id="4" name="Slide Number Placeholder 3"/>
          <p:cNvSpPr>
            <a:spLocks noGrp="1"/>
          </p:cNvSpPr>
          <p:nvPr>
            <p:ph type="sldNum" sz="quarter" idx="5"/>
          </p:nvPr>
        </p:nvSpPr>
        <p:spPr/>
        <p:txBody>
          <a:bodyPr/>
          <a:lstStyle/>
          <a:p>
            <a:fld id="{0CA198D0-C420-4A5E-BB93-9212C206BBFA}" type="slidenum">
              <a:rPr lang="en-GB" smtClean="0"/>
              <a:t>17</a:t>
            </a:fld>
            <a:endParaRPr lang="en-GB"/>
          </a:p>
        </p:txBody>
      </p:sp>
    </p:spTree>
    <p:extLst>
      <p:ext uri="{BB962C8B-B14F-4D97-AF65-F5344CB8AC3E}">
        <p14:creationId xmlns:p14="http://schemas.microsoft.com/office/powerpoint/2010/main" val="173703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is a figure for a one-year period, while lifetime prevalence estimates suggest that </a:t>
            </a:r>
            <a:r>
              <a:rPr lang="en-GB" sz="1200" b="1" i="0" kern="1200" dirty="0">
                <a:solidFill>
                  <a:schemeClr val="tx1"/>
                </a:solidFill>
                <a:effectLst/>
                <a:latin typeface="+mn-lt"/>
                <a:ea typeface="+mn-ea"/>
                <a:cs typeface="+mn-cs"/>
              </a:rPr>
              <a:t>one in four women and one in seven men</a:t>
            </a:r>
            <a:r>
              <a:rPr lang="en-GB" sz="1200" b="0" i="0" kern="1200" dirty="0">
                <a:solidFill>
                  <a:schemeClr val="tx1"/>
                </a:solidFill>
                <a:effectLst/>
                <a:latin typeface="+mn-lt"/>
                <a:ea typeface="+mn-ea"/>
                <a:cs typeface="+mn-cs"/>
              </a:rPr>
              <a:t> have experienced domestic abuse in their lives. Women are more likely to be victims, and a significant portion of domestic abuse is not reported to the police. </a:t>
            </a:r>
            <a:endParaRPr lang="en-GB" dirty="0"/>
          </a:p>
          <a:p>
            <a:endParaRPr lang="en-GB" dirty="0"/>
          </a:p>
        </p:txBody>
      </p:sp>
      <p:sp>
        <p:nvSpPr>
          <p:cNvPr id="4" name="Slide Number Placeholder 3"/>
          <p:cNvSpPr>
            <a:spLocks noGrp="1"/>
          </p:cNvSpPr>
          <p:nvPr>
            <p:ph type="sldNum" sz="quarter" idx="5"/>
          </p:nvPr>
        </p:nvSpPr>
        <p:spPr/>
        <p:txBody>
          <a:bodyPr/>
          <a:lstStyle/>
          <a:p>
            <a:fld id="{0CA198D0-C420-4A5E-BB93-9212C206BBFA}" type="slidenum">
              <a:rPr lang="en-GB" smtClean="0"/>
              <a:t>4</a:t>
            </a:fld>
            <a:endParaRPr lang="en-GB"/>
          </a:p>
        </p:txBody>
      </p:sp>
    </p:spTree>
    <p:extLst>
      <p:ext uri="{BB962C8B-B14F-4D97-AF65-F5344CB8AC3E}">
        <p14:creationId xmlns:p14="http://schemas.microsoft.com/office/powerpoint/2010/main" val="124681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A198D0-C420-4A5E-BB93-9212C206BBFA}" type="slidenum">
              <a:rPr lang="en-GB" smtClean="0"/>
              <a:t>5</a:t>
            </a:fld>
            <a:endParaRPr lang="en-GB"/>
          </a:p>
        </p:txBody>
      </p:sp>
    </p:spTree>
    <p:extLst>
      <p:ext uri="{BB962C8B-B14F-4D97-AF65-F5344CB8AC3E}">
        <p14:creationId xmlns:p14="http://schemas.microsoft.com/office/powerpoint/2010/main" val="24102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Sufficient to say it was serious enough to result in a significant number of charges and conviction - was a respected professional in a criminal justice organisation</a:t>
            </a:r>
          </a:p>
        </p:txBody>
      </p:sp>
      <p:sp>
        <p:nvSpPr>
          <p:cNvPr id="4" name="Slide Number Placeholder 3"/>
          <p:cNvSpPr>
            <a:spLocks noGrp="1"/>
          </p:cNvSpPr>
          <p:nvPr>
            <p:ph type="sldNum" sz="quarter" idx="5"/>
          </p:nvPr>
        </p:nvSpPr>
        <p:spPr/>
        <p:txBody>
          <a:bodyPr/>
          <a:lstStyle/>
          <a:p>
            <a:fld id="{0CA198D0-C420-4A5E-BB93-9212C206BBFA}" type="slidenum">
              <a:rPr lang="en-GB" smtClean="0"/>
              <a:t>6</a:t>
            </a:fld>
            <a:endParaRPr lang="en-GB"/>
          </a:p>
        </p:txBody>
      </p:sp>
    </p:spTree>
    <p:extLst>
      <p:ext uri="{BB962C8B-B14F-4D97-AF65-F5344CB8AC3E}">
        <p14:creationId xmlns:p14="http://schemas.microsoft.com/office/powerpoint/2010/main" val="236274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FC52D-A264-B1FA-BA46-736BBB073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3D759-0B7B-6936-D12F-D0BA3D8E4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839D67-58F4-1FE8-2565-0CC90ED132B2}"/>
              </a:ext>
            </a:extLst>
          </p:cNvPr>
          <p:cNvSpPr>
            <a:spLocks noGrp="1"/>
          </p:cNvSpPr>
          <p:nvPr>
            <p:ph type="body" idx="1"/>
          </p:nvPr>
        </p:nvSpPr>
        <p:spPr/>
        <p:txBody>
          <a:bodyPr/>
          <a:lstStyle/>
          <a:p>
            <a:r>
              <a:rPr lang="en-GB" dirty="0"/>
              <a:t>Sufficient to say it was serious enough to result in a significant number of charges and conviction - was a respected professional in a criminal justice organisation</a:t>
            </a:r>
          </a:p>
        </p:txBody>
      </p:sp>
      <p:sp>
        <p:nvSpPr>
          <p:cNvPr id="4" name="Slide Number Placeholder 3">
            <a:extLst>
              <a:ext uri="{FF2B5EF4-FFF2-40B4-BE49-F238E27FC236}">
                <a16:creationId xmlns:a16="http://schemas.microsoft.com/office/drawing/2014/main" id="{64827120-5A8F-77F0-5BB7-EAB13077993E}"/>
              </a:ext>
            </a:extLst>
          </p:cNvPr>
          <p:cNvSpPr>
            <a:spLocks noGrp="1"/>
          </p:cNvSpPr>
          <p:nvPr>
            <p:ph type="sldNum" sz="quarter" idx="5"/>
          </p:nvPr>
        </p:nvSpPr>
        <p:spPr/>
        <p:txBody>
          <a:bodyPr/>
          <a:lstStyle/>
          <a:p>
            <a:fld id="{0CA198D0-C420-4A5E-BB93-9212C206BBFA}" type="slidenum">
              <a:rPr lang="en-GB" smtClean="0"/>
              <a:t>7</a:t>
            </a:fld>
            <a:endParaRPr lang="en-GB"/>
          </a:p>
        </p:txBody>
      </p:sp>
    </p:spTree>
    <p:extLst>
      <p:ext uri="{BB962C8B-B14F-4D97-AF65-F5344CB8AC3E}">
        <p14:creationId xmlns:p14="http://schemas.microsoft.com/office/powerpoint/2010/main" val="339734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the GP and him taking me to a GP appointment – when I went back for the results..</a:t>
            </a:r>
          </a:p>
        </p:txBody>
      </p:sp>
      <p:sp>
        <p:nvSpPr>
          <p:cNvPr id="4" name="Slide Number Placeholder 3"/>
          <p:cNvSpPr>
            <a:spLocks noGrp="1"/>
          </p:cNvSpPr>
          <p:nvPr>
            <p:ph type="sldNum" sz="quarter" idx="5"/>
          </p:nvPr>
        </p:nvSpPr>
        <p:spPr/>
        <p:txBody>
          <a:bodyPr/>
          <a:lstStyle/>
          <a:p>
            <a:fld id="{0CA198D0-C420-4A5E-BB93-9212C206BBFA}" type="slidenum">
              <a:rPr lang="en-GB" smtClean="0"/>
              <a:t>9</a:t>
            </a:fld>
            <a:endParaRPr lang="en-GB"/>
          </a:p>
        </p:txBody>
      </p:sp>
    </p:spTree>
    <p:extLst>
      <p:ext uri="{BB962C8B-B14F-4D97-AF65-F5344CB8AC3E}">
        <p14:creationId xmlns:p14="http://schemas.microsoft.com/office/powerpoint/2010/main" val="252378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can’t come in today as there has been an incident.. he’s taken all my clothes and locked me in the house..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Attendance at relate – disclosed non-fatal strangulation – but what did you do to make him do that – I never went back or spoke to a professional again.</a:t>
            </a:r>
          </a:p>
          <a:p>
            <a:endParaRPr lang="en-GB" dirty="0"/>
          </a:p>
        </p:txBody>
      </p:sp>
      <p:sp>
        <p:nvSpPr>
          <p:cNvPr id="4" name="Slide Number Placeholder 3"/>
          <p:cNvSpPr>
            <a:spLocks noGrp="1"/>
          </p:cNvSpPr>
          <p:nvPr>
            <p:ph type="sldNum" sz="quarter" idx="5"/>
          </p:nvPr>
        </p:nvSpPr>
        <p:spPr/>
        <p:txBody>
          <a:bodyPr/>
          <a:lstStyle/>
          <a:p>
            <a:fld id="{0CA198D0-C420-4A5E-BB93-9212C206BBFA}" type="slidenum">
              <a:rPr lang="en-GB" smtClean="0"/>
              <a:t>11</a:t>
            </a:fld>
            <a:endParaRPr lang="en-GB"/>
          </a:p>
        </p:txBody>
      </p:sp>
    </p:spTree>
    <p:extLst>
      <p:ext uri="{BB962C8B-B14F-4D97-AF65-F5344CB8AC3E}">
        <p14:creationId xmlns:p14="http://schemas.microsoft.com/office/powerpoint/2010/main" val="104887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Domestic violence victims are in frequent contact with the healthcare service yet rarely disclose. Therefore, it is critical to understand victims' experiences and perceptions regarding disclosure in healthcare settings. </a:t>
            </a:r>
          </a:p>
          <a:p>
            <a:endParaRPr lang="en-GB" sz="1200" b="0" i="0" kern="1200" dirty="0">
              <a:solidFill>
                <a:schemeClr val="tx1"/>
              </a:solidFill>
              <a:effectLst/>
              <a:latin typeface="+mn-lt"/>
              <a:ea typeface="+mn-ea"/>
              <a:cs typeface="+mn-cs"/>
            </a:endParaRPr>
          </a:p>
          <a:p>
            <a:r>
              <a:rPr lang="en-GB" dirty="0"/>
              <a:t>If a survivor of abuse experiences shame and guilt, it can also benefit the abuser as it makes the survivor feel less helpless and vulnerable, as self-blame and feeling guilty can give the survivor the illusion of control in which they can imagine that in the future if the abuse were to happen again. This also may make the survivor less likely to seek help.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https://pmc.ncbi.nlm.nih.gov/articles/PMC8248429/</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0CA198D0-C420-4A5E-BB93-9212C206BBFA}" type="slidenum">
              <a:rPr lang="en-GB" smtClean="0"/>
              <a:t>12</a:t>
            </a:fld>
            <a:endParaRPr lang="en-GB"/>
          </a:p>
        </p:txBody>
      </p:sp>
    </p:spTree>
    <p:extLst>
      <p:ext uri="{BB962C8B-B14F-4D97-AF65-F5344CB8AC3E}">
        <p14:creationId xmlns:p14="http://schemas.microsoft.com/office/powerpoint/2010/main" val="49368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‘acting like a little ghost’</a:t>
            </a:r>
          </a:p>
          <a:p>
            <a:endParaRPr lang="en-GB" dirty="0"/>
          </a:p>
        </p:txBody>
      </p:sp>
      <p:sp>
        <p:nvSpPr>
          <p:cNvPr id="4" name="Slide Number Placeholder 3"/>
          <p:cNvSpPr>
            <a:spLocks noGrp="1"/>
          </p:cNvSpPr>
          <p:nvPr>
            <p:ph type="sldNum" sz="quarter" idx="5"/>
          </p:nvPr>
        </p:nvSpPr>
        <p:spPr/>
        <p:txBody>
          <a:bodyPr/>
          <a:lstStyle/>
          <a:p>
            <a:fld id="{0CA198D0-C420-4A5E-BB93-9212C206BBFA}" type="slidenum">
              <a:rPr lang="en-GB" smtClean="0"/>
              <a:t>14</a:t>
            </a:fld>
            <a:endParaRPr lang="en-GB"/>
          </a:p>
        </p:txBody>
      </p:sp>
    </p:spTree>
    <p:extLst>
      <p:ext uri="{BB962C8B-B14F-4D97-AF65-F5344CB8AC3E}">
        <p14:creationId xmlns:p14="http://schemas.microsoft.com/office/powerpoint/2010/main" val="157403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E5EE684-6A8F-4C79-9FBE-9D6EB006B8A0}"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420451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5EE684-6A8F-4C79-9FBE-9D6EB006B8A0}"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364224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5EE684-6A8F-4C79-9FBE-9D6EB006B8A0}"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E2B6C-600C-4554-9675-F94C0384C29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7852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5EE684-6A8F-4C79-9FBE-9D6EB006B8A0}"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563393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5EE684-6A8F-4C79-9FBE-9D6EB006B8A0}"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E2B6C-600C-4554-9675-F94C0384C29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5312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5EE684-6A8F-4C79-9FBE-9D6EB006B8A0}"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2520310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E5EE684-6A8F-4C79-9FBE-9D6EB006B8A0}"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3918997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E5EE684-6A8F-4C79-9FBE-9D6EB006B8A0}"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136618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E5EE684-6A8F-4C79-9FBE-9D6EB006B8A0}"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83452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E5EE684-6A8F-4C79-9FBE-9D6EB006B8A0}" type="datetimeFigureOut">
              <a:rPr lang="en-GB" smtClean="0"/>
              <a:t>26/11/2025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226322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E5EE684-6A8F-4C79-9FBE-9D6EB006B8A0}"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274928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E5EE684-6A8F-4C79-9FBE-9D6EB006B8A0}" type="datetimeFigureOut">
              <a:rPr lang="en-GB" smtClean="0"/>
              <a:t>26/11/2025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100014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E5EE684-6A8F-4C79-9FBE-9D6EB006B8A0}" type="datetimeFigureOut">
              <a:rPr lang="en-GB" smtClean="0"/>
              <a:t>26/11/2025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267445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EE684-6A8F-4C79-9FBE-9D6EB006B8A0}" type="datetimeFigureOut">
              <a:rPr lang="en-GB" smtClean="0"/>
              <a:t>26/11/2025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7737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E5EE684-6A8F-4C79-9FBE-9D6EB006B8A0}"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95723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E5EE684-6A8F-4C79-9FBE-9D6EB006B8A0}" type="datetimeFigureOut">
              <a:rPr lang="en-GB" smtClean="0"/>
              <a:t>26/11/2025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E2B6C-600C-4554-9675-F94C0384C293}" type="slidenum">
              <a:rPr lang="en-GB" smtClean="0"/>
              <a:t>‹#›</a:t>
            </a:fld>
            <a:endParaRPr lang="en-GB"/>
          </a:p>
        </p:txBody>
      </p:sp>
    </p:spTree>
    <p:extLst>
      <p:ext uri="{BB962C8B-B14F-4D97-AF65-F5344CB8AC3E}">
        <p14:creationId xmlns:p14="http://schemas.microsoft.com/office/powerpoint/2010/main" val="347390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5EE684-6A8F-4C79-9FBE-9D6EB006B8A0}" type="datetimeFigureOut">
              <a:rPr lang="en-GB" smtClean="0"/>
              <a:t>26/11/2025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1E2B6C-600C-4554-9675-F94C0384C293}" type="slidenum">
              <a:rPr lang="en-GB" smtClean="0"/>
              <a:t>‹#›</a:t>
            </a:fld>
            <a:endParaRPr lang="en-GB"/>
          </a:p>
        </p:txBody>
      </p:sp>
    </p:spTree>
    <p:extLst>
      <p:ext uri="{BB962C8B-B14F-4D97-AF65-F5344CB8AC3E}">
        <p14:creationId xmlns:p14="http://schemas.microsoft.com/office/powerpoint/2010/main" val="17473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hotline.org/resources/talking-to-your-cowork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dv.org.uk/domestic-abuse-statistics-uk/#:~:text=1%20in%205,Office%20for%20National%20Statistics%2C%20202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dv.org.uk/domestic-abuse-statistics-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CA13-3B57-C911-0C60-F34187EB6776}"/>
              </a:ext>
            </a:extLst>
          </p:cNvPr>
          <p:cNvSpPr>
            <a:spLocks noGrp="1"/>
          </p:cNvSpPr>
          <p:nvPr>
            <p:ph type="ctrTitle"/>
          </p:nvPr>
        </p:nvSpPr>
        <p:spPr/>
        <p:txBody>
          <a:bodyPr/>
          <a:lstStyle/>
          <a:p>
            <a:r>
              <a:rPr lang="en-GB" dirty="0"/>
              <a:t>Lived Experience of Domestic Abuse</a:t>
            </a:r>
          </a:p>
        </p:txBody>
      </p:sp>
      <p:sp>
        <p:nvSpPr>
          <p:cNvPr id="3" name="Subtitle 2">
            <a:extLst>
              <a:ext uri="{FF2B5EF4-FFF2-40B4-BE49-F238E27FC236}">
                <a16:creationId xmlns:a16="http://schemas.microsoft.com/office/drawing/2014/main" id="{6C9328AA-202C-45CC-C51E-7228976A1C8A}"/>
              </a:ext>
            </a:extLst>
          </p:cNvPr>
          <p:cNvSpPr>
            <a:spLocks noGrp="1"/>
          </p:cNvSpPr>
          <p:nvPr>
            <p:ph type="subTitle" idx="1"/>
          </p:nvPr>
        </p:nvSpPr>
        <p:spPr/>
        <p:txBody>
          <a:bodyPr>
            <a:normAutofit lnSpcReduction="10000"/>
          </a:bodyPr>
          <a:lstStyle/>
          <a:p>
            <a:r>
              <a:rPr lang="en-GB" dirty="0"/>
              <a:t>Beverley McConnell</a:t>
            </a:r>
          </a:p>
          <a:p>
            <a:r>
              <a:rPr lang="en-GB" dirty="0"/>
              <a:t> Luton Safeguarding Children Partnership</a:t>
            </a:r>
          </a:p>
          <a:p>
            <a:r>
              <a:rPr lang="en-GB" dirty="0"/>
              <a:t>Domestic Abuse Survivor</a:t>
            </a:r>
          </a:p>
        </p:txBody>
      </p:sp>
    </p:spTree>
    <p:extLst>
      <p:ext uri="{BB962C8B-B14F-4D97-AF65-F5344CB8AC3E}">
        <p14:creationId xmlns:p14="http://schemas.microsoft.com/office/powerpoint/2010/main" val="321030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FF15-D1B0-B6D6-E900-FE390279BA5A}"/>
              </a:ext>
            </a:extLst>
          </p:cNvPr>
          <p:cNvSpPr>
            <a:spLocks noGrp="1"/>
          </p:cNvSpPr>
          <p:nvPr>
            <p:ph type="title"/>
          </p:nvPr>
        </p:nvSpPr>
        <p:spPr/>
        <p:txBody>
          <a:bodyPr/>
          <a:lstStyle/>
          <a:p>
            <a:r>
              <a:rPr lang="en-GB" dirty="0"/>
              <a:t>What happened when professionals noticed?</a:t>
            </a:r>
          </a:p>
        </p:txBody>
      </p:sp>
      <p:sp>
        <p:nvSpPr>
          <p:cNvPr id="3" name="Content Placeholder 2">
            <a:extLst>
              <a:ext uri="{FF2B5EF4-FFF2-40B4-BE49-F238E27FC236}">
                <a16:creationId xmlns:a16="http://schemas.microsoft.com/office/drawing/2014/main" id="{40544082-89D9-3501-A3D3-55850B611389}"/>
              </a:ext>
            </a:extLst>
          </p:cNvPr>
          <p:cNvSpPr>
            <a:spLocks noGrp="1"/>
          </p:cNvSpPr>
          <p:nvPr>
            <p:ph sz="half" idx="1"/>
          </p:nvPr>
        </p:nvSpPr>
        <p:spPr>
          <a:xfrm>
            <a:off x="677334" y="1930400"/>
            <a:ext cx="4474215" cy="4431763"/>
          </a:xfrm>
        </p:spPr>
        <p:txBody>
          <a:bodyPr>
            <a:normAutofit/>
          </a:bodyPr>
          <a:lstStyle/>
          <a:p>
            <a:r>
              <a:rPr lang="en-GB" dirty="0"/>
              <a:t>I am sorry that you are bruising more easily now you are thinner, but I’ll do the blood test</a:t>
            </a:r>
          </a:p>
          <a:p>
            <a:r>
              <a:rPr lang="en-GB" dirty="0"/>
              <a:t>That’s a nasty bruise, just stand here so I can do the x-ray</a:t>
            </a:r>
          </a:p>
          <a:p>
            <a:r>
              <a:rPr lang="en-GB" dirty="0"/>
              <a:t>Why don’t you just tell him to stop calling or stop picking up the phone</a:t>
            </a:r>
          </a:p>
          <a:p>
            <a:r>
              <a:rPr lang="en-GB" dirty="0"/>
              <a:t>No one sleeps 45 minutes per night – how about some sleeping tablets</a:t>
            </a:r>
          </a:p>
          <a:p>
            <a:r>
              <a:rPr lang="en-GB" dirty="0"/>
              <a:t>Why would you let him do this?</a:t>
            </a:r>
          </a:p>
          <a:p>
            <a:r>
              <a:rPr lang="en-GB" dirty="0"/>
              <a:t>You need to leave him, he won’t stop, it's going to end in tragedy</a:t>
            </a:r>
          </a:p>
          <a:p>
            <a:r>
              <a:rPr lang="en-GB" dirty="0"/>
              <a:t>He’s not well, he can't help himself</a:t>
            </a:r>
          </a:p>
          <a:p>
            <a:endParaRPr lang="en-GB" dirty="0"/>
          </a:p>
        </p:txBody>
      </p:sp>
      <p:sp>
        <p:nvSpPr>
          <p:cNvPr id="4" name="Content Placeholder 3">
            <a:extLst>
              <a:ext uri="{FF2B5EF4-FFF2-40B4-BE49-F238E27FC236}">
                <a16:creationId xmlns:a16="http://schemas.microsoft.com/office/drawing/2014/main" id="{09CD50BA-9797-E5A7-3E42-12CBB7939ECF}"/>
              </a:ext>
            </a:extLst>
          </p:cNvPr>
          <p:cNvSpPr>
            <a:spLocks noGrp="1"/>
          </p:cNvSpPr>
          <p:nvPr>
            <p:ph sz="half" idx="2"/>
          </p:nvPr>
        </p:nvSpPr>
        <p:spPr>
          <a:xfrm>
            <a:off x="5975796" y="1930400"/>
            <a:ext cx="4829577" cy="4201575"/>
          </a:xfrm>
        </p:spPr>
        <p:txBody>
          <a:bodyPr>
            <a:normAutofit/>
          </a:bodyPr>
          <a:lstStyle/>
          <a:p>
            <a:r>
              <a:rPr lang="en-GB" dirty="0"/>
              <a:t>Your ‘arm/leg/eye’ looks painful is there anything I can do, is there anything you want to tell me?</a:t>
            </a:r>
          </a:p>
          <a:p>
            <a:r>
              <a:rPr lang="en-GB" dirty="0"/>
              <a:t>I know you know this but if you need us to do something just say</a:t>
            </a:r>
          </a:p>
          <a:p>
            <a:r>
              <a:rPr lang="en-GB" dirty="0"/>
              <a:t>I can see what’s happening, what can I do to help?</a:t>
            </a:r>
          </a:p>
          <a:p>
            <a:r>
              <a:rPr lang="en-GB" dirty="0"/>
              <a:t>I am not sure you can keep yourself safe because..</a:t>
            </a:r>
          </a:p>
          <a:p>
            <a:r>
              <a:rPr lang="en-GB" dirty="0"/>
              <a:t>Bev, that is not what you are for…</a:t>
            </a:r>
          </a:p>
          <a:p>
            <a:endParaRPr lang="en-GB" dirty="0"/>
          </a:p>
        </p:txBody>
      </p:sp>
    </p:spTree>
    <p:extLst>
      <p:ext uri="{BB962C8B-B14F-4D97-AF65-F5344CB8AC3E}">
        <p14:creationId xmlns:p14="http://schemas.microsoft.com/office/powerpoint/2010/main" val="122237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67E7-BAD3-4D5C-B7CE-E70F516CDDE8}"/>
              </a:ext>
            </a:extLst>
          </p:cNvPr>
          <p:cNvSpPr>
            <a:spLocks noGrp="1"/>
          </p:cNvSpPr>
          <p:nvPr>
            <p:ph type="title"/>
          </p:nvPr>
        </p:nvSpPr>
        <p:spPr>
          <a:xfrm>
            <a:off x="677334" y="609600"/>
            <a:ext cx="8596668" cy="768439"/>
          </a:xfrm>
        </p:spPr>
        <p:txBody>
          <a:bodyPr/>
          <a:lstStyle/>
          <a:p>
            <a:r>
              <a:rPr lang="en-GB" dirty="0"/>
              <a:t>What happened when I told?</a:t>
            </a:r>
          </a:p>
        </p:txBody>
      </p:sp>
      <p:sp>
        <p:nvSpPr>
          <p:cNvPr id="3" name="Content Placeholder 2">
            <a:extLst>
              <a:ext uri="{FF2B5EF4-FFF2-40B4-BE49-F238E27FC236}">
                <a16:creationId xmlns:a16="http://schemas.microsoft.com/office/drawing/2014/main" id="{3802D6CC-D28B-4714-9D3F-CD8F10534F63}"/>
              </a:ext>
            </a:extLst>
          </p:cNvPr>
          <p:cNvSpPr>
            <a:spLocks noGrp="1"/>
          </p:cNvSpPr>
          <p:nvPr>
            <p:ph sz="half" idx="1"/>
          </p:nvPr>
        </p:nvSpPr>
        <p:spPr>
          <a:xfrm>
            <a:off x="334852" y="1700011"/>
            <a:ext cx="4526518" cy="4341350"/>
          </a:xfrm>
        </p:spPr>
        <p:txBody>
          <a:bodyPr>
            <a:normAutofit/>
          </a:bodyPr>
          <a:lstStyle/>
          <a:p>
            <a:pPr>
              <a:buClr>
                <a:srgbClr val="FF0000"/>
              </a:buClr>
              <a:buFont typeface="Wingdings" panose="05000000000000000000" pitchFamily="2" charset="2"/>
              <a:buChar char="v"/>
            </a:pPr>
            <a:r>
              <a:rPr lang="en-GB" sz="2400" dirty="0"/>
              <a:t>What did you do to make him do that?</a:t>
            </a:r>
          </a:p>
          <a:p>
            <a:pPr>
              <a:buClr>
                <a:srgbClr val="FF0000"/>
              </a:buClr>
              <a:buFont typeface="Wingdings" panose="05000000000000000000" pitchFamily="2" charset="2"/>
              <a:buChar char="v"/>
            </a:pPr>
            <a:r>
              <a:rPr lang="en-GB" sz="2400" dirty="0"/>
              <a:t>Are you working from home or taking unpaid leave?</a:t>
            </a:r>
          </a:p>
          <a:p>
            <a:pPr>
              <a:buClr>
                <a:srgbClr val="FF0000"/>
              </a:buClr>
              <a:buFont typeface="Wingdings" panose="05000000000000000000" pitchFamily="2" charset="2"/>
              <a:buChar char="v"/>
            </a:pPr>
            <a:r>
              <a:rPr lang="en-GB" sz="2400" dirty="0"/>
              <a:t>What about the report that’s due in on Friday?</a:t>
            </a:r>
          </a:p>
          <a:p>
            <a:pPr>
              <a:buClr>
                <a:srgbClr val="FF0000"/>
              </a:buClr>
              <a:buFont typeface="Wingdings" panose="05000000000000000000" pitchFamily="2" charset="2"/>
              <a:buChar char="v"/>
            </a:pPr>
            <a:r>
              <a:rPr lang="en-GB" sz="2400" dirty="0"/>
              <a:t>Do you know there are things called hotels with nice comfy beds?</a:t>
            </a:r>
          </a:p>
          <a:p>
            <a:pPr>
              <a:buClr>
                <a:srgbClr val="FF0000"/>
              </a:buClr>
              <a:buFont typeface="Wingdings" panose="05000000000000000000" pitchFamily="2" charset="2"/>
              <a:buChar char="v"/>
            </a:pPr>
            <a:r>
              <a:rPr lang="en-GB" sz="2400" dirty="0"/>
              <a:t>Nothing….</a:t>
            </a:r>
          </a:p>
        </p:txBody>
      </p:sp>
      <p:sp>
        <p:nvSpPr>
          <p:cNvPr id="4" name="Content Placeholder 3">
            <a:extLst>
              <a:ext uri="{FF2B5EF4-FFF2-40B4-BE49-F238E27FC236}">
                <a16:creationId xmlns:a16="http://schemas.microsoft.com/office/drawing/2014/main" id="{1945F35C-9CEA-EA71-0AD3-2D27105A6A05}"/>
              </a:ext>
            </a:extLst>
          </p:cNvPr>
          <p:cNvSpPr>
            <a:spLocks noGrp="1"/>
          </p:cNvSpPr>
          <p:nvPr>
            <p:ph sz="half" idx="2"/>
          </p:nvPr>
        </p:nvSpPr>
        <p:spPr>
          <a:xfrm>
            <a:off x="6096000" y="1700011"/>
            <a:ext cx="4765183" cy="3880773"/>
          </a:xfrm>
        </p:spPr>
        <p:txBody>
          <a:bodyPr>
            <a:noAutofit/>
          </a:bodyPr>
          <a:lstStyle/>
          <a:p>
            <a:pPr>
              <a:buClr>
                <a:srgbClr val="00B050"/>
              </a:buClr>
              <a:buFont typeface="Wingdings" panose="05000000000000000000" pitchFamily="2" charset="2"/>
              <a:buChar char="ü"/>
            </a:pPr>
            <a:r>
              <a:rPr lang="en-GB" sz="2800" dirty="0"/>
              <a:t>Do you need me to call someone?</a:t>
            </a:r>
          </a:p>
          <a:p>
            <a:pPr>
              <a:buClr>
                <a:srgbClr val="00B050"/>
              </a:buClr>
              <a:buFont typeface="Wingdings" panose="05000000000000000000" pitchFamily="2" charset="2"/>
              <a:buChar char="ü"/>
            </a:pPr>
            <a:r>
              <a:rPr lang="en-GB" sz="2800" dirty="0"/>
              <a:t>You do not sound as if you are safe, and I need to ensure you are.</a:t>
            </a:r>
          </a:p>
          <a:p>
            <a:pPr>
              <a:buClr>
                <a:srgbClr val="00B050"/>
              </a:buClr>
              <a:buFont typeface="Wingdings" panose="05000000000000000000" pitchFamily="2" charset="2"/>
              <a:buChar char="ü"/>
            </a:pPr>
            <a:r>
              <a:rPr lang="en-GB" sz="2800" dirty="0"/>
              <a:t>Let's make a safety plan and decide who we need to tell</a:t>
            </a:r>
          </a:p>
        </p:txBody>
      </p:sp>
    </p:spTree>
    <p:extLst>
      <p:ext uri="{BB962C8B-B14F-4D97-AF65-F5344CB8AC3E}">
        <p14:creationId xmlns:p14="http://schemas.microsoft.com/office/powerpoint/2010/main" val="63314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332C-AD0E-4620-72CF-1C825442E769}"/>
              </a:ext>
            </a:extLst>
          </p:cNvPr>
          <p:cNvSpPr>
            <a:spLocks noGrp="1"/>
          </p:cNvSpPr>
          <p:nvPr>
            <p:ph type="title"/>
          </p:nvPr>
        </p:nvSpPr>
        <p:spPr>
          <a:xfrm>
            <a:off x="793662" y="386930"/>
            <a:ext cx="10066122" cy="862321"/>
          </a:xfrm>
        </p:spPr>
        <p:txBody>
          <a:bodyPr anchor="b">
            <a:normAutofit/>
          </a:bodyPr>
          <a:lstStyle/>
          <a:p>
            <a:r>
              <a:rPr lang="en-GB" sz="4800" dirty="0"/>
              <a:t>Why didn’t I tell for so long?</a:t>
            </a:r>
          </a:p>
        </p:txBody>
      </p:sp>
      <p:sp>
        <p:nvSpPr>
          <p:cNvPr id="3" name="Content Placeholder 2">
            <a:extLst>
              <a:ext uri="{FF2B5EF4-FFF2-40B4-BE49-F238E27FC236}">
                <a16:creationId xmlns:a16="http://schemas.microsoft.com/office/drawing/2014/main" id="{8D9FBD0D-998C-C48F-CA01-9000A37869CA}"/>
              </a:ext>
            </a:extLst>
          </p:cNvPr>
          <p:cNvSpPr>
            <a:spLocks noGrp="1"/>
          </p:cNvSpPr>
          <p:nvPr>
            <p:ph idx="1"/>
          </p:nvPr>
        </p:nvSpPr>
        <p:spPr>
          <a:xfrm>
            <a:off x="605307" y="1481071"/>
            <a:ext cx="4770767" cy="4294540"/>
          </a:xfrm>
        </p:spPr>
        <p:txBody>
          <a:bodyPr anchor="ctr">
            <a:normAutofit/>
          </a:bodyPr>
          <a:lstStyle/>
          <a:p>
            <a:r>
              <a:rPr lang="en-GB" sz="2000" dirty="0"/>
              <a:t>Guilt and shame play a significant and complex role in preventing victims from disclosing domestic abuse, often acting as powerful psychological barriers that help abusers maintain power and control.</a:t>
            </a:r>
          </a:p>
          <a:p>
            <a:r>
              <a:rPr lang="en-GB" sz="2000" dirty="0"/>
              <a:t>“It is my fault; I can put it right”</a:t>
            </a:r>
          </a:p>
          <a:p>
            <a:r>
              <a:rPr lang="en-GB" sz="2000" dirty="0"/>
              <a:t>“He’s his mental health”</a:t>
            </a:r>
          </a:p>
          <a:p>
            <a:r>
              <a:rPr lang="en-GB" sz="2000" dirty="0"/>
              <a:t>“I am a professional I should be able to deal with this myself”</a:t>
            </a:r>
          </a:p>
          <a:p>
            <a:r>
              <a:rPr lang="en-GB" sz="2000" dirty="0"/>
              <a:t>“Everyone told me I would fail”</a:t>
            </a:r>
          </a:p>
          <a:p>
            <a:pPr marL="0" indent="0">
              <a:buNone/>
            </a:pPr>
            <a:r>
              <a:rPr lang="en-GB" sz="1400" dirty="0"/>
              <a:t>Cycle of Shame - Christiane Sanderson 2020</a:t>
            </a:r>
          </a:p>
        </p:txBody>
      </p:sp>
      <p:pic>
        <p:nvPicPr>
          <p:cNvPr id="4" name="Picture 3">
            <a:extLst>
              <a:ext uri="{FF2B5EF4-FFF2-40B4-BE49-F238E27FC236}">
                <a16:creationId xmlns:a16="http://schemas.microsoft.com/office/drawing/2014/main" id="{A8F2D2F9-F777-9A7A-5672-D44D8D902EA3}"/>
              </a:ext>
            </a:extLst>
          </p:cNvPr>
          <p:cNvPicPr>
            <a:picLocks noChangeAspect="1"/>
          </p:cNvPicPr>
          <p:nvPr/>
        </p:nvPicPr>
        <p:blipFill>
          <a:blip r:embed="rId3"/>
          <a:srcRect l="14177" t="-287" r="18973" b="287"/>
          <a:stretch>
            <a:fillRect/>
          </a:stretch>
        </p:blipFill>
        <p:spPr>
          <a:xfrm>
            <a:off x="6096000" y="1380977"/>
            <a:ext cx="3490175" cy="4494727"/>
          </a:xfrm>
          <a:prstGeom prst="rect">
            <a:avLst/>
          </a:prstGeom>
        </p:spPr>
      </p:pic>
    </p:spTree>
    <p:extLst>
      <p:ext uri="{BB962C8B-B14F-4D97-AF65-F5344CB8AC3E}">
        <p14:creationId xmlns:p14="http://schemas.microsoft.com/office/powerpoint/2010/main" val="153295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68C8-FC91-F9C2-6056-E37A014284FD}"/>
              </a:ext>
            </a:extLst>
          </p:cNvPr>
          <p:cNvSpPr>
            <a:spLocks noGrp="1"/>
          </p:cNvSpPr>
          <p:nvPr>
            <p:ph type="title"/>
          </p:nvPr>
        </p:nvSpPr>
        <p:spPr>
          <a:xfrm>
            <a:off x="677334" y="416417"/>
            <a:ext cx="8596668" cy="601014"/>
          </a:xfrm>
        </p:spPr>
        <p:txBody>
          <a:bodyPr>
            <a:normAutofit fontScale="90000"/>
          </a:bodyPr>
          <a:lstStyle/>
          <a:p>
            <a:r>
              <a:rPr lang="en-GB" dirty="0"/>
              <a:t>Things that went well</a:t>
            </a:r>
          </a:p>
        </p:txBody>
      </p:sp>
      <p:sp>
        <p:nvSpPr>
          <p:cNvPr id="3" name="Content Placeholder 2">
            <a:extLst>
              <a:ext uri="{FF2B5EF4-FFF2-40B4-BE49-F238E27FC236}">
                <a16:creationId xmlns:a16="http://schemas.microsoft.com/office/drawing/2014/main" id="{C723BE63-CF29-614C-0412-FA8C1162EE10}"/>
              </a:ext>
            </a:extLst>
          </p:cNvPr>
          <p:cNvSpPr>
            <a:spLocks noGrp="1"/>
          </p:cNvSpPr>
          <p:nvPr>
            <p:ph idx="1"/>
          </p:nvPr>
        </p:nvSpPr>
        <p:spPr>
          <a:xfrm>
            <a:off x="677333" y="1390919"/>
            <a:ext cx="8840153" cy="4687909"/>
          </a:xfrm>
        </p:spPr>
        <p:txBody>
          <a:bodyPr>
            <a:normAutofit/>
          </a:bodyPr>
          <a:lstStyle/>
          <a:p>
            <a:r>
              <a:rPr lang="en-GB" sz="2400" dirty="0"/>
              <a:t>Call to the Police was transferred to an Inspector and the investigation was managed by Major Crime, out of area Forensics and Courts</a:t>
            </a:r>
          </a:p>
          <a:p>
            <a:r>
              <a:rPr lang="en-GB" sz="2400" dirty="0"/>
              <a:t>Evidence led prosecution – restraining order on conviction</a:t>
            </a:r>
          </a:p>
          <a:p>
            <a:r>
              <a:rPr lang="en-GB" sz="2400" dirty="0"/>
              <a:t>Work gave me a week off after the major incident</a:t>
            </a:r>
          </a:p>
          <a:p>
            <a:r>
              <a:rPr lang="en-GB" sz="2400" dirty="0"/>
              <a:t>MARAC was convened as a closed meeting</a:t>
            </a:r>
          </a:p>
          <a:p>
            <a:r>
              <a:rPr lang="en-GB" sz="2400" dirty="0"/>
              <a:t>Perpetrator’s psychiatrist checked in with my mental health</a:t>
            </a:r>
          </a:p>
          <a:p>
            <a:r>
              <a:rPr lang="en-GB" sz="2400" dirty="0"/>
              <a:t>Work colleagues kept in close contact to check in</a:t>
            </a:r>
          </a:p>
          <a:p>
            <a:r>
              <a:rPr lang="en-GB" sz="2400" dirty="0"/>
              <a:t>My current line manager who uses trauma informed approaches when I am struggling</a:t>
            </a:r>
          </a:p>
        </p:txBody>
      </p:sp>
    </p:spTree>
    <p:extLst>
      <p:ext uri="{BB962C8B-B14F-4D97-AF65-F5344CB8AC3E}">
        <p14:creationId xmlns:p14="http://schemas.microsoft.com/office/powerpoint/2010/main" val="3495788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EF56-9802-6EC3-A529-9DA4D02F1998}"/>
              </a:ext>
            </a:extLst>
          </p:cNvPr>
          <p:cNvSpPr>
            <a:spLocks noGrp="1"/>
          </p:cNvSpPr>
          <p:nvPr>
            <p:ph type="title"/>
          </p:nvPr>
        </p:nvSpPr>
        <p:spPr>
          <a:xfrm>
            <a:off x="677334" y="609600"/>
            <a:ext cx="8596668" cy="794197"/>
          </a:xfrm>
        </p:spPr>
        <p:txBody>
          <a:bodyPr/>
          <a:lstStyle/>
          <a:p>
            <a:r>
              <a:rPr lang="en-GB" dirty="0"/>
              <a:t>Things that didn’t work so well</a:t>
            </a:r>
          </a:p>
        </p:txBody>
      </p:sp>
      <p:sp>
        <p:nvSpPr>
          <p:cNvPr id="3" name="Content Placeholder 2">
            <a:extLst>
              <a:ext uri="{FF2B5EF4-FFF2-40B4-BE49-F238E27FC236}">
                <a16:creationId xmlns:a16="http://schemas.microsoft.com/office/drawing/2014/main" id="{B982EA9F-3104-C86D-7547-B7C15EE90CF9}"/>
              </a:ext>
            </a:extLst>
          </p:cNvPr>
          <p:cNvSpPr>
            <a:spLocks noGrp="1"/>
          </p:cNvSpPr>
          <p:nvPr>
            <p:ph idx="1"/>
          </p:nvPr>
        </p:nvSpPr>
        <p:spPr>
          <a:xfrm>
            <a:off x="677334" y="1313645"/>
            <a:ext cx="8596668" cy="4727717"/>
          </a:xfrm>
        </p:spPr>
        <p:txBody>
          <a:bodyPr/>
          <a:lstStyle/>
          <a:p>
            <a:r>
              <a:rPr lang="en-GB" sz="2800" dirty="0"/>
              <a:t>My return-to-work plan after being off a week</a:t>
            </a:r>
          </a:p>
          <a:p>
            <a:r>
              <a:rPr lang="en-GB" sz="2800" dirty="0"/>
              <a:t>What happened being an ‘open secret’ </a:t>
            </a:r>
          </a:p>
          <a:p>
            <a:r>
              <a:rPr lang="en-GB" sz="2800" dirty="0"/>
              <a:t>Managers commenting on my appearance</a:t>
            </a:r>
          </a:p>
          <a:p>
            <a:r>
              <a:rPr lang="en-GB" sz="2800" dirty="0"/>
              <a:t>Being made to go off sick </a:t>
            </a:r>
          </a:p>
          <a:p>
            <a:r>
              <a:rPr lang="en-GB" sz="2800" dirty="0"/>
              <a:t>Lack of liaison between the courts and victim support</a:t>
            </a:r>
          </a:p>
          <a:p>
            <a:endParaRPr lang="en-GB" dirty="0"/>
          </a:p>
        </p:txBody>
      </p:sp>
    </p:spTree>
    <p:extLst>
      <p:ext uri="{BB962C8B-B14F-4D97-AF65-F5344CB8AC3E}">
        <p14:creationId xmlns:p14="http://schemas.microsoft.com/office/powerpoint/2010/main" val="228038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21A529-A459-13BF-8CEC-B8EDB7436A03}"/>
              </a:ext>
            </a:extLst>
          </p:cNvPr>
          <p:cNvSpPr>
            <a:spLocks noGrp="1"/>
          </p:cNvSpPr>
          <p:nvPr>
            <p:ph type="title"/>
          </p:nvPr>
        </p:nvSpPr>
        <p:spPr>
          <a:xfrm>
            <a:off x="1286933" y="609600"/>
            <a:ext cx="10197494" cy="1099457"/>
          </a:xfrm>
        </p:spPr>
        <p:txBody>
          <a:bodyPr>
            <a:normAutofit/>
          </a:bodyPr>
          <a:lstStyle/>
          <a:p>
            <a:r>
              <a:rPr lang="en-GB" dirty="0"/>
              <a:t>Why didn’t colleagues ask?</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66B464DA-CF18-1B88-5C80-8F028ADCAFE3}"/>
              </a:ext>
            </a:extLst>
          </p:cNvPr>
          <p:cNvGraphicFramePr>
            <a:graphicFrameLocks noGrp="1"/>
          </p:cNvGraphicFramePr>
          <p:nvPr>
            <p:ph idx="1"/>
            <p:extLst>
              <p:ext uri="{D42A27DB-BD31-4B8C-83A1-F6EECF244321}">
                <p14:modId xmlns:p14="http://schemas.microsoft.com/office/powerpoint/2010/main" val="117293519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746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2FC8-B06E-CB76-A680-CBEC38B873E4}"/>
              </a:ext>
            </a:extLst>
          </p:cNvPr>
          <p:cNvSpPr>
            <a:spLocks noGrp="1"/>
          </p:cNvSpPr>
          <p:nvPr>
            <p:ph type="title"/>
          </p:nvPr>
        </p:nvSpPr>
        <p:spPr>
          <a:xfrm>
            <a:off x="321971" y="365125"/>
            <a:ext cx="11320529" cy="1325563"/>
          </a:xfrm>
        </p:spPr>
        <p:txBody>
          <a:bodyPr/>
          <a:lstStyle/>
          <a:p>
            <a:r>
              <a:rPr lang="en-GB" dirty="0"/>
              <a:t>How do I speak to a colleague about it?</a:t>
            </a:r>
          </a:p>
        </p:txBody>
      </p:sp>
      <p:sp>
        <p:nvSpPr>
          <p:cNvPr id="3" name="Content Placeholder 2">
            <a:extLst>
              <a:ext uri="{FF2B5EF4-FFF2-40B4-BE49-F238E27FC236}">
                <a16:creationId xmlns:a16="http://schemas.microsoft.com/office/drawing/2014/main" id="{38CF70DB-DDAE-7AFA-58DC-BEE4498198ED}"/>
              </a:ext>
            </a:extLst>
          </p:cNvPr>
          <p:cNvSpPr>
            <a:spLocks noGrp="1"/>
          </p:cNvSpPr>
          <p:nvPr>
            <p:ph idx="1"/>
          </p:nvPr>
        </p:nvSpPr>
        <p:spPr>
          <a:xfrm>
            <a:off x="528034" y="1119673"/>
            <a:ext cx="10825766" cy="5373202"/>
          </a:xfrm>
        </p:spPr>
        <p:txBody>
          <a:bodyPr>
            <a:normAutofit fontScale="62500" lnSpcReduction="20000"/>
          </a:bodyPr>
          <a:lstStyle/>
          <a:p>
            <a:r>
              <a:rPr lang="en-GB" sz="3200" b="1" dirty="0"/>
              <a:t>Follow your gut if you feel like talking to them about what might be taking place</a:t>
            </a:r>
            <a:r>
              <a:rPr lang="en-GB" sz="3200" dirty="0"/>
              <a:t>. After all, the worst that could happen is that they don’t want to talk; but they’ll know you care enough to raise the issue.</a:t>
            </a:r>
          </a:p>
          <a:p>
            <a:r>
              <a:rPr lang="en-GB" sz="3200" b="1" dirty="0"/>
              <a:t>Approach them confidentially, and at a time and place away from interruptions</a:t>
            </a:r>
            <a:r>
              <a:rPr lang="en-GB" sz="3200" dirty="0"/>
              <a:t>. First thing to remember is to be non-judgmental when talking to your coworkers about domestic violence. They may be embarrassed by the situation, and you might be the first person to ask them about it.</a:t>
            </a:r>
          </a:p>
          <a:p>
            <a:r>
              <a:rPr lang="en-GB" sz="3200" b="1" dirty="0"/>
              <a:t>Start with observations about their recent stress or distraction and ask if they want to talk about it. </a:t>
            </a:r>
            <a:r>
              <a:rPr lang="en-GB" sz="3200" dirty="0"/>
              <a:t>Even so, give them space to share what they want but don’t pressure them.</a:t>
            </a:r>
          </a:p>
          <a:p>
            <a:r>
              <a:rPr lang="en-GB" sz="3200" b="1" dirty="0"/>
              <a:t>Listen to what they have to say. </a:t>
            </a:r>
            <a:r>
              <a:rPr lang="en-GB" sz="3200" dirty="0"/>
              <a:t>Your role is not to fix the problem for them and all they want is someone who listens. Above all, if your coworker opens up to you about the abuse they’re experiencing, consider passing along appropriate information or resources, including how to contact The Hotline. By identifying local service providers ahead of time, you can provide them with actionable options.</a:t>
            </a:r>
          </a:p>
          <a:p>
            <a:r>
              <a:rPr lang="en-GB" sz="3200" b="1" dirty="0"/>
              <a:t>Ask if they’d like to create a safety plan for their work environment</a:t>
            </a:r>
            <a:r>
              <a:rPr lang="en-GB" sz="3200" dirty="0"/>
              <a:t>. Include what they want you to do if their partner calls or stops by the office. Remember, advocates from The Hotline are available 24/7 to help you create a create a safety plan. </a:t>
            </a:r>
          </a:p>
          <a:p>
            <a:pPr marL="0" indent="0">
              <a:buNone/>
            </a:pPr>
            <a:r>
              <a:rPr lang="en-GB" sz="2200" dirty="0">
                <a:hlinkClick r:id="rId3"/>
              </a:rPr>
              <a:t>https://www.thehotline.org/resources/talking-to-your-coworker/</a:t>
            </a:r>
            <a:endParaRPr lang="en-GB" sz="2200" dirty="0"/>
          </a:p>
          <a:p>
            <a:pPr marL="0" indent="0">
              <a:buNone/>
            </a:pPr>
            <a:endParaRPr lang="en-GB" dirty="0"/>
          </a:p>
          <a:p>
            <a:endParaRPr lang="en-GB" dirty="0"/>
          </a:p>
        </p:txBody>
      </p:sp>
    </p:spTree>
    <p:extLst>
      <p:ext uri="{BB962C8B-B14F-4D97-AF65-F5344CB8AC3E}">
        <p14:creationId xmlns:p14="http://schemas.microsoft.com/office/powerpoint/2010/main" val="12225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F4A5E1-3350-D505-4F64-B2A0B3DBB6A3}"/>
              </a:ext>
            </a:extLst>
          </p:cNvPr>
          <p:cNvSpPr>
            <a:spLocks noGrp="1"/>
          </p:cNvSpPr>
          <p:nvPr>
            <p:ph type="title"/>
          </p:nvPr>
        </p:nvSpPr>
        <p:spPr>
          <a:xfrm>
            <a:off x="652481" y="1382486"/>
            <a:ext cx="3547581" cy="4093028"/>
          </a:xfrm>
        </p:spPr>
        <p:txBody>
          <a:bodyPr anchor="ctr">
            <a:normAutofit/>
          </a:bodyPr>
          <a:lstStyle/>
          <a:p>
            <a:r>
              <a:rPr lang="en-GB" sz="4400"/>
              <a:t>Questions  and Observations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546A713-C7DB-87C4-D84B-7169A6ED5D4C}"/>
              </a:ext>
            </a:extLst>
          </p:cNvPr>
          <p:cNvGraphicFramePr>
            <a:graphicFrameLocks noGrp="1"/>
          </p:cNvGraphicFramePr>
          <p:nvPr>
            <p:ph idx="1"/>
            <p:extLst>
              <p:ext uri="{D42A27DB-BD31-4B8C-83A1-F6EECF244321}">
                <p14:modId xmlns:p14="http://schemas.microsoft.com/office/powerpoint/2010/main" val="4143575648"/>
              </p:ext>
            </p:extLst>
          </p:nvPr>
        </p:nvGraphicFramePr>
        <p:xfrm>
          <a:off x="4916553" y="373224"/>
          <a:ext cx="6628804" cy="6251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09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E95E08-4F0B-CEB3-DFD2-9D943C60F1E5}"/>
              </a:ext>
            </a:extLst>
          </p:cNvPr>
          <p:cNvSpPr>
            <a:spLocks noGrp="1"/>
          </p:cNvSpPr>
          <p:nvPr>
            <p:ph type="title"/>
          </p:nvPr>
        </p:nvSpPr>
        <p:spPr>
          <a:xfrm>
            <a:off x="1286933" y="609600"/>
            <a:ext cx="10197494" cy="1099457"/>
          </a:xfrm>
        </p:spPr>
        <p:txBody>
          <a:bodyPr>
            <a:normAutofit/>
          </a:bodyPr>
          <a:lstStyle/>
          <a:p>
            <a:r>
              <a:rPr lang="en-GB" dirty="0"/>
              <a:t>About me</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03B2D9E4-052B-4D90-7C6E-F3CF0BBF4817}"/>
              </a:ext>
            </a:extLst>
          </p:cNvPr>
          <p:cNvGraphicFramePr>
            <a:graphicFrameLocks noGrp="1"/>
          </p:cNvGraphicFramePr>
          <p:nvPr>
            <p:ph idx="1"/>
            <p:extLst>
              <p:ext uri="{D42A27DB-BD31-4B8C-83A1-F6EECF244321}">
                <p14:modId xmlns:p14="http://schemas.microsoft.com/office/powerpoint/2010/main" val="216718434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47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881-EE20-ED5C-CCBD-52AF39C447D8}"/>
              </a:ext>
            </a:extLst>
          </p:cNvPr>
          <p:cNvSpPr>
            <a:spLocks noGrp="1"/>
          </p:cNvSpPr>
          <p:nvPr>
            <p:ph type="title"/>
          </p:nvPr>
        </p:nvSpPr>
        <p:spPr>
          <a:xfrm>
            <a:off x="676746" y="609600"/>
            <a:ext cx="3729076" cy="1320800"/>
          </a:xfrm>
        </p:spPr>
        <p:txBody>
          <a:bodyPr anchor="ctr">
            <a:normAutofit/>
          </a:bodyPr>
          <a:lstStyle/>
          <a:p>
            <a:r>
              <a:rPr lang="en-GB"/>
              <a:t>What you might not know</a:t>
            </a:r>
          </a:p>
        </p:txBody>
      </p:sp>
      <p:sp>
        <p:nvSpPr>
          <p:cNvPr id="3" name="Content Placeholder 2">
            <a:extLst>
              <a:ext uri="{FF2B5EF4-FFF2-40B4-BE49-F238E27FC236}">
                <a16:creationId xmlns:a16="http://schemas.microsoft.com/office/drawing/2014/main" id="{518D57AB-DF23-2AB8-E8FC-B7DAE445A3F5}"/>
              </a:ext>
            </a:extLst>
          </p:cNvPr>
          <p:cNvSpPr>
            <a:spLocks noGrp="1"/>
          </p:cNvSpPr>
          <p:nvPr>
            <p:ph idx="1"/>
          </p:nvPr>
        </p:nvSpPr>
        <p:spPr>
          <a:xfrm>
            <a:off x="685167" y="2160589"/>
            <a:ext cx="3720916" cy="3560733"/>
          </a:xfrm>
        </p:spPr>
        <p:txBody>
          <a:bodyPr>
            <a:normAutofit/>
          </a:bodyPr>
          <a:lstStyle/>
          <a:p>
            <a:r>
              <a:rPr lang="en-GB"/>
              <a:t>Mum to two adult sons, Nana to four grandchildren</a:t>
            </a:r>
          </a:p>
          <a:p>
            <a:r>
              <a:rPr lang="en-GB"/>
              <a:t>Dog mum to Maggie</a:t>
            </a:r>
          </a:p>
          <a:p>
            <a:r>
              <a:rPr lang="en-GB"/>
              <a:t>Domestic abuse survivor of 31 years living with domestic abuse</a:t>
            </a:r>
          </a:p>
          <a:p>
            <a:r>
              <a:rPr lang="en-GB"/>
              <a:t>Lived experience advocate</a:t>
            </a:r>
          </a:p>
          <a:p>
            <a:r>
              <a:rPr lang="en-GB"/>
              <a:t>Safe now and have been for 14 years</a:t>
            </a:r>
          </a:p>
          <a:p>
            <a:r>
              <a:rPr lang="en-GB"/>
              <a:t>My story is not unusual… </a:t>
            </a:r>
          </a:p>
          <a:p>
            <a:pPr marL="0" indent="0">
              <a:buNone/>
            </a:pPr>
            <a:endParaRPr lang="en-GB"/>
          </a:p>
        </p:txBody>
      </p:sp>
      <p:pic>
        <p:nvPicPr>
          <p:cNvPr id="6" name="Picture 5">
            <a:extLst>
              <a:ext uri="{FF2B5EF4-FFF2-40B4-BE49-F238E27FC236}">
                <a16:creationId xmlns:a16="http://schemas.microsoft.com/office/drawing/2014/main" id="{6C575869-2B9E-0988-E2D3-C4F1EDF304A5}"/>
              </a:ext>
            </a:extLst>
          </p:cNvPr>
          <p:cNvPicPr>
            <a:picLocks noChangeAspect="1"/>
          </p:cNvPicPr>
          <p:nvPr/>
        </p:nvPicPr>
        <p:blipFill>
          <a:blip r:embed="rId3"/>
          <a:stretch>
            <a:fillRect/>
          </a:stretch>
        </p:blipFill>
        <p:spPr>
          <a:xfrm>
            <a:off x="4894291" y="632145"/>
            <a:ext cx="4122234" cy="5089178"/>
          </a:xfrm>
          <a:prstGeom prst="rect">
            <a:avLst/>
          </a:prstGeom>
        </p:spPr>
      </p:pic>
    </p:spTree>
    <p:extLst>
      <p:ext uri="{BB962C8B-B14F-4D97-AF65-F5344CB8AC3E}">
        <p14:creationId xmlns:p14="http://schemas.microsoft.com/office/powerpoint/2010/main" val="264547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5745D5-C5C2-979A-B629-B4A3F4924B37}"/>
              </a:ext>
            </a:extLst>
          </p:cNvPr>
          <p:cNvSpPr>
            <a:spLocks noGrp="1"/>
          </p:cNvSpPr>
          <p:nvPr>
            <p:ph type="title"/>
          </p:nvPr>
        </p:nvSpPr>
        <p:spPr>
          <a:xfrm>
            <a:off x="503859" y="816638"/>
            <a:ext cx="3506968" cy="5224724"/>
          </a:xfrm>
        </p:spPr>
        <p:txBody>
          <a:bodyPr anchor="ctr">
            <a:normAutofit/>
          </a:bodyPr>
          <a:lstStyle/>
          <a:p>
            <a:r>
              <a:rPr lang="en-GB" b="1" dirty="0"/>
              <a:t>Prevalence in the past year (England and Wales, year ending March 2024)</a:t>
            </a:r>
            <a:br>
              <a:rPr lang="en-GB" b="1" dirty="0"/>
            </a:br>
            <a:endParaRPr lang="en-GB" b="1" dirty="0"/>
          </a:p>
        </p:txBody>
      </p:sp>
      <p:sp>
        <p:nvSpPr>
          <p:cNvPr id="3" name="Content Placeholder 2">
            <a:extLst>
              <a:ext uri="{FF2B5EF4-FFF2-40B4-BE49-F238E27FC236}">
                <a16:creationId xmlns:a16="http://schemas.microsoft.com/office/drawing/2014/main" id="{7CF12A5E-285D-037A-2A9D-FA61BE359EB6}"/>
              </a:ext>
            </a:extLst>
          </p:cNvPr>
          <p:cNvSpPr>
            <a:spLocks noGrp="1"/>
          </p:cNvSpPr>
          <p:nvPr>
            <p:ph idx="1"/>
          </p:nvPr>
        </p:nvSpPr>
        <p:spPr>
          <a:xfrm>
            <a:off x="4654294" y="816637"/>
            <a:ext cx="6337161" cy="5453533"/>
          </a:xfrm>
        </p:spPr>
        <p:txBody>
          <a:bodyPr anchor="ctr">
            <a:normAutofit/>
          </a:bodyPr>
          <a:lstStyle/>
          <a:p>
            <a:pPr>
              <a:lnSpc>
                <a:spcPct val="90000"/>
              </a:lnSpc>
            </a:pPr>
            <a:r>
              <a:rPr lang="en-GB" sz="2400" dirty="0"/>
              <a:t>Overall: 4.8% of people aged 16 and over experienced domestic abuse, a figure also described as approximately one in 20.</a:t>
            </a:r>
          </a:p>
          <a:p>
            <a:pPr>
              <a:lnSpc>
                <a:spcPct val="90000"/>
              </a:lnSpc>
            </a:pPr>
            <a:r>
              <a:rPr lang="en-GB" sz="2400" dirty="0"/>
              <a:t>Non-sexual domestic abuse: 4.4% of people aged 16 and over experienced this type of abuse.</a:t>
            </a:r>
          </a:p>
          <a:p>
            <a:pPr>
              <a:lnSpc>
                <a:spcPct val="90000"/>
              </a:lnSpc>
            </a:pPr>
            <a:r>
              <a:rPr lang="en-GB" sz="2400" dirty="0"/>
              <a:t>Domestic stalking: 0.9% of people aged 16 and over experienced domestic stalking.</a:t>
            </a:r>
          </a:p>
          <a:p>
            <a:pPr>
              <a:lnSpc>
                <a:spcPct val="90000"/>
              </a:lnSpc>
            </a:pPr>
            <a:r>
              <a:rPr lang="en-GB" sz="2400" dirty="0"/>
              <a:t>Police-recorded crimes: The police recorded over 1.35 million domestic abuse-related crimes and incidents. </a:t>
            </a:r>
          </a:p>
          <a:p>
            <a:pPr>
              <a:lnSpc>
                <a:spcPct val="90000"/>
              </a:lnSpc>
            </a:pPr>
            <a:r>
              <a:rPr lang="en-GB" dirty="0">
                <a:hlinkClick r:id="rId3"/>
              </a:rPr>
              <a:t>https://www.ncdv.org.uk/domestic-abuse-statistics-uk</a:t>
            </a:r>
            <a:endParaRPr lang="en-GB" dirty="0"/>
          </a:p>
        </p:txBody>
      </p:sp>
    </p:spTree>
    <p:extLst>
      <p:ext uri="{BB962C8B-B14F-4D97-AF65-F5344CB8AC3E}">
        <p14:creationId xmlns:p14="http://schemas.microsoft.com/office/powerpoint/2010/main" val="195680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DBB7-85B0-3E0C-2734-838B08CE84AE}"/>
              </a:ext>
            </a:extLst>
          </p:cNvPr>
          <p:cNvSpPr>
            <a:spLocks noGrp="1"/>
          </p:cNvSpPr>
          <p:nvPr>
            <p:ph type="title"/>
          </p:nvPr>
        </p:nvSpPr>
        <p:spPr/>
        <p:txBody>
          <a:bodyPr/>
          <a:lstStyle/>
          <a:p>
            <a:r>
              <a:rPr lang="en-GB" dirty="0"/>
              <a:t>Lifetime prevalence</a:t>
            </a:r>
            <a:br>
              <a:rPr lang="en-GB" dirty="0"/>
            </a:br>
            <a:endParaRPr lang="en-GB" dirty="0"/>
          </a:p>
        </p:txBody>
      </p:sp>
      <p:sp>
        <p:nvSpPr>
          <p:cNvPr id="3" name="Content Placeholder 2">
            <a:extLst>
              <a:ext uri="{FF2B5EF4-FFF2-40B4-BE49-F238E27FC236}">
                <a16:creationId xmlns:a16="http://schemas.microsoft.com/office/drawing/2014/main" id="{01C7885A-6BC4-2BDD-DBC2-0E3CA09232EE}"/>
              </a:ext>
            </a:extLst>
          </p:cNvPr>
          <p:cNvSpPr>
            <a:spLocks noGrp="1"/>
          </p:cNvSpPr>
          <p:nvPr>
            <p:ph idx="1"/>
          </p:nvPr>
        </p:nvSpPr>
        <p:spPr>
          <a:xfrm>
            <a:off x="677334" y="1343609"/>
            <a:ext cx="8596668" cy="4697754"/>
          </a:xfrm>
        </p:spPr>
        <p:txBody>
          <a:bodyPr/>
          <a:lstStyle/>
          <a:p>
            <a:r>
              <a:rPr lang="en-GB" sz="2800" dirty="0"/>
              <a:t>Women: Approximately one in four women in England and Wales have experienced domestic abuse in their lifetime.</a:t>
            </a:r>
          </a:p>
          <a:p>
            <a:r>
              <a:rPr lang="en-GB" sz="2800" dirty="0"/>
              <a:t>Men: Around one in seven men have experienced domestic abuse in their lifetime.</a:t>
            </a:r>
          </a:p>
          <a:p>
            <a:r>
              <a:rPr lang="en-GB" sz="2800" dirty="0"/>
              <a:t>Total: The National Crime Victimisation Survey estimates that 2.3 million people experienced domestic abuse in the year ending March 2024 (1.6 million women and 712,000 men). </a:t>
            </a:r>
          </a:p>
          <a:p>
            <a:r>
              <a:rPr lang="en-GB" dirty="0">
                <a:hlinkClick r:id="rId3"/>
              </a:rPr>
              <a:t>https://www.ncdv.org.uk/domestic-abuse-statistics-uk/</a:t>
            </a:r>
            <a:r>
              <a:rPr lang="en-GB" dirty="0"/>
              <a:t> </a:t>
            </a:r>
          </a:p>
        </p:txBody>
      </p:sp>
    </p:spTree>
    <p:extLst>
      <p:ext uri="{BB962C8B-B14F-4D97-AF65-F5344CB8AC3E}">
        <p14:creationId xmlns:p14="http://schemas.microsoft.com/office/powerpoint/2010/main" val="215602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4DA8-2606-411B-A362-44DCAC718EED}"/>
              </a:ext>
            </a:extLst>
          </p:cNvPr>
          <p:cNvSpPr>
            <a:spLocks noGrp="1"/>
          </p:cNvSpPr>
          <p:nvPr>
            <p:ph type="title"/>
          </p:nvPr>
        </p:nvSpPr>
        <p:spPr/>
        <p:txBody>
          <a:bodyPr/>
          <a:lstStyle/>
          <a:p>
            <a:r>
              <a:rPr lang="en-GB" dirty="0"/>
              <a:t>What happened?</a:t>
            </a:r>
          </a:p>
        </p:txBody>
      </p:sp>
      <p:sp>
        <p:nvSpPr>
          <p:cNvPr id="3" name="Content Placeholder 2">
            <a:extLst>
              <a:ext uri="{FF2B5EF4-FFF2-40B4-BE49-F238E27FC236}">
                <a16:creationId xmlns:a16="http://schemas.microsoft.com/office/drawing/2014/main" id="{6E5439B1-AD4E-E00A-D6EC-BF36D12A5618}"/>
              </a:ext>
            </a:extLst>
          </p:cNvPr>
          <p:cNvSpPr>
            <a:spLocks noGrp="1"/>
          </p:cNvSpPr>
          <p:nvPr>
            <p:ph idx="1"/>
          </p:nvPr>
        </p:nvSpPr>
        <p:spPr>
          <a:xfrm>
            <a:off x="677334" y="1399593"/>
            <a:ext cx="8596668" cy="4641770"/>
          </a:xfrm>
        </p:spPr>
        <p:txBody>
          <a:bodyPr>
            <a:normAutofit lnSpcReduction="10000"/>
          </a:bodyPr>
          <a:lstStyle/>
          <a:p>
            <a:pPr marL="0" indent="0">
              <a:buNone/>
            </a:pPr>
            <a:r>
              <a:rPr lang="en-GB" sz="2800" dirty="0"/>
              <a:t>The detail of what happened to me is not important</a:t>
            </a:r>
          </a:p>
          <a:p>
            <a:pPr>
              <a:buFont typeface="Wingdings" panose="05000000000000000000" pitchFamily="2" charset="2"/>
              <a:buChar char="Ø"/>
            </a:pPr>
            <a:r>
              <a:rPr lang="en-GB" sz="2800" dirty="0"/>
              <a:t>What is important?</a:t>
            </a:r>
          </a:p>
          <a:p>
            <a:pPr>
              <a:buFont typeface="Wingdings" panose="05000000000000000000" pitchFamily="2" charset="2"/>
              <a:buChar char="v"/>
            </a:pPr>
            <a:r>
              <a:rPr lang="en-GB" sz="2800" dirty="0"/>
              <a:t>signs, indicators, disclosures and response by practitioners</a:t>
            </a:r>
          </a:p>
          <a:p>
            <a:pPr>
              <a:buFont typeface="Wingdings" panose="05000000000000000000" pitchFamily="2" charset="2"/>
              <a:buChar char="v"/>
            </a:pPr>
            <a:r>
              <a:rPr lang="en-GB" sz="2800" dirty="0"/>
              <a:t>the perpetrator profile</a:t>
            </a:r>
          </a:p>
          <a:p>
            <a:pPr>
              <a:buFont typeface="Wingdings" panose="05000000000000000000" pitchFamily="2" charset="2"/>
              <a:buChar char="v"/>
            </a:pPr>
            <a:r>
              <a:rPr lang="en-GB" sz="2800" dirty="0"/>
              <a:t>learning from DARDRs etc mirror some of my experiences</a:t>
            </a:r>
          </a:p>
          <a:p>
            <a:pPr>
              <a:buFont typeface="Wingdings" panose="05000000000000000000" pitchFamily="2" charset="2"/>
              <a:buChar char="v"/>
            </a:pPr>
            <a:r>
              <a:rPr lang="en-GB" sz="2800" dirty="0"/>
              <a:t>trauma informed approaches </a:t>
            </a:r>
          </a:p>
          <a:p>
            <a:pPr>
              <a:buFont typeface="Wingdings" panose="05000000000000000000" pitchFamily="2" charset="2"/>
              <a:buChar char="v"/>
            </a:pPr>
            <a:r>
              <a:rPr lang="en-GB" sz="2800" dirty="0"/>
              <a:t>role of guilt and shame in ‘not telling’</a:t>
            </a:r>
          </a:p>
          <a:p>
            <a:endParaRPr lang="en-GB" dirty="0"/>
          </a:p>
        </p:txBody>
      </p:sp>
    </p:spTree>
    <p:extLst>
      <p:ext uri="{BB962C8B-B14F-4D97-AF65-F5344CB8AC3E}">
        <p14:creationId xmlns:p14="http://schemas.microsoft.com/office/powerpoint/2010/main" val="30704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C49B68-F10B-FD97-32DB-AD0E53C67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41CD7-8071-06CD-672D-901F64C73996}"/>
              </a:ext>
            </a:extLst>
          </p:cNvPr>
          <p:cNvSpPr>
            <a:spLocks noGrp="1"/>
          </p:cNvSpPr>
          <p:nvPr>
            <p:ph type="title"/>
          </p:nvPr>
        </p:nvSpPr>
        <p:spPr>
          <a:xfrm>
            <a:off x="733427" y="609599"/>
            <a:ext cx="3686174" cy="1322888"/>
          </a:xfrm>
        </p:spPr>
        <p:txBody>
          <a:bodyPr>
            <a:normAutofit/>
          </a:bodyPr>
          <a:lstStyle/>
          <a:p>
            <a:r>
              <a:rPr lang="en-GB"/>
              <a:t>What happened?</a:t>
            </a:r>
          </a:p>
        </p:txBody>
      </p:sp>
      <p:sp>
        <p:nvSpPr>
          <p:cNvPr id="16" name="Content Placeholder 15">
            <a:extLst>
              <a:ext uri="{FF2B5EF4-FFF2-40B4-BE49-F238E27FC236}">
                <a16:creationId xmlns:a16="http://schemas.microsoft.com/office/drawing/2014/main" id="{B741777D-4881-37EC-2B82-08BCFEF2ECA1}"/>
              </a:ext>
            </a:extLst>
          </p:cNvPr>
          <p:cNvSpPr>
            <a:spLocks noGrp="1"/>
          </p:cNvSpPr>
          <p:nvPr>
            <p:ph idx="1"/>
          </p:nvPr>
        </p:nvSpPr>
        <p:spPr>
          <a:xfrm>
            <a:off x="733427" y="2194101"/>
            <a:ext cx="3543298" cy="3973337"/>
          </a:xfrm>
        </p:spPr>
        <p:txBody>
          <a:bodyPr>
            <a:normAutofit/>
          </a:bodyPr>
          <a:lstStyle/>
          <a:p>
            <a:r>
              <a:rPr lang="en-US" sz="2000" dirty="0"/>
              <a:t>From start of relationship aged 16</a:t>
            </a:r>
          </a:p>
          <a:p>
            <a:r>
              <a:rPr lang="en-US" sz="2000" dirty="0"/>
              <a:t>To 5 months after its traumatic end aged 47</a:t>
            </a:r>
          </a:p>
        </p:txBody>
      </p:sp>
      <p:pic>
        <p:nvPicPr>
          <p:cNvPr id="10" name="Content Placeholder 9">
            <a:extLst>
              <a:ext uri="{FF2B5EF4-FFF2-40B4-BE49-F238E27FC236}">
                <a16:creationId xmlns:a16="http://schemas.microsoft.com/office/drawing/2014/main" id="{D105DAD9-C7F4-7D64-2EB6-9AFD782EFB58}"/>
              </a:ext>
            </a:extLst>
          </p:cNvPr>
          <p:cNvPicPr>
            <a:picLocks noChangeAspect="1"/>
          </p:cNvPicPr>
          <p:nvPr/>
        </p:nvPicPr>
        <p:blipFill>
          <a:blip r:embed="rId3"/>
          <a:srcRect r="-1" b="11392"/>
          <a:stretch>
            <a:fillRect/>
          </a:stretch>
        </p:blipFill>
        <p:spPr>
          <a:xfrm>
            <a:off x="5590468" y="1073835"/>
            <a:ext cx="2777594" cy="4710330"/>
          </a:xfrm>
          <a:prstGeom prst="rect">
            <a:avLst/>
          </a:prstGeom>
        </p:spPr>
      </p:pic>
      <p:pic>
        <p:nvPicPr>
          <p:cNvPr id="12" name="Picture 11">
            <a:extLst>
              <a:ext uri="{FF2B5EF4-FFF2-40B4-BE49-F238E27FC236}">
                <a16:creationId xmlns:a16="http://schemas.microsoft.com/office/drawing/2014/main" id="{1C772A31-5622-A5DE-34DD-B6FAE4231462}"/>
              </a:ext>
            </a:extLst>
          </p:cNvPr>
          <p:cNvPicPr>
            <a:picLocks noChangeAspect="1"/>
          </p:cNvPicPr>
          <p:nvPr/>
        </p:nvPicPr>
        <p:blipFill>
          <a:blip r:embed="rId4"/>
          <a:srcRect l="9422" r="1906" b="3"/>
          <a:stretch>
            <a:fillRect/>
          </a:stretch>
        </p:blipFill>
        <p:spPr>
          <a:xfrm>
            <a:off x="8673211" y="1073835"/>
            <a:ext cx="2777619" cy="4710330"/>
          </a:xfrm>
          <a:prstGeom prst="rect">
            <a:avLst/>
          </a:prstGeom>
        </p:spPr>
      </p:pic>
    </p:spTree>
    <p:extLst>
      <p:ext uri="{BB962C8B-B14F-4D97-AF65-F5344CB8AC3E}">
        <p14:creationId xmlns:p14="http://schemas.microsoft.com/office/powerpoint/2010/main" val="175176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F2C1F-54FB-E47E-2862-1B4DD2A1C8B9}"/>
              </a:ext>
            </a:extLst>
          </p:cNvPr>
          <p:cNvSpPr>
            <a:spLocks noGrp="1"/>
          </p:cNvSpPr>
          <p:nvPr>
            <p:ph type="title"/>
          </p:nvPr>
        </p:nvSpPr>
        <p:spPr>
          <a:xfrm>
            <a:off x="652481" y="1382486"/>
            <a:ext cx="3547581" cy="4093028"/>
          </a:xfrm>
        </p:spPr>
        <p:txBody>
          <a:bodyPr anchor="ctr">
            <a:normAutofit/>
          </a:bodyPr>
          <a:lstStyle/>
          <a:p>
            <a:r>
              <a:rPr lang="en-GB" sz="4400" dirty="0"/>
              <a:t>What people who might have known said at time?</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E87EE3B-FFE7-6F3D-EB0C-3E689B856E1E}"/>
              </a:ext>
            </a:extLst>
          </p:cNvPr>
          <p:cNvGraphicFramePr>
            <a:graphicFrameLocks noGrp="1"/>
          </p:cNvGraphicFramePr>
          <p:nvPr>
            <p:ph idx="1"/>
            <p:extLst>
              <p:ext uri="{D42A27DB-BD31-4B8C-83A1-F6EECF244321}">
                <p14:modId xmlns:p14="http://schemas.microsoft.com/office/powerpoint/2010/main" val="92748835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985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501A-2028-3723-556F-87E2EF0DE17A}"/>
              </a:ext>
            </a:extLst>
          </p:cNvPr>
          <p:cNvSpPr>
            <a:spLocks noGrp="1"/>
          </p:cNvSpPr>
          <p:nvPr>
            <p:ph type="title"/>
          </p:nvPr>
        </p:nvSpPr>
        <p:spPr>
          <a:xfrm>
            <a:off x="621349" y="385666"/>
            <a:ext cx="9642323" cy="659363"/>
          </a:xfrm>
        </p:spPr>
        <p:txBody>
          <a:bodyPr>
            <a:normAutofit fontScale="90000"/>
          </a:bodyPr>
          <a:lstStyle/>
          <a:p>
            <a:r>
              <a:rPr lang="en-GB" dirty="0"/>
              <a:t>What they could have seen and asked me about:</a:t>
            </a:r>
            <a:br>
              <a:rPr lang="en-GB" dirty="0"/>
            </a:br>
            <a:endParaRPr lang="en-GB" dirty="0"/>
          </a:p>
        </p:txBody>
      </p:sp>
      <p:sp>
        <p:nvSpPr>
          <p:cNvPr id="3" name="Content Placeholder 2">
            <a:extLst>
              <a:ext uri="{FF2B5EF4-FFF2-40B4-BE49-F238E27FC236}">
                <a16:creationId xmlns:a16="http://schemas.microsoft.com/office/drawing/2014/main" id="{2D00913B-C729-99EA-E690-7C505E8F0141}"/>
              </a:ext>
            </a:extLst>
          </p:cNvPr>
          <p:cNvSpPr>
            <a:spLocks noGrp="1"/>
          </p:cNvSpPr>
          <p:nvPr>
            <p:ph idx="1"/>
          </p:nvPr>
        </p:nvSpPr>
        <p:spPr>
          <a:xfrm>
            <a:off x="621349" y="1268964"/>
            <a:ext cx="9642323" cy="5057192"/>
          </a:xfrm>
        </p:spPr>
        <p:txBody>
          <a:bodyPr>
            <a:normAutofit/>
          </a:bodyPr>
          <a:lstStyle/>
          <a:p>
            <a:r>
              <a:rPr lang="en-GB" sz="2800" dirty="0"/>
              <a:t>Regular minor injuries, cuts and bruises – elaborate explanations</a:t>
            </a:r>
          </a:p>
          <a:p>
            <a:r>
              <a:rPr lang="en-GB" sz="2800" dirty="0"/>
              <a:t>Changes to usual dress style, e.g. long sleeves, covering up</a:t>
            </a:r>
          </a:p>
          <a:p>
            <a:r>
              <a:rPr lang="en-GB" sz="2800" dirty="0"/>
              <a:t>Repeated phone calls – where was I – who was I with – etc?</a:t>
            </a:r>
          </a:p>
          <a:p>
            <a:r>
              <a:rPr lang="en-GB" sz="2800" dirty="0"/>
              <a:t>Jumping at sudden / unexpected noises </a:t>
            </a:r>
          </a:p>
          <a:p>
            <a:r>
              <a:rPr lang="en-GB" sz="2800" dirty="0"/>
              <a:t>Rushing off at the end of the day</a:t>
            </a:r>
          </a:p>
          <a:p>
            <a:r>
              <a:rPr lang="en-GB" sz="2800" dirty="0"/>
              <a:t>Rapid weight loss</a:t>
            </a:r>
          </a:p>
        </p:txBody>
      </p:sp>
    </p:spTree>
    <p:extLst>
      <p:ext uri="{BB962C8B-B14F-4D97-AF65-F5344CB8AC3E}">
        <p14:creationId xmlns:p14="http://schemas.microsoft.com/office/powerpoint/2010/main" val="40964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406</TotalTime>
  <Words>2061</Words>
  <Application>Microsoft Office PowerPoint</Application>
  <PresentationFormat>Widescreen</PresentationFormat>
  <Paragraphs>135</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Trebuchet MS</vt:lpstr>
      <vt:lpstr>Wingdings</vt:lpstr>
      <vt:lpstr>Wingdings 3</vt:lpstr>
      <vt:lpstr>Facet</vt:lpstr>
      <vt:lpstr>Lived Experience of Domestic Abuse</vt:lpstr>
      <vt:lpstr>About me</vt:lpstr>
      <vt:lpstr>What you might not know</vt:lpstr>
      <vt:lpstr>Prevalence in the past year (England and Wales, year ending March 2024) </vt:lpstr>
      <vt:lpstr>Lifetime prevalence </vt:lpstr>
      <vt:lpstr>What happened?</vt:lpstr>
      <vt:lpstr>What happened?</vt:lpstr>
      <vt:lpstr>What people who might have known said at time?</vt:lpstr>
      <vt:lpstr>What they could have seen and asked me about: </vt:lpstr>
      <vt:lpstr>What happened when professionals noticed?</vt:lpstr>
      <vt:lpstr>What happened when I told?</vt:lpstr>
      <vt:lpstr>Why didn’t I tell for so long?</vt:lpstr>
      <vt:lpstr>Things that went well</vt:lpstr>
      <vt:lpstr>Things that didn’t work so well</vt:lpstr>
      <vt:lpstr>Why didn’t colleagues ask?</vt:lpstr>
      <vt:lpstr>How do I speak to a colleague about it?</vt:lpstr>
      <vt:lpstr>Questions  and Observations</vt:lpstr>
    </vt:vector>
  </TitlesOfParts>
  <Company>Luton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Mcconnell, Beverley</dc:creator>
  <cp:lastModifiedBy>Mcconnell, Beverley</cp:lastModifiedBy>
  <cp:revision>6</cp:revision>
  <dcterms:created xsi:type="dcterms:W3CDTF">2025-11-25T10:06:15Z</dcterms:created>
  <dcterms:modified xsi:type="dcterms:W3CDTF">2025-11-26T13:30:50Z</dcterms:modified>
</cp:coreProperties>
</file>