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26"/>
  </p:notesMasterIdLst>
  <p:sldIdLst>
    <p:sldId id="256" r:id="rId2"/>
    <p:sldId id="1215" r:id="rId3"/>
    <p:sldId id="257" r:id="rId4"/>
    <p:sldId id="258" r:id="rId5"/>
    <p:sldId id="1259" r:id="rId6"/>
    <p:sldId id="1092" r:id="rId7"/>
    <p:sldId id="1087" r:id="rId8"/>
    <p:sldId id="1258" r:id="rId9"/>
    <p:sldId id="1256" r:id="rId10"/>
    <p:sldId id="1082" r:id="rId11"/>
    <p:sldId id="1084" r:id="rId12"/>
    <p:sldId id="1262" r:id="rId13"/>
    <p:sldId id="347" r:id="rId14"/>
    <p:sldId id="316" r:id="rId15"/>
    <p:sldId id="1252" r:id="rId16"/>
    <p:sldId id="1253" r:id="rId17"/>
    <p:sldId id="1212" r:id="rId18"/>
    <p:sldId id="1251" r:id="rId19"/>
    <p:sldId id="1152" r:id="rId20"/>
    <p:sldId id="1193" r:id="rId21"/>
    <p:sldId id="1254" r:id="rId22"/>
    <p:sldId id="263" r:id="rId23"/>
    <p:sldId id="1255" r:id="rId24"/>
    <p:sldId id="262"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68519" autoAdjust="0"/>
  </p:normalViewPr>
  <p:slideViewPr>
    <p:cSldViewPr snapToGrid="0">
      <p:cViewPr varScale="1">
        <p:scale>
          <a:sx n="43" d="100"/>
          <a:sy n="43" d="100"/>
        </p:scale>
        <p:origin x="1016" y="48"/>
      </p:cViewPr>
      <p:guideLst/>
    </p:cSldViewPr>
  </p:slideViewPr>
  <p:notesTextViewPr>
    <p:cViewPr>
      <p:scale>
        <a:sx n="1" d="1"/>
        <a:sy n="1" d="1"/>
      </p:scale>
      <p:origin x="0" y="0"/>
    </p:cViewPr>
  </p:notesTextViewPr>
  <p:sorterViewPr>
    <p:cViewPr>
      <p:scale>
        <a:sx n="100" d="100"/>
        <a:sy n="100" d="100"/>
      </p:scale>
      <p:origin x="0" y="-390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A8FF286-E6F4-4C29-9F36-BBE4F33EF17C}" type="doc">
      <dgm:prSet loTypeId="urn:microsoft.com/office/officeart/2005/8/layout/chevron2" loCatId="process" qsTypeId="urn:microsoft.com/office/officeart/2005/8/quickstyle/simple1" qsCatId="simple" csTypeId="urn:microsoft.com/office/officeart/2005/8/colors/accent2_2" csCatId="accent2" phldr="1"/>
      <dgm:spPr/>
      <dgm:t>
        <a:bodyPr/>
        <a:lstStyle/>
        <a:p>
          <a:endParaRPr lang="en-GB"/>
        </a:p>
      </dgm:t>
    </dgm:pt>
    <dgm:pt modelId="{F168F8F2-59D5-451E-A9C4-8121A85BDD44}">
      <dgm:prSet custT="1"/>
      <dgm:spPr/>
      <dgm:t>
        <a:bodyPr/>
        <a:lstStyle/>
        <a:p>
          <a:r>
            <a:rPr lang="en-US" sz="1400" dirty="0"/>
            <a:t>Stage 1</a:t>
          </a:r>
          <a:endParaRPr lang="en-GB" sz="1400" dirty="0"/>
        </a:p>
      </dgm:t>
    </dgm:pt>
    <dgm:pt modelId="{B1D9AD59-73A5-4A68-A3F4-10CF27747AD7}" type="parTrans" cxnId="{312BB1F5-E7E2-4C32-A57A-399CD070198D}">
      <dgm:prSet/>
      <dgm:spPr/>
      <dgm:t>
        <a:bodyPr/>
        <a:lstStyle/>
        <a:p>
          <a:endParaRPr lang="en-GB" sz="1400"/>
        </a:p>
      </dgm:t>
    </dgm:pt>
    <dgm:pt modelId="{FB56F4D6-7491-4E93-A0C7-025EAA97C08C}" type="sibTrans" cxnId="{312BB1F5-E7E2-4C32-A57A-399CD070198D}">
      <dgm:prSet/>
      <dgm:spPr/>
      <dgm:t>
        <a:bodyPr/>
        <a:lstStyle/>
        <a:p>
          <a:endParaRPr lang="en-GB" sz="1400"/>
        </a:p>
      </dgm:t>
    </dgm:pt>
    <dgm:pt modelId="{0DB13BC6-3F86-4C5C-87CA-EA9F1F866DDC}">
      <dgm:prSet custT="1"/>
      <dgm:spPr/>
      <dgm:t>
        <a:bodyPr/>
        <a:lstStyle/>
        <a:p>
          <a:r>
            <a:rPr lang="en-US" sz="1400" dirty="0"/>
            <a:t>Stage 2</a:t>
          </a:r>
          <a:endParaRPr lang="en-GB" sz="1400" dirty="0"/>
        </a:p>
      </dgm:t>
    </dgm:pt>
    <dgm:pt modelId="{AF920F7E-B3BC-4D64-9191-5C518B0DC47A}" type="parTrans" cxnId="{4370728F-1168-4E07-A1E0-4AFA76059DF6}">
      <dgm:prSet/>
      <dgm:spPr/>
      <dgm:t>
        <a:bodyPr/>
        <a:lstStyle/>
        <a:p>
          <a:endParaRPr lang="en-GB" sz="1400"/>
        </a:p>
      </dgm:t>
    </dgm:pt>
    <dgm:pt modelId="{DFACD362-948C-4A41-B700-43CA34A933F7}" type="sibTrans" cxnId="{4370728F-1168-4E07-A1E0-4AFA76059DF6}">
      <dgm:prSet/>
      <dgm:spPr/>
      <dgm:t>
        <a:bodyPr/>
        <a:lstStyle/>
        <a:p>
          <a:endParaRPr lang="en-GB" sz="1400"/>
        </a:p>
      </dgm:t>
    </dgm:pt>
    <dgm:pt modelId="{EB00D08C-7D97-4DFF-8B86-3C144DD5C92F}">
      <dgm:prSet custT="1"/>
      <dgm:spPr/>
      <dgm:t>
        <a:bodyPr/>
        <a:lstStyle/>
        <a:p>
          <a:r>
            <a:rPr lang="en-US" sz="1400" dirty="0"/>
            <a:t>Stage 3</a:t>
          </a:r>
          <a:endParaRPr lang="en-GB" sz="1400" dirty="0"/>
        </a:p>
      </dgm:t>
    </dgm:pt>
    <dgm:pt modelId="{F168E1AB-FB1E-4AF8-AEB5-CB484BD7041F}" type="parTrans" cxnId="{41A70585-616A-42E9-8126-12FFC5CC1624}">
      <dgm:prSet/>
      <dgm:spPr/>
      <dgm:t>
        <a:bodyPr/>
        <a:lstStyle/>
        <a:p>
          <a:endParaRPr lang="en-GB" sz="1400"/>
        </a:p>
      </dgm:t>
    </dgm:pt>
    <dgm:pt modelId="{613CF9ED-7227-4F43-975F-F70306CD84ED}" type="sibTrans" cxnId="{41A70585-616A-42E9-8126-12FFC5CC1624}">
      <dgm:prSet/>
      <dgm:spPr/>
      <dgm:t>
        <a:bodyPr/>
        <a:lstStyle/>
        <a:p>
          <a:endParaRPr lang="en-GB" sz="1400"/>
        </a:p>
      </dgm:t>
    </dgm:pt>
    <dgm:pt modelId="{C6036F72-D26D-4563-AA67-09B2085A26DC}">
      <dgm:prSet custT="1"/>
      <dgm:spPr/>
      <dgm:t>
        <a:bodyPr/>
        <a:lstStyle/>
        <a:p>
          <a:r>
            <a:rPr lang="en-US" sz="1400" dirty="0"/>
            <a:t>Stage 4</a:t>
          </a:r>
          <a:endParaRPr lang="en-GB" sz="1400" dirty="0"/>
        </a:p>
      </dgm:t>
    </dgm:pt>
    <dgm:pt modelId="{7DC8ABA5-ED1A-4472-BD86-C678BFC78EB1}" type="parTrans" cxnId="{1ECD79E7-227A-41E6-A001-94F8FEBE921F}">
      <dgm:prSet/>
      <dgm:spPr/>
      <dgm:t>
        <a:bodyPr/>
        <a:lstStyle/>
        <a:p>
          <a:endParaRPr lang="en-GB" sz="1400"/>
        </a:p>
      </dgm:t>
    </dgm:pt>
    <dgm:pt modelId="{F572B8C0-0733-4C39-8679-FC2981C918EB}" type="sibTrans" cxnId="{1ECD79E7-227A-41E6-A001-94F8FEBE921F}">
      <dgm:prSet/>
      <dgm:spPr/>
      <dgm:t>
        <a:bodyPr/>
        <a:lstStyle/>
        <a:p>
          <a:endParaRPr lang="en-GB" sz="1400"/>
        </a:p>
      </dgm:t>
    </dgm:pt>
    <dgm:pt modelId="{48710D8F-BCA2-424A-B82F-02553464BA59}">
      <dgm:prSet custT="1"/>
      <dgm:spPr/>
      <dgm:t>
        <a:bodyPr/>
        <a:lstStyle/>
        <a:p>
          <a:r>
            <a:rPr lang="en-US" sz="1400" dirty="0"/>
            <a:t>Stage 5</a:t>
          </a:r>
          <a:endParaRPr lang="en-GB" sz="1400" dirty="0"/>
        </a:p>
      </dgm:t>
    </dgm:pt>
    <dgm:pt modelId="{594D27EE-0D54-49D4-8EF5-26BB0390EE69}" type="parTrans" cxnId="{39319CD9-9D0E-44A6-A80F-DF929D465E08}">
      <dgm:prSet/>
      <dgm:spPr/>
      <dgm:t>
        <a:bodyPr/>
        <a:lstStyle/>
        <a:p>
          <a:endParaRPr lang="en-GB" sz="1400"/>
        </a:p>
      </dgm:t>
    </dgm:pt>
    <dgm:pt modelId="{98C47CA9-3C74-40CD-A837-9300365968AB}" type="sibTrans" cxnId="{39319CD9-9D0E-44A6-A80F-DF929D465E08}">
      <dgm:prSet/>
      <dgm:spPr/>
      <dgm:t>
        <a:bodyPr/>
        <a:lstStyle/>
        <a:p>
          <a:endParaRPr lang="en-GB" sz="1400"/>
        </a:p>
      </dgm:t>
    </dgm:pt>
    <dgm:pt modelId="{2A603707-6286-45C5-A60B-10EDBEB4C9FC}">
      <dgm:prSet custT="1"/>
      <dgm:spPr/>
      <dgm:t>
        <a:bodyPr/>
        <a:lstStyle/>
        <a:p>
          <a:r>
            <a:rPr lang="en-US" sz="1400" dirty="0"/>
            <a:t>Stage 6</a:t>
          </a:r>
          <a:endParaRPr lang="en-GB" sz="1400" dirty="0"/>
        </a:p>
      </dgm:t>
    </dgm:pt>
    <dgm:pt modelId="{9C1FA521-6745-4EBA-A78A-1F80A4D6231D}" type="parTrans" cxnId="{AAFA34F3-E827-4533-A122-B5E675FA9771}">
      <dgm:prSet/>
      <dgm:spPr/>
      <dgm:t>
        <a:bodyPr/>
        <a:lstStyle/>
        <a:p>
          <a:endParaRPr lang="en-GB" sz="1400"/>
        </a:p>
      </dgm:t>
    </dgm:pt>
    <dgm:pt modelId="{8EEE960A-CB91-4DD5-9466-A75E6CC4D96A}" type="sibTrans" cxnId="{AAFA34F3-E827-4533-A122-B5E675FA9771}">
      <dgm:prSet/>
      <dgm:spPr/>
      <dgm:t>
        <a:bodyPr/>
        <a:lstStyle/>
        <a:p>
          <a:endParaRPr lang="en-GB" sz="1400"/>
        </a:p>
      </dgm:t>
    </dgm:pt>
    <dgm:pt modelId="{6BDAB883-2456-4CFF-A686-9BFB42C47413}">
      <dgm:prSet custT="1"/>
      <dgm:spPr/>
      <dgm:t>
        <a:bodyPr/>
        <a:lstStyle/>
        <a:p>
          <a:r>
            <a:rPr lang="en-US" sz="1400" dirty="0"/>
            <a:t>Stage 7</a:t>
          </a:r>
          <a:endParaRPr lang="en-GB" sz="1400" dirty="0"/>
        </a:p>
      </dgm:t>
    </dgm:pt>
    <dgm:pt modelId="{6C3FFDC4-D18C-455F-A622-781C5DF98FFC}" type="parTrans" cxnId="{6347325E-FF8F-4E7E-9FCB-2ED2B205A974}">
      <dgm:prSet/>
      <dgm:spPr/>
      <dgm:t>
        <a:bodyPr/>
        <a:lstStyle/>
        <a:p>
          <a:endParaRPr lang="en-GB" sz="1400"/>
        </a:p>
      </dgm:t>
    </dgm:pt>
    <dgm:pt modelId="{44F3D49B-CE9A-451D-A462-DFF9B5A39A44}" type="sibTrans" cxnId="{6347325E-FF8F-4E7E-9FCB-2ED2B205A974}">
      <dgm:prSet/>
      <dgm:spPr/>
      <dgm:t>
        <a:bodyPr/>
        <a:lstStyle/>
        <a:p>
          <a:endParaRPr lang="en-GB" sz="1400"/>
        </a:p>
      </dgm:t>
    </dgm:pt>
    <dgm:pt modelId="{FFFA1E88-43F7-4D7C-97D4-CE87A7B2A425}">
      <dgm:prSet custT="1"/>
      <dgm:spPr/>
      <dgm:t>
        <a:bodyPr/>
        <a:lstStyle/>
        <a:p>
          <a:r>
            <a:rPr lang="en-GB" sz="1400" dirty="0"/>
            <a:t>Stage 8</a:t>
          </a:r>
        </a:p>
      </dgm:t>
    </dgm:pt>
    <dgm:pt modelId="{6C84FFD1-8188-4632-BD9A-DA10F6EA0EB6}" type="parTrans" cxnId="{936059F2-C459-45E0-87E4-5C7902A28AB7}">
      <dgm:prSet/>
      <dgm:spPr/>
      <dgm:t>
        <a:bodyPr/>
        <a:lstStyle/>
        <a:p>
          <a:endParaRPr lang="en-GB" sz="1400"/>
        </a:p>
      </dgm:t>
    </dgm:pt>
    <dgm:pt modelId="{60D9F55B-69AF-4A17-A469-408DEC22A8B7}" type="sibTrans" cxnId="{936059F2-C459-45E0-87E4-5C7902A28AB7}">
      <dgm:prSet/>
      <dgm:spPr/>
      <dgm:t>
        <a:bodyPr/>
        <a:lstStyle/>
        <a:p>
          <a:endParaRPr lang="en-GB" sz="1400"/>
        </a:p>
      </dgm:t>
    </dgm:pt>
    <dgm:pt modelId="{58B1C0FD-06BD-4E98-83E9-BC63A301B613}">
      <dgm:prSet custT="1"/>
      <dgm:spPr/>
      <dgm:t>
        <a:bodyPr/>
        <a:lstStyle/>
        <a:p>
          <a:pPr algn="l"/>
          <a:r>
            <a:rPr lang="en-US" sz="1400" dirty="0"/>
            <a:t>A pre-relationship history of stalking or abuse by the abusive person/perpetrator. </a:t>
          </a:r>
          <a:endParaRPr lang="en-GB" sz="1400" dirty="0"/>
        </a:p>
      </dgm:t>
    </dgm:pt>
    <dgm:pt modelId="{214A0378-2B7B-455F-A82C-E127D03B21B6}" type="parTrans" cxnId="{6551638E-269C-4B83-935E-95C5D7067616}">
      <dgm:prSet/>
      <dgm:spPr/>
      <dgm:t>
        <a:bodyPr/>
        <a:lstStyle/>
        <a:p>
          <a:endParaRPr lang="en-GB" sz="1400"/>
        </a:p>
      </dgm:t>
    </dgm:pt>
    <dgm:pt modelId="{20C94B2B-98F6-4C99-9362-6CEACBFB43D2}" type="sibTrans" cxnId="{6551638E-269C-4B83-935E-95C5D7067616}">
      <dgm:prSet/>
      <dgm:spPr/>
      <dgm:t>
        <a:bodyPr/>
        <a:lstStyle/>
        <a:p>
          <a:endParaRPr lang="en-GB" sz="1400"/>
        </a:p>
      </dgm:t>
    </dgm:pt>
    <dgm:pt modelId="{F82DFDED-C5A3-4C41-956F-ACA20948C75D}">
      <dgm:prSet custT="1"/>
      <dgm:spPr/>
      <dgm:t>
        <a:bodyPr anchor="t"/>
        <a:lstStyle/>
        <a:p>
          <a:r>
            <a:rPr lang="en-GB" sz="1400" dirty="0"/>
            <a:t>The ‘grooming stage’, the romance develops quickly into a serious early relationship. (Commitment Whirlwind)</a:t>
          </a:r>
        </a:p>
      </dgm:t>
    </dgm:pt>
    <dgm:pt modelId="{9002761A-3535-446B-B351-2B116C79F49B}" type="parTrans" cxnId="{2F3EBC7E-C101-491D-9C4A-A7732607199F}">
      <dgm:prSet/>
      <dgm:spPr/>
      <dgm:t>
        <a:bodyPr/>
        <a:lstStyle/>
        <a:p>
          <a:endParaRPr lang="en-GB" sz="1400"/>
        </a:p>
      </dgm:t>
    </dgm:pt>
    <dgm:pt modelId="{AED65234-6897-42A3-8EC5-38E991071806}" type="sibTrans" cxnId="{2F3EBC7E-C101-491D-9C4A-A7732607199F}">
      <dgm:prSet/>
      <dgm:spPr/>
      <dgm:t>
        <a:bodyPr/>
        <a:lstStyle/>
        <a:p>
          <a:endParaRPr lang="en-GB" sz="1400"/>
        </a:p>
      </dgm:t>
    </dgm:pt>
    <dgm:pt modelId="{F642C8E6-972A-429F-B113-F1756357307D}">
      <dgm:prSet custT="1"/>
      <dgm:spPr/>
      <dgm:t>
        <a:bodyPr anchor="t"/>
        <a:lstStyle/>
        <a:p>
          <a:endParaRPr lang="en-GB" sz="1100" dirty="0"/>
        </a:p>
      </dgm:t>
    </dgm:pt>
    <dgm:pt modelId="{6C430D5B-E46C-4839-AB9A-971947093727}" type="parTrans" cxnId="{73828DD1-9888-4B53-9F47-D5B509AB9C45}">
      <dgm:prSet/>
      <dgm:spPr/>
      <dgm:t>
        <a:bodyPr/>
        <a:lstStyle/>
        <a:p>
          <a:endParaRPr lang="en-GB" sz="1400"/>
        </a:p>
      </dgm:t>
    </dgm:pt>
    <dgm:pt modelId="{67701608-8F6A-4DB4-A274-723808DF53B0}" type="sibTrans" cxnId="{73828DD1-9888-4B53-9F47-D5B509AB9C45}">
      <dgm:prSet/>
      <dgm:spPr/>
      <dgm:t>
        <a:bodyPr/>
        <a:lstStyle/>
        <a:p>
          <a:endParaRPr lang="en-GB" sz="1400"/>
        </a:p>
      </dgm:t>
    </dgm:pt>
    <dgm:pt modelId="{89B2FD38-3780-428F-B7AF-66E69CC02144}">
      <dgm:prSet custT="1"/>
      <dgm:spPr/>
      <dgm:t>
        <a:bodyPr anchor="t"/>
        <a:lstStyle/>
        <a:p>
          <a:r>
            <a:rPr lang="en-US" sz="1400" dirty="0"/>
            <a:t>Relationship becoming dominated by coercive control (likely to be the longest stage). Rules, routines &amp; consequences….</a:t>
          </a:r>
          <a:endParaRPr lang="en-GB" sz="1400" dirty="0"/>
        </a:p>
      </dgm:t>
    </dgm:pt>
    <dgm:pt modelId="{27B47618-77EE-4685-A602-EF5A85248ECE}" type="parTrans" cxnId="{575C063F-9202-45C3-8C4A-D27FF15C2F55}">
      <dgm:prSet/>
      <dgm:spPr/>
      <dgm:t>
        <a:bodyPr/>
        <a:lstStyle/>
        <a:p>
          <a:endParaRPr lang="en-GB" sz="1400"/>
        </a:p>
      </dgm:t>
    </dgm:pt>
    <dgm:pt modelId="{2DAEB5FA-B54C-4DC4-BB89-84F17B7E140F}" type="sibTrans" cxnId="{575C063F-9202-45C3-8C4A-D27FF15C2F55}">
      <dgm:prSet/>
      <dgm:spPr/>
      <dgm:t>
        <a:bodyPr/>
        <a:lstStyle/>
        <a:p>
          <a:endParaRPr lang="en-GB" sz="1400"/>
        </a:p>
      </dgm:t>
    </dgm:pt>
    <dgm:pt modelId="{C22C84BC-426A-40F8-9A7E-805745FD3C8F}">
      <dgm:prSet custT="1"/>
      <dgm:spPr/>
      <dgm:t>
        <a:bodyPr anchor="t"/>
        <a:lstStyle/>
        <a:p>
          <a:endParaRPr lang="en-GB" sz="1400" dirty="0"/>
        </a:p>
      </dgm:t>
    </dgm:pt>
    <dgm:pt modelId="{051DE619-3EBE-44FC-8189-6524AC64C987}" type="parTrans" cxnId="{CC1F6537-53C6-4558-8259-3F8E97CB8294}">
      <dgm:prSet/>
      <dgm:spPr/>
      <dgm:t>
        <a:bodyPr/>
        <a:lstStyle/>
        <a:p>
          <a:endParaRPr lang="en-GB" sz="1400"/>
        </a:p>
      </dgm:t>
    </dgm:pt>
    <dgm:pt modelId="{1B57A6D0-A111-483F-98DD-01649F06C768}" type="sibTrans" cxnId="{CC1F6537-53C6-4558-8259-3F8E97CB8294}">
      <dgm:prSet/>
      <dgm:spPr/>
      <dgm:t>
        <a:bodyPr/>
        <a:lstStyle/>
        <a:p>
          <a:endParaRPr lang="en-GB" sz="1400"/>
        </a:p>
      </dgm:t>
    </dgm:pt>
    <dgm:pt modelId="{1B9E4C25-6D93-46D5-B317-5FB5A71BAAAC}">
      <dgm:prSet custT="1"/>
      <dgm:spPr/>
      <dgm:t>
        <a:bodyPr anchor="t"/>
        <a:lstStyle/>
        <a:p>
          <a:r>
            <a:rPr lang="en-GB" sz="1400" dirty="0"/>
            <a:t>A trigger event to threaten the perpetrator's control, a specific event that could trigger revenge or retaliation: the relationship ends, debt, retires, health issue, ‘big life’ changes…</a:t>
          </a:r>
        </a:p>
      </dgm:t>
    </dgm:pt>
    <dgm:pt modelId="{A660E879-A608-46CF-B730-853BD292480E}" type="parTrans" cxnId="{7CE127AF-2751-4E05-9AED-2B33ADF21A33}">
      <dgm:prSet/>
      <dgm:spPr/>
      <dgm:t>
        <a:bodyPr/>
        <a:lstStyle/>
        <a:p>
          <a:endParaRPr lang="en-GB" sz="1400"/>
        </a:p>
      </dgm:t>
    </dgm:pt>
    <dgm:pt modelId="{FBA8D57B-8C44-4EEA-B663-732B85045C42}" type="sibTrans" cxnId="{7CE127AF-2751-4E05-9AED-2B33ADF21A33}">
      <dgm:prSet/>
      <dgm:spPr/>
      <dgm:t>
        <a:bodyPr/>
        <a:lstStyle/>
        <a:p>
          <a:endParaRPr lang="en-GB" sz="1400"/>
        </a:p>
      </dgm:t>
    </dgm:pt>
    <dgm:pt modelId="{D6280CD6-003D-4126-8AA8-787343A1D9EA}">
      <dgm:prSet custT="1"/>
      <dgm:spPr/>
      <dgm:t>
        <a:bodyPr anchor="t"/>
        <a:lstStyle/>
        <a:p>
          <a:endParaRPr lang="en-GB" sz="1400" dirty="0"/>
        </a:p>
      </dgm:t>
    </dgm:pt>
    <dgm:pt modelId="{1FC26451-22DF-442C-8B9D-A451D941BBBF}" type="parTrans" cxnId="{FCF02B23-1418-4865-9903-48AC4CF32EB7}">
      <dgm:prSet/>
      <dgm:spPr/>
      <dgm:t>
        <a:bodyPr/>
        <a:lstStyle/>
        <a:p>
          <a:endParaRPr lang="en-GB" sz="1400"/>
        </a:p>
      </dgm:t>
    </dgm:pt>
    <dgm:pt modelId="{197CD3AD-6115-4D5B-B978-81A6DF9F2FFE}" type="sibTrans" cxnId="{FCF02B23-1418-4865-9903-48AC4CF32EB7}">
      <dgm:prSet/>
      <dgm:spPr/>
      <dgm:t>
        <a:bodyPr/>
        <a:lstStyle/>
        <a:p>
          <a:endParaRPr lang="en-GB" sz="1400"/>
        </a:p>
      </dgm:t>
    </dgm:pt>
    <dgm:pt modelId="{C6493590-AA0D-4846-A2C1-9596F5A96782}">
      <dgm:prSet custT="1"/>
      <dgm:spPr/>
      <dgm:t>
        <a:bodyPr anchor="t"/>
        <a:lstStyle/>
        <a:p>
          <a:r>
            <a:rPr lang="en-US" sz="1400" dirty="0"/>
            <a:t>Escalation; an increase in the intensity or frequency of the partner's control tactics, threatening suicide, post separation abuse, stalking etc.</a:t>
          </a:r>
          <a:endParaRPr lang="en-GB" sz="1400" dirty="0"/>
        </a:p>
      </dgm:t>
    </dgm:pt>
    <dgm:pt modelId="{A0FA6738-941B-4781-84F3-2DC113A0800F}" type="parTrans" cxnId="{B1B43614-860B-4224-B906-8F48EFB96745}">
      <dgm:prSet/>
      <dgm:spPr/>
      <dgm:t>
        <a:bodyPr/>
        <a:lstStyle/>
        <a:p>
          <a:endParaRPr lang="en-GB" sz="1400"/>
        </a:p>
      </dgm:t>
    </dgm:pt>
    <dgm:pt modelId="{6001AAF8-7902-47B7-A6BF-35F85CEB1E07}" type="sibTrans" cxnId="{B1B43614-860B-4224-B906-8F48EFB96745}">
      <dgm:prSet/>
      <dgm:spPr/>
      <dgm:t>
        <a:bodyPr/>
        <a:lstStyle/>
        <a:p>
          <a:endParaRPr lang="en-GB" sz="1400"/>
        </a:p>
      </dgm:t>
    </dgm:pt>
    <dgm:pt modelId="{C0AB0241-EFB1-46FA-935B-F9777B69179A}">
      <dgm:prSet custT="1"/>
      <dgm:spPr/>
      <dgm:t>
        <a:bodyPr anchor="t"/>
        <a:lstStyle/>
        <a:p>
          <a:endParaRPr lang="en-GB" sz="1400" dirty="0"/>
        </a:p>
      </dgm:t>
    </dgm:pt>
    <dgm:pt modelId="{0CD488E1-566A-47B5-A939-A2D01786A63E}" type="parTrans" cxnId="{B46D2DC5-2A56-43FE-AB13-D42270C4A0F3}">
      <dgm:prSet/>
      <dgm:spPr/>
      <dgm:t>
        <a:bodyPr/>
        <a:lstStyle/>
        <a:p>
          <a:endParaRPr lang="en-GB" sz="1400"/>
        </a:p>
      </dgm:t>
    </dgm:pt>
    <dgm:pt modelId="{A71F71FB-EF68-4350-AE4B-8CEA64FED734}" type="sibTrans" cxnId="{B46D2DC5-2A56-43FE-AB13-D42270C4A0F3}">
      <dgm:prSet/>
      <dgm:spPr/>
      <dgm:t>
        <a:bodyPr/>
        <a:lstStyle/>
        <a:p>
          <a:endParaRPr lang="en-GB" sz="1400"/>
        </a:p>
      </dgm:t>
    </dgm:pt>
    <dgm:pt modelId="{6A8019E9-C9D1-48CA-A440-CF9EAC7B7433}">
      <dgm:prSet custT="1"/>
      <dgm:spPr/>
      <dgm:t>
        <a:bodyPr anchor="t"/>
        <a:lstStyle/>
        <a:p>
          <a:r>
            <a:rPr lang="en-US" sz="1400" dirty="0"/>
            <a:t>A change in thinking – loss of control irreversible, perpetrator chooses to move on through revenge or by homicide. Attempts at reconciliation, victim blaming, targeting CYP.</a:t>
          </a:r>
          <a:endParaRPr lang="en-GB" sz="1400" dirty="0"/>
        </a:p>
      </dgm:t>
    </dgm:pt>
    <dgm:pt modelId="{94EB7DBA-C974-4E75-8DEA-E356B860E8FB}" type="parTrans" cxnId="{7CC340AA-1732-4FD6-AA6D-6C3284042358}">
      <dgm:prSet/>
      <dgm:spPr/>
      <dgm:t>
        <a:bodyPr/>
        <a:lstStyle/>
        <a:p>
          <a:endParaRPr lang="en-GB" sz="1400"/>
        </a:p>
      </dgm:t>
    </dgm:pt>
    <dgm:pt modelId="{CE51FF2E-8034-4CA8-AAC0-579D4F7B2721}" type="sibTrans" cxnId="{7CC340AA-1732-4FD6-AA6D-6C3284042358}">
      <dgm:prSet/>
      <dgm:spPr/>
      <dgm:t>
        <a:bodyPr/>
        <a:lstStyle/>
        <a:p>
          <a:endParaRPr lang="en-GB" sz="1400"/>
        </a:p>
      </dgm:t>
    </dgm:pt>
    <dgm:pt modelId="{97432F4B-BF6C-498D-BE1F-F5C565FB302D}">
      <dgm:prSet custT="1"/>
      <dgm:spPr/>
      <dgm:t>
        <a:bodyPr anchor="t"/>
        <a:lstStyle/>
        <a:p>
          <a:r>
            <a:rPr lang="en-US" sz="1400"/>
            <a:t>Planning - the perpetrator might buy weapons, do research, look for opportunities to get the victim alone etc.</a:t>
          </a:r>
          <a:endParaRPr lang="en-GB" sz="1400"/>
        </a:p>
      </dgm:t>
    </dgm:pt>
    <dgm:pt modelId="{85640DA5-FD1B-4003-BCCE-AB883960EDBE}" type="parTrans" cxnId="{7E381B10-60CD-4B1F-897E-BE5C0A772EDE}">
      <dgm:prSet/>
      <dgm:spPr/>
      <dgm:t>
        <a:bodyPr/>
        <a:lstStyle/>
        <a:p>
          <a:endParaRPr lang="en-GB" sz="1400"/>
        </a:p>
      </dgm:t>
    </dgm:pt>
    <dgm:pt modelId="{4019973A-BA80-42C0-AF1E-91B920600BD0}" type="sibTrans" cxnId="{7E381B10-60CD-4B1F-897E-BE5C0A772EDE}">
      <dgm:prSet/>
      <dgm:spPr/>
      <dgm:t>
        <a:bodyPr/>
        <a:lstStyle/>
        <a:p>
          <a:endParaRPr lang="en-GB" sz="1400"/>
        </a:p>
      </dgm:t>
    </dgm:pt>
    <dgm:pt modelId="{B8D3FBAD-EA52-4AD2-959B-B9F7F7CFBABD}">
      <dgm:prSet custT="1"/>
      <dgm:spPr/>
      <dgm:t>
        <a:bodyPr anchor="t"/>
        <a:lstStyle/>
        <a:p>
          <a:endParaRPr lang="en-GB" sz="1400" dirty="0"/>
        </a:p>
      </dgm:t>
    </dgm:pt>
    <dgm:pt modelId="{A30DA343-12B4-4E75-AEE2-E68359FF6BD8}" type="parTrans" cxnId="{54ECD6D9-6337-4EEB-8A0F-68D409B38602}">
      <dgm:prSet/>
      <dgm:spPr/>
      <dgm:t>
        <a:bodyPr/>
        <a:lstStyle/>
        <a:p>
          <a:endParaRPr lang="en-GB" sz="1400"/>
        </a:p>
      </dgm:t>
    </dgm:pt>
    <dgm:pt modelId="{1005DA63-5AAC-4204-B6C3-81129C79DED9}" type="sibTrans" cxnId="{54ECD6D9-6337-4EEB-8A0F-68D409B38602}">
      <dgm:prSet/>
      <dgm:spPr/>
      <dgm:t>
        <a:bodyPr/>
        <a:lstStyle/>
        <a:p>
          <a:endParaRPr lang="en-GB" sz="1400"/>
        </a:p>
      </dgm:t>
    </dgm:pt>
    <dgm:pt modelId="{2B3ED0B9-D633-4FD6-A229-17753CFD488C}">
      <dgm:prSet custT="1"/>
      <dgm:spPr/>
      <dgm:t>
        <a:bodyPr anchor="t"/>
        <a:lstStyle/>
        <a:p>
          <a:r>
            <a:rPr lang="en-US" sz="1400"/>
            <a:t>Homicide - the perpetrator kills his or her partner, possibly hurts others such as the victim's children and may also kill themselves.</a:t>
          </a:r>
          <a:endParaRPr lang="en-GB" sz="1400"/>
        </a:p>
      </dgm:t>
    </dgm:pt>
    <dgm:pt modelId="{E37A9986-1C0D-4043-ACE7-EB09C756224D}" type="parTrans" cxnId="{7F4A03C3-C8D7-492A-AB53-56F2D383523C}">
      <dgm:prSet/>
      <dgm:spPr/>
      <dgm:t>
        <a:bodyPr/>
        <a:lstStyle/>
        <a:p>
          <a:endParaRPr lang="en-GB" sz="1400"/>
        </a:p>
      </dgm:t>
    </dgm:pt>
    <dgm:pt modelId="{4E3CA659-2F11-4333-952C-4467222EE188}" type="sibTrans" cxnId="{7F4A03C3-C8D7-492A-AB53-56F2D383523C}">
      <dgm:prSet/>
      <dgm:spPr/>
      <dgm:t>
        <a:bodyPr/>
        <a:lstStyle/>
        <a:p>
          <a:endParaRPr lang="en-GB" sz="1400"/>
        </a:p>
      </dgm:t>
    </dgm:pt>
    <dgm:pt modelId="{8094B6BC-F9AB-45D5-ABBC-91B799E504C9}" type="pres">
      <dgm:prSet presAssocID="{6A8FF286-E6F4-4C29-9F36-BBE4F33EF17C}" presName="linearFlow" presStyleCnt="0">
        <dgm:presLayoutVars>
          <dgm:dir/>
          <dgm:animLvl val="lvl"/>
          <dgm:resizeHandles val="exact"/>
        </dgm:presLayoutVars>
      </dgm:prSet>
      <dgm:spPr/>
    </dgm:pt>
    <dgm:pt modelId="{121DB62B-C2EF-49E2-A2EE-ACED433C404F}" type="pres">
      <dgm:prSet presAssocID="{F168F8F2-59D5-451E-A9C4-8121A85BDD44}" presName="composite" presStyleCnt="0"/>
      <dgm:spPr/>
    </dgm:pt>
    <dgm:pt modelId="{6FE9272F-55B3-465D-B8A4-70F4F7E2A932}" type="pres">
      <dgm:prSet presAssocID="{F168F8F2-59D5-451E-A9C4-8121A85BDD44}" presName="parentText" presStyleLbl="alignNode1" presStyleIdx="0" presStyleCnt="8">
        <dgm:presLayoutVars>
          <dgm:chMax val="1"/>
          <dgm:bulletEnabled val="1"/>
        </dgm:presLayoutVars>
      </dgm:prSet>
      <dgm:spPr/>
    </dgm:pt>
    <dgm:pt modelId="{CE2CB757-C5B0-4AEA-A6BB-3D3A0D841DCC}" type="pres">
      <dgm:prSet presAssocID="{F168F8F2-59D5-451E-A9C4-8121A85BDD44}" presName="descendantText" presStyleLbl="alignAcc1" presStyleIdx="0" presStyleCnt="8" custLinFactNeighborX="3486" custLinFactNeighborY="2035">
        <dgm:presLayoutVars>
          <dgm:bulletEnabled val="1"/>
        </dgm:presLayoutVars>
      </dgm:prSet>
      <dgm:spPr/>
    </dgm:pt>
    <dgm:pt modelId="{F012D156-0DC5-4E64-A482-DD95958EF8D8}" type="pres">
      <dgm:prSet presAssocID="{FB56F4D6-7491-4E93-A0C7-025EAA97C08C}" presName="sp" presStyleCnt="0"/>
      <dgm:spPr/>
    </dgm:pt>
    <dgm:pt modelId="{5EA408FB-D716-4F9C-BA63-83C8D9C30143}" type="pres">
      <dgm:prSet presAssocID="{0DB13BC6-3F86-4C5C-87CA-EA9F1F866DDC}" presName="composite" presStyleCnt="0"/>
      <dgm:spPr/>
    </dgm:pt>
    <dgm:pt modelId="{5ACFE762-BE8E-42EA-B1CF-AAB21C5EE2FA}" type="pres">
      <dgm:prSet presAssocID="{0DB13BC6-3F86-4C5C-87CA-EA9F1F866DDC}" presName="parentText" presStyleLbl="alignNode1" presStyleIdx="1" presStyleCnt="8">
        <dgm:presLayoutVars>
          <dgm:chMax val="1"/>
          <dgm:bulletEnabled val="1"/>
        </dgm:presLayoutVars>
      </dgm:prSet>
      <dgm:spPr/>
    </dgm:pt>
    <dgm:pt modelId="{92E6CD6E-1C89-4954-9DB9-460C6122A6D6}" type="pres">
      <dgm:prSet presAssocID="{0DB13BC6-3F86-4C5C-87CA-EA9F1F866DDC}" presName="descendantText" presStyleLbl="alignAcc1" presStyleIdx="1" presStyleCnt="8">
        <dgm:presLayoutVars>
          <dgm:bulletEnabled val="1"/>
        </dgm:presLayoutVars>
      </dgm:prSet>
      <dgm:spPr/>
    </dgm:pt>
    <dgm:pt modelId="{7490A997-B72C-4FDE-B507-12754A64215F}" type="pres">
      <dgm:prSet presAssocID="{DFACD362-948C-4A41-B700-43CA34A933F7}" presName="sp" presStyleCnt="0"/>
      <dgm:spPr/>
    </dgm:pt>
    <dgm:pt modelId="{E1A94757-D73E-4058-A668-076A16B140B8}" type="pres">
      <dgm:prSet presAssocID="{EB00D08C-7D97-4DFF-8B86-3C144DD5C92F}" presName="composite" presStyleCnt="0"/>
      <dgm:spPr/>
    </dgm:pt>
    <dgm:pt modelId="{9278956C-0B96-4C7E-B92F-413607E5C980}" type="pres">
      <dgm:prSet presAssocID="{EB00D08C-7D97-4DFF-8B86-3C144DD5C92F}" presName="parentText" presStyleLbl="alignNode1" presStyleIdx="2" presStyleCnt="8">
        <dgm:presLayoutVars>
          <dgm:chMax val="1"/>
          <dgm:bulletEnabled val="1"/>
        </dgm:presLayoutVars>
      </dgm:prSet>
      <dgm:spPr/>
    </dgm:pt>
    <dgm:pt modelId="{DE472C80-E76F-46AE-94AD-684697294F34}" type="pres">
      <dgm:prSet presAssocID="{EB00D08C-7D97-4DFF-8B86-3C144DD5C92F}" presName="descendantText" presStyleLbl="alignAcc1" presStyleIdx="2" presStyleCnt="8">
        <dgm:presLayoutVars>
          <dgm:bulletEnabled val="1"/>
        </dgm:presLayoutVars>
      </dgm:prSet>
      <dgm:spPr/>
    </dgm:pt>
    <dgm:pt modelId="{5372B2C8-6190-423C-87AE-71569E113AA2}" type="pres">
      <dgm:prSet presAssocID="{613CF9ED-7227-4F43-975F-F70306CD84ED}" presName="sp" presStyleCnt="0"/>
      <dgm:spPr/>
    </dgm:pt>
    <dgm:pt modelId="{1932F916-0C28-4392-BD4E-98CDE1B71F26}" type="pres">
      <dgm:prSet presAssocID="{C6036F72-D26D-4563-AA67-09B2085A26DC}" presName="composite" presStyleCnt="0"/>
      <dgm:spPr/>
    </dgm:pt>
    <dgm:pt modelId="{276A7F9C-EE9D-4794-BE9E-B94772C4710D}" type="pres">
      <dgm:prSet presAssocID="{C6036F72-D26D-4563-AA67-09B2085A26DC}" presName="parentText" presStyleLbl="alignNode1" presStyleIdx="3" presStyleCnt="8">
        <dgm:presLayoutVars>
          <dgm:chMax val="1"/>
          <dgm:bulletEnabled val="1"/>
        </dgm:presLayoutVars>
      </dgm:prSet>
      <dgm:spPr/>
    </dgm:pt>
    <dgm:pt modelId="{088B5C4C-ADE1-4C32-9F7A-105FBDDEEA47}" type="pres">
      <dgm:prSet presAssocID="{C6036F72-D26D-4563-AA67-09B2085A26DC}" presName="descendantText" presStyleLbl="alignAcc1" presStyleIdx="3" presStyleCnt="8">
        <dgm:presLayoutVars>
          <dgm:bulletEnabled val="1"/>
        </dgm:presLayoutVars>
      </dgm:prSet>
      <dgm:spPr/>
    </dgm:pt>
    <dgm:pt modelId="{808F8ABF-258E-478E-848F-4088731DEA1B}" type="pres">
      <dgm:prSet presAssocID="{F572B8C0-0733-4C39-8679-FC2981C918EB}" presName="sp" presStyleCnt="0"/>
      <dgm:spPr/>
    </dgm:pt>
    <dgm:pt modelId="{47001367-AEC2-4A42-8746-0064091BBE26}" type="pres">
      <dgm:prSet presAssocID="{48710D8F-BCA2-424A-B82F-02553464BA59}" presName="composite" presStyleCnt="0"/>
      <dgm:spPr/>
    </dgm:pt>
    <dgm:pt modelId="{FA9EEEF3-133A-4902-86AB-6BF8181AD620}" type="pres">
      <dgm:prSet presAssocID="{48710D8F-BCA2-424A-B82F-02553464BA59}" presName="parentText" presStyleLbl="alignNode1" presStyleIdx="4" presStyleCnt="8">
        <dgm:presLayoutVars>
          <dgm:chMax val="1"/>
          <dgm:bulletEnabled val="1"/>
        </dgm:presLayoutVars>
      </dgm:prSet>
      <dgm:spPr/>
    </dgm:pt>
    <dgm:pt modelId="{463B56B5-2020-4376-BCB5-5DA6B98694DA}" type="pres">
      <dgm:prSet presAssocID="{48710D8F-BCA2-424A-B82F-02553464BA59}" presName="descendantText" presStyleLbl="alignAcc1" presStyleIdx="4" presStyleCnt="8">
        <dgm:presLayoutVars>
          <dgm:bulletEnabled val="1"/>
        </dgm:presLayoutVars>
      </dgm:prSet>
      <dgm:spPr/>
    </dgm:pt>
    <dgm:pt modelId="{6542BFA1-6418-4321-86C5-87330CF53D5D}" type="pres">
      <dgm:prSet presAssocID="{98C47CA9-3C74-40CD-A837-9300365968AB}" presName="sp" presStyleCnt="0"/>
      <dgm:spPr/>
    </dgm:pt>
    <dgm:pt modelId="{3325B4BF-B2B0-4020-996C-5AE1DD60DEB1}" type="pres">
      <dgm:prSet presAssocID="{2A603707-6286-45C5-A60B-10EDBEB4C9FC}" presName="composite" presStyleCnt="0"/>
      <dgm:spPr/>
    </dgm:pt>
    <dgm:pt modelId="{E8FA69FB-798F-49E3-84C0-567F150AC6E8}" type="pres">
      <dgm:prSet presAssocID="{2A603707-6286-45C5-A60B-10EDBEB4C9FC}" presName="parentText" presStyleLbl="alignNode1" presStyleIdx="5" presStyleCnt="8">
        <dgm:presLayoutVars>
          <dgm:chMax val="1"/>
          <dgm:bulletEnabled val="1"/>
        </dgm:presLayoutVars>
      </dgm:prSet>
      <dgm:spPr/>
    </dgm:pt>
    <dgm:pt modelId="{AEA3E731-1B01-489F-AD61-4F19E1601A4C}" type="pres">
      <dgm:prSet presAssocID="{2A603707-6286-45C5-A60B-10EDBEB4C9FC}" presName="descendantText" presStyleLbl="alignAcc1" presStyleIdx="5" presStyleCnt="8">
        <dgm:presLayoutVars>
          <dgm:bulletEnabled val="1"/>
        </dgm:presLayoutVars>
      </dgm:prSet>
      <dgm:spPr/>
    </dgm:pt>
    <dgm:pt modelId="{C4B480A4-E5C5-4359-A459-17D7969E6DBA}" type="pres">
      <dgm:prSet presAssocID="{8EEE960A-CB91-4DD5-9466-A75E6CC4D96A}" presName="sp" presStyleCnt="0"/>
      <dgm:spPr/>
    </dgm:pt>
    <dgm:pt modelId="{0B6D43B5-DF7D-4839-BEDD-24A509B2E8CD}" type="pres">
      <dgm:prSet presAssocID="{6BDAB883-2456-4CFF-A686-9BFB42C47413}" presName="composite" presStyleCnt="0"/>
      <dgm:spPr/>
    </dgm:pt>
    <dgm:pt modelId="{841B1FF4-F568-489D-B705-E9C23B734E22}" type="pres">
      <dgm:prSet presAssocID="{6BDAB883-2456-4CFF-A686-9BFB42C47413}" presName="parentText" presStyleLbl="alignNode1" presStyleIdx="6" presStyleCnt="8">
        <dgm:presLayoutVars>
          <dgm:chMax val="1"/>
          <dgm:bulletEnabled val="1"/>
        </dgm:presLayoutVars>
      </dgm:prSet>
      <dgm:spPr/>
    </dgm:pt>
    <dgm:pt modelId="{8BB97E51-2A9C-4971-9869-1B3621C9844F}" type="pres">
      <dgm:prSet presAssocID="{6BDAB883-2456-4CFF-A686-9BFB42C47413}" presName="descendantText" presStyleLbl="alignAcc1" presStyleIdx="6" presStyleCnt="8">
        <dgm:presLayoutVars>
          <dgm:bulletEnabled val="1"/>
        </dgm:presLayoutVars>
      </dgm:prSet>
      <dgm:spPr/>
    </dgm:pt>
    <dgm:pt modelId="{4987F58F-2F73-4517-877C-C06E18B05DEB}" type="pres">
      <dgm:prSet presAssocID="{44F3D49B-CE9A-451D-A462-DFF9B5A39A44}" presName="sp" presStyleCnt="0"/>
      <dgm:spPr/>
    </dgm:pt>
    <dgm:pt modelId="{D5457C6F-357E-43F7-9386-081339F3C1AF}" type="pres">
      <dgm:prSet presAssocID="{FFFA1E88-43F7-4D7C-97D4-CE87A7B2A425}" presName="composite" presStyleCnt="0"/>
      <dgm:spPr/>
    </dgm:pt>
    <dgm:pt modelId="{8303A9FD-309B-4E3B-AE1C-95B744232D5D}" type="pres">
      <dgm:prSet presAssocID="{FFFA1E88-43F7-4D7C-97D4-CE87A7B2A425}" presName="parentText" presStyleLbl="alignNode1" presStyleIdx="7" presStyleCnt="8">
        <dgm:presLayoutVars>
          <dgm:chMax val="1"/>
          <dgm:bulletEnabled val="1"/>
        </dgm:presLayoutVars>
      </dgm:prSet>
      <dgm:spPr/>
    </dgm:pt>
    <dgm:pt modelId="{537401A1-F0C9-40C9-86F8-47016E8DA364}" type="pres">
      <dgm:prSet presAssocID="{FFFA1E88-43F7-4D7C-97D4-CE87A7B2A425}" presName="descendantText" presStyleLbl="alignAcc1" presStyleIdx="7" presStyleCnt="8">
        <dgm:presLayoutVars>
          <dgm:bulletEnabled val="1"/>
        </dgm:presLayoutVars>
      </dgm:prSet>
      <dgm:spPr/>
    </dgm:pt>
  </dgm:ptLst>
  <dgm:cxnLst>
    <dgm:cxn modelId="{9714A70A-3B0D-46BF-9028-B040AC38304A}" type="presOf" srcId="{6A8019E9-C9D1-48CA-A440-CF9EAC7B7433}" destId="{AEA3E731-1B01-489F-AD61-4F19E1601A4C}" srcOrd="0" destOrd="0" presId="urn:microsoft.com/office/officeart/2005/8/layout/chevron2"/>
    <dgm:cxn modelId="{7E381B10-60CD-4B1F-897E-BE5C0A772EDE}" srcId="{6BDAB883-2456-4CFF-A686-9BFB42C47413}" destId="{97432F4B-BF6C-498D-BE1F-F5C565FB302D}" srcOrd="0" destOrd="0" parTransId="{85640DA5-FD1B-4003-BCCE-AB883960EDBE}" sibTransId="{4019973A-BA80-42C0-AF1E-91B920600BD0}"/>
    <dgm:cxn modelId="{4035F310-0EED-42FD-98BF-9605A9DD74F3}" type="presOf" srcId="{6A8FF286-E6F4-4C29-9F36-BBE4F33EF17C}" destId="{8094B6BC-F9AB-45D5-ABBC-91B799E504C9}" srcOrd="0" destOrd="0" presId="urn:microsoft.com/office/officeart/2005/8/layout/chevron2"/>
    <dgm:cxn modelId="{B1B43614-860B-4224-B906-8F48EFB96745}" srcId="{48710D8F-BCA2-424A-B82F-02553464BA59}" destId="{C6493590-AA0D-4846-A2C1-9596F5A96782}" srcOrd="0" destOrd="0" parTransId="{A0FA6738-941B-4781-84F3-2DC113A0800F}" sibTransId="{6001AAF8-7902-47B7-A6BF-35F85CEB1E07}"/>
    <dgm:cxn modelId="{C3F4AC18-ECC8-4A71-B12C-198850A17C95}" type="presOf" srcId="{C6036F72-D26D-4563-AA67-09B2085A26DC}" destId="{276A7F9C-EE9D-4794-BE9E-B94772C4710D}" srcOrd="0" destOrd="0" presId="urn:microsoft.com/office/officeart/2005/8/layout/chevron2"/>
    <dgm:cxn modelId="{FCF02B23-1418-4865-9903-48AC4CF32EB7}" srcId="{C6036F72-D26D-4563-AA67-09B2085A26DC}" destId="{D6280CD6-003D-4126-8AA8-787343A1D9EA}" srcOrd="1" destOrd="0" parTransId="{1FC26451-22DF-442C-8B9D-A451D941BBBF}" sibTransId="{197CD3AD-6115-4D5B-B978-81A6DF9F2FFE}"/>
    <dgm:cxn modelId="{A7F59123-87FD-4D3B-8DF6-CE7A0BB82D8F}" type="presOf" srcId="{89B2FD38-3780-428F-B7AF-66E69CC02144}" destId="{DE472C80-E76F-46AE-94AD-684697294F34}" srcOrd="0" destOrd="0" presId="urn:microsoft.com/office/officeart/2005/8/layout/chevron2"/>
    <dgm:cxn modelId="{534A8624-396E-45CE-AF22-497C8CA8C2FA}" type="presOf" srcId="{FFFA1E88-43F7-4D7C-97D4-CE87A7B2A425}" destId="{8303A9FD-309B-4E3B-AE1C-95B744232D5D}" srcOrd="0" destOrd="0" presId="urn:microsoft.com/office/officeart/2005/8/layout/chevron2"/>
    <dgm:cxn modelId="{CC1F6537-53C6-4558-8259-3F8E97CB8294}" srcId="{EB00D08C-7D97-4DFF-8B86-3C144DD5C92F}" destId="{C22C84BC-426A-40F8-9A7E-805745FD3C8F}" srcOrd="1" destOrd="0" parTransId="{051DE619-3EBE-44FC-8189-6524AC64C987}" sibTransId="{1B57A6D0-A111-483F-98DD-01649F06C768}"/>
    <dgm:cxn modelId="{8F42063D-B203-43B3-B52E-C4EF69CC150C}" type="presOf" srcId="{6BDAB883-2456-4CFF-A686-9BFB42C47413}" destId="{841B1FF4-F568-489D-B705-E9C23B734E22}" srcOrd="0" destOrd="0" presId="urn:microsoft.com/office/officeart/2005/8/layout/chevron2"/>
    <dgm:cxn modelId="{575C063F-9202-45C3-8C4A-D27FF15C2F55}" srcId="{EB00D08C-7D97-4DFF-8B86-3C144DD5C92F}" destId="{89B2FD38-3780-428F-B7AF-66E69CC02144}" srcOrd="0" destOrd="0" parTransId="{27B47618-77EE-4685-A602-EF5A85248ECE}" sibTransId="{2DAEB5FA-B54C-4DC4-BB89-84F17B7E140F}"/>
    <dgm:cxn modelId="{6347325E-FF8F-4E7E-9FCB-2ED2B205A974}" srcId="{6A8FF286-E6F4-4C29-9F36-BBE4F33EF17C}" destId="{6BDAB883-2456-4CFF-A686-9BFB42C47413}" srcOrd="6" destOrd="0" parTransId="{6C3FFDC4-D18C-455F-A622-781C5DF98FFC}" sibTransId="{44F3D49B-CE9A-451D-A462-DFF9B5A39A44}"/>
    <dgm:cxn modelId="{883ADD67-B3E8-41F9-9490-56AB198E42A1}" type="presOf" srcId="{97432F4B-BF6C-498D-BE1F-F5C565FB302D}" destId="{8BB97E51-2A9C-4971-9869-1B3621C9844F}" srcOrd="0" destOrd="0" presId="urn:microsoft.com/office/officeart/2005/8/layout/chevron2"/>
    <dgm:cxn modelId="{04C6B94E-12FA-4EF9-B89A-B7BD9BDE6CBA}" type="presOf" srcId="{D6280CD6-003D-4126-8AA8-787343A1D9EA}" destId="{088B5C4C-ADE1-4C32-9F7A-105FBDDEEA47}" srcOrd="0" destOrd="1" presId="urn:microsoft.com/office/officeart/2005/8/layout/chevron2"/>
    <dgm:cxn modelId="{A46F0A53-7BB9-4233-8582-C54EF0F4B2B9}" type="presOf" srcId="{C22C84BC-426A-40F8-9A7E-805745FD3C8F}" destId="{DE472C80-E76F-46AE-94AD-684697294F34}" srcOrd="0" destOrd="1" presId="urn:microsoft.com/office/officeart/2005/8/layout/chevron2"/>
    <dgm:cxn modelId="{B2F0E254-1233-4571-B350-4D1D1D44212B}" type="presOf" srcId="{EB00D08C-7D97-4DFF-8B86-3C144DD5C92F}" destId="{9278956C-0B96-4C7E-B92F-413607E5C980}" srcOrd="0" destOrd="0" presId="urn:microsoft.com/office/officeart/2005/8/layout/chevron2"/>
    <dgm:cxn modelId="{BF609D56-22DB-4F2F-8C50-EE354226378B}" type="presOf" srcId="{F642C8E6-972A-429F-B113-F1756357307D}" destId="{92E6CD6E-1C89-4954-9DB9-460C6122A6D6}" srcOrd="0" destOrd="1" presId="urn:microsoft.com/office/officeart/2005/8/layout/chevron2"/>
    <dgm:cxn modelId="{10F51579-D416-4039-BB7A-148F2D23A7EC}" type="presOf" srcId="{2A603707-6286-45C5-A60B-10EDBEB4C9FC}" destId="{E8FA69FB-798F-49E3-84C0-567F150AC6E8}" srcOrd="0" destOrd="0" presId="urn:microsoft.com/office/officeart/2005/8/layout/chevron2"/>
    <dgm:cxn modelId="{2F3EBC7E-C101-491D-9C4A-A7732607199F}" srcId="{0DB13BC6-3F86-4C5C-87CA-EA9F1F866DDC}" destId="{F82DFDED-C5A3-4C41-956F-ACA20948C75D}" srcOrd="0" destOrd="0" parTransId="{9002761A-3535-446B-B351-2B116C79F49B}" sibTransId="{AED65234-6897-42A3-8EC5-38E991071806}"/>
    <dgm:cxn modelId="{FB13FC82-3644-44A4-97DE-C75254462DA0}" type="presOf" srcId="{48710D8F-BCA2-424A-B82F-02553464BA59}" destId="{FA9EEEF3-133A-4902-86AB-6BF8181AD620}" srcOrd="0" destOrd="0" presId="urn:microsoft.com/office/officeart/2005/8/layout/chevron2"/>
    <dgm:cxn modelId="{41A70585-616A-42E9-8126-12FFC5CC1624}" srcId="{6A8FF286-E6F4-4C29-9F36-BBE4F33EF17C}" destId="{EB00D08C-7D97-4DFF-8B86-3C144DD5C92F}" srcOrd="2" destOrd="0" parTransId="{F168E1AB-FB1E-4AF8-AEB5-CB484BD7041F}" sibTransId="{613CF9ED-7227-4F43-975F-F70306CD84ED}"/>
    <dgm:cxn modelId="{6551638E-269C-4B83-935E-95C5D7067616}" srcId="{F168F8F2-59D5-451E-A9C4-8121A85BDD44}" destId="{58B1C0FD-06BD-4E98-83E9-BC63A301B613}" srcOrd="0" destOrd="0" parTransId="{214A0378-2B7B-455F-A82C-E127D03B21B6}" sibTransId="{20C94B2B-98F6-4C99-9362-6CEACBFB43D2}"/>
    <dgm:cxn modelId="{4370728F-1168-4E07-A1E0-4AFA76059DF6}" srcId="{6A8FF286-E6F4-4C29-9F36-BBE4F33EF17C}" destId="{0DB13BC6-3F86-4C5C-87CA-EA9F1F866DDC}" srcOrd="1" destOrd="0" parTransId="{AF920F7E-B3BC-4D64-9191-5C518B0DC47A}" sibTransId="{DFACD362-948C-4A41-B700-43CA34A933F7}"/>
    <dgm:cxn modelId="{FA748E9C-3424-4C27-BDBC-77F24934EC51}" type="presOf" srcId="{F168F8F2-59D5-451E-A9C4-8121A85BDD44}" destId="{6FE9272F-55B3-465D-B8A4-70F4F7E2A932}" srcOrd="0" destOrd="0" presId="urn:microsoft.com/office/officeart/2005/8/layout/chevron2"/>
    <dgm:cxn modelId="{7CC340AA-1732-4FD6-AA6D-6C3284042358}" srcId="{2A603707-6286-45C5-A60B-10EDBEB4C9FC}" destId="{6A8019E9-C9D1-48CA-A440-CF9EAC7B7433}" srcOrd="0" destOrd="0" parTransId="{94EB7DBA-C974-4E75-8DEA-E356B860E8FB}" sibTransId="{CE51FF2E-8034-4CA8-AAC0-579D4F7B2721}"/>
    <dgm:cxn modelId="{7CE127AF-2751-4E05-9AED-2B33ADF21A33}" srcId="{C6036F72-D26D-4563-AA67-09B2085A26DC}" destId="{1B9E4C25-6D93-46D5-B317-5FB5A71BAAAC}" srcOrd="0" destOrd="0" parTransId="{A660E879-A608-46CF-B730-853BD292480E}" sibTransId="{FBA8D57B-8C44-4EEA-B663-732B85045C42}"/>
    <dgm:cxn modelId="{265BDAAF-4F9D-4EEE-BE29-01FA44DEAEE8}" type="presOf" srcId="{1B9E4C25-6D93-46D5-B317-5FB5A71BAAAC}" destId="{088B5C4C-ADE1-4C32-9F7A-105FBDDEEA47}" srcOrd="0" destOrd="0" presId="urn:microsoft.com/office/officeart/2005/8/layout/chevron2"/>
    <dgm:cxn modelId="{B4D72CB9-A259-488E-960E-745F8ED58F7B}" type="presOf" srcId="{B8D3FBAD-EA52-4AD2-959B-B9F7F7CFBABD}" destId="{8BB97E51-2A9C-4971-9869-1B3621C9844F}" srcOrd="0" destOrd="1" presId="urn:microsoft.com/office/officeart/2005/8/layout/chevron2"/>
    <dgm:cxn modelId="{7F4A03C3-C8D7-492A-AB53-56F2D383523C}" srcId="{FFFA1E88-43F7-4D7C-97D4-CE87A7B2A425}" destId="{2B3ED0B9-D633-4FD6-A229-17753CFD488C}" srcOrd="0" destOrd="0" parTransId="{E37A9986-1C0D-4043-ACE7-EB09C756224D}" sibTransId="{4E3CA659-2F11-4333-952C-4467222EE188}"/>
    <dgm:cxn modelId="{B46D2DC5-2A56-43FE-AB13-D42270C4A0F3}" srcId="{48710D8F-BCA2-424A-B82F-02553464BA59}" destId="{C0AB0241-EFB1-46FA-935B-F9777B69179A}" srcOrd="1" destOrd="0" parTransId="{0CD488E1-566A-47B5-A939-A2D01786A63E}" sibTransId="{A71F71FB-EF68-4350-AE4B-8CEA64FED734}"/>
    <dgm:cxn modelId="{011E50C7-D349-4D38-A7D1-56440CA4A452}" type="presOf" srcId="{2B3ED0B9-D633-4FD6-A229-17753CFD488C}" destId="{537401A1-F0C9-40C9-86F8-47016E8DA364}" srcOrd="0" destOrd="0" presId="urn:microsoft.com/office/officeart/2005/8/layout/chevron2"/>
    <dgm:cxn modelId="{73828DD1-9888-4B53-9F47-D5B509AB9C45}" srcId="{0DB13BC6-3F86-4C5C-87CA-EA9F1F866DDC}" destId="{F642C8E6-972A-429F-B113-F1756357307D}" srcOrd="1" destOrd="0" parTransId="{6C430D5B-E46C-4839-AB9A-971947093727}" sibTransId="{67701608-8F6A-4DB4-A274-723808DF53B0}"/>
    <dgm:cxn modelId="{23A8ADD8-3B35-4A3C-A9B8-A5164BF94A3B}" type="presOf" srcId="{0DB13BC6-3F86-4C5C-87CA-EA9F1F866DDC}" destId="{5ACFE762-BE8E-42EA-B1CF-AAB21C5EE2FA}" srcOrd="0" destOrd="0" presId="urn:microsoft.com/office/officeart/2005/8/layout/chevron2"/>
    <dgm:cxn modelId="{39319CD9-9D0E-44A6-A80F-DF929D465E08}" srcId="{6A8FF286-E6F4-4C29-9F36-BBE4F33EF17C}" destId="{48710D8F-BCA2-424A-B82F-02553464BA59}" srcOrd="4" destOrd="0" parTransId="{594D27EE-0D54-49D4-8EF5-26BB0390EE69}" sibTransId="{98C47CA9-3C74-40CD-A837-9300365968AB}"/>
    <dgm:cxn modelId="{54ECD6D9-6337-4EEB-8A0F-68D409B38602}" srcId="{6BDAB883-2456-4CFF-A686-9BFB42C47413}" destId="{B8D3FBAD-EA52-4AD2-959B-B9F7F7CFBABD}" srcOrd="1" destOrd="0" parTransId="{A30DA343-12B4-4E75-AEE2-E68359FF6BD8}" sibTransId="{1005DA63-5AAC-4204-B6C3-81129C79DED9}"/>
    <dgm:cxn modelId="{1ECD79E7-227A-41E6-A001-94F8FEBE921F}" srcId="{6A8FF286-E6F4-4C29-9F36-BBE4F33EF17C}" destId="{C6036F72-D26D-4563-AA67-09B2085A26DC}" srcOrd="3" destOrd="0" parTransId="{7DC8ABA5-ED1A-4472-BD86-C678BFC78EB1}" sibTransId="{F572B8C0-0733-4C39-8679-FC2981C918EB}"/>
    <dgm:cxn modelId="{05BADBED-1550-401A-8CBC-52D804A7A89E}" type="presOf" srcId="{C6493590-AA0D-4846-A2C1-9596F5A96782}" destId="{463B56B5-2020-4376-BCB5-5DA6B98694DA}" srcOrd="0" destOrd="0" presId="urn:microsoft.com/office/officeart/2005/8/layout/chevron2"/>
    <dgm:cxn modelId="{936059F2-C459-45E0-87E4-5C7902A28AB7}" srcId="{6A8FF286-E6F4-4C29-9F36-BBE4F33EF17C}" destId="{FFFA1E88-43F7-4D7C-97D4-CE87A7B2A425}" srcOrd="7" destOrd="0" parTransId="{6C84FFD1-8188-4632-BD9A-DA10F6EA0EB6}" sibTransId="{60D9F55B-69AF-4A17-A469-408DEC22A8B7}"/>
    <dgm:cxn modelId="{AAFA34F3-E827-4533-A122-B5E675FA9771}" srcId="{6A8FF286-E6F4-4C29-9F36-BBE4F33EF17C}" destId="{2A603707-6286-45C5-A60B-10EDBEB4C9FC}" srcOrd="5" destOrd="0" parTransId="{9C1FA521-6745-4EBA-A78A-1F80A4D6231D}" sibTransId="{8EEE960A-CB91-4DD5-9466-A75E6CC4D96A}"/>
    <dgm:cxn modelId="{312BB1F5-E7E2-4C32-A57A-399CD070198D}" srcId="{6A8FF286-E6F4-4C29-9F36-BBE4F33EF17C}" destId="{F168F8F2-59D5-451E-A9C4-8121A85BDD44}" srcOrd="0" destOrd="0" parTransId="{B1D9AD59-73A5-4A68-A3F4-10CF27747AD7}" sibTransId="{FB56F4D6-7491-4E93-A0C7-025EAA97C08C}"/>
    <dgm:cxn modelId="{6AA83CF8-44BD-42BB-B04E-D962CAC267D1}" type="presOf" srcId="{58B1C0FD-06BD-4E98-83E9-BC63A301B613}" destId="{CE2CB757-C5B0-4AEA-A6BB-3D3A0D841DCC}" srcOrd="0" destOrd="0" presId="urn:microsoft.com/office/officeart/2005/8/layout/chevron2"/>
    <dgm:cxn modelId="{5F8B38FD-3B09-48CD-83BC-BFF389E534F6}" type="presOf" srcId="{F82DFDED-C5A3-4C41-956F-ACA20948C75D}" destId="{92E6CD6E-1C89-4954-9DB9-460C6122A6D6}" srcOrd="0" destOrd="0" presId="urn:microsoft.com/office/officeart/2005/8/layout/chevron2"/>
    <dgm:cxn modelId="{A2233EFD-F2D2-492D-9FE4-6277D73F9CAE}" type="presOf" srcId="{C0AB0241-EFB1-46FA-935B-F9777B69179A}" destId="{463B56B5-2020-4376-BCB5-5DA6B98694DA}" srcOrd="0" destOrd="1" presId="urn:microsoft.com/office/officeart/2005/8/layout/chevron2"/>
    <dgm:cxn modelId="{B8083AFD-C568-4D1E-9FE9-046D8D3B57C9}" type="presParOf" srcId="{8094B6BC-F9AB-45D5-ABBC-91B799E504C9}" destId="{121DB62B-C2EF-49E2-A2EE-ACED433C404F}" srcOrd="0" destOrd="0" presId="urn:microsoft.com/office/officeart/2005/8/layout/chevron2"/>
    <dgm:cxn modelId="{C5BF6953-7002-46AA-BB3E-464D72A022B7}" type="presParOf" srcId="{121DB62B-C2EF-49E2-A2EE-ACED433C404F}" destId="{6FE9272F-55B3-465D-B8A4-70F4F7E2A932}" srcOrd="0" destOrd="0" presId="urn:microsoft.com/office/officeart/2005/8/layout/chevron2"/>
    <dgm:cxn modelId="{7688D2E0-3594-4B01-B7B4-8F4A2138FCE2}" type="presParOf" srcId="{121DB62B-C2EF-49E2-A2EE-ACED433C404F}" destId="{CE2CB757-C5B0-4AEA-A6BB-3D3A0D841DCC}" srcOrd="1" destOrd="0" presId="urn:microsoft.com/office/officeart/2005/8/layout/chevron2"/>
    <dgm:cxn modelId="{BCBD47E2-21C6-4176-9667-D4BFF0A45047}" type="presParOf" srcId="{8094B6BC-F9AB-45D5-ABBC-91B799E504C9}" destId="{F012D156-0DC5-4E64-A482-DD95958EF8D8}" srcOrd="1" destOrd="0" presId="urn:microsoft.com/office/officeart/2005/8/layout/chevron2"/>
    <dgm:cxn modelId="{28B1CE76-D012-4F86-BC70-3FB55F15BC0C}" type="presParOf" srcId="{8094B6BC-F9AB-45D5-ABBC-91B799E504C9}" destId="{5EA408FB-D716-4F9C-BA63-83C8D9C30143}" srcOrd="2" destOrd="0" presId="urn:microsoft.com/office/officeart/2005/8/layout/chevron2"/>
    <dgm:cxn modelId="{04C53F45-072B-4415-BB54-943B3235715A}" type="presParOf" srcId="{5EA408FB-D716-4F9C-BA63-83C8D9C30143}" destId="{5ACFE762-BE8E-42EA-B1CF-AAB21C5EE2FA}" srcOrd="0" destOrd="0" presId="urn:microsoft.com/office/officeart/2005/8/layout/chevron2"/>
    <dgm:cxn modelId="{F488A97D-3C4C-4B1E-BB73-FEB2FA1D149C}" type="presParOf" srcId="{5EA408FB-D716-4F9C-BA63-83C8D9C30143}" destId="{92E6CD6E-1C89-4954-9DB9-460C6122A6D6}" srcOrd="1" destOrd="0" presId="urn:microsoft.com/office/officeart/2005/8/layout/chevron2"/>
    <dgm:cxn modelId="{86CE7A46-D2D3-4EF2-A85B-F9A1623EB54F}" type="presParOf" srcId="{8094B6BC-F9AB-45D5-ABBC-91B799E504C9}" destId="{7490A997-B72C-4FDE-B507-12754A64215F}" srcOrd="3" destOrd="0" presId="urn:microsoft.com/office/officeart/2005/8/layout/chevron2"/>
    <dgm:cxn modelId="{A2031E85-B029-4AC3-84A5-F2143FEB59EF}" type="presParOf" srcId="{8094B6BC-F9AB-45D5-ABBC-91B799E504C9}" destId="{E1A94757-D73E-4058-A668-076A16B140B8}" srcOrd="4" destOrd="0" presId="urn:microsoft.com/office/officeart/2005/8/layout/chevron2"/>
    <dgm:cxn modelId="{DCF58045-28A5-41A7-9A19-1B9130D8CF98}" type="presParOf" srcId="{E1A94757-D73E-4058-A668-076A16B140B8}" destId="{9278956C-0B96-4C7E-B92F-413607E5C980}" srcOrd="0" destOrd="0" presId="urn:microsoft.com/office/officeart/2005/8/layout/chevron2"/>
    <dgm:cxn modelId="{97FA0B3E-881C-4D83-BAC6-E3F75BCB9748}" type="presParOf" srcId="{E1A94757-D73E-4058-A668-076A16B140B8}" destId="{DE472C80-E76F-46AE-94AD-684697294F34}" srcOrd="1" destOrd="0" presId="urn:microsoft.com/office/officeart/2005/8/layout/chevron2"/>
    <dgm:cxn modelId="{1F7353EF-0008-4F65-8491-DD947AB31690}" type="presParOf" srcId="{8094B6BC-F9AB-45D5-ABBC-91B799E504C9}" destId="{5372B2C8-6190-423C-87AE-71569E113AA2}" srcOrd="5" destOrd="0" presId="urn:microsoft.com/office/officeart/2005/8/layout/chevron2"/>
    <dgm:cxn modelId="{EEC30AE8-F159-41F8-921E-653CD5843426}" type="presParOf" srcId="{8094B6BC-F9AB-45D5-ABBC-91B799E504C9}" destId="{1932F916-0C28-4392-BD4E-98CDE1B71F26}" srcOrd="6" destOrd="0" presId="urn:microsoft.com/office/officeart/2005/8/layout/chevron2"/>
    <dgm:cxn modelId="{50213D34-0F26-4F77-BBBD-1D280576CCEE}" type="presParOf" srcId="{1932F916-0C28-4392-BD4E-98CDE1B71F26}" destId="{276A7F9C-EE9D-4794-BE9E-B94772C4710D}" srcOrd="0" destOrd="0" presId="urn:microsoft.com/office/officeart/2005/8/layout/chevron2"/>
    <dgm:cxn modelId="{90D147E6-A47B-4385-956A-45F785651044}" type="presParOf" srcId="{1932F916-0C28-4392-BD4E-98CDE1B71F26}" destId="{088B5C4C-ADE1-4C32-9F7A-105FBDDEEA47}" srcOrd="1" destOrd="0" presId="urn:microsoft.com/office/officeart/2005/8/layout/chevron2"/>
    <dgm:cxn modelId="{D9D292AF-CBF6-44FD-BE51-DE8E992F5DC3}" type="presParOf" srcId="{8094B6BC-F9AB-45D5-ABBC-91B799E504C9}" destId="{808F8ABF-258E-478E-848F-4088731DEA1B}" srcOrd="7" destOrd="0" presId="urn:microsoft.com/office/officeart/2005/8/layout/chevron2"/>
    <dgm:cxn modelId="{2CDF37AE-9DC2-4E47-9142-F20BB10BE8D1}" type="presParOf" srcId="{8094B6BC-F9AB-45D5-ABBC-91B799E504C9}" destId="{47001367-AEC2-4A42-8746-0064091BBE26}" srcOrd="8" destOrd="0" presId="urn:microsoft.com/office/officeart/2005/8/layout/chevron2"/>
    <dgm:cxn modelId="{BF7D9552-C5F1-42B1-9F69-906B57D89DC9}" type="presParOf" srcId="{47001367-AEC2-4A42-8746-0064091BBE26}" destId="{FA9EEEF3-133A-4902-86AB-6BF8181AD620}" srcOrd="0" destOrd="0" presId="urn:microsoft.com/office/officeart/2005/8/layout/chevron2"/>
    <dgm:cxn modelId="{98754558-A001-4991-9690-7FAA8F50FD68}" type="presParOf" srcId="{47001367-AEC2-4A42-8746-0064091BBE26}" destId="{463B56B5-2020-4376-BCB5-5DA6B98694DA}" srcOrd="1" destOrd="0" presId="urn:microsoft.com/office/officeart/2005/8/layout/chevron2"/>
    <dgm:cxn modelId="{FD1DFE34-DA96-452F-AF6C-E9F55A3EC9CC}" type="presParOf" srcId="{8094B6BC-F9AB-45D5-ABBC-91B799E504C9}" destId="{6542BFA1-6418-4321-86C5-87330CF53D5D}" srcOrd="9" destOrd="0" presId="urn:microsoft.com/office/officeart/2005/8/layout/chevron2"/>
    <dgm:cxn modelId="{61F3BA7F-B46B-4890-8D88-67F87E5E4BF4}" type="presParOf" srcId="{8094B6BC-F9AB-45D5-ABBC-91B799E504C9}" destId="{3325B4BF-B2B0-4020-996C-5AE1DD60DEB1}" srcOrd="10" destOrd="0" presId="urn:microsoft.com/office/officeart/2005/8/layout/chevron2"/>
    <dgm:cxn modelId="{A1FBF3CC-F8B5-4978-ACE4-3567E89C65EF}" type="presParOf" srcId="{3325B4BF-B2B0-4020-996C-5AE1DD60DEB1}" destId="{E8FA69FB-798F-49E3-84C0-567F150AC6E8}" srcOrd="0" destOrd="0" presId="urn:microsoft.com/office/officeart/2005/8/layout/chevron2"/>
    <dgm:cxn modelId="{7366AD1C-A9AA-422A-8684-C2DA576BEB26}" type="presParOf" srcId="{3325B4BF-B2B0-4020-996C-5AE1DD60DEB1}" destId="{AEA3E731-1B01-489F-AD61-4F19E1601A4C}" srcOrd="1" destOrd="0" presId="urn:microsoft.com/office/officeart/2005/8/layout/chevron2"/>
    <dgm:cxn modelId="{EB8A18AA-E511-4433-9621-95FB67828E8B}" type="presParOf" srcId="{8094B6BC-F9AB-45D5-ABBC-91B799E504C9}" destId="{C4B480A4-E5C5-4359-A459-17D7969E6DBA}" srcOrd="11" destOrd="0" presId="urn:microsoft.com/office/officeart/2005/8/layout/chevron2"/>
    <dgm:cxn modelId="{86EF448D-1588-4A4D-9D8D-BA070288C3B8}" type="presParOf" srcId="{8094B6BC-F9AB-45D5-ABBC-91B799E504C9}" destId="{0B6D43B5-DF7D-4839-BEDD-24A509B2E8CD}" srcOrd="12" destOrd="0" presId="urn:microsoft.com/office/officeart/2005/8/layout/chevron2"/>
    <dgm:cxn modelId="{A6332705-0243-41A4-994C-6A2769DEFA2C}" type="presParOf" srcId="{0B6D43B5-DF7D-4839-BEDD-24A509B2E8CD}" destId="{841B1FF4-F568-489D-B705-E9C23B734E22}" srcOrd="0" destOrd="0" presId="urn:microsoft.com/office/officeart/2005/8/layout/chevron2"/>
    <dgm:cxn modelId="{328D9917-A0C6-49BA-A93D-7EA84B5FF52C}" type="presParOf" srcId="{0B6D43B5-DF7D-4839-BEDD-24A509B2E8CD}" destId="{8BB97E51-2A9C-4971-9869-1B3621C9844F}" srcOrd="1" destOrd="0" presId="urn:microsoft.com/office/officeart/2005/8/layout/chevron2"/>
    <dgm:cxn modelId="{76BBFB40-E5A0-4E18-BACC-578204CE97A0}" type="presParOf" srcId="{8094B6BC-F9AB-45D5-ABBC-91B799E504C9}" destId="{4987F58F-2F73-4517-877C-C06E18B05DEB}" srcOrd="13" destOrd="0" presId="urn:microsoft.com/office/officeart/2005/8/layout/chevron2"/>
    <dgm:cxn modelId="{797E1C29-C2CB-4D99-8545-2611E610F113}" type="presParOf" srcId="{8094B6BC-F9AB-45D5-ABBC-91B799E504C9}" destId="{D5457C6F-357E-43F7-9386-081339F3C1AF}" srcOrd="14" destOrd="0" presId="urn:microsoft.com/office/officeart/2005/8/layout/chevron2"/>
    <dgm:cxn modelId="{12E785DC-1BB6-4D26-AF95-8C536E94E8D2}" type="presParOf" srcId="{D5457C6F-357E-43F7-9386-081339F3C1AF}" destId="{8303A9FD-309B-4E3B-AE1C-95B744232D5D}" srcOrd="0" destOrd="0" presId="urn:microsoft.com/office/officeart/2005/8/layout/chevron2"/>
    <dgm:cxn modelId="{B2C099C0-1853-49C7-BEC8-4D96D0972F00}" type="presParOf" srcId="{D5457C6F-357E-43F7-9386-081339F3C1AF}" destId="{537401A1-F0C9-40C9-86F8-47016E8DA364}"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826F222-7298-4688-BBB5-AE9723CC12EC}" type="doc">
      <dgm:prSet loTypeId="urn:microsoft.com/office/officeart/2005/8/layout/default" loCatId="list" qsTypeId="urn:microsoft.com/office/officeart/2005/8/quickstyle/simple1" qsCatId="simple" csTypeId="urn:microsoft.com/office/officeart/2005/8/colors/colorful1" csCatId="colorful" phldr="1"/>
      <dgm:spPr/>
      <dgm:t>
        <a:bodyPr/>
        <a:lstStyle/>
        <a:p>
          <a:endParaRPr lang="en-US"/>
        </a:p>
      </dgm:t>
    </dgm:pt>
    <dgm:pt modelId="{82D2459C-D83C-4C7C-9974-EEF12743A3D7}">
      <dgm:prSet custT="1"/>
      <dgm:spPr/>
      <dgm:t>
        <a:bodyPr/>
        <a:lstStyle/>
        <a:p>
          <a:r>
            <a:rPr lang="en-GB" sz="1600" dirty="0"/>
            <a:t>Stalking &amp; harassment – is a serious control issue.</a:t>
          </a:r>
          <a:endParaRPr lang="en-US" sz="1600" dirty="0"/>
        </a:p>
      </dgm:t>
    </dgm:pt>
    <dgm:pt modelId="{3649EC2F-D75C-4C6D-B1C7-519D0A5F1299}" type="parTrans" cxnId="{22BD1DCA-DA38-4A93-BF56-E2CCB86D28EB}">
      <dgm:prSet/>
      <dgm:spPr/>
      <dgm:t>
        <a:bodyPr/>
        <a:lstStyle/>
        <a:p>
          <a:endParaRPr lang="en-US"/>
        </a:p>
      </dgm:t>
    </dgm:pt>
    <dgm:pt modelId="{4FAEA34D-9BA5-4AB1-A1B1-0A06D1418C5A}" type="sibTrans" cxnId="{22BD1DCA-DA38-4A93-BF56-E2CCB86D28EB}">
      <dgm:prSet/>
      <dgm:spPr/>
      <dgm:t>
        <a:bodyPr/>
        <a:lstStyle/>
        <a:p>
          <a:endParaRPr lang="en-US"/>
        </a:p>
      </dgm:t>
    </dgm:pt>
    <dgm:pt modelId="{D9A19035-78D6-4C8B-B379-377473663DC8}">
      <dgm:prSet custT="1"/>
      <dgm:spPr/>
      <dgm:t>
        <a:bodyPr/>
        <a:lstStyle/>
        <a:p>
          <a:r>
            <a:rPr lang="en-GB" sz="1600" b="0" dirty="0"/>
            <a:t>Separation – one of the biggest risk factors. Often a trigger for escalation </a:t>
          </a:r>
          <a:endParaRPr lang="en-US" sz="1600" b="0" dirty="0"/>
        </a:p>
      </dgm:t>
    </dgm:pt>
    <dgm:pt modelId="{A4BC88A3-FCD8-43A5-98F7-DFBF8E3F7C4F}" type="parTrans" cxnId="{CB2F44DB-10DA-48B9-B1B6-D7937C69C470}">
      <dgm:prSet/>
      <dgm:spPr/>
      <dgm:t>
        <a:bodyPr/>
        <a:lstStyle/>
        <a:p>
          <a:endParaRPr lang="en-US"/>
        </a:p>
      </dgm:t>
    </dgm:pt>
    <dgm:pt modelId="{D117BD5F-0EF6-459F-8CE0-B639CC8CF9BB}" type="sibTrans" cxnId="{CB2F44DB-10DA-48B9-B1B6-D7937C69C470}">
      <dgm:prSet/>
      <dgm:spPr/>
      <dgm:t>
        <a:bodyPr/>
        <a:lstStyle/>
        <a:p>
          <a:endParaRPr lang="en-US"/>
        </a:p>
      </dgm:t>
    </dgm:pt>
    <dgm:pt modelId="{7E6F5301-1440-4C0F-8A37-365BAD2CBC9B}">
      <dgm:prSet custT="1"/>
      <dgm:spPr/>
      <dgm:t>
        <a:bodyPr/>
        <a:lstStyle/>
        <a:p>
          <a:r>
            <a:rPr lang="en-GB" sz="1600" dirty="0"/>
            <a:t>Pregnancy – around 30% of DA </a:t>
          </a:r>
          <a:r>
            <a:rPr lang="en-GB" sz="1600" b="1" dirty="0"/>
            <a:t>becomes more visible</a:t>
          </a:r>
          <a:r>
            <a:rPr lang="en-GB" sz="1600" dirty="0"/>
            <a:t> or starts.</a:t>
          </a:r>
          <a:endParaRPr lang="en-US" sz="1600" dirty="0"/>
        </a:p>
      </dgm:t>
    </dgm:pt>
    <dgm:pt modelId="{B36AD432-05C0-42B1-A4BA-7D813900DC0D}" type="parTrans" cxnId="{A85AB756-913F-4132-82CC-A0AEEA209F2A}">
      <dgm:prSet/>
      <dgm:spPr/>
      <dgm:t>
        <a:bodyPr/>
        <a:lstStyle/>
        <a:p>
          <a:endParaRPr lang="en-US"/>
        </a:p>
      </dgm:t>
    </dgm:pt>
    <dgm:pt modelId="{F8136BA7-EA39-490C-8BF6-23F397EC966A}" type="sibTrans" cxnId="{A85AB756-913F-4132-82CC-A0AEEA209F2A}">
      <dgm:prSet/>
      <dgm:spPr/>
      <dgm:t>
        <a:bodyPr/>
        <a:lstStyle/>
        <a:p>
          <a:endParaRPr lang="en-US"/>
        </a:p>
      </dgm:t>
    </dgm:pt>
    <dgm:pt modelId="{4B2391F4-12F3-4F1B-B17E-219ACF7025BC}">
      <dgm:prSet custT="1"/>
      <dgm:spPr/>
      <dgm:t>
        <a:bodyPr/>
        <a:lstStyle/>
        <a:p>
          <a:r>
            <a:rPr lang="en-GB" sz="1600" b="0" dirty="0"/>
            <a:t>NFS –  Strangulation is 2</a:t>
          </a:r>
          <a:r>
            <a:rPr lang="en-GB" sz="1600" b="0" baseline="30000" dirty="0"/>
            <a:t>nd</a:t>
          </a:r>
          <a:r>
            <a:rPr lang="en-GB" sz="1600" b="0" dirty="0"/>
            <a:t> most common cause of DA deaths.</a:t>
          </a:r>
          <a:endParaRPr lang="en-US" sz="1600" b="0" dirty="0"/>
        </a:p>
      </dgm:t>
    </dgm:pt>
    <dgm:pt modelId="{FF7645D9-C650-4159-943C-B524DEBECAEA}" type="parTrans" cxnId="{24178EB4-8861-421D-A94C-189C9D18262A}">
      <dgm:prSet/>
      <dgm:spPr/>
      <dgm:t>
        <a:bodyPr/>
        <a:lstStyle/>
        <a:p>
          <a:endParaRPr lang="en-US"/>
        </a:p>
      </dgm:t>
    </dgm:pt>
    <dgm:pt modelId="{1120E73F-4DCF-42D8-B18F-7E3E79BBF67A}" type="sibTrans" cxnId="{24178EB4-8861-421D-A94C-189C9D18262A}">
      <dgm:prSet/>
      <dgm:spPr/>
      <dgm:t>
        <a:bodyPr/>
        <a:lstStyle/>
        <a:p>
          <a:endParaRPr lang="en-US"/>
        </a:p>
      </dgm:t>
    </dgm:pt>
    <dgm:pt modelId="{60BEFB39-E1D4-4DAB-A96D-797C0A918CF3}">
      <dgm:prSet custT="1"/>
      <dgm:spPr/>
      <dgm:t>
        <a:bodyPr/>
        <a:lstStyle/>
        <a:p>
          <a:r>
            <a:rPr lang="en-GB" sz="1600" dirty="0"/>
            <a:t>Honour Based/Forced Marriage – usually means multiple perpetrators.</a:t>
          </a:r>
          <a:endParaRPr lang="en-US" sz="1600" dirty="0"/>
        </a:p>
      </dgm:t>
    </dgm:pt>
    <dgm:pt modelId="{D8BA78C6-D1B2-4070-BFA5-D86B4F8BC0F8}" type="parTrans" cxnId="{F4878320-F2D5-4659-9E94-50A9C192F4F2}">
      <dgm:prSet/>
      <dgm:spPr/>
      <dgm:t>
        <a:bodyPr/>
        <a:lstStyle/>
        <a:p>
          <a:endParaRPr lang="en-US"/>
        </a:p>
      </dgm:t>
    </dgm:pt>
    <dgm:pt modelId="{814109F4-0C12-4059-8885-03FADD3C54A3}" type="sibTrans" cxnId="{F4878320-F2D5-4659-9E94-50A9C192F4F2}">
      <dgm:prSet/>
      <dgm:spPr/>
      <dgm:t>
        <a:bodyPr/>
        <a:lstStyle/>
        <a:p>
          <a:endParaRPr lang="en-US"/>
        </a:p>
      </dgm:t>
    </dgm:pt>
    <dgm:pt modelId="{338101DC-18B0-4347-AE9D-187F827B0DAC}">
      <dgm:prSet custT="1"/>
      <dgm:spPr/>
      <dgm:t>
        <a:bodyPr/>
        <a:lstStyle/>
        <a:p>
          <a:r>
            <a:rPr lang="en-GB" sz="1600" dirty="0"/>
            <a:t>Threats to kill/suicide.</a:t>
          </a:r>
          <a:endParaRPr lang="en-US" sz="1600" dirty="0"/>
        </a:p>
      </dgm:t>
    </dgm:pt>
    <dgm:pt modelId="{EFE6612B-D86C-48E1-9F6B-D9743E2A34C4}" type="parTrans" cxnId="{94781CFA-CD19-4500-88FA-170EDE292487}">
      <dgm:prSet/>
      <dgm:spPr/>
      <dgm:t>
        <a:bodyPr/>
        <a:lstStyle/>
        <a:p>
          <a:endParaRPr lang="en-US"/>
        </a:p>
      </dgm:t>
    </dgm:pt>
    <dgm:pt modelId="{C4AF2799-B6A7-49C9-9740-2FEDF5C65271}" type="sibTrans" cxnId="{94781CFA-CD19-4500-88FA-170EDE292487}">
      <dgm:prSet/>
      <dgm:spPr/>
      <dgm:t>
        <a:bodyPr/>
        <a:lstStyle/>
        <a:p>
          <a:endParaRPr lang="en-US"/>
        </a:p>
      </dgm:t>
    </dgm:pt>
    <dgm:pt modelId="{DABC4F24-807C-44FF-B2C5-914530385DBF}">
      <dgm:prSet custT="1"/>
      <dgm:spPr/>
      <dgm:t>
        <a:bodyPr/>
        <a:lstStyle/>
        <a:p>
          <a:r>
            <a:rPr lang="en-GB" sz="1600" dirty="0"/>
            <a:t>Perpetrator’s propensity for violence is a reliable predictor of future violence</a:t>
          </a:r>
          <a:endParaRPr lang="en-US" sz="1600" dirty="0"/>
        </a:p>
      </dgm:t>
    </dgm:pt>
    <dgm:pt modelId="{09C767B6-313D-4627-8356-FAAEA01062C8}" type="parTrans" cxnId="{75EE8BA4-1CB2-4B55-B8DB-8C353BF8B11C}">
      <dgm:prSet/>
      <dgm:spPr/>
      <dgm:t>
        <a:bodyPr/>
        <a:lstStyle/>
        <a:p>
          <a:endParaRPr lang="en-US"/>
        </a:p>
      </dgm:t>
    </dgm:pt>
    <dgm:pt modelId="{9E340107-EFE0-49E4-8F70-2F6E4BC14599}" type="sibTrans" cxnId="{75EE8BA4-1CB2-4B55-B8DB-8C353BF8B11C}">
      <dgm:prSet/>
      <dgm:spPr/>
      <dgm:t>
        <a:bodyPr/>
        <a:lstStyle/>
        <a:p>
          <a:endParaRPr lang="en-US"/>
        </a:p>
      </dgm:t>
    </dgm:pt>
    <dgm:pt modelId="{F0BA1DF9-53FA-4FD9-8075-F354BE6EB4F3}">
      <dgm:prSet custT="1"/>
      <dgm:spPr/>
      <dgm:t>
        <a:bodyPr/>
        <a:lstStyle/>
        <a:p>
          <a:r>
            <a:rPr lang="en-GB" sz="1600" dirty="0"/>
            <a:t>Perpetrator’s disregard for law.</a:t>
          </a:r>
          <a:endParaRPr lang="en-US" sz="1600" dirty="0"/>
        </a:p>
      </dgm:t>
    </dgm:pt>
    <dgm:pt modelId="{D9DADC06-E6A7-44AF-B36D-4B532CF247FE}" type="parTrans" cxnId="{2454ADC1-C6D9-44F6-BF63-7C37629E3AD1}">
      <dgm:prSet/>
      <dgm:spPr/>
      <dgm:t>
        <a:bodyPr/>
        <a:lstStyle/>
        <a:p>
          <a:endParaRPr lang="en-US"/>
        </a:p>
      </dgm:t>
    </dgm:pt>
    <dgm:pt modelId="{71BEDDE1-CB12-487D-AF14-D6FE0338837E}" type="sibTrans" cxnId="{2454ADC1-C6D9-44F6-BF63-7C37629E3AD1}">
      <dgm:prSet/>
      <dgm:spPr/>
      <dgm:t>
        <a:bodyPr/>
        <a:lstStyle/>
        <a:p>
          <a:endParaRPr lang="en-US"/>
        </a:p>
      </dgm:t>
    </dgm:pt>
    <dgm:pt modelId="{ACEA734D-CC4E-4B32-8D17-8F183DD2ED20}">
      <dgm:prSet custT="1"/>
      <dgm:spPr/>
      <dgm:t>
        <a:bodyPr/>
        <a:lstStyle/>
        <a:p>
          <a:r>
            <a:rPr lang="en-GB" sz="1600" dirty="0"/>
            <a:t>Use/access to weapons – increase in deaths due to knife wounds.</a:t>
          </a:r>
          <a:endParaRPr lang="en-US" sz="1600" dirty="0"/>
        </a:p>
      </dgm:t>
    </dgm:pt>
    <dgm:pt modelId="{6B4E2CBB-B8AB-43DF-99E6-381A45B12377}" type="parTrans" cxnId="{64CA8197-1DB8-48AB-8D0F-F60E0A9EF889}">
      <dgm:prSet/>
      <dgm:spPr/>
      <dgm:t>
        <a:bodyPr/>
        <a:lstStyle/>
        <a:p>
          <a:endParaRPr lang="en-US"/>
        </a:p>
      </dgm:t>
    </dgm:pt>
    <dgm:pt modelId="{522414A4-BA73-42E4-AF3D-94F5F17A0AFD}" type="sibTrans" cxnId="{64CA8197-1DB8-48AB-8D0F-F60E0A9EF889}">
      <dgm:prSet/>
      <dgm:spPr/>
      <dgm:t>
        <a:bodyPr/>
        <a:lstStyle/>
        <a:p>
          <a:endParaRPr lang="en-US"/>
        </a:p>
      </dgm:t>
    </dgm:pt>
    <dgm:pt modelId="{EEB36086-D0F3-4855-8AFE-391C53FBD423}">
      <dgm:prSet custT="1"/>
      <dgm:spPr>
        <a:solidFill>
          <a:srgbClr val="00B050"/>
        </a:solidFill>
        <a:ln>
          <a:solidFill>
            <a:srgbClr val="FFFF00"/>
          </a:solidFill>
        </a:ln>
      </dgm:spPr>
      <dgm:t>
        <a:bodyPr/>
        <a:lstStyle/>
        <a:p>
          <a:r>
            <a:rPr lang="en-US" sz="1600" dirty="0"/>
            <a:t>Intersectionality – consider anything that might increase vulnerability</a:t>
          </a:r>
        </a:p>
      </dgm:t>
    </dgm:pt>
    <dgm:pt modelId="{68E2C7F6-93A5-495A-A71B-769632A04A0F}" type="parTrans" cxnId="{C4F1519B-69B6-42FD-971E-88A4BC8AC6D6}">
      <dgm:prSet/>
      <dgm:spPr/>
      <dgm:t>
        <a:bodyPr/>
        <a:lstStyle/>
        <a:p>
          <a:endParaRPr lang="en-US"/>
        </a:p>
      </dgm:t>
    </dgm:pt>
    <dgm:pt modelId="{0938AF54-4D1D-4C2B-8A49-58AFA3195087}" type="sibTrans" cxnId="{C4F1519B-69B6-42FD-971E-88A4BC8AC6D6}">
      <dgm:prSet/>
      <dgm:spPr/>
      <dgm:t>
        <a:bodyPr/>
        <a:lstStyle/>
        <a:p>
          <a:endParaRPr lang="en-US"/>
        </a:p>
      </dgm:t>
    </dgm:pt>
    <dgm:pt modelId="{98961987-869B-448D-BBEA-E38EEA12A4C4}">
      <dgm:prSet custT="1"/>
      <dgm:spPr>
        <a:solidFill>
          <a:schemeClr val="accent2"/>
        </a:solidFill>
      </dgm:spPr>
      <dgm:t>
        <a:bodyPr/>
        <a:lstStyle/>
        <a:p>
          <a:r>
            <a:rPr lang="en-US" sz="1600" dirty="0"/>
            <a:t>Drugs/alcohol or mental health - can be ‘excuse’ for abuse</a:t>
          </a:r>
        </a:p>
      </dgm:t>
    </dgm:pt>
    <dgm:pt modelId="{D4DBCFD7-F9A3-41AF-8708-6CC972E2A1AC}" type="parTrans" cxnId="{CD8A4F31-85E1-45EE-84D2-597BFAA50FC5}">
      <dgm:prSet/>
      <dgm:spPr/>
      <dgm:t>
        <a:bodyPr/>
        <a:lstStyle/>
        <a:p>
          <a:endParaRPr lang="en-US"/>
        </a:p>
      </dgm:t>
    </dgm:pt>
    <dgm:pt modelId="{C5773ECA-D169-4CDA-AB86-02C9EA2FD521}" type="sibTrans" cxnId="{CD8A4F31-85E1-45EE-84D2-597BFAA50FC5}">
      <dgm:prSet/>
      <dgm:spPr/>
      <dgm:t>
        <a:bodyPr/>
        <a:lstStyle/>
        <a:p>
          <a:endParaRPr lang="en-US"/>
        </a:p>
      </dgm:t>
    </dgm:pt>
    <dgm:pt modelId="{38B4580D-354B-4489-A324-24C67C8959DB}">
      <dgm:prSet custT="1"/>
      <dgm:spPr>
        <a:solidFill>
          <a:schemeClr val="accent3"/>
        </a:solidFill>
      </dgm:spPr>
      <dgm:t>
        <a:bodyPr/>
        <a:lstStyle/>
        <a:p>
          <a:r>
            <a:rPr lang="en-GB" sz="1600" dirty="0"/>
            <a:t>Escalation of abuse – getting worse or more frequent.</a:t>
          </a:r>
          <a:endParaRPr lang="en-US" sz="1600" dirty="0"/>
        </a:p>
      </dgm:t>
    </dgm:pt>
    <dgm:pt modelId="{9581515B-4886-47A6-8FBD-115076E864DE}" type="parTrans" cxnId="{86D1471F-6A4F-4486-9F0E-E1D0068FF3B0}">
      <dgm:prSet/>
      <dgm:spPr/>
      <dgm:t>
        <a:bodyPr/>
        <a:lstStyle/>
        <a:p>
          <a:endParaRPr lang="en-US"/>
        </a:p>
      </dgm:t>
    </dgm:pt>
    <dgm:pt modelId="{C9B6D132-2EC4-4684-A3F8-1C5E8BE6A085}" type="sibTrans" cxnId="{86D1471F-6A4F-4486-9F0E-E1D0068FF3B0}">
      <dgm:prSet/>
      <dgm:spPr/>
      <dgm:t>
        <a:bodyPr/>
        <a:lstStyle/>
        <a:p>
          <a:endParaRPr lang="en-US"/>
        </a:p>
      </dgm:t>
    </dgm:pt>
    <dgm:pt modelId="{42FC49FD-5516-4CEE-B9C8-5FEDD28A68C8}">
      <dgm:prSet custT="1"/>
      <dgm:spPr>
        <a:solidFill>
          <a:schemeClr val="accent4"/>
        </a:solidFill>
      </dgm:spPr>
      <dgm:t>
        <a:bodyPr/>
        <a:lstStyle/>
        <a:p>
          <a:r>
            <a:rPr lang="en-GB" sz="1600" b="0" dirty="0"/>
            <a:t>Disability – more than twice as likely to be victim of DA.</a:t>
          </a:r>
          <a:endParaRPr lang="en-US" sz="1600" b="0" dirty="0"/>
        </a:p>
      </dgm:t>
    </dgm:pt>
    <dgm:pt modelId="{025E43BE-1FA3-4EF6-854C-5ECE888A8614}" type="parTrans" cxnId="{81B17809-1829-49BE-A53B-DE7247121011}">
      <dgm:prSet/>
      <dgm:spPr/>
      <dgm:t>
        <a:bodyPr/>
        <a:lstStyle/>
        <a:p>
          <a:endParaRPr lang="en-US"/>
        </a:p>
      </dgm:t>
    </dgm:pt>
    <dgm:pt modelId="{B47DAF15-D0B0-4E8F-ACBA-1D939C27C173}" type="sibTrans" cxnId="{81B17809-1829-49BE-A53B-DE7247121011}">
      <dgm:prSet/>
      <dgm:spPr/>
      <dgm:t>
        <a:bodyPr/>
        <a:lstStyle/>
        <a:p>
          <a:endParaRPr lang="en-US"/>
        </a:p>
      </dgm:t>
    </dgm:pt>
    <dgm:pt modelId="{DA8B9CC2-41B3-40E5-848B-05487A64085C}">
      <dgm:prSet custT="1"/>
      <dgm:spPr>
        <a:solidFill>
          <a:srgbClr val="00B050"/>
        </a:solidFill>
        <a:ln>
          <a:solidFill>
            <a:srgbClr val="FFFF00"/>
          </a:solidFill>
        </a:ln>
      </dgm:spPr>
      <dgm:t>
        <a:bodyPr/>
        <a:lstStyle/>
        <a:p>
          <a:r>
            <a:rPr lang="en-GB" sz="1600" dirty="0"/>
            <a:t>Risk from perpetrator perspective with the Homicide Timeline</a:t>
          </a:r>
        </a:p>
      </dgm:t>
    </dgm:pt>
    <dgm:pt modelId="{3FB2BF5A-AD8F-4048-A2E4-E54A510FA1DF}" type="parTrans" cxnId="{9A63CF45-5D3F-4E91-AD86-CAD33357D964}">
      <dgm:prSet/>
      <dgm:spPr/>
      <dgm:t>
        <a:bodyPr/>
        <a:lstStyle/>
        <a:p>
          <a:endParaRPr lang="en-GB"/>
        </a:p>
      </dgm:t>
    </dgm:pt>
    <dgm:pt modelId="{8A22774F-2D08-4783-AC23-A9B0594404B1}" type="sibTrans" cxnId="{9A63CF45-5D3F-4E91-AD86-CAD33357D964}">
      <dgm:prSet/>
      <dgm:spPr/>
      <dgm:t>
        <a:bodyPr/>
        <a:lstStyle/>
        <a:p>
          <a:endParaRPr lang="en-GB"/>
        </a:p>
      </dgm:t>
    </dgm:pt>
    <dgm:pt modelId="{BD936ABF-0E33-4EB3-B5F0-1AFE413CF77A}">
      <dgm:prSet/>
      <dgm:spPr/>
      <dgm:t>
        <a:bodyPr/>
        <a:lstStyle/>
        <a:p>
          <a:r>
            <a:rPr lang="en-GB" dirty="0"/>
            <a:t>Extreme jealousy/coercive &amp; controlling behaviours.</a:t>
          </a:r>
        </a:p>
      </dgm:t>
    </dgm:pt>
    <dgm:pt modelId="{02C2C8C2-1A3B-4BEF-A3AE-063E10CD8BDD}" type="parTrans" cxnId="{067B90FD-E34B-44D0-843D-C53D07C56619}">
      <dgm:prSet/>
      <dgm:spPr/>
      <dgm:t>
        <a:bodyPr/>
        <a:lstStyle/>
        <a:p>
          <a:endParaRPr lang="en-GB"/>
        </a:p>
      </dgm:t>
    </dgm:pt>
    <dgm:pt modelId="{C2BF5639-6431-4D4E-8E5E-CF1C3DEB4FC9}" type="sibTrans" cxnId="{067B90FD-E34B-44D0-843D-C53D07C56619}">
      <dgm:prSet/>
      <dgm:spPr/>
      <dgm:t>
        <a:bodyPr/>
        <a:lstStyle/>
        <a:p>
          <a:endParaRPr lang="en-GB"/>
        </a:p>
      </dgm:t>
    </dgm:pt>
    <dgm:pt modelId="{7915A799-ACE7-4A2F-A0C5-CA0B39024FBF}" type="pres">
      <dgm:prSet presAssocID="{A826F222-7298-4688-BBB5-AE9723CC12EC}" presName="diagram" presStyleCnt="0">
        <dgm:presLayoutVars>
          <dgm:dir/>
          <dgm:resizeHandles val="exact"/>
        </dgm:presLayoutVars>
      </dgm:prSet>
      <dgm:spPr/>
    </dgm:pt>
    <dgm:pt modelId="{5BCB5FAB-BE21-43BC-BEBD-D13D02A50521}" type="pres">
      <dgm:prSet presAssocID="{82D2459C-D83C-4C7C-9974-EEF12743A3D7}" presName="node" presStyleLbl="node1" presStyleIdx="0" presStyleCnt="15">
        <dgm:presLayoutVars>
          <dgm:bulletEnabled val="1"/>
        </dgm:presLayoutVars>
      </dgm:prSet>
      <dgm:spPr>
        <a:prstGeom prst="roundRect">
          <a:avLst/>
        </a:prstGeom>
      </dgm:spPr>
    </dgm:pt>
    <dgm:pt modelId="{A6CF0BEF-33E2-464E-A41C-757D1E67FE78}" type="pres">
      <dgm:prSet presAssocID="{4FAEA34D-9BA5-4AB1-A1B1-0A06D1418C5A}" presName="sibTrans" presStyleCnt="0"/>
      <dgm:spPr/>
    </dgm:pt>
    <dgm:pt modelId="{5FC9C5F0-0821-430F-8795-9B38CE2DC4B5}" type="pres">
      <dgm:prSet presAssocID="{D9A19035-78D6-4C8B-B379-377473663DC8}" presName="node" presStyleLbl="node1" presStyleIdx="1" presStyleCnt="15">
        <dgm:presLayoutVars>
          <dgm:bulletEnabled val="1"/>
        </dgm:presLayoutVars>
      </dgm:prSet>
      <dgm:spPr>
        <a:prstGeom prst="roundRect">
          <a:avLst/>
        </a:prstGeom>
      </dgm:spPr>
    </dgm:pt>
    <dgm:pt modelId="{4B3978B4-9A3B-42C4-8917-DBC0BC41B8F5}" type="pres">
      <dgm:prSet presAssocID="{D117BD5F-0EF6-459F-8CE0-B639CC8CF9BB}" presName="sibTrans" presStyleCnt="0"/>
      <dgm:spPr/>
    </dgm:pt>
    <dgm:pt modelId="{8D3030D0-47C1-49B5-9E58-DE44BFF4379D}" type="pres">
      <dgm:prSet presAssocID="{7E6F5301-1440-4C0F-8A37-365BAD2CBC9B}" presName="node" presStyleLbl="node1" presStyleIdx="2" presStyleCnt="15">
        <dgm:presLayoutVars>
          <dgm:bulletEnabled val="1"/>
        </dgm:presLayoutVars>
      </dgm:prSet>
      <dgm:spPr>
        <a:prstGeom prst="roundRect">
          <a:avLst/>
        </a:prstGeom>
      </dgm:spPr>
    </dgm:pt>
    <dgm:pt modelId="{BFDCC158-D611-44D4-A45C-D5EB4A468597}" type="pres">
      <dgm:prSet presAssocID="{F8136BA7-EA39-490C-8BF6-23F397EC966A}" presName="sibTrans" presStyleCnt="0"/>
      <dgm:spPr/>
    </dgm:pt>
    <dgm:pt modelId="{A47EF810-9B7D-486F-9895-203596519243}" type="pres">
      <dgm:prSet presAssocID="{4B2391F4-12F3-4F1B-B17E-219ACF7025BC}" presName="node" presStyleLbl="node1" presStyleIdx="3" presStyleCnt="15">
        <dgm:presLayoutVars>
          <dgm:bulletEnabled val="1"/>
        </dgm:presLayoutVars>
      </dgm:prSet>
      <dgm:spPr>
        <a:prstGeom prst="roundRect">
          <a:avLst/>
        </a:prstGeom>
      </dgm:spPr>
    </dgm:pt>
    <dgm:pt modelId="{CFCA1CA7-71C8-49C9-BB8D-544EE6A2F449}" type="pres">
      <dgm:prSet presAssocID="{1120E73F-4DCF-42D8-B18F-7E3E79BBF67A}" presName="sibTrans" presStyleCnt="0"/>
      <dgm:spPr/>
    </dgm:pt>
    <dgm:pt modelId="{5CF172C5-BE63-4683-89B6-8E9DBA0EF9C8}" type="pres">
      <dgm:prSet presAssocID="{60BEFB39-E1D4-4DAB-A96D-797C0A918CF3}" presName="node" presStyleLbl="node1" presStyleIdx="4" presStyleCnt="15">
        <dgm:presLayoutVars>
          <dgm:bulletEnabled val="1"/>
        </dgm:presLayoutVars>
      </dgm:prSet>
      <dgm:spPr>
        <a:prstGeom prst="roundRect">
          <a:avLst/>
        </a:prstGeom>
      </dgm:spPr>
    </dgm:pt>
    <dgm:pt modelId="{E9B7938D-01C5-48DB-A7BB-5DB11903FA9D}" type="pres">
      <dgm:prSet presAssocID="{814109F4-0C12-4059-8885-03FADD3C54A3}" presName="sibTrans" presStyleCnt="0"/>
      <dgm:spPr/>
    </dgm:pt>
    <dgm:pt modelId="{D8E29AE8-E456-4A33-91E6-57DB65F113C5}" type="pres">
      <dgm:prSet presAssocID="{338101DC-18B0-4347-AE9D-187F827B0DAC}" presName="node" presStyleLbl="node1" presStyleIdx="5" presStyleCnt="15">
        <dgm:presLayoutVars>
          <dgm:bulletEnabled val="1"/>
        </dgm:presLayoutVars>
      </dgm:prSet>
      <dgm:spPr>
        <a:prstGeom prst="roundRect">
          <a:avLst/>
        </a:prstGeom>
      </dgm:spPr>
    </dgm:pt>
    <dgm:pt modelId="{52645394-3923-4758-991F-4E47D047AF91}" type="pres">
      <dgm:prSet presAssocID="{C4AF2799-B6A7-49C9-9740-2FEDF5C65271}" presName="sibTrans" presStyleCnt="0"/>
      <dgm:spPr/>
    </dgm:pt>
    <dgm:pt modelId="{D5807FB3-F32A-42D5-BD3A-695728253920}" type="pres">
      <dgm:prSet presAssocID="{BD936ABF-0E33-4EB3-B5F0-1AFE413CF77A}" presName="node" presStyleLbl="node1" presStyleIdx="6" presStyleCnt="15">
        <dgm:presLayoutVars>
          <dgm:bulletEnabled val="1"/>
        </dgm:presLayoutVars>
      </dgm:prSet>
      <dgm:spPr>
        <a:prstGeom prst="roundRect">
          <a:avLst/>
        </a:prstGeom>
      </dgm:spPr>
    </dgm:pt>
    <dgm:pt modelId="{062D2A05-05D0-4593-A3A2-F23EF3624CD7}" type="pres">
      <dgm:prSet presAssocID="{C2BF5639-6431-4D4E-8E5E-CF1C3DEB4FC9}" presName="sibTrans" presStyleCnt="0"/>
      <dgm:spPr/>
    </dgm:pt>
    <dgm:pt modelId="{0DF398AA-C3A2-48B5-9460-F51862BE4DB9}" type="pres">
      <dgm:prSet presAssocID="{DABC4F24-807C-44FF-B2C5-914530385DBF}" presName="node" presStyleLbl="node1" presStyleIdx="7" presStyleCnt="15">
        <dgm:presLayoutVars>
          <dgm:bulletEnabled val="1"/>
        </dgm:presLayoutVars>
      </dgm:prSet>
      <dgm:spPr>
        <a:prstGeom prst="roundRect">
          <a:avLst/>
        </a:prstGeom>
      </dgm:spPr>
    </dgm:pt>
    <dgm:pt modelId="{EAE3E350-3DA9-46A9-8478-DEB8CED948B1}" type="pres">
      <dgm:prSet presAssocID="{9E340107-EFE0-49E4-8F70-2F6E4BC14599}" presName="sibTrans" presStyleCnt="0"/>
      <dgm:spPr/>
    </dgm:pt>
    <dgm:pt modelId="{77BB4B80-C744-400C-A083-B7C71CCC963A}" type="pres">
      <dgm:prSet presAssocID="{F0BA1DF9-53FA-4FD9-8075-F354BE6EB4F3}" presName="node" presStyleLbl="node1" presStyleIdx="8" presStyleCnt="15">
        <dgm:presLayoutVars>
          <dgm:bulletEnabled val="1"/>
        </dgm:presLayoutVars>
      </dgm:prSet>
      <dgm:spPr>
        <a:prstGeom prst="roundRect">
          <a:avLst/>
        </a:prstGeom>
      </dgm:spPr>
    </dgm:pt>
    <dgm:pt modelId="{0A89AD7B-B549-4F54-826C-85382B5BD99D}" type="pres">
      <dgm:prSet presAssocID="{71BEDDE1-CB12-487D-AF14-D6FE0338837E}" presName="sibTrans" presStyleCnt="0"/>
      <dgm:spPr/>
    </dgm:pt>
    <dgm:pt modelId="{5F222DD7-2FF6-4AB6-9CAE-2500D69099BD}" type="pres">
      <dgm:prSet presAssocID="{ACEA734D-CC4E-4B32-8D17-8F183DD2ED20}" presName="node" presStyleLbl="node1" presStyleIdx="9" presStyleCnt="15">
        <dgm:presLayoutVars>
          <dgm:bulletEnabled val="1"/>
        </dgm:presLayoutVars>
      </dgm:prSet>
      <dgm:spPr>
        <a:prstGeom prst="roundRect">
          <a:avLst/>
        </a:prstGeom>
      </dgm:spPr>
    </dgm:pt>
    <dgm:pt modelId="{1FD9C37F-E18D-4680-883D-003472FC0628}" type="pres">
      <dgm:prSet presAssocID="{522414A4-BA73-42E4-AF3D-94F5F17A0AFD}" presName="sibTrans" presStyleCnt="0"/>
      <dgm:spPr/>
    </dgm:pt>
    <dgm:pt modelId="{CE5FCF3E-64CE-4FFC-A98B-4A300C1532FD}" type="pres">
      <dgm:prSet presAssocID="{EEB36086-D0F3-4855-8AFE-391C53FBD423}" presName="node" presStyleLbl="node1" presStyleIdx="10" presStyleCnt="15" custLinFactX="128923" custLinFactNeighborX="200000">
        <dgm:presLayoutVars>
          <dgm:bulletEnabled val="1"/>
        </dgm:presLayoutVars>
      </dgm:prSet>
      <dgm:spPr>
        <a:prstGeom prst="roundRect">
          <a:avLst/>
        </a:prstGeom>
      </dgm:spPr>
    </dgm:pt>
    <dgm:pt modelId="{C7CC7150-46E1-418E-83D8-16F5DDE46700}" type="pres">
      <dgm:prSet presAssocID="{0938AF54-4D1D-4C2B-8A49-58AFA3195087}" presName="sibTrans" presStyleCnt="0"/>
      <dgm:spPr/>
    </dgm:pt>
    <dgm:pt modelId="{CB3EA5A6-FD2F-43D3-B916-CD82FA854FC1}" type="pres">
      <dgm:prSet presAssocID="{98961987-869B-448D-BBEA-E38EEA12A4C4}" presName="node" presStyleLbl="node1" presStyleIdx="11" presStyleCnt="15" custLinFactX="-10185" custLinFactNeighborX="-100000" custLinFactNeighborY="1069">
        <dgm:presLayoutVars>
          <dgm:bulletEnabled val="1"/>
        </dgm:presLayoutVars>
      </dgm:prSet>
      <dgm:spPr>
        <a:prstGeom prst="roundRect">
          <a:avLst/>
        </a:prstGeom>
      </dgm:spPr>
    </dgm:pt>
    <dgm:pt modelId="{5C00E638-64B6-425B-BA94-B55105C8F46D}" type="pres">
      <dgm:prSet presAssocID="{C5773ECA-D169-4CDA-AB86-02C9EA2FD521}" presName="sibTrans" presStyleCnt="0"/>
      <dgm:spPr/>
    </dgm:pt>
    <dgm:pt modelId="{B09A47CA-68CF-428C-96E7-21BA34323433}" type="pres">
      <dgm:prSet presAssocID="{38B4580D-354B-4489-A324-24C67C8959DB}" presName="node" presStyleLbl="node1" presStyleIdx="12" presStyleCnt="15" custLinFactX="-9069" custLinFactNeighborX="-100000" custLinFactNeighborY="1069">
        <dgm:presLayoutVars>
          <dgm:bulletEnabled val="1"/>
        </dgm:presLayoutVars>
      </dgm:prSet>
      <dgm:spPr>
        <a:prstGeom prst="roundRect">
          <a:avLst/>
        </a:prstGeom>
      </dgm:spPr>
    </dgm:pt>
    <dgm:pt modelId="{4835A709-8E05-44FA-9418-FDE9037E837C}" type="pres">
      <dgm:prSet presAssocID="{C9B6D132-2EC4-4684-A3F8-1C5E8BE6A085}" presName="sibTrans" presStyleCnt="0"/>
      <dgm:spPr/>
    </dgm:pt>
    <dgm:pt modelId="{5C11B641-15D3-4C92-9661-0E9FC641404C}" type="pres">
      <dgm:prSet presAssocID="{42FC49FD-5516-4CEE-B9C8-5FEDD28A68C8}" presName="node" presStyleLbl="node1" presStyleIdx="13" presStyleCnt="15" custScaleX="100001" custLinFactX="-9858" custLinFactNeighborX="-100000" custLinFactNeighborY="-637">
        <dgm:presLayoutVars>
          <dgm:bulletEnabled val="1"/>
        </dgm:presLayoutVars>
      </dgm:prSet>
      <dgm:spPr>
        <a:prstGeom prst="roundRect">
          <a:avLst/>
        </a:prstGeom>
      </dgm:spPr>
    </dgm:pt>
    <dgm:pt modelId="{0EE44202-2613-4B2B-9624-F567F8EF515A}" type="pres">
      <dgm:prSet presAssocID="{B47DAF15-D0B0-4E8F-ACBA-1D939C27C173}" presName="sibTrans" presStyleCnt="0"/>
      <dgm:spPr/>
    </dgm:pt>
    <dgm:pt modelId="{634753CE-2D97-4EB9-AD89-9841F9D21AF7}" type="pres">
      <dgm:prSet presAssocID="{DA8B9CC2-41B3-40E5-848B-05487A64085C}" presName="node" presStyleLbl="node1" presStyleIdx="14" presStyleCnt="15">
        <dgm:presLayoutVars>
          <dgm:bulletEnabled val="1"/>
        </dgm:presLayoutVars>
      </dgm:prSet>
      <dgm:spPr>
        <a:prstGeom prst="roundRect">
          <a:avLst/>
        </a:prstGeom>
      </dgm:spPr>
    </dgm:pt>
  </dgm:ptLst>
  <dgm:cxnLst>
    <dgm:cxn modelId="{81B17809-1829-49BE-A53B-DE7247121011}" srcId="{A826F222-7298-4688-BBB5-AE9723CC12EC}" destId="{42FC49FD-5516-4CEE-B9C8-5FEDD28A68C8}" srcOrd="13" destOrd="0" parTransId="{025E43BE-1FA3-4EF6-854C-5ECE888A8614}" sibTransId="{B47DAF15-D0B0-4E8F-ACBA-1D939C27C173}"/>
    <dgm:cxn modelId="{F37DA60D-445A-459D-9CF8-58C02AA639B7}" type="presOf" srcId="{A826F222-7298-4688-BBB5-AE9723CC12EC}" destId="{7915A799-ACE7-4A2F-A0C5-CA0B39024FBF}" srcOrd="0" destOrd="0" presId="urn:microsoft.com/office/officeart/2005/8/layout/default"/>
    <dgm:cxn modelId="{20F3B50E-9CEE-4E8A-95DB-FB6AC68C219B}" type="presOf" srcId="{DA8B9CC2-41B3-40E5-848B-05487A64085C}" destId="{634753CE-2D97-4EB9-AD89-9841F9D21AF7}" srcOrd="0" destOrd="0" presId="urn:microsoft.com/office/officeart/2005/8/layout/default"/>
    <dgm:cxn modelId="{86D1471F-6A4F-4486-9F0E-E1D0068FF3B0}" srcId="{A826F222-7298-4688-BBB5-AE9723CC12EC}" destId="{38B4580D-354B-4489-A324-24C67C8959DB}" srcOrd="12" destOrd="0" parTransId="{9581515B-4886-47A6-8FBD-115076E864DE}" sibTransId="{C9B6D132-2EC4-4684-A3F8-1C5E8BE6A085}"/>
    <dgm:cxn modelId="{F4878320-F2D5-4659-9E94-50A9C192F4F2}" srcId="{A826F222-7298-4688-BBB5-AE9723CC12EC}" destId="{60BEFB39-E1D4-4DAB-A96D-797C0A918CF3}" srcOrd="4" destOrd="0" parTransId="{D8BA78C6-D1B2-4070-BFA5-D86B4F8BC0F8}" sibTransId="{814109F4-0C12-4059-8885-03FADD3C54A3}"/>
    <dgm:cxn modelId="{980C3B23-BCE5-458D-92D5-6B6747102557}" type="presOf" srcId="{42FC49FD-5516-4CEE-B9C8-5FEDD28A68C8}" destId="{5C11B641-15D3-4C92-9661-0E9FC641404C}" srcOrd="0" destOrd="0" presId="urn:microsoft.com/office/officeart/2005/8/layout/default"/>
    <dgm:cxn modelId="{3DA19B23-46DC-49DC-8553-2633A3CB3C4E}" type="presOf" srcId="{ACEA734D-CC4E-4B32-8D17-8F183DD2ED20}" destId="{5F222DD7-2FF6-4AB6-9CAE-2500D69099BD}" srcOrd="0" destOrd="0" presId="urn:microsoft.com/office/officeart/2005/8/layout/default"/>
    <dgm:cxn modelId="{9CBCD22E-D6A8-490B-AD2E-0E4AA09295AF}" type="presOf" srcId="{BD936ABF-0E33-4EB3-B5F0-1AFE413CF77A}" destId="{D5807FB3-F32A-42D5-BD3A-695728253920}" srcOrd="0" destOrd="0" presId="urn:microsoft.com/office/officeart/2005/8/layout/default"/>
    <dgm:cxn modelId="{CD8A4F31-85E1-45EE-84D2-597BFAA50FC5}" srcId="{A826F222-7298-4688-BBB5-AE9723CC12EC}" destId="{98961987-869B-448D-BBEA-E38EEA12A4C4}" srcOrd="11" destOrd="0" parTransId="{D4DBCFD7-F9A3-41AF-8708-6CC972E2A1AC}" sibTransId="{C5773ECA-D169-4CDA-AB86-02C9EA2FD521}"/>
    <dgm:cxn modelId="{0301203D-55E0-4A7B-8B9D-6E103641C21A}" type="presOf" srcId="{98961987-869B-448D-BBEA-E38EEA12A4C4}" destId="{CB3EA5A6-FD2F-43D3-B916-CD82FA854FC1}" srcOrd="0" destOrd="0" presId="urn:microsoft.com/office/officeart/2005/8/layout/default"/>
    <dgm:cxn modelId="{9A63CF45-5D3F-4E91-AD86-CAD33357D964}" srcId="{A826F222-7298-4688-BBB5-AE9723CC12EC}" destId="{DA8B9CC2-41B3-40E5-848B-05487A64085C}" srcOrd="14" destOrd="0" parTransId="{3FB2BF5A-AD8F-4048-A2E4-E54A510FA1DF}" sibTransId="{8A22774F-2D08-4783-AC23-A9B0594404B1}"/>
    <dgm:cxn modelId="{A85AB756-913F-4132-82CC-A0AEEA209F2A}" srcId="{A826F222-7298-4688-BBB5-AE9723CC12EC}" destId="{7E6F5301-1440-4C0F-8A37-365BAD2CBC9B}" srcOrd="2" destOrd="0" parTransId="{B36AD432-05C0-42B1-A4BA-7D813900DC0D}" sibTransId="{F8136BA7-EA39-490C-8BF6-23F397EC966A}"/>
    <dgm:cxn modelId="{95E4B482-4416-469E-AD3C-914D2A5E8C81}" type="presOf" srcId="{DABC4F24-807C-44FF-B2C5-914530385DBF}" destId="{0DF398AA-C3A2-48B5-9460-F51862BE4DB9}" srcOrd="0" destOrd="0" presId="urn:microsoft.com/office/officeart/2005/8/layout/default"/>
    <dgm:cxn modelId="{7DC81891-5AAE-47B9-AC1B-DAC23E9DB23C}" type="presOf" srcId="{4B2391F4-12F3-4F1B-B17E-219ACF7025BC}" destId="{A47EF810-9B7D-486F-9895-203596519243}" srcOrd="0" destOrd="0" presId="urn:microsoft.com/office/officeart/2005/8/layout/default"/>
    <dgm:cxn modelId="{64CA8197-1DB8-48AB-8D0F-F60E0A9EF889}" srcId="{A826F222-7298-4688-BBB5-AE9723CC12EC}" destId="{ACEA734D-CC4E-4B32-8D17-8F183DD2ED20}" srcOrd="9" destOrd="0" parTransId="{6B4E2CBB-B8AB-43DF-99E6-381A45B12377}" sibTransId="{522414A4-BA73-42E4-AF3D-94F5F17A0AFD}"/>
    <dgm:cxn modelId="{C4F1519B-69B6-42FD-971E-88A4BC8AC6D6}" srcId="{A826F222-7298-4688-BBB5-AE9723CC12EC}" destId="{EEB36086-D0F3-4855-8AFE-391C53FBD423}" srcOrd="10" destOrd="0" parTransId="{68E2C7F6-93A5-495A-A71B-769632A04A0F}" sibTransId="{0938AF54-4D1D-4C2B-8A49-58AFA3195087}"/>
    <dgm:cxn modelId="{E3FB6BA2-CA79-4F85-A3CF-685ED3DBCFBB}" type="presOf" srcId="{60BEFB39-E1D4-4DAB-A96D-797C0A918CF3}" destId="{5CF172C5-BE63-4683-89B6-8E9DBA0EF9C8}" srcOrd="0" destOrd="0" presId="urn:microsoft.com/office/officeart/2005/8/layout/default"/>
    <dgm:cxn modelId="{75EE8BA4-1CB2-4B55-B8DB-8C353BF8B11C}" srcId="{A826F222-7298-4688-BBB5-AE9723CC12EC}" destId="{DABC4F24-807C-44FF-B2C5-914530385DBF}" srcOrd="7" destOrd="0" parTransId="{09C767B6-313D-4627-8356-FAAEA01062C8}" sibTransId="{9E340107-EFE0-49E4-8F70-2F6E4BC14599}"/>
    <dgm:cxn modelId="{0C58EDA5-B74E-4808-AC5F-AB6CC96D673D}" type="presOf" srcId="{38B4580D-354B-4489-A324-24C67C8959DB}" destId="{B09A47CA-68CF-428C-96E7-21BA34323433}" srcOrd="0" destOrd="0" presId="urn:microsoft.com/office/officeart/2005/8/layout/default"/>
    <dgm:cxn modelId="{303E96B2-4CC4-4893-A037-C6EC5CA1C130}" type="presOf" srcId="{338101DC-18B0-4347-AE9D-187F827B0DAC}" destId="{D8E29AE8-E456-4A33-91E6-57DB65F113C5}" srcOrd="0" destOrd="0" presId="urn:microsoft.com/office/officeart/2005/8/layout/default"/>
    <dgm:cxn modelId="{24178EB4-8861-421D-A94C-189C9D18262A}" srcId="{A826F222-7298-4688-BBB5-AE9723CC12EC}" destId="{4B2391F4-12F3-4F1B-B17E-219ACF7025BC}" srcOrd="3" destOrd="0" parTransId="{FF7645D9-C650-4159-943C-B524DEBECAEA}" sibTransId="{1120E73F-4DCF-42D8-B18F-7E3E79BBF67A}"/>
    <dgm:cxn modelId="{D3E7BFB7-08E0-4057-BD1A-C63A022F3EB1}" type="presOf" srcId="{F0BA1DF9-53FA-4FD9-8075-F354BE6EB4F3}" destId="{77BB4B80-C744-400C-A083-B7C71CCC963A}" srcOrd="0" destOrd="0" presId="urn:microsoft.com/office/officeart/2005/8/layout/default"/>
    <dgm:cxn modelId="{B9DD82B9-F849-483E-924B-0C4E3E096F6A}" type="presOf" srcId="{D9A19035-78D6-4C8B-B379-377473663DC8}" destId="{5FC9C5F0-0821-430F-8795-9B38CE2DC4B5}" srcOrd="0" destOrd="0" presId="urn:microsoft.com/office/officeart/2005/8/layout/default"/>
    <dgm:cxn modelId="{A181E1BE-A473-495A-A890-CD7FE2ED8546}" type="presOf" srcId="{7E6F5301-1440-4C0F-8A37-365BAD2CBC9B}" destId="{8D3030D0-47C1-49B5-9E58-DE44BFF4379D}" srcOrd="0" destOrd="0" presId="urn:microsoft.com/office/officeart/2005/8/layout/default"/>
    <dgm:cxn modelId="{2454ADC1-C6D9-44F6-BF63-7C37629E3AD1}" srcId="{A826F222-7298-4688-BBB5-AE9723CC12EC}" destId="{F0BA1DF9-53FA-4FD9-8075-F354BE6EB4F3}" srcOrd="8" destOrd="0" parTransId="{D9DADC06-E6A7-44AF-B36D-4B532CF247FE}" sibTransId="{71BEDDE1-CB12-487D-AF14-D6FE0338837E}"/>
    <dgm:cxn modelId="{4EE31FC7-2162-4C94-A797-124C13738E66}" type="presOf" srcId="{EEB36086-D0F3-4855-8AFE-391C53FBD423}" destId="{CE5FCF3E-64CE-4FFC-A98B-4A300C1532FD}" srcOrd="0" destOrd="0" presId="urn:microsoft.com/office/officeart/2005/8/layout/default"/>
    <dgm:cxn modelId="{22BD1DCA-DA38-4A93-BF56-E2CCB86D28EB}" srcId="{A826F222-7298-4688-BBB5-AE9723CC12EC}" destId="{82D2459C-D83C-4C7C-9974-EEF12743A3D7}" srcOrd="0" destOrd="0" parTransId="{3649EC2F-D75C-4C6D-B1C7-519D0A5F1299}" sibTransId="{4FAEA34D-9BA5-4AB1-A1B1-0A06D1418C5A}"/>
    <dgm:cxn modelId="{CB2F44DB-10DA-48B9-B1B6-D7937C69C470}" srcId="{A826F222-7298-4688-BBB5-AE9723CC12EC}" destId="{D9A19035-78D6-4C8B-B379-377473663DC8}" srcOrd="1" destOrd="0" parTransId="{A4BC88A3-FCD8-43A5-98F7-DFBF8E3F7C4F}" sibTransId="{D117BD5F-0EF6-459F-8CE0-B639CC8CF9BB}"/>
    <dgm:cxn modelId="{94781CFA-CD19-4500-88FA-170EDE292487}" srcId="{A826F222-7298-4688-BBB5-AE9723CC12EC}" destId="{338101DC-18B0-4347-AE9D-187F827B0DAC}" srcOrd="5" destOrd="0" parTransId="{EFE6612B-D86C-48E1-9F6B-D9743E2A34C4}" sibTransId="{C4AF2799-B6A7-49C9-9740-2FEDF5C65271}"/>
    <dgm:cxn modelId="{067B90FD-E34B-44D0-843D-C53D07C56619}" srcId="{A826F222-7298-4688-BBB5-AE9723CC12EC}" destId="{BD936ABF-0E33-4EB3-B5F0-1AFE413CF77A}" srcOrd="6" destOrd="0" parTransId="{02C2C8C2-1A3B-4BEF-A3AE-063E10CD8BDD}" sibTransId="{C2BF5639-6431-4D4E-8E5E-CF1C3DEB4FC9}"/>
    <dgm:cxn modelId="{0A8496FD-DB23-45AC-889F-A6D665F3205F}" type="presOf" srcId="{82D2459C-D83C-4C7C-9974-EEF12743A3D7}" destId="{5BCB5FAB-BE21-43BC-BEBD-D13D02A50521}" srcOrd="0" destOrd="0" presId="urn:microsoft.com/office/officeart/2005/8/layout/default"/>
    <dgm:cxn modelId="{33F36A36-947D-4102-A579-6728E710667C}" type="presParOf" srcId="{7915A799-ACE7-4A2F-A0C5-CA0B39024FBF}" destId="{5BCB5FAB-BE21-43BC-BEBD-D13D02A50521}" srcOrd="0" destOrd="0" presId="urn:microsoft.com/office/officeart/2005/8/layout/default"/>
    <dgm:cxn modelId="{0DE83F45-4E3A-4802-BC40-AD4E4EEB2710}" type="presParOf" srcId="{7915A799-ACE7-4A2F-A0C5-CA0B39024FBF}" destId="{A6CF0BEF-33E2-464E-A41C-757D1E67FE78}" srcOrd="1" destOrd="0" presId="urn:microsoft.com/office/officeart/2005/8/layout/default"/>
    <dgm:cxn modelId="{03297874-3B9A-41D4-B997-EF4AE7484F72}" type="presParOf" srcId="{7915A799-ACE7-4A2F-A0C5-CA0B39024FBF}" destId="{5FC9C5F0-0821-430F-8795-9B38CE2DC4B5}" srcOrd="2" destOrd="0" presId="urn:microsoft.com/office/officeart/2005/8/layout/default"/>
    <dgm:cxn modelId="{67666306-EB77-464B-AC73-6A38FB777252}" type="presParOf" srcId="{7915A799-ACE7-4A2F-A0C5-CA0B39024FBF}" destId="{4B3978B4-9A3B-42C4-8917-DBC0BC41B8F5}" srcOrd="3" destOrd="0" presId="urn:microsoft.com/office/officeart/2005/8/layout/default"/>
    <dgm:cxn modelId="{307D9637-77E9-4963-8650-700949EE22F5}" type="presParOf" srcId="{7915A799-ACE7-4A2F-A0C5-CA0B39024FBF}" destId="{8D3030D0-47C1-49B5-9E58-DE44BFF4379D}" srcOrd="4" destOrd="0" presId="urn:microsoft.com/office/officeart/2005/8/layout/default"/>
    <dgm:cxn modelId="{F1FB2FD5-3E1C-4207-9DF3-BDED14D96553}" type="presParOf" srcId="{7915A799-ACE7-4A2F-A0C5-CA0B39024FBF}" destId="{BFDCC158-D611-44D4-A45C-D5EB4A468597}" srcOrd="5" destOrd="0" presId="urn:microsoft.com/office/officeart/2005/8/layout/default"/>
    <dgm:cxn modelId="{64D4DE35-4CC2-4B9C-9546-AEE14C290B96}" type="presParOf" srcId="{7915A799-ACE7-4A2F-A0C5-CA0B39024FBF}" destId="{A47EF810-9B7D-486F-9895-203596519243}" srcOrd="6" destOrd="0" presId="urn:microsoft.com/office/officeart/2005/8/layout/default"/>
    <dgm:cxn modelId="{B75B5035-813D-458C-9656-A73FBA2DE35C}" type="presParOf" srcId="{7915A799-ACE7-4A2F-A0C5-CA0B39024FBF}" destId="{CFCA1CA7-71C8-49C9-BB8D-544EE6A2F449}" srcOrd="7" destOrd="0" presId="urn:microsoft.com/office/officeart/2005/8/layout/default"/>
    <dgm:cxn modelId="{25AFEBA9-C296-479B-AB03-A4742DEA6232}" type="presParOf" srcId="{7915A799-ACE7-4A2F-A0C5-CA0B39024FBF}" destId="{5CF172C5-BE63-4683-89B6-8E9DBA0EF9C8}" srcOrd="8" destOrd="0" presId="urn:microsoft.com/office/officeart/2005/8/layout/default"/>
    <dgm:cxn modelId="{310D1EF2-6600-4CBC-B4BE-F557139FEFD0}" type="presParOf" srcId="{7915A799-ACE7-4A2F-A0C5-CA0B39024FBF}" destId="{E9B7938D-01C5-48DB-A7BB-5DB11903FA9D}" srcOrd="9" destOrd="0" presId="urn:microsoft.com/office/officeart/2005/8/layout/default"/>
    <dgm:cxn modelId="{8CA5BFC5-5956-48CD-ABED-6F0FA65D8EF0}" type="presParOf" srcId="{7915A799-ACE7-4A2F-A0C5-CA0B39024FBF}" destId="{D8E29AE8-E456-4A33-91E6-57DB65F113C5}" srcOrd="10" destOrd="0" presId="urn:microsoft.com/office/officeart/2005/8/layout/default"/>
    <dgm:cxn modelId="{2690427F-B755-4AA4-9BA0-713BDEB6570F}" type="presParOf" srcId="{7915A799-ACE7-4A2F-A0C5-CA0B39024FBF}" destId="{52645394-3923-4758-991F-4E47D047AF91}" srcOrd="11" destOrd="0" presId="urn:microsoft.com/office/officeart/2005/8/layout/default"/>
    <dgm:cxn modelId="{F3699064-8549-47A1-8572-9F2E17F5DE39}" type="presParOf" srcId="{7915A799-ACE7-4A2F-A0C5-CA0B39024FBF}" destId="{D5807FB3-F32A-42D5-BD3A-695728253920}" srcOrd="12" destOrd="0" presId="urn:microsoft.com/office/officeart/2005/8/layout/default"/>
    <dgm:cxn modelId="{92B30B2B-8C73-47D4-808D-A6E835C98C8B}" type="presParOf" srcId="{7915A799-ACE7-4A2F-A0C5-CA0B39024FBF}" destId="{062D2A05-05D0-4593-A3A2-F23EF3624CD7}" srcOrd="13" destOrd="0" presId="urn:microsoft.com/office/officeart/2005/8/layout/default"/>
    <dgm:cxn modelId="{73673512-155E-4D2C-8F3D-AF77F1405944}" type="presParOf" srcId="{7915A799-ACE7-4A2F-A0C5-CA0B39024FBF}" destId="{0DF398AA-C3A2-48B5-9460-F51862BE4DB9}" srcOrd="14" destOrd="0" presId="urn:microsoft.com/office/officeart/2005/8/layout/default"/>
    <dgm:cxn modelId="{4527BCF0-76FB-4571-8E01-91B001967E81}" type="presParOf" srcId="{7915A799-ACE7-4A2F-A0C5-CA0B39024FBF}" destId="{EAE3E350-3DA9-46A9-8478-DEB8CED948B1}" srcOrd="15" destOrd="0" presId="urn:microsoft.com/office/officeart/2005/8/layout/default"/>
    <dgm:cxn modelId="{999975D8-9A65-4E9B-B8BB-EA9E3E12B119}" type="presParOf" srcId="{7915A799-ACE7-4A2F-A0C5-CA0B39024FBF}" destId="{77BB4B80-C744-400C-A083-B7C71CCC963A}" srcOrd="16" destOrd="0" presId="urn:microsoft.com/office/officeart/2005/8/layout/default"/>
    <dgm:cxn modelId="{676E29FC-27E1-4AED-94D2-8AA5870C877E}" type="presParOf" srcId="{7915A799-ACE7-4A2F-A0C5-CA0B39024FBF}" destId="{0A89AD7B-B549-4F54-826C-85382B5BD99D}" srcOrd="17" destOrd="0" presId="urn:microsoft.com/office/officeart/2005/8/layout/default"/>
    <dgm:cxn modelId="{30C964EF-8809-427F-B754-DC6FFA4854E5}" type="presParOf" srcId="{7915A799-ACE7-4A2F-A0C5-CA0B39024FBF}" destId="{5F222DD7-2FF6-4AB6-9CAE-2500D69099BD}" srcOrd="18" destOrd="0" presId="urn:microsoft.com/office/officeart/2005/8/layout/default"/>
    <dgm:cxn modelId="{C361D2A8-094F-42F1-90F4-A4E520C523D4}" type="presParOf" srcId="{7915A799-ACE7-4A2F-A0C5-CA0B39024FBF}" destId="{1FD9C37F-E18D-4680-883D-003472FC0628}" srcOrd="19" destOrd="0" presId="urn:microsoft.com/office/officeart/2005/8/layout/default"/>
    <dgm:cxn modelId="{17C5CC47-BA9A-4B28-AA55-6077009EE0DC}" type="presParOf" srcId="{7915A799-ACE7-4A2F-A0C5-CA0B39024FBF}" destId="{CE5FCF3E-64CE-4FFC-A98B-4A300C1532FD}" srcOrd="20" destOrd="0" presId="urn:microsoft.com/office/officeart/2005/8/layout/default"/>
    <dgm:cxn modelId="{3ED7B29E-DA35-4ABC-A393-739644DEAD23}" type="presParOf" srcId="{7915A799-ACE7-4A2F-A0C5-CA0B39024FBF}" destId="{C7CC7150-46E1-418E-83D8-16F5DDE46700}" srcOrd="21" destOrd="0" presId="urn:microsoft.com/office/officeart/2005/8/layout/default"/>
    <dgm:cxn modelId="{02AF2DCC-9042-4BCF-9E31-6B9B59863855}" type="presParOf" srcId="{7915A799-ACE7-4A2F-A0C5-CA0B39024FBF}" destId="{CB3EA5A6-FD2F-43D3-B916-CD82FA854FC1}" srcOrd="22" destOrd="0" presId="urn:microsoft.com/office/officeart/2005/8/layout/default"/>
    <dgm:cxn modelId="{07DFFD39-D7FA-45BB-B63D-4F27894DB594}" type="presParOf" srcId="{7915A799-ACE7-4A2F-A0C5-CA0B39024FBF}" destId="{5C00E638-64B6-425B-BA94-B55105C8F46D}" srcOrd="23" destOrd="0" presId="urn:microsoft.com/office/officeart/2005/8/layout/default"/>
    <dgm:cxn modelId="{AF25580A-2475-4A56-89D7-7565D528D14E}" type="presParOf" srcId="{7915A799-ACE7-4A2F-A0C5-CA0B39024FBF}" destId="{B09A47CA-68CF-428C-96E7-21BA34323433}" srcOrd="24" destOrd="0" presId="urn:microsoft.com/office/officeart/2005/8/layout/default"/>
    <dgm:cxn modelId="{82FEE93A-6BA8-4128-BA32-969944F86AF2}" type="presParOf" srcId="{7915A799-ACE7-4A2F-A0C5-CA0B39024FBF}" destId="{4835A709-8E05-44FA-9418-FDE9037E837C}" srcOrd="25" destOrd="0" presId="urn:microsoft.com/office/officeart/2005/8/layout/default"/>
    <dgm:cxn modelId="{C3EE4B27-9BD5-4CB3-A46C-09173FF1B29C}" type="presParOf" srcId="{7915A799-ACE7-4A2F-A0C5-CA0B39024FBF}" destId="{5C11B641-15D3-4C92-9661-0E9FC641404C}" srcOrd="26" destOrd="0" presId="urn:microsoft.com/office/officeart/2005/8/layout/default"/>
    <dgm:cxn modelId="{372086F3-60C3-4529-9C37-3C51CC60B23E}" type="presParOf" srcId="{7915A799-ACE7-4A2F-A0C5-CA0B39024FBF}" destId="{0EE44202-2613-4B2B-9624-F567F8EF515A}" srcOrd="27" destOrd="0" presId="urn:microsoft.com/office/officeart/2005/8/layout/default"/>
    <dgm:cxn modelId="{AA368B22-5190-4E46-ABFF-64B9FF8D9A0B}" type="presParOf" srcId="{7915A799-ACE7-4A2F-A0C5-CA0B39024FBF}" destId="{634753CE-2D97-4EB9-AD89-9841F9D21AF7}" srcOrd="2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FE9272F-55B3-465D-B8A4-70F4F7E2A932}">
      <dsp:nvSpPr>
        <dsp:cNvPr id="0" name=""/>
        <dsp:cNvSpPr/>
      </dsp:nvSpPr>
      <dsp:spPr>
        <a:xfrm rot="5400000">
          <a:off x="-123350" y="130286"/>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1</a:t>
          </a:r>
          <a:endParaRPr lang="en-GB" sz="1400" kern="1200" dirty="0"/>
        </a:p>
      </dsp:txBody>
      <dsp:txXfrm rot="-5400000">
        <a:off x="1" y="294753"/>
        <a:ext cx="575636" cy="246701"/>
      </dsp:txXfrm>
    </dsp:sp>
    <dsp:sp modelId="{CE2CB757-C5B0-4AEA-A6BB-3D3A0D841DCC}">
      <dsp:nvSpPr>
        <dsp:cNvPr id="0" name=""/>
        <dsp:cNvSpPr/>
      </dsp:nvSpPr>
      <dsp:spPr>
        <a:xfrm rot="5400000">
          <a:off x="4211417" y="-3617962"/>
          <a:ext cx="534800"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en-US" sz="1400" kern="1200" dirty="0"/>
            <a:t>A pre-relationship history of stalking or abuse by the abusive person/perpetrator. </a:t>
          </a:r>
          <a:endParaRPr lang="en-GB" sz="1400" kern="1200" dirty="0"/>
        </a:p>
      </dsp:txBody>
      <dsp:txXfrm rot="-5400000">
        <a:off x="575637" y="43925"/>
        <a:ext cx="7780255" cy="482586"/>
      </dsp:txXfrm>
    </dsp:sp>
    <dsp:sp modelId="{5ACFE762-BE8E-42EA-B1CF-AAB21C5EE2FA}">
      <dsp:nvSpPr>
        <dsp:cNvPr id="0" name=""/>
        <dsp:cNvSpPr/>
      </dsp:nvSpPr>
      <dsp:spPr>
        <a:xfrm rot="5400000">
          <a:off x="-123350" y="880241"/>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2</a:t>
          </a:r>
          <a:endParaRPr lang="en-GB" sz="1400" kern="1200" dirty="0"/>
        </a:p>
      </dsp:txBody>
      <dsp:txXfrm rot="-5400000">
        <a:off x="1" y="1044708"/>
        <a:ext cx="575636" cy="246701"/>
      </dsp:txXfrm>
    </dsp:sp>
    <dsp:sp modelId="{92E6CD6E-1C89-4954-9DB9-460C6122A6D6}">
      <dsp:nvSpPr>
        <dsp:cNvPr id="0" name=""/>
        <dsp:cNvSpPr/>
      </dsp:nvSpPr>
      <dsp:spPr>
        <a:xfrm rot="5400000">
          <a:off x="4211557" y="-2879030"/>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GB" sz="1400" kern="1200" dirty="0"/>
            <a:t>The ‘grooming stage’, the romance develops quickly into a serious early relationship. (Commitment Whirlwind)</a:t>
          </a:r>
        </a:p>
        <a:p>
          <a:pPr marL="57150" lvl="1" indent="-57150" algn="l" defTabSz="488950">
            <a:lnSpc>
              <a:spcPct val="90000"/>
            </a:lnSpc>
            <a:spcBef>
              <a:spcPct val="0"/>
            </a:spcBef>
            <a:spcAft>
              <a:spcPct val="15000"/>
            </a:spcAft>
            <a:buChar char="•"/>
          </a:pPr>
          <a:endParaRPr lang="en-GB" sz="1100" kern="1200" dirty="0"/>
        </a:p>
      </dsp:txBody>
      <dsp:txXfrm rot="-5400000">
        <a:off x="575636" y="782984"/>
        <a:ext cx="7780269" cy="482333"/>
      </dsp:txXfrm>
    </dsp:sp>
    <dsp:sp modelId="{9278956C-0B96-4C7E-B92F-413607E5C980}">
      <dsp:nvSpPr>
        <dsp:cNvPr id="0" name=""/>
        <dsp:cNvSpPr/>
      </dsp:nvSpPr>
      <dsp:spPr>
        <a:xfrm rot="5400000">
          <a:off x="-123350" y="1630197"/>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3</a:t>
          </a:r>
          <a:endParaRPr lang="en-GB" sz="1400" kern="1200" dirty="0"/>
        </a:p>
      </dsp:txBody>
      <dsp:txXfrm rot="-5400000">
        <a:off x="1" y="1794664"/>
        <a:ext cx="575636" cy="246701"/>
      </dsp:txXfrm>
    </dsp:sp>
    <dsp:sp modelId="{DE472C80-E76F-46AE-94AD-684697294F34}">
      <dsp:nvSpPr>
        <dsp:cNvPr id="0" name=""/>
        <dsp:cNvSpPr/>
      </dsp:nvSpPr>
      <dsp:spPr>
        <a:xfrm rot="5400000">
          <a:off x="4211557" y="-2129075"/>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Relationship becoming dominated by coercive control (likely to be the longest stage). Rules, routines &amp; consequences….</a:t>
          </a:r>
          <a:endParaRPr lang="en-GB" sz="1400" kern="1200" dirty="0"/>
        </a:p>
        <a:p>
          <a:pPr marL="114300" lvl="1" indent="-114300" algn="l" defTabSz="622300">
            <a:lnSpc>
              <a:spcPct val="90000"/>
            </a:lnSpc>
            <a:spcBef>
              <a:spcPct val="0"/>
            </a:spcBef>
            <a:spcAft>
              <a:spcPct val="15000"/>
            </a:spcAft>
            <a:buChar char="•"/>
          </a:pPr>
          <a:endParaRPr lang="en-GB" sz="1400" kern="1200" dirty="0"/>
        </a:p>
      </dsp:txBody>
      <dsp:txXfrm rot="-5400000">
        <a:off x="575636" y="1532939"/>
        <a:ext cx="7780269" cy="482333"/>
      </dsp:txXfrm>
    </dsp:sp>
    <dsp:sp modelId="{276A7F9C-EE9D-4794-BE9E-B94772C4710D}">
      <dsp:nvSpPr>
        <dsp:cNvPr id="0" name=""/>
        <dsp:cNvSpPr/>
      </dsp:nvSpPr>
      <dsp:spPr>
        <a:xfrm rot="5400000">
          <a:off x="-123350" y="2380152"/>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4</a:t>
          </a:r>
          <a:endParaRPr lang="en-GB" sz="1400" kern="1200" dirty="0"/>
        </a:p>
      </dsp:txBody>
      <dsp:txXfrm rot="-5400000">
        <a:off x="1" y="2544619"/>
        <a:ext cx="575636" cy="246701"/>
      </dsp:txXfrm>
    </dsp:sp>
    <dsp:sp modelId="{088B5C4C-ADE1-4C32-9F7A-105FBDDEEA47}">
      <dsp:nvSpPr>
        <dsp:cNvPr id="0" name=""/>
        <dsp:cNvSpPr/>
      </dsp:nvSpPr>
      <dsp:spPr>
        <a:xfrm rot="5400000">
          <a:off x="4211557" y="-1379119"/>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GB" sz="1400" kern="1200" dirty="0"/>
            <a:t>A trigger event to threaten the perpetrator's control, a specific event that could trigger revenge or retaliation: the relationship ends, debt, retires, health issue, ‘big life’ changes…</a:t>
          </a:r>
        </a:p>
        <a:p>
          <a:pPr marL="114300" lvl="1" indent="-114300" algn="l" defTabSz="622300">
            <a:lnSpc>
              <a:spcPct val="90000"/>
            </a:lnSpc>
            <a:spcBef>
              <a:spcPct val="0"/>
            </a:spcBef>
            <a:spcAft>
              <a:spcPct val="15000"/>
            </a:spcAft>
            <a:buChar char="•"/>
          </a:pPr>
          <a:endParaRPr lang="en-GB" sz="1400" kern="1200" dirty="0"/>
        </a:p>
      </dsp:txBody>
      <dsp:txXfrm rot="-5400000">
        <a:off x="575636" y="2282895"/>
        <a:ext cx="7780269" cy="482333"/>
      </dsp:txXfrm>
    </dsp:sp>
    <dsp:sp modelId="{FA9EEEF3-133A-4902-86AB-6BF8181AD620}">
      <dsp:nvSpPr>
        <dsp:cNvPr id="0" name=""/>
        <dsp:cNvSpPr/>
      </dsp:nvSpPr>
      <dsp:spPr>
        <a:xfrm rot="5400000">
          <a:off x="-123350" y="3130108"/>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5</a:t>
          </a:r>
          <a:endParaRPr lang="en-GB" sz="1400" kern="1200" dirty="0"/>
        </a:p>
      </dsp:txBody>
      <dsp:txXfrm rot="-5400000">
        <a:off x="1" y="3294575"/>
        <a:ext cx="575636" cy="246701"/>
      </dsp:txXfrm>
    </dsp:sp>
    <dsp:sp modelId="{463B56B5-2020-4376-BCB5-5DA6B98694DA}">
      <dsp:nvSpPr>
        <dsp:cNvPr id="0" name=""/>
        <dsp:cNvSpPr/>
      </dsp:nvSpPr>
      <dsp:spPr>
        <a:xfrm rot="5400000">
          <a:off x="4211557" y="-629164"/>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Escalation; an increase in the intensity or frequency of the partner's control tactics, threatening suicide, post separation abuse, stalking etc.</a:t>
          </a:r>
          <a:endParaRPr lang="en-GB" sz="1400" kern="1200" dirty="0"/>
        </a:p>
        <a:p>
          <a:pPr marL="114300" lvl="1" indent="-114300" algn="l" defTabSz="622300">
            <a:lnSpc>
              <a:spcPct val="90000"/>
            </a:lnSpc>
            <a:spcBef>
              <a:spcPct val="0"/>
            </a:spcBef>
            <a:spcAft>
              <a:spcPct val="15000"/>
            </a:spcAft>
            <a:buChar char="•"/>
          </a:pPr>
          <a:endParaRPr lang="en-GB" sz="1400" kern="1200" dirty="0"/>
        </a:p>
      </dsp:txBody>
      <dsp:txXfrm rot="-5400000">
        <a:off x="575636" y="3032850"/>
        <a:ext cx="7780269" cy="482333"/>
      </dsp:txXfrm>
    </dsp:sp>
    <dsp:sp modelId="{E8FA69FB-798F-49E3-84C0-567F150AC6E8}">
      <dsp:nvSpPr>
        <dsp:cNvPr id="0" name=""/>
        <dsp:cNvSpPr/>
      </dsp:nvSpPr>
      <dsp:spPr>
        <a:xfrm rot="5400000">
          <a:off x="-123350" y="3880063"/>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6</a:t>
          </a:r>
          <a:endParaRPr lang="en-GB" sz="1400" kern="1200" dirty="0"/>
        </a:p>
      </dsp:txBody>
      <dsp:txXfrm rot="-5400000">
        <a:off x="1" y="4044530"/>
        <a:ext cx="575636" cy="246701"/>
      </dsp:txXfrm>
    </dsp:sp>
    <dsp:sp modelId="{AEA3E731-1B01-489F-AD61-4F19E1601A4C}">
      <dsp:nvSpPr>
        <dsp:cNvPr id="0" name=""/>
        <dsp:cNvSpPr/>
      </dsp:nvSpPr>
      <dsp:spPr>
        <a:xfrm rot="5400000">
          <a:off x="4211557" y="120791"/>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dirty="0"/>
            <a:t>A change in thinking – loss of control irreversible, perpetrator chooses to move on through revenge or by homicide. Attempts at reconciliation, victim blaming, targeting CYP.</a:t>
          </a:r>
          <a:endParaRPr lang="en-GB" sz="1400" kern="1200" dirty="0"/>
        </a:p>
      </dsp:txBody>
      <dsp:txXfrm rot="-5400000">
        <a:off x="575636" y="3782806"/>
        <a:ext cx="7780269" cy="482333"/>
      </dsp:txXfrm>
    </dsp:sp>
    <dsp:sp modelId="{841B1FF4-F568-489D-B705-E9C23B734E22}">
      <dsp:nvSpPr>
        <dsp:cNvPr id="0" name=""/>
        <dsp:cNvSpPr/>
      </dsp:nvSpPr>
      <dsp:spPr>
        <a:xfrm rot="5400000">
          <a:off x="-123350" y="4630018"/>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US" sz="1400" kern="1200" dirty="0"/>
            <a:t>Stage 7</a:t>
          </a:r>
          <a:endParaRPr lang="en-GB" sz="1400" kern="1200" dirty="0"/>
        </a:p>
      </dsp:txBody>
      <dsp:txXfrm rot="-5400000">
        <a:off x="1" y="4794485"/>
        <a:ext cx="575636" cy="246701"/>
      </dsp:txXfrm>
    </dsp:sp>
    <dsp:sp modelId="{8BB97E51-2A9C-4971-9869-1B3621C9844F}">
      <dsp:nvSpPr>
        <dsp:cNvPr id="0" name=""/>
        <dsp:cNvSpPr/>
      </dsp:nvSpPr>
      <dsp:spPr>
        <a:xfrm rot="5400000">
          <a:off x="4211557" y="870746"/>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a:t>Planning - the perpetrator might buy weapons, do research, look for opportunities to get the victim alone etc.</a:t>
          </a:r>
          <a:endParaRPr lang="en-GB" sz="1400" kern="1200"/>
        </a:p>
        <a:p>
          <a:pPr marL="114300" lvl="1" indent="-114300" algn="l" defTabSz="622300">
            <a:lnSpc>
              <a:spcPct val="90000"/>
            </a:lnSpc>
            <a:spcBef>
              <a:spcPct val="0"/>
            </a:spcBef>
            <a:spcAft>
              <a:spcPct val="15000"/>
            </a:spcAft>
            <a:buChar char="•"/>
          </a:pPr>
          <a:endParaRPr lang="en-GB" sz="1400" kern="1200" dirty="0"/>
        </a:p>
      </dsp:txBody>
      <dsp:txXfrm rot="-5400000">
        <a:off x="575636" y="4532761"/>
        <a:ext cx="7780269" cy="482333"/>
      </dsp:txXfrm>
    </dsp:sp>
    <dsp:sp modelId="{8303A9FD-309B-4E3B-AE1C-95B744232D5D}">
      <dsp:nvSpPr>
        <dsp:cNvPr id="0" name=""/>
        <dsp:cNvSpPr/>
      </dsp:nvSpPr>
      <dsp:spPr>
        <a:xfrm rot="5400000">
          <a:off x="-123350" y="5379974"/>
          <a:ext cx="822337" cy="575636"/>
        </a:xfrm>
        <a:prstGeom prst="chevron">
          <a:avLst/>
        </a:prstGeom>
        <a:solidFill>
          <a:schemeClr val="accent2">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kern="1200" dirty="0"/>
            <a:t>Stage 8</a:t>
          </a:r>
        </a:p>
      </dsp:txBody>
      <dsp:txXfrm rot="-5400000">
        <a:off x="1" y="5544441"/>
        <a:ext cx="575636" cy="246701"/>
      </dsp:txXfrm>
    </dsp:sp>
    <dsp:sp modelId="{537401A1-F0C9-40C9-86F8-47016E8DA364}">
      <dsp:nvSpPr>
        <dsp:cNvPr id="0" name=""/>
        <dsp:cNvSpPr/>
      </dsp:nvSpPr>
      <dsp:spPr>
        <a:xfrm rot="5400000">
          <a:off x="4211557" y="1620702"/>
          <a:ext cx="534519" cy="7806362"/>
        </a:xfrm>
        <a:prstGeom prst="round2SameRect">
          <a:avLst/>
        </a:prstGeom>
        <a:solidFill>
          <a:schemeClr val="lt1">
            <a:alpha val="90000"/>
            <a:hueOff val="0"/>
            <a:satOff val="0"/>
            <a:lumOff val="0"/>
            <a:alphaOff val="0"/>
          </a:schemeClr>
        </a:solidFill>
        <a:ln w="19050" cap="rnd"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t" anchorCtr="0">
          <a:noAutofit/>
        </a:bodyPr>
        <a:lstStyle/>
        <a:p>
          <a:pPr marL="114300" lvl="1" indent="-114300" algn="l" defTabSz="622300">
            <a:lnSpc>
              <a:spcPct val="90000"/>
            </a:lnSpc>
            <a:spcBef>
              <a:spcPct val="0"/>
            </a:spcBef>
            <a:spcAft>
              <a:spcPct val="15000"/>
            </a:spcAft>
            <a:buChar char="•"/>
          </a:pPr>
          <a:r>
            <a:rPr lang="en-US" sz="1400" kern="1200"/>
            <a:t>Homicide - the perpetrator kills his or her partner, possibly hurts others such as the victim's children and may also kill themselves.</a:t>
          </a:r>
          <a:endParaRPr lang="en-GB" sz="1400" kern="1200"/>
        </a:p>
      </dsp:txBody>
      <dsp:txXfrm rot="-5400000">
        <a:off x="575636" y="5282717"/>
        <a:ext cx="7780269" cy="4823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CB5FAB-BE21-43BC-BEBD-D13D02A50521}">
      <dsp:nvSpPr>
        <dsp:cNvPr id="0" name=""/>
        <dsp:cNvSpPr/>
      </dsp:nvSpPr>
      <dsp:spPr>
        <a:xfrm>
          <a:off x="3760" y="585348"/>
          <a:ext cx="2036035" cy="1221621"/>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Stalking &amp; harassment – is a serious control issue.</a:t>
          </a:r>
          <a:endParaRPr lang="en-US" sz="1600" kern="1200" dirty="0"/>
        </a:p>
      </dsp:txBody>
      <dsp:txXfrm>
        <a:off x="63395" y="644983"/>
        <a:ext cx="1916765" cy="1102351"/>
      </dsp:txXfrm>
    </dsp:sp>
    <dsp:sp modelId="{5FC9C5F0-0821-430F-8795-9B38CE2DC4B5}">
      <dsp:nvSpPr>
        <dsp:cNvPr id="0" name=""/>
        <dsp:cNvSpPr/>
      </dsp:nvSpPr>
      <dsp:spPr>
        <a:xfrm>
          <a:off x="2243398" y="585348"/>
          <a:ext cx="2036035" cy="1221621"/>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0" kern="1200" dirty="0"/>
            <a:t>Separation – one of the biggest risk factors. Often a trigger for escalation </a:t>
          </a:r>
          <a:endParaRPr lang="en-US" sz="1600" b="0" kern="1200" dirty="0"/>
        </a:p>
      </dsp:txBody>
      <dsp:txXfrm>
        <a:off x="2303033" y="644983"/>
        <a:ext cx="1916765" cy="1102351"/>
      </dsp:txXfrm>
    </dsp:sp>
    <dsp:sp modelId="{8D3030D0-47C1-49B5-9E58-DE44BFF4379D}">
      <dsp:nvSpPr>
        <dsp:cNvPr id="0" name=""/>
        <dsp:cNvSpPr/>
      </dsp:nvSpPr>
      <dsp:spPr>
        <a:xfrm>
          <a:off x="4483037" y="585348"/>
          <a:ext cx="2036035" cy="1221621"/>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Pregnancy – around 30% of DA </a:t>
          </a:r>
          <a:r>
            <a:rPr lang="en-GB" sz="1600" b="1" kern="1200" dirty="0"/>
            <a:t>becomes more visible</a:t>
          </a:r>
          <a:r>
            <a:rPr lang="en-GB" sz="1600" kern="1200" dirty="0"/>
            <a:t> or starts.</a:t>
          </a:r>
          <a:endParaRPr lang="en-US" sz="1600" kern="1200" dirty="0"/>
        </a:p>
      </dsp:txBody>
      <dsp:txXfrm>
        <a:off x="4542672" y="644983"/>
        <a:ext cx="1916765" cy="1102351"/>
      </dsp:txXfrm>
    </dsp:sp>
    <dsp:sp modelId="{A47EF810-9B7D-486F-9895-203596519243}">
      <dsp:nvSpPr>
        <dsp:cNvPr id="0" name=""/>
        <dsp:cNvSpPr/>
      </dsp:nvSpPr>
      <dsp:spPr>
        <a:xfrm>
          <a:off x="6722676" y="585348"/>
          <a:ext cx="2036035" cy="1221621"/>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0" kern="1200" dirty="0"/>
            <a:t>NFS –  Strangulation is 2</a:t>
          </a:r>
          <a:r>
            <a:rPr lang="en-GB" sz="1600" b="0" kern="1200" baseline="30000" dirty="0"/>
            <a:t>nd</a:t>
          </a:r>
          <a:r>
            <a:rPr lang="en-GB" sz="1600" b="0" kern="1200" dirty="0"/>
            <a:t> most common cause of DA deaths.</a:t>
          </a:r>
          <a:endParaRPr lang="en-US" sz="1600" b="0" kern="1200" dirty="0"/>
        </a:p>
      </dsp:txBody>
      <dsp:txXfrm>
        <a:off x="6782311" y="644983"/>
        <a:ext cx="1916765" cy="1102351"/>
      </dsp:txXfrm>
    </dsp:sp>
    <dsp:sp modelId="{5CF172C5-BE63-4683-89B6-8E9DBA0EF9C8}">
      <dsp:nvSpPr>
        <dsp:cNvPr id="0" name=""/>
        <dsp:cNvSpPr/>
      </dsp:nvSpPr>
      <dsp:spPr>
        <a:xfrm>
          <a:off x="8962314" y="585348"/>
          <a:ext cx="2036035" cy="1221621"/>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Honour Based/Forced Marriage – usually means multiple perpetrators.</a:t>
          </a:r>
          <a:endParaRPr lang="en-US" sz="1600" kern="1200" dirty="0"/>
        </a:p>
      </dsp:txBody>
      <dsp:txXfrm>
        <a:off x="9021949" y="644983"/>
        <a:ext cx="1916765" cy="1102351"/>
      </dsp:txXfrm>
    </dsp:sp>
    <dsp:sp modelId="{D8E29AE8-E456-4A33-91E6-57DB65F113C5}">
      <dsp:nvSpPr>
        <dsp:cNvPr id="0" name=""/>
        <dsp:cNvSpPr/>
      </dsp:nvSpPr>
      <dsp:spPr>
        <a:xfrm>
          <a:off x="3760" y="2010573"/>
          <a:ext cx="2036035" cy="1221621"/>
        </a:xfrm>
        <a:prstGeom prst="round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Threats to kill/suicide.</a:t>
          </a:r>
          <a:endParaRPr lang="en-US" sz="1600" kern="1200" dirty="0"/>
        </a:p>
      </dsp:txBody>
      <dsp:txXfrm>
        <a:off x="63395" y="2070208"/>
        <a:ext cx="1916765" cy="1102351"/>
      </dsp:txXfrm>
    </dsp:sp>
    <dsp:sp modelId="{D5807FB3-F32A-42D5-BD3A-695728253920}">
      <dsp:nvSpPr>
        <dsp:cNvPr id="0" name=""/>
        <dsp:cNvSpPr/>
      </dsp:nvSpPr>
      <dsp:spPr>
        <a:xfrm>
          <a:off x="2243398" y="2010573"/>
          <a:ext cx="2036035" cy="1221621"/>
        </a:xfrm>
        <a:prstGeom prst="roundRec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GB" sz="1700" kern="1200" dirty="0"/>
            <a:t>Extreme jealousy/coercive &amp; controlling behaviours.</a:t>
          </a:r>
        </a:p>
      </dsp:txBody>
      <dsp:txXfrm>
        <a:off x="2303033" y="2070208"/>
        <a:ext cx="1916765" cy="1102351"/>
      </dsp:txXfrm>
    </dsp:sp>
    <dsp:sp modelId="{0DF398AA-C3A2-48B5-9460-F51862BE4DB9}">
      <dsp:nvSpPr>
        <dsp:cNvPr id="0" name=""/>
        <dsp:cNvSpPr/>
      </dsp:nvSpPr>
      <dsp:spPr>
        <a:xfrm>
          <a:off x="4483037" y="2010573"/>
          <a:ext cx="2036035" cy="1221621"/>
        </a:xfrm>
        <a:prstGeom prst="roundRec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Perpetrator’s propensity for violence is a reliable predictor of future violence</a:t>
          </a:r>
          <a:endParaRPr lang="en-US" sz="1600" kern="1200" dirty="0"/>
        </a:p>
      </dsp:txBody>
      <dsp:txXfrm>
        <a:off x="4542672" y="2070208"/>
        <a:ext cx="1916765" cy="1102351"/>
      </dsp:txXfrm>
    </dsp:sp>
    <dsp:sp modelId="{77BB4B80-C744-400C-A083-B7C71CCC963A}">
      <dsp:nvSpPr>
        <dsp:cNvPr id="0" name=""/>
        <dsp:cNvSpPr/>
      </dsp:nvSpPr>
      <dsp:spPr>
        <a:xfrm>
          <a:off x="6722676" y="2010573"/>
          <a:ext cx="2036035" cy="1221621"/>
        </a:xfrm>
        <a:prstGeom prst="roundRect">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Perpetrator’s disregard for law.</a:t>
          </a:r>
          <a:endParaRPr lang="en-US" sz="1600" kern="1200" dirty="0"/>
        </a:p>
      </dsp:txBody>
      <dsp:txXfrm>
        <a:off x="6782311" y="2070208"/>
        <a:ext cx="1916765" cy="1102351"/>
      </dsp:txXfrm>
    </dsp:sp>
    <dsp:sp modelId="{5F222DD7-2FF6-4AB6-9CAE-2500D69099BD}">
      <dsp:nvSpPr>
        <dsp:cNvPr id="0" name=""/>
        <dsp:cNvSpPr/>
      </dsp:nvSpPr>
      <dsp:spPr>
        <a:xfrm>
          <a:off x="8962314" y="2010573"/>
          <a:ext cx="2036035" cy="1221621"/>
        </a:xfrm>
        <a:prstGeom prst="roundRect">
          <a:avLst/>
        </a:prstGeom>
        <a:solidFill>
          <a:schemeClr val="accent6">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Use/access to weapons – increase in deaths due to knife wounds.</a:t>
          </a:r>
          <a:endParaRPr lang="en-US" sz="1600" kern="1200" dirty="0"/>
        </a:p>
      </dsp:txBody>
      <dsp:txXfrm>
        <a:off x="9021949" y="2070208"/>
        <a:ext cx="1916765" cy="1102351"/>
      </dsp:txXfrm>
    </dsp:sp>
    <dsp:sp modelId="{CE5FCF3E-64CE-4FFC-A98B-4A300C1532FD}">
      <dsp:nvSpPr>
        <dsp:cNvPr id="0" name=""/>
        <dsp:cNvSpPr/>
      </dsp:nvSpPr>
      <dsp:spPr>
        <a:xfrm>
          <a:off x="6700737" y="3435798"/>
          <a:ext cx="2036035" cy="1221621"/>
        </a:xfrm>
        <a:prstGeom prst="roundRect">
          <a:avLst/>
        </a:prstGeom>
        <a:solidFill>
          <a:srgbClr val="00B050"/>
        </a:solidFill>
        <a:ln w="19050" cap="rnd"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Intersectionality – consider anything that might increase vulnerability</a:t>
          </a:r>
        </a:p>
      </dsp:txBody>
      <dsp:txXfrm>
        <a:off x="6760372" y="3495433"/>
        <a:ext cx="1916765" cy="1102351"/>
      </dsp:txXfrm>
    </dsp:sp>
    <dsp:sp modelId="{CB3EA5A6-FD2F-43D3-B916-CD82FA854FC1}">
      <dsp:nvSpPr>
        <dsp:cNvPr id="0" name=""/>
        <dsp:cNvSpPr/>
      </dsp:nvSpPr>
      <dsp:spPr>
        <a:xfrm>
          <a:off x="0" y="3448857"/>
          <a:ext cx="2036035" cy="1221621"/>
        </a:xfrm>
        <a:prstGeom prst="roundRect">
          <a:avLst/>
        </a:prstGeom>
        <a:solidFill>
          <a:schemeClr val="accent2"/>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t>Drugs/alcohol or mental health - can be ‘excuse’ for abuse</a:t>
          </a:r>
        </a:p>
      </dsp:txBody>
      <dsp:txXfrm>
        <a:off x="59635" y="3508492"/>
        <a:ext cx="1916765" cy="1102351"/>
      </dsp:txXfrm>
    </dsp:sp>
    <dsp:sp modelId="{B09A47CA-68CF-428C-96E7-21BA34323433}">
      <dsp:nvSpPr>
        <dsp:cNvPr id="0" name=""/>
        <dsp:cNvSpPr/>
      </dsp:nvSpPr>
      <dsp:spPr>
        <a:xfrm>
          <a:off x="2262344" y="3448857"/>
          <a:ext cx="2036035" cy="1221621"/>
        </a:xfrm>
        <a:prstGeom prst="roundRect">
          <a:avLst/>
        </a:prstGeom>
        <a:solidFill>
          <a:schemeClr val="accent3"/>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Escalation of abuse – getting worse or more frequent.</a:t>
          </a:r>
          <a:endParaRPr lang="en-US" sz="1600" kern="1200" dirty="0"/>
        </a:p>
      </dsp:txBody>
      <dsp:txXfrm>
        <a:off x="2321979" y="3508492"/>
        <a:ext cx="1916765" cy="1102351"/>
      </dsp:txXfrm>
    </dsp:sp>
    <dsp:sp modelId="{5C11B641-15D3-4C92-9661-0E9FC641404C}">
      <dsp:nvSpPr>
        <dsp:cNvPr id="0" name=""/>
        <dsp:cNvSpPr/>
      </dsp:nvSpPr>
      <dsp:spPr>
        <a:xfrm>
          <a:off x="4485918" y="3428016"/>
          <a:ext cx="2036055" cy="1221621"/>
        </a:xfrm>
        <a:prstGeom prst="roundRect">
          <a:avLst/>
        </a:prstGeom>
        <a:solidFill>
          <a:schemeClr val="accent4"/>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b="0" kern="1200" dirty="0"/>
            <a:t>Disability – more than twice as likely to be victim of DA.</a:t>
          </a:r>
          <a:endParaRPr lang="en-US" sz="1600" b="0" kern="1200" dirty="0"/>
        </a:p>
      </dsp:txBody>
      <dsp:txXfrm>
        <a:off x="4545553" y="3487651"/>
        <a:ext cx="1916785" cy="1102351"/>
      </dsp:txXfrm>
    </dsp:sp>
    <dsp:sp modelId="{634753CE-2D97-4EB9-AD89-9841F9D21AF7}">
      <dsp:nvSpPr>
        <dsp:cNvPr id="0" name=""/>
        <dsp:cNvSpPr/>
      </dsp:nvSpPr>
      <dsp:spPr>
        <a:xfrm>
          <a:off x="8962324" y="3435798"/>
          <a:ext cx="2036035" cy="1221621"/>
        </a:xfrm>
        <a:prstGeom prst="roundRect">
          <a:avLst/>
        </a:prstGeom>
        <a:solidFill>
          <a:srgbClr val="00B050"/>
        </a:solidFill>
        <a:ln w="19050" cap="rnd" cmpd="sng" algn="ctr">
          <a:solidFill>
            <a:srgbClr val="FFFF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GB" sz="1600" kern="1200" dirty="0"/>
            <a:t>Risk from perpetrator perspective with the Homicide Timeline</a:t>
          </a:r>
        </a:p>
      </dsp:txBody>
      <dsp:txXfrm>
        <a:off x="9021959" y="3495433"/>
        <a:ext cx="1916765" cy="110235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AC3E28-D658-472E-9F3B-B8F3EAA8F96F}" type="datetimeFigureOut">
              <a:rPr lang="en-GB" smtClean="0"/>
              <a:t>28/10/2025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DC4838-4B8A-4962-BD49-51ECDEA2A548}" type="slidenum">
              <a:rPr lang="en-GB" smtClean="0"/>
              <a:t>‹#›</a:t>
            </a:fld>
            <a:endParaRPr lang="en-GB"/>
          </a:p>
        </p:txBody>
      </p:sp>
    </p:spTree>
    <p:extLst>
      <p:ext uri="{BB962C8B-B14F-4D97-AF65-F5344CB8AC3E}">
        <p14:creationId xmlns:p14="http://schemas.microsoft.com/office/powerpoint/2010/main" val="1566038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At its core, safeguarding is not just about protection. It’s about our shared humanity and our duty to one another.</a:t>
            </a:r>
            <a:endParaRPr lang="en-GB" dirty="0"/>
          </a:p>
        </p:txBody>
      </p:sp>
      <p:sp>
        <p:nvSpPr>
          <p:cNvPr id="4" name="Slide Number Placeholder 3"/>
          <p:cNvSpPr>
            <a:spLocks noGrp="1"/>
          </p:cNvSpPr>
          <p:nvPr>
            <p:ph type="sldNum" sz="quarter" idx="5"/>
          </p:nvPr>
        </p:nvSpPr>
        <p:spPr/>
        <p:txBody>
          <a:bodyPr/>
          <a:lstStyle/>
          <a:p>
            <a:fld id="{64DC4838-4B8A-4962-BD49-51ECDEA2A548}" type="slidenum">
              <a:rPr lang="en-GB" smtClean="0"/>
              <a:t>1</a:t>
            </a:fld>
            <a:endParaRPr lang="en-GB"/>
          </a:p>
        </p:txBody>
      </p:sp>
    </p:spTree>
    <p:extLst>
      <p:ext uri="{BB962C8B-B14F-4D97-AF65-F5344CB8AC3E}">
        <p14:creationId xmlns:p14="http://schemas.microsoft.com/office/powerpoint/2010/main" val="16466566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706438" y="138113"/>
            <a:ext cx="5888037" cy="3311525"/>
          </a:xfrm>
          <a:ln/>
        </p:spPr>
        <p:txBody>
          <a:bodyPr/>
          <a:lstStyle/>
          <a:p>
            <a:endParaRPr lang="en-GB"/>
          </a:p>
        </p:txBody>
      </p:sp>
      <p:sp>
        <p:nvSpPr>
          <p:cNvPr id="80899" name="Rectangle 3"/>
          <p:cNvSpPr>
            <a:spLocks noGrp="1" noChangeArrowheads="1"/>
          </p:cNvSpPr>
          <p:nvPr>
            <p:ph type="body" idx="1"/>
          </p:nvPr>
        </p:nvSpPr>
        <p:spPr>
          <a:xfrm>
            <a:off x="172528" y="3633296"/>
            <a:ext cx="6607834" cy="5389934"/>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ltLang="en-US" sz="1100" baseline="0" dirty="0">
              <a:latin typeface="Arial" pitchFamily="34" charset="0"/>
            </a:endParaRPr>
          </a:p>
        </p:txBody>
      </p:sp>
    </p:spTree>
    <p:extLst>
      <p:ext uri="{BB962C8B-B14F-4D97-AF65-F5344CB8AC3E}">
        <p14:creationId xmlns:p14="http://schemas.microsoft.com/office/powerpoint/2010/main" val="309926911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Rot="1" noChangeAspect="1" noChangeArrowheads="1" noTextEdit="1"/>
          </p:cNvSpPr>
          <p:nvPr>
            <p:ph type="sldImg"/>
          </p:nvPr>
        </p:nvSpPr>
        <p:spPr>
          <a:xfrm>
            <a:off x="635000" y="238125"/>
            <a:ext cx="5807075" cy="3267075"/>
          </a:xfrm>
          <a:ln/>
        </p:spPr>
        <p:txBody>
          <a:bodyPr/>
          <a:lstStyle/>
          <a:p>
            <a:endParaRPr lang="en-GB"/>
          </a:p>
        </p:txBody>
      </p:sp>
      <p:sp>
        <p:nvSpPr>
          <p:cNvPr id="80899" name="Rectangle 3"/>
          <p:cNvSpPr>
            <a:spLocks noGrp="1" noChangeArrowheads="1"/>
          </p:cNvSpPr>
          <p:nvPr>
            <p:ph type="body" idx="1"/>
          </p:nvPr>
        </p:nvSpPr>
        <p:spPr>
          <a:xfrm>
            <a:off x="445867" y="3659470"/>
            <a:ext cx="6185779" cy="5294749"/>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endParaRPr lang="en-US" altLang="en-US" dirty="0">
              <a:latin typeface="Arial" pitchFamily="34" charset="0"/>
            </a:endParaRPr>
          </a:p>
        </p:txBody>
      </p:sp>
    </p:spTree>
    <p:extLst>
      <p:ext uri="{BB962C8B-B14F-4D97-AF65-F5344CB8AC3E}">
        <p14:creationId xmlns:p14="http://schemas.microsoft.com/office/powerpoint/2010/main" val="22704750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A5B4FC-C15D-B4E8-73B9-7181B43F0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61D351-AA41-42D7-1BB1-FE9EC94E106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39F838B-3641-0B7F-F340-C0CF579A4064}"/>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AE49CFDD-ED76-D00B-3A14-1F0911B674DB}"/>
              </a:ext>
            </a:extLst>
          </p:cNvPr>
          <p:cNvSpPr>
            <a:spLocks noGrp="1"/>
          </p:cNvSpPr>
          <p:nvPr>
            <p:ph type="sldNum" sz="quarter" idx="5"/>
          </p:nvPr>
        </p:nvSpPr>
        <p:spPr/>
        <p:txBody>
          <a:bodyPr/>
          <a:lstStyle/>
          <a:p>
            <a:fld id="{64DC4838-4B8A-4962-BD49-51ECDEA2A548}" type="slidenum">
              <a:rPr lang="en-GB" smtClean="0"/>
              <a:t>12</a:t>
            </a:fld>
            <a:endParaRPr lang="en-GB"/>
          </a:p>
        </p:txBody>
      </p:sp>
    </p:spTree>
    <p:extLst>
      <p:ext uri="{BB962C8B-B14F-4D97-AF65-F5344CB8AC3E}">
        <p14:creationId xmlns:p14="http://schemas.microsoft.com/office/powerpoint/2010/main" val="256477798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96875" y="179388"/>
            <a:ext cx="6284913" cy="3535362"/>
          </a:xfrm>
        </p:spPr>
        <p:txBody>
          <a:bodyPr/>
          <a:lstStyle/>
          <a:p>
            <a:endParaRPr lang="en-GB"/>
          </a:p>
        </p:txBody>
      </p:sp>
      <p:sp>
        <p:nvSpPr>
          <p:cNvPr id="3" name="Notes Placeholder 2"/>
          <p:cNvSpPr>
            <a:spLocks noGrp="1"/>
          </p:cNvSpPr>
          <p:nvPr>
            <p:ph type="body" idx="1"/>
          </p:nvPr>
        </p:nvSpPr>
        <p:spPr>
          <a:xfrm>
            <a:off x="707915" y="3929779"/>
            <a:ext cx="5663329" cy="4259016"/>
          </a:xfrm>
        </p:spPr>
        <p:txBody>
          <a:bodyPr/>
          <a:lstStyle/>
          <a:p>
            <a:endParaRPr lang="en-GB" baseline="0" dirty="0"/>
          </a:p>
          <a:p>
            <a:r>
              <a:rPr lang="en-GB" dirty="0"/>
              <a:t>Info-graphic – Victim/Perpetrator Screening Tool. Can</a:t>
            </a:r>
            <a:r>
              <a:rPr lang="en-GB" baseline="0" dirty="0"/>
              <a:t> be useful when identifying ‘who did what to who’, not definitive but useful to reflect upon following  disclosure.</a:t>
            </a:r>
          </a:p>
          <a:p>
            <a:endParaRPr lang="en-GB" baseline="0" dirty="0"/>
          </a:p>
        </p:txBody>
      </p:sp>
      <p:sp>
        <p:nvSpPr>
          <p:cNvPr id="4" name="Slide Number Placeholder 3"/>
          <p:cNvSpPr>
            <a:spLocks noGrp="1"/>
          </p:cNvSpPr>
          <p:nvPr>
            <p:ph type="sldNum" sz="quarter" idx="10"/>
          </p:nvPr>
        </p:nvSpPr>
        <p:spPr/>
        <p:txBody>
          <a:bodyPr/>
          <a:lstStyle/>
          <a:p>
            <a:fld id="{DD63990A-B981-4A3E-AAAA-1AE86229FD69}" type="slidenum">
              <a:rPr lang="en-GB" smtClean="0">
                <a:solidFill>
                  <a:prstClr val="black"/>
                </a:solidFill>
              </a:rPr>
              <a:pPr/>
              <a:t>13</a:t>
            </a:fld>
            <a:endParaRPr lang="en-GB" dirty="0">
              <a:solidFill>
                <a:prstClr val="black"/>
              </a:solidFill>
            </a:endParaRPr>
          </a:p>
        </p:txBody>
      </p:sp>
    </p:spTree>
    <p:extLst>
      <p:ext uri="{BB962C8B-B14F-4D97-AF65-F5344CB8AC3E}">
        <p14:creationId xmlns:p14="http://schemas.microsoft.com/office/powerpoint/2010/main" val="9653348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US" dirty="0"/>
              <a:t>Jennifer Freyd noticed that Perpetrators often develop a twisted self-righteousness “If you can’t prove it then I didn’t do it”….</a:t>
            </a:r>
          </a:p>
          <a:p>
            <a:endParaRPr lang="en-US" dirty="0"/>
          </a:p>
          <a:p>
            <a:r>
              <a:rPr lang="en-US" dirty="0"/>
              <a:t>If the victim-survivor starts to speak out about what is happening and starts to seek support, it is usual for perpetrators to respond with a DARVO strategy: Deny or </a:t>
            </a:r>
            <a:r>
              <a:rPr lang="en-GB" noProof="0" dirty="0"/>
              <a:t>minimise</a:t>
            </a:r>
            <a:r>
              <a:rPr lang="en-US" dirty="0"/>
              <a:t> the abuse, Attack the credibility and character of the victim, Reverse the narrative about who is the Victim and Offender, and who is the safe parent and who is the abusive parent to any children of the relationship.</a:t>
            </a:r>
          </a:p>
          <a:p>
            <a:endParaRPr lang="en-US" dirty="0"/>
          </a:p>
          <a:p>
            <a:r>
              <a:rPr lang="en-US" dirty="0"/>
              <a:t>Indeed, perpetrators often spend years laying the groundwork for DARVO by suggesting to family, friends, </a:t>
            </a:r>
            <a:r>
              <a:rPr lang="en-GB" noProof="0" dirty="0"/>
              <a:t>neighbours</a:t>
            </a:r>
            <a:r>
              <a:rPr lang="en-US" dirty="0"/>
              <a:t>, and community members that the victim-survivor is troubled, unstable, and generally not to be trusted. This will often be done behind the victim’s-survivor’s back. This is highly calculated and sinister behaviour from the perpetrator. When the victim-survivor does eventually get to a point where they seek support because life with the perpetrator has become intolerable, the victim-survivor may, to their shock and horror, find that very few people among their loved ones and community are prepared to believe them. Instead, nearly everyone seems to see them as the problem. Thanks to the perpetrator’s DARVO strategy, the victim-survivor has been betrayed by those they turned to, and feels more isolated and alone than ever.</a:t>
            </a:r>
          </a:p>
          <a:p>
            <a:endParaRPr lang="en-GB" dirty="0"/>
          </a:p>
          <a:p>
            <a:r>
              <a:rPr lang="en-US" dirty="0"/>
              <a:t>The acronym and the analysis it is based on are the work of the psychologist Jennifer Freyd.[2] The first stage of DARVO, denial, involves </a:t>
            </a:r>
            <a:r>
              <a:rPr lang="en-GB" noProof="0" dirty="0"/>
              <a:t>gaslighting</a:t>
            </a:r>
            <a:r>
              <a:rPr lang="en-US" dirty="0"/>
              <a:t>.[3][4]</a:t>
            </a:r>
          </a:p>
          <a:p>
            <a:endParaRPr lang="en-US" dirty="0"/>
          </a:p>
          <a:p>
            <a:r>
              <a:rPr lang="en-US" dirty="0"/>
              <a:t>Jennifer Freyd writes:</a:t>
            </a:r>
          </a:p>
          <a:p>
            <a:endParaRPr lang="en-US" dirty="0"/>
          </a:p>
          <a:p>
            <a:r>
              <a:rPr lang="en-US" dirty="0"/>
              <a:t>... I have observed that actual abusers threaten, bully and make a nightmare for anyone who holds them accountable or asks them to change their abusive behavior. This attack, intended to chill and terrify, typically includes threats of law suits, overt and covert attacks on the whistle-blower's credibility, and so on. The attack will often take the form of focusing on ridiculing the person who attempts to hold the offender accountable. ... [T]he offender rapidly creates the impression that the abuser is the wronged one, while the victim or concerned observer is the offender. Figure and ground are completely reversed. ... The offender is on the offense and the person attempting to hold the offender accountable is put on the defense.[5]</a:t>
            </a:r>
          </a:p>
          <a:p>
            <a:endParaRPr lang="en-US" dirty="0"/>
          </a:p>
          <a:p>
            <a:r>
              <a:rPr lang="en-US" dirty="0"/>
              <a:t>Examples</a:t>
            </a:r>
          </a:p>
          <a:p>
            <a:r>
              <a:rPr lang="en-US" dirty="0"/>
              <a:t>Alleged examples of DARVO include:</a:t>
            </a:r>
          </a:p>
          <a:p>
            <a:endParaRPr lang="en-US" dirty="0"/>
          </a:p>
          <a:p>
            <a:r>
              <a:rPr lang="en-US" dirty="0"/>
              <a:t>The behavior of R. Kelly during an interview related to criminal proceedings against him for sexual abuse of minors[6]</a:t>
            </a:r>
          </a:p>
          <a:p>
            <a:r>
              <a:rPr lang="en-US" dirty="0"/>
              <a:t>The behavior of former United States President Donald Trump in defending himself against sexual harassment allegations, as well as in defending himself against allegations of his other wrongdoings.[7][8][9][10]</a:t>
            </a:r>
          </a:p>
          <a:p>
            <a:r>
              <a:rPr lang="en-US" dirty="0"/>
              <a:t>The </a:t>
            </a:r>
            <a:r>
              <a:rPr lang="en-US" dirty="0" err="1"/>
              <a:t>Iğdır</a:t>
            </a:r>
            <a:r>
              <a:rPr lang="en-US" dirty="0"/>
              <a:t> Genocide Memorial and Museum, a memorial-museum complex which promotes Armenian genocide denial, and defends Turkey against allegations of massacring Armenians, by claiming that during World War I, it was the Armenians who killed Turks rather than vice versa.[11]</a:t>
            </a:r>
            <a:endParaRPr lang="en-GB" dirty="0"/>
          </a:p>
        </p:txBody>
      </p:sp>
      <p:sp>
        <p:nvSpPr>
          <p:cNvPr id="4" name="Slide Number Placeholder 3"/>
          <p:cNvSpPr>
            <a:spLocks noGrp="1"/>
          </p:cNvSpPr>
          <p:nvPr>
            <p:ph type="sldNum" sz="quarter" idx="10"/>
          </p:nvPr>
        </p:nvSpPr>
        <p:spPr/>
        <p:txBody>
          <a:bodyPr/>
          <a:lstStyle/>
          <a:p>
            <a:fld id="{943E835C-A259-4320-A1D1-8D22E5562AC7}" type="slidenum">
              <a:rPr lang="en-GB" smtClean="0">
                <a:solidFill>
                  <a:prstClr val="black"/>
                </a:solidFill>
              </a:rPr>
              <a:pPr/>
              <a:t>14</a:t>
            </a:fld>
            <a:endParaRPr lang="en-GB" dirty="0">
              <a:solidFill>
                <a:prstClr val="black"/>
              </a:solidFill>
            </a:endParaRPr>
          </a:p>
        </p:txBody>
      </p:sp>
    </p:spTree>
    <p:extLst>
      <p:ext uri="{BB962C8B-B14F-4D97-AF65-F5344CB8AC3E}">
        <p14:creationId xmlns:p14="http://schemas.microsoft.com/office/powerpoint/2010/main" val="40570543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DCAF64-B0E0-A903-C3A2-9EC196D47C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498687C-DABC-5946-1088-B0DB37E0F4B3}"/>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174A1F13-9307-4C10-D04D-FDBB0E24C69E}"/>
              </a:ext>
            </a:extLst>
          </p:cNvPr>
          <p:cNvSpPr>
            <a:spLocks noGrp="1"/>
          </p:cNvSpPr>
          <p:nvPr>
            <p:ph type="body" idx="1"/>
          </p:nvPr>
        </p:nvSpPr>
        <p:spPr/>
        <p:txBody>
          <a:bodyPr/>
          <a:lstStyle/>
          <a:p>
            <a:r>
              <a:rPr lang="en-GB" dirty="0"/>
              <a:t>Has anyone ever felt that their concerns are being ignored by other professionals or senior colleagues?</a:t>
            </a:r>
          </a:p>
          <a:p>
            <a:endParaRPr lang="en-GB" dirty="0"/>
          </a:p>
          <a:p>
            <a:r>
              <a:rPr lang="en-GB" dirty="0"/>
              <a:t>How confident are you about your ability to challenge or escalate them? Are you aware of the process in your own agency or service?</a:t>
            </a:r>
          </a:p>
          <a:p>
            <a:endParaRPr lang="en-GB" dirty="0"/>
          </a:p>
          <a:p>
            <a:r>
              <a:rPr lang="en-GB" dirty="0"/>
              <a:t>Whistleblowing policy?</a:t>
            </a:r>
          </a:p>
          <a:p>
            <a:endParaRPr lang="en-GB" dirty="0"/>
          </a:p>
          <a:p>
            <a:r>
              <a:rPr lang="en-GB" dirty="0"/>
              <a:t>“ I would rather be judged for over-reacting than for ignoring a safeguarding concern” (me!)</a:t>
            </a:r>
          </a:p>
        </p:txBody>
      </p:sp>
      <p:sp>
        <p:nvSpPr>
          <p:cNvPr id="4" name="Slide Number Placeholder 3">
            <a:extLst>
              <a:ext uri="{FF2B5EF4-FFF2-40B4-BE49-F238E27FC236}">
                <a16:creationId xmlns:a16="http://schemas.microsoft.com/office/drawing/2014/main" id="{FBEA59EB-DC44-2AE1-911E-3A5DED4AFBA2}"/>
              </a:ext>
            </a:extLst>
          </p:cNvPr>
          <p:cNvSpPr>
            <a:spLocks noGrp="1"/>
          </p:cNvSpPr>
          <p:nvPr>
            <p:ph type="sldNum" sz="quarter" idx="5"/>
          </p:nvPr>
        </p:nvSpPr>
        <p:spPr/>
        <p:txBody>
          <a:bodyPr/>
          <a:lstStyle/>
          <a:p>
            <a:fld id="{64DC4838-4B8A-4962-BD49-51ECDEA2A548}" type="slidenum">
              <a:rPr lang="en-GB" smtClean="0"/>
              <a:t>15</a:t>
            </a:fld>
            <a:endParaRPr lang="en-GB"/>
          </a:p>
        </p:txBody>
      </p:sp>
    </p:spTree>
    <p:extLst>
      <p:ext uri="{BB962C8B-B14F-4D97-AF65-F5344CB8AC3E}">
        <p14:creationId xmlns:p14="http://schemas.microsoft.com/office/powerpoint/2010/main" val="349400733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753CB-8DE5-0F82-5413-E2188C2D542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E0A1BC0-0743-8C7E-86D6-600A2EA7FA37}"/>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61B391CF-D132-C69D-4170-BFF37DFC9AA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93E7C8AE-3879-499B-0D85-6E34C7AFB99D}"/>
              </a:ext>
            </a:extLst>
          </p:cNvPr>
          <p:cNvSpPr>
            <a:spLocks noGrp="1"/>
          </p:cNvSpPr>
          <p:nvPr>
            <p:ph type="sldNum" sz="quarter" idx="5"/>
          </p:nvPr>
        </p:nvSpPr>
        <p:spPr/>
        <p:txBody>
          <a:bodyPr/>
          <a:lstStyle/>
          <a:p>
            <a:fld id="{64DC4838-4B8A-4962-BD49-51ECDEA2A548}" type="slidenum">
              <a:rPr lang="en-GB" smtClean="0"/>
              <a:t>16</a:t>
            </a:fld>
            <a:endParaRPr lang="en-GB"/>
          </a:p>
        </p:txBody>
      </p:sp>
    </p:spTree>
    <p:extLst>
      <p:ext uri="{BB962C8B-B14F-4D97-AF65-F5344CB8AC3E}">
        <p14:creationId xmlns:p14="http://schemas.microsoft.com/office/powerpoint/2010/main" val="92596345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01675" y="230188"/>
            <a:ext cx="5575300" cy="3136900"/>
          </a:xfrm>
        </p:spPr>
        <p:txBody>
          <a:bodyPr/>
          <a:lstStyle/>
          <a:p>
            <a:endParaRPr lang="en-GB"/>
          </a:p>
        </p:txBody>
      </p:sp>
      <p:sp>
        <p:nvSpPr>
          <p:cNvPr id="3" name="Notes Placeholder 2"/>
          <p:cNvSpPr>
            <a:spLocks noGrp="1"/>
          </p:cNvSpPr>
          <p:nvPr>
            <p:ph type="body" idx="1"/>
          </p:nvPr>
        </p:nvSpPr>
        <p:spPr>
          <a:xfrm>
            <a:off x="207034" y="3524986"/>
            <a:ext cx="6607834" cy="5567255"/>
          </a:xfrm>
        </p:spPr>
        <p:txBody>
          <a:bodyPr/>
          <a:lstStyle/>
          <a:p>
            <a:r>
              <a:rPr lang="en-US" dirty="0">
                <a:cs typeface="Calibri"/>
              </a:rPr>
              <a:t>These are the risk factors that a DA Specialist will take into account and that the DASH risk assessment takes into account</a:t>
            </a:r>
          </a:p>
          <a:p>
            <a:endParaRPr lang="en-US" dirty="0">
              <a:cs typeface="Calibri"/>
            </a:endParaRPr>
          </a:p>
          <a:p>
            <a:r>
              <a:rPr lang="en-US" dirty="0">
                <a:cs typeface="Calibri"/>
              </a:rPr>
              <a:t>Note that different professionals have different perceptions of risk and different priorities. i.e.</a:t>
            </a:r>
          </a:p>
          <a:p>
            <a:pPr marL="171450" indent="-171450">
              <a:buFont typeface="Arial" panose="020B0604020202020204" pitchFamily="34" charset="0"/>
              <a:buChar char="•"/>
            </a:pPr>
            <a:r>
              <a:rPr lang="en-US" dirty="0">
                <a:cs typeface="Calibri"/>
              </a:rPr>
              <a:t>Social Care –prioritise the needs of the CYP</a:t>
            </a:r>
          </a:p>
          <a:p>
            <a:pPr marL="171450" indent="-171450">
              <a:buFont typeface="Arial" panose="020B0604020202020204" pitchFamily="34" charset="0"/>
              <a:buChar char="•"/>
            </a:pPr>
            <a:r>
              <a:rPr lang="en-US" dirty="0">
                <a:cs typeface="Calibri"/>
              </a:rPr>
              <a:t>Police – generally prioritise law &amp; order/public safety – e.g. de-escalate if victim minimises or if they arrest perpetrator</a:t>
            </a:r>
          </a:p>
          <a:p>
            <a:pPr marL="171450" indent="-171450">
              <a:buFont typeface="Arial" panose="020B0604020202020204" pitchFamily="34" charset="0"/>
              <a:buChar char="•"/>
            </a:pPr>
            <a:r>
              <a:rPr lang="en-US" dirty="0">
                <a:cs typeface="Calibri"/>
              </a:rPr>
              <a:t>IDVA – priorities safety of victim and understands key risk factors</a:t>
            </a:r>
          </a:p>
          <a:p>
            <a:endParaRPr lang="en-GB" baseline="0" dirty="0">
              <a:cs typeface="Calibri"/>
            </a:endParaRPr>
          </a:p>
          <a:p>
            <a:r>
              <a:rPr lang="en-GB" baseline="0" dirty="0">
                <a:cs typeface="Calibri"/>
              </a:rPr>
              <a:t>If these risks are happening now (within last 3 months) and or the perpetrator has unrestricted access to the victims then there could be a high risk of serious harm or death</a:t>
            </a:r>
          </a:p>
          <a:p>
            <a:endParaRPr lang="en-US" dirty="0">
              <a:cs typeface="Calibri"/>
            </a:endParaRPr>
          </a:p>
          <a:p>
            <a:r>
              <a:rPr lang="en-US" b="1" dirty="0">
                <a:solidFill>
                  <a:srgbClr val="5E2160"/>
                </a:solidFill>
              </a:rPr>
              <a:t>Intersectionality </a:t>
            </a:r>
            <a:r>
              <a:rPr lang="en-US" dirty="0"/>
              <a:t>is a concept which looks at the connections (or differences) between groups of people that can make them more vulnerable to discrimination/abuse. It </a:t>
            </a:r>
            <a:r>
              <a:rPr lang="en-GB" dirty="0"/>
              <a:t>recognises</a:t>
            </a:r>
            <a:r>
              <a:rPr lang="en-US" dirty="0"/>
              <a:t> that each person has multiple identities, shaped by history and social relations. </a:t>
            </a:r>
          </a:p>
          <a:p>
            <a:endParaRPr lang="en-US" dirty="0">
              <a:cs typeface="Calibri"/>
            </a:endParaRPr>
          </a:p>
          <a:p>
            <a:endParaRPr lang="en-GB" dirty="0">
              <a:cs typeface="Calibri"/>
            </a:endParaRPr>
          </a:p>
        </p:txBody>
      </p:sp>
      <p:sp>
        <p:nvSpPr>
          <p:cNvPr id="4" name="Slide Number Placeholder 3"/>
          <p:cNvSpPr>
            <a:spLocks noGrp="1"/>
          </p:cNvSpPr>
          <p:nvPr>
            <p:ph type="sldNum" sz="quarter" idx="10"/>
          </p:nvPr>
        </p:nvSpPr>
        <p:spPr/>
        <p:txBody>
          <a:bodyPr/>
          <a:lstStyle/>
          <a:p>
            <a:fld id="{3F972F75-67C7-C34D-8C05-85D197A64CBA}" type="slidenum">
              <a:rPr lang="en-GB" smtClean="0"/>
              <a:t>17</a:t>
            </a:fld>
            <a:endParaRPr lang="en-GB" dirty="0"/>
          </a:p>
        </p:txBody>
      </p:sp>
    </p:spTree>
    <p:extLst>
      <p:ext uri="{BB962C8B-B14F-4D97-AF65-F5344CB8AC3E}">
        <p14:creationId xmlns:p14="http://schemas.microsoft.com/office/powerpoint/2010/main" val="197664881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3425" y="333375"/>
            <a:ext cx="5575300" cy="3136900"/>
          </a:xfrm>
        </p:spPr>
        <p:txBody>
          <a:bodyPr/>
          <a:lstStyle/>
          <a:p>
            <a:endParaRPr lang="en-GB"/>
          </a:p>
        </p:txBody>
      </p:sp>
      <p:sp>
        <p:nvSpPr>
          <p:cNvPr id="3" name="Notes Placeholder 2"/>
          <p:cNvSpPr>
            <a:spLocks noGrp="1"/>
          </p:cNvSpPr>
          <p:nvPr>
            <p:ph type="body" idx="1"/>
          </p:nvPr>
        </p:nvSpPr>
        <p:spPr>
          <a:xfrm>
            <a:off x="189781" y="3674853"/>
            <a:ext cx="6642340" cy="5434641"/>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0" i="0" kern="1200" dirty="0">
                <a:solidFill>
                  <a:schemeClr val="tx1"/>
                </a:solidFill>
                <a:effectLst/>
                <a:latin typeface="+mn-lt"/>
                <a:ea typeface="+mn-ea"/>
                <a:cs typeface="+mn-cs"/>
              </a:rPr>
              <a:t>“Asking clients, 'Is there someone in your life making you afraid? or 'Controlling what you do or say?' promises an even more profound awakening than asking women about violence.” – Evan Stark</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(Routine Inquiry not only affirms domestic violence as an important issue, for which there is help available, but also sends a prevention message that domestic abuse/violence is unacceptable. Quite simply though it gives someone an opportunity to tell you and trust that they will be believed. Asking the right question, in the right way, is vital. We would suggest making it part of your initial assessment if poss. – seems natural - no surprises no stigma.</a:t>
            </a:r>
          </a:p>
          <a:p>
            <a:r>
              <a:rPr lang="en-US" dirty="0"/>
              <a:t>slides includes animated examples of potential questions</a:t>
            </a:r>
          </a:p>
          <a:p>
            <a:r>
              <a:rPr lang="en-US" dirty="0"/>
              <a:t>WHERE - away from any potential perpetrators of abuse.</a:t>
            </a:r>
          </a:p>
          <a:p>
            <a:r>
              <a:rPr lang="en-US" dirty="0"/>
              <a:t>WHEN? - don’t expect an immediate disclosure the first time you ask – keep trying and remain approachable.</a:t>
            </a:r>
          </a:p>
          <a:p>
            <a:r>
              <a:rPr lang="en-US" dirty="0"/>
              <a:t>HOW? Here are just a few of the kind of follow up questions that might encourage someone to talk about it: Are you afraid of anyone at home or in your family? •How are things at home? •What is life like for you? •Do you feel safe at home? •Do you have anyone to talk to? Tell me what a normal day is like for you?</a:t>
            </a:r>
          </a:p>
          <a:p>
            <a:r>
              <a:rPr lang="en-US" dirty="0"/>
              <a:t>LISTEN</a:t>
            </a:r>
            <a:r>
              <a:rPr lang="en-US" baseline="0" dirty="0"/>
              <a:t> &amp; BELIEVE and check that you are in safe space (i.e. no recording devices/baby monitor, can’t be overheard etc)</a:t>
            </a:r>
            <a:endParaRPr lang="en-US" dirty="0"/>
          </a:p>
          <a:p>
            <a:r>
              <a:rPr lang="en-US" dirty="0"/>
              <a:t>According to the British Journal Of Psychiatry in Jan 2018 the top 5 things that victims of DA report prevent them from disclosing and engaging with professionals are</a:t>
            </a:r>
          </a:p>
          <a:p>
            <a:r>
              <a:rPr lang="en-US" dirty="0"/>
              <a:t>Fear of consequences</a:t>
            </a:r>
          </a:p>
          <a:p>
            <a:r>
              <a:rPr lang="en-US" dirty="0"/>
              <a:t>Fear of not being believed</a:t>
            </a:r>
          </a:p>
          <a:p>
            <a:r>
              <a:rPr lang="en-US" dirty="0"/>
              <a:t>Feeling ashamed </a:t>
            </a:r>
          </a:p>
          <a:p>
            <a:r>
              <a:rPr lang="en-US" dirty="0"/>
              <a:t>No-one to trust</a:t>
            </a:r>
          </a:p>
          <a:p>
            <a:r>
              <a:rPr lang="en-US" dirty="0"/>
              <a:t>Fear of professional boundaries</a:t>
            </a:r>
          </a:p>
          <a:p>
            <a:r>
              <a:rPr lang="en-US" dirty="0"/>
              <a:t>We know that enquiry and disclosure will be easier if there is supportive and trusting relationship between the individual and professional SO can we find ways to build better trusting relationship, such as adapting our communication style maybe? </a:t>
            </a:r>
          </a:p>
          <a:p>
            <a:endParaRPr lang="en-US" dirty="0"/>
          </a:p>
          <a:p>
            <a:r>
              <a:rPr lang="en-US" dirty="0"/>
              <a:t>In terms of having a difficult conversation the only bit of it you can control is your bit!  Your attitude, your mood, your preparedness etc. </a:t>
            </a:r>
          </a:p>
          <a:p>
            <a:endParaRPr lang="en-US" dirty="0"/>
          </a:p>
        </p:txBody>
      </p:sp>
      <p:sp>
        <p:nvSpPr>
          <p:cNvPr id="4" name="Slide Number Placeholder 3"/>
          <p:cNvSpPr>
            <a:spLocks noGrp="1"/>
          </p:cNvSpPr>
          <p:nvPr>
            <p:ph type="sldNum" sz="quarter" idx="10"/>
          </p:nvPr>
        </p:nvSpPr>
        <p:spPr/>
        <p:txBody>
          <a:bodyPr/>
          <a:lstStyle/>
          <a:p>
            <a:fld id="{3F972F75-67C7-C34D-8C05-85D197A64CBA}" type="slidenum">
              <a:rPr lang="en-GB" smtClean="0"/>
              <a:t>18</a:t>
            </a:fld>
            <a:endParaRPr lang="en-GB" dirty="0"/>
          </a:p>
        </p:txBody>
      </p:sp>
    </p:spTree>
    <p:extLst>
      <p:ext uri="{BB962C8B-B14F-4D97-AF65-F5344CB8AC3E}">
        <p14:creationId xmlns:p14="http://schemas.microsoft.com/office/powerpoint/2010/main" val="39439329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33425" y="315913"/>
            <a:ext cx="5575300" cy="3136900"/>
          </a:xfrm>
        </p:spPr>
        <p:txBody>
          <a:bodyPr/>
          <a:lstStyle/>
          <a:p>
            <a:endParaRPr lang="en-GB"/>
          </a:p>
        </p:txBody>
      </p:sp>
      <p:sp>
        <p:nvSpPr>
          <p:cNvPr id="3" name="Notes Placeholder 2"/>
          <p:cNvSpPr>
            <a:spLocks noGrp="1"/>
          </p:cNvSpPr>
          <p:nvPr>
            <p:ph type="body" idx="1"/>
          </p:nvPr>
        </p:nvSpPr>
        <p:spPr>
          <a:xfrm>
            <a:off x="138023" y="3611250"/>
            <a:ext cx="6659592" cy="5685151"/>
          </a:xfrm>
        </p:spPr>
        <p:txBody>
          <a:bodyPr/>
          <a:lstStyle/>
          <a:p>
            <a:r>
              <a:rPr lang="en-GB" dirty="0"/>
              <a:t>The</a:t>
            </a:r>
            <a:r>
              <a:rPr lang="en-GB" baseline="0" dirty="0"/>
              <a:t> language we use as professionals can also be a barrier to disclosure – it is way to easy to slip in an unconscious victim blaming remark.  </a:t>
            </a:r>
            <a:endParaRPr lang="en-GB" dirty="0"/>
          </a:p>
          <a:p>
            <a:endParaRPr lang="en-GB" dirty="0"/>
          </a:p>
          <a:p>
            <a:r>
              <a:rPr lang="en-GB" dirty="0"/>
              <a:t>“They must have done something to provoke the abuse.”</a:t>
            </a:r>
          </a:p>
          <a:p>
            <a:r>
              <a:rPr lang="en-GB" dirty="0"/>
              <a:t>People who use abusive tactics make a conscious decision to behave the way they do. The abuser has the choice to separate from the survivor or talk things out. Instead, they make a conscious choice to not only stay in the relationship but to use abuse to control and intimidate their partner. Instead of asking what the victim did to provoke the abuser, a better question is why did the abuser chose to respond with violence, manipulation, and/or other abusive tactics instead of leaving or talking things out?</a:t>
            </a:r>
          </a:p>
          <a:p>
            <a:r>
              <a:rPr lang="en-GB" dirty="0"/>
              <a:t>“Why wouldn’t they just leave the abuser?”</a:t>
            </a:r>
          </a:p>
          <a:p>
            <a:r>
              <a:rPr lang="en-GB" b="1" dirty="0"/>
              <a:t>Survivors often attempt to leave their abuser but are prevented from doing so because of economic dependence, lack of affordable or safe housing options, lack of support from the criminal justice system, social isolation, and fear of escalated violence. Survivors’ concerns for their safety are in fact founded. Research demonstrates that the most dangerous time for a victim is when they leave their abuser, with a 75% increase in violence upon separation. Additionally, 75% of domestic violence-related homicides occur upon separation. </a:t>
            </a:r>
          </a:p>
          <a:p>
            <a:r>
              <a:rPr lang="en-GB" b="1" dirty="0"/>
              <a:t>So instead of asking why the victim doesn’t leave, ask why does the abuser believe they have the right to control and intimidate their partner?  Animation at end asks this question!</a:t>
            </a:r>
          </a:p>
          <a:p>
            <a:r>
              <a:rPr lang="en-US" dirty="0"/>
              <a:t>The language we use in this context can be extremely damaging. </a:t>
            </a:r>
          </a:p>
          <a:p>
            <a:r>
              <a:rPr lang="en-US" dirty="0"/>
              <a:t>Think about how we talk about clients – “she (He) refused to engage”. “She let him back into the family home and failed to protect the children”</a:t>
            </a:r>
          </a:p>
          <a:p>
            <a:r>
              <a:rPr lang="en-US" dirty="0"/>
              <a:t>The go to response is to move the family and children out of the family home – up-root their lives</a:t>
            </a:r>
          </a:p>
          <a:p>
            <a:r>
              <a:rPr lang="en-US" dirty="0"/>
              <a:t>As professionals it is important to think carefully about how we write and talk about domestic Abuse victim/survivors – it can share our response and how they feel</a:t>
            </a:r>
          </a:p>
          <a:p>
            <a:r>
              <a:rPr lang="en-US" dirty="0"/>
              <a:t>In the media – think Luke and Ryan Hart Victim blaming occurs across all section of society – media, institutions – in our language. People – especially men being described as Family man, He was driven to it because she was having an affair / because she had threatened to leave him</a:t>
            </a:r>
          </a:p>
          <a:p>
            <a:endParaRPr lang="en-US" dirty="0"/>
          </a:p>
          <a:p>
            <a:endParaRPr lang="en-US" dirty="0"/>
          </a:p>
          <a:p>
            <a:endParaRPr lang="en-US" dirty="0"/>
          </a:p>
          <a:p>
            <a:r>
              <a:rPr lang="en-US" dirty="0"/>
              <a:t>How to Use Accountable Language</a:t>
            </a:r>
          </a:p>
          <a:p>
            <a:r>
              <a:rPr lang="en-US" dirty="0"/>
              <a:t>We want to talk about who did what to whom and the impact. Accountable language makes it clear that people who abuse their partners are responsible for their actions. We need to change the way we speak about domestic violence to show that the problem we need to fix is the abuser’s actions, and their belief that they have the right to control and scare their partner. Holding the abuser accountable shows that you understand it is not the survivor’s fault, nor is it their problem to fix.</a:t>
            </a:r>
          </a:p>
          <a:p>
            <a:r>
              <a:rPr lang="en-US" dirty="0"/>
              <a:t>It may feel like our everyday language choices do not make a difference, but every time we choose language that blames the victim or otherwise doesn’t hold the abuser accountable, we reinforce a system that allows abusers to keep on abusing without having to take responsibility for their actions. Choosing language carefully when discussing domestic violence is an important step that everyone in the community should take to create a culture that places blame where it belongs – on the abuser alone.</a:t>
            </a:r>
          </a:p>
          <a:p>
            <a:endParaRPr lang="en-US" dirty="0"/>
          </a:p>
          <a:p>
            <a:r>
              <a:rPr lang="en-US" dirty="0"/>
              <a:t>See the handout =- or go to the webpage listed above for more information</a:t>
            </a:r>
          </a:p>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6758D08-3639-AE4A-9CAD-821906452C9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879992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077913" y="611188"/>
            <a:ext cx="5443537" cy="3062287"/>
          </a:xfrm>
        </p:spPr>
        <p:txBody>
          <a:bodyPr/>
          <a:lstStyle/>
          <a:p>
            <a:endParaRPr lang="en-GB"/>
          </a:p>
        </p:txBody>
      </p:sp>
      <p:sp>
        <p:nvSpPr>
          <p:cNvPr id="3" name="Notes Placeholder 2"/>
          <p:cNvSpPr>
            <a:spLocks noGrp="1"/>
          </p:cNvSpPr>
          <p:nvPr>
            <p:ph type="body" idx="1"/>
          </p:nvPr>
        </p:nvSpPr>
        <p:spPr/>
        <p:txBody>
          <a:bodyPr/>
          <a:lstStyle/>
          <a:p>
            <a:r>
              <a:rPr lang="en-US" dirty="0"/>
              <a:t>We are going to be talking about a subject which is highly likely to have impacted on all of you in one way or another. </a:t>
            </a:r>
          </a:p>
          <a:p>
            <a:endParaRPr lang="en-US" dirty="0"/>
          </a:p>
          <a:p>
            <a:r>
              <a:rPr lang="en-US" dirty="0"/>
              <a:t>If you find any of the content difficult for whatever reason, please do take a break. </a:t>
            </a:r>
          </a:p>
          <a:p>
            <a:endParaRPr lang="en-US" dirty="0"/>
          </a:p>
          <a:p>
            <a:r>
              <a:rPr lang="en-US" dirty="0"/>
              <a:t>If you think you may currently be in an abusive relationship, just remember there is help out there and all the details for local and nations support services are included in this session or you can search on-line for ‘help with domestic abuse’.</a:t>
            </a:r>
          </a:p>
          <a:p>
            <a:endParaRPr lang="en-GB" dirty="0"/>
          </a:p>
          <a:p>
            <a:endParaRPr lang="en-GB" dirty="0"/>
          </a:p>
          <a:p>
            <a:r>
              <a:rPr lang="en-GB" dirty="0"/>
              <a:t>Who should delegates</a:t>
            </a:r>
            <a:r>
              <a:rPr lang="en-GB" baseline="0" dirty="0"/>
              <a:t> talk to if they are experiencing abuse? DA Policy available on intranet, being updated currently, EAP, employee wellness</a:t>
            </a:r>
          </a:p>
          <a:p>
            <a:endParaRPr lang="en-US" dirty="0"/>
          </a:p>
        </p:txBody>
      </p:sp>
      <p:sp>
        <p:nvSpPr>
          <p:cNvPr id="4" name="Slide Number Placeholder 3"/>
          <p:cNvSpPr>
            <a:spLocks noGrp="1"/>
          </p:cNvSpPr>
          <p:nvPr>
            <p:ph type="sldNum" sz="quarter" idx="10"/>
          </p:nvPr>
        </p:nvSpPr>
        <p:spPr/>
        <p:txBody>
          <a:bodyPr/>
          <a:lstStyle/>
          <a:p>
            <a:fld id="{DD63990A-B981-4A3E-AAAA-1AE86229FD69}" type="slidenum">
              <a:rPr lang="en-GB" smtClean="0"/>
              <a:t>2</a:t>
            </a:fld>
            <a:endParaRPr lang="en-GB" dirty="0"/>
          </a:p>
        </p:txBody>
      </p:sp>
    </p:spTree>
    <p:extLst>
      <p:ext uri="{BB962C8B-B14F-4D97-AF65-F5344CB8AC3E}">
        <p14:creationId xmlns:p14="http://schemas.microsoft.com/office/powerpoint/2010/main" val="28270886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466725" y="288925"/>
            <a:ext cx="6248400" cy="3514725"/>
          </a:xfrm>
          <a:prstGeom prst="rect">
            <a:avLst/>
          </a:prstGeom>
          <a:ln/>
        </p:spPr>
        <p:txBody>
          <a:bodyPr/>
          <a:lstStyle/>
          <a:p>
            <a:endParaRPr lang="en-GB"/>
          </a:p>
        </p:txBody>
      </p:sp>
      <p:sp>
        <p:nvSpPr>
          <p:cNvPr id="81924" name="Slide Number Placeholder 3"/>
          <p:cNvSpPr>
            <a:spLocks noGrp="1"/>
          </p:cNvSpPr>
          <p:nvPr>
            <p:ph type="sldNum" sz="quarter" idx="5"/>
          </p:nvPr>
        </p:nvSpPr>
        <p:spPr>
          <a:xfrm>
            <a:off x="4083421" y="8140302"/>
            <a:ext cx="3123891" cy="43000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sz="1200">
                <a:solidFill>
                  <a:schemeClr val="tx1"/>
                </a:solidFill>
                <a:latin typeface="Arial" pitchFamily="34" charset="0"/>
              </a:defRPr>
            </a:lvl1pPr>
            <a:lvl2pPr marL="747713" indent="-287338" eaLnBrk="0" hangingPunct="0">
              <a:spcBef>
                <a:spcPct val="30000"/>
              </a:spcBef>
              <a:defRPr sz="1200">
                <a:solidFill>
                  <a:schemeClr val="tx1"/>
                </a:solidFill>
                <a:latin typeface="Arial" pitchFamily="34" charset="0"/>
              </a:defRPr>
            </a:lvl2pPr>
            <a:lvl3pPr marL="1150938" indent="-230188" eaLnBrk="0" hangingPunct="0">
              <a:spcBef>
                <a:spcPct val="30000"/>
              </a:spcBef>
              <a:defRPr sz="1200">
                <a:solidFill>
                  <a:schemeClr val="tx1"/>
                </a:solidFill>
                <a:latin typeface="Arial" pitchFamily="34" charset="0"/>
              </a:defRPr>
            </a:lvl3pPr>
            <a:lvl4pPr marL="1612900" indent="-230188" eaLnBrk="0" hangingPunct="0">
              <a:spcBef>
                <a:spcPct val="30000"/>
              </a:spcBef>
              <a:defRPr sz="1200">
                <a:solidFill>
                  <a:schemeClr val="tx1"/>
                </a:solidFill>
                <a:latin typeface="Arial" pitchFamily="34" charset="0"/>
              </a:defRPr>
            </a:lvl4pPr>
            <a:lvl5pPr marL="2073275" indent="-230188" eaLnBrk="0" hangingPunct="0">
              <a:spcBef>
                <a:spcPct val="30000"/>
              </a:spcBef>
              <a:defRPr sz="1200">
                <a:solidFill>
                  <a:schemeClr val="tx1"/>
                </a:solidFill>
                <a:latin typeface="Arial" pitchFamily="34" charset="0"/>
              </a:defRPr>
            </a:lvl5pPr>
            <a:lvl6pPr marL="2530475" indent="-230188" eaLnBrk="0" fontAlgn="base" hangingPunct="0">
              <a:spcBef>
                <a:spcPct val="30000"/>
              </a:spcBef>
              <a:spcAft>
                <a:spcPct val="0"/>
              </a:spcAft>
              <a:defRPr sz="1200">
                <a:solidFill>
                  <a:schemeClr val="tx1"/>
                </a:solidFill>
                <a:latin typeface="Arial" pitchFamily="34" charset="0"/>
              </a:defRPr>
            </a:lvl6pPr>
            <a:lvl7pPr marL="2987675" indent="-230188" eaLnBrk="0" fontAlgn="base" hangingPunct="0">
              <a:spcBef>
                <a:spcPct val="30000"/>
              </a:spcBef>
              <a:spcAft>
                <a:spcPct val="0"/>
              </a:spcAft>
              <a:defRPr sz="1200">
                <a:solidFill>
                  <a:schemeClr val="tx1"/>
                </a:solidFill>
                <a:latin typeface="Arial" pitchFamily="34" charset="0"/>
              </a:defRPr>
            </a:lvl7pPr>
            <a:lvl8pPr marL="3444875" indent="-230188" eaLnBrk="0" fontAlgn="base" hangingPunct="0">
              <a:spcBef>
                <a:spcPct val="30000"/>
              </a:spcBef>
              <a:spcAft>
                <a:spcPct val="0"/>
              </a:spcAft>
              <a:defRPr sz="1200">
                <a:solidFill>
                  <a:schemeClr val="tx1"/>
                </a:solidFill>
                <a:latin typeface="Arial" pitchFamily="34" charset="0"/>
              </a:defRPr>
            </a:lvl8pPr>
            <a:lvl9pPr marL="3902075" indent="-230188" eaLnBrk="0" fontAlgn="base" hangingPunct="0">
              <a:spcBef>
                <a:spcPct val="30000"/>
              </a:spcBef>
              <a:spcAft>
                <a:spcPct val="0"/>
              </a:spcAft>
              <a:defRPr sz="1200">
                <a:solidFill>
                  <a:schemeClr val="tx1"/>
                </a:solidFill>
                <a:latin typeface="Arial" pitchFamily="34" charset="0"/>
              </a:defRPr>
            </a:lvl9pPr>
          </a:lstStyle>
          <a:p>
            <a:pPr eaLnBrk="1" hangingPunct="1">
              <a:spcBef>
                <a:spcPct val="0"/>
              </a:spcBef>
            </a:pPr>
            <a:fld id="{7893DD92-7331-4A84-B5F2-C9C230B39EFA}" type="slidenum">
              <a:rPr lang="en-GB" altLang="en-US" smtClean="0">
                <a:solidFill>
                  <a:prstClr val="black"/>
                </a:solidFill>
                <a:latin typeface="Verdana" pitchFamily="34" charset="0"/>
              </a:rPr>
              <a:pPr eaLnBrk="1" hangingPunct="1">
                <a:spcBef>
                  <a:spcPct val="0"/>
                </a:spcBef>
              </a:pPr>
              <a:t>20</a:t>
            </a:fld>
            <a:endParaRPr lang="en-GB" altLang="en-US" dirty="0">
              <a:solidFill>
                <a:prstClr val="black"/>
              </a:solidFill>
              <a:latin typeface="Verdana" pitchFamily="34" charset="0"/>
            </a:endParaRPr>
          </a:p>
        </p:txBody>
      </p:sp>
      <p:sp>
        <p:nvSpPr>
          <p:cNvPr id="2" name="Notes Placeholder 1"/>
          <p:cNvSpPr>
            <a:spLocks noGrp="1"/>
          </p:cNvSpPr>
          <p:nvPr>
            <p:ph type="body" sz="quarter" idx="10"/>
          </p:nvPr>
        </p:nvSpPr>
        <p:spPr>
          <a:xfrm>
            <a:off x="720898" y="4124459"/>
            <a:ext cx="5767184" cy="3374557"/>
          </a:xfrm>
          <a:prstGeom prst="rect">
            <a:avLst/>
          </a:prstGeom>
        </p:spPr>
        <p:txBody>
          <a:bodyPr/>
          <a:lstStyle/>
          <a:p>
            <a:r>
              <a:rPr lang="en-GB" dirty="0" err="1"/>
              <a:t>Infogram</a:t>
            </a:r>
            <a:r>
              <a:rPr lang="en-GB" dirty="0"/>
              <a:t> of DA risk assessment pathway once disclosure</a:t>
            </a:r>
            <a:r>
              <a:rPr lang="en-GB" baseline="0" dirty="0"/>
              <a:t> made.</a:t>
            </a:r>
          </a:p>
          <a:p>
            <a:endParaRPr lang="en-GB" baseline="0" dirty="0"/>
          </a:p>
          <a:p>
            <a:r>
              <a:rPr lang="en-GB" baseline="0" dirty="0"/>
              <a:t>DARA Initial Assessment of Risk</a:t>
            </a:r>
          </a:p>
          <a:p>
            <a:r>
              <a:rPr lang="en-US" baseline="0" dirty="0"/>
              <a:t>Standard = There appears to be no pattern of abusive behaviour, or control of one person by another. </a:t>
            </a:r>
          </a:p>
          <a:p>
            <a:r>
              <a:rPr lang="en-US" baseline="0" dirty="0"/>
              <a:t>Current evidence does not indicate likelihood of causing serious harm.</a:t>
            </a:r>
          </a:p>
          <a:p>
            <a:endParaRPr lang="en-US" baseline="0" dirty="0"/>
          </a:p>
          <a:p>
            <a:r>
              <a:rPr lang="en-US" baseline="0" dirty="0"/>
              <a:t>Medium = There appears to be a pattern of abuse/control of one person by another, and/or frequent </a:t>
            </a:r>
          </a:p>
          <a:p>
            <a:r>
              <a:rPr lang="en-US" baseline="0" dirty="0"/>
              <a:t>physical violence. The offender has the potential to cause serious harm but is unlikely to do so </a:t>
            </a:r>
          </a:p>
          <a:p>
            <a:r>
              <a:rPr lang="en-US" baseline="0" dirty="0"/>
              <a:t>unless there is a change in circumstances, such as the victim attempting to leave.</a:t>
            </a:r>
          </a:p>
          <a:p>
            <a:endParaRPr lang="en-US" baseline="0" dirty="0"/>
          </a:p>
          <a:p>
            <a:r>
              <a:rPr lang="en-US" baseline="0" dirty="0"/>
              <a:t>High = There is an extreme level of control of one person by another and/or very frequent and severe </a:t>
            </a:r>
          </a:p>
          <a:p>
            <a:r>
              <a:rPr lang="en-US" baseline="0" dirty="0"/>
              <a:t>physical violence. There is a serious threat of harm posed to the victim by the perpetrator. The </a:t>
            </a:r>
          </a:p>
          <a:p>
            <a:r>
              <a:rPr lang="en-US" baseline="0" dirty="0"/>
              <a:t>potential event could happen at any time and the impact would be serious. </a:t>
            </a:r>
            <a:endParaRPr lang="en-GB" dirty="0"/>
          </a:p>
        </p:txBody>
      </p:sp>
    </p:spTree>
    <p:extLst>
      <p:ext uri="{BB962C8B-B14F-4D97-AF65-F5344CB8AC3E}">
        <p14:creationId xmlns:p14="http://schemas.microsoft.com/office/powerpoint/2010/main" val="359341035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834C52-33AC-2325-9358-CDD1B8ABA9B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341B44-5BD4-128F-D900-F9B14CABAD3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A3AC9D79-559C-40E4-018A-36655B63735D}"/>
              </a:ext>
            </a:extLst>
          </p:cNvPr>
          <p:cNvSpPr>
            <a:spLocks noGrp="1"/>
          </p:cNvSpPr>
          <p:nvPr>
            <p:ph type="body" idx="1"/>
          </p:nvPr>
        </p:nvSpPr>
        <p:spPr/>
        <p:txBody>
          <a:bodyPr/>
          <a:lstStyle/>
          <a:p>
            <a:pPr lvl="0"/>
            <a:r>
              <a:rPr lang="en-GB" sz="1200" kern="1200" dirty="0">
                <a:solidFill>
                  <a:schemeClr val="tx1"/>
                </a:solidFill>
                <a:effectLst/>
                <a:latin typeface="+mn-lt"/>
                <a:ea typeface="+mn-ea"/>
                <a:cs typeface="+mn-cs"/>
              </a:rPr>
              <a:t>Improve carer assessments and contingency planning for adults with caring roles, especially where abuse or poor mental health is present.</a:t>
            </a:r>
          </a:p>
          <a:p>
            <a:r>
              <a:rPr lang="en-GB" sz="1200" b="0" i="0" u="none" strike="noStrike" kern="1200" baseline="0" dirty="0">
                <a:solidFill>
                  <a:schemeClr val="tx1"/>
                </a:solidFill>
                <a:latin typeface="+mn-lt"/>
                <a:ea typeface="+mn-ea"/>
                <a:cs typeface="+mn-cs"/>
              </a:rPr>
              <a:t>Provide a framework to address </a:t>
            </a:r>
            <a:r>
              <a:rPr lang="en-GB" sz="1200" b="0" i="0" u="none" strike="noStrike" kern="1200" baseline="0" dirty="0" err="1">
                <a:solidFill>
                  <a:schemeClr val="tx1"/>
                </a:solidFill>
                <a:latin typeface="+mn-lt"/>
                <a:ea typeface="+mn-ea"/>
                <a:cs typeface="+mn-cs"/>
              </a:rPr>
              <a:t>thecorrelation</a:t>
            </a:r>
            <a:r>
              <a:rPr lang="en-GB" sz="1200" b="0" i="0" u="none" strike="noStrike" kern="1200" baseline="0" dirty="0">
                <a:solidFill>
                  <a:schemeClr val="tx1"/>
                </a:solidFill>
                <a:latin typeface="+mn-lt"/>
                <a:ea typeface="+mn-ea"/>
                <a:cs typeface="+mn-cs"/>
              </a:rPr>
              <a:t> between carers and </a:t>
            </a:r>
            <a:r>
              <a:rPr lang="en-GB" sz="1200" b="0" i="0" u="none" strike="noStrike" kern="1200" baseline="0" dirty="0" err="1">
                <a:solidFill>
                  <a:schemeClr val="tx1"/>
                </a:solidFill>
                <a:latin typeface="+mn-lt"/>
                <a:ea typeface="+mn-ea"/>
                <a:cs typeface="+mn-cs"/>
              </a:rPr>
              <a:t>domesticabuse</a:t>
            </a:r>
            <a:r>
              <a:rPr lang="en-GB" sz="1200" b="0" i="0" u="none" strike="noStrike" kern="1200" baseline="0" dirty="0">
                <a:solidFill>
                  <a:schemeClr val="tx1"/>
                </a:solidFill>
                <a:latin typeface="+mn-lt"/>
                <a:ea typeface="+mn-ea"/>
                <a:cs typeface="+mn-cs"/>
              </a:rPr>
              <a:t> by including domestic abuse in the carer’s strategy.</a:t>
            </a:r>
          </a:p>
          <a:p>
            <a:r>
              <a:rPr lang="en-GB" sz="1200" b="0" i="0" u="none" strike="noStrike" kern="1200" baseline="0" dirty="0">
                <a:solidFill>
                  <a:schemeClr val="tx1"/>
                </a:solidFill>
                <a:latin typeface="+mn-lt"/>
                <a:ea typeface="+mn-ea"/>
                <a:cs typeface="+mn-cs"/>
              </a:rPr>
              <a:t>Understanding of info sharing, consent and safeguarding</a:t>
            </a:r>
          </a:p>
          <a:p>
            <a:r>
              <a:rPr lang="en-GB" sz="1200" b="0" i="0" u="none" strike="noStrike" kern="1200" baseline="0" dirty="0">
                <a:solidFill>
                  <a:schemeClr val="tx1"/>
                </a:solidFill>
                <a:latin typeface="+mn-lt"/>
                <a:ea typeface="+mn-ea"/>
                <a:cs typeface="+mn-cs"/>
              </a:rPr>
              <a:t>“An individual’s information may be shared if it is believed that it is necessary to prevent or reduce the risk of serious harm to themselves or others - UKCGC</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Victims with a disability were more likely to experience other effects as a result of their abuse, including mental or emotional problems, difficulty in other relationships and attempted suicide.</a:t>
            </a:r>
          </a:p>
          <a:p>
            <a:endParaRPr lang="en-GB" sz="1200" b="0" i="0" u="none" strike="noStrike" kern="1200" baseline="0" dirty="0">
              <a:solidFill>
                <a:schemeClr val="tx1"/>
              </a:solidFill>
              <a:latin typeface="+mn-lt"/>
              <a:ea typeface="+mn-ea"/>
              <a:cs typeface="+mn-cs"/>
            </a:endParaRPr>
          </a:p>
          <a:p>
            <a:endParaRPr lang="en-GB" sz="1200" b="0" i="0" u="none" strike="noStrike" kern="1200" baseline="0" dirty="0">
              <a:solidFill>
                <a:schemeClr val="tx1"/>
              </a:solidFill>
              <a:latin typeface="+mn-lt"/>
              <a:ea typeface="+mn-ea"/>
              <a:cs typeface="+mn-cs"/>
            </a:endParaRPr>
          </a:p>
          <a:p>
            <a:endParaRPr lang="en-GB" dirty="0"/>
          </a:p>
        </p:txBody>
      </p:sp>
      <p:sp>
        <p:nvSpPr>
          <p:cNvPr id="4" name="Slide Number Placeholder 3">
            <a:extLst>
              <a:ext uri="{FF2B5EF4-FFF2-40B4-BE49-F238E27FC236}">
                <a16:creationId xmlns:a16="http://schemas.microsoft.com/office/drawing/2014/main" id="{2EDE399D-290E-D0B3-83C0-F18BD8F10A29}"/>
              </a:ext>
            </a:extLst>
          </p:cNvPr>
          <p:cNvSpPr>
            <a:spLocks noGrp="1"/>
          </p:cNvSpPr>
          <p:nvPr>
            <p:ph type="sldNum" sz="quarter" idx="5"/>
          </p:nvPr>
        </p:nvSpPr>
        <p:spPr/>
        <p:txBody>
          <a:bodyPr/>
          <a:lstStyle/>
          <a:p>
            <a:fld id="{64DC4838-4B8A-4962-BD49-51ECDEA2A548}" type="slidenum">
              <a:rPr lang="en-GB" smtClean="0"/>
              <a:t>21</a:t>
            </a:fld>
            <a:endParaRPr lang="en-GB"/>
          </a:p>
        </p:txBody>
      </p:sp>
    </p:spTree>
    <p:extLst>
      <p:ext uri="{BB962C8B-B14F-4D97-AF65-F5344CB8AC3E}">
        <p14:creationId xmlns:p14="http://schemas.microsoft.com/office/powerpoint/2010/main" val="9582574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sz="1200" b="0" i="0" kern="1200" dirty="0">
                <a:solidFill>
                  <a:schemeClr val="tx1"/>
                </a:solidFill>
                <a:effectLst/>
                <a:latin typeface="+mn-lt"/>
                <a:ea typeface="+mn-ea"/>
                <a:cs typeface="+mn-cs"/>
              </a:rPr>
              <a:t>The quiet ones" is a reference to observing behavioural changes as a sign of potential abuse in adults, particularly when they become withdrawn and quiet. The phrase is a reminder for caregivers, family members, and health professionals to be observant and look for non-verbal cues that something may be wrong. </a:t>
            </a:r>
          </a:p>
          <a:p>
            <a:r>
              <a:rPr lang="en-GB" dirty="0"/>
              <a:t>The phrase "the quiet ones" in the context of safeguarding adults refers to individuals who are more vulnerable to abuse or neglect because they are less likely to speak up or have difficulty communicating their concerns</a:t>
            </a:r>
            <a:r>
              <a:rPr lang="en-GB" sz="1200" b="0" i="0" kern="1200" dirty="0">
                <a:solidFill>
                  <a:schemeClr val="tx1"/>
                </a:solidFill>
                <a:effectLst/>
                <a:latin typeface="+mn-lt"/>
                <a:ea typeface="+mn-ea"/>
                <a:cs typeface="+mn-cs"/>
              </a:rPr>
              <a:t>. Safeguarding strategies emphasize the importance of recognizing and reaching out to these adults to ensure their safety. </a:t>
            </a:r>
            <a:endParaRPr lang="en-GB" dirty="0"/>
          </a:p>
        </p:txBody>
      </p:sp>
      <p:sp>
        <p:nvSpPr>
          <p:cNvPr id="4" name="Slide Number Placeholder 3"/>
          <p:cNvSpPr>
            <a:spLocks noGrp="1"/>
          </p:cNvSpPr>
          <p:nvPr>
            <p:ph type="sldNum" sz="quarter" idx="5"/>
          </p:nvPr>
        </p:nvSpPr>
        <p:spPr/>
        <p:txBody>
          <a:bodyPr/>
          <a:lstStyle/>
          <a:p>
            <a:fld id="{64DC4838-4B8A-4962-BD49-51ECDEA2A548}" type="slidenum">
              <a:rPr lang="en-GB" smtClean="0"/>
              <a:t>22</a:t>
            </a:fld>
            <a:endParaRPr lang="en-GB"/>
          </a:p>
        </p:txBody>
      </p:sp>
    </p:spTree>
    <p:extLst>
      <p:ext uri="{BB962C8B-B14F-4D97-AF65-F5344CB8AC3E}">
        <p14:creationId xmlns:p14="http://schemas.microsoft.com/office/powerpoint/2010/main" val="321619951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04815-86F9-228F-5450-B69952BF463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93AF5F9-B30C-D2DB-9804-54DD892EB282}"/>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0B314E24-C109-4E5A-5381-DC5508BB4C28}"/>
              </a:ext>
            </a:extLst>
          </p:cNvPr>
          <p:cNvSpPr>
            <a:spLocks noGrp="1"/>
          </p:cNvSpPr>
          <p:nvPr>
            <p:ph type="body" idx="1"/>
          </p:nvPr>
        </p:nvSpPr>
        <p:spPr/>
        <p:txBody>
          <a:bodyPr/>
          <a:lstStyle/>
          <a:p>
            <a:r>
              <a:rPr lang="en-GB" sz="1200" b="0" i="0" kern="1200" dirty="0">
                <a:solidFill>
                  <a:schemeClr val="tx1"/>
                </a:solidFill>
                <a:effectLst/>
                <a:latin typeface="+mn-lt"/>
                <a:ea typeface="+mn-ea"/>
                <a:cs typeface="+mn-cs"/>
              </a:rPr>
              <a:t>Trauma-informed practice training equips professionals to recognize the effects of trauma on individuals and adapt their approach to avoid causing further harm. Training typically covers understanding trauma's impact on the brain and </a:t>
            </a:r>
            <a:r>
              <a:rPr lang="en-GB" sz="1200" b="0" i="0" kern="1200" dirty="0" err="1">
                <a:solidFill>
                  <a:schemeClr val="tx1"/>
                </a:solidFill>
                <a:effectLst/>
                <a:latin typeface="+mn-lt"/>
                <a:ea typeface="+mn-ea"/>
                <a:cs typeface="+mn-cs"/>
              </a:rPr>
              <a:t>behavior</a:t>
            </a:r>
            <a:r>
              <a:rPr lang="en-GB" sz="1200" b="0" i="0" kern="1200" dirty="0">
                <a:solidFill>
                  <a:schemeClr val="tx1"/>
                </a:solidFill>
                <a:effectLst/>
                <a:latin typeface="+mn-lt"/>
                <a:ea typeface="+mn-ea"/>
                <a:cs typeface="+mn-cs"/>
              </a:rPr>
              <a:t>, identifying trauma responses, and applying core principles like safety, trustworthiness, choice, collaboration, and empowerment.</a:t>
            </a:r>
          </a:p>
          <a:p>
            <a:endParaRPr lang="en-GB" sz="1200" b="0" i="0" kern="1200" dirty="0">
              <a:solidFill>
                <a:schemeClr val="tx1"/>
              </a:solidFill>
              <a:effectLst/>
              <a:latin typeface="+mn-lt"/>
              <a:ea typeface="+mn-ea"/>
              <a:cs typeface="+mn-cs"/>
            </a:endParaRPr>
          </a:p>
          <a:p>
            <a:r>
              <a:rPr lang="en-GB" sz="1200" b="0" i="0" kern="1200" dirty="0">
                <a:solidFill>
                  <a:schemeClr val="tx1"/>
                </a:solidFill>
                <a:effectLst/>
                <a:latin typeface="+mn-lt"/>
                <a:ea typeface="+mn-ea"/>
                <a:cs typeface="+mn-cs"/>
              </a:rPr>
              <a:t>Complex needs refer to </a:t>
            </a:r>
            <a:r>
              <a:rPr lang="en-GB" dirty="0"/>
              <a:t>a combination of multiple, linked challenges that require a high level of support across different areas of life, such as physical health, mental health, and daily living</a:t>
            </a:r>
            <a:r>
              <a:rPr lang="en-GB" sz="1200" b="0" i="0" kern="1200" dirty="0">
                <a:solidFill>
                  <a:schemeClr val="tx1"/>
                </a:solidFill>
                <a:effectLst/>
                <a:latin typeface="+mn-lt"/>
                <a:ea typeface="+mn-ea"/>
                <a:cs typeface="+mn-cs"/>
              </a:rPr>
              <a:t>.</a:t>
            </a:r>
            <a:endParaRPr lang="en-GB" dirty="0"/>
          </a:p>
        </p:txBody>
      </p:sp>
      <p:sp>
        <p:nvSpPr>
          <p:cNvPr id="4" name="Slide Number Placeholder 3">
            <a:extLst>
              <a:ext uri="{FF2B5EF4-FFF2-40B4-BE49-F238E27FC236}">
                <a16:creationId xmlns:a16="http://schemas.microsoft.com/office/drawing/2014/main" id="{98B0C03A-C489-5F8E-D6CF-3E5B2D4E329D}"/>
              </a:ext>
            </a:extLst>
          </p:cNvPr>
          <p:cNvSpPr>
            <a:spLocks noGrp="1"/>
          </p:cNvSpPr>
          <p:nvPr>
            <p:ph type="sldNum" sz="quarter" idx="5"/>
          </p:nvPr>
        </p:nvSpPr>
        <p:spPr/>
        <p:txBody>
          <a:bodyPr/>
          <a:lstStyle/>
          <a:p>
            <a:fld id="{64DC4838-4B8A-4962-BD49-51ECDEA2A548}" type="slidenum">
              <a:rPr lang="en-GB" smtClean="0"/>
              <a:t>23</a:t>
            </a:fld>
            <a:endParaRPr lang="en-GB"/>
          </a:p>
        </p:txBody>
      </p:sp>
    </p:spTree>
    <p:extLst>
      <p:ext uri="{BB962C8B-B14F-4D97-AF65-F5344CB8AC3E}">
        <p14:creationId xmlns:p14="http://schemas.microsoft.com/office/powerpoint/2010/main" val="71324232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Thank you for listening</a:t>
            </a:r>
          </a:p>
        </p:txBody>
      </p:sp>
      <p:sp>
        <p:nvSpPr>
          <p:cNvPr id="4" name="Slide Number Placeholder 3"/>
          <p:cNvSpPr>
            <a:spLocks noGrp="1"/>
          </p:cNvSpPr>
          <p:nvPr>
            <p:ph type="sldNum" sz="quarter" idx="5"/>
          </p:nvPr>
        </p:nvSpPr>
        <p:spPr/>
        <p:txBody>
          <a:bodyPr/>
          <a:lstStyle/>
          <a:p>
            <a:fld id="{64DC4838-4B8A-4962-BD49-51ECDEA2A548}" type="slidenum">
              <a:rPr lang="en-GB" smtClean="0"/>
              <a:t>24</a:t>
            </a:fld>
            <a:endParaRPr lang="en-GB"/>
          </a:p>
        </p:txBody>
      </p:sp>
    </p:spTree>
    <p:extLst>
      <p:ext uri="{BB962C8B-B14F-4D97-AF65-F5344CB8AC3E}">
        <p14:creationId xmlns:p14="http://schemas.microsoft.com/office/powerpoint/2010/main" val="20774157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Too many is the answer!</a:t>
            </a:r>
          </a:p>
          <a:p>
            <a:endParaRPr lang="en-GB" dirty="0"/>
          </a:p>
          <a:p>
            <a:r>
              <a:rPr lang="en-GB" dirty="0"/>
              <a:t>Our learning comes from the reviews conducted as a result of 15 x DA related deaths in the last 5 years.</a:t>
            </a:r>
          </a:p>
        </p:txBody>
      </p:sp>
      <p:sp>
        <p:nvSpPr>
          <p:cNvPr id="4" name="Slide Number Placeholder 3"/>
          <p:cNvSpPr>
            <a:spLocks noGrp="1"/>
          </p:cNvSpPr>
          <p:nvPr>
            <p:ph type="sldNum" sz="quarter" idx="5"/>
          </p:nvPr>
        </p:nvSpPr>
        <p:spPr/>
        <p:txBody>
          <a:bodyPr/>
          <a:lstStyle/>
          <a:p>
            <a:fld id="{64DC4838-4B8A-4962-BD49-51ECDEA2A548}" type="slidenum">
              <a:rPr lang="en-GB" smtClean="0"/>
              <a:t>3</a:t>
            </a:fld>
            <a:endParaRPr lang="en-GB"/>
          </a:p>
        </p:txBody>
      </p:sp>
    </p:spTree>
    <p:extLst>
      <p:ext uri="{BB962C8B-B14F-4D97-AF65-F5344CB8AC3E}">
        <p14:creationId xmlns:p14="http://schemas.microsoft.com/office/powerpoint/2010/main" val="21542228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pPr lvl="0"/>
            <a:r>
              <a:rPr lang="en-GB" sz="1200" kern="1200" dirty="0">
                <a:solidFill>
                  <a:schemeClr val="tx1"/>
                </a:solidFill>
                <a:effectLst/>
                <a:latin typeface="+mn-lt"/>
                <a:ea typeface="+mn-ea"/>
                <a:cs typeface="+mn-cs"/>
              </a:rPr>
              <a:t>SR GP</a:t>
            </a:r>
          </a:p>
          <a:p>
            <a:pPr lvl="0"/>
            <a:r>
              <a:rPr lang="en-GB" sz="1200" kern="1200" dirty="0">
                <a:solidFill>
                  <a:schemeClr val="tx1"/>
                </a:solidFill>
                <a:effectLst/>
                <a:latin typeface="+mn-lt"/>
                <a:ea typeface="+mn-ea"/>
                <a:cs typeface="+mn-cs"/>
              </a:rPr>
              <a:t>Strengthen information-sharing protocols so risks (domestic abuse, carer stress, mental health) are seen holistically across agencies.</a:t>
            </a:r>
          </a:p>
          <a:p>
            <a:pPr lvl="0"/>
            <a:r>
              <a:rPr lang="en-GB" sz="1200" kern="1200" dirty="0">
                <a:solidFill>
                  <a:schemeClr val="tx1"/>
                </a:solidFill>
                <a:effectLst/>
                <a:latin typeface="+mn-lt"/>
                <a:ea typeface="+mn-ea"/>
                <a:cs typeface="+mn-cs"/>
              </a:rPr>
              <a:t>Provide training for frontline staff on suicide risk in the context of domestic abuse and caring responsibilities.</a:t>
            </a:r>
          </a:p>
          <a:p>
            <a:pPr lvl="0"/>
            <a:r>
              <a:rPr lang="en-GB" sz="1200" kern="1200" dirty="0">
                <a:solidFill>
                  <a:schemeClr val="tx1"/>
                </a:solidFill>
                <a:effectLst/>
                <a:latin typeface="+mn-lt"/>
                <a:ea typeface="+mn-ea"/>
                <a:cs typeface="+mn-cs"/>
              </a:rPr>
              <a:t>Establish clear escalation pathways when victims disengage or decline (support? And) court action, ensuring safety planning continues.</a:t>
            </a:r>
          </a:p>
          <a:p>
            <a:pPr lvl="0"/>
            <a:r>
              <a:rPr lang="en-GB" sz="1200" kern="1200" dirty="0">
                <a:solidFill>
                  <a:schemeClr val="tx1"/>
                </a:solidFill>
                <a:effectLst/>
                <a:latin typeface="+mn-lt"/>
                <a:ea typeface="+mn-ea"/>
                <a:cs typeface="+mn-cs"/>
              </a:rPr>
              <a:t>Improve carer assessments and contingency planning for adults with caring roles, especially where abuse or poor mental health is present.</a:t>
            </a:r>
          </a:p>
          <a:p>
            <a:endParaRPr lang="en-GB" dirty="0"/>
          </a:p>
          <a:p>
            <a:endParaRPr lang="en-GB" dirty="0"/>
          </a:p>
          <a:p>
            <a:r>
              <a:rPr lang="en-GB" dirty="0"/>
              <a:t>Dorothy</a:t>
            </a:r>
          </a:p>
          <a:p>
            <a:r>
              <a:rPr lang="en-GB" sz="1200" b="0" i="0" u="none" strike="noStrike" kern="1200" baseline="0" dirty="0">
                <a:solidFill>
                  <a:schemeClr val="tx1"/>
                </a:solidFill>
                <a:latin typeface="+mn-lt"/>
                <a:ea typeface="+mn-ea"/>
                <a:cs typeface="+mn-cs"/>
              </a:rPr>
              <a:t>Clear communication of assessment of </a:t>
            </a:r>
            <a:r>
              <a:rPr lang="en-GB" sz="1200" b="0" i="0" u="none" strike="noStrike" kern="1200" baseline="0" dirty="0" err="1">
                <a:solidFill>
                  <a:schemeClr val="tx1"/>
                </a:solidFill>
                <a:latin typeface="+mn-lt"/>
                <a:ea typeface="+mn-ea"/>
                <a:cs typeface="+mn-cs"/>
              </a:rPr>
              <a:t>riskwhen</a:t>
            </a:r>
            <a:r>
              <a:rPr lang="en-GB" sz="1200" b="0" i="0" u="none" strike="noStrike" kern="1200" baseline="0" dirty="0">
                <a:solidFill>
                  <a:schemeClr val="tx1"/>
                </a:solidFill>
                <a:latin typeface="+mn-lt"/>
                <a:ea typeface="+mn-ea"/>
                <a:cs typeface="+mn-cs"/>
              </a:rPr>
              <a:t> speaking with another agency as </a:t>
            </a:r>
            <a:r>
              <a:rPr lang="en-GB" sz="1200" b="0" i="0" u="none" strike="noStrike" kern="1200" baseline="0" dirty="0" err="1">
                <a:solidFill>
                  <a:schemeClr val="tx1"/>
                </a:solidFill>
                <a:latin typeface="+mn-lt"/>
                <a:ea typeface="+mn-ea"/>
                <a:cs typeface="+mn-cs"/>
              </a:rPr>
              <a:t>thereare</a:t>
            </a:r>
            <a:r>
              <a:rPr lang="en-GB" sz="1200" b="0" i="0" u="none" strike="noStrike" kern="1200" baseline="0" dirty="0">
                <a:solidFill>
                  <a:schemeClr val="tx1"/>
                </a:solidFill>
                <a:latin typeface="+mn-lt"/>
                <a:ea typeface="+mn-ea"/>
                <a:cs typeface="+mn-cs"/>
              </a:rPr>
              <a:t> differences in terminology used.</a:t>
            </a:r>
          </a:p>
          <a:p>
            <a:r>
              <a:rPr lang="en-GB" sz="1200" b="0" i="0" u="none" strike="noStrike" kern="1200" baseline="0" dirty="0">
                <a:solidFill>
                  <a:schemeClr val="tx1"/>
                </a:solidFill>
                <a:latin typeface="+mn-lt"/>
                <a:ea typeface="+mn-ea"/>
                <a:cs typeface="+mn-cs"/>
              </a:rPr>
              <a:t>Better understanding of multi complex needs to ensure all are responded to, preventing overshadowing.</a:t>
            </a:r>
          </a:p>
          <a:p>
            <a:r>
              <a:rPr lang="en-GB" sz="1200" b="0" i="0" u="none" strike="noStrike" kern="1200" baseline="0" dirty="0">
                <a:solidFill>
                  <a:schemeClr val="tx1"/>
                </a:solidFill>
                <a:latin typeface="+mn-lt"/>
                <a:ea typeface="+mn-ea"/>
                <a:cs typeface="+mn-cs"/>
              </a:rPr>
              <a:t>Training for professionals in managing risk of suicide and responding to suicidal ideation.</a:t>
            </a:r>
          </a:p>
          <a:p>
            <a:r>
              <a:rPr lang="en-GB" sz="1200" b="0" i="0" u="none" strike="noStrike" kern="1200" baseline="0" dirty="0">
                <a:solidFill>
                  <a:schemeClr val="tx1"/>
                </a:solidFill>
                <a:latin typeface="+mn-lt"/>
                <a:ea typeface="+mn-ea"/>
                <a:cs typeface="+mn-cs"/>
              </a:rPr>
              <a:t>Provide a framework to address </a:t>
            </a:r>
            <a:r>
              <a:rPr lang="en-GB" sz="1200" b="0" i="0" u="none" strike="noStrike" kern="1200" baseline="0" dirty="0" err="1">
                <a:solidFill>
                  <a:schemeClr val="tx1"/>
                </a:solidFill>
                <a:latin typeface="+mn-lt"/>
                <a:ea typeface="+mn-ea"/>
                <a:cs typeface="+mn-cs"/>
              </a:rPr>
              <a:t>thecorrelation</a:t>
            </a:r>
            <a:r>
              <a:rPr lang="en-GB" sz="1200" b="0" i="0" u="none" strike="noStrike" kern="1200" baseline="0" dirty="0">
                <a:solidFill>
                  <a:schemeClr val="tx1"/>
                </a:solidFill>
                <a:latin typeface="+mn-lt"/>
                <a:ea typeface="+mn-ea"/>
                <a:cs typeface="+mn-cs"/>
              </a:rPr>
              <a:t> between carers and </a:t>
            </a:r>
            <a:r>
              <a:rPr lang="en-GB" sz="1200" b="0" i="0" u="none" strike="noStrike" kern="1200" baseline="0" dirty="0" err="1">
                <a:solidFill>
                  <a:schemeClr val="tx1"/>
                </a:solidFill>
                <a:latin typeface="+mn-lt"/>
                <a:ea typeface="+mn-ea"/>
                <a:cs typeface="+mn-cs"/>
              </a:rPr>
              <a:t>domesticabuse</a:t>
            </a:r>
            <a:r>
              <a:rPr lang="en-GB" sz="1200" b="0" i="0" u="none" strike="noStrike" kern="1200" baseline="0" dirty="0">
                <a:solidFill>
                  <a:schemeClr val="tx1"/>
                </a:solidFill>
                <a:latin typeface="+mn-lt"/>
                <a:ea typeface="+mn-ea"/>
                <a:cs typeface="+mn-cs"/>
              </a:rPr>
              <a:t> by including domestic abuse in </a:t>
            </a:r>
            <a:r>
              <a:rPr lang="en-GB" sz="1200" b="0" i="0" u="none" strike="noStrike" kern="1200" baseline="0" dirty="0" err="1">
                <a:solidFill>
                  <a:schemeClr val="tx1"/>
                </a:solidFill>
                <a:latin typeface="+mn-lt"/>
                <a:ea typeface="+mn-ea"/>
                <a:cs typeface="+mn-cs"/>
              </a:rPr>
              <a:t>thecarer’s</a:t>
            </a:r>
            <a:r>
              <a:rPr lang="en-GB" sz="1200" b="0" i="0" u="none" strike="noStrike" kern="1200" baseline="0" dirty="0">
                <a:solidFill>
                  <a:schemeClr val="tx1"/>
                </a:solidFill>
                <a:latin typeface="+mn-lt"/>
                <a:ea typeface="+mn-ea"/>
                <a:cs typeface="+mn-cs"/>
              </a:rPr>
              <a:t> strategy.</a:t>
            </a:r>
          </a:p>
          <a:p>
            <a:r>
              <a:rPr lang="en-GB" sz="1200" b="0" i="0" u="none" strike="noStrike" kern="1200" baseline="0" dirty="0">
                <a:solidFill>
                  <a:schemeClr val="tx1"/>
                </a:solidFill>
                <a:latin typeface="+mn-lt"/>
                <a:ea typeface="+mn-ea"/>
                <a:cs typeface="+mn-cs"/>
              </a:rPr>
              <a:t>All professionals to review </a:t>
            </a:r>
            <a:r>
              <a:rPr lang="en-GB" sz="1200" b="0" i="0" u="none" strike="noStrike" kern="1200" baseline="0" dirty="0" err="1">
                <a:solidFill>
                  <a:schemeClr val="tx1"/>
                </a:solidFill>
                <a:latin typeface="+mn-lt"/>
                <a:ea typeface="+mn-ea"/>
                <a:cs typeface="+mn-cs"/>
              </a:rPr>
              <a:t>Safelives</a:t>
            </a:r>
            <a:r>
              <a:rPr lang="en-GB" sz="1200" b="0" i="0" u="none" strike="noStrike" kern="1200" baseline="0" dirty="0">
                <a:solidFill>
                  <a:schemeClr val="tx1"/>
                </a:solidFill>
                <a:latin typeface="+mn-lt"/>
                <a:ea typeface="+mn-ea"/>
                <a:cs typeface="+mn-cs"/>
              </a:rPr>
              <a:t> </a:t>
            </a:r>
            <a:r>
              <a:rPr lang="en-GB" sz="1200" b="0" i="0" u="none" strike="noStrike" kern="1200" baseline="0" dirty="0" err="1">
                <a:solidFill>
                  <a:schemeClr val="tx1"/>
                </a:solidFill>
                <a:latin typeface="+mn-lt"/>
                <a:ea typeface="+mn-ea"/>
                <a:cs typeface="+mn-cs"/>
              </a:rPr>
              <a:t>guidancein</a:t>
            </a:r>
            <a:r>
              <a:rPr lang="en-GB" sz="1200" b="0" i="0" u="none" strike="noStrike" kern="1200" baseline="0" dirty="0">
                <a:solidFill>
                  <a:schemeClr val="tx1"/>
                </a:solidFill>
                <a:latin typeface="+mn-lt"/>
                <a:ea typeface="+mn-ea"/>
                <a:cs typeface="+mn-cs"/>
              </a:rPr>
              <a:t> respect of MARAC Referrals.</a:t>
            </a:r>
          </a:p>
          <a:p>
            <a:r>
              <a:rPr lang="en-GB" sz="1200" b="0" i="0" u="none" strike="noStrike" kern="1200" baseline="0" dirty="0">
                <a:solidFill>
                  <a:schemeClr val="tx1"/>
                </a:solidFill>
                <a:latin typeface="+mn-lt"/>
                <a:ea typeface="+mn-ea"/>
                <a:cs typeface="+mn-cs"/>
              </a:rPr>
              <a:t>Professionals to be aware of how to </a:t>
            </a:r>
            <a:r>
              <a:rPr lang="en-GB" sz="1200" b="0" i="0" u="none" strike="noStrike" kern="1200" baseline="0" dirty="0" err="1">
                <a:solidFill>
                  <a:schemeClr val="tx1"/>
                </a:solidFill>
                <a:latin typeface="+mn-lt"/>
                <a:ea typeface="+mn-ea"/>
                <a:cs typeface="+mn-cs"/>
              </a:rPr>
              <a:t>engagewith</a:t>
            </a:r>
            <a:r>
              <a:rPr lang="en-GB" sz="1200" b="0" i="0" u="none" strike="noStrike" kern="1200" baseline="0" dirty="0">
                <a:solidFill>
                  <a:schemeClr val="tx1"/>
                </a:solidFill>
                <a:latin typeface="+mn-lt"/>
                <a:ea typeface="+mn-ea"/>
                <a:cs typeface="+mn-cs"/>
              </a:rPr>
              <a:t> alleged perpetrators as part of ongoingS42 enquiries.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Jane </a:t>
            </a:r>
          </a:p>
          <a:p>
            <a:r>
              <a:rPr lang="en-GB" sz="1200" b="0" i="0" u="none" strike="noStrike" kern="1200" baseline="0" dirty="0">
                <a:solidFill>
                  <a:schemeClr val="tx1"/>
                </a:solidFill>
                <a:latin typeface="+mn-lt"/>
                <a:ea typeface="+mn-ea"/>
                <a:cs typeface="+mn-cs"/>
              </a:rPr>
              <a:t>Use of Respect Toolkit to assess primary perpetrator and primary victim where bi-directional abuse is present Typologies of abuse.</a:t>
            </a:r>
          </a:p>
          <a:p>
            <a:r>
              <a:rPr lang="en-GB" sz="1200" b="0" i="0" u="none" strike="noStrike" kern="1200" baseline="0" dirty="0">
                <a:solidFill>
                  <a:schemeClr val="tx1"/>
                </a:solidFill>
                <a:latin typeface="+mn-lt"/>
                <a:ea typeface="+mn-ea"/>
                <a:cs typeface="+mn-cs"/>
              </a:rPr>
              <a:t>Accountabilities for agencies that fail to complete and record MARAC actions</a:t>
            </a:r>
          </a:p>
          <a:p>
            <a:r>
              <a:rPr lang="en-GB" sz="1200" b="0" i="0" u="none" strike="noStrike" kern="1200" baseline="0" dirty="0">
                <a:solidFill>
                  <a:schemeClr val="tx1"/>
                </a:solidFill>
                <a:latin typeface="+mn-lt"/>
                <a:ea typeface="+mn-ea"/>
                <a:cs typeface="+mn-cs"/>
              </a:rPr>
              <a:t>Training DA and MH and Suicide</a:t>
            </a:r>
          </a:p>
          <a:p>
            <a:r>
              <a:rPr lang="en-GB" sz="1200" b="0" i="0" u="none" strike="noStrike" kern="1200" baseline="0" dirty="0">
                <a:solidFill>
                  <a:schemeClr val="tx1"/>
                </a:solidFill>
                <a:latin typeface="+mn-lt"/>
                <a:ea typeface="+mn-ea"/>
                <a:cs typeface="+mn-cs"/>
              </a:rPr>
              <a:t>DA victims informed of perp </a:t>
            </a:r>
            <a:r>
              <a:rPr lang="en-GB" sz="1200" b="0" i="0" u="none" strike="noStrike" kern="1200" baseline="0" dirty="0" err="1">
                <a:solidFill>
                  <a:schemeClr val="tx1"/>
                </a:solidFill>
                <a:latin typeface="+mn-lt"/>
                <a:ea typeface="+mn-ea"/>
                <a:cs typeface="+mn-cs"/>
              </a:rPr>
              <a:t>realease</a:t>
            </a:r>
            <a:r>
              <a:rPr lang="en-GB" sz="1200" b="0" i="0" u="none" strike="noStrike" kern="1200" baseline="0" dirty="0">
                <a:solidFill>
                  <a:schemeClr val="tx1"/>
                </a:solidFill>
                <a:latin typeface="+mn-lt"/>
                <a:ea typeface="+mn-ea"/>
                <a:cs typeface="+mn-cs"/>
              </a:rPr>
              <a:t> etc.</a:t>
            </a:r>
          </a:p>
          <a:p>
            <a:r>
              <a:rPr lang="en-GB" sz="1200" b="0" i="0" u="none" strike="noStrike" kern="1200" baseline="0" dirty="0">
                <a:solidFill>
                  <a:schemeClr val="tx1"/>
                </a:solidFill>
                <a:latin typeface="+mn-lt"/>
                <a:ea typeface="+mn-ea"/>
                <a:cs typeface="+mn-cs"/>
              </a:rPr>
              <a:t>Counter allegations</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David</a:t>
            </a:r>
          </a:p>
          <a:p>
            <a:r>
              <a:rPr lang="en-GB" sz="1200" b="0" i="0" u="none" strike="noStrike" kern="1200" baseline="0" dirty="0">
                <a:solidFill>
                  <a:schemeClr val="tx1"/>
                </a:solidFill>
                <a:latin typeface="+mn-lt"/>
                <a:ea typeface="+mn-ea"/>
                <a:cs typeface="+mn-cs"/>
              </a:rPr>
              <a:t>Understanding of info sharing, consent and safeguarding</a:t>
            </a:r>
          </a:p>
          <a:p>
            <a:r>
              <a:rPr lang="en-GB" sz="1200" b="0" i="0" u="none" strike="noStrike" kern="1200" baseline="0" dirty="0">
                <a:solidFill>
                  <a:schemeClr val="tx1"/>
                </a:solidFill>
                <a:latin typeface="+mn-lt"/>
                <a:ea typeface="+mn-ea"/>
                <a:cs typeface="+mn-cs"/>
              </a:rPr>
              <a:t>“An individual’s information ay be shared if it is believed that it </a:t>
            </a:r>
            <a:r>
              <a:rPr lang="en-GB" sz="1200" b="0" i="0" u="none" strike="noStrike" kern="1200" baseline="0" dirty="0" err="1">
                <a:solidFill>
                  <a:schemeClr val="tx1"/>
                </a:solidFill>
                <a:latin typeface="+mn-lt"/>
                <a:ea typeface="+mn-ea"/>
                <a:cs typeface="+mn-cs"/>
              </a:rPr>
              <a:t>si</a:t>
            </a:r>
            <a:r>
              <a:rPr lang="en-GB" sz="1200" b="0" i="0" u="none" strike="noStrike" kern="1200" baseline="0" dirty="0">
                <a:solidFill>
                  <a:schemeClr val="tx1"/>
                </a:solidFill>
                <a:latin typeface="+mn-lt"/>
                <a:ea typeface="+mn-ea"/>
                <a:cs typeface="+mn-cs"/>
              </a:rPr>
              <a:t> necessary to prevent or reduce </a:t>
            </a:r>
            <a:r>
              <a:rPr lang="en-GB" sz="1200" b="0" i="0" u="none" strike="noStrike" kern="1200" baseline="0" dirty="0" err="1">
                <a:solidFill>
                  <a:schemeClr val="tx1"/>
                </a:solidFill>
                <a:latin typeface="+mn-lt"/>
                <a:ea typeface="+mn-ea"/>
                <a:cs typeface="+mn-cs"/>
              </a:rPr>
              <a:t>te</a:t>
            </a:r>
            <a:r>
              <a:rPr lang="en-GB" sz="1200" b="0" i="0" u="none" strike="noStrike" kern="1200" baseline="0" dirty="0">
                <a:solidFill>
                  <a:schemeClr val="tx1"/>
                </a:solidFill>
                <a:latin typeface="+mn-lt"/>
                <a:ea typeface="+mn-ea"/>
                <a:cs typeface="+mn-cs"/>
              </a:rPr>
              <a:t> </a:t>
            </a:r>
            <a:r>
              <a:rPr lang="en-GB" sz="1200" b="0" i="0" u="none" strike="noStrike" kern="1200" baseline="0" dirty="0" err="1">
                <a:solidFill>
                  <a:schemeClr val="tx1"/>
                </a:solidFill>
                <a:latin typeface="+mn-lt"/>
                <a:ea typeface="+mn-ea"/>
                <a:cs typeface="+mn-cs"/>
              </a:rPr>
              <a:t>rosl</a:t>
            </a:r>
            <a:r>
              <a:rPr lang="en-GB" sz="1200" b="0" i="0" u="none" strike="noStrike" kern="1200" baseline="0" dirty="0">
                <a:solidFill>
                  <a:schemeClr val="tx1"/>
                </a:solidFill>
                <a:latin typeface="+mn-lt"/>
                <a:ea typeface="+mn-ea"/>
                <a:cs typeface="+mn-cs"/>
              </a:rPr>
              <a:t> of serious </a:t>
            </a:r>
            <a:r>
              <a:rPr lang="en-GB" sz="1200" b="0" i="0" u="none" strike="noStrike" kern="1200" baseline="0" dirty="0" err="1">
                <a:solidFill>
                  <a:schemeClr val="tx1"/>
                </a:solidFill>
                <a:latin typeface="+mn-lt"/>
                <a:ea typeface="+mn-ea"/>
                <a:cs typeface="+mn-cs"/>
              </a:rPr>
              <a:t>har</a:t>
            </a:r>
            <a:r>
              <a:rPr lang="en-GB" sz="1200" b="0" i="0" u="none" strike="noStrike" kern="1200" baseline="0" dirty="0">
                <a:solidFill>
                  <a:schemeClr val="tx1"/>
                </a:solidFill>
                <a:latin typeface="+mn-lt"/>
                <a:ea typeface="+mn-ea"/>
                <a:cs typeface="+mn-cs"/>
              </a:rPr>
              <a:t> to </a:t>
            </a:r>
            <a:r>
              <a:rPr lang="en-GB" sz="1200" b="0" i="0" u="none" strike="noStrike" kern="1200" baseline="0" dirty="0" err="1">
                <a:solidFill>
                  <a:schemeClr val="tx1"/>
                </a:solidFill>
                <a:latin typeface="+mn-lt"/>
                <a:ea typeface="+mn-ea"/>
                <a:cs typeface="+mn-cs"/>
              </a:rPr>
              <a:t>themselbes</a:t>
            </a:r>
            <a:r>
              <a:rPr lang="en-GB" sz="1200" b="0" i="0" u="none" strike="noStrike" kern="1200" baseline="0" dirty="0">
                <a:solidFill>
                  <a:schemeClr val="tx1"/>
                </a:solidFill>
                <a:latin typeface="+mn-lt"/>
                <a:ea typeface="+mn-ea"/>
                <a:cs typeface="+mn-cs"/>
              </a:rPr>
              <a:t> or </a:t>
            </a:r>
            <a:r>
              <a:rPr lang="en-GB" sz="1200" b="0" i="0" u="none" strike="noStrike" kern="1200" baseline="0" dirty="0" err="1">
                <a:solidFill>
                  <a:schemeClr val="tx1"/>
                </a:solidFill>
                <a:latin typeface="+mn-lt"/>
                <a:ea typeface="+mn-ea"/>
                <a:cs typeface="+mn-cs"/>
              </a:rPr>
              <a:t>optherss</a:t>
            </a:r>
            <a:r>
              <a:rPr lang="en-GB" sz="1200" b="0" i="0" u="none" strike="noStrike" kern="1200" baseline="0" dirty="0">
                <a:solidFill>
                  <a:schemeClr val="tx1"/>
                </a:solidFill>
                <a:latin typeface="+mn-lt"/>
                <a:ea typeface="+mn-ea"/>
                <a:cs typeface="+mn-cs"/>
              </a:rPr>
              <a:t> UKCGC</a:t>
            </a:r>
          </a:p>
          <a:p>
            <a:r>
              <a:rPr lang="en-GB" sz="1200" b="0" i="0" u="none" strike="noStrike" kern="1200" baseline="0" dirty="0">
                <a:solidFill>
                  <a:schemeClr val="tx1"/>
                </a:solidFill>
                <a:latin typeface="+mn-lt"/>
                <a:ea typeface="+mn-ea"/>
                <a:cs typeface="+mn-cs"/>
              </a:rPr>
              <a:t>Male victims target for info</a:t>
            </a:r>
          </a:p>
          <a:p>
            <a:r>
              <a:rPr lang="en-GB" sz="1200" b="0" i="0" u="none" strike="noStrike" kern="1200" baseline="0" dirty="0">
                <a:solidFill>
                  <a:schemeClr val="tx1"/>
                </a:solidFill>
                <a:latin typeface="+mn-lt"/>
                <a:ea typeface="+mn-ea"/>
                <a:cs typeface="+mn-cs"/>
              </a:rPr>
              <a:t>Respect Toolkit and Typologies – primary victim etc</a:t>
            </a:r>
          </a:p>
          <a:p>
            <a:r>
              <a:rPr lang="en-GB" sz="1200" b="0" i="0" u="none" strike="noStrike" kern="1200" baseline="0" dirty="0">
                <a:solidFill>
                  <a:schemeClr val="tx1"/>
                </a:solidFill>
                <a:latin typeface="+mn-lt"/>
                <a:ea typeface="+mn-ea"/>
                <a:cs typeface="+mn-cs"/>
              </a:rPr>
              <a:t>DA and suicide</a:t>
            </a:r>
          </a:p>
          <a:p>
            <a:endParaRPr lang="en-GB" dirty="0"/>
          </a:p>
        </p:txBody>
      </p:sp>
      <p:sp>
        <p:nvSpPr>
          <p:cNvPr id="4" name="Slide Number Placeholder 3"/>
          <p:cNvSpPr>
            <a:spLocks noGrp="1"/>
          </p:cNvSpPr>
          <p:nvPr>
            <p:ph type="sldNum" sz="quarter" idx="5"/>
          </p:nvPr>
        </p:nvSpPr>
        <p:spPr/>
        <p:txBody>
          <a:bodyPr/>
          <a:lstStyle/>
          <a:p>
            <a:fld id="{64DC4838-4B8A-4962-BD49-51ECDEA2A548}" type="slidenum">
              <a:rPr lang="en-GB" smtClean="0"/>
              <a:t>4</a:t>
            </a:fld>
            <a:endParaRPr lang="en-GB"/>
          </a:p>
        </p:txBody>
      </p:sp>
    </p:spTree>
    <p:extLst>
      <p:ext uri="{BB962C8B-B14F-4D97-AF65-F5344CB8AC3E}">
        <p14:creationId xmlns:p14="http://schemas.microsoft.com/office/powerpoint/2010/main" val="4289015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921CAB-5192-AC22-BDDA-B6DA6AD68CE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D3FB78E-38E4-BDBB-6999-138262336B75}"/>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248DDA73-5A41-DED6-6EF3-44EFC92F7243}"/>
              </a:ext>
            </a:extLst>
          </p:cNvPr>
          <p:cNvSpPr>
            <a:spLocks noGrp="1"/>
          </p:cNvSpPr>
          <p:nvPr>
            <p:ph type="body" idx="1"/>
          </p:nvPr>
        </p:nvSpPr>
        <p:spPr/>
        <p:txBody>
          <a:bodyPr/>
          <a:lstStyle/>
          <a:p>
            <a:pPr lvl="0"/>
            <a:r>
              <a:rPr lang="en-GB" sz="1200" kern="1200" dirty="0">
                <a:solidFill>
                  <a:schemeClr val="tx1"/>
                </a:solidFill>
                <a:effectLst/>
                <a:latin typeface="+mn-lt"/>
                <a:ea typeface="+mn-ea"/>
                <a:cs typeface="+mn-cs"/>
              </a:rPr>
              <a:t>SR GP</a:t>
            </a:r>
          </a:p>
          <a:p>
            <a:pPr lvl="0"/>
            <a:r>
              <a:rPr lang="en-GB" sz="1200" kern="1200" dirty="0">
                <a:solidFill>
                  <a:schemeClr val="tx1"/>
                </a:solidFill>
                <a:effectLst/>
                <a:latin typeface="+mn-lt"/>
                <a:ea typeface="+mn-ea"/>
                <a:cs typeface="+mn-cs"/>
              </a:rPr>
              <a:t>Strengthen information-sharing protocols so risks (domestic abuse, carer stress, mental health) are seen holistically across agencies.</a:t>
            </a:r>
          </a:p>
          <a:p>
            <a:pPr lvl="0"/>
            <a:r>
              <a:rPr lang="en-GB" sz="1200" kern="1200" dirty="0">
                <a:solidFill>
                  <a:schemeClr val="tx1"/>
                </a:solidFill>
                <a:effectLst/>
                <a:latin typeface="+mn-lt"/>
                <a:ea typeface="+mn-ea"/>
                <a:cs typeface="+mn-cs"/>
              </a:rPr>
              <a:t>Provide training for frontline staff on suicide risk in the context of domestic abuse and caring responsibilities.</a:t>
            </a:r>
          </a:p>
          <a:p>
            <a:pPr lvl="0"/>
            <a:r>
              <a:rPr lang="en-GB" sz="1200" kern="1200" dirty="0">
                <a:solidFill>
                  <a:schemeClr val="tx1"/>
                </a:solidFill>
                <a:effectLst/>
                <a:latin typeface="+mn-lt"/>
                <a:ea typeface="+mn-ea"/>
                <a:cs typeface="+mn-cs"/>
              </a:rPr>
              <a:t>Establish clear escalation pathways when victims disengage or decline (support? And) court action, ensuring safety planning continues.</a:t>
            </a:r>
          </a:p>
          <a:p>
            <a:pPr lvl="0"/>
            <a:r>
              <a:rPr lang="en-GB" sz="1200" kern="1200" dirty="0">
                <a:solidFill>
                  <a:schemeClr val="tx1"/>
                </a:solidFill>
                <a:effectLst/>
                <a:latin typeface="+mn-lt"/>
                <a:ea typeface="+mn-ea"/>
                <a:cs typeface="+mn-cs"/>
              </a:rPr>
              <a:t>Improve carer assessments and contingency planning for adults with caring roles, especially where abuse or poor mental health is present.</a:t>
            </a:r>
          </a:p>
          <a:p>
            <a:endParaRPr lang="en-GB" dirty="0"/>
          </a:p>
          <a:p>
            <a:endParaRPr lang="en-GB" dirty="0"/>
          </a:p>
          <a:p>
            <a:r>
              <a:rPr lang="en-GB" dirty="0"/>
              <a:t>Dorothy</a:t>
            </a:r>
          </a:p>
          <a:p>
            <a:r>
              <a:rPr lang="en-GB" sz="1200" b="0" i="0" u="none" strike="noStrike" kern="1200" baseline="0" dirty="0">
                <a:solidFill>
                  <a:schemeClr val="tx1"/>
                </a:solidFill>
                <a:latin typeface="+mn-lt"/>
                <a:ea typeface="+mn-ea"/>
                <a:cs typeface="+mn-cs"/>
              </a:rPr>
              <a:t>Clear communication of assessment of </a:t>
            </a:r>
            <a:r>
              <a:rPr lang="en-GB" sz="1200" b="0" i="0" u="none" strike="noStrike" kern="1200" baseline="0" dirty="0" err="1">
                <a:solidFill>
                  <a:schemeClr val="tx1"/>
                </a:solidFill>
                <a:latin typeface="+mn-lt"/>
                <a:ea typeface="+mn-ea"/>
                <a:cs typeface="+mn-cs"/>
              </a:rPr>
              <a:t>riskwhen</a:t>
            </a:r>
            <a:r>
              <a:rPr lang="en-GB" sz="1200" b="0" i="0" u="none" strike="noStrike" kern="1200" baseline="0" dirty="0">
                <a:solidFill>
                  <a:schemeClr val="tx1"/>
                </a:solidFill>
                <a:latin typeface="+mn-lt"/>
                <a:ea typeface="+mn-ea"/>
                <a:cs typeface="+mn-cs"/>
              </a:rPr>
              <a:t> speaking with another agency as </a:t>
            </a:r>
            <a:r>
              <a:rPr lang="en-GB" sz="1200" b="0" i="0" u="none" strike="noStrike" kern="1200" baseline="0" dirty="0" err="1">
                <a:solidFill>
                  <a:schemeClr val="tx1"/>
                </a:solidFill>
                <a:latin typeface="+mn-lt"/>
                <a:ea typeface="+mn-ea"/>
                <a:cs typeface="+mn-cs"/>
              </a:rPr>
              <a:t>thereare</a:t>
            </a:r>
            <a:r>
              <a:rPr lang="en-GB" sz="1200" b="0" i="0" u="none" strike="noStrike" kern="1200" baseline="0" dirty="0">
                <a:solidFill>
                  <a:schemeClr val="tx1"/>
                </a:solidFill>
                <a:latin typeface="+mn-lt"/>
                <a:ea typeface="+mn-ea"/>
                <a:cs typeface="+mn-cs"/>
              </a:rPr>
              <a:t> differences in terminology used.</a:t>
            </a:r>
          </a:p>
          <a:p>
            <a:r>
              <a:rPr lang="en-GB" sz="1200" b="0" i="0" u="none" strike="noStrike" kern="1200" baseline="0" dirty="0">
                <a:solidFill>
                  <a:schemeClr val="tx1"/>
                </a:solidFill>
                <a:latin typeface="+mn-lt"/>
                <a:ea typeface="+mn-ea"/>
                <a:cs typeface="+mn-cs"/>
              </a:rPr>
              <a:t>Better understanding of multi complex needs to ensure all are responded to, preventing overshadowing.</a:t>
            </a:r>
          </a:p>
          <a:p>
            <a:r>
              <a:rPr lang="en-GB" sz="1200" b="0" i="0" u="none" strike="noStrike" kern="1200" baseline="0" dirty="0">
                <a:solidFill>
                  <a:schemeClr val="tx1"/>
                </a:solidFill>
                <a:latin typeface="+mn-lt"/>
                <a:ea typeface="+mn-ea"/>
                <a:cs typeface="+mn-cs"/>
              </a:rPr>
              <a:t>Training for professionals in managing risk of suicide and responding to suicidal ideation.</a:t>
            </a:r>
          </a:p>
          <a:p>
            <a:r>
              <a:rPr lang="en-GB" sz="1200" b="0" i="0" u="none" strike="noStrike" kern="1200" baseline="0" dirty="0">
                <a:solidFill>
                  <a:schemeClr val="tx1"/>
                </a:solidFill>
                <a:latin typeface="+mn-lt"/>
                <a:ea typeface="+mn-ea"/>
                <a:cs typeface="+mn-cs"/>
              </a:rPr>
              <a:t>Provide a framework to address </a:t>
            </a:r>
            <a:r>
              <a:rPr lang="en-GB" sz="1200" b="0" i="0" u="none" strike="noStrike" kern="1200" baseline="0" dirty="0" err="1">
                <a:solidFill>
                  <a:schemeClr val="tx1"/>
                </a:solidFill>
                <a:latin typeface="+mn-lt"/>
                <a:ea typeface="+mn-ea"/>
                <a:cs typeface="+mn-cs"/>
              </a:rPr>
              <a:t>thecorrelation</a:t>
            </a:r>
            <a:r>
              <a:rPr lang="en-GB" sz="1200" b="0" i="0" u="none" strike="noStrike" kern="1200" baseline="0" dirty="0">
                <a:solidFill>
                  <a:schemeClr val="tx1"/>
                </a:solidFill>
                <a:latin typeface="+mn-lt"/>
                <a:ea typeface="+mn-ea"/>
                <a:cs typeface="+mn-cs"/>
              </a:rPr>
              <a:t> between carers and </a:t>
            </a:r>
            <a:r>
              <a:rPr lang="en-GB" sz="1200" b="0" i="0" u="none" strike="noStrike" kern="1200" baseline="0" dirty="0" err="1">
                <a:solidFill>
                  <a:schemeClr val="tx1"/>
                </a:solidFill>
                <a:latin typeface="+mn-lt"/>
                <a:ea typeface="+mn-ea"/>
                <a:cs typeface="+mn-cs"/>
              </a:rPr>
              <a:t>domesticabuse</a:t>
            </a:r>
            <a:r>
              <a:rPr lang="en-GB" sz="1200" b="0" i="0" u="none" strike="noStrike" kern="1200" baseline="0" dirty="0">
                <a:solidFill>
                  <a:schemeClr val="tx1"/>
                </a:solidFill>
                <a:latin typeface="+mn-lt"/>
                <a:ea typeface="+mn-ea"/>
                <a:cs typeface="+mn-cs"/>
              </a:rPr>
              <a:t> by including domestic abuse in </a:t>
            </a:r>
            <a:r>
              <a:rPr lang="en-GB" sz="1200" b="0" i="0" u="none" strike="noStrike" kern="1200" baseline="0" dirty="0" err="1">
                <a:solidFill>
                  <a:schemeClr val="tx1"/>
                </a:solidFill>
                <a:latin typeface="+mn-lt"/>
                <a:ea typeface="+mn-ea"/>
                <a:cs typeface="+mn-cs"/>
              </a:rPr>
              <a:t>thecarer’s</a:t>
            </a:r>
            <a:r>
              <a:rPr lang="en-GB" sz="1200" b="0" i="0" u="none" strike="noStrike" kern="1200" baseline="0" dirty="0">
                <a:solidFill>
                  <a:schemeClr val="tx1"/>
                </a:solidFill>
                <a:latin typeface="+mn-lt"/>
                <a:ea typeface="+mn-ea"/>
                <a:cs typeface="+mn-cs"/>
              </a:rPr>
              <a:t> strategy.</a:t>
            </a:r>
          </a:p>
          <a:p>
            <a:r>
              <a:rPr lang="en-GB" sz="1200" b="0" i="0" u="none" strike="noStrike" kern="1200" baseline="0" dirty="0">
                <a:solidFill>
                  <a:schemeClr val="tx1"/>
                </a:solidFill>
                <a:latin typeface="+mn-lt"/>
                <a:ea typeface="+mn-ea"/>
                <a:cs typeface="+mn-cs"/>
              </a:rPr>
              <a:t>All professionals to review </a:t>
            </a:r>
            <a:r>
              <a:rPr lang="en-GB" sz="1200" b="0" i="0" u="none" strike="noStrike" kern="1200" baseline="0" dirty="0" err="1">
                <a:solidFill>
                  <a:schemeClr val="tx1"/>
                </a:solidFill>
                <a:latin typeface="+mn-lt"/>
                <a:ea typeface="+mn-ea"/>
                <a:cs typeface="+mn-cs"/>
              </a:rPr>
              <a:t>Safelives</a:t>
            </a:r>
            <a:r>
              <a:rPr lang="en-GB" sz="1200" b="0" i="0" u="none" strike="noStrike" kern="1200" baseline="0" dirty="0">
                <a:solidFill>
                  <a:schemeClr val="tx1"/>
                </a:solidFill>
                <a:latin typeface="+mn-lt"/>
                <a:ea typeface="+mn-ea"/>
                <a:cs typeface="+mn-cs"/>
              </a:rPr>
              <a:t> </a:t>
            </a:r>
            <a:r>
              <a:rPr lang="en-GB" sz="1200" b="0" i="0" u="none" strike="noStrike" kern="1200" baseline="0" dirty="0" err="1">
                <a:solidFill>
                  <a:schemeClr val="tx1"/>
                </a:solidFill>
                <a:latin typeface="+mn-lt"/>
                <a:ea typeface="+mn-ea"/>
                <a:cs typeface="+mn-cs"/>
              </a:rPr>
              <a:t>guidancein</a:t>
            </a:r>
            <a:r>
              <a:rPr lang="en-GB" sz="1200" b="0" i="0" u="none" strike="noStrike" kern="1200" baseline="0" dirty="0">
                <a:solidFill>
                  <a:schemeClr val="tx1"/>
                </a:solidFill>
                <a:latin typeface="+mn-lt"/>
                <a:ea typeface="+mn-ea"/>
                <a:cs typeface="+mn-cs"/>
              </a:rPr>
              <a:t> respect of MARAC Referrals.</a:t>
            </a:r>
          </a:p>
          <a:p>
            <a:r>
              <a:rPr lang="en-GB" sz="1200" b="0" i="0" u="none" strike="noStrike" kern="1200" baseline="0" dirty="0">
                <a:solidFill>
                  <a:schemeClr val="tx1"/>
                </a:solidFill>
                <a:latin typeface="+mn-lt"/>
                <a:ea typeface="+mn-ea"/>
                <a:cs typeface="+mn-cs"/>
              </a:rPr>
              <a:t>Professionals to be aware of how to </a:t>
            </a:r>
            <a:r>
              <a:rPr lang="en-GB" sz="1200" b="0" i="0" u="none" strike="noStrike" kern="1200" baseline="0" dirty="0" err="1">
                <a:solidFill>
                  <a:schemeClr val="tx1"/>
                </a:solidFill>
                <a:latin typeface="+mn-lt"/>
                <a:ea typeface="+mn-ea"/>
                <a:cs typeface="+mn-cs"/>
              </a:rPr>
              <a:t>engagewith</a:t>
            </a:r>
            <a:r>
              <a:rPr lang="en-GB" sz="1200" b="0" i="0" u="none" strike="noStrike" kern="1200" baseline="0" dirty="0">
                <a:solidFill>
                  <a:schemeClr val="tx1"/>
                </a:solidFill>
                <a:latin typeface="+mn-lt"/>
                <a:ea typeface="+mn-ea"/>
                <a:cs typeface="+mn-cs"/>
              </a:rPr>
              <a:t> alleged perpetrators as part of ongoingS42 enquiries. </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Jane </a:t>
            </a:r>
          </a:p>
          <a:p>
            <a:r>
              <a:rPr lang="en-GB" sz="1200" b="0" i="0" u="none" strike="noStrike" kern="1200" baseline="0" dirty="0">
                <a:solidFill>
                  <a:schemeClr val="tx1"/>
                </a:solidFill>
                <a:latin typeface="+mn-lt"/>
                <a:ea typeface="+mn-ea"/>
                <a:cs typeface="+mn-cs"/>
              </a:rPr>
              <a:t>Use of Respect Toolkit to assess primary perpetrator and primary victim where bi-directional abuse is present Typologies of abuse.</a:t>
            </a:r>
          </a:p>
          <a:p>
            <a:r>
              <a:rPr lang="en-GB" sz="1200" b="0" i="0" u="none" strike="noStrike" kern="1200" baseline="0" dirty="0">
                <a:solidFill>
                  <a:schemeClr val="tx1"/>
                </a:solidFill>
                <a:latin typeface="+mn-lt"/>
                <a:ea typeface="+mn-ea"/>
                <a:cs typeface="+mn-cs"/>
              </a:rPr>
              <a:t>Accountabilities for agencies that fail to complete and record MARAC actions</a:t>
            </a:r>
          </a:p>
          <a:p>
            <a:r>
              <a:rPr lang="en-GB" sz="1200" b="0" i="0" u="none" strike="noStrike" kern="1200" baseline="0" dirty="0">
                <a:solidFill>
                  <a:schemeClr val="tx1"/>
                </a:solidFill>
                <a:latin typeface="+mn-lt"/>
                <a:ea typeface="+mn-ea"/>
                <a:cs typeface="+mn-cs"/>
              </a:rPr>
              <a:t>Training DA and MH and Suicide</a:t>
            </a:r>
          </a:p>
          <a:p>
            <a:r>
              <a:rPr lang="en-GB" sz="1200" b="0" i="0" u="none" strike="noStrike" kern="1200" baseline="0" dirty="0">
                <a:solidFill>
                  <a:schemeClr val="tx1"/>
                </a:solidFill>
                <a:latin typeface="+mn-lt"/>
                <a:ea typeface="+mn-ea"/>
                <a:cs typeface="+mn-cs"/>
              </a:rPr>
              <a:t>DA victims informed of perp </a:t>
            </a:r>
            <a:r>
              <a:rPr lang="en-GB" sz="1200" b="0" i="0" u="none" strike="noStrike" kern="1200" baseline="0" dirty="0" err="1">
                <a:solidFill>
                  <a:schemeClr val="tx1"/>
                </a:solidFill>
                <a:latin typeface="+mn-lt"/>
                <a:ea typeface="+mn-ea"/>
                <a:cs typeface="+mn-cs"/>
              </a:rPr>
              <a:t>realease</a:t>
            </a:r>
            <a:r>
              <a:rPr lang="en-GB" sz="1200" b="0" i="0" u="none" strike="noStrike" kern="1200" baseline="0" dirty="0">
                <a:solidFill>
                  <a:schemeClr val="tx1"/>
                </a:solidFill>
                <a:latin typeface="+mn-lt"/>
                <a:ea typeface="+mn-ea"/>
                <a:cs typeface="+mn-cs"/>
              </a:rPr>
              <a:t> etc.</a:t>
            </a:r>
          </a:p>
          <a:p>
            <a:r>
              <a:rPr lang="en-GB" sz="1200" b="0" i="0" u="none" strike="noStrike" kern="1200" baseline="0" dirty="0">
                <a:solidFill>
                  <a:schemeClr val="tx1"/>
                </a:solidFill>
                <a:latin typeface="+mn-lt"/>
                <a:ea typeface="+mn-ea"/>
                <a:cs typeface="+mn-cs"/>
              </a:rPr>
              <a:t>Counter allegations</a:t>
            </a:r>
          </a:p>
          <a:p>
            <a:endParaRPr lang="en-GB" sz="1200" b="0" i="0" u="none" strike="noStrike" kern="1200" baseline="0" dirty="0">
              <a:solidFill>
                <a:schemeClr val="tx1"/>
              </a:solidFill>
              <a:latin typeface="+mn-lt"/>
              <a:ea typeface="+mn-ea"/>
              <a:cs typeface="+mn-cs"/>
            </a:endParaRPr>
          </a:p>
          <a:p>
            <a:r>
              <a:rPr lang="en-GB" sz="1200" b="0" i="0" u="none" strike="noStrike" kern="1200" baseline="0" dirty="0">
                <a:solidFill>
                  <a:schemeClr val="tx1"/>
                </a:solidFill>
                <a:latin typeface="+mn-lt"/>
                <a:ea typeface="+mn-ea"/>
                <a:cs typeface="+mn-cs"/>
              </a:rPr>
              <a:t>David</a:t>
            </a:r>
          </a:p>
          <a:p>
            <a:r>
              <a:rPr lang="en-GB" sz="1200" b="0" i="0" u="none" strike="noStrike" kern="1200" baseline="0" dirty="0">
                <a:solidFill>
                  <a:schemeClr val="tx1"/>
                </a:solidFill>
                <a:latin typeface="+mn-lt"/>
                <a:ea typeface="+mn-ea"/>
                <a:cs typeface="+mn-cs"/>
              </a:rPr>
              <a:t>Understanding of info sharing, consent and safeguarding</a:t>
            </a:r>
          </a:p>
          <a:p>
            <a:r>
              <a:rPr lang="en-GB" sz="1200" b="0" i="0" u="none" strike="noStrike" kern="1200" baseline="0" dirty="0">
                <a:solidFill>
                  <a:schemeClr val="tx1"/>
                </a:solidFill>
                <a:latin typeface="+mn-lt"/>
                <a:ea typeface="+mn-ea"/>
                <a:cs typeface="+mn-cs"/>
              </a:rPr>
              <a:t>“An individual’s information ay be shared if it is believed that it </a:t>
            </a:r>
            <a:r>
              <a:rPr lang="en-GB" sz="1200" b="0" i="0" u="none" strike="noStrike" kern="1200" baseline="0" dirty="0" err="1">
                <a:solidFill>
                  <a:schemeClr val="tx1"/>
                </a:solidFill>
                <a:latin typeface="+mn-lt"/>
                <a:ea typeface="+mn-ea"/>
                <a:cs typeface="+mn-cs"/>
              </a:rPr>
              <a:t>si</a:t>
            </a:r>
            <a:r>
              <a:rPr lang="en-GB" sz="1200" b="0" i="0" u="none" strike="noStrike" kern="1200" baseline="0" dirty="0">
                <a:solidFill>
                  <a:schemeClr val="tx1"/>
                </a:solidFill>
                <a:latin typeface="+mn-lt"/>
                <a:ea typeface="+mn-ea"/>
                <a:cs typeface="+mn-cs"/>
              </a:rPr>
              <a:t> necessary to prevent or reduce </a:t>
            </a:r>
            <a:r>
              <a:rPr lang="en-GB" sz="1200" b="0" i="0" u="none" strike="noStrike" kern="1200" baseline="0" dirty="0" err="1">
                <a:solidFill>
                  <a:schemeClr val="tx1"/>
                </a:solidFill>
                <a:latin typeface="+mn-lt"/>
                <a:ea typeface="+mn-ea"/>
                <a:cs typeface="+mn-cs"/>
              </a:rPr>
              <a:t>te</a:t>
            </a:r>
            <a:r>
              <a:rPr lang="en-GB" sz="1200" b="0" i="0" u="none" strike="noStrike" kern="1200" baseline="0" dirty="0">
                <a:solidFill>
                  <a:schemeClr val="tx1"/>
                </a:solidFill>
                <a:latin typeface="+mn-lt"/>
                <a:ea typeface="+mn-ea"/>
                <a:cs typeface="+mn-cs"/>
              </a:rPr>
              <a:t> </a:t>
            </a:r>
            <a:r>
              <a:rPr lang="en-GB" sz="1200" b="0" i="0" u="none" strike="noStrike" kern="1200" baseline="0" dirty="0" err="1">
                <a:solidFill>
                  <a:schemeClr val="tx1"/>
                </a:solidFill>
                <a:latin typeface="+mn-lt"/>
                <a:ea typeface="+mn-ea"/>
                <a:cs typeface="+mn-cs"/>
              </a:rPr>
              <a:t>rosl</a:t>
            </a:r>
            <a:r>
              <a:rPr lang="en-GB" sz="1200" b="0" i="0" u="none" strike="noStrike" kern="1200" baseline="0" dirty="0">
                <a:solidFill>
                  <a:schemeClr val="tx1"/>
                </a:solidFill>
                <a:latin typeface="+mn-lt"/>
                <a:ea typeface="+mn-ea"/>
                <a:cs typeface="+mn-cs"/>
              </a:rPr>
              <a:t> of serious </a:t>
            </a:r>
            <a:r>
              <a:rPr lang="en-GB" sz="1200" b="0" i="0" u="none" strike="noStrike" kern="1200" baseline="0" dirty="0" err="1">
                <a:solidFill>
                  <a:schemeClr val="tx1"/>
                </a:solidFill>
                <a:latin typeface="+mn-lt"/>
                <a:ea typeface="+mn-ea"/>
                <a:cs typeface="+mn-cs"/>
              </a:rPr>
              <a:t>har</a:t>
            </a:r>
            <a:r>
              <a:rPr lang="en-GB" sz="1200" b="0" i="0" u="none" strike="noStrike" kern="1200" baseline="0" dirty="0">
                <a:solidFill>
                  <a:schemeClr val="tx1"/>
                </a:solidFill>
                <a:latin typeface="+mn-lt"/>
                <a:ea typeface="+mn-ea"/>
                <a:cs typeface="+mn-cs"/>
              </a:rPr>
              <a:t> to </a:t>
            </a:r>
            <a:r>
              <a:rPr lang="en-GB" sz="1200" b="0" i="0" u="none" strike="noStrike" kern="1200" baseline="0" dirty="0" err="1">
                <a:solidFill>
                  <a:schemeClr val="tx1"/>
                </a:solidFill>
                <a:latin typeface="+mn-lt"/>
                <a:ea typeface="+mn-ea"/>
                <a:cs typeface="+mn-cs"/>
              </a:rPr>
              <a:t>themselbes</a:t>
            </a:r>
            <a:r>
              <a:rPr lang="en-GB" sz="1200" b="0" i="0" u="none" strike="noStrike" kern="1200" baseline="0" dirty="0">
                <a:solidFill>
                  <a:schemeClr val="tx1"/>
                </a:solidFill>
                <a:latin typeface="+mn-lt"/>
                <a:ea typeface="+mn-ea"/>
                <a:cs typeface="+mn-cs"/>
              </a:rPr>
              <a:t> or </a:t>
            </a:r>
            <a:r>
              <a:rPr lang="en-GB" sz="1200" b="0" i="0" u="none" strike="noStrike" kern="1200" baseline="0" dirty="0" err="1">
                <a:solidFill>
                  <a:schemeClr val="tx1"/>
                </a:solidFill>
                <a:latin typeface="+mn-lt"/>
                <a:ea typeface="+mn-ea"/>
                <a:cs typeface="+mn-cs"/>
              </a:rPr>
              <a:t>optherss</a:t>
            </a:r>
            <a:r>
              <a:rPr lang="en-GB" sz="1200" b="0" i="0" u="none" strike="noStrike" kern="1200" baseline="0" dirty="0">
                <a:solidFill>
                  <a:schemeClr val="tx1"/>
                </a:solidFill>
                <a:latin typeface="+mn-lt"/>
                <a:ea typeface="+mn-ea"/>
                <a:cs typeface="+mn-cs"/>
              </a:rPr>
              <a:t> UKCGC</a:t>
            </a:r>
          </a:p>
          <a:p>
            <a:r>
              <a:rPr lang="en-GB" sz="1200" b="0" i="0" u="none" strike="noStrike" kern="1200" baseline="0" dirty="0">
                <a:solidFill>
                  <a:schemeClr val="tx1"/>
                </a:solidFill>
                <a:latin typeface="+mn-lt"/>
                <a:ea typeface="+mn-ea"/>
                <a:cs typeface="+mn-cs"/>
              </a:rPr>
              <a:t>Male victims target for info</a:t>
            </a:r>
          </a:p>
          <a:p>
            <a:r>
              <a:rPr lang="en-GB" sz="1200" b="0" i="0" u="none" strike="noStrike" kern="1200" baseline="0" dirty="0">
                <a:solidFill>
                  <a:schemeClr val="tx1"/>
                </a:solidFill>
                <a:latin typeface="+mn-lt"/>
                <a:ea typeface="+mn-ea"/>
                <a:cs typeface="+mn-cs"/>
              </a:rPr>
              <a:t>Respect Toolkit and Typologies – primary victim etc</a:t>
            </a:r>
          </a:p>
          <a:p>
            <a:r>
              <a:rPr lang="en-GB" sz="1200" b="0" i="0" u="none" strike="noStrike" kern="1200" baseline="0" dirty="0">
                <a:solidFill>
                  <a:schemeClr val="tx1"/>
                </a:solidFill>
                <a:latin typeface="+mn-lt"/>
                <a:ea typeface="+mn-ea"/>
                <a:cs typeface="+mn-cs"/>
              </a:rPr>
              <a:t>DA and suicide</a:t>
            </a:r>
          </a:p>
          <a:p>
            <a:endParaRPr lang="en-GB" dirty="0"/>
          </a:p>
        </p:txBody>
      </p:sp>
      <p:sp>
        <p:nvSpPr>
          <p:cNvPr id="4" name="Slide Number Placeholder 3">
            <a:extLst>
              <a:ext uri="{FF2B5EF4-FFF2-40B4-BE49-F238E27FC236}">
                <a16:creationId xmlns:a16="http://schemas.microsoft.com/office/drawing/2014/main" id="{137B909D-7AFC-0B1A-65E5-74D3CC58CA25}"/>
              </a:ext>
            </a:extLst>
          </p:cNvPr>
          <p:cNvSpPr>
            <a:spLocks noGrp="1"/>
          </p:cNvSpPr>
          <p:nvPr>
            <p:ph type="sldNum" sz="quarter" idx="5"/>
          </p:nvPr>
        </p:nvSpPr>
        <p:spPr/>
        <p:txBody>
          <a:bodyPr/>
          <a:lstStyle/>
          <a:p>
            <a:fld id="{64DC4838-4B8A-4962-BD49-51ECDEA2A548}" type="slidenum">
              <a:rPr lang="en-GB" smtClean="0"/>
              <a:t>5</a:t>
            </a:fld>
            <a:endParaRPr lang="en-GB"/>
          </a:p>
        </p:txBody>
      </p:sp>
    </p:spTree>
    <p:extLst>
      <p:ext uri="{BB962C8B-B14F-4D97-AF65-F5344CB8AC3E}">
        <p14:creationId xmlns:p14="http://schemas.microsoft.com/office/powerpoint/2010/main" val="384512008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C5F11-F4A8-D989-BE5F-965FBF24E96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8A7B96B-3321-60B2-7BCB-439B4CCEF4FC}"/>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7E2DBD4E-FF70-2B20-B6A6-9601AFE21B6C}"/>
              </a:ext>
            </a:extLst>
          </p:cNvPr>
          <p:cNvSpPr>
            <a:spLocks noGrp="1"/>
          </p:cNvSpPr>
          <p:nvPr>
            <p:ph type="body" idx="1"/>
          </p:nvPr>
        </p:nvSpPr>
        <p:spPr/>
        <p:txBody>
          <a:bodyPr/>
          <a:lstStyle/>
          <a:p>
            <a:r>
              <a:rPr lang="en-GB" dirty="0"/>
              <a:t>We have broken the key recommendations down into 5 different learning outcomes </a:t>
            </a:r>
          </a:p>
          <a:p>
            <a:endParaRPr lang="en-GB" dirty="0"/>
          </a:p>
          <a:p>
            <a:r>
              <a:rPr lang="en-GB" dirty="0"/>
              <a:t>How do we now turn these ‘red’ </a:t>
            </a:r>
            <a:r>
              <a:rPr lang="en-GB" dirty="0" err="1"/>
              <a:t>RAG’d</a:t>
            </a:r>
            <a:r>
              <a:rPr lang="en-GB" dirty="0"/>
              <a:t> learning outcomes green?</a:t>
            </a:r>
          </a:p>
        </p:txBody>
      </p:sp>
      <p:sp>
        <p:nvSpPr>
          <p:cNvPr id="4" name="Slide Number Placeholder 3">
            <a:extLst>
              <a:ext uri="{FF2B5EF4-FFF2-40B4-BE49-F238E27FC236}">
                <a16:creationId xmlns:a16="http://schemas.microsoft.com/office/drawing/2014/main" id="{453C1DC3-C263-6C48-BD22-272667281A42}"/>
              </a:ext>
            </a:extLst>
          </p:cNvPr>
          <p:cNvSpPr>
            <a:spLocks noGrp="1"/>
          </p:cNvSpPr>
          <p:nvPr>
            <p:ph type="sldNum" sz="quarter" idx="5"/>
          </p:nvPr>
        </p:nvSpPr>
        <p:spPr/>
        <p:txBody>
          <a:bodyPr/>
          <a:lstStyle/>
          <a:p>
            <a:fld id="{64DC4838-4B8A-4962-BD49-51ECDEA2A548}" type="slidenum">
              <a:rPr lang="en-GB" smtClean="0"/>
              <a:t>6</a:t>
            </a:fld>
            <a:endParaRPr lang="en-GB"/>
          </a:p>
        </p:txBody>
      </p:sp>
    </p:spTree>
    <p:extLst>
      <p:ext uri="{BB962C8B-B14F-4D97-AF65-F5344CB8AC3E}">
        <p14:creationId xmlns:p14="http://schemas.microsoft.com/office/powerpoint/2010/main" val="15484943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dirty="0"/>
              <a:t>We are all the sum of our experiences. We only know what we know.</a:t>
            </a:r>
          </a:p>
          <a:p>
            <a:endParaRPr lang="en-GB" dirty="0"/>
          </a:p>
          <a:p>
            <a:r>
              <a:rPr lang="en-GB" dirty="0"/>
              <a:t>We know that social workers/support workers receive very little formal training initially on domestic abuse and coercive control even though we believe the impact of these abuses actually informs much of their work in every-day practice. </a:t>
            </a:r>
          </a:p>
          <a:p>
            <a:endParaRPr lang="en-GB" dirty="0"/>
          </a:p>
          <a:p>
            <a:r>
              <a:rPr lang="en-GB" dirty="0"/>
              <a:t>It is therefore important to ensure you have a clear understanding of how a power and control imbalance impacts on individuals in a relationship. It is not enough to look for a few bruises, you must appreciate how coercive control works and the impact it has on those living under the control of someone else this includes those from a variety of backgrounds – you need to be both culturally competent and professionally curious. </a:t>
            </a:r>
          </a:p>
          <a:p>
            <a:endParaRPr lang="en-GB" dirty="0"/>
          </a:p>
          <a:p>
            <a:r>
              <a:rPr lang="en-GB" dirty="0"/>
              <a:t>Evan Stark – Coercive control provides the environment for other forms of abuse to happen.</a:t>
            </a:r>
          </a:p>
          <a:p>
            <a:endParaRPr lang="en-GB" dirty="0"/>
          </a:p>
          <a:p>
            <a:r>
              <a:rPr lang="en-GB" dirty="0"/>
              <a:t>Do you think that if the first thing a partner did was smack you in the face and kick you down the stairs that you would puzzle over whether they were nice enough to see again?</a:t>
            </a:r>
          </a:p>
          <a:p>
            <a:endParaRPr lang="en-GB" dirty="0"/>
          </a:p>
          <a:p>
            <a:r>
              <a:rPr lang="en-GB" dirty="0"/>
              <a:t>That’s why they don’t do that. They love bomb you first then groom you and then they start to manipulate, lie, restrict, monitor, isolate, threaten and intimidate you so that you lose the ability to make choices, be independent and most importantly escape them – they leave you no room for manoeuvre! That’s the basic perpetrator plan!</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fld id="{64DC4838-4B8A-4962-BD49-51ECDEA2A548}" type="slidenum">
              <a:rPr lang="en-GB" smtClean="0"/>
              <a:t>7</a:t>
            </a:fld>
            <a:endParaRPr lang="en-GB"/>
          </a:p>
        </p:txBody>
      </p:sp>
    </p:spTree>
    <p:extLst>
      <p:ext uri="{BB962C8B-B14F-4D97-AF65-F5344CB8AC3E}">
        <p14:creationId xmlns:p14="http://schemas.microsoft.com/office/powerpoint/2010/main" val="20909741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GB"/>
          </a:p>
        </p:txBody>
      </p:sp>
      <p:sp>
        <p:nvSpPr>
          <p:cNvPr id="3" name="Notes Placeholder 2"/>
          <p:cNvSpPr>
            <a:spLocks noGrp="1"/>
          </p:cNvSpPr>
          <p:nvPr>
            <p:ph type="body" idx="1"/>
          </p:nvPr>
        </p:nvSpPr>
        <p:spPr/>
        <p:txBody>
          <a:bodyPr/>
          <a:lstStyle/>
          <a:p>
            <a:r>
              <a:rPr lang="en-GB" b="1" dirty="0"/>
              <a:t>Professional curiosity</a:t>
            </a:r>
            <a:r>
              <a:rPr lang="en-GB" dirty="0"/>
              <a:t> is the mindset and skill of actively seeking to understand what’s really happening in a situation — especially when things don’t seem quite right. It means:</a:t>
            </a:r>
          </a:p>
          <a:p>
            <a:r>
              <a:rPr lang="en-GB" dirty="0"/>
              <a:t>Asking thoughtful questions</a:t>
            </a:r>
          </a:p>
          <a:p>
            <a:r>
              <a:rPr lang="en-GB" dirty="0"/>
              <a:t>Not accepting things at face value</a:t>
            </a:r>
          </a:p>
          <a:p>
            <a:r>
              <a:rPr lang="en-GB" dirty="0"/>
              <a:t>Exploring inconsistencies or gaps</a:t>
            </a:r>
          </a:p>
          <a:p>
            <a:endParaRPr lang="en-GB" dirty="0"/>
          </a:p>
          <a:p>
            <a:r>
              <a:rPr lang="en-GB" sz="1200" b="0" i="0" kern="1200" dirty="0">
                <a:solidFill>
                  <a:schemeClr val="tx1"/>
                </a:solidFill>
                <a:effectLst/>
                <a:latin typeface="+mn-lt"/>
                <a:ea typeface="+mn-ea"/>
                <a:cs typeface="+mn-cs"/>
              </a:rPr>
              <a:t>For those who do not openly disclose abuse, the concept of "professional curiosity" is a key safeguarding principle. This means looking beyond the obvious, not taking situations at face value, and being persistent in exploring concerns. </a:t>
            </a:r>
            <a:endParaRPr lang="en-GB" dirty="0"/>
          </a:p>
          <a:p>
            <a:endParaRPr lang="en-GB" dirty="0"/>
          </a:p>
          <a:p>
            <a:r>
              <a:rPr lang="en-GB" dirty="0"/>
              <a:t>It is a combination of looking, listening, asking direct questions, checking out and reflecting on ALL of the information received. Professional curiosity is a recurring theme within safeguarding reviews, highlighting the need to fully understand a family’s situation. Therefore professional curiosity is important, as it enables a practitioner to have a holistic view and understanding of what is happening within a family and what life is like for an individual and use this information to fully assess potential risks. Being professionally curious enables practitioners to challenge parents/ carers, in order to understand a child or young person’s vulnerability or risk, while maintaining an objective, professional and supportive approach.</a:t>
            </a:r>
          </a:p>
          <a:p>
            <a:endParaRPr lang="en-GB" dirty="0"/>
          </a:p>
          <a:p>
            <a:r>
              <a:rPr lang="en-GB" dirty="0"/>
              <a:t>For those who do not openly disclose abuse, the concept of "professional curiosity" is a key safeguarding principle. This means looking beyond the obvious, not taking situations at face value, and being persistent in exploring concerns. </a:t>
            </a:r>
          </a:p>
        </p:txBody>
      </p:sp>
      <p:sp>
        <p:nvSpPr>
          <p:cNvPr id="4" name="Slide Number Placeholder 3"/>
          <p:cNvSpPr>
            <a:spLocks noGrp="1"/>
          </p:cNvSpPr>
          <p:nvPr>
            <p:ph type="sldNum" sz="quarter" idx="5"/>
          </p:nvPr>
        </p:nvSpPr>
        <p:spPr/>
        <p:txBody>
          <a:bodyPr/>
          <a:lstStyle/>
          <a:p>
            <a:fld id="{64DC4838-4B8A-4962-BD49-51ECDEA2A548}" type="slidenum">
              <a:rPr lang="en-GB" smtClean="0"/>
              <a:t>8</a:t>
            </a:fld>
            <a:endParaRPr lang="en-GB"/>
          </a:p>
        </p:txBody>
      </p:sp>
    </p:spTree>
    <p:extLst>
      <p:ext uri="{BB962C8B-B14F-4D97-AF65-F5344CB8AC3E}">
        <p14:creationId xmlns:p14="http://schemas.microsoft.com/office/powerpoint/2010/main" val="3643612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6A561-ED6B-6DAF-5EC5-47F6F0972C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861566B-40AF-F73E-9D61-6AED34567D6B}"/>
              </a:ext>
            </a:extLst>
          </p:cNvPr>
          <p:cNvSpPr>
            <a:spLocks noGrp="1" noRot="1" noChangeAspect="1"/>
          </p:cNvSpPr>
          <p:nvPr>
            <p:ph type="sldImg"/>
          </p:nvPr>
        </p:nvSpPr>
        <p:spPr/>
        <p:txBody>
          <a:bodyPr/>
          <a:lstStyle/>
          <a:p>
            <a:endParaRPr lang="en-GB"/>
          </a:p>
        </p:txBody>
      </p:sp>
      <p:sp>
        <p:nvSpPr>
          <p:cNvPr id="3" name="Notes Placeholder 2">
            <a:extLst>
              <a:ext uri="{FF2B5EF4-FFF2-40B4-BE49-F238E27FC236}">
                <a16:creationId xmlns:a16="http://schemas.microsoft.com/office/drawing/2014/main" id="{D8C580F4-43D2-980D-390B-88FA45BB642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7ABFFBD-BC20-67C3-E98B-992B1C6E3507}"/>
              </a:ext>
            </a:extLst>
          </p:cNvPr>
          <p:cNvSpPr>
            <a:spLocks noGrp="1"/>
          </p:cNvSpPr>
          <p:nvPr>
            <p:ph type="sldNum" sz="quarter" idx="5"/>
          </p:nvPr>
        </p:nvSpPr>
        <p:spPr/>
        <p:txBody>
          <a:bodyPr/>
          <a:lstStyle/>
          <a:p>
            <a:fld id="{64DC4838-4B8A-4962-BD49-51ECDEA2A548}" type="slidenum">
              <a:rPr lang="en-GB" smtClean="0"/>
              <a:t>9</a:t>
            </a:fld>
            <a:endParaRPr lang="en-GB"/>
          </a:p>
        </p:txBody>
      </p:sp>
    </p:spTree>
    <p:extLst>
      <p:ext uri="{BB962C8B-B14F-4D97-AF65-F5344CB8AC3E}">
        <p14:creationId xmlns:p14="http://schemas.microsoft.com/office/powerpoint/2010/main" val="2686402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GB"/>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2570833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23392920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909221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8643952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80748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GB"/>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GB"/>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1800944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570864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GB"/>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1441765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21449524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GB"/>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5FA35594-EF0E-49F2-8B83-DA2CFC2E5A16}" type="datetimeFigureOut">
              <a:rPr lang="en-GB" smtClean="0"/>
              <a:t>28/10/2025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036929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5FA35594-EF0E-49F2-8B83-DA2CFC2E5A16}"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743902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5FA35594-EF0E-49F2-8B83-DA2CFC2E5A16}" type="datetimeFigureOut">
              <a:rPr lang="en-GB" smtClean="0"/>
              <a:t>28/10/2025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1421754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5FA35594-EF0E-49F2-8B83-DA2CFC2E5A16}" type="datetimeFigureOut">
              <a:rPr lang="en-GB" smtClean="0"/>
              <a:t>28/10/2025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1680460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A35594-EF0E-49F2-8B83-DA2CFC2E5A16}" type="datetimeFigureOut">
              <a:rPr lang="en-GB" smtClean="0"/>
              <a:t>28/10/2025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3106838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GB"/>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5FA35594-EF0E-49F2-8B83-DA2CFC2E5A16}"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41327975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GB"/>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GB"/>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5FA35594-EF0E-49F2-8B83-DA2CFC2E5A16}" type="datetimeFigureOut">
              <a:rPr lang="en-GB" smtClean="0"/>
              <a:t>28/10/2025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E78EC6A-9C85-4F56-9F07-C91AFBB6B8DF}" type="slidenum">
              <a:rPr lang="en-GB" smtClean="0"/>
              <a:t>‹#›</a:t>
            </a:fld>
            <a:endParaRPr lang="en-GB"/>
          </a:p>
        </p:txBody>
      </p:sp>
    </p:spTree>
    <p:extLst>
      <p:ext uri="{BB962C8B-B14F-4D97-AF65-F5344CB8AC3E}">
        <p14:creationId xmlns:p14="http://schemas.microsoft.com/office/powerpoint/2010/main" val="35242975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GB"/>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FA35594-EF0E-49F2-8B83-DA2CFC2E5A16}" type="datetimeFigureOut">
              <a:rPr lang="en-GB" smtClean="0"/>
              <a:t>28/10/2025</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CE78EC6A-9C85-4F56-9F07-C91AFBB6B8DF}" type="slidenum">
              <a:rPr lang="en-GB" smtClean="0"/>
              <a:t>‹#›</a:t>
            </a:fld>
            <a:endParaRPr lang="en-GB"/>
          </a:p>
        </p:txBody>
      </p:sp>
    </p:spTree>
    <p:extLst>
      <p:ext uri="{BB962C8B-B14F-4D97-AF65-F5344CB8AC3E}">
        <p14:creationId xmlns:p14="http://schemas.microsoft.com/office/powerpoint/2010/main" val="1650670891"/>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5.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hyperlink" Target="https://www.jjfreyd.com/about-research"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hyperlink" Target="https://scanmail.trustwave.com/?c=5774&amp;d=6c__6OkKKEToX1jbS9zIe7BS92KimTOpYgg-ABvgZw&amp;u=https%3a%2f%2fdoi%2eorg%2f10%2e1080%2f10926771%2e2017%2e1320777" TargetMode="External"/></Relationships>
</file>

<file path=ppt/slides/_rels/slide15.xml.rels><?xml version="1.0" encoding="UTF-8" standalone="yes"?>
<Relationships xmlns="http://schemas.openxmlformats.org/package/2006/relationships"><Relationship Id="rId3" Type="http://schemas.openxmlformats.org/officeDocument/2006/relationships/hyperlink" Target="https://www.safeguardingbedfordshire.org.uk/p/report-a-concern/escalating-concerns" TargetMode="External"/><Relationship Id="rId7" Type="http://schemas.openxmlformats.org/officeDocument/2006/relationships/hyperlink" Target="https://www.ukcgc.uk/domestic-violence"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hyperlink" Target="https://www.anncrafttrust.org/safeguarding-checklist-reporting-recording/" TargetMode="External"/><Relationship Id="rId5" Type="http://schemas.openxmlformats.org/officeDocument/2006/relationships/hyperlink" Target="https://www.safeguardingbedfordshire.org.uk/" TargetMode="External"/><Relationship Id="rId4" Type="http://schemas.openxmlformats.org/officeDocument/2006/relationships/hyperlink" Target="https://centralbedfordshirecouncil.sharepoint.com/sites/ExternalCommunications/Safeguarding%20Bedfordshire/Forms/AllItems.aspx?id=%2Fsites%2FExternalCommunications%2FSafeguarding%20Bedfordshire%2F2%2E%20Fliers%2F1%2E%20Safeguarding%20Bedfordshire%20Upcoming%20Training%2Epdf&amp;parent=%2Fsites%2FExternalCommunications%2FSafeguarding%20Bedfordshire%2F2%2E%20Fliers&amp;p=true&amp;ga=1"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s://www.ukcgc.uk/domestic-violence" TargetMode="External"/><Relationship Id="rId3" Type="http://schemas.openxmlformats.org/officeDocument/2006/relationships/hyperlink" Target="https://safeguarding-guide.nhs.uk/context-of-NHS-safeguarding/s2-04/#a1" TargetMode="External"/><Relationship Id="rId7" Type="http://schemas.openxmlformats.org/officeDocument/2006/relationships/hyperlink" Target="https://www.safeguardingbedfordshire.org.uk/"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hyperlink" Target="https://safelives.org.uk/resources-library/marac-referral-criteria-and-form/" TargetMode="External"/><Relationship Id="rId5" Type="http://schemas.openxmlformats.org/officeDocument/2006/relationships/hyperlink" Target="https://bedsdv.org.uk/marac/" TargetMode="External"/><Relationship Id="rId4" Type="http://schemas.openxmlformats.org/officeDocument/2006/relationships/hyperlink" Target="https://safelives.org.uk/resources-for-professionals/dash-resources/" TargetMode="Externa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3" Type="http://schemas.openxmlformats.org/officeDocument/2006/relationships/hyperlink" Target="http://www.partnersforpeaceme.org/helping-survivors-can-be-as-simple-as-changing-the-way-we-speak" TargetMode="External"/><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bedsdv.org.uk/" TargetMode="External"/><Relationship Id="rId2" Type="http://schemas.openxmlformats.org/officeDocument/2006/relationships/notesSlide" Target="../notesSlides/notesSlide20.xml"/><Relationship Id="rId1" Type="http://schemas.openxmlformats.org/officeDocument/2006/relationships/slideLayout" Target="../slideLayouts/slideLayout7.xml"/><Relationship Id="rId4" Type="http://schemas.openxmlformats.org/officeDocument/2006/relationships/hyperlink" Target="https://bedsdv.org.uk/marac/" TargetMode="External"/></Relationships>
</file>

<file path=ppt/slides/_rels/slide21.xml.rels><?xml version="1.0" encoding="UTF-8" standalone="yes"?>
<Relationships xmlns="http://schemas.openxmlformats.org/package/2006/relationships"><Relationship Id="rId3" Type="http://schemas.openxmlformats.org/officeDocument/2006/relationships/hyperlink" Target="https://www.carersuk.org/help-and-advice/" TargetMode="External"/><Relationship Id="rId7" Type="http://schemas.openxmlformats.org/officeDocument/2006/relationships/hyperlink" Target="https://socialworkwithadults.blog.gov.uk/2018/03/23/think-family-think-solutions-that-benefit-everyone/"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hyperlink" Target="https://www.safeguardingbedfordshire.org.uk/p/safeguarding-adults/welcome-to-adults" TargetMode="External"/><Relationship Id="rId5" Type="http://schemas.openxmlformats.org/officeDocument/2006/relationships/hyperlink" Target="https://www.ukcgc.uk/domestic-violence" TargetMode="External"/><Relationship Id="rId4" Type="http://schemas.openxmlformats.org/officeDocument/2006/relationships/hyperlink" Target="https://carersinbeds.org.uk/"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https://www.standingtogether.org.uk/health" TargetMode="External"/><Relationship Id="rId3" Type="http://schemas.openxmlformats.org/officeDocument/2006/relationships/hyperlink" Target="https://www.amazon.co.uk/Body-Keeps-Score-Transformation-Trauma/dp/0141978619/ref=asc_df_0141978619?mcid=bc4e395239eb3e0bb34e6424858f6d0e&amp;th=1&amp;psc=1&amp;hvocijid=4556081728932578087-0141978619-&amp;hvexpln=74&amp;tag=googshopuk-21&amp;linkCode=df0&amp;hvadid=696285193871&amp;hvpos=&amp;hvnetw=g&amp;hvrand=4556081728932578087&amp;hvpone=&amp;hvptwo=&amp;hvqmt=&amp;hvdev=c&amp;hvdvcmdl=&amp;hvlocint=&amp;hvlocphy=1006897&amp;hvtargid=pla-2281435177578&amp;psc=1&amp;gad_source=1" TargetMode="External"/><Relationship Id="rId7" Type="http://schemas.openxmlformats.org/officeDocument/2006/relationships/hyperlink" Target="https://aafda.org.uk/learning-legacie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6" Type="http://schemas.openxmlformats.org/officeDocument/2006/relationships/hyperlink" Target="https://www.safeguardingbedfordshiretraining.co.uk/" TargetMode="External"/><Relationship Id="rId5" Type="http://schemas.openxmlformats.org/officeDocument/2006/relationships/hyperlink" Target="https://www.papyrus-uk.org/applied-suicide-intervention-skills-training-asist/" TargetMode="External"/><Relationship Id="rId10" Type="http://schemas.openxmlformats.org/officeDocument/2006/relationships/hyperlink" Target="https://www.anncrafttrust.org/resources/disability-domestic-abuse/" TargetMode="External"/><Relationship Id="rId4" Type="http://schemas.openxmlformats.org/officeDocument/2006/relationships/hyperlink" Target="https://suicidepreventionhubblmk.co.uk/" TargetMode="External"/><Relationship Id="rId9" Type="http://schemas.openxmlformats.org/officeDocument/2006/relationships/hyperlink" Target="mailto:health@standingtogether.org.uk"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killedwomen.org/thereport"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hyperlink" Target="https://www.killedwomen.org/"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safeandtogetherinstitute.com/" TargetMode="External"/><Relationship Id="rId13" Type="http://schemas.openxmlformats.org/officeDocument/2006/relationships/hyperlink" Target="https://www.bbc.co.uk/iplayer/episode/m001xbt2/disclosure-surviving-domestic-abuse" TargetMode="External"/><Relationship Id="rId3" Type="http://schemas.openxmlformats.org/officeDocument/2006/relationships/hyperlink" Target="https://www.safeguardingbedfordshiretraining.co.uk/" TargetMode="External"/><Relationship Id="rId7" Type="http://schemas.openxmlformats.org/officeDocument/2006/relationships/hyperlink" Target="https://safelives.org.uk/about-domestic-abuse/" TargetMode="External"/><Relationship Id="rId12" Type="http://schemas.openxmlformats.org/officeDocument/2006/relationships/hyperlink" Target="https://www.netflix.com/gb/title/81497580"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dremmakatz.com/articles-podcasts/" TargetMode="External"/><Relationship Id="rId11" Type="http://schemas.openxmlformats.org/officeDocument/2006/relationships/hyperlink" Target="https://en.wikipedia.org/wiki/Sleeping_with_the_Enemy_(novel)" TargetMode="External"/><Relationship Id="rId5" Type="http://schemas.openxmlformats.org/officeDocument/2006/relationships/hyperlink" Target="https://www.thelaurarichards.com/resources/coercivecontrol" TargetMode="External"/><Relationship Id="rId10" Type="http://schemas.openxmlformats.org/officeDocument/2006/relationships/hyperlink" Target="https://www.e-lfh.org.uk/programmes/cultural-competence/" TargetMode="External"/><Relationship Id="rId4" Type="http://schemas.openxmlformats.org/officeDocument/2006/relationships/hyperlink" Target="https://www.amazon.co.uk/Control-Dangerous-Relationships-They-Murder/dp/1526613204" TargetMode="External"/><Relationship Id="rId9" Type="http://schemas.openxmlformats.org/officeDocument/2006/relationships/hyperlink" Target="https://explore.bps.org.uk/content/bpspowe/7/1/20" TargetMode="Externa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respect.org.uk/pages/respect-male-victim-s-toolkit" TargetMode="External"/><Relationship Id="rId7" Type="http://schemas.openxmlformats.org/officeDocument/2006/relationships/hyperlink" Target="https://safelives.org.uk/resources-library/responding-to-counter-allegations-guidance-a-review-of-practice/"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chrysaliscentre.net/about-us/" TargetMode="External"/><Relationship Id="rId5" Type="http://schemas.openxmlformats.org/officeDocument/2006/relationships/hyperlink" Target="https://homicidetimeline.co.uk/what-is-the-homicide-timeline.php" TargetMode="External"/><Relationship Id="rId4" Type="http://schemas.openxmlformats.org/officeDocument/2006/relationships/hyperlink" Target="https://www.bethepeace.ca/articles-1/michael-johnsons-typology-of-domestic-violenc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5B65D4-CCE4-68A0-7486-C0BC2E494B42}"/>
              </a:ext>
            </a:extLst>
          </p:cNvPr>
          <p:cNvSpPr>
            <a:spLocks noGrp="1"/>
          </p:cNvSpPr>
          <p:nvPr>
            <p:ph type="ctrTitle"/>
          </p:nvPr>
        </p:nvSpPr>
        <p:spPr>
          <a:xfrm>
            <a:off x="332012" y="894341"/>
            <a:ext cx="9193254" cy="1404585"/>
          </a:xfrm>
        </p:spPr>
        <p:txBody>
          <a:bodyPr>
            <a:normAutofit/>
          </a:bodyPr>
          <a:lstStyle/>
          <a:p>
            <a:pPr>
              <a:lnSpc>
                <a:spcPct val="90000"/>
              </a:lnSpc>
            </a:pPr>
            <a:r>
              <a:rPr lang="en-GB" sz="4200" b="1" dirty="0">
                <a:latin typeface="Ubuntu" panose="020B0504030602030204" pitchFamily="34" charset="0"/>
              </a:rPr>
              <a:t>Learning from Domestic Abuse Related Death Reviews (DARDR)</a:t>
            </a:r>
          </a:p>
        </p:txBody>
      </p:sp>
      <p:sp>
        <p:nvSpPr>
          <p:cNvPr id="3" name="Subtitle 2">
            <a:extLst>
              <a:ext uri="{FF2B5EF4-FFF2-40B4-BE49-F238E27FC236}">
                <a16:creationId xmlns:a16="http://schemas.microsoft.com/office/drawing/2014/main" id="{46D64F10-9641-D2BF-FF74-186FF129D93E}"/>
              </a:ext>
            </a:extLst>
          </p:cNvPr>
          <p:cNvSpPr>
            <a:spLocks noGrp="1"/>
          </p:cNvSpPr>
          <p:nvPr>
            <p:ph type="subTitle" idx="1"/>
          </p:nvPr>
        </p:nvSpPr>
        <p:spPr>
          <a:xfrm>
            <a:off x="2606716" y="2432877"/>
            <a:ext cx="5182983" cy="1096899"/>
          </a:xfrm>
        </p:spPr>
        <p:txBody>
          <a:bodyPr>
            <a:normAutofit/>
          </a:bodyPr>
          <a:lstStyle/>
          <a:p>
            <a:r>
              <a:rPr lang="en-GB" b="1" dirty="0">
                <a:latin typeface="Ubuntu" panose="020B0504030602030204" pitchFamily="34" charset="0"/>
              </a:rPr>
              <a:t>Jenny</a:t>
            </a:r>
            <a:r>
              <a:rPr lang="en-GB" sz="1600" b="1" dirty="0">
                <a:latin typeface="Ubuntu" panose="020B0504030602030204" pitchFamily="34" charset="0"/>
              </a:rPr>
              <a:t> Bull (Luton) and Kayleigh Dalton (CBC)</a:t>
            </a:r>
          </a:p>
        </p:txBody>
      </p:sp>
      <p:cxnSp>
        <p:nvCxnSpPr>
          <p:cNvPr id="13" name="Straight Connector 12">
            <a:extLst>
              <a:ext uri="{FF2B5EF4-FFF2-40B4-BE49-F238E27FC236}">
                <a16:creationId xmlns:a16="http://schemas.microsoft.com/office/drawing/2014/main" id="{AE71DB21-6480-4A06-B9FC-FE76AA74D8E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32012" y="3433493"/>
            <a:ext cx="4549408"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5EF14409-A459-F705-E78A-EC0083D0416C}"/>
              </a:ext>
            </a:extLst>
          </p:cNvPr>
          <p:cNvSpPr txBox="1"/>
          <p:nvPr/>
        </p:nvSpPr>
        <p:spPr>
          <a:xfrm>
            <a:off x="1802145" y="3391253"/>
            <a:ext cx="6769662" cy="840230"/>
          </a:xfrm>
          <a:prstGeom prst="rect">
            <a:avLst/>
          </a:prstGeom>
          <a:noFill/>
        </p:spPr>
        <p:txBody>
          <a:bodyPr wrap="square">
            <a:spAutoFit/>
          </a:bodyPr>
          <a:lstStyle/>
          <a:p>
            <a:pPr marL="0" indent="0" algn="ctr">
              <a:lnSpc>
                <a:spcPct val="90000"/>
              </a:lnSpc>
              <a:buNone/>
            </a:pPr>
            <a:r>
              <a:rPr lang="en-GB" sz="1800" b="1" dirty="0"/>
              <a:t> </a:t>
            </a:r>
            <a:r>
              <a:rPr lang="en-GB" sz="1800" b="1" dirty="0">
                <a:latin typeface="Ubuntu" panose="020B0504030602030204" pitchFamily="34" charset="0"/>
              </a:rPr>
              <a:t>“We must illuminate the past to make the future safer.” </a:t>
            </a:r>
          </a:p>
          <a:p>
            <a:pPr marL="0" indent="0" algn="ctr">
              <a:lnSpc>
                <a:spcPct val="90000"/>
              </a:lnSpc>
              <a:buNone/>
            </a:pPr>
            <a:endParaRPr lang="en-GB" sz="1800" dirty="0">
              <a:latin typeface="Ubuntu" panose="020B0504030602030204" pitchFamily="34" charset="0"/>
            </a:endParaRPr>
          </a:p>
          <a:p>
            <a:pPr marL="0" indent="0" algn="ctr">
              <a:lnSpc>
                <a:spcPct val="90000"/>
              </a:lnSpc>
              <a:buNone/>
            </a:pPr>
            <a:r>
              <a:rPr lang="en-GB" sz="1600" dirty="0">
                <a:latin typeface="Ubuntu" panose="020B0504030602030204" pitchFamily="34" charset="0"/>
              </a:rPr>
              <a:t>Frank Mullane, CEO Advocacy After Fatal Domestic Abuse.</a:t>
            </a:r>
          </a:p>
        </p:txBody>
      </p:sp>
      <p:pic>
        <p:nvPicPr>
          <p:cNvPr id="5" name="Picture 4" descr="A purple logo with text&#10;&#10;AI-generated content may be incorrect.">
            <a:extLst>
              <a:ext uri="{FF2B5EF4-FFF2-40B4-BE49-F238E27FC236}">
                <a16:creationId xmlns:a16="http://schemas.microsoft.com/office/drawing/2014/main" id="{E56212CE-D3FB-2B55-24B3-9294516D84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83746" y="4965228"/>
            <a:ext cx="2397674" cy="1500447"/>
          </a:xfrm>
          <a:prstGeom prst="rect">
            <a:avLst/>
          </a:prstGeom>
        </p:spPr>
      </p:pic>
      <p:pic>
        <p:nvPicPr>
          <p:cNvPr id="12" name="Picture 11" descr="A green circle with black text&#10;&#10;AI-generated content may be incorrect.">
            <a:extLst>
              <a:ext uri="{FF2B5EF4-FFF2-40B4-BE49-F238E27FC236}">
                <a16:creationId xmlns:a16="http://schemas.microsoft.com/office/drawing/2014/main" id="{A35D52AF-D45E-9DFC-DE40-5D8EFAB07A3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32012" y="4736629"/>
            <a:ext cx="1957647" cy="1957647"/>
          </a:xfrm>
          <a:prstGeom prst="rect">
            <a:avLst/>
          </a:prstGeom>
        </p:spPr>
      </p:pic>
    </p:spTree>
    <p:extLst>
      <p:ext uri="{BB962C8B-B14F-4D97-AF65-F5344CB8AC3E}">
        <p14:creationId xmlns:p14="http://schemas.microsoft.com/office/powerpoint/2010/main" val="15711878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a:xfrm>
            <a:off x="392075" y="307399"/>
            <a:ext cx="8176191" cy="607667"/>
          </a:xfrm>
        </p:spPr>
        <p:txBody>
          <a:bodyPr>
            <a:normAutofit/>
          </a:bodyPr>
          <a:lstStyle/>
          <a:p>
            <a:r>
              <a:rPr lang="en-GB" sz="2600" b="1" dirty="0">
                <a:solidFill>
                  <a:schemeClr val="accent1"/>
                </a:solidFill>
                <a:latin typeface="Ubuntu" panose="020B0504030602030204" pitchFamily="34" charset="0"/>
              </a:rPr>
              <a:t>Typologies of abuse - Who is doing what to who?</a:t>
            </a:r>
          </a:p>
        </p:txBody>
      </p:sp>
      <p:sp>
        <p:nvSpPr>
          <p:cNvPr id="3" name="Content Placeholder 2"/>
          <p:cNvSpPr>
            <a:spLocks noGrp="1"/>
          </p:cNvSpPr>
          <p:nvPr>
            <p:ph idx="1"/>
          </p:nvPr>
        </p:nvSpPr>
        <p:spPr>
          <a:xfrm>
            <a:off x="392077" y="915066"/>
            <a:ext cx="9808827" cy="5735116"/>
          </a:xfrm>
        </p:spPr>
        <p:txBody>
          <a:bodyPr>
            <a:noAutofit/>
          </a:bodyPr>
          <a:lstStyle/>
          <a:p>
            <a:r>
              <a:rPr lang="en-US" sz="1600" dirty="0">
                <a:latin typeface="Ubuntu" panose="020B0504030602030204" pitchFamily="34" charset="0"/>
              </a:rPr>
              <a:t>Michael P Johnson (2008) described types of </a:t>
            </a:r>
            <a:r>
              <a:rPr lang="en-US" sz="1600" b="1" dirty="0">
                <a:solidFill>
                  <a:schemeClr val="accent1"/>
                </a:solidFill>
                <a:latin typeface="Ubuntu" panose="020B0504030602030204" pitchFamily="34" charset="0"/>
              </a:rPr>
              <a:t>Intimate Partner Violence </a:t>
            </a:r>
            <a:r>
              <a:rPr lang="en-US" sz="1600" dirty="0">
                <a:latin typeface="Ubuntu" panose="020B0504030602030204" pitchFamily="34" charset="0"/>
              </a:rPr>
              <a:t>(IPV) </a:t>
            </a:r>
          </a:p>
          <a:p>
            <a:r>
              <a:rPr lang="en-US" b="1" dirty="0">
                <a:solidFill>
                  <a:schemeClr val="accent1"/>
                </a:solidFill>
                <a:latin typeface="Ubuntu" panose="020B0504030602030204" pitchFamily="34" charset="0"/>
              </a:rPr>
              <a:t>Intimate Terrorism </a:t>
            </a:r>
            <a:r>
              <a:rPr lang="en-US" dirty="0">
                <a:latin typeface="Ubuntu" panose="020B0504030602030204" pitchFamily="34" charset="0"/>
              </a:rPr>
              <a:t>describes the use of coercive control by one party (most commonly male) to isolate, intimidate and threaten their victim (most often female).</a:t>
            </a:r>
          </a:p>
          <a:p>
            <a:r>
              <a:rPr lang="en-US" b="1" dirty="0">
                <a:solidFill>
                  <a:schemeClr val="accent1"/>
                </a:solidFill>
                <a:latin typeface="Ubuntu" panose="020B0504030602030204" pitchFamily="34" charset="0"/>
              </a:rPr>
              <a:t>Violent Resistance </a:t>
            </a:r>
            <a:r>
              <a:rPr lang="en-US" dirty="0">
                <a:latin typeface="Ubuntu" panose="020B0504030602030204" pitchFamily="34" charset="0"/>
              </a:rPr>
              <a:t>where the primary victim (usually female) retaliates with or instigates violence as form of self-defense often misunderstood and is believed to be linked to incidents of suicide and more frequent than previously assumed. Why would a victim not retaliate?</a:t>
            </a:r>
            <a:r>
              <a:rPr lang="en-GB" dirty="0">
                <a:latin typeface="Ubuntu" panose="020B0504030602030204" pitchFamily="34" charset="0"/>
              </a:rPr>
              <a:t> This highlights that not all violence in relationships is driven by a desire for power over the partner.</a:t>
            </a:r>
            <a:endParaRPr lang="en-US" dirty="0">
              <a:latin typeface="Ubuntu" panose="020B0504030602030204" pitchFamily="34" charset="0"/>
            </a:endParaRPr>
          </a:p>
          <a:p>
            <a:r>
              <a:rPr lang="en-US" b="1" dirty="0">
                <a:latin typeface="Ubuntu" panose="020B0504030602030204" pitchFamily="34" charset="0"/>
              </a:rPr>
              <a:t>Who is the </a:t>
            </a:r>
            <a:r>
              <a:rPr lang="en-US" b="1" dirty="0">
                <a:solidFill>
                  <a:schemeClr val="accent1"/>
                </a:solidFill>
                <a:latin typeface="Ubuntu" panose="020B0504030602030204" pitchFamily="34" charset="0"/>
              </a:rPr>
              <a:t>primary victim </a:t>
            </a:r>
            <a:r>
              <a:rPr lang="en-US" b="1" dirty="0">
                <a:latin typeface="Ubuntu" panose="020B0504030602030204" pitchFamily="34" charset="0"/>
              </a:rPr>
              <a:t>and who is </a:t>
            </a:r>
            <a:r>
              <a:rPr lang="en-US" b="1" dirty="0">
                <a:solidFill>
                  <a:schemeClr val="accent1"/>
                </a:solidFill>
                <a:latin typeface="Ubuntu" panose="020B0504030602030204" pitchFamily="34" charset="0"/>
              </a:rPr>
              <a:t>primary perpetrator</a:t>
            </a:r>
            <a:r>
              <a:rPr lang="en-US" b="1" dirty="0">
                <a:latin typeface="Ubuntu" panose="020B0504030602030204" pitchFamily="34" charset="0"/>
              </a:rPr>
              <a:t>? Need to look beyond single incident at who is doing what to who? See also work by Jane Monckton Smith, Marianne Hester.</a:t>
            </a:r>
          </a:p>
          <a:p>
            <a:r>
              <a:rPr lang="en-US" b="1" dirty="0">
                <a:solidFill>
                  <a:schemeClr val="accent1"/>
                </a:solidFill>
                <a:latin typeface="Ubuntu" panose="020B0504030602030204" pitchFamily="34" charset="0"/>
              </a:rPr>
              <a:t>Situational Couple Violence </a:t>
            </a:r>
            <a:r>
              <a:rPr lang="en-US" dirty="0">
                <a:latin typeface="Ubuntu" panose="020B0504030602030204" pitchFamily="34" charset="0"/>
              </a:rPr>
              <a:t>– </a:t>
            </a:r>
            <a:r>
              <a:rPr lang="en-GB" dirty="0">
                <a:latin typeface="Ubuntu" panose="020B0504030602030204" pitchFamily="34" charset="0"/>
              </a:rPr>
              <a:t>does not involve a broad campaign of control but from specific arguments or conflicts that escalate into violence. Both partners may be involved, and the violence is typically less severe, though still harmful. More common but less visible due to its situational nature.</a:t>
            </a:r>
            <a:endParaRPr lang="en-US" dirty="0">
              <a:latin typeface="Ubuntu" panose="020B0504030602030204" pitchFamily="34" charset="0"/>
            </a:endParaRPr>
          </a:p>
          <a:p>
            <a:r>
              <a:rPr lang="en-US" dirty="0">
                <a:latin typeface="Ubuntu" panose="020B0504030602030204" pitchFamily="34" charset="0"/>
              </a:rPr>
              <a:t>Mutual Violent Control -  described as mutual combat. Both parties using violence to control each other. Sometimes called bi-directional abuse. Uncommon and usually short lived – Controllers needs not being met - and more likely to be IT with VR?</a:t>
            </a:r>
          </a:p>
        </p:txBody>
      </p:sp>
    </p:spTree>
    <p:extLst>
      <p:ext uri="{BB962C8B-B14F-4D97-AF65-F5344CB8AC3E}">
        <p14:creationId xmlns:p14="http://schemas.microsoft.com/office/powerpoint/2010/main" val="6098481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 name="Content Placeholder 3"/>
          <p:cNvSpPr txBox="1">
            <a:spLocks/>
          </p:cNvSpPr>
          <p:nvPr/>
        </p:nvSpPr>
        <p:spPr>
          <a:xfrm>
            <a:off x="452076" y="993913"/>
            <a:ext cx="10600237" cy="5724940"/>
          </a:xfrm>
          <a:prstGeom prst="rect">
            <a:avLst/>
          </a:prstGeom>
          <a:solidFill>
            <a:schemeClr val="bg1"/>
          </a:solidFill>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GB" sz="1800" b="1" dirty="0">
                <a:latin typeface="Ubuntu" panose="020B0504030602030204" pitchFamily="34" charset="0"/>
              </a:rPr>
              <a:t>Developed by Dr Jane Monckton Smith , </a:t>
            </a:r>
            <a:r>
              <a:rPr lang="en-US" sz="1800" b="1" dirty="0">
                <a:latin typeface="Ubuntu" panose="020B0504030602030204" pitchFamily="34" charset="0"/>
              </a:rPr>
              <a:t>Senior Lecturer in Criminology at the University of Gloucestershire</a:t>
            </a:r>
            <a:r>
              <a:rPr lang="en-GB" sz="1800" b="1" dirty="0">
                <a:latin typeface="Ubuntu" panose="020B0504030602030204" pitchFamily="34" charset="0"/>
              </a:rPr>
              <a:t>. https://www.homicidetimeline.co.uk/</a:t>
            </a:r>
          </a:p>
          <a:p>
            <a:r>
              <a:rPr lang="en-US" sz="1800" dirty="0">
                <a:latin typeface="Ubuntu" panose="020B0504030602030204" pitchFamily="34" charset="0"/>
              </a:rPr>
              <a:t>Research looked at over 400 cases of intimate partner homicide through interviews with bereaved families, perpetrators and a range of public protection professionals.</a:t>
            </a:r>
          </a:p>
          <a:p>
            <a:r>
              <a:rPr lang="en-US" sz="1800" dirty="0">
                <a:latin typeface="Ubuntu" panose="020B0504030602030204" pitchFamily="34" charset="0"/>
              </a:rPr>
              <a:t>Identified pattern that could be broken down into </a:t>
            </a:r>
            <a:r>
              <a:rPr lang="en-US" sz="1800" b="1" dirty="0">
                <a:latin typeface="Ubuntu" panose="020B0504030602030204" pitchFamily="34" charset="0"/>
              </a:rPr>
              <a:t>eight separate stages.</a:t>
            </a:r>
          </a:p>
          <a:p>
            <a:r>
              <a:rPr lang="en-US" sz="1800" dirty="0">
                <a:latin typeface="Ubuntu" panose="020B0504030602030204" pitchFamily="34" charset="0"/>
              </a:rPr>
              <a:t>Shows that violence is not the biggest predicator of homicide, killers are often </a:t>
            </a:r>
            <a:r>
              <a:rPr lang="en-US" sz="1800" b="1" dirty="0">
                <a:latin typeface="Ubuntu" panose="020B0504030602030204" pitchFamily="34" charset="0"/>
              </a:rPr>
              <a:t>following patterns of coercive control.</a:t>
            </a:r>
          </a:p>
          <a:p>
            <a:r>
              <a:rPr lang="en-US" sz="1800" dirty="0">
                <a:latin typeface="Ubuntu" panose="020B0504030602030204" pitchFamily="34" charset="0"/>
              </a:rPr>
              <a:t>Important to consider </a:t>
            </a:r>
            <a:r>
              <a:rPr lang="en-US" sz="1800" b="1" dirty="0">
                <a:latin typeface="Ubuntu" panose="020B0504030602030204" pitchFamily="34" charset="0"/>
              </a:rPr>
              <a:t>motivation behind actions </a:t>
            </a:r>
            <a:r>
              <a:rPr lang="en-US" sz="1800" dirty="0">
                <a:latin typeface="Ubuntu" panose="020B0504030602030204" pitchFamily="34" charset="0"/>
              </a:rPr>
              <a:t>rather than the actions themselves. </a:t>
            </a:r>
          </a:p>
          <a:p>
            <a:r>
              <a:rPr lang="en-US" sz="1800" dirty="0">
                <a:latin typeface="Ubuntu" panose="020B0504030602030204" pitchFamily="34" charset="0"/>
              </a:rPr>
              <a:t>It challenges the ‘crime of passion’ explanation “they just snapped…”.</a:t>
            </a:r>
          </a:p>
          <a:p>
            <a:r>
              <a:rPr lang="en-US" sz="1800" dirty="0">
                <a:latin typeface="Ubuntu" panose="020B0504030602030204" pitchFamily="34" charset="0"/>
              </a:rPr>
              <a:t>Improve decision making and confidence of practitioners &amp; allow opportunities to </a:t>
            </a:r>
            <a:r>
              <a:rPr lang="en-US" sz="1800" b="1" dirty="0">
                <a:latin typeface="Ubuntu" panose="020B0504030602030204" pitchFamily="34" charset="0"/>
              </a:rPr>
              <a:t>intervene &amp; save lives.</a:t>
            </a:r>
          </a:p>
          <a:p>
            <a:r>
              <a:rPr lang="en-US" sz="1800" dirty="0">
                <a:solidFill>
                  <a:srgbClr val="5E2160"/>
                </a:solidFill>
                <a:latin typeface="Ubuntu" panose="020B0504030602030204" pitchFamily="34" charset="0"/>
              </a:rPr>
              <a:t>In recent DARDR research it was identified </a:t>
            </a:r>
            <a:r>
              <a:rPr lang="en-US" sz="1800" b="1" dirty="0">
                <a:latin typeface="Ubuntu" panose="020B0504030602030204" pitchFamily="34" charset="0"/>
              </a:rPr>
              <a:t>that 88% of victims were known to a service.</a:t>
            </a:r>
          </a:p>
          <a:p>
            <a:r>
              <a:rPr lang="en-US" sz="1800" b="1" dirty="0">
                <a:latin typeface="Ubuntu" panose="020B0504030602030204" pitchFamily="34" charset="0"/>
              </a:rPr>
              <a:t>19% of all police recorded homicides </a:t>
            </a:r>
            <a:r>
              <a:rPr lang="en-US" sz="1800" dirty="0">
                <a:latin typeface="Ubuntu" panose="020B0504030602030204" pitchFamily="34" charset="0"/>
              </a:rPr>
              <a:t>in year ending Mar 23 were </a:t>
            </a:r>
            <a:r>
              <a:rPr lang="en-US" sz="1800" b="1" dirty="0">
                <a:latin typeface="Ubuntu" panose="020B0504030602030204" pitchFamily="34" charset="0"/>
              </a:rPr>
              <a:t>domestic abuse related</a:t>
            </a:r>
            <a:r>
              <a:rPr lang="en-US" sz="1800" b="1" dirty="0">
                <a:solidFill>
                  <a:srgbClr val="5E2160"/>
                </a:solidFill>
                <a:latin typeface="Ubuntu" panose="020B0504030602030204" pitchFamily="34" charset="0"/>
              </a:rPr>
              <a:t>.</a:t>
            </a:r>
          </a:p>
          <a:p>
            <a:r>
              <a:rPr lang="en-US" sz="1800" dirty="0">
                <a:latin typeface="Ubuntu" panose="020B0504030602030204" pitchFamily="34" charset="0"/>
              </a:rPr>
              <a:t>Further Reading: </a:t>
            </a:r>
            <a:r>
              <a:rPr lang="en-US" sz="1800" b="1" dirty="0">
                <a:latin typeface="Ubuntu" panose="020B0504030602030204" pitchFamily="34" charset="0"/>
              </a:rPr>
              <a:t>In Control: Dangerous Relationships and How They End in Murder. Jane Monckton Smith.</a:t>
            </a:r>
          </a:p>
          <a:p>
            <a:pPr marL="0" indent="0" algn="ctr">
              <a:buNone/>
            </a:pPr>
            <a:endParaRPr lang="en-US" sz="100" b="1" dirty="0">
              <a:latin typeface="Ubuntu" panose="020B0504030602030204" pitchFamily="34" charset="0"/>
            </a:endParaRPr>
          </a:p>
          <a:p>
            <a:pPr marL="0" indent="0" algn="ctr">
              <a:buNone/>
            </a:pPr>
            <a:r>
              <a:rPr lang="en-GB" sz="1800" b="1" dirty="0"/>
              <a:t> </a:t>
            </a:r>
            <a:r>
              <a:rPr lang="en-GB" sz="1800" b="1" dirty="0">
                <a:latin typeface="Ubuntu" panose="020B0504030602030204" pitchFamily="34" charset="0"/>
              </a:rPr>
              <a:t>“Separation combined with coercively controlling behaviour and physical or sexual violence increases the risk of homicide by 900%.”</a:t>
            </a:r>
            <a:r>
              <a:rPr lang="en-GB" sz="1800" dirty="0">
                <a:latin typeface="Ubuntu" panose="020B0504030602030204" pitchFamily="34" charset="0"/>
              </a:rPr>
              <a:t>Jane Monkton-Smith </a:t>
            </a:r>
          </a:p>
          <a:p>
            <a:endParaRPr lang="en-US" sz="1800" b="1" dirty="0">
              <a:latin typeface="Ubuntu" panose="020B0504030602030204" pitchFamily="34" charset="0"/>
            </a:endParaRPr>
          </a:p>
        </p:txBody>
      </p:sp>
      <p:sp>
        <p:nvSpPr>
          <p:cNvPr id="2" name="Title 1"/>
          <p:cNvSpPr>
            <a:spLocks noGrp="1"/>
          </p:cNvSpPr>
          <p:nvPr>
            <p:ph type="title"/>
          </p:nvPr>
        </p:nvSpPr>
        <p:spPr>
          <a:xfrm>
            <a:off x="452077" y="258186"/>
            <a:ext cx="8610600" cy="868485"/>
          </a:xfrm>
        </p:spPr>
        <p:txBody>
          <a:bodyPr/>
          <a:lstStyle/>
          <a:p>
            <a:r>
              <a:rPr lang="en-GB" b="1" cap="none" dirty="0">
                <a:solidFill>
                  <a:schemeClr val="accent5">
                    <a:lumMod val="50000"/>
                  </a:schemeClr>
                </a:solidFill>
              </a:rPr>
              <a:t>The Homicide Timeline (HTL)</a:t>
            </a:r>
          </a:p>
        </p:txBody>
      </p:sp>
    </p:spTree>
    <p:extLst>
      <p:ext uri="{BB962C8B-B14F-4D97-AF65-F5344CB8AC3E}">
        <p14:creationId xmlns:p14="http://schemas.microsoft.com/office/powerpoint/2010/main" val="37895021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670498FB-E90D-32DC-57DE-9D3464C01027}"/>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4C8DFEA7-DCD0-1330-F4CB-FF155D09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DCD37186-146C-CA12-CF8A-DE8E6E500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8" name="Isosceles Triangle 17">
            <a:extLst>
              <a:ext uri="{FF2B5EF4-FFF2-40B4-BE49-F238E27FC236}">
                <a16:creationId xmlns:a16="http://schemas.microsoft.com/office/drawing/2014/main" id="{EEB34046-89FF-C3AD-B01B-828D91C945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aphicFrame>
        <p:nvGraphicFramePr>
          <p:cNvPr id="6" name="Content Placeholder 3">
            <a:extLst>
              <a:ext uri="{FF2B5EF4-FFF2-40B4-BE49-F238E27FC236}">
                <a16:creationId xmlns:a16="http://schemas.microsoft.com/office/drawing/2014/main" id="{F4171545-1BED-6811-F017-0252AE8095EB}"/>
              </a:ext>
            </a:extLst>
          </p:cNvPr>
          <p:cNvGraphicFramePr>
            <a:graphicFrameLocks/>
          </p:cNvGraphicFramePr>
          <p:nvPr>
            <p:extLst>
              <p:ext uri="{D42A27DB-BD31-4B8C-83A1-F6EECF244321}">
                <p14:modId xmlns:p14="http://schemas.microsoft.com/office/powerpoint/2010/main" val="2432945784"/>
              </p:ext>
            </p:extLst>
          </p:nvPr>
        </p:nvGraphicFramePr>
        <p:xfrm>
          <a:off x="740230" y="440480"/>
          <a:ext cx="8381999" cy="608589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Rectangle 10">
            <a:extLst>
              <a:ext uri="{FF2B5EF4-FFF2-40B4-BE49-F238E27FC236}">
                <a16:creationId xmlns:a16="http://schemas.microsoft.com/office/drawing/2014/main" id="{2DFB8202-4927-3AE1-3E6A-9D33F38409C2}"/>
              </a:ext>
            </a:extLst>
          </p:cNvPr>
          <p:cNvSpPr txBox="1">
            <a:spLocks noGrp="1" noChangeArrowheads="1"/>
          </p:cNvSpPr>
          <p:nvPr/>
        </p:nvSpPr>
        <p:spPr bwMode="auto">
          <a:xfrm>
            <a:off x="1034141" y="6341711"/>
            <a:ext cx="808808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t"/>
          <a:lstStyle>
            <a:lvl1pPr eaLnBrk="0" hangingPunct="0">
              <a:spcBef>
                <a:spcPct val="20000"/>
              </a:spcBef>
              <a:buClr>
                <a:schemeClr val="tx2"/>
              </a:buClr>
              <a:buSzPct val="70000"/>
              <a:buFont typeface="Wingdings" pitchFamily="2" charset="2"/>
              <a:buChar char="¡"/>
              <a:defRPr sz="2900">
                <a:solidFill>
                  <a:schemeClr val="tx1"/>
                </a:solidFill>
                <a:latin typeface="Verdana" pitchFamily="34" charset="0"/>
              </a:defRPr>
            </a:lvl1pPr>
            <a:lvl2pPr marL="742950" indent="-285750" eaLnBrk="0" hangingPunct="0">
              <a:spcBef>
                <a:spcPct val="20000"/>
              </a:spcBef>
              <a:buClr>
                <a:schemeClr val="accent2"/>
              </a:buClr>
              <a:buSzPct val="70000"/>
              <a:buFont typeface="Wingdings" pitchFamily="2" charset="2"/>
              <a:buChar char="l"/>
              <a:defRPr sz="2500">
                <a:solidFill>
                  <a:schemeClr val="tx1"/>
                </a:solidFill>
                <a:latin typeface="Verdana" pitchFamily="34" charset="0"/>
              </a:defRPr>
            </a:lvl2pPr>
            <a:lvl3pPr marL="1143000" indent="-228600" eaLnBrk="0" hangingPunct="0">
              <a:spcBef>
                <a:spcPct val="20000"/>
              </a:spcBef>
              <a:buClr>
                <a:schemeClr val="tx2"/>
              </a:buClr>
              <a:buSzPct val="65000"/>
              <a:buFont typeface="Wingdings" pitchFamily="2" charset="2"/>
              <a:buChar char="¡"/>
              <a:defRPr sz="2200">
                <a:solidFill>
                  <a:schemeClr val="tx1"/>
                </a:solidFill>
                <a:latin typeface="Verdana" pitchFamily="34" charset="0"/>
              </a:defRPr>
            </a:lvl3pPr>
            <a:lvl4pPr marL="1600200" indent="-228600" eaLnBrk="0" hangingPunct="0">
              <a:spcBef>
                <a:spcPct val="20000"/>
              </a:spcBef>
              <a:buClr>
                <a:schemeClr val="accent2"/>
              </a:buClr>
              <a:buSzPct val="70000"/>
              <a:buFont typeface="Wingdings" pitchFamily="2" charset="2"/>
              <a:buChar char="l"/>
              <a:defRPr sz="1900">
                <a:solidFill>
                  <a:schemeClr val="tx1"/>
                </a:solidFill>
                <a:latin typeface="Verdana" pitchFamily="34" charset="0"/>
              </a:defRPr>
            </a:lvl4pPr>
            <a:lvl5pPr marL="2057400" indent="-228600" eaLnBrk="0" hangingPunct="0">
              <a:spcBef>
                <a:spcPct val="20000"/>
              </a:spcBef>
              <a:buClr>
                <a:schemeClr val="tx2"/>
              </a:buClr>
              <a:buSzPct val="60000"/>
              <a:buFont typeface="Wingdings" pitchFamily="2" charset="2"/>
              <a:buChar char="¡"/>
              <a:defRPr sz="1900">
                <a:solidFill>
                  <a:schemeClr val="tx1"/>
                </a:solidFill>
                <a:latin typeface="Verdana" pitchFamily="34" charset="0"/>
              </a:defRPr>
            </a:lvl5pPr>
            <a:lvl6pPr marL="25146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6pPr>
            <a:lvl7pPr marL="29718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7pPr>
            <a:lvl8pPr marL="34290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8pPr>
            <a:lvl9pPr marL="3886200" indent="-22860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Verdana" pitchFamily="34" charset="0"/>
              </a:defRPr>
            </a:lvl9pPr>
          </a:lstStyle>
          <a:p>
            <a:pPr algn="ctr" eaLnBrk="1" hangingPunct="1">
              <a:spcBef>
                <a:spcPct val="0"/>
              </a:spcBef>
              <a:buClrTx/>
              <a:buSzTx/>
              <a:buFontTx/>
              <a:buNone/>
            </a:pPr>
            <a:r>
              <a:rPr lang="en-US" altLang="en-US" sz="1600" b="1" dirty="0">
                <a:latin typeface="+mn-lt"/>
              </a:rPr>
              <a:t>‘Hindsight and foresight are informed by the same information” Monckton-Smith</a:t>
            </a:r>
          </a:p>
          <a:p>
            <a:pPr algn="ctr" eaLnBrk="1" hangingPunct="1">
              <a:spcBef>
                <a:spcPct val="0"/>
              </a:spcBef>
              <a:buClrTx/>
              <a:buSzTx/>
              <a:buFontTx/>
              <a:buNone/>
            </a:pPr>
            <a:endParaRPr lang="en-US" altLang="en-US" sz="1050" b="1" dirty="0">
              <a:latin typeface="+mn-lt"/>
            </a:endParaRPr>
          </a:p>
        </p:txBody>
      </p:sp>
      <p:sp>
        <p:nvSpPr>
          <p:cNvPr id="8" name="Flowchart: Off-page Connector 7">
            <a:extLst>
              <a:ext uri="{FF2B5EF4-FFF2-40B4-BE49-F238E27FC236}">
                <a16:creationId xmlns:a16="http://schemas.microsoft.com/office/drawing/2014/main" id="{8DD4777B-678F-7547-65F2-13D0B23B9431}"/>
              </a:ext>
            </a:extLst>
          </p:cNvPr>
          <p:cNvSpPr/>
          <p:nvPr/>
        </p:nvSpPr>
        <p:spPr>
          <a:xfrm>
            <a:off x="9503893" y="440480"/>
            <a:ext cx="2152288" cy="5394011"/>
          </a:xfrm>
          <a:prstGeom prst="flowChartOffpageConnector">
            <a:avLst/>
          </a:prstGeom>
          <a:solidFill>
            <a:schemeClr val="accent2">
              <a:lumMod val="75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400" dirty="0">
              <a:solidFill>
                <a:schemeClr val="bg1"/>
              </a:solidFill>
            </a:endParaRPr>
          </a:p>
          <a:p>
            <a:pPr algn="ctr"/>
            <a:endParaRPr lang="en-GB" sz="1400" dirty="0">
              <a:solidFill>
                <a:schemeClr val="bg1"/>
              </a:solidFill>
            </a:endParaRPr>
          </a:p>
          <a:p>
            <a:pPr algn="ctr"/>
            <a:r>
              <a:rPr lang="en-GB" sz="1600" b="1" dirty="0">
                <a:solidFill>
                  <a:schemeClr val="bg1"/>
                </a:solidFill>
              </a:rPr>
              <a:t>The Homicide Timeline</a:t>
            </a:r>
          </a:p>
          <a:p>
            <a:pPr algn="ctr"/>
            <a:endParaRPr lang="en-GB" sz="1400" dirty="0">
              <a:solidFill>
                <a:schemeClr val="bg1"/>
              </a:solidFill>
            </a:endParaRPr>
          </a:p>
          <a:p>
            <a:pPr algn="ctr"/>
            <a:r>
              <a:rPr lang="en-GB" sz="1400" dirty="0">
                <a:solidFill>
                  <a:schemeClr val="bg1"/>
                </a:solidFill>
              </a:rPr>
              <a:t>Stage 5 is furthest stage for most perpetrators. </a:t>
            </a:r>
          </a:p>
          <a:p>
            <a:pPr algn="ctr"/>
            <a:endParaRPr lang="en-GB" sz="1400" dirty="0">
              <a:solidFill>
                <a:schemeClr val="bg1"/>
              </a:solidFill>
            </a:endParaRPr>
          </a:p>
          <a:p>
            <a:pPr algn="ctr"/>
            <a:r>
              <a:rPr lang="en-GB" sz="1400" dirty="0">
                <a:solidFill>
                  <a:schemeClr val="bg1"/>
                </a:solidFill>
              </a:rPr>
              <a:t>Outcomes:</a:t>
            </a:r>
          </a:p>
          <a:p>
            <a:pPr algn="ctr"/>
            <a:endParaRPr lang="en-GB" sz="1400" dirty="0">
              <a:solidFill>
                <a:schemeClr val="bg1"/>
              </a:solidFill>
            </a:endParaRPr>
          </a:p>
          <a:p>
            <a:pPr algn="ctr"/>
            <a:r>
              <a:rPr lang="en-GB" sz="1400" dirty="0">
                <a:solidFill>
                  <a:schemeClr val="bg1"/>
                </a:solidFill>
              </a:rPr>
              <a:t>A ‘bad break up’ with AP returning to stage 1.</a:t>
            </a:r>
          </a:p>
          <a:p>
            <a:pPr algn="ctr"/>
            <a:endParaRPr lang="en-GB" sz="1400" dirty="0">
              <a:solidFill>
                <a:schemeClr val="bg1"/>
              </a:solidFill>
            </a:endParaRPr>
          </a:p>
          <a:p>
            <a:pPr algn="ctr"/>
            <a:r>
              <a:rPr lang="en-GB" sz="1400" dirty="0">
                <a:solidFill>
                  <a:schemeClr val="bg1"/>
                </a:solidFill>
              </a:rPr>
              <a:t>Relationship goes back to stage 3. </a:t>
            </a:r>
          </a:p>
          <a:p>
            <a:pPr algn="ctr"/>
            <a:endParaRPr lang="en-GB" sz="1400" dirty="0">
              <a:solidFill>
                <a:schemeClr val="bg1"/>
              </a:solidFill>
            </a:endParaRPr>
          </a:p>
          <a:p>
            <a:pPr algn="ctr"/>
            <a:r>
              <a:rPr lang="en-GB" sz="1400" dirty="0">
                <a:solidFill>
                  <a:schemeClr val="bg1"/>
                </a:solidFill>
              </a:rPr>
              <a:t>Extended period of post separation abuse.</a:t>
            </a:r>
          </a:p>
          <a:p>
            <a:pPr algn="ctr"/>
            <a:endParaRPr lang="en-GB" sz="1400" dirty="0">
              <a:solidFill>
                <a:schemeClr val="bg1"/>
              </a:solidFill>
            </a:endParaRPr>
          </a:p>
          <a:p>
            <a:pPr algn="ctr"/>
            <a:r>
              <a:rPr lang="en-GB" sz="1400" dirty="0">
                <a:solidFill>
                  <a:schemeClr val="bg1"/>
                </a:solidFill>
              </a:rPr>
              <a:t>Minority move forward to stage 6. </a:t>
            </a:r>
          </a:p>
          <a:p>
            <a:pPr algn="ctr"/>
            <a:endParaRPr lang="en-GB" sz="1400" dirty="0">
              <a:solidFill>
                <a:schemeClr val="bg1"/>
              </a:solidFill>
            </a:endParaRPr>
          </a:p>
          <a:p>
            <a:pPr algn="ctr"/>
            <a:r>
              <a:rPr lang="en-GB" sz="1400" dirty="0">
                <a:solidFill>
                  <a:schemeClr val="bg1"/>
                </a:solidFill>
              </a:rPr>
              <a:t>Circling most usually starts here.</a:t>
            </a:r>
          </a:p>
        </p:txBody>
      </p:sp>
      <p:sp>
        <p:nvSpPr>
          <p:cNvPr id="11" name="TextBox 10">
            <a:extLst>
              <a:ext uri="{FF2B5EF4-FFF2-40B4-BE49-F238E27FC236}">
                <a16:creationId xmlns:a16="http://schemas.microsoft.com/office/drawing/2014/main" id="{0D94A5F9-28BE-D9D5-CBE6-4DA674F35A45}"/>
              </a:ext>
            </a:extLst>
          </p:cNvPr>
          <p:cNvSpPr txBox="1"/>
          <p:nvPr/>
        </p:nvSpPr>
        <p:spPr>
          <a:xfrm>
            <a:off x="9458476" y="5951805"/>
            <a:ext cx="2284791" cy="646331"/>
          </a:xfrm>
          <a:prstGeom prst="rect">
            <a:avLst/>
          </a:prstGeom>
          <a:solidFill>
            <a:schemeClr val="accent2">
              <a:lumMod val="75000"/>
            </a:schemeClr>
          </a:solidFill>
        </p:spPr>
        <p:txBody>
          <a:bodyPr wrap="square">
            <a:spAutoFit/>
          </a:bodyPr>
          <a:lstStyle/>
          <a:p>
            <a:pPr algn="ctr"/>
            <a:r>
              <a:rPr lang="en-GB" dirty="0">
                <a:solidFill>
                  <a:schemeClr val="bg1"/>
                </a:solidFill>
              </a:rPr>
              <a:t>If it is predictable, it is preventable. </a:t>
            </a:r>
          </a:p>
        </p:txBody>
      </p:sp>
    </p:spTree>
    <p:extLst>
      <p:ext uri="{BB962C8B-B14F-4D97-AF65-F5344CB8AC3E}">
        <p14:creationId xmlns:p14="http://schemas.microsoft.com/office/powerpoint/2010/main" val="2070820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6FE9272F-55B3-465D-B8A4-70F4F7E2A932}"/>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graphicEl>
                                              <a:dgm id="{CE2CB757-C5B0-4AEA-A6BB-3D3A0D841DCC}"/>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dgm id="{5ACFE762-BE8E-42EA-B1CF-AAB21C5EE2FA}"/>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graphicEl>
                                              <a:dgm id="{92E6CD6E-1C89-4954-9DB9-460C6122A6D6}"/>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graphicEl>
                                              <a:dgm id="{9278956C-0B96-4C7E-B92F-413607E5C980}"/>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graphicEl>
                                              <a:dgm id="{DE472C80-E76F-46AE-94AD-684697294F34}"/>
                                            </p:graphic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graphicEl>
                                              <a:dgm id="{276A7F9C-EE9D-4794-BE9E-B94772C4710D}"/>
                                            </p:graphic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graphicEl>
                                              <a:dgm id="{088B5C4C-ADE1-4C32-9F7A-105FBDDEEA47}"/>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graphicEl>
                                              <a:dgm id="{FA9EEEF3-133A-4902-86AB-6BF8181AD620}"/>
                                            </p:graphic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graphicEl>
                                              <a:dgm id="{463B56B5-2020-4376-BCB5-5DA6B98694DA}"/>
                                            </p:graphic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6">
                                            <p:graphicEl>
                                              <a:dgm id="{E8FA69FB-798F-49E3-84C0-567F150AC6E8}"/>
                                            </p:graphic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6">
                                            <p:graphicEl>
                                              <a:dgm id="{AEA3E731-1B01-489F-AD61-4F19E1601A4C}"/>
                                            </p:graphic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6">
                                            <p:graphicEl>
                                              <a:dgm id="{841B1FF4-F568-489D-B705-E9C23B734E22}"/>
                                            </p:graphic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6">
                                            <p:graphicEl>
                                              <a:dgm id="{8BB97E51-2A9C-4971-9869-1B3621C9844F}"/>
                                            </p:graphicEl>
                                          </p:spTgt>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6">
                                            <p:graphicEl>
                                              <a:dgm id="{8303A9FD-309B-4E3B-AE1C-95B744232D5D}"/>
                                            </p:graphicEl>
                                          </p:spTgt>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
                                            <p:graphicEl>
                                              <a:dgm id="{537401A1-F0C9-40C9-86F8-47016E8DA364}"/>
                                            </p:graphicEl>
                                          </p:spTgt>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nodeType="clickEffect">
                                  <p:stCondLst>
                                    <p:cond delay="0"/>
                                  </p:stCondLst>
                                  <p:childTnLst>
                                    <p:set>
                                      <p:cBhvr>
                                        <p:cTn id="70" dur="1" fill="hold">
                                          <p:stCondLst>
                                            <p:cond delay="0"/>
                                          </p:stCondLst>
                                        </p:cTn>
                                        <p:tgtEl>
                                          <p:spTgt spid="8">
                                            <p:txEl>
                                              <p:pRg st="4" end="4"/>
                                            </p:txEl>
                                          </p:spTgt>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8">
                                            <p:txEl>
                                              <p:pRg st="6" end="6"/>
                                            </p:txEl>
                                          </p:spTgt>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
                                            <p:txEl>
                                              <p:pRg st="8" end="8"/>
                                            </p:txEl>
                                          </p:spTgt>
                                        </p:tgtEl>
                                        <p:attrNameLst>
                                          <p:attrName>style.visibility</p:attrName>
                                        </p:attrNameLst>
                                      </p:cBhvr>
                                      <p:to>
                                        <p:strVal val="visible"/>
                                      </p:to>
                                    </p:set>
                                  </p:childTnLst>
                                </p:cTn>
                              </p:par>
                              <p:par>
                                <p:cTn id="75" presetID="1" presetClass="entr" presetSubtype="0" fill="hold" nodeType="withEffect">
                                  <p:stCondLst>
                                    <p:cond delay="0"/>
                                  </p:stCondLst>
                                  <p:childTnLst>
                                    <p:set>
                                      <p:cBhvr>
                                        <p:cTn id="76" dur="1" fill="hold">
                                          <p:stCondLst>
                                            <p:cond delay="0"/>
                                          </p:stCondLst>
                                        </p:cTn>
                                        <p:tgtEl>
                                          <p:spTgt spid="8">
                                            <p:txEl>
                                              <p:pRg st="10" end="10"/>
                                            </p:txEl>
                                          </p:spTgt>
                                        </p:tgtEl>
                                        <p:attrNameLst>
                                          <p:attrName>style.visibility</p:attrName>
                                        </p:attrNameLst>
                                      </p:cBhvr>
                                      <p:to>
                                        <p:strVal val="visible"/>
                                      </p:to>
                                    </p:set>
                                  </p:childTnLst>
                                </p:cTn>
                              </p:par>
                              <p:par>
                                <p:cTn id="77" presetID="1" presetClass="entr" presetSubtype="0" fill="hold" nodeType="withEffect">
                                  <p:stCondLst>
                                    <p:cond delay="0"/>
                                  </p:stCondLst>
                                  <p:childTnLst>
                                    <p:set>
                                      <p:cBhvr>
                                        <p:cTn id="78" dur="1" fill="hold">
                                          <p:stCondLst>
                                            <p:cond delay="0"/>
                                          </p:stCondLst>
                                        </p:cTn>
                                        <p:tgtEl>
                                          <p:spTgt spid="8">
                                            <p:txEl>
                                              <p:pRg st="12" end="12"/>
                                            </p:txEl>
                                          </p:spTgt>
                                        </p:tgtEl>
                                        <p:attrNameLst>
                                          <p:attrName>style.visibility</p:attrName>
                                        </p:attrNameLst>
                                      </p:cBhvr>
                                      <p:to>
                                        <p:strVal val="visible"/>
                                      </p:to>
                                    </p:set>
                                  </p:childTnLst>
                                </p:cTn>
                              </p:par>
                              <p:par>
                                <p:cTn id="79" presetID="1" presetClass="entr" presetSubtype="0" fill="hold" nodeType="withEffect">
                                  <p:stCondLst>
                                    <p:cond delay="0"/>
                                  </p:stCondLst>
                                  <p:childTnLst>
                                    <p:set>
                                      <p:cBhvr>
                                        <p:cTn id="80" dur="1" fill="hold">
                                          <p:stCondLst>
                                            <p:cond delay="0"/>
                                          </p:stCondLst>
                                        </p:cTn>
                                        <p:tgtEl>
                                          <p:spTgt spid="8">
                                            <p:txEl>
                                              <p:pRg st="14" end="14"/>
                                            </p:txEl>
                                          </p:spTgt>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8">
                                            <p:txEl>
                                              <p:pRg st="16" end="16"/>
                                            </p:txEl>
                                          </p:spTgt>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1"/>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grpId="0" nodeType="clickEffect">
                                  <p:stCondLst>
                                    <p:cond delay="0"/>
                                  </p:stCondLst>
                                  <p:childTnLst>
                                    <p:set>
                                      <p:cBhvr>
                                        <p:cTn id="9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P spid="7" grpId="0"/>
      <p:bldP spid="11"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6890" y="270188"/>
            <a:ext cx="8584605" cy="824239"/>
          </a:xfrm>
        </p:spPr>
        <p:txBody>
          <a:bodyPr>
            <a:normAutofit/>
          </a:bodyPr>
          <a:lstStyle/>
          <a:p>
            <a:pPr algn="l"/>
            <a:r>
              <a:rPr lang="en-US" b="1" dirty="0">
                <a:solidFill>
                  <a:schemeClr val="tx2"/>
                </a:solidFill>
                <a:latin typeface="Ubuntu" panose="020B0504030602030204" pitchFamily="34" charset="0"/>
                <a:cs typeface="Trebuchet MS"/>
              </a:rPr>
              <a:t>Counter Allegations Screening tool</a:t>
            </a:r>
          </a:p>
        </p:txBody>
      </p:sp>
      <p:cxnSp>
        <p:nvCxnSpPr>
          <p:cNvPr id="13" name="Straight Connector 12"/>
          <p:cNvCxnSpPr/>
          <p:nvPr/>
        </p:nvCxnSpPr>
        <p:spPr>
          <a:xfrm>
            <a:off x="2095500" y="6379835"/>
            <a:ext cx="8128000" cy="1588"/>
          </a:xfrm>
          <a:prstGeom prst="line">
            <a:avLst/>
          </a:prstGeom>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a:off x="2094446" y="6326202"/>
            <a:ext cx="2480733" cy="261610"/>
          </a:xfrm>
          <a:prstGeom prst="rect">
            <a:avLst/>
          </a:prstGeom>
          <a:noFill/>
        </p:spPr>
        <p:txBody>
          <a:bodyPr wrap="square" rtlCol="0">
            <a:spAutoFit/>
          </a:bodyPr>
          <a:lstStyle/>
          <a:p>
            <a:pPr defTabSz="457189"/>
            <a:r>
              <a:rPr lang="en-US" sz="1100" dirty="0">
                <a:solidFill>
                  <a:srgbClr val="36424A"/>
                </a:solidFill>
                <a:latin typeface="Trebuchet MS"/>
                <a:cs typeface="Trebuchet MS"/>
              </a:rPr>
              <a:t>www.victimsupport.org.uk</a:t>
            </a:r>
          </a:p>
        </p:txBody>
      </p:sp>
      <p:graphicFrame>
        <p:nvGraphicFramePr>
          <p:cNvPr id="7" name="Table 6"/>
          <p:cNvGraphicFramePr>
            <a:graphicFrameLocks noGrp="1"/>
          </p:cNvGraphicFramePr>
          <p:nvPr>
            <p:extLst>
              <p:ext uri="{D42A27DB-BD31-4B8C-83A1-F6EECF244321}">
                <p14:modId xmlns:p14="http://schemas.microsoft.com/office/powerpoint/2010/main" val="2286005880"/>
              </p:ext>
            </p:extLst>
          </p:nvPr>
        </p:nvGraphicFramePr>
        <p:xfrm>
          <a:off x="590834" y="951107"/>
          <a:ext cx="9892502" cy="5773775"/>
        </p:xfrm>
        <a:graphic>
          <a:graphicData uri="http://schemas.openxmlformats.org/drawingml/2006/table">
            <a:tbl>
              <a:tblPr firstRow="1" bandRow="1">
                <a:tableStyleId>{5C22544A-7EE6-4342-B048-85BDC9FD1C3A}</a:tableStyleId>
              </a:tblPr>
              <a:tblGrid>
                <a:gridCol w="4969619">
                  <a:extLst>
                    <a:ext uri="{9D8B030D-6E8A-4147-A177-3AD203B41FA5}">
                      <a16:colId xmlns:a16="http://schemas.microsoft.com/office/drawing/2014/main" val="20000"/>
                    </a:ext>
                  </a:extLst>
                </a:gridCol>
                <a:gridCol w="4922883">
                  <a:extLst>
                    <a:ext uri="{9D8B030D-6E8A-4147-A177-3AD203B41FA5}">
                      <a16:colId xmlns:a16="http://schemas.microsoft.com/office/drawing/2014/main" val="20001"/>
                    </a:ext>
                  </a:extLst>
                </a:gridCol>
              </a:tblGrid>
              <a:tr h="324790">
                <a:tc>
                  <a:txBody>
                    <a:bodyPr/>
                    <a:lstStyle/>
                    <a:p>
                      <a:r>
                        <a:rPr lang="en-GB" sz="1200" dirty="0"/>
                        <a:t>Primary Victim</a:t>
                      </a:r>
                    </a:p>
                  </a:txBody>
                  <a:tcPr/>
                </a:tc>
                <a:tc>
                  <a:txBody>
                    <a:bodyPr/>
                    <a:lstStyle/>
                    <a:p>
                      <a:pPr algn="r"/>
                      <a:r>
                        <a:rPr lang="en-GB" sz="1200" dirty="0"/>
                        <a:t>Primary Perpetrator</a:t>
                      </a:r>
                    </a:p>
                  </a:txBody>
                  <a:tcPr/>
                </a:tc>
                <a:extLst>
                  <a:ext uri="{0D108BD9-81ED-4DB2-BD59-A6C34878D82A}">
                    <a16:rowId xmlns:a16="http://schemas.microsoft.com/office/drawing/2014/main" val="10000"/>
                  </a:ext>
                </a:extLst>
              </a:tr>
              <a:tr h="324790">
                <a:tc>
                  <a:txBody>
                    <a:bodyPr/>
                    <a:lstStyle/>
                    <a:p>
                      <a:r>
                        <a:rPr lang="en-GB" sz="1200" dirty="0"/>
                        <a:t>Fearful of perpetrator and abuse</a:t>
                      </a:r>
                    </a:p>
                  </a:txBody>
                  <a:tcPr/>
                </a:tc>
                <a:tc>
                  <a:txBody>
                    <a:bodyPr/>
                    <a:lstStyle/>
                    <a:p>
                      <a:pPr algn="r"/>
                      <a:r>
                        <a:rPr lang="en-US" sz="1200" dirty="0"/>
                        <a:t>Does not appear to be in any immediate risk, not fearful.</a:t>
                      </a:r>
                      <a:endParaRPr lang="en-GB" sz="1200" dirty="0"/>
                    </a:p>
                  </a:txBody>
                  <a:tcPr/>
                </a:tc>
                <a:extLst>
                  <a:ext uri="{0D108BD9-81ED-4DB2-BD59-A6C34878D82A}">
                    <a16:rowId xmlns:a16="http://schemas.microsoft.com/office/drawing/2014/main" val="10001"/>
                  </a:ext>
                </a:extLst>
              </a:tr>
              <a:tr h="453815">
                <a:tc>
                  <a:txBody>
                    <a:bodyPr/>
                    <a:lstStyle/>
                    <a:p>
                      <a:r>
                        <a:rPr lang="en-GB" sz="1200" dirty="0"/>
                        <a:t>Focuses</a:t>
                      </a:r>
                      <a:r>
                        <a:rPr lang="en-GB" sz="1200" baseline="0" dirty="0"/>
                        <a:t> on own responsibilities</a:t>
                      </a:r>
                    </a:p>
                  </a:txBody>
                  <a:tcPr/>
                </a:tc>
                <a:tc>
                  <a:txBody>
                    <a:bodyPr/>
                    <a:lstStyle/>
                    <a:p>
                      <a:pPr algn="r"/>
                      <a:r>
                        <a:rPr lang="en-GB" sz="1200" dirty="0"/>
                        <a:t>Focuses on own feelings/experiences</a:t>
                      </a:r>
                    </a:p>
                  </a:txBody>
                  <a:tcPr/>
                </a:tc>
                <a:extLst>
                  <a:ext uri="{0D108BD9-81ED-4DB2-BD59-A6C34878D82A}">
                    <a16:rowId xmlns:a16="http://schemas.microsoft.com/office/drawing/2014/main" val="10002"/>
                  </a:ext>
                </a:extLst>
              </a:tr>
              <a:tr h="368225">
                <a:tc>
                  <a:txBody>
                    <a:bodyPr/>
                    <a:lstStyle/>
                    <a:p>
                      <a:r>
                        <a:rPr lang="en-GB" sz="1200" dirty="0"/>
                        <a:t>Previous victim of abuse</a:t>
                      </a:r>
                    </a:p>
                  </a:txBody>
                  <a:tcPr/>
                </a:tc>
                <a:tc>
                  <a:txBody>
                    <a:bodyPr/>
                    <a:lstStyle/>
                    <a:p>
                      <a:pPr algn="r"/>
                      <a:r>
                        <a:rPr lang="en-GB" sz="1200" baseline="0" dirty="0"/>
                        <a:t>Assertively claims victim status</a:t>
                      </a:r>
                      <a:endParaRPr lang="en-GB" sz="1200" dirty="0"/>
                    </a:p>
                  </a:txBody>
                  <a:tcPr/>
                </a:tc>
                <a:extLst>
                  <a:ext uri="{0D108BD9-81ED-4DB2-BD59-A6C34878D82A}">
                    <a16:rowId xmlns:a16="http://schemas.microsoft.com/office/drawing/2014/main" val="10003"/>
                  </a:ext>
                </a:extLst>
              </a:tr>
              <a:tr h="478023">
                <a:tc>
                  <a:txBody>
                    <a:bodyPr/>
                    <a:lstStyle/>
                    <a:p>
                      <a:r>
                        <a:rPr lang="en-GB" sz="1200" dirty="0"/>
                        <a:t>Confused </a:t>
                      </a:r>
                    </a:p>
                  </a:txBody>
                  <a:tcPr/>
                </a:tc>
                <a:tc>
                  <a:txBody>
                    <a:bodyPr/>
                    <a:lstStyle/>
                    <a:p>
                      <a:pPr algn="r"/>
                      <a:r>
                        <a:rPr lang="en-US" sz="1200" baseline="0" dirty="0"/>
                        <a:t>May emphasise the importance of their role (as provider etc.)</a:t>
                      </a:r>
                    </a:p>
                  </a:txBody>
                  <a:tcPr/>
                </a:tc>
                <a:extLst>
                  <a:ext uri="{0D108BD9-81ED-4DB2-BD59-A6C34878D82A}">
                    <a16:rowId xmlns:a16="http://schemas.microsoft.com/office/drawing/2014/main" val="10004"/>
                  </a:ext>
                </a:extLst>
              </a:tr>
              <a:tr h="396698">
                <a:tc>
                  <a:txBody>
                    <a:bodyPr/>
                    <a:lstStyle/>
                    <a:p>
                      <a:r>
                        <a:rPr lang="en-GB" sz="1200" dirty="0"/>
                        <a:t>Tried</a:t>
                      </a:r>
                      <a:r>
                        <a:rPr lang="en-GB" sz="1200" baseline="0" dirty="0"/>
                        <a:t> to leave (usually unsuccessfully)</a:t>
                      </a:r>
                      <a:endParaRPr lang="en-GB" sz="1200" dirty="0"/>
                    </a:p>
                  </a:txBody>
                  <a:tcPr/>
                </a:tc>
                <a:tc>
                  <a:txBody>
                    <a:bodyPr/>
                    <a:lstStyle/>
                    <a:p>
                      <a:pPr algn="r"/>
                      <a:r>
                        <a:rPr lang="en-GB" sz="1200" dirty="0"/>
                        <a:t>Can’t understand why their relationships have ended</a:t>
                      </a:r>
                    </a:p>
                  </a:txBody>
                  <a:tcPr/>
                </a:tc>
                <a:extLst>
                  <a:ext uri="{0D108BD9-81ED-4DB2-BD59-A6C34878D82A}">
                    <a16:rowId xmlns:a16="http://schemas.microsoft.com/office/drawing/2014/main" val="10005"/>
                  </a:ext>
                </a:extLst>
              </a:tr>
              <a:tr h="478023">
                <a:tc>
                  <a:txBody>
                    <a:bodyPr/>
                    <a:lstStyle/>
                    <a:p>
                      <a:r>
                        <a:rPr lang="en-GB" sz="1200" dirty="0"/>
                        <a:t>Feels sympathy/protective</a:t>
                      </a:r>
                      <a:r>
                        <a:rPr lang="en-GB" sz="1200" baseline="0" dirty="0"/>
                        <a:t> of perpetrator</a:t>
                      </a:r>
                      <a:endParaRPr lang="en-GB" sz="1200" dirty="0"/>
                    </a:p>
                  </a:txBody>
                  <a:tcPr/>
                </a:tc>
                <a:tc>
                  <a:txBody>
                    <a:bodyPr/>
                    <a:lstStyle/>
                    <a:p>
                      <a:pPr algn="r"/>
                      <a:r>
                        <a:rPr lang="en-GB" sz="1200" dirty="0"/>
                        <a:t>No</a:t>
                      </a:r>
                      <a:r>
                        <a:rPr lang="en-GB" sz="1200" baseline="0" dirty="0"/>
                        <a:t> sympathy or empathy for partner/relative </a:t>
                      </a:r>
                    </a:p>
                    <a:p>
                      <a:pPr algn="r"/>
                      <a:r>
                        <a:rPr lang="en-GB" sz="1200" baseline="0" dirty="0"/>
                        <a:t>“but what about me?” </a:t>
                      </a:r>
                      <a:endParaRPr lang="en-GB" sz="1200" dirty="0"/>
                    </a:p>
                  </a:txBody>
                  <a:tcPr/>
                </a:tc>
                <a:extLst>
                  <a:ext uri="{0D108BD9-81ED-4DB2-BD59-A6C34878D82A}">
                    <a16:rowId xmlns:a16="http://schemas.microsoft.com/office/drawing/2014/main" val="10006"/>
                  </a:ext>
                </a:extLst>
              </a:tr>
              <a:tr h="478023">
                <a:tc>
                  <a:txBody>
                    <a:bodyPr/>
                    <a:lstStyle/>
                    <a:p>
                      <a:r>
                        <a:rPr lang="en-GB" sz="1200" dirty="0"/>
                        <a:t>Minimises severity of incidents but usually</a:t>
                      </a:r>
                      <a:r>
                        <a:rPr lang="en-GB" sz="1200" baseline="0" dirty="0"/>
                        <a:t> recalls details in chronological order</a:t>
                      </a:r>
                      <a:endParaRPr lang="en-GB" sz="1200" dirty="0"/>
                    </a:p>
                  </a:txBody>
                  <a:tcPr/>
                </a:tc>
                <a:tc>
                  <a:txBody>
                    <a:bodyPr/>
                    <a:lstStyle/>
                    <a:p>
                      <a:pPr algn="r"/>
                      <a:r>
                        <a:rPr lang="en-GB" sz="1200" dirty="0"/>
                        <a:t>Minimises events</a:t>
                      </a:r>
                      <a:r>
                        <a:rPr lang="en-GB" sz="1200" baseline="0" dirty="0"/>
                        <a:t> and vague about details</a:t>
                      </a:r>
                      <a:endParaRPr lang="en-GB" sz="1200" dirty="0"/>
                    </a:p>
                  </a:txBody>
                  <a:tcPr/>
                </a:tc>
                <a:extLst>
                  <a:ext uri="{0D108BD9-81ED-4DB2-BD59-A6C34878D82A}">
                    <a16:rowId xmlns:a16="http://schemas.microsoft.com/office/drawing/2014/main" val="10007"/>
                  </a:ext>
                </a:extLst>
              </a:tr>
              <a:tr h="478023">
                <a:tc>
                  <a:txBody>
                    <a:bodyPr/>
                    <a:lstStyle/>
                    <a:p>
                      <a:r>
                        <a:rPr lang="en-GB" sz="1200" dirty="0"/>
                        <a:t>Feels</a:t>
                      </a:r>
                      <a:r>
                        <a:rPr lang="en-GB" sz="1200" baseline="0" dirty="0"/>
                        <a:t> guilty for defending themselves or retaliating (Violent Resistance)</a:t>
                      </a:r>
                      <a:endParaRPr lang="en-GB" sz="1200" dirty="0"/>
                    </a:p>
                  </a:txBody>
                  <a:tcPr/>
                </a:tc>
                <a:tc>
                  <a:txBody>
                    <a:bodyPr/>
                    <a:lstStyle/>
                    <a:p>
                      <a:pPr algn="r"/>
                      <a:r>
                        <a:rPr lang="en-GB" sz="1200" dirty="0"/>
                        <a:t>Feels aggrieved and in the right</a:t>
                      </a:r>
                    </a:p>
                  </a:txBody>
                  <a:tcPr/>
                </a:tc>
                <a:extLst>
                  <a:ext uri="{0D108BD9-81ED-4DB2-BD59-A6C34878D82A}">
                    <a16:rowId xmlns:a16="http://schemas.microsoft.com/office/drawing/2014/main" val="10008"/>
                  </a:ext>
                </a:extLst>
              </a:tr>
              <a:tr h="478023">
                <a:tc>
                  <a:txBody>
                    <a:bodyPr/>
                    <a:lstStyle/>
                    <a:p>
                      <a:r>
                        <a:rPr lang="en-GB" sz="1200" dirty="0"/>
                        <a:t>Takes blame or makes excuses for perpetrator</a:t>
                      </a:r>
                    </a:p>
                  </a:txBody>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GB" sz="1200" dirty="0"/>
                        <a:t>Blames</a:t>
                      </a:r>
                      <a:r>
                        <a:rPr lang="en-GB" sz="1200" baseline="0" dirty="0"/>
                        <a:t> others: partner or relative</a:t>
                      </a:r>
                      <a:endParaRPr lang="en-GB" sz="1200" dirty="0"/>
                    </a:p>
                    <a:p>
                      <a:pPr algn="r"/>
                      <a:endParaRPr lang="en-GB" sz="1200" dirty="0"/>
                    </a:p>
                  </a:txBody>
                  <a:tcPr/>
                </a:tc>
                <a:extLst>
                  <a:ext uri="{0D108BD9-81ED-4DB2-BD59-A6C34878D82A}">
                    <a16:rowId xmlns:a16="http://schemas.microsoft.com/office/drawing/2014/main" val="10009"/>
                  </a:ext>
                </a:extLst>
              </a:tr>
              <a:tr h="392295">
                <a:tc>
                  <a:txBody>
                    <a:bodyPr/>
                    <a:lstStyle/>
                    <a:p>
                      <a:r>
                        <a:rPr lang="en-GB" sz="1200" dirty="0"/>
                        <a:t>Worried about impact</a:t>
                      </a:r>
                      <a:r>
                        <a:rPr lang="en-GB" sz="1200" baseline="0" dirty="0"/>
                        <a:t> on others (children, family)</a:t>
                      </a:r>
                      <a:endParaRPr lang="en-GB" sz="1200" dirty="0"/>
                    </a:p>
                  </a:txBody>
                  <a:tcPr/>
                </a:tc>
                <a:tc>
                  <a:txBody>
                    <a:bodyPr/>
                    <a:lstStyle/>
                    <a:p>
                      <a:pPr algn="r"/>
                      <a:r>
                        <a:rPr lang="en-GB" sz="1200" dirty="0"/>
                        <a:t>Does not</a:t>
                      </a:r>
                      <a:r>
                        <a:rPr lang="en-GB" sz="1200" baseline="0" dirty="0"/>
                        <a:t> consider impact on others</a:t>
                      </a:r>
                      <a:endParaRPr lang="en-GB" sz="1200" dirty="0"/>
                    </a:p>
                  </a:txBody>
                  <a:tcPr/>
                </a:tc>
                <a:extLst>
                  <a:ext uri="{0D108BD9-81ED-4DB2-BD59-A6C34878D82A}">
                    <a16:rowId xmlns:a16="http://schemas.microsoft.com/office/drawing/2014/main" val="10010"/>
                  </a:ext>
                </a:extLst>
              </a:tr>
              <a:tr h="669232">
                <a:tc>
                  <a:txBody>
                    <a:bodyPr/>
                    <a:lstStyle/>
                    <a:p>
                      <a:r>
                        <a:rPr lang="en-GB" sz="1200" dirty="0"/>
                        <a:t>Can usually</a:t>
                      </a:r>
                      <a:r>
                        <a:rPr lang="en-GB" sz="1200" baseline="0" dirty="0"/>
                        <a:t> provide specific reason for wanting support, disclosing etc. May want help for own behaviours, children, others…</a:t>
                      </a:r>
                      <a:endParaRPr lang="en-GB" sz="1200" dirty="0"/>
                    </a:p>
                  </a:txBody>
                  <a:tcPr/>
                </a:tc>
                <a:tc>
                  <a:txBody>
                    <a:bodyPr/>
                    <a:lstStyle/>
                    <a:p>
                      <a:pPr algn="r"/>
                      <a:r>
                        <a:rPr lang="en-US" sz="1200" dirty="0"/>
                        <a:t>Less likely to identify a specific incident, instead focuses on general grievances.</a:t>
                      </a:r>
                      <a:endParaRPr lang="en-GB" sz="1200" dirty="0"/>
                    </a:p>
                  </a:txBody>
                  <a:tcPr/>
                </a:tc>
                <a:extLst>
                  <a:ext uri="{0D108BD9-81ED-4DB2-BD59-A6C34878D82A}">
                    <a16:rowId xmlns:a16="http://schemas.microsoft.com/office/drawing/2014/main" val="10011"/>
                  </a:ext>
                </a:extLst>
              </a:tr>
              <a:tr h="453815">
                <a:tc>
                  <a:txBody>
                    <a:bodyPr/>
                    <a:lstStyle/>
                    <a:p>
                      <a:r>
                        <a:rPr lang="en-GB" sz="1200" b="1" dirty="0"/>
                        <a:t>May appear matter of fact/resigned, fearful.</a:t>
                      </a:r>
                    </a:p>
                  </a:txBody>
                  <a:tcPr/>
                </a:tc>
                <a:tc>
                  <a:txBody>
                    <a:bodyPr/>
                    <a:lstStyle/>
                    <a:p>
                      <a:pPr algn="r"/>
                      <a:r>
                        <a:rPr lang="en-GB" sz="1200" b="1" dirty="0"/>
                        <a:t>May appear: ‘poor me’, arrogant, demanding/blaming </a:t>
                      </a:r>
                    </a:p>
                  </a:txBody>
                  <a:tcPr/>
                </a:tc>
                <a:extLst>
                  <a:ext uri="{0D108BD9-81ED-4DB2-BD59-A6C34878D82A}">
                    <a16:rowId xmlns:a16="http://schemas.microsoft.com/office/drawing/2014/main" val="10012"/>
                  </a:ext>
                </a:extLst>
              </a:tr>
            </a:tbl>
          </a:graphicData>
        </a:graphic>
      </p:graphicFrame>
      <p:pic>
        <p:nvPicPr>
          <p:cNvPr id="3" name="Picture 2"/>
          <p:cNvPicPr>
            <a:picLocks noChangeAspect="1"/>
          </p:cNvPicPr>
          <p:nvPr/>
        </p:nvPicPr>
        <p:blipFill>
          <a:blip r:embed="rId3"/>
          <a:stretch>
            <a:fillRect/>
          </a:stretch>
        </p:blipFill>
        <p:spPr>
          <a:xfrm>
            <a:off x="5537085" y="4134663"/>
            <a:ext cx="1142832" cy="954103"/>
          </a:xfrm>
          <a:prstGeom prst="rect">
            <a:avLst/>
          </a:prstGeom>
        </p:spPr>
      </p:pic>
      <p:pic>
        <p:nvPicPr>
          <p:cNvPr id="6" name="Picture 5"/>
          <p:cNvPicPr>
            <a:picLocks noChangeAspect="1"/>
          </p:cNvPicPr>
          <p:nvPr/>
        </p:nvPicPr>
        <p:blipFill>
          <a:blip r:embed="rId4"/>
          <a:stretch>
            <a:fillRect/>
          </a:stretch>
        </p:blipFill>
        <p:spPr>
          <a:xfrm>
            <a:off x="5820114" y="1361513"/>
            <a:ext cx="628265" cy="1128099"/>
          </a:xfrm>
          <a:prstGeom prst="rect">
            <a:avLst/>
          </a:prstGeom>
        </p:spPr>
      </p:pic>
    </p:spTree>
    <p:extLst>
      <p:ext uri="{BB962C8B-B14F-4D97-AF65-F5344CB8AC3E}">
        <p14:creationId xmlns:p14="http://schemas.microsoft.com/office/powerpoint/2010/main" val="17005972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81B109E9-4DF2-F1B4-BB37-05FBE247E550}"/>
              </a:ext>
            </a:extLst>
          </p:cNvPr>
          <p:cNvSpPr>
            <a:spLocks noGrp="1"/>
          </p:cNvSpPr>
          <p:nvPr>
            <p:ph type="title"/>
          </p:nvPr>
        </p:nvSpPr>
        <p:spPr>
          <a:xfrm>
            <a:off x="677334" y="366713"/>
            <a:ext cx="8596668" cy="744187"/>
          </a:xfrm>
        </p:spPr>
        <p:txBody>
          <a:bodyPr/>
          <a:lstStyle/>
          <a:p>
            <a:r>
              <a:rPr lang="en-GB" b="1" dirty="0"/>
              <a:t>DARVO – A Perpetrator Strategy</a:t>
            </a:r>
          </a:p>
        </p:txBody>
      </p:sp>
      <p:sp>
        <p:nvSpPr>
          <p:cNvPr id="3" name="Content Placeholder 2"/>
          <p:cNvSpPr>
            <a:spLocks noGrp="1"/>
          </p:cNvSpPr>
          <p:nvPr>
            <p:ph idx="1"/>
          </p:nvPr>
        </p:nvSpPr>
        <p:spPr>
          <a:xfrm>
            <a:off x="391583" y="1242393"/>
            <a:ext cx="9307587" cy="5248894"/>
          </a:xfrm>
        </p:spPr>
        <p:txBody>
          <a:bodyPr>
            <a:normAutofit fontScale="92500" lnSpcReduction="10000"/>
          </a:bodyPr>
          <a:lstStyle/>
          <a:p>
            <a:r>
              <a:rPr lang="en-US" sz="1900" dirty="0">
                <a:solidFill>
                  <a:schemeClr val="tx1"/>
                </a:solidFill>
                <a:latin typeface="Ubuntu" panose="020B0504030602030204" pitchFamily="34" charset="0"/>
              </a:rPr>
              <a:t>Deny, Attack, Reverse Victim &amp; Offender Order.</a:t>
            </a:r>
          </a:p>
          <a:p>
            <a:r>
              <a:rPr lang="en-US" sz="1900" dirty="0">
                <a:solidFill>
                  <a:schemeClr val="tx1"/>
                </a:solidFill>
                <a:latin typeface="Ubuntu" panose="020B0504030602030204" pitchFamily="34" charset="0"/>
              </a:rPr>
              <a:t>The reaction that perpetrators of abuse display in response to being held accountable for abuse.</a:t>
            </a:r>
          </a:p>
          <a:p>
            <a:r>
              <a:rPr lang="en-US" sz="1900" dirty="0">
                <a:solidFill>
                  <a:schemeClr val="tx1"/>
                </a:solidFill>
                <a:latin typeface="Ubuntu" panose="020B0504030602030204" pitchFamily="34" charset="0"/>
              </a:rPr>
              <a:t>Based on are the work of the psychologist </a:t>
            </a:r>
            <a:r>
              <a:rPr lang="en-US" sz="1900" dirty="0">
                <a:solidFill>
                  <a:schemeClr val="tx2"/>
                </a:solidFill>
                <a:latin typeface="Ubuntu" panose="020B0504030602030204" pitchFamily="34" charset="0"/>
                <a:hlinkClick r:id="rId3">
                  <a:extLst>
                    <a:ext uri="{A12FA001-AC4F-418D-AE19-62706E023703}">
                      <ahyp:hlinkClr xmlns:ahyp="http://schemas.microsoft.com/office/drawing/2018/hyperlinkcolor" val="tx"/>
                    </a:ext>
                  </a:extLst>
                </a:hlinkClick>
              </a:rPr>
              <a:t>Jennifer Freyd</a:t>
            </a:r>
            <a:r>
              <a:rPr lang="en-US" sz="1900" dirty="0">
                <a:solidFill>
                  <a:schemeClr val="tx2"/>
                </a:solidFill>
                <a:latin typeface="Ubuntu" panose="020B0504030602030204" pitchFamily="34" charset="0"/>
              </a:rPr>
              <a:t> </a:t>
            </a:r>
            <a:r>
              <a:rPr lang="en-US" sz="1900" dirty="0">
                <a:solidFill>
                  <a:schemeClr val="tx1"/>
                </a:solidFill>
                <a:latin typeface="Ubuntu" panose="020B0504030602030204" pitchFamily="34" charset="0"/>
              </a:rPr>
              <a:t>in 1997.</a:t>
            </a:r>
          </a:p>
          <a:p>
            <a:r>
              <a:rPr lang="en-US" sz="1900" dirty="0">
                <a:solidFill>
                  <a:schemeClr val="tx1"/>
                </a:solidFill>
                <a:latin typeface="Ubuntu" panose="020B0504030602030204" pitchFamily="34" charset="0"/>
              </a:rPr>
              <a:t>Manipulation strategy of psychological abusers.</a:t>
            </a:r>
          </a:p>
          <a:p>
            <a:r>
              <a:rPr lang="en-US" sz="1900" dirty="0">
                <a:solidFill>
                  <a:schemeClr val="tx1"/>
                </a:solidFill>
                <a:latin typeface="Ubuntu" panose="020B0504030602030204" pitchFamily="34" charset="0"/>
              </a:rPr>
              <a:t>The first stage involves gaslighting/manipulation.</a:t>
            </a:r>
          </a:p>
          <a:p>
            <a:r>
              <a:rPr lang="en-US" sz="1900" dirty="0">
                <a:solidFill>
                  <a:schemeClr val="tx1"/>
                </a:solidFill>
                <a:latin typeface="Ubuntu" panose="020B0504030602030204" pitchFamily="34" charset="0"/>
              </a:rPr>
              <a:t>The Abusive Person denies the abuse ever took place, attacks the person that was abused and claims that they are the victim in the situation.</a:t>
            </a:r>
          </a:p>
          <a:p>
            <a:r>
              <a:rPr lang="en-US" sz="1900" dirty="0">
                <a:solidFill>
                  <a:schemeClr val="tx1"/>
                </a:solidFill>
                <a:latin typeface="Ubuntu" panose="020B0504030602030204" pitchFamily="34" charset="0"/>
              </a:rPr>
              <a:t>It often involves not just "playing the victim" but also victim blaming.</a:t>
            </a:r>
          </a:p>
          <a:p>
            <a:r>
              <a:rPr lang="en-US" sz="1900" dirty="0">
                <a:solidFill>
                  <a:schemeClr val="tx1"/>
                </a:solidFill>
                <a:latin typeface="Ubuntu" panose="020B0504030602030204" pitchFamily="34" charset="0"/>
              </a:rPr>
              <a:t>Usually involves AP threatening (legal action, police action, custody battles etc.) bullying, ridiculing the victim/accuser to put Non-Abusive Person on defense.</a:t>
            </a:r>
          </a:p>
          <a:p>
            <a:pPr marL="0" indent="0">
              <a:buNone/>
            </a:pPr>
            <a:endParaRPr lang="en-US" b="1" dirty="0">
              <a:solidFill>
                <a:schemeClr val="tx1"/>
              </a:solidFill>
              <a:latin typeface="Ubuntu" panose="020B0504030602030204" pitchFamily="34" charset="0"/>
            </a:endParaRPr>
          </a:p>
          <a:p>
            <a:pPr marL="0" indent="0" algn="ctr">
              <a:buNone/>
            </a:pPr>
            <a:r>
              <a:rPr lang="en-GB" b="1" dirty="0">
                <a:solidFill>
                  <a:schemeClr val="tx1"/>
                </a:solidFill>
                <a:latin typeface="Ubuntu" panose="020B0504030602030204" pitchFamily="34" charset="0"/>
              </a:rPr>
              <a:t>"the more DARVO an individual experienced during their confrontation with their perpetrator, the more likely the victim was to experience self-blame for the wrongdoing, which is “associated with more psychological distress, maladaptive coping, and posttraumatic stress disorder symptoms” (</a:t>
            </a:r>
            <a:r>
              <a:rPr lang="en-GB" b="1" u="sng" dirty="0">
                <a:solidFill>
                  <a:schemeClr val="tx1"/>
                </a:solidFill>
                <a:latin typeface="Ubuntu" panose="020B0504030602030204" pitchFamily="34" charset="0"/>
                <a:hlinkClick r:id="rId4">
                  <a:extLst>
                    <a:ext uri="{A12FA001-AC4F-418D-AE19-62706E023703}">
                      <ahyp:hlinkClr xmlns:ahyp="http://schemas.microsoft.com/office/drawing/2018/hyperlinkcolor" val="tx"/>
                    </a:ext>
                  </a:extLst>
                </a:hlinkClick>
              </a:rPr>
              <a:t>Harsey &amp; Freyd 2017</a:t>
            </a:r>
            <a:r>
              <a:rPr lang="en-GB" b="1" dirty="0">
                <a:solidFill>
                  <a:schemeClr val="tx1"/>
                </a:solidFill>
                <a:latin typeface="Ubuntu" panose="020B0504030602030204" pitchFamily="34" charset="0"/>
              </a:rPr>
              <a:t>).</a:t>
            </a:r>
          </a:p>
          <a:p>
            <a:endParaRPr lang="en-GB" sz="2400" dirty="0">
              <a:latin typeface="Ubuntu" panose="020B0504030602030204" pitchFamily="34" charset="0"/>
            </a:endParaRPr>
          </a:p>
        </p:txBody>
      </p:sp>
      <p:grpSp>
        <p:nvGrpSpPr>
          <p:cNvPr id="6" name="Group 5">
            <a:extLst>
              <a:ext uri="{FF2B5EF4-FFF2-40B4-BE49-F238E27FC236}">
                <a16:creationId xmlns:a16="http://schemas.microsoft.com/office/drawing/2014/main" id="{9F4B02DF-230E-2849-BBDB-8B1E01EA11D6}"/>
              </a:ext>
            </a:extLst>
          </p:cNvPr>
          <p:cNvGrpSpPr/>
          <p:nvPr/>
        </p:nvGrpSpPr>
        <p:grpSpPr>
          <a:xfrm>
            <a:off x="8570819" y="738806"/>
            <a:ext cx="3229598" cy="4876801"/>
            <a:chOff x="8570819" y="738806"/>
            <a:chExt cx="3229598" cy="4876801"/>
          </a:xfrm>
        </p:grpSpPr>
        <p:pic>
          <p:nvPicPr>
            <p:cNvPr id="4" name="Graphic 3" descr="Confused person with solid fill">
              <a:extLst>
                <a:ext uri="{FF2B5EF4-FFF2-40B4-BE49-F238E27FC236}">
                  <a16:creationId xmlns:a16="http://schemas.microsoft.com/office/drawing/2014/main" id="{87ABDF7A-FA7E-A1AE-56C6-84BE543BA7E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9543716" y="3358906"/>
              <a:ext cx="2256701" cy="2256701"/>
            </a:xfrm>
            <a:prstGeom prst="rect">
              <a:avLst/>
            </a:prstGeom>
          </p:spPr>
        </p:pic>
        <p:sp>
          <p:nvSpPr>
            <p:cNvPr id="5" name="Speech Bubble: Oval 4">
              <a:extLst>
                <a:ext uri="{FF2B5EF4-FFF2-40B4-BE49-F238E27FC236}">
                  <a16:creationId xmlns:a16="http://schemas.microsoft.com/office/drawing/2014/main" id="{FFD75A08-E8BB-BF9F-E86A-E353DDB2EDF3}"/>
                </a:ext>
              </a:extLst>
            </p:cNvPr>
            <p:cNvSpPr/>
            <p:nvPr/>
          </p:nvSpPr>
          <p:spPr>
            <a:xfrm>
              <a:off x="8570819" y="738806"/>
              <a:ext cx="2256701" cy="1884608"/>
            </a:xfrm>
            <a:prstGeom prst="wedgeEllipseCallout">
              <a:avLst>
                <a:gd name="adj1" fmla="val 35759"/>
                <a:gd name="adj2" fmla="val 8647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2000" dirty="0">
                  <a:solidFill>
                    <a:schemeClr val="tx2">
                      <a:lumMod val="75000"/>
                    </a:schemeClr>
                  </a:solidFill>
                  <a:latin typeface="Ubuntu" panose="020B0504030602030204" pitchFamily="34" charset="0"/>
                </a:rPr>
                <a:t>“If you can’t prove it, then I didn’t do it..”</a:t>
              </a:r>
            </a:p>
          </p:txBody>
        </p:sp>
      </p:grpSp>
    </p:spTree>
    <p:extLst>
      <p:ext uri="{BB962C8B-B14F-4D97-AF65-F5344CB8AC3E}">
        <p14:creationId xmlns:p14="http://schemas.microsoft.com/office/powerpoint/2010/main" val="233799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DA4F348-2E50-EE9B-7980-E014B4C21C2F}"/>
            </a:ext>
          </a:extLst>
        </p:cNvPr>
        <p:cNvGrpSpPr/>
        <p:nvPr/>
      </p:nvGrpSpPr>
      <p:grpSpPr>
        <a:xfrm>
          <a:off x="0" y="0"/>
          <a:ext cx="0" cy="0"/>
          <a:chOff x="0" y="0"/>
          <a:chExt cx="0" cy="0"/>
        </a:xfrm>
      </p:grpSpPr>
      <p:sp>
        <p:nvSpPr>
          <p:cNvPr id="9" name="Content Placeholder 8">
            <a:extLst>
              <a:ext uri="{FF2B5EF4-FFF2-40B4-BE49-F238E27FC236}">
                <a16:creationId xmlns:a16="http://schemas.microsoft.com/office/drawing/2014/main" id="{2ACE8E59-D653-412B-BD5E-E6C3FDA181C6}"/>
              </a:ext>
            </a:extLst>
          </p:cNvPr>
          <p:cNvSpPr>
            <a:spLocks noGrp="1"/>
          </p:cNvSpPr>
          <p:nvPr>
            <p:ph idx="1"/>
          </p:nvPr>
        </p:nvSpPr>
        <p:spPr>
          <a:xfrm>
            <a:off x="356709" y="1931293"/>
            <a:ext cx="9791632" cy="4568824"/>
          </a:xfrm>
        </p:spPr>
        <p:txBody>
          <a:bodyPr>
            <a:normAutofit fontScale="77500" lnSpcReduction="20000"/>
          </a:bodyPr>
          <a:lstStyle/>
          <a:p>
            <a:r>
              <a:rPr lang="en-GB" sz="2100" dirty="0">
                <a:solidFill>
                  <a:schemeClr val="tx1"/>
                </a:solidFill>
                <a:latin typeface="Ubuntu" panose="020B0504030602030204" pitchFamily="34" charset="0"/>
              </a:rPr>
              <a:t>Differences of opinion, concerns and issues can arise for practitioners at work, and it is important they are resolved as effectively and swiftly as possible. </a:t>
            </a:r>
          </a:p>
          <a:p>
            <a:r>
              <a:rPr lang="en-GB" sz="2100" dirty="0">
                <a:solidFill>
                  <a:schemeClr val="tx1"/>
                </a:solidFill>
                <a:latin typeface="Ubuntu" panose="020B0504030602030204" pitchFamily="34" charset="0"/>
              </a:rPr>
              <a:t>Having different professional perspectives within safeguarding practice is a sign of a healthy and well-functioning partnership. </a:t>
            </a:r>
          </a:p>
          <a:p>
            <a:r>
              <a:rPr lang="en-GB" sz="2100" dirty="0">
                <a:solidFill>
                  <a:schemeClr val="tx1"/>
                </a:solidFill>
                <a:latin typeface="Ubuntu" panose="020B0504030602030204" pitchFamily="34" charset="0"/>
              </a:rPr>
              <a:t>These differences of opinion are usually resolved by discussion &amp; negotiation between practitioners</a:t>
            </a:r>
          </a:p>
          <a:p>
            <a:r>
              <a:rPr lang="en-GB" sz="2100" dirty="0">
                <a:solidFill>
                  <a:schemeClr val="tx1"/>
                </a:solidFill>
                <a:latin typeface="Ubuntu" panose="020B0504030602030204" pitchFamily="34" charset="0"/>
              </a:rPr>
              <a:t>It is essential that where differences of opinion arise, they do not adversely affect the outcomes for children, young people or adults and are resolved in a constructive and timely manner.</a:t>
            </a:r>
          </a:p>
          <a:p>
            <a:r>
              <a:rPr lang="en-GB" sz="2100" dirty="0">
                <a:solidFill>
                  <a:srgbClr val="FF0000"/>
                </a:solidFill>
                <a:latin typeface="Ubuntu" panose="020B0504030602030204" pitchFamily="34" charset="0"/>
                <a:hlinkClick r:id="rId3"/>
              </a:rPr>
              <a:t>https://www.safeguardingbedfordshire.org.uk/p/report-a-concern/escalating-concerns</a:t>
            </a:r>
            <a:endParaRPr lang="en-GB" sz="2100" dirty="0">
              <a:solidFill>
                <a:srgbClr val="FF0000"/>
              </a:solidFill>
              <a:latin typeface="Ubuntu" panose="020B0504030602030204" pitchFamily="34" charset="0"/>
            </a:endParaRPr>
          </a:p>
          <a:p>
            <a:r>
              <a:rPr lang="en-GB" sz="2100" dirty="0">
                <a:solidFill>
                  <a:srgbClr val="FF0000"/>
                </a:solidFill>
                <a:latin typeface="Ubuntu" panose="020B0504030602030204" pitchFamily="34" charset="0"/>
                <a:hlinkClick r:id="rId4"/>
              </a:rPr>
              <a:t>Working with Professional Challenge (Safeguarding Bedfordshire)</a:t>
            </a:r>
            <a:endParaRPr lang="en-GB" sz="2100" dirty="0">
              <a:solidFill>
                <a:srgbClr val="FF0000"/>
              </a:solidFill>
              <a:latin typeface="Ubuntu" panose="020B0504030602030204" pitchFamily="34" charset="0"/>
            </a:endParaRPr>
          </a:p>
          <a:p>
            <a:r>
              <a:rPr lang="en-GB" sz="2100" dirty="0">
                <a:solidFill>
                  <a:srgbClr val="FF0000"/>
                </a:solidFill>
                <a:latin typeface="Ubuntu" panose="020B0504030602030204" pitchFamily="34" charset="0"/>
                <a:hlinkClick r:id="rId5"/>
              </a:rPr>
              <a:t>Safeguarding Adults and Children </a:t>
            </a:r>
            <a:r>
              <a:rPr lang="en-GB" sz="2100" dirty="0">
                <a:solidFill>
                  <a:schemeClr val="tx1"/>
                </a:solidFill>
                <a:latin typeface="Ubuntu" panose="020B0504030602030204" pitchFamily="34" charset="0"/>
              </a:rPr>
              <a:t>https://www.safeguardingbedfordshire.org.uk/</a:t>
            </a:r>
          </a:p>
          <a:p>
            <a:r>
              <a:rPr lang="en-GB" sz="2100" dirty="0">
                <a:latin typeface="Ubuntu" panose="020B0504030602030204" pitchFamily="34" charset="0"/>
                <a:hlinkClick r:id="rId6"/>
              </a:rPr>
              <a:t>Reporting &amp; Recording Safeguarding Issues </a:t>
            </a:r>
            <a:r>
              <a:rPr lang="en-GB" sz="2100" dirty="0">
                <a:solidFill>
                  <a:schemeClr val="tx1"/>
                </a:solidFill>
                <a:latin typeface="Ubuntu" panose="020B0504030602030204" pitchFamily="34" charset="0"/>
              </a:rPr>
              <a:t>- </a:t>
            </a:r>
            <a:r>
              <a:rPr lang="en-GB" sz="2100" dirty="0">
                <a:solidFill>
                  <a:schemeClr val="tx1"/>
                </a:solidFill>
                <a:latin typeface="Ubuntu" panose="020B0504030602030204" pitchFamily="34" charset="0"/>
                <a:hlinkClick r:id="rId6"/>
              </a:rPr>
              <a:t>https://www.anncrafttrust.org/safeguarding-checklist-reporting-recording/</a:t>
            </a:r>
            <a:endParaRPr lang="en-GB" sz="2100" dirty="0">
              <a:solidFill>
                <a:schemeClr val="tx1"/>
              </a:solidFill>
              <a:latin typeface="Ubuntu" panose="020B0504030602030204" pitchFamily="34" charset="0"/>
            </a:endParaRPr>
          </a:p>
          <a:p>
            <a:pPr marL="0" indent="0">
              <a:buNone/>
            </a:pPr>
            <a:endParaRPr lang="en-GB" sz="2100" b="1" dirty="0">
              <a:solidFill>
                <a:schemeClr val="tx1"/>
              </a:solidFill>
              <a:latin typeface="Ubuntu" panose="020B0504030602030204" pitchFamily="34" charset="0"/>
            </a:endParaRPr>
          </a:p>
          <a:p>
            <a:pPr marL="0" indent="0" algn="ctr">
              <a:buNone/>
            </a:pPr>
            <a:r>
              <a:rPr lang="en-GB" sz="2100" b="1" dirty="0">
                <a:solidFill>
                  <a:schemeClr val="tx1"/>
                </a:solidFill>
                <a:latin typeface="Ubuntu" panose="020B0504030602030204" pitchFamily="34" charset="0"/>
              </a:rPr>
              <a:t>“An individual’s information may be shared if it is believed that it is necessary to</a:t>
            </a:r>
          </a:p>
          <a:p>
            <a:pPr marL="0" indent="0" algn="ctr">
              <a:buNone/>
            </a:pPr>
            <a:r>
              <a:rPr lang="en-GB" sz="2100" b="1" dirty="0">
                <a:solidFill>
                  <a:schemeClr val="tx1"/>
                </a:solidFill>
                <a:latin typeface="Ubuntu" panose="020B0504030602030204" pitchFamily="34" charset="0"/>
              </a:rPr>
              <a:t>prevent or reduce the risk of serious harm to themselves or others.” </a:t>
            </a:r>
            <a:r>
              <a:rPr lang="en-GB" sz="2100" dirty="0">
                <a:solidFill>
                  <a:schemeClr val="tx1"/>
                </a:solidFill>
                <a:latin typeface="Ubuntu" panose="020B0504030602030204" pitchFamily="34" charset="0"/>
                <a:hlinkClick r:id="rId7"/>
              </a:rPr>
              <a:t>UKCGC</a:t>
            </a:r>
            <a:endParaRPr lang="en-GB" sz="2100" dirty="0">
              <a:solidFill>
                <a:schemeClr val="tx1"/>
              </a:solidFill>
              <a:latin typeface="Ubuntu" panose="020B0504030602030204" pitchFamily="34" charset="0"/>
            </a:endParaRPr>
          </a:p>
          <a:p>
            <a:endParaRPr lang="en-GB" dirty="0">
              <a:solidFill>
                <a:schemeClr val="tx1"/>
              </a:solidFill>
              <a:latin typeface="Ubuntu" panose="020B0504030602030204" pitchFamily="34" charset="0"/>
            </a:endParaRPr>
          </a:p>
        </p:txBody>
      </p:sp>
      <p:sp>
        <p:nvSpPr>
          <p:cNvPr id="12" name="Title 11">
            <a:extLst>
              <a:ext uri="{FF2B5EF4-FFF2-40B4-BE49-F238E27FC236}">
                <a16:creationId xmlns:a16="http://schemas.microsoft.com/office/drawing/2014/main" id="{DF44C847-39A8-AC07-3450-78F131556D6A}"/>
              </a:ext>
            </a:extLst>
          </p:cNvPr>
          <p:cNvSpPr>
            <a:spLocks noGrp="1"/>
          </p:cNvSpPr>
          <p:nvPr>
            <p:ph type="title"/>
          </p:nvPr>
        </p:nvSpPr>
        <p:spPr>
          <a:xfrm>
            <a:off x="476631" y="357883"/>
            <a:ext cx="9533467" cy="1320800"/>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a:bodyPr>
          <a:lstStyle/>
          <a:p>
            <a:r>
              <a:rPr lang="en-GB" sz="3200" dirty="0"/>
              <a:t>Professional challenge and escalation of safeguarding concerns</a:t>
            </a:r>
          </a:p>
        </p:txBody>
      </p:sp>
    </p:spTree>
    <p:extLst>
      <p:ext uri="{BB962C8B-B14F-4D97-AF65-F5344CB8AC3E}">
        <p14:creationId xmlns:p14="http://schemas.microsoft.com/office/powerpoint/2010/main" val="42701428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9" end="9"/>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9">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mph" presetSubtype="2" accel="67000" decel="33000" fill="hold" nodeType="clickEffect">
                                  <p:stCondLst>
                                    <p:cond delay="500"/>
                                  </p:stCondLst>
                                  <p:childTnLst>
                                    <p:animClr clrSpc="rgb" dir="cw">
                                      <p:cBhvr>
                                        <p:cTn id="44" dur="2000" fill="hold"/>
                                        <p:tgtEl>
                                          <p:spTgt spid="12"/>
                                        </p:tgtEl>
                                        <p:attrNameLst>
                                          <p:attrName>fillcolor</p:attrName>
                                        </p:attrNameLst>
                                      </p:cBhvr>
                                      <p:to>
                                        <a:srgbClr val="00B050"/>
                                      </p:to>
                                    </p:animClr>
                                    <p:set>
                                      <p:cBhvr>
                                        <p:cTn id="45" dur="2000" fill="hold"/>
                                        <p:tgtEl>
                                          <p:spTgt spid="12"/>
                                        </p:tgtEl>
                                        <p:attrNameLst>
                                          <p:attrName>fill.type</p:attrName>
                                        </p:attrNameLst>
                                      </p:cBhvr>
                                      <p:to>
                                        <p:strVal val="solid"/>
                                      </p:to>
                                    </p:set>
                                    <p:set>
                                      <p:cBhvr>
                                        <p:cTn id="46"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CDBA63-7A69-BACF-948F-200AF3AE775E}"/>
            </a:ext>
          </a:extLst>
        </p:cNvPr>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135C115-A69F-7A58-ACEF-4093A08757E2}"/>
              </a:ext>
            </a:extLst>
          </p:cNvPr>
          <p:cNvSpPr>
            <a:spLocks noGrp="1"/>
          </p:cNvSpPr>
          <p:nvPr>
            <p:ph idx="1"/>
          </p:nvPr>
        </p:nvSpPr>
        <p:spPr>
          <a:xfrm>
            <a:off x="495829" y="1865000"/>
            <a:ext cx="9433983" cy="4635117"/>
          </a:xfrm>
        </p:spPr>
        <p:txBody>
          <a:bodyPr>
            <a:noAutofit/>
          </a:bodyPr>
          <a:lstStyle/>
          <a:p>
            <a:r>
              <a:rPr lang="en-GB" sz="1600" dirty="0">
                <a:solidFill>
                  <a:schemeClr val="tx1"/>
                </a:solidFill>
                <a:latin typeface="Ubuntu" panose="020B0504030602030204" pitchFamily="34" charset="0"/>
              </a:rPr>
              <a:t>Professional Curiosity - </a:t>
            </a:r>
            <a:r>
              <a:rPr lang="en-GB" sz="1600" dirty="0">
                <a:solidFill>
                  <a:schemeClr val="tx1"/>
                </a:solidFill>
                <a:latin typeface="Ubuntu" panose="020B0504030602030204" pitchFamily="34" charset="0"/>
                <a:hlinkClick r:id="rId3"/>
              </a:rPr>
              <a:t>https://safeguarding-guide.nhs.uk/context-of-NHS-safeguarding/s2-04/#a1</a:t>
            </a:r>
            <a:endParaRPr lang="en-GB" sz="1600" b="1" dirty="0">
              <a:solidFill>
                <a:schemeClr val="tx2"/>
              </a:solidFill>
              <a:latin typeface="Ubuntu" panose="020B0504030602030204" pitchFamily="34" charset="0"/>
              <a:ea typeface="+mn-lt"/>
              <a:cs typeface="+mn-lt"/>
            </a:endParaRPr>
          </a:p>
          <a:p>
            <a:r>
              <a:rPr lang="en-GB" sz="1600" b="1" dirty="0">
                <a:solidFill>
                  <a:schemeClr val="tx2"/>
                </a:solidFill>
                <a:latin typeface="Ubuntu" panose="020B0504030602030204" pitchFamily="34" charset="0"/>
                <a:ea typeface="+mn-lt"/>
                <a:cs typeface="+mn-lt"/>
              </a:rPr>
              <a:t>Routine enquiry </a:t>
            </a:r>
            <a:r>
              <a:rPr lang="en-GB" sz="1600" dirty="0">
                <a:latin typeface="Ubuntu" panose="020B0504030602030204" pitchFamily="34" charset="0"/>
                <a:ea typeface="+mn-lt"/>
                <a:cs typeface="+mn-lt"/>
              </a:rPr>
              <a:t>means routinely asking all service users about domestic abuse.  This must be done in a safe way/safe place, where a victim can’t be overheard and in a way that shows they will not be judged or blamed. Identify </a:t>
            </a:r>
            <a:r>
              <a:rPr lang="en-GB" sz="1600" dirty="0">
                <a:solidFill>
                  <a:schemeClr val="tx2"/>
                </a:solidFill>
                <a:latin typeface="Ubuntu" panose="020B0504030602030204" pitchFamily="34" charset="0"/>
                <a:ea typeface="+mn-lt"/>
                <a:cs typeface="+mn-lt"/>
              </a:rPr>
              <a:t>Risk</a:t>
            </a:r>
            <a:r>
              <a:rPr lang="en-GB" sz="1600" dirty="0">
                <a:latin typeface="Ubuntu" panose="020B0504030602030204" pitchFamily="34" charset="0"/>
                <a:ea typeface="+mn-lt"/>
                <a:cs typeface="+mn-lt"/>
              </a:rPr>
              <a:t> </a:t>
            </a:r>
            <a:r>
              <a:rPr lang="en-GB" sz="1600" dirty="0">
                <a:latin typeface="Ubuntu" panose="020B0504030602030204" pitchFamily="34" charset="0"/>
                <a:ea typeface="+mn-lt"/>
                <a:cs typeface="+mn-lt"/>
                <a:hlinkClick r:id="rId4"/>
              </a:rPr>
              <a:t>(DASH) </a:t>
            </a:r>
            <a:r>
              <a:rPr lang="en-GB" sz="1600" dirty="0">
                <a:latin typeface="Ubuntu" panose="020B0504030602030204" pitchFamily="34" charset="0"/>
                <a:ea typeface="+mn-lt"/>
                <a:cs typeface="+mn-lt"/>
              </a:rPr>
              <a:t>allows for assessment of current risk</a:t>
            </a:r>
            <a:r>
              <a:rPr lang="en-US" sz="1600" dirty="0">
                <a:latin typeface="Ubuntu" panose="020B0504030602030204" pitchFamily="34" charset="0"/>
                <a:ea typeface="+mn-lt"/>
                <a:cs typeface="+mn-lt"/>
              </a:rPr>
              <a:t> &amp; </a:t>
            </a:r>
            <a:r>
              <a:rPr lang="en-US" sz="1600" b="1" dirty="0">
                <a:solidFill>
                  <a:schemeClr val="tx2"/>
                </a:solidFill>
                <a:latin typeface="Ubuntu" panose="020B0504030602030204" pitchFamily="34" charset="0"/>
                <a:ea typeface="+mn-lt"/>
                <a:cs typeface="+mn-lt"/>
              </a:rPr>
              <a:t>safety planning</a:t>
            </a:r>
            <a:r>
              <a:rPr lang="en-US" sz="1600" dirty="0">
                <a:solidFill>
                  <a:schemeClr val="tx2"/>
                </a:solidFill>
                <a:latin typeface="Ubuntu" panose="020B0504030602030204" pitchFamily="34" charset="0"/>
                <a:ea typeface="+mn-lt"/>
                <a:cs typeface="+mn-lt"/>
              </a:rPr>
              <a:t>.</a:t>
            </a:r>
          </a:p>
          <a:p>
            <a:r>
              <a:rPr lang="en-US" sz="1600" b="1" dirty="0">
                <a:solidFill>
                  <a:schemeClr val="tx2"/>
                </a:solidFill>
                <a:latin typeface="Ubuntu" panose="020B0504030602030204" pitchFamily="34" charset="0"/>
                <a:ea typeface="+mn-lt"/>
                <a:cs typeface="+mn-lt"/>
              </a:rPr>
              <a:t>Refer</a:t>
            </a:r>
            <a:r>
              <a:rPr lang="en-US" sz="1600" b="1" dirty="0">
                <a:latin typeface="Ubuntu" panose="020B0504030602030204" pitchFamily="34" charset="0"/>
                <a:ea typeface="+mn-lt"/>
                <a:cs typeface="+mn-lt"/>
              </a:rPr>
              <a:t> or signpost</a:t>
            </a:r>
            <a:r>
              <a:rPr lang="en-US" sz="1600" dirty="0">
                <a:latin typeface="Ubuntu" panose="020B0504030602030204" pitchFamily="34" charset="0"/>
                <a:ea typeface="+mn-lt"/>
                <a:cs typeface="+mn-lt"/>
              </a:rPr>
              <a:t> for support. </a:t>
            </a:r>
            <a:r>
              <a:rPr lang="en-US" sz="1600" i="1" dirty="0">
                <a:latin typeface="Ubuntu" panose="020B0504030602030204" pitchFamily="34" charset="0"/>
                <a:ea typeface="+mn-lt"/>
                <a:cs typeface="+mn-lt"/>
              </a:rPr>
              <a:t>See DA Referral Pathway on next slide.</a:t>
            </a:r>
          </a:p>
          <a:p>
            <a:r>
              <a:rPr lang="en-GB" sz="1600" dirty="0">
                <a:latin typeface="Ubuntu" panose="020B0504030602030204" pitchFamily="34" charset="0"/>
                <a:ea typeface="+mn-lt"/>
                <a:cs typeface="+mn-lt"/>
                <a:hlinkClick r:id="rId5"/>
              </a:rPr>
              <a:t>Multi-Agency Risk Assessment Conferences (MARAC) </a:t>
            </a:r>
            <a:r>
              <a:rPr lang="en-GB" sz="1600" dirty="0">
                <a:latin typeface="Ubuntu" panose="020B0504030602030204" pitchFamily="34" charset="0"/>
                <a:ea typeface="+mn-lt"/>
                <a:cs typeface="+mn-lt"/>
              </a:rPr>
              <a:t>are regular local meetings where information about </a:t>
            </a:r>
            <a:r>
              <a:rPr lang="en-GB" sz="1600" dirty="0">
                <a:latin typeface="Ubuntu" panose="020B0504030602030204" pitchFamily="34" charset="0"/>
                <a:ea typeface="+mn-lt"/>
                <a:cs typeface="+mn-lt"/>
                <a:hlinkClick r:id="rId6"/>
              </a:rPr>
              <a:t>high-risk domestic abuse victims </a:t>
            </a:r>
            <a:r>
              <a:rPr lang="en-GB" sz="1600" dirty="0">
                <a:latin typeface="Ubuntu" panose="020B0504030602030204" pitchFamily="34" charset="0"/>
                <a:ea typeface="+mn-lt"/>
                <a:cs typeface="+mn-lt"/>
              </a:rPr>
              <a:t>(those at risk of murder or serious harm) is shared between local agencies. </a:t>
            </a:r>
          </a:p>
          <a:p>
            <a:r>
              <a:rPr lang="en-GB" sz="1600" dirty="0">
                <a:solidFill>
                  <a:srgbClr val="FF0000"/>
                </a:solidFill>
                <a:latin typeface="Ubuntu" panose="020B0504030602030204" pitchFamily="34" charset="0"/>
                <a:hlinkClick r:id="rId7"/>
              </a:rPr>
              <a:t>Safeguarding Adults and Children </a:t>
            </a:r>
            <a:r>
              <a:rPr lang="en-GB" sz="1600" dirty="0">
                <a:solidFill>
                  <a:schemeClr val="tx1"/>
                </a:solidFill>
                <a:latin typeface="Ubuntu" panose="020B0504030602030204" pitchFamily="34" charset="0"/>
              </a:rPr>
              <a:t>https://www.safeguardingbedfordshire.org.uk/</a:t>
            </a:r>
          </a:p>
          <a:p>
            <a:r>
              <a:rPr lang="en-GB" sz="1600" dirty="0">
                <a:solidFill>
                  <a:schemeClr val="tx1"/>
                </a:solidFill>
                <a:latin typeface="Ubuntu" panose="020B0504030602030204" pitchFamily="34" charset="0"/>
              </a:rPr>
              <a:t>Information sharing in cases of domestic abuse “An individual’s information may be shared if it is believed that it is necessary to prevent or reduce the risk of serious harm to themselves or others – </a:t>
            </a:r>
            <a:r>
              <a:rPr lang="en-GB" sz="1600" dirty="0">
                <a:solidFill>
                  <a:schemeClr val="tx1"/>
                </a:solidFill>
                <a:latin typeface="Ubuntu" panose="020B0504030602030204" pitchFamily="34" charset="0"/>
                <a:hlinkClick r:id="rId8"/>
              </a:rPr>
              <a:t>UKCGC</a:t>
            </a:r>
            <a:endParaRPr lang="en-GB" sz="1600" dirty="0">
              <a:solidFill>
                <a:schemeClr val="tx1"/>
              </a:solidFill>
              <a:latin typeface="Ubuntu" panose="020B0504030602030204" pitchFamily="34" charset="0"/>
            </a:endParaRPr>
          </a:p>
          <a:p>
            <a:pPr marL="0" indent="0" algn="ctr">
              <a:buNone/>
            </a:pPr>
            <a:r>
              <a:rPr lang="en-GB" sz="1600" b="1" dirty="0">
                <a:solidFill>
                  <a:schemeClr val="tx1"/>
                </a:solidFill>
                <a:latin typeface="Ubuntu" panose="020B0504030602030204" pitchFamily="34" charset="0"/>
                <a:ea typeface="+mn-lt"/>
                <a:cs typeface="+mn-lt"/>
              </a:rPr>
              <a:t>“Everyone, every time.” </a:t>
            </a:r>
            <a:r>
              <a:rPr lang="en-GB" sz="1600" dirty="0">
                <a:solidFill>
                  <a:schemeClr val="tx1"/>
                </a:solidFill>
                <a:latin typeface="Ubuntu" panose="020B0504030602030204" pitchFamily="34" charset="0"/>
                <a:ea typeface="+mn-lt"/>
                <a:cs typeface="+mn-lt"/>
              </a:rPr>
              <a:t>(Jenny and Kayleigh!)</a:t>
            </a:r>
          </a:p>
          <a:p>
            <a:pPr marL="0" indent="0">
              <a:buNone/>
            </a:pPr>
            <a:endParaRPr lang="en-GB" sz="1600" dirty="0">
              <a:solidFill>
                <a:schemeClr val="tx1"/>
              </a:solidFill>
              <a:latin typeface="Ubuntu" panose="020B0504030602030204" pitchFamily="34" charset="0"/>
            </a:endParaRPr>
          </a:p>
          <a:p>
            <a:endParaRPr lang="en-GB" sz="1600" dirty="0">
              <a:latin typeface="Ubuntu" panose="020B0504030602030204" pitchFamily="34" charset="0"/>
              <a:ea typeface="+mn-lt"/>
              <a:cs typeface="+mn-lt"/>
            </a:endParaRPr>
          </a:p>
        </p:txBody>
      </p:sp>
      <p:sp>
        <p:nvSpPr>
          <p:cNvPr id="12" name="Title 11">
            <a:extLst>
              <a:ext uri="{FF2B5EF4-FFF2-40B4-BE49-F238E27FC236}">
                <a16:creationId xmlns:a16="http://schemas.microsoft.com/office/drawing/2014/main" id="{1B3F3170-1CF3-B48C-5E3E-B887079D6992}"/>
              </a:ext>
            </a:extLst>
          </p:cNvPr>
          <p:cNvSpPr>
            <a:spLocks noGrp="1"/>
          </p:cNvSpPr>
          <p:nvPr>
            <p:ph type="title"/>
          </p:nvPr>
        </p:nvSpPr>
        <p:spPr>
          <a:xfrm>
            <a:off x="645848" y="357882"/>
            <a:ext cx="9133947" cy="1320800"/>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a:bodyPr>
          <a:lstStyle/>
          <a:p>
            <a:r>
              <a:rPr lang="en-GB" sz="3200" dirty="0"/>
              <a:t>DA risk recognition and referral pathway </a:t>
            </a:r>
            <a:br>
              <a:rPr lang="en-GB" sz="3200" dirty="0"/>
            </a:br>
            <a:r>
              <a:rPr lang="en-GB" sz="3200" dirty="0"/>
              <a:t>(MARAC &amp; Safeguarding)</a:t>
            </a:r>
          </a:p>
        </p:txBody>
      </p:sp>
    </p:spTree>
    <p:extLst>
      <p:ext uri="{BB962C8B-B14F-4D97-AF65-F5344CB8AC3E}">
        <p14:creationId xmlns:p14="http://schemas.microsoft.com/office/powerpoint/2010/main" val="1668074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mph" presetSubtype="2" accel="67000" decel="33000" fill="hold" nodeType="clickEffect">
                                  <p:stCondLst>
                                    <p:cond delay="500"/>
                                  </p:stCondLst>
                                  <p:childTnLst>
                                    <p:animClr clrSpc="rgb" dir="cw">
                                      <p:cBhvr>
                                        <p:cTn id="34" dur="2000" fill="hold"/>
                                        <p:tgtEl>
                                          <p:spTgt spid="12"/>
                                        </p:tgtEl>
                                        <p:attrNameLst>
                                          <p:attrName>fillcolor</p:attrName>
                                        </p:attrNameLst>
                                      </p:cBhvr>
                                      <p:to>
                                        <a:srgbClr val="00B050"/>
                                      </p:to>
                                    </p:animClr>
                                    <p:set>
                                      <p:cBhvr>
                                        <p:cTn id="35" dur="2000" fill="hold"/>
                                        <p:tgtEl>
                                          <p:spTgt spid="12"/>
                                        </p:tgtEl>
                                        <p:attrNameLst>
                                          <p:attrName>fill.type</p:attrName>
                                        </p:attrNameLst>
                                      </p:cBhvr>
                                      <p:to>
                                        <p:strVal val="solid"/>
                                      </p:to>
                                    </p:set>
                                    <p:set>
                                      <p:cBhvr>
                                        <p:cTn id="36"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685798" y="409388"/>
            <a:ext cx="9586357" cy="1017534"/>
          </a:xfrm>
        </p:spPr>
        <p:txBody>
          <a:bodyPr>
            <a:normAutofit/>
          </a:bodyPr>
          <a:lstStyle/>
          <a:p>
            <a:r>
              <a:rPr lang="en-GB" b="1" cap="none" dirty="0">
                <a:solidFill>
                  <a:schemeClr val="tx2"/>
                </a:solidFill>
              </a:rPr>
              <a:t>Domestic Abuse high-risk factors</a:t>
            </a:r>
          </a:p>
        </p:txBody>
      </p:sp>
      <p:sp>
        <p:nvSpPr>
          <p:cNvPr id="3" name="Content Placeholder 2"/>
          <p:cNvSpPr>
            <a:spLocks noGrp="1"/>
          </p:cNvSpPr>
          <p:nvPr>
            <p:ph idx="1"/>
          </p:nvPr>
        </p:nvSpPr>
        <p:spPr/>
        <p:txBody>
          <a:bodyPr anchor="ctr">
            <a:normAutofit/>
          </a:bodyPr>
          <a:lstStyle/>
          <a:p>
            <a:endParaRPr lang="en-GB" dirty="0"/>
          </a:p>
          <a:p>
            <a:endParaRPr lang="en-GB" dirty="0"/>
          </a:p>
        </p:txBody>
      </p:sp>
      <p:graphicFrame>
        <p:nvGraphicFramePr>
          <p:cNvPr id="5" name="Content Placeholder 2">
            <a:extLst>
              <a:ext uri="{FF2B5EF4-FFF2-40B4-BE49-F238E27FC236}">
                <a16:creationId xmlns:a16="http://schemas.microsoft.com/office/drawing/2014/main" id="{74BF39BC-3DE9-D4C1-2F99-FA441E65D0E8}"/>
              </a:ext>
            </a:extLst>
          </p:cNvPr>
          <p:cNvGraphicFramePr>
            <a:graphicFrameLocks/>
          </p:cNvGraphicFramePr>
          <p:nvPr>
            <p:extLst>
              <p:ext uri="{D42A27DB-BD31-4B8C-83A1-F6EECF244321}">
                <p14:modId xmlns:p14="http://schemas.microsoft.com/office/powerpoint/2010/main" val="4006534577"/>
              </p:ext>
            </p:extLst>
          </p:nvPr>
        </p:nvGraphicFramePr>
        <p:xfrm>
          <a:off x="504092" y="645023"/>
          <a:ext cx="11002110" cy="524276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p:cNvSpPr txBox="1"/>
          <p:nvPr/>
        </p:nvSpPr>
        <p:spPr>
          <a:xfrm>
            <a:off x="594945" y="5718196"/>
            <a:ext cx="11002109" cy="646331"/>
          </a:xfrm>
          <a:prstGeom prst="rect">
            <a:avLst/>
          </a:prstGeom>
          <a:solidFill>
            <a:srgbClr val="FF0000"/>
          </a:solidFill>
        </p:spPr>
        <p:txBody>
          <a:bodyPr wrap="square" rtlCol="0">
            <a:spAutoFit/>
          </a:bodyPr>
          <a:lstStyle/>
          <a:p>
            <a:r>
              <a:rPr lang="en-GB" dirty="0">
                <a:solidFill>
                  <a:schemeClr val="bg1"/>
                </a:solidFill>
              </a:rPr>
              <a:t>If you identify one or more of these key high-risk factors, consider the presence of domestic abuse and ensure you respond by using the DA toolkit. Risk assess, safety planning, refer or signpost.</a:t>
            </a:r>
          </a:p>
        </p:txBody>
      </p:sp>
    </p:spTree>
    <p:extLst>
      <p:ext uri="{BB962C8B-B14F-4D97-AF65-F5344CB8AC3E}">
        <p14:creationId xmlns:p14="http://schemas.microsoft.com/office/powerpoint/2010/main" val="238037308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32AEA-93D3-AC1F-02EA-374D540FC2AE}"/>
              </a:ext>
            </a:extLst>
          </p:cNvPr>
          <p:cNvSpPr>
            <a:spLocks noGrp="1"/>
          </p:cNvSpPr>
          <p:nvPr>
            <p:ph type="title"/>
          </p:nvPr>
        </p:nvSpPr>
        <p:spPr>
          <a:xfrm>
            <a:off x="709550" y="377039"/>
            <a:ext cx="3550920" cy="1682992"/>
          </a:xfrm>
        </p:spPr>
        <p:txBody>
          <a:bodyPr>
            <a:normAutofit fontScale="90000"/>
          </a:bodyPr>
          <a:lstStyle/>
          <a:p>
            <a:r>
              <a:rPr lang="en-GB" sz="4000" b="1" cap="none" dirty="0">
                <a:solidFill>
                  <a:srgbClr val="5E2160"/>
                </a:solidFill>
                <a:latin typeface="Ubuntu" panose="020B0504030602030204" pitchFamily="34" charset="0"/>
              </a:rPr>
              <a:t>Do you use routine enquiry?</a:t>
            </a:r>
          </a:p>
        </p:txBody>
      </p:sp>
      <p:sp>
        <p:nvSpPr>
          <p:cNvPr id="9" name="Content Placeholder 2"/>
          <p:cNvSpPr>
            <a:spLocks noGrp="1"/>
          </p:cNvSpPr>
          <p:nvPr>
            <p:ph idx="1"/>
          </p:nvPr>
        </p:nvSpPr>
        <p:spPr>
          <a:xfrm>
            <a:off x="5300662" y="377039"/>
            <a:ext cx="6521975" cy="6063518"/>
          </a:xfrm>
          <a:solidFill>
            <a:schemeClr val="bg1"/>
          </a:solidFill>
        </p:spPr>
        <p:txBody>
          <a:bodyPr vert="horz" lIns="91440" tIns="45720" rIns="91440" bIns="45720" rtlCol="0" anchor="t">
            <a:noAutofit/>
          </a:bodyPr>
          <a:lstStyle/>
          <a:p>
            <a:r>
              <a:rPr lang="en-GB" sz="1900" b="1" dirty="0">
                <a:solidFill>
                  <a:srgbClr val="5E2160"/>
                </a:solidFill>
                <a:latin typeface="Ubuntu" panose="020B0504030602030204" pitchFamily="34" charset="0"/>
                <a:cs typeface="Trebuchet MS"/>
              </a:rPr>
              <a:t>Domestic abuse is everyone’s business.</a:t>
            </a:r>
          </a:p>
          <a:p>
            <a:r>
              <a:rPr lang="en-GB" sz="1900" dirty="0">
                <a:solidFill>
                  <a:schemeClr val="tx1"/>
                </a:solidFill>
                <a:latin typeface="Ubuntu" panose="020B0504030602030204" pitchFamily="34" charset="0"/>
                <a:cs typeface="Trebuchet MS"/>
              </a:rPr>
              <a:t>We should all feel able to ask a question or start a conversation about how safe someone feels in their relationship/at home.</a:t>
            </a:r>
          </a:p>
          <a:p>
            <a:r>
              <a:rPr lang="en-GB" sz="1900" b="1" dirty="0">
                <a:solidFill>
                  <a:srgbClr val="5E2160"/>
                </a:solidFill>
                <a:latin typeface="Ubuntu" panose="020B0504030602030204" pitchFamily="34" charset="0"/>
                <a:cs typeface="Trebuchet MS"/>
              </a:rPr>
              <a:t>Ask everyone, every time.</a:t>
            </a:r>
          </a:p>
          <a:p>
            <a:r>
              <a:rPr lang="en-GB" sz="1900" dirty="0">
                <a:solidFill>
                  <a:schemeClr val="tx1"/>
                </a:solidFill>
                <a:latin typeface="Ubuntu" panose="020B0504030602030204" pitchFamily="34" charset="0"/>
                <a:cs typeface="Trebuchet MS"/>
              </a:rPr>
              <a:t>Helps to build trust, awareness &amp; consistency.</a:t>
            </a:r>
          </a:p>
          <a:p>
            <a:r>
              <a:rPr lang="en-GB" sz="1900" b="1" dirty="0">
                <a:solidFill>
                  <a:srgbClr val="5E2160"/>
                </a:solidFill>
                <a:latin typeface="Ubuntu" panose="020B0504030602030204" pitchFamily="34" charset="0"/>
                <a:cs typeface="Trebuchet MS"/>
              </a:rPr>
              <a:t>Once you’ve asked then please listen, believe </a:t>
            </a:r>
            <a:r>
              <a:rPr lang="en-GB" sz="1900" dirty="0">
                <a:solidFill>
                  <a:schemeClr val="tx1"/>
                </a:solidFill>
                <a:latin typeface="Ubuntu" panose="020B0504030602030204" pitchFamily="34" charset="0"/>
                <a:cs typeface="Trebuchet MS"/>
              </a:rPr>
              <a:t>and</a:t>
            </a:r>
            <a:r>
              <a:rPr lang="en-GB" sz="1900" dirty="0">
                <a:latin typeface="Ubuntu" panose="020B0504030602030204" pitchFamily="34" charset="0"/>
                <a:cs typeface="Trebuchet MS"/>
              </a:rPr>
              <a:t> </a:t>
            </a:r>
            <a:r>
              <a:rPr lang="en-GB" sz="1900" b="1" dirty="0">
                <a:solidFill>
                  <a:srgbClr val="5E2160"/>
                </a:solidFill>
                <a:latin typeface="Ubuntu" panose="020B0504030602030204" pitchFamily="34" charset="0"/>
                <a:cs typeface="Trebuchet MS"/>
              </a:rPr>
              <a:t>do not judge or tell them what to do.</a:t>
            </a:r>
          </a:p>
          <a:p>
            <a:r>
              <a:rPr lang="en-GB" sz="1900" b="1" dirty="0">
                <a:solidFill>
                  <a:srgbClr val="5E2160"/>
                </a:solidFill>
                <a:latin typeface="Ubuntu" panose="020B0504030602030204" pitchFamily="34" charset="0"/>
                <a:cs typeface="Trebuchet MS"/>
              </a:rPr>
              <a:t>Beware of victim blaming language.</a:t>
            </a:r>
          </a:p>
          <a:p>
            <a:r>
              <a:rPr lang="en-GB" sz="1900" dirty="0">
                <a:solidFill>
                  <a:schemeClr val="tx1"/>
                </a:solidFill>
                <a:latin typeface="Ubuntu" panose="020B0504030602030204" pitchFamily="34" charset="0"/>
                <a:cs typeface="Trebuchet MS"/>
              </a:rPr>
              <a:t>Research shows that someone experiencing abuse might try to disclose up to 5 times before getting the right response. </a:t>
            </a:r>
            <a:r>
              <a:rPr lang="en-GB" sz="1900" b="1" dirty="0">
                <a:solidFill>
                  <a:srgbClr val="5E2160"/>
                </a:solidFill>
                <a:latin typeface="Ubuntu" panose="020B0504030602030204" pitchFamily="34" charset="0"/>
                <a:cs typeface="Trebuchet MS"/>
              </a:rPr>
              <a:t>How many chances do we miss?</a:t>
            </a:r>
          </a:p>
          <a:p>
            <a:pPr marL="0" indent="0">
              <a:buNone/>
            </a:pPr>
            <a:endParaRPr lang="en-GB" sz="1900" b="1" dirty="0">
              <a:latin typeface="Ubuntu" panose="020B0504030602030204" pitchFamily="34" charset="0"/>
              <a:cs typeface="Trebuchet MS"/>
            </a:endParaRPr>
          </a:p>
          <a:p>
            <a:pPr marL="0" indent="0" algn="ctr">
              <a:buNone/>
            </a:pPr>
            <a:r>
              <a:rPr lang="en-GB" b="1" dirty="0">
                <a:solidFill>
                  <a:schemeClr val="tx1"/>
                </a:solidFill>
                <a:latin typeface="Ubuntu" panose="020B0504030602030204" pitchFamily="34" charset="0"/>
              </a:rPr>
              <a:t>“Asking clients, 'Is there someone in your life making you afraid or controlling what you do or say?' promises an even more profound awakening than asking women about violence.” – Evan Stark</a:t>
            </a:r>
            <a:endParaRPr lang="en-US" b="1" dirty="0">
              <a:latin typeface="Ubuntu" panose="020B0504030602030204" pitchFamily="34" charset="0"/>
            </a:endParaRPr>
          </a:p>
          <a:p>
            <a:endParaRPr lang="en-GB" dirty="0">
              <a:cs typeface="Trebuchet MS"/>
            </a:endParaRPr>
          </a:p>
          <a:p>
            <a:pPr marL="0" indent="0">
              <a:buNone/>
            </a:pPr>
            <a:endParaRPr lang="en-GB" sz="2400" dirty="0">
              <a:cs typeface="Trebuchet MS"/>
            </a:endParaRPr>
          </a:p>
          <a:p>
            <a:pPr marL="0" indent="0">
              <a:buNone/>
            </a:pPr>
            <a:endParaRPr lang="en-GB" sz="2400" dirty="0">
              <a:cs typeface="Trebuchet MS"/>
            </a:endParaRPr>
          </a:p>
          <a:p>
            <a:endParaRPr lang="en-GB" sz="2400" dirty="0">
              <a:cs typeface="Trebuchet MS"/>
            </a:endParaRPr>
          </a:p>
          <a:p>
            <a:endParaRPr lang="en-GB" sz="2400" dirty="0">
              <a:cs typeface="Trebuchet MS"/>
            </a:endParaRPr>
          </a:p>
        </p:txBody>
      </p:sp>
      <p:sp>
        <p:nvSpPr>
          <p:cNvPr id="4" name="Speech Bubble: Rectangle with Corners Rounded 3">
            <a:extLst>
              <a:ext uri="{FF2B5EF4-FFF2-40B4-BE49-F238E27FC236}">
                <a16:creationId xmlns:a16="http://schemas.microsoft.com/office/drawing/2014/main" id="{9837A782-57E9-26B0-161B-D5E971EB2E0A}"/>
              </a:ext>
            </a:extLst>
          </p:cNvPr>
          <p:cNvSpPr/>
          <p:nvPr/>
        </p:nvSpPr>
        <p:spPr>
          <a:xfrm>
            <a:off x="558628" y="3059218"/>
            <a:ext cx="4281205" cy="3477503"/>
          </a:xfrm>
          <a:prstGeom prst="wedgeRoundRectCallout">
            <a:avLst>
              <a:gd name="adj1" fmla="val 4391"/>
              <a:gd name="adj2" fmla="val -72508"/>
              <a:gd name="adj3" fmla="val 16667"/>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r>
              <a:rPr lang="en-GB" dirty="0">
                <a:solidFill>
                  <a:schemeClr val="bg1"/>
                </a:solidFill>
                <a:latin typeface="Ubuntu" panose="020B0504030602030204" pitchFamily="34" charset="0"/>
                <a:cs typeface="Dreaming Outloud Pro" panose="020F0502020204030204" pitchFamily="66" charset="0"/>
              </a:rPr>
              <a:t>How are you today?</a:t>
            </a:r>
          </a:p>
          <a:p>
            <a:pPr algn="r">
              <a:lnSpc>
                <a:spcPct val="150000"/>
              </a:lnSpc>
            </a:pPr>
            <a:r>
              <a:rPr lang="en-GB" dirty="0">
                <a:solidFill>
                  <a:schemeClr val="bg1"/>
                </a:solidFill>
                <a:latin typeface="Ubuntu" panose="020B0504030602030204" pitchFamily="34" charset="0"/>
                <a:cs typeface="Dreaming Outloud Pro" panose="020F0502020204030204" pitchFamily="66" charset="0"/>
              </a:rPr>
              <a:t>Tell me about a normal day for you?</a:t>
            </a:r>
          </a:p>
          <a:p>
            <a:pPr>
              <a:lnSpc>
                <a:spcPct val="150000"/>
              </a:lnSpc>
            </a:pPr>
            <a:r>
              <a:rPr lang="en-GB" dirty="0">
                <a:solidFill>
                  <a:schemeClr val="bg1"/>
                </a:solidFill>
                <a:latin typeface="Ubuntu" panose="020B0504030602030204" pitchFamily="34" charset="0"/>
                <a:cs typeface="Dreaming Outloud Pro" panose="020F0502020204030204" pitchFamily="66" charset="0"/>
              </a:rPr>
              <a:t>Do you feel safe at home?</a:t>
            </a:r>
          </a:p>
          <a:p>
            <a:pPr algn="r">
              <a:lnSpc>
                <a:spcPct val="150000"/>
              </a:lnSpc>
            </a:pPr>
            <a:r>
              <a:rPr lang="en-GB" dirty="0">
                <a:solidFill>
                  <a:schemeClr val="bg1"/>
                </a:solidFill>
                <a:latin typeface="Ubuntu" panose="020B0504030602030204" pitchFamily="34" charset="0"/>
                <a:cs typeface="Dreaming Outloud Pro" panose="020F0502020204030204" pitchFamily="66" charset="0"/>
              </a:rPr>
              <a:t>Are you scared of someone else’s behaviour towards you?</a:t>
            </a:r>
          </a:p>
          <a:p>
            <a:pPr>
              <a:lnSpc>
                <a:spcPct val="150000"/>
              </a:lnSpc>
            </a:pPr>
            <a:r>
              <a:rPr lang="en-GB" dirty="0">
                <a:solidFill>
                  <a:schemeClr val="bg1"/>
                </a:solidFill>
                <a:latin typeface="Ubuntu" panose="020B0504030602030204" pitchFamily="34" charset="0"/>
                <a:cs typeface="Dreaming Outloud Pro" panose="020F0502020204030204" pitchFamily="66" charset="0"/>
              </a:rPr>
              <a:t>Has anyone ever tried to hurt you?</a:t>
            </a:r>
          </a:p>
          <a:p>
            <a:pPr algn="ctr">
              <a:lnSpc>
                <a:spcPct val="150000"/>
              </a:lnSpc>
            </a:pPr>
            <a:r>
              <a:rPr lang="en-GB" i="1" dirty="0">
                <a:solidFill>
                  <a:schemeClr val="bg1"/>
                </a:solidFill>
                <a:latin typeface="Ubuntu" panose="020B0504030602030204" pitchFamily="34" charset="0"/>
                <a:cs typeface="Dreaming Outloud Pro" panose="020F0502020204030204" pitchFamily="66" charset="0"/>
              </a:rPr>
              <a:t>What can’t you do?</a:t>
            </a:r>
          </a:p>
        </p:txBody>
      </p:sp>
      <p:sp>
        <p:nvSpPr>
          <p:cNvPr id="7" name="TextBox 6">
            <a:extLst>
              <a:ext uri="{FF2B5EF4-FFF2-40B4-BE49-F238E27FC236}">
                <a16:creationId xmlns:a16="http://schemas.microsoft.com/office/drawing/2014/main" id="{F04DB145-1B83-26E8-BA16-1E34659380FB}"/>
              </a:ext>
            </a:extLst>
          </p:cNvPr>
          <p:cNvSpPr txBox="1"/>
          <p:nvPr/>
        </p:nvSpPr>
        <p:spPr>
          <a:xfrm rot="1455301">
            <a:off x="3211848" y="1102272"/>
            <a:ext cx="1226680" cy="1316415"/>
          </a:xfrm>
          <a:prstGeom prst="roundRect">
            <a:avLst/>
          </a:prstGeom>
          <a:solidFill>
            <a:schemeClr val="accent4"/>
          </a:solidFill>
        </p:spPr>
        <p:txBody>
          <a:bodyPr wrap="square" rtlCol="0">
            <a:spAutoFit/>
          </a:bodyPr>
          <a:lstStyle/>
          <a:p>
            <a:pPr algn="ctr"/>
            <a:r>
              <a:rPr lang="en-GB" dirty="0">
                <a:solidFill>
                  <a:schemeClr val="bg1"/>
                </a:solidFill>
                <a:latin typeface="Ubuntu" panose="020B0504030602030204" pitchFamily="34" charset="0"/>
              </a:rPr>
              <a:t>Why should they tell us?</a:t>
            </a:r>
          </a:p>
        </p:txBody>
      </p:sp>
    </p:spTree>
    <p:extLst>
      <p:ext uri="{BB962C8B-B14F-4D97-AF65-F5344CB8AC3E}">
        <p14:creationId xmlns:p14="http://schemas.microsoft.com/office/powerpoint/2010/main" val="98443973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17E1B4-84D3-5D4E-80F4-B2FBDE72E002}"/>
              </a:ext>
            </a:extLst>
          </p:cNvPr>
          <p:cNvSpPr>
            <a:spLocks noGrp="1"/>
          </p:cNvSpPr>
          <p:nvPr>
            <p:ph type="title"/>
          </p:nvPr>
        </p:nvSpPr>
        <p:spPr>
          <a:xfrm>
            <a:off x="569862" y="356617"/>
            <a:ext cx="6747344" cy="557783"/>
          </a:xfrm>
        </p:spPr>
        <p:txBody>
          <a:bodyPr>
            <a:normAutofit fontScale="90000"/>
          </a:bodyPr>
          <a:lstStyle/>
          <a:p>
            <a:r>
              <a:rPr lang="en-GB" sz="3600" b="1" dirty="0">
                <a:latin typeface="Ubuntu" panose="020B0504030602030204" pitchFamily="34" charset="0"/>
              </a:rPr>
              <a:t>Beware of Victim Blaming</a:t>
            </a:r>
            <a:r>
              <a:rPr lang="en-US" sz="3600" b="1" cap="none" dirty="0">
                <a:solidFill>
                  <a:schemeClr val="accent3"/>
                </a:solidFill>
                <a:latin typeface="Ubuntu" panose="020B0504030602030204" pitchFamily="34" charset="0"/>
              </a:rPr>
              <a:t> </a:t>
            </a:r>
          </a:p>
        </p:txBody>
      </p:sp>
      <p:sp>
        <p:nvSpPr>
          <p:cNvPr id="12" name="Text Placeholder 11"/>
          <p:cNvSpPr>
            <a:spLocks noGrp="1"/>
          </p:cNvSpPr>
          <p:nvPr>
            <p:ph type="body" sz="half" idx="2"/>
          </p:nvPr>
        </p:nvSpPr>
        <p:spPr>
          <a:xfrm>
            <a:off x="383458" y="1047788"/>
            <a:ext cx="5029199" cy="4889874"/>
          </a:xfrm>
        </p:spPr>
        <p:txBody>
          <a:bodyPr>
            <a:normAutofit/>
          </a:bodyPr>
          <a:lstStyle/>
          <a:p>
            <a:pPr marL="285750" indent="-285750">
              <a:buFont typeface="Arial" panose="020B0604020202020204" pitchFamily="34" charset="0"/>
              <a:buChar char="•"/>
            </a:pPr>
            <a:r>
              <a:rPr lang="en-US" sz="1900" dirty="0">
                <a:latin typeface="Ubuntu" panose="020B0504030602030204" pitchFamily="34" charset="0"/>
              </a:rPr>
              <a:t>Victim blaming is when the </a:t>
            </a:r>
            <a:r>
              <a:rPr lang="en-US" sz="1900" b="1" dirty="0">
                <a:solidFill>
                  <a:srgbClr val="7030A0"/>
                </a:solidFill>
                <a:latin typeface="Ubuntu" panose="020B0504030602030204" pitchFamily="34" charset="0"/>
              </a:rPr>
              <a:t>victim</a:t>
            </a:r>
            <a:r>
              <a:rPr lang="en-US" sz="1900" dirty="0">
                <a:solidFill>
                  <a:schemeClr val="accent3"/>
                </a:solidFill>
                <a:latin typeface="Ubuntu" panose="020B0504030602030204" pitchFamily="34" charset="0"/>
              </a:rPr>
              <a:t> </a:t>
            </a:r>
            <a:r>
              <a:rPr lang="en-US" sz="1900" dirty="0">
                <a:latin typeface="Ubuntu" panose="020B0504030602030204" pitchFamily="34" charset="0"/>
              </a:rPr>
              <a:t>of a crime or harmful event </a:t>
            </a:r>
            <a:r>
              <a:rPr lang="en-US" sz="1900" b="1" dirty="0">
                <a:solidFill>
                  <a:srgbClr val="7030A0"/>
                </a:solidFill>
                <a:latin typeface="Ubuntu" panose="020B0504030602030204" pitchFamily="34" charset="0"/>
              </a:rPr>
              <a:t>is held </a:t>
            </a:r>
            <a:r>
              <a:rPr lang="en-US" sz="1900" dirty="0">
                <a:latin typeface="Ubuntu" panose="020B0504030602030204" pitchFamily="34" charset="0"/>
              </a:rPr>
              <a:t>partially or entirely </a:t>
            </a:r>
            <a:r>
              <a:rPr lang="en-US" sz="1900" b="1" dirty="0">
                <a:solidFill>
                  <a:srgbClr val="7030A0"/>
                </a:solidFill>
                <a:latin typeface="Ubuntu" panose="020B0504030602030204" pitchFamily="34" charset="0"/>
              </a:rPr>
              <a:t>responsible</a:t>
            </a:r>
            <a:r>
              <a:rPr lang="en-US" sz="1900" dirty="0">
                <a:latin typeface="Ubuntu" panose="020B0504030602030204" pitchFamily="34" charset="0"/>
              </a:rPr>
              <a:t> for what happened to them. </a:t>
            </a:r>
          </a:p>
          <a:p>
            <a:pPr marL="285750" indent="-285750">
              <a:buFont typeface="Arial" panose="020B0604020202020204" pitchFamily="34" charset="0"/>
              <a:buChar char="•"/>
            </a:pPr>
            <a:r>
              <a:rPr lang="en-US" sz="1900" dirty="0">
                <a:latin typeface="Ubuntu" panose="020B0504030602030204" pitchFamily="34" charset="0"/>
              </a:rPr>
              <a:t>It can manifest itself in many ways, some more subtle than others. </a:t>
            </a:r>
          </a:p>
          <a:p>
            <a:pPr marL="285750" indent="-285750">
              <a:buFont typeface="Arial" panose="020B0604020202020204" pitchFamily="34" charset="0"/>
              <a:buChar char="•"/>
            </a:pPr>
            <a:r>
              <a:rPr lang="en-US" sz="1900" dirty="0">
                <a:latin typeface="Ubuntu" panose="020B0504030602030204" pitchFamily="34" charset="0"/>
              </a:rPr>
              <a:t>This can take many forms in DA cases, such as suggesting that the victim “asked for it” or “liked it” or was “too weak” or “didn’t ask for help.”</a:t>
            </a:r>
          </a:p>
          <a:p>
            <a:pPr marL="285750" indent="-285750">
              <a:buFont typeface="Arial" panose="020B0604020202020204" pitchFamily="34" charset="0"/>
              <a:buChar char="•"/>
            </a:pPr>
            <a:r>
              <a:rPr lang="en-US" sz="1900" dirty="0">
                <a:latin typeface="Ubuntu" panose="020B0504030602030204" pitchFamily="34" charset="0"/>
              </a:rPr>
              <a:t>Remember the victim already feels to blame for what has happened.</a:t>
            </a:r>
          </a:p>
          <a:p>
            <a:pPr marL="285750" indent="-285750">
              <a:buFont typeface="Arial" panose="020B0604020202020204" pitchFamily="34" charset="0"/>
              <a:buChar char="•"/>
            </a:pPr>
            <a:r>
              <a:rPr lang="en-US" sz="1900" b="1" dirty="0">
                <a:solidFill>
                  <a:srgbClr val="7030A0"/>
                </a:solidFill>
                <a:latin typeface="Ubuntu" panose="020B0504030602030204" pitchFamily="34" charset="0"/>
              </a:rPr>
              <a:t>Our language is important!</a:t>
            </a:r>
          </a:p>
          <a:p>
            <a:pPr marL="285750" indent="-285750">
              <a:buFont typeface="Arial" panose="020B0604020202020204" pitchFamily="34" charset="0"/>
              <a:buChar char="•"/>
            </a:pPr>
            <a:r>
              <a:rPr lang="en-US" sz="1900" dirty="0">
                <a:solidFill>
                  <a:schemeClr val="tx1"/>
                </a:solidFill>
                <a:latin typeface="Ubuntu" panose="020B0504030602030204" pitchFamily="34" charset="0"/>
              </a:rPr>
              <a:t>Here’s a few to watch out for…</a:t>
            </a:r>
          </a:p>
          <a:p>
            <a:pPr marL="285750" indent="-285750">
              <a:buFont typeface="Arial" panose="020B0604020202020204" pitchFamily="34" charset="0"/>
              <a:buChar char="•"/>
            </a:pPr>
            <a:endParaRPr lang="en-GB" sz="2000" dirty="0">
              <a:latin typeface="Ubuntu" panose="020B0504030602030204" pitchFamily="34" charset="0"/>
            </a:endParaRPr>
          </a:p>
        </p:txBody>
      </p:sp>
      <p:grpSp>
        <p:nvGrpSpPr>
          <p:cNvPr id="16" name="Group 15"/>
          <p:cNvGrpSpPr/>
          <p:nvPr/>
        </p:nvGrpSpPr>
        <p:grpSpPr>
          <a:xfrm>
            <a:off x="5412658" y="471947"/>
            <a:ext cx="6450532" cy="5323979"/>
            <a:chOff x="4662339" y="178069"/>
            <a:chExt cx="7171354" cy="6075058"/>
          </a:xfrm>
        </p:grpSpPr>
        <p:sp>
          <p:nvSpPr>
            <p:cNvPr id="3" name="Oval Callout 2"/>
            <p:cNvSpPr/>
            <p:nvPr/>
          </p:nvSpPr>
          <p:spPr>
            <a:xfrm>
              <a:off x="9172708" y="819944"/>
              <a:ext cx="2552700" cy="1754728"/>
            </a:xfrm>
            <a:prstGeom prst="wedgeEllipseCallout">
              <a:avLst>
                <a:gd name="adj1" fmla="val -40983"/>
                <a:gd name="adj2" fmla="val 1178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They have mental health issues!</a:t>
              </a:r>
            </a:p>
          </p:txBody>
        </p:sp>
        <p:sp>
          <p:nvSpPr>
            <p:cNvPr id="5" name="Oval Callout 4"/>
            <p:cNvSpPr/>
            <p:nvPr/>
          </p:nvSpPr>
          <p:spPr>
            <a:xfrm>
              <a:off x="4662339" y="1396001"/>
              <a:ext cx="2392995" cy="1765300"/>
            </a:xfrm>
            <a:prstGeom prst="wedgeEllipseCallout">
              <a:avLst>
                <a:gd name="adj1" fmla="val 28524"/>
                <a:gd name="adj2" fmla="val 124011"/>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He is such a nice family man…</a:t>
              </a:r>
            </a:p>
          </p:txBody>
        </p:sp>
        <p:sp>
          <p:nvSpPr>
            <p:cNvPr id="6" name="Oval Callout 5"/>
            <p:cNvSpPr/>
            <p:nvPr/>
          </p:nvSpPr>
          <p:spPr>
            <a:xfrm>
              <a:off x="9172708" y="3578982"/>
              <a:ext cx="2660985" cy="1676400"/>
            </a:xfrm>
            <a:prstGeom prst="wedgeEllipseCallout">
              <a:avLst>
                <a:gd name="adj1" fmla="val -70358"/>
                <a:gd name="adj2" fmla="val 95664"/>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They must have done something to provoke it..</a:t>
              </a:r>
            </a:p>
          </p:txBody>
        </p:sp>
        <p:sp>
          <p:nvSpPr>
            <p:cNvPr id="7" name="Oval Callout 6"/>
            <p:cNvSpPr/>
            <p:nvPr/>
          </p:nvSpPr>
          <p:spPr>
            <a:xfrm>
              <a:off x="4850111" y="4650320"/>
              <a:ext cx="2915604" cy="1602807"/>
            </a:xfrm>
            <a:prstGeom prst="wedgeEllipseCallout">
              <a:avLst>
                <a:gd name="adj1" fmla="val 80441"/>
                <a:gd name="adj2" fmla="val 60123"/>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solidFill>
                    <a:schemeClr val="bg1"/>
                  </a:solidFill>
                </a:rPr>
                <a:t>She isn’t protecting her children…</a:t>
              </a:r>
            </a:p>
          </p:txBody>
        </p:sp>
        <p:sp>
          <p:nvSpPr>
            <p:cNvPr id="8" name="Oval Callout 7"/>
            <p:cNvSpPr/>
            <p:nvPr/>
          </p:nvSpPr>
          <p:spPr>
            <a:xfrm>
              <a:off x="6627986" y="2852133"/>
              <a:ext cx="2544722" cy="1745958"/>
            </a:xfrm>
            <a:prstGeom prst="wedgeEllipseCallout">
              <a:avLst>
                <a:gd name="adj1" fmla="val 19592"/>
                <a:gd name="adj2" fmla="val 130148"/>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You made me do it!</a:t>
              </a:r>
            </a:p>
          </p:txBody>
        </p:sp>
        <p:sp>
          <p:nvSpPr>
            <p:cNvPr id="15" name="Oval Callout 14"/>
            <p:cNvSpPr/>
            <p:nvPr/>
          </p:nvSpPr>
          <p:spPr>
            <a:xfrm>
              <a:off x="6779713" y="178069"/>
              <a:ext cx="2392995" cy="1765300"/>
            </a:xfrm>
            <a:prstGeom prst="wedgeEllipseCallout">
              <a:avLst>
                <a:gd name="adj1" fmla="val 53202"/>
                <a:gd name="adj2" fmla="val 130486"/>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Why doesn’t she just leave?</a:t>
              </a:r>
            </a:p>
          </p:txBody>
        </p:sp>
      </p:grpSp>
      <p:sp>
        <p:nvSpPr>
          <p:cNvPr id="17" name="Rectangle 16"/>
          <p:cNvSpPr/>
          <p:nvPr/>
        </p:nvSpPr>
        <p:spPr>
          <a:xfrm>
            <a:off x="306484" y="6082274"/>
            <a:ext cx="11315653" cy="338554"/>
          </a:xfrm>
          <a:prstGeom prst="rect">
            <a:avLst/>
          </a:prstGeom>
        </p:spPr>
        <p:txBody>
          <a:bodyPr wrap="square">
            <a:spAutoFit/>
          </a:bodyPr>
          <a:lstStyle/>
          <a:p>
            <a:pPr marL="285750" indent="-285750">
              <a:buFont typeface="Arial" panose="020B0604020202020204" pitchFamily="34" charset="0"/>
              <a:buChar char="•"/>
            </a:pPr>
            <a:r>
              <a:rPr lang="en-US" sz="1600" dirty="0">
                <a:hlinkClick r:id="rId3"/>
              </a:rPr>
              <a:t>www.partnersforpeaceme.org/helping-survivors-can-be-as-simple-as-changing-the-way-we-speak</a:t>
            </a:r>
            <a:endParaRPr lang="en-US" sz="1600" dirty="0"/>
          </a:p>
        </p:txBody>
      </p:sp>
      <p:sp>
        <p:nvSpPr>
          <p:cNvPr id="18" name="Oval Callout 17"/>
          <p:cNvSpPr/>
          <p:nvPr/>
        </p:nvSpPr>
        <p:spPr>
          <a:xfrm>
            <a:off x="5728092" y="471947"/>
            <a:ext cx="5894045" cy="5323979"/>
          </a:xfrm>
          <a:prstGeom prst="wedgeEllipseCallout">
            <a:avLst>
              <a:gd name="adj1" fmla="val -59062"/>
              <a:gd name="adj2" fmla="val 47336"/>
            </a:avLst>
          </a:prstGeom>
          <a:solidFill>
            <a:srgbClr val="5E21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bg1"/>
                </a:solidFill>
              </a:rPr>
              <a:t>Why does the abuser believe they have the right to control and intimidate their partner?</a:t>
            </a:r>
          </a:p>
        </p:txBody>
      </p:sp>
    </p:spTree>
    <p:extLst>
      <p:ext uri="{BB962C8B-B14F-4D97-AF65-F5344CB8AC3E}">
        <p14:creationId xmlns:p14="http://schemas.microsoft.com/office/powerpoint/2010/main" val="263620526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500"/>
                                  </p:stCondLst>
                                  <p:childTnLst>
                                    <p:set>
                                      <p:cBhvr>
                                        <p:cTn id="6" dur="1" fill="hold">
                                          <p:stCondLst>
                                            <p:cond delay="9"/>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8"/>
                                        </p:tgtEl>
                                        <p:attrNameLst>
                                          <p:attrName>style.visibility</p:attrName>
                                        </p:attrNameLst>
                                      </p:cBhvr>
                                      <p:to>
                                        <p:strVal val="visible"/>
                                      </p:to>
                                    </p:set>
                                    <p:animEffect transition="in" filter="wipe(down)">
                                      <p:cBhvr>
                                        <p:cTn id="11" dur="5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8871" y="745066"/>
            <a:ext cx="7695777" cy="4978399"/>
          </a:xfrm>
          <a:noFill/>
        </p:spPr>
        <p:txBody>
          <a:bodyPr>
            <a:normAutofit/>
          </a:bodyPr>
          <a:lstStyle/>
          <a:p>
            <a:r>
              <a:rPr lang="en-GB" sz="1900" dirty="0">
                <a:latin typeface="Ubuntu" panose="020B0504030602030204" pitchFamily="34" charset="0"/>
              </a:rPr>
              <a:t>Latest figures suggest that around </a:t>
            </a:r>
            <a:r>
              <a:rPr lang="en-GB" sz="1900" b="1" dirty="0">
                <a:solidFill>
                  <a:schemeClr val="accent2"/>
                </a:solidFill>
                <a:latin typeface="Ubuntu" panose="020B0504030602030204" pitchFamily="34" charset="0"/>
              </a:rPr>
              <a:t>30% </a:t>
            </a:r>
            <a:r>
              <a:rPr lang="en-GB" sz="1900" dirty="0">
                <a:latin typeface="Ubuntu" panose="020B0504030602030204" pitchFamily="34" charset="0"/>
              </a:rPr>
              <a:t>of</a:t>
            </a:r>
            <a:r>
              <a:rPr lang="en-GB" sz="1900" b="1" dirty="0">
                <a:solidFill>
                  <a:schemeClr val="accent2"/>
                </a:solidFill>
                <a:latin typeface="Ubuntu" panose="020B0504030602030204" pitchFamily="34" charset="0"/>
              </a:rPr>
              <a:t> </a:t>
            </a:r>
            <a:r>
              <a:rPr lang="en-GB" sz="1900" dirty="0">
                <a:latin typeface="Ubuntu" panose="020B0504030602030204" pitchFamily="34" charset="0"/>
              </a:rPr>
              <a:t>women and </a:t>
            </a:r>
            <a:r>
              <a:rPr lang="en-GB" sz="1900" b="1" dirty="0">
                <a:solidFill>
                  <a:schemeClr val="accent2"/>
                </a:solidFill>
                <a:latin typeface="Ubuntu" panose="020B0504030602030204" pitchFamily="34" charset="0"/>
              </a:rPr>
              <a:t>22% </a:t>
            </a:r>
            <a:r>
              <a:rPr lang="en-GB" sz="1900" dirty="0">
                <a:latin typeface="Ubuntu" panose="020B0504030602030204" pitchFamily="34" charset="0"/>
              </a:rPr>
              <a:t>of men will be affected by DA at some stage in their lifetime.</a:t>
            </a:r>
          </a:p>
          <a:p>
            <a:r>
              <a:rPr lang="en-GB" sz="1900" dirty="0">
                <a:latin typeface="Ubuntu" panose="020B0504030602030204" pitchFamily="34" charset="0"/>
              </a:rPr>
              <a:t>Estimates suggest that </a:t>
            </a:r>
            <a:r>
              <a:rPr lang="en-GB" sz="1900" b="1" dirty="0">
                <a:solidFill>
                  <a:schemeClr val="accent2"/>
                </a:solidFill>
                <a:latin typeface="Ubuntu" panose="020B0504030602030204" pitchFamily="34" charset="0"/>
              </a:rPr>
              <a:t>1 in 5 </a:t>
            </a:r>
            <a:r>
              <a:rPr lang="en-GB" sz="1900" dirty="0">
                <a:latin typeface="Ubuntu" panose="020B0504030602030204" pitchFamily="34" charset="0"/>
              </a:rPr>
              <a:t>children &amp; young people experience domestic abuse.</a:t>
            </a:r>
          </a:p>
          <a:p>
            <a:r>
              <a:rPr lang="en-GB" sz="1900" dirty="0">
                <a:latin typeface="Ubuntu" panose="020B0504030602030204" pitchFamily="34" charset="0"/>
              </a:rPr>
              <a:t>You will </a:t>
            </a:r>
            <a:r>
              <a:rPr lang="en-GB" sz="1900" b="1" dirty="0">
                <a:solidFill>
                  <a:schemeClr val="accent2"/>
                </a:solidFill>
                <a:latin typeface="Ubuntu" panose="020B0504030602030204" pitchFamily="34" charset="0"/>
              </a:rPr>
              <a:t>all know </a:t>
            </a:r>
            <a:r>
              <a:rPr lang="en-GB" sz="1900" dirty="0">
                <a:latin typeface="Ubuntu" panose="020B0504030602030204" pitchFamily="34" charset="0"/>
              </a:rPr>
              <a:t>someone close to you that is or has been affected.</a:t>
            </a:r>
          </a:p>
          <a:p>
            <a:r>
              <a:rPr lang="en-GB" sz="1900" dirty="0">
                <a:latin typeface="Ubuntu" panose="020B0504030602030204" pitchFamily="34" charset="0"/>
              </a:rPr>
              <a:t>There are likely to be victims, survivors and perpetrators in this session.</a:t>
            </a:r>
          </a:p>
          <a:p>
            <a:r>
              <a:rPr lang="en-GB" sz="1900" dirty="0">
                <a:latin typeface="Ubuntu" panose="020B0504030602030204" pitchFamily="34" charset="0"/>
              </a:rPr>
              <a:t>If you need a moment at any stage, then please feel free to absent yourself.</a:t>
            </a:r>
          </a:p>
          <a:p>
            <a:r>
              <a:rPr lang="en-GB" sz="1900" dirty="0">
                <a:latin typeface="Ubuntu" panose="020B0504030602030204" pitchFamily="34" charset="0"/>
              </a:rPr>
              <a:t>If any of you are experiencing DA, please consider telling someone and </a:t>
            </a:r>
            <a:r>
              <a:rPr lang="en-GB" sz="1900" b="1" dirty="0">
                <a:solidFill>
                  <a:schemeClr val="accent2"/>
                </a:solidFill>
                <a:latin typeface="Ubuntu" panose="020B0504030602030204" pitchFamily="34" charset="0"/>
              </a:rPr>
              <a:t>getting help </a:t>
            </a:r>
            <a:r>
              <a:rPr lang="en-GB" sz="1900" dirty="0">
                <a:latin typeface="Ubuntu" panose="020B0504030602030204" pitchFamily="34" charset="0"/>
              </a:rPr>
              <a:t>if you haven’t already done so.</a:t>
            </a:r>
          </a:p>
          <a:p>
            <a:r>
              <a:rPr lang="en-GB" sz="1900" dirty="0">
                <a:latin typeface="Ubuntu" panose="020B0504030602030204" pitchFamily="34" charset="0"/>
              </a:rPr>
              <a:t>Please try to give yourself a break following this day of activity. Self-care is important! You are important!</a:t>
            </a:r>
          </a:p>
          <a:p>
            <a:endParaRPr lang="en-GB" dirty="0">
              <a:latin typeface="Ubuntu" panose="020B0504030602030204" pitchFamily="34" charset="0"/>
            </a:endParaRPr>
          </a:p>
          <a:p>
            <a:endParaRPr lang="en-GB" dirty="0">
              <a:latin typeface="Ubuntu" panose="020B0504030602030204" pitchFamily="34" charset="0"/>
            </a:endParaRPr>
          </a:p>
          <a:p>
            <a:endParaRPr lang="en-GB" dirty="0">
              <a:latin typeface="Ubuntu" panose="020B0504030602030204" pitchFamily="34" charset="0"/>
            </a:endParaRPr>
          </a:p>
          <a:p>
            <a:pPr marL="0" indent="0">
              <a:buNone/>
            </a:pPr>
            <a:endParaRPr lang="en-GB" dirty="0">
              <a:latin typeface="Ubuntu" panose="020B0504030602030204" pitchFamily="34" charset="0"/>
            </a:endParaRPr>
          </a:p>
        </p:txBody>
      </p:sp>
      <p:sp>
        <p:nvSpPr>
          <p:cNvPr id="3" name="TextBox 2"/>
          <p:cNvSpPr txBox="1"/>
          <p:nvPr/>
        </p:nvSpPr>
        <p:spPr>
          <a:xfrm>
            <a:off x="458872" y="5943600"/>
            <a:ext cx="7257161" cy="523220"/>
          </a:xfrm>
          <a:prstGeom prst="rect">
            <a:avLst/>
          </a:prstGeom>
          <a:noFill/>
        </p:spPr>
        <p:txBody>
          <a:bodyPr wrap="square" rtlCol="0">
            <a:spAutoFit/>
          </a:bodyPr>
          <a:lstStyle/>
          <a:p>
            <a:r>
              <a:rPr lang="en-US" sz="1400" dirty="0"/>
              <a:t>https://www.ons.gov.uk/peoplepopulationandcommunity/crimeandjustice/articles/redevelopmentofdomesticabusestatistics/researchupdatemay2025</a:t>
            </a:r>
          </a:p>
        </p:txBody>
      </p:sp>
      <p:sp>
        <p:nvSpPr>
          <p:cNvPr id="11" name="Title 1">
            <a:extLst>
              <a:ext uri="{FF2B5EF4-FFF2-40B4-BE49-F238E27FC236}">
                <a16:creationId xmlns:a16="http://schemas.microsoft.com/office/drawing/2014/main" id="{D8808C0F-80AB-E841-9870-B7661991E509}"/>
              </a:ext>
            </a:extLst>
          </p:cNvPr>
          <p:cNvSpPr txBox="1">
            <a:spLocks/>
          </p:cNvSpPr>
          <p:nvPr/>
        </p:nvSpPr>
        <p:spPr>
          <a:xfrm>
            <a:off x="8348133" y="1310259"/>
            <a:ext cx="2630161" cy="396974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4000" b="1" dirty="0">
                <a:solidFill>
                  <a:schemeClr val="accent5">
                    <a:lumMod val="50000"/>
                  </a:schemeClr>
                </a:solidFill>
                <a:latin typeface="Ubuntu" panose="020B0504030602030204" pitchFamily="34" charset="0"/>
              </a:rPr>
              <a:t>Self care &amp; a health warning</a:t>
            </a:r>
            <a:endParaRPr lang="en-US" sz="4000" b="1" dirty="0">
              <a:solidFill>
                <a:schemeClr val="accent5">
                  <a:lumMod val="50000"/>
                </a:schemeClr>
              </a:solidFill>
              <a:latin typeface="Ubuntu" panose="020B0504030602030204" pitchFamily="34" charset="0"/>
              <a:cs typeface="Calibri Light"/>
            </a:endParaRPr>
          </a:p>
        </p:txBody>
      </p:sp>
    </p:spTree>
    <p:extLst>
      <p:ext uri="{BB962C8B-B14F-4D97-AF65-F5344CB8AC3E}">
        <p14:creationId xmlns:p14="http://schemas.microsoft.com/office/powerpoint/2010/main" val="35123834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showMasterPhAnim="0">
  <p:cSld>
    <p:bg>
      <p:bgPr>
        <a:solidFill>
          <a:schemeClr val="bg1"/>
        </a:solidFill>
        <a:effectLst/>
      </p:bgPr>
    </p:bg>
    <p:spTree>
      <p:nvGrpSpPr>
        <p:cNvPr id="1" name=""/>
        <p:cNvGrpSpPr/>
        <p:nvPr/>
      </p:nvGrpSpPr>
      <p:grpSpPr>
        <a:xfrm>
          <a:off x="0" y="0"/>
          <a:ext cx="0" cy="0"/>
          <a:chOff x="0" y="0"/>
          <a:chExt cx="0" cy="0"/>
        </a:xfrm>
      </p:grpSpPr>
      <p:grpSp>
        <p:nvGrpSpPr>
          <p:cNvPr id="11272" name="Group 11271">
            <a:extLst>
              <a:ext uri="{FF2B5EF4-FFF2-40B4-BE49-F238E27FC236}">
                <a16:creationId xmlns:a16="http://schemas.microsoft.com/office/drawing/2014/main" id="{36D178FC-1907-4922-AA30-719402FAA72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273" name="Straight Connector 11272">
              <a:extLst>
                <a:ext uri="{FF2B5EF4-FFF2-40B4-BE49-F238E27FC236}">
                  <a16:creationId xmlns:a16="http://schemas.microsoft.com/office/drawing/2014/main" id="{23AF21C3-8DE4-4D87-A64D-77F6487C4E93}"/>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11274" name="Straight Connector 11273">
              <a:extLst>
                <a:ext uri="{FF2B5EF4-FFF2-40B4-BE49-F238E27FC236}">
                  <a16:creationId xmlns:a16="http://schemas.microsoft.com/office/drawing/2014/main" id="{1DE3EF6D-1F38-4115-93BC-77BD2FB8559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11275" name="Rectangle 23">
              <a:extLst>
                <a:ext uri="{FF2B5EF4-FFF2-40B4-BE49-F238E27FC236}">
                  <a16:creationId xmlns:a16="http://schemas.microsoft.com/office/drawing/2014/main" id="{E31C83A5-88AF-48BE-BF18-BCD441B269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76" name="Rectangle 25">
              <a:extLst>
                <a:ext uri="{FF2B5EF4-FFF2-40B4-BE49-F238E27FC236}">
                  <a16:creationId xmlns:a16="http://schemas.microsoft.com/office/drawing/2014/main" id="{1A69C88A-5BA9-4172-98C1-120F32212A6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77" name="Isosceles Triangle 11276">
              <a:extLst>
                <a:ext uri="{FF2B5EF4-FFF2-40B4-BE49-F238E27FC236}">
                  <a16:creationId xmlns:a16="http://schemas.microsoft.com/office/drawing/2014/main" id="{3D58E1DE-DB6B-4772-A7B1-DF94F77FBD1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78" name="Rectangle 27">
              <a:extLst>
                <a:ext uri="{FF2B5EF4-FFF2-40B4-BE49-F238E27FC236}">
                  <a16:creationId xmlns:a16="http://schemas.microsoft.com/office/drawing/2014/main" id="{A73CFB7E-FE1B-4EBB-8A51-C929F2DC95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79" name="Rectangle 28">
              <a:extLst>
                <a:ext uri="{FF2B5EF4-FFF2-40B4-BE49-F238E27FC236}">
                  <a16:creationId xmlns:a16="http://schemas.microsoft.com/office/drawing/2014/main" id="{B4B826B7-E4AC-4476-96C5-576DABA6C1D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80" name="Rectangle 29">
              <a:extLst>
                <a:ext uri="{FF2B5EF4-FFF2-40B4-BE49-F238E27FC236}">
                  <a16:creationId xmlns:a16="http://schemas.microsoft.com/office/drawing/2014/main" id="{79460421-E5A9-435C-B0BC-78F6A3B5ADC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81" name="Isosceles Triangle 11280">
              <a:extLst>
                <a:ext uri="{FF2B5EF4-FFF2-40B4-BE49-F238E27FC236}">
                  <a16:creationId xmlns:a16="http://schemas.microsoft.com/office/drawing/2014/main" id="{D3A4D7F7-A7D4-40B0-A8BA-E4550E963A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82" name="Isosceles Triangle 11281">
              <a:extLst>
                <a:ext uri="{FF2B5EF4-FFF2-40B4-BE49-F238E27FC236}">
                  <a16:creationId xmlns:a16="http://schemas.microsoft.com/office/drawing/2014/main" id="{22B007C3-7AE4-431E-A807-3D51DE7DED6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sp useBgFill="1">
        <p:nvSpPr>
          <p:cNvPr id="11284" name="Rectangle 11283">
            <a:extLst>
              <a:ext uri="{FF2B5EF4-FFF2-40B4-BE49-F238E27FC236}">
                <a16:creationId xmlns:a16="http://schemas.microsoft.com/office/drawing/2014/main" id="{4D7B8F8F-4528-4480-AFA3-A006195F5A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67" name="Rectangle 2"/>
          <p:cNvSpPr>
            <a:spLocks noGrp="1" noChangeArrowheads="1"/>
          </p:cNvSpPr>
          <p:nvPr>
            <p:ph type="title" idx="4294967295"/>
          </p:nvPr>
        </p:nvSpPr>
        <p:spPr>
          <a:xfrm>
            <a:off x="982260" y="181538"/>
            <a:ext cx="10197494" cy="1099457"/>
          </a:xfrm>
        </p:spPr>
        <p:txBody>
          <a:bodyPr vert="horz" lIns="91440" tIns="45720" rIns="91440" bIns="45720" rtlCol="0" anchor="t">
            <a:normAutofit/>
          </a:bodyPr>
          <a:lstStyle/>
          <a:p>
            <a:r>
              <a:rPr lang="en-US" altLang="en-US" cap="none" dirty="0"/>
              <a:t>DA Referral Pathway</a:t>
            </a:r>
          </a:p>
        </p:txBody>
      </p:sp>
      <p:sp>
        <p:nvSpPr>
          <p:cNvPr id="11286" name="Isosceles Triangle 11285">
            <a:extLst>
              <a:ext uri="{FF2B5EF4-FFF2-40B4-BE49-F238E27FC236}">
                <a16:creationId xmlns:a16="http://schemas.microsoft.com/office/drawing/2014/main" id="{4F8B2185-AE38-43EA-9FA9-E5378AD730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1288" name="Isosceles Triangle 11287">
            <a:extLst>
              <a:ext uri="{FF2B5EF4-FFF2-40B4-BE49-F238E27FC236}">
                <a16:creationId xmlns:a16="http://schemas.microsoft.com/office/drawing/2014/main" id="{0D36BD5A-BF22-48CD-8A55-28B19177CE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grpSp>
        <p:nvGrpSpPr>
          <p:cNvPr id="2" name="Group 1"/>
          <p:cNvGrpSpPr/>
          <p:nvPr/>
        </p:nvGrpSpPr>
        <p:grpSpPr>
          <a:xfrm>
            <a:off x="982260" y="504027"/>
            <a:ext cx="10550848" cy="6172435"/>
            <a:chOff x="1348039" y="561405"/>
            <a:chExt cx="8705691" cy="6311207"/>
          </a:xfrm>
        </p:grpSpPr>
        <p:sp>
          <p:nvSpPr>
            <p:cNvPr id="4" name="Pentagon 3"/>
            <p:cNvSpPr/>
            <p:nvPr/>
          </p:nvSpPr>
          <p:spPr>
            <a:xfrm>
              <a:off x="1348039" y="2061670"/>
              <a:ext cx="1649782" cy="3448416"/>
            </a:xfrm>
            <a:prstGeom prst="homePlate">
              <a:avLst>
                <a:gd name="adj" fmla="val 34871"/>
              </a:avLst>
            </a:prstGeom>
            <a:solidFill>
              <a:schemeClr val="tx2"/>
            </a:solidFill>
          </p:spPr>
          <p:style>
            <a:lnRef idx="3">
              <a:schemeClr val="lt1">
                <a:hueOff val="0"/>
                <a:satOff val="0"/>
                <a:lumOff val="0"/>
                <a:alphaOff val="0"/>
              </a:schemeClr>
            </a:lnRef>
            <a:fillRef idx="1">
              <a:schemeClr val="accent2">
                <a:hueOff val="0"/>
                <a:satOff val="0"/>
                <a:lumOff val="0"/>
                <a:alphaOff val="0"/>
              </a:schemeClr>
            </a:fillRef>
            <a:effectRef idx="1">
              <a:schemeClr val="accent2">
                <a:hueOff val="0"/>
                <a:satOff val="0"/>
                <a:lumOff val="0"/>
                <a:alphaOff val="0"/>
              </a:schemeClr>
            </a:effectRef>
            <a:fontRef idx="minor">
              <a:schemeClr val="lt1"/>
            </a:fontRef>
          </p:style>
          <p:txBody>
            <a:bodyPr spcFirstLastPara="0" vert="horz" wrap="square" lIns="38090" tIns="38090" rIns="38090" bIns="38090" numCol="1" spcCol="1270" anchor="ctr" anchorCtr="0">
              <a:noAutofit/>
            </a:bodyPr>
            <a:lstStyle/>
            <a:p>
              <a:pPr defTabSz="504063">
                <a:lnSpc>
                  <a:spcPct val="90000"/>
                </a:lnSpc>
                <a:spcBef>
                  <a:spcPct val="0"/>
                </a:spcBef>
                <a:spcAft>
                  <a:spcPct val="35000"/>
                </a:spcAft>
              </a:pPr>
              <a:r>
                <a:rPr lang="en-GB" sz="2400" kern="1200" dirty="0">
                  <a:solidFill>
                    <a:schemeClr val="bg1"/>
                  </a:solidFill>
                  <a:latin typeface="+mn-lt"/>
                  <a:ea typeface="+mn-ea"/>
                  <a:cs typeface="Arial" panose="020B0604020202020204" pitchFamily="34" charset="0"/>
                </a:rPr>
                <a:t>Disclosure of abuse &amp; Risk Assessment  completed 	</a:t>
              </a:r>
              <a:endParaRPr lang="en-GB" sz="3200" dirty="0">
                <a:solidFill>
                  <a:schemeClr val="bg1"/>
                </a:solidFill>
                <a:cs typeface="Arial" panose="020B0604020202020204" pitchFamily="34" charset="0"/>
              </a:endParaRPr>
            </a:p>
          </p:txBody>
        </p:sp>
        <p:sp>
          <p:nvSpPr>
            <p:cNvPr id="9" name="Freeform 8"/>
            <p:cNvSpPr/>
            <p:nvPr/>
          </p:nvSpPr>
          <p:spPr>
            <a:xfrm>
              <a:off x="6223407" y="561405"/>
              <a:ext cx="3778306" cy="2120690"/>
            </a:xfrm>
            <a:custGeom>
              <a:avLst/>
              <a:gdLst>
                <a:gd name="connsiteX0" fmla="*/ 0 w 2743322"/>
                <a:gd name="connsiteY0" fmla="*/ 162922 h 1629217"/>
                <a:gd name="connsiteX1" fmla="*/ 162922 w 2743322"/>
                <a:gd name="connsiteY1" fmla="*/ 0 h 1629217"/>
                <a:gd name="connsiteX2" fmla="*/ 2580400 w 2743322"/>
                <a:gd name="connsiteY2" fmla="*/ 0 h 1629217"/>
                <a:gd name="connsiteX3" fmla="*/ 2743322 w 2743322"/>
                <a:gd name="connsiteY3" fmla="*/ 162922 h 1629217"/>
                <a:gd name="connsiteX4" fmla="*/ 2743322 w 2743322"/>
                <a:gd name="connsiteY4" fmla="*/ 1466295 h 1629217"/>
                <a:gd name="connsiteX5" fmla="*/ 2580400 w 2743322"/>
                <a:gd name="connsiteY5" fmla="*/ 1629217 h 1629217"/>
                <a:gd name="connsiteX6" fmla="*/ 162922 w 2743322"/>
                <a:gd name="connsiteY6" fmla="*/ 1629217 h 1629217"/>
                <a:gd name="connsiteX7" fmla="*/ 0 w 2743322"/>
                <a:gd name="connsiteY7" fmla="*/ 1466295 h 1629217"/>
                <a:gd name="connsiteX8" fmla="*/ 0 w 2743322"/>
                <a:gd name="connsiteY8" fmla="*/ 162922 h 16292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322" h="1629217">
                  <a:moveTo>
                    <a:pt x="0" y="162922"/>
                  </a:moveTo>
                  <a:cubicBezTo>
                    <a:pt x="0" y="72943"/>
                    <a:pt x="72943" y="0"/>
                    <a:pt x="162922" y="0"/>
                  </a:cubicBezTo>
                  <a:lnTo>
                    <a:pt x="2580400" y="0"/>
                  </a:lnTo>
                  <a:cubicBezTo>
                    <a:pt x="2670379" y="0"/>
                    <a:pt x="2743322" y="72943"/>
                    <a:pt x="2743322" y="162922"/>
                  </a:cubicBezTo>
                  <a:lnTo>
                    <a:pt x="2743322" y="1466295"/>
                  </a:lnTo>
                  <a:cubicBezTo>
                    <a:pt x="2743322" y="1556274"/>
                    <a:pt x="2670379" y="1629217"/>
                    <a:pt x="2580400" y="1629217"/>
                  </a:cubicBezTo>
                  <a:lnTo>
                    <a:pt x="162922" y="1629217"/>
                  </a:lnTo>
                  <a:cubicBezTo>
                    <a:pt x="72943" y="1629217"/>
                    <a:pt x="0" y="1556274"/>
                    <a:pt x="0" y="1466295"/>
                  </a:cubicBezTo>
                  <a:lnTo>
                    <a:pt x="0" y="162922"/>
                  </a:lnTo>
                  <a:close/>
                </a:path>
              </a:pathLst>
            </a:custGeom>
            <a:solidFill>
              <a:srgbClr val="00B050"/>
            </a:solidFill>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41504" tIns="41504" rIns="41504" bIns="41504" numCol="1" spcCol="1270" anchor="ctr" anchorCtr="0">
              <a:noAutofit/>
            </a:bodyPr>
            <a:lstStyle/>
            <a:p>
              <a:pPr algn="ctr" defTabSz="336042">
                <a:lnSpc>
                  <a:spcPct val="90000"/>
                </a:lnSpc>
                <a:spcBef>
                  <a:spcPct val="0"/>
                </a:spcBef>
                <a:spcAft>
                  <a:spcPct val="35000"/>
                </a:spcAft>
              </a:pPr>
              <a:endParaRPr lang="en-GB" kern="1200" dirty="0">
                <a:solidFill>
                  <a:schemeClr val="bg1"/>
                </a:solidFill>
                <a:latin typeface="+mn-lt"/>
                <a:ea typeface="+mn-ea"/>
                <a:cs typeface="Arial" panose="020B0604020202020204" pitchFamily="34" charset="0"/>
              </a:endParaRPr>
            </a:p>
            <a:p>
              <a:pPr algn="ctr" defTabSz="336042">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Standard risk </a:t>
              </a:r>
            </a:p>
            <a:p>
              <a:pPr algn="ctr" defTabSz="336042">
                <a:lnSpc>
                  <a:spcPct val="90000"/>
                </a:lnSpc>
                <a:spcBef>
                  <a:spcPct val="0"/>
                </a:spcBef>
                <a:spcAft>
                  <a:spcPct val="35000"/>
                </a:spcAft>
              </a:pPr>
              <a:r>
                <a:rPr lang="en-GB" sz="1600" kern="1200" dirty="0">
                  <a:solidFill>
                    <a:schemeClr val="bg1"/>
                  </a:solidFill>
                  <a:latin typeface="+mn-lt"/>
                  <a:ea typeface="+mn-ea"/>
                  <a:cs typeface="Arial" panose="020B0604020202020204" pitchFamily="34" charset="0"/>
                </a:rPr>
                <a:t>Establish needs &amp; refer to local support services. Provide safety advice.</a:t>
              </a:r>
            </a:p>
            <a:p>
              <a:pPr algn="ctr" defTabSz="336042">
                <a:lnSpc>
                  <a:spcPct val="90000"/>
                </a:lnSpc>
                <a:spcBef>
                  <a:spcPct val="0"/>
                </a:spcBef>
                <a:spcAft>
                  <a:spcPct val="35000"/>
                </a:spcAft>
              </a:pPr>
              <a:r>
                <a:rPr lang="en-GB" sz="1600" kern="1200" dirty="0">
                  <a:solidFill>
                    <a:schemeClr val="bg1"/>
                  </a:solidFill>
                  <a:latin typeface="+mn-lt"/>
                  <a:ea typeface="+mn-ea"/>
                  <a:cs typeface="Arial" panose="020B0604020202020204" pitchFamily="34" charset="0"/>
                  <a:hlinkClick r:id="rId3">
                    <a:extLst>
                      <a:ext uri="{A12FA001-AC4F-418D-AE19-62706E023703}">
                        <ahyp:hlinkClr xmlns:ahyp="http://schemas.microsoft.com/office/drawing/2018/hyperlinkcolor" val="tx"/>
                      </a:ext>
                    </a:extLst>
                  </a:hlinkClick>
                </a:rPr>
                <a:t>www.bedsdv.org.uk</a:t>
              </a:r>
              <a:endParaRPr lang="en-GB" sz="1600" kern="1200" dirty="0">
                <a:solidFill>
                  <a:schemeClr val="bg1"/>
                </a:solidFill>
                <a:latin typeface="+mn-lt"/>
                <a:ea typeface="+mn-ea"/>
                <a:cs typeface="Arial" panose="020B0604020202020204" pitchFamily="34" charset="0"/>
              </a:endParaRPr>
            </a:p>
            <a:p>
              <a:pPr algn="ctr" defTabSz="336042">
                <a:lnSpc>
                  <a:spcPct val="90000"/>
                </a:lnSpc>
                <a:spcBef>
                  <a:spcPct val="0"/>
                </a:spcBef>
                <a:spcAft>
                  <a:spcPct val="35000"/>
                </a:spcAft>
              </a:pPr>
              <a:r>
                <a:rPr lang="en-GB" sz="1600" kern="1200" dirty="0">
                  <a:solidFill>
                    <a:schemeClr val="bg1"/>
                  </a:solidFill>
                  <a:latin typeface="+mn-lt"/>
                  <a:ea typeface="+mn-ea"/>
                  <a:cs typeface="Arial" panose="020B0604020202020204" pitchFamily="34" charset="0"/>
                </a:rPr>
                <a:t> For directory of local &amp; national services.</a:t>
              </a:r>
            </a:p>
            <a:p>
              <a:pPr algn="ctr" defTabSz="400050">
                <a:lnSpc>
                  <a:spcPct val="90000"/>
                </a:lnSpc>
                <a:spcBef>
                  <a:spcPct val="0"/>
                </a:spcBef>
                <a:spcAft>
                  <a:spcPct val="35000"/>
                </a:spcAft>
              </a:pPr>
              <a:endParaRPr lang="en-GB" sz="2000" dirty="0">
                <a:solidFill>
                  <a:schemeClr val="bg1"/>
                </a:solidFill>
                <a:cs typeface="Arial" panose="020B0604020202020204" pitchFamily="34" charset="0"/>
              </a:endParaRPr>
            </a:p>
          </p:txBody>
        </p:sp>
        <p:sp>
          <p:nvSpPr>
            <p:cNvPr id="12" name="Pentagon 11"/>
            <p:cNvSpPr/>
            <p:nvPr/>
          </p:nvSpPr>
          <p:spPr>
            <a:xfrm>
              <a:off x="3252385" y="3257703"/>
              <a:ext cx="3034245" cy="986668"/>
            </a:xfrm>
            <a:prstGeom prst="homePlate">
              <a:avLst/>
            </a:prstGeom>
            <a:solidFill>
              <a:schemeClr val="accent6"/>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spcFirstLastPara="0" vert="horz" wrap="square" lIns="22742" tIns="22742" rIns="22742" bIns="22742" numCol="1" spcCol="1270" anchor="ctr" anchorCtr="0">
              <a:noAutofit/>
            </a:bodyPr>
            <a:lstStyle/>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DASH Score 10 – 13</a:t>
              </a:r>
            </a:p>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DARA Medium</a:t>
              </a:r>
              <a:endParaRPr lang="en-GB" sz="2400" dirty="0">
                <a:solidFill>
                  <a:schemeClr val="bg1"/>
                </a:solidFill>
                <a:cs typeface="Arial" panose="020B0604020202020204" pitchFamily="34" charset="0"/>
              </a:endParaRPr>
            </a:p>
          </p:txBody>
        </p:sp>
        <p:sp>
          <p:nvSpPr>
            <p:cNvPr id="14" name="Freeform 13"/>
            <p:cNvSpPr/>
            <p:nvPr/>
          </p:nvSpPr>
          <p:spPr>
            <a:xfrm>
              <a:off x="6275424" y="2775699"/>
              <a:ext cx="3726289" cy="1882618"/>
            </a:xfrm>
            <a:custGeom>
              <a:avLst/>
              <a:gdLst>
                <a:gd name="connsiteX0" fmla="*/ 0 w 2743322"/>
                <a:gd name="connsiteY0" fmla="*/ 160051 h 1600508"/>
                <a:gd name="connsiteX1" fmla="*/ 160051 w 2743322"/>
                <a:gd name="connsiteY1" fmla="*/ 0 h 1600508"/>
                <a:gd name="connsiteX2" fmla="*/ 2583271 w 2743322"/>
                <a:gd name="connsiteY2" fmla="*/ 0 h 1600508"/>
                <a:gd name="connsiteX3" fmla="*/ 2743322 w 2743322"/>
                <a:gd name="connsiteY3" fmla="*/ 160051 h 1600508"/>
                <a:gd name="connsiteX4" fmla="*/ 2743322 w 2743322"/>
                <a:gd name="connsiteY4" fmla="*/ 1440457 h 1600508"/>
                <a:gd name="connsiteX5" fmla="*/ 2583271 w 2743322"/>
                <a:gd name="connsiteY5" fmla="*/ 1600508 h 1600508"/>
                <a:gd name="connsiteX6" fmla="*/ 160051 w 2743322"/>
                <a:gd name="connsiteY6" fmla="*/ 1600508 h 1600508"/>
                <a:gd name="connsiteX7" fmla="*/ 0 w 2743322"/>
                <a:gd name="connsiteY7" fmla="*/ 1440457 h 1600508"/>
                <a:gd name="connsiteX8" fmla="*/ 0 w 2743322"/>
                <a:gd name="connsiteY8" fmla="*/ 160051 h 16005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322" h="1600508">
                  <a:moveTo>
                    <a:pt x="0" y="160051"/>
                  </a:moveTo>
                  <a:cubicBezTo>
                    <a:pt x="0" y="71657"/>
                    <a:pt x="71657" y="0"/>
                    <a:pt x="160051" y="0"/>
                  </a:cubicBezTo>
                  <a:lnTo>
                    <a:pt x="2583271" y="0"/>
                  </a:lnTo>
                  <a:cubicBezTo>
                    <a:pt x="2671665" y="0"/>
                    <a:pt x="2743322" y="71657"/>
                    <a:pt x="2743322" y="160051"/>
                  </a:cubicBezTo>
                  <a:lnTo>
                    <a:pt x="2743322" y="1440457"/>
                  </a:lnTo>
                  <a:cubicBezTo>
                    <a:pt x="2743322" y="1528851"/>
                    <a:pt x="2671665" y="1600508"/>
                    <a:pt x="2583271" y="1600508"/>
                  </a:cubicBezTo>
                  <a:lnTo>
                    <a:pt x="160051" y="1600508"/>
                  </a:lnTo>
                  <a:cubicBezTo>
                    <a:pt x="71657" y="1600508"/>
                    <a:pt x="0" y="1528851"/>
                    <a:pt x="0" y="1440457"/>
                  </a:cubicBezTo>
                  <a:lnTo>
                    <a:pt x="0" y="160051"/>
                  </a:lnTo>
                  <a:close/>
                </a:path>
              </a:pathLst>
            </a:custGeom>
            <a:solidFill>
              <a:schemeClr val="accent6"/>
            </a:solidFill>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42778" tIns="42778" rIns="42778" bIns="42778" numCol="1" spcCol="1270" anchor="ctr" anchorCtr="0">
              <a:noAutofit/>
            </a:bodyPr>
            <a:lstStyle/>
            <a:p>
              <a:pPr algn="ctr" defTabSz="448056">
                <a:lnSpc>
                  <a:spcPct val="90000"/>
                </a:lnSpc>
                <a:spcAft>
                  <a:spcPct val="35000"/>
                </a:spcAft>
              </a:pPr>
              <a:r>
                <a:rPr lang="en-GB" sz="1600" kern="1200" dirty="0">
                  <a:solidFill>
                    <a:schemeClr val="bg1"/>
                  </a:solidFill>
                  <a:latin typeface="+mn-lt"/>
                  <a:ea typeface="+mn-ea"/>
                  <a:cs typeface="Arial" panose="020B0604020202020204" pitchFamily="34" charset="0"/>
                </a:rPr>
                <a:t>Medium Risk </a:t>
              </a:r>
            </a:p>
            <a:p>
              <a:pPr algn="ctr" defTabSz="448056">
                <a:lnSpc>
                  <a:spcPct val="90000"/>
                </a:lnSpc>
                <a:spcAft>
                  <a:spcPct val="35000"/>
                </a:spcAft>
              </a:pPr>
              <a:r>
                <a:rPr lang="en-GB" sz="1600" kern="1200" dirty="0">
                  <a:solidFill>
                    <a:schemeClr val="bg1"/>
                  </a:solidFill>
                  <a:latin typeface="+mn-lt"/>
                  <a:ea typeface="+mn-ea"/>
                  <a:cs typeface="Arial" panose="020B0604020202020204" pitchFamily="34" charset="0"/>
                </a:rPr>
                <a:t> Establish needs &amp; refer to appropriate service.  Provide safety advice.</a:t>
              </a:r>
            </a:p>
            <a:p>
              <a:pPr algn="ctr" defTabSz="448056">
                <a:lnSpc>
                  <a:spcPct val="90000"/>
                </a:lnSpc>
                <a:spcAft>
                  <a:spcPct val="35000"/>
                </a:spcAft>
              </a:pPr>
              <a:r>
                <a:rPr lang="en-GB" sz="1600" kern="1200" dirty="0">
                  <a:solidFill>
                    <a:schemeClr val="bg1"/>
                  </a:solidFill>
                  <a:latin typeface="+mn-lt"/>
                  <a:ea typeface="+mn-ea"/>
                  <a:cs typeface="Arial" panose="020B0604020202020204" pitchFamily="34" charset="0"/>
                  <a:hlinkClick r:id="rId3">
                    <a:extLst>
                      <a:ext uri="{A12FA001-AC4F-418D-AE19-62706E023703}">
                        <ahyp:hlinkClr xmlns:ahyp="http://schemas.microsoft.com/office/drawing/2018/hyperlinkcolor" val="tx"/>
                      </a:ext>
                    </a:extLst>
                  </a:hlinkClick>
                </a:rPr>
                <a:t>www.bedsdv.org.uk</a:t>
              </a:r>
              <a:endParaRPr lang="en-GB" sz="1600" kern="1200" dirty="0">
                <a:solidFill>
                  <a:schemeClr val="bg1"/>
                </a:solidFill>
                <a:latin typeface="+mn-lt"/>
                <a:ea typeface="+mn-ea"/>
                <a:cs typeface="Arial" panose="020B0604020202020204" pitchFamily="34" charset="0"/>
              </a:endParaRPr>
            </a:p>
            <a:p>
              <a:pPr algn="ctr" defTabSz="448056">
                <a:lnSpc>
                  <a:spcPct val="90000"/>
                </a:lnSpc>
                <a:spcAft>
                  <a:spcPct val="35000"/>
                </a:spcAft>
              </a:pPr>
              <a:r>
                <a:rPr lang="en-GB" sz="1600" kern="1200" dirty="0">
                  <a:solidFill>
                    <a:schemeClr val="bg1"/>
                  </a:solidFill>
                  <a:latin typeface="+mn-lt"/>
                  <a:ea typeface="+mn-ea"/>
                  <a:cs typeface="Arial" panose="020B0604020202020204" pitchFamily="34" charset="0"/>
                </a:rPr>
                <a:t>THINK Safeguarding! You must also make a CYP safeguarding referral </a:t>
              </a:r>
              <a:endParaRPr lang="en-GB" sz="2000" dirty="0">
                <a:solidFill>
                  <a:schemeClr val="bg1"/>
                </a:solidFill>
                <a:cs typeface="Arial" panose="020B0604020202020204" pitchFamily="34" charset="0"/>
              </a:endParaRPr>
            </a:p>
          </p:txBody>
        </p:sp>
        <p:sp>
          <p:nvSpPr>
            <p:cNvPr id="16" name="Pentagon 15"/>
            <p:cNvSpPr/>
            <p:nvPr/>
          </p:nvSpPr>
          <p:spPr>
            <a:xfrm>
              <a:off x="3262355" y="5337709"/>
              <a:ext cx="3033026" cy="949114"/>
            </a:xfrm>
            <a:prstGeom prst="homePlate">
              <a:avLst/>
            </a:prstGeom>
            <a:solidFill>
              <a:srgbClr val="FF000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spcFirstLastPara="0" vert="horz" wrap="square" lIns="23576" tIns="23576" rIns="23576" bIns="23576" numCol="1" spcCol="1270" anchor="ctr" anchorCtr="0">
              <a:noAutofit/>
            </a:bodyPr>
            <a:lstStyle/>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DASH Score 14 – 27</a:t>
              </a:r>
            </a:p>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DARA High</a:t>
              </a:r>
              <a:endParaRPr lang="en-GB" sz="2400" dirty="0">
                <a:solidFill>
                  <a:schemeClr val="bg1"/>
                </a:solidFill>
                <a:cs typeface="Arial" panose="020B0604020202020204" pitchFamily="34" charset="0"/>
              </a:endParaRPr>
            </a:p>
          </p:txBody>
        </p:sp>
        <p:sp>
          <p:nvSpPr>
            <p:cNvPr id="18" name="Freeform 17"/>
            <p:cNvSpPr/>
            <p:nvPr/>
          </p:nvSpPr>
          <p:spPr>
            <a:xfrm>
              <a:off x="6275424" y="4751922"/>
              <a:ext cx="3778306" cy="2120690"/>
            </a:xfrm>
            <a:custGeom>
              <a:avLst/>
              <a:gdLst>
                <a:gd name="connsiteX0" fmla="*/ 0 w 2743322"/>
                <a:gd name="connsiteY0" fmla="*/ 137166 h 1371661"/>
                <a:gd name="connsiteX1" fmla="*/ 137166 w 2743322"/>
                <a:gd name="connsiteY1" fmla="*/ 0 h 1371661"/>
                <a:gd name="connsiteX2" fmla="*/ 2606156 w 2743322"/>
                <a:gd name="connsiteY2" fmla="*/ 0 h 1371661"/>
                <a:gd name="connsiteX3" fmla="*/ 2743322 w 2743322"/>
                <a:gd name="connsiteY3" fmla="*/ 137166 h 1371661"/>
                <a:gd name="connsiteX4" fmla="*/ 2743322 w 2743322"/>
                <a:gd name="connsiteY4" fmla="*/ 1234495 h 1371661"/>
                <a:gd name="connsiteX5" fmla="*/ 2606156 w 2743322"/>
                <a:gd name="connsiteY5" fmla="*/ 1371661 h 1371661"/>
                <a:gd name="connsiteX6" fmla="*/ 137166 w 2743322"/>
                <a:gd name="connsiteY6" fmla="*/ 1371661 h 1371661"/>
                <a:gd name="connsiteX7" fmla="*/ 0 w 2743322"/>
                <a:gd name="connsiteY7" fmla="*/ 1234495 h 1371661"/>
                <a:gd name="connsiteX8" fmla="*/ 0 w 2743322"/>
                <a:gd name="connsiteY8" fmla="*/ 137166 h 13716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43322" h="1371661">
                  <a:moveTo>
                    <a:pt x="0" y="137166"/>
                  </a:moveTo>
                  <a:cubicBezTo>
                    <a:pt x="0" y="61411"/>
                    <a:pt x="61411" y="0"/>
                    <a:pt x="137166" y="0"/>
                  </a:cubicBezTo>
                  <a:lnTo>
                    <a:pt x="2606156" y="0"/>
                  </a:lnTo>
                  <a:cubicBezTo>
                    <a:pt x="2681911" y="0"/>
                    <a:pt x="2743322" y="61411"/>
                    <a:pt x="2743322" y="137166"/>
                  </a:cubicBezTo>
                  <a:lnTo>
                    <a:pt x="2743322" y="1234495"/>
                  </a:lnTo>
                  <a:cubicBezTo>
                    <a:pt x="2743322" y="1310250"/>
                    <a:pt x="2681911" y="1371661"/>
                    <a:pt x="2606156" y="1371661"/>
                  </a:cubicBezTo>
                  <a:lnTo>
                    <a:pt x="137166" y="1371661"/>
                  </a:lnTo>
                  <a:cubicBezTo>
                    <a:pt x="61411" y="1371661"/>
                    <a:pt x="0" y="1310250"/>
                    <a:pt x="0" y="1234495"/>
                  </a:cubicBezTo>
                  <a:lnTo>
                    <a:pt x="0" y="137166"/>
                  </a:lnTo>
                  <a:close/>
                </a:path>
              </a:pathLst>
            </a:custGeom>
            <a:solidFill>
              <a:srgbClr val="FF0000"/>
            </a:solidFill>
          </p:spPr>
          <p:style>
            <a:lnRef idx="3">
              <a:schemeClr val="lt1">
                <a:hueOff val="0"/>
                <a:satOff val="0"/>
                <a:lumOff val="0"/>
                <a:alphaOff val="0"/>
              </a:schemeClr>
            </a:lnRef>
            <a:fillRef idx="1">
              <a:schemeClr val="accent5">
                <a:hueOff val="0"/>
                <a:satOff val="0"/>
                <a:lumOff val="0"/>
                <a:alphaOff val="0"/>
              </a:schemeClr>
            </a:fillRef>
            <a:effectRef idx="1">
              <a:schemeClr val="accent5">
                <a:hueOff val="0"/>
                <a:satOff val="0"/>
                <a:lumOff val="0"/>
                <a:alphaOff val="0"/>
              </a:schemeClr>
            </a:effectRef>
            <a:fontRef idx="minor">
              <a:schemeClr val="lt1"/>
            </a:fontRef>
          </p:style>
          <p:txBody>
            <a:bodyPr spcFirstLastPara="0" vert="horz" wrap="square" lIns="39656" tIns="39656" rIns="39656" bIns="39656" numCol="1" spcCol="1270" anchor="t" anchorCtr="0">
              <a:noAutofit/>
            </a:bodyPr>
            <a:lstStyle/>
            <a:p>
              <a:pPr algn="ctr" defTabSz="560070">
                <a:lnSpc>
                  <a:spcPct val="90000"/>
                </a:lnSpc>
                <a:spcBef>
                  <a:spcPct val="0"/>
                </a:spcBef>
                <a:spcAft>
                  <a:spcPct val="35000"/>
                </a:spcAft>
              </a:pPr>
              <a:endParaRPr lang="en-GB" sz="1050" b="1" kern="1200" dirty="0">
                <a:solidFill>
                  <a:schemeClr val="bg1"/>
                </a:solidFill>
                <a:latin typeface="+mn-lt"/>
                <a:ea typeface="+mn-ea"/>
                <a:cs typeface="Arial" panose="020B0604020202020204" pitchFamily="34" charset="0"/>
              </a:endParaRPr>
            </a:p>
            <a:p>
              <a:pPr algn="ctr" defTabSz="560070">
                <a:lnSpc>
                  <a:spcPct val="90000"/>
                </a:lnSpc>
                <a:spcBef>
                  <a:spcPct val="0"/>
                </a:spcBef>
                <a:spcAft>
                  <a:spcPct val="35000"/>
                </a:spcAft>
              </a:pPr>
              <a:r>
                <a:rPr lang="en-GB" sz="2000" b="1" kern="1200" dirty="0">
                  <a:solidFill>
                    <a:schemeClr val="bg1"/>
                  </a:solidFill>
                  <a:latin typeface="+mn-lt"/>
                  <a:ea typeface="+mn-ea"/>
                  <a:cs typeface="Arial" panose="020B0604020202020204" pitchFamily="34" charset="0"/>
                </a:rPr>
                <a:t>High Risk</a:t>
              </a:r>
              <a:r>
                <a:rPr lang="en-GB" sz="2000" kern="1200" dirty="0">
                  <a:solidFill>
                    <a:schemeClr val="bg1"/>
                  </a:solidFill>
                  <a:latin typeface="+mn-lt"/>
                  <a:ea typeface="+mn-ea"/>
                  <a:cs typeface="Arial" panose="020B0604020202020204" pitchFamily="34" charset="0"/>
                </a:rPr>
                <a:t> </a:t>
              </a:r>
            </a:p>
            <a:p>
              <a:pPr algn="ctr" defTabSz="560070">
                <a:lnSpc>
                  <a:spcPct val="90000"/>
                </a:lnSpc>
                <a:spcBef>
                  <a:spcPct val="0"/>
                </a:spcBef>
                <a:spcAft>
                  <a:spcPct val="35000"/>
                </a:spcAft>
              </a:pPr>
              <a:r>
                <a:rPr lang="en-GB" sz="2000" kern="1200" dirty="0">
                  <a:solidFill>
                    <a:schemeClr val="bg1"/>
                  </a:solidFill>
                  <a:latin typeface="+mn-lt"/>
                  <a:ea typeface="+mn-ea"/>
                  <a:cs typeface="Arial" panose="020B0604020202020204" pitchFamily="34" charset="0"/>
                </a:rPr>
                <a:t>Refer to MARAC/IDVA Service.</a:t>
              </a:r>
            </a:p>
            <a:p>
              <a:pPr algn="ctr" defTabSz="560070">
                <a:lnSpc>
                  <a:spcPct val="90000"/>
                </a:lnSpc>
                <a:spcBef>
                  <a:spcPct val="0"/>
                </a:spcBef>
                <a:spcAft>
                  <a:spcPct val="35000"/>
                </a:spcAft>
              </a:pPr>
              <a:r>
                <a:rPr lang="en-GB" sz="2000" kern="1200" dirty="0">
                  <a:solidFill>
                    <a:schemeClr val="bg1"/>
                  </a:solidFill>
                  <a:latin typeface="+mn-lt"/>
                  <a:ea typeface="+mn-ea"/>
                  <a:cs typeface="Arial" panose="020B0604020202020204" pitchFamily="34" charset="0"/>
                  <a:hlinkClick r:id="rId4">
                    <a:extLst>
                      <a:ext uri="{A12FA001-AC4F-418D-AE19-62706E023703}">
                        <ahyp:hlinkClr xmlns:ahyp="http://schemas.microsoft.com/office/drawing/2018/hyperlinkcolor" val="tx"/>
                      </a:ext>
                    </a:extLst>
                  </a:hlinkClick>
                </a:rPr>
                <a:t>https://bedsdv.org.uk/marac/</a:t>
              </a:r>
              <a:endParaRPr lang="en-GB" sz="2000" kern="1200" dirty="0">
                <a:solidFill>
                  <a:schemeClr val="bg1"/>
                </a:solidFill>
                <a:latin typeface="+mn-lt"/>
                <a:ea typeface="+mn-ea"/>
                <a:cs typeface="Arial" panose="020B0604020202020204" pitchFamily="34" charset="0"/>
              </a:endParaRPr>
            </a:p>
            <a:p>
              <a:pPr algn="ctr" defTabSz="560070">
                <a:lnSpc>
                  <a:spcPct val="90000"/>
                </a:lnSpc>
                <a:spcBef>
                  <a:spcPct val="0"/>
                </a:spcBef>
                <a:spcAft>
                  <a:spcPct val="35000"/>
                </a:spcAft>
              </a:pPr>
              <a:r>
                <a:rPr lang="en-GB" sz="1600" kern="1200" dirty="0">
                  <a:solidFill>
                    <a:schemeClr val="bg1"/>
                  </a:solidFill>
                  <a:latin typeface="+mn-lt"/>
                  <a:ea typeface="+mn-ea"/>
                  <a:cs typeface="Arial" panose="020B0604020202020204" pitchFamily="34" charset="0"/>
                </a:rPr>
                <a:t>THINK Safeguarding! You must also make a CYP safeguarding referral </a:t>
              </a:r>
            </a:p>
            <a:p>
              <a:pPr algn="ctr" defTabSz="560070">
                <a:lnSpc>
                  <a:spcPct val="90000"/>
                </a:lnSpc>
                <a:spcBef>
                  <a:spcPct val="0"/>
                </a:spcBef>
                <a:spcAft>
                  <a:spcPct val="35000"/>
                </a:spcAft>
              </a:pPr>
              <a:endParaRPr lang="en-GB" sz="2000" kern="1200" dirty="0">
                <a:solidFill>
                  <a:schemeClr val="bg1"/>
                </a:solidFill>
                <a:latin typeface="+mn-lt"/>
                <a:ea typeface="+mn-ea"/>
                <a:cs typeface="Arial" panose="020B0604020202020204" pitchFamily="34" charset="0"/>
              </a:endParaRPr>
            </a:p>
            <a:p>
              <a:pPr algn="ctr" defTabSz="666750">
                <a:lnSpc>
                  <a:spcPct val="90000"/>
                </a:lnSpc>
                <a:spcBef>
                  <a:spcPct val="0"/>
                </a:spcBef>
                <a:spcAft>
                  <a:spcPct val="35000"/>
                </a:spcAft>
              </a:pPr>
              <a:endParaRPr lang="en-GB" sz="2800" dirty="0">
                <a:solidFill>
                  <a:schemeClr val="bg1"/>
                </a:solidFill>
                <a:cs typeface="Arial" panose="020B0604020202020204" pitchFamily="34" charset="0"/>
              </a:endParaRPr>
            </a:p>
          </p:txBody>
        </p:sp>
        <p:sp>
          <p:nvSpPr>
            <p:cNvPr id="7" name="Pentagon 6"/>
            <p:cNvSpPr/>
            <p:nvPr/>
          </p:nvSpPr>
          <p:spPr>
            <a:xfrm>
              <a:off x="3189163" y="1095565"/>
              <a:ext cx="3046094" cy="1068800"/>
            </a:xfrm>
            <a:prstGeom prst="homePlate">
              <a:avLst/>
            </a:prstGeom>
            <a:solidFill>
              <a:srgbClr val="00B050"/>
            </a:solidFill>
          </p:spPr>
          <p:style>
            <a:lnRef idx="3">
              <a:schemeClr val="lt1">
                <a:hueOff val="0"/>
                <a:satOff val="0"/>
                <a:lumOff val="0"/>
                <a:alphaOff val="0"/>
              </a:schemeClr>
            </a:lnRef>
            <a:fillRef idx="1">
              <a:schemeClr val="accent4">
                <a:hueOff val="0"/>
                <a:satOff val="0"/>
                <a:lumOff val="0"/>
                <a:alphaOff val="0"/>
              </a:schemeClr>
            </a:fillRef>
            <a:effectRef idx="1">
              <a:schemeClr val="accent4">
                <a:hueOff val="0"/>
                <a:satOff val="0"/>
                <a:lumOff val="0"/>
                <a:alphaOff val="0"/>
              </a:schemeClr>
            </a:effectRef>
            <a:fontRef idx="minor">
              <a:schemeClr val="lt1"/>
            </a:fontRef>
          </p:style>
          <p:txBody>
            <a:bodyPr spcFirstLastPara="0" vert="horz" wrap="square" lIns="21774" tIns="21774" rIns="21774" bIns="21774" numCol="1" spcCol="1270" anchor="ctr" anchorCtr="0">
              <a:noAutofit/>
            </a:bodyPr>
            <a:lstStyle/>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DASH Score 0-9</a:t>
              </a:r>
            </a:p>
            <a:p>
              <a:pPr algn="ctr" defTabSz="560070">
                <a:lnSpc>
                  <a:spcPct val="90000"/>
                </a:lnSpc>
                <a:spcBef>
                  <a:spcPct val="0"/>
                </a:spcBef>
                <a:spcAft>
                  <a:spcPct val="35000"/>
                </a:spcAft>
              </a:pPr>
              <a:r>
                <a:rPr lang="en-GB" kern="1200" dirty="0">
                  <a:solidFill>
                    <a:schemeClr val="bg1"/>
                  </a:solidFill>
                  <a:latin typeface="+mn-lt"/>
                  <a:ea typeface="+mn-ea"/>
                  <a:cs typeface="Arial" panose="020B0604020202020204" pitchFamily="34" charset="0"/>
                </a:rPr>
                <a:t>DARA assessment of risk is Standard</a:t>
              </a:r>
              <a:endParaRPr lang="en-GB" sz="2400" dirty="0">
                <a:solidFill>
                  <a:schemeClr val="bg1"/>
                </a:solidFill>
                <a:cs typeface="Arial" panose="020B0604020202020204" pitchFamily="34" charset="0"/>
              </a:endParaRPr>
            </a:p>
          </p:txBody>
        </p:sp>
      </p:grpSp>
    </p:spTree>
    <p:extLst>
      <p:ext uri="{BB962C8B-B14F-4D97-AF65-F5344CB8AC3E}">
        <p14:creationId xmlns:p14="http://schemas.microsoft.com/office/powerpoint/2010/main" val="141004584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2C9FF3-46D9-CB43-19B3-F74C91611719}"/>
            </a:ext>
          </a:extLst>
        </p:cNvPr>
        <p:cNvGrpSpPr/>
        <p:nvPr/>
      </p:nvGrpSpPr>
      <p:grpSpPr>
        <a:xfrm>
          <a:off x="0" y="0"/>
          <a:ext cx="0" cy="0"/>
          <a:chOff x="0" y="0"/>
          <a:chExt cx="0" cy="0"/>
        </a:xfrm>
      </p:grpSpPr>
      <p:sp>
        <p:nvSpPr>
          <p:cNvPr id="9" name="Content Placeholder 8">
            <a:extLst>
              <a:ext uri="{FF2B5EF4-FFF2-40B4-BE49-F238E27FC236}">
                <a16:creationId xmlns:a16="http://schemas.microsoft.com/office/drawing/2014/main" id="{5875E084-9BDC-623A-1752-126187FAB5D3}"/>
              </a:ext>
            </a:extLst>
          </p:cNvPr>
          <p:cNvSpPr>
            <a:spLocks noGrp="1"/>
          </p:cNvSpPr>
          <p:nvPr>
            <p:ph idx="1"/>
          </p:nvPr>
        </p:nvSpPr>
        <p:spPr>
          <a:xfrm>
            <a:off x="289153" y="1511994"/>
            <a:ext cx="9994832" cy="5145865"/>
          </a:xfrm>
        </p:spPr>
        <p:txBody>
          <a:bodyPr>
            <a:noAutofit/>
          </a:bodyPr>
          <a:lstStyle/>
          <a:p>
            <a:r>
              <a:rPr lang="en-GB" sz="1600" dirty="0">
                <a:solidFill>
                  <a:srgbClr val="FF0000"/>
                </a:solidFill>
                <a:latin typeface="Ubuntu" panose="020B0504030602030204" pitchFamily="34" charset="0"/>
                <a:hlinkClick r:id="rId3"/>
              </a:rPr>
              <a:t>https://www.carersuk.org/help-and-advice/</a:t>
            </a:r>
            <a:r>
              <a:rPr lang="en-GB" sz="1600" dirty="0">
                <a:solidFill>
                  <a:srgbClr val="FF0000"/>
                </a:solidFill>
                <a:latin typeface="Ubuntu" panose="020B0504030602030204" pitchFamily="34" charset="0"/>
              </a:rPr>
              <a:t> , </a:t>
            </a:r>
            <a:r>
              <a:rPr lang="en-GB" sz="1600" dirty="0">
                <a:solidFill>
                  <a:srgbClr val="FF0000"/>
                </a:solidFill>
                <a:latin typeface="Ubuntu" panose="020B0504030602030204" pitchFamily="34" charset="0"/>
                <a:hlinkClick r:id="rId4"/>
              </a:rPr>
              <a:t>https://carersinbeds.org.uk/</a:t>
            </a:r>
            <a:endParaRPr lang="en-GB" sz="1600" dirty="0">
              <a:solidFill>
                <a:srgbClr val="FF0000"/>
              </a:solidFill>
              <a:latin typeface="Ubuntu" panose="020B0504030602030204" pitchFamily="34" charset="0"/>
            </a:endParaRPr>
          </a:p>
          <a:p>
            <a:r>
              <a:rPr lang="en-GB" sz="1600" dirty="0">
                <a:solidFill>
                  <a:schemeClr val="tx1"/>
                </a:solidFill>
                <a:latin typeface="Ubuntu" panose="020B0504030602030204" pitchFamily="34" charset="0"/>
              </a:rPr>
              <a:t>Information sharing in cases of domestic abuse “An individual’s information may be shared if it is believed that it is necessary to prevent or reduce the risk of serious harm to themselves or others - </a:t>
            </a:r>
            <a:r>
              <a:rPr lang="en-GB" sz="1600" dirty="0">
                <a:solidFill>
                  <a:schemeClr val="tx1"/>
                </a:solidFill>
                <a:latin typeface="Ubuntu" panose="020B0504030602030204" pitchFamily="34" charset="0"/>
                <a:hlinkClick r:id="rId5"/>
              </a:rPr>
              <a:t>UKCGC</a:t>
            </a:r>
            <a:endParaRPr lang="en-GB" sz="1600" dirty="0">
              <a:solidFill>
                <a:schemeClr val="tx1"/>
              </a:solidFill>
              <a:latin typeface="Ubuntu" panose="020B0504030602030204" pitchFamily="34" charset="0"/>
            </a:endParaRPr>
          </a:p>
          <a:p>
            <a:r>
              <a:rPr lang="en-GB" sz="1600" dirty="0">
                <a:solidFill>
                  <a:schemeClr val="tx1"/>
                </a:solidFill>
                <a:latin typeface="Ubuntu" panose="020B0504030602030204" pitchFamily="34" charset="0"/>
              </a:rPr>
              <a:t>Safeguarding Adults </a:t>
            </a:r>
            <a:r>
              <a:rPr lang="en-GB" sz="1600" dirty="0">
                <a:solidFill>
                  <a:srgbClr val="FF0000"/>
                </a:solidFill>
                <a:latin typeface="Ubuntu" panose="020B0504030602030204" pitchFamily="34" charset="0"/>
                <a:hlinkClick r:id="rId6"/>
              </a:rPr>
              <a:t>- https://www.safeguardingbedfordshire.org.uk/p/safeguarding-adults/welcome-to-adults</a:t>
            </a:r>
            <a:endParaRPr lang="en-GB" sz="1600" dirty="0">
              <a:solidFill>
                <a:srgbClr val="FF0000"/>
              </a:solidFill>
              <a:latin typeface="Ubuntu" panose="020B0504030602030204" pitchFamily="34" charset="0"/>
            </a:endParaRPr>
          </a:p>
          <a:p>
            <a:r>
              <a:rPr lang="en-GB" sz="1600" dirty="0">
                <a:solidFill>
                  <a:schemeClr val="tx1">
                    <a:lumMod val="95000"/>
                    <a:lumOff val="5000"/>
                  </a:schemeClr>
                </a:solidFill>
                <a:latin typeface="Ubuntu" panose="020B0504030602030204" pitchFamily="34" charset="0"/>
              </a:rPr>
              <a:t>Specific adult safeguarding duties apply to </a:t>
            </a:r>
            <a:r>
              <a:rPr lang="en-GB" sz="1600" i="1" dirty="0">
                <a:solidFill>
                  <a:schemeClr val="tx1">
                    <a:lumMod val="95000"/>
                    <a:lumOff val="5000"/>
                  </a:schemeClr>
                </a:solidFill>
                <a:latin typeface="Ubuntu" panose="020B0504030602030204" pitchFamily="34" charset="0"/>
              </a:rPr>
              <a:t>any </a:t>
            </a:r>
            <a:r>
              <a:rPr lang="en-GB" sz="1600" dirty="0">
                <a:solidFill>
                  <a:schemeClr val="tx1">
                    <a:lumMod val="95000"/>
                    <a:lumOff val="5000"/>
                  </a:schemeClr>
                </a:solidFill>
                <a:latin typeface="Ubuntu" panose="020B0504030602030204" pitchFamily="34" charset="0"/>
              </a:rPr>
              <a:t>adult who has care and support needs, is experiencing, or is at risk of, abuse or neglect and is unable to protect themselves because of their care and support needs. Local authorities also have safeguarding responsibilities for carers and a general duty to promote the wellbeing of the wider population in the communities they serve.</a:t>
            </a:r>
          </a:p>
          <a:p>
            <a:r>
              <a:rPr lang="en-GB" sz="1600" dirty="0">
                <a:solidFill>
                  <a:schemeClr val="tx1">
                    <a:lumMod val="95000"/>
                    <a:lumOff val="5000"/>
                  </a:schemeClr>
                </a:solidFill>
                <a:latin typeface="Ubuntu" panose="020B0504030602030204" pitchFamily="34" charset="0"/>
              </a:rPr>
              <a:t>"The Quiet Ones" is a phrase used in the context of safeguarding adults to refer to individuals who are vulnerable, may be experiencing abuse or neglect, and are often unable or unwilling to speak up for themselves. What is the likely impact of abuse on someone with (informal) caring responsibilities?</a:t>
            </a:r>
          </a:p>
          <a:p>
            <a:r>
              <a:rPr lang="en-GB" sz="1600" dirty="0">
                <a:solidFill>
                  <a:schemeClr val="tx1">
                    <a:lumMod val="95000"/>
                    <a:lumOff val="5000"/>
                  </a:schemeClr>
                </a:solidFill>
                <a:latin typeface="Ubuntu" panose="020B0504030602030204" pitchFamily="34" charset="0"/>
                <a:hlinkClick r:id="rId7"/>
              </a:rPr>
              <a:t>THINK FAMILY</a:t>
            </a:r>
            <a:r>
              <a:rPr lang="en-GB" sz="1600" dirty="0">
                <a:solidFill>
                  <a:schemeClr val="tx1">
                    <a:lumMod val="95000"/>
                    <a:lumOff val="5000"/>
                  </a:schemeClr>
                </a:solidFill>
                <a:latin typeface="Ubuntu" panose="020B0504030602030204" pitchFamily="34" charset="0"/>
              </a:rPr>
              <a:t> means practitioners must consider the wider needs of an individual's entire family, not just the individual they are directly supporting. Is there evidence of familial or domestic abuse amongst any of the family members, what else is happening to those providing (informal) care or receiving care?</a:t>
            </a:r>
          </a:p>
          <a:p>
            <a:r>
              <a:rPr lang="en-GB" sz="1600" dirty="0">
                <a:solidFill>
                  <a:schemeClr val="tx1">
                    <a:lumMod val="95000"/>
                    <a:lumOff val="5000"/>
                  </a:schemeClr>
                </a:solidFill>
                <a:latin typeface="Ubuntu" panose="020B0504030602030204" pitchFamily="34" charset="0"/>
              </a:rPr>
              <a:t>The antidote to </a:t>
            </a:r>
            <a:r>
              <a:rPr lang="en-GB" sz="1600" b="1" dirty="0">
                <a:solidFill>
                  <a:schemeClr val="tx1">
                    <a:lumMod val="95000"/>
                    <a:lumOff val="5000"/>
                  </a:schemeClr>
                </a:solidFill>
                <a:latin typeface="Ubuntu" panose="020B0504030602030204" pitchFamily="34" charset="0"/>
              </a:rPr>
              <a:t>lack of info sharing </a:t>
            </a:r>
            <a:r>
              <a:rPr lang="en-GB" sz="1600" dirty="0">
                <a:solidFill>
                  <a:schemeClr val="tx1">
                    <a:lumMod val="95000"/>
                    <a:lumOff val="5000"/>
                  </a:schemeClr>
                </a:solidFill>
                <a:latin typeface="Ubuntu" panose="020B0504030602030204" pitchFamily="34" charset="0"/>
              </a:rPr>
              <a:t>could be your </a:t>
            </a:r>
            <a:r>
              <a:rPr lang="en-GB" sz="1600" b="1" dirty="0">
                <a:solidFill>
                  <a:schemeClr val="tx1">
                    <a:lumMod val="95000"/>
                    <a:lumOff val="5000"/>
                  </a:schemeClr>
                </a:solidFill>
                <a:latin typeface="Ubuntu" panose="020B0504030602030204" pitchFamily="34" charset="0"/>
              </a:rPr>
              <a:t>professional curiosity! </a:t>
            </a:r>
          </a:p>
        </p:txBody>
      </p:sp>
      <p:sp>
        <p:nvSpPr>
          <p:cNvPr id="12" name="Title 11">
            <a:extLst>
              <a:ext uri="{FF2B5EF4-FFF2-40B4-BE49-F238E27FC236}">
                <a16:creationId xmlns:a16="http://schemas.microsoft.com/office/drawing/2014/main" id="{E45C1A17-F8B4-6C69-D598-DAC1817DB03D}"/>
              </a:ext>
            </a:extLst>
          </p:cNvPr>
          <p:cNvSpPr>
            <a:spLocks noGrp="1"/>
          </p:cNvSpPr>
          <p:nvPr>
            <p:ph type="title"/>
          </p:nvPr>
        </p:nvSpPr>
        <p:spPr>
          <a:xfrm>
            <a:off x="423332" y="335052"/>
            <a:ext cx="9482667" cy="1042032"/>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a:bodyPr>
          <a:lstStyle/>
          <a:p>
            <a:r>
              <a:rPr lang="en-GB" sz="3200" dirty="0"/>
              <a:t>Improve response to informal carers</a:t>
            </a:r>
          </a:p>
        </p:txBody>
      </p:sp>
    </p:spTree>
    <p:extLst>
      <p:ext uri="{BB962C8B-B14F-4D97-AF65-F5344CB8AC3E}">
        <p14:creationId xmlns:p14="http://schemas.microsoft.com/office/powerpoint/2010/main" val="22886852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mph" presetSubtype="2" accel="67000" decel="33000" fill="hold" nodeType="clickEffect">
                                  <p:stCondLst>
                                    <p:cond delay="500"/>
                                  </p:stCondLst>
                                  <p:childTnLst>
                                    <p:animClr clrSpc="rgb" dir="cw">
                                      <p:cBhvr>
                                        <p:cTn id="34" dur="2000" fill="hold"/>
                                        <p:tgtEl>
                                          <p:spTgt spid="12"/>
                                        </p:tgtEl>
                                        <p:attrNameLst>
                                          <p:attrName>fillcolor</p:attrName>
                                        </p:attrNameLst>
                                      </p:cBhvr>
                                      <p:to>
                                        <a:srgbClr val="00B050"/>
                                      </p:to>
                                    </p:animClr>
                                    <p:set>
                                      <p:cBhvr>
                                        <p:cTn id="35" dur="2000" fill="hold"/>
                                        <p:tgtEl>
                                          <p:spTgt spid="12"/>
                                        </p:tgtEl>
                                        <p:attrNameLst>
                                          <p:attrName>fill.type</p:attrName>
                                        </p:attrNameLst>
                                      </p:cBhvr>
                                      <p:to>
                                        <p:strVal val="solid"/>
                                      </p:to>
                                    </p:set>
                                    <p:set>
                                      <p:cBhvr>
                                        <p:cTn id="36"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CBC961-7996-3FDB-9D85-00BFF34C749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2700F58-AFF2-44C3-5A78-B8C673112351}"/>
              </a:ext>
            </a:extLst>
          </p:cNvPr>
          <p:cNvSpPr>
            <a:spLocks noGrp="1"/>
          </p:cNvSpPr>
          <p:nvPr>
            <p:ph type="title"/>
          </p:nvPr>
        </p:nvSpPr>
        <p:spPr/>
        <p:txBody>
          <a:bodyPr>
            <a:noAutofit/>
          </a:bodyPr>
          <a:lstStyle/>
          <a:p>
            <a:r>
              <a:rPr lang="en-GB" b="1" dirty="0">
                <a:latin typeface="Ubuntu" panose="020B0504030602030204" pitchFamily="34" charset="0"/>
              </a:rPr>
              <a:t>Why the “quiet ones” is important for Safeguarding</a:t>
            </a:r>
            <a:br>
              <a:rPr lang="en-GB" sz="4000" dirty="0">
                <a:solidFill>
                  <a:schemeClr val="tx1"/>
                </a:solidFill>
              </a:rPr>
            </a:br>
            <a:endParaRPr lang="en-GB" sz="4000" dirty="0">
              <a:latin typeface="Ubuntu" panose="020B0504030602030204" pitchFamily="34" charset="0"/>
            </a:endParaRPr>
          </a:p>
        </p:txBody>
      </p:sp>
      <p:sp>
        <p:nvSpPr>
          <p:cNvPr id="3" name="Content Placeholder 2">
            <a:extLst>
              <a:ext uri="{FF2B5EF4-FFF2-40B4-BE49-F238E27FC236}">
                <a16:creationId xmlns:a16="http://schemas.microsoft.com/office/drawing/2014/main" id="{A15C2A6E-67FA-5299-B5B9-3B6343C1FEB1}"/>
              </a:ext>
            </a:extLst>
          </p:cNvPr>
          <p:cNvSpPr>
            <a:spLocks noGrp="1"/>
          </p:cNvSpPr>
          <p:nvPr>
            <p:ph idx="1"/>
          </p:nvPr>
        </p:nvSpPr>
        <p:spPr>
          <a:xfrm>
            <a:off x="677334" y="1930400"/>
            <a:ext cx="9330266" cy="4616173"/>
          </a:xfrm>
        </p:spPr>
        <p:txBody>
          <a:bodyPr>
            <a:normAutofit/>
          </a:bodyPr>
          <a:lstStyle/>
          <a:p>
            <a:r>
              <a:rPr lang="en-GB" sz="2000" b="1" dirty="0">
                <a:solidFill>
                  <a:schemeClr val="tx1"/>
                </a:solidFill>
                <a:latin typeface="Ubuntu" panose="020B0504030602030204" pitchFamily="34" charset="0"/>
              </a:rPr>
              <a:t>Vulnerable adults may not speak up</a:t>
            </a:r>
            <a:r>
              <a:rPr lang="en-GB" sz="2000" dirty="0">
                <a:solidFill>
                  <a:schemeClr val="tx1"/>
                </a:solidFill>
                <a:latin typeface="Ubuntu" panose="020B0504030602030204" pitchFamily="34" charset="0"/>
              </a:rPr>
              <a:t>: Many adults at risk of abuse are unable or unwilling to speak up for themselves. This could be due to fear, a disability, or being dependent on the abuser for care.</a:t>
            </a:r>
          </a:p>
          <a:p>
            <a:r>
              <a:rPr lang="en-GB" sz="2000" b="1" dirty="0">
                <a:solidFill>
                  <a:schemeClr val="tx1"/>
                </a:solidFill>
                <a:latin typeface="Ubuntu" panose="020B0504030602030204" pitchFamily="34" charset="0"/>
              </a:rPr>
              <a:t>A sudden change in behaviour is a warning sign</a:t>
            </a:r>
            <a:r>
              <a:rPr lang="en-GB" sz="2000" dirty="0">
                <a:solidFill>
                  <a:schemeClr val="tx1"/>
                </a:solidFill>
                <a:latin typeface="Ubuntu" panose="020B0504030602030204" pitchFamily="34" charset="0"/>
              </a:rPr>
              <a:t>: Becoming quiet and withdrawn is a key behavioural sign of abuse and neglect. For a person who is normally sociable, this change can be a major red flag.</a:t>
            </a:r>
          </a:p>
          <a:p>
            <a:r>
              <a:rPr lang="en-GB" sz="2000" b="1" dirty="0">
                <a:solidFill>
                  <a:schemeClr val="tx1"/>
                </a:solidFill>
                <a:latin typeface="Ubuntu" panose="020B0504030602030204" pitchFamily="34" charset="0"/>
              </a:rPr>
              <a:t>It requires professional curiosity</a:t>
            </a:r>
            <a:r>
              <a:rPr lang="en-GB" sz="2000" dirty="0">
                <a:solidFill>
                  <a:schemeClr val="tx1"/>
                </a:solidFill>
                <a:latin typeface="Ubuntu" panose="020B0504030602030204" pitchFamily="34" charset="0"/>
              </a:rPr>
              <a:t>: As highlighted in safeguarding adult reviews, it is essential for professionals to practice "professional curiosity" and not take things at face value. Not acting when a vulnerable person becomes quiet could allow the abuse to continue. </a:t>
            </a:r>
          </a:p>
          <a:p>
            <a:pPr marL="0" indent="0" algn="ctr">
              <a:buNone/>
            </a:pPr>
            <a:endParaRPr lang="en-GB" dirty="0">
              <a:solidFill>
                <a:schemeClr val="tx1"/>
              </a:solidFill>
              <a:latin typeface="Ubuntu" panose="020B0504030602030204" pitchFamily="34" charset="0"/>
            </a:endParaRPr>
          </a:p>
          <a:p>
            <a:pPr marL="0" indent="0" algn="ctr">
              <a:buNone/>
            </a:pPr>
            <a:r>
              <a:rPr lang="en-GB" b="1" dirty="0">
                <a:latin typeface="Ubuntu" panose="020B0504030602030204" pitchFamily="34" charset="0"/>
              </a:rPr>
              <a:t>“Nobody knows what goes on behind closed doors but for some people their lived experiences are concealed within their own families and communities.” Safer Places</a:t>
            </a:r>
          </a:p>
        </p:txBody>
      </p:sp>
    </p:spTree>
    <p:extLst>
      <p:ext uri="{BB962C8B-B14F-4D97-AF65-F5344CB8AC3E}">
        <p14:creationId xmlns:p14="http://schemas.microsoft.com/office/powerpoint/2010/main" val="32552762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524036-8454-68C9-D4DD-AC28126B9C2B}"/>
            </a:ext>
          </a:extLst>
        </p:cNvPr>
        <p:cNvGrpSpPr/>
        <p:nvPr/>
      </p:nvGrpSpPr>
      <p:grpSpPr>
        <a:xfrm>
          <a:off x="0" y="0"/>
          <a:ext cx="0" cy="0"/>
          <a:chOff x="0" y="0"/>
          <a:chExt cx="0" cy="0"/>
        </a:xfrm>
      </p:grpSpPr>
      <p:sp>
        <p:nvSpPr>
          <p:cNvPr id="9" name="Content Placeholder 8">
            <a:extLst>
              <a:ext uri="{FF2B5EF4-FFF2-40B4-BE49-F238E27FC236}">
                <a16:creationId xmlns:a16="http://schemas.microsoft.com/office/drawing/2014/main" id="{BF998BF5-620F-50B2-4AD3-1C8E2233CDD1}"/>
              </a:ext>
            </a:extLst>
          </p:cNvPr>
          <p:cNvSpPr>
            <a:spLocks noGrp="1"/>
          </p:cNvSpPr>
          <p:nvPr>
            <p:ph idx="1"/>
          </p:nvPr>
        </p:nvSpPr>
        <p:spPr>
          <a:xfrm>
            <a:off x="239843" y="1695146"/>
            <a:ext cx="10086466" cy="5147864"/>
          </a:xfrm>
        </p:spPr>
        <p:txBody>
          <a:bodyPr>
            <a:normAutofit fontScale="25000" lnSpcReduction="20000"/>
          </a:bodyPr>
          <a:lstStyle/>
          <a:p>
            <a:r>
              <a:rPr lang="en-GB" sz="6000" dirty="0">
                <a:solidFill>
                  <a:schemeClr val="tx1"/>
                </a:solidFill>
                <a:latin typeface="Ubuntu" panose="020B0504030602030204" pitchFamily="34" charset="0"/>
              </a:rPr>
              <a:t>What was clear in some of the DARDR’s was that other complex needs overshadowed the domestic abuse the victims were experiencing. </a:t>
            </a:r>
          </a:p>
          <a:p>
            <a:r>
              <a:rPr lang="en-GB" sz="6000" dirty="0">
                <a:solidFill>
                  <a:schemeClr val="tx1"/>
                </a:solidFill>
                <a:latin typeface="Ubuntu" panose="020B0504030602030204" pitchFamily="34" charset="0"/>
              </a:rPr>
              <a:t>Trauma-informed practice training equips professionals to recognize the effects of trauma on individuals and adapt their approach to avoid causing further harm. </a:t>
            </a:r>
          </a:p>
          <a:p>
            <a:r>
              <a:rPr lang="en-GB" sz="6000" dirty="0">
                <a:latin typeface="Ubuntu" panose="020B0504030602030204" pitchFamily="34" charset="0"/>
                <a:hlinkClick r:id="rId3"/>
              </a:rPr>
              <a:t>The Body Keeps the Score: Brain, Mind, and Body in the Healing of Trauma</a:t>
            </a:r>
            <a:endParaRPr lang="en-GB" sz="6000" dirty="0">
              <a:latin typeface="Ubuntu" panose="020B0504030602030204" pitchFamily="34" charset="0"/>
            </a:endParaRPr>
          </a:p>
          <a:p>
            <a:r>
              <a:rPr lang="en-GB" sz="6000" dirty="0">
                <a:solidFill>
                  <a:schemeClr val="tx1"/>
                </a:solidFill>
                <a:latin typeface="Ubuntu" panose="020B0504030602030204" pitchFamily="34" charset="0"/>
              </a:rPr>
              <a:t>Complex needs refer to a combination of multiple, linked challenges that require a high level of support across different areas of life, such as physical health, mental health, and daily living.</a:t>
            </a:r>
          </a:p>
          <a:p>
            <a:r>
              <a:rPr lang="en-GB" sz="6000" dirty="0">
                <a:solidFill>
                  <a:srgbClr val="FF0000"/>
                </a:solidFill>
                <a:latin typeface="Ubuntu" panose="020B0504030602030204" pitchFamily="34" charset="0"/>
                <a:hlinkClick r:id="rId4"/>
              </a:rPr>
              <a:t>https://suicidepreventionhubblmk.co.uk/</a:t>
            </a:r>
            <a:endParaRPr lang="en-GB" sz="6000" dirty="0">
              <a:solidFill>
                <a:srgbClr val="FF0000"/>
              </a:solidFill>
              <a:latin typeface="Ubuntu" panose="020B0504030602030204" pitchFamily="34" charset="0"/>
            </a:endParaRPr>
          </a:p>
          <a:p>
            <a:r>
              <a:rPr lang="en-GB" sz="6000" dirty="0">
                <a:solidFill>
                  <a:schemeClr val="tx1"/>
                </a:solidFill>
                <a:latin typeface="Ubuntu" panose="020B0504030602030204" pitchFamily="34" charset="0"/>
              </a:rPr>
              <a:t>ASIST Training </a:t>
            </a:r>
            <a:r>
              <a:rPr lang="en-GB" sz="6000" dirty="0">
                <a:solidFill>
                  <a:schemeClr val="tx1">
                    <a:lumMod val="95000"/>
                    <a:lumOff val="5000"/>
                  </a:schemeClr>
                </a:solidFill>
                <a:latin typeface="Ubuntu" panose="020B0504030602030204" pitchFamily="34" charset="0"/>
              </a:rPr>
              <a:t>- </a:t>
            </a:r>
            <a:r>
              <a:rPr lang="en-GB" sz="6000" dirty="0">
                <a:solidFill>
                  <a:srgbClr val="FF0000"/>
                </a:solidFill>
                <a:latin typeface="Ubuntu" panose="020B0504030602030204" pitchFamily="34" charset="0"/>
                <a:hlinkClick r:id="rId5"/>
              </a:rPr>
              <a:t>https://www.papyrus-uk.org/applied-suicide-intervention-skills-training-asist/</a:t>
            </a:r>
            <a:endParaRPr lang="en-GB" sz="6000" dirty="0">
              <a:solidFill>
                <a:srgbClr val="FF0000"/>
              </a:solidFill>
              <a:latin typeface="Ubuntu" panose="020B0504030602030204" pitchFamily="34" charset="0"/>
            </a:endParaRPr>
          </a:p>
          <a:p>
            <a:r>
              <a:rPr lang="en-GB" sz="6000" dirty="0">
                <a:solidFill>
                  <a:schemeClr val="tx1"/>
                </a:solidFill>
                <a:latin typeface="Ubuntu" panose="020B0504030602030204" pitchFamily="34" charset="0"/>
              </a:rPr>
              <a:t>Local learning and development - </a:t>
            </a:r>
            <a:r>
              <a:rPr lang="en-GB" sz="6000" dirty="0">
                <a:solidFill>
                  <a:schemeClr val="tx1"/>
                </a:solidFill>
                <a:latin typeface="Ubuntu" panose="020B0504030602030204" pitchFamily="34" charset="0"/>
                <a:hlinkClick r:id="rId6"/>
              </a:rPr>
              <a:t>https://www.safeguardingbedfordshiretraining.co.uk/.</a:t>
            </a:r>
            <a:endParaRPr lang="en-GB" sz="6000" dirty="0">
              <a:solidFill>
                <a:schemeClr val="tx1"/>
              </a:solidFill>
              <a:latin typeface="Ubuntu" panose="020B0504030602030204" pitchFamily="34" charset="0"/>
            </a:endParaRPr>
          </a:p>
          <a:p>
            <a:r>
              <a:rPr lang="en-GB" sz="6000" dirty="0">
                <a:solidFill>
                  <a:schemeClr val="tx1"/>
                </a:solidFill>
                <a:latin typeface="Ubuntu" panose="020B0504030602030204" pitchFamily="34" charset="0"/>
              </a:rPr>
              <a:t>AAFDA Resources </a:t>
            </a:r>
            <a:r>
              <a:rPr lang="en-GB" sz="6000" dirty="0">
                <a:latin typeface="Ubuntu" panose="020B0504030602030204" pitchFamily="34" charset="0"/>
              </a:rPr>
              <a:t>- </a:t>
            </a:r>
            <a:r>
              <a:rPr lang="en-GB" sz="6000" dirty="0">
                <a:solidFill>
                  <a:srgbClr val="0000FF"/>
                </a:solidFill>
                <a:latin typeface="Ubuntu" panose="020B0504030602030204" pitchFamily="34" charset="0"/>
                <a:hlinkClick r:id="rId7">
                  <a:extLst>
                    <a:ext uri="{A12FA001-AC4F-418D-AE19-62706E023703}">
                      <ahyp:hlinkClr xmlns:ahyp="http://schemas.microsoft.com/office/drawing/2018/hyperlinkcolor" val="tx"/>
                    </a:ext>
                  </a:extLst>
                </a:hlinkClick>
              </a:rPr>
              <a:t>Learning Legacies: An Analysis of Domestic Homicide Reviews in Cases of Domestic Abuse Suicide – AAFDA</a:t>
            </a:r>
            <a:endParaRPr lang="en-GB" sz="6000" dirty="0">
              <a:solidFill>
                <a:srgbClr val="0000FF"/>
              </a:solidFill>
              <a:latin typeface="Ubuntu" panose="020B0504030602030204" pitchFamily="34" charset="0"/>
            </a:endParaRPr>
          </a:p>
          <a:p>
            <a:r>
              <a:rPr lang="en-GB" sz="6000" dirty="0">
                <a:solidFill>
                  <a:schemeClr val="tx1"/>
                </a:solidFill>
                <a:latin typeface="Ubuntu" panose="020B0504030602030204" pitchFamily="34" charset="0"/>
                <a:hlinkClick r:id="rId8"/>
              </a:rPr>
              <a:t>Standing Together Crossing Pathways Integrating DA and Health Outcomes</a:t>
            </a:r>
            <a:r>
              <a:rPr lang="en-GB" sz="6000" dirty="0">
                <a:solidFill>
                  <a:schemeClr val="tx1"/>
                </a:solidFill>
                <a:latin typeface="Ubuntu" panose="020B0504030602030204" pitchFamily="34" charset="0"/>
              </a:rPr>
              <a:t>, BDAP Health &amp; DA Group. Health Team - STADA </a:t>
            </a:r>
            <a:r>
              <a:rPr lang="en-GB" sz="6000" dirty="0">
                <a:solidFill>
                  <a:schemeClr val="tx1"/>
                </a:solidFill>
                <a:latin typeface="Ubuntu" panose="020B0504030602030204" pitchFamily="34" charset="0"/>
                <a:hlinkClick r:id="rId9"/>
              </a:rPr>
              <a:t>health@standingtogether.org.uk</a:t>
            </a:r>
            <a:endParaRPr lang="en-GB" sz="6000" dirty="0">
              <a:solidFill>
                <a:schemeClr val="tx1"/>
              </a:solidFill>
              <a:latin typeface="Ubuntu" panose="020B0504030602030204" pitchFamily="34" charset="0"/>
            </a:endParaRPr>
          </a:p>
          <a:p>
            <a:r>
              <a:rPr lang="en-GB" sz="6000" dirty="0">
                <a:solidFill>
                  <a:schemeClr val="tx1"/>
                </a:solidFill>
                <a:latin typeface="Ubuntu" panose="020B0504030602030204" pitchFamily="34" charset="0"/>
                <a:hlinkClick r:id="rId10"/>
              </a:rPr>
              <a:t>People with disabilities are more vulnerable to domestic violence, experience domestic abuse for longer periods of time, and experience more severe and frequent abuse than non-disabled people.</a:t>
            </a:r>
            <a:endParaRPr lang="en-GB" sz="400" dirty="0">
              <a:solidFill>
                <a:schemeClr val="tx1"/>
              </a:solidFill>
              <a:latin typeface="Ubuntu" panose="020B0504030602030204" pitchFamily="34" charset="0"/>
            </a:endParaRPr>
          </a:p>
          <a:p>
            <a:pPr marL="0" indent="0" algn="ctr">
              <a:buNone/>
            </a:pPr>
            <a:r>
              <a:rPr lang="en-GB" sz="6000" b="1" dirty="0">
                <a:solidFill>
                  <a:schemeClr val="tx1"/>
                </a:solidFill>
                <a:latin typeface="Ubuntu" panose="020B0504030602030204" pitchFamily="34" charset="0"/>
              </a:rPr>
              <a:t>The number of victims of domestic abuse who took their own lives in England and Wales </a:t>
            </a:r>
          </a:p>
          <a:p>
            <a:pPr marL="0" indent="0" algn="ctr">
              <a:buNone/>
            </a:pPr>
            <a:r>
              <a:rPr lang="en-GB" sz="6000" b="1" dirty="0">
                <a:solidFill>
                  <a:schemeClr val="tx1"/>
                </a:solidFill>
                <a:latin typeface="Ubuntu" panose="020B0504030602030204" pitchFamily="34" charset="0"/>
              </a:rPr>
              <a:t>surpassed the amount of people killed by their partner for the second year in a row.”</a:t>
            </a:r>
          </a:p>
          <a:p>
            <a:pPr marL="0" indent="0" algn="ctr">
              <a:buNone/>
            </a:pPr>
            <a:r>
              <a:rPr lang="en-GB" sz="6000" dirty="0">
                <a:solidFill>
                  <a:schemeClr val="tx1"/>
                </a:solidFill>
                <a:latin typeface="Ubuntu" panose="020B0504030602030204" pitchFamily="34" charset="0"/>
              </a:rPr>
              <a:t>Domestic Homicide Project, 2025</a:t>
            </a:r>
          </a:p>
          <a:p>
            <a:endParaRPr lang="en-GB" sz="2000" dirty="0">
              <a:solidFill>
                <a:schemeClr val="tx1"/>
              </a:solidFill>
              <a:latin typeface="Ubuntu" panose="020B0504030602030204" pitchFamily="34" charset="0"/>
            </a:endParaRPr>
          </a:p>
          <a:p>
            <a:endParaRPr lang="en-GB" dirty="0">
              <a:solidFill>
                <a:schemeClr val="tx1">
                  <a:lumMod val="95000"/>
                  <a:lumOff val="5000"/>
                </a:schemeClr>
              </a:solidFill>
              <a:latin typeface="Ubuntu" panose="020B0504030602030204" pitchFamily="34" charset="0"/>
            </a:endParaRPr>
          </a:p>
        </p:txBody>
      </p:sp>
      <p:sp>
        <p:nvSpPr>
          <p:cNvPr id="12" name="Title 11">
            <a:extLst>
              <a:ext uri="{FF2B5EF4-FFF2-40B4-BE49-F238E27FC236}">
                <a16:creationId xmlns:a16="http://schemas.microsoft.com/office/drawing/2014/main" id="{2831BE4D-A0D7-6D84-0CAE-CF04F6C777A2}"/>
              </a:ext>
            </a:extLst>
          </p:cNvPr>
          <p:cNvSpPr>
            <a:spLocks noGrp="1"/>
          </p:cNvSpPr>
          <p:nvPr>
            <p:ph type="title"/>
          </p:nvPr>
        </p:nvSpPr>
        <p:spPr>
          <a:xfrm>
            <a:off x="498245" y="438699"/>
            <a:ext cx="9977965" cy="113526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fontScale="90000"/>
          </a:bodyPr>
          <a:lstStyle/>
          <a:p>
            <a:r>
              <a:rPr lang="en-GB" sz="3200" dirty="0">
                <a:solidFill>
                  <a:schemeClr val="bg1"/>
                </a:solidFill>
              </a:rPr>
              <a:t>Trauma informed domestic abuse and multiple/complex needs training (MH, Suicide, Substance Misuse etc.)</a:t>
            </a:r>
            <a:endParaRPr lang="en-GB" sz="3200" dirty="0"/>
          </a:p>
        </p:txBody>
      </p:sp>
    </p:spTree>
    <p:extLst>
      <p:ext uri="{BB962C8B-B14F-4D97-AF65-F5344CB8AC3E}">
        <p14:creationId xmlns:p14="http://schemas.microsoft.com/office/powerpoint/2010/main" val="2726151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xEl>
                                              <p:pRg st="10" end="10"/>
                                            </p:tx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9">
                                            <p:txEl>
                                              <p:pRg st="11" end="11"/>
                                            </p:tx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9">
                                            <p:txEl>
                                              <p:pRg st="12" end="12"/>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mph" presetSubtype="2" accel="67000" decel="33000" fill="hold" nodeType="clickEffect">
                                  <p:stCondLst>
                                    <p:cond delay="500"/>
                                  </p:stCondLst>
                                  <p:childTnLst>
                                    <p:animClr clrSpc="rgb" dir="cw">
                                      <p:cBhvr>
                                        <p:cTn id="54" dur="2000" fill="hold"/>
                                        <p:tgtEl>
                                          <p:spTgt spid="12"/>
                                        </p:tgtEl>
                                        <p:attrNameLst>
                                          <p:attrName>fillcolor</p:attrName>
                                        </p:attrNameLst>
                                      </p:cBhvr>
                                      <p:to>
                                        <a:srgbClr val="00B050"/>
                                      </p:to>
                                    </p:animClr>
                                    <p:set>
                                      <p:cBhvr>
                                        <p:cTn id="55" dur="2000" fill="hold"/>
                                        <p:tgtEl>
                                          <p:spTgt spid="12"/>
                                        </p:tgtEl>
                                        <p:attrNameLst>
                                          <p:attrName>fill.type</p:attrName>
                                        </p:attrNameLst>
                                      </p:cBhvr>
                                      <p:to>
                                        <p:strVal val="solid"/>
                                      </p:to>
                                    </p:set>
                                    <p:set>
                                      <p:cBhvr>
                                        <p:cTn id="56"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89DAF-C7D1-92BE-4A08-177DCF186E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14951FE-E7DF-CF9A-F32F-BBC507DAD582}"/>
              </a:ext>
            </a:extLst>
          </p:cNvPr>
          <p:cNvSpPr>
            <a:spLocks noGrp="1"/>
          </p:cNvSpPr>
          <p:nvPr>
            <p:ph type="title"/>
          </p:nvPr>
        </p:nvSpPr>
        <p:spPr>
          <a:xfrm>
            <a:off x="537745" y="745849"/>
            <a:ext cx="8859664" cy="1092200"/>
          </a:xfrm>
        </p:spPr>
        <p:txBody>
          <a:bodyPr>
            <a:noAutofit/>
          </a:bodyPr>
          <a:lstStyle/>
          <a:p>
            <a:pPr algn="ctr" fontAlgn="base"/>
            <a:br>
              <a:rPr lang="en-GB" sz="1800" dirty="0">
                <a:solidFill>
                  <a:schemeClr val="tx1"/>
                </a:solidFill>
                <a:latin typeface="Ubuntu" panose="020B0504030602030204" pitchFamily="34" charset="0"/>
              </a:rPr>
            </a:br>
            <a:br>
              <a:rPr lang="en-GB" sz="2000" b="1" dirty="0">
                <a:solidFill>
                  <a:schemeClr val="tx1"/>
                </a:solidFill>
                <a:latin typeface="Ubuntu" panose="020B0504030602030204" pitchFamily="34" charset="0"/>
              </a:rPr>
            </a:br>
            <a:r>
              <a:rPr lang="en-GB" sz="2000" b="1" dirty="0">
                <a:solidFill>
                  <a:schemeClr val="tx1"/>
                </a:solidFill>
                <a:latin typeface="Ubuntu" panose="020B0504030602030204" pitchFamily="34" charset="0"/>
              </a:rPr>
              <a:t>‘’Every life lost following domestic abuse leaves behind a family heartbroken. For too long, these deaths have been treated as ‘unavoidable tragedies’ - but they are not. They are preventable. Today’s important </a:t>
            </a:r>
            <a:r>
              <a:rPr lang="en-GB" sz="2000" b="1" dirty="0">
                <a:solidFill>
                  <a:schemeClr val="tx1"/>
                </a:solidFill>
                <a:latin typeface="Ubuntu" panose="020B0504030602030204" pitchFamily="34" charset="0"/>
                <a:hlinkClick r:id="rId3"/>
              </a:rPr>
              <a:t>report</a:t>
            </a:r>
            <a:r>
              <a:rPr lang="en-GB" sz="2000" b="1" dirty="0">
                <a:solidFill>
                  <a:schemeClr val="tx1"/>
                </a:solidFill>
                <a:latin typeface="Ubuntu" panose="020B0504030602030204" pitchFamily="34" charset="0"/>
              </a:rPr>
              <a:t> reflects that too often perpetrators or victims are known to agencies, but they fail to act. We must ensure a system that joins the dots and intervenes before it’s too late.”</a:t>
            </a:r>
            <a:br>
              <a:rPr lang="en-GB" sz="2000" b="1" dirty="0">
                <a:solidFill>
                  <a:schemeClr val="tx1"/>
                </a:solidFill>
                <a:latin typeface="Ubuntu" panose="020B0504030602030204" pitchFamily="34" charset="0"/>
              </a:rPr>
            </a:br>
            <a:br>
              <a:rPr lang="en-GB" sz="2000" b="1" dirty="0">
                <a:solidFill>
                  <a:schemeClr val="tx1"/>
                </a:solidFill>
                <a:latin typeface="Ubuntu" panose="020B0504030602030204" pitchFamily="34" charset="0"/>
              </a:rPr>
            </a:br>
            <a:br>
              <a:rPr lang="en-GB" sz="1800" i="1" dirty="0">
                <a:solidFill>
                  <a:schemeClr val="tx1"/>
                </a:solidFill>
                <a:latin typeface="Ubuntu" panose="020B0504030602030204" pitchFamily="34" charset="0"/>
              </a:rPr>
            </a:br>
            <a:r>
              <a:rPr lang="en-GB" sz="1800" dirty="0">
                <a:solidFill>
                  <a:schemeClr val="tx1"/>
                </a:solidFill>
                <a:latin typeface="Ubuntu" panose="020B0504030602030204" pitchFamily="34" charset="0"/>
              </a:rPr>
              <a:t>Julie Devey, Chair of </a:t>
            </a:r>
            <a:r>
              <a:rPr lang="en-GB" sz="1800" dirty="0">
                <a:solidFill>
                  <a:schemeClr val="tx1"/>
                </a:solidFill>
                <a:latin typeface="Ubuntu" panose="020B0504030602030204" pitchFamily="34" charset="0"/>
                <a:hlinkClick r:id="rId4"/>
              </a:rPr>
              <a:t>Killed Women</a:t>
            </a:r>
            <a:br>
              <a:rPr lang="en-GB" sz="1800" i="1" dirty="0">
                <a:solidFill>
                  <a:schemeClr val="tx1"/>
                </a:solidFill>
                <a:latin typeface="Ubuntu" panose="020B0504030602030204" pitchFamily="34" charset="0"/>
              </a:rPr>
            </a:br>
            <a:endParaRPr lang="en-GB" sz="1800" dirty="0">
              <a:solidFill>
                <a:schemeClr val="tx1"/>
              </a:solidFill>
              <a:latin typeface="Ubuntu" panose="020B0504030602030204" pitchFamily="34" charset="0"/>
            </a:endParaRPr>
          </a:p>
        </p:txBody>
      </p:sp>
      <p:pic>
        <p:nvPicPr>
          <p:cNvPr id="6" name="Picture 5" descr="A close-up of a text&#10;&#10;AI-generated content may be incorrect.">
            <a:extLst>
              <a:ext uri="{FF2B5EF4-FFF2-40B4-BE49-F238E27FC236}">
                <a16:creationId xmlns:a16="http://schemas.microsoft.com/office/drawing/2014/main" id="{4606CEED-11C2-D20D-33F7-17C3077A56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247789" y="4399978"/>
            <a:ext cx="7964090" cy="1239948"/>
          </a:xfrm>
          <a:prstGeom prst="rect">
            <a:avLst/>
          </a:prstGeom>
        </p:spPr>
      </p:pic>
    </p:spTree>
    <p:extLst>
      <p:ext uri="{BB962C8B-B14F-4D97-AF65-F5344CB8AC3E}">
        <p14:creationId xmlns:p14="http://schemas.microsoft.com/office/powerpoint/2010/main" val="845348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3E6864-2CD4-5A45-E2E3-BADA5F32814F}"/>
              </a:ext>
            </a:extLst>
          </p:cNvPr>
          <p:cNvSpPr>
            <a:spLocks noGrp="1"/>
          </p:cNvSpPr>
          <p:nvPr>
            <p:ph type="title"/>
          </p:nvPr>
        </p:nvSpPr>
        <p:spPr>
          <a:xfrm>
            <a:off x="433587" y="383968"/>
            <a:ext cx="9867701" cy="1320800"/>
          </a:xfrm>
        </p:spPr>
        <p:txBody>
          <a:bodyPr>
            <a:normAutofit/>
          </a:bodyPr>
          <a:lstStyle/>
          <a:p>
            <a:r>
              <a:rPr lang="en-GB" sz="3400" b="1" dirty="0">
                <a:latin typeface="Ubuntu" panose="020B0504030602030204" pitchFamily="34" charset="0"/>
              </a:rPr>
              <a:t>How many deaths result from domestic </a:t>
            </a:r>
            <a:br>
              <a:rPr lang="en-GB" sz="3400" b="1" dirty="0">
                <a:latin typeface="Ubuntu" panose="020B0504030602030204" pitchFamily="34" charset="0"/>
              </a:rPr>
            </a:br>
            <a:r>
              <a:rPr lang="en-GB" sz="3400" b="1" dirty="0">
                <a:latin typeface="Ubuntu" panose="020B0504030602030204" pitchFamily="34" charset="0"/>
              </a:rPr>
              <a:t>abuse each year</a:t>
            </a:r>
            <a:r>
              <a:rPr lang="en-GB" b="1" dirty="0">
                <a:latin typeface="Ubuntu" panose="020B0504030602030204" pitchFamily="34" charset="0"/>
              </a:rPr>
              <a:t>?</a:t>
            </a:r>
          </a:p>
        </p:txBody>
      </p:sp>
      <p:graphicFrame>
        <p:nvGraphicFramePr>
          <p:cNvPr id="4" name="Content Placeholder 3">
            <a:extLst>
              <a:ext uri="{FF2B5EF4-FFF2-40B4-BE49-F238E27FC236}">
                <a16:creationId xmlns:a16="http://schemas.microsoft.com/office/drawing/2014/main" id="{7257F028-4FC2-FCB7-5C95-B580D98D68CD}"/>
              </a:ext>
            </a:extLst>
          </p:cNvPr>
          <p:cNvGraphicFramePr>
            <a:graphicFrameLocks noGrp="1"/>
          </p:cNvGraphicFramePr>
          <p:nvPr>
            <p:ph idx="1"/>
            <p:extLst>
              <p:ext uri="{D42A27DB-BD31-4B8C-83A1-F6EECF244321}">
                <p14:modId xmlns:p14="http://schemas.microsoft.com/office/powerpoint/2010/main" val="729418673"/>
              </p:ext>
            </p:extLst>
          </p:nvPr>
        </p:nvGraphicFramePr>
        <p:xfrm>
          <a:off x="630024" y="3941424"/>
          <a:ext cx="9125249" cy="2595880"/>
        </p:xfrm>
        <a:graphic>
          <a:graphicData uri="http://schemas.openxmlformats.org/drawingml/2006/table">
            <a:tbl>
              <a:tblPr firstRow="1" bandRow="1">
                <a:tableStyleId>{5C22544A-7EE6-4342-B048-85BDC9FD1C3A}</a:tableStyleId>
              </a:tblPr>
              <a:tblGrid>
                <a:gridCol w="1303607">
                  <a:extLst>
                    <a:ext uri="{9D8B030D-6E8A-4147-A177-3AD203B41FA5}">
                      <a16:colId xmlns:a16="http://schemas.microsoft.com/office/drawing/2014/main" val="1435131705"/>
                    </a:ext>
                  </a:extLst>
                </a:gridCol>
                <a:gridCol w="1303607">
                  <a:extLst>
                    <a:ext uri="{9D8B030D-6E8A-4147-A177-3AD203B41FA5}">
                      <a16:colId xmlns:a16="http://schemas.microsoft.com/office/drawing/2014/main" val="3489401372"/>
                    </a:ext>
                  </a:extLst>
                </a:gridCol>
                <a:gridCol w="1303607">
                  <a:extLst>
                    <a:ext uri="{9D8B030D-6E8A-4147-A177-3AD203B41FA5}">
                      <a16:colId xmlns:a16="http://schemas.microsoft.com/office/drawing/2014/main" val="554150466"/>
                    </a:ext>
                  </a:extLst>
                </a:gridCol>
                <a:gridCol w="1303607">
                  <a:extLst>
                    <a:ext uri="{9D8B030D-6E8A-4147-A177-3AD203B41FA5}">
                      <a16:colId xmlns:a16="http://schemas.microsoft.com/office/drawing/2014/main" val="1468761023"/>
                    </a:ext>
                  </a:extLst>
                </a:gridCol>
                <a:gridCol w="1303607">
                  <a:extLst>
                    <a:ext uri="{9D8B030D-6E8A-4147-A177-3AD203B41FA5}">
                      <a16:colId xmlns:a16="http://schemas.microsoft.com/office/drawing/2014/main" val="3795791628"/>
                    </a:ext>
                  </a:extLst>
                </a:gridCol>
                <a:gridCol w="1303607">
                  <a:extLst>
                    <a:ext uri="{9D8B030D-6E8A-4147-A177-3AD203B41FA5}">
                      <a16:colId xmlns:a16="http://schemas.microsoft.com/office/drawing/2014/main" val="2846197216"/>
                    </a:ext>
                  </a:extLst>
                </a:gridCol>
                <a:gridCol w="1303607">
                  <a:extLst>
                    <a:ext uri="{9D8B030D-6E8A-4147-A177-3AD203B41FA5}">
                      <a16:colId xmlns:a16="http://schemas.microsoft.com/office/drawing/2014/main" val="1002371865"/>
                    </a:ext>
                  </a:extLst>
                </a:gridCol>
              </a:tblGrid>
              <a:tr h="370840">
                <a:tc>
                  <a:txBody>
                    <a:bodyPr/>
                    <a:lstStyle/>
                    <a:p>
                      <a:r>
                        <a:rPr lang="en-GB" sz="1600" dirty="0">
                          <a:latin typeface="Ubuntu" panose="020B0504030602030204" pitchFamily="34" charset="0"/>
                        </a:rPr>
                        <a:t>Year</a:t>
                      </a:r>
                    </a:p>
                  </a:txBody>
                  <a:tcPr/>
                </a:tc>
                <a:tc gridSpan="6">
                  <a:txBody>
                    <a:bodyPr/>
                    <a:lstStyle/>
                    <a:p>
                      <a:r>
                        <a:rPr lang="en-GB" sz="1600" dirty="0">
                          <a:latin typeface="Ubuntu" panose="020B0504030602030204" pitchFamily="34" charset="0"/>
                        </a:rPr>
                        <a:t>Domestic Abuse Related Death Reviews across Bedfordshire</a:t>
                      </a:r>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939648848"/>
                  </a:ext>
                </a:extLst>
              </a:tr>
              <a:tr h="370840">
                <a:tc>
                  <a:txBody>
                    <a:bodyPr/>
                    <a:lstStyle/>
                    <a:p>
                      <a:r>
                        <a:rPr lang="en-GB" sz="1600" dirty="0">
                          <a:latin typeface="Ubuntu" panose="020B0504030602030204" pitchFamily="34" charset="0"/>
                        </a:rPr>
                        <a:t>2020</a:t>
                      </a:r>
                    </a:p>
                  </a:txBody>
                  <a:tcPr/>
                </a:tc>
                <a:tc>
                  <a:txBody>
                    <a:bodyPr/>
                    <a:lstStyle/>
                    <a:p>
                      <a:r>
                        <a:rPr lang="en-GB" sz="1600" dirty="0">
                          <a:latin typeface="Ubuntu" panose="020B0504030602030204" pitchFamily="34" charset="0"/>
                        </a:rPr>
                        <a:t>Homicide</a:t>
                      </a: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567251637"/>
                  </a:ext>
                </a:extLst>
              </a:tr>
              <a:tr h="370840">
                <a:tc>
                  <a:txBody>
                    <a:bodyPr/>
                    <a:lstStyle/>
                    <a:p>
                      <a:r>
                        <a:rPr lang="en-GB" sz="1600" dirty="0">
                          <a:latin typeface="Ubuntu" panose="020B0504030602030204" pitchFamily="34" charset="0"/>
                        </a:rPr>
                        <a:t>2021</a:t>
                      </a:r>
                    </a:p>
                  </a:txBody>
                  <a:tcPr/>
                </a:tc>
                <a:tc>
                  <a:txBody>
                    <a:bodyPr/>
                    <a:lstStyle/>
                    <a:p>
                      <a:r>
                        <a:rPr lang="en-GB" sz="1600" dirty="0">
                          <a:latin typeface="Ubuntu" panose="020B0504030602030204" pitchFamily="34" charset="0"/>
                        </a:rPr>
                        <a:t>Suicide</a:t>
                      </a: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2876362134"/>
                  </a:ext>
                </a:extLst>
              </a:tr>
              <a:tr h="370840">
                <a:tc>
                  <a:txBody>
                    <a:bodyPr/>
                    <a:lstStyle/>
                    <a:p>
                      <a:r>
                        <a:rPr lang="en-GB" sz="1600" dirty="0">
                          <a:latin typeface="Ubuntu" panose="020B0504030602030204" pitchFamily="34" charset="0"/>
                        </a:rPr>
                        <a:t>2022</a:t>
                      </a:r>
                    </a:p>
                  </a:txBody>
                  <a:tcPr/>
                </a:tc>
                <a:tc>
                  <a:txBody>
                    <a:bodyPr/>
                    <a:lstStyle/>
                    <a:p>
                      <a:r>
                        <a:rPr lang="en-GB" sz="1600" dirty="0">
                          <a:latin typeface="Ubuntu" panose="020B0504030602030204" pitchFamily="34" charset="0"/>
                        </a:rPr>
                        <a:t>Suicide</a:t>
                      </a:r>
                    </a:p>
                  </a:txBody>
                  <a:tcPr/>
                </a:tc>
                <a:tc>
                  <a:txBody>
                    <a:bodyPr/>
                    <a:lstStyle/>
                    <a:p>
                      <a:r>
                        <a:rPr lang="en-GB" sz="1600" dirty="0">
                          <a:latin typeface="Ubuntu" panose="020B0504030602030204" pitchFamily="34" charset="0"/>
                        </a:rPr>
                        <a:t>Suicide</a:t>
                      </a:r>
                    </a:p>
                  </a:txBody>
                  <a:tcPr/>
                </a:tc>
                <a:tc>
                  <a:txBody>
                    <a:bodyPr/>
                    <a:lstStyle/>
                    <a:p>
                      <a:r>
                        <a:rPr lang="en-GB" sz="1600" dirty="0">
                          <a:latin typeface="Ubuntu" panose="020B0504030602030204" pitchFamily="34" charset="0"/>
                        </a:rPr>
                        <a:t>Homicide</a:t>
                      </a: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830584264"/>
                  </a:ext>
                </a:extLst>
              </a:tr>
              <a:tr h="370840">
                <a:tc>
                  <a:txBody>
                    <a:bodyPr/>
                    <a:lstStyle/>
                    <a:p>
                      <a:r>
                        <a:rPr lang="en-GB" sz="1600" dirty="0">
                          <a:latin typeface="Ubuntu" panose="020B0504030602030204" pitchFamily="34" charset="0"/>
                        </a:rPr>
                        <a:t>2023</a:t>
                      </a:r>
                    </a:p>
                  </a:txBody>
                  <a:tcPr/>
                </a:tc>
                <a:tc>
                  <a:txBody>
                    <a:bodyPr/>
                    <a:lstStyle/>
                    <a:p>
                      <a:r>
                        <a:rPr lang="en-GB" sz="1600" dirty="0">
                          <a:latin typeface="Ubuntu" panose="020B0504030602030204" pitchFamily="34" charset="0"/>
                        </a:rPr>
                        <a:t>Suicide</a:t>
                      </a:r>
                    </a:p>
                  </a:txBody>
                  <a:tcPr/>
                </a:tc>
                <a:tc>
                  <a:txBody>
                    <a:bodyPr/>
                    <a:lstStyle/>
                    <a:p>
                      <a:r>
                        <a:rPr lang="en-GB" sz="1600" dirty="0">
                          <a:latin typeface="Ubuntu" panose="020B0504030602030204" pitchFamily="34" charset="0"/>
                        </a:rPr>
                        <a:t>Homicide</a:t>
                      </a:r>
                    </a:p>
                  </a:txBody>
                  <a:tcPr/>
                </a:tc>
                <a:tc>
                  <a:txBody>
                    <a:bodyPr/>
                    <a:lstStyle/>
                    <a:p>
                      <a:r>
                        <a:rPr lang="en-GB" sz="1600" dirty="0">
                          <a:latin typeface="Ubuntu" panose="020B0504030602030204" pitchFamily="34" charset="0"/>
                        </a:rPr>
                        <a:t>Homicide</a:t>
                      </a: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484987987"/>
                  </a:ext>
                </a:extLst>
              </a:tr>
              <a:tr h="370840">
                <a:tc>
                  <a:txBody>
                    <a:bodyPr/>
                    <a:lstStyle/>
                    <a:p>
                      <a:r>
                        <a:rPr lang="en-GB" sz="1600" dirty="0">
                          <a:latin typeface="Ubuntu" panose="020B0504030602030204" pitchFamily="34" charset="0"/>
                        </a:rPr>
                        <a:t>2024</a:t>
                      </a:r>
                    </a:p>
                  </a:txBody>
                  <a:tcPr/>
                </a:tc>
                <a:tc>
                  <a:txBody>
                    <a:bodyPr/>
                    <a:lstStyle/>
                    <a:p>
                      <a:r>
                        <a:rPr lang="en-GB" sz="1600" dirty="0">
                          <a:latin typeface="Ubuntu" panose="020B0504030602030204" pitchFamily="34" charset="0"/>
                        </a:rPr>
                        <a:t>Homicide</a:t>
                      </a:r>
                    </a:p>
                  </a:txBody>
                  <a:tcPr/>
                </a:tc>
                <a:tc>
                  <a:txBody>
                    <a:bodyPr/>
                    <a:lstStyle/>
                    <a:p>
                      <a:r>
                        <a:rPr lang="en-GB" sz="1600" dirty="0">
                          <a:latin typeface="Ubuntu" panose="020B0504030602030204" pitchFamily="34" charset="0"/>
                        </a:rPr>
                        <a:t>Suicide</a:t>
                      </a:r>
                    </a:p>
                  </a:txBody>
                  <a:tcPr/>
                </a:tc>
                <a:tc>
                  <a:txBody>
                    <a:bodyPr/>
                    <a:lstStyle/>
                    <a:p>
                      <a:r>
                        <a:rPr lang="en-GB" sz="1600" dirty="0">
                          <a:latin typeface="Ubuntu" panose="020B0504030602030204" pitchFamily="34" charset="0"/>
                        </a:rPr>
                        <a:t>Homicide</a:t>
                      </a:r>
                    </a:p>
                  </a:txBody>
                  <a:tcPr/>
                </a:tc>
                <a:tc>
                  <a:txBody>
                    <a:bodyPr/>
                    <a:lstStyle/>
                    <a:p>
                      <a:r>
                        <a:rPr lang="en-GB" sz="1600" dirty="0">
                          <a:latin typeface="Ubuntu" panose="020B0504030602030204" pitchFamily="34" charset="0"/>
                        </a:rPr>
                        <a:t>Homicide</a:t>
                      </a:r>
                    </a:p>
                  </a:txBody>
                  <a:tcPr/>
                </a:tc>
                <a:tc>
                  <a:txBody>
                    <a:bodyPr/>
                    <a:lstStyle/>
                    <a:p>
                      <a:r>
                        <a:rPr lang="en-GB" sz="1600" dirty="0">
                          <a:latin typeface="Ubuntu" panose="020B0504030602030204" pitchFamily="34" charset="0"/>
                        </a:rPr>
                        <a:t>Homicide</a:t>
                      </a: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3367646702"/>
                  </a:ext>
                </a:extLst>
              </a:tr>
              <a:tr h="370840">
                <a:tc>
                  <a:txBody>
                    <a:bodyPr/>
                    <a:lstStyle/>
                    <a:p>
                      <a:r>
                        <a:rPr lang="en-GB" sz="1600" dirty="0">
                          <a:latin typeface="Ubuntu" panose="020B0504030602030204" pitchFamily="34" charset="0"/>
                        </a:rPr>
                        <a:t>2025</a:t>
                      </a:r>
                    </a:p>
                  </a:txBody>
                  <a:tcPr/>
                </a:tc>
                <a:tc>
                  <a:txBody>
                    <a:bodyPr/>
                    <a:lstStyle/>
                    <a:p>
                      <a:r>
                        <a:rPr lang="en-GB" sz="1600" dirty="0">
                          <a:latin typeface="Ubuntu" panose="020B0504030602030204" pitchFamily="34" charset="0"/>
                        </a:rPr>
                        <a:t>Homicide</a:t>
                      </a:r>
                    </a:p>
                  </a:txBody>
                  <a:tcPr/>
                </a:tc>
                <a:tc>
                  <a:txBody>
                    <a:bodyPr/>
                    <a:lstStyle/>
                    <a:p>
                      <a:r>
                        <a:rPr lang="en-GB" sz="1600" dirty="0">
                          <a:latin typeface="Ubuntu" panose="020B0504030602030204" pitchFamily="34" charset="0"/>
                        </a:rPr>
                        <a:t>Suicide</a:t>
                      </a: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tc>
                  <a:txBody>
                    <a:bodyPr/>
                    <a:lstStyle/>
                    <a:p>
                      <a:endParaRPr lang="en-GB" sz="1600" dirty="0">
                        <a:latin typeface="Ubuntu" panose="020B0504030602030204" pitchFamily="34" charset="0"/>
                      </a:endParaRPr>
                    </a:p>
                  </a:txBody>
                  <a:tcPr/>
                </a:tc>
                <a:extLst>
                  <a:ext uri="{0D108BD9-81ED-4DB2-BD59-A6C34878D82A}">
                    <a16:rowId xmlns:a16="http://schemas.microsoft.com/office/drawing/2014/main" val="4225095950"/>
                  </a:ext>
                </a:extLst>
              </a:tr>
            </a:tbl>
          </a:graphicData>
        </a:graphic>
      </p:graphicFrame>
      <p:sp>
        <p:nvSpPr>
          <p:cNvPr id="5" name="TextBox 4">
            <a:extLst>
              <a:ext uri="{FF2B5EF4-FFF2-40B4-BE49-F238E27FC236}">
                <a16:creationId xmlns:a16="http://schemas.microsoft.com/office/drawing/2014/main" id="{4F94F7B0-0D40-F9BC-0035-2628F05B8690}"/>
              </a:ext>
            </a:extLst>
          </p:cNvPr>
          <p:cNvSpPr txBox="1"/>
          <p:nvPr/>
        </p:nvSpPr>
        <p:spPr>
          <a:xfrm>
            <a:off x="433587" y="1629465"/>
            <a:ext cx="9440444" cy="2554545"/>
          </a:xfrm>
          <a:prstGeom prst="rect">
            <a:avLst/>
          </a:prstGeom>
          <a:noFill/>
        </p:spPr>
        <p:txBody>
          <a:bodyPr wrap="square">
            <a:spAutoFit/>
          </a:bodyPr>
          <a:lstStyle/>
          <a:p>
            <a:pPr marL="285750" indent="-285750" fontAlgn="base">
              <a:buFont typeface="Arial" panose="020B0604020202020204" pitchFamily="34" charset="0"/>
              <a:buChar char="•"/>
            </a:pPr>
            <a:r>
              <a:rPr lang="en-GB" sz="2000" dirty="0">
                <a:latin typeface="Ubuntu" panose="020B0504030602030204" pitchFamily="34" charset="0"/>
              </a:rPr>
              <a:t>Latest figures from National Police Chief’s Council show that:</a:t>
            </a:r>
          </a:p>
          <a:p>
            <a:pPr marL="285750" indent="-285750" fontAlgn="base">
              <a:buFont typeface="Arial" panose="020B0604020202020204" pitchFamily="34" charset="0"/>
              <a:buChar char="•"/>
            </a:pPr>
            <a:r>
              <a:rPr lang="en-GB" sz="2000" b="1" dirty="0">
                <a:latin typeface="Ubuntu" panose="020B0504030602030204" pitchFamily="34" charset="0"/>
              </a:rPr>
              <a:t>262 deaths were recorded between 1 April 2023 and 31 March 2024:</a:t>
            </a:r>
          </a:p>
          <a:p>
            <a:pPr marL="285750" indent="-285750" fontAlgn="base">
              <a:buFont typeface="Arial" panose="020B0604020202020204" pitchFamily="34" charset="0"/>
              <a:buChar char="•"/>
            </a:pPr>
            <a:r>
              <a:rPr lang="en-GB" sz="2000" dirty="0">
                <a:latin typeface="Ubuntu" panose="020B0504030602030204" pitchFamily="34" charset="0"/>
              </a:rPr>
              <a:t>98 suspected suicide following domestic abuse (SVSDA)</a:t>
            </a:r>
          </a:p>
          <a:p>
            <a:pPr marL="285750" indent="-285750" fontAlgn="base">
              <a:buFont typeface="Arial" panose="020B0604020202020204" pitchFamily="34" charset="0"/>
              <a:buChar char="•"/>
            </a:pPr>
            <a:r>
              <a:rPr lang="en-GB" sz="2000" dirty="0">
                <a:latin typeface="Ubuntu" panose="020B0504030602030204" pitchFamily="34" charset="0"/>
              </a:rPr>
              <a:t>80 intimate partner homicides (IPH)</a:t>
            </a:r>
          </a:p>
          <a:p>
            <a:pPr marL="285750" indent="-285750" fontAlgn="base">
              <a:buFont typeface="Arial" panose="020B0604020202020204" pitchFamily="34" charset="0"/>
              <a:buChar char="•"/>
            </a:pPr>
            <a:r>
              <a:rPr lang="en-GB" sz="2000" dirty="0">
                <a:latin typeface="Ubuntu" panose="020B0504030602030204" pitchFamily="34" charset="0"/>
              </a:rPr>
              <a:t>39 adult family homicides</a:t>
            </a:r>
          </a:p>
          <a:p>
            <a:pPr marL="285750" indent="-285750" fontAlgn="base">
              <a:buFont typeface="Arial" panose="020B0604020202020204" pitchFamily="34" charset="0"/>
              <a:buChar char="•"/>
            </a:pPr>
            <a:r>
              <a:rPr lang="en-GB" sz="2000" dirty="0">
                <a:latin typeface="Ubuntu" panose="020B0504030602030204" pitchFamily="34" charset="0"/>
              </a:rPr>
              <a:t>28 unexpected deaths, 11 child deaths, 6 ‘other’ (where the victim and suspect lived together, but were not related or intimate partners)</a:t>
            </a:r>
          </a:p>
          <a:p>
            <a:pPr marL="342900" indent="-342900">
              <a:buFont typeface="Arial" panose="020B0604020202020204" pitchFamily="34" charset="0"/>
              <a:buChar char="•"/>
            </a:pPr>
            <a:endParaRPr lang="en-GB" sz="2000" b="1" dirty="0">
              <a:latin typeface="Ubuntu" panose="020B0504030602030204" pitchFamily="34" charset="0"/>
            </a:endParaRPr>
          </a:p>
        </p:txBody>
      </p:sp>
      <p:pic>
        <p:nvPicPr>
          <p:cNvPr id="6" name="Picture 5">
            <a:extLst>
              <a:ext uri="{FF2B5EF4-FFF2-40B4-BE49-F238E27FC236}">
                <a16:creationId xmlns:a16="http://schemas.microsoft.com/office/drawing/2014/main" id="{D2821468-6064-60B2-1128-A411E671DBFC}"/>
              </a:ext>
            </a:extLst>
          </p:cNvPr>
          <p:cNvPicPr>
            <a:picLocks noChangeAspect="1"/>
          </p:cNvPicPr>
          <p:nvPr/>
        </p:nvPicPr>
        <p:blipFill>
          <a:blip r:embed="rId3"/>
          <a:stretch>
            <a:fillRect/>
          </a:stretch>
        </p:blipFill>
        <p:spPr>
          <a:xfrm>
            <a:off x="10482942" y="2135023"/>
            <a:ext cx="1357972" cy="414046"/>
          </a:xfrm>
          <a:prstGeom prst="rect">
            <a:avLst/>
          </a:prstGeom>
        </p:spPr>
      </p:pic>
    </p:spTree>
    <p:extLst>
      <p:ext uri="{BB962C8B-B14F-4D97-AF65-F5344CB8AC3E}">
        <p14:creationId xmlns:p14="http://schemas.microsoft.com/office/powerpoint/2010/main" val="854170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16">
            <a:extLst>
              <a:ext uri="{FF2B5EF4-FFF2-40B4-BE49-F238E27FC236}">
                <a16:creationId xmlns:a16="http://schemas.microsoft.com/office/drawing/2014/main" id="{AF62BCC3-E308-2665-B88E-85ED627F7218}"/>
              </a:ext>
            </a:extLst>
          </p:cNvPr>
          <p:cNvSpPr>
            <a:spLocks noGrp="1"/>
          </p:cNvSpPr>
          <p:nvPr>
            <p:ph type="title"/>
          </p:nvPr>
        </p:nvSpPr>
        <p:spPr>
          <a:xfrm>
            <a:off x="842597" y="367988"/>
            <a:ext cx="11867272" cy="728546"/>
          </a:xfrm>
        </p:spPr>
        <p:txBody>
          <a:bodyPr>
            <a:noAutofit/>
          </a:bodyPr>
          <a:lstStyle/>
          <a:p>
            <a:r>
              <a:rPr lang="en-GB" sz="3400" b="1" dirty="0">
                <a:latin typeface="Ubuntu" panose="020B0504030602030204" pitchFamily="34" charset="0"/>
              </a:rPr>
              <a:t>Key recommendations from recent local DARDR/DHR</a:t>
            </a:r>
          </a:p>
        </p:txBody>
      </p:sp>
      <p:sp>
        <p:nvSpPr>
          <p:cNvPr id="24" name="Isosceles Triangle 23">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43025642-A91F-6D24-8015-0251790612A6}"/>
              </a:ext>
            </a:extLst>
          </p:cNvPr>
          <p:cNvSpPr>
            <a:spLocks noGrp="1"/>
          </p:cNvSpPr>
          <p:nvPr>
            <p:ph idx="1"/>
          </p:nvPr>
        </p:nvSpPr>
        <p:spPr>
          <a:xfrm>
            <a:off x="1033553" y="1096536"/>
            <a:ext cx="10124893" cy="5393476"/>
          </a:xfrm>
        </p:spPr>
        <p:txBody>
          <a:bodyPr>
            <a:normAutofit/>
          </a:bodyPr>
          <a:lstStyle/>
          <a:p>
            <a:pPr>
              <a:lnSpc>
                <a:spcPct val="90000"/>
              </a:lnSpc>
            </a:pPr>
            <a:r>
              <a:rPr lang="en-GB" sz="1900" dirty="0">
                <a:latin typeface="Ubuntu" panose="020B0504030602030204" pitchFamily="34" charset="0"/>
              </a:rPr>
              <a:t>Trauma-informed cross-disciplinary </a:t>
            </a:r>
            <a:r>
              <a:rPr lang="en-GB" sz="1900" b="1" dirty="0">
                <a:latin typeface="Ubuntu" panose="020B0504030602030204" pitchFamily="34" charset="0"/>
              </a:rPr>
              <a:t>training</a:t>
            </a:r>
            <a:r>
              <a:rPr lang="en-GB" sz="1900" dirty="0">
                <a:latin typeface="Ubuntu" panose="020B0504030602030204" pitchFamily="34" charset="0"/>
              </a:rPr>
              <a:t> for staff working with </a:t>
            </a:r>
            <a:r>
              <a:rPr lang="en-GB" sz="1900" b="1" dirty="0">
                <a:latin typeface="Ubuntu" panose="020B0504030602030204" pitchFamily="34" charset="0"/>
              </a:rPr>
              <a:t>adults with complex needs.  </a:t>
            </a:r>
          </a:p>
          <a:p>
            <a:pPr>
              <a:lnSpc>
                <a:spcPct val="90000"/>
              </a:lnSpc>
            </a:pPr>
            <a:r>
              <a:rPr lang="en-GB" sz="1900" dirty="0">
                <a:latin typeface="Ubuntu" panose="020B0504030602030204" pitchFamily="34" charset="0"/>
              </a:rPr>
              <a:t>Better understanding of </a:t>
            </a:r>
            <a:r>
              <a:rPr lang="en-GB" sz="1900" b="1" dirty="0">
                <a:latin typeface="Ubuntu" panose="020B0504030602030204" pitchFamily="34" charset="0"/>
              </a:rPr>
              <a:t>multi complex needs </a:t>
            </a:r>
            <a:r>
              <a:rPr lang="en-GB" sz="1900" dirty="0">
                <a:latin typeface="Ubuntu" panose="020B0504030602030204" pitchFamily="34" charset="0"/>
              </a:rPr>
              <a:t>to ensure all are responded to, preventing overshadowing.</a:t>
            </a:r>
          </a:p>
          <a:p>
            <a:pPr>
              <a:lnSpc>
                <a:spcPct val="90000"/>
              </a:lnSpc>
            </a:pPr>
            <a:r>
              <a:rPr lang="en-GB" sz="1900" dirty="0">
                <a:latin typeface="Ubuntu" panose="020B0504030602030204" pitchFamily="34" charset="0"/>
              </a:rPr>
              <a:t>Training for professionals in managing risk of </a:t>
            </a:r>
            <a:r>
              <a:rPr lang="en-GB" sz="1900" b="1" dirty="0">
                <a:latin typeface="Ubuntu" panose="020B0504030602030204" pitchFamily="34" charset="0"/>
              </a:rPr>
              <a:t>suicide and responding to suicidal ideation.</a:t>
            </a:r>
          </a:p>
          <a:p>
            <a:pPr>
              <a:lnSpc>
                <a:spcPct val="90000"/>
              </a:lnSpc>
            </a:pPr>
            <a:r>
              <a:rPr lang="en-GB" sz="1900" dirty="0">
                <a:latin typeface="Ubuntu" panose="020B0504030602030204" pitchFamily="34" charset="0"/>
              </a:rPr>
              <a:t>Training on principles of </a:t>
            </a:r>
            <a:r>
              <a:rPr lang="en-GB" sz="1900" b="1" dirty="0">
                <a:latin typeface="Ubuntu" panose="020B0504030602030204" pitchFamily="34" charset="0"/>
              </a:rPr>
              <a:t>safe enquiry &amp; safe response including consent, safeguarding etc.</a:t>
            </a:r>
          </a:p>
          <a:p>
            <a:pPr>
              <a:lnSpc>
                <a:spcPct val="90000"/>
              </a:lnSpc>
            </a:pPr>
            <a:r>
              <a:rPr lang="en-GB" sz="1900" dirty="0">
                <a:latin typeface="Ubuntu" panose="020B0504030602030204" pitchFamily="34" charset="0"/>
              </a:rPr>
              <a:t>Improve confidence around issues of </a:t>
            </a:r>
            <a:r>
              <a:rPr lang="en-GB" sz="1900" b="1" dirty="0">
                <a:latin typeface="Ubuntu" panose="020B0504030602030204" pitchFamily="34" charset="0"/>
              </a:rPr>
              <a:t>cultural competence and professional curiosity</a:t>
            </a:r>
            <a:r>
              <a:rPr lang="en-GB" sz="1900" dirty="0">
                <a:latin typeface="Ubuntu" panose="020B0504030602030204" pitchFamily="34" charset="0"/>
              </a:rPr>
              <a:t>.</a:t>
            </a:r>
          </a:p>
          <a:p>
            <a:pPr>
              <a:lnSpc>
                <a:spcPct val="90000"/>
              </a:lnSpc>
            </a:pPr>
            <a:r>
              <a:rPr lang="en-GB" sz="1900" dirty="0">
                <a:latin typeface="Ubuntu" panose="020B0504030602030204" pitchFamily="34" charset="0"/>
              </a:rPr>
              <a:t>Professionals to be aware of how to engage with alleged </a:t>
            </a:r>
            <a:r>
              <a:rPr lang="en-GB" sz="1900" b="1" dirty="0">
                <a:latin typeface="Ubuntu" panose="020B0504030602030204" pitchFamily="34" charset="0"/>
              </a:rPr>
              <a:t>perpetrators</a:t>
            </a:r>
            <a:r>
              <a:rPr lang="en-GB" sz="1900" dirty="0">
                <a:latin typeface="Ubuntu" panose="020B0504030602030204" pitchFamily="34" charset="0"/>
              </a:rPr>
              <a:t> as part of ongoing S42 enquiries. </a:t>
            </a:r>
          </a:p>
          <a:p>
            <a:pPr>
              <a:lnSpc>
                <a:spcPct val="90000"/>
              </a:lnSpc>
            </a:pPr>
            <a:r>
              <a:rPr lang="en-GB" sz="1900" dirty="0">
                <a:latin typeface="Ubuntu" panose="020B0504030602030204" pitchFamily="34" charset="0"/>
              </a:rPr>
              <a:t>Use of Respect Toolkit to </a:t>
            </a:r>
            <a:r>
              <a:rPr lang="en-GB" sz="1900" b="1" dirty="0">
                <a:latin typeface="Ubuntu" panose="020B0504030602030204" pitchFamily="34" charset="0"/>
              </a:rPr>
              <a:t>assess primary perpetrator </a:t>
            </a:r>
            <a:r>
              <a:rPr lang="en-GB" sz="1900" dirty="0">
                <a:latin typeface="Ubuntu" panose="020B0504030602030204" pitchFamily="34" charset="0"/>
              </a:rPr>
              <a:t>and primary victim where bi-directional abuse or Violent Resistance could be present (Awareness of Typologies of abuse.)</a:t>
            </a:r>
          </a:p>
          <a:p>
            <a:pPr>
              <a:lnSpc>
                <a:spcPct val="90000"/>
              </a:lnSpc>
            </a:pPr>
            <a:r>
              <a:rPr lang="en-GB" sz="1900" dirty="0">
                <a:latin typeface="Ubuntu" panose="020B0504030602030204" pitchFamily="34" charset="0"/>
              </a:rPr>
              <a:t>Improve carer assessments and contingency planning for </a:t>
            </a:r>
            <a:r>
              <a:rPr lang="en-GB" sz="1900" b="1" dirty="0">
                <a:latin typeface="Ubuntu" panose="020B0504030602030204" pitchFamily="34" charset="0"/>
              </a:rPr>
              <a:t>adults with caring roles</a:t>
            </a:r>
            <a:r>
              <a:rPr lang="en-GB" sz="1900" dirty="0">
                <a:latin typeface="Ubuntu" panose="020B0504030602030204" pitchFamily="34" charset="0"/>
              </a:rPr>
              <a:t>, especially where abuse or poor mental health is present.</a:t>
            </a:r>
          </a:p>
          <a:p>
            <a:pPr marL="0" indent="0">
              <a:lnSpc>
                <a:spcPct val="90000"/>
              </a:lnSpc>
              <a:buNone/>
            </a:pPr>
            <a:endParaRPr lang="en-GB" sz="1400" dirty="0">
              <a:latin typeface="Ubuntu" panose="020B0504030602030204" pitchFamily="34" charset="0"/>
            </a:endParaRPr>
          </a:p>
          <a:p>
            <a:pPr marL="0" indent="0">
              <a:lnSpc>
                <a:spcPct val="90000"/>
              </a:lnSpc>
              <a:buNone/>
            </a:pPr>
            <a:endParaRPr lang="en-GB" sz="1400" dirty="0">
              <a:latin typeface="Ubuntu" panose="020B0504030602030204" pitchFamily="34" charset="0"/>
            </a:endParaRPr>
          </a:p>
          <a:p>
            <a:pPr marL="0" indent="0">
              <a:lnSpc>
                <a:spcPct val="90000"/>
              </a:lnSpc>
              <a:buNone/>
            </a:pPr>
            <a:endParaRPr lang="en-GB" sz="1400" dirty="0">
              <a:latin typeface="Ubuntu" panose="020B0504030602030204" pitchFamily="34" charset="0"/>
            </a:endParaRPr>
          </a:p>
          <a:p>
            <a:pPr marL="0" indent="0">
              <a:lnSpc>
                <a:spcPct val="90000"/>
              </a:lnSpc>
              <a:buNone/>
            </a:pPr>
            <a:endParaRPr lang="en-GB" sz="1400" dirty="0">
              <a:latin typeface="Ubuntu" panose="020B0504030602030204" pitchFamily="34" charset="0"/>
            </a:endParaRPr>
          </a:p>
        </p:txBody>
      </p:sp>
      <p:sp>
        <p:nvSpPr>
          <p:cNvPr id="26" name="Isosceles Triangle 25">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253841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E7BBF03-7E71-BECE-BCAD-C99B715E9746}"/>
            </a:ext>
          </a:extLst>
        </p:cNvPr>
        <p:cNvGrpSpPr/>
        <p:nvPr/>
      </p:nvGrpSpPr>
      <p:grpSpPr>
        <a:xfrm>
          <a:off x="0" y="0"/>
          <a:ext cx="0" cy="0"/>
          <a:chOff x="0" y="0"/>
          <a:chExt cx="0" cy="0"/>
        </a:xfrm>
      </p:grpSpPr>
      <p:sp useBgFill="1">
        <p:nvSpPr>
          <p:cNvPr id="22" name="Rectangle 21">
            <a:extLst>
              <a:ext uri="{FF2B5EF4-FFF2-40B4-BE49-F238E27FC236}">
                <a16:creationId xmlns:a16="http://schemas.microsoft.com/office/drawing/2014/main" id="{1AF658C3-20E3-CBDF-C776-BCE0EE184D0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16">
            <a:extLst>
              <a:ext uri="{FF2B5EF4-FFF2-40B4-BE49-F238E27FC236}">
                <a16:creationId xmlns:a16="http://schemas.microsoft.com/office/drawing/2014/main" id="{E79DF7E5-B0E2-0185-B2F2-6E9D4C6B7281}"/>
              </a:ext>
            </a:extLst>
          </p:cNvPr>
          <p:cNvSpPr>
            <a:spLocks noGrp="1"/>
          </p:cNvSpPr>
          <p:nvPr>
            <p:ph type="title"/>
          </p:nvPr>
        </p:nvSpPr>
        <p:spPr>
          <a:xfrm>
            <a:off x="842597" y="293958"/>
            <a:ext cx="11395784" cy="728546"/>
          </a:xfrm>
        </p:spPr>
        <p:txBody>
          <a:bodyPr>
            <a:noAutofit/>
          </a:bodyPr>
          <a:lstStyle/>
          <a:p>
            <a:r>
              <a:rPr lang="en-GB" sz="3400" b="1" dirty="0">
                <a:latin typeface="Ubuntu" panose="020B0504030602030204" pitchFamily="34" charset="0"/>
              </a:rPr>
              <a:t>Key recommendations from recent local DARDR/DHR</a:t>
            </a:r>
          </a:p>
        </p:txBody>
      </p:sp>
      <p:sp>
        <p:nvSpPr>
          <p:cNvPr id="24" name="Isosceles Triangle 23">
            <a:extLst>
              <a:ext uri="{FF2B5EF4-FFF2-40B4-BE49-F238E27FC236}">
                <a16:creationId xmlns:a16="http://schemas.microsoft.com/office/drawing/2014/main" id="{9882D9A0-A0BA-301A-5232-841F55F870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3" name="Content Placeholder 2">
            <a:extLst>
              <a:ext uri="{FF2B5EF4-FFF2-40B4-BE49-F238E27FC236}">
                <a16:creationId xmlns:a16="http://schemas.microsoft.com/office/drawing/2014/main" id="{328D335A-F7B6-B97C-54D7-F28F1C4001FF}"/>
              </a:ext>
            </a:extLst>
          </p:cNvPr>
          <p:cNvSpPr>
            <a:spLocks noGrp="1"/>
          </p:cNvSpPr>
          <p:nvPr>
            <p:ph idx="1"/>
          </p:nvPr>
        </p:nvSpPr>
        <p:spPr>
          <a:xfrm>
            <a:off x="1033553" y="1170566"/>
            <a:ext cx="10124893" cy="5393476"/>
          </a:xfrm>
        </p:spPr>
        <p:txBody>
          <a:bodyPr>
            <a:normAutofit/>
          </a:bodyPr>
          <a:lstStyle/>
          <a:p>
            <a:pPr>
              <a:lnSpc>
                <a:spcPct val="90000"/>
              </a:lnSpc>
            </a:pPr>
            <a:r>
              <a:rPr lang="en-GB" sz="1900" dirty="0">
                <a:latin typeface="Ubuntu" panose="020B0504030602030204" pitchFamily="34" charset="0"/>
              </a:rPr>
              <a:t>Provide a framework to address the correlation between </a:t>
            </a:r>
            <a:r>
              <a:rPr lang="en-GB" sz="1900" b="1" dirty="0">
                <a:latin typeface="Ubuntu" panose="020B0504030602030204" pitchFamily="34" charset="0"/>
              </a:rPr>
              <a:t>carers and domestic abuse </a:t>
            </a:r>
            <a:r>
              <a:rPr lang="en-GB" sz="1900" dirty="0">
                <a:latin typeface="Ubuntu" panose="020B0504030602030204" pitchFamily="34" charset="0"/>
              </a:rPr>
              <a:t>by including domestic abuse in the carer’s strategy.</a:t>
            </a:r>
          </a:p>
          <a:p>
            <a:pPr>
              <a:lnSpc>
                <a:spcPct val="90000"/>
              </a:lnSpc>
            </a:pPr>
            <a:r>
              <a:rPr lang="en-GB" sz="1900" dirty="0">
                <a:latin typeface="Ubuntu" panose="020B0504030602030204" pitchFamily="34" charset="0"/>
              </a:rPr>
              <a:t>Support for </a:t>
            </a:r>
            <a:r>
              <a:rPr lang="en-GB" sz="1900" b="1" dirty="0">
                <a:latin typeface="Ubuntu" panose="020B0504030602030204" pitchFamily="34" charset="0"/>
              </a:rPr>
              <a:t>informal carers</a:t>
            </a:r>
            <a:r>
              <a:rPr lang="en-GB" sz="1900" dirty="0">
                <a:latin typeface="Ubuntu" panose="020B0504030602030204" pitchFamily="34" charset="0"/>
              </a:rPr>
              <a:t>/informal carers arrangements</a:t>
            </a:r>
          </a:p>
          <a:p>
            <a:pPr>
              <a:lnSpc>
                <a:spcPct val="90000"/>
              </a:lnSpc>
            </a:pPr>
            <a:r>
              <a:rPr lang="en-GB" sz="1900" dirty="0">
                <a:latin typeface="Ubuntu" panose="020B0504030602030204" pitchFamily="34" charset="0"/>
              </a:rPr>
              <a:t>Provide training for frontline staff on suicide risk in the context of domestic abuse and </a:t>
            </a:r>
            <a:r>
              <a:rPr lang="en-GB" sz="1900" b="1" dirty="0">
                <a:latin typeface="Ubuntu" panose="020B0504030602030204" pitchFamily="34" charset="0"/>
              </a:rPr>
              <a:t>caring responsibilities.</a:t>
            </a:r>
          </a:p>
          <a:p>
            <a:pPr>
              <a:lnSpc>
                <a:spcPct val="90000"/>
              </a:lnSpc>
            </a:pPr>
            <a:r>
              <a:rPr lang="en-GB" sz="1900" dirty="0">
                <a:latin typeface="Ubuntu" panose="020B0504030602030204" pitchFamily="34" charset="0"/>
              </a:rPr>
              <a:t>Establish clear </a:t>
            </a:r>
            <a:r>
              <a:rPr lang="en-GB" sz="1900" b="1" dirty="0">
                <a:latin typeface="Ubuntu" panose="020B0504030602030204" pitchFamily="34" charset="0"/>
              </a:rPr>
              <a:t>escalation pathways </a:t>
            </a:r>
            <a:r>
              <a:rPr lang="en-GB" sz="1900" dirty="0">
                <a:latin typeface="Ubuntu" panose="020B0504030602030204" pitchFamily="34" charset="0"/>
              </a:rPr>
              <a:t>when victims disengage or decline support or court action, ensuring safety planning continues.</a:t>
            </a:r>
          </a:p>
          <a:p>
            <a:pPr>
              <a:lnSpc>
                <a:spcPct val="90000"/>
              </a:lnSpc>
            </a:pPr>
            <a:r>
              <a:rPr lang="en-GB" sz="1900" dirty="0">
                <a:latin typeface="Ubuntu" panose="020B0504030602030204" pitchFamily="34" charset="0"/>
              </a:rPr>
              <a:t>Increase confidence on </a:t>
            </a:r>
            <a:r>
              <a:rPr lang="en-GB" sz="1900" b="1" dirty="0">
                <a:latin typeface="Ubuntu" panose="020B0504030602030204" pitchFamily="34" charset="0"/>
              </a:rPr>
              <a:t>professional challenge/escalation.</a:t>
            </a:r>
          </a:p>
          <a:p>
            <a:pPr>
              <a:lnSpc>
                <a:spcPct val="90000"/>
              </a:lnSpc>
            </a:pPr>
            <a:r>
              <a:rPr lang="en-GB" sz="1900" dirty="0">
                <a:latin typeface="Ubuntu" panose="020B0504030602030204" pitchFamily="34" charset="0"/>
              </a:rPr>
              <a:t>All professionals to review guidance in respect of </a:t>
            </a:r>
            <a:r>
              <a:rPr lang="en-GB" sz="1900" b="1" dirty="0">
                <a:latin typeface="Ubuntu" panose="020B0504030602030204" pitchFamily="34" charset="0"/>
              </a:rPr>
              <a:t>MARAC Referrals</a:t>
            </a:r>
            <a:r>
              <a:rPr lang="en-GB" sz="1900" dirty="0">
                <a:latin typeface="Ubuntu" panose="020B0504030602030204" pitchFamily="34" charset="0"/>
              </a:rPr>
              <a:t>.</a:t>
            </a:r>
          </a:p>
          <a:p>
            <a:pPr>
              <a:lnSpc>
                <a:spcPct val="90000"/>
              </a:lnSpc>
            </a:pPr>
            <a:r>
              <a:rPr lang="en-GB" sz="1900" dirty="0">
                <a:latin typeface="Ubuntu" panose="020B0504030602030204" pitchFamily="34" charset="0"/>
              </a:rPr>
              <a:t>Accountabilities for agencies that fail to complete and record </a:t>
            </a:r>
            <a:r>
              <a:rPr lang="en-GB" sz="1900" b="1" dirty="0">
                <a:latin typeface="Ubuntu" panose="020B0504030602030204" pitchFamily="34" charset="0"/>
              </a:rPr>
              <a:t>MARAC actions</a:t>
            </a:r>
          </a:p>
          <a:p>
            <a:pPr marL="0" indent="0">
              <a:lnSpc>
                <a:spcPct val="90000"/>
              </a:lnSpc>
              <a:buNone/>
            </a:pPr>
            <a:endParaRPr lang="en-GB" sz="2000" dirty="0">
              <a:latin typeface="Ubuntu" panose="020B0504030602030204" pitchFamily="34" charset="0"/>
            </a:endParaRPr>
          </a:p>
          <a:p>
            <a:pPr marL="0" indent="0" algn="ctr">
              <a:buNone/>
            </a:pPr>
            <a:r>
              <a:rPr lang="en-GB" sz="2000" b="1" dirty="0">
                <a:solidFill>
                  <a:schemeClr val="tx1"/>
                </a:solidFill>
                <a:latin typeface="Ubuntu" panose="020B0504030602030204" pitchFamily="34" charset="0"/>
              </a:rPr>
              <a:t>‘At its core, safeguarding is not just about protection. It’s about our shared humanity and our duty to one another.’ </a:t>
            </a:r>
          </a:p>
          <a:p>
            <a:pPr marL="0" indent="0" algn="ctr">
              <a:buNone/>
            </a:pPr>
            <a:r>
              <a:rPr lang="en-GB" sz="2000" i="1" dirty="0">
                <a:latin typeface="Ubuntu" panose="020B0504030602030204" pitchFamily="34" charset="0"/>
              </a:rPr>
              <a:t>Ann Craft Trust</a:t>
            </a:r>
          </a:p>
          <a:p>
            <a:pPr marL="0" indent="0">
              <a:lnSpc>
                <a:spcPct val="90000"/>
              </a:lnSpc>
              <a:buNone/>
            </a:pPr>
            <a:endParaRPr lang="en-GB" sz="1400" dirty="0">
              <a:latin typeface="Ubuntu" panose="020B0504030602030204" pitchFamily="34" charset="0"/>
            </a:endParaRPr>
          </a:p>
        </p:txBody>
      </p:sp>
      <p:sp>
        <p:nvSpPr>
          <p:cNvPr id="26" name="Isosceles Triangle 25">
            <a:extLst>
              <a:ext uri="{FF2B5EF4-FFF2-40B4-BE49-F238E27FC236}">
                <a16:creationId xmlns:a16="http://schemas.microsoft.com/office/drawing/2014/main" id="{E4C97421-5080-D73E-BDC9-F90CB7066C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Tree>
    <p:extLst>
      <p:ext uri="{BB962C8B-B14F-4D97-AF65-F5344CB8AC3E}">
        <p14:creationId xmlns:p14="http://schemas.microsoft.com/office/powerpoint/2010/main" val="306645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4A1695-58A0-67F0-B95D-125CAD56C56A}"/>
            </a:ext>
          </a:extLst>
        </p:cNvPr>
        <p:cNvGrpSpPr/>
        <p:nvPr/>
      </p:nvGrpSpPr>
      <p:grpSpPr>
        <a:xfrm>
          <a:off x="0" y="0"/>
          <a:ext cx="0" cy="0"/>
          <a:chOff x="0" y="0"/>
          <a:chExt cx="0" cy="0"/>
        </a:xfrm>
      </p:grpSpPr>
      <p:sp>
        <p:nvSpPr>
          <p:cNvPr id="6" name="Rectangle 5">
            <a:extLst>
              <a:ext uri="{FF2B5EF4-FFF2-40B4-BE49-F238E27FC236}">
                <a16:creationId xmlns:a16="http://schemas.microsoft.com/office/drawing/2014/main" id="{5BCED663-1079-7F2A-FED3-798E9EFABEE1}"/>
              </a:ext>
            </a:extLst>
          </p:cNvPr>
          <p:cNvSpPr/>
          <p:nvPr/>
        </p:nvSpPr>
        <p:spPr>
          <a:xfrm>
            <a:off x="4695551" y="160317"/>
            <a:ext cx="3681680" cy="171171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lang="en-GB" sz="2400" dirty="0"/>
              <a:t>Identifying &amp; responding to primary perpetrators and victims</a:t>
            </a:r>
          </a:p>
        </p:txBody>
      </p:sp>
      <p:sp>
        <p:nvSpPr>
          <p:cNvPr id="8" name="Rectangle 7">
            <a:extLst>
              <a:ext uri="{FF2B5EF4-FFF2-40B4-BE49-F238E27FC236}">
                <a16:creationId xmlns:a16="http://schemas.microsoft.com/office/drawing/2014/main" id="{5F6A1CFD-1424-D7B3-4E51-9D7D3EFD4787}"/>
              </a:ext>
            </a:extLst>
          </p:cNvPr>
          <p:cNvSpPr/>
          <p:nvPr/>
        </p:nvSpPr>
        <p:spPr>
          <a:xfrm>
            <a:off x="6629852" y="1963877"/>
            <a:ext cx="3681681" cy="171171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lang="en-GB" sz="2400" dirty="0">
                <a:solidFill>
                  <a:schemeClr val="bg1"/>
                </a:solidFill>
              </a:rPr>
              <a:t>Trauma informed domestic abuse and complex needs training</a:t>
            </a:r>
          </a:p>
        </p:txBody>
      </p:sp>
      <p:sp>
        <p:nvSpPr>
          <p:cNvPr id="13" name="Rectangle 12">
            <a:extLst>
              <a:ext uri="{FF2B5EF4-FFF2-40B4-BE49-F238E27FC236}">
                <a16:creationId xmlns:a16="http://schemas.microsoft.com/office/drawing/2014/main" id="{9AE8E952-59EE-0B64-77D4-64012221CBA6}"/>
              </a:ext>
            </a:extLst>
          </p:cNvPr>
          <p:cNvSpPr/>
          <p:nvPr/>
        </p:nvSpPr>
        <p:spPr>
          <a:xfrm>
            <a:off x="2889014" y="1963878"/>
            <a:ext cx="3681680" cy="171171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lang="en-GB" sz="2400" dirty="0"/>
              <a:t>Professional challenge and escalation of safeguarding concerns</a:t>
            </a:r>
          </a:p>
        </p:txBody>
      </p:sp>
      <p:sp>
        <p:nvSpPr>
          <p:cNvPr id="14" name="Rectangle 13">
            <a:extLst>
              <a:ext uri="{FF2B5EF4-FFF2-40B4-BE49-F238E27FC236}">
                <a16:creationId xmlns:a16="http://schemas.microsoft.com/office/drawing/2014/main" id="{B1A26481-E66A-38ED-2D22-692D017C1351}"/>
              </a:ext>
            </a:extLst>
          </p:cNvPr>
          <p:cNvSpPr/>
          <p:nvPr/>
        </p:nvSpPr>
        <p:spPr>
          <a:xfrm>
            <a:off x="6629852" y="3767439"/>
            <a:ext cx="3681680" cy="171171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lang="en-GB" sz="2400" dirty="0"/>
              <a:t>Improve response to informal carers</a:t>
            </a:r>
          </a:p>
        </p:txBody>
      </p:sp>
      <p:sp>
        <p:nvSpPr>
          <p:cNvPr id="15" name="Rectangle 14">
            <a:extLst>
              <a:ext uri="{FF2B5EF4-FFF2-40B4-BE49-F238E27FC236}">
                <a16:creationId xmlns:a16="http://schemas.microsoft.com/office/drawing/2014/main" id="{2233812C-D287-08AA-B1C2-3220320EFDB8}"/>
              </a:ext>
            </a:extLst>
          </p:cNvPr>
          <p:cNvSpPr/>
          <p:nvPr/>
        </p:nvSpPr>
        <p:spPr>
          <a:xfrm>
            <a:off x="2854711" y="3767439"/>
            <a:ext cx="3681680" cy="1711711"/>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b"/>
          <a:lstStyle/>
          <a:p>
            <a:pPr algn="ctr"/>
            <a:r>
              <a:rPr lang="en-GB" sz="2400" dirty="0"/>
              <a:t>DA risk recognition and referral pathway </a:t>
            </a:r>
          </a:p>
          <a:p>
            <a:pPr algn="ctr"/>
            <a:r>
              <a:rPr lang="en-GB" sz="2400" dirty="0"/>
              <a:t>(including MARAC)</a:t>
            </a:r>
          </a:p>
          <a:p>
            <a:pPr algn="ctr"/>
            <a:endParaRPr lang="en-GB" sz="2400" dirty="0"/>
          </a:p>
        </p:txBody>
      </p:sp>
      <p:sp>
        <p:nvSpPr>
          <p:cNvPr id="7" name="TextBox 6">
            <a:extLst>
              <a:ext uri="{FF2B5EF4-FFF2-40B4-BE49-F238E27FC236}">
                <a16:creationId xmlns:a16="http://schemas.microsoft.com/office/drawing/2014/main" id="{8D5BD9B6-2780-942C-5100-AFBC601A2BC0}"/>
              </a:ext>
            </a:extLst>
          </p:cNvPr>
          <p:cNvSpPr txBox="1"/>
          <p:nvPr/>
        </p:nvSpPr>
        <p:spPr>
          <a:xfrm>
            <a:off x="242888" y="1872028"/>
            <a:ext cx="2854711" cy="3416320"/>
          </a:xfrm>
          <a:prstGeom prst="rect">
            <a:avLst/>
          </a:prstGeom>
          <a:noFill/>
        </p:spPr>
        <p:txBody>
          <a:bodyPr wrap="square" rtlCol="0">
            <a:spAutoFit/>
          </a:bodyPr>
          <a:lstStyle/>
          <a:p>
            <a:r>
              <a:rPr lang="en-GB" sz="3600" b="1" dirty="0">
                <a:solidFill>
                  <a:schemeClr val="tx2"/>
                </a:solidFill>
                <a:latin typeface="Ubuntu" panose="020B0504030602030204" pitchFamily="34" charset="0"/>
              </a:rPr>
              <a:t>Learning Outcomes</a:t>
            </a:r>
          </a:p>
          <a:p>
            <a:endParaRPr lang="en-GB" sz="3600" b="1" dirty="0">
              <a:solidFill>
                <a:schemeClr val="tx2"/>
              </a:solidFill>
              <a:latin typeface="Ubuntu" panose="020B0504030602030204" pitchFamily="34" charset="0"/>
            </a:endParaRPr>
          </a:p>
          <a:p>
            <a:r>
              <a:rPr lang="en-GB" sz="3600" b="1" dirty="0">
                <a:solidFill>
                  <a:schemeClr val="tx2"/>
                </a:solidFill>
                <a:latin typeface="Ubuntu" panose="020B0504030602030204" pitchFamily="34" charset="0"/>
              </a:rPr>
              <a:t>Our building blocks…</a:t>
            </a:r>
          </a:p>
        </p:txBody>
      </p:sp>
      <p:sp>
        <p:nvSpPr>
          <p:cNvPr id="2" name="Rectangle 1">
            <a:extLst>
              <a:ext uri="{FF2B5EF4-FFF2-40B4-BE49-F238E27FC236}">
                <a16:creationId xmlns:a16="http://schemas.microsoft.com/office/drawing/2014/main" id="{62D0402D-D550-13E9-5B1A-CEDA8127AE2C}"/>
              </a:ext>
            </a:extLst>
          </p:cNvPr>
          <p:cNvSpPr/>
          <p:nvPr/>
        </p:nvSpPr>
        <p:spPr>
          <a:xfrm>
            <a:off x="2854711" y="5571000"/>
            <a:ext cx="7431966" cy="936905"/>
          </a:xfrm>
          <a:prstGeom prst="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lang="en-GB" sz="2400" dirty="0">
                <a:solidFill>
                  <a:schemeClr val="bg1"/>
                </a:solidFill>
              </a:rPr>
              <a:t>Recognise power and control (coercive control) in the dynamics of an interpersonal relationship.</a:t>
            </a:r>
          </a:p>
        </p:txBody>
      </p:sp>
    </p:spTree>
    <p:extLst>
      <p:ext uri="{BB962C8B-B14F-4D97-AF65-F5344CB8AC3E}">
        <p14:creationId xmlns:p14="http://schemas.microsoft.com/office/powerpoint/2010/main" val="93552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bg/>
                                          </p:spTgt>
                                        </p:tgtEl>
                                        <p:attrNameLst>
                                          <p:attrName>style.visibility</p:attrName>
                                        </p:attrNameLst>
                                      </p:cBhvr>
                                      <p:to>
                                        <p:strVal val="visible"/>
                                      </p:to>
                                    </p:set>
                                    <p:anim calcmode="lin" valueType="num">
                                      <p:cBhvr additive="base">
                                        <p:cTn id="7" dur="500" fill="hold"/>
                                        <p:tgtEl>
                                          <p:spTgt spid="6">
                                            <p:bg/>
                                          </p:spTgt>
                                        </p:tgtEl>
                                        <p:attrNameLst>
                                          <p:attrName>ppt_x</p:attrName>
                                        </p:attrNameLst>
                                      </p:cBhvr>
                                      <p:tavLst>
                                        <p:tav tm="0">
                                          <p:val>
                                            <p:strVal val="#ppt_x"/>
                                          </p:val>
                                        </p:tav>
                                        <p:tav tm="100000">
                                          <p:val>
                                            <p:strVal val="#ppt_x"/>
                                          </p:val>
                                        </p:tav>
                                      </p:tavLst>
                                    </p:anim>
                                    <p:anim calcmode="lin" valueType="num">
                                      <p:cBhvr additive="base">
                                        <p:cTn id="8" dur="500" fill="hold"/>
                                        <p:tgtEl>
                                          <p:spTgt spid="6">
                                            <p:bg/>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8">
                                            <p:bg/>
                                          </p:spTgt>
                                        </p:tgtEl>
                                        <p:attrNameLst>
                                          <p:attrName>style.visibility</p:attrName>
                                        </p:attrNameLst>
                                      </p:cBhvr>
                                      <p:to>
                                        <p:strVal val="visible"/>
                                      </p:to>
                                    </p:set>
                                    <p:anim calcmode="lin" valueType="num">
                                      <p:cBhvr additive="base">
                                        <p:cTn id="17" dur="500" fill="hold"/>
                                        <p:tgtEl>
                                          <p:spTgt spid="8">
                                            <p:bg/>
                                          </p:spTgt>
                                        </p:tgtEl>
                                        <p:attrNameLst>
                                          <p:attrName>ppt_x</p:attrName>
                                        </p:attrNameLst>
                                      </p:cBhvr>
                                      <p:tavLst>
                                        <p:tav tm="0">
                                          <p:val>
                                            <p:strVal val="#ppt_x"/>
                                          </p:val>
                                        </p:tav>
                                        <p:tav tm="100000">
                                          <p:val>
                                            <p:strVal val="#ppt_x"/>
                                          </p:val>
                                        </p:tav>
                                      </p:tavLst>
                                    </p:anim>
                                    <p:anim calcmode="lin" valueType="num">
                                      <p:cBhvr additive="base">
                                        <p:cTn id="18" dur="500" fill="hold"/>
                                        <p:tgtEl>
                                          <p:spTgt spid="8">
                                            <p:bg/>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8">
                                            <p:txEl>
                                              <p:pRg st="0" end="0"/>
                                            </p:txEl>
                                          </p:spTgt>
                                        </p:tgtEl>
                                        <p:attrNameLst>
                                          <p:attrName>style.visibility</p:attrName>
                                        </p:attrNameLst>
                                      </p:cBhvr>
                                      <p:to>
                                        <p:strVal val="visible"/>
                                      </p:to>
                                    </p:set>
                                    <p:anim calcmode="lin" valueType="num">
                                      <p:cBhvr additive="base">
                                        <p:cTn id="23"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8">
                                            <p:txEl>
                                              <p:pRg st="0" end="0"/>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3">
                                            <p:bg/>
                                          </p:spTgt>
                                        </p:tgtEl>
                                        <p:attrNameLst>
                                          <p:attrName>style.visibility</p:attrName>
                                        </p:attrNameLst>
                                      </p:cBhvr>
                                      <p:to>
                                        <p:strVal val="visible"/>
                                      </p:to>
                                    </p:set>
                                    <p:anim calcmode="lin" valueType="num">
                                      <p:cBhvr additive="base">
                                        <p:cTn id="27" dur="500" fill="hold"/>
                                        <p:tgtEl>
                                          <p:spTgt spid="13">
                                            <p:bg/>
                                          </p:spTgt>
                                        </p:tgtEl>
                                        <p:attrNameLst>
                                          <p:attrName>ppt_x</p:attrName>
                                        </p:attrNameLst>
                                      </p:cBhvr>
                                      <p:tavLst>
                                        <p:tav tm="0">
                                          <p:val>
                                            <p:strVal val="#ppt_x"/>
                                          </p:val>
                                        </p:tav>
                                        <p:tav tm="100000">
                                          <p:val>
                                            <p:strVal val="#ppt_x"/>
                                          </p:val>
                                        </p:tav>
                                      </p:tavLst>
                                    </p:anim>
                                    <p:anim calcmode="lin" valueType="num">
                                      <p:cBhvr additive="base">
                                        <p:cTn id="28" dur="500" fill="hold"/>
                                        <p:tgtEl>
                                          <p:spTgt spid="13">
                                            <p:bg/>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xEl>
                                              <p:pRg st="0" end="0"/>
                                            </p:txEl>
                                          </p:spTgt>
                                        </p:tgtEl>
                                        <p:attrNameLst>
                                          <p:attrName>style.visibility</p:attrName>
                                        </p:attrNameLst>
                                      </p:cBhvr>
                                      <p:to>
                                        <p:strVal val="visible"/>
                                      </p:to>
                                    </p:set>
                                    <p:anim calcmode="lin" valueType="num">
                                      <p:cBhvr additive="base">
                                        <p:cTn id="33"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3">
                                            <p:txEl>
                                              <p:pRg st="0" end="0"/>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14">
                                            <p:bg/>
                                          </p:spTgt>
                                        </p:tgtEl>
                                        <p:attrNameLst>
                                          <p:attrName>style.visibility</p:attrName>
                                        </p:attrNameLst>
                                      </p:cBhvr>
                                      <p:to>
                                        <p:strVal val="visible"/>
                                      </p:to>
                                    </p:set>
                                    <p:anim calcmode="lin" valueType="num">
                                      <p:cBhvr additive="base">
                                        <p:cTn id="37" dur="500" fill="hold"/>
                                        <p:tgtEl>
                                          <p:spTgt spid="14">
                                            <p:bg/>
                                          </p:spTgt>
                                        </p:tgtEl>
                                        <p:attrNameLst>
                                          <p:attrName>ppt_x</p:attrName>
                                        </p:attrNameLst>
                                      </p:cBhvr>
                                      <p:tavLst>
                                        <p:tav tm="0">
                                          <p:val>
                                            <p:strVal val="#ppt_x"/>
                                          </p:val>
                                        </p:tav>
                                        <p:tav tm="100000">
                                          <p:val>
                                            <p:strVal val="#ppt_x"/>
                                          </p:val>
                                        </p:tav>
                                      </p:tavLst>
                                    </p:anim>
                                    <p:anim calcmode="lin" valueType="num">
                                      <p:cBhvr additive="base">
                                        <p:cTn id="38" dur="500" fill="hold"/>
                                        <p:tgtEl>
                                          <p:spTgt spid="14">
                                            <p:bg/>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4">
                                            <p:txEl>
                                              <p:pRg st="0" end="0"/>
                                            </p:txEl>
                                          </p:spTgt>
                                        </p:tgtEl>
                                        <p:attrNameLst>
                                          <p:attrName>style.visibility</p:attrName>
                                        </p:attrNameLst>
                                      </p:cBhvr>
                                      <p:to>
                                        <p:strVal val="visible"/>
                                      </p:to>
                                    </p:set>
                                    <p:anim calcmode="lin" valueType="num">
                                      <p:cBhvr additive="base">
                                        <p:cTn id="43"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4">
                                            <p:txEl>
                                              <p:pRg st="0" end="0"/>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5">
                                            <p:bg/>
                                          </p:spTgt>
                                        </p:tgtEl>
                                        <p:attrNameLst>
                                          <p:attrName>style.visibility</p:attrName>
                                        </p:attrNameLst>
                                      </p:cBhvr>
                                      <p:to>
                                        <p:strVal val="visible"/>
                                      </p:to>
                                    </p:set>
                                    <p:anim calcmode="lin" valueType="num">
                                      <p:cBhvr additive="base">
                                        <p:cTn id="47" dur="500" fill="hold"/>
                                        <p:tgtEl>
                                          <p:spTgt spid="15">
                                            <p:bg/>
                                          </p:spTgt>
                                        </p:tgtEl>
                                        <p:attrNameLst>
                                          <p:attrName>ppt_x</p:attrName>
                                        </p:attrNameLst>
                                      </p:cBhvr>
                                      <p:tavLst>
                                        <p:tav tm="0">
                                          <p:val>
                                            <p:strVal val="#ppt_x"/>
                                          </p:val>
                                        </p:tav>
                                        <p:tav tm="100000">
                                          <p:val>
                                            <p:strVal val="#ppt_x"/>
                                          </p:val>
                                        </p:tav>
                                      </p:tavLst>
                                    </p:anim>
                                    <p:anim calcmode="lin" valueType="num">
                                      <p:cBhvr additive="base">
                                        <p:cTn id="48" dur="500" fill="hold"/>
                                        <p:tgtEl>
                                          <p:spTgt spid="15">
                                            <p:bg/>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15">
                                            <p:txEl>
                                              <p:pRg st="0" end="0"/>
                                            </p:txEl>
                                          </p:spTgt>
                                        </p:tgtEl>
                                        <p:attrNameLst>
                                          <p:attrName>style.visibility</p:attrName>
                                        </p:attrNameLst>
                                      </p:cBhvr>
                                      <p:to>
                                        <p:strVal val="visible"/>
                                      </p:to>
                                    </p:set>
                                    <p:anim calcmode="lin" valueType="num">
                                      <p:cBhvr additive="base">
                                        <p:cTn id="53" dur="500" fill="hold"/>
                                        <p:tgtEl>
                                          <p:spTgt spid="15">
                                            <p:txEl>
                                              <p:pRg st="0" end="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15">
                                            <p:txEl>
                                              <p:pRg st="0" end="0"/>
                                            </p:tx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15">
                                            <p:txEl>
                                              <p:pRg st="1" end="1"/>
                                            </p:txEl>
                                          </p:spTgt>
                                        </p:tgtEl>
                                        <p:attrNameLst>
                                          <p:attrName>style.visibility</p:attrName>
                                        </p:attrNameLst>
                                      </p:cBhvr>
                                      <p:to>
                                        <p:strVal val="visible"/>
                                      </p:to>
                                    </p:set>
                                    <p:anim calcmode="lin" valueType="num">
                                      <p:cBhvr additive="base">
                                        <p:cTn id="57" dur="500" fill="hold"/>
                                        <p:tgtEl>
                                          <p:spTgt spid="15">
                                            <p:txEl>
                                              <p:pRg st="1" end="1"/>
                                            </p:txEl>
                                          </p:spTgt>
                                        </p:tgtEl>
                                        <p:attrNameLst>
                                          <p:attrName>ppt_x</p:attrName>
                                        </p:attrNameLst>
                                      </p:cBhvr>
                                      <p:tavLst>
                                        <p:tav tm="0">
                                          <p:val>
                                            <p:strVal val="#ppt_x"/>
                                          </p:val>
                                        </p:tav>
                                        <p:tav tm="100000">
                                          <p:val>
                                            <p:strVal val="#ppt_x"/>
                                          </p:val>
                                        </p:tav>
                                      </p:tavLst>
                                    </p:anim>
                                    <p:anim calcmode="lin" valueType="num">
                                      <p:cBhvr additive="base">
                                        <p:cTn id="58" dur="500" fill="hold"/>
                                        <p:tgtEl>
                                          <p:spTgt spid="15">
                                            <p:txEl>
                                              <p:pRg st="1" end="1"/>
                                            </p:txEl>
                                          </p:spTgt>
                                        </p:tgtEl>
                                        <p:attrNameLst>
                                          <p:attrName>ppt_y</p:attrName>
                                        </p:attrNameLst>
                                      </p:cBhvr>
                                      <p:tavLst>
                                        <p:tav tm="0">
                                          <p:val>
                                            <p:strVal val="1+#ppt_h/2"/>
                                          </p:val>
                                        </p:tav>
                                        <p:tav tm="100000">
                                          <p:val>
                                            <p:strVal val="#ppt_y"/>
                                          </p:val>
                                        </p:tav>
                                      </p:tavLst>
                                    </p:anim>
                                  </p:childTnLst>
                                </p:cTn>
                              </p:par>
                              <p:par>
                                <p:cTn id="59" presetID="2" presetClass="entr" presetSubtype="4" fill="hold" grpId="0" nodeType="withEffect">
                                  <p:stCondLst>
                                    <p:cond delay="0"/>
                                  </p:stCondLst>
                                  <p:childTnLst>
                                    <p:set>
                                      <p:cBhvr>
                                        <p:cTn id="60" dur="1" fill="hold">
                                          <p:stCondLst>
                                            <p:cond delay="0"/>
                                          </p:stCondLst>
                                        </p:cTn>
                                        <p:tgtEl>
                                          <p:spTgt spid="2">
                                            <p:bg/>
                                          </p:spTgt>
                                        </p:tgtEl>
                                        <p:attrNameLst>
                                          <p:attrName>style.visibility</p:attrName>
                                        </p:attrNameLst>
                                      </p:cBhvr>
                                      <p:to>
                                        <p:strVal val="visible"/>
                                      </p:to>
                                    </p:set>
                                    <p:anim calcmode="lin" valueType="num">
                                      <p:cBhvr additive="base">
                                        <p:cTn id="61" dur="500" fill="hold"/>
                                        <p:tgtEl>
                                          <p:spTgt spid="2">
                                            <p:bg/>
                                          </p:spTgt>
                                        </p:tgtEl>
                                        <p:attrNameLst>
                                          <p:attrName>ppt_x</p:attrName>
                                        </p:attrNameLst>
                                      </p:cBhvr>
                                      <p:tavLst>
                                        <p:tav tm="0">
                                          <p:val>
                                            <p:strVal val="#ppt_x"/>
                                          </p:val>
                                        </p:tav>
                                        <p:tav tm="100000">
                                          <p:val>
                                            <p:strVal val="#ppt_x"/>
                                          </p:val>
                                        </p:tav>
                                      </p:tavLst>
                                    </p:anim>
                                    <p:anim calcmode="lin" valueType="num">
                                      <p:cBhvr additive="base">
                                        <p:cTn id="62" dur="500" fill="hold"/>
                                        <p:tgtEl>
                                          <p:spTgt spid="2">
                                            <p:bg/>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2">
                                            <p:txEl>
                                              <p:pRg st="0" end="0"/>
                                            </p:txEl>
                                          </p:spTgt>
                                        </p:tgtEl>
                                        <p:attrNameLst>
                                          <p:attrName>style.visibility</p:attrName>
                                        </p:attrNameLst>
                                      </p:cBhvr>
                                      <p:to>
                                        <p:strVal val="visible"/>
                                      </p:to>
                                    </p:set>
                                    <p:anim calcmode="lin" valueType="num">
                                      <p:cBhvr additive="base">
                                        <p:cTn id="6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animBg="1"/>
      <p:bldP spid="8" grpId="0" build="p" animBg="1"/>
      <p:bldP spid="13" grpId="0" build="p" animBg="1"/>
      <p:bldP spid="14" grpId="0" build="p" animBg="1"/>
      <p:bldP spid="15" grpId="0" uiExpand="1" build="p" animBg="1"/>
      <p:bldP spid="2" grpId="0" build="p"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E80B86A7-A1EC-475B-9166-88902B033A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C2C29CB1-9F74-4879-A6AF-AEA67B6F1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9" name="Content Placeholder 8">
            <a:extLst>
              <a:ext uri="{FF2B5EF4-FFF2-40B4-BE49-F238E27FC236}">
                <a16:creationId xmlns:a16="http://schemas.microsoft.com/office/drawing/2014/main" id="{EAD866FA-CA07-6667-DA9C-E6E469186469}"/>
              </a:ext>
            </a:extLst>
          </p:cNvPr>
          <p:cNvSpPr>
            <a:spLocks noGrp="1"/>
          </p:cNvSpPr>
          <p:nvPr>
            <p:ph idx="1"/>
          </p:nvPr>
        </p:nvSpPr>
        <p:spPr>
          <a:xfrm>
            <a:off x="614628" y="1413933"/>
            <a:ext cx="10875008" cy="5350933"/>
          </a:xfrm>
        </p:spPr>
        <p:txBody>
          <a:bodyPr>
            <a:noAutofit/>
          </a:bodyPr>
          <a:lstStyle/>
          <a:p>
            <a:r>
              <a:rPr lang="en-GB" sz="1700" dirty="0">
                <a:solidFill>
                  <a:schemeClr val="tx1"/>
                </a:solidFill>
                <a:latin typeface="Ubuntu" panose="020B0504030602030204" pitchFamily="34" charset="0"/>
              </a:rPr>
              <a:t>Upskill yourself  - </a:t>
            </a:r>
            <a:r>
              <a:rPr lang="en-GB" sz="1700" dirty="0">
                <a:solidFill>
                  <a:schemeClr val="tx1"/>
                </a:solidFill>
                <a:latin typeface="Ubuntu" panose="020B0504030602030204" pitchFamily="34" charset="0"/>
                <a:hlinkClick r:id="rId3"/>
              </a:rPr>
              <a:t>https://www.safeguardingbedfordshiretraining.co.uk/.</a:t>
            </a:r>
            <a:endParaRPr lang="en-GB" sz="1700" dirty="0">
              <a:solidFill>
                <a:schemeClr val="tx1"/>
              </a:solidFill>
              <a:latin typeface="Ubuntu" panose="020B0504030602030204" pitchFamily="34" charset="0"/>
            </a:endParaRPr>
          </a:p>
          <a:p>
            <a:r>
              <a:rPr lang="en-US" sz="1700" dirty="0">
                <a:solidFill>
                  <a:schemeClr val="accent5">
                    <a:lumMod val="50000"/>
                  </a:schemeClr>
                </a:solidFill>
                <a:latin typeface="Ubuntu" panose="020B0504030602030204" pitchFamily="34" charset="0"/>
                <a:hlinkClick r:id="rId4"/>
              </a:rPr>
              <a:t>In Control: Dangerous Relationships and How They End in Murder. Jane Monckton Smith.</a:t>
            </a:r>
            <a:endParaRPr lang="en-US" sz="1700" dirty="0">
              <a:solidFill>
                <a:schemeClr val="accent5">
                  <a:lumMod val="50000"/>
                </a:schemeClr>
              </a:solidFill>
              <a:latin typeface="Ubuntu" panose="020B0504030602030204" pitchFamily="34" charset="0"/>
            </a:endParaRPr>
          </a:p>
          <a:p>
            <a:r>
              <a:rPr lang="en-US" sz="1700" dirty="0">
                <a:solidFill>
                  <a:schemeClr val="accent5">
                    <a:lumMod val="50000"/>
                  </a:schemeClr>
                </a:solidFill>
                <a:latin typeface="Ubuntu" panose="020B0504030602030204" pitchFamily="34" charset="0"/>
                <a:hlinkClick r:id="rId5"/>
              </a:rPr>
              <a:t>https://www.thelaurarichards.com/resources/coercivecontrol</a:t>
            </a:r>
            <a:r>
              <a:rPr lang="en-US" sz="1700" dirty="0">
                <a:solidFill>
                  <a:schemeClr val="accent5">
                    <a:lumMod val="50000"/>
                  </a:schemeClr>
                </a:solidFill>
                <a:latin typeface="Ubuntu" panose="020B0504030602030204" pitchFamily="34" charset="0"/>
              </a:rPr>
              <a:t> @crimeanalyst</a:t>
            </a:r>
          </a:p>
          <a:p>
            <a:r>
              <a:rPr lang="en-US" sz="1700" dirty="0">
                <a:solidFill>
                  <a:schemeClr val="tx1"/>
                </a:solidFill>
                <a:latin typeface="Ubuntu" panose="020B0504030602030204" pitchFamily="34" charset="0"/>
              </a:rPr>
              <a:t>Dr Emma Katz – coercive control expert </a:t>
            </a:r>
            <a:r>
              <a:rPr lang="en-US" sz="1700" dirty="0">
                <a:solidFill>
                  <a:schemeClr val="accent5">
                    <a:lumMod val="50000"/>
                  </a:schemeClr>
                </a:solidFill>
                <a:latin typeface="Ubuntu" panose="020B0504030602030204" pitchFamily="34" charset="0"/>
              </a:rPr>
              <a:t>- </a:t>
            </a:r>
            <a:r>
              <a:rPr lang="en-GB" sz="1700" dirty="0">
                <a:latin typeface="Ubuntu" panose="020B0504030602030204" pitchFamily="34" charset="0"/>
                <a:hlinkClick r:id="rId6"/>
              </a:rPr>
              <a:t>Articles, Podcasts &amp; More - Dr Emma Katz</a:t>
            </a:r>
            <a:endParaRPr lang="en-US" sz="1700" dirty="0">
              <a:solidFill>
                <a:schemeClr val="accent5">
                  <a:lumMod val="50000"/>
                </a:schemeClr>
              </a:solidFill>
              <a:latin typeface="Ubuntu" panose="020B0504030602030204" pitchFamily="34" charset="0"/>
            </a:endParaRPr>
          </a:p>
          <a:p>
            <a:r>
              <a:rPr lang="en-GB" sz="1700" dirty="0">
                <a:solidFill>
                  <a:srgbClr val="FF0000"/>
                </a:solidFill>
                <a:latin typeface="Ubuntu" panose="020B0504030602030204" pitchFamily="34" charset="0"/>
                <a:hlinkClick r:id="rId7"/>
              </a:rPr>
              <a:t>https://safelives.org.uk/about-domestic-abuse/</a:t>
            </a:r>
            <a:r>
              <a:rPr lang="en-GB" sz="1700" dirty="0">
                <a:solidFill>
                  <a:srgbClr val="FF0000"/>
                </a:solidFill>
                <a:latin typeface="Ubuntu" panose="020B0504030602030204" pitchFamily="34" charset="0"/>
              </a:rPr>
              <a:t> </a:t>
            </a:r>
            <a:r>
              <a:rPr lang="en-GB" sz="1700" dirty="0">
                <a:solidFill>
                  <a:schemeClr val="tx1"/>
                </a:solidFill>
                <a:latin typeface="Ubuntu" panose="020B0504030602030204" pitchFamily="34" charset="0"/>
              </a:rPr>
              <a:t>SafeLives work with organisations across the UK to transform the response to domestic abuse, at a local, national and societal level.</a:t>
            </a:r>
          </a:p>
          <a:p>
            <a:r>
              <a:rPr lang="en-GB" sz="1700" dirty="0">
                <a:solidFill>
                  <a:srgbClr val="FF0000"/>
                </a:solidFill>
                <a:latin typeface="Ubuntu" panose="020B0504030602030204" pitchFamily="34" charset="0"/>
                <a:hlinkClick r:id="rId8"/>
              </a:rPr>
              <a:t>https://safeandtogetherinstitute.com/</a:t>
            </a:r>
            <a:r>
              <a:rPr lang="en-GB" sz="1700" dirty="0">
                <a:solidFill>
                  <a:srgbClr val="FF0000"/>
                </a:solidFill>
                <a:latin typeface="Ubuntu" panose="020B0504030602030204" pitchFamily="34" charset="0"/>
              </a:rPr>
              <a:t> </a:t>
            </a:r>
            <a:r>
              <a:rPr lang="en-GB" sz="1700" dirty="0">
                <a:solidFill>
                  <a:schemeClr val="tx1"/>
                </a:solidFill>
                <a:latin typeface="Ubuntu" panose="020B0504030602030204" pitchFamily="34" charset="0"/>
              </a:rPr>
              <a:t>empowers professionals across all child welfare sectors to transform their approach to DA through a child-centred survivor-strengths framework, the Safe &amp; Together Model™. </a:t>
            </a:r>
          </a:p>
          <a:p>
            <a:r>
              <a:rPr lang="en-GB" sz="1700" dirty="0">
                <a:solidFill>
                  <a:srgbClr val="FF0000"/>
                </a:solidFill>
                <a:latin typeface="Ubuntu" panose="020B0504030602030204" pitchFamily="34" charset="0"/>
                <a:hlinkClick r:id="rId9"/>
              </a:rPr>
              <a:t>How agencies enable and perpetuate coercive control</a:t>
            </a:r>
            <a:endParaRPr lang="en-GB" sz="1700" dirty="0">
              <a:solidFill>
                <a:srgbClr val="FF0000"/>
              </a:solidFill>
              <a:latin typeface="Ubuntu" panose="020B0504030602030204" pitchFamily="34" charset="0"/>
            </a:endParaRPr>
          </a:p>
          <a:p>
            <a:r>
              <a:rPr lang="en-GB" sz="1700" dirty="0">
                <a:latin typeface="Ubuntu" panose="020B0504030602030204" pitchFamily="34" charset="0"/>
                <a:hlinkClick r:id="rId10"/>
              </a:rPr>
              <a:t>Cultural competence </a:t>
            </a:r>
            <a:r>
              <a:rPr lang="en-GB" sz="1700" dirty="0">
                <a:latin typeface="Ubuntu" panose="020B0504030602030204" pitchFamily="34" charset="0"/>
              </a:rPr>
              <a:t>is the ability to understand, respect and respond to values, attitudes, beliefs that differ across cultures. </a:t>
            </a:r>
            <a:r>
              <a:rPr lang="en-GB" sz="1700" dirty="0">
                <a:latin typeface="Ubuntu" panose="020B0504030602030204" pitchFamily="34" charset="0"/>
                <a:hlinkClick r:id="rId10"/>
              </a:rPr>
              <a:t>https://www.e-lfh.org.uk/programmes/cultural-competence/</a:t>
            </a:r>
            <a:endParaRPr lang="en-GB" sz="1700" dirty="0">
              <a:latin typeface="Ubuntu" panose="020B0504030602030204" pitchFamily="34" charset="0"/>
            </a:endParaRPr>
          </a:p>
          <a:p>
            <a:r>
              <a:rPr lang="en-GB" sz="1700" dirty="0">
                <a:solidFill>
                  <a:schemeClr val="tx1"/>
                </a:solidFill>
                <a:latin typeface="Ubuntu" panose="020B0504030602030204" pitchFamily="34" charset="0"/>
                <a:hlinkClick r:id="rId11"/>
              </a:rPr>
              <a:t>Sleeping with the Enemy </a:t>
            </a:r>
            <a:r>
              <a:rPr lang="en-GB" sz="1700" dirty="0">
                <a:solidFill>
                  <a:schemeClr val="tx1"/>
                </a:solidFill>
                <a:latin typeface="Ubuntu" panose="020B0504030602030204" pitchFamily="34" charset="0"/>
              </a:rPr>
              <a:t> -  </a:t>
            </a:r>
            <a:r>
              <a:rPr lang="en-GB" sz="1700" dirty="0">
                <a:solidFill>
                  <a:schemeClr val="tx1"/>
                </a:solidFill>
                <a:latin typeface="Ubuntu" panose="020B0504030602030204" pitchFamily="34" charset="0"/>
                <a:hlinkClick r:id="rId12"/>
              </a:rPr>
              <a:t>My Lover My Killer (NETFLIX)</a:t>
            </a:r>
            <a:r>
              <a:rPr lang="en-GB" sz="1700" dirty="0">
                <a:solidFill>
                  <a:schemeClr val="tx1"/>
                </a:solidFill>
                <a:latin typeface="Ubuntu" panose="020B0504030602030204" pitchFamily="34" charset="0"/>
              </a:rPr>
              <a:t>  -  </a:t>
            </a:r>
            <a:r>
              <a:rPr lang="en-GB" sz="1700" dirty="0">
                <a:solidFill>
                  <a:schemeClr val="tx1"/>
                </a:solidFill>
                <a:latin typeface="Ubuntu" panose="020B0504030602030204" pitchFamily="34" charset="0"/>
                <a:hlinkClick r:id="rId13"/>
              </a:rPr>
              <a:t>BBC Disclosure: Surviving Domestic Abuse</a:t>
            </a:r>
            <a:endParaRPr lang="en-GB" sz="1700" dirty="0">
              <a:solidFill>
                <a:schemeClr val="tx1"/>
              </a:solidFill>
              <a:latin typeface="Ubuntu" panose="020B0504030602030204" pitchFamily="34" charset="0"/>
            </a:endParaRPr>
          </a:p>
          <a:p>
            <a:pPr marL="0" indent="0" algn="ctr">
              <a:buNone/>
            </a:pPr>
            <a:r>
              <a:rPr lang="en-US" b="1" dirty="0">
                <a:latin typeface="Ubuntu" panose="020B0504030602030204" pitchFamily="34" charset="0"/>
              </a:rPr>
              <a:t>“Every risky behaviour has a plausible explanation that encourages us to ignore it.”                      </a:t>
            </a:r>
            <a:r>
              <a:rPr lang="en-US" dirty="0">
                <a:latin typeface="Ubuntu" panose="020B0504030602030204" pitchFamily="34" charset="0"/>
              </a:rPr>
              <a:t>Jane Monckton Smith</a:t>
            </a:r>
            <a:endParaRPr lang="en-GB" dirty="0">
              <a:solidFill>
                <a:schemeClr val="tx1"/>
              </a:solidFill>
              <a:latin typeface="Ubuntu" panose="020B0504030602030204" pitchFamily="34" charset="0"/>
            </a:endParaRPr>
          </a:p>
          <a:p>
            <a:endParaRPr lang="en-GB" sz="1700" dirty="0">
              <a:solidFill>
                <a:schemeClr val="tx1"/>
              </a:solidFill>
              <a:latin typeface="Ubuntu" panose="020B0504030602030204" pitchFamily="34" charset="0"/>
            </a:endParaRPr>
          </a:p>
        </p:txBody>
      </p:sp>
      <p:sp>
        <p:nvSpPr>
          <p:cNvPr id="18" name="Isosceles Triangle 17">
            <a:extLst>
              <a:ext uri="{FF2B5EF4-FFF2-40B4-BE49-F238E27FC236}">
                <a16:creationId xmlns:a16="http://schemas.microsoft.com/office/drawing/2014/main" id="{7E2C7115-5336-410C-AD71-0F0952A2E5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Title 11">
            <a:extLst>
              <a:ext uri="{FF2B5EF4-FFF2-40B4-BE49-F238E27FC236}">
                <a16:creationId xmlns:a16="http://schemas.microsoft.com/office/drawing/2014/main" id="{48654A99-3597-7009-E9F3-6698A58873C2}"/>
              </a:ext>
            </a:extLst>
          </p:cNvPr>
          <p:cNvSpPr>
            <a:spLocks noGrp="1"/>
          </p:cNvSpPr>
          <p:nvPr>
            <p:ph type="title"/>
          </p:nvPr>
        </p:nvSpPr>
        <p:spPr>
          <a:xfrm>
            <a:off x="842597" y="338667"/>
            <a:ext cx="10233064" cy="982133"/>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a:bodyPr>
          <a:lstStyle/>
          <a:p>
            <a:r>
              <a:rPr lang="en-GB" sz="3200" dirty="0">
                <a:solidFill>
                  <a:schemeClr val="bg1"/>
                </a:solidFill>
              </a:rPr>
              <a:t>Recognise power and control in a relationship dynamic</a:t>
            </a:r>
          </a:p>
        </p:txBody>
      </p:sp>
    </p:spTree>
    <p:extLst>
      <p:ext uri="{BB962C8B-B14F-4D97-AF65-F5344CB8AC3E}">
        <p14:creationId xmlns:p14="http://schemas.microsoft.com/office/powerpoint/2010/main" val="34340489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mph" presetSubtype="2" accel="67000" decel="33000" fill="hold" nodeType="clickEffect">
                                  <p:stCondLst>
                                    <p:cond delay="500"/>
                                  </p:stCondLst>
                                  <p:childTnLst>
                                    <p:animClr clrSpc="rgb" dir="cw">
                                      <p:cBhvr>
                                        <p:cTn id="46" dur="2000" fill="hold"/>
                                        <p:tgtEl>
                                          <p:spTgt spid="12"/>
                                        </p:tgtEl>
                                        <p:attrNameLst>
                                          <p:attrName>fillcolor</p:attrName>
                                        </p:attrNameLst>
                                      </p:cBhvr>
                                      <p:to>
                                        <a:srgbClr val="00B050"/>
                                      </p:to>
                                    </p:animClr>
                                    <p:set>
                                      <p:cBhvr>
                                        <p:cTn id="47" dur="2000" fill="hold"/>
                                        <p:tgtEl>
                                          <p:spTgt spid="12"/>
                                        </p:tgtEl>
                                        <p:attrNameLst>
                                          <p:attrName>fill.type</p:attrName>
                                        </p:attrNameLst>
                                      </p:cBhvr>
                                      <p:to>
                                        <p:strVal val="solid"/>
                                      </p:to>
                                    </p:set>
                                    <p:set>
                                      <p:cBhvr>
                                        <p:cTn id="48"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A3EFDE-9808-1C1F-295B-AC13FF578C8F}"/>
              </a:ext>
            </a:extLst>
          </p:cNvPr>
          <p:cNvSpPr>
            <a:spLocks noGrp="1"/>
          </p:cNvSpPr>
          <p:nvPr>
            <p:ph type="title"/>
          </p:nvPr>
        </p:nvSpPr>
        <p:spPr>
          <a:xfrm>
            <a:off x="271462" y="308346"/>
            <a:ext cx="9981142" cy="762000"/>
          </a:xfrm>
        </p:spPr>
        <p:txBody>
          <a:bodyPr>
            <a:noAutofit/>
          </a:bodyPr>
          <a:lstStyle/>
          <a:p>
            <a:r>
              <a:rPr lang="en-GB" sz="3400" b="1" dirty="0">
                <a:latin typeface="Ubuntu" panose="020B0504030602030204" pitchFamily="34" charset="0"/>
              </a:rPr>
              <a:t>How to become more professionally curious</a:t>
            </a:r>
          </a:p>
        </p:txBody>
      </p:sp>
      <p:sp>
        <p:nvSpPr>
          <p:cNvPr id="14" name="Content Placeholder 13">
            <a:extLst>
              <a:ext uri="{FF2B5EF4-FFF2-40B4-BE49-F238E27FC236}">
                <a16:creationId xmlns:a16="http://schemas.microsoft.com/office/drawing/2014/main" id="{2AEC7DFD-C3AF-D549-F57C-72825C144122}"/>
              </a:ext>
            </a:extLst>
          </p:cNvPr>
          <p:cNvSpPr>
            <a:spLocks noGrp="1"/>
          </p:cNvSpPr>
          <p:nvPr>
            <p:ph idx="1"/>
          </p:nvPr>
        </p:nvSpPr>
        <p:spPr>
          <a:xfrm>
            <a:off x="677333" y="1070346"/>
            <a:ext cx="9707638" cy="5479310"/>
          </a:xfrm>
        </p:spPr>
        <p:txBody>
          <a:bodyPr>
            <a:normAutofit fontScale="92500" lnSpcReduction="10000"/>
          </a:bodyPr>
          <a:lstStyle/>
          <a:p>
            <a:r>
              <a:rPr lang="en-GB" b="1" dirty="0">
                <a:solidFill>
                  <a:schemeClr val="tx1"/>
                </a:solidFill>
                <a:latin typeface="Ubuntu" panose="020B0504030602030204" pitchFamily="34" charset="0"/>
              </a:rPr>
              <a:t>Ask the difficult questions: </a:t>
            </a:r>
          </a:p>
          <a:p>
            <a:pPr marL="0" indent="0" fontAlgn="ctr">
              <a:buNone/>
            </a:pPr>
            <a:r>
              <a:rPr lang="en-GB" dirty="0">
                <a:solidFill>
                  <a:schemeClr val="tx1"/>
                </a:solidFill>
                <a:latin typeface="Ubuntu" panose="020B0504030602030204" pitchFamily="34" charset="0"/>
              </a:rPr>
              <a:t>Ask the brave, awkward questions about things like domestic abuse, mental health, or self-neglect to fully understand the individual or family’s situation.  </a:t>
            </a:r>
          </a:p>
          <a:p>
            <a:r>
              <a:rPr lang="en-GB" b="1" dirty="0">
                <a:solidFill>
                  <a:schemeClr val="tx1"/>
                </a:solidFill>
                <a:latin typeface="Ubuntu" panose="020B0504030602030204" pitchFamily="34" charset="0"/>
              </a:rPr>
              <a:t>Check and reflect</a:t>
            </a:r>
            <a:r>
              <a:rPr lang="en-GB" dirty="0">
                <a:solidFill>
                  <a:schemeClr val="tx1"/>
                </a:solidFill>
                <a:latin typeface="Ubuntu" panose="020B0504030602030204" pitchFamily="34" charset="0"/>
              </a:rPr>
              <a:t>: </a:t>
            </a:r>
          </a:p>
          <a:p>
            <a:pPr marL="0" indent="0" fontAlgn="ctr">
              <a:buNone/>
            </a:pPr>
            <a:r>
              <a:rPr lang="en-GB" dirty="0">
                <a:solidFill>
                  <a:schemeClr val="tx1"/>
                </a:solidFill>
                <a:latin typeface="Ubuntu" panose="020B0504030602030204" pitchFamily="34" charset="0"/>
              </a:rPr>
              <a:t>Go back, check the details, reflect on what you’ve seen and let all the evidence guide you. </a:t>
            </a:r>
            <a:r>
              <a:rPr lang="en-GB" i="1" dirty="0"/>
              <a:t>What am I missing? What surprised me? What does this mean? </a:t>
            </a:r>
            <a:r>
              <a:rPr lang="en-GB" b="1" i="1" dirty="0"/>
              <a:t>What’s really happening?</a:t>
            </a:r>
            <a:endParaRPr lang="en-GB" b="1" dirty="0"/>
          </a:p>
          <a:p>
            <a:pPr fontAlgn="ctr"/>
            <a:r>
              <a:rPr lang="en-GB" b="1" dirty="0">
                <a:solidFill>
                  <a:schemeClr val="tx1"/>
                </a:solidFill>
                <a:latin typeface="Ubuntu" panose="020B0504030602030204" pitchFamily="34" charset="0"/>
              </a:rPr>
              <a:t>Consider different perspectives</a:t>
            </a:r>
            <a:r>
              <a:rPr lang="en-GB" dirty="0">
                <a:solidFill>
                  <a:schemeClr val="tx1"/>
                </a:solidFill>
                <a:latin typeface="Ubuntu" panose="020B0504030602030204" pitchFamily="34" charset="0"/>
              </a:rPr>
              <a:t>: </a:t>
            </a:r>
          </a:p>
          <a:p>
            <a:pPr marL="0" indent="0" fontAlgn="ctr">
              <a:buNone/>
            </a:pPr>
            <a:r>
              <a:rPr lang="en-GB" dirty="0">
                <a:solidFill>
                  <a:schemeClr val="tx1"/>
                </a:solidFill>
                <a:latin typeface="Ubuntu" panose="020B0504030602030204" pitchFamily="34" charset="0"/>
              </a:rPr>
              <a:t>Draw from every source of information and welcome the unexpected. Let curiosity guide your conclusions.</a:t>
            </a:r>
          </a:p>
          <a:p>
            <a:pPr fontAlgn="ctr"/>
            <a:r>
              <a:rPr lang="en-GB" b="1" dirty="0">
                <a:solidFill>
                  <a:schemeClr val="tx1"/>
                </a:solidFill>
                <a:latin typeface="Ubuntu" panose="020B0504030602030204" pitchFamily="34" charset="0"/>
              </a:rPr>
              <a:t>Challenge your own assumptions</a:t>
            </a:r>
          </a:p>
          <a:p>
            <a:pPr marL="0" indent="0" fontAlgn="ctr">
              <a:buNone/>
            </a:pPr>
            <a:r>
              <a:rPr lang="en-GB" dirty="0">
                <a:solidFill>
                  <a:schemeClr val="tx1"/>
                </a:solidFill>
                <a:latin typeface="Ubuntu" panose="020B0504030602030204" pitchFamily="34" charset="0"/>
              </a:rPr>
              <a:t>Don’t assume you know! Be willing to be wrong. Curiosity thrives when you're open to learning something new.</a:t>
            </a:r>
          </a:p>
          <a:p>
            <a:pPr fontAlgn="ctr"/>
            <a:r>
              <a:rPr lang="en-GB" b="1" dirty="0">
                <a:solidFill>
                  <a:schemeClr val="tx1"/>
                </a:solidFill>
                <a:latin typeface="Ubuntu" panose="020B0504030602030204" pitchFamily="34" charset="0"/>
              </a:rPr>
              <a:t>Is yours a supportive culture?</a:t>
            </a:r>
            <a:endParaRPr lang="en-GB" dirty="0">
              <a:solidFill>
                <a:schemeClr val="tx1"/>
              </a:solidFill>
              <a:latin typeface="Ubuntu" panose="020B0504030602030204" pitchFamily="34" charset="0"/>
            </a:endParaRPr>
          </a:p>
          <a:p>
            <a:pPr marL="0" indent="0">
              <a:buNone/>
            </a:pPr>
            <a:r>
              <a:rPr lang="en-GB" dirty="0">
                <a:solidFill>
                  <a:schemeClr val="tx1"/>
                </a:solidFill>
                <a:latin typeface="Ubuntu" panose="020B0504030602030204" pitchFamily="34" charset="0"/>
              </a:rPr>
              <a:t>Organisations must support practitioners with regular supervision and a culture of professional challenge  to help keep minds sharp, perspectives open, and impact strong.</a:t>
            </a:r>
          </a:p>
          <a:p>
            <a:pPr marL="0" indent="0" algn="ctr">
              <a:buNone/>
            </a:pPr>
            <a:r>
              <a:rPr lang="en-GB" b="1" dirty="0">
                <a:solidFill>
                  <a:schemeClr val="tx1"/>
                </a:solidFill>
                <a:latin typeface="Ubuntu" panose="020B0504030602030204" pitchFamily="34" charset="0"/>
              </a:rPr>
              <a:t>“Curiosity isn’t about having all the answers — it’s about being brave enough to ask better questions.”</a:t>
            </a:r>
          </a:p>
        </p:txBody>
      </p:sp>
    </p:spTree>
    <p:extLst>
      <p:ext uri="{BB962C8B-B14F-4D97-AF65-F5344CB8AC3E}">
        <p14:creationId xmlns:p14="http://schemas.microsoft.com/office/powerpoint/2010/main" val="353292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4BB8207-AC96-3A2D-03B6-54518009F8A8}"/>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54158B37-068D-FC18-6792-D98284E75E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Isosceles Triangle 15">
            <a:extLst>
              <a:ext uri="{FF2B5EF4-FFF2-40B4-BE49-F238E27FC236}">
                <a16:creationId xmlns:a16="http://schemas.microsoft.com/office/drawing/2014/main" id="{BFABD379-1F36-BA32-83E8-EF93145021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9" name="Content Placeholder 8">
            <a:extLst>
              <a:ext uri="{FF2B5EF4-FFF2-40B4-BE49-F238E27FC236}">
                <a16:creationId xmlns:a16="http://schemas.microsoft.com/office/drawing/2014/main" id="{78A22305-8FF3-C290-AAAA-49FC77CE906D}"/>
              </a:ext>
            </a:extLst>
          </p:cNvPr>
          <p:cNvSpPr>
            <a:spLocks noGrp="1"/>
          </p:cNvSpPr>
          <p:nvPr>
            <p:ph idx="1"/>
          </p:nvPr>
        </p:nvSpPr>
        <p:spPr>
          <a:xfrm>
            <a:off x="746438" y="1625600"/>
            <a:ext cx="10482229" cy="5105400"/>
          </a:xfrm>
        </p:spPr>
        <p:txBody>
          <a:bodyPr>
            <a:noAutofit/>
          </a:bodyPr>
          <a:lstStyle/>
          <a:p>
            <a:r>
              <a:rPr lang="en-GB" dirty="0">
                <a:latin typeface="Ubuntu" panose="020B0504030602030204" pitchFamily="34" charset="0"/>
              </a:rPr>
              <a:t>Use the </a:t>
            </a:r>
            <a:r>
              <a:rPr lang="en-GB" dirty="0">
                <a:latin typeface="Ubuntu" panose="020B0504030602030204" pitchFamily="34" charset="0"/>
                <a:hlinkClick r:id="rId3"/>
              </a:rPr>
              <a:t>Respect Toolkit </a:t>
            </a:r>
            <a:r>
              <a:rPr lang="en-GB" dirty="0">
                <a:latin typeface="Ubuntu" panose="020B0504030602030204" pitchFamily="34" charset="0"/>
              </a:rPr>
              <a:t>when working with male victims or male perpetrators presenting as victims, to help identify the primary victim or perpetrator.</a:t>
            </a:r>
          </a:p>
          <a:p>
            <a:r>
              <a:rPr lang="en-GB" dirty="0">
                <a:latin typeface="Ubuntu" panose="020B0504030602030204" pitchFamily="34" charset="0"/>
              </a:rPr>
              <a:t>Ensure familiarity with the different ‘</a:t>
            </a:r>
            <a:r>
              <a:rPr lang="en-GB" dirty="0">
                <a:latin typeface="Ubuntu" panose="020B0504030602030204" pitchFamily="34" charset="0"/>
                <a:hlinkClick r:id="rId4"/>
              </a:rPr>
              <a:t>typologies of abuse</a:t>
            </a:r>
            <a:r>
              <a:rPr lang="en-GB" dirty="0">
                <a:latin typeface="Ubuntu" panose="020B0504030602030204" pitchFamily="34" charset="0"/>
              </a:rPr>
              <a:t>’ – Intimate Terrorism, Violent Resistance, Situational Couple Violence (Michael P Johnson), to support identification and response to domestic abuse between intimate partners (Intimate Partner Violence - IPV).</a:t>
            </a:r>
          </a:p>
          <a:p>
            <a:r>
              <a:rPr lang="en-GB" dirty="0">
                <a:latin typeface="Ubuntu" panose="020B0504030602030204" pitchFamily="34" charset="0"/>
                <a:hlinkClick r:id="rId5"/>
              </a:rPr>
              <a:t>The Homicide Timeline </a:t>
            </a:r>
            <a:r>
              <a:rPr lang="en-GB" dirty="0">
                <a:latin typeface="Ubuntu" panose="020B0504030602030204" pitchFamily="34" charset="0"/>
              </a:rPr>
              <a:t>is a new tool for tracking homicide risk in cases of coercive control and stalking. It can support better and more accurate risk assessment looking at risk from the perpetrator’s perspective.</a:t>
            </a:r>
          </a:p>
          <a:p>
            <a:r>
              <a:rPr lang="en-GB" dirty="0">
                <a:latin typeface="Ubuntu" panose="020B0504030602030204" pitchFamily="34" charset="0"/>
                <a:hlinkClick r:id="rId6"/>
              </a:rPr>
              <a:t>Chrysalis Centre </a:t>
            </a:r>
            <a:r>
              <a:rPr lang="en-US" dirty="0">
                <a:latin typeface="Ubuntu" panose="020B0504030602030204" pitchFamily="34" charset="0"/>
              </a:rPr>
              <a:t>offer a new way of enabling behaviour change. Interventions are available to anyone who causes harm and is a resident of Bedfordshire &amp; Hertfordshire irrespective of sex, age, or risk level.</a:t>
            </a:r>
          </a:p>
          <a:p>
            <a:r>
              <a:rPr lang="en-US" dirty="0">
                <a:latin typeface="Ubuntu" panose="020B0504030602030204" pitchFamily="34" charset="0"/>
              </a:rPr>
              <a:t>Responding to </a:t>
            </a:r>
            <a:r>
              <a:rPr lang="en-US" dirty="0">
                <a:latin typeface="Ubuntu" panose="020B0504030602030204" pitchFamily="34" charset="0"/>
                <a:hlinkClick r:id="rId7"/>
              </a:rPr>
              <a:t>Counter Allegations</a:t>
            </a:r>
            <a:r>
              <a:rPr lang="en-US" dirty="0">
                <a:latin typeface="Ubuntu" panose="020B0504030602030204" pitchFamily="34" charset="0"/>
              </a:rPr>
              <a:t> </a:t>
            </a:r>
          </a:p>
          <a:p>
            <a:pPr marL="0" indent="0" algn="ctr">
              <a:buNone/>
            </a:pPr>
            <a:r>
              <a:rPr lang="en-GB" sz="1600" b="1" dirty="0">
                <a:solidFill>
                  <a:schemeClr val="tx1"/>
                </a:solidFill>
                <a:latin typeface="Ubuntu" panose="020B0504030602030204" pitchFamily="34" charset="0"/>
              </a:rPr>
              <a:t>“We assumed that perpetrators accessed victim services to find out what support their partner might be accessing, however, all the resources used are available on the internet. More commonly, perpetrators present as victims because they feel wronged and entitled.” </a:t>
            </a:r>
            <a:r>
              <a:rPr lang="en-GB" sz="1600" dirty="0">
                <a:solidFill>
                  <a:schemeClr val="tx1"/>
                </a:solidFill>
                <a:latin typeface="Ubuntu" panose="020B0504030602030204" pitchFamily="34" charset="0"/>
              </a:rPr>
              <a:t>(Respect)</a:t>
            </a:r>
            <a:endParaRPr lang="en-US" sz="1600" dirty="0">
              <a:solidFill>
                <a:schemeClr val="tx1"/>
              </a:solidFill>
              <a:latin typeface="Ubuntu" panose="020B0504030602030204" pitchFamily="34" charset="0"/>
            </a:endParaRPr>
          </a:p>
          <a:p>
            <a:pPr marL="0" indent="0">
              <a:buNone/>
            </a:pPr>
            <a:endParaRPr lang="en-GB" dirty="0">
              <a:latin typeface="Ubuntu" panose="020B0504030602030204" pitchFamily="34" charset="0"/>
            </a:endParaRPr>
          </a:p>
        </p:txBody>
      </p:sp>
      <p:sp>
        <p:nvSpPr>
          <p:cNvPr id="18" name="Isosceles Triangle 17">
            <a:extLst>
              <a:ext uri="{FF2B5EF4-FFF2-40B4-BE49-F238E27FC236}">
                <a16:creationId xmlns:a16="http://schemas.microsoft.com/office/drawing/2014/main" id="{9EC16F4F-49DB-0F95-CB16-432B6CB51B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GB"/>
          </a:p>
        </p:txBody>
      </p:sp>
      <p:sp>
        <p:nvSpPr>
          <p:cNvPr id="12" name="Title 11">
            <a:extLst>
              <a:ext uri="{FF2B5EF4-FFF2-40B4-BE49-F238E27FC236}">
                <a16:creationId xmlns:a16="http://schemas.microsoft.com/office/drawing/2014/main" id="{44781A13-C40A-727B-0D21-9A3B873F6F14}"/>
              </a:ext>
            </a:extLst>
          </p:cNvPr>
          <p:cNvSpPr>
            <a:spLocks noGrp="1"/>
          </p:cNvSpPr>
          <p:nvPr>
            <p:ph type="title"/>
          </p:nvPr>
        </p:nvSpPr>
        <p:spPr>
          <a:xfrm>
            <a:off x="947771" y="326762"/>
            <a:ext cx="10079565" cy="1171838"/>
          </a:xfrm>
          <a:prstGeom prst="rect">
            <a:avLst/>
          </a:prstGeom>
          <a:solidFill>
            <a:srgbClr val="C00000"/>
          </a:solidFill>
          <a:ln>
            <a:no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normAutofit/>
          </a:bodyPr>
          <a:lstStyle/>
          <a:p>
            <a:r>
              <a:rPr lang="en-GB" sz="3200" dirty="0"/>
              <a:t>Identifying &amp; responding to primary perpetrators and victims</a:t>
            </a:r>
          </a:p>
        </p:txBody>
      </p:sp>
    </p:spTree>
    <p:extLst>
      <p:ext uri="{BB962C8B-B14F-4D97-AF65-F5344CB8AC3E}">
        <p14:creationId xmlns:p14="http://schemas.microsoft.com/office/powerpoint/2010/main" val="950109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mph" presetSubtype="2" accel="67000" decel="33000" fill="hold" nodeType="clickEffect">
                                  <p:stCondLst>
                                    <p:cond delay="500"/>
                                  </p:stCondLst>
                                  <p:childTnLst>
                                    <p:animClr clrSpc="rgb" dir="cw">
                                      <p:cBhvr>
                                        <p:cTn id="30" dur="2000" fill="hold"/>
                                        <p:tgtEl>
                                          <p:spTgt spid="12"/>
                                        </p:tgtEl>
                                        <p:attrNameLst>
                                          <p:attrName>fillcolor</p:attrName>
                                        </p:attrNameLst>
                                      </p:cBhvr>
                                      <p:to>
                                        <a:srgbClr val="00B050"/>
                                      </p:to>
                                    </p:animClr>
                                    <p:set>
                                      <p:cBhvr>
                                        <p:cTn id="31" dur="2000" fill="hold"/>
                                        <p:tgtEl>
                                          <p:spTgt spid="12"/>
                                        </p:tgtEl>
                                        <p:attrNameLst>
                                          <p:attrName>fill.type</p:attrName>
                                        </p:attrNameLst>
                                      </p:cBhvr>
                                      <p:to>
                                        <p:strVal val="solid"/>
                                      </p:to>
                                    </p:set>
                                    <p:set>
                                      <p:cBhvr>
                                        <p:cTn id="32" dur="2000" fill="hold"/>
                                        <p:tgtEl>
                                          <p:spTgt spid="12"/>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theme/theme1.xml><?xml version="1.0" encoding="utf-8"?>
<a:theme xmlns:a="http://schemas.openxmlformats.org/drawingml/2006/main" name="Facet">
  <a:themeElements>
    <a:clrScheme name="Office 2007 - 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2299</TotalTime>
  <Words>7791</Words>
  <Application>Microsoft Office PowerPoint</Application>
  <PresentationFormat>Widescreen</PresentationFormat>
  <Paragraphs>543</Paragraphs>
  <Slides>24</Slides>
  <Notes>24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Aptos</vt:lpstr>
      <vt:lpstr>Arial</vt:lpstr>
      <vt:lpstr>Calibri</vt:lpstr>
      <vt:lpstr>Trebuchet MS</vt:lpstr>
      <vt:lpstr>Ubuntu</vt:lpstr>
      <vt:lpstr>Verdana</vt:lpstr>
      <vt:lpstr>Wingdings 3</vt:lpstr>
      <vt:lpstr>Facet</vt:lpstr>
      <vt:lpstr>Learning from Domestic Abuse Related Death Reviews (DARDR)</vt:lpstr>
      <vt:lpstr>PowerPoint Presentation</vt:lpstr>
      <vt:lpstr>How many deaths result from domestic  abuse each year?</vt:lpstr>
      <vt:lpstr>Key recommendations from recent local DARDR/DHR</vt:lpstr>
      <vt:lpstr>Key recommendations from recent local DARDR/DHR</vt:lpstr>
      <vt:lpstr>PowerPoint Presentation</vt:lpstr>
      <vt:lpstr>Recognise power and control in a relationship dynamic</vt:lpstr>
      <vt:lpstr>How to become more professionally curious</vt:lpstr>
      <vt:lpstr>Identifying &amp; responding to primary perpetrators and victims</vt:lpstr>
      <vt:lpstr>Typologies of abuse - Who is doing what to who?</vt:lpstr>
      <vt:lpstr>The Homicide Timeline (HTL)</vt:lpstr>
      <vt:lpstr>PowerPoint Presentation</vt:lpstr>
      <vt:lpstr>Counter Allegations Screening tool</vt:lpstr>
      <vt:lpstr>DARVO – A Perpetrator Strategy</vt:lpstr>
      <vt:lpstr>Professional challenge and escalation of safeguarding concerns</vt:lpstr>
      <vt:lpstr>DA risk recognition and referral pathway  (MARAC &amp; Safeguarding)</vt:lpstr>
      <vt:lpstr>Domestic Abuse high-risk factors</vt:lpstr>
      <vt:lpstr>Do you use routine enquiry?</vt:lpstr>
      <vt:lpstr>Beware of Victim Blaming </vt:lpstr>
      <vt:lpstr>DA Referral Pathway</vt:lpstr>
      <vt:lpstr>Improve response to informal carers</vt:lpstr>
      <vt:lpstr>Why the “quiet ones” is important for Safeguarding </vt:lpstr>
      <vt:lpstr>Trauma informed domestic abuse and multiple/complex needs training (MH, Suicide, Substance Misuse etc.)</vt:lpstr>
      <vt:lpstr>  ‘’Every life lost following domestic abuse leaves behind a family heartbroken. For too long, these deaths have been treated as ‘unavoidable tragedies’ - but they are not. They are preventable. Today’s important report reflects that too often perpetrators or victims are known to agencies, but they fail to act. We must ensure a system that joins the dots and intervenes before it’s too late.”   Julie Devey, Chair of Killed Women </vt:lpstr>
    </vt:vector>
  </TitlesOfParts>
  <Company>Luton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Bull, Jenny</dc:creator>
  <cp:lastModifiedBy>Bull, Jenny</cp:lastModifiedBy>
  <cp:revision>20</cp:revision>
  <dcterms:created xsi:type="dcterms:W3CDTF">2025-10-22T14:39:51Z</dcterms:created>
  <dcterms:modified xsi:type="dcterms:W3CDTF">2025-10-28T13:38:25Z</dcterms:modified>
</cp:coreProperties>
</file>