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135" r:id="rId5"/>
    <p:sldId id="1215" r:id="rId6"/>
    <p:sldId id="996" r:id="rId7"/>
    <p:sldId id="1209" r:id="rId8"/>
    <p:sldId id="320" r:id="rId9"/>
    <p:sldId id="1119" r:id="rId10"/>
    <p:sldId id="431" r:id="rId11"/>
    <p:sldId id="1167" r:id="rId12"/>
    <p:sldId id="1057" r:id="rId13"/>
    <p:sldId id="1166" r:id="rId14"/>
    <p:sldId id="1158" r:id="rId15"/>
    <p:sldId id="1211" r:id="rId16"/>
    <p:sldId id="1212" r:id="rId17"/>
    <p:sldId id="1214" r:id="rId18"/>
    <p:sldId id="1217" r:id="rId19"/>
    <p:sldId id="1193" r:id="rId20"/>
    <p:sldId id="1062" r:id="rId21"/>
    <p:sldId id="1213" r:id="rId22"/>
    <p:sldId id="400" r:id="rId23"/>
    <p:sldId id="12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11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000" autoAdjust="0"/>
  </p:normalViewPr>
  <p:slideViewPr>
    <p:cSldViewPr snapToGrid="0">
      <p:cViewPr varScale="1">
        <p:scale>
          <a:sx n="31" d="100"/>
          <a:sy n="31" d="100"/>
        </p:scale>
        <p:origin x="2028" y="44"/>
      </p:cViewPr>
      <p:guideLst/>
    </p:cSldViewPr>
  </p:slideViewPr>
  <p:notesTextViewPr>
    <p:cViewPr>
      <p:scale>
        <a:sx n="1" d="1"/>
        <a:sy n="1" d="1"/>
      </p:scale>
      <p:origin x="0" y="0"/>
    </p:cViewPr>
  </p:notesTextViewPr>
  <p:sorterViewPr>
    <p:cViewPr>
      <p:scale>
        <a:sx n="100" d="100"/>
        <a:sy n="100" d="100"/>
      </p:scale>
      <p:origin x="0" y="-3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3DBE9-0796-4B6B-A4E8-C4B70B29E124}" type="datetimeFigureOut">
              <a:rPr lang="en-GB" smtClean="0"/>
              <a:t>29/10/2025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B3116-FA36-4B50-80E9-34BDA0EB2A27}" type="slidenum">
              <a:rPr lang="en-GB" smtClean="0"/>
              <a:t>‹#›</a:t>
            </a:fld>
            <a:endParaRPr lang="en-GB" dirty="0"/>
          </a:p>
        </p:txBody>
      </p:sp>
    </p:spTree>
    <p:extLst>
      <p:ext uri="{BB962C8B-B14F-4D97-AF65-F5344CB8AC3E}">
        <p14:creationId xmlns:p14="http://schemas.microsoft.com/office/powerpoint/2010/main" val="406954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isonersfamilies.org/unwanted-prisoner-contact-servi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mailto:unwantedprisonercontact@justice.gov.uk" TargetMode="External"/><Relationship Id="rId4" Type="http://schemas.openxmlformats.org/officeDocument/2006/relationships/hyperlink" Target="https://unwanted-prisoner-contact.form.service.justice.gov.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forget your broken heart….</a:t>
            </a:r>
          </a:p>
        </p:txBody>
      </p:sp>
      <p:sp>
        <p:nvSpPr>
          <p:cNvPr id="4" name="Slide Number Placeholder 3"/>
          <p:cNvSpPr>
            <a:spLocks noGrp="1"/>
          </p:cNvSpPr>
          <p:nvPr>
            <p:ph type="sldNum" sz="quarter" idx="10"/>
          </p:nvPr>
        </p:nvSpPr>
        <p:spPr/>
        <p:txBody>
          <a:bodyPr/>
          <a:lstStyle/>
          <a:p>
            <a:fld id="{3F972F75-67C7-C34D-8C05-85D197A64CBA}" type="slidenum">
              <a:rPr lang="en-GB" smtClean="0"/>
              <a:t>1</a:t>
            </a:fld>
            <a:endParaRPr lang="en-GB" dirty="0"/>
          </a:p>
        </p:txBody>
      </p:sp>
    </p:spTree>
    <p:extLst>
      <p:ext uri="{BB962C8B-B14F-4D97-AF65-F5344CB8AC3E}">
        <p14:creationId xmlns:p14="http://schemas.microsoft.com/office/powerpoint/2010/main" val="312597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517525" y="231775"/>
            <a:ext cx="5661025" cy="3184525"/>
          </a:xfrm>
          <a:ln/>
        </p:spPr>
      </p:sp>
      <p:sp>
        <p:nvSpPr>
          <p:cNvPr id="84995" name="Notes Placeholder 2"/>
          <p:cNvSpPr>
            <a:spLocks noGrp="1"/>
          </p:cNvSpPr>
          <p:nvPr>
            <p:ph type="body" idx="1"/>
          </p:nvPr>
        </p:nvSpPr>
        <p:spPr>
          <a:xfrm>
            <a:off x="602096" y="3557887"/>
            <a:ext cx="5491480" cy="5272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itchFamily="34" charset="0"/>
              </a:rPr>
              <a:t>There is an increasing range of legal orders that can be used to protect survivors of domestic abuse.</a:t>
            </a:r>
          </a:p>
          <a:p>
            <a:endParaRPr lang="en-GB" altLang="en-US" dirty="0">
              <a:latin typeface="Arial" pitchFamily="34" charset="0"/>
            </a:endParaRPr>
          </a:p>
          <a:p>
            <a:r>
              <a:rPr lang="en-GB" altLang="en-US" dirty="0">
                <a:latin typeface="Arial" pitchFamily="34" charset="0"/>
              </a:rPr>
              <a:t>mention FGMPO </a:t>
            </a:r>
            <a:r>
              <a:rPr lang="en-GB" altLang="en-US" baseline="0" dirty="0">
                <a:latin typeface="Arial" pitchFamily="34" charset="0"/>
              </a:rPr>
              <a:t>and FMPO – through family court</a:t>
            </a:r>
          </a:p>
          <a:p>
            <a:r>
              <a:rPr lang="en-GB" altLang="en-US" dirty="0">
                <a:latin typeface="Arial" pitchFamily="34" charset="0"/>
              </a:rPr>
              <a:t>You can get an emergency order (an ‘ex-parte’ or ‘without notice’ order) to protect you immediately without the person you’re making the order against being involved in getting the order.</a:t>
            </a:r>
          </a:p>
          <a:p>
            <a:r>
              <a:rPr lang="en-GB" altLang="en-US" dirty="0">
                <a:latin typeface="Arial" pitchFamily="34" charset="0"/>
              </a:rPr>
              <a:t>Most survivors of domestic abuse would have a solicitor who would apply on their behalf for one of these orders. Most solicitors would offer you a free initial consultation to help you understand the legal process. These cases are heard at a family proceedings court, and the judges and magistrates are specially trained in family law.</a:t>
            </a:r>
          </a:p>
          <a:p>
            <a:r>
              <a:rPr lang="en-GB" altLang="en-US" dirty="0">
                <a:latin typeface="Arial" pitchFamily="34" charset="0"/>
              </a:rPr>
              <a:t>However, you can also apply directly to the court yourself.</a:t>
            </a:r>
          </a:p>
          <a:p>
            <a:r>
              <a:rPr lang="en-GB" altLang="en-US" dirty="0">
                <a:latin typeface="Arial" pitchFamily="34" charset="0"/>
              </a:rPr>
              <a:t>You may qualify for legal aid; and can find out whether you will be eligible, where you will also find templates for letters and applications if you decide to represent yourself. Your local domestic violence agency (including Victim Support) can help you complete these applications.</a:t>
            </a:r>
          </a:p>
          <a:p>
            <a:r>
              <a:rPr lang="en-GB" altLang="en-US" dirty="0">
                <a:latin typeface="Arial" pitchFamily="34" charset="0"/>
              </a:rPr>
              <a:t>Enforcing the orders  </a:t>
            </a:r>
          </a:p>
          <a:p>
            <a:r>
              <a:rPr lang="en-GB" altLang="en-US" dirty="0">
                <a:latin typeface="Arial" pitchFamily="34" charset="0"/>
              </a:rPr>
              <a:t>If the court grants an order, it needs to be ‘served’ on the abuser if they’re not at court (i.e. delivered to them in person). The order can only be enforced if there is proof that it has been served on the abuser.</a:t>
            </a:r>
          </a:p>
          <a:p>
            <a:r>
              <a:rPr lang="en-GB" altLang="en-US" dirty="0">
                <a:latin typeface="Arial" pitchFamily="34" charset="0"/>
              </a:rPr>
              <a:t>A copy of the order also needs to be given to the local police station so that they are aware that it exists. It may also be useful to provide copies of prohibited steps orders to your children’s school to ensure that they cannot be removed without your permission.</a:t>
            </a:r>
          </a:p>
          <a:p>
            <a:endParaRPr lang="en-US" altLang="en-US" baseline="0" dirty="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3E44399-416E-44DB-BF3C-764C290F056A}" type="slidenum">
              <a:rPr lang="en-GB" altLang="en-US" smtClean="0">
                <a:latin typeface="Verdana" pitchFamily="34" charset="0"/>
              </a:rPr>
              <a:pPr eaLnBrk="1" hangingPunct="1">
                <a:spcBef>
                  <a:spcPct val="0"/>
                </a:spcBef>
              </a:pPr>
              <a:t>11</a:t>
            </a:fld>
            <a:endParaRPr lang="en-GB" altLang="en-US" dirty="0">
              <a:latin typeface="Verdana" pitchFamily="34" charset="0"/>
            </a:endParaRPr>
          </a:p>
        </p:txBody>
      </p:sp>
    </p:spTree>
    <p:extLst>
      <p:ext uri="{BB962C8B-B14F-4D97-AF65-F5344CB8AC3E}">
        <p14:creationId xmlns:p14="http://schemas.microsoft.com/office/powerpoint/2010/main" val="105197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have to make a decision quickly to leave – What are you going to take with you when you leave? </a:t>
            </a:r>
          </a:p>
          <a:p>
            <a:endParaRPr lang="en-GB" dirty="0"/>
          </a:p>
          <a:p>
            <a:r>
              <a:rPr lang="en-GB" dirty="0"/>
              <a:t>You might not be thinking practically – which is why early safety planning is so important!! Everyone should have some idea of how to keep themselves and their children safe.</a:t>
            </a:r>
          </a:p>
          <a:p>
            <a:endParaRPr lang="en-GB" dirty="0"/>
          </a:p>
          <a:p>
            <a:r>
              <a:rPr lang="en-GB" dirty="0"/>
              <a:t>Here’s some suggestions about what could be in your emergency bag.</a:t>
            </a:r>
          </a:p>
          <a:p>
            <a:endParaRPr lang="en-GB" dirty="0"/>
          </a:p>
          <a:p>
            <a:r>
              <a:rPr lang="en-GB" dirty="0"/>
              <a:t>For more advice go to: https://www.womensaid.org.uk/information-support/the-survivors-handbook/</a:t>
            </a:r>
          </a:p>
        </p:txBody>
      </p:sp>
      <p:sp>
        <p:nvSpPr>
          <p:cNvPr id="4" name="Slide Number Placeholder 3"/>
          <p:cNvSpPr>
            <a:spLocks noGrp="1"/>
          </p:cNvSpPr>
          <p:nvPr>
            <p:ph type="sldNum" sz="quarter" idx="5"/>
          </p:nvPr>
        </p:nvSpPr>
        <p:spPr/>
        <p:txBody>
          <a:bodyPr/>
          <a:lstStyle/>
          <a:p>
            <a:fld id="{3A2B3116-FA36-4B50-80E9-34BDA0EB2A27}" type="slidenum">
              <a:rPr lang="en-GB" smtClean="0"/>
              <a:t>13</a:t>
            </a:fld>
            <a:endParaRPr lang="en-GB" dirty="0"/>
          </a:p>
        </p:txBody>
      </p:sp>
    </p:spTree>
    <p:extLst>
      <p:ext uri="{BB962C8B-B14F-4D97-AF65-F5344CB8AC3E}">
        <p14:creationId xmlns:p14="http://schemas.microsoft.com/office/powerpoint/2010/main" val="65491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considerations that maybe are more specific to social care professionals….Can delegates think of any more?</a:t>
            </a:r>
          </a:p>
          <a:p>
            <a:endParaRPr lang="en-US" dirty="0"/>
          </a:p>
          <a:p>
            <a:r>
              <a:rPr lang="en-US" dirty="0"/>
              <a:t>Recent example from HR client – social worker arranged separate Core Group Meetings for Victim and AP however then sent minutes of meetings to both parties.</a:t>
            </a:r>
          </a:p>
          <a:p>
            <a:endParaRPr lang="en-US" dirty="0"/>
          </a:p>
          <a:p>
            <a:r>
              <a:rPr lang="en-US" dirty="0"/>
              <a:t>Is the perpetrator a parent? Do they need to be at the meeting? </a:t>
            </a:r>
          </a:p>
          <a:p>
            <a:endParaRPr lang="en-US" dirty="0"/>
          </a:p>
          <a:p>
            <a:r>
              <a:rPr lang="en-US" dirty="0"/>
              <a:t>Be aware that protected characteristics can make individual more vulnerable to abuse – sexuality, gender, disability etc.</a:t>
            </a:r>
          </a:p>
          <a:p>
            <a:endParaRPr lang="en-US" dirty="0"/>
          </a:p>
          <a:p>
            <a:r>
              <a:rPr lang="en-US" dirty="0"/>
              <a:t>DASH is a specific DA risk assessment – 27 questions linked to known high risk factors. Not essential in assessing risk but very helpful and provides professionals with a standardized tool and language to use when discussing and responding to risk.</a:t>
            </a:r>
          </a:p>
          <a:p>
            <a:endParaRPr lang="en-US" dirty="0"/>
          </a:p>
          <a:p>
            <a:r>
              <a:rPr lang="en-US" dirty="0"/>
              <a:t>DARVO – deny, attack reverse victim &amp; offender -  Jennifer Freyd (1997) first began using this term to address power dynamics in relationships. DARVO is an acronym used to describe a pattern of emotional abuse sometimes present in relationships; DARVO is a way that an abuser gaslights his or her partner, shifting blame from self to the other. Professionals and support networks can also be groomed by an abuser – professing to be the victim, leading to reduced support for the true primary victim and potentially </a:t>
            </a:r>
            <a:r>
              <a:rPr lang="en-GB" noProof="0" dirty="0"/>
              <a:t>criminalising</a:t>
            </a:r>
            <a:r>
              <a:rPr lang="en-US" dirty="0"/>
              <a:t> them/counter allegations.</a:t>
            </a:r>
          </a:p>
          <a:p>
            <a:endParaRPr lang="en-GB" dirty="0"/>
          </a:p>
        </p:txBody>
      </p:sp>
      <p:sp>
        <p:nvSpPr>
          <p:cNvPr id="4" name="Slide Number Placeholder 3"/>
          <p:cNvSpPr>
            <a:spLocks noGrp="1"/>
          </p:cNvSpPr>
          <p:nvPr>
            <p:ph type="sldNum" sz="quarter" idx="5"/>
          </p:nvPr>
        </p:nvSpPr>
        <p:spPr/>
        <p:txBody>
          <a:bodyPr/>
          <a:lstStyle/>
          <a:p>
            <a:fld id="{3A2B3116-FA36-4B50-80E9-34BDA0EB2A27}" type="slidenum">
              <a:rPr lang="en-GB" smtClean="0"/>
              <a:t>14</a:t>
            </a:fld>
            <a:endParaRPr lang="en-GB" dirty="0"/>
          </a:p>
        </p:txBody>
      </p:sp>
    </p:spTree>
    <p:extLst>
      <p:ext uri="{BB962C8B-B14F-4D97-AF65-F5344CB8AC3E}">
        <p14:creationId xmlns:p14="http://schemas.microsoft.com/office/powerpoint/2010/main" val="317538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66725" y="288925"/>
            <a:ext cx="6248400" cy="3514725"/>
          </a:xfrm>
          <a:prstGeom prst="rect">
            <a:avLst/>
          </a:prstGeom>
          <a:ln/>
        </p:spPr>
      </p:sp>
      <p:sp>
        <p:nvSpPr>
          <p:cNvPr id="81924" name="Slide Number Placeholder 3"/>
          <p:cNvSpPr>
            <a:spLocks noGrp="1"/>
          </p:cNvSpPr>
          <p:nvPr>
            <p:ph type="sldNum" sz="quarter" idx="5"/>
          </p:nvPr>
        </p:nvSpPr>
        <p:spPr>
          <a:xfrm>
            <a:off x="4083421" y="8140302"/>
            <a:ext cx="3123891" cy="4300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7713" indent="-287338" eaLnBrk="0" hangingPunct="0">
              <a:spcBef>
                <a:spcPct val="30000"/>
              </a:spcBef>
              <a:defRPr sz="1200">
                <a:solidFill>
                  <a:schemeClr val="tx1"/>
                </a:solidFill>
                <a:latin typeface="Arial" pitchFamily="34" charset="0"/>
              </a:defRPr>
            </a:lvl2pPr>
            <a:lvl3pPr marL="1150938" indent="-230188" eaLnBrk="0" hangingPunct="0">
              <a:spcBef>
                <a:spcPct val="30000"/>
              </a:spcBef>
              <a:defRPr sz="1200">
                <a:solidFill>
                  <a:schemeClr val="tx1"/>
                </a:solidFill>
                <a:latin typeface="Arial" pitchFamily="34" charset="0"/>
              </a:defRPr>
            </a:lvl3pPr>
            <a:lvl4pPr marL="1612900" indent="-230188" eaLnBrk="0" hangingPunct="0">
              <a:spcBef>
                <a:spcPct val="30000"/>
              </a:spcBef>
              <a:defRPr sz="1200">
                <a:solidFill>
                  <a:schemeClr val="tx1"/>
                </a:solidFill>
                <a:latin typeface="Arial" pitchFamily="34" charset="0"/>
              </a:defRPr>
            </a:lvl4pPr>
            <a:lvl5pPr marL="2073275" indent="-230188" eaLnBrk="0" hangingPunct="0">
              <a:spcBef>
                <a:spcPct val="30000"/>
              </a:spcBef>
              <a:defRPr sz="1200">
                <a:solidFill>
                  <a:schemeClr val="tx1"/>
                </a:solidFill>
                <a:latin typeface="Arial" pitchFamily="34" charset="0"/>
              </a:defRPr>
            </a:lvl5pPr>
            <a:lvl6pPr marL="2530475" indent="-230188" eaLnBrk="0" fontAlgn="base" hangingPunct="0">
              <a:spcBef>
                <a:spcPct val="30000"/>
              </a:spcBef>
              <a:spcAft>
                <a:spcPct val="0"/>
              </a:spcAft>
              <a:defRPr sz="1200">
                <a:solidFill>
                  <a:schemeClr val="tx1"/>
                </a:solidFill>
                <a:latin typeface="Arial" pitchFamily="34" charset="0"/>
              </a:defRPr>
            </a:lvl6pPr>
            <a:lvl7pPr marL="2987675" indent="-230188" eaLnBrk="0" fontAlgn="base" hangingPunct="0">
              <a:spcBef>
                <a:spcPct val="30000"/>
              </a:spcBef>
              <a:spcAft>
                <a:spcPct val="0"/>
              </a:spcAft>
              <a:defRPr sz="1200">
                <a:solidFill>
                  <a:schemeClr val="tx1"/>
                </a:solidFill>
                <a:latin typeface="Arial" pitchFamily="34" charset="0"/>
              </a:defRPr>
            </a:lvl7pPr>
            <a:lvl8pPr marL="3444875" indent="-230188" eaLnBrk="0" fontAlgn="base" hangingPunct="0">
              <a:spcBef>
                <a:spcPct val="30000"/>
              </a:spcBef>
              <a:spcAft>
                <a:spcPct val="0"/>
              </a:spcAft>
              <a:defRPr sz="1200">
                <a:solidFill>
                  <a:schemeClr val="tx1"/>
                </a:solidFill>
                <a:latin typeface="Arial" pitchFamily="34" charset="0"/>
              </a:defRPr>
            </a:lvl8pPr>
            <a:lvl9pPr marL="3902075" indent="-23018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893DD92-7331-4A84-B5F2-C9C230B39EFA}" type="slidenum">
              <a:rPr lang="en-GB" altLang="en-US" smtClean="0">
                <a:solidFill>
                  <a:prstClr val="black"/>
                </a:solidFill>
                <a:latin typeface="Verdana" pitchFamily="34" charset="0"/>
              </a:rPr>
              <a:pPr eaLnBrk="1" hangingPunct="1">
                <a:spcBef>
                  <a:spcPct val="0"/>
                </a:spcBef>
              </a:pPr>
              <a:t>16</a:t>
            </a:fld>
            <a:endParaRPr lang="en-GB" altLang="en-US" dirty="0">
              <a:solidFill>
                <a:prstClr val="black"/>
              </a:solidFill>
              <a:latin typeface="Verdana" pitchFamily="34" charset="0"/>
            </a:endParaRPr>
          </a:p>
        </p:txBody>
      </p:sp>
      <p:sp>
        <p:nvSpPr>
          <p:cNvPr id="2" name="Notes Placeholder 1"/>
          <p:cNvSpPr>
            <a:spLocks noGrp="1"/>
          </p:cNvSpPr>
          <p:nvPr>
            <p:ph type="body" sz="quarter" idx="10"/>
          </p:nvPr>
        </p:nvSpPr>
        <p:spPr>
          <a:xfrm>
            <a:off x="720898" y="4124459"/>
            <a:ext cx="5767184" cy="3374557"/>
          </a:xfrm>
          <a:prstGeom prst="rect">
            <a:avLst/>
          </a:prstGeom>
        </p:spPr>
        <p:txBody>
          <a:bodyPr/>
          <a:lstStyle/>
          <a:p>
            <a:r>
              <a:rPr lang="en-GB" dirty="0"/>
              <a:t>1 mins </a:t>
            </a:r>
          </a:p>
          <a:p>
            <a:endParaRPr lang="en-GB" dirty="0"/>
          </a:p>
          <a:p>
            <a:r>
              <a:rPr lang="en-GB" dirty="0"/>
              <a:t>Included steps that all professionals should take – DA is a category of abuse and it is a MUST that a safeguarding referral is raised either with childrens or adults as may be appropriate.</a:t>
            </a:r>
          </a:p>
          <a:p>
            <a:endParaRPr lang="en-GB" dirty="0"/>
          </a:p>
          <a:p>
            <a:r>
              <a:rPr lang="en-GB" dirty="0"/>
              <a:t>Infogram of DA risk assessment pathway once disclosure</a:t>
            </a:r>
            <a:r>
              <a:rPr lang="en-GB" baseline="0" dirty="0"/>
              <a:t> made.</a:t>
            </a:r>
          </a:p>
          <a:p>
            <a:endParaRPr lang="en-GB" baseline="0" dirty="0"/>
          </a:p>
          <a:p>
            <a:r>
              <a:rPr lang="en-GB" baseline="0" dirty="0"/>
              <a:t>DARA Initial Assessment of Risk</a:t>
            </a:r>
          </a:p>
          <a:p>
            <a:r>
              <a:rPr lang="en-US" baseline="0" dirty="0"/>
              <a:t>Standard = There appears to be no pattern of abusive behaviour, or control of one person by another. </a:t>
            </a:r>
          </a:p>
          <a:p>
            <a:r>
              <a:rPr lang="en-US" baseline="0" dirty="0"/>
              <a:t>Current evidence does not indicate likelihood of causing serious harm.</a:t>
            </a:r>
          </a:p>
          <a:p>
            <a:endParaRPr lang="en-US" baseline="0" dirty="0"/>
          </a:p>
          <a:p>
            <a:r>
              <a:rPr lang="en-US" baseline="0" dirty="0"/>
              <a:t>Medium = There appears to be a pattern of abuse/control of one person by another, and/or frequent </a:t>
            </a:r>
          </a:p>
          <a:p>
            <a:r>
              <a:rPr lang="en-US" baseline="0" dirty="0"/>
              <a:t>physical violence. The offender has the potential to cause serious harm but is unlikely to do so </a:t>
            </a:r>
          </a:p>
          <a:p>
            <a:r>
              <a:rPr lang="en-US" baseline="0" dirty="0"/>
              <a:t>unless there is a change in circumstances, such as the victim attempting to leave.</a:t>
            </a:r>
          </a:p>
          <a:p>
            <a:endParaRPr lang="en-US" baseline="0" dirty="0"/>
          </a:p>
          <a:p>
            <a:r>
              <a:rPr lang="en-US" baseline="0" dirty="0"/>
              <a:t>High = There is an extreme level of control of one person by another and/or very frequent and severe </a:t>
            </a:r>
          </a:p>
          <a:p>
            <a:r>
              <a:rPr lang="en-US" baseline="0" dirty="0"/>
              <a:t>physical violence. There is a serious threat of harm posed to the victim by the perpetrator. The </a:t>
            </a:r>
          </a:p>
          <a:p>
            <a:r>
              <a:rPr lang="en-US" baseline="0" dirty="0"/>
              <a:t>potential event could happen at any time and the impact would be serious. </a:t>
            </a:r>
            <a:endParaRPr lang="en-GB" dirty="0"/>
          </a:p>
        </p:txBody>
      </p:sp>
    </p:spTree>
    <p:extLst>
      <p:ext uri="{BB962C8B-B14F-4D97-AF65-F5344CB8AC3E}">
        <p14:creationId xmlns:p14="http://schemas.microsoft.com/office/powerpoint/2010/main" val="359341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11200" y="652463"/>
            <a:ext cx="5807075" cy="3267075"/>
          </a:xfrm>
          <a:ln/>
        </p:spPr>
      </p:sp>
      <p:sp>
        <p:nvSpPr>
          <p:cNvPr id="80899" name="Rectangle 3"/>
          <p:cNvSpPr>
            <a:spLocks noGrp="1" noChangeArrowheads="1"/>
          </p:cNvSpPr>
          <p:nvPr>
            <p:ph type="body" idx="1"/>
          </p:nvPr>
        </p:nvSpPr>
        <p:spPr>
          <a:xfrm>
            <a:off x="445869" y="3918263"/>
            <a:ext cx="6185779" cy="458095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mins</a:t>
            </a:r>
          </a:p>
          <a:p>
            <a:endParaRPr lang="en-US" dirty="0"/>
          </a:p>
          <a:p>
            <a:r>
              <a:rPr lang="en-US" dirty="0"/>
              <a:t>Aims of the marac – leads to role of the IDVA</a:t>
            </a:r>
          </a:p>
          <a:p>
            <a:endParaRPr lang="en-US" dirty="0"/>
          </a:p>
          <a:p>
            <a:r>
              <a:rPr lang="en-US" dirty="0"/>
              <a:t>Multi-Agency Risk Assessment Conferences (MARACs) are regular local meetings where information about high risk domestic abuse victims (those at risk of murder or serious harm) is shared between local agencies. </a:t>
            </a:r>
          </a:p>
          <a:p>
            <a:endParaRPr lang="en-US" dirty="0"/>
          </a:p>
          <a:p>
            <a:r>
              <a:rPr lang="en-US" dirty="0"/>
              <a:t>By bringing all agencies together at a MARAC, and ensuring that whenever possible the voice of the victim is represented by the IDVA, a risk focused, co-ordinated safety plan can be drawn up to support the victim. There are currently over 270 MARACs are operating across England, Wales, Scotland and Northern Ireland managing more than 64,000 cases a year.</a:t>
            </a:r>
          </a:p>
          <a:p>
            <a:endParaRPr lang="en-US" dirty="0"/>
          </a:p>
          <a:p>
            <a:endParaRPr lang="en-US" dirty="0"/>
          </a:p>
        </p:txBody>
      </p:sp>
    </p:spTree>
    <p:extLst>
      <p:ext uri="{BB962C8B-B14F-4D97-AF65-F5344CB8AC3E}">
        <p14:creationId xmlns:p14="http://schemas.microsoft.com/office/powerpoint/2010/main" val="184289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2B3116-FA36-4B50-80E9-34BDA0EB2A27}" type="slidenum">
              <a:rPr lang="en-GB" smtClean="0"/>
              <a:t>18</a:t>
            </a:fld>
            <a:endParaRPr lang="en-GB" dirty="0"/>
          </a:p>
        </p:txBody>
      </p:sp>
    </p:spTree>
    <p:extLst>
      <p:ext uri="{BB962C8B-B14F-4D97-AF65-F5344CB8AC3E}">
        <p14:creationId xmlns:p14="http://schemas.microsoft.com/office/powerpoint/2010/main" val="389173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1077913"/>
            <a:ext cx="5170487" cy="2909887"/>
          </a:xfrm>
          <a:prstGeom prst="rect">
            <a:avLst/>
          </a:prstGeom>
        </p:spPr>
      </p:sp>
      <p:sp>
        <p:nvSpPr>
          <p:cNvPr id="3" name="Notes Placeholder 2"/>
          <p:cNvSpPr>
            <a:spLocks noGrp="1"/>
          </p:cNvSpPr>
          <p:nvPr>
            <p:ph type="body" idx="1"/>
          </p:nvPr>
        </p:nvSpPr>
        <p:spPr>
          <a:xfrm>
            <a:off x="707261" y="4149029"/>
            <a:ext cx="5658090" cy="3394660"/>
          </a:xfrm>
          <a:prstGeom prst="rect">
            <a:avLst/>
          </a:prstGeom>
        </p:spPr>
        <p:txBody>
          <a:bodyPr/>
          <a:lstStyle/>
          <a:p>
            <a:r>
              <a:rPr lang="en-GB" dirty="0"/>
              <a:t>The outcome of these</a:t>
            </a:r>
            <a:r>
              <a:rPr lang="en-GB" baseline="0" dirty="0"/>
              <a:t> myths and misconceptions can frequently be that we may ask about relationships and abuse but a victim might not tell us – they might not trust us, they may be scared of consequences, what could happen if the perp finds out they’ve talked etc?</a:t>
            </a:r>
          </a:p>
          <a:p>
            <a:endParaRPr lang="en-GB" baseline="0" dirty="0"/>
          </a:p>
          <a:p>
            <a:r>
              <a:rPr lang="en-GB" baseline="0" dirty="0"/>
              <a:t>Remember DA is about power and control and FEAR. </a:t>
            </a:r>
          </a:p>
          <a:p>
            <a:r>
              <a:rPr lang="en-US" sz="1200" dirty="0"/>
              <a:t>Post-separation abuse is a real thing!</a:t>
            </a:r>
            <a:endParaRPr lang="en-GB" baseline="0" dirty="0"/>
          </a:p>
          <a:p>
            <a:r>
              <a:rPr lang="en-GB" baseline="0" dirty="0"/>
              <a:t>There are soooo many barriers to disclosure! – shame, embarrassment, language, consequences, fear, not recognised etc. In fact in a recent survey by ONS based on CSEW they found that around 50% of victims of CC did not realise that what was happening was actually abuse. Maybe because of the very common misconception that there was little or no physical violence?</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a:xfrm>
            <a:off x="4006177" y="8188795"/>
            <a:ext cx="3064799" cy="432564"/>
          </a:xfrm>
          <a:prstGeom prst="rect">
            <a:avLst/>
          </a:prstGeom>
        </p:spPr>
        <p:txBody>
          <a:bodyPr/>
          <a:lstStyle/>
          <a:p>
            <a:fld id="{1CB3EDF9-4169-4260-AA8F-BCC89A7B53ED}"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0692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11188"/>
            <a:ext cx="5443537" cy="3062287"/>
          </a:xfrm>
        </p:spPr>
      </p:sp>
      <p:sp>
        <p:nvSpPr>
          <p:cNvPr id="3" name="Notes Placeholder 2"/>
          <p:cNvSpPr>
            <a:spLocks noGrp="1"/>
          </p:cNvSpPr>
          <p:nvPr>
            <p:ph type="body" idx="1"/>
          </p:nvPr>
        </p:nvSpPr>
        <p:spPr/>
        <p:txBody>
          <a:bodyPr/>
          <a:lstStyle/>
          <a:p>
            <a:r>
              <a:rPr lang="en-US" dirty="0"/>
              <a:t>Before we start it is important to take a breath and check in with yourself.</a:t>
            </a:r>
          </a:p>
          <a:p>
            <a:endParaRPr lang="en-US" dirty="0"/>
          </a:p>
          <a:p>
            <a:r>
              <a:rPr lang="en-US" dirty="0"/>
              <a:t>We are going to be talking about a subject which is highly likely to have impacted on all of you in one way or another. </a:t>
            </a:r>
          </a:p>
          <a:p>
            <a:endParaRPr lang="en-US" dirty="0"/>
          </a:p>
          <a:p>
            <a:r>
              <a:rPr lang="en-US" dirty="0"/>
              <a:t>If you find any of the content difficult for whatever reason, please do take a break. </a:t>
            </a:r>
          </a:p>
          <a:p>
            <a:endParaRPr lang="en-US" dirty="0"/>
          </a:p>
          <a:p>
            <a:r>
              <a:rPr lang="en-US" dirty="0"/>
              <a:t>If you think you may currently be in an abusive relationship, just remember there is help out there and all the details for local and nations support services are included in this session or you can search on-line for ‘help with domestic abuse’.</a:t>
            </a:r>
          </a:p>
          <a:p>
            <a:endParaRPr lang="en-GB" dirty="0"/>
          </a:p>
          <a:p>
            <a:endParaRPr lang="en-GB" dirty="0"/>
          </a:p>
          <a:p>
            <a:r>
              <a:rPr lang="en-GB" dirty="0"/>
              <a:t>Who should delegates</a:t>
            </a:r>
            <a:r>
              <a:rPr lang="en-GB" baseline="0" dirty="0"/>
              <a:t> talk to if they are experiencing abuse? DA Policy available on intranet, being updated currently, EAP, employee wellness</a:t>
            </a:r>
          </a:p>
          <a:p>
            <a:endParaRPr lang="en-US" dirty="0"/>
          </a:p>
        </p:txBody>
      </p:sp>
      <p:sp>
        <p:nvSpPr>
          <p:cNvPr id="4" name="Slide Number Placeholder 3"/>
          <p:cNvSpPr>
            <a:spLocks noGrp="1"/>
          </p:cNvSpPr>
          <p:nvPr>
            <p:ph type="sldNum" sz="quarter" idx="10"/>
          </p:nvPr>
        </p:nvSpPr>
        <p:spPr/>
        <p:txBody>
          <a:bodyPr/>
          <a:lstStyle/>
          <a:p>
            <a:fld id="{DD63990A-B981-4A3E-AAAA-1AE86229FD69}" type="slidenum">
              <a:rPr lang="en-GB" smtClean="0"/>
              <a:t>3</a:t>
            </a:fld>
            <a:endParaRPr lang="en-GB" dirty="0"/>
          </a:p>
        </p:txBody>
      </p:sp>
    </p:spTree>
    <p:extLst>
      <p:ext uri="{BB962C8B-B14F-4D97-AF65-F5344CB8AC3E}">
        <p14:creationId xmlns:p14="http://schemas.microsoft.com/office/powerpoint/2010/main" val="282708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657225"/>
            <a:ext cx="5851525" cy="3290888"/>
          </a:xfrm>
        </p:spPr>
      </p:sp>
      <p:sp>
        <p:nvSpPr>
          <p:cNvPr id="3" name="Notes Placeholder 2"/>
          <p:cNvSpPr>
            <a:spLocks noGrp="1"/>
          </p:cNvSpPr>
          <p:nvPr>
            <p:ph type="body" idx="1"/>
          </p:nvPr>
        </p:nvSpPr>
        <p:spPr/>
        <p:txBody>
          <a:bodyPr/>
          <a:lstStyle/>
          <a:p>
            <a:r>
              <a:rPr lang="en-GB" dirty="0"/>
              <a:t>The failure of criminal justice agencies to respond appropriately to domestic abuse is a key factor in the significant underreporting of domestic abuse. Source: Police failure to use protective measures in cases involving women and girls (March 2019) Centre for Women’s Justice.</a:t>
            </a:r>
          </a:p>
          <a:p>
            <a:endParaRPr lang="en-GB" dirty="0"/>
          </a:p>
          <a:p>
            <a:r>
              <a:rPr lang="en-US" dirty="0"/>
              <a:t>Remarks…</a:t>
            </a:r>
          </a:p>
          <a:p>
            <a:r>
              <a:rPr lang="en-US" dirty="0"/>
              <a:t>In</a:t>
            </a:r>
            <a:r>
              <a:rPr lang="en-US" baseline="0" dirty="0"/>
              <a:t> addition to </a:t>
            </a:r>
            <a:r>
              <a:rPr lang="en-US" dirty="0"/>
              <a:t>how many male/females are killed by their partner/ex partner, how many men/women may be added to this if we considered all those that die by suicide due to DA? </a:t>
            </a:r>
            <a:r>
              <a:rPr lang="en-GB" dirty="0"/>
              <a:t>Domestic abuse plays a role in as many as a third of all female suicides - </a:t>
            </a:r>
            <a:r>
              <a:rPr lang="en-US" dirty="0"/>
              <a:t>Last year data from National Council of Police Chiefs revealed that more people killed themselves (93) than were murdered (80) due to DA so the number could easily be doubled – Kiena Dawes case in news recently. Also 6-year old Hope Gordon -murdered by Dad who then killed himself. Perpetrators kill themselves too ‘ultimate act of coercive control’</a:t>
            </a:r>
          </a:p>
          <a:p>
            <a:endParaRPr lang="en-US" dirty="0"/>
          </a:p>
          <a:p>
            <a:endParaRPr lang="en-GB" dirty="0"/>
          </a:p>
          <a:p>
            <a:r>
              <a:rPr lang="en-GB" dirty="0"/>
              <a:t>Only about 10% of DA reported is considered high risk</a:t>
            </a:r>
          </a:p>
          <a:p>
            <a:r>
              <a:rPr lang="en-GB" dirty="0"/>
              <a:t>The majority is at medium risk – it is what we will be dealing with tomorrow if we don’t do something today.</a:t>
            </a:r>
          </a:p>
          <a:p>
            <a:endParaRPr lang="en-GB" dirty="0"/>
          </a:p>
          <a:p>
            <a:r>
              <a:rPr lang="en-GB" dirty="0"/>
              <a:t>A</a:t>
            </a:r>
            <a:r>
              <a:rPr lang="en-GB" baseline="0" dirty="0"/>
              <a:t> head’s up for everyone – research suggests that only about 20% of DA is ever reported to Police. The majority of abuse is not being reported to the police.</a:t>
            </a:r>
          </a:p>
          <a:p>
            <a:endParaRPr lang="en-GB" baseline="0" dirty="0"/>
          </a:p>
          <a:p>
            <a:pPr marL="171450" indent="-171450">
              <a:buFont typeface="Arial" panose="020B0604020202020204" pitchFamily="34" charset="0"/>
              <a:buChar char="•"/>
            </a:pPr>
            <a:r>
              <a:rPr lang="en-US" dirty="0"/>
              <a:t>DA is a gendered crime – meaning</a:t>
            </a:r>
            <a:r>
              <a:rPr lang="en-US" baseline="0" dirty="0"/>
              <a:t> it is committed against a person because of their sex or socially constructed gender roles</a:t>
            </a:r>
            <a:endParaRPr lang="en-US" dirty="0"/>
          </a:p>
          <a:p>
            <a:pPr marL="171450" indent="-171450">
              <a:buFont typeface="Arial" panose="020B0604020202020204" pitchFamily="34" charset="0"/>
              <a:buChar char="•"/>
            </a:pPr>
            <a:r>
              <a:rPr lang="en-US" dirty="0"/>
              <a:t>Highlight figures for women murdered by men 75% </a:t>
            </a:r>
          </a:p>
          <a:p>
            <a:pPr marL="171450" indent="-171450">
              <a:buFont typeface="Arial" panose="020B0604020202020204" pitchFamily="34" charset="0"/>
              <a:buChar char="•"/>
            </a:pPr>
            <a:r>
              <a:rPr lang="en-US" dirty="0"/>
              <a:t>Mention numbers of male victims still high, under reported, lack of safe spaces </a:t>
            </a:r>
            <a:r>
              <a:rPr lang="en-GB" noProof="0" dirty="0"/>
              <a:t>etc.</a:t>
            </a:r>
            <a:r>
              <a:rPr lang="en-US" dirty="0"/>
              <a:t> </a:t>
            </a:r>
          </a:p>
          <a:p>
            <a:pPr marL="171450" indent="-171450">
              <a:buFont typeface="Arial" panose="020B0604020202020204" pitchFamily="34" charset="0"/>
              <a:buChar char="•"/>
            </a:pPr>
            <a:r>
              <a:rPr lang="en-GB" dirty="0"/>
              <a:t>During the same period, Police reported a </a:t>
            </a:r>
            <a:r>
              <a:rPr lang="en-GB" b="1" dirty="0"/>
              <a:t>24% increase </a:t>
            </a:r>
            <a:r>
              <a:rPr lang="en-GB" dirty="0"/>
              <a:t>in domestic abuse related incidents on the previous year.</a:t>
            </a:r>
            <a:endParaRPr lang="en-US" dirty="0"/>
          </a:p>
          <a:p>
            <a:endParaRPr lang="en-GB" baseline="0" dirty="0"/>
          </a:p>
          <a:p>
            <a:r>
              <a:rPr lang="en-GB" baseline="0" dirty="0"/>
              <a:t>https://www.femicidecensus.org/wp-content/uploads/2022/02/010998-2020-Femicide-Report_V2.pdf</a:t>
            </a:r>
          </a:p>
          <a:p>
            <a:endParaRPr lang="en-GB" baseline="0" dirty="0"/>
          </a:p>
          <a:p>
            <a:r>
              <a:rPr lang="en-GB" baseline="0" dirty="0"/>
              <a:t>436 adult safeguarding concerns raised that allege domestic abuse in 2023-24. This equates to 10% of all alleged abuse types recorded at the concern stage. Alleged abuse types with higher proportions than domestic abuse were neglect and acts of omission (23%), self-neglect (20%), physical abuse (16%), psychological abuse (13%) and financial or material abuse (10%). More than one type of abuse can be recorded per concern.</a:t>
            </a:r>
          </a:p>
          <a:p>
            <a:r>
              <a:rPr lang="en-GB" baseline="0" dirty="0"/>
              <a:t>Number of adult safeguarding concerns mentioning domestic abuse: Luton Council Adult Safeguarding, April 2023 – March 2024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DD63990A-B981-4A3E-AAAA-1AE86229FD6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07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 introduces (amongst other things..)</a:t>
            </a:r>
          </a:p>
          <a:p>
            <a:endParaRPr lang="en-GB" dirty="0"/>
          </a:p>
          <a:p>
            <a:pPr marL="171450" indent="-171450">
              <a:buFont typeface="Arial" panose="020B0604020202020204" pitchFamily="34" charset="0"/>
              <a:buChar char="•"/>
            </a:pPr>
            <a:r>
              <a:rPr lang="en-GB" dirty="0"/>
              <a:t>A new Domestic Abuse Protection Notice and Domestic Abuse Protection Order (DAPO)</a:t>
            </a:r>
          </a:p>
          <a:p>
            <a:pPr marL="171450" indent="-171450">
              <a:buFont typeface="Arial" panose="020B0604020202020204" pitchFamily="34" charset="0"/>
              <a:buChar char="•"/>
            </a:pPr>
            <a:r>
              <a:rPr lang="en-GB" dirty="0"/>
              <a:t>A duty on local authorities to provide accommodation-based support to victims of domestic abuse and their children in safe accommodation</a:t>
            </a:r>
          </a:p>
          <a:p>
            <a:pPr marL="171450" indent="-171450">
              <a:buFont typeface="Arial" panose="020B0604020202020204" pitchFamily="34" charset="0"/>
              <a:buChar char="•"/>
            </a:pPr>
            <a:r>
              <a:rPr lang="en-GB" dirty="0"/>
              <a:t>Prohibits perpetrators of abuse from cross-examining their victims in court</a:t>
            </a:r>
          </a:p>
          <a:p>
            <a:pPr marL="171450" indent="-171450">
              <a:buFont typeface="Arial" panose="020B0604020202020204" pitchFamily="34" charset="0"/>
              <a:buChar char="•"/>
            </a:pPr>
            <a:r>
              <a:rPr lang="en-GB" dirty="0"/>
              <a:t>Victims of domestic abuse are eligible for special measures in the criminal, civil and family courts</a:t>
            </a:r>
          </a:p>
          <a:p>
            <a:pPr marL="171450" indent="-171450">
              <a:buFont typeface="Arial" panose="020B0604020202020204" pitchFamily="34" charset="0"/>
              <a:buChar char="•"/>
            </a:pPr>
            <a:r>
              <a:rPr lang="en-GB" dirty="0"/>
              <a:t>Extend the controlling or coercive behaviour offence to cover post-separation abuse.</a:t>
            </a:r>
          </a:p>
          <a:p>
            <a:pPr marL="171450" indent="-171450">
              <a:buFont typeface="Arial" panose="020B0604020202020204" pitchFamily="34" charset="0"/>
              <a:buChar char="•"/>
            </a:pPr>
            <a:r>
              <a:rPr lang="en-GB" dirty="0"/>
              <a:t>“revenge porn” offence is extended to cover threats to disclose material</a:t>
            </a:r>
          </a:p>
          <a:p>
            <a:pPr marL="171450" indent="-171450">
              <a:buFont typeface="Arial" panose="020B0604020202020204" pitchFamily="34" charset="0"/>
              <a:buChar char="•"/>
            </a:pPr>
            <a:r>
              <a:rPr lang="en-GB" dirty="0"/>
              <a:t>Created a new offence of non-fatal strangulation or suffocation of another person.</a:t>
            </a:r>
          </a:p>
          <a:p>
            <a:pPr marL="171450" indent="-171450">
              <a:buFont typeface="Arial" panose="020B0604020202020204" pitchFamily="34" charset="0"/>
              <a:buChar char="•"/>
            </a:pPr>
            <a:r>
              <a:rPr lang="en-GB" dirty="0"/>
              <a:t>Clarified the law that a person may not consent to the infliction of serious harm and, by extension, is unable to consent to their own death (‘rough sex’ defence)</a:t>
            </a:r>
          </a:p>
          <a:p>
            <a:pPr marL="171450" indent="-171450">
              <a:buFont typeface="Arial" panose="020B0604020202020204" pitchFamily="34" charset="0"/>
              <a:buChar char="•"/>
            </a:pPr>
            <a:r>
              <a:rPr lang="en-GB" dirty="0"/>
              <a:t>Places “Clare’s law” (Domestic Violence Disclosure Scheme) including the ‘right to be informed’ and the ‘right to ask’ about a partner’s history of violence. on a statutory footing.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3BC97-3CFB-4E80-AFE0-B48F553687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2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ltLang="en-US" sz="1200" dirty="0"/>
              <a:t>There are still too many missed opportunities to get help for individuals &amp; families experiencing domestic abuse</a:t>
            </a:r>
          </a:p>
          <a:p>
            <a:r>
              <a:rPr lang="en-GB" altLang="en-US" sz="1200" dirty="0"/>
              <a:t>SafeLives data shows that </a:t>
            </a:r>
            <a:r>
              <a:rPr lang="en-GB" altLang="en-US" sz="1200" b="1" dirty="0">
                <a:solidFill>
                  <a:schemeClr val="accent1"/>
                </a:solidFill>
              </a:rPr>
              <a:t>85% of victims sought help five times </a:t>
            </a:r>
            <a:r>
              <a:rPr lang="en-GB" altLang="en-US" sz="1200" dirty="0"/>
              <a:t>on average from professionals in the year before they got effective help to stop the abuse.</a:t>
            </a:r>
          </a:p>
          <a:p>
            <a:r>
              <a:rPr lang="en-GB" altLang="en-US" sz="1200" dirty="0"/>
              <a:t>The data also shows that victims might have </a:t>
            </a:r>
            <a:r>
              <a:rPr lang="en-GB" altLang="en-US" sz="1200" b="1" dirty="0">
                <a:solidFill>
                  <a:schemeClr val="accent1"/>
                </a:solidFill>
              </a:rPr>
              <a:t>experienced abuse for between 2 and 5 years</a:t>
            </a:r>
            <a:r>
              <a:rPr lang="en-GB" altLang="en-US" sz="1200" b="1" dirty="0">
                <a:solidFill>
                  <a:schemeClr val="accent2"/>
                </a:solidFill>
              </a:rPr>
              <a:t> </a:t>
            </a:r>
            <a:r>
              <a:rPr lang="en-GB" altLang="en-US" sz="1200" dirty="0"/>
              <a:t>before seeking help.</a:t>
            </a:r>
          </a:p>
        </p:txBody>
      </p:sp>
      <p:sp>
        <p:nvSpPr>
          <p:cNvPr id="4" name="Slide Number Placeholder 3"/>
          <p:cNvSpPr>
            <a:spLocks noGrp="1"/>
          </p:cNvSpPr>
          <p:nvPr>
            <p:ph type="sldNum" sz="quarter" idx="10"/>
          </p:nvPr>
        </p:nvSpPr>
        <p:spPr/>
        <p:txBody>
          <a:bodyPr/>
          <a:lstStyle/>
          <a:p>
            <a:fld id="{3F972F75-67C7-C34D-8C05-85D197A64CBA}" type="slidenum">
              <a:rPr lang="en-GB" smtClean="0"/>
              <a:t>6</a:t>
            </a:fld>
            <a:endParaRPr lang="en-GB" dirty="0"/>
          </a:p>
        </p:txBody>
      </p:sp>
    </p:spTree>
    <p:extLst>
      <p:ext uri="{BB962C8B-B14F-4D97-AF65-F5344CB8AC3E}">
        <p14:creationId xmlns:p14="http://schemas.microsoft.com/office/powerpoint/2010/main" val="27836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Safety planning is a key activity to help protect an individual and their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Allows us to identify what steps to take to avoid repetition/escalation/severity.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Prepares individual (and us) to consider the possibility of future abuse and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Offering service users relevant safety advice and is written to ensure that the client understands</a:t>
            </a:r>
            <a:r>
              <a:rPr lang="en-GB" baseline="0" dirty="0"/>
              <a:t> basic safety knowledge and well as information about services available. Tailored to an individual.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confident to delegates</a:t>
            </a:r>
            <a:r>
              <a:rPr lang="en-US" b="1" baseline="0" dirty="0"/>
              <a:t> feel about their abilities to safety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GB" dirty="0"/>
          </a:p>
        </p:txBody>
      </p:sp>
      <p:sp>
        <p:nvSpPr>
          <p:cNvPr id="4" name="Slide Number Placeholder 3"/>
          <p:cNvSpPr>
            <a:spLocks noGrp="1"/>
          </p:cNvSpPr>
          <p:nvPr>
            <p:ph type="sldNum" sz="quarter" idx="10"/>
          </p:nvPr>
        </p:nvSpPr>
        <p:spPr/>
        <p:txBody>
          <a:bodyPr/>
          <a:lstStyle/>
          <a:p>
            <a:fld id="{DD63990A-B981-4A3E-AAAA-1AE86229FD69}" type="slidenum">
              <a:rPr lang="en-GB" smtClean="0"/>
              <a:t>7</a:t>
            </a:fld>
            <a:endParaRPr lang="en-GB" dirty="0"/>
          </a:p>
        </p:txBody>
      </p:sp>
    </p:spTree>
    <p:extLst>
      <p:ext uri="{BB962C8B-B14F-4D97-AF65-F5344CB8AC3E}">
        <p14:creationId xmlns:p14="http://schemas.microsoft.com/office/powerpoint/2010/main" val="311834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safety planning so important?</a:t>
            </a:r>
          </a:p>
          <a:p>
            <a:endParaRPr lang="en-GB" dirty="0"/>
          </a:p>
          <a:p>
            <a:r>
              <a:rPr lang="en-GB" dirty="0"/>
              <a:t>Whether</a:t>
            </a:r>
            <a:r>
              <a:rPr lang="en-GB" baseline="0" dirty="0"/>
              <a:t> we have completed a DASH or not – whether we know where someone’s risk level is we need to always make sure they know how to get help and know that there is support for them no matter what they want to do.</a:t>
            </a:r>
          </a:p>
          <a:p>
            <a:endParaRPr lang="en-GB" baseline="0" dirty="0"/>
          </a:p>
          <a:p>
            <a:r>
              <a:rPr lang="en-US" baseline="0" dirty="0"/>
              <a:t>Respond to what we know and prepare for what we don’t.</a:t>
            </a:r>
          </a:p>
          <a:p>
            <a:r>
              <a:rPr lang="en-US" baseline="0" dirty="0"/>
              <a:t>Increases confidence &amp; empowerment.</a:t>
            </a:r>
          </a:p>
          <a:p>
            <a:r>
              <a:rPr lang="en-US" baseline="0" dirty="0"/>
              <a:t>Even most basic advice could prevent serious harm/death.</a:t>
            </a:r>
          </a:p>
          <a:p>
            <a:r>
              <a:rPr lang="en-US" baseline="0" dirty="0"/>
              <a:t>It’s never too early to safety plan…but it can be too late.</a:t>
            </a:r>
          </a:p>
          <a:p>
            <a:r>
              <a:rPr lang="en-US" baseline="0" dirty="0"/>
              <a:t>The level of risk can change in a moment. Why?</a:t>
            </a:r>
          </a:p>
          <a:p>
            <a:endParaRPr lang="en-GB" baseline="0" dirty="0"/>
          </a:p>
        </p:txBody>
      </p:sp>
      <p:sp>
        <p:nvSpPr>
          <p:cNvPr id="4" name="Slide Number Placeholder 3"/>
          <p:cNvSpPr>
            <a:spLocks noGrp="1"/>
          </p:cNvSpPr>
          <p:nvPr>
            <p:ph type="sldNum" sz="quarter" idx="10"/>
          </p:nvPr>
        </p:nvSpPr>
        <p:spPr/>
        <p:txBody>
          <a:bodyPr/>
          <a:lstStyle/>
          <a:p>
            <a:fld id="{3F972F75-67C7-C34D-8C05-85D197A64CBA}" type="slidenum">
              <a:rPr lang="en-GB" smtClean="0"/>
              <a:t>8</a:t>
            </a:fld>
            <a:endParaRPr lang="en-GB" dirty="0"/>
          </a:p>
        </p:txBody>
      </p:sp>
    </p:spTree>
    <p:extLst>
      <p:ext uri="{BB962C8B-B14F-4D97-AF65-F5344CB8AC3E}">
        <p14:creationId xmlns:p14="http://schemas.microsoft.com/office/powerpoint/2010/main" val="196589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11200" y="652463"/>
            <a:ext cx="5807075" cy="3267075"/>
          </a:xfrm>
          <a:ln/>
        </p:spPr>
      </p:sp>
      <p:sp>
        <p:nvSpPr>
          <p:cNvPr id="80899" name="Rectangle 3"/>
          <p:cNvSpPr>
            <a:spLocks noGrp="1" noChangeArrowheads="1"/>
          </p:cNvSpPr>
          <p:nvPr>
            <p:ph type="body" idx="1"/>
          </p:nvPr>
        </p:nvSpPr>
        <p:spPr>
          <a:xfrm>
            <a:off x="445869" y="3918263"/>
            <a:ext cx="6185779" cy="458095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a:t>
            </a:r>
            <a:r>
              <a:rPr lang="en-US" baseline="0" dirty="0"/>
              <a:t> mins – some points to remember /things to consider?</a:t>
            </a:r>
          </a:p>
          <a:p>
            <a:endParaRPr lang="en-US" baseline="0" dirty="0"/>
          </a:p>
          <a:p>
            <a:r>
              <a:rPr lang="en-US" baseline="0" dirty="0"/>
              <a:t>More detail can be found via Women’s Aid or various other on-line resources. Most support services have a version of a safety and support plan.</a:t>
            </a:r>
          </a:p>
          <a:p>
            <a:endParaRPr lang="en-US" baseline="0" dirty="0"/>
          </a:p>
          <a:p>
            <a:r>
              <a:rPr lang="en-US" baseline="0" dirty="0"/>
              <a:t>These are the elements to consider – some info included as prompts.</a:t>
            </a:r>
            <a:endParaRPr lang="en-US" dirty="0"/>
          </a:p>
          <a:p>
            <a:endParaRPr lang="en-US" dirty="0"/>
          </a:p>
          <a:p>
            <a:r>
              <a:rPr lang="en-US" dirty="0"/>
              <a:t>When panic takes over at the moment when you see the AP</a:t>
            </a:r>
            <a:r>
              <a:rPr lang="en-US" baseline="0" dirty="0"/>
              <a:t> (at the door or out and about) how can we increase our thinking time so that panic doesn’t take over. Think about the human fear response.  i.e. don’t just lock the door, block the door too….?</a:t>
            </a:r>
          </a:p>
          <a:p>
            <a:endParaRPr lang="en-US" baseline="0" dirty="0"/>
          </a:p>
          <a:p>
            <a:endParaRPr lang="en-US" baseline="0" dirty="0"/>
          </a:p>
          <a:p>
            <a:r>
              <a:rPr lang="en-US" baseline="0" dirty="0"/>
              <a:t>What’s app – you can access on your computer you only need your phone number and ID once….</a:t>
            </a:r>
          </a:p>
          <a:p>
            <a:endParaRPr lang="en-US" baseline="0" dirty="0"/>
          </a:p>
          <a:p>
            <a:r>
              <a:rPr lang="en-US" dirty="0"/>
              <a:t>https://walksafe.io/ - </a:t>
            </a:r>
            <a:r>
              <a:rPr lang="en-GB" dirty="0"/>
              <a:t>WalkSafe+ is the UK’s leading personal safety app which combines journey-sharing features and a national Safe Space map. The map plots safety-trained venues across the UK in partnership with Local Authorities and Businesses that offer safety facilities such as phone charging stations and free period products, enabling our users to find help in real-time while on their commute home. WalkSafe+ has a suite of tracking and non-tracking features available, which enables trusted friends to follow your live journey should you need it. </a:t>
            </a:r>
            <a:endParaRPr lang="en-US" dirty="0"/>
          </a:p>
          <a:p>
            <a:r>
              <a:rPr lang="en-GB" sz="1200" b="1" kern="1200" dirty="0">
                <a:solidFill>
                  <a:schemeClr val="tx1"/>
                </a:solidFill>
                <a:effectLst/>
                <a:latin typeface="+mn-lt"/>
                <a:ea typeface="+mn-ea"/>
                <a:cs typeface="+mn-cs"/>
              </a:rPr>
              <a:t>Prisoners’ families helpline: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new national Unwanted Prisoner Contact service (formerly Victims Helpline) helps protect all victims from receiving unwanted contact from prisoners. The service is there to help if you are suffering from a prisoner’s attempts to control, use, bully, harass or intimidate you.</a:t>
            </a:r>
          </a:p>
          <a:p>
            <a:r>
              <a:rPr lang="en-GB" sz="1200" b="1"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3"/>
              </a:rPr>
              <a:t>https://www.prisonersfamilies.org/unwanted-prisoner-contact-service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Unwanted contact form: </a:t>
            </a:r>
            <a:r>
              <a:rPr lang="en-GB" sz="1200" u="sng" kern="1200" dirty="0">
                <a:solidFill>
                  <a:schemeClr val="tx1"/>
                </a:solidFill>
                <a:effectLst/>
                <a:latin typeface="+mn-lt"/>
                <a:ea typeface="+mn-ea"/>
                <a:cs typeface="+mn-cs"/>
                <a:hlinkClick r:id="rId4"/>
              </a:rPr>
              <a:t>https://unwanted-prisoner-contact.form.service.justice.gov.uk/</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Email: </a:t>
            </a:r>
            <a:r>
              <a:rPr lang="en-GB" sz="1200" u="sng" kern="1200" dirty="0">
                <a:solidFill>
                  <a:schemeClr val="tx1"/>
                </a:solidFill>
                <a:effectLst/>
                <a:latin typeface="+mn-lt"/>
                <a:ea typeface="+mn-ea"/>
                <a:cs typeface="+mn-cs"/>
                <a:hlinkClick r:id="rId5"/>
              </a:rPr>
              <a:t>unwantedprisonercontact@justice.gov.uk</a:t>
            </a:r>
            <a:endParaRPr lang="en-GB"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92683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11200" y="652463"/>
            <a:ext cx="5807075" cy="3267075"/>
          </a:xfrm>
          <a:ln/>
        </p:spPr>
      </p:sp>
      <p:sp>
        <p:nvSpPr>
          <p:cNvPr id="80899" name="Rectangle 3"/>
          <p:cNvSpPr>
            <a:spLocks noGrp="1" noChangeArrowheads="1"/>
          </p:cNvSpPr>
          <p:nvPr>
            <p:ph type="body" idx="1"/>
          </p:nvPr>
        </p:nvSpPr>
        <p:spPr>
          <a:xfrm>
            <a:off x="445869" y="3918263"/>
            <a:ext cx="6185779" cy="458095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 mins – more things to consider…</a:t>
            </a:r>
          </a:p>
          <a:p>
            <a:endParaRPr lang="en-US" dirty="0"/>
          </a:p>
          <a:p>
            <a:r>
              <a:rPr lang="en-US" dirty="0"/>
              <a:t>Recording videos at school events – just be aware that sometimes there could be a child who is at risk and has escaped an abusive home at the event – if a parent records an event and then publishes the recording they could unwittingly expose that child and their family to risk. Identifying their school etc. Follow the rules! They are there for a reason!</a:t>
            </a:r>
          </a:p>
        </p:txBody>
      </p:sp>
    </p:spTree>
    <p:extLst>
      <p:ext uri="{BB962C8B-B14F-4D97-AF65-F5344CB8AC3E}">
        <p14:creationId xmlns:p14="http://schemas.microsoft.com/office/powerpoint/2010/main" val="234675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4AAD-118A-C382-CB68-9BFD7CF2A020}"/>
              </a:ext>
            </a:extLst>
          </p:cNvPr>
          <p:cNvSpPr>
            <a:spLocks noGrp="1"/>
          </p:cNvSpPr>
          <p:nvPr>
            <p:ph type="ctrTitle"/>
          </p:nvPr>
        </p:nvSpPr>
        <p:spPr>
          <a:xfrm>
            <a:off x="538843" y="1122363"/>
            <a:ext cx="11114314"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84B4A880-5450-F0F1-69C3-03FFF7051FB2}"/>
              </a:ext>
            </a:extLst>
          </p:cNvPr>
          <p:cNvSpPr>
            <a:spLocks noGrp="1"/>
          </p:cNvSpPr>
          <p:nvPr>
            <p:ph type="subTitle" idx="1"/>
          </p:nvPr>
        </p:nvSpPr>
        <p:spPr>
          <a:xfrm>
            <a:off x="538843" y="3602038"/>
            <a:ext cx="1111431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55132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2E3F-206D-9461-4F2D-1FB87E7D5E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6A6A363-4E50-B7F3-C874-6245DFE3AD1D}"/>
              </a:ext>
            </a:extLst>
          </p:cNvPr>
          <p:cNvSpPr>
            <a:spLocks noGrp="1"/>
          </p:cNvSpPr>
          <p:nvPr>
            <p:ph type="body" orient="vert" idx="1"/>
          </p:nvPr>
        </p:nvSpPr>
        <p:spPr>
          <a:xfrm>
            <a:off x="838200" y="1825626"/>
            <a:ext cx="10515600" cy="36063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97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10F6F-4E5D-AF1F-A56B-73E360D9FEB9}"/>
              </a:ext>
            </a:extLst>
          </p:cNvPr>
          <p:cNvSpPr>
            <a:spLocks noGrp="1"/>
          </p:cNvSpPr>
          <p:nvPr>
            <p:ph type="title" orient="vert"/>
          </p:nvPr>
        </p:nvSpPr>
        <p:spPr>
          <a:xfrm>
            <a:off x="8724900" y="365125"/>
            <a:ext cx="2628900" cy="5077732"/>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5578068-6E7F-2682-742D-A03883DDE836}"/>
              </a:ext>
            </a:extLst>
          </p:cNvPr>
          <p:cNvSpPr>
            <a:spLocks noGrp="1"/>
          </p:cNvSpPr>
          <p:nvPr>
            <p:ph type="body" orient="vert" idx="1"/>
          </p:nvPr>
        </p:nvSpPr>
        <p:spPr>
          <a:xfrm>
            <a:off x="838200" y="365125"/>
            <a:ext cx="7734300" cy="50777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9384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5857FD-56AD-4FF8-BEE6-739FE1D5941C}" type="datetime1">
              <a:rPr lang="en-US" smtClean="0"/>
              <a:t>10/29/2025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C5CA5B-4C36-4405-92FD-C25E39E104E6}" type="slidenum">
              <a:rPr lang="en-GB" smtClean="0"/>
              <a:t>‹#›</a:t>
            </a:fld>
            <a:endParaRPr lang="en-GB" dirty="0"/>
          </a:p>
        </p:txBody>
      </p:sp>
    </p:spTree>
    <p:extLst>
      <p:ext uri="{BB962C8B-B14F-4D97-AF65-F5344CB8AC3E}">
        <p14:creationId xmlns:p14="http://schemas.microsoft.com/office/powerpoint/2010/main" val="2726293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D59C-1F66-4732-950D-0E587BE54E4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26A776-9159-2722-32A7-42637BEB0665}"/>
              </a:ext>
            </a:extLst>
          </p:cNvPr>
          <p:cNvSpPr>
            <a:spLocks noGrp="1"/>
          </p:cNvSpPr>
          <p:nvPr>
            <p:ph idx="1"/>
          </p:nvPr>
        </p:nvSpPr>
        <p:spPr>
          <a:xfrm>
            <a:off x="838200" y="1825625"/>
            <a:ext cx="10515600" cy="35954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1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887C-E101-4F71-D9C6-89BEF05105F3}"/>
              </a:ext>
            </a:extLst>
          </p:cNvPr>
          <p:cNvSpPr>
            <a:spLocks noGrp="1"/>
          </p:cNvSpPr>
          <p:nvPr>
            <p:ph type="title"/>
          </p:nvPr>
        </p:nvSpPr>
        <p:spPr>
          <a:xfrm>
            <a:off x="831850" y="1208996"/>
            <a:ext cx="10515600" cy="2852737"/>
          </a:xfrm>
        </p:spPr>
        <p:txBody>
          <a:bodyPr anchor="b">
            <a:normAutofit/>
          </a:bodyPr>
          <a:lstStyle>
            <a:lvl1pPr>
              <a:defRPr sz="5600"/>
            </a:lvl1pPr>
          </a:lstStyle>
          <a:p>
            <a:r>
              <a:rPr lang="en-GB" dirty="0"/>
              <a:t>Click to edit Master title style</a:t>
            </a:r>
          </a:p>
        </p:txBody>
      </p:sp>
      <p:sp>
        <p:nvSpPr>
          <p:cNvPr id="3" name="Text Placeholder 2">
            <a:extLst>
              <a:ext uri="{FF2B5EF4-FFF2-40B4-BE49-F238E27FC236}">
                <a16:creationId xmlns:a16="http://schemas.microsoft.com/office/drawing/2014/main" id="{9FCC4F1C-82E4-B336-3E22-0DDD909598DE}"/>
              </a:ext>
            </a:extLst>
          </p:cNvPr>
          <p:cNvSpPr>
            <a:spLocks noGrp="1"/>
          </p:cNvSpPr>
          <p:nvPr>
            <p:ph type="body" idx="1"/>
          </p:nvPr>
        </p:nvSpPr>
        <p:spPr>
          <a:xfrm>
            <a:off x="831850" y="4088722"/>
            <a:ext cx="10515600" cy="136502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21697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66DB-3302-F0BB-DC8F-3F9CA6F6CC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D75E64-E361-C273-4C06-2B3F631B618C}"/>
              </a:ext>
            </a:extLst>
          </p:cNvPr>
          <p:cNvSpPr>
            <a:spLocks noGrp="1"/>
          </p:cNvSpPr>
          <p:nvPr>
            <p:ph sz="half" idx="1"/>
          </p:nvPr>
        </p:nvSpPr>
        <p:spPr>
          <a:xfrm>
            <a:off x="838200" y="1825625"/>
            <a:ext cx="5181600" cy="36498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C9EB58-0110-0CAB-7B51-70AE7C3B9DCA}"/>
              </a:ext>
            </a:extLst>
          </p:cNvPr>
          <p:cNvSpPr>
            <a:spLocks noGrp="1"/>
          </p:cNvSpPr>
          <p:nvPr>
            <p:ph sz="half" idx="2"/>
          </p:nvPr>
        </p:nvSpPr>
        <p:spPr>
          <a:xfrm>
            <a:off x="6172200" y="1825625"/>
            <a:ext cx="5181600" cy="36498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122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E6AE-D693-F062-5A7C-0769E7898F2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E3A6ECD-9C5B-9427-406A-565D3DAD0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3E6BC-9440-F4D3-7238-2E95EACFECA3}"/>
              </a:ext>
            </a:extLst>
          </p:cNvPr>
          <p:cNvSpPr>
            <a:spLocks noGrp="1"/>
          </p:cNvSpPr>
          <p:nvPr>
            <p:ph sz="half" idx="2"/>
          </p:nvPr>
        </p:nvSpPr>
        <p:spPr>
          <a:xfrm>
            <a:off x="839788" y="2505075"/>
            <a:ext cx="5157787" cy="29922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AE65B1D-4903-4D65-F7A1-C156718EE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DFE316-4CC9-6D0F-C05C-A4543004317A}"/>
              </a:ext>
            </a:extLst>
          </p:cNvPr>
          <p:cNvSpPr>
            <a:spLocks noGrp="1"/>
          </p:cNvSpPr>
          <p:nvPr>
            <p:ph sz="quarter" idx="4"/>
          </p:nvPr>
        </p:nvSpPr>
        <p:spPr>
          <a:xfrm>
            <a:off x="6172200" y="2505075"/>
            <a:ext cx="5183188" cy="29922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173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D805-2F2A-1B04-47D0-A7291BEAABA4}"/>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34929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97A6-D4F7-5A8D-98F6-D352A94D89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B27083-BE3F-3458-EDDF-4E5F9F003088}"/>
              </a:ext>
            </a:extLst>
          </p:cNvPr>
          <p:cNvSpPr>
            <a:spLocks noGrp="1"/>
          </p:cNvSpPr>
          <p:nvPr>
            <p:ph idx="1"/>
          </p:nvPr>
        </p:nvSpPr>
        <p:spPr>
          <a:xfrm>
            <a:off x="5183188" y="987426"/>
            <a:ext cx="6172200" cy="4390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770828-9A26-F395-8855-D3D14083D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796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69AF-575F-231E-DC22-9467F19FE7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F603D41-1B81-4B5B-DF29-37AF682F82EE}"/>
              </a:ext>
            </a:extLst>
          </p:cNvPr>
          <p:cNvSpPr>
            <a:spLocks noGrp="1"/>
          </p:cNvSpPr>
          <p:nvPr>
            <p:ph type="pic" idx="1"/>
          </p:nvPr>
        </p:nvSpPr>
        <p:spPr>
          <a:xfrm>
            <a:off x="5183188" y="987426"/>
            <a:ext cx="6172200" cy="44010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3479E2B-E9B4-A5B3-FC0F-57C4EF8B1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0413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AF62C-5F27-BE5A-3014-515A10E7C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C68553D-2994-B6CA-B0CD-BAE6FD6662CB}"/>
              </a:ext>
            </a:extLst>
          </p:cNvPr>
          <p:cNvSpPr>
            <a:spLocks noGrp="1"/>
          </p:cNvSpPr>
          <p:nvPr>
            <p:ph type="body" idx="1"/>
          </p:nvPr>
        </p:nvSpPr>
        <p:spPr>
          <a:xfrm>
            <a:off x="838200" y="1825625"/>
            <a:ext cx="10515600" cy="37335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C3F69F79-7E88-F429-D651-B1FCCEECE480}"/>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48238" y="5731126"/>
            <a:ext cx="1954491" cy="846561"/>
          </a:xfrm>
          <a:prstGeom prst="rect">
            <a:avLst/>
          </a:prstGeom>
        </p:spPr>
      </p:pic>
      <p:pic>
        <p:nvPicPr>
          <p:cNvPr id="10" name="Picture 9">
            <a:extLst>
              <a:ext uri="{FF2B5EF4-FFF2-40B4-BE49-F238E27FC236}">
                <a16:creationId xmlns:a16="http://schemas.microsoft.com/office/drawing/2014/main" id="{1E789287-39D3-A817-B647-8D389EA17EA4}"/>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85318" y="5606031"/>
            <a:ext cx="1954491" cy="1099401"/>
          </a:xfrm>
          <a:prstGeom prst="rect">
            <a:avLst/>
          </a:prstGeom>
        </p:spPr>
      </p:pic>
      <p:sp>
        <p:nvSpPr>
          <p:cNvPr id="12" name="TextBox 11">
            <a:extLst>
              <a:ext uri="{FF2B5EF4-FFF2-40B4-BE49-F238E27FC236}">
                <a16:creationId xmlns:a16="http://schemas.microsoft.com/office/drawing/2014/main" id="{CA5D3D60-EF27-85A8-63C6-FE38ABFCFE7F}"/>
              </a:ext>
              <a:ext uri="{C183D7F6-B498-43B3-948B-1728B52AA6E4}">
                <adec:decorative xmlns:adec="http://schemas.microsoft.com/office/drawing/2017/decorative" val="1"/>
              </a:ext>
            </a:extLst>
          </p:cNvPr>
          <p:cNvSpPr txBox="1"/>
          <p:nvPr userDrawn="1"/>
        </p:nvSpPr>
        <p:spPr>
          <a:xfrm>
            <a:off x="489855" y="6074229"/>
            <a:ext cx="4016829" cy="400110"/>
          </a:xfrm>
          <a:prstGeom prst="rect">
            <a:avLst/>
          </a:prstGeom>
          <a:noFill/>
        </p:spPr>
        <p:txBody>
          <a:bodyPr wrap="square" rtlCol="0">
            <a:spAutoFit/>
          </a:bodyPr>
          <a:lstStyle/>
          <a:p>
            <a:r>
              <a:rPr lang="en-GB" sz="2000" b="1" baseline="0" dirty="0">
                <a:solidFill>
                  <a:srgbClr val="611069"/>
                </a:solidFill>
                <a:latin typeface="Ubuntu" panose="020B0504030602030204" pitchFamily="34" charset="0"/>
              </a:rPr>
              <a:t>luton.gov.uk</a:t>
            </a:r>
          </a:p>
        </p:txBody>
      </p:sp>
    </p:spTree>
    <p:extLst>
      <p:ext uri="{BB962C8B-B14F-4D97-AF65-F5344CB8AC3E}">
        <p14:creationId xmlns:p14="http://schemas.microsoft.com/office/powerpoint/2010/main" val="131571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611069"/>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hyperlink" Target="https://pixabay.com/ko/%ED%95%B8%EB%93%9C%EB%B0%B1-%EC%98%A4%EB%A0%8C%EC%A7%80-%ED%99%A9%EC%83%89-%EA%B0%80%EB%B0%A9-%EC%87%BC%ED%95%91-%EA%B0%80%EB%B0%A9-%EC%87%BC%ED%95%91-%EC%97%AC%EB%A6%84-%EC%A7%80%EA%B0%91-24554/" TargetMode="External"/><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8" Type="http://schemas.openxmlformats.org/officeDocument/2006/relationships/hyperlink" Target="https://www.dogstrust.org.uk/get-help/freedom" TargetMode="External"/><Relationship Id="rId13" Type="http://schemas.openxmlformats.org/officeDocument/2006/relationships/hyperlink" Target="https://survivingeconomicabuse.org/i-need-help/banking/how-banks-can-help/" TargetMode="External"/><Relationship Id="rId18" Type="http://schemas.openxmlformats.org/officeDocument/2006/relationships/hyperlink" Target="https://childlawadvice.org.uk/child-passport/" TargetMode="External"/><Relationship Id="rId3" Type="http://schemas.openxmlformats.org/officeDocument/2006/relationships/hyperlink" Target="https://m.luton.gov.uk/Page/Show/Housing/finding_somewhere_to_live/homelessness/homeless-help/Pages/I-need-to-leave-because-of-domestic-abuse-in-my-home.aspx" TargetMode="External"/><Relationship Id="rId21" Type="http://schemas.openxmlformats.org/officeDocument/2006/relationships/image" Target="../media/image58.png"/><Relationship Id="rId7" Type="http://schemas.openxmlformats.org/officeDocument/2006/relationships/hyperlink" Target="https://what3words.com/pretty.needed.chill" TargetMode="External"/><Relationship Id="rId12" Type="http://schemas.openxmlformats.org/officeDocument/2006/relationships/hyperlink" Target="https://www.gov.uk/government/publications/victims-of-domestic-violence/migrant-victims-of-domestic-abuse-concession-accessible" TargetMode="External"/><Relationship Id="rId17" Type="http://schemas.openxmlformats.org/officeDocument/2006/relationships/image" Target="../media/image55.jpg"/><Relationship Id="rId2" Type="http://schemas.openxmlformats.org/officeDocument/2006/relationships/notesSlide" Target="../notesSlides/notesSlide9.xml"/><Relationship Id="rId16" Type="http://schemas.openxmlformats.org/officeDocument/2006/relationships/hyperlink" Target="https://www.cats.org.uk/what-we-do/cp-lifeline" TargetMode="External"/><Relationship Id="rId20" Type="http://schemas.openxmlformats.org/officeDocument/2006/relationships/image" Target="../media/image57.jpg"/><Relationship Id="rId1" Type="http://schemas.openxmlformats.org/officeDocument/2006/relationships/slideLayout" Target="../slideLayouts/slideLayout12.xml"/><Relationship Id="rId6" Type="http://schemas.openxmlformats.org/officeDocument/2006/relationships/hyperlink" Target="https://www.electoralcommission.org.uk/sites/default/files/2021-08/Anonymous%20registration%20-%20Supporting%20survivors%20of%20domestic%20abuse%20to%20register%20to%20vote%20-%20England.pdf" TargetMode="External"/><Relationship Id="rId11" Type="http://schemas.openxmlformats.org/officeDocument/2006/relationships/hyperlink" Target="https://www.gov.uk/government/publications/domestic-violence-and-abuse-help-from-dwp/help-available-from-the-department-for-work-and-pensions-for-people-who-are-victims-of-domestic-violence-and-abuse" TargetMode="External"/><Relationship Id="rId5" Type="http://schemas.openxmlformats.org/officeDocument/2006/relationships/hyperlink" Target="https://www.gov.uk/injunction-domestic-violence" TargetMode="External"/><Relationship Id="rId15" Type="http://schemas.openxmlformats.org/officeDocument/2006/relationships/hyperlink" Target="https://www.modernslaveryhelpline.org/" TargetMode="External"/><Relationship Id="rId10" Type="http://schemas.openxmlformats.org/officeDocument/2006/relationships/hyperlink" Target="https://embracecvoc.org.uk/refer-a-child/" TargetMode="External"/><Relationship Id="rId19" Type="http://schemas.openxmlformats.org/officeDocument/2006/relationships/image" Target="../media/image56.jpg"/><Relationship Id="rId4" Type="http://schemas.openxmlformats.org/officeDocument/2006/relationships/hyperlink" Target="https://www.nationaldahelpline.org.uk/your-rights-and-options/help-with-housing/" TargetMode="External"/><Relationship Id="rId9" Type="http://schemas.openxmlformats.org/officeDocument/2006/relationships/hyperlink" Target="https://www.cats.org.uk/what-we-do/cp-lifeline/accessing-lifeline" TargetMode="External"/><Relationship Id="rId14" Type="http://schemas.openxmlformats.org/officeDocument/2006/relationships/hyperlink" Target="https://impakt.org.uk/d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check-legal-ai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pixabay.com/ko/%ED%95%B8%EB%93%9C%EB%B0%B1-%EC%98%A4%EB%A0%8C%EC%A7%80-%ED%99%A9%EC%83%89-%EA%B0%80%EB%B0%A9-%EC%87%BC%ED%95%91-%EA%B0%80%EB%B0%A9-%EC%87%BC%ED%95%91-%EC%97%AC%EB%A6%84-%EC%A7%80%EA%B0%91-2455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66.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65.png"/><Relationship Id="rId5" Type="http://schemas.openxmlformats.org/officeDocument/2006/relationships/image" Target="../media/image39.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 Id="rId14" Type="http://schemas.openxmlformats.org/officeDocument/2006/relationships/image" Target="../media/image6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bedsdv.org.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omensaidinluton.org/" TargetMode="External"/><Relationship Id="rId3" Type="http://schemas.openxmlformats.org/officeDocument/2006/relationships/hyperlink" Target="https://www.beds.police.uk/ro/report/ocr/af/how-to-report-a-crime/" TargetMode="External"/><Relationship Id="rId7" Type="http://schemas.openxmlformats.org/officeDocument/2006/relationships/hyperlink" Target="https://www.steppingstonesluton.co.u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lutonallwomenscentre.org.uk/" TargetMode="External"/><Relationship Id="rId11" Type="http://schemas.openxmlformats.org/officeDocument/2006/relationships/hyperlink" Target="https://chrysaliscentre.net/programme/" TargetMode="External"/><Relationship Id="rId5" Type="http://schemas.openxmlformats.org/officeDocument/2006/relationships/hyperlink" Target="https://www.theebonistaproject.org.uk/" TargetMode="External"/><Relationship Id="rId10" Type="http://schemas.openxmlformats.org/officeDocument/2006/relationships/hyperlink" Target="https://oneymca.org/what-we-do/support-advice/domestic-abuse-support-services/idva-and-therapeutic-support-service/#:~:text=The%20ECP%20IDVA%20and%20Therapeutic,in%20Bedfordshire%20experiencing%20domestic%20abuse." TargetMode="External"/><Relationship Id="rId4" Type="http://schemas.openxmlformats.org/officeDocument/2006/relationships/hyperlink" Target="https://www.bedfordshirevcs.com/" TargetMode="External"/><Relationship Id="rId9" Type="http://schemas.openxmlformats.org/officeDocument/2006/relationships/hyperlink" Target="https://embracecvoc.org.uk/refer-a-chil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jenny.bull@luton.gov.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domestic-abuse-bill-2020-factsheets/domestic-abuse-bill-2020-overarching-factshe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bedsdv.org.uk/" TargetMode="External"/><Relationship Id="rId7" Type="http://schemas.openxmlformats.org/officeDocument/2006/relationships/image" Target="../media/image4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refuge.org.uk/i-need-help-now/how-we-can-help-you/secure-your-tech/" TargetMode="External"/><Relationship Id="rId13" Type="http://schemas.openxmlformats.org/officeDocument/2006/relationships/hyperlink" Target="https://www.beds.police.uk/ro/report/ocr/af/how-to-report-a-crime/" TargetMode="External"/><Relationship Id="rId18" Type="http://schemas.openxmlformats.org/officeDocument/2006/relationships/hyperlink" Target="https://www.gov.uk/check-legal-aid" TargetMode="External"/><Relationship Id="rId3" Type="http://schemas.openxmlformats.org/officeDocument/2006/relationships/image" Target="../media/image51.jpg"/><Relationship Id="rId21" Type="http://schemas.openxmlformats.org/officeDocument/2006/relationships/image" Target="../media/image53.png"/><Relationship Id="rId7" Type="http://schemas.openxmlformats.org/officeDocument/2006/relationships/hyperlink" Target="https://www.dogstrustfreedom.org.uk/" TargetMode="External"/><Relationship Id="rId12" Type="http://schemas.openxmlformats.org/officeDocument/2006/relationships/hyperlink" Target="https://homicidetimeline.co.uk/what-is-the-homicide-timeline.php" TargetMode="External"/><Relationship Id="rId17" Type="http://schemas.openxmlformats.org/officeDocument/2006/relationships/hyperlink" Target="https://www.gov.uk/government/publications/victims-of-domestic-violence/migrant-victims-of-domestic-abuse-concession-accessible" TargetMode="External"/><Relationship Id="rId2" Type="http://schemas.openxmlformats.org/officeDocument/2006/relationships/notesSlide" Target="../notesSlides/notesSlide8.xml"/><Relationship Id="rId16" Type="http://schemas.openxmlformats.org/officeDocument/2006/relationships/hyperlink" Target="https://www.gov.uk/injunction-domestic-violence" TargetMode="External"/><Relationship Id="rId20" Type="http://schemas.openxmlformats.org/officeDocument/2006/relationships/image" Target="../media/image52.jpg"/><Relationship Id="rId1" Type="http://schemas.openxmlformats.org/officeDocument/2006/relationships/slideLayout" Target="../slideLayouts/slideLayout12.xml"/><Relationship Id="rId6" Type="http://schemas.openxmlformats.org/officeDocument/2006/relationships/hyperlink" Target="https://www.womensaid.org.uk/information-support/the-survivors-handbook/i-want-to-leave-my-relationship-safely/" TargetMode="External"/><Relationship Id="rId11" Type="http://schemas.openxmlformats.org/officeDocument/2006/relationships/hyperlink" Target="https://unwanted-prisoner-contact.form.service.justice.gov.uk/?analytics=accepted" TargetMode="External"/><Relationship Id="rId5" Type="http://schemas.openxmlformats.org/officeDocument/2006/relationships/hyperlink" Target="https://www.relayuk.bt.com/how-to-use-relay-uk/contact-999-using-relay-uk.html" TargetMode="External"/><Relationship Id="rId15" Type="http://schemas.openxmlformats.org/officeDocument/2006/relationships/hyperlink" Target="https://www.beds.police.uk/rqo/request/ri/request-information/cl/triage/v2/request-information-under-clares-law/" TargetMode="External"/><Relationship Id="rId10" Type="http://schemas.openxmlformats.org/officeDocument/2006/relationships/hyperlink" Target="https://play.google.com/store/apps/details?id=de.seemoo.at_tracking_detection.release&amp;hl=en_GB" TargetMode="External"/><Relationship Id="rId19" Type="http://schemas.openxmlformats.org/officeDocument/2006/relationships/hyperlink" Target="https://www.gov.uk/government/publications/get-support-as-a-victim-of-crime/information-about-the-victim-contact-scheme" TargetMode="External"/><Relationship Id="rId4" Type="http://schemas.openxmlformats.org/officeDocument/2006/relationships/hyperlink" Target="https://www.policeconduct.gov.uk/our-work/key-areas-of-work/silent-solution" TargetMode="External"/><Relationship Id="rId9" Type="http://schemas.openxmlformats.org/officeDocument/2006/relationships/hyperlink" Target="https://www.suzylamplugh.org/pages/category/about-stalking" TargetMode="External"/><Relationship Id="rId14" Type="http://schemas.openxmlformats.org/officeDocument/2006/relationships/hyperlink" Target="https://www.gov.uk/government/publications/the-code-of-practice-for-victims-of-crime/code-of-practice-for-victims-of-crime-in-england-and-wales-victims-code" TargetMode="External"/><Relationship Id="rId22"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1064" y="1929074"/>
            <a:ext cx="9336505" cy="2542651"/>
          </a:xfrm>
        </p:spPr>
        <p:txBody>
          <a:bodyPr>
            <a:normAutofit/>
          </a:bodyPr>
          <a:lstStyle/>
          <a:p>
            <a:pPr algn="l"/>
            <a:br>
              <a:rPr lang="en-GB" sz="4800" dirty="0"/>
            </a:br>
            <a:r>
              <a:rPr lang="en-GB" sz="4800" dirty="0"/>
              <a:t>Domestic Abuse</a:t>
            </a:r>
            <a:br>
              <a:rPr lang="en-GB" sz="4800" dirty="0"/>
            </a:br>
            <a:r>
              <a:rPr lang="en-GB" sz="4800" dirty="0"/>
              <a:t>Safety Planning</a:t>
            </a:r>
          </a:p>
        </p:txBody>
      </p:sp>
      <p:sp>
        <p:nvSpPr>
          <p:cNvPr id="5" name="Subtitle 4"/>
          <p:cNvSpPr>
            <a:spLocks noGrp="1"/>
          </p:cNvSpPr>
          <p:nvPr>
            <p:ph type="subTitle" idx="1"/>
          </p:nvPr>
        </p:nvSpPr>
        <p:spPr>
          <a:xfrm>
            <a:off x="937317" y="4700325"/>
            <a:ext cx="9144000" cy="829745"/>
          </a:xfrm>
        </p:spPr>
        <p:txBody>
          <a:bodyPr>
            <a:normAutofit/>
          </a:bodyPr>
          <a:lstStyle/>
          <a:p>
            <a:pPr algn="l"/>
            <a:r>
              <a:rPr lang="en-GB" dirty="0"/>
              <a:t>Jenny Bull, Public Health Officer, Luton</a:t>
            </a:r>
          </a:p>
        </p:txBody>
      </p:sp>
      <p:pic>
        <p:nvPicPr>
          <p:cNvPr id="2" name="Content Placeholder 9" descr="A yellow bag with handles&#10;&#10;Description automatically generated">
            <a:extLst>
              <a:ext uri="{FF2B5EF4-FFF2-40B4-BE49-F238E27FC236}">
                <a16:creationId xmlns:a16="http://schemas.microsoft.com/office/drawing/2014/main" id="{22180DD5-A567-E1EA-0B72-6E4EE22C968D}"/>
              </a:ext>
            </a:extLst>
          </p:cNvPr>
          <p:cNvPicPr>
            <a:picLocks noChangeAspect="1"/>
          </p:cNvPicPr>
          <p:nvPr/>
        </p:nvPicPr>
        <p:blipFill>
          <a:blip r:embed="rId3">
            <a:duotone>
              <a:prstClr val="black"/>
              <a:schemeClr val="accent5">
                <a:tint val="45000"/>
                <a:satMod val="400000"/>
              </a:schemeClr>
            </a:duotone>
            <a:extLst>
              <a:ext uri="{837473B0-CC2E-450A-ABE3-18F120FF3D39}">
                <a1611:picAttrSrcUrl xmlns:a1611="http://schemas.microsoft.com/office/drawing/2016/11/main" r:id="rId4"/>
              </a:ext>
            </a:extLst>
          </a:blip>
          <a:stretch>
            <a:fillRect/>
          </a:stretch>
        </p:blipFill>
        <p:spPr>
          <a:xfrm>
            <a:off x="8665685" y="2787302"/>
            <a:ext cx="2134599" cy="2774209"/>
          </a:xfrm>
          <a:prstGeom prst="rect">
            <a:avLst/>
          </a:prstGeom>
          <a:noFill/>
        </p:spPr>
      </p:pic>
      <p:pic>
        <p:nvPicPr>
          <p:cNvPr id="6" name="Graphic 5" descr="Address Book with solid fill">
            <a:extLst>
              <a:ext uri="{FF2B5EF4-FFF2-40B4-BE49-F238E27FC236}">
                <a16:creationId xmlns:a16="http://schemas.microsoft.com/office/drawing/2014/main" id="{DE3C1193-0F0C-BDA0-C040-D5CD3DBBDE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656401">
            <a:off x="9171963" y="1994277"/>
            <a:ext cx="814362" cy="814362"/>
          </a:xfrm>
          <a:prstGeom prst="rect">
            <a:avLst/>
          </a:prstGeom>
        </p:spPr>
      </p:pic>
      <p:pic>
        <p:nvPicPr>
          <p:cNvPr id="8" name="Graphic 7" descr="Baby Onesie with solid fill">
            <a:extLst>
              <a:ext uri="{FF2B5EF4-FFF2-40B4-BE49-F238E27FC236}">
                <a16:creationId xmlns:a16="http://schemas.microsoft.com/office/drawing/2014/main" id="{151D7A39-2DE9-B19C-0B08-746A537063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1923">
            <a:off x="7403248" y="1025665"/>
            <a:ext cx="1198503" cy="1198503"/>
          </a:xfrm>
          <a:prstGeom prst="rect">
            <a:avLst/>
          </a:prstGeom>
        </p:spPr>
      </p:pic>
      <p:pic>
        <p:nvPicPr>
          <p:cNvPr id="10" name="Graphic 9" descr="Comb with solid fill">
            <a:extLst>
              <a:ext uri="{FF2B5EF4-FFF2-40B4-BE49-F238E27FC236}">
                <a16:creationId xmlns:a16="http://schemas.microsoft.com/office/drawing/2014/main" id="{DA7FDBEE-7C10-96EB-7E68-72804831D3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9347" y="2316661"/>
            <a:ext cx="740937" cy="740937"/>
          </a:xfrm>
          <a:prstGeom prst="rect">
            <a:avLst/>
          </a:prstGeom>
        </p:spPr>
      </p:pic>
      <p:pic>
        <p:nvPicPr>
          <p:cNvPr id="14" name="Graphic 13" descr="Stuffed Toy with solid fill">
            <a:extLst>
              <a:ext uri="{FF2B5EF4-FFF2-40B4-BE49-F238E27FC236}">
                <a16:creationId xmlns:a16="http://schemas.microsoft.com/office/drawing/2014/main" id="{7B011465-BE02-164D-0993-35C6446BF8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243205">
            <a:off x="9069419" y="1088071"/>
            <a:ext cx="914400" cy="914400"/>
          </a:xfrm>
          <a:prstGeom prst="rect">
            <a:avLst/>
          </a:prstGeom>
        </p:spPr>
      </p:pic>
      <p:pic>
        <p:nvPicPr>
          <p:cNvPr id="16" name="Graphic 15" descr="Toilet Paper with solid fill">
            <a:extLst>
              <a:ext uri="{FF2B5EF4-FFF2-40B4-BE49-F238E27FC236}">
                <a16:creationId xmlns:a16="http://schemas.microsoft.com/office/drawing/2014/main" id="{AC6A8E62-11D3-7ACD-965A-61BD38CB60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32991" y="2194652"/>
            <a:ext cx="914400" cy="914400"/>
          </a:xfrm>
          <a:prstGeom prst="rect">
            <a:avLst/>
          </a:prstGeom>
        </p:spPr>
      </p:pic>
      <p:pic>
        <p:nvPicPr>
          <p:cNvPr id="18" name="Graphic 17" descr="Toothpaste with solid fill">
            <a:extLst>
              <a:ext uri="{FF2B5EF4-FFF2-40B4-BE49-F238E27FC236}">
                <a16:creationId xmlns:a16="http://schemas.microsoft.com/office/drawing/2014/main" id="{B533D561-68D7-DF71-2695-369A5D96D2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806862">
            <a:off x="8027151" y="2519538"/>
            <a:ext cx="914400" cy="914400"/>
          </a:xfrm>
          <a:prstGeom prst="rect">
            <a:avLst/>
          </a:prstGeom>
        </p:spPr>
      </p:pic>
      <p:pic>
        <p:nvPicPr>
          <p:cNvPr id="20" name="Graphic 19" descr="Baby bottle with solid fill">
            <a:extLst>
              <a:ext uri="{FF2B5EF4-FFF2-40B4-BE49-F238E27FC236}">
                <a16:creationId xmlns:a16="http://schemas.microsoft.com/office/drawing/2014/main" id="{898E203A-91EF-9B7F-837C-9AE499F7E76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840427">
            <a:off x="9832901" y="1688510"/>
            <a:ext cx="773584" cy="773584"/>
          </a:xfrm>
          <a:prstGeom prst="rect">
            <a:avLst/>
          </a:prstGeom>
        </p:spPr>
      </p:pic>
      <p:pic>
        <p:nvPicPr>
          <p:cNvPr id="24" name="Graphic 23" descr="Bone with solid fill">
            <a:extLst>
              <a:ext uri="{FF2B5EF4-FFF2-40B4-BE49-F238E27FC236}">
                <a16:creationId xmlns:a16="http://schemas.microsoft.com/office/drawing/2014/main" id="{735E4A91-D4FF-ACCF-2F64-1AE1BEB6BFF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42498" y="925579"/>
            <a:ext cx="780301" cy="780301"/>
          </a:xfrm>
          <a:prstGeom prst="rect">
            <a:avLst/>
          </a:prstGeom>
        </p:spPr>
      </p:pic>
      <p:pic>
        <p:nvPicPr>
          <p:cNvPr id="26" name="Graphic 25" descr="Money with solid fill">
            <a:extLst>
              <a:ext uri="{FF2B5EF4-FFF2-40B4-BE49-F238E27FC236}">
                <a16:creationId xmlns:a16="http://schemas.microsoft.com/office/drawing/2014/main" id="{4073A17D-7D85-F2D8-1BEB-F4FDD2A3B7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1080530">
            <a:off x="10103378" y="1044192"/>
            <a:ext cx="740938" cy="740938"/>
          </a:xfrm>
          <a:prstGeom prst="rect">
            <a:avLst/>
          </a:prstGeom>
        </p:spPr>
      </p:pic>
      <p:pic>
        <p:nvPicPr>
          <p:cNvPr id="28" name="Graphic 27" descr="Employee badge with solid fill">
            <a:extLst>
              <a:ext uri="{FF2B5EF4-FFF2-40B4-BE49-F238E27FC236}">
                <a16:creationId xmlns:a16="http://schemas.microsoft.com/office/drawing/2014/main" id="{ACF79D6F-7778-83C8-2394-27BFC1E2D4B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356123">
            <a:off x="8488108" y="1692053"/>
            <a:ext cx="678809" cy="678809"/>
          </a:xfrm>
          <a:prstGeom prst="rect">
            <a:avLst/>
          </a:prstGeom>
        </p:spPr>
      </p:pic>
      <p:pic>
        <p:nvPicPr>
          <p:cNvPr id="30" name="Graphic 29" descr="Shoe with solid fill">
            <a:extLst>
              <a:ext uri="{FF2B5EF4-FFF2-40B4-BE49-F238E27FC236}">
                <a16:creationId xmlns:a16="http://schemas.microsoft.com/office/drawing/2014/main" id="{E652D381-99C4-C544-61CD-0BFAEDA9920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19719142">
            <a:off x="7595522" y="1983614"/>
            <a:ext cx="914400" cy="914400"/>
          </a:xfrm>
          <a:prstGeom prst="rect">
            <a:avLst/>
          </a:prstGeom>
        </p:spPr>
      </p:pic>
      <p:pic>
        <p:nvPicPr>
          <p:cNvPr id="32" name="Graphic 31" descr="Smart Phone with solid fill">
            <a:extLst>
              <a:ext uri="{FF2B5EF4-FFF2-40B4-BE49-F238E27FC236}">
                <a16:creationId xmlns:a16="http://schemas.microsoft.com/office/drawing/2014/main" id="{99DE8249-E668-C078-2DD9-E6F3F85A128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3829770">
            <a:off x="9744085" y="407682"/>
            <a:ext cx="914400" cy="914400"/>
          </a:xfrm>
          <a:prstGeom prst="rect">
            <a:avLst/>
          </a:prstGeom>
        </p:spPr>
      </p:pic>
      <p:pic>
        <p:nvPicPr>
          <p:cNvPr id="34" name="Graphic 33" descr="Key with solid fill">
            <a:extLst>
              <a:ext uri="{FF2B5EF4-FFF2-40B4-BE49-F238E27FC236}">
                <a16:creationId xmlns:a16="http://schemas.microsoft.com/office/drawing/2014/main" id="{64BFB3E6-D997-56B5-03C7-661A21ACAC9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2465415">
            <a:off x="9129607" y="657063"/>
            <a:ext cx="487405" cy="487405"/>
          </a:xfrm>
          <a:prstGeom prst="rect">
            <a:avLst/>
          </a:prstGeom>
        </p:spPr>
      </p:pic>
      <p:pic>
        <p:nvPicPr>
          <p:cNvPr id="36" name="Graphic 35" descr="Broken Heart with solid fill">
            <a:extLst>
              <a:ext uri="{FF2B5EF4-FFF2-40B4-BE49-F238E27FC236}">
                <a16:creationId xmlns:a16="http://schemas.microsoft.com/office/drawing/2014/main" id="{1E10AFCD-E0DD-6268-83FA-A31BE8FCC79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20334766">
            <a:off x="8065030" y="361756"/>
            <a:ext cx="914400" cy="914400"/>
          </a:xfrm>
          <a:prstGeom prst="rect">
            <a:avLst/>
          </a:prstGeom>
        </p:spPr>
      </p:pic>
    </p:spTree>
    <p:extLst>
      <p:ext uri="{BB962C8B-B14F-4D97-AF65-F5344CB8AC3E}">
        <p14:creationId xmlns:p14="http://schemas.microsoft.com/office/powerpoint/2010/main" val="191753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Text Placeholder 22"/>
          <p:cNvSpPr>
            <a:spLocks noGrp="1"/>
          </p:cNvSpPr>
          <p:nvPr>
            <p:ph type="body" idx="1"/>
          </p:nvPr>
        </p:nvSpPr>
        <p:spPr>
          <a:xfrm>
            <a:off x="581627" y="407541"/>
            <a:ext cx="3456432" cy="626534"/>
          </a:xfrm>
          <a:solidFill>
            <a:schemeClr val="accent1"/>
          </a:solidFill>
        </p:spPr>
        <p:txBody>
          <a:bodyPr/>
          <a:lstStyle/>
          <a:p>
            <a:r>
              <a:rPr lang="en-GB" dirty="0">
                <a:solidFill>
                  <a:schemeClr val="bg1"/>
                </a:solidFill>
              </a:rPr>
              <a:t>Housing Options</a:t>
            </a:r>
          </a:p>
        </p:txBody>
      </p:sp>
      <p:sp>
        <p:nvSpPr>
          <p:cNvPr id="20" name="Text Placeholder 19"/>
          <p:cNvSpPr>
            <a:spLocks noGrp="1"/>
          </p:cNvSpPr>
          <p:nvPr>
            <p:ph type="body" sz="half" idx="15"/>
          </p:nvPr>
        </p:nvSpPr>
        <p:spPr>
          <a:xfrm>
            <a:off x="581627" y="1076408"/>
            <a:ext cx="3456432" cy="4611528"/>
          </a:xfrm>
        </p:spPr>
        <p:txBody>
          <a:bodyPr>
            <a:noAutofit/>
          </a:bodyPr>
          <a:lstStyle/>
          <a:p>
            <a:r>
              <a:rPr lang="en-US" sz="1600" dirty="0"/>
              <a:t>+ Leaving or staying?</a:t>
            </a:r>
          </a:p>
          <a:p>
            <a:r>
              <a:rPr lang="en-US" sz="1600" dirty="0"/>
              <a:t>+ </a:t>
            </a:r>
            <a:r>
              <a:rPr lang="en-US" sz="1600" dirty="0">
                <a:solidFill>
                  <a:schemeClr val="accent3"/>
                </a:solidFill>
                <a:hlinkClick r:id="rId3">
                  <a:extLst>
                    <a:ext uri="{A12FA001-AC4F-418D-AE19-62706E023703}">
                      <ahyp:hlinkClr xmlns:ahyp="http://schemas.microsoft.com/office/drawing/2018/hyperlinkcolor" val="tx"/>
                    </a:ext>
                  </a:extLst>
                </a:hlinkClick>
              </a:rPr>
              <a:t>Explore housing options.</a:t>
            </a:r>
            <a:endParaRPr lang="en-US" sz="1600" dirty="0">
              <a:solidFill>
                <a:schemeClr val="accent3"/>
              </a:solidFill>
            </a:endParaRPr>
          </a:p>
          <a:p>
            <a:r>
              <a:rPr lang="en-US" sz="1600" dirty="0"/>
              <a:t>+ </a:t>
            </a:r>
            <a:r>
              <a:rPr lang="en-US" sz="1600" dirty="0">
                <a:solidFill>
                  <a:schemeClr val="accent3"/>
                </a:solidFill>
                <a:hlinkClick r:id="rId4">
                  <a:extLst>
                    <a:ext uri="{A12FA001-AC4F-418D-AE19-62706E023703}">
                      <ahyp:hlinkClr xmlns:ahyp="http://schemas.microsoft.com/office/drawing/2018/hyperlinkcolor" val="tx"/>
                    </a:ext>
                  </a:extLst>
                </a:hlinkClick>
              </a:rPr>
              <a:t>Refuge</a:t>
            </a:r>
            <a:endParaRPr lang="en-US" sz="1600" dirty="0">
              <a:solidFill>
                <a:schemeClr val="accent3"/>
              </a:solidFill>
            </a:endParaRPr>
          </a:p>
          <a:p>
            <a:r>
              <a:rPr lang="en-US" sz="1600" dirty="0"/>
              <a:t>+ Safety &amp; home security – what support available, CCTV…</a:t>
            </a:r>
          </a:p>
          <a:p>
            <a:r>
              <a:rPr lang="en-US" sz="1600" dirty="0"/>
              <a:t>+ </a:t>
            </a:r>
            <a:r>
              <a:rPr lang="en-US" sz="1600" dirty="0">
                <a:solidFill>
                  <a:schemeClr val="accent3"/>
                </a:solidFill>
                <a:hlinkClick r:id="rId5">
                  <a:extLst>
                    <a:ext uri="{A12FA001-AC4F-418D-AE19-62706E023703}">
                      <ahyp:hlinkClr xmlns:ahyp="http://schemas.microsoft.com/office/drawing/2018/hyperlinkcolor" val="tx"/>
                    </a:ext>
                  </a:extLst>
                </a:hlinkClick>
              </a:rPr>
              <a:t>Occupation Order.</a:t>
            </a:r>
            <a:endParaRPr lang="en-US" sz="1600" dirty="0">
              <a:solidFill>
                <a:schemeClr val="accent3"/>
              </a:solidFill>
            </a:endParaRPr>
          </a:p>
          <a:p>
            <a:r>
              <a:rPr lang="en-US" sz="1600" dirty="0"/>
              <a:t>+ Police (SIG) marker</a:t>
            </a:r>
          </a:p>
          <a:p>
            <a:r>
              <a:rPr lang="en-US" sz="1600" dirty="0"/>
              <a:t>+ Keeping new address secure – CYP, post, shared papers, social media, streaming &amp; delivery apps..</a:t>
            </a:r>
          </a:p>
          <a:p>
            <a:r>
              <a:rPr lang="en-US" sz="1600" dirty="0"/>
              <a:t>+ </a:t>
            </a:r>
            <a:r>
              <a:rPr lang="en-US" sz="1600" dirty="0">
                <a:solidFill>
                  <a:schemeClr val="accent3"/>
                </a:solidFill>
                <a:hlinkClick r:id="rId6">
                  <a:extLst>
                    <a:ext uri="{A12FA001-AC4F-418D-AE19-62706E023703}">
                      <ahyp:hlinkClr xmlns:ahyp="http://schemas.microsoft.com/office/drawing/2018/hyperlinkcolor" val="tx"/>
                    </a:ext>
                  </a:extLst>
                </a:hlinkClick>
              </a:rPr>
              <a:t>Electoral register- vote anonymously.</a:t>
            </a:r>
            <a:endParaRPr lang="en-US" sz="1600" dirty="0">
              <a:solidFill>
                <a:schemeClr val="accent3"/>
              </a:solidFill>
            </a:endParaRPr>
          </a:p>
          <a:p>
            <a:r>
              <a:rPr lang="en-US" sz="1600" dirty="0"/>
              <a:t>+ </a:t>
            </a:r>
            <a:r>
              <a:rPr lang="en-US" sz="1600" dirty="0">
                <a:solidFill>
                  <a:schemeClr val="accent3"/>
                </a:solidFill>
                <a:hlinkClick r:id="rId7">
                  <a:extLst>
                    <a:ext uri="{A12FA001-AC4F-418D-AE19-62706E023703}">
                      <ahyp:hlinkClr xmlns:ahyp="http://schemas.microsoft.com/office/drawing/2018/hyperlinkcolor" val="tx"/>
                    </a:ext>
                  </a:extLst>
                </a:hlinkClick>
              </a:rPr>
              <a:t>what3words</a:t>
            </a:r>
            <a:r>
              <a:rPr lang="en-US" sz="1600" dirty="0"/>
              <a:t>  - location app</a:t>
            </a:r>
          </a:p>
          <a:p>
            <a:r>
              <a:rPr lang="en-US" sz="1600" dirty="0"/>
              <a:t>+ Pets – </a:t>
            </a:r>
            <a:r>
              <a:rPr lang="en-US" sz="1600" dirty="0">
                <a:solidFill>
                  <a:schemeClr val="accent3">
                    <a:lumMod val="75000"/>
                  </a:schemeClr>
                </a:solidFill>
                <a:hlinkClick r:id="rId8">
                  <a:extLst>
                    <a:ext uri="{A12FA001-AC4F-418D-AE19-62706E023703}">
                      <ahyp:hlinkClr xmlns:ahyp="http://schemas.microsoft.com/office/drawing/2018/hyperlinkcolor" val="tx"/>
                    </a:ext>
                  </a:extLst>
                </a:hlinkClick>
              </a:rPr>
              <a:t>Dogs Trust</a:t>
            </a:r>
            <a:r>
              <a:rPr lang="en-US" sz="1600" dirty="0">
                <a:solidFill>
                  <a:schemeClr val="accent3">
                    <a:lumMod val="75000"/>
                  </a:schemeClr>
                </a:solidFill>
              </a:rPr>
              <a:t>, </a:t>
            </a:r>
            <a:r>
              <a:rPr lang="en-US" sz="1600" dirty="0">
                <a:solidFill>
                  <a:schemeClr val="accent3">
                    <a:lumMod val="75000"/>
                  </a:schemeClr>
                </a:solidFill>
                <a:hlinkClick r:id="rId9">
                  <a:extLst>
                    <a:ext uri="{A12FA001-AC4F-418D-AE19-62706E023703}">
                      <ahyp:hlinkClr xmlns:ahyp="http://schemas.microsoft.com/office/drawing/2018/hyperlinkcolor" val="tx"/>
                    </a:ext>
                  </a:extLst>
                </a:hlinkClick>
              </a:rPr>
              <a:t>Cat’s Protection</a:t>
            </a:r>
            <a:r>
              <a:rPr lang="en-US" sz="1600" dirty="0">
                <a:solidFill>
                  <a:schemeClr val="accent3">
                    <a:lumMod val="75000"/>
                  </a:schemeClr>
                </a:solidFill>
              </a:rPr>
              <a:t> </a:t>
            </a:r>
            <a:r>
              <a:rPr lang="en-US" sz="1600" dirty="0"/>
              <a:t>etc.</a:t>
            </a:r>
          </a:p>
        </p:txBody>
      </p:sp>
      <p:sp>
        <p:nvSpPr>
          <p:cNvPr id="18" name="Text Placeholder 17"/>
          <p:cNvSpPr>
            <a:spLocks noGrp="1"/>
          </p:cNvSpPr>
          <p:nvPr>
            <p:ph type="body" sz="quarter" idx="3"/>
          </p:nvPr>
        </p:nvSpPr>
        <p:spPr>
          <a:xfrm>
            <a:off x="4262686" y="407541"/>
            <a:ext cx="3456432" cy="626534"/>
          </a:xfrm>
          <a:solidFill>
            <a:schemeClr val="accent6"/>
          </a:solidFill>
        </p:spPr>
        <p:txBody>
          <a:bodyPr/>
          <a:lstStyle/>
          <a:p>
            <a:r>
              <a:rPr lang="en-GB" dirty="0">
                <a:solidFill>
                  <a:schemeClr val="bg1"/>
                </a:solidFill>
              </a:rPr>
              <a:t>Children</a:t>
            </a:r>
          </a:p>
        </p:txBody>
      </p:sp>
      <p:sp>
        <p:nvSpPr>
          <p:cNvPr id="21" name="Text Placeholder 20"/>
          <p:cNvSpPr>
            <a:spLocks noGrp="1"/>
          </p:cNvSpPr>
          <p:nvPr>
            <p:ph type="body" sz="half" idx="16"/>
          </p:nvPr>
        </p:nvSpPr>
        <p:spPr>
          <a:xfrm>
            <a:off x="4262686" y="1076407"/>
            <a:ext cx="3456432" cy="4438165"/>
          </a:xfrm>
        </p:spPr>
        <p:txBody>
          <a:bodyPr>
            <a:noAutofit/>
          </a:bodyPr>
          <a:lstStyle/>
          <a:p>
            <a:r>
              <a:rPr lang="en-US" sz="1600" b="1" dirty="0"/>
              <a:t>+ Who has PR/custody? </a:t>
            </a:r>
          </a:p>
          <a:p>
            <a:r>
              <a:rPr lang="en-US" sz="1600" dirty="0"/>
              <a:t>+ Third parties &amp; support network – set code words?</a:t>
            </a:r>
          </a:p>
          <a:p>
            <a:r>
              <a:rPr lang="en-US" sz="1600" dirty="0"/>
              <a:t>+ Safe child contact – contact centres, public hand overs etc.</a:t>
            </a:r>
          </a:p>
          <a:p>
            <a:r>
              <a:rPr lang="en-US" sz="1600" dirty="0"/>
              <a:t>+ Support to talk to CYP. </a:t>
            </a:r>
          </a:p>
          <a:p>
            <a:r>
              <a:rPr lang="en-US" sz="1600" dirty="0"/>
              <a:t>+ Schools: Op Encompass disclosures / access to support.</a:t>
            </a:r>
          </a:p>
          <a:p>
            <a:r>
              <a:rPr lang="en-US" sz="1600" dirty="0"/>
              <a:t>+ Places of safety. </a:t>
            </a:r>
          </a:p>
          <a:p>
            <a:r>
              <a:rPr lang="en-US" sz="1600" dirty="0"/>
              <a:t>+ Who has CYP means of escape/instruments of control?</a:t>
            </a:r>
          </a:p>
          <a:p>
            <a:r>
              <a:rPr lang="en-US" sz="1600" dirty="0"/>
              <a:t>+ Ongoing support for CYP – </a:t>
            </a:r>
            <a:r>
              <a:rPr lang="en-US" sz="1600" dirty="0">
                <a:hlinkClick r:id="rId10"/>
              </a:rPr>
              <a:t>KIDVA?</a:t>
            </a:r>
            <a:endParaRPr lang="en-US" sz="1600" dirty="0"/>
          </a:p>
          <a:p>
            <a:r>
              <a:rPr lang="en-US" sz="1600" dirty="0"/>
              <a:t>+ be alert to AP using CYP as means of control – stalking, social media, spending apps.</a:t>
            </a:r>
            <a:endParaRPr lang="en-US" sz="1600" b="1" dirty="0"/>
          </a:p>
          <a:p>
            <a:endParaRPr lang="en-GB" sz="1600" dirty="0"/>
          </a:p>
        </p:txBody>
      </p:sp>
      <p:sp>
        <p:nvSpPr>
          <p:cNvPr id="19" name="Text Placeholder 18"/>
          <p:cNvSpPr>
            <a:spLocks noGrp="1"/>
          </p:cNvSpPr>
          <p:nvPr>
            <p:ph type="body" sz="quarter" idx="13"/>
          </p:nvPr>
        </p:nvSpPr>
        <p:spPr>
          <a:xfrm>
            <a:off x="7947629" y="407541"/>
            <a:ext cx="3456432" cy="626534"/>
          </a:xfrm>
          <a:solidFill>
            <a:schemeClr val="accent2">
              <a:lumMod val="60000"/>
              <a:lumOff val="40000"/>
            </a:schemeClr>
          </a:solidFill>
        </p:spPr>
        <p:txBody>
          <a:bodyPr/>
          <a:lstStyle/>
          <a:p>
            <a:r>
              <a:rPr lang="en-GB" dirty="0">
                <a:solidFill>
                  <a:schemeClr val="bg1"/>
                </a:solidFill>
              </a:rPr>
              <a:t>Financials</a:t>
            </a:r>
          </a:p>
        </p:txBody>
      </p:sp>
      <p:sp>
        <p:nvSpPr>
          <p:cNvPr id="22" name="Text Placeholder 21"/>
          <p:cNvSpPr>
            <a:spLocks noGrp="1"/>
          </p:cNvSpPr>
          <p:nvPr>
            <p:ph type="body" sz="half" idx="17"/>
          </p:nvPr>
        </p:nvSpPr>
        <p:spPr>
          <a:xfrm>
            <a:off x="7947629" y="1034075"/>
            <a:ext cx="3456432" cy="4177625"/>
          </a:xfrm>
        </p:spPr>
        <p:txBody>
          <a:bodyPr>
            <a:noAutofit/>
          </a:bodyPr>
          <a:lstStyle/>
          <a:p>
            <a:r>
              <a:rPr lang="en-US" sz="1600" dirty="0"/>
              <a:t>+ </a:t>
            </a:r>
            <a:r>
              <a:rPr lang="en-US" sz="1600" dirty="0">
                <a:solidFill>
                  <a:schemeClr val="accent3"/>
                </a:solidFill>
                <a:hlinkClick r:id="rId11">
                  <a:extLst>
                    <a:ext uri="{A12FA001-AC4F-418D-AE19-62706E023703}">
                      <ahyp:hlinkClr xmlns:ahyp="http://schemas.microsoft.com/office/drawing/2018/hyperlinkcolor" val="tx"/>
                    </a:ext>
                  </a:extLst>
                </a:hlinkClick>
              </a:rPr>
              <a:t>Access to benefits</a:t>
            </a:r>
            <a:endParaRPr lang="en-US" sz="1600" dirty="0">
              <a:solidFill>
                <a:schemeClr val="accent3"/>
              </a:solidFill>
            </a:endParaRPr>
          </a:p>
          <a:p>
            <a:r>
              <a:rPr lang="en-US" sz="1600" dirty="0">
                <a:solidFill>
                  <a:schemeClr val="accent3"/>
                </a:solidFill>
              </a:rPr>
              <a:t>+ </a:t>
            </a:r>
            <a:r>
              <a:rPr lang="en-US" sz="1600" dirty="0">
                <a:solidFill>
                  <a:schemeClr val="accent3">
                    <a:lumMod val="75000"/>
                  </a:schemeClr>
                </a:solidFill>
                <a:hlinkClick r:id="rId11">
                  <a:extLst>
                    <a:ext uri="{A12FA001-AC4F-418D-AE19-62706E023703}">
                      <ahyp:hlinkClr xmlns:ahyp="http://schemas.microsoft.com/office/drawing/2018/hyperlinkcolor" val="tx"/>
                    </a:ext>
                  </a:extLst>
                </a:hlinkClick>
              </a:rPr>
              <a:t>DWP </a:t>
            </a:r>
            <a:r>
              <a:rPr lang="en-US" sz="1600" dirty="0">
                <a:solidFill>
                  <a:schemeClr val="accent3">
                    <a:lumMod val="75000"/>
                  </a:schemeClr>
                </a:solidFill>
              </a:rPr>
              <a:t>range of support</a:t>
            </a:r>
          </a:p>
          <a:p>
            <a:r>
              <a:rPr lang="en-US" sz="1600" dirty="0"/>
              <a:t>+ Debts &amp; vulnerabilities – arrears, </a:t>
            </a:r>
          </a:p>
          <a:p>
            <a:r>
              <a:rPr lang="en-US" sz="1600" dirty="0"/>
              <a:t>+ Immigration - </a:t>
            </a:r>
            <a:r>
              <a:rPr lang="en-US" sz="1600" dirty="0">
                <a:hlinkClick r:id="rId12"/>
              </a:rPr>
              <a:t>MVDAC</a:t>
            </a:r>
            <a:r>
              <a:rPr lang="en-US" sz="1600" dirty="0"/>
              <a:t>, NRPF etc.</a:t>
            </a:r>
          </a:p>
          <a:p>
            <a:r>
              <a:rPr lang="en-US" sz="1600" dirty="0"/>
              <a:t>+ </a:t>
            </a:r>
            <a:r>
              <a:rPr lang="en-US" sz="1600" dirty="0">
                <a:solidFill>
                  <a:schemeClr val="accent3"/>
                </a:solidFill>
                <a:hlinkClick r:id="rId13">
                  <a:extLst>
                    <a:ext uri="{A12FA001-AC4F-418D-AE19-62706E023703}">
                      <ahyp:hlinkClr xmlns:ahyp="http://schemas.microsoft.com/office/drawing/2018/hyperlinkcolor" val="tx"/>
                    </a:ext>
                  </a:extLst>
                </a:hlinkClick>
              </a:rPr>
              <a:t>Banks and access to banking </a:t>
            </a:r>
            <a:r>
              <a:rPr lang="en-US" sz="1600" dirty="0"/>
              <a:t>– talk to financial institutions, joint accounts, tracing/stalking by tracking payments. </a:t>
            </a:r>
          </a:p>
          <a:p>
            <a:r>
              <a:rPr lang="en-US" sz="1600" dirty="0"/>
              <a:t>+ Access to means of escape –  money, passports, NI etc.</a:t>
            </a:r>
          </a:p>
          <a:p>
            <a:r>
              <a:rPr lang="en-US" sz="1600" dirty="0"/>
              <a:t>+ Employment and Employers</a:t>
            </a:r>
          </a:p>
          <a:p>
            <a:r>
              <a:rPr lang="en-US" sz="1600" dirty="0"/>
              <a:t>+ Welfare and </a:t>
            </a:r>
            <a:r>
              <a:rPr lang="en-US" sz="1600" dirty="0">
                <a:hlinkClick r:id="rId14"/>
              </a:rPr>
              <a:t>access to essentials</a:t>
            </a:r>
            <a:r>
              <a:rPr lang="en-US" sz="1600" dirty="0"/>
              <a:t> (flexi –fund).</a:t>
            </a:r>
          </a:p>
          <a:p>
            <a:r>
              <a:rPr lang="en-US" sz="1600" dirty="0"/>
              <a:t>+ Consider aspects  of economic abuse such as </a:t>
            </a:r>
            <a:r>
              <a:rPr lang="en-US" sz="1600" dirty="0">
                <a:hlinkClick r:id="rId15"/>
              </a:rPr>
              <a:t>modern slavery, </a:t>
            </a:r>
            <a:r>
              <a:rPr lang="en-US" sz="1600" dirty="0"/>
              <a:t>exploitation etc.</a:t>
            </a:r>
          </a:p>
        </p:txBody>
      </p:sp>
      <p:pic>
        <p:nvPicPr>
          <p:cNvPr id="2" name="Picture 1">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06426" y="5524818"/>
            <a:ext cx="925641" cy="925641"/>
          </a:xfrm>
          <a:prstGeom prst="rect">
            <a:avLst/>
          </a:prstGeom>
        </p:spPr>
      </p:pic>
      <p:pic>
        <p:nvPicPr>
          <p:cNvPr id="3" name="Picture 2">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74138" y="5514573"/>
            <a:ext cx="456964" cy="641804"/>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78188" y="6263444"/>
            <a:ext cx="648864" cy="430846"/>
          </a:xfrm>
          <a:prstGeom prst="rect">
            <a:avLst/>
          </a:prstGeom>
        </p:spPr>
      </p:pic>
      <p:pic>
        <p:nvPicPr>
          <p:cNvPr id="6" name="Picture 5" descr="A logo for a housing and support company&#10;&#10;AI-generated content may be incorrect.">
            <a:hlinkClick r:id="rId14"/>
            <a:extLst>
              <a:ext uri="{FF2B5EF4-FFF2-40B4-BE49-F238E27FC236}">
                <a16:creationId xmlns:a16="http://schemas.microsoft.com/office/drawing/2014/main" id="{07CB1080-4EC1-D703-BA22-8E8B5AF21DA4}"/>
              </a:ext>
            </a:extLst>
          </p:cNvPr>
          <p:cNvPicPr>
            <a:picLocks noChangeAspect="1"/>
          </p:cNvPicPr>
          <p:nvPr/>
        </p:nvPicPr>
        <p:blipFill>
          <a:blip r:embed="rId21"/>
          <a:stretch>
            <a:fillRect/>
          </a:stretch>
        </p:blipFill>
        <p:spPr>
          <a:xfrm>
            <a:off x="2198016" y="5564465"/>
            <a:ext cx="914402" cy="914402"/>
          </a:xfrm>
          <a:prstGeom prst="rect">
            <a:avLst/>
          </a:prstGeom>
        </p:spPr>
      </p:pic>
    </p:spTree>
    <p:extLst>
      <p:ext uri="{BB962C8B-B14F-4D97-AF65-F5344CB8AC3E}">
        <p14:creationId xmlns:p14="http://schemas.microsoft.com/office/powerpoint/2010/main" val="2804338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xEl>
                                              <p:pRg st="3" end="3"/>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xEl>
                                              <p:pRg st="5" end="5"/>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xEl>
                                              <p:pRg st="6" end="6"/>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xEl>
                                              <p:pRg st="7" end="7"/>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xEl>
                                              <p:pRg st="8" end="8"/>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21" grpId="0" build="allAtOnce"/>
      <p:bldP spid="2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2990" y="260056"/>
            <a:ext cx="5935181" cy="847951"/>
          </a:xfrm>
        </p:spPr>
        <p:txBody>
          <a:bodyPr>
            <a:normAutofit/>
          </a:bodyPr>
          <a:lstStyle/>
          <a:p>
            <a:r>
              <a:rPr lang="en-GB" altLang="en-US" cap="none" dirty="0">
                <a:solidFill>
                  <a:schemeClr val="accent1"/>
                </a:solidFill>
              </a:rPr>
              <a:t>Legal protections</a:t>
            </a:r>
          </a:p>
        </p:txBody>
      </p:sp>
      <p:sp>
        <p:nvSpPr>
          <p:cNvPr id="34819" name="Rectangle 3"/>
          <p:cNvSpPr>
            <a:spLocks noGrp="1" noChangeArrowheads="1"/>
          </p:cNvSpPr>
          <p:nvPr>
            <p:ph sz="half" idx="1"/>
          </p:nvPr>
        </p:nvSpPr>
        <p:spPr>
          <a:xfrm>
            <a:off x="84618" y="1214652"/>
            <a:ext cx="6087583" cy="5307094"/>
          </a:xfrm>
          <a:noFill/>
        </p:spPr>
        <p:txBody>
          <a:bodyPr wrap="square">
            <a:noAutofit/>
          </a:bodyPr>
          <a:lstStyle/>
          <a:p>
            <a:pPr marL="400050">
              <a:lnSpc>
                <a:spcPct val="120000"/>
              </a:lnSpc>
            </a:pPr>
            <a:r>
              <a:rPr lang="en-GB" altLang="en-US" sz="1400" b="1" dirty="0">
                <a:solidFill>
                  <a:schemeClr val="accent1"/>
                </a:solidFill>
                <a:cs typeface="Calibri" panose="020F0502020204030204" pitchFamily="34" charset="0"/>
              </a:rPr>
              <a:t>Domestic Violence/Abuse Protection Order </a:t>
            </a:r>
            <a:r>
              <a:rPr lang="en-GB" altLang="en-US" sz="1400" dirty="0">
                <a:cs typeface="Calibri" panose="020F0502020204030204" pitchFamily="34" charset="0"/>
              </a:rPr>
              <a:t>(DVPO) DAPO introduced in some areas from April 2024. Used by Police to offer protection. DVPO can prevent the perpetrator from having contact with the victim for up to 28 days. DAPO can impose restrictions on a perpetrator and can also require a perpetrator to meet certain requirements and can be better tailored to meet individual victim’s needs.</a:t>
            </a:r>
          </a:p>
          <a:p>
            <a:pPr marL="400050">
              <a:lnSpc>
                <a:spcPct val="120000"/>
              </a:lnSpc>
            </a:pPr>
            <a:r>
              <a:rPr lang="en-GB" altLang="en-US" sz="1400" b="1" dirty="0">
                <a:solidFill>
                  <a:schemeClr val="accent1"/>
                </a:solidFill>
                <a:cs typeface="Calibri" panose="020F0502020204030204" pitchFamily="34" charset="0"/>
              </a:rPr>
              <a:t>Domestic Violence Disclosure Scheme (Clare’s Law) </a:t>
            </a:r>
            <a:r>
              <a:rPr lang="en-GB" altLang="en-US" sz="1400" dirty="0">
                <a:cs typeface="Calibri" panose="020F0502020204030204" pitchFamily="34" charset="0"/>
              </a:rPr>
              <a:t>gives any individual the right to ask and the right to know if their partner may pose a risk to them. Apply on-line to police.</a:t>
            </a:r>
          </a:p>
          <a:p>
            <a:pPr marL="400050">
              <a:lnSpc>
                <a:spcPct val="120000"/>
              </a:lnSpc>
            </a:pPr>
            <a:r>
              <a:rPr lang="en-US" altLang="en-US" sz="1400" b="1" dirty="0">
                <a:solidFill>
                  <a:schemeClr val="accent1"/>
                </a:solidFill>
                <a:cs typeface="Calibri" panose="020F0502020204030204" pitchFamily="34" charset="0"/>
              </a:rPr>
              <a:t>Stalking Protection Order </a:t>
            </a:r>
            <a:r>
              <a:rPr lang="en-US" altLang="en-US" sz="1400" dirty="0">
                <a:cs typeface="Calibri" panose="020F0502020204030204" pitchFamily="34" charset="0"/>
              </a:rPr>
              <a:t>(SPO) civil order used by police through magistrate’s court to protect the victim from the risk of stalking. </a:t>
            </a:r>
          </a:p>
          <a:p>
            <a:pPr marL="400050">
              <a:lnSpc>
                <a:spcPct val="120000"/>
              </a:lnSpc>
            </a:pPr>
            <a:r>
              <a:rPr lang="en-GB" altLang="en-US" sz="1400" b="1" dirty="0">
                <a:solidFill>
                  <a:schemeClr val="accent1"/>
                </a:solidFill>
                <a:cs typeface="Calibri" panose="020F0502020204030204" pitchFamily="34" charset="0"/>
              </a:rPr>
              <a:t>Non-Molestation Order</a:t>
            </a:r>
            <a:r>
              <a:rPr lang="en-GB" altLang="en-US" sz="1400" dirty="0">
                <a:solidFill>
                  <a:schemeClr val="accent1"/>
                </a:solidFill>
                <a:cs typeface="Calibri" panose="020F0502020204030204" pitchFamily="34" charset="0"/>
              </a:rPr>
              <a:t> </a:t>
            </a:r>
            <a:r>
              <a:rPr lang="en-GB" altLang="en-US" sz="1400" dirty="0">
                <a:cs typeface="Calibri" panose="020F0502020204030204" pitchFamily="34" charset="0"/>
              </a:rPr>
              <a:t>is a civil order granted to stop offender attacking, threatening, harassing  etc. a victim. it covers individual &amp; children and takes personal circumstances into account &amp; can be made ‘ex-parte’ (in absence of perpetrator).</a:t>
            </a:r>
          </a:p>
          <a:p>
            <a:pPr marL="400050">
              <a:lnSpc>
                <a:spcPct val="120000"/>
              </a:lnSpc>
            </a:pPr>
            <a:endParaRPr lang="en-GB" altLang="en-US" sz="1400" dirty="0">
              <a:cs typeface="Calibri" panose="020F0502020204030204" pitchFamily="34" charset="0"/>
            </a:endParaRPr>
          </a:p>
          <a:p>
            <a:pPr marL="57150" indent="0">
              <a:lnSpc>
                <a:spcPct val="120000"/>
              </a:lnSpc>
              <a:buNone/>
            </a:pPr>
            <a:endParaRPr lang="en-US" altLang="en-US" sz="1400" dirty="0">
              <a:cs typeface="Calibri" panose="020F0502020204030204" pitchFamily="34" charset="0"/>
            </a:endParaRPr>
          </a:p>
          <a:p>
            <a:pPr marL="400050">
              <a:lnSpc>
                <a:spcPct val="120000"/>
              </a:lnSpc>
            </a:pPr>
            <a:endParaRPr lang="en-GB" altLang="en-US" sz="1400" dirty="0">
              <a:cs typeface="Calibri" panose="020F0502020204030204" pitchFamily="34" charset="0"/>
            </a:endParaRPr>
          </a:p>
          <a:p>
            <a:pPr marL="400050">
              <a:lnSpc>
                <a:spcPct val="120000"/>
              </a:lnSpc>
            </a:pPr>
            <a:endParaRPr lang="en-GB" altLang="en-US" sz="1400" dirty="0">
              <a:cs typeface="Calibri" panose="020F0502020204030204" pitchFamily="34" charset="0"/>
            </a:endParaRPr>
          </a:p>
        </p:txBody>
      </p:sp>
      <p:sp>
        <p:nvSpPr>
          <p:cNvPr id="5" name="Rectangle 3"/>
          <p:cNvSpPr>
            <a:spLocks noGrp="1" noChangeArrowheads="1"/>
          </p:cNvSpPr>
          <p:nvPr>
            <p:ph sz="half" idx="2"/>
          </p:nvPr>
        </p:nvSpPr>
        <p:spPr>
          <a:xfrm>
            <a:off x="6096000" y="265738"/>
            <a:ext cx="5935181" cy="5496950"/>
          </a:xfrm>
          <a:solidFill>
            <a:schemeClr val="bg1"/>
          </a:solidFill>
        </p:spPr>
        <p:txBody>
          <a:bodyPr wrap="square">
            <a:noAutofit/>
          </a:bodyPr>
          <a:lstStyle/>
          <a:p>
            <a:pPr marL="400050">
              <a:lnSpc>
                <a:spcPct val="120000"/>
              </a:lnSpc>
            </a:pPr>
            <a:r>
              <a:rPr lang="en-GB" altLang="en-US" sz="1400" b="1" dirty="0">
                <a:solidFill>
                  <a:schemeClr val="accent1"/>
                </a:solidFill>
                <a:cs typeface="Calibri" panose="020F0502020204030204" pitchFamily="34" charset="0"/>
              </a:rPr>
              <a:t>Restraining order</a:t>
            </a:r>
            <a:r>
              <a:rPr lang="en-GB" altLang="en-US" sz="1400" dirty="0">
                <a:solidFill>
                  <a:schemeClr val="accent1"/>
                </a:solidFill>
                <a:cs typeface="Calibri" panose="020F0502020204030204" pitchFamily="34" charset="0"/>
              </a:rPr>
              <a:t> </a:t>
            </a:r>
            <a:r>
              <a:rPr lang="en-GB" altLang="en-US" sz="1400" dirty="0">
                <a:cs typeface="Calibri" panose="020F0502020204030204" pitchFamily="34" charset="0"/>
              </a:rPr>
              <a:t>imposed in criminal cases such as Stalking, Coercive Control, Assault offences, with restrictions depending on severity.</a:t>
            </a:r>
          </a:p>
          <a:p>
            <a:pPr marL="400050">
              <a:lnSpc>
                <a:spcPct val="120000"/>
              </a:lnSpc>
            </a:pPr>
            <a:r>
              <a:rPr lang="en-GB" altLang="en-US" sz="1400" b="1" dirty="0">
                <a:solidFill>
                  <a:schemeClr val="accent1"/>
                </a:solidFill>
                <a:cs typeface="Calibri" panose="020F0502020204030204" pitchFamily="34" charset="0"/>
              </a:rPr>
              <a:t>Occupation Order </a:t>
            </a:r>
            <a:r>
              <a:rPr lang="en-GB" altLang="en-US" sz="1400" dirty="0">
                <a:cs typeface="Calibri" panose="020F0502020204030204" pitchFamily="34" charset="0"/>
              </a:rPr>
              <a:t>(civil) states who can live in a property and is tailored to individual circumstances.</a:t>
            </a:r>
          </a:p>
          <a:p>
            <a:pPr marL="400050">
              <a:lnSpc>
                <a:spcPct val="120000"/>
              </a:lnSpc>
            </a:pPr>
            <a:r>
              <a:rPr lang="en-GB" altLang="en-US" sz="1400" b="1" dirty="0">
                <a:solidFill>
                  <a:schemeClr val="accent1"/>
                </a:solidFill>
                <a:cs typeface="Calibri" panose="020F0502020204030204" pitchFamily="34" charset="0"/>
              </a:rPr>
              <a:t>Prohibited Steps Order </a:t>
            </a:r>
            <a:r>
              <a:rPr lang="en-GB" altLang="en-US" sz="1400" dirty="0">
                <a:cs typeface="Calibri" panose="020F0502020204030204" pitchFamily="34" charset="0"/>
              </a:rPr>
              <a:t>(civil) granted to prevent perpetrator from taking children away from victim’s care and control &amp; determines how contact can be safely maintained.</a:t>
            </a:r>
          </a:p>
          <a:p>
            <a:pPr marL="400050">
              <a:lnSpc>
                <a:spcPct val="120000"/>
              </a:lnSpc>
            </a:pPr>
            <a:r>
              <a:rPr lang="en-GB" altLang="en-US" sz="1400" b="1" dirty="0">
                <a:solidFill>
                  <a:schemeClr val="accent1"/>
                </a:solidFill>
                <a:cs typeface="Calibri" panose="020F0502020204030204" pitchFamily="34" charset="0"/>
              </a:rPr>
              <a:t>Forced Marriage Protection Order</a:t>
            </a:r>
            <a:r>
              <a:rPr lang="en-GB" altLang="en-US" sz="1400" dirty="0">
                <a:solidFill>
                  <a:schemeClr val="accent1"/>
                </a:solidFill>
                <a:cs typeface="Calibri" panose="020F0502020204030204" pitchFamily="34" charset="0"/>
              </a:rPr>
              <a:t> </a:t>
            </a:r>
            <a:r>
              <a:rPr lang="en-GB" altLang="en-US" sz="1400" dirty="0">
                <a:cs typeface="Calibri" panose="020F0502020204030204" pitchFamily="34" charset="0"/>
              </a:rPr>
              <a:t>(FMPO) </a:t>
            </a:r>
            <a:r>
              <a:rPr lang="en-US" altLang="en-US" sz="1400" dirty="0">
                <a:cs typeface="Calibri" panose="020F0502020204030204" pitchFamily="34" charset="0"/>
              </a:rPr>
              <a:t>protects a person from any attempt to be forced into marriage and those who have been forced into a marriage. </a:t>
            </a:r>
            <a:endParaRPr lang="en-GB" altLang="en-US" sz="1400" dirty="0">
              <a:cs typeface="Calibri" panose="020F0502020204030204" pitchFamily="34" charset="0"/>
            </a:endParaRPr>
          </a:p>
          <a:p>
            <a:pPr marL="400050">
              <a:lnSpc>
                <a:spcPct val="120000"/>
              </a:lnSpc>
            </a:pPr>
            <a:r>
              <a:rPr lang="en-GB" altLang="en-US" sz="1400" b="1" dirty="0">
                <a:solidFill>
                  <a:schemeClr val="accent1"/>
                </a:solidFill>
                <a:cs typeface="Calibri" panose="020F0502020204030204" pitchFamily="34" charset="0"/>
              </a:rPr>
              <a:t>Female Genital Mutilation Protection Order </a:t>
            </a:r>
            <a:r>
              <a:rPr lang="en-GB" altLang="en-US" sz="1400" dirty="0">
                <a:cs typeface="Calibri" panose="020F0502020204030204" pitchFamily="34" charset="0"/>
              </a:rPr>
              <a:t>(FGMPO)</a:t>
            </a:r>
            <a:r>
              <a:rPr lang="en-US" altLang="en-US" sz="1400" dirty="0">
                <a:cs typeface="Calibri" panose="020F0502020204030204" pitchFamily="34" charset="0"/>
              </a:rPr>
              <a:t> granted by a court and are unique to each case.</a:t>
            </a:r>
          </a:p>
          <a:p>
            <a:pPr marL="400050">
              <a:lnSpc>
                <a:spcPct val="120000"/>
              </a:lnSpc>
            </a:pPr>
            <a:r>
              <a:rPr lang="en-US" altLang="en-US" sz="1400" b="1" dirty="0">
                <a:solidFill>
                  <a:schemeClr val="accent1"/>
                </a:solidFill>
                <a:cs typeface="Calibri" panose="020F0502020204030204" pitchFamily="34" charset="0"/>
              </a:rPr>
              <a:t>Legal Aid </a:t>
            </a:r>
            <a:r>
              <a:rPr lang="en-US" altLang="en-US" sz="1400" dirty="0">
                <a:solidFill>
                  <a:schemeClr val="accent1"/>
                </a:solidFill>
                <a:cs typeface="Calibri" panose="020F0502020204030204" pitchFamily="34" charset="0"/>
              </a:rPr>
              <a:t> </a:t>
            </a:r>
            <a:r>
              <a:rPr lang="en-US" altLang="en-US" sz="1400" dirty="0">
                <a:cs typeface="Calibri" panose="020F0502020204030204" pitchFamily="34" charset="0"/>
              </a:rPr>
              <a:t>you're on a low income and your case is serious, legal aid might pay some or all legal costs. </a:t>
            </a:r>
            <a:r>
              <a:rPr lang="en-US" altLang="en-US" sz="1400" b="1" dirty="0">
                <a:cs typeface="Calibri" panose="020F0502020204030204" pitchFamily="34" charset="0"/>
              </a:rPr>
              <a:t>Check whether someone qualifies at: </a:t>
            </a:r>
            <a:r>
              <a:rPr lang="en-US" altLang="en-US" sz="1400" b="1" dirty="0">
                <a:solidFill>
                  <a:schemeClr val="accent3"/>
                </a:solidFill>
                <a:cs typeface="Calibri" panose="020F0502020204030204" pitchFamily="34" charset="0"/>
                <a:hlinkClick r:id="rId3">
                  <a:extLst>
                    <a:ext uri="{A12FA001-AC4F-418D-AE19-62706E023703}">
                      <ahyp:hlinkClr xmlns:ahyp="http://schemas.microsoft.com/office/drawing/2018/hyperlinkcolor" val="tx"/>
                    </a:ext>
                  </a:extLst>
                </a:hlinkClick>
              </a:rPr>
              <a:t>https://www.gov.uk/check-legal-aid</a:t>
            </a:r>
            <a:endParaRPr lang="en-US" altLang="en-US" sz="1400" b="1" dirty="0">
              <a:solidFill>
                <a:schemeClr val="accent3"/>
              </a:solidFill>
              <a:cs typeface="Calibri" panose="020F0502020204030204" pitchFamily="34" charset="0"/>
            </a:endParaRPr>
          </a:p>
          <a:p>
            <a:pPr marL="171450" indent="0">
              <a:lnSpc>
                <a:spcPct val="120000"/>
              </a:lnSpc>
              <a:buNone/>
            </a:pPr>
            <a:endParaRPr lang="en-US" altLang="en-US" sz="1400" dirty="0">
              <a:cs typeface="Calibri" panose="020F0502020204030204" pitchFamily="34" charset="0"/>
            </a:endParaRPr>
          </a:p>
          <a:p>
            <a:pPr marL="400050">
              <a:lnSpc>
                <a:spcPct val="120000"/>
              </a:lnSpc>
            </a:pPr>
            <a:endParaRPr lang="en-GB" altLang="en-US" sz="1400" dirty="0">
              <a:cs typeface="Calibri" panose="020F0502020204030204" pitchFamily="34" charset="0"/>
            </a:endParaRPr>
          </a:p>
          <a:p>
            <a:pPr marL="400050">
              <a:lnSpc>
                <a:spcPct val="120000"/>
              </a:lnSpc>
            </a:pPr>
            <a:endParaRPr lang="en-GB" altLang="en-US" sz="1400" dirty="0">
              <a:cs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841" y="5956729"/>
            <a:ext cx="1824318" cy="565017"/>
          </a:xfrm>
          <a:prstGeom prst="rect">
            <a:avLst/>
          </a:prstGeom>
        </p:spPr>
      </p:pic>
    </p:spTree>
    <p:extLst>
      <p:ext uri="{BB962C8B-B14F-4D97-AF65-F5344CB8AC3E}">
        <p14:creationId xmlns:p14="http://schemas.microsoft.com/office/powerpoint/2010/main" val="1303312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BF66FD0-A715-DC8F-EF1E-4A7C09A98668}"/>
              </a:ext>
            </a:extLst>
          </p:cNvPr>
          <p:cNvSpPr>
            <a:spLocks noGrp="1"/>
          </p:cNvSpPr>
          <p:nvPr>
            <p:ph idx="1"/>
          </p:nvPr>
        </p:nvSpPr>
        <p:spPr>
          <a:xfrm>
            <a:off x="244930" y="446315"/>
            <a:ext cx="9078684" cy="5484585"/>
          </a:xfrm>
        </p:spPr>
        <p:txBody>
          <a:bodyPr numCol="2" spcCol="360000">
            <a:normAutofit fontScale="85000" lnSpcReduction="10000"/>
          </a:bodyPr>
          <a:lstStyle/>
          <a:p>
            <a:pPr>
              <a:lnSpc>
                <a:spcPct val="110000"/>
              </a:lnSpc>
            </a:pPr>
            <a:r>
              <a:rPr lang="en-GB" sz="1800" dirty="0"/>
              <a:t>If you feel that you or someone else is in danger, please always call 999. If you cannot speak then cough or make a noise, then tap 55 on keypad and follow instructions for a silent call.</a:t>
            </a:r>
          </a:p>
          <a:p>
            <a:pPr>
              <a:lnSpc>
                <a:spcPct val="110000"/>
              </a:lnSpc>
            </a:pPr>
            <a:r>
              <a:rPr lang="en-GB" sz="1800" dirty="0"/>
              <a:t>Keep your phone charged and with you and check you have signal at home.</a:t>
            </a:r>
          </a:p>
          <a:p>
            <a:pPr>
              <a:lnSpc>
                <a:spcPct val="110000"/>
              </a:lnSpc>
            </a:pPr>
            <a:r>
              <a:rPr lang="en-GB" sz="1800" dirty="0"/>
              <a:t>Agree a code word NOW with a trusted friend/family member/neighbour to let them know you are safe or to signal that you need them to call for help. </a:t>
            </a:r>
          </a:p>
          <a:p>
            <a:pPr>
              <a:lnSpc>
                <a:spcPct val="110000"/>
              </a:lnSpc>
            </a:pPr>
            <a:r>
              <a:rPr lang="en-GB" sz="1800" dirty="0"/>
              <a:t>Plan your escape route(s) and think about where you would go if you needed to leave in a hurry.</a:t>
            </a:r>
          </a:p>
          <a:p>
            <a:pPr>
              <a:lnSpc>
                <a:spcPct val="110000"/>
              </a:lnSpc>
            </a:pPr>
            <a:r>
              <a:rPr lang="en-GB" sz="1800" dirty="0"/>
              <a:t>Think about varying your routines and consider changing your timings or routes when leaving the home or workplace.</a:t>
            </a:r>
          </a:p>
          <a:p>
            <a:pPr>
              <a:lnSpc>
                <a:spcPct val="110000"/>
              </a:lnSpc>
            </a:pPr>
            <a:r>
              <a:rPr lang="en-GB" sz="1800" dirty="0"/>
              <a:t>Think about your home security (smoke alarms, door chain, change locks, CCTV, video doorbell).</a:t>
            </a:r>
          </a:p>
          <a:p>
            <a:pPr>
              <a:lnSpc>
                <a:spcPct val="110000"/>
              </a:lnSpc>
            </a:pPr>
            <a:r>
              <a:rPr lang="en-GB" sz="1800" dirty="0"/>
              <a:t>Prepare an emergency bag with important documents, keys, essential clothing, and other items (toiletries, toys, some cash/card) for yourself and your children and keep in a safe place or with a trusted person. </a:t>
            </a:r>
          </a:p>
          <a:p>
            <a:pPr>
              <a:lnSpc>
                <a:spcPct val="110000"/>
              </a:lnSpc>
            </a:pPr>
            <a:r>
              <a:rPr lang="en-GB" sz="1800" dirty="0"/>
              <a:t>Avoid rooms in the home where your abuser could access a weapon (kitchen, shed etc.) or where they could lock you in.</a:t>
            </a:r>
          </a:p>
          <a:p>
            <a:pPr>
              <a:lnSpc>
                <a:spcPct val="110000"/>
              </a:lnSpc>
            </a:pPr>
            <a:r>
              <a:rPr lang="en-GB" sz="1800" dirty="0"/>
              <a:t>If safe to do so update your Wi-Fi, social media, banking, shopping, delivery, gaming, entertainment, email &amp; computer privacy password settings. </a:t>
            </a:r>
          </a:p>
          <a:p>
            <a:pPr>
              <a:lnSpc>
                <a:spcPct val="110000"/>
              </a:lnSpc>
            </a:pPr>
            <a:r>
              <a:rPr lang="en-GB" sz="1800" dirty="0"/>
              <a:t>Do not threaten to leave. Separation significantly increases your risk. Get advice about how to leave safely.</a:t>
            </a:r>
          </a:p>
          <a:p>
            <a:pPr>
              <a:lnSpc>
                <a:spcPct val="110000"/>
              </a:lnSpc>
            </a:pPr>
            <a:r>
              <a:rPr lang="en-GB" sz="1800" dirty="0"/>
              <a:t>Mute, don’t block the perpetrator.</a:t>
            </a:r>
          </a:p>
          <a:p>
            <a:pPr>
              <a:lnSpc>
                <a:spcPct val="110000"/>
              </a:lnSpc>
            </a:pPr>
            <a:r>
              <a:rPr lang="en-GB" sz="1800" dirty="0"/>
              <a:t>Stalking is serious. Name it and report it.</a:t>
            </a:r>
          </a:p>
          <a:p>
            <a:pPr>
              <a:lnSpc>
                <a:spcPct val="110000"/>
              </a:lnSpc>
            </a:pPr>
            <a:r>
              <a:rPr lang="en-GB" sz="1800" b="1" dirty="0">
                <a:solidFill>
                  <a:srgbClr val="660066"/>
                </a:solidFill>
              </a:rPr>
              <a:t>It’s never too early to safety plan, but it can be too late!</a:t>
            </a:r>
          </a:p>
          <a:p>
            <a:pPr>
              <a:lnSpc>
                <a:spcPct val="110000"/>
              </a:lnSpc>
            </a:pPr>
            <a:endParaRPr lang="en-GB" sz="1200" dirty="0"/>
          </a:p>
        </p:txBody>
      </p:sp>
      <p:sp>
        <p:nvSpPr>
          <p:cNvPr id="8" name="Title 3">
            <a:extLst>
              <a:ext uri="{FF2B5EF4-FFF2-40B4-BE49-F238E27FC236}">
                <a16:creationId xmlns:a16="http://schemas.microsoft.com/office/drawing/2014/main" id="{3EF7977E-7A06-355F-2B9E-B45DECF17977}"/>
              </a:ext>
            </a:extLst>
          </p:cNvPr>
          <p:cNvSpPr>
            <a:spLocks noGrp="1"/>
          </p:cNvSpPr>
          <p:nvPr>
            <p:ph type="title"/>
          </p:nvPr>
        </p:nvSpPr>
        <p:spPr>
          <a:xfrm>
            <a:off x="9644742" y="446314"/>
            <a:ext cx="2394857" cy="2733303"/>
          </a:xfrm>
        </p:spPr>
        <p:txBody>
          <a:bodyPr anchor="t">
            <a:normAutofit fontScale="90000"/>
          </a:bodyPr>
          <a:lstStyle/>
          <a:p>
            <a:r>
              <a:rPr lang="en-GB" sz="4000" dirty="0">
                <a:solidFill>
                  <a:srgbClr val="660066"/>
                </a:solidFill>
              </a:rPr>
              <a:t>Basic Safety Planning advice for all.</a:t>
            </a:r>
          </a:p>
        </p:txBody>
      </p:sp>
    </p:spTree>
    <p:extLst>
      <p:ext uri="{BB962C8B-B14F-4D97-AF65-F5344CB8AC3E}">
        <p14:creationId xmlns:p14="http://schemas.microsoft.com/office/powerpoint/2010/main" val="73728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A8C1BA-961A-758B-2B1A-B756CB3FEDDA}"/>
              </a:ext>
            </a:extLst>
          </p:cNvPr>
          <p:cNvSpPr txBox="1"/>
          <p:nvPr/>
        </p:nvSpPr>
        <p:spPr>
          <a:xfrm>
            <a:off x="529678" y="303495"/>
            <a:ext cx="8794843" cy="5770811"/>
          </a:xfrm>
          <a:prstGeom prst="rect">
            <a:avLst/>
          </a:prstGeom>
          <a:noFill/>
        </p:spPr>
        <p:txBody>
          <a:bodyPr wrap="square" numCol="2" spcCol="108000">
            <a:spAutoFit/>
          </a:bodyPr>
          <a:lstStyle/>
          <a:p>
            <a:pPr marL="285750" indent="-285750">
              <a:spcBef>
                <a:spcPts val="600"/>
              </a:spcBef>
              <a:buFont typeface="Arial" panose="020B0604020202020204" pitchFamily="34" charset="0"/>
              <a:buChar char="•"/>
            </a:pPr>
            <a:r>
              <a:rPr lang="en-GB" dirty="0">
                <a:latin typeface="Ubuntu" panose="020B0504030602030204" pitchFamily="34" charset="0"/>
              </a:rPr>
              <a:t>Important documents –  visa, work permits, passports, birth certs, ID for you &amp; CYP.</a:t>
            </a:r>
          </a:p>
          <a:p>
            <a:pPr marL="285750" indent="-285750">
              <a:spcBef>
                <a:spcPts val="600"/>
              </a:spcBef>
              <a:buFont typeface="Arial" panose="020B0604020202020204" pitchFamily="34" charset="0"/>
              <a:buChar char="•"/>
            </a:pPr>
            <a:r>
              <a:rPr lang="en-GB" dirty="0">
                <a:latin typeface="Ubuntu" panose="020B0504030602030204" pitchFamily="34" charset="0"/>
              </a:rPr>
              <a:t>Copy documents on to USB/cloud – check who has access.</a:t>
            </a:r>
          </a:p>
          <a:p>
            <a:pPr marL="285750" indent="-285750">
              <a:spcBef>
                <a:spcPts val="600"/>
              </a:spcBef>
              <a:buFont typeface="Arial" panose="020B0604020202020204" pitchFamily="34" charset="0"/>
              <a:buChar char="•"/>
            </a:pPr>
            <a:r>
              <a:rPr lang="en-GB" dirty="0">
                <a:latin typeface="Ubuntu" panose="020B0504030602030204" pitchFamily="34" charset="0"/>
              </a:rPr>
              <a:t>Housing - mortgage details or lease and rental agreements.</a:t>
            </a:r>
          </a:p>
          <a:p>
            <a:pPr marL="285750" indent="-285750">
              <a:spcBef>
                <a:spcPts val="600"/>
              </a:spcBef>
              <a:buFont typeface="Arial" panose="020B0604020202020204" pitchFamily="34" charset="0"/>
              <a:buChar char="•"/>
            </a:pPr>
            <a:r>
              <a:rPr lang="en-GB" dirty="0">
                <a:latin typeface="Ubuntu" panose="020B0504030602030204" pitchFamily="34" charset="0"/>
              </a:rPr>
              <a:t>Insurance documents.</a:t>
            </a:r>
          </a:p>
          <a:p>
            <a:pPr marL="285750" indent="-285750">
              <a:spcBef>
                <a:spcPts val="600"/>
              </a:spcBef>
              <a:buFont typeface="Arial" panose="020B0604020202020204" pitchFamily="34" charset="0"/>
              <a:buChar char="•"/>
            </a:pPr>
            <a:r>
              <a:rPr lang="en-GB" dirty="0">
                <a:latin typeface="Ubuntu" panose="020B0504030602030204" pitchFamily="34" charset="0"/>
              </a:rPr>
              <a:t>Mobile phone and charger.</a:t>
            </a:r>
          </a:p>
          <a:p>
            <a:pPr marL="285750" indent="-285750">
              <a:spcBef>
                <a:spcPts val="600"/>
              </a:spcBef>
              <a:buFont typeface="Arial" panose="020B0604020202020204" pitchFamily="34" charset="0"/>
              <a:buChar char="•"/>
            </a:pPr>
            <a:r>
              <a:rPr lang="en-GB" dirty="0">
                <a:latin typeface="Ubuntu" panose="020B0504030602030204" pitchFamily="34" charset="0"/>
              </a:rPr>
              <a:t>School &amp; medical records.</a:t>
            </a:r>
          </a:p>
          <a:p>
            <a:pPr marL="285750" indent="-285750">
              <a:spcBef>
                <a:spcPts val="600"/>
              </a:spcBef>
              <a:buFont typeface="Arial" panose="020B0604020202020204" pitchFamily="34" charset="0"/>
              <a:buChar char="•"/>
            </a:pPr>
            <a:r>
              <a:rPr lang="en-GB" dirty="0">
                <a:latin typeface="Ubuntu" panose="020B0504030602030204" pitchFamily="34" charset="0"/>
              </a:rPr>
              <a:t>Telephone numbers for school, GP, etc.</a:t>
            </a:r>
          </a:p>
          <a:p>
            <a:pPr marL="285750" indent="-285750">
              <a:spcBef>
                <a:spcPts val="600"/>
              </a:spcBef>
              <a:buFont typeface="Arial" panose="020B0604020202020204" pitchFamily="34" charset="0"/>
              <a:buChar char="•"/>
            </a:pPr>
            <a:r>
              <a:rPr lang="en-GB" dirty="0">
                <a:latin typeface="Ubuntu" panose="020B0504030602030204" pitchFamily="34" charset="0"/>
              </a:rPr>
              <a:t>Prescribed medication, mobility and/or hearing aids.</a:t>
            </a:r>
          </a:p>
          <a:p>
            <a:pPr marL="285750" indent="-285750">
              <a:spcBef>
                <a:spcPts val="600"/>
              </a:spcBef>
              <a:buFont typeface="Arial" panose="020B0604020202020204" pitchFamily="34" charset="0"/>
              <a:buChar char="•"/>
            </a:pPr>
            <a:r>
              <a:rPr lang="en-GB" dirty="0">
                <a:latin typeface="Ubuntu" panose="020B0504030602030204" pitchFamily="34" charset="0"/>
              </a:rPr>
              <a:t>Money including bank account details, bank logins, credit and debit cards.</a:t>
            </a:r>
          </a:p>
          <a:p>
            <a:pPr marL="285750" indent="-285750">
              <a:spcBef>
                <a:spcPts val="600"/>
              </a:spcBef>
              <a:buFont typeface="Arial" panose="020B0604020202020204" pitchFamily="34" charset="0"/>
              <a:buChar char="•"/>
            </a:pPr>
            <a:r>
              <a:rPr lang="en-GB" dirty="0">
                <a:latin typeface="Ubuntu" panose="020B0504030602030204" pitchFamily="34" charset="0"/>
              </a:rPr>
              <a:t>Child benefit docs and any other welfare benefits.</a:t>
            </a:r>
          </a:p>
          <a:p>
            <a:pPr marL="285750" indent="-285750">
              <a:spcBef>
                <a:spcPts val="600"/>
              </a:spcBef>
              <a:buFont typeface="Arial" panose="020B0604020202020204" pitchFamily="34" charset="0"/>
              <a:buChar char="•"/>
            </a:pPr>
            <a:r>
              <a:rPr lang="en-GB" dirty="0">
                <a:latin typeface="Ubuntu" panose="020B0504030602030204" pitchFamily="34" charset="0"/>
              </a:rPr>
              <a:t>Driving licence, car registration and insurance details.</a:t>
            </a:r>
          </a:p>
          <a:p>
            <a:pPr marL="285750" indent="-285750">
              <a:spcBef>
                <a:spcPts val="600"/>
              </a:spcBef>
              <a:buFont typeface="Arial" panose="020B0604020202020204" pitchFamily="34" charset="0"/>
              <a:buChar char="•"/>
            </a:pPr>
            <a:r>
              <a:rPr lang="en-GB" dirty="0">
                <a:latin typeface="Ubuntu" panose="020B0504030602030204" pitchFamily="34" charset="0"/>
              </a:rPr>
              <a:t>Keys for your house, car and workplace. </a:t>
            </a:r>
          </a:p>
          <a:p>
            <a:pPr marL="285750" indent="-285750">
              <a:spcBef>
                <a:spcPts val="600"/>
              </a:spcBef>
              <a:buFont typeface="Arial" panose="020B0604020202020204" pitchFamily="34" charset="0"/>
              <a:buChar char="•"/>
            </a:pPr>
            <a:r>
              <a:rPr lang="en-GB" dirty="0">
                <a:latin typeface="Ubuntu" panose="020B0504030602030204" pitchFamily="34" charset="0"/>
              </a:rPr>
              <a:t>Workplace security pass.</a:t>
            </a:r>
          </a:p>
          <a:p>
            <a:pPr marL="285750" indent="-285750">
              <a:spcBef>
                <a:spcPts val="600"/>
              </a:spcBef>
              <a:buFont typeface="Arial" panose="020B0604020202020204" pitchFamily="34" charset="0"/>
              <a:buChar char="•"/>
            </a:pPr>
            <a:r>
              <a:rPr lang="en-GB" dirty="0">
                <a:latin typeface="Ubuntu" panose="020B0504030602030204" pitchFamily="34" charset="0"/>
              </a:rPr>
              <a:t>Contact details of friends and family, your address book.</a:t>
            </a:r>
          </a:p>
          <a:p>
            <a:pPr marL="285750" indent="-285750">
              <a:spcBef>
                <a:spcPts val="600"/>
              </a:spcBef>
              <a:buFont typeface="Arial" panose="020B0604020202020204" pitchFamily="34" charset="0"/>
              <a:buChar char="•"/>
            </a:pPr>
            <a:r>
              <a:rPr lang="en-GB" dirty="0">
                <a:latin typeface="Ubuntu" panose="020B0504030602030204" pitchFamily="34" charset="0"/>
              </a:rPr>
              <a:t>Small sentimental items like family photographs, your diary, jewellery.</a:t>
            </a:r>
          </a:p>
          <a:p>
            <a:pPr marL="285750" indent="-285750">
              <a:spcBef>
                <a:spcPts val="600"/>
              </a:spcBef>
              <a:buFont typeface="Arial" panose="020B0604020202020204" pitchFamily="34" charset="0"/>
              <a:buChar char="•"/>
            </a:pPr>
            <a:r>
              <a:rPr lang="en-GB" dirty="0">
                <a:latin typeface="Ubuntu" panose="020B0504030602030204" pitchFamily="34" charset="0"/>
              </a:rPr>
              <a:t>Your children’s favourite small toys.</a:t>
            </a:r>
          </a:p>
          <a:p>
            <a:pPr marL="285750" indent="-285750">
              <a:spcBef>
                <a:spcPts val="600"/>
              </a:spcBef>
              <a:buFont typeface="Arial" panose="020B0604020202020204" pitchFamily="34" charset="0"/>
              <a:buChar char="•"/>
            </a:pPr>
            <a:r>
              <a:rPr lang="en-GB" dirty="0">
                <a:latin typeface="Ubuntu" panose="020B0504030602030204" pitchFamily="34" charset="0"/>
              </a:rPr>
              <a:t>Clothing &amp; essential toiletries for you and CYP.</a:t>
            </a:r>
          </a:p>
          <a:p>
            <a:pPr marL="285750" indent="-285750">
              <a:spcBef>
                <a:spcPts val="600"/>
              </a:spcBef>
              <a:buFont typeface="Arial" panose="020B0604020202020204" pitchFamily="34" charset="0"/>
              <a:buChar char="•"/>
            </a:pPr>
            <a:r>
              <a:rPr lang="en-GB" dirty="0">
                <a:latin typeface="Ubuntu" panose="020B0504030602030204" pitchFamily="34" charset="0"/>
              </a:rPr>
              <a:t>Dentures.</a:t>
            </a:r>
          </a:p>
          <a:p>
            <a:pPr marL="285750" indent="-285750">
              <a:spcBef>
                <a:spcPts val="600"/>
              </a:spcBef>
              <a:buFont typeface="Arial" panose="020B0604020202020204" pitchFamily="34" charset="0"/>
              <a:buChar char="•"/>
            </a:pPr>
            <a:r>
              <a:rPr lang="en-GB" b="1" dirty="0">
                <a:latin typeface="Ubuntu" panose="020B0504030602030204" pitchFamily="34" charset="0"/>
              </a:rPr>
              <a:t>Do not put yourself in danger getting these items, pack what you can.</a:t>
            </a:r>
          </a:p>
        </p:txBody>
      </p:sp>
      <p:sp>
        <p:nvSpPr>
          <p:cNvPr id="5" name="Title 1">
            <a:extLst>
              <a:ext uri="{FF2B5EF4-FFF2-40B4-BE49-F238E27FC236}">
                <a16:creationId xmlns:a16="http://schemas.microsoft.com/office/drawing/2014/main" id="{51E4B284-5246-F5F1-3A43-F7B851F282CD}"/>
              </a:ext>
            </a:extLst>
          </p:cNvPr>
          <p:cNvSpPr txBox="1">
            <a:spLocks/>
          </p:cNvSpPr>
          <p:nvPr/>
        </p:nvSpPr>
        <p:spPr>
          <a:xfrm>
            <a:off x="9171296" y="405095"/>
            <a:ext cx="2798858" cy="15937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11069"/>
                </a:solidFill>
                <a:latin typeface="Ubuntu" panose="020B0504030602030204" pitchFamily="34" charset="0"/>
                <a:ea typeface="+mj-ea"/>
                <a:cs typeface="+mj-cs"/>
              </a:defRPr>
            </a:lvl1pPr>
          </a:lstStyle>
          <a:p>
            <a:pPr algn="ctr"/>
            <a:r>
              <a:rPr lang="en-GB" dirty="0">
                <a:solidFill>
                  <a:schemeClr val="accent1"/>
                </a:solidFill>
              </a:rPr>
              <a:t>What’s in the bag?</a:t>
            </a:r>
          </a:p>
        </p:txBody>
      </p:sp>
      <p:pic>
        <p:nvPicPr>
          <p:cNvPr id="6" name="Content Placeholder 9" descr="A yellow bag with handles&#10;&#10;Description automatically generated">
            <a:extLst>
              <a:ext uri="{FF2B5EF4-FFF2-40B4-BE49-F238E27FC236}">
                <a16:creationId xmlns:a16="http://schemas.microsoft.com/office/drawing/2014/main" id="{A67D2FC5-F664-725B-17F2-18BC93F36F90}"/>
              </a:ext>
            </a:extLst>
          </p:cNvPr>
          <p:cNvPicPr>
            <a:picLocks noChangeAspect="1"/>
          </p:cNvPicPr>
          <p:nvPr/>
        </p:nvPicPr>
        <p:blipFill>
          <a:blip r:embed="rId3">
            <a:duotone>
              <a:prstClr val="black"/>
              <a:schemeClr val="accent5">
                <a:tint val="45000"/>
                <a:satMod val="400000"/>
              </a:schemeClr>
            </a:duotone>
            <a:extLst>
              <a:ext uri="{837473B0-CC2E-450A-ABE3-18F120FF3D39}">
                <a1611:picAttrSrcUrl xmlns:a1611="http://schemas.microsoft.com/office/drawing/2016/11/main" r:id="rId4"/>
              </a:ext>
            </a:extLst>
          </a:blip>
          <a:stretch>
            <a:fillRect/>
          </a:stretch>
        </p:blipFill>
        <p:spPr>
          <a:xfrm>
            <a:off x="9651309" y="2303447"/>
            <a:ext cx="2134599" cy="2774209"/>
          </a:xfrm>
          <a:prstGeom prst="rect">
            <a:avLst/>
          </a:prstGeom>
          <a:noFill/>
        </p:spPr>
      </p:pic>
      <p:sp>
        <p:nvSpPr>
          <p:cNvPr id="8" name="TextBox 7">
            <a:extLst>
              <a:ext uri="{FF2B5EF4-FFF2-40B4-BE49-F238E27FC236}">
                <a16:creationId xmlns:a16="http://schemas.microsoft.com/office/drawing/2014/main" id="{EE848315-BDED-C33A-4CB9-7DCC9D607C8F}"/>
              </a:ext>
            </a:extLst>
          </p:cNvPr>
          <p:cNvSpPr txBox="1"/>
          <p:nvPr/>
        </p:nvSpPr>
        <p:spPr>
          <a:xfrm>
            <a:off x="5083530" y="5382245"/>
            <a:ext cx="6201421" cy="307777"/>
          </a:xfrm>
          <a:prstGeom prst="rect">
            <a:avLst/>
          </a:prstGeom>
          <a:noFill/>
        </p:spPr>
        <p:txBody>
          <a:bodyPr wrap="square">
            <a:spAutoFit/>
          </a:bodyPr>
          <a:lstStyle/>
          <a:p>
            <a:r>
              <a:rPr lang="en-GB" sz="1400" dirty="0"/>
              <a:t>https://www.womensaid.org.uk/information-support/the-survivors-handbook/</a:t>
            </a:r>
          </a:p>
        </p:txBody>
      </p:sp>
    </p:spTree>
    <p:extLst>
      <p:ext uri="{BB962C8B-B14F-4D97-AF65-F5344CB8AC3E}">
        <p14:creationId xmlns:p14="http://schemas.microsoft.com/office/powerpoint/2010/main" val="228484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801A251-A4CE-FE2C-F7B8-DDE98B024CE4}"/>
              </a:ext>
            </a:extLst>
          </p:cNvPr>
          <p:cNvSpPr txBox="1">
            <a:spLocks/>
          </p:cNvSpPr>
          <p:nvPr/>
        </p:nvSpPr>
        <p:spPr>
          <a:xfrm>
            <a:off x="437842" y="902566"/>
            <a:ext cx="11316316" cy="5820507"/>
          </a:xfrm>
          <a:prstGeom prst="rect">
            <a:avLst/>
          </a:prstGeom>
          <a:solidFill>
            <a:schemeClr val="bg1"/>
          </a:solidFill>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sz="2000" kern="1500" spc="20" dirty="0"/>
              <a:t>What are the victim’s needs (adults &amp; children)?</a:t>
            </a:r>
          </a:p>
          <a:p>
            <a:pPr>
              <a:lnSpc>
                <a:spcPct val="120000"/>
              </a:lnSpc>
              <a:spcBef>
                <a:spcPts val="600"/>
              </a:spcBef>
            </a:pPr>
            <a:r>
              <a:rPr lang="en-US" sz="2000" kern="1500" spc="20" dirty="0"/>
              <a:t>Who has access to the victim and the children?</a:t>
            </a:r>
          </a:p>
          <a:p>
            <a:pPr>
              <a:lnSpc>
                <a:spcPct val="120000"/>
              </a:lnSpc>
              <a:spcBef>
                <a:spcPts val="600"/>
              </a:spcBef>
            </a:pPr>
            <a:r>
              <a:rPr lang="en-US" sz="2000" kern="1500" spc="20" dirty="0"/>
              <a:t>What do we know about current risks? Have we completed a risk assessment (DASH)?</a:t>
            </a:r>
          </a:p>
          <a:p>
            <a:pPr>
              <a:lnSpc>
                <a:spcPct val="120000"/>
              </a:lnSpc>
              <a:spcBef>
                <a:spcPts val="600"/>
              </a:spcBef>
            </a:pPr>
            <a:r>
              <a:rPr lang="en-US" sz="2000" kern="1500" spc="20" dirty="0"/>
              <a:t>Is it safe for them to keep copy of plan; leaving or staying?</a:t>
            </a:r>
          </a:p>
          <a:p>
            <a:pPr>
              <a:lnSpc>
                <a:spcPct val="120000"/>
              </a:lnSpc>
              <a:spcBef>
                <a:spcPts val="600"/>
              </a:spcBef>
            </a:pPr>
            <a:r>
              <a:rPr lang="en-US" sz="2000" kern="1500" spc="20" dirty="0"/>
              <a:t>Does victim have a support network? It’s much harder with no support….</a:t>
            </a:r>
          </a:p>
          <a:p>
            <a:pPr>
              <a:spcBef>
                <a:spcPts val="600"/>
              </a:spcBef>
            </a:pPr>
            <a:r>
              <a:rPr lang="en-US" sz="2000" kern="1500" spc="20" dirty="0"/>
              <a:t>Manage their (and your) expectations.</a:t>
            </a:r>
          </a:p>
          <a:p>
            <a:pPr>
              <a:lnSpc>
                <a:spcPct val="120000"/>
              </a:lnSpc>
              <a:spcBef>
                <a:spcPts val="600"/>
              </a:spcBef>
            </a:pPr>
            <a:r>
              <a:rPr lang="en-US" sz="2000" kern="1500" spc="20" dirty="0"/>
              <a:t>Don’t forget to also signpost or refer to the services available.#</a:t>
            </a:r>
          </a:p>
          <a:p>
            <a:pPr>
              <a:lnSpc>
                <a:spcPct val="120000"/>
              </a:lnSpc>
              <a:spcBef>
                <a:spcPts val="600"/>
              </a:spcBef>
            </a:pPr>
            <a:r>
              <a:rPr lang="en-US" sz="2000" kern="1500" spc="20" dirty="0"/>
              <a:t>Be curious!</a:t>
            </a:r>
          </a:p>
          <a:p>
            <a:pPr>
              <a:lnSpc>
                <a:spcPct val="120000"/>
              </a:lnSpc>
              <a:spcBef>
                <a:spcPts val="600"/>
              </a:spcBef>
            </a:pPr>
            <a:endParaRPr lang="en-US" sz="2000" kern="1500" spc="20" dirty="0"/>
          </a:p>
          <a:p>
            <a:pPr>
              <a:lnSpc>
                <a:spcPct val="120000"/>
              </a:lnSpc>
              <a:spcBef>
                <a:spcPts val="600"/>
              </a:spcBef>
            </a:pPr>
            <a:endParaRPr lang="en-US" sz="2000" kern="1500" spc="20" dirty="0"/>
          </a:p>
          <a:p>
            <a:pPr marL="0" indent="0">
              <a:lnSpc>
                <a:spcPct val="120000"/>
              </a:lnSpc>
              <a:spcBef>
                <a:spcPts val="600"/>
              </a:spcBef>
              <a:buFont typeface="Arial" panose="020B0604020202020204" pitchFamily="34" charset="0"/>
              <a:buNone/>
            </a:pPr>
            <a:endParaRPr lang="en-US" sz="2000" kern="1500" spc="20" dirty="0"/>
          </a:p>
          <a:p>
            <a:pPr>
              <a:lnSpc>
                <a:spcPct val="120000"/>
              </a:lnSpc>
              <a:spcBef>
                <a:spcPts val="600"/>
              </a:spcBef>
            </a:pPr>
            <a:r>
              <a:rPr lang="en-US" sz="2000" kern="1500" spc="20" dirty="0"/>
              <a:t>Be aware of who you are sharing victim’s info with. Be aware of accidental sharing with the perpetrator.</a:t>
            </a:r>
          </a:p>
          <a:p>
            <a:pPr>
              <a:lnSpc>
                <a:spcPct val="120000"/>
              </a:lnSpc>
              <a:spcBef>
                <a:spcPts val="600"/>
              </a:spcBef>
            </a:pPr>
            <a:r>
              <a:rPr lang="en-US" sz="2000" kern="1500" spc="20" dirty="0"/>
              <a:t>Think about general safety of meetings. Is it safe/is there a need for both partners to be there?</a:t>
            </a:r>
          </a:p>
          <a:p>
            <a:pPr>
              <a:lnSpc>
                <a:spcPct val="120000"/>
              </a:lnSpc>
              <a:spcBef>
                <a:spcPts val="600"/>
              </a:spcBef>
            </a:pPr>
            <a:r>
              <a:rPr lang="en-US" sz="2000" kern="1500" spc="20" dirty="0"/>
              <a:t>Be alert for Counter Allegations/DARVO and grooming by Perpetrator.</a:t>
            </a:r>
          </a:p>
          <a:p>
            <a:pPr>
              <a:lnSpc>
                <a:spcPct val="120000"/>
              </a:lnSpc>
              <a:spcBef>
                <a:spcPts val="600"/>
              </a:spcBef>
            </a:pPr>
            <a:r>
              <a:rPr lang="en-US" sz="2000" kern="1500" spc="20" dirty="0"/>
              <a:t>Consider any triggers that could cause an escalation/change in thinking (HTL).</a:t>
            </a:r>
          </a:p>
          <a:p>
            <a:pPr>
              <a:lnSpc>
                <a:spcPct val="120000"/>
              </a:lnSpc>
              <a:spcBef>
                <a:spcPts val="600"/>
              </a:spcBef>
            </a:pPr>
            <a:r>
              <a:rPr lang="en-US" sz="2000" kern="1500" spc="20" dirty="0"/>
              <a:t>How </a:t>
            </a:r>
            <a:r>
              <a:rPr lang="en-US" sz="2000" b="1" kern="1500" spc="20" dirty="0">
                <a:solidFill>
                  <a:schemeClr val="accent1"/>
                </a:solidFill>
              </a:rPr>
              <a:t>trauma informed </a:t>
            </a:r>
            <a:r>
              <a:rPr lang="en-US" sz="2000" kern="1500" spc="20" dirty="0"/>
              <a:t>are you?</a:t>
            </a:r>
          </a:p>
          <a:p>
            <a:pPr>
              <a:lnSpc>
                <a:spcPct val="120000"/>
              </a:lnSpc>
              <a:spcBef>
                <a:spcPts val="600"/>
              </a:spcBef>
            </a:pPr>
            <a:endParaRPr lang="en-US" sz="2000" kern="1500" spc="20" dirty="0"/>
          </a:p>
          <a:p>
            <a:pPr>
              <a:lnSpc>
                <a:spcPct val="120000"/>
              </a:lnSpc>
              <a:spcBef>
                <a:spcPts val="600"/>
              </a:spcBef>
            </a:pPr>
            <a:endParaRPr lang="en-US" sz="2000" kern="1500" spc="20" dirty="0"/>
          </a:p>
          <a:p>
            <a:pPr>
              <a:lnSpc>
                <a:spcPct val="120000"/>
              </a:lnSpc>
              <a:spcBef>
                <a:spcPts val="600"/>
              </a:spcBef>
            </a:pPr>
            <a:endParaRPr lang="en-US" sz="2000" kern="1500" spc="20" dirty="0"/>
          </a:p>
          <a:p>
            <a:pPr>
              <a:lnSpc>
                <a:spcPct val="120000"/>
              </a:lnSpc>
              <a:spcBef>
                <a:spcPts val="600"/>
              </a:spcBef>
            </a:pPr>
            <a:endParaRPr lang="en-US" sz="2000" kern="1500" spc="20" dirty="0"/>
          </a:p>
          <a:p>
            <a:pPr lvl="1">
              <a:lnSpc>
                <a:spcPct val="120000"/>
              </a:lnSpc>
              <a:spcBef>
                <a:spcPts val="600"/>
              </a:spcBef>
            </a:pPr>
            <a:endParaRPr lang="en-US" kern="1500" spc="20" dirty="0"/>
          </a:p>
        </p:txBody>
      </p:sp>
      <p:grpSp>
        <p:nvGrpSpPr>
          <p:cNvPr id="5" name="Group 4">
            <a:extLst>
              <a:ext uri="{FF2B5EF4-FFF2-40B4-BE49-F238E27FC236}">
                <a16:creationId xmlns:a16="http://schemas.microsoft.com/office/drawing/2014/main" id="{23212040-FE21-437A-9EAC-41D90FE52C79}"/>
              </a:ext>
            </a:extLst>
          </p:cNvPr>
          <p:cNvGrpSpPr/>
          <p:nvPr/>
        </p:nvGrpSpPr>
        <p:grpSpPr>
          <a:xfrm>
            <a:off x="6192103" y="5567420"/>
            <a:ext cx="5562055" cy="871292"/>
            <a:chOff x="5597856" y="5675305"/>
            <a:chExt cx="6290607" cy="914400"/>
          </a:xfrm>
        </p:grpSpPr>
        <p:pic>
          <p:nvPicPr>
            <p:cNvPr id="6" name="Graphic 5" descr="Blueprint with solid fill">
              <a:extLst>
                <a:ext uri="{FF2B5EF4-FFF2-40B4-BE49-F238E27FC236}">
                  <a16:creationId xmlns:a16="http://schemas.microsoft.com/office/drawing/2014/main" id="{0B995065-E5E0-5F68-44E6-4A1A80905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2247" y="5675305"/>
              <a:ext cx="914400" cy="914400"/>
            </a:xfrm>
            <a:prstGeom prst="rect">
              <a:avLst/>
            </a:prstGeom>
          </p:spPr>
        </p:pic>
        <p:pic>
          <p:nvPicPr>
            <p:cNvPr id="7" name="Graphic 6" descr="Help with solid fill">
              <a:extLst>
                <a:ext uri="{FF2B5EF4-FFF2-40B4-BE49-F238E27FC236}">
                  <a16:creationId xmlns:a16="http://schemas.microsoft.com/office/drawing/2014/main" id="{A9D638EE-315D-7404-3B42-2A17250FFE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5128" y="5675305"/>
              <a:ext cx="914400" cy="914400"/>
            </a:xfrm>
            <a:prstGeom prst="rect">
              <a:avLst/>
            </a:prstGeom>
          </p:spPr>
        </p:pic>
        <p:pic>
          <p:nvPicPr>
            <p:cNvPr id="8" name="Graphic 7" descr="Signpost with solid fill">
              <a:extLst>
                <a:ext uri="{FF2B5EF4-FFF2-40B4-BE49-F238E27FC236}">
                  <a16:creationId xmlns:a16="http://schemas.microsoft.com/office/drawing/2014/main" id="{EFD5300F-3E2D-1F75-9B7E-4D6C4D6105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9519" y="5675305"/>
              <a:ext cx="914400" cy="914400"/>
            </a:xfrm>
            <a:prstGeom prst="rect">
              <a:avLst/>
            </a:prstGeom>
          </p:spPr>
        </p:pic>
        <p:pic>
          <p:nvPicPr>
            <p:cNvPr id="9" name="Graphic 8" descr="Cheers with solid fill">
              <a:extLst>
                <a:ext uri="{FF2B5EF4-FFF2-40B4-BE49-F238E27FC236}">
                  <a16:creationId xmlns:a16="http://schemas.microsoft.com/office/drawing/2014/main" id="{A925B555-B17A-C738-9A92-2A7EDAB5E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4063" y="5675305"/>
              <a:ext cx="914400" cy="914400"/>
            </a:xfrm>
            <a:prstGeom prst="rect">
              <a:avLst/>
            </a:prstGeom>
          </p:spPr>
        </p:pic>
        <p:pic>
          <p:nvPicPr>
            <p:cNvPr id="10" name="Graphic 9" descr="Connections with solid fill">
              <a:extLst>
                <a:ext uri="{FF2B5EF4-FFF2-40B4-BE49-F238E27FC236}">
                  <a16:creationId xmlns:a16="http://schemas.microsoft.com/office/drawing/2014/main" id="{A5D0A274-8C94-B2B3-6821-E108C1CA28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97856" y="5675305"/>
              <a:ext cx="914400" cy="914400"/>
            </a:xfrm>
            <a:prstGeom prst="rect">
              <a:avLst/>
            </a:prstGeom>
          </p:spPr>
        </p:pic>
        <p:pic>
          <p:nvPicPr>
            <p:cNvPr id="11" name="Graphic 10" descr="Group brainstorm with solid fill">
              <a:extLst>
                <a:ext uri="{FF2B5EF4-FFF2-40B4-BE49-F238E27FC236}">
                  <a16:creationId xmlns:a16="http://schemas.microsoft.com/office/drawing/2014/main" id="{CC64B2CB-4BE0-FE25-8322-CD767F32DB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86791" y="5675305"/>
              <a:ext cx="914400" cy="914400"/>
            </a:xfrm>
            <a:prstGeom prst="rect">
              <a:avLst/>
            </a:prstGeom>
          </p:spPr>
        </p:pic>
      </p:grpSp>
      <p:sp>
        <p:nvSpPr>
          <p:cNvPr id="12" name="Title 1">
            <a:extLst>
              <a:ext uri="{FF2B5EF4-FFF2-40B4-BE49-F238E27FC236}">
                <a16:creationId xmlns:a16="http://schemas.microsoft.com/office/drawing/2014/main" id="{E82285C4-145E-1251-04F3-75400EBCC483}"/>
              </a:ext>
            </a:extLst>
          </p:cNvPr>
          <p:cNvSpPr txBox="1">
            <a:spLocks/>
          </p:cNvSpPr>
          <p:nvPr/>
        </p:nvSpPr>
        <p:spPr>
          <a:xfrm>
            <a:off x="437842" y="134927"/>
            <a:ext cx="6536140" cy="767639"/>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11069"/>
                </a:solidFill>
                <a:latin typeface="Ubuntu" panose="020B0504030602030204" pitchFamily="34" charset="0"/>
                <a:ea typeface="+mj-ea"/>
                <a:cs typeface="+mj-cs"/>
              </a:defRPr>
            </a:lvl1pPr>
          </a:lstStyle>
          <a:p>
            <a:r>
              <a:rPr lang="en-GB" dirty="0">
                <a:solidFill>
                  <a:schemeClr val="accent1"/>
                </a:solidFill>
              </a:rPr>
              <a:t>Safety all summed up</a:t>
            </a:r>
          </a:p>
        </p:txBody>
      </p:sp>
    </p:spTree>
    <p:extLst>
      <p:ext uri="{BB962C8B-B14F-4D97-AF65-F5344CB8AC3E}">
        <p14:creationId xmlns:p14="http://schemas.microsoft.com/office/powerpoint/2010/main" val="385092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980E-24FE-949F-3970-AAF1C5CB2256}"/>
              </a:ext>
            </a:extLst>
          </p:cNvPr>
          <p:cNvSpPr>
            <a:spLocks noGrp="1"/>
          </p:cNvSpPr>
          <p:nvPr>
            <p:ph type="title"/>
          </p:nvPr>
        </p:nvSpPr>
        <p:spPr/>
        <p:txBody>
          <a:bodyPr/>
          <a:lstStyle/>
          <a:p>
            <a:r>
              <a:rPr lang="en-GB" dirty="0"/>
              <a:t>Quick trip back to the toolkit…</a:t>
            </a:r>
          </a:p>
        </p:txBody>
      </p:sp>
      <p:sp>
        <p:nvSpPr>
          <p:cNvPr id="3" name="Text Placeholder 2">
            <a:extLst>
              <a:ext uri="{FF2B5EF4-FFF2-40B4-BE49-F238E27FC236}">
                <a16:creationId xmlns:a16="http://schemas.microsoft.com/office/drawing/2014/main" id="{1087561C-7F09-1FBA-4270-5D46CEFD13B9}"/>
              </a:ext>
            </a:extLst>
          </p:cNvPr>
          <p:cNvSpPr>
            <a:spLocks noGrp="1"/>
          </p:cNvSpPr>
          <p:nvPr>
            <p:ph type="body" idx="1"/>
          </p:nvPr>
        </p:nvSpPr>
        <p:spPr>
          <a:xfrm>
            <a:off x="939800" y="4088722"/>
            <a:ext cx="10407650" cy="1365022"/>
          </a:xfrm>
        </p:spPr>
        <p:txBody>
          <a:bodyPr/>
          <a:lstStyle/>
          <a:p>
            <a:r>
              <a:rPr lang="en-GB" dirty="0"/>
              <a:t>Referral pathway and signposting</a:t>
            </a:r>
          </a:p>
        </p:txBody>
      </p:sp>
    </p:spTree>
    <p:extLst>
      <p:ext uri="{BB962C8B-B14F-4D97-AF65-F5344CB8AC3E}">
        <p14:creationId xmlns:p14="http://schemas.microsoft.com/office/powerpoint/2010/main" val="168004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142194" y="74194"/>
            <a:ext cx="10895013" cy="931862"/>
          </a:xfrm>
          <a:noFill/>
        </p:spPr>
        <p:txBody>
          <a:bodyPr>
            <a:noAutofit/>
          </a:bodyPr>
          <a:lstStyle/>
          <a:p>
            <a:pPr algn="l"/>
            <a:r>
              <a:rPr lang="en-GB" altLang="en-US" sz="3600" cap="none" dirty="0">
                <a:solidFill>
                  <a:schemeClr val="accent1"/>
                </a:solidFill>
                <a:cs typeface="Arial" panose="020B0604020202020204" pitchFamily="34" charset="0"/>
              </a:rPr>
              <a:t>Bedfordshire DA referral pathway</a:t>
            </a:r>
          </a:p>
        </p:txBody>
      </p:sp>
      <p:sp>
        <p:nvSpPr>
          <p:cNvPr id="4" name="Pentagon 3"/>
          <p:cNvSpPr/>
          <p:nvPr/>
        </p:nvSpPr>
        <p:spPr>
          <a:xfrm>
            <a:off x="176327" y="2544370"/>
            <a:ext cx="2216424" cy="2931051"/>
          </a:xfrm>
          <a:prstGeom prst="homePlate">
            <a:avLst>
              <a:gd name="adj" fmla="val 34871"/>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090" tIns="38090" rIns="38090" bIns="38090" numCol="1" spcCol="1270" anchor="ctr" anchorCtr="0">
            <a:noAutofit/>
          </a:bodyPr>
          <a:lstStyle/>
          <a:p>
            <a:pPr defTabSz="600075">
              <a:lnSpc>
                <a:spcPct val="90000"/>
              </a:lnSpc>
              <a:spcBef>
                <a:spcPct val="0"/>
              </a:spcBef>
              <a:spcAft>
                <a:spcPct val="35000"/>
              </a:spcAft>
            </a:pPr>
            <a:r>
              <a:rPr lang="en-GB" sz="2200" dirty="0">
                <a:solidFill>
                  <a:schemeClr val="bg1"/>
                </a:solidFill>
                <a:latin typeface="Montserrat" panose="00000500000000000000" pitchFamily="2" charset="0"/>
                <a:cs typeface="Arial" panose="020B0604020202020204" pitchFamily="34" charset="0"/>
              </a:rPr>
              <a:t>Disclosure of abuse &amp; DASH Risk Assessment  completed </a:t>
            </a:r>
            <a:r>
              <a:rPr lang="en-GB" sz="2000" dirty="0">
                <a:solidFill>
                  <a:schemeClr val="bg1"/>
                </a:solidFill>
                <a:latin typeface="Montserrat" panose="00000500000000000000" pitchFamily="2" charset="0"/>
                <a:cs typeface="Arial" panose="020B0604020202020204" pitchFamily="34" charset="0"/>
              </a:rPr>
              <a:t>	</a:t>
            </a:r>
          </a:p>
        </p:txBody>
      </p:sp>
      <p:grpSp>
        <p:nvGrpSpPr>
          <p:cNvPr id="10" name="Group 9">
            <a:extLst>
              <a:ext uri="{FF2B5EF4-FFF2-40B4-BE49-F238E27FC236}">
                <a16:creationId xmlns:a16="http://schemas.microsoft.com/office/drawing/2014/main" id="{F7188FF2-3F59-AFC3-4145-55881E836F2B}"/>
              </a:ext>
            </a:extLst>
          </p:cNvPr>
          <p:cNvGrpSpPr/>
          <p:nvPr/>
        </p:nvGrpSpPr>
        <p:grpSpPr>
          <a:xfrm>
            <a:off x="2461714" y="3066474"/>
            <a:ext cx="9154698" cy="1845438"/>
            <a:chOff x="2418360" y="3081295"/>
            <a:chExt cx="9154698" cy="1845438"/>
          </a:xfrm>
        </p:grpSpPr>
        <p:sp>
          <p:nvSpPr>
            <p:cNvPr id="12" name="Pentagon 11"/>
            <p:cNvSpPr/>
            <p:nvPr/>
          </p:nvSpPr>
          <p:spPr>
            <a:xfrm>
              <a:off x="2418360" y="3542289"/>
              <a:ext cx="2314214" cy="923445"/>
            </a:xfrm>
            <a:prstGeom prst="homePlate">
              <a:avLst/>
            </a:prstGeom>
            <a:solidFill>
              <a:srgbClr val="FF66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2742" tIns="22742" rIns="22742" bIns="22742" numCol="1" spcCol="1270" anchor="ctr" anchorCtr="0">
              <a:noAutofit/>
            </a:bodyPr>
            <a:lstStyle/>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DASH Score 10 – 13</a:t>
              </a:r>
            </a:p>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DARA Medium</a:t>
              </a:r>
            </a:p>
          </p:txBody>
        </p:sp>
        <p:sp>
          <p:nvSpPr>
            <p:cNvPr id="14" name="Freeform 13"/>
            <p:cNvSpPr/>
            <p:nvPr/>
          </p:nvSpPr>
          <p:spPr>
            <a:xfrm>
              <a:off x="7523921" y="3081295"/>
              <a:ext cx="4049137" cy="1845438"/>
            </a:xfrm>
            <a:custGeom>
              <a:avLst/>
              <a:gdLst>
                <a:gd name="connsiteX0" fmla="*/ 0 w 2743322"/>
                <a:gd name="connsiteY0" fmla="*/ 160051 h 1600508"/>
                <a:gd name="connsiteX1" fmla="*/ 160051 w 2743322"/>
                <a:gd name="connsiteY1" fmla="*/ 0 h 1600508"/>
                <a:gd name="connsiteX2" fmla="*/ 2583271 w 2743322"/>
                <a:gd name="connsiteY2" fmla="*/ 0 h 1600508"/>
                <a:gd name="connsiteX3" fmla="*/ 2743322 w 2743322"/>
                <a:gd name="connsiteY3" fmla="*/ 160051 h 1600508"/>
                <a:gd name="connsiteX4" fmla="*/ 2743322 w 2743322"/>
                <a:gd name="connsiteY4" fmla="*/ 1440457 h 1600508"/>
                <a:gd name="connsiteX5" fmla="*/ 2583271 w 2743322"/>
                <a:gd name="connsiteY5" fmla="*/ 1600508 h 1600508"/>
                <a:gd name="connsiteX6" fmla="*/ 160051 w 2743322"/>
                <a:gd name="connsiteY6" fmla="*/ 1600508 h 1600508"/>
                <a:gd name="connsiteX7" fmla="*/ 0 w 2743322"/>
                <a:gd name="connsiteY7" fmla="*/ 1440457 h 1600508"/>
                <a:gd name="connsiteX8" fmla="*/ 0 w 2743322"/>
                <a:gd name="connsiteY8" fmla="*/ 160051 h 16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22" h="1600508">
                  <a:moveTo>
                    <a:pt x="0" y="160051"/>
                  </a:moveTo>
                  <a:cubicBezTo>
                    <a:pt x="0" y="71657"/>
                    <a:pt x="71657" y="0"/>
                    <a:pt x="160051" y="0"/>
                  </a:cubicBezTo>
                  <a:lnTo>
                    <a:pt x="2583271" y="0"/>
                  </a:lnTo>
                  <a:cubicBezTo>
                    <a:pt x="2671665" y="0"/>
                    <a:pt x="2743322" y="71657"/>
                    <a:pt x="2743322" y="160051"/>
                  </a:cubicBezTo>
                  <a:lnTo>
                    <a:pt x="2743322" y="1440457"/>
                  </a:lnTo>
                  <a:cubicBezTo>
                    <a:pt x="2743322" y="1528851"/>
                    <a:pt x="2671665" y="1600508"/>
                    <a:pt x="2583271" y="1600508"/>
                  </a:cubicBezTo>
                  <a:lnTo>
                    <a:pt x="160051" y="1600508"/>
                  </a:lnTo>
                  <a:cubicBezTo>
                    <a:pt x="71657" y="1600508"/>
                    <a:pt x="0" y="1528851"/>
                    <a:pt x="0" y="1440457"/>
                  </a:cubicBezTo>
                  <a:lnTo>
                    <a:pt x="0" y="160051"/>
                  </a:lnTo>
                  <a:close/>
                </a:path>
              </a:pathLst>
            </a:custGeom>
            <a:solidFill>
              <a:srgbClr val="FF6600"/>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42778" tIns="42778" rIns="42778" bIns="42778" numCol="1" spcCol="1270" anchor="ctr" anchorCtr="0">
              <a:noAutofit/>
            </a:bodyPr>
            <a:lstStyle/>
            <a:p>
              <a:pPr defTabSz="533400">
                <a:lnSpc>
                  <a:spcPct val="90000"/>
                </a:lnSpc>
                <a:spcAft>
                  <a:spcPct val="35000"/>
                </a:spcAft>
              </a:pPr>
              <a:r>
                <a:rPr lang="en-GB" sz="1600" dirty="0">
                  <a:solidFill>
                    <a:schemeClr val="bg1"/>
                  </a:solidFill>
                  <a:latin typeface="Montserrat" panose="00000500000000000000" pitchFamily="2" charset="0"/>
                  <a:cs typeface="Arial" panose="020B0604020202020204" pitchFamily="34" charset="0"/>
                </a:rPr>
                <a:t>Medium Risk DA</a:t>
              </a:r>
            </a:p>
            <a:p>
              <a:pPr defTabSz="533400">
                <a:lnSpc>
                  <a:spcPct val="90000"/>
                </a:lnSpc>
                <a:spcAft>
                  <a:spcPct val="35000"/>
                </a:spcAft>
              </a:pPr>
              <a:r>
                <a:rPr lang="en-GB" sz="1600" b="1" dirty="0">
                  <a:solidFill>
                    <a:schemeClr val="bg1"/>
                  </a:solidFill>
                  <a:latin typeface="Montserrat" panose="00000500000000000000" pitchFamily="2" charset="0"/>
                  <a:cs typeface="Arial" panose="020B0604020202020204" pitchFamily="34" charset="0"/>
                </a:rPr>
                <a:t>Establish needs &amp; refer to appropriate service.  Provide safety advice.</a:t>
              </a:r>
            </a:p>
            <a:p>
              <a:pPr defTabSz="533400">
                <a:lnSpc>
                  <a:spcPct val="90000"/>
                </a:lnSpc>
                <a:spcAft>
                  <a:spcPct val="35000"/>
                </a:spcAft>
              </a:pPr>
              <a:r>
                <a:rPr lang="en-GB" sz="1600" dirty="0">
                  <a:solidFill>
                    <a:schemeClr val="bg1"/>
                  </a:solidFill>
                  <a:latin typeface="Montserrat" panose="000005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www.bedsdv.org.uk</a:t>
              </a:r>
              <a:endParaRPr lang="en-GB" sz="1600" dirty="0">
                <a:solidFill>
                  <a:schemeClr val="bg1"/>
                </a:solidFill>
                <a:latin typeface="Montserrat" panose="00000500000000000000" pitchFamily="2" charset="0"/>
                <a:cs typeface="Arial" panose="020B0604020202020204" pitchFamily="34" charset="0"/>
              </a:endParaRPr>
            </a:p>
            <a:p>
              <a:pPr defTabSz="533400">
                <a:lnSpc>
                  <a:spcPct val="90000"/>
                </a:lnSpc>
                <a:spcAft>
                  <a:spcPct val="35000"/>
                </a:spcAft>
              </a:pPr>
              <a:r>
                <a:rPr lang="en-GB" sz="1600" b="1" dirty="0">
                  <a:solidFill>
                    <a:schemeClr val="bg1"/>
                  </a:solidFill>
                  <a:latin typeface="Montserrat" panose="00000500000000000000" pitchFamily="2" charset="0"/>
                  <a:cs typeface="Arial" panose="020B0604020202020204" pitchFamily="34" charset="0"/>
                </a:rPr>
                <a:t>THINK Safeguarding!</a:t>
              </a:r>
            </a:p>
          </p:txBody>
        </p:sp>
        <p:sp>
          <p:nvSpPr>
            <p:cNvPr id="6" name="Rectangle: Rounded Corners 5">
              <a:extLst>
                <a:ext uri="{FF2B5EF4-FFF2-40B4-BE49-F238E27FC236}">
                  <a16:creationId xmlns:a16="http://schemas.microsoft.com/office/drawing/2014/main" id="{C07789A1-E814-8A7B-687B-8DFC93A8FFAB}"/>
                </a:ext>
              </a:extLst>
            </p:cNvPr>
            <p:cNvSpPr/>
            <p:nvPr/>
          </p:nvSpPr>
          <p:spPr>
            <a:xfrm>
              <a:off x="4774964" y="3190478"/>
              <a:ext cx="2257278" cy="1668479"/>
            </a:xfrm>
            <a:prstGeom prst="roundRect">
              <a:avLst/>
            </a:prstGeom>
            <a:solidFill>
              <a:srgbClr val="FF66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Montserrat" panose="00000500000000000000" pitchFamily="2" charset="0"/>
                </a:rPr>
                <a:t>Refer to Children’s Safeguarding / MASH.</a:t>
              </a:r>
            </a:p>
            <a:p>
              <a:endParaRPr lang="en-GB" sz="1200" b="1" dirty="0">
                <a:latin typeface="Montserrat" panose="00000500000000000000" pitchFamily="2" charset="0"/>
              </a:endParaRPr>
            </a:p>
            <a:p>
              <a:r>
                <a:rPr lang="en-GB" sz="1400" b="1" dirty="0">
                  <a:latin typeface="Montserrat" panose="00000500000000000000" pitchFamily="2" charset="0"/>
                </a:rPr>
                <a:t>Consider Adults Safeguarding Referral.</a:t>
              </a:r>
            </a:p>
          </p:txBody>
        </p:sp>
        <p:sp>
          <p:nvSpPr>
            <p:cNvPr id="13" name="Cross 12">
              <a:extLst>
                <a:ext uri="{FF2B5EF4-FFF2-40B4-BE49-F238E27FC236}">
                  <a16:creationId xmlns:a16="http://schemas.microsoft.com/office/drawing/2014/main" id="{64C71F25-551C-A8AF-F2EA-AE4A907EDCF0}"/>
                </a:ext>
              </a:extLst>
            </p:cNvPr>
            <p:cNvSpPr/>
            <p:nvPr/>
          </p:nvSpPr>
          <p:spPr>
            <a:xfrm>
              <a:off x="7101205" y="3826580"/>
              <a:ext cx="337936" cy="354867"/>
            </a:xfrm>
            <a:prstGeom prst="plus">
              <a:avLst>
                <a:gd name="adj" fmla="val 42129"/>
              </a:avLst>
            </a:prstGeom>
            <a:solidFill>
              <a:srgbClr val="FF66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207465D0-3B8E-04E9-69F5-79093E6904D4}"/>
              </a:ext>
            </a:extLst>
          </p:cNvPr>
          <p:cNvGrpSpPr/>
          <p:nvPr/>
        </p:nvGrpSpPr>
        <p:grpSpPr>
          <a:xfrm>
            <a:off x="2495696" y="5062887"/>
            <a:ext cx="9120716" cy="1502567"/>
            <a:chOff x="2467557" y="5011800"/>
            <a:chExt cx="9120716" cy="1502567"/>
          </a:xfrm>
        </p:grpSpPr>
        <p:sp>
          <p:nvSpPr>
            <p:cNvPr id="16" name="Pentagon 15"/>
            <p:cNvSpPr/>
            <p:nvPr/>
          </p:nvSpPr>
          <p:spPr>
            <a:xfrm>
              <a:off x="2467557" y="5318934"/>
              <a:ext cx="2231245" cy="888297"/>
            </a:xfrm>
            <a:prstGeom prst="homePlate">
              <a:avLst/>
            </a:prstGeom>
            <a:solidFill>
              <a:srgbClr val="FF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3576" tIns="23576" rIns="23576" bIns="23576" numCol="1" spcCol="1270" anchor="ctr" anchorCtr="0">
              <a:noAutofit/>
            </a:bodyPr>
            <a:lstStyle/>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DASH Score 14 – 27</a:t>
              </a:r>
            </a:p>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DARA High</a:t>
              </a:r>
            </a:p>
          </p:txBody>
        </p:sp>
        <p:sp>
          <p:nvSpPr>
            <p:cNvPr id="18" name="Freeform 17"/>
            <p:cNvSpPr/>
            <p:nvPr/>
          </p:nvSpPr>
          <p:spPr>
            <a:xfrm>
              <a:off x="7523920" y="5011800"/>
              <a:ext cx="4064353" cy="1502567"/>
            </a:xfrm>
            <a:custGeom>
              <a:avLst/>
              <a:gdLst>
                <a:gd name="connsiteX0" fmla="*/ 0 w 2743322"/>
                <a:gd name="connsiteY0" fmla="*/ 137166 h 1371661"/>
                <a:gd name="connsiteX1" fmla="*/ 137166 w 2743322"/>
                <a:gd name="connsiteY1" fmla="*/ 0 h 1371661"/>
                <a:gd name="connsiteX2" fmla="*/ 2606156 w 2743322"/>
                <a:gd name="connsiteY2" fmla="*/ 0 h 1371661"/>
                <a:gd name="connsiteX3" fmla="*/ 2743322 w 2743322"/>
                <a:gd name="connsiteY3" fmla="*/ 137166 h 1371661"/>
                <a:gd name="connsiteX4" fmla="*/ 2743322 w 2743322"/>
                <a:gd name="connsiteY4" fmla="*/ 1234495 h 1371661"/>
                <a:gd name="connsiteX5" fmla="*/ 2606156 w 2743322"/>
                <a:gd name="connsiteY5" fmla="*/ 1371661 h 1371661"/>
                <a:gd name="connsiteX6" fmla="*/ 137166 w 2743322"/>
                <a:gd name="connsiteY6" fmla="*/ 1371661 h 1371661"/>
                <a:gd name="connsiteX7" fmla="*/ 0 w 2743322"/>
                <a:gd name="connsiteY7" fmla="*/ 1234495 h 1371661"/>
                <a:gd name="connsiteX8" fmla="*/ 0 w 2743322"/>
                <a:gd name="connsiteY8" fmla="*/ 137166 h 137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22" h="1371661">
                  <a:moveTo>
                    <a:pt x="0" y="137166"/>
                  </a:moveTo>
                  <a:cubicBezTo>
                    <a:pt x="0" y="61411"/>
                    <a:pt x="61411" y="0"/>
                    <a:pt x="137166" y="0"/>
                  </a:cubicBezTo>
                  <a:lnTo>
                    <a:pt x="2606156" y="0"/>
                  </a:lnTo>
                  <a:cubicBezTo>
                    <a:pt x="2681911" y="0"/>
                    <a:pt x="2743322" y="61411"/>
                    <a:pt x="2743322" y="137166"/>
                  </a:cubicBezTo>
                  <a:lnTo>
                    <a:pt x="2743322" y="1234495"/>
                  </a:lnTo>
                  <a:cubicBezTo>
                    <a:pt x="2743322" y="1310250"/>
                    <a:pt x="2681911" y="1371661"/>
                    <a:pt x="2606156" y="1371661"/>
                  </a:cubicBezTo>
                  <a:lnTo>
                    <a:pt x="137166" y="1371661"/>
                  </a:lnTo>
                  <a:cubicBezTo>
                    <a:pt x="61411" y="1371661"/>
                    <a:pt x="0" y="1310250"/>
                    <a:pt x="0" y="1234495"/>
                  </a:cubicBezTo>
                  <a:lnTo>
                    <a:pt x="0" y="137166"/>
                  </a:lnTo>
                  <a:close/>
                </a:path>
              </a:pathLst>
            </a:custGeom>
            <a:solidFill>
              <a:srgbClr val="FF0000"/>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9656" tIns="39656" rIns="39656" bIns="39656" numCol="1" spcCol="1270" anchor="ctr" anchorCtr="0">
              <a:noAutofit/>
            </a:bodyPr>
            <a:lstStyle/>
            <a:p>
              <a:pPr defTabSz="666750">
                <a:lnSpc>
                  <a:spcPct val="90000"/>
                </a:lnSpc>
                <a:spcBef>
                  <a:spcPct val="0"/>
                </a:spcBef>
                <a:spcAft>
                  <a:spcPct val="35000"/>
                </a:spcAft>
              </a:pPr>
              <a:endParaRPr lang="en-GB" sz="2000" b="1" dirty="0">
                <a:solidFill>
                  <a:schemeClr val="bg1"/>
                </a:solidFill>
                <a:latin typeface="Montserrat" panose="00000500000000000000" pitchFamily="2" charset="0"/>
                <a:cs typeface="Arial" panose="020B0604020202020204" pitchFamily="34" charset="0"/>
              </a:endParaRPr>
            </a:p>
            <a:p>
              <a:pPr defTabSz="666750">
                <a:lnSpc>
                  <a:spcPct val="90000"/>
                </a:lnSpc>
                <a:spcBef>
                  <a:spcPct val="0"/>
                </a:spcBef>
                <a:spcAft>
                  <a:spcPct val="35000"/>
                </a:spcAft>
              </a:pPr>
              <a:r>
                <a:rPr lang="en-GB" sz="2000" b="1" dirty="0">
                  <a:solidFill>
                    <a:schemeClr val="bg1"/>
                  </a:solidFill>
                  <a:latin typeface="Montserrat" panose="00000500000000000000" pitchFamily="2" charset="0"/>
                  <a:cs typeface="Arial" panose="020B0604020202020204" pitchFamily="34" charset="0"/>
                </a:rPr>
                <a:t>High Risk DA</a:t>
              </a:r>
              <a:r>
                <a:rPr lang="en-GB" sz="2000" dirty="0">
                  <a:solidFill>
                    <a:schemeClr val="bg1"/>
                  </a:solidFill>
                  <a:latin typeface="Montserrat" panose="00000500000000000000" pitchFamily="2" charset="0"/>
                  <a:cs typeface="Arial" panose="020B0604020202020204" pitchFamily="34" charset="0"/>
                </a:rPr>
                <a:t> </a:t>
              </a:r>
            </a:p>
            <a:p>
              <a:pPr defTabSz="666750">
                <a:lnSpc>
                  <a:spcPct val="90000"/>
                </a:lnSpc>
                <a:spcBef>
                  <a:spcPct val="0"/>
                </a:spcBef>
                <a:spcAft>
                  <a:spcPct val="35000"/>
                </a:spcAft>
              </a:pPr>
              <a:r>
                <a:rPr lang="en-GB" sz="2000" b="1" dirty="0">
                  <a:solidFill>
                    <a:schemeClr val="bg1"/>
                  </a:solidFill>
                  <a:latin typeface="Montserrat" panose="00000500000000000000" pitchFamily="2" charset="0"/>
                  <a:cs typeface="Arial" panose="020B0604020202020204" pitchFamily="34" charset="0"/>
                </a:rPr>
                <a:t>Refer to MARAC/IDVA Service</a:t>
              </a:r>
              <a:r>
                <a:rPr lang="en-GB" sz="2000" dirty="0">
                  <a:solidFill>
                    <a:schemeClr val="bg1"/>
                  </a:solidFill>
                  <a:latin typeface="Montserrat" panose="00000500000000000000" pitchFamily="2" charset="0"/>
                  <a:cs typeface="Arial" panose="020B0604020202020204" pitchFamily="34" charset="0"/>
                </a:rPr>
                <a:t>.</a:t>
              </a:r>
            </a:p>
            <a:p>
              <a:pPr defTabSz="666750">
                <a:lnSpc>
                  <a:spcPct val="90000"/>
                </a:lnSpc>
                <a:spcBef>
                  <a:spcPct val="0"/>
                </a:spcBef>
                <a:spcAft>
                  <a:spcPct val="35000"/>
                </a:spcAft>
              </a:pPr>
              <a:r>
                <a:rPr lang="en-GB" sz="2000" dirty="0">
                  <a:solidFill>
                    <a:schemeClr val="bg1"/>
                  </a:solidFill>
                  <a:latin typeface="Montserrat" panose="000005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www.bedsdv.org.uk</a:t>
              </a:r>
              <a:endParaRPr lang="en-GB" sz="2000" dirty="0">
                <a:solidFill>
                  <a:schemeClr val="bg1"/>
                </a:solidFill>
                <a:latin typeface="Montserrat" panose="00000500000000000000" pitchFamily="2" charset="0"/>
                <a:cs typeface="Arial" panose="020B0604020202020204" pitchFamily="34" charset="0"/>
              </a:endParaRPr>
            </a:p>
            <a:p>
              <a:pPr defTabSz="666750">
                <a:lnSpc>
                  <a:spcPct val="90000"/>
                </a:lnSpc>
                <a:spcBef>
                  <a:spcPct val="0"/>
                </a:spcBef>
                <a:spcAft>
                  <a:spcPct val="35000"/>
                </a:spcAft>
              </a:pPr>
              <a:endParaRPr lang="en-GB" sz="2000" dirty="0">
                <a:solidFill>
                  <a:schemeClr val="bg1"/>
                </a:solidFill>
                <a:latin typeface="Montserrat" panose="00000500000000000000" pitchFamily="2" charset="0"/>
                <a:cs typeface="Arial" panose="020B0604020202020204" pitchFamily="34" charset="0"/>
              </a:endParaRPr>
            </a:p>
          </p:txBody>
        </p:sp>
        <p:sp>
          <p:nvSpPr>
            <p:cNvPr id="8" name="Rectangle: Rounded Corners 7">
              <a:extLst>
                <a:ext uri="{FF2B5EF4-FFF2-40B4-BE49-F238E27FC236}">
                  <a16:creationId xmlns:a16="http://schemas.microsoft.com/office/drawing/2014/main" id="{0A2311B4-B661-87E1-A1AF-BA4F835994CA}"/>
                </a:ext>
              </a:extLst>
            </p:cNvPr>
            <p:cNvSpPr/>
            <p:nvPr/>
          </p:nvSpPr>
          <p:spPr>
            <a:xfrm>
              <a:off x="4811104" y="5054927"/>
              <a:ext cx="2246773" cy="1416312"/>
            </a:xfrm>
            <a:prstGeom prst="round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Montserrat" panose="00000500000000000000" pitchFamily="2" charset="0"/>
                </a:rPr>
                <a:t>Refer to Adults &amp; Children’s Safeguarding / MASH</a:t>
              </a:r>
            </a:p>
          </p:txBody>
        </p:sp>
        <p:sp>
          <p:nvSpPr>
            <p:cNvPr id="15" name="Cross 14">
              <a:extLst>
                <a:ext uri="{FF2B5EF4-FFF2-40B4-BE49-F238E27FC236}">
                  <a16:creationId xmlns:a16="http://schemas.microsoft.com/office/drawing/2014/main" id="{AAE983D1-0443-38B8-7AAA-0FE452C5F06A}"/>
                </a:ext>
              </a:extLst>
            </p:cNvPr>
            <p:cNvSpPr/>
            <p:nvPr/>
          </p:nvSpPr>
          <p:spPr>
            <a:xfrm>
              <a:off x="7114198" y="5553821"/>
              <a:ext cx="337936" cy="354867"/>
            </a:xfrm>
            <a:prstGeom prst="plus">
              <a:avLst>
                <a:gd name="adj" fmla="val 42129"/>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88F872DE-E41D-DCC0-861B-FF9E66D52AEF}"/>
              </a:ext>
            </a:extLst>
          </p:cNvPr>
          <p:cNvGrpSpPr/>
          <p:nvPr/>
        </p:nvGrpSpPr>
        <p:grpSpPr>
          <a:xfrm>
            <a:off x="2482378" y="780209"/>
            <a:ext cx="9090680" cy="2131982"/>
            <a:chOff x="2482378" y="864246"/>
            <a:chExt cx="9090680" cy="2131982"/>
          </a:xfrm>
        </p:grpSpPr>
        <p:sp>
          <p:nvSpPr>
            <p:cNvPr id="9" name="Freeform 8"/>
            <p:cNvSpPr/>
            <p:nvPr/>
          </p:nvSpPr>
          <p:spPr>
            <a:xfrm>
              <a:off x="7523920" y="864246"/>
              <a:ext cx="4049138" cy="2131982"/>
            </a:xfrm>
            <a:custGeom>
              <a:avLst/>
              <a:gdLst>
                <a:gd name="connsiteX0" fmla="*/ 0 w 2743322"/>
                <a:gd name="connsiteY0" fmla="*/ 162922 h 1629217"/>
                <a:gd name="connsiteX1" fmla="*/ 162922 w 2743322"/>
                <a:gd name="connsiteY1" fmla="*/ 0 h 1629217"/>
                <a:gd name="connsiteX2" fmla="*/ 2580400 w 2743322"/>
                <a:gd name="connsiteY2" fmla="*/ 0 h 1629217"/>
                <a:gd name="connsiteX3" fmla="*/ 2743322 w 2743322"/>
                <a:gd name="connsiteY3" fmla="*/ 162922 h 1629217"/>
                <a:gd name="connsiteX4" fmla="*/ 2743322 w 2743322"/>
                <a:gd name="connsiteY4" fmla="*/ 1466295 h 1629217"/>
                <a:gd name="connsiteX5" fmla="*/ 2580400 w 2743322"/>
                <a:gd name="connsiteY5" fmla="*/ 1629217 h 1629217"/>
                <a:gd name="connsiteX6" fmla="*/ 162922 w 2743322"/>
                <a:gd name="connsiteY6" fmla="*/ 1629217 h 1629217"/>
                <a:gd name="connsiteX7" fmla="*/ 0 w 2743322"/>
                <a:gd name="connsiteY7" fmla="*/ 1466295 h 1629217"/>
                <a:gd name="connsiteX8" fmla="*/ 0 w 2743322"/>
                <a:gd name="connsiteY8" fmla="*/ 162922 h 16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22" h="1629217">
                  <a:moveTo>
                    <a:pt x="0" y="162922"/>
                  </a:moveTo>
                  <a:cubicBezTo>
                    <a:pt x="0" y="72943"/>
                    <a:pt x="72943" y="0"/>
                    <a:pt x="162922" y="0"/>
                  </a:cubicBezTo>
                  <a:lnTo>
                    <a:pt x="2580400" y="0"/>
                  </a:lnTo>
                  <a:cubicBezTo>
                    <a:pt x="2670379" y="0"/>
                    <a:pt x="2743322" y="72943"/>
                    <a:pt x="2743322" y="162922"/>
                  </a:cubicBezTo>
                  <a:lnTo>
                    <a:pt x="2743322" y="1466295"/>
                  </a:lnTo>
                  <a:cubicBezTo>
                    <a:pt x="2743322" y="1556274"/>
                    <a:pt x="2670379" y="1629217"/>
                    <a:pt x="2580400" y="1629217"/>
                  </a:cubicBezTo>
                  <a:lnTo>
                    <a:pt x="162922" y="1629217"/>
                  </a:lnTo>
                  <a:cubicBezTo>
                    <a:pt x="72943" y="1629217"/>
                    <a:pt x="0" y="1556274"/>
                    <a:pt x="0" y="1466295"/>
                  </a:cubicBezTo>
                  <a:lnTo>
                    <a:pt x="0" y="162922"/>
                  </a:lnTo>
                  <a:close/>
                </a:path>
              </a:pathLst>
            </a:custGeom>
            <a:solidFill>
              <a:schemeClr val="accent6"/>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41504" tIns="41504" rIns="41504" bIns="41504" numCol="1" spcCol="1270" anchor="ctr" anchorCtr="0">
              <a:noAutofit/>
            </a:bodyPr>
            <a:lstStyle/>
            <a:p>
              <a:pPr defTabSz="400050">
                <a:lnSpc>
                  <a:spcPct val="90000"/>
                </a:lnSpc>
                <a:spcBef>
                  <a:spcPct val="0"/>
                </a:spcBef>
                <a:spcAft>
                  <a:spcPct val="35000"/>
                </a:spcAft>
              </a:pPr>
              <a:endParaRPr lang="en-GB" dirty="0">
                <a:solidFill>
                  <a:schemeClr val="bg1"/>
                </a:solidFill>
                <a:latin typeface="Montserrat" panose="00000500000000000000" pitchFamily="2" charset="0"/>
                <a:cs typeface="Arial" panose="020B0604020202020204" pitchFamily="34" charset="0"/>
              </a:endParaRPr>
            </a:p>
            <a:p>
              <a:pPr defTabSz="400050">
                <a:lnSpc>
                  <a:spcPct val="90000"/>
                </a:lnSpc>
                <a:spcBef>
                  <a:spcPct val="0"/>
                </a:spcBef>
                <a:spcAft>
                  <a:spcPct val="35000"/>
                </a:spcAft>
              </a:pPr>
              <a:r>
                <a:rPr lang="en-GB" dirty="0">
                  <a:solidFill>
                    <a:schemeClr val="bg1"/>
                  </a:solidFill>
                  <a:latin typeface="Montserrat" panose="00000500000000000000" pitchFamily="2" charset="0"/>
                  <a:cs typeface="Arial" panose="020B0604020202020204" pitchFamily="34" charset="0"/>
                </a:rPr>
                <a:t>Standard risk DA</a:t>
              </a:r>
            </a:p>
            <a:p>
              <a:pPr defTabSz="400050">
                <a:lnSpc>
                  <a:spcPct val="90000"/>
                </a:lnSpc>
                <a:spcBef>
                  <a:spcPct val="0"/>
                </a:spcBef>
                <a:spcAft>
                  <a:spcPct val="35000"/>
                </a:spcAft>
              </a:pPr>
              <a:r>
                <a:rPr lang="en-GB" sz="1600" b="1" dirty="0">
                  <a:solidFill>
                    <a:schemeClr val="bg1"/>
                  </a:solidFill>
                  <a:latin typeface="Montserrat" panose="00000500000000000000" pitchFamily="2" charset="0"/>
                  <a:cs typeface="Arial" panose="020B0604020202020204" pitchFamily="34" charset="0"/>
                </a:rPr>
                <a:t>Establish needs &amp; refer to local support services. Provide safety advice.</a:t>
              </a:r>
            </a:p>
            <a:p>
              <a:pPr defTabSz="4000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www.bedsdv.org.uk</a:t>
              </a:r>
              <a:endParaRPr lang="en-GB" sz="1600" dirty="0">
                <a:solidFill>
                  <a:schemeClr val="bg1"/>
                </a:solidFill>
                <a:latin typeface="Montserrat" panose="00000500000000000000" pitchFamily="2" charset="0"/>
                <a:cs typeface="Arial" panose="020B0604020202020204" pitchFamily="34" charset="0"/>
              </a:endParaRPr>
            </a:p>
            <a:p>
              <a:pPr defTabSz="4000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For directory of local &amp; national services.</a:t>
              </a:r>
            </a:p>
            <a:p>
              <a:pPr defTabSz="400050">
                <a:lnSpc>
                  <a:spcPct val="90000"/>
                </a:lnSpc>
                <a:spcBef>
                  <a:spcPct val="0"/>
                </a:spcBef>
                <a:spcAft>
                  <a:spcPct val="35000"/>
                </a:spcAft>
              </a:pPr>
              <a:endParaRPr lang="en-GB" sz="1600" dirty="0">
                <a:solidFill>
                  <a:schemeClr val="bg1"/>
                </a:solidFill>
                <a:latin typeface="Montserrat" panose="00000500000000000000" pitchFamily="2" charset="0"/>
                <a:cs typeface="Arial" panose="020B0604020202020204" pitchFamily="34" charset="0"/>
              </a:endParaRPr>
            </a:p>
          </p:txBody>
        </p:sp>
        <p:sp>
          <p:nvSpPr>
            <p:cNvPr id="7" name="Pentagon 6"/>
            <p:cNvSpPr/>
            <p:nvPr/>
          </p:nvSpPr>
          <p:spPr>
            <a:xfrm>
              <a:off x="2482378" y="1359458"/>
              <a:ext cx="2231244" cy="1132118"/>
            </a:xfrm>
            <a:prstGeom prst="homePlate">
              <a:avLst/>
            </a:prstGeom>
            <a:solidFill>
              <a:schemeClr val="accent6"/>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1774" tIns="21774" rIns="21774" bIns="21774" numCol="1" spcCol="1270" anchor="ctr" anchorCtr="0">
              <a:noAutofit/>
            </a:bodyPr>
            <a:lstStyle/>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DASH Score 0-9</a:t>
              </a:r>
            </a:p>
            <a:p>
              <a:pPr defTabSz="666750">
                <a:lnSpc>
                  <a:spcPct val="90000"/>
                </a:lnSpc>
                <a:spcBef>
                  <a:spcPct val="0"/>
                </a:spcBef>
                <a:spcAft>
                  <a:spcPct val="35000"/>
                </a:spcAft>
              </a:pPr>
              <a:r>
                <a:rPr lang="en-GB" sz="1600" dirty="0">
                  <a:solidFill>
                    <a:schemeClr val="bg1"/>
                  </a:solidFill>
                  <a:latin typeface="Montserrat" panose="00000500000000000000" pitchFamily="2" charset="0"/>
                  <a:cs typeface="Arial" panose="020B0604020202020204" pitchFamily="34" charset="0"/>
                </a:rPr>
                <a:t>DARA assessment of risk is Standard</a:t>
              </a:r>
            </a:p>
          </p:txBody>
        </p:sp>
        <p:sp>
          <p:nvSpPr>
            <p:cNvPr id="3" name="Rectangle: Rounded Corners 2">
              <a:extLst>
                <a:ext uri="{FF2B5EF4-FFF2-40B4-BE49-F238E27FC236}">
                  <a16:creationId xmlns:a16="http://schemas.microsoft.com/office/drawing/2014/main" id="{768875AE-65B3-4A98-E167-A2C25A41B027}"/>
                </a:ext>
              </a:extLst>
            </p:cNvPr>
            <p:cNvSpPr/>
            <p:nvPr/>
          </p:nvSpPr>
          <p:spPr>
            <a:xfrm>
              <a:off x="4800001" y="1076461"/>
              <a:ext cx="2216425" cy="1668480"/>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Montserrat" panose="00000500000000000000" pitchFamily="2" charset="0"/>
                </a:rPr>
                <a:t>Refer CYP to Children’s Safeguarding / MASH team.</a:t>
              </a:r>
            </a:p>
            <a:p>
              <a:endParaRPr lang="en-GB" sz="1400" b="1" dirty="0">
                <a:latin typeface="Montserrat" panose="00000500000000000000" pitchFamily="2" charset="0"/>
              </a:endParaRPr>
            </a:p>
            <a:p>
              <a:r>
                <a:rPr lang="en-GB" sz="1400" b="1" dirty="0">
                  <a:latin typeface="Montserrat" panose="00000500000000000000" pitchFamily="2" charset="0"/>
                </a:rPr>
                <a:t>Signpost adults to DA services.</a:t>
              </a:r>
            </a:p>
          </p:txBody>
        </p:sp>
        <p:sp>
          <p:nvSpPr>
            <p:cNvPr id="2" name="Cross 1">
              <a:extLst>
                <a:ext uri="{FF2B5EF4-FFF2-40B4-BE49-F238E27FC236}">
                  <a16:creationId xmlns:a16="http://schemas.microsoft.com/office/drawing/2014/main" id="{56CF2888-CDF8-140C-7B0D-8E17C0883E9E}"/>
                </a:ext>
              </a:extLst>
            </p:cNvPr>
            <p:cNvSpPr/>
            <p:nvPr/>
          </p:nvSpPr>
          <p:spPr>
            <a:xfrm>
              <a:off x="7101205" y="1748084"/>
              <a:ext cx="337936" cy="354867"/>
            </a:xfrm>
            <a:prstGeom prst="plus">
              <a:avLst>
                <a:gd name="adj" fmla="val 42129"/>
              </a:avLst>
            </a:prstGeom>
            <a:solidFill>
              <a:schemeClr val="accent6"/>
            </a:solidFill>
            <a:ln w="190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10045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5754" y="330551"/>
            <a:ext cx="11018317" cy="822388"/>
          </a:xfrm>
        </p:spPr>
        <p:txBody>
          <a:bodyPr>
            <a:noAutofit/>
          </a:bodyPr>
          <a:lstStyle/>
          <a:p>
            <a:r>
              <a:rPr lang="en-GB" sz="3200" cap="none" dirty="0">
                <a:solidFill>
                  <a:schemeClr val="accent1"/>
                </a:solidFill>
              </a:rPr>
              <a:t>Multi agency risk assessment conference (MARAC)</a:t>
            </a:r>
          </a:p>
        </p:txBody>
      </p:sp>
      <p:sp>
        <p:nvSpPr>
          <p:cNvPr id="5" name="Content Placeholder 4"/>
          <p:cNvSpPr>
            <a:spLocks noGrp="1"/>
          </p:cNvSpPr>
          <p:nvPr>
            <p:ph idx="1"/>
          </p:nvPr>
        </p:nvSpPr>
        <p:spPr>
          <a:xfrm>
            <a:off x="465754" y="1103997"/>
            <a:ext cx="11145675" cy="5224232"/>
          </a:xfrm>
          <a:noFill/>
        </p:spPr>
        <p:txBody>
          <a:bodyPr>
            <a:normAutofit fontScale="92500"/>
          </a:bodyPr>
          <a:lstStyle/>
          <a:p>
            <a:pPr>
              <a:spcAft>
                <a:spcPts val="600"/>
              </a:spcAft>
            </a:pPr>
            <a:r>
              <a:rPr lang="en-US" sz="2000" b="1" dirty="0">
                <a:solidFill>
                  <a:schemeClr val="accent1"/>
                </a:solidFill>
              </a:rPr>
              <a:t>Any high-risk victim must be referred </a:t>
            </a:r>
            <a:r>
              <a:rPr lang="en-US" sz="2000" dirty="0"/>
              <a:t>to the local Multi Agency Risk Assessment Conference (MARAC) &amp; IDVA service.</a:t>
            </a:r>
          </a:p>
          <a:p>
            <a:pPr lvl="1">
              <a:spcAft>
                <a:spcPts val="600"/>
              </a:spcAft>
            </a:pPr>
            <a:r>
              <a:rPr lang="en-US" sz="1800" dirty="0"/>
              <a:t>to safeguard victims who are at high risk of future DA;</a:t>
            </a:r>
          </a:p>
          <a:p>
            <a:pPr lvl="1">
              <a:spcAft>
                <a:spcPts val="600"/>
              </a:spcAft>
            </a:pPr>
            <a:r>
              <a:rPr lang="en-US" sz="1800" dirty="0"/>
              <a:t>to make links with other public protection arrangements in relation to children, people causing harm and vulnerable adults;</a:t>
            </a:r>
          </a:p>
          <a:p>
            <a:pPr lvl="1">
              <a:spcAft>
                <a:spcPts val="600"/>
              </a:spcAft>
            </a:pPr>
            <a:r>
              <a:rPr lang="en-US" sz="1800" dirty="0"/>
              <a:t>to safeguard agency staff;</a:t>
            </a:r>
          </a:p>
          <a:p>
            <a:pPr lvl="1">
              <a:spcAft>
                <a:spcPts val="600"/>
              </a:spcAft>
            </a:pPr>
            <a:r>
              <a:rPr lang="en-US" sz="1800" dirty="0"/>
              <a:t>to work towards addressing and managing the behaviour of the person causing harm (the perpetrator).</a:t>
            </a:r>
          </a:p>
          <a:p>
            <a:pPr>
              <a:spcAft>
                <a:spcPts val="600"/>
              </a:spcAft>
            </a:pPr>
            <a:r>
              <a:rPr lang="en-US" sz="2000" dirty="0"/>
              <a:t>At the heart of a MARAC is a working assumption that </a:t>
            </a:r>
            <a:r>
              <a:rPr lang="en-US" sz="2000" b="1" dirty="0">
                <a:solidFill>
                  <a:schemeClr val="accent1"/>
                </a:solidFill>
              </a:rPr>
              <a:t>no single agency or individual can see the complete picture </a:t>
            </a:r>
            <a:r>
              <a:rPr lang="en-US" sz="2000" dirty="0"/>
              <a:t>of the life of a person who is at risk but together will have insights that are crucial to their safety, as part of the coordinated community response to domestic abuse.</a:t>
            </a:r>
          </a:p>
          <a:p>
            <a:pPr>
              <a:spcAft>
                <a:spcPts val="600"/>
              </a:spcAft>
            </a:pPr>
            <a:r>
              <a:rPr lang="en-US" sz="2000" dirty="0"/>
              <a:t>Ensuring that the victim is supported throughout and their needs represented at the MARAC is crucial to </a:t>
            </a:r>
            <a:r>
              <a:rPr lang="en-US" sz="2000" b="1" dirty="0">
                <a:solidFill>
                  <a:schemeClr val="accent1"/>
                </a:solidFill>
              </a:rPr>
              <a:t>managing risk</a:t>
            </a:r>
            <a:r>
              <a:rPr lang="en-US" sz="2000" dirty="0">
                <a:solidFill>
                  <a:schemeClr val="accent1"/>
                </a:solidFill>
              </a:rPr>
              <a:t>, </a:t>
            </a:r>
            <a:r>
              <a:rPr lang="en-US" sz="2000" dirty="0"/>
              <a:t>improving and </a:t>
            </a:r>
            <a:r>
              <a:rPr lang="en-US" sz="2000" b="1" dirty="0">
                <a:solidFill>
                  <a:schemeClr val="accent1"/>
                </a:solidFill>
              </a:rPr>
              <a:t>maintaining safety</a:t>
            </a:r>
            <a:r>
              <a:rPr lang="en-US" sz="2000" dirty="0">
                <a:solidFill>
                  <a:schemeClr val="accent1"/>
                </a:solidFill>
              </a:rPr>
              <a:t>, </a:t>
            </a:r>
            <a:r>
              <a:rPr lang="en-US" sz="2000" dirty="0"/>
              <a:t>and </a:t>
            </a:r>
            <a:r>
              <a:rPr lang="en-US" sz="2000" b="1" dirty="0">
                <a:solidFill>
                  <a:schemeClr val="accent1"/>
                </a:solidFill>
              </a:rPr>
              <a:t>reducing repeat victimization. </a:t>
            </a:r>
          </a:p>
          <a:p>
            <a:pPr>
              <a:spcAft>
                <a:spcPts val="600"/>
              </a:spcAft>
            </a:pPr>
            <a:r>
              <a:rPr lang="en-US" sz="2000" dirty="0"/>
              <a:t>IDVA provide victim survivors with safety planning and specialist support across a range of issues including providing the </a:t>
            </a:r>
            <a:r>
              <a:rPr lang="en-US" sz="2000" b="1" dirty="0">
                <a:solidFill>
                  <a:schemeClr val="accent1"/>
                </a:solidFill>
              </a:rPr>
              <a:t>voice of the victim </a:t>
            </a:r>
            <a:r>
              <a:rPr lang="en-US" sz="2000" dirty="0"/>
              <a:t>at MARAC.</a:t>
            </a:r>
          </a:p>
          <a:p>
            <a:pPr>
              <a:spcAft>
                <a:spcPts val="600"/>
              </a:spcAft>
            </a:pPr>
            <a:endParaRPr lang="en-US" sz="2000" spc="300" dirty="0"/>
          </a:p>
          <a:p>
            <a:pPr>
              <a:spcAft>
                <a:spcPts val="600"/>
              </a:spcAft>
            </a:pPr>
            <a:endParaRPr lang="en-US" sz="2000" spc="300" dirty="0"/>
          </a:p>
          <a:p>
            <a:pPr>
              <a:spcAft>
                <a:spcPts val="600"/>
              </a:spcAft>
            </a:pPr>
            <a:endParaRPr lang="en-US" sz="2000" spc="300" dirty="0"/>
          </a:p>
          <a:p>
            <a:pPr>
              <a:spcAft>
                <a:spcPts val="600"/>
              </a:spcAft>
            </a:pPr>
            <a:endParaRPr lang="en-US" sz="2000" spc="300" dirty="0"/>
          </a:p>
          <a:p>
            <a:pPr lvl="1">
              <a:spcAft>
                <a:spcPts val="600"/>
              </a:spcAft>
            </a:pPr>
            <a:endParaRPr lang="en-US" sz="1800" spc="300" dirty="0"/>
          </a:p>
        </p:txBody>
      </p:sp>
    </p:spTree>
    <p:extLst>
      <p:ext uri="{BB962C8B-B14F-4D97-AF65-F5344CB8AC3E}">
        <p14:creationId xmlns:p14="http://schemas.microsoft.com/office/powerpoint/2010/main" val="291047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35BB72-55F4-3DAA-0A46-1D008E8A1EDE}"/>
              </a:ext>
            </a:extLst>
          </p:cNvPr>
          <p:cNvSpPr txBox="1">
            <a:spLocks/>
          </p:cNvSpPr>
          <p:nvPr/>
        </p:nvSpPr>
        <p:spPr>
          <a:xfrm>
            <a:off x="319314" y="324987"/>
            <a:ext cx="11677068" cy="5771014"/>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600" b="1" dirty="0"/>
              <a:t>National 24h Domestic Abuse Helpline: 0808 2000 247 (live chat available)</a:t>
            </a:r>
          </a:p>
          <a:p>
            <a:pPr marL="0" indent="0">
              <a:lnSpc>
                <a:spcPct val="100000"/>
              </a:lnSpc>
              <a:spcBef>
                <a:spcPts val="600"/>
              </a:spcBef>
              <a:buFont typeface="Arial" panose="020B0604020202020204" pitchFamily="34" charset="0"/>
              <a:buNone/>
            </a:pPr>
            <a:r>
              <a:rPr lang="en-GB" sz="1600" b="1" dirty="0"/>
              <a:t>Men’s Advice line: 0808 801 0327 (web chat available)</a:t>
            </a:r>
          </a:p>
          <a:p>
            <a:pPr marL="0" indent="0">
              <a:lnSpc>
                <a:spcPct val="100000"/>
              </a:lnSpc>
              <a:spcBef>
                <a:spcPts val="600"/>
              </a:spcBef>
              <a:buFont typeface="Arial" panose="020B0604020202020204" pitchFamily="34" charset="0"/>
              <a:buNone/>
            </a:pPr>
            <a:r>
              <a:rPr lang="en-GB" sz="1600" b="1" dirty="0"/>
              <a:t>LGBTQ+ DV Helpline: 0300 999 5428 (live chat available)</a:t>
            </a:r>
          </a:p>
          <a:p>
            <a:pPr marL="0" indent="0">
              <a:lnSpc>
                <a:spcPct val="100000"/>
              </a:lnSpc>
              <a:spcBef>
                <a:spcPts val="600"/>
              </a:spcBef>
              <a:buFont typeface="Arial" panose="020B0604020202020204" pitchFamily="34" charset="0"/>
              <a:buNone/>
            </a:pPr>
            <a:r>
              <a:rPr lang="en-GB" sz="1600" b="1" dirty="0"/>
              <a:t>Honour Based Abuse Helpline: 0800 5999 247 </a:t>
            </a:r>
          </a:p>
          <a:p>
            <a:pPr marL="0" indent="0">
              <a:lnSpc>
                <a:spcPct val="100000"/>
              </a:lnSpc>
              <a:spcBef>
                <a:spcPts val="600"/>
              </a:spcBef>
              <a:buFont typeface="Arial" panose="020B0604020202020204" pitchFamily="34" charset="0"/>
              <a:buNone/>
            </a:pPr>
            <a:r>
              <a:rPr lang="en-GB" sz="1600" b="1" dirty="0"/>
              <a:t>National Stalking Helpline: 0808 802 0300 </a:t>
            </a:r>
          </a:p>
          <a:p>
            <a:pPr marL="0" indent="0">
              <a:lnSpc>
                <a:spcPct val="100000"/>
              </a:lnSpc>
              <a:spcBef>
                <a:spcPts val="600"/>
              </a:spcBef>
              <a:buFont typeface="Arial" panose="020B0604020202020204" pitchFamily="34" charset="0"/>
              <a:buNone/>
            </a:pPr>
            <a:r>
              <a:rPr lang="en-GB" sz="1600" b="1" dirty="0"/>
              <a:t>Revenge Porn Helpline: 0345 6000 459 </a:t>
            </a:r>
          </a:p>
          <a:p>
            <a:pPr marL="0" indent="0">
              <a:lnSpc>
                <a:spcPct val="100000"/>
              </a:lnSpc>
              <a:spcBef>
                <a:spcPts val="600"/>
              </a:spcBef>
              <a:buFont typeface="Arial" panose="020B0604020202020204" pitchFamily="34" charset="0"/>
              <a:buNone/>
            </a:pPr>
            <a:r>
              <a:rPr lang="en-GB" sz="1600" b="1" dirty="0"/>
              <a:t>Respect phone-line: 0808 802 4040 (for those who want to change their behaviour)</a:t>
            </a:r>
          </a:p>
          <a:p>
            <a:pPr marL="0" indent="0">
              <a:lnSpc>
                <a:spcPct val="100000"/>
              </a:lnSpc>
              <a:spcBef>
                <a:spcPts val="600"/>
              </a:spcBef>
              <a:buFont typeface="Arial" panose="020B0604020202020204" pitchFamily="34" charset="0"/>
              <a:buNone/>
            </a:pPr>
            <a:r>
              <a:rPr lang="en-GB" sz="1600" b="1" dirty="0"/>
              <a:t>Child line: 0800 1111 (provides night chat service)</a:t>
            </a:r>
          </a:p>
          <a:p>
            <a:pPr marL="0" indent="0">
              <a:lnSpc>
                <a:spcPct val="100000"/>
              </a:lnSpc>
              <a:spcBef>
                <a:spcPts val="600"/>
              </a:spcBef>
              <a:buFont typeface="Arial" panose="020B0604020202020204" pitchFamily="34" charset="0"/>
              <a:buNone/>
            </a:pPr>
            <a:r>
              <a:rPr lang="en-GB" sz="1600" b="1" dirty="0"/>
              <a:t>Victim Support 24hr Support Line: 0808 16 89 111 (offers live chat service)</a:t>
            </a:r>
          </a:p>
          <a:p>
            <a:pPr marL="0" indent="0">
              <a:lnSpc>
                <a:spcPct val="100000"/>
              </a:lnSpc>
              <a:spcBef>
                <a:spcPts val="600"/>
              </a:spcBef>
              <a:buFont typeface="Arial" panose="020B0604020202020204" pitchFamily="34" charset="0"/>
              <a:buNone/>
            </a:pPr>
            <a:r>
              <a:rPr lang="en-GB" sz="1600" dirty="0"/>
              <a:t>Police non-emergency: 101 if you don’t want to talk, you can report </a:t>
            </a:r>
            <a:r>
              <a:rPr lang="en-GB" sz="1600" b="1" dirty="0">
                <a:hlinkClick r:id="rId3">
                  <a:extLst>
                    <a:ext uri="{A12FA001-AC4F-418D-AE19-62706E023703}">
                      <ahyp:hlinkClr xmlns:ahyp="http://schemas.microsoft.com/office/drawing/2018/hyperlinkcolor" val="tx"/>
                    </a:ext>
                  </a:extLst>
                </a:hlinkClick>
              </a:rPr>
              <a:t>online at Bedfordshire Police</a:t>
            </a:r>
            <a:endParaRPr lang="en-GB" sz="1600" b="1" dirty="0"/>
          </a:p>
          <a:p>
            <a:pPr marL="0" indent="0">
              <a:lnSpc>
                <a:spcPct val="100000"/>
              </a:lnSpc>
              <a:spcBef>
                <a:spcPts val="600"/>
              </a:spcBef>
              <a:buFont typeface="Arial" panose="020B0604020202020204" pitchFamily="34" charset="0"/>
              <a:buNone/>
            </a:pPr>
            <a:r>
              <a:rPr lang="en-GB" sz="1600" b="1" dirty="0"/>
              <a:t>________________________</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4">
                  <a:extLst>
                    <a:ext uri="{A12FA001-AC4F-418D-AE19-62706E023703}">
                      <ahyp:hlinkClr xmlns:ahyp="http://schemas.microsoft.com/office/drawing/2018/hyperlinkcolor" val="tx"/>
                    </a:ext>
                  </a:extLst>
                </a:hlinkClick>
              </a:rPr>
              <a:t>Bedfordshire Victim Care Service</a:t>
            </a:r>
            <a:r>
              <a:rPr lang="en-GB" sz="1600" b="1" dirty="0"/>
              <a:t>: </a:t>
            </a:r>
            <a:r>
              <a:rPr lang="en-GB" sz="1600" dirty="0"/>
              <a:t>0800 028 2887 provides support for any victim of crime, including domestic abuse and can carry out a risk assessment and help someone explore their options.</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5">
                  <a:extLst>
                    <a:ext uri="{A12FA001-AC4F-418D-AE19-62706E023703}">
                      <ahyp:hlinkClr xmlns:ahyp="http://schemas.microsoft.com/office/drawing/2018/hyperlinkcolor" val="tx"/>
                    </a:ext>
                  </a:extLst>
                </a:hlinkClick>
              </a:rPr>
              <a:t>The Ebonista Project</a:t>
            </a:r>
            <a:r>
              <a:rPr lang="en-GB" sz="1600" b="1" dirty="0">
                <a:solidFill>
                  <a:schemeClr val="accent1"/>
                </a:solidFill>
              </a:rPr>
              <a:t>:</a:t>
            </a:r>
            <a:r>
              <a:rPr lang="en-GB" sz="1600" dirty="0"/>
              <a:t> 07306 088816 (support for female survivors of abuse, and men wanting to change behaviours)</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6">
                  <a:extLst>
                    <a:ext uri="{A12FA001-AC4F-418D-AE19-62706E023703}">
                      <ahyp:hlinkClr xmlns:ahyp="http://schemas.microsoft.com/office/drawing/2018/hyperlinkcolor" val="tx"/>
                    </a:ext>
                  </a:extLst>
                </a:hlinkClick>
              </a:rPr>
              <a:t>Luton All Women’s Centre</a:t>
            </a:r>
            <a:r>
              <a:rPr lang="en-GB" sz="1600" b="1" dirty="0"/>
              <a:t>: </a:t>
            </a:r>
            <a:r>
              <a:rPr lang="en-GB" sz="1600" dirty="0"/>
              <a:t>01582 416783 (provides women with a range of support and programmes)</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7">
                  <a:extLst>
                    <a:ext uri="{A12FA001-AC4F-418D-AE19-62706E023703}">
                      <ahyp:hlinkClr xmlns:ahyp="http://schemas.microsoft.com/office/drawing/2018/hyperlinkcolor" val="tx"/>
                    </a:ext>
                  </a:extLst>
                </a:hlinkClick>
              </a:rPr>
              <a:t>Stepping Stones Luton</a:t>
            </a:r>
            <a:r>
              <a:rPr lang="en-GB" sz="1600" b="1" dirty="0">
                <a:solidFill>
                  <a:schemeClr val="accent1"/>
                </a:solidFill>
              </a:rPr>
              <a:t>:</a:t>
            </a:r>
            <a:r>
              <a:rPr lang="en-GB" sz="1600" b="1" dirty="0"/>
              <a:t> </a:t>
            </a:r>
            <a:r>
              <a:rPr lang="en-GB" sz="1600" dirty="0"/>
              <a:t>01582 457114 (provides women with a range of support and programmes)</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8">
                  <a:extLst>
                    <a:ext uri="{A12FA001-AC4F-418D-AE19-62706E023703}">
                      <ahyp:hlinkClr xmlns:ahyp="http://schemas.microsoft.com/office/drawing/2018/hyperlinkcolor" val="tx"/>
                    </a:ext>
                  </a:extLst>
                </a:hlinkClick>
              </a:rPr>
              <a:t>Women’s Aid in Luton</a:t>
            </a:r>
            <a:r>
              <a:rPr lang="en-GB" sz="1600" b="1" dirty="0">
                <a:solidFill>
                  <a:schemeClr val="accent1"/>
                </a:solidFill>
              </a:rPr>
              <a:t>:</a:t>
            </a:r>
            <a:r>
              <a:rPr lang="en-GB" sz="1600" dirty="0"/>
              <a:t> 01582 391856 (support for women &amp; children who have experienced domestic abuse)</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9">
                  <a:extLst>
                    <a:ext uri="{A12FA001-AC4F-418D-AE19-62706E023703}">
                      <ahyp:hlinkClr xmlns:ahyp="http://schemas.microsoft.com/office/drawing/2018/hyperlinkcolor" val="tx"/>
                    </a:ext>
                  </a:extLst>
                </a:hlinkClick>
              </a:rPr>
              <a:t>Embrace KIDVA</a:t>
            </a:r>
            <a:r>
              <a:rPr lang="en-GB" sz="1600" b="1" dirty="0">
                <a:solidFill>
                  <a:schemeClr val="accent1"/>
                </a:solidFill>
              </a:rPr>
              <a:t>:</a:t>
            </a:r>
            <a:r>
              <a:rPr lang="en-GB" sz="1600" b="1" dirty="0"/>
              <a:t> </a:t>
            </a:r>
            <a:r>
              <a:rPr lang="en-GB" sz="1600" dirty="0"/>
              <a:t>service works with children at high-risk of harm from domestic abuse.</a:t>
            </a: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10">
                  <a:extLst>
                    <a:ext uri="{A12FA001-AC4F-418D-AE19-62706E023703}">
                      <ahyp:hlinkClr xmlns:ahyp="http://schemas.microsoft.com/office/drawing/2018/hyperlinkcolor" val="tx"/>
                    </a:ext>
                  </a:extLst>
                </a:hlinkClick>
              </a:rPr>
              <a:t>ECP IDVA and Therapeutic Service</a:t>
            </a:r>
            <a:r>
              <a:rPr lang="en-GB" sz="1600" b="1" dirty="0">
                <a:solidFill>
                  <a:schemeClr val="accent1"/>
                </a:solidFill>
              </a:rPr>
              <a:t>:</a:t>
            </a:r>
            <a:r>
              <a:rPr lang="en-GB" sz="1600" b="1" dirty="0"/>
              <a:t> </a:t>
            </a:r>
            <a:r>
              <a:rPr lang="en-GB" sz="1600" dirty="0"/>
              <a:t>0300 131 7154 a standard to medium risk service which offers free and confidential support for children &amp; adults living in Bedfordshire experiencing domestic abuse.</a:t>
            </a:r>
            <a:endParaRPr lang="en-GB" sz="1600" dirty="0">
              <a:hlinkClick r:id="rId11">
                <a:extLst>
                  <a:ext uri="{A12FA001-AC4F-418D-AE19-62706E023703}">
                    <ahyp:hlinkClr xmlns:ahyp="http://schemas.microsoft.com/office/drawing/2018/hyperlinkcolor" val="tx"/>
                  </a:ext>
                </a:extLst>
              </a:hlinkClick>
            </a:endParaRPr>
          </a:p>
          <a:p>
            <a:pPr marL="0" indent="0">
              <a:lnSpc>
                <a:spcPct val="100000"/>
              </a:lnSpc>
              <a:spcBef>
                <a:spcPts val="0"/>
              </a:spcBef>
              <a:spcAft>
                <a:spcPts val="600"/>
              </a:spcAft>
              <a:buFont typeface="Arial" panose="020B0604020202020204" pitchFamily="34" charset="0"/>
              <a:buNone/>
            </a:pPr>
            <a:r>
              <a:rPr lang="en-GB" sz="1600" b="1" dirty="0">
                <a:solidFill>
                  <a:schemeClr val="accent1"/>
                </a:solidFill>
                <a:hlinkClick r:id="rId11">
                  <a:extLst>
                    <a:ext uri="{A12FA001-AC4F-418D-AE19-62706E023703}">
                      <ahyp:hlinkClr xmlns:ahyp="http://schemas.microsoft.com/office/drawing/2018/hyperlinkcolor" val="tx"/>
                    </a:ext>
                  </a:extLst>
                </a:hlinkClick>
              </a:rPr>
              <a:t>Chrysalis Centre</a:t>
            </a:r>
            <a:r>
              <a:rPr lang="en-GB" sz="1600" dirty="0"/>
              <a:t>: provides support for those wanting to change their behaviours.</a:t>
            </a:r>
          </a:p>
        </p:txBody>
      </p:sp>
      <p:sp>
        <p:nvSpPr>
          <p:cNvPr id="5" name="Title 3">
            <a:extLst>
              <a:ext uri="{FF2B5EF4-FFF2-40B4-BE49-F238E27FC236}">
                <a16:creationId xmlns:a16="http://schemas.microsoft.com/office/drawing/2014/main" id="{1D42FEF3-A68F-F9A0-29A7-D662848BF8BF}"/>
              </a:ext>
            </a:extLst>
          </p:cNvPr>
          <p:cNvSpPr txBox="1">
            <a:spLocks/>
          </p:cNvSpPr>
          <p:nvPr/>
        </p:nvSpPr>
        <p:spPr>
          <a:xfrm>
            <a:off x="9151166" y="324986"/>
            <a:ext cx="2597426" cy="2605087"/>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11069"/>
                </a:solidFill>
                <a:latin typeface="Ubuntu" panose="020B0504030602030204" pitchFamily="34" charset="0"/>
                <a:ea typeface="+mj-ea"/>
                <a:cs typeface="+mj-cs"/>
              </a:defRPr>
            </a:lvl1pPr>
          </a:lstStyle>
          <a:p>
            <a:r>
              <a:rPr lang="en-GB" dirty="0">
                <a:solidFill>
                  <a:schemeClr val="accent1"/>
                </a:solidFill>
              </a:rPr>
              <a:t>Local &amp; national support</a:t>
            </a:r>
          </a:p>
        </p:txBody>
      </p:sp>
    </p:spTree>
    <p:extLst>
      <p:ext uri="{BB962C8B-B14F-4D97-AF65-F5344CB8AC3E}">
        <p14:creationId xmlns:p14="http://schemas.microsoft.com/office/powerpoint/2010/main" val="161748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238004"/>
            <a:ext cx="11379200" cy="676767"/>
          </a:xfrm>
        </p:spPr>
        <p:txBody>
          <a:bodyPr>
            <a:noAutofit/>
          </a:bodyPr>
          <a:lstStyle/>
          <a:p>
            <a:r>
              <a:rPr lang="en-GB" sz="4000" dirty="0">
                <a:solidFill>
                  <a:schemeClr val="accent1"/>
                </a:solidFill>
              </a:rPr>
              <a:t>Myths &amp; Misconceptions…</a:t>
            </a:r>
          </a:p>
        </p:txBody>
      </p:sp>
      <p:sp>
        <p:nvSpPr>
          <p:cNvPr id="2" name="Content Placeholder 1"/>
          <p:cNvSpPr>
            <a:spLocks noGrp="1"/>
          </p:cNvSpPr>
          <p:nvPr>
            <p:ph idx="1"/>
          </p:nvPr>
        </p:nvSpPr>
        <p:spPr>
          <a:xfrm>
            <a:off x="317500" y="914771"/>
            <a:ext cx="11557000" cy="5028457"/>
          </a:xfrm>
          <a:noFill/>
        </p:spPr>
        <p:txBody>
          <a:bodyPr numCol="2">
            <a:noAutofit/>
          </a:bodyPr>
          <a:lstStyle/>
          <a:p>
            <a:r>
              <a:rPr lang="en-US" sz="1800" dirty="0"/>
              <a:t>The victim and perpetrator don’t have to be </a:t>
            </a:r>
            <a:r>
              <a:rPr lang="en-US" sz="1800" b="1" dirty="0"/>
              <a:t>living together</a:t>
            </a:r>
            <a:r>
              <a:rPr lang="en-US" sz="1800" dirty="0"/>
              <a:t> for it to be considered DA. </a:t>
            </a:r>
          </a:p>
          <a:p>
            <a:r>
              <a:rPr lang="en-US" sz="1800" b="1" dirty="0"/>
              <a:t>Children &amp; Young People </a:t>
            </a:r>
            <a:r>
              <a:rPr lang="en-US" sz="1800" dirty="0"/>
              <a:t>living in an abusive household are victim survivors too, not ‘just’ witnesses…</a:t>
            </a:r>
          </a:p>
          <a:p>
            <a:r>
              <a:rPr lang="en-US" sz="1800" b="1" dirty="0"/>
              <a:t>Post separation abuse</a:t>
            </a:r>
            <a:r>
              <a:rPr lang="en-US" sz="1800" dirty="0"/>
              <a:t> is a form of coercive control.</a:t>
            </a:r>
          </a:p>
          <a:p>
            <a:r>
              <a:rPr lang="en-US" sz="1800" dirty="0"/>
              <a:t>I</a:t>
            </a:r>
            <a:r>
              <a:rPr lang="en-GB" sz="1800" dirty="0"/>
              <a:t>t usually happens in private or in the home, but it can </a:t>
            </a:r>
            <a:r>
              <a:rPr lang="en-GB" sz="1800" b="1" dirty="0"/>
              <a:t>happen anywhere</a:t>
            </a:r>
            <a:r>
              <a:rPr lang="en-GB" sz="1800" dirty="0"/>
              <a:t>.</a:t>
            </a:r>
          </a:p>
          <a:p>
            <a:r>
              <a:rPr lang="en-GB" sz="1800" dirty="0"/>
              <a:t>It can be very difficult to </a:t>
            </a:r>
            <a:r>
              <a:rPr lang="en-GB" sz="1800" b="1" dirty="0"/>
              <a:t>recognise or talk </a:t>
            </a:r>
            <a:r>
              <a:rPr lang="en-GB" sz="1800" dirty="0"/>
              <a:t>about.</a:t>
            </a:r>
          </a:p>
          <a:p>
            <a:r>
              <a:rPr lang="en-GB" sz="1800" b="1" dirty="0"/>
              <a:t>Non-physical abuse is as harmful </a:t>
            </a:r>
            <a:r>
              <a:rPr lang="en-GB" sz="1800" dirty="0"/>
              <a:t>as physical violence and abuse. </a:t>
            </a:r>
          </a:p>
          <a:p>
            <a:r>
              <a:rPr lang="en-GB" sz="1800" b="1" dirty="0"/>
              <a:t>Anyone can be a victim </a:t>
            </a:r>
            <a:r>
              <a:rPr lang="en-GB" sz="1800" dirty="0"/>
              <a:t>of domestic abuse, everyone can become vulnerable at different stages of their lives or their relationships.</a:t>
            </a:r>
          </a:p>
          <a:p>
            <a:r>
              <a:rPr lang="en-GB" sz="1800" dirty="0"/>
              <a:t>There is </a:t>
            </a:r>
            <a:r>
              <a:rPr lang="en-GB" sz="1800" b="1" dirty="0"/>
              <a:t>no safe way to choke </a:t>
            </a:r>
            <a:r>
              <a:rPr lang="en-GB" sz="1800" dirty="0"/>
              <a:t>someone (Non-Fatal Strangulation is an offence).</a:t>
            </a:r>
          </a:p>
          <a:p>
            <a:r>
              <a:rPr lang="en-GB" sz="1800" dirty="0"/>
              <a:t>Men are </a:t>
            </a:r>
            <a:r>
              <a:rPr lang="en-GB" sz="1800" b="1" dirty="0"/>
              <a:t>not immune </a:t>
            </a:r>
            <a:r>
              <a:rPr lang="en-GB" sz="1800" dirty="0"/>
              <a:t>to domestic abuse.</a:t>
            </a:r>
          </a:p>
          <a:p>
            <a:r>
              <a:rPr lang="en-GB" sz="1800" dirty="0"/>
              <a:t>There are many </a:t>
            </a:r>
            <a:r>
              <a:rPr lang="en-GB" sz="1800" b="1" dirty="0"/>
              <a:t>barriers </a:t>
            </a:r>
            <a:r>
              <a:rPr lang="en-GB" sz="1800" dirty="0"/>
              <a:t>to disclosure. Some are barriers that we have put in place.</a:t>
            </a:r>
          </a:p>
          <a:p>
            <a:r>
              <a:rPr lang="en-GB" sz="1800" dirty="0"/>
              <a:t>The perpetrator is the only one who can </a:t>
            </a:r>
            <a:r>
              <a:rPr lang="en-GB" sz="1800" b="1" dirty="0"/>
              <a:t>stop the abuse, </a:t>
            </a:r>
            <a:r>
              <a:rPr lang="en-GB" sz="1800" dirty="0"/>
              <a:t>though</a:t>
            </a:r>
            <a:r>
              <a:rPr lang="en-GB" sz="1800" b="1" dirty="0"/>
              <a:t> </a:t>
            </a:r>
            <a:r>
              <a:rPr lang="en-GB" sz="1800" dirty="0"/>
              <a:t>the survivor can get support to end the relationship.</a:t>
            </a:r>
          </a:p>
          <a:p>
            <a:r>
              <a:rPr lang="en-GB" sz="1800" dirty="0"/>
              <a:t>A survivor should never leave or threaten to leave without </a:t>
            </a:r>
            <a:r>
              <a:rPr lang="en-GB" sz="1800" b="1" dirty="0"/>
              <a:t>getting some advice to do that safely.</a:t>
            </a:r>
          </a:p>
          <a:p>
            <a:r>
              <a:rPr lang="en-GB" sz="1800" dirty="0"/>
              <a:t>The survivor/victim is </a:t>
            </a:r>
            <a:r>
              <a:rPr lang="en-GB" sz="1800" b="1" dirty="0"/>
              <a:t>NOT to blame for the abuse</a:t>
            </a:r>
            <a:r>
              <a:rPr lang="en-GB" sz="1800" dirty="0"/>
              <a:t>.</a:t>
            </a:r>
          </a:p>
          <a:p>
            <a:r>
              <a:rPr lang="en-GB" sz="1800" dirty="0"/>
              <a:t>A protective order does </a:t>
            </a:r>
            <a:r>
              <a:rPr lang="en-GB" sz="1800" b="1" dirty="0"/>
              <a:t>not necessarily prevent </a:t>
            </a:r>
            <a:r>
              <a:rPr lang="en-GB" sz="1800" dirty="0"/>
              <a:t>further abuse…neither does Police bail.</a:t>
            </a:r>
          </a:p>
          <a:p>
            <a:r>
              <a:rPr lang="en-GB" sz="1800" b="1" dirty="0"/>
              <a:t>Domestic abuse is everyone’s business</a:t>
            </a:r>
            <a:r>
              <a:rPr lang="en-GB" sz="1800" dirty="0"/>
              <a:t>…it’s not just a family matter.</a:t>
            </a:r>
          </a:p>
          <a:p>
            <a:r>
              <a:rPr lang="en-GB" sz="1800" dirty="0"/>
              <a:t>You can and do make a difference. </a:t>
            </a:r>
            <a:r>
              <a:rPr lang="en-GB" sz="1800" b="1" dirty="0"/>
              <a:t>Keep going.</a:t>
            </a:r>
          </a:p>
          <a:p>
            <a:r>
              <a:rPr lang="en-GB" sz="1800" b="1" dirty="0"/>
              <a:t>It’s never too early to safety plan! </a:t>
            </a:r>
            <a:r>
              <a:rPr lang="en-GB" sz="1800" b="1" dirty="0">
                <a:sym typeface="Wingdings" panose="05000000000000000000" pitchFamily="2" charset="2"/>
              </a:rPr>
              <a:t></a:t>
            </a:r>
            <a:endParaRPr lang="en-GB" sz="1800" b="1" dirty="0"/>
          </a:p>
        </p:txBody>
      </p:sp>
    </p:spTree>
    <p:extLst>
      <p:ext uri="{BB962C8B-B14F-4D97-AF65-F5344CB8AC3E}">
        <p14:creationId xmlns:p14="http://schemas.microsoft.com/office/powerpoint/2010/main" val="2966583277"/>
      </p:ext>
    </p:extLst>
  </p:cSld>
  <p:clrMapOvr>
    <a:masterClrMapping/>
  </p:clrMapOvr>
  <mc:AlternateContent xmlns:mc="http://schemas.openxmlformats.org/markup-compatibility/2006" xmlns:p14="http://schemas.microsoft.com/office/powerpoint/2010/main">
    <mc:Choice Requires="p14">
      <p:transition spd="slow" p14:dur="2000" advTm="119724"/>
    </mc:Choice>
    <mc:Fallback xmlns="">
      <p:transition spd="slow" advTm="119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938F-CA9B-0BD0-FF11-441DB86BB761}"/>
              </a:ext>
            </a:extLst>
          </p:cNvPr>
          <p:cNvSpPr>
            <a:spLocks noGrp="1"/>
          </p:cNvSpPr>
          <p:nvPr>
            <p:ph type="title"/>
          </p:nvPr>
        </p:nvSpPr>
        <p:spPr/>
        <p:txBody>
          <a:bodyPr/>
          <a:lstStyle/>
          <a:p>
            <a:r>
              <a:rPr lang="en-GB" dirty="0"/>
              <a:t>What is this session about?</a:t>
            </a:r>
          </a:p>
        </p:txBody>
      </p:sp>
      <p:sp>
        <p:nvSpPr>
          <p:cNvPr id="4" name="Content Placeholder 1">
            <a:extLst>
              <a:ext uri="{FF2B5EF4-FFF2-40B4-BE49-F238E27FC236}">
                <a16:creationId xmlns:a16="http://schemas.microsoft.com/office/drawing/2014/main" id="{B29C8522-CE8D-C035-E042-7AB94BF5D6DB}"/>
              </a:ext>
            </a:extLst>
          </p:cNvPr>
          <p:cNvSpPr>
            <a:spLocks noGrp="1"/>
          </p:cNvSpPr>
          <p:nvPr>
            <p:ph idx="1"/>
          </p:nvPr>
        </p:nvSpPr>
        <p:spPr>
          <a:xfrm>
            <a:off x="838200" y="1494971"/>
            <a:ext cx="10515600" cy="4339772"/>
          </a:xfrm>
          <a:noFill/>
        </p:spPr>
        <p:txBody>
          <a:bodyPr>
            <a:noAutofit/>
          </a:bodyPr>
          <a:lstStyle/>
          <a:p>
            <a:r>
              <a:rPr lang="en-US" sz="2800" dirty="0"/>
              <a:t>We will be </a:t>
            </a:r>
            <a:r>
              <a:rPr lang="en-US" dirty="0"/>
              <a:t>taking a quick look </a:t>
            </a:r>
            <a:r>
              <a:rPr lang="en-US" sz="2800" dirty="0"/>
              <a:t>at some of the tools </a:t>
            </a:r>
            <a:r>
              <a:rPr lang="en-US" sz="2800" b="1" dirty="0"/>
              <a:t>to help safeguarding professionals respond appropriately to individuals (adults and children) affected by domestic abuse and coercive control.</a:t>
            </a:r>
          </a:p>
          <a:p>
            <a:r>
              <a:rPr lang="en-US" dirty="0"/>
              <a:t>The session highlights the </a:t>
            </a:r>
            <a:r>
              <a:rPr lang="en-US" b="1" dirty="0"/>
              <a:t>importance of </a:t>
            </a:r>
            <a:r>
              <a:rPr lang="en-US" sz="2800" b="1" dirty="0"/>
              <a:t>Safety Planning</a:t>
            </a:r>
            <a:r>
              <a:rPr lang="en-US" b="1" dirty="0"/>
              <a:t>.</a:t>
            </a:r>
          </a:p>
          <a:p>
            <a:r>
              <a:rPr lang="en-US" dirty="0"/>
              <a:t>We will be sharing advice and resources to </a:t>
            </a:r>
            <a:r>
              <a:rPr lang="en-US" b="1" dirty="0"/>
              <a:t>help increase your confidence in your everyday practice.</a:t>
            </a:r>
          </a:p>
          <a:p>
            <a:r>
              <a:rPr lang="en-US" sz="2800" dirty="0"/>
              <a:t>This includes the DA Referral Pathway, MARAC/IDVA and  </a:t>
            </a:r>
            <a:r>
              <a:rPr lang="en-US" sz="2800" b="1" dirty="0"/>
              <a:t>signposting to national and local resources.</a:t>
            </a:r>
          </a:p>
        </p:txBody>
      </p:sp>
    </p:spTree>
    <p:extLst>
      <p:ext uri="{BB962C8B-B14F-4D97-AF65-F5344CB8AC3E}">
        <p14:creationId xmlns:p14="http://schemas.microsoft.com/office/powerpoint/2010/main" val="353345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A11746-0BEE-D4CB-446E-F6DF28D77878}"/>
              </a:ext>
            </a:extLst>
          </p:cNvPr>
          <p:cNvSpPr>
            <a:spLocks noGrp="1"/>
          </p:cNvSpPr>
          <p:nvPr>
            <p:ph type="title"/>
          </p:nvPr>
        </p:nvSpPr>
        <p:spPr/>
        <p:txBody>
          <a:bodyPr/>
          <a:lstStyle/>
          <a:p>
            <a:pPr algn="ctr"/>
            <a:r>
              <a:rPr lang="en-GB" dirty="0"/>
              <a:t>Thank you for listening.</a:t>
            </a:r>
          </a:p>
        </p:txBody>
      </p:sp>
      <p:sp>
        <p:nvSpPr>
          <p:cNvPr id="9" name="Text Placeholder 8">
            <a:extLst>
              <a:ext uri="{FF2B5EF4-FFF2-40B4-BE49-F238E27FC236}">
                <a16:creationId xmlns:a16="http://schemas.microsoft.com/office/drawing/2014/main" id="{98BF9436-8D80-0D43-41E1-17EA49517315}"/>
              </a:ext>
            </a:extLst>
          </p:cNvPr>
          <p:cNvSpPr>
            <a:spLocks noGrp="1"/>
          </p:cNvSpPr>
          <p:nvPr>
            <p:ph type="body" idx="1"/>
          </p:nvPr>
        </p:nvSpPr>
        <p:spPr>
          <a:xfrm>
            <a:off x="831850" y="4279392"/>
            <a:ext cx="10515600" cy="1174352"/>
          </a:xfrm>
        </p:spPr>
        <p:txBody>
          <a:bodyPr/>
          <a:lstStyle/>
          <a:p>
            <a:pPr algn="ctr"/>
            <a:r>
              <a:rPr lang="en-GB" dirty="0"/>
              <a:t>Got a question? Please get in touch: </a:t>
            </a:r>
            <a:r>
              <a:rPr lang="en-GB" dirty="0">
                <a:hlinkClick r:id="rId2"/>
              </a:rPr>
              <a:t>jenny.bull@luton.gov.uk</a:t>
            </a:r>
            <a:endParaRPr lang="en-GB" dirty="0"/>
          </a:p>
          <a:p>
            <a:pPr algn="ctr"/>
            <a:endParaRPr lang="en-GB" dirty="0"/>
          </a:p>
        </p:txBody>
      </p:sp>
    </p:spTree>
    <p:extLst>
      <p:ext uri="{BB962C8B-B14F-4D97-AF65-F5344CB8AC3E}">
        <p14:creationId xmlns:p14="http://schemas.microsoft.com/office/powerpoint/2010/main" val="322566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468" y="718103"/>
            <a:ext cx="7445608" cy="4955583"/>
          </a:xfrm>
          <a:noFill/>
        </p:spPr>
        <p:txBody>
          <a:bodyPr>
            <a:normAutofit/>
          </a:bodyPr>
          <a:lstStyle/>
          <a:p>
            <a:r>
              <a:rPr lang="en-GB" dirty="0"/>
              <a:t>You will </a:t>
            </a:r>
            <a:r>
              <a:rPr lang="en-GB" b="1" dirty="0">
                <a:solidFill>
                  <a:schemeClr val="accent1"/>
                </a:solidFill>
              </a:rPr>
              <a:t>all know </a:t>
            </a:r>
            <a:r>
              <a:rPr lang="en-GB" dirty="0"/>
              <a:t>someone close to you that is or has been affected.</a:t>
            </a:r>
          </a:p>
          <a:p>
            <a:r>
              <a:rPr lang="en-GB" dirty="0"/>
              <a:t>There are likely to be victims, survivors and perpetrators at this event.</a:t>
            </a:r>
          </a:p>
          <a:p>
            <a:r>
              <a:rPr lang="en-GB" dirty="0"/>
              <a:t>If you need a moment at any stage, then please feel free to absent yourself.</a:t>
            </a:r>
          </a:p>
          <a:p>
            <a:r>
              <a:rPr lang="en-GB" dirty="0"/>
              <a:t>If any of you are experiencing DA, please consider telling someone and </a:t>
            </a:r>
            <a:r>
              <a:rPr lang="en-GB" b="1" dirty="0">
                <a:solidFill>
                  <a:schemeClr val="accent1"/>
                </a:solidFill>
              </a:rPr>
              <a:t>getting help </a:t>
            </a:r>
            <a:r>
              <a:rPr lang="en-GB" dirty="0"/>
              <a:t>if you haven’t already done so.</a:t>
            </a:r>
          </a:p>
          <a:p>
            <a:r>
              <a:rPr lang="en-GB" dirty="0"/>
              <a:t>Please try to give yourself a break following this event. Self-care is important!</a:t>
            </a:r>
            <a:endParaRPr lang="en-GB" sz="3200" dirty="0"/>
          </a:p>
          <a:p>
            <a:endParaRPr lang="en-GB" dirty="0"/>
          </a:p>
          <a:p>
            <a:pPr marL="0" indent="0">
              <a:buNone/>
            </a:pPr>
            <a:endParaRPr lang="en-GB" dirty="0"/>
          </a:p>
        </p:txBody>
      </p:sp>
      <p:sp>
        <p:nvSpPr>
          <p:cNvPr id="11" name="Title 1">
            <a:extLst>
              <a:ext uri="{FF2B5EF4-FFF2-40B4-BE49-F238E27FC236}">
                <a16:creationId xmlns:a16="http://schemas.microsoft.com/office/drawing/2014/main" id="{D8808C0F-80AB-E841-9870-B7661991E509}"/>
              </a:ext>
            </a:extLst>
          </p:cNvPr>
          <p:cNvSpPr txBox="1">
            <a:spLocks/>
          </p:cNvSpPr>
          <p:nvPr/>
        </p:nvSpPr>
        <p:spPr>
          <a:xfrm>
            <a:off x="8478102" y="718104"/>
            <a:ext cx="3463341" cy="1938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ontserrat" panose="00000500000000000000" pitchFamily="2" charset="0"/>
              </a:rPr>
              <a:t>Self care &amp; </a:t>
            </a:r>
            <a:r>
              <a:rPr lang="en-US" b="1" dirty="0">
                <a:solidFill>
                  <a:schemeClr val="accent1"/>
                </a:solidFill>
                <a:latin typeface="Ubuntu" panose="020B0504030602030204" pitchFamily="34" charset="0"/>
              </a:rPr>
              <a:t>health</a:t>
            </a:r>
            <a:r>
              <a:rPr lang="en-US" b="1" dirty="0">
                <a:solidFill>
                  <a:schemeClr val="accent1"/>
                </a:solidFill>
                <a:latin typeface="Montserrat" panose="00000500000000000000" pitchFamily="2" charset="0"/>
              </a:rPr>
              <a:t> warning</a:t>
            </a:r>
            <a:endParaRPr lang="en-US" b="1" dirty="0">
              <a:solidFill>
                <a:schemeClr val="accent1"/>
              </a:solidFill>
              <a:latin typeface="Montserrat" panose="00000500000000000000" pitchFamily="2" charset="0"/>
              <a:cs typeface="Calibri Light"/>
            </a:endParaRPr>
          </a:p>
        </p:txBody>
      </p:sp>
      <p:pic>
        <p:nvPicPr>
          <p:cNvPr id="5" name="Graphic 4" descr="Meditation with solid fill">
            <a:extLst>
              <a:ext uri="{FF2B5EF4-FFF2-40B4-BE49-F238E27FC236}">
                <a16:creationId xmlns:a16="http://schemas.microsoft.com/office/drawing/2014/main" id="{A8E5D1C9-F0B8-6410-52E3-D8044AD21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1787" y="3731847"/>
            <a:ext cx="1660941" cy="1660941"/>
          </a:xfrm>
          <a:prstGeom prst="rect">
            <a:avLst/>
          </a:prstGeom>
        </p:spPr>
      </p:pic>
      <p:pic>
        <p:nvPicPr>
          <p:cNvPr id="7" name="Graphic 6" descr="Lotus Flower with solid fill">
            <a:extLst>
              <a:ext uri="{FF2B5EF4-FFF2-40B4-BE49-F238E27FC236}">
                <a16:creationId xmlns:a16="http://schemas.microsoft.com/office/drawing/2014/main" id="{4F2F7DD4-36EC-25E0-4203-D7A953676E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15057" y="2971800"/>
            <a:ext cx="914400" cy="914400"/>
          </a:xfrm>
          <a:prstGeom prst="rect">
            <a:avLst/>
          </a:prstGeom>
        </p:spPr>
      </p:pic>
    </p:spTree>
    <p:extLst>
      <p:ext uri="{BB962C8B-B14F-4D97-AF65-F5344CB8AC3E}">
        <p14:creationId xmlns:p14="http://schemas.microsoft.com/office/powerpoint/2010/main" val="416201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F733B-01FC-2ECF-E178-3D4E456A1A91}"/>
              </a:ext>
            </a:extLst>
          </p:cNvPr>
          <p:cNvPicPr>
            <a:picLocks noChangeAspect="1"/>
          </p:cNvPicPr>
          <p:nvPr/>
        </p:nvPicPr>
        <p:blipFill>
          <a:blip r:embed="rId3"/>
          <a:stretch>
            <a:fillRect/>
          </a:stretch>
        </p:blipFill>
        <p:spPr>
          <a:xfrm>
            <a:off x="6731000" y="1197538"/>
            <a:ext cx="5264498" cy="3847133"/>
          </a:xfrm>
          <a:prstGeom prst="rect">
            <a:avLst/>
          </a:prstGeom>
        </p:spPr>
      </p:pic>
      <p:sp>
        <p:nvSpPr>
          <p:cNvPr id="9" name="Title 1">
            <a:extLst>
              <a:ext uri="{FF2B5EF4-FFF2-40B4-BE49-F238E27FC236}">
                <a16:creationId xmlns:a16="http://schemas.microsoft.com/office/drawing/2014/main" id="{2AEB106E-C932-1067-C3C3-DD51EECBD85C}"/>
              </a:ext>
            </a:extLst>
          </p:cNvPr>
          <p:cNvSpPr>
            <a:spLocks noGrp="1"/>
          </p:cNvSpPr>
          <p:nvPr>
            <p:ph type="title"/>
          </p:nvPr>
        </p:nvSpPr>
        <p:spPr>
          <a:xfrm>
            <a:off x="513721" y="279774"/>
            <a:ext cx="10177818" cy="917764"/>
          </a:xfrm>
        </p:spPr>
        <p:txBody>
          <a:bodyPr>
            <a:normAutofit/>
          </a:bodyPr>
          <a:lstStyle/>
          <a:p>
            <a:r>
              <a:rPr lang="en-US" sz="4000" dirty="0">
                <a:solidFill>
                  <a:schemeClr val="accent1"/>
                </a:solidFill>
              </a:rPr>
              <a:t>Domestic abuse in real life.</a:t>
            </a:r>
          </a:p>
        </p:txBody>
      </p:sp>
      <p:sp>
        <p:nvSpPr>
          <p:cNvPr id="4" name="Content Placeholder 3"/>
          <p:cNvSpPr>
            <a:spLocks noGrp="1"/>
          </p:cNvSpPr>
          <p:nvPr>
            <p:ph sz="half" idx="1"/>
          </p:nvPr>
        </p:nvSpPr>
        <p:spPr>
          <a:xfrm>
            <a:off x="513720" y="1197539"/>
            <a:ext cx="6217280" cy="5000062"/>
          </a:xfrm>
        </p:spPr>
        <p:txBody>
          <a:bodyPr>
            <a:normAutofit fontScale="92500" lnSpcReduction="10000"/>
          </a:bodyPr>
          <a:lstStyle/>
          <a:p>
            <a:pPr marL="57150" indent="0">
              <a:buNone/>
            </a:pPr>
            <a:r>
              <a:rPr lang="en-US" sz="1600" b="1" dirty="0">
                <a:solidFill>
                  <a:schemeClr val="accent1"/>
                </a:solidFill>
              </a:rPr>
              <a:t>Domestic abuse </a:t>
            </a:r>
            <a:r>
              <a:rPr lang="en-US" sz="1600" dirty="0"/>
              <a:t>is still considered a </a:t>
            </a:r>
            <a:r>
              <a:rPr lang="en-US" sz="1600" b="1" dirty="0">
                <a:solidFill>
                  <a:schemeClr val="accent1"/>
                </a:solidFill>
              </a:rPr>
              <a:t>gendered crime </a:t>
            </a:r>
            <a:r>
              <a:rPr lang="en-US" sz="1600" dirty="0"/>
              <a:t>with women more likely to experience repeat victimisation, be physically injured or killed, and experience sexual violence.</a:t>
            </a:r>
            <a:endParaRPr lang="en-GB" sz="1600" dirty="0"/>
          </a:p>
          <a:p>
            <a:pPr marL="57150" indent="0">
              <a:buNone/>
            </a:pPr>
            <a:r>
              <a:rPr lang="en-GB" sz="1600" dirty="0"/>
              <a:t>Latest ONS figures suggest that around </a:t>
            </a:r>
            <a:r>
              <a:rPr lang="en-GB" sz="1600" b="1" dirty="0">
                <a:solidFill>
                  <a:schemeClr val="accent1"/>
                </a:solidFill>
              </a:rPr>
              <a:t>30% of women </a:t>
            </a:r>
            <a:r>
              <a:rPr lang="en-GB" sz="1600" dirty="0"/>
              <a:t>and </a:t>
            </a:r>
            <a:r>
              <a:rPr lang="en-GB" sz="1600" b="1" dirty="0">
                <a:solidFill>
                  <a:schemeClr val="accent1"/>
                </a:solidFill>
              </a:rPr>
              <a:t>22% of men</a:t>
            </a:r>
            <a:r>
              <a:rPr lang="en-GB" sz="1600" dirty="0">
                <a:solidFill>
                  <a:schemeClr val="accent1"/>
                </a:solidFill>
              </a:rPr>
              <a:t> </a:t>
            </a:r>
            <a:r>
              <a:rPr lang="en-GB" sz="1600" dirty="0"/>
              <a:t>will be affected by DA at some stage in their lifetime.</a:t>
            </a:r>
          </a:p>
          <a:p>
            <a:pPr marL="57150" indent="0">
              <a:buNone/>
            </a:pPr>
            <a:r>
              <a:rPr lang="en-GB" sz="1600" dirty="0"/>
              <a:t>Estimates suggest that </a:t>
            </a:r>
            <a:r>
              <a:rPr lang="en-GB" sz="1600" b="1" dirty="0">
                <a:solidFill>
                  <a:schemeClr val="accent1"/>
                </a:solidFill>
              </a:rPr>
              <a:t>1 in 5 children &amp; young people </a:t>
            </a:r>
            <a:r>
              <a:rPr lang="en-GB" sz="1600" dirty="0"/>
              <a:t>experience domestic abuse.</a:t>
            </a:r>
          </a:p>
          <a:p>
            <a:pPr marL="57150" indent="0">
              <a:buNone/>
            </a:pPr>
            <a:r>
              <a:rPr lang="en-US" sz="1600" dirty="0"/>
              <a:t>In the last year, an </a:t>
            </a:r>
            <a:r>
              <a:rPr lang="en-GB" sz="1600" b="1" dirty="0">
                <a:solidFill>
                  <a:schemeClr val="accent1"/>
                </a:solidFill>
              </a:rPr>
              <a:t>estimated </a:t>
            </a:r>
            <a:r>
              <a:rPr lang="en-US" sz="1600" dirty="0">
                <a:solidFill>
                  <a:schemeClr val="accent1"/>
                </a:solidFill>
              </a:rPr>
              <a:t> </a:t>
            </a:r>
            <a:r>
              <a:rPr lang="en-GB" sz="1600" b="1" dirty="0">
                <a:solidFill>
                  <a:schemeClr val="accent1"/>
                </a:solidFill>
              </a:rPr>
              <a:t>9.5% of women (2.3 million) and 6.5% of men (1.5 million) </a:t>
            </a:r>
            <a:r>
              <a:rPr lang="en-GB" sz="1600" dirty="0"/>
              <a:t>have experienced domestic abuse.</a:t>
            </a:r>
          </a:p>
          <a:p>
            <a:pPr marL="57150" indent="0">
              <a:buNone/>
            </a:pPr>
            <a:r>
              <a:rPr lang="en-GB" sz="1600" dirty="0"/>
              <a:t>Only around </a:t>
            </a:r>
            <a:r>
              <a:rPr lang="en-GB" sz="1600" b="1" dirty="0">
                <a:solidFill>
                  <a:schemeClr val="accent1"/>
                </a:solidFill>
              </a:rPr>
              <a:t>1 in 5 </a:t>
            </a:r>
            <a:r>
              <a:rPr lang="en-GB" sz="1600" dirty="0"/>
              <a:t>incidents are reported to Police.</a:t>
            </a:r>
          </a:p>
          <a:p>
            <a:pPr marL="57150" indent="0">
              <a:buNone/>
            </a:pPr>
            <a:r>
              <a:rPr lang="en-US" sz="1600" dirty="0"/>
              <a:t>On average in the UK</a:t>
            </a:r>
            <a:r>
              <a:rPr lang="en-US" sz="1600" dirty="0">
                <a:solidFill>
                  <a:schemeClr val="accent2">
                    <a:lumMod val="75000"/>
                  </a:schemeClr>
                </a:solidFill>
              </a:rPr>
              <a:t>, </a:t>
            </a:r>
            <a:r>
              <a:rPr lang="en-US" sz="1600" b="1" dirty="0">
                <a:solidFill>
                  <a:schemeClr val="accent1"/>
                </a:solidFill>
              </a:rPr>
              <a:t>1 woman </a:t>
            </a:r>
            <a:r>
              <a:rPr lang="en-US" sz="1600" dirty="0"/>
              <a:t>is killed by their partner or ex </a:t>
            </a:r>
            <a:r>
              <a:rPr lang="en-US" sz="1600" b="1" dirty="0">
                <a:solidFill>
                  <a:schemeClr val="accent1"/>
                </a:solidFill>
              </a:rPr>
              <a:t>every 5 days, 1 man </a:t>
            </a:r>
            <a:r>
              <a:rPr lang="en-US" sz="1600" dirty="0"/>
              <a:t>is killed by their partner or ex </a:t>
            </a:r>
            <a:r>
              <a:rPr lang="en-US" sz="1600" b="1" dirty="0">
                <a:solidFill>
                  <a:schemeClr val="accent1"/>
                </a:solidFill>
              </a:rPr>
              <a:t>every 3 weeks</a:t>
            </a:r>
            <a:r>
              <a:rPr lang="en-US" sz="1600" dirty="0"/>
              <a:t>.</a:t>
            </a:r>
          </a:p>
          <a:p>
            <a:pPr marL="57150" indent="0">
              <a:buNone/>
            </a:pPr>
            <a:r>
              <a:rPr lang="en-GB" sz="1600" dirty="0"/>
              <a:t>88% of victims of domestic homicide are known to services. </a:t>
            </a:r>
            <a:r>
              <a:rPr lang="en-GB" sz="1600" b="1" dirty="0">
                <a:solidFill>
                  <a:schemeClr val="accent1"/>
                </a:solidFill>
              </a:rPr>
              <a:t>78% to Health</a:t>
            </a:r>
            <a:r>
              <a:rPr lang="en-GB" sz="1600" dirty="0"/>
              <a:t>, 21% Housing,16% to DA services, </a:t>
            </a:r>
            <a:r>
              <a:rPr lang="en-GB" sz="1600" b="1" dirty="0">
                <a:solidFill>
                  <a:schemeClr val="accent1"/>
                </a:solidFill>
              </a:rPr>
              <a:t>14% to Social Care and 10% Children Services.</a:t>
            </a:r>
          </a:p>
          <a:p>
            <a:pPr marL="57150" indent="0">
              <a:buNone/>
            </a:pPr>
            <a:r>
              <a:rPr lang="en-GB" sz="1600" dirty="0"/>
              <a:t>In 2023-24, the number of recorded alleged abuse types for domestic abuse by Adult Safeguarding was only </a:t>
            </a:r>
            <a:r>
              <a:rPr lang="en-GB" sz="1600" b="1" dirty="0">
                <a:solidFill>
                  <a:schemeClr val="accent1"/>
                </a:solidFill>
              </a:rPr>
              <a:t>436 (10%) </a:t>
            </a:r>
            <a:r>
              <a:rPr lang="en-GB" sz="1600" dirty="0"/>
              <a:t>of all alleged abuse types recorded at the concern stage. </a:t>
            </a:r>
          </a:p>
          <a:p>
            <a:pPr marL="57150" indent="0">
              <a:buNone/>
            </a:pPr>
            <a:r>
              <a:rPr lang="en-GB" sz="1600" dirty="0"/>
              <a:t>If left unchallenged it will </a:t>
            </a:r>
            <a:r>
              <a:rPr lang="en-GB" sz="1600" b="1" dirty="0">
                <a:solidFill>
                  <a:schemeClr val="accent1"/>
                </a:solidFill>
              </a:rPr>
              <a:t>increase</a:t>
            </a:r>
            <a:r>
              <a:rPr lang="en-GB" sz="1600" dirty="0"/>
              <a:t> in severity &amp; frequency.</a:t>
            </a:r>
          </a:p>
        </p:txBody>
      </p:sp>
    </p:spTree>
    <p:extLst>
      <p:ext uri="{BB962C8B-B14F-4D97-AF65-F5344CB8AC3E}">
        <p14:creationId xmlns:p14="http://schemas.microsoft.com/office/powerpoint/2010/main" val="2874386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BA0ECC5-E0C1-613C-5635-29E8D436741B}"/>
              </a:ext>
            </a:extLst>
          </p:cNvPr>
          <p:cNvSpPr>
            <a:spLocks noGrp="1"/>
          </p:cNvSpPr>
          <p:nvPr>
            <p:ph idx="1"/>
          </p:nvPr>
        </p:nvSpPr>
        <p:spPr>
          <a:xfrm>
            <a:off x="471144" y="1202635"/>
            <a:ext cx="11102157" cy="4610336"/>
          </a:xfrm>
          <a:solidFill>
            <a:schemeClr val="bg1"/>
          </a:solidFill>
        </p:spPr>
        <p:txBody>
          <a:bodyPr>
            <a:normAutofit fontScale="92500" lnSpcReduction="20000"/>
          </a:bodyPr>
          <a:lstStyle/>
          <a:p>
            <a:pPr>
              <a:lnSpc>
                <a:spcPct val="100000"/>
              </a:lnSpc>
              <a:spcBef>
                <a:spcPts val="600"/>
              </a:spcBef>
            </a:pPr>
            <a:r>
              <a:rPr lang="en-GB" dirty="0">
                <a:solidFill>
                  <a:schemeClr val="accent1"/>
                </a:solidFill>
              </a:rPr>
              <a:t>The Domestic Abuse Act 2021 says that each local authority:</a:t>
            </a:r>
          </a:p>
          <a:p>
            <a:pPr lvl="1">
              <a:lnSpc>
                <a:spcPct val="100000"/>
              </a:lnSpc>
              <a:spcBef>
                <a:spcPts val="600"/>
              </a:spcBef>
            </a:pPr>
            <a:r>
              <a:rPr lang="en-GB" b="1" dirty="0"/>
              <a:t>Has a duty to safeguard all victims of domestic abuse, regardless of age or gender.</a:t>
            </a:r>
          </a:p>
          <a:p>
            <a:pPr lvl="1">
              <a:lnSpc>
                <a:spcPct val="100000"/>
              </a:lnSpc>
              <a:spcBef>
                <a:spcPts val="600"/>
              </a:spcBef>
            </a:pPr>
            <a:r>
              <a:rPr lang="en-GB" dirty="0"/>
              <a:t>Must meet the support needs of all victims of domestic abuse and their children, in refuge and safe accommodation, including those presenting from outside the area.</a:t>
            </a:r>
          </a:p>
          <a:p>
            <a:pPr lvl="1">
              <a:lnSpc>
                <a:spcPct val="100000"/>
              </a:lnSpc>
              <a:spcBef>
                <a:spcPts val="600"/>
              </a:spcBef>
            </a:pPr>
            <a:r>
              <a:rPr lang="en-GB" dirty="0"/>
              <a:t>Must ensure that eligible homeless victims of domestic abuse are given ‘priority need’ for homelessness assistance.</a:t>
            </a:r>
          </a:p>
          <a:p>
            <a:pPr lvl="1">
              <a:lnSpc>
                <a:spcPct val="100000"/>
              </a:lnSpc>
              <a:spcBef>
                <a:spcPts val="600"/>
              </a:spcBef>
            </a:pPr>
            <a:r>
              <a:rPr lang="en-GB" b="1" dirty="0"/>
              <a:t>Recognises that a ‘related’ child who, sees, hears or experiences the effects of, domestic abuse is regarded as a victim.</a:t>
            </a:r>
          </a:p>
          <a:p>
            <a:pPr>
              <a:lnSpc>
                <a:spcPct val="120000"/>
              </a:lnSpc>
              <a:spcBef>
                <a:spcPts val="600"/>
              </a:spcBef>
            </a:pPr>
            <a:r>
              <a:rPr lang="en-GB" dirty="0">
                <a:solidFill>
                  <a:schemeClr val="accent1"/>
                </a:solidFill>
              </a:rPr>
              <a:t>To see the full list of measures, including the full definition go to </a:t>
            </a:r>
            <a:r>
              <a:rPr lang="en-GB" dirty="0">
                <a:hlinkClick r:id="rId3">
                  <a:extLst>
                    <a:ext uri="{A12FA001-AC4F-418D-AE19-62706E023703}">
                      <ahyp:hlinkClr xmlns:ahyp="http://schemas.microsoft.com/office/drawing/2018/hyperlinkcolor" val="tx"/>
                    </a:ext>
                  </a:extLst>
                </a:hlinkClick>
              </a:rPr>
              <a:t>https://www.gov.uk/government/publications/domestic-abuse-bill-2020-factsheets/domestic-abuse-bill-2020-overarching-factsheet</a:t>
            </a:r>
            <a:endParaRPr lang="en-GB" dirty="0"/>
          </a:p>
          <a:p>
            <a:pPr>
              <a:lnSpc>
                <a:spcPct val="100000"/>
              </a:lnSpc>
              <a:spcBef>
                <a:spcPts val="600"/>
              </a:spcBef>
            </a:pPr>
            <a:endParaRPr lang="en-GB" dirty="0">
              <a:solidFill>
                <a:schemeClr val="accent1"/>
              </a:solidFill>
            </a:endParaRPr>
          </a:p>
          <a:p>
            <a:pPr>
              <a:lnSpc>
                <a:spcPct val="100000"/>
              </a:lnSpc>
              <a:spcBef>
                <a:spcPts val="600"/>
              </a:spcBef>
            </a:pPr>
            <a:endParaRPr lang="en-GB" dirty="0">
              <a:solidFill>
                <a:schemeClr val="accent1"/>
              </a:solidFill>
            </a:endParaRPr>
          </a:p>
          <a:p>
            <a:pPr>
              <a:lnSpc>
                <a:spcPct val="100000"/>
              </a:lnSpc>
              <a:spcBef>
                <a:spcPts val="600"/>
              </a:spcBef>
            </a:pPr>
            <a:endParaRPr lang="en-GB" dirty="0">
              <a:solidFill>
                <a:schemeClr val="accent1"/>
              </a:solidFill>
            </a:endParaRPr>
          </a:p>
          <a:p>
            <a:pPr>
              <a:lnSpc>
                <a:spcPct val="100000"/>
              </a:lnSpc>
              <a:spcBef>
                <a:spcPts val="600"/>
              </a:spcBef>
            </a:pPr>
            <a:endParaRPr lang="en-GB" dirty="0">
              <a:solidFill>
                <a:schemeClr val="accent1"/>
              </a:solidFill>
            </a:endParaRPr>
          </a:p>
        </p:txBody>
      </p:sp>
      <p:sp>
        <p:nvSpPr>
          <p:cNvPr id="8" name="Title 7">
            <a:extLst>
              <a:ext uri="{FF2B5EF4-FFF2-40B4-BE49-F238E27FC236}">
                <a16:creationId xmlns:a16="http://schemas.microsoft.com/office/drawing/2014/main" id="{60D55F3C-9E48-6BBF-E2FA-B5B1FFA047D7}"/>
              </a:ext>
            </a:extLst>
          </p:cNvPr>
          <p:cNvSpPr>
            <a:spLocks noGrp="1"/>
          </p:cNvSpPr>
          <p:nvPr>
            <p:ph type="title"/>
          </p:nvPr>
        </p:nvSpPr>
        <p:spPr>
          <a:xfrm>
            <a:off x="471144" y="295551"/>
            <a:ext cx="10515600" cy="907084"/>
          </a:xfrm>
        </p:spPr>
        <p:txBody>
          <a:bodyPr>
            <a:normAutofit/>
          </a:bodyPr>
          <a:lstStyle/>
          <a:p>
            <a:r>
              <a:rPr lang="en-GB" sz="4000" dirty="0">
                <a:solidFill>
                  <a:schemeClr val="accent1"/>
                </a:solidFill>
              </a:rPr>
              <a:t>Local Authority DA responsibilities</a:t>
            </a:r>
          </a:p>
        </p:txBody>
      </p:sp>
    </p:spTree>
    <p:extLst>
      <p:ext uri="{BB962C8B-B14F-4D97-AF65-F5344CB8AC3E}">
        <p14:creationId xmlns:p14="http://schemas.microsoft.com/office/powerpoint/2010/main" val="342149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48" y="147060"/>
            <a:ext cx="8610600" cy="1293028"/>
          </a:xfrm>
        </p:spPr>
        <p:txBody>
          <a:bodyPr>
            <a:normAutofit/>
          </a:bodyPr>
          <a:lstStyle/>
          <a:p>
            <a:r>
              <a:rPr lang="en-GB" cap="none" dirty="0">
                <a:solidFill>
                  <a:schemeClr val="accent1"/>
                </a:solidFill>
              </a:rPr>
              <a:t>What’s in our DA Toolkit?</a:t>
            </a:r>
          </a:p>
        </p:txBody>
      </p:sp>
      <p:sp>
        <p:nvSpPr>
          <p:cNvPr id="3" name="Content Placeholder 2"/>
          <p:cNvSpPr>
            <a:spLocks noGrp="1"/>
          </p:cNvSpPr>
          <p:nvPr>
            <p:ph idx="1"/>
          </p:nvPr>
        </p:nvSpPr>
        <p:spPr>
          <a:xfrm>
            <a:off x="335217" y="1220221"/>
            <a:ext cx="9326576" cy="5243804"/>
          </a:xfrm>
        </p:spPr>
        <p:txBody>
          <a:bodyPr anchor="t">
            <a:noAutofit/>
          </a:bodyPr>
          <a:lstStyle/>
          <a:p>
            <a:r>
              <a:rPr lang="en-GB" sz="2400" b="1" dirty="0">
                <a:solidFill>
                  <a:schemeClr val="accent1"/>
                </a:solidFill>
                <a:ea typeface="+mn-lt"/>
                <a:cs typeface="+mn-lt"/>
              </a:rPr>
              <a:t>Safe routine enquiry</a:t>
            </a:r>
            <a:r>
              <a:rPr lang="en-GB" sz="2400" dirty="0">
                <a:solidFill>
                  <a:schemeClr val="accent1"/>
                </a:solidFill>
                <a:ea typeface="+mn-lt"/>
                <a:cs typeface="+mn-lt"/>
              </a:rPr>
              <a:t> </a:t>
            </a:r>
            <a:r>
              <a:rPr lang="en-GB" sz="2400" dirty="0">
                <a:ea typeface="+mn-lt"/>
                <a:cs typeface="+mn-lt"/>
              </a:rPr>
              <a:t>means routinely asking service users about domestic abuse.  This must be done in a safe way/safe place, where a victim can’t be overheard and in a way that shows they will be believed and supported. </a:t>
            </a:r>
            <a:r>
              <a:rPr lang="en-GB" sz="2400" b="1" dirty="0">
                <a:solidFill>
                  <a:schemeClr val="accent1"/>
                </a:solidFill>
                <a:ea typeface="+mn-lt"/>
                <a:cs typeface="+mn-lt"/>
              </a:rPr>
              <a:t>Everyone, every time.</a:t>
            </a:r>
          </a:p>
          <a:p>
            <a:r>
              <a:rPr lang="en-GB" sz="2400" dirty="0">
                <a:ea typeface="+mn-lt"/>
                <a:cs typeface="+mn-lt"/>
              </a:rPr>
              <a:t>Identify</a:t>
            </a:r>
            <a:r>
              <a:rPr lang="en-GB" sz="2400" b="1" dirty="0">
                <a:ea typeface="+mn-lt"/>
                <a:cs typeface="+mn-lt"/>
              </a:rPr>
              <a:t> </a:t>
            </a:r>
            <a:r>
              <a:rPr lang="en-GB" sz="2400" b="1" dirty="0">
                <a:solidFill>
                  <a:schemeClr val="accent1"/>
                </a:solidFill>
                <a:ea typeface="+mn-lt"/>
                <a:cs typeface="+mn-lt"/>
              </a:rPr>
              <a:t>Risk</a:t>
            </a:r>
            <a:r>
              <a:rPr lang="en-GB" sz="2400" dirty="0">
                <a:ea typeface="+mn-lt"/>
                <a:cs typeface="+mn-lt"/>
              </a:rPr>
              <a:t> (DASH) allows for </a:t>
            </a:r>
            <a:r>
              <a:rPr lang="en-GB" sz="2400" b="1" dirty="0">
                <a:solidFill>
                  <a:schemeClr val="accent1"/>
                </a:solidFill>
                <a:ea typeface="+mn-lt"/>
                <a:cs typeface="+mn-lt"/>
              </a:rPr>
              <a:t>assessment of current risk</a:t>
            </a:r>
            <a:r>
              <a:rPr lang="en-US" sz="2400" b="1" dirty="0">
                <a:solidFill>
                  <a:schemeClr val="accent1"/>
                </a:solidFill>
                <a:ea typeface="+mn-lt"/>
                <a:cs typeface="+mn-lt"/>
              </a:rPr>
              <a:t> </a:t>
            </a:r>
            <a:r>
              <a:rPr lang="en-US" sz="2400" dirty="0">
                <a:ea typeface="+mn-lt"/>
                <a:cs typeface="+mn-lt"/>
              </a:rPr>
              <a:t>&amp; </a:t>
            </a:r>
            <a:r>
              <a:rPr lang="en-US" sz="3600" b="1" dirty="0">
                <a:solidFill>
                  <a:schemeClr val="accent1"/>
                </a:solidFill>
                <a:ea typeface="+mn-lt"/>
                <a:cs typeface="+mn-lt"/>
              </a:rPr>
              <a:t>safety planning. </a:t>
            </a:r>
          </a:p>
          <a:p>
            <a:r>
              <a:rPr lang="en-US" sz="2400" b="1" dirty="0">
                <a:solidFill>
                  <a:schemeClr val="accent1"/>
                </a:solidFill>
                <a:ea typeface="+mn-lt"/>
                <a:cs typeface="+mn-lt"/>
              </a:rPr>
              <a:t>Refer</a:t>
            </a:r>
            <a:r>
              <a:rPr lang="en-US" sz="2400" dirty="0">
                <a:solidFill>
                  <a:schemeClr val="accent2"/>
                </a:solidFill>
                <a:ea typeface="+mn-lt"/>
                <a:cs typeface="+mn-lt"/>
              </a:rPr>
              <a:t> </a:t>
            </a:r>
            <a:r>
              <a:rPr lang="en-US" sz="2400" dirty="0">
                <a:ea typeface="+mn-lt"/>
                <a:cs typeface="+mn-lt"/>
              </a:rPr>
              <a:t>or signpost for support. </a:t>
            </a:r>
          </a:p>
          <a:p>
            <a:r>
              <a:rPr lang="en-GB" sz="2400" dirty="0">
                <a:ea typeface="+mn-lt"/>
                <a:cs typeface="+mn-lt"/>
              </a:rPr>
              <a:t>Go to </a:t>
            </a:r>
            <a:r>
              <a:rPr lang="en-US" sz="2400" b="1" dirty="0">
                <a:solidFill>
                  <a:schemeClr val="accent1"/>
                </a:solidFill>
                <a:hlinkClick r:id="rId3">
                  <a:extLst>
                    <a:ext uri="{A12FA001-AC4F-418D-AE19-62706E023703}">
                      <ahyp:hlinkClr xmlns:ahyp="http://schemas.microsoft.com/office/drawing/2018/hyperlinkcolor" val="tx"/>
                    </a:ext>
                  </a:extLst>
                </a:hlinkClick>
              </a:rPr>
              <a:t>www.bedsdv.org.uk</a:t>
            </a:r>
            <a:r>
              <a:rPr lang="en-US" sz="2400" b="1" dirty="0">
                <a:solidFill>
                  <a:schemeClr val="accent1"/>
                </a:solidFill>
              </a:rPr>
              <a:t> </a:t>
            </a:r>
            <a:r>
              <a:rPr lang="en-GB" sz="2400" dirty="0">
                <a:ea typeface="+mn-lt"/>
                <a:cs typeface="+mn-lt"/>
              </a:rPr>
              <a:t>for guidance and details of local &amp; national support services, advice and information about all forms of domestic abuse.</a:t>
            </a:r>
          </a:p>
          <a:p>
            <a:r>
              <a:rPr lang="en-GB" sz="2400" dirty="0">
                <a:ea typeface="+mn-lt"/>
                <a:cs typeface="+mn-lt"/>
              </a:rPr>
              <a:t>If in doubt, contact a DA professional.</a:t>
            </a:r>
          </a:p>
          <a:p>
            <a:r>
              <a:rPr lang="en-US" sz="2400" dirty="0"/>
              <a:t>Enhanced Tools now include the </a:t>
            </a:r>
            <a:r>
              <a:rPr lang="en-US" sz="2400" b="1" dirty="0">
                <a:solidFill>
                  <a:schemeClr val="accent1"/>
                </a:solidFill>
              </a:rPr>
              <a:t>Homicide Timeline.</a:t>
            </a:r>
            <a:endParaRPr lang="en-GB" sz="2400" b="1" dirty="0">
              <a:solidFill>
                <a:schemeClr val="accent1"/>
              </a:solidFill>
            </a:endParaRPr>
          </a:p>
          <a:p>
            <a:endParaRPr lang="en-GB" sz="2400" dirty="0"/>
          </a:p>
        </p:txBody>
      </p:sp>
      <p:pic>
        <p:nvPicPr>
          <p:cNvPr id="14" name="Graphic 13" descr="Blueprint with solid fill">
            <a:extLst>
              <a:ext uri="{FF2B5EF4-FFF2-40B4-BE49-F238E27FC236}">
                <a16:creationId xmlns:a16="http://schemas.microsoft.com/office/drawing/2014/main" id="{A69D5CDA-C9BC-404B-BEC7-932F775965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0188" y="2427372"/>
            <a:ext cx="914400" cy="914400"/>
          </a:xfrm>
          <a:prstGeom prst="rect">
            <a:avLst/>
          </a:prstGeom>
        </p:spPr>
      </p:pic>
      <p:pic>
        <p:nvPicPr>
          <p:cNvPr id="22" name="Graphic 21" descr="Help with solid fill">
            <a:extLst>
              <a:ext uri="{FF2B5EF4-FFF2-40B4-BE49-F238E27FC236}">
                <a16:creationId xmlns:a16="http://schemas.microsoft.com/office/drawing/2014/main" id="{ACB6898B-B127-9AAD-3735-BE6F48B4CE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0188" y="1195912"/>
            <a:ext cx="914400" cy="914400"/>
          </a:xfrm>
          <a:prstGeom prst="rect">
            <a:avLst/>
          </a:prstGeom>
        </p:spPr>
      </p:pic>
      <p:pic>
        <p:nvPicPr>
          <p:cNvPr id="24" name="Graphic 23" descr="Signpost with solid fill">
            <a:extLst>
              <a:ext uri="{FF2B5EF4-FFF2-40B4-BE49-F238E27FC236}">
                <a16:creationId xmlns:a16="http://schemas.microsoft.com/office/drawing/2014/main" id="{6B070006-708D-185E-6872-66475E0DE7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0188" y="3658832"/>
            <a:ext cx="914400" cy="914400"/>
          </a:xfrm>
          <a:prstGeom prst="rect">
            <a:avLst/>
          </a:prstGeom>
        </p:spPr>
      </p:pic>
    </p:spTree>
    <p:extLst>
      <p:ext uri="{BB962C8B-B14F-4D97-AF65-F5344CB8AC3E}">
        <p14:creationId xmlns:p14="http://schemas.microsoft.com/office/powerpoint/2010/main" val="307550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2" y="125738"/>
            <a:ext cx="9421504" cy="1099882"/>
          </a:xfrm>
        </p:spPr>
        <p:txBody>
          <a:bodyPr>
            <a:noAutofit/>
          </a:bodyPr>
          <a:lstStyle/>
          <a:p>
            <a:r>
              <a:rPr lang="en-GB" sz="4000" dirty="0">
                <a:solidFill>
                  <a:schemeClr val="accent1"/>
                </a:solidFill>
              </a:rPr>
              <a:t>Why do we need to safety plan?</a:t>
            </a:r>
          </a:p>
        </p:txBody>
      </p:sp>
      <p:sp>
        <p:nvSpPr>
          <p:cNvPr id="3" name="Content Placeholder 2"/>
          <p:cNvSpPr>
            <a:spLocks noGrp="1"/>
          </p:cNvSpPr>
          <p:nvPr>
            <p:ph idx="1"/>
          </p:nvPr>
        </p:nvSpPr>
        <p:spPr>
          <a:xfrm>
            <a:off x="466297" y="1165234"/>
            <a:ext cx="11316271" cy="4994266"/>
          </a:xfrm>
          <a:noFill/>
        </p:spPr>
        <p:txBody>
          <a:bodyPr numCol="2">
            <a:noAutofit/>
          </a:bodyPr>
          <a:lstStyle/>
          <a:p>
            <a:r>
              <a:rPr lang="en-US" sz="2000" dirty="0"/>
              <a:t>It’s part of our </a:t>
            </a:r>
            <a:r>
              <a:rPr lang="en-US" sz="2000" b="1" dirty="0">
                <a:solidFill>
                  <a:schemeClr val="accent1"/>
                </a:solidFill>
              </a:rPr>
              <a:t>safeguarding responsibility</a:t>
            </a:r>
            <a:r>
              <a:rPr lang="en-US" sz="2000" dirty="0"/>
              <a:t>.</a:t>
            </a:r>
          </a:p>
          <a:p>
            <a:r>
              <a:rPr lang="en-US" sz="2000" dirty="0"/>
              <a:t>Planning is the process of </a:t>
            </a:r>
            <a:r>
              <a:rPr lang="en-US" sz="2000" b="1" dirty="0">
                <a:solidFill>
                  <a:schemeClr val="accent1"/>
                </a:solidFill>
              </a:rPr>
              <a:t>thinking ahead to achieve a goal</a:t>
            </a:r>
            <a:r>
              <a:rPr lang="en-US" sz="2000" dirty="0"/>
              <a:t>; our goal is always to </a:t>
            </a:r>
            <a:r>
              <a:rPr lang="en-US" sz="2000" b="1" dirty="0">
                <a:solidFill>
                  <a:schemeClr val="accent1"/>
                </a:solidFill>
              </a:rPr>
              <a:t>reduce risk and improve safety </a:t>
            </a:r>
            <a:r>
              <a:rPr lang="en-US" sz="2000" dirty="0"/>
              <a:t>of survivors of DA.</a:t>
            </a:r>
          </a:p>
          <a:p>
            <a:r>
              <a:rPr lang="en-US" sz="2000" dirty="0"/>
              <a:t>Safety planning is a </a:t>
            </a:r>
            <a:r>
              <a:rPr lang="en-US" sz="2000" b="1" dirty="0">
                <a:solidFill>
                  <a:schemeClr val="accent1"/>
                </a:solidFill>
              </a:rPr>
              <a:t>key activity </a:t>
            </a:r>
            <a:r>
              <a:rPr lang="en-US" sz="2000" dirty="0"/>
              <a:t>to help protect an individual and their children.</a:t>
            </a:r>
          </a:p>
          <a:p>
            <a:r>
              <a:rPr lang="en-US" sz="2000" dirty="0"/>
              <a:t>Provides relevant safety advice &amp; ensures a survivor has basic </a:t>
            </a:r>
            <a:r>
              <a:rPr lang="en-US" sz="2000" b="1" dirty="0">
                <a:solidFill>
                  <a:schemeClr val="accent1"/>
                </a:solidFill>
              </a:rPr>
              <a:t>safety knowledge</a:t>
            </a:r>
            <a:r>
              <a:rPr lang="en-US" sz="2000" b="1" dirty="0">
                <a:solidFill>
                  <a:schemeClr val="accent2">
                    <a:lumMod val="75000"/>
                  </a:schemeClr>
                </a:solidFill>
              </a:rPr>
              <a:t> </a:t>
            </a:r>
            <a:r>
              <a:rPr lang="en-US" sz="2000" dirty="0"/>
              <a:t>as well as information about </a:t>
            </a:r>
            <a:r>
              <a:rPr lang="en-US" sz="2000" b="1" dirty="0">
                <a:solidFill>
                  <a:schemeClr val="accent1"/>
                </a:solidFill>
              </a:rPr>
              <a:t>services available</a:t>
            </a:r>
            <a:r>
              <a:rPr lang="en-US" sz="2000" dirty="0"/>
              <a:t>. </a:t>
            </a:r>
          </a:p>
          <a:p>
            <a:r>
              <a:rPr lang="en-US" sz="2000" b="1" dirty="0">
                <a:solidFill>
                  <a:schemeClr val="accent1"/>
                </a:solidFill>
              </a:rPr>
              <a:t>Helps us prepare to respond</a:t>
            </a:r>
            <a:r>
              <a:rPr lang="en-US" sz="2000" dirty="0">
                <a:solidFill>
                  <a:schemeClr val="accent1"/>
                </a:solidFill>
              </a:rPr>
              <a:t> </a:t>
            </a:r>
            <a:r>
              <a:rPr lang="en-US" sz="2000" dirty="0"/>
              <a:t>to what we know and </a:t>
            </a:r>
            <a:r>
              <a:rPr lang="en-US" sz="2000" b="1" dirty="0">
                <a:solidFill>
                  <a:schemeClr val="accent1"/>
                </a:solidFill>
              </a:rPr>
              <a:t>prepare</a:t>
            </a:r>
            <a:r>
              <a:rPr lang="en-US" sz="2000" dirty="0"/>
              <a:t> for what we don’t.</a:t>
            </a:r>
          </a:p>
          <a:p>
            <a:r>
              <a:rPr lang="en-US" sz="2000" dirty="0"/>
              <a:t>Level of </a:t>
            </a:r>
            <a:r>
              <a:rPr lang="en-US" sz="2000" b="1" dirty="0">
                <a:solidFill>
                  <a:schemeClr val="accent1"/>
                </a:solidFill>
              </a:rPr>
              <a:t>risk can change</a:t>
            </a:r>
            <a:r>
              <a:rPr lang="en-US" sz="2000" dirty="0">
                <a:solidFill>
                  <a:schemeClr val="accent2">
                    <a:lumMod val="75000"/>
                  </a:schemeClr>
                </a:solidFill>
              </a:rPr>
              <a:t> </a:t>
            </a:r>
            <a:r>
              <a:rPr lang="en-US" sz="2000" dirty="0"/>
              <a:t>in a moment. </a:t>
            </a:r>
            <a:r>
              <a:rPr lang="en-US" sz="2000" b="1" dirty="0">
                <a:solidFill>
                  <a:schemeClr val="accent1"/>
                </a:solidFill>
              </a:rPr>
              <a:t>Why?</a:t>
            </a:r>
          </a:p>
          <a:p>
            <a:r>
              <a:rPr lang="en-US" sz="2000" dirty="0"/>
              <a:t>Can increase a survivor’s </a:t>
            </a:r>
            <a:r>
              <a:rPr lang="en-US" sz="2000" b="1" dirty="0">
                <a:solidFill>
                  <a:schemeClr val="accent1"/>
                </a:solidFill>
              </a:rPr>
              <a:t>confidence,  empowerment and feelings of hope.</a:t>
            </a:r>
          </a:p>
          <a:p>
            <a:r>
              <a:rPr lang="en-US" sz="2000" dirty="0"/>
              <a:t>Even most basic advice could </a:t>
            </a:r>
            <a:r>
              <a:rPr lang="en-US" sz="2000" b="1" dirty="0">
                <a:solidFill>
                  <a:schemeClr val="accent1"/>
                </a:solidFill>
              </a:rPr>
              <a:t>prevent serious harm/death – </a:t>
            </a:r>
            <a:r>
              <a:rPr lang="en-US" sz="2000" dirty="0"/>
              <a:t>including suicides related to domestic abuse.</a:t>
            </a:r>
          </a:p>
          <a:p>
            <a:r>
              <a:rPr lang="en-GB" sz="2000" dirty="0">
                <a:solidFill>
                  <a:schemeClr val="tx1">
                    <a:lumMod val="50000"/>
                  </a:schemeClr>
                </a:solidFill>
              </a:rPr>
              <a:t>Around </a:t>
            </a:r>
            <a:r>
              <a:rPr lang="en-GB" sz="2000" b="1" dirty="0">
                <a:solidFill>
                  <a:schemeClr val="accent1"/>
                </a:solidFill>
              </a:rPr>
              <a:t>1 in 3 adults </a:t>
            </a:r>
            <a:r>
              <a:rPr lang="en-GB" sz="2000" dirty="0">
                <a:solidFill>
                  <a:schemeClr val="tx1">
                    <a:lumMod val="50000"/>
                  </a:schemeClr>
                </a:solidFill>
              </a:rPr>
              <a:t>in England report having experienced at least one traumatic event.</a:t>
            </a:r>
          </a:p>
          <a:p>
            <a:r>
              <a:rPr lang="en-GB" sz="2000" dirty="0">
                <a:solidFill>
                  <a:schemeClr val="tx1">
                    <a:lumMod val="50000"/>
                  </a:schemeClr>
                </a:solidFill>
              </a:rPr>
              <a:t>Despite safety planning or advice, a survivor might involuntarily react to a trigger as if the trauma is happening right now. </a:t>
            </a:r>
            <a:r>
              <a:rPr lang="en-GB" sz="2000" b="1" dirty="0">
                <a:solidFill>
                  <a:schemeClr val="accent1"/>
                </a:solidFill>
              </a:rPr>
              <a:t>They might still open the door…</a:t>
            </a:r>
          </a:p>
          <a:p>
            <a:r>
              <a:rPr lang="en-US" sz="2000" b="1" dirty="0">
                <a:solidFill>
                  <a:schemeClr val="accent1"/>
                </a:solidFill>
              </a:rPr>
              <a:t>It’s never too early to safety plan…but it can be too late.</a:t>
            </a:r>
          </a:p>
          <a:p>
            <a:pPr marL="0" indent="0">
              <a:buNone/>
            </a:pPr>
            <a:endParaRPr lang="en-US" sz="2000" b="1" dirty="0"/>
          </a:p>
        </p:txBody>
      </p:sp>
      <p:grpSp>
        <p:nvGrpSpPr>
          <p:cNvPr id="18" name="Group 17">
            <a:extLst>
              <a:ext uri="{FF2B5EF4-FFF2-40B4-BE49-F238E27FC236}">
                <a16:creationId xmlns:a16="http://schemas.microsoft.com/office/drawing/2014/main" id="{0E5541FA-E27B-F53F-092D-27288AB3D886}"/>
              </a:ext>
            </a:extLst>
          </p:cNvPr>
          <p:cNvGrpSpPr/>
          <p:nvPr/>
        </p:nvGrpSpPr>
        <p:grpSpPr>
          <a:xfrm>
            <a:off x="5548412" y="4894480"/>
            <a:ext cx="1853874" cy="1596571"/>
            <a:chOff x="7153701" y="4339753"/>
            <a:chExt cx="2427027" cy="2427027"/>
          </a:xfrm>
          <a:solidFill>
            <a:schemeClr val="accent1"/>
          </a:solidFill>
        </p:grpSpPr>
        <p:grpSp>
          <p:nvGrpSpPr>
            <p:cNvPr id="13" name="Group 12">
              <a:extLst>
                <a:ext uri="{FF2B5EF4-FFF2-40B4-BE49-F238E27FC236}">
                  <a16:creationId xmlns:a16="http://schemas.microsoft.com/office/drawing/2014/main" id="{F1E51D4A-3DCF-D9E2-C585-82627BEF05B2}"/>
                </a:ext>
              </a:extLst>
            </p:cNvPr>
            <p:cNvGrpSpPr/>
            <p:nvPr/>
          </p:nvGrpSpPr>
          <p:grpSpPr>
            <a:xfrm>
              <a:off x="7153701" y="4339753"/>
              <a:ext cx="2427027" cy="2427027"/>
              <a:chOff x="8136339" y="4410267"/>
              <a:chExt cx="2427027" cy="2427027"/>
            </a:xfrm>
            <a:grpFill/>
          </p:grpSpPr>
          <p:pic>
            <p:nvPicPr>
              <p:cNvPr id="10" name="Graphic 9" descr="CheckList with solid fill">
                <a:extLst>
                  <a:ext uri="{FF2B5EF4-FFF2-40B4-BE49-F238E27FC236}">
                    <a16:creationId xmlns:a16="http://schemas.microsoft.com/office/drawing/2014/main" id="{F7C71C17-2402-966B-5C7E-35C7AEEC3D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43442">
                <a:off x="9203067" y="4739112"/>
                <a:ext cx="757358" cy="757358"/>
              </a:xfrm>
              <a:prstGeom prst="rect">
                <a:avLst/>
              </a:prstGeom>
            </p:spPr>
          </p:pic>
          <p:pic>
            <p:nvPicPr>
              <p:cNvPr id="12" name="Graphic 11" descr="Thought outline">
                <a:extLst>
                  <a:ext uri="{FF2B5EF4-FFF2-40B4-BE49-F238E27FC236}">
                    <a16:creationId xmlns:a16="http://schemas.microsoft.com/office/drawing/2014/main" id="{B72553C6-82F8-4C93-AEB1-8014C7706C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6339" y="4410267"/>
                <a:ext cx="2427027" cy="2427027"/>
              </a:xfrm>
              <a:prstGeom prst="rect">
                <a:avLst/>
              </a:prstGeom>
            </p:spPr>
          </p:pic>
        </p:grpSp>
        <p:pic>
          <p:nvPicPr>
            <p:cNvPr id="15" name="Graphic 14" descr="Lights On with solid fill">
              <a:extLst>
                <a:ext uri="{FF2B5EF4-FFF2-40B4-BE49-F238E27FC236}">
                  <a16:creationId xmlns:a16="http://schemas.microsoft.com/office/drawing/2014/main" id="{1D5D0CAE-C08B-1148-43E6-B3B04C080D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2329" y="4818677"/>
              <a:ext cx="457200" cy="457200"/>
            </a:xfrm>
            <a:prstGeom prst="rect">
              <a:avLst/>
            </a:prstGeom>
          </p:spPr>
        </p:pic>
        <p:pic>
          <p:nvPicPr>
            <p:cNvPr id="17" name="Graphic 16" descr="Heart lock with solid fill">
              <a:extLst>
                <a:ext uri="{FF2B5EF4-FFF2-40B4-BE49-F238E27FC236}">
                  <a16:creationId xmlns:a16="http://schemas.microsoft.com/office/drawing/2014/main" id="{7F6F3D67-45B0-3036-A849-B3425A46AE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39557" y="4818677"/>
              <a:ext cx="457200" cy="457200"/>
            </a:xfrm>
            <a:prstGeom prst="rect">
              <a:avLst/>
            </a:prstGeom>
          </p:spPr>
        </p:pic>
      </p:grpSp>
    </p:spTree>
    <p:extLst>
      <p:ext uri="{BB962C8B-B14F-4D97-AF65-F5344CB8AC3E}">
        <p14:creationId xmlns:p14="http://schemas.microsoft.com/office/powerpoint/2010/main" val="123513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486" y="2521848"/>
            <a:ext cx="10936514" cy="2079182"/>
          </a:xfrm>
        </p:spPr>
        <p:txBody>
          <a:bodyPr anchor="b">
            <a:normAutofit/>
          </a:bodyPr>
          <a:lstStyle/>
          <a:p>
            <a:pPr algn="l"/>
            <a:r>
              <a:rPr lang="en-GB" sz="4400" dirty="0"/>
              <a:t>What to consider when Safety Planning </a:t>
            </a:r>
          </a:p>
        </p:txBody>
      </p:sp>
      <p:sp>
        <p:nvSpPr>
          <p:cNvPr id="3" name="Text Placeholder 2"/>
          <p:cNvSpPr>
            <a:spLocks noGrp="1"/>
          </p:cNvSpPr>
          <p:nvPr>
            <p:ph type="subTitle" idx="1"/>
          </p:nvPr>
        </p:nvSpPr>
        <p:spPr>
          <a:xfrm>
            <a:off x="652980" y="4821238"/>
            <a:ext cx="10194878" cy="925607"/>
          </a:xfrm>
        </p:spPr>
        <p:txBody>
          <a:bodyPr>
            <a:normAutofit/>
          </a:bodyPr>
          <a:lstStyle/>
          <a:p>
            <a:pPr algn="l"/>
            <a:r>
              <a:rPr lang="en-GB" dirty="0"/>
              <a:t>It’s never too early to safety plan!</a:t>
            </a:r>
          </a:p>
        </p:txBody>
      </p:sp>
      <p:sp>
        <p:nvSpPr>
          <p:cNvPr id="4" name="Arrow: Pentagon 3">
            <a:extLst>
              <a:ext uri="{FF2B5EF4-FFF2-40B4-BE49-F238E27FC236}">
                <a16:creationId xmlns:a16="http://schemas.microsoft.com/office/drawing/2014/main" id="{B201FB7B-E824-8ED4-44EF-7785741A4C9C}"/>
              </a:ext>
            </a:extLst>
          </p:cNvPr>
          <p:cNvSpPr/>
          <p:nvPr/>
        </p:nvSpPr>
        <p:spPr>
          <a:xfrm>
            <a:off x="1320800" y="1001486"/>
            <a:ext cx="1654629" cy="2278743"/>
          </a:xfrm>
          <a:prstGeom prst="homePlat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Home &amp; Away</a:t>
            </a:r>
          </a:p>
        </p:txBody>
      </p:sp>
      <p:sp>
        <p:nvSpPr>
          <p:cNvPr id="5" name="Arrow: Pentagon 4">
            <a:extLst>
              <a:ext uri="{FF2B5EF4-FFF2-40B4-BE49-F238E27FC236}">
                <a16:creationId xmlns:a16="http://schemas.microsoft.com/office/drawing/2014/main" id="{484846B0-330B-23B0-AC2F-D66B9A97865D}"/>
              </a:ext>
            </a:extLst>
          </p:cNvPr>
          <p:cNvSpPr/>
          <p:nvPr/>
        </p:nvSpPr>
        <p:spPr>
          <a:xfrm>
            <a:off x="2706914" y="1001485"/>
            <a:ext cx="1654629" cy="2278743"/>
          </a:xfrm>
          <a:prstGeom prst="homePlat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Post Separation</a:t>
            </a:r>
          </a:p>
        </p:txBody>
      </p:sp>
      <p:sp>
        <p:nvSpPr>
          <p:cNvPr id="6" name="Arrow: Pentagon 5">
            <a:extLst>
              <a:ext uri="{FF2B5EF4-FFF2-40B4-BE49-F238E27FC236}">
                <a16:creationId xmlns:a16="http://schemas.microsoft.com/office/drawing/2014/main" id="{52C86907-4D81-2030-7C2D-E7E79CEC869A}"/>
              </a:ext>
            </a:extLst>
          </p:cNvPr>
          <p:cNvSpPr/>
          <p:nvPr/>
        </p:nvSpPr>
        <p:spPr>
          <a:xfrm>
            <a:off x="4093028" y="1001484"/>
            <a:ext cx="1654629" cy="2278743"/>
          </a:xfrm>
          <a:prstGeom prst="homePlat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Legal</a:t>
            </a:r>
          </a:p>
        </p:txBody>
      </p:sp>
      <p:sp>
        <p:nvSpPr>
          <p:cNvPr id="7" name="Arrow: Pentagon 6">
            <a:extLst>
              <a:ext uri="{FF2B5EF4-FFF2-40B4-BE49-F238E27FC236}">
                <a16:creationId xmlns:a16="http://schemas.microsoft.com/office/drawing/2014/main" id="{E78A7D9A-AF7F-1616-89B3-63B1247F727E}"/>
              </a:ext>
            </a:extLst>
          </p:cNvPr>
          <p:cNvSpPr/>
          <p:nvPr/>
        </p:nvSpPr>
        <p:spPr>
          <a:xfrm>
            <a:off x="5479142" y="1001483"/>
            <a:ext cx="1654629" cy="2278743"/>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Housing</a:t>
            </a:r>
          </a:p>
        </p:txBody>
      </p:sp>
      <p:sp>
        <p:nvSpPr>
          <p:cNvPr id="8" name="Arrow: Pentagon 7">
            <a:extLst>
              <a:ext uri="{FF2B5EF4-FFF2-40B4-BE49-F238E27FC236}">
                <a16:creationId xmlns:a16="http://schemas.microsoft.com/office/drawing/2014/main" id="{965CBD27-6FA5-5B46-474E-6595552A6F37}"/>
              </a:ext>
            </a:extLst>
          </p:cNvPr>
          <p:cNvSpPr/>
          <p:nvPr/>
        </p:nvSpPr>
        <p:spPr>
          <a:xfrm>
            <a:off x="6865256" y="1001482"/>
            <a:ext cx="1654629" cy="2278743"/>
          </a:xfrm>
          <a:prstGeom prst="homePlate">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Children</a:t>
            </a:r>
          </a:p>
        </p:txBody>
      </p:sp>
      <p:sp>
        <p:nvSpPr>
          <p:cNvPr id="9" name="Arrow: Pentagon 8">
            <a:extLst>
              <a:ext uri="{FF2B5EF4-FFF2-40B4-BE49-F238E27FC236}">
                <a16:creationId xmlns:a16="http://schemas.microsoft.com/office/drawing/2014/main" id="{64D607C6-7A7C-5EB5-E8EC-5B43BF851338}"/>
              </a:ext>
            </a:extLst>
          </p:cNvPr>
          <p:cNvSpPr/>
          <p:nvPr/>
        </p:nvSpPr>
        <p:spPr>
          <a:xfrm>
            <a:off x="8251370" y="1001482"/>
            <a:ext cx="1654629" cy="2278743"/>
          </a:xfrm>
          <a:prstGeom prst="homePlat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000" dirty="0"/>
              <a:t>Financials</a:t>
            </a:r>
          </a:p>
        </p:txBody>
      </p:sp>
    </p:spTree>
    <p:extLst>
      <p:ext uri="{BB962C8B-B14F-4D97-AF65-F5344CB8AC3E}">
        <p14:creationId xmlns:p14="http://schemas.microsoft.com/office/powerpoint/2010/main" val="13657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bg/>
                                          </p:spTgt>
                                        </p:tgtEl>
                                        <p:attrNameLst>
                                          <p:attrName>style.visibility</p:attrName>
                                        </p:attrNameLst>
                                      </p:cBhvr>
                                      <p:to>
                                        <p:strVal val="visible"/>
                                      </p:to>
                                    </p:set>
                                    <p:anim calcmode="lin" valueType="num">
                                      <p:cBhvr additive="base">
                                        <p:cTn id="23"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 calcmode="lin" valueType="num">
                                      <p:cBhvr additive="base">
                                        <p:cTn id="39"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397" y="5510921"/>
            <a:ext cx="673141" cy="846940"/>
          </a:xfrm>
          <a:prstGeom prst="rect">
            <a:avLst/>
          </a:prstGeom>
        </p:spPr>
      </p:pic>
      <p:sp>
        <p:nvSpPr>
          <p:cNvPr id="30722" name="Rectangle 10"/>
          <p:cNvSpPr txBox="1">
            <a:spLocks noGrp="1" noChangeArrowheads="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fld id="{FE16C778-9854-4B0F-B553-D6695DC85E76}" type="slidenum">
              <a:rPr lang="en-GB" altLang="en-US" sz="1200"/>
              <a:pPr algn="r" eaLnBrk="1" hangingPunct="1">
                <a:spcBef>
                  <a:spcPct val="0"/>
                </a:spcBef>
                <a:buClrTx/>
                <a:buSzTx/>
                <a:buFontTx/>
                <a:buNone/>
              </a:pPr>
              <a:t>9</a:t>
            </a:fld>
            <a:endParaRPr lang="en-GB" altLang="en-US" sz="1200" dirty="0"/>
          </a:p>
        </p:txBody>
      </p:sp>
      <p:sp>
        <p:nvSpPr>
          <p:cNvPr id="23" name="Text Placeholder 22"/>
          <p:cNvSpPr>
            <a:spLocks noGrp="1"/>
          </p:cNvSpPr>
          <p:nvPr>
            <p:ph type="body" idx="1"/>
          </p:nvPr>
        </p:nvSpPr>
        <p:spPr>
          <a:xfrm>
            <a:off x="454305" y="500139"/>
            <a:ext cx="3456432" cy="626534"/>
          </a:xfrm>
          <a:solidFill>
            <a:srgbClr val="0099FF"/>
          </a:solidFill>
        </p:spPr>
        <p:txBody>
          <a:bodyPr/>
          <a:lstStyle/>
          <a:p>
            <a:r>
              <a:rPr lang="en-GB" dirty="0">
                <a:solidFill>
                  <a:schemeClr val="bg1"/>
                </a:solidFill>
              </a:rPr>
              <a:t>Home &amp; Away</a:t>
            </a:r>
          </a:p>
        </p:txBody>
      </p:sp>
      <p:sp>
        <p:nvSpPr>
          <p:cNvPr id="20" name="Text Placeholder 19"/>
          <p:cNvSpPr>
            <a:spLocks noGrp="1"/>
          </p:cNvSpPr>
          <p:nvPr>
            <p:ph type="body" sz="half" idx="15"/>
          </p:nvPr>
        </p:nvSpPr>
        <p:spPr>
          <a:xfrm>
            <a:off x="454305" y="1169004"/>
            <a:ext cx="3452548" cy="4892061"/>
          </a:xfrm>
        </p:spPr>
        <p:txBody>
          <a:bodyPr>
            <a:noAutofit/>
          </a:bodyPr>
          <a:lstStyle/>
          <a:p>
            <a:r>
              <a:rPr lang="en-US" sz="1600" dirty="0"/>
              <a:t>+ Who are they going home to?</a:t>
            </a:r>
          </a:p>
          <a:p>
            <a:r>
              <a:rPr lang="en-US" sz="1600" dirty="0"/>
              <a:t>+ Vary routes from and to home, work, school…</a:t>
            </a:r>
          </a:p>
          <a:p>
            <a:r>
              <a:rPr lang="en-US" sz="1600" dirty="0"/>
              <a:t>+ Practice escape routes. </a:t>
            </a:r>
          </a:p>
          <a:p>
            <a:r>
              <a:rPr lang="en-US" sz="1600" dirty="0"/>
              <a:t>+ Ways to increase thinking time in a crisis? Such as lock &amp; block the door?…</a:t>
            </a:r>
          </a:p>
          <a:p>
            <a:r>
              <a:rPr lang="en-US" sz="1600" dirty="0"/>
              <a:t>+ Agree a code word NOW</a:t>
            </a:r>
          </a:p>
          <a:p>
            <a:r>
              <a:rPr lang="en-US" sz="1600" dirty="0"/>
              <a:t>+ Access to ‘safe’ phone?</a:t>
            </a:r>
          </a:p>
          <a:p>
            <a:r>
              <a:rPr lang="en-US" sz="1600" dirty="0"/>
              <a:t>+ </a:t>
            </a:r>
            <a:r>
              <a:rPr lang="en-US" sz="1600" dirty="0">
                <a:solidFill>
                  <a:schemeClr val="accent3"/>
                </a:solidFill>
                <a:hlinkClick r:id="rId4">
                  <a:extLst>
                    <a:ext uri="{A12FA001-AC4F-418D-AE19-62706E023703}">
                      <ahyp:hlinkClr xmlns:ahyp="http://schemas.microsoft.com/office/drawing/2018/hyperlinkcolor" val="tx"/>
                    </a:ext>
                  </a:extLst>
                </a:hlinkClick>
              </a:rPr>
              <a:t>Silent Solution (55)</a:t>
            </a:r>
            <a:endParaRPr lang="en-US" sz="1600" dirty="0">
              <a:solidFill>
                <a:schemeClr val="accent3"/>
              </a:solidFill>
            </a:endParaRPr>
          </a:p>
          <a:p>
            <a:r>
              <a:rPr lang="en-US" sz="1600" dirty="0">
                <a:solidFill>
                  <a:schemeClr val="accent3"/>
                </a:solidFill>
              </a:rPr>
              <a:t>+ </a:t>
            </a:r>
            <a:r>
              <a:rPr lang="en-US" sz="1600" dirty="0">
                <a:solidFill>
                  <a:schemeClr val="accent3">
                    <a:lumMod val="75000"/>
                  </a:schemeClr>
                </a:solidFill>
                <a:hlinkClick r:id="rId5">
                  <a:extLst>
                    <a:ext uri="{A12FA001-AC4F-418D-AE19-62706E023703}">
                      <ahyp:hlinkClr xmlns:ahyp="http://schemas.microsoft.com/office/drawing/2018/hyperlinkcolor" val="tx"/>
                    </a:ext>
                  </a:extLst>
                </a:hlinkClick>
              </a:rPr>
              <a:t>Emergency SMS service </a:t>
            </a:r>
            <a:endParaRPr lang="en-US" sz="1600" dirty="0">
              <a:solidFill>
                <a:schemeClr val="accent3">
                  <a:lumMod val="75000"/>
                </a:schemeClr>
              </a:solidFill>
            </a:endParaRPr>
          </a:p>
          <a:p>
            <a:r>
              <a:rPr lang="en-US" sz="1600" dirty="0"/>
              <a:t>+ Know your key contacts.</a:t>
            </a:r>
          </a:p>
          <a:p>
            <a:r>
              <a:rPr lang="en-US" sz="1600" dirty="0"/>
              <a:t>+ Teach CYP how to call 999, for help/code word.</a:t>
            </a:r>
          </a:p>
          <a:p>
            <a:r>
              <a:rPr lang="en-US" sz="1600" dirty="0"/>
              <a:t>+ Inform school/work. </a:t>
            </a:r>
          </a:p>
          <a:p>
            <a:r>
              <a:rPr lang="en-US" sz="1600" dirty="0"/>
              <a:t>+ Identify safe spaces.</a:t>
            </a:r>
            <a:endParaRPr lang="en-GB" sz="1600" dirty="0"/>
          </a:p>
        </p:txBody>
      </p:sp>
      <p:sp>
        <p:nvSpPr>
          <p:cNvPr id="18" name="Text Placeholder 17"/>
          <p:cNvSpPr>
            <a:spLocks noGrp="1"/>
          </p:cNvSpPr>
          <p:nvPr>
            <p:ph type="body" sz="quarter" idx="3"/>
          </p:nvPr>
        </p:nvSpPr>
        <p:spPr>
          <a:xfrm>
            <a:off x="4135364" y="500138"/>
            <a:ext cx="3456432" cy="626534"/>
          </a:xfrm>
          <a:solidFill>
            <a:schemeClr val="accent3"/>
          </a:solidFill>
        </p:spPr>
        <p:txBody>
          <a:bodyPr/>
          <a:lstStyle/>
          <a:p>
            <a:r>
              <a:rPr lang="en-GB" dirty="0">
                <a:solidFill>
                  <a:schemeClr val="bg1"/>
                </a:solidFill>
              </a:rPr>
              <a:t>Post Separation</a:t>
            </a:r>
          </a:p>
        </p:txBody>
      </p:sp>
      <p:sp>
        <p:nvSpPr>
          <p:cNvPr id="21" name="Text Placeholder 20"/>
          <p:cNvSpPr>
            <a:spLocks noGrp="1"/>
          </p:cNvSpPr>
          <p:nvPr>
            <p:ph type="body" sz="half" idx="16"/>
          </p:nvPr>
        </p:nvSpPr>
        <p:spPr>
          <a:xfrm>
            <a:off x="4135364" y="1169004"/>
            <a:ext cx="3565426" cy="4892061"/>
          </a:xfrm>
        </p:spPr>
        <p:txBody>
          <a:bodyPr>
            <a:noAutofit/>
          </a:bodyPr>
          <a:lstStyle/>
          <a:p>
            <a:r>
              <a:rPr lang="en-GB" sz="1600" dirty="0"/>
              <a:t>+ </a:t>
            </a:r>
            <a:r>
              <a:rPr lang="en-GB" sz="1600" dirty="0">
                <a:solidFill>
                  <a:schemeClr val="accent3"/>
                </a:solidFill>
                <a:hlinkClick r:id="rId6">
                  <a:extLst>
                    <a:ext uri="{A12FA001-AC4F-418D-AE19-62706E023703}">
                      <ahyp:hlinkClr xmlns:ahyp="http://schemas.microsoft.com/office/drawing/2018/hyperlinkcolor" val="tx"/>
                    </a:ext>
                  </a:extLst>
                </a:hlinkClick>
              </a:rPr>
              <a:t>Pack an emergency bag.</a:t>
            </a:r>
            <a:endParaRPr lang="en-GB" sz="1600" dirty="0">
              <a:solidFill>
                <a:schemeClr val="accent3"/>
              </a:solidFill>
            </a:endParaRPr>
          </a:p>
          <a:p>
            <a:r>
              <a:rPr lang="en-GB" sz="1600" dirty="0"/>
              <a:t>+ </a:t>
            </a:r>
            <a:r>
              <a:rPr lang="en-GB" sz="1600" dirty="0">
                <a:hlinkClick r:id="rId7"/>
              </a:rPr>
              <a:t>Pets!</a:t>
            </a:r>
            <a:endParaRPr lang="en-GB" sz="1600" dirty="0"/>
          </a:p>
          <a:p>
            <a:r>
              <a:rPr lang="en-GB" sz="1600" dirty="0"/>
              <a:t>+ </a:t>
            </a:r>
            <a:r>
              <a:rPr lang="en-GB" sz="1600" dirty="0">
                <a:solidFill>
                  <a:schemeClr val="accent3"/>
                </a:solidFill>
                <a:hlinkClick r:id="rId8">
                  <a:extLst>
                    <a:ext uri="{A12FA001-AC4F-418D-AE19-62706E023703}">
                      <ahyp:hlinkClr xmlns:ahyp="http://schemas.microsoft.com/office/drawing/2018/hyperlinkcolor" val="tx"/>
                    </a:ext>
                  </a:extLst>
                </a:hlinkClick>
              </a:rPr>
              <a:t>Privacy settings: delivery, gaming, shopping &amp; streaming apps etc.</a:t>
            </a:r>
            <a:endParaRPr lang="en-GB" sz="1600" dirty="0">
              <a:solidFill>
                <a:schemeClr val="accent3"/>
              </a:solidFill>
            </a:endParaRPr>
          </a:p>
          <a:p>
            <a:r>
              <a:rPr lang="en-GB" sz="1600" dirty="0"/>
              <a:t>+ Be alert to </a:t>
            </a:r>
            <a:r>
              <a:rPr lang="en-GB" sz="1600" dirty="0">
                <a:hlinkClick r:id="rId9"/>
              </a:rPr>
              <a:t>stalking</a:t>
            </a:r>
            <a:r>
              <a:rPr lang="en-GB" sz="1600" dirty="0"/>
              <a:t> – F.O.U.R</a:t>
            </a:r>
          </a:p>
          <a:p>
            <a:endParaRPr lang="en-GB" sz="1600" dirty="0"/>
          </a:p>
          <a:p>
            <a:r>
              <a:rPr lang="en-GB" sz="1600" dirty="0"/>
              <a:t>+ Mute not block perpetrator.</a:t>
            </a:r>
          </a:p>
          <a:p>
            <a:r>
              <a:rPr lang="en-GB" sz="1600" dirty="0"/>
              <a:t>+ Keep a diary of incidents</a:t>
            </a:r>
          </a:p>
          <a:p>
            <a:r>
              <a:rPr lang="en-GB" sz="1600" dirty="0"/>
              <a:t>+ </a:t>
            </a:r>
            <a:r>
              <a:rPr lang="en-GB" sz="1600" dirty="0">
                <a:hlinkClick r:id="rId8"/>
              </a:rPr>
              <a:t>Personal safety tech.</a:t>
            </a:r>
            <a:endParaRPr lang="en-GB" sz="1600" dirty="0"/>
          </a:p>
          <a:p>
            <a:r>
              <a:rPr lang="en-GB" sz="1600" dirty="0"/>
              <a:t>+</a:t>
            </a:r>
            <a:r>
              <a:rPr lang="en-GB" sz="1600" dirty="0">
                <a:solidFill>
                  <a:schemeClr val="accent3">
                    <a:lumMod val="75000"/>
                  </a:schemeClr>
                </a:solidFill>
              </a:rPr>
              <a:t> </a:t>
            </a:r>
            <a:r>
              <a:rPr lang="en-GB" sz="1600" dirty="0">
                <a:solidFill>
                  <a:schemeClr val="accent3">
                    <a:lumMod val="75000"/>
                  </a:schemeClr>
                </a:solidFill>
                <a:hlinkClick r:id="rId10">
                  <a:extLst>
                    <a:ext uri="{A12FA001-AC4F-418D-AE19-62706E023703}">
                      <ahyp:hlinkClr xmlns:ahyp="http://schemas.microsoft.com/office/drawing/2018/hyperlinkcolor" val="tx"/>
                    </a:ext>
                  </a:extLst>
                </a:hlinkClick>
              </a:rPr>
              <a:t>AirGuard</a:t>
            </a:r>
            <a:r>
              <a:rPr lang="en-GB" sz="1600" dirty="0">
                <a:solidFill>
                  <a:srgbClr val="467886"/>
                </a:solidFill>
                <a:hlinkClick r:id="rId10">
                  <a:extLst>
                    <a:ext uri="{A12FA001-AC4F-418D-AE19-62706E023703}">
                      <ahyp:hlinkClr xmlns:ahyp="http://schemas.microsoft.com/office/drawing/2018/hyperlinkcolor" val="tx"/>
                    </a:ext>
                  </a:extLst>
                </a:hlinkClick>
              </a:rPr>
              <a:t>,</a:t>
            </a:r>
            <a:r>
              <a:rPr lang="en-GB" sz="1600" dirty="0"/>
              <a:t> AirTag device tracker app.</a:t>
            </a:r>
          </a:p>
          <a:p>
            <a:r>
              <a:rPr lang="en-GB" sz="1600" dirty="0"/>
              <a:t>+ Safety apps (Hollie Guard, People Safe ) </a:t>
            </a:r>
          </a:p>
          <a:p>
            <a:r>
              <a:rPr lang="en-GB" sz="1600" dirty="0"/>
              <a:t>+ </a:t>
            </a:r>
            <a:r>
              <a:rPr lang="en-GB" sz="1600" dirty="0">
                <a:solidFill>
                  <a:schemeClr val="accent3"/>
                </a:solidFill>
                <a:hlinkClick r:id="rId11">
                  <a:extLst>
                    <a:ext uri="{A12FA001-AC4F-418D-AE19-62706E023703}">
                      <ahyp:hlinkClr xmlns:ahyp="http://schemas.microsoft.com/office/drawing/2018/hyperlinkcolor" val="tx"/>
                    </a:ext>
                  </a:extLst>
                </a:hlinkClick>
              </a:rPr>
              <a:t>Unwanted Prisoner Contact.</a:t>
            </a:r>
            <a:endParaRPr lang="en-GB" sz="1600" dirty="0">
              <a:solidFill>
                <a:schemeClr val="accent3"/>
              </a:solidFill>
            </a:endParaRPr>
          </a:p>
          <a:p>
            <a:r>
              <a:rPr lang="en-GB" sz="1600" dirty="0">
                <a:solidFill>
                  <a:schemeClr val="accent3"/>
                </a:solidFill>
              </a:rPr>
              <a:t>+ </a:t>
            </a:r>
            <a:r>
              <a:rPr lang="en-GB" sz="1600" dirty="0">
                <a:hlinkClick r:id="rId12"/>
              </a:rPr>
              <a:t>Homicide Timeline</a:t>
            </a:r>
            <a:endParaRPr lang="en-GB" sz="1600" dirty="0"/>
          </a:p>
          <a:p>
            <a:endParaRPr lang="en-GB" sz="1600" dirty="0"/>
          </a:p>
        </p:txBody>
      </p:sp>
      <p:sp>
        <p:nvSpPr>
          <p:cNvPr id="19" name="Text Placeholder 18"/>
          <p:cNvSpPr>
            <a:spLocks noGrp="1"/>
          </p:cNvSpPr>
          <p:nvPr>
            <p:ph type="body" sz="quarter" idx="13"/>
          </p:nvPr>
        </p:nvSpPr>
        <p:spPr>
          <a:xfrm>
            <a:off x="7820307" y="500138"/>
            <a:ext cx="3456432" cy="626534"/>
          </a:xfrm>
          <a:solidFill>
            <a:schemeClr val="accent5"/>
          </a:solidFill>
        </p:spPr>
        <p:txBody>
          <a:bodyPr/>
          <a:lstStyle/>
          <a:p>
            <a:r>
              <a:rPr lang="en-GB" dirty="0">
                <a:solidFill>
                  <a:schemeClr val="bg1"/>
                </a:solidFill>
              </a:rPr>
              <a:t>Legal</a:t>
            </a:r>
          </a:p>
        </p:txBody>
      </p:sp>
      <p:sp>
        <p:nvSpPr>
          <p:cNvPr id="22" name="Text Placeholder 21"/>
          <p:cNvSpPr>
            <a:spLocks noGrp="1"/>
          </p:cNvSpPr>
          <p:nvPr>
            <p:ph type="body" sz="half" idx="17"/>
          </p:nvPr>
        </p:nvSpPr>
        <p:spPr>
          <a:xfrm>
            <a:off x="7820307" y="1126672"/>
            <a:ext cx="3456432" cy="4562323"/>
          </a:xfrm>
          <a:solidFill>
            <a:schemeClr val="bg1"/>
          </a:solidFill>
        </p:spPr>
        <p:txBody>
          <a:bodyPr>
            <a:noAutofit/>
          </a:bodyPr>
          <a:lstStyle/>
          <a:p>
            <a:r>
              <a:rPr lang="en-US" sz="1600" dirty="0"/>
              <a:t>+ Encourage police reporting (101) or can </a:t>
            </a:r>
            <a:r>
              <a:rPr lang="en-GB" sz="1600" dirty="0"/>
              <a:t>report online, at </a:t>
            </a:r>
            <a:r>
              <a:rPr lang="en-GB" sz="1600" dirty="0">
                <a:solidFill>
                  <a:schemeClr val="accent3"/>
                </a:solidFill>
                <a:hlinkClick r:id="rId13">
                  <a:extLst>
                    <a:ext uri="{A12FA001-AC4F-418D-AE19-62706E023703}">
                      <ahyp:hlinkClr xmlns:ahyp="http://schemas.microsoft.com/office/drawing/2018/hyperlinkcolor" val="tx"/>
                    </a:ext>
                  </a:extLst>
                </a:hlinkClick>
              </a:rPr>
              <a:t>Beds Police</a:t>
            </a:r>
            <a:endParaRPr lang="en-GB" sz="1600" dirty="0">
              <a:solidFill>
                <a:schemeClr val="accent3"/>
              </a:solidFill>
            </a:endParaRPr>
          </a:p>
          <a:p>
            <a:r>
              <a:rPr lang="en-US" sz="1600" dirty="0"/>
              <a:t>+ Aware of court/witness support</a:t>
            </a:r>
          </a:p>
          <a:p>
            <a:r>
              <a:rPr lang="en-US" sz="1600" dirty="0"/>
              <a:t>+ </a:t>
            </a:r>
            <a:r>
              <a:rPr lang="en-US" sz="1600" dirty="0">
                <a:solidFill>
                  <a:schemeClr val="accent3"/>
                </a:solidFill>
                <a:hlinkClick r:id="rId14">
                  <a:extLst>
                    <a:ext uri="{A12FA001-AC4F-418D-AE19-62706E023703}">
                      <ahyp:hlinkClr xmlns:ahyp="http://schemas.microsoft.com/office/drawing/2018/hyperlinkcolor" val="tx"/>
                    </a:ext>
                  </a:extLst>
                </a:hlinkClick>
              </a:rPr>
              <a:t>Victim rights - Victim Code</a:t>
            </a:r>
            <a:endParaRPr lang="en-US" sz="1600" dirty="0">
              <a:solidFill>
                <a:schemeClr val="accent3"/>
              </a:solidFill>
            </a:endParaRPr>
          </a:p>
          <a:p>
            <a:r>
              <a:rPr lang="en-US" sz="1600" dirty="0">
                <a:solidFill>
                  <a:schemeClr val="accent3"/>
                </a:solidFill>
              </a:rPr>
              <a:t>+ </a:t>
            </a:r>
            <a:r>
              <a:rPr lang="en-US" sz="1600" dirty="0">
                <a:solidFill>
                  <a:schemeClr val="accent3"/>
                </a:solidFill>
                <a:hlinkClick r:id="rId15"/>
              </a:rPr>
              <a:t>Clare’s Law</a:t>
            </a:r>
            <a:endParaRPr lang="en-US" sz="1600" dirty="0">
              <a:solidFill>
                <a:schemeClr val="accent3"/>
              </a:solidFill>
            </a:endParaRPr>
          </a:p>
          <a:p>
            <a:r>
              <a:rPr lang="en-US" sz="1600" dirty="0"/>
              <a:t>+ Responding to and reporting  breaches bail, child contact etc. </a:t>
            </a:r>
          </a:p>
          <a:p>
            <a:r>
              <a:rPr lang="en-US" sz="1600" dirty="0"/>
              <a:t>+ </a:t>
            </a:r>
            <a:r>
              <a:rPr lang="en-US" sz="1600" dirty="0">
                <a:solidFill>
                  <a:schemeClr val="accent3"/>
                </a:solidFill>
                <a:hlinkClick r:id="rId16">
                  <a:extLst>
                    <a:ext uri="{A12FA001-AC4F-418D-AE19-62706E023703}">
                      <ahyp:hlinkClr xmlns:ahyp="http://schemas.microsoft.com/office/drawing/2018/hyperlinkcolor" val="tx"/>
                    </a:ext>
                  </a:extLst>
                </a:hlinkClick>
              </a:rPr>
              <a:t>Explore protection orders.</a:t>
            </a:r>
            <a:endParaRPr lang="en-US" sz="1600" dirty="0">
              <a:solidFill>
                <a:schemeClr val="accent3"/>
              </a:solidFill>
            </a:endParaRPr>
          </a:p>
          <a:p>
            <a:r>
              <a:rPr lang="en-US" sz="1600" dirty="0"/>
              <a:t>+ Immigration Status, No Recourse, </a:t>
            </a:r>
            <a:r>
              <a:rPr lang="en-US" sz="1600" dirty="0">
                <a:solidFill>
                  <a:schemeClr val="accent3">
                    <a:lumMod val="75000"/>
                  </a:schemeClr>
                </a:solidFill>
                <a:hlinkClick r:id="rId17">
                  <a:extLst>
                    <a:ext uri="{A12FA001-AC4F-418D-AE19-62706E023703}">
                      <ahyp:hlinkClr xmlns:ahyp="http://schemas.microsoft.com/office/drawing/2018/hyperlinkcolor" val="tx"/>
                    </a:ext>
                  </a:extLst>
                </a:hlinkClick>
              </a:rPr>
              <a:t>Migrant Victims DA Concession.</a:t>
            </a:r>
            <a:endParaRPr lang="en-US" sz="1600" dirty="0">
              <a:solidFill>
                <a:schemeClr val="accent3">
                  <a:lumMod val="75000"/>
                </a:schemeClr>
              </a:solidFill>
            </a:endParaRPr>
          </a:p>
          <a:p>
            <a:r>
              <a:rPr lang="en-US" sz="1600" dirty="0"/>
              <a:t>+ </a:t>
            </a:r>
            <a:r>
              <a:rPr lang="en-US" sz="1600" dirty="0">
                <a:hlinkClick r:id="rId18"/>
              </a:rPr>
              <a:t>Legal Aid</a:t>
            </a:r>
            <a:endParaRPr lang="en-US" sz="1600" dirty="0"/>
          </a:p>
          <a:p>
            <a:r>
              <a:rPr lang="en-US" sz="1600" dirty="0"/>
              <a:t>+ Probation – </a:t>
            </a:r>
            <a:r>
              <a:rPr lang="en-US" sz="1600" dirty="0">
                <a:solidFill>
                  <a:schemeClr val="accent3"/>
                </a:solidFill>
                <a:hlinkClick r:id="rId19">
                  <a:extLst>
                    <a:ext uri="{A12FA001-AC4F-418D-AE19-62706E023703}">
                      <ahyp:hlinkClr xmlns:ahyp="http://schemas.microsoft.com/office/drawing/2018/hyperlinkcolor" val="tx"/>
                    </a:ext>
                  </a:extLst>
                </a:hlinkClick>
              </a:rPr>
              <a:t>victim contact scheme. </a:t>
            </a:r>
            <a:endParaRPr lang="en-US" sz="1600" dirty="0">
              <a:solidFill>
                <a:schemeClr val="accent3"/>
              </a:solidFill>
            </a:endParaRPr>
          </a:p>
          <a:p>
            <a:r>
              <a:rPr lang="en-US" sz="1600" dirty="0"/>
              <a:t>+ Family Court/Child contact – weaponized!!</a:t>
            </a:r>
          </a:p>
          <a:p>
            <a:endParaRPr lang="en-GB" sz="1600" dirty="0"/>
          </a:p>
        </p:txBody>
      </p:sp>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28224" y="5022485"/>
            <a:ext cx="673142" cy="673142"/>
          </a:xfrm>
          <a:prstGeom prst="rect">
            <a:avLst/>
          </a:prstGeom>
        </p:spPr>
      </p:pic>
      <p:pic>
        <p:nvPicPr>
          <p:cNvPr id="2" name="Picture 1">
            <a:extLst>
              <a:ext uri="{FF2B5EF4-FFF2-40B4-BE49-F238E27FC236}">
                <a16:creationId xmlns:a16="http://schemas.microsoft.com/office/drawing/2014/main" id="{3AF6507D-29B6-0582-CBA8-891DD8AE23CF}"/>
              </a:ext>
            </a:extLst>
          </p:cNvPr>
          <p:cNvPicPr>
            <a:picLocks noChangeAspect="1"/>
          </p:cNvPicPr>
          <p:nvPr/>
        </p:nvPicPr>
        <p:blipFill>
          <a:blip r:embed="rId21"/>
          <a:stretch>
            <a:fillRect/>
          </a:stretch>
        </p:blipFill>
        <p:spPr>
          <a:xfrm>
            <a:off x="4920509" y="6102333"/>
            <a:ext cx="1886142" cy="374667"/>
          </a:xfrm>
          <a:prstGeom prst="rect">
            <a:avLst/>
          </a:prstGeom>
        </p:spPr>
      </p:pic>
      <p:pic>
        <p:nvPicPr>
          <p:cNvPr id="7" name="Picture 6" descr="A green and purple rectangles with white text&#10;&#10;AI-generated content may be incorrect.">
            <a:extLst>
              <a:ext uri="{FF2B5EF4-FFF2-40B4-BE49-F238E27FC236}">
                <a16:creationId xmlns:a16="http://schemas.microsoft.com/office/drawing/2014/main" id="{C32F2312-0298-6B01-E209-9DDE24F8BED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69483" y="2522962"/>
            <a:ext cx="2872342" cy="780468"/>
          </a:xfrm>
          <a:prstGeom prst="rect">
            <a:avLst/>
          </a:prstGeom>
        </p:spPr>
      </p:pic>
    </p:spTree>
    <p:extLst>
      <p:ext uri="{BB962C8B-B14F-4D97-AF65-F5344CB8AC3E}">
        <p14:creationId xmlns:p14="http://schemas.microsoft.com/office/powerpoint/2010/main" val="94879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allAtOnce"/>
      <p:bldP spid="22"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B22F56241E984B868E6F26A0A289F0" ma:contentTypeVersion="3" ma:contentTypeDescription="Create a new document." ma:contentTypeScope="" ma:versionID="d0f2d751827da4af6abc52f5ab22e783">
  <xsd:schema xmlns:xsd="http://www.w3.org/2001/XMLSchema" xmlns:xs="http://www.w3.org/2001/XMLSchema" xmlns:p="http://schemas.microsoft.com/office/2006/metadata/properties" xmlns:ns2="9fa1f539-d261-473d-86aa-dae3b48d02fa" xmlns:ns3="afdd8665-7292-4abb-a885-2098d0ad6021" targetNamespace="http://schemas.microsoft.com/office/2006/metadata/properties" ma:root="true" ma:fieldsID="5403985c090462b65a7a5ef43ab9cf58" ns2:_="" ns3:_="">
    <xsd:import namespace="9fa1f539-d261-473d-86aa-dae3b48d02fa"/>
    <xsd:import namespace="afdd8665-7292-4abb-a885-2098d0ad6021"/>
    <xsd:element name="properties">
      <xsd:complexType>
        <xsd:sequence>
          <xsd:element name="documentManagement">
            <xsd:complexType>
              <xsd:all>
                <xsd:element ref="ns2:Tags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1f539-d261-473d-86aa-dae3b48d02fa" elementFormDefault="qualified">
    <xsd:import namespace="http://schemas.microsoft.com/office/2006/documentManagement/types"/>
    <xsd:import namespace="http://schemas.microsoft.com/office/infopath/2007/PartnerControls"/>
    <xsd:element name="TagsTaxHTField0" ma:index="8" nillable="true" ma:taxonomy="true" ma:internalName="TagsTaxHTField0" ma:taxonomyFieldName="Tags" ma:displayName="Tags" ma:default="" ma:fieldId="{0751d7fd-00a1-45c9-99dd-0c281e3c8660}" ma:sspId="5f754152-19bd-41cf-a596-d81a73990b66" ma:termSetId="0888c7ad-1327-4901-a45d-3015d0304f2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d8665-7292-4abb-a885-2098d0ad602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bb4b6e0-befa-4bb9-951e-42e94c653f5b}" ma:internalName="TaxCatchAll" ma:showField="CatchAllData" ma:web="afdd8665-7292-4abb-a885-2098d0ad6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sTaxHTField0 xmlns="9fa1f539-d261-473d-86aa-dae3b48d02fa">
      <Terms xmlns="http://schemas.microsoft.com/office/infopath/2007/PartnerControls"/>
    </TagsTaxHTField0>
    <TaxCatchAll xmlns="afdd8665-7292-4abb-a885-2098d0ad6021" xsi:nil="true"/>
  </documentManagement>
</p:properties>
</file>

<file path=customXml/itemProps1.xml><?xml version="1.0" encoding="utf-8"?>
<ds:datastoreItem xmlns:ds="http://schemas.openxmlformats.org/officeDocument/2006/customXml" ds:itemID="{859DFC7E-9B2E-4979-AAB2-997662EB3C04}">
  <ds:schemaRefs>
    <ds:schemaRef ds:uri="http://schemas.microsoft.com/sharepoint/v3/contenttype/forms"/>
  </ds:schemaRefs>
</ds:datastoreItem>
</file>

<file path=customXml/itemProps2.xml><?xml version="1.0" encoding="utf-8"?>
<ds:datastoreItem xmlns:ds="http://schemas.openxmlformats.org/officeDocument/2006/customXml" ds:itemID="{1BE6764D-E0BC-4BC5-A80A-698DAB860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1f539-d261-473d-86aa-dae3b48d02fa"/>
    <ds:schemaRef ds:uri="afdd8665-7292-4abb-a885-2098d0ad6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96BE6-CFF7-4AD6-B8B9-1D0F5F22C934}">
  <ds:schemaRefs>
    <ds:schemaRef ds:uri="http://schemas.microsoft.com/office/2006/metadata/properties"/>
    <ds:schemaRef ds:uri="http://schemas.microsoft.com/office/infopath/2007/PartnerControls"/>
    <ds:schemaRef ds:uri="9fa1f539-d261-473d-86aa-dae3b48d02fa"/>
    <ds:schemaRef ds:uri="afdd8665-7292-4abb-a885-2098d0ad6021"/>
  </ds:schemaRefs>
</ds:datastoreItem>
</file>

<file path=docProps/app.xml><?xml version="1.0" encoding="utf-8"?>
<Properties xmlns="http://schemas.openxmlformats.org/officeDocument/2006/extended-properties" xmlns:vt="http://schemas.openxmlformats.org/officeDocument/2006/docPropsVTypes">
  <Template/>
  <TotalTime>312</TotalTime>
  <Words>5792</Words>
  <Application>Microsoft Office PowerPoint</Application>
  <PresentationFormat>Widescreen</PresentationFormat>
  <Paragraphs>430</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Montserrat</vt:lpstr>
      <vt:lpstr>Ubuntu</vt:lpstr>
      <vt:lpstr>Verdana</vt:lpstr>
      <vt:lpstr>Wingdings</vt:lpstr>
      <vt:lpstr>Office Theme</vt:lpstr>
      <vt:lpstr> Domestic Abuse Safety Planning</vt:lpstr>
      <vt:lpstr>What is this session about?</vt:lpstr>
      <vt:lpstr>PowerPoint Presentation</vt:lpstr>
      <vt:lpstr>Domestic abuse in real life.</vt:lpstr>
      <vt:lpstr>Local Authority DA responsibilities</vt:lpstr>
      <vt:lpstr>What’s in our DA Toolkit?</vt:lpstr>
      <vt:lpstr>Why do we need to safety plan?</vt:lpstr>
      <vt:lpstr>What to consider when Safety Planning </vt:lpstr>
      <vt:lpstr>PowerPoint Presentation</vt:lpstr>
      <vt:lpstr>PowerPoint Presentation</vt:lpstr>
      <vt:lpstr>Legal protections</vt:lpstr>
      <vt:lpstr>Basic Safety Planning advice for all.</vt:lpstr>
      <vt:lpstr>PowerPoint Presentation</vt:lpstr>
      <vt:lpstr>PowerPoint Presentation</vt:lpstr>
      <vt:lpstr>Quick trip back to the toolkit…</vt:lpstr>
      <vt:lpstr>Bedfordshire DA referral pathway</vt:lpstr>
      <vt:lpstr>Multi agency risk assessment conference (MARAC)</vt:lpstr>
      <vt:lpstr>PowerPoint Presentation</vt:lpstr>
      <vt:lpstr>Myths &amp; Misconceptions…</vt:lpstr>
      <vt:lpstr>Thank you for listening.</vt:lpstr>
    </vt:vector>
  </TitlesOfParts>
  <Company>Luton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Steed, Sophie</dc:creator>
  <cp:lastModifiedBy>Bull, Jenny</cp:lastModifiedBy>
  <cp:revision>31</cp:revision>
  <dcterms:created xsi:type="dcterms:W3CDTF">2025-02-24T16:52:12Z</dcterms:created>
  <dcterms:modified xsi:type="dcterms:W3CDTF">2025-10-29T09:08:00Z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0x01010093B22F56241E984B868E6F26A0A289F0</vt:lpwstr>
  </property>
</Properties>
</file>