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4"/>
  </p:notesMasterIdLst>
  <p:sldIdLst>
    <p:sldId id="282" r:id="rId6"/>
    <p:sldId id="272" r:id="rId7"/>
    <p:sldId id="294" r:id="rId8"/>
    <p:sldId id="283" r:id="rId9"/>
    <p:sldId id="261" r:id="rId10"/>
    <p:sldId id="278" r:id="rId11"/>
    <p:sldId id="276" r:id="rId12"/>
    <p:sldId id="279" r:id="rId13"/>
    <p:sldId id="295" r:id="rId14"/>
    <p:sldId id="286" r:id="rId15"/>
    <p:sldId id="281" r:id="rId16"/>
    <p:sldId id="285" r:id="rId17"/>
    <p:sldId id="291" r:id="rId18"/>
    <p:sldId id="287" r:id="rId19"/>
    <p:sldId id="289" r:id="rId20"/>
    <p:sldId id="297" r:id="rId21"/>
    <p:sldId id="288" r:id="rId22"/>
    <p:sldId id="29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10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897" autoAdjust="0"/>
  </p:normalViewPr>
  <p:slideViewPr>
    <p:cSldViewPr snapToGrid="0">
      <p:cViewPr>
        <p:scale>
          <a:sx n="50" d="100"/>
          <a:sy n="50" d="100"/>
        </p:scale>
        <p:origin x="2832" y="9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FA945D-15DE-4E27-84C8-AA1C5BAED994}" type="doc">
      <dgm:prSet loTypeId="urn:microsoft.com/office/officeart/2005/8/layout/matrix1" loCatId="matrix" qsTypeId="urn:microsoft.com/office/officeart/2005/8/quickstyle/simple1" qsCatId="simple" csTypeId="urn:microsoft.com/office/officeart/2005/8/colors/colorful3" csCatId="colorful" phldr="1"/>
      <dgm:spPr/>
      <dgm:t>
        <a:bodyPr/>
        <a:lstStyle/>
        <a:p>
          <a:endParaRPr lang="en-GB"/>
        </a:p>
      </dgm:t>
    </dgm:pt>
    <dgm:pt modelId="{747BFC6A-0469-44C3-B559-D625F883DAB5}">
      <dgm:prSet phldrT="[Text]" custT="1"/>
      <dgm:spPr/>
      <dgm:t>
        <a:bodyPr/>
        <a:lstStyle/>
        <a:p>
          <a:r>
            <a:rPr lang="en-GB" sz="2400" b="0" i="1" dirty="0">
              <a:latin typeface="+mn-lt"/>
            </a:rPr>
            <a:t>What can you influence from where you sit?</a:t>
          </a:r>
        </a:p>
      </dgm:t>
    </dgm:pt>
    <dgm:pt modelId="{9042FE8F-E78C-4BC5-AA34-69DD9AF2E1B1}" type="parTrans" cxnId="{F730D02F-6FA3-4085-B099-C3A4285C6DE2}">
      <dgm:prSet/>
      <dgm:spPr/>
      <dgm:t>
        <a:bodyPr/>
        <a:lstStyle/>
        <a:p>
          <a:endParaRPr lang="en-GB"/>
        </a:p>
      </dgm:t>
    </dgm:pt>
    <dgm:pt modelId="{EDCE8C58-6808-455F-BABD-B07BF1EE7F9D}" type="sibTrans" cxnId="{F730D02F-6FA3-4085-B099-C3A4285C6DE2}">
      <dgm:prSet/>
      <dgm:spPr/>
      <dgm:t>
        <a:bodyPr/>
        <a:lstStyle/>
        <a:p>
          <a:endParaRPr lang="en-GB"/>
        </a:p>
      </dgm:t>
    </dgm:pt>
    <dgm:pt modelId="{E0148834-7991-46E2-87DA-EFAA9F87C969}">
      <dgm:prSet phldrT="[Text]" custT="1"/>
      <dgm:spPr/>
      <dgm:t>
        <a:bodyPr/>
        <a:lstStyle/>
        <a:p>
          <a:pPr>
            <a:buFont typeface="Arial" panose="020B0604020202020204" pitchFamily="34" charset="0"/>
            <a:buChar char="•"/>
          </a:pPr>
          <a:endParaRPr lang="en-GB" sz="1800" b="1" dirty="0"/>
        </a:p>
        <a:p>
          <a:pPr>
            <a:buFont typeface="Arial" panose="020B0604020202020204" pitchFamily="34" charset="0"/>
            <a:buChar char="•"/>
          </a:pPr>
          <a:r>
            <a:rPr lang="en-GB" sz="1800" b="1" dirty="0"/>
            <a:t>1. In your Daily Practice</a:t>
          </a:r>
        </a:p>
        <a:p>
          <a:pPr>
            <a:buFont typeface="Arial" panose="020B0604020202020204" pitchFamily="34" charset="0"/>
            <a:buChar char="•"/>
          </a:pPr>
          <a:r>
            <a:rPr lang="en-GB" sz="1800" dirty="0"/>
            <a:t>How do I create </a:t>
          </a:r>
          <a:r>
            <a:rPr lang="en-GB" sz="1800" b="1" dirty="0"/>
            <a:t>emotional and physical safety</a:t>
          </a:r>
          <a:r>
            <a:rPr lang="en-GB" sz="1800" dirty="0"/>
            <a:t> in every interaction?</a:t>
          </a:r>
        </a:p>
        <a:p>
          <a:pPr>
            <a:buFont typeface="Arial" panose="020B0604020202020204" pitchFamily="34" charset="0"/>
            <a:buChar char="•"/>
          </a:pPr>
          <a:r>
            <a:rPr lang="en-GB" sz="1800" dirty="0"/>
            <a:t>How do I promote </a:t>
          </a:r>
          <a:r>
            <a:rPr lang="en-GB" sz="1800" b="1" dirty="0"/>
            <a:t>choice, control and collaboration</a:t>
          </a:r>
          <a:r>
            <a:rPr lang="en-GB" sz="1800" dirty="0"/>
            <a:t>?</a:t>
          </a:r>
        </a:p>
        <a:p>
          <a:pPr>
            <a:buFont typeface="Arial" panose="020B0604020202020204" pitchFamily="34" charset="0"/>
            <a:buChar char="•"/>
          </a:pPr>
          <a:r>
            <a:rPr lang="en-GB" sz="1800" dirty="0"/>
            <a:t>How do I avoid practices that may </a:t>
          </a:r>
          <a:r>
            <a:rPr lang="en-GB" sz="1800" b="1" dirty="0"/>
            <a:t>re-traumatise</a:t>
          </a:r>
          <a:r>
            <a:rPr lang="en-GB" sz="1800" dirty="0"/>
            <a:t>?</a:t>
          </a:r>
        </a:p>
      </dgm:t>
    </dgm:pt>
    <dgm:pt modelId="{E84667D6-C116-46F2-BFDE-1F93E59519A0}" type="parTrans" cxnId="{31347E29-6D63-4399-9344-6A3962EE7330}">
      <dgm:prSet/>
      <dgm:spPr/>
      <dgm:t>
        <a:bodyPr/>
        <a:lstStyle/>
        <a:p>
          <a:endParaRPr lang="en-GB"/>
        </a:p>
      </dgm:t>
    </dgm:pt>
    <dgm:pt modelId="{0DAB878E-C536-4626-9D5B-6046C5C69C5F}" type="sibTrans" cxnId="{31347E29-6D63-4399-9344-6A3962EE7330}">
      <dgm:prSet/>
      <dgm:spPr/>
      <dgm:t>
        <a:bodyPr/>
        <a:lstStyle/>
        <a:p>
          <a:endParaRPr lang="en-GB"/>
        </a:p>
      </dgm:t>
    </dgm:pt>
    <dgm:pt modelId="{A3195C1B-2714-4532-84CC-8F1C10C9FD7F}">
      <dgm:prSet phldrT="[Text]" custT="1"/>
      <dgm:spPr/>
      <dgm:t>
        <a:bodyPr/>
        <a:lstStyle/>
        <a:p>
          <a:pPr>
            <a:buFont typeface="Arial" panose="020B0604020202020204" pitchFamily="34" charset="0"/>
            <a:buChar char="•"/>
          </a:pPr>
          <a:endParaRPr lang="en-GB" sz="1800" b="1" dirty="0"/>
        </a:p>
        <a:p>
          <a:pPr>
            <a:buFont typeface="Arial" panose="020B0604020202020204" pitchFamily="34" charset="0"/>
            <a:buChar char="•"/>
          </a:pPr>
          <a:r>
            <a:rPr lang="en-GB" sz="1800" b="1" dirty="0"/>
            <a:t>2. In your Team</a:t>
          </a:r>
        </a:p>
        <a:p>
          <a:pPr>
            <a:buFont typeface="Arial" panose="020B0604020202020204" pitchFamily="34" charset="0"/>
            <a:buChar char="•"/>
          </a:pPr>
          <a:r>
            <a:rPr lang="en-GB" sz="1800" dirty="0"/>
            <a:t>Do we have space for </a:t>
          </a:r>
          <a:r>
            <a:rPr lang="en-GB" sz="1800" b="1" dirty="0"/>
            <a:t>reflection, supervision and learning</a:t>
          </a:r>
          <a:r>
            <a:rPr lang="en-GB" sz="1800" dirty="0"/>
            <a:t>?</a:t>
          </a:r>
        </a:p>
        <a:p>
          <a:pPr>
            <a:buFont typeface="Arial" panose="020B0604020202020204" pitchFamily="34" charset="0"/>
            <a:buChar char="•"/>
          </a:pPr>
          <a:r>
            <a:rPr lang="en-GB" sz="1800" dirty="0"/>
            <a:t>How do we support </a:t>
          </a:r>
          <a:r>
            <a:rPr lang="en-GB" sz="1800" b="1" dirty="0"/>
            <a:t>staff wellbeing and psychological safety</a:t>
          </a:r>
          <a:r>
            <a:rPr lang="en-GB" sz="1800" dirty="0"/>
            <a:t>?</a:t>
          </a:r>
        </a:p>
        <a:p>
          <a:pPr>
            <a:buFont typeface="Arial" panose="020B0604020202020204" pitchFamily="34" charset="0"/>
            <a:buChar char="•"/>
          </a:pPr>
          <a:r>
            <a:rPr lang="en-GB" sz="1800" dirty="0"/>
            <a:t>How do we respond when things go </a:t>
          </a:r>
          <a:r>
            <a:rPr lang="en-GB" sz="1800" b="1" dirty="0"/>
            <a:t>wrong</a:t>
          </a:r>
          <a:r>
            <a:rPr lang="en-GB" sz="1800" dirty="0"/>
            <a:t>?</a:t>
          </a:r>
        </a:p>
      </dgm:t>
    </dgm:pt>
    <dgm:pt modelId="{654B5B14-3FA1-4E4F-98C7-D45DB62FCC2F}" type="parTrans" cxnId="{3FA90DFC-0A39-41CD-9595-21168630E34D}">
      <dgm:prSet/>
      <dgm:spPr/>
      <dgm:t>
        <a:bodyPr/>
        <a:lstStyle/>
        <a:p>
          <a:endParaRPr lang="en-GB"/>
        </a:p>
      </dgm:t>
    </dgm:pt>
    <dgm:pt modelId="{18C35DD2-0531-4937-99F7-E3D894314D3E}" type="sibTrans" cxnId="{3FA90DFC-0A39-41CD-9595-21168630E34D}">
      <dgm:prSet/>
      <dgm:spPr/>
      <dgm:t>
        <a:bodyPr/>
        <a:lstStyle/>
        <a:p>
          <a:endParaRPr lang="en-GB"/>
        </a:p>
      </dgm:t>
    </dgm:pt>
    <dgm:pt modelId="{8C749BB7-2244-41E9-9AE5-79BDD529EA26}">
      <dgm:prSet phldrT="[Text]" custT="1"/>
      <dgm:spPr/>
      <dgm:t>
        <a:bodyPr/>
        <a:lstStyle/>
        <a:p>
          <a:pPr>
            <a:buFont typeface="Arial" panose="020B0604020202020204" pitchFamily="34" charset="0"/>
            <a:buNone/>
          </a:pPr>
          <a:r>
            <a:rPr lang="en-GB" sz="1800" b="1" dirty="0"/>
            <a:t>3. In Systems and Processes</a:t>
          </a:r>
        </a:p>
        <a:p>
          <a:pPr>
            <a:buFont typeface="Arial" panose="020B0604020202020204" pitchFamily="34" charset="0"/>
            <a:buChar char="•"/>
          </a:pPr>
          <a:r>
            <a:rPr lang="en-GB" sz="1800" dirty="0"/>
            <a:t>Do our policies and pathways reduce or unintentionally </a:t>
          </a:r>
          <a:r>
            <a:rPr lang="en-GB" sz="1800" b="1" dirty="0"/>
            <a:t>add to trauma</a:t>
          </a:r>
          <a:r>
            <a:rPr lang="en-GB" sz="1800" dirty="0"/>
            <a:t>?</a:t>
          </a:r>
        </a:p>
        <a:p>
          <a:pPr>
            <a:buFont typeface="Arial" panose="020B0604020202020204" pitchFamily="34" charset="0"/>
            <a:buChar char="•"/>
          </a:pPr>
          <a:r>
            <a:rPr lang="en-GB" sz="1800" dirty="0"/>
            <a:t>Where are there </a:t>
          </a:r>
          <a:r>
            <a:rPr lang="en-GB" sz="1800" b="1" dirty="0"/>
            <a:t>barriers, delays or rigid rules</a:t>
          </a:r>
          <a:r>
            <a:rPr lang="en-GB" sz="1800" dirty="0"/>
            <a:t> that increase distress?</a:t>
          </a:r>
        </a:p>
        <a:p>
          <a:pPr>
            <a:buFont typeface="Arial" panose="020B0604020202020204" pitchFamily="34" charset="0"/>
            <a:buChar char="•"/>
          </a:pPr>
          <a:r>
            <a:rPr lang="en-GB" sz="1800" dirty="0"/>
            <a:t>Who is </a:t>
          </a:r>
          <a:r>
            <a:rPr lang="en-GB" sz="1800" b="1" dirty="0"/>
            <a:t>not being reached</a:t>
          </a:r>
          <a:r>
            <a:rPr lang="en-GB" sz="1800" dirty="0"/>
            <a:t> or is excluded?</a:t>
          </a:r>
        </a:p>
      </dgm:t>
    </dgm:pt>
    <dgm:pt modelId="{DC4A31C1-909B-444A-91C1-A590F3809B70}" type="parTrans" cxnId="{E894CED5-1F29-4A9B-8854-83F6383E36DE}">
      <dgm:prSet/>
      <dgm:spPr/>
      <dgm:t>
        <a:bodyPr/>
        <a:lstStyle/>
        <a:p>
          <a:endParaRPr lang="en-GB"/>
        </a:p>
      </dgm:t>
    </dgm:pt>
    <dgm:pt modelId="{A9B701A9-00D6-4F0B-8D50-AF4F1AFB9D01}" type="sibTrans" cxnId="{E894CED5-1F29-4A9B-8854-83F6383E36DE}">
      <dgm:prSet/>
      <dgm:spPr/>
      <dgm:t>
        <a:bodyPr/>
        <a:lstStyle/>
        <a:p>
          <a:endParaRPr lang="en-GB"/>
        </a:p>
      </dgm:t>
    </dgm:pt>
    <dgm:pt modelId="{20D87EF4-7E36-4614-85C4-FECD2166D8B8}">
      <dgm:prSet phldrT="[Text]" custT="1"/>
      <dgm:spPr/>
      <dgm:t>
        <a:bodyPr/>
        <a:lstStyle/>
        <a:p>
          <a:pPr>
            <a:buFont typeface="Arial" panose="020B0604020202020204" pitchFamily="34" charset="0"/>
            <a:buNone/>
          </a:pPr>
          <a:r>
            <a:rPr lang="en-GB" sz="1800" b="1" dirty="0"/>
            <a:t>4. Lived Experience &amp; Co-Production</a:t>
          </a:r>
        </a:p>
        <a:p>
          <a:pPr>
            <a:buFont typeface="Arial" panose="020B0604020202020204" pitchFamily="34" charset="0"/>
            <a:buChar char="•"/>
          </a:pPr>
          <a:r>
            <a:rPr lang="en-GB" sz="1800" dirty="0"/>
            <a:t>How do we meaningfully involve people with lived experience?</a:t>
          </a:r>
        </a:p>
        <a:p>
          <a:pPr>
            <a:buFont typeface="Arial" panose="020B0604020202020204" pitchFamily="34" charset="0"/>
            <a:buChar char="•"/>
          </a:pPr>
          <a:r>
            <a:rPr lang="en-GB" sz="1800" dirty="0"/>
            <a:t>How do we use feedback to </a:t>
          </a:r>
          <a:r>
            <a:rPr lang="en-GB" sz="1800" b="1" dirty="0"/>
            <a:t>improve services</a:t>
          </a:r>
          <a:r>
            <a:rPr lang="en-GB" sz="1800" dirty="0"/>
            <a:t>?</a:t>
          </a:r>
        </a:p>
      </dgm:t>
    </dgm:pt>
    <dgm:pt modelId="{913CE770-F992-4343-826C-CCABF6233BA7}" type="parTrans" cxnId="{7D8586F1-C1EA-49B3-8B52-AAAA36270685}">
      <dgm:prSet/>
      <dgm:spPr/>
      <dgm:t>
        <a:bodyPr/>
        <a:lstStyle/>
        <a:p>
          <a:endParaRPr lang="en-GB"/>
        </a:p>
      </dgm:t>
    </dgm:pt>
    <dgm:pt modelId="{32BD9BC6-03D8-4C4B-9F3A-C07725BA0DE2}" type="sibTrans" cxnId="{7D8586F1-C1EA-49B3-8B52-AAAA36270685}">
      <dgm:prSet/>
      <dgm:spPr/>
      <dgm:t>
        <a:bodyPr/>
        <a:lstStyle/>
        <a:p>
          <a:endParaRPr lang="en-GB"/>
        </a:p>
      </dgm:t>
    </dgm:pt>
    <dgm:pt modelId="{A4B2673E-059E-450B-AEA2-692DE4C7BA0A}" type="pres">
      <dgm:prSet presAssocID="{03FA945D-15DE-4E27-84C8-AA1C5BAED994}" presName="diagram" presStyleCnt="0">
        <dgm:presLayoutVars>
          <dgm:chMax val="1"/>
          <dgm:dir/>
          <dgm:animLvl val="ctr"/>
          <dgm:resizeHandles val="exact"/>
        </dgm:presLayoutVars>
      </dgm:prSet>
      <dgm:spPr/>
    </dgm:pt>
    <dgm:pt modelId="{E9E59709-DDE7-4958-8D67-77819DB2B3D3}" type="pres">
      <dgm:prSet presAssocID="{03FA945D-15DE-4E27-84C8-AA1C5BAED994}" presName="matrix" presStyleCnt="0"/>
      <dgm:spPr/>
    </dgm:pt>
    <dgm:pt modelId="{13635076-4C86-4D84-9A0B-4F210606C19C}" type="pres">
      <dgm:prSet presAssocID="{03FA945D-15DE-4E27-84C8-AA1C5BAED994}" presName="tile1" presStyleLbl="node1" presStyleIdx="0" presStyleCnt="4"/>
      <dgm:spPr/>
    </dgm:pt>
    <dgm:pt modelId="{7B181280-5290-4389-A3A0-7A1466E6D715}" type="pres">
      <dgm:prSet presAssocID="{03FA945D-15DE-4E27-84C8-AA1C5BAED994}" presName="tile1text" presStyleLbl="node1" presStyleIdx="0" presStyleCnt="4">
        <dgm:presLayoutVars>
          <dgm:chMax val="0"/>
          <dgm:chPref val="0"/>
          <dgm:bulletEnabled val="1"/>
        </dgm:presLayoutVars>
      </dgm:prSet>
      <dgm:spPr/>
    </dgm:pt>
    <dgm:pt modelId="{8EF9C823-1EEC-4538-B2B1-537AD460F583}" type="pres">
      <dgm:prSet presAssocID="{03FA945D-15DE-4E27-84C8-AA1C5BAED994}" presName="tile2" presStyleLbl="node1" presStyleIdx="1" presStyleCnt="4"/>
      <dgm:spPr/>
    </dgm:pt>
    <dgm:pt modelId="{462B6122-5DD8-4B9B-AB79-94E1C1607847}" type="pres">
      <dgm:prSet presAssocID="{03FA945D-15DE-4E27-84C8-AA1C5BAED994}" presName="tile2text" presStyleLbl="node1" presStyleIdx="1" presStyleCnt="4">
        <dgm:presLayoutVars>
          <dgm:chMax val="0"/>
          <dgm:chPref val="0"/>
          <dgm:bulletEnabled val="1"/>
        </dgm:presLayoutVars>
      </dgm:prSet>
      <dgm:spPr/>
    </dgm:pt>
    <dgm:pt modelId="{BB5398A5-867C-4D7A-8F0F-375BB61531A4}" type="pres">
      <dgm:prSet presAssocID="{03FA945D-15DE-4E27-84C8-AA1C5BAED994}" presName="tile3" presStyleLbl="node1" presStyleIdx="2" presStyleCnt="4"/>
      <dgm:spPr/>
    </dgm:pt>
    <dgm:pt modelId="{D5D1F7BF-F983-4081-A1C6-002B326AE727}" type="pres">
      <dgm:prSet presAssocID="{03FA945D-15DE-4E27-84C8-AA1C5BAED994}" presName="tile3text" presStyleLbl="node1" presStyleIdx="2" presStyleCnt="4">
        <dgm:presLayoutVars>
          <dgm:chMax val="0"/>
          <dgm:chPref val="0"/>
          <dgm:bulletEnabled val="1"/>
        </dgm:presLayoutVars>
      </dgm:prSet>
      <dgm:spPr/>
    </dgm:pt>
    <dgm:pt modelId="{54A7BC35-9B55-4CAC-809B-DEE48E36BF87}" type="pres">
      <dgm:prSet presAssocID="{03FA945D-15DE-4E27-84C8-AA1C5BAED994}" presName="tile4" presStyleLbl="node1" presStyleIdx="3" presStyleCnt="4"/>
      <dgm:spPr/>
    </dgm:pt>
    <dgm:pt modelId="{D9AE7B2C-08DF-450D-B630-E1999E1090B1}" type="pres">
      <dgm:prSet presAssocID="{03FA945D-15DE-4E27-84C8-AA1C5BAED994}" presName="tile4text" presStyleLbl="node1" presStyleIdx="3" presStyleCnt="4">
        <dgm:presLayoutVars>
          <dgm:chMax val="0"/>
          <dgm:chPref val="0"/>
          <dgm:bulletEnabled val="1"/>
        </dgm:presLayoutVars>
      </dgm:prSet>
      <dgm:spPr/>
    </dgm:pt>
    <dgm:pt modelId="{50AFD36E-4278-4771-835B-C9138B69B4BC}" type="pres">
      <dgm:prSet presAssocID="{03FA945D-15DE-4E27-84C8-AA1C5BAED994}" presName="centerTile" presStyleLbl="fgShp" presStyleIdx="0" presStyleCnt="1" custLinFactNeighborX="4720" custLinFactNeighborY="7031">
        <dgm:presLayoutVars>
          <dgm:chMax val="0"/>
          <dgm:chPref val="0"/>
        </dgm:presLayoutVars>
      </dgm:prSet>
      <dgm:spPr/>
    </dgm:pt>
  </dgm:ptLst>
  <dgm:cxnLst>
    <dgm:cxn modelId="{5338210A-A6E8-4BDE-984C-B70D6810447C}" type="presOf" srcId="{8C749BB7-2244-41E9-9AE5-79BDD529EA26}" destId="{D5D1F7BF-F983-4081-A1C6-002B326AE727}" srcOrd="1" destOrd="0" presId="urn:microsoft.com/office/officeart/2005/8/layout/matrix1"/>
    <dgm:cxn modelId="{6002E51F-169D-4E44-B585-323619150284}" type="presOf" srcId="{20D87EF4-7E36-4614-85C4-FECD2166D8B8}" destId="{54A7BC35-9B55-4CAC-809B-DEE48E36BF87}" srcOrd="0" destOrd="0" presId="urn:microsoft.com/office/officeart/2005/8/layout/matrix1"/>
    <dgm:cxn modelId="{31347E29-6D63-4399-9344-6A3962EE7330}" srcId="{747BFC6A-0469-44C3-B559-D625F883DAB5}" destId="{E0148834-7991-46E2-87DA-EFAA9F87C969}" srcOrd="0" destOrd="0" parTransId="{E84667D6-C116-46F2-BFDE-1F93E59519A0}" sibTransId="{0DAB878E-C536-4626-9D5B-6046C5C69C5F}"/>
    <dgm:cxn modelId="{F730D02F-6FA3-4085-B099-C3A4285C6DE2}" srcId="{03FA945D-15DE-4E27-84C8-AA1C5BAED994}" destId="{747BFC6A-0469-44C3-B559-D625F883DAB5}" srcOrd="0" destOrd="0" parTransId="{9042FE8F-E78C-4BC5-AA34-69DD9AF2E1B1}" sibTransId="{EDCE8C58-6808-455F-BABD-B07BF1EE7F9D}"/>
    <dgm:cxn modelId="{3B61354D-7EC7-4FBB-A743-098FB3922BDD}" type="presOf" srcId="{747BFC6A-0469-44C3-B559-D625F883DAB5}" destId="{50AFD36E-4278-4771-835B-C9138B69B4BC}" srcOrd="0" destOrd="0" presId="urn:microsoft.com/office/officeart/2005/8/layout/matrix1"/>
    <dgm:cxn modelId="{A5B48F6E-5319-4572-955B-92C9F1D88295}" type="presOf" srcId="{E0148834-7991-46E2-87DA-EFAA9F87C969}" destId="{13635076-4C86-4D84-9A0B-4F210606C19C}" srcOrd="0" destOrd="0" presId="urn:microsoft.com/office/officeart/2005/8/layout/matrix1"/>
    <dgm:cxn modelId="{72B2AF7C-E05B-4367-A057-FC29B8ECABF1}" type="presOf" srcId="{8C749BB7-2244-41E9-9AE5-79BDD529EA26}" destId="{BB5398A5-867C-4D7A-8F0F-375BB61531A4}" srcOrd="0" destOrd="0" presId="urn:microsoft.com/office/officeart/2005/8/layout/matrix1"/>
    <dgm:cxn modelId="{C7601281-E554-431D-A303-352182705C07}" type="presOf" srcId="{A3195C1B-2714-4532-84CC-8F1C10C9FD7F}" destId="{8EF9C823-1EEC-4538-B2B1-537AD460F583}" srcOrd="0" destOrd="0" presId="urn:microsoft.com/office/officeart/2005/8/layout/matrix1"/>
    <dgm:cxn modelId="{9EA6A18C-B41C-4805-96EA-CE5D869B758E}" type="presOf" srcId="{03FA945D-15DE-4E27-84C8-AA1C5BAED994}" destId="{A4B2673E-059E-450B-AEA2-692DE4C7BA0A}" srcOrd="0" destOrd="0" presId="urn:microsoft.com/office/officeart/2005/8/layout/matrix1"/>
    <dgm:cxn modelId="{E894CED5-1F29-4A9B-8854-83F6383E36DE}" srcId="{747BFC6A-0469-44C3-B559-D625F883DAB5}" destId="{8C749BB7-2244-41E9-9AE5-79BDD529EA26}" srcOrd="2" destOrd="0" parTransId="{DC4A31C1-909B-444A-91C1-A590F3809B70}" sibTransId="{A9B701A9-00D6-4F0B-8D50-AF4F1AFB9D01}"/>
    <dgm:cxn modelId="{43C5B2DE-A65E-45D6-A547-43D538271791}" type="presOf" srcId="{20D87EF4-7E36-4614-85C4-FECD2166D8B8}" destId="{D9AE7B2C-08DF-450D-B630-E1999E1090B1}" srcOrd="1" destOrd="0" presId="urn:microsoft.com/office/officeart/2005/8/layout/matrix1"/>
    <dgm:cxn modelId="{83FCD0E9-5752-40B2-818E-A6287280D6A5}" type="presOf" srcId="{E0148834-7991-46E2-87DA-EFAA9F87C969}" destId="{7B181280-5290-4389-A3A0-7A1466E6D715}" srcOrd="1" destOrd="0" presId="urn:microsoft.com/office/officeart/2005/8/layout/matrix1"/>
    <dgm:cxn modelId="{031ADDED-8825-46AF-997B-D975D47D90A6}" type="presOf" srcId="{A3195C1B-2714-4532-84CC-8F1C10C9FD7F}" destId="{462B6122-5DD8-4B9B-AB79-94E1C1607847}" srcOrd="1" destOrd="0" presId="urn:microsoft.com/office/officeart/2005/8/layout/matrix1"/>
    <dgm:cxn modelId="{7D8586F1-C1EA-49B3-8B52-AAAA36270685}" srcId="{747BFC6A-0469-44C3-B559-D625F883DAB5}" destId="{20D87EF4-7E36-4614-85C4-FECD2166D8B8}" srcOrd="3" destOrd="0" parTransId="{913CE770-F992-4343-826C-CCABF6233BA7}" sibTransId="{32BD9BC6-03D8-4C4B-9F3A-C07725BA0DE2}"/>
    <dgm:cxn modelId="{3FA90DFC-0A39-41CD-9595-21168630E34D}" srcId="{747BFC6A-0469-44C3-B559-D625F883DAB5}" destId="{A3195C1B-2714-4532-84CC-8F1C10C9FD7F}" srcOrd="1" destOrd="0" parTransId="{654B5B14-3FA1-4E4F-98C7-D45DB62FCC2F}" sibTransId="{18C35DD2-0531-4937-99F7-E3D894314D3E}"/>
    <dgm:cxn modelId="{6F4CE20D-5FB6-4F97-8BB3-822DB512F7A2}" type="presParOf" srcId="{A4B2673E-059E-450B-AEA2-692DE4C7BA0A}" destId="{E9E59709-DDE7-4958-8D67-77819DB2B3D3}" srcOrd="0" destOrd="0" presId="urn:microsoft.com/office/officeart/2005/8/layout/matrix1"/>
    <dgm:cxn modelId="{6F56C55E-5725-45F6-B4E8-BC7926A2FF10}" type="presParOf" srcId="{E9E59709-DDE7-4958-8D67-77819DB2B3D3}" destId="{13635076-4C86-4D84-9A0B-4F210606C19C}" srcOrd="0" destOrd="0" presId="urn:microsoft.com/office/officeart/2005/8/layout/matrix1"/>
    <dgm:cxn modelId="{54F62829-FBBC-4635-AE0D-9743AC42D389}" type="presParOf" srcId="{E9E59709-DDE7-4958-8D67-77819DB2B3D3}" destId="{7B181280-5290-4389-A3A0-7A1466E6D715}" srcOrd="1" destOrd="0" presId="urn:microsoft.com/office/officeart/2005/8/layout/matrix1"/>
    <dgm:cxn modelId="{E868789E-EF45-4013-83FB-D56CA4CFDEA4}" type="presParOf" srcId="{E9E59709-DDE7-4958-8D67-77819DB2B3D3}" destId="{8EF9C823-1EEC-4538-B2B1-537AD460F583}" srcOrd="2" destOrd="0" presId="urn:microsoft.com/office/officeart/2005/8/layout/matrix1"/>
    <dgm:cxn modelId="{E6F89619-B818-4A37-A18F-BA62188BEC20}" type="presParOf" srcId="{E9E59709-DDE7-4958-8D67-77819DB2B3D3}" destId="{462B6122-5DD8-4B9B-AB79-94E1C1607847}" srcOrd="3" destOrd="0" presId="urn:microsoft.com/office/officeart/2005/8/layout/matrix1"/>
    <dgm:cxn modelId="{3C0DBC7D-9028-460D-BEC0-55F5EABCDFCC}" type="presParOf" srcId="{E9E59709-DDE7-4958-8D67-77819DB2B3D3}" destId="{BB5398A5-867C-4D7A-8F0F-375BB61531A4}" srcOrd="4" destOrd="0" presId="urn:microsoft.com/office/officeart/2005/8/layout/matrix1"/>
    <dgm:cxn modelId="{CD583E1F-DF9F-4A89-BDC8-DB03C7B12C86}" type="presParOf" srcId="{E9E59709-DDE7-4958-8D67-77819DB2B3D3}" destId="{D5D1F7BF-F983-4081-A1C6-002B326AE727}" srcOrd="5" destOrd="0" presId="urn:microsoft.com/office/officeart/2005/8/layout/matrix1"/>
    <dgm:cxn modelId="{AC08E063-3526-4ECA-B19C-355FB2AA1BF1}" type="presParOf" srcId="{E9E59709-DDE7-4958-8D67-77819DB2B3D3}" destId="{54A7BC35-9B55-4CAC-809B-DEE48E36BF87}" srcOrd="6" destOrd="0" presId="urn:microsoft.com/office/officeart/2005/8/layout/matrix1"/>
    <dgm:cxn modelId="{03484E1A-FB84-486A-A62B-20943570F39C}" type="presParOf" srcId="{E9E59709-DDE7-4958-8D67-77819DB2B3D3}" destId="{D9AE7B2C-08DF-450D-B630-E1999E1090B1}" srcOrd="7" destOrd="0" presId="urn:microsoft.com/office/officeart/2005/8/layout/matrix1"/>
    <dgm:cxn modelId="{CDCE1E27-C81D-4353-8E14-E2FE2D8DC653}" type="presParOf" srcId="{A4B2673E-059E-450B-AEA2-692DE4C7BA0A}" destId="{50AFD36E-4278-4771-835B-C9138B69B4BC}"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635076-4C86-4D84-9A0B-4F210606C19C}">
      <dsp:nvSpPr>
        <dsp:cNvPr id="0" name=""/>
        <dsp:cNvSpPr/>
      </dsp:nvSpPr>
      <dsp:spPr>
        <a:xfrm rot="16200000">
          <a:off x="1366837" y="-1366837"/>
          <a:ext cx="2647949" cy="5381625"/>
        </a:xfrm>
        <a:prstGeom prst="round1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endParaRPr lang="en-GB" sz="1800" b="1" kern="1200" dirty="0"/>
        </a:p>
        <a:p>
          <a:pPr marL="0" lvl="0" indent="0" algn="ctr" defTabSz="800100">
            <a:lnSpc>
              <a:spcPct val="90000"/>
            </a:lnSpc>
            <a:spcBef>
              <a:spcPct val="0"/>
            </a:spcBef>
            <a:spcAft>
              <a:spcPct val="35000"/>
            </a:spcAft>
            <a:buFont typeface="Arial" panose="020B0604020202020204" pitchFamily="34" charset="0"/>
            <a:buNone/>
          </a:pPr>
          <a:r>
            <a:rPr lang="en-GB" sz="1800" b="1" kern="1200" dirty="0"/>
            <a:t>1. In your Daily Practice</a:t>
          </a:r>
        </a:p>
        <a:p>
          <a:pPr marL="0" lvl="0" indent="0" algn="ctr" defTabSz="800100">
            <a:lnSpc>
              <a:spcPct val="90000"/>
            </a:lnSpc>
            <a:spcBef>
              <a:spcPct val="0"/>
            </a:spcBef>
            <a:spcAft>
              <a:spcPct val="35000"/>
            </a:spcAft>
            <a:buFont typeface="Arial" panose="020B0604020202020204" pitchFamily="34" charset="0"/>
            <a:buNone/>
          </a:pPr>
          <a:r>
            <a:rPr lang="en-GB" sz="1800" kern="1200" dirty="0"/>
            <a:t>How do I create </a:t>
          </a:r>
          <a:r>
            <a:rPr lang="en-GB" sz="1800" b="1" kern="1200" dirty="0"/>
            <a:t>emotional and physical safety</a:t>
          </a:r>
          <a:r>
            <a:rPr lang="en-GB" sz="1800" kern="1200" dirty="0"/>
            <a:t> in every interaction?</a:t>
          </a:r>
        </a:p>
        <a:p>
          <a:pPr marL="0" lvl="0" indent="0" algn="ctr" defTabSz="800100">
            <a:lnSpc>
              <a:spcPct val="90000"/>
            </a:lnSpc>
            <a:spcBef>
              <a:spcPct val="0"/>
            </a:spcBef>
            <a:spcAft>
              <a:spcPct val="35000"/>
            </a:spcAft>
            <a:buFont typeface="Arial" panose="020B0604020202020204" pitchFamily="34" charset="0"/>
            <a:buNone/>
          </a:pPr>
          <a:r>
            <a:rPr lang="en-GB" sz="1800" kern="1200" dirty="0"/>
            <a:t>How do I promote </a:t>
          </a:r>
          <a:r>
            <a:rPr lang="en-GB" sz="1800" b="1" kern="1200" dirty="0"/>
            <a:t>choice, control and collaboration</a:t>
          </a:r>
          <a:r>
            <a:rPr lang="en-GB" sz="1800" kern="1200" dirty="0"/>
            <a:t>?</a:t>
          </a:r>
        </a:p>
        <a:p>
          <a:pPr marL="0" lvl="0" indent="0" algn="ctr" defTabSz="800100">
            <a:lnSpc>
              <a:spcPct val="90000"/>
            </a:lnSpc>
            <a:spcBef>
              <a:spcPct val="0"/>
            </a:spcBef>
            <a:spcAft>
              <a:spcPct val="35000"/>
            </a:spcAft>
            <a:buFont typeface="Arial" panose="020B0604020202020204" pitchFamily="34" charset="0"/>
            <a:buNone/>
          </a:pPr>
          <a:r>
            <a:rPr lang="en-GB" sz="1800" kern="1200" dirty="0"/>
            <a:t>How do I avoid practices that may </a:t>
          </a:r>
          <a:r>
            <a:rPr lang="en-GB" sz="1800" b="1" kern="1200" dirty="0"/>
            <a:t>re-traumatise</a:t>
          </a:r>
          <a:r>
            <a:rPr lang="en-GB" sz="1800" kern="1200" dirty="0"/>
            <a:t>?</a:t>
          </a:r>
        </a:p>
      </dsp:txBody>
      <dsp:txXfrm rot="5400000">
        <a:off x="0" y="0"/>
        <a:ext cx="5381625" cy="1985962"/>
      </dsp:txXfrm>
    </dsp:sp>
    <dsp:sp modelId="{8EF9C823-1EEC-4538-B2B1-537AD460F583}">
      <dsp:nvSpPr>
        <dsp:cNvPr id="0" name=""/>
        <dsp:cNvSpPr/>
      </dsp:nvSpPr>
      <dsp:spPr>
        <a:xfrm>
          <a:off x="5381625" y="0"/>
          <a:ext cx="5381625" cy="2647949"/>
        </a:xfrm>
        <a:prstGeom prst="round1Rect">
          <a:avLst/>
        </a:prstGeom>
        <a:solidFill>
          <a:schemeClr val="accent3">
            <a:hueOff val="1372388"/>
            <a:satOff val="8237"/>
            <a:lumOff val="627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endParaRPr lang="en-GB" sz="1800" b="1" kern="1200" dirty="0"/>
        </a:p>
        <a:p>
          <a:pPr marL="0" lvl="0" indent="0" algn="ctr" defTabSz="800100">
            <a:lnSpc>
              <a:spcPct val="90000"/>
            </a:lnSpc>
            <a:spcBef>
              <a:spcPct val="0"/>
            </a:spcBef>
            <a:spcAft>
              <a:spcPct val="35000"/>
            </a:spcAft>
            <a:buFont typeface="Arial" panose="020B0604020202020204" pitchFamily="34" charset="0"/>
            <a:buNone/>
          </a:pPr>
          <a:r>
            <a:rPr lang="en-GB" sz="1800" b="1" kern="1200" dirty="0"/>
            <a:t>2. In your Team</a:t>
          </a:r>
        </a:p>
        <a:p>
          <a:pPr marL="0" lvl="0" indent="0" algn="ctr" defTabSz="800100">
            <a:lnSpc>
              <a:spcPct val="90000"/>
            </a:lnSpc>
            <a:spcBef>
              <a:spcPct val="0"/>
            </a:spcBef>
            <a:spcAft>
              <a:spcPct val="35000"/>
            </a:spcAft>
            <a:buFont typeface="Arial" panose="020B0604020202020204" pitchFamily="34" charset="0"/>
            <a:buNone/>
          </a:pPr>
          <a:r>
            <a:rPr lang="en-GB" sz="1800" kern="1200" dirty="0"/>
            <a:t>Do we have space for </a:t>
          </a:r>
          <a:r>
            <a:rPr lang="en-GB" sz="1800" b="1" kern="1200" dirty="0"/>
            <a:t>reflection, supervision and learning</a:t>
          </a:r>
          <a:r>
            <a:rPr lang="en-GB" sz="1800" kern="1200" dirty="0"/>
            <a:t>?</a:t>
          </a:r>
        </a:p>
        <a:p>
          <a:pPr marL="0" lvl="0" indent="0" algn="ctr" defTabSz="800100">
            <a:lnSpc>
              <a:spcPct val="90000"/>
            </a:lnSpc>
            <a:spcBef>
              <a:spcPct val="0"/>
            </a:spcBef>
            <a:spcAft>
              <a:spcPct val="35000"/>
            </a:spcAft>
            <a:buFont typeface="Arial" panose="020B0604020202020204" pitchFamily="34" charset="0"/>
            <a:buNone/>
          </a:pPr>
          <a:r>
            <a:rPr lang="en-GB" sz="1800" kern="1200" dirty="0"/>
            <a:t>How do we support </a:t>
          </a:r>
          <a:r>
            <a:rPr lang="en-GB" sz="1800" b="1" kern="1200" dirty="0"/>
            <a:t>staff wellbeing and psychological safety</a:t>
          </a:r>
          <a:r>
            <a:rPr lang="en-GB" sz="1800" kern="1200" dirty="0"/>
            <a:t>?</a:t>
          </a:r>
        </a:p>
        <a:p>
          <a:pPr marL="0" lvl="0" indent="0" algn="ctr" defTabSz="800100">
            <a:lnSpc>
              <a:spcPct val="90000"/>
            </a:lnSpc>
            <a:spcBef>
              <a:spcPct val="0"/>
            </a:spcBef>
            <a:spcAft>
              <a:spcPct val="35000"/>
            </a:spcAft>
            <a:buFont typeface="Arial" panose="020B0604020202020204" pitchFamily="34" charset="0"/>
            <a:buNone/>
          </a:pPr>
          <a:r>
            <a:rPr lang="en-GB" sz="1800" kern="1200" dirty="0"/>
            <a:t>How do we respond when things go </a:t>
          </a:r>
          <a:r>
            <a:rPr lang="en-GB" sz="1800" b="1" kern="1200" dirty="0"/>
            <a:t>wrong</a:t>
          </a:r>
          <a:r>
            <a:rPr lang="en-GB" sz="1800" kern="1200" dirty="0"/>
            <a:t>?</a:t>
          </a:r>
        </a:p>
      </dsp:txBody>
      <dsp:txXfrm>
        <a:off x="5381625" y="0"/>
        <a:ext cx="5381625" cy="1985962"/>
      </dsp:txXfrm>
    </dsp:sp>
    <dsp:sp modelId="{BB5398A5-867C-4D7A-8F0F-375BB61531A4}">
      <dsp:nvSpPr>
        <dsp:cNvPr id="0" name=""/>
        <dsp:cNvSpPr/>
      </dsp:nvSpPr>
      <dsp:spPr>
        <a:xfrm rot="10800000">
          <a:off x="0" y="2647949"/>
          <a:ext cx="5381625" cy="2647949"/>
        </a:xfrm>
        <a:prstGeom prst="round1Rect">
          <a:avLst/>
        </a:prstGeom>
        <a:solidFill>
          <a:schemeClr val="accent3">
            <a:hueOff val="2744775"/>
            <a:satOff val="16475"/>
            <a:lumOff val="1255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GB" sz="1800" b="1" kern="1200" dirty="0"/>
            <a:t>3. In Systems and Processes</a:t>
          </a:r>
        </a:p>
        <a:p>
          <a:pPr marL="0" lvl="0" indent="0" algn="ctr" defTabSz="800100">
            <a:lnSpc>
              <a:spcPct val="90000"/>
            </a:lnSpc>
            <a:spcBef>
              <a:spcPct val="0"/>
            </a:spcBef>
            <a:spcAft>
              <a:spcPct val="35000"/>
            </a:spcAft>
            <a:buFont typeface="Arial" panose="020B0604020202020204" pitchFamily="34" charset="0"/>
            <a:buNone/>
          </a:pPr>
          <a:r>
            <a:rPr lang="en-GB" sz="1800" kern="1200" dirty="0"/>
            <a:t>Do our policies and pathways reduce or unintentionally </a:t>
          </a:r>
          <a:r>
            <a:rPr lang="en-GB" sz="1800" b="1" kern="1200" dirty="0"/>
            <a:t>add to trauma</a:t>
          </a:r>
          <a:r>
            <a:rPr lang="en-GB" sz="1800" kern="1200" dirty="0"/>
            <a:t>?</a:t>
          </a:r>
        </a:p>
        <a:p>
          <a:pPr marL="0" lvl="0" indent="0" algn="ctr" defTabSz="800100">
            <a:lnSpc>
              <a:spcPct val="90000"/>
            </a:lnSpc>
            <a:spcBef>
              <a:spcPct val="0"/>
            </a:spcBef>
            <a:spcAft>
              <a:spcPct val="35000"/>
            </a:spcAft>
            <a:buFont typeface="Arial" panose="020B0604020202020204" pitchFamily="34" charset="0"/>
            <a:buNone/>
          </a:pPr>
          <a:r>
            <a:rPr lang="en-GB" sz="1800" kern="1200" dirty="0"/>
            <a:t>Where are there </a:t>
          </a:r>
          <a:r>
            <a:rPr lang="en-GB" sz="1800" b="1" kern="1200" dirty="0"/>
            <a:t>barriers, delays or rigid rules</a:t>
          </a:r>
          <a:r>
            <a:rPr lang="en-GB" sz="1800" kern="1200" dirty="0"/>
            <a:t> that increase distress?</a:t>
          </a:r>
        </a:p>
        <a:p>
          <a:pPr marL="0" lvl="0" indent="0" algn="ctr" defTabSz="800100">
            <a:lnSpc>
              <a:spcPct val="90000"/>
            </a:lnSpc>
            <a:spcBef>
              <a:spcPct val="0"/>
            </a:spcBef>
            <a:spcAft>
              <a:spcPct val="35000"/>
            </a:spcAft>
            <a:buFont typeface="Arial" panose="020B0604020202020204" pitchFamily="34" charset="0"/>
            <a:buNone/>
          </a:pPr>
          <a:r>
            <a:rPr lang="en-GB" sz="1800" kern="1200" dirty="0"/>
            <a:t>Who is </a:t>
          </a:r>
          <a:r>
            <a:rPr lang="en-GB" sz="1800" b="1" kern="1200" dirty="0"/>
            <a:t>not being reached</a:t>
          </a:r>
          <a:r>
            <a:rPr lang="en-GB" sz="1800" kern="1200" dirty="0"/>
            <a:t> or is excluded?</a:t>
          </a:r>
        </a:p>
      </dsp:txBody>
      <dsp:txXfrm rot="10800000">
        <a:off x="0" y="3309937"/>
        <a:ext cx="5381625" cy="1985962"/>
      </dsp:txXfrm>
    </dsp:sp>
    <dsp:sp modelId="{54A7BC35-9B55-4CAC-809B-DEE48E36BF87}">
      <dsp:nvSpPr>
        <dsp:cNvPr id="0" name=""/>
        <dsp:cNvSpPr/>
      </dsp:nvSpPr>
      <dsp:spPr>
        <a:xfrm rot="5400000">
          <a:off x="6748462" y="1281112"/>
          <a:ext cx="2647949" cy="5381625"/>
        </a:xfrm>
        <a:prstGeom prst="round1Rect">
          <a:avLst/>
        </a:prstGeom>
        <a:solidFill>
          <a:schemeClr val="accent3">
            <a:hueOff val="4117163"/>
            <a:satOff val="24712"/>
            <a:lumOff val="1882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GB" sz="1800" b="1" kern="1200" dirty="0"/>
            <a:t>4. Lived Experience &amp; Co-Production</a:t>
          </a:r>
        </a:p>
        <a:p>
          <a:pPr marL="0" lvl="0" indent="0" algn="ctr" defTabSz="800100">
            <a:lnSpc>
              <a:spcPct val="90000"/>
            </a:lnSpc>
            <a:spcBef>
              <a:spcPct val="0"/>
            </a:spcBef>
            <a:spcAft>
              <a:spcPct val="35000"/>
            </a:spcAft>
            <a:buFont typeface="Arial" panose="020B0604020202020204" pitchFamily="34" charset="0"/>
            <a:buNone/>
          </a:pPr>
          <a:r>
            <a:rPr lang="en-GB" sz="1800" kern="1200" dirty="0"/>
            <a:t>How do we meaningfully involve people with lived experience?</a:t>
          </a:r>
        </a:p>
        <a:p>
          <a:pPr marL="0" lvl="0" indent="0" algn="ctr" defTabSz="800100">
            <a:lnSpc>
              <a:spcPct val="90000"/>
            </a:lnSpc>
            <a:spcBef>
              <a:spcPct val="0"/>
            </a:spcBef>
            <a:spcAft>
              <a:spcPct val="35000"/>
            </a:spcAft>
            <a:buFont typeface="Arial" panose="020B0604020202020204" pitchFamily="34" charset="0"/>
            <a:buNone/>
          </a:pPr>
          <a:r>
            <a:rPr lang="en-GB" sz="1800" kern="1200" dirty="0"/>
            <a:t>How do we use feedback to </a:t>
          </a:r>
          <a:r>
            <a:rPr lang="en-GB" sz="1800" b="1" kern="1200" dirty="0"/>
            <a:t>improve services</a:t>
          </a:r>
          <a:r>
            <a:rPr lang="en-GB" sz="1800" kern="1200" dirty="0"/>
            <a:t>?</a:t>
          </a:r>
        </a:p>
      </dsp:txBody>
      <dsp:txXfrm rot="-5400000">
        <a:off x="5381625" y="3309937"/>
        <a:ext cx="5381625" cy="1985962"/>
      </dsp:txXfrm>
    </dsp:sp>
    <dsp:sp modelId="{50AFD36E-4278-4771-835B-C9138B69B4BC}">
      <dsp:nvSpPr>
        <dsp:cNvPr id="0" name=""/>
        <dsp:cNvSpPr/>
      </dsp:nvSpPr>
      <dsp:spPr>
        <a:xfrm>
          <a:off x="3919545" y="2079051"/>
          <a:ext cx="3228975" cy="1323974"/>
        </a:xfrm>
        <a:prstGeom prst="roundRect">
          <a:avLst/>
        </a:prstGeom>
        <a:solidFill>
          <a:schemeClr val="accent3">
            <a:tint val="4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0" i="1" kern="1200" dirty="0">
              <a:latin typeface="+mn-lt"/>
            </a:rPr>
            <a:t>What can you influence from where you sit?</a:t>
          </a:r>
        </a:p>
      </dsp:txBody>
      <dsp:txXfrm>
        <a:off x="3984176" y="2143682"/>
        <a:ext cx="3099713" cy="1194712"/>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07A34D-A973-4932-B4CE-2B5B815531A6}" type="datetimeFigureOut">
              <a:rPr lang="en-GB" smtClean="0"/>
              <a:t>26/11/2025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F68B94-E800-4E35-8E32-8E7F5842DAA7}" type="slidenum">
              <a:rPr lang="en-GB" smtClean="0"/>
              <a:t>‹#›</a:t>
            </a:fld>
            <a:endParaRPr lang="en-GB"/>
          </a:p>
        </p:txBody>
      </p:sp>
    </p:spTree>
    <p:extLst>
      <p:ext uri="{BB962C8B-B14F-4D97-AF65-F5344CB8AC3E}">
        <p14:creationId xmlns:p14="http://schemas.microsoft.com/office/powerpoint/2010/main" val="242256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Good morning everyone, and thank you for the opportunity to speak today and share our experience in </a:t>
            </a:r>
            <a:r>
              <a:rPr lang="en-GB" sz="1200" b="0" kern="1200" dirty="0">
                <a:solidFill>
                  <a:schemeClr val="tx1"/>
                </a:solidFill>
                <a:effectLst/>
                <a:latin typeface="+mn-lt"/>
                <a:ea typeface="+mn-ea"/>
                <a:cs typeface="+mn-cs"/>
              </a:rPr>
              <a:t>refreshing the Luton Domestic Abuse Strategy </a:t>
            </a:r>
            <a:r>
              <a:rPr lang="en-GB" sz="1200" kern="1200" dirty="0">
                <a:solidFill>
                  <a:schemeClr val="tx1"/>
                </a:solidFill>
                <a:effectLst/>
                <a:latin typeface="+mn-lt"/>
                <a:ea typeface="+mn-ea"/>
                <a:cs typeface="+mn-cs"/>
              </a:rPr>
              <a:t>and how we’ve sought to </a:t>
            </a:r>
            <a:r>
              <a:rPr lang="en-GB" sz="1200" i="0" kern="1200" dirty="0">
                <a:solidFill>
                  <a:schemeClr val="tx1"/>
                </a:solidFill>
                <a:effectLst/>
                <a:latin typeface="+mn-lt"/>
                <a:ea typeface="+mn-ea"/>
                <a:cs typeface="+mn-cs"/>
              </a:rPr>
              <a:t>embed a public health approach </a:t>
            </a:r>
            <a:endParaRPr lang="en-GB" i="0" dirty="0"/>
          </a:p>
        </p:txBody>
      </p:sp>
      <p:sp>
        <p:nvSpPr>
          <p:cNvPr id="4" name="Slide Number Placeholder 3"/>
          <p:cNvSpPr>
            <a:spLocks noGrp="1"/>
          </p:cNvSpPr>
          <p:nvPr>
            <p:ph type="sldNum" sz="quarter" idx="5"/>
          </p:nvPr>
        </p:nvSpPr>
        <p:spPr/>
        <p:txBody>
          <a:bodyPr/>
          <a:lstStyle/>
          <a:p>
            <a:fld id="{BE0A2CF8-DC65-4036-8D2E-761969739219}" type="slidenum">
              <a:rPr lang="en-GB" smtClean="0"/>
              <a:t>1</a:t>
            </a:fld>
            <a:endParaRPr lang="en-GB"/>
          </a:p>
        </p:txBody>
      </p:sp>
    </p:spTree>
    <p:extLst>
      <p:ext uri="{BB962C8B-B14F-4D97-AF65-F5344CB8AC3E}">
        <p14:creationId xmlns:p14="http://schemas.microsoft.com/office/powerpoint/2010/main" val="1867656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775B3-CC1F-B96E-8D56-FB9CD78EB5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4CBDDE-4482-88C6-EFFF-19E0C399318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FC746901-3EE6-ACA3-0027-1177D5202E3F}"/>
              </a:ext>
            </a:extLst>
          </p:cNvPr>
          <p:cNvSpPr>
            <a:spLocks noGrp="1"/>
          </p:cNvSpPr>
          <p:nvPr>
            <p:ph type="body" idx="1"/>
          </p:nvPr>
        </p:nvSpPr>
        <p:spPr/>
        <p:txBody>
          <a:bodyPr/>
          <a:lstStyle/>
          <a:p>
            <a:pPr algn="l">
              <a:spcAft>
                <a:spcPts val="1500"/>
              </a:spcAft>
              <a:buNone/>
            </a:pPr>
            <a:r>
              <a:rPr lang="en-GB" b="0" i="0" dirty="0">
                <a:solidFill>
                  <a:srgbClr val="0B0C0C"/>
                </a:solidFill>
                <a:effectLst/>
                <a:latin typeface="Ubuntu Medium" panose="020B0604030602030204" pitchFamily="34" charset="0"/>
              </a:rPr>
              <a:t>1. The safety of service users and staff is prioritised, by people knowing they are safe or asking what they need to feel safe, and putting policies, practices and safeguarding arrangements in place</a:t>
            </a:r>
          </a:p>
          <a:p>
            <a:pPr algn="l">
              <a:spcAft>
                <a:spcPts val="1500"/>
              </a:spcAft>
              <a:buNone/>
            </a:pPr>
            <a:r>
              <a:rPr lang="en-GB" b="0" i="0" dirty="0">
                <a:solidFill>
                  <a:srgbClr val="0B0C0C"/>
                </a:solidFill>
                <a:effectLst/>
                <a:latin typeface="Ubuntu Medium" panose="020B0604030602030204" pitchFamily="34" charset="0"/>
              </a:rPr>
              <a:t>2. Transparency exists in an organisation’s policies and procedures, with the objective of building trust among staff, service users and the wider community, by organisation and staff explaining what they are doing and why, the organisation and staff doing what they say they will do, expectations being made clear and the organisation and staff not overpromising</a:t>
            </a:r>
          </a:p>
          <a:p>
            <a:pPr algn="l">
              <a:spcAft>
                <a:spcPts val="1500"/>
              </a:spcAft>
              <a:buNone/>
            </a:pPr>
            <a:r>
              <a:rPr lang="en-GB" b="0" i="0" dirty="0">
                <a:solidFill>
                  <a:srgbClr val="0B0C0C"/>
                </a:solidFill>
                <a:effectLst/>
                <a:latin typeface="Ubuntu Medium" panose="020B0604030602030204" pitchFamily="34" charset="0"/>
              </a:rPr>
              <a:t>3. </a:t>
            </a:r>
            <a:r>
              <a:rPr lang="en-GB" b="1" i="0" dirty="0">
                <a:solidFill>
                  <a:srgbClr val="0B0C0C"/>
                </a:solidFill>
                <a:effectLst/>
                <a:latin typeface="Ubuntu Medium" panose="020B0604030602030204" pitchFamily="34" charset="0"/>
              </a:rPr>
              <a:t>Choice </a:t>
            </a:r>
            <a:r>
              <a:rPr lang="en-GB" b="0" i="0" dirty="0">
                <a:solidFill>
                  <a:srgbClr val="0B0C0C"/>
                </a:solidFill>
                <a:effectLst/>
                <a:latin typeface="Ubuntu Medium" panose="020B0604030602030204" pitchFamily="34" charset="0"/>
              </a:rPr>
              <a:t>Service users are supported in shared decision-making, choice and goal setting to determine the plan of action they need to heal and move forward, by organisations and staff listening to the needs and wishes of service users, explaining choices clearly and transparently, acknowledging that people who have experienced trauma may feel a lack of safety or control which can make it harder to developing trusting relationships</a:t>
            </a:r>
          </a:p>
          <a:p>
            <a:pPr algn="l">
              <a:spcAft>
                <a:spcPts val="1500"/>
              </a:spcAft>
              <a:buNone/>
            </a:pPr>
            <a:r>
              <a:rPr lang="en-GB" b="1" i="0" dirty="0">
                <a:solidFill>
                  <a:srgbClr val="0B0C0C"/>
                </a:solidFill>
                <a:effectLst/>
                <a:latin typeface="Ubuntu Medium" panose="020B0604030602030204" pitchFamily="34" charset="0"/>
              </a:rPr>
              <a:t>4. Collaboration </a:t>
            </a:r>
            <a:r>
              <a:rPr lang="en-GB" b="0" i="0" dirty="0">
                <a:solidFill>
                  <a:srgbClr val="0B0C0C"/>
                </a:solidFill>
                <a:effectLst/>
                <a:latin typeface="Ubuntu Medium" panose="020B0604030602030204" pitchFamily="34" charset="0"/>
              </a:rPr>
              <a:t>The value of staff and service user experience is recognised in overcoming challenges and improving the system as a whole, by focussing on working alongside and actively involving service users in the delivery of services</a:t>
            </a:r>
          </a:p>
          <a:p>
            <a:pPr algn="l">
              <a:spcAft>
                <a:spcPts val="1500"/>
              </a:spcAft>
              <a:buNone/>
            </a:pPr>
            <a:r>
              <a:rPr lang="en-GB" b="1" i="0" dirty="0">
                <a:solidFill>
                  <a:srgbClr val="0B0C0C"/>
                </a:solidFill>
                <a:effectLst/>
                <a:latin typeface="Ubuntu Medium" panose="020B0604030602030204" pitchFamily="34" charset="0"/>
              </a:rPr>
              <a:t>Empowerment</a:t>
            </a:r>
          </a:p>
          <a:p>
            <a:pPr algn="l">
              <a:spcAft>
                <a:spcPts val="1500"/>
              </a:spcAft>
              <a:buNone/>
            </a:pPr>
            <a:r>
              <a:rPr lang="en-GB" b="0" i="0" dirty="0">
                <a:solidFill>
                  <a:srgbClr val="0B0C0C"/>
                </a:solidFill>
                <a:effectLst/>
                <a:latin typeface="Ubuntu Medium" panose="020B0604030602030204" pitchFamily="34" charset="0"/>
              </a:rPr>
              <a:t>Efforts are made to share power and give service users and staff a strong voice in decision-making, at both individual and organisational level, by:</a:t>
            </a:r>
          </a:p>
          <a:p>
            <a:pPr algn="l">
              <a:spcAft>
                <a:spcPts val="750"/>
              </a:spcAft>
              <a:buFont typeface="Arial" panose="020B0604020202020204" pitchFamily="34" charset="0"/>
              <a:buChar char="•"/>
            </a:pPr>
            <a:r>
              <a:rPr lang="en-GB" b="0" i="0" dirty="0">
                <a:solidFill>
                  <a:srgbClr val="0B0C0C"/>
                </a:solidFill>
                <a:effectLst/>
                <a:latin typeface="Ubuntu Medium" panose="020B0604030602030204" pitchFamily="34" charset="0"/>
              </a:rPr>
              <a:t>validating feelings and concerns of staff and service users</a:t>
            </a:r>
          </a:p>
          <a:p>
            <a:pPr algn="l">
              <a:spcAft>
                <a:spcPts val="750"/>
              </a:spcAft>
              <a:buFont typeface="Arial" panose="020B0604020202020204" pitchFamily="34" charset="0"/>
              <a:buChar char="•"/>
            </a:pPr>
            <a:r>
              <a:rPr lang="en-GB" b="0" i="0" dirty="0">
                <a:solidFill>
                  <a:srgbClr val="0B0C0C"/>
                </a:solidFill>
                <a:effectLst/>
                <a:latin typeface="Ubuntu Medium" panose="020B0604030602030204" pitchFamily="34" charset="0"/>
              </a:rPr>
              <a:t>listening to what a person wants and needs</a:t>
            </a:r>
          </a:p>
          <a:p>
            <a:pPr algn="l">
              <a:spcAft>
                <a:spcPts val="750"/>
              </a:spcAft>
              <a:buFont typeface="Arial" panose="020B0604020202020204" pitchFamily="34" charset="0"/>
              <a:buChar char="•"/>
            </a:pPr>
            <a:r>
              <a:rPr lang="en-GB" b="0" i="0" dirty="0">
                <a:solidFill>
                  <a:srgbClr val="0B0C0C"/>
                </a:solidFill>
                <a:effectLst/>
                <a:latin typeface="Ubuntu Medium" panose="020B0604030602030204" pitchFamily="34" charset="0"/>
              </a:rPr>
              <a:t>supporting people to make decisions and take action</a:t>
            </a:r>
          </a:p>
          <a:p>
            <a:pPr algn="l">
              <a:spcAft>
                <a:spcPts val="750"/>
              </a:spcAft>
              <a:buFont typeface="Arial" panose="020B0604020202020204" pitchFamily="34" charset="0"/>
              <a:buChar char="•"/>
            </a:pPr>
            <a:r>
              <a:rPr lang="en-GB" b="0" i="0" dirty="0">
                <a:solidFill>
                  <a:srgbClr val="0B0C0C"/>
                </a:solidFill>
                <a:effectLst/>
                <a:latin typeface="Ubuntu Medium" panose="020B0604030602030204" pitchFamily="34" charset="0"/>
              </a:rPr>
              <a:t>acknowledging that people who have experienced or are experiencing trauma may feel powerless to control what happens to them, isolated by their experiences and have feelings of low self-worth</a:t>
            </a:r>
          </a:p>
          <a:p>
            <a:pPr algn="l">
              <a:spcAft>
                <a:spcPts val="1500"/>
              </a:spcAft>
              <a:buNone/>
            </a:pPr>
            <a:r>
              <a:rPr lang="en-GB" b="1" i="0" dirty="0">
                <a:solidFill>
                  <a:srgbClr val="0B0C0C"/>
                </a:solidFill>
                <a:effectLst/>
                <a:latin typeface="Ubuntu Medium" panose="020B0604030602030204" pitchFamily="34" charset="0"/>
              </a:rPr>
              <a:t>Cultural consideration</a:t>
            </a:r>
          </a:p>
          <a:p>
            <a:pPr algn="l">
              <a:spcAft>
                <a:spcPts val="1500"/>
              </a:spcAft>
              <a:buNone/>
            </a:pPr>
            <a:r>
              <a:rPr lang="en-GB" b="0" i="0" dirty="0">
                <a:solidFill>
                  <a:srgbClr val="0B0C0C"/>
                </a:solidFill>
                <a:effectLst/>
                <a:latin typeface="Ubuntu Medium" panose="020B0604030602030204" pitchFamily="34" charset="0"/>
              </a:rPr>
              <a:t>Move past cultural stereotypes and biases by offering access to gender responsive services, leveraging the healing value of traditional cultural connections, incorporating policies, protocols and processes that are responsive to the needs of individuals served</a:t>
            </a:r>
          </a:p>
          <a:p>
            <a:pPr algn="l">
              <a:spcAft>
                <a:spcPts val="1500"/>
              </a:spcAft>
              <a:buNone/>
            </a:pPr>
            <a:endParaRPr lang="en-GB" b="0" i="0" dirty="0">
              <a:solidFill>
                <a:srgbClr val="0B0C0C"/>
              </a:solidFill>
              <a:effectLst/>
              <a:latin typeface="Ubuntu Medium" panose="020B0604030602030204" pitchFamily="34" charset="0"/>
            </a:endParaRPr>
          </a:p>
          <a:p>
            <a:pPr algn="l">
              <a:spcAft>
                <a:spcPts val="1500"/>
              </a:spcAft>
              <a:buNone/>
            </a:pPr>
            <a:endParaRPr lang="en-GB" b="0" i="0" dirty="0">
              <a:solidFill>
                <a:srgbClr val="0B0C0C"/>
              </a:solidFill>
              <a:effectLst/>
              <a:latin typeface="Ubuntu Medium" panose="020B0604030602030204" pitchFamily="34" charset="0"/>
            </a:endParaRPr>
          </a:p>
          <a:p>
            <a:pPr algn="l">
              <a:spcAft>
                <a:spcPts val="1500"/>
              </a:spcAft>
              <a:buNone/>
            </a:pPr>
            <a:endParaRPr lang="en-GB" b="0" i="0" dirty="0">
              <a:solidFill>
                <a:srgbClr val="0B0C0C"/>
              </a:solidFill>
              <a:effectLst/>
              <a:latin typeface="Ubuntu Medium" panose="020B0604030602030204" pitchFamily="34" charset="0"/>
            </a:endParaRPr>
          </a:p>
          <a:p>
            <a:pPr algn="l">
              <a:spcAft>
                <a:spcPts val="1500"/>
              </a:spcAft>
              <a:buNone/>
            </a:pPr>
            <a:endParaRPr lang="en-GB" dirty="0"/>
          </a:p>
        </p:txBody>
      </p:sp>
      <p:sp>
        <p:nvSpPr>
          <p:cNvPr id="4" name="Slide Number Placeholder 3">
            <a:extLst>
              <a:ext uri="{FF2B5EF4-FFF2-40B4-BE49-F238E27FC236}">
                <a16:creationId xmlns:a16="http://schemas.microsoft.com/office/drawing/2014/main" id="{42F1F4D0-CAE7-7E7B-A52F-338841D3209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FB74EA-F2CF-4272-9361-4B2E74B82670}"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91352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954FA-5E78-CA78-C884-0CC92CADD6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581B2B-2C48-A1FF-2F68-690E16E3229C}"/>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4AB5D252-2B10-74D6-7097-5AC8346AF942}"/>
              </a:ext>
            </a:extLst>
          </p:cNvPr>
          <p:cNvSpPr>
            <a:spLocks noGrp="1"/>
          </p:cNvSpPr>
          <p:nvPr>
            <p:ph type="body" idx="1"/>
          </p:nvPr>
        </p:nvSpPr>
        <p:spPr/>
        <p:txBody>
          <a:bodyPr/>
          <a:lstStyle/>
          <a:p>
            <a:r>
              <a:rPr lang="en-GB" dirty="0"/>
              <a:t>In DA its important to know where we’ve come from, so a brief history lesson. Community safety </a:t>
            </a:r>
          </a:p>
        </p:txBody>
      </p:sp>
      <p:sp>
        <p:nvSpPr>
          <p:cNvPr id="4" name="Slide Number Placeholder 3">
            <a:extLst>
              <a:ext uri="{FF2B5EF4-FFF2-40B4-BE49-F238E27FC236}">
                <a16:creationId xmlns:a16="http://schemas.microsoft.com/office/drawing/2014/main" id="{D3181629-00BF-A26E-C214-FC33B492D3B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FB74EA-F2CF-4272-9361-4B2E74B82670}"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47405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BBB94-7D7B-2B6E-2965-F894CA009C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A29812-89A7-32B8-6F37-7A4DAA78A201}"/>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8C5C912C-71D8-B2E7-2817-C69FCF01C32E}"/>
              </a:ext>
            </a:extLst>
          </p:cNvPr>
          <p:cNvSpPr>
            <a:spLocks noGrp="1"/>
          </p:cNvSpPr>
          <p:nvPr>
            <p:ph type="body" idx="1"/>
          </p:nvPr>
        </p:nvSpPr>
        <p:spPr/>
        <p:txBody>
          <a:bodyPr/>
          <a:lstStyle/>
          <a:p>
            <a:r>
              <a:rPr lang="en-GB" dirty="0"/>
              <a:t>In DA its important to know where we’ve come from, so a brief history lesson. Community safety </a:t>
            </a:r>
          </a:p>
        </p:txBody>
      </p:sp>
      <p:sp>
        <p:nvSpPr>
          <p:cNvPr id="4" name="Slide Number Placeholder 3">
            <a:extLst>
              <a:ext uri="{FF2B5EF4-FFF2-40B4-BE49-F238E27FC236}">
                <a16:creationId xmlns:a16="http://schemas.microsoft.com/office/drawing/2014/main" id="{D824536D-01F2-4C4E-E8B4-7B707564F67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FB74EA-F2CF-4272-9361-4B2E74B82670}"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40990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0D71E-6F63-A8B3-5667-578C02E303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7F66E1-8A07-60AC-1DFF-32A48261D371}"/>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E2DC6A28-747D-A949-4C37-F9EE6F982F6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E0E3B7F-2FC7-8545-6014-4F83DD94BA7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FB74EA-F2CF-4272-9361-4B2E74B82670}"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45938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CF1AE-4CA8-7581-35D6-9C2A8EAAA5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0C6DA-511F-3C04-02E2-0FAA85CE22EC}"/>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579A81C6-978C-BD02-1636-3A0EBA59E00F}"/>
              </a:ext>
            </a:extLst>
          </p:cNvPr>
          <p:cNvSpPr>
            <a:spLocks noGrp="1"/>
          </p:cNvSpPr>
          <p:nvPr>
            <p:ph type="body" idx="1"/>
          </p:nvPr>
        </p:nvSpPr>
        <p:spPr/>
        <p:txBody>
          <a:bodyPr/>
          <a:lstStyle/>
          <a:p>
            <a:r>
              <a:rPr lang="en-GB" dirty="0"/>
              <a:t>In DA its important to know where we’ve come from, so a brief history lesson. Community safety </a:t>
            </a:r>
          </a:p>
        </p:txBody>
      </p:sp>
      <p:sp>
        <p:nvSpPr>
          <p:cNvPr id="4" name="Slide Number Placeholder 3">
            <a:extLst>
              <a:ext uri="{FF2B5EF4-FFF2-40B4-BE49-F238E27FC236}">
                <a16:creationId xmlns:a16="http://schemas.microsoft.com/office/drawing/2014/main" id="{53A3464F-3A56-510F-05FD-4D96B43921C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FB74EA-F2CF-4272-9361-4B2E74B82670}"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37393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83AB3-1414-CE52-8D76-BAD9C829D8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06BFE1-39F1-65FC-7F41-0E5849FE8572}"/>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1AC1AE0F-98E6-CD96-1274-BB415382DB86}"/>
              </a:ext>
            </a:extLst>
          </p:cNvPr>
          <p:cNvSpPr>
            <a:spLocks noGrp="1"/>
          </p:cNvSpPr>
          <p:nvPr>
            <p:ph type="body" idx="1"/>
          </p:nvPr>
        </p:nvSpPr>
        <p:spPr/>
        <p:txBody>
          <a:bodyPr/>
          <a:lstStyle/>
          <a:p>
            <a:r>
              <a:rPr lang="en-GB" sz="1200" b="0" i="0" kern="1200" dirty="0">
                <a:solidFill>
                  <a:schemeClr val="tx1"/>
                </a:solidFill>
                <a:effectLst/>
                <a:latin typeface="+mn-lt"/>
                <a:ea typeface="+mn-ea"/>
                <a:cs typeface="+mn-cs"/>
              </a:rPr>
              <a:t>There are some key features of a trauma-informed system: </a:t>
            </a:r>
          </a:p>
          <a:p>
            <a:r>
              <a:rPr lang="en-GB" sz="1200" b="0" i="0" kern="1200" dirty="0">
                <a:solidFill>
                  <a:schemeClr val="tx1"/>
                </a:solidFill>
                <a:effectLst/>
                <a:latin typeface="+mn-lt"/>
                <a:ea typeface="+mn-ea"/>
                <a:cs typeface="+mn-cs"/>
              </a:rPr>
              <a:t>Trauma-informed care is recognised as a positive approach for whole family engagement across the borough.`</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 </a:t>
            </a:r>
          </a:p>
          <a:p>
            <a:r>
              <a:rPr lang="en-GB" sz="1200" b="0" i="0" kern="1200" dirty="0">
                <a:solidFill>
                  <a:schemeClr val="tx1"/>
                </a:solidFill>
                <a:effectLst/>
                <a:latin typeface="+mn-lt"/>
                <a:ea typeface="+mn-ea"/>
                <a:cs typeface="+mn-cs"/>
              </a:rPr>
              <a:t>Trauma-prevention is prioritised, including avoidance of </a:t>
            </a:r>
            <a:r>
              <a:rPr lang="en-GB" sz="1200" b="0" i="0" kern="1200" dirty="0" err="1">
                <a:solidFill>
                  <a:schemeClr val="tx1"/>
                </a:solidFill>
                <a:effectLst/>
                <a:latin typeface="+mn-lt"/>
                <a:ea typeface="+mn-ea"/>
                <a:cs typeface="+mn-cs"/>
              </a:rPr>
              <a:t>retraumatisation</a:t>
            </a:r>
            <a:r>
              <a:rPr lang="en-GB" sz="1200" b="0" i="0" kern="1200" dirty="0">
                <a:solidFill>
                  <a:schemeClr val="tx1"/>
                </a:solidFill>
                <a:effectLst/>
                <a:latin typeface="+mn-lt"/>
                <a:ea typeface="+mn-ea"/>
                <a:cs typeface="+mn-cs"/>
              </a:rPr>
              <a:t> through the engagement with children, family and community services.</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 </a:t>
            </a:r>
          </a:p>
          <a:p>
            <a:r>
              <a:rPr lang="en-GB" sz="1200" b="0" i="0" kern="1200" dirty="0">
                <a:solidFill>
                  <a:schemeClr val="tx1"/>
                </a:solidFill>
                <a:effectLst/>
                <a:latin typeface="+mn-lt"/>
                <a:ea typeface="+mn-ea"/>
                <a:cs typeface="+mn-cs"/>
              </a:rPr>
              <a:t>The system works collaboratively to deliver a consistent approach to trauma-informed practice.</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 </a:t>
            </a:r>
          </a:p>
          <a:p>
            <a:r>
              <a:rPr lang="en-GB" sz="1200" b="0" i="0" kern="1200" dirty="0">
                <a:solidFill>
                  <a:schemeClr val="tx1"/>
                </a:solidFill>
                <a:effectLst/>
                <a:latin typeface="+mn-lt"/>
                <a:ea typeface="+mn-ea"/>
                <a:cs typeface="+mn-cs"/>
              </a:rPr>
              <a:t>Individuals, teams &amp; organisations are supported with this practice, including through creative collaboration and formal support</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 </a:t>
            </a:r>
          </a:p>
          <a:p>
            <a:r>
              <a:rPr lang="en-GB" sz="1200" b="0" i="0" kern="1200" dirty="0">
                <a:solidFill>
                  <a:schemeClr val="tx1"/>
                </a:solidFill>
                <a:effectLst/>
                <a:latin typeface="+mn-lt"/>
                <a:ea typeface="+mn-ea"/>
                <a:cs typeface="+mn-cs"/>
              </a:rPr>
              <a:t>Secondary trauma for staff (i.e. the emotional stress caused by hearing or witnessing someone else’s traumatic experiences) is recognised and there are effective systems/processes in place to provide support </a:t>
            </a:r>
          </a:p>
        </p:txBody>
      </p:sp>
      <p:sp>
        <p:nvSpPr>
          <p:cNvPr id="4" name="Slide Number Placeholder 3">
            <a:extLst>
              <a:ext uri="{FF2B5EF4-FFF2-40B4-BE49-F238E27FC236}">
                <a16:creationId xmlns:a16="http://schemas.microsoft.com/office/drawing/2014/main" id="{5CAD34A1-B05C-D9D9-2D08-2D18D3F95E1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FB74EA-F2CF-4272-9361-4B2E74B82670}"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95075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D32D5-E158-57AC-B00B-138F79EFA4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B1AE0D-0350-4B11-6E80-20258A243D1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EB7E6036-B70D-83E9-C542-71B246CC32EE}"/>
              </a:ext>
            </a:extLst>
          </p:cNvPr>
          <p:cNvSpPr>
            <a:spLocks noGrp="1"/>
          </p:cNvSpPr>
          <p:nvPr>
            <p:ph type="body" idx="1"/>
          </p:nvPr>
        </p:nvSpPr>
        <p:spPr/>
        <p:txBody>
          <a:bodyPr/>
          <a:lstStyle/>
          <a:p>
            <a:r>
              <a:rPr lang="en-GB" dirty="0"/>
              <a:t>In DA its important to know where we’ve come from, so a brief history lesson. Community safety </a:t>
            </a:r>
          </a:p>
        </p:txBody>
      </p:sp>
      <p:sp>
        <p:nvSpPr>
          <p:cNvPr id="4" name="Slide Number Placeholder 3">
            <a:extLst>
              <a:ext uri="{FF2B5EF4-FFF2-40B4-BE49-F238E27FC236}">
                <a16:creationId xmlns:a16="http://schemas.microsoft.com/office/drawing/2014/main" id="{5B0BB51D-FA1A-89C5-EFD9-AC5EED80D15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FB74EA-F2CF-4272-9361-4B2E74B82670}"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16461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4BBE7-51CC-6753-C0D3-7036C674E4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56095F-D5E4-7772-4829-CE76208CFBCC}"/>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E302AF1F-895A-66FA-B21B-1D2B27772F9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4EFA2C9-FC71-03CC-E1C4-9B77BB99480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FB74EA-F2CF-4272-9361-4B2E74B82670}"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44606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Trauma-informed practice is not a single intervention, it is a cultural shift that happens through everyday actions, decisions and leadership at every level.</a:t>
            </a:r>
          </a:p>
          <a:p>
            <a:endParaRPr lang="en-GB" dirty="0"/>
          </a:p>
        </p:txBody>
      </p:sp>
      <p:sp>
        <p:nvSpPr>
          <p:cNvPr id="4" name="Slide Number Placeholder 3"/>
          <p:cNvSpPr>
            <a:spLocks noGrp="1"/>
          </p:cNvSpPr>
          <p:nvPr>
            <p:ph type="sldNum" sz="quarter" idx="5"/>
          </p:nvPr>
        </p:nvSpPr>
        <p:spPr/>
        <p:txBody>
          <a:bodyPr/>
          <a:lstStyle/>
          <a:p>
            <a:fld id="{57F68B94-E800-4E35-8E32-8E7F5842DAA7}" type="slidenum">
              <a:rPr lang="en-GB" smtClean="0"/>
              <a:t>18</a:t>
            </a:fld>
            <a:endParaRPr lang="en-GB"/>
          </a:p>
        </p:txBody>
      </p:sp>
    </p:spTree>
    <p:extLst>
      <p:ext uri="{BB962C8B-B14F-4D97-AF65-F5344CB8AC3E}">
        <p14:creationId xmlns:p14="http://schemas.microsoft.com/office/powerpoint/2010/main" val="125132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By the end of the session</a:t>
            </a:r>
          </a:p>
        </p:txBody>
      </p:sp>
      <p:sp>
        <p:nvSpPr>
          <p:cNvPr id="4" name="Slide Number Placeholder 3"/>
          <p:cNvSpPr>
            <a:spLocks noGrp="1"/>
          </p:cNvSpPr>
          <p:nvPr>
            <p:ph type="sldNum" sz="quarter" idx="5"/>
          </p:nvPr>
        </p:nvSpPr>
        <p:spPr/>
        <p:txBody>
          <a:bodyPr/>
          <a:lstStyle/>
          <a:p>
            <a:fld id="{57F68B94-E800-4E35-8E32-8E7F5842DAA7}" type="slidenum">
              <a:rPr lang="en-GB" smtClean="0"/>
              <a:t>2</a:t>
            </a:fld>
            <a:endParaRPr lang="en-GB"/>
          </a:p>
        </p:txBody>
      </p:sp>
    </p:spTree>
    <p:extLst>
      <p:ext uri="{BB962C8B-B14F-4D97-AF65-F5344CB8AC3E}">
        <p14:creationId xmlns:p14="http://schemas.microsoft.com/office/powerpoint/2010/main" val="3445644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6EFB2-C263-0CB0-C015-FE20C7E3D7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1E4DA8-3574-9515-9BF7-1C690EC6E9DF}"/>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B718ED0A-BDAD-52EC-3FC5-EFEA358FEC1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aim today is to build shared awareness, language and motivation, not to develop specialist therapeutic skills.</a:t>
            </a:r>
          </a:p>
          <a:p>
            <a:endParaRPr lang="en-GB" dirty="0"/>
          </a:p>
        </p:txBody>
      </p:sp>
      <p:sp>
        <p:nvSpPr>
          <p:cNvPr id="4" name="Slide Number Placeholder 3">
            <a:extLst>
              <a:ext uri="{FF2B5EF4-FFF2-40B4-BE49-F238E27FC236}">
                <a16:creationId xmlns:a16="http://schemas.microsoft.com/office/drawing/2014/main" id="{E73401A7-55AF-9355-ACE2-2EA210267DA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FB74EA-F2CF-4272-9361-4B2E74B82670}"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98783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FEE5A-E2D7-4365-F4A0-A779AE51E2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13E735-B7CD-5EB8-CFF5-2BD6153E8946}"/>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503655CD-5708-1C17-048D-EA20301EFD89}"/>
              </a:ext>
            </a:extLst>
          </p:cNvPr>
          <p:cNvSpPr>
            <a:spLocks noGrp="1"/>
          </p:cNvSpPr>
          <p:nvPr>
            <p:ph type="body" idx="1"/>
          </p:nvPr>
        </p:nvSpPr>
        <p:spPr/>
        <p:txBody>
          <a:bodyPr/>
          <a:lstStyle/>
          <a:p>
            <a:r>
              <a:rPr lang="en-GB" dirty="0"/>
              <a:t>Trauma refers to </a:t>
            </a:r>
            <a:r>
              <a:rPr lang="en-GB" b="1" dirty="0"/>
              <a:t>events or experiences</a:t>
            </a:r>
            <a:r>
              <a:rPr lang="en-GB" dirty="0"/>
              <a:t> that overwhelm a persons ability to cope.</a:t>
            </a:r>
          </a:p>
          <a:p>
            <a:r>
              <a:rPr lang="en-GB" dirty="0"/>
              <a:t>Includes childhood </a:t>
            </a:r>
            <a:r>
              <a:rPr lang="en-GB" b="1" dirty="0"/>
              <a:t>abuse (physical, psychological, sexual), neglect, domestic abuse, violence, discrimination, loss, poverty, systemic trauma</a:t>
            </a:r>
            <a:r>
              <a:rPr lang="en-GB" dirty="0"/>
              <a:t>, and more.</a:t>
            </a:r>
          </a:p>
          <a:p>
            <a:endParaRPr lang="en-GB" dirty="0"/>
          </a:p>
          <a:p>
            <a:r>
              <a:rPr lang="en-GB" dirty="0"/>
              <a:t>Can be a one-off event or a sustained experience. Can be directly experienced or indirectly by witnessing a traumatic event. Can be an interpersonal situation or a big situation like war conflict or natural disaster.</a:t>
            </a:r>
          </a:p>
          <a:p>
            <a:endParaRPr lang="en-GB" dirty="0"/>
          </a:p>
          <a:p>
            <a:r>
              <a:rPr lang="en-GB" dirty="0"/>
              <a:t>Trauma affects:</a:t>
            </a:r>
          </a:p>
          <a:p>
            <a:r>
              <a:rPr lang="en-GB" b="1" dirty="0"/>
              <a:t>Neurobiology</a:t>
            </a:r>
            <a:r>
              <a:rPr lang="en-GB" dirty="0"/>
              <a:t> (fight/flight/freeze responses)</a:t>
            </a:r>
          </a:p>
          <a:p>
            <a:r>
              <a:rPr lang="en-GB" b="1" dirty="0"/>
              <a:t>Cognition and memory</a:t>
            </a:r>
            <a:endParaRPr lang="en-GB" dirty="0"/>
          </a:p>
          <a:p>
            <a:r>
              <a:rPr lang="en-GB" b="1" dirty="0"/>
              <a:t>Emotional regulation</a:t>
            </a:r>
            <a:endParaRPr lang="en-GB" dirty="0"/>
          </a:p>
          <a:p>
            <a:r>
              <a:rPr lang="en-GB" b="1" dirty="0"/>
              <a:t>Relationships and trust</a:t>
            </a:r>
          </a:p>
          <a:p>
            <a:endParaRPr lang="en-GB" dirty="0"/>
          </a:p>
        </p:txBody>
      </p:sp>
      <p:sp>
        <p:nvSpPr>
          <p:cNvPr id="4" name="Slide Number Placeholder 3">
            <a:extLst>
              <a:ext uri="{FF2B5EF4-FFF2-40B4-BE49-F238E27FC236}">
                <a16:creationId xmlns:a16="http://schemas.microsoft.com/office/drawing/2014/main" id="{81F88A4C-6674-3BEF-2378-94A7C094CC8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FB74EA-F2CF-4272-9361-4B2E74B82670}"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91757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Trauma is </a:t>
            </a:r>
            <a:r>
              <a:rPr lang="en-GB" i="1" dirty="0"/>
              <a:t>common</a:t>
            </a:r>
            <a:r>
              <a:rPr lang="en-GB" dirty="0"/>
              <a:t>:</a:t>
            </a:r>
          </a:p>
          <a:p>
            <a:r>
              <a:rPr lang="en-GB" dirty="0"/>
              <a:t>1 in 3 adults report at least one traumatic experience in childhood.</a:t>
            </a:r>
          </a:p>
          <a:p>
            <a:r>
              <a:rPr lang="en-GB" dirty="0"/>
              <a:t>Trauma is strongly linked to mental ill health, substance use, self-harm, homelessness and social care needs.</a:t>
            </a:r>
          </a:p>
          <a:p>
            <a:endParaRPr lang="en-GB" dirty="0"/>
          </a:p>
          <a:p>
            <a:r>
              <a:rPr lang="en-GB" dirty="0"/>
              <a:t>Trauma doesn’t stop because you are an adult </a:t>
            </a:r>
          </a:p>
        </p:txBody>
      </p:sp>
      <p:sp>
        <p:nvSpPr>
          <p:cNvPr id="4" name="Slide Number Placeholder 3"/>
          <p:cNvSpPr>
            <a:spLocks noGrp="1"/>
          </p:cNvSpPr>
          <p:nvPr>
            <p:ph type="sldNum" sz="quarter" idx="5"/>
          </p:nvPr>
        </p:nvSpPr>
        <p:spPr/>
        <p:txBody>
          <a:bodyPr/>
          <a:lstStyle/>
          <a:p>
            <a:fld id="{57F68B94-E800-4E35-8E32-8E7F5842DAA7}" type="slidenum">
              <a:rPr lang="en-GB" smtClean="0"/>
              <a:t>5</a:t>
            </a:fld>
            <a:endParaRPr lang="en-GB"/>
          </a:p>
        </p:txBody>
      </p:sp>
    </p:spTree>
    <p:extLst>
      <p:ext uri="{BB962C8B-B14F-4D97-AF65-F5344CB8AC3E}">
        <p14:creationId xmlns:p14="http://schemas.microsoft.com/office/powerpoint/2010/main" val="2467676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C5018-192A-70CF-2D31-7BFA12484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1B40AE-3C8B-2971-B816-671EB4CE6CF1}"/>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4589F00F-935F-2E0E-6A0D-D14CFDCD1214}"/>
              </a:ext>
            </a:extLst>
          </p:cNvPr>
          <p:cNvSpPr>
            <a:spLocks noGrp="1"/>
          </p:cNvSpPr>
          <p:nvPr>
            <p:ph type="body" idx="1"/>
          </p:nvPr>
        </p:nvSpPr>
        <p:spPr/>
        <p:txBody>
          <a:bodyPr/>
          <a:lstStyle/>
          <a:p>
            <a:r>
              <a:rPr lang="en-GB" dirty="0"/>
              <a:t>A key feature is inescapability </a:t>
            </a:r>
            <a:r>
              <a:rPr lang="en-GB" sz="1200" b="0" i="0" kern="1200" dirty="0">
                <a:solidFill>
                  <a:schemeClr val="tx1"/>
                </a:solidFill>
                <a:effectLst/>
                <a:latin typeface="+mn-lt"/>
                <a:ea typeface="+mn-ea"/>
                <a:cs typeface="+mn-cs"/>
              </a:rPr>
              <a:t>– the feeling of being trapped and powerless to protect oneself or loved ones. This lack of control fundamentally distinguishes some traumatic events from merely stressful ones.</a:t>
            </a:r>
            <a:endParaRPr lang="en-GB" dirty="0"/>
          </a:p>
        </p:txBody>
      </p:sp>
      <p:sp>
        <p:nvSpPr>
          <p:cNvPr id="4" name="Slide Number Placeholder 3">
            <a:extLst>
              <a:ext uri="{FF2B5EF4-FFF2-40B4-BE49-F238E27FC236}">
                <a16:creationId xmlns:a16="http://schemas.microsoft.com/office/drawing/2014/main" id="{C7DC9BAF-CC35-E6EF-FC3C-088D3DD37D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FB74EA-F2CF-4272-9361-4B2E74B82670}"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9475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a:lnSpc>
                <a:spcPct val="130000"/>
              </a:lnSpc>
            </a:pPr>
            <a:r>
              <a:rPr lang="en-GB" dirty="0"/>
              <a:t>I</a:t>
            </a:r>
            <a:r>
              <a:rPr lang="en-GB" dirty="0">
                <a:solidFill>
                  <a:schemeClr val="tx1"/>
                </a:solidFill>
              </a:rPr>
              <a:t>ncludes responding in a way that supports recovery, does not cause further harm, and recognises and supports people’s resilience.</a:t>
            </a:r>
          </a:p>
          <a:p>
            <a:pPr>
              <a:lnSpc>
                <a:spcPct val="130000"/>
              </a:lnSpc>
            </a:pPr>
            <a:r>
              <a:rPr lang="en-GB" dirty="0">
                <a:solidFill>
                  <a:schemeClr val="tx1"/>
                </a:solidFill>
              </a:rPr>
              <a:t>We want people to feel included, nurtured, and safe. We will always search for new, different, improved approaches to preventing harm and supporting recovery, steered by evidence and voices of those with lived experience.</a:t>
            </a:r>
            <a:endParaRPr lang="en-US" dirty="0">
              <a:solidFill>
                <a:schemeClr val="tx1"/>
              </a:solidFill>
            </a:endParaRPr>
          </a:p>
          <a:p>
            <a:br>
              <a:rPr lang="en-GB" dirty="0"/>
            </a:br>
            <a:r>
              <a:rPr lang="en-GB" dirty="0"/>
              <a:t>Trauma-informed practice improves:</a:t>
            </a:r>
          </a:p>
          <a:p>
            <a:r>
              <a:rPr lang="en-GB" b="1" dirty="0"/>
              <a:t>Safety and trust</a:t>
            </a:r>
            <a:endParaRPr lang="en-GB" dirty="0"/>
          </a:p>
          <a:p>
            <a:r>
              <a:rPr lang="en-GB" b="1" dirty="0"/>
              <a:t>Engagement and retention in services</a:t>
            </a:r>
            <a:endParaRPr lang="en-GB" dirty="0"/>
          </a:p>
          <a:p>
            <a:r>
              <a:rPr lang="en-GB" b="1" dirty="0"/>
              <a:t>Staff morale and reduced burnout</a:t>
            </a:r>
            <a:endParaRPr lang="en-GB" dirty="0"/>
          </a:p>
          <a:p>
            <a:r>
              <a:rPr lang="en-GB" b="1" dirty="0"/>
              <a:t>Outcomes</a:t>
            </a:r>
            <a:r>
              <a:rPr lang="en-GB" dirty="0"/>
              <a:t> in wellbeing, stability and recovery</a:t>
            </a:r>
          </a:p>
          <a:p>
            <a:r>
              <a:rPr lang="en-GB" dirty="0"/>
              <a:t>It shifts the question from:</a:t>
            </a:r>
            <a:br>
              <a:rPr lang="en-GB" dirty="0"/>
            </a:br>
            <a:r>
              <a:rPr lang="en-GB" b="1" dirty="0"/>
              <a:t>“What is wrong with you?”</a:t>
            </a:r>
            <a:r>
              <a:rPr lang="en-GB" dirty="0"/>
              <a:t> → </a:t>
            </a:r>
            <a:r>
              <a:rPr lang="en-GB" b="1" dirty="0"/>
              <a:t>“What happened to you?”</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FB74EA-F2CF-4272-9361-4B2E74B82670}"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710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1AF30-F3BA-09BB-2A88-E548A4881E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488EB1-E336-C486-DEAB-609660F83402}"/>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7B8099C1-77F5-B94C-7443-401CF7FD730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Definition:</a:t>
            </a:r>
            <a:r>
              <a:rPr lang="en-GB" dirty="0"/>
              <a:t> Trauma that is </a:t>
            </a:r>
            <a:r>
              <a:rPr lang="en-GB" b="1" dirty="0"/>
              <a:t>caused or intensified by the very systems designed to support people </a:t>
            </a:r>
          </a:p>
          <a:p>
            <a:endParaRPr lang="en-GB" dirty="0"/>
          </a:p>
        </p:txBody>
      </p:sp>
      <p:sp>
        <p:nvSpPr>
          <p:cNvPr id="4" name="Slide Number Placeholder 3">
            <a:extLst>
              <a:ext uri="{FF2B5EF4-FFF2-40B4-BE49-F238E27FC236}">
                <a16:creationId xmlns:a16="http://schemas.microsoft.com/office/drawing/2014/main" id="{BE94A0FA-54F5-04A6-01B5-AD830ACB3F2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FB74EA-F2CF-4272-9361-4B2E74B82670}"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03134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2025 service-user led study published in </a:t>
            </a:r>
            <a:r>
              <a:rPr lang="en-GB" i="1" dirty="0"/>
              <a:t>The British Journal of Social Work</a:t>
            </a:r>
            <a:r>
              <a:rPr lang="en-GB" dirty="0"/>
              <a:t> described “avoidable social and psychological harm” in mental health social care arising from systemic issues, including bureaucracy, fragmented services, and oppressive organisational cultures. </a:t>
            </a:r>
          </a:p>
          <a:p>
            <a:r>
              <a:rPr lang="en-GB" dirty="0"/>
              <a:t>The evaluation of the </a:t>
            </a:r>
            <a:r>
              <a:rPr lang="en-GB" b="1" dirty="0"/>
              <a:t>“Changing Futures”</a:t>
            </a:r>
            <a:r>
              <a:rPr lang="en-GB" dirty="0"/>
              <a:t> programme (2025) — which supports people experiencing multiple disadvantage (homelessness, domestic abuse, substance use) — found that staff with trauma-informed training reported improvements in relational practice, though longer-term and structural challenges (e.g., funding, staff turnover) limited full impact.</a:t>
            </a:r>
          </a:p>
        </p:txBody>
      </p:sp>
      <p:sp>
        <p:nvSpPr>
          <p:cNvPr id="4" name="Slide Number Placeholder 3"/>
          <p:cNvSpPr>
            <a:spLocks noGrp="1"/>
          </p:cNvSpPr>
          <p:nvPr>
            <p:ph type="sldNum" sz="quarter" idx="5"/>
          </p:nvPr>
        </p:nvSpPr>
        <p:spPr/>
        <p:txBody>
          <a:bodyPr/>
          <a:lstStyle/>
          <a:p>
            <a:fld id="{57F68B94-E800-4E35-8E32-8E7F5842DAA7}" type="slidenum">
              <a:rPr lang="en-GB" smtClean="0"/>
              <a:t>9</a:t>
            </a:fld>
            <a:endParaRPr lang="en-GB"/>
          </a:p>
        </p:txBody>
      </p:sp>
    </p:spTree>
    <p:extLst>
      <p:ext uri="{BB962C8B-B14F-4D97-AF65-F5344CB8AC3E}">
        <p14:creationId xmlns:p14="http://schemas.microsoft.com/office/powerpoint/2010/main" val="2554915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64AAD-118A-C382-CB68-9BFD7CF2A020}"/>
              </a:ext>
            </a:extLst>
          </p:cNvPr>
          <p:cNvSpPr>
            <a:spLocks noGrp="1"/>
          </p:cNvSpPr>
          <p:nvPr>
            <p:ph type="ctrTitle"/>
          </p:nvPr>
        </p:nvSpPr>
        <p:spPr>
          <a:xfrm>
            <a:off x="538843" y="1122363"/>
            <a:ext cx="11114314" cy="2387600"/>
          </a:xfrm>
        </p:spPr>
        <p:txBody>
          <a:bodyPr anchor="b"/>
          <a:lstStyle>
            <a:lvl1pPr algn="ctr">
              <a:defRPr sz="6000"/>
            </a:lvl1pPr>
          </a:lstStyle>
          <a:p>
            <a:r>
              <a:rPr lang="en-GB" dirty="0"/>
              <a:t>Click to edit Master title style</a:t>
            </a:r>
          </a:p>
        </p:txBody>
      </p:sp>
      <p:sp>
        <p:nvSpPr>
          <p:cNvPr id="3" name="Subtitle 2">
            <a:extLst>
              <a:ext uri="{FF2B5EF4-FFF2-40B4-BE49-F238E27FC236}">
                <a16:creationId xmlns:a16="http://schemas.microsoft.com/office/drawing/2014/main" id="{84B4A880-5450-F0F1-69C3-03FFF7051FB2}"/>
              </a:ext>
            </a:extLst>
          </p:cNvPr>
          <p:cNvSpPr>
            <a:spLocks noGrp="1"/>
          </p:cNvSpPr>
          <p:nvPr>
            <p:ph type="subTitle" idx="1"/>
          </p:nvPr>
        </p:nvSpPr>
        <p:spPr>
          <a:xfrm>
            <a:off x="538843" y="3602038"/>
            <a:ext cx="11114314"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155132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72E3F-206D-9461-4F2D-1FB87E7D5EDE}"/>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E6A6A363-4E50-B7F3-C874-6245DFE3AD1D}"/>
              </a:ext>
            </a:extLst>
          </p:cNvPr>
          <p:cNvSpPr>
            <a:spLocks noGrp="1"/>
          </p:cNvSpPr>
          <p:nvPr>
            <p:ph type="body" orient="vert" idx="1"/>
          </p:nvPr>
        </p:nvSpPr>
        <p:spPr>
          <a:xfrm>
            <a:off x="838200" y="1825626"/>
            <a:ext cx="10515600" cy="3606346"/>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279741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710F6F-4E5D-AF1F-A56B-73E360D9FEB9}"/>
              </a:ext>
            </a:extLst>
          </p:cNvPr>
          <p:cNvSpPr>
            <a:spLocks noGrp="1"/>
          </p:cNvSpPr>
          <p:nvPr>
            <p:ph type="title" orient="vert"/>
          </p:nvPr>
        </p:nvSpPr>
        <p:spPr>
          <a:xfrm>
            <a:off x="8724900" y="365125"/>
            <a:ext cx="2628900" cy="5077732"/>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05578068-6E7F-2682-742D-A03883DDE836}"/>
              </a:ext>
            </a:extLst>
          </p:cNvPr>
          <p:cNvSpPr>
            <a:spLocks noGrp="1"/>
          </p:cNvSpPr>
          <p:nvPr>
            <p:ph type="body" orient="vert" idx="1"/>
          </p:nvPr>
        </p:nvSpPr>
        <p:spPr>
          <a:xfrm>
            <a:off x="838200" y="365125"/>
            <a:ext cx="7734300" cy="5077732"/>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293842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8EE99-AA67-D2F2-655D-D5B1234E5B28}"/>
              </a:ext>
            </a:extLst>
          </p:cNvPr>
          <p:cNvSpPr>
            <a:spLocks noGrp="1"/>
          </p:cNvSpPr>
          <p:nvPr>
            <p:ph type="ctrTitle" hasCustomPrompt="1"/>
          </p:nvPr>
        </p:nvSpPr>
        <p:spPr>
          <a:xfrm>
            <a:off x="1524000" y="3552898"/>
            <a:ext cx="9144000" cy="2387600"/>
          </a:xfrm>
        </p:spPr>
        <p:txBody>
          <a:bodyPr anchor="b"/>
          <a:lstStyle>
            <a:lvl1pPr algn="r">
              <a:defRPr sz="4800" b="1">
                <a:solidFill>
                  <a:schemeClr val="bg1"/>
                </a:solidFill>
              </a:defRPr>
            </a:lvl1pPr>
          </a:lstStyle>
          <a:p>
            <a:r>
              <a:rPr lang="en-GB" dirty="0"/>
              <a:t>TITLE PAGE</a:t>
            </a:r>
            <a:endParaRPr lang="en-US" dirty="0"/>
          </a:p>
        </p:txBody>
      </p:sp>
    </p:spTree>
    <p:extLst>
      <p:ext uri="{BB962C8B-B14F-4D97-AF65-F5344CB8AC3E}">
        <p14:creationId xmlns:p14="http://schemas.microsoft.com/office/powerpoint/2010/main" val="2587446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034AB-CCE7-92E7-3C1A-CBD5CFB134E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1F6AA280-41CB-7D02-FBB5-4427868242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B20E5338-3360-1F55-E290-56262C8A0F52}"/>
              </a:ext>
            </a:extLst>
          </p:cNvPr>
          <p:cNvSpPr>
            <a:spLocks noGrp="1"/>
          </p:cNvSpPr>
          <p:nvPr>
            <p:ph type="dt" sz="half" idx="10"/>
          </p:nvPr>
        </p:nvSpPr>
        <p:spPr/>
        <p:txBody>
          <a:bodyPr/>
          <a:lstStyle/>
          <a:p>
            <a:fld id="{C9A5BC0E-EBFB-407E-9D4E-A736A490B038}" type="datetimeFigureOut">
              <a:rPr lang="en-GB" smtClean="0"/>
              <a:t>26/11/2025</a:t>
            </a:fld>
            <a:endParaRPr lang="en-GB"/>
          </a:p>
        </p:txBody>
      </p:sp>
      <p:sp>
        <p:nvSpPr>
          <p:cNvPr id="5" name="Footer Placeholder 4">
            <a:extLst>
              <a:ext uri="{FF2B5EF4-FFF2-40B4-BE49-F238E27FC236}">
                <a16:creationId xmlns:a16="http://schemas.microsoft.com/office/drawing/2014/main" id="{D60976C9-74E6-67AA-17F7-FFE1EBE8C3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36B387-F805-1077-7DB0-0E54C54BA540}"/>
              </a:ext>
            </a:extLst>
          </p:cNvPr>
          <p:cNvSpPr>
            <a:spLocks noGrp="1"/>
          </p:cNvSpPr>
          <p:nvPr>
            <p:ph type="sldNum" sz="quarter" idx="12"/>
          </p:nvPr>
        </p:nvSpPr>
        <p:spPr/>
        <p:txBody>
          <a:bodyPr/>
          <a:lstStyle/>
          <a:p>
            <a:fld id="{8160DD0C-77B3-4012-8E2B-7E19E0ED9D0E}" type="slidenum">
              <a:rPr lang="en-GB" smtClean="0"/>
              <a:t>‹#›</a:t>
            </a:fld>
            <a:endParaRPr lang="en-GB"/>
          </a:p>
        </p:txBody>
      </p:sp>
    </p:spTree>
    <p:extLst>
      <p:ext uri="{BB962C8B-B14F-4D97-AF65-F5344CB8AC3E}">
        <p14:creationId xmlns:p14="http://schemas.microsoft.com/office/powerpoint/2010/main" val="3542833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89B93-D341-BE2D-5934-4C9EFEF50B7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590AECE-446D-0261-DF17-A9E5E93D479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5EAE70E-27A4-9C7F-3EF1-BC97E2137AC7}"/>
              </a:ext>
            </a:extLst>
          </p:cNvPr>
          <p:cNvSpPr>
            <a:spLocks noGrp="1"/>
          </p:cNvSpPr>
          <p:nvPr>
            <p:ph type="dt" sz="half" idx="10"/>
          </p:nvPr>
        </p:nvSpPr>
        <p:spPr/>
        <p:txBody>
          <a:bodyPr/>
          <a:lstStyle/>
          <a:p>
            <a:fld id="{C9A5BC0E-EBFB-407E-9D4E-A736A490B038}" type="datetimeFigureOut">
              <a:rPr lang="en-GB" smtClean="0"/>
              <a:t>26/11/2025</a:t>
            </a:fld>
            <a:endParaRPr lang="en-GB"/>
          </a:p>
        </p:txBody>
      </p:sp>
      <p:sp>
        <p:nvSpPr>
          <p:cNvPr id="5" name="Footer Placeholder 4">
            <a:extLst>
              <a:ext uri="{FF2B5EF4-FFF2-40B4-BE49-F238E27FC236}">
                <a16:creationId xmlns:a16="http://schemas.microsoft.com/office/drawing/2014/main" id="{25012D56-0F3B-B166-94D3-CF0B040350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E48BF1-A04A-827C-DA28-771193E4D02F}"/>
              </a:ext>
            </a:extLst>
          </p:cNvPr>
          <p:cNvSpPr>
            <a:spLocks noGrp="1"/>
          </p:cNvSpPr>
          <p:nvPr>
            <p:ph type="sldNum" sz="quarter" idx="12"/>
          </p:nvPr>
        </p:nvSpPr>
        <p:spPr/>
        <p:txBody>
          <a:bodyPr/>
          <a:lstStyle/>
          <a:p>
            <a:fld id="{8160DD0C-77B3-4012-8E2B-7E19E0ED9D0E}" type="slidenum">
              <a:rPr lang="en-GB" smtClean="0"/>
              <a:t>‹#›</a:t>
            </a:fld>
            <a:endParaRPr lang="en-GB"/>
          </a:p>
        </p:txBody>
      </p:sp>
    </p:spTree>
    <p:extLst>
      <p:ext uri="{BB962C8B-B14F-4D97-AF65-F5344CB8AC3E}">
        <p14:creationId xmlns:p14="http://schemas.microsoft.com/office/powerpoint/2010/main" val="3541849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9C936-F137-E8D8-3B25-AB628B24AFE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78B76C8F-61E1-7961-1BCA-12ED567254E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59B95B7-993E-0E5D-6EC1-B7E216787013}"/>
              </a:ext>
            </a:extLst>
          </p:cNvPr>
          <p:cNvSpPr>
            <a:spLocks noGrp="1"/>
          </p:cNvSpPr>
          <p:nvPr>
            <p:ph type="dt" sz="half" idx="10"/>
          </p:nvPr>
        </p:nvSpPr>
        <p:spPr/>
        <p:txBody>
          <a:bodyPr/>
          <a:lstStyle/>
          <a:p>
            <a:fld id="{C9A5BC0E-EBFB-407E-9D4E-A736A490B038}" type="datetimeFigureOut">
              <a:rPr lang="en-GB" smtClean="0"/>
              <a:t>26/11/2025</a:t>
            </a:fld>
            <a:endParaRPr lang="en-GB"/>
          </a:p>
        </p:txBody>
      </p:sp>
      <p:sp>
        <p:nvSpPr>
          <p:cNvPr id="5" name="Footer Placeholder 4">
            <a:extLst>
              <a:ext uri="{FF2B5EF4-FFF2-40B4-BE49-F238E27FC236}">
                <a16:creationId xmlns:a16="http://schemas.microsoft.com/office/drawing/2014/main" id="{B6913A99-FECA-F6A5-D619-0A720DDB2B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0D9583-26BA-BA9D-482F-96482EE067A7}"/>
              </a:ext>
            </a:extLst>
          </p:cNvPr>
          <p:cNvSpPr>
            <a:spLocks noGrp="1"/>
          </p:cNvSpPr>
          <p:nvPr>
            <p:ph type="sldNum" sz="quarter" idx="12"/>
          </p:nvPr>
        </p:nvSpPr>
        <p:spPr/>
        <p:txBody>
          <a:bodyPr/>
          <a:lstStyle/>
          <a:p>
            <a:fld id="{8160DD0C-77B3-4012-8E2B-7E19E0ED9D0E}" type="slidenum">
              <a:rPr lang="en-GB" smtClean="0"/>
              <a:t>‹#›</a:t>
            </a:fld>
            <a:endParaRPr lang="en-GB"/>
          </a:p>
        </p:txBody>
      </p:sp>
    </p:spTree>
    <p:extLst>
      <p:ext uri="{BB962C8B-B14F-4D97-AF65-F5344CB8AC3E}">
        <p14:creationId xmlns:p14="http://schemas.microsoft.com/office/powerpoint/2010/main" val="2259012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4F751-D132-569F-7457-8A73A08431B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9E0BE52-9D81-9E49-ED32-736A09FEDDA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BDC85E70-E35A-C8D4-C513-ECF1B12AAFD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064FBA43-EB92-4042-EC64-CD53D2597D0C}"/>
              </a:ext>
            </a:extLst>
          </p:cNvPr>
          <p:cNvSpPr>
            <a:spLocks noGrp="1"/>
          </p:cNvSpPr>
          <p:nvPr>
            <p:ph type="dt" sz="half" idx="10"/>
          </p:nvPr>
        </p:nvSpPr>
        <p:spPr/>
        <p:txBody>
          <a:bodyPr/>
          <a:lstStyle/>
          <a:p>
            <a:fld id="{C9A5BC0E-EBFB-407E-9D4E-A736A490B038}" type="datetimeFigureOut">
              <a:rPr lang="en-GB" smtClean="0"/>
              <a:t>26/11/2025</a:t>
            </a:fld>
            <a:endParaRPr lang="en-GB"/>
          </a:p>
        </p:txBody>
      </p:sp>
      <p:sp>
        <p:nvSpPr>
          <p:cNvPr id="6" name="Footer Placeholder 5">
            <a:extLst>
              <a:ext uri="{FF2B5EF4-FFF2-40B4-BE49-F238E27FC236}">
                <a16:creationId xmlns:a16="http://schemas.microsoft.com/office/drawing/2014/main" id="{F3090CFE-4AD0-C532-C4BB-2D55D09A53C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5971D0-2393-D2C8-6964-677CB3F3CD03}"/>
              </a:ext>
            </a:extLst>
          </p:cNvPr>
          <p:cNvSpPr>
            <a:spLocks noGrp="1"/>
          </p:cNvSpPr>
          <p:nvPr>
            <p:ph type="sldNum" sz="quarter" idx="12"/>
          </p:nvPr>
        </p:nvSpPr>
        <p:spPr/>
        <p:txBody>
          <a:bodyPr/>
          <a:lstStyle/>
          <a:p>
            <a:fld id="{8160DD0C-77B3-4012-8E2B-7E19E0ED9D0E}" type="slidenum">
              <a:rPr lang="en-GB" smtClean="0"/>
              <a:t>‹#›</a:t>
            </a:fld>
            <a:endParaRPr lang="en-GB"/>
          </a:p>
        </p:txBody>
      </p:sp>
    </p:spTree>
    <p:extLst>
      <p:ext uri="{BB962C8B-B14F-4D97-AF65-F5344CB8AC3E}">
        <p14:creationId xmlns:p14="http://schemas.microsoft.com/office/powerpoint/2010/main" val="1775397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BD284-6BA1-9868-FA99-07ABDE976F88}"/>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A5BD33E7-72BE-E1CA-C760-5E39FEF8E7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4528CE6-F32B-DF65-74EC-397C855A734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A0F02A0E-951A-9D90-8F11-7539DA756E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808A8A0-C7F6-62C2-9DF8-732C45A359E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BC34B104-B634-0D5F-3B8C-FE8697564A42}"/>
              </a:ext>
            </a:extLst>
          </p:cNvPr>
          <p:cNvSpPr>
            <a:spLocks noGrp="1"/>
          </p:cNvSpPr>
          <p:nvPr>
            <p:ph type="dt" sz="half" idx="10"/>
          </p:nvPr>
        </p:nvSpPr>
        <p:spPr/>
        <p:txBody>
          <a:bodyPr/>
          <a:lstStyle/>
          <a:p>
            <a:fld id="{C9A5BC0E-EBFB-407E-9D4E-A736A490B038}" type="datetimeFigureOut">
              <a:rPr lang="en-GB" smtClean="0"/>
              <a:t>26/11/2025</a:t>
            </a:fld>
            <a:endParaRPr lang="en-GB"/>
          </a:p>
        </p:txBody>
      </p:sp>
      <p:sp>
        <p:nvSpPr>
          <p:cNvPr id="8" name="Footer Placeholder 7">
            <a:extLst>
              <a:ext uri="{FF2B5EF4-FFF2-40B4-BE49-F238E27FC236}">
                <a16:creationId xmlns:a16="http://schemas.microsoft.com/office/drawing/2014/main" id="{8CAE7CBF-A231-5FAB-E75F-7C44D4C5A6B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753C713-5BF2-EE4B-757C-A509B56EE88A}"/>
              </a:ext>
            </a:extLst>
          </p:cNvPr>
          <p:cNvSpPr>
            <a:spLocks noGrp="1"/>
          </p:cNvSpPr>
          <p:nvPr>
            <p:ph type="sldNum" sz="quarter" idx="12"/>
          </p:nvPr>
        </p:nvSpPr>
        <p:spPr/>
        <p:txBody>
          <a:bodyPr/>
          <a:lstStyle/>
          <a:p>
            <a:fld id="{8160DD0C-77B3-4012-8E2B-7E19E0ED9D0E}" type="slidenum">
              <a:rPr lang="en-GB" smtClean="0"/>
              <a:t>‹#›</a:t>
            </a:fld>
            <a:endParaRPr lang="en-GB"/>
          </a:p>
        </p:txBody>
      </p:sp>
    </p:spTree>
    <p:extLst>
      <p:ext uri="{BB962C8B-B14F-4D97-AF65-F5344CB8AC3E}">
        <p14:creationId xmlns:p14="http://schemas.microsoft.com/office/powerpoint/2010/main" val="2079590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7E017-1CF0-56F7-9ECB-DCC4F6C94023}"/>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DDCE197B-9754-ECE5-2370-3EA95A31C2B2}"/>
              </a:ext>
            </a:extLst>
          </p:cNvPr>
          <p:cNvSpPr>
            <a:spLocks noGrp="1"/>
          </p:cNvSpPr>
          <p:nvPr>
            <p:ph type="dt" sz="half" idx="10"/>
          </p:nvPr>
        </p:nvSpPr>
        <p:spPr/>
        <p:txBody>
          <a:bodyPr/>
          <a:lstStyle/>
          <a:p>
            <a:fld id="{C9A5BC0E-EBFB-407E-9D4E-A736A490B038}" type="datetimeFigureOut">
              <a:rPr lang="en-GB" smtClean="0"/>
              <a:t>26/11/2025</a:t>
            </a:fld>
            <a:endParaRPr lang="en-GB"/>
          </a:p>
        </p:txBody>
      </p:sp>
      <p:sp>
        <p:nvSpPr>
          <p:cNvPr id="4" name="Footer Placeholder 3">
            <a:extLst>
              <a:ext uri="{FF2B5EF4-FFF2-40B4-BE49-F238E27FC236}">
                <a16:creationId xmlns:a16="http://schemas.microsoft.com/office/drawing/2014/main" id="{A0388E42-60C0-2A08-92E0-C7A1ADF800A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F400C2A-BB09-0746-E425-9BD0621FDD7C}"/>
              </a:ext>
            </a:extLst>
          </p:cNvPr>
          <p:cNvSpPr>
            <a:spLocks noGrp="1"/>
          </p:cNvSpPr>
          <p:nvPr>
            <p:ph type="sldNum" sz="quarter" idx="12"/>
          </p:nvPr>
        </p:nvSpPr>
        <p:spPr/>
        <p:txBody>
          <a:bodyPr/>
          <a:lstStyle/>
          <a:p>
            <a:fld id="{8160DD0C-77B3-4012-8E2B-7E19E0ED9D0E}" type="slidenum">
              <a:rPr lang="en-GB" smtClean="0"/>
              <a:t>‹#›</a:t>
            </a:fld>
            <a:endParaRPr lang="en-GB"/>
          </a:p>
        </p:txBody>
      </p:sp>
    </p:spTree>
    <p:extLst>
      <p:ext uri="{BB962C8B-B14F-4D97-AF65-F5344CB8AC3E}">
        <p14:creationId xmlns:p14="http://schemas.microsoft.com/office/powerpoint/2010/main" val="2245006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6A5BE0-F543-DBE7-75D7-FF4C60D56683}"/>
              </a:ext>
            </a:extLst>
          </p:cNvPr>
          <p:cNvSpPr>
            <a:spLocks noGrp="1"/>
          </p:cNvSpPr>
          <p:nvPr>
            <p:ph type="dt" sz="half" idx="10"/>
          </p:nvPr>
        </p:nvSpPr>
        <p:spPr/>
        <p:txBody>
          <a:bodyPr/>
          <a:lstStyle/>
          <a:p>
            <a:fld id="{C9A5BC0E-EBFB-407E-9D4E-A736A490B038}" type="datetimeFigureOut">
              <a:rPr lang="en-GB" smtClean="0"/>
              <a:t>26/11/2025</a:t>
            </a:fld>
            <a:endParaRPr lang="en-GB"/>
          </a:p>
        </p:txBody>
      </p:sp>
      <p:sp>
        <p:nvSpPr>
          <p:cNvPr id="3" name="Footer Placeholder 2">
            <a:extLst>
              <a:ext uri="{FF2B5EF4-FFF2-40B4-BE49-F238E27FC236}">
                <a16:creationId xmlns:a16="http://schemas.microsoft.com/office/drawing/2014/main" id="{5C8BEBFA-1EBD-F558-3D8C-CA296058889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4EE1744-CA58-B41B-7492-CB62FEFEC64D}"/>
              </a:ext>
            </a:extLst>
          </p:cNvPr>
          <p:cNvSpPr>
            <a:spLocks noGrp="1"/>
          </p:cNvSpPr>
          <p:nvPr>
            <p:ph type="sldNum" sz="quarter" idx="12"/>
          </p:nvPr>
        </p:nvSpPr>
        <p:spPr/>
        <p:txBody>
          <a:bodyPr/>
          <a:lstStyle/>
          <a:p>
            <a:fld id="{8160DD0C-77B3-4012-8E2B-7E19E0ED9D0E}" type="slidenum">
              <a:rPr lang="en-GB" smtClean="0"/>
              <a:t>‹#›</a:t>
            </a:fld>
            <a:endParaRPr lang="en-GB"/>
          </a:p>
        </p:txBody>
      </p:sp>
    </p:spTree>
    <p:extLst>
      <p:ext uri="{BB962C8B-B14F-4D97-AF65-F5344CB8AC3E}">
        <p14:creationId xmlns:p14="http://schemas.microsoft.com/office/powerpoint/2010/main" val="2871149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7D59C-1F66-4732-950D-0E587BE54E4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026A776-9159-2722-32A7-42637BEB0665}"/>
              </a:ext>
            </a:extLst>
          </p:cNvPr>
          <p:cNvSpPr>
            <a:spLocks noGrp="1"/>
          </p:cNvSpPr>
          <p:nvPr>
            <p:ph idx="1"/>
          </p:nvPr>
        </p:nvSpPr>
        <p:spPr>
          <a:xfrm>
            <a:off x="838200" y="1825625"/>
            <a:ext cx="10515600" cy="359546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5111897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9E17B-FEFE-206B-C617-70C0211A53B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8C814C87-E7DF-25BE-9402-D767EA2993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6D1BBB4E-0DEA-8277-78F1-1ACCD16015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F0904BD-7412-3C32-BD34-3407D0E56A64}"/>
              </a:ext>
            </a:extLst>
          </p:cNvPr>
          <p:cNvSpPr>
            <a:spLocks noGrp="1"/>
          </p:cNvSpPr>
          <p:nvPr>
            <p:ph type="dt" sz="half" idx="10"/>
          </p:nvPr>
        </p:nvSpPr>
        <p:spPr/>
        <p:txBody>
          <a:bodyPr/>
          <a:lstStyle/>
          <a:p>
            <a:fld id="{C9A5BC0E-EBFB-407E-9D4E-A736A490B038}" type="datetimeFigureOut">
              <a:rPr lang="en-GB" smtClean="0"/>
              <a:t>26/11/2025</a:t>
            </a:fld>
            <a:endParaRPr lang="en-GB"/>
          </a:p>
        </p:txBody>
      </p:sp>
      <p:sp>
        <p:nvSpPr>
          <p:cNvPr id="6" name="Footer Placeholder 5">
            <a:extLst>
              <a:ext uri="{FF2B5EF4-FFF2-40B4-BE49-F238E27FC236}">
                <a16:creationId xmlns:a16="http://schemas.microsoft.com/office/drawing/2014/main" id="{09669293-FF8B-8C18-85DF-62E62A261E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0CC2CFA-4A18-0D30-7E11-4B5CDEA85986}"/>
              </a:ext>
            </a:extLst>
          </p:cNvPr>
          <p:cNvSpPr>
            <a:spLocks noGrp="1"/>
          </p:cNvSpPr>
          <p:nvPr>
            <p:ph type="sldNum" sz="quarter" idx="12"/>
          </p:nvPr>
        </p:nvSpPr>
        <p:spPr/>
        <p:txBody>
          <a:bodyPr/>
          <a:lstStyle/>
          <a:p>
            <a:fld id="{8160DD0C-77B3-4012-8E2B-7E19E0ED9D0E}" type="slidenum">
              <a:rPr lang="en-GB" smtClean="0"/>
              <a:t>‹#›</a:t>
            </a:fld>
            <a:endParaRPr lang="en-GB"/>
          </a:p>
        </p:txBody>
      </p:sp>
    </p:spTree>
    <p:extLst>
      <p:ext uri="{BB962C8B-B14F-4D97-AF65-F5344CB8AC3E}">
        <p14:creationId xmlns:p14="http://schemas.microsoft.com/office/powerpoint/2010/main" val="25123737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97A3B-F692-72F9-FE6C-39D0521F573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1B7BB83-868D-0C52-7BC9-6D9B4E3D64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F3A73E3-177B-D085-4D02-CBBB470D4E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5D59C2D-95F2-9776-9844-4240523DF47E}"/>
              </a:ext>
            </a:extLst>
          </p:cNvPr>
          <p:cNvSpPr>
            <a:spLocks noGrp="1"/>
          </p:cNvSpPr>
          <p:nvPr>
            <p:ph type="dt" sz="half" idx="10"/>
          </p:nvPr>
        </p:nvSpPr>
        <p:spPr/>
        <p:txBody>
          <a:bodyPr/>
          <a:lstStyle/>
          <a:p>
            <a:fld id="{C9A5BC0E-EBFB-407E-9D4E-A736A490B038}" type="datetimeFigureOut">
              <a:rPr lang="en-GB" smtClean="0"/>
              <a:t>26/11/2025</a:t>
            </a:fld>
            <a:endParaRPr lang="en-GB"/>
          </a:p>
        </p:txBody>
      </p:sp>
      <p:sp>
        <p:nvSpPr>
          <p:cNvPr id="6" name="Footer Placeholder 5">
            <a:extLst>
              <a:ext uri="{FF2B5EF4-FFF2-40B4-BE49-F238E27FC236}">
                <a16:creationId xmlns:a16="http://schemas.microsoft.com/office/drawing/2014/main" id="{7FC757B7-A157-DB74-75D6-4E6259A548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E94D99-E958-0E9F-394C-B14131CEC632}"/>
              </a:ext>
            </a:extLst>
          </p:cNvPr>
          <p:cNvSpPr>
            <a:spLocks noGrp="1"/>
          </p:cNvSpPr>
          <p:nvPr>
            <p:ph type="sldNum" sz="quarter" idx="12"/>
          </p:nvPr>
        </p:nvSpPr>
        <p:spPr/>
        <p:txBody>
          <a:bodyPr/>
          <a:lstStyle/>
          <a:p>
            <a:fld id="{8160DD0C-77B3-4012-8E2B-7E19E0ED9D0E}" type="slidenum">
              <a:rPr lang="en-GB" smtClean="0"/>
              <a:t>‹#›</a:t>
            </a:fld>
            <a:endParaRPr lang="en-GB"/>
          </a:p>
        </p:txBody>
      </p:sp>
    </p:spTree>
    <p:extLst>
      <p:ext uri="{BB962C8B-B14F-4D97-AF65-F5344CB8AC3E}">
        <p14:creationId xmlns:p14="http://schemas.microsoft.com/office/powerpoint/2010/main" val="29463138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DFAC9-2D55-39D1-B257-8E26374A3A06}"/>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78D8C135-4DC7-EE2A-EF06-EA7DBCB81F6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804577A-6C69-738B-048D-3CFD40AFAE36}"/>
              </a:ext>
            </a:extLst>
          </p:cNvPr>
          <p:cNvSpPr>
            <a:spLocks noGrp="1"/>
          </p:cNvSpPr>
          <p:nvPr>
            <p:ph type="dt" sz="half" idx="10"/>
          </p:nvPr>
        </p:nvSpPr>
        <p:spPr/>
        <p:txBody>
          <a:bodyPr/>
          <a:lstStyle/>
          <a:p>
            <a:fld id="{C9A5BC0E-EBFB-407E-9D4E-A736A490B038}" type="datetimeFigureOut">
              <a:rPr lang="en-GB" smtClean="0"/>
              <a:t>26/11/2025</a:t>
            </a:fld>
            <a:endParaRPr lang="en-GB"/>
          </a:p>
        </p:txBody>
      </p:sp>
      <p:sp>
        <p:nvSpPr>
          <p:cNvPr id="5" name="Footer Placeholder 4">
            <a:extLst>
              <a:ext uri="{FF2B5EF4-FFF2-40B4-BE49-F238E27FC236}">
                <a16:creationId xmlns:a16="http://schemas.microsoft.com/office/drawing/2014/main" id="{D8BDE0F5-3828-30C3-A8D0-A048330194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49400B-42AE-2FC3-DD51-B34E2FCA0CC3}"/>
              </a:ext>
            </a:extLst>
          </p:cNvPr>
          <p:cNvSpPr>
            <a:spLocks noGrp="1"/>
          </p:cNvSpPr>
          <p:nvPr>
            <p:ph type="sldNum" sz="quarter" idx="12"/>
          </p:nvPr>
        </p:nvSpPr>
        <p:spPr/>
        <p:txBody>
          <a:bodyPr/>
          <a:lstStyle/>
          <a:p>
            <a:fld id="{8160DD0C-77B3-4012-8E2B-7E19E0ED9D0E}" type="slidenum">
              <a:rPr lang="en-GB" smtClean="0"/>
              <a:t>‹#›</a:t>
            </a:fld>
            <a:endParaRPr lang="en-GB"/>
          </a:p>
        </p:txBody>
      </p:sp>
    </p:spTree>
    <p:extLst>
      <p:ext uri="{BB962C8B-B14F-4D97-AF65-F5344CB8AC3E}">
        <p14:creationId xmlns:p14="http://schemas.microsoft.com/office/powerpoint/2010/main" val="32337224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34AEB4-4259-24B6-257C-F3F7781D0547}"/>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82FACCEE-9049-F9E6-D1A7-2CF6DBC8A17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232BC7E-C793-AF3F-B1E9-111E78A6C935}"/>
              </a:ext>
            </a:extLst>
          </p:cNvPr>
          <p:cNvSpPr>
            <a:spLocks noGrp="1"/>
          </p:cNvSpPr>
          <p:nvPr>
            <p:ph type="dt" sz="half" idx="10"/>
          </p:nvPr>
        </p:nvSpPr>
        <p:spPr/>
        <p:txBody>
          <a:bodyPr/>
          <a:lstStyle/>
          <a:p>
            <a:fld id="{C9A5BC0E-EBFB-407E-9D4E-A736A490B038}" type="datetimeFigureOut">
              <a:rPr lang="en-GB" smtClean="0"/>
              <a:t>26/11/2025</a:t>
            </a:fld>
            <a:endParaRPr lang="en-GB"/>
          </a:p>
        </p:txBody>
      </p:sp>
      <p:sp>
        <p:nvSpPr>
          <p:cNvPr id="5" name="Footer Placeholder 4">
            <a:extLst>
              <a:ext uri="{FF2B5EF4-FFF2-40B4-BE49-F238E27FC236}">
                <a16:creationId xmlns:a16="http://schemas.microsoft.com/office/drawing/2014/main" id="{91A7E62F-77B9-5743-D635-AF0C8463E3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0A7E57-50C6-DCA7-54F7-B1F9B8751DFA}"/>
              </a:ext>
            </a:extLst>
          </p:cNvPr>
          <p:cNvSpPr>
            <a:spLocks noGrp="1"/>
          </p:cNvSpPr>
          <p:nvPr>
            <p:ph type="sldNum" sz="quarter" idx="12"/>
          </p:nvPr>
        </p:nvSpPr>
        <p:spPr/>
        <p:txBody>
          <a:bodyPr/>
          <a:lstStyle/>
          <a:p>
            <a:fld id="{8160DD0C-77B3-4012-8E2B-7E19E0ED9D0E}" type="slidenum">
              <a:rPr lang="en-GB" smtClean="0"/>
              <a:t>‹#›</a:t>
            </a:fld>
            <a:endParaRPr lang="en-GB"/>
          </a:p>
        </p:txBody>
      </p:sp>
    </p:spTree>
    <p:extLst>
      <p:ext uri="{BB962C8B-B14F-4D97-AF65-F5344CB8AC3E}">
        <p14:creationId xmlns:p14="http://schemas.microsoft.com/office/powerpoint/2010/main" val="5513832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8EE99-AA67-D2F2-655D-D5B1234E5B28}"/>
              </a:ext>
            </a:extLst>
          </p:cNvPr>
          <p:cNvSpPr>
            <a:spLocks noGrp="1"/>
          </p:cNvSpPr>
          <p:nvPr>
            <p:ph type="ctrTitle" hasCustomPrompt="1"/>
          </p:nvPr>
        </p:nvSpPr>
        <p:spPr>
          <a:xfrm>
            <a:off x="1524000" y="3552898"/>
            <a:ext cx="9144000" cy="2387600"/>
          </a:xfrm>
        </p:spPr>
        <p:txBody>
          <a:bodyPr anchor="b"/>
          <a:lstStyle>
            <a:lvl1pPr algn="r">
              <a:defRPr sz="4800" b="1">
                <a:solidFill>
                  <a:schemeClr val="bg1"/>
                </a:solidFill>
              </a:defRPr>
            </a:lvl1pPr>
          </a:lstStyle>
          <a:p>
            <a:r>
              <a:rPr lang="en-GB" dirty="0"/>
              <a:t>TITLE PAGE</a:t>
            </a:r>
            <a:endParaRPr lang="en-US" dirty="0"/>
          </a:p>
        </p:txBody>
      </p:sp>
    </p:spTree>
    <p:extLst>
      <p:ext uri="{BB962C8B-B14F-4D97-AF65-F5344CB8AC3E}">
        <p14:creationId xmlns:p14="http://schemas.microsoft.com/office/powerpoint/2010/main" val="1778113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0887C-E101-4F71-D9C6-89BEF05105F3}"/>
              </a:ext>
            </a:extLst>
          </p:cNvPr>
          <p:cNvSpPr>
            <a:spLocks noGrp="1"/>
          </p:cNvSpPr>
          <p:nvPr>
            <p:ph type="title"/>
          </p:nvPr>
        </p:nvSpPr>
        <p:spPr>
          <a:xfrm>
            <a:off x="831850" y="1208996"/>
            <a:ext cx="10515600" cy="2852737"/>
          </a:xfrm>
        </p:spPr>
        <p:txBody>
          <a:bodyPr anchor="b">
            <a:normAutofit/>
          </a:bodyPr>
          <a:lstStyle>
            <a:lvl1pPr>
              <a:defRPr sz="5600"/>
            </a:lvl1pPr>
          </a:lstStyle>
          <a:p>
            <a:r>
              <a:rPr lang="en-GB" dirty="0"/>
              <a:t>Click to edit Master title style</a:t>
            </a:r>
          </a:p>
        </p:txBody>
      </p:sp>
      <p:sp>
        <p:nvSpPr>
          <p:cNvPr id="3" name="Text Placeholder 2">
            <a:extLst>
              <a:ext uri="{FF2B5EF4-FFF2-40B4-BE49-F238E27FC236}">
                <a16:creationId xmlns:a16="http://schemas.microsoft.com/office/drawing/2014/main" id="{9FCC4F1C-82E4-B336-3E22-0DDD909598DE}"/>
              </a:ext>
            </a:extLst>
          </p:cNvPr>
          <p:cNvSpPr>
            <a:spLocks noGrp="1"/>
          </p:cNvSpPr>
          <p:nvPr>
            <p:ph type="body" idx="1"/>
          </p:nvPr>
        </p:nvSpPr>
        <p:spPr>
          <a:xfrm>
            <a:off x="831850" y="4088722"/>
            <a:ext cx="10515600" cy="1365022"/>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121697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D66DB-3302-F0BB-DC8F-3F9CA6F6CC7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ED75E64-E361-C273-4C06-2B3F631B618C}"/>
              </a:ext>
            </a:extLst>
          </p:cNvPr>
          <p:cNvSpPr>
            <a:spLocks noGrp="1"/>
          </p:cNvSpPr>
          <p:nvPr>
            <p:ph sz="half" idx="1"/>
          </p:nvPr>
        </p:nvSpPr>
        <p:spPr>
          <a:xfrm>
            <a:off x="838200" y="1825625"/>
            <a:ext cx="5181600" cy="36498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1AC9EB58-0110-0CAB-7B51-70AE7C3B9DCA}"/>
              </a:ext>
            </a:extLst>
          </p:cNvPr>
          <p:cNvSpPr>
            <a:spLocks noGrp="1"/>
          </p:cNvSpPr>
          <p:nvPr>
            <p:ph sz="half" idx="2"/>
          </p:nvPr>
        </p:nvSpPr>
        <p:spPr>
          <a:xfrm>
            <a:off x="6172200" y="1825625"/>
            <a:ext cx="5181600" cy="36498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391229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6E6AE-D693-F062-5A7C-0769E7898F24}"/>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AE3A6ECD-9C5B-9427-406A-565D3DAD04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D13E6BC-9440-F4D3-7238-2E95EACFECA3}"/>
              </a:ext>
            </a:extLst>
          </p:cNvPr>
          <p:cNvSpPr>
            <a:spLocks noGrp="1"/>
          </p:cNvSpPr>
          <p:nvPr>
            <p:ph sz="half" idx="2"/>
          </p:nvPr>
        </p:nvSpPr>
        <p:spPr>
          <a:xfrm>
            <a:off x="839788" y="2505075"/>
            <a:ext cx="5157787" cy="299221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3AE65B1D-4903-4D65-F7A1-C156718EE2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ADFE316-4CC9-6D0F-C05C-A4543004317A}"/>
              </a:ext>
            </a:extLst>
          </p:cNvPr>
          <p:cNvSpPr>
            <a:spLocks noGrp="1"/>
          </p:cNvSpPr>
          <p:nvPr>
            <p:ph sz="quarter" idx="4"/>
          </p:nvPr>
        </p:nvSpPr>
        <p:spPr>
          <a:xfrm>
            <a:off x="6172200" y="2505075"/>
            <a:ext cx="5183188" cy="299221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271735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FD805-2F2A-1B04-47D0-A7291BEAABA4}"/>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334929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41518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497A6-D4F7-5A8D-98F6-D352A94D898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94B27083-BE3F-3458-EDDF-4E5F9F003088}"/>
              </a:ext>
            </a:extLst>
          </p:cNvPr>
          <p:cNvSpPr>
            <a:spLocks noGrp="1"/>
          </p:cNvSpPr>
          <p:nvPr>
            <p:ph idx="1"/>
          </p:nvPr>
        </p:nvSpPr>
        <p:spPr>
          <a:xfrm>
            <a:off x="5183188" y="987426"/>
            <a:ext cx="6172200" cy="43901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5770828-9A26-F395-8855-D3D14083DE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327960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069AF-575F-231E-DC22-9467F19FE71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2F603D41-1B81-4B5B-DF29-37AF682F82EE}"/>
              </a:ext>
            </a:extLst>
          </p:cNvPr>
          <p:cNvSpPr>
            <a:spLocks noGrp="1"/>
          </p:cNvSpPr>
          <p:nvPr>
            <p:ph type="pic" idx="1"/>
          </p:nvPr>
        </p:nvSpPr>
        <p:spPr>
          <a:xfrm>
            <a:off x="5183188" y="987426"/>
            <a:ext cx="6172200" cy="44010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3479E2B-E9B4-A5B3-FC0F-57C4EF8B1F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604137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6AF62C-5F27-BE5A-3014-515A10E7C3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7C68553D-2994-B6CA-B0CD-BAE6FD6662CB}"/>
              </a:ext>
            </a:extLst>
          </p:cNvPr>
          <p:cNvSpPr>
            <a:spLocks noGrp="1"/>
          </p:cNvSpPr>
          <p:nvPr>
            <p:ph type="body" idx="1"/>
          </p:nvPr>
        </p:nvSpPr>
        <p:spPr>
          <a:xfrm>
            <a:off x="838200" y="1825625"/>
            <a:ext cx="10515600" cy="373353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8" name="Picture 7">
            <a:extLst>
              <a:ext uri="{FF2B5EF4-FFF2-40B4-BE49-F238E27FC236}">
                <a16:creationId xmlns:a16="http://schemas.microsoft.com/office/drawing/2014/main" id="{C3F69F79-7E88-F429-D651-B1FCCEECE480}"/>
              </a:ext>
              <a:ext uri="{C183D7F6-B498-43B3-948B-1728B52AA6E4}">
                <adec:decorative xmlns:adec="http://schemas.microsoft.com/office/drawing/2017/decorative" val="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848238" y="5731126"/>
            <a:ext cx="1954491" cy="846561"/>
          </a:xfrm>
          <a:prstGeom prst="rect">
            <a:avLst/>
          </a:prstGeom>
        </p:spPr>
      </p:pic>
      <p:pic>
        <p:nvPicPr>
          <p:cNvPr id="10" name="Picture 9">
            <a:extLst>
              <a:ext uri="{FF2B5EF4-FFF2-40B4-BE49-F238E27FC236}">
                <a16:creationId xmlns:a16="http://schemas.microsoft.com/office/drawing/2014/main" id="{1E789287-39D3-A817-B647-8D389EA17EA4}"/>
              </a:ext>
              <a:ext uri="{C183D7F6-B498-43B3-948B-1728B52AA6E4}">
                <adec:decorative xmlns:adec="http://schemas.microsoft.com/office/drawing/2017/decorative" val="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685318" y="5606031"/>
            <a:ext cx="1954491" cy="1099401"/>
          </a:xfrm>
          <a:prstGeom prst="rect">
            <a:avLst/>
          </a:prstGeom>
        </p:spPr>
      </p:pic>
      <p:sp>
        <p:nvSpPr>
          <p:cNvPr id="12" name="TextBox 11">
            <a:extLst>
              <a:ext uri="{FF2B5EF4-FFF2-40B4-BE49-F238E27FC236}">
                <a16:creationId xmlns:a16="http://schemas.microsoft.com/office/drawing/2014/main" id="{CA5D3D60-EF27-85A8-63C6-FE38ABFCFE7F}"/>
              </a:ext>
              <a:ext uri="{C183D7F6-B498-43B3-948B-1728B52AA6E4}">
                <adec:decorative xmlns:adec="http://schemas.microsoft.com/office/drawing/2017/decorative" val="1"/>
              </a:ext>
            </a:extLst>
          </p:cNvPr>
          <p:cNvSpPr txBox="1"/>
          <p:nvPr userDrawn="1"/>
        </p:nvSpPr>
        <p:spPr>
          <a:xfrm>
            <a:off x="489855" y="6074229"/>
            <a:ext cx="4016829" cy="400110"/>
          </a:xfrm>
          <a:prstGeom prst="rect">
            <a:avLst/>
          </a:prstGeom>
          <a:noFill/>
        </p:spPr>
        <p:txBody>
          <a:bodyPr wrap="square" rtlCol="0">
            <a:spAutoFit/>
          </a:bodyPr>
          <a:lstStyle/>
          <a:p>
            <a:r>
              <a:rPr lang="en-GB" sz="2000" b="1" baseline="0" dirty="0">
                <a:solidFill>
                  <a:srgbClr val="611069"/>
                </a:solidFill>
                <a:latin typeface="Ubuntu" panose="020B0504030602030204" pitchFamily="34" charset="0"/>
              </a:rPr>
              <a:t>luton.gov.uk</a:t>
            </a:r>
          </a:p>
        </p:txBody>
      </p:sp>
    </p:spTree>
    <p:extLst>
      <p:ext uri="{BB962C8B-B14F-4D97-AF65-F5344CB8AC3E}">
        <p14:creationId xmlns:p14="http://schemas.microsoft.com/office/powerpoint/2010/main" val="1315714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txStyles>
    <p:titleStyle>
      <a:lvl1pPr algn="l" defTabSz="914400" rtl="0" eaLnBrk="1" latinLnBrk="0" hangingPunct="1">
        <a:lnSpc>
          <a:spcPct val="90000"/>
        </a:lnSpc>
        <a:spcBef>
          <a:spcPct val="0"/>
        </a:spcBef>
        <a:buNone/>
        <a:defRPr sz="4400" b="1" kern="1200">
          <a:solidFill>
            <a:srgbClr val="611069"/>
          </a:solidFill>
          <a:latin typeface="Ubuntu" panose="020B05040306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0A8041-9553-0E43-DCD4-FF4DE1EB2A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A8F7E762-20B9-4C3C-DE80-5D6AA1672C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E2673CF-5209-0A59-91AF-0F8582897E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9A5BC0E-EBFB-407E-9D4E-A736A490B038}" type="datetimeFigureOut">
              <a:rPr lang="en-GB" smtClean="0"/>
              <a:t>26/11/2025</a:t>
            </a:fld>
            <a:endParaRPr lang="en-GB"/>
          </a:p>
        </p:txBody>
      </p:sp>
      <p:sp>
        <p:nvSpPr>
          <p:cNvPr id="5" name="Footer Placeholder 4">
            <a:extLst>
              <a:ext uri="{FF2B5EF4-FFF2-40B4-BE49-F238E27FC236}">
                <a16:creationId xmlns:a16="http://schemas.microsoft.com/office/drawing/2014/main" id="{6703B629-2F6C-AB18-F47F-41DACDA1A8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644E66D6-1337-B336-F1E7-7AB3F9241E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160DD0C-77B3-4012-8E2B-7E19E0ED9D0E}" type="slidenum">
              <a:rPr lang="en-GB" smtClean="0"/>
              <a:t>‹#›</a:t>
            </a:fld>
            <a:endParaRPr lang="en-GB"/>
          </a:p>
        </p:txBody>
      </p:sp>
    </p:spTree>
    <p:extLst>
      <p:ext uri="{BB962C8B-B14F-4D97-AF65-F5344CB8AC3E}">
        <p14:creationId xmlns:p14="http://schemas.microsoft.com/office/powerpoint/2010/main" val="33579290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4272A-FD2E-687A-035B-4C5A7BB97262}"/>
              </a:ext>
            </a:extLst>
          </p:cNvPr>
          <p:cNvSpPr>
            <a:spLocks noGrp="1"/>
          </p:cNvSpPr>
          <p:nvPr>
            <p:ph type="ctrTitle"/>
          </p:nvPr>
        </p:nvSpPr>
        <p:spPr>
          <a:xfrm>
            <a:off x="0" y="4105769"/>
            <a:ext cx="12192000" cy="2387600"/>
          </a:xfrm>
        </p:spPr>
        <p:txBody>
          <a:bodyPr>
            <a:normAutofit fontScale="90000"/>
          </a:bodyPr>
          <a:lstStyle/>
          <a:p>
            <a:pPr algn="ctr"/>
            <a:r>
              <a:rPr lang="en-GB" sz="6600" dirty="0"/>
              <a:t>Trauma Informed Practice: </a:t>
            </a:r>
            <a:br>
              <a:rPr lang="en-GB" sz="6600" dirty="0"/>
            </a:br>
            <a:r>
              <a:rPr lang="en-GB" sz="4400" dirty="0"/>
              <a:t>Principles, Importance and Practice</a:t>
            </a:r>
            <a:br>
              <a:rPr lang="en-GB" sz="4400" dirty="0"/>
            </a:br>
            <a:br>
              <a:rPr lang="en-US" sz="2200" dirty="0"/>
            </a:br>
            <a:r>
              <a:rPr lang="en-US" sz="3600" b="0" dirty="0"/>
              <a:t>Meaghan Kall - Public Health Registrar</a:t>
            </a:r>
            <a:br>
              <a:rPr lang="en-US" sz="3600" b="0" dirty="0"/>
            </a:br>
            <a:br>
              <a:rPr lang="en-US" sz="3100" dirty="0"/>
            </a:br>
            <a:r>
              <a:rPr lang="en-GB" sz="3100" b="0" dirty="0"/>
              <a:t>ELFT Conference</a:t>
            </a:r>
            <a:br>
              <a:rPr lang="en-US" dirty="0"/>
            </a:br>
            <a:r>
              <a:rPr lang="en-US" sz="2700" b="0" dirty="0"/>
              <a:t>26 November 2025</a:t>
            </a:r>
            <a:endParaRPr lang="en-US" sz="2900" b="0" dirty="0"/>
          </a:p>
        </p:txBody>
      </p:sp>
    </p:spTree>
    <p:extLst>
      <p:ext uri="{BB962C8B-B14F-4D97-AF65-F5344CB8AC3E}">
        <p14:creationId xmlns:p14="http://schemas.microsoft.com/office/powerpoint/2010/main" val="3703560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FB2AD-D544-0F8B-EDE2-045630FEFC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FE890B-78AE-22AB-6629-F5CAC35F4C10}"/>
              </a:ext>
            </a:extLst>
          </p:cNvPr>
          <p:cNvSpPr>
            <a:spLocks noGrp="1"/>
          </p:cNvSpPr>
          <p:nvPr>
            <p:ph type="title"/>
          </p:nvPr>
        </p:nvSpPr>
        <p:spPr>
          <a:xfrm>
            <a:off x="273050" y="2080446"/>
            <a:ext cx="4282915" cy="2288382"/>
          </a:xfrm>
        </p:spPr>
        <p:txBody>
          <a:bodyPr>
            <a:normAutofit/>
          </a:bodyPr>
          <a:lstStyle/>
          <a:p>
            <a:r>
              <a:rPr lang="en-GB" sz="3200" b="1" dirty="0">
                <a:solidFill>
                  <a:srgbClr val="611069"/>
                </a:solidFill>
                <a:latin typeface="Ubuntu" panose="020B0504030602030204" pitchFamily="34" charset="0"/>
              </a:rPr>
              <a:t>Six core principles of trauma-informed practice</a:t>
            </a:r>
          </a:p>
        </p:txBody>
      </p:sp>
      <p:pic>
        <p:nvPicPr>
          <p:cNvPr id="5" name="Picture 4" descr="Luton Council logo in purple text">
            <a:extLst>
              <a:ext uri="{FF2B5EF4-FFF2-40B4-BE49-F238E27FC236}">
                <a16:creationId xmlns:a16="http://schemas.microsoft.com/office/drawing/2014/main" id="{513FCD1E-3DE1-4CF6-3DDD-C2B1E349A0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0326" y="594741"/>
            <a:ext cx="2027274" cy="800773"/>
          </a:xfrm>
          <a:prstGeom prst="rect">
            <a:avLst/>
          </a:prstGeom>
        </p:spPr>
      </p:pic>
      <p:pic>
        <p:nvPicPr>
          <p:cNvPr id="8" name="Picture 7">
            <a:extLst>
              <a:ext uri="{FF2B5EF4-FFF2-40B4-BE49-F238E27FC236}">
                <a16:creationId xmlns:a16="http://schemas.microsoft.com/office/drawing/2014/main" id="{6ACFAF56-51EC-02B5-C330-3BFD57BCC7D7}"/>
              </a:ext>
            </a:extLst>
          </p:cNvPr>
          <p:cNvPicPr>
            <a:picLocks noChangeAspect="1"/>
          </p:cNvPicPr>
          <p:nvPr/>
        </p:nvPicPr>
        <p:blipFill>
          <a:blip r:embed="rId4"/>
          <a:stretch>
            <a:fillRect/>
          </a:stretch>
        </p:blipFill>
        <p:spPr>
          <a:xfrm>
            <a:off x="91915" y="187242"/>
            <a:ext cx="4645186" cy="1862137"/>
          </a:xfrm>
          <a:prstGeom prst="rect">
            <a:avLst/>
          </a:prstGeom>
        </p:spPr>
      </p:pic>
      <p:pic>
        <p:nvPicPr>
          <p:cNvPr id="11268" name="Picture 4" descr="The 6 principles of trauma-informed practice in a circle">
            <a:extLst>
              <a:ext uri="{FF2B5EF4-FFF2-40B4-BE49-F238E27FC236}">
                <a16:creationId xmlns:a16="http://schemas.microsoft.com/office/drawing/2014/main" id="{13E7F667-9645-FEC5-B984-1E2B0F06B271}"/>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4570818" y="1395514"/>
            <a:ext cx="7698563" cy="5292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075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9C875-C04B-0539-025A-33CA3E928A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AA1ED3-DDB3-C58F-390C-C249A0252095}"/>
              </a:ext>
            </a:extLst>
          </p:cNvPr>
          <p:cNvSpPr>
            <a:spLocks noGrp="1"/>
          </p:cNvSpPr>
          <p:nvPr>
            <p:ph type="title"/>
          </p:nvPr>
        </p:nvSpPr>
        <p:spPr>
          <a:xfrm>
            <a:off x="838200" y="365125"/>
            <a:ext cx="8229600" cy="1325563"/>
          </a:xfrm>
        </p:spPr>
        <p:txBody>
          <a:bodyPr>
            <a:normAutofit fontScale="90000"/>
          </a:bodyPr>
          <a:lstStyle/>
          <a:p>
            <a:r>
              <a:rPr kumimoji="0" lang="en-GB" sz="3200" b="1" i="0" u="none" strike="noStrike" kern="1200" cap="none" spc="0" normalizeH="0" baseline="0" noProof="0" dirty="0">
                <a:ln>
                  <a:noFill/>
                </a:ln>
                <a:solidFill>
                  <a:srgbClr val="611069"/>
                </a:solidFill>
                <a:effectLst/>
                <a:uLnTx/>
                <a:uFillTx/>
                <a:latin typeface="Ubuntu" panose="020B0504030602030204" pitchFamily="34" charset="0"/>
                <a:ea typeface="+mj-ea"/>
                <a:cs typeface="+mj-cs"/>
              </a:rPr>
              <a:t>Being 'Trauma-informed' is underpinned by the 5 R’s (the implementation pathway)</a:t>
            </a:r>
            <a:endParaRPr lang="en-GB" dirty="0">
              <a:solidFill>
                <a:schemeClr val="accent1"/>
              </a:solidFill>
            </a:endParaRPr>
          </a:p>
        </p:txBody>
      </p:sp>
      <p:pic>
        <p:nvPicPr>
          <p:cNvPr id="5" name="Picture 4" descr="Luton Council logo in purple text">
            <a:extLst>
              <a:ext uri="{FF2B5EF4-FFF2-40B4-BE49-F238E27FC236}">
                <a16:creationId xmlns:a16="http://schemas.microsoft.com/office/drawing/2014/main" id="{47E672F6-5359-862D-EB6B-B3B278F80D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0326" y="594741"/>
            <a:ext cx="2027274" cy="800773"/>
          </a:xfrm>
          <a:prstGeom prst="rect">
            <a:avLst/>
          </a:prstGeom>
        </p:spPr>
      </p:pic>
      <p:sp>
        <p:nvSpPr>
          <p:cNvPr id="6" name="Content Placeholder 5">
            <a:extLst>
              <a:ext uri="{FF2B5EF4-FFF2-40B4-BE49-F238E27FC236}">
                <a16:creationId xmlns:a16="http://schemas.microsoft.com/office/drawing/2014/main" id="{A60CBF9F-67BA-5B71-4A9D-B8ED0B428694}"/>
              </a:ext>
            </a:extLst>
          </p:cNvPr>
          <p:cNvSpPr>
            <a:spLocks noGrp="1"/>
          </p:cNvSpPr>
          <p:nvPr>
            <p:ph idx="1"/>
          </p:nvPr>
        </p:nvSpPr>
        <p:spPr>
          <a:xfrm>
            <a:off x="838200" y="1825625"/>
            <a:ext cx="5994400" cy="4667250"/>
          </a:xfrm>
        </p:spPr>
        <p:txBody>
          <a:bodyPr>
            <a:noAutofit/>
          </a:bodyPr>
          <a:lstStyle/>
          <a:p>
            <a:pPr marL="0" indent="-342900">
              <a:lnSpc>
                <a:spcPct val="110000"/>
              </a:lnSpc>
              <a:spcBef>
                <a:spcPts val="0"/>
              </a:spcBef>
            </a:pPr>
            <a:r>
              <a:rPr lang="en-GB" sz="2200" b="1" dirty="0"/>
              <a:t>Realise </a:t>
            </a:r>
            <a:r>
              <a:rPr lang="en-GB" sz="2200" dirty="0"/>
              <a:t>how common the experience of trauma is</a:t>
            </a:r>
          </a:p>
          <a:p>
            <a:pPr marL="0" indent="-342900">
              <a:lnSpc>
                <a:spcPct val="110000"/>
              </a:lnSpc>
              <a:spcBef>
                <a:spcPts val="0"/>
              </a:spcBef>
            </a:pPr>
            <a:r>
              <a:rPr lang="en-GB" sz="2200" b="1" dirty="0"/>
              <a:t>Recognise</a:t>
            </a:r>
            <a:r>
              <a:rPr lang="en-GB" sz="2200" dirty="0"/>
              <a:t> the different ways that trauma can affect people</a:t>
            </a:r>
          </a:p>
          <a:p>
            <a:pPr marL="0" indent="-342900">
              <a:lnSpc>
                <a:spcPct val="110000"/>
              </a:lnSpc>
              <a:spcBef>
                <a:spcPts val="0"/>
              </a:spcBef>
            </a:pPr>
            <a:r>
              <a:rPr lang="en-GB" sz="2200" b="1" dirty="0"/>
              <a:t>Respond</a:t>
            </a:r>
            <a:r>
              <a:rPr lang="en-GB" sz="2200" dirty="0"/>
              <a:t> by embedding trauma informed practice</a:t>
            </a:r>
          </a:p>
          <a:p>
            <a:pPr marL="0" indent="-342900">
              <a:lnSpc>
                <a:spcPct val="110000"/>
              </a:lnSpc>
              <a:spcBef>
                <a:spcPts val="0"/>
              </a:spcBef>
            </a:pPr>
            <a:r>
              <a:rPr lang="en-GB" sz="2200" b="1" dirty="0"/>
              <a:t>Resist</a:t>
            </a:r>
            <a:r>
              <a:rPr lang="en-GB" sz="2200" dirty="0"/>
              <a:t> re-traumatisation and offer a greater sense of collaboration, choice and autonomy, and communication </a:t>
            </a:r>
          </a:p>
          <a:p>
            <a:pPr marL="0" indent="-342900">
              <a:lnSpc>
                <a:spcPct val="110000"/>
              </a:lnSpc>
              <a:spcBef>
                <a:spcPts val="0"/>
              </a:spcBef>
            </a:pPr>
            <a:r>
              <a:rPr lang="en-GB" sz="2200" dirty="0"/>
              <a:t>Recognising the central importance of </a:t>
            </a:r>
            <a:r>
              <a:rPr lang="en-GB" sz="2200" b="1" dirty="0"/>
              <a:t>Relationships</a:t>
            </a:r>
            <a:endParaRPr lang="en-GB" sz="2200" dirty="0"/>
          </a:p>
        </p:txBody>
      </p:sp>
      <p:pic>
        <p:nvPicPr>
          <p:cNvPr id="3" name="Picture 2" descr="Trauma Informed Practice Chart">
            <a:extLst>
              <a:ext uri="{FF2B5EF4-FFF2-40B4-BE49-F238E27FC236}">
                <a16:creationId xmlns:a16="http://schemas.microsoft.com/office/drawing/2014/main" id="{02AFA8DD-9E8C-C429-6909-4A68753558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1229" y="1625130"/>
            <a:ext cx="6392071" cy="5157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679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A6EA6-ED28-F08C-D639-59450FD90F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4E483E-484C-557E-A09F-0C6DECDD678E}"/>
              </a:ext>
            </a:extLst>
          </p:cNvPr>
          <p:cNvSpPr>
            <a:spLocks noGrp="1"/>
          </p:cNvSpPr>
          <p:nvPr>
            <p:ph type="title"/>
          </p:nvPr>
        </p:nvSpPr>
        <p:spPr>
          <a:xfrm>
            <a:off x="476988" y="196849"/>
            <a:ext cx="9067800" cy="1325563"/>
          </a:xfrm>
        </p:spPr>
        <p:txBody>
          <a:bodyPr/>
          <a:lstStyle/>
          <a:p>
            <a:r>
              <a:rPr lang="en-GB" sz="3200" b="1" dirty="0">
                <a:solidFill>
                  <a:srgbClr val="611069"/>
                </a:solidFill>
                <a:latin typeface="Ubuntu" panose="020B0504030602030204" pitchFamily="34" charset="0"/>
              </a:rPr>
              <a:t>Recognise signs and symptoms of trauma</a:t>
            </a:r>
          </a:p>
        </p:txBody>
      </p:sp>
      <p:pic>
        <p:nvPicPr>
          <p:cNvPr id="5" name="Picture 4" descr="Luton Council logo in purple text">
            <a:extLst>
              <a:ext uri="{FF2B5EF4-FFF2-40B4-BE49-F238E27FC236}">
                <a16:creationId xmlns:a16="http://schemas.microsoft.com/office/drawing/2014/main" id="{2CA4E332-F1A6-F532-554A-8A3381EEFF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0326" y="594741"/>
            <a:ext cx="2027274" cy="800773"/>
          </a:xfrm>
          <a:prstGeom prst="rect">
            <a:avLst/>
          </a:prstGeom>
        </p:spPr>
      </p:pic>
      <p:sp>
        <p:nvSpPr>
          <p:cNvPr id="7" name="Content Placeholder 6">
            <a:extLst>
              <a:ext uri="{FF2B5EF4-FFF2-40B4-BE49-F238E27FC236}">
                <a16:creationId xmlns:a16="http://schemas.microsoft.com/office/drawing/2014/main" id="{6E8507DB-B0E7-462D-72DD-539B447D959B}"/>
              </a:ext>
            </a:extLst>
          </p:cNvPr>
          <p:cNvSpPr>
            <a:spLocks noGrp="1"/>
          </p:cNvSpPr>
          <p:nvPr>
            <p:ph idx="1"/>
          </p:nvPr>
        </p:nvSpPr>
        <p:spPr>
          <a:xfrm>
            <a:off x="838200" y="1825625"/>
            <a:ext cx="1574800" cy="422275"/>
          </a:xfrm>
        </p:spPr>
        <p:txBody>
          <a:bodyPr>
            <a:normAutofit fontScale="92500" lnSpcReduction="10000"/>
          </a:bodyPr>
          <a:lstStyle/>
          <a:p>
            <a:pPr marL="0" indent="0">
              <a:buNone/>
            </a:pPr>
            <a:r>
              <a:rPr lang="en-GB" dirty="0"/>
              <a:t>Irritable</a:t>
            </a:r>
          </a:p>
        </p:txBody>
      </p:sp>
      <p:pic>
        <p:nvPicPr>
          <p:cNvPr id="9" name="Picture 8">
            <a:extLst>
              <a:ext uri="{FF2B5EF4-FFF2-40B4-BE49-F238E27FC236}">
                <a16:creationId xmlns:a16="http://schemas.microsoft.com/office/drawing/2014/main" id="{C810F18E-E05E-44D2-2B09-89A615660CD4}"/>
              </a:ext>
            </a:extLst>
          </p:cNvPr>
          <p:cNvPicPr>
            <a:picLocks noChangeAspect="1"/>
          </p:cNvPicPr>
          <p:nvPr/>
        </p:nvPicPr>
        <p:blipFill>
          <a:blip r:embed="rId4"/>
          <a:stretch>
            <a:fillRect/>
          </a:stretch>
        </p:blipFill>
        <p:spPr>
          <a:xfrm>
            <a:off x="3282840" y="1395514"/>
            <a:ext cx="5099160" cy="5213320"/>
          </a:xfrm>
          <a:prstGeom prst="rect">
            <a:avLst/>
          </a:prstGeom>
        </p:spPr>
      </p:pic>
      <p:sp>
        <p:nvSpPr>
          <p:cNvPr id="10" name="Content Placeholder 6">
            <a:extLst>
              <a:ext uri="{FF2B5EF4-FFF2-40B4-BE49-F238E27FC236}">
                <a16:creationId xmlns:a16="http://schemas.microsoft.com/office/drawing/2014/main" id="{EB308CB1-EBF5-BAE3-A924-867C318371BD}"/>
              </a:ext>
            </a:extLst>
          </p:cNvPr>
          <p:cNvSpPr txBox="1">
            <a:spLocks/>
          </p:cNvSpPr>
          <p:nvPr/>
        </p:nvSpPr>
        <p:spPr>
          <a:xfrm>
            <a:off x="8689162" y="2036762"/>
            <a:ext cx="1851837" cy="51593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Hair trigger</a:t>
            </a:r>
          </a:p>
        </p:txBody>
      </p:sp>
      <p:sp>
        <p:nvSpPr>
          <p:cNvPr id="11" name="Content Placeholder 6">
            <a:extLst>
              <a:ext uri="{FF2B5EF4-FFF2-40B4-BE49-F238E27FC236}">
                <a16:creationId xmlns:a16="http://schemas.microsoft.com/office/drawing/2014/main" id="{0384D96E-5C83-5400-DAC0-9BBCBB63A6B7}"/>
              </a:ext>
            </a:extLst>
          </p:cNvPr>
          <p:cNvSpPr txBox="1">
            <a:spLocks/>
          </p:cNvSpPr>
          <p:nvPr/>
        </p:nvSpPr>
        <p:spPr>
          <a:xfrm>
            <a:off x="479260" y="2854325"/>
            <a:ext cx="2117780" cy="72707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Fight or flight</a:t>
            </a:r>
          </a:p>
        </p:txBody>
      </p:sp>
      <p:sp>
        <p:nvSpPr>
          <p:cNvPr id="12" name="Content Placeholder 6">
            <a:extLst>
              <a:ext uri="{FF2B5EF4-FFF2-40B4-BE49-F238E27FC236}">
                <a16:creationId xmlns:a16="http://schemas.microsoft.com/office/drawing/2014/main" id="{6AA17B68-324B-5ED3-FCAA-B459C63FB5D3}"/>
              </a:ext>
            </a:extLst>
          </p:cNvPr>
          <p:cNvSpPr txBox="1">
            <a:spLocks/>
          </p:cNvSpPr>
          <p:nvPr/>
        </p:nvSpPr>
        <p:spPr>
          <a:xfrm>
            <a:off x="404887" y="3986962"/>
            <a:ext cx="2724260" cy="8007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600" dirty="0"/>
              <a:t>Pain /Headaches</a:t>
            </a:r>
          </a:p>
        </p:txBody>
      </p:sp>
      <p:sp>
        <p:nvSpPr>
          <p:cNvPr id="13" name="Content Placeholder 6">
            <a:extLst>
              <a:ext uri="{FF2B5EF4-FFF2-40B4-BE49-F238E27FC236}">
                <a16:creationId xmlns:a16="http://schemas.microsoft.com/office/drawing/2014/main" id="{4EE1093E-C137-FF04-54AD-8FF10CC3D4E9}"/>
              </a:ext>
            </a:extLst>
          </p:cNvPr>
          <p:cNvSpPr txBox="1">
            <a:spLocks/>
          </p:cNvSpPr>
          <p:nvPr/>
        </p:nvSpPr>
        <p:spPr>
          <a:xfrm>
            <a:off x="10302063" y="2917426"/>
            <a:ext cx="2724260" cy="8007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600" dirty="0"/>
              <a:t>Crying</a:t>
            </a:r>
          </a:p>
        </p:txBody>
      </p:sp>
      <p:sp>
        <p:nvSpPr>
          <p:cNvPr id="14" name="Content Placeholder 6">
            <a:extLst>
              <a:ext uri="{FF2B5EF4-FFF2-40B4-BE49-F238E27FC236}">
                <a16:creationId xmlns:a16="http://schemas.microsoft.com/office/drawing/2014/main" id="{5E35A486-F648-464C-7DE2-87D28453AB9E}"/>
              </a:ext>
            </a:extLst>
          </p:cNvPr>
          <p:cNvSpPr txBox="1">
            <a:spLocks/>
          </p:cNvSpPr>
          <p:nvPr/>
        </p:nvSpPr>
        <p:spPr>
          <a:xfrm>
            <a:off x="8614790" y="4047538"/>
            <a:ext cx="2724260" cy="80077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600" dirty="0"/>
              <a:t>Poor memory and concentration</a:t>
            </a:r>
          </a:p>
        </p:txBody>
      </p:sp>
      <p:sp>
        <p:nvSpPr>
          <p:cNvPr id="15" name="Content Placeholder 6">
            <a:extLst>
              <a:ext uri="{FF2B5EF4-FFF2-40B4-BE49-F238E27FC236}">
                <a16:creationId xmlns:a16="http://schemas.microsoft.com/office/drawing/2014/main" id="{070609F3-1EDC-805E-2A7D-0F3703B472DC}"/>
              </a:ext>
            </a:extLst>
          </p:cNvPr>
          <p:cNvSpPr txBox="1">
            <a:spLocks/>
          </p:cNvSpPr>
          <p:nvPr/>
        </p:nvSpPr>
        <p:spPr>
          <a:xfrm>
            <a:off x="10113390" y="5088353"/>
            <a:ext cx="2724260" cy="8007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600" dirty="0"/>
              <a:t>Avoidant</a:t>
            </a:r>
          </a:p>
        </p:txBody>
      </p:sp>
      <p:sp>
        <p:nvSpPr>
          <p:cNvPr id="17" name="TextBox 16">
            <a:extLst>
              <a:ext uri="{FF2B5EF4-FFF2-40B4-BE49-F238E27FC236}">
                <a16:creationId xmlns:a16="http://schemas.microsoft.com/office/drawing/2014/main" id="{C1510BF7-DCC9-C6F0-C84E-B392E0AA375D}"/>
              </a:ext>
            </a:extLst>
          </p:cNvPr>
          <p:cNvSpPr txBox="1"/>
          <p:nvPr/>
        </p:nvSpPr>
        <p:spPr>
          <a:xfrm>
            <a:off x="404887" y="5066712"/>
            <a:ext cx="2570791" cy="492443"/>
          </a:xfrm>
          <a:prstGeom prst="rect">
            <a:avLst/>
          </a:prstGeom>
          <a:noFill/>
        </p:spPr>
        <p:txBody>
          <a:bodyPr wrap="square">
            <a:spAutoFit/>
          </a:bodyPr>
          <a:lstStyle/>
          <a:p>
            <a:r>
              <a:rPr lang="en-GB" sz="2600" b="0" i="0" dirty="0">
                <a:solidFill>
                  <a:srgbClr val="313131"/>
                </a:solidFill>
                <a:effectLst/>
                <a:latin typeface="Roboto" panose="02000000000000000000" pitchFamily="2" charset="0"/>
              </a:rPr>
              <a:t>People pleasing</a:t>
            </a:r>
            <a:endParaRPr lang="en-GB" sz="2600" dirty="0"/>
          </a:p>
        </p:txBody>
      </p:sp>
    </p:spTree>
    <p:extLst>
      <p:ext uri="{BB962C8B-B14F-4D97-AF65-F5344CB8AC3E}">
        <p14:creationId xmlns:p14="http://schemas.microsoft.com/office/powerpoint/2010/main" val="97677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0" grpId="0"/>
      <p:bldP spid="11" grpId="0"/>
      <p:bldP spid="12" grpId="0"/>
      <p:bldP spid="13" grpId="0"/>
      <p:bldP spid="14" grpId="0"/>
      <p:bldP spid="15"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F8F26D-0640-944B-BF74-474E22CAF6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B426F8-EC53-6883-068E-8BB52BB36AA3}"/>
              </a:ext>
            </a:extLst>
          </p:cNvPr>
          <p:cNvSpPr>
            <a:spLocks noGrp="1"/>
          </p:cNvSpPr>
          <p:nvPr>
            <p:ph type="title"/>
          </p:nvPr>
        </p:nvSpPr>
        <p:spPr>
          <a:xfrm>
            <a:off x="838200" y="365125"/>
            <a:ext cx="8229600" cy="1325563"/>
          </a:xfrm>
        </p:spPr>
        <p:txBody>
          <a:bodyPr>
            <a:normAutofit/>
          </a:bodyPr>
          <a:lstStyle/>
          <a:p>
            <a:r>
              <a:rPr lang="en-GB" sz="3200" b="1" dirty="0">
                <a:solidFill>
                  <a:srgbClr val="611069"/>
                </a:solidFill>
                <a:latin typeface="Ubuntu" panose="020B0504030602030204" pitchFamily="34" charset="0"/>
              </a:rPr>
              <a:t>Risks of not being trauma-informed</a:t>
            </a:r>
          </a:p>
        </p:txBody>
      </p:sp>
      <p:pic>
        <p:nvPicPr>
          <p:cNvPr id="5" name="Picture 4" descr="Luton Council logo in purple text">
            <a:extLst>
              <a:ext uri="{FF2B5EF4-FFF2-40B4-BE49-F238E27FC236}">
                <a16:creationId xmlns:a16="http://schemas.microsoft.com/office/drawing/2014/main" id="{1330DD5C-E943-DA1A-0577-E6ADE63F7B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0326" y="594741"/>
            <a:ext cx="2027274" cy="800773"/>
          </a:xfrm>
          <a:prstGeom prst="rect">
            <a:avLst/>
          </a:prstGeom>
        </p:spPr>
      </p:pic>
      <p:pic>
        <p:nvPicPr>
          <p:cNvPr id="7170" name="Picture 2">
            <a:extLst>
              <a:ext uri="{FF2B5EF4-FFF2-40B4-BE49-F238E27FC236}">
                <a16:creationId xmlns:a16="http://schemas.microsoft.com/office/drawing/2014/main" id="{7CF78A2C-4BA5-704F-B5E1-459E71422E4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4652" b="5324"/>
          <a:stretch>
            <a:fillRect/>
          </a:stretch>
        </p:blipFill>
        <p:spPr bwMode="auto">
          <a:xfrm>
            <a:off x="1295400" y="1408716"/>
            <a:ext cx="9151937" cy="5287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251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F7EBB-B694-2AD3-749F-0CE8A44493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B17416-DA4A-45B5-2083-19D1A4849419}"/>
              </a:ext>
            </a:extLst>
          </p:cNvPr>
          <p:cNvSpPr>
            <a:spLocks noGrp="1"/>
          </p:cNvSpPr>
          <p:nvPr>
            <p:ph type="title"/>
          </p:nvPr>
        </p:nvSpPr>
        <p:spPr>
          <a:xfrm>
            <a:off x="838200" y="365125"/>
            <a:ext cx="8229600" cy="1325563"/>
          </a:xfrm>
        </p:spPr>
        <p:txBody>
          <a:bodyPr>
            <a:normAutofit/>
          </a:bodyPr>
          <a:lstStyle/>
          <a:p>
            <a:r>
              <a:rPr lang="en-GB" sz="3200" b="1" dirty="0">
                <a:solidFill>
                  <a:srgbClr val="611069"/>
                </a:solidFill>
                <a:latin typeface="Ubuntu" panose="020B0504030602030204" pitchFamily="34" charset="0"/>
              </a:rPr>
              <a:t>What Trauma-Informed Practice is </a:t>
            </a:r>
            <a:r>
              <a:rPr lang="en-GB" sz="3200" b="1" i="1" dirty="0">
                <a:solidFill>
                  <a:srgbClr val="611069"/>
                </a:solidFill>
                <a:latin typeface="Ubuntu" panose="020B0504030602030204" pitchFamily="34" charset="0"/>
              </a:rPr>
              <a:t>Not</a:t>
            </a:r>
          </a:p>
        </p:txBody>
      </p:sp>
      <p:pic>
        <p:nvPicPr>
          <p:cNvPr id="5" name="Picture 4" descr="Luton Council logo in purple text">
            <a:extLst>
              <a:ext uri="{FF2B5EF4-FFF2-40B4-BE49-F238E27FC236}">
                <a16:creationId xmlns:a16="http://schemas.microsoft.com/office/drawing/2014/main" id="{DDE38808-1C53-64C5-0554-93EDD523A9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0326" y="594741"/>
            <a:ext cx="2027274" cy="800773"/>
          </a:xfrm>
          <a:prstGeom prst="rect">
            <a:avLst/>
          </a:prstGeom>
        </p:spPr>
      </p:pic>
      <p:sp>
        <p:nvSpPr>
          <p:cNvPr id="7" name="Content Placeholder 6">
            <a:extLst>
              <a:ext uri="{FF2B5EF4-FFF2-40B4-BE49-F238E27FC236}">
                <a16:creationId xmlns:a16="http://schemas.microsoft.com/office/drawing/2014/main" id="{A1CF5F61-6B21-ADD2-01DF-5A19D8FEAAB3}"/>
              </a:ext>
            </a:extLst>
          </p:cNvPr>
          <p:cNvSpPr>
            <a:spLocks noGrp="1"/>
          </p:cNvSpPr>
          <p:nvPr>
            <p:ph idx="1"/>
          </p:nvPr>
        </p:nvSpPr>
        <p:spPr/>
        <p:txBody>
          <a:bodyPr/>
          <a:lstStyle/>
          <a:p>
            <a:r>
              <a:rPr lang="en-GB" dirty="0"/>
              <a:t>Not therapy</a:t>
            </a:r>
          </a:p>
          <a:p>
            <a:r>
              <a:rPr lang="en-GB" dirty="0"/>
              <a:t>Not asking everyone to disclose trauma</a:t>
            </a:r>
          </a:p>
          <a:p>
            <a:r>
              <a:rPr lang="en-GB" dirty="0"/>
              <a:t>Not excusing harmful behaviour</a:t>
            </a:r>
          </a:p>
          <a:p>
            <a:r>
              <a:rPr lang="en-GB" dirty="0"/>
              <a:t>Not a one-time training</a:t>
            </a:r>
          </a:p>
          <a:p>
            <a:r>
              <a:rPr lang="en-GB" dirty="0"/>
              <a:t>Not a tick-box exercise</a:t>
            </a:r>
          </a:p>
          <a:p>
            <a:pPr marL="0" indent="0">
              <a:buNone/>
            </a:pPr>
            <a:br>
              <a:rPr lang="en-GB" sz="4000" dirty="0"/>
            </a:br>
            <a:r>
              <a:rPr lang="en-GB" sz="4000" dirty="0"/>
              <a:t>It is a </a:t>
            </a:r>
            <a:r>
              <a:rPr lang="en-GB" sz="4000" b="1" dirty="0"/>
              <a:t>lens</a:t>
            </a:r>
            <a:r>
              <a:rPr lang="en-GB" sz="4000" dirty="0"/>
              <a:t>, a </a:t>
            </a:r>
            <a:r>
              <a:rPr lang="en-GB" sz="4000" b="1" dirty="0"/>
              <a:t>culture</a:t>
            </a:r>
            <a:r>
              <a:rPr lang="en-GB" sz="4000" dirty="0"/>
              <a:t>, and a </a:t>
            </a:r>
            <a:r>
              <a:rPr lang="en-GB" sz="4000" b="1" dirty="0"/>
              <a:t>way of working</a:t>
            </a:r>
            <a:r>
              <a:rPr lang="en-GB" sz="4000" dirty="0"/>
              <a:t>.</a:t>
            </a:r>
          </a:p>
          <a:p>
            <a:endParaRPr lang="en-GB" dirty="0"/>
          </a:p>
        </p:txBody>
      </p:sp>
    </p:spTree>
    <p:extLst>
      <p:ext uri="{BB962C8B-B14F-4D97-AF65-F5344CB8AC3E}">
        <p14:creationId xmlns:p14="http://schemas.microsoft.com/office/powerpoint/2010/main" val="1774096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8627F-DFA5-00DD-A836-961D8EACC0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DC786B-8683-F18A-843C-7E01A36A251E}"/>
              </a:ext>
            </a:extLst>
          </p:cNvPr>
          <p:cNvSpPr>
            <a:spLocks noGrp="1"/>
          </p:cNvSpPr>
          <p:nvPr>
            <p:ph type="title"/>
          </p:nvPr>
        </p:nvSpPr>
        <p:spPr>
          <a:xfrm>
            <a:off x="838200" y="365125"/>
            <a:ext cx="8229600" cy="1325563"/>
          </a:xfrm>
        </p:spPr>
        <p:txBody>
          <a:bodyPr/>
          <a:lstStyle/>
          <a:p>
            <a:r>
              <a:rPr lang="en-GB" sz="3200" b="1" dirty="0">
                <a:solidFill>
                  <a:srgbClr val="611069"/>
                </a:solidFill>
                <a:latin typeface="Ubuntu" panose="020B0504030602030204" pitchFamily="34" charset="0"/>
              </a:rPr>
              <a:t>Trauma-Informed Organisations</a:t>
            </a:r>
          </a:p>
        </p:txBody>
      </p:sp>
      <p:pic>
        <p:nvPicPr>
          <p:cNvPr id="5" name="Picture 4" descr="Luton Council logo in purple text">
            <a:extLst>
              <a:ext uri="{FF2B5EF4-FFF2-40B4-BE49-F238E27FC236}">
                <a16:creationId xmlns:a16="http://schemas.microsoft.com/office/drawing/2014/main" id="{9BA8113E-A3B9-A754-0C1C-EB76FD2B44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0326" y="594741"/>
            <a:ext cx="2027274" cy="800773"/>
          </a:xfrm>
          <a:prstGeom prst="rect">
            <a:avLst/>
          </a:prstGeom>
        </p:spPr>
      </p:pic>
      <p:sp>
        <p:nvSpPr>
          <p:cNvPr id="7" name="Content Placeholder 6">
            <a:extLst>
              <a:ext uri="{FF2B5EF4-FFF2-40B4-BE49-F238E27FC236}">
                <a16:creationId xmlns:a16="http://schemas.microsoft.com/office/drawing/2014/main" id="{1AE7BFA5-6532-FA7F-3595-5D0AD0195568}"/>
              </a:ext>
            </a:extLst>
          </p:cNvPr>
          <p:cNvSpPr>
            <a:spLocks noGrp="1"/>
          </p:cNvSpPr>
          <p:nvPr>
            <p:ph idx="1"/>
          </p:nvPr>
        </p:nvSpPr>
        <p:spPr>
          <a:xfrm>
            <a:off x="838200" y="2628227"/>
            <a:ext cx="3481984" cy="800773"/>
          </a:xfrm>
        </p:spPr>
        <p:txBody>
          <a:bodyPr>
            <a:noAutofit/>
          </a:bodyPr>
          <a:lstStyle/>
          <a:p>
            <a:pPr marL="0" indent="0">
              <a:buNone/>
            </a:pPr>
            <a:r>
              <a:rPr lang="en-GB" dirty="0"/>
              <a:t>Truly embedding trauma-informed practice is not just individual professionals but a whole organisation commitment to:</a:t>
            </a:r>
          </a:p>
          <a:p>
            <a:pPr marL="0" indent="0">
              <a:buNone/>
            </a:pPr>
            <a:endParaRPr lang="en-GB" dirty="0"/>
          </a:p>
        </p:txBody>
      </p:sp>
      <p:pic>
        <p:nvPicPr>
          <p:cNvPr id="9220" name="Picture 4">
            <a:extLst>
              <a:ext uri="{FF2B5EF4-FFF2-40B4-BE49-F238E27FC236}">
                <a16:creationId xmlns:a16="http://schemas.microsoft.com/office/drawing/2014/main" id="{F49C032C-D1F3-1037-8209-0C620AB3DC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673" b="5132"/>
          <a:stretch>
            <a:fillRect/>
          </a:stretch>
        </p:blipFill>
        <p:spPr bwMode="auto">
          <a:xfrm>
            <a:off x="4320184" y="1774824"/>
            <a:ext cx="7603529" cy="460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29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77595-0EC9-29B0-3157-F28D58984C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CE4456-8446-A40E-FED4-885208888C9C}"/>
              </a:ext>
            </a:extLst>
          </p:cNvPr>
          <p:cNvSpPr>
            <a:spLocks noGrp="1"/>
          </p:cNvSpPr>
          <p:nvPr>
            <p:ph type="title"/>
          </p:nvPr>
        </p:nvSpPr>
        <p:spPr>
          <a:xfrm>
            <a:off x="838200" y="365125"/>
            <a:ext cx="8229600" cy="1325563"/>
          </a:xfrm>
        </p:spPr>
        <p:txBody>
          <a:bodyPr/>
          <a:lstStyle/>
          <a:p>
            <a:r>
              <a:rPr lang="en-GB" sz="3200" b="1" dirty="0">
                <a:solidFill>
                  <a:srgbClr val="611069"/>
                </a:solidFill>
                <a:latin typeface="Ubuntu" panose="020B0504030602030204" pitchFamily="34" charset="0"/>
              </a:rPr>
              <a:t>Examples of local authority commitment to Trauma-Informed Practice</a:t>
            </a:r>
          </a:p>
        </p:txBody>
      </p:sp>
      <p:pic>
        <p:nvPicPr>
          <p:cNvPr id="5" name="Picture 4" descr="Luton Council logo in purple text">
            <a:extLst>
              <a:ext uri="{FF2B5EF4-FFF2-40B4-BE49-F238E27FC236}">
                <a16:creationId xmlns:a16="http://schemas.microsoft.com/office/drawing/2014/main" id="{C35C1DD6-CB6A-4A20-FB8A-9D4837AD76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0326" y="594741"/>
            <a:ext cx="2027274" cy="800773"/>
          </a:xfrm>
          <a:prstGeom prst="rect">
            <a:avLst/>
          </a:prstGeom>
        </p:spPr>
      </p:pic>
      <p:sp>
        <p:nvSpPr>
          <p:cNvPr id="4" name="Content Placeholder 3">
            <a:extLst>
              <a:ext uri="{FF2B5EF4-FFF2-40B4-BE49-F238E27FC236}">
                <a16:creationId xmlns:a16="http://schemas.microsoft.com/office/drawing/2014/main" id="{5E9EAF20-CB9E-6626-C67D-649EC12B66E3}"/>
              </a:ext>
            </a:extLst>
          </p:cNvPr>
          <p:cNvSpPr>
            <a:spLocks noGrp="1"/>
          </p:cNvSpPr>
          <p:nvPr>
            <p:ph idx="1"/>
          </p:nvPr>
        </p:nvSpPr>
        <p:spPr>
          <a:xfrm>
            <a:off x="838200" y="2324100"/>
            <a:ext cx="10515600" cy="4533900"/>
          </a:xfrm>
        </p:spPr>
        <p:txBody>
          <a:bodyPr>
            <a:normAutofit fontScale="77500" lnSpcReduction="20000"/>
          </a:bodyPr>
          <a:lstStyle/>
          <a:p>
            <a:r>
              <a:rPr lang="en-GB" b="1" dirty="0"/>
              <a:t>Islington Council (London): </a:t>
            </a:r>
            <a:r>
              <a:rPr lang="en-GB" dirty="0"/>
              <a:t>implemented trauma-informed practice across children’s services and schools; all frontline staff have been trained. </a:t>
            </a:r>
          </a:p>
          <a:p>
            <a:r>
              <a:rPr lang="en-GB" b="1" dirty="0"/>
              <a:t>Rochdale Borough Council: </a:t>
            </a:r>
            <a:r>
              <a:rPr lang="en-GB" dirty="0"/>
              <a:t>has publicly committed to become a “trauma-informed borough,” embedding TIP in their children, families and community services. </a:t>
            </a:r>
          </a:p>
          <a:p>
            <a:r>
              <a:rPr lang="en-GB" b="1" dirty="0"/>
              <a:t>Manchester:  </a:t>
            </a:r>
            <a:r>
              <a:rPr lang="en-GB" dirty="0"/>
              <a:t>through “Trauma Responsive Manchester,” the Council are working to make Manchester an ACE-aware, trauma-informed city, with training and a multi-sector strategy. </a:t>
            </a:r>
          </a:p>
          <a:p>
            <a:r>
              <a:rPr lang="en-GB" b="1" dirty="0"/>
              <a:t>West Yorkshire ICB: </a:t>
            </a:r>
            <a:r>
              <a:rPr lang="en-GB" dirty="0"/>
              <a:t>the Violence Reduction Partnership has a stated ambition for the region to become a “trauma-informed and responsive system” by 2030.</a:t>
            </a:r>
          </a:p>
          <a:p>
            <a:r>
              <a:rPr lang="en-GB" b="1" dirty="0"/>
              <a:t>South Gloucestershire Council and Bristol City Council: </a:t>
            </a:r>
            <a:r>
              <a:rPr lang="en-GB" dirty="0"/>
              <a:t>working with a specialist provider (</a:t>
            </a:r>
            <a:r>
              <a:rPr lang="en-GB" dirty="0" err="1"/>
              <a:t>Dignifi</a:t>
            </a:r>
            <a:r>
              <a:rPr lang="en-GB" dirty="0"/>
              <a:t>) to embed trauma-informed practice across a range of services. </a:t>
            </a:r>
          </a:p>
          <a:p>
            <a:r>
              <a:rPr lang="en-GB" b="1" dirty="0"/>
              <a:t>Angus Council (Scotland): </a:t>
            </a:r>
            <a:r>
              <a:rPr lang="en-GB" dirty="0"/>
              <a:t>has a Trauma Informed Practice (TIP) steering group and a strategic plan to embed trauma-informed culture across local authority, police, health, and community services.</a:t>
            </a:r>
          </a:p>
        </p:txBody>
      </p:sp>
      <p:pic>
        <p:nvPicPr>
          <p:cNvPr id="9" name="Picture 8">
            <a:extLst>
              <a:ext uri="{FF2B5EF4-FFF2-40B4-BE49-F238E27FC236}">
                <a16:creationId xmlns:a16="http://schemas.microsoft.com/office/drawing/2014/main" id="{83555A74-7CE3-654C-1E6D-483B04AE4490}"/>
              </a:ext>
            </a:extLst>
          </p:cNvPr>
          <p:cNvPicPr>
            <a:picLocks noChangeAspect="1"/>
          </p:cNvPicPr>
          <p:nvPr/>
        </p:nvPicPr>
        <p:blipFill>
          <a:blip r:embed="rId4"/>
          <a:stretch>
            <a:fillRect/>
          </a:stretch>
        </p:blipFill>
        <p:spPr>
          <a:xfrm>
            <a:off x="655674" y="589979"/>
            <a:ext cx="6865335" cy="2815186"/>
          </a:xfrm>
          <a:prstGeom prst="rect">
            <a:avLst/>
          </a:prstGeom>
        </p:spPr>
      </p:pic>
      <p:pic>
        <p:nvPicPr>
          <p:cNvPr id="11" name="Picture 10">
            <a:extLst>
              <a:ext uri="{FF2B5EF4-FFF2-40B4-BE49-F238E27FC236}">
                <a16:creationId xmlns:a16="http://schemas.microsoft.com/office/drawing/2014/main" id="{7E4A01D0-74DD-14B4-4674-54A777961079}"/>
              </a:ext>
            </a:extLst>
          </p:cNvPr>
          <p:cNvPicPr>
            <a:picLocks noChangeAspect="1"/>
          </p:cNvPicPr>
          <p:nvPr/>
        </p:nvPicPr>
        <p:blipFill>
          <a:blip r:embed="rId5"/>
          <a:stretch>
            <a:fillRect/>
          </a:stretch>
        </p:blipFill>
        <p:spPr>
          <a:xfrm>
            <a:off x="2573250" y="1997572"/>
            <a:ext cx="5130285" cy="4238726"/>
          </a:xfrm>
          <a:prstGeom prst="rect">
            <a:avLst/>
          </a:prstGeom>
        </p:spPr>
      </p:pic>
      <p:pic>
        <p:nvPicPr>
          <p:cNvPr id="13" name="Picture 12">
            <a:extLst>
              <a:ext uri="{FF2B5EF4-FFF2-40B4-BE49-F238E27FC236}">
                <a16:creationId xmlns:a16="http://schemas.microsoft.com/office/drawing/2014/main" id="{5BB30483-CDB2-EF51-2D79-E74AB37565E5}"/>
              </a:ext>
            </a:extLst>
          </p:cNvPr>
          <p:cNvPicPr>
            <a:picLocks noChangeAspect="1"/>
          </p:cNvPicPr>
          <p:nvPr/>
        </p:nvPicPr>
        <p:blipFill>
          <a:blip r:embed="rId6"/>
          <a:stretch>
            <a:fillRect/>
          </a:stretch>
        </p:blipFill>
        <p:spPr>
          <a:xfrm>
            <a:off x="6825806" y="1695997"/>
            <a:ext cx="4483988" cy="4685159"/>
          </a:xfrm>
          <a:prstGeom prst="rect">
            <a:avLst/>
          </a:prstGeom>
        </p:spPr>
      </p:pic>
    </p:spTree>
    <p:extLst>
      <p:ext uri="{BB962C8B-B14F-4D97-AF65-F5344CB8AC3E}">
        <p14:creationId xmlns:p14="http://schemas.microsoft.com/office/powerpoint/2010/main" val="273627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55769-05BC-25A5-45D4-1279D5AABA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C5E6E0-97B5-A1B2-E4C0-F69B820ECEC9}"/>
              </a:ext>
            </a:extLst>
          </p:cNvPr>
          <p:cNvSpPr>
            <a:spLocks noGrp="1"/>
          </p:cNvSpPr>
          <p:nvPr>
            <p:ph type="title"/>
          </p:nvPr>
        </p:nvSpPr>
        <p:spPr>
          <a:xfrm>
            <a:off x="838200" y="365125"/>
            <a:ext cx="8229600" cy="1325563"/>
          </a:xfrm>
        </p:spPr>
        <p:txBody>
          <a:bodyPr>
            <a:normAutofit/>
          </a:bodyPr>
          <a:lstStyle/>
          <a:p>
            <a:r>
              <a:rPr lang="en-GB" sz="3200" b="1" dirty="0">
                <a:solidFill>
                  <a:srgbClr val="611069"/>
                </a:solidFill>
                <a:latin typeface="Ubuntu" panose="020B0504030602030204" pitchFamily="34" charset="0"/>
              </a:rPr>
              <a:t>Embedding in Practice: </a:t>
            </a:r>
            <a:br>
              <a:rPr lang="en-GB" sz="3200" b="1" dirty="0">
                <a:solidFill>
                  <a:srgbClr val="611069"/>
                </a:solidFill>
                <a:latin typeface="Ubuntu" panose="020B0504030602030204" pitchFamily="34" charset="0"/>
              </a:rPr>
            </a:br>
            <a:r>
              <a:rPr lang="en-GB" sz="3200" b="1" dirty="0">
                <a:solidFill>
                  <a:srgbClr val="611069"/>
                </a:solidFill>
                <a:latin typeface="Ubuntu" panose="020B0504030602030204" pitchFamily="34" charset="0"/>
              </a:rPr>
              <a:t>what you can do as practitioner</a:t>
            </a:r>
          </a:p>
        </p:txBody>
      </p:sp>
      <p:pic>
        <p:nvPicPr>
          <p:cNvPr id="5" name="Picture 4" descr="Luton Council logo in purple text">
            <a:extLst>
              <a:ext uri="{FF2B5EF4-FFF2-40B4-BE49-F238E27FC236}">
                <a16:creationId xmlns:a16="http://schemas.microsoft.com/office/drawing/2014/main" id="{5F6A18AD-C370-4E68-6723-BB3269A7E5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0326" y="594741"/>
            <a:ext cx="2027274" cy="800773"/>
          </a:xfrm>
          <a:prstGeom prst="rect">
            <a:avLst/>
          </a:prstGeom>
        </p:spPr>
      </p:pic>
      <p:sp>
        <p:nvSpPr>
          <p:cNvPr id="7" name="Content Placeholder 6">
            <a:extLst>
              <a:ext uri="{FF2B5EF4-FFF2-40B4-BE49-F238E27FC236}">
                <a16:creationId xmlns:a16="http://schemas.microsoft.com/office/drawing/2014/main" id="{6C6C771D-75D5-540E-179F-DDBB7A2CD15D}"/>
              </a:ext>
            </a:extLst>
          </p:cNvPr>
          <p:cNvSpPr>
            <a:spLocks noGrp="1"/>
          </p:cNvSpPr>
          <p:nvPr>
            <p:ph idx="1"/>
          </p:nvPr>
        </p:nvSpPr>
        <p:spPr/>
        <p:txBody>
          <a:bodyPr>
            <a:normAutofit fontScale="85000" lnSpcReduction="20000"/>
          </a:bodyPr>
          <a:lstStyle/>
          <a:p>
            <a:pPr>
              <a:spcAft>
                <a:spcPts val="1200"/>
              </a:spcAft>
            </a:pPr>
            <a:r>
              <a:rPr lang="en-GB" dirty="0"/>
              <a:t>Slow down &amp; explain each step</a:t>
            </a:r>
          </a:p>
          <a:p>
            <a:pPr>
              <a:spcAft>
                <a:spcPts val="1200"/>
              </a:spcAft>
            </a:pPr>
            <a:r>
              <a:rPr lang="en-GB" dirty="0"/>
              <a:t>Offer choices (timing, seating, order of tasks)</a:t>
            </a:r>
          </a:p>
          <a:p>
            <a:pPr>
              <a:spcAft>
                <a:spcPts val="1200"/>
              </a:spcAft>
            </a:pPr>
            <a:r>
              <a:rPr lang="en-GB" dirty="0"/>
              <a:t>Use strengths-based, non-blaming language</a:t>
            </a:r>
          </a:p>
          <a:p>
            <a:pPr>
              <a:spcAft>
                <a:spcPts val="1200"/>
              </a:spcAft>
            </a:pPr>
            <a:r>
              <a:rPr lang="en-GB" dirty="0"/>
              <a:t>Be curious, not judgemental</a:t>
            </a:r>
          </a:p>
          <a:p>
            <a:pPr>
              <a:spcAft>
                <a:spcPts val="1200"/>
              </a:spcAft>
            </a:pPr>
            <a:r>
              <a:rPr lang="en-GB" dirty="0"/>
              <a:t>Create safe environments (lighting, tone, predictability)</a:t>
            </a:r>
          </a:p>
          <a:p>
            <a:pPr>
              <a:spcAft>
                <a:spcPts val="1200"/>
              </a:spcAft>
            </a:pPr>
            <a:r>
              <a:rPr lang="en-GB" dirty="0"/>
              <a:t>Reflect in supervision on triggers</a:t>
            </a:r>
          </a:p>
          <a:p>
            <a:pPr>
              <a:spcAft>
                <a:spcPts val="1200"/>
              </a:spcAft>
            </a:pPr>
            <a:r>
              <a:rPr lang="en-GB" dirty="0"/>
              <a:t>Ask-once approaches / warm handovers </a:t>
            </a:r>
          </a:p>
          <a:p>
            <a:pPr>
              <a:spcAft>
                <a:spcPts val="1200"/>
              </a:spcAft>
            </a:pPr>
            <a:r>
              <a:rPr lang="en-US" altLang="en-US" b="1" dirty="0">
                <a:latin typeface="Arial" panose="020B0604020202020204" pitchFamily="34" charset="0"/>
              </a:rPr>
              <a:t>Grounding and de-escalation techniques</a:t>
            </a:r>
            <a:endParaRPr lang="en-GB" dirty="0"/>
          </a:p>
          <a:p>
            <a:endParaRPr lang="en-GB" dirty="0"/>
          </a:p>
        </p:txBody>
      </p:sp>
    </p:spTree>
    <p:extLst>
      <p:ext uri="{BB962C8B-B14F-4D97-AF65-F5344CB8AC3E}">
        <p14:creationId xmlns:p14="http://schemas.microsoft.com/office/powerpoint/2010/main" val="1583841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598A-8325-8DA6-42AD-9E4764CF331A}"/>
              </a:ext>
            </a:extLst>
          </p:cNvPr>
          <p:cNvSpPr>
            <a:spLocks noGrp="1"/>
          </p:cNvSpPr>
          <p:nvPr>
            <p:ph type="title"/>
          </p:nvPr>
        </p:nvSpPr>
        <p:spPr>
          <a:xfrm>
            <a:off x="590550" y="228600"/>
            <a:ext cx="10515600" cy="1325563"/>
          </a:xfrm>
        </p:spPr>
        <p:txBody>
          <a:bodyPr/>
          <a:lstStyle/>
          <a:p>
            <a:r>
              <a:rPr lang="en-GB" sz="3200" b="1" dirty="0">
                <a:solidFill>
                  <a:srgbClr val="611069"/>
                </a:solidFill>
                <a:latin typeface="Ubuntu" panose="020B0504030602030204" pitchFamily="34" charset="0"/>
              </a:rPr>
              <a:t>Final thoughts…</a:t>
            </a:r>
          </a:p>
        </p:txBody>
      </p:sp>
      <p:sp>
        <p:nvSpPr>
          <p:cNvPr id="3" name="Content Placeholder 2">
            <a:extLst>
              <a:ext uri="{FF2B5EF4-FFF2-40B4-BE49-F238E27FC236}">
                <a16:creationId xmlns:a16="http://schemas.microsoft.com/office/drawing/2014/main" id="{38F26761-3F8B-1916-EABF-F4A9B79FDBC0}"/>
              </a:ext>
            </a:extLst>
          </p:cNvPr>
          <p:cNvSpPr>
            <a:spLocks noGrp="1"/>
          </p:cNvSpPr>
          <p:nvPr>
            <p:ph idx="1"/>
          </p:nvPr>
        </p:nvSpPr>
        <p:spPr>
          <a:xfrm>
            <a:off x="6096000" y="-2175669"/>
            <a:ext cx="10706100" cy="4351338"/>
          </a:xfrm>
        </p:spPr>
        <p:txBody>
          <a:bodyPr/>
          <a:lstStyle/>
          <a:p>
            <a:endParaRPr lang="en-GB" dirty="0"/>
          </a:p>
          <a:p>
            <a:endParaRPr lang="en-GB" dirty="0"/>
          </a:p>
          <a:p>
            <a:endParaRPr lang="en-GB" dirty="0"/>
          </a:p>
        </p:txBody>
      </p:sp>
      <p:graphicFrame>
        <p:nvGraphicFramePr>
          <p:cNvPr id="8" name="Diagram 7">
            <a:extLst>
              <a:ext uri="{FF2B5EF4-FFF2-40B4-BE49-F238E27FC236}">
                <a16:creationId xmlns:a16="http://schemas.microsoft.com/office/drawing/2014/main" id="{5C55AD7E-C58A-A9C6-836F-8DCE47C9DD29}"/>
              </a:ext>
            </a:extLst>
          </p:cNvPr>
          <p:cNvGraphicFramePr/>
          <p:nvPr>
            <p:extLst>
              <p:ext uri="{D42A27DB-BD31-4B8C-83A1-F6EECF244321}">
                <p14:modId xmlns:p14="http://schemas.microsoft.com/office/powerpoint/2010/main" val="1945282870"/>
              </p:ext>
            </p:extLst>
          </p:nvPr>
        </p:nvGraphicFramePr>
        <p:xfrm>
          <a:off x="714375" y="1333501"/>
          <a:ext cx="10763250" cy="5295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8007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F2E2A2-7811-A42D-C152-2556AAC8AC9B}"/>
              </a:ext>
            </a:extLst>
          </p:cNvPr>
          <p:cNvSpPr>
            <a:spLocks noGrp="1"/>
          </p:cNvSpPr>
          <p:nvPr>
            <p:ph type="title"/>
          </p:nvPr>
        </p:nvSpPr>
        <p:spPr/>
        <p:txBody>
          <a:bodyPr/>
          <a:lstStyle/>
          <a:p>
            <a:r>
              <a:rPr lang="en-GB" dirty="0"/>
              <a:t>Session Aims</a:t>
            </a:r>
          </a:p>
        </p:txBody>
      </p:sp>
      <p:sp>
        <p:nvSpPr>
          <p:cNvPr id="5" name="Content Placeholder 4">
            <a:extLst>
              <a:ext uri="{FF2B5EF4-FFF2-40B4-BE49-F238E27FC236}">
                <a16:creationId xmlns:a16="http://schemas.microsoft.com/office/drawing/2014/main" id="{D3293557-B245-3241-2DD5-0B0ECD6B7D1F}"/>
              </a:ext>
            </a:extLst>
          </p:cNvPr>
          <p:cNvSpPr>
            <a:spLocks noGrp="1"/>
          </p:cNvSpPr>
          <p:nvPr>
            <p:ph idx="1"/>
          </p:nvPr>
        </p:nvSpPr>
        <p:spPr>
          <a:xfrm>
            <a:off x="838200" y="1825625"/>
            <a:ext cx="10515600" cy="3863975"/>
          </a:xfrm>
        </p:spPr>
        <p:txBody>
          <a:bodyPr>
            <a:normAutofit/>
          </a:bodyPr>
          <a:lstStyle/>
          <a:p>
            <a:pPr marL="514350" indent="-514350">
              <a:spcAft>
                <a:spcPts val="1200"/>
              </a:spcAft>
              <a:buFont typeface="+mj-lt"/>
              <a:buAutoNum type="arabicPeriod"/>
            </a:pPr>
            <a:r>
              <a:rPr lang="en-GB" dirty="0">
                <a:latin typeface="+mn-lt"/>
              </a:rPr>
              <a:t>Explain the </a:t>
            </a:r>
            <a:r>
              <a:rPr lang="en-GB" b="1" dirty="0">
                <a:latin typeface="+mn-lt"/>
              </a:rPr>
              <a:t>core principles</a:t>
            </a:r>
            <a:r>
              <a:rPr lang="en-GB" dirty="0">
                <a:latin typeface="+mn-lt"/>
              </a:rPr>
              <a:t> of trauma-informed practice</a:t>
            </a:r>
          </a:p>
          <a:p>
            <a:pPr marL="514350" indent="-514350">
              <a:spcAft>
                <a:spcPts val="1200"/>
              </a:spcAft>
              <a:buFont typeface="+mj-lt"/>
              <a:buAutoNum type="arabicPeriod"/>
            </a:pPr>
            <a:r>
              <a:rPr lang="en-GB" dirty="0">
                <a:latin typeface="+mn-lt"/>
              </a:rPr>
              <a:t>Understand </a:t>
            </a:r>
            <a:r>
              <a:rPr lang="en-GB" b="1" dirty="0">
                <a:latin typeface="+mn-lt"/>
              </a:rPr>
              <a:t>why trauma awareness is critical</a:t>
            </a:r>
            <a:r>
              <a:rPr lang="en-GB" dirty="0">
                <a:latin typeface="+mn-lt"/>
              </a:rPr>
              <a:t> in health and social care</a:t>
            </a:r>
          </a:p>
          <a:p>
            <a:pPr marL="514350" indent="-514350">
              <a:spcAft>
                <a:spcPts val="1200"/>
              </a:spcAft>
              <a:buFont typeface="+mj-lt"/>
              <a:buAutoNum type="arabicPeriod"/>
            </a:pPr>
            <a:r>
              <a:rPr lang="en-GB" dirty="0">
                <a:latin typeface="+mn-lt"/>
              </a:rPr>
              <a:t>Identify </a:t>
            </a:r>
            <a:r>
              <a:rPr lang="en-GB" b="1" dirty="0">
                <a:latin typeface="+mn-lt"/>
              </a:rPr>
              <a:t>practical ways to embed trauma-informed approaches</a:t>
            </a:r>
            <a:r>
              <a:rPr lang="en-GB" dirty="0">
                <a:latin typeface="+mn-lt"/>
              </a:rPr>
              <a:t> in everyday work</a:t>
            </a:r>
          </a:p>
          <a:p>
            <a:pPr marL="514350" indent="-514350">
              <a:spcAft>
                <a:spcPts val="1200"/>
              </a:spcAft>
              <a:buFont typeface="+mj-lt"/>
              <a:buAutoNum type="arabicPeriod"/>
            </a:pPr>
            <a:r>
              <a:rPr lang="en-GB" dirty="0">
                <a:latin typeface="+mn-lt"/>
              </a:rPr>
              <a:t>Reflect on how </a:t>
            </a:r>
            <a:r>
              <a:rPr lang="en-GB" b="1" dirty="0">
                <a:latin typeface="+mn-lt"/>
              </a:rPr>
              <a:t>organisational cultures </a:t>
            </a:r>
            <a:r>
              <a:rPr lang="en-GB" dirty="0">
                <a:latin typeface="+mn-lt"/>
              </a:rPr>
              <a:t>can either support or undermine trauma-informed care</a:t>
            </a:r>
          </a:p>
        </p:txBody>
      </p:sp>
    </p:spTree>
    <p:extLst>
      <p:ext uri="{BB962C8B-B14F-4D97-AF65-F5344CB8AC3E}">
        <p14:creationId xmlns:p14="http://schemas.microsoft.com/office/powerpoint/2010/main" val="1502860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0B2E3-639F-CFF5-D08B-5C05923D5BD7}"/>
            </a:ext>
          </a:extLst>
        </p:cNvPr>
        <p:cNvGrpSpPr/>
        <p:nvPr/>
      </p:nvGrpSpPr>
      <p:grpSpPr>
        <a:xfrm>
          <a:off x="0" y="0"/>
          <a:ext cx="0" cy="0"/>
          <a:chOff x="0" y="0"/>
          <a:chExt cx="0" cy="0"/>
        </a:xfrm>
      </p:grpSpPr>
      <p:pic>
        <p:nvPicPr>
          <p:cNvPr id="5" name="Picture 4" descr="Luton Council logo in purple text">
            <a:extLst>
              <a:ext uri="{FF2B5EF4-FFF2-40B4-BE49-F238E27FC236}">
                <a16:creationId xmlns:a16="http://schemas.microsoft.com/office/drawing/2014/main" id="{00ECAB91-478A-4F00-7E03-F504927490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0326" y="594741"/>
            <a:ext cx="2027274" cy="800773"/>
          </a:xfrm>
          <a:prstGeom prst="rect">
            <a:avLst/>
          </a:prstGeom>
        </p:spPr>
      </p:pic>
      <p:sp>
        <p:nvSpPr>
          <p:cNvPr id="2" name="Title 1">
            <a:extLst>
              <a:ext uri="{FF2B5EF4-FFF2-40B4-BE49-F238E27FC236}">
                <a16:creationId xmlns:a16="http://schemas.microsoft.com/office/drawing/2014/main" id="{7269DA5C-8F37-84D9-46FC-A25F393D92BA}"/>
              </a:ext>
            </a:extLst>
          </p:cNvPr>
          <p:cNvSpPr>
            <a:spLocks noGrp="1"/>
          </p:cNvSpPr>
          <p:nvPr>
            <p:ph type="title"/>
          </p:nvPr>
        </p:nvSpPr>
        <p:spPr/>
        <p:txBody>
          <a:bodyPr/>
          <a:lstStyle/>
          <a:p>
            <a:r>
              <a:rPr lang="en-GB" b="1" dirty="0">
                <a:solidFill>
                  <a:srgbClr val="611069"/>
                </a:solidFill>
                <a:latin typeface="Ubuntu" panose="020B0504030602030204" pitchFamily="34" charset="0"/>
              </a:rPr>
              <a:t>Disclaimer</a:t>
            </a:r>
          </a:p>
        </p:txBody>
      </p:sp>
      <p:sp>
        <p:nvSpPr>
          <p:cNvPr id="3" name="Content Placeholder 2">
            <a:extLst>
              <a:ext uri="{FF2B5EF4-FFF2-40B4-BE49-F238E27FC236}">
                <a16:creationId xmlns:a16="http://schemas.microsoft.com/office/drawing/2014/main" id="{9CE92426-D2B3-5B6B-F745-44220C743751}"/>
              </a:ext>
            </a:extLst>
          </p:cNvPr>
          <p:cNvSpPr>
            <a:spLocks noGrp="1"/>
          </p:cNvSpPr>
          <p:nvPr>
            <p:ph idx="1"/>
          </p:nvPr>
        </p:nvSpPr>
        <p:spPr/>
        <p:txBody>
          <a:bodyPr/>
          <a:lstStyle/>
          <a:p>
            <a:pPr>
              <a:spcAft>
                <a:spcPts val="1200"/>
              </a:spcAft>
            </a:pPr>
            <a:r>
              <a:rPr lang="en-GB" dirty="0"/>
              <a:t>This session provides a high-level introduction to trauma-informed practice only.</a:t>
            </a:r>
          </a:p>
          <a:p>
            <a:pPr>
              <a:spcAft>
                <a:spcPts val="1200"/>
              </a:spcAft>
            </a:pPr>
            <a:r>
              <a:rPr lang="en-GB" dirty="0"/>
              <a:t>It does not constitute formal trauma-informed training or clinical qualification. This generally requires at least one full day (up to 8 weeks) of face-to-face facilitated learning</a:t>
            </a:r>
          </a:p>
          <a:p>
            <a:pPr>
              <a:spcAft>
                <a:spcPts val="1200"/>
              </a:spcAft>
            </a:pPr>
            <a:r>
              <a:rPr lang="en-GB" dirty="0"/>
              <a:t>Trauma-informed (TI) training is only one element in the provision of trauma-informed practice (TIP) </a:t>
            </a:r>
          </a:p>
        </p:txBody>
      </p:sp>
    </p:spTree>
    <p:extLst>
      <p:ext uri="{BB962C8B-B14F-4D97-AF65-F5344CB8AC3E}">
        <p14:creationId xmlns:p14="http://schemas.microsoft.com/office/powerpoint/2010/main" val="3714539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89FFE-9992-CE9B-F491-46FAE22E87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BF8798-0BE5-5B4F-4C40-128FE8A4309D}"/>
              </a:ext>
            </a:extLst>
          </p:cNvPr>
          <p:cNvSpPr>
            <a:spLocks noGrp="1"/>
          </p:cNvSpPr>
          <p:nvPr>
            <p:ph type="title"/>
          </p:nvPr>
        </p:nvSpPr>
        <p:spPr/>
        <p:txBody>
          <a:bodyPr/>
          <a:lstStyle/>
          <a:p>
            <a:r>
              <a:rPr kumimoji="0" lang="en-GB" sz="4400" b="1" i="0" u="none" strike="noStrike" kern="1200" cap="none" spc="0" normalizeH="0" baseline="0" noProof="0" dirty="0">
                <a:ln>
                  <a:noFill/>
                </a:ln>
                <a:solidFill>
                  <a:srgbClr val="611069"/>
                </a:solidFill>
                <a:effectLst/>
                <a:uLnTx/>
                <a:uFillTx/>
                <a:latin typeface="Ubuntu" panose="020B0504030602030204" pitchFamily="34" charset="0"/>
                <a:ea typeface="+mj-ea"/>
                <a:cs typeface="+mj-cs"/>
              </a:rPr>
              <a:t>What Do We Mean by Trauma?</a:t>
            </a:r>
            <a:endParaRPr lang="en-GB" dirty="0">
              <a:solidFill>
                <a:schemeClr val="accent1"/>
              </a:solidFill>
            </a:endParaRPr>
          </a:p>
        </p:txBody>
      </p:sp>
      <p:pic>
        <p:nvPicPr>
          <p:cNvPr id="5" name="Picture 4" descr="Luton Council logo in purple text">
            <a:extLst>
              <a:ext uri="{FF2B5EF4-FFF2-40B4-BE49-F238E27FC236}">
                <a16:creationId xmlns:a16="http://schemas.microsoft.com/office/drawing/2014/main" id="{CFC48AD8-6299-A7BA-AEB5-246F7C3B35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0326" y="594741"/>
            <a:ext cx="2027274" cy="800773"/>
          </a:xfrm>
          <a:prstGeom prst="rect">
            <a:avLst/>
          </a:prstGeom>
        </p:spPr>
      </p:pic>
      <p:sp>
        <p:nvSpPr>
          <p:cNvPr id="4" name="Content Placeholder 2">
            <a:extLst>
              <a:ext uri="{FF2B5EF4-FFF2-40B4-BE49-F238E27FC236}">
                <a16:creationId xmlns:a16="http://schemas.microsoft.com/office/drawing/2014/main" id="{CB73E766-4F7F-3638-9369-C9DBB2E9C41B}"/>
              </a:ext>
            </a:extLst>
          </p:cNvPr>
          <p:cNvSpPr>
            <a:spLocks noGrp="1"/>
          </p:cNvSpPr>
          <p:nvPr>
            <p:ph idx="1"/>
          </p:nvPr>
        </p:nvSpPr>
        <p:spPr>
          <a:xfrm>
            <a:off x="838200" y="1825625"/>
            <a:ext cx="10515600" cy="4351338"/>
          </a:xfrm>
          <a:solidFill>
            <a:schemeClr val="tx1"/>
          </a:solidFill>
        </p:spPr>
        <p:txBody>
          <a:bodyPr lIns="720000" rIns="720000" anchor="ctr">
            <a:normAutofit/>
          </a:bodyPr>
          <a:lstStyle/>
          <a:p>
            <a:pPr marL="0" indent="0" algn="ctr">
              <a:buNone/>
            </a:pPr>
            <a:r>
              <a:rPr lang="en-GB" sz="4000" dirty="0">
                <a:solidFill>
                  <a:schemeClr val="bg1"/>
                </a:solidFill>
                <a:latin typeface="Ubuntu" panose="020B0504030602030204" pitchFamily="34" charset="0"/>
              </a:rPr>
              <a:t>“Trauma is not what happens to you, but what happens inside you as a result of what happened to you”</a:t>
            </a:r>
          </a:p>
          <a:p>
            <a:pPr marL="0" indent="0" algn="ctr">
              <a:buNone/>
            </a:pPr>
            <a:r>
              <a:rPr lang="en-GB" sz="1800" dirty="0">
                <a:solidFill>
                  <a:schemeClr val="bg1"/>
                </a:solidFill>
              </a:rPr>
              <a:t>– Bessel van der Kolk</a:t>
            </a:r>
          </a:p>
        </p:txBody>
      </p:sp>
    </p:spTree>
    <p:extLst>
      <p:ext uri="{BB962C8B-B14F-4D97-AF65-F5344CB8AC3E}">
        <p14:creationId xmlns:p14="http://schemas.microsoft.com/office/powerpoint/2010/main" val="2036605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C4B1C349-34A6-44E3-71E7-D28FBD8126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1428"/>
          <a:stretch>
            <a:fillRect/>
          </a:stretch>
        </p:blipFill>
        <p:spPr bwMode="auto">
          <a:xfrm>
            <a:off x="-177992" y="1524000"/>
            <a:ext cx="12211242" cy="42418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3FC84995-5FCF-2842-54B5-181E395E61AF}"/>
              </a:ext>
            </a:extLst>
          </p:cNvPr>
          <p:cNvSpPr>
            <a:spLocks noGrp="1"/>
          </p:cNvSpPr>
          <p:nvPr>
            <p:ph type="title"/>
          </p:nvPr>
        </p:nvSpPr>
        <p:spPr/>
        <p:txBody>
          <a:bodyPr/>
          <a:lstStyle/>
          <a:p>
            <a:r>
              <a:rPr lang="en-GB" dirty="0"/>
              <a:t>Prevalence of Adverse Childhood Experiences </a:t>
            </a:r>
          </a:p>
        </p:txBody>
      </p:sp>
      <p:sp>
        <p:nvSpPr>
          <p:cNvPr id="7" name="TextBox 6">
            <a:extLst>
              <a:ext uri="{FF2B5EF4-FFF2-40B4-BE49-F238E27FC236}">
                <a16:creationId xmlns:a16="http://schemas.microsoft.com/office/drawing/2014/main" id="{8D8AB76C-D13A-0E25-4BD4-8BE82B9D3C3A}"/>
              </a:ext>
            </a:extLst>
          </p:cNvPr>
          <p:cNvSpPr txBox="1"/>
          <p:nvPr/>
        </p:nvSpPr>
        <p:spPr>
          <a:xfrm>
            <a:off x="4445000" y="2046288"/>
            <a:ext cx="6248400" cy="646331"/>
          </a:xfrm>
          <a:prstGeom prst="rect">
            <a:avLst/>
          </a:prstGeom>
          <a:noFill/>
        </p:spPr>
        <p:txBody>
          <a:bodyPr wrap="square">
            <a:spAutoFit/>
          </a:bodyPr>
          <a:lstStyle/>
          <a:p>
            <a:pPr rtl="0">
              <a:buNone/>
            </a:pPr>
            <a:r>
              <a:rPr lang="en-GB" dirty="0"/>
              <a:t>The seminal Adverse Childhood Experiences (ACE) study of 17,000 adults suggests that childhood trauma is common:</a:t>
            </a:r>
          </a:p>
        </p:txBody>
      </p:sp>
    </p:spTree>
    <p:extLst>
      <p:ext uri="{BB962C8B-B14F-4D97-AF65-F5344CB8AC3E}">
        <p14:creationId xmlns:p14="http://schemas.microsoft.com/office/powerpoint/2010/main" val="3714092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A0DA5-C0BD-E8BD-3135-46ABD408CF9E}"/>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963D8678-31A9-05A1-AE08-E45DB2B05E84}"/>
              </a:ext>
            </a:extLst>
          </p:cNvPr>
          <p:cNvPicPr>
            <a:picLocks noChangeAspect="1"/>
          </p:cNvPicPr>
          <p:nvPr/>
        </p:nvPicPr>
        <p:blipFill>
          <a:blip r:embed="rId3"/>
          <a:stretch>
            <a:fillRect/>
          </a:stretch>
        </p:blipFill>
        <p:spPr>
          <a:xfrm>
            <a:off x="1562100" y="-344872"/>
            <a:ext cx="7245096" cy="7567997"/>
          </a:xfrm>
          <a:prstGeom prst="rect">
            <a:avLst/>
          </a:prstGeom>
        </p:spPr>
      </p:pic>
      <p:pic>
        <p:nvPicPr>
          <p:cNvPr id="5" name="Picture 4" descr="Luton Council logo in purple text">
            <a:extLst>
              <a:ext uri="{FF2B5EF4-FFF2-40B4-BE49-F238E27FC236}">
                <a16:creationId xmlns:a16="http://schemas.microsoft.com/office/drawing/2014/main" id="{5309F4EC-2679-8012-AC5B-852814C925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0326" y="594741"/>
            <a:ext cx="2027274" cy="800773"/>
          </a:xfrm>
          <a:prstGeom prst="rect">
            <a:avLst/>
          </a:prstGeom>
        </p:spPr>
      </p:pic>
    </p:spTree>
    <p:extLst>
      <p:ext uri="{BB962C8B-B14F-4D97-AF65-F5344CB8AC3E}">
        <p14:creationId xmlns:p14="http://schemas.microsoft.com/office/powerpoint/2010/main" val="3853581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B2047-41D6-7B6F-4AB7-3076B4EDDB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2D6AD9-353A-2112-AB9C-89BB951F1584}"/>
              </a:ext>
            </a:extLst>
          </p:cNvPr>
          <p:cNvSpPr>
            <a:spLocks noGrp="1"/>
          </p:cNvSpPr>
          <p:nvPr>
            <p:ph type="title"/>
          </p:nvPr>
        </p:nvSpPr>
        <p:spPr>
          <a:xfrm>
            <a:off x="838200" y="365125"/>
            <a:ext cx="7620000" cy="1325563"/>
          </a:xfrm>
        </p:spPr>
        <p:txBody>
          <a:bodyPr>
            <a:normAutofit fontScale="90000"/>
          </a:bodyPr>
          <a:lstStyle/>
          <a:p>
            <a:r>
              <a:rPr lang="en-GB" b="1" dirty="0">
                <a:solidFill>
                  <a:srgbClr val="611069"/>
                </a:solidFill>
                <a:latin typeface="Ubuntu" panose="020B0504030602030204" pitchFamily="34" charset="0"/>
              </a:rPr>
              <a:t>What do we mean by </a:t>
            </a:r>
            <a:br>
              <a:rPr lang="en-GB" b="1" dirty="0">
                <a:solidFill>
                  <a:srgbClr val="611069"/>
                </a:solidFill>
                <a:latin typeface="Ubuntu" panose="020B0504030602030204" pitchFamily="34" charset="0"/>
              </a:rPr>
            </a:br>
            <a:r>
              <a:rPr lang="en-GB" b="1" dirty="0">
                <a:solidFill>
                  <a:srgbClr val="611069"/>
                </a:solidFill>
                <a:latin typeface="Ubuntu" panose="020B0504030602030204" pitchFamily="34" charset="0"/>
              </a:rPr>
              <a:t>“Trauma Informed Practice”?</a:t>
            </a:r>
          </a:p>
        </p:txBody>
      </p:sp>
      <p:pic>
        <p:nvPicPr>
          <p:cNvPr id="5" name="Picture 4" descr="Luton Council logo in purple text">
            <a:extLst>
              <a:ext uri="{FF2B5EF4-FFF2-40B4-BE49-F238E27FC236}">
                <a16:creationId xmlns:a16="http://schemas.microsoft.com/office/drawing/2014/main" id="{10E32E2A-0C8F-44EB-577C-CCB0A836C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0326" y="594741"/>
            <a:ext cx="2027274" cy="800773"/>
          </a:xfrm>
          <a:prstGeom prst="rect">
            <a:avLst/>
          </a:prstGeom>
        </p:spPr>
      </p:pic>
      <p:sp>
        <p:nvSpPr>
          <p:cNvPr id="7" name="Text Placeholder 2">
            <a:extLst>
              <a:ext uri="{FF2B5EF4-FFF2-40B4-BE49-F238E27FC236}">
                <a16:creationId xmlns:a16="http://schemas.microsoft.com/office/drawing/2014/main" id="{FB8C9338-1CFF-6EDB-F173-BDFBA0E5F245}"/>
              </a:ext>
            </a:extLst>
          </p:cNvPr>
          <p:cNvSpPr>
            <a:spLocks noGrp="1"/>
          </p:cNvSpPr>
          <p:nvPr>
            <p:ph idx="1"/>
          </p:nvPr>
        </p:nvSpPr>
        <p:spPr>
          <a:xfrm>
            <a:off x="838200" y="1825625"/>
            <a:ext cx="10795000" cy="4351338"/>
          </a:xfrm>
        </p:spPr>
        <p:txBody>
          <a:bodyPr>
            <a:normAutofit fontScale="92500" lnSpcReduction="10000"/>
          </a:bodyPr>
          <a:lstStyle/>
          <a:p>
            <a:pPr>
              <a:lnSpc>
                <a:spcPct val="130000"/>
              </a:lnSpc>
            </a:pPr>
            <a:r>
              <a:rPr lang="en-GB" dirty="0"/>
              <a:t>A</a:t>
            </a:r>
            <a:r>
              <a:rPr lang="en-GB" dirty="0">
                <a:solidFill>
                  <a:schemeClr val="tx1"/>
                </a:solidFill>
              </a:rPr>
              <a:t>n approach grounded in the understanding that trauma exposure can impact an individual's neurological, biological, psychological and social development.</a:t>
            </a:r>
          </a:p>
          <a:p>
            <a:pPr>
              <a:lnSpc>
                <a:spcPct val="130000"/>
              </a:lnSpc>
            </a:pPr>
            <a:r>
              <a:rPr lang="en-GB" dirty="0">
                <a:solidFill>
                  <a:schemeClr val="tx1"/>
                </a:solidFill>
              </a:rPr>
              <a:t>Being ‘Trauma Informed’ means being able to  see beyond an individual's presenting behaviours and recognise when someone may be affected by trauma and responding appropriately.</a:t>
            </a:r>
          </a:p>
          <a:p>
            <a:pPr>
              <a:lnSpc>
                <a:spcPct val="130000"/>
              </a:lnSpc>
            </a:pPr>
            <a:r>
              <a:rPr lang="en-GB" dirty="0"/>
              <a:t>Aims to improve patient’s ability to feel safe and develop trusting relationships with health and care services and staff.</a:t>
            </a:r>
          </a:p>
        </p:txBody>
      </p:sp>
    </p:spTree>
    <p:extLst>
      <p:ext uri="{BB962C8B-B14F-4D97-AF65-F5344CB8AC3E}">
        <p14:creationId xmlns:p14="http://schemas.microsoft.com/office/powerpoint/2010/main" val="1214642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99AEB-32DF-E249-9F47-6EC993D429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44B185-0C51-E1D6-6071-C602EED64B66}"/>
              </a:ext>
            </a:extLst>
          </p:cNvPr>
          <p:cNvSpPr>
            <a:spLocks noGrp="1"/>
          </p:cNvSpPr>
          <p:nvPr>
            <p:ph type="title"/>
          </p:nvPr>
        </p:nvSpPr>
        <p:spPr>
          <a:xfrm>
            <a:off x="838200" y="365125"/>
            <a:ext cx="6591300" cy="1325563"/>
          </a:xfrm>
        </p:spPr>
        <p:txBody>
          <a:bodyPr/>
          <a:lstStyle/>
          <a:p>
            <a:r>
              <a:rPr lang="en-GB" b="1" dirty="0">
                <a:solidFill>
                  <a:srgbClr val="611069"/>
                </a:solidFill>
                <a:latin typeface="Ubuntu" panose="020B0504030602030204" pitchFamily="34" charset="0"/>
              </a:rPr>
              <a:t>Systems Generated Trauma</a:t>
            </a:r>
            <a:endParaRPr lang="en-GB" dirty="0">
              <a:solidFill>
                <a:schemeClr val="accent1"/>
              </a:solidFill>
            </a:endParaRPr>
          </a:p>
        </p:txBody>
      </p:sp>
      <p:pic>
        <p:nvPicPr>
          <p:cNvPr id="5" name="Picture 4" descr="Luton Council logo in purple text">
            <a:extLst>
              <a:ext uri="{FF2B5EF4-FFF2-40B4-BE49-F238E27FC236}">
                <a16:creationId xmlns:a16="http://schemas.microsoft.com/office/drawing/2014/main" id="{1422A1B0-8AEC-AB94-366A-30FAE13E52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0326" y="594741"/>
            <a:ext cx="2027274" cy="800773"/>
          </a:xfrm>
          <a:prstGeom prst="rect">
            <a:avLst/>
          </a:prstGeom>
        </p:spPr>
      </p:pic>
      <p:sp>
        <p:nvSpPr>
          <p:cNvPr id="6" name="Content Placeholder 5">
            <a:extLst>
              <a:ext uri="{FF2B5EF4-FFF2-40B4-BE49-F238E27FC236}">
                <a16:creationId xmlns:a16="http://schemas.microsoft.com/office/drawing/2014/main" id="{195A685E-4939-2F56-0610-94DF429D40A3}"/>
              </a:ext>
            </a:extLst>
          </p:cNvPr>
          <p:cNvSpPr>
            <a:spLocks noGrp="1"/>
          </p:cNvSpPr>
          <p:nvPr>
            <p:ph idx="1"/>
          </p:nvPr>
        </p:nvSpPr>
        <p:spPr>
          <a:xfrm>
            <a:off x="419100" y="1825624"/>
            <a:ext cx="6705544" cy="5032376"/>
          </a:xfrm>
        </p:spPr>
        <p:txBody>
          <a:bodyPr>
            <a:normAutofit/>
          </a:bodyPr>
          <a:lstStyle/>
          <a:p>
            <a:pPr>
              <a:spcAft>
                <a:spcPts val="1200"/>
              </a:spcAft>
            </a:pPr>
            <a:r>
              <a:rPr lang="en-GB" dirty="0"/>
              <a:t>Increasing recognition that systems may </a:t>
            </a:r>
            <a:r>
              <a:rPr lang="en-GB" b="1" dirty="0"/>
              <a:t>re-traumatise </a:t>
            </a:r>
            <a:r>
              <a:rPr lang="en-GB" dirty="0"/>
              <a:t>people</a:t>
            </a:r>
            <a:r>
              <a:rPr lang="en-GB" b="1" dirty="0"/>
              <a:t> </a:t>
            </a:r>
            <a:r>
              <a:rPr lang="en-GB" dirty="0"/>
              <a:t>by repeating patterns of powerlessness, not being believed, lack of control, or instability.</a:t>
            </a:r>
          </a:p>
          <a:p>
            <a:pPr>
              <a:spcAft>
                <a:spcPts val="1200"/>
              </a:spcAft>
            </a:pPr>
            <a:r>
              <a:rPr lang="en-GB" altLang="en-US" b="1" dirty="0"/>
              <a:t>Examples: </a:t>
            </a:r>
            <a:r>
              <a:rPr lang="en-US" altLang="en-US" dirty="0"/>
              <a:t>having to retell traumatic experiences, long waiting lists and red tape for urgent support, disbelief by professionals, rigid eligibility thresholds, inconsistent decision-making, experiences of racism or institutional bias</a:t>
            </a:r>
          </a:p>
        </p:txBody>
      </p:sp>
      <p:pic>
        <p:nvPicPr>
          <p:cNvPr id="4" name="Picture 3">
            <a:extLst>
              <a:ext uri="{FF2B5EF4-FFF2-40B4-BE49-F238E27FC236}">
                <a16:creationId xmlns:a16="http://schemas.microsoft.com/office/drawing/2014/main" id="{0067B5BC-B230-AB77-416F-ECBA0D0E6B81}"/>
              </a:ext>
            </a:extLst>
          </p:cNvPr>
          <p:cNvPicPr>
            <a:picLocks noChangeAspect="1"/>
          </p:cNvPicPr>
          <p:nvPr/>
        </p:nvPicPr>
        <p:blipFill>
          <a:blip r:embed="rId4"/>
          <a:stretch>
            <a:fillRect/>
          </a:stretch>
        </p:blipFill>
        <p:spPr>
          <a:xfrm>
            <a:off x="7124644" y="227994"/>
            <a:ext cx="4749856" cy="6630006"/>
          </a:xfrm>
          <a:prstGeom prst="rect">
            <a:avLst/>
          </a:prstGeom>
        </p:spPr>
      </p:pic>
    </p:spTree>
    <p:extLst>
      <p:ext uri="{BB962C8B-B14F-4D97-AF65-F5344CB8AC3E}">
        <p14:creationId xmlns:p14="http://schemas.microsoft.com/office/powerpoint/2010/main" val="1505908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818427-FF89-BA16-04B9-0C1A8F858B33}"/>
              </a:ext>
            </a:extLst>
          </p:cNvPr>
          <p:cNvPicPr>
            <a:picLocks noChangeAspect="1"/>
          </p:cNvPicPr>
          <p:nvPr/>
        </p:nvPicPr>
        <p:blipFill>
          <a:blip r:embed="rId3"/>
          <a:stretch>
            <a:fillRect/>
          </a:stretch>
        </p:blipFill>
        <p:spPr>
          <a:xfrm>
            <a:off x="618980" y="716313"/>
            <a:ext cx="5997720" cy="3886037"/>
          </a:xfrm>
          <a:prstGeom prst="rect">
            <a:avLst/>
          </a:prstGeom>
        </p:spPr>
      </p:pic>
      <p:pic>
        <p:nvPicPr>
          <p:cNvPr id="7" name="Picture 6">
            <a:extLst>
              <a:ext uri="{FF2B5EF4-FFF2-40B4-BE49-F238E27FC236}">
                <a16:creationId xmlns:a16="http://schemas.microsoft.com/office/drawing/2014/main" id="{DAE66EA5-C1A7-A47D-DDB0-644E5C7775C2}"/>
              </a:ext>
            </a:extLst>
          </p:cNvPr>
          <p:cNvPicPr>
            <a:picLocks noChangeAspect="1"/>
          </p:cNvPicPr>
          <p:nvPr/>
        </p:nvPicPr>
        <p:blipFill>
          <a:blip r:embed="rId4"/>
          <a:stretch>
            <a:fillRect/>
          </a:stretch>
        </p:blipFill>
        <p:spPr>
          <a:xfrm>
            <a:off x="4235265" y="2193833"/>
            <a:ext cx="7201270" cy="3562533"/>
          </a:xfrm>
          <a:prstGeom prst="rect">
            <a:avLst/>
          </a:prstGeom>
        </p:spPr>
      </p:pic>
    </p:spTree>
    <p:extLst>
      <p:ext uri="{BB962C8B-B14F-4D97-AF65-F5344CB8AC3E}">
        <p14:creationId xmlns:p14="http://schemas.microsoft.com/office/powerpoint/2010/main" val="296492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B22F56241E984B868E6F26A0A289F0" ma:contentTypeVersion="3" ma:contentTypeDescription="Create a new document." ma:contentTypeScope="" ma:versionID="d0f2d751827da4af6abc52f5ab22e783">
  <xsd:schema xmlns:xsd="http://www.w3.org/2001/XMLSchema" xmlns:xs="http://www.w3.org/2001/XMLSchema" xmlns:p="http://schemas.microsoft.com/office/2006/metadata/properties" xmlns:ns2="9fa1f539-d261-473d-86aa-dae3b48d02fa" xmlns:ns3="afdd8665-7292-4abb-a885-2098d0ad6021" targetNamespace="http://schemas.microsoft.com/office/2006/metadata/properties" ma:root="true" ma:fieldsID="5403985c090462b65a7a5ef43ab9cf58" ns2:_="" ns3:_="">
    <xsd:import namespace="9fa1f539-d261-473d-86aa-dae3b48d02fa"/>
    <xsd:import namespace="afdd8665-7292-4abb-a885-2098d0ad6021"/>
    <xsd:element name="properties">
      <xsd:complexType>
        <xsd:sequence>
          <xsd:element name="documentManagement">
            <xsd:complexType>
              <xsd:all>
                <xsd:element ref="ns2:TagsTaxHTField0"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a1f539-d261-473d-86aa-dae3b48d02fa" elementFormDefault="qualified">
    <xsd:import namespace="http://schemas.microsoft.com/office/2006/documentManagement/types"/>
    <xsd:import namespace="http://schemas.microsoft.com/office/infopath/2007/PartnerControls"/>
    <xsd:element name="TagsTaxHTField0" ma:index="8" nillable="true" ma:taxonomy="true" ma:internalName="TagsTaxHTField0" ma:taxonomyFieldName="Tags" ma:displayName="Tags" ma:default="" ma:fieldId="{0751d7fd-00a1-45c9-99dd-0c281e3c8660}" ma:sspId="5f754152-19bd-41cf-a596-d81a73990b66" ma:termSetId="0888c7ad-1327-4901-a45d-3015d0304f2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fdd8665-7292-4abb-a885-2098d0ad6021"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6bb4b6e0-befa-4bb9-951e-42e94c653f5b}" ma:internalName="TaxCatchAll" ma:showField="CatchAllData" ma:web="afdd8665-7292-4abb-a885-2098d0ad60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gsTaxHTField0 xmlns="9fa1f539-d261-473d-86aa-dae3b48d02fa">
      <Terms xmlns="http://schemas.microsoft.com/office/infopath/2007/PartnerControls"/>
    </TagsTaxHTField0>
    <TaxCatchAll xmlns="afdd8665-7292-4abb-a885-2098d0ad6021" xsi:nil="true"/>
  </documentManagement>
</p:properties>
</file>

<file path=customXml/itemProps1.xml><?xml version="1.0" encoding="utf-8"?>
<ds:datastoreItem xmlns:ds="http://schemas.openxmlformats.org/officeDocument/2006/customXml" ds:itemID="{1BE6764D-E0BC-4BC5-A80A-698DAB8601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a1f539-d261-473d-86aa-dae3b48d02fa"/>
    <ds:schemaRef ds:uri="afdd8665-7292-4abb-a885-2098d0ad60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59DFC7E-9B2E-4979-AAB2-997662EB3C04}">
  <ds:schemaRefs>
    <ds:schemaRef ds:uri="http://schemas.microsoft.com/sharepoint/v3/contenttype/forms"/>
  </ds:schemaRefs>
</ds:datastoreItem>
</file>

<file path=customXml/itemProps3.xml><?xml version="1.0" encoding="utf-8"?>
<ds:datastoreItem xmlns:ds="http://schemas.openxmlformats.org/officeDocument/2006/customXml" ds:itemID="{48A96BE6-CFF7-4AD6-B8B9-1D0F5F22C934}">
  <ds:schemaRefs>
    <ds:schemaRef ds:uri="http://schemas.microsoft.com/office/2006/metadata/properties"/>
    <ds:schemaRef ds:uri="http://schemas.microsoft.com/office/infopath/2007/PartnerControls"/>
    <ds:schemaRef ds:uri="9fa1f539-d261-473d-86aa-dae3b48d02fa"/>
    <ds:schemaRef ds:uri="afdd8665-7292-4abb-a885-2098d0ad6021"/>
  </ds:schemaRefs>
</ds:datastoreItem>
</file>

<file path=docProps/app.xml><?xml version="1.0" encoding="utf-8"?>
<Properties xmlns="http://schemas.openxmlformats.org/officeDocument/2006/extended-properties" xmlns:vt="http://schemas.openxmlformats.org/officeDocument/2006/docPropsVTypes">
  <TotalTime>457</TotalTime>
  <Words>1902</Words>
  <Application>Microsoft Office PowerPoint</Application>
  <PresentationFormat>Widescreen</PresentationFormat>
  <Paragraphs>157</Paragraphs>
  <Slides>18</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Aptos</vt:lpstr>
      <vt:lpstr>Aptos Display</vt:lpstr>
      <vt:lpstr>Arial</vt:lpstr>
      <vt:lpstr>Roboto</vt:lpstr>
      <vt:lpstr>Ubuntu</vt:lpstr>
      <vt:lpstr>Ubuntu Medium</vt:lpstr>
      <vt:lpstr>Office Theme</vt:lpstr>
      <vt:lpstr>1_Office Theme</vt:lpstr>
      <vt:lpstr>Trauma Informed Practice:  Principles, Importance and Practice  Meaghan Kall - Public Health Registrar  ELFT Conference 26 November 2025</vt:lpstr>
      <vt:lpstr>Session Aims</vt:lpstr>
      <vt:lpstr>Disclaimer</vt:lpstr>
      <vt:lpstr>What Do We Mean by Trauma?</vt:lpstr>
      <vt:lpstr>Prevalence of Adverse Childhood Experiences </vt:lpstr>
      <vt:lpstr>PowerPoint Presentation</vt:lpstr>
      <vt:lpstr>What do we mean by  “Trauma Informed Practice”?</vt:lpstr>
      <vt:lpstr>Systems Generated Trauma</vt:lpstr>
      <vt:lpstr>PowerPoint Presentation</vt:lpstr>
      <vt:lpstr>Six core principles of trauma-informed practice</vt:lpstr>
      <vt:lpstr>Being 'Trauma-informed' is underpinned by the 5 R’s (the implementation pathway)</vt:lpstr>
      <vt:lpstr>Recognise signs and symptoms of trauma</vt:lpstr>
      <vt:lpstr>Risks of not being trauma-informed</vt:lpstr>
      <vt:lpstr>What Trauma-Informed Practice is Not</vt:lpstr>
      <vt:lpstr>Trauma-Informed Organisations</vt:lpstr>
      <vt:lpstr>Examples of local authority commitment to Trauma-Informed Practice</vt:lpstr>
      <vt:lpstr>Embedding in Practice:  what you can do as practitioner</vt:lpstr>
      <vt:lpstr>Final thoughts…</vt:lpstr>
    </vt:vector>
  </TitlesOfParts>
  <Company>Luton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Steed, Sophie</dc:creator>
  <cp:lastModifiedBy>Meaghan Kall</cp:lastModifiedBy>
  <cp:revision>16</cp:revision>
  <dcterms:created xsi:type="dcterms:W3CDTF">2025-02-24T16:52:12Z</dcterms:created>
  <dcterms:modified xsi:type="dcterms:W3CDTF">2025-11-26T15:01:56Z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0x01010093B22F56241E984B868E6F26A0A289F0</vt:lpwstr>
  </property>
</Properties>
</file>