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494" r:id="rId5"/>
    <p:sldId id="2505" r:id="rId6"/>
    <p:sldId id="2537" r:id="rId7"/>
    <p:sldId id="396" r:id="rId8"/>
    <p:sldId id="2539" r:id="rId9"/>
    <p:sldId id="2511" r:id="rId10"/>
    <p:sldId id="2514" r:id="rId11"/>
    <p:sldId id="2540" r:id="rId12"/>
    <p:sldId id="2531" r:id="rId13"/>
    <p:sldId id="2535" r:id="rId14"/>
    <p:sldId id="2516" r:id="rId15"/>
    <p:sldId id="2541" r:id="rId16"/>
    <p:sldId id="2526" r:id="rId17"/>
    <p:sldId id="2538" r:id="rId18"/>
    <p:sldId id="25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25" autoAdjust="0"/>
    <p:restoredTop sz="69855" autoAdjust="0"/>
  </p:normalViewPr>
  <p:slideViewPr>
    <p:cSldViewPr snapToGrid="0">
      <p:cViewPr>
        <p:scale>
          <a:sx n="60" d="100"/>
          <a:sy n="60" d="100"/>
        </p:scale>
        <p:origin x="1830"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02D17-8B49-4B1D-B1EC-1F3D5F8F461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BFAE1C40-4074-47CF-882D-D60A859642E1}">
      <dgm:prSet phldrT="[Text]"/>
      <dgm:spPr/>
      <dgm:t>
        <a:bodyPr/>
        <a:lstStyle/>
        <a:p>
          <a:r>
            <a:rPr lang="en-GB" dirty="0"/>
            <a:t>Domestic Abuse</a:t>
          </a:r>
        </a:p>
      </dgm:t>
    </dgm:pt>
    <dgm:pt modelId="{A9D94E8F-0B29-469B-A895-47D7BA90AD96}" type="parTrans" cxnId="{B0EC1F07-49E2-4979-AB88-2DED90B95AEC}">
      <dgm:prSet/>
      <dgm:spPr/>
      <dgm:t>
        <a:bodyPr/>
        <a:lstStyle/>
        <a:p>
          <a:endParaRPr lang="en-GB"/>
        </a:p>
      </dgm:t>
    </dgm:pt>
    <dgm:pt modelId="{8FE553DB-EDA8-48D6-8E38-9EE0D125C4B3}" type="sibTrans" cxnId="{B0EC1F07-49E2-4979-AB88-2DED90B95AEC}">
      <dgm:prSet/>
      <dgm:spPr/>
      <dgm:t>
        <a:bodyPr/>
        <a:lstStyle/>
        <a:p>
          <a:r>
            <a:rPr lang="en-GB" dirty="0"/>
            <a:t>Worsening mental health</a:t>
          </a:r>
        </a:p>
      </dgm:t>
    </dgm:pt>
    <dgm:pt modelId="{0AB32E31-3345-4E55-B046-C7D6EA0BC6EE}">
      <dgm:prSet phldrT="[Text]"/>
      <dgm:spPr/>
      <dgm:t>
        <a:bodyPr/>
        <a:lstStyle/>
        <a:p>
          <a:r>
            <a:rPr lang="en-GB" dirty="0"/>
            <a:t>Mental ill health</a:t>
          </a:r>
        </a:p>
      </dgm:t>
    </dgm:pt>
    <dgm:pt modelId="{0389BF49-53F0-465B-AEDE-E982842ED013}" type="parTrans" cxnId="{C45A828E-109A-446E-861C-B2A34BE267F4}">
      <dgm:prSet/>
      <dgm:spPr/>
      <dgm:t>
        <a:bodyPr/>
        <a:lstStyle/>
        <a:p>
          <a:endParaRPr lang="en-GB"/>
        </a:p>
      </dgm:t>
    </dgm:pt>
    <dgm:pt modelId="{617E2D24-413C-4DBE-A8E9-0751FC5D786F}" type="sibTrans" cxnId="{C45A828E-109A-446E-861C-B2A34BE267F4}">
      <dgm:prSet/>
      <dgm:spPr/>
      <dgm:t>
        <a:bodyPr/>
        <a:lstStyle/>
        <a:p>
          <a:r>
            <a:rPr lang="en-GB" dirty="0"/>
            <a:t>Increased</a:t>
          </a:r>
          <a:r>
            <a:rPr lang="en-GB" baseline="0" dirty="0"/>
            <a:t> vulnerability</a:t>
          </a:r>
          <a:endParaRPr lang="en-GB" dirty="0"/>
        </a:p>
      </dgm:t>
    </dgm:pt>
    <dgm:pt modelId="{FB957294-101A-4A88-8110-B64E6C03A188}" type="pres">
      <dgm:prSet presAssocID="{07B02D17-8B49-4B1D-B1EC-1F3D5F8F4614}" presName="cycle" presStyleCnt="0">
        <dgm:presLayoutVars>
          <dgm:dir/>
          <dgm:resizeHandles val="exact"/>
        </dgm:presLayoutVars>
      </dgm:prSet>
      <dgm:spPr/>
    </dgm:pt>
    <dgm:pt modelId="{ED36FF63-39CB-4EFF-A4B0-74FD20BCBD80}" type="pres">
      <dgm:prSet presAssocID="{BFAE1C40-4074-47CF-882D-D60A859642E1}" presName="node" presStyleLbl="node1" presStyleIdx="0" presStyleCnt="2">
        <dgm:presLayoutVars>
          <dgm:bulletEnabled val="1"/>
        </dgm:presLayoutVars>
      </dgm:prSet>
      <dgm:spPr/>
    </dgm:pt>
    <dgm:pt modelId="{56172EAD-F3CA-483D-A438-08A0B96460CD}" type="pres">
      <dgm:prSet presAssocID="{8FE553DB-EDA8-48D6-8E38-9EE0D125C4B3}" presName="sibTrans" presStyleLbl="sibTrans2D1" presStyleIdx="0" presStyleCnt="2" custScaleX="125187" custScaleY="130707" custLinFactNeighborX="11295" custLinFactNeighborY="15373"/>
      <dgm:spPr/>
    </dgm:pt>
    <dgm:pt modelId="{53EC2CD8-5E8B-4993-A360-E04BE6B90EF2}" type="pres">
      <dgm:prSet presAssocID="{8FE553DB-EDA8-48D6-8E38-9EE0D125C4B3}" presName="connectorText" presStyleLbl="sibTrans2D1" presStyleIdx="0" presStyleCnt="2"/>
      <dgm:spPr/>
    </dgm:pt>
    <dgm:pt modelId="{DF1AA916-DBC0-4C1D-8C39-8B2463FEB787}" type="pres">
      <dgm:prSet presAssocID="{0AB32E31-3345-4E55-B046-C7D6EA0BC6EE}" presName="node" presStyleLbl="node1" presStyleIdx="1" presStyleCnt="2">
        <dgm:presLayoutVars>
          <dgm:bulletEnabled val="1"/>
        </dgm:presLayoutVars>
      </dgm:prSet>
      <dgm:spPr/>
    </dgm:pt>
    <dgm:pt modelId="{087BBB92-28BF-4C30-AEA0-25AD0690DEF1}" type="pres">
      <dgm:prSet presAssocID="{617E2D24-413C-4DBE-A8E9-0751FC5D786F}" presName="sibTrans" presStyleLbl="sibTrans2D1" presStyleIdx="1" presStyleCnt="2" custScaleX="126428" custScaleY="141748" custLinFactNeighborX="-13042" custLinFactNeighborY="-8785"/>
      <dgm:spPr/>
    </dgm:pt>
    <dgm:pt modelId="{A4477AC4-D67F-4458-AA44-92D47A98BF31}" type="pres">
      <dgm:prSet presAssocID="{617E2D24-413C-4DBE-A8E9-0751FC5D786F}" presName="connectorText" presStyleLbl="sibTrans2D1" presStyleIdx="1" presStyleCnt="2"/>
      <dgm:spPr/>
    </dgm:pt>
  </dgm:ptLst>
  <dgm:cxnLst>
    <dgm:cxn modelId="{B0EC1F07-49E2-4979-AB88-2DED90B95AEC}" srcId="{07B02D17-8B49-4B1D-B1EC-1F3D5F8F4614}" destId="{BFAE1C40-4074-47CF-882D-D60A859642E1}" srcOrd="0" destOrd="0" parTransId="{A9D94E8F-0B29-469B-A895-47D7BA90AD96}" sibTransId="{8FE553DB-EDA8-48D6-8E38-9EE0D125C4B3}"/>
    <dgm:cxn modelId="{F4454932-A3C1-416F-9845-5DDB2BB894C9}" type="presOf" srcId="{617E2D24-413C-4DBE-A8E9-0751FC5D786F}" destId="{087BBB92-28BF-4C30-AEA0-25AD0690DEF1}" srcOrd="0" destOrd="0" presId="urn:microsoft.com/office/officeart/2005/8/layout/cycle2"/>
    <dgm:cxn modelId="{16F08B79-86E8-44D8-A33E-60BDA0EE36C7}" type="presOf" srcId="{8FE553DB-EDA8-48D6-8E38-9EE0D125C4B3}" destId="{56172EAD-F3CA-483D-A438-08A0B96460CD}" srcOrd="0" destOrd="0" presId="urn:microsoft.com/office/officeart/2005/8/layout/cycle2"/>
    <dgm:cxn modelId="{B37F3B7C-43CE-4252-8250-4845E4F04832}" type="presOf" srcId="{0AB32E31-3345-4E55-B046-C7D6EA0BC6EE}" destId="{DF1AA916-DBC0-4C1D-8C39-8B2463FEB787}" srcOrd="0" destOrd="0" presId="urn:microsoft.com/office/officeart/2005/8/layout/cycle2"/>
    <dgm:cxn modelId="{2A25967F-5439-409E-940E-7CAA558B8E5C}" type="presOf" srcId="{07B02D17-8B49-4B1D-B1EC-1F3D5F8F4614}" destId="{FB957294-101A-4A88-8110-B64E6C03A188}" srcOrd="0" destOrd="0" presId="urn:microsoft.com/office/officeart/2005/8/layout/cycle2"/>
    <dgm:cxn modelId="{C45A828E-109A-446E-861C-B2A34BE267F4}" srcId="{07B02D17-8B49-4B1D-B1EC-1F3D5F8F4614}" destId="{0AB32E31-3345-4E55-B046-C7D6EA0BC6EE}" srcOrd="1" destOrd="0" parTransId="{0389BF49-53F0-465B-AEDE-E982842ED013}" sibTransId="{617E2D24-413C-4DBE-A8E9-0751FC5D786F}"/>
    <dgm:cxn modelId="{5B484690-66A9-4F6C-A996-91C2B048E3DD}" type="presOf" srcId="{8FE553DB-EDA8-48D6-8E38-9EE0D125C4B3}" destId="{53EC2CD8-5E8B-4993-A360-E04BE6B90EF2}" srcOrd="1" destOrd="0" presId="urn:microsoft.com/office/officeart/2005/8/layout/cycle2"/>
    <dgm:cxn modelId="{269D33CA-EFFF-4C91-92D2-7D3B1894DC85}" type="presOf" srcId="{617E2D24-413C-4DBE-A8E9-0751FC5D786F}" destId="{A4477AC4-D67F-4458-AA44-92D47A98BF31}" srcOrd="1" destOrd="0" presId="urn:microsoft.com/office/officeart/2005/8/layout/cycle2"/>
    <dgm:cxn modelId="{3D0DD8E2-2610-4D0D-9415-CC61A1205135}" type="presOf" srcId="{BFAE1C40-4074-47CF-882D-D60A859642E1}" destId="{ED36FF63-39CB-4EFF-A4B0-74FD20BCBD80}" srcOrd="0" destOrd="0" presId="urn:microsoft.com/office/officeart/2005/8/layout/cycle2"/>
    <dgm:cxn modelId="{B294CEC2-D1EF-4916-99D1-0BC01A88E518}" type="presParOf" srcId="{FB957294-101A-4A88-8110-B64E6C03A188}" destId="{ED36FF63-39CB-4EFF-A4B0-74FD20BCBD80}" srcOrd="0" destOrd="0" presId="urn:microsoft.com/office/officeart/2005/8/layout/cycle2"/>
    <dgm:cxn modelId="{97714A58-2761-4066-B8B3-D8CEBC25C857}" type="presParOf" srcId="{FB957294-101A-4A88-8110-B64E6C03A188}" destId="{56172EAD-F3CA-483D-A438-08A0B96460CD}" srcOrd="1" destOrd="0" presId="urn:microsoft.com/office/officeart/2005/8/layout/cycle2"/>
    <dgm:cxn modelId="{20752780-1945-4760-B7E8-38728471F9E0}" type="presParOf" srcId="{56172EAD-F3CA-483D-A438-08A0B96460CD}" destId="{53EC2CD8-5E8B-4993-A360-E04BE6B90EF2}" srcOrd="0" destOrd="0" presId="urn:microsoft.com/office/officeart/2005/8/layout/cycle2"/>
    <dgm:cxn modelId="{EAEC09A9-B4F7-4D4B-A199-16DB8F81CD02}" type="presParOf" srcId="{FB957294-101A-4A88-8110-B64E6C03A188}" destId="{DF1AA916-DBC0-4C1D-8C39-8B2463FEB787}" srcOrd="2" destOrd="0" presId="urn:microsoft.com/office/officeart/2005/8/layout/cycle2"/>
    <dgm:cxn modelId="{8DC1FDEF-C938-4FC4-9710-DE352BB05E41}" type="presParOf" srcId="{FB957294-101A-4A88-8110-B64E6C03A188}" destId="{087BBB92-28BF-4C30-AEA0-25AD0690DEF1}" srcOrd="3" destOrd="0" presId="urn:microsoft.com/office/officeart/2005/8/layout/cycle2"/>
    <dgm:cxn modelId="{C518470A-B570-4C93-9205-4F0CCC42E7CF}" type="presParOf" srcId="{087BBB92-28BF-4C30-AEA0-25AD0690DEF1}" destId="{A4477AC4-D67F-4458-AA44-92D47A98BF3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ECDDF9-2DB0-4B1F-AB24-D3BDE7CC3463}"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1405858B-FB3B-45B1-9030-3B9B5D16D9EC}">
      <dgm:prSet phldrT="[Text]"/>
      <dgm:spPr/>
      <dgm:t>
        <a:bodyPr/>
        <a:lstStyle/>
        <a:p>
          <a:r>
            <a:rPr lang="en-US" dirty="0">
              <a:latin typeface="Arial" panose="020B0604020202020204" pitchFamily="34" charset="0"/>
              <a:cs typeface="Arial" panose="020B0604020202020204" pitchFamily="34" charset="0"/>
            </a:rPr>
            <a:t>Why we ask all patients</a:t>
          </a:r>
        </a:p>
      </dgm:t>
    </dgm:pt>
    <dgm:pt modelId="{2A73778A-204F-463A-943B-12025D810B37}" type="parTrans" cxnId="{F7FE57CE-57F7-422E-BB82-CB4E62476390}">
      <dgm:prSet/>
      <dgm:spPr/>
      <dgm:t>
        <a:bodyPr/>
        <a:lstStyle/>
        <a:p>
          <a:endParaRPr lang="en-US"/>
        </a:p>
      </dgm:t>
    </dgm:pt>
    <dgm:pt modelId="{E1942043-2E31-4BF8-A6C9-31150FAD18BB}" type="sibTrans" cxnId="{F7FE57CE-57F7-422E-BB82-CB4E62476390}">
      <dgm:prSet/>
      <dgm:spPr/>
      <dgm:t>
        <a:bodyPr/>
        <a:lstStyle/>
        <a:p>
          <a:endParaRPr lang="en-US"/>
        </a:p>
      </dgm:t>
    </dgm:pt>
    <dgm:pt modelId="{323FDC67-3F2A-463A-B333-1577CA04B75C}">
      <dgm:prSet phldrT="[Text]"/>
      <dgm:spPr/>
      <dgm:t>
        <a:bodyPr/>
        <a:lstStyle/>
        <a:p>
          <a:r>
            <a:rPr lang="en-US" dirty="0">
              <a:latin typeface="Arial" panose="020B0604020202020204" pitchFamily="34" charset="0"/>
              <a:cs typeface="Arial" panose="020B0604020202020204" pitchFamily="34" charset="0"/>
            </a:rPr>
            <a:t>Limits of confidentiality </a:t>
          </a:r>
        </a:p>
      </dgm:t>
    </dgm:pt>
    <dgm:pt modelId="{95B74B85-B2C1-44BE-8C52-F4524A44754B}" type="parTrans" cxnId="{19CF7F31-9906-4B99-8DAA-91A8E18945CB}">
      <dgm:prSet/>
      <dgm:spPr/>
      <dgm:t>
        <a:bodyPr/>
        <a:lstStyle/>
        <a:p>
          <a:endParaRPr lang="en-US"/>
        </a:p>
      </dgm:t>
    </dgm:pt>
    <dgm:pt modelId="{8C682278-8482-4166-9673-6AAABA6A74C7}" type="sibTrans" cxnId="{19CF7F31-9906-4B99-8DAA-91A8E18945CB}">
      <dgm:prSet/>
      <dgm:spPr/>
      <dgm:t>
        <a:bodyPr/>
        <a:lstStyle/>
        <a:p>
          <a:endParaRPr lang="en-US"/>
        </a:p>
      </dgm:t>
    </dgm:pt>
    <dgm:pt modelId="{D372CB8B-D8C0-4186-9712-4E7B22077BB0}">
      <dgm:prSet phldrT="[Text]"/>
      <dgm:spPr/>
      <dgm:t>
        <a:bodyPr/>
        <a:lstStyle/>
        <a:p>
          <a:r>
            <a:rPr lang="en-GB" dirty="0">
              <a:latin typeface="Arial" panose="020B0604020202020204" pitchFamily="34" charset="0"/>
              <a:cs typeface="Arial" panose="020B0604020202020204" pitchFamily="34" charset="0"/>
            </a:rPr>
            <a:t>The Routine Enquiry Question</a:t>
          </a:r>
          <a:endParaRPr lang="en-US" dirty="0">
            <a:latin typeface="Arial" panose="020B0604020202020204" pitchFamily="34" charset="0"/>
            <a:cs typeface="Arial" panose="020B0604020202020204" pitchFamily="34" charset="0"/>
          </a:endParaRPr>
        </a:p>
      </dgm:t>
    </dgm:pt>
    <dgm:pt modelId="{F046EE4F-C663-41E0-8E18-4EB2BA4057C3}" type="parTrans" cxnId="{482F77F5-7256-45EA-B400-45FC8523612E}">
      <dgm:prSet/>
      <dgm:spPr/>
      <dgm:t>
        <a:bodyPr/>
        <a:lstStyle/>
        <a:p>
          <a:endParaRPr lang="en-US"/>
        </a:p>
      </dgm:t>
    </dgm:pt>
    <dgm:pt modelId="{2E18CBA0-91DC-4CC1-8930-7467ABF91C8F}" type="sibTrans" cxnId="{482F77F5-7256-45EA-B400-45FC8523612E}">
      <dgm:prSet/>
      <dgm:spPr/>
      <dgm:t>
        <a:bodyPr/>
        <a:lstStyle/>
        <a:p>
          <a:endParaRPr lang="en-US"/>
        </a:p>
      </dgm:t>
    </dgm:pt>
    <dgm:pt modelId="{31C6B952-8D12-4EFA-88CE-4078A65329E1}" type="pres">
      <dgm:prSet presAssocID="{10ECDDF9-2DB0-4B1F-AB24-D3BDE7CC3463}" presName="Name0" presStyleCnt="0">
        <dgm:presLayoutVars>
          <dgm:dir/>
          <dgm:animLvl val="lvl"/>
          <dgm:resizeHandles val="exact"/>
        </dgm:presLayoutVars>
      </dgm:prSet>
      <dgm:spPr/>
    </dgm:pt>
    <dgm:pt modelId="{7F3BAE41-206F-40D6-A7A3-716D7EB57F4D}" type="pres">
      <dgm:prSet presAssocID="{D372CB8B-D8C0-4186-9712-4E7B22077BB0}" presName="boxAndChildren" presStyleCnt="0"/>
      <dgm:spPr/>
    </dgm:pt>
    <dgm:pt modelId="{BC5FA4E6-45B8-41A1-8439-587E1C9F8926}" type="pres">
      <dgm:prSet presAssocID="{D372CB8B-D8C0-4186-9712-4E7B22077BB0}" presName="parentTextBox" presStyleLbl="node1" presStyleIdx="0" presStyleCnt="3"/>
      <dgm:spPr/>
    </dgm:pt>
    <dgm:pt modelId="{9C985523-535A-459E-97E1-3429E4A3468E}" type="pres">
      <dgm:prSet presAssocID="{8C682278-8482-4166-9673-6AAABA6A74C7}" presName="sp" presStyleCnt="0"/>
      <dgm:spPr/>
    </dgm:pt>
    <dgm:pt modelId="{E0995B3B-1024-430A-AAE8-D31377E2DCD1}" type="pres">
      <dgm:prSet presAssocID="{323FDC67-3F2A-463A-B333-1577CA04B75C}" presName="arrowAndChildren" presStyleCnt="0"/>
      <dgm:spPr/>
    </dgm:pt>
    <dgm:pt modelId="{9028197F-0117-49B9-B523-118BCAAD40C8}" type="pres">
      <dgm:prSet presAssocID="{323FDC67-3F2A-463A-B333-1577CA04B75C}" presName="parentTextArrow" presStyleLbl="node1" presStyleIdx="1" presStyleCnt="3"/>
      <dgm:spPr/>
    </dgm:pt>
    <dgm:pt modelId="{EF062875-76C6-430A-A154-9D16C3519B00}" type="pres">
      <dgm:prSet presAssocID="{E1942043-2E31-4BF8-A6C9-31150FAD18BB}" presName="sp" presStyleCnt="0"/>
      <dgm:spPr/>
    </dgm:pt>
    <dgm:pt modelId="{4E2BE6FC-27CD-40D9-A244-68B3AB8FA201}" type="pres">
      <dgm:prSet presAssocID="{1405858B-FB3B-45B1-9030-3B9B5D16D9EC}" presName="arrowAndChildren" presStyleCnt="0"/>
      <dgm:spPr/>
    </dgm:pt>
    <dgm:pt modelId="{D76A2052-D6E0-401A-AA41-C26037A76540}" type="pres">
      <dgm:prSet presAssocID="{1405858B-FB3B-45B1-9030-3B9B5D16D9EC}" presName="parentTextArrow" presStyleLbl="node1" presStyleIdx="2" presStyleCnt="3"/>
      <dgm:spPr/>
    </dgm:pt>
  </dgm:ptLst>
  <dgm:cxnLst>
    <dgm:cxn modelId="{CB9C3508-6905-4373-8040-5A89B20D6910}" type="presOf" srcId="{323FDC67-3F2A-463A-B333-1577CA04B75C}" destId="{9028197F-0117-49B9-B523-118BCAAD40C8}" srcOrd="0" destOrd="0" presId="urn:microsoft.com/office/officeart/2005/8/layout/process4"/>
    <dgm:cxn modelId="{19CF7F31-9906-4B99-8DAA-91A8E18945CB}" srcId="{10ECDDF9-2DB0-4B1F-AB24-D3BDE7CC3463}" destId="{323FDC67-3F2A-463A-B333-1577CA04B75C}" srcOrd="1" destOrd="0" parTransId="{95B74B85-B2C1-44BE-8C52-F4524A44754B}" sibTransId="{8C682278-8482-4166-9673-6AAABA6A74C7}"/>
    <dgm:cxn modelId="{96ACBF88-9215-436C-A913-BF53A3FF378D}" type="presOf" srcId="{D372CB8B-D8C0-4186-9712-4E7B22077BB0}" destId="{BC5FA4E6-45B8-41A1-8439-587E1C9F8926}" srcOrd="0" destOrd="0" presId="urn:microsoft.com/office/officeart/2005/8/layout/process4"/>
    <dgm:cxn modelId="{EFA98397-259F-45CE-96AD-7C8571093DC5}" type="presOf" srcId="{10ECDDF9-2DB0-4B1F-AB24-D3BDE7CC3463}" destId="{31C6B952-8D12-4EFA-88CE-4078A65329E1}" srcOrd="0" destOrd="0" presId="urn:microsoft.com/office/officeart/2005/8/layout/process4"/>
    <dgm:cxn modelId="{77EC379A-1E61-4EA2-A75B-C20A94F55DD9}" type="presOf" srcId="{1405858B-FB3B-45B1-9030-3B9B5D16D9EC}" destId="{D76A2052-D6E0-401A-AA41-C26037A76540}" srcOrd="0" destOrd="0" presId="urn:microsoft.com/office/officeart/2005/8/layout/process4"/>
    <dgm:cxn modelId="{F7FE57CE-57F7-422E-BB82-CB4E62476390}" srcId="{10ECDDF9-2DB0-4B1F-AB24-D3BDE7CC3463}" destId="{1405858B-FB3B-45B1-9030-3B9B5D16D9EC}" srcOrd="0" destOrd="0" parTransId="{2A73778A-204F-463A-943B-12025D810B37}" sibTransId="{E1942043-2E31-4BF8-A6C9-31150FAD18BB}"/>
    <dgm:cxn modelId="{482F77F5-7256-45EA-B400-45FC8523612E}" srcId="{10ECDDF9-2DB0-4B1F-AB24-D3BDE7CC3463}" destId="{D372CB8B-D8C0-4186-9712-4E7B22077BB0}" srcOrd="2" destOrd="0" parTransId="{F046EE4F-C663-41E0-8E18-4EB2BA4057C3}" sibTransId="{2E18CBA0-91DC-4CC1-8930-7467ABF91C8F}"/>
    <dgm:cxn modelId="{E862BDC2-9C52-465B-891A-1A6B4BE958F5}" type="presParOf" srcId="{31C6B952-8D12-4EFA-88CE-4078A65329E1}" destId="{7F3BAE41-206F-40D6-A7A3-716D7EB57F4D}" srcOrd="0" destOrd="0" presId="urn:microsoft.com/office/officeart/2005/8/layout/process4"/>
    <dgm:cxn modelId="{DEDD5A25-038E-42E0-B9E0-E237D67BB2B0}" type="presParOf" srcId="{7F3BAE41-206F-40D6-A7A3-716D7EB57F4D}" destId="{BC5FA4E6-45B8-41A1-8439-587E1C9F8926}" srcOrd="0" destOrd="0" presId="urn:microsoft.com/office/officeart/2005/8/layout/process4"/>
    <dgm:cxn modelId="{32E656B2-D7BD-42A3-8625-AC6C875725AD}" type="presParOf" srcId="{31C6B952-8D12-4EFA-88CE-4078A65329E1}" destId="{9C985523-535A-459E-97E1-3429E4A3468E}" srcOrd="1" destOrd="0" presId="urn:microsoft.com/office/officeart/2005/8/layout/process4"/>
    <dgm:cxn modelId="{A293E493-E918-4B40-BD6B-3AC507088EFF}" type="presParOf" srcId="{31C6B952-8D12-4EFA-88CE-4078A65329E1}" destId="{E0995B3B-1024-430A-AAE8-D31377E2DCD1}" srcOrd="2" destOrd="0" presId="urn:microsoft.com/office/officeart/2005/8/layout/process4"/>
    <dgm:cxn modelId="{61B63B83-7552-4E4B-9ED1-ACCBCEBF7D23}" type="presParOf" srcId="{E0995B3B-1024-430A-AAE8-D31377E2DCD1}" destId="{9028197F-0117-49B9-B523-118BCAAD40C8}" srcOrd="0" destOrd="0" presId="urn:microsoft.com/office/officeart/2005/8/layout/process4"/>
    <dgm:cxn modelId="{53C8A8C0-BBB5-463A-9C68-7ECD580FCB3E}" type="presParOf" srcId="{31C6B952-8D12-4EFA-88CE-4078A65329E1}" destId="{EF062875-76C6-430A-A154-9D16C3519B00}" srcOrd="3" destOrd="0" presId="urn:microsoft.com/office/officeart/2005/8/layout/process4"/>
    <dgm:cxn modelId="{9D3DCC4A-1097-4F85-A2D6-DFD9BE92BD4A}" type="presParOf" srcId="{31C6B952-8D12-4EFA-88CE-4078A65329E1}" destId="{4E2BE6FC-27CD-40D9-A244-68B3AB8FA201}" srcOrd="4" destOrd="0" presId="urn:microsoft.com/office/officeart/2005/8/layout/process4"/>
    <dgm:cxn modelId="{11419E52-715C-4A01-B896-A8EE2EADB579}" type="presParOf" srcId="{4E2BE6FC-27CD-40D9-A244-68B3AB8FA201}" destId="{D76A2052-D6E0-401A-AA41-C26037A7654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CDDF9-2DB0-4B1F-AB24-D3BDE7CC346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405858B-FB3B-45B1-9030-3B9B5D16D9EC}">
      <dgm:prSet phldrT="[Text]" custT="1"/>
      <dgm:spPr/>
      <dgm:t>
        <a:bodyPr/>
        <a:lstStyle/>
        <a:p>
          <a:r>
            <a:rPr lang="en-US" sz="1800" b="1" dirty="0">
              <a:latin typeface="Arial" panose="020B0604020202020204" pitchFamily="34" charset="0"/>
              <a:cs typeface="Arial" panose="020B0604020202020204" pitchFamily="34" charset="0"/>
            </a:rPr>
            <a:t>Why we ask all patients</a:t>
          </a:r>
        </a:p>
      </dgm:t>
    </dgm:pt>
    <dgm:pt modelId="{2A73778A-204F-463A-943B-12025D810B37}" type="parTrans" cxnId="{F7FE57CE-57F7-422E-BB82-CB4E62476390}">
      <dgm:prSet/>
      <dgm:spPr/>
      <dgm:t>
        <a:bodyPr/>
        <a:lstStyle/>
        <a:p>
          <a:endParaRPr lang="en-US"/>
        </a:p>
      </dgm:t>
    </dgm:pt>
    <dgm:pt modelId="{E1942043-2E31-4BF8-A6C9-31150FAD18BB}" type="sibTrans" cxnId="{F7FE57CE-57F7-422E-BB82-CB4E62476390}">
      <dgm:prSet/>
      <dgm:spPr/>
      <dgm:t>
        <a:bodyPr/>
        <a:lstStyle/>
        <a:p>
          <a:endParaRPr lang="en-US"/>
        </a:p>
      </dgm:t>
    </dgm:pt>
    <dgm:pt modelId="{323FDC67-3F2A-463A-B333-1577CA04B75C}">
      <dgm:prSet phldrT="[Text]" custT="1"/>
      <dgm:spPr/>
      <dgm:t>
        <a:bodyPr/>
        <a:lstStyle/>
        <a:p>
          <a:r>
            <a:rPr lang="en-US" sz="1800" b="1" dirty="0">
              <a:latin typeface="Arial" panose="020B0604020202020204" pitchFamily="34" charset="0"/>
              <a:cs typeface="Arial" panose="020B0604020202020204" pitchFamily="34" charset="0"/>
            </a:rPr>
            <a:t>Limits of confidentiality </a:t>
          </a:r>
        </a:p>
      </dgm:t>
    </dgm:pt>
    <dgm:pt modelId="{95B74B85-B2C1-44BE-8C52-F4524A44754B}" type="parTrans" cxnId="{19CF7F31-9906-4B99-8DAA-91A8E18945CB}">
      <dgm:prSet/>
      <dgm:spPr/>
      <dgm:t>
        <a:bodyPr/>
        <a:lstStyle/>
        <a:p>
          <a:endParaRPr lang="en-US"/>
        </a:p>
      </dgm:t>
    </dgm:pt>
    <dgm:pt modelId="{8C682278-8482-4166-9673-6AAABA6A74C7}" type="sibTrans" cxnId="{19CF7F31-9906-4B99-8DAA-91A8E18945CB}">
      <dgm:prSet/>
      <dgm:spPr/>
      <dgm:t>
        <a:bodyPr/>
        <a:lstStyle/>
        <a:p>
          <a:endParaRPr lang="en-US"/>
        </a:p>
      </dgm:t>
    </dgm:pt>
    <dgm:pt modelId="{D372CB8B-D8C0-4186-9712-4E7B22077BB0}">
      <dgm:prSet phldrT="[Text]" custT="1"/>
      <dgm:spPr/>
      <dgm:t>
        <a:bodyPr/>
        <a:lstStyle/>
        <a:p>
          <a:r>
            <a:rPr lang="en-GB" sz="1800" b="1" dirty="0">
              <a:latin typeface="Arial" panose="020B0604020202020204" pitchFamily="34" charset="0"/>
              <a:cs typeface="Arial" panose="020B0604020202020204" pitchFamily="34" charset="0"/>
            </a:rPr>
            <a:t>The Routine Enquiry Question</a:t>
          </a:r>
          <a:endParaRPr lang="en-US" sz="1800" b="1" dirty="0">
            <a:latin typeface="Arial" panose="020B0604020202020204" pitchFamily="34" charset="0"/>
            <a:cs typeface="Arial" panose="020B0604020202020204" pitchFamily="34" charset="0"/>
          </a:endParaRPr>
        </a:p>
      </dgm:t>
    </dgm:pt>
    <dgm:pt modelId="{F046EE4F-C663-41E0-8E18-4EB2BA4057C3}" type="parTrans" cxnId="{482F77F5-7256-45EA-B400-45FC8523612E}">
      <dgm:prSet/>
      <dgm:spPr/>
      <dgm:t>
        <a:bodyPr/>
        <a:lstStyle/>
        <a:p>
          <a:endParaRPr lang="en-US"/>
        </a:p>
      </dgm:t>
    </dgm:pt>
    <dgm:pt modelId="{2E18CBA0-91DC-4CC1-8930-7467ABF91C8F}" type="sibTrans" cxnId="{482F77F5-7256-45EA-B400-45FC8523612E}">
      <dgm:prSet/>
      <dgm:spPr/>
      <dgm:t>
        <a:bodyPr/>
        <a:lstStyle/>
        <a:p>
          <a:endParaRPr lang="en-US"/>
        </a:p>
      </dgm:t>
    </dgm:pt>
    <dgm:pt modelId="{3E5454CF-3F4A-4D46-91E5-B95B933A969A}">
      <dgm:prSet custT="1"/>
      <dgm:spPr/>
      <dgm:t>
        <a:bodyPr/>
        <a:lstStyle/>
        <a:p>
          <a:r>
            <a:rPr lang="en-GB" sz="1800" dirty="0">
              <a:latin typeface="Arial" panose="020B0604020202020204" pitchFamily="34" charset="0"/>
              <a:cs typeface="Arial" panose="020B0604020202020204" pitchFamily="34" charset="0"/>
            </a:rPr>
            <a:t>We ask all our patients the following question because research shows that many people experience abuse at some point in their lives, which can impact their physical and emotional health. These questions are part of our routine check-ups to ensure we provide the right support and help to everyone, regardless of their situation.</a:t>
          </a:r>
          <a:endParaRPr lang="en-US" sz="1800" dirty="0">
            <a:latin typeface="Arial" panose="020B0604020202020204" pitchFamily="34" charset="0"/>
            <a:cs typeface="Arial" panose="020B0604020202020204" pitchFamily="34" charset="0"/>
          </a:endParaRPr>
        </a:p>
      </dgm:t>
    </dgm:pt>
    <dgm:pt modelId="{31AEF906-E053-4F7E-B8FE-9C7A3E74DDC1}" type="parTrans" cxnId="{73C20242-0172-482D-B19E-5A7BA65485CA}">
      <dgm:prSet/>
      <dgm:spPr/>
      <dgm:t>
        <a:bodyPr/>
        <a:lstStyle/>
        <a:p>
          <a:endParaRPr lang="en-US"/>
        </a:p>
      </dgm:t>
    </dgm:pt>
    <dgm:pt modelId="{32F90C60-4AFA-4319-B40E-8B7A0DC9CAAB}" type="sibTrans" cxnId="{73C20242-0172-482D-B19E-5A7BA65485CA}">
      <dgm:prSet/>
      <dgm:spPr/>
      <dgm:t>
        <a:bodyPr/>
        <a:lstStyle/>
        <a:p>
          <a:endParaRPr lang="en-US"/>
        </a:p>
      </dgm:t>
    </dgm:pt>
    <dgm:pt modelId="{2B03F9DA-52C9-48BC-8799-865129357EA4}">
      <dgm:prSet custT="1"/>
      <dgm:spPr/>
      <dgm:t>
        <a:bodyPr/>
        <a:lstStyle/>
        <a:p>
          <a:r>
            <a:rPr lang="en-GB" sz="1800" dirty="0">
              <a:latin typeface="Arial" panose="020B0604020202020204" pitchFamily="34" charset="0"/>
              <a:cs typeface="Arial" panose="020B0604020202020204" pitchFamily="34" charset="0"/>
            </a:rPr>
            <a:t>I want to be clear that while we respect your confidentiality and keep your information private, there are situations where we are legally required to act. If we believe you or someone else is in immediate danger or at risk of serious harm, we may need to share information with the appropriate authorities to ensure safety. We will always discuss this with you and explain what steps will be taken, unless doing so would put you or others at greater risk.</a:t>
          </a:r>
          <a:endParaRPr lang="en-US" sz="1800" dirty="0">
            <a:latin typeface="Arial" panose="020B0604020202020204" pitchFamily="34" charset="0"/>
            <a:cs typeface="Arial" panose="020B0604020202020204" pitchFamily="34" charset="0"/>
          </a:endParaRPr>
        </a:p>
      </dgm:t>
    </dgm:pt>
    <dgm:pt modelId="{78456D0F-59A3-4D70-8875-249AAF80E04B}" type="parTrans" cxnId="{FC3A520C-B61D-411E-BE22-70A32938FDFC}">
      <dgm:prSet/>
      <dgm:spPr/>
      <dgm:t>
        <a:bodyPr/>
        <a:lstStyle/>
        <a:p>
          <a:endParaRPr lang="en-US"/>
        </a:p>
      </dgm:t>
    </dgm:pt>
    <dgm:pt modelId="{1486B07E-C33A-43D4-8541-487BCD10A5A9}" type="sibTrans" cxnId="{FC3A520C-B61D-411E-BE22-70A32938FDFC}">
      <dgm:prSet/>
      <dgm:spPr/>
      <dgm:t>
        <a:bodyPr/>
        <a:lstStyle/>
        <a:p>
          <a:endParaRPr lang="en-US"/>
        </a:p>
      </dgm:t>
    </dgm:pt>
    <dgm:pt modelId="{543F8CE6-48E6-48D9-851C-32C0C2AFFE48}">
      <dgm:prSet custT="1"/>
      <dgm:spPr/>
      <dgm:t>
        <a:bodyPr/>
        <a:lstStyle/>
        <a:p>
          <a:r>
            <a:rPr lang="en-GB" sz="1800" dirty="0">
              <a:latin typeface="Arial" panose="020B0604020202020204" pitchFamily="34" charset="0"/>
              <a:cs typeface="Arial" panose="020B0604020202020204" pitchFamily="34" charset="0"/>
            </a:rPr>
            <a:t>Has anyone hurt you, made you feel bad, scared, or inflicted pain?</a:t>
          </a:r>
          <a:endParaRPr lang="en-US" sz="1800" dirty="0">
            <a:latin typeface="Arial" panose="020B0604020202020204" pitchFamily="34" charset="0"/>
            <a:cs typeface="Arial" panose="020B0604020202020204" pitchFamily="34" charset="0"/>
          </a:endParaRPr>
        </a:p>
      </dgm:t>
    </dgm:pt>
    <dgm:pt modelId="{520628BD-9BD0-41D7-8078-710861DCD6A2}" type="parTrans" cxnId="{D6A64702-FE87-4F47-BE14-3BF53E76B37C}">
      <dgm:prSet/>
      <dgm:spPr/>
      <dgm:t>
        <a:bodyPr/>
        <a:lstStyle/>
        <a:p>
          <a:endParaRPr lang="en-US"/>
        </a:p>
      </dgm:t>
    </dgm:pt>
    <dgm:pt modelId="{C4B59D01-FB32-4881-A76D-847A28A6DEC6}" type="sibTrans" cxnId="{D6A64702-FE87-4F47-BE14-3BF53E76B37C}">
      <dgm:prSet/>
      <dgm:spPr/>
      <dgm:t>
        <a:bodyPr/>
        <a:lstStyle/>
        <a:p>
          <a:endParaRPr lang="en-US"/>
        </a:p>
      </dgm:t>
    </dgm:pt>
    <dgm:pt modelId="{E04C4BBF-EF04-44F5-9E5F-D6399C5405DE}" type="pres">
      <dgm:prSet presAssocID="{10ECDDF9-2DB0-4B1F-AB24-D3BDE7CC3463}" presName="linearFlow" presStyleCnt="0">
        <dgm:presLayoutVars>
          <dgm:dir/>
          <dgm:animLvl val="lvl"/>
          <dgm:resizeHandles val="exact"/>
        </dgm:presLayoutVars>
      </dgm:prSet>
      <dgm:spPr/>
    </dgm:pt>
    <dgm:pt modelId="{187BAA7F-6FD2-415C-853B-0F016BED63DB}" type="pres">
      <dgm:prSet presAssocID="{1405858B-FB3B-45B1-9030-3B9B5D16D9EC}" presName="composite" presStyleCnt="0"/>
      <dgm:spPr/>
    </dgm:pt>
    <dgm:pt modelId="{56004A3D-BF30-46FA-9D72-04A9B0BF9736}" type="pres">
      <dgm:prSet presAssocID="{1405858B-FB3B-45B1-9030-3B9B5D16D9EC}" presName="parentText" presStyleLbl="alignNode1" presStyleIdx="0" presStyleCnt="3" custScaleX="103427">
        <dgm:presLayoutVars>
          <dgm:chMax val="1"/>
          <dgm:bulletEnabled val="1"/>
        </dgm:presLayoutVars>
      </dgm:prSet>
      <dgm:spPr/>
    </dgm:pt>
    <dgm:pt modelId="{BF88ED79-522A-44A1-B55C-E4AE1823C70C}" type="pres">
      <dgm:prSet presAssocID="{1405858B-FB3B-45B1-9030-3B9B5D16D9EC}" presName="descendantText" presStyleLbl="alignAcc1" presStyleIdx="0" presStyleCnt="3">
        <dgm:presLayoutVars>
          <dgm:bulletEnabled val="1"/>
        </dgm:presLayoutVars>
      </dgm:prSet>
      <dgm:spPr/>
    </dgm:pt>
    <dgm:pt modelId="{6F4FCE2A-5CB5-41D8-B6FF-E992DF8F4426}" type="pres">
      <dgm:prSet presAssocID="{E1942043-2E31-4BF8-A6C9-31150FAD18BB}" presName="sp" presStyleCnt="0"/>
      <dgm:spPr/>
    </dgm:pt>
    <dgm:pt modelId="{5E4801C2-E0EC-48E1-B45F-F63AE2EFC723}" type="pres">
      <dgm:prSet presAssocID="{323FDC67-3F2A-463A-B333-1577CA04B75C}" presName="composite" presStyleCnt="0"/>
      <dgm:spPr/>
    </dgm:pt>
    <dgm:pt modelId="{1AC413A6-F286-4C7D-8A6C-096ABD421129}" type="pres">
      <dgm:prSet presAssocID="{323FDC67-3F2A-463A-B333-1577CA04B75C}" presName="parentText" presStyleLbl="alignNode1" presStyleIdx="1" presStyleCnt="3" custScaleX="103427">
        <dgm:presLayoutVars>
          <dgm:chMax val="1"/>
          <dgm:bulletEnabled val="1"/>
        </dgm:presLayoutVars>
      </dgm:prSet>
      <dgm:spPr/>
    </dgm:pt>
    <dgm:pt modelId="{1865318C-500B-4785-8DD5-FFD12FE11C94}" type="pres">
      <dgm:prSet presAssocID="{323FDC67-3F2A-463A-B333-1577CA04B75C}" presName="descendantText" presStyleLbl="alignAcc1" presStyleIdx="1" presStyleCnt="3">
        <dgm:presLayoutVars>
          <dgm:bulletEnabled val="1"/>
        </dgm:presLayoutVars>
      </dgm:prSet>
      <dgm:spPr/>
    </dgm:pt>
    <dgm:pt modelId="{04E36B24-9EE9-4187-B99E-D49E6D46D3A5}" type="pres">
      <dgm:prSet presAssocID="{8C682278-8482-4166-9673-6AAABA6A74C7}" presName="sp" presStyleCnt="0"/>
      <dgm:spPr/>
    </dgm:pt>
    <dgm:pt modelId="{144C4BB2-9623-4020-9B76-2FA133A0082D}" type="pres">
      <dgm:prSet presAssocID="{D372CB8B-D8C0-4186-9712-4E7B22077BB0}" presName="composite" presStyleCnt="0"/>
      <dgm:spPr/>
    </dgm:pt>
    <dgm:pt modelId="{CA28183C-271B-42C2-969E-FA9A0FC9A4A9}" type="pres">
      <dgm:prSet presAssocID="{D372CB8B-D8C0-4186-9712-4E7B22077BB0}" presName="parentText" presStyleLbl="alignNode1" presStyleIdx="2" presStyleCnt="3" custScaleX="103427">
        <dgm:presLayoutVars>
          <dgm:chMax val="1"/>
          <dgm:bulletEnabled val="1"/>
        </dgm:presLayoutVars>
      </dgm:prSet>
      <dgm:spPr/>
    </dgm:pt>
    <dgm:pt modelId="{8049BDC4-0D06-4A2B-A13E-A368501B82E1}" type="pres">
      <dgm:prSet presAssocID="{D372CB8B-D8C0-4186-9712-4E7B22077BB0}" presName="descendantText" presStyleLbl="alignAcc1" presStyleIdx="2" presStyleCnt="3">
        <dgm:presLayoutVars>
          <dgm:bulletEnabled val="1"/>
        </dgm:presLayoutVars>
      </dgm:prSet>
      <dgm:spPr/>
    </dgm:pt>
  </dgm:ptLst>
  <dgm:cxnLst>
    <dgm:cxn modelId="{D6A64702-FE87-4F47-BE14-3BF53E76B37C}" srcId="{D372CB8B-D8C0-4186-9712-4E7B22077BB0}" destId="{543F8CE6-48E6-48D9-851C-32C0C2AFFE48}" srcOrd="0" destOrd="0" parTransId="{520628BD-9BD0-41D7-8078-710861DCD6A2}" sibTransId="{C4B59D01-FB32-4881-A76D-847A28A6DEC6}"/>
    <dgm:cxn modelId="{FC3A520C-B61D-411E-BE22-70A32938FDFC}" srcId="{323FDC67-3F2A-463A-B333-1577CA04B75C}" destId="{2B03F9DA-52C9-48BC-8799-865129357EA4}" srcOrd="0" destOrd="0" parTransId="{78456D0F-59A3-4D70-8875-249AAF80E04B}" sibTransId="{1486B07E-C33A-43D4-8541-487BCD10A5A9}"/>
    <dgm:cxn modelId="{19CF7F31-9906-4B99-8DAA-91A8E18945CB}" srcId="{10ECDDF9-2DB0-4B1F-AB24-D3BDE7CC3463}" destId="{323FDC67-3F2A-463A-B333-1577CA04B75C}" srcOrd="1" destOrd="0" parTransId="{95B74B85-B2C1-44BE-8C52-F4524A44754B}" sibTransId="{8C682278-8482-4166-9673-6AAABA6A74C7}"/>
    <dgm:cxn modelId="{73C20242-0172-482D-B19E-5A7BA65485CA}" srcId="{1405858B-FB3B-45B1-9030-3B9B5D16D9EC}" destId="{3E5454CF-3F4A-4D46-91E5-B95B933A969A}" srcOrd="0" destOrd="0" parTransId="{31AEF906-E053-4F7E-B8FE-9C7A3E74DDC1}" sibTransId="{32F90C60-4AFA-4319-B40E-8B7A0DC9CAAB}"/>
    <dgm:cxn modelId="{FE72854E-FA31-421B-A621-0AD44451C098}" type="presOf" srcId="{3E5454CF-3F4A-4D46-91E5-B95B933A969A}" destId="{BF88ED79-522A-44A1-B55C-E4AE1823C70C}" srcOrd="0" destOrd="0" presId="urn:microsoft.com/office/officeart/2005/8/layout/chevron2"/>
    <dgm:cxn modelId="{16C0745A-BF9E-4D21-BD60-D3F242C351B2}" type="presOf" srcId="{543F8CE6-48E6-48D9-851C-32C0C2AFFE48}" destId="{8049BDC4-0D06-4A2B-A13E-A368501B82E1}" srcOrd="0" destOrd="0" presId="urn:microsoft.com/office/officeart/2005/8/layout/chevron2"/>
    <dgm:cxn modelId="{5BCBE87A-72DD-4F3E-9799-274C0926A227}" type="presOf" srcId="{323FDC67-3F2A-463A-B333-1577CA04B75C}" destId="{1AC413A6-F286-4C7D-8A6C-096ABD421129}" srcOrd="0" destOrd="0" presId="urn:microsoft.com/office/officeart/2005/8/layout/chevron2"/>
    <dgm:cxn modelId="{7C459A9A-8409-461F-84C8-6AE24BD9BD55}" type="presOf" srcId="{1405858B-FB3B-45B1-9030-3B9B5D16D9EC}" destId="{56004A3D-BF30-46FA-9D72-04A9B0BF9736}" srcOrd="0" destOrd="0" presId="urn:microsoft.com/office/officeart/2005/8/layout/chevron2"/>
    <dgm:cxn modelId="{1996AA9A-B1BD-4227-BC79-F15C1E63251F}" type="presOf" srcId="{D372CB8B-D8C0-4186-9712-4E7B22077BB0}" destId="{CA28183C-271B-42C2-969E-FA9A0FC9A4A9}" srcOrd="0" destOrd="0" presId="urn:microsoft.com/office/officeart/2005/8/layout/chevron2"/>
    <dgm:cxn modelId="{F225BCBE-C91F-4516-B4F2-3DFC299BD49A}" type="presOf" srcId="{10ECDDF9-2DB0-4B1F-AB24-D3BDE7CC3463}" destId="{E04C4BBF-EF04-44F5-9E5F-D6399C5405DE}" srcOrd="0" destOrd="0" presId="urn:microsoft.com/office/officeart/2005/8/layout/chevron2"/>
    <dgm:cxn modelId="{F7FE57CE-57F7-422E-BB82-CB4E62476390}" srcId="{10ECDDF9-2DB0-4B1F-AB24-D3BDE7CC3463}" destId="{1405858B-FB3B-45B1-9030-3B9B5D16D9EC}" srcOrd="0" destOrd="0" parTransId="{2A73778A-204F-463A-943B-12025D810B37}" sibTransId="{E1942043-2E31-4BF8-A6C9-31150FAD18BB}"/>
    <dgm:cxn modelId="{C736DCF0-8B50-44FD-A15C-D48745522E25}" type="presOf" srcId="{2B03F9DA-52C9-48BC-8799-865129357EA4}" destId="{1865318C-500B-4785-8DD5-FFD12FE11C94}" srcOrd="0" destOrd="0" presId="urn:microsoft.com/office/officeart/2005/8/layout/chevron2"/>
    <dgm:cxn modelId="{482F77F5-7256-45EA-B400-45FC8523612E}" srcId="{10ECDDF9-2DB0-4B1F-AB24-D3BDE7CC3463}" destId="{D372CB8B-D8C0-4186-9712-4E7B22077BB0}" srcOrd="2" destOrd="0" parTransId="{F046EE4F-C663-41E0-8E18-4EB2BA4057C3}" sibTransId="{2E18CBA0-91DC-4CC1-8930-7467ABF91C8F}"/>
    <dgm:cxn modelId="{4E7B6341-EA4B-4575-89B4-46E4A4450B9C}" type="presParOf" srcId="{E04C4BBF-EF04-44F5-9E5F-D6399C5405DE}" destId="{187BAA7F-6FD2-415C-853B-0F016BED63DB}" srcOrd="0" destOrd="0" presId="urn:microsoft.com/office/officeart/2005/8/layout/chevron2"/>
    <dgm:cxn modelId="{741BB4C7-B1B5-45F7-810B-C9F36EE48045}" type="presParOf" srcId="{187BAA7F-6FD2-415C-853B-0F016BED63DB}" destId="{56004A3D-BF30-46FA-9D72-04A9B0BF9736}" srcOrd="0" destOrd="0" presId="urn:microsoft.com/office/officeart/2005/8/layout/chevron2"/>
    <dgm:cxn modelId="{D5E004AD-81DE-4619-8CEF-E488298BE647}" type="presParOf" srcId="{187BAA7F-6FD2-415C-853B-0F016BED63DB}" destId="{BF88ED79-522A-44A1-B55C-E4AE1823C70C}" srcOrd="1" destOrd="0" presId="urn:microsoft.com/office/officeart/2005/8/layout/chevron2"/>
    <dgm:cxn modelId="{0C28E637-403E-463A-8771-47BA8915E5CA}" type="presParOf" srcId="{E04C4BBF-EF04-44F5-9E5F-D6399C5405DE}" destId="{6F4FCE2A-5CB5-41D8-B6FF-E992DF8F4426}" srcOrd="1" destOrd="0" presId="urn:microsoft.com/office/officeart/2005/8/layout/chevron2"/>
    <dgm:cxn modelId="{E8A2775D-14E6-465A-851F-91F6A892F3E7}" type="presParOf" srcId="{E04C4BBF-EF04-44F5-9E5F-D6399C5405DE}" destId="{5E4801C2-E0EC-48E1-B45F-F63AE2EFC723}" srcOrd="2" destOrd="0" presId="urn:microsoft.com/office/officeart/2005/8/layout/chevron2"/>
    <dgm:cxn modelId="{1E80E19D-A8DB-409E-8601-4357D6979857}" type="presParOf" srcId="{5E4801C2-E0EC-48E1-B45F-F63AE2EFC723}" destId="{1AC413A6-F286-4C7D-8A6C-096ABD421129}" srcOrd="0" destOrd="0" presId="urn:microsoft.com/office/officeart/2005/8/layout/chevron2"/>
    <dgm:cxn modelId="{2FCBC69D-AAD4-44B4-BCE1-97C503C91ED0}" type="presParOf" srcId="{5E4801C2-E0EC-48E1-B45F-F63AE2EFC723}" destId="{1865318C-500B-4785-8DD5-FFD12FE11C94}" srcOrd="1" destOrd="0" presId="urn:microsoft.com/office/officeart/2005/8/layout/chevron2"/>
    <dgm:cxn modelId="{2C49BF37-69D5-4E85-9C66-3B31350EC56A}" type="presParOf" srcId="{E04C4BBF-EF04-44F5-9E5F-D6399C5405DE}" destId="{04E36B24-9EE9-4187-B99E-D49E6D46D3A5}" srcOrd="3" destOrd="0" presId="urn:microsoft.com/office/officeart/2005/8/layout/chevron2"/>
    <dgm:cxn modelId="{BE77944D-7AE7-4B21-832B-2B6B41AF5EC5}" type="presParOf" srcId="{E04C4BBF-EF04-44F5-9E5F-D6399C5405DE}" destId="{144C4BB2-9623-4020-9B76-2FA133A0082D}" srcOrd="4" destOrd="0" presId="urn:microsoft.com/office/officeart/2005/8/layout/chevron2"/>
    <dgm:cxn modelId="{D12C849E-B750-4928-9E8C-9200899F4743}" type="presParOf" srcId="{144C4BB2-9623-4020-9B76-2FA133A0082D}" destId="{CA28183C-271B-42C2-969E-FA9A0FC9A4A9}" srcOrd="0" destOrd="0" presId="urn:microsoft.com/office/officeart/2005/8/layout/chevron2"/>
    <dgm:cxn modelId="{320E7684-DCEC-4C7B-AEBB-1F78D3BF3FDC}" type="presParOf" srcId="{144C4BB2-9623-4020-9B76-2FA133A0082D}" destId="{8049BDC4-0D06-4A2B-A13E-A368501B82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6FF63-39CB-4EFF-A4B0-74FD20BCBD80}">
      <dsp:nvSpPr>
        <dsp:cNvPr id="0" name=""/>
        <dsp:cNvSpPr/>
      </dsp:nvSpPr>
      <dsp:spPr>
        <a:xfrm>
          <a:off x="494" y="966806"/>
          <a:ext cx="2260966" cy="22609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Domestic Abuse</a:t>
          </a:r>
        </a:p>
      </dsp:txBody>
      <dsp:txXfrm>
        <a:off x="331605" y="1297917"/>
        <a:ext cx="1598744" cy="1598744"/>
      </dsp:txXfrm>
    </dsp:sp>
    <dsp:sp modelId="{56172EAD-F3CA-483D-A438-08A0B96460CD}">
      <dsp:nvSpPr>
        <dsp:cNvPr id="0" name=""/>
        <dsp:cNvSpPr/>
      </dsp:nvSpPr>
      <dsp:spPr>
        <a:xfrm>
          <a:off x="2067102" y="647377"/>
          <a:ext cx="1765223" cy="9973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dirty="0"/>
            <a:t>Worsening mental health</a:t>
          </a:r>
        </a:p>
      </dsp:txBody>
      <dsp:txXfrm>
        <a:off x="2067102" y="846856"/>
        <a:ext cx="1466005" cy="598436"/>
      </dsp:txXfrm>
    </dsp:sp>
    <dsp:sp modelId="{DF1AA916-DBC0-4C1D-8C39-8B2463FEB787}">
      <dsp:nvSpPr>
        <dsp:cNvPr id="0" name=""/>
        <dsp:cNvSpPr/>
      </dsp:nvSpPr>
      <dsp:spPr>
        <a:xfrm>
          <a:off x="3399247" y="966806"/>
          <a:ext cx="2260966" cy="22609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GB" sz="2800" kern="1200" dirty="0"/>
            <a:t>Mental ill health</a:t>
          </a:r>
        </a:p>
      </dsp:txBody>
      <dsp:txXfrm>
        <a:off x="3730358" y="1297917"/>
        <a:ext cx="1598744" cy="1598744"/>
      </dsp:txXfrm>
    </dsp:sp>
    <dsp:sp modelId="{087BBB92-28BF-4C30-AEA0-25AD0690DEF1}">
      <dsp:nvSpPr>
        <dsp:cNvPr id="0" name=""/>
        <dsp:cNvSpPr/>
      </dsp:nvSpPr>
      <dsp:spPr>
        <a:xfrm rot="10800000">
          <a:off x="1794999" y="2557953"/>
          <a:ext cx="1782722" cy="10816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dirty="0"/>
            <a:t>Increased</a:t>
          </a:r>
          <a:r>
            <a:rPr lang="en-GB" sz="1900" kern="1200" baseline="0" dirty="0"/>
            <a:t> vulnerability</a:t>
          </a:r>
          <a:endParaRPr lang="en-GB" sz="1900" kern="1200" dirty="0"/>
        </a:p>
      </dsp:txBody>
      <dsp:txXfrm rot="10800000">
        <a:off x="2119492" y="2774282"/>
        <a:ext cx="1458229" cy="6489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A4E6-45B8-41A1-8439-587E1C9F8926}">
      <dsp:nvSpPr>
        <dsp:cNvPr id="0" name=""/>
        <dsp:cNvSpPr/>
      </dsp:nvSpPr>
      <dsp:spPr>
        <a:xfrm>
          <a:off x="0" y="3663203"/>
          <a:ext cx="11619684" cy="12023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GB" sz="4300" kern="1200" dirty="0">
              <a:latin typeface="Arial" panose="020B0604020202020204" pitchFamily="34" charset="0"/>
              <a:cs typeface="Arial" panose="020B0604020202020204" pitchFamily="34" charset="0"/>
            </a:rPr>
            <a:t>The Routine Enquiry Question</a:t>
          </a:r>
          <a:endParaRPr lang="en-US" sz="4300" kern="1200" dirty="0">
            <a:latin typeface="Arial" panose="020B0604020202020204" pitchFamily="34" charset="0"/>
            <a:cs typeface="Arial" panose="020B0604020202020204" pitchFamily="34" charset="0"/>
          </a:endParaRPr>
        </a:p>
      </dsp:txBody>
      <dsp:txXfrm>
        <a:off x="0" y="3663203"/>
        <a:ext cx="11619684" cy="1202345"/>
      </dsp:txXfrm>
    </dsp:sp>
    <dsp:sp modelId="{9028197F-0117-49B9-B523-118BCAAD40C8}">
      <dsp:nvSpPr>
        <dsp:cNvPr id="0" name=""/>
        <dsp:cNvSpPr/>
      </dsp:nvSpPr>
      <dsp:spPr>
        <a:xfrm rot="10800000">
          <a:off x="0" y="1832031"/>
          <a:ext cx="11619684" cy="184920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Limits of confidentiality </a:t>
          </a:r>
        </a:p>
      </dsp:txBody>
      <dsp:txXfrm rot="10800000">
        <a:off x="0" y="1832031"/>
        <a:ext cx="11619684" cy="1201559"/>
      </dsp:txXfrm>
    </dsp:sp>
    <dsp:sp modelId="{D76A2052-D6E0-401A-AA41-C26037A76540}">
      <dsp:nvSpPr>
        <dsp:cNvPr id="0" name=""/>
        <dsp:cNvSpPr/>
      </dsp:nvSpPr>
      <dsp:spPr>
        <a:xfrm rot="10800000">
          <a:off x="0" y="860"/>
          <a:ext cx="11619684" cy="184920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marL="0" lvl="0" indent="0" algn="ctr" defTabSz="1911350">
            <a:lnSpc>
              <a:spcPct val="90000"/>
            </a:lnSpc>
            <a:spcBef>
              <a:spcPct val="0"/>
            </a:spcBef>
            <a:spcAft>
              <a:spcPct val="35000"/>
            </a:spcAft>
            <a:buNone/>
          </a:pPr>
          <a:r>
            <a:rPr lang="en-US" sz="4300" kern="1200" dirty="0">
              <a:latin typeface="Arial" panose="020B0604020202020204" pitchFamily="34" charset="0"/>
              <a:cs typeface="Arial" panose="020B0604020202020204" pitchFamily="34" charset="0"/>
            </a:rPr>
            <a:t>Why we ask all patients</a:t>
          </a:r>
        </a:p>
      </dsp:txBody>
      <dsp:txXfrm rot="10800000">
        <a:off x="0" y="860"/>
        <a:ext cx="11619684" cy="1201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04A3D-BF30-46FA-9D72-04A9B0BF9736}">
      <dsp:nvSpPr>
        <dsp:cNvPr id="0" name=""/>
        <dsp:cNvSpPr/>
      </dsp:nvSpPr>
      <dsp:spPr>
        <a:xfrm rot="5400000">
          <a:off x="-334539" y="326962"/>
          <a:ext cx="2323143" cy="16819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Why we ask all patients</a:t>
          </a:r>
        </a:p>
      </dsp:txBody>
      <dsp:txXfrm rot="-5400000">
        <a:off x="-13932" y="847320"/>
        <a:ext cx="1681930" cy="641213"/>
      </dsp:txXfrm>
    </dsp:sp>
    <dsp:sp modelId="{BF88ED79-522A-44A1-B55C-E4AE1823C70C}">
      <dsp:nvSpPr>
        <dsp:cNvPr id="0" name=""/>
        <dsp:cNvSpPr/>
      </dsp:nvSpPr>
      <dsp:spPr>
        <a:xfrm rot="5400000">
          <a:off x="6045690" y="-4399201"/>
          <a:ext cx="1510043" cy="1032115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We ask all our patients the following question because research shows that many people experience abuse at some point in their lives, which can impact their physical and emotional health. These questions are part of our routine check-ups to ensure we provide the right support and help to everyone, regardless of their situation.</a:t>
          </a:r>
          <a:endParaRPr lang="en-US" sz="1800" kern="1200" dirty="0">
            <a:latin typeface="Arial" panose="020B0604020202020204" pitchFamily="34" charset="0"/>
            <a:cs typeface="Arial" panose="020B0604020202020204" pitchFamily="34" charset="0"/>
          </a:endParaRPr>
        </a:p>
      </dsp:txBody>
      <dsp:txXfrm rot="-5400000">
        <a:off x="1640133" y="80070"/>
        <a:ext cx="10247443" cy="1362615"/>
      </dsp:txXfrm>
    </dsp:sp>
    <dsp:sp modelId="{1AC413A6-F286-4C7D-8A6C-096ABD421129}">
      <dsp:nvSpPr>
        <dsp:cNvPr id="0" name=""/>
        <dsp:cNvSpPr/>
      </dsp:nvSpPr>
      <dsp:spPr>
        <a:xfrm rot="5400000">
          <a:off x="-334539" y="2461703"/>
          <a:ext cx="2323143" cy="16819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Limits of confidentiality </a:t>
          </a:r>
        </a:p>
      </dsp:txBody>
      <dsp:txXfrm rot="-5400000">
        <a:off x="-13932" y="2982061"/>
        <a:ext cx="1681930" cy="641213"/>
      </dsp:txXfrm>
    </dsp:sp>
    <dsp:sp modelId="{1865318C-500B-4785-8DD5-FFD12FE11C94}">
      <dsp:nvSpPr>
        <dsp:cNvPr id="0" name=""/>
        <dsp:cNvSpPr/>
      </dsp:nvSpPr>
      <dsp:spPr>
        <a:xfrm rot="5400000">
          <a:off x="6045690" y="-2264460"/>
          <a:ext cx="1510043" cy="1032115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I want to be clear that while we respect your confidentiality and keep your information private, there are situations where we are legally required to act. If we believe you or someone else is in immediate danger or at risk of serious harm, we may need to share information with the appropriate authorities to ensure safety. We will always discuss this with you and explain what steps will be taken, unless doing so would put you or others at greater risk.</a:t>
          </a:r>
          <a:endParaRPr lang="en-US" sz="1800" kern="1200" dirty="0">
            <a:latin typeface="Arial" panose="020B0604020202020204" pitchFamily="34" charset="0"/>
            <a:cs typeface="Arial" panose="020B0604020202020204" pitchFamily="34" charset="0"/>
          </a:endParaRPr>
        </a:p>
      </dsp:txBody>
      <dsp:txXfrm rot="-5400000">
        <a:off x="1640133" y="2214811"/>
        <a:ext cx="10247443" cy="1362615"/>
      </dsp:txXfrm>
    </dsp:sp>
    <dsp:sp modelId="{CA28183C-271B-42C2-969E-FA9A0FC9A4A9}">
      <dsp:nvSpPr>
        <dsp:cNvPr id="0" name=""/>
        <dsp:cNvSpPr/>
      </dsp:nvSpPr>
      <dsp:spPr>
        <a:xfrm rot="5400000">
          <a:off x="-334539" y="4596444"/>
          <a:ext cx="2323143" cy="1681930"/>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The Routine Enquiry Question</a:t>
          </a:r>
          <a:endParaRPr lang="en-US" sz="1800" b="1" kern="1200" dirty="0">
            <a:latin typeface="Arial" panose="020B0604020202020204" pitchFamily="34" charset="0"/>
            <a:cs typeface="Arial" panose="020B0604020202020204" pitchFamily="34" charset="0"/>
          </a:endParaRPr>
        </a:p>
      </dsp:txBody>
      <dsp:txXfrm rot="-5400000">
        <a:off x="-13932" y="5116802"/>
        <a:ext cx="1681930" cy="641213"/>
      </dsp:txXfrm>
    </dsp:sp>
    <dsp:sp modelId="{8049BDC4-0D06-4A2B-A13E-A368501B82E1}">
      <dsp:nvSpPr>
        <dsp:cNvPr id="0" name=""/>
        <dsp:cNvSpPr/>
      </dsp:nvSpPr>
      <dsp:spPr>
        <a:xfrm rot="5400000">
          <a:off x="6045293" y="-129322"/>
          <a:ext cx="1510837" cy="10321157"/>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Has anyone hurt you, made you feel bad, scared, or inflicted pain?</a:t>
          </a:r>
          <a:endParaRPr lang="en-US" sz="1800" kern="1200" dirty="0">
            <a:latin typeface="Arial" panose="020B0604020202020204" pitchFamily="34" charset="0"/>
            <a:cs typeface="Arial" panose="020B0604020202020204" pitchFamily="34" charset="0"/>
          </a:endParaRPr>
        </a:p>
      </dsp:txBody>
      <dsp:txXfrm rot="-5400000">
        <a:off x="1640134" y="4349590"/>
        <a:ext cx="10247404" cy="13633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ED615-9AAD-4F1E-AEC3-18893F7A8158}" type="datetimeFigureOut">
              <a:rPr lang="en-GB" smtClean="0"/>
              <a:t>24/11/2025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152B7-4275-4809-9036-62283D2BC153}" type="slidenum">
              <a:rPr lang="en-GB" smtClean="0"/>
              <a:t>‹#›</a:t>
            </a:fld>
            <a:endParaRPr lang="en-GB"/>
          </a:p>
        </p:txBody>
      </p:sp>
    </p:spTree>
    <p:extLst>
      <p:ext uri="{BB962C8B-B14F-4D97-AF65-F5344CB8AC3E}">
        <p14:creationId xmlns:p14="http://schemas.microsoft.com/office/powerpoint/2010/main" val="1002162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lft.nhs.uk/intranet/things-support-me-do-my-job/safeguarding/domestic-abuse/routine-enquiry-domestic-abu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ubmed.ncbi.nlm.nih.gov/248211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3D3C33-0D26-1D4D-8462-1A3E81CAE05B}" type="slidenum">
              <a:rPr lang="en-US" smtClean="0"/>
              <a:t>1</a:t>
            </a:fld>
            <a:endParaRPr lang="en-US"/>
          </a:p>
        </p:txBody>
      </p:sp>
    </p:spTree>
    <p:extLst>
      <p:ext uri="{BB962C8B-B14F-4D97-AF65-F5344CB8AC3E}">
        <p14:creationId xmlns:p14="http://schemas.microsoft.com/office/powerpoint/2010/main" val="50483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D13E4-01CE-4C6E-C0C9-F0767FBE8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B21684-FE30-F005-F280-F85D41AE07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B2E16F-3728-8ADC-1187-66EA57853597}"/>
              </a:ext>
            </a:extLst>
          </p:cNvPr>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After reviewing previous research and national reviews on routine enquiry in the NHS, the ELFT Safeguarding Team recommend a three-statement approach: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Why We Ask All Patients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Limits of Confidentiality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The Routine Enquiry Question</a:t>
            </a:r>
          </a:p>
          <a:p>
            <a:pPr marL="342900" lvl="0" indent="-342900">
              <a:lnSpc>
                <a:spcPct val="107000"/>
              </a:lnSpc>
              <a:spcAft>
                <a:spcPts val="800"/>
              </a:spcAft>
              <a:buFont typeface="+mj-lt"/>
              <a:buAutoNum type="arabicPeriod"/>
              <a:tabLst>
                <a:tab pos="457200" algn="l"/>
              </a:tabLs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The third statement avoids using the term "abuse," recognising that many survivors may not identify their experiences as such. This ensures the enquiry is inclusive and accessible.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Routine Enquiry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must take place in a safe and private environment. </a:t>
            </a:r>
          </a:p>
          <a:p>
            <a:pPr>
              <a:lnSpc>
                <a:spcPct val="107000"/>
              </a:lnSpc>
              <a:spcAft>
                <a:spcPts val="800"/>
              </a:spcAft>
            </a:pPr>
            <a:endParaRPr lang="en-GB" sz="18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Clinicians must ensure that the conversation happens in a private, quiet, and safe setting and not in an environment where others be it other patients or family members may overhear. Clinicians should always use professional interpreters rather than family members or friends to ensure accurate communication, maintain confidentiality, and avoid potential conflicts of interest or undue influence.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4" name="Slide Number Placeholder 3">
            <a:extLst>
              <a:ext uri="{FF2B5EF4-FFF2-40B4-BE49-F238E27FC236}">
                <a16:creationId xmlns:a16="http://schemas.microsoft.com/office/drawing/2014/main" id="{D7B69DFC-05A9-D8FA-EE0A-B104F15E2E67}"/>
              </a:ext>
            </a:extLst>
          </p:cNvPr>
          <p:cNvSpPr>
            <a:spLocks noGrp="1"/>
          </p:cNvSpPr>
          <p:nvPr>
            <p:ph type="sldNum" sz="quarter" idx="5"/>
          </p:nvPr>
        </p:nvSpPr>
        <p:spPr/>
        <p:txBody>
          <a:bodyPr/>
          <a:lstStyle/>
          <a:p>
            <a:fld id="{C2A97675-C36C-495E-9A1B-3B90FCF7580E}" type="slidenum">
              <a:rPr lang="en-GB" smtClean="0"/>
              <a:t>10</a:t>
            </a:fld>
            <a:endParaRPr lang="en-GB"/>
          </a:p>
        </p:txBody>
      </p:sp>
    </p:spTree>
    <p:extLst>
      <p:ext uri="{BB962C8B-B14F-4D97-AF65-F5344CB8AC3E}">
        <p14:creationId xmlns:p14="http://schemas.microsoft.com/office/powerpoint/2010/main" val="570842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Statement 1: Why We Ask All Patients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Suggested Phrase: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“We ask all our patients the following question because research shows that many people experience abuse at some point in their lives, which can impact their physical and emotional health. These questions are part of our routine check-ups to ensure we provide the right support and help to everyone, regardless of their situation.”</a:t>
            </a:r>
          </a:p>
          <a:p>
            <a:r>
              <a:rPr lang="en-GB" sz="1200" b="1" kern="1200" dirty="0">
                <a:solidFill>
                  <a:schemeClr val="tx1"/>
                </a:solidFill>
                <a:effectLst/>
                <a:latin typeface="+mn-lt"/>
                <a:ea typeface="+mn-ea"/>
                <a:cs typeface="+mn-cs"/>
              </a:rPr>
              <a:t>Alternative question if the patient does not appear to understand: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ask everyone this question because sometimes people go through difficult times, and it can affect how they feel or their health. We want to make sure we can help if you need support.”</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Statement 2: Limits of Confidentiality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Suggested Phrase: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 want to be clear that while we respect your confidentiality and keep your information private, there are situations where we are legally required to act. If we believe you or someone else is in immediate danger or at risk of serious harm, we may need to share information with the appropriate authorities to ensure safety. We will always discuss this with you and explain what steps will be taken, unless doing so would put you or others at greater risk.”</a:t>
            </a:r>
          </a:p>
          <a:p>
            <a:r>
              <a:rPr lang="en-GB" sz="1200" b="1" kern="1200" dirty="0">
                <a:solidFill>
                  <a:schemeClr val="tx1"/>
                </a:solidFill>
                <a:effectLst/>
                <a:latin typeface="+mn-lt"/>
                <a:ea typeface="+mn-ea"/>
                <a:cs typeface="+mn-cs"/>
              </a:rPr>
              <a:t>Alternative question if the patient does not appear to understand: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Our conversations are confidential and will remain private, but if I think you or someone else may be in danger or not safe, I might need to tell someone to help keep you safe. I will talk to you about this first unless it might put you in more danger.”</a:t>
            </a:r>
          </a:p>
          <a:p>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Statement 3: Routine Enquiry Question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statement 3 we recommend using our primary question, to ensure consistency and good practice in how we ask about abuse. If the patient has difficulty understanding or we have specific concerns about a type of abuse we recommend trying one or more of the additional suggested questions.</a:t>
            </a:r>
          </a:p>
          <a:p>
            <a:r>
              <a:rPr lang="en-GB" sz="1200" b="1" kern="1200" dirty="0">
                <a:solidFill>
                  <a:schemeClr val="tx1"/>
                </a:solidFill>
                <a:effectLst/>
                <a:latin typeface="+mn-lt"/>
                <a:ea typeface="+mn-ea"/>
                <a:cs typeface="+mn-cs"/>
              </a:rPr>
              <a:t>Primary Question:</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“Has anyone hurt you, made you feel bad, scared, or inflicted pain?”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Additional Suggested Questions for Context: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“Has anyone close to you ever made you feel afraid, controlled, or put down?”</a:t>
            </a:r>
          </a:p>
          <a:p>
            <a:pPr lvl="0"/>
            <a:r>
              <a:rPr lang="en-GB" sz="1200" kern="1200" dirty="0">
                <a:solidFill>
                  <a:schemeClr val="tx1"/>
                </a:solidFill>
                <a:effectLst/>
                <a:latin typeface="+mn-lt"/>
                <a:ea typeface="+mn-ea"/>
                <a:cs typeface="+mn-cs"/>
              </a:rPr>
              <a:t>“Do you feel free to make your own decisions, or does someone else try to control you, for example, how you spend money or who you can see?”</a:t>
            </a:r>
          </a:p>
          <a:p>
            <a:pPr lvl="0"/>
            <a:r>
              <a:rPr lang="en-GB" sz="1200" kern="1200" dirty="0">
                <a:solidFill>
                  <a:schemeClr val="tx1"/>
                </a:solidFill>
                <a:effectLst/>
                <a:latin typeface="+mn-lt"/>
                <a:ea typeface="+mn-ea"/>
                <a:cs typeface="+mn-cs"/>
              </a:rPr>
              <a:t>“Has anyone ever hurt you physically, such as hitting, pushing, or using force in any way?”</a:t>
            </a:r>
          </a:p>
          <a:p>
            <a:pPr lvl="0"/>
            <a:r>
              <a:rPr lang="en-GB" sz="1200" kern="1200" dirty="0">
                <a:solidFill>
                  <a:schemeClr val="tx1"/>
                </a:solidFill>
                <a:effectLst/>
                <a:latin typeface="+mn-lt"/>
                <a:ea typeface="+mn-ea"/>
                <a:cs typeface="+mn-cs"/>
              </a:rPr>
              <a:t>“Do you ever feel unsafe at home or around someone close to you?”</a:t>
            </a:r>
          </a:p>
          <a:p>
            <a:pPr lvl="0"/>
            <a:r>
              <a:rPr lang="en-GB" sz="1200" kern="1200" dirty="0">
                <a:solidFill>
                  <a:schemeClr val="tx1"/>
                </a:solidFill>
                <a:effectLst/>
                <a:latin typeface="+mn-lt"/>
                <a:ea typeface="+mn-ea"/>
                <a:cs typeface="+mn-cs"/>
              </a:rPr>
              <a:t>“Has anyone ever pressured you into something sexual that you didn’t want to do?”</a:t>
            </a:r>
          </a:p>
          <a:p>
            <a:pPr lvl="0"/>
            <a:r>
              <a:rPr lang="en-GB" sz="1200" kern="1200" dirty="0">
                <a:solidFill>
                  <a:schemeClr val="tx1"/>
                </a:solidFill>
                <a:effectLst/>
                <a:latin typeface="+mn-lt"/>
                <a:ea typeface="+mn-ea"/>
                <a:cs typeface="+mn-cs"/>
              </a:rPr>
              <a:t>“Do you feel comfortable saying no to sexual activity if you don’t want to participate?”</a:t>
            </a:r>
          </a:p>
          <a:p>
            <a:pPr lvl="0"/>
            <a:r>
              <a:rPr lang="en-GB" sz="1200" kern="1200" dirty="0">
                <a:solidFill>
                  <a:schemeClr val="tx1"/>
                </a:solidFill>
                <a:effectLst/>
                <a:latin typeface="+mn-lt"/>
                <a:ea typeface="+mn-ea"/>
                <a:cs typeface="+mn-cs"/>
              </a:rPr>
              <a:t>“Is anyone contacting you in a way that feels overwhelming, threatening, or unwanted?”</a:t>
            </a:r>
          </a:p>
          <a:p>
            <a:pPr lvl="0"/>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Alternative Questions (if the patient is unsure or hesitant):</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 know this might be difficult to talk about, but I want to check in with you. Has anyone in your life hurt you or made you feel unsafe?”</a:t>
            </a:r>
          </a:p>
          <a:p>
            <a:pPr lvl="0"/>
            <a:r>
              <a:rPr lang="en-GB" sz="1200" kern="1200" dirty="0">
                <a:solidFill>
                  <a:schemeClr val="tx1"/>
                </a:solidFill>
                <a:effectLst/>
                <a:latin typeface="+mn-lt"/>
                <a:ea typeface="+mn-ea"/>
                <a:cs typeface="+mn-cs"/>
              </a:rPr>
              <a:t>“Sometimes people go through challenging situations at home, and I want to make sure you’re okay. Has anyone made you feel scared or uncomfortable?”</a:t>
            </a:r>
          </a:p>
          <a:p>
            <a:pPr lvl="0"/>
            <a:r>
              <a:rPr lang="en-GB" sz="1200" kern="1200" dirty="0">
                <a:solidFill>
                  <a:schemeClr val="tx1"/>
                </a:solidFill>
                <a:effectLst/>
                <a:latin typeface="+mn-lt"/>
                <a:ea typeface="+mn-ea"/>
                <a:cs typeface="+mn-cs"/>
              </a:rPr>
              <a:t>“I’m asking because I want to help if there’s anything troubling you. Can you tell me if you’ve been hurt or made to feel afraid by someone?”</a:t>
            </a:r>
          </a:p>
          <a:p>
            <a:endParaRPr lang="en-GB" dirty="0"/>
          </a:p>
        </p:txBody>
      </p:sp>
      <p:sp>
        <p:nvSpPr>
          <p:cNvPr id="4" name="Slide Number Placeholder 3"/>
          <p:cNvSpPr>
            <a:spLocks noGrp="1"/>
          </p:cNvSpPr>
          <p:nvPr>
            <p:ph type="sldNum" sz="quarter" idx="10"/>
          </p:nvPr>
        </p:nvSpPr>
        <p:spPr/>
        <p:txBody>
          <a:bodyPr/>
          <a:lstStyle/>
          <a:p>
            <a:fld id="{6B6152B7-4275-4809-9036-62283D2BC153}" type="slidenum">
              <a:rPr lang="en-GB" smtClean="0"/>
              <a:t>11</a:t>
            </a:fld>
            <a:endParaRPr lang="en-GB"/>
          </a:p>
        </p:txBody>
      </p:sp>
    </p:spTree>
    <p:extLst>
      <p:ext uri="{BB962C8B-B14F-4D97-AF65-F5344CB8AC3E}">
        <p14:creationId xmlns:p14="http://schemas.microsoft.com/office/powerpoint/2010/main" val="166250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62944-B8DA-D328-FDB0-390CDD60E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F6124E-AE47-8E2C-B7C2-29FA3254A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C880F-EEC9-FA9B-4C84-C6E94FA32E2F}"/>
              </a:ext>
            </a:extLst>
          </p:cNvPr>
          <p:cNvSpPr>
            <a:spLocks noGrp="1"/>
          </p:cNvSpPr>
          <p:nvPr>
            <p:ph type="body" idx="1"/>
          </p:nvPr>
        </p:nvSpPr>
        <p:spPr/>
        <p:txBody>
          <a:bodyPr/>
          <a:lstStyle/>
          <a:p>
            <a:r>
              <a:rPr lang="en-GB" dirty="0">
                <a:hlinkClick r:id="rId3"/>
              </a:rPr>
              <a:t>Routine Enquiry into Domestic Abuse | East London NHS Foundation Trust</a:t>
            </a:r>
            <a:r>
              <a:rPr lang="en-GB" dirty="0"/>
              <a:t> </a:t>
            </a:r>
          </a:p>
        </p:txBody>
      </p:sp>
      <p:sp>
        <p:nvSpPr>
          <p:cNvPr id="4" name="Slide Number Placeholder 3">
            <a:extLst>
              <a:ext uri="{FF2B5EF4-FFF2-40B4-BE49-F238E27FC236}">
                <a16:creationId xmlns:a16="http://schemas.microsoft.com/office/drawing/2014/main" id="{CD3D4688-7D69-2B40-8DBB-B13865E61B74}"/>
              </a:ext>
            </a:extLst>
          </p:cNvPr>
          <p:cNvSpPr>
            <a:spLocks noGrp="1"/>
          </p:cNvSpPr>
          <p:nvPr>
            <p:ph type="sldNum" sz="quarter" idx="10"/>
          </p:nvPr>
        </p:nvSpPr>
        <p:spPr/>
        <p:txBody>
          <a:bodyPr/>
          <a:lstStyle/>
          <a:p>
            <a:fld id="{6B6152B7-4275-4809-9036-62283D2BC153}" type="slidenum">
              <a:rPr lang="en-GB" smtClean="0"/>
              <a:t>12</a:t>
            </a:fld>
            <a:endParaRPr lang="en-GB"/>
          </a:p>
        </p:txBody>
      </p:sp>
    </p:spTree>
    <p:extLst>
      <p:ext uri="{BB962C8B-B14F-4D97-AF65-F5344CB8AC3E}">
        <p14:creationId xmlns:p14="http://schemas.microsoft.com/office/powerpoint/2010/main" val="95761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152B7-4275-4809-9036-62283D2BC15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864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6152B7-4275-4809-9036-62283D2BC153}" type="slidenum">
              <a:rPr lang="en-GB" smtClean="0"/>
              <a:t>14</a:t>
            </a:fld>
            <a:endParaRPr lang="en-GB"/>
          </a:p>
        </p:txBody>
      </p:sp>
    </p:spTree>
    <p:extLst>
      <p:ext uri="{BB962C8B-B14F-4D97-AF65-F5344CB8AC3E}">
        <p14:creationId xmlns:p14="http://schemas.microsoft.com/office/powerpoint/2010/main" val="836864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EF10C-87D7-62CE-8953-3F18466365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15510-1187-7F02-BEB0-D24FD2E0A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54D1-548F-62A4-B886-362159C4EA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86EED0-A249-98CC-6EDF-C09A0DC96E4A}"/>
              </a:ext>
            </a:extLst>
          </p:cNvPr>
          <p:cNvSpPr>
            <a:spLocks noGrp="1"/>
          </p:cNvSpPr>
          <p:nvPr>
            <p:ph type="sldNum" sz="quarter" idx="5"/>
          </p:nvPr>
        </p:nvSpPr>
        <p:spPr/>
        <p:txBody>
          <a:bodyPr/>
          <a:lstStyle/>
          <a:p>
            <a:fld id="{6B6152B7-4275-4809-9036-62283D2BC153}" type="slidenum">
              <a:rPr lang="en-GB" smtClean="0"/>
              <a:t>15</a:t>
            </a:fld>
            <a:endParaRPr lang="en-GB"/>
          </a:p>
        </p:txBody>
      </p:sp>
    </p:spTree>
    <p:extLst>
      <p:ext uri="{BB962C8B-B14F-4D97-AF65-F5344CB8AC3E}">
        <p14:creationId xmlns:p14="http://schemas.microsoft.com/office/powerpoint/2010/main" val="187545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3E32B-3427-EA2B-8D5D-7499499EE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390C8-E910-8521-DFDE-8B8CF525E9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0169DA-BBAE-A68B-907A-3E12E9BAE4AC}"/>
              </a:ext>
            </a:extLst>
          </p:cNvPr>
          <p:cNvSpPr>
            <a:spLocks noGrp="1"/>
          </p:cNvSpPr>
          <p:nvPr>
            <p:ph type="body" idx="1"/>
          </p:nvPr>
        </p:nvSpPr>
        <p:spPr/>
        <p:txBody>
          <a:bodyPr/>
          <a:lstStyle/>
          <a:p>
            <a:pPr lvl="0"/>
            <a:r>
              <a:rPr lang="en-GB" sz="1200" kern="1200" dirty="0">
                <a:solidFill>
                  <a:schemeClr val="tx1"/>
                </a:solidFill>
                <a:effectLst/>
                <a:latin typeface="+mn-lt"/>
                <a:ea typeface="+mn-ea"/>
                <a:cs typeface="+mn-cs"/>
              </a:rPr>
              <a:t>3. Respond</a:t>
            </a:r>
            <a:endParaRPr lang="en-GB" dirty="0"/>
          </a:p>
        </p:txBody>
      </p:sp>
      <p:sp>
        <p:nvSpPr>
          <p:cNvPr id="4" name="Slide Number Placeholder 3">
            <a:extLst>
              <a:ext uri="{FF2B5EF4-FFF2-40B4-BE49-F238E27FC236}">
                <a16:creationId xmlns:a16="http://schemas.microsoft.com/office/drawing/2014/main" id="{3F8B8558-819C-9AE1-C134-82AE620E44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97675-C36C-495E-9A1B-3B90FCF7580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792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9B130-6A05-E49D-286B-E06E3F1FC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946DE-40BB-8DBD-165B-813903097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1BDF3-FC32-8EB0-43BF-CE39C86E926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65176B-40B6-8F3B-ED90-238E0BB1BA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97675-C36C-495E-9A1B-3B90FCF7580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59799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Public health: </a:t>
            </a:r>
          </a:p>
          <a:p>
            <a:r>
              <a:rPr lang="en-GB" b="0" dirty="0"/>
              <a:t>Domestic abuse is a public health emergency, experts have claimed, after a report concluded that the NHS is failing victims by not training staff to spot and respond to the signs of domestic violence.</a:t>
            </a:r>
          </a:p>
          <a:p>
            <a:endParaRPr lang="en-GB" b="0" dirty="0"/>
          </a:p>
          <a:p>
            <a:r>
              <a:rPr lang="en-GB" b="0" dirty="0"/>
              <a:t>Approximately one in five (20.5%) people aged 16 years and over (9.9 million) had experienced domestic abuse since the age of 16 years.</a:t>
            </a:r>
          </a:p>
          <a:p>
            <a:endParaRPr lang="en-GB" b="0" dirty="0"/>
          </a:p>
          <a:p>
            <a:r>
              <a:rPr lang="en-GB" b="0" dirty="0"/>
              <a:t>An estimated 4.8% of people aged 16 years and over (6.6% of women and 3.0% of men) experienced domestic abuse in the last year. This equates to an estimated 2.3 million adults (1.6 million women and 712,000 men).</a:t>
            </a:r>
          </a:p>
          <a:p>
            <a:endParaRPr lang="en-GB" b="0" dirty="0"/>
          </a:p>
          <a:p>
            <a:r>
              <a:rPr lang="en-GB" b="0" dirty="0"/>
              <a:t>Analysis shows that the NHS has more contact with victims and perpetrators than any other public service.</a:t>
            </a:r>
          </a:p>
          <a:p>
            <a:endParaRPr lang="en-GB" b="0" dirty="0"/>
          </a:p>
          <a:p>
            <a:r>
              <a:rPr lang="en-GB" b="1" dirty="0"/>
              <a:t>RC Psych</a:t>
            </a:r>
          </a:p>
          <a:p>
            <a:r>
              <a:rPr lang="en-GB" sz="1200" b="0" i="0" kern="1200" dirty="0">
                <a:solidFill>
                  <a:schemeClr val="tx1"/>
                </a:solidFill>
                <a:effectLst/>
                <a:latin typeface="+mn-lt"/>
                <a:ea typeface="+mn-ea"/>
                <a:cs typeface="+mn-cs"/>
              </a:rPr>
              <a:t>The Royal College of Psychiatrists Women’s survey heard from 515 respondents,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majority of respondents (59%) say violence and abuse are contributing to mental illness in their female patients. This was closely followed by relationship issues (49%), often caused by coercive behaviour, and home and family pressures (48%) which are also causing significant harm.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Members of the Royal College of Psychiatrists were asked to choose the top three influences on mental illness in women and girls from the following list: abuse or violence; home and family pressures; relationship issues; bereavement; isolation or loneliness; workplace/study; financial pressure; addiction; hormonal health; physical conditions; caring responsibilities; body image; social media, and other.</a:t>
            </a:r>
          </a:p>
          <a:p>
            <a:r>
              <a:rPr lang="en-GB" sz="1200" b="0" i="0" kern="1200" dirty="0">
                <a:solidFill>
                  <a:schemeClr val="tx1"/>
                </a:solidFill>
                <a:effectLst/>
                <a:latin typeface="+mn-lt"/>
                <a:ea typeface="+mn-ea"/>
                <a:cs typeface="+mn-cs"/>
              </a:rPr>
              <a:t>25% of survey respondents said that funding is the most significant challenge preventing services from offering good care for women and girls.</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152B7-4275-4809-9036-62283D2BC15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134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A70E7-A5DB-2405-792E-3A2919C30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2ED7FC-3368-E544-B99A-4814699E3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663BE4-5767-4E30-180E-1F805D740378}"/>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Victim-survivors of domestic abuse are more likely to be experiencing serious economic problems such as debt, loss of benefits, unemployment and housing difficulties (Wilson-Garwood, 2025)</a:t>
            </a:r>
          </a:p>
          <a:p>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worth noting, that </a:t>
            </a:r>
            <a:r>
              <a:rPr lang="en-GB" sz="1200" dirty="0">
                <a:latin typeface="Arial" panose="020B0604020202020204" pitchFamily="34" charset="0"/>
                <a:cs typeface="Arial" panose="020B0604020202020204" pitchFamily="34" charset="0"/>
              </a:rPr>
              <a:t>Turnball et al, 2025 – showed that women under mental health services who completed a suicide were more likely to also be experiencing problems with their finances (debt, benefit loss, unemployment), housing difficulties and have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Turnball et al, 2025 – highlight how suicide may occur years after the abuse has stopped, demonstrating the ongoing impact and trauma experienced by domestic abuse survivors and need for ongoing awareness by clinicians. </a:t>
            </a:r>
          </a:p>
          <a:p>
            <a:endParaRPr lang="en-GB" dirty="0"/>
          </a:p>
        </p:txBody>
      </p:sp>
      <p:sp>
        <p:nvSpPr>
          <p:cNvPr id="4" name="Slide Number Placeholder 3">
            <a:extLst>
              <a:ext uri="{FF2B5EF4-FFF2-40B4-BE49-F238E27FC236}">
                <a16:creationId xmlns:a16="http://schemas.microsoft.com/office/drawing/2014/main" id="{C8FCFBB9-844E-A019-2D47-55710EFD82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152B7-4275-4809-9036-62283D2BC15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98343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FF4F-78AC-4ABD-0075-2B6A5E806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EDE7E-7041-EDCE-9DB1-219D868DA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BD8DA-BBF2-F96C-AAE7-5B4418D8928F}"/>
              </a:ext>
            </a:extLst>
          </p:cNvPr>
          <p:cNvSpPr>
            <a:spLocks noGrp="1"/>
          </p:cNvSpPr>
          <p:nvPr>
            <p:ph type="body" idx="1"/>
          </p:nvPr>
        </p:nvSpPr>
        <p:spPr/>
        <p:txBody>
          <a:bodyPr/>
          <a:lstStyle/>
          <a:p>
            <a:pPr lvl="0"/>
            <a:r>
              <a:rPr lang="en-GB" sz="1800" kern="1200" dirty="0">
                <a:solidFill>
                  <a:schemeClr val="tx1"/>
                </a:solidFill>
                <a:effectLst/>
                <a:latin typeface="+mn-lt"/>
                <a:ea typeface="+mn-ea"/>
                <a:cs typeface="+mn-cs"/>
              </a:rPr>
              <a:t>Routine enquiry is essential for gaining a comprehensive understanding of patients’ needs, particularly in uncovering hidden or sensitive issues such as domestic abuse. It enables timely, tailored support and intervention.</a:t>
            </a:r>
          </a:p>
          <a:p>
            <a:pPr lvl="0"/>
            <a:r>
              <a:rPr lang="en-GB" sz="1800" kern="1200" dirty="0">
                <a:solidFill>
                  <a:schemeClr val="tx1"/>
                </a:solidFill>
                <a:effectLst/>
                <a:latin typeface="+mn-lt"/>
                <a:ea typeface="+mn-ea"/>
                <a:cs typeface="+mn-cs"/>
              </a:rPr>
              <a:t>Identification and support for domestic abuse is essential for effective mental health treatment and there is growing evidence of a link between domestic abuse and suicidality</a:t>
            </a:r>
          </a:p>
          <a:p>
            <a:pPr lvl="0"/>
            <a:r>
              <a:rPr lang="en-GB" sz="1800" kern="1200" dirty="0">
                <a:solidFill>
                  <a:schemeClr val="tx1"/>
                </a:solidFill>
                <a:effectLst/>
                <a:latin typeface="+mn-lt"/>
                <a:ea typeface="+mn-ea"/>
                <a:cs typeface="+mn-cs"/>
              </a:rPr>
              <a:t>Evidence shows that effective routine enquiry significantly improves the identification of domestic abuse (</a:t>
            </a:r>
            <a:r>
              <a:rPr lang="en-GB" sz="1800" u="sng" kern="1200" dirty="0">
                <a:solidFill>
                  <a:schemeClr val="tx1"/>
                </a:solidFill>
                <a:effectLst/>
                <a:latin typeface="+mn-lt"/>
                <a:ea typeface="+mn-ea"/>
                <a:cs typeface="+mn-cs"/>
                <a:hlinkClick r:id="rId3"/>
              </a:rPr>
              <a:t>Doherty et Al, 2014</a:t>
            </a:r>
            <a:r>
              <a:rPr lang="en-GB" sz="1800" kern="1200" dirty="0">
                <a:solidFill>
                  <a:schemeClr val="tx1"/>
                </a:solidFill>
                <a:effectLst/>
                <a:latin typeface="+mn-lt"/>
                <a:ea typeface="+mn-ea"/>
                <a:cs typeface="+mn-cs"/>
              </a:rPr>
              <a:t>)  </a:t>
            </a:r>
          </a:p>
          <a:p>
            <a:pPr lvl="0"/>
            <a:endParaRPr lang="en-GB" sz="1800" kern="1200" dirty="0">
              <a:solidFill>
                <a:schemeClr val="tx1"/>
              </a:solidFill>
              <a:effectLst/>
              <a:latin typeface="+mn-lt"/>
              <a:ea typeface="+mn-ea"/>
              <a:cs typeface="+mn-cs"/>
            </a:endParaRPr>
          </a:p>
          <a:p>
            <a:pPr lvl="0"/>
            <a:r>
              <a:rPr lang="en-GB" sz="1800" kern="1200" dirty="0">
                <a:solidFill>
                  <a:schemeClr val="tx1"/>
                </a:solidFill>
                <a:effectLst/>
                <a:latin typeface="+mn-lt"/>
                <a:ea typeface="+mn-ea"/>
                <a:cs typeface="+mn-cs"/>
              </a:rPr>
              <a:t>Carlisle et al (2025) show that there a strong evidence base for domestic abuse advocacy and outreach services in the outcome of cessation of abuse at point of case closure. </a:t>
            </a:r>
          </a:p>
          <a:p>
            <a:pPr lvl="0"/>
            <a:endParaRPr lang="en-GB" sz="1800" kern="1200" dirty="0">
              <a:solidFill>
                <a:schemeClr val="tx1"/>
              </a:solidFill>
              <a:effectLst/>
              <a:latin typeface="+mn-lt"/>
              <a:ea typeface="+mn-ea"/>
              <a:cs typeface="+mn-cs"/>
            </a:endParaRPr>
          </a:p>
          <a:p>
            <a:pPr lvl="0"/>
            <a:endParaRPr lang="en-GB" sz="18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690D7CB4-5C99-EF11-AA26-C301D51DC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A97675-C36C-495E-9A1B-3B90FCF7580E}"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8163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EFF4F-78AC-4ABD-0075-2B6A5E806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EDE7E-7041-EDCE-9DB1-219D868DA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BD8DA-BBF2-F96C-AAE7-5B4418D8928F}"/>
              </a:ext>
            </a:extLst>
          </p:cNvPr>
          <p:cNvSpPr>
            <a:spLocks noGrp="1"/>
          </p:cNvSpPr>
          <p:nvPr>
            <p:ph type="body" idx="1"/>
          </p:nvPr>
        </p:nvSpPr>
        <p:spPr/>
        <p:txBody>
          <a:bodyPr/>
          <a:lstStyle/>
          <a:p>
            <a:r>
              <a:rPr lang="en-GB" sz="1800" dirty="0"/>
              <a:t>This is a driver diagram for our QI project. </a:t>
            </a:r>
          </a:p>
          <a:p>
            <a:endParaRPr lang="en-GB" sz="1800" dirty="0"/>
          </a:p>
          <a:p>
            <a:r>
              <a:rPr lang="en-GB" sz="1800" dirty="0"/>
              <a:t>Through our project we have found there are five primary divers which underly why staff do not ask about domestic abuse.</a:t>
            </a:r>
          </a:p>
          <a:p>
            <a:endParaRPr lang="en-GB" sz="1800" dirty="0"/>
          </a:p>
          <a:p>
            <a:r>
              <a:rPr lang="en-GB" sz="1800" b="1" dirty="0"/>
              <a:t>1. Primary Driver – Process</a:t>
            </a:r>
          </a:p>
          <a:p>
            <a:r>
              <a:rPr lang="en-GB" sz="1800" b="0" dirty="0"/>
              <a:t>Secondary Drivers under process:</a:t>
            </a:r>
          </a:p>
          <a:p>
            <a:pPr marL="285750" indent="-285750">
              <a:buFontTx/>
              <a:buChar char="-"/>
            </a:pPr>
            <a:r>
              <a:rPr lang="en-GB" sz="1800" b="0" dirty="0"/>
              <a:t>No place or prompt on clinical system to complete routine enquiry</a:t>
            </a:r>
          </a:p>
          <a:p>
            <a:pPr marL="285750" indent="-285750">
              <a:buFontTx/>
              <a:buChar char="-"/>
            </a:pPr>
            <a:r>
              <a:rPr lang="en-GB" sz="1800" b="0" dirty="0"/>
              <a:t>No protocol or guidance for staff on how to complete routine enquiry</a:t>
            </a:r>
          </a:p>
          <a:p>
            <a:pPr marL="285750" indent="-285750">
              <a:buFontTx/>
              <a:buChar char="-"/>
            </a:pPr>
            <a:endParaRPr lang="en-GB" sz="1800" b="0" dirty="0"/>
          </a:p>
          <a:p>
            <a:pPr marL="0" indent="0">
              <a:buFontTx/>
              <a:buNone/>
            </a:pPr>
            <a:r>
              <a:rPr lang="en-GB" sz="1800" b="1" dirty="0"/>
              <a:t>2. Primary Driver – Knowledge</a:t>
            </a:r>
            <a:endParaRPr lang="en-GB" sz="1800" b="0" dirty="0"/>
          </a:p>
          <a:p>
            <a:pPr marL="0" indent="0">
              <a:buFontTx/>
              <a:buNone/>
            </a:pPr>
            <a:r>
              <a:rPr lang="en-GB" sz="1800" b="0" dirty="0"/>
              <a:t>Secondary driver under Knowledge:</a:t>
            </a:r>
          </a:p>
          <a:p>
            <a:pPr marL="285750" indent="-285750">
              <a:buFontTx/>
              <a:buChar char="-"/>
            </a:pPr>
            <a:r>
              <a:rPr lang="en-GB" sz="1800" b="0" dirty="0"/>
              <a:t>Staff lack knowledge and confidence in how to ask and respond effectively</a:t>
            </a:r>
          </a:p>
          <a:p>
            <a:pPr marL="285750" indent="-285750">
              <a:buFontTx/>
              <a:buChar char="-"/>
            </a:pPr>
            <a:r>
              <a:rPr lang="en-GB" sz="1800" b="0" dirty="0"/>
              <a:t>Some staff feel asking will ‘open a can of worms’</a:t>
            </a:r>
          </a:p>
          <a:p>
            <a:pPr marL="285750" indent="-285750">
              <a:buFontTx/>
              <a:buChar char="-"/>
            </a:pPr>
            <a:r>
              <a:rPr lang="en-GB" sz="1800" b="0" dirty="0"/>
              <a:t>Some staff worried asking and having to then breach confidentiality will impact their clinical relationship with the patient</a:t>
            </a:r>
          </a:p>
          <a:p>
            <a:pPr marL="285750" indent="-285750">
              <a:buFontTx/>
              <a:buChar char="-"/>
            </a:pPr>
            <a:endParaRPr lang="en-GB" sz="1800" b="0" dirty="0"/>
          </a:p>
          <a:p>
            <a:pPr marL="0" indent="0">
              <a:buFontTx/>
              <a:buNone/>
            </a:pPr>
            <a:r>
              <a:rPr lang="en-GB" sz="1800" b="1" dirty="0"/>
              <a:t>3. Primary Driver – Environment</a:t>
            </a:r>
          </a:p>
          <a:p>
            <a:pPr marL="0" indent="0">
              <a:buFontTx/>
              <a:buNone/>
            </a:pPr>
            <a:r>
              <a:rPr lang="en-GB" sz="1800" b="0" dirty="0"/>
              <a:t>Secondary driver under environment:</a:t>
            </a:r>
          </a:p>
          <a:p>
            <a:pPr marL="285750" indent="-285750">
              <a:buFontTx/>
              <a:buChar char="-"/>
            </a:pPr>
            <a:r>
              <a:rPr lang="en-GB" sz="1800" b="0" dirty="0"/>
              <a:t>Clinicians feel they do not have time to ask or asking and then having to deal with a disclosure will have too great an impact on their already limited time. </a:t>
            </a:r>
          </a:p>
          <a:p>
            <a:pPr marL="285750" indent="-285750">
              <a:buFontTx/>
              <a:buChar char="-"/>
            </a:pPr>
            <a:r>
              <a:rPr lang="en-GB" sz="1800" b="0" dirty="0"/>
              <a:t>Staff are worried routine enquiry will impact workloads and meeting KPIs</a:t>
            </a:r>
          </a:p>
          <a:p>
            <a:pPr marL="285750" indent="-285750">
              <a:buFontTx/>
              <a:buChar char="-"/>
            </a:pPr>
            <a:r>
              <a:rPr lang="en-GB" sz="1800" b="0" dirty="0"/>
              <a:t>Clinicians focus on assessment and treatment of what they view as more traditional ‘medical needs’. </a:t>
            </a:r>
          </a:p>
          <a:p>
            <a:pPr marL="285750" indent="-285750">
              <a:buFontTx/>
              <a:buChar char="-"/>
            </a:pPr>
            <a:endParaRPr lang="en-GB" sz="1800" b="0" dirty="0"/>
          </a:p>
          <a:p>
            <a:pPr marL="0" indent="0">
              <a:buFontTx/>
              <a:buNone/>
            </a:pPr>
            <a:r>
              <a:rPr lang="en-GB" sz="1800" b="1" dirty="0"/>
              <a:t>4. Primary Driver –</a:t>
            </a:r>
            <a:r>
              <a:rPr lang="en-GB" sz="1800" b="0" dirty="0"/>
              <a:t> </a:t>
            </a:r>
            <a:r>
              <a:rPr lang="en-GB" sz="1800" b="1" dirty="0"/>
              <a:t>Leadership</a:t>
            </a:r>
          </a:p>
          <a:p>
            <a:pPr marL="0" indent="0">
              <a:buFontTx/>
              <a:buNone/>
            </a:pPr>
            <a:r>
              <a:rPr lang="en-GB" sz="1800" b="0" dirty="0"/>
              <a:t>Secondary drivers under leadership</a:t>
            </a:r>
          </a:p>
          <a:p>
            <a:pPr marL="285750" indent="-285750">
              <a:buFontTx/>
              <a:buChar char="-"/>
            </a:pPr>
            <a:r>
              <a:rPr lang="en-GB" sz="1800" b="0" dirty="0"/>
              <a:t>Routine enquiry falls off the agenda</a:t>
            </a:r>
          </a:p>
          <a:p>
            <a:pPr marL="285750" indent="-285750">
              <a:buFontTx/>
              <a:buChar char="-"/>
            </a:pPr>
            <a:endParaRPr lang="en-GB" sz="1800" b="0" dirty="0"/>
          </a:p>
          <a:p>
            <a:pPr marL="0" indent="0">
              <a:buFontTx/>
              <a:buNone/>
            </a:pPr>
            <a:r>
              <a:rPr lang="en-GB" sz="1800" b="1" dirty="0"/>
              <a:t>5. Primary Driver – Support</a:t>
            </a:r>
          </a:p>
          <a:p>
            <a:pPr marL="0" indent="0">
              <a:buFontTx/>
              <a:buNone/>
            </a:pPr>
            <a:r>
              <a:rPr lang="en-GB" sz="1800" b="0" dirty="0"/>
              <a:t>Secondary drivers under support:</a:t>
            </a:r>
          </a:p>
          <a:p>
            <a:pPr marL="0" indent="0">
              <a:buFontTx/>
              <a:buNone/>
            </a:pPr>
            <a:r>
              <a:rPr lang="en-GB" sz="1800" b="0" dirty="0"/>
              <a:t>- Some staff may be reluctant to ask due to their own experiences of abuse. </a:t>
            </a:r>
          </a:p>
        </p:txBody>
      </p:sp>
      <p:sp>
        <p:nvSpPr>
          <p:cNvPr id="4" name="Slide Number Placeholder 3">
            <a:extLst>
              <a:ext uri="{FF2B5EF4-FFF2-40B4-BE49-F238E27FC236}">
                <a16:creationId xmlns:a16="http://schemas.microsoft.com/office/drawing/2014/main" id="{690D7CB4-5C99-EF11-AA26-C301D51DC450}"/>
              </a:ext>
            </a:extLst>
          </p:cNvPr>
          <p:cNvSpPr>
            <a:spLocks noGrp="1"/>
          </p:cNvSpPr>
          <p:nvPr>
            <p:ph type="sldNum" sz="quarter" idx="5"/>
          </p:nvPr>
        </p:nvSpPr>
        <p:spPr/>
        <p:txBody>
          <a:bodyPr/>
          <a:lstStyle/>
          <a:p>
            <a:fld id="{C2A97675-C36C-495E-9A1B-3B90FCF7580E}" type="slidenum">
              <a:rPr lang="en-GB" smtClean="0"/>
              <a:t>7</a:t>
            </a:fld>
            <a:endParaRPr lang="en-GB"/>
          </a:p>
        </p:txBody>
      </p:sp>
    </p:spTree>
    <p:extLst>
      <p:ext uri="{BB962C8B-B14F-4D97-AF65-F5344CB8AC3E}">
        <p14:creationId xmlns:p14="http://schemas.microsoft.com/office/powerpoint/2010/main" val="3994529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152B7-4275-4809-9036-62283D2BC15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562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3DB38-AB77-124E-8DE0-A7AD0A8F3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11F31-EB93-6797-0FCE-68463D1A1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ECCD53-C718-D5EE-6427-6DEA0B9E801B}"/>
              </a:ext>
            </a:extLst>
          </p:cNvPr>
          <p:cNvSpPr>
            <a:spLocks noGrp="1"/>
          </p:cNvSpPr>
          <p:nvPr>
            <p:ph type="body" idx="1"/>
          </p:nvPr>
        </p:nvSpPr>
        <p:spPr/>
        <p:txBody>
          <a:bodyPr/>
          <a:lstStyle/>
          <a:p>
            <a:r>
              <a:rPr lang="en-GB" dirty="0"/>
              <a:t>https://www.elft.nhs.uk/intranet/things-support-me-do-my-job/safeguarding/domestic-abuse/routine-enquiry-domestic-abuse </a:t>
            </a:r>
          </a:p>
        </p:txBody>
      </p:sp>
      <p:sp>
        <p:nvSpPr>
          <p:cNvPr id="4" name="Slide Number Placeholder 3">
            <a:extLst>
              <a:ext uri="{FF2B5EF4-FFF2-40B4-BE49-F238E27FC236}">
                <a16:creationId xmlns:a16="http://schemas.microsoft.com/office/drawing/2014/main" id="{E9715222-9F22-E014-DAEA-78B2F632DDB1}"/>
              </a:ext>
            </a:extLst>
          </p:cNvPr>
          <p:cNvSpPr>
            <a:spLocks noGrp="1"/>
          </p:cNvSpPr>
          <p:nvPr>
            <p:ph type="sldNum" sz="quarter" idx="10"/>
          </p:nvPr>
        </p:nvSpPr>
        <p:spPr/>
        <p:txBody>
          <a:bodyPr/>
          <a:lstStyle/>
          <a:p>
            <a:fld id="{6B6152B7-4275-4809-9036-62283D2BC153}" type="slidenum">
              <a:rPr lang="en-GB" smtClean="0"/>
              <a:t>9</a:t>
            </a:fld>
            <a:endParaRPr lang="en-GB"/>
          </a:p>
        </p:txBody>
      </p:sp>
    </p:spTree>
    <p:extLst>
      <p:ext uri="{BB962C8B-B14F-4D97-AF65-F5344CB8AC3E}">
        <p14:creationId xmlns:p14="http://schemas.microsoft.com/office/powerpoint/2010/main" val="229838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D543-B555-5DDF-D5D7-45075E68A8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47C1E3-8312-9F3A-D0C6-A561F11EB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2EC399-519C-9CB1-D327-4AF16EC85ED1}"/>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CD6A5D9D-710E-9C0D-9102-A2733070F3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1E89E-01AB-D6DA-A2CF-269C1424B98E}"/>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55276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B8A8-6677-C4FB-915D-A24799EF4F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69130E-9B22-D3EF-49EB-D9978B301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C74B5C-0982-F7C9-4443-4A500A2E3256}"/>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1F4C8FC7-A5CF-053B-4040-377A0A4DF3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604DF-2DE4-A2CE-86C6-2D7A58ABDD63}"/>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17980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B8AA60-68EB-4412-BDE1-2F036C3B09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1F30AE-3775-1960-12AF-8BA9F099A2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73571-7674-5B86-77A5-A2CB315186D4}"/>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3194DAF4-37B1-C2DC-F3D8-C30EB25BF0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B13E34-7498-DC03-2C35-116107472C1F}"/>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2848729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9D019B4-697B-1E42-92B9-1831D658E78C}"/>
              </a:ext>
            </a:extLst>
          </p:cNvPr>
          <p:cNvSpPr txBox="1"/>
          <p:nvPr userDrawn="1"/>
        </p:nvSpPr>
        <p:spPr>
          <a:xfrm>
            <a:off x="10210799" y="6299200"/>
            <a:ext cx="166793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kern="1200" err="1">
                <a:solidFill>
                  <a:srgbClr val="0067A5"/>
                </a:solidFill>
                <a:effectLst/>
                <a:latin typeface="Arial" panose="020B0604020202020204" pitchFamily="34" charset="0"/>
                <a:ea typeface="+mn-ea"/>
                <a:cs typeface="Arial" panose="020B0604020202020204" pitchFamily="34" charset="0"/>
              </a:rPr>
              <a:t>elft.nhs.uk</a:t>
            </a:r>
            <a:endParaRPr lang="en-GB" sz="1600" kern="1200">
              <a:solidFill>
                <a:srgbClr val="0067A5"/>
              </a:solidFill>
              <a:effectLst/>
              <a:latin typeface="Arial" panose="020B0604020202020204" pitchFamily="34" charset="0"/>
              <a:ea typeface="+mn-ea"/>
              <a:cs typeface="Arial" panose="020B0604020202020204" pitchFamily="34" charset="0"/>
            </a:endParaRPr>
          </a:p>
        </p:txBody>
      </p:sp>
      <p:pic>
        <p:nvPicPr>
          <p:cNvPr id="8" name="Picture 7" descr="Text&#10;&#10;Description automatically generated with low confidence">
            <a:extLst>
              <a:ext uri="{FF2B5EF4-FFF2-40B4-BE49-F238E27FC236}">
                <a16:creationId xmlns:a16="http://schemas.microsoft.com/office/drawing/2014/main" id="{83400AE1-494C-2F41-8C8C-5EDAEA322113}"/>
              </a:ext>
            </a:extLst>
          </p:cNvPr>
          <p:cNvPicPr>
            <a:picLocks noChangeAspect="1"/>
          </p:cNvPicPr>
          <p:nvPr userDrawn="1"/>
        </p:nvPicPr>
        <p:blipFill>
          <a:blip r:embed="rId2"/>
          <a:stretch>
            <a:fillRect/>
          </a:stretch>
        </p:blipFill>
        <p:spPr>
          <a:xfrm>
            <a:off x="372536" y="5943666"/>
            <a:ext cx="1964267" cy="677140"/>
          </a:xfrm>
          <a:prstGeom prst="rect">
            <a:avLst/>
          </a:prstGeom>
        </p:spPr>
      </p:pic>
      <p:sp>
        <p:nvSpPr>
          <p:cNvPr id="9" name="Rectangle 8">
            <a:extLst>
              <a:ext uri="{FF2B5EF4-FFF2-40B4-BE49-F238E27FC236}">
                <a16:creationId xmlns:a16="http://schemas.microsoft.com/office/drawing/2014/main" id="{B1BE6C46-1CED-194F-8E5F-5AF412A2D058}"/>
              </a:ext>
            </a:extLst>
          </p:cNvPr>
          <p:cNvSpPr/>
          <p:nvPr userDrawn="1"/>
        </p:nvSpPr>
        <p:spPr>
          <a:xfrm>
            <a:off x="0" y="0"/>
            <a:ext cx="12192000" cy="1041400"/>
          </a:xfrm>
          <a:prstGeom prst="rect">
            <a:avLst/>
          </a:prstGeom>
          <a:solidFill>
            <a:srgbClr val="0067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ext&#10;&#10;Description automatically generated with medium confidence">
            <a:extLst>
              <a:ext uri="{FF2B5EF4-FFF2-40B4-BE49-F238E27FC236}">
                <a16:creationId xmlns:a16="http://schemas.microsoft.com/office/drawing/2014/main" id="{76205BC2-E895-7B4A-9F73-E5C3294E2F93}"/>
              </a:ext>
            </a:extLst>
          </p:cNvPr>
          <p:cNvPicPr>
            <a:picLocks noChangeAspect="1"/>
          </p:cNvPicPr>
          <p:nvPr userDrawn="1"/>
        </p:nvPicPr>
        <p:blipFill>
          <a:blip r:embed="rId3"/>
          <a:stretch>
            <a:fillRect/>
          </a:stretch>
        </p:blipFill>
        <p:spPr>
          <a:xfrm>
            <a:off x="10176929" y="133349"/>
            <a:ext cx="1572683" cy="802131"/>
          </a:xfrm>
          <a:prstGeom prst="rect">
            <a:avLst/>
          </a:prstGeom>
        </p:spPr>
      </p:pic>
      <p:sp>
        <p:nvSpPr>
          <p:cNvPr id="11" name="Text Placeholder 5">
            <a:extLst>
              <a:ext uri="{FF2B5EF4-FFF2-40B4-BE49-F238E27FC236}">
                <a16:creationId xmlns:a16="http://schemas.microsoft.com/office/drawing/2014/main" id="{C6327FCB-ED4F-0746-B6EE-C0DFA3DFD070}"/>
              </a:ext>
            </a:extLst>
          </p:cNvPr>
          <p:cNvSpPr>
            <a:spLocks noGrp="1"/>
          </p:cNvSpPr>
          <p:nvPr>
            <p:ph type="body" sz="quarter" idx="12" hasCustomPrompt="1"/>
          </p:nvPr>
        </p:nvSpPr>
        <p:spPr>
          <a:xfrm>
            <a:off x="812279" y="371445"/>
            <a:ext cx="4862808" cy="642424"/>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GB" sz="1600" kern="1200" dirty="0">
                <a:solidFill>
                  <a:schemeClr val="bg1"/>
                </a:solidFill>
                <a:effectLst/>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bg1"/>
                </a:solidFill>
                <a:effectLst/>
                <a:latin typeface="Arial" panose="020B0604020202020204" pitchFamily="34" charset="0"/>
                <a:ea typeface="+mn-ea"/>
                <a:cs typeface="Arial" panose="020B0604020202020204" pitchFamily="34" charset="0"/>
              </a:rPr>
              <a:t>Heading</a:t>
            </a:r>
          </a:p>
        </p:txBody>
      </p:sp>
      <p:sp>
        <p:nvSpPr>
          <p:cNvPr id="14" name="Text Placeholder 5">
            <a:extLst>
              <a:ext uri="{FF2B5EF4-FFF2-40B4-BE49-F238E27FC236}">
                <a16:creationId xmlns:a16="http://schemas.microsoft.com/office/drawing/2014/main" id="{E36A0934-E77B-CD45-A334-A5AEE9F0DADE}"/>
              </a:ext>
            </a:extLst>
          </p:cNvPr>
          <p:cNvSpPr>
            <a:spLocks noGrp="1"/>
          </p:cNvSpPr>
          <p:nvPr>
            <p:ph type="body" sz="quarter" idx="11" hasCustomPrompt="1"/>
          </p:nvPr>
        </p:nvSpPr>
        <p:spPr>
          <a:xfrm>
            <a:off x="812279" y="1883900"/>
            <a:ext cx="3651414" cy="3206771"/>
          </a:xfrm>
        </p:spPr>
        <p:txBody>
          <a:bodyPr>
            <a:normAutofit/>
          </a:bodyPr>
          <a:lstStyle>
            <a:lvl1pPr marL="285750" marR="0" indent="-285750" algn="l" defTabSz="914400" rtl="0" eaLnBrk="1" fontAlgn="auto" latinLnBrk="0" hangingPunct="1">
              <a:lnSpc>
                <a:spcPct val="100000"/>
              </a:lnSpc>
              <a:spcBef>
                <a:spcPts val="0"/>
              </a:spcBef>
              <a:spcAft>
                <a:spcPts val="600"/>
              </a:spcAft>
              <a:buClr>
                <a:srgbClr val="0067A5"/>
              </a:buClr>
              <a:buSzTx/>
              <a:buFont typeface="Arial" panose="020B0604020202020204" pitchFamily="34" charset="0"/>
              <a:buChar char="•"/>
              <a:tabLst/>
              <a:defRPr lang="en-GB" sz="1600" kern="1200" dirty="0">
                <a:solidFill>
                  <a:schemeClr val="tx1"/>
                </a:solidFill>
                <a:effectLst/>
                <a:latin typeface="+mn-lt"/>
                <a:ea typeface="+mn-ea"/>
                <a:cs typeface="+mn-cs"/>
              </a:defRPr>
            </a:lvl1pPr>
          </a:lstStyle>
          <a:p>
            <a:pPr marL="285750" indent="-285750">
              <a:spcAft>
                <a:spcPts val="600"/>
              </a:spcAft>
              <a:buClr>
                <a:srgbClr val="0067A5"/>
              </a:buClr>
              <a:buFont typeface="Arial" panose="020B0604020202020204" pitchFamily="34" charset="0"/>
              <a:buChar char="•"/>
            </a:pPr>
            <a:r>
              <a:rPr lang="en-GB" sz="1600" kern="1200">
                <a:solidFill>
                  <a:schemeClr val="tx1"/>
                </a:solidFill>
                <a:effectLst/>
                <a:latin typeface="+mn-lt"/>
                <a:ea typeface="+mn-ea"/>
                <a:cs typeface="+mn-cs"/>
              </a:rPr>
              <a:t>Bullet 1</a:t>
            </a:r>
          </a:p>
          <a:p>
            <a:pPr marL="285750" indent="-285750">
              <a:spcAft>
                <a:spcPts val="600"/>
              </a:spcAft>
              <a:buClr>
                <a:srgbClr val="0067A5"/>
              </a:buClr>
              <a:buFont typeface="Arial" panose="020B0604020202020204" pitchFamily="34" charset="0"/>
              <a:buChar char="•"/>
            </a:pPr>
            <a:r>
              <a:rPr lang="en-GB" sz="1600" kern="1200">
                <a:solidFill>
                  <a:schemeClr val="tx1"/>
                </a:solidFill>
                <a:effectLst/>
                <a:latin typeface="+mn-lt"/>
                <a:ea typeface="+mn-ea"/>
                <a:cs typeface="+mn-cs"/>
              </a:rPr>
              <a:t>Bullet 2</a:t>
            </a:r>
          </a:p>
          <a:p>
            <a:pPr marL="285750" indent="-285750">
              <a:spcAft>
                <a:spcPts val="600"/>
              </a:spcAft>
              <a:buClr>
                <a:srgbClr val="0067A5"/>
              </a:buClr>
              <a:buFont typeface="Arial" panose="020B0604020202020204" pitchFamily="34" charset="0"/>
              <a:buChar char="•"/>
            </a:pPr>
            <a:r>
              <a:rPr lang="en-GB" sz="1600" kern="1200">
                <a:solidFill>
                  <a:schemeClr val="tx1"/>
                </a:solidFill>
                <a:effectLst/>
                <a:latin typeface="+mn-lt"/>
                <a:ea typeface="+mn-ea"/>
                <a:cs typeface="+mn-cs"/>
              </a:rPr>
              <a:t>Bullet 3</a:t>
            </a:r>
          </a:p>
        </p:txBody>
      </p:sp>
    </p:spTree>
    <p:extLst>
      <p:ext uri="{BB962C8B-B14F-4D97-AF65-F5344CB8AC3E}">
        <p14:creationId xmlns:p14="http://schemas.microsoft.com/office/powerpoint/2010/main" val="240305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D26A185B-3271-DF43-A324-7580357ED164}"/>
              </a:ext>
            </a:extLst>
          </p:cNvPr>
          <p:cNvPicPr>
            <a:picLocks noChangeAspect="1"/>
          </p:cNvPicPr>
          <p:nvPr userDrawn="1"/>
        </p:nvPicPr>
        <p:blipFill>
          <a:blip r:embed="rId2"/>
          <a:stretch>
            <a:fillRect/>
          </a:stretch>
        </p:blipFill>
        <p:spPr>
          <a:xfrm>
            <a:off x="10168462" y="391541"/>
            <a:ext cx="1581150" cy="806450"/>
          </a:xfrm>
          <a:prstGeom prst="rect">
            <a:avLst/>
          </a:prstGeom>
        </p:spPr>
      </p:pic>
      <p:pic>
        <p:nvPicPr>
          <p:cNvPr id="7" name="Picture 6">
            <a:extLst>
              <a:ext uri="{FF2B5EF4-FFF2-40B4-BE49-F238E27FC236}">
                <a16:creationId xmlns:a16="http://schemas.microsoft.com/office/drawing/2014/main" id="{544449BF-B8D2-B94D-9F73-98FA13FF80CA}"/>
              </a:ext>
            </a:extLst>
          </p:cNvPr>
          <p:cNvPicPr>
            <a:picLocks noChangeAspect="1"/>
          </p:cNvPicPr>
          <p:nvPr userDrawn="1"/>
        </p:nvPicPr>
        <p:blipFill>
          <a:blip r:embed="rId3"/>
          <a:srcRect/>
          <a:stretch/>
        </p:blipFill>
        <p:spPr>
          <a:xfrm>
            <a:off x="-4024800" y="-1291980"/>
            <a:ext cx="12468225" cy="8612505"/>
          </a:xfrm>
          <a:prstGeom prst="rect">
            <a:avLst/>
          </a:prstGeom>
        </p:spPr>
      </p:pic>
      <p:pic>
        <p:nvPicPr>
          <p:cNvPr id="12" name="Picture 11">
            <a:extLst>
              <a:ext uri="{FF2B5EF4-FFF2-40B4-BE49-F238E27FC236}">
                <a16:creationId xmlns:a16="http://schemas.microsoft.com/office/drawing/2014/main" id="{7D26CC88-3086-4741-9586-5EEEDBBE330D}"/>
              </a:ext>
            </a:extLst>
          </p:cNvPr>
          <p:cNvPicPr>
            <a:picLocks noChangeAspect="1"/>
          </p:cNvPicPr>
          <p:nvPr userDrawn="1"/>
        </p:nvPicPr>
        <p:blipFill>
          <a:blip r:embed="rId4"/>
          <a:srcRect/>
          <a:stretch/>
        </p:blipFill>
        <p:spPr>
          <a:xfrm>
            <a:off x="3587674" y="3132722"/>
            <a:ext cx="9744669" cy="4101799"/>
          </a:xfrm>
          <a:prstGeom prst="rect">
            <a:avLst/>
          </a:prstGeom>
        </p:spPr>
      </p:pic>
      <p:sp>
        <p:nvSpPr>
          <p:cNvPr id="10" name="Text Placeholder 11">
            <a:extLst>
              <a:ext uri="{FF2B5EF4-FFF2-40B4-BE49-F238E27FC236}">
                <a16:creationId xmlns:a16="http://schemas.microsoft.com/office/drawing/2014/main" id="{DD970C54-399E-3645-B551-BAC41A6D785E}"/>
              </a:ext>
            </a:extLst>
          </p:cNvPr>
          <p:cNvSpPr>
            <a:spLocks noGrp="1"/>
          </p:cNvSpPr>
          <p:nvPr>
            <p:ph type="body" sz="quarter" idx="13" hasCustomPrompt="1"/>
          </p:nvPr>
        </p:nvSpPr>
        <p:spPr>
          <a:xfrm>
            <a:off x="978944" y="2394409"/>
            <a:ext cx="4057875" cy="920291"/>
          </a:xfrm>
        </p:spPr>
        <p:txBody>
          <a:bodyPr>
            <a:normAutofit/>
          </a:bodyPr>
          <a:lstStyle>
            <a:lvl1pPr marL="0" indent="0">
              <a:buNone/>
              <a:defRPr sz="1800">
                <a:solidFill>
                  <a:schemeClr val="bg1"/>
                </a:solidFill>
              </a:defRPr>
            </a:lvl1pPr>
            <a:lvl4pPr marL="1371600" indent="0" algn="l">
              <a:buNone/>
              <a:defRPr>
                <a:solidFill>
                  <a:schemeClr val="bg1"/>
                </a:solidFill>
              </a:defRPr>
            </a:lvl4pPr>
          </a:lstStyle>
          <a:p>
            <a:pPr lvl="0"/>
            <a:r>
              <a:rPr lang="en-GB" dirty="0"/>
              <a:t>Type description here</a:t>
            </a:r>
          </a:p>
        </p:txBody>
      </p:sp>
      <p:sp>
        <p:nvSpPr>
          <p:cNvPr id="14" name="Text Placeholder 5">
            <a:extLst>
              <a:ext uri="{FF2B5EF4-FFF2-40B4-BE49-F238E27FC236}">
                <a16:creationId xmlns:a16="http://schemas.microsoft.com/office/drawing/2014/main" id="{0F696068-7F03-A747-8E32-F0103BA2664A}"/>
              </a:ext>
            </a:extLst>
          </p:cNvPr>
          <p:cNvSpPr>
            <a:spLocks noGrp="1"/>
          </p:cNvSpPr>
          <p:nvPr>
            <p:ph type="body" sz="quarter" idx="12" hasCustomPrompt="1"/>
          </p:nvPr>
        </p:nvSpPr>
        <p:spPr>
          <a:xfrm>
            <a:off x="978944" y="1320417"/>
            <a:ext cx="5970495" cy="1197596"/>
          </a:xfrm>
        </p:spPr>
        <p:txBody>
          <a:bodyPr>
            <a:normAutofit/>
          </a:bodyPr>
          <a:lstStyle>
            <a:lvl1pPr marL="0" marR="0" indent="0" algn="l" defTabSz="914400" rtl="0" eaLnBrk="1" fontAlgn="auto" latinLnBrk="0" hangingPunct="1">
              <a:lnSpc>
                <a:spcPts val="3800"/>
              </a:lnSpc>
              <a:spcBef>
                <a:spcPts val="0"/>
              </a:spcBef>
              <a:spcAft>
                <a:spcPts val="0"/>
              </a:spcAft>
              <a:buClrTx/>
              <a:buSzTx/>
              <a:buFontTx/>
              <a:buNone/>
              <a:tabLst/>
              <a:defRPr lang="en-GB" sz="4400" b="1" kern="1200" dirty="0" smtClean="0">
                <a:solidFill>
                  <a:schemeClr val="bg1"/>
                </a:solidFill>
                <a:effectLst/>
                <a:latin typeface="+mn-lt"/>
                <a:ea typeface="+mn-ea"/>
                <a:cs typeface="+mn-cs"/>
              </a:defRPr>
            </a:lvl1pPr>
          </a:lstStyle>
          <a:p>
            <a:pPr>
              <a:lnSpc>
                <a:spcPts val="3800"/>
              </a:lnSpc>
            </a:pPr>
            <a:r>
              <a:rPr lang="en-GB" sz="4000" b="1" kern="1200" dirty="0">
                <a:solidFill>
                  <a:schemeClr val="bg1"/>
                </a:solidFill>
                <a:effectLst/>
                <a:latin typeface="+mn-lt"/>
                <a:ea typeface="+mn-ea"/>
                <a:cs typeface="+mn-cs"/>
              </a:rPr>
              <a:t>Type Heading here</a:t>
            </a:r>
            <a:endParaRPr lang="en-GB" sz="40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49009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7A77-3770-E40F-D310-6935468072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6651A9-45BD-D875-CFA5-0B1E947289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2AA88-D851-C779-6E9A-B95C7AA2E508}"/>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15FCDEB8-CE5D-2125-ED98-F0C864B4F9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7F4F4E-5AE9-20F6-C49C-B3FD5ECC2541}"/>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44209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4BAA-4A82-5815-8263-DFAC2BF00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AAC658B-3CF5-97BA-F0EA-16C70B0FD1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54582-6E9B-971E-E78E-DC1B9F745A84}"/>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BAD894BA-58C2-B66A-450E-EA8B158664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BE306-4D82-6364-1AAE-3FED8B60D68C}"/>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133562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386D-95AA-E9F2-BCD7-36EBF37FD0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38A6F7-289C-067B-EE32-96C708838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D443A99-CC17-C2D3-F9BA-16C051FAA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4F6141-8849-7F3C-C00C-C4776C6D04EC}"/>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6" name="Footer Placeholder 5">
            <a:extLst>
              <a:ext uri="{FF2B5EF4-FFF2-40B4-BE49-F238E27FC236}">
                <a16:creationId xmlns:a16="http://schemas.microsoft.com/office/drawing/2014/main" id="{62E9AE2E-6D8A-60E9-59F1-D0921BF11A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3DFEF2-4768-3542-023E-77D20AD7B27D}"/>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11193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4D45-B114-BD6E-7585-528707F1FF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799C50-9378-D55D-4B2E-DE7704BCCE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A6DA3-A513-1DF3-75BD-2AF6D71B5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C801CD-B7C1-9A87-5DE2-5F89480588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E6B90E-A49B-9EBB-8F2A-89B56E9974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77B7D5-650E-7447-A685-1085385EB4BD}"/>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8" name="Footer Placeholder 7">
            <a:extLst>
              <a:ext uri="{FF2B5EF4-FFF2-40B4-BE49-F238E27FC236}">
                <a16:creationId xmlns:a16="http://schemas.microsoft.com/office/drawing/2014/main" id="{A395989C-1D1E-01BD-BB0A-9E1F11BE0D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7B5840-2644-C676-91B3-C093AF02F917}"/>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308803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7894D-01A1-2000-2493-49DFB2E679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27D7896-FFD0-0931-169C-B8F760B51561}"/>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4" name="Footer Placeholder 3">
            <a:extLst>
              <a:ext uri="{FF2B5EF4-FFF2-40B4-BE49-F238E27FC236}">
                <a16:creationId xmlns:a16="http://schemas.microsoft.com/office/drawing/2014/main" id="{611DD9D8-E61E-E8A6-74AB-7600065894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2C5E240-531F-83E6-D22B-FAA8F98A2D00}"/>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137565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5741EF-914F-7D0C-E5FD-C32470E93CFC}"/>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3" name="Footer Placeholder 2">
            <a:extLst>
              <a:ext uri="{FF2B5EF4-FFF2-40B4-BE49-F238E27FC236}">
                <a16:creationId xmlns:a16="http://schemas.microsoft.com/office/drawing/2014/main" id="{6DBC763B-D17F-A2BB-CA26-69AD74C0A7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731EA2-057D-0686-ABCB-8BC5ABA51FFD}"/>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86164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482F2-CA1D-883C-1B15-83F8F33D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34243A-51B7-4FFA-8911-E0569AAF2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7CC483-F414-5AA0-A0A7-23C417776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91FDD-1C49-B3CE-4559-0F0C7BEA0CE2}"/>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6" name="Footer Placeholder 5">
            <a:extLst>
              <a:ext uri="{FF2B5EF4-FFF2-40B4-BE49-F238E27FC236}">
                <a16:creationId xmlns:a16="http://schemas.microsoft.com/office/drawing/2014/main" id="{57760398-996D-8492-1E6B-E492C5532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A35E2E-9B48-F721-CA50-D74ABC40DC6B}"/>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146937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EA50-0450-181D-D066-913039BD39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BD994D-80A6-B79E-F0FC-7A1174E7D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8CBE71-A878-AE21-FA6A-D40AC0419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4134E-1E78-1F04-1739-58DCC0051688}"/>
              </a:ext>
            </a:extLst>
          </p:cNvPr>
          <p:cNvSpPr>
            <a:spLocks noGrp="1"/>
          </p:cNvSpPr>
          <p:nvPr>
            <p:ph type="dt" sz="half" idx="10"/>
          </p:nvPr>
        </p:nvSpPr>
        <p:spPr/>
        <p:txBody>
          <a:bodyPr/>
          <a:lstStyle/>
          <a:p>
            <a:fld id="{26846385-96FA-4296-92A6-B7DA73B4C3E5}" type="datetimeFigureOut">
              <a:rPr lang="en-GB" smtClean="0"/>
              <a:t>24/11/2025</a:t>
            </a:fld>
            <a:endParaRPr lang="en-GB"/>
          </a:p>
        </p:txBody>
      </p:sp>
      <p:sp>
        <p:nvSpPr>
          <p:cNvPr id="6" name="Footer Placeholder 5">
            <a:extLst>
              <a:ext uri="{FF2B5EF4-FFF2-40B4-BE49-F238E27FC236}">
                <a16:creationId xmlns:a16="http://schemas.microsoft.com/office/drawing/2014/main" id="{C4C66D62-B5C5-6CE8-6997-04F3A4000B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DD1AA-D1BA-03FF-67D6-F16D22529771}"/>
              </a:ext>
            </a:extLst>
          </p:cNvPr>
          <p:cNvSpPr>
            <a:spLocks noGrp="1"/>
          </p:cNvSpPr>
          <p:nvPr>
            <p:ph type="sldNum" sz="quarter" idx="12"/>
          </p:nvPr>
        </p:nvSpPr>
        <p:spPr/>
        <p:txBody>
          <a:bodyPr/>
          <a:lstStyle/>
          <a:p>
            <a:fld id="{332C57BD-7F07-46D9-B3A9-461D8636F702}" type="slidenum">
              <a:rPr lang="en-GB" smtClean="0"/>
              <a:t>‹#›</a:t>
            </a:fld>
            <a:endParaRPr lang="en-GB"/>
          </a:p>
        </p:txBody>
      </p:sp>
    </p:spTree>
    <p:extLst>
      <p:ext uri="{BB962C8B-B14F-4D97-AF65-F5344CB8AC3E}">
        <p14:creationId xmlns:p14="http://schemas.microsoft.com/office/powerpoint/2010/main" val="49702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563C6-DE76-B812-4ED0-803F15512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4BFAEE-9239-540D-2A76-323ADE6BB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16B429-41C1-7FAA-289F-6AE27C22E9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46385-96FA-4296-92A6-B7DA73B4C3E5}" type="datetimeFigureOut">
              <a:rPr lang="en-GB" smtClean="0"/>
              <a:t>24/11/2025</a:t>
            </a:fld>
            <a:endParaRPr lang="en-GB"/>
          </a:p>
        </p:txBody>
      </p:sp>
      <p:sp>
        <p:nvSpPr>
          <p:cNvPr id="5" name="Footer Placeholder 4">
            <a:extLst>
              <a:ext uri="{FF2B5EF4-FFF2-40B4-BE49-F238E27FC236}">
                <a16:creationId xmlns:a16="http://schemas.microsoft.com/office/drawing/2014/main" id="{556CCA70-8048-E58C-7523-2D78F507BF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90A44EB-9338-638A-D026-F7FF32C4D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2C57BD-7F07-46D9-B3A9-461D8636F702}" type="slidenum">
              <a:rPr lang="en-GB" smtClean="0"/>
              <a:t>‹#›</a:t>
            </a:fld>
            <a:endParaRPr lang="en-GB"/>
          </a:p>
        </p:txBody>
      </p:sp>
    </p:spTree>
    <p:extLst>
      <p:ext uri="{BB962C8B-B14F-4D97-AF65-F5344CB8AC3E}">
        <p14:creationId xmlns:p14="http://schemas.microsoft.com/office/powerpoint/2010/main" val="189642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hyperlink" Target="https://m.luton.gov.uk/Page/Show/Community_and_living/crime-and-community-safety/Domestic_violence/Pages/default.aspx?redirectToMobile=True" TargetMode="External"/><Relationship Id="rId13" Type="http://schemas.openxmlformats.org/officeDocument/2006/relationships/hyperlink" Target="https://karmanirvana.org.uk/" TargetMode="External"/><Relationship Id="rId3" Type="http://schemas.openxmlformats.org/officeDocument/2006/relationships/hyperlink" Target="https://www.cityoflondon.gov.uk/services/community-and-safety/domestic-abuse-support" TargetMode="External"/><Relationship Id="rId7" Type="http://schemas.openxmlformats.org/officeDocument/2006/relationships/hyperlink" Target="https://bedsdv.org.uk/" TargetMode="External"/><Relationship Id="rId12" Type="http://schemas.openxmlformats.org/officeDocument/2006/relationships/hyperlink" Target="https://www.galop.org.uk/"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towerhamlets.gov.uk/lgnl/community_and_living/community_safety__crime_preve/domestic_violence/VAWG-Service-Directory/Support_services_for_domestic_abuse.aspx" TargetMode="External"/><Relationship Id="rId11" Type="http://schemas.openxmlformats.org/officeDocument/2006/relationships/hyperlink" Target="https://mensadviceline.org.uk/" TargetMode="External"/><Relationship Id="rId5" Type="http://schemas.openxmlformats.org/officeDocument/2006/relationships/hyperlink" Target="http://www.newham.gov.uk/Pages/Services/Domestic-violence.aspx" TargetMode="External"/><Relationship Id="rId10" Type="http://schemas.openxmlformats.org/officeDocument/2006/relationships/hyperlink" Target="https://www.nationaldahelpline.org.uk/" TargetMode="External"/><Relationship Id="rId4" Type="http://schemas.openxmlformats.org/officeDocument/2006/relationships/hyperlink" Target="https://hackney.gov.uk/domestic-violence" TargetMode="External"/><Relationship Id="rId9" Type="http://schemas.openxmlformats.org/officeDocument/2006/relationships/hyperlink" Target="https://www.gov.uk/guidance/forced-marriage"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elft.nhs.uk/intranet/things-support-me-do-my-job/safeguarding/domestic-abuse/routine-enquiry-domestic-abuse"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ot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48" y="5522807"/>
            <a:ext cx="3337954" cy="10547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6806" y="655209"/>
            <a:ext cx="6464299" cy="1569660"/>
          </a:xfrm>
          <a:prstGeom prst="rect">
            <a:avLst/>
          </a:prstGeom>
          <a:noFill/>
        </p:spPr>
        <p:txBody>
          <a:bodyPr wrap="square" rtlCol="0">
            <a:spAutoFit/>
          </a:bodyPr>
          <a:lstStyle/>
          <a:p>
            <a:pPr lvl="0"/>
            <a:r>
              <a:rPr lang="en-GB" sz="3200" b="1" dirty="0">
                <a:solidFill>
                  <a:prstClr val="white"/>
                </a:solidFill>
                <a:latin typeface="Arial" panose="020B0604020202020204" pitchFamily="34" charset="0"/>
                <a:cs typeface="Arial" panose="020B0604020202020204" pitchFamily="34" charset="0"/>
              </a:rPr>
              <a:t>Routine Enquiry into Domestic Abuse QI Project– Safeguarding Conference 2025</a:t>
            </a:r>
          </a:p>
        </p:txBody>
      </p:sp>
    </p:spTree>
    <p:extLst>
      <p:ext uri="{BB962C8B-B14F-4D97-AF65-F5344CB8AC3E}">
        <p14:creationId xmlns:p14="http://schemas.microsoft.com/office/powerpoint/2010/main" val="206754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237F4-A396-00C9-9218-7EE4F44320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EBEF00-6EF4-568A-1F18-4A552322F0D7}"/>
              </a:ext>
            </a:extLst>
          </p:cNvPr>
          <p:cNvSpPr>
            <a:spLocks noGrp="1"/>
          </p:cNvSpPr>
          <p:nvPr>
            <p:ph type="body" sz="quarter" idx="12"/>
          </p:nvPr>
        </p:nvSpPr>
        <p:spPr>
          <a:xfrm>
            <a:off x="291578" y="238095"/>
            <a:ext cx="7039950" cy="642424"/>
          </a:xfrm>
        </p:spPr>
        <p:txBody>
          <a:bodyPr>
            <a:normAutofit/>
          </a:bodyPr>
          <a:lstStyle/>
          <a:p>
            <a:r>
              <a:rPr lang="en-GB" sz="3200" b="1" dirty="0"/>
              <a:t>The ELFT approach</a:t>
            </a:r>
          </a:p>
        </p:txBody>
      </p:sp>
      <p:sp>
        <p:nvSpPr>
          <p:cNvPr id="3" name="Text Placeholder 2">
            <a:extLst>
              <a:ext uri="{FF2B5EF4-FFF2-40B4-BE49-F238E27FC236}">
                <a16:creationId xmlns:a16="http://schemas.microsoft.com/office/drawing/2014/main" id="{A6F9C689-E4C0-AF1E-C511-3F569E76A80D}"/>
              </a:ext>
            </a:extLst>
          </p:cNvPr>
          <p:cNvSpPr>
            <a:spLocks noGrp="1"/>
          </p:cNvSpPr>
          <p:nvPr>
            <p:ph type="body" sz="quarter" idx="11"/>
          </p:nvPr>
        </p:nvSpPr>
        <p:spPr>
          <a:xfrm>
            <a:off x="634480" y="1115498"/>
            <a:ext cx="11144436" cy="592986"/>
          </a:xfrm>
        </p:spPr>
        <p:txBody>
          <a:bodyPr>
            <a:noAutofit/>
          </a:bodyPr>
          <a:lstStyle/>
          <a:p>
            <a:pPr marL="0" indent="0">
              <a:buNone/>
            </a:pPr>
            <a:r>
              <a:rPr lang="en-GB" sz="2900" dirty="0">
                <a:latin typeface="Arial" panose="020B0604020202020204" pitchFamily="34" charset="0"/>
                <a:cs typeface="Arial" panose="020B0604020202020204" pitchFamily="34" charset="0"/>
              </a:rPr>
              <a:t>ELFT has adopted a three-statement approach to routine enquiry</a:t>
            </a:r>
            <a:r>
              <a:rPr lang="en-GB" sz="3000" dirty="0">
                <a:latin typeface="Arial" panose="020B0604020202020204" pitchFamily="34" charset="0"/>
                <a:cs typeface="Arial" panose="020B0604020202020204" pitchFamily="34" charset="0"/>
              </a:rPr>
              <a:t>:</a:t>
            </a:r>
          </a:p>
          <a:p>
            <a:endParaRPr lang="en-GB" sz="2200" dirty="0"/>
          </a:p>
        </p:txBody>
      </p:sp>
      <p:graphicFrame>
        <p:nvGraphicFramePr>
          <p:cNvPr id="4" name="Diagram 3">
            <a:extLst>
              <a:ext uri="{FF2B5EF4-FFF2-40B4-BE49-F238E27FC236}">
                <a16:creationId xmlns:a16="http://schemas.microsoft.com/office/drawing/2014/main" id="{955CBA69-D08C-8173-D5D8-185911615D7A}"/>
              </a:ext>
            </a:extLst>
          </p:cNvPr>
          <p:cNvGraphicFramePr/>
          <p:nvPr/>
        </p:nvGraphicFramePr>
        <p:xfrm>
          <a:off x="396855" y="1835181"/>
          <a:ext cx="11619685" cy="4866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502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69137704"/>
              </p:ext>
            </p:extLst>
          </p:nvPr>
        </p:nvGraphicFramePr>
        <p:xfrm>
          <a:off x="144379" y="132346"/>
          <a:ext cx="11947358" cy="660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4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9FE8-1C2E-ED78-4E13-93A70FFAA32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7747CA7-5519-DFB4-C791-5A5C61B125AA}"/>
              </a:ext>
            </a:extLst>
          </p:cNvPr>
          <p:cNvSpPr>
            <a:spLocks noGrp="1"/>
          </p:cNvSpPr>
          <p:nvPr>
            <p:ph type="body" sz="quarter" idx="12"/>
          </p:nvPr>
        </p:nvSpPr>
        <p:spPr>
          <a:xfrm>
            <a:off x="284997" y="326777"/>
            <a:ext cx="8987340" cy="642424"/>
          </a:xfrm>
        </p:spPr>
        <p:txBody>
          <a:bodyPr>
            <a:normAutofit/>
          </a:bodyPr>
          <a:lstStyle/>
          <a:p>
            <a:r>
              <a:rPr lang="en-US" sz="3200" b="1" dirty="0"/>
              <a:t>Change Idea 3 – Routine Enquiry Training </a:t>
            </a:r>
          </a:p>
        </p:txBody>
      </p:sp>
      <p:sp>
        <p:nvSpPr>
          <p:cNvPr id="3" name="TextBox 2">
            <a:extLst>
              <a:ext uri="{FF2B5EF4-FFF2-40B4-BE49-F238E27FC236}">
                <a16:creationId xmlns:a16="http://schemas.microsoft.com/office/drawing/2014/main" id="{B898415D-561D-62E4-DAE1-ECEBF0C1A91F}"/>
              </a:ext>
            </a:extLst>
          </p:cNvPr>
          <p:cNvSpPr txBox="1"/>
          <p:nvPr/>
        </p:nvSpPr>
        <p:spPr>
          <a:xfrm>
            <a:off x="156660" y="1175087"/>
            <a:ext cx="7579645"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Currently delivering in the process of delivering routine enquiry training to every adult mental health team in the trust.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We aim to complete this by the end of March 2026 and are monitoring the effect of the training routine enquiry completion rates and domestic abuse </a:t>
            </a:r>
            <a:r>
              <a:rPr lang="en-GB" sz="2000" dirty="0" err="1">
                <a:latin typeface="Arial" panose="020B0604020202020204" pitchFamily="34" charset="0"/>
                <a:cs typeface="Arial" panose="020B0604020202020204" pitchFamily="34" charset="0"/>
              </a:rPr>
              <a:t>InPhase</a:t>
            </a:r>
            <a:r>
              <a:rPr lang="en-GB" sz="2000" dirty="0">
                <a:latin typeface="Arial" panose="020B0604020202020204" pitchFamily="34" charset="0"/>
                <a:cs typeface="Arial" panose="020B0604020202020204" pitchFamily="34" charset="0"/>
              </a:rPr>
              <a:t> reports. </a:t>
            </a:r>
          </a:p>
        </p:txBody>
      </p:sp>
      <p:pic>
        <p:nvPicPr>
          <p:cNvPr id="5" name="Picture 4">
            <a:extLst>
              <a:ext uri="{FF2B5EF4-FFF2-40B4-BE49-F238E27FC236}">
                <a16:creationId xmlns:a16="http://schemas.microsoft.com/office/drawing/2014/main" id="{E542E135-1EE9-8DB9-E3A4-83523319159F}"/>
              </a:ext>
            </a:extLst>
          </p:cNvPr>
          <p:cNvPicPr>
            <a:picLocks noChangeAspect="1"/>
          </p:cNvPicPr>
          <p:nvPr/>
        </p:nvPicPr>
        <p:blipFill>
          <a:blip r:embed="rId3"/>
          <a:stretch>
            <a:fillRect/>
          </a:stretch>
        </p:blipFill>
        <p:spPr>
          <a:xfrm>
            <a:off x="7840053" y="1752602"/>
            <a:ext cx="4087003" cy="3880502"/>
          </a:xfrm>
          <a:prstGeom prst="rect">
            <a:avLst/>
          </a:prstGeom>
        </p:spPr>
      </p:pic>
      <p:pic>
        <p:nvPicPr>
          <p:cNvPr id="7" name="Picture 6">
            <a:extLst>
              <a:ext uri="{FF2B5EF4-FFF2-40B4-BE49-F238E27FC236}">
                <a16:creationId xmlns:a16="http://schemas.microsoft.com/office/drawing/2014/main" id="{EB43F522-777F-C145-5906-3CF48B386B7A}"/>
              </a:ext>
            </a:extLst>
          </p:cNvPr>
          <p:cNvPicPr>
            <a:picLocks noChangeAspect="1"/>
          </p:cNvPicPr>
          <p:nvPr/>
        </p:nvPicPr>
        <p:blipFill>
          <a:blip r:embed="rId4"/>
          <a:stretch>
            <a:fillRect/>
          </a:stretch>
        </p:blipFill>
        <p:spPr>
          <a:xfrm>
            <a:off x="156660" y="3053921"/>
            <a:ext cx="7379633" cy="3743920"/>
          </a:xfrm>
          <a:prstGeom prst="rect">
            <a:avLst/>
          </a:prstGeom>
        </p:spPr>
      </p:pic>
      <p:cxnSp>
        <p:nvCxnSpPr>
          <p:cNvPr id="10" name="Straight Arrow Connector 9">
            <a:extLst>
              <a:ext uri="{FF2B5EF4-FFF2-40B4-BE49-F238E27FC236}">
                <a16:creationId xmlns:a16="http://schemas.microsoft.com/office/drawing/2014/main" id="{BE88720E-DAAB-70C2-4465-1C7FCE62026A}"/>
              </a:ext>
            </a:extLst>
          </p:cNvPr>
          <p:cNvCxnSpPr>
            <a:cxnSpLocks/>
          </p:cNvCxnSpPr>
          <p:nvPr/>
        </p:nvCxnSpPr>
        <p:spPr>
          <a:xfrm>
            <a:off x="5354053" y="4896853"/>
            <a:ext cx="0" cy="736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3F243AD-D3C1-71EC-8EF9-AB30A01239FD}"/>
              </a:ext>
            </a:extLst>
          </p:cNvPr>
          <p:cNvSpPr txBox="1"/>
          <p:nvPr/>
        </p:nvSpPr>
        <p:spPr>
          <a:xfrm>
            <a:off x="4451685" y="4527521"/>
            <a:ext cx="1864894" cy="369332"/>
          </a:xfrm>
          <a:prstGeom prst="rect">
            <a:avLst/>
          </a:prstGeom>
          <a:noFill/>
        </p:spPr>
        <p:txBody>
          <a:bodyPr wrap="square" rtlCol="0">
            <a:spAutoFit/>
          </a:bodyPr>
          <a:lstStyle/>
          <a:p>
            <a:r>
              <a:rPr lang="en-GB" dirty="0"/>
              <a:t>RE training starts</a:t>
            </a:r>
          </a:p>
        </p:txBody>
      </p:sp>
      <p:pic>
        <p:nvPicPr>
          <p:cNvPr id="13" name="Picture 12">
            <a:extLst>
              <a:ext uri="{FF2B5EF4-FFF2-40B4-BE49-F238E27FC236}">
                <a16:creationId xmlns:a16="http://schemas.microsoft.com/office/drawing/2014/main" id="{675F7CBC-6139-8981-1906-E2E10A9B1527}"/>
              </a:ext>
            </a:extLst>
          </p:cNvPr>
          <p:cNvPicPr>
            <a:picLocks noChangeAspect="1"/>
          </p:cNvPicPr>
          <p:nvPr/>
        </p:nvPicPr>
        <p:blipFill>
          <a:blip r:embed="rId5"/>
          <a:stretch>
            <a:fillRect/>
          </a:stretch>
        </p:blipFill>
        <p:spPr>
          <a:xfrm>
            <a:off x="2259845" y="4992913"/>
            <a:ext cx="164606" cy="816935"/>
          </a:xfrm>
          <a:prstGeom prst="rect">
            <a:avLst/>
          </a:prstGeom>
        </p:spPr>
      </p:pic>
      <p:sp>
        <p:nvSpPr>
          <p:cNvPr id="14" name="TextBox 13">
            <a:extLst>
              <a:ext uri="{FF2B5EF4-FFF2-40B4-BE49-F238E27FC236}">
                <a16:creationId xmlns:a16="http://schemas.microsoft.com/office/drawing/2014/main" id="{3289D5C2-BAA9-2397-97BE-BD54C11C18E2}"/>
              </a:ext>
            </a:extLst>
          </p:cNvPr>
          <p:cNvSpPr txBox="1"/>
          <p:nvPr/>
        </p:nvSpPr>
        <p:spPr>
          <a:xfrm>
            <a:off x="1661662" y="4623581"/>
            <a:ext cx="1525577" cy="369332"/>
          </a:xfrm>
          <a:prstGeom prst="rect">
            <a:avLst/>
          </a:prstGeom>
          <a:noFill/>
        </p:spPr>
        <p:txBody>
          <a:bodyPr wrap="square" rtlCol="0">
            <a:spAutoFit/>
          </a:bodyPr>
          <a:lstStyle/>
          <a:p>
            <a:r>
              <a:rPr lang="en-GB" dirty="0"/>
              <a:t>RE guidance</a:t>
            </a:r>
          </a:p>
        </p:txBody>
      </p:sp>
    </p:spTree>
    <p:extLst>
      <p:ext uri="{BB962C8B-B14F-4D97-AF65-F5344CB8AC3E}">
        <p14:creationId xmlns:p14="http://schemas.microsoft.com/office/powerpoint/2010/main" val="2685667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05253" y="251305"/>
            <a:ext cx="9186052" cy="642424"/>
          </a:xfrm>
        </p:spPr>
        <p:txBody>
          <a:bodyPr>
            <a:noAutofit/>
          </a:bodyPr>
          <a:lstStyle/>
          <a:p>
            <a:r>
              <a:rPr lang="en-GB" sz="2800" b="1" dirty="0"/>
              <a:t>Information on support services</a:t>
            </a:r>
          </a:p>
        </p:txBody>
      </p:sp>
      <p:sp>
        <p:nvSpPr>
          <p:cNvPr id="4" name="Content Placeholder 2"/>
          <p:cNvSpPr txBox="1">
            <a:spLocks/>
          </p:cNvSpPr>
          <p:nvPr/>
        </p:nvSpPr>
        <p:spPr>
          <a:xfrm>
            <a:off x="715587" y="1081636"/>
            <a:ext cx="10515600" cy="54687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Rectangle 2"/>
          <p:cNvSpPr/>
          <p:nvPr/>
        </p:nvSpPr>
        <p:spPr>
          <a:xfrm>
            <a:off x="397042" y="1081634"/>
            <a:ext cx="4800600" cy="55553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rPr>
              <a:t>Links to Domestic Abuse information in our main local authority areas:</a:t>
            </a: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3"/>
              </a:rPr>
              <a:t>City of London - Domestic Abuse information</a:t>
            </a: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4"/>
              </a:rPr>
              <a:t>London Borough of Hackney Domestic Abuse information</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London Borough of Newham Domestic Abuse information</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6"/>
              </a:rPr>
              <a:t>London Borough of Tower Hamlets - Domestic Abuse information</a:t>
            </a: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7"/>
              </a:rPr>
              <a:t>Bedfordshire Domestic Abuse Partnership - information</a:t>
            </a: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Luton Borough Council Domestic Abuse information</a:t>
            </a: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5985418" y="1081634"/>
            <a:ext cx="4800600" cy="517064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GB" sz="2000" b="1" i="0" u="none" strike="noStrike" kern="1200" cap="none" spc="0" normalizeH="0" baseline="0" noProof="0" dirty="0">
                <a:ln>
                  <a:noFill/>
                </a:ln>
                <a:solidFill>
                  <a:srgbClr val="0E2841">
                    <a:lumMod val="90000"/>
                    <a:lumOff val="10000"/>
                  </a:srgbClr>
                </a:solidFill>
                <a:effectLst/>
                <a:uLnTx/>
                <a:uFillTx/>
                <a:latin typeface="Arial" panose="020B0604020202020204" pitchFamily="34" charset="0"/>
                <a:ea typeface="Calibri" panose="020F0502020204030204" pitchFamily="34" charset="0"/>
                <a:cs typeface="Arial" panose="020B0604020202020204" pitchFamily="34" charset="0"/>
              </a:rPr>
              <a:t>National Domestic Abuse information: </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9"/>
              </a:rPr>
              <a:t>Forced Marriage Unit</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0"/>
              </a:rPr>
              <a:t>Freephone 24-hour National Domestic Abuse Helpline - 0808 2000 247</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1"/>
              </a:rPr>
              <a:t>Respect Men's Advice Line on 0808 8010 327 (Monday to Friday 10am to 8pm)</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err="1">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Galop</a:t>
            </a:r>
            <a:r>
              <a:rPr kumimoji="0" lang="en-GB" sz="2000" b="1"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 - support LGBT+ people who have experienced abuse</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kumimoji="0" lang="en-GB" sz="2000" b="1"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3"/>
              </a:rPr>
              <a:t>Karma Nirvana - honour based abuse helpline on  0800 5999 247 (Monday to Friday 9am to 5pm)</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r>
              <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409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F0A796-512E-27D0-93E3-3C97373FF12A}"/>
              </a:ext>
            </a:extLst>
          </p:cNvPr>
          <p:cNvSpPr>
            <a:spLocks noGrp="1"/>
          </p:cNvSpPr>
          <p:nvPr>
            <p:ph type="body" sz="quarter" idx="12"/>
          </p:nvPr>
        </p:nvSpPr>
        <p:spPr>
          <a:xfrm>
            <a:off x="158415" y="472872"/>
            <a:ext cx="4862808" cy="642424"/>
          </a:xfrm>
        </p:spPr>
        <p:txBody>
          <a:bodyPr>
            <a:normAutofit/>
          </a:bodyPr>
          <a:lstStyle/>
          <a:p>
            <a:r>
              <a:rPr lang="en-GB" sz="3200" dirty="0"/>
              <a:t>References</a:t>
            </a:r>
          </a:p>
        </p:txBody>
      </p:sp>
      <p:sp>
        <p:nvSpPr>
          <p:cNvPr id="3" name="Text Placeholder 2">
            <a:extLst>
              <a:ext uri="{FF2B5EF4-FFF2-40B4-BE49-F238E27FC236}">
                <a16:creationId xmlns:a16="http://schemas.microsoft.com/office/drawing/2014/main" id="{72F514E4-DBBB-55AD-1C69-C483B9055B9E}"/>
              </a:ext>
            </a:extLst>
          </p:cNvPr>
          <p:cNvSpPr>
            <a:spLocks noGrp="1"/>
          </p:cNvSpPr>
          <p:nvPr>
            <p:ph type="body" sz="quarter" idx="11"/>
          </p:nvPr>
        </p:nvSpPr>
        <p:spPr>
          <a:xfrm>
            <a:off x="0" y="1115296"/>
            <a:ext cx="11863137" cy="4888462"/>
          </a:xfrm>
        </p:spPr>
        <p:txBody>
          <a:bodyPr>
            <a:noAutofit/>
          </a:bodyPr>
          <a:lstStyle/>
          <a:p>
            <a:r>
              <a:rPr lang="en-GB" sz="1800" dirty="0">
                <a:latin typeface="Arial" panose="020B0604020202020204" pitchFamily="34" charset="0"/>
                <a:cs typeface="Arial" panose="020B0604020202020204" pitchFamily="34" charset="0"/>
              </a:rPr>
              <a:t>Carlisle, S., Bunce, A., Prina, M. et al. Effectiveness of UK-based support interventions and services aimed at adults who have experienced or used domestic and sexual violence and abuse: a systematic review and meta-analysis. BMC Public Health 25, 1003 (2025). https://doi.org/10.1186/s12889-025-21891-5</a:t>
            </a:r>
          </a:p>
          <a:p>
            <a:r>
              <a:rPr lang="en-GB" sz="1800" dirty="0">
                <a:latin typeface="Arial" panose="020B0604020202020204" pitchFamily="34" charset="0"/>
                <a:cs typeface="Arial" panose="020B0604020202020204" pitchFamily="34" charset="0"/>
              </a:rPr>
              <a:t>Chandan JS, Thomas T, Bradbury-Jones C, Russell R, Bandyopadhyay S, </a:t>
            </a:r>
            <a:r>
              <a:rPr lang="en-GB" sz="1800" dirty="0" err="1">
                <a:latin typeface="Arial" panose="020B0604020202020204" pitchFamily="34" charset="0"/>
                <a:cs typeface="Arial" panose="020B0604020202020204" pitchFamily="34" charset="0"/>
              </a:rPr>
              <a:t>Nirantharakumar</a:t>
            </a:r>
            <a:r>
              <a:rPr lang="en-GB" sz="1800" dirty="0">
                <a:latin typeface="Arial" panose="020B0604020202020204" pitchFamily="34" charset="0"/>
                <a:cs typeface="Arial" panose="020B0604020202020204" pitchFamily="34" charset="0"/>
              </a:rPr>
              <a:t> K, Taylor J. Female survivors of intimate partner violence and risk of depression, anxiety and serious mental illness. Br J Psychiatry. 2020 Oct;217(4):562-567.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10.1192/bjp.2019.124. PMID: 31171045.</a:t>
            </a:r>
          </a:p>
          <a:p>
            <a:r>
              <a:rPr lang="en-GB" sz="1800" dirty="0">
                <a:latin typeface="Arial" panose="020B0604020202020204" pitchFamily="34" charset="0"/>
                <a:cs typeface="Arial" panose="020B0604020202020204" pitchFamily="34" charset="0"/>
              </a:rPr>
              <a:t>Dalton TR, Knipe D, Feder G, et al. Prevalence and correlates of domestic violence among people seeking treatment for self-harm: data from a regional self-harm register. Emergency Medicine Journal 2019;36:407-409.</a:t>
            </a:r>
          </a:p>
          <a:p>
            <a:r>
              <a:rPr lang="en-GB" sz="1800" dirty="0">
                <a:latin typeface="Arial" panose="020B0604020202020204" pitchFamily="34" charset="0"/>
                <a:cs typeface="Arial" panose="020B0604020202020204" pitchFamily="34" charset="0"/>
              </a:rPr>
              <a:t>Doherty L J, Taft A, Hegarty K, Ramsay J, Davidson L </a:t>
            </a:r>
            <a:r>
              <a:rPr lang="en-GB" sz="1800" dirty="0" err="1">
                <a:latin typeface="Arial" panose="020B0604020202020204" pitchFamily="34" charset="0"/>
                <a:cs typeface="Arial" panose="020B0604020202020204" pitchFamily="34" charset="0"/>
              </a:rPr>
              <a:t>L</a:t>
            </a:r>
            <a:r>
              <a:rPr lang="en-GB" sz="1800" dirty="0">
                <a:latin typeface="Arial" panose="020B0604020202020204" pitchFamily="34" charset="0"/>
                <a:cs typeface="Arial" panose="020B0604020202020204" pitchFamily="34" charset="0"/>
              </a:rPr>
              <a:t>, Feder G et al. Screening women for intimate partner violence in healthcare settings: abridged Cochrane systematic review and meta-analysis </a:t>
            </a:r>
            <a:r>
              <a:rPr lang="en-GB" sz="1800" i="1" dirty="0">
                <a:latin typeface="Arial" panose="020B0604020202020204" pitchFamily="34" charset="0"/>
                <a:cs typeface="Arial" panose="020B0604020202020204" pitchFamily="34" charset="0"/>
              </a:rPr>
              <a:t>BMJ </a:t>
            </a:r>
            <a:r>
              <a:rPr lang="en-GB" sz="1800" dirty="0">
                <a:latin typeface="Arial" panose="020B0604020202020204" pitchFamily="34" charset="0"/>
                <a:cs typeface="Arial" panose="020B0604020202020204" pitchFamily="34" charset="0"/>
              </a:rPr>
              <a:t>2014; 348 :g2913 doi:10.1136/bmj.g2913</a:t>
            </a:r>
          </a:p>
          <a:p>
            <a:r>
              <a:rPr lang="en-GB" sz="1800" dirty="0">
                <a:latin typeface="Arial" panose="020B0604020202020204" pitchFamily="34" charset="0"/>
                <a:cs typeface="Arial" panose="020B0604020202020204" pitchFamily="34" charset="0"/>
              </a:rPr>
              <a:t>Domestic Abuse Commissioner, 2022. A Patchwork of Provision: How to meet the needs of victims and survivors across England and Wales. </a:t>
            </a:r>
          </a:p>
          <a:p>
            <a:r>
              <a:rPr lang="en-GB" sz="1800" dirty="0">
                <a:latin typeface="Arial" panose="020B0604020202020204" pitchFamily="34" charset="0"/>
                <a:cs typeface="Arial" panose="020B0604020202020204" pitchFamily="34" charset="0"/>
              </a:rPr>
              <a:t>Feder GS, Hutson M, Ramsay J, Taket AR. Women exposed to intimate partner violence: expectations and experiences when they encounter health care professionals: a meta-analysis of qualitative studies. Arch Intern Med. 2006 Jan 9;166(1):22-37.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10.1001/archinte.166.1.22. PMID: 16401807</a:t>
            </a:r>
          </a:p>
          <a:p>
            <a:pPr marL="0" indent="0">
              <a:buNone/>
            </a:pP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565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C45B4-821E-398B-8A70-FE217939F4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36243EC-8032-E309-9DA4-3CA9305FEC59}"/>
              </a:ext>
            </a:extLst>
          </p:cNvPr>
          <p:cNvSpPr>
            <a:spLocks noGrp="1"/>
          </p:cNvSpPr>
          <p:nvPr>
            <p:ph type="body" sz="quarter" idx="12"/>
          </p:nvPr>
        </p:nvSpPr>
        <p:spPr>
          <a:xfrm>
            <a:off x="158415" y="472872"/>
            <a:ext cx="4862808" cy="642424"/>
          </a:xfrm>
        </p:spPr>
        <p:txBody>
          <a:bodyPr>
            <a:normAutofit/>
          </a:bodyPr>
          <a:lstStyle/>
          <a:p>
            <a:r>
              <a:rPr lang="en-GB" sz="3200" dirty="0"/>
              <a:t>References - continued</a:t>
            </a:r>
          </a:p>
        </p:txBody>
      </p:sp>
      <p:sp>
        <p:nvSpPr>
          <p:cNvPr id="3" name="Text Placeholder 2">
            <a:extLst>
              <a:ext uri="{FF2B5EF4-FFF2-40B4-BE49-F238E27FC236}">
                <a16:creationId xmlns:a16="http://schemas.microsoft.com/office/drawing/2014/main" id="{85093A74-69E5-2312-DD7F-67E9FCDB8D6D}"/>
              </a:ext>
            </a:extLst>
          </p:cNvPr>
          <p:cNvSpPr>
            <a:spLocks noGrp="1"/>
          </p:cNvSpPr>
          <p:nvPr>
            <p:ph type="body" sz="quarter" idx="11"/>
          </p:nvPr>
        </p:nvSpPr>
        <p:spPr>
          <a:xfrm>
            <a:off x="0" y="1115297"/>
            <a:ext cx="12192000" cy="4347040"/>
          </a:xfrm>
        </p:spPr>
        <p:txBody>
          <a:bodyPr>
            <a:noAutofit/>
          </a:bodyPr>
          <a:lstStyle/>
          <a:p>
            <a:r>
              <a:rPr lang="en-GB" sz="1800" dirty="0">
                <a:latin typeface="Arial" panose="020B0604020202020204" pitchFamily="34" charset="0"/>
                <a:cs typeface="Arial" panose="020B0604020202020204" pitchFamily="34" charset="0"/>
              </a:rPr>
              <a:t>Feder G, Davies RA, Baird K, Dunne D, Eldridge S, Griffiths C, Gregory A, Howell A, Johnson M, Ramsay J, </a:t>
            </a:r>
            <a:r>
              <a:rPr lang="en-GB" sz="1800" dirty="0" err="1">
                <a:latin typeface="Arial" panose="020B0604020202020204" pitchFamily="34" charset="0"/>
                <a:cs typeface="Arial" panose="020B0604020202020204" pitchFamily="34" charset="0"/>
              </a:rPr>
              <a:t>Rutterford</a:t>
            </a:r>
            <a:r>
              <a:rPr lang="en-GB" sz="1800" dirty="0">
                <a:latin typeface="Arial" panose="020B0604020202020204" pitchFamily="34" charset="0"/>
                <a:cs typeface="Arial" panose="020B0604020202020204" pitchFamily="34" charset="0"/>
              </a:rPr>
              <a:t> C, Sharp D. Identification and Referral to Improve Safety (IRIS) of women experiencing domestic violence with a primary care training and support programme: a cluster randomised controlled trial. Lancet. 2011 Nov 19;378(9805):1788-95.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10.1016/S0140-6736(11)61179-3. </a:t>
            </a:r>
            <a:r>
              <a:rPr lang="en-GB" sz="1800" dirty="0" err="1">
                <a:latin typeface="Arial" panose="020B0604020202020204" pitchFamily="34" charset="0"/>
                <a:cs typeface="Arial" panose="020B0604020202020204" pitchFamily="34" charset="0"/>
              </a:rPr>
              <a:t>Epub</a:t>
            </a:r>
            <a:r>
              <a:rPr lang="en-GB" sz="1800" dirty="0">
                <a:latin typeface="Arial" panose="020B0604020202020204" pitchFamily="34" charset="0"/>
                <a:cs typeface="Arial" panose="020B0604020202020204" pitchFamily="34" charset="0"/>
              </a:rPr>
              <a:t> 2011 Oct 12. PMID: 22000683.</a:t>
            </a:r>
          </a:p>
          <a:p>
            <a:r>
              <a:rPr lang="en-GB" sz="1800" dirty="0">
                <a:latin typeface="Arial" panose="020B0604020202020204" pitchFamily="34" charset="0"/>
                <a:cs typeface="Arial" panose="020B0604020202020204" pitchFamily="34" charset="0"/>
              </a:rPr>
              <a:t>Heron RL, Eisma MC. Barriers and facilitators of disclosing domestic violence to the healthcare service: A systematic review of qualitative research. Health Soc Care Community. 2021 May;29(3):612-630.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10.1111/hsc.13282. </a:t>
            </a:r>
            <a:r>
              <a:rPr lang="en-GB" sz="1800" dirty="0" err="1">
                <a:latin typeface="Arial" panose="020B0604020202020204" pitchFamily="34" charset="0"/>
                <a:cs typeface="Arial" panose="020B0604020202020204" pitchFamily="34" charset="0"/>
              </a:rPr>
              <a:t>Epub</a:t>
            </a:r>
            <a:r>
              <a:rPr lang="en-GB" sz="1800" dirty="0">
                <a:latin typeface="Arial" panose="020B0604020202020204" pitchFamily="34" charset="0"/>
                <a:cs typeface="Arial" panose="020B0604020202020204" pitchFamily="34" charset="0"/>
              </a:rPr>
              <a:t> 2021 Jan 13. PMID: 33440034; PMCID: PMC8248429.</a:t>
            </a:r>
          </a:p>
          <a:p>
            <a:r>
              <a:rPr lang="en-GB" sz="1800" dirty="0">
                <a:latin typeface="Arial" panose="020B0604020202020204" pitchFamily="34" charset="0"/>
                <a:cs typeface="Arial" panose="020B0604020202020204" pitchFamily="34" charset="0"/>
              </a:rPr>
              <a:t>Knipe D, Gregory A, Dangar S, Woodhouse T, </a:t>
            </a:r>
            <a:r>
              <a:rPr lang="en-GB" sz="1800" dirty="0" err="1">
                <a:latin typeface="Arial" panose="020B0604020202020204" pitchFamily="34" charset="0"/>
                <a:cs typeface="Arial" panose="020B0604020202020204" pitchFamily="34" charset="0"/>
              </a:rPr>
              <a:t>Padmanathan</a:t>
            </a:r>
            <a:r>
              <a:rPr lang="en-GB" sz="1800" dirty="0">
                <a:latin typeface="Arial" panose="020B0604020202020204" pitchFamily="34" charset="0"/>
                <a:cs typeface="Arial" panose="020B0604020202020204" pitchFamily="34" charset="0"/>
              </a:rPr>
              <a:t> P, Kapur N, Moran P, </a:t>
            </a:r>
            <a:r>
              <a:rPr lang="en-GB" sz="1800" dirty="0" err="1">
                <a:latin typeface="Arial" panose="020B0604020202020204" pitchFamily="34" charset="0"/>
                <a:cs typeface="Arial" panose="020B0604020202020204" pitchFamily="34" charset="0"/>
              </a:rPr>
              <a:t>Derges</a:t>
            </a:r>
            <a:r>
              <a:rPr lang="en-GB" sz="1800" dirty="0">
                <a:latin typeface="Arial" panose="020B0604020202020204" pitchFamily="34" charset="0"/>
                <a:cs typeface="Arial" panose="020B0604020202020204" pitchFamily="34" charset="0"/>
              </a:rPr>
              <a:t> J. 'Once you've opened that can of worms': qualitative study to understand why liaison psychiatry staff are not asking about domestic abuse following self-harm. </a:t>
            </a:r>
            <a:r>
              <a:rPr lang="en-GB" sz="1800" dirty="0" err="1">
                <a:latin typeface="Arial" panose="020B0604020202020204" pitchFamily="34" charset="0"/>
                <a:cs typeface="Arial" panose="020B0604020202020204" pitchFamily="34" charset="0"/>
              </a:rPr>
              <a:t>BJPsych</a:t>
            </a:r>
            <a:r>
              <a:rPr lang="en-GB" sz="1800" dirty="0">
                <a:latin typeface="Arial" panose="020B0604020202020204" pitchFamily="34" charset="0"/>
                <a:cs typeface="Arial" panose="020B0604020202020204" pitchFamily="34" charset="0"/>
              </a:rPr>
              <a:t> Open. 2024 Oct 11;10(6):e177.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10.1192/bjo.2024.779. PMID: 39391935; PMCID: PMC11536313.</a:t>
            </a:r>
          </a:p>
          <a:p>
            <a:r>
              <a:rPr lang="en-GB" sz="1800" dirty="0">
                <a:latin typeface="Arial" panose="020B0604020202020204" pitchFamily="34" charset="0"/>
                <a:cs typeface="Arial" panose="020B0604020202020204" pitchFamily="34" charset="0"/>
              </a:rPr>
              <a:t>Trevillion K, Oram S, Feder G, Howard LM. Experiences of domestic violence and mental disorders: a systematic review and meta-analysis. </a:t>
            </a:r>
            <a:r>
              <a:rPr lang="en-GB" sz="1800" dirty="0" err="1">
                <a:latin typeface="Arial" panose="020B0604020202020204" pitchFamily="34" charset="0"/>
                <a:cs typeface="Arial" panose="020B0604020202020204" pitchFamily="34" charset="0"/>
              </a:rPr>
              <a:t>PLoS</a:t>
            </a:r>
            <a:r>
              <a:rPr lang="en-GB" sz="1800" dirty="0">
                <a:latin typeface="Arial" panose="020B0604020202020204" pitchFamily="34" charset="0"/>
                <a:cs typeface="Arial" panose="020B0604020202020204" pitchFamily="34" charset="0"/>
              </a:rPr>
              <a:t> One. 2012;7(12):e51740. </a:t>
            </a:r>
            <a:r>
              <a:rPr lang="en-GB" sz="1800" dirty="0" err="1">
                <a:latin typeface="Arial" panose="020B0604020202020204" pitchFamily="34" charset="0"/>
                <a:cs typeface="Arial" panose="020B0604020202020204" pitchFamily="34" charset="0"/>
              </a:rPr>
              <a:t>doi</a:t>
            </a:r>
            <a:r>
              <a:rPr lang="en-GB" sz="1800" dirty="0">
                <a:latin typeface="Arial" panose="020B0604020202020204" pitchFamily="34" charset="0"/>
                <a:cs typeface="Arial" panose="020B0604020202020204" pitchFamily="34" charset="0"/>
              </a:rPr>
              <a:t>: 10.1371/journal.pone.0051740. </a:t>
            </a:r>
            <a:r>
              <a:rPr lang="en-GB" sz="1800" dirty="0" err="1">
                <a:latin typeface="Arial" panose="020B0604020202020204" pitchFamily="34" charset="0"/>
                <a:cs typeface="Arial" panose="020B0604020202020204" pitchFamily="34" charset="0"/>
              </a:rPr>
              <a:t>Epub</a:t>
            </a:r>
            <a:r>
              <a:rPr lang="en-GB" sz="1800" dirty="0">
                <a:latin typeface="Arial" panose="020B0604020202020204" pitchFamily="34" charset="0"/>
                <a:cs typeface="Arial" panose="020B0604020202020204" pitchFamily="34" charset="0"/>
              </a:rPr>
              <a:t> 2012 Dec 26. PMID: 23300562; PMCID: PMC3530507</a:t>
            </a:r>
          </a:p>
          <a:p>
            <a:r>
              <a:rPr lang="en-GB" sz="1800" dirty="0">
                <a:latin typeface="Arial" panose="020B0604020202020204" pitchFamily="34" charset="0"/>
                <a:cs typeface="Arial" panose="020B0604020202020204" pitchFamily="34" charset="0"/>
              </a:rPr>
              <a:t>Turnbull P, Hunt I, Woodhouse T, Monk H, Kapur N, Appleby L. Domestic violence and suicide in women under the care of mental health services in the UK, 2015–2021: a national observational study. The Lancet Regional Health – Europe, Volume 55, 101350</a:t>
            </a:r>
          </a:p>
          <a:p>
            <a:endParaRPr lang="en-GB"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83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E124D-B382-1998-73BC-C2D40511B1B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F77C5A-C5C2-1A2F-17FA-16C82D6D5B36}"/>
              </a:ext>
            </a:extLst>
          </p:cNvPr>
          <p:cNvSpPr>
            <a:spLocks noGrp="1"/>
          </p:cNvSpPr>
          <p:nvPr>
            <p:ph type="body" sz="quarter" idx="12"/>
          </p:nvPr>
        </p:nvSpPr>
        <p:spPr>
          <a:xfrm>
            <a:off x="385010" y="223761"/>
            <a:ext cx="7315722" cy="642424"/>
          </a:xfrm>
        </p:spPr>
        <p:txBody>
          <a:bodyPr>
            <a:normAutofit/>
          </a:bodyPr>
          <a:lstStyle/>
          <a:p>
            <a:r>
              <a:rPr lang="en-GB" sz="3200" dirty="0"/>
              <a:t>Objectives of today’s session</a:t>
            </a:r>
            <a:endParaRPr lang="en-GB" sz="3200" b="1" dirty="0"/>
          </a:p>
        </p:txBody>
      </p:sp>
      <p:sp>
        <p:nvSpPr>
          <p:cNvPr id="3" name="Text Placeholder 2">
            <a:extLst>
              <a:ext uri="{FF2B5EF4-FFF2-40B4-BE49-F238E27FC236}">
                <a16:creationId xmlns:a16="http://schemas.microsoft.com/office/drawing/2014/main" id="{593CA226-CDBF-C1B3-A6E8-4BDD29D59725}"/>
              </a:ext>
            </a:extLst>
          </p:cNvPr>
          <p:cNvSpPr>
            <a:spLocks noGrp="1"/>
          </p:cNvSpPr>
          <p:nvPr>
            <p:ph type="body" sz="quarter" idx="11"/>
          </p:nvPr>
        </p:nvSpPr>
        <p:spPr>
          <a:xfrm>
            <a:off x="812278" y="1426700"/>
            <a:ext cx="10131492" cy="3558957"/>
          </a:xfrm>
        </p:spPr>
        <p:txBody>
          <a:bodyPr/>
          <a:lstStyle/>
          <a:p>
            <a:pPr lvl="0"/>
            <a:endParaRPr lang="en-GB" dirty="0">
              <a:solidFill>
                <a:prstClr val="black"/>
              </a:solidFill>
            </a:endParaRPr>
          </a:p>
          <a:p>
            <a:endParaRPr lang="en-GB" dirty="0"/>
          </a:p>
        </p:txBody>
      </p:sp>
      <p:sp>
        <p:nvSpPr>
          <p:cNvPr id="4" name="TextBox 3"/>
          <p:cNvSpPr txBox="1"/>
          <p:nvPr/>
        </p:nvSpPr>
        <p:spPr>
          <a:xfrm>
            <a:off x="385010" y="1063483"/>
            <a:ext cx="5678906" cy="464742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Tx/>
              <a:buSzTx/>
              <a:buFontTx/>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Define the difference between routine enquiry and selective enquiry.</a:t>
            </a:r>
          </a:p>
          <a:p>
            <a:pPr marL="342900" marR="0" lvl="0" indent="-342900" algn="l" defTabSz="914400" rtl="0" eaLnBrk="1" fontAlgn="auto" latinLnBrk="0" hangingPunct="1">
              <a:lnSpc>
                <a:spcPct val="100000"/>
              </a:lnSpc>
              <a:spcBef>
                <a:spcPts val="600"/>
              </a:spcBef>
              <a:spcAft>
                <a:spcPts val="600"/>
              </a:spcAft>
              <a:buClrTx/>
              <a:buSzTx/>
              <a:buFontTx/>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why asking about domestic abuse is </a:t>
            </a:r>
            <a:r>
              <a:rPr lang="en-GB" sz="2000" dirty="0">
                <a:solidFill>
                  <a:prstClr val="black"/>
                </a:solidFill>
                <a:latin typeface="Arial" panose="020B0604020202020204" pitchFamily="34" charset="0"/>
                <a:cs typeface="Arial" panose="020B0604020202020204" pitchFamily="34" charset="0"/>
              </a:rPr>
              <a:t>an essential part of mental health care. </a:t>
            </a:r>
          </a:p>
          <a:p>
            <a:pPr marL="342900" marR="0" lvl="0" indent="-342900" algn="l" defTabSz="914400" rtl="0" eaLnBrk="1" fontAlgn="auto" latinLnBrk="0" hangingPunct="1">
              <a:lnSpc>
                <a:spcPct val="100000"/>
              </a:lnSpc>
              <a:spcBef>
                <a:spcPts val="600"/>
              </a:spcBef>
              <a:spcAft>
                <a:spcPts val="600"/>
              </a:spcAft>
              <a:buClrTx/>
              <a:buSzTx/>
              <a:buFontTx/>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Understand what are the barriers to staff routinely asking about domestic abuse.</a:t>
            </a:r>
          </a:p>
          <a:p>
            <a:pPr marL="342900" marR="0" lvl="0" indent="-342900" algn="l" defTabSz="914400" rtl="0" eaLnBrk="1" fontAlgn="auto" latinLnBrk="0" hangingPunct="1">
              <a:lnSpc>
                <a:spcPct val="100000"/>
              </a:lnSpc>
              <a:spcBef>
                <a:spcPts val="600"/>
              </a:spcBef>
              <a:spcAft>
                <a:spcPts val="600"/>
              </a:spcAft>
              <a:buClrTx/>
              <a:buSzTx/>
              <a:buFontTx/>
              <a:buAutoNum type="arabicPeriod"/>
              <a:tabLst/>
              <a:defRPr/>
            </a:pPr>
            <a:r>
              <a:rPr lang="en-GB" sz="2000" dirty="0">
                <a:solidFill>
                  <a:prstClr val="black"/>
                </a:solidFill>
                <a:latin typeface="Arial" panose="020B0604020202020204" pitchFamily="34" charset="0"/>
                <a:cs typeface="Arial" panose="020B0604020202020204" pitchFamily="34" charset="0"/>
              </a:rPr>
              <a:t>Understand what ELFT are doing to implement and strengthen routine enquiry into domestic abuse through our QI project.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469125" y="2063417"/>
            <a:ext cx="4901913" cy="2745071"/>
          </a:xfrm>
          <a:prstGeom prst="rect">
            <a:avLst/>
          </a:prstGeom>
        </p:spPr>
      </p:pic>
    </p:spTree>
    <p:extLst>
      <p:ext uri="{BB962C8B-B14F-4D97-AF65-F5344CB8AC3E}">
        <p14:creationId xmlns:p14="http://schemas.microsoft.com/office/powerpoint/2010/main" val="484634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BEC1-01D1-E49F-9B93-CA0A9B1DF6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420C2C5-231B-D6CC-B54F-A9C0B3436664}"/>
              </a:ext>
            </a:extLst>
          </p:cNvPr>
          <p:cNvSpPr>
            <a:spLocks noGrp="1"/>
          </p:cNvSpPr>
          <p:nvPr>
            <p:ph type="body" sz="quarter" idx="12"/>
          </p:nvPr>
        </p:nvSpPr>
        <p:spPr>
          <a:xfrm>
            <a:off x="90383" y="275193"/>
            <a:ext cx="9077680" cy="642424"/>
          </a:xfrm>
        </p:spPr>
        <p:txBody>
          <a:bodyPr vert="horz" lIns="91440" tIns="45720" rIns="91440" bIns="45720" rtlCol="0" anchor="t">
            <a:noAutofit/>
          </a:bodyPr>
          <a:lstStyle/>
          <a:p>
            <a:r>
              <a:rPr lang="en-GB" sz="3200" b="1">
                <a:latin typeface="Arial"/>
                <a:cs typeface="Arial"/>
              </a:rPr>
              <a:t>What is Routine Enquiry?</a:t>
            </a:r>
            <a:endParaRPr lang="en-GB" sz="3200" b="1" dirty="0"/>
          </a:p>
        </p:txBody>
      </p:sp>
      <p:sp>
        <p:nvSpPr>
          <p:cNvPr id="9" name="TextBox 8">
            <a:extLst>
              <a:ext uri="{FF2B5EF4-FFF2-40B4-BE49-F238E27FC236}">
                <a16:creationId xmlns:a16="http://schemas.microsoft.com/office/drawing/2014/main" id="{E4666051-459C-1782-D1C1-C9B716A026C5}"/>
              </a:ext>
            </a:extLst>
          </p:cNvPr>
          <p:cNvSpPr txBox="1"/>
          <p:nvPr/>
        </p:nvSpPr>
        <p:spPr>
          <a:xfrm>
            <a:off x="272664" y="1912005"/>
            <a:ext cx="539187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rial"/>
                <a:ea typeface="+mn-lt"/>
                <a:cs typeface="+mn-lt"/>
              </a:rPr>
              <a:t>Routine enquiry is the practice of NHS or social care staff regularly asking all service users, regardless of whether there are any visible signs of abuse, if they have experienced domestic abuse.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GB" sz="2000" b="0" i="0" u="none" strike="noStrike" kern="1200" cap="none" spc="0" normalizeH="0" baseline="0" noProof="0" dirty="0">
                <a:ln>
                  <a:noFill/>
                </a:ln>
                <a:solidFill>
                  <a:prstClr val="black"/>
                </a:solidFill>
                <a:effectLst/>
                <a:uLnTx/>
                <a:uFillTx/>
                <a:latin typeface="Arial"/>
                <a:ea typeface="+mn-lt"/>
                <a:cs typeface="+mn-lt"/>
              </a:rPr>
              <a:t>Selective enquiry into abuse is asking a service user if they have experienced abuse when NHS or social care staff have reason to believe  there may be abuse. </a:t>
            </a: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srgbClr val="424242"/>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srgbClr val="424242"/>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srgbClr val="424242"/>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srgbClr val="424242"/>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dirty="0">
              <a:ln>
                <a:noFill/>
              </a:ln>
              <a:solidFill>
                <a:srgbClr val="424242"/>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5BF7305F-F089-A0E0-832C-295C8498060D}"/>
              </a:ext>
            </a:extLst>
          </p:cNvPr>
          <p:cNvPicPr>
            <a:picLocks noChangeAspect="1"/>
          </p:cNvPicPr>
          <p:nvPr/>
        </p:nvPicPr>
        <p:blipFill>
          <a:blip r:embed="rId3"/>
          <a:stretch>
            <a:fillRect/>
          </a:stretch>
        </p:blipFill>
        <p:spPr>
          <a:xfrm>
            <a:off x="5748757" y="1545626"/>
            <a:ext cx="5875137" cy="3916758"/>
          </a:xfrm>
          <a:prstGeom prst="rect">
            <a:avLst/>
          </a:prstGeom>
        </p:spPr>
      </p:pic>
    </p:spTree>
    <p:extLst>
      <p:ext uri="{BB962C8B-B14F-4D97-AF65-F5344CB8AC3E}">
        <p14:creationId xmlns:p14="http://schemas.microsoft.com/office/powerpoint/2010/main" val="219602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0B6DE-6AEA-88E7-F398-4A9B4E1CD6C2}"/>
              </a:ext>
            </a:extLst>
          </p:cNvPr>
          <p:cNvSpPr>
            <a:spLocks noGrp="1"/>
          </p:cNvSpPr>
          <p:nvPr>
            <p:ph type="body" sz="quarter" idx="12"/>
          </p:nvPr>
        </p:nvSpPr>
        <p:spPr>
          <a:xfrm>
            <a:off x="258825" y="286188"/>
            <a:ext cx="10052237" cy="642424"/>
          </a:xfrm>
        </p:spPr>
        <p:txBody>
          <a:bodyPr>
            <a:noAutofit/>
          </a:bodyPr>
          <a:lstStyle/>
          <a:p>
            <a:r>
              <a:rPr lang="en-GB" sz="2400" b="1" dirty="0"/>
              <a:t>Domestic Abuse – A Public Health Emergency</a:t>
            </a:r>
          </a:p>
        </p:txBody>
      </p:sp>
      <p:sp>
        <p:nvSpPr>
          <p:cNvPr id="6" name="TextBox 5">
            <a:extLst>
              <a:ext uri="{FF2B5EF4-FFF2-40B4-BE49-F238E27FC236}">
                <a16:creationId xmlns:a16="http://schemas.microsoft.com/office/drawing/2014/main" id="{0B80CA16-B207-19F4-6430-42BA78DBC125}"/>
              </a:ext>
            </a:extLst>
          </p:cNvPr>
          <p:cNvSpPr txBox="1"/>
          <p:nvPr/>
        </p:nvSpPr>
        <p:spPr>
          <a:xfrm>
            <a:off x="7379480" y="3914019"/>
            <a:ext cx="40103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Anna </a:t>
            </a:r>
            <a:r>
              <a:rPr kumimoji="0" lang="en-GB"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Bawden</a:t>
            </a:r>
            <a:r>
              <a:rPr kumimoji="0" lang="en-GB"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and social affairs correspondent for the Guardian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Sunday 22 June 2025</a:t>
            </a:r>
          </a:p>
        </p:txBody>
      </p:sp>
      <p:sp>
        <p:nvSpPr>
          <p:cNvPr id="3" name="Rounded Rectangular Callout 2"/>
          <p:cNvSpPr/>
          <p:nvPr/>
        </p:nvSpPr>
        <p:spPr>
          <a:xfrm>
            <a:off x="6870032" y="1201004"/>
            <a:ext cx="5029200" cy="2095650"/>
          </a:xfrm>
          <a:prstGeom prst="wedgeRoundRectCallout">
            <a:avLst>
              <a:gd name="adj1" fmla="val -22002"/>
              <a:gd name="adj2" fmla="val 72259"/>
              <a:gd name="adj3" fmla="val 1666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EDB2A96F-5C38-B9A4-EBFD-29680DB44E43}"/>
              </a:ext>
            </a:extLst>
          </p:cNvPr>
          <p:cNvPicPr>
            <a:picLocks noChangeAspect="1"/>
          </p:cNvPicPr>
          <p:nvPr/>
        </p:nvPicPr>
        <p:blipFill>
          <a:blip r:embed="rId3"/>
          <a:stretch>
            <a:fillRect/>
          </a:stretch>
        </p:blipFill>
        <p:spPr>
          <a:xfrm>
            <a:off x="7157044" y="1455463"/>
            <a:ext cx="4389749" cy="1550636"/>
          </a:xfrm>
          <a:prstGeom prst="rect">
            <a:avLst/>
          </a:prstGeom>
        </p:spPr>
      </p:pic>
      <p:pic>
        <p:nvPicPr>
          <p:cNvPr id="4" name="Picture 3">
            <a:extLst>
              <a:ext uri="{FF2B5EF4-FFF2-40B4-BE49-F238E27FC236}">
                <a16:creationId xmlns:a16="http://schemas.microsoft.com/office/drawing/2014/main" id="{4D1071DC-BAE8-DB91-D091-29D893C7AC5E}"/>
              </a:ext>
            </a:extLst>
          </p:cNvPr>
          <p:cNvPicPr>
            <a:picLocks noChangeAspect="1"/>
          </p:cNvPicPr>
          <p:nvPr/>
        </p:nvPicPr>
        <p:blipFill>
          <a:blip r:embed="rId4"/>
          <a:stretch>
            <a:fillRect/>
          </a:stretch>
        </p:blipFill>
        <p:spPr>
          <a:xfrm>
            <a:off x="292768" y="1201004"/>
            <a:ext cx="6224825" cy="2713015"/>
          </a:xfrm>
          <a:prstGeom prst="rect">
            <a:avLst/>
          </a:prstGeom>
        </p:spPr>
      </p:pic>
      <p:pic>
        <p:nvPicPr>
          <p:cNvPr id="13" name="Picture 12">
            <a:extLst>
              <a:ext uri="{FF2B5EF4-FFF2-40B4-BE49-F238E27FC236}">
                <a16:creationId xmlns:a16="http://schemas.microsoft.com/office/drawing/2014/main" id="{5A5CE803-C577-BE8B-4A00-665158F5BF55}"/>
              </a:ext>
            </a:extLst>
          </p:cNvPr>
          <p:cNvPicPr>
            <a:picLocks noChangeAspect="1"/>
          </p:cNvPicPr>
          <p:nvPr/>
        </p:nvPicPr>
        <p:blipFill>
          <a:blip r:embed="rId5"/>
          <a:srcRect l="17171" t="31991" r="24309" b="42599"/>
          <a:stretch/>
        </p:blipFill>
        <p:spPr>
          <a:xfrm>
            <a:off x="403048" y="1549118"/>
            <a:ext cx="5997752" cy="1399829"/>
          </a:xfrm>
          <a:prstGeom prst="rect">
            <a:avLst/>
          </a:prstGeom>
        </p:spPr>
      </p:pic>
      <p:pic>
        <p:nvPicPr>
          <p:cNvPr id="19" name="Picture 18">
            <a:extLst>
              <a:ext uri="{FF2B5EF4-FFF2-40B4-BE49-F238E27FC236}">
                <a16:creationId xmlns:a16="http://schemas.microsoft.com/office/drawing/2014/main" id="{09086A01-FAE7-BF23-5D25-B1790E00738E}"/>
              </a:ext>
            </a:extLst>
          </p:cNvPr>
          <p:cNvPicPr>
            <a:picLocks noChangeAspect="1"/>
          </p:cNvPicPr>
          <p:nvPr/>
        </p:nvPicPr>
        <p:blipFill>
          <a:blip r:embed="rId6"/>
          <a:srcRect l="20231" t="9792" r="17599" b="-184"/>
          <a:stretch/>
        </p:blipFill>
        <p:spPr>
          <a:xfrm>
            <a:off x="1215191" y="3954804"/>
            <a:ext cx="1708483" cy="1335164"/>
          </a:xfrm>
          <a:prstGeom prst="rect">
            <a:avLst/>
          </a:prstGeom>
        </p:spPr>
      </p:pic>
      <p:sp>
        <p:nvSpPr>
          <p:cNvPr id="20" name="TextBox 19">
            <a:extLst>
              <a:ext uri="{FF2B5EF4-FFF2-40B4-BE49-F238E27FC236}">
                <a16:creationId xmlns:a16="http://schemas.microsoft.com/office/drawing/2014/main" id="{68E6F35E-D7B7-B673-E6CA-7DDF24120278}"/>
              </a:ext>
            </a:extLst>
          </p:cNvPr>
          <p:cNvSpPr txBox="1"/>
          <p:nvPr/>
        </p:nvSpPr>
        <p:spPr>
          <a:xfrm>
            <a:off x="2624126" y="4787597"/>
            <a:ext cx="1861371"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Press Release </a:t>
            </a:r>
          </a:p>
          <a:p>
            <a:r>
              <a:rPr lang="en-GB" dirty="0">
                <a:latin typeface="Arial" panose="020B0604020202020204" pitchFamily="34" charset="0"/>
                <a:cs typeface="Arial" panose="020B0604020202020204" pitchFamily="34" charset="0"/>
              </a:rPr>
              <a:t>March 2024</a:t>
            </a:r>
          </a:p>
        </p:txBody>
      </p:sp>
    </p:spTree>
    <p:extLst>
      <p:ext uri="{BB962C8B-B14F-4D97-AF65-F5344CB8AC3E}">
        <p14:creationId xmlns:p14="http://schemas.microsoft.com/office/powerpoint/2010/main" val="230175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D963-92A4-1B58-00AA-8005994B82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B91C03-BD0C-79C9-A4EA-B4EC98CDC946}"/>
              </a:ext>
            </a:extLst>
          </p:cNvPr>
          <p:cNvSpPr>
            <a:spLocks noGrp="1"/>
          </p:cNvSpPr>
          <p:nvPr>
            <p:ph type="body" sz="quarter" idx="12"/>
          </p:nvPr>
        </p:nvSpPr>
        <p:spPr>
          <a:xfrm>
            <a:off x="258825" y="286188"/>
            <a:ext cx="10052237" cy="642424"/>
          </a:xfrm>
        </p:spPr>
        <p:txBody>
          <a:bodyPr>
            <a:noAutofit/>
          </a:bodyPr>
          <a:lstStyle/>
          <a:p>
            <a:r>
              <a:rPr lang="en-GB" sz="2400" b="1" dirty="0"/>
              <a:t>The bi-directional link between mental health and domestic abuse</a:t>
            </a:r>
          </a:p>
        </p:txBody>
      </p:sp>
      <p:graphicFrame>
        <p:nvGraphicFramePr>
          <p:cNvPr id="5" name="Diagram 4">
            <a:extLst>
              <a:ext uri="{FF2B5EF4-FFF2-40B4-BE49-F238E27FC236}">
                <a16:creationId xmlns:a16="http://schemas.microsoft.com/office/drawing/2014/main" id="{B4F42169-5735-7D3D-AF41-743B93957383}"/>
              </a:ext>
            </a:extLst>
          </p:cNvPr>
          <p:cNvGraphicFramePr/>
          <p:nvPr>
            <p:extLst>
              <p:ext uri="{D42A27DB-BD31-4B8C-83A1-F6EECF244321}">
                <p14:modId xmlns:p14="http://schemas.microsoft.com/office/powerpoint/2010/main" val="875336699"/>
              </p:ext>
            </p:extLst>
          </p:nvPr>
        </p:nvGraphicFramePr>
        <p:xfrm>
          <a:off x="126480" y="1632499"/>
          <a:ext cx="5660709" cy="4194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76F8E6B5-A317-8CC7-C4A4-4D877DD33213}"/>
              </a:ext>
            </a:extLst>
          </p:cNvPr>
          <p:cNvSpPr txBox="1"/>
          <p:nvPr/>
        </p:nvSpPr>
        <p:spPr>
          <a:xfrm>
            <a:off x="5787189" y="1130968"/>
            <a:ext cx="6145986" cy="5940088"/>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Victim-survivors of domestic abuse are more likely to develop anxiety, depression and serious mental illness (Chandan et al, 2020)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But – adults with existing mental health conditions are significantly more likely to experience domestic abuse than adults without mental health conditions (Trevillion et al, 2012)</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Around one in two people who self-harm and present to services, and one in three people who die by suicide, have been affected by domestic abuse (Knipe et al, 2024)</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 England, between 2015-2021, 26% of women under the care of mental health services who died by suicide had experienced domestic abuse (Turnball et al, 2025)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Enquiring about domestic abuse should be a key element of taking a social history of risk formulation (Turnball et al, 2025)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70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C4AC1-D770-498D-2758-62DAA9116E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AAC6AC-1EF1-2DBC-3BCC-50D3AABEEC1C}"/>
              </a:ext>
            </a:extLst>
          </p:cNvPr>
          <p:cNvSpPr>
            <a:spLocks noGrp="1"/>
          </p:cNvSpPr>
          <p:nvPr>
            <p:ph type="body" sz="quarter" idx="12"/>
          </p:nvPr>
        </p:nvSpPr>
        <p:spPr>
          <a:xfrm>
            <a:off x="291578" y="238095"/>
            <a:ext cx="8531146" cy="642424"/>
          </a:xfrm>
        </p:spPr>
        <p:txBody>
          <a:bodyPr>
            <a:noAutofit/>
          </a:bodyPr>
          <a:lstStyle/>
          <a:p>
            <a:r>
              <a:rPr lang="en-GB" sz="2800" b="1" dirty="0"/>
              <a:t>Why should we complete Routine Enquiry?</a:t>
            </a:r>
          </a:p>
        </p:txBody>
      </p:sp>
      <p:sp>
        <p:nvSpPr>
          <p:cNvPr id="3" name="Text Placeholder 2">
            <a:extLst>
              <a:ext uri="{FF2B5EF4-FFF2-40B4-BE49-F238E27FC236}">
                <a16:creationId xmlns:a16="http://schemas.microsoft.com/office/drawing/2014/main" id="{2FA9FC01-EEAC-78EB-E5E3-02C20A5E8B97}"/>
              </a:ext>
            </a:extLst>
          </p:cNvPr>
          <p:cNvSpPr>
            <a:spLocks noGrp="1"/>
          </p:cNvSpPr>
          <p:nvPr>
            <p:ph type="body" sz="quarter" idx="11"/>
          </p:nvPr>
        </p:nvSpPr>
        <p:spPr>
          <a:xfrm>
            <a:off x="0" y="1223781"/>
            <a:ext cx="5281862" cy="4984515"/>
          </a:xfrm>
        </p:spPr>
        <p:txBody>
          <a:bodyPr>
            <a:noAutofit/>
          </a:bodyPr>
          <a:lstStyle/>
          <a:p>
            <a:r>
              <a:rPr lang="en-GB" sz="1800" dirty="0">
                <a:latin typeface="Arial" panose="020B0604020202020204" pitchFamily="34" charset="0"/>
                <a:cs typeface="Arial" panose="020B0604020202020204" pitchFamily="34" charset="0"/>
              </a:rPr>
              <a:t>Victims-survivors are less likely to disclose abuse unless directly asked (Heron and Eisma, 2022)</a:t>
            </a:r>
          </a:p>
          <a:p>
            <a:r>
              <a:rPr lang="en-GB" sz="1800" dirty="0">
                <a:latin typeface="Arial" panose="020B0604020202020204" pitchFamily="34" charset="0"/>
                <a:cs typeface="Arial" panose="020B0604020202020204" pitchFamily="34" charset="0"/>
              </a:rPr>
              <a:t>Victims-survivors most often seek help from healthcare staff first (Feder et al.,2006; Domestic Abuse commissioner, 2022)</a:t>
            </a:r>
          </a:p>
          <a:p>
            <a:r>
              <a:rPr lang="en-GB" sz="1800" dirty="0">
                <a:latin typeface="Arial" panose="020B0604020202020204" pitchFamily="34" charset="0"/>
                <a:cs typeface="Arial" panose="020B0604020202020204" pitchFamily="34" charset="0"/>
              </a:rPr>
              <a:t>Evidence shows that screening improves detection of domestic abuse (Doherty et al., 2014) and when combined with training increases referrals to domestic abuse services (Feder et al, 2011).</a:t>
            </a:r>
          </a:p>
          <a:p>
            <a:r>
              <a:rPr lang="en-GB" sz="1800" dirty="0">
                <a:latin typeface="Arial" panose="020B0604020202020204" pitchFamily="34" charset="0"/>
                <a:cs typeface="Arial" panose="020B0604020202020204" pitchFamily="34" charset="0"/>
              </a:rPr>
              <a:t>NICE Guidance -  PH50, recommends that mental health professionals </a:t>
            </a:r>
            <a:r>
              <a:rPr lang="en-GB" sz="1800" b="1" dirty="0">
                <a:latin typeface="Arial" panose="020B0604020202020204" pitchFamily="34" charset="0"/>
                <a:cs typeface="Arial" panose="020B0604020202020204" pitchFamily="34" charset="0"/>
              </a:rPr>
              <a:t>routinely</a:t>
            </a:r>
            <a:r>
              <a:rPr lang="en-GB" sz="1800" dirty="0">
                <a:latin typeface="Arial" panose="020B0604020202020204" pitchFamily="34" charset="0"/>
                <a:cs typeface="Arial" panose="020B0604020202020204" pitchFamily="34" charset="0"/>
              </a:rPr>
              <a:t> ask service users whether they have experienced domestic abuse even where there are no indicators of abuse</a:t>
            </a: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latin typeface="Arial" panose="020B0604020202020204" pitchFamily="34" charset="0"/>
              <a:cs typeface="Arial" panose="020B0604020202020204" pitchFamily="34" charset="0"/>
            </a:endParaRPr>
          </a:p>
          <a:p>
            <a:endParaRPr lang="en-GB" sz="2200" dirty="0"/>
          </a:p>
        </p:txBody>
      </p:sp>
      <p:pic>
        <p:nvPicPr>
          <p:cNvPr id="6" name="Picture 5">
            <a:extLst>
              <a:ext uri="{FF2B5EF4-FFF2-40B4-BE49-F238E27FC236}">
                <a16:creationId xmlns:a16="http://schemas.microsoft.com/office/drawing/2014/main" id="{09AE5A5E-8D34-E9A6-FC16-2FD7D66566DC}"/>
              </a:ext>
            </a:extLst>
          </p:cNvPr>
          <p:cNvPicPr>
            <a:picLocks noChangeAspect="1"/>
          </p:cNvPicPr>
          <p:nvPr/>
        </p:nvPicPr>
        <p:blipFill>
          <a:blip r:embed="rId3"/>
          <a:srcRect l="31874" t="46695" r="32402" b="17320"/>
          <a:stretch/>
        </p:blipFill>
        <p:spPr>
          <a:xfrm>
            <a:off x="5169977" y="2057401"/>
            <a:ext cx="7022023" cy="3801978"/>
          </a:xfrm>
          <a:prstGeom prst="rect">
            <a:avLst/>
          </a:prstGeom>
        </p:spPr>
      </p:pic>
    </p:spTree>
    <p:extLst>
      <p:ext uri="{BB962C8B-B14F-4D97-AF65-F5344CB8AC3E}">
        <p14:creationId xmlns:p14="http://schemas.microsoft.com/office/powerpoint/2010/main" val="1345500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C4AC1-D770-498D-2758-62DAA9116E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AAC6AC-1EF1-2DBC-3BCC-50D3AABEEC1C}"/>
              </a:ext>
            </a:extLst>
          </p:cNvPr>
          <p:cNvSpPr>
            <a:spLocks noGrp="1"/>
          </p:cNvSpPr>
          <p:nvPr>
            <p:ph type="body" sz="quarter" idx="12"/>
          </p:nvPr>
        </p:nvSpPr>
        <p:spPr>
          <a:xfrm>
            <a:off x="291578" y="238095"/>
            <a:ext cx="7039950" cy="642424"/>
          </a:xfrm>
        </p:spPr>
        <p:txBody>
          <a:bodyPr>
            <a:normAutofit fontScale="85000" lnSpcReduction="10000"/>
          </a:bodyPr>
          <a:lstStyle/>
          <a:p>
            <a:r>
              <a:rPr lang="en-GB" sz="3200" b="1" dirty="0"/>
              <a:t>Why don’t staff complete Routine Enquiry</a:t>
            </a:r>
          </a:p>
        </p:txBody>
      </p:sp>
      <p:sp>
        <p:nvSpPr>
          <p:cNvPr id="10" name="TextBox 9">
            <a:extLst>
              <a:ext uri="{FF2B5EF4-FFF2-40B4-BE49-F238E27FC236}">
                <a16:creationId xmlns:a16="http://schemas.microsoft.com/office/drawing/2014/main" id="{DE620800-1D83-7365-C612-4D0860522645}"/>
              </a:ext>
            </a:extLst>
          </p:cNvPr>
          <p:cNvSpPr txBox="1"/>
          <p:nvPr/>
        </p:nvSpPr>
        <p:spPr>
          <a:xfrm>
            <a:off x="1667952" y="1065185"/>
            <a:ext cx="641684" cy="369332"/>
          </a:xfrm>
          <a:prstGeom prst="rect">
            <a:avLst/>
          </a:prstGeom>
          <a:noFill/>
        </p:spPr>
        <p:txBody>
          <a:bodyPr wrap="square" rtlCol="0">
            <a:spAutoFit/>
          </a:bodyPr>
          <a:lstStyle/>
          <a:p>
            <a:r>
              <a:rPr lang="en-GB" b="1" dirty="0"/>
              <a:t>Aim</a:t>
            </a:r>
          </a:p>
        </p:txBody>
      </p:sp>
      <p:sp>
        <p:nvSpPr>
          <p:cNvPr id="11" name="TextBox 10">
            <a:extLst>
              <a:ext uri="{FF2B5EF4-FFF2-40B4-BE49-F238E27FC236}">
                <a16:creationId xmlns:a16="http://schemas.microsoft.com/office/drawing/2014/main" id="{56644085-F936-AA74-7373-A30B22705E84}"/>
              </a:ext>
            </a:extLst>
          </p:cNvPr>
          <p:cNvSpPr txBox="1"/>
          <p:nvPr/>
        </p:nvSpPr>
        <p:spPr>
          <a:xfrm>
            <a:off x="3323609" y="1016340"/>
            <a:ext cx="1791659" cy="369332"/>
          </a:xfrm>
          <a:prstGeom prst="rect">
            <a:avLst/>
          </a:prstGeom>
          <a:noFill/>
        </p:spPr>
        <p:txBody>
          <a:bodyPr wrap="square" rtlCol="0">
            <a:spAutoFit/>
          </a:bodyPr>
          <a:lstStyle/>
          <a:p>
            <a:r>
              <a:rPr lang="en-GB" b="1" dirty="0"/>
              <a:t>Primary Driver</a:t>
            </a:r>
          </a:p>
        </p:txBody>
      </p:sp>
      <p:sp>
        <p:nvSpPr>
          <p:cNvPr id="12" name="TextBox 11">
            <a:extLst>
              <a:ext uri="{FF2B5EF4-FFF2-40B4-BE49-F238E27FC236}">
                <a16:creationId xmlns:a16="http://schemas.microsoft.com/office/drawing/2014/main" id="{AB0FDF03-C242-2EC9-775C-BE241A66E51B}"/>
              </a:ext>
            </a:extLst>
          </p:cNvPr>
          <p:cNvSpPr txBox="1"/>
          <p:nvPr/>
        </p:nvSpPr>
        <p:spPr>
          <a:xfrm>
            <a:off x="5166115" y="1016340"/>
            <a:ext cx="2085474" cy="369332"/>
          </a:xfrm>
          <a:prstGeom prst="rect">
            <a:avLst/>
          </a:prstGeom>
          <a:noFill/>
        </p:spPr>
        <p:txBody>
          <a:bodyPr wrap="square" rtlCol="0">
            <a:spAutoFit/>
          </a:bodyPr>
          <a:lstStyle/>
          <a:p>
            <a:r>
              <a:rPr lang="en-GB" b="1" dirty="0"/>
              <a:t>Secondary Driver</a:t>
            </a:r>
          </a:p>
        </p:txBody>
      </p:sp>
      <p:sp>
        <p:nvSpPr>
          <p:cNvPr id="13" name="TextBox 12">
            <a:extLst>
              <a:ext uri="{FF2B5EF4-FFF2-40B4-BE49-F238E27FC236}">
                <a16:creationId xmlns:a16="http://schemas.microsoft.com/office/drawing/2014/main" id="{FA41516B-E091-9DB8-4F64-09FC7942C08C}"/>
              </a:ext>
            </a:extLst>
          </p:cNvPr>
          <p:cNvSpPr txBox="1"/>
          <p:nvPr/>
        </p:nvSpPr>
        <p:spPr>
          <a:xfrm>
            <a:off x="7920901" y="1045120"/>
            <a:ext cx="1844842" cy="369332"/>
          </a:xfrm>
          <a:prstGeom prst="rect">
            <a:avLst/>
          </a:prstGeom>
          <a:noFill/>
        </p:spPr>
        <p:txBody>
          <a:bodyPr wrap="square" rtlCol="0">
            <a:spAutoFit/>
          </a:bodyPr>
          <a:lstStyle/>
          <a:p>
            <a:r>
              <a:rPr lang="en-GB" b="1" dirty="0"/>
              <a:t>Change Ideas</a:t>
            </a:r>
          </a:p>
        </p:txBody>
      </p:sp>
      <p:pic>
        <p:nvPicPr>
          <p:cNvPr id="3" name="Picture 2">
            <a:extLst>
              <a:ext uri="{FF2B5EF4-FFF2-40B4-BE49-F238E27FC236}">
                <a16:creationId xmlns:a16="http://schemas.microsoft.com/office/drawing/2014/main" id="{E9EE2F30-952E-E3F5-3728-0282B0B3F3E1}"/>
              </a:ext>
            </a:extLst>
          </p:cNvPr>
          <p:cNvPicPr>
            <a:picLocks noChangeAspect="1"/>
          </p:cNvPicPr>
          <p:nvPr/>
        </p:nvPicPr>
        <p:blipFill>
          <a:blip r:embed="rId3"/>
          <a:stretch>
            <a:fillRect/>
          </a:stretch>
        </p:blipFill>
        <p:spPr>
          <a:xfrm>
            <a:off x="1464453" y="1368559"/>
            <a:ext cx="8521758" cy="5494799"/>
          </a:xfrm>
          <a:prstGeom prst="rect">
            <a:avLst/>
          </a:prstGeom>
        </p:spPr>
      </p:pic>
      <p:sp>
        <p:nvSpPr>
          <p:cNvPr id="5" name="Rectangle 4">
            <a:extLst>
              <a:ext uri="{FF2B5EF4-FFF2-40B4-BE49-F238E27FC236}">
                <a16:creationId xmlns:a16="http://schemas.microsoft.com/office/drawing/2014/main" id="{F80DA31B-7B7D-8E5E-9476-D8B3E902C457}"/>
              </a:ext>
            </a:extLst>
          </p:cNvPr>
          <p:cNvSpPr/>
          <p:nvPr/>
        </p:nvSpPr>
        <p:spPr>
          <a:xfrm>
            <a:off x="156411" y="5281863"/>
            <a:ext cx="2269846" cy="14393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344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4997" y="326777"/>
            <a:ext cx="9352298" cy="642424"/>
          </a:xfrm>
        </p:spPr>
        <p:txBody>
          <a:bodyPr>
            <a:normAutofit fontScale="92500"/>
          </a:bodyPr>
          <a:lstStyle/>
          <a:p>
            <a:r>
              <a:rPr lang="en-US" sz="3200" b="1" dirty="0"/>
              <a:t>Change Idea 1 – recording routine enquiry on Rio</a:t>
            </a:r>
          </a:p>
        </p:txBody>
      </p:sp>
      <p:sp>
        <p:nvSpPr>
          <p:cNvPr id="3" name="TextBox 2"/>
          <p:cNvSpPr txBox="1"/>
          <p:nvPr/>
        </p:nvSpPr>
        <p:spPr>
          <a:xfrm>
            <a:off x="284997" y="1239253"/>
            <a:ext cx="3877929"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When you have completed routine enquiry into domestic abuse you must document the enquiry in the patient’s record as follows: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Navigate to the Client Demographic tab.</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Start a new MH Additional and Personal Information form.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Scroll down to the routine enquiry box and complete the required fields.</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Picture 3"/>
          <p:cNvPicPr>
            <a:picLocks noChangeAspect="1"/>
          </p:cNvPicPr>
          <p:nvPr/>
        </p:nvPicPr>
        <p:blipFill>
          <a:blip r:embed="rId3"/>
          <a:stretch>
            <a:fillRect/>
          </a:stretch>
        </p:blipFill>
        <p:spPr>
          <a:xfrm>
            <a:off x="4162926" y="1155032"/>
            <a:ext cx="7939127" cy="4534124"/>
          </a:xfrm>
          <a:prstGeom prst="rect">
            <a:avLst/>
          </a:prstGeom>
        </p:spPr>
      </p:pic>
      <p:cxnSp>
        <p:nvCxnSpPr>
          <p:cNvPr id="6" name="Straight Arrow Connector 5"/>
          <p:cNvCxnSpPr>
            <a:cxnSpLocks/>
          </p:cNvCxnSpPr>
          <p:nvPr/>
        </p:nvCxnSpPr>
        <p:spPr>
          <a:xfrm flipV="1">
            <a:off x="2533135" y="5233737"/>
            <a:ext cx="1726044" cy="129095"/>
          </a:xfrm>
          <a:prstGeom prst="straightConnector1">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930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84B1-B5AB-0348-CAA0-722C1E3AE1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2595189-AA99-5AF8-DBA1-9078CE95EB45}"/>
              </a:ext>
            </a:extLst>
          </p:cNvPr>
          <p:cNvSpPr>
            <a:spLocks noGrp="1"/>
          </p:cNvSpPr>
          <p:nvPr>
            <p:ph type="body" sz="quarter" idx="12"/>
          </p:nvPr>
        </p:nvSpPr>
        <p:spPr>
          <a:xfrm>
            <a:off x="284997" y="326777"/>
            <a:ext cx="8987340" cy="642424"/>
          </a:xfrm>
        </p:spPr>
        <p:txBody>
          <a:bodyPr>
            <a:normAutofit fontScale="85000" lnSpcReduction="10000"/>
          </a:bodyPr>
          <a:lstStyle/>
          <a:p>
            <a:r>
              <a:rPr lang="en-US" sz="3200" b="1" dirty="0"/>
              <a:t>Change Idea 2 – create Routine Enquiry guidance </a:t>
            </a:r>
          </a:p>
        </p:txBody>
      </p:sp>
      <p:sp>
        <p:nvSpPr>
          <p:cNvPr id="3" name="TextBox 2">
            <a:extLst>
              <a:ext uri="{FF2B5EF4-FFF2-40B4-BE49-F238E27FC236}">
                <a16:creationId xmlns:a16="http://schemas.microsoft.com/office/drawing/2014/main" id="{4339A0BB-6CF3-3E38-DA34-F4C1D058B7E6}"/>
              </a:ext>
            </a:extLst>
          </p:cNvPr>
          <p:cNvSpPr txBox="1"/>
          <p:nvPr/>
        </p:nvSpPr>
        <p:spPr>
          <a:xfrm>
            <a:off x="156660" y="1175086"/>
            <a:ext cx="11393655"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Routine Enquiry now has its own </a:t>
            </a:r>
            <a:r>
              <a:rPr lang="en-GB" sz="2000" dirty="0">
                <a:latin typeface="Arial" panose="020B0604020202020204" pitchFamily="34" charset="0"/>
                <a:cs typeface="Arial" panose="020B0604020202020204" pitchFamily="34" charset="0"/>
                <a:hlinkClick r:id="rId3"/>
              </a:rPr>
              <a:t>webpage</a:t>
            </a:r>
            <a:r>
              <a:rPr lang="en-GB" sz="2000" dirty="0">
                <a:latin typeface="Arial" panose="020B0604020202020204" pitchFamily="34" charset="0"/>
                <a:cs typeface="Arial" panose="020B0604020202020204" pitchFamily="34" charset="0"/>
              </a:rPr>
              <a:t> on the Trust Intranet. This provides full information of why, when and how routine enquiry should be completed and where it should be recorded. </a:t>
            </a:r>
          </a:p>
        </p:txBody>
      </p:sp>
      <p:pic>
        <p:nvPicPr>
          <p:cNvPr id="9" name="Picture 8">
            <a:extLst>
              <a:ext uri="{FF2B5EF4-FFF2-40B4-BE49-F238E27FC236}">
                <a16:creationId xmlns:a16="http://schemas.microsoft.com/office/drawing/2014/main" id="{5F0F2A01-1C84-93A4-0E91-8C08F1C0CCD8}"/>
              </a:ext>
            </a:extLst>
          </p:cNvPr>
          <p:cNvPicPr>
            <a:picLocks noChangeAspect="1"/>
          </p:cNvPicPr>
          <p:nvPr/>
        </p:nvPicPr>
        <p:blipFill>
          <a:blip r:embed="rId4"/>
          <a:srcRect l="12282" t="33424" r="14971" b="11469"/>
          <a:stretch/>
        </p:blipFill>
        <p:spPr>
          <a:xfrm>
            <a:off x="238751" y="1930297"/>
            <a:ext cx="11714498" cy="4769905"/>
          </a:xfrm>
          <a:prstGeom prst="rect">
            <a:avLst/>
          </a:prstGeom>
        </p:spPr>
      </p:pic>
    </p:spTree>
    <p:extLst>
      <p:ext uri="{BB962C8B-B14F-4D97-AF65-F5344CB8AC3E}">
        <p14:creationId xmlns:p14="http://schemas.microsoft.com/office/powerpoint/2010/main" val="238452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CE1894AFD204F81F843908EE9FFC3" ma:contentTypeVersion="17" ma:contentTypeDescription="Create a new document." ma:contentTypeScope="" ma:versionID="8f548ba0c7590a7b66a45584d8814523">
  <xsd:schema xmlns:xsd="http://www.w3.org/2001/XMLSchema" xmlns:xs="http://www.w3.org/2001/XMLSchema" xmlns:p="http://schemas.microsoft.com/office/2006/metadata/properties" xmlns:ns1="http://schemas.microsoft.com/sharepoint/v3" xmlns:ns3="c836a265-d871-4120-8ba0-3c36e4c02bcd" xmlns:ns4="bc9053c7-078e-4188-9fcd-741478b65f23" targetNamespace="http://schemas.microsoft.com/office/2006/metadata/properties" ma:root="true" ma:fieldsID="f1eb890092758d17756f240244ba53f6" ns1:_="" ns3:_="" ns4:_="">
    <xsd:import namespace="http://schemas.microsoft.com/sharepoint/v3"/>
    <xsd:import namespace="c836a265-d871-4120-8ba0-3c36e4c02bcd"/>
    <xsd:import namespace="bc9053c7-078e-4188-9fcd-741478b65f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36a265-d871-4120-8ba0-3c36e4c02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_activity" ma:index="16" nillable="true" ma:displayName="_activity" ma:hidden="true" ma:internalName="_activity">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9053c7-078e-4188-9fcd-741478b65f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836a265-d871-4120-8ba0-3c36e4c02bc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F8072-BC82-4052-95A6-874EABAB41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36a265-d871-4120-8ba0-3c36e4c02bcd"/>
    <ds:schemaRef ds:uri="bc9053c7-078e-4188-9fcd-741478b65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0027E6-84AC-406D-BA7D-45962695C76E}">
  <ds:schemaRefs>
    <ds:schemaRef ds:uri="http://purl.org/dc/elements/1.1/"/>
    <ds:schemaRef ds:uri="bc9053c7-078e-4188-9fcd-741478b65f23"/>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 ds:uri="http://schemas.microsoft.com/sharepoint/v3"/>
    <ds:schemaRef ds:uri="http://schemas.openxmlformats.org/package/2006/metadata/core-properties"/>
    <ds:schemaRef ds:uri="c836a265-d871-4120-8ba0-3c36e4c02bcd"/>
    <ds:schemaRef ds:uri="http://www.w3.org/XML/1998/namespace"/>
  </ds:schemaRefs>
</ds:datastoreItem>
</file>

<file path=customXml/itemProps3.xml><?xml version="1.0" encoding="utf-8"?>
<ds:datastoreItem xmlns:ds="http://schemas.openxmlformats.org/officeDocument/2006/customXml" ds:itemID="{ADA922CC-591E-4525-BF99-084A2F2FCE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11431</TotalTime>
  <Words>3101</Words>
  <Application>Microsoft Office PowerPoint</Application>
  <PresentationFormat>Widescreen</PresentationFormat>
  <Paragraphs>204</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Aptos Display</vt:lpstr>
      <vt:lpstr>Arial</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OMER, Rooah (EAST LONDON NHS FOUNDATION TRUST)</dc:creator>
  <cp:lastModifiedBy>THOMAS, James (EAST LONDON NHS FOUNDATION TRUST)</cp:lastModifiedBy>
  <cp:revision>168</cp:revision>
  <dcterms:created xsi:type="dcterms:W3CDTF">2025-04-29T15:47:04Z</dcterms:created>
  <dcterms:modified xsi:type="dcterms:W3CDTF">2025-11-26T09:13:46Z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0x01010014ECE1894AFD204F81F843908EE9FFC3</vt:lpwstr>
  </property>
</Properties>
</file>