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E2439-FABF-4CC6-E212-15A49453166F}" v="7" dt="2025-11-11T12:24:59.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41" autoAdjust="0"/>
  </p:normalViewPr>
  <p:slideViewPr>
    <p:cSldViewPr snapToGrid="0">
      <p:cViewPr varScale="1">
        <p:scale>
          <a:sx n="45" d="100"/>
          <a:sy n="45" d="100"/>
        </p:scale>
        <p:origin x="6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NRICH, Iduna (EAST LONDON NHS FOUNDATION TRUST)" userId="S::iduna.heinrich1@nhs.net::94f36ebc-7e12-44f2-87b9-701137f0d7a3" providerId="AD" clId="Web-{1FAE2439-FABF-4CC6-E212-15A49453166F}"/>
    <pc:docChg chg="modSld">
      <pc:chgData name="HEINRICH, Iduna (EAST LONDON NHS FOUNDATION TRUST)" userId="S::iduna.heinrich1@nhs.net::94f36ebc-7e12-44f2-87b9-701137f0d7a3" providerId="AD" clId="Web-{1FAE2439-FABF-4CC6-E212-15A49453166F}" dt="2025-11-11T12:13:16.076" v="6" actId="1076"/>
      <pc:docMkLst>
        <pc:docMk/>
      </pc:docMkLst>
      <pc:sldChg chg="modSp">
        <pc:chgData name="HEINRICH, Iduna (EAST LONDON NHS FOUNDATION TRUST)" userId="S::iduna.heinrich1@nhs.net::94f36ebc-7e12-44f2-87b9-701137f0d7a3" providerId="AD" clId="Web-{1FAE2439-FABF-4CC6-E212-15A49453166F}" dt="2025-11-11T12:12:32.216" v="0" actId="1076"/>
        <pc:sldMkLst>
          <pc:docMk/>
          <pc:sldMk cId="3076171759" sldId="257"/>
        </pc:sldMkLst>
        <pc:spChg chg="mod">
          <ac:chgData name="HEINRICH, Iduna (EAST LONDON NHS FOUNDATION TRUST)" userId="S::iduna.heinrich1@nhs.net::94f36ebc-7e12-44f2-87b9-701137f0d7a3" providerId="AD" clId="Web-{1FAE2439-FABF-4CC6-E212-15A49453166F}" dt="2025-11-11T12:12:32.216" v="0" actId="1076"/>
          <ac:spMkLst>
            <pc:docMk/>
            <pc:sldMk cId="3076171759" sldId="257"/>
            <ac:spMk id="3" creationId="{00000000-0000-0000-0000-000000000000}"/>
          </ac:spMkLst>
        </pc:spChg>
      </pc:sldChg>
      <pc:sldChg chg="modSp">
        <pc:chgData name="HEINRICH, Iduna (EAST LONDON NHS FOUNDATION TRUST)" userId="S::iduna.heinrich1@nhs.net::94f36ebc-7e12-44f2-87b9-701137f0d7a3" providerId="AD" clId="Web-{1FAE2439-FABF-4CC6-E212-15A49453166F}" dt="2025-11-11T12:13:16.076" v="6" actId="1076"/>
        <pc:sldMkLst>
          <pc:docMk/>
          <pc:sldMk cId="4072236546" sldId="258"/>
        </pc:sldMkLst>
        <pc:spChg chg="mod">
          <ac:chgData name="HEINRICH, Iduna (EAST LONDON NHS FOUNDATION TRUST)" userId="S::iduna.heinrich1@nhs.net::94f36ebc-7e12-44f2-87b9-701137f0d7a3" providerId="AD" clId="Web-{1FAE2439-FABF-4CC6-E212-15A49453166F}" dt="2025-11-11T12:13:16.076" v="6" actId="1076"/>
          <ac:spMkLst>
            <pc:docMk/>
            <pc:sldMk cId="4072236546" sldId="258"/>
            <ac:spMk id="3" creationId="{00000000-0000-0000-0000-000000000000}"/>
          </ac:spMkLst>
        </pc:spChg>
      </pc:sldChg>
    </pc:docChg>
  </pc:docChgLst>
  <pc:docChgLst>
    <pc:chgData name="HEINRICH, Iduna (EAST LONDON NHS FOUNDATION TRUST)" userId="S::iduna.heinrich1@nhs.net::94f36ebc-7e12-44f2-87b9-701137f0d7a3" providerId="AD" clId="Web-{945B283C-415A-271D-2F65-EEA55A2272F1}"/>
    <pc:docChg chg="modSld">
      <pc:chgData name="HEINRICH, Iduna (EAST LONDON NHS FOUNDATION TRUST)" userId="S::iduna.heinrich1@nhs.net::94f36ebc-7e12-44f2-87b9-701137f0d7a3" providerId="AD" clId="Web-{945B283C-415A-271D-2F65-EEA55A2272F1}" dt="2025-11-06T18:17:03.799" v="84" actId="1076"/>
      <pc:docMkLst>
        <pc:docMk/>
      </pc:docMkLst>
      <pc:sldChg chg="addSp delSp modSp">
        <pc:chgData name="HEINRICH, Iduna (EAST LONDON NHS FOUNDATION TRUST)" userId="S::iduna.heinrich1@nhs.net::94f36ebc-7e12-44f2-87b9-701137f0d7a3" providerId="AD" clId="Web-{945B283C-415A-271D-2F65-EEA55A2272F1}" dt="2025-11-06T18:17:03.799" v="84" actId="1076"/>
        <pc:sldMkLst>
          <pc:docMk/>
          <pc:sldMk cId="3036921019" sldId="256"/>
        </pc:sldMkLst>
        <pc:picChg chg="mod">
          <ac:chgData name="HEINRICH, Iduna (EAST LONDON NHS FOUNDATION TRUST)" userId="S::iduna.heinrich1@nhs.net::94f36ebc-7e12-44f2-87b9-701137f0d7a3" providerId="AD" clId="Web-{945B283C-415A-271D-2F65-EEA55A2272F1}" dt="2025-11-06T18:17:00.643" v="83" actId="1076"/>
          <ac:picMkLst>
            <pc:docMk/>
            <pc:sldMk cId="3036921019" sldId="256"/>
            <ac:picMk id="9" creationId="{00000000-0000-0000-0000-000000000000}"/>
          </ac:picMkLst>
        </pc:picChg>
        <pc:picChg chg="add mod">
          <ac:chgData name="HEINRICH, Iduna (EAST LONDON NHS FOUNDATION TRUST)" userId="S::iduna.heinrich1@nhs.net::94f36ebc-7e12-44f2-87b9-701137f0d7a3" providerId="AD" clId="Web-{945B283C-415A-271D-2F65-EEA55A2272F1}" dt="2025-11-06T18:17:03.799" v="84" actId="1076"/>
          <ac:picMkLst>
            <pc:docMk/>
            <pc:sldMk cId="3036921019" sldId="256"/>
            <ac:picMk id="10" creationId="{C6506528-D5E5-E308-6223-C0F2604A27CB}"/>
          </ac:picMkLst>
        </pc:picChg>
      </pc:sldChg>
      <pc:sldChg chg="addSp delSp modSp">
        <pc:chgData name="HEINRICH, Iduna (EAST LONDON NHS FOUNDATION TRUST)" userId="S::iduna.heinrich1@nhs.net::94f36ebc-7e12-44f2-87b9-701137f0d7a3" providerId="AD" clId="Web-{945B283C-415A-271D-2F65-EEA55A2272F1}" dt="2025-11-06T18:09:37.518" v="4"/>
        <pc:sldMkLst>
          <pc:docMk/>
          <pc:sldMk cId="3076171759" sldId="257"/>
        </pc:sldMkLst>
      </pc:sldChg>
      <pc:sldChg chg="addSp modSp">
        <pc:chgData name="HEINRICH, Iduna (EAST LONDON NHS FOUNDATION TRUST)" userId="S::iduna.heinrich1@nhs.net::94f36ebc-7e12-44f2-87b9-701137f0d7a3" providerId="AD" clId="Web-{945B283C-415A-271D-2F65-EEA55A2272F1}" dt="2025-11-06T18:10:39.472" v="22" actId="14100"/>
        <pc:sldMkLst>
          <pc:docMk/>
          <pc:sldMk cId="4072236546" sldId="258"/>
        </pc:sldMkLst>
        <pc:picChg chg="mod">
          <ac:chgData name="HEINRICH, Iduna (EAST LONDON NHS FOUNDATION TRUST)" userId="S::iduna.heinrich1@nhs.net::94f36ebc-7e12-44f2-87b9-701137f0d7a3" providerId="AD" clId="Web-{945B283C-415A-271D-2F65-EEA55A2272F1}" dt="2025-11-06T18:10:36.081" v="20" actId="1076"/>
          <ac:picMkLst>
            <pc:docMk/>
            <pc:sldMk cId="4072236546" sldId="258"/>
            <ac:picMk id="4" creationId="{00000000-0000-0000-0000-000000000000}"/>
          </ac:picMkLst>
        </pc:picChg>
        <pc:picChg chg="mod">
          <ac:chgData name="HEINRICH, Iduna (EAST LONDON NHS FOUNDATION TRUST)" userId="S::iduna.heinrich1@nhs.net::94f36ebc-7e12-44f2-87b9-701137f0d7a3" providerId="AD" clId="Web-{945B283C-415A-271D-2F65-EEA55A2272F1}" dt="2025-11-06T18:10:00.581" v="11" actId="1076"/>
          <ac:picMkLst>
            <pc:docMk/>
            <pc:sldMk cId="4072236546" sldId="258"/>
            <ac:picMk id="5" creationId="{00000000-0000-0000-0000-000000000000}"/>
          </ac:picMkLst>
        </pc:picChg>
        <pc:picChg chg="mod">
          <ac:chgData name="HEINRICH, Iduna (EAST LONDON NHS FOUNDATION TRUST)" userId="S::iduna.heinrich1@nhs.net::94f36ebc-7e12-44f2-87b9-701137f0d7a3" providerId="AD" clId="Web-{945B283C-415A-271D-2F65-EEA55A2272F1}" dt="2025-11-06T18:10:02.378" v="12" actId="1076"/>
          <ac:picMkLst>
            <pc:docMk/>
            <pc:sldMk cId="4072236546" sldId="258"/>
            <ac:picMk id="6" creationId="{00000000-0000-0000-0000-000000000000}"/>
          </ac:picMkLst>
        </pc:picChg>
        <pc:picChg chg="add mod">
          <ac:chgData name="HEINRICH, Iduna (EAST LONDON NHS FOUNDATION TRUST)" userId="S::iduna.heinrich1@nhs.net::94f36ebc-7e12-44f2-87b9-701137f0d7a3" providerId="AD" clId="Web-{945B283C-415A-271D-2F65-EEA55A2272F1}" dt="2025-11-06T18:10:39.472" v="22" actId="14100"/>
          <ac:picMkLst>
            <pc:docMk/>
            <pc:sldMk cId="4072236546" sldId="258"/>
            <ac:picMk id="8" creationId="{5672671C-480F-E386-52DA-3159846341AE}"/>
          </ac:picMkLst>
        </pc:picChg>
      </pc:sldChg>
      <pc:sldChg chg="addSp modSp">
        <pc:chgData name="HEINRICH, Iduna (EAST LONDON NHS FOUNDATION TRUST)" userId="S::iduna.heinrich1@nhs.net::94f36ebc-7e12-44f2-87b9-701137f0d7a3" providerId="AD" clId="Web-{945B283C-415A-271D-2F65-EEA55A2272F1}" dt="2025-11-06T18:15:27.025" v="66" actId="20577"/>
        <pc:sldMkLst>
          <pc:docMk/>
          <pc:sldMk cId="1871862683" sldId="259"/>
        </pc:sldMkLst>
        <pc:spChg chg="mod">
          <ac:chgData name="HEINRICH, Iduna (EAST LONDON NHS FOUNDATION TRUST)" userId="S::iduna.heinrich1@nhs.net::94f36ebc-7e12-44f2-87b9-701137f0d7a3" providerId="AD" clId="Web-{945B283C-415A-271D-2F65-EEA55A2272F1}" dt="2025-11-06T18:15:27.025" v="66" actId="20577"/>
          <ac:spMkLst>
            <pc:docMk/>
            <pc:sldMk cId="1871862683" sldId="259"/>
            <ac:spMk id="3" creationId="{00000000-0000-0000-0000-000000000000}"/>
          </ac:spMkLst>
        </pc:spChg>
        <pc:picChg chg="mod">
          <ac:chgData name="HEINRICH, Iduna (EAST LONDON NHS FOUNDATION TRUST)" userId="S::iduna.heinrich1@nhs.net::94f36ebc-7e12-44f2-87b9-701137f0d7a3" providerId="AD" clId="Web-{945B283C-415A-271D-2F65-EEA55A2272F1}" dt="2025-11-06T18:14:45.569" v="61" actId="1076"/>
          <ac:picMkLst>
            <pc:docMk/>
            <pc:sldMk cId="1871862683" sldId="259"/>
            <ac:picMk id="4" creationId="{00000000-0000-0000-0000-000000000000}"/>
          </ac:picMkLst>
        </pc:picChg>
        <pc:picChg chg="mod">
          <ac:chgData name="HEINRICH, Iduna (EAST LONDON NHS FOUNDATION TRUST)" userId="S::iduna.heinrich1@nhs.net::94f36ebc-7e12-44f2-87b9-701137f0d7a3" providerId="AD" clId="Web-{945B283C-415A-271D-2F65-EEA55A2272F1}" dt="2025-11-06T18:12:30.802" v="42" actId="1076"/>
          <ac:picMkLst>
            <pc:docMk/>
            <pc:sldMk cId="1871862683" sldId="259"/>
            <ac:picMk id="5" creationId="{00000000-0000-0000-0000-000000000000}"/>
          </ac:picMkLst>
        </pc:picChg>
        <pc:picChg chg="mod">
          <ac:chgData name="HEINRICH, Iduna (EAST LONDON NHS FOUNDATION TRUST)" userId="S::iduna.heinrich1@nhs.net::94f36ebc-7e12-44f2-87b9-701137f0d7a3" providerId="AD" clId="Web-{945B283C-415A-271D-2F65-EEA55A2272F1}" dt="2025-11-06T18:14:44.069" v="60" actId="1076"/>
          <ac:picMkLst>
            <pc:docMk/>
            <pc:sldMk cId="1871862683" sldId="259"/>
            <ac:picMk id="6" creationId="{00000000-0000-0000-0000-000000000000}"/>
          </ac:picMkLst>
        </pc:picChg>
        <pc:picChg chg="add mod">
          <ac:chgData name="HEINRICH, Iduna (EAST LONDON NHS FOUNDATION TRUST)" userId="S::iduna.heinrich1@nhs.net::94f36ebc-7e12-44f2-87b9-701137f0d7a3" providerId="AD" clId="Web-{945B283C-415A-271D-2F65-EEA55A2272F1}" dt="2025-11-06T18:14:42.585" v="59" actId="1076"/>
          <ac:picMkLst>
            <pc:docMk/>
            <pc:sldMk cId="1871862683" sldId="259"/>
            <ac:picMk id="7" creationId="{3BFCA952-F745-5C18-D37D-51361FCF78E3}"/>
          </ac:picMkLst>
        </pc:picChg>
      </pc:sldChg>
      <pc:sldChg chg="addSp delSp modSp">
        <pc:chgData name="HEINRICH, Iduna (EAST LONDON NHS FOUNDATION TRUST)" userId="S::iduna.heinrich1@nhs.net::94f36ebc-7e12-44f2-87b9-701137f0d7a3" providerId="AD" clId="Web-{945B283C-415A-271D-2F65-EEA55A2272F1}" dt="2025-11-06T18:16:35.781" v="78" actId="14100"/>
        <pc:sldMkLst>
          <pc:docMk/>
          <pc:sldMk cId="786249821" sldId="260"/>
        </pc:sldMkLst>
        <pc:spChg chg="mod">
          <ac:chgData name="HEINRICH, Iduna (EAST LONDON NHS FOUNDATION TRUST)" userId="S::iduna.heinrich1@nhs.net::94f36ebc-7e12-44f2-87b9-701137f0d7a3" providerId="AD" clId="Web-{945B283C-415A-271D-2F65-EEA55A2272F1}" dt="2025-11-06T18:16:35.781" v="78" actId="14100"/>
          <ac:spMkLst>
            <pc:docMk/>
            <pc:sldMk cId="786249821" sldId="260"/>
            <ac:spMk id="3" creationId="{00000000-0000-0000-0000-000000000000}"/>
          </ac:spMkLst>
        </pc:spChg>
      </pc:sldChg>
      <pc:sldChg chg="modSp">
        <pc:chgData name="HEINRICH, Iduna (EAST LONDON NHS FOUNDATION TRUST)" userId="S::iduna.heinrich1@nhs.net::94f36ebc-7e12-44f2-87b9-701137f0d7a3" providerId="AD" clId="Web-{945B283C-415A-271D-2F65-EEA55A2272F1}" dt="2025-11-06T18:14:07.788" v="50" actId="1076"/>
        <pc:sldMkLst>
          <pc:docMk/>
          <pc:sldMk cId="447504094" sldId="262"/>
        </pc:sldMkLst>
        <pc:spChg chg="mod">
          <ac:chgData name="HEINRICH, Iduna (EAST LONDON NHS FOUNDATION TRUST)" userId="S::iduna.heinrich1@nhs.net::94f36ebc-7e12-44f2-87b9-701137f0d7a3" providerId="AD" clId="Web-{945B283C-415A-271D-2F65-EEA55A2272F1}" dt="2025-11-06T18:14:07.788" v="50" actId="1076"/>
          <ac:spMkLst>
            <pc:docMk/>
            <pc:sldMk cId="447504094" sldId="262"/>
            <ac:spMk id="3" creationId="{00000000-0000-0000-0000-000000000000}"/>
          </ac:spMkLst>
        </pc:spChg>
      </pc:sldChg>
      <pc:sldChg chg="modSp">
        <pc:chgData name="HEINRICH, Iduna (EAST LONDON NHS FOUNDATION TRUST)" userId="S::iduna.heinrich1@nhs.net::94f36ebc-7e12-44f2-87b9-701137f0d7a3" providerId="AD" clId="Web-{945B283C-415A-271D-2F65-EEA55A2272F1}" dt="2025-11-06T18:11:58.286" v="35" actId="20577"/>
        <pc:sldMkLst>
          <pc:docMk/>
          <pc:sldMk cId="2163517123" sldId="263"/>
        </pc:sldMkLst>
        <pc:spChg chg="mod">
          <ac:chgData name="HEINRICH, Iduna (EAST LONDON NHS FOUNDATION TRUST)" userId="S::iduna.heinrich1@nhs.net::94f36ebc-7e12-44f2-87b9-701137f0d7a3" providerId="AD" clId="Web-{945B283C-415A-271D-2F65-EEA55A2272F1}" dt="2025-11-06T18:11:58.286" v="35" actId="20577"/>
          <ac:spMkLst>
            <pc:docMk/>
            <pc:sldMk cId="2163517123" sldId="26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7C354-FF79-45A5-BCE1-A88DAE7B3366}" type="datetimeFigureOut">
              <a:rPr lang="en-GB" smtClean="0"/>
              <a:t>11/11/2025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0EFA6-5735-4787-A79B-E43688928EFF}" type="slidenum">
              <a:rPr lang="en-GB" smtClean="0"/>
              <a:t>‹#›</a:t>
            </a:fld>
            <a:endParaRPr lang="en-GB"/>
          </a:p>
        </p:txBody>
      </p:sp>
    </p:spTree>
    <p:extLst>
      <p:ext uri="{BB962C8B-B14F-4D97-AF65-F5344CB8AC3E}">
        <p14:creationId xmlns:p14="http://schemas.microsoft.com/office/powerpoint/2010/main" val="2977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Constipation:</a:t>
            </a:r>
            <a:r>
              <a:rPr lang="en-GB" baseline="0" dirty="0"/>
              <a:t> </a:t>
            </a:r>
            <a:r>
              <a:rPr lang="en-GB" sz="1200" b="0" i="0" kern="1200" dirty="0">
                <a:solidFill>
                  <a:schemeClr val="tx1"/>
                </a:solidFill>
                <a:effectLst/>
                <a:latin typeface="+mn-lt"/>
                <a:ea typeface="+mn-ea"/>
                <a:cs typeface="+mn-cs"/>
              </a:rPr>
              <a:t>Constipation is defined as </a:t>
            </a:r>
            <a:r>
              <a:rPr lang="en-GB" dirty="0"/>
              <a:t>having infrequent bowel movements, difficulty passing stools, or a feeling of incomplete emptying</a:t>
            </a:r>
            <a:r>
              <a:rPr lang="en-GB" sz="1200" b="0" i="0" kern="1200" dirty="0">
                <a:solidFill>
                  <a:schemeClr val="tx1"/>
                </a:solidFill>
                <a:effectLst/>
                <a:latin typeface="+mn-lt"/>
                <a:ea typeface="+mn-ea"/>
                <a:cs typeface="+mn-cs"/>
              </a:rPr>
              <a:t>. This can mean having fewer than three bowel movements per week, passing stools that are hard, dry, or lumpy, straining during a bowel movement, or feeling like your bowels are not fully emptied. </a:t>
            </a:r>
          </a:p>
          <a:p>
            <a:r>
              <a:rPr lang="en-GB" sz="1200" b="0" i="0" kern="1200" dirty="0">
                <a:solidFill>
                  <a:schemeClr val="tx1"/>
                </a:solidFill>
                <a:effectLst/>
                <a:latin typeface="+mn-lt"/>
                <a:ea typeface="+mn-ea"/>
                <a:cs typeface="+mn-cs"/>
              </a:rPr>
              <a:t>Further information:</a:t>
            </a:r>
            <a:r>
              <a:rPr lang="en-GB" sz="1200" b="0" i="0" kern="1200" baseline="0" dirty="0">
                <a:solidFill>
                  <a:schemeClr val="tx1"/>
                </a:solidFill>
                <a:effectLst/>
                <a:latin typeface="+mn-lt"/>
                <a:ea typeface="+mn-ea"/>
                <a:cs typeface="+mn-cs"/>
              </a:rPr>
              <a:t> https://cks.nice.org.uk/topics/constipation/background-information/definition/ </a:t>
            </a:r>
            <a:endParaRPr lang="en-GB" dirty="0"/>
          </a:p>
        </p:txBody>
      </p:sp>
      <p:sp>
        <p:nvSpPr>
          <p:cNvPr id="4" name="Slide Number Placeholder 3"/>
          <p:cNvSpPr>
            <a:spLocks noGrp="1"/>
          </p:cNvSpPr>
          <p:nvPr>
            <p:ph type="sldNum" sz="quarter" idx="10"/>
          </p:nvPr>
        </p:nvSpPr>
        <p:spPr/>
        <p:txBody>
          <a:bodyPr/>
          <a:lstStyle/>
          <a:p>
            <a:fld id="{11A0EFA6-5735-4787-A79B-E43688928EFF}" type="slidenum">
              <a:rPr lang="en-GB" smtClean="0"/>
              <a:t>3</a:t>
            </a:fld>
            <a:endParaRPr lang="en-GB"/>
          </a:p>
        </p:txBody>
      </p:sp>
    </p:spTree>
    <p:extLst>
      <p:ext uri="{BB962C8B-B14F-4D97-AF65-F5344CB8AC3E}">
        <p14:creationId xmlns:p14="http://schemas.microsoft.com/office/powerpoint/2010/main" val="245774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11/11/2025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ljdQxkJtdvY?feature=oembed"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sussex.ics.nhs.uk/wp-content/uploads/sites/9/2025/06/ERUK-v2s-UPDATE-My-hydration-plan.pdf" TargetMode="External"/><Relationship Id="rId2" Type="http://schemas.openxmlformats.org/officeDocument/2006/relationships/hyperlink" Target="https://www.nhsinform.scot/campaigns/hydration/#:~:text=Signs%20of%20dehydration%20include:%20*%20Dark%20and,particularly%20with%20a%20fever%2C%20vomiting%2C%20or%20diarrhea" TargetMode="Externa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hyperlink" Target="https://www.bda.uk.com/static/ae2e9a5c-81b2-4507-81457ba68e72ffbf/BDAFluid-and-hydrationFINAL-0325-003.pdf"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www.nutritionnews.abbott/healthy-living/diet-wellness/Hydration-and-Mental-Health--How-Are-They-Related/" TargetMode="External"/><Relationship Id="rId7" Type="http://schemas.openxmlformats.org/officeDocument/2006/relationships/image" Target="../media/image27.png"/><Relationship Id="rId2" Type="http://schemas.openxmlformats.org/officeDocument/2006/relationships/hyperlink" Target="https://www.nutrition.org.uk/nutritional-information/hydration/" TargetMode="Externa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sussex.ics.nhs.uk/wp-content/uploads/sites/9/2025/03/My-hydration-pla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4vyZ7jKpAvs?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DXo5hmiFQmQ?feature=oembed" TargetMode="Externa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www.nhsinform.scot/campaigns/hydration/#:~:text=Signs%20of%20dehydration%20include:%20*%20Dark%20and,particularly%20with%20a%20fever%2C%20vomiting%2C%20or%20diarrhea" TargetMode="External"/><Relationship Id="rId2" Type="http://schemas.openxmlformats.org/officeDocument/2006/relationships/hyperlink" Target="https://www.nhs.uk/live-well/eat-well/food-guidelines-and-food-labels/the-eatwell-guide/"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60337"/>
            <a:ext cx="7766936" cy="1090947"/>
          </a:xfrm>
        </p:spPr>
        <p:txBody>
          <a:bodyPr/>
          <a:lstStyle/>
          <a:p>
            <a:r>
              <a:rPr lang="en-GB" dirty="0"/>
              <a:t>HYDRATION IN HEALTH</a:t>
            </a:r>
          </a:p>
        </p:txBody>
      </p:sp>
      <p:sp>
        <p:nvSpPr>
          <p:cNvPr id="4" name="AutoShape 2" descr="Poor hydration linked to early aging and chronic disease i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Poor hydration linked to early aging and chronic disease in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Poor hydration linked to early aging and chronic disease in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Poor hydration linked to early aging and chronic disease in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Poor hydration linked to early aging and chronic disease in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stretch>
            <a:fillRect/>
          </a:stretch>
        </p:blipFill>
        <p:spPr>
          <a:xfrm>
            <a:off x="3513943" y="1641809"/>
            <a:ext cx="8525209" cy="4965935"/>
          </a:xfrm>
          <a:prstGeom prst="rect">
            <a:avLst/>
          </a:prstGeom>
        </p:spPr>
      </p:pic>
      <p:pic>
        <p:nvPicPr>
          <p:cNvPr id="10" name="Online Media 9" title="Why staying hydrated is important in avoiding infections and preventing antibiotic resistance">
            <a:hlinkClick r:id="" action="ppaction://noaction"/>
            <a:extLst>
              <a:ext uri="{FF2B5EF4-FFF2-40B4-BE49-F238E27FC236}">
                <a16:creationId xmlns:a16="http://schemas.microsoft.com/office/drawing/2014/main" id="{C6506528-D5E5-E308-6223-C0F2604A27CB}"/>
              </a:ext>
            </a:extLst>
          </p:cNvPr>
          <p:cNvPicPr>
            <a:picLocks noRot="1" noChangeAspect="1"/>
          </p:cNvPicPr>
          <p:nvPr>
            <a:videoFile r:link="rId1"/>
          </p:nvPr>
        </p:nvPicPr>
        <p:blipFill>
          <a:blip r:embed="rId4"/>
          <a:stretch>
            <a:fillRect/>
          </a:stretch>
        </p:blipFill>
        <p:spPr>
          <a:xfrm>
            <a:off x="765175" y="1247775"/>
            <a:ext cx="3938588" cy="2266950"/>
          </a:xfrm>
          <a:prstGeom prst="rect">
            <a:avLst/>
          </a:prstGeom>
        </p:spPr>
      </p:pic>
    </p:spTree>
    <p:extLst>
      <p:ext uri="{BB962C8B-B14F-4D97-AF65-F5344CB8AC3E}">
        <p14:creationId xmlns:p14="http://schemas.microsoft.com/office/powerpoint/2010/main" val="303692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15314396"/>
              </p:ext>
            </p:extLst>
          </p:nvPr>
        </p:nvGraphicFramePr>
        <p:xfrm>
          <a:off x="671330" y="978059"/>
          <a:ext cx="10411428" cy="4545771"/>
        </p:xfrm>
        <a:graphic>
          <a:graphicData uri="http://schemas.openxmlformats.org/drawingml/2006/table">
            <a:tbl>
              <a:tblPr>
                <a:tableStyleId>{9DCAF9ED-07DC-4A11-8D7F-57B35C25682E}</a:tableStyleId>
              </a:tblPr>
              <a:tblGrid>
                <a:gridCol w="1603095">
                  <a:extLst>
                    <a:ext uri="{9D8B030D-6E8A-4147-A177-3AD203B41FA5}">
                      <a16:colId xmlns:a16="http://schemas.microsoft.com/office/drawing/2014/main" val="1932598390"/>
                    </a:ext>
                  </a:extLst>
                </a:gridCol>
                <a:gridCol w="3987479">
                  <a:extLst>
                    <a:ext uri="{9D8B030D-6E8A-4147-A177-3AD203B41FA5}">
                      <a16:colId xmlns:a16="http://schemas.microsoft.com/office/drawing/2014/main" val="1811819432"/>
                    </a:ext>
                  </a:extLst>
                </a:gridCol>
                <a:gridCol w="4820854">
                  <a:extLst>
                    <a:ext uri="{9D8B030D-6E8A-4147-A177-3AD203B41FA5}">
                      <a16:colId xmlns:a16="http://schemas.microsoft.com/office/drawing/2014/main" val="549359576"/>
                    </a:ext>
                  </a:extLst>
                </a:gridCol>
              </a:tblGrid>
              <a:tr h="195010">
                <a:tc>
                  <a:txBody>
                    <a:bodyPr/>
                    <a:lstStyle/>
                    <a:p>
                      <a:endParaRPr lang="en-GB" sz="1400" b="1" dirty="0">
                        <a:solidFill>
                          <a:schemeClr val="accent1"/>
                        </a:solidFill>
                      </a:endParaRPr>
                    </a:p>
                  </a:txBody>
                  <a:tcPr marL="42190" marR="42190" marT="21095" marB="21095"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r>
                        <a:rPr lang="en-GB" sz="1400" b="1" dirty="0">
                          <a:solidFill>
                            <a:schemeClr val="accent2"/>
                          </a:solidFill>
                        </a:rPr>
                        <a:t>Fluid Balance Chart</a:t>
                      </a:r>
                    </a:p>
                  </a:txBody>
                  <a:tcPr marL="42190" marR="42190" marT="21095" marB="21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r>
                        <a:rPr lang="en-GB" sz="1400" b="1" dirty="0">
                          <a:solidFill>
                            <a:schemeClr val="tx2">
                              <a:lumMod val="60000"/>
                              <a:lumOff val="40000"/>
                            </a:schemeClr>
                          </a:solidFill>
                        </a:rPr>
                        <a:t>Food and Fluid Chart</a:t>
                      </a:r>
                    </a:p>
                  </a:txBody>
                  <a:tcPr marL="42190" marR="42190" marT="21095" marB="21095" anchor="ct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797443868"/>
                  </a:ext>
                </a:extLst>
              </a:tr>
              <a:tr h="780040">
                <a:tc>
                  <a:txBody>
                    <a:bodyPr/>
                    <a:lstStyle/>
                    <a:p>
                      <a:r>
                        <a:rPr lang="en-GB" sz="1400" b="1" dirty="0">
                          <a:solidFill>
                            <a:schemeClr val="accent1"/>
                          </a:solidFill>
                        </a:rPr>
                        <a:t>Purpose</a:t>
                      </a:r>
                    </a:p>
                  </a:txBody>
                  <a:tcPr marL="42190" marR="42190" marT="21095" marB="21095"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r>
                        <a:rPr lang="en-GB" sz="1400" dirty="0"/>
                        <a:t>To monitor a patient’s fluid intake and output to </a:t>
                      </a:r>
                      <a:r>
                        <a:rPr lang="en-GB" sz="1400" b="1" dirty="0"/>
                        <a:t>assess hydration status and detect fluid imbalance</a:t>
                      </a:r>
                      <a:r>
                        <a:rPr lang="en-GB" sz="1400" dirty="0"/>
                        <a:t>.</a:t>
                      </a:r>
                    </a:p>
                  </a:txBody>
                  <a:tcPr marL="42190" marR="42190" marT="21095" marB="21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r>
                        <a:rPr lang="en-GB" sz="1400" dirty="0"/>
                        <a:t>To monitor both nutritional intake (food) and hydration (fluids) </a:t>
                      </a:r>
                      <a:r>
                        <a:rPr lang="en-GB" sz="1400" b="1" dirty="0"/>
                        <a:t>for overall nutritional assessment.</a:t>
                      </a:r>
                    </a:p>
                  </a:txBody>
                  <a:tcPr marL="42190" marR="42190" marT="21095" marB="21095" anchor="ct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32785671"/>
                  </a:ext>
                </a:extLst>
              </a:tr>
              <a:tr h="487525">
                <a:tc>
                  <a:txBody>
                    <a:bodyPr/>
                    <a:lstStyle/>
                    <a:p>
                      <a:r>
                        <a:rPr lang="en-GB" sz="1400" b="1" dirty="0">
                          <a:solidFill>
                            <a:schemeClr val="accent1"/>
                          </a:solidFill>
                        </a:rPr>
                        <a:t>Focus</a:t>
                      </a:r>
                    </a:p>
                  </a:txBody>
                  <a:tcPr marL="42190" marR="42190" marT="21095" marB="21095"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r>
                        <a:rPr lang="en-GB" sz="1400" b="1" dirty="0"/>
                        <a:t>Strictly on fluids </a:t>
                      </a:r>
                      <a:r>
                        <a:rPr lang="en-GB" sz="1400" dirty="0"/>
                        <a:t>only (oral, IV, urine output, vomit, etc.).</a:t>
                      </a:r>
                    </a:p>
                  </a:txBody>
                  <a:tcPr marL="42190" marR="42190" marT="21095" marB="21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r>
                        <a:rPr lang="en-GB" sz="1400" b="1" dirty="0"/>
                        <a:t>Includes food and drink,</a:t>
                      </a:r>
                      <a:r>
                        <a:rPr lang="en-GB" sz="1400" b="1" baseline="0" dirty="0"/>
                        <a:t> </a:t>
                      </a:r>
                      <a:r>
                        <a:rPr lang="en-GB" sz="1400" dirty="0"/>
                        <a:t>assessing both quantity and quality of intake.</a:t>
                      </a:r>
                    </a:p>
                  </a:txBody>
                  <a:tcPr marL="42190" marR="42190" marT="21095" marB="21095" anchor="ct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866771624"/>
                  </a:ext>
                </a:extLst>
              </a:tr>
              <a:tr h="633783">
                <a:tc>
                  <a:txBody>
                    <a:bodyPr/>
                    <a:lstStyle/>
                    <a:p>
                      <a:r>
                        <a:rPr lang="en-GB" sz="1400" b="1" dirty="0">
                          <a:solidFill>
                            <a:schemeClr val="accent1"/>
                          </a:solidFill>
                        </a:rPr>
                        <a:t>Measurements</a:t>
                      </a:r>
                    </a:p>
                  </a:txBody>
                  <a:tcPr marL="42190" marR="42190" marT="21095" marB="21095"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r>
                        <a:rPr lang="en-GB" sz="1400" dirty="0"/>
                        <a:t>Recorded in millilitres (mL) for all inputs and outputs.</a:t>
                      </a:r>
                    </a:p>
                  </a:txBody>
                  <a:tcPr marL="42190" marR="42190" marT="21095" marB="21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r>
                        <a:rPr lang="en-GB" sz="1400" dirty="0"/>
                        <a:t>Food may be recorded as percentages eaten or portion sizes, fluids in </a:t>
                      </a:r>
                      <a:r>
                        <a:rPr lang="en-GB" sz="1400" dirty="0" err="1"/>
                        <a:t>mL.</a:t>
                      </a:r>
                      <a:endParaRPr lang="en-GB" sz="1400" dirty="0"/>
                    </a:p>
                  </a:txBody>
                  <a:tcPr marL="42190" marR="42190" marT="21095" marB="21095" anchor="ct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979669072"/>
                  </a:ext>
                </a:extLst>
              </a:tr>
              <a:tr h="780040">
                <a:tc>
                  <a:txBody>
                    <a:bodyPr/>
                    <a:lstStyle/>
                    <a:p>
                      <a:r>
                        <a:rPr lang="en-GB" sz="1400" b="1" dirty="0">
                          <a:solidFill>
                            <a:schemeClr val="accent1"/>
                          </a:solidFill>
                        </a:rPr>
                        <a:t>Used For</a:t>
                      </a:r>
                    </a:p>
                  </a:txBody>
                  <a:tcPr marL="42190" marR="42190" marT="21095" marB="21095"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r>
                        <a:rPr lang="en-GB" sz="1400" dirty="0"/>
                        <a:t>Patients at risk of dehydration, fluid overload, renal or cardiac issues.</a:t>
                      </a:r>
                    </a:p>
                  </a:txBody>
                  <a:tcPr marL="42190" marR="42190" marT="21095" marB="21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r>
                        <a:rPr lang="en-GB" sz="1400" dirty="0"/>
                        <a:t>Patients requiring nutritional monitoring, e.g. poor appetite, eating disorders, or underweight.</a:t>
                      </a:r>
                    </a:p>
                  </a:txBody>
                  <a:tcPr marL="42190" marR="42190" marT="21095" marB="21095" anchor="ct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638028809"/>
                  </a:ext>
                </a:extLst>
              </a:tr>
              <a:tr h="487525">
                <a:tc>
                  <a:txBody>
                    <a:bodyPr/>
                    <a:lstStyle/>
                    <a:p>
                      <a:r>
                        <a:rPr lang="en-GB" sz="1400" b="1" dirty="0">
                          <a:solidFill>
                            <a:schemeClr val="accent1"/>
                          </a:solidFill>
                        </a:rPr>
                        <a:t>Frequency </a:t>
                      </a:r>
                    </a:p>
                    <a:p>
                      <a:r>
                        <a:rPr lang="en-GB" sz="1400" b="1" dirty="0">
                          <a:solidFill>
                            <a:schemeClr val="accent1"/>
                          </a:solidFill>
                        </a:rPr>
                        <a:t>of Recording</a:t>
                      </a:r>
                    </a:p>
                  </a:txBody>
                  <a:tcPr marL="42190" marR="42190" marT="21095" marB="21095"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r>
                        <a:rPr lang="en-GB" sz="1400" b="1" dirty="0"/>
                        <a:t>Hourly or every shift</a:t>
                      </a:r>
                      <a:r>
                        <a:rPr lang="en-GB" sz="1400" b="0" dirty="0"/>
                        <a:t>.</a:t>
                      </a:r>
                    </a:p>
                    <a:p>
                      <a:r>
                        <a:rPr lang="en-GB" sz="1400" b="0" dirty="0"/>
                        <a:t>T</a:t>
                      </a:r>
                      <a:r>
                        <a:rPr lang="en-GB" sz="1400" b="1" dirty="0"/>
                        <a:t>otalled every 24 hours.</a:t>
                      </a:r>
                    </a:p>
                  </a:txBody>
                  <a:tcPr marL="42190" marR="42190" marT="21095" marB="21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r>
                        <a:rPr lang="en-GB" sz="1400" dirty="0"/>
                        <a:t>At every meal and snack time, throughout the day. Totalled at the end of the day.</a:t>
                      </a:r>
                    </a:p>
                  </a:txBody>
                  <a:tcPr marL="42190" marR="42190" marT="21095" marB="21095" anchor="ct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3666569036"/>
                  </a:ext>
                </a:extLst>
              </a:tr>
              <a:tr h="633783">
                <a:tc>
                  <a:txBody>
                    <a:bodyPr/>
                    <a:lstStyle/>
                    <a:p>
                      <a:r>
                        <a:rPr lang="en-GB" sz="1400" b="1" dirty="0">
                          <a:solidFill>
                            <a:schemeClr val="accent1"/>
                          </a:solidFill>
                        </a:rPr>
                        <a:t>Who Completes It</a:t>
                      </a:r>
                    </a:p>
                  </a:txBody>
                  <a:tcPr marL="42190" marR="42190" marT="21095" marB="21095"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r>
                        <a:rPr lang="en-GB" sz="1400" dirty="0"/>
                        <a:t>Usually nursing staff, sometimes with input from medical team.</a:t>
                      </a:r>
                    </a:p>
                  </a:txBody>
                  <a:tcPr marL="42190" marR="42190" marT="21095" marB="21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r>
                        <a:rPr lang="en-GB" sz="1400" dirty="0"/>
                        <a:t>Nursing staff, support workers, or dietitians may complete collaboratively.</a:t>
                      </a:r>
                    </a:p>
                  </a:txBody>
                  <a:tcPr marL="42190" marR="42190" marT="21095" marB="21095" anchor="ct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170981475"/>
                  </a:ext>
                </a:extLst>
              </a:tr>
              <a:tr h="487525">
                <a:tc>
                  <a:txBody>
                    <a:bodyPr/>
                    <a:lstStyle/>
                    <a:p>
                      <a:r>
                        <a:rPr lang="en-GB" sz="1400" b="1" dirty="0">
                          <a:solidFill>
                            <a:schemeClr val="accent1"/>
                          </a:solidFill>
                        </a:rPr>
                        <a:t>Outcome/Use</a:t>
                      </a:r>
                    </a:p>
                  </a:txBody>
                  <a:tcPr marL="42190" marR="42190" marT="21095" marB="21095"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r>
                        <a:rPr lang="en-GB" sz="1400" dirty="0"/>
                        <a:t>Helps </a:t>
                      </a:r>
                      <a:r>
                        <a:rPr lang="en-GB" sz="1400" b="1" dirty="0"/>
                        <a:t>guide clinical decisions </a:t>
                      </a:r>
                      <a:r>
                        <a:rPr lang="en-GB" sz="1400" dirty="0"/>
                        <a:t>on IV fluids, diuretics, etc.</a:t>
                      </a:r>
                    </a:p>
                  </a:txBody>
                  <a:tcPr marL="42190" marR="42190" marT="21095" marB="21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r>
                        <a:rPr lang="en-GB" sz="1400" dirty="0"/>
                        <a:t>Helps </a:t>
                      </a:r>
                      <a:r>
                        <a:rPr lang="en-GB" sz="1400" b="1" dirty="0"/>
                        <a:t>guide dietary plans</a:t>
                      </a:r>
                      <a:r>
                        <a:rPr lang="en-GB" sz="1400" dirty="0"/>
                        <a:t> and nutritional interventions.</a:t>
                      </a:r>
                    </a:p>
                  </a:txBody>
                  <a:tcPr marL="42190" marR="42190" marT="21095" marB="21095" anchor="ct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3310626942"/>
                  </a:ext>
                </a:extLst>
              </a:tr>
            </a:tbl>
          </a:graphicData>
        </a:graphic>
      </p:graphicFrame>
      <p:sp>
        <p:nvSpPr>
          <p:cNvPr id="3" name="Rectangle 2"/>
          <p:cNvSpPr/>
          <p:nvPr/>
        </p:nvSpPr>
        <p:spPr>
          <a:xfrm>
            <a:off x="671332" y="275825"/>
            <a:ext cx="6096000" cy="646331"/>
          </a:xfrm>
          <a:prstGeom prst="rect">
            <a:avLst/>
          </a:prstGeom>
        </p:spPr>
        <p:txBody>
          <a:bodyPr>
            <a:spAutoFit/>
          </a:bodyPr>
          <a:lstStyle/>
          <a:p>
            <a:r>
              <a:rPr lang="en-GB" sz="3600" b="1" dirty="0">
                <a:solidFill>
                  <a:schemeClr val="accent1"/>
                </a:solidFill>
              </a:rPr>
              <a:t>Fluid balance chart</a:t>
            </a:r>
            <a:endParaRPr lang="en-GB" sz="3600" dirty="0"/>
          </a:p>
        </p:txBody>
      </p:sp>
    </p:spTree>
    <p:extLst>
      <p:ext uri="{BB962C8B-B14F-4D97-AF65-F5344CB8AC3E}">
        <p14:creationId xmlns:p14="http://schemas.microsoft.com/office/powerpoint/2010/main" val="254540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4167"/>
          </a:xfrm>
        </p:spPr>
        <p:txBody>
          <a:bodyPr>
            <a:normAutofit fontScale="90000"/>
          </a:bodyPr>
          <a:lstStyle/>
          <a:p>
            <a:r>
              <a:rPr lang="en-GB" dirty="0"/>
              <a:t>Resources</a:t>
            </a:r>
          </a:p>
        </p:txBody>
      </p:sp>
      <p:sp>
        <p:nvSpPr>
          <p:cNvPr id="3" name="TextBox 2"/>
          <p:cNvSpPr txBox="1"/>
          <p:nvPr/>
        </p:nvSpPr>
        <p:spPr>
          <a:xfrm>
            <a:off x="1996632" y="1168245"/>
            <a:ext cx="5237545" cy="1477328"/>
          </a:xfrm>
          <a:prstGeom prst="rect">
            <a:avLst/>
          </a:prstGeom>
          <a:noFill/>
        </p:spPr>
        <p:txBody>
          <a:bodyPr wrap="square" rtlCol="0">
            <a:spAutoFit/>
          </a:bodyPr>
          <a:lstStyle/>
          <a:p>
            <a:r>
              <a:rPr lang="en-GB" dirty="0"/>
              <a:t>NHS Inform Hydration chart: </a:t>
            </a:r>
            <a:r>
              <a:rPr lang="en-GB" dirty="0">
                <a:hlinkClick r:id="rId2"/>
              </a:rPr>
              <a:t>https://www.nhsinform.scot/campaigns/hydration/#:~:text=Signs%20of%20dehydration%20include:%20*%20Dark%20and,particularly%20with%20a%20fever%2C%20vomiting%2C%20or%20diarrhea</a:t>
            </a:r>
            <a:r>
              <a:rPr lang="en-GB" dirty="0"/>
              <a:t>  </a:t>
            </a:r>
          </a:p>
        </p:txBody>
      </p:sp>
      <p:pic>
        <p:nvPicPr>
          <p:cNvPr id="4" name="Picture 3"/>
          <p:cNvPicPr>
            <a:picLocks noChangeAspect="1"/>
          </p:cNvPicPr>
          <p:nvPr/>
        </p:nvPicPr>
        <p:blipFill>
          <a:blip r:embed="rId3"/>
          <a:stretch>
            <a:fillRect/>
          </a:stretch>
        </p:blipFill>
        <p:spPr>
          <a:xfrm>
            <a:off x="746566" y="1168245"/>
            <a:ext cx="1111165" cy="1444992"/>
          </a:xfrm>
          <a:prstGeom prst="rect">
            <a:avLst/>
          </a:prstGeom>
        </p:spPr>
      </p:pic>
      <p:pic>
        <p:nvPicPr>
          <p:cNvPr id="5" name="Picture 4"/>
          <p:cNvPicPr>
            <a:picLocks noChangeAspect="1"/>
          </p:cNvPicPr>
          <p:nvPr/>
        </p:nvPicPr>
        <p:blipFill>
          <a:blip r:embed="rId4"/>
          <a:stretch>
            <a:fillRect/>
          </a:stretch>
        </p:blipFill>
        <p:spPr>
          <a:xfrm>
            <a:off x="784526" y="2881295"/>
            <a:ext cx="1073205" cy="1454225"/>
          </a:xfrm>
          <a:prstGeom prst="rect">
            <a:avLst/>
          </a:prstGeom>
        </p:spPr>
      </p:pic>
      <p:sp>
        <p:nvSpPr>
          <p:cNvPr id="6" name="TextBox 5"/>
          <p:cNvSpPr txBox="1"/>
          <p:nvPr/>
        </p:nvSpPr>
        <p:spPr>
          <a:xfrm>
            <a:off x="2100805" y="2835797"/>
            <a:ext cx="5081286" cy="1200329"/>
          </a:xfrm>
          <a:prstGeom prst="rect">
            <a:avLst/>
          </a:prstGeom>
          <a:noFill/>
        </p:spPr>
        <p:txBody>
          <a:bodyPr wrap="square" rtlCol="0">
            <a:spAutoFit/>
          </a:bodyPr>
          <a:lstStyle/>
          <a:p>
            <a:r>
              <a:rPr lang="en-GB" dirty="0"/>
              <a:t>British Dietetic Association Fluid and hydration: </a:t>
            </a:r>
            <a:r>
              <a:rPr lang="en-GB" dirty="0">
                <a:hlinkClick r:id="rId5"/>
              </a:rPr>
              <a:t>https://www.bda.uk.com/static/ae2e9a5c-81b2-4507-81457ba68e72ffbf/BDAFluid-and-hydrationFINAL-0325-003.pdf</a:t>
            </a:r>
            <a:r>
              <a:rPr lang="en-GB" dirty="0"/>
              <a:t> </a:t>
            </a:r>
          </a:p>
        </p:txBody>
      </p:sp>
      <p:pic>
        <p:nvPicPr>
          <p:cNvPr id="7" name="Picture 6"/>
          <p:cNvPicPr>
            <a:picLocks noChangeAspect="1"/>
          </p:cNvPicPr>
          <p:nvPr/>
        </p:nvPicPr>
        <p:blipFill>
          <a:blip r:embed="rId6"/>
          <a:stretch>
            <a:fillRect/>
          </a:stretch>
        </p:blipFill>
        <p:spPr>
          <a:xfrm>
            <a:off x="765475" y="4603578"/>
            <a:ext cx="1092256" cy="1524078"/>
          </a:xfrm>
          <a:prstGeom prst="rect">
            <a:avLst/>
          </a:prstGeom>
        </p:spPr>
      </p:pic>
      <p:sp>
        <p:nvSpPr>
          <p:cNvPr id="8" name="TextBox 7"/>
          <p:cNvSpPr txBox="1"/>
          <p:nvPr/>
        </p:nvSpPr>
        <p:spPr>
          <a:xfrm>
            <a:off x="2262851" y="4603578"/>
            <a:ext cx="5399590" cy="1477328"/>
          </a:xfrm>
          <a:prstGeom prst="rect">
            <a:avLst/>
          </a:prstGeom>
          <a:noFill/>
        </p:spPr>
        <p:txBody>
          <a:bodyPr wrap="square" rtlCol="0">
            <a:spAutoFit/>
          </a:bodyPr>
          <a:lstStyle/>
          <a:p>
            <a:r>
              <a:rPr lang="en-GB" dirty="0"/>
              <a:t>NHS Hydrate to Feel Great Easy Read Information about drinking more: </a:t>
            </a:r>
            <a:r>
              <a:rPr lang="en-GB" dirty="0">
                <a:hlinkClick r:id="rId7"/>
              </a:rPr>
              <a:t>https://www.sussex.ics.nhs.uk/wp-content/uploads/sites/9/2025/06/ERUK-v2s-UPDATE-My-hydration-plan.pdf</a:t>
            </a:r>
            <a:r>
              <a:rPr lang="en-GB" dirty="0"/>
              <a:t> </a:t>
            </a:r>
          </a:p>
        </p:txBody>
      </p:sp>
    </p:spTree>
    <p:extLst>
      <p:ext uri="{BB962C8B-B14F-4D97-AF65-F5344CB8AC3E}">
        <p14:creationId xmlns:p14="http://schemas.microsoft.com/office/powerpoint/2010/main" val="391815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4167"/>
          </a:xfrm>
        </p:spPr>
        <p:txBody>
          <a:bodyPr>
            <a:normAutofit fontScale="90000"/>
          </a:bodyPr>
          <a:lstStyle/>
          <a:p>
            <a:r>
              <a:rPr lang="en-GB" dirty="0"/>
              <a:t>Resources</a:t>
            </a:r>
          </a:p>
        </p:txBody>
      </p:sp>
      <p:sp>
        <p:nvSpPr>
          <p:cNvPr id="3" name="TextBox 2"/>
          <p:cNvSpPr txBox="1"/>
          <p:nvPr/>
        </p:nvSpPr>
        <p:spPr>
          <a:xfrm>
            <a:off x="1996632" y="1168245"/>
            <a:ext cx="5237545" cy="923330"/>
          </a:xfrm>
          <a:prstGeom prst="rect">
            <a:avLst/>
          </a:prstGeom>
          <a:noFill/>
        </p:spPr>
        <p:txBody>
          <a:bodyPr wrap="square" rtlCol="0">
            <a:spAutoFit/>
          </a:bodyPr>
          <a:lstStyle/>
          <a:p>
            <a:r>
              <a:rPr lang="en-GB" dirty="0"/>
              <a:t>British Nutrition Foundation - Hydration: </a:t>
            </a:r>
            <a:r>
              <a:rPr lang="en-GB" dirty="0">
                <a:hlinkClick r:id="rId2"/>
              </a:rPr>
              <a:t>https://www.nutrition.org.uk/nutritional-information/hydration/</a:t>
            </a:r>
            <a:r>
              <a:rPr lang="en-GB" dirty="0"/>
              <a:t> </a:t>
            </a:r>
          </a:p>
        </p:txBody>
      </p:sp>
      <p:sp>
        <p:nvSpPr>
          <p:cNvPr id="6" name="TextBox 5"/>
          <p:cNvSpPr txBox="1"/>
          <p:nvPr/>
        </p:nvSpPr>
        <p:spPr>
          <a:xfrm>
            <a:off x="2074761" y="2303508"/>
            <a:ext cx="5081286" cy="1200329"/>
          </a:xfrm>
          <a:prstGeom prst="rect">
            <a:avLst/>
          </a:prstGeom>
          <a:noFill/>
        </p:spPr>
        <p:txBody>
          <a:bodyPr wrap="square" rtlCol="0">
            <a:spAutoFit/>
          </a:bodyPr>
          <a:lstStyle/>
          <a:p>
            <a:r>
              <a:rPr lang="en-GB" dirty="0"/>
              <a:t>Abbott Hydration and Mental Health: </a:t>
            </a:r>
            <a:r>
              <a:rPr lang="en-GB" dirty="0">
                <a:hlinkClick r:id="rId3"/>
              </a:rPr>
              <a:t>https://www.nutritionnews.abbott/healthy-living/diet-wellness/Hydration-and-Mental-Health--How-Are-They-Related/</a:t>
            </a:r>
            <a:r>
              <a:rPr lang="en-GB" dirty="0"/>
              <a:t> </a:t>
            </a:r>
          </a:p>
        </p:txBody>
      </p:sp>
      <p:sp>
        <p:nvSpPr>
          <p:cNvPr id="8" name="TextBox 7"/>
          <p:cNvSpPr txBox="1"/>
          <p:nvPr/>
        </p:nvSpPr>
        <p:spPr>
          <a:xfrm>
            <a:off x="2176041" y="3711674"/>
            <a:ext cx="5399590" cy="1200329"/>
          </a:xfrm>
          <a:prstGeom prst="rect">
            <a:avLst/>
          </a:prstGeom>
          <a:noFill/>
        </p:spPr>
        <p:txBody>
          <a:bodyPr wrap="square" rtlCol="0">
            <a:spAutoFit/>
          </a:bodyPr>
          <a:lstStyle/>
          <a:p>
            <a:r>
              <a:rPr lang="en-GB" dirty="0"/>
              <a:t>NHS My Hydration plan and drinks diary: </a:t>
            </a:r>
            <a:r>
              <a:rPr lang="en-GB" dirty="0">
                <a:hlinkClick r:id="rId4"/>
              </a:rPr>
              <a:t>https://www.sussex.ics.nhs.uk/wp-content/uploads/sites/9/2025/03/My-hydration-plan.pdf</a:t>
            </a:r>
            <a:r>
              <a:rPr lang="en-GB" dirty="0"/>
              <a:t> </a:t>
            </a:r>
          </a:p>
        </p:txBody>
      </p:sp>
      <p:pic>
        <p:nvPicPr>
          <p:cNvPr id="9" name="Picture 8"/>
          <p:cNvPicPr>
            <a:picLocks noChangeAspect="1"/>
          </p:cNvPicPr>
          <p:nvPr/>
        </p:nvPicPr>
        <p:blipFill>
          <a:blip r:embed="rId5"/>
          <a:stretch>
            <a:fillRect/>
          </a:stretch>
        </p:blipFill>
        <p:spPr>
          <a:xfrm>
            <a:off x="549195" y="1365910"/>
            <a:ext cx="1446801" cy="527999"/>
          </a:xfrm>
          <a:prstGeom prst="rect">
            <a:avLst/>
          </a:prstGeom>
        </p:spPr>
      </p:pic>
      <p:pic>
        <p:nvPicPr>
          <p:cNvPr id="10" name="Picture 9"/>
          <p:cNvPicPr>
            <a:picLocks noChangeAspect="1"/>
          </p:cNvPicPr>
          <p:nvPr/>
        </p:nvPicPr>
        <p:blipFill>
          <a:blip r:embed="rId6"/>
          <a:stretch>
            <a:fillRect/>
          </a:stretch>
        </p:blipFill>
        <p:spPr>
          <a:xfrm>
            <a:off x="549196" y="2447573"/>
            <a:ext cx="1446801" cy="710437"/>
          </a:xfrm>
          <a:prstGeom prst="rect">
            <a:avLst/>
          </a:prstGeom>
        </p:spPr>
      </p:pic>
      <p:pic>
        <p:nvPicPr>
          <p:cNvPr id="11" name="Picture 10"/>
          <p:cNvPicPr>
            <a:picLocks noChangeAspect="1"/>
          </p:cNvPicPr>
          <p:nvPr/>
        </p:nvPicPr>
        <p:blipFill>
          <a:blip r:embed="rId7"/>
          <a:stretch>
            <a:fillRect/>
          </a:stretch>
        </p:blipFill>
        <p:spPr>
          <a:xfrm>
            <a:off x="630085" y="3711674"/>
            <a:ext cx="1175725" cy="1791581"/>
          </a:xfrm>
          <a:prstGeom prst="rect">
            <a:avLst/>
          </a:prstGeom>
        </p:spPr>
      </p:pic>
    </p:spTree>
    <p:extLst>
      <p:ext uri="{BB962C8B-B14F-4D97-AF65-F5344CB8AC3E}">
        <p14:creationId xmlns:p14="http://schemas.microsoft.com/office/powerpoint/2010/main" val="18038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FLUID – Function</a:t>
            </a:r>
          </a:p>
        </p:txBody>
      </p:sp>
      <p:sp>
        <p:nvSpPr>
          <p:cNvPr id="3" name="Content Placeholder 2"/>
          <p:cNvSpPr>
            <a:spLocks noGrp="1"/>
          </p:cNvSpPr>
          <p:nvPr>
            <p:ph idx="1"/>
          </p:nvPr>
        </p:nvSpPr>
        <p:spPr>
          <a:xfrm>
            <a:off x="677334" y="1493839"/>
            <a:ext cx="8596668" cy="3880773"/>
          </a:xfrm>
        </p:spPr>
        <p:txBody>
          <a:bodyPr/>
          <a:lstStyle/>
          <a:p>
            <a:r>
              <a:rPr lang="en-GB" dirty="0"/>
              <a:t>Body temperature regulation</a:t>
            </a:r>
          </a:p>
          <a:p>
            <a:r>
              <a:rPr lang="en-GB" dirty="0"/>
              <a:t>Transports nutrients via blood  </a:t>
            </a:r>
          </a:p>
          <a:p>
            <a:r>
              <a:rPr lang="en-GB" dirty="0"/>
              <a:t>Breaks down food for absorption</a:t>
            </a:r>
          </a:p>
          <a:p>
            <a:r>
              <a:rPr lang="en-GB" dirty="0"/>
              <a:t>Lubricates and cushions joints </a:t>
            </a:r>
          </a:p>
          <a:p>
            <a:r>
              <a:rPr lang="en-GB" dirty="0"/>
              <a:t>Aids digestion and prevent constipation and UTI’s</a:t>
            </a:r>
          </a:p>
          <a:p>
            <a:r>
              <a:rPr lang="en-GB" dirty="0"/>
              <a:t>Helps the kidneys and bowel to remove waste and toxins</a:t>
            </a:r>
          </a:p>
          <a:p>
            <a:r>
              <a:rPr lang="en-GB" dirty="0"/>
              <a:t>Enables medication to be absorbed</a:t>
            </a:r>
          </a:p>
          <a:p>
            <a:r>
              <a:rPr lang="en-GB" dirty="0"/>
              <a:t>Prevents dehydration</a:t>
            </a:r>
          </a:p>
          <a:p>
            <a:endParaRPr lang="en-GB" dirty="0"/>
          </a:p>
          <a:p>
            <a:endParaRPr lang="en-GB" dirty="0"/>
          </a:p>
        </p:txBody>
      </p:sp>
    </p:spTree>
    <p:extLst>
      <p:ext uri="{BB962C8B-B14F-4D97-AF65-F5344CB8AC3E}">
        <p14:creationId xmlns:p14="http://schemas.microsoft.com/office/powerpoint/2010/main" val="307617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7967582" y="3396409"/>
            <a:ext cx="1866900" cy="1409700"/>
          </a:xfrm>
          <a:prstGeom prst="rect">
            <a:avLst/>
          </a:prstGeom>
        </p:spPr>
      </p:pic>
      <p:sp>
        <p:nvSpPr>
          <p:cNvPr id="2" name="Title 1"/>
          <p:cNvSpPr>
            <a:spLocks noGrp="1"/>
          </p:cNvSpPr>
          <p:nvPr>
            <p:ph type="title"/>
          </p:nvPr>
        </p:nvSpPr>
        <p:spPr>
          <a:xfrm>
            <a:off x="677334" y="609600"/>
            <a:ext cx="4919025" cy="1320800"/>
          </a:xfrm>
        </p:spPr>
        <p:txBody>
          <a:bodyPr/>
          <a:lstStyle/>
          <a:p>
            <a:r>
              <a:rPr lang="en-GB" dirty="0"/>
              <a:t>Signs and Symptoms </a:t>
            </a:r>
            <a:br>
              <a:rPr lang="en-GB" dirty="0"/>
            </a:br>
            <a:r>
              <a:rPr lang="en-GB" dirty="0"/>
              <a:t>of low fluid levels</a:t>
            </a:r>
          </a:p>
        </p:txBody>
      </p:sp>
      <p:sp>
        <p:nvSpPr>
          <p:cNvPr id="3" name="Content Placeholder 2"/>
          <p:cNvSpPr>
            <a:spLocks noGrp="1"/>
          </p:cNvSpPr>
          <p:nvPr>
            <p:ph idx="1"/>
          </p:nvPr>
        </p:nvSpPr>
        <p:spPr>
          <a:xfrm>
            <a:off x="677334" y="1931989"/>
            <a:ext cx="8596668" cy="4233198"/>
          </a:xfrm>
        </p:spPr>
        <p:txBody>
          <a:bodyPr vert="horz" lIns="91440" tIns="45720" rIns="91440" bIns="45720" rtlCol="0" anchor="t">
            <a:normAutofit lnSpcReduction="10000"/>
          </a:bodyPr>
          <a:lstStyle/>
          <a:p>
            <a:r>
              <a:rPr lang="en-GB" dirty="0"/>
              <a:t>Feeling thirsty</a:t>
            </a:r>
          </a:p>
          <a:p>
            <a:r>
              <a:rPr lang="en-GB" dirty="0"/>
              <a:t>Headaches, dizziness and muscle cramps</a:t>
            </a:r>
          </a:p>
          <a:p>
            <a:r>
              <a:rPr lang="en-GB" dirty="0"/>
              <a:t>Rapid heart rate </a:t>
            </a:r>
            <a:r>
              <a:rPr lang="en-GB" sz="1600" dirty="0"/>
              <a:t>(More than 100 beats/minute)</a:t>
            </a:r>
          </a:p>
          <a:p>
            <a:r>
              <a:rPr lang="en-GB" dirty="0"/>
              <a:t>Poor concentration</a:t>
            </a:r>
          </a:p>
          <a:p>
            <a:r>
              <a:rPr lang="en-GB" dirty="0"/>
              <a:t>Lethargy, feeling tired or irritable</a:t>
            </a:r>
          </a:p>
          <a:p>
            <a:r>
              <a:rPr lang="en-GB" dirty="0"/>
              <a:t>Constipation – </a:t>
            </a:r>
            <a:r>
              <a:rPr lang="en-GB" sz="1600" dirty="0"/>
              <a:t>See slide notes for definition of constipation (NICE 2025)</a:t>
            </a:r>
          </a:p>
          <a:p>
            <a:r>
              <a:rPr lang="en-GB" dirty="0"/>
              <a:t>Kidney stones and urinary tract infections (UTIs)</a:t>
            </a:r>
          </a:p>
          <a:p>
            <a:r>
              <a:rPr lang="en-GB" dirty="0"/>
              <a:t>Dry skin, dry and sticky mouth, lips, tongue and sunken eyes</a:t>
            </a:r>
          </a:p>
          <a:p>
            <a:r>
              <a:rPr lang="en-GB" dirty="0"/>
              <a:t>Peeing less often than usual</a:t>
            </a:r>
          </a:p>
          <a:p>
            <a:r>
              <a:rPr lang="en-GB" dirty="0"/>
              <a:t>Dark yellow, strong smelling urine</a:t>
            </a:r>
          </a:p>
          <a:p>
            <a:pPr marL="0" indent="0">
              <a:buNone/>
            </a:pPr>
            <a:r>
              <a:rPr lang="en-GB" dirty="0">
                <a:ea typeface="+mn-lt"/>
                <a:cs typeface="+mn-lt"/>
              </a:rPr>
              <a:t>Even mild dehydration can worsen irritability and reduce cognitive control.</a:t>
            </a:r>
            <a:endParaRPr lang="en-GB" dirty="0"/>
          </a:p>
          <a:p>
            <a:endParaRPr lang="en-GB" dirty="0"/>
          </a:p>
        </p:txBody>
      </p:sp>
      <p:pic>
        <p:nvPicPr>
          <p:cNvPr id="4" name="Picture 3"/>
          <p:cNvPicPr>
            <a:picLocks noChangeAspect="1"/>
          </p:cNvPicPr>
          <p:nvPr/>
        </p:nvPicPr>
        <p:blipFill>
          <a:blip r:embed="rId5"/>
          <a:stretch>
            <a:fillRect/>
          </a:stretch>
        </p:blipFill>
        <p:spPr>
          <a:xfrm>
            <a:off x="10239794" y="2941637"/>
            <a:ext cx="1121320" cy="1387216"/>
          </a:xfrm>
          <a:prstGeom prst="rect">
            <a:avLst/>
          </a:prstGeom>
        </p:spPr>
      </p:pic>
      <p:pic>
        <p:nvPicPr>
          <p:cNvPr id="5" name="Picture 4"/>
          <p:cNvPicPr>
            <a:picLocks noChangeAspect="1"/>
          </p:cNvPicPr>
          <p:nvPr/>
        </p:nvPicPr>
        <p:blipFill>
          <a:blip r:embed="rId6"/>
          <a:stretch>
            <a:fillRect/>
          </a:stretch>
        </p:blipFill>
        <p:spPr>
          <a:xfrm>
            <a:off x="7200039" y="5201111"/>
            <a:ext cx="1533525" cy="1409700"/>
          </a:xfrm>
          <a:prstGeom prst="rect">
            <a:avLst/>
          </a:prstGeom>
        </p:spPr>
      </p:pic>
      <p:pic>
        <p:nvPicPr>
          <p:cNvPr id="7" name="Picture 6"/>
          <p:cNvPicPr>
            <a:picLocks noChangeAspect="1"/>
          </p:cNvPicPr>
          <p:nvPr/>
        </p:nvPicPr>
        <p:blipFill>
          <a:blip r:embed="rId7"/>
          <a:stretch>
            <a:fillRect/>
          </a:stretch>
        </p:blipFill>
        <p:spPr>
          <a:xfrm>
            <a:off x="9760017" y="4716780"/>
            <a:ext cx="2079057" cy="2095500"/>
          </a:xfrm>
          <a:prstGeom prst="rect">
            <a:avLst/>
          </a:prstGeom>
        </p:spPr>
      </p:pic>
      <p:pic>
        <p:nvPicPr>
          <p:cNvPr id="8" name="Online Media 7" title="How to prevent dehydration | NHS">
            <a:hlinkClick r:id="" action="ppaction://noaction"/>
            <a:extLst>
              <a:ext uri="{FF2B5EF4-FFF2-40B4-BE49-F238E27FC236}">
                <a16:creationId xmlns:a16="http://schemas.microsoft.com/office/drawing/2014/main" id="{5672671C-480F-E386-52DA-3159846341AE}"/>
              </a:ext>
            </a:extLst>
          </p:cNvPr>
          <p:cNvPicPr>
            <a:picLocks noRot="1" noChangeAspect="1"/>
          </p:cNvPicPr>
          <p:nvPr>
            <a:videoFile r:link="rId1"/>
          </p:nvPr>
        </p:nvPicPr>
        <p:blipFill>
          <a:blip r:embed="rId8"/>
          <a:stretch>
            <a:fillRect/>
          </a:stretch>
        </p:blipFill>
        <p:spPr>
          <a:xfrm>
            <a:off x="6268350" y="310486"/>
            <a:ext cx="4376738" cy="2472520"/>
          </a:xfrm>
          <a:prstGeom prst="rect">
            <a:avLst/>
          </a:prstGeom>
        </p:spPr>
      </p:pic>
    </p:spTree>
    <p:extLst>
      <p:ext uri="{BB962C8B-B14F-4D97-AF65-F5344CB8AC3E}">
        <p14:creationId xmlns:p14="http://schemas.microsoft.com/office/powerpoint/2010/main" val="407223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4" y="296820"/>
            <a:ext cx="8596668" cy="1320800"/>
          </a:xfrm>
        </p:spPr>
        <p:txBody>
          <a:bodyPr/>
          <a:lstStyle/>
          <a:p>
            <a:r>
              <a:rPr lang="en-GB" dirty="0"/>
              <a:t>Risk</a:t>
            </a:r>
          </a:p>
        </p:txBody>
      </p:sp>
      <p:sp>
        <p:nvSpPr>
          <p:cNvPr id="3" name="Content Placeholder 2"/>
          <p:cNvSpPr>
            <a:spLocks noGrp="1"/>
          </p:cNvSpPr>
          <p:nvPr>
            <p:ph idx="1"/>
          </p:nvPr>
        </p:nvSpPr>
        <p:spPr>
          <a:xfrm>
            <a:off x="608796" y="752504"/>
            <a:ext cx="7258652" cy="5379135"/>
          </a:xfrm>
        </p:spPr>
        <p:txBody>
          <a:bodyPr vert="horz" lIns="91440" tIns="45720" rIns="91440" bIns="45720" rtlCol="0" anchor="t">
            <a:normAutofit fontScale="70000" lnSpcReduction="20000"/>
          </a:bodyPr>
          <a:lstStyle/>
          <a:p>
            <a:pPr marL="0" indent="0">
              <a:buNone/>
            </a:pPr>
            <a:r>
              <a:rPr lang="en-GB" sz="1400" b="1" u="sng" dirty="0">
                <a:solidFill>
                  <a:schemeClr val="accent1"/>
                </a:solidFill>
              </a:rPr>
              <a:t>Service user groups at risk</a:t>
            </a:r>
            <a:endParaRPr lang="en-GB" sz="1400" b="1" u="sng">
              <a:solidFill>
                <a:schemeClr val="accent1"/>
              </a:solidFill>
            </a:endParaRPr>
          </a:p>
          <a:p>
            <a:r>
              <a:rPr lang="en-GB" sz="1400" dirty="0"/>
              <a:t>Babies and children</a:t>
            </a:r>
            <a:endParaRPr lang="en-GB" sz="1400"/>
          </a:p>
          <a:p>
            <a:r>
              <a:rPr lang="en-GB" sz="1400" dirty="0"/>
              <a:t>Tranquilised patients </a:t>
            </a:r>
            <a:endParaRPr lang="en-GB" sz="1400"/>
          </a:p>
          <a:p>
            <a:r>
              <a:rPr lang="en-GB" sz="1400" dirty="0"/>
              <a:t>Patients in pain</a:t>
            </a:r>
            <a:endParaRPr lang="en-GB" sz="1400"/>
          </a:p>
          <a:p>
            <a:r>
              <a:rPr lang="en-GB" sz="1400" dirty="0"/>
              <a:t>Older Adults</a:t>
            </a:r>
            <a:endParaRPr lang="en-GB" sz="1400"/>
          </a:p>
          <a:p>
            <a:r>
              <a:rPr lang="en-GB" sz="1400" dirty="0"/>
              <a:t>Patients presenting with catatonia*, mania, depression, social withdrawal, confusion, acute psychosis, severe agitation, disorientation, communication needs. </a:t>
            </a:r>
            <a:br>
              <a:rPr lang="en-GB" sz="1400" dirty="0"/>
            </a:br>
            <a:endParaRPr lang="en-GB" sz="1400" dirty="0"/>
          </a:p>
          <a:p>
            <a:pPr marL="0" indent="0">
              <a:buNone/>
            </a:pPr>
            <a:r>
              <a:rPr lang="en-GB" sz="1400" b="1" u="sng" dirty="0">
                <a:solidFill>
                  <a:schemeClr val="accent1"/>
                </a:solidFill>
              </a:rPr>
              <a:t>Factors increasing dehydration risk</a:t>
            </a:r>
            <a:endParaRPr lang="en-GB" sz="1400" b="1" u="sng">
              <a:solidFill>
                <a:schemeClr val="accent1"/>
              </a:solidFill>
            </a:endParaRPr>
          </a:p>
          <a:p>
            <a:r>
              <a:rPr lang="en-GB" sz="1400" dirty="0"/>
              <a:t>Vomiting, diarrhoea</a:t>
            </a:r>
          </a:p>
          <a:p>
            <a:r>
              <a:rPr lang="en-GB" sz="1400" dirty="0"/>
              <a:t>High temperature</a:t>
            </a:r>
          </a:p>
          <a:p>
            <a:r>
              <a:rPr lang="en-GB" sz="1400" dirty="0"/>
              <a:t>Intense and/ or prolonged exercise – e.g. walking for long periods</a:t>
            </a:r>
          </a:p>
          <a:p>
            <a:r>
              <a:rPr lang="en-GB" sz="1400" dirty="0"/>
              <a:t>Exposure to heat (very hot bedrooms)</a:t>
            </a:r>
          </a:p>
          <a:p>
            <a:r>
              <a:rPr lang="en-GB" sz="1400" dirty="0"/>
              <a:t>Alcohol</a:t>
            </a:r>
          </a:p>
          <a:p>
            <a:r>
              <a:rPr lang="en-GB" sz="1400" dirty="0"/>
              <a:t>Chronic illness – Diabetes, cystic fibrosis, kidney disease</a:t>
            </a:r>
          </a:p>
          <a:p>
            <a:r>
              <a:rPr lang="en-GB" sz="1400" dirty="0"/>
              <a:t>Immobility or restricted movement e.g. bedbound service users, service user in seclusion, service user with physical disabilities. </a:t>
            </a:r>
          </a:p>
          <a:p>
            <a:r>
              <a:rPr lang="en-GB" sz="1400" dirty="0"/>
              <a:t>Poly pharmacy</a:t>
            </a:r>
          </a:p>
          <a:p>
            <a:r>
              <a:rPr lang="en-GB" sz="1400" dirty="0"/>
              <a:t>Diuretic (furosemide) and antacids – always check labels</a:t>
            </a:r>
          </a:p>
          <a:p>
            <a:r>
              <a:rPr lang="en-GB" sz="1400" dirty="0"/>
              <a:t>Chemotherapy drugs</a:t>
            </a:r>
          </a:p>
          <a:p>
            <a:r>
              <a:rPr lang="en-GB" sz="1400" dirty="0"/>
              <a:t>Some antibiotics i.e. trimethoprim</a:t>
            </a:r>
          </a:p>
          <a:p>
            <a:pPr marL="0" indent="0">
              <a:buNone/>
            </a:pPr>
            <a:r>
              <a:rPr lang="en-GB" sz="1400" dirty="0"/>
              <a:t>*a neuropsychiatric syndrome where a person is awake but unresponsive to their environment, exhibiting abnormal movements or behaviours. </a:t>
            </a:r>
          </a:p>
          <a:p>
            <a:endParaRPr lang="en-GB" dirty="0"/>
          </a:p>
          <a:p>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7927454" y="4692549"/>
            <a:ext cx="1930700" cy="1218417"/>
          </a:xfrm>
          <a:prstGeom prst="rect">
            <a:avLst/>
          </a:prstGeom>
        </p:spPr>
      </p:pic>
      <p:pic>
        <p:nvPicPr>
          <p:cNvPr id="5" name="Picture 4"/>
          <p:cNvPicPr>
            <a:picLocks noChangeAspect="1"/>
          </p:cNvPicPr>
          <p:nvPr/>
        </p:nvPicPr>
        <p:blipFill>
          <a:blip r:embed="rId4"/>
          <a:stretch>
            <a:fillRect/>
          </a:stretch>
        </p:blipFill>
        <p:spPr>
          <a:xfrm>
            <a:off x="9975691" y="4767262"/>
            <a:ext cx="2061633" cy="2050428"/>
          </a:xfrm>
          <a:prstGeom prst="rect">
            <a:avLst/>
          </a:prstGeom>
        </p:spPr>
      </p:pic>
      <p:pic>
        <p:nvPicPr>
          <p:cNvPr id="6" name="Picture 5"/>
          <p:cNvPicPr>
            <a:picLocks noChangeAspect="1"/>
          </p:cNvPicPr>
          <p:nvPr/>
        </p:nvPicPr>
        <p:blipFill>
          <a:blip r:embed="rId5"/>
          <a:stretch>
            <a:fillRect/>
          </a:stretch>
        </p:blipFill>
        <p:spPr>
          <a:xfrm>
            <a:off x="9242440" y="2787758"/>
            <a:ext cx="1761833" cy="1645539"/>
          </a:xfrm>
          <a:prstGeom prst="rect">
            <a:avLst/>
          </a:prstGeom>
        </p:spPr>
      </p:pic>
      <p:pic>
        <p:nvPicPr>
          <p:cNvPr id="7" name="Online Media 6" title="How to Treat Dehydration - First Aid Training - St John Ambulance">
            <a:hlinkClick r:id="" action="ppaction://noaction"/>
            <a:extLst>
              <a:ext uri="{FF2B5EF4-FFF2-40B4-BE49-F238E27FC236}">
                <a16:creationId xmlns:a16="http://schemas.microsoft.com/office/drawing/2014/main" id="{3BFCA952-F745-5C18-D37D-51361FCF78E3}"/>
              </a:ext>
            </a:extLst>
          </p:cNvPr>
          <p:cNvPicPr>
            <a:picLocks noRot="1" noChangeAspect="1"/>
          </p:cNvPicPr>
          <p:nvPr>
            <a:videoFile r:link="rId1"/>
          </p:nvPr>
        </p:nvPicPr>
        <p:blipFill>
          <a:blip r:embed="rId6"/>
          <a:stretch>
            <a:fillRect/>
          </a:stretch>
        </p:blipFill>
        <p:spPr>
          <a:xfrm>
            <a:off x="7860589" y="219501"/>
            <a:ext cx="3990051" cy="2165446"/>
          </a:xfrm>
          <a:prstGeom prst="rect">
            <a:avLst/>
          </a:prstGeom>
        </p:spPr>
      </p:pic>
    </p:spTree>
    <p:extLst>
      <p:ext uri="{BB962C8B-B14F-4D97-AF65-F5344CB8AC3E}">
        <p14:creationId xmlns:p14="http://schemas.microsoft.com/office/powerpoint/2010/main" val="1871862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254" y="5588000"/>
            <a:ext cx="1601787" cy="1270000"/>
          </a:xfrm>
          <a:prstGeom prst="rect">
            <a:avLst/>
          </a:prstGeom>
        </p:spPr>
      </p:pic>
      <p:sp>
        <p:nvSpPr>
          <p:cNvPr id="3" name="Content Placeholder 2"/>
          <p:cNvSpPr>
            <a:spLocks noGrp="1"/>
          </p:cNvSpPr>
          <p:nvPr>
            <p:ph idx="1"/>
          </p:nvPr>
        </p:nvSpPr>
        <p:spPr>
          <a:xfrm>
            <a:off x="714639" y="1040142"/>
            <a:ext cx="7880483" cy="5298276"/>
          </a:xfrm>
        </p:spPr>
        <p:txBody>
          <a:bodyPr vert="horz" lIns="91440" tIns="45720" rIns="91440" bIns="45720" rtlCol="0" anchor="t">
            <a:normAutofit/>
          </a:bodyPr>
          <a:lstStyle/>
          <a:p>
            <a:pPr marL="0" indent="0">
              <a:buNone/>
            </a:pPr>
            <a:r>
              <a:rPr lang="en-GB" sz="1400" b="1" u="sng" dirty="0">
                <a:solidFill>
                  <a:schemeClr val="accent1"/>
                </a:solidFill>
              </a:rPr>
              <a:t>Drinks provide 80% of daily fluid intake</a:t>
            </a:r>
          </a:p>
          <a:p>
            <a:r>
              <a:rPr lang="en-GB" sz="1400" dirty="0"/>
              <a:t>WATER, still or sparkling -  it is noted that not everyone likes to drink plain water.</a:t>
            </a:r>
          </a:p>
          <a:p>
            <a:r>
              <a:rPr lang="en-GB" sz="1400" dirty="0"/>
              <a:t>No added sugar juice, squash, flavoured water, juice style drinks, sports drinks, fizzy drink.</a:t>
            </a:r>
          </a:p>
          <a:p>
            <a:r>
              <a:rPr lang="en-GB" sz="1400" dirty="0"/>
              <a:t>Milk and diary alternative drinks.</a:t>
            </a:r>
          </a:p>
          <a:p>
            <a:r>
              <a:rPr lang="en-GB" sz="1400" dirty="0"/>
              <a:t>Hot or cold tea, coffee, chocolate drinks – Choose low caffeine tea and coffee </a:t>
            </a:r>
          </a:p>
          <a:p>
            <a:r>
              <a:rPr lang="en-GB" sz="1400" dirty="0"/>
              <a:t>Be mindful of regular consumption of high or </a:t>
            </a:r>
            <a:r>
              <a:rPr lang="en-GB" sz="1400" err="1"/>
              <a:t>addes</a:t>
            </a:r>
            <a:r>
              <a:rPr lang="en-GB" sz="1400" dirty="0"/>
              <a:t> sugar dinks e.g. fruit juice, fizzy drinks, milkshakes etc. </a:t>
            </a:r>
          </a:p>
          <a:p>
            <a:pPr marL="0" indent="0">
              <a:buNone/>
            </a:pPr>
            <a:endParaRPr lang="en-GB" sz="1400" dirty="0"/>
          </a:p>
          <a:p>
            <a:pPr marL="0" indent="0">
              <a:buNone/>
            </a:pPr>
            <a:r>
              <a:rPr lang="en-GB" sz="1400" b="1" u="sng" dirty="0">
                <a:solidFill>
                  <a:schemeClr val="accent1"/>
                </a:solidFill>
              </a:rPr>
              <a:t>Food provides 20% of daily fluid intake</a:t>
            </a:r>
            <a:endParaRPr lang="en-GB" sz="1400" dirty="0">
              <a:solidFill>
                <a:schemeClr val="accent1"/>
              </a:solidFill>
            </a:endParaRPr>
          </a:p>
          <a:p>
            <a:r>
              <a:rPr lang="en-GB" sz="1400" dirty="0"/>
              <a:t>Broths, soups, jellies</a:t>
            </a:r>
          </a:p>
          <a:p>
            <a:r>
              <a:rPr lang="en-GB" sz="1400" dirty="0"/>
              <a:t>Fresh fruits and vegetable </a:t>
            </a:r>
            <a:r>
              <a:rPr lang="en-GB" sz="1400" err="1"/>
              <a:t>e.g</a:t>
            </a:r>
            <a:r>
              <a:rPr lang="en-GB" sz="1400" dirty="0"/>
              <a:t> tomato, cucumbers, oranges, melons etc. </a:t>
            </a:r>
          </a:p>
          <a:p>
            <a:r>
              <a:rPr lang="en-GB" sz="1400" dirty="0"/>
              <a:t>Ice popsicles</a:t>
            </a:r>
          </a:p>
          <a:p>
            <a:endParaRPr lang="en-GB" sz="1600" dirty="0"/>
          </a:p>
        </p:txBody>
      </p:sp>
      <p:sp>
        <p:nvSpPr>
          <p:cNvPr id="4" name="Title 3"/>
          <p:cNvSpPr>
            <a:spLocks noGrp="1"/>
          </p:cNvSpPr>
          <p:nvPr>
            <p:ph type="title"/>
          </p:nvPr>
        </p:nvSpPr>
        <p:spPr>
          <a:xfrm>
            <a:off x="714639" y="337595"/>
            <a:ext cx="8475349" cy="709914"/>
          </a:xfrm>
        </p:spPr>
        <p:txBody>
          <a:bodyPr/>
          <a:lstStyle/>
          <a:p>
            <a:r>
              <a:rPr lang="en-GB" dirty="0"/>
              <a:t>Food and drink to stay hydrated</a:t>
            </a:r>
          </a:p>
        </p:txBody>
      </p:sp>
      <p:pic>
        <p:nvPicPr>
          <p:cNvPr id="7" name="Picture 6"/>
          <p:cNvPicPr>
            <a:picLocks noChangeAspect="1"/>
          </p:cNvPicPr>
          <p:nvPr/>
        </p:nvPicPr>
        <p:blipFill>
          <a:blip r:embed="rId3"/>
          <a:stretch>
            <a:fillRect/>
          </a:stretch>
        </p:blipFill>
        <p:spPr>
          <a:xfrm>
            <a:off x="10038639" y="-10494"/>
            <a:ext cx="2070604" cy="1280494"/>
          </a:xfrm>
          <a:prstGeom prst="rect">
            <a:avLst/>
          </a:prstGeom>
        </p:spPr>
      </p:pic>
      <p:pic>
        <p:nvPicPr>
          <p:cNvPr id="8" name="Picture 7"/>
          <p:cNvPicPr>
            <a:picLocks noChangeAspect="1"/>
          </p:cNvPicPr>
          <p:nvPr/>
        </p:nvPicPr>
        <p:blipFill>
          <a:blip r:embed="rId4"/>
          <a:stretch>
            <a:fillRect/>
          </a:stretch>
        </p:blipFill>
        <p:spPr>
          <a:xfrm>
            <a:off x="9517339" y="5053263"/>
            <a:ext cx="2591904" cy="1727936"/>
          </a:xfrm>
          <a:prstGeom prst="rect">
            <a:avLst/>
          </a:prstGeom>
        </p:spPr>
      </p:pic>
      <p:pic>
        <p:nvPicPr>
          <p:cNvPr id="9" name="Picture 8"/>
          <p:cNvPicPr>
            <a:picLocks noChangeAspect="1"/>
          </p:cNvPicPr>
          <p:nvPr/>
        </p:nvPicPr>
        <p:blipFill>
          <a:blip r:embed="rId5"/>
          <a:stretch>
            <a:fillRect/>
          </a:stretch>
        </p:blipFill>
        <p:spPr>
          <a:xfrm>
            <a:off x="10106526" y="2691275"/>
            <a:ext cx="2002716" cy="1409700"/>
          </a:xfrm>
          <a:prstGeom prst="rect">
            <a:avLst/>
          </a:prstGeom>
        </p:spPr>
      </p:pic>
    </p:spTree>
    <p:extLst>
      <p:ext uri="{BB962C8B-B14F-4D97-AF65-F5344CB8AC3E}">
        <p14:creationId xmlns:p14="http://schemas.microsoft.com/office/powerpoint/2010/main" val="78624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much fluid does the body need </a:t>
            </a:r>
          </a:p>
        </p:txBody>
      </p:sp>
      <p:sp>
        <p:nvSpPr>
          <p:cNvPr id="3" name="Content Placeholder 2"/>
          <p:cNvSpPr>
            <a:spLocks noGrp="1"/>
          </p:cNvSpPr>
          <p:nvPr>
            <p:ph idx="1"/>
          </p:nvPr>
        </p:nvSpPr>
        <p:spPr>
          <a:xfrm>
            <a:off x="677334" y="1557867"/>
            <a:ext cx="7801122" cy="4902200"/>
          </a:xfrm>
        </p:spPr>
        <p:txBody>
          <a:bodyPr>
            <a:normAutofit fontScale="92500"/>
          </a:bodyPr>
          <a:lstStyle/>
          <a:p>
            <a:r>
              <a:rPr lang="en-GB" dirty="0"/>
              <a:t>Drink 6 to 8 cups or glasses of fluid a day (1cup/glass = 250ml) (</a:t>
            </a:r>
            <a:r>
              <a:rPr lang="en-GB" dirty="0" err="1">
                <a:hlinkClick r:id="rId2"/>
              </a:rPr>
              <a:t>Eatwell</a:t>
            </a:r>
            <a:r>
              <a:rPr lang="en-GB" dirty="0">
                <a:hlinkClick r:id="rId2"/>
              </a:rPr>
              <a:t> Guide</a:t>
            </a:r>
            <a:r>
              <a:rPr lang="en-GB" dirty="0"/>
              <a:t>). </a:t>
            </a:r>
          </a:p>
          <a:p>
            <a:r>
              <a:rPr lang="en-GB" dirty="0"/>
              <a:t>Monitor your urine colour, aim for clear pale yellow colour (</a:t>
            </a:r>
            <a:r>
              <a:rPr lang="en-GB" dirty="0">
                <a:hlinkClick r:id="rId3"/>
              </a:rPr>
              <a:t>NHS Inform</a:t>
            </a:r>
            <a:r>
              <a:rPr lang="en-GB" dirty="0"/>
              <a:t>)</a:t>
            </a:r>
          </a:p>
          <a:p>
            <a:r>
              <a:rPr lang="en-GB" dirty="0"/>
              <a:t>You may need to drink more fluids if you're:</a:t>
            </a:r>
          </a:p>
          <a:p>
            <a:pPr lvl="1"/>
            <a:r>
              <a:rPr lang="en-GB" dirty="0"/>
              <a:t>pregnant or breastfeeding</a:t>
            </a:r>
          </a:p>
          <a:p>
            <a:pPr lvl="1"/>
            <a:r>
              <a:rPr lang="en-GB" dirty="0"/>
              <a:t>in a hot environment</a:t>
            </a:r>
          </a:p>
          <a:p>
            <a:pPr lvl="1"/>
            <a:r>
              <a:rPr lang="en-GB" dirty="0"/>
              <a:t>physically active for long periods</a:t>
            </a:r>
          </a:p>
          <a:p>
            <a:pPr lvl="1"/>
            <a:r>
              <a:rPr lang="en-GB" dirty="0"/>
              <a:t>ill or recovering from illness</a:t>
            </a:r>
          </a:p>
          <a:p>
            <a:endParaRPr lang="en-GB" dirty="0"/>
          </a:p>
          <a:p>
            <a:pPr marL="0" indent="0">
              <a:buNone/>
            </a:pPr>
            <a:r>
              <a:rPr lang="en-GB" sz="1500" b="1" u="sng" dirty="0">
                <a:solidFill>
                  <a:schemeClr val="accent1"/>
                </a:solidFill>
              </a:rPr>
              <a:t>Too much fluid</a:t>
            </a:r>
          </a:p>
          <a:p>
            <a:r>
              <a:rPr lang="en-GB" sz="1500" dirty="0"/>
              <a:t>Drinking excessive amount of fluids can harm the kidneys and dilute the sodium content of blood causing Hyponatremia*.</a:t>
            </a:r>
          </a:p>
          <a:p>
            <a:r>
              <a:rPr lang="en-GB" sz="1400" dirty="0"/>
              <a:t>Symptoms of Hyponatremia: headaches, cramp, fatigue, confusion, fatigue can lead to seizures. </a:t>
            </a:r>
          </a:p>
          <a:p>
            <a:pPr marL="0" indent="0">
              <a:buNone/>
            </a:pPr>
            <a:r>
              <a:rPr lang="en-GB" sz="1300" dirty="0"/>
              <a:t>*a medical condition where the concentration of sodium in the blood is lower than normal</a:t>
            </a:r>
          </a:p>
          <a:p>
            <a:endParaRPr lang="en-GB" dirty="0"/>
          </a:p>
          <a:p>
            <a:pPr marL="0" indent="0">
              <a:buNone/>
            </a:pPr>
            <a:endParaRPr lang="en-GB" dirty="0"/>
          </a:p>
          <a:p>
            <a:endParaRPr lang="en-GB" dirty="0"/>
          </a:p>
        </p:txBody>
      </p:sp>
      <p:pic>
        <p:nvPicPr>
          <p:cNvPr id="4" name="Picture 3"/>
          <p:cNvPicPr>
            <a:picLocks noChangeAspect="1"/>
          </p:cNvPicPr>
          <p:nvPr/>
        </p:nvPicPr>
        <p:blipFill rotWithShape="1">
          <a:blip r:embed="rId4"/>
          <a:srcRect b="7938"/>
          <a:stretch/>
        </p:blipFill>
        <p:spPr>
          <a:xfrm>
            <a:off x="8565266" y="132359"/>
            <a:ext cx="1704694" cy="1535499"/>
          </a:xfrm>
          <a:prstGeom prst="rect">
            <a:avLst/>
          </a:prstGeom>
        </p:spPr>
      </p:pic>
      <p:pic>
        <p:nvPicPr>
          <p:cNvPr id="5" name="Picture 4"/>
          <p:cNvPicPr>
            <a:picLocks noChangeAspect="1"/>
          </p:cNvPicPr>
          <p:nvPr/>
        </p:nvPicPr>
        <p:blipFill>
          <a:blip r:embed="rId5"/>
          <a:stretch>
            <a:fillRect/>
          </a:stretch>
        </p:blipFill>
        <p:spPr>
          <a:xfrm>
            <a:off x="8733099" y="2078251"/>
            <a:ext cx="3369515" cy="4381816"/>
          </a:xfrm>
          <a:prstGeom prst="rect">
            <a:avLst/>
          </a:prstGeom>
        </p:spPr>
      </p:pic>
    </p:spTree>
    <p:extLst>
      <p:ext uri="{BB962C8B-B14F-4D97-AF65-F5344CB8AC3E}">
        <p14:creationId xmlns:p14="http://schemas.microsoft.com/office/powerpoint/2010/main" val="110639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9601"/>
          </a:xfrm>
        </p:spPr>
        <p:txBody>
          <a:bodyPr>
            <a:normAutofit fontScale="90000"/>
          </a:bodyPr>
          <a:lstStyle/>
          <a:p>
            <a:r>
              <a:rPr lang="en-GB" dirty="0"/>
              <a:t>Tips on how to stay hydrated</a:t>
            </a:r>
          </a:p>
        </p:txBody>
      </p:sp>
      <p:sp>
        <p:nvSpPr>
          <p:cNvPr id="3" name="Content Placeholder 2"/>
          <p:cNvSpPr>
            <a:spLocks noGrp="1"/>
          </p:cNvSpPr>
          <p:nvPr>
            <p:ph idx="1"/>
          </p:nvPr>
        </p:nvSpPr>
        <p:spPr>
          <a:xfrm>
            <a:off x="677334" y="1384673"/>
            <a:ext cx="7664071" cy="4822162"/>
          </a:xfrm>
        </p:spPr>
        <p:txBody>
          <a:bodyPr>
            <a:normAutofit/>
          </a:bodyPr>
          <a:lstStyle/>
          <a:p>
            <a:r>
              <a:rPr lang="en-GB" sz="1400" b="1" dirty="0"/>
              <a:t>Educate and raise awareness </a:t>
            </a:r>
            <a:r>
              <a:rPr lang="en-GB" sz="1400" dirty="0"/>
              <a:t>of dehydration risks amongst your patients </a:t>
            </a:r>
            <a:endParaRPr lang="en-GB" sz="1400" b="1" dirty="0"/>
          </a:p>
          <a:p>
            <a:r>
              <a:rPr lang="en-GB" sz="1400" b="1" dirty="0"/>
              <a:t>Easy access </a:t>
            </a:r>
            <a:r>
              <a:rPr lang="en-GB" sz="1400" dirty="0"/>
              <a:t>- Leave whole jugs of water etc. near the patient so that you can gauge how much has been drank, encourage patient to carry water bottles, ensure water fountains and hot water dispensers are in good working order. Leave water, cordial and squash drinks within easy reach</a:t>
            </a:r>
          </a:p>
          <a:p>
            <a:r>
              <a:rPr lang="en-GB" sz="1400" b="1" dirty="0"/>
              <a:t>Set reminders and make it social </a:t>
            </a:r>
            <a:r>
              <a:rPr lang="en-GB" sz="1400" dirty="0"/>
              <a:t>- Encourage drink rounds, especially to patients who are bed bound, have water readily available at ward meetings, group activities, and appointments. </a:t>
            </a:r>
          </a:p>
          <a:p>
            <a:r>
              <a:rPr lang="en-GB" sz="1400" b="1" dirty="0"/>
              <a:t>Make it enjoyable </a:t>
            </a:r>
            <a:r>
              <a:rPr lang="en-GB" sz="1400" dirty="0"/>
              <a:t>– Flavour water with fruit slices or berries, prepare soups, smoothies or juices. Jelly, ice cream, ice lollies, yogurt and fruit can be tempting when patients are not eating or drinking very well.</a:t>
            </a:r>
          </a:p>
          <a:p>
            <a:r>
              <a:rPr lang="en-GB" sz="1400" b="1" dirty="0"/>
              <a:t>Little and often </a:t>
            </a:r>
            <a:r>
              <a:rPr lang="en-GB" sz="1400" dirty="0"/>
              <a:t>- Offer drinks with all meals, encourage small sips throughout the day.</a:t>
            </a:r>
          </a:p>
          <a:p>
            <a:r>
              <a:rPr lang="en-GB" sz="1400" b="1" dirty="0"/>
              <a:t>Equipment</a:t>
            </a:r>
            <a:r>
              <a:rPr lang="en-GB" sz="1400" dirty="0"/>
              <a:t> - Offer straws or easily held vessels for patients with disabilities</a:t>
            </a:r>
          </a:p>
          <a:p>
            <a:r>
              <a:rPr lang="en-GB" sz="1400" b="1" dirty="0"/>
              <a:t>Safety - </a:t>
            </a:r>
            <a:r>
              <a:rPr lang="en-GB" sz="1400" dirty="0"/>
              <a:t>Follow guidance to thicken fluids for those with swallowing difficulties</a:t>
            </a:r>
          </a:p>
          <a:p>
            <a:r>
              <a:rPr lang="en-GB" sz="1400" dirty="0"/>
              <a:t>Intra-venous fluids maybe necessary for re-hydration.</a:t>
            </a:r>
          </a:p>
          <a:p>
            <a:r>
              <a:rPr lang="en-GB" sz="1400" dirty="0"/>
              <a:t>Give a glass of water when giving medication</a:t>
            </a:r>
          </a:p>
          <a:p>
            <a:pPr marL="0" indent="0">
              <a:buNone/>
            </a:pPr>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8621027" y="4620326"/>
            <a:ext cx="3570973" cy="2237674"/>
          </a:xfrm>
          <a:prstGeom prst="rect">
            <a:avLst/>
          </a:prstGeom>
        </p:spPr>
      </p:pic>
    </p:spTree>
    <p:extLst>
      <p:ext uri="{BB962C8B-B14F-4D97-AF65-F5344CB8AC3E}">
        <p14:creationId xmlns:p14="http://schemas.microsoft.com/office/powerpoint/2010/main" val="44750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Food and fluid chart</a:t>
            </a:r>
          </a:p>
        </p:txBody>
      </p:sp>
      <p:sp>
        <p:nvSpPr>
          <p:cNvPr id="3" name="Content Placeholder 2"/>
          <p:cNvSpPr>
            <a:spLocks noGrp="1"/>
          </p:cNvSpPr>
          <p:nvPr>
            <p:ph idx="1"/>
          </p:nvPr>
        </p:nvSpPr>
        <p:spPr>
          <a:xfrm>
            <a:off x="781590" y="1553794"/>
            <a:ext cx="8055765" cy="4551229"/>
          </a:xfrm>
        </p:spPr>
        <p:txBody>
          <a:bodyPr vert="horz" lIns="91440" tIns="45720" rIns="91440" bIns="45720" rtlCol="0" anchor="t">
            <a:normAutofit/>
          </a:bodyPr>
          <a:lstStyle/>
          <a:p>
            <a:pPr marL="0" indent="0">
              <a:buNone/>
            </a:pPr>
            <a:r>
              <a:rPr lang="en-GB" sz="1400" b="1" u="sng" dirty="0">
                <a:solidFill>
                  <a:schemeClr val="accent1"/>
                </a:solidFill>
              </a:rPr>
              <a:t>What is a food and fluid chart?</a:t>
            </a:r>
          </a:p>
          <a:p>
            <a:pPr marL="0" indent="0">
              <a:buNone/>
            </a:pPr>
            <a:r>
              <a:rPr lang="en-GB" sz="1400" dirty="0">
                <a:solidFill>
                  <a:schemeClr val="tx1"/>
                </a:solidFill>
              </a:rPr>
              <a:t>A chart to monitor both nutritional intake (food) and hydration (fluids) for overall nutritional assessment.</a:t>
            </a:r>
            <a:endParaRPr lang="en-GB" dirty="0">
              <a:solidFill>
                <a:schemeClr val="tx1"/>
              </a:solidFill>
            </a:endParaRPr>
          </a:p>
          <a:p>
            <a:pPr marL="0" indent="0">
              <a:buNone/>
            </a:pPr>
            <a:r>
              <a:rPr lang="en-GB" sz="1400" b="1" u="sng" dirty="0">
                <a:solidFill>
                  <a:schemeClr val="accent1"/>
                </a:solidFill>
              </a:rPr>
              <a:t>When are food and fluid charts recommended?</a:t>
            </a:r>
            <a:endParaRPr lang="en-GB" sz="1400" dirty="0"/>
          </a:p>
          <a:p>
            <a:r>
              <a:rPr lang="en-GB" sz="1400" dirty="0"/>
              <a:t>Any patient at risk of dehydration or at medium or high nutrition risk (SANSI or MUST)</a:t>
            </a:r>
          </a:p>
          <a:p>
            <a:r>
              <a:rPr lang="en-GB" sz="1400" dirty="0"/>
              <a:t>Bed bound patients</a:t>
            </a:r>
          </a:p>
          <a:p>
            <a:r>
              <a:rPr lang="en-GB" sz="1400" dirty="0"/>
              <a:t>Fluid overload = too much fluid in the body tissues and blood</a:t>
            </a:r>
          </a:p>
          <a:p>
            <a:r>
              <a:rPr lang="en-GB" sz="1400" dirty="0"/>
              <a:t>Vomiting</a:t>
            </a:r>
          </a:p>
          <a:p>
            <a:r>
              <a:rPr lang="en-GB" sz="1400" dirty="0"/>
              <a:t>Diarrhoea </a:t>
            </a:r>
          </a:p>
          <a:p>
            <a:r>
              <a:rPr lang="en-GB" sz="1400" dirty="0"/>
              <a:t>High temperature</a:t>
            </a:r>
          </a:p>
          <a:p>
            <a:r>
              <a:rPr lang="en-GB" sz="1400" dirty="0"/>
              <a:t>Patient has catheter or drains</a:t>
            </a:r>
          </a:p>
          <a:p>
            <a:r>
              <a:rPr lang="en-GB" sz="1400" dirty="0"/>
              <a:t>AKI – acute kidney damage – monitor renal function</a:t>
            </a:r>
          </a:p>
          <a:p>
            <a:r>
              <a:rPr lang="en-GB" sz="1400" dirty="0"/>
              <a:t>Patients requiring tube feeding</a:t>
            </a:r>
          </a:p>
        </p:txBody>
      </p:sp>
      <p:pic>
        <p:nvPicPr>
          <p:cNvPr id="4" name="Picture 3"/>
          <p:cNvPicPr>
            <a:picLocks noChangeAspect="1"/>
          </p:cNvPicPr>
          <p:nvPr/>
        </p:nvPicPr>
        <p:blipFill>
          <a:blip r:embed="rId2"/>
          <a:stretch>
            <a:fillRect/>
          </a:stretch>
        </p:blipFill>
        <p:spPr>
          <a:xfrm>
            <a:off x="9720089" y="4889216"/>
            <a:ext cx="2271713" cy="1858962"/>
          </a:xfrm>
          <a:prstGeom prst="rect">
            <a:avLst/>
          </a:prstGeom>
        </p:spPr>
      </p:pic>
      <p:pic>
        <p:nvPicPr>
          <p:cNvPr id="5" name="Picture 4"/>
          <p:cNvPicPr>
            <a:picLocks noChangeAspect="1"/>
          </p:cNvPicPr>
          <p:nvPr/>
        </p:nvPicPr>
        <p:blipFill>
          <a:blip r:embed="rId3"/>
          <a:stretch>
            <a:fillRect/>
          </a:stretch>
        </p:blipFill>
        <p:spPr>
          <a:xfrm>
            <a:off x="9432214" y="229175"/>
            <a:ext cx="2404185" cy="2081649"/>
          </a:xfrm>
          <a:prstGeom prst="rect">
            <a:avLst/>
          </a:prstGeom>
        </p:spPr>
      </p:pic>
      <p:pic>
        <p:nvPicPr>
          <p:cNvPr id="6" name="Picture 5"/>
          <p:cNvPicPr>
            <a:picLocks noChangeAspect="1"/>
          </p:cNvPicPr>
          <p:nvPr/>
        </p:nvPicPr>
        <p:blipFill>
          <a:blip r:embed="rId4"/>
          <a:stretch>
            <a:fillRect/>
          </a:stretch>
        </p:blipFill>
        <p:spPr>
          <a:xfrm>
            <a:off x="7415585" y="3073400"/>
            <a:ext cx="2518541" cy="1815816"/>
          </a:xfrm>
          <a:prstGeom prst="rect">
            <a:avLst/>
          </a:prstGeom>
        </p:spPr>
      </p:pic>
    </p:spTree>
    <p:extLst>
      <p:ext uri="{BB962C8B-B14F-4D97-AF65-F5344CB8AC3E}">
        <p14:creationId xmlns:p14="http://schemas.microsoft.com/office/powerpoint/2010/main" val="216351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84" y="152401"/>
            <a:ext cx="8596668" cy="1039792"/>
          </a:xfrm>
        </p:spPr>
        <p:txBody>
          <a:bodyPr>
            <a:normAutofit/>
          </a:bodyPr>
          <a:lstStyle/>
          <a:p>
            <a:r>
              <a:rPr lang="en-GB" dirty="0"/>
              <a:t>Fluid balance chart</a:t>
            </a:r>
            <a:br>
              <a:rPr lang="en-GB" dirty="0"/>
            </a:br>
            <a:r>
              <a:rPr lang="en-GB" sz="2000" i="1" dirty="0"/>
              <a:t>RMN or Doctor will prescribe when to use a paper chart</a:t>
            </a:r>
            <a:endParaRPr lang="en-GB" sz="2000" dirty="0"/>
          </a:p>
        </p:txBody>
      </p:sp>
      <p:sp>
        <p:nvSpPr>
          <p:cNvPr id="3" name="Content Placeholder 2"/>
          <p:cNvSpPr>
            <a:spLocks noGrp="1"/>
          </p:cNvSpPr>
          <p:nvPr>
            <p:ph idx="1"/>
          </p:nvPr>
        </p:nvSpPr>
        <p:spPr>
          <a:xfrm>
            <a:off x="654184" y="1261642"/>
            <a:ext cx="8596668" cy="4741868"/>
          </a:xfrm>
        </p:spPr>
        <p:txBody>
          <a:bodyPr>
            <a:noAutofit/>
          </a:bodyPr>
          <a:lstStyle/>
          <a:p>
            <a:pPr marL="0" lvl="0" indent="0">
              <a:buClr>
                <a:srgbClr val="90C226"/>
              </a:buClr>
              <a:buNone/>
            </a:pPr>
            <a:r>
              <a:rPr lang="en-GB" sz="1400" b="1" u="sng" dirty="0">
                <a:solidFill>
                  <a:schemeClr val="accent1"/>
                </a:solidFill>
              </a:rPr>
              <a:t>What is a fluid balance chart?</a:t>
            </a:r>
          </a:p>
          <a:p>
            <a:pPr lvl="0">
              <a:buClr>
                <a:srgbClr val="90C226"/>
              </a:buClr>
            </a:pPr>
            <a:r>
              <a:rPr lang="en-GB" sz="1400" dirty="0">
                <a:solidFill>
                  <a:prstClr val="black">
                    <a:lumMod val="75000"/>
                    <a:lumOff val="25000"/>
                  </a:prstClr>
                </a:solidFill>
              </a:rPr>
              <a:t>Fluid balance means that input and output are equal. </a:t>
            </a:r>
          </a:p>
          <a:p>
            <a:pPr>
              <a:buClr>
                <a:srgbClr val="90C226"/>
              </a:buClr>
            </a:pPr>
            <a:r>
              <a:rPr lang="en-GB" sz="1400" dirty="0"/>
              <a:t>Fluid balance charts may need to be in place for short periods or throughout the patients stay. </a:t>
            </a:r>
            <a:endParaRPr lang="en-GB" sz="1400" dirty="0">
              <a:solidFill>
                <a:prstClr val="black">
                  <a:lumMod val="75000"/>
                  <a:lumOff val="25000"/>
                </a:prstClr>
              </a:solidFill>
            </a:endParaRPr>
          </a:p>
          <a:p>
            <a:pPr lvl="0">
              <a:buClr>
                <a:srgbClr val="90C226"/>
              </a:buClr>
            </a:pPr>
            <a:r>
              <a:rPr lang="en-GB" sz="1400" dirty="0">
                <a:solidFill>
                  <a:prstClr val="black">
                    <a:lumMod val="75000"/>
                    <a:lumOff val="25000"/>
                  </a:prstClr>
                </a:solidFill>
              </a:rPr>
              <a:t>Remember fluid includes all fluids e.g. soup, gravy, broth, smoothie, tea, coffee, milkshakes, nutritional supplement drinks etc.</a:t>
            </a:r>
          </a:p>
          <a:p>
            <a:pPr>
              <a:buClr>
                <a:srgbClr val="90C226"/>
              </a:buClr>
            </a:pPr>
            <a:r>
              <a:rPr lang="en-GB" sz="1400" dirty="0"/>
              <a:t>Calculates fluid input against urine output</a:t>
            </a:r>
          </a:p>
          <a:p>
            <a:pPr marL="0" indent="0">
              <a:buClr>
                <a:srgbClr val="90C226"/>
              </a:buClr>
              <a:buNone/>
            </a:pPr>
            <a:endParaRPr lang="en-GB" sz="1400" dirty="0">
              <a:solidFill>
                <a:prstClr val="black">
                  <a:lumMod val="75000"/>
                  <a:lumOff val="25000"/>
                </a:prstClr>
              </a:solidFill>
            </a:endParaRPr>
          </a:p>
          <a:p>
            <a:pPr marL="0" lvl="0" indent="0">
              <a:buClr>
                <a:srgbClr val="90C226"/>
              </a:buClr>
              <a:buNone/>
            </a:pPr>
            <a:r>
              <a:rPr lang="en-GB" sz="1400" b="1" u="sng" dirty="0">
                <a:solidFill>
                  <a:schemeClr val="accent1"/>
                </a:solidFill>
              </a:rPr>
              <a:t>When are fluid balance charts prescribed?</a:t>
            </a:r>
          </a:p>
          <a:p>
            <a:r>
              <a:rPr lang="en-GB" sz="1400" dirty="0"/>
              <a:t>To treat dehydration</a:t>
            </a:r>
          </a:p>
          <a:p>
            <a:r>
              <a:rPr lang="en-GB" sz="1400" dirty="0"/>
              <a:t>To check your patient is drinking adequately</a:t>
            </a:r>
          </a:p>
          <a:p>
            <a:r>
              <a:rPr lang="en-GB" sz="1400" dirty="0"/>
              <a:t>Check patients urine output </a:t>
            </a:r>
          </a:p>
          <a:p>
            <a:r>
              <a:rPr lang="en-GB" sz="1400" dirty="0"/>
              <a:t>Monitor catheterisation, and urine bag output</a:t>
            </a:r>
          </a:p>
          <a:p>
            <a:r>
              <a:rPr lang="en-GB" sz="1400" dirty="0"/>
              <a:t>Ensure kidneys are working well</a:t>
            </a:r>
          </a:p>
          <a:p>
            <a:pPr marL="0" indent="0">
              <a:buNone/>
            </a:pPr>
            <a:r>
              <a:rPr lang="en-GB" sz="1400" b="1" u="sng" dirty="0">
                <a:solidFill>
                  <a:schemeClr val="accent1"/>
                </a:solidFill>
              </a:rPr>
              <a:t>Other</a:t>
            </a:r>
          </a:p>
          <a:p>
            <a:r>
              <a:rPr lang="en-GB" sz="1400" dirty="0"/>
              <a:t>Check vital signs at least daily – low blood pressure = hypotension and rapid heart rate=tachycardia may indicate dehydration</a:t>
            </a:r>
          </a:p>
        </p:txBody>
      </p:sp>
      <p:pic>
        <p:nvPicPr>
          <p:cNvPr id="4" name="Picture 3"/>
          <p:cNvPicPr>
            <a:picLocks noChangeAspect="1"/>
          </p:cNvPicPr>
          <p:nvPr/>
        </p:nvPicPr>
        <p:blipFill>
          <a:blip r:embed="rId2"/>
          <a:stretch>
            <a:fillRect/>
          </a:stretch>
        </p:blipFill>
        <p:spPr>
          <a:xfrm>
            <a:off x="9350903" y="152401"/>
            <a:ext cx="1990725" cy="2396066"/>
          </a:xfrm>
          <a:prstGeom prst="rect">
            <a:avLst/>
          </a:prstGeom>
        </p:spPr>
      </p:pic>
    </p:spTree>
    <p:extLst>
      <p:ext uri="{BB962C8B-B14F-4D97-AF65-F5344CB8AC3E}">
        <p14:creationId xmlns:p14="http://schemas.microsoft.com/office/powerpoint/2010/main" val="35076458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259</TotalTime>
  <Words>1290</Words>
  <Application>Microsoft Office PowerPoint</Application>
  <PresentationFormat>Widescreen</PresentationFormat>
  <Paragraphs>147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HYDRATION IN HEALTH</vt:lpstr>
      <vt:lpstr>FLUID – Function</vt:lpstr>
      <vt:lpstr>Signs and Symptoms  of low fluid levels</vt:lpstr>
      <vt:lpstr>Risk</vt:lpstr>
      <vt:lpstr>Food and drink to stay hydrated</vt:lpstr>
      <vt:lpstr>How much fluid does the body need </vt:lpstr>
      <vt:lpstr>Tips on how to stay hydrated</vt:lpstr>
      <vt:lpstr>Food and fluid chart</vt:lpstr>
      <vt:lpstr>Fluid balance chart RMN or Doctor will prescribe when to use a paper chart</vt:lpstr>
      <vt:lpstr>PowerPoint Presentation</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HYDRATION IN HEALTH</dc:title>
  <dc:creator>Carr Dina</dc:creator>
  <cp:lastModifiedBy>Heinrich Iduna</cp:lastModifiedBy>
  <cp:revision>85</cp:revision>
  <dcterms:created xsi:type="dcterms:W3CDTF">2025-09-15T20:08:23Z</dcterms:created>
  <dcterms:modified xsi:type="dcterms:W3CDTF">2025-11-11T12:24:59Z</dcterms:modified>
</cp:coreProperties>
</file>