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5"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8288000" cy="10287000"/>
  <p:notesSz cx="6858000" cy="9144000"/>
  <p:embeddedFontLst>
    <p:embeddedFont>
      <p:font typeface="Canva Sans" panose="020B0604020202020204" charset="0"/>
      <p:regular r:id="rId33"/>
    </p:embeddedFont>
    <p:embeddedFont>
      <p:font typeface="Comic Sans MS" panose="030F0702030302020204" pitchFamily="66" charset="0"/>
      <p:regular r:id="rId34"/>
      <p:bold r:id="rId35"/>
      <p:italic r:id="rId36"/>
      <p:boldItalic r:id="rId37"/>
    </p:embeddedFont>
    <p:embeddedFont>
      <p:font typeface="League Spartan" panose="020B0604020202020204" charset="0"/>
      <p:regular r:id="rId38"/>
    </p:embeddedFont>
    <p:embeddedFont>
      <p:font typeface="Quicksand" panose="020B0604020202020204" charset="0"/>
      <p:regular r:id="rId39"/>
    </p:embeddedFont>
    <p:embeddedFont>
      <p:font typeface="Quicksand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29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55037-4589-44DF-AE7E-1ADBEBE87E22}" type="datetimeFigureOut">
              <a:rPr lang="en-GB" smtClean="0"/>
              <a:t>15/01/2026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E2F7F-2F6A-40BC-A175-72686B79B3E7}" type="slidenum">
              <a:rPr lang="en-GB" smtClean="0"/>
              <a:t>‹#›</a:t>
            </a:fld>
            <a:endParaRPr lang="en-GB"/>
          </a:p>
        </p:txBody>
      </p:sp>
    </p:spTree>
    <p:extLst>
      <p:ext uri="{BB962C8B-B14F-4D97-AF65-F5344CB8AC3E}">
        <p14:creationId xmlns:p14="http://schemas.microsoft.com/office/powerpoint/2010/main" val="50158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E2F7F-2F6A-40BC-A175-72686B79B3E7}" type="slidenum">
              <a:rPr lang="en-GB" smtClean="0"/>
              <a:t>16</a:t>
            </a:fld>
            <a:endParaRPr lang="en-GB"/>
          </a:p>
        </p:txBody>
      </p:sp>
    </p:spTree>
    <p:extLst>
      <p:ext uri="{BB962C8B-B14F-4D97-AF65-F5344CB8AC3E}">
        <p14:creationId xmlns:p14="http://schemas.microsoft.com/office/powerpoint/2010/main" val="1693083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17.m4a"/><Relationship Id="rId7" Type="http://schemas.openxmlformats.org/officeDocument/2006/relationships/image" Target="../media/image5.png"/><Relationship Id="rId12" Type="http://schemas.openxmlformats.org/officeDocument/2006/relationships/image" Target="../media/image12.png"/><Relationship Id="rId2" Type="http://schemas.microsoft.com/office/2007/relationships/media" Target="../media/media17.m4a"/><Relationship Id="rId1" Type="http://schemas.openxmlformats.org/officeDocument/2006/relationships/video" Target="https://www.youtube.com/embed/FiTiSROoNEs" TargetMode="External"/><Relationship Id="rId6" Type="http://schemas.openxmlformats.org/officeDocument/2006/relationships/image" Target="../media/image2.svg"/><Relationship Id="rId11" Type="http://schemas.openxmlformats.org/officeDocument/2006/relationships/image" Target="../media/image24.jpeg"/><Relationship Id="rId5" Type="http://schemas.openxmlformats.org/officeDocument/2006/relationships/image" Target="../media/image1.png"/><Relationship Id="rId10" Type="http://schemas.openxmlformats.org/officeDocument/2006/relationships/image" Target="../media/image10.sv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11" Type="http://schemas.openxmlformats.org/officeDocument/2006/relationships/image" Target="../media/image27.pn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0.sv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0.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2.sv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2.sv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2.sv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2.sv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a:off x="13473097" y="-998231"/>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839095" y="6629501"/>
            <a:ext cx="5735589" cy="6053392"/>
          </a:xfrm>
          <a:custGeom>
            <a:avLst/>
            <a:gdLst/>
            <a:ahLst/>
            <a:cxnLst/>
            <a:rect l="l" t="t" r="r" b="b"/>
            <a:pathLst>
              <a:path w="5735589" h="6053392">
                <a:moveTo>
                  <a:pt x="0" y="0"/>
                </a:moveTo>
                <a:lnTo>
                  <a:pt x="5735590" y="0"/>
                </a:lnTo>
                <a:lnTo>
                  <a:pt x="5735590"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9826295" y="830081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28700" y="-4024927"/>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p:cNvGrpSpPr/>
          <p:nvPr/>
        </p:nvGrpSpPr>
        <p:grpSpPr>
          <a:xfrm>
            <a:off x="-1726792" y="1437078"/>
            <a:ext cx="15199889" cy="6372862"/>
            <a:chOff x="0" y="0"/>
            <a:chExt cx="4003263" cy="1678449"/>
          </a:xfrm>
        </p:grpSpPr>
        <p:sp>
          <p:nvSpPr>
            <p:cNvPr id="7" name="Freeform 7"/>
            <p:cNvSpPr/>
            <p:nvPr/>
          </p:nvSpPr>
          <p:spPr>
            <a:xfrm>
              <a:off x="0" y="0"/>
              <a:ext cx="4003263" cy="1678449"/>
            </a:xfrm>
            <a:custGeom>
              <a:avLst/>
              <a:gdLst/>
              <a:ahLst/>
              <a:cxnLst/>
              <a:rect l="l" t="t" r="r" b="b"/>
              <a:pathLst>
                <a:path w="4003263" h="1678449">
                  <a:moveTo>
                    <a:pt x="25976" y="0"/>
                  </a:moveTo>
                  <a:lnTo>
                    <a:pt x="3977287" y="0"/>
                  </a:lnTo>
                  <a:cubicBezTo>
                    <a:pt x="3991633" y="0"/>
                    <a:pt x="4003263" y="11630"/>
                    <a:pt x="4003263" y="25976"/>
                  </a:cubicBezTo>
                  <a:lnTo>
                    <a:pt x="4003263" y="1652473"/>
                  </a:lnTo>
                  <a:cubicBezTo>
                    <a:pt x="4003263" y="1659362"/>
                    <a:pt x="4000526" y="1665969"/>
                    <a:pt x="3995655" y="1670841"/>
                  </a:cubicBezTo>
                  <a:cubicBezTo>
                    <a:pt x="3990783" y="1675712"/>
                    <a:pt x="3984176" y="1678449"/>
                    <a:pt x="3977287" y="1678449"/>
                  </a:cubicBezTo>
                  <a:lnTo>
                    <a:pt x="25976" y="1678449"/>
                  </a:lnTo>
                  <a:cubicBezTo>
                    <a:pt x="19087" y="1678449"/>
                    <a:pt x="12480" y="1675712"/>
                    <a:pt x="7608" y="1670841"/>
                  </a:cubicBezTo>
                  <a:cubicBezTo>
                    <a:pt x="2737" y="1665969"/>
                    <a:pt x="0" y="1659362"/>
                    <a:pt x="0" y="1652473"/>
                  </a:cubicBezTo>
                  <a:lnTo>
                    <a:pt x="0" y="25976"/>
                  </a:lnTo>
                  <a:cubicBezTo>
                    <a:pt x="0" y="19087"/>
                    <a:pt x="2737" y="12480"/>
                    <a:pt x="7608" y="7608"/>
                  </a:cubicBezTo>
                  <a:cubicBezTo>
                    <a:pt x="12480" y="2737"/>
                    <a:pt x="19087" y="0"/>
                    <a:pt x="25976" y="0"/>
                  </a:cubicBezTo>
                  <a:close/>
                </a:path>
              </a:pathLst>
            </a:custGeom>
            <a:solidFill>
              <a:srgbClr val="FFFFFF"/>
            </a:solidFill>
          </p:spPr>
          <p:txBody>
            <a:bodyPr/>
            <a:lstStyle/>
            <a:p>
              <a:endParaRPr lang="en-GB"/>
            </a:p>
          </p:txBody>
        </p:sp>
        <p:sp>
          <p:nvSpPr>
            <p:cNvPr id="8" name="TextBox 8"/>
            <p:cNvSpPr txBox="1"/>
            <p:nvPr/>
          </p:nvSpPr>
          <p:spPr>
            <a:xfrm>
              <a:off x="0" y="-38100"/>
              <a:ext cx="4003263" cy="171654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401835" y="-2078853"/>
            <a:ext cx="6424460" cy="3515931"/>
          </a:xfrm>
          <a:custGeom>
            <a:avLst/>
            <a:gdLst/>
            <a:ahLst/>
            <a:cxnLst/>
            <a:rect l="l" t="t" r="r" b="b"/>
            <a:pathLst>
              <a:path w="6424460" h="3515931">
                <a:moveTo>
                  <a:pt x="0" y="0"/>
                </a:moveTo>
                <a:lnTo>
                  <a:pt x="6424460" y="0"/>
                </a:lnTo>
                <a:lnTo>
                  <a:pt x="6424460" y="3515931"/>
                </a:lnTo>
                <a:lnTo>
                  <a:pt x="0" y="3515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2056955" y="793729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16432131" y="-320888"/>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9287996" y="8638273"/>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TextBox 13"/>
          <p:cNvSpPr txBox="1"/>
          <p:nvPr/>
        </p:nvSpPr>
        <p:spPr>
          <a:xfrm>
            <a:off x="680984" y="1618174"/>
            <a:ext cx="11866161" cy="4247448"/>
          </a:xfrm>
          <a:prstGeom prst="rect">
            <a:avLst/>
          </a:prstGeom>
        </p:spPr>
        <p:txBody>
          <a:bodyPr lIns="0" tIns="0" rIns="0" bIns="0" rtlCol="0" anchor="t">
            <a:spAutoFit/>
          </a:bodyPr>
          <a:lstStyle/>
          <a:p>
            <a:pPr algn="l">
              <a:lnSpc>
                <a:spcPts val="17076"/>
              </a:lnSpc>
            </a:pPr>
            <a:r>
              <a:rPr lang="en-US" sz="12197">
                <a:solidFill>
                  <a:srgbClr val="4B7FC2"/>
                </a:solidFill>
                <a:latin typeface="League Spartan"/>
                <a:ea typeface="League Spartan"/>
                <a:cs typeface="League Spartan"/>
                <a:sym typeface="League Spartan"/>
              </a:rPr>
              <a:t>Children’s</a:t>
            </a:r>
          </a:p>
          <a:p>
            <a:pPr algn="l">
              <a:lnSpc>
                <a:spcPts val="17076"/>
              </a:lnSpc>
              <a:spcBef>
                <a:spcPct val="0"/>
              </a:spcBef>
            </a:pPr>
            <a:r>
              <a:rPr lang="en-US" sz="12197">
                <a:solidFill>
                  <a:srgbClr val="4B7FC2"/>
                </a:solidFill>
                <a:latin typeface="League Spartan"/>
                <a:ea typeface="League Spartan"/>
                <a:cs typeface="League Spartan"/>
                <a:sym typeface="League Spartan"/>
              </a:rPr>
              <a:t>Physiotherapy</a:t>
            </a:r>
          </a:p>
        </p:txBody>
      </p:sp>
      <p:sp>
        <p:nvSpPr>
          <p:cNvPr id="14" name="TextBox 14"/>
          <p:cNvSpPr txBox="1"/>
          <p:nvPr/>
        </p:nvSpPr>
        <p:spPr>
          <a:xfrm>
            <a:off x="802966" y="5915215"/>
            <a:ext cx="10322234" cy="1615827"/>
          </a:xfrm>
          <a:prstGeom prst="rect">
            <a:avLst/>
          </a:prstGeom>
        </p:spPr>
        <p:txBody>
          <a:bodyPr wrap="square" lIns="0" tIns="0" rIns="0" bIns="0" rtlCol="0" anchor="t">
            <a:spAutoFit/>
          </a:bodyPr>
          <a:lstStyle/>
          <a:p>
            <a:pPr algn="l">
              <a:lnSpc>
                <a:spcPts val="12599"/>
              </a:lnSpc>
              <a:spcBef>
                <a:spcPct val="0"/>
              </a:spcBef>
            </a:pPr>
            <a:r>
              <a:rPr lang="en-US" sz="9000" dirty="0">
                <a:solidFill>
                  <a:srgbClr val="283C52"/>
                </a:solidFill>
                <a:latin typeface="Comic Sans MS" panose="030F0702030302020204" pitchFamily="66" charset="0"/>
                <a:ea typeface="Apricots"/>
                <a:cs typeface="Apricots"/>
                <a:sym typeface="Apricots"/>
              </a:rPr>
              <a:t>Universal Training</a:t>
            </a:r>
          </a:p>
        </p:txBody>
      </p:sp>
      <p:sp>
        <p:nvSpPr>
          <p:cNvPr id="15" name="Freeform 15"/>
          <p:cNvSpPr/>
          <p:nvPr/>
        </p:nvSpPr>
        <p:spPr>
          <a:xfrm flipH="1">
            <a:off x="11332886" y="2962740"/>
            <a:ext cx="6738319" cy="7324260"/>
          </a:xfrm>
          <a:custGeom>
            <a:avLst/>
            <a:gdLst/>
            <a:ahLst/>
            <a:cxnLst/>
            <a:rect l="l" t="t" r="r" b="b"/>
            <a:pathLst>
              <a:path w="6738319" h="7324260">
                <a:moveTo>
                  <a:pt x="6738320" y="0"/>
                </a:moveTo>
                <a:lnTo>
                  <a:pt x="0" y="0"/>
                </a:lnTo>
                <a:lnTo>
                  <a:pt x="0" y="7324260"/>
                </a:lnTo>
                <a:lnTo>
                  <a:pt x="6738320" y="7324260"/>
                </a:lnTo>
                <a:lnTo>
                  <a:pt x="6738320" y="0"/>
                </a:lnTo>
                <a:close/>
              </a:path>
            </a:pathLst>
          </a:custGeom>
          <a:blipFill>
            <a:blip r:embed="rId14"/>
            <a:stretch>
              <a:fillRect/>
            </a:stretch>
          </a:blipFill>
        </p:spPr>
        <p:txBody>
          <a:bodyPr/>
          <a:lstStyle/>
          <a:p>
            <a:endParaRPr lang="en-GB"/>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8"/>
    </mc:Choice>
    <mc:Fallback xmlns="">
      <p:transition spd="slow" advTm="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a:off x="-1839095" y="6629501"/>
            <a:ext cx="5735589" cy="6053392"/>
          </a:xfrm>
          <a:custGeom>
            <a:avLst/>
            <a:gdLst/>
            <a:ahLst/>
            <a:cxnLst/>
            <a:rect l="l" t="t" r="r" b="b"/>
            <a:pathLst>
              <a:path w="5735589" h="6053392">
                <a:moveTo>
                  <a:pt x="0" y="0"/>
                </a:moveTo>
                <a:lnTo>
                  <a:pt x="5735590" y="0"/>
                </a:lnTo>
                <a:lnTo>
                  <a:pt x="5735590"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4005366" y="-1739469"/>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9801087" y="6629501"/>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2668881" y="-1328291"/>
            <a:ext cx="6424460" cy="3515931"/>
          </a:xfrm>
          <a:custGeom>
            <a:avLst/>
            <a:gdLst/>
            <a:ahLst/>
            <a:cxnLst/>
            <a:rect l="l" t="t" r="r" b="b"/>
            <a:pathLst>
              <a:path w="6424460" h="3515931">
                <a:moveTo>
                  <a:pt x="0" y="0"/>
                </a:moveTo>
                <a:lnTo>
                  <a:pt x="6424460" y="0"/>
                </a:lnTo>
                <a:lnTo>
                  <a:pt x="6424460" y="3515931"/>
                </a:lnTo>
                <a:lnTo>
                  <a:pt x="0" y="3515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4672543" y="7856222"/>
            <a:ext cx="3054286" cy="3054286"/>
          </a:xfrm>
          <a:custGeom>
            <a:avLst/>
            <a:gdLst/>
            <a:ahLst/>
            <a:cxnLst/>
            <a:rect l="l" t="t" r="r" b="b"/>
            <a:pathLst>
              <a:path w="3054286" h="3054286">
                <a:moveTo>
                  <a:pt x="0" y="0"/>
                </a:moveTo>
                <a:lnTo>
                  <a:pt x="3054286" y="0"/>
                </a:lnTo>
                <a:lnTo>
                  <a:pt x="3054286" y="3054286"/>
                </a:lnTo>
                <a:lnTo>
                  <a:pt x="0" y="30542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340245" y="-3865752"/>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1805642" y="1028700"/>
            <a:ext cx="19064942" cy="3661726"/>
            <a:chOff x="0" y="0"/>
            <a:chExt cx="5021219" cy="964405"/>
          </a:xfrm>
        </p:grpSpPr>
        <p:sp>
          <p:nvSpPr>
            <p:cNvPr id="9" name="Freeform 9"/>
            <p:cNvSpPr/>
            <p:nvPr/>
          </p:nvSpPr>
          <p:spPr>
            <a:xfrm>
              <a:off x="0" y="0"/>
              <a:ext cx="5021219" cy="964405"/>
            </a:xfrm>
            <a:custGeom>
              <a:avLst/>
              <a:gdLst/>
              <a:ahLst/>
              <a:cxnLst/>
              <a:rect l="l" t="t" r="r" b="b"/>
              <a:pathLst>
                <a:path w="5021219" h="964405">
                  <a:moveTo>
                    <a:pt x="20710" y="0"/>
                  </a:moveTo>
                  <a:lnTo>
                    <a:pt x="5000509" y="0"/>
                  </a:lnTo>
                  <a:cubicBezTo>
                    <a:pt x="5011947" y="0"/>
                    <a:pt x="5021219" y="9272"/>
                    <a:pt x="5021219" y="20710"/>
                  </a:cubicBezTo>
                  <a:lnTo>
                    <a:pt x="5021219" y="943695"/>
                  </a:lnTo>
                  <a:cubicBezTo>
                    <a:pt x="5021219" y="949188"/>
                    <a:pt x="5019037" y="954455"/>
                    <a:pt x="5015153" y="958339"/>
                  </a:cubicBezTo>
                  <a:cubicBezTo>
                    <a:pt x="5011269" y="962223"/>
                    <a:pt x="5006002" y="964405"/>
                    <a:pt x="5000509" y="964405"/>
                  </a:cubicBezTo>
                  <a:lnTo>
                    <a:pt x="20710" y="964405"/>
                  </a:lnTo>
                  <a:cubicBezTo>
                    <a:pt x="9272" y="964405"/>
                    <a:pt x="0" y="955133"/>
                    <a:pt x="0" y="943695"/>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10" name="TextBox 10"/>
            <p:cNvSpPr txBox="1"/>
            <p:nvPr/>
          </p:nvSpPr>
          <p:spPr>
            <a:xfrm>
              <a:off x="0" y="-38100"/>
              <a:ext cx="5021219" cy="100250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8700" y="5310844"/>
            <a:ext cx="4898154" cy="3947456"/>
            <a:chOff x="0" y="0"/>
            <a:chExt cx="1290049" cy="1039659"/>
          </a:xfrm>
        </p:grpSpPr>
        <p:sp>
          <p:nvSpPr>
            <p:cNvPr id="12" name="Freeform 12"/>
            <p:cNvSpPr/>
            <p:nvPr/>
          </p:nvSpPr>
          <p:spPr>
            <a:xfrm>
              <a:off x="0" y="0"/>
              <a:ext cx="1290049" cy="1039659"/>
            </a:xfrm>
            <a:custGeom>
              <a:avLst/>
              <a:gdLst/>
              <a:ahLst/>
              <a:cxnLst/>
              <a:rect l="l" t="t" r="r" b="b"/>
              <a:pathLst>
                <a:path w="1290049" h="1039659">
                  <a:moveTo>
                    <a:pt x="80610" y="0"/>
                  </a:moveTo>
                  <a:lnTo>
                    <a:pt x="1209439" y="0"/>
                  </a:lnTo>
                  <a:cubicBezTo>
                    <a:pt x="1230818" y="0"/>
                    <a:pt x="1251322" y="8493"/>
                    <a:pt x="1266439" y="23610"/>
                  </a:cubicBezTo>
                  <a:cubicBezTo>
                    <a:pt x="1281556" y="38727"/>
                    <a:pt x="1290049" y="59231"/>
                    <a:pt x="1290049" y="80610"/>
                  </a:cubicBezTo>
                  <a:lnTo>
                    <a:pt x="1290049" y="959050"/>
                  </a:lnTo>
                  <a:cubicBezTo>
                    <a:pt x="1290049" y="980429"/>
                    <a:pt x="1281556" y="1000932"/>
                    <a:pt x="1266439" y="1016049"/>
                  </a:cubicBezTo>
                  <a:cubicBezTo>
                    <a:pt x="1251322" y="1031166"/>
                    <a:pt x="1230818" y="1039659"/>
                    <a:pt x="1209439" y="1039659"/>
                  </a:cubicBezTo>
                  <a:lnTo>
                    <a:pt x="80610" y="1039659"/>
                  </a:lnTo>
                  <a:cubicBezTo>
                    <a:pt x="59231" y="1039659"/>
                    <a:pt x="38727" y="1031166"/>
                    <a:pt x="23610" y="1016049"/>
                  </a:cubicBezTo>
                  <a:cubicBezTo>
                    <a:pt x="8493" y="1000932"/>
                    <a:pt x="0" y="980429"/>
                    <a:pt x="0" y="959050"/>
                  </a:cubicBezTo>
                  <a:lnTo>
                    <a:pt x="0" y="80610"/>
                  </a:lnTo>
                  <a:cubicBezTo>
                    <a:pt x="0" y="59231"/>
                    <a:pt x="8493" y="38727"/>
                    <a:pt x="23610" y="23610"/>
                  </a:cubicBezTo>
                  <a:cubicBezTo>
                    <a:pt x="38727" y="8493"/>
                    <a:pt x="59231" y="0"/>
                    <a:pt x="80610" y="0"/>
                  </a:cubicBezTo>
                  <a:close/>
                </a:path>
              </a:pathLst>
            </a:custGeom>
            <a:solidFill>
              <a:srgbClr val="BCC8D0"/>
            </a:solidFill>
          </p:spPr>
          <p:txBody>
            <a:bodyPr/>
            <a:lstStyle/>
            <a:p>
              <a:endParaRPr lang="en-GB"/>
            </a:p>
          </p:txBody>
        </p:sp>
        <p:sp>
          <p:nvSpPr>
            <p:cNvPr id="13" name="TextBox 13"/>
            <p:cNvSpPr txBox="1"/>
            <p:nvPr/>
          </p:nvSpPr>
          <p:spPr>
            <a:xfrm>
              <a:off x="0" y="-38100"/>
              <a:ext cx="1290049" cy="107775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94923" y="5310844"/>
            <a:ext cx="4898154" cy="3947456"/>
            <a:chOff x="0" y="0"/>
            <a:chExt cx="1290049" cy="1039659"/>
          </a:xfrm>
        </p:grpSpPr>
        <p:sp>
          <p:nvSpPr>
            <p:cNvPr id="15" name="Freeform 15"/>
            <p:cNvSpPr/>
            <p:nvPr/>
          </p:nvSpPr>
          <p:spPr>
            <a:xfrm>
              <a:off x="0" y="0"/>
              <a:ext cx="1290049" cy="1039659"/>
            </a:xfrm>
            <a:custGeom>
              <a:avLst/>
              <a:gdLst/>
              <a:ahLst/>
              <a:cxnLst/>
              <a:rect l="l" t="t" r="r" b="b"/>
              <a:pathLst>
                <a:path w="1290049" h="1039659">
                  <a:moveTo>
                    <a:pt x="80610" y="0"/>
                  </a:moveTo>
                  <a:lnTo>
                    <a:pt x="1209439" y="0"/>
                  </a:lnTo>
                  <a:cubicBezTo>
                    <a:pt x="1230818" y="0"/>
                    <a:pt x="1251322" y="8493"/>
                    <a:pt x="1266439" y="23610"/>
                  </a:cubicBezTo>
                  <a:cubicBezTo>
                    <a:pt x="1281556" y="38727"/>
                    <a:pt x="1290049" y="59231"/>
                    <a:pt x="1290049" y="80610"/>
                  </a:cubicBezTo>
                  <a:lnTo>
                    <a:pt x="1290049" y="959050"/>
                  </a:lnTo>
                  <a:cubicBezTo>
                    <a:pt x="1290049" y="980429"/>
                    <a:pt x="1281556" y="1000932"/>
                    <a:pt x="1266439" y="1016049"/>
                  </a:cubicBezTo>
                  <a:cubicBezTo>
                    <a:pt x="1251322" y="1031166"/>
                    <a:pt x="1230818" y="1039659"/>
                    <a:pt x="1209439" y="1039659"/>
                  </a:cubicBezTo>
                  <a:lnTo>
                    <a:pt x="80610" y="1039659"/>
                  </a:lnTo>
                  <a:cubicBezTo>
                    <a:pt x="59231" y="1039659"/>
                    <a:pt x="38727" y="1031166"/>
                    <a:pt x="23610" y="1016049"/>
                  </a:cubicBezTo>
                  <a:cubicBezTo>
                    <a:pt x="8493" y="1000932"/>
                    <a:pt x="0" y="980429"/>
                    <a:pt x="0" y="959050"/>
                  </a:cubicBezTo>
                  <a:lnTo>
                    <a:pt x="0" y="80610"/>
                  </a:lnTo>
                  <a:cubicBezTo>
                    <a:pt x="0" y="59231"/>
                    <a:pt x="8493" y="38727"/>
                    <a:pt x="23610" y="23610"/>
                  </a:cubicBezTo>
                  <a:cubicBezTo>
                    <a:pt x="38727" y="8493"/>
                    <a:pt x="59231" y="0"/>
                    <a:pt x="80610" y="0"/>
                  </a:cubicBezTo>
                  <a:close/>
                </a:path>
              </a:pathLst>
            </a:custGeom>
            <a:solidFill>
              <a:srgbClr val="BCC8D0"/>
            </a:solidFill>
          </p:spPr>
          <p:txBody>
            <a:bodyPr/>
            <a:lstStyle/>
            <a:p>
              <a:endParaRPr lang="en-GB"/>
            </a:p>
          </p:txBody>
        </p:sp>
        <p:sp>
          <p:nvSpPr>
            <p:cNvPr id="16" name="TextBox 16"/>
            <p:cNvSpPr txBox="1"/>
            <p:nvPr/>
          </p:nvSpPr>
          <p:spPr>
            <a:xfrm>
              <a:off x="0" y="-38100"/>
              <a:ext cx="1290049" cy="107775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364602" y="5310844"/>
            <a:ext cx="4898154" cy="3947456"/>
            <a:chOff x="0" y="0"/>
            <a:chExt cx="1290049" cy="1039659"/>
          </a:xfrm>
        </p:grpSpPr>
        <p:sp>
          <p:nvSpPr>
            <p:cNvPr id="18" name="Freeform 18"/>
            <p:cNvSpPr/>
            <p:nvPr/>
          </p:nvSpPr>
          <p:spPr>
            <a:xfrm>
              <a:off x="0" y="0"/>
              <a:ext cx="1290049" cy="1039659"/>
            </a:xfrm>
            <a:custGeom>
              <a:avLst/>
              <a:gdLst/>
              <a:ahLst/>
              <a:cxnLst/>
              <a:rect l="l" t="t" r="r" b="b"/>
              <a:pathLst>
                <a:path w="1290049" h="1039659">
                  <a:moveTo>
                    <a:pt x="80610" y="0"/>
                  </a:moveTo>
                  <a:lnTo>
                    <a:pt x="1209439" y="0"/>
                  </a:lnTo>
                  <a:cubicBezTo>
                    <a:pt x="1230818" y="0"/>
                    <a:pt x="1251322" y="8493"/>
                    <a:pt x="1266439" y="23610"/>
                  </a:cubicBezTo>
                  <a:cubicBezTo>
                    <a:pt x="1281556" y="38727"/>
                    <a:pt x="1290049" y="59231"/>
                    <a:pt x="1290049" y="80610"/>
                  </a:cubicBezTo>
                  <a:lnTo>
                    <a:pt x="1290049" y="959050"/>
                  </a:lnTo>
                  <a:cubicBezTo>
                    <a:pt x="1290049" y="980429"/>
                    <a:pt x="1281556" y="1000932"/>
                    <a:pt x="1266439" y="1016049"/>
                  </a:cubicBezTo>
                  <a:cubicBezTo>
                    <a:pt x="1251322" y="1031166"/>
                    <a:pt x="1230818" y="1039659"/>
                    <a:pt x="1209439" y="1039659"/>
                  </a:cubicBezTo>
                  <a:lnTo>
                    <a:pt x="80610" y="1039659"/>
                  </a:lnTo>
                  <a:cubicBezTo>
                    <a:pt x="59231" y="1039659"/>
                    <a:pt x="38727" y="1031166"/>
                    <a:pt x="23610" y="1016049"/>
                  </a:cubicBezTo>
                  <a:cubicBezTo>
                    <a:pt x="8493" y="1000932"/>
                    <a:pt x="0" y="980429"/>
                    <a:pt x="0" y="959050"/>
                  </a:cubicBezTo>
                  <a:lnTo>
                    <a:pt x="0" y="80610"/>
                  </a:lnTo>
                  <a:cubicBezTo>
                    <a:pt x="0" y="59231"/>
                    <a:pt x="8493" y="38727"/>
                    <a:pt x="23610" y="23610"/>
                  </a:cubicBezTo>
                  <a:cubicBezTo>
                    <a:pt x="38727" y="8493"/>
                    <a:pt x="59231" y="0"/>
                    <a:pt x="80610" y="0"/>
                  </a:cubicBezTo>
                  <a:close/>
                </a:path>
              </a:pathLst>
            </a:custGeom>
            <a:solidFill>
              <a:srgbClr val="BCC8D0"/>
            </a:solidFill>
          </p:spPr>
          <p:txBody>
            <a:bodyPr/>
            <a:lstStyle/>
            <a:p>
              <a:endParaRPr lang="en-GB"/>
            </a:p>
          </p:txBody>
        </p:sp>
        <p:sp>
          <p:nvSpPr>
            <p:cNvPr id="19" name="TextBox 19"/>
            <p:cNvSpPr txBox="1"/>
            <p:nvPr/>
          </p:nvSpPr>
          <p:spPr>
            <a:xfrm>
              <a:off x="0" y="-38100"/>
              <a:ext cx="1290049" cy="107775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028700" y="1343341"/>
            <a:ext cx="13232901" cy="3347085"/>
          </a:xfrm>
          <a:prstGeom prst="rect">
            <a:avLst/>
          </a:prstGeom>
        </p:spPr>
        <p:txBody>
          <a:bodyPr lIns="0" tIns="0" rIns="0" bIns="0" rtlCol="0" anchor="t">
            <a:spAutoFit/>
          </a:bodyPr>
          <a:lstStyle/>
          <a:p>
            <a:pPr algn="l">
              <a:lnSpc>
                <a:spcPts val="13439"/>
              </a:lnSpc>
              <a:spcBef>
                <a:spcPct val="0"/>
              </a:spcBef>
            </a:pPr>
            <a:r>
              <a:rPr lang="en-US" sz="9600">
                <a:solidFill>
                  <a:srgbClr val="4B7FC2"/>
                </a:solidFill>
                <a:latin typeface="League Spartan"/>
                <a:ea typeface="League Spartan"/>
                <a:cs typeface="League Spartan"/>
                <a:sym typeface="League Spartan"/>
              </a:rPr>
              <a:t>Movement disorder can cause:</a:t>
            </a:r>
          </a:p>
        </p:txBody>
      </p:sp>
      <p:sp>
        <p:nvSpPr>
          <p:cNvPr id="21" name="TextBox 21"/>
          <p:cNvSpPr txBox="1"/>
          <p:nvPr/>
        </p:nvSpPr>
        <p:spPr>
          <a:xfrm>
            <a:off x="1448046" y="6333660"/>
            <a:ext cx="4059461" cy="2513509"/>
          </a:xfrm>
          <a:prstGeom prst="rect">
            <a:avLst/>
          </a:prstGeom>
        </p:spPr>
        <p:txBody>
          <a:bodyPr lIns="0" tIns="0" rIns="0" bIns="0" rtlCol="0" anchor="t">
            <a:spAutoFit/>
          </a:bodyPr>
          <a:lstStyle/>
          <a:p>
            <a:pPr algn="l">
              <a:lnSpc>
                <a:spcPts val="4900"/>
              </a:lnSpc>
            </a:pPr>
            <a:r>
              <a:rPr lang="en-US" sz="3500" dirty="0">
                <a:solidFill>
                  <a:srgbClr val="000000"/>
                </a:solidFill>
                <a:latin typeface="Quicksand"/>
                <a:ea typeface="Quicksand"/>
                <a:cs typeface="Quicksand"/>
                <a:sym typeface="Quicksand"/>
              </a:rPr>
              <a:t>Reduction of</a:t>
            </a:r>
          </a:p>
          <a:p>
            <a:pPr algn="l">
              <a:lnSpc>
                <a:spcPts val="4900"/>
              </a:lnSpc>
              <a:spcBef>
                <a:spcPct val="0"/>
              </a:spcBef>
            </a:pPr>
            <a:r>
              <a:rPr lang="en-US" sz="3500" dirty="0">
                <a:solidFill>
                  <a:srgbClr val="000000"/>
                </a:solidFill>
                <a:latin typeface="Quicksand"/>
                <a:ea typeface="Quicksand"/>
                <a:cs typeface="Quicksand"/>
                <a:sym typeface="Quicksand"/>
              </a:rPr>
              <a:t>movement and lack of postural variety.</a:t>
            </a:r>
          </a:p>
        </p:txBody>
      </p:sp>
      <p:sp>
        <p:nvSpPr>
          <p:cNvPr id="22" name="TextBox 22"/>
          <p:cNvSpPr txBox="1"/>
          <p:nvPr/>
        </p:nvSpPr>
        <p:spPr>
          <a:xfrm>
            <a:off x="7117743" y="6024097"/>
            <a:ext cx="4052514" cy="2513509"/>
          </a:xfrm>
          <a:prstGeom prst="rect">
            <a:avLst/>
          </a:prstGeom>
        </p:spPr>
        <p:txBody>
          <a:bodyPr lIns="0" tIns="0" rIns="0" bIns="0" rtlCol="0" anchor="t">
            <a:spAutoFit/>
          </a:bodyPr>
          <a:lstStyle/>
          <a:p>
            <a:pPr algn="l">
              <a:lnSpc>
                <a:spcPts val="4900"/>
              </a:lnSpc>
            </a:pPr>
            <a:r>
              <a:rPr lang="en-US" sz="3500" dirty="0">
                <a:solidFill>
                  <a:srgbClr val="000000"/>
                </a:solidFill>
                <a:latin typeface="Quicksand"/>
                <a:ea typeface="Quicksand"/>
                <a:cs typeface="Quicksand"/>
                <a:sym typeface="Quicksand"/>
              </a:rPr>
              <a:t>Muscles stop being stretched and become tight.</a:t>
            </a:r>
          </a:p>
          <a:p>
            <a:pPr algn="l">
              <a:lnSpc>
                <a:spcPts val="4900"/>
              </a:lnSpc>
              <a:spcBef>
                <a:spcPct val="0"/>
              </a:spcBef>
            </a:pPr>
            <a:endParaRPr lang="en-US" sz="3500" dirty="0">
              <a:solidFill>
                <a:srgbClr val="000000"/>
              </a:solidFill>
              <a:latin typeface="Quicksand"/>
              <a:ea typeface="Quicksand"/>
              <a:cs typeface="Quicksand"/>
              <a:sym typeface="Quicksand"/>
            </a:endParaRPr>
          </a:p>
        </p:txBody>
      </p:sp>
      <p:sp>
        <p:nvSpPr>
          <p:cNvPr id="23" name="TextBox 23"/>
          <p:cNvSpPr txBox="1"/>
          <p:nvPr/>
        </p:nvSpPr>
        <p:spPr>
          <a:xfrm>
            <a:off x="13073019" y="6024097"/>
            <a:ext cx="3481320" cy="2454275"/>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Quicksand"/>
                <a:ea typeface="Quicksand"/>
                <a:cs typeface="Quicksand"/>
                <a:sym typeface="Quicksand"/>
              </a:rPr>
              <a:t>Development of muscle and joint deformities.</a:t>
            </a:r>
          </a:p>
          <a:p>
            <a:pPr algn="l">
              <a:lnSpc>
                <a:spcPts val="4900"/>
              </a:lnSpc>
              <a:spcBef>
                <a:spcPct val="0"/>
              </a:spcBef>
            </a:pPr>
            <a:endParaRPr lang="en-US" sz="3500">
              <a:solidFill>
                <a:srgbClr val="000000"/>
              </a:solidFill>
              <a:latin typeface="Quicksand"/>
              <a:ea typeface="Quicksand"/>
              <a:cs typeface="Quicksand"/>
              <a:sym typeface="Quicksand"/>
            </a:endParaRPr>
          </a:p>
        </p:txBody>
      </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51"/>
    </mc:Choice>
    <mc:Fallback xmlns="">
      <p:transition spd="slow" advTm="2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1028700"/>
            <a:ext cx="9527961" cy="8229600"/>
            <a:chOff x="0" y="0"/>
            <a:chExt cx="2509422" cy="2167467"/>
          </a:xfrm>
        </p:grpSpPr>
        <p:sp>
          <p:nvSpPr>
            <p:cNvPr id="8" name="Freeform 8"/>
            <p:cNvSpPr/>
            <p:nvPr/>
          </p:nvSpPr>
          <p:spPr>
            <a:xfrm>
              <a:off x="0" y="0"/>
              <a:ext cx="2509422" cy="2167467"/>
            </a:xfrm>
            <a:custGeom>
              <a:avLst/>
              <a:gdLst/>
              <a:ahLst/>
              <a:cxnLst/>
              <a:rect l="l" t="t" r="r" b="b"/>
              <a:pathLst>
                <a:path w="2509422" h="2167467">
                  <a:moveTo>
                    <a:pt x="41440" y="0"/>
                  </a:moveTo>
                  <a:lnTo>
                    <a:pt x="2467982" y="0"/>
                  </a:lnTo>
                  <a:cubicBezTo>
                    <a:pt x="2490869" y="0"/>
                    <a:pt x="2509422" y="18553"/>
                    <a:pt x="2509422" y="41440"/>
                  </a:cubicBezTo>
                  <a:lnTo>
                    <a:pt x="2509422" y="2126027"/>
                  </a:lnTo>
                  <a:cubicBezTo>
                    <a:pt x="2509422" y="2148913"/>
                    <a:pt x="2490869" y="2167467"/>
                    <a:pt x="2467982" y="2167467"/>
                  </a:cubicBezTo>
                  <a:lnTo>
                    <a:pt x="41440" y="2167467"/>
                  </a:lnTo>
                  <a:cubicBezTo>
                    <a:pt x="18553" y="2167467"/>
                    <a:pt x="0" y="2148913"/>
                    <a:pt x="0" y="212602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73083" y="819090"/>
            <a:ext cx="10718274" cy="3417713"/>
            <a:chOff x="0" y="0"/>
            <a:chExt cx="2822920" cy="900138"/>
          </a:xfrm>
        </p:grpSpPr>
        <p:sp>
          <p:nvSpPr>
            <p:cNvPr id="11" name="Freeform 11"/>
            <p:cNvSpPr/>
            <p:nvPr/>
          </p:nvSpPr>
          <p:spPr>
            <a:xfrm>
              <a:off x="0" y="0"/>
              <a:ext cx="2822920" cy="900138"/>
            </a:xfrm>
            <a:custGeom>
              <a:avLst/>
              <a:gdLst/>
              <a:ahLst/>
              <a:cxnLst/>
              <a:rect l="l" t="t" r="r" b="b"/>
              <a:pathLst>
                <a:path w="2822920" h="900138">
                  <a:moveTo>
                    <a:pt x="36838" y="0"/>
                  </a:moveTo>
                  <a:lnTo>
                    <a:pt x="2786082" y="0"/>
                  </a:lnTo>
                  <a:cubicBezTo>
                    <a:pt x="2806427" y="0"/>
                    <a:pt x="2822920" y="16493"/>
                    <a:pt x="2822920" y="36838"/>
                  </a:cubicBezTo>
                  <a:lnTo>
                    <a:pt x="2822920" y="863300"/>
                  </a:lnTo>
                  <a:cubicBezTo>
                    <a:pt x="2822920" y="883645"/>
                    <a:pt x="2806427" y="900138"/>
                    <a:pt x="2786082" y="900138"/>
                  </a:cubicBezTo>
                  <a:lnTo>
                    <a:pt x="36838" y="900138"/>
                  </a:lnTo>
                  <a:cubicBezTo>
                    <a:pt x="16493" y="900138"/>
                    <a:pt x="0" y="883645"/>
                    <a:pt x="0" y="863300"/>
                  </a:cubicBezTo>
                  <a:lnTo>
                    <a:pt x="0" y="36838"/>
                  </a:lnTo>
                  <a:cubicBezTo>
                    <a:pt x="0" y="16493"/>
                    <a:pt x="16493" y="0"/>
                    <a:pt x="36838" y="0"/>
                  </a:cubicBezTo>
                  <a:close/>
                </a:path>
              </a:pathLst>
            </a:custGeom>
            <a:solidFill>
              <a:srgbClr val="FFFFFF"/>
            </a:solidFill>
          </p:spPr>
          <p:txBody>
            <a:bodyPr/>
            <a:lstStyle/>
            <a:p>
              <a:endParaRPr lang="en-GB"/>
            </a:p>
          </p:txBody>
        </p:sp>
        <p:sp>
          <p:nvSpPr>
            <p:cNvPr id="12" name="TextBox 12"/>
            <p:cNvSpPr txBox="1"/>
            <p:nvPr/>
          </p:nvSpPr>
          <p:spPr>
            <a:xfrm>
              <a:off x="0" y="-38100"/>
              <a:ext cx="2822920" cy="938238"/>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823281" y="4731078"/>
            <a:ext cx="4540526" cy="4787389"/>
          </a:xfrm>
          <a:custGeom>
            <a:avLst/>
            <a:gdLst/>
            <a:ahLst/>
            <a:cxnLst/>
            <a:rect l="l" t="t" r="r" b="b"/>
            <a:pathLst>
              <a:path w="4540526" h="4787389">
                <a:moveTo>
                  <a:pt x="0" y="0"/>
                </a:moveTo>
                <a:lnTo>
                  <a:pt x="4540525" y="0"/>
                </a:lnTo>
                <a:lnTo>
                  <a:pt x="4540525" y="4787389"/>
                </a:lnTo>
                <a:lnTo>
                  <a:pt x="0" y="4787389"/>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10648458" y="2470796"/>
            <a:ext cx="6485859" cy="7694414"/>
          </a:xfrm>
          <a:prstGeom prst="rect">
            <a:avLst/>
          </a:prstGeom>
        </p:spPr>
        <p:txBody>
          <a:bodyPr lIns="0" tIns="0" rIns="0" bIns="0" rtlCol="0" anchor="t">
            <a:spAutoFit/>
          </a:bodyPr>
          <a:lstStyle/>
          <a:p>
            <a:pPr algn="l">
              <a:lnSpc>
                <a:spcPts val="5040"/>
              </a:lnSpc>
            </a:pPr>
            <a:r>
              <a:rPr lang="en-US" sz="3600" dirty="0">
                <a:solidFill>
                  <a:srgbClr val="000000"/>
                </a:solidFill>
                <a:latin typeface="Quicksand"/>
                <a:ea typeface="Quicksand"/>
                <a:cs typeface="Quicksand"/>
                <a:sym typeface="Quicksand"/>
              </a:rPr>
              <a:t>Children with limited movement often adopt habitual, compensatory positions.</a:t>
            </a: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pPr>
            <a:r>
              <a:rPr lang="en-US" sz="3600" dirty="0">
                <a:solidFill>
                  <a:srgbClr val="000000"/>
                </a:solidFill>
                <a:latin typeface="Quicksand"/>
                <a:ea typeface="Quicksand"/>
                <a:cs typeface="Quicksand"/>
                <a:sym typeface="Quicksand"/>
              </a:rPr>
              <a:t>These limited positions together with the way gravity reacts on the body can cause the body to become ‘stuck’ in that position. </a:t>
            </a: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spcBef>
                <a:spcPct val="0"/>
              </a:spcBef>
            </a:pPr>
            <a:endParaRPr lang="en-US" sz="3600" dirty="0">
              <a:solidFill>
                <a:srgbClr val="000000"/>
              </a:solidFill>
              <a:latin typeface="Quicksand"/>
              <a:ea typeface="Quicksand"/>
              <a:cs typeface="Quicksand"/>
              <a:sym typeface="Quicksand"/>
            </a:endParaRPr>
          </a:p>
        </p:txBody>
      </p:sp>
      <p:sp>
        <p:nvSpPr>
          <p:cNvPr id="15" name="TextBox 15"/>
          <p:cNvSpPr txBox="1"/>
          <p:nvPr/>
        </p:nvSpPr>
        <p:spPr>
          <a:xfrm>
            <a:off x="1157691" y="861027"/>
            <a:ext cx="7312644" cy="3310972"/>
          </a:xfrm>
          <a:prstGeom prst="rect">
            <a:avLst/>
          </a:prstGeom>
        </p:spPr>
        <p:txBody>
          <a:bodyPr lIns="0" tIns="0" rIns="0" bIns="0" rtlCol="0" anchor="t">
            <a:spAutoFit/>
          </a:bodyPr>
          <a:lstStyle/>
          <a:p>
            <a:pPr algn="l">
              <a:lnSpc>
                <a:spcPts val="8829"/>
              </a:lnSpc>
              <a:spcBef>
                <a:spcPct val="0"/>
              </a:spcBef>
            </a:pPr>
            <a:r>
              <a:rPr lang="en-US" sz="6306">
                <a:solidFill>
                  <a:srgbClr val="4B7FC2"/>
                </a:solidFill>
                <a:latin typeface="League Spartan"/>
                <a:ea typeface="League Spartan"/>
                <a:cs typeface="League Spartan"/>
                <a:sym typeface="League Spartan"/>
              </a:rPr>
              <a:t>Links between positioning and deformity</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20"/>
    </mc:Choice>
    <mc:Fallback xmlns="">
      <p:transition spd="slow" advTm="2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1028700"/>
            <a:ext cx="9527961" cy="8229600"/>
            <a:chOff x="0" y="0"/>
            <a:chExt cx="2509422" cy="2167467"/>
          </a:xfrm>
        </p:grpSpPr>
        <p:sp>
          <p:nvSpPr>
            <p:cNvPr id="8" name="Freeform 8"/>
            <p:cNvSpPr/>
            <p:nvPr/>
          </p:nvSpPr>
          <p:spPr>
            <a:xfrm>
              <a:off x="0" y="0"/>
              <a:ext cx="2509422" cy="2167467"/>
            </a:xfrm>
            <a:custGeom>
              <a:avLst/>
              <a:gdLst/>
              <a:ahLst/>
              <a:cxnLst/>
              <a:rect l="l" t="t" r="r" b="b"/>
              <a:pathLst>
                <a:path w="2509422" h="2167467">
                  <a:moveTo>
                    <a:pt x="41440" y="0"/>
                  </a:moveTo>
                  <a:lnTo>
                    <a:pt x="2467982" y="0"/>
                  </a:lnTo>
                  <a:cubicBezTo>
                    <a:pt x="2490869" y="0"/>
                    <a:pt x="2509422" y="18553"/>
                    <a:pt x="2509422" y="41440"/>
                  </a:cubicBezTo>
                  <a:lnTo>
                    <a:pt x="2509422" y="2126027"/>
                  </a:lnTo>
                  <a:cubicBezTo>
                    <a:pt x="2509422" y="2148913"/>
                    <a:pt x="2490869" y="2167467"/>
                    <a:pt x="2467982" y="2167467"/>
                  </a:cubicBezTo>
                  <a:lnTo>
                    <a:pt x="41440" y="2167467"/>
                  </a:lnTo>
                  <a:cubicBezTo>
                    <a:pt x="18553" y="2167467"/>
                    <a:pt x="0" y="2148913"/>
                    <a:pt x="0" y="212602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4201529"/>
            <a:chOff x="0" y="0"/>
            <a:chExt cx="2937579" cy="1106575"/>
          </a:xfrm>
        </p:grpSpPr>
        <p:sp>
          <p:nvSpPr>
            <p:cNvPr id="11" name="Freeform 11"/>
            <p:cNvSpPr/>
            <p:nvPr/>
          </p:nvSpPr>
          <p:spPr>
            <a:xfrm>
              <a:off x="0" y="0"/>
              <a:ext cx="2937579" cy="1106575"/>
            </a:xfrm>
            <a:custGeom>
              <a:avLst/>
              <a:gdLst/>
              <a:ahLst/>
              <a:cxnLst/>
              <a:rect l="l" t="t" r="r" b="b"/>
              <a:pathLst>
                <a:path w="2937579" h="1106575">
                  <a:moveTo>
                    <a:pt x="35400" y="0"/>
                  </a:moveTo>
                  <a:lnTo>
                    <a:pt x="2902179" y="0"/>
                  </a:lnTo>
                  <a:cubicBezTo>
                    <a:pt x="2921730" y="0"/>
                    <a:pt x="2937579" y="15849"/>
                    <a:pt x="2937579" y="35400"/>
                  </a:cubicBezTo>
                  <a:lnTo>
                    <a:pt x="2937579" y="1071176"/>
                  </a:lnTo>
                  <a:cubicBezTo>
                    <a:pt x="2937579" y="1080564"/>
                    <a:pt x="2933849" y="1089568"/>
                    <a:pt x="2927210" y="1096207"/>
                  </a:cubicBezTo>
                  <a:cubicBezTo>
                    <a:pt x="2920572" y="1102846"/>
                    <a:pt x="2911567" y="1106575"/>
                    <a:pt x="2902179" y="1106575"/>
                  </a:cubicBezTo>
                  <a:lnTo>
                    <a:pt x="35400" y="1106575"/>
                  </a:lnTo>
                  <a:cubicBezTo>
                    <a:pt x="26011" y="1106575"/>
                    <a:pt x="17007" y="1102846"/>
                    <a:pt x="10368" y="1096207"/>
                  </a:cubicBezTo>
                  <a:cubicBezTo>
                    <a:pt x="3730" y="1089568"/>
                    <a:pt x="0" y="1080564"/>
                    <a:pt x="0" y="1071176"/>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11446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227788" y="5991523"/>
            <a:ext cx="6485859" cy="3794759"/>
          </a:xfrm>
          <a:prstGeom prst="rect">
            <a:avLst/>
          </a:prstGeom>
        </p:spPr>
        <p:txBody>
          <a:bodyPr lIns="0" tIns="0" rIns="0" bIns="0" rtlCol="0" anchor="t">
            <a:spAutoFit/>
          </a:bodyPr>
          <a:lstStyle/>
          <a:p>
            <a:pPr algn="l">
              <a:lnSpc>
                <a:spcPts val="5040"/>
              </a:lnSpc>
              <a:spcBef>
                <a:spcPct val="0"/>
              </a:spcBef>
            </a:pPr>
            <a:r>
              <a:rPr lang="en-US" sz="3600">
                <a:solidFill>
                  <a:srgbClr val="FFFFFF"/>
                </a:solidFill>
                <a:latin typeface="Quicksand"/>
                <a:ea typeface="Quicksand"/>
                <a:cs typeface="Quicksand"/>
                <a:sym typeface="Quicksand"/>
              </a:rPr>
              <a:t>A negative cycle occurs when a child has a deformity because they are unable to move, which causes further contractures and deformity.</a:t>
            </a:r>
          </a:p>
          <a:p>
            <a:pPr algn="l">
              <a:lnSpc>
                <a:spcPts val="5040"/>
              </a:lnSpc>
              <a:spcBef>
                <a:spcPct val="0"/>
              </a:spcBef>
            </a:pPr>
            <a:endParaRPr lang="en-US" sz="3600">
              <a:solidFill>
                <a:srgbClr val="FFFFFF"/>
              </a:solidFill>
              <a:latin typeface="Quicksand"/>
              <a:ea typeface="Quicksand"/>
              <a:cs typeface="Quicksand"/>
              <a:sym typeface="Quicksand"/>
            </a:endParaRPr>
          </a:p>
        </p:txBody>
      </p:sp>
      <p:sp>
        <p:nvSpPr>
          <p:cNvPr id="14" name="TextBox 14"/>
          <p:cNvSpPr txBox="1"/>
          <p:nvPr/>
        </p:nvSpPr>
        <p:spPr>
          <a:xfrm>
            <a:off x="1028700" y="1227626"/>
            <a:ext cx="8115300" cy="367032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Link between deformity and movement</a:t>
            </a:r>
          </a:p>
        </p:txBody>
      </p:sp>
      <p:sp>
        <p:nvSpPr>
          <p:cNvPr id="15" name="Freeform 15"/>
          <p:cNvSpPr/>
          <p:nvPr/>
        </p:nvSpPr>
        <p:spPr>
          <a:xfrm>
            <a:off x="11280522" y="1969703"/>
            <a:ext cx="6312522" cy="6919100"/>
          </a:xfrm>
          <a:custGeom>
            <a:avLst/>
            <a:gdLst/>
            <a:ahLst/>
            <a:cxnLst/>
            <a:rect l="l" t="t" r="r" b="b"/>
            <a:pathLst>
              <a:path w="6312522" h="6919100">
                <a:moveTo>
                  <a:pt x="0" y="0"/>
                </a:moveTo>
                <a:lnTo>
                  <a:pt x="6312522" y="0"/>
                </a:lnTo>
                <a:lnTo>
                  <a:pt x="6312522" y="6919100"/>
                </a:lnTo>
                <a:lnTo>
                  <a:pt x="0" y="6919100"/>
                </a:lnTo>
                <a:lnTo>
                  <a:pt x="0" y="0"/>
                </a:lnTo>
                <a:close/>
              </a:path>
            </a:pathLst>
          </a:custGeom>
          <a:blipFill>
            <a:blip r:embed="rId10"/>
            <a:stretch>
              <a:fillRect/>
            </a:stretch>
          </a:blipFill>
        </p:spPr>
        <p:txBody>
          <a:bodyPr/>
          <a:lstStyle/>
          <a:p>
            <a:endParaRPr lang="en-GB"/>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1028700"/>
            <a:ext cx="9527961" cy="8229600"/>
            <a:chOff x="0" y="0"/>
            <a:chExt cx="2509422" cy="2167467"/>
          </a:xfrm>
        </p:grpSpPr>
        <p:sp>
          <p:nvSpPr>
            <p:cNvPr id="8" name="Freeform 8"/>
            <p:cNvSpPr/>
            <p:nvPr/>
          </p:nvSpPr>
          <p:spPr>
            <a:xfrm>
              <a:off x="0" y="0"/>
              <a:ext cx="2509422" cy="2167467"/>
            </a:xfrm>
            <a:custGeom>
              <a:avLst/>
              <a:gdLst/>
              <a:ahLst/>
              <a:cxnLst/>
              <a:rect l="l" t="t" r="r" b="b"/>
              <a:pathLst>
                <a:path w="2509422" h="2167467">
                  <a:moveTo>
                    <a:pt x="41440" y="0"/>
                  </a:moveTo>
                  <a:lnTo>
                    <a:pt x="2467982" y="0"/>
                  </a:lnTo>
                  <a:cubicBezTo>
                    <a:pt x="2490869" y="0"/>
                    <a:pt x="2509422" y="18553"/>
                    <a:pt x="2509422" y="41440"/>
                  </a:cubicBezTo>
                  <a:lnTo>
                    <a:pt x="2509422" y="2126027"/>
                  </a:lnTo>
                  <a:cubicBezTo>
                    <a:pt x="2509422" y="2148913"/>
                    <a:pt x="2490869" y="2167467"/>
                    <a:pt x="2467982" y="2167467"/>
                  </a:cubicBezTo>
                  <a:lnTo>
                    <a:pt x="41440" y="2167467"/>
                  </a:lnTo>
                  <a:cubicBezTo>
                    <a:pt x="18553" y="2167467"/>
                    <a:pt x="0" y="2148913"/>
                    <a:pt x="0" y="212602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4201529"/>
            <a:chOff x="0" y="0"/>
            <a:chExt cx="2937579" cy="1106575"/>
          </a:xfrm>
        </p:grpSpPr>
        <p:sp>
          <p:nvSpPr>
            <p:cNvPr id="11" name="Freeform 11"/>
            <p:cNvSpPr/>
            <p:nvPr/>
          </p:nvSpPr>
          <p:spPr>
            <a:xfrm>
              <a:off x="0" y="0"/>
              <a:ext cx="2937579" cy="1106575"/>
            </a:xfrm>
            <a:custGeom>
              <a:avLst/>
              <a:gdLst/>
              <a:ahLst/>
              <a:cxnLst/>
              <a:rect l="l" t="t" r="r" b="b"/>
              <a:pathLst>
                <a:path w="2937579" h="1106575">
                  <a:moveTo>
                    <a:pt x="35400" y="0"/>
                  </a:moveTo>
                  <a:lnTo>
                    <a:pt x="2902179" y="0"/>
                  </a:lnTo>
                  <a:cubicBezTo>
                    <a:pt x="2921730" y="0"/>
                    <a:pt x="2937579" y="15849"/>
                    <a:pt x="2937579" y="35400"/>
                  </a:cubicBezTo>
                  <a:lnTo>
                    <a:pt x="2937579" y="1071176"/>
                  </a:lnTo>
                  <a:cubicBezTo>
                    <a:pt x="2937579" y="1080564"/>
                    <a:pt x="2933849" y="1089568"/>
                    <a:pt x="2927210" y="1096207"/>
                  </a:cubicBezTo>
                  <a:cubicBezTo>
                    <a:pt x="2920572" y="1102846"/>
                    <a:pt x="2911567" y="1106575"/>
                    <a:pt x="2902179" y="1106575"/>
                  </a:cubicBezTo>
                  <a:lnTo>
                    <a:pt x="35400" y="1106575"/>
                  </a:lnTo>
                  <a:cubicBezTo>
                    <a:pt x="26011" y="1106575"/>
                    <a:pt x="17007" y="1102846"/>
                    <a:pt x="10368" y="1096207"/>
                  </a:cubicBezTo>
                  <a:cubicBezTo>
                    <a:pt x="3730" y="1089568"/>
                    <a:pt x="0" y="1080564"/>
                    <a:pt x="0" y="1071176"/>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114467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736475" y="1360976"/>
            <a:ext cx="7424716" cy="7675243"/>
          </a:xfrm>
          <a:custGeom>
            <a:avLst/>
            <a:gdLst/>
            <a:ahLst/>
            <a:cxnLst/>
            <a:rect l="l" t="t" r="r" b="b"/>
            <a:pathLst>
              <a:path w="7424716" h="7675243">
                <a:moveTo>
                  <a:pt x="0" y="0"/>
                </a:moveTo>
                <a:lnTo>
                  <a:pt x="7424715" y="0"/>
                </a:lnTo>
                <a:lnTo>
                  <a:pt x="7424715" y="7675243"/>
                </a:lnTo>
                <a:lnTo>
                  <a:pt x="0" y="7675243"/>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2227788" y="5991523"/>
            <a:ext cx="6916212" cy="4432934"/>
          </a:xfrm>
          <a:prstGeom prst="rect">
            <a:avLst/>
          </a:prstGeom>
        </p:spPr>
        <p:txBody>
          <a:bodyPr lIns="0" tIns="0" rIns="0" bIns="0" rtlCol="0" anchor="t">
            <a:spAutoFit/>
          </a:bodyPr>
          <a:lstStyle/>
          <a:p>
            <a:pPr algn="l">
              <a:lnSpc>
                <a:spcPts val="5040"/>
              </a:lnSpc>
              <a:spcBef>
                <a:spcPct val="0"/>
              </a:spcBef>
            </a:pPr>
            <a:r>
              <a:rPr lang="en-US" sz="3600">
                <a:solidFill>
                  <a:srgbClr val="FFFFFF"/>
                </a:solidFill>
                <a:latin typeface="Quicksand"/>
                <a:ea typeface="Quicksand"/>
                <a:cs typeface="Quicksand"/>
                <a:sym typeface="Quicksand"/>
              </a:rPr>
              <a:t>Physiotherapy aims to improve or maintain movement of the joints and muscles to give the child the best scope for movement, thereby improving their functional ability.</a:t>
            </a:r>
          </a:p>
          <a:p>
            <a:pPr algn="l">
              <a:lnSpc>
                <a:spcPts val="5040"/>
              </a:lnSpc>
              <a:spcBef>
                <a:spcPct val="0"/>
              </a:spcBef>
            </a:pPr>
            <a:endParaRPr lang="en-US" sz="3600">
              <a:solidFill>
                <a:srgbClr val="FFFFFF"/>
              </a:solidFill>
              <a:latin typeface="Quicksand"/>
              <a:ea typeface="Quicksand"/>
              <a:cs typeface="Quicksand"/>
              <a:sym typeface="Quicksand"/>
            </a:endParaRPr>
          </a:p>
        </p:txBody>
      </p:sp>
      <p:sp>
        <p:nvSpPr>
          <p:cNvPr id="15" name="TextBox 15"/>
          <p:cNvSpPr txBox="1"/>
          <p:nvPr/>
        </p:nvSpPr>
        <p:spPr>
          <a:xfrm>
            <a:off x="1028700" y="1227626"/>
            <a:ext cx="8115300" cy="367032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Link between movement and function</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6"/>
    </mc:Choice>
    <mc:Fallback xmlns="">
      <p:transition spd="slow" advTm="1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5284289" y="514350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0" y="-1254311"/>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19764" y="2251218"/>
            <a:ext cx="9133709" cy="4924206"/>
            <a:chOff x="0" y="0"/>
            <a:chExt cx="2405586" cy="1296910"/>
          </a:xfrm>
        </p:grpSpPr>
        <p:sp>
          <p:nvSpPr>
            <p:cNvPr id="8" name="Freeform 8"/>
            <p:cNvSpPr/>
            <p:nvPr/>
          </p:nvSpPr>
          <p:spPr>
            <a:xfrm>
              <a:off x="0" y="0"/>
              <a:ext cx="2405586" cy="1296910"/>
            </a:xfrm>
            <a:custGeom>
              <a:avLst/>
              <a:gdLst/>
              <a:ahLst/>
              <a:cxnLst/>
              <a:rect l="l" t="t" r="r" b="b"/>
              <a:pathLst>
                <a:path w="2405586" h="1296910">
                  <a:moveTo>
                    <a:pt x="43229" y="0"/>
                  </a:moveTo>
                  <a:lnTo>
                    <a:pt x="2362357" y="0"/>
                  </a:lnTo>
                  <a:cubicBezTo>
                    <a:pt x="2373822" y="0"/>
                    <a:pt x="2384818" y="4554"/>
                    <a:pt x="2392924" y="12661"/>
                  </a:cubicBezTo>
                  <a:cubicBezTo>
                    <a:pt x="2401032" y="20768"/>
                    <a:pt x="2405586" y="31764"/>
                    <a:pt x="2405586" y="43229"/>
                  </a:cubicBezTo>
                  <a:lnTo>
                    <a:pt x="2405586" y="1253682"/>
                  </a:lnTo>
                  <a:cubicBezTo>
                    <a:pt x="2405586" y="1265147"/>
                    <a:pt x="2401032" y="1276142"/>
                    <a:pt x="2392924" y="1284249"/>
                  </a:cubicBezTo>
                  <a:cubicBezTo>
                    <a:pt x="2384818" y="1292356"/>
                    <a:pt x="2373822" y="1296910"/>
                    <a:pt x="2362357" y="1296910"/>
                  </a:cubicBezTo>
                  <a:lnTo>
                    <a:pt x="43229" y="1296910"/>
                  </a:lnTo>
                  <a:cubicBezTo>
                    <a:pt x="31764" y="1296910"/>
                    <a:pt x="20768" y="1292356"/>
                    <a:pt x="12661" y="1284249"/>
                  </a:cubicBezTo>
                  <a:cubicBezTo>
                    <a:pt x="4554" y="1276142"/>
                    <a:pt x="0" y="1265147"/>
                    <a:pt x="0" y="1253682"/>
                  </a:cubicBezTo>
                  <a:lnTo>
                    <a:pt x="0" y="43229"/>
                  </a:lnTo>
                  <a:cubicBezTo>
                    <a:pt x="0" y="31764"/>
                    <a:pt x="4554" y="20768"/>
                    <a:pt x="12661" y="12661"/>
                  </a:cubicBezTo>
                  <a:cubicBezTo>
                    <a:pt x="20768" y="4554"/>
                    <a:pt x="31764" y="0"/>
                    <a:pt x="43229" y="0"/>
                  </a:cubicBezTo>
                  <a:close/>
                </a:path>
              </a:pathLst>
            </a:custGeom>
            <a:solidFill>
              <a:srgbClr val="BCC8D0"/>
            </a:solidFill>
          </p:spPr>
          <p:txBody>
            <a:bodyPr/>
            <a:lstStyle/>
            <a:p>
              <a:endParaRPr lang="en-GB"/>
            </a:p>
          </p:txBody>
        </p:sp>
        <p:sp>
          <p:nvSpPr>
            <p:cNvPr id="9" name="TextBox 9"/>
            <p:cNvSpPr txBox="1"/>
            <p:nvPr/>
          </p:nvSpPr>
          <p:spPr>
            <a:xfrm>
              <a:off x="0" y="-38100"/>
              <a:ext cx="2405586" cy="133501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50905" y="1028700"/>
            <a:ext cx="11442737" cy="3684621"/>
            <a:chOff x="0" y="0"/>
            <a:chExt cx="3013725" cy="970435"/>
          </a:xfrm>
        </p:grpSpPr>
        <p:sp>
          <p:nvSpPr>
            <p:cNvPr id="11" name="Freeform 11"/>
            <p:cNvSpPr/>
            <p:nvPr/>
          </p:nvSpPr>
          <p:spPr>
            <a:xfrm>
              <a:off x="0" y="0"/>
              <a:ext cx="3013725" cy="970435"/>
            </a:xfrm>
            <a:custGeom>
              <a:avLst/>
              <a:gdLst/>
              <a:ahLst/>
              <a:cxnLst/>
              <a:rect l="l" t="t" r="r" b="b"/>
              <a:pathLst>
                <a:path w="3013725" h="970435">
                  <a:moveTo>
                    <a:pt x="34506" y="0"/>
                  </a:moveTo>
                  <a:lnTo>
                    <a:pt x="2979220" y="0"/>
                  </a:lnTo>
                  <a:cubicBezTo>
                    <a:pt x="2988371" y="0"/>
                    <a:pt x="2997147" y="3635"/>
                    <a:pt x="3003619" y="10106"/>
                  </a:cubicBezTo>
                  <a:cubicBezTo>
                    <a:pt x="3010090" y="16577"/>
                    <a:pt x="3013725" y="25354"/>
                    <a:pt x="3013725" y="34506"/>
                  </a:cubicBezTo>
                  <a:lnTo>
                    <a:pt x="3013725" y="935930"/>
                  </a:lnTo>
                  <a:cubicBezTo>
                    <a:pt x="3013725" y="945081"/>
                    <a:pt x="3010090" y="953858"/>
                    <a:pt x="3003619" y="960329"/>
                  </a:cubicBezTo>
                  <a:cubicBezTo>
                    <a:pt x="2997147" y="966800"/>
                    <a:pt x="2988371" y="970435"/>
                    <a:pt x="2979220" y="970435"/>
                  </a:cubicBezTo>
                  <a:lnTo>
                    <a:pt x="34506" y="970435"/>
                  </a:lnTo>
                  <a:cubicBezTo>
                    <a:pt x="15449" y="970435"/>
                    <a:pt x="0" y="954987"/>
                    <a:pt x="0" y="935930"/>
                  </a:cubicBezTo>
                  <a:lnTo>
                    <a:pt x="0" y="34506"/>
                  </a:lnTo>
                  <a:cubicBezTo>
                    <a:pt x="0" y="15449"/>
                    <a:pt x="15449" y="0"/>
                    <a:pt x="34506" y="0"/>
                  </a:cubicBezTo>
                  <a:close/>
                </a:path>
              </a:pathLst>
            </a:custGeom>
            <a:solidFill>
              <a:srgbClr val="FFFFFF"/>
            </a:solidFill>
          </p:spPr>
          <p:txBody>
            <a:bodyPr/>
            <a:lstStyle/>
            <a:p>
              <a:endParaRPr lang="en-GB"/>
            </a:p>
          </p:txBody>
        </p:sp>
        <p:sp>
          <p:nvSpPr>
            <p:cNvPr id="12" name="TextBox 12"/>
            <p:cNvSpPr txBox="1"/>
            <p:nvPr/>
          </p:nvSpPr>
          <p:spPr>
            <a:xfrm>
              <a:off x="0" y="-38100"/>
              <a:ext cx="3013725" cy="100853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603416" y="4961310"/>
            <a:ext cx="7371877" cy="4921363"/>
          </a:xfrm>
          <a:custGeom>
            <a:avLst/>
            <a:gdLst/>
            <a:ahLst/>
            <a:cxnLst/>
            <a:rect l="l" t="t" r="r" b="b"/>
            <a:pathLst>
              <a:path w="7371877" h="4921363">
                <a:moveTo>
                  <a:pt x="0" y="0"/>
                </a:moveTo>
                <a:lnTo>
                  <a:pt x="7371877" y="0"/>
                </a:lnTo>
                <a:lnTo>
                  <a:pt x="7371877" y="4921363"/>
                </a:lnTo>
                <a:lnTo>
                  <a:pt x="0" y="4921363"/>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657851" y="2813861"/>
            <a:ext cx="6485859" cy="3794759"/>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Design a Positioning program to help access play and school curriculum e.g. long sitting or lying on the tummy on a wedge</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9144000" y="1463803"/>
            <a:ext cx="8115300" cy="2671473"/>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What can we do about it?</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56"/>
    </mc:Choice>
    <mc:Fallback xmlns="">
      <p:transition spd="slow" advTm="1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4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028700" y="1028700"/>
            <a:ext cx="19064942" cy="3362829"/>
            <a:chOff x="0" y="0"/>
            <a:chExt cx="5021219" cy="885683"/>
          </a:xfrm>
        </p:grpSpPr>
        <p:sp>
          <p:nvSpPr>
            <p:cNvPr id="6" name="Freeform 6"/>
            <p:cNvSpPr/>
            <p:nvPr/>
          </p:nvSpPr>
          <p:spPr>
            <a:xfrm>
              <a:off x="0" y="0"/>
              <a:ext cx="5021219" cy="885683"/>
            </a:xfrm>
            <a:custGeom>
              <a:avLst/>
              <a:gdLst/>
              <a:ahLst/>
              <a:cxnLst/>
              <a:rect l="l" t="t" r="r" b="b"/>
              <a:pathLst>
                <a:path w="5021219" h="885683">
                  <a:moveTo>
                    <a:pt x="20710" y="0"/>
                  </a:moveTo>
                  <a:lnTo>
                    <a:pt x="5000509" y="0"/>
                  </a:lnTo>
                  <a:cubicBezTo>
                    <a:pt x="5011947" y="0"/>
                    <a:pt x="5021219" y="9272"/>
                    <a:pt x="5021219" y="20710"/>
                  </a:cubicBezTo>
                  <a:lnTo>
                    <a:pt x="5021219" y="864973"/>
                  </a:lnTo>
                  <a:cubicBezTo>
                    <a:pt x="5021219" y="870466"/>
                    <a:pt x="5019037" y="875733"/>
                    <a:pt x="5015153" y="879617"/>
                  </a:cubicBezTo>
                  <a:cubicBezTo>
                    <a:pt x="5011269" y="883501"/>
                    <a:pt x="5006002" y="885683"/>
                    <a:pt x="5000509" y="885683"/>
                  </a:cubicBezTo>
                  <a:lnTo>
                    <a:pt x="20710" y="885683"/>
                  </a:lnTo>
                  <a:cubicBezTo>
                    <a:pt x="9272" y="885683"/>
                    <a:pt x="0" y="876411"/>
                    <a:pt x="0" y="864973"/>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7" name="TextBox 7"/>
            <p:cNvSpPr txBox="1"/>
            <p:nvPr/>
          </p:nvSpPr>
          <p:spPr>
            <a:xfrm>
              <a:off x="0" y="-38100"/>
              <a:ext cx="5021219" cy="92378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513325" y="1474633"/>
            <a:ext cx="15199571" cy="2671473"/>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Equipment to support mobility and posture</a:t>
            </a:r>
          </a:p>
        </p:txBody>
      </p:sp>
      <p:sp>
        <p:nvSpPr>
          <p:cNvPr id="9" name="Freeform 9"/>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aphicFrame>
        <p:nvGraphicFramePr>
          <p:cNvPr id="11" name="Table 10"/>
          <p:cNvGraphicFramePr>
            <a:graphicFrameLocks noGrp="1"/>
          </p:cNvGraphicFramePr>
          <p:nvPr>
            <p:extLst>
              <p:ext uri="{D42A27DB-BD31-4B8C-83A1-F6EECF244321}">
                <p14:modId xmlns:p14="http://schemas.microsoft.com/office/powerpoint/2010/main" val="501659790"/>
              </p:ext>
            </p:extLst>
          </p:nvPr>
        </p:nvGraphicFramePr>
        <p:xfrm>
          <a:off x="1676400" y="5057425"/>
          <a:ext cx="15925800" cy="5059680"/>
        </p:xfrm>
        <a:graphic>
          <a:graphicData uri="http://schemas.openxmlformats.org/drawingml/2006/table">
            <a:tbl>
              <a:tblPr firstRow="1" bandRow="1">
                <a:tableStyleId>{5C22544A-7EE6-4342-B048-85BDC9FD1C3A}</a:tableStyleId>
              </a:tblPr>
              <a:tblGrid>
                <a:gridCol w="5308600">
                  <a:extLst>
                    <a:ext uri="{9D8B030D-6E8A-4147-A177-3AD203B41FA5}">
                      <a16:colId xmlns:a16="http://schemas.microsoft.com/office/drawing/2014/main" val="1312775279"/>
                    </a:ext>
                  </a:extLst>
                </a:gridCol>
                <a:gridCol w="5308600">
                  <a:extLst>
                    <a:ext uri="{9D8B030D-6E8A-4147-A177-3AD203B41FA5}">
                      <a16:colId xmlns:a16="http://schemas.microsoft.com/office/drawing/2014/main" val="3873657899"/>
                    </a:ext>
                  </a:extLst>
                </a:gridCol>
                <a:gridCol w="5308600">
                  <a:extLst>
                    <a:ext uri="{9D8B030D-6E8A-4147-A177-3AD203B41FA5}">
                      <a16:colId xmlns:a16="http://schemas.microsoft.com/office/drawing/2014/main" val="3985235557"/>
                    </a:ext>
                  </a:extLst>
                </a:gridCol>
              </a:tblGrid>
              <a:tr h="2216877">
                <a:tc>
                  <a:txBody>
                    <a:bodyPr/>
                    <a:lstStyle/>
                    <a:p>
                      <a:pPr algn="ctr"/>
                      <a:r>
                        <a:rPr lang="en-GB" sz="4800" dirty="0"/>
                        <a:t>Children’s Physiotherapy</a:t>
                      </a:r>
                      <a:r>
                        <a:rPr lang="en-GB" sz="4800" baseline="0" dirty="0"/>
                        <a:t> Team</a:t>
                      </a:r>
                      <a:endParaRPr lang="en-GB" sz="4800" dirty="0"/>
                    </a:p>
                  </a:txBody>
                  <a:tcPr/>
                </a:tc>
                <a:tc>
                  <a:txBody>
                    <a:bodyPr/>
                    <a:lstStyle/>
                    <a:p>
                      <a:pPr algn="ctr"/>
                      <a:r>
                        <a:rPr lang="en-GB" sz="4800" dirty="0"/>
                        <a:t>Children’s Occupational Therapy Team</a:t>
                      </a:r>
                    </a:p>
                  </a:txBody>
                  <a:tcPr/>
                </a:tc>
                <a:tc>
                  <a:txBody>
                    <a:bodyPr/>
                    <a:lstStyle/>
                    <a:p>
                      <a:pPr algn="ctr"/>
                      <a:r>
                        <a:rPr lang="en-GB" sz="4800" dirty="0"/>
                        <a:t>Wheelchair</a:t>
                      </a:r>
                      <a:r>
                        <a:rPr lang="en-GB" sz="4800" baseline="0" dirty="0"/>
                        <a:t> </a:t>
                      </a:r>
                    </a:p>
                    <a:p>
                      <a:pPr algn="ctr"/>
                      <a:r>
                        <a:rPr lang="en-GB" sz="4800" baseline="0" dirty="0"/>
                        <a:t>Services</a:t>
                      </a:r>
                      <a:endParaRPr lang="en-GB" sz="4800" dirty="0"/>
                    </a:p>
                  </a:txBody>
                  <a:tcPr/>
                </a:tc>
                <a:extLst>
                  <a:ext uri="{0D108BD9-81ED-4DB2-BD59-A6C34878D82A}">
                    <a16:rowId xmlns:a16="http://schemas.microsoft.com/office/drawing/2014/main" val="3251293105"/>
                  </a:ext>
                </a:extLst>
              </a:tr>
              <a:tr h="2216877">
                <a:tc>
                  <a:txBody>
                    <a:bodyPr/>
                    <a:lstStyle/>
                    <a:p>
                      <a:pPr marL="571500" indent="-571500">
                        <a:buFont typeface="Arial" panose="020B0604020202020204" pitchFamily="34" charset="0"/>
                        <a:buChar char="•"/>
                      </a:pPr>
                      <a:r>
                        <a:rPr lang="en-GB" sz="4400" dirty="0"/>
                        <a:t>Standing Frames</a:t>
                      </a:r>
                    </a:p>
                    <a:p>
                      <a:pPr marL="571500" indent="-571500">
                        <a:buFont typeface="Arial" panose="020B0604020202020204" pitchFamily="34" charset="0"/>
                        <a:buChar char="•"/>
                      </a:pPr>
                      <a:r>
                        <a:rPr lang="en-GB" sz="4400" dirty="0"/>
                        <a:t>Walkers</a:t>
                      </a:r>
                    </a:p>
                    <a:p>
                      <a:pPr marL="571500" indent="-571500">
                        <a:buFont typeface="Arial" panose="020B0604020202020204" pitchFamily="34" charset="0"/>
                        <a:buChar char="•"/>
                      </a:pPr>
                      <a:r>
                        <a:rPr lang="en-GB" sz="4400" dirty="0"/>
                        <a:t>Leg</a:t>
                      </a:r>
                      <a:r>
                        <a:rPr lang="en-GB" sz="4400" baseline="0" dirty="0"/>
                        <a:t> and Foot Splints</a:t>
                      </a:r>
                    </a:p>
                    <a:p>
                      <a:pPr marL="571500" indent="-571500">
                        <a:buFont typeface="Arial" panose="020B0604020202020204" pitchFamily="34" charset="0"/>
                        <a:buChar char="•"/>
                      </a:pPr>
                      <a:r>
                        <a:rPr lang="en-GB" sz="4400" baseline="0" dirty="0"/>
                        <a:t>Gaiters</a:t>
                      </a:r>
                      <a:endParaRPr lang="en-GB" sz="4400" dirty="0"/>
                    </a:p>
                  </a:txBody>
                  <a:tcPr/>
                </a:tc>
                <a:tc>
                  <a:txBody>
                    <a:bodyPr/>
                    <a:lstStyle/>
                    <a:p>
                      <a:pPr marL="571500" indent="-571500">
                        <a:buFont typeface="Arial" panose="020B0604020202020204" pitchFamily="34" charset="0"/>
                        <a:buChar char="•"/>
                      </a:pPr>
                      <a:r>
                        <a:rPr lang="en-GB" sz="4400" dirty="0"/>
                        <a:t>Seating systems</a:t>
                      </a:r>
                    </a:p>
                    <a:p>
                      <a:pPr marL="571500" indent="-571500">
                        <a:buFont typeface="Arial" panose="020B0604020202020204" pitchFamily="34" charset="0"/>
                        <a:buChar char="•"/>
                      </a:pPr>
                      <a:r>
                        <a:rPr lang="en-GB" sz="4400" dirty="0"/>
                        <a:t>Hand splints</a:t>
                      </a:r>
                    </a:p>
                  </a:txBody>
                  <a:tcPr/>
                </a:tc>
                <a:tc>
                  <a:txBody>
                    <a:bodyPr/>
                    <a:lstStyle/>
                    <a:p>
                      <a:pPr marL="571500" indent="-571500">
                        <a:buFont typeface="Arial" panose="020B0604020202020204" pitchFamily="34" charset="0"/>
                        <a:buChar char="•"/>
                      </a:pPr>
                      <a:r>
                        <a:rPr lang="en-GB" sz="4400" dirty="0"/>
                        <a:t>Wheelchairs</a:t>
                      </a:r>
                    </a:p>
                  </a:txBody>
                  <a:tcPr/>
                </a:tc>
                <a:extLst>
                  <a:ext uri="{0D108BD9-81ED-4DB2-BD59-A6C34878D82A}">
                    <a16:rowId xmlns:a16="http://schemas.microsoft.com/office/drawing/2014/main" val="1909926228"/>
                  </a:ext>
                </a:extLst>
              </a:tr>
            </a:tbl>
          </a:graphicData>
        </a:graphic>
      </p:graphicFrame>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77"/>
    </mc:Choice>
    <mc:Fallback xmlns="">
      <p:transition spd="slow" advTm="2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12283466" y="3191387"/>
            <a:ext cx="10949642" cy="3217714"/>
            <a:chOff x="0" y="0"/>
            <a:chExt cx="2883856" cy="847464"/>
          </a:xfrm>
        </p:grpSpPr>
        <p:sp>
          <p:nvSpPr>
            <p:cNvPr id="6" name="Freeform 6"/>
            <p:cNvSpPr/>
            <p:nvPr/>
          </p:nvSpPr>
          <p:spPr>
            <a:xfrm>
              <a:off x="0" y="0"/>
              <a:ext cx="2883856" cy="847464"/>
            </a:xfrm>
            <a:custGeom>
              <a:avLst/>
              <a:gdLst/>
              <a:ahLst/>
              <a:cxnLst/>
              <a:rect l="l" t="t" r="r" b="b"/>
              <a:pathLst>
                <a:path w="2883856" h="847464">
                  <a:moveTo>
                    <a:pt x="36059" y="0"/>
                  </a:moveTo>
                  <a:lnTo>
                    <a:pt x="2847797" y="0"/>
                  </a:lnTo>
                  <a:cubicBezTo>
                    <a:pt x="2867712" y="0"/>
                    <a:pt x="2883856" y="16144"/>
                    <a:pt x="2883856" y="36059"/>
                  </a:cubicBezTo>
                  <a:lnTo>
                    <a:pt x="2883856" y="811404"/>
                  </a:lnTo>
                  <a:cubicBezTo>
                    <a:pt x="2883856" y="820968"/>
                    <a:pt x="2880057" y="830140"/>
                    <a:pt x="2873295" y="836902"/>
                  </a:cubicBezTo>
                  <a:cubicBezTo>
                    <a:pt x="2866532" y="843665"/>
                    <a:pt x="2857360" y="847464"/>
                    <a:pt x="2847797" y="847464"/>
                  </a:cubicBezTo>
                  <a:lnTo>
                    <a:pt x="36059" y="847464"/>
                  </a:lnTo>
                  <a:cubicBezTo>
                    <a:pt x="26496" y="847464"/>
                    <a:pt x="17324" y="843665"/>
                    <a:pt x="10562" y="836902"/>
                  </a:cubicBezTo>
                  <a:cubicBezTo>
                    <a:pt x="3799" y="830140"/>
                    <a:pt x="0" y="820968"/>
                    <a:pt x="0" y="811404"/>
                  </a:cubicBezTo>
                  <a:lnTo>
                    <a:pt x="0" y="36059"/>
                  </a:lnTo>
                  <a:cubicBezTo>
                    <a:pt x="0" y="16144"/>
                    <a:pt x="16144" y="0"/>
                    <a:pt x="36059" y="0"/>
                  </a:cubicBezTo>
                  <a:close/>
                </a:path>
              </a:pathLst>
            </a:custGeom>
            <a:solidFill>
              <a:srgbClr val="FFFFFF"/>
            </a:solidFill>
          </p:spPr>
          <p:txBody>
            <a:bodyPr/>
            <a:lstStyle/>
            <a:p>
              <a:endParaRPr lang="en-GB"/>
            </a:p>
          </p:txBody>
        </p:sp>
        <p:sp>
          <p:nvSpPr>
            <p:cNvPr id="7" name="TextBox 7"/>
            <p:cNvSpPr txBox="1"/>
            <p:nvPr/>
          </p:nvSpPr>
          <p:spPr>
            <a:xfrm>
              <a:off x="0" y="-38100"/>
              <a:ext cx="2883856" cy="88556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1189939" y="1220744"/>
            <a:ext cx="10751663" cy="8480374"/>
          </a:xfrm>
          <a:custGeom>
            <a:avLst/>
            <a:gdLst/>
            <a:ahLst/>
            <a:cxnLst/>
            <a:rect l="l" t="t" r="r" b="b"/>
            <a:pathLst>
              <a:path w="10751663" h="8480374">
                <a:moveTo>
                  <a:pt x="0" y="0"/>
                </a:moveTo>
                <a:lnTo>
                  <a:pt x="10751662" y="0"/>
                </a:lnTo>
                <a:lnTo>
                  <a:pt x="10751662" y="8480374"/>
                </a:lnTo>
                <a:lnTo>
                  <a:pt x="0" y="8480374"/>
                </a:lnTo>
                <a:lnTo>
                  <a:pt x="0" y="0"/>
                </a:lnTo>
                <a:close/>
              </a:path>
            </a:pathLst>
          </a:custGeom>
          <a:blipFill>
            <a:blip r:embed="rId8"/>
            <a:stretch>
              <a:fillRect/>
            </a:stretch>
          </a:blipFill>
        </p:spPr>
        <p:txBody>
          <a:bodyPr/>
          <a:lstStyle/>
          <a:p>
            <a:endParaRPr lang="en-GB"/>
          </a:p>
        </p:txBody>
      </p:sp>
      <p:sp>
        <p:nvSpPr>
          <p:cNvPr id="10" name="TextBox 10"/>
          <p:cNvSpPr txBox="1"/>
          <p:nvPr/>
        </p:nvSpPr>
        <p:spPr>
          <a:xfrm>
            <a:off x="12590426" y="3490846"/>
            <a:ext cx="15199571" cy="2671473"/>
          </a:xfrm>
          <a:prstGeom prst="rect">
            <a:avLst/>
          </a:prstGeom>
        </p:spPr>
        <p:txBody>
          <a:bodyPr lIns="0" tIns="0" rIns="0" bIns="0" rtlCol="0" anchor="t">
            <a:spAutoFit/>
          </a:bodyPr>
          <a:lstStyle/>
          <a:p>
            <a:pPr algn="l">
              <a:lnSpc>
                <a:spcPts val="10778"/>
              </a:lnSpc>
            </a:pPr>
            <a:r>
              <a:rPr lang="en-US" sz="7698">
                <a:solidFill>
                  <a:srgbClr val="4B7FC2"/>
                </a:solidFill>
                <a:latin typeface="League Spartan"/>
                <a:ea typeface="League Spartan"/>
                <a:cs typeface="League Spartan"/>
                <a:sym typeface="League Spartan"/>
              </a:rPr>
              <a:t>Standing </a:t>
            </a:r>
          </a:p>
          <a:p>
            <a:pPr algn="l">
              <a:lnSpc>
                <a:spcPts val="10778"/>
              </a:lnSpc>
              <a:spcBef>
                <a:spcPct val="0"/>
              </a:spcBef>
            </a:pPr>
            <a:r>
              <a:rPr lang="en-US" sz="7698">
                <a:solidFill>
                  <a:srgbClr val="4B7FC2"/>
                </a:solidFill>
                <a:latin typeface="League Spartan"/>
                <a:ea typeface="League Spartan"/>
                <a:cs typeface="League Spartan"/>
                <a:sym typeface="League Spartan"/>
              </a:rPr>
              <a:t>frames</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10"/>
    </mc:Choice>
    <mc:Fallback xmlns="">
      <p:transition spd="slow" advTm="3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284289" y="514350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0" y="-1254311"/>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119764" y="1028700"/>
            <a:ext cx="9133709" cy="8229600"/>
            <a:chOff x="0" y="0"/>
            <a:chExt cx="2405586" cy="2167467"/>
          </a:xfrm>
        </p:grpSpPr>
        <p:sp>
          <p:nvSpPr>
            <p:cNvPr id="8" name="Freeform 8"/>
            <p:cNvSpPr/>
            <p:nvPr/>
          </p:nvSpPr>
          <p:spPr>
            <a:xfrm>
              <a:off x="0" y="0"/>
              <a:ext cx="2405586" cy="2167467"/>
            </a:xfrm>
            <a:custGeom>
              <a:avLst/>
              <a:gdLst/>
              <a:ahLst/>
              <a:cxnLst/>
              <a:rect l="l" t="t" r="r" b="b"/>
              <a:pathLst>
                <a:path w="2405586" h="2167467">
                  <a:moveTo>
                    <a:pt x="43229" y="0"/>
                  </a:moveTo>
                  <a:lnTo>
                    <a:pt x="2362357" y="0"/>
                  </a:lnTo>
                  <a:cubicBezTo>
                    <a:pt x="2373822" y="0"/>
                    <a:pt x="2384818" y="4554"/>
                    <a:pt x="2392924" y="12661"/>
                  </a:cubicBezTo>
                  <a:cubicBezTo>
                    <a:pt x="2401032" y="20768"/>
                    <a:pt x="2405586" y="31764"/>
                    <a:pt x="2405586" y="43229"/>
                  </a:cubicBezTo>
                  <a:lnTo>
                    <a:pt x="2405586" y="2124238"/>
                  </a:lnTo>
                  <a:cubicBezTo>
                    <a:pt x="2405586" y="2135703"/>
                    <a:pt x="2401032" y="2146698"/>
                    <a:pt x="2392924" y="2154805"/>
                  </a:cubicBezTo>
                  <a:cubicBezTo>
                    <a:pt x="2384818" y="2162912"/>
                    <a:pt x="2373822" y="2167467"/>
                    <a:pt x="2362357" y="2167467"/>
                  </a:cubicBezTo>
                  <a:lnTo>
                    <a:pt x="43229" y="2167467"/>
                  </a:lnTo>
                  <a:cubicBezTo>
                    <a:pt x="31764" y="2167467"/>
                    <a:pt x="20768" y="2162912"/>
                    <a:pt x="12661" y="2154805"/>
                  </a:cubicBezTo>
                  <a:cubicBezTo>
                    <a:pt x="4554" y="2146698"/>
                    <a:pt x="0" y="2135703"/>
                    <a:pt x="0" y="2124238"/>
                  </a:cubicBezTo>
                  <a:lnTo>
                    <a:pt x="0" y="43229"/>
                  </a:lnTo>
                  <a:cubicBezTo>
                    <a:pt x="0" y="31764"/>
                    <a:pt x="4554" y="20768"/>
                    <a:pt x="12661" y="12661"/>
                  </a:cubicBezTo>
                  <a:cubicBezTo>
                    <a:pt x="20768" y="4554"/>
                    <a:pt x="31764" y="0"/>
                    <a:pt x="43229" y="0"/>
                  </a:cubicBezTo>
                  <a:close/>
                </a:path>
              </a:pathLst>
            </a:custGeom>
            <a:solidFill>
              <a:srgbClr val="BCC8D0"/>
            </a:solidFill>
          </p:spPr>
          <p:txBody>
            <a:bodyPr/>
            <a:lstStyle/>
            <a:p>
              <a:endParaRPr lang="en-GB"/>
            </a:p>
          </p:txBody>
        </p:sp>
        <p:sp>
          <p:nvSpPr>
            <p:cNvPr id="9" name="TextBox 9"/>
            <p:cNvSpPr txBox="1"/>
            <p:nvPr/>
          </p:nvSpPr>
          <p:spPr>
            <a:xfrm>
              <a:off x="0" y="-38100"/>
              <a:ext cx="2405586"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50905" y="432117"/>
            <a:ext cx="11442737" cy="4490815"/>
            <a:chOff x="0" y="0"/>
            <a:chExt cx="3013725" cy="1182766"/>
          </a:xfrm>
        </p:grpSpPr>
        <p:sp>
          <p:nvSpPr>
            <p:cNvPr id="11" name="Freeform 11"/>
            <p:cNvSpPr/>
            <p:nvPr/>
          </p:nvSpPr>
          <p:spPr>
            <a:xfrm>
              <a:off x="0" y="0"/>
              <a:ext cx="3013725" cy="1182766"/>
            </a:xfrm>
            <a:custGeom>
              <a:avLst/>
              <a:gdLst/>
              <a:ahLst/>
              <a:cxnLst/>
              <a:rect l="l" t="t" r="r" b="b"/>
              <a:pathLst>
                <a:path w="3013725" h="1182766">
                  <a:moveTo>
                    <a:pt x="34506" y="0"/>
                  </a:moveTo>
                  <a:lnTo>
                    <a:pt x="2979220" y="0"/>
                  </a:lnTo>
                  <a:cubicBezTo>
                    <a:pt x="2988371" y="0"/>
                    <a:pt x="2997147" y="3635"/>
                    <a:pt x="3003619" y="10106"/>
                  </a:cubicBezTo>
                  <a:cubicBezTo>
                    <a:pt x="3010090" y="16577"/>
                    <a:pt x="3013725" y="25354"/>
                    <a:pt x="3013725" y="34506"/>
                  </a:cubicBezTo>
                  <a:lnTo>
                    <a:pt x="3013725" y="1148261"/>
                  </a:lnTo>
                  <a:cubicBezTo>
                    <a:pt x="3013725" y="1167317"/>
                    <a:pt x="2998276" y="1182766"/>
                    <a:pt x="2979220" y="1182766"/>
                  </a:cubicBezTo>
                  <a:lnTo>
                    <a:pt x="34506" y="1182766"/>
                  </a:lnTo>
                  <a:cubicBezTo>
                    <a:pt x="15449" y="1182766"/>
                    <a:pt x="0" y="1167317"/>
                    <a:pt x="0" y="1148261"/>
                  </a:cubicBezTo>
                  <a:lnTo>
                    <a:pt x="0" y="34506"/>
                  </a:lnTo>
                  <a:cubicBezTo>
                    <a:pt x="0" y="15449"/>
                    <a:pt x="15449" y="0"/>
                    <a:pt x="34506" y="0"/>
                  </a:cubicBezTo>
                  <a:close/>
                </a:path>
              </a:pathLst>
            </a:custGeom>
            <a:solidFill>
              <a:srgbClr val="FFFFFF"/>
            </a:solidFill>
          </p:spPr>
          <p:txBody>
            <a:bodyPr/>
            <a:lstStyle/>
            <a:p>
              <a:endParaRPr lang="en-GB"/>
            </a:p>
          </p:txBody>
        </p:sp>
        <p:sp>
          <p:nvSpPr>
            <p:cNvPr id="12" name="TextBox 12"/>
            <p:cNvSpPr txBox="1"/>
            <p:nvPr/>
          </p:nvSpPr>
          <p:spPr>
            <a:xfrm>
              <a:off x="0" y="-38100"/>
              <a:ext cx="3013725" cy="122086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1941360"/>
            <a:ext cx="6485859" cy="7694414"/>
          </a:xfrm>
          <a:prstGeom prst="rect">
            <a:avLst/>
          </a:prstGeom>
        </p:spPr>
        <p:txBody>
          <a:bodyPr lIns="0" tIns="0" rIns="0" bIns="0" rtlCol="0" anchor="t">
            <a:spAutoFit/>
          </a:bodyPr>
          <a:lstStyle/>
          <a:p>
            <a:pPr algn="l">
              <a:lnSpc>
                <a:spcPts val="5040"/>
              </a:lnSpc>
            </a:pPr>
            <a:r>
              <a:rPr lang="en-US" sz="3600" dirty="0">
                <a:solidFill>
                  <a:srgbClr val="000000"/>
                </a:solidFill>
                <a:latin typeface="Quicksand"/>
                <a:ea typeface="Quicksand"/>
                <a:cs typeface="Quicksand"/>
                <a:sym typeface="Quicksand"/>
              </a:rPr>
              <a:t>*Is the child upright and not slouched over the tray?</a:t>
            </a:r>
          </a:p>
          <a:p>
            <a:pPr algn="l">
              <a:lnSpc>
                <a:spcPts val="5040"/>
              </a:lnSpc>
            </a:pPr>
            <a:r>
              <a:rPr lang="en-US" sz="3600" dirty="0">
                <a:solidFill>
                  <a:srgbClr val="000000"/>
                </a:solidFill>
                <a:latin typeface="Quicksand"/>
                <a:ea typeface="Quicksand"/>
                <a:cs typeface="Quicksand"/>
                <a:sym typeface="Quicksand"/>
              </a:rPr>
              <a:t>*Is the child’s spine straight and not bending to the side?</a:t>
            </a:r>
          </a:p>
          <a:p>
            <a:pPr algn="l">
              <a:lnSpc>
                <a:spcPts val="5040"/>
              </a:lnSpc>
            </a:pPr>
            <a:r>
              <a:rPr lang="en-US" sz="3600" dirty="0">
                <a:solidFill>
                  <a:srgbClr val="000000"/>
                </a:solidFill>
                <a:latin typeface="Quicksand"/>
                <a:ea typeface="Quicksand"/>
                <a:cs typeface="Quicksand"/>
                <a:sym typeface="Quicksand"/>
              </a:rPr>
              <a:t>*Are the knee blocks just under the knee cap? </a:t>
            </a:r>
          </a:p>
          <a:p>
            <a:pPr algn="l">
              <a:lnSpc>
                <a:spcPts val="5040"/>
              </a:lnSpc>
            </a:pPr>
            <a:r>
              <a:rPr lang="en-US" sz="3600" dirty="0">
                <a:solidFill>
                  <a:srgbClr val="000000"/>
                </a:solidFill>
                <a:latin typeface="Quicksand"/>
                <a:ea typeface="Quicksand"/>
                <a:cs typeface="Quicksand"/>
                <a:sym typeface="Quicksand"/>
              </a:rPr>
              <a:t>*Are their hips and knees straight and not bent? </a:t>
            </a:r>
          </a:p>
          <a:p>
            <a:pPr algn="l">
              <a:lnSpc>
                <a:spcPts val="5040"/>
              </a:lnSpc>
            </a:pPr>
            <a:r>
              <a:rPr lang="en-US" sz="3600" dirty="0">
                <a:solidFill>
                  <a:srgbClr val="000000"/>
                </a:solidFill>
                <a:latin typeface="Quicksand"/>
                <a:ea typeface="Quicksand"/>
                <a:cs typeface="Quicksand"/>
                <a:sym typeface="Quicksand"/>
              </a:rPr>
              <a:t>Video guide: https://www.youtube.com/watch?v=FiTiSROoNEs</a:t>
            </a:r>
          </a:p>
          <a:p>
            <a:pPr algn="l">
              <a:lnSpc>
                <a:spcPts val="5040"/>
              </a:lnSpc>
              <a:spcBef>
                <a:spcPct val="0"/>
              </a:spcBef>
            </a:pPr>
            <a:endParaRPr lang="en-US" sz="3600" dirty="0">
              <a:solidFill>
                <a:srgbClr val="000000"/>
              </a:solidFill>
              <a:latin typeface="Quicksand"/>
              <a:ea typeface="Quicksand"/>
              <a:cs typeface="Quicksand"/>
              <a:sym typeface="Quicksand"/>
            </a:endParaRPr>
          </a:p>
        </p:txBody>
      </p:sp>
      <p:sp>
        <p:nvSpPr>
          <p:cNvPr id="15" name="TextBox 15"/>
          <p:cNvSpPr txBox="1"/>
          <p:nvPr/>
        </p:nvSpPr>
        <p:spPr>
          <a:xfrm>
            <a:off x="9256867" y="689858"/>
            <a:ext cx="8115300" cy="4033548"/>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How to check if Standing frame is outgrown?</a:t>
            </a:r>
          </a:p>
        </p:txBody>
      </p:sp>
      <p:pic>
        <p:nvPicPr>
          <p:cNvPr id="16" name="FiTiSROoNEs"/>
          <p:cNvPicPr>
            <a:picLocks noRot="1" noChangeAspect="1"/>
          </p:cNvPicPr>
          <p:nvPr>
            <a:videoFile r:link="rId1"/>
          </p:nvPr>
        </p:nvPicPr>
        <p:blipFill>
          <a:blip r:embed="rId11"/>
          <a:stretch>
            <a:fillRect/>
          </a:stretch>
        </p:blipFill>
        <p:spPr>
          <a:xfrm>
            <a:off x="10606309" y="5271101"/>
            <a:ext cx="6677161" cy="3755903"/>
          </a:xfrm>
          <a:prstGeom prst="rect">
            <a:avLst/>
          </a:prstGeom>
        </p:spPr>
      </p:pic>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95"/>
    </mc:Choice>
    <mc:Fallback xmlns="">
      <p:transition spd="slow" advTm="4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1028700" y="5143500"/>
            <a:ext cx="5076854" cy="1874955"/>
            <a:chOff x="0" y="0"/>
            <a:chExt cx="1337114" cy="493815"/>
          </a:xfrm>
        </p:grpSpPr>
        <p:sp>
          <p:nvSpPr>
            <p:cNvPr id="6" name="Freeform 6"/>
            <p:cNvSpPr/>
            <p:nvPr/>
          </p:nvSpPr>
          <p:spPr>
            <a:xfrm>
              <a:off x="0" y="0"/>
              <a:ext cx="1337114" cy="493815"/>
            </a:xfrm>
            <a:custGeom>
              <a:avLst/>
              <a:gdLst/>
              <a:ahLst/>
              <a:cxnLst/>
              <a:rect l="l" t="t" r="r" b="b"/>
              <a:pathLst>
                <a:path w="1337114" h="493815">
                  <a:moveTo>
                    <a:pt x="77772" y="0"/>
                  </a:moveTo>
                  <a:lnTo>
                    <a:pt x="1259342" y="0"/>
                  </a:lnTo>
                  <a:cubicBezTo>
                    <a:pt x="1279968" y="0"/>
                    <a:pt x="1299750" y="8194"/>
                    <a:pt x="1314335" y="22779"/>
                  </a:cubicBezTo>
                  <a:cubicBezTo>
                    <a:pt x="1328920" y="37364"/>
                    <a:pt x="1337114" y="57146"/>
                    <a:pt x="1337114" y="77772"/>
                  </a:cubicBezTo>
                  <a:lnTo>
                    <a:pt x="1337114" y="416043"/>
                  </a:lnTo>
                  <a:cubicBezTo>
                    <a:pt x="1337114" y="436670"/>
                    <a:pt x="1328920" y="456451"/>
                    <a:pt x="1314335" y="471036"/>
                  </a:cubicBezTo>
                  <a:cubicBezTo>
                    <a:pt x="1299750" y="485621"/>
                    <a:pt x="1279968" y="493815"/>
                    <a:pt x="1259342" y="493815"/>
                  </a:cubicBezTo>
                  <a:lnTo>
                    <a:pt x="77772" y="493815"/>
                  </a:lnTo>
                  <a:cubicBezTo>
                    <a:pt x="57146" y="493815"/>
                    <a:pt x="37364" y="485621"/>
                    <a:pt x="22779" y="471036"/>
                  </a:cubicBezTo>
                  <a:cubicBezTo>
                    <a:pt x="8194" y="456451"/>
                    <a:pt x="0" y="436670"/>
                    <a:pt x="0" y="416043"/>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7" name="TextBox 7"/>
            <p:cNvSpPr txBox="1"/>
            <p:nvPr/>
          </p:nvSpPr>
          <p:spPr>
            <a:xfrm>
              <a:off x="0" y="-38100"/>
              <a:ext cx="1337114" cy="53191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718509" y="1028700"/>
            <a:ext cx="7375133" cy="2344140"/>
            <a:chOff x="0" y="0"/>
            <a:chExt cx="1942422" cy="617387"/>
          </a:xfrm>
        </p:grpSpPr>
        <p:sp>
          <p:nvSpPr>
            <p:cNvPr id="9" name="Freeform 9"/>
            <p:cNvSpPr/>
            <p:nvPr/>
          </p:nvSpPr>
          <p:spPr>
            <a:xfrm>
              <a:off x="0" y="0"/>
              <a:ext cx="1942422" cy="617387"/>
            </a:xfrm>
            <a:custGeom>
              <a:avLst/>
              <a:gdLst/>
              <a:ahLst/>
              <a:cxnLst/>
              <a:rect l="l" t="t" r="r" b="b"/>
              <a:pathLst>
                <a:path w="1942422" h="617387">
                  <a:moveTo>
                    <a:pt x="53536" y="0"/>
                  </a:moveTo>
                  <a:lnTo>
                    <a:pt x="1888885" y="0"/>
                  </a:lnTo>
                  <a:cubicBezTo>
                    <a:pt x="1918453" y="0"/>
                    <a:pt x="1942422" y="23969"/>
                    <a:pt x="1942422" y="53536"/>
                  </a:cubicBezTo>
                  <a:lnTo>
                    <a:pt x="1942422" y="563850"/>
                  </a:lnTo>
                  <a:cubicBezTo>
                    <a:pt x="1942422" y="593418"/>
                    <a:pt x="1918453" y="617387"/>
                    <a:pt x="1888885" y="617387"/>
                  </a:cubicBezTo>
                  <a:lnTo>
                    <a:pt x="53536" y="617387"/>
                  </a:lnTo>
                  <a:cubicBezTo>
                    <a:pt x="23969" y="617387"/>
                    <a:pt x="0" y="593418"/>
                    <a:pt x="0" y="563850"/>
                  </a:cubicBezTo>
                  <a:lnTo>
                    <a:pt x="0" y="53536"/>
                  </a:lnTo>
                  <a:cubicBezTo>
                    <a:pt x="0" y="23969"/>
                    <a:pt x="23969" y="0"/>
                    <a:pt x="53536" y="0"/>
                  </a:cubicBezTo>
                  <a:close/>
                </a:path>
              </a:pathLst>
            </a:custGeom>
            <a:solidFill>
              <a:srgbClr val="FFFFFF"/>
            </a:solidFill>
          </p:spPr>
          <p:txBody>
            <a:bodyPr/>
            <a:lstStyle/>
            <a:p>
              <a:endParaRPr lang="en-GB"/>
            </a:p>
          </p:txBody>
        </p:sp>
        <p:sp>
          <p:nvSpPr>
            <p:cNvPr id="10" name="TextBox 10"/>
            <p:cNvSpPr txBox="1"/>
            <p:nvPr/>
          </p:nvSpPr>
          <p:spPr>
            <a:xfrm>
              <a:off x="0" y="-38100"/>
              <a:ext cx="1942422" cy="65548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51337" y="7383742"/>
            <a:ext cx="5463827" cy="1164654"/>
            <a:chOff x="0" y="0"/>
            <a:chExt cx="1439033" cy="306740"/>
          </a:xfrm>
        </p:grpSpPr>
        <p:sp>
          <p:nvSpPr>
            <p:cNvPr id="12" name="Freeform 12"/>
            <p:cNvSpPr/>
            <p:nvPr/>
          </p:nvSpPr>
          <p:spPr>
            <a:xfrm>
              <a:off x="0" y="0"/>
              <a:ext cx="1439033" cy="306740"/>
            </a:xfrm>
            <a:custGeom>
              <a:avLst/>
              <a:gdLst/>
              <a:ahLst/>
              <a:cxnLst/>
              <a:rect l="l" t="t" r="r" b="b"/>
              <a:pathLst>
                <a:path w="1439033" h="306740">
                  <a:moveTo>
                    <a:pt x="72264" y="0"/>
                  </a:moveTo>
                  <a:lnTo>
                    <a:pt x="1366769" y="0"/>
                  </a:lnTo>
                  <a:cubicBezTo>
                    <a:pt x="1385934" y="0"/>
                    <a:pt x="1404315" y="7614"/>
                    <a:pt x="1417867" y="21166"/>
                  </a:cubicBezTo>
                  <a:cubicBezTo>
                    <a:pt x="1431419" y="34718"/>
                    <a:pt x="1439033" y="53098"/>
                    <a:pt x="1439033" y="72264"/>
                  </a:cubicBezTo>
                  <a:lnTo>
                    <a:pt x="1439033" y="234476"/>
                  </a:lnTo>
                  <a:cubicBezTo>
                    <a:pt x="1439033" y="274386"/>
                    <a:pt x="1406679" y="306740"/>
                    <a:pt x="1366769" y="306740"/>
                  </a:cubicBezTo>
                  <a:lnTo>
                    <a:pt x="72264" y="306740"/>
                  </a:lnTo>
                  <a:cubicBezTo>
                    <a:pt x="32354" y="306740"/>
                    <a:pt x="0" y="274386"/>
                    <a:pt x="0" y="234476"/>
                  </a:cubicBezTo>
                  <a:lnTo>
                    <a:pt x="0" y="72264"/>
                  </a:lnTo>
                  <a:cubicBezTo>
                    <a:pt x="0" y="53098"/>
                    <a:pt x="7614" y="34718"/>
                    <a:pt x="21166" y="21166"/>
                  </a:cubicBezTo>
                  <a:cubicBezTo>
                    <a:pt x="34718" y="7614"/>
                    <a:pt x="53098" y="0"/>
                    <a:pt x="72264" y="0"/>
                  </a:cubicBezTo>
                  <a:close/>
                </a:path>
              </a:pathLst>
            </a:custGeom>
            <a:solidFill>
              <a:srgbClr val="BCC8D0"/>
            </a:solidFill>
          </p:spPr>
          <p:txBody>
            <a:bodyPr/>
            <a:lstStyle/>
            <a:p>
              <a:endParaRPr lang="en-GB"/>
            </a:p>
          </p:txBody>
        </p:sp>
        <p:sp>
          <p:nvSpPr>
            <p:cNvPr id="13" name="TextBox 13"/>
            <p:cNvSpPr txBox="1"/>
            <p:nvPr/>
          </p:nvSpPr>
          <p:spPr>
            <a:xfrm>
              <a:off x="0" y="-38100"/>
              <a:ext cx="1439033" cy="34484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444334" y="1028700"/>
            <a:ext cx="5076854" cy="1025363"/>
            <a:chOff x="0" y="0"/>
            <a:chExt cx="1337114" cy="270054"/>
          </a:xfrm>
        </p:grpSpPr>
        <p:sp>
          <p:nvSpPr>
            <p:cNvPr id="15" name="Freeform 15"/>
            <p:cNvSpPr/>
            <p:nvPr/>
          </p:nvSpPr>
          <p:spPr>
            <a:xfrm>
              <a:off x="0" y="0"/>
              <a:ext cx="1337114" cy="270054"/>
            </a:xfrm>
            <a:custGeom>
              <a:avLst/>
              <a:gdLst/>
              <a:ahLst/>
              <a:cxnLst/>
              <a:rect l="l" t="t" r="r" b="b"/>
              <a:pathLst>
                <a:path w="1337114" h="270054">
                  <a:moveTo>
                    <a:pt x="77772" y="0"/>
                  </a:moveTo>
                  <a:lnTo>
                    <a:pt x="1259342" y="0"/>
                  </a:lnTo>
                  <a:cubicBezTo>
                    <a:pt x="1279968" y="0"/>
                    <a:pt x="1299750" y="8194"/>
                    <a:pt x="1314335" y="22779"/>
                  </a:cubicBezTo>
                  <a:cubicBezTo>
                    <a:pt x="1328920" y="37364"/>
                    <a:pt x="1337114" y="57146"/>
                    <a:pt x="1337114" y="77772"/>
                  </a:cubicBezTo>
                  <a:lnTo>
                    <a:pt x="1337114" y="192282"/>
                  </a:lnTo>
                  <a:cubicBezTo>
                    <a:pt x="1337114" y="212909"/>
                    <a:pt x="1328920" y="232690"/>
                    <a:pt x="1314335" y="247275"/>
                  </a:cubicBezTo>
                  <a:cubicBezTo>
                    <a:pt x="1299750" y="261861"/>
                    <a:pt x="1279968" y="270054"/>
                    <a:pt x="1259342" y="270054"/>
                  </a:cubicBezTo>
                  <a:lnTo>
                    <a:pt x="77772" y="270054"/>
                  </a:lnTo>
                  <a:cubicBezTo>
                    <a:pt x="57146" y="270054"/>
                    <a:pt x="37364" y="261861"/>
                    <a:pt x="22779" y="247275"/>
                  </a:cubicBezTo>
                  <a:cubicBezTo>
                    <a:pt x="8194" y="232690"/>
                    <a:pt x="0" y="212909"/>
                    <a:pt x="0" y="192282"/>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6" name="TextBox 16"/>
            <p:cNvSpPr txBox="1"/>
            <p:nvPr/>
          </p:nvSpPr>
          <p:spPr>
            <a:xfrm>
              <a:off x="0" y="-38100"/>
              <a:ext cx="1337114" cy="30815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637821" y="9150865"/>
            <a:ext cx="5076854" cy="681788"/>
            <a:chOff x="0" y="0"/>
            <a:chExt cx="1337114" cy="179566"/>
          </a:xfrm>
        </p:grpSpPr>
        <p:sp>
          <p:nvSpPr>
            <p:cNvPr id="18" name="Freeform 18"/>
            <p:cNvSpPr/>
            <p:nvPr/>
          </p:nvSpPr>
          <p:spPr>
            <a:xfrm>
              <a:off x="0" y="0"/>
              <a:ext cx="1337114" cy="179566"/>
            </a:xfrm>
            <a:custGeom>
              <a:avLst/>
              <a:gdLst/>
              <a:ahLst/>
              <a:cxnLst/>
              <a:rect l="l" t="t" r="r" b="b"/>
              <a:pathLst>
                <a:path w="1337114" h="179566">
                  <a:moveTo>
                    <a:pt x="77772" y="0"/>
                  </a:moveTo>
                  <a:lnTo>
                    <a:pt x="1259342" y="0"/>
                  </a:lnTo>
                  <a:cubicBezTo>
                    <a:pt x="1279968" y="0"/>
                    <a:pt x="1299750" y="8194"/>
                    <a:pt x="1314335" y="22779"/>
                  </a:cubicBezTo>
                  <a:cubicBezTo>
                    <a:pt x="1328920" y="37364"/>
                    <a:pt x="1337114" y="57146"/>
                    <a:pt x="1337114" y="77772"/>
                  </a:cubicBezTo>
                  <a:lnTo>
                    <a:pt x="1337114" y="101793"/>
                  </a:lnTo>
                  <a:cubicBezTo>
                    <a:pt x="1337114" y="122420"/>
                    <a:pt x="1328920" y="142202"/>
                    <a:pt x="1314335" y="156787"/>
                  </a:cubicBezTo>
                  <a:cubicBezTo>
                    <a:pt x="1299750" y="171372"/>
                    <a:pt x="1279968" y="179566"/>
                    <a:pt x="1259342" y="179566"/>
                  </a:cubicBezTo>
                  <a:lnTo>
                    <a:pt x="77772" y="179566"/>
                  </a:lnTo>
                  <a:cubicBezTo>
                    <a:pt x="57146" y="179566"/>
                    <a:pt x="37364" y="171372"/>
                    <a:pt x="22779" y="156787"/>
                  </a:cubicBezTo>
                  <a:cubicBezTo>
                    <a:pt x="8194" y="142202"/>
                    <a:pt x="0" y="122420"/>
                    <a:pt x="0" y="101793"/>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9" name="TextBox 19"/>
            <p:cNvSpPr txBox="1"/>
            <p:nvPr/>
          </p:nvSpPr>
          <p:spPr>
            <a:xfrm>
              <a:off x="0" y="-38100"/>
              <a:ext cx="1337114" cy="217666"/>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718509" y="3896923"/>
            <a:ext cx="5189721" cy="1181628"/>
            <a:chOff x="0" y="0"/>
            <a:chExt cx="1366840" cy="311211"/>
          </a:xfrm>
        </p:grpSpPr>
        <p:sp>
          <p:nvSpPr>
            <p:cNvPr id="21" name="Freeform 21"/>
            <p:cNvSpPr/>
            <p:nvPr/>
          </p:nvSpPr>
          <p:spPr>
            <a:xfrm>
              <a:off x="0" y="0"/>
              <a:ext cx="1366840" cy="311211"/>
            </a:xfrm>
            <a:custGeom>
              <a:avLst/>
              <a:gdLst/>
              <a:ahLst/>
              <a:cxnLst/>
              <a:rect l="l" t="t" r="r" b="b"/>
              <a:pathLst>
                <a:path w="1366840" h="311211">
                  <a:moveTo>
                    <a:pt x="76081" y="0"/>
                  </a:moveTo>
                  <a:lnTo>
                    <a:pt x="1290759" y="0"/>
                  </a:lnTo>
                  <a:cubicBezTo>
                    <a:pt x="1332778" y="0"/>
                    <a:pt x="1366840" y="34063"/>
                    <a:pt x="1366840" y="76081"/>
                  </a:cubicBezTo>
                  <a:lnTo>
                    <a:pt x="1366840" y="235130"/>
                  </a:lnTo>
                  <a:cubicBezTo>
                    <a:pt x="1366840" y="255308"/>
                    <a:pt x="1358825" y="274659"/>
                    <a:pt x="1344557" y="288927"/>
                  </a:cubicBezTo>
                  <a:cubicBezTo>
                    <a:pt x="1330289" y="303195"/>
                    <a:pt x="1310937" y="311211"/>
                    <a:pt x="1290759" y="311211"/>
                  </a:cubicBezTo>
                  <a:lnTo>
                    <a:pt x="76081" y="311211"/>
                  </a:lnTo>
                  <a:cubicBezTo>
                    <a:pt x="34063" y="311211"/>
                    <a:pt x="0" y="277148"/>
                    <a:pt x="0" y="235130"/>
                  </a:cubicBezTo>
                  <a:lnTo>
                    <a:pt x="0" y="76081"/>
                  </a:lnTo>
                  <a:cubicBezTo>
                    <a:pt x="0" y="34063"/>
                    <a:pt x="34063" y="0"/>
                    <a:pt x="76081" y="0"/>
                  </a:cubicBezTo>
                  <a:close/>
                </a:path>
              </a:pathLst>
            </a:custGeom>
            <a:solidFill>
              <a:srgbClr val="BCC8D0"/>
            </a:solidFill>
          </p:spPr>
          <p:txBody>
            <a:bodyPr/>
            <a:lstStyle/>
            <a:p>
              <a:endParaRPr lang="en-GB"/>
            </a:p>
          </p:txBody>
        </p:sp>
        <p:sp>
          <p:nvSpPr>
            <p:cNvPr id="22" name="TextBox 22"/>
            <p:cNvSpPr txBox="1"/>
            <p:nvPr/>
          </p:nvSpPr>
          <p:spPr>
            <a:xfrm>
              <a:off x="0" y="-38100"/>
              <a:ext cx="1366840" cy="349311"/>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2944243" y="8723801"/>
            <a:ext cx="5076854" cy="704044"/>
            <a:chOff x="0" y="0"/>
            <a:chExt cx="1337114" cy="185427"/>
          </a:xfrm>
        </p:grpSpPr>
        <p:sp>
          <p:nvSpPr>
            <p:cNvPr id="24" name="Freeform 24"/>
            <p:cNvSpPr/>
            <p:nvPr/>
          </p:nvSpPr>
          <p:spPr>
            <a:xfrm>
              <a:off x="0" y="0"/>
              <a:ext cx="1337114" cy="185427"/>
            </a:xfrm>
            <a:custGeom>
              <a:avLst/>
              <a:gdLst/>
              <a:ahLst/>
              <a:cxnLst/>
              <a:rect l="l" t="t" r="r" b="b"/>
              <a:pathLst>
                <a:path w="1337114" h="185427">
                  <a:moveTo>
                    <a:pt x="77772" y="0"/>
                  </a:moveTo>
                  <a:lnTo>
                    <a:pt x="1259342" y="0"/>
                  </a:lnTo>
                  <a:cubicBezTo>
                    <a:pt x="1279968" y="0"/>
                    <a:pt x="1299750" y="8194"/>
                    <a:pt x="1314335" y="22779"/>
                  </a:cubicBezTo>
                  <a:cubicBezTo>
                    <a:pt x="1328920" y="37364"/>
                    <a:pt x="1337114" y="57146"/>
                    <a:pt x="1337114" y="77772"/>
                  </a:cubicBezTo>
                  <a:lnTo>
                    <a:pt x="1337114" y="107655"/>
                  </a:lnTo>
                  <a:cubicBezTo>
                    <a:pt x="1337114" y="128282"/>
                    <a:pt x="1328920" y="148063"/>
                    <a:pt x="1314335" y="162648"/>
                  </a:cubicBezTo>
                  <a:cubicBezTo>
                    <a:pt x="1299750" y="177233"/>
                    <a:pt x="1279968" y="185427"/>
                    <a:pt x="1259342" y="185427"/>
                  </a:cubicBezTo>
                  <a:lnTo>
                    <a:pt x="77772" y="185427"/>
                  </a:lnTo>
                  <a:cubicBezTo>
                    <a:pt x="57146" y="185427"/>
                    <a:pt x="37364" y="177233"/>
                    <a:pt x="22779" y="162648"/>
                  </a:cubicBezTo>
                  <a:cubicBezTo>
                    <a:pt x="8194" y="148063"/>
                    <a:pt x="0" y="128282"/>
                    <a:pt x="0" y="107655"/>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25" name="TextBox 25"/>
            <p:cNvSpPr txBox="1"/>
            <p:nvPr/>
          </p:nvSpPr>
          <p:spPr>
            <a:xfrm>
              <a:off x="0" y="-38100"/>
              <a:ext cx="1337114" cy="223527"/>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27" name="Group 27"/>
          <p:cNvGrpSpPr/>
          <p:nvPr/>
        </p:nvGrpSpPr>
        <p:grpSpPr>
          <a:xfrm>
            <a:off x="835214" y="3558747"/>
            <a:ext cx="5463827" cy="1164654"/>
            <a:chOff x="0" y="0"/>
            <a:chExt cx="1439033" cy="306740"/>
          </a:xfrm>
        </p:grpSpPr>
        <p:sp>
          <p:nvSpPr>
            <p:cNvPr id="28" name="Freeform 28"/>
            <p:cNvSpPr/>
            <p:nvPr/>
          </p:nvSpPr>
          <p:spPr>
            <a:xfrm>
              <a:off x="0" y="0"/>
              <a:ext cx="1439033" cy="306740"/>
            </a:xfrm>
            <a:custGeom>
              <a:avLst/>
              <a:gdLst/>
              <a:ahLst/>
              <a:cxnLst/>
              <a:rect l="l" t="t" r="r" b="b"/>
              <a:pathLst>
                <a:path w="1439033" h="306740">
                  <a:moveTo>
                    <a:pt x="72264" y="0"/>
                  </a:moveTo>
                  <a:lnTo>
                    <a:pt x="1366769" y="0"/>
                  </a:lnTo>
                  <a:cubicBezTo>
                    <a:pt x="1385934" y="0"/>
                    <a:pt x="1404315" y="7614"/>
                    <a:pt x="1417867" y="21166"/>
                  </a:cubicBezTo>
                  <a:cubicBezTo>
                    <a:pt x="1431419" y="34718"/>
                    <a:pt x="1439033" y="53098"/>
                    <a:pt x="1439033" y="72264"/>
                  </a:cubicBezTo>
                  <a:lnTo>
                    <a:pt x="1439033" y="234476"/>
                  </a:lnTo>
                  <a:cubicBezTo>
                    <a:pt x="1439033" y="274386"/>
                    <a:pt x="1406679" y="306740"/>
                    <a:pt x="1366769" y="306740"/>
                  </a:cubicBezTo>
                  <a:lnTo>
                    <a:pt x="72264" y="306740"/>
                  </a:lnTo>
                  <a:cubicBezTo>
                    <a:pt x="32354" y="306740"/>
                    <a:pt x="0" y="274386"/>
                    <a:pt x="0" y="234476"/>
                  </a:cubicBezTo>
                  <a:lnTo>
                    <a:pt x="0" y="72264"/>
                  </a:lnTo>
                  <a:cubicBezTo>
                    <a:pt x="0" y="53098"/>
                    <a:pt x="7614" y="34718"/>
                    <a:pt x="21166" y="21166"/>
                  </a:cubicBezTo>
                  <a:cubicBezTo>
                    <a:pt x="34718" y="7614"/>
                    <a:pt x="53098" y="0"/>
                    <a:pt x="72264" y="0"/>
                  </a:cubicBezTo>
                  <a:close/>
                </a:path>
              </a:pathLst>
            </a:custGeom>
            <a:solidFill>
              <a:srgbClr val="BCC8D0"/>
            </a:solidFill>
          </p:spPr>
          <p:txBody>
            <a:bodyPr/>
            <a:lstStyle/>
            <a:p>
              <a:endParaRPr lang="en-GB"/>
            </a:p>
          </p:txBody>
        </p:sp>
        <p:sp>
          <p:nvSpPr>
            <p:cNvPr id="29" name="TextBox 29"/>
            <p:cNvSpPr txBox="1"/>
            <p:nvPr/>
          </p:nvSpPr>
          <p:spPr>
            <a:xfrm>
              <a:off x="0" y="-38100"/>
              <a:ext cx="1439033" cy="34484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831376" y="5602426"/>
            <a:ext cx="5189721" cy="1181628"/>
            <a:chOff x="0" y="0"/>
            <a:chExt cx="1366840" cy="311211"/>
          </a:xfrm>
        </p:grpSpPr>
        <p:sp>
          <p:nvSpPr>
            <p:cNvPr id="31" name="Freeform 31"/>
            <p:cNvSpPr/>
            <p:nvPr/>
          </p:nvSpPr>
          <p:spPr>
            <a:xfrm>
              <a:off x="0" y="0"/>
              <a:ext cx="1366840" cy="311211"/>
            </a:xfrm>
            <a:custGeom>
              <a:avLst/>
              <a:gdLst/>
              <a:ahLst/>
              <a:cxnLst/>
              <a:rect l="l" t="t" r="r" b="b"/>
              <a:pathLst>
                <a:path w="1366840" h="311211">
                  <a:moveTo>
                    <a:pt x="76081" y="0"/>
                  </a:moveTo>
                  <a:lnTo>
                    <a:pt x="1290759" y="0"/>
                  </a:lnTo>
                  <a:cubicBezTo>
                    <a:pt x="1332778" y="0"/>
                    <a:pt x="1366840" y="34063"/>
                    <a:pt x="1366840" y="76081"/>
                  </a:cubicBezTo>
                  <a:lnTo>
                    <a:pt x="1366840" y="235130"/>
                  </a:lnTo>
                  <a:cubicBezTo>
                    <a:pt x="1366840" y="255308"/>
                    <a:pt x="1358825" y="274659"/>
                    <a:pt x="1344557" y="288927"/>
                  </a:cubicBezTo>
                  <a:cubicBezTo>
                    <a:pt x="1330289" y="303195"/>
                    <a:pt x="1310937" y="311211"/>
                    <a:pt x="1290759" y="311211"/>
                  </a:cubicBezTo>
                  <a:lnTo>
                    <a:pt x="76081" y="311211"/>
                  </a:lnTo>
                  <a:cubicBezTo>
                    <a:pt x="34063" y="311211"/>
                    <a:pt x="0" y="277148"/>
                    <a:pt x="0" y="235130"/>
                  </a:cubicBezTo>
                  <a:lnTo>
                    <a:pt x="0" y="76081"/>
                  </a:lnTo>
                  <a:cubicBezTo>
                    <a:pt x="0" y="34063"/>
                    <a:pt x="34063" y="0"/>
                    <a:pt x="76081" y="0"/>
                  </a:cubicBezTo>
                  <a:close/>
                </a:path>
              </a:pathLst>
            </a:custGeom>
            <a:solidFill>
              <a:srgbClr val="BCC8D0"/>
            </a:solidFill>
          </p:spPr>
          <p:txBody>
            <a:bodyPr/>
            <a:lstStyle/>
            <a:p>
              <a:endParaRPr lang="en-GB"/>
            </a:p>
          </p:txBody>
        </p:sp>
        <p:sp>
          <p:nvSpPr>
            <p:cNvPr id="32" name="TextBox 32"/>
            <p:cNvSpPr txBox="1"/>
            <p:nvPr/>
          </p:nvSpPr>
          <p:spPr>
            <a:xfrm>
              <a:off x="0" y="-38100"/>
              <a:ext cx="1366840" cy="349311"/>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2887809" y="7275981"/>
            <a:ext cx="5076854" cy="989462"/>
            <a:chOff x="0" y="0"/>
            <a:chExt cx="1337114" cy="260599"/>
          </a:xfrm>
        </p:grpSpPr>
        <p:sp>
          <p:nvSpPr>
            <p:cNvPr id="34" name="Freeform 34"/>
            <p:cNvSpPr/>
            <p:nvPr/>
          </p:nvSpPr>
          <p:spPr>
            <a:xfrm>
              <a:off x="0" y="0"/>
              <a:ext cx="1337114" cy="260599"/>
            </a:xfrm>
            <a:custGeom>
              <a:avLst/>
              <a:gdLst/>
              <a:ahLst/>
              <a:cxnLst/>
              <a:rect l="l" t="t" r="r" b="b"/>
              <a:pathLst>
                <a:path w="1337114" h="260599">
                  <a:moveTo>
                    <a:pt x="77772" y="0"/>
                  </a:moveTo>
                  <a:lnTo>
                    <a:pt x="1259342" y="0"/>
                  </a:lnTo>
                  <a:cubicBezTo>
                    <a:pt x="1279968" y="0"/>
                    <a:pt x="1299750" y="8194"/>
                    <a:pt x="1314335" y="22779"/>
                  </a:cubicBezTo>
                  <a:cubicBezTo>
                    <a:pt x="1328920" y="37364"/>
                    <a:pt x="1337114" y="57146"/>
                    <a:pt x="1337114" y="77772"/>
                  </a:cubicBezTo>
                  <a:lnTo>
                    <a:pt x="1337114" y="182827"/>
                  </a:lnTo>
                  <a:cubicBezTo>
                    <a:pt x="1337114" y="203453"/>
                    <a:pt x="1328920" y="223235"/>
                    <a:pt x="1314335" y="237820"/>
                  </a:cubicBezTo>
                  <a:cubicBezTo>
                    <a:pt x="1299750" y="252405"/>
                    <a:pt x="1279968" y="260599"/>
                    <a:pt x="1259342" y="260599"/>
                  </a:cubicBezTo>
                  <a:lnTo>
                    <a:pt x="77772" y="260599"/>
                  </a:lnTo>
                  <a:cubicBezTo>
                    <a:pt x="57146" y="260599"/>
                    <a:pt x="37364" y="252405"/>
                    <a:pt x="22779" y="237820"/>
                  </a:cubicBezTo>
                  <a:cubicBezTo>
                    <a:pt x="8194" y="223235"/>
                    <a:pt x="0" y="203453"/>
                    <a:pt x="0" y="182827"/>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35" name="TextBox 35"/>
            <p:cNvSpPr txBox="1"/>
            <p:nvPr/>
          </p:nvSpPr>
          <p:spPr>
            <a:xfrm>
              <a:off x="0" y="-38100"/>
              <a:ext cx="1337114" cy="298699"/>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972266" y="2200770"/>
            <a:ext cx="5189721" cy="862641"/>
            <a:chOff x="0" y="0"/>
            <a:chExt cx="1366840" cy="227198"/>
          </a:xfrm>
        </p:grpSpPr>
        <p:sp>
          <p:nvSpPr>
            <p:cNvPr id="37" name="Freeform 37"/>
            <p:cNvSpPr/>
            <p:nvPr/>
          </p:nvSpPr>
          <p:spPr>
            <a:xfrm>
              <a:off x="0" y="0"/>
              <a:ext cx="1366840" cy="227198"/>
            </a:xfrm>
            <a:custGeom>
              <a:avLst/>
              <a:gdLst/>
              <a:ahLst/>
              <a:cxnLst/>
              <a:rect l="l" t="t" r="r" b="b"/>
              <a:pathLst>
                <a:path w="1366840" h="227198">
                  <a:moveTo>
                    <a:pt x="76081" y="0"/>
                  </a:moveTo>
                  <a:lnTo>
                    <a:pt x="1290759" y="0"/>
                  </a:lnTo>
                  <a:cubicBezTo>
                    <a:pt x="1332778" y="0"/>
                    <a:pt x="1366840" y="34063"/>
                    <a:pt x="1366840" y="76081"/>
                  </a:cubicBezTo>
                  <a:lnTo>
                    <a:pt x="1366840" y="151117"/>
                  </a:lnTo>
                  <a:cubicBezTo>
                    <a:pt x="1366840" y="171295"/>
                    <a:pt x="1358825" y="190646"/>
                    <a:pt x="1344557" y="204914"/>
                  </a:cubicBezTo>
                  <a:cubicBezTo>
                    <a:pt x="1330289" y="219182"/>
                    <a:pt x="1310937" y="227198"/>
                    <a:pt x="1290759" y="227198"/>
                  </a:cubicBezTo>
                  <a:lnTo>
                    <a:pt x="76081" y="227198"/>
                  </a:lnTo>
                  <a:cubicBezTo>
                    <a:pt x="34063" y="227198"/>
                    <a:pt x="0" y="193135"/>
                    <a:pt x="0" y="151117"/>
                  </a:cubicBezTo>
                  <a:lnTo>
                    <a:pt x="0" y="76081"/>
                  </a:lnTo>
                  <a:cubicBezTo>
                    <a:pt x="0" y="34063"/>
                    <a:pt x="34063" y="0"/>
                    <a:pt x="76081" y="0"/>
                  </a:cubicBezTo>
                  <a:close/>
                </a:path>
              </a:pathLst>
            </a:custGeom>
            <a:solidFill>
              <a:srgbClr val="BCC8D0"/>
            </a:solidFill>
          </p:spPr>
          <p:txBody>
            <a:bodyPr/>
            <a:lstStyle/>
            <a:p>
              <a:endParaRPr lang="en-GB"/>
            </a:p>
          </p:txBody>
        </p:sp>
        <p:sp>
          <p:nvSpPr>
            <p:cNvPr id="38" name="TextBox 38"/>
            <p:cNvSpPr txBox="1"/>
            <p:nvPr/>
          </p:nvSpPr>
          <p:spPr>
            <a:xfrm>
              <a:off x="0" y="-38100"/>
              <a:ext cx="1366840" cy="265298"/>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085134" y="8821676"/>
            <a:ext cx="5076854" cy="989462"/>
            <a:chOff x="0" y="0"/>
            <a:chExt cx="1337114" cy="260599"/>
          </a:xfrm>
        </p:grpSpPr>
        <p:sp>
          <p:nvSpPr>
            <p:cNvPr id="40" name="Freeform 40"/>
            <p:cNvSpPr/>
            <p:nvPr/>
          </p:nvSpPr>
          <p:spPr>
            <a:xfrm>
              <a:off x="0" y="0"/>
              <a:ext cx="1337114" cy="260599"/>
            </a:xfrm>
            <a:custGeom>
              <a:avLst/>
              <a:gdLst/>
              <a:ahLst/>
              <a:cxnLst/>
              <a:rect l="l" t="t" r="r" b="b"/>
              <a:pathLst>
                <a:path w="1337114" h="260599">
                  <a:moveTo>
                    <a:pt x="77772" y="0"/>
                  </a:moveTo>
                  <a:lnTo>
                    <a:pt x="1259342" y="0"/>
                  </a:lnTo>
                  <a:cubicBezTo>
                    <a:pt x="1279968" y="0"/>
                    <a:pt x="1299750" y="8194"/>
                    <a:pt x="1314335" y="22779"/>
                  </a:cubicBezTo>
                  <a:cubicBezTo>
                    <a:pt x="1328920" y="37364"/>
                    <a:pt x="1337114" y="57146"/>
                    <a:pt x="1337114" y="77772"/>
                  </a:cubicBezTo>
                  <a:lnTo>
                    <a:pt x="1337114" y="182827"/>
                  </a:lnTo>
                  <a:cubicBezTo>
                    <a:pt x="1337114" y="203453"/>
                    <a:pt x="1328920" y="223235"/>
                    <a:pt x="1314335" y="237820"/>
                  </a:cubicBezTo>
                  <a:cubicBezTo>
                    <a:pt x="1299750" y="252405"/>
                    <a:pt x="1279968" y="260599"/>
                    <a:pt x="1259342" y="260599"/>
                  </a:cubicBezTo>
                  <a:lnTo>
                    <a:pt x="77772" y="260599"/>
                  </a:lnTo>
                  <a:cubicBezTo>
                    <a:pt x="57146" y="260599"/>
                    <a:pt x="37364" y="252405"/>
                    <a:pt x="22779" y="237820"/>
                  </a:cubicBezTo>
                  <a:cubicBezTo>
                    <a:pt x="8194" y="223235"/>
                    <a:pt x="0" y="203453"/>
                    <a:pt x="0" y="182827"/>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41" name="TextBox 41"/>
            <p:cNvSpPr txBox="1"/>
            <p:nvPr/>
          </p:nvSpPr>
          <p:spPr>
            <a:xfrm>
              <a:off x="0" y="-38100"/>
              <a:ext cx="1337114" cy="298699"/>
            </a:xfrm>
            <a:prstGeom prst="rect">
              <a:avLst/>
            </a:prstGeom>
          </p:spPr>
          <p:txBody>
            <a:bodyPr lIns="50800" tIns="50800" rIns="50800" bIns="50800" rtlCol="0" anchor="ctr"/>
            <a:lstStyle/>
            <a:p>
              <a:pPr algn="ctr">
                <a:lnSpc>
                  <a:spcPts val="2659"/>
                </a:lnSpc>
              </a:pPr>
              <a:endParaRPr/>
            </a:p>
          </p:txBody>
        </p:sp>
      </p:grpSp>
      <p:sp>
        <p:nvSpPr>
          <p:cNvPr id="42" name="Freeform 42"/>
          <p:cNvSpPr/>
          <p:nvPr/>
        </p:nvSpPr>
        <p:spPr>
          <a:xfrm>
            <a:off x="7071886" y="3622654"/>
            <a:ext cx="4642789" cy="4642789"/>
          </a:xfrm>
          <a:custGeom>
            <a:avLst/>
            <a:gdLst/>
            <a:ahLst/>
            <a:cxnLst/>
            <a:rect l="l" t="t" r="r" b="b"/>
            <a:pathLst>
              <a:path w="4642789" h="4642789">
                <a:moveTo>
                  <a:pt x="0" y="0"/>
                </a:moveTo>
                <a:lnTo>
                  <a:pt x="4642789" y="0"/>
                </a:lnTo>
                <a:lnTo>
                  <a:pt x="4642789" y="4642789"/>
                </a:lnTo>
                <a:lnTo>
                  <a:pt x="0" y="4642789"/>
                </a:lnTo>
                <a:lnTo>
                  <a:pt x="0" y="0"/>
                </a:lnTo>
                <a:close/>
              </a:path>
            </a:pathLst>
          </a:custGeom>
          <a:blipFill>
            <a:blip r:embed="rId8"/>
            <a:stretch>
              <a:fillRect/>
            </a:stretch>
          </a:blipFill>
        </p:spPr>
        <p:txBody>
          <a:bodyPr/>
          <a:lstStyle/>
          <a:p>
            <a:endParaRPr lang="en-GB"/>
          </a:p>
        </p:txBody>
      </p:sp>
      <p:sp>
        <p:nvSpPr>
          <p:cNvPr id="43" name="TextBox 43"/>
          <p:cNvSpPr txBox="1"/>
          <p:nvPr/>
        </p:nvSpPr>
        <p:spPr>
          <a:xfrm>
            <a:off x="13332124" y="1474633"/>
            <a:ext cx="14893217" cy="1309398"/>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Walkers</a:t>
            </a:r>
          </a:p>
        </p:txBody>
      </p:sp>
      <p:sp>
        <p:nvSpPr>
          <p:cNvPr id="44" name="TextBox 44"/>
          <p:cNvSpPr txBox="1"/>
          <p:nvPr/>
        </p:nvSpPr>
        <p:spPr>
          <a:xfrm>
            <a:off x="1304311" y="5423194"/>
            <a:ext cx="4525633" cy="132334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Walking helps with wellbeing as child can access different areas of the school with their friends during playtime</a:t>
            </a:r>
          </a:p>
        </p:txBody>
      </p:sp>
      <p:sp>
        <p:nvSpPr>
          <p:cNvPr id="45" name="TextBox 45"/>
          <p:cNvSpPr txBox="1"/>
          <p:nvPr/>
        </p:nvSpPr>
        <p:spPr>
          <a:xfrm>
            <a:off x="6444334" y="1360724"/>
            <a:ext cx="5076854"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Helps with blood pressure and circulation</a:t>
            </a:r>
          </a:p>
        </p:txBody>
      </p:sp>
      <p:sp>
        <p:nvSpPr>
          <p:cNvPr id="46" name="TextBox 46"/>
          <p:cNvSpPr txBox="1"/>
          <p:nvPr/>
        </p:nvSpPr>
        <p:spPr>
          <a:xfrm>
            <a:off x="1065667" y="7560756"/>
            <a:ext cx="5076854"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Helps with muscles stretch and reduces the risk of joint deformity</a:t>
            </a:r>
          </a:p>
        </p:txBody>
      </p:sp>
      <p:sp>
        <p:nvSpPr>
          <p:cNvPr id="47" name="TextBox 47"/>
          <p:cNvSpPr txBox="1"/>
          <p:nvPr/>
        </p:nvSpPr>
        <p:spPr>
          <a:xfrm>
            <a:off x="6637821" y="9326961"/>
            <a:ext cx="5076854"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Helps with balance </a:t>
            </a:r>
          </a:p>
        </p:txBody>
      </p:sp>
      <p:sp>
        <p:nvSpPr>
          <p:cNvPr id="48" name="TextBox 48"/>
          <p:cNvSpPr txBox="1"/>
          <p:nvPr/>
        </p:nvSpPr>
        <p:spPr>
          <a:xfrm>
            <a:off x="1049543" y="3735760"/>
            <a:ext cx="5076854"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Improves bone density and reduces the risk of fractures</a:t>
            </a:r>
          </a:p>
        </p:txBody>
      </p:sp>
      <p:sp>
        <p:nvSpPr>
          <p:cNvPr id="49" name="TextBox 49"/>
          <p:cNvSpPr txBox="1"/>
          <p:nvPr/>
        </p:nvSpPr>
        <p:spPr>
          <a:xfrm>
            <a:off x="12831376" y="8845669"/>
            <a:ext cx="5076854"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Helps with breathing</a:t>
            </a:r>
          </a:p>
        </p:txBody>
      </p:sp>
      <p:sp>
        <p:nvSpPr>
          <p:cNvPr id="50" name="TextBox 50"/>
          <p:cNvSpPr txBox="1"/>
          <p:nvPr/>
        </p:nvSpPr>
        <p:spPr>
          <a:xfrm>
            <a:off x="12831376" y="4102974"/>
            <a:ext cx="5076854"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Helps with early hip development and joint integrity</a:t>
            </a:r>
          </a:p>
        </p:txBody>
      </p:sp>
      <p:sp>
        <p:nvSpPr>
          <p:cNvPr id="51" name="TextBox 51"/>
          <p:cNvSpPr txBox="1"/>
          <p:nvPr/>
        </p:nvSpPr>
        <p:spPr>
          <a:xfrm>
            <a:off x="12944243" y="5808477"/>
            <a:ext cx="5076854"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Helps the child be more alert and can help regulate sleep patterns</a:t>
            </a:r>
          </a:p>
        </p:txBody>
      </p:sp>
      <p:sp>
        <p:nvSpPr>
          <p:cNvPr id="52" name="TextBox 52"/>
          <p:cNvSpPr txBox="1"/>
          <p:nvPr/>
        </p:nvSpPr>
        <p:spPr>
          <a:xfrm>
            <a:off x="13163420" y="7426684"/>
            <a:ext cx="4525633" cy="9899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Walking aids digestion and helps with bladder and bowel functions</a:t>
            </a:r>
          </a:p>
          <a:p>
            <a:pPr algn="ctr">
              <a:lnSpc>
                <a:spcPts val="2659"/>
              </a:lnSpc>
              <a:spcBef>
                <a:spcPct val="0"/>
              </a:spcBef>
            </a:pPr>
            <a:endParaRPr lang="en-US" sz="1899">
              <a:solidFill>
                <a:srgbClr val="000000"/>
              </a:solidFill>
              <a:latin typeface="Canva Sans"/>
              <a:ea typeface="Canva Sans"/>
              <a:cs typeface="Canva Sans"/>
              <a:sym typeface="Canva Sans"/>
            </a:endParaRPr>
          </a:p>
        </p:txBody>
      </p:sp>
      <p:sp>
        <p:nvSpPr>
          <p:cNvPr id="53" name="TextBox 53"/>
          <p:cNvSpPr txBox="1"/>
          <p:nvPr/>
        </p:nvSpPr>
        <p:spPr>
          <a:xfrm>
            <a:off x="1085134" y="2406821"/>
            <a:ext cx="5076854"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Is very good cardiovascular activity.</a:t>
            </a:r>
          </a:p>
          <a:p>
            <a:pPr algn="ctr">
              <a:lnSpc>
                <a:spcPts val="2659"/>
              </a:lnSpc>
              <a:spcBef>
                <a:spcPct val="0"/>
              </a:spcBef>
            </a:pPr>
            <a:endParaRPr lang="en-US" sz="1899">
              <a:solidFill>
                <a:srgbClr val="000000"/>
              </a:solidFill>
              <a:latin typeface="Canva Sans"/>
              <a:ea typeface="Canva Sans"/>
              <a:cs typeface="Canva Sans"/>
              <a:sym typeface="Canva Sans"/>
            </a:endParaRPr>
          </a:p>
        </p:txBody>
      </p:sp>
      <p:sp>
        <p:nvSpPr>
          <p:cNvPr id="54" name="TextBox 54"/>
          <p:cNvSpPr txBox="1"/>
          <p:nvPr/>
        </p:nvSpPr>
        <p:spPr>
          <a:xfrm>
            <a:off x="1360744" y="8972379"/>
            <a:ext cx="4525633" cy="9899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Change of position helps with pressure relief</a:t>
            </a:r>
          </a:p>
          <a:p>
            <a:pPr algn="ctr">
              <a:lnSpc>
                <a:spcPts val="2659"/>
              </a:lnSpc>
              <a:spcBef>
                <a:spcPct val="0"/>
              </a:spcBef>
            </a:pPr>
            <a:endParaRPr lang="en-US" sz="1899">
              <a:solidFill>
                <a:srgbClr val="000000"/>
              </a:solidFill>
              <a:latin typeface="Canva Sans"/>
              <a:ea typeface="Canva Sans"/>
              <a:cs typeface="Canva Sans"/>
              <a:sym typeface="Canva Sans"/>
            </a:endParaRPr>
          </a:p>
        </p:txBody>
      </p:sp>
      <p:pic>
        <p:nvPicPr>
          <p:cNvPr id="59" name="Audio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50"/>
    </mc:Choice>
    <mc:Fallback xmlns="">
      <p:transition spd="slow" advTm="2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0" y="-1254311"/>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1119764" y="1028700"/>
            <a:ext cx="9133709" cy="8229600"/>
            <a:chOff x="0" y="0"/>
            <a:chExt cx="2405586" cy="2167467"/>
          </a:xfrm>
        </p:grpSpPr>
        <p:sp>
          <p:nvSpPr>
            <p:cNvPr id="7" name="Freeform 7"/>
            <p:cNvSpPr/>
            <p:nvPr/>
          </p:nvSpPr>
          <p:spPr>
            <a:xfrm>
              <a:off x="0" y="0"/>
              <a:ext cx="2405586" cy="2167467"/>
            </a:xfrm>
            <a:custGeom>
              <a:avLst/>
              <a:gdLst/>
              <a:ahLst/>
              <a:cxnLst/>
              <a:rect l="l" t="t" r="r" b="b"/>
              <a:pathLst>
                <a:path w="2405586" h="2167467">
                  <a:moveTo>
                    <a:pt x="43229" y="0"/>
                  </a:moveTo>
                  <a:lnTo>
                    <a:pt x="2362357" y="0"/>
                  </a:lnTo>
                  <a:cubicBezTo>
                    <a:pt x="2373822" y="0"/>
                    <a:pt x="2384818" y="4554"/>
                    <a:pt x="2392924" y="12661"/>
                  </a:cubicBezTo>
                  <a:cubicBezTo>
                    <a:pt x="2401032" y="20768"/>
                    <a:pt x="2405586" y="31764"/>
                    <a:pt x="2405586" y="43229"/>
                  </a:cubicBezTo>
                  <a:lnTo>
                    <a:pt x="2405586" y="2124238"/>
                  </a:lnTo>
                  <a:cubicBezTo>
                    <a:pt x="2405586" y="2135703"/>
                    <a:pt x="2401032" y="2146698"/>
                    <a:pt x="2392924" y="2154805"/>
                  </a:cubicBezTo>
                  <a:cubicBezTo>
                    <a:pt x="2384818" y="2162912"/>
                    <a:pt x="2373822" y="2167467"/>
                    <a:pt x="2362357" y="2167467"/>
                  </a:cubicBezTo>
                  <a:lnTo>
                    <a:pt x="43229" y="2167467"/>
                  </a:lnTo>
                  <a:cubicBezTo>
                    <a:pt x="31764" y="2167467"/>
                    <a:pt x="20768" y="2162912"/>
                    <a:pt x="12661" y="2154805"/>
                  </a:cubicBezTo>
                  <a:cubicBezTo>
                    <a:pt x="4554" y="2146698"/>
                    <a:pt x="0" y="2135703"/>
                    <a:pt x="0" y="2124238"/>
                  </a:cubicBezTo>
                  <a:lnTo>
                    <a:pt x="0" y="43229"/>
                  </a:lnTo>
                  <a:cubicBezTo>
                    <a:pt x="0" y="31764"/>
                    <a:pt x="4554" y="20768"/>
                    <a:pt x="12661" y="12661"/>
                  </a:cubicBezTo>
                  <a:cubicBezTo>
                    <a:pt x="20768" y="4554"/>
                    <a:pt x="31764" y="0"/>
                    <a:pt x="43229" y="0"/>
                  </a:cubicBezTo>
                  <a:close/>
                </a:path>
              </a:pathLst>
            </a:custGeom>
            <a:solidFill>
              <a:srgbClr val="BCC8D0"/>
            </a:solidFill>
          </p:spPr>
          <p:txBody>
            <a:bodyPr/>
            <a:lstStyle/>
            <a:p>
              <a:endParaRPr lang="en-GB"/>
            </a:p>
          </p:txBody>
        </p:sp>
        <p:sp>
          <p:nvSpPr>
            <p:cNvPr id="8" name="TextBox 8"/>
            <p:cNvSpPr txBox="1"/>
            <p:nvPr/>
          </p:nvSpPr>
          <p:spPr>
            <a:xfrm>
              <a:off x="0" y="-38100"/>
              <a:ext cx="2405586"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413584" y="-1617351"/>
            <a:ext cx="5691431" cy="3114765"/>
          </a:xfrm>
          <a:custGeom>
            <a:avLst/>
            <a:gdLst/>
            <a:ahLst/>
            <a:cxnLst/>
            <a:rect l="l" t="t" r="r" b="b"/>
            <a:pathLst>
              <a:path w="5691431" h="3114765">
                <a:moveTo>
                  <a:pt x="0" y="0"/>
                </a:moveTo>
                <a:lnTo>
                  <a:pt x="5691432" y="0"/>
                </a:lnTo>
                <a:lnTo>
                  <a:pt x="5691432" y="3114765"/>
                </a:lnTo>
                <a:lnTo>
                  <a:pt x="0" y="31147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0" name="Group 10"/>
          <p:cNvGrpSpPr/>
          <p:nvPr/>
        </p:nvGrpSpPr>
        <p:grpSpPr>
          <a:xfrm>
            <a:off x="8650905" y="1028700"/>
            <a:ext cx="11442737" cy="2246680"/>
            <a:chOff x="0" y="0"/>
            <a:chExt cx="3013725" cy="591718"/>
          </a:xfrm>
        </p:grpSpPr>
        <p:sp>
          <p:nvSpPr>
            <p:cNvPr id="11" name="Freeform 11"/>
            <p:cNvSpPr/>
            <p:nvPr/>
          </p:nvSpPr>
          <p:spPr>
            <a:xfrm>
              <a:off x="0" y="0"/>
              <a:ext cx="3013725" cy="591718"/>
            </a:xfrm>
            <a:custGeom>
              <a:avLst/>
              <a:gdLst/>
              <a:ahLst/>
              <a:cxnLst/>
              <a:rect l="l" t="t" r="r" b="b"/>
              <a:pathLst>
                <a:path w="3013725" h="591718">
                  <a:moveTo>
                    <a:pt x="34506" y="0"/>
                  </a:moveTo>
                  <a:lnTo>
                    <a:pt x="2979220" y="0"/>
                  </a:lnTo>
                  <a:cubicBezTo>
                    <a:pt x="2988371" y="0"/>
                    <a:pt x="2997147" y="3635"/>
                    <a:pt x="3003619" y="10106"/>
                  </a:cubicBezTo>
                  <a:cubicBezTo>
                    <a:pt x="3010090" y="16577"/>
                    <a:pt x="3013725" y="25354"/>
                    <a:pt x="3013725" y="34506"/>
                  </a:cubicBezTo>
                  <a:lnTo>
                    <a:pt x="3013725" y="557213"/>
                  </a:lnTo>
                  <a:cubicBezTo>
                    <a:pt x="3013725" y="576269"/>
                    <a:pt x="2998276" y="591718"/>
                    <a:pt x="2979220" y="591718"/>
                  </a:cubicBezTo>
                  <a:lnTo>
                    <a:pt x="34506" y="591718"/>
                  </a:lnTo>
                  <a:cubicBezTo>
                    <a:pt x="15449" y="591718"/>
                    <a:pt x="0" y="576269"/>
                    <a:pt x="0" y="557213"/>
                  </a:cubicBezTo>
                  <a:lnTo>
                    <a:pt x="0" y="34506"/>
                  </a:lnTo>
                  <a:cubicBezTo>
                    <a:pt x="0" y="15449"/>
                    <a:pt x="15449" y="0"/>
                    <a:pt x="34506" y="0"/>
                  </a:cubicBezTo>
                  <a:close/>
                </a:path>
              </a:pathLst>
            </a:custGeom>
            <a:solidFill>
              <a:srgbClr val="FFFFFF"/>
            </a:solidFill>
          </p:spPr>
          <p:txBody>
            <a:bodyPr/>
            <a:lstStyle/>
            <a:p>
              <a:endParaRPr lang="en-GB"/>
            </a:p>
          </p:txBody>
        </p:sp>
        <p:sp>
          <p:nvSpPr>
            <p:cNvPr id="12" name="TextBox 12"/>
            <p:cNvSpPr txBox="1"/>
            <p:nvPr/>
          </p:nvSpPr>
          <p:spPr>
            <a:xfrm>
              <a:off x="0" y="-38100"/>
              <a:ext cx="3013725" cy="629818"/>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flipH="1">
            <a:off x="10351881" y="3030776"/>
            <a:ext cx="6738319" cy="7324260"/>
          </a:xfrm>
          <a:custGeom>
            <a:avLst/>
            <a:gdLst/>
            <a:ahLst/>
            <a:cxnLst/>
            <a:rect l="l" t="t" r="r" b="b"/>
            <a:pathLst>
              <a:path w="6738319" h="7324260">
                <a:moveTo>
                  <a:pt x="6738319" y="0"/>
                </a:moveTo>
                <a:lnTo>
                  <a:pt x="0" y="0"/>
                </a:lnTo>
                <a:lnTo>
                  <a:pt x="0" y="7324260"/>
                </a:lnTo>
                <a:lnTo>
                  <a:pt x="6738319" y="7324260"/>
                </a:lnTo>
                <a:lnTo>
                  <a:pt x="6738319" y="0"/>
                </a:lnTo>
                <a:close/>
              </a:path>
            </a:pathLst>
          </a:custGeom>
          <a:blipFill>
            <a:blip r:embed="rId10"/>
            <a:stretch>
              <a:fillRect/>
            </a:stretch>
          </a:blipFill>
        </p:spPr>
        <p:txBody>
          <a:bodyPr/>
          <a:lstStyle/>
          <a:p>
            <a:endParaRPr lang="en-GB"/>
          </a:p>
        </p:txBody>
      </p:sp>
      <p:sp>
        <p:nvSpPr>
          <p:cNvPr id="14" name="TextBox 14"/>
          <p:cNvSpPr txBox="1"/>
          <p:nvPr/>
        </p:nvSpPr>
        <p:spPr>
          <a:xfrm>
            <a:off x="9144000" y="1425903"/>
            <a:ext cx="9525000" cy="1384995"/>
          </a:xfrm>
          <a:prstGeom prst="rect">
            <a:avLst/>
          </a:prstGeom>
        </p:spPr>
        <p:txBody>
          <a:bodyPr wrap="square" lIns="0" tIns="0" rIns="0" bIns="0" rtlCol="0" anchor="t">
            <a:spAutoFit/>
          </a:bodyPr>
          <a:lstStyle/>
          <a:p>
            <a:pPr algn="l">
              <a:lnSpc>
                <a:spcPts val="10778"/>
              </a:lnSpc>
              <a:spcBef>
                <a:spcPct val="0"/>
              </a:spcBef>
            </a:pPr>
            <a:r>
              <a:rPr lang="en-US" sz="7698" dirty="0">
                <a:solidFill>
                  <a:srgbClr val="4B7FC2"/>
                </a:solidFill>
                <a:latin typeface="League Spartan"/>
                <a:ea typeface="League Spartan"/>
                <a:cs typeface="League Spartan"/>
                <a:sym typeface="League Spartan"/>
              </a:rPr>
              <a:t>Children’s Physio</a:t>
            </a:r>
          </a:p>
        </p:txBody>
      </p:sp>
      <p:sp>
        <p:nvSpPr>
          <p:cNvPr id="15" name="TextBox 15"/>
          <p:cNvSpPr txBox="1"/>
          <p:nvPr/>
        </p:nvSpPr>
        <p:spPr>
          <a:xfrm>
            <a:off x="1028700" y="1941360"/>
            <a:ext cx="6485859" cy="634712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Quicksand"/>
                <a:ea typeface="Quicksand"/>
                <a:cs typeface="Quicksand"/>
                <a:sym typeface="Quicksand"/>
              </a:rPr>
              <a:t>Children’s physiotherapists work with children to help them develop and learn. They support patients who have multiple issues such as cerebral palsy, developmental delay and syndromes. They use their understanding of child development to provide effective treatments.</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70"/>
    </mc:Choice>
    <mc:Fallback xmlns="">
      <p:transition spd="slow" advTm="15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a:off x="-1839095" y="6629501"/>
            <a:ext cx="5735589" cy="6053392"/>
          </a:xfrm>
          <a:custGeom>
            <a:avLst/>
            <a:gdLst/>
            <a:ahLst/>
            <a:cxnLst/>
            <a:rect l="l" t="t" r="r" b="b"/>
            <a:pathLst>
              <a:path w="5735589" h="6053392">
                <a:moveTo>
                  <a:pt x="0" y="0"/>
                </a:moveTo>
                <a:lnTo>
                  <a:pt x="5735590" y="0"/>
                </a:lnTo>
                <a:lnTo>
                  <a:pt x="5735590"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4005366" y="-1739469"/>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9801087" y="6629501"/>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2668881" y="-1328291"/>
            <a:ext cx="6424460" cy="3515931"/>
          </a:xfrm>
          <a:custGeom>
            <a:avLst/>
            <a:gdLst/>
            <a:ahLst/>
            <a:cxnLst/>
            <a:rect l="l" t="t" r="r" b="b"/>
            <a:pathLst>
              <a:path w="6424460" h="3515931">
                <a:moveTo>
                  <a:pt x="0" y="0"/>
                </a:moveTo>
                <a:lnTo>
                  <a:pt x="6424460" y="0"/>
                </a:lnTo>
                <a:lnTo>
                  <a:pt x="6424460" y="3515931"/>
                </a:lnTo>
                <a:lnTo>
                  <a:pt x="0" y="3515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4672543" y="7856222"/>
            <a:ext cx="3054286" cy="3054286"/>
          </a:xfrm>
          <a:custGeom>
            <a:avLst/>
            <a:gdLst/>
            <a:ahLst/>
            <a:cxnLst/>
            <a:rect l="l" t="t" r="r" b="b"/>
            <a:pathLst>
              <a:path w="3054286" h="3054286">
                <a:moveTo>
                  <a:pt x="0" y="0"/>
                </a:moveTo>
                <a:lnTo>
                  <a:pt x="3054286" y="0"/>
                </a:lnTo>
                <a:lnTo>
                  <a:pt x="3054286" y="3054286"/>
                </a:lnTo>
                <a:lnTo>
                  <a:pt x="0" y="30542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340245" y="-3865752"/>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1805642" y="1028700"/>
            <a:ext cx="19064942" cy="2843550"/>
            <a:chOff x="0" y="0"/>
            <a:chExt cx="5021219" cy="748919"/>
          </a:xfrm>
        </p:grpSpPr>
        <p:sp>
          <p:nvSpPr>
            <p:cNvPr id="9" name="Freeform 9"/>
            <p:cNvSpPr/>
            <p:nvPr/>
          </p:nvSpPr>
          <p:spPr>
            <a:xfrm>
              <a:off x="0" y="0"/>
              <a:ext cx="5021219" cy="748919"/>
            </a:xfrm>
            <a:custGeom>
              <a:avLst/>
              <a:gdLst/>
              <a:ahLst/>
              <a:cxnLst/>
              <a:rect l="l" t="t" r="r" b="b"/>
              <a:pathLst>
                <a:path w="5021219" h="748919">
                  <a:moveTo>
                    <a:pt x="20710" y="0"/>
                  </a:moveTo>
                  <a:lnTo>
                    <a:pt x="5000509" y="0"/>
                  </a:lnTo>
                  <a:cubicBezTo>
                    <a:pt x="5011947" y="0"/>
                    <a:pt x="5021219" y="9272"/>
                    <a:pt x="5021219" y="20710"/>
                  </a:cubicBezTo>
                  <a:lnTo>
                    <a:pt x="5021219" y="728208"/>
                  </a:lnTo>
                  <a:cubicBezTo>
                    <a:pt x="5021219" y="733701"/>
                    <a:pt x="5019037" y="738969"/>
                    <a:pt x="5015153" y="742853"/>
                  </a:cubicBezTo>
                  <a:cubicBezTo>
                    <a:pt x="5011269" y="746737"/>
                    <a:pt x="5006002" y="748919"/>
                    <a:pt x="5000509" y="748919"/>
                  </a:cubicBezTo>
                  <a:lnTo>
                    <a:pt x="20710" y="748919"/>
                  </a:lnTo>
                  <a:cubicBezTo>
                    <a:pt x="9272" y="748919"/>
                    <a:pt x="0" y="739646"/>
                    <a:pt x="0" y="728208"/>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10" name="TextBox 10"/>
            <p:cNvSpPr txBox="1"/>
            <p:nvPr/>
          </p:nvSpPr>
          <p:spPr>
            <a:xfrm>
              <a:off x="0" y="-38100"/>
              <a:ext cx="5021219" cy="78701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366982" y="4313923"/>
            <a:ext cx="4898154" cy="1354603"/>
            <a:chOff x="0" y="0"/>
            <a:chExt cx="1290049" cy="356768"/>
          </a:xfrm>
        </p:grpSpPr>
        <p:sp>
          <p:nvSpPr>
            <p:cNvPr id="12" name="Freeform 12"/>
            <p:cNvSpPr/>
            <p:nvPr/>
          </p:nvSpPr>
          <p:spPr>
            <a:xfrm>
              <a:off x="0" y="0"/>
              <a:ext cx="1290049" cy="356768"/>
            </a:xfrm>
            <a:custGeom>
              <a:avLst/>
              <a:gdLst/>
              <a:ahLst/>
              <a:cxnLst/>
              <a:rect l="l" t="t" r="r" b="b"/>
              <a:pathLst>
                <a:path w="1290049" h="356768">
                  <a:moveTo>
                    <a:pt x="80610" y="0"/>
                  </a:moveTo>
                  <a:lnTo>
                    <a:pt x="1209439" y="0"/>
                  </a:lnTo>
                  <a:cubicBezTo>
                    <a:pt x="1230818" y="0"/>
                    <a:pt x="1251322" y="8493"/>
                    <a:pt x="1266439" y="23610"/>
                  </a:cubicBezTo>
                  <a:cubicBezTo>
                    <a:pt x="1281556" y="38727"/>
                    <a:pt x="1290049" y="59231"/>
                    <a:pt x="1290049" y="80610"/>
                  </a:cubicBezTo>
                  <a:lnTo>
                    <a:pt x="1290049" y="276158"/>
                  </a:lnTo>
                  <a:cubicBezTo>
                    <a:pt x="1290049" y="320678"/>
                    <a:pt x="1253959" y="356768"/>
                    <a:pt x="1209439" y="356768"/>
                  </a:cubicBezTo>
                  <a:lnTo>
                    <a:pt x="80610" y="356768"/>
                  </a:lnTo>
                  <a:cubicBezTo>
                    <a:pt x="59231" y="356768"/>
                    <a:pt x="38727" y="348275"/>
                    <a:pt x="23610" y="333158"/>
                  </a:cubicBezTo>
                  <a:cubicBezTo>
                    <a:pt x="8493" y="318041"/>
                    <a:pt x="0" y="297537"/>
                    <a:pt x="0" y="276158"/>
                  </a:cubicBezTo>
                  <a:lnTo>
                    <a:pt x="0" y="80610"/>
                  </a:lnTo>
                  <a:cubicBezTo>
                    <a:pt x="0" y="59231"/>
                    <a:pt x="8493" y="38727"/>
                    <a:pt x="23610" y="23610"/>
                  </a:cubicBezTo>
                  <a:cubicBezTo>
                    <a:pt x="38727" y="8493"/>
                    <a:pt x="59231" y="0"/>
                    <a:pt x="80610" y="0"/>
                  </a:cubicBezTo>
                  <a:close/>
                </a:path>
              </a:pathLst>
            </a:custGeom>
            <a:solidFill>
              <a:srgbClr val="BCC8D0"/>
            </a:solidFill>
          </p:spPr>
          <p:txBody>
            <a:bodyPr/>
            <a:lstStyle/>
            <a:p>
              <a:endParaRPr lang="en-GB"/>
            </a:p>
          </p:txBody>
        </p:sp>
        <p:sp>
          <p:nvSpPr>
            <p:cNvPr id="13" name="TextBox 13"/>
            <p:cNvSpPr txBox="1"/>
            <p:nvPr/>
          </p:nvSpPr>
          <p:spPr>
            <a:xfrm>
              <a:off x="0" y="-38100"/>
              <a:ext cx="1290049" cy="39486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19804" y="4313923"/>
            <a:ext cx="4898154" cy="1354603"/>
            <a:chOff x="0" y="0"/>
            <a:chExt cx="1290049" cy="356768"/>
          </a:xfrm>
        </p:grpSpPr>
        <p:sp>
          <p:nvSpPr>
            <p:cNvPr id="15" name="Freeform 15"/>
            <p:cNvSpPr/>
            <p:nvPr/>
          </p:nvSpPr>
          <p:spPr>
            <a:xfrm>
              <a:off x="0" y="0"/>
              <a:ext cx="1290049" cy="356768"/>
            </a:xfrm>
            <a:custGeom>
              <a:avLst/>
              <a:gdLst/>
              <a:ahLst/>
              <a:cxnLst/>
              <a:rect l="l" t="t" r="r" b="b"/>
              <a:pathLst>
                <a:path w="1290049" h="356768">
                  <a:moveTo>
                    <a:pt x="80610" y="0"/>
                  </a:moveTo>
                  <a:lnTo>
                    <a:pt x="1209439" y="0"/>
                  </a:lnTo>
                  <a:cubicBezTo>
                    <a:pt x="1230818" y="0"/>
                    <a:pt x="1251322" y="8493"/>
                    <a:pt x="1266439" y="23610"/>
                  </a:cubicBezTo>
                  <a:cubicBezTo>
                    <a:pt x="1281556" y="38727"/>
                    <a:pt x="1290049" y="59231"/>
                    <a:pt x="1290049" y="80610"/>
                  </a:cubicBezTo>
                  <a:lnTo>
                    <a:pt x="1290049" y="276158"/>
                  </a:lnTo>
                  <a:cubicBezTo>
                    <a:pt x="1290049" y="320678"/>
                    <a:pt x="1253959" y="356768"/>
                    <a:pt x="1209439" y="356768"/>
                  </a:cubicBezTo>
                  <a:lnTo>
                    <a:pt x="80610" y="356768"/>
                  </a:lnTo>
                  <a:cubicBezTo>
                    <a:pt x="59231" y="356768"/>
                    <a:pt x="38727" y="348275"/>
                    <a:pt x="23610" y="333158"/>
                  </a:cubicBezTo>
                  <a:cubicBezTo>
                    <a:pt x="8493" y="318041"/>
                    <a:pt x="0" y="297537"/>
                    <a:pt x="0" y="276158"/>
                  </a:cubicBezTo>
                  <a:lnTo>
                    <a:pt x="0" y="80610"/>
                  </a:lnTo>
                  <a:cubicBezTo>
                    <a:pt x="0" y="59231"/>
                    <a:pt x="8493" y="38727"/>
                    <a:pt x="23610" y="23610"/>
                  </a:cubicBezTo>
                  <a:cubicBezTo>
                    <a:pt x="38727" y="8493"/>
                    <a:pt x="59231" y="0"/>
                    <a:pt x="80610" y="0"/>
                  </a:cubicBezTo>
                  <a:close/>
                </a:path>
              </a:pathLst>
            </a:custGeom>
            <a:solidFill>
              <a:srgbClr val="BCC8D0"/>
            </a:solidFill>
          </p:spPr>
          <p:txBody>
            <a:bodyPr/>
            <a:lstStyle/>
            <a:p>
              <a:endParaRPr lang="en-GB"/>
            </a:p>
          </p:txBody>
        </p:sp>
        <p:sp>
          <p:nvSpPr>
            <p:cNvPr id="16" name="TextBox 16"/>
            <p:cNvSpPr txBox="1"/>
            <p:nvPr/>
          </p:nvSpPr>
          <p:spPr>
            <a:xfrm>
              <a:off x="0" y="-38100"/>
              <a:ext cx="1290049" cy="394868"/>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3620869" y="6106676"/>
            <a:ext cx="2578817" cy="3569964"/>
          </a:xfrm>
          <a:custGeom>
            <a:avLst/>
            <a:gdLst/>
            <a:ahLst/>
            <a:cxnLst/>
            <a:rect l="l" t="t" r="r" b="b"/>
            <a:pathLst>
              <a:path w="2578817" h="3569964">
                <a:moveTo>
                  <a:pt x="0" y="0"/>
                </a:moveTo>
                <a:lnTo>
                  <a:pt x="2578817" y="0"/>
                </a:lnTo>
                <a:lnTo>
                  <a:pt x="2578817" y="3569964"/>
                </a:lnTo>
                <a:lnTo>
                  <a:pt x="0" y="3569964"/>
                </a:lnTo>
                <a:lnTo>
                  <a:pt x="0" y="0"/>
                </a:lnTo>
                <a:close/>
              </a:path>
            </a:pathLst>
          </a:custGeom>
          <a:blipFill>
            <a:blip r:embed="rId10"/>
            <a:stretch>
              <a:fillRect/>
            </a:stretch>
          </a:blipFill>
        </p:spPr>
        <p:txBody>
          <a:bodyPr/>
          <a:lstStyle/>
          <a:p>
            <a:endParaRPr lang="en-GB"/>
          </a:p>
        </p:txBody>
      </p:sp>
      <p:sp>
        <p:nvSpPr>
          <p:cNvPr id="18" name="Freeform 18"/>
          <p:cNvSpPr/>
          <p:nvPr/>
        </p:nvSpPr>
        <p:spPr>
          <a:xfrm>
            <a:off x="11181634" y="6251791"/>
            <a:ext cx="3332916" cy="3549521"/>
          </a:xfrm>
          <a:custGeom>
            <a:avLst/>
            <a:gdLst/>
            <a:ahLst/>
            <a:cxnLst/>
            <a:rect l="l" t="t" r="r" b="b"/>
            <a:pathLst>
              <a:path w="3332916" h="3549521">
                <a:moveTo>
                  <a:pt x="0" y="0"/>
                </a:moveTo>
                <a:lnTo>
                  <a:pt x="3332916" y="0"/>
                </a:lnTo>
                <a:lnTo>
                  <a:pt x="3332916" y="3549521"/>
                </a:lnTo>
                <a:lnTo>
                  <a:pt x="0" y="3549521"/>
                </a:lnTo>
                <a:lnTo>
                  <a:pt x="0" y="0"/>
                </a:lnTo>
                <a:close/>
              </a:path>
            </a:pathLst>
          </a:custGeom>
          <a:blipFill>
            <a:blip r:embed="rId11"/>
            <a:stretch>
              <a:fillRect/>
            </a:stretch>
          </a:blipFill>
        </p:spPr>
        <p:txBody>
          <a:bodyPr/>
          <a:lstStyle/>
          <a:p>
            <a:endParaRPr lang="en-GB"/>
          </a:p>
        </p:txBody>
      </p:sp>
      <p:sp>
        <p:nvSpPr>
          <p:cNvPr id="19" name="TextBox 19"/>
          <p:cNvSpPr txBox="1"/>
          <p:nvPr/>
        </p:nvSpPr>
        <p:spPr>
          <a:xfrm>
            <a:off x="1028700" y="1286191"/>
            <a:ext cx="13232901" cy="2090477"/>
          </a:xfrm>
          <a:prstGeom prst="rect">
            <a:avLst/>
          </a:prstGeom>
        </p:spPr>
        <p:txBody>
          <a:bodyPr lIns="0" tIns="0" rIns="0" bIns="0" rtlCol="0" anchor="t">
            <a:spAutoFit/>
          </a:bodyPr>
          <a:lstStyle/>
          <a:p>
            <a:pPr algn="l">
              <a:lnSpc>
                <a:spcPts val="17076"/>
              </a:lnSpc>
              <a:spcBef>
                <a:spcPct val="0"/>
              </a:spcBef>
            </a:pPr>
            <a:r>
              <a:rPr lang="en-US" sz="12197">
                <a:solidFill>
                  <a:srgbClr val="4B7FC2"/>
                </a:solidFill>
                <a:latin typeface="League Spartan"/>
                <a:ea typeface="League Spartan"/>
                <a:cs typeface="League Spartan"/>
                <a:sym typeface="League Spartan"/>
              </a:rPr>
              <a:t>Orthotics</a:t>
            </a:r>
          </a:p>
        </p:txBody>
      </p:sp>
      <p:sp>
        <p:nvSpPr>
          <p:cNvPr id="20" name="TextBox 20"/>
          <p:cNvSpPr txBox="1"/>
          <p:nvPr/>
        </p:nvSpPr>
        <p:spPr>
          <a:xfrm>
            <a:off x="2786328" y="4659437"/>
            <a:ext cx="4059461" cy="596900"/>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Quicksand"/>
                <a:ea typeface="Quicksand"/>
                <a:cs typeface="Quicksand"/>
                <a:sym typeface="Quicksand"/>
              </a:rPr>
              <a:t>Ankle foot Orthosis</a:t>
            </a:r>
          </a:p>
        </p:txBody>
      </p:sp>
      <p:sp>
        <p:nvSpPr>
          <p:cNvPr id="21" name="TextBox 21"/>
          <p:cNvSpPr txBox="1"/>
          <p:nvPr/>
        </p:nvSpPr>
        <p:spPr>
          <a:xfrm>
            <a:off x="11719450" y="4659437"/>
            <a:ext cx="4059461" cy="596900"/>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Quicksand"/>
                <a:ea typeface="Quicksand"/>
                <a:cs typeface="Quicksand"/>
                <a:sym typeface="Quicksand"/>
              </a:rPr>
              <a:t>Gaiters</a:t>
            </a:r>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30"/>
    </mc:Choice>
    <mc:Fallback xmlns="">
      <p:transition spd="slow" advTm="2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5284289" y="514350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0" y="-1254311"/>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19764" y="2251218"/>
            <a:ext cx="9133709" cy="7278291"/>
            <a:chOff x="0" y="0"/>
            <a:chExt cx="2405586" cy="1916916"/>
          </a:xfrm>
        </p:grpSpPr>
        <p:sp>
          <p:nvSpPr>
            <p:cNvPr id="8" name="Freeform 8"/>
            <p:cNvSpPr/>
            <p:nvPr/>
          </p:nvSpPr>
          <p:spPr>
            <a:xfrm>
              <a:off x="0" y="0"/>
              <a:ext cx="2405586" cy="1916916"/>
            </a:xfrm>
            <a:custGeom>
              <a:avLst/>
              <a:gdLst/>
              <a:ahLst/>
              <a:cxnLst/>
              <a:rect l="l" t="t" r="r" b="b"/>
              <a:pathLst>
                <a:path w="2405586" h="1916916">
                  <a:moveTo>
                    <a:pt x="43229" y="0"/>
                  </a:moveTo>
                  <a:lnTo>
                    <a:pt x="2362357" y="0"/>
                  </a:lnTo>
                  <a:cubicBezTo>
                    <a:pt x="2373822" y="0"/>
                    <a:pt x="2384818" y="4554"/>
                    <a:pt x="2392924" y="12661"/>
                  </a:cubicBezTo>
                  <a:cubicBezTo>
                    <a:pt x="2401032" y="20768"/>
                    <a:pt x="2405586" y="31764"/>
                    <a:pt x="2405586" y="43229"/>
                  </a:cubicBezTo>
                  <a:lnTo>
                    <a:pt x="2405586" y="1873688"/>
                  </a:lnTo>
                  <a:cubicBezTo>
                    <a:pt x="2405586" y="1885153"/>
                    <a:pt x="2401032" y="1896148"/>
                    <a:pt x="2392924" y="1904255"/>
                  </a:cubicBezTo>
                  <a:cubicBezTo>
                    <a:pt x="2384818" y="1912362"/>
                    <a:pt x="2373822" y="1916916"/>
                    <a:pt x="2362357" y="1916916"/>
                  </a:cubicBezTo>
                  <a:lnTo>
                    <a:pt x="43229" y="1916916"/>
                  </a:lnTo>
                  <a:cubicBezTo>
                    <a:pt x="31764" y="1916916"/>
                    <a:pt x="20768" y="1912362"/>
                    <a:pt x="12661" y="1904255"/>
                  </a:cubicBezTo>
                  <a:cubicBezTo>
                    <a:pt x="4554" y="1896148"/>
                    <a:pt x="0" y="1885153"/>
                    <a:pt x="0" y="1873688"/>
                  </a:cubicBezTo>
                  <a:lnTo>
                    <a:pt x="0" y="43229"/>
                  </a:lnTo>
                  <a:cubicBezTo>
                    <a:pt x="0" y="31764"/>
                    <a:pt x="4554" y="20768"/>
                    <a:pt x="12661" y="12661"/>
                  </a:cubicBezTo>
                  <a:cubicBezTo>
                    <a:pt x="20768" y="4554"/>
                    <a:pt x="31764" y="0"/>
                    <a:pt x="43229" y="0"/>
                  </a:cubicBezTo>
                  <a:close/>
                </a:path>
              </a:pathLst>
            </a:custGeom>
            <a:solidFill>
              <a:srgbClr val="BCC8D0"/>
            </a:solidFill>
          </p:spPr>
          <p:txBody>
            <a:bodyPr/>
            <a:lstStyle/>
            <a:p>
              <a:endParaRPr lang="en-GB"/>
            </a:p>
          </p:txBody>
        </p:sp>
        <p:sp>
          <p:nvSpPr>
            <p:cNvPr id="9" name="TextBox 9"/>
            <p:cNvSpPr txBox="1"/>
            <p:nvPr/>
          </p:nvSpPr>
          <p:spPr>
            <a:xfrm>
              <a:off x="0" y="-38100"/>
              <a:ext cx="2405586" cy="195501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50905" y="1028700"/>
            <a:ext cx="11442737" cy="3684621"/>
            <a:chOff x="0" y="0"/>
            <a:chExt cx="3013725" cy="970435"/>
          </a:xfrm>
        </p:grpSpPr>
        <p:sp>
          <p:nvSpPr>
            <p:cNvPr id="11" name="Freeform 11"/>
            <p:cNvSpPr/>
            <p:nvPr/>
          </p:nvSpPr>
          <p:spPr>
            <a:xfrm>
              <a:off x="0" y="0"/>
              <a:ext cx="3013725" cy="970435"/>
            </a:xfrm>
            <a:custGeom>
              <a:avLst/>
              <a:gdLst/>
              <a:ahLst/>
              <a:cxnLst/>
              <a:rect l="l" t="t" r="r" b="b"/>
              <a:pathLst>
                <a:path w="3013725" h="970435">
                  <a:moveTo>
                    <a:pt x="34506" y="0"/>
                  </a:moveTo>
                  <a:lnTo>
                    <a:pt x="2979220" y="0"/>
                  </a:lnTo>
                  <a:cubicBezTo>
                    <a:pt x="2988371" y="0"/>
                    <a:pt x="2997147" y="3635"/>
                    <a:pt x="3003619" y="10106"/>
                  </a:cubicBezTo>
                  <a:cubicBezTo>
                    <a:pt x="3010090" y="16577"/>
                    <a:pt x="3013725" y="25354"/>
                    <a:pt x="3013725" y="34506"/>
                  </a:cubicBezTo>
                  <a:lnTo>
                    <a:pt x="3013725" y="935930"/>
                  </a:lnTo>
                  <a:cubicBezTo>
                    <a:pt x="3013725" y="945081"/>
                    <a:pt x="3010090" y="953858"/>
                    <a:pt x="3003619" y="960329"/>
                  </a:cubicBezTo>
                  <a:cubicBezTo>
                    <a:pt x="2997147" y="966800"/>
                    <a:pt x="2988371" y="970435"/>
                    <a:pt x="2979220" y="970435"/>
                  </a:cubicBezTo>
                  <a:lnTo>
                    <a:pt x="34506" y="970435"/>
                  </a:lnTo>
                  <a:cubicBezTo>
                    <a:pt x="15449" y="970435"/>
                    <a:pt x="0" y="954987"/>
                    <a:pt x="0" y="935930"/>
                  </a:cubicBezTo>
                  <a:lnTo>
                    <a:pt x="0" y="34506"/>
                  </a:lnTo>
                  <a:cubicBezTo>
                    <a:pt x="0" y="15449"/>
                    <a:pt x="15449" y="0"/>
                    <a:pt x="34506" y="0"/>
                  </a:cubicBezTo>
                  <a:close/>
                </a:path>
              </a:pathLst>
            </a:custGeom>
            <a:solidFill>
              <a:srgbClr val="FFFFFF"/>
            </a:solidFill>
          </p:spPr>
          <p:txBody>
            <a:bodyPr/>
            <a:lstStyle/>
            <a:p>
              <a:endParaRPr lang="en-GB"/>
            </a:p>
          </p:txBody>
        </p:sp>
        <p:sp>
          <p:nvSpPr>
            <p:cNvPr id="12" name="TextBox 12"/>
            <p:cNvSpPr txBox="1"/>
            <p:nvPr/>
          </p:nvSpPr>
          <p:spPr>
            <a:xfrm>
              <a:off x="0" y="-38100"/>
              <a:ext cx="3013725" cy="100853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603416" y="4961310"/>
            <a:ext cx="7371877" cy="4921363"/>
          </a:xfrm>
          <a:custGeom>
            <a:avLst/>
            <a:gdLst/>
            <a:ahLst/>
            <a:cxnLst/>
            <a:rect l="l" t="t" r="r" b="b"/>
            <a:pathLst>
              <a:path w="7371877" h="4921363">
                <a:moveTo>
                  <a:pt x="0" y="0"/>
                </a:moveTo>
                <a:lnTo>
                  <a:pt x="7371877" y="0"/>
                </a:lnTo>
                <a:lnTo>
                  <a:pt x="7371877" y="4921363"/>
                </a:lnTo>
                <a:lnTo>
                  <a:pt x="0" y="4921363"/>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657851" y="2813861"/>
            <a:ext cx="6485859" cy="9538334"/>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It is important that every child changes their position every 2 hours.</a:t>
            </a:r>
          </a:p>
          <a:p>
            <a:pPr algn="l">
              <a:lnSpc>
                <a:spcPts val="5040"/>
              </a:lnSpc>
            </a:pPr>
            <a:endParaRPr lang="en-US" sz="3600">
              <a:solidFill>
                <a:srgbClr val="000000"/>
              </a:solidFill>
              <a:latin typeface="Quicksand"/>
              <a:ea typeface="Quicksand"/>
              <a:cs typeface="Quicksand"/>
              <a:sym typeface="Quicksand"/>
            </a:endParaRPr>
          </a:p>
          <a:p>
            <a:pPr algn="l">
              <a:lnSpc>
                <a:spcPts val="5040"/>
              </a:lnSpc>
            </a:pPr>
            <a:r>
              <a:rPr lang="en-US" sz="3600">
                <a:solidFill>
                  <a:srgbClr val="000000"/>
                </a:solidFill>
                <a:latin typeface="Quicksand"/>
                <a:ea typeface="Quicksand"/>
                <a:cs typeface="Quicksand"/>
                <a:sym typeface="Quicksand"/>
              </a:rPr>
              <a:t>Positioning program will be provided by Physiotherapist for appropriate child. Physiotherapist will train school staff to perform it and how to use equipment safely. </a:t>
            </a:r>
          </a:p>
          <a:p>
            <a:pPr algn="l">
              <a:lnSpc>
                <a:spcPts val="5040"/>
              </a:lnSpc>
            </a:pPr>
            <a:endParaRPr lang="en-US" sz="3600">
              <a:solidFill>
                <a:srgbClr val="000000"/>
              </a:solidFill>
              <a:latin typeface="Quicksand"/>
              <a:ea typeface="Quicksand"/>
              <a:cs typeface="Quicksand"/>
              <a:sym typeface="Quicksand"/>
            </a:endParaRPr>
          </a:p>
          <a:p>
            <a:pPr algn="l">
              <a:lnSpc>
                <a:spcPts val="5040"/>
              </a:lnSpc>
            </a:pPr>
            <a:r>
              <a:rPr lang="en-US" sz="3600">
                <a:solidFill>
                  <a:srgbClr val="000000"/>
                </a:solidFill>
                <a:latin typeface="Quicksand"/>
                <a:ea typeface="Quicksand"/>
                <a:cs typeface="Quicksand"/>
                <a:sym typeface="Quicksand"/>
              </a:rPr>
              <a:t> </a:t>
            </a:r>
          </a:p>
          <a:p>
            <a:pPr algn="l">
              <a:lnSpc>
                <a:spcPts val="5040"/>
              </a:lnSpc>
            </a:pPr>
            <a:endParaRPr lang="en-US" sz="3600">
              <a:solidFill>
                <a:srgbClr val="000000"/>
              </a:solidFill>
              <a:latin typeface="Quicksand"/>
              <a:ea typeface="Quicksand"/>
              <a:cs typeface="Quicksand"/>
              <a:sym typeface="Quicksand"/>
            </a:endParaRPr>
          </a:p>
          <a:p>
            <a:pPr algn="l">
              <a:lnSpc>
                <a:spcPts val="5040"/>
              </a:lnSpc>
            </a:pPr>
            <a:endParaRPr lang="en-US" sz="3600">
              <a:solidFill>
                <a:srgbClr val="000000"/>
              </a:solidFill>
              <a:latin typeface="Quicksand"/>
              <a:ea typeface="Quicksand"/>
              <a:cs typeface="Quicksand"/>
              <a:sym typeface="Quicksand"/>
            </a:endParaRP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9144000" y="1463803"/>
            <a:ext cx="8115300" cy="2671473"/>
          </a:xfrm>
          <a:prstGeom prst="rect">
            <a:avLst/>
          </a:prstGeom>
        </p:spPr>
        <p:txBody>
          <a:bodyPr lIns="0" tIns="0" rIns="0" bIns="0" rtlCol="0" anchor="t">
            <a:spAutoFit/>
          </a:bodyPr>
          <a:lstStyle/>
          <a:p>
            <a:pPr algn="l">
              <a:lnSpc>
                <a:spcPts val="10778"/>
              </a:lnSpc>
            </a:pPr>
            <a:r>
              <a:rPr lang="en-US" sz="7698">
                <a:solidFill>
                  <a:srgbClr val="4B7FC2"/>
                </a:solidFill>
                <a:latin typeface="League Spartan"/>
                <a:ea typeface="League Spartan"/>
                <a:cs typeface="League Spartan"/>
                <a:sym typeface="League Spartan"/>
              </a:rPr>
              <a:t>Alternate </a:t>
            </a:r>
          </a:p>
          <a:p>
            <a:pPr algn="l">
              <a:lnSpc>
                <a:spcPts val="10778"/>
              </a:lnSpc>
              <a:spcBef>
                <a:spcPct val="0"/>
              </a:spcBef>
            </a:pPr>
            <a:r>
              <a:rPr lang="en-US" sz="7698">
                <a:solidFill>
                  <a:srgbClr val="4B7FC2"/>
                </a:solidFill>
                <a:latin typeface="League Spartan"/>
                <a:ea typeface="League Spartan"/>
                <a:cs typeface="League Spartan"/>
                <a:sym typeface="League Spartan"/>
              </a:rPr>
              <a:t>positioning</a:t>
            </a: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07"/>
    </mc:Choice>
    <mc:Fallback xmlns="">
      <p:transition spd="slow" advTm="2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3286042"/>
            <a:ext cx="9527961" cy="4843586"/>
            <a:chOff x="0" y="0"/>
            <a:chExt cx="2509422" cy="1275677"/>
          </a:xfrm>
        </p:grpSpPr>
        <p:sp>
          <p:nvSpPr>
            <p:cNvPr id="8" name="Freeform 8"/>
            <p:cNvSpPr/>
            <p:nvPr/>
          </p:nvSpPr>
          <p:spPr>
            <a:xfrm>
              <a:off x="0" y="0"/>
              <a:ext cx="2509422" cy="1275677"/>
            </a:xfrm>
            <a:custGeom>
              <a:avLst/>
              <a:gdLst/>
              <a:ahLst/>
              <a:cxnLst/>
              <a:rect l="l" t="t" r="r" b="b"/>
              <a:pathLst>
                <a:path w="2509422" h="1275677">
                  <a:moveTo>
                    <a:pt x="41440" y="0"/>
                  </a:moveTo>
                  <a:lnTo>
                    <a:pt x="2467982" y="0"/>
                  </a:lnTo>
                  <a:cubicBezTo>
                    <a:pt x="2490869" y="0"/>
                    <a:pt x="2509422" y="18553"/>
                    <a:pt x="2509422" y="41440"/>
                  </a:cubicBezTo>
                  <a:lnTo>
                    <a:pt x="2509422" y="1234237"/>
                  </a:lnTo>
                  <a:cubicBezTo>
                    <a:pt x="2509422" y="1257124"/>
                    <a:pt x="2490869" y="1275677"/>
                    <a:pt x="2467982" y="1275677"/>
                  </a:cubicBezTo>
                  <a:lnTo>
                    <a:pt x="41440" y="1275677"/>
                  </a:lnTo>
                  <a:cubicBezTo>
                    <a:pt x="18553" y="1275677"/>
                    <a:pt x="0" y="1257124"/>
                    <a:pt x="0" y="123423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131377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4201529"/>
            <a:chOff x="0" y="0"/>
            <a:chExt cx="2937579" cy="1106575"/>
          </a:xfrm>
        </p:grpSpPr>
        <p:sp>
          <p:nvSpPr>
            <p:cNvPr id="11" name="Freeform 11"/>
            <p:cNvSpPr/>
            <p:nvPr/>
          </p:nvSpPr>
          <p:spPr>
            <a:xfrm>
              <a:off x="0" y="0"/>
              <a:ext cx="2937579" cy="1106575"/>
            </a:xfrm>
            <a:custGeom>
              <a:avLst/>
              <a:gdLst/>
              <a:ahLst/>
              <a:cxnLst/>
              <a:rect l="l" t="t" r="r" b="b"/>
              <a:pathLst>
                <a:path w="2937579" h="1106575">
                  <a:moveTo>
                    <a:pt x="35400" y="0"/>
                  </a:moveTo>
                  <a:lnTo>
                    <a:pt x="2902179" y="0"/>
                  </a:lnTo>
                  <a:cubicBezTo>
                    <a:pt x="2921730" y="0"/>
                    <a:pt x="2937579" y="15849"/>
                    <a:pt x="2937579" y="35400"/>
                  </a:cubicBezTo>
                  <a:lnTo>
                    <a:pt x="2937579" y="1071176"/>
                  </a:lnTo>
                  <a:cubicBezTo>
                    <a:pt x="2937579" y="1080564"/>
                    <a:pt x="2933849" y="1089568"/>
                    <a:pt x="2927210" y="1096207"/>
                  </a:cubicBezTo>
                  <a:cubicBezTo>
                    <a:pt x="2920572" y="1102846"/>
                    <a:pt x="2911567" y="1106575"/>
                    <a:pt x="2902179" y="1106575"/>
                  </a:cubicBezTo>
                  <a:lnTo>
                    <a:pt x="35400" y="1106575"/>
                  </a:lnTo>
                  <a:cubicBezTo>
                    <a:pt x="26011" y="1106575"/>
                    <a:pt x="17007" y="1102846"/>
                    <a:pt x="10368" y="1096207"/>
                  </a:cubicBezTo>
                  <a:cubicBezTo>
                    <a:pt x="3730" y="1089568"/>
                    <a:pt x="0" y="1080564"/>
                    <a:pt x="0" y="1071176"/>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114467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950276" y="5707836"/>
            <a:ext cx="4319293" cy="4166247"/>
          </a:xfrm>
          <a:custGeom>
            <a:avLst/>
            <a:gdLst/>
            <a:ahLst/>
            <a:cxnLst/>
            <a:rect l="l" t="t" r="r" b="b"/>
            <a:pathLst>
              <a:path w="4319293" h="4166247">
                <a:moveTo>
                  <a:pt x="0" y="0"/>
                </a:moveTo>
                <a:lnTo>
                  <a:pt x="4319293" y="0"/>
                </a:lnTo>
                <a:lnTo>
                  <a:pt x="4319293" y="4166247"/>
                </a:lnTo>
                <a:lnTo>
                  <a:pt x="0" y="4166247"/>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11128166" y="3781881"/>
            <a:ext cx="6485859" cy="3794759"/>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-Helps stretching the muscles behind your knees.</a:t>
            </a:r>
          </a:p>
          <a:p>
            <a:pPr algn="l">
              <a:lnSpc>
                <a:spcPts val="5040"/>
              </a:lnSpc>
            </a:pPr>
            <a:endParaRPr lang="en-US" sz="3600">
              <a:solidFill>
                <a:srgbClr val="000000"/>
              </a:solidFill>
              <a:latin typeface="Quicksand"/>
              <a:ea typeface="Quicksand"/>
              <a:cs typeface="Quicksand"/>
              <a:sym typeface="Quicksand"/>
            </a:endParaRPr>
          </a:p>
          <a:p>
            <a:pPr algn="l">
              <a:lnSpc>
                <a:spcPts val="5040"/>
              </a:lnSpc>
            </a:pPr>
            <a:r>
              <a:rPr lang="en-US" sz="3600">
                <a:solidFill>
                  <a:srgbClr val="000000"/>
                </a:solidFill>
                <a:latin typeface="Quicksand"/>
                <a:ea typeface="Quicksand"/>
                <a:cs typeface="Quicksand"/>
                <a:sym typeface="Quicksand"/>
              </a:rPr>
              <a:t>-Strengthens your core muscles. </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740635" y="1227626"/>
            <a:ext cx="8115300" cy="3670327"/>
          </a:xfrm>
          <a:prstGeom prst="rect">
            <a:avLst/>
          </a:prstGeom>
        </p:spPr>
        <p:txBody>
          <a:bodyPr lIns="0" tIns="0" rIns="0" bIns="0" rtlCol="0" anchor="t">
            <a:spAutoFit/>
          </a:bodyPr>
          <a:lstStyle/>
          <a:p>
            <a:pPr algn="l">
              <a:lnSpc>
                <a:spcPts val="9798"/>
              </a:lnSpc>
            </a:pPr>
            <a:r>
              <a:rPr lang="en-US" sz="6998">
                <a:solidFill>
                  <a:srgbClr val="4B7FC2"/>
                </a:solidFill>
                <a:latin typeface="League Spartan"/>
                <a:ea typeface="League Spartan"/>
                <a:cs typeface="League Spartan"/>
                <a:sym typeface="League Spartan"/>
              </a:rPr>
              <a:t>Commonly used positions:</a:t>
            </a:r>
          </a:p>
          <a:p>
            <a:pPr algn="l">
              <a:lnSpc>
                <a:spcPts val="9798"/>
              </a:lnSpc>
              <a:spcBef>
                <a:spcPct val="0"/>
              </a:spcBef>
            </a:pPr>
            <a:r>
              <a:rPr lang="en-US" sz="6998">
                <a:solidFill>
                  <a:srgbClr val="4B7FC2"/>
                </a:solidFill>
                <a:latin typeface="League Spartan"/>
                <a:ea typeface="League Spartan"/>
                <a:cs typeface="League Spartan"/>
                <a:sym typeface="League Spartan"/>
              </a:rPr>
              <a:t>Long sitting</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3286042"/>
            <a:ext cx="9527961" cy="4843586"/>
            <a:chOff x="0" y="0"/>
            <a:chExt cx="2509422" cy="1275677"/>
          </a:xfrm>
        </p:grpSpPr>
        <p:sp>
          <p:nvSpPr>
            <p:cNvPr id="8" name="Freeform 8"/>
            <p:cNvSpPr/>
            <p:nvPr/>
          </p:nvSpPr>
          <p:spPr>
            <a:xfrm>
              <a:off x="0" y="0"/>
              <a:ext cx="2509422" cy="1275677"/>
            </a:xfrm>
            <a:custGeom>
              <a:avLst/>
              <a:gdLst/>
              <a:ahLst/>
              <a:cxnLst/>
              <a:rect l="l" t="t" r="r" b="b"/>
              <a:pathLst>
                <a:path w="2509422" h="1275677">
                  <a:moveTo>
                    <a:pt x="41440" y="0"/>
                  </a:moveTo>
                  <a:lnTo>
                    <a:pt x="2467982" y="0"/>
                  </a:lnTo>
                  <a:cubicBezTo>
                    <a:pt x="2490869" y="0"/>
                    <a:pt x="2509422" y="18553"/>
                    <a:pt x="2509422" y="41440"/>
                  </a:cubicBezTo>
                  <a:lnTo>
                    <a:pt x="2509422" y="1234237"/>
                  </a:lnTo>
                  <a:cubicBezTo>
                    <a:pt x="2509422" y="1257124"/>
                    <a:pt x="2490869" y="1275677"/>
                    <a:pt x="2467982" y="1275677"/>
                  </a:cubicBezTo>
                  <a:lnTo>
                    <a:pt x="41440" y="1275677"/>
                  </a:lnTo>
                  <a:cubicBezTo>
                    <a:pt x="18553" y="1275677"/>
                    <a:pt x="0" y="1257124"/>
                    <a:pt x="0" y="123423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131377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4201529"/>
            <a:chOff x="0" y="0"/>
            <a:chExt cx="2937579" cy="1106575"/>
          </a:xfrm>
        </p:grpSpPr>
        <p:sp>
          <p:nvSpPr>
            <p:cNvPr id="11" name="Freeform 11"/>
            <p:cNvSpPr/>
            <p:nvPr/>
          </p:nvSpPr>
          <p:spPr>
            <a:xfrm>
              <a:off x="0" y="0"/>
              <a:ext cx="2937579" cy="1106575"/>
            </a:xfrm>
            <a:custGeom>
              <a:avLst/>
              <a:gdLst/>
              <a:ahLst/>
              <a:cxnLst/>
              <a:rect l="l" t="t" r="r" b="b"/>
              <a:pathLst>
                <a:path w="2937579" h="1106575">
                  <a:moveTo>
                    <a:pt x="35400" y="0"/>
                  </a:moveTo>
                  <a:lnTo>
                    <a:pt x="2902179" y="0"/>
                  </a:lnTo>
                  <a:cubicBezTo>
                    <a:pt x="2921730" y="0"/>
                    <a:pt x="2937579" y="15849"/>
                    <a:pt x="2937579" y="35400"/>
                  </a:cubicBezTo>
                  <a:lnTo>
                    <a:pt x="2937579" y="1071176"/>
                  </a:lnTo>
                  <a:cubicBezTo>
                    <a:pt x="2937579" y="1080564"/>
                    <a:pt x="2933849" y="1089568"/>
                    <a:pt x="2927210" y="1096207"/>
                  </a:cubicBezTo>
                  <a:cubicBezTo>
                    <a:pt x="2920572" y="1102846"/>
                    <a:pt x="2911567" y="1106575"/>
                    <a:pt x="2902179" y="1106575"/>
                  </a:cubicBezTo>
                  <a:lnTo>
                    <a:pt x="35400" y="1106575"/>
                  </a:lnTo>
                  <a:cubicBezTo>
                    <a:pt x="26011" y="1106575"/>
                    <a:pt x="17007" y="1102846"/>
                    <a:pt x="10368" y="1096207"/>
                  </a:cubicBezTo>
                  <a:cubicBezTo>
                    <a:pt x="3730" y="1089568"/>
                    <a:pt x="0" y="1080564"/>
                    <a:pt x="0" y="1071176"/>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114467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251925" y="5707836"/>
            <a:ext cx="5953988" cy="4165793"/>
          </a:xfrm>
          <a:custGeom>
            <a:avLst/>
            <a:gdLst/>
            <a:ahLst/>
            <a:cxnLst/>
            <a:rect l="l" t="t" r="r" b="b"/>
            <a:pathLst>
              <a:path w="5953988" h="4165793">
                <a:moveTo>
                  <a:pt x="0" y="0"/>
                </a:moveTo>
                <a:lnTo>
                  <a:pt x="5953987" y="0"/>
                </a:lnTo>
                <a:lnTo>
                  <a:pt x="5953987" y="4165793"/>
                </a:lnTo>
                <a:lnTo>
                  <a:pt x="0" y="4165793"/>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11128166" y="3781881"/>
            <a:ext cx="6485859" cy="4432934"/>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-Helps stretch the front of your hips and knees. </a:t>
            </a:r>
          </a:p>
          <a:p>
            <a:pPr algn="l">
              <a:lnSpc>
                <a:spcPts val="5040"/>
              </a:lnSpc>
            </a:pPr>
            <a:r>
              <a:rPr lang="en-US" sz="3600">
                <a:solidFill>
                  <a:srgbClr val="000000"/>
                </a:solidFill>
                <a:latin typeface="Quicksand"/>
                <a:ea typeface="Quicksand"/>
                <a:cs typeface="Quicksand"/>
                <a:sym typeface="Quicksand"/>
              </a:rPr>
              <a:t>-Helps stretch the spine.</a:t>
            </a:r>
          </a:p>
          <a:p>
            <a:pPr algn="l">
              <a:lnSpc>
                <a:spcPts val="5040"/>
              </a:lnSpc>
            </a:pPr>
            <a:r>
              <a:rPr lang="en-US" sz="3600">
                <a:solidFill>
                  <a:srgbClr val="000000"/>
                </a:solidFill>
                <a:latin typeface="Quicksand"/>
                <a:ea typeface="Quicksand"/>
                <a:cs typeface="Quicksand"/>
                <a:sym typeface="Quicksand"/>
              </a:rPr>
              <a:t>-Helps with strengthening the neck muscles and neck control.</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740635" y="1227626"/>
            <a:ext cx="8115300" cy="367032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Prone lying over a wedge or pillows</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89"/>
    </mc:Choice>
    <mc:Fallback xmlns="">
      <p:transition spd="slow" advTm="1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024302" y="3286042"/>
            <a:ext cx="8705643" cy="5387620"/>
            <a:chOff x="0" y="0"/>
            <a:chExt cx="2292844" cy="1418962"/>
          </a:xfrm>
        </p:grpSpPr>
        <p:sp>
          <p:nvSpPr>
            <p:cNvPr id="8" name="Freeform 8"/>
            <p:cNvSpPr/>
            <p:nvPr/>
          </p:nvSpPr>
          <p:spPr>
            <a:xfrm>
              <a:off x="0" y="0"/>
              <a:ext cx="2292844" cy="1418962"/>
            </a:xfrm>
            <a:custGeom>
              <a:avLst/>
              <a:gdLst/>
              <a:ahLst/>
              <a:cxnLst/>
              <a:rect l="l" t="t" r="r" b="b"/>
              <a:pathLst>
                <a:path w="2292844" h="1418962">
                  <a:moveTo>
                    <a:pt x="45354" y="0"/>
                  </a:moveTo>
                  <a:lnTo>
                    <a:pt x="2247490" y="0"/>
                  </a:lnTo>
                  <a:cubicBezTo>
                    <a:pt x="2272539" y="0"/>
                    <a:pt x="2292844" y="20306"/>
                    <a:pt x="2292844" y="45354"/>
                  </a:cubicBezTo>
                  <a:lnTo>
                    <a:pt x="2292844" y="1373607"/>
                  </a:lnTo>
                  <a:cubicBezTo>
                    <a:pt x="2292844" y="1385636"/>
                    <a:pt x="2288066" y="1397172"/>
                    <a:pt x="2279560" y="1405678"/>
                  </a:cubicBezTo>
                  <a:cubicBezTo>
                    <a:pt x="2271055" y="1414183"/>
                    <a:pt x="2259519" y="1418962"/>
                    <a:pt x="2247490" y="1418962"/>
                  </a:cubicBezTo>
                  <a:lnTo>
                    <a:pt x="45354" y="1418962"/>
                  </a:lnTo>
                  <a:cubicBezTo>
                    <a:pt x="20306" y="1418962"/>
                    <a:pt x="0" y="1398656"/>
                    <a:pt x="0" y="1373607"/>
                  </a:cubicBezTo>
                  <a:lnTo>
                    <a:pt x="0" y="45354"/>
                  </a:lnTo>
                  <a:cubicBezTo>
                    <a:pt x="0" y="20306"/>
                    <a:pt x="20306" y="0"/>
                    <a:pt x="45354" y="0"/>
                  </a:cubicBezTo>
                  <a:close/>
                </a:path>
              </a:pathLst>
            </a:custGeom>
            <a:solidFill>
              <a:srgbClr val="BCC8D0"/>
            </a:solidFill>
          </p:spPr>
          <p:txBody>
            <a:bodyPr/>
            <a:lstStyle/>
            <a:p>
              <a:endParaRPr lang="en-GB"/>
            </a:p>
          </p:txBody>
        </p:sp>
        <p:sp>
          <p:nvSpPr>
            <p:cNvPr id="9" name="TextBox 9"/>
            <p:cNvSpPr txBox="1"/>
            <p:nvPr/>
          </p:nvSpPr>
          <p:spPr>
            <a:xfrm>
              <a:off x="0" y="-38100"/>
              <a:ext cx="2292844" cy="145706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2810331"/>
            <a:chOff x="0" y="0"/>
            <a:chExt cx="2937579" cy="740169"/>
          </a:xfrm>
        </p:grpSpPr>
        <p:sp>
          <p:nvSpPr>
            <p:cNvPr id="11" name="Freeform 11"/>
            <p:cNvSpPr/>
            <p:nvPr/>
          </p:nvSpPr>
          <p:spPr>
            <a:xfrm>
              <a:off x="0" y="0"/>
              <a:ext cx="2937579" cy="740169"/>
            </a:xfrm>
            <a:custGeom>
              <a:avLst/>
              <a:gdLst/>
              <a:ahLst/>
              <a:cxnLst/>
              <a:rect l="l" t="t" r="r" b="b"/>
              <a:pathLst>
                <a:path w="2937579" h="740169">
                  <a:moveTo>
                    <a:pt x="35400" y="0"/>
                  </a:moveTo>
                  <a:lnTo>
                    <a:pt x="2902179" y="0"/>
                  </a:lnTo>
                  <a:cubicBezTo>
                    <a:pt x="2921730" y="0"/>
                    <a:pt x="2937579" y="15849"/>
                    <a:pt x="2937579" y="35400"/>
                  </a:cubicBezTo>
                  <a:lnTo>
                    <a:pt x="2937579" y="704769"/>
                  </a:lnTo>
                  <a:cubicBezTo>
                    <a:pt x="2937579" y="714158"/>
                    <a:pt x="2933849" y="723162"/>
                    <a:pt x="2927210" y="729801"/>
                  </a:cubicBezTo>
                  <a:cubicBezTo>
                    <a:pt x="2920572" y="736440"/>
                    <a:pt x="2911567" y="740169"/>
                    <a:pt x="2902179" y="740169"/>
                  </a:cubicBezTo>
                  <a:lnTo>
                    <a:pt x="35400" y="740169"/>
                  </a:lnTo>
                  <a:cubicBezTo>
                    <a:pt x="26011" y="740169"/>
                    <a:pt x="17007" y="736440"/>
                    <a:pt x="10368" y="729801"/>
                  </a:cubicBezTo>
                  <a:cubicBezTo>
                    <a:pt x="3730" y="723162"/>
                    <a:pt x="0" y="714158"/>
                    <a:pt x="0" y="704769"/>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77826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9660" y="5256367"/>
            <a:ext cx="4740124" cy="3704031"/>
          </a:xfrm>
          <a:custGeom>
            <a:avLst/>
            <a:gdLst/>
            <a:ahLst/>
            <a:cxnLst/>
            <a:rect l="l" t="t" r="r" b="b"/>
            <a:pathLst>
              <a:path w="4740124" h="3704031">
                <a:moveTo>
                  <a:pt x="0" y="0"/>
                </a:moveTo>
                <a:lnTo>
                  <a:pt x="4740124" y="0"/>
                </a:lnTo>
                <a:lnTo>
                  <a:pt x="4740124" y="3704031"/>
                </a:lnTo>
                <a:lnTo>
                  <a:pt x="0" y="3704031"/>
                </a:lnTo>
                <a:lnTo>
                  <a:pt x="0" y="0"/>
                </a:lnTo>
                <a:close/>
              </a:path>
            </a:pathLst>
          </a:custGeom>
          <a:blipFill>
            <a:blip r:embed="rId10"/>
            <a:stretch>
              <a:fillRect/>
            </a:stretch>
          </a:blipFill>
        </p:spPr>
        <p:txBody>
          <a:bodyPr/>
          <a:lstStyle/>
          <a:p>
            <a:endParaRPr lang="en-GB"/>
          </a:p>
        </p:txBody>
      </p:sp>
      <p:sp>
        <p:nvSpPr>
          <p:cNvPr id="14" name="Freeform 14"/>
          <p:cNvSpPr/>
          <p:nvPr/>
        </p:nvSpPr>
        <p:spPr>
          <a:xfrm>
            <a:off x="5375456" y="5256367"/>
            <a:ext cx="5188318" cy="3704031"/>
          </a:xfrm>
          <a:custGeom>
            <a:avLst/>
            <a:gdLst/>
            <a:ahLst/>
            <a:cxnLst/>
            <a:rect l="l" t="t" r="r" b="b"/>
            <a:pathLst>
              <a:path w="5188318" h="3704031">
                <a:moveTo>
                  <a:pt x="0" y="0"/>
                </a:moveTo>
                <a:lnTo>
                  <a:pt x="5188319" y="0"/>
                </a:lnTo>
                <a:lnTo>
                  <a:pt x="5188319" y="3704031"/>
                </a:lnTo>
                <a:lnTo>
                  <a:pt x="0" y="3704031"/>
                </a:lnTo>
                <a:lnTo>
                  <a:pt x="0" y="0"/>
                </a:lnTo>
                <a:close/>
              </a:path>
            </a:pathLst>
          </a:custGeom>
          <a:blipFill>
            <a:blip r:embed="rId11"/>
            <a:stretch>
              <a:fillRect/>
            </a:stretch>
          </a:blipFill>
        </p:spPr>
        <p:txBody>
          <a:bodyPr/>
          <a:lstStyle/>
          <a:p>
            <a:endParaRPr lang="en-GB"/>
          </a:p>
        </p:txBody>
      </p:sp>
      <p:sp>
        <p:nvSpPr>
          <p:cNvPr id="15" name="TextBox 15"/>
          <p:cNvSpPr txBox="1"/>
          <p:nvPr/>
        </p:nvSpPr>
        <p:spPr>
          <a:xfrm>
            <a:off x="11547523" y="3487641"/>
            <a:ext cx="6485859" cy="5770811"/>
          </a:xfrm>
          <a:prstGeom prst="rect">
            <a:avLst/>
          </a:prstGeom>
        </p:spPr>
        <p:txBody>
          <a:bodyPr lIns="0" tIns="0" rIns="0" bIns="0" rtlCol="0" anchor="t">
            <a:spAutoFit/>
          </a:bodyPr>
          <a:lstStyle/>
          <a:p>
            <a:pPr algn="l">
              <a:lnSpc>
                <a:spcPts val="5040"/>
              </a:lnSpc>
            </a:pPr>
            <a:r>
              <a:rPr lang="en-US" sz="3600" b="1" dirty="0">
                <a:solidFill>
                  <a:srgbClr val="000000"/>
                </a:solidFill>
                <a:latin typeface="Quicksand Bold"/>
                <a:ea typeface="Quicksand Bold"/>
                <a:cs typeface="Quicksand Bold"/>
                <a:sym typeface="Quicksand Bold"/>
              </a:rPr>
              <a:t>Hamstring stretch:</a:t>
            </a:r>
          </a:p>
          <a:p>
            <a:pPr algn="l">
              <a:lnSpc>
                <a:spcPts val="5040"/>
              </a:lnSpc>
            </a:pPr>
            <a:r>
              <a:rPr lang="en-US" sz="3600" dirty="0">
                <a:solidFill>
                  <a:srgbClr val="000000"/>
                </a:solidFill>
                <a:latin typeface="Quicksand"/>
                <a:ea typeface="Quicksand"/>
                <a:cs typeface="Quicksand"/>
                <a:sym typeface="Quicksand"/>
              </a:rPr>
              <a:t>Hold the knee and the ankle so the leg is bend to 90 degrees. Now gently straighten the knee, whilst keeping the thigh in place. Hold for 10-30 counts. Repeat 5-10 times on each side.</a:t>
            </a:r>
          </a:p>
          <a:p>
            <a:pPr algn="l">
              <a:lnSpc>
                <a:spcPts val="5040"/>
              </a:lnSpc>
              <a:spcBef>
                <a:spcPct val="0"/>
              </a:spcBef>
            </a:pPr>
            <a:endParaRPr lang="en-US" sz="3600" dirty="0">
              <a:solidFill>
                <a:srgbClr val="000000"/>
              </a:solidFill>
              <a:latin typeface="Quicksand"/>
              <a:ea typeface="Quicksand"/>
              <a:cs typeface="Quicksand"/>
              <a:sym typeface="Quicksand"/>
            </a:endParaRPr>
          </a:p>
        </p:txBody>
      </p:sp>
      <p:sp>
        <p:nvSpPr>
          <p:cNvPr id="16" name="TextBox 16"/>
          <p:cNvSpPr txBox="1"/>
          <p:nvPr/>
        </p:nvSpPr>
        <p:spPr>
          <a:xfrm>
            <a:off x="740635" y="1227626"/>
            <a:ext cx="8115300" cy="243207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Gentle stretching exercises</a:t>
            </a:r>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92"/>
    </mc:Choice>
    <mc:Fallback xmlns="">
      <p:transition spd="slow" advTm="3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024302" y="3286042"/>
            <a:ext cx="8705643" cy="5387620"/>
            <a:chOff x="0" y="0"/>
            <a:chExt cx="2292844" cy="1418962"/>
          </a:xfrm>
        </p:grpSpPr>
        <p:sp>
          <p:nvSpPr>
            <p:cNvPr id="8" name="Freeform 8"/>
            <p:cNvSpPr/>
            <p:nvPr/>
          </p:nvSpPr>
          <p:spPr>
            <a:xfrm>
              <a:off x="0" y="0"/>
              <a:ext cx="2292844" cy="1418962"/>
            </a:xfrm>
            <a:custGeom>
              <a:avLst/>
              <a:gdLst/>
              <a:ahLst/>
              <a:cxnLst/>
              <a:rect l="l" t="t" r="r" b="b"/>
              <a:pathLst>
                <a:path w="2292844" h="1418962">
                  <a:moveTo>
                    <a:pt x="45354" y="0"/>
                  </a:moveTo>
                  <a:lnTo>
                    <a:pt x="2247490" y="0"/>
                  </a:lnTo>
                  <a:cubicBezTo>
                    <a:pt x="2272539" y="0"/>
                    <a:pt x="2292844" y="20306"/>
                    <a:pt x="2292844" y="45354"/>
                  </a:cubicBezTo>
                  <a:lnTo>
                    <a:pt x="2292844" y="1373607"/>
                  </a:lnTo>
                  <a:cubicBezTo>
                    <a:pt x="2292844" y="1385636"/>
                    <a:pt x="2288066" y="1397172"/>
                    <a:pt x="2279560" y="1405678"/>
                  </a:cubicBezTo>
                  <a:cubicBezTo>
                    <a:pt x="2271055" y="1414183"/>
                    <a:pt x="2259519" y="1418962"/>
                    <a:pt x="2247490" y="1418962"/>
                  </a:cubicBezTo>
                  <a:lnTo>
                    <a:pt x="45354" y="1418962"/>
                  </a:lnTo>
                  <a:cubicBezTo>
                    <a:pt x="20306" y="1418962"/>
                    <a:pt x="0" y="1398656"/>
                    <a:pt x="0" y="1373607"/>
                  </a:cubicBezTo>
                  <a:lnTo>
                    <a:pt x="0" y="45354"/>
                  </a:lnTo>
                  <a:cubicBezTo>
                    <a:pt x="0" y="20306"/>
                    <a:pt x="20306" y="0"/>
                    <a:pt x="45354" y="0"/>
                  </a:cubicBezTo>
                  <a:close/>
                </a:path>
              </a:pathLst>
            </a:custGeom>
            <a:solidFill>
              <a:srgbClr val="BCC8D0"/>
            </a:solidFill>
          </p:spPr>
          <p:txBody>
            <a:bodyPr/>
            <a:lstStyle/>
            <a:p>
              <a:endParaRPr lang="en-GB"/>
            </a:p>
          </p:txBody>
        </p:sp>
        <p:sp>
          <p:nvSpPr>
            <p:cNvPr id="9" name="TextBox 9"/>
            <p:cNvSpPr txBox="1"/>
            <p:nvPr/>
          </p:nvSpPr>
          <p:spPr>
            <a:xfrm>
              <a:off x="0" y="-38100"/>
              <a:ext cx="2292844" cy="145706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2810331"/>
            <a:chOff x="0" y="0"/>
            <a:chExt cx="2937579" cy="740169"/>
          </a:xfrm>
        </p:grpSpPr>
        <p:sp>
          <p:nvSpPr>
            <p:cNvPr id="11" name="Freeform 11"/>
            <p:cNvSpPr/>
            <p:nvPr/>
          </p:nvSpPr>
          <p:spPr>
            <a:xfrm>
              <a:off x="0" y="0"/>
              <a:ext cx="2937579" cy="740169"/>
            </a:xfrm>
            <a:custGeom>
              <a:avLst/>
              <a:gdLst/>
              <a:ahLst/>
              <a:cxnLst/>
              <a:rect l="l" t="t" r="r" b="b"/>
              <a:pathLst>
                <a:path w="2937579" h="740169">
                  <a:moveTo>
                    <a:pt x="35400" y="0"/>
                  </a:moveTo>
                  <a:lnTo>
                    <a:pt x="2902179" y="0"/>
                  </a:lnTo>
                  <a:cubicBezTo>
                    <a:pt x="2921730" y="0"/>
                    <a:pt x="2937579" y="15849"/>
                    <a:pt x="2937579" y="35400"/>
                  </a:cubicBezTo>
                  <a:lnTo>
                    <a:pt x="2937579" y="704769"/>
                  </a:lnTo>
                  <a:cubicBezTo>
                    <a:pt x="2937579" y="714158"/>
                    <a:pt x="2933849" y="723162"/>
                    <a:pt x="2927210" y="729801"/>
                  </a:cubicBezTo>
                  <a:cubicBezTo>
                    <a:pt x="2920572" y="736440"/>
                    <a:pt x="2911567" y="740169"/>
                    <a:pt x="2902179" y="740169"/>
                  </a:cubicBezTo>
                  <a:lnTo>
                    <a:pt x="35400" y="740169"/>
                  </a:lnTo>
                  <a:cubicBezTo>
                    <a:pt x="26011" y="740169"/>
                    <a:pt x="17007" y="736440"/>
                    <a:pt x="10368" y="729801"/>
                  </a:cubicBezTo>
                  <a:cubicBezTo>
                    <a:pt x="3730" y="723162"/>
                    <a:pt x="0" y="714158"/>
                    <a:pt x="0" y="704769"/>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77826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131147" y="4232029"/>
            <a:ext cx="5027944" cy="5789415"/>
          </a:xfrm>
          <a:custGeom>
            <a:avLst/>
            <a:gdLst/>
            <a:ahLst/>
            <a:cxnLst/>
            <a:rect l="l" t="t" r="r" b="b"/>
            <a:pathLst>
              <a:path w="5027944" h="5789415">
                <a:moveTo>
                  <a:pt x="0" y="0"/>
                </a:moveTo>
                <a:lnTo>
                  <a:pt x="5027945" y="0"/>
                </a:lnTo>
                <a:lnTo>
                  <a:pt x="5027945" y="5789415"/>
                </a:lnTo>
                <a:lnTo>
                  <a:pt x="0" y="5789415"/>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11566272" y="3781881"/>
            <a:ext cx="6485859" cy="5709284"/>
          </a:xfrm>
          <a:prstGeom prst="rect">
            <a:avLst/>
          </a:prstGeom>
        </p:spPr>
        <p:txBody>
          <a:bodyPr lIns="0" tIns="0" rIns="0" bIns="0" rtlCol="0" anchor="t">
            <a:spAutoFit/>
          </a:bodyPr>
          <a:lstStyle/>
          <a:p>
            <a:pPr algn="l">
              <a:lnSpc>
                <a:spcPts val="5040"/>
              </a:lnSpc>
            </a:pPr>
            <a:r>
              <a:rPr lang="en-US" sz="3600" b="1">
                <a:solidFill>
                  <a:srgbClr val="000000"/>
                </a:solidFill>
                <a:latin typeface="Quicksand Bold"/>
                <a:ea typeface="Quicksand Bold"/>
                <a:cs typeface="Quicksand Bold"/>
                <a:sym typeface="Quicksand Bold"/>
              </a:rPr>
              <a:t>Ankle stretch:</a:t>
            </a:r>
          </a:p>
          <a:p>
            <a:pPr algn="l">
              <a:lnSpc>
                <a:spcPts val="5040"/>
              </a:lnSpc>
            </a:pPr>
            <a:r>
              <a:rPr lang="en-US" sz="3600">
                <a:solidFill>
                  <a:srgbClr val="000000"/>
                </a:solidFill>
                <a:latin typeface="Quicksand"/>
                <a:ea typeface="Quicksand"/>
                <a:cs typeface="Quicksand"/>
                <a:sym typeface="Quicksand"/>
              </a:rPr>
              <a:t>Hold the foot with your hand keeping the knee straight. Now stretch the ankle so the foot come up. Hold for 10-30 counts. Repeat 5-10 times on each side.</a:t>
            </a:r>
          </a:p>
          <a:p>
            <a:pPr algn="l">
              <a:lnSpc>
                <a:spcPts val="5040"/>
              </a:lnSpc>
            </a:pPr>
            <a:endParaRPr lang="en-US" sz="3600">
              <a:solidFill>
                <a:srgbClr val="000000"/>
              </a:solidFill>
              <a:latin typeface="Quicksand"/>
              <a:ea typeface="Quicksand"/>
              <a:cs typeface="Quicksand"/>
              <a:sym typeface="Quicksand"/>
            </a:endParaRP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740635" y="1227626"/>
            <a:ext cx="8115300" cy="243207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Gentle stretching exercises</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85"/>
    </mc:Choice>
    <mc:Fallback xmlns="">
      <p:transition spd="slow" advTm="2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024302" y="3286042"/>
            <a:ext cx="8705643" cy="5387620"/>
            <a:chOff x="0" y="0"/>
            <a:chExt cx="2292844" cy="1418962"/>
          </a:xfrm>
        </p:grpSpPr>
        <p:sp>
          <p:nvSpPr>
            <p:cNvPr id="8" name="Freeform 8"/>
            <p:cNvSpPr/>
            <p:nvPr/>
          </p:nvSpPr>
          <p:spPr>
            <a:xfrm>
              <a:off x="0" y="0"/>
              <a:ext cx="2292844" cy="1418962"/>
            </a:xfrm>
            <a:custGeom>
              <a:avLst/>
              <a:gdLst/>
              <a:ahLst/>
              <a:cxnLst/>
              <a:rect l="l" t="t" r="r" b="b"/>
              <a:pathLst>
                <a:path w="2292844" h="1418962">
                  <a:moveTo>
                    <a:pt x="45354" y="0"/>
                  </a:moveTo>
                  <a:lnTo>
                    <a:pt x="2247490" y="0"/>
                  </a:lnTo>
                  <a:cubicBezTo>
                    <a:pt x="2272539" y="0"/>
                    <a:pt x="2292844" y="20306"/>
                    <a:pt x="2292844" y="45354"/>
                  </a:cubicBezTo>
                  <a:lnTo>
                    <a:pt x="2292844" y="1373607"/>
                  </a:lnTo>
                  <a:cubicBezTo>
                    <a:pt x="2292844" y="1385636"/>
                    <a:pt x="2288066" y="1397172"/>
                    <a:pt x="2279560" y="1405678"/>
                  </a:cubicBezTo>
                  <a:cubicBezTo>
                    <a:pt x="2271055" y="1414183"/>
                    <a:pt x="2259519" y="1418962"/>
                    <a:pt x="2247490" y="1418962"/>
                  </a:cubicBezTo>
                  <a:lnTo>
                    <a:pt x="45354" y="1418962"/>
                  </a:lnTo>
                  <a:cubicBezTo>
                    <a:pt x="20306" y="1418962"/>
                    <a:pt x="0" y="1398656"/>
                    <a:pt x="0" y="1373607"/>
                  </a:cubicBezTo>
                  <a:lnTo>
                    <a:pt x="0" y="45354"/>
                  </a:lnTo>
                  <a:cubicBezTo>
                    <a:pt x="0" y="20306"/>
                    <a:pt x="20306" y="0"/>
                    <a:pt x="45354" y="0"/>
                  </a:cubicBezTo>
                  <a:close/>
                </a:path>
              </a:pathLst>
            </a:custGeom>
            <a:solidFill>
              <a:srgbClr val="BCC8D0"/>
            </a:solidFill>
          </p:spPr>
          <p:txBody>
            <a:bodyPr/>
            <a:lstStyle/>
            <a:p>
              <a:endParaRPr lang="en-GB"/>
            </a:p>
          </p:txBody>
        </p:sp>
        <p:sp>
          <p:nvSpPr>
            <p:cNvPr id="9" name="TextBox 9"/>
            <p:cNvSpPr txBox="1"/>
            <p:nvPr/>
          </p:nvSpPr>
          <p:spPr>
            <a:xfrm>
              <a:off x="0" y="-38100"/>
              <a:ext cx="2292844" cy="145706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2810331"/>
            <a:chOff x="0" y="0"/>
            <a:chExt cx="2937579" cy="740169"/>
          </a:xfrm>
        </p:grpSpPr>
        <p:sp>
          <p:nvSpPr>
            <p:cNvPr id="11" name="Freeform 11"/>
            <p:cNvSpPr/>
            <p:nvPr/>
          </p:nvSpPr>
          <p:spPr>
            <a:xfrm>
              <a:off x="0" y="0"/>
              <a:ext cx="2937579" cy="740169"/>
            </a:xfrm>
            <a:custGeom>
              <a:avLst/>
              <a:gdLst/>
              <a:ahLst/>
              <a:cxnLst/>
              <a:rect l="l" t="t" r="r" b="b"/>
              <a:pathLst>
                <a:path w="2937579" h="740169">
                  <a:moveTo>
                    <a:pt x="35400" y="0"/>
                  </a:moveTo>
                  <a:lnTo>
                    <a:pt x="2902179" y="0"/>
                  </a:lnTo>
                  <a:cubicBezTo>
                    <a:pt x="2921730" y="0"/>
                    <a:pt x="2937579" y="15849"/>
                    <a:pt x="2937579" y="35400"/>
                  </a:cubicBezTo>
                  <a:lnTo>
                    <a:pt x="2937579" y="704769"/>
                  </a:lnTo>
                  <a:cubicBezTo>
                    <a:pt x="2937579" y="714158"/>
                    <a:pt x="2933849" y="723162"/>
                    <a:pt x="2927210" y="729801"/>
                  </a:cubicBezTo>
                  <a:cubicBezTo>
                    <a:pt x="2920572" y="736440"/>
                    <a:pt x="2911567" y="740169"/>
                    <a:pt x="2902179" y="740169"/>
                  </a:cubicBezTo>
                  <a:lnTo>
                    <a:pt x="35400" y="740169"/>
                  </a:lnTo>
                  <a:cubicBezTo>
                    <a:pt x="26011" y="740169"/>
                    <a:pt x="17007" y="736440"/>
                    <a:pt x="10368" y="729801"/>
                  </a:cubicBezTo>
                  <a:cubicBezTo>
                    <a:pt x="3730" y="723162"/>
                    <a:pt x="0" y="714158"/>
                    <a:pt x="0" y="704769"/>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77826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72827" y="5979852"/>
            <a:ext cx="4852103" cy="2486202"/>
          </a:xfrm>
          <a:custGeom>
            <a:avLst/>
            <a:gdLst/>
            <a:ahLst/>
            <a:cxnLst/>
            <a:rect l="l" t="t" r="r" b="b"/>
            <a:pathLst>
              <a:path w="4852103" h="2486202">
                <a:moveTo>
                  <a:pt x="0" y="0"/>
                </a:moveTo>
                <a:lnTo>
                  <a:pt x="4852103" y="0"/>
                </a:lnTo>
                <a:lnTo>
                  <a:pt x="4852103" y="2486202"/>
                </a:lnTo>
                <a:lnTo>
                  <a:pt x="0" y="2486202"/>
                </a:lnTo>
                <a:lnTo>
                  <a:pt x="0" y="0"/>
                </a:lnTo>
                <a:close/>
              </a:path>
            </a:pathLst>
          </a:custGeom>
          <a:blipFill>
            <a:blip r:embed="rId10"/>
            <a:stretch>
              <a:fillRect/>
            </a:stretch>
          </a:blipFill>
        </p:spPr>
        <p:txBody>
          <a:bodyPr/>
          <a:lstStyle/>
          <a:p>
            <a:endParaRPr lang="en-GB"/>
          </a:p>
        </p:txBody>
      </p:sp>
      <p:sp>
        <p:nvSpPr>
          <p:cNvPr id="14" name="Freeform 14"/>
          <p:cNvSpPr/>
          <p:nvPr/>
        </p:nvSpPr>
        <p:spPr>
          <a:xfrm>
            <a:off x="5918777" y="5659031"/>
            <a:ext cx="4511679" cy="3127845"/>
          </a:xfrm>
          <a:custGeom>
            <a:avLst/>
            <a:gdLst/>
            <a:ahLst/>
            <a:cxnLst/>
            <a:rect l="l" t="t" r="r" b="b"/>
            <a:pathLst>
              <a:path w="4511679" h="3127845">
                <a:moveTo>
                  <a:pt x="0" y="0"/>
                </a:moveTo>
                <a:lnTo>
                  <a:pt x="4511679" y="0"/>
                </a:lnTo>
                <a:lnTo>
                  <a:pt x="4511679" y="3127845"/>
                </a:lnTo>
                <a:lnTo>
                  <a:pt x="0" y="3127845"/>
                </a:lnTo>
                <a:lnTo>
                  <a:pt x="0" y="0"/>
                </a:lnTo>
                <a:close/>
              </a:path>
            </a:pathLst>
          </a:custGeom>
          <a:blipFill>
            <a:blip r:embed="rId11"/>
            <a:stretch>
              <a:fillRect/>
            </a:stretch>
          </a:blipFill>
        </p:spPr>
        <p:txBody>
          <a:bodyPr/>
          <a:lstStyle/>
          <a:p>
            <a:endParaRPr lang="en-GB"/>
          </a:p>
        </p:txBody>
      </p:sp>
      <p:sp>
        <p:nvSpPr>
          <p:cNvPr id="15" name="TextBox 15"/>
          <p:cNvSpPr txBox="1"/>
          <p:nvPr/>
        </p:nvSpPr>
        <p:spPr>
          <a:xfrm>
            <a:off x="11566272" y="3781881"/>
            <a:ext cx="6485859" cy="6412012"/>
          </a:xfrm>
          <a:prstGeom prst="rect">
            <a:avLst/>
          </a:prstGeom>
        </p:spPr>
        <p:txBody>
          <a:bodyPr lIns="0" tIns="0" rIns="0" bIns="0" rtlCol="0" anchor="t">
            <a:spAutoFit/>
          </a:bodyPr>
          <a:lstStyle/>
          <a:p>
            <a:pPr algn="l">
              <a:lnSpc>
                <a:spcPts val="5040"/>
              </a:lnSpc>
            </a:pPr>
            <a:r>
              <a:rPr lang="en-US" sz="3600" b="1" dirty="0">
                <a:solidFill>
                  <a:srgbClr val="000000"/>
                </a:solidFill>
                <a:latin typeface="Quicksand Bold"/>
                <a:ea typeface="Quicksand Bold"/>
                <a:cs typeface="Quicksand Bold"/>
                <a:sym typeface="Quicksand Bold"/>
              </a:rPr>
              <a:t>Hip muscle stretch:</a:t>
            </a:r>
          </a:p>
          <a:p>
            <a:pPr algn="l">
              <a:lnSpc>
                <a:spcPts val="5040"/>
              </a:lnSpc>
            </a:pPr>
            <a:r>
              <a:rPr lang="en-US" sz="3600" dirty="0">
                <a:solidFill>
                  <a:srgbClr val="000000"/>
                </a:solidFill>
                <a:latin typeface="Quicksand"/>
                <a:ea typeface="Quicksand"/>
                <a:cs typeface="Quicksand"/>
                <a:sym typeface="Quicksand"/>
              </a:rPr>
              <a:t>Open up the legs into a butterfly position, like you might do when changing a nappy. Hold for 10-30 counts. Repeat 5-10 times on each side.</a:t>
            </a: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spcBef>
                <a:spcPct val="0"/>
              </a:spcBef>
            </a:pPr>
            <a:endParaRPr lang="en-US" sz="3600" dirty="0">
              <a:solidFill>
                <a:srgbClr val="000000"/>
              </a:solidFill>
              <a:latin typeface="Quicksand"/>
              <a:ea typeface="Quicksand"/>
              <a:cs typeface="Quicksand"/>
              <a:sym typeface="Quicksand"/>
            </a:endParaRPr>
          </a:p>
        </p:txBody>
      </p:sp>
      <p:sp>
        <p:nvSpPr>
          <p:cNvPr id="16" name="TextBox 16"/>
          <p:cNvSpPr txBox="1"/>
          <p:nvPr/>
        </p:nvSpPr>
        <p:spPr>
          <a:xfrm>
            <a:off x="740635" y="1227626"/>
            <a:ext cx="8115300" cy="243207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Gentle stretching exercises</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89"/>
    </mc:Choice>
    <mc:Fallback xmlns="">
      <p:transition spd="slow" advTm="2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024302" y="3286042"/>
            <a:ext cx="8705643" cy="5387620"/>
            <a:chOff x="0" y="0"/>
            <a:chExt cx="2292844" cy="1418962"/>
          </a:xfrm>
        </p:grpSpPr>
        <p:sp>
          <p:nvSpPr>
            <p:cNvPr id="8" name="Freeform 8"/>
            <p:cNvSpPr/>
            <p:nvPr/>
          </p:nvSpPr>
          <p:spPr>
            <a:xfrm>
              <a:off x="0" y="0"/>
              <a:ext cx="2292844" cy="1418962"/>
            </a:xfrm>
            <a:custGeom>
              <a:avLst/>
              <a:gdLst/>
              <a:ahLst/>
              <a:cxnLst/>
              <a:rect l="l" t="t" r="r" b="b"/>
              <a:pathLst>
                <a:path w="2292844" h="1418962">
                  <a:moveTo>
                    <a:pt x="45354" y="0"/>
                  </a:moveTo>
                  <a:lnTo>
                    <a:pt x="2247490" y="0"/>
                  </a:lnTo>
                  <a:cubicBezTo>
                    <a:pt x="2272539" y="0"/>
                    <a:pt x="2292844" y="20306"/>
                    <a:pt x="2292844" y="45354"/>
                  </a:cubicBezTo>
                  <a:lnTo>
                    <a:pt x="2292844" y="1373607"/>
                  </a:lnTo>
                  <a:cubicBezTo>
                    <a:pt x="2292844" y="1385636"/>
                    <a:pt x="2288066" y="1397172"/>
                    <a:pt x="2279560" y="1405678"/>
                  </a:cubicBezTo>
                  <a:cubicBezTo>
                    <a:pt x="2271055" y="1414183"/>
                    <a:pt x="2259519" y="1418962"/>
                    <a:pt x="2247490" y="1418962"/>
                  </a:cubicBezTo>
                  <a:lnTo>
                    <a:pt x="45354" y="1418962"/>
                  </a:lnTo>
                  <a:cubicBezTo>
                    <a:pt x="20306" y="1418962"/>
                    <a:pt x="0" y="1398656"/>
                    <a:pt x="0" y="1373607"/>
                  </a:cubicBezTo>
                  <a:lnTo>
                    <a:pt x="0" y="45354"/>
                  </a:lnTo>
                  <a:cubicBezTo>
                    <a:pt x="0" y="20306"/>
                    <a:pt x="20306" y="0"/>
                    <a:pt x="45354" y="0"/>
                  </a:cubicBezTo>
                  <a:close/>
                </a:path>
              </a:pathLst>
            </a:custGeom>
            <a:solidFill>
              <a:srgbClr val="BCC8D0"/>
            </a:solidFill>
          </p:spPr>
          <p:txBody>
            <a:bodyPr/>
            <a:lstStyle/>
            <a:p>
              <a:endParaRPr lang="en-GB"/>
            </a:p>
          </p:txBody>
        </p:sp>
        <p:sp>
          <p:nvSpPr>
            <p:cNvPr id="9" name="TextBox 9"/>
            <p:cNvSpPr txBox="1"/>
            <p:nvPr/>
          </p:nvSpPr>
          <p:spPr>
            <a:xfrm>
              <a:off x="0" y="-38100"/>
              <a:ext cx="2292844" cy="145706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2810331"/>
            <a:chOff x="0" y="0"/>
            <a:chExt cx="2937579" cy="740169"/>
          </a:xfrm>
        </p:grpSpPr>
        <p:sp>
          <p:nvSpPr>
            <p:cNvPr id="11" name="Freeform 11"/>
            <p:cNvSpPr/>
            <p:nvPr/>
          </p:nvSpPr>
          <p:spPr>
            <a:xfrm>
              <a:off x="0" y="0"/>
              <a:ext cx="2937579" cy="740169"/>
            </a:xfrm>
            <a:custGeom>
              <a:avLst/>
              <a:gdLst/>
              <a:ahLst/>
              <a:cxnLst/>
              <a:rect l="l" t="t" r="r" b="b"/>
              <a:pathLst>
                <a:path w="2937579" h="740169">
                  <a:moveTo>
                    <a:pt x="35400" y="0"/>
                  </a:moveTo>
                  <a:lnTo>
                    <a:pt x="2902179" y="0"/>
                  </a:lnTo>
                  <a:cubicBezTo>
                    <a:pt x="2921730" y="0"/>
                    <a:pt x="2937579" y="15849"/>
                    <a:pt x="2937579" y="35400"/>
                  </a:cubicBezTo>
                  <a:lnTo>
                    <a:pt x="2937579" y="704769"/>
                  </a:lnTo>
                  <a:cubicBezTo>
                    <a:pt x="2937579" y="714158"/>
                    <a:pt x="2933849" y="723162"/>
                    <a:pt x="2927210" y="729801"/>
                  </a:cubicBezTo>
                  <a:cubicBezTo>
                    <a:pt x="2920572" y="736440"/>
                    <a:pt x="2911567" y="740169"/>
                    <a:pt x="2902179" y="740169"/>
                  </a:cubicBezTo>
                  <a:lnTo>
                    <a:pt x="35400" y="740169"/>
                  </a:lnTo>
                  <a:cubicBezTo>
                    <a:pt x="26011" y="740169"/>
                    <a:pt x="17007" y="736440"/>
                    <a:pt x="10368" y="729801"/>
                  </a:cubicBezTo>
                  <a:cubicBezTo>
                    <a:pt x="3730" y="723162"/>
                    <a:pt x="0" y="714158"/>
                    <a:pt x="0" y="704769"/>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77826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06872" y="5347057"/>
            <a:ext cx="4425701" cy="3676523"/>
          </a:xfrm>
          <a:custGeom>
            <a:avLst/>
            <a:gdLst/>
            <a:ahLst/>
            <a:cxnLst/>
            <a:rect l="l" t="t" r="r" b="b"/>
            <a:pathLst>
              <a:path w="4425701" h="3676523">
                <a:moveTo>
                  <a:pt x="0" y="0"/>
                </a:moveTo>
                <a:lnTo>
                  <a:pt x="4425700" y="0"/>
                </a:lnTo>
                <a:lnTo>
                  <a:pt x="4425700" y="3676522"/>
                </a:lnTo>
                <a:lnTo>
                  <a:pt x="0" y="3676522"/>
                </a:lnTo>
                <a:lnTo>
                  <a:pt x="0" y="0"/>
                </a:lnTo>
                <a:close/>
              </a:path>
            </a:pathLst>
          </a:custGeom>
          <a:blipFill>
            <a:blip r:embed="rId10"/>
            <a:stretch>
              <a:fillRect/>
            </a:stretch>
          </a:blipFill>
        </p:spPr>
        <p:txBody>
          <a:bodyPr/>
          <a:lstStyle/>
          <a:p>
            <a:endParaRPr lang="en-GB"/>
          </a:p>
        </p:txBody>
      </p:sp>
      <p:sp>
        <p:nvSpPr>
          <p:cNvPr id="14" name="Freeform 14"/>
          <p:cNvSpPr/>
          <p:nvPr/>
        </p:nvSpPr>
        <p:spPr>
          <a:xfrm>
            <a:off x="5801884" y="5347057"/>
            <a:ext cx="3676523" cy="3676523"/>
          </a:xfrm>
          <a:custGeom>
            <a:avLst/>
            <a:gdLst/>
            <a:ahLst/>
            <a:cxnLst/>
            <a:rect l="l" t="t" r="r" b="b"/>
            <a:pathLst>
              <a:path w="3676523" h="3676523">
                <a:moveTo>
                  <a:pt x="0" y="0"/>
                </a:moveTo>
                <a:lnTo>
                  <a:pt x="3676522" y="0"/>
                </a:lnTo>
                <a:lnTo>
                  <a:pt x="3676522" y="3676522"/>
                </a:lnTo>
                <a:lnTo>
                  <a:pt x="0" y="3676522"/>
                </a:lnTo>
                <a:lnTo>
                  <a:pt x="0" y="0"/>
                </a:lnTo>
                <a:close/>
              </a:path>
            </a:pathLst>
          </a:custGeom>
          <a:blipFill>
            <a:blip r:embed="rId11"/>
            <a:stretch>
              <a:fillRect/>
            </a:stretch>
          </a:blipFill>
        </p:spPr>
        <p:txBody>
          <a:bodyPr/>
          <a:lstStyle/>
          <a:p>
            <a:endParaRPr lang="en-GB"/>
          </a:p>
        </p:txBody>
      </p:sp>
      <p:sp>
        <p:nvSpPr>
          <p:cNvPr id="15" name="TextBox 15"/>
          <p:cNvSpPr txBox="1"/>
          <p:nvPr/>
        </p:nvSpPr>
        <p:spPr>
          <a:xfrm>
            <a:off x="11566272" y="3781881"/>
            <a:ext cx="6485859" cy="5709284"/>
          </a:xfrm>
          <a:prstGeom prst="rect">
            <a:avLst/>
          </a:prstGeom>
        </p:spPr>
        <p:txBody>
          <a:bodyPr lIns="0" tIns="0" rIns="0" bIns="0" rtlCol="0" anchor="t">
            <a:spAutoFit/>
          </a:bodyPr>
          <a:lstStyle/>
          <a:p>
            <a:pPr algn="l">
              <a:lnSpc>
                <a:spcPts val="5040"/>
              </a:lnSpc>
            </a:pPr>
            <a:r>
              <a:rPr lang="en-US" sz="3600" b="1" dirty="0">
                <a:solidFill>
                  <a:srgbClr val="000000"/>
                </a:solidFill>
                <a:latin typeface="Quicksand Bold"/>
                <a:ea typeface="Quicksand Bold"/>
                <a:cs typeface="Quicksand Bold"/>
                <a:sym typeface="Quicksand Bold"/>
              </a:rPr>
              <a:t>Glute stretch:</a:t>
            </a:r>
          </a:p>
          <a:p>
            <a:pPr algn="l">
              <a:lnSpc>
                <a:spcPts val="5040"/>
              </a:lnSpc>
            </a:pPr>
            <a:endParaRPr lang="en-US" sz="3600" b="1" dirty="0">
              <a:solidFill>
                <a:srgbClr val="000000"/>
              </a:solidFill>
              <a:latin typeface="Quicksand Bold"/>
              <a:ea typeface="Quicksand Bold"/>
              <a:cs typeface="Quicksand Bold"/>
              <a:sym typeface="Quicksand Bold"/>
            </a:endParaRPr>
          </a:p>
          <a:p>
            <a:pPr algn="l">
              <a:lnSpc>
                <a:spcPts val="5040"/>
              </a:lnSpc>
            </a:pPr>
            <a:r>
              <a:rPr lang="en-US" sz="3600" dirty="0">
                <a:solidFill>
                  <a:srgbClr val="000000"/>
                </a:solidFill>
                <a:latin typeface="Quicksand"/>
                <a:ea typeface="Quicksand"/>
                <a:cs typeface="Quicksand"/>
                <a:sym typeface="Quicksand"/>
              </a:rPr>
              <a:t>Gently bend one hip and knee up to their tummy, while gently holding the other leg down. </a:t>
            </a: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spcBef>
                <a:spcPct val="0"/>
              </a:spcBef>
            </a:pPr>
            <a:endParaRPr lang="en-US" sz="3600" dirty="0">
              <a:solidFill>
                <a:srgbClr val="000000"/>
              </a:solidFill>
              <a:latin typeface="Quicksand"/>
              <a:ea typeface="Quicksand"/>
              <a:cs typeface="Quicksand"/>
              <a:sym typeface="Quicksand"/>
            </a:endParaRPr>
          </a:p>
        </p:txBody>
      </p:sp>
      <p:sp>
        <p:nvSpPr>
          <p:cNvPr id="16" name="TextBox 16"/>
          <p:cNvSpPr txBox="1"/>
          <p:nvPr/>
        </p:nvSpPr>
        <p:spPr>
          <a:xfrm>
            <a:off x="740635" y="1227626"/>
            <a:ext cx="8115300" cy="243207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Gentle stretching exercises</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4"/>
    </mc:Choice>
    <mc:Fallback xmlns="">
      <p:transition spd="slow" advTm="20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1028700"/>
            <a:ext cx="9527961" cy="8229600"/>
            <a:chOff x="0" y="0"/>
            <a:chExt cx="2509422" cy="2167467"/>
          </a:xfrm>
        </p:grpSpPr>
        <p:sp>
          <p:nvSpPr>
            <p:cNvPr id="8" name="Freeform 8"/>
            <p:cNvSpPr/>
            <p:nvPr/>
          </p:nvSpPr>
          <p:spPr>
            <a:xfrm>
              <a:off x="0" y="0"/>
              <a:ext cx="2509422" cy="2167467"/>
            </a:xfrm>
            <a:custGeom>
              <a:avLst/>
              <a:gdLst/>
              <a:ahLst/>
              <a:cxnLst/>
              <a:rect l="l" t="t" r="r" b="b"/>
              <a:pathLst>
                <a:path w="2509422" h="2167467">
                  <a:moveTo>
                    <a:pt x="41440" y="0"/>
                  </a:moveTo>
                  <a:lnTo>
                    <a:pt x="2467982" y="0"/>
                  </a:lnTo>
                  <a:cubicBezTo>
                    <a:pt x="2490869" y="0"/>
                    <a:pt x="2509422" y="18553"/>
                    <a:pt x="2509422" y="41440"/>
                  </a:cubicBezTo>
                  <a:lnTo>
                    <a:pt x="2509422" y="2126027"/>
                  </a:lnTo>
                  <a:cubicBezTo>
                    <a:pt x="2509422" y="2148913"/>
                    <a:pt x="2490869" y="2167467"/>
                    <a:pt x="2467982" y="2167467"/>
                  </a:cubicBezTo>
                  <a:lnTo>
                    <a:pt x="41440" y="2167467"/>
                  </a:lnTo>
                  <a:cubicBezTo>
                    <a:pt x="18553" y="2167467"/>
                    <a:pt x="0" y="2148913"/>
                    <a:pt x="0" y="212602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2927743"/>
            <a:chOff x="0" y="0"/>
            <a:chExt cx="2937579" cy="771093"/>
          </a:xfrm>
        </p:grpSpPr>
        <p:sp>
          <p:nvSpPr>
            <p:cNvPr id="11" name="Freeform 11"/>
            <p:cNvSpPr/>
            <p:nvPr/>
          </p:nvSpPr>
          <p:spPr>
            <a:xfrm>
              <a:off x="0" y="0"/>
              <a:ext cx="2937579" cy="771093"/>
            </a:xfrm>
            <a:custGeom>
              <a:avLst/>
              <a:gdLst/>
              <a:ahLst/>
              <a:cxnLst/>
              <a:rect l="l" t="t" r="r" b="b"/>
              <a:pathLst>
                <a:path w="2937579" h="771093">
                  <a:moveTo>
                    <a:pt x="35400" y="0"/>
                  </a:moveTo>
                  <a:lnTo>
                    <a:pt x="2902179" y="0"/>
                  </a:lnTo>
                  <a:cubicBezTo>
                    <a:pt x="2921730" y="0"/>
                    <a:pt x="2937579" y="15849"/>
                    <a:pt x="2937579" y="35400"/>
                  </a:cubicBezTo>
                  <a:lnTo>
                    <a:pt x="2937579" y="735693"/>
                  </a:lnTo>
                  <a:cubicBezTo>
                    <a:pt x="2937579" y="745081"/>
                    <a:pt x="2933849" y="754086"/>
                    <a:pt x="2927210" y="760724"/>
                  </a:cubicBezTo>
                  <a:cubicBezTo>
                    <a:pt x="2920572" y="767363"/>
                    <a:pt x="2911567" y="771093"/>
                    <a:pt x="2902179" y="771093"/>
                  </a:cubicBezTo>
                  <a:lnTo>
                    <a:pt x="35400" y="771093"/>
                  </a:lnTo>
                  <a:cubicBezTo>
                    <a:pt x="26011" y="771093"/>
                    <a:pt x="17007" y="767363"/>
                    <a:pt x="10368" y="760724"/>
                  </a:cubicBezTo>
                  <a:cubicBezTo>
                    <a:pt x="3730" y="754086"/>
                    <a:pt x="0" y="745081"/>
                    <a:pt x="0" y="735693"/>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80919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773441" y="1622289"/>
            <a:ext cx="6485859" cy="6347459"/>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All children must participate in PE. PE must be modified for children who may not be able to participate in all activities</a:t>
            </a:r>
          </a:p>
          <a:p>
            <a:pPr algn="l">
              <a:lnSpc>
                <a:spcPts val="5040"/>
              </a:lnSpc>
            </a:pPr>
            <a:endParaRPr lang="en-US" sz="3600">
              <a:solidFill>
                <a:srgbClr val="000000"/>
              </a:solidFill>
              <a:latin typeface="Quicksand"/>
              <a:ea typeface="Quicksand"/>
              <a:cs typeface="Quicksand"/>
              <a:sym typeface="Quicksand"/>
            </a:endParaRPr>
          </a:p>
          <a:p>
            <a:pPr algn="l">
              <a:lnSpc>
                <a:spcPts val="5040"/>
              </a:lnSpc>
              <a:spcBef>
                <a:spcPct val="0"/>
              </a:spcBef>
            </a:pPr>
            <a:r>
              <a:rPr lang="en-US" sz="3600">
                <a:solidFill>
                  <a:srgbClr val="000000"/>
                </a:solidFill>
                <a:latin typeface="Quicksand"/>
                <a:ea typeface="Quicksand"/>
                <a:cs typeface="Quicksand"/>
                <a:sym typeface="Quicksand"/>
              </a:rPr>
              <a:t>e.g. Use a larger ball for ball activities, children can sit in their wheelchair or stand with their walker to play football.</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4" name="TextBox 14"/>
          <p:cNvSpPr txBox="1"/>
          <p:nvPr/>
        </p:nvSpPr>
        <p:spPr>
          <a:xfrm>
            <a:off x="1028700" y="1227626"/>
            <a:ext cx="8115300" cy="243207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Modification of PE at school</a:t>
            </a:r>
          </a:p>
        </p:txBody>
      </p:sp>
      <p:sp>
        <p:nvSpPr>
          <p:cNvPr id="15" name="Freeform 15"/>
          <p:cNvSpPr/>
          <p:nvPr/>
        </p:nvSpPr>
        <p:spPr>
          <a:xfrm>
            <a:off x="1771809" y="4824594"/>
            <a:ext cx="6953356" cy="4771740"/>
          </a:xfrm>
          <a:custGeom>
            <a:avLst/>
            <a:gdLst/>
            <a:ahLst/>
            <a:cxnLst/>
            <a:rect l="l" t="t" r="r" b="b"/>
            <a:pathLst>
              <a:path w="6953356" h="4771740">
                <a:moveTo>
                  <a:pt x="0" y="0"/>
                </a:moveTo>
                <a:lnTo>
                  <a:pt x="6953355" y="0"/>
                </a:lnTo>
                <a:lnTo>
                  <a:pt x="6953355" y="4771740"/>
                </a:lnTo>
                <a:lnTo>
                  <a:pt x="0" y="4771740"/>
                </a:lnTo>
                <a:lnTo>
                  <a:pt x="0" y="0"/>
                </a:lnTo>
                <a:close/>
              </a:path>
            </a:pathLst>
          </a:custGeom>
          <a:blipFill>
            <a:blip r:embed="rId10"/>
            <a:stretch>
              <a:fillRect/>
            </a:stretch>
          </a:blipFill>
        </p:spPr>
        <p:txBody>
          <a:bodyPr/>
          <a:lstStyle/>
          <a:p>
            <a:endParaRPr lang="en-GB"/>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78"/>
    </mc:Choice>
    <mc:Fallback xmlns="">
      <p:transition spd="slow" advTm="3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9911755" y="1151365"/>
            <a:ext cx="9527961" cy="8697192"/>
            <a:chOff x="0" y="0"/>
            <a:chExt cx="2509422" cy="2290619"/>
          </a:xfrm>
        </p:grpSpPr>
        <p:sp>
          <p:nvSpPr>
            <p:cNvPr id="8" name="Freeform 8"/>
            <p:cNvSpPr/>
            <p:nvPr/>
          </p:nvSpPr>
          <p:spPr>
            <a:xfrm>
              <a:off x="0" y="0"/>
              <a:ext cx="2509422" cy="2290619"/>
            </a:xfrm>
            <a:custGeom>
              <a:avLst/>
              <a:gdLst/>
              <a:ahLst/>
              <a:cxnLst/>
              <a:rect l="l" t="t" r="r" b="b"/>
              <a:pathLst>
                <a:path w="2509422" h="2290619">
                  <a:moveTo>
                    <a:pt x="41440" y="0"/>
                  </a:moveTo>
                  <a:lnTo>
                    <a:pt x="2467982" y="0"/>
                  </a:lnTo>
                  <a:cubicBezTo>
                    <a:pt x="2490869" y="0"/>
                    <a:pt x="2509422" y="18553"/>
                    <a:pt x="2509422" y="41440"/>
                  </a:cubicBezTo>
                  <a:lnTo>
                    <a:pt x="2509422" y="2249179"/>
                  </a:lnTo>
                  <a:cubicBezTo>
                    <a:pt x="2509422" y="2272065"/>
                    <a:pt x="2490869" y="2290619"/>
                    <a:pt x="2467982" y="2290619"/>
                  </a:cubicBezTo>
                  <a:lnTo>
                    <a:pt x="41440" y="2290619"/>
                  </a:lnTo>
                  <a:cubicBezTo>
                    <a:pt x="18553" y="2290619"/>
                    <a:pt x="0" y="2272065"/>
                    <a:pt x="0" y="2249179"/>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232871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2750380"/>
            <a:chOff x="0" y="0"/>
            <a:chExt cx="2937579" cy="724380"/>
          </a:xfrm>
        </p:grpSpPr>
        <p:sp>
          <p:nvSpPr>
            <p:cNvPr id="11" name="Freeform 11"/>
            <p:cNvSpPr/>
            <p:nvPr/>
          </p:nvSpPr>
          <p:spPr>
            <a:xfrm>
              <a:off x="0" y="0"/>
              <a:ext cx="2937579" cy="724380"/>
            </a:xfrm>
            <a:custGeom>
              <a:avLst/>
              <a:gdLst/>
              <a:ahLst/>
              <a:cxnLst/>
              <a:rect l="l" t="t" r="r" b="b"/>
              <a:pathLst>
                <a:path w="2937579" h="724380">
                  <a:moveTo>
                    <a:pt x="35400" y="0"/>
                  </a:moveTo>
                  <a:lnTo>
                    <a:pt x="2902179" y="0"/>
                  </a:lnTo>
                  <a:cubicBezTo>
                    <a:pt x="2921730" y="0"/>
                    <a:pt x="2937579" y="15849"/>
                    <a:pt x="2937579" y="35400"/>
                  </a:cubicBezTo>
                  <a:lnTo>
                    <a:pt x="2937579" y="688980"/>
                  </a:lnTo>
                  <a:cubicBezTo>
                    <a:pt x="2937579" y="698369"/>
                    <a:pt x="2933849" y="707373"/>
                    <a:pt x="2927210" y="714012"/>
                  </a:cubicBezTo>
                  <a:cubicBezTo>
                    <a:pt x="2920572" y="720650"/>
                    <a:pt x="2911567" y="724380"/>
                    <a:pt x="2902179" y="724380"/>
                  </a:cubicBezTo>
                  <a:lnTo>
                    <a:pt x="35400" y="724380"/>
                  </a:lnTo>
                  <a:cubicBezTo>
                    <a:pt x="26011" y="724380"/>
                    <a:pt x="17007" y="720650"/>
                    <a:pt x="10368" y="714012"/>
                  </a:cubicBezTo>
                  <a:cubicBezTo>
                    <a:pt x="3730" y="707373"/>
                    <a:pt x="0" y="698369"/>
                    <a:pt x="0" y="688980"/>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76248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94721" y="5669169"/>
            <a:ext cx="8492608" cy="5212338"/>
          </a:xfrm>
          <a:custGeom>
            <a:avLst/>
            <a:gdLst/>
            <a:ahLst/>
            <a:cxnLst/>
            <a:rect l="l" t="t" r="r" b="b"/>
            <a:pathLst>
              <a:path w="8492608" h="5212338">
                <a:moveTo>
                  <a:pt x="0" y="0"/>
                </a:moveTo>
                <a:lnTo>
                  <a:pt x="8492608" y="0"/>
                </a:lnTo>
                <a:lnTo>
                  <a:pt x="8492608" y="5212339"/>
                </a:lnTo>
                <a:lnTo>
                  <a:pt x="0" y="5212339"/>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10434840" y="1303826"/>
            <a:ext cx="7953788" cy="8900159"/>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We review the children every 3-6 months depending on their needs and provide treatment blocks to some children to work on a particular skill or strengthening.</a:t>
            </a:r>
          </a:p>
          <a:p>
            <a:pPr algn="l">
              <a:lnSpc>
                <a:spcPts val="5040"/>
              </a:lnSpc>
            </a:pPr>
            <a:endParaRPr lang="en-US" sz="3600">
              <a:solidFill>
                <a:srgbClr val="000000"/>
              </a:solidFill>
              <a:latin typeface="Quicksand"/>
              <a:ea typeface="Quicksand"/>
              <a:cs typeface="Quicksand"/>
              <a:sym typeface="Quicksand"/>
            </a:endParaRPr>
          </a:p>
          <a:p>
            <a:pPr algn="l">
              <a:lnSpc>
                <a:spcPts val="5040"/>
              </a:lnSpc>
            </a:pPr>
            <a:r>
              <a:rPr lang="en-US" sz="3600">
                <a:solidFill>
                  <a:srgbClr val="000000"/>
                </a:solidFill>
                <a:latin typeface="Quicksand"/>
                <a:ea typeface="Quicksand"/>
                <a:cs typeface="Quicksand"/>
                <a:sym typeface="Quicksand"/>
              </a:rPr>
              <a:t>We can be contacted at:</a:t>
            </a:r>
          </a:p>
          <a:p>
            <a:pPr algn="l">
              <a:lnSpc>
                <a:spcPts val="5040"/>
              </a:lnSpc>
            </a:pPr>
            <a:r>
              <a:rPr lang="en-US" sz="3600">
                <a:solidFill>
                  <a:srgbClr val="000000"/>
                </a:solidFill>
                <a:latin typeface="Quicksand"/>
                <a:ea typeface="Quicksand"/>
                <a:cs typeface="Quicksand"/>
                <a:sym typeface="Quicksand"/>
              </a:rPr>
              <a:t>Children’s Physiotherapy Department</a:t>
            </a:r>
          </a:p>
          <a:p>
            <a:pPr algn="l">
              <a:lnSpc>
                <a:spcPts val="5040"/>
              </a:lnSpc>
            </a:pPr>
            <a:r>
              <a:rPr lang="en-US" sz="3600">
                <a:solidFill>
                  <a:srgbClr val="000000"/>
                </a:solidFill>
                <a:latin typeface="Quicksand"/>
                <a:ea typeface="Quicksand"/>
                <a:cs typeface="Quicksand"/>
                <a:sym typeface="Quicksand"/>
              </a:rPr>
              <a:t>West Ham Lane Health Centre</a:t>
            </a:r>
          </a:p>
          <a:p>
            <a:pPr algn="l">
              <a:lnSpc>
                <a:spcPts val="5040"/>
              </a:lnSpc>
            </a:pPr>
            <a:r>
              <a:rPr lang="en-US" sz="3600">
                <a:solidFill>
                  <a:srgbClr val="000000"/>
                </a:solidFill>
                <a:latin typeface="Quicksand"/>
                <a:ea typeface="Quicksand"/>
                <a:cs typeface="Quicksand"/>
                <a:sym typeface="Quicksand"/>
              </a:rPr>
              <a:t>84 West Ham Lane</a:t>
            </a:r>
          </a:p>
          <a:p>
            <a:pPr algn="l">
              <a:lnSpc>
                <a:spcPts val="5040"/>
              </a:lnSpc>
            </a:pPr>
            <a:r>
              <a:rPr lang="en-US" sz="3600">
                <a:solidFill>
                  <a:srgbClr val="000000"/>
                </a:solidFill>
                <a:latin typeface="Quicksand"/>
                <a:ea typeface="Quicksand"/>
                <a:cs typeface="Quicksand"/>
                <a:sym typeface="Quicksand"/>
              </a:rPr>
              <a:t>Stratford</a:t>
            </a:r>
          </a:p>
          <a:p>
            <a:pPr algn="l">
              <a:lnSpc>
                <a:spcPts val="5040"/>
              </a:lnSpc>
            </a:pPr>
            <a:r>
              <a:rPr lang="en-US" sz="3600">
                <a:solidFill>
                  <a:srgbClr val="000000"/>
                </a:solidFill>
                <a:latin typeface="Quicksand"/>
                <a:ea typeface="Quicksand"/>
                <a:cs typeface="Quicksand"/>
                <a:sym typeface="Quicksand"/>
              </a:rPr>
              <a:t>E15 4PT</a:t>
            </a:r>
          </a:p>
          <a:p>
            <a:pPr algn="l">
              <a:lnSpc>
                <a:spcPts val="5040"/>
              </a:lnSpc>
              <a:spcBef>
                <a:spcPct val="0"/>
              </a:spcBef>
            </a:pPr>
            <a:r>
              <a:rPr lang="en-US" sz="3600">
                <a:solidFill>
                  <a:srgbClr val="000000"/>
                </a:solidFill>
                <a:latin typeface="Quicksand"/>
                <a:ea typeface="Quicksand"/>
                <a:cs typeface="Quicksand"/>
                <a:sym typeface="Quicksand"/>
              </a:rPr>
              <a:t>Tel 02085866380 </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1028700" y="1227626"/>
            <a:ext cx="8115300" cy="2432077"/>
          </a:xfrm>
          <a:prstGeom prst="rect">
            <a:avLst/>
          </a:prstGeom>
        </p:spPr>
        <p:txBody>
          <a:bodyPr lIns="0" tIns="0" rIns="0" bIns="0" rtlCol="0" anchor="t">
            <a:spAutoFit/>
          </a:bodyPr>
          <a:lstStyle/>
          <a:p>
            <a:pPr algn="l">
              <a:lnSpc>
                <a:spcPts val="9798"/>
              </a:lnSpc>
            </a:pPr>
            <a:r>
              <a:rPr lang="en-US" sz="6998">
                <a:solidFill>
                  <a:srgbClr val="4B7FC2"/>
                </a:solidFill>
                <a:latin typeface="League Spartan"/>
                <a:ea typeface="League Spartan"/>
                <a:cs typeface="League Spartan"/>
                <a:sym typeface="League Spartan"/>
              </a:rPr>
              <a:t>When to</a:t>
            </a:r>
          </a:p>
          <a:p>
            <a:pPr algn="l">
              <a:lnSpc>
                <a:spcPts val="9798"/>
              </a:lnSpc>
              <a:spcBef>
                <a:spcPct val="0"/>
              </a:spcBef>
            </a:pPr>
            <a:r>
              <a:rPr lang="en-US" sz="6998">
                <a:solidFill>
                  <a:srgbClr val="4B7FC2"/>
                </a:solidFill>
                <a:latin typeface="League Spartan"/>
                <a:ea typeface="League Spartan"/>
                <a:cs typeface="League Spartan"/>
                <a:sym typeface="League Spartan"/>
              </a:rPr>
              <a:t>contact us?</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93"/>
    </mc:Choice>
    <mc:Fallback xmlns="">
      <p:transition spd="slow" advTm="2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5284289" y="514350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0" y="-1254311"/>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119764" y="1028700"/>
            <a:ext cx="9133709" cy="8229600"/>
            <a:chOff x="0" y="0"/>
            <a:chExt cx="2405586" cy="2167467"/>
          </a:xfrm>
        </p:grpSpPr>
        <p:sp>
          <p:nvSpPr>
            <p:cNvPr id="8" name="Freeform 8"/>
            <p:cNvSpPr/>
            <p:nvPr/>
          </p:nvSpPr>
          <p:spPr>
            <a:xfrm>
              <a:off x="0" y="0"/>
              <a:ext cx="2405586" cy="2167467"/>
            </a:xfrm>
            <a:custGeom>
              <a:avLst/>
              <a:gdLst/>
              <a:ahLst/>
              <a:cxnLst/>
              <a:rect l="l" t="t" r="r" b="b"/>
              <a:pathLst>
                <a:path w="2405586" h="2167467">
                  <a:moveTo>
                    <a:pt x="43229" y="0"/>
                  </a:moveTo>
                  <a:lnTo>
                    <a:pt x="2362357" y="0"/>
                  </a:lnTo>
                  <a:cubicBezTo>
                    <a:pt x="2373822" y="0"/>
                    <a:pt x="2384818" y="4554"/>
                    <a:pt x="2392924" y="12661"/>
                  </a:cubicBezTo>
                  <a:cubicBezTo>
                    <a:pt x="2401032" y="20768"/>
                    <a:pt x="2405586" y="31764"/>
                    <a:pt x="2405586" y="43229"/>
                  </a:cubicBezTo>
                  <a:lnTo>
                    <a:pt x="2405586" y="2124238"/>
                  </a:lnTo>
                  <a:cubicBezTo>
                    <a:pt x="2405586" y="2135703"/>
                    <a:pt x="2401032" y="2146698"/>
                    <a:pt x="2392924" y="2154805"/>
                  </a:cubicBezTo>
                  <a:cubicBezTo>
                    <a:pt x="2384818" y="2162912"/>
                    <a:pt x="2373822" y="2167467"/>
                    <a:pt x="2362357" y="2167467"/>
                  </a:cubicBezTo>
                  <a:lnTo>
                    <a:pt x="43229" y="2167467"/>
                  </a:lnTo>
                  <a:cubicBezTo>
                    <a:pt x="31764" y="2167467"/>
                    <a:pt x="20768" y="2162912"/>
                    <a:pt x="12661" y="2154805"/>
                  </a:cubicBezTo>
                  <a:cubicBezTo>
                    <a:pt x="4554" y="2146698"/>
                    <a:pt x="0" y="2135703"/>
                    <a:pt x="0" y="2124238"/>
                  </a:cubicBezTo>
                  <a:lnTo>
                    <a:pt x="0" y="43229"/>
                  </a:lnTo>
                  <a:cubicBezTo>
                    <a:pt x="0" y="31764"/>
                    <a:pt x="4554" y="20768"/>
                    <a:pt x="12661" y="12661"/>
                  </a:cubicBezTo>
                  <a:cubicBezTo>
                    <a:pt x="20768" y="4554"/>
                    <a:pt x="31764" y="0"/>
                    <a:pt x="43229" y="0"/>
                  </a:cubicBezTo>
                  <a:close/>
                </a:path>
              </a:pathLst>
            </a:custGeom>
            <a:solidFill>
              <a:srgbClr val="BCC8D0"/>
            </a:solidFill>
          </p:spPr>
          <p:txBody>
            <a:bodyPr/>
            <a:lstStyle/>
            <a:p>
              <a:endParaRPr lang="en-GB"/>
            </a:p>
          </p:txBody>
        </p:sp>
        <p:sp>
          <p:nvSpPr>
            <p:cNvPr id="9" name="TextBox 9"/>
            <p:cNvSpPr txBox="1"/>
            <p:nvPr/>
          </p:nvSpPr>
          <p:spPr>
            <a:xfrm>
              <a:off x="0" y="-38100"/>
              <a:ext cx="2405586"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50905" y="1028700"/>
            <a:ext cx="11442737" cy="3684621"/>
            <a:chOff x="0" y="0"/>
            <a:chExt cx="3013725" cy="970435"/>
          </a:xfrm>
        </p:grpSpPr>
        <p:sp>
          <p:nvSpPr>
            <p:cNvPr id="11" name="Freeform 11"/>
            <p:cNvSpPr/>
            <p:nvPr/>
          </p:nvSpPr>
          <p:spPr>
            <a:xfrm>
              <a:off x="0" y="0"/>
              <a:ext cx="3013725" cy="970435"/>
            </a:xfrm>
            <a:custGeom>
              <a:avLst/>
              <a:gdLst/>
              <a:ahLst/>
              <a:cxnLst/>
              <a:rect l="l" t="t" r="r" b="b"/>
              <a:pathLst>
                <a:path w="3013725" h="970435">
                  <a:moveTo>
                    <a:pt x="34506" y="0"/>
                  </a:moveTo>
                  <a:lnTo>
                    <a:pt x="2979220" y="0"/>
                  </a:lnTo>
                  <a:cubicBezTo>
                    <a:pt x="2988371" y="0"/>
                    <a:pt x="2997147" y="3635"/>
                    <a:pt x="3003619" y="10106"/>
                  </a:cubicBezTo>
                  <a:cubicBezTo>
                    <a:pt x="3010090" y="16577"/>
                    <a:pt x="3013725" y="25354"/>
                    <a:pt x="3013725" y="34506"/>
                  </a:cubicBezTo>
                  <a:lnTo>
                    <a:pt x="3013725" y="935930"/>
                  </a:lnTo>
                  <a:cubicBezTo>
                    <a:pt x="3013725" y="945081"/>
                    <a:pt x="3010090" y="953858"/>
                    <a:pt x="3003619" y="960329"/>
                  </a:cubicBezTo>
                  <a:cubicBezTo>
                    <a:pt x="2997147" y="966800"/>
                    <a:pt x="2988371" y="970435"/>
                    <a:pt x="2979220" y="970435"/>
                  </a:cubicBezTo>
                  <a:lnTo>
                    <a:pt x="34506" y="970435"/>
                  </a:lnTo>
                  <a:cubicBezTo>
                    <a:pt x="15449" y="970435"/>
                    <a:pt x="0" y="954987"/>
                    <a:pt x="0" y="935930"/>
                  </a:cubicBezTo>
                  <a:lnTo>
                    <a:pt x="0" y="34506"/>
                  </a:lnTo>
                  <a:cubicBezTo>
                    <a:pt x="0" y="15449"/>
                    <a:pt x="15449" y="0"/>
                    <a:pt x="34506" y="0"/>
                  </a:cubicBezTo>
                  <a:close/>
                </a:path>
              </a:pathLst>
            </a:custGeom>
            <a:solidFill>
              <a:srgbClr val="FFFFFF"/>
            </a:solidFill>
          </p:spPr>
          <p:txBody>
            <a:bodyPr/>
            <a:lstStyle/>
            <a:p>
              <a:endParaRPr lang="en-GB"/>
            </a:p>
          </p:txBody>
        </p:sp>
        <p:sp>
          <p:nvSpPr>
            <p:cNvPr id="12" name="TextBox 12"/>
            <p:cNvSpPr txBox="1"/>
            <p:nvPr/>
          </p:nvSpPr>
          <p:spPr>
            <a:xfrm>
              <a:off x="0" y="-38100"/>
              <a:ext cx="3013725" cy="100853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06223" y="3102279"/>
            <a:ext cx="6485859" cy="4432934"/>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We are the Children’s Physiotherapy team and are responsible for the treatment and care of babies, children and young people from birth to 19 years. </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4" name="TextBox 14"/>
          <p:cNvSpPr txBox="1"/>
          <p:nvPr/>
        </p:nvSpPr>
        <p:spPr>
          <a:xfrm>
            <a:off x="9305239" y="2144874"/>
            <a:ext cx="8115300" cy="1309398"/>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Who are we?</a:t>
            </a:r>
          </a:p>
        </p:txBody>
      </p:sp>
      <p:sp>
        <p:nvSpPr>
          <p:cNvPr id="15" name="Freeform 15"/>
          <p:cNvSpPr/>
          <p:nvPr/>
        </p:nvSpPr>
        <p:spPr>
          <a:xfrm>
            <a:off x="11280522" y="5143500"/>
            <a:ext cx="5692174" cy="5071209"/>
          </a:xfrm>
          <a:custGeom>
            <a:avLst/>
            <a:gdLst/>
            <a:ahLst/>
            <a:cxnLst/>
            <a:rect l="l" t="t" r="r" b="b"/>
            <a:pathLst>
              <a:path w="5692174" h="5071209">
                <a:moveTo>
                  <a:pt x="0" y="0"/>
                </a:moveTo>
                <a:lnTo>
                  <a:pt x="5692174" y="0"/>
                </a:lnTo>
                <a:lnTo>
                  <a:pt x="5692174" y="5071209"/>
                </a:lnTo>
                <a:lnTo>
                  <a:pt x="0" y="50712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33"/>
    </mc:Choice>
    <mc:Fallback xmlns="">
      <p:transition spd="slow" advTm="1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a:off x="13473097" y="-998231"/>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839095" y="6629501"/>
            <a:ext cx="5735589" cy="6053392"/>
          </a:xfrm>
          <a:custGeom>
            <a:avLst/>
            <a:gdLst/>
            <a:ahLst/>
            <a:cxnLst/>
            <a:rect l="l" t="t" r="r" b="b"/>
            <a:pathLst>
              <a:path w="5735589" h="6053392">
                <a:moveTo>
                  <a:pt x="0" y="0"/>
                </a:moveTo>
                <a:lnTo>
                  <a:pt x="5735590" y="0"/>
                </a:lnTo>
                <a:lnTo>
                  <a:pt x="5735590" y="6053392"/>
                </a:lnTo>
                <a:lnTo>
                  <a:pt x="0" y="605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9826295" y="830081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028700" y="-4024927"/>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6" name="Group 6"/>
          <p:cNvGrpSpPr/>
          <p:nvPr/>
        </p:nvGrpSpPr>
        <p:grpSpPr>
          <a:xfrm>
            <a:off x="-1788420" y="2962740"/>
            <a:ext cx="15199889" cy="2666442"/>
            <a:chOff x="0" y="0"/>
            <a:chExt cx="4003263" cy="702273"/>
          </a:xfrm>
        </p:grpSpPr>
        <p:sp>
          <p:nvSpPr>
            <p:cNvPr id="7" name="Freeform 7"/>
            <p:cNvSpPr/>
            <p:nvPr/>
          </p:nvSpPr>
          <p:spPr>
            <a:xfrm>
              <a:off x="0" y="0"/>
              <a:ext cx="4003263" cy="702273"/>
            </a:xfrm>
            <a:custGeom>
              <a:avLst/>
              <a:gdLst/>
              <a:ahLst/>
              <a:cxnLst/>
              <a:rect l="l" t="t" r="r" b="b"/>
              <a:pathLst>
                <a:path w="4003263" h="702273">
                  <a:moveTo>
                    <a:pt x="25976" y="0"/>
                  </a:moveTo>
                  <a:lnTo>
                    <a:pt x="3977287" y="0"/>
                  </a:lnTo>
                  <a:cubicBezTo>
                    <a:pt x="3991633" y="0"/>
                    <a:pt x="4003263" y="11630"/>
                    <a:pt x="4003263" y="25976"/>
                  </a:cubicBezTo>
                  <a:lnTo>
                    <a:pt x="4003263" y="676297"/>
                  </a:lnTo>
                  <a:cubicBezTo>
                    <a:pt x="4003263" y="683186"/>
                    <a:pt x="4000526" y="689793"/>
                    <a:pt x="3995655" y="694665"/>
                  </a:cubicBezTo>
                  <a:cubicBezTo>
                    <a:pt x="3990783" y="699536"/>
                    <a:pt x="3984176" y="702273"/>
                    <a:pt x="3977287" y="702273"/>
                  </a:cubicBezTo>
                  <a:lnTo>
                    <a:pt x="25976" y="702273"/>
                  </a:lnTo>
                  <a:cubicBezTo>
                    <a:pt x="11630" y="702273"/>
                    <a:pt x="0" y="690643"/>
                    <a:pt x="0" y="676297"/>
                  </a:cubicBezTo>
                  <a:lnTo>
                    <a:pt x="0" y="25976"/>
                  </a:lnTo>
                  <a:cubicBezTo>
                    <a:pt x="0" y="19087"/>
                    <a:pt x="2737" y="12480"/>
                    <a:pt x="7608" y="7608"/>
                  </a:cubicBezTo>
                  <a:cubicBezTo>
                    <a:pt x="12480" y="2737"/>
                    <a:pt x="19087" y="0"/>
                    <a:pt x="25976" y="0"/>
                  </a:cubicBezTo>
                  <a:close/>
                </a:path>
              </a:pathLst>
            </a:custGeom>
            <a:solidFill>
              <a:srgbClr val="FFFFFF"/>
            </a:solidFill>
          </p:spPr>
          <p:txBody>
            <a:bodyPr/>
            <a:lstStyle/>
            <a:p>
              <a:endParaRPr lang="en-GB"/>
            </a:p>
          </p:txBody>
        </p:sp>
        <p:sp>
          <p:nvSpPr>
            <p:cNvPr id="8" name="TextBox 8"/>
            <p:cNvSpPr txBox="1"/>
            <p:nvPr/>
          </p:nvSpPr>
          <p:spPr>
            <a:xfrm>
              <a:off x="0" y="-38100"/>
              <a:ext cx="4003263" cy="74037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401835" y="-2078853"/>
            <a:ext cx="6424460" cy="3515931"/>
          </a:xfrm>
          <a:custGeom>
            <a:avLst/>
            <a:gdLst/>
            <a:ahLst/>
            <a:cxnLst/>
            <a:rect l="l" t="t" r="r" b="b"/>
            <a:pathLst>
              <a:path w="6424460" h="3515931">
                <a:moveTo>
                  <a:pt x="0" y="0"/>
                </a:moveTo>
                <a:lnTo>
                  <a:pt x="6424460" y="0"/>
                </a:lnTo>
                <a:lnTo>
                  <a:pt x="6424460" y="3515931"/>
                </a:lnTo>
                <a:lnTo>
                  <a:pt x="0" y="3515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2056955" y="793729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16432131" y="-320888"/>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9287996" y="8638273"/>
            <a:ext cx="2508622" cy="2508622"/>
          </a:xfrm>
          <a:custGeom>
            <a:avLst/>
            <a:gdLst/>
            <a:ahLst/>
            <a:cxnLst/>
            <a:rect l="l" t="t" r="r" b="b"/>
            <a:pathLst>
              <a:path w="2508622" h="2508622">
                <a:moveTo>
                  <a:pt x="0" y="0"/>
                </a:moveTo>
                <a:lnTo>
                  <a:pt x="2508622" y="0"/>
                </a:lnTo>
                <a:lnTo>
                  <a:pt x="2508622" y="2508622"/>
                </a:lnTo>
                <a:lnTo>
                  <a:pt x="0" y="25086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TextBox 13"/>
          <p:cNvSpPr txBox="1"/>
          <p:nvPr/>
        </p:nvSpPr>
        <p:spPr>
          <a:xfrm>
            <a:off x="542090" y="3410292"/>
            <a:ext cx="12444397" cy="1615827"/>
          </a:xfrm>
          <a:prstGeom prst="rect">
            <a:avLst/>
          </a:prstGeom>
        </p:spPr>
        <p:txBody>
          <a:bodyPr wrap="square" lIns="0" tIns="0" rIns="0" bIns="0" rtlCol="0" anchor="t">
            <a:spAutoFit/>
          </a:bodyPr>
          <a:lstStyle/>
          <a:p>
            <a:pPr algn="l">
              <a:lnSpc>
                <a:spcPts val="12599"/>
              </a:lnSpc>
              <a:spcBef>
                <a:spcPct val="0"/>
              </a:spcBef>
            </a:pPr>
            <a:r>
              <a:rPr lang="en-US" sz="9000" dirty="0">
                <a:solidFill>
                  <a:srgbClr val="283C52"/>
                </a:solidFill>
                <a:latin typeface="Comic Sans MS" panose="030F0702030302020204" pitchFamily="66" charset="0"/>
                <a:ea typeface="Apricots"/>
                <a:cs typeface="Apricots"/>
                <a:sym typeface="Apricots"/>
              </a:rPr>
              <a:t>Thank you for listening</a:t>
            </a:r>
          </a:p>
        </p:txBody>
      </p:sp>
      <p:sp>
        <p:nvSpPr>
          <p:cNvPr id="14" name="Freeform 14"/>
          <p:cNvSpPr/>
          <p:nvPr/>
        </p:nvSpPr>
        <p:spPr>
          <a:xfrm flipH="1">
            <a:off x="11444249" y="2962740"/>
            <a:ext cx="6738319" cy="7324260"/>
          </a:xfrm>
          <a:custGeom>
            <a:avLst/>
            <a:gdLst/>
            <a:ahLst/>
            <a:cxnLst/>
            <a:rect l="l" t="t" r="r" b="b"/>
            <a:pathLst>
              <a:path w="6738319" h="7324260">
                <a:moveTo>
                  <a:pt x="6738319" y="0"/>
                </a:moveTo>
                <a:lnTo>
                  <a:pt x="0" y="0"/>
                </a:lnTo>
                <a:lnTo>
                  <a:pt x="0" y="7324260"/>
                </a:lnTo>
                <a:lnTo>
                  <a:pt x="6738319" y="7324260"/>
                </a:lnTo>
                <a:lnTo>
                  <a:pt x="6738319" y="0"/>
                </a:lnTo>
                <a:close/>
              </a:path>
            </a:pathLst>
          </a:custGeom>
          <a:blipFill>
            <a:blip r:embed="rId12"/>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1028700"/>
            <a:ext cx="9527961" cy="8229600"/>
            <a:chOff x="0" y="0"/>
            <a:chExt cx="2509422" cy="2167467"/>
          </a:xfrm>
        </p:grpSpPr>
        <p:sp>
          <p:nvSpPr>
            <p:cNvPr id="8" name="Freeform 8"/>
            <p:cNvSpPr/>
            <p:nvPr/>
          </p:nvSpPr>
          <p:spPr>
            <a:xfrm>
              <a:off x="0" y="0"/>
              <a:ext cx="2509422" cy="2167467"/>
            </a:xfrm>
            <a:custGeom>
              <a:avLst/>
              <a:gdLst/>
              <a:ahLst/>
              <a:cxnLst/>
              <a:rect l="l" t="t" r="r" b="b"/>
              <a:pathLst>
                <a:path w="2509422" h="2167467">
                  <a:moveTo>
                    <a:pt x="41440" y="0"/>
                  </a:moveTo>
                  <a:lnTo>
                    <a:pt x="2467982" y="0"/>
                  </a:lnTo>
                  <a:cubicBezTo>
                    <a:pt x="2490869" y="0"/>
                    <a:pt x="2509422" y="18553"/>
                    <a:pt x="2509422" y="41440"/>
                  </a:cubicBezTo>
                  <a:lnTo>
                    <a:pt x="2509422" y="2126027"/>
                  </a:lnTo>
                  <a:cubicBezTo>
                    <a:pt x="2509422" y="2148913"/>
                    <a:pt x="2490869" y="2167467"/>
                    <a:pt x="2467982" y="2167467"/>
                  </a:cubicBezTo>
                  <a:lnTo>
                    <a:pt x="41440" y="2167467"/>
                  </a:lnTo>
                  <a:cubicBezTo>
                    <a:pt x="18553" y="2167467"/>
                    <a:pt x="0" y="2148913"/>
                    <a:pt x="0" y="212602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220556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4201529"/>
            <a:chOff x="0" y="0"/>
            <a:chExt cx="2937579" cy="1106575"/>
          </a:xfrm>
        </p:grpSpPr>
        <p:sp>
          <p:nvSpPr>
            <p:cNvPr id="11" name="Freeform 11"/>
            <p:cNvSpPr/>
            <p:nvPr/>
          </p:nvSpPr>
          <p:spPr>
            <a:xfrm>
              <a:off x="0" y="0"/>
              <a:ext cx="2937579" cy="1106575"/>
            </a:xfrm>
            <a:custGeom>
              <a:avLst/>
              <a:gdLst/>
              <a:ahLst/>
              <a:cxnLst/>
              <a:rect l="l" t="t" r="r" b="b"/>
              <a:pathLst>
                <a:path w="2937579" h="1106575">
                  <a:moveTo>
                    <a:pt x="35400" y="0"/>
                  </a:moveTo>
                  <a:lnTo>
                    <a:pt x="2902179" y="0"/>
                  </a:lnTo>
                  <a:cubicBezTo>
                    <a:pt x="2921730" y="0"/>
                    <a:pt x="2937579" y="15849"/>
                    <a:pt x="2937579" y="35400"/>
                  </a:cubicBezTo>
                  <a:lnTo>
                    <a:pt x="2937579" y="1071176"/>
                  </a:lnTo>
                  <a:cubicBezTo>
                    <a:pt x="2937579" y="1080564"/>
                    <a:pt x="2933849" y="1089568"/>
                    <a:pt x="2927210" y="1096207"/>
                  </a:cubicBezTo>
                  <a:cubicBezTo>
                    <a:pt x="2920572" y="1102846"/>
                    <a:pt x="2911567" y="1106575"/>
                    <a:pt x="2902179" y="1106575"/>
                  </a:cubicBezTo>
                  <a:lnTo>
                    <a:pt x="35400" y="1106575"/>
                  </a:lnTo>
                  <a:cubicBezTo>
                    <a:pt x="26011" y="1106575"/>
                    <a:pt x="17007" y="1102846"/>
                    <a:pt x="10368" y="1096207"/>
                  </a:cubicBezTo>
                  <a:cubicBezTo>
                    <a:pt x="3730" y="1089568"/>
                    <a:pt x="0" y="1080564"/>
                    <a:pt x="0" y="1071176"/>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11446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031423" y="2888700"/>
            <a:ext cx="6485859" cy="5770811"/>
          </a:xfrm>
          <a:prstGeom prst="rect">
            <a:avLst/>
          </a:prstGeom>
        </p:spPr>
        <p:txBody>
          <a:bodyPr lIns="0" tIns="0" rIns="0" bIns="0" rtlCol="0" anchor="t">
            <a:spAutoFit/>
          </a:bodyPr>
          <a:lstStyle/>
          <a:p>
            <a:pPr algn="l">
              <a:lnSpc>
                <a:spcPts val="5040"/>
              </a:lnSpc>
            </a:pPr>
            <a:r>
              <a:rPr lang="en-US" sz="3600" dirty="0">
                <a:solidFill>
                  <a:srgbClr val="000000"/>
                </a:solidFill>
                <a:latin typeface="Quicksand"/>
                <a:ea typeface="Quicksand"/>
                <a:cs typeface="Quicksand"/>
                <a:sym typeface="Quicksand"/>
              </a:rPr>
              <a:t>Some children require support with movement and posture to help them access the curriculum.</a:t>
            </a:r>
          </a:p>
          <a:p>
            <a:pPr algn="l">
              <a:lnSpc>
                <a:spcPts val="5040"/>
              </a:lnSpc>
            </a:pPr>
            <a:endParaRPr lang="en-US" sz="3600" dirty="0">
              <a:solidFill>
                <a:srgbClr val="000000"/>
              </a:solidFill>
              <a:latin typeface="Quicksand"/>
              <a:ea typeface="Quicksand"/>
              <a:cs typeface="Quicksand"/>
              <a:sym typeface="Quicksand"/>
            </a:endParaRPr>
          </a:p>
          <a:p>
            <a:pPr algn="l">
              <a:lnSpc>
                <a:spcPts val="5040"/>
              </a:lnSpc>
            </a:pPr>
            <a:r>
              <a:rPr lang="en-US" sz="3600" dirty="0">
                <a:solidFill>
                  <a:srgbClr val="000000"/>
                </a:solidFill>
                <a:latin typeface="Quicksand"/>
                <a:ea typeface="Quicksand"/>
                <a:cs typeface="Quicksand"/>
                <a:sym typeface="Quicksand"/>
              </a:rPr>
              <a:t>We see all children with such needs, who attend a </a:t>
            </a:r>
            <a:r>
              <a:rPr lang="en-US" sz="3600" dirty="0" err="1">
                <a:solidFill>
                  <a:srgbClr val="000000"/>
                </a:solidFill>
                <a:latin typeface="Quicksand"/>
                <a:ea typeface="Quicksand"/>
                <a:cs typeface="Quicksand"/>
                <a:sym typeface="Quicksand"/>
              </a:rPr>
              <a:t>Newham</a:t>
            </a:r>
            <a:r>
              <a:rPr lang="en-US" sz="3600" dirty="0">
                <a:solidFill>
                  <a:srgbClr val="000000"/>
                </a:solidFill>
                <a:latin typeface="Quicksand"/>
                <a:ea typeface="Quicksand"/>
                <a:cs typeface="Quicksand"/>
                <a:sym typeface="Quicksand"/>
              </a:rPr>
              <a:t> school.</a:t>
            </a:r>
          </a:p>
          <a:p>
            <a:pPr algn="l">
              <a:lnSpc>
                <a:spcPts val="5040"/>
              </a:lnSpc>
              <a:spcBef>
                <a:spcPct val="0"/>
              </a:spcBef>
            </a:pPr>
            <a:endParaRPr lang="en-US" sz="3600" dirty="0">
              <a:solidFill>
                <a:srgbClr val="000000"/>
              </a:solidFill>
              <a:latin typeface="Quicksand"/>
              <a:ea typeface="Quicksand"/>
              <a:cs typeface="Quicksand"/>
              <a:sym typeface="Quicksand"/>
            </a:endParaRPr>
          </a:p>
        </p:txBody>
      </p:sp>
      <p:sp>
        <p:nvSpPr>
          <p:cNvPr id="14" name="TextBox 14"/>
          <p:cNvSpPr txBox="1"/>
          <p:nvPr/>
        </p:nvSpPr>
        <p:spPr>
          <a:xfrm>
            <a:off x="1028700" y="1227626"/>
            <a:ext cx="8115300" cy="3670327"/>
          </a:xfrm>
          <a:prstGeom prst="rect">
            <a:avLst/>
          </a:prstGeom>
        </p:spPr>
        <p:txBody>
          <a:bodyPr lIns="0" tIns="0" rIns="0" bIns="0" rtlCol="0" anchor="t">
            <a:spAutoFit/>
          </a:bodyPr>
          <a:lstStyle/>
          <a:p>
            <a:pPr algn="l">
              <a:lnSpc>
                <a:spcPts val="9798"/>
              </a:lnSpc>
              <a:spcBef>
                <a:spcPct val="0"/>
              </a:spcBef>
            </a:pPr>
            <a:r>
              <a:rPr lang="en-US" sz="6998">
                <a:solidFill>
                  <a:srgbClr val="4B7FC2"/>
                </a:solidFill>
                <a:latin typeface="League Spartan"/>
                <a:ea typeface="League Spartan"/>
                <a:cs typeface="League Spartan"/>
                <a:sym typeface="League Spartan"/>
              </a:rPr>
              <a:t>Who and why do we see children at school?</a:t>
            </a:r>
          </a:p>
        </p:txBody>
      </p:sp>
      <p:sp>
        <p:nvSpPr>
          <p:cNvPr id="15" name="Freeform 15"/>
          <p:cNvSpPr/>
          <p:nvPr/>
        </p:nvSpPr>
        <p:spPr>
          <a:xfrm>
            <a:off x="1239721" y="5515260"/>
            <a:ext cx="6953356" cy="4771740"/>
          </a:xfrm>
          <a:custGeom>
            <a:avLst/>
            <a:gdLst/>
            <a:ahLst/>
            <a:cxnLst/>
            <a:rect l="l" t="t" r="r" b="b"/>
            <a:pathLst>
              <a:path w="6953356" h="4771740">
                <a:moveTo>
                  <a:pt x="0" y="0"/>
                </a:moveTo>
                <a:lnTo>
                  <a:pt x="6953355" y="0"/>
                </a:lnTo>
                <a:lnTo>
                  <a:pt x="6953355" y="4771740"/>
                </a:lnTo>
                <a:lnTo>
                  <a:pt x="0" y="4771740"/>
                </a:lnTo>
                <a:lnTo>
                  <a:pt x="0" y="0"/>
                </a:lnTo>
                <a:close/>
              </a:path>
            </a:pathLst>
          </a:custGeom>
          <a:blipFill>
            <a:blip r:embed="rId10"/>
            <a:stretch>
              <a:fillRect/>
            </a:stretch>
          </a:blipFill>
        </p:spPr>
        <p:txBody>
          <a:bodyPr/>
          <a:lstStyle/>
          <a:p>
            <a:endParaRPr lang="en-GB"/>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48"/>
    </mc:Choice>
    <mc:Fallback xmlns="">
      <p:transition spd="slow" advTm="1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a:off x="-1839095" y="6629501"/>
            <a:ext cx="5735589" cy="6053392"/>
          </a:xfrm>
          <a:custGeom>
            <a:avLst/>
            <a:gdLst/>
            <a:ahLst/>
            <a:cxnLst/>
            <a:rect l="l" t="t" r="r" b="b"/>
            <a:pathLst>
              <a:path w="5735589" h="6053392">
                <a:moveTo>
                  <a:pt x="0" y="0"/>
                </a:moveTo>
                <a:lnTo>
                  <a:pt x="5735590" y="0"/>
                </a:lnTo>
                <a:lnTo>
                  <a:pt x="5735590"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4005366" y="-1739469"/>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9801087" y="6629501"/>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340245" y="-3865752"/>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p:cNvGrpSpPr/>
          <p:nvPr/>
        </p:nvGrpSpPr>
        <p:grpSpPr>
          <a:xfrm>
            <a:off x="1028700" y="5193599"/>
            <a:ext cx="6212327" cy="1792212"/>
            <a:chOff x="0" y="0"/>
            <a:chExt cx="1636168" cy="472023"/>
          </a:xfrm>
        </p:grpSpPr>
        <p:sp>
          <p:nvSpPr>
            <p:cNvPr id="7" name="Freeform 7"/>
            <p:cNvSpPr/>
            <p:nvPr/>
          </p:nvSpPr>
          <p:spPr>
            <a:xfrm>
              <a:off x="0" y="0"/>
              <a:ext cx="1636169" cy="472023"/>
            </a:xfrm>
            <a:custGeom>
              <a:avLst/>
              <a:gdLst/>
              <a:ahLst/>
              <a:cxnLst/>
              <a:rect l="l" t="t" r="r" b="b"/>
              <a:pathLst>
                <a:path w="1636169" h="472023">
                  <a:moveTo>
                    <a:pt x="63557" y="0"/>
                  </a:moveTo>
                  <a:lnTo>
                    <a:pt x="1572611" y="0"/>
                  </a:lnTo>
                  <a:cubicBezTo>
                    <a:pt x="1607713" y="0"/>
                    <a:pt x="1636169" y="28456"/>
                    <a:pt x="1636169" y="63557"/>
                  </a:cubicBezTo>
                  <a:lnTo>
                    <a:pt x="1636169" y="408466"/>
                  </a:lnTo>
                  <a:cubicBezTo>
                    <a:pt x="1636169" y="443567"/>
                    <a:pt x="1607713" y="472023"/>
                    <a:pt x="1572611" y="472023"/>
                  </a:cubicBezTo>
                  <a:lnTo>
                    <a:pt x="63557" y="472023"/>
                  </a:lnTo>
                  <a:cubicBezTo>
                    <a:pt x="28456" y="472023"/>
                    <a:pt x="0" y="443567"/>
                    <a:pt x="0" y="408466"/>
                  </a:cubicBezTo>
                  <a:lnTo>
                    <a:pt x="0" y="63557"/>
                  </a:lnTo>
                  <a:cubicBezTo>
                    <a:pt x="0" y="28456"/>
                    <a:pt x="28456" y="0"/>
                    <a:pt x="63557" y="0"/>
                  </a:cubicBezTo>
                  <a:close/>
                </a:path>
              </a:pathLst>
            </a:custGeom>
            <a:solidFill>
              <a:srgbClr val="BCC8D0"/>
            </a:solidFill>
          </p:spPr>
          <p:txBody>
            <a:bodyPr/>
            <a:lstStyle/>
            <a:p>
              <a:endParaRPr lang="en-GB"/>
            </a:p>
          </p:txBody>
        </p:sp>
        <p:sp>
          <p:nvSpPr>
            <p:cNvPr id="8" name="TextBox 8"/>
            <p:cNvSpPr txBox="1"/>
            <p:nvPr/>
          </p:nvSpPr>
          <p:spPr>
            <a:xfrm>
              <a:off x="0" y="-38100"/>
              <a:ext cx="1636168" cy="5101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7466088"/>
            <a:ext cx="6212327" cy="1792212"/>
            <a:chOff x="0" y="0"/>
            <a:chExt cx="1636168" cy="472023"/>
          </a:xfrm>
        </p:grpSpPr>
        <p:sp>
          <p:nvSpPr>
            <p:cNvPr id="10" name="Freeform 10"/>
            <p:cNvSpPr/>
            <p:nvPr/>
          </p:nvSpPr>
          <p:spPr>
            <a:xfrm>
              <a:off x="0" y="0"/>
              <a:ext cx="1636169" cy="472023"/>
            </a:xfrm>
            <a:custGeom>
              <a:avLst/>
              <a:gdLst/>
              <a:ahLst/>
              <a:cxnLst/>
              <a:rect l="l" t="t" r="r" b="b"/>
              <a:pathLst>
                <a:path w="1636169" h="472023">
                  <a:moveTo>
                    <a:pt x="63557" y="0"/>
                  </a:moveTo>
                  <a:lnTo>
                    <a:pt x="1572611" y="0"/>
                  </a:lnTo>
                  <a:cubicBezTo>
                    <a:pt x="1607713" y="0"/>
                    <a:pt x="1636169" y="28456"/>
                    <a:pt x="1636169" y="63557"/>
                  </a:cubicBezTo>
                  <a:lnTo>
                    <a:pt x="1636169" y="408466"/>
                  </a:lnTo>
                  <a:cubicBezTo>
                    <a:pt x="1636169" y="443567"/>
                    <a:pt x="1607713" y="472023"/>
                    <a:pt x="1572611" y="472023"/>
                  </a:cubicBezTo>
                  <a:lnTo>
                    <a:pt x="63557" y="472023"/>
                  </a:lnTo>
                  <a:cubicBezTo>
                    <a:pt x="28456" y="472023"/>
                    <a:pt x="0" y="443567"/>
                    <a:pt x="0" y="408466"/>
                  </a:cubicBezTo>
                  <a:lnTo>
                    <a:pt x="0" y="63557"/>
                  </a:lnTo>
                  <a:cubicBezTo>
                    <a:pt x="0" y="28456"/>
                    <a:pt x="28456" y="0"/>
                    <a:pt x="63557" y="0"/>
                  </a:cubicBezTo>
                  <a:close/>
                </a:path>
              </a:pathLst>
            </a:custGeom>
            <a:solidFill>
              <a:srgbClr val="FFFFFF"/>
            </a:solidFill>
          </p:spPr>
          <p:txBody>
            <a:bodyPr/>
            <a:lstStyle/>
            <a:p>
              <a:endParaRPr lang="en-GB"/>
            </a:p>
          </p:txBody>
        </p:sp>
        <p:sp>
          <p:nvSpPr>
            <p:cNvPr id="11" name="TextBox 11"/>
            <p:cNvSpPr txBox="1"/>
            <p:nvPr/>
          </p:nvSpPr>
          <p:spPr>
            <a:xfrm>
              <a:off x="0" y="-38100"/>
              <a:ext cx="1636168" cy="51012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632822" y="5143500"/>
            <a:ext cx="6212327" cy="4114800"/>
            <a:chOff x="0" y="0"/>
            <a:chExt cx="1636168" cy="1083733"/>
          </a:xfrm>
        </p:grpSpPr>
        <p:sp>
          <p:nvSpPr>
            <p:cNvPr id="13" name="Freeform 13"/>
            <p:cNvSpPr/>
            <p:nvPr/>
          </p:nvSpPr>
          <p:spPr>
            <a:xfrm>
              <a:off x="0" y="0"/>
              <a:ext cx="1636169" cy="1083733"/>
            </a:xfrm>
            <a:custGeom>
              <a:avLst/>
              <a:gdLst/>
              <a:ahLst/>
              <a:cxnLst/>
              <a:rect l="l" t="t" r="r" b="b"/>
              <a:pathLst>
                <a:path w="1636169" h="1083733">
                  <a:moveTo>
                    <a:pt x="63557" y="0"/>
                  </a:moveTo>
                  <a:lnTo>
                    <a:pt x="1572611" y="0"/>
                  </a:lnTo>
                  <a:cubicBezTo>
                    <a:pt x="1607713" y="0"/>
                    <a:pt x="1636169" y="28456"/>
                    <a:pt x="1636169" y="63557"/>
                  </a:cubicBezTo>
                  <a:lnTo>
                    <a:pt x="1636169" y="1020176"/>
                  </a:lnTo>
                  <a:cubicBezTo>
                    <a:pt x="1636169" y="1037033"/>
                    <a:pt x="1629472" y="1053199"/>
                    <a:pt x="1617553" y="1065118"/>
                  </a:cubicBezTo>
                  <a:cubicBezTo>
                    <a:pt x="1605634" y="1077037"/>
                    <a:pt x="1589468" y="1083733"/>
                    <a:pt x="1572611" y="1083733"/>
                  </a:cubicBezTo>
                  <a:lnTo>
                    <a:pt x="63557" y="1083733"/>
                  </a:lnTo>
                  <a:cubicBezTo>
                    <a:pt x="28456" y="1083733"/>
                    <a:pt x="0" y="1055278"/>
                    <a:pt x="0" y="1020176"/>
                  </a:cubicBezTo>
                  <a:lnTo>
                    <a:pt x="0" y="63557"/>
                  </a:lnTo>
                  <a:cubicBezTo>
                    <a:pt x="0" y="28456"/>
                    <a:pt x="28456" y="0"/>
                    <a:pt x="63557" y="0"/>
                  </a:cubicBezTo>
                  <a:close/>
                </a:path>
              </a:pathLst>
            </a:custGeom>
            <a:solidFill>
              <a:srgbClr val="BCC8D0"/>
            </a:solidFill>
          </p:spPr>
          <p:txBody>
            <a:bodyPr/>
            <a:lstStyle/>
            <a:p>
              <a:endParaRPr lang="en-GB"/>
            </a:p>
          </p:txBody>
        </p:sp>
        <p:sp>
          <p:nvSpPr>
            <p:cNvPr id="14" name="TextBox 14"/>
            <p:cNvSpPr txBox="1"/>
            <p:nvPr/>
          </p:nvSpPr>
          <p:spPr>
            <a:xfrm>
              <a:off x="0" y="-38100"/>
              <a:ext cx="1636168" cy="112183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584014" y="6678667"/>
            <a:ext cx="1101698" cy="1101698"/>
            <a:chOff x="0" y="0"/>
            <a:chExt cx="812800" cy="812800"/>
          </a:xfrm>
        </p:grpSpPr>
        <p:sp>
          <p:nvSpPr>
            <p:cNvPr id="16" name="Freeform 16"/>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4B7FC2"/>
            </a:solidFill>
          </p:spPr>
          <p:txBody>
            <a:bodyPr/>
            <a:lstStyle/>
            <a:p>
              <a:endParaRPr lang="en-GB"/>
            </a:p>
          </p:txBody>
        </p:sp>
        <p:sp>
          <p:nvSpPr>
            <p:cNvPr id="17" name="TextBox 17"/>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6962465" y="7811345"/>
            <a:ext cx="1101698" cy="1101698"/>
            <a:chOff x="0" y="0"/>
            <a:chExt cx="812800" cy="812800"/>
          </a:xfrm>
        </p:grpSpPr>
        <p:sp>
          <p:nvSpPr>
            <p:cNvPr id="19" name="Freeform 19"/>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4B7FC2"/>
            </a:solidFill>
          </p:spPr>
          <p:txBody>
            <a:bodyPr/>
            <a:lstStyle/>
            <a:p>
              <a:endParaRPr lang="en-GB"/>
            </a:p>
          </p:txBody>
        </p:sp>
        <p:sp>
          <p:nvSpPr>
            <p:cNvPr id="20" name="TextBox 20"/>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949211" y="8627307"/>
            <a:ext cx="3815986" cy="1491704"/>
          </a:xfrm>
          <a:custGeom>
            <a:avLst/>
            <a:gdLst/>
            <a:ahLst/>
            <a:cxnLst/>
            <a:rect l="l" t="t" r="r" b="b"/>
            <a:pathLst>
              <a:path w="3815986" h="1491704">
                <a:moveTo>
                  <a:pt x="0" y="0"/>
                </a:moveTo>
                <a:lnTo>
                  <a:pt x="3815986" y="0"/>
                </a:lnTo>
                <a:lnTo>
                  <a:pt x="3815986" y="1491703"/>
                </a:lnTo>
                <a:lnTo>
                  <a:pt x="0" y="1491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2" name="Freeform 22"/>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3" name="Freeform 23"/>
          <p:cNvSpPr/>
          <p:nvPr/>
        </p:nvSpPr>
        <p:spPr>
          <a:xfrm>
            <a:off x="14413584" y="-1617351"/>
            <a:ext cx="5691431" cy="3114765"/>
          </a:xfrm>
          <a:custGeom>
            <a:avLst/>
            <a:gdLst/>
            <a:ahLst/>
            <a:cxnLst/>
            <a:rect l="l" t="t" r="r" b="b"/>
            <a:pathLst>
              <a:path w="5691431" h="3114765">
                <a:moveTo>
                  <a:pt x="0" y="0"/>
                </a:moveTo>
                <a:lnTo>
                  <a:pt x="5691432" y="0"/>
                </a:lnTo>
                <a:lnTo>
                  <a:pt x="5691432" y="3114765"/>
                </a:lnTo>
                <a:lnTo>
                  <a:pt x="0" y="31147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4" name="Group 24"/>
          <p:cNvGrpSpPr/>
          <p:nvPr/>
        </p:nvGrpSpPr>
        <p:grpSpPr>
          <a:xfrm>
            <a:off x="1028700" y="1028700"/>
            <a:ext cx="19064942" cy="3684621"/>
            <a:chOff x="0" y="0"/>
            <a:chExt cx="5021219" cy="970435"/>
          </a:xfrm>
        </p:grpSpPr>
        <p:sp>
          <p:nvSpPr>
            <p:cNvPr id="25" name="Freeform 25"/>
            <p:cNvSpPr/>
            <p:nvPr/>
          </p:nvSpPr>
          <p:spPr>
            <a:xfrm>
              <a:off x="0" y="0"/>
              <a:ext cx="5021219" cy="970435"/>
            </a:xfrm>
            <a:custGeom>
              <a:avLst/>
              <a:gdLst/>
              <a:ahLst/>
              <a:cxnLst/>
              <a:rect l="l" t="t" r="r" b="b"/>
              <a:pathLst>
                <a:path w="5021219" h="970435">
                  <a:moveTo>
                    <a:pt x="20710" y="0"/>
                  </a:moveTo>
                  <a:lnTo>
                    <a:pt x="5000509" y="0"/>
                  </a:lnTo>
                  <a:cubicBezTo>
                    <a:pt x="5011947" y="0"/>
                    <a:pt x="5021219" y="9272"/>
                    <a:pt x="5021219" y="20710"/>
                  </a:cubicBezTo>
                  <a:lnTo>
                    <a:pt x="5021219" y="949725"/>
                  </a:lnTo>
                  <a:cubicBezTo>
                    <a:pt x="5021219" y="955218"/>
                    <a:pt x="5019037" y="960485"/>
                    <a:pt x="5015153" y="964369"/>
                  </a:cubicBezTo>
                  <a:cubicBezTo>
                    <a:pt x="5011269" y="968253"/>
                    <a:pt x="5006002" y="970435"/>
                    <a:pt x="5000509" y="970435"/>
                  </a:cubicBezTo>
                  <a:lnTo>
                    <a:pt x="20710" y="970435"/>
                  </a:lnTo>
                  <a:cubicBezTo>
                    <a:pt x="9272" y="970435"/>
                    <a:pt x="0" y="961163"/>
                    <a:pt x="0" y="949725"/>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26" name="TextBox 26"/>
            <p:cNvSpPr txBox="1"/>
            <p:nvPr/>
          </p:nvSpPr>
          <p:spPr>
            <a:xfrm>
              <a:off x="0" y="-38100"/>
              <a:ext cx="5021219" cy="100853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4005366" y="2292774"/>
            <a:ext cx="4282634" cy="8255680"/>
          </a:xfrm>
          <a:custGeom>
            <a:avLst/>
            <a:gdLst/>
            <a:ahLst/>
            <a:cxnLst/>
            <a:rect l="l" t="t" r="r" b="b"/>
            <a:pathLst>
              <a:path w="4282634" h="8255680">
                <a:moveTo>
                  <a:pt x="0" y="0"/>
                </a:moveTo>
                <a:lnTo>
                  <a:pt x="4282634" y="0"/>
                </a:lnTo>
                <a:lnTo>
                  <a:pt x="4282634" y="8255681"/>
                </a:lnTo>
                <a:lnTo>
                  <a:pt x="0" y="8255681"/>
                </a:lnTo>
                <a:lnTo>
                  <a:pt x="0" y="0"/>
                </a:lnTo>
                <a:close/>
              </a:path>
            </a:pathLst>
          </a:custGeom>
          <a:blipFill>
            <a:blip r:embed="rId12"/>
            <a:stretch>
              <a:fillRect/>
            </a:stretch>
          </a:blipFill>
        </p:spPr>
        <p:txBody>
          <a:bodyPr/>
          <a:lstStyle/>
          <a:p>
            <a:endParaRPr lang="en-GB"/>
          </a:p>
        </p:txBody>
      </p:sp>
      <p:sp>
        <p:nvSpPr>
          <p:cNvPr id="28" name="TextBox 28"/>
          <p:cNvSpPr txBox="1"/>
          <p:nvPr/>
        </p:nvSpPr>
        <p:spPr>
          <a:xfrm>
            <a:off x="1916504" y="1297389"/>
            <a:ext cx="13219669" cy="1790746"/>
          </a:xfrm>
          <a:prstGeom prst="rect">
            <a:avLst/>
          </a:prstGeom>
        </p:spPr>
        <p:txBody>
          <a:bodyPr lIns="0" tIns="0" rIns="0" bIns="0" rtlCol="0" anchor="t">
            <a:spAutoFit/>
          </a:bodyPr>
          <a:lstStyle/>
          <a:p>
            <a:pPr algn="l">
              <a:lnSpc>
                <a:spcPts val="14697"/>
              </a:lnSpc>
              <a:spcBef>
                <a:spcPct val="0"/>
              </a:spcBef>
            </a:pPr>
            <a:r>
              <a:rPr lang="en-US" sz="10498">
                <a:solidFill>
                  <a:srgbClr val="4B7FC2"/>
                </a:solidFill>
                <a:latin typeface="League Spartan"/>
                <a:ea typeface="League Spartan"/>
                <a:cs typeface="League Spartan"/>
                <a:sym typeface="League Spartan"/>
              </a:rPr>
              <a:t>Question</a:t>
            </a:r>
          </a:p>
        </p:txBody>
      </p:sp>
      <p:sp>
        <p:nvSpPr>
          <p:cNvPr id="29" name="TextBox 29"/>
          <p:cNvSpPr txBox="1"/>
          <p:nvPr/>
        </p:nvSpPr>
        <p:spPr>
          <a:xfrm>
            <a:off x="1916504" y="3319364"/>
            <a:ext cx="13219669" cy="764539"/>
          </a:xfrm>
          <a:prstGeom prst="rect">
            <a:avLst/>
          </a:prstGeom>
        </p:spPr>
        <p:txBody>
          <a:bodyPr lIns="0" tIns="0" rIns="0" bIns="0" rtlCol="0" anchor="t">
            <a:spAutoFit/>
          </a:bodyPr>
          <a:lstStyle/>
          <a:p>
            <a:pPr algn="l">
              <a:lnSpc>
                <a:spcPts val="6160"/>
              </a:lnSpc>
              <a:spcBef>
                <a:spcPct val="0"/>
              </a:spcBef>
            </a:pPr>
            <a:r>
              <a:rPr lang="en-US" sz="4400">
                <a:solidFill>
                  <a:srgbClr val="000000"/>
                </a:solidFill>
                <a:latin typeface="Quicksand"/>
                <a:ea typeface="Quicksand"/>
                <a:cs typeface="Quicksand"/>
                <a:sym typeface="Quicksand"/>
              </a:rPr>
              <a:t>What is your role?</a:t>
            </a:r>
          </a:p>
        </p:txBody>
      </p:sp>
      <p:sp>
        <p:nvSpPr>
          <p:cNvPr id="30" name="TextBox 30"/>
          <p:cNvSpPr txBox="1"/>
          <p:nvPr/>
        </p:nvSpPr>
        <p:spPr>
          <a:xfrm>
            <a:off x="1505646" y="8030407"/>
            <a:ext cx="5182100"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Part of the team</a:t>
            </a:r>
          </a:p>
        </p:txBody>
      </p:sp>
      <p:sp>
        <p:nvSpPr>
          <p:cNvPr id="31" name="TextBox 31"/>
          <p:cNvSpPr txBox="1"/>
          <p:nvPr/>
        </p:nvSpPr>
        <p:spPr>
          <a:xfrm>
            <a:off x="8237945" y="5630862"/>
            <a:ext cx="5002081" cy="3073400"/>
          </a:xfrm>
          <a:prstGeom prst="rect">
            <a:avLst/>
          </a:prstGeom>
        </p:spPr>
        <p:txBody>
          <a:bodyPr lIns="0" tIns="0" rIns="0" bIns="0" rtlCol="0" anchor="t">
            <a:spAutoFit/>
          </a:bodyPr>
          <a:lstStyle/>
          <a:p>
            <a:pPr algn="ctr">
              <a:lnSpc>
                <a:spcPts val="4900"/>
              </a:lnSpc>
            </a:pPr>
            <a:r>
              <a:rPr lang="en-US" sz="3500" dirty="0">
                <a:solidFill>
                  <a:srgbClr val="000000"/>
                </a:solidFill>
                <a:latin typeface="Quicksand"/>
                <a:ea typeface="Quicksand"/>
                <a:cs typeface="Quicksand"/>
                <a:sym typeface="Quicksand"/>
              </a:rPr>
              <a:t>Your input into physiotherapy reviews and treatment sessions are essential. </a:t>
            </a:r>
          </a:p>
          <a:p>
            <a:pPr algn="ctr">
              <a:lnSpc>
                <a:spcPts val="4900"/>
              </a:lnSpc>
              <a:spcBef>
                <a:spcPct val="0"/>
              </a:spcBef>
            </a:pPr>
            <a:endParaRPr lang="en-US" sz="3500" dirty="0">
              <a:solidFill>
                <a:srgbClr val="000000"/>
              </a:solidFill>
              <a:latin typeface="Quicksand"/>
              <a:ea typeface="Quicksand"/>
              <a:cs typeface="Quicksand"/>
              <a:sym typeface="Quicksand"/>
            </a:endParaRPr>
          </a:p>
        </p:txBody>
      </p:sp>
      <p:sp>
        <p:nvSpPr>
          <p:cNvPr id="32" name="TextBox 32"/>
          <p:cNvSpPr txBox="1"/>
          <p:nvPr/>
        </p:nvSpPr>
        <p:spPr>
          <a:xfrm>
            <a:off x="1345429" y="5409687"/>
            <a:ext cx="5578868" cy="1207382"/>
          </a:xfrm>
          <a:prstGeom prst="rect">
            <a:avLst/>
          </a:prstGeom>
        </p:spPr>
        <p:txBody>
          <a:bodyPr lIns="0" tIns="0" rIns="0" bIns="0" rtlCol="0" anchor="t">
            <a:spAutoFit/>
          </a:bodyPr>
          <a:lstStyle/>
          <a:p>
            <a:pPr algn="ctr">
              <a:lnSpc>
                <a:spcPts val="4900"/>
              </a:lnSpc>
              <a:spcBef>
                <a:spcPct val="0"/>
              </a:spcBef>
            </a:pPr>
            <a:r>
              <a:rPr lang="en-US" sz="3500" dirty="0">
                <a:solidFill>
                  <a:srgbClr val="000000"/>
                </a:solidFill>
                <a:latin typeface="Quicksand"/>
                <a:ea typeface="Quicksand"/>
                <a:cs typeface="Quicksand"/>
                <a:sym typeface="Quicksand"/>
              </a:rPr>
              <a:t>Carry out equipment and exercise </a:t>
            </a:r>
            <a:r>
              <a:rPr lang="en-US" sz="3500" dirty="0" err="1">
                <a:solidFill>
                  <a:srgbClr val="000000"/>
                </a:solidFill>
                <a:latin typeface="Quicksand"/>
                <a:ea typeface="Quicksand"/>
                <a:cs typeface="Quicksand"/>
                <a:sym typeface="Quicksand"/>
              </a:rPr>
              <a:t>programmes</a:t>
            </a:r>
            <a:endParaRPr lang="en-US" sz="3500" dirty="0">
              <a:solidFill>
                <a:srgbClr val="000000"/>
              </a:solidFill>
              <a:latin typeface="Quicksand"/>
              <a:ea typeface="Quicksand"/>
              <a:cs typeface="Quicksand"/>
              <a:sym typeface="Quicksand"/>
            </a:endParaRPr>
          </a:p>
        </p:txBody>
      </p:sp>
      <p:pic>
        <p:nvPicPr>
          <p:cNvPr id="38" name="Audio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1028700" y="4118137"/>
            <a:ext cx="5076854" cy="2197432"/>
            <a:chOff x="0" y="0"/>
            <a:chExt cx="1337114" cy="578748"/>
          </a:xfrm>
        </p:grpSpPr>
        <p:sp>
          <p:nvSpPr>
            <p:cNvPr id="6" name="Freeform 6"/>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7" name="TextBox 7"/>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19064942" cy="2344140"/>
            <a:chOff x="0" y="0"/>
            <a:chExt cx="5021219" cy="617387"/>
          </a:xfrm>
        </p:grpSpPr>
        <p:sp>
          <p:nvSpPr>
            <p:cNvPr id="9" name="Freeform 9"/>
            <p:cNvSpPr/>
            <p:nvPr/>
          </p:nvSpPr>
          <p:spPr>
            <a:xfrm>
              <a:off x="0" y="0"/>
              <a:ext cx="5021219" cy="617387"/>
            </a:xfrm>
            <a:custGeom>
              <a:avLst/>
              <a:gdLst/>
              <a:ahLst/>
              <a:cxnLst/>
              <a:rect l="l" t="t" r="r" b="b"/>
              <a:pathLst>
                <a:path w="5021219" h="617387">
                  <a:moveTo>
                    <a:pt x="20710" y="0"/>
                  </a:moveTo>
                  <a:lnTo>
                    <a:pt x="5000509" y="0"/>
                  </a:lnTo>
                  <a:cubicBezTo>
                    <a:pt x="5011947" y="0"/>
                    <a:pt x="5021219" y="9272"/>
                    <a:pt x="5021219" y="20710"/>
                  </a:cubicBezTo>
                  <a:lnTo>
                    <a:pt x="5021219" y="596676"/>
                  </a:lnTo>
                  <a:cubicBezTo>
                    <a:pt x="5021219" y="608114"/>
                    <a:pt x="5011947" y="617387"/>
                    <a:pt x="5000509" y="617387"/>
                  </a:cubicBezTo>
                  <a:lnTo>
                    <a:pt x="20710" y="617387"/>
                  </a:lnTo>
                  <a:cubicBezTo>
                    <a:pt x="15217" y="617387"/>
                    <a:pt x="9950" y="615205"/>
                    <a:pt x="6066" y="611321"/>
                  </a:cubicBezTo>
                  <a:cubicBezTo>
                    <a:pt x="2182" y="607437"/>
                    <a:pt x="0" y="602169"/>
                    <a:pt x="0" y="596676"/>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10" name="TextBox 10"/>
            <p:cNvSpPr txBox="1"/>
            <p:nvPr/>
          </p:nvSpPr>
          <p:spPr>
            <a:xfrm>
              <a:off x="0" y="-38100"/>
              <a:ext cx="5021219" cy="65548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8700" y="7060868"/>
            <a:ext cx="5076854" cy="2197432"/>
            <a:chOff x="0" y="0"/>
            <a:chExt cx="1337114" cy="578748"/>
          </a:xfrm>
        </p:grpSpPr>
        <p:sp>
          <p:nvSpPr>
            <p:cNvPr id="12" name="Freeform 12"/>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3" name="TextBox 13"/>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05573" y="4118137"/>
            <a:ext cx="5076854" cy="2197432"/>
            <a:chOff x="0" y="0"/>
            <a:chExt cx="1337114" cy="578748"/>
          </a:xfrm>
        </p:grpSpPr>
        <p:sp>
          <p:nvSpPr>
            <p:cNvPr id="15" name="Freeform 15"/>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6" name="TextBox 16"/>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605573" y="7060868"/>
            <a:ext cx="5076854" cy="2197432"/>
            <a:chOff x="0" y="0"/>
            <a:chExt cx="1337114" cy="578748"/>
          </a:xfrm>
        </p:grpSpPr>
        <p:sp>
          <p:nvSpPr>
            <p:cNvPr id="18" name="Freeform 18"/>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9" name="TextBox 19"/>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177727" y="4118137"/>
            <a:ext cx="5076854" cy="2197432"/>
            <a:chOff x="0" y="0"/>
            <a:chExt cx="1337114" cy="578748"/>
          </a:xfrm>
        </p:grpSpPr>
        <p:sp>
          <p:nvSpPr>
            <p:cNvPr id="21" name="Freeform 21"/>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22" name="TextBox 22"/>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2177727" y="7060868"/>
            <a:ext cx="5076854" cy="2197432"/>
            <a:chOff x="0" y="0"/>
            <a:chExt cx="1337114" cy="578748"/>
          </a:xfrm>
        </p:grpSpPr>
        <p:sp>
          <p:nvSpPr>
            <p:cNvPr id="24" name="Freeform 24"/>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25" name="TextBox 25"/>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513325" y="1474633"/>
            <a:ext cx="14893217" cy="1309398"/>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Conditions we come across</a:t>
            </a:r>
          </a:p>
        </p:txBody>
      </p:sp>
      <p:sp>
        <p:nvSpPr>
          <p:cNvPr id="27" name="TextBox 27"/>
          <p:cNvSpPr txBox="1"/>
          <p:nvPr/>
        </p:nvSpPr>
        <p:spPr>
          <a:xfrm>
            <a:off x="1304311" y="488506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Cerebral Palsy</a:t>
            </a:r>
          </a:p>
        </p:txBody>
      </p:sp>
      <p:sp>
        <p:nvSpPr>
          <p:cNvPr id="28" name="TextBox 28"/>
          <p:cNvSpPr txBox="1"/>
          <p:nvPr/>
        </p:nvSpPr>
        <p:spPr>
          <a:xfrm>
            <a:off x="1304311" y="782779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Muscular Dystrophy</a:t>
            </a:r>
          </a:p>
        </p:txBody>
      </p:sp>
      <p:sp>
        <p:nvSpPr>
          <p:cNvPr id="29" name="TextBox 29"/>
          <p:cNvSpPr txBox="1"/>
          <p:nvPr/>
        </p:nvSpPr>
        <p:spPr>
          <a:xfrm>
            <a:off x="6878824" y="488506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Developmental Delay</a:t>
            </a:r>
          </a:p>
        </p:txBody>
      </p:sp>
      <p:sp>
        <p:nvSpPr>
          <p:cNvPr id="30" name="TextBox 30"/>
          <p:cNvSpPr txBox="1"/>
          <p:nvPr/>
        </p:nvSpPr>
        <p:spPr>
          <a:xfrm>
            <a:off x="6881184" y="782779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Spina Bifida</a:t>
            </a:r>
          </a:p>
        </p:txBody>
      </p:sp>
      <p:sp>
        <p:nvSpPr>
          <p:cNvPr id="31" name="TextBox 31"/>
          <p:cNvSpPr txBox="1"/>
          <p:nvPr/>
        </p:nvSpPr>
        <p:spPr>
          <a:xfrm>
            <a:off x="12453338" y="488506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Downs Syndrome</a:t>
            </a:r>
          </a:p>
        </p:txBody>
      </p:sp>
      <p:sp>
        <p:nvSpPr>
          <p:cNvPr id="32" name="TextBox 32"/>
          <p:cNvSpPr txBox="1"/>
          <p:nvPr/>
        </p:nvSpPr>
        <p:spPr>
          <a:xfrm>
            <a:off x="12453338" y="7827796"/>
            <a:ext cx="4525633" cy="596900"/>
          </a:xfrm>
          <a:prstGeom prst="rect">
            <a:avLst/>
          </a:prstGeom>
        </p:spPr>
        <p:txBody>
          <a:bodyPr lIns="0" tIns="0" rIns="0" bIns="0" rtlCol="0" anchor="t">
            <a:spAutoFit/>
          </a:bodyPr>
          <a:lstStyle/>
          <a:p>
            <a:pPr algn="ctr">
              <a:lnSpc>
                <a:spcPts val="4900"/>
              </a:lnSpc>
              <a:spcBef>
                <a:spcPct val="0"/>
              </a:spcBef>
            </a:pPr>
            <a:r>
              <a:rPr lang="en-US" sz="3500" dirty="0">
                <a:solidFill>
                  <a:srgbClr val="000000"/>
                </a:solidFill>
                <a:latin typeface="Quicksand"/>
                <a:ea typeface="Quicksand"/>
                <a:cs typeface="Quicksand"/>
                <a:sym typeface="Quicksand"/>
              </a:rPr>
              <a:t>Arthritis</a:t>
            </a:r>
          </a:p>
        </p:txBody>
      </p:sp>
      <p:sp>
        <p:nvSpPr>
          <p:cNvPr id="33" name="Freeform 33"/>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36" name="Audio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37"/>
    </mc:Choice>
    <mc:Fallback xmlns="">
      <p:transition spd="slow" advTm="1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5421195" y="5198825"/>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70843" y="693564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1028700" y="4118137"/>
            <a:ext cx="5076854" cy="2197432"/>
            <a:chOff x="0" y="0"/>
            <a:chExt cx="1337114" cy="578748"/>
          </a:xfrm>
        </p:grpSpPr>
        <p:sp>
          <p:nvSpPr>
            <p:cNvPr id="6" name="Freeform 6"/>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7" name="TextBox 7"/>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19064942" cy="2344140"/>
            <a:chOff x="0" y="0"/>
            <a:chExt cx="5021219" cy="617387"/>
          </a:xfrm>
        </p:grpSpPr>
        <p:sp>
          <p:nvSpPr>
            <p:cNvPr id="9" name="Freeform 9"/>
            <p:cNvSpPr/>
            <p:nvPr/>
          </p:nvSpPr>
          <p:spPr>
            <a:xfrm>
              <a:off x="0" y="0"/>
              <a:ext cx="5021219" cy="617387"/>
            </a:xfrm>
            <a:custGeom>
              <a:avLst/>
              <a:gdLst/>
              <a:ahLst/>
              <a:cxnLst/>
              <a:rect l="l" t="t" r="r" b="b"/>
              <a:pathLst>
                <a:path w="5021219" h="617387">
                  <a:moveTo>
                    <a:pt x="20710" y="0"/>
                  </a:moveTo>
                  <a:lnTo>
                    <a:pt x="5000509" y="0"/>
                  </a:lnTo>
                  <a:cubicBezTo>
                    <a:pt x="5011947" y="0"/>
                    <a:pt x="5021219" y="9272"/>
                    <a:pt x="5021219" y="20710"/>
                  </a:cubicBezTo>
                  <a:lnTo>
                    <a:pt x="5021219" y="596676"/>
                  </a:lnTo>
                  <a:cubicBezTo>
                    <a:pt x="5021219" y="608114"/>
                    <a:pt x="5011947" y="617387"/>
                    <a:pt x="5000509" y="617387"/>
                  </a:cubicBezTo>
                  <a:lnTo>
                    <a:pt x="20710" y="617387"/>
                  </a:lnTo>
                  <a:cubicBezTo>
                    <a:pt x="15217" y="617387"/>
                    <a:pt x="9950" y="615205"/>
                    <a:pt x="6066" y="611321"/>
                  </a:cubicBezTo>
                  <a:cubicBezTo>
                    <a:pt x="2182" y="607437"/>
                    <a:pt x="0" y="602169"/>
                    <a:pt x="0" y="596676"/>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10" name="TextBox 10"/>
            <p:cNvSpPr txBox="1"/>
            <p:nvPr/>
          </p:nvSpPr>
          <p:spPr>
            <a:xfrm>
              <a:off x="0" y="-38100"/>
              <a:ext cx="5021219" cy="65548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8700" y="7060868"/>
            <a:ext cx="5076854" cy="2197432"/>
            <a:chOff x="0" y="0"/>
            <a:chExt cx="1337114" cy="578748"/>
          </a:xfrm>
        </p:grpSpPr>
        <p:sp>
          <p:nvSpPr>
            <p:cNvPr id="12" name="Freeform 12"/>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3" name="TextBox 13"/>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05573" y="4118137"/>
            <a:ext cx="5076854" cy="2197432"/>
            <a:chOff x="0" y="0"/>
            <a:chExt cx="1337114" cy="578748"/>
          </a:xfrm>
        </p:grpSpPr>
        <p:sp>
          <p:nvSpPr>
            <p:cNvPr id="15" name="Freeform 15"/>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6" name="TextBox 16"/>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605573" y="7060868"/>
            <a:ext cx="5076854" cy="2197432"/>
            <a:chOff x="0" y="0"/>
            <a:chExt cx="1337114" cy="578748"/>
          </a:xfrm>
        </p:grpSpPr>
        <p:sp>
          <p:nvSpPr>
            <p:cNvPr id="18" name="Freeform 18"/>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19" name="TextBox 19"/>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177727" y="4118137"/>
            <a:ext cx="5076854" cy="2197432"/>
            <a:chOff x="0" y="0"/>
            <a:chExt cx="1337114" cy="578748"/>
          </a:xfrm>
        </p:grpSpPr>
        <p:sp>
          <p:nvSpPr>
            <p:cNvPr id="21" name="Freeform 21"/>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22" name="TextBox 22"/>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2177727" y="7060868"/>
            <a:ext cx="5076854" cy="2197432"/>
            <a:chOff x="0" y="0"/>
            <a:chExt cx="1337114" cy="578748"/>
          </a:xfrm>
        </p:grpSpPr>
        <p:sp>
          <p:nvSpPr>
            <p:cNvPr id="24" name="Freeform 24"/>
            <p:cNvSpPr/>
            <p:nvPr/>
          </p:nvSpPr>
          <p:spPr>
            <a:xfrm>
              <a:off x="0" y="0"/>
              <a:ext cx="1337114" cy="578748"/>
            </a:xfrm>
            <a:custGeom>
              <a:avLst/>
              <a:gdLst/>
              <a:ahLst/>
              <a:cxnLst/>
              <a:rect l="l" t="t" r="r" b="b"/>
              <a:pathLst>
                <a:path w="1337114" h="578748">
                  <a:moveTo>
                    <a:pt x="77772" y="0"/>
                  </a:moveTo>
                  <a:lnTo>
                    <a:pt x="1259342" y="0"/>
                  </a:lnTo>
                  <a:cubicBezTo>
                    <a:pt x="1279968" y="0"/>
                    <a:pt x="1299750" y="8194"/>
                    <a:pt x="1314335" y="22779"/>
                  </a:cubicBezTo>
                  <a:cubicBezTo>
                    <a:pt x="1328920" y="37364"/>
                    <a:pt x="1337114" y="57146"/>
                    <a:pt x="1337114" y="77772"/>
                  </a:cubicBezTo>
                  <a:lnTo>
                    <a:pt x="1337114" y="500976"/>
                  </a:lnTo>
                  <a:cubicBezTo>
                    <a:pt x="1337114" y="521602"/>
                    <a:pt x="1328920" y="541384"/>
                    <a:pt x="1314335" y="555969"/>
                  </a:cubicBezTo>
                  <a:cubicBezTo>
                    <a:pt x="1299750" y="570554"/>
                    <a:pt x="1279968" y="578748"/>
                    <a:pt x="1259342" y="578748"/>
                  </a:cubicBezTo>
                  <a:lnTo>
                    <a:pt x="77772" y="578748"/>
                  </a:lnTo>
                  <a:cubicBezTo>
                    <a:pt x="57146" y="578748"/>
                    <a:pt x="37364" y="570554"/>
                    <a:pt x="22779" y="555969"/>
                  </a:cubicBezTo>
                  <a:cubicBezTo>
                    <a:pt x="8194" y="541384"/>
                    <a:pt x="0" y="521602"/>
                    <a:pt x="0" y="500976"/>
                  </a:cubicBezTo>
                  <a:lnTo>
                    <a:pt x="0" y="77772"/>
                  </a:lnTo>
                  <a:cubicBezTo>
                    <a:pt x="0" y="57146"/>
                    <a:pt x="8194" y="37364"/>
                    <a:pt x="22779" y="22779"/>
                  </a:cubicBezTo>
                  <a:cubicBezTo>
                    <a:pt x="37364" y="8194"/>
                    <a:pt x="57146" y="0"/>
                    <a:pt x="77772" y="0"/>
                  </a:cubicBezTo>
                  <a:close/>
                </a:path>
              </a:pathLst>
            </a:custGeom>
            <a:solidFill>
              <a:srgbClr val="BCC8D0"/>
            </a:solidFill>
          </p:spPr>
          <p:txBody>
            <a:bodyPr/>
            <a:lstStyle/>
            <a:p>
              <a:endParaRPr lang="en-GB"/>
            </a:p>
          </p:txBody>
        </p:sp>
        <p:sp>
          <p:nvSpPr>
            <p:cNvPr id="25" name="TextBox 25"/>
            <p:cNvSpPr txBox="1"/>
            <p:nvPr/>
          </p:nvSpPr>
          <p:spPr>
            <a:xfrm>
              <a:off x="0" y="-38100"/>
              <a:ext cx="1337114" cy="616848"/>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513325" y="1474633"/>
            <a:ext cx="14893217" cy="1309398"/>
          </a:xfrm>
          <a:prstGeom prst="rect">
            <a:avLst/>
          </a:prstGeom>
        </p:spPr>
        <p:txBody>
          <a:bodyPr lIns="0" tIns="0" rIns="0" bIns="0" rtlCol="0" anchor="t">
            <a:spAutoFit/>
          </a:bodyPr>
          <a:lstStyle/>
          <a:p>
            <a:pPr algn="l">
              <a:lnSpc>
                <a:spcPts val="10778"/>
              </a:lnSpc>
              <a:spcBef>
                <a:spcPct val="0"/>
              </a:spcBef>
            </a:pPr>
            <a:r>
              <a:rPr lang="en-US" sz="7698">
                <a:solidFill>
                  <a:srgbClr val="4B7FC2"/>
                </a:solidFill>
                <a:latin typeface="League Spartan"/>
                <a:ea typeface="League Spartan"/>
                <a:cs typeface="League Spartan"/>
                <a:sym typeface="League Spartan"/>
              </a:rPr>
              <a:t>Conditions we come across</a:t>
            </a:r>
          </a:p>
        </p:txBody>
      </p:sp>
      <p:sp>
        <p:nvSpPr>
          <p:cNvPr id="27" name="TextBox 27"/>
          <p:cNvSpPr txBox="1"/>
          <p:nvPr/>
        </p:nvSpPr>
        <p:spPr>
          <a:xfrm>
            <a:off x="1304311" y="488506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Hypermobility</a:t>
            </a:r>
          </a:p>
        </p:txBody>
      </p:sp>
      <p:sp>
        <p:nvSpPr>
          <p:cNvPr id="28" name="TextBox 28"/>
          <p:cNvSpPr txBox="1"/>
          <p:nvPr/>
        </p:nvSpPr>
        <p:spPr>
          <a:xfrm>
            <a:off x="1304311" y="782779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Childhood Stroke</a:t>
            </a:r>
          </a:p>
        </p:txBody>
      </p:sp>
      <p:sp>
        <p:nvSpPr>
          <p:cNvPr id="29" name="TextBox 29"/>
          <p:cNvSpPr txBox="1"/>
          <p:nvPr/>
        </p:nvSpPr>
        <p:spPr>
          <a:xfrm>
            <a:off x="6878824" y="488506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Brain Injury</a:t>
            </a:r>
          </a:p>
        </p:txBody>
      </p:sp>
      <p:sp>
        <p:nvSpPr>
          <p:cNvPr id="30" name="TextBox 30"/>
          <p:cNvSpPr txBox="1"/>
          <p:nvPr/>
        </p:nvSpPr>
        <p:spPr>
          <a:xfrm>
            <a:off x="6881184" y="782779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Scoliosis</a:t>
            </a:r>
          </a:p>
        </p:txBody>
      </p:sp>
      <p:sp>
        <p:nvSpPr>
          <p:cNvPr id="31" name="TextBox 31"/>
          <p:cNvSpPr txBox="1"/>
          <p:nvPr/>
        </p:nvSpPr>
        <p:spPr>
          <a:xfrm>
            <a:off x="12453338" y="488506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Epilepsy</a:t>
            </a:r>
          </a:p>
        </p:txBody>
      </p:sp>
      <p:sp>
        <p:nvSpPr>
          <p:cNvPr id="32" name="TextBox 32"/>
          <p:cNvSpPr txBox="1"/>
          <p:nvPr/>
        </p:nvSpPr>
        <p:spPr>
          <a:xfrm>
            <a:off x="12453338" y="7827796"/>
            <a:ext cx="4525633" cy="5969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Quicksand"/>
                <a:ea typeface="Quicksand"/>
                <a:cs typeface="Quicksand"/>
                <a:sym typeface="Quicksand"/>
              </a:rPr>
              <a:t>Spinal Deformity</a:t>
            </a:r>
          </a:p>
        </p:txBody>
      </p:sp>
      <p:sp>
        <p:nvSpPr>
          <p:cNvPr id="33" name="Freeform 33"/>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34" name="Audio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80"/>
    </mc:Choice>
    <mc:Fallback xmlns="">
      <p:transition spd="slow" advTm="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a:off x="-1839095" y="6629501"/>
            <a:ext cx="5735589" cy="6053392"/>
          </a:xfrm>
          <a:custGeom>
            <a:avLst/>
            <a:gdLst/>
            <a:ahLst/>
            <a:cxnLst/>
            <a:rect l="l" t="t" r="r" b="b"/>
            <a:pathLst>
              <a:path w="5735589" h="6053392">
                <a:moveTo>
                  <a:pt x="0" y="0"/>
                </a:moveTo>
                <a:lnTo>
                  <a:pt x="5735590" y="0"/>
                </a:lnTo>
                <a:lnTo>
                  <a:pt x="5735590"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4005366" y="-1739469"/>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9801087" y="6629501"/>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340245" y="-3865752"/>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p:cNvGrpSpPr/>
          <p:nvPr/>
        </p:nvGrpSpPr>
        <p:grpSpPr>
          <a:xfrm>
            <a:off x="1028700" y="5193599"/>
            <a:ext cx="6212327" cy="1792212"/>
            <a:chOff x="0" y="0"/>
            <a:chExt cx="1636168" cy="472023"/>
          </a:xfrm>
        </p:grpSpPr>
        <p:sp>
          <p:nvSpPr>
            <p:cNvPr id="7" name="Freeform 7"/>
            <p:cNvSpPr/>
            <p:nvPr/>
          </p:nvSpPr>
          <p:spPr>
            <a:xfrm>
              <a:off x="0" y="0"/>
              <a:ext cx="1636169" cy="472023"/>
            </a:xfrm>
            <a:custGeom>
              <a:avLst/>
              <a:gdLst/>
              <a:ahLst/>
              <a:cxnLst/>
              <a:rect l="l" t="t" r="r" b="b"/>
              <a:pathLst>
                <a:path w="1636169" h="472023">
                  <a:moveTo>
                    <a:pt x="63557" y="0"/>
                  </a:moveTo>
                  <a:lnTo>
                    <a:pt x="1572611" y="0"/>
                  </a:lnTo>
                  <a:cubicBezTo>
                    <a:pt x="1607713" y="0"/>
                    <a:pt x="1636169" y="28456"/>
                    <a:pt x="1636169" y="63557"/>
                  </a:cubicBezTo>
                  <a:lnTo>
                    <a:pt x="1636169" y="408466"/>
                  </a:lnTo>
                  <a:cubicBezTo>
                    <a:pt x="1636169" y="443567"/>
                    <a:pt x="1607713" y="472023"/>
                    <a:pt x="1572611" y="472023"/>
                  </a:cubicBezTo>
                  <a:lnTo>
                    <a:pt x="63557" y="472023"/>
                  </a:lnTo>
                  <a:cubicBezTo>
                    <a:pt x="28456" y="472023"/>
                    <a:pt x="0" y="443567"/>
                    <a:pt x="0" y="408466"/>
                  </a:cubicBezTo>
                  <a:lnTo>
                    <a:pt x="0" y="63557"/>
                  </a:lnTo>
                  <a:cubicBezTo>
                    <a:pt x="0" y="28456"/>
                    <a:pt x="28456" y="0"/>
                    <a:pt x="63557" y="0"/>
                  </a:cubicBezTo>
                  <a:close/>
                </a:path>
              </a:pathLst>
            </a:custGeom>
            <a:solidFill>
              <a:srgbClr val="BCC8D0"/>
            </a:solidFill>
          </p:spPr>
          <p:txBody>
            <a:bodyPr/>
            <a:lstStyle/>
            <a:p>
              <a:endParaRPr lang="en-GB"/>
            </a:p>
          </p:txBody>
        </p:sp>
        <p:sp>
          <p:nvSpPr>
            <p:cNvPr id="8" name="TextBox 8"/>
            <p:cNvSpPr txBox="1"/>
            <p:nvPr/>
          </p:nvSpPr>
          <p:spPr>
            <a:xfrm>
              <a:off x="0" y="-38100"/>
              <a:ext cx="1636168" cy="5101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32822" y="5143500"/>
            <a:ext cx="6212327" cy="4114800"/>
            <a:chOff x="0" y="0"/>
            <a:chExt cx="1636168" cy="1083733"/>
          </a:xfrm>
        </p:grpSpPr>
        <p:sp>
          <p:nvSpPr>
            <p:cNvPr id="10" name="Freeform 10"/>
            <p:cNvSpPr/>
            <p:nvPr/>
          </p:nvSpPr>
          <p:spPr>
            <a:xfrm>
              <a:off x="0" y="0"/>
              <a:ext cx="1636169" cy="1083733"/>
            </a:xfrm>
            <a:custGeom>
              <a:avLst/>
              <a:gdLst/>
              <a:ahLst/>
              <a:cxnLst/>
              <a:rect l="l" t="t" r="r" b="b"/>
              <a:pathLst>
                <a:path w="1636169" h="1083733">
                  <a:moveTo>
                    <a:pt x="63557" y="0"/>
                  </a:moveTo>
                  <a:lnTo>
                    <a:pt x="1572611" y="0"/>
                  </a:lnTo>
                  <a:cubicBezTo>
                    <a:pt x="1607713" y="0"/>
                    <a:pt x="1636169" y="28456"/>
                    <a:pt x="1636169" y="63557"/>
                  </a:cubicBezTo>
                  <a:lnTo>
                    <a:pt x="1636169" y="1020176"/>
                  </a:lnTo>
                  <a:cubicBezTo>
                    <a:pt x="1636169" y="1037033"/>
                    <a:pt x="1629472" y="1053199"/>
                    <a:pt x="1617553" y="1065118"/>
                  </a:cubicBezTo>
                  <a:cubicBezTo>
                    <a:pt x="1605634" y="1077037"/>
                    <a:pt x="1589468" y="1083733"/>
                    <a:pt x="1572611" y="1083733"/>
                  </a:cubicBezTo>
                  <a:lnTo>
                    <a:pt x="63557" y="1083733"/>
                  </a:lnTo>
                  <a:cubicBezTo>
                    <a:pt x="28456" y="1083733"/>
                    <a:pt x="0" y="1055278"/>
                    <a:pt x="0" y="1020176"/>
                  </a:cubicBezTo>
                  <a:lnTo>
                    <a:pt x="0" y="63557"/>
                  </a:lnTo>
                  <a:cubicBezTo>
                    <a:pt x="0" y="28456"/>
                    <a:pt x="28456" y="0"/>
                    <a:pt x="63557" y="0"/>
                  </a:cubicBezTo>
                  <a:close/>
                </a:path>
              </a:pathLst>
            </a:custGeom>
            <a:solidFill>
              <a:srgbClr val="BCC8D0"/>
            </a:solidFill>
          </p:spPr>
          <p:txBody>
            <a:bodyPr/>
            <a:lstStyle/>
            <a:p>
              <a:endParaRPr lang="en-GB"/>
            </a:p>
          </p:txBody>
        </p:sp>
        <p:sp>
          <p:nvSpPr>
            <p:cNvPr id="11" name="TextBox 11"/>
            <p:cNvSpPr txBox="1"/>
            <p:nvPr/>
          </p:nvSpPr>
          <p:spPr>
            <a:xfrm>
              <a:off x="0" y="-38100"/>
              <a:ext cx="1636168" cy="112183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7011189" y="5688858"/>
            <a:ext cx="1101698" cy="1101698"/>
            <a:chOff x="0" y="0"/>
            <a:chExt cx="812800" cy="812800"/>
          </a:xfrm>
        </p:grpSpPr>
        <p:sp>
          <p:nvSpPr>
            <p:cNvPr id="13" name="Freeform 1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4B7FC2"/>
            </a:solidFill>
          </p:spPr>
          <p:txBody>
            <a:bodyPr/>
            <a:lstStyle/>
            <a:p>
              <a:endParaRPr lang="en-GB"/>
            </a:p>
          </p:txBody>
        </p:sp>
        <p:sp>
          <p:nvSpPr>
            <p:cNvPr id="14" name="TextBox 14"/>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2949211" y="8627307"/>
            <a:ext cx="3815986" cy="1491704"/>
          </a:xfrm>
          <a:custGeom>
            <a:avLst/>
            <a:gdLst/>
            <a:ahLst/>
            <a:cxnLst/>
            <a:rect l="l" t="t" r="r" b="b"/>
            <a:pathLst>
              <a:path w="3815986" h="1491704">
                <a:moveTo>
                  <a:pt x="0" y="0"/>
                </a:moveTo>
                <a:lnTo>
                  <a:pt x="3815986" y="0"/>
                </a:lnTo>
                <a:lnTo>
                  <a:pt x="3815986" y="1491703"/>
                </a:lnTo>
                <a:lnTo>
                  <a:pt x="0" y="1491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a:off x="-610375" y="-1474615"/>
            <a:ext cx="3278150" cy="2503315"/>
          </a:xfrm>
          <a:custGeom>
            <a:avLst/>
            <a:gdLst/>
            <a:ahLst/>
            <a:cxnLst/>
            <a:rect l="l" t="t" r="r" b="b"/>
            <a:pathLst>
              <a:path w="3278150" h="2503315">
                <a:moveTo>
                  <a:pt x="0" y="0"/>
                </a:moveTo>
                <a:lnTo>
                  <a:pt x="3278150" y="0"/>
                </a:lnTo>
                <a:lnTo>
                  <a:pt x="3278150" y="2503315"/>
                </a:lnTo>
                <a:lnTo>
                  <a:pt x="0" y="2503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a:off x="14413584" y="-1617351"/>
            <a:ext cx="5691431" cy="3114765"/>
          </a:xfrm>
          <a:custGeom>
            <a:avLst/>
            <a:gdLst/>
            <a:ahLst/>
            <a:cxnLst/>
            <a:rect l="l" t="t" r="r" b="b"/>
            <a:pathLst>
              <a:path w="5691431" h="3114765">
                <a:moveTo>
                  <a:pt x="0" y="0"/>
                </a:moveTo>
                <a:lnTo>
                  <a:pt x="5691432" y="0"/>
                </a:lnTo>
                <a:lnTo>
                  <a:pt x="5691432" y="3114765"/>
                </a:lnTo>
                <a:lnTo>
                  <a:pt x="0" y="31147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8" name="Group 18"/>
          <p:cNvGrpSpPr/>
          <p:nvPr/>
        </p:nvGrpSpPr>
        <p:grpSpPr>
          <a:xfrm>
            <a:off x="1028700" y="1028700"/>
            <a:ext cx="19064942" cy="3684621"/>
            <a:chOff x="0" y="0"/>
            <a:chExt cx="5021219" cy="970435"/>
          </a:xfrm>
        </p:grpSpPr>
        <p:sp>
          <p:nvSpPr>
            <p:cNvPr id="19" name="Freeform 19"/>
            <p:cNvSpPr/>
            <p:nvPr/>
          </p:nvSpPr>
          <p:spPr>
            <a:xfrm>
              <a:off x="0" y="0"/>
              <a:ext cx="5021219" cy="970435"/>
            </a:xfrm>
            <a:custGeom>
              <a:avLst/>
              <a:gdLst/>
              <a:ahLst/>
              <a:cxnLst/>
              <a:rect l="l" t="t" r="r" b="b"/>
              <a:pathLst>
                <a:path w="5021219" h="970435">
                  <a:moveTo>
                    <a:pt x="20710" y="0"/>
                  </a:moveTo>
                  <a:lnTo>
                    <a:pt x="5000509" y="0"/>
                  </a:lnTo>
                  <a:cubicBezTo>
                    <a:pt x="5011947" y="0"/>
                    <a:pt x="5021219" y="9272"/>
                    <a:pt x="5021219" y="20710"/>
                  </a:cubicBezTo>
                  <a:lnTo>
                    <a:pt x="5021219" y="949725"/>
                  </a:lnTo>
                  <a:cubicBezTo>
                    <a:pt x="5021219" y="955218"/>
                    <a:pt x="5019037" y="960485"/>
                    <a:pt x="5015153" y="964369"/>
                  </a:cubicBezTo>
                  <a:cubicBezTo>
                    <a:pt x="5011269" y="968253"/>
                    <a:pt x="5006002" y="970435"/>
                    <a:pt x="5000509" y="970435"/>
                  </a:cubicBezTo>
                  <a:lnTo>
                    <a:pt x="20710" y="970435"/>
                  </a:lnTo>
                  <a:cubicBezTo>
                    <a:pt x="9272" y="970435"/>
                    <a:pt x="0" y="961163"/>
                    <a:pt x="0" y="949725"/>
                  </a:cubicBezTo>
                  <a:lnTo>
                    <a:pt x="0" y="20710"/>
                  </a:lnTo>
                  <a:cubicBezTo>
                    <a:pt x="0" y="15217"/>
                    <a:pt x="2182" y="9950"/>
                    <a:pt x="6066" y="6066"/>
                  </a:cubicBezTo>
                  <a:cubicBezTo>
                    <a:pt x="9950" y="2182"/>
                    <a:pt x="15217" y="0"/>
                    <a:pt x="20710" y="0"/>
                  </a:cubicBezTo>
                  <a:close/>
                </a:path>
              </a:pathLst>
            </a:custGeom>
            <a:solidFill>
              <a:srgbClr val="FFFFFF"/>
            </a:solidFill>
          </p:spPr>
          <p:txBody>
            <a:bodyPr/>
            <a:lstStyle/>
            <a:p>
              <a:endParaRPr lang="en-GB"/>
            </a:p>
          </p:txBody>
        </p:sp>
        <p:sp>
          <p:nvSpPr>
            <p:cNvPr id="20" name="TextBox 20"/>
            <p:cNvSpPr txBox="1"/>
            <p:nvPr/>
          </p:nvSpPr>
          <p:spPr>
            <a:xfrm>
              <a:off x="0" y="-38100"/>
              <a:ext cx="5021219" cy="100853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4005366" y="2292774"/>
            <a:ext cx="4282634" cy="8255680"/>
          </a:xfrm>
          <a:custGeom>
            <a:avLst/>
            <a:gdLst/>
            <a:ahLst/>
            <a:cxnLst/>
            <a:rect l="l" t="t" r="r" b="b"/>
            <a:pathLst>
              <a:path w="4282634" h="8255680">
                <a:moveTo>
                  <a:pt x="0" y="0"/>
                </a:moveTo>
                <a:lnTo>
                  <a:pt x="4282634" y="0"/>
                </a:lnTo>
                <a:lnTo>
                  <a:pt x="4282634" y="8255681"/>
                </a:lnTo>
                <a:lnTo>
                  <a:pt x="0" y="8255681"/>
                </a:lnTo>
                <a:lnTo>
                  <a:pt x="0" y="0"/>
                </a:lnTo>
                <a:close/>
              </a:path>
            </a:pathLst>
          </a:custGeom>
          <a:blipFill>
            <a:blip r:embed="rId12"/>
            <a:stretch>
              <a:fillRect/>
            </a:stretch>
          </a:blipFill>
        </p:spPr>
        <p:txBody>
          <a:bodyPr/>
          <a:lstStyle/>
          <a:p>
            <a:endParaRPr lang="en-GB"/>
          </a:p>
        </p:txBody>
      </p:sp>
      <p:sp>
        <p:nvSpPr>
          <p:cNvPr id="22" name="Freeform 22"/>
          <p:cNvSpPr/>
          <p:nvPr/>
        </p:nvSpPr>
        <p:spPr>
          <a:xfrm>
            <a:off x="2002454" y="7200900"/>
            <a:ext cx="4264820" cy="2557815"/>
          </a:xfrm>
          <a:custGeom>
            <a:avLst/>
            <a:gdLst/>
            <a:ahLst/>
            <a:cxnLst/>
            <a:rect l="l" t="t" r="r" b="b"/>
            <a:pathLst>
              <a:path w="4264820" h="2557815">
                <a:moveTo>
                  <a:pt x="0" y="0"/>
                </a:moveTo>
                <a:lnTo>
                  <a:pt x="4264819" y="0"/>
                </a:lnTo>
                <a:lnTo>
                  <a:pt x="4264819" y="2557815"/>
                </a:lnTo>
                <a:lnTo>
                  <a:pt x="0" y="2557815"/>
                </a:lnTo>
                <a:lnTo>
                  <a:pt x="0" y="0"/>
                </a:lnTo>
                <a:close/>
              </a:path>
            </a:pathLst>
          </a:custGeom>
          <a:blipFill>
            <a:blip r:embed="rId13"/>
            <a:stretch>
              <a:fillRect/>
            </a:stretch>
          </a:blipFill>
        </p:spPr>
        <p:txBody>
          <a:bodyPr/>
          <a:lstStyle/>
          <a:p>
            <a:endParaRPr lang="en-GB"/>
          </a:p>
        </p:txBody>
      </p:sp>
      <p:sp>
        <p:nvSpPr>
          <p:cNvPr id="23" name="TextBox 23"/>
          <p:cNvSpPr txBox="1"/>
          <p:nvPr/>
        </p:nvSpPr>
        <p:spPr>
          <a:xfrm>
            <a:off x="1916504" y="1297389"/>
            <a:ext cx="13219669" cy="1790746"/>
          </a:xfrm>
          <a:prstGeom prst="rect">
            <a:avLst/>
          </a:prstGeom>
        </p:spPr>
        <p:txBody>
          <a:bodyPr lIns="0" tIns="0" rIns="0" bIns="0" rtlCol="0" anchor="t">
            <a:spAutoFit/>
          </a:bodyPr>
          <a:lstStyle/>
          <a:p>
            <a:pPr algn="l">
              <a:lnSpc>
                <a:spcPts val="14697"/>
              </a:lnSpc>
              <a:spcBef>
                <a:spcPct val="0"/>
              </a:spcBef>
            </a:pPr>
            <a:r>
              <a:rPr lang="en-US" sz="10498">
                <a:solidFill>
                  <a:srgbClr val="4B7FC2"/>
                </a:solidFill>
                <a:latin typeface="League Spartan"/>
                <a:ea typeface="League Spartan"/>
                <a:cs typeface="League Spartan"/>
                <a:sym typeface="League Spartan"/>
              </a:rPr>
              <a:t>Question</a:t>
            </a:r>
          </a:p>
        </p:txBody>
      </p:sp>
      <p:sp>
        <p:nvSpPr>
          <p:cNvPr id="24" name="TextBox 24"/>
          <p:cNvSpPr txBox="1"/>
          <p:nvPr/>
        </p:nvSpPr>
        <p:spPr>
          <a:xfrm>
            <a:off x="1916504" y="3319364"/>
            <a:ext cx="13719509" cy="795089"/>
          </a:xfrm>
          <a:prstGeom prst="rect">
            <a:avLst/>
          </a:prstGeom>
        </p:spPr>
        <p:txBody>
          <a:bodyPr lIns="0" tIns="0" rIns="0" bIns="0" rtlCol="0" anchor="t">
            <a:spAutoFit/>
          </a:bodyPr>
          <a:lstStyle/>
          <a:p>
            <a:pPr algn="l">
              <a:lnSpc>
                <a:spcPts val="6160"/>
              </a:lnSpc>
              <a:spcBef>
                <a:spcPct val="0"/>
              </a:spcBef>
            </a:pPr>
            <a:r>
              <a:rPr lang="en-US" sz="4400" dirty="0">
                <a:solidFill>
                  <a:srgbClr val="000000"/>
                </a:solidFill>
                <a:latin typeface="Quicksand"/>
                <a:ea typeface="Quicksand"/>
                <a:cs typeface="Quicksand"/>
                <a:sym typeface="Quicksand"/>
              </a:rPr>
              <a:t>What is muscle tone and how does it affect posture?</a:t>
            </a:r>
          </a:p>
        </p:txBody>
      </p:sp>
      <p:sp>
        <p:nvSpPr>
          <p:cNvPr id="25" name="TextBox 25"/>
          <p:cNvSpPr txBox="1"/>
          <p:nvPr/>
        </p:nvSpPr>
        <p:spPr>
          <a:xfrm>
            <a:off x="8315532" y="5337142"/>
            <a:ext cx="5002081" cy="4398640"/>
          </a:xfrm>
          <a:prstGeom prst="rect">
            <a:avLst/>
          </a:prstGeom>
        </p:spPr>
        <p:txBody>
          <a:bodyPr lIns="0" tIns="0" rIns="0" bIns="0" rtlCol="0" anchor="t">
            <a:spAutoFit/>
          </a:bodyPr>
          <a:lstStyle/>
          <a:p>
            <a:pPr algn="ctr">
              <a:lnSpc>
                <a:spcPts val="4900"/>
              </a:lnSpc>
            </a:pPr>
            <a:r>
              <a:rPr lang="en-US" sz="3500" dirty="0">
                <a:solidFill>
                  <a:srgbClr val="000000"/>
                </a:solidFill>
                <a:latin typeface="Quicksand"/>
                <a:ea typeface="Quicksand"/>
                <a:cs typeface="Quicksand"/>
                <a:sym typeface="Quicksand"/>
              </a:rPr>
              <a:t>Too much or too little involuntary tension can make restrict movement and the ability to maintain posture</a:t>
            </a:r>
          </a:p>
          <a:p>
            <a:pPr algn="ctr">
              <a:lnSpc>
                <a:spcPts val="4900"/>
              </a:lnSpc>
              <a:spcBef>
                <a:spcPct val="0"/>
              </a:spcBef>
            </a:pPr>
            <a:endParaRPr lang="en-US" sz="3500" dirty="0">
              <a:solidFill>
                <a:srgbClr val="000000"/>
              </a:solidFill>
              <a:latin typeface="Quicksand"/>
              <a:ea typeface="Quicksand"/>
              <a:cs typeface="Quicksand"/>
              <a:sym typeface="Quicksand"/>
            </a:endParaRPr>
          </a:p>
        </p:txBody>
      </p:sp>
      <p:sp>
        <p:nvSpPr>
          <p:cNvPr id="26" name="TextBox 26"/>
          <p:cNvSpPr txBox="1"/>
          <p:nvPr/>
        </p:nvSpPr>
        <p:spPr>
          <a:xfrm>
            <a:off x="1345429" y="5522385"/>
            <a:ext cx="5578868" cy="1207382"/>
          </a:xfrm>
          <a:prstGeom prst="rect">
            <a:avLst/>
          </a:prstGeom>
        </p:spPr>
        <p:txBody>
          <a:bodyPr lIns="0" tIns="0" rIns="0" bIns="0" rtlCol="0" anchor="t">
            <a:spAutoFit/>
          </a:bodyPr>
          <a:lstStyle/>
          <a:p>
            <a:pPr algn="ctr">
              <a:lnSpc>
                <a:spcPts val="4900"/>
              </a:lnSpc>
              <a:spcBef>
                <a:spcPct val="0"/>
              </a:spcBef>
            </a:pPr>
            <a:r>
              <a:rPr lang="en-US" sz="3500" dirty="0">
                <a:solidFill>
                  <a:srgbClr val="000000"/>
                </a:solidFill>
                <a:latin typeface="Quicksand"/>
                <a:ea typeface="Quicksand"/>
                <a:cs typeface="Quicksand"/>
                <a:sym typeface="Quicksand"/>
              </a:rPr>
              <a:t>Basically means ‘muscle tension’</a:t>
            </a:r>
          </a:p>
        </p:txBody>
      </p:sp>
      <p:pic>
        <p:nvPicPr>
          <p:cNvPr id="31" name="Audio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49"/>
    </mc:Choice>
    <mc:Fallback xmlns="">
      <p:transition spd="slow" advTm="1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3C52"/>
        </a:solidFill>
        <a:effectLst/>
      </p:bgPr>
    </p:bg>
    <p:spTree>
      <p:nvGrpSpPr>
        <p:cNvPr id="1" name=""/>
        <p:cNvGrpSpPr/>
        <p:nvPr/>
      </p:nvGrpSpPr>
      <p:grpSpPr>
        <a:xfrm>
          <a:off x="0" y="0"/>
          <a:ext cx="0" cy="0"/>
          <a:chOff x="0" y="0"/>
          <a:chExt cx="0" cy="0"/>
        </a:xfrm>
      </p:grpSpPr>
      <p:sp>
        <p:nvSpPr>
          <p:cNvPr id="2" name="Freeform 2"/>
          <p:cNvSpPr/>
          <p:nvPr/>
        </p:nvSpPr>
        <p:spPr>
          <a:xfrm rot="3995968">
            <a:off x="14391505" y="5248642"/>
            <a:ext cx="5735589" cy="6053392"/>
          </a:xfrm>
          <a:custGeom>
            <a:avLst/>
            <a:gdLst/>
            <a:ahLst/>
            <a:cxnLst/>
            <a:rect l="l" t="t" r="r" b="b"/>
            <a:pathLst>
              <a:path w="5735589" h="6053392">
                <a:moveTo>
                  <a:pt x="0" y="0"/>
                </a:moveTo>
                <a:lnTo>
                  <a:pt x="5735590" y="0"/>
                </a:lnTo>
                <a:lnTo>
                  <a:pt x="5735590"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3995968">
            <a:off x="4496012" y="-2424758"/>
            <a:ext cx="5735589" cy="6053392"/>
          </a:xfrm>
          <a:custGeom>
            <a:avLst/>
            <a:gdLst/>
            <a:ahLst/>
            <a:cxnLst/>
            <a:rect l="l" t="t" r="r" b="b"/>
            <a:pathLst>
              <a:path w="5735589" h="6053392">
                <a:moveTo>
                  <a:pt x="0" y="0"/>
                </a:moveTo>
                <a:lnTo>
                  <a:pt x="5735589" y="0"/>
                </a:lnTo>
                <a:lnTo>
                  <a:pt x="5735589" y="6053393"/>
                </a:lnTo>
                <a:lnTo>
                  <a:pt x="0" y="6053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995968">
            <a:off x="-4064788" y="4294938"/>
            <a:ext cx="5735589" cy="6053392"/>
          </a:xfrm>
          <a:custGeom>
            <a:avLst/>
            <a:gdLst/>
            <a:ahLst/>
            <a:cxnLst/>
            <a:rect l="l" t="t" r="r" b="b"/>
            <a:pathLst>
              <a:path w="5735589" h="6053392">
                <a:moveTo>
                  <a:pt x="0" y="0"/>
                </a:moveTo>
                <a:lnTo>
                  <a:pt x="5735589" y="0"/>
                </a:lnTo>
                <a:lnTo>
                  <a:pt x="5735589" y="6053392"/>
                </a:lnTo>
                <a:lnTo>
                  <a:pt x="0" y="60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61148" y="0"/>
            <a:ext cx="5038776" cy="1969703"/>
          </a:xfrm>
          <a:custGeom>
            <a:avLst/>
            <a:gdLst/>
            <a:ahLst/>
            <a:cxnLst/>
            <a:rect l="l" t="t" r="r" b="b"/>
            <a:pathLst>
              <a:path w="5038776" h="1969703">
                <a:moveTo>
                  <a:pt x="0" y="0"/>
                </a:moveTo>
                <a:lnTo>
                  <a:pt x="5038776" y="0"/>
                </a:lnTo>
                <a:lnTo>
                  <a:pt x="5038776" y="1969703"/>
                </a:lnTo>
                <a:lnTo>
                  <a:pt x="0" y="1969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880006" y="-886343"/>
            <a:ext cx="2508622" cy="2508622"/>
          </a:xfrm>
          <a:custGeom>
            <a:avLst/>
            <a:gdLst/>
            <a:ahLst/>
            <a:cxnLst/>
            <a:rect l="l" t="t" r="r" b="b"/>
            <a:pathLst>
              <a:path w="2508622" h="2508622">
                <a:moveTo>
                  <a:pt x="0" y="0"/>
                </a:moveTo>
                <a:lnTo>
                  <a:pt x="2508622" y="0"/>
                </a:lnTo>
                <a:lnTo>
                  <a:pt x="2508622" y="2508623"/>
                </a:lnTo>
                <a:lnTo>
                  <a:pt x="0" y="2508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0201985" y="3286042"/>
            <a:ext cx="9527961" cy="4843586"/>
            <a:chOff x="0" y="0"/>
            <a:chExt cx="2509422" cy="1275677"/>
          </a:xfrm>
        </p:grpSpPr>
        <p:sp>
          <p:nvSpPr>
            <p:cNvPr id="8" name="Freeform 8"/>
            <p:cNvSpPr/>
            <p:nvPr/>
          </p:nvSpPr>
          <p:spPr>
            <a:xfrm>
              <a:off x="0" y="0"/>
              <a:ext cx="2509422" cy="1275677"/>
            </a:xfrm>
            <a:custGeom>
              <a:avLst/>
              <a:gdLst/>
              <a:ahLst/>
              <a:cxnLst/>
              <a:rect l="l" t="t" r="r" b="b"/>
              <a:pathLst>
                <a:path w="2509422" h="1275677">
                  <a:moveTo>
                    <a:pt x="41440" y="0"/>
                  </a:moveTo>
                  <a:lnTo>
                    <a:pt x="2467982" y="0"/>
                  </a:lnTo>
                  <a:cubicBezTo>
                    <a:pt x="2490869" y="0"/>
                    <a:pt x="2509422" y="18553"/>
                    <a:pt x="2509422" y="41440"/>
                  </a:cubicBezTo>
                  <a:lnTo>
                    <a:pt x="2509422" y="1234237"/>
                  </a:lnTo>
                  <a:cubicBezTo>
                    <a:pt x="2509422" y="1257124"/>
                    <a:pt x="2490869" y="1275677"/>
                    <a:pt x="2467982" y="1275677"/>
                  </a:cubicBezTo>
                  <a:lnTo>
                    <a:pt x="41440" y="1275677"/>
                  </a:lnTo>
                  <a:cubicBezTo>
                    <a:pt x="18553" y="1275677"/>
                    <a:pt x="0" y="1257124"/>
                    <a:pt x="0" y="1234237"/>
                  </a:cubicBezTo>
                  <a:lnTo>
                    <a:pt x="0" y="41440"/>
                  </a:lnTo>
                  <a:cubicBezTo>
                    <a:pt x="0" y="18553"/>
                    <a:pt x="18553" y="0"/>
                    <a:pt x="41440" y="0"/>
                  </a:cubicBezTo>
                  <a:close/>
                </a:path>
              </a:pathLst>
            </a:custGeom>
            <a:solidFill>
              <a:srgbClr val="BCC8D0"/>
            </a:solidFill>
          </p:spPr>
          <p:txBody>
            <a:bodyPr/>
            <a:lstStyle/>
            <a:p>
              <a:endParaRPr lang="en-GB"/>
            </a:p>
          </p:txBody>
        </p:sp>
        <p:sp>
          <p:nvSpPr>
            <p:cNvPr id="9" name="TextBox 9"/>
            <p:cNvSpPr txBox="1"/>
            <p:nvPr/>
          </p:nvSpPr>
          <p:spPr>
            <a:xfrm>
              <a:off x="0" y="-38100"/>
              <a:ext cx="2509422" cy="131377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49739" y="1028700"/>
            <a:ext cx="11153619" cy="4201529"/>
            <a:chOff x="0" y="0"/>
            <a:chExt cx="2937579" cy="1106575"/>
          </a:xfrm>
        </p:grpSpPr>
        <p:sp>
          <p:nvSpPr>
            <p:cNvPr id="11" name="Freeform 11"/>
            <p:cNvSpPr/>
            <p:nvPr/>
          </p:nvSpPr>
          <p:spPr>
            <a:xfrm>
              <a:off x="0" y="0"/>
              <a:ext cx="2937579" cy="1106575"/>
            </a:xfrm>
            <a:custGeom>
              <a:avLst/>
              <a:gdLst/>
              <a:ahLst/>
              <a:cxnLst/>
              <a:rect l="l" t="t" r="r" b="b"/>
              <a:pathLst>
                <a:path w="2937579" h="1106575">
                  <a:moveTo>
                    <a:pt x="35400" y="0"/>
                  </a:moveTo>
                  <a:lnTo>
                    <a:pt x="2902179" y="0"/>
                  </a:lnTo>
                  <a:cubicBezTo>
                    <a:pt x="2921730" y="0"/>
                    <a:pt x="2937579" y="15849"/>
                    <a:pt x="2937579" y="35400"/>
                  </a:cubicBezTo>
                  <a:lnTo>
                    <a:pt x="2937579" y="1071176"/>
                  </a:lnTo>
                  <a:cubicBezTo>
                    <a:pt x="2937579" y="1080564"/>
                    <a:pt x="2933849" y="1089568"/>
                    <a:pt x="2927210" y="1096207"/>
                  </a:cubicBezTo>
                  <a:cubicBezTo>
                    <a:pt x="2920572" y="1102846"/>
                    <a:pt x="2911567" y="1106575"/>
                    <a:pt x="2902179" y="1106575"/>
                  </a:cubicBezTo>
                  <a:lnTo>
                    <a:pt x="35400" y="1106575"/>
                  </a:lnTo>
                  <a:cubicBezTo>
                    <a:pt x="26011" y="1106575"/>
                    <a:pt x="17007" y="1102846"/>
                    <a:pt x="10368" y="1096207"/>
                  </a:cubicBezTo>
                  <a:cubicBezTo>
                    <a:pt x="3730" y="1089568"/>
                    <a:pt x="0" y="1080564"/>
                    <a:pt x="0" y="1071176"/>
                  </a:cubicBezTo>
                  <a:lnTo>
                    <a:pt x="0" y="35400"/>
                  </a:lnTo>
                  <a:cubicBezTo>
                    <a:pt x="0" y="26011"/>
                    <a:pt x="3730" y="17007"/>
                    <a:pt x="10368" y="10368"/>
                  </a:cubicBezTo>
                  <a:cubicBezTo>
                    <a:pt x="17007" y="3730"/>
                    <a:pt x="26011" y="0"/>
                    <a:pt x="35400" y="0"/>
                  </a:cubicBezTo>
                  <a:close/>
                </a:path>
              </a:pathLst>
            </a:custGeom>
            <a:solidFill>
              <a:srgbClr val="FFFFFF"/>
            </a:solidFill>
          </p:spPr>
          <p:txBody>
            <a:bodyPr/>
            <a:lstStyle/>
            <a:p>
              <a:endParaRPr lang="en-GB"/>
            </a:p>
          </p:txBody>
        </p:sp>
        <p:sp>
          <p:nvSpPr>
            <p:cNvPr id="12" name="TextBox 12"/>
            <p:cNvSpPr txBox="1"/>
            <p:nvPr/>
          </p:nvSpPr>
          <p:spPr>
            <a:xfrm>
              <a:off x="0" y="-38100"/>
              <a:ext cx="2937579" cy="114467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5565407"/>
            <a:ext cx="7827235" cy="4344115"/>
          </a:xfrm>
          <a:custGeom>
            <a:avLst/>
            <a:gdLst/>
            <a:ahLst/>
            <a:cxnLst/>
            <a:rect l="l" t="t" r="r" b="b"/>
            <a:pathLst>
              <a:path w="7827235" h="4344115">
                <a:moveTo>
                  <a:pt x="0" y="0"/>
                </a:moveTo>
                <a:lnTo>
                  <a:pt x="7827235" y="0"/>
                </a:lnTo>
                <a:lnTo>
                  <a:pt x="7827235" y="4344115"/>
                </a:lnTo>
                <a:lnTo>
                  <a:pt x="0" y="4344115"/>
                </a:lnTo>
                <a:lnTo>
                  <a:pt x="0" y="0"/>
                </a:lnTo>
                <a:close/>
              </a:path>
            </a:pathLst>
          </a:custGeom>
          <a:blipFill>
            <a:blip r:embed="rId10"/>
            <a:stretch>
              <a:fillRect/>
            </a:stretch>
          </a:blipFill>
        </p:spPr>
        <p:txBody>
          <a:bodyPr/>
          <a:lstStyle/>
          <a:p>
            <a:endParaRPr lang="en-GB"/>
          </a:p>
        </p:txBody>
      </p:sp>
      <p:sp>
        <p:nvSpPr>
          <p:cNvPr id="14" name="TextBox 14"/>
          <p:cNvSpPr txBox="1"/>
          <p:nvPr/>
        </p:nvSpPr>
        <p:spPr>
          <a:xfrm>
            <a:off x="11128166" y="3781881"/>
            <a:ext cx="6485859" cy="3794759"/>
          </a:xfrm>
          <a:prstGeom prst="rect">
            <a:avLst/>
          </a:prstGeom>
        </p:spPr>
        <p:txBody>
          <a:bodyPr lIns="0" tIns="0" rIns="0" bIns="0" rtlCol="0" anchor="t">
            <a:spAutoFit/>
          </a:bodyPr>
          <a:lstStyle/>
          <a:p>
            <a:pPr algn="l">
              <a:lnSpc>
                <a:spcPts val="5040"/>
              </a:lnSpc>
            </a:pPr>
            <a:r>
              <a:rPr lang="en-US" sz="3600">
                <a:solidFill>
                  <a:srgbClr val="000000"/>
                </a:solidFill>
                <a:latin typeface="Quicksand"/>
                <a:ea typeface="Quicksand"/>
                <a:cs typeface="Quicksand"/>
                <a:sym typeface="Quicksand"/>
              </a:rPr>
              <a:t>Posture simply refers to the position of our body segments in any given space. For most of us, it is continually interchanging. </a:t>
            </a:r>
          </a:p>
          <a:p>
            <a:pPr algn="l">
              <a:lnSpc>
                <a:spcPts val="5040"/>
              </a:lnSpc>
              <a:spcBef>
                <a:spcPct val="0"/>
              </a:spcBef>
            </a:pPr>
            <a:endParaRPr lang="en-US" sz="3600">
              <a:solidFill>
                <a:srgbClr val="000000"/>
              </a:solidFill>
              <a:latin typeface="Quicksand"/>
              <a:ea typeface="Quicksand"/>
              <a:cs typeface="Quicksand"/>
              <a:sym typeface="Quicksand"/>
            </a:endParaRPr>
          </a:p>
        </p:txBody>
      </p:sp>
      <p:sp>
        <p:nvSpPr>
          <p:cNvPr id="15" name="TextBox 15"/>
          <p:cNvSpPr txBox="1"/>
          <p:nvPr/>
        </p:nvSpPr>
        <p:spPr>
          <a:xfrm>
            <a:off x="884667" y="1646847"/>
            <a:ext cx="8115300" cy="2432077"/>
          </a:xfrm>
          <a:prstGeom prst="rect">
            <a:avLst/>
          </a:prstGeom>
        </p:spPr>
        <p:txBody>
          <a:bodyPr lIns="0" tIns="0" rIns="0" bIns="0" rtlCol="0" anchor="t">
            <a:spAutoFit/>
          </a:bodyPr>
          <a:lstStyle/>
          <a:p>
            <a:pPr algn="l">
              <a:lnSpc>
                <a:spcPts val="9798"/>
              </a:lnSpc>
            </a:pPr>
            <a:r>
              <a:rPr lang="en-US" sz="6998">
                <a:solidFill>
                  <a:srgbClr val="4B7FC2"/>
                </a:solidFill>
                <a:latin typeface="League Spartan"/>
                <a:ea typeface="League Spartan"/>
                <a:cs typeface="League Spartan"/>
                <a:sym typeface="League Spartan"/>
              </a:rPr>
              <a:t>What is </a:t>
            </a:r>
          </a:p>
          <a:p>
            <a:pPr algn="l">
              <a:lnSpc>
                <a:spcPts val="9798"/>
              </a:lnSpc>
              <a:spcBef>
                <a:spcPct val="0"/>
              </a:spcBef>
            </a:pPr>
            <a:r>
              <a:rPr lang="en-US" sz="6998">
                <a:solidFill>
                  <a:srgbClr val="4B7FC2"/>
                </a:solidFill>
                <a:latin typeface="League Spartan"/>
                <a:ea typeface="League Spartan"/>
                <a:cs typeface="League Spartan"/>
                <a:sym typeface="League Spartan"/>
              </a:rPr>
              <a:t>posture?</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36"/>
    </mc:Choice>
    <mc:Fallback xmlns="">
      <p:transition spd="slow" advTm="1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961</Words>
  <Application>Microsoft Office PowerPoint</Application>
  <PresentationFormat>Custom</PresentationFormat>
  <Paragraphs>136</Paragraphs>
  <Slides>30</Slides>
  <Notes>1</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Comic Sans MS</vt:lpstr>
      <vt:lpstr>Quicksand Bold</vt:lpstr>
      <vt:lpstr>Canva Sans</vt:lpstr>
      <vt:lpstr>Quicksand</vt:lpstr>
      <vt:lpstr>League Spartan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Physiotherapy schools universal training</dc:title>
  <dc:creator>Luther Rufus</dc:creator>
  <cp:lastModifiedBy>ARO, Taiye (EAST LONDON NHS FOUNDATION TRUST)</cp:lastModifiedBy>
  <cp:revision>13</cp:revision>
  <dcterms:created xsi:type="dcterms:W3CDTF">2006-08-16T00:00:00Z</dcterms:created>
  <dcterms:modified xsi:type="dcterms:W3CDTF">2026-01-15T22:29:22Z</dcterms:modified>
  <dc:identifier>DAGwnTS4bYM</dc:identifier>
</cp:coreProperties>
</file>